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bookmarkIdSeed="2">
  <p:sldMasterIdLst>
    <p:sldMasterId id="2147483660" r:id="rId4"/>
    <p:sldMasterId id="2147483691" r:id="rId5"/>
    <p:sldMasterId id="2147483713" r:id="rId6"/>
  </p:sldMasterIdLst>
  <p:notesMasterIdLst>
    <p:notesMasterId r:id="rId86"/>
  </p:notesMasterIdLst>
  <p:handoutMasterIdLst>
    <p:handoutMasterId r:id="rId87"/>
  </p:handoutMasterIdLst>
  <p:sldIdLst>
    <p:sldId id="378" r:id="rId7"/>
    <p:sldId id="590" r:id="rId8"/>
    <p:sldId id="460" r:id="rId9"/>
    <p:sldId id="601" r:id="rId10"/>
    <p:sldId id="582" r:id="rId11"/>
    <p:sldId id="498" r:id="rId12"/>
    <p:sldId id="383" r:id="rId13"/>
    <p:sldId id="284" r:id="rId14"/>
    <p:sldId id="512" r:id="rId15"/>
    <p:sldId id="285" r:id="rId16"/>
    <p:sldId id="556" r:id="rId17"/>
    <p:sldId id="562" r:id="rId18"/>
    <p:sldId id="565" r:id="rId19"/>
    <p:sldId id="564" r:id="rId20"/>
    <p:sldId id="274" r:id="rId21"/>
    <p:sldId id="557" r:id="rId22"/>
    <p:sldId id="558" r:id="rId23"/>
    <p:sldId id="279" r:id="rId24"/>
    <p:sldId id="692" r:id="rId25"/>
    <p:sldId id="2150" r:id="rId26"/>
    <p:sldId id="690" r:id="rId27"/>
    <p:sldId id="694" r:id="rId28"/>
    <p:sldId id="476" r:id="rId29"/>
    <p:sldId id="295" r:id="rId30"/>
    <p:sldId id="566" r:id="rId31"/>
    <p:sldId id="567" r:id="rId32"/>
    <p:sldId id="568" r:id="rId33"/>
    <p:sldId id="569" r:id="rId34"/>
    <p:sldId id="570" r:id="rId35"/>
    <p:sldId id="571" r:id="rId36"/>
    <p:sldId id="572" r:id="rId37"/>
    <p:sldId id="447" r:id="rId38"/>
    <p:sldId id="580" r:id="rId39"/>
    <p:sldId id="563" r:id="rId40"/>
    <p:sldId id="767" r:id="rId41"/>
    <p:sldId id="768" r:id="rId42"/>
    <p:sldId id="2108" r:id="rId43"/>
    <p:sldId id="2112" r:id="rId44"/>
    <p:sldId id="2113" r:id="rId45"/>
    <p:sldId id="2114" r:id="rId46"/>
    <p:sldId id="2111" r:id="rId47"/>
    <p:sldId id="2115" r:id="rId48"/>
    <p:sldId id="2116" r:id="rId49"/>
    <p:sldId id="2117" r:id="rId50"/>
    <p:sldId id="2118" r:id="rId51"/>
    <p:sldId id="2146846435" r:id="rId52"/>
    <p:sldId id="593" r:id="rId53"/>
    <p:sldId id="5845" r:id="rId54"/>
    <p:sldId id="5837" r:id="rId55"/>
    <p:sldId id="5836" r:id="rId56"/>
    <p:sldId id="5835" r:id="rId57"/>
    <p:sldId id="5854" r:id="rId58"/>
    <p:sldId id="5834" r:id="rId59"/>
    <p:sldId id="2146846436" r:id="rId60"/>
    <p:sldId id="573" r:id="rId61"/>
    <p:sldId id="574" r:id="rId62"/>
    <p:sldId id="575" r:id="rId63"/>
    <p:sldId id="2146846437" r:id="rId64"/>
    <p:sldId id="314" r:id="rId65"/>
    <p:sldId id="2146846443" r:id="rId66"/>
    <p:sldId id="316" r:id="rId67"/>
    <p:sldId id="320" r:id="rId68"/>
    <p:sldId id="699" r:id="rId69"/>
    <p:sldId id="322" r:id="rId70"/>
    <p:sldId id="2146846438" r:id="rId71"/>
    <p:sldId id="2146846439" r:id="rId72"/>
    <p:sldId id="323" r:id="rId73"/>
    <p:sldId id="2146846445" r:id="rId74"/>
    <p:sldId id="514" r:id="rId75"/>
    <p:sldId id="698" r:id="rId76"/>
    <p:sldId id="507" r:id="rId77"/>
    <p:sldId id="2145" r:id="rId78"/>
    <p:sldId id="2134960792" r:id="rId79"/>
    <p:sldId id="2134960793" r:id="rId80"/>
    <p:sldId id="2134960794" r:id="rId81"/>
    <p:sldId id="2134960795" r:id="rId82"/>
    <p:sldId id="2132" r:id="rId83"/>
    <p:sldId id="2146847250" r:id="rId84"/>
    <p:sldId id="388" r:id="rId85"/>
  </p:sldIdLst>
  <p:sldSz cx="12192000" cy="6858000"/>
  <p:notesSz cx="6858000" cy="9144000"/>
  <p:embeddedFontLst>
    <p:embeddedFont>
      <p:font typeface="Century Gothic" panose="020B0502020202020204" pitchFamily="34" charset="0"/>
      <p:regular r:id="rId88"/>
      <p:bold r:id="rId89"/>
      <p:italic r:id="rId90"/>
      <p:boldItalic r:id="rId91"/>
    </p:embeddedFont>
    <p:embeddedFont>
      <p:font typeface="Lora" pitchFamily="2" charset="0"/>
      <p:regular r:id="rId92"/>
      <p:bold r:id="rId93"/>
      <p:italic r:id="rId94"/>
      <p:boldItalic r:id="rId95"/>
    </p:embeddedFont>
    <p:embeddedFont>
      <p:font typeface="Neue Haas Grotesk Text Pro" panose="020B0504020202020204" pitchFamily="34" charset="0"/>
      <p:regular r:id="rId96"/>
      <p:bold r:id="rId97"/>
      <p:italic r:id="rId98"/>
      <p:boldItalic r:id="rId99"/>
    </p:embeddedFont>
    <p:embeddedFont>
      <p:font typeface="Open Sans" panose="020B0606030504020204" pitchFamily="34" charset="0"/>
      <p:regular r:id="rId100"/>
      <p:bold r:id="rId101"/>
      <p:italic r:id="rId102"/>
      <p:boldItalic r:id="rId103"/>
    </p:embeddedFont>
    <p:embeddedFont>
      <p:font typeface="Roboto" panose="02000000000000000000" pitchFamily="2" charset="0"/>
      <p:regular r:id="rId104"/>
      <p:bold r:id="rId105"/>
      <p:italic r:id="rId106"/>
      <p:boldItalic r:id="rId107"/>
    </p:embeddedFont>
    <p:embeddedFont>
      <p:font typeface="Roboto Black" panose="02000000000000000000" pitchFamily="2" charset="0"/>
      <p:bold r:id="rId108"/>
      <p:italic r:id="rId109"/>
      <p:boldItalic r:id="rId110"/>
    </p:embeddedFont>
    <p:embeddedFont>
      <p:font typeface="Roboto Medium" panose="02000000000000000000" pitchFamily="2" charset="0"/>
      <p:regular r:id="rId111"/>
      <p:italic r:id="rId11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Module 4" id="{DDFA036A-EB2D-4F34-B841-77329C6452CD}">
          <p14:sldIdLst>
            <p14:sldId id="378"/>
            <p14:sldId id="590"/>
            <p14:sldId id="460"/>
            <p14:sldId id="601"/>
            <p14:sldId id="582"/>
            <p14:sldId id="498"/>
            <p14:sldId id="383"/>
            <p14:sldId id="284"/>
            <p14:sldId id="512"/>
            <p14:sldId id="285"/>
            <p14:sldId id="556"/>
            <p14:sldId id="562"/>
            <p14:sldId id="565"/>
            <p14:sldId id="564"/>
            <p14:sldId id="274"/>
            <p14:sldId id="557"/>
            <p14:sldId id="558"/>
            <p14:sldId id="279"/>
            <p14:sldId id="692"/>
            <p14:sldId id="2150"/>
            <p14:sldId id="690"/>
            <p14:sldId id="694"/>
            <p14:sldId id="476"/>
            <p14:sldId id="295"/>
            <p14:sldId id="566"/>
            <p14:sldId id="567"/>
            <p14:sldId id="568"/>
            <p14:sldId id="569"/>
            <p14:sldId id="570"/>
            <p14:sldId id="571"/>
            <p14:sldId id="572"/>
            <p14:sldId id="447"/>
            <p14:sldId id="580"/>
            <p14:sldId id="563"/>
            <p14:sldId id="767"/>
            <p14:sldId id="768"/>
            <p14:sldId id="2108"/>
            <p14:sldId id="2112"/>
            <p14:sldId id="2113"/>
            <p14:sldId id="2114"/>
            <p14:sldId id="2111"/>
            <p14:sldId id="2115"/>
            <p14:sldId id="2116"/>
            <p14:sldId id="2117"/>
            <p14:sldId id="2118"/>
            <p14:sldId id="2146846435"/>
            <p14:sldId id="593"/>
            <p14:sldId id="5845"/>
            <p14:sldId id="5837"/>
            <p14:sldId id="5836"/>
            <p14:sldId id="5835"/>
            <p14:sldId id="5854"/>
            <p14:sldId id="5834"/>
            <p14:sldId id="2146846436"/>
            <p14:sldId id="573"/>
            <p14:sldId id="574"/>
            <p14:sldId id="575"/>
            <p14:sldId id="2146846437"/>
            <p14:sldId id="314"/>
            <p14:sldId id="2146846443"/>
            <p14:sldId id="316"/>
            <p14:sldId id="320"/>
            <p14:sldId id="699"/>
            <p14:sldId id="322"/>
            <p14:sldId id="2146846438"/>
            <p14:sldId id="2146846439"/>
            <p14:sldId id="323"/>
            <p14:sldId id="2146846445"/>
            <p14:sldId id="514"/>
            <p14:sldId id="698"/>
            <p14:sldId id="507"/>
            <p14:sldId id="2145"/>
            <p14:sldId id="2134960792"/>
            <p14:sldId id="2134960793"/>
            <p14:sldId id="2134960794"/>
            <p14:sldId id="2134960795"/>
            <p14:sldId id="2132"/>
            <p14:sldId id="2146847250"/>
            <p14:sldId id="388"/>
          </p14:sldIdLst>
        </p14:section>
      </p14:sectionLst>
    </p:ext>
    <p:ext uri="{EFAFB233-063F-42B5-8137-9DF3F51BA10A}">
      <p15:sldGuideLst xmlns:p15="http://schemas.microsoft.com/office/powerpoint/2012/main"/>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486" roundtripDataSignature="AMtx7mifmtJaSvhIGmzEd273uFSL4F/iy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9FB910-2648-F79A-1EEC-04362AE3207C}" name="Jeske Verhoeven" initials="JV" userId="S::verhoeven@ircwash.org::53254696-ddf2-4aad-9bdc-403338f7558a" providerId="AD"/>
  <p188:author id="{36BE3318-1B64-918B-5BAC-CA79D21319AE}" name="Ismael Ousmane" initials="IO" userId="S::ousmane@ircwash.org::ab01b6d6-5715-48fd-92b4-59a54c03f442" providerId="AD"/>
  <p188:author id="{F06ABA5B-72CA-2192-6756-ED807EE52BCA}" name="Guest User" initials="GU" userId="S::urn:spo:tenantanon#0b30b577-c02c-48ec-b75b-0786694b620d::" providerId="AD"/>
  <p188:author id="{E2BD1A85-9A1D-09B0-146F-63A60F32EC46}" name="Arjen Naafs" initials="AN" userId="S::naafs@Ircwash.org::71577389-def5-469d-88bb-7515e703481d" providerId="AD"/>
  <p188:author id="{8AE042AE-1943-DBC1-474D-A2BCA34A0E91}" name="Dechan Dalrymple" initials="DD" userId="S::dalrymple@ircwash.org::5ca6f8ed-50d9-4a4f-8073-33e7336d2b88" providerId="AD"/>
  <p188:author id="{FD3F75D2-EB4F-B6C8-B19D-3E0C9AD85049}" name="Richard Ward" initials="RW" userId="S::ward@ircwash.org::de8cf0dd-f68f-4bd1-8cbd-8ddee9dd240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iteOne HP i7 9th G" initials="EHi9G" lastIdx="18" clrIdx="0">
    <p:extLst>
      <p:ext uri="{19B8F6BF-5375-455C-9EA6-DF929625EA0E}">
        <p15:presenceInfo xmlns:p15="http://schemas.microsoft.com/office/powerpoint/2012/main" userId="EliteOne HP i7 9th 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7CB"/>
    <a:srgbClr val="00754B"/>
    <a:srgbClr val="B9D8DE"/>
    <a:srgbClr val="CDDC29"/>
    <a:srgbClr val="EBE72A"/>
    <a:srgbClr val="00A8C7"/>
    <a:srgbClr val="00788A"/>
    <a:srgbClr val="FDB924"/>
    <a:srgbClr val="FFFFFF"/>
    <a:srgbClr val="FAB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75" autoAdjust="0"/>
    <p:restoredTop sz="56961" autoAdjust="0"/>
  </p:normalViewPr>
  <p:slideViewPr>
    <p:cSldViewPr snapToGrid="0">
      <p:cViewPr varScale="1">
        <p:scale>
          <a:sx n="60" d="100"/>
          <a:sy n="60" d="100"/>
        </p:scale>
        <p:origin x="153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font" Target="fonts/font2.fntdata"/><Relationship Id="rId112" Type="http://schemas.openxmlformats.org/officeDocument/2006/relationships/font" Target="fonts/font25.fntdata"/><Relationship Id="rId16" Type="http://schemas.openxmlformats.org/officeDocument/2006/relationships/slide" Target="slides/slide10.xml"/><Relationship Id="rId107" Type="http://schemas.openxmlformats.org/officeDocument/2006/relationships/font" Target="fonts/font20.fntdata"/><Relationship Id="rId491" Type="http://schemas.openxmlformats.org/officeDocument/2006/relationships/tableStyles" Target="tableStyle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font" Target="fonts/font15.fntdata"/><Relationship Id="rId5" Type="http://schemas.openxmlformats.org/officeDocument/2006/relationships/slideMaster" Target="slideMasters/slideMaster2.xml"/><Relationship Id="rId90" Type="http://schemas.openxmlformats.org/officeDocument/2006/relationships/font" Target="fonts/font3.fntdata"/><Relationship Id="rId95" Type="http://schemas.openxmlformats.org/officeDocument/2006/relationships/font" Target="fonts/font8.fntdata"/><Relationship Id="rId486" Type="http://customschemas.google.com/relationships/presentationmetadata" Target="metadata"/><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font" Target="fonts/font16.fntdata"/><Relationship Id="rId108" Type="http://schemas.openxmlformats.org/officeDocument/2006/relationships/font" Target="fonts/font21.fntdata"/><Relationship Id="rId492" Type="http://schemas.microsoft.com/office/2016/11/relationships/changesInfo" Target="changesInfos/changesInfo1.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font" Target="fonts/font4.fntdata"/><Relationship Id="rId96"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Master" Target="slideMasters/slideMaster3.xml"/><Relationship Id="rId487" Type="http://schemas.openxmlformats.org/officeDocument/2006/relationships/commentAuthors" Target="commentAuthors.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notesMaster" Target="notesMasters/notesMaster1.xml"/><Relationship Id="rId94" Type="http://schemas.openxmlformats.org/officeDocument/2006/relationships/font" Target="fonts/font7.fntdata"/><Relationship Id="rId99" Type="http://schemas.openxmlformats.org/officeDocument/2006/relationships/font" Target="fonts/font12.fntdata"/><Relationship Id="rId101"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font" Target="fonts/font22.fntdata"/><Relationship Id="rId493" Type="http://schemas.microsoft.com/office/2018/10/relationships/authors" Target="authors.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font" Target="fonts/font10.fntdata"/><Relationship Id="rId104" Type="http://schemas.openxmlformats.org/officeDocument/2006/relationships/font" Target="fonts/font17.fntdata"/><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font" Target="fonts/font5.fntdata"/><Relationship Id="rId2" Type="http://schemas.openxmlformats.org/officeDocument/2006/relationships/customXml" Target="../customXml/item2.xml"/><Relationship Id="rId29" Type="http://schemas.openxmlformats.org/officeDocument/2006/relationships/slide" Target="slides/slide23.xml"/><Relationship Id="rId488" Type="http://schemas.openxmlformats.org/officeDocument/2006/relationships/presProps" Target="presProps.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handoutMaster" Target="handoutMasters/handoutMaster1.xml"/><Relationship Id="rId110" Type="http://schemas.openxmlformats.org/officeDocument/2006/relationships/font" Target="fonts/font23.fntdata"/><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font" Target="fonts/font13.fntdata"/><Relationship Id="rId105" Type="http://schemas.openxmlformats.org/officeDocument/2006/relationships/font" Target="fonts/font18.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font" Target="fonts/font6.fntdata"/><Relationship Id="rId98" Type="http://schemas.openxmlformats.org/officeDocument/2006/relationships/font" Target="fonts/font11.fntdata"/><Relationship Id="rId3" Type="http://schemas.openxmlformats.org/officeDocument/2006/relationships/customXml" Target="../customXml/item3.xml"/><Relationship Id="rId489" Type="http://schemas.openxmlformats.org/officeDocument/2006/relationships/viewProps" Target="viewProps.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font" Target="fonts/font1.fntdata"/><Relationship Id="rId111" Type="http://schemas.openxmlformats.org/officeDocument/2006/relationships/font" Target="fonts/font24.fntdata"/><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font" Target="fonts/font19.fntdata"/><Relationship Id="rId49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mael Ousmane" userId="ab01b6d6-5715-48fd-92b4-59a54c03f442" providerId="ADAL" clId="{16291273-184F-4D1D-8232-755C7F6F25C9}"/>
    <pc:docChg chg="undo custSel delSld modSld delSection modSection modShowInfo">
      <pc:chgData name="Ismael Ousmane" userId="ab01b6d6-5715-48fd-92b4-59a54c03f442" providerId="ADAL" clId="{16291273-184F-4D1D-8232-755C7F6F25C9}" dt="2026-02-13T21:25:32.776" v="123" actId="17851"/>
      <pc:docMkLst>
        <pc:docMk/>
      </pc:docMkLst>
      <pc:sldChg chg="modSp mod">
        <pc:chgData name="Ismael Ousmane" userId="ab01b6d6-5715-48fd-92b4-59a54c03f442" providerId="ADAL" clId="{16291273-184F-4D1D-8232-755C7F6F25C9}" dt="2026-01-27T07:50:53.482" v="2" actId="2165"/>
        <pc:sldMkLst>
          <pc:docMk/>
          <pc:sldMk cId="432291083" sldId="460"/>
        </pc:sldMkLst>
        <pc:graphicFrameChg chg="modGraphic">
          <ac:chgData name="Ismael Ousmane" userId="ab01b6d6-5715-48fd-92b4-59a54c03f442" providerId="ADAL" clId="{16291273-184F-4D1D-8232-755C7F6F25C9}" dt="2026-01-27T07:50:53.482" v="2" actId="2165"/>
          <ac:graphicFrameMkLst>
            <pc:docMk/>
            <pc:sldMk cId="432291083" sldId="460"/>
            <ac:graphicFrameMk id="4" creationId="{41F580F6-C7AF-E435-2824-21B3BC31A518}"/>
          </ac:graphicFrameMkLst>
        </pc:graphicFrameChg>
      </pc:sldChg>
      <pc:sldChg chg="modNotesTx">
        <pc:chgData name="Ismael Ousmane" userId="ab01b6d6-5715-48fd-92b4-59a54c03f442" providerId="ADAL" clId="{16291273-184F-4D1D-8232-755C7F6F25C9}" dt="2026-01-27T11:15:06.628" v="4" actId="20577"/>
        <pc:sldMkLst>
          <pc:docMk/>
          <pc:sldMk cId="0" sldId="572"/>
        </pc:sldMkLst>
      </pc:sldChg>
      <pc:sldChg chg="mod modShow">
        <pc:chgData name="Ismael Ousmane" userId="ab01b6d6-5715-48fd-92b4-59a54c03f442" providerId="ADAL" clId="{16291273-184F-4D1D-8232-755C7F6F25C9}" dt="2026-02-13T21:24:46.249" v="120" actId="729"/>
        <pc:sldMkLst>
          <pc:docMk/>
          <pc:sldMk cId="3524074543" sldId="582"/>
        </pc:sldMkLst>
      </pc:sldChg>
      <pc:sldChg chg="mod modShow">
        <pc:chgData name="Ismael Ousmane" userId="ab01b6d6-5715-48fd-92b4-59a54c03f442" providerId="ADAL" clId="{16291273-184F-4D1D-8232-755C7F6F25C9}" dt="2026-02-13T21:24:37.013" v="119" actId="729"/>
        <pc:sldMkLst>
          <pc:docMk/>
          <pc:sldMk cId="963575861" sldId="590"/>
        </pc:sldMkLst>
      </pc:sldChg>
      <pc:sldChg chg="addSp delSp modSp mod modCm">
        <pc:chgData name="Ismael Ousmane" userId="ab01b6d6-5715-48fd-92b4-59a54c03f442" providerId="ADAL" clId="{16291273-184F-4D1D-8232-755C7F6F25C9}" dt="2026-01-28T07:45:34.395" v="12" actId="1076"/>
        <pc:sldMkLst>
          <pc:docMk/>
          <pc:sldMk cId="4152057308" sldId="767"/>
        </pc:sldMkLst>
        <pc:picChg chg="add mod">
          <ac:chgData name="Ismael Ousmane" userId="ab01b6d6-5715-48fd-92b4-59a54c03f442" providerId="ADAL" clId="{16291273-184F-4D1D-8232-755C7F6F25C9}" dt="2026-01-28T07:45:34.395" v="12" actId="1076"/>
          <ac:picMkLst>
            <pc:docMk/>
            <pc:sldMk cId="4152057308" sldId="767"/>
            <ac:picMk id="4" creationId="{66CA8AC4-486B-4014-84CE-DB3B4D0D4A44}"/>
          </ac:picMkLst>
        </pc:picChg>
      </pc:sldChg>
      <pc:sldChg chg="addSp delSp modSp mod">
        <pc:chgData name="Ismael Ousmane" userId="ab01b6d6-5715-48fd-92b4-59a54c03f442" providerId="ADAL" clId="{16291273-184F-4D1D-8232-755C7F6F25C9}" dt="2026-01-28T07:48:11.186" v="25" actId="255"/>
        <pc:sldMkLst>
          <pc:docMk/>
          <pc:sldMk cId="3560239493" sldId="2108"/>
        </pc:sldMkLst>
        <pc:spChg chg="add mod">
          <ac:chgData name="Ismael Ousmane" userId="ab01b6d6-5715-48fd-92b4-59a54c03f442" providerId="ADAL" clId="{16291273-184F-4D1D-8232-755C7F6F25C9}" dt="2026-01-28T07:48:11.186" v="25" actId="255"/>
          <ac:spMkLst>
            <pc:docMk/>
            <pc:sldMk cId="3560239493" sldId="2108"/>
            <ac:spMk id="2" creationId="{EE43E6E2-D4C2-1417-421F-7948EEDF1085}"/>
          </ac:spMkLst>
        </pc:spChg>
        <pc:picChg chg="mod">
          <ac:chgData name="Ismael Ousmane" userId="ab01b6d6-5715-48fd-92b4-59a54c03f442" providerId="ADAL" clId="{16291273-184F-4D1D-8232-755C7F6F25C9}" dt="2026-01-28T07:46:38.900" v="14" actId="1076"/>
          <ac:picMkLst>
            <pc:docMk/>
            <pc:sldMk cId="3560239493" sldId="2108"/>
            <ac:picMk id="4" creationId="{09635545-92F7-504C-5075-9352FED811CF}"/>
          </ac:picMkLst>
        </pc:picChg>
      </pc:sldChg>
      <pc:sldChg chg="addSp modSp mod">
        <pc:chgData name="Ismael Ousmane" userId="ab01b6d6-5715-48fd-92b4-59a54c03f442" providerId="ADAL" clId="{16291273-184F-4D1D-8232-755C7F6F25C9}" dt="2026-01-28T07:51:26.286" v="52" actId="255"/>
        <pc:sldMkLst>
          <pc:docMk/>
          <pc:sldMk cId="3590964518" sldId="2111"/>
        </pc:sldMkLst>
        <pc:spChg chg="add mod">
          <ac:chgData name="Ismael Ousmane" userId="ab01b6d6-5715-48fd-92b4-59a54c03f442" providerId="ADAL" clId="{16291273-184F-4D1D-8232-755C7F6F25C9}" dt="2026-01-28T07:51:26.286" v="52" actId="255"/>
          <ac:spMkLst>
            <pc:docMk/>
            <pc:sldMk cId="3590964518" sldId="2111"/>
            <ac:spMk id="8" creationId="{DCDCEC05-5933-9A3C-B826-13D72F4343B4}"/>
          </ac:spMkLst>
        </pc:spChg>
      </pc:sldChg>
      <pc:sldChg chg="addSp modSp mod">
        <pc:chgData name="Ismael Ousmane" userId="ab01b6d6-5715-48fd-92b4-59a54c03f442" providerId="ADAL" clId="{16291273-184F-4D1D-8232-755C7F6F25C9}" dt="2026-01-28T07:49:21.503" v="34" actId="255"/>
        <pc:sldMkLst>
          <pc:docMk/>
          <pc:sldMk cId="1398014901" sldId="2112"/>
        </pc:sldMkLst>
        <pc:spChg chg="add mod">
          <ac:chgData name="Ismael Ousmane" userId="ab01b6d6-5715-48fd-92b4-59a54c03f442" providerId="ADAL" clId="{16291273-184F-4D1D-8232-755C7F6F25C9}" dt="2026-01-28T07:49:21.503" v="34" actId="255"/>
          <ac:spMkLst>
            <pc:docMk/>
            <pc:sldMk cId="1398014901" sldId="2112"/>
            <ac:spMk id="3" creationId="{F3D116FE-6B0D-EB9E-CE9C-33F517CCF2B9}"/>
          </ac:spMkLst>
        </pc:spChg>
      </pc:sldChg>
      <pc:sldChg chg="addSp modSp mod">
        <pc:chgData name="Ismael Ousmane" userId="ab01b6d6-5715-48fd-92b4-59a54c03f442" providerId="ADAL" clId="{16291273-184F-4D1D-8232-755C7F6F25C9}" dt="2026-01-28T07:50:05.275" v="40" actId="113"/>
        <pc:sldMkLst>
          <pc:docMk/>
          <pc:sldMk cId="4121756428" sldId="2113"/>
        </pc:sldMkLst>
        <pc:spChg chg="add mod">
          <ac:chgData name="Ismael Ousmane" userId="ab01b6d6-5715-48fd-92b4-59a54c03f442" providerId="ADAL" clId="{16291273-184F-4D1D-8232-755C7F6F25C9}" dt="2026-01-28T07:50:05.275" v="40" actId="113"/>
          <ac:spMkLst>
            <pc:docMk/>
            <pc:sldMk cId="4121756428" sldId="2113"/>
            <ac:spMk id="3" creationId="{EC9E4A73-1AFD-DDA2-C071-7C5F93212626}"/>
          </ac:spMkLst>
        </pc:spChg>
      </pc:sldChg>
      <pc:sldChg chg="addSp modSp mod">
        <pc:chgData name="Ismael Ousmane" userId="ab01b6d6-5715-48fd-92b4-59a54c03f442" providerId="ADAL" clId="{16291273-184F-4D1D-8232-755C7F6F25C9}" dt="2026-01-28T07:50:33.908" v="46" actId="255"/>
        <pc:sldMkLst>
          <pc:docMk/>
          <pc:sldMk cId="3898014276" sldId="2114"/>
        </pc:sldMkLst>
        <pc:spChg chg="add mod">
          <ac:chgData name="Ismael Ousmane" userId="ab01b6d6-5715-48fd-92b4-59a54c03f442" providerId="ADAL" clId="{16291273-184F-4D1D-8232-755C7F6F25C9}" dt="2026-01-28T07:50:33.908" v="46" actId="255"/>
          <ac:spMkLst>
            <pc:docMk/>
            <pc:sldMk cId="3898014276" sldId="2114"/>
            <ac:spMk id="2" creationId="{5E89276A-E576-2740-1269-5242897CA7D9}"/>
          </ac:spMkLst>
        </pc:spChg>
      </pc:sldChg>
      <pc:sldChg chg="addSp modSp mod">
        <pc:chgData name="Ismael Ousmane" userId="ab01b6d6-5715-48fd-92b4-59a54c03f442" providerId="ADAL" clId="{16291273-184F-4D1D-8232-755C7F6F25C9}" dt="2026-01-28T07:51:55.393" v="58" actId="255"/>
        <pc:sldMkLst>
          <pc:docMk/>
          <pc:sldMk cId="77474197" sldId="2115"/>
        </pc:sldMkLst>
        <pc:spChg chg="add mod">
          <ac:chgData name="Ismael Ousmane" userId="ab01b6d6-5715-48fd-92b4-59a54c03f442" providerId="ADAL" clId="{16291273-184F-4D1D-8232-755C7F6F25C9}" dt="2026-01-28T07:51:55.393" v="58" actId="255"/>
          <ac:spMkLst>
            <pc:docMk/>
            <pc:sldMk cId="77474197" sldId="2115"/>
            <ac:spMk id="6" creationId="{55D037B9-0D7B-0A97-97F3-119573AD4B00}"/>
          </ac:spMkLst>
        </pc:spChg>
      </pc:sldChg>
      <pc:sldChg chg="addSp modSp mod">
        <pc:chgData name="Ismael Ousmane" userId="ab01b6d6-5715-48fd-92b4-59a54c03f442" providerId="ADAL" clId="{16291273-184F-4D1D-8232-755C7F6F25C9}" dt="2026-01-28T07:52:20.431" v="64" actId="255"/>
        <pc:sldMkLst>
          <pc:docMk/>
          <pc:sldMk cId="3820383417" sldId="2116"/>
        </pc:sldMkLst>
        <pc:spChg chg="add mod">
          <ac:chgData name="Ismael Ousmane" userId="ab01b6d6-5715-48fd-92b4-59a54c03f442" providerId="ADAL" clId="{16291273-184F-4D1D-8232-755C7F6F25C9}" dt="2026-01-28T07:52:20.431" v="64" actId="255"/>
          <ac:spMkLst>
            <pc:docMk/>
            <pc:sldMk cId="3820383417" sldId="2116"/>
            <ac:spMk id="5" creationId="{D0A1A2D9-6BA8-063E-54DF-CB534633F409}"/>
          </ac:spMkLst>
        </pc:spChg>
      </pc:sldChg>
      <pc:sldChg chg="addSp delSp modSp mod">
        <pc:chgData name="Ismael Ousmane" userId="ab01b6d6-5715-48fd-92b4-59a54c03f442" providerId="ADAL" clId="{16291273-184F-4D1D-8232-755C7F6F25C9}" dt="2026-01-28T07:54:16.969" v="78" actId="255"/>
        <pc:sldMkLst>
          <pc:docMk/>
          <pc:sldMk cId="2377162211" sldId="2117"/>
        </pc:sldMkLst>
        <pc:spChg chg="add mod">
          <ac:chgData name="Ismael Ousmane" userId="ab01b6d6-5715-48fd-92b4-59a54c03f442" providerId="ADAL" clId="{16291273-184F-4D1D-8232-755C7F6F25C9}" dt="2026-01-28T07:54:16.969" v="78" actId="255"/>
          <ac:spMkLst>
            <pc:docMk/>
            <pc:sldMk cId="2377162211" sldId="2117"/>
            <ac:spMk id="7" creationId="{DAE16FE8-4F97-D0E2-3B95-9361DC11F782}"/>
          </ac:spMkLst>
        </pc:spChg>
        <pc:picChg chg="mod">
          <ac:chgData name="Ismael Ousmane" userId="ab01b6d6-5715-48fd-92b4-59a54c03f442" providerId="ADAL" clId="{16291273-184F-4D1D-8232-755C7F6F25C9}" dt="2026-01-28T07:53:50.321" v="67" actId="1076"/>
          <ac:picMkLst>
            <pc:docMk/>
            <pc:sldMk cId="2377162211" sldId="2117"/>
            <ac:picMk id="4" creationId="{BEE9F745-0249-514A-E970-91274FD2A09E}"/>
          </ac:picMkLst>
        </pc:picChg>
      </pc:sldChg>
      <pc:sldChg chg="addSp modSp mod">
        <pc:chgData name="Ismael Ousmane" userId="ab01b6d6-5715-48fd-92b4-59a54c03f442" providerId="ADAL" clId="{16291273-184F-4D1D-8232-755C7F6F25C9}" dt="2026-01-28T07:54:44.631" v="84" actId="255"/>
        <pc:sldMkLst>
          <pc:docMk/>
          <pc:sldMk cId="4128181130" sldId="2118"/>
        </pc:sldMkLst>
        <pc:spChg chg="add mod">
          <ac:chgData name="Ismael Ousmane" userId="ab01b6d6-5715-48fd-92b4-59a54c03f442" providerId="ADAL" clId="{16291273-184F-4D1D-8232-755C7F6F25C9}" dt="2026-01-28T07:54:44.631" v="84" actId="255"/>
          <ac:spMkLst>
            <pc:docMk/>
            <pc:sldMk cId="4128181130" sldId="2118"/>
            <ac:spMk id="3" creationId="{407307C9-1BED-3C3E-D8B4-714CD04984A4}"/>
          </ac:spMkLst>
        </pc:spChg>
      </pc:sldChg>
      <pc:sldChg chg="mod modShow">
        <pc:chgData name="Ismael Ousmane" userId="ab01b6d6-5715-48fd-92b4-59a54c03f442" providerId="ADAL" clId="{16291273-184F-4D1D-8232-755C7F6F25C9}" dt="2026-02-13T21:25:20.449" v="121" actId="729"/>
        <pc:sldMkLst>
          <pc:docMk/>
          <pc:sldMk cId="4269094176" sldId="2145"/>
        </pc:sldMkLst>
      </pc:sldChg>
      <pc:sldChg chg="modSp mod">
        <pc:chgData name="Ismael Ousmane" userId="ab01b6d6-5715-48fd-92b4-59a54c03f442" providerId="ADAL" clId="{16291273-184F-4D1D-8232-755C7F6F25C9}" dt="2026-01-28T08:06:23.824" v="107" actId="20577"/>
        <pc:sldMkLst>
          <pc:docMk/>
          <pc:sldMk cId="3493162015" sldId="5834"/>
        </pc:sldMkLst>
        <pc:spChg chg="mod">
          <ac:chgData name="Ismael Ousmane" userId="ab01b6d6-5715-48fd-92b4-59a54c03f442" providerId="ADAL" clId="{16291273-184F-4D1D-8232-755C7F6F25C9}" dt="2026-01-28T08:06:23.824" v="107" actId="20577"/>
          <ac:spMkLst>
            <pc:docMk/>
            <pc:sldMk cId="3493162015" sldId="5834"/>
            <ac:spMk id="5" creationId="{26E747CF-C2F4-C3EA-9AA5-753623F8D98E}"/>
          </ac:spMkLst>
        </pc:spChg>
      </pc:sldChg>
      <pc:sldChg chg="mod modShow">
        <pc:chgData name="Ismael Ousmane" userId="ab01b6d6-5715-48fd-92b4-59a54c03f442" providerId="ADAL" clId="{16291273-184F-4D1D-8232-755C7F6F25C9}" dt="2026-02-13T21:25:20.449" v="121" actId="729"/>
        <pc:sldMkLst>
          <pc:docMk/>
          <pc:sldMk cId="3491573825" sldId="2134960792"/>
        </pc:sldMkLst>
      </pc:sldChg>
      <pc:sldChg chg="mod modShow">
        <pc:chgData name="Ismael Ousmane" userId="ab01b6d6-5715-48fd-92b4-59a54c03f442" providerId="ADAL" clId="{16291273-184F-4D1D-8232-755C7F6F25C9}" dt="2026-02-13T21:25:20.449" v="121" actId="729"/>
        <pc:sldMkLst>
          <pc:docMk/>
          <pc:sldMk cId="2404640421" sldId="2134960793"/>
        </pc:sldMkLst>
      </pc:sldChg>
      <pc:sldChg chg="mod modShow">
        <pc:chgData name="Ismael Ousmane" userId="ab01b6d6-5715-48fd-92b4-59a54c03f442" providerId="ADAL" clId="{16291273-184F-4D1D-8232-755C7F6F25C9}" dt="2026-02-13T21:25:20.449" v="121" actId="729"/>
        <pc:sldMkLst>
          <pc:docMk/>
          <pc:sldMk cId="2645693975" sldId="2134960794"/>
        </pc:sldMkLst>
      </pc:sldChg>
      <pc:sldChg chg="mod modShow">
        <pc:chgData name="Ismael Ousmane" userId="ab01b6d6-5715-48fd-92b4-59a54c03f442" providerId="ADAL" clId="{16291273-184F-4D1D-8232-755C7F6F25C9}" dt="2026-02-13T21:25:20.449" v="121" actId="729"/>
        <pc:sldMkLst>
          <pc:docMk/>
          <pc:sldMk cId="4048417398" sldId="213496079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306BF5-026D-D9CA-557C-E1B9B54BFF8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0FC9401-268F-8FCF-BD19-F3560D03456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B27BD2C-78D7-4BA2-860C-2B3429A6C7ED}" type="datetimeFigureOut">
              <a:rPr lang="en-GB" smtClean="0"/>
              <a:t>16/03/2026</a:t>
            </a:fld>
            <a:endParaRPr lang="en-GB"/>
          </a:p>
        </p:txBody>
      </p:sp>
      <p:sp>
        <p:nvSpPr>
          <p:cNvPr id="4" name="Footer Placeholder 3">
            <a:extLst>
              <a:ext uri="{FF2B5EF4-FFF2-40B4-BE49-F238E27FC236}">
                <a16:creationId xmlns:a16="http://schemas.microsoft.com/office/drawing/2014/main" id="{FB0CEE08-4C74-0FAF-7433-94BC732FDCC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Tree>
    <p:extLst>
      <p:ext uri="{BB962C8B-B14F-4D97-AF65-F5344CB8AC3E}">
        <p14:creationId xmlns:p14="http://schemas.microsoft.com/office/powerpoint/2010/main" val="2418452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fr-FR"/>
          </a:p>
        </p:txBody>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gca.org/wp-content/uploads/2020/12/GCA-Infrastructure-background-paperV11-refs_0.pdfa"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gca.org/wp-content/uploads/2020/12/GCA-Infrastructure-background-paperV11-refs_0.pdfa"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resilientcitiesnetwork.org/climate-resilient-cities/"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s://gca.org/wp-content/uploads/2023/03/A-Guide-for-Building-Climate-Resilience-in-Urban-Informal-Settlements_web.pdf" TargetMode="External"/><Relationship Id="rId4" Type="http://schemas.openxmlformats.org/officeDocument/2006/relationships/hyperlink" Target="https://www.citiesalliance.org/how-we-work/global-programmes/climate-change-resilience-and-informality/resources-0"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tandfonline.com/journals/tsri20/collections/CDRI-adaptive-pathways"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oecd.org/environment/cc/policy-perspectives-climate-resilient-infrastructure.pdf"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gca.org/wp-content/uploads/2021/01/A-System-wide-Approach-for-Infrastructure-Resilience.pdf"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undrr.org/publication/principles-resilient-infrastructure"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gca.org/wp-content/uploads/2021/08/GCA-Handbook-V2.0-13-September-2021-2.pdf?_gl=1*117cetp*_ga*MTkzMTA3MDYyNi4xNzEwMTczNjIz*_up*MQ"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doi.org/10.1080/19463138.2012.718279"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s://www.wri.org/insights/systems-change-how-to-top-6-questions-answered" TargetMode="External"/><Relationship Id="rId5" Type="http://schemas.openxmlformats.org/officeDocument/2006/relationships/hyperlink" Target="https://infrastructure-pathways.org/key-concepts/" TargetMode="External"/><Relationship Id="rId4" Type="http://schemas.openxmlformats.org/officeDocument/2006/relationships/hyperlink" Target="https://www.adb.org/publications/enhancing-urban-climate-change-resilience-seven-entry-points" TargetMode="Externa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30.xml"/><Relationship Id="rId1" Type="http://schemas.openxmlformats.org/officeDocument/2006/relationships/notesMaster" Target="../notesMasters/notesMaster1.xml"/><Relationship Id="rId5" Type="http://schemas.openxmlformats.org/officeDocument/2006/relationships/hyperlink" Target="https://www.mckinsey.com/capabilities/sustainability/our-insights/climate-risk-and-response-physical-hazards-and-socioeconomic-impacts" TargetMode="External"/><Relationship Id="rId4" Type="http://schemas.openxmlformats.org/officeDocument/2006/relationships/hyperlink" Target="https://www.preventionweb.net/understanding-disaster-risk/risk-drivers/poorly-planned-urban-development"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unfccc.int/"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gca.org/wp-content/uploads/2021/08/GCA-Handbook-V2.0-13-September-2021-2.pdf?_gl=1*117cetp*_ga*MTkzMTA3MDYyNi4xNzEwMTczNjIz*_up*MQ"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gca.org/wp-content/uploads/2021/08/GCA-Handbook-V2.0-13-September-2021-2.pdf?_gl=1*117cetp*_ga*MTkzMTA3MDYyNi4xNzEwMTczNjIz*_up*MQ"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gca.org/wp-content/uploads/2021/08/GCA-Handbook-V2.0-13-September-2021-2.pdf?_gl=1*117cetp*_ga*MTkzMTA3MDYyNi4xNzEwMTczNjIz*_up*MQ"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oursharedseas.com/unpacking-nature-based-solutions-cobenefits-primer/#note2"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portals.iucn.org/library/node/46191" TargetMode="External"/><Relationship Id="rId2" Type="http://schemas.openxmlformats.org/officeDocument/2006/relationships/slide" Target="../slides/slide63.xml"/><Relationship Id="rId1" Type="http://schemas.openxmlformats.org/officeDocument/2006/relationships/notesMaster" Target="../notesMasters/notesMaster1.xml"/><Relationship Id="rId4" Type="http://schemas.openxmlformats.org/officeDocument/2006/relationships/hyperlink" Target="https://www.epa.gov/heat-islands/heat-island-compendium" TargetMode="Externa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www.cdri.world/upload/biennial/CDRI_Global_Infrastructure_Resilience_Executive_Summary.pdf"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4B3F56AD-2B46-0449-0FC0-35E64F0D541A}"/>
            </a:ext>
          </a:extLst>
        </p:cNvPr>
        <p:cNvGrpSpPr/>
        <p:nvPr/>
      </p:nvGrpSpPr>
      <p:grpSpPr>
        <a:xfrm>
          <a:off x="0" y="0"/>
          <a:ext cx="0" cy="0"/>
          <a:chOff x="0" y="0"/>
          <a:chExt cx="0" cy="0"/>
        </a:xfrm>
      </p:grpSpPr>
      <p:sp>
        <p:nvSpPr>
          <p:cNvPr id="319" name="Google Shape;319;p9:notes">
            <a:extLst>
              <a:ext uri="{FF2B5EF4-FFF2-40B4-BE49-F238E27FC236}">
                <a16:creationId xmlns:a16="http://schemas.microsoft.com/office/drawing/2014/main" id="{BEBBDAD3-7AB6-BECF-20E7-40E25381561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sz="1200" b="0" i="0" u="none" strike="noStrike" cap="none" dirty="0">
                <a:solidFill>
                  <a:schemeClr val="dk1"/>
                </a:solidFill>
                <a:effectLst/>
                <a:latin typeface="Arial"/>
                <a:ea typeface="Arial"/>
                <a:cs typeface="Arial"/>
                <a:sym typeface="Arial"/>
              </a:rPr>
              <a:t>Ce module guidera les participants à travers </a:t>
            </a:r>
            <a:r>
              <a:rPr lang="en-GB" sz="1200" b="1" i="0" u="none" strike="noStrike" cap="none" dirty="0">
                <a:solidFill>
                  <a:schemeClr val="dk1"/>
                </a:solidFill>
                <a:effectLst/>
                <a:latin typeface="Arial"/>
                <a:ea typeface="Arial"/>
                <a:cs typeface="Arial"/>
                <a:sym typeface="Arial"/>
              </a:rPr>
              <a:t>des approches techniques, stratégiques et politiques </a:t>
            </a:r>
            <a:r>
              <a:rPr lang="en-GB" sz="1200" b="0" i="0" u="none" strike="noStrike" cap="none" dirty="0">
                <a:solidFill>
                  <a:schemeClr val="dk1"/>
                </a:solidFill>
                <a:effectLst/>
                <a:latin typeface="Arial"/>
                <a:ea typeface="Arial"/>
                <a:cs typeface="Arial"/>
                <a:sym typeface="Arial"/>
              </a:rPr>
              <a:t>visant à renforcer la résilience climatique des infrastructures et des services d'approvisionnement en eau et d'assainissement, en s'appuyant sur les conclusions des évaluations des risques et de la vulnérabilité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(ERVC). </a:t>
            </a:r>
            <a:endParaRPr lang="en-GB" sz="1000" dirty="0"/>
          </a:p>
          <a:p>
            <a:endParaRPr lang="en-GB" sz="1000" dirty="0">
              <a:solidFill>
                <a:srgbClr val="0B5FBA"/>
              </a:solidFill>
              <a:latin typeface="Roboto"/>
              <a:ea typeface="Roboto"/>
              <a:cs typeface="Roboto"/>
              <a:sym typeface="Roboto"/>
            </a:endParaRPr>
          </a:p>
          <a:p>
            <a:r>
              <a:rPr lang="en-GB" sz="1000" b="1" i="0" u="none" strike="noStrike" cap="none" dirty="0">
                <a:solidFill>
                  <a:schemeClr val="dk1"/>
                </a:solidFill>
                <a:effectLst/>
                <a:latin typeface="Arial"/>
                <a:ea typeface="Arial"/>
                <a:cs typeface="Arial"/>
                <a:sym typeface="Arial"/>
              </a:rPr>
              <a:t>Exercice : Principes directeurs pour la participation</a:t>
            </a:r>
          </a:p>
          <a:p>
            <a:r>
              <a:rPr lang="en-GB" sz="1000" b="0" i="0" u="none" strike="noStrike" cap="none" dirty="0">
                <a:solidFill>
                  <a:schemeClr val="dk1"/>
                </a:solidFill>
                <a:effectLst/>
                <a:latin typeface="Arial"/>
                <a:ea typeface="Arial"/>
                <a:cs typeface="Arial"/>
                <a:sym typeface="Arial"/>
              </a:rPr>
              <a:t>Au début de chaque journée, rappelez aux participants ces principes simples de « bonne conduite » :</a:t>
            </a:r>
          </a:p>
          <a:p>
            <a:pPr lvl="0">
              <a:buFont typeface="Arial" panose="020B0604020202020204" pitchFamily="34" charset="0"/>
              <a:buChar char="•"/>
            </a:pPr>
            <a:r>
              <a:rPr lang="en-GB" sz="1000" b="0" i="0" u="none" strike="noStrike" cap="none" dirty="0">
                <a:solidFill>
                  <a:schemeClr val="dk1"/>
                </a:solidFill>
                <a:effectLst/>
                <a:latin typeface="Arial"/>
                <a:ea typeface="Arial"/>
                <a:cs typeface="Arial"/>
                <a:sym typeface="Arial"/>
              </a:rPr>
              <a:t>Écoutez attentivement, suivez le cours et prenez vos propres notes.</a:t>
            </a:r>
          </a:p>
          <a:p>
            <a:pPr lvl="0">
              <a:buFont typeface="Arial" panose="020B0604020202020204" pitchFamily="34" charset="0"/>
              <a:buChar char="•"/>
            </a:pPr>
            <a:r>
              <a:rPr lang="en-GB" sz="1000" b="0" i="0" u="none" strike="noStrike" cap="none" dirty="0">
                <a:solidFill>
                  <a:schemeClr val="dk1"/>
                </a:solidFill>
                <a:effectLst/>
                <a:latin typeface="Arial"/>
                <a:ea typeface="Arial"/>
                <a:cs typeface="Arial"/>
                <a:sym typeface="Arial"/>
              </a:rPr>
              <a:t>N'hésitez pas à poser des questions ou à demander des éclaircissements aux formateurs à tout moment.</a:t>
            </a:r>
          </a:p>
          <a:p>
            <a:pPr lvl="0">
              <a:buFont typeface="Arial" panose="020B0604020202020204" pitchFamily="34" charset="0"/>
              <a:buChar char="•"/>
            </a:pPr>
            <a:r>
              <a:rPr lang="en-GB" sz="1000" b="0" i="0" u="none" strike="noStrike" cap="none" dirty="0">
                <a:solidFill>
                  <a:schemeClr val="dk1"/>
                </a:solidFill>
                <a:effectLst/>
                <a:latin typeface="Arial"/>
                <a:ea typeface="Arial"/>
                <a:cs typeface="Arial"/>
                <a:sym typeface="Arial"/>
              </a:rPr>
              <a:t>Votre propre expérience est précieuse, et nous vous encourageons à la partager.</a:t>
            </a:r>
          </a:p>
          <a:p>
            <a:pPr lvl="0">
              <a:buFont typeface="Arial" panose="020B0604020202020204" pitchFamily="34" charset="0"/>
              <a:buChar char="•"/>
            </a:pPr>
            <a:r>
              <a:rPr lang="en-GB" sz="1000" b="0" i="0" u="none" strike="noStrike" cap="none" dirty="0">
                <a:solidFill>
                  <a:schemeClr val="dk1"/>
                </a:solidFill>
                <a:effectLst/>
                <a:latin typeface="Arial"/>
                <a:ea typeface="Arial"/>
                <a:cs typeface="Arial"/>
                <a:sym typeface="Arial"/>
              </a:rPr>
              <a:t>Partagez et discutez avec les autres pendant les exercices, les pauses et les réflexions. </a:t>
            </a:r>
          </a:p>
          <a:p>
            <a:endParaRPr lang="en-GB" sz="1000" dirty="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dirty="0">
              <a:solidFill>
                <a:srgbClr val="0B5FBA"/>
              </a:solidFill>
              <a:latin typeface="Roboto"/>
              <a:ea typeface="Roboto"/>
              <a:cs typeface="Roboto"/>
            </a:endParaRPr>
          </a:p>
          <a:p>
            <a:pPr marL="171450" marR="0" lvl="0" indent="-101600" algn="l" rtl="0">
              <a:lnSpc>
                <a:spcPct val="100000"/>
              </a:lnSpc>
              <a:spcBef>
                <a:spcPts val="0"/>
              </a:spcBef>
              <a:spcAft>
                <a:spcPts val="0"/>
              </a:spcAft>
              <a:buClr>
                <a:schemeClr val="dk1"/>
              </a:buClr>
              <a:buSzPts val="1100"/>
              <a:buFont typeface="Arial"/>
              <a:buNone/>
            </a:pPr>
            <a:endParaRPr sz="1000" dirty="0">
              <a:solidFill>
                <a:srgbClr val="0B5FBA"/>
              </a:solidFill>
              <a:latin typeface="Roboto"/>
              <a:ea typeface="Roboto"/>
              <a:cs typeface="Roboto"/>
              <a:sym typeface="Roboto"/>
            </a:endParaRPr>
          </a:p>
          <a:p>
            <a:pPr marL="171450" marR="0" lvl="0" indent="-101600" algn="l" rtl="0">
              <a:lnSpc>
                <a:spcPct val="100000"/>
              </a:lnSpc>
              <a:spcBef>
                <a:spcPts val="0"/>
              </a:spcBef>
              <a:spcAft>
                <a:spcPts val="0"/>
              </a:spcAft>
              <a:buClr>
                <a:schemeClr val="dk1"/>
              </a:buClr>
              <a:buSzPts val="1100"/>
              <a:buFont typeface="Arial"/>
              <a:buNone/>
            </a:pPr>
            <a:endParaRPr sz="800" dirty="0">
              <a:solidFill>
                <a:srgbClr val="000000"/>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p:txBody>
      </p:sp>
      <p:sp>
        <p:nvSpPr>
          <p:cNvPr id="320" name="Google Shape;320;p9:notes">
            <a:extLst>
              <a:ext uri="{FF2B5EF4-FFF2-40B4-BE49-F238E27FC236}">
                <a16:creationId xmlns:a16="http://schemas.microsoft.com/office/drawing/2014/main" id="{724E95AE-491A-9183-412E-0076ADD5971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350344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Roboto"/>
                <a:ea typeface="Roboto"/>
                <a:cs typeface="Roboto"/>
                <a:sym typeface="Roboto"/>
              </a:rPr>
              <a:t>Cette diapositive </a:t>
            </a:r>
            <a:r>
              <a:rPr lang="en-GB" sz="1200" dirty="0" err="1">
                <a:solidFill>
                  <a:schemeClr val="dk1"/>
                </a:solidFill>
                <a:latin typeface="Roboto"/>
                <a:ea typeface="Roboto"/>
                <a:cs typeface="Roboto"/>
                <a:sym typeface="Roboto"/>
              </a:rPr>
              <a:t>résume</a:t>
            </a:r>
            <a:r>
              <a:rPr lang="en-GB" sz="1200" dirty="0">
                <a:solidFill>
                  <a:schemeClr val="dk1"/>
                </a:solidFill>
                <a:latin typeface="Roboto"/>
                <a:ea typeface="Roboto"/>
                <a:cs typeface="Roboto"/>
                <a:sym typeface="Roboto"/>
              </a:rPr>
              <a:t> le </a:t>
            </a:r>
            <a:r>
              <a:rPr lang="en-GB" sz="1200" dirty="0" err="1">
                <a:solidFill>
                  <a:schemeClr val="dk1"/>
                </a:solidFill>
                <a:latin typeface="Roboto"/>
                <a:ea typeface="Roboto"/>
                <a:cs typeface="Roboto"/>
                <a:sym typeface="Roboto"/>
              </a:rPr>
              <a:t>contenu</a:t>
            </a:r>
            <a:r>
              <a:rPr lang="en-GB" sz="1200" dirty="0">
                <a:solidFill>
                  <a:schemeClr val="dk1"/>
                </a:solidFill>
                <a:latin typeface="Roboto"/>
                <a:ea typeface="Roboto"/>
                <a:cs typeface="Roboto"/>
                <a:sym typeface="Roboto"/>
              </a:rPr>
              <a:t> du </a:t>
            </a:r>
            <a:r>
              <a:rPr lang="en-GB" sz="1200" b="1" dirty="0">
                <a:solidFill>
                  <a:schemeClr val="dk1"/>
                </a:solidFill>
                <a:latin typeface="Roboto"/>
                <a:ea typeface="Roboto"/>
                <a:cs typeface="Roboto"/>
                <a:sym typeface="Roboto"/>
              </a:rPr>
              <a:t>module 4 </a:t>
            </a:r>
            <a:r>
              <a:rPr lang="en-GB" sz="1200" dirty="0">
                <a:solidFill>
                  <a:schemeClr val="dk1"/>
                </a:solidFill>
                <a:latin typeface="Roboto"/>
                <a:ea typeface="Roboto"/>
                <a:cs typeface="Roboto"/>
                <a:sym typeface="Roboto"/>
              </a:rPr>
              <a:t>:</a:t>
            </a:r>
            <a:endParaRPr lang="en-GB" dirty="0"/>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À la fin de </a:t>
            </a:r>
            <a:r>
              <a:rPr lang="en-GB" sz="1200" b="0" i="0" u="none" strike="noStrike" cap="none" dirty="0" err="1">
                <a:solidFill>
                  <a:schemeClr val="dk1"/>
                </a:solidFill>
                <a:effectLst/>
                <a:latin typeface="Arial"/>
                <a:ea typeface="Arial"/>
                <a:cs typeface="Arial"/>
                <a:sym typeface="Arial"/>
              </a:rPr>
              <a:t>ce</a:t>
            </a:r>
            <a:r>
              <a:rPr lang="en-GB" sz="1200" b="0" i="0" u="none" strike="noStrike" cap="none" dirty="0">
                <a:solidFill>
                  <a:schemeClr val="dk1"/>
                </a:solidFill>
                <a:effectLst/>
                <a:latin typeface="Arial"/>
                <a:ea typeface="Arial"/>
                <a:cs typeface="Arial"/>
                <a:sym typeface="Arial"/>
              </a:rPr>
              <a:t> module, les participants </a:t>
            </a:r>
            <a:r>
              <a:rPr lang="en-GB" sz="1200" b="0" i="0" u="none" strike="noStrike" cap="none" dirty="0" err="1">
                <a:solidFill>
                  <a:schemeClr val="dk1"/>
                </a:solidFill>
                <a:effectLst/>
                <a:latin typeface="Arial"/>
                <a:ea typeface="Arial"/>
                <a:cs typeface="Arial"/>
                <a:sym typeface="Arial"/>
              </a:rPr>
              <a:t>auront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meilleure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compréhension</a:t>
            </a:r>
            <a:r>
              <a:rPr lang="en-GB" sz="1200" b="0" i="0" u="none" strike="noStrike" cap="none" dirty="0">
                <a:solidFill>
                  <a:schemeClr val="dk1"/>
                </a:solidFill>
                <a:effectLst/>
                <a:latin typeface="Arial"/>
                <a:ea typeface="Arial"/>
                <a:cs typeface="Arial"/>
                <a:sym typeface="Arial"/>
              </a:rPr>
              <a:t> de la manière </a:t>
            </a:r>
            <a:r>
              <a:rPr lang="en-GB" sz="1200" b="0" i="0" u="none" strike="noStrike" cap="none" dirty="0" err="1">
                <a:solidFill>
                  <a:schemeClr val="dk1"/>
                </a:solidFill>
                <a:effectLst/>
                <a:latin typeface="Arial"/>
                <a:ea typeface="Arial"/>
                <a:cs typeface="Arial"/>
                <a:sym typeface="Arial"/>
              </a:rPr>
              <a:t>dont</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rPr>
              <a:t>la </a:t>
            </a:r>
            <a:r>
              <a:rPr lang="en-GB" sz="1200" b="1" i="0" u="none" strike="noStrike" cap="none" dirty="0" err="1">
                <a:solidFill>
                  <a:schemeClr val="dk1"/>
                </a:solidFill>
                <a:effectLst/>
                <a:latin typeface="Arial"/>
                <a:ea typeface="Arial"/>
                <a:cs typeface="Arial"/>
                <a:sym typeface="Arial"/>
              </a:rPr>
              <a:t>résilience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est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façonnée</a:t>
            </a:r>
            <a:r>
              <a:rPr lang="en-GB" sz="1200" b="1" i="0" u="none" strike="noStrike" cap="none" dirty="0">
                <a:solidFill>
                  <a:schemeClr val="dk1"/>
                </a:solidFill>
                <a:effectLst/>
                <a:latin typeface="Arial"/>
                <a:ea typeface="Arial"/>
                <a:cs typeface="Arial"/>
                <a:sym typeface="Arial"/>
              </a:rPr>
              <a:t> non </a:t>
            </a:r>
            <a:r>
              <a:rPr lang="en-GB" sz="1200" b="1" i="0" u="none" strike="noStrike" cap="none" dirty="0" err="1">
                <a:solidFill>
                  <a:schemeClr val="dk1"/>
                </a:solidFill>
                <a:effectLst/>
                <a:latin typeface="Arial"/>
                <a:ea typeface="Arial"/>
                <a:cs typeface="Arial"/>
                <a:sym typeface="Arial"/>
              </a:rPr>
              <a:t>seulement</a:t>
            </a:r>
            <a:r>
              <a:rPr lang="en-GB" sz="1200" b="1" i="0" u="none" strike="noStrike" cap="none" dirty="0">
                <a:solidFill>
                  <a:schemeClr val="dk1"/>
                </a:solidFill>
                <a:effectLst/>
                <a:latin typeface="Arial"/>
                <a:ea typeface="Arial"/>
                <a:cs typeface="Arial"/>
                <a:sym typeface="Arial"/>
              </a:rPr>
              <a:t> par les infrastructures et les technologies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mais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aussi</a:t>
            </a:r>
            <a:r>
              <a:rPr lang="en-GB" sz="1200" b="0" i="0" u="none" strike="noStrike" cap="none" dirty="0">
                <a:solidFill>
                  <a:schemeClr val="dk1"/>
                </a:solidFill>
                <a:effectLst/>
                <a:latin typeface="Arial"/>
                <a:ea typeface="Arial"/>
                <a:cs typeface="Arial"/>
                <a:sym typeface="Arial"/>
              </a:rPr>
              <a:t> par un </a:t>
            </a:r>
            <a:r>
              <a:rPr lang="en-GB" sz="1200" b="1" i="0" u="none" strike="noStrike" cap="none" dirty="0" err="1">
                <a:solidFill>
                  <a:schemeClr val="dk1"/>
                </a:solidFill>
                <a:effectLst/>
                <a:latin typeface="Arial"/>
                <a:ea typeface="Arial"/>
                <a:cs typeface="Arial"/>
                <a:sym typeface="Arial"/>
              </a:rPr>
              <a:t>environnement</a:t>
            </a:r>
            <a:r>
              <a:rPr lang="en-GB" sz="1200" b="1" i="0" u="none" strike="noStrike" cap="none" dirty="0">
                <a:solidFill>
                  <a:schemeClr val="dk1"/>
                </a:solidFill>
                <a:effectLst/>
                <a:latin typeface="Arial"/>
                <a:ea typeface="Arial"/>
                <a:cs typeface="Arial"/>
                <a:sym typeface="Arial"/>
              </a:rPr>
              <a:t> plus large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notamment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gouvernance</a:t>
            </a:r>
            <a:r>
              <a:rPr lang="en-GB" sz="1200" b="0" i="0" u="none" strike="noStrike" cap="none" dirty="0">
                <a:solidFill>
                  <a:schemeClr val="dk1"/>
                </a:solidFill>
                <a:effectLst/>
                <a:latin typeface="Arial"/>
                <a:ea typeface="Arial"/>
                <a:cs typeface="Arial"/>
                <a:sym typeface="Arial"/>
              </a:rPr>
              <a:t>, les politiques et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institutionnels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soutiennent</a:t>
            </a:r>
            <a:r>
              <a:rPr lang="en-GB" sz="1200" b="0" i="0" u="none" strike="noStrike" cap="none" dirty="0">
                <a:solidFill>
                  <a:schemeClr val="dk1"/>
                </a:solidFill>
                <a:effectLst/>
                <a:latin typeface="Arial"/>
                <a:ea typeface="Arial"/>
                <a:cs typeface="Arial"/>
                <a:sym typeface="Arial"/>
              </a:rPr>
              <a:t> la prestation de services durables.</a:t>
            </a:r>
          </a:p>
          <a:p>
            <a:endParaRPr lang="en-GB" sz="1200" b="0" i="0" u="none" strike="noStrike" cap="none" dirty="0">
              <a:solidFill>
                <a:schemeClr val="dk1"/>
              </a:solidFill>
              <a:effectLst/>
              <a:latin typeface="Arial"/>
              <a:cs typeface="Arial"/>
              <a:sym typeface="Arial"/>
            </a:endParaRPr>
          </a:p>
          <a:p>
            <a:r>
              <a:rPr lang="en-GB" sz="1200" b="0" i="0" u="none" strike="noStrike" cap="none" dirty="0" err="1">
                <a:solidFill>
                  <a:schemeClr val="dk1"/>
                </a:solidFill>
                <a:effectLst/>
                <a:latin typeface="Arial"/>
                <a:ea typeface="Arial"/>
                <a:cs typeface="Arial"/>
                <a:sym typeface="Arial"/>
              </a:rPr>
              <a:t>Expliquer</a:t>
            </a:r>
            <a:r>
              <a:rPr lang="en-GB" sz="1200" b="0" i="0" u="none" strike="noStrike" cap="none" dirty="0">
                <a:solidFill>
                  <a:schemeClr val="dk1"/>
                </a:solidFill>
                <a:effectLst/>
                <a:latin typeface="Arial"/>
                <a:ea typeface="Arial"/>
                <a:cs typeface="Arial"/>
                <a:sym typeface="Arial"/>
              </a:rPr>
              <a:t> les trois </a:t>
            </a:r>
            <a:r>
              <a:rPr lang="en-GB" sz="1200" b="0" i="0" u="none" strike="noStrike" cap="none" dirty="0" err="1">
                <a:solidFill>
                  <a:schemeClr val="dk1"/>
                </a:solidFill>
                <a:effectLst/>
                <a:latin typeface="Arial"/>
                <a:ea typeface="Arial"/>
                <a:cs typeface="Arial"/>
                <a:sym typeface="Arial"/>
              </a:rPr>
              <a:t>stratégies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stratégies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vertes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bleues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stratégies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grises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stratégies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hybrides</a:t>
            </a:r>
            <a:r>
              <a:rPr lang="en-GB" sz="1200" b="0" i="0" u="none" strike="noStrike" cap="none" dirty="0">
                <a:solidFill>
                  <a:schemeClr val="dk1"/>
                </a:solidFill>
                <a:effectLst/>
                <a:latin typeface="Arial"/>
                <a:ea typeface="Arial"/>
                <a:cs typeface="Arial"/>
                <a:sym typeface="Arial"/>
              </a:rPr>
              <a:t>) et identifier les situations dans </a:t>
            </a:r>
            <a:r>
              <a:rPr lang="en-GB" sz="1200" b="0" i="0" u="none" strike="noStrike" cap="none" dirty="0" err="1">
                <a:solidFill>
                  <a:schemeClr val="dk1"/>
                </a:solidFill>
                <a:effectLst/>
                <a:latin typeface="Arial"/>
                <a:ea typeface="Arial"/>
                <a:cs typeface="Arial"/>
                <a:sym typeface="Arial"/>
              </a:rPr>
              <a:t>lesquelles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chacune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d'entre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pourrait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appropriée</a:t>
            </a:r>
            <a:r>
              <a:rPr lang="en-GB" sz="1200" b="0" i="0" u="none" strike="noStrike" cap="none" dirty="0">
                <a:solidFill>
                  <a:schemeClr val="dk1"/>
                </a:solidFill>
                <a:effectLst/>
                <a:latin typeface="Arial"/>
                <a:ea typeface="Arial"/>
                <a:cs typeface="Arial"/>
                <a:sym typeface="Arial"/>
              </a:rPr>
              <a:t>.</a:t>
            </a:r>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3088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38269-A687-6C26-B702-174557E01F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82E2E-136B-2F97-2511-64FA73A7B71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774DC96-C6D4-FD07-2B21-15122EBECAC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9C9F1DE-7F16-CA7F-6343-C8BE617D785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00878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9"/>
        <p:cNvGrpSpPr/>
        <p:nvPr/>
      </p:nvGrpSpPr>
      <p:grpSpPr>
        <a:xfrm>
          <a:off x="0" y="0"/>
          <a:ext cx="0" cy="0"/>
          <a:chOff x="0" y="0"/>
          <a:chExt cx="0" cy="0"/>
        </a:xfrm>
      </p:grpSpPr>
      <p:sp>
        <p:nvSpPr>
          <p:cNvPr id="960" name="Google Shape;960;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Nous </a:t>
            </a:r>
            <a:r>
              <a:rPr lang="en-US" sz="1000" dirty="0" err="1">
                <a:solidFill>
                  <a:schemeClr val="dk1"/>
                </a:solidFill>
              </a:rPr>
              <a:t>commençons</a:t>
            </a:r>
            <a:r>
              <a:rPr lang="en-US" sz="1000" dirty="0">
                <a:solidFill>
                  <a:schemeClr val="dk1"/>
                </a:solidFill>
              </a:rPr>
              <a:t> </a:t>
            </a:r>
            <a:r>
              <a:rPr lang="en-US" sz="1000" dirty="0" err="1">
                <a:solidFill>
                  <a:schemeClr val="dk1"/>
                </a:solidFill>
              </a:rPr>
              <a:t>cette</a:t>
            </a:r>
            <a:r>
              <a:rPr lang="en-US" sz="1000" dirty="0">
                <a:solidFill>
                  <a:schemeClr val="dk1"/>
                </a:solidFill>
              </a:rPr>
              <a:t> section </a:t>
            </a:r>
            <a:r>
              <a:rPr lang="en-US" sz="1000" dirty="0" err="1">
                <a:solidFill>
                  <a:schemeClr val="dk1"/>
                </a:solidFill>
              </a:rPr>
              <a:t>en</a:t>
            </a:r>
            <a:r>
              <a:rPr lang="en-US" sz="1000" dirty="0">
                <a:solidFill>
                  <a:schemeClr val="dk1"/>
                </a:solidFill>
              </a:rPr>
              <a:t> </a:t>
            </a:r>
            <a:r>
              <a:rPr lang="en-US" sz="1000" dirty="0" err="1">
                <a:solidFill>
                  <a:schemeClr val="dk1"/>
                </a:solidFill>
              </a:rPr>
              <a:t>réfléchissant</a:t>
            </a:r>
            <a:r>
              <a:rPr lang="en-US" sz="1000" dirty="0">
                <a:solidFill>
                  <a:schemeClr val="dk1"/>
                </a:solidFill>
              </a:rPr>
              <a:t> à la question </a:t>
            </a:r>
            <a:r>
              <a:rPr lang="en-US" sz="1000" dirty="0" err="1">
                <a:solidFill>
                  <a:schemeClr val="dk1"/>
                </a:solidFill>
              </a:rPr>
              <a:t>suivante</a:t>
            </a:r>
            <a:r>
              <a:rPr lang="en-US" sz="1000" dirty="0">
                <a:solidFill>
                  <a:schemeClr val="dk1"/>
                </a:solidFill>
              </a:rPr>
              <a:t> : « </a:t>
            </a:r>
            <a:r>
              <a:rPr lang="en-US" sz="1000" dirty="0" err="1">
                <a:solidFill>
                  <a:schemeClr val="dk1"/>
                </a:solidFill>
              </a:rPr>
              <a:t>Pourquoi</a:t>
            </a:r>
            <a:r>
              <a:rPr lang="en-US" sz="1000" dirty="0">
                <a:solidFill>
                  <a:schemeClr val="dk1"/>
                </a:solidFill>
              </a:rPr>
              <a:t> </a:t>
            </a:r>
            <a:r>
              <a:rPr lang="en-US" sz="1000" dirty="0" err="1">
                <a:solidFill>
                  <a:schemeClr val="dk1"/>
                </a:solidFill>
              </a:rPr>
              <a:t>est</a:t>
            </a:r>
            <a:r>
              <a:rPr lang="en-US" sz="1000" dirty="0">
                <a:solidFill>
                  <a:schemeClr val="dk1"/>
                </a:solidFill>
              </a:rPr>
              <a:t>-il important de </a:t>
            </a:r>
            <a:r>
              <a:rPr lang="en-US" sz="1000" dirty="0" err="1">
                <a:solidFill>
                  <a:schemeClr val="dk1"/>
                </a:solidFill>
              </a:rPr>
              <a:t>rendre</a:t>
            </a:r>
            <a:r>
              <a:rPr lang="en-US" sz="1000" dirty="0">
                <a:solidFill>
                  <a:schemeClr val="dk1"/>
                </a:solidFill>
              </a:rPr>
              <a:t> les infrastructures </a:t>
            </a:r>
            <a:r>
              <a:rPr lang="en-US" sz="1000" dirty="0" err="1">
                <a:solidFill>
                  <a:schemeClr val="dk1"/>
                </a:solidFill>
              </a:rPr>
              <a:t>résilientes</a:t>
            </a:r>
            <a:r>
              <a:rPr lang="en-US" sz="1000" dirty="0">
                <a:solidFill>
                  <a:schemeClr val="dk1"/>
                </a:solidFill>
              </a:rPr>
              <a:t> ? » Cette diapositive </a:t>
            </a:r>
            <a:r>
              <a:rPr lang="en-US" sz="1000" dirty="0" err="1">
                <a:solidFill>
                  <a:schemeClr val="dk1"/>
                </a:solidFill>
              </a:rPr>
              <a:t>présente</a:t>
            </a:r>
            <a:r>
              <a:rPr lang="en-US" sz="1000" dirty="0">
                <a:solidFill>
                  <a:schemeClr val="dk1"/>
                </a:solidFill>
              </a:rPr>
              <a:t> trois façons </a:t>
            </a:r>
            <a:r>
              <a:rPr lang="en-US" sz="1000" dirty="0" err="1">
                <a:solidFill>
                  <a:schemeClr val="dk1"/>
                </a:solidFill>
              </a:rPr>
              <a:t>dont</a:t>
            </a:r>
            <a:r>
              <a:rPr lang="en-US" sz="1000" dirty="0">
                <a:solidFill>
                  <a:schemeClr val="dk1"/>
                </a:solidFill>
              </a:rPr>
              <a:t> les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ont</a:t>
            </a:r>
            <a:r>
              <a:rPr lang="en-US" sz="1000" dirty="0">
                <a:solidFill>
                  <a:schemeClr val="dk1"/>
                </a:solidFill>
              </a:rPr>
              <a:t> un impact </a:t>
            </a:r>
            <a:r>
              <a:rPr lang="en-US" sz="1000" dirty="0" err="1">
                <a:solidFill>
                  <a:schemeClr val="dk1"/>
                </a:solidFill>
              </a:rPr>
              <a:t>positif</a:t>
            </a:r>
            <a:r>
              <a:rPr lang="en-US" sz="1000" dirty="0">
                <a:solidFill>
                  <a:schemeClr val="dk1"/>
                </a:solidFill>
              </a:rPr>
              <a:t> sur le bien-</a:t>
            </a:r>
            <a:r>
              <a:rPr lang="en-US" sz="1000" dirty="0" err="1">
                <a:solidFill>
                  <a:schemeClr val="dk1"/>
                </a:solidFill>
              </a:rPr>
              <a:t>être</a:t>
            </a:r>
            <a:r>
              <a:rPr lang="en-US" sz="1000" dirty="0">
                <a:solidFill>
                  <a:schemeClr val="dk1"/>
                </a:solidFill>
              </a:rPr>
              <a:t> social et </a:t>
            </a:r>
            <a:r>
              <a:rPr lang="en-US" sz="1000" dirty="0" err="1">
                <a:solidFill>
                  <a:schemeClr val="dk1"/>
                </a:solidFill>
              </a:rPr>
              <a:t>économique</a:t>
            </a:r>
            <a:r>
              <a:rPr lang="en-US" sz="1000" dirty="0">
                <a:solidFill>
                  <a:schemeClr val="dk1"/>
                </a:solidFill>
              </a:rPr>
              <a:t> des populations. </a:t>
            </a:r>
            <a:r>
              <a:rPr lang="en-US" sz="1000" dirty="0" err="1">
                <a:solidFill>
                  <a:schemeClr val="dk1"/>
                </a:solidFill>
              </a:rPr>
              <a:t>Veuillez</a:t>
            </a:r>
            <a:r>
              <a:rPr lang="en-US" sz="1000" dirty="0">
                <a:solidFill>
                  <a:schemeClr val="dk1"/>
                </a:solidFill>
              </a:rPr>
              <a:t> passer </a:t>
            </a:r>
            <a:r>
              <a:rPr lang="en-US" sz="1000" dirty="0" err="1">
                <a:solidFill>
                  <a:schemeClr val="dk1"/>
                </a:solidFill>
              </a:rPr>
              <a:t>en</a:t>
            </a:r>
            <a:r>
              <a:rPr lang="en-US" sz="1000" dirty="0">
                <a:solidFill>
                  <a:schemeClr val="dk1"/>
                </a:solidFill>
              </a:rPr>
              <a:t> revue chacun des trois points de la diapositive </a:t>
            </a:r>
            <a:r>
              <a:rPr lang="en-US" sz="1000" dirty="0" err="1">
                <a:solidFill>
                  <a:schemeClr val="dk1"/>
                </a:solidFill>
              </a:rPr>
              <a:t>concernant</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Une </a:t>
            </a:r>
            <a:r>
              <a:rPr lang="en-US" sz="1000" dirty="0" err="1">
                <a:solidFill>
                  <a:schemeClr val="dk1"/>
                </a:solidFill>
              </a:rPr>
              <a:t>fiabilité</a:t>
            </a:r>
            <a:r>
              <a:rPr lang="en-US" sz="1000" dirty="0">
                <a:solidFill>
                  <a:schemeClr val="dk1"/>
                </a:solidFill>
              </a:rPr>
              <a:t> accrue de la prestation de services</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Une Augmentation de la durée de vie des </a:t>
            </a:r>
            <a:r>
              <a:rPr lang="en-US" sz="1000" dirty="0" err="1">
                <a:solidFill>
                  <a:schemeClr val="dk1"/>
                </a:solidFill>
              </a:rPr>
              <a:t>actifs</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Une </a:t>
            </a:r>
            <a:r>
              <a:rPr lang="en-US" sz="1000" dirty="0" err="1">
                <a:solidFill>
                  <a:schemeClr val="dk1"/>
                </a:solidFill>
              </a:rPr>
              <a:t>Amélioration</a:t>
            </a:r>
            <a:r>
              <a:rPr lang="en-US" sz="1000" dirty="0">
                <a:solidFill>
                  <a:schemeClr val="dk1"/>
                </a:solidFill>
              </a:rPr>
              <a:t> de </a:t>
            </a:r>
            <a:r>
              <a:rPr lang="en-US" sz="1000" dirty="0" err="1">
                <a:solidFill>
                  <a:schemeClr val="dk1"/>
                </a:solidFill>
              </a:rPr>
              <a:t>l'efficacité</a:t>
            </a:r>
            <a:r>
              <a:rPr lang="en-US" sz="1000" dirty="0">
                <a:solidFill>
                  <a:schemeClr val="dk1"/>
                </a:solidFill>
              </a:rPr>
              <a:t> de la prestation de services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également</a:t>
            </a:r>
            <a:r>
              <a:rPr lang="en-US" sz="1000" dirty="0">
                <a:solidFill>
                  <a:schemeClr val="dk1"/>
                </a:solidFill>
              </a:rPr>
              <a:t> signaler aux participants que </a:t>
            </a:r>
            <a:r>
              <a:rPr lang="en-US" sz="1000" dirty="0" err="1">
                <a:solidFill>
                  <a:schemeClr val="dk1"/>
                </a:solidFill>
              </a:rPr>
              <a:t>l'augmentation</a:t>
            </a:r>
            <a:r>
              <a:rPr lang="en-US" sz="1000" dirty="0">
                <a:solidFill>
                  <a:schemeClr val="dk1"/>
                </a:solidFill>
              </a:rPr>
              <a:t> de la durée de vie des </a:t>
            </a:r>
            <a:r>
              <a:rPr lang="en-US" sz="1000" dirty="0" err="1">
                <a:solidFill>
                  <a:schemeClr val="dk1"/>
                </a:solidFill>
              </a:rPr>
              <a:t>actifs</a:t>
            </a:r>
            <a:r>
              <a:rPr lang="en-US" sz="1000" dirty="0">
                <a:solidFill>
                  <a:schemeClr val="dk1"/>
                </a:solidFill>
              </a:rPr>
              <a:t> </a:t>
            </a:r>
            <a:r>
              <a:rPr lang="en-US" sz="1000" dirty="0" err="1">
                <a:solidFill>
                  <a:schemeClr val="dk1"/>
                </a:solidFill>
              </a:rPr>
              <a:t>signifie</a:t>
            </a:r>
            <a:r>
              <a:rPr lang="en-US" sz="1000" dirty="0">
                <a:solidFill>
                  <a:schemeClr val="dk1"/>
                </a:solidFill>
              </a:rPr>
              <a:t> </a:t>
            </a:r>
            <a:r>
              <a:rPr lang="en-US" sz="1000" dirty="0" err="1">
                <a:solidFill>
                  <a:schemeClr val="dk1"/>
                </a:solidFill>
              </a:rPr>
              <a:t>qu'ils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planifiés</a:t>
            </a:r>
            <a:r>
              <a:rPr lang="en-US" sz="1000" dirty="0">
                <a:solidFill>
                  <a:schemeClr val="dk1"/>
                </a:solidFill>
              </a:rPr>
              <a:t> et </a:t>
            </a:r>
            <a:r>
              <a:rPr lang="en-US" sz="1000" dirty="0" err="1">
                <a:solidFill>
                  <a:schemeClr val="dk1"/>
                </a:solidFill>
              </a:rPr>
              <a:t>conçus</a:t>
            </a:r>
            <a:r>
              <a:rPr lang="en-US" sz="1000" dirty="0">
                <a:solidFill>
                  <a:schemeClr val="dk1"/>
                </a:solidFill>
              </a:rPr>
              <a:t> </a:t>
            </a:r>
            <a:r>
              <a:rPr lang="en-US" sz="1000" dirty="0" err="1">
                <a:solidFill>
                  <a:schemeClr val="dk1"/>
                </a:solidFill>
              </a:rPr>
              <a:t>en</a:t>
            </a:r>
            <a:r>
              <a:rPr lang="en-US" sz="1000" dirty="0">
                <a:solidFill>
                  <a:schemeClr val="dk1"/>
                </a:solidFill>
              </a:rPr>
              <a:t> tenant </a:t>
            </a:r>
            <a:r>
              <a:rPr lang="en-US" sz="1000" dirty="0" err="1">
                <a:solidFill>
                  <a:schemeClr val="dk1"/>
                </a:solidFill>
              </a:rPr>
              <a:t>compte</a:t>
            </a:r>
            <a:r>
              <a:rPr lang="en-US" sz="1000" dirty="0">
                <a:solidFill>
                  <a:schemeClr val="dk1"/>
                </a:solidFill>
              </a:rPr>
              <a:t> des </a:t>
            </a:r>
            <a:r>
              <a:rPr lang="en-US" sz="1000" dirty="0" err="1">
                <a:solidFill>
                  <a:schemeClr val="dk1"/>
                </a:solidFill>
              </a:rPr>
              <a:t>changements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futurs</a:t>
            </a:r>
            <a:r>
              <a:rPr lang="en-US" sz="1000" dirty="0">
                <a:solidFill>
                  <a:schemeClr val="dk1"/>
                </a:solidFill>
              </a:rPr>
              <a:t> tout au long de </a:t>
            </a:r>
            <a:r>
              <a:rPr lang="en-US" sz="1000" dirty="0" err="1">
                <a:solidFill>
                  <a:schemeClr val="dk1"/>
                </a:solidFill>
              </a:rPr>
              <a:t>leur</a:t>
            </a:r>
            <a:r>
              <a:rPr lang="en-US" sz="1000" dirty="0">
                <a:solidFill>
                  <a:schemeClr val="dk1"/>
                </a:solidFill>
              </a:rPr>
              <a:t> durée de vie, </a:t>
            </a:r>
            <a:r>
              <a:rPr lang="en-US" sz="1000" dirty="0" err="1">
                <a:solidFill>
                  <a:schemeClr val="dk1"/>
                </a:solidFill>
              </a:rPr>
              <a:t>afin</a:t>
            </a:r>
            <a:r>
              <a:rPr lang="en-US" sz="1000" dirty="0">
                <a:solidFill>
                  <a:schemeClr val="dk1"/>
                </a:solidFill>
              </a:rPr>
              <a:t> </a:t>
            </a:r>
            <a:r>
              <a:rPr lang="en-US" sz="1000" dirty="0" err="1">
                <a:solidFill>
                  <a:schemeClr val="dk1"/>
                </a:solidFill>
              </a:rPr>
              <a:t>d'éviter</a:t>
            </a:r>
            <a:r>
              <a:rPr lang="en-US" sz="1000" dirty="0">
                <a:solidFill>
                  <a:schemeClr val="dk1"/>
                </a:solidFill>
              </a:rPr>
              <a:t> de les </a:t>
            </a:r>
            <a:r>
              <a:rPr lang="en-US" sz="1000" dirty="0" err="1">
                <a:solidFill>
                  <a:schemeClr val="dk1"/>
                </a:solidFill>
              </a:rPr>
              <a:t>rendre</a:t>
            </a:r>
            <a:r>
              <a:rPr lang="en-US" sz="1000" dirty="0">
                <a:solidFill>
                  <a:schemeClr val="dk1"/>
                </a:solidFill>
              </a:rPr>
              <a:t> </a:t>
            </a:r>
            <a:r>
              <a:rPr lang="en-US" sz="1000" dirty="0" err="1">
                <a:solidFill>
                  <a:schemeClr val="dk1"/>
                </a:solidFill>
              </a:rPr>
              <a:t>vulnérables</a:t>
            </a:r>
            <a:r>
              <a:rPr lang="en-US" sz="1000" dirty="0">
                <a:solidFill>
                  <a:schemeClr val="dk1"/>
                </a:solidFill>
              </a:rPr>
              <a:t>. </a:t>
            </a:r>
            <a:r>
              <a:rPr lang="en-US" sz="1000" dirty="0" err="1">
                <a:solidFill>
                  <a:schemeClr val="dk1"/>
                </a:solidFill>
              </a:rPr>
              <a:t>Ici</a:t>
            </a:r>
            <a:r>
              <a:rPr lang="en-US" sz="1000" dirty="0">
                <a:solidFill>
                  <a:schemeClr val="dk1"/>
                </a:solidFill>
              </a:rPr>
              <a:t>, le </a:t>
            </a:r>
            <a:r>
              <a:rPr lang="en-US" sz="1000" dirty="0" err="1">
                <a:solidFill>
                  <a:schemeClr val="dk1"/>
                </a:solidFill>
              </a:rPr>
              <a:t>terme</a:t>
            </a:r>
            <a:r>
              <a:rPr lang="en-US" sz="1000" dirty="0">
                <a:solidFill>
                  <a:schemeClr val="dk1"/>
                </a:solidFill>
              </a:rPr>
              <a:t> « </a:t>
            </a:r>
            <a:r>
              <a:rPr lang="en-US" sz="1000" dirty="0" err="1">
                <a:solidFill>
                  <a:schemeClr val="dk1"/>
                </a:solidFill>
              </a:rPr>
              <a:t>vulnérabilité</a:t>
            </a:r>
            <a:r>
              <a:rPr lang="en-US" sz="1000" dirty="0">
                <a:solidFill>
                  <a:schemeClr val="dk1"/>
                </a:solidFill>
              </a:rPr>
              <a:t> </a:t>
            </a:r>
            <a:r>
              <a:rPr lang="en-US" sz="1000" dirty="0" err="1">
                <a:solidFill>
                  <a:schemeClr val="dk1"/>
                </a:solidFill>
              </a:rPr>
              <a:t>figée</a:t>
            </a:r>
            <a:r>
              <a:rPr lang="en-US" sz="1000" dirty="0">
                <a:solidFill>
                  <a:schemeClr val="dk1"/>
                </a:solidFill>
              </a:rPr>
              <a:t> » fait </a:t>
            </a:r>
            <a:r>
              <a:rPr lang="en-US" sz="1000" dirty="0" err="1">
                <a:solidFill>
                  <a:schemeClr val="dk1"/>
                </a:solidFill>
              </a:rPr>
              <a:t>référence</a:t>
            </a:r>
            <a:r>
              <a:rPr lang="en-US" sz="1000" dirty="0">
                <a:solidFill>
                  <a:schemeClr val="dk1"/>
                </a:solidFill>
              </a:rPr>
              <a:t> à </a:t>
            </a:r>
            <a:r>
              <a:rPr lang="en-US" sz="1000" dirty="0" err="1">
                <a:solidFill>
                  <a:schemeClr val="dk1"/>
                </a:solidFill>
              </a:rPr>
              <a:t>une</a:t>
            </a:r>
            <a:r>
              <a:rPr lang="en-US" sz="1000" dirty="0">
                <a:solidFill>
                  <a:schemeClr val="dk1"/>
                </a:solidFill>
              </a:rPr>
              <a:t> situation dans </a:t>
            </a:r>
            <a:r>
              <a:rPr lang="en-US" sz="1000" dirty="0" err="1">
                <a:solidFill>
                  <a:schemeClr val="dk1"/>
                </a:solidFill>
              </a:rPr>
              <a:t>laquelle</a:t>
            </a:r>
            <a:r>
              <a:rPr lang="en-US" sz="1000" dirty="0">
                <a:solidFill>
                  <a:schemeClr val="dk1"/>
                </a:solidFill>
              </a:rPr>
              <a:t> les </a:t>
            </a:r>
            <a:r>
              <a:rPr lang="en-US" sz="1000" dirty="0" err="1">
                <a:solidFill>
                  <a:schemeClr val="dk1"/>
                </a:solidFill>
              </a:rPr>
              <a:t>décisions</a:t>
            </a:r>
            <a:r>
              <a:rPr lang="en-US" sz="1000" dirty="0">
                <a:solidFill>
                  <a:schemeClr val="dk1"/>
                </a:solidFill>
              </a:rPr>
              <a:t> </a:t>
            </a:r>
            <a:r>
              <a:rPr lang="en-US" sz="1000" dirty="0" err="1">
                <a:solidFill>
                  <a:schemeClr val="dk1"/>
                </a:solidFill>
              </a:rPr>
              <a:t>prises</a:t>
            </a:r>
            <a:r>
              <a:rPr lang="en-US" sz="1000" dirty="0">
                <a:solidFill>
                  <a:schemeClr val="dk1"/>
                </a:solidFill>
              </a:rPr>
              <a:t> </a:t>
            </a:r>
            <a:r>
              <a:rPr lang="en-US" sz="1000" dirty="0" err="1">
                <a:solidFill>
                  <a:schemeClr val="dk1"/>
                </a:solidFill>
              </a:rPr>
              <a:t>lors</a:t>
            </a:r>
            <a:r>
              <a:rPr lang="en-US" sz="1000" dirty="0">
                <a:solidFill>
                  <a:schemeClr val="dk1"/>
                </a:solidFill>
              </a:rPr>
              <a:t> de la planification, de la conception </a:t>
            </a:r>
            <a:r>
              <a:rPr lang="en-US" sz="1000" dirty="0" err="1">
                <a:solidFill>
                  <a:schemeClr val="dk1"/>
                </a:solidFill>
              </a:rPr>
              <a:t>ou</a:t>
            </a:r>
            <a:r>
              <a:rPr lang="en-US" sz="1000" dirty="0">
                <a:solidFill>
                  <a:schemeClr val="dk1"/>
                </a:solidFill>
              </a:rPr>
              <a:t> de la mise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de </a:t>
            </a:r>
            <a:r>
              <a:rPr lang="en-US" sz="1000" dirty="0" err="1">
                <a:solidFill>
                  <a:schemeClr val="dk1"/>
                </a:solidFill>
              </a:rPr>
              <a:t>projets</a:t>
            </a:r>
            <a:r>
              <a:rPr lang="en-US" sz="1000" dirty="0">
                <a:solidFill>
                  <a:schemeClr val="dk1"/>
                </a:solidFill>
              </a:rPr>
              <a:t> </a:t>
            </a:r>
            <a:r>
              <a:rPr lang="en-US" sz="1000" dirty="0" err="1">
                <a:solidFill>
                  <a:schemeClr val="dk1"/>
                </a:solidFill>
              </a:rPr>
              <a:t>d'infrastructure</a:t>
            </a:r>
            <a:r>
              <a:rPr lang="en-US" sz="1000" dirty="0">
                <a:solidFill>
                  <a:schemeClr val="dk1"/>
                </a:solidFill>
              </a:rPr>
              <a:t> </a:t>
            </a:r>
            <a:r>
              <a:rPr lang="en-US" sz="1000" dirty="0" err="1">
                <a:solidFill>
                  <a:schemeClr val="dk1"/>
                </a:solidFill>
              </a:rPr>
              <a:t>augmentent</a:t>
            </a:r>
            <a:r>
              <a:rPr lang="en-US" sz="1000" dirty="0">
                <a:solidFill>
                  <a:schemeClr val="dk1"/>
                </a:solidFill>
              </a:rPr>
              <a:t> </a:t>
            </a:r>
            <a:r>
              <a:rPr lang="en-US" sz="1000" dirty="0" err="1">
                <a:solidFill>
                  <a:schemeClr val="dk1"/>
                </a:solidFill>
              </a:rPr>
              <a:t>involontairement</a:t>
            </a:r>
            <a:r>
              <a:rPr lang="en-US" sz="1000" dirty="0">
                <a:solidFill>
                  <a:schemeClr val="dk1"/>
                </a:solidFill>
              </a:rPr>
              <a:t> la </a:t>
            </a:r>
            <a:r>
              <a:rPr lang="en-US" sz="1000" dirty="0" err="1">
                <a:solidFill>
                  <a:schemeClr val="dk1"/>
                </a:solidFill>
              </a:rPr>
              <a:t>sensibilité</a:t>
            </a:r>
            <a:r>
              <a:rPr lang="en-US" sz="1000" dirty="0">
                <a:solidFill>
                  <a:schemeClr val="dk1"/>
                </a:solidFill>
              </a:rPr>
              <a:t> du </a:t>
            </a:r>
            <a:r>
              <a:rPr lang="en-US" sz="1000" dirty="0" err="1">
                <a:solidFill>
                  <a:schemeClr val="dk1"/>
                </a:solidFill>
              </a:rPr>
              <a:t>système</a:t>
            </a:r>
            <a:r>
              <a:rPr lang="en-US" sz="1000" dirty="0">
                <a:solidFill>
                  <a:schemeClr val="dk1"/>
                </a:solidFill>
              </a:rPr>
              <a:t> aux </a:t>
            </a:r>
            <a:r>
              <a:rPr lang="en-US" sz="1000" dirty="0" err="1">
                <a:solidFill>
                  <a:schemeClr val="dk1"/>
                </a:solidFill>
              </a:rPr>
              <a:t>risques</a:t>
            </a:r>
            <a:r>
              <a:rPr lang="en-US" sz="1000" dirty="0">
                <a:solidFill>
                  <a:schemeClr val="dk1"/>
                </a:solidFill>
              </a:rPr>
              <a:t> et aux impacts </a:t>
            </a:r>
            <a:r>
              <a:rPr lang="en-US" sz="1000" dirty="0" err="1">
                <a:solidFill>
                  <a:schemeClr val="dk1"/>
                </a:solidFill>
              </a:rPr>
              <a:t>climatiques</a:t>
            </a:r>
            <a:r>
              <a:rPr lang="en-US" sz="1000" dirty="0">
                <a:solidFill>
                  <a:schemeClr val="dk1"/>
                </a:solidFill>
              </a:rPr>
              <a:t> </a:t>
            </a:r>
            <a:r>
              <a:rPr lang="en-US" sz="1000" dirty="0" err="1">
                <a:solidFill>
                  <a:schemeClr val="dk1"/>
                </a:solidFill>
              </a:rPr>
              <a:t>futurs</a:t>
            </a:r>
            <a:r>
              <a:rPr lang="en-US" sz="1000" dirty="0">
                <a:solidFill>
                  <a:schemeClr val="dk1"/>
                </a:solidFill>
              </a:rPr>
              <a:t>. Cette </a:t>
            </a:r>
            <a:r>
              <a:rPr lang="en-US" sz="1000" dirty="0" err="1">
                <a:solidFill>
                  <a:schemeClr val="dk1"/>
                </a:solidFill>
              </a:rPr>
              <a:t>vulnérabilité</a:t>
            </a:r>
            <a:r>
              <a:rPr lang="en-US" sz="1000" dirty="0">
                <a:solidFill>
                  <a:schemeClr val="dk1"/>
                </a:solidFill>
              </a:rPr>
              <a:t> </a:t>
            </a:r>
            <a:r>
              <a:rPr lang="en-US" sz="1000" dirty="0" err="1">
                <a:solidFill>
                  <a:schemeClr val="dk1"/>
                </a:solidFill>
              </a:rPr>
              <a:t>devient</a:t>
            </a:r>
            <a:r>
              <a:rPr lang="en-US" sz="1000" dirty="0">
                <a:solidFill>
                  <a:schemeClr val="dk1"/>
                </a:solidFill>
              </a:rPr>
              <a:t> « </a:t>
            </a:r>
            <a:r>
              <a:rPr lang="en-US" sz="1000" dirty="0" err="1">
                <a:solidFill>
                  <a:schemeClr val="dk1"/>
                </a:solidFill>
              </a:rPr>
              <a:t>figée</a:t>
            </a:r>
            <a:r>
              <a:rPr lang="en-US" sz="1000" dirty="0">
                <a:solidFill>
                  <a:schemeClr val="dk1"/>
                </a:solidFill>
              </a:rPr>
              <a:t> » </a:t>
            </a:r>
            <a:r>
              <a:rPr lang="en-US" sz="1000" dirty="0" err="1">
                <a:solidFill>
                  <a:schemeClr val="dk1"/>
                </a:solidFill>
              </a:rPr>
              <a:t>lorsque</a:t>
            </a:r>
            <a:r>
              <a:rPr lang="en-US" sz="1000" dirty="0">
                <a:solidFill>
                  <a:schemeClr val="dk1"/>
                </a:solidFill>
              </a:rPr>
              <a:t> les infrastructures </a:t>
            </a:r>
            <a:r>
              <a:rPr lang="en-US" sz="1000" dirty="0" err="1">
                <a:solidFill>
                  <a:schemeClr val="dk1"/>
                </a:solidFill>
              </a:rPr>
              <a:t>sont</a:t>
            </a:r>
            <a:r>
              <a:rPr lang="en-US" sz="1000" dirty="0">
                <a:solidFill>
                  <a:schemeClr val="dk1"/>
                </a:solidFill>
              </a:rPr>
              <a:t> </a:t>
            </a:r>
            <a:r>
              <a:rPr lang="en-US" sz="1000" dirty="0" err="1">
                <a:solidFill>
                  <a:schemeClr val="dk1"/>
                </a:solidFill>
              </a:rPr>
              <a:t>construites</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conçues</a:t>
            </a:r>
            <a:r>
              <a:rPr lang="en-US" sz="1000" dirty="0">
                <a:solidFill>
                  <a:schemeClr val="dk1"/>
                </a:solidFill>
              </a:rPr>
              <a:t> </a:t>
            </a:r>
            <a:r>
              <a:rPr lang="en-US" sz="1000" dirty="0" err="1">
                <a:solidFill>
                  <a:schemeClr val="dk1"/>
                </a:solidFill>
              </a:rPr>
              <a:t>d'une</a:t>
            </a:r>
            <a:r>
              <a:rPr lang="en-US" sz="1000" dirty="0">
                <a:solidFill>
                  <a:schemeClr val="dk1"/>
                </a:solidFill>
              </a:rPr>
              <a:t> manière qui rend difficile </a:t>
            </a:r>
            <a:r>
              <a:rPr lang="en-US" sz="1000" dirty="0" err="1">
                <a:solidFill>
                  <a:schemeClr val="dk1"/>
                </a:solidFill>
              </a:rPr>
              <a:t>ou</a:t>
            </a:r>
            <a:r>
              <a:rPr lang="en-US" sz="1000" dirty="0">
                <a:solidFill>
                  <a:schemeClr val="dk1"/>
                </a:solidFill>
              </a:rPr>
              <a:t> </a:t>
            </a:r>
            <a:r>
              <a:rPr lang="en-US" sz="1000" dirty="0" err="1">
                <a:solidFill>
                  <a:schemeClr val="dk1"/>
                </a:solidFill>
              </a:rPr>
              <a:t>coûteuse</a:t>
            </a:r>
            <a:r>
              <a:rPr lang="en-US" sz="1000" dirty="0">
                <a:solidFill>
                  <a:schemeClr val="dk1"/>
                </a:solidFill>
              </a:rPr>
              <a:t> </a:t>
            </a:r>
            <a:r>
              <a:rPr lang="en-US" sz="1000" dirty="0" err="1">
                <a:solidFill>
                  <a:schemeClr val="dk1"/>
                </a:solidFill>
              </a:rPr>
              <a:t>leur</a:t>
            </a:r>
            <a:r>
              <a:rPr lang="en-US" sz="1000" dirty="0">
                <a:solidFill>
                  <a:schemeClr val="dk1"/>
                </a:solidFill>
              </a:rPr>
              <a:t> adaptation aux conditions </a:t>
            </a:r>
            <a:r>
              <a:rPr lang="en-US" sz="1000" dirty="0" err="1">
                <a:solidFill>
                  <a:schemeClr val="dk1"/>
                </a:solidFill>
              </a:rPr>
              <a:t>climatiques</a:t>
            </a:r>
            <a:r>
              <a:rPr lang="en-US" sz="1000" dirty="0">
                <a:solidFill>
                  <a:schemeClr val="dk1"/>
                </a:solidFill>
              </a:rPr>
              <a:t> </a:t>
            </a:r>
            <a:r>
              <a:rPr lang="en-US" sz="1000" dirty="0" err="1">
                <a:solidFill>
                  <a:schemeClr val="dk1"/>
                </a:solidFill>
              </a:rPr>
              <a:t>changeantes</a:t>
            </a:r>
            <a:r>
              <a:rPr lang="en-US" sz="1000" dirty="0">
                <a:solidFill>
                  <a:schemeClr val="dk1"/>
                </a:solidFill>
              </a:rPr>
              <a:t> à </a:t>
            </a:r>
            <a:r>
              <a:rPr lang="en-US" sz="1000" dirty="0" err="1">
                <a:solidFill>
                  <a:schemeClr val="dk1"/>
                </a:solidFill>
              </a:rPr>
              <a:t>l'avenir</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OCDE (2018).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 perspectives politiques.</a:t>
            </a:r>
            <a:r>
              <a:rPr lang="en-US" sz="1000" u="sng" dirty="0">
                <a:solidFill>
                  <a:schemeClr val="hlink"/>
                </a:solidFill>
                <a:hlinkClick r:id="rId3"/>
              </a:rPr>
              <a:t> https://www.oecd.org/environment/cc/policy-perspectives-climate-resilient-infrastructure.pdf</a:t>
            </a:r>
            <a:r>
              <a:rPr lang="en-US" sz="1000" dirty="0">
                <a:solidFill>
                  <a:schemeClr val="dk1"/>
                </a:solidFill>
              </a:rPr>
              <a:t> </a:t>
            </a:r>
            <a:endParaRPr sz="1000" dirty="0"/>
          </a:p>
        </p:txBody>
      </p:sp>
      <p:sp>
        <p:nvSpPr>
          <p:cNvPr id="961" name="Google Shape;961;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p:cNvGrpSpPr/>
        <p:nvPr/>
      </p:nvGrpSpPr>
      <p:grpSpPr>
        <a:xfrm>
          <a:off x="0" y="0"/>
          <a:ext cx="0" cy="0"/>
          <a:chOff x="0" y="0"/>
          <a:chExt cx="0" cy="0"/>
        </a:xfrm>
      </p:grpSpPr>
      <p:sp>
        <p:nvSpPr>
          <p:cNvPr id="992" name="Google Shape;992;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Cette diapositive </a:t>
            </a:r>
            <a:r>
              <a:rPr lang="en-US" sz="1000" dirty="0" err="1">
                <a:solidFill>
                  <a:schemeClr val="dk1"/>
                </a:solidFill>
              </a:rPr>
              <a:t>s'appuie</a:t>
            </a:r>
            <a:r>
              <a:rPr lang="en-US" sz="1000" dirty="0">
                <a:solidFill>
                  <a:schemeClr val="dk1"/>
                </a:solidFill>
              </a:rPr>
              <a:t> sur la </a:t>
            </a:r>
            <a:r>
              <a:rPr lang="en-US" sz="1000" dirty="0" err="1">
                <a:solidFill>
                  <a:schemeClr val="dk1"/>
                </a:solidFill>
              </a:rPr>
              <a:t>précédente</a:t>
            </a:r>
            <a:r>
              <a:rPr lang="en-US" sz="1000" dirty="0">
                <a:solidFill>
                  <a:schemeClr val="dk1"/>
                </a:solidFill>
              </a:rPr>
              <a:t> et met </a:t>
            </a:r>
            <a:r>
              <a:rPr lang="en-US" sz="1000" dirty="0" err="1">
                <a:solidFill>
                  <a:schemeClr val="dk1"/>
                </a:solidFill>
              </a:rPr>
              <a:t>l'accent</a:t>
            </a:r>
            <a:r>
              <a:rPr lang="en-US" sz="1000" dirty="0">
                <a:solidFill>
                  <a:schemeClr val="dk1"/>
                </a:solidFill>
              </a:rPr>
              <a:t> sur les </a:t>
            </a:r>
            <a:r>
              <a:rPr lang="en-US" sz="1000" dirty="0" err="1">
                <a:solidFill>
                  <a:schemeClr val="dk1"/>
                </a:solidFill>
              </a:rPr>
              <a:t>différents</a:t>
            </a:r>
            <a:r>
              <a:rPr lang="en-US" sz="1000" dirty="0">
                <a:solidFill>
                  <a:schemeClr val="dk1"/>
                </a:solidFill>
              </a:rPr>
              <a:t> </a:t>
            </a:r>
            <a:r>
              <a:rPr lang="en-US" sz="1000" dirty="0" err="1">
                <a:solidFill>
                  <a:schemeClr val="dk1"/>
                </a:solidFill>
              </a:rPr>
              <a:t>avantages</a:t>
            </a:r>
            <a:r>
              <a:rPr lang="en-US" sz="1000" dirty="0">
                <a:solidFill>
                  <a:schemeClr val="dk1"/>
                </a:solidFill>
              </a:rPr>
              <a:t> </a:t>
            </a:r>
            <a:r>
              <a:rPr lang="en-US" sz="1000" b="1" dirty="0" err="1">
                <a:solidFill>
                  <a:schemeClr val="dk1"/>
                </a:solidFill>
              </a:rPr>
              <a:t>sociaux</a:t>
            </a:r>
            <a:r>
              <a:rPr lang="en-US" sz="1000" b="1" dirty="0">
                <a:solidFill>
                  <a:schemeClr val="dk1"/>
                </a:solidFill>
              </a:rPr>
              <a:t> </a:t>
            </a:r>
            <a:r>
              <a:rPr lang="en-US" sz="1000" dirty="0">
                <a:solidFill>
                  <a:schemeClr val="dk1"/>
                </a:solidFill>
              </a:rPr>
              <a:t>et </a:t>
            </a:r>
            <a:r>
              <a:rPr lang="en-US" sz="1000" b="1" dirty="0" err="1">
                <a:solidFill>
                  <a:schemeClr val="dk1"/>
                </a:solidFill>
              </a:rPr>
              <a:t>économiques</a:t>
            </a:r>
            <a:r>
              <a:rPr lang="en-US" sz="1000" b="1" dirty="0">
                <a:solidFill>
                  <a:schemeClr val="dk1"/>
                </a:solidFill>
              </a:rPr>
              <a:t> </a:t>
            </a:r>
            <a:r>
              <a:rPr lang="en-US" sz="1000" dirty="0" err="1">
                <a:solidFill>
                  <a:schemeClr val="dk1"/>
                </a:solidFill>
              </a:rPr>
              <a:t>découlant</a:t>
            </a:r>
            <a:r>
              <a:rPr lang="en-US" sz="1000" dirty="0">
                <a:solidFill>
                  <a:schemeClr val="dk1"/>
                </a:solidFill>
              </a:rPr>
              <a:t> des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Ceux</a:t>
            </a:r>
            <a:r>
              <a:rPr lang="en-US" sz="1000" dirty="0">
                <a:solidFill>
                  <a:schemeClr val="dk1"/>
                </a:solidFill>
              </a:rPr>
              <a:t>-ci </a:t>
            </a:r>
            <a:r>
              <a:rPr lang="en-US" sz="1000" dirty="0" err="1">
                <a:solidFill>
                  <a:schemeClr val="dk1"/>
                </a:solidFill>
              </a:rPr>
              <a:t>sont</a:t>
            </a:r>
            <a:r>
              <a:rPr lang="en-US" sz="1000" dirty="0">
                <a:solidFill>
                  <a:schemeClr val="dk1"/>
                </a:solidFill>
              </a:rPr>
              <a:t> </a:t>
            </a:r>
            <a:r>
              <a:rPr lang="en-US" sz="1000" dirty="0" err="1">
                <a:solidFill>
                  <a:schemeClr val="dk1"/>
                </a:solidFill>
              </a:rPr>
              <a:t>classés</a:t>
            </a:r>
            <a:r>
              <a:rPr lang="en-US" sz="1000" dirty="0">
                <a:solidFill>
                  <a:schemeClr val="dk1"/>
                </a:solidFill>
              </a:rPr>
              <a:t> </a:t>
            </a:r>
            <a:r>
              <a:rPr lang="en-US" sz="1000" dirty="0" err="1">
                <a:solidFill>
                  <a:schemeClr val="dk1"/>
                </a:solidFill>
              </a:rPr>
              <a:t>selon</a:t>
            </a:r>
            <a:r>
              <a:rPr lang="en-US" sz="1000" dirty="0">
                <a:solidFill>
                  <a:schemeClr val="dk1"/>
                </a:solidFill>
              </a:rPr>
              <a:t> les trois </a:t>
            </a:r>
            <a:r>
              <a:rPr lang="en-US" sz="1000" dirty="0" err="1">
                <a:solidFill>
                  <a:schemeClr val="dk1"/>
                </a:solidFill>
              </a:rPr>
              <a:t>avantages</a:t>
            </a:r>
            <a:r>
              <a:rPr lang="en-US" sz="1000" dirty="0">
                <a:solidFill>
                  <a:schemeClr val="dk1"/>
                </a:solidFill>
              </a:rPr>
              <a:t> </a:t>
            </a:r>
            <a:r>
              <a:rPr lang="en-US" sz="1000" dirty="0" err="1">
                <a:solidFill>
                  <a:schemeClr val="dk1"/>
                </a:solidFill>
              </a:rPr>
              <a:t>présentés</a:t>
            </a:r>
            <a:r>
              <a:rPr lang="en-US" sz="1000" dirty="0">
                <a:solidFill>
                  <a:schemeClr val="dk1"/>
                </a:solidFill>
              </a:rPr>
              <a:t> dans la diapositive </a:t>
            </a:r>
            <a:r>
              <a:rPr lang="en-US" sz="1000" dirty="0" err="1">
                <a:solidFill>
                  <a:schemeClr val="dk1"/>
                </a:solidFill>
              </a:rPr>
              <a:t>précédente</a:t>
            </a:r>
            <a:r>
              <a:rPr lang="en-US" sz="1000" dirty="0">
                <a:solidFill>
                  <a:schemeClr val="dk1"/>
                </a:solidFill>
              </a:rPr>
              <a:t>. </a:t>
            </a:r>
            <a:r>
              <a:rPr lang="en-US" sz="1000" dirty="0" err="1">
                <a:solidFill>
                  <a:schemeClr val="dk1"/>
                </a:solidFill>
              </a:rPr>
              <a:t>Veuillez</a:t>
            </a:r>
            <a:r>
              <a:rPr lang="en-US" sz="1000" dirty="0">
                <a:solidFill>
                  <a:schemeClr val="dk1"/>
                </a:solidFill>
              </a:rPr>
              <a:t> passer </a:t>
            </a:r>
            <a:r>
              <a:rPr lang="en-US" sz="1000" dirty="0" err="1">
                <a:solidFill>
                  <a:schemeClr val="dk1"/>
                </a:solidFill>
              </a:rPr>
              <a:t>en</a:t>
            </a:r>
            <a:r>
              <a:rPr lang="en-US" sz="1000" dirty="0">
                <a:solidFill>
                  <a:schemeClr val="dk1"/>
                </a:solidFill>
              </a:rPr>
              <a:t> revue </a:t>
            </a:r>
            <a:r>
              <a:rPr lang="en-US" sz="1000" dirty="0" err="1">
                <a:solidFill>
                  <a:schemeClr val="dk1"/>
                </a:solidFill>
              </a:rPr>
              <a:t>chacune</a:t>
            </a:r>
            <a:r>
              <a:rPr lang="en-US" sz="1000" dirty="0">
                <a:solidFill>
                  <a:schemeClr val="dk1"/>
                </a:solidFill>
              </a:rPr>
              <a:t> des cases avec les participants et </a:t>
            </a:r>
            <a:r>
              <a:rPr lang="en-US" sz="1000" dirty="0" err="1">
                <a:solidFill>
                  <a:schemeClr val="dk1"/>
                </a:solidFill>
              </a:rPr>
              <a:t>expliquer</a:t>
            </a:r>
            <a:r>
              <a:rPr lang="en-US" sz="1000" dirty="0">
                <a:solidFill>
                  <a:schemeClr val="dk1"/>
                </a:solidFill>
              </a:rPr>
              <a:t> comment les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génèrent</a:t>
            </a:r>
            <a:r>
              <a:rPr lang="en-US" sz="1000" dirty="0">
                <a:solidFill>
                  <a:schemeClr val="dk1"/>
                </a:solidFill>
              </a:rPr>
              <a:t> des </a:t>
            </a:r>
            <a:r>
              <a:rPr lang="en-US" sz="1000" dirty="0" err="1">
                <a:solidFill>
                  <a:schemeClr val="dk1"/>
                </a:solidFill>
              </a:rPr>
              <a:t>avantages</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OCDE (2018).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 perspectives politiques.</a:t>
            </a:r>
            <a:r>
              <a:rPr lang="en-US" sz="1000" u="sng" dirty="0">
                <a:solidFill>
                  <a:schemeClr val="hlink"/>
                </a:solidFill>
                <a:hlinkClick r:id="rId3"/>
              </a:rPr>
              <a:t> https://www.oecd.org/environment/cc/policy-perspectives-climate-resilient-infrastructure.pdf</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b="1" dirty="0">
              <a:solidFill>
                <a:schemeClr val="dk1"/>
              </a:solidFill>
              <a:latin typeface="Roboto"/>
              <a:ea typeface="Roboto"/>
              <a:cs typeface="Roboto"/>
              <a:sym typeface="Roboto"/>
            </a:endParaRPr>
          </a:p>
        </p:txBody>
      </p:sp>
      <p:sp>
        <p:nvSpPr>
          <p:cNvPr id="993" name="Google Shape;993;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54C3A-FC3D-917B-77AB-AF7C2A8C32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9879CE-56B5-3D08-A519-A444739FB13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1176577-F916-BD9F-37B7-466E48A0B7FC}"/>
              </a:ext>
            </a:extLst>
          </p:cNvPr>
          <p:cNvSpPr>
            <a:spLocks noGrp="1"/>
          </p:cNvSpPr>
          <p:nvPr>
            <p:ph type="body" idx="1"/>
          </p:nvPr>
        </p:nvSpPr>
        <p:spPr/>
        <p:txBody>
          <a:bodyPr/>
          <a:lstStyle/>
          <a:p>
            <a:endParaRPr lang="en-GB" b="0" dirty="0"/>
          </a:p>
        </p:txBody>
      </p:sp>
      <p:sp>
        <p:nvSpPr>
          <p:cNvPr id="4" name="Slide Number Placeholder 3">
            <a:extLst>
              <a:ext uri="{FF2B5EF4-FFF2-40B4-BE49-F238E27FC236}">
                <a16:creationId xmlns:a16="http://schemas.microsoft.com/office/drawing/2014/main" id="{D63BB299-C97D-85D2-933B-E435D011FC1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98570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dirty="0"/>
              <a:t>Notes du </a:t>
            </a:r>
            <a:r>
              <a:rPr lang="en-US" sz="1000" b="1" dirty="0" err="1"/>
              <a:t>formateur</a:t>
            </a:r>
            <a:r>
              <a:rPr lang="en-US" sz="1000" b="1" dirty="0"/>
              <a:t> :</a:t>
            </a:r>
            <a:endParaRPr sz="1000" dirty="0"/>
          </a:p>
          <a:p>
            <a:pPr marL="0" lvl="0" indent="0" algn="l" rtl="0">
              <a:lnSpc>
                <a:spcPct val="100000"/>
              </a:lnSpc>
              <a:spcBef>
                <a:spcPts val="0"/>
              </a:spcBef>
              <a:spcAft>
                <a:spcPts val="0"/>
              </a:spcAft>
              <a:buSzPts val="1100"/>
              <a:buNone/>
            </a:pPr>
            <a:endParaRPr sz="1000" dirty="0"/>
          </a:p>
          <a:p>
            <a:pPr marL="0" lvl="0" indent="0" algn="l" rtl="0">
              <a:lnSpc>
                <a:spcPct val="100000"/>
              </a:lnSpc>
              <a:spcBef>
                <a:spcPts val="0"/>
              </a:spcBef>
              <a:spcAft>
                <a:spcPts val="0"/>
              </a:spcAft>
              <a:buSzPts val="1100"/>
              <a:buNone/>
            </a:pPr>
            <a:r>
              <a:rPr lang="en-US" sz="1000" dirty="0"/>
              <a:t>Cette diapositive </a:t>
            </a:r>
            <a:r>
              <a:rPr lang="en-US" sz="1000" dirty="0" err="1"/>
              <a:t>présente</a:t>
            </a:r>
            <a:r>
              <a:rPr lang="en-US" sz="1000" dirty="0"/>
              <a:t> trois façons </a:t>
            </a:r>
            <a:r>
              <a:rPr lang="en-US" sz="1000" dirty="0" err="1"/>
              <a:t>différentes</a:t>
            </a:r>
            <a:r>
              <a:rPr lang="en-US" sz="1000" dirty="0"/>
              <a:t> </a:t>
            </a:r>
            <a:r>
              <a:rPr lang="en-US" sz="1000" dirty="0" err="1"/>
              <a:t>dont</a:t>
            </a:r>
            <a:r>
              <a:rPr lang="en-US" sz="1000" dirty="0"/>
              <a:t> le </a:t>
            </a:r>
            <a:r>
              <a:rPr lang="en-US" sz="1000" dirty="0" err="1"/>
              <a:t>changement</a:t>
            </a:r>
            <a:r>
              <a:rPr lang="en-US" sz="1000" dirty="0"/>
              <a:t> </a:t>
            </a:r>
            <a:r>
              <a:rPr lang="en-US" sz="1000" dirty="0" err="1"/>
              <a:t>climatique</a:t>
            </a:r>
            <a:r>
              <a:rPr lang="en-US" sz="1000" dirty="0"/>
              <a:t> </a:t>
            </a:r>
            <a:r>
              <a:rPr lang="en-US" sz="1000" dirty="0" err="1"/>
              <a:t>affecte</a:t>
            </a:r>
            <a:r>
              <a:rPr lang="en-US" sz="1000" dirty="0"/>
              <a:t> les infrastructures. </a:t>
            </a:r>
            <a:r>
              <a:rPr lang="en-US" sz="1000" dirty="0" err="1"/>
              <a:t>Veuillez</a:t>
            </a:r>
            <a:r>
              <a:rPr lang="en-US" sz="1000" dirty="0"/>
              <a:t> passer </a:t>
            </a:r>
            <a:r>
              <a:rPr lang="en-US" sz="1000" dirty="0" err="1"/>
              <a:t>en</a:t>
            </a:r>
            <a:r>
              <a:rPr lang="en-US" sz="1000" dirty="0"/>
              <a:t> revue </a:t>
            </a:r>
            <a:r>
              <a:rPr lang="en-US" sz="1000" dirty="0" err="1"/>
              <a:t>chaque</a:t>
            </a:r>
            <a:r>
              <a:rPr lang="en-US" sz="1000" dirty="0"/>
              <a:t> concept avec les participants. Vous </a:t>
            </a:r>
            <a:r>
              <a:rPr lang="en-US" sz="1000" dirty="0" err="1"/>
              <a:t>pouvez</a:t>
            </a:r>
            <a:r>
              <a:rPr lang="en-US" sz="1000" dirty="0"/>
              <a:t> </a:t>
            </a:r>
            <a:r>
              <a:rPr lang="en-US" sz="1000" dirty="0" err="1"/>
              <a:t>ajouter</a:t>
            </a:r>
            <a:r>
              <a:rPr lang="en-US" sz="1000" dirty="0"/>
              <a:t> les </a:t>
            </a:r>
            <a:r>
              <a:rPr lang="en-US" sz="1000" dirty="0" err="1"/>
              <a:t>exemples</a:t>
            </a:r>
            <a:r>
              <a:rPr lang="en-US" sz="1000" dirty="0"/>
              <a:t> figurant à droite de la diapositive </a:t>
            </a:r>
            <a:r>
              <a:rPr lang="en-US" sz="1000" dirty="0" err="1"/>
              <a:t>afin</a:t>
            </a:r>
            <a:r>
              <a:rPr lang="en-US" sz="1000" dirty="0"/>
              <a:t> </a:t>
            </a:r>
            <a:r>
              <a:rPr lang="en-US" sz="1000" dirty="0" err="1"/>
              <a:t>d'illustrer</a:t>
            </a:r>
            <a:r>
              <a:rPr lang="en-US" sz="1000" dirty="0"/>
              <a:t> plus </a:t>
            </a:r>
            <a:r>
              <a:rPr lang="en-US" sz="1000" dirty="0" err="1"/>
              <a:t>concrètement</a:t>
            </a:r>
            <a:r>
              <a:rPr lang="en-US" sz="1000" dirty="0"/>
              <a:t> </a:t>
            </a:r>
            <a:r>
              <a:rPr lang="en-US" sz="1000" dirty="0" err="1"/>
              <a:t>chaque</a:t>
            </a:r>
            <a:r>
              <a:rPr lang="en-US" sz="1000" dirty="0"/>
              <a:t> concept </a:t>
            </a:r>
            <a:r>
              <a:rPr lang="en-US" sz="1000" dirty="0" err="1"/>
              <a:t>fondamental</a:t>
            </a:r>
            <a:r>
              <a:rPr lang="en-US" sz="1000" dirty="0"/>
              <a:t>.</a:t>
            </a:r>
            <a:endParaRPr sz="1000" dirty="0"/>
          </a:p>
        </p:txBody>
      </p:sp>
      <p:sp>
        <p:nvSpPr>
          <p:cNvPr id="523" name="Google Shape;52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Il </a:t>
            </a:r>
            <a:r>
              <a:rPr lang="en-US" sz="1000" dirty="0" err="1">
                <a:solidFill>
                  <a:schemeClr val="dk1"/>
                </a:solidFill>
              </a:rPr>
              <a:t>s'agit</a:t>
            </a:r>
            <a:r>
              <a:rPr lang="en-US" sz="1000" dirty="0">
                <a:solidFill>
                  <a:schemeClr val="dk1"/>
                </a:solidFill>
              </a:rPr>
              <a:t> de la </a:t>
            </a:r>
            <a:r>
              <a:rPr lang="en-US" sz="1000" dirty="0" err="1">
                <a:solidFill>
                  <a:schemeClr val="dk1"/>
                </a:solidFill>
              </a:rPr>
              <a:t>troisième</a:t>
            </a:r>
            <a:r>
              <a:rPr lang="en-US" sz="1000" dirty="0">
                <a:solidFill>
                  <a:schemeClr val="dk1"/>
                </a:solidFill>
              </a:rPr>
              <a:t> des quatre diapositives </a:t>
            </a:r>
            <a:r>
              <a:rPr lang="en-US" sz="1000" dirty="0" err="1">
                <a:solidFill>
                  <a:schemeClr val="dk1"/>
                </a:solidFill>
              </a:rPr>
              <a:t>illustrant</a:t>
            </a:r>
            <a:r>
              <a:rPr lang="en-US" sz="1000" dirty="0">
                <a:solidFill>
                  <a:schemeClr val="dk1"/>
                </a:solidFill>
              </a:rPr>
              <a:t> </a:t>
            </a:r>
            <a:r>
              <a:rPr lang="en-US" sz="1000" dirty="0" err="1">
                <a:solidFill>
                  <a:schemeClr val="dk1"/>
                </a:solidFill>
              </a:rPr>
              <a:t>l'impact</a:t>
            </a:r>
            <a:r>
              <a:rPr lang="en-US" sz="1000" dirty="0">
                <a:solidFill>
                  <a:schemeClr val="dk1"/>
                </a:solidFill>
              </a:rPr>
              <a:t> des </a:t>
            </a:r>
            <a:r>
              <a:rPr lang="en-US" sz="1000" dirty="0" err="1">
                <a:solidFill>
                  <a:schemeClr val="dk1"/>
                </a:solidFill>
              </a:rPr>
              <a:t>différents</a:t>
            </a:r>
            <a:r>
              <a:rPr lang="en-US" sz="1000" dirty="0">
                <a:solidFill>
                  <a:schemeClr val="dk1"/>
                </a:solidFill>
              </a:rPr>
              <a:t>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sur les </a:t>
            </a:r>
            <a:r>
              <a:rPr lang="en-US" sz="1000" dirty="0" err="1">
                <a:solidFill>
                  <a:schemeClr val="dk1"/>
                </a:solidFill>
              </a:rPr>
              <a:t>huit</a:t>
            </a:r>
            <a:r>
              <a:rPr lang="en-US" sz="1000" dirty="0">
                <a:solidFill>
                  <a:schemeClr val="dk1"/>
                </a:solidFill>
              </a:rPr>
              <a:t> types </a:t>
            </a:r>
            <a:r>
              <a:rPr lang="en-US" sz="1000" dirty="0" err="1">
                <a:solidFill>
                  <a:schemeClr val="dk1"/>
                </a:solidFill>
              </a:rPr>
              <a:t>d'infrastructures</a:t>
            </a:r>
            <a:r>
              <a:rPr lang="en-US" sz="1000" dirty="0">
                <a:solidFill>
                  <a:schemeClr val="dk1"/>
                </a:solidFill>
              </a:rPr>
              <a:t> sur </a:t>
            </a:r>
            <a:r>
              <a:rPr lang="en-US" sz="1000" dirty="0" err="1">
                <a:solidFill>
                  <a:schemeClr val="dk1"/>
                </a:solidFill>
              </a:rPr>
              <a:t>lesquels</a:t>
            </a:r>
            <a:r>
              <a:rPr lang="en-US" sz="1000" dirty="0">
                <a:solidFill>
                  <a:schemeClr val="dk1"/>
                </a:solidFill>
              </a:rPr>
              <a:t> nous </a:t>
            </a:r>
            <a:r>
              <a:rPr lang="en-US" sz="1000" dirty="0" err="1">
                <a:solidFill>
                  <a:schemeClr val="dk1"/>
                </a:solidFill>
              </a:rPr>
              <a:t>nous</a:t>
            </a:r>
            <a:r>
              <a:rPr lang="en-US" sz="1000" dirty="0">
                <a:solidFill>
                  <a:schemeClr val="dk1"/>
                </a:solidFill>
              </a:rPr>
              <a:t> </a:t>
            </a:r>
            <a:r>
              <a:rPr lang="en-US" sz="1000" dirty="0" err="1">
                <a:solidFill>
                  <a:schemeClr val="dk1"/>
                </a:solidFill>
              </a:rPr>
              <a:t>concentrons</a:t>
            </a:r>
            <a:r>
              <a:rPr lang="en-US" sz="1000" dirty="0">
                <a:solidFill>
                  <a:schemeClr val="dk1"/>
                </a:solidFill>
              </a:rPr>
              <a:t>. Une </a:t>
            </a:r>
            <a:r>
              <a:rPr lang="en-US" sz="1000" dirty="0" err="1">
                <a:solidFill>
                  <a:schemeClr val="dk1"/>
                </a:solidFill>
              </a:rPr>
              <a:t>partie</a:t>
            </a:r>
            <a:r>
              <a:rPr lang="en-US" sz="1000" dirty="0">
                <a:solidFill>
                  <a:schemeClr val="dk1"/>
                </a:solidFill>
              </a:rPr>
              <a:t> de </a:t>
            </a:r>
            <a:r>
              <a:rPr lang="en-US" sz="1000" dirty="0" err="1">
                <a:solidFill>
                  <a:schemeClr val="dk1"/>
                </a:solidFill>
              </a:rPr>
              <a:t>ce</a:t>
            </a:r>
            <a:r>
              <a:rPr lang="en-US" sz="1000" dirty="0">
                <a:solidFill>
                  <a:schemeClr val="dk1"/>
                </a:solidFill>
              </a:rPr>
              <a:t> </a:t>
            </a:r>
            <a:r>
              <a:rPr lang="en-US" sz="1000" dirty="0" err="1">
                <a:solidFill>
                  <a:schemeClr val="dk1"/>
                </a:solidFill>
              </a:rPr>
              <a:t>contenu</a:t>
            </a:r>
            <a:r>
              <a:rPr lang="en-US" sz="1000" dirty="0">
                <a:solidFill>
                  <a:schemeClr val="dk1"/>
                </a:solidFill>
              </a:rPr>
              <a:t> sera </a:t>
            </a:r>
            <a:r>
              <a:rPr lang="en-US" sz="1000" dirty="0" err="1">
                <a:solidFill>
                  <a:schemeClr val="dk1"/>
                </a:solidFill>
              </a:rPr>
              <a:t>familière</a:t>
            </a:r>
            <a:r>
              <a:rPr lang="en-US" sz="1000" dirty="0">
                <a:solidFill>
                  <a:schemeClr val="dk1"/>
                </a:solidFill>
              </a:rPr>
              <a:t> aux participants qui </a:t>
            </a:r>
            <a:r>
              <a:rPr lang="en-US" sz="1000" dirty="0" err="1">
                <a:solidFill>
                  <a:schemeClr val="dk1"/>
                </a:solidFill>
              </a:rPr>
              <a:t>ont</a:t>
            </a:r>
            <a:r>
              <a:rPr lang="en-US" sz="1000" dirty="0">
                <a:solidFill>
                  <a:schemeClr val="dk1"/>
                </a:solidFill>
              </a:rPr>
              <a:t> </a:t>
            </a:r>
            <a:r>
              <a:rPr lang="en-US" sz="1000" dirty="0" err="1">
                <a:solidFill>
                  <a:schemeClr val="dk1"/>
                </a:solidFill>
              </a:rPr>
              <a:t>suivi</a:t>
            </a:r>
            <a:r>
              <a:rPr lang="en-US" sz="1000" dirty="0">
                <a:solidFill>
                  <a:schemeClr val="dk1"/>
                </a:solidFill>
              </a:rPr>
              <a:t> les modules </a:t>
            </a:r>
            <a:r>
              <a:rPr lang="en-US" sz="1000" dirty="0" err="1">
                <a:solidFill>
                  <a:schemeClr val="dk1"/>
                </a:solidFill>
              </a:rPr>
              <a:t>précédents</a:t>
            </a:r>
            <a:r>
              <a:rPr lang="en-US" sz="1000" dirty="0">
                <a:solidFill>
                  <a:schemeClr val="dk1"/>
                </a:solidFill>
              </a:rPr>
              <a:t>. Il </a:t>
            </a:r>
            <a:r>
              <a:rPr lang="en-US" sz="1000" dirty="0" err="1">
                <a:solidFill>
                  <a:schemeClr val="dk1"/>
                </a:solidFill>
              </a:rPr>
              <a:t>est</a:t>
            </a:r>
            <a:r>
              <a:rPr lang="en-US" sz="1000" dirty="0">
                <a:solidFill>
                  <a:schemeClr val="dk1"/>
                </a:solidFill>
              </a:rPr>
              <a:t> </a:t>
            </a:r>
            <a:r>
              <a:rPr lang="en-US" sz="1000" dirty="0" err="1">
                <a:solidFill>
                  <a:schemeClr val="dk1"/>
                </a:solidFill>
              </a:rPr>
              <a:t>toutefois</a:t>
            </a:r>
            <a:r>
              <a:rPr lang="en-US" sz="1000" dirty="0">
                <a:solidFill>
                  <a:schemeClr val="dk1"/>
                </a:solidFill>
              </a:rPr>
              <a:t> utile de le revoir </a:t>
            </a:r>
            <a:r>
              <a:rPr lang="en-US" sz="1000" dirty="0" err="1">
                <a:solidFill>
                  <a:schemeClr val="dk1"/>
                </a:solidFill>
              </a:rPr>
              <a:t>en</a:t>
            </a:r>
            <a:r>
              <a:rPr lang="en-US" sz="1000" dirty="0">
                <a:solidFill>
                  <a:schemeClr val="dk1"/>
                </a:solidFill>
              </a:rPr>
              <a:t> </a:t>
            </a:r>
            <a:r>
              <a:rPr lang="en-US" sz="1000" dirty="0" err="1">
                <a:solidFill>
                  <a:schemeClr val="dk1"/>
                </a:solidFill>
              </a:rPr>
              <a:t>détail</a:t>
            </a:r>
            <a:r>
              <a:rPr lang="en-US" sz="1000" dirty="0">
                <a:solidFill>
                  <a:schemeClr val="dk1"/>
                </a:solidFill>
              </a:rPr>
              <a:t> </a:t>
            </a:r>
            <a:r>
              <a:rPr lang="en-US" sz="1000" dirty="0" err="1">
                <a:solidFill>
                  <a:schemeClr val="dk1"/>
                </a:solidFill>
              </a:rPr>
              <a:t>afin</a:t>
            </a:r>
            <a:r>
              <a:rPr lang="en-US" sz="1000" dirty="0">
                <a:solidFill>
                  <a:schemeClr val="dk1"/>
                </a:solidFill>
              </a:rPr>
              <a:t> de </a:t>
            </a:r>
            <a:r>
              <a:rPr lang="en-US" sz="1000" dirty="0" err="1">
                <a:solidFill>
                  <a:schemeClr val="dk1"/>
                </a:solidFill>
              </a:rPr>
              <a:t>renforcer</a:t>
            </a:r>
            <a:r>
              <a:rPr lang="en-US" sz="1000" dirty="0">
                <a:solidFill>
                  <a:schemeClr val="dk1"/>
                </a:solidFill>
              </a:rPr>
              <a:t> les acquis. Nous </a:t>
            </a:r>
            <a:r>
              <a:rPr lang="en-US" sz="1000" dirty="0" err="1">
                <a:solidFill>
                  <a:schemeClr val="dk1"/>
                </a:solidFill>
              </a:rPr>
              <a:t>avons</a:t>
            </a:r>
            <a:r>
              <a:rPr lang="en-US" sz="1000" dirty="0">
                <a:solidFill>
                  <a:schemeClr val="dk1"/>
                </a:solidFill>
              </a:rPr>
              <a:t> </a:t>
            </a:r>
            <a:r>
              <a:rPr lang="en-US" sz="1000" dirty="0" err="1">
                <a:solidFill>
                  <a:schemeClr val="dk1"/>
                </a:solidFill>
              </a:rPr>
              <a:t>choisi</a:t>
            </a:r>
            <a:r>
              <a:rPr lang="en-US" sz="1000" dirty="0">
                <a:solidFill>
                  <a:schemeClr val="dk1"/>
                </a:solidFill>
              </a:rPr>
              <a:t> de nous </a:t>
            </a:r>
            <a:r>
              <a:rPr lang="en-US" sz="1000" dirty="0" err="1">
                <a:solidFill>
                  <a:schemeClr val="dk1"/>
                </a:solidFill>
              </a:rPr>
              <a:t>concentrer</a:t>
            </a:r>
            <a:r>
              <a:rPr lang="en-US" sz="1000" dirty="0">
                <a:solidFill>
                  <a:schemeClr val="dk1"/>
                </a:solidFill>
              </a:rPr>
              <a:t> sur quatre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 les </a:t>
            </a:r>
            <a:r>
              <a:rPr lang="en-US" sz="1000" dirty="0" err="1">
                <a:solidFill>
                  <a:schemeClr val="dk1"/>
                </a:solidFill>
              </a:rPr>
              <a:t>vagues</a:t>
            </a:r>
            <a:r>
              <a:rPr lang="en-US" sz="1000" dirty="0">
                <a:solidFill>
                  <a:schemeClr val="dk1"/>
                </a:solidFill>
              </a:rPr>
              <a:t> de </a:t>
            </a:r>
            <a:r>
              <a:rPr lang="en-US" sz="1000" dirty="0" err="1">
                <a:solidFill>
                  <a:schemeClr val="dk1"/>
                </a:solidFill>
              </a:rPr>
              <a:t>chaleur</a:t>
            </a:r>
            <a:r>
              <a:rPr lang="en-US" sz="1000" dirty="0">
                <a:solidFill>
                  <a:schemeClr val="dk1"/>
                </a:solidFill>
              </a:rPr>
              <a:t>, les </a:t>
            </a:r>
            <a:r>
              <a:rPr lang="en-US" sz="1000" dirty="0" err="1">
                <a:solidFill>
                  <a:schemeClr val="dk1"/>
                </a:solidFill>
              </a:rPr>
              <a:t>tempêtes</a:t>
            </a:r>
            <a:r>
              <a:rPr lang="en-US" sz="1000" dirty="0">
                <a:solidFill>
                  <a:schemeClr val="dk1"/>
                </a:solidFill>
              </a:rPr>
              <a:t> et cyclones, les </a:t>
            </a:r>
            <a:r>
              <a:rPr lang="en-US" sz="1000" dirty="0" err="1">
                <a:solidFill>
                  <a:schemeClr val="dk1"/>
                </a:solidFill>
              </a:rPr>
              <a:t>inondations</a:t>
            </a:r>
            <a:r>
              <a:rPr lang="en-US" sz="1000" dirty="0">
                <a:solidFill>
                  <a:schemeClr val="dk1"/>
                </a:solidFill>
              </a:rPr>
              <a:t> et </a:t>
            </a:r>
            <a:r>
              <a:rPr lang="en-US" sz="1000" dirty="0" err="1">
                <a:solidFill>
                  <a:schemeClr val="dk1"/>
                </a:solidFill>
              </a:rPr>
              <a:t>l'élévation</a:t>
            </a:r>
            <a:r>
              <a:rPr lang="en-US" sz="1000" dirty="0">
                <a:solidFill>
                  <a:schemeClr val="dk1"/>
                </a:solidFill>
              </a:rPr>
              <a:t> du </a:t>
            </a:r>
            <a:r>
              <a:rPr lang="en-US" sz="1000" dirty="0" err="1">
                <a:solidFill>
                  <a:schemeClr val="dk1"/>
                </a:solidFill>
              </a:rPr>
              <a:t>niveau</a:t>
            </a:r>
            <a:r>
              <a:rPr lang="en-US" sz="1000" dirty="0">
                <a:solidFill>
                  <a:schemeClr val="dk1"/>
                </a:solidFill>
              </a:rPr>
              <a:t> de la </a:t>
            </a:r>
            <a:r>
              <a:rPr lang="en-US" sz="1000" dirty="0" err="1">
                <a:solidFill>
                  <a:schemeClr val="dk1"/>
                </a:solidFill>
              </a:rPr>
              <a:t>mer</a:t>
            </a:r>
            <a:r>
              <a:rPr lang="en-US" sz="1000" dirty="0">
                <a:solidFill>
                  <a:schemeClr val="dk1"/>
                </a:solidFill>
              </a:rPr>
              <a:t>, car il </a:t>
            </a:r>
            <a:r>
              <a:rPr lang="en-US" sz="1000" dirty="0" err="1">
                <a:solidFill>
                  <a:schemeClr val="dk1"/>
                </a:solidFill>
              </a:rPr>
              <a:t>s'agit</a:t>
            </a:r>
            <a:r>
              <a:rPr lang="en-US" sz="1000" dirty="0">
                <a:solidFill>
                  <a:schemeClr val="dk1"/>
                </a:solidFill>
              </a:rPr>
              <a:t> de </a:t>
            </a:r>
            <a:r>
              <a:rPr lang="en-US" sz="1000" dirty="0" err="1">
                <a:solidFill>
                  <a:schemeClr val="dk1"/>
                </a:solidFill>
              </a:rPr>
              <a:t>risques</a:t>
            </a:r>
            <a:r>
              <a:rPr lang="en-US" sz="1000" dirty="0">
                <a:solidFill>
                  <a:schemeClr val="dk1"/>
                </a:solidFill>
              </a:rPr>
              <a:t> courants </a:t>
            </a:r>
            <a:r>
              <a:rPr lang="en-US" sz="1000" dirty="0" err="1">
                <a:solidFill>
                  <a:schemeClr val="dk1"/>
                </a:solidFill>
              </a:rPr>
              <a:t>auxquels</a:t>
            </a:r>
            <a:r>
              <a:rPr lang="en-US" sz="1000" dirty="0">
                <a:solidFill>
                  <a:schemeClr val="dk1"/>
                </a:solidFill>
              </a:rPr>
              <a:t> beaucoup </a:t>
            </a:r>
            <a:r>
              <a:rPr lang="en-US" sz="1000" dirty="0" err="1">
                <a:solidFill>
                  <a:schemeClr val="dk1"/>
                </a:solidFill>
              </a:rPr>
              <a:t>sont</a:t>
            </a:r>
            <a:r>
              <a:rPr lang="en-US" sz="1000" dirty="0">
                <a:solidFill>
                  <a:schemeClr val="dk1"/>
                </a:solidFill>
              </a:rPr>
              <a:t> </a:t>
            </a:r>
            <a:r>
              <a:rPr lang="en-US" sz="1000" dirty="0" err="1">
                <a:solidFill>
                  <a:schemeClr val="dk1"/>
                </a:solidFill>
              </a:rPr>
              <a:t>confrontés</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br>
              <a:rPr lang="en-US" sz="1000" dirty="0">
                <a:solidFill>
                  <a:schemeClr val="dk1"/>
                </a:solidFill>
              </a:rPr>
            </a:br>
            <a:r>
              <a:rPr lang="en-US" sz="1000" dirty="0">
                <a:solidFill>
                  <a:schemeClr val="dk1"/>
                </a:solidFill>
              </a:rPr>
              <a:t>Cette diapositive se </a:t>
            </a:r>
            <a:r>
              <a:rPr lang="en-US" sz="1000" dirty="0" err="1">
                <a:solidFill>
                  <a:schemeClr val="dk1"/>
                </a:solidFill>
              </a:rPr>
              <a:t>concentre</a:t>
            </a:r>
            <a:r>
              <a:rPr lang="en-US" sz="1000" dirty="0">
                <a:solidFill>
                  <a:schemeClr val="dk1"/>
                </a:solidFill>
              </a:rPr>
              <a:t> sur le </a:t>
            </a:r>
            <a:r>
              <a:rPr lang="en-US" sz="1000" dirty="0" err="1">
                <a:solidFill>
                  <a:schemeClr val="dk1"/>
                </a:solidFill>
              </a:rPr>
              <a:t>secteur</a:t>
            </a:r>
            <a:r>
              <a:rPr lang="en-US" sz="1000" b="1" dirty="0">
                <a:solidFill>
                  <a:schemeClr val="dk1"/>
                </a:solidFill>
              </a:rPr>
              <a:t> de </a:t>
            </a:r>
            <a:r>
              <a:rPr lang="en-US" sz="1000" b="1" dirty="0" err="1">
                <a:solidFill>
                  <a:schemeClr val="dk1"/>
                </a:solidFill>
              </a:rPr>
              <a:t>l'eau</a:t>
            </a:r>
            <a:r>
              <a:rPr lang="en-US" sz="1000" dirty="0">
                <a:solidFill>
                  <a:schemeClr val="dk1"/>
                </a:solidFill>
              </a:rPr>
              <a:t>. </a:t>
            </a:r>
            <a:r>
              <a:rPr lang="en-US" sz="1000" dirty="0" err="1">
                <a:solidFill>
                  <a:schemeClr val="dk1"/>
                </a:solidFill>
              </a:rPr>
              <a:t>Veuillez</a:t>
            </a:r>
            <a:r>
              <a:rPr lang="en-US" sz="1000" dirty="0">
                <a:solidFill>
                  <a:schemeClr val="dk1"/>
                </a:solidFill>
              </a:rPr>
              <a:t> lire les points </a:t>
            </a:r>
            <a:r>
              <a:rPr lang="en-US" sz="1000" dirty="0" err="1">
                <a:solidFill>
                  <a:schemeClr val="dk1"/>
                </a:solidFill>
              </a:rPr>
              <a:t>principaux</a:t>
            </a:r>
            <a:r>
              <a:rPr lang="en-US" sz="1000" dirty="0">
                <a:solidFill>
                  <a:schemeClr val="dk1"/>
                </a:solidFill>
              </a:rPr>
              <a:t> de la diapositive aux participants.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également</a:t>
            </a:r>
            <a:r>
              <a:rPr lang="en-US" sz="1000" dirty="0">
                <a:solidFill>
                  <a:schemeClr val="dk1"/>
                </a:solidFill>
              </a:rPr>
              <a:t> </a:t>
            </a:r>
            <a:r>
              <a:rPr lang="en-US" sz="1000" dirty="0" err="1">
                <a:solidFill>
                  <a:schemeClr val="dk1"/>
                </a:solidFill>
              </a:rPr>
              <a:t>souligner</a:t>
            </a:r>
            <a:r>
              <a:rPr lang="en-US" sz="1000" dirty="0">
                <a:solidFill>
                  <a:schemeClr val="dk1"/>
                </a:solidFill>
              </a:rPr>
              <a:t> aux participants que la </a:t>
            </a:r>
            <a:r>
              <a:rPr lang="en-US" sz="1000" dirty="0" err="1">
                <a:solidFill>
                  <a:schemeClr val="dk1"/>
                </a:solidFill>
              </a:rPr>
              <a:t>vulnérabilité</a:t>
            </a:r>
            <a:r>
              <a:rPr lang="en-US" sz="1000" dirty="0">
                <a:solidFill>
                  <a:schemeClr val="dk1"/>
                </a:solidFill>
              </a:rPr>
              <a:t> aux </a:t>
            </a:r>
            <a:r>
              <a:rPr lang="en-US" sz="1000" dirty="0" err="1">
                <a:solidFill>
                  <a:schemeClr val="dk1"/>
                </a:solidFill>
              </a:rPr>
              <a:t>effets</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varie</a:t>
            </a:r>
            <a:r>
              <a:rPr lang="en-US" sz="1000" dirty="0">
                <a:solidFill>
                  <a:schemeClr val="dk1"/>
                </a:solidFill>
              </a:rPr>
              <a:t> </a:t>
            </a:r>
            <a:r>
              <a:rPr lang="en-US" sz="1000" dirty="0" err="1">
                <a:solidFill>
                  <a:schemeClr val="dk1"/>
                </a:solidFill>
              </a:rPr>
              <a:t>selon</a:t>
            </a:r>
            <a:r>
              <a:rPr lang="en-US" sz="1000" dirty="0">
                <a:solidFill>
                  <a:schemeClr val="dk1"/>
                </a:solidFill>
              </a:rPr>
              <a:t> les zones </a:t>
            </a:r>
            <a:r>
              <a:rPr lang="en-US" sz="1000" dirty="0" err="1">
                <a:solidFill>
                  <a:schemeClr val="dk1"/>
                </a:solidFill>
              </a:rPr>
              <a:t>géographiques</a:t>
            </a:r>
            <a:r>
              <a:rPr lang="en-US" sz="1000" dirty="0">
                <a:solidFill>
                  <a:schemeClr val="dk1"/>
                </a:solidFill>
              </a:rPr>
              <a:t> et les </a:t>
            </a:r>
            <a:r>
              <a:rPr lang="en-US" sz="1000" dirty="0" err="1">
                <a:solidFill>
                  <a:schemeClr val="dk1"/>
                </a:solidFill>
              </a:rPr>
              <a:t>secteurs</a:t>
            </a:r>
            <a:r>
              <a:rPr lang="en-US" sz="1000" dirty="0">
                <a:solidFill>
                  <a:schemeClr val="dk1"/>
                </a:solidFill>
              </a:rPr>
              <a:t>. Les </a:t>
            </a:r>
            <a:r>
              <a:rPr lang="en-US" sz="1000" dirty="0" err="1">
                <a:solidFill>
                  <a:schemeClr val="dk1"/>
                </a:solidFill>
              </a:rPr>
              <a:t>effets</a:t>
            </a:r>
            <a:r>
              <a:rPr lang="en-US" sz="1000" dirty="0">
                <a:solidFill>
                  <a:schemeClr val="dk1"/>
                </a:solidFill>
              </a:rPr>
              <a:t> </a:t>
            </a:r>
            <a:r>
              <a:rPr lang="en-US" sz="1000" dirty="0" err="1">
                <a:solidFill>
                  <a:schemeClr val="dk1"/>
                </a:solidFill>
              </a:rPr>
              <a:t>subis</a:t>
            </a:r>
            <a:r>
              <a:rPr lang="en-US" sz="1000" dirty="0">
                <a:solidFill>
                  <a:schemeClr val="dk1"/>
                </a:solidFill>
              </a:rPr>
              <a:t> par </a:t>
            </a:r>
            <a:r>
              <a:rPr lang="en-US" sz="1000" dirty="0" err="1">
                <a:solidFill>
                  <a:schemeClr val="dk1"/>
                </a:solidFill>
              </a:rPr>
              <a:t>une</a:t>
            </a:r>
            <a:r>
              <a:rPr lang="en-US" sz="1000" dirty="0">
                <a:solidFill>
                  <a:schemeClr val="dk1"/>
                </a:solidFill>
              </a:rPr>
              <a:t> infrastructure donnée </a:t>
            </a:r>
            <a:r>
              <a:rPr lang="en-US" sz="1000" dirty="0" err="1">
                <a:solidFill>
                  <a:schemeClr val="dk1"/>
                </a:solidFill>
              </a:rPr>
              <a:t>dépendront</a:t>
            </a:r>
            <a:r>
              <a:rPr lang="en-US" sz="1000" dirty="0">
                <a:solidFill>
                  <a:schemeClr val="dk1"/>
                </a:solidFill>
              </a:rPr>
              <a:t> </a:t>
            </a:r>
            <a:r>
              <a:rPr lang="en-US" sz="1000" dirty="0" err="1">
                <a:solidFill>
                  <a:schemeClr val="dk1"/>
                </a:solidFill>
              </a:rPr>
              <a:t>d'une</a:t>
            </a:r>
            <a:r>
              <a:rPr lang="en-US" sz="1000" dirty="0">
                <a:solidFill>
                  <a:schemeClr val="dk1"/>
                </a:solidFill>
              </a:rPr>
              <a:t> </a:t>
            </a:r>
            <a:r>
              <a:rPr lang="en-US" sz="1000" dirty="0" err="1">
                <a:solidFill>
                  <a:schemeClr val="dk1"/>
                </a:solidFill>
              </a:rPr>
              <a:t>série</a:t>
            </a:r>
            <a:r>
              <a:rPr lang="en-US" sz="1000" dirty="0">
                <a:solidFill>
                  <a:schemeClr val="dk1"/>
                </a:solidFill>
              </a:rPr>
              <a:t> de </a:t>
            </a:r>
            <a:r>
              <a:rPr lang="en-US" sz="1000" dirty="0" err="1">
                <a:solidFill>
                  <a:schemeClr val="dk1"/>
                </a:solidFill>
              </a:rPr>
              <a:t>facteurs</a:t>
            </a:r>
            <a:r>
              <a:rPr lang="en-US" sz="1000" dirty="0">
                <a:solidFill>
                  <a:schemeClr val="dk1"/>
                </a:solidFill>
              </a:rPr>
              <a:t> (</a:t>
            </a:r>
            <a:r>
              <a:rPr lang="en-US" sz="1000" dirty="0" err="1">
                <a:solidFill>
                  <a:schemeClr val="dk1"/>
                </a:solidFill>
              </a:rPr>
              <a:t>rappelez-vous</a:t>
            </a:r>
            <a:r>
              <a:rPr lang="en-US" sz="1000" dirty="0">
                <a:solidFill>
                  <a:schemeClr val="dk1"/>
                </a:solidFill>
              </a:rPr>
              <a:t> la discussion sur les dangers, </a:t>
            </a:r>
            <a:r>
              <a:rPr lang="en-US" sz="1000" dirty="0" err="1">
                <a:solidFill>
                  <a:schemeClr val="dk1"/>
                </a:solidFill>
              </a:rPr>
              <a:t>l'exposition</a:t>
            </a:r>
            <a:r>
              <a:rPr lang="en-US" sz="1000" dirty="0">
                <a:solidFill>
                  <a:schemeClr val="dk1"/>
                </a:solidFill>
              </a:rPr>
              <a:t> et la </a:t>
            </a:r>
            <a:r>
              <a:rPr lang="en-US" sz="1000" dirty="0" err="1">
                <a:solidFill>
                  <a:schemeClr val="dk1"/>
                </a:solidFill>
              </a:rPr>
              <a:t>vulnérabilité</a:t>
            </a:r>
            <a:r>
              <a:rPr lang="en-US" sz="1000" dirty="0">
                <a:solidFill>
                  <a:schemeClr val="dk1"/>
                </a:solidFill>
              </a:rPr>
              <a:t> dans le module 2 sur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pour les villes) : par </a:t>
            </a:r>
            <a:r>
              <a:rPr lang="en-US" sz="1000" dirty="0" err="1">
                <a:solidFill>
                  <a:schemeClr val="dk1"/>
                </a:solidFill>
              </a:rPr>
              <a:t>exemple</a:t>
            </a:r>
            <a:r>
              <a:rPr lang="en-US" sz="1000" dirty="0">
                <a:solidFill>
                  <a:schemeClr val="dk1"/>
                </a:solidFill>
              </a:rPr>
              <a:t>, les </a:t>
            </a:r>
            <a:r>
              <a:rPr lang="en-US" sz="1000" dirty="0" err="1">
                <a:solidFill>
                  <a:schemeClr val="dk1"/>
                </a:solidFill>
              </a:rPr>
              <a:t>changements</a:t>
            </a:r>
            <a:r>
              <a:rPr lang="en-US" sz="1000" dirty="0">
                <a:solidFill>
                  <a:schemeClr val="dk1"/>
                </a:solidFill>
              </a:rPr>
              <a:t> dans les régimes </a:t>
            </a:r>
            <a:r>
              <a:rPr lang="en-US" sz="1000" dirty="0" err="1">
                <a:solidFill>
                  <a:schemeClr val="dk1"/>
                </a:solidFill>
              </a:rPr>
              <a:t>pluviométriques</a:t>
            </a:r>
            <a:r>
              <a:rPr lang="en-US" sz="1000" dirty="0">
                <a:solidFill>
                  <a:schemeClr val="dk1"/>
                </a:solidFill>
              </a:rPr>
              <a:t> </a:t>
            </a:r>
            <a:r>
              <a:rPr lang="en-US" sz="1000" dirty="0" err="1">
                <a:solidFill>
                  <a:schemeClr val="dk1"/>
                </a:solidFill>
              </a:rPr>
              <a:t>devraient</a:t>
            </a:r>
            <a:r>
              <a:rPr lang="en-US" sz="1000" dirty="0">
                <a:solidFill>
                  <a:schemeClr val="dk1"/>
                </a:solidFill>
              </a:rPr>
              <a:t> </a:t>
            </a:r>
            <a:r>
              <a:rPr lang="en-US" sz="1000" dirty="0" err="1">
                <a:solidFill>
                  <a:schemeClr val="dk1"/>
                </a:solidFill>
              </a:rPr>
              <a:t>entraîner</a:t>
            </a:r>
            <a:r>
              <a:rPr lang="en-US" sz="1000" dirty="0">
                <a:solidFill>
                  <a:schemeClr val="dk1"/>
                </a:solidFill>
              </a:rPr>
              <a:t> </a:t>
            </a:r>
            <a:r>
              <a:rPr lang="en-US" sz="1000" dirty="0" err="1">
                <a:solidFill>
                  <a:schemeClr val="dk1"/>
                </a:solidFill>
              </a:rPr>
              <a:t>une</a:t>
            </a:r>
            <a:r>
              <a:rPr lang="en-US" sz="1000" dirty="0">
                <a:solidFill>
                  <a:schemeClr val="dk1"/>
                </a:solidFill>
              </a:rPr>
              <a:t> augmentation des </a:t>
            </a:r>
            <a:r>
              <a:rPr lang="en-US" sz="1000" dirty="0" err="1">
                <a:solidFill>
                  <a:schemeClr val="dk1"/>
                </a:solidFill>
              </a:rPr>
              <a:t>précipitations</a:t>
            </a:r>
            <a:r>
              <a:rPr lang="en-US" sz="1000" dirty="0">
                <a:solidFill>
                  <a:schemeClr val="dk1"/>
                </a:solidFill>
              </a:rPr>
              <a:t> </a:t>
            </a:r>
            <a:r>
              <a:rPr lang="en-US" sz="1000" dirty="0" err="1">
                <a:solidFill>
                  <a:schemeClr val="dk1"/>
                </a:solidFill>
              </a:rPr>
              <a:t>annuelles</a:t>
            </a:r>
            <a:r>
              <a:rPr lang="en-US" sz="1000" dirty="0">
                <a:solidFill>
                  <a:schemeClr val="dk1"/>
                </a:solidFill>
              </a:rPr>
              <a:t> </a:t>
            </a:r>
            <a:r>
              <a:rPr lang="en-US" sz="1000" dirty="0" err="1">
                <a:solidFill>
                  <a:schemeClr val="dk1"/>
                </a:solidFill>
              </a:rPr>
              <a:t>totales</a:t>
            </a:r>
            <a:r>
              <a:rPr lang="en-US" sz="1000" dirty="0">
                <a:solidFill>
                  <a:schemeClr val="dk1"/>
                </a:solidFill>
              </a:rPr>
              <a:t> dans </a:t>
            </a:r>
            <a:r>
              <a:rPr lang="en-US" sz="1000" dirty="0" err="1">
                <a:solidFill>
                  <a:schemeClr val="dk1"/>
                </a:solidFill>
              </a:rPr>
              <a:t>certaines</a:t>
            </a:r>
            <a:r>
              <a:rPr lang="en-US" sz="1000" dirty="0">
                <a:solidFill>
                  <a:schemeClr val="dk1"/>
                </a:solidFill>
              </a:rPr>
              <a:t> </a:t>
            </a:r>
            <a:r>
              <a:rPr lang="en-US" sz="1000" dirty="0" err="1">
                <a:solidFill>
                  <a:schemeClr val="dk1"/>
                </a:solidFill>
              </a:rPr>
              <a:t>régions</a:t>
            </a:r>
            <a:r>
              <a:rPr lang="en-US" sz="1000" dirty="0">
                <a:solidFill>
                  <a:schemeClr val="dk1"/>
                </a:solidFill>
              </a:rPr>
              <a:t> et </a:t>
            </a:r>
            <a:r>
              <a:rPr lang="en-US" sz="1000" dirty="0" err="1">
                <a:solidFill>
                  <a:schemeClr val="dk1"/>
                </a:solidFill>
              </a:rPr>
              <a:t>une</a:t>
            </a:r>
            <a:r>
              <a:rPr lang="en-US" sz="1000" dirty="0">
                <a:solidFill>
                  <a:schemeClr val="dk1"/>
                </a:solidFill>
              </a:rPr>
              <a:t> diminution dans </a:t>
            </a:r>
            <a:r>
              <a:rPr lang="en-US" sz="1000" dirty="0" err="1">
                <a:solidFill>
                  <a:schemeClr val="dk1"/>
                </a:solidFill>
              </a:rPr>
              <a:t>d'autres</a:t>
            </a:r>
            <a:r>
              <a:rPr lang="en-US" sz="1000" dirty="0">
                <a:solidFill>
                  <a:schemeClr val="dk1"/>
                </a:solidFill>
              </a:rPr>
              <a:t> – les </a:t>
            </a:r>
            <a:r>
              <a:rPr lang="en-US" sz="1000" dirty="0" err="1">
                <a:solidFill>
                  <a:schemeClr val="dk1"/>
                </a:solidFill>
              </a:rPr>
              <a:t>risques</a:t>
            </a:r>
            <a:r>
              <a:rPr lang="en-US" sz="1000" dirty="0">
                <a:solidFill>
                  <a:schemeClr val="dk1"/>
                </a:solidFill>
              </a:rPr>
              <a:t> et </a:t>
            </a:r>
            <a:r>
              <a:rPr lang="en-US" sz="1000" dirty="0" err="1">
                <a:solidFill>
                  <a:schemeClr val="dk1"/>
                </a:solidFill>
              </a:rPr>
              <a:t>l'exposition</a:t>
            </a:r>
            <a:r>
              <a:rPr lang="en-US" sz="1000" dirty="0">
                <a:solidFill>
                  <a:schemeClr val="dk1"/>
                </a:solidFill>
              </a:rPr>
              <a:t> </a:t>
            </a:r>
            <a:r>
              <a:rPr lang="en-US" sz="1000" dirty="0" err="1">
                <a:solidFill>
                  <a:schemeClr val="dk1"/>
                </a:solidFill>
              </a:rPr>
              <a:t>varieront</a:t>
            </a:r>
            <a:r>
              <a:rPr lang="en-US" sz="1000" dirty="0">
                <a:solidFill>
                  <a:schemeClr val="dk1"/>
                </a:solidFill>
              </a:rPr>
              <a:t> </a:t>
            </a:r>
            <a:r>
              <a:rPr lang="en-US" sz="1000" dirty="0" err="1">
                <a:solidFill>
                  <a:schemeClr val="dk1"/>
                </a:solidFill>
              </a:rPr>
              <a:t>donc</a:t>
            </a:r>
            <a:r>
              <a:rPr lang="en-US" sz="1000" dirty="0">
                <a:solidFill>
                  <a:schemeClr val="dk1"/>
                </a:solidFill>
              </a:rPr>
              <a:t> </a:t>
            </a:r>
            <a:r>
              <a:rPr lang="en-US" sz="1000" dirty="0" err="1">
                <a:solidFill>
                  <a:schemeClr val="dk1"/>
                </a:solidFill>
              </a:rPr>
              <a:t>selon</a:t>
            </a:r>
            <a:r>
              <a:rPr lang="en-US" sz="1000" dirty="0">
                <a:solidFill>
                  <a:schemeClr val="dk1"/>
                </a:solidFill>
              </a:rPr>
              <a:t> les </a:t>
            </a:r>
            <a:r>
              <a:rPr lang="en-US" sz="1000" dirty="0" err="1">
                <a:solidFill>
                  <a:schemeClr val="dk1"/>
                </a:solidFill>
              </a:rPr>
              <a:t>endroits</a:t>
            </a:r>
            <a:r>
              <a:rPr lang="en-US" sz="1000" dirty="0">
                <a:solidFill>
                  <a:schemeClr val="dk1"/>
                </a:solidFill>
              </a:rPr>
              <a:t>.  En </a:t>
            </a:r>
            <a:r>
              <a:rPr lang="en-US" sz="1000" dirty="0" err="1">
                <a:solidFill>
                  <a:schemeClr val="dk1"/>
                </a:solidFill>
              </a:rPr>
              <a:t>outre</a:t>
            </a:r>
            <a:r>
              <a:rPr lang="en-US" sz="1000" dirty="0">
                <a:solidFill>
                  <a:schemeClr val="dk1"/>
                </a:solidFill>
              </a:rPr>
              <a:t>,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des </a:t>
            </a:r>
            <a:r>
              <a:rPr lang="en-US" sz="1000" dirty="0" err="1">
                <a:solidFill>
                  <a:schemeClr val="dk1"/>
                </a:solidFill>
              </a:rPr>
              <a:t>systèmes</a:t>
            </a:r>
            <a:r>
              <a:rPr lang="en-US" sz="1000" dirty="0">
                <a:solidFill>
                  <a:schemeClr val="dk1"/>
                </a:solidFill>
              </a:rPr>
              <a:t> </a:t>
            </a:r>
            <a:r>
              <a:rPr lang="en-US" sz="1000" dirty="0" err="1">
                <a:solidFill>
                  <a:schemeClr val="dk1"/>
                </a:solidFill>
              </a:rPr>
              <a:t>considérés</a:t>
            </a:r>
            <a:r>
              <a:rPr lang="en-US" sz="1000" dirty="0">
                <a:solidFill>
                  <a:schemeClr val="dk1"/>
                </a:solidFill>
              </a:rPr>
              <a:t> </a:t>
            </a:r>
            <a:r>
              <a:rPr lang="en-US" sz="1000" dirty="0" err="1">
                <a:solidFill>
                  <a:schemeClr val="dk1"/>
                </a:solidFill>
              </a:rPr>
              <a:t>joue</a:t>
            </a:r>
            <a:r>
              <a:rPr lang="en-US" sz="1000" dirty="0">
                <a:solidFill>
                  <a:schemeClr val="dk1"/>
                </a:solidFill>
              </a:rPr>
              <a:t> un </a:t>
            </a:r>
            <a:r>
              <a:rPr lang="en-US" sz="1000" dirty="0" err="1">
                <a:solidFill>
                  <a:schemeClr val="dk1"/>
                </a:solidFill>
              </a:rPr>
              <a:t>rôle</a:t>
            </a:r>
            <a:r>
              <a:rPr lang="en-US" sz="1000" dirty="0">
                <a:solidFill>
                  <a:schemeClr val="dk1"/>
                </a:solidFill>
              </a:rPr>
              <a:t> crucial dans la </a:t>
            </a:r>
            <a:r>
              <a:rPr lang="en-US" sz="1000" dirty="0" err="1">
                <a:solidFill>
                  <a:schemeClr val="dk1"/>
                </a:solidFill>
              </a:rPr>
              <a:t>détermination</a:t>
            </a:r>
            <a:r>
              <a:rPr lang="en-US" sz="1000" dirty="0">
                <a:solidFill>
                  <a:schemeClr val="dk1"/>
                </a:solidFill>
              </a:rPr>
              <a:t> de </a:t>
            </a:r>
            <a:r>
              <a:rPr lang="en-US" sz="1000" dirty="0" err="1">
                <a:solidFill>
                  <a:schemeClr val="dk1"/>
                </a:solidFill>
              </a:rPr>
              <a:t>leur</a:t>
            </a:r>
            <a:r>
              <a:rPr lang="en-US" sz="1000" dirty="0">
                <a:solidFill>
                  <a:schemeClr val="dk1"/>
                </a:solidFill>
              </a:rPr>
              <a:t> </a:t>
            </a:r>
            <a:r>
              <a:rPr lang="en-US" sz="1000" dirty="0" err="1">
                <a:solidFill>
                  <a:schemeClr val="dk1"/>
                </a:solidFill>
              </a:rPr>
              <a:t>vulnérabilité</a:t>
            </a:r>
            <a:r>
              <a:rPr lang="en-US" sz="1000" dirty="0">
                <a:solidFill>
                  <a:schemeClr val="dk1"/>
                </a:solidFill>
              </a:rPr>
              <a:t> à </a:t>
            </a:r>
            <a:r>
              <a:rPr lang="en-US" sz="1000" dirty="0" err="1">
                <a:solidFill>
                  <a:schemeClr val="dk1"/>
                </a:solidFill>
              </a:rPr>
              <a:t>ces</a:t>
            </a:r>
            <a:r>
              <a:rPr lang="en-US" sz="1000" dirty="0">
                <a:solidFill>
                  <a:schemeClr val="dk1"/>
                </a:solidFill>
              </a:rPr>
              <a:t> impacts (</a:t>
            </a:r>
            <a:r>
              <a:rPr lang="en-US" sz="1000" dirty="0" err="1">
                <a:solidFill>
                  <a:schemeClr val="dk1"/>
                </a:solidFill>
              </a:rPr>
              <a:t>une</a:t>
            </a:r>
            <a:r>
              <a:rPr lang="en-US" sz="1000" dirty="0">
                <a:solidFill>
                  <a:schemeClr val="dk1"/>
                </a:solidFill>
              </a:rPr>
              <a:t>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plus </a:t>
            </a:r>
            <a:r>
              <a:rPr lang="en-US" sz="1000" dirty="0" err="1">
                <a:solidFill>
                  <a:schemeClr val="dk1"/>
                </a:solidFill>
              </a:rPr>
              <a:t>élevée</a:t>
            </a:r>
            <a:r>
              <a:rPr lang="en-US" sz="1000" dirty="0">
                <a:solidFill>
                  <a:schemeClr val="dk1"/>
                </a:solidFill>
              </a:rPr>
              <a:t> </a:t>
            </a:r>
            <a:r>
              <a:rPr lang="en-US" sz="1000" dirty="0" err="1">
                <a:solidFill>
                  <a:schemeClr val="dk1"/>
                </a:solidFill>
              </a:rPr>
              <a:t>signifie</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vulnérabilité</a:t>
            </a:r>
            <a:r>
              <a:rPr lang="en-US" sz="1000" dirty="0">
                <a:solidFill>
                  <a:schemeClr val="dk1"/>
                </a:solidFill>
              </a:rPr>
              <a:t> </a:t>
            </a:r>
            <a:r>
              <a:rPr lang="en-US" sz="1000" dirty="0" err="1">
                <a:solidFill>
                  <a:schemeClr val="dk1"/>
                </a:solidFill>
              </a:rPr>
              <a:t>moindre</a:t>
            </a:r>
            <a:r>
              <a:rPr lang="en-US" sz="1000" dirty="0">
                <a:solidFill>
                  <a:schemeClr val="dk1"/>
                </a:solidFill>
              </a:rPr>
              <a:t>, et vice versa). Par </a:t>
            </a:r>
            <a:r>
              <a:rPr lang="en-US" sz="1000" dirty="0" err="1">
                <a:solidFill>
                  <a:schemeClr val="dk1"/>
                </a:solidFill>
              </a:rPr>
              <a:t>conséquent</a:t>
            </a:r>
            <a:r>
              <a:rPr lang="en-US" sz="1000" dirty="0">
                <a:solidFill>
                  <a:schemeClr val="dk1"/>
                </a:solidFill>
              </a:rPr>
              <a:t>, </a:t>
            </a:r>
            <a:r>
              <a:rPr lang="en-US" sz="1000" dirty="0" err="1">
                <a:solidFill>
                  <a:schemeClr val="dk1"/>
                </a:solidFill>
              </a:rPr>
              <a:t>tous</a:t>
            </a:r>
            <a:r>
              <a:rPr lang="en-US" sz="1000" dirty="0">
                <a:solidFill>
                  <a:schemeClr val="dk1"/>
                </a:solidFill>
              </a:rPr>
              <a:t> les impacts </a:t>
            </a:r>
            <a:r>
              <a:rPr lang="en-US" sz="1000" dirty="0" err="1">
                <a:solidFill>
                  <a:schemeClr val="dk1"/>
                </a:solidFill>
              </a:rPr>
              <a:t>illustrés</a:t>
            </a:r>
            <a:r>
              <a:rPr lang="en-US" sz="1000" dirty="0">
                <a:solidFill>
                  <a:schemeClr val="dk1"/>
                </a:solidFill>
              </a:rPr>
              <a:t> ne </a:t>
            </a:r>
            <a:r>
              <a:rPr lang="en-US" sz="1000" dirty="0" err="1">
                <a:solidFill>
                  <a:schemeClr val="dk1"/>
                </a:solidFill>
              </a:rPr>
              <a:t>peuvent</a:t>
            </a:r>
            <a:r>
              <a:rPr lang="en-US" sz="1000" dirty="0">
                <a:solidFill>
                  <a:schemeClr val="dk1"/>
                </a:solidFill>
              </a:rPr>
              <a:t> pas </a:t>
            </a:r>
            <a:r>
              <a:rPr lang="en-US" sz="1000" dirty="0" err="1">
                <a:solidFill>
                  <a:schemeClr val="dk1"/>
                </a:solidFill>
              </a:rPr>
              <a:t>être</a:t>
            </a:r>
            <a:r>
              <a:rPr lang="en-US" sz="1000" dirty="0">
                <a:solidFill>
                  <a:schemeClr val="dk1"/>
                </a:solidFill>
              </a:rPr>
              <a:t> </a:t>
            </a:r>
            <a:r>
              <a:rPr lang="en-US" sz="1000" dirty="0" err="1">
                <a:solidFill>
                  <a:schemeClr val="dk1"/>
                </a:solidFill>
              </a:rPr>
              <a:t>considérés</a:t>
            </a:r>
            <a:r>
              <a:rPr lang="en-US" sz="1000" dirty="0">
                <a:solidFill>
                  <a:schemeClr val="dk1"/>
                </a:solidFill>
              </a:rPr>
              <a:t> </a:t>
            </a:r>
            <a:r>
              <a:rPr lang="en-US" sz="1000" dirty="0" err="1">
                <a:solidFill>
                  <a:schemeClr val="dk1"/>
                </a:solidFill>
              </a:rPr>
              <a:t>comme</a:t>
            </a:r>
            <a:r>
              <a:rPr lang="en-US" sz="1000" dirty="0">
                <a:solidFill>
                  <a:schemeClr val="dk1"/>
                </a:solidFill>
              </a:rPr>
              <a:t> </a:t>
            </a:r>
            <a:r>
              <a:rPr lang="en-US" sz="1000" dirty="0" err="1">
                <a:solidFill>
                  <a:schemeClr val="dk1"/>
                </a:solidFill>
              </a:rPr>
              <a:t>égaux</a:t>
            </a:r>
            <a:r>
              <a:rPr lang="en-US" sz="1000" dirty="0">
                <a:solidFill>
                  <a:schemeClr val="dk1"/>
                </a:solidFill>
              </a:rPr>
              <a:t> pour </a:t>
            </a:r>
            <a:r>
              <a:rPr lang="en-US" sz="1000" dirty="0" err="1">
                <a:solidFill>
                  <a:schemeClr val="dk1"/>
                </a:solidFill>
              </a:rPr>
              <a:t>notre</a:t>
            </a:r>
            <a:r>
              <a:rPr lang="en-US" sz="1000" dirty="0">
                <a:solidFill>
                  <a:schemeClr val="dk1"/>
                </a:solidFill>
              </a:rPr>
              <a:t> public, </a:t>
            </a:r>
            <a:r>
              <a:rPr lang="en-US" sz="1000" dirty="0" err="1">
                <a:solidFill>
                  <a:schemeClr val="dk1"/>
                </a:solidFill>
              </a:rPr>
              <a:t>en</a:t>
            </a:r>
            <a:r>
              <a:rPr lang="en-US" sz="1000" dirty="0">
                <a:solidFill>
                  <a:schemeClr val="dk1"/>
                </a:solidFill>
              </a:rPr>
              <a:t> </a:t>
            </a:r>
            <a:r>
              <a:rPr lang="en-US" sz="1000" dirty="0" err="1">
                <a:solidFill>
                  <a:schemeClr val="dk1"/>
                </a:solidFill>
              </a:rPr>
              <a:t>fonction</a:t>
            </a:r>
            <a:r>
              <a:rPr lang="en-US" sz="1000" dirty="0">
                <a:solidFill>
                  <a:schemeClr val="dk1"/>
                </a:solidFill>
              </a:rPr>
              <a:t> des </a:t>
            </a:r>
            <a:r>
              <a:rPr lang="en-US" sz="1000" dirty="0" err="1">
                <a:solidFill>
                  <a:schemeClr val="dk1"/>
                </a:solidFill>
              </a:rPr>
              <a:t>aléas</a:t>
            </a:r>
            <a:r>
              <a:rPr lang="en-US" sz="1000" dirty="0">
                <a:solidFill>
                  <a:schemeClr val="dk1"/>
                </a:solidFill>
              </a:rPr>
              <a:t> et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locaux</a:t>
            </a:r>
            <a:r>
              <a:rPr lang="en-US" sz="1000" dirty="0">
                <a:solidFill>
                  <a:schemeClr val="dk1"/>
                </a:solidFill>
              </a:rPr>
              <a:t> </a:t>
            </a:r>
            <a:r>
              <a:rPr lang="en-US" sz="1000" dirty="0" err="1">
                <a:solidFill>
                  <a:schemeClr val="dk1"/>
                </a:solidFill>
              </a:rPr>
              <a:t>présents</a:t>
            </a:r>
            <a:r>
              <a:rPr lang="en-US" sz="1000" dirty="0">
                <a:solidFill>
                  <a:schemeClr val="dk1"/>
                </a:solidFill>
              </a:rPr>
              <a:t> dans </a:t>
            </a:r>
            <a:r>
              <a:rPr lang="en-US" sz="1000" dirty="0" err="1">
                <a:solidFill>
                  <a:schemeClr val="dk1"/>
                </a:solidFill>
              </a:rPr>
              <a:t>leur</a:t>
            </a:r>
            <a:r>
              <a:rPr lang="en-US" sz="1000" dirty="0">
                <a:solidFill>
                  <a:schemeClr val="dk1"/>
                </a:solidFill>
              </a:rPr>
              <a:t> </a:t>
            </a:r>
            <a:r>
              <a:rPr lang="en-US" sz="1000" dirty="0" err="1">
                <a:solidFill>
                  <a:schemeClr val="dk1"/>
                </a:solidFill>
              </a:rPr>
              <a:t>région</a:t>
            </a:r>
            <a:r>
              <a:rPr lang="en-US" sz="1000" dirty="0">
                <a:solidFill>
                  <a:schemeClr val="dk1"/>
                </a:solidFill>
              </a:rPr>
              <a:t>. </a:t>
            </a:r>
            <a:br>
              <a:rPr lang="en-US" sz="1000" dirty="0">
                <a:solidFill>
                  <a:schemeClr val="dk1"/>
                </a:solidFill>
              </a:rPr>
            </a:br>
            <a:br>
              <a:rPr lang="en-US" sz="1000" dirty="0">
                <a:solidFill>
                  <a:schemeClr val="dk1"/>
                </a:solidFill>
              </a:rPr>
            </a:br>
            <a:r>
              <a:rPr lang="en-US" sz="1000" dirty="0">
                <a:solidFill>
                  <a:schemeClr val="dk1"/>
                </a:solidFill>
              </a:rPr>
              <a:t>Vous </a:t>
            </a:r>
            <a:r>
              <a:rPr lang="en-US" sz="1000" dirty="0" err="1">
                <a:solidFill>
                  <a:schemeClr val="dk1"/>
                </a:solidFill>
              </a:rPr>
              <a:t>pouvez</a:t>
            </a:r>
            <a:r>
              <a:rPr lang="en-US" sz="1000" dirty="0">
                <a:solidFill>
                  <a:schemeClr val="dk1"/>
                </a:solidFill>
              </a:rPr>
              <a:t> inviter les participants à </a:t>
            </a:r>
            <a:r>
              <a:rPr lang="en-US" sz="1000" dirty="0" err="1">
                <a:solidFill>
                  <a:schemeClr val="dk1"/>
                </a:solidFill>
              </a:rPr>
              <a:t>réfléchir</a:t>
            </a:r>
            <a:r>
              <a:rPr lang="en-US" sz="1000" dirty="0">
                <a:solidFill>
                  <a:schemeClr val="dk1"/>
                </a:solidFill>
              </a:rPr>
              <a:t> à la manière </a:t>
            </a:r>
            <a:r>
              <a:rPr lang="en-US" sz="1000" dirty="0" err="1">
                <a:solidFill>
                  <a:schemeClr val="dk1"/>
                </a:solidFill>
              </a:rPr>
              <a:t>dont</a:t>
            </a:r>
            <a:r>
              <a:rPr lang="en-US" sz="1000" dirty="0">
                <a:solidFill>
                  <a:schemeClr val="dk1"/>
                </a:solidFill>
              </a:rPr>
              <a:t> </a:t>
            </a:r>
            <a:r>
              <a:rPr lang="en-US" sz="1000" dirty="0" err="1">
                <a:solidFill>
                  <a:schemeClr val="dk1"/>
                </a:solidFill>
              </a:rPr>
              <a:t>l'emplacement</a:t>
            </a:r>
            <a:r>
              <a:rPr lang="en-US" sz="1000" dirty="0">
                <a:solidFill>
                  <a:schemeClr val="dk1"/>
                </a:solidFill>
              </a:rPr>
              <a:t> (exposition), les </a:t>
            </a:r>
            <a:r>
              <a:rPr lang="en-US" sz="1000" dirty="0" err="1">
                <a:solidFill>
                  <a:schemeClr val="dk1"/>
                </a:solidFill>
              </a:rPr>
              <a:t>caractéristiques</a:t>
            </a:r>
            <a:r>
              <a:rPr lang="en-US" sz="1000" dirty="0">
                <a:solidFill>
                  <a:schemeClr val="dk1"/>
                </a:solidFill>
              </a:rPr>
              <a:t> </a:t>
            </a:r>
            <a:r>
              <a:rPr lang="en-US" sz="1000" dirty="0" err="1">
                <a:solidFill>
                  <a:schemeClr val="dk1"/>
                </a:solidFill>
              </a:rPr>
              <a:t>spécifiques</a:t>
            </a:r>
            <a:r>
              <a:rPr lang="en-US" sz="1000" dirty="0">
                <a:solidFill>
                  <a:schemeClr val="dk1"/>
                </a:solidFill>
              </a:rPr>
              <a:t> au </a:t>
            </a:r>
            <a:r>
              <a:rPr lang="en-US" sz="1000" dirty="0" err="1">
                <a:solidFill>
                  <a:schemeClr val="dk1"/>
                </a:solidFill>
              </a:rPr>
              <a:t>secteur</a:t>
            </a:r>
            <a:r>
              <a:rPr lang="en-US" sz="1000" dirty="0">
                <a:solidFill>
                  <a:schemeClr val="dk1"/>
                </a:solidFill>
              </a:rPr>
              <a:t> (</a:t>
            </a:r>
            <a:r>
              <a:rPr lang="en-US" sz="1000" dirty="0" err="1">
                <a:solidFill>
                  <a:schemeClr val="dk1"/>
                </a:solidFill>
              </a:rPr>
              <a:t>sensibilité</a:t>
            </a:r>
            <a:r>
              <a:rPr lang="en-US" sz="1000" dirty="0">
                <a:solidFill>
                  <a:schemeClr val="dk1"/>
                </a:solidFill>
              </a:rPr>
              <a:t>) et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des </a:t>
            </a:r>
            <a:r>
              <a:rPr lang="en-US" sz="1000" dirty="0" err="1">
                <a:solidFill>
                  <a:schemeClr val="dk1"/>
                </a:solidFill>
              </a:rPr>
              <a:t>systèmes</a:t>
            </a:r>
            <a:r>
              <a:rPr lang="en-US" sz="1000" dirty="0">
                <a:solidFill>
                  <a:schemeClr val="dk1"/>
                </a:solidFill>
              </a:rPr>
              <a:t> </a:t>
            </a:r>
            <a:r>
              <a:rPr lang="en-US" sz="1000" dirty="0" err="1">
                <a:solidFill>
                  <a:schemeClr val="dk1"/>
                </a:solidFill>
              </a:rPr>
              <a:t>d'infrastructure</a:t>
            </a:r>
            <a:r>
              <a:rPr lang="en-US" sz="1000" dirty="0">
                <a:solidFill>
                  <a:schemeClr val="dk1"/>
                </a:solidFill>
              </a:rPr>
              <a:t> </a:t>
            </a:r>
            <a:r>
              <a:rPr lang="en-US" sz="1000" dirty="0" err="1">
                <a:solidFill>
                  <a:schemeClr val="dk1"/>
                </a:solidFill>
              </a:rPr>
              <a:t>influencent</a:t>
            </a:r>
            <a:r>
              <a:rPr lang="en-US" sz="1000" dirty="0">
                <a:solidFill>
                  <a:schemeClr val="dk1"/>
                </a:solidFill>
              </a:rPr>
              <a:t> le </a:t>
            </a:r>
            <a:r>
              <a:rPr lang="en-US" sz="1000" dirty="0" err="1">
                <a:solidFill>
                  <a:schemeClr val="dk1"/>
                </a:solidFill>
              </a:rPr>
              <a:t>niveau</a:t>
            </a:r>
            <a:r>
              <a:rPr lang="en-US" sz="1000" dirty="0">
                <a:solidFill>
                  <a:schemeClr val="dk1"/>
                </a:solidFill>
              </a:rPr>
              <a:t> de </a:t>
            </a:r>
            <a:r>
              <a:rPr lang="en-US" sz="1000" dirty="0" err="1">
                <a:solidFill>
                  <a:schemeClr val="dk1"/>
                </a:solidFill>
              </a:rPr>
              <a:t>risque</a:t>
            </a:r>
            <a:r>
              <a:rPr lang="en-US" sz="1000" dirty="0">
                <a:solidFill>
                  <a:schemeClr val="dk1"/>
                </a:solidFill>
              </a:rPr>
              <a:t> </a:t>
            </a:r>
            <a:r>
              <a:rPr lang="en-US" sz="1000" dirty="0" err="1">
                <a:solidFill>
                  <a:schemeClr val="dk1"/>
                </a:solidFill>
              </a:rPr>
              <a:t>lié</a:t>
            </a:r>
            <a:r>
              <a:rPr lang="en-US" sz="1000" dirty="0">
                <a:solidFill>
                  <a:schemeClr val="dk1"/>
                </a:solidFill>
              </a:rPr>
              <a:t> aux impacts </a:t>
            </a:r>
            <a:r>
              <a:rPr lang="en-US" sz="1000" dirty="0" err="1">
                <a:solidFill>
                  <a:schemeClr val="dk1"/>
                </a:solidFill>
              </a:rPr>
              <a:t>climatiques</a:t>
            </a:r>
            <a:r>
              <a:rPr lang="en-US" sz="1000" dirty="0">
                <a:solidFill>
                  <a:schemeClr val="dk1"/>
                </a:solidFill>
              </a:rPr>
              <a:t> </a:t>
            </a:r>
            <a:r>
              <a:rPr lang="en-US" sz="1000" dirty="0" err="1">
                <a:solidFill>
                  <a:schemeClr val="dk1"/>
                </a:solidFill>
              </a:rPr>
              <a:t>auxquels</a:t>
            </a:r>
            <a:r>
              <a:rPr lang="en-US" sz="1000" dirty="0">
                <a:solidFill>
                  <a:schemeClr val="dk1"/>
                </a:solidFill>
              </a:rPr>
              <a:t> </a:t>
            </a:r>
            <a:r>
              <a:rPr lang="en-US" sz="1000" dirty="0" err="1">
                <a:solidFill>
                  <a:schemeClr val="dk1"/>
                </a:solidFill>
              </a:rPr>
              <a:t>ils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confrontés</a:t>
            </a:r>
            <a:r>
              <a:rPr lang="en-US" sz="1000" dirty="0">
                <a:solidFill>
                  <a:schemeClr val="dk1"/>
                </a:solidFill>
              </a:rPr>
              <a:t> dans </a:t>
            </a:r>
            <a:r>
              <a:rPr lang="en-US" sz="1000" dirty="0" err="1">
                <a:solidFill>
                  <a:schemeClr val="dk1"/>
                </a:solidFill>
              </a:rPr>
              <a:t>leurs</a:t>
            </a:r>
            <a:r>
              <a:rPr lang="en-US" sz="1000" dirty="0">
                <a:solidFill>
                  <a:schemeClr val="dk1"/>
                </a:solidFill>
              </a:rPr>
              <a:t> </a:t>
            </a:r>
            <a:r>
              <a:rPr lang="en-US" sz="1000" dirty="0" err="1">
                <a:solidFill>
                  <a:schemeClr val="dk1"/>
                </a:solidFill>
              </a:rPr>
              <a:t>propres</a:t>
            </a:r>
            <a:r>
              <a:rPr lang="en-US" sz="1000" dirty="0">
                <a:solidFill>
                  <a:schemeClr val="dk1"/>
                </a:solidFill>
              </a:rPr>
              <a:t> villes. Cette </a:t>
            </a:r>
            <a:r>
              <a:rPr lang="en-US" sz="1000" dirty="0" err="1">
                <a:solidFill>
                  <a:schemeClr val="dk1"/>
                </a:solidFill>
              </a:rPr>
              <a:t>prise</a:t>
            </a:r>
            <a:r>
              <a:rPr lang="en-US" sz="1000" dirty="0">
                <a:solidFill>
                  <a:schemeClr val="dk1"/>
                </a:solidFill>
              </a:rPr>
              <a:t> de conscience </a:t>
            </a:r>
            <a:r>
              <a:rPr lang="en-US" sz="1000" dirty="0" err="1">
                <a:solidFill>
                  <a:schemeClr val="dk1"/>
                </a:solidFill>
              </a:rPr>
              <a:t>peut</a:t>
            </a:r>
            <a:r>
              <a:rPr lang="en-US" sz="1000" dirty="0">
                <a:solidFill>
                  <a:schemeClr val="dk1"/>
                </a:solidFill>
              </a:rPr>
              <a:t> </a:t>
            </a:r>
            <a:r>
              <a:rPr lang="en-US" sz="1000" dirty="0" err="1">
                <a:solidFill>
                  <a:schemeClr val="dk1"/>
                </a:solidFill>
              </a:rPr>
              <a:t>favoriser</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compréhension</a:t>
            </a:r>
            <a:r>
              <a:rPr lang="en-US" sz="1000" dirty="0">
                <a:solidFill>
                  <a:schemeClr val="dk1"/>
                </a:solidFill>
              </a:rPr>
              <a:t> </a:t>
            </a:r>
            <a:r>
              <a:rPr lang="en-US" sz="1000" dirty="0" err="1">
                <a:solidFill>
                  <a:schemeClr val="dk1"/>
                </a:solidFill>
              </a:rPr>
              <a:t>nuancée</a:t>
            </a:r>
            <a:r>
              <a:rPr lang="en-US" sz="1000" dirty="0">
                <a:solidFill>
                  <a:schemeClr val="dk1"/>
                </a:solidFill>
              </a:rPr>
              <a:t> de la </a:t>
            </a:r>
            <a:r>
              <a:rPr lang="en-US" sz="1000" dirty="0" err="1">
                <a:solidFill>
                  <a:schemeClr val="dk1"/>
                </a:solidFill>
              </a:rPr>
              <a:t>complexité</a:t>
            </a:r>
            <a:r>
              <a:rPr lang="en-US" sz="1000" dirty="0">
                <a:solidFill>
                  <a:schemeClr val="dk1"/>
                </a:solidFill>
              </a:rPr>
              <a:t> de la planification et de la </a:t>
            </a:r>
            <a:r>
              <a:rPr lang="en-US" sz="1000" dirty="0" err="1">
                <a:solidFill>
                  <a:schemeClr val="dk1"/>
                </a:solidFill>
              </a:rPr>
              <a:t>prise</a:t>
            </a:r>
            <a:r>
              <a:rPr lang="en-US" sz="1000" dirty="0">
                <a:solidFill>
                  <a:schemeClr val="dk1"/>
                </a:solidFill>
              </a:rPr>
              <a:t> de </a:t>
            </a:r>
            <a:r>
              <a:rPr lang="en-US" sz="1000" dirty="0" err="1">
                <a:solidFill>
                  <a:schemeClr val="dk1"/>
                </a:solidFill>
              </a:rPr>
              <a:t>décision</a:t>
            </a:r>
            <a:r>
              <a:rPr lang="en-US" sz="1000" dirty="0">
                <a:solidFill>
                  <a:schemeClr val="dk1"/>
                </a:solidFill>
              </a:rPr>
              <a:t> </a:t>
            </a:r>
            <a:r>
              <a:rPr lang="en-US" sz="1000" dirty="0" err="1">
                <a:solidFill>
                  <a:schemeClr val="dk1"/>
                </a:solidFill>
              </a:rPr>
              <a:t>en</a:t>
            </a:r>
            <a:r>
              <a:rPr lang="en-US" sz="1000" dirty="0">
                <a:solidFill>
                  <a:schemeClr val="dk1"/>
                </a:solidFill>
              </a:rPr>
              <a:t> matière </a:t>
            </a:r>
            <a:r>
              <a:rPr lang="en-US" sz="1000" dirty="0" err="1">
                <a:solidFill>
                  <a:schemeClr val="dk1"/>
                </a:solidFill>
              </a:rPr>
              <a:t>d'adaptation</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a:t>
            </a:r>
            <a:br>
              <a:rPr lang="en-US" sz="1000" dirty="0">
                <a:solidFill>
                  <a:schemeClr val="dk1"/>
                </a:solidFill>
              </a:rPr>
            </a:br>
            <a:br>
              <a:rPr lang="en-US" sz="1000" dirty="0">
                <a:solidFill>
                  <a:schemeClr val="dk1"/>
                </a:solidFill>
              </a:rPr>
            </a:br>
            <a:r>
              <a:rPr lang="en-US" sz="1000" dirty="0">
                <a:solidFill>
                  <a:schemeClr val="dk1"/>
                </a:solidFill>
              </a:rPr>
              <a:t>Source : Hall et al., (2019). Adaptation des </a:t>
            </a:r>
            <a:r>
              <a:rPr lang="en-US" sz="1000" dirty="0" err="1">
                <a:solidFill>
                  <a:schemeClr val="dk1"/>
                </a:solidFill>
              </a:rPr>
              <a:t>systèmes</a:t>
            </a:r>
            <a:r>
              <a:rPr lang="en-US" sz="1000" dirty="0">
                <a:solidFill>
                  <a:schemeClr val="dk1"/>
                </a:solidFill>
              </a:rPr>
              <a:t> </a:t>
            </a:r>
            <a:r>
              <a:rPr lang="en-US" sz="1000" dirty="0" err="1">
                <a:solidFill>
                  <a:schemeClr val="dk1"/>
                </a:solidFill>
              </a:rPr>
              <a:t>d'infrastructure</a:t>
            </a:r>
            <a:r>
              <a:rPr lang="en-US" sz="1000" dirty="0">
                <a:solidFill>
                  <a:schemeClr val="dk1"/>
                </a:solidFill>
              </a:rPr>
              <a:t> : document </a:t>
            </a:r>
            <a:r>
              <a:rPr lang="en-US" sz="1000" dirty="0" err="1">
                <a:solidFill>
                  <a:schemeClr val="dk1"/>
                </a:solidFill>
              </a:rPr>
              <a:t>d'information</a:t>
            </a:r>
            <a:r>
              <a:rPr lang="en-US" sz="1000" dirty="0">
                <a:solidFill>
                  <a:schemeClr val="dk1"/>
                </a:solidFill>
              </a:rPr>
              <a:t> pour la Commission </a:t>
            </a:r>
            <a:r>
              <a:rPr lang="en-US" sz="1000" dirty="0" err="1">
                <a:solidFill>
                  <a:schemeClr val="dk1"/>
                </a:solidFill>
              </a:rPr>
              <a:t>mondiale</a:t>
            </a:r>
            <a:r>
              <a:rPr lang="en-US" sz="1000" dirty="0">
                <a:solidFill>
                  <a:schemeClr val="dk1"/>
                </a:solidFill>
              </a:rPr>
              <a:t> sur </a:t>
            </a:r>
            <a:r>
              <a:rPr lang="en-US" sz="1000" dirty="0" err="1">
                <a:solidFill>
                  <a:schemeClr val="dk1"/>
                </a:solidFill>
              </a:rPr>
              <a:t>l'adaptation</a:t>
            </a:r>
            <a:r>
              <a:rPr lang="en-US" sz="1000" dirty="0">
                <a:solidFill>
                  <a:schemeClr val="dk1"/>
                </a:solidFill>
              </a:rPr>
              <a:t>.</a:t>
            </a:r>
            <a:r>
              <a:rPr lang="en-US" sz="1000" u="sng" dirty="0">
                <a:solidFill>
                  <a:schemeClr val="hlink"/>
                </a:solidFill>
                <a:hlinkClick r:id="rId3"/>
              </a:rPr>
              <a:t> https://gca.org/wp-content/uploads/2020/12/GCA-Infrastructure-background-paperV11-refs_0.pdfa</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b="1" dirty="0">
              <a:solidFill>
                <a:schemeClr val="dk1"/>
              </a:solidFill>
              <a:latin typeface="Roboto"/>
              <a:ea typeface="Roboto"/>
              <a:cs typeface="Roboto"/>
              <a:sym typeface="Roboto"/>
            </a:endParaRPr>
          </a:p>
        </p:txBody>
      </p:sp>
      <p:sp>
        <p:nvSpPr>
          <p:cNvPr id="637" name="Google Shape;63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Il </a:t>
            </a:r>
            <a:r>
              <a:rPr lang="en-US" sz="1000" dirty="0" err="1">
                <a:solidFill>
                  <a:schemeClr val="dk1"/>
                </a:solidFill>
              </a:rPr>
              <a:t>s'agit</a:t>
            </a:r>
            <a:r>
              <a:rPr lang="en-US" sz="1000" dirty="0">
                <a:solidFill>
                  <a:schemeClr val="dk1"/>
                </a:solidFill>
              </a:rPr>
              <a:t> de la </a:t>
            </a:r>
            <a:r>
              <a:rPr lang="en-US" sz="1000" dirty="0" err="1">
                <a:solidFill>
                  <a:schemeClr val="dk1"/>
                </a:solidFill>
              </a:rPr>
              <a:t>quatrième</a:t>
            </a:r>
            <a:r>
              <a:rPr lang="en-US" sz="1000" dirty="0">
                <a:solidFill>
                  <a:schemeClr val="dk1"/>
                </a:solidFill>
              </a:rPr>
              <a:t> des quatre diapositives </a:t>
            </a:r>
            <a:r>
              <a:rPr lang="en-US" sz="1000" dirty="0" err="1">
                <a:solidFill>
                  <a:schemeClr val="dk1"/>
                </a:solidFill>
              </a:rPr>
              <a:t>illustrant</a:t>
            </a:r>
            <a:r>
              <a:rPr lang="en-US" sz="1000" dirty="0">
                <a:solidFill>
                  <a:schemeClr val="dk1"/>
                </a:solidFill>
              </a:rPr>
              <a:t> </a:t>
            </a:r>
            <a:r>
              <a:rPr lang="en-US" sz="1000" dirty="0" err="1">
                <a:solidFill>
                  <a:schemeClr val="dk1"/>
                </a:solidFill>
              </a:rPr>
              <a:t>l'impact</a:t>
            </a:r>
            <a:r>
              <a:rPr lang="en-US" sz="1000" dirty="0">
                <a:solidFill>
                  <a:schemeClr val="dk1"/>
                </a:solidFill>
              </a:rPr>
              <a:t> des </a:t>
            </a:r>
            <a:r>
              <a:rPr lang="en-US" sz="1000" dirty="0" err="1">
                <a:solidFill>
                  <a:schemeClr val="dk1"/>
                </a:solidFill>
              </a:rPr>
              <a:t>différents</a:t>
            </a:r>
            <a:r>
              <a:rPr lang="en-US" sz="1000" dirty="0">
                <a:solidFill>
                  <a:schemeClr val="dk1"/>
                </a:solidFill>
              </a:rPr>
              <a:t>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sur les </a:t>
            </a:r>
            <a:r>
              <a:rPr lang="en-US" sz="1000" dirty="0" err="1">
                <a:solidFill>
                  <a:schemeClr val="dk1"/>
                </a:solidFill>
              </a:rPr>
              <a:t>huit</a:t>
            </a:r>
            <a:r>
              <a:rPr lang="en-US" sz="1000" dirty="0">
                <a:solidFill>
                  <a:schemeClr val="dk1"/>
                </a:solidFill>
              </a:rPr>
              <a:t> types </a:t>
            </a:r>
            <a:r>
              <a:rPr lang="en-US" sz="1000" dirty="0" err="1">
                <a:solidFill>
                  <a:schemeClr val="dk1"/>
                </a:solidFill>
              </a:rPr>
              <a:t>d'infrastructures</a:t>
            </a:r>
            <a:r>
              <a:rPr lang="en-US" sz="1000" dirty="0">
                <a:solidFill>
                  <a:schemeClr val="dk1"/>
                </a:solidFill>
              </a:rPr>
              <a:t> </a:t>
            </a:r>
            <a:r>
              <a:rPr lang="en-US" sz="1000" dirty="0" err="1">
                <a:solidFill>
                  <a:schemeClr val="dk1"/>
                </a:solidFill>
              </a:rPr>
              <a:t>urbaines</a:t>
            </a:r>
            <a:r>
              <a:rPr lang="en-US" sz="1000" dirty="0">
                <a:solidFill>
                  <a:schemeClr val="dk1"/>
                </a:solidFill>
              </a:rPr>
              <a:t> sur </a:t>
            </a:r>
            <a:r>
              <a:rPr lang="en-US" sz="1000" dirty="0" err="1">
                <a:solidFill>
                  <a:schemeClr val="dk1"/>
                </a:solidFill>
              </a:rPr>
              <a:t>lesquels</a:t>
            </a:r>
            <a:r>
              <a:rPr lang="en-US" sz="1000" dirty="0">
                <a:solidFill>
                  <a:schemeClr val="dk1"/>
                </a:solidFill>
              </a:rPr>
              <a:t> nous </a:t>
            </a:r>
            <a:r>
              <a:rPr lang="en-US" sz="1000" dirty="0" err="1">
                <a:solidFill>
                  <a:schemeClr val="dk1"/>
                </a:solidFill>
              </a:rPr>
              <a:t>nous</a:t>
            </a:r>
            <a:r>
              <a:rPr lang="en-US" sz="1000" dirty="0">
                <a:solidFill>
                  <a:schemeClr val="dk1"/>
                </a:solidFill>
              </a:rPr>
              <a:t> </a:t>
            </a:r>
            <a:r>
              <a:rPr lang="en-US" sz="1000" dirty="0" err="1">
                <a:solidFill>
                  <a:schemeClr val="dk1"/>
                </a:solidFill>
              </a:rPr>
              <a:t>concentrons</a:t>
            </a:r>
            <a:r>
              <a:rPr lang="en-US" sz="1000" dirty="0">
                <a:solidFill>
                  <a:schemeClr val="dk1"/>
                </a:solidFill>
              </a:rPr>
              <a:t> dans le cadre de la masterclass. Une </a:t>
            </a:r>
            <a:r>
              <a:rPr lang="en-US" sz="1000" dirty="0" err="1">
                <a:solidFill>
                  <a:schemeClr val="dk1"/>
                </a:solidFill>
              </a:rPr>
              <a:t>partie</a:t>
            </a:r>
            <a:r>
              <a:rPr lang="en-US" sz="1000" dirty="0">
                <a:solidFill>
                  <a:schemeClr val="dk1"/>
                </a:solidFill>
              </a:rPr>
              <a:t> de </a:t>
            </a:r>
            <a:r>
              <a:rPr lang="en-US" sz="1000" dirty="0" err="1">
                <a:solidFill>
                  <a:schemeClr val="dk1"/>
                </a:solidFill>
              </a:rPr>
              <a:t>ce</a:t>
            </a:r>
            <a:r>
              <a:rPr lang="en-US" sz="1000" dirty="0">
                <a:solidFill>
                  <a:schemeClr val="dk1"/>
                </a:solidFill>
              </a:rPr>
              <a:t> </a:t>
            </a:r>
            <a:r>
              <a:rPr lang="en-US" sz="1000" dirty="0" err="1">
                <a:solidFill>
                  <a:schemeClr val="dk1"/>
                </a:solidFill>
              </a:rPr>
              <a:t>contenu</a:t>
            </a:r>
            <a:r>
              <a:rPr lang="en-US" sz="1000" dirty="0">
                <a:solidFill>
                  <a:schemeClr val="dk1"/>
                </a:solidFill>
              </a:rPr>
              <a:t> sera </a:t>
            </a:r>
            <a:r>
              <a:rPr lang="en-US" sz="1000" dirty="0" err="1">
                <a:solidFill>
                  <a:schemeClr val="dk1"/>
                </a:solidFill>
              </a:rPr>
              <a:t>familière</a:t>
            </a:r>
            <a:r>
              <a:rPr lang="en-US" sz="1000" dirty="0">
                <a:solidFill>
                  <a:schemeClr val="dk1"/>
                </a:solidFill>
              </a:rPr>
              <a:t> aux participants qui </a:t>
            </a:r>
            <a:r>
              <a:rPr lang="en-US" sz="1000" dirty="0" err="1">
                <a:solidFill>
                  <a:schemeClr val="dk1"/>
                </a:solidFill>
              </a:rPr>
              <a:t>ont</a:t>
            </a:r>
            <a:r>
              <a:rPr lang="en-US" sz="1000" dirty="0">
                <a:solidFill>
                  <a:schemeClr val="dk1"/>
                </a:solidFill>
              </a:rPr>
              <a:t> </a:t>
            </a:r>
            <a:r>
              <a:rPr lang="en-US" sz="1000" dirty="0" err="1">
                <a:solidFill>
                  <a:schemeClr val="dk1"/>
                </a:solidFill>
              </a:rPr>
              <a:t>suivi</a:t>
            </a:r>
            <a:r>
              <a:rPr lang="en-US" sz="1000" dirty="0">
                <a:solidFill>
                  <a:schemeClr val="dk1"/>
                </a:solidFill>
              </a:rPr>
              <a:t> les modules 1 et 2. Il est </a:t>
            </a:r>
            <a:r>
              <a:rPr lang="en-US" sz="1000" dirty="0" err="1">
                <a:solidFill>
                  <a:schemeClr val="dk1"/>
                </a:solidFill>
              </a:rPr>
              <a:t>toutefois</a:t>
            </a:r>
            <a:r>
              <a:rPr lang="en-US" sz="1000" dirty="0">
                <a:solidFill>
                  <a:schemeClr val="dk1"/>
                </a:solidFill>
              </a:rPr>
              <a:t> utile de le revoir </a:t>
            </a:r>
            <a:r>
              <a:rPr lang="en-US" sz="1000" dirty="0" err="1">
                <a:solidFill>
                  <a:schemeClr val="dk1"/>
                </a:solidFill>
              </a:rPr>
              <a:t>en</a:t>
            </a:r>
            <a:r>
              <a:rPr lang="en-US" sz="1000" dirty="0">
                <a:solidFill>
                  <a:schemeClr val="dk1"/>
                </a:solidFill>
              </a:rPr>
              <a:t> </a:t>
            </a:r>
            <a:r>
              <a:rPr lang="en-US" sz="1000" dirty="0" err="1">
                <a:solidFill>
                  <a:schemeClr val="dk1"/>
                </a:solidFill>
              </a:rPr>
              <a:t>détail</a:t>
            </a:r>
            <a:r>
              <a:rPr lang="en-US" sz="1000" dirty="0">
                <a:solidFill>
                  <a:schemeClr val="dk1"/>
                </a:solidFill>
              </a:rPr>
              <a:t> </a:t>
            </a:r>
            <a:r>
              <a:rPr lang="en-US" sz="1000" dirty="0" err="1">
                <a:solidFill>
                  <a:schemeClr val="dk1"/>
                </a:solidFill>
              </a:rPr>
              <a:t>afin</a:t>
            </a:r>
            <a:r>
              <a:rPr lang="en-US" sz="1000" dirty="0">
                <a:solidFill>
                  <a:schemeClr val="dk1"/>
                </a:solidFill>
              </a:rPr>
              <a:t> de </a:t>
            </a:r>
            <a:r>
              <a:rPr lang="en-US" sz="1000" dirty="0" err="1">
                <a:solidFill>
                  <a:schemeClr val="dk1"/>
                </a:solidFill>
              </a:rPr>
              <a:t>renforcer</a:t>
            </a:r>
            <a:r>
              <a:rPr lang="en-US" sz="1000" dirty="0">
                <a:solidFill>
                  <a:schemeClr val="dk1"/>
                </a:solidFill>
              </a:rPr>
              <a:t> les acquis. Nous </a:t>
            </a:r>
            <a:r>
              <a:rPr lang="en-US" sz="1000" dirty="0" err="1">
                <a:solidFill>
                  <a:schemeClr val="dk1"/>
                </a:solidFill>
              </a:rPr>
              <a:t>avons</a:t>
            </a:r>
            <a:r>
              <a:rPr lang="en-US" sz="1000" dirty="0">
                <a:solidFill>
                  <a:schemeClr val="dk1"/>
                </a:solidFill>
              </a:rPr>
              <a:t> </a:t>
            </a:r>
            <a:r>
              <a:rPr lang="en-US" sz="1000" dirty="0" err="1">
                <a:solidFill>
                  <a:schemeClr val="dk1"/>
                </a:solidFill>
              </a:rPr>
              <a:t>choisi</a:t>
            </a:r>
            <a:r>
              <a:rPr lang="en-US" sz="1000" dirty="0">
                <a:solidFill>
                  <a:schemeClr val="dk1"/>
                </a:solidFill>
              </a:rPr>
              <a:t> de nous </a:t>
            </a:r>
            <a:r>
              <a:rPr lang="en-US" sz="1000" dirty="0" err="1">
                <a:solidFill>
                  <a:schemeClr val="dk1"/>
                </a:solidFill>
              </a:rPr>
              <a:t>concentrer</a:t>
            </a:r>
            <a:r>
              <a:rPr lang="en-US" sz="1000" dirty="0">
                <a:solidFill>
                  <a:schemeClr val="dk1"/>
                </a:solidFill>
              </a:rPr>
              <a:t> sur quatre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 les </a:t>
            </a:r>
            <a:r>
              <a:rPr lang="en-US" sz="1000" dirty="0" err="1">
                <a:solidFill>
                  <a:schemeClr val="dk1"/>
                </a:solidFill>
              </a:rPr>
              <a:t>tempêtes</a:t>
            </a:r>
            <a:r>
              <a:rPr lang="en-US" sz="1000" dirty="0">
                <a:solidFill>
                  <a:schemeClr val="dk1"/>
                </a:solidFill>
              </a:rPr>
              <a:t> et cyclones, les </a:t>
            </a:r>
            <a:r>
              <a:rPr lang="en-US" sz="1000" dirty="0" err="1">
                <a:solidFill>
                  <a:schemeClr val="dk1"/>
                </a:solidFill>
              </a:rPr>
              <a:t>inondations</a:t>
            </a:r>
            <a:r>
              <a:rPr lang="en-US" sz="1000" dirty="0">
                <a:solidFill>
                  <a:schemeClr val="dk1"/>
                </a:solidFill>
              </a:rPr>
              <a:t> et les </a:t>
            </a:r>
            <a:r>
              <a:rPr lang="en-US" sz="1000" dirty="0" err="1">
                <a:solidFill>
                  <a:schemeClr val="dk1"/>
                </a:solidFill>
              </a:rPr>
              <a:t>sécheresses</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br>
              <a:rPr lang="en-US" sz="1000" dirty="0">
                <a:solidFill>
                  <a:schemeClr val="dk1"/>
                </a:solidFill>
              </a:rPr>
            </a:br>
            <a:r>
              <a:rPr lang="en-US" sz="1000" dirty="0">
                <a:solidFill>
                  <a:schemeClr val="dk1"/>
                </a:solidFill>
              </a:rPr>
              <a:t>Cette diapositive se </a:t>
            </a:r>
            <a:r>
              <a:rPr lang="en-US" sz="1000" dirty="0" err="1">
                <a:solidFill>
                  <a:schemeClr val="dk1"/>
                </a:solidFill>
              </a:rPr>
              <a:t>concentre</a:t>
            </a:r>
            <a:r>
              <a:rPr lang="en-US" sz="1000" dirty="0">
                <a:solidFill>
                  <a:schemeClr val="dk1"/>
                </a:solidFill>
              </a:rPr>
              <a:t> sur les </a:t>
            </a:r>
            <a:r>
              <a:rPr lang="en-US" sz="1000" dirty="0" err="1">
                <a:solidFill>
                  <a:schemeClr val="dk1"/>
                </a:solidFill>
              </a:rPr>
              <a:t>secteurs</a:t>
            </a:r>
            <a:r>
              <a:rPr lang="en-US" sz="1000" b="1" dirty="0">
                <a:solidFill>
                  <a:schemeClr val="dk1"/>
                </a:solidFill>
              </a:rPr>
              <a:t> de la santé et de </a:t>
            </a:r>
            <a:r>
              <a:rPr lang="en-US" sz="1000" b="1" dirty="0" err="1">
                <a:solidFill>
                  <a:schemeClr val="dk1"/>
                </a:solidFill>
              </a:rPr>
              <a:t>l'assainissement</a:t>
            </a:r>
            <a:r>
              <a:rPr lang="en-US" sz="1000" dirty="0">
                <a:solidFill>
                  <a:schemeClr val="dk1"/>
                </a:solidFill>
              </a:rPr>
              <a:t>. </a:t>
            </a:r>
            <a:r>
              <a:rPr lang="en-US" sz="1000" dirty="0" err="1">
                <a:solidFill>
                  <a:schemeClr val="dk1"/>
                </a:solidFill>
              </a:rPr>
              <a:t>Veuillez</a:t>
            </a:r>
            <a:r>
              <a:rPr lang="en-US" sz="1000" dirty="0">
                <a:solidFill>
                  <a:schemeClr val="dk1"/>
                </a:solidFill>
              </a:rPr>
              <a:t> lire les points </a:t>
            </a:r>
            <a:r>
              <a:rPr lang="en-US" sz="1000" dirty="0" err="1">
                <a:solidFill>
                  <a:schemeClr val="dk1"/>
                </a:solidFill>
              </a:rPr>
              <a:t>principaux</a:t>
            </a:r>
            <a:r>
              <a:rPr lang="en-US" sz="1000" dirty="0">
                <a:solidFill>
                  <a:schemeClr val="dk1"/>
                </a:solidFill>
              </a:rPr>
              <a:t> de la diapositive aux participants.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également</a:t>
            </a:r>
            <a:r>
              <a:rPr lang="en-US" sz="1000" dirty="0">
                <a:solidFill>
                  <a:schemeClr val="dk1"/>
                </a:solidFill>
              </a:rPr>
              <a:t> </a:t>
            </a:r>
            <a:r>
              <a:rPr lang="en-US" sz="1000" dirty="0" err="1">
                <a:solidFill>
                  <a:schemeClr val="dk1"/>
                </a:solidFill>
              </a:rPr>
              <a:t>souligner</a:t>
            </a:r>
            <a:r>
              <a:rPr lang="en-US" sz="1000" dirty="0">
                <a:solidFill>
                  <a:schemeClr val="dk1"/>
                </a:solidFill>
              </a:rPr>
              <a:t> aux participants </a:t>
            </a:r>
            <a:r>
              <a:rPr lang="en-US" sz="1000" dirty="0" err="1">
                <a:solidFill>
                  <a:schemeClr val="dk1"/>
                </a:solidFill>
              </a:rPr>
              <a:t>que</a:t>
            </a:r>
            <a:r>
              <a:rPr lang="en-US" sz="1000" dirty="0">
                <a:solidFill>
                  <a:schemeClr val="dk1"/>
                </a:solidFill>
              </a:rPr>
              <a:t> la </a:t>
            </a:r>
            <a:r>
              <a:rPr lang="en-US" sz="1000" dirty="0" err="1">
                <a:solidFill>
                  <a:schemeClr val="dk1"/>
                </a:solidFill>
              </a:rPr>
              <a:t>vulnérabilité</a:t>
            </a:r>
            <a:r>
              <a:rPr lang="en-US" sz="1000" dirty="0">
                <a:solidFill>
                  <a:schemeClr val="dk1"/>
                </a:solidFill>
              </a:rPr>
              <a:t> aux </a:t>
            </a:r>
            <a:r>
              <a:rPr lang="en-US" sz="1000" dirty="0" err="1">
                <a:solidFill>
                  <a:schemeClr val="dk1"/>
                </a:solidFill>
              </a:rPr>
              <a:t>effets</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varie</a:t>
            </a:r>
            <a:r>
              <a:rPr lang="en-US" sz="1000" dirty="0">
                <a:solidFill>
                  <a:schemeClr val="dk1"/>
                </a:solidFill>
              </a:rPr>
              <a:t> </a:t>
            </a:r>
            <a:r>
              <a:rPr lang="en-US" sz="1000" dirty="0" err="1">
                <a:solidFill>
                  <a:schemeClr val="dk1"/>
                </a:solidFill>
              </a:rPr>
              <a:t>selon</a:t>
            </a:r>
            <a:r>
              <a:rPr lang="en-US" sz="1000" dirty="0">
                <a:solidFill>
                  <a:schemeClr val="dk1"/>
                </a:solidFill>
              </a:rPr>
              <a:t> les zones </a:t>
            </a:r>
            <a:r>
              <a:rPr lang="en-US" sz="1000" dirty="0" err="1">
                <a:solidFill>
                  <a:schemeClr val="dk1"/>
                </a:solidFill>
              </a:rPr>
              <a:t>géographiques</a:t>
            </a:r>
            <a:r>
              <a:rPr lang="en-US" sz="1000" dirty="0">
                <a:solidFill>
                  <a:schemeClr val="dk1"/>
                </a:solidFill>
              </a:rPr>
              <a:t> et les </a:t>
            </a:r>
            <a:r>
              <a:rPr lang="en-US" sz="1000" dirty="0" err="1">
                <a:solidFill>
                  <a:schemeClr val="dk1"/>
                </a:solidFill>
              </a:rPr>
              <a:t>secteurs</a:t>
            </a:r>
            <a:r>
              <a:rPr lang="en-US" sz="1000" dirty="0">
                <a:solidFill>
                  <a:schemeClr val="dk1"/>
                </a:solidFill>
              </a:rPr>
              <a:t>. Les </a:t>
            </a:r>
            <a:r>
              <a:rPr lang="en-US" sz="1000" dirty="0" err="1">
                <a:solidFill>
                  <a:schemeClr val="dk1"/>
                </a:solidFill>
              </a:rPr>
              <a:t>effets</a:t>
            </a:r>
            <a:r>
              <a:rPr lang="en-US" sz="1000" dirty="0">
                <a:solidFill>
                  <a:schemeClr val="dk1"/>
                </a:solidFill>
              </a:rPr>
              <a:t> </a:t>
            </a:r>
            <a:r>
              <a:rPr lang="en-US" sz="1000" dirty="0" err="1">
                <a:solidFill>
                  <a:schemeClr val="dk1"/>
                </a:solidFill>
              </a:rPr>
              <a:t>subis</a:t>
            </a:r>
            <a:r>
              <a:rPr lang="en-US" sz="1000" dirty="0">
                <a:solidFill>
                  <a:schemeClr val="dk1"/>
                </a:solidFill>
              </a:rPr>
              <a:t> par </a:t>
            </a:r>
            <a:r>
              <a:rPr lang="en-US" sz="1000" dirty="0" err="1">
                <a:solidFill>
                  <a:schemeClr val="dk1"/>
                </a:solidFill>
              </a:rPr>
              <a:t>une</a:t>
            </a:r>
            <a:r>
              <a:rPr lang="en-US" sz="1000" dirty="0">
                <a:solidFill>
                  <a:schemeClr val="dk1"/>
                </a:solidFill>
              </a:rPr>
              <a:t> infrastructure donnée </a:t>
            </a:r>
            <a:r>
              <a:rPr lang="en-US" sz="1000" dirty="0" err="1">
                <a:solidFill>
                  <a:schemeClr val="dk1"/>
                </a:solidFill>
              </a:rPr>
              <a:t>dépendront</a:t>
            </a:r>
            <a:r>
              <a:rPr lang="en-US" sz="1000" dirty="0">
                <a:solidFill>
                  <a:schemeClr val="dk1"/>
                </a:solidFill>
              </a:rPr>
              <a:t> </a:t>
            </a:r>
            <a:r>
              <a:rPr lang="en-US" sz="1000" dirty="0" err="1">
                <a:solidFill>
                  <a:schemeClr val="dk1"/>
                </a:solidFill>
              </a:rPr>
              <a:t>d'une</a:t>
            </a:r>
            <a:r>
              <a:rPr lang="en-US" sz="1000" dirty="0">
                <a:solidFill>
                  <a:schemeClr val="dk1"/>
                </a:solidFill>
              </a:rPr>
              <a:t> </a:t>
            </a:r>
            <a:r>
              <a:rPr lang="en-US" sz="1000" dirty="0" err="1">
                <a:solidFill>
                  <a:schemeClr val="dk1"/>
                </a:solidFill>
              </a:rPr>
              <a:t>série</a:t>
            </a:r>
            <a:r>
              <a:rPr lang="en-US" sz="1000" dirty="0">
                <a:solidFill>
                  <a:schemeClr val="dk1"/>
                </a:solidFill>
              </a:rPr>
              <a:t> de </a:t>
            </a:r>
            <a:r>
              <a:rPr lang="en-US" sz="1000" dirty="0" err="1">
                <a:solidFill>
                  <a:schemeClr val="dk1"/>
                </a:solidFill>
              </a:rPr>
              <a:t>facteurs</a:t>
            </a:r>
            <a:r>
              <a:rPr lang="en-US" sz="1000" dirty="0">
                <a:solidFill>
                  <a:schemeClr val="dk1"/>
                </a:solidFill>
              </a:rPr>
              <a:t> (</a:t>
            </a:r>
            <a:r>
              <a:rPr lang="en-US" sz="1000" dirty="0" err="1">
                <a:solidFill>
                  <a:schemeClr val="dk1"/>
                </a:solidFill>
              </a:rPr>
              <a:t>rappelez</a:t>
            </a:r>
            <a:r>
              <a:rPr lang="en-US" sz="1000" dirty="0">
                <a:solidFill>
                  <a:schemeClr val="dk1"/>
                </a:solidFill>
              </a:rPr>
              <a:t>-vous la discussion sur les </a:t>
            </a:r>
            <a:r>
              <a:rPr lang="en-US" sz="1000" dirty="0" err="1">
                <a:solidFill>
                  <a:schemeClr val="dk1"/>
                </a:solidFill>
              </a:rPr>
              <a:t>aléas</a:t>
            </a:r>
            <a:r>
              <a:rPr lang="en-US" sz="1000" dirty="0">
                <a:solidFill>
                  <a:schemeClr val="dk1"/>
                </a:solidFill>
              </a:rPr>
              <a:t>, </a:t>
            </a:r>
            <a:r>
              <a:rPr lang="en-US" sz="1000" dirty="0" err="1">
                <a:solidFill>
                  <a:schemeClr val="dk1"/>
                </a:solidFill>
              </a:rPr>
              <a:t>l'exposition</a:t>
            </a:r>
            <a:r>
              <a:rPr lang="en-US" sz="1000" dirty="0">
                <a:solidFill>
                  <a:schemeClr val="dk1"/>
                </a:solidFill>
              </a:rPr>
              <a:t> et la </a:t>
            </a:r>
            <a:r>
              <a:rPr lang="en-US" sz="1000" dirty="0" err="1">
                <a:solidFill>
                  <a:schemeClr val="dk1"/>
                </a:solidFill>
              </a:rPr>
              <a:t>vulnérabilité</a:t>
            </a:r>
            <a:r>
              <a:rPr lang="en-US" sz="1000" dirty="0">
                <a:solidFill>
                  <a:schemeClr val="dk1"/>
                </a:solidFill>
              </a:rPr>
              <a:t> dans le module 2 sur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pour les villes) : par </a:t>
            </a:r>
            <a:r>
              <a:rPr lang="en-US" sz="1000" dirty="0" err="1">
                <a:solidFill>
                  <a:schemeClr val="dk1"/>
                </a:solidFill>
              </a:rPr>
              <a:t>exemple</a:t>
            </a:r>
            <a:r>
              <a:rPr lang="en-US" sz="1000" dirty="0">
                <a:solidFill>
                  <a:schemeClr val="dk1"/>
                </a:solidFill>
              </a:rPr>
              <a:t>, les </a:t>
            </a:r>
            <a:r>
              <a:rPr lang="en-US" sz="1000" dirty="0" err="1">
                <a:solidFill>
                  <a:schemeClr val="dk1"/>
                </a:solidFill>
              </a:rPr>
              <a:t>changements</a:t>
            </a:r>
            <a:r>
              <a:rPr lang="en-US" sz="1000" dirty="0">
                <a:solidFill>
                  <a:schemeClr val="dk1"/>
                </a:solidFill>
              </a:rPr>
              <a:t> dans les régimes </a:t>
            </a:r>
            <a:r>
              <a:rPr lang="en-US" sz="1000" dirty="0" err="1">
                <a:solidFill>
                  <a:schemeClr val="dk1"/>
                </a:solidFill>
              </a:rPr>
              <a:t>pluviométriques</a:t>
            </a:r>
            <a:r>
              <a:rPr lang="en-US" sz="1000" dirty="0">
                <a:solidFill>
                  <a:schemeClr val="dk1"/>
                </a:solidFill>
              </a:rPr>
              <a:t> </a:t>
            </a:r>
            <a:r>
              <a:rPr lang="en-US" sz="1000" dirty="0" err="1">
                <a:solidFill>
                  <a:schemeClr val="dk1"/>
                </a:solidFill>
              </a:rPr>
              <a:t>devraient</a:t>
            </a:r>
            <a:r>
              <a:rPr lang="en-US" sz="1000" dirty="0">
                <a:solidFill>
                  <a:schemeClr val="dk1"/>
                </a:solidFill>
              </a:rPr>
              <a:t> </a:t>
            </a:r>
            <a:r>
              <a:rPr lang="en-US" sz="1000" dirty="0" err="1">
                <a:solidFill>
                  <a:schemeClr val="dk1"/>
                </a:solidFill>
              </a:rPr>
              <a:t>entraîner</a:t>
            </a:r>
            <a:r>
              <a:rPr lang="en-US" sz="1000" dirty="0">
                <a:solidFill>
                  <a:schemeClr val="dk1"/>
                </a:solidFill>
              </a:rPr>
              <a:t> </a:t>
            </a:r>
            <a:r>
              <a:rPr lang="en-US" sz="1000" dirty="0" err="1">
                <a:solidFill>
                  <a:schemeClr val="dk1"/>
                </a:solidFill>
              </a:rPr>
              <a:t>une</a:t>
            </a:r>
            <a:r>
              <a:rPr lang="en-US" sz="1000" dirty="0">
                <a:solidFill>
                  <a:schemeClr val="dk1"/>
                </a:solidFill>
              </a:rPr>
              <a:t> augmentation des </a:t>
            </a:r>
            <a:r>
              <a:rPr lang="en-US" sz="1000" dirty="0" err="1">
                <a:solidFill>
                  <a:schemeClr val="dk1"/>
                </a:solidFill>
              </a:rPr>
              <a:t>précipitations</a:t>
            </a:r>
            <a:r>
              <a:rPr lang="en-US" sz="1000" dirty="0">
                <a:solidFill>
                  <a:schemeClr val="dk1"/>
                </a:solidFill>
              </a:rPr>
              <a:t> </a:t>
            </a:r>
            <a:r>
              <a:rPr lang="en-US" sz="1000" dirty="0" err="1">
                <a:solidFill>
                  <a:schemeClr val="dk1"/>
                </a:solidFill>
              </a:rPr>
              <a:t>annuelles</a:t>
            </a:r>
            <a:r>
              <a:rPr lang="en-US" sz="1000" dirty="0">
                <a:solidFill>
                  <a:schemeClr val="dk1"/>
                </a:solidFill>
              </a:rPr>
              <a:t> </a:t>
            </a:r>
            <a:r>
              <a:rPr lang="en-US" sz="1000" dirty="0" err="1">
                <a:solidFill>
                  <a:schemeClr val="dk1"/>
                </a:solidFill>
              </a:rPr>
              <a:t>totales</a:t>
            </a:r>
            <a:r>
              <a:rPr lang="en-US" sz="1000" dirty="0">
                <a:solidFill>
                  <a:schemeClr val="dk1"/>
                </a:solidFill>
              </a:rPr>
              <a:t> dans </a:t>
            </a:r>
            <a:r>
              <a:rPr lang="en-US" sz="1000" dirty="0" err="1">
                <a:solidFill>
                  <a:schemeClr val="dk1"/>
                </a:solidFill>
              </a:rPr>
              <a:t>certaines</a:t>
            </a:r>
            <a:r>
              <a:rPr lang="en-US" sz="1000" dirty="0">
                <a:solidFill>
                  <a:schemeClr val="dk1"/>
                </a:solidFill>
              </a:rPr>
              <a:t> </a:t>
            </a:r>
            <a:r>
              <a:rPr lang="en-US" sz="1000" dirty="0" err="1">
                <a:solidFill>
                  <a:schemeClr val="dk1"/>
                </a:solidFill>
              </a:rPr>
              <a:t>régions</a:t>
            </a:r>
            <a:r>
              <a:rPr lang="en-US" sz="1000" dirty="0">
                <a:solidFill>
                  <a:schemeClr val="dk1"/>
                </a:solidFill>
              </a:rPr>
              <a:t> et </a:t>
            </a:r>
            <a:r>
              <a:rPr lang="en-US" sz="1000" dirty="0" err="1">
                <a:solidFill>
                  <a:schemeClr val="dk1"/>
                </a:solidFill>
              </a:rPr>
              <a:t>une</a:t>
            </a:r>
            <a:r>
              <a:rPr lang="en-US" sz="1000" dirty="0">
                <a:solidFill>
                  <a:schemeClr val="dk1"/>
                </a:solidFill>
              </a:rPr>
              <a:t> diminution dans </a:t>
            </a:r>
            <a:r>
              <a:rPr lang="en-US" sz="1000" dirty="0" err="1">
                <a:solidFill>
                  <a:schemeClr val="dk1"/>
                </a:solidFill>
              </a:rPr>
              <a:t>d'autres</a:t>
            </a:r>
            <a:r>
              <a:rPr lang="en-US" sz="1000" dirty="0">
                <a:solidFill>
                  <a:schemeClr val="dk1"/>
                </a:solidFill>
              </a:rPr>
              <a:t> – les </a:t>
            </a:r>
            <a:r>
              <a:rPr lang="en-US" sz="1000" dirty="0" err="1">
                <a:solidFill>
                  <a:schemeClr val="dk1"/>
                </a:solidFill>
              </a:rPr>
              <a:t>risques</a:t>
            </a:r>
            <a:r>
              <a:rPr lang="en-US" sz="1000" dirty="0">
                <a:solidFill>
                  <a:schemeClr val="dk1"/>
                </a:solidFill>
              </a:rPr>
              <a:t> et </a:t>
            </a:r>
            <a:r>
              <a:rPr lang="en-US" sz="1000" dirty="0" err="1">
                <a:solidFill>
                  <a:schemeClr val="dk1"/>
                </a:solidFill>
              </a:rPr>
              <a:t>l'exposition</a:t>
            </a:r>
            <a:r>
              <a:rPr lang="en-US" sz="1000" dirty="0">
                <a:solidFill>
                  <a:schemeClr val="dk1"/>
                </a:solidFill>
              </a:rPr>
              <a:t> </a:t>
            </a:r>
            <a:r>
              <a:rPr lang="en-US" sz="1000" dirty="0" err="1">
                <a:solidFill>
                  <a:schemeClr val="dk1"/>
                </a:solidFill>
              </a:rPr>
              <a:t>varieront</a:t>
            </a:r>
            <a:r>
              <a:rPr lang="en-US" sz="1000" dirty="0">
                <a:solidFill>
                  <a:schemeClr val="dk1"/>
                </a:solidFill>
              </a:rPr>
              <a:t> </a:t>
            </a:r>
            <a:r>
              <a:rPr lang="en-US" sz="1000" dirty="0" err="1">
                <a:solidFill>
                  <a:schemeClr val="dk1"/>
                </a:solidFill>
              </a:rPr>
              <a:t>donc</a:t>
            </a:r>
            <a:r>
              <a:rPr lang="en-US" sz="1000" dirty="0">
                <a:solidFill>
                  <a:schemeClr val="dk1"/>
                </a:solidFill>
              </a:rPr>
              <a:t> </a:t>
            </a:r>
            <a:r>
              <a:rPr lang="en-US" sz="1000" dirty="0" err="1">
                <a:solidFill>
                  <a:schemeClr val="dk1"/>
                </a:solidFill>
              </a:rPr>
              <a:t>selon</a:t>
            </a:r>
            <a:r>
              <a:rPr lang="en-US" sz="1000" dirty="0">
                <a:solidFill>
                  <a:schemeClr val="dk1"/>
                </a:solidFill>
              </a:rPr>
              <a:t> les </a:t>
            </a:r>
            <a:r>
              <a:rPr lang="en-US" sz="1000" dirty="0" err="1">
                <a:solidFill>
                  <a:schemeClr val="dk1"/>
                </a:solidFill>
              </a:rPr>
              <a:t>endroits</a:t>
            </a:r>
            <a:r>
              <a:rPr lang="en-US" sz="1000" dirty="0">
                <a:solidFill>
                  <a:schemeClr val="dk1"/>
                </a:solidFill>
              </a:rPr>
              <a:t>.  En </a:t>
            </a:r>
            <a:r>
              <a:rPr lang="en-US" sz="1000" dirty="0" err="1">
                <a:solidFill>
                  <a:schemeClr val="dk1"/>
                </a:solidFill>
              </a:rPr>
              <a:t>outre</a:t>
            </a:r>
            <a:r>
              <a:rPr lang="en-US" sz="1000" dirty="0">
                <a:solidFill>
                  <a:schemeClr val="dk1"/>
                </a:solidFill>
              </a:rPr>
              <a:t>,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des </a:t>
            </a:r>
            <a:r>
              <a:rPr lang="en-US" sz="1000" dirty="0" err="1">
                <a:solidFill>
                  <a:schemeClr val="dk1"/>
                </a:solidFill>
              </a:rPr>
              <a:t>systèmes</a:t>
            </a:r>
            <a:r>
              <a:rPr lang="en-US" sz="1000" dirty="0">
                <a:solidFill>
                  <a:schemeClr val="dk1"/>
                </a:solidFill>
              </a:rPr>
              <a:t> </a:t>
            </a:r>
            <a:r>
              <a:rPr lang="en-US" sz="1000" dirty="0" err="1">
                <a:solidFill>
                  <a:schemeClr val="dk1"/>
                </a:solidFill>
              </a:rPr>
              <a:t>considérés</a:t>
            </a:r>
            <a:r>
              <a:rPr lang="en-US" sz="1000" dirty="0">
                <a:solidFill>
                  <a:schemeClr val="dk1"/>
                </a:solidFill>
              </a:rPr>
              <a:t> </a:t>
            </a:r>
            <a:r>
              <a:rPr lang="en-US" sz="1000" dirty="0" err="1">
                <a:solidFill>
                  <a:schemeClr val="dk1"/>
                </a:solidFill>
              </a:rPr>
              <a:t>joue</a:t>
            </a:r>
            <a:r>
              <a:rPr lang="en-US" sz="1000" dirty="0">
                <a:solidFill>
                  <a:schemeClr val="dk1"/>
                </a:solidFill>
              </a:rPr>
              <a:t> un </a:t>
            </a:r>
            <a:r>
              <a:rPr lang="en-US" sz="1000" dirty="0" err="1">
                <a:solidFill>
                  <a:schemeClr val="dk1"/>
                </a:solidFill>
              </a:rPr>
              <a:t>rôle</a:t>
            </a:r>
            <a:r>
              <a:rPr lang="en-US" sz="1000" dirty="0">
                <a:solidFill>
                  <a:schemeClr val="dk1"/>
                </a:solidFill>
              </a:rPr>
              <a:t> crucial dans la </a:t>
            </a:r>
            <a:r>
              <a:rPr lang="en-US" sz="1000" dirty="0" err="1">
                <a:solidFill>
                  <a:schemeClr val="dk1"/>
                </a:solidFill>
              </a:rPr>
              <a:t>détermination</a:t>
            </a:r>
            <a:r>
              <a:rPr lang="en-US" sz="1000" dirty="0">
                <a:solidFill>
                  <a:schemeClr val="dk1"/>
                </a:solidFill>
              </a:rPr>
              <a:t> de </a:t>
            </a:r>
            <a:r>
              <a:rPr lang="en-US" sz="1000" dirty="0" err="1">
                <a:solidFill>
                  <a:schemeClr val="dk1"/>
                </a:solidFill>
              </a:rPr>
              <a:t>leur</a:t>
            </a:r>
            <a:r>
              <a:rPr lang="en-US" sz="1000" dirty="0">
                <a:solidFill>
                  <a:schemeClr val="dk1"/>
                </a:solidFill>
              </a:rPr>
              <a:t> </a:t>
            </a:r>
            <a:r>
              <a:rPr lang="en-US" sz="1000" dirty="0" err="1">
                <a:solidFill>
                  <a:schemeClr val="dk1"/>
                </a:solidFill>
              </a:rPr>
              <a:t>vulnérabilité</a:t>
            </a:r>
            <a:r>
              <a:rPr lang="en-US" sz="1000" dirty="0">
                <a:solidFill>
                  <a:schemeClr val="dk1"/>
                </a:solidFill>
              </a:rPr>
              <a:t> à </a:t>
            </a:r>
            <a:r>
              <a:rPr lang="en-US" sz="1000" dirty="0" err="1">
                <a:solidFill>
                  <a:schemeClr val="dk1"/>
                </a:solidFill>
              </a:rPr>
              <a:t>ces</a:t>
            </a:r>
            <a:r>
              <a:rPr lang="en-US" sz="1000" dirty="0">
                <a:solidFill>
                  <a:schemeClr val="dk1"/>
                </a:solidFill>
              </a:rPr>
              <a:t> impacts (</a:t>
            </a:r>
            <a:r>
              <a:rPr lang="en-US" sz="1000" dirty="0" err="1">
                <a:solidFill>
                  <a:schemeClr val="dk1"/>
                </a:solidFill>
              </a:rPr>
              <a:t>une</a:t>
            </a:r>
            <a:r>
              <a:rPr lang="en-US" sz="1000" dirty="0">
                <a:solidFill>
                  <a:schemeClr val="dk1"/>
                </a:solidFill>
              </a:rPr>
              <a:t>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plus </a:t>
            </a:r>
            <a:r>
              <a:rPr lang="en-US" sz="1000" dirty="0" err="1">
                <a:solidFill>
                  <a:schemeClr val="dk1"/>
                </a:solidFill>
              </a:rPr>
              <a:t>élevée</a:t>
            </a:r>
            <a:r>
              <a:rPr lang="en-US" sz="1000" dirty="0">
                <a:solidFill>
                  <a:schemeClr val="dk1"/>
                </a:solidFill>
              </a:rPr>
              <a:t> </a:t>
            </a:r>
            <a:r>
              <a:rPr lang="en-US" sz="1000" dirty="0" err="1">
                <a:solidFill>
                  <a:schemeClr val="dk1"/>
                </a:solidFill>
              </a:rPr>
              <a:t>signifie</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vulnérabilité</a:t>
            </a:r>
            <a:r>
              <a:rPr lang="en-US" sz="1000" dirty="0">
                <a:solidFill>
                  <a:schemeClr val="dk1"/>
                </a:solidFill>
              </a:rPr>
              <a:t> </a:t>
            </a:r>
            <a:r>
              <a:rPr lang="en-US" sz="1000" dirty="0" err="1">
                <a:solidFill>
                  <a:schemeClr val="dk1"/>
                </a:solidFill>
              </a:rPr>
              <a:t>moindre</a:t>
            </a:r>
            <a:r>
              <a:rPr lang="en-US" sz="1000" dirty="0">
                <a:solidFill>
                  <a:schemeClr val="dk1"/>
                </a:solidFill>
              </a:rPr>
              <a:t>, et vice versa). Par </a:t>
            </a:r>
            <a:r>
              <a:rPr lang="en-US" sz="1000" dirty="0" err="1">
                <a:solidFill>
                  <a:schemeClr val="dk1"/>
                </a:solidFill>
              </a:rPr>
              <a:t>conséquent</a:t>
            </a:r>
            <a:r>
              <a:rPr lang="en-US" sz="1000" dirty="0">
                <a:solidFill>
                  <a:schemeClr val="dk1"/>
                </a:solidFill>
              </a:rPr>
              <a:t>, </a:t>
            </a:r>
            <a:r>
              <a:rPr lang="en-US" sz="1000" dirty="0" err="1">
                <a:solidFill>
                  <a:schemeClr val="dk1"/>
                </a:solidFill>
              </a:rPr>
              <a:t>tous</a:t>
            </a:r>
            <a:r>
              <a:rPr lang="en-US" sz="1000" dirty="0">
                <a:solidFill>
                  <a:schemeClr val="dk1"/>
                </a:solidFill>
              </a:rPr>
              <a:t> les impacts </a:t>
            </a:r>
            <a:r>
              <a:rPr lang="en-US" sz="1000" dirty="0" err="1">
                <a:solidFill>
                  <a:schemeClr val="dk1"/>
                </a:solidFill>
              </a:rPr>
              <a:t>illustrés</a:t>
            </a:r>
            <a:r>
              <a:rPr lang="en-US" sz="1000" dirty="0">
                <a:solidFill>
                  <a:schemeClr val="dk1"/>
                </a:solidFill>
              </a:rPr>
              <a:t> ne </a:t>
            </a:r>
            <a:r>
              <a:rPr lang="en-US" sz="1000" dirty="0" err="1">
                <a:solidFill>
                  <a:schemeClr val="dk1"/>
                </a:solidFill>
              </a:rPr>
              <a:t>peuvent</a:t>
            </a:r>
            <a:r>
              <a:rPr lang="en-US" sz="1000" dirty="0">
                <a:solidFill>
                  <a:schemeClr val="dk1"/>
                </a:solidFill>
              </a:rPr>
              <a:t> pas </a:t>
            </a:r>
            <a:r>
              <a:rPr lang="en-US" sz="1000" dirty="0" err="1">
                <a:solidFill>
                  <a:schemeClr val="dk1"/>
                </a:solidFill>
              </a:rPr>
              <a:t>être</a:t>
            </a:r>
            <a:r>
              <a:rPr lang="en-US" sz="1000" dirty="0">
                <a:solidFill>
                  <a:schemeClr val="dk1"/>
                </a:solidFill>
              </a:rPr>
              <a:t> </a:t>
            </a:r>
            <a:r>
              <a:rPr lang="en-US" sz="1000" dirty="0" err="1">
                <a:solidFill>
                  <a:schemeClr val="dk1"/>
                </a:solidFill>
              </a:rPr>
              <a:t>perçus</a:t>
            </a:r>
            <a:r>
              <a:rPr lang="en-US" sz="1000" dirty="0">
                <a:solidFill>
                  <a:schemeClr val="dk1"/>
                </a:solidFill>
              </a:rPr>
              <a:t> de la </a:t>
            </a:r>
            <a:r>
              <a:rPr lang="en-US" sz="1000" dirty="0" err="1">
                <a:solidFill>
                  <a:schemeClr val="dk1"/>
                </a:solidFill>
              </a:rPr>
              <a:t>même</a:t>
            </a:r>
            <a:r>
              <a:rPr lang="en-US" sz="1000" dirty="0">
                <a:solidFill>
                  <a:schemeClr val="dk1"/>
                </a:solidFill>
              </a:rPr>
              <a:t> manière par </a:t>
            </a:r>
            <a:r>
              <a:rPr lang="en-US" sz="1000" dirty="0" err="1">
                <a:solidFill>
                  <a:schemeClr val="dk1"/>
                </a:solidFill>
              </a:rPr>
              <a:t>notre</a:t>
            </a:r>
            <a:r>
              <a:rPr lang="en-US" sz="1000" dirty="0">
                <a:solidFill>
                  <a:schemeClr val="dk1"/>
                </a:solidFill>
              </a:rPr>
              <a:t> public, </a:t>
            </a:r>
            <a:r>
              <a:rPr lang="en-US" sz="1000" dirty="0" err="1">
                <a:solidFill>
                  <a:schemeClr val="dk1"/>
                </a:solidFill>
              </a:rPr>
              <a:t>en</a:t>
            </a:r>
            <a:r>
              <a:rPr lang="en-US" sz="1000" dirty="0">
                <a:solidFill>
                  <a:schemeClr val="dk1"/>
                </a:solidFill>
              </a:rPr>
              <a:t> </a:t>
            </a:r>
            <a:r>
              <a:rPr lang="en-US" sz="1000" dirty="0" err="1">
                <a:solidFill>
                  <a:schemeClr val="dk1"/>
                </a:solidFill>
              </a:rPr>
              <a:t>fonction</a:t>
            </a:r>
            <a:r>
              <a:rPr lang="en-US" sz="1000" dirty="0">
                <a:solidFill>
                  <a:schemeClr val="dk1"/>
                </a:solidFill>
              </a:rPr>
              <a:t> des </a:t>
            </a:r>
            <a:r>
              <a:rPr lang="en-US" sz="1000" dirty="0" err="1">
                <a:solidFill>
                  <a:schemeClr val="dk1"/>
                </a:solidFill>
              </a:rPr>
              <a:t>aléas</a:t>
            </a:r>
            <a:r>
              <a:rPr lang="en-US" sz="1000" dirty="0">
                <a:solidFill>
                  <a:schemeClr val="dk1"/>
                </a:solidFill>
              </a:rPr>
              <a:t> et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locaux</a:t>
            </a:r>
            <a:r>
              <a:rPr lang="en-US" sz="1000" dirty="0">
                <a:solidFill>
                  <a:schemeClr val="dk1"/>
                </a:solidFill>
              </a:rPr>
              <a:t> </a:t>
            </a:r>
            <a:r>
              <a:rPr lang="en-US" sz="1000" dirty="0" err="1">
                <a:solidFill>
                  <a:schemeClr val="dk1"/>
                </a:solidFill>
              </a:rPr>
              <a:t>présents</a:t>
            </a:r>
            <a:r>
              <a:rPr lang="en-US" sz="1000" dirty="0">
                <a:solidFill>
                  <a:schemeClr val="dk1"/>
                </a:solidFill>
              </a:rPr>
              <a:t> dans </a:t>
            </a:r>
            <a:r>
              <a:rPr lang="en-US" sz="1000" dirty="0" err="1">
                <a:solidFill>
                  <a:schemeClr val="dk1"/>
                </a:solidFill>
              </a:rPr>
              <a:t>leur</a:t>
            </a:r>
            <a:r>
              <a:rPr lang="en-US" sz="1000" dirty="0">
                <a:solidFill>
                  <a:schemeClr val="dk1"/>
                </a:solidFill>
              </a:rPr>
              <a:t> </a:t>
            </a:r>
            <a:r>
              <a:rPr lang="en-US" sz="1000" dirty="0" err="1">
                <a:solidFill>
                  <a:schemeClr val="dk1"/>
                </a:solidFill>
              </a:rPr>
              <a:t>région</a:t>
            </a:r>
            <a:r>
              <a:rPr lang="en-US" sz="1000" dirty="0">
                <a:solidFill>
                  <a:schemeClr val="dk1"/>
                </a:solidFill>
              </a:rPr>
              <a:t>. </a:t>
            </a:r>
            <a:br>
              <a:rPr lang="en-US" sz="1000" dirty="0">
                <a:solidFill>
                  <a:schemeClr val="dk1"/>
                </a:solidFill>
              </a:rPr>
            </a:br>
            <a:br>
              <a:rPr lang="en-US" sz="1000" dirty="0">
                <a:solidFill>
                  <a:schemeClr val="dk1"/>
                </a:solidFill>
              </a:rPr>
            </a:br>
            <a:r>
              <a:rPr lang="en-US" sz="1000" dirty="0">
                <a:solidFill>
                  <a:schemeClr val="dk1"/>
                </a:solidFill>
              </a:rPr>
              <a:t>Vous </a:t>
            </a:r>
            <a:r>
              <a:rPr lang="en-US" sz="1000" dirty="0" err="1">
                <a:solidFill>
                  <a:schemeClr val="dk1"/>
                </a:solidFill>
              </a:rPr>
              <a:t>pouvez</a:t>
            </a:r>
            <a:r>
              <a:rPr lang="en-US" sz="1000" dirty="0">
                <a:solidFill>
                  <a:schemeClr val="dk1"/>
                </a:solidFill>
              </a:rPr>
              <a:t> inviter les participants à </a:t>
            </a:r>
            <a:r>
              <a:rPr lang="en-US" sz="1000" dirty="0" err="1">
                <a:solidFill>
                  <a:schemeClr val="dk1"/>
                </a:solidFill>
              </a:rPr>
              <a:t>réfléchir</a:t>
            </a:r>
            <a:r>
              <a:rPr lang="en-US" sz="1000" dirty="0">
                <a:solidFill>
                  <a:schemeClr val="dk1"/>
                </a:solidFill>
              </a:rPr>
              <a:t> à la manière </a:t>
            </a:r>
            <a:r>
              <a:rPr lang="en-US" sz="1000" dirty="0" err="1">
                <a:solidFill>
                  <a:schemeClr val="dk1"/>
                </a:solidFill>
              </a:rPr>
              <a:t>dont</a:t>
            </a:r>
            <a:r>
              <a:rPr lang="en-US" sz="1000" dirty="0">
                <a:solidFill>
                  <a:schemeClr val="dk1"/>
                </a:solidFill>
              </a:rPr>
              <a:t> </a:t>
            </a:r>
            <a:r>
              <a:rPr lang="en-US" sz="1000" dirty="0" err="1">
                <a:solidFill>
                  <a:schemeClr val="dk1"/>
                </a:solidFill>
              </a:rPr>
              <a:t>l'emplacement</a:t>
            </a:r>
            <a:r>
              <a:rPr lang="en-US" sz="1000" dirty="0">
                <a:solidFill>
                  <a:schemeClr val="dk1"/>
                </a:solidFill>
              </a:rPr>
              <a:t> (exposition), les </a:t>
            </a:r>
            <a:r>
              <a:rPr lang="en-US" sz="1000" dirty="0" err="1">
                <a:solidFill>
                  <a:schemeClr val="dk1"/>
                </a:solidFill>
              </a:rPr>
              <a:t>caractéristiques</a:t>
            </a:r>
            <a:r>
              <a:rPr lang="en-US" sz="1000" dirty="0">
                <a:solidFill>
                  <a:schemeClr val="dk1"/>
                </a:solidFill>
              </a:rPr>
              <a:t> </a:t>
            </a:r>
            <a:r>
              <a:rPr lang="en-US" sz="1000" dirty="0" err="1">
                <a:solidFill>
                  <a:schemeClr val="dk1"/>
                </a:solidFill>
              </a:rPr>
              <a:t>spécifiques</a:t>
            </a:r>
            <a:r>
              <a:rPr lang="en-US" sz="1000" dirty="0">
                <a:solidFill>
                  <a:schemeClr val="dk1"/>
                </a:solidFill>
              </a:rPr>
              <a:t> au </a:t>
            </a:r>
            <a:r>
              <a:rPr lang="en-US" sz="1000" dirty="0" err="1">
                <a:solidFill>
                  <a:schemeClr val="dk1"/>
                </a:solidFill>
              </a:rPr>
              <a:t>secteur</a:t>
            </a:r>
            <a:r>
              <a:rPr lang="en-US" sz="1000" dirty="0">
                <a:solidFill>
                  <a:schemeClr val="dk1"/>
                </a:solidFill>
              </a:rPr>
              <a:t> (</a:t>
            </a:r>
            <a:r>
              <a:rPr lang="en-US" sz="1000" dirty="0" err="1">
                <a:solidFill>
                  <a:schemeClr val="dk1"/>
                </a:solidFill>
              </a:rPr>
              <a:t>sensibilité</a:t>
            </a:r>
            <a:r>
              <a:rPr lang="en-US" sz="1000" dirty="0">
                <a:solidFill>
                  <a:schemeClr val="dk1"/>
                </a:solidFill>
              </a:rPr>
              <a:t>) et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des </a:t>
            </a:r>
            <a:r>
              <a:rPr lang="en-US" sz="1000" dirty="0" err="1">
                <a:solidFill>
                  <a:schemeClr val="dk1"/>
                </a:solidFill>
              </a:rPr>
              <a:t>systèmes</a:t>
            </a:r>
            <a:r>
              <a:rPr lang="en-US" sz="1000" dirty="0">
                <a:solidFill>
                  <a:schemeClr val="dk1"/>
                </a:solidFill>
              </a:rPr>
              <a:t> </a:t>
            </a:r>
            <a:r>
              <a:rPr lang="en-US" sz="1000" dirty="0" err="1">
                <a:solidFill>
                  <a:schemeClr val="dk1"/>
                </a:solidFill>
              </a:rPr>
              <a:t>d'infrastructure</a:t>
            </a:r>
            <a:r>
              <a:rPr lang="en-US" sz="1000" dirty="0">
                <a:solidFill>
                  <a:schemeClr val="dk1"/>
                </a:solidFill>
              </a:rPr>
              <a:t> </a:t>
            </a:r>
            <a:r>
              <a:rPr lang="en-US" sz="1000" dirty="0" err="1">
                <a:solidFill>
                  <a:schemeClr val="dk1"/>
                </a:solidFill>
              </a:rPr>
              <a:t>influencent</a:t>
            </a:r>
            <a:r>
              <a:rPr lang="en-US" sz="1000" dirty="0">
                <a:solidFill>
                  <a:schemeClr val="dk1"/>
                </a:solidFill>
              </a:rPr>
              <a:t> le </a:t>
            </a:r>
            <a:r>
              <a:rPr lang="en-US" sz="1000" dirty="0" err="1">
                <a:solidFill>
                  <a:schemeClr val="dk1"/>
                </a:solidFill>
              </a:rPr>
              <a:t>niveau</a:t>
            </a:r>
            <a:r>
              <a:rPr lang="en-US" sz="1000" dirty="0">
                <a:solidFill>
                  <a:schemeClr val="dk1"/>
                </a:solidFill>
              </a:rPr>
              <a:t> de </a:t>
            </a:r>
            <a:r>
              <a:rPr lang="en-US" sz="1000" dirty="0" err="1">
                <a:solidFill>
                  <a:schemeClr val="dk1"/>
                </a:solidFill>
              </a:rPr>
              <a:t>risque</a:t>
            </a:r>
            <a:r>
              <a:rPr lang="en-US" sz="1000" dirty="0">
                <a:solidFill>
                  <a:schemeClr val="dk1"/>
                </a:solidFill>
              </a:rPr>
              <a:t> </a:t>
            </a:r>
            <a:r>
              <a:rPr lang="en-US" sz="1000" dirty="0" err="1">
                <a:solidFill>
                  <a:schemeClr val="dk1"/>
                </a:solidFill>
              </a:rPr>
              <a:t>lié</a:t>
            </a:r>
            <a:r>
              <a:rPr lang="en-US" sz="1000" dirty="0">
                <a:solidFill>
                  <a:schemeClr val="dk1"/>
                </a:solidFill>
              </a:rPr>
              <a:t> aux impacts </a:t>
            </a:r>
            <a:r>
              <a:rPr lang="en-US" sz="1000" dirty="0" err="1">
                <a:solidFill>
                  <a:schemeClr val="dk1"/>
                </a:solidFill>
              </a:rPr>
              <a:t>climatiques</a:t>
            </a:r>
            <a:r>
              <a:rPr lang="en-US" sz="1000" dirty="0">
                <a:solidFill>
                  <a:schemeClr val="dk1"/>
                </a:solidFill>
              </a:rPr>
              <a:t> </a:t>
            </a:r>
            <a:r>
              <a:rPr lang="en-US" sz="1000" dirty="0" err="1">
                <a:solidFill>
                  <a:schemeClr val="dk1"/>
                </a:solidFill>
              </a:rPr>
              <a:t>auxquels</a:t>
            </a:r>
            <a:r>
              <a:rPr lang="en-US" sz="1000" dirty="0">
                <a:solidFill>
                  <a:schemeClr val="dk1"/>
                </a:solidFill>
              </a:rPr>
              <a:t> </a:t>
            </a:r>
            <a:r>
              <a:rPr lang="en-US" sz="1000" dirty="0" err="1">
                <a:solidFill>
                  <a:schemeClr val="dk1"/>
                </a:solidFill>
              </a:rPr>
              <a:t>ils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confrontés</a:t>
            </a:r>
            <a:r>
              <a:rPr lang="en-US" sz="1000" dirty="0">
                <a:solidFill>
                  <a:schemeClr val="dk1"/>
                </a:solidFill>
              </a:rPr>
              <a:t> dans </a:t>
            </a:r>
            <a:r>
              <a:rPr lang="en-US" sz="1000" dirty="0" err="1">
                <a:solidFill>
                  <a:schemeClr val="dk1"/>
                </a:solidFill>
              </a:rPr>
              <a:t>leurs</a:t>
            </a:r>
            <a:r>
              <a:rPr lang="en-US" sz="1000" dirty="0">
                <a:solidFill>
                  <a:schemeClr val="dk1"/>
                </a:solidFill>
              </a:rPr>
              <a:t> </a:t>
            </a:r>
            <a:r>
              <a:rPr lang="en-US" sz="1000" dirty="0" err="1">
                <a:solidFill>
                  <a:schemeClr val="dk1"/>
                </a:solidFill>
              </a:rPr>
              <a:t>propres</a:t>
            </a:r>
            <a:r>
              <a:rPr lang="en-US" sz="1000" dirty="0">
                <a:solidFill>
                  <a:schemeClr val="dk1"/>
                </a:solidFill>
              </a:rPr>
              <a:t> villes. Cette </a:t>
            </a:r>
            <a:r>
              <a:rPr lang="en-US" sz="1000" dirty="0" err="1">
                <a:solidFill>
                  <a:schemeClr val="dk1"/>
                </a:solidFill>
              </a:rPr>
              <a:t>prise</a:t>
            </a:r>
            <a:r>
              <a:rPr lang="en-US" sz="1000" dirty="0">
                <a:solidFill>
                  <a:schemeClr val="dk1"/>
                </a:solidFill>
              </a:rPr>
              <a:t> de conscience </a:t>
            </a:r>
            <a:r>
              <a:rPr lang="en-US" sz="1000" dirty="0" err="1">
                <a:solidFill>
                  <a:schemeClr val="dk1"/>
                </a:solidFill>
              </a:rPr>
              <a:t>peut</a:t>
            </a:r>
            <a:r>
              <a:rPr lang="en-US" sz="1000" dirty="0">
                <a:solidFill>
                  <a:schemeClr val="dk1"/>
                </a:solidFill>
              </a:rPr>
              <a:t> </a:t>
            </a:r>
            <a:r>
              <a:rPr lang="en-US" sz="1000" dirty="0" err="1">
                <a:solidFill>
                  <a:schemeClr val="dk1"/>
                </a:solidFill>
              </a:rPr>
              <a:t>favoriser</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compréhension</a:t>
            </a:r>
            <a:r>
              <a:rPr lang="en-US" sz="1000" dirty="0">
                <a:solidFill>
                  <a:schemeClr val="dk1"/>
                </a:solidFill>
              </a:rPr>
              <a:t> </a:t>
            </a:r>
            <a:r>
              <a:rPr lang="en-US" sz="1000" dirty="0" err="1">
                <a:solidFill>
                  <a:schemeClr val="dk1"/>
                </a:solidFill>
              </a:rPr>
              <a:t>nuancée</a:t>
            </a:r>
            <a:r>
              <a:rPr lang="en-US" sz="1000" dirty="0">
                <a:solidFill>
                  <a:schemeClr val="dk1"/>
                </a:solidFill>
              </a:rPr>
              <a:t> des </a:t>
            </a:r>
            <a:r>
              <a:rPr lang="en-US" sz="1000" dirty="0" err="1">
                <a:solidFill>
                  <a:schemeClr val="dk1"/>
                </a:solidFill>
              </a:rPr>
              <a:t>complexités</a:t>
            </a:r>
            <a:r>
              <a:rPr lang="en-US" sz="1000" dirty="0">
                <a:solidFill>
                  <a:schemeClr val="dk1"/>
                </a:solidFill>
              </a:rPr>
              <a:t> </a:t>
            </a:r>
            <a:r>
              <a:rPr lang="en-US" sz="1000" dirty="0" err="1">
                <a:solidFill>
                  <a:schemeClr val="dk1"/>
                </a:solidFill>
              </a:rPr>
              <a:t>liées</a:t>
            </a:r>
            <a:r>
              <a:rPr lang="en-US" sz="1000" dirty="0">
                <a:solidFill>
                  <a:schemeClr val="dk1"/>
                </a:solidFill>
              </a:rPr>
              <a:t> à la planification et à la </a:t>
            </a:r>
            <a:r>
              <a:rPr lang="en-US" sz="1000" dirty="0" err="1">
                <a:solidFill>
                  <a:schemeClr val="dk1"/>
                </a:solidFill>
              </a:rPr>
              <a:t>prise</a:t>
            </a:r>
            <a:r>
              <a:rPr lang="en-US" sz="1000" dirty="0">
                <a:solidFill>
                  <a:schemeClr val="dk1"/>
                </a:solidFill>
              </a:rPr>
              <a:t> de </a:t>
            </a:r>
            <a:r>
              <a:rPr lang="en-US" sz="1000" dirty="0" err="1">
                <a:solidFill>
                  <a:schemeClr val="dk1"/>
                </a:solidFill>
              </a:rPr>
              <a:t>décision</a:t>
            </a:r>
            <a:r>
              <a:rPr lang="en-US" sz="1000" dirty="0">
                <a:solidFill>
                  <a:schemeClr val="dk1"/>
                </a:solidFill>
              </a:rPr>
              <a:t> </a:t>
            </a:r>
            <a:r>
              <a:rPr lang="en-US" sz="1000" dirty="0" err="1">
                <a:solidFill>
                  <a:schemeClr val="dk1"/>
                </a:solidFill>
              </a:rPr>
              <a:t>en</a:t>
            </a:r>
            <a:r>
              <a:rPr lang="en-US" sz="1000" dirty="0">
                <a:solidFill>
                  <a:schemeClr val="dk1"/>
                </a:solidFill>
              </a:rPr>
              <a:t> matière </a:t>
            </a:r>
            <a:r>
              <a:rPr lang="en-US" sz="1000" dirty="0" err="1">
                <a:solidFill>
                  <a:schemeClr val="dk1"/>
                </a:solidFill>
              </a:rPr>
              <a:t>d'adaptation</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a:t>
            </a:r>
            <a:br>
              <a:rPr lang="en-US" sz="1000" dirty="0">
                <a:solidFill>
                  <a:schemeClr val="dk1"/>
                </a:solidFill>
              </a:rPr>
            </a:br>
            <a:br>
              <a:rPr lang="en-US" sz="1000" dirty="0">
                <a:solidFill>
                  <a:schemeClr val="dk1"/>
                </a:solidFill>
              </a:rPr>
            </a:br>
            <a:r>
              <a:rPr lang="en-US" sz="1000" dirty="0">
                <a:solidFill>
                  <a:schemeClr val="dk1"/>
                </a:solidFill>
              </a:rPr>
              <a:t>Source : Hall et al., (2019). Adaptation des </a:t>
            </a:r>
            <a:r>
              <a:rPr lang="en-US" sz="1000" dirty="0" err="1">
                <a:solidFill>
                  <a:schemeClr val="dk1"/>
                </a:solidFill>
              </a:rPr>
              <a:t>systèmes</a:t>
            </a:r>
            <a:r>
              <a:rPr lang="en-US" sz="1000" dirty="0">
                <a:solidFill>
                  <a:schemeClr val="dk1"/>
                </a:solidFill>
              </a:rPr>
              <a:t> </a:t>
            </a:r>
            <a:r>
              <a:rPr lang="en-US" sz="1000" dirty="0" err="1">
                <a:solidFill>
                  <a:schemeClr val="dk1"/>
                </a:solidFill>
              </a:rPr>
              <a:t>d'infrastructure</a:t>
            </a:r>
            <a:r>
              <a:rPr lang="en-US" sz="1000" dirty="0">
                <a:solidFill>
                  <a:schemeClr val="dk1"/>
                </a:solidFill>
              </a:rPr>
              <a:t> : document </a:t>
            </a:r>
            <a:r>
              <a:rPr lang="en-US" sz="1000" dirty="0" err="1">
                <a:solidFill>
                  <a:schemeClr val="dk1"/>
                </a:solidFill>
              </a:rPr>
              <a:t>d'information</a:t>
            </a:r>
            <a:r>
              <a:rPr lang="en-US" sz="1000" dirty="0">
                <a:solidFill>
                  <a:schemeClr val="dk1"/>
                </a:solidFill>
              </a:rPr>
              <a:t> pour la Commission </a:t>
            </a:r>
            <a:r>
              <a:rPr lang="en-US" sz="1000" dirty="0" err="1">
                <a:solidFill>
                  <a:schemeClr val="dk1"/>
                </a:solidFill>
              </a:rPr>
              <a:t>mondiale</a:t>
            </a:r>
            <a:r>
              <a:rPr lang="en-US" sz="1000" dirty="0">
                <a:solidFill>
                  <a:schemeClr val="dk1"/>
                </a:solidFill>
              </a:rPr>
              <a:t> sur </a:t>
            </a:r>
            <a:r>
              <a:rPr lang="en-US" sz="1000" dirty="0" err="1">
                <a:solidFill>
                  <a:schemeClr val="dk1"/>
                </a:solidFill>
              </a:rPr>
              <a:t>l'adaptation</a:t>
            </a:r>
            <a:r>
              <a:rPr lang="en-US" sz="1000" dirty="0">
                <a:solidFill>
                  <a:schemeClr val="dk1"/>
                </a:solidFill>
              </a:rPr>
              <a:t>.</a:t>
            </a:r>
            <a:r>
              <a:rPr lang="en-US" sz="1000" u="sng" dirty="0">
                <a:solidFill>
                  <a:schemeClr val="hlink"/>
                </a:solidFill>
                <a:hlinkClick r:id="rId3"/>
              </a:rPr>
              <a:t> https://gca.org/wp-content/uploads/2020/12/GCA-Infrastructure-background-paperV11-refs_0.pdfa</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b="1" dirty="0">
              <a:solidFill>
                <a:schemeClr val="dk1"/>
              </a:solidFill>
              <a:latin typeface="Roboto"/>
              <a:ea typeface="Roboto"/>
              <a:cs typeface="Roboto"/>
              <a:sym typeface="Roboto"/>
            </a:endParaRPr>
          </a:p>
        </p:txBody>
      </p:sp>
      <p:sp>
        <p:nvSpPr>
          <p:cNvPr id="684" name="Google Shape;684;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br>
              <a:rPr lang="en-US" sz="1000" dirty="0">
                <a:solidFill>
                  <a:schemeClr val="dk1"/>
                </a:solidFill>
              </a:rPr>
            </a:br>
            <a:br>
              <a:rPr lang="en-US" sz="1000" dirty="0">
                <a:solidFill>
                  <a:schemeClr val="dk1"/>
                </a:solidFill>
              </a:rPr>
            </a:br>
            <a:r>
              <a:rPr lang="en-US" sz="1000" dirty="0">
                <a:solidFill>
                  <a:schemeClr val="dk1"/>
                </a:solidFill>
              </a:rPr>
              <a:t>Les diapositives </a:t>
            </a:r>
            <a:r>
              <a:rPr lang="en-US" sz="1000" dirty="0" err="1">
                <a:solidFill>
                  <a:schemeClr val="dk1"/>
                </a:solidFill>
              </a:rPr>
              <a:t>précédentes</a:t>
            </a:r>
            <a:r>
              <a:rPr lang="en-US" sz="1000" dirty="0">
                <a:solidFill>
                  <a:schemeClr val="dk1"/>
                </a:solidFill>
              </a:rPr>
              <a:t> se </a:t>
            </a:r>
            <a:r>
              <a:rPr lang="en-US" sz="1000" dirty="0" err="1">
                <a:solidFill>
                  <a:schemeClr val="dk1"/>
                </a:solidFill>
              </a:rPr>
              <a:t>concentraient</a:t>
            </a:r>
            <a:r>
              <a:rPr lang="en-US" sz="1000" dirty="0">
                <a:solidFill>
                  <a:schemeClr val="dk1"/>
                </a:solidFill>
              </a:rPr>
              <a:t> sur </a:t>
            </a:r>
            <a:r>
              <a:rPr lang="en-US" sz="1000" dirty="0" err="1">
                <a:solidFill>
                  <a:schemeClr val="dk1"/>
                </a:solidFill>
              </a:rPr>
              <a:t>l'impact</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sur les </a:t>
            </a:r>
            <a:r>
              <a:rPr lang="en-US" sz="1000" dirty="0" err="1">
                <a:solidFill>
                  <a:schemeClr val="dk1"/>
                </a:solidFill>
              </a:rPr>
              <a:t>différents</a:t>
            </a:r>
            <a:r>
              <a:rPr lang="en-US" sz="1000" dirty="0">
                <a:solidFill>
                  <a:schemeClr val="dk1"/>
                </a:solidFill>
              </a:rPr>
              <a:t> </a:t>
            </a:r>
            <a:r>
              <a:rPr lang="en-US" sz="1000" dirty="0" err="1">
                <a:solidFill>
                  <a:schemeClr val="dk1"/>
                </a:solidFill>
              </a:rPr>
              <a:t>secteurs</a:t>
            </a:r>
            <a:r>
              <a:rPr lang="en-US" sz="1000" dirty="0">
                <a:solidFill>
                  <a:schemeClr val="dk1"/>
                </a:solidFill>
              </a:rPr>
              <a:t> </a:t>
            </a:r>
            <a:r>
              <a:rPr lang="en-US" sz="1000" dirty="0" err="1">
                <a:solidFill>
                  <a:schemeClr val="dk1"/>
                </a:solidFill>
              </a:rPr>
              <a:t>d'une</a:t>
            </a:r>
            <a:r>
              <a:rPr lang="en-US" sz="1000" dirty="0">
                <a:solidFill>
                  <a:schemeClr val="dk1"/>
                </a:solidFill>
              </a:rPr>
              <a:t> </a:t>
            </a:r>
            <a:r>
              <a:rPr lang="en-US" sz="1000" dirty="0" err="1">
                <a:solidFill>
                  <a:schemeClr val="dk1"/>
                </a:solidFill>
              </a:rPr>
              <a:t>ville</a:t>
            </a:r>
            <a:r>
              <a:rPr lang="en-US" sz="1000" dirty="0">
                <a:solidFill>
                  <a:schemeClr val="dk1"/>
                </a:solidFill>
              </a:rPr>
              <a:t>. </a:t>
            </a:r>
            <a:r>
              <a:rPr lang="en-US" sz="1000" dirty="0" err="1">
                <a:solidFill>
                  <a:schemeClr val="dk1"/>
                </a:solidFill>
              </a:rPr>
              <a:t>Cependant</a:t>
            </a:r>
            <a:r>
              <a:rPr lang="en-US" sz="1000" dirty="0">
                <a:solidFill>
                  <a:schemeClr val="dk1"/>
                </a:solidFill>
              </a:rPr>
              <a:t>, </a:t>
            </a:r>
            <a:r>
              <a:rPr lang="en-US" sz="1000" dirty="0" err="1">
                <a:solidFill>
                  <a:schemeClr val="dk1"/>
                </a:solidFill>
              </a:rPr>
              <a:t>comme</a:t>
            </a:r>
            <a:r>
              <a:rPr lang="en-US" sz="1000" dirty="0">
                <a:solidFill>
                  <a:schemeClr val="dk1"/>
                </a:solidFill>
              </a:rPr>
              <a:t> le montre le </a:t>
            </a:r>
            <a:r>
              <a:rPr lang="en-US" sz="1000" dirty="0" err="1">
                <a:solidFill>
                  <a:schemeClr val="dk1"/>
                </a:solidFill>
              </a:rPr>
              <a:t>schéma</a:t>
            </a:r>
            <a:r>
              <a:rPr lang="en-US" sz="1000" dirty="0">
                <a:solidFill>
                  <a:schemeClr val="dk1"/>
                </a:solidFill>
              </a:rPr>
              <a:t> </a:t>
            </a:r>
            <a:r>
              <a:rPr lang="en-US" sz="1000" dirty="0" err="1">
                <a:solidFill>
                  <a:schemeClr val="dk1"/>
                </a:solidFill>
              </a:rPr>
              <a:t>précédent</a:t>
            </a:r>
            <a:r>
              <a:rPr lang="en-US" sz="1000" dirty="0">
                <a:solidFill>
                  <a:schemeClr val="dk1"/>
                </a:solidFill>
              </a:rPr>
              <a:t>, les </a:t>
            </a:r>
            <a:r>
              <a:rPr lang="en-US" sz="1000" dirty="0" err="1">
                <a:solidFill>
                  <a:schemeClr val="dk1"/>
                </a:solidFill>
              </a:rPr>
              <a:t>systèmes</a:t>
            </a:r>
            <a:r>
              <a:rPr lang="en-US" sz="1000" dirty="0">
                <a:solidFill>
                  <a:schemeClr val="dk1"/>
                </a:solidFill>
              </a:rPr>
              <a:t> </a:t>
            </a:r>
            <a:r>
              <a:rPr lang="en-US" sz="1000" dirty="0" err="1">
                <a:solidFill>
                  <a:schemeClr val="dk1"/>
                </a:solidFill>
              </a:rPr>
              <a:t>d'infrastructure</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interconnectés</a:t>
            </a:r>
            <a:r>
              <a:rPr lang="en-US" sz="1000" dirty="0">
                <a:solidFill>
                  <a:schemeClr val="dk1"/>
                </a:solidFill>
              </a:rPr>
              <a:t>. Par </a:t>
            </a:r>
            <a:r>
              <a:rPr lang="en-US" sz="1000" dirty="0" err="1">
                <a:solidFill>
                  <a:schemeClr val="dk1"/>
                </a:solidFill>
              </a:rPr>
              <a:t>conséquent</a:t>
            </a:r>
            <a:r>
              <a:rPr lang="en-US" sz="1000" dirty="0">
                <a:solidFill>
                  <a:schemeClr val="dk1"/>
                </a:solidFill>
              </a:rPr>
              <a:t>, </a:t>
            </a:r>
            <a:r>
              <a:rPr lang="en-US" sz="1000" dirty="0" err="1">
                <a:solidFill>
                  <a:schemeClr val="dk1"/>
                </a:solidFill>
              </a:rPr>
              <a:t>l'impact</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sur un </a:t>
            </a:r>
            <a:r>
              <a:rPr lang="en-US" sz="1000" dirty="0" err="1">
                <a:solidFill>
                  <a:schemeClr val="dk1"/>
                </a:solidFill>
              </a:rPr>
              <a:t>secteur</a:t>
            </a:r>
            <a:r>
              <a:rPr lang="en-US" sz="1000" dirty="0">
                <a:solidFill>
                  <a:schemeClr val="dk1"/>
                </a:solidFill>
              </a:rPr>
              <a:t> </a:t>
            </a:r>
            <a:r>
              <a:rPr lang="en-US" sz="1000" dirty="0" err="1">
                <a:solidFill>
                  <a:schemeClr val="dk1"/>
                </a:solidFill>
              </a:rPr>
              <a:t>peut</a:t>
            </a:r>
            <a:r>
              <a:rPr lang="en-US" sz="1000" dirty="0">
                <a:solidFill>
                  <a:schemeClr val="dk1"/>
                </a:solidFill>
              </a:rPr>
              <a:t> </a:t>
            </a:r>
            <a:r>
              <a:rPr lang="en-US" sz="1000" dirty="0" err="1">
                <a:solidFill>
                  <a:schemeClr val="dk1"/>
                </a:solidFill>
              </a:rPr>
              <a:t>entraîner</a:t>
            </a:r>
            <a:r>
              <a:rPr lang="en-US" sz="1000" dirty="0">
                <a:solidFill>
                  <a:schemeClr val="dk1"/>
                </a:solidFill>
              </a:rPr>
              <a:t> un « </a:t>
            </a:r>
            <a:r>
              <a:rPr lang="en-US" sz="1000" dirty="0" err="1">
                <a:solidFill>
                  <a:schemeClr val="dk1"/>
                </a:solidFill>
              </a:rPr>
              <a:t>effet</a:t>
            </a:r>
            <a:r>
              <a:rPr lang="en-US" sz="1000" dirty="0">
                <a:solidFill>
                  <a:schemeClr val="dk1"/>
                </a:solidFill>
              </a:rPr>
              <a:t> domino » qui </a:t>
            </a:r>
            <a:r>
              <a:rPr lang="en-US" sz="1000" dirty="0" err="1">
                <a:solidFill>
                  <a:schemeClr val="dk1"/>
                </a:solidFill>
              </a:rPr>
              <a:t>affecte</a:t>
            </a:r>
            <a:r>
              <a:rPr lang="en-US" sz="1000" dirty="0">
                <a:solidFill>
                  <a:schemeClr val="dk1"/>
                </a:solidFill>
              </a:rPr>
              <a:t> </a:t>
            </a:r>
            <a:r>
              <a:rPr lang="en-US" sz="1000" dirty="0" err="1">
                <a:solidFill>
                  <a:schemeClr val="dk1"/>
                </a:solidFill>
              </a:rPr>
              <a:t>négativement</a:t>
            </a:r>
            <a:r>
              <a:rPr lang="en-US" sz="1000" dirty="0">
                <a:solidFill>
                  <a:schemeClr val="dk1"/>
                </a:solidFill>
              </a:rPr>
              <a:t> </a:t>
            </a:r>
            <a:r>
              <a:rPr lang="en-US" sz="1000" dirty="0" err="1">
                <a:solidFill>
                  <a:schemeClr val="dk1"/>
                </a:solidFill>
              </a:rPr>
              <a:t>d'autres</a:t>
            </a:r>
            <a:r>
              <a:rPr lang="en-US" sz="1000" dirty="0">
                <a:solidFill>
                  <a:schemeClr val="dk1"/>
                </a:solidFill>
              </a:rPr>
              <a:t> </a:t>
            </a:r>
            <a:r>
              <a:rPr lang="en-US" sz="1000" dirty="0" err="1">
                <a:solidFill>
                  <a:schemeClr val="dk1"/>
                </a:solidFill>
              </a:rPr>
              <a:t>secteurs</a:t>
            </a:r>
            <a:r>
              <a:rPr lang="en-US" sz="1000" dirty="0">
                <a:solidFill>
                  <a:schemeClr val="dk1"/>
                </a:solidFill>
              </a:rPr>
              <a:t>. </a:t>
            </a:r>
            <a:r>
              <a:rPr lang="en-US" sz="1000" dirty="0" err="1">
                <a:solidFill>
                  <a:schemeClr val="dk1"/>
                </a:solidFill>
              </a:rPr>
              <a:t>C'est</a:t>
            </a:r>
            <a:r>
              <a:rPr lang="en-US" sz="1000" dirty="0">
                <a:solidFill>
                  <a:schemeClr val="dk1"/>
                </a:solidFill>
              </a:rPr>
              <a:t> </a:t>
            </a:r>
            <a:r>
              <a:rPr lang="en-US" sz="1000" dirty="0" err="1">
                <a:solidFill>
                  <a:schemeClr val="dk1"/>
                </a:solidFill>
              </a:rPr>
              <a:t>ce</a:t>
            </a:r>
            <a:r>
              <a:rPr lang="en-US" sz="1000" dirty="0">
                <a:solidFill>
                  <a:schemeClr val="dk1"/>
                </a:solidFill>
              </a:rPr>
              <a:t> </a:t>
            </a:r>
            <a:r>
              <a:rPr lang="en-US" sz="1000" dirty="0" err="1">
                <a:solidFill>
                  <a:schemeClr val="dk1"/>
                </a:solidFill>
              </a:rPr>
              <a:t>qu'on</a:t>
            </a:r>
            <a:r>
              <a:rPr lang="en-US" sz="1000" dirty="0">
                <a:solidFill>
                  <a:schemeClr val="dk1"/>
                </a:solidFill>
              </a:rPr>
              <a:t> </a:t>
            </a:r>
            <a:r>
              <a:rPr lang="en-US" sz="1000" dirty="0" err="1">
                <a:solidFill>
                  <a:schemeClr val="dk1"/>
                </a:solidFill>
              </a:rPr>
              <a:t>appelle</a:t>
            </a:r>
            <a:r>
              <a:rPr lang="en-US" sz="1000" dirty="0">
                <a:solidFill>
                  <a:schemeClr val="dk1"/>
                </a:solidFill>
              </a:rPr>
              <a:t> </a:t>
            </a:r>
            <a:r>
              <a:rPr lang="en-US" sz="1000" b="1" dirty="0" err="1">
                <a:solidFill>
                  <a:schemeClr val="dk1"/>
                </a:solidFill>
              </a:rPr>
              <a:t>l'impact</a:t>
            </a:r>
            <a:r>
              <a:rPr lang="en-US" sz="1000" b="1" dirty="0">
                <a:solidFill>
                  <a:schemeClr val="dk1"/>
                </a:solidFill>
              </a:rPr>
              <a:t> </a:t>
            </a:r>
            <a:r>
              <a:rPr lang="en-US" sz="1000" b="1" dirty="0" err="1">
                <a:solidFill>
                  <a:schemeClr val="dk1"/>
                </a:solidFill>
              </a:rPr>
              <a:t>en</a:t>
            </a:r>
            <a:r>
              <a:rPr lang="en-US" sz="1000" b="1" dirty="0">
                <a:solidFill>
                  <a:schemeClr val="dk1"/>
                </a:solidFill>
              </a:rPr>
              <a:t> cascade du </a:t>
            </a:r>
            <a:r>
              <a:rPr lang="en-US" sz="1000" b="1" dirty="0" err="1">
                <a:solidFill>
                  <a:schemeClr val="dk1"/>
                </a:solidFill>
              </a:rPr>
              <a:t>changement</a:t>
            </a:r>
            <a:r>
              <a:rPr lang="en-US" sz="1000" b="1" dirty="0">
                <a:solidFill>
                  <a:schemeClr val="dk1"/>
                </a:solidFill>
              </a:rPr>
              <a:t> </a:t>
            </a:r>
            <a:r>
              <a:rPr lang="en-US" sz="1000" b="1" dirty="0" err="1">
                <a:solidFill>
                  <a:schemeClr val="dk1"/>
                </a:solidFill>
              </a:rPr>
              <a:t>climatique</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dirty="0">
                <a:solidFill>
                  <a:schemeClr val="dk1"/>
                </a:solidFill>
              </a:rPr>
              <a:t>Dans </a:t>
            </a:r>
            <a:r>
              <a:rPr lang="en-US" sz="1000" dirty="0" err="1">
                <a:solidFill>
                  <a:schemeClr val="dk1"/>
                </a:solidFill>
              </a:rPr>
              <a:t>cette</a:t>
            </a:r>
            <a:r>
              <a:rPr lang="en-US" sz="1000" dirty="0">
                <a:solidFill>
                  <a:schemeClr val="dk1"/>
                </a:solidFill>
              </a:rPr>
              <a:t> diapositive, </a:t>
            </a:r>
            <a:r>
              <a:rPr lang="en-US" sz="1000" dirty="0" err="1">
                <a:solidFill>
                  <a:schemeClr val="dk1"/>
                </a:solidFill>
              </a:rPr>
              <a:t>insistez</a:t>
            </a:r>
            <a:r>
              <a:rPr lang="en-US" sz="1000" dirty="0">
                <a:solidFill>
                  <a:schemeClr val="dk1"/>
                </a:solidFill>
              </a:rPr>
              <a:t> </a:t>
            </a:r>
            <a:r>
              <a:rPr lang="en-US" sz="1000" dirty="0" err="1">
                <a:solidFill>
                  <a:schemeClr val="dk1"/>
                </a:solidFill>
              </a:rPr>
              <a:t>auprès</a:t>
            </a:r>
            <a:r>
              <a:rPr lang="en-US" sz="1000" dirty="0">
                <a:solidFill>
                  <a:schemeClr val="dk1"/>
                </a:solidFill>
              </a:rPr>
              <a:t> des participants sur le fait </a:t>
            </a:r>
            <a:r>
              <a:rPr lang="en-US" sz="1000" dirty="0" err="1">
                <a:solidFill>
                  <a:schemeClr val="dk1"/>
                </a:solidFill>
              </a:rPr>
              <a:t>qu'ils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comprendre</a:t>
            </a:r>
            <a:r>
              <a:rPr lang="en-US" sz="1000" dirty="0">
                <a:solidFill>
                  <a:schemeClr val="dk1"/>
                </a:solidFill>
              </a:rPr>
              <a:t> </a:t>
            </a:r>
            <a:r>
              <a:rPr lang="en-US" sz="1000" dirty="0" err="1">
                <a:solidFill>
                  <a:schemeClr val="dk1"/>
                </a:solidFill>
              </a:rPr>
              <a:t>que</a:t>
            </a:r>
            <a:r>
              <a:rPr lang="en-US" sz="1000" dirty="0">
                <a:solidFill>
                  <a:schemeClr val="dk1"/>
                </a:solidFill>
              </a:rPr>
              <a:t> la </a:t>
            </a:r>
            <a:r>
              <a:rPr lang="en-US" sz="1000" dirty="0" err="1">
                <a:solidFill>
                  <a:schemeClr val="dk1"/>
                </a:solidFill>
              </a:rPr>
              <a:t>résilience</a:t>
            </a:r>
            <a:r>
              <a:rPr lang="en-US" sz="1000" dirty="0">
                <a:solidFill>
                  <a:schemeClr val="dk1"/>
                </a:solidFill>
              </a:rPr>
              <a:t> </a:t>
            </a:r>
            <a:r>
              <a:rPr lang="en-US" sz="1000" dirty="0" err="1">
                <a:solidFill>
                  <a:schemeClr val="dk1"/>
                </a:solidFill>
              </a:rPr>
              <a:t>climatique</a:t>
            </a:r>
            <a:r>
              <a:rPr lang="en-US" sz="1000" dirty="0">
                <a:solidFill>
                  <a:schemeClr val="dk1"/>
                </a:solidFill>
              </a:rPr>
              <a:t> des infrastructures </a:t>
            </a:r>
            <a:r>
              <a:rPr lang="en-US" sz="1000" dirty="0" err="1">
                <a:solidFill>
                  <a:schemeClr val="dk1"/>
                </a:solidFill>
              </a:rPr>
              <a:t>individuelles</a:t>
            </a:r>
            <a:r>
              <a:rPr lang="en-US" sz="1000" dirty="0">
                <a:solidFill>
                  <a:schemeClr val="dk1"/>
                </a:solidFill>
              </a:rPr>
              <a:t> doit </a:t>
            </a:r>
            <a:r>
              <a:rPr lang="en-US" sz="1000" dirty="0" err="1">
                <a:solidFill>
                  <a:schemeClr val="dk1"/>
                </a:solidFill>
              </a:rPr>
              <a:t>être</a:t>
            </a:r>
            <a:r>
              <a:rPr lang="en-US" sz="1000" dirty="0">
                <a:solidFill>
                  <a:schemeClr val="dk1"/>
                </a:solidFill>
              </a:rPr>
              <a:t> </a:t>
            </a:r>
            <a:r>
              <a:rPr lang="en-US" sz="1000" dirty="0" err="1">
                <a:solidFill>
                  <a:schemeClr val="dk1"/>
                </a:solidFill>
              </a:rPr>
              <a:t>évaluée</a:t>
            </a:r>
            <a:r>
              <a:rPr lang="en-US" sz="1000" dirty="0">
                <a:solidFill>
                  <a:schemeClr val="dk1"/>
                </a:solidFill>
              </a:rPr>
              <a:t> dans le </a:t>
            </a:r>
            <a:r>
              <a:rPr lang="en-US" sz="1000" dirty="0" err="1">
                <a:solidFill>
                  <a:schemeClr val="dk1"/>
                </a:solidFill>
              </a:rPr>
              <a:t>contexte</a:t>
            </a:r>
            <a:r>
              <a:rPr lang="en-US" sz="1000" dirty="0">
                <a:solidFill>
                  <a:schemeClr val="dk1"/>
                </a:solidFill>
              </a:rPr>
              <a:t> plus large de </a:t>
            </a:r>
            <a:r>
              <a:rPr lang="en-US" sz="1000" dirty="0" err="1">
                <a:solidFill>
                  <a:schemeClr val="dk1"/>
                </a:solidFill>
              </a:rPr>
              <a:t>l'ensemble</a:t>
            </a:r>
            <a:r>
              <a:rPr lang="en-US" sz="1000" dirty="0">
                <a:solidFill>
                  <a:schemeClr val="dk1"/>
                </a:solidFill>
              </a:rPr>
              <a:t> du </a:t>
            </a:r>
            <a:r>
              <a:rPr lang="en-US" sz="1000" dirty="0" err="1">
                <a:solidFill>
                  <a:schemeClr val="dk1"/>
                </a:solidFill>
              </a:rPr>
              <a:t>système</a:t>
            </a:r>
            <a:r>
              <a:rPr lang="en-US" sz="1000" dirty="0">
                <a:solidFill>
                  <a:schemeClr val="dk1"/>
                </a:solidFill>
              </a:rPr>
              <a:t> (</a:t>
            </a:r>
            <a:r>
              <a:rPr lang="en-US" sz="1000" dirty="0" err="1">
                <a:solidFill>
                  <a:schemeClr val="dk1"/>
                </a:solidFill>
              </a:rPr>
              <a:t>ce</a:t>
            </a:r>
            <a:r>
              <a:rPr lang="en-US" sz="1000" dirty="0">
                <a:solidFill>
                  <a:schemeClr val="dk1"/>
                </a:solidFill>
              </a:rPr>
              <a:t> point a </a:t>
            </a:r>
            <a:r>
              <a:rPr lang="en-US" sz="1000" dirty="0" err="1">
                <a:solidFill>
                  <a:schemeClr val="dk1"/>
                </a:solidFill>
              </a:rPr>
              <a:t>également</a:t>
            </a:r>
            <a:r>
              <a:rPr lang="en-US" sz="1000" dirty="0">
                <a:solidFill>
                  <a:schemeClr val="dk1"/>
                </a:solidFill>
              </a:rPr>
              <a:t> </a:t>
            </a:r>
            <a:r>
              <a:rPr lang="en-US" sz="1000" dirty="0" err="1">
                <a:solidFill>
                  <a:schemeClr val="dk1"/>
                </a:solidFill>
              </a:rPr>
              <a:t>été</a:t>
            </a:r>
            <a:r>
              <a:rPr lang="en-US" sz="1000" dirty="0">
                <a:solidFill>
                  <a:schemeClr val="dk1"/>
                </a:solidFill>
              </a:rPr>
              <a:t> </a:t>
            </a:r>
            <a:r>
              <a:rPr lang="en-US" sz="1000" dirty="0" err="1">
                <a:solidFill>
                  <a:schemeClr val="dk1"/>
                </a:solidFill>
              </a:rPr>
              <a:t>brièvement</a:t>
            </a:r>
            <a:r>
              <a:rPr lang="en-US" sz="1000" dirty="0">
                <a:solidFill>
                  <a:schemeClr val="dk1"/>
                </a:solidFill>
              </a:rPr>
              <a:t> </a:t>
            </a:r>
            <a:r>
              <a:rPr lang="en-US" sz="1000" dirty="0" err="1">
                <a:solidFill>
                  <a:schemeClr val="dk1"/>
                </a:solidFill>
              </a:rPr>
              <a:t>souligné</a:t>
            </a:r>
            <a:r>
              <a:rPr lang="en-US" sz="1000" dirty="0">
                <a:solidFill>
                  <a:schemeClr val="dk1"/>
                </a:solidFill>
              </a:rPr>
              <a:t> dans le module 2 dans le </a:t>
            </a:r>
            <a:r>
              <a:rPr lang="en-US" sz="1000" dirty="0" err="1">
                <a:solidFill>
                  <a:schemeClr val="dk1"/>
                </a:solidFill>
              </a:rPr>
              <a:t>contexte</a:t>
            </a:r>
            <a:r>
              <a:rPr lang="en-US" sz="1000" dirty="0">
                <a:solidFill>
                  <a:schemeClr val="dk1"/>
                </a:solidFill>
              </a:rPr>
              <a:t> des CRA). Cette perspective </a:t>
            </a:r>
            <a:r>
              <a:rPr lang="en-US" sz="1000" dirty="0" err="1">
                <a:solidFill>
                  <a:schemeClr val="dk1"/>
                </a:solidFill>
              </a:rPr>
              <a:t>holistique</a:t>
            </a:r>
            <a:r>
              <a:rPr lang="en-US" sz="1000" dirty="0">
                <a:solidFill>
                  <a:schemeClr val="dk1"/>
                </a:solidFill>
              </a:rPr>
              <a:t> est </a:t>
            </a:r>
            <a:r>
              <a:rPr lang="en-US" sz="1000" dirty="0" err="1">
                <a:solidFill>
                  <a:schemeClr val="dk1"/>
                </a:solidFill>
              </a:rPr>
              <a:t>essentielle</a:t>
            </a:r>
            <a:r>
              <a:rPr lang="en-US" sz="1000" dirty="0">
                <a:solidFill>
                  <a:schemeClr val="dk1"/>
                </a:solidFill>
              </a:rPr>
              <a:t> pour </a:t>
            </a:r>
            <a:r>
              <a:rPr lang="en-US" sz="1000" dirty="0" err="1">
                <a:solidFill>
                  <a:schemeClr val="dk1"/>
                </a:solidFill>
              </a:rPr>
              <a:t>élaborer</a:t>
            </a:r>
            <a:r>
              <a:rPr lang="en-US" sz="1000" dirty="0">
                <a:solidFill>
                  <a:schemeClr val="dk1"/>
                </a:solidFill>
              </a:rPr>
              <a:t> des </a:t>
            </a:r>
            <a:r>
              <a:rPr lang="en-US" sz="1000" dirty="0" err="1">
                <a:solidFill>
                  <a:schemeClr val="dk1"/>
                </a:solidFill>
              </a:rPr>
              <a:t>stratégies</a:t>
            </a:r>
            <a:r>
              <a:rPr lang="en-US" sz="1000" dirty="0">
                <a:solidFill>
                  <a:schemeClr val="dk1"/>
                </a:solidFill>
              </a:rPr>
              <a:t> </a:t>
            </a:r>
            <a:r>
              <a:rPr lang="en-US" sz="1000" dirty="0" err="1">
                <a:solidFill>
                  <a:schemeClr val="dk1"/>
                </a:solidFill>
              </a:rPr>
              <a:t>efficaces</a:t>
            </a:r>
            <a:r>
              <a:rPr lang="en-US" sz="1000" dirty="0">
                <a:solidFill>
                  <a:schemeClr val="dk1"/>
                </a:solidFill>
              </a:rPr>
              <a:t> de planification et </a:t>
            </a:r>
            <a:r>
              <a:rPr lang="en-US" sz="1000" dirty="0" err="1">
                <a:solidFill>
                  <a:schemeClr val="dk1"/>
                </a:solidFill>
              </a:rPr>
              <a:t>d'adaptation</a:t>
            </a:r>
            <a:r>
              <a:rPr lang="en-US" sz="1000" dirty="0">
                <a:solidFill>
                  <a:schemeClr val="dk1"/>
                </a:solidFill>
              </a:rPr>
              <a:t> à la </a:t>
            </a:r>
            <a:r>
              <a:rPr lang="en-US" sz="1000" dirty="0" err="1">
                <a:solidFill>
                  <a:schemeClr val="dk1"/>
                </a:solidFill>
              </a:rPr>
              <a:t>résilience</a:t>
            </a:r>
            <a:r>
              <a:rPr lang="en-US" sz="1000" dirty="0">
                <a:solidFill>
                  <a:schemeClr val="dk1"/>
                </a:solidFill>
              </a:rPr>
              <a:t> </a:t>
            </a:r>
            <a:r>
              <a:rPr lang="en-US" sz="1000" dirty="0" err="1">
                <a:solidFill>
                  <a:schemeClr val="dk1"/>
                </a:solidFill>
              </a:rPr>
              <a:t>climatique</a:t>
            </a:r>
            <a:r>
              <a:rPr lang="en-US" sz="1000" dirty="0">
                <a:solidFill>
                  <a:schemeClr val="dk1"/>
                </a:solidFill>
              </a:rPr>
              <a:t>.</a:t>
            </a:r>
            <a:endParaRPr sz="1000" dirty="0">
              <a:solidFill>
                <a:schemeClr val="dk1"/>
              </a:solidFill>
            </a:endParaRPr>
          </a:p>
        </p:txBody>
      </p:sp>
      <p:sp>
        <p:nvSpPr>
          <p:cNvPr id="731" name="Google Shape;731;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a:extLst>
            <a:ext uri="{FF2B5EF4-FFF2-40B4-BE49-F238E27FC236}">
              <a16:creationId xmlns:a16="http://schemas.microsoft.com/office/drawing/2014/main" id="{55894DFC-4C1E-5CED-E77D-6E89D328779A}"/>
            </a:ext>
          </a:extLst>
        </p:cNvPr>
        <p:cNvGrpSpPr/>
        <p:nvPr/>
      </p:nvGrpSpPr>
      <p:grpSpPr>
        <a:xfrm>
          <a:off x="0" y="0"/>
          <a:ext cx="0" cy="0"/>
          <a:chOff x="0" y="0"/>
          <a:chExt cx="0" cy="0"/>
        </a:xfrm>
      </p:grpSpPr>
      <p:sp>
        <p:nvSpPr>
          <p:cNvPr id="730" name="Google Shape;730;p24:notes">
            <a:extLst>
              <a:ext uri="{FF2B5EF4-FFF2-40B4-BE49-F238E27FC236}">
                <a16:creationId xmlns:a16="http://schemas.microsoft.com/office/drawing/2014/main" id="{7BF8E7C7-12E4-72EE-7CFB-2BA5B9822B5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br>
              <a:rPr lang="en-US" sz="1000">
                <a:solidFill>
                  <a:schemeClr val="dk1"/>
                </a:solidFill>
              </a:rPr>
            </a:br>
            <a:br>
              <a:rPr lang="en-US" sz="1000">
                <a:solidFill>
                  <a:schemeClr val="dk1"/>
                </a:solidFill>
              </a:rPr>
            </a:br>
            <a:r>
              <a:rPr lang="en-US" sz="1000">
                <a:solidFill>
                  <a:schemeClr val="dk1"/>
                </a:solidFill>
              </a:rPr>
              <a:t>Passez en revue deux des exemples fournis. </a:t>
            </a:r>
            <a:endParaRPr sz="1000">
              <a:solidFill>
                <a:schemeClr val="dk1"/>
              </a:solidFill>
            </a:endParaRPr>
          </a:p>
        </p:txBody>
      </p:sp>
      <p:sp>
        <p:nvSpPr>
          <p:cNvPr id="731" name="Google Shape;731;p24:notes">
            <a:extLst>
              <a:ext uri="{FF2B5EF4-FFF2-40B4-BE49-F238E27FC236}">
                <a16:creationId xmlns:a16="http://schemas.microsoft.com/office/drawing/2014/main" id="{BB7F4EC1-AC13-016A-716E-2AF1250A23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644986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a:extLst>
            <a:ext uri="{FF2B5EF4-FFF2-40B4-BE49-F238E27FC236}">
              <a16:creationId xmlns:a16="http://schemas.microsoft.com/office/drawing/2014/main" id="{822B002A-0C54-579B-D8F1-82232520A2A0}"/>
            </a:ext>
          </a:extLst>
        </p:cNvPr>
        <p:cNvGrpSpPr/>
        <p:nvPr/>
      </p:nvGrpSpPr>
      <p:grpSpPr>
        <a:xfrm>
          <a:off x="0" y="0"/>
          <a:ext cx="0" cy="0"/>
          <a:chOff x="0" y="0"/>
          <a:chExt cx="0" cy="0"/>
        </a:xfrm>
      </p:grpSpPr>
      <p:sp>
        <p:nvSpPr>
          <p:cNvPr id="109" name="Google Shape;109;g30954ad01f5_0_1:notes">
            <a:extLst>
              <a:ext uri="{FF2B5EF4-FFF2-40B4-BE49-F238E27FC236}">
                <a16:creationId xmlns:a16="http://schemas.microsoft.com/office/drawing/2014/main" id="{7D58A9B9-C693-AD81-DAF7-7FA824583B7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0" dirty="0">
                <a:solidFill>
                  <a:schemeClr val="dk1"/>
                </a:solidFill>
                <a:latin typeface="Roboto"/>
                <a:ea typeface="Roboto"/>
                <a:cs typeface="Roboto"/>
                <a:sym typeface="Roboto"/>
              </a:rPr>
              <a:t>Vous </a:t>
            </a:r>
            <a:r>
              <a:rPr lang="en-US" sz="1000" b="0" dirty="0" err="1">
                <a:solidFill>
                  <a:schemeClr val="dk1"/>
                </a:solidFill>
                <a:latin typeface="Roboto"/>
                <a:ea typeface="Roboto"/>
                <a:cs typeface="Roboto"/>
                <a:sym typeface="Roboto"/>
              </a:rPr>
              <a:t>pouvez</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ici</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remercier</a:t>
            </a:r>
            <a:r>
              <a:rPr lang="en-US" sz="1000" b="0" dirty="0">
                <a:solidFill>
                  <a:schemeClr val="dk1"/>
                </a:solidFill>
                <a:latin typeface="Roboto"/>
                <a:ea typeface="Roboto"/>
                <a:cs typeface="Roboto"/>
                <a:sym typeface="Roboto"/>
              </a:rPr>
              <a:t> les </a:t>
            </a:r>
            <a:r>
              <a:rPr lang="en-US" sz="1000" b="0" dirty="0" err="1">
                <a:solidFill>
                  <a:schemeClr val="dk1"/>
                </a:solidFill>
                <a:latin typeface="Roboto"/>
                <a:ea typeface="Roboto"/>
                <a:cs typeface="Roboto"/>
                <a:sym typeface="Roboto"/>
              </a:rPr>
              <a:t>personnes</a:t>
            </a:r>
            <a:r>
              <a:rPr lang="en-US" sz="1000" b="0" dirty="0">
                <a:solidFill>
                  <a:schemeClr val="dk1"/>
                </a:solidFill>
                <a:latin typeface="Roboto"/>
                <a:ea typeface="Roboto"/>
                <a:cs typeface="Roboto"/>
                <a:sym typeface="Roboto"/>
              </a:rPr>
              <a:t> qui </a:t>
            </a:r>
            <a:r>
              <a:rPr lang="en-US" sz="1000" b="0" dirty="0" err="1">
                <a:solidFill>
                  <a:schemeClr val="dk1"/>
                </a:solidFill>
                <a:latin typeface="Roboto"/>
                <a:ea typeface="Roboto"/>
                <a:cs typeface="Roboto"/>
                <a:sym typeface="Roboto"/>
              </a:rPr>
              <a:t>ont</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contribué</a:t>
            </a:r>
            <a:r>
              <a:rPr lang="en-US" sz="1000" b="0" dirty="0">
                <a:solidFill>
                  <a:schemeClr val="dk1"/>
                </a:solidFill>
                <a:latin typeface="Roboto"/>
                <a:ea typeface="Roboto"/>
                <a:cs typeface="Roboto"/>
                <a:sym typeface="Roboto"/>
              </a:rPr>
              <a:t> à </a:t>
            </a:r>
            <a:r>
              <a:rPr lang="en-US" sz="1000" b="0" dirty="0" err="1">
                <a:solidFill>
                  <a:schemeClr val="dk1"/>
                </a:solidFill>
                <a:latin typeface="Roboto"/>
                <a:ea typeface="Roboto"/>
                <a:cs typeface="Roboto"/>
                <a:sym typeface="Roboto"/>
              </a:rPr>
              <a:t>l'élaboration</a:t>
            </a:r>
            <a:r>
              <a:rPr lang="en-US" sz="1000" b="0" dirty="0">
                <a:solidFill>
                  <a:schemeClr val="dk1"/>
                </a:solidFill>
                <a:latin typeface="Roboto"/>
                <a:ea typeface="Roboto"/>
                <a:cs typeface="Roboto"/>
                <a:sym typeface="Roboto"/>
              </a:rPr>
              <a:t> de la Masterclass.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dirty="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dirty="0">
                <a:solidFill>
                  <a:schemeClr val="dk1"/>
                </a:solidFill>
              </a:rPr>
              <a:t>Nous tenons à </a:t>
            </a:r>
            <a:r>
              <a:rPr lang="en-US" sz="1000" dirty="0" err="1">
                <a:solidFill>
                  <a:schemeClr val="dk1"/>
                </a:solidFill>
              </a:rPr>
              <a:t>remercier</a:t>
            </a:r>
            <a:r>
              <a:rPr lang="en-US" sz="1000" dirty="0">
                <a:solidFill>
                  <a:schemeClr val="dk1"/>
                </a:solidFill>
              </a:rPr>
              <a:t> les </a:t>
            </a:r>
            <a:r>
              <a:rPr lang="en-US" sz="1000" dirty="0" err="1">
                <a:solidFill>
                  <a:schemeClr val="dk1"/>
                </a:solidFill>
              </a:rPr>
              <a:t>partenaires</a:t>
            </a:r>
            <a:r>
              <a:rPr lang="en-US" sz="1000" dirty="0">
                <a:solidFill>
                  <a:schemeClr val="dk1"/>
                </a:solidFill>
              </a:rPr>
              <a:t> et </a:t>
            </a:r>
            <a:r>
              <a:rPr lang="en-US" sz="1000" dirty="0" err="1">
                <a:solidFill>
                  <a:schemeClr val="dk1"/>
                </a:solidFill>
              </a:rPr>
              <a:t>bailleurs</a:t>
            </a:r>
            <a:r>
              <a:rPr lang="en-US" sz="1000" dirty="0">
                <a:solidFill>
                  <a:schemeClr val="dk1"/>
                </a:solidFill>
              </a:rPr>
              <a:t> de fonds </a:t>
            </a:r>
            <a:r>
              <a:rPr lang="en-US" sz="1000" dirty="0" err="1">
                <a:solidFill>
                  <a:schemeClr val="dk1"/>
                </a:solidFill>
              </a:rPr>
              <a:t>suivants</a:t>
            </a:r>
            <a:r>
              <a:rPr lang="en-US" sz="1000" dirty="0">
                <a:solidFill>
                  <a:schemeClr val="dk1"/>
                </a:solidFill>
              </a:rPr>
              <a:t> qui </a:t>
            </a:r>
            <a:r>
              <a:rPr lang="en-US" sz="1000" dirty="0" err="1">
                <a:solidFill>
                  <a:schemeClr val="dk1"/>
                </a:solidFill>
              </a:rPr>
              <a:t>ont</a:t>
            </a:r>
            <a:r>
              <a:rPr lang="en-US" sz="1000" dirty="0">
                <a:solidFill>
                  <a:schemeClr val="dk1"/>
                </a:solidFill>
              </a:rPr>
              <a:t> </a:t>
            </a:r>
            <a:r>
              <a:rPr lang="en-US" sz="1000" dirty="0" err="1">
                <a:solidFill>
                  <a:schemeClr val="dk1"/>
                </a:solidFill>
              </a:rPr>
              <a:t>participé</a:t>
            </a:r>
            <a:r>
              <a:rPr lang="en-US" sz="1000" dirty="0">
                <a:solidFill>
                  <a:schemeClr val="dk1"/>
                </a:solidFill>
              </a:rPr>
              <a:t> à la conception et à la mise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de la </a:t>
            </a:r>
            <a:r>
              <a:rPr lang="en-GB" sz="1000" b="0" dirty="0">
                <a:solidFill>
                  <a:srgbClr val="FFFFFF"/>
                </a:solidFill>
                <a:latin typeface="Roboto"/>
                <a:ea typeface="Roboto"/>
                <a:cs typeface="Roboto"/>
                <a:sym typeface="Roboto"/>
              </a:rPr>
              <a:t>Masterclass sur les services </a:t>
            </a:r>
            <a:r>
              <a:rPr lang="en-GB" sz="1000" b="0" dirty="0" err="1">
                <a:solidFill>
                  <a:srgbClr val="FFFFFF"/>
                </a:solidFill>
                <a:latin typeface="Roboto"/>
                <a:ea typeface="Roboto"/>
                <a:cs typeface="Roboto"/>
                <a:sym typeface="Roboto"/>
              </a:rPr>
              <a:t>d'approvisionnement</a:t>
            </a:r>
            <a:r>
              <a:rPr lang="en-GB" sz="1000" b="0" dirty="0">
                <a:solidFill>
                  <a:srgbClr val="FFFFFF"/>
                </a:solidFill>
                <a:latin typeface="Roboto"/>
                <a:ea typeface="Roboto"/>
                <a:cs typeface="Roboto"/>
                <a:sym typeface="Roboto"/>
              </a:rPr>
              <a:t> </a:t>
            </a:r>
            <a:r>
              <a:rPr lang="en-GB" sz="1000" b="0" dirty="0" err="1">
                <a:solidFill>
                  <a:srgbClr val="FFFFFF"/>
                </a:solidFill>
                <a:latin typeface="Roboto"/>
                <a:ea typeface="Roboto"/>
                <a:cs typeface="Roboto"/>
                <a:sym typeface="Roboto"/>
              </a:rPr>
              <a:t>en</a:t>
            </a:r>
            <a:r>
              <a:rPr lang="en-GB" sz="1000" b="0" dirty="0">
                <a:solidFill>
                  <a:srgbClr val="FFFFFF"/>
                </a:solidFill>
                <a:latin typeface="Roboto"/>
                <a:ea typeface="Roboto"/>
                <a:cs typeface="Roboto"/>
                <a:sym typeface="Roboto"/>
              </a:rPr>
              <a:t> eau </a:t>
            </a:r>
            <a:r>
              <a:rPr lang="en-GB" sz="1000" b="0" dirty="0" err="1">
                <a:solidFill>
                  <a:srgbClr val="FFFFFF"/>
                </a:solidFill>
                <a:latin typeface="Roboto"/>
                <a:ea typeface="Roboto"/>
                <a:cs typeface="Roboto"/>
                <a:sym typeface="Roboto"/>
              </a:rPr>
              <a:t>résilients</a:t>
            </a:r>
            <a:r>
              <a:rPr lang="en-GB" sz="1000" b="0" dirty="0">
                <a:solidFill>
                  <a:srgbClr val="FFFFFF"/>
                </a:solidFill>
                <a:latin typeface="Roboto"/>
                <a:ea typeface="Roboto"/>
                <a:cs typeface="Roboto"/>
                <a:sym typeface="Roboto"/>
              </a:rPr>
              <a:t> au </a:t>
            </a:r>
            <a:r>
              <a:rPr lang="en-GB" sz="1000" b="0" dirty="0" err="1">
                <a:solidFill>
                  <a:srgbClr val="FFFFFF"/>
                </a:solidFill>
                <a:latin typeface="Roboto"/>
                <a:ea typeface="Roboto"/>
                <a:cs typeface="Roboto"/>
                <a:sym typeface="Roboto"/>
              </a:rPr>
              <a:t>changement</a:t>
            </a:r>
            <a:r>
              <a:rPr lang="en-GB" sz="1000" b="0" dirty="0">
                <a:solidFill>
                  <a:srgbClr val="FFFFFF"/>
                </a:solidFill>
                <a:latin typeface="Roboto"/>
                <a:ea typeface="Roboto"/>
                <a:cs typeface="Roboto"/>
                <a:sym typeface="Roboto"/>
              </a:rPr>
              <a:t> </a:t>
            </a:r>
            <a:r>
              <a:rPr lang="en-GB" sz="1000" b="0" dirty="0" err="1">
                <a:solidFill>
                  <a:srgbClr val="FFFFFF"/>
                </a:solidFill>
                <a:latin typeface="Roboto"/>
                <a:ea typeface="Roboto"/>
                <a:cs typeface="Roboto"/>
                <a:sym typeface="Roboto"/>
              </a:rPr>
              <a:t>climatique</a:t>
            </a:r>
            <a:r>
              <a:rPr lang="en-GB" sz="1000" b="0" dirty="0">
                <a:solidFill>
                  <a:srgbClr val="FFFFFF"/>
                </a:solidFill>
                <a:latin typeface="Roboto"/>
                <a:ea typeface="Roboto"/>
                <a:cs typeface="Roboto"/>
                <a:sym typeface="Roboto"/>
              </a:rPr>
              <a:t> (MSAERCC)</a:t>
            </a:r>
            <a:r>
              <a:rPr lang="en-GB" sz="1000" b="0" dirty="0">
                <a:solidFill>
                  <a:schemeClr val="dk1"/>
                </a:solidFill>
                <a:latin typeface="Roboto"/>
                <a:ea typeface="Roboto"/>
                <a:cs typeface="Roboto"/>
                <a:sym typeface="Roboto"/>
              </a:rPr>
              <a:t>.</a:t>
            </a:r>
            <a:endParaRPr sz="1000" b="0" dirty="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p:txBody>
      </p:sp>
      <p:sp>
        <p:nvSpPr>
          <p:cNvPr id="110" name="Google Shape;110;g30954ad01f5_0_1:notes">
            <a:extLst>
              <a:ext uri="{FF2B5EF4-FFF2-40B4-BE49-F238E27FC236}">
                <a16:creationId xmlns:a16="http://schemas.microsoft.com/office/drawing/2014/main" id="{3B6EE234-DC66-030B-960C-AD1A2E94CCD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4156264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a:extLst>
            <a:ext uri="{FF2B5EF4-FFF2-40B4-BE49-F238E27FC236}">
              <a16:creationId xmlns:a16="http://schemas.microsoft.com/office/drawing/2014/main" id="{1B4F7CA1-6020-0C9B-C88F-8CD92F91FF1C}"/>
            </a:ext>
          </a:extLst>
        </p:cNvPr>
        <p:cNvGrpSpPr/>
        <p:nvPr/>
      </p:nvGrpSpPr>
      <p:grpSpPr>
        <a:xfrm>
          <a:off x="0" y="0"/>
          <a:ext cx="0" cy="0"/>
          <a:chOff x="0" y="0"/>
          <a:chExt cx="0" cy="0"/>
        </a:xfrm>
      </p:grpSpPr>
      <p:sp>
        <p:nvSpPr>
          <p:cNvPr id="730" name="Google Shape;730;p24:notes">
            <a:extLst>
              <a:ext uri="{FF2B5EF4-FFF2-40B4-BE49-F238E27FC236}">
                <a16:creationId xmlns:a16="http://schemas.microsoft.com/office/drawing/2014/main" id="{101FA9F0-42EA-7653-15A5-D396528B51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br>
              <a:rPr lang="en-US" sz="1000">
                <a:solidFill>
                  <a:schemeClr val="dk1"/>
                </a:solidFill>
              </a:rPr>
            </a:br>
            <a:br>
              <a:rPr lang="en-US" sz="1000">
                <a:solidFill>
                  <a:schemeClr val="dk1"/>
                </a:solidFill>
              </a:rPr>
            </a:br>
            <a:r>
              <a:rPr lang="en-US" sz="1000">
                <a:solidFill>
                  <a:schemeClr val="dk1"/>
                </a:solidFill>
              </a:rPr>
              <a:t>Passez en revue deux des exemples fournis. </a:t>
            </a:r>
          </a:p>
          <a:p>
            <a:pPr marL="0" lvl="0" indent="0" algn="l" rtl="0">
              <a:lnSpc>
                <a:spcPct val="100000"/>
              </a:lnSpc>
              <a:spcBef>
                <a:spcPts val="0"/>
              </a:spcBef>
              <a:spcAft>
                <a:spcPts val="0"/>
              </a:spcAft>
              <a:buClr>
                <a:schemeClr val="dk1"/>
              </a:buClr>
              <a:buSzPts val="1100"/>
              <a:buFont typeface="Arial"/>
              <a:buNone/>
            </a:pPr>
            <a:endParaRPr lang="en-US" sz="1000">
              <a:solidFill>
                <a:schemeClr val="dk1"/>
              </a:solidFill>
            </a:endParaRPr>
          </a:p>
        </p:txBody>
      </p:sp>
      <p:sp>
        <p:nvSpPr>
          <p:cNvPr id="731" name="Google Shape;731;p24:notes">
            <a:extLst>
              <a:ext uri="{FF2B5EF4-FFF2-40B4-BE49-F238E27FC236}">
                <a16:creationId xmlns:a16="http://schemas.microsoft.com/office/drawing/2014/main" id="{7100317F-6641-068D-51B9-7BB9E21E1D2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744135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a:extLst>
            <a:ext uri="{FF2B5EF4-FFF2-40B4-BE49-F238E27FC236}">
              <a16:creationId xmlns:a16="http://schemas.microsoft.com/office/drawing/2014/main" id="{B1F13647-7E18-7397-03C5-D495A0505271}"/>
            </a:ext>
          </a:extLst>
        </p:cNvPr>
        <p:cNvGrpSpPr/>
        <p:nvPr/>
      </p:nvGrpSpPr>
      <p:grpSpPr>
        <a:xfrm>
          <a:off x="0" y="0"/>
          <a:ext cx="0" cy="0"/>
          <a:chOff x="0" y="0"/>
          <a:chExt cx="0" cy="0"/>
        </a:xfrm>
      </p:grpSpPr>
      <p:sp>
        <p:nvSpPr>
          <p:cNvPr id="774" name="Google Shape;774;p35:notes">
            <a:extLst>
              <a:ext uri="{FF2B5EF4-FFF2-40B4-BE49-F238E27FC236}">
                <a16:creationId xmlns:a16="http://schemas.microsoft.com/office/drawing/2014/main" id="{46502B07-65D6-5FBD-AFBC-00EBB19D40E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a:t>Notes du formateur :</a:t>
            </a:r>
            <a:endParaRPr sz="1000"/>
          </a:p>
          <a:p>
            <a:pPr marL="0" lvl="0" indent="0" algn="l" rtl="0">
              <a:lnSpc>
                <a:spcPct val="100000"/>
              </a:lnSpc>
              <a:spcBef>
                <a:spcPts val="0"/>
              </a:spcBef>
              <a:spcAft>
                <a:spcPts val="0"/>
              </a:spcAft>
              <a:buSzPts val="1100"/>
              <a:buNone/>
            </a:pPr>
            <a:endParaRPr sz="1000"/>
          </a:p>
          <a:p>
            <a:pPr marL="0" lvl="0" indent="0" algn="l" rtl="0">
              <a:lnSpc>
                <a:spcPct val="100000"/>
              </a:lnSpc>
              <a:spcBef>
                <a:spcPts val="0"/>
              </a:spcBef>
              <a:spcAft>
                <a:spcPts val="0"/>
              </a:spcAft>
              <a:buSzPts val="1100"/>
              <a:buNone/>
            </a:pPr>
            <a:r>
              <a:rPr lang="en-US" sz="1000"/>
              <a:t>Cette diapositive est la première d'une série de trois qui fournissent un aperçu plus approfondi de l'impact du changement climatique sur les groupes vulnérables, en mettant l'accent sur son impact </a:t>
            </a:r>
            <a:r>
              <a:rPr lang="en-US" sz="1000" b="1"/>
              <a:t>sur les personnes vivant dans des quartiers informels</a:t>
            </a:r>
            <a:r>
              <a:rPr lang="en-US" sz="1000"/>
              <a:t>. Veuillez passer en revue le contenu de la diapositive avec les participants, en soulignant à nouveau la nécessité de se concentrer sur l'équité et l'inclusion pour comprendre les impacts du changement climatique sur les infrastructures et les services urbains.</a:t>
            </a:r>
            <a:endParaRPr sz="1000"/>
          </a:p>
        </p:txBody>
      </p:sp>
      <p:sp>
        <p:nvSpPr>
          <p:cNvPr id="775" name="Google Shape;775;p35:notes">
            <a:extLst>
              <a:ext uri="{FF2B5EF4-FFF2-40B4-BE49-F238E27FC236}">
                <a16:creationId xmlns:a16="http://schemas.microsoft.com/office/drawing/2014/main" id="{07D03457-C614-4C17-0C42-7DF1FF7E109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685725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6">
          <a:extLst>
            <a:ext uri="{FF2B5EF4-FFF2-40B4-BE49-F238E27FC236}">
              <a16:creationId xmlns:a16="http://schemas.microsoft.com/office/drawing/2014/main" id="{F064AF2C-1ABC-5C9B-DAEF-F7307747E9B3}"/>
            </a:ext>
          </a:extLst>
        </p:cNvPr>
        <p:cNvGrpSpPr/>
        <p:nvPr/>
      </p:nvGrpSpPr>
      <p:grpSpPr>
        <a:xfrm>
          <a:off x="0" y="0"/>
          <a:ext cx="0" cy="0"/>
          <a:chOff x="0" y="0"/>
          <a:chExt cx="0" cy="0"/>
        </a:xfrm>
      </p:grpSpPr>
      <p:sp>
        <p:nvSpPr>
          <p:cNvPr id="787" name="Google Shape;787;p46:notes">
            <a:extLst>
              <a:ext uri="{FF2B5EF4-FFF2-40B4-BE49-F238E27FC236}">
                <a16:creationId xmlns:a16="http://schemas.microsoft.com/office/drawing/2014/main" id="{6E101C6B-14C3-29F5-8632-EE4B9BD003D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Cette diapositive est la deuxième d'une série de trois qui fournissent un aperçu plus approfondi de l'impact du changement climatique sur les groupes vulnérables, en mettant l'accent sur son impact </a:t>
            </a:r>
            <a:r>
              <a:rPr lang="en-US" sz="1000" b="1">
                <a:solidFill>
                  <a:schemeClr val="dk1"/>
                </a:solidFill>
              </a:rPr>
              <a:t>sur les personnes vivant dans des quartiers informels situés dans des zones riveraines</a:t>
            </a:r>
            <a:r>
              <a:rPr lang="en-US" sz="1000">
                <a:solidFill>
                  <a:schemeClr val="dk1"/>
                </a:solidFill>
              </a:rPr>
              <a:t>. Veuillez passer en revue le contenu de la diapositive avec les participants, en soulignant à nouveau la nécessité de se concentrer sur l'équité et l'inclusion pour comprendre les impacts du changement climatique sur les infrastructures et les services urbains.</a:t>
            </a:r>
            <a:endParaRPr sz="1000">
              <a:solidFill>
                <a:schemeClr val="dk1"/>
              </a:solidFill>
            </a:endParaRPr>
          </a:p>
          <a:p>
            <a:pPr marL="0" lvl="0" indent="0" algn="l" rtl="0">
              <a:lnSpc>
                <a:spcPct val="100000"/>
              </a:lnSpc>
              <a:spcBef>
                <a:spcPts val="0"/>
              </a:spcBef>
              <a:spcAft>
                <a:spcPts val="0"/>
              </a:spcAft>
              <a:buSzPts val="1100"/>
              <a:buNone/>
            </a:pPr>
            <a:endParaRPr/>
          </a:p>
        </p:txBody>
      </p:sp>
      <p:sp>
        <p:nvSpPr>
          <p:cNvPr id="788" name="Google Shape;788;p46:notes">
            <a:extLst>
              <a:ext uri="{FF2B5EF4-FFF2-40B4-BE49-F238E27FC236}">
                <a16:creationId xmlns:a16="http://schemas.microsoft.com/office/drawing/2014/main" id="{3E217F0A-EC80-17F5-1585-59380FD9ED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956401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p:cNvGrpSpPr/>
        <p:nvPr/>
      </p:nvGrpSpPr>
      <p:grpSpPr>
        <a:xfrm>
          <a:off x="0" y="0"/>
          <a:ext cx="0" cy="0"/>
          <a:chOff x="0" y="0"/>
          <a:chExt cx="0" cy="0"/>
        </a:xfrm>
      </p:grpSpPr>
      <p:sp>
        <p:nvSpPr>
          <p:cNvPr id="1024" name="Google Shape;1024;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rPr>
              <a:t>Notes du </a:t>
            </a:r>
            <a:r>
              <a:rPr lang="en-US" sz="1200" b="1" dirty="0" err="1">
                <a:solidFill>
                  <a:schemeClr val="dk1"/>
                </a:solidFill>
              </a:rPr>
              <a:t>formateur</a:t>
            </a:r>
            <a:r>
              <a:rPr lang="en-US" sz="1200" b="1" dirty="0">
                <a:solidFill>
                  <a:schemeClr val="dk1"/>
                </a:solidFill>
              </a:rPr>
              <a:t> :</a:t>
            </a:r>
            <a:endParaRPr lang="en-US" sz="1200" dirty="0">
              <a:solidFill>
                <a:schemeClr val="dk1"/>
              </a:solidFill>
            </a:endParaRPr>
          </a:p>
          <a:p>
            <a:pPr marL="0" lvl="0" indent="0" algn="l" rtl="0">
              <a:lnSpc>
                <a:spcPct val="100000"/>
              </a:lnSpc>
              <a:spcBef>
                <a:spcPts val="0"/>
              </a:spcBef>
              <a:spcAft>
                <a:spcPts val="0"/>
              </a:spcAft>
              <a:buSzPts val="1100"/>
              <a:buNone/>
            </a:pPr>
            <a:endParaRPr lang="en-GB" dirty="0"/>
          </a:p>
          <a:p>
            <a:pPr marL="0" lvl="0" indent="0" algn="l" rtl="0">
              <a:lnSpc>
                <a:spcPct val="100000"/>
              </a:lnSpc>
              <a:spcBef>
                <a:spcPts val="0"/>
              </a:spcBef>
              <a:spcAft>
                <a:spcPts val="0"/>
              </a:spcAft>
              <a:buSzPts val="1100"/>
              <a:buNone/>
            </a:pPr>
            <a:r>
              <a:rPr lang="en-GB" dirty="0"/>
              <a:t>Il </a:t>
            </a:r>
            <a:r>
              <a:rPr lang="en-GB" dirty="0" err="1"/>
              <a:t>s'agit</a:t>
            </a:r>
            <a:r>
              <a:rPr lang="en-GB" dirty="0"/>
              <a:t> d'un </a:t>
            </a:r>
            <a:r>
              <a:rPr lang="en-GB" dirty="0" err="1"/>
              <a:t>exercice</a:t>
            </a:r>
            <a:r>
              <a:rPr lang="en-GB" dirty="0"/>
              <a:t> </a:t>
            </a:r>
            <a:r>
              <a:rPr lang="en-GB" dirty="0" err="1"/>
              <a:t>individuel</a:t>
            </a:r>
            <a:r>
              <a:rPr lang="en-GB" dirty="0"/>
              <a:t>. </a:t>
            </a:r>
            <a:r>
              <a:rPr lang="en-GB" dirty="0" err="1"/>
              <a:t>L'objectif</a:t>
            </a:r>
            <a:r>
              <a:rPr lang="en-GB" dirty="0"/>
              <a:t> de </a:t>
            </a:r>
            <a:r>
              <a:rPr lang="en-GB" dirty="0" err="1"/>
              <a:t>cet</a:t>
            </a:r>
            <a:r>
              <a:rPr lang="en-GB" dirty="0"/>
              <a:t> </a:t>
            </a:r>
            <a:r>
              <a:rPr lang="en-GB" dirty="0" err="1"/>
              <a:t>exercice</a:t>
            </a:r>
            <a:r>
              <a:rPr lang="en-GB" dirty="0"/>
              <a:t> </a:t>
            </a:r>
            <a:r>
              <a:rPr lang="en-GB" dirty="0" err="1"/>
              <a:t>est</a:t>
            </a:r>
            <a:r>
              <a:rPr lang="en-GB" dirty="0"/>
              <a:t> </a:t>
            </a:r>
            <a:r>
              <a:rPr lang="en-GB" dirty="0" err="1"/>
              <a:t>d'amener</a:t>
            </a:r>
            <a:r>
              <a:rPr lang="en-GB" dirty="0"/>
              <a:t> les participants à commencer à </a:t>
            </a:r>
            <a:r>
              <a:rPr lang="en-GB" sz="1200" dirty="0" err="1">
                <a:solidFill>
                  <a:schemeClr val="bg1"/>
                </a:solidFill>
                <a:latin typeface="Roboto"/>
                <a:ea typeface="Roboto"/>
                <a:cs typeface="Roboto"/>
                <a:sym typeface="Roboto"/>
              </a:rPr>
              <a:t>développer</a:t>
            </a:r>
            <a:r>
              <a:rPr lang="en-GB" sz="1200" dirty="0">
                <a:solidFill>
                  <a:schemeClr val="bg1"/>
                </a:solidFill>
                <a:latin typeface="Roboto"/>
                <a:ea typeface="Roboto"/>
                <a:cs typeface="Roboto"/>
                <a:sym typeface="Roboto"/>
              </a:rPr>
              <a:t> </a:t>
            </a:r>
            <a:r>
              <a:rPr lang="en-GB" sz="1200" dirty="0" err="1">
                <a:solidFill>
                  <a:schemeClr val="bg1"/>
                </a:solidFill>
                <a:latin typeface="Roboto"/>
                <a:ea typeface="Roboto"/>
                <a:cs typeface="Roboto"/>
                <a:sym typeface="Roboto"/>
              </a:rPr>
              <a:t>une</a:t>
            </a:r>
            <a:r>
              <a:rPr lang="en-GB" sz="1200" dirty="0">
                <a:solidFill>
                  <a:schemeClr val="bg1"/>
                </a:solidFill>
                <a:latin typeface="Roboto"/>
                <a:ea typeface="Roboto"/>
                <a:cs typeface="Roboto"/>
                <a:sym typeface="Roboto"/>
              </a:rPr>
              <a:t> </a:t>
            </a:r>
            <a:r>
              <a:rPr lang="en-GB" sz="1200" dirty="0" err="1">
                <a:solidFill>
                  <a:schemeClr val="bg1"/>
                </a:solidFill>
                <a:latin typeface="Roboto"/>
                <a:ea typeface="Roboto"/>
                <a:cs typeface="Roboto"/>
                <a:sym typeface="Roboto"/>
              </a:rPr>
              <a:t>compréhension</a:t>
            </a:r>
            <a:r>
              <a:rPr lang="en-GB" sz="1200" dirty="0">
                <a:solidFill>
                  <a:schemeClr val="bg1"/>
                </a:solidFill>
                <a:latin typeface="Roboto"/>
                <a:ea typeface="Roboto"/>
                <a:cs typeface="Roboto"/>
                <a:sym typeface="Roboto"/>
              </a:rPr>
              <a:t> de </a:t>
            </a:r>
            <a:r>
              <a:rPr lang="en-GB" sz="1200" dirty="0" err="1">
                <a:solidFill>
                  <a:schemeClr val="bg1"/>
                </a:solidFill>
                <a:latin typeface="Roboto"/>
                <a:ea typeface="Roboto"/>
                <a:cs typeface="Roboto"/>
                <a:sym typeface="Roboto"/>
              </a:rPr>
              <a:t>leur</a:t>
            </a:r>
            <a:r>
              <a:rPr lang="en-GB" sz="1200" dirty="0">
                <a:solidFill>
                  <a:schemeClr val="bg1"/>
                </a:solidFill>
                <a:latin typeface="Roboto"/>
                <a:ea typeface="Roboto"/>
                <a:cs typeface="Roboto"/>
                <a:sym typeface="Roboto"/>
              </a:rPr>
              <a:t> propre </a:t>
            </a:r>
            <a:r>
              <a:rPr lang="en-GB" sz="1200" dirty="0" err="1">
                <a:solidFill>
                  <a:schemeClr val="bg1"/>
                </a:solidFill>
                <a:latin typeface="Roboto"/>
                <a:ea typeface="Roboto"/>
                <a:cs typeface="Roboto"/>
                <a:sym typeface="Roboto"/>
              </a:rPr>
              <a:t>contexte</a:t>
            </a:r>
            <a:r>
              <a:rPr lang="en-GB" sz="1200" dirty="0">
                <a:solidFill>
                  <a:schemeClr val="bg1"/>
                </a:solidFill>
                <a:latin typeface="Roboto"/>
                <a:ea typeface="Roboto"/>
                <a:cs typeface="Roboto"/>
                <a:sym typeface="Roboto"/>
              </a:rPr>
              <a:t> </a:t>
            </a:r>
            <a:r>
              <a:rPr lang="en-GB" sz="1200" dirty="0" err="1">
                <a:solidFill>
                  <a:schemeClr val="bg1"/>
                </a:solidFill>
                <a:latin typeface="Roboto"/>
                <a:ea typeface="Roboto"/>
                <a:cs typeface="Roboto"/>
                <a:sym typeface="Roboto"/>
              </a:rPr>
              <a:t>en</a:t>
            </a:r>
            <a:r>
              <a:rPr lang="en-GB" sz="1200" dirty="0">
                <a:solidFill>
                  <a:schemeClr val="bg1"/>
                </a:solidFill>
                <a:latin typeface="Roboto"/>
                <a:ea typeface="Roboto"/>
                <a:cs typeface="Roboto"/>
                <a:sym typeface="Roboto"/>
              </a:rPr>
              <a:t> </a:t>
            </a:r>
            <a:r>
              <a:rPr lang="en-GB" sz="1200" dirty="0" err="1">
                <a:solidFill>
                  <a:schemeClr val="bg1"/>
                </a:solidFill>
                <a:latin typeface="Roboto"/>
                <a:ea typeface="Roboto"/>
                <a:cs typeface="Roboto"/>
                <a:sym typeface="Roboto"/>
              </a:rPr>
              <a:t>réfléchissant</a:t>
            </a:r>
            <a:r>
              <a:rPr lang="en-GB" sz="1200" dirty="0">
                <a:solidFill>
                  <a:schemeClr val="bg1"/>
                </a:solidFill>
                <a:latin typeface="Roboto"/>
                <a:ea typeface="Roboto"/>
                <a:cs typeface="Roboto"/>
                <a:sym typeface="Roboto"/>
              </a:rPr>
              <a:t> de manière critique à </a:t>
            </a:r>
            <a:r>
              <a:rPr lang="en-GB" sz="1200" dirty="0" err="1">
                <a:solidFill>
                  <a:schemeClr val="bg1"/>
                </a:solidFill>
                <a:latin typeface="Roboto"/>
                <a:ea typeface="Roboto"/>
                <a:cs typeface="Roboto"/>
                <a:sym typeface="Roboto"/>
              </a:rPr>
              <a:t>votre</a:t>
            </a:r>
            <a:r>
              <a:rPr lang="en-GB" sz="1200" dirty="0">
                <a:solidFill>
                  <a:schemeClr val="bg1"/>
                </a:solidFill>
                <a:latin typeface="Roboto"/>
                <a:ea typeface="Roboto"/>
                <a:cs typeface="Roboto"/>
                <a:sym typeface="Roboto"/>
              </a:rPr>
              <a:t> infrastructure et à </a:t>
            </a:r>
            <a:r>
              <a:rPr lang="en-GB" sz="1200" dirty="0" err="1">
                <a:solidFill>
                  <a:schemeClr val="bg1"/>
                </a:solidFill>
                <a:latin typeface="Roboto"/>
                <a:ea typeface="Roboto"/>
                <a:cs typeface="Roboto"/>
                <a:sym typeface="Roboto"/>
              </a:rPr>
              <a:t>vos</a:t>
            </a:r>
            <a:r>
              <a:rPr lang="en-GB" sz="1200" dirty="0">
                <a:solidFill>
                  <a:schemeClr val="bg1"/>
                </a:solidFill>
                <a:latin typeface="Roboto"/>
                <a:ea typeface="Roboto"/>
                <a:cs typeface="Roboto"/>
                <a:sym typeface="Roboto"/>
              </a:rPr>
              <a:t> services.</a:t>
            </a:r>
          </a:p>
          <a:p>
            <a:pPr marL="0" lvl="0" indent="0" algn="l" rtl="0">
              <a:lnSpc>
                <a:spcPct val="100000"/>
              </a:lnSpc>
              <a:spcBef>
                <a:spcPts val="0"/>
              </a:spcBef>
              <a:spcAft>
                <a:spcPts val="0"/>
              </a:spcAft>
              <a:buSzPts val="1100"/>
              <a:buNone/>
            </a:pPr>
            <a:endParaRPr lang="en-GB" sz="1200" dirty="0">
              <a:solidFill>
                <a:schemeClr val="bg1"/>
              </a:solidFill>
              <a:latin typeface="Roboto"/>
              <a:ea typeface="Roboto"/>
              <a:sym typeface="Roboto"/>
            </a:endParaRPr>
          </a:p>
          <a:p>
            <a:pPr marL="0" lvl="0" indent="0" algn="l" rtl="0">
              <a:lnSpc>
                <a:spcPct val="100000"/>
              </a:lnSpc>
              <a:spcBef>
                <a:spcPts val="0"/>
              </a:spcBef>
              <a:spcAft>
                <a:spcPts val="0"/>
              </a:spcAft>
              <a:buSzPts val="1100"/>
              <a:buNone/>
            </a:pPr>
            <a:r>
              <a:rPr lang="en-GB" dirty="0" err="1"/>
              <a:t>Demandez</a:t>
            </a:r>
            <a:r>
              <a:rPr lang="en-GB" dirty="0"/>
              <a:t> aux participants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200" dirty="0" err="1">
                <a:solidFill>
                  <a:schemeClr val="bg1"/>
                </a:solidFill>
                <a:latin typeface="Roboto"/>
                <a:ea typeface="Roboto"/>
                <a:cs typeface="Roboto"/>
                <a:sym typeface="Roboto"/>
              </a:rPr>
              <a:t>D’utiliser</a:t>
            </a:r>
            <a:r>
              <a:rPr lang="en-GB" sz="1200" dirty="0">
                <a:solidFill>
                  <a:schemeClr val="bg1"/>
                </a:solidFill>
                <a:latin typeface="Roboto"/>
                <a:ea typeface="Roboto"/>
                <a:cs typeface="Roboto"/>
                <a:sym typeface="Roboto"/>
              </a:rPr>
              <a:t> la </a:t>
            </a:r>
            <a:r>
              <a:rPr lang="en-GB" sz="1200" dirty="0" err="1">
                <a:solidFill>
                  <a:schemeClr val="bg1"/>
                </a:solidFill>
                <a:latin typeface="Roboto"/>
                <a:ea typeface="Roboto"/>
                <a:cs typeface="Roboto"/>
                <a:sym typeface="Roboto"/>
              </a:rPr>
              <a:t>liste</a:t>
            </a:r>
            <a:r>
              <a:rPr lang="en-GB" sz="1200" dirty="0">
                <a:solidFill>
                  <a:schemeClr val="bg1"/>
                </a:solidFill>
                <a:latin typeface="Roboto"/>
                <a:ea typeface="Roboto"/>
                <a:cs typeface="Roboto"/>
                <a:sym typeface="Roboto"/>
              </a:rPr>
              <a:t> des </a:t>
            </a:r>
            <a:r>
              <a:rPr lang="en-GB" sz="1200" dirty="0" err="1">
                <a:solidFill>
                  <a:schemeClr val="bg1"/>
                </a:solidFill>
                <a:latin typeface="Roboto"/>
                <a:ea typeface="Roboto"/>
                <a:cs typeface="Roboto"/>
                <a:sym typeface="Roboto"/>
              </a:rPr>
              <a:t>aléas</a:t>
            </a:r>
            <a:r>
              <a:rPr lang="en-GB" sz="1200" dirty="0">
                <a:solidFill>
                  <a:schemeClr val="bg1"/>
                </a:solidFill>
                <a:latin typeface="Roboto"/>
                <a:ea typeface="Roboto"/>
                <a:cs typeface="Roboto"/>
                <a:sym typeface="Roboto"/>
              </a:rPr>
              <a:t> et des </a:t>
            </a:r>
            <a:r>
              <a:rPr lang="en-GB" sz="1200" dirty="0" err="1">
                <a:solidFill>
                  <a:schemeClr val="bg1"/>
                </a:solidFill>
                <a:latin typeface="Roboto"/>
                <a:ea typeface="Roboto"/>
                <a:cs typeface="Roboto"/>
                <a:sym typeface="Roboto"/>
              </a:rPr>
              <a:t>risques</a:t>
            </a:r>
            <a:r>
              <a:rPr lang="en-GB" sz="1200" dirty="0">
                <a:solidFill>
                  <a:schemeClr val="bg1"/>
                </a:solidFill>
                <a:latin typeface="Roboto"/>
                <a:ea typeface="Roboto"/>
                <a:cs typeface="Roboto"/>
                <a:sym typeface="Roboto"/>
              </a:rPr>
              <a:t> </a:t>
            </a:r>
            <a:r>
              <a:rPr lang="en-GB" sz="1200" dirty="0" err="1">
                <a:solidFill>
                  <a:schemeClr val="bg1"/>
                </a:solidFill>
                <a:latin typeface="Roboto"/>
                <a:ea typeface="Roboto"/>
                <a:cs typeface="Roboto"/>
                <a:sym typeface="Roboto"/>
              </a:rPr>
              <a:t>commencée</a:t>
            </a:r>
            <a:r>
              <a:rPr lang="en-GB" sz="1200" dirty="0">
                <a:solidFill>
                  <a:schemeClr val="bg1"/>
                </a:solidFill>
                <a:latin typeface="Roboto"/>
                <a:ea typeface="Roboto"/>
                <a:cs typeface="Roboto"/>
                <a:sym typeface="Roboto"/>
              </a:rPr>
              <a:t> à la fin du module 1</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800" dirty="0">
                <a:solidFill>
                  <a:schemeClr val="bg1"/>
                </a:solidFill>
                <a:latin typeface="Roboto"/>
                <a:ea typeface="Roboto"/>
                <a:cs typeface="Roboto"/>
                <a:sym typeface="Roboto"/>
              </a:rPr>
              <a:t>En tenant </a:t>
            </a:r>
            <a:r>
              <a:rPr lang="en-GB" sz="800" dirty="0" err="1">
                <a:solidFill>
                  <a:schemeClr val="bg1"/>
                </a:solidFill>
                <a:latin typeface="Roboto"/>
                <a:ea typeface="Roboto"/>
                <a:cs typeface="Roboto"/>
                <a:sym typeface="Roboto"/>
              </a:rPr>
              <a:t>compte</a:t>
            </a:r>
            <a:r>
              <a:rPr lang="en-GB" sz="800" dirty="0">
                <a:solidFill>
                  <a:schemeClr val="bg1"/>
                </a:solidFill>
                <a:latin typeface="Roboto"/>
                <a:ea typeface="Roboto"/>
                <a:cs typeface="Roboto"/>
                <a:sym typeface="Roboto"/>
              </a:rPr>
              <a:t> de </a:t>
            </a:r>
            <a:r>
              <a:rPr lang="en-GB" sz="800" dirty="0" err="1">
                <a:solidFill>
                  <a:schemeClr val="bg1"/>
                </a:solidFill>
                <a:latin typeface="Roboto"/>
                <a:ea typeface="Roboto"/>
                <a:cs typeface="Roboto"/>
                <a:sym typeface="Roboto"/>
              </a:rPr>
              <a:t>cette</a:t>
            </a:r>
            <a:r>
              <a:rPr lang="en-GB" sz="800" dirty="0">
                <a:solidFill>
                  <a:schemeClr val="bg1"/>
                </a:solidFill>
                <a:latin typeface="Roboto"/>
                <a:ea typeface="Roboto"/>
                <a:cs typeface="Roboto"/>
                <a:sym typeface="Roboto"/>
              </a:rPr>
              <a:t> </a:t>
            </a:r>
            <a:r>
              <a:rPr lang="en-GB" sz="800" dirty="0" err="1">
                <a:solidFill>
                  <a:schemeClr val="bg1"/>
                </a:solidFill>
                <a:latin typeface="Roboto"/>
                <a:ea typeface="Roboto"/>
                <a:cs typeface="Roboto"/>
                <a:sym typeface="Roboto"/>
              </a:rPr>
              <a:t>liste</a:t>
            </a:r>
            <a:r>
              <a:rPr lang="en-GB" sz="800" dirty="0">
                <a:solidFill>
                  <a:schemeClr val="bg1"/>
                </a:solidFill>
                <a:latin typeface="Roboto"/>
                <a:ea typeface="Roboto"/>
                <a:cs typeface="Roboto"/>
                <a:sym typeface="Roboto"/>
              </a:rPr>
              <a:t>, </a:t>
            </a:r>
            <a:r>
              <a:rPr lang="en-GB" sz="800" dirty="0" err="1">
                <a:solidFill>
                  <a:schemeClr val="bg1"/>
                </a:solidFill>
                <a:latin typeface="Roboto"/>
                <a:ea typeface="Roboto"/>
                <a:cs typeface="Roboto"/>
                <a:sym typeface="Roboto"/>
              </a:rPr>
              <a:t>quelles</a:t>
            </a:r>
            <a:r>
              <a:rPr lang="en-GB" sz="800" dirty="0">
                <a:solidFill>
                  <a:schemeClr val="bg1"/>
                </a:solidFill>
                <a:latin typeface="Roboto"/>
                <a:ea typeface="Roboto"/>
                <a:cs typeface="Roboto"/>
                <a:sym typeface="Roboto"/>
              </a:rPr>
              <a:t> </a:t>
            </a:r>
            <a:r>
              <a:rPr lang="en-GB" sz="800" dirty="0" err="1">
                <a:solidFill>
                  <a:schemeClr val="bg1"/>
                </a:solidFill>
                <a:latin typeface="Roboto"/>
                <a:ea typeface="Roboto"/>
                <a:cs typeface="Roboto"/>
                <a:sym typeface="Roboto"/>
              </a:rPr>
              <a:t>sont</a:t>
            </a:r>
            <a:r>
              <a:rPr lang="en-GB" sz="800" dirty="0">
                <a:solidFill>
                  <a:schemeClr val="bg1"/>
                </a:solidFill>
                <a:latin typeface="Roboto"/>
                <a:ea typeface="Roboto"/>
                <a:cs typeface="Roboto"/>
                <a:sym typeface="Roboto"/>
              </a:rPr>
              <a:t> les infrastructures et/</a:t>
            </a:r>
            <a:r>
              <a:rPr lang="en-GB" sz="800" dirty="0" err="1">
                <a:solidFill>
                  <a:schemeClr val="bg1"/>
                </a:solidFill>
                <a:latin typeface="Roboto"/>
                <a:ea typeface="Roboto"/>
                <a:cs typeface="Roboto"/>
                <a:sym typeface="Roboto"/>
              </a:rPr>
              <a:t>ou</a:t>
            </a:r>
            <a:r>
              <a:rPr lang="en-GB" sz="800" dirty="0">
                <a:solidFill>
                  <a:schemeClr val="bg1"/>
                </a:solidFill>
                <a:latin typeface="Roboto"/>
                <a:ea typeface="Roboto"/>
                <a:cs typeface="Roboto"/>
                <a:sym typeface="Roboto"/>
              </a:rPr>
              <a:t> les services les plus exposés dans </a:t>
            </a:r>
            <a:r>
              <a:rPr lang="en-GB" sz="800" dirty="0" err="1">
                <a:solidFill>
                  <a:schemeClr val="bg1"/>
                </a:solidFill>
                <a:latin typeface="Roboto"/>
                <a:ea typeface="Roboto"/>
                <a:cs typeface="Roboto"/>
                <a:sym typeface="Roboto"/>
              </a:rPr>
              <a:t>leur</a:t>
            </a:r>
            <a:r>
              <a:rPr lang="en-GB" sz="800" dirty="0">
                <a:solidFill>
                  <a:schemeClr val="bg1"/>
                </a:solidFill>
                <a:latin typeface="Roboto"/>
                <a:ea typeface="Roboto"/>
                <a:cs typeface="Roboto"/>
                <a:sym typeface="Roboto"/>
              </a:rPr>
              <a:t> </a:t>
            </a:r>
            <a:r>
              <a:rPr lang="en-GB" sz="800" dirty="0" err="1">
                <a:solidFill>
                  <a:schemeClr val="bg1"/>
                </a:solidFill>
                <a:latin typeface="Roboto"/>
                <a:ea typeface="Roboto"/>
                <a:cs typeface="Roboto"/>
                <a:sym typeface="Roboto"/>
              </a:rPr>
              <a:t>contexte</a:t>
            </a:r>
            <a:r>
              <a:rPr lang="en-GB" sz="800" dirty="0">
                <a:solidFill>
                  <a:schemeClr val="bg1"/>
                </a:solidFill>
                <a:latin typeface="Roboto"/>
                <a:ea typeface="Roboto"/>
                <a:cs typeface="Roboto"/>
                <a:sym typeface="Roboto"/>
              </a:rPr>
              <a:t> ?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800" dirty="0" err="1">
                <a:solidFill>
                  <a:schemeClr val="bg1"/>
                </a:solidFill>
                <a:latin typeface="Roboto"/>
                <a:ea typeface="Roboto"/>
                <a:cs typeface="Roboto"/>
                <a:sym typeface="Roboto"/>
              </a:rPr>
              <a:t>Quelles</a:t>
            </a:r>
            <a:r>
              <a:rPr lang="en-GB" sz="800" dirty="0">
                <a:solidFill>
                  <a:schemeClr val="bg1"/>
                </a:solidFill>
                <a:latin typeface="Roboto"/>
                <a:ea typeface="Roboto"/>
                <a:cs typeface="Roboto"/>
                <a:sym typeface="Roboto"/>
              </a:rPr>
              <a:t> infrastructures </a:t>
            </a:r>
            <a:r>
              <a:rPr lang="en-GB" sz="800" dirty="0" err="1">
                <a:solidFill>
                  <a:schemeClr val="bg1"/>
                </a:solidFill>
                <a:latin typeface="Roboto"/>
                <a:ea typeface="Roboto"/>
                <a:cs typeface="Roboto"/>
                <a:sym typeface="Roboto"/>
              </a:rPr>
              <a:t>ou</a:t>
            </a:r>
            <a:r>
              <a:rPr lang="en-GB" sz="800" dirty="0">
                <a:solidFill>
                  <a:schemeClr val="bg1"/>
                </a:solidFill>
                <a:latin typeface="Roboto"/>
                <a:ea typeface="Roboto"/>
                <a:cs typeface="Roboto"/>
                <a:sym typeface="Roboto"/>
              </a:rPr>
              <a:t> </a:t>
            </a:r>
            <a:r>
              <a:rPr lang="en-GB" sz="800" dirty="0" err="1">
                <a:solidFill>
                  <a:schemeClr val="bg1"/>
                </a:solidFill>
                <a:latin typeface="Roboto"/>
                <a:ea typeface="Roboto"/>
                <a:cs typeface="Roboto"/>
                <a:sym typeface="Roboto"/>
              </a:rPr>
              <a:t>quels</a:t>
            </a:r>
            <a:r>
              <a:rPr lang="en-GB" sz="800" dirty="0">
                <a:solidFill>
                  <a:schemeClr val="bg1"/>
                </a:solidFill>
                <a:latin typeface="Roboto"/>
                <a:ea typeface="Roboto"/>
                <a:cs typeface="Roboto"/>
                <a:sym typeface="Roboto"/>
              </a:rPr>
              <a:t> services </a:t>
            </a:r>
            <a:r>
              <a:rPr lang="en-GB" sz="800" dirty="0" err="1">
                <a:solidFill>
                  <a:schemeClr val="bg1"/>
                </a:solidFill>
                <a:latin typeface="Roboto"/>
                <a:ea typeface="Roboto"/>
                <a:cs typeface="Roboto"/>
                <a:sym typeface="Roboto"/>
              </a:rPr>
              <a:t>considérent-ils</a:t>
            </a:r>
            <a:r>
              <a:rPr lang="en-GB" sz="800" dirty="0">
                <a:solidFill>
                  <a:schemeClr val="bg1"/>
                </a:solidFill>
                <a:latin typeface="Roboto"/>
                <a:ea typeface="Roboto"/>
                <a:cs typeface="Roboto"/>
                <a:sym typeface="Roboto"/>
              </a:rPr>
              <a:t> </a:t>
            </a:r>
            <a:r>
              <a:rPr lang="en-GB" sz="800" dirty="0" err="1">
                <a:solidFill>
                  <a:schemeClr val="bg1"/>
                </a:solidFill>
                <a:latin typeface="Roboto"/>
                <a:ea typeface="Roboto"/>
                <a:cs typeface="Roboto"/>
                <a:sym typeface="Roboto"/>
              </a:rPr>
              <a:t>comme</a:t>
            </a:r>
            <a:r>
              <a:rPr lang="en-GB" sz="800" dirty="0">
                <a:solidFill>
                  <a:schemeClr val="bg1"/>
                </a:solidFill>
                <a:latin typeface="Roboto"/>
                <a:ea typeface="Roboto"/>
                <a:cs typeface="Roboto"/>
                <a:sym typeface="Roboto"/>
              </a:rPr>
              <a:t> </a:t>
            </a:r>
            <a:r>
              <a:rPr lang="en-GB" sz="800" dirty="0" err="1">
                <a:solidFill>
                  <a:schemeClr val="bg1"/>
                </a:solidFill>
                <a:latin typeface="Roboto"/>
                <a:ea typeface="Roboto"/>
                <a:cs typeface="Roboto"/>
                <a:sym typeface="Roboto"/>
              </a:rPr>
              <a:t>prioritaires</a:t>
            </a:r>
            <a:r>
              <a:rPr lang="en-GB" sz="800" dirty="0">
                <a:solidFill>
                  <a:schemeClr val="bg1"/>
                </a:solidFill>
                <a:latin typeface="Roboto"/>
                <a:ea typeface="Roboto"/>
                <a:cs typeface="Roboto"/>
                <a:sym typeface="Roboto"/>
              </a:rPr>
              <a:t> pour la </a:t>
            </a:r>
            <a:r>
              <a:rPr lang="en-GB" sz="800" dirty="0" err="1">
                <a:solidFill>
                  <a:schemeClr val="bg1"/>
                </a:solidFill>
                <a:latin typeface="Roboto"/>
                <a:ea typeface="Roboto"/>
                <a:cs typeface="Roboto"/>
                <a:sym typeface="Roboto"/>
              </a:rPr>
              <a:t>réduction</a:t>
            </a:r>
            <a:r>
              <a:rPr lang="en-GB" sz="800" dirty="0">
                <a:solidFill>
                  <a:schemeClr val="bg1"/>
                </a:solidFill>
                <a:latin typeface="Roboto"/>
                <a:ea typeface="Roboto"/>
                <a:cs typeface="Roboto"/>
                <a:sym typeface="Roboto"/>
              </a:rPr>
              <a:t> des </a:t>
            </a:r>
            <a:r>
              <a:rPr lang="en-GB" sz="800" dirty="0" err="1">
                <a:solidFill>
                  <a:schemeClr val="bg1"/>
                </a:solidFill>
                <a:latin typeface="Roboto"/>
                <a:ea typeface="Roboto"/>
                <a:cs typeface="Roboto"/>
                <a:sym typeface="Roboto"/>
              </a:rPr>
              <a:t>risques</a:t>
            </a:r>
            <a:r>
              <a:rPr lang="en-GB" sz="800" dirty="0">
                <a:solidFill>
                  <a:schemeClr val="bg1"/>
                </a:solidFill>
                <a:latin typeface="Roboto"/>
                <a:ea typeface="Roboto"/>
                <a:cs typeface="Roboto"/>
                <a:sym typeface="Roboto"/>
              </a:rPr>
              <a:t> </a:t>
            </a:r>
            <a:r>
              <a:rPr lang="en-GB" sz="800" dirty="0" err="1">
                <a:solidFill>
                  <a:schemeClr val="bg1"/>
                </a:solidFill>
                <a:latin typeface="Roboto"/>
                <a:ea typeface="Roboto"/>
                <a:cs typeface="Roboto"/>
                <a:sym typeface="Roboto"/>
              </a:rPr>
              <a:t>climatiques</a:t>
            </a:r>
            <a:r>
              <a:rPr lang="en-GB" sz="800" dirty="0">
                <a:solidFill>
                  <a:schemeClr val="bg1"/>
                </a:solidFill>
                <a:latin typeface="Roboto"/>
                <a:ea typeface="Roboto"/>
                <a:cs typeface="Roboto"/>
                <a:sym typeface="Roboto"/>
              </a:rPr>
              <a:t> ? </a:t>
            </a:r>
            <a:endParaRPr lang="en-GB" sz="800" dirty="0">
              <a:solidFill>
                <a:schemeClr val="bg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800" dirty="0">
                <a:solidFill>
                  <a:schemeClr val="bg1"/>
                </a:solidFill>
                <a:latin typeface="Roboto"/>
                <a:ea typeface="Roboto"/>
                <a:cs typeface="Roboto"/>
                <a:sym typeface="Roboto"/>
              </a:rPr>
              <a:t>Comment </a:t>
            </a:r>
            <a:r>
              <a:rPr lang="en-GB" sz="800" dirty="0" err="1">
                <a:solidFill>
                  <a:schemeClr val="bg1"/>
                </a:solidFill>
                <a:latin typeface="Roboto"/>
                <a:ea typeface="Roboto"/>
                <a:cs typeface="Roboto"/>
                <a:sym typeface="Roboto"/>
              </a:rPr>
              <a:t>pourriez-vous</a:t>
            </a:r>
            <a:r>
              <a:rPr lang="en-GB" sz="800" dirty="0">
                <a:solidFill>
                  <a:schemeClr val="bg1"/>
                </a:solidFill>
                <a:latin typeface="Roboto"/>
                <a:ea typeface="Roboto"/>
                <a:cs typeface="Roboto"/>
                <a:sym typeface="Roboto"/>
              </a:rPr>
              <a:t> y </a:t>
            </a:r>
            <a:r>
              <a:rPr lang="en-GB" sz="800" dirty="0" err="1">
                <a:solidFill>
                  <a:schemeClr val="bg1"/>
                </a:solidFill>
                <a:latin typeface="Roboto"/>
                <a:ea typeface="Roboto"/>
                <a:cs typeface="Roboto"/>
                <a:sym typeface="Roboto"/>
              </a:rPr>
              <a:t>parvenir</a:t>
            </a:r>
            <a:r>
              <a:rPr lang="en-GB" sz="800" dirty="0">
                <a:solidFill>
                  <a:schemeClr val="bg1"/>
                </a:solidFill>
                <a:latin typeface="Roboto"/>
                <a:ea typeface="Roboto"/>
                <a:cs typeface="Roboto"/>
                <a:sym typeface="Roboto"/>
              </a:rPr>
              <a:t> ? </a:t>
            </a:r>
            <a:endParaRPr lang="en-GB" sz="800" dirty="0">
              <a:solidFill>
                <a:schemeClr val="bg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800" i="0" dirty="0" err="1">
                <a:solidFill>
                  <a:schemeClr val="bg1"/>
                </a:solidFill>
                <a:latin typeface="Roboto"/>
                <a:ea typeface="Roboto"/>
                <a:cs typeface="Roboto"/>
                <a:sym typeface="Roboto"/>
              </a:rPr>
              <a:t>Demandez</a:t>
            </a:r>
            <a:r>
              <a:rPr lang="en-GB" sz="800" i="0" dirty="0">
                <a:solidFill>
                  <a:schemeClr val="bg1"/>
                </a:solidFill>
                <a:latin typeface="Roboto"/>
                <a:ea typeface="Roboto"/>
                <a:cs typeface="Roboto"/>
                <a:sym typeface="Roboto"/>
              </a:rPr>
              <a:t> aux participants de noter </a:t>
            </a:r>
            <a:r>
              <a:rPr lang="en-GB" sz="800" i="0" dirty="0" err="1">
                <a:solidFill>
                  <a:schemeClr val="bg1"/>
                </a:solidFill>
                <a:latin typeface="Roboto"/>
                <a:ea typeface="Roboto"/>
                <a:cs typeface="Roboto"/>
                <a:sym typeface="Roboto"/>
              </a:rPr>
              <a:t>leurs</a:t>
            </a:r>
            <a:r>
              <a:rPr lang="en-GB" sz="800" i="0" dirty="0">
                <a:solidFill>
                  <a:schemeClr val="bg1"/>
                </a:solidFill>
                <a:latin typeface="Roboto"/>
                <a:ea typeface="Roboto"/>
                <a:cs typeface="Roboto"/>
                <a:sym typeface="Roboto"/>
              </a:rPr>
              <a:t> </a:t>
            </a:r>
            <a:r>
              <a:rPr lang="en-GB" sz="800" i="0" dirty="0" err="1">
                <a:solidFill>
                  <a:schemeClr val="bg1"/>
                </a:solidFill>
                <a:latin typeface="Roboto"/>
                <a:ea typeface="Roboto"/>
                <a:cs typeface="Roboto"/>
                <a:sym typeface="Roboto"/>
              </a:rPr>
              <a:t>réponses</a:t>
            </a:r>
            <a:r>
              <a:rPr lang="en-GB" sz="800" i="0" dirty="0">
                <a:solidFill>
                  <a:schemeClr val="bg1"/>
                </a:solidFill>
                <a:latin typeface="Roboto"/>
                <a:ea typeface="Roboto"/>
                <a:cs typeface="Roboto"/>
                <a:sym typeface="Roboto"/>
              </a:rPr>
              <a:t> sur </a:t>
            </a:r>
            <a:r>
              <a:rPr lang="en-GB" sz="800" i="0" dirty="0" err="1">
                <a:solidFill>
                  <a:schemeClr val="bg1"/>
                </a:solidFill>
                <a:latin typeface="Roboto"/>
                <a:ea typeface="Roboto"/>
                <a:cs typeface="Roboto"/>
                <a:sym typeface="Roboto"/>
              </a:rPr>
              <a:t>une</a:t>
            </a:r>
            <a:r>
              <a:rPr lang="en-GB" sz="800" i="0" dirty="0">
                <a:solidFill>
                  <a:schemeClr val="bg1"/>
                </a:solidFill>
                <a:latin typeface="Roboto"/>
                <a:ea typeface="Roboto"/>
                <a:cs typeface="Roboto"/>
                <a:sym typeface="Roboto"/>
              </a:rPr>
              <a:t> </a:t>
            </a:r>
            <a:r>
              <a:rPr lang="en-GB" sz="800" i="0" dirty="0" err="1">
                <a:solidFill>
                  <a:schemeClr val="bg1"/>
                </a:solidFill>
                <a:latin typeface="Roboto"/>
                <a:ea typeface="Roboto"/>
                <a:cs typeface="Roboto"/>
                <a:sym typeface="Roboto"/>
              </a:rPr>
              <a:t>feuille</a:t>
            </a:r>
            <a:r>
              <a:rPr lang="en-GB" sz="800" i="0" dirty="0">
                <a:solidFill>
                  <a:schemeClr val="bg1"/>
                </a:solidFill>
                <a:latin typeface="Roboto"/>
                <a:ea typeface="Roboto"/>
                <a:cs typeface="Roboto"/>
                <a:sym typeface="Roboto"/>
              </a:rPr>
              <a:t> </a:t>
            </a:r>
            <a:r>
              <a:rPr lang="en-GB" sz="800" i="0" dirty="0" err="1">
                <a:solidFill>
                  <a:schemeClr val="bg1"/>
                </a:solidFill>
                <a:latin typeface="Roboto"/>
                <a:ea typeface="Roboto"/>
                <a:cs typeface="Roboto"/>
                <a:sym typeface="Roboto"/>
              </a:rPr>
              <a:t>ou</a:t>
            </a:r>
            <a:r>
              <a:rPr lang="en-GB" sz="800" i="0" dirty="0">
                <a:solidFill>
                  <a:schemeClr val="bg1"/>
                </a:solidFill>
                <a:latin typeface="Roboto"/>
                <a:ea typeface="Roboto"/>
                <a:cs typeface="Roboto"/>
                <a:sym typeface="Roboto"/>
              </a:rPr>
              <a:t> un document </a:t>
            </a:r>
            <a:r>
              <a:rPr lang="en-GB" sz="800" i="0" dirty="0" err="1">
                <a:solidFill>
                  <a:schemeClr val="bg1"/>
                </a:solidFill>
                <a:latin typeface="Roboto"/>
                <a:ea typeface="Roboto"/>
                <a:cs typeface="Roboto"/>
                <a:sym typeface="Roboto"/>
              </a:rPr>
              <a:t>afin</a:t>
            </a:r>
            <a:r>
              <a:rPr lang="en-GB" sz="800" i="0" dirty="0">
                <a:solidFill>
                  <a:schemeClr val="bg1"/>
                </a:solidFill>
                <a:latin typeface="Roboto"/>
                <a:ea typeface="Roboto"/>
                <a:cs typeface="Roboto"/>
                <a:sym typeface="Roboto"/>
              </a:rPr>
              <a:t> de </a:t>
            </a:r>
            <a:r>
              <a:rPr lang="en-GB" sz="800" i="0" dirty="0" err="1">
                <a:solidFill>
                  <a:schemeClr val="bg1"/>
                </a:solidFill>
                <a:latin typeface="Roboto"/>
                <a:ea typeface="Roboto"/>
                <a:cs typeface="Roboto"/>
                <a:sym typeface="Roboto"/>
              </a:rPr>
              <a:t>pouvoir</a:t>
            </a:r>
            <a:r>
              <a:rPr lang="en-GB" sz="800" i="0" dirty="0">
                <a:solidFill>
                  <a:schemeClr val="bg1"/>
                </a:solidFill>
                <a:latin typeface="Roboto"/>
                <a:ea typeface="Roboto"/>
                <a:cs typeface="Roboto"/>
                <a:sym typeface="Roboto"/>
              </a:rPr>
              <a:t> </a:t>
            </a:r>
            <a:r>
              <a:rPr lang="en-GB" sz="800" i="0" dirty="0" err="1">
                <a:solidFill>
                  <a:schemeClr val="bg1"/>
                </a:solidFill>
                <a:latin typeface="Roboto"/>
                <a:ea typeface="Roboto"/>
                <a:cs typeface="Roboto"/>
                <a:sym typeface="Roboto"/>
              </a:rPr>
              <a:t>s'y</a:t>
            </a:r>
            <a:r>
              <a:rPr lang="en-GB" sz="800" i="0" dirty="0">
                <a:solidFill>
                  <a:schemeClr val="bg1"/>
                </a:solidFill>
                <a:latin typeface="Roboto"/>
                <a:ea typeface="Roboto"/>
                <a:cs typeface="Roboto"/>
                <a:sym typeface="Roboto"/>
              </a:rPr>
              <a:t> </a:t>
            </a:r>
            <a:r>
              <a:rPr lang="en-GB" sz="800" i="0" dirty="0" err="1">
                <a:solidFill>
                  <a:schemeClr val="bg1"/>
                </a:solidFill>
                <a:latin typeface="Roboto"/>
                <a:ea typeface="Roboto"/>
                <a:cs typeface="Roboto"/>
                <a:sym typeface="Roboto"/>
              </a:rPr>
              <a:t>référer</a:t>
            </a:r>
            <a:r>
              <a:rPr lang="en-GB" sz="800" i="0" dirty="0">
                <a:solidFill>
                  <a:schemeClr val="bg1"/>
                </a:solidFill>
                <a:latin typeface="Roboto"/>
                <a:ea typeface="Roboto"/>
                <a:cs typeface="Roboto"/>
                <a:sym typeface="Roboto"/>
              </a:rPr>
              <a:t> </a:t>
            </a:r>
            <a:r>
              <a:rPr lang="en-GB" sz="800" i="0" dirty="0" err="1">
                <a:solidFill>
                  <a:schemeClr val="bg1"/>
                </a:solidFill>
                <a:latin typeface="Roboto"/>
                <a:ea typeface="Roboto"/>
                <a:cs typeface="Roboto"/>
                <a:sym typeface="Roboto"/>
              </a:rPr>
              <a:t>ultérieurement</a:t>
            </a:r>
            <a:r>
              <a:rPr lang="en-GB" sz="800" i="0" dirty="0">
                <a:solidFill>
                  <a:schemeClr val="bg1"/>
                </a:solidFill>
                <a:latin typeface="Roboto"/>
                <a:ea typeface="Roboto"/>
                <a:cs typeface="Roboto"/>
                <a:sym typeface="Roboto"/>
              </a:rPr>
              <a:t>. </a:t>
            </a:r>
            <a:endParaRPr lang="en-GB" sz="800" i="0" dirty="0">
              <a:solidFill>
                <a:schemeClr val="bg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800" dirty="0">
              <a:solidFill>
                <a:schemeClr val="bg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800" dirty="0">
              <a:solidFill>
                <a:schemeClr val="bg1"/>
              </a:solidFill>
            </a:endParaRPr>
          </a:p>
          <a:p>
            <a:pPr marL="0" lvl="0" indent="0" algn="l" rtl="0">
              <a:lnSpc>
                <a:spcPct val="100000"/>
              </a:lnSpc>
              <a:spcBef>
                <a:spcPts val="0"/>
              </a:spcBef>
              <a:spcAft>
                <a:spcPts val="0"/>
              </a:spcAft>
              <a:buSzPts val="1100"/>
              <a:buNone/>
            </a:pPr>
            <a:endParaRPr dirty="0"/>
          </a:p>
        </p:txBody>
      </p:sp>
      <p:sp>
        <p:nvSpPr>
          <p:cNvPr id="1025" name="Google Shape;1025;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Les participants qui </a:t>
            </a:r>
            <a:r>
              <a:rPr lang="en-US" sz="1000" dirty="0" err="1">
                <a:solidFill>
                  <a:schemeClr val="dk1"/>
                </a:solidFill>
                <a:latin typeface="Roboto"/>
                <a:ea typeface="Roboto"/>
                <a:cs typeface="Roboto"/>
                <a:sym typeface="Roboto"/>
              </a:rPr>
              <a:t>souhaitent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savoir plus sur </a:t>
            </a:r>
            <a:r>
              <a:rPr lang="en-US" sz="1000" b="1" dirty="0">
                <a:solidFill>
                  <a:schemeClr val="dk1"/>
                </a:solidFill>
                <a:latin typeface="Roboto"/>
                <a:ea typeface="Roboto"/>
                <a:cs typeface="Roboto"/>
                <a:sym typeface="Roboto"/>
              </a:rPr>
              <a:t>les infrastructures et les services </a:t>
            </a:r>
            <a:r>
              <a:rPr lang="en-US" sz="1000" b="1" dirty="0" err="1">
                <a:solidFill>
                  <a:schemeClr val="dk1"/>
                </a:solidFill>
                <a:latin typeface="Roboto"/>
                <a:ea typeface="Roboto"/>
                <a:cs typeface="Roboto"/>
                <a:sym typeface="Roboto"/>
              </a:rPr>
              <a:t>résilients</a:t>
            </a:r>
            <a:r>
              <a:rPr lang="en-US" sz="1000" b="1" dirty="0">
                <a:solidFill>
                  <a:schemeClr val="dk1"/>
                </a:solidFill>
                <a:latin typeface="Roboto"/>
                <a:ea typeface="Roboto"/>
                <a:cs typeface="Roboto"/>
                <a:sym typeface="Roboto"/>
              </a:rPr>
              <a:t> au </a:t>
            </a:r>
            <a:r>
              <a:rPr lang="en-US" sz="1000" b="1" dirty="0" err="1">
                <a:solidFill>
                  <a:schemeClr val="dk1"/>
                </a:solidFill>
                <a:latin typeface="Roboto"/>
                <a:ea typeface="Roboto"/>
                <a:cs typeface="Roboto"/>
                <a:sym typeface="Roboto"/>
              </a:rPr>
              <a:t>changement</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climatique</a:t>
            </a:r>
            <a:r>
              <a:rPr lang="en-US" sz="1000" b="1"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cliquer</a:t>
            </a:r>
            <a:r>
              <a:rPr lang="en-US" sz="1000" dirty="0">
                <a:solidFill>
                  <a:schemeClr val="dk1"/>
                </a:solidFill>
                <a:latin typeface="Roboto"/>
                <a:ea typeface="Roboto"/>
                <a:cs typeface="Roboto"/>
                <a:sym typeface="Roboto"/>
              </a:rPr>
              <a:t> sur les liens ci-dessous.</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u="sng" dirty="0">
                <a:solidFill>
                  <a:schemeClr val="hlink"/>
                </a:solidFill>
                <a:hlinkClick r:id="rId3"/>
              </a:rPr>
              <a:t>https://resilientcitiesnetwork.org/climate-resilient-cities/</a:t>
            </a: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dirty="0">
                <a:solidFill>
                  <a:schemeClr val="hlink"/>
                </a:solidFill>
                <a:hlinkClick r:id="rId4"/>
              </a:rPr>
              <a:t>https://www.citiesalliance.org/how-we-work/global-programmes/climate-change-resilience-and-informality/resources-0</a:t>
            </a: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dirty="0">
                <a:solidFill>
                  <a:schemeClr val="hlink"/>
                </a:solidFill>
                <a:hlinkClick r:id="rId5"/>
              </a:rPr>
              <a:t>https://gca.org/wp-content/uploads/2023/03/A-Guide-for-Building-Climate-Resilience-in-Urban-Informal-Settlements_web.pdf</a:t>
            </a: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SzPts val="1100"/>
              <a:buNone/>
            </a:pPr>
            <a:endParaRPr dirty="0"/>
          </a:p>
        </p:txBody>
      </p:sp>
      <p:sp>
        <p:nvSpPr>
          <p:cNvPr id="876" name="Google Shape;876;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2"/>
        <p:cNvGrpSpPr/>
        <p:nvPr/>
      </p:nvGrpSpPr>
      <p:grpSpPr>
        <a:xfrm>
          <a:off x="0" y="0"/>
          <a:ext cx="0" cy="0"/>
          <a:chOff x="0" y="0"/>
          <a:chExt cx="0" cy="0"/>
        </a:xfrm>
      </p:grpSpPr>
      <p:sp>
        <p:nvSpPr>
          <p:cNvPr id="1033" name="Google Shape;1033;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a:t>
            </a:r>
            <a:r>
              <a:rPr lang="en-US" sz="1000" dirty="0" err="1">
                <a:solidFill>
                  <a:schemeClr val="dk1"/>
                </a:solidFill>
              </a:rPr>
              <a:t>explique</a:t>
            </a:r>
            <a:r>
              <a:rPr lang="en-US" sz="1000" dirty="0">
                <a:solidFill>
                  <a:schemeClr val="dk1"/>
                </a:solidFill>
              </a:rPr>
              <a:t> à quoi </a:t>
            </a:r>
            <a:r>
              <a:rPr lang="en-US" sz="1000" dirty="0" err="1">
                <a:solidFill>
                  <a:schemeClr val="dk1"/>
                </a:solidFill>
              </a:rPr>
              <a:t>ressemble</a:t>
            </a:r>
            <a:r>
              <a:rPr lang="en-US" sz="1000" dirty="0">
                <a:solidFill>
                  <a:schemeClr val="dk1"/>
                </a:solidFill>
              </a:rPr>
              <a:t> </a:t>
            </a:r>
            <a:r>
              <a:rPr lang="en-US" sz="1000" dirty="0" err="1">
                <a:solidFill>
                  <a:schemeClr val="dk1"/>
                </a:solidFill>
              </a:rPr>
              <a:t>une</a:t>
            </a:r>
            <a:r>
              <a:rPr lang="en-US" sz="1000" dirty="0">
                <a:solidFill>
                  <a:schemeClr val="dk1"/>
                </a:solidFill>
              </a:rPr>
              <a:t> infrastructure </a:t>
            </a:r>
            <a:r>
              <a:rPr lang="en-US" sz="1000" dirty="0" err="1">
                <a:solidFill>
                  <a:schemeClr val="dk1"/>
                </a:solidFill>
              </a:rPr>
              <a:t>résiliente</a:t>
            </a:r>
            <a:r>
              <a:rPr lang="en-US" sz="1000" dirty="0">
                <a:solidFill>
                  <a:schemeClr val="dk1"/>
                </a:solidFill>
              </a:rPr>
              <a:t> au </a:t>
            </a:r>
            <a:r>
              <a:rPr lang="en-US" sz="1000" dirty="0" err="1">
                <a:solidFill>
                  <a:schemeClr val="dk1"/>
                </a:solidFill>
              </a:rPr>
              <a:t>climat</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mettant</a:t>
            </a:r>
            <a:r>
              <a:rPr lang="en-US" sz="1000" dirty="0">
                <a:solidFill>
                  <a:schemeClr val="dk1"/>
                </a:solidFill>
              </a:rPr>
              <a:t> </a:t>
            </a:r>
            <a:r>
              <a:rPr lang="en-US" sz="1000" dirty="0" err="1">
                <a:solidFill>
                  <a:schemeClr val="dk1"/>
                </a:solidFill>
              </a:rPr>
              <a:t>l'accent</a:t>
            </a:r>
            <a:r>
              <a:rPr lang="en-US" sz="1000" dirty="0">
                <a:solidFill>
                  <a:schemeClr val="dk1"/>
                </a:solidFill>
              </a:rPr>
              <a:t> sur un certain </a:t>
            </a:r>
            <a:r>
              <a:rPr lang="en-US" sz="1000" dirty="0" err="1">
                <a:solidFill>
                  <a:schemeClr val="dk1"/>
                </a:solidFill>
              </a:rPr>
              <a:t>nombre</a:t>
            </a:r>
            <a:r>
              <a:rPr lang="en-US" sz="1000" dirty="0">
                <a:solidFill>
                  <a:schemeClr val="dk1"/>
                </a:solidFill>
              </a:rPr>
              <a:t> de </a:t>
            </a:r>
            <a:r>
              <a:rPr lang="en-US" sz="1000" dirty="0" err="1">
                <a:solidFill>
                  <a:schemeClr val="dk1"/>
                </a:solidFill>
              </a:rPr>
              <a:t>résultats</a:t>
            </a:r>
            <a:r>
              <a:rPr lang="en-US" sz="1000" dirty="0">
                <a:solidFill>
                  <a:schemeClr val="dk1"/>
                </a:solidFill>
              </a:rPr>
              <a:t> et </a:t>
            </a:r>
            <a:r>
              <a:rPr lang="en-US" sz="1000" dirty="0" err="1">
                <a:solidFill>
                  <a:schemeClr val="dk1"/>
                </a:solidFill>
              </a:rPr>
              <a:t>d'attributs</a:t>
            </a:r>
            <a:r>
              <a:rPr lang="en-US" sz="1000" dirty="0">
                <a:solidFill>
                  <a:schemeClr val="dk1"/>
                </a:solidFill>
              </a:rPr>
              <a:t> </a:t>
            </a:r>
            <a:r>
              <a:rPr lang="en-US" sz="1000" dirty="0" err="1">
                <a:solidFill>
                  <a:schemeClr val="dk1"/>
                </a:solidFill>
              </a:rPr>
              <a:t>souhaitables</a:t>
            </a:r>
            <a:r>
              <a:rPr lang="en-US" sz="1000" dirty="0">
                <a:solidFill>
                  <a:schemeClr val="dk1"/>
                </a:solidFill>
              </a:rPr>
              <a:t> qui </a:t>
            </a:r>
            <a:r>
              <a:rPr lang="en-US" sz="1000" dirty="0" err="1">
                <a:solidFill>
                  <a:schemeClr val="dk1"/>
                </a:solidFill>
              </a:rPr>
              <a:t>indiqueraient</a:t>
            </a:r>
            <a:r>
              <a:rPr lang="en-US" sz="1000" dirty="0">
                <a:solidFill>
                  <a:schemeClr val="dk1"/>
                </a:solidFill>
              </a:rPr>
              <a:t> que </a:t>
            </a:r>
            <a:r>
              <a:rPr lang="en-US" sz="1000" dirty="0" err="1">
                <a:solidFill>
                  <a:schemeClr val="dk1"/>
                </a:solidFill>
              </a:rPr>
              <a:t>l'infrastructure</a:t>
            </a:r>
            <a:r>
              <a:rPr lang="en-US" sz="1000" dirty="0">
                <a:solidFill>
                  <a:schemeClr val="dk1"/>
                </a:solidFill>
              </a:rPr>
              <a:t> </a:t>
            </a:r>
            <a:r>
              <a:rPr lang="en-US" sz="1000" dirty="0" err="1">
                <a:solidFill>
                  <a:schemeClr val="dk1"/>
                </a:solidFill>
              </a:rPr>
              <a:t>est</a:t>
            </a:r>
            <a:r>
              <a:rPr lang="en-US" sz="1000" dirty="0">
                <a:solidFill>
                  <a:schemeClr val="dk1"/>
                </a:solidFill>
              </a:rPr>
              <a:t> </a:t>
            </a:r>
            <a:r>
              <a:rPr lang="en-US" sz="1000" dirty="0" err="1">
                <a:solidFill>
                  <a:schemeClr val="dk1"/>
                </a:solidFill>
              </a:rPr>
              <a:t>résiliente</a:t>
            </a:r>
            <a:r>
              <a:rPr lang="en-US" sz="1000" dirty="0">
                <a:solidFill>
                  <a:schemeClr val="dk1"/>
                </a:solidFill>
              </a:rPr>
              <a:t>. </a:t>
            </a:r>
            <a:r>
              <a:rPr lang="en-US" sz="1000" dirty="0" err="1">
                <a:solidFill>
                  <a:schemeClr val="dk1"/>
                </a:solidFill>
              </a:rPr>
              <a:t>Veuillez</a:t>
            </a:r>
            <a:r>
              <a:rPr lang="en-US" sz="1000" dirty="0">
                <a:solidFill>
                  <a:schemeClr val="dk1"/>
                </a:solidFill>
              </a:rPr>
              <a:t> lire </a:t>
            </a:r>
            <a:r>
              <a:rPr lang="en-US" sz="1000" dirty="0" err="1">
                <a:solidFill>
                  <a:schemeClr val="dk1"/>
                </a:solidFill>
              </a:rPr>
              <a:t>ces</a:t>
            </a:r>
            <a:r>
              <a:rPr lang="en-US" sz="1000" dirty="0">
                <a:solidFill>
                  <a:schemeClr val="dk1"/>
                </a:solidFill>
              </a:rPr>
              <a:t> </a:t>
            </a:r>
            <a:r>
              <a:rPr lang="en-US" sz="1000" dirty="0" err="1">
                <a:solidFill>
                  <a:schemeClr val="dk1"/>
                </a:solidFill>
              </a:rPr>
              <a:t>informations</a:t>
            </a:r>
            <a:r>
              <a:rPr lang="en-US" sz="1000" dirty="0">
                <a:solidFill>
                  <a:schemeClr val="dk1"/>
                </a:solidFill>
              </a:rPr>
              <a:t> aux participants </a:t>
            </a:r>
            <a:r>
              <a:rPr lang="en-US" sz="1000" dirty="0" err="1">
                <a:solidFill>
                  <a:schemeClr val="dk1"/>
                </a:solidFill>
              </a:rPr>
              <a:t>afin</a:t>
            </a:r>
            <a:r>
              <a:rPr lang="en-US" sz="1000" dirty="0">
                <a:solidFill>
                  <a:schemeClr val="dk1"/>
                </a:solidFill>
              </a:rPr>
              <a:t> </a:t>
            </a:r>
            <a:r>
              <a:rPr lang="en-US" sz="1000" dirty="0" err="1">
                <a:solidFill>
                  <a:schemeClr val="dk1"/>
                </a:solidFill>
              </a:rPr>
              <a:t>qu'ils</a:t>
            </a:r>
            <a:r>
              <a:rPr lang="en-US" sz="1000" dirty="0">
                <a:solidFill>
                  <a:schemeClr val="dk1"/>
                </a:solidFill>
              </a:rPr>
              <a:t> </a:t>
            </a:r>
            <a:r>
              <a:rPr lang="en-US" sz="1000" dirty="0" err="1">
                <a:solidFill>
                  <a:schemeClr val="dk1"/>
                </a:solidFill>
              </a:rPr>
              <a:t>comprennent</a:t>
            </a:r>
            <a:r>
              <a:rPr lang="en-US" sz="1000" dirty="0">
                <a:solidFill>
                  <a:schemeClr val="dk1"/>
                </a:solidFill>
              </a:rPr>
              <a:t> le type </a:t>
            </a:r>
            <a:r>
              <a:rPr lang="en-US" sz="1000" dirty="0" err="1">
                <a:solidFill>
                  <a:schemeClr val="dk1"/>
                </a:solidFill>
              </a:rPr>
              <a:t>d'objectifs</a:t>
            </a:r>
            <a:r>
              <a:rPr lang="en-US" sz="1000" dirty="0">
                <a:solidFill>
                  <a:schemeClr val="dk1"/>
                </a:solidFill>
              </a:rPr>
              <a:t> </a:t>
            </a:r>
            <a:r>
              <a:rPr lang="en-US" sz="1000" dirty="0" err="1">
                <a:solidFill>
                  <a:schemeClr val="dk1"/>
                </a:solidFill>
              </a:rPr>
              <a:t>qu'ils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envisager</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rgbClr val="0B5FBA"/>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a:t>
            </a:r>
            <a:endParaRPr sz="1000" u="sng" dirty="0">
              <a:solidFill>
                <a:schemeClr val="dk1"/>
              </a:solidFill>
              <a:hlinkClick r:id="rId3">
                <a:extLst>
                  <a:ext uri="{A12FA001-AC4F-418D-AE19-62706E023703}">
                    <ahyp:hlinkClr xmlns:ahyp="http://schemas.microsoft.com/office/drawing/2018/hyperlinkcolor" val="tx"/>
                  </a:ext>
                </a:extLst>
              </a:hlinkClick>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dk1"/>
                </a:solidFill>
                <a:hlinkClick r:id="rId3">
                  <a:extLst>
                    <a:ext uri="{A12FA001-AC4F-418D-AE19-62706E023703}">
                      <ahyp:hlinkClr xmlns:ahyp="http://schemas.microsoft.com/office/drawing/2018/hyperlinkcolor" val="tx"/>
                    </a:ext>
                  </a:extLst>
                </a:hlinkClick>
              </a:rPr>
              <a:t>https://www.tandfonline.com/journals/tsri20/collections/CDRI-adaptive-pathways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dirty="0">
                <a:solidFill>
                  <a:schemeClr val="dk1"/>
                </a:solidFill>
              </a:rPr>
              <a:t>OCDE (2018).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 perspectives politiques.</a:t>
            </a:r>
            <a:r>
              <a:rPr lang="en-US" sz="1000" u="sng" dirty="0">
                <a:solidFill>
                  <a:schemeClr val="hlink"/>
                </a:solidFill>
                <a:hlinkClick r:id="rId4"/>
              </a:rPr>
              <a:t> https://www.oecd.org/environment/cc/policy-perspectives-climate-resilient-infrastructure.pdf</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034" name="Google Shape;1034;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6"/>
        <p:cNvGrpSpPr/>
        <p:nvPr/>
      </p:nvGrpSpPr>
      <p:grpSpPr>
        <a:xfrm>
          <a:off x="0" y="0"/>
          <a:ext cx="0" cy="0"/>
          <a:chOff x="0" y="0"/>
          <a:chExt cx="0" cy="0"/>
        </a:xfrm>
      </p:grpSpPr>
      <p:sp>
        <p:nvSpPr>
          <p:cNvPr id="1057" name="Google Shape;1057;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Il </a:t>
            </a:r>
            <a:r>
              <a:rPr lang="en-US" sz="1000" dirty="0" err="1">
                <a:solidFill>
                  <a:schemeClr val="dk1"/>
                </a:solidFill>
              </a:rPr>
              <a:t>s'agit</a:t>
            </a:r>
            <a:r>
              <a:rPr lang="en-US" sz="1000" dirty="0">
                <a:solidFill>
                  <a:schemeClr val="dk1"/>
                </a:solidFill>
              </a:rPr>
              <a:t> </a:t>
            </a:r>
            <a:r>
              <a:rPr lang="en-US" sz="1000" dirty="0" err="1">
                <a:solidFill>
                  <a:schemeClr val="dk1"/>
                </a:solidFill>
              </a:rPr>
              <a:t>d'une</a:t>
            </a:r>
            <a:r>
              <a:rPr lang="en-US" sz="1000" dirty="0">
                <a:solidFill>
                  <a:schemeClr val="dk1"/>
                </a:solidFill>
              </a:rPr>
              <a:t> diapositive très </a:t>
            </a:r>
            <a:r>
              <a:rPr lang="en-US" sz="1000" dirty="0" err="1">
                <a:solidFill>
                  <a:schemeClr val="dk1"/>
                </a:solidFill>
              </a:rPr>
              <a:t>importante</a:t>
            </a:r>
            <a:r>
              <a:rPr lang="en-US" sz="1000" dirty="0">
                <a:solidFill>
                  <a:schemeClr val="dk1"/>
                </a:solidFill>
              </a:rPr>
              <a:t> qui </a:t>
            </a:r>
            <a:r>
              <a:rPr lang="en-US" sz="1000" dirty="0" err="1">
                <a:solidFill>
                  <a:schemeClr val="dk1"/>
                </a:solidFill>
              </a:rPr>
              <a:t>explique</a:t>
            </a:r>
            <a:r>
              <a:rPr lang="en-US" sz="1000" dirty="0">
                <a:solidFill>
                  <a:schemeClr val="dk1"/>
                </a:solidFill>
              </a:rPr>
              <a:t> </a:t>
            </a:r>
            <a:r>
              <a:rPr lang="en-US" sz="1000" b="1" dirty="0">
                <a:solidFill>
                  <a:schemeClr val="dk1"/>
                </a:solidFill>
              </a:rPr>
              <a:t>deux </a:t>
            </a:r>
            <a:r>
              <a:rPr lang="en-US" sz="1000" b="1" dirty="0" err="1">
                <a:solidFill>
                  <a:schemeClr val="dk1"/>
                </a:solidFill>
              </a:rPr>
              <a:t>approches</a:t>
            </a:r>
            <a:r>
              <a:rPr lang="en-US" sz="1000" b="1" dirty="0">
                <a:solidFill>
                  <a:schemeClr val="dk1"/>
                </a:solidFill>
              </a:rPr>
              <a:t> </a:t>
            </a:r>
            <a:r>
              <a:rPr lang="en-US" sz="1000" b="1" dirty="0" err="1">
                <a:solidFill>
                  <a:schemeClr val="dk1"/>
                </a:solidFill>
              </a:rPr>
              <a:t>en</a:t>
            </a:r>
            <a:r>
              <a:rPr lang="en-US" sz="1000" b="1" dirty="0">
                <a:solidFill>
                  <a:schemeClr val="dk1"/>
                </a:solidFill>
              </a:rPr>
              <a:t> matière </a:t>
            </a:r>
            <a:r>
              <a:rPr lang="en-US" sz="1000" b="1" dirty="0" err="1">
                <a:solidFill>
                  <a:schemeClr val="dk1"/>
                </a:solidFill>
              </a:rPr>
              <a:t>d'infrastructures</a:t>
            </a:r>
            <a:r>
              <a:rPr lang="en-US" sz="1000" b="1" dirty="0">
                <a:solidFill>
                  <a:schemeClr val="dk1"/>
                </a:solidFill>
              </a:rPr>
              <a:t> </a:t>
            </a:r>
            <a:r>
              <a:rPr lang="en-US" sz="1000" b="1" dirty="0" err="1">
                <a:solidFill>
                  <a:schemeClr val="dk1"/>
                </a:solidFill>
              </a:rPr>
              <a:t>résilientes</a:t>
            </a:r>
            <a:r>
              <a:rPr lang="en-US" sz="1000" b="1" dirty="0">
                <a:solidFill>
                  <a:schemeClr val="dk1"/>
                </a:solidFill>
              </a:rPr>
              <a:t> au </a:t>
            </a:r>
            <a:r>
              <a:rPr lang="en-US" sz="1000" b="1" dirty="0" err="1">
                <a:solidFill>
                  <a:schemeClr val="dk1"/>
                </a:solidFill>
              </a:rPr>
              <a:t>changement</a:t>
            </a:r>
            <a:r>
              <a:rPr lang="en-US" sz="1000" b="1" dirty="0">
                <a:solidFill>
                  <a:schemeClr val="dk1"/>
                </a:solidFill>
              </a:rPr>
              <a:t> </a:t>
            </a:r>
            <a:r>
              <a:rPr lang="en-US" sz="1000" b="1" dirty="0" err="1">
                <a:solidFill>
                  <a:schemeClr val="dk1"/>
                </a:solidFill>
              </a:rPr>
              <a:t>climatique</a:t>
            </a:r>
            <a:r>
              <a:rPr lang="en-US" sz="1000" b="1" dirty="0">
                <a:solidFill>
                  <a:schemeClr val="dk1"/>
                </a:solidFill>
              </a:rPr>
              <a:t>. </a:t>
            </a:r>
            <a:r>
              <a:rPr lang="en-US" sz="1000" dirty="0" err="1">
                <a:solidFill>
                  <a:schemeClr val="dk1"/>
                </a:solidFill>
              </a:rPr>
              <a:t>Veuillez</a:t>
            </a:r>
            <a:r>
              <a:rPr lang="en-US" sz="1000" dirty="0">
                <a:solidFill>
                  <a:schemeClr val="dk1"/>
                </a:solidFill>
              </a:rPr>
              <a:t> passer </a:t>
            </a:r>
            <a:r>
              <a:rPr lang="en-US" sz="1000" dirty="0" err="1">
                <a:solidFill>
                  <a:schemeClr val="dk1"/>
                </a:solidFill>
              </a:rPr>
              <a:t>en</a:t>
            </a:r>
            <a:r>
              <a:rPr lang="en-US" sz="1000" dirty="0">
                <a:solidFill>
                  <a:schemeClr val="dk1"/>
                </a:solidFill>
              </a:rPr>
              <a:t> revue </a:t>
            </a:r>
            <a:r>
              <a:rPr lang="en-US" sz="1000" dirty="0" err="1">
                <a:solidFill>
                  <a:schemeClr val="dk1"/>
                </a:solidFill>
              </a:rPr>
              <a:t>ces</a:t>
            </a:r>
            <a:r>
              <a:rPr lang="en-US" sz="1000" dirty="0">
                <a:solidFill>
                  <a:schemeClr val="dk1"/>
                </a:solidFill>
              </a:rPr>
              <a:t> deux concepts avec les participants et </a:t>
            </a:r>
            <a:r>
              <a:rPr lang="en-US" sz="1000" dirty="0" err="1">
                <a:solidFill>
                  <a:schemeClr val="dk1"/>
                </a:solidFill>
              </a:rPr>
              <a:t>vous</a:t>
            </a:r>
            <a:r>
              <a:rPr lang="en-US" sz="1000" dirty="0">
                <a:solidFill>
                  <a:schemeClr val="dk1"/>
                </a:solidFill>
              </a:rPr>
              <a:t> assurer </a:t>
            </a:r>
            <a:r>
              <a:rPr lang="en-US" sz="1000" dirty="0" err="1">
                <a:solidFill>
                  <a:schemeClr val="dk1"/>
                </a:solidFill>
              </a:rPr>
              <a:t>qu'ils</a:t>
            </a:r>
            <a:r>
              <a:rPr lang="en-US" sz="1000" dirty="0">
                <a:solidFill>
                  <a:schemeClr val="dk1"/>
                </a:solidFill>
              </a:rPr>
              <a:t> </a:t>
            </a:r>
            <a:r>
              <a:rPr lang="en-US" sz="1000" dirty="0" err="1">
                <a:solidFill>
                  <a:schemeClr val="dk1"/>
                </a:solidFill>
              </a:rPr>
              <a:t>comprennent</a:t>
            </a:r>
            <a:r>
              <a:rPr lang="en-US" sz="1000" dirty="0">
                <a:solidFill>
                  <a:schemeClr val="dk1"/>
                </a:solidFill>
              </a:rPr>
              <a:t> bien la </a:t>
            </a:r>
            <a:r>
              <a:rPr lang="en-US" sz="1000" dirty="0" err="1">
                <a:solidFill>
                  <a:schemeClr val="dk1"/>
                </a:solidFill>
              </a:rPr>
              <a:t>différence</a:t>
            </a:r>
            <a:r>
              <a:rPr lang="en-US" sz="1000" dirty="0">
                <a:solidFill>
                  <a:schemeClr val="dk1"/>
                </a:solidFill>
              </a:rPr>
              <a:t> entre les deux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228600" lvl="0" indent="-215900" algn="l" rtl="0">
              <a:lnSpc>
                <a:spcPct val="100000"/>
              </a:lnSpc>
              <a:spcBef>
                <a:spcPts val="0"/>
              </a:spcBef>
              <a:spcAft>
                <a:spcPts val="0"/>
              </a:spcAft>
              <a:buClr>
                <a:schemeClr val="dk1"/>
              </a:buClr>
              <a:buSzPts val="1000"/>
              <a:buFont typeface="Roboto"/>
              <a:buAutoNum type="arabicPeriod"/>
            </a:pPr>
            <a:r>
              <a:rPr lang="en-US" sz="1000" b="1" dirty="0">
                <a:solidFill>
                  <a:schemeClr val="dk1"/>
                </a:solidFill>
              </a:rPr>
              <a:t>Infrastructures </a:t>
            </a:r>
            <a:r>
              <a:rPr lang="en-US" sz="1000" b="1" dirty="0" err="1">
                <a:solidFill>
                  <a:schemeClr val="dk1"/>
                </a:solidFill>
              </a:rPr>
              <a:t>résilientes</a:t>
            </a:r>
            <a:r>
              <a:rPr lang="en-US" sz="1000" b="1" dirty="0">
                <a:solidFill>
                  <a:schemeClr val="dk1"/>
                </a:solidFill>
              </a:rPr>
              <a:t> au </a:t>
            </a:r>
            <a:r>
              <a:rPr lang="en-US" sz="1000" b="1" dirty="0" err="1">
                <a:solidFill>
                  <a:schemeClr val="dk1"/>
                </a:solidFill>
              </a:rPr>
              <a:t>climat</a:t>
            </a:r>
            <a:r>
              <a:rPr lang="en-US" sz="1000" b="1" dirty="0">
                <a:solidFill>
                  <a:schemeClr val="dk1"/>
                </a:solidFill>
              </a:rPr>
              <a:t> : </a:t>
            </a:r>
            <a:r>
              <a:rPr lang="en-US" sz="1000" dirty="0">
                <a:solidFill>
                  <a:schemeClr val="dk1"/>
                </a:solidFill>
              </a:rPr>
              <a:t>il </a:t>
            </a:r>
            <a:r>
              <a:rPr lang="en-US" sz="1000" dirty="0" err="1">
                <a:solidFill>
                  <a:schemeClr val="dk1"/>
                </a:solidFill>
              </a:rPr>
              <a:t>s'agit</a:t>
            </a:r>
            <a:r>
              <a:rPr lang="en-US" sz="1000" dirty="0">
                <a:solidFill>
                  <a:schemeClr val="dk1"/>
                </a:solidFill>
              </a:rPr>
              <a:t> </a:t>
            </a:r>
            <a:r>
              <a:rPr lang="en-US" sz="1000" dirty="0" err="1">
                <a:solidFill>
                  <a:schemeClr val="dk1"/>
                </a:solidFill>
              </a:rPr>
              <a:t>d'investissements</a:t>
            </a:r>
            <a:r>
              <a:rPr lang="en-US" sz="1000" dirty="0">
                <a:solidFill>
                  <a:schemeClr val="dk1"/>
                </a:solidFill>
              </a:rPr>
              <a:t> dans les infrastructures </a:t>
            </a:r>
            <a:r>
              <a:rPr lang="en-US" sz="1000" dirty="0" err="1">
                <a:solidFill>
                  <a:schemeClr val="dk1"/>
                </a:solidFill>
              </a:rPr>
              <a:t>visant</a:t>
            </a:r>
            <a:r>
              <a:rPr lang="en-US" sz="1000" dirty="0">
                <a:solidFill>
                  <a:schemeClr val="dk1"/>
                </a:solidFill>
              </a:rPr>
              <a:t> à les </a:t>
            </a:r>
            <a:r>
              <a:rPr lang="en-US" sz="1000" dirty="0" err="1">
                <a:solidFill>
                  <a:schemeClr val="dk1"/>
                </a:solidFill>
              </a:rPr>
              <a:t>rendre</a:t>
            </a:r>
            <a:r>
              <a:rPr lang="en-US" sz="1000" dirty="0">
                <a:solidFill>
                  <a:schemeClr val="dk1"/>
                </a:solidFill>
              </a:rPr>
              <a:t> plus </a:t>
            </a:r>
            <a:r>
              <a:rPr lang="en-US" sz="1000" dirty="0" err="1">
                <a:solidFill>
                  <a:schemeClr val="dk1"/>
                </a:solidFill>
              </a:rPr>
              <a:t>résilientes</a:t>
            </a:r>
            <a:r>
              <a:rPr lang="en-US" sz="1000" dirty="0">
                <a:solidFill>
                  <a:schemeClr val="dk1"/>
                </a:solidFill>
              </a:rPr>
              <a:t> aux </a:t>
            </a:r>
            <a:r>
              <a:rPr lang="en-US" sz="1000" dirty="0" err="1">
                <a:solidFill>
                  <a:schemeClr val="dk1"/>
                </a:solidFill>
              </a:rPr>
              <a:t>effets</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Cela </a:t>
            </a:r>
            <a:r>
              <a:rPr lang="en-US" sz="1000" dirty="0" err="1">
                <a:solidFill>
                  <a:schemeClr val="dk1"/>
                </a:solidFill>
              </a:rPr>
              <a:t>signifie</a:t>
            </a:r>
            <a:r>
              <a:rPr lang="en-US" sz="1000" dirty="0">
                <a:solidFill>
                  <a:schemeClr val="dk1"/>
                </a:solidFill>
              </a:rPr>
              <a:t> que </a:t>
            </a:r>
            <a:r>
              <a:rPr lang="en-US" sz="1000" dirty="0" err="1">
                <a:solidFill>
                  <a:schemeClr val="dk1"/>
                </a:solidFill>
              </a:rPr>
              <a:t>lors</a:t>
            </a:r>
            <a:r>
              <a:rPr lang="en-US" sz="1000" dirty="0">
                <a:solidFill>
                  <a:schemeClr val="dk1"/>
                </a:solidFill>
              </a:rPr>
              <a:t> de la construction </a:t>
            </a:r>
            <a:r>
              <a:rPr lang="en-US" sz="1000" dirty="0" err="1">
                <a:solidFill>
                  <a:schemeClr val="dk1"/>
                </a:solidFill>
              </a:rPr>
              <a:t>ou</a:t>
            </a:r>
            <a:r>
              <a:rPr lang="en-US" sz="1000" dirty="0">
                <a:solidFill>
                  <a:schemeClr val="dk1"/>
                </a:solidFill>
              </a:rPr>
              <a:t> de la </a:t>
            </a:r>
            <a:r>
              <a:rPr lang="en-US" sz="1000" dirty="0" err="1">
                <a:solidFill>
                  <a:schemeClr val="dk1"/>
                </a:solidFill>
              </a:rPr>
              <a:t>modernisation</a:t>
            </a:r>
            <a:r>
              <a:rPr lang="en-US" sz="1000" dirty="0">
                <a:solidFill>
                  <a:schemeClr val="dk1"/>
                </a:solidFill>
              </a:rPr>
              <a:t> </a:t>
            </a:r>
            <a:r>
              <a:rPr lang="en-US" sz="1000" dirty="0" err="1">
                <a:solidFill>
                  <a:schemeClr val="dk1"/>
                </a:solidFill>
              </a:rPr>
              <a:t>d'infrastructures</a:t>
            </a:r>
            <a:r>
              <a:rPr lang="en-US" sz="1000" dirty="0">
                <a:solidFill>
                  <a:schemeClr val="dk1"/>
                </a:solidFill>
              </a:rPr>
              <a:t>, les </a:t>
            </a:r>
            <a:r>
              <a:rPr lang="en-US" sz="1000" dirty="0" err="1">
                <a:solidFill>
                  <a:schemeClr val="dk1"/>
                </a:solidFill>
              </a:rPr>
              <a:t>responsables</a:t>
            </a:r>
            <a:r>
              <a:rPr lang="en-US" sz="1000" dirty="0">
                <a:solidFill>
                  <a:schemeClr val="dk1"/>
                </a:solidFill>
              </a:rPr>
              <a:t> du </a:t>
            </a:r>
            <a:r>
              <a:rPr lang="en-US" sz="1000" dirty="0" err="1">
                <a:solidFill>
                  <a:schemeClr val="dk1"/>
                </a:solidFill>
              </a:rPr>
              <a:t>projet</a:t>
            </a:r>
            <a:r>
              <a:rPr lang="en-US" sz="1000" dirty="0">
                <a:solidFill>
                  <a:schemeClr val="dk1"/>
                </a:solidFill>
              </a:rPr>
              <a:t> </a:t>
            </a:r>
            <a:r>
              <a:rPr lang="en-US" sz="1000" dirty="0" err="1">
                <a:solidFill>
                  <a:schemeClr val="dk1"/>
                </a:solidFill>
              </a:rPr>
              <a:t>s'assurent</a:t>
            </a:r>
            <a:r>
              <a:rPr lang="en-US" sz="1000" dirty="0">
                <a:solidFill>
                  <a:schemeClr val="dk1"/>
                </a:solidFill>
              </a:rPr>
              <a:t> que </a:t>
            </a:r>
            <a:r>
              <a:rPr lang="en-US" sz="1000" dirty="0" err="1">
                <a:solidFill>
                  <a:schemeClr val="dk1"/>
                </a:solidFill>
              </a:rPr>
              <a:t>celles</a:t>
            </a:r>
            <a:r>
              <a:rPr lang="en-US" sz="1000" dirty="0">
                <a:solidFill>
                  <a:schemeClr val="dk1"/>
                </a:solidFill>
              </a:rPr>
              <a:t>-ci </a:t>
            </a:r>
            <a:r>
              <a:rPr lang="en-US" sz="1000" dirty="0" err="1">
                <a:solidFill>
                  <a:schemeClr val="dk1"/>
                </a:solidFill>
              </a:rPr>
              <a:t>peuvent</a:t>
            </a:r>
            <a:r>
              <a:rPr lang="en-US" sz="1000" dirty="0">
                <a:solidFill>
                  <a:schemeClr val="dk1"/>
                </a:solidFill>
              </a:rPr>
              <a:t> </a:t>
            </a:r>
            <a:r>
              <a:rPr lang="en-US" sz="1000" dirty="0" err="1">
                <a:solidFill>
                  <a:schemeClr val="dk1"/>
                </a:solidFill>
              </a:rPr>
              <a:t>résister</a:t>
            </a:r>
            <a:r>
              <a:rPr lang="en-US" sz="1000" dirty="0">
                <a:solidFill>
                  <a:schemeClr val="dk1"/>
                </a:solidFill>
              </a:rPr>
              <a:t> aux </a:t>
            </a:r>
            <a:r>
              <a:rPr lang="en-US" sz="1000" dirty="0" err="1">
                <a:solidFill>
                  <a:schemeClr val="dk1"/>
                </a:solidFill>
              </a:rPr>
              <a:t>effets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actuels</a:t>
            </a:r>
            <a:r>
              <a:rPr lang="en-US" sz="1000" dirty="0">
                <a:solidFill>
                  <a:schemeClr val="dk1"/>
                </a:solidFill>
              </a:rPr>
              <a:t> et </a:t>
            </a:r>
            <a:r>
              <a:rPr lang="en-US" sz="1000" dirty="0" err="1">
                <a:solidFill>
                  <a:schemeClr val="dk1"/>
                </a:solidFill>
              </a:rPr>
              <a:t>futurs</a:t>
            </a:r>
            <a:r>
              <a:rPr lang="en-US" sz="1000" dirty="0">
                <a:solidFill>
                  <a:schemeClr val="dk1"/>
                </a:solidFill>
              </a:rPr>
              <a:t>. La </a:t>
            </a:r>
            <a:r>
              <a:rPr lang="en-US" sz="1000" dirty="0" err="1">
                <a:solidFill>
                  <a:schemeClr val="dk1"/>
                </a:solidFill>
              </a:rPr>
              <a:t>résilience</a:t>
            </a:r>
            <a:r>
              <a:rPr lang="en-US" sz="1000" dirty="0">
                <a:solidFill>
                  <a:schemeClr val="dk1"/>
                </a:solidFill>
              </a:rPr>
              <a:t> </a:t>
            </a:r>
            <a:r>
              <a:rPr lang="en-US" sz="1000" dirty="0" err="1">
                <a:solidFill>
                  <a:schemeClr val="dk1"/>
                </a:solidFill>
              </a:rPr>
              <a:t>climatique</a:t>
            </a:r>
            <a:r>
              <a:rPr lang="en-US" sz="1000" dirty="0">
                <a:solidFill>
                  <a:schemeClr val="dk1"/>
                </a:solidFill>
              </a:rPr>
              <a:t> ne </a:t>
            </a:r>
            <a:r>
              <a:rPr lang="en-US" sz="1000" dirty="0" err="1">
                <a:solidFill>
                  <a:schemeClr val="dk1"/>
                </a:solidFill>
              </a:rPr>
              <a:t>signifie</a:t>
            </a:r>
            <a:r>
              <a:rPr lang="en-US" sz="1000" dirty="0">
                <a:solidFill>
                  <a:schemeClr val="dk1"/>
                </a:solidFill>
              </a:rPr>
              <a:t> pas que </a:t>
            </a:r>
            <a:r>
              <a:rPr lang="en-US" sz="1000" dirty="0" err="1">
                <a:solidFill>
                  <a:schemeClr val="dk1"/>
                </a:solidFill>
              </a:rPr>
              <a:t>tous</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éliminés</a:t>
            </a:r>
            <a:r>
              <a:rPr lang="en-US" sz="1000" dirty="0">
                <a:solidFill>
                  <a:schemeClr val="dk1"/>
                </a:solidFill>
              </a:rPr>
              <a:t>. Mais </a:t>
            </a:r>
            <a:r>
              <a:rPr lang="en-US" sz="1000" dirty="0" err="1">
                <a:solidFill>
                  <a:schemeClr val="dk1"/>
                </a:solidFill>
              </a:rPr>
              <a:t>cela</a:t>
            </a:r>
            <a:r>
              <a:rPr lang="en-US" sz="1000" dirty="0">
                <a:solidFill>
                  <a:schemeClr val="dk1"/>
                </a:solidFill>
              </a:rPr>
              <a:t> </a:t>
            </a:r>
            <a:r>
              <a:rPr lang="en-US" sz="1000" dirty="0" err="1">
                <a:solidFill>
                  <a:schemeClr val="dk1"/>
                </a:solidFill>
              </a:rPr>
              <a:t>signifie</a:t>
            </a:r>
            <a:r>
              <a:rPr lang="en-US" sz="1000" dirty="0">
                <a:solidFill>
                  <a:schemeClr val="dk1"/>
                </a:solidFill>
              </a:rPr>
              <a:t> </a:t>
            </a:r>
            <a:r>
              <a:rPr lang="en-US" sz="1000" dirty="0" err="1">
                <a:solidFill>
                  <a:schemeClr val="dk1"/>
                </a:solidFill>
              </a:rPr>
              <a:t>qu'elle</a:t>
            </a:r>
            <a:r>
              <a:rPr lang="en-US" sz="1000" dirty="0">
                <a:solidFill>
                  <a:schemeClr val="dk1"/>
                </a:solidFill>
              </a:rPr>
              <a:t> </a:t>
            </a:r>
            <a:r>
              <a:rPr lang="en-US" sz="1000" dirty="0" err="1">
                <a:solidFill>
                  <a:schemeClr val="dk1"/>
                </a:solidFill>
              </a:rPr>
              <a:t>peut</a:t>
            </a:r>
            <a:r>
              <a:rPr lang="en-US" sz="1000" dirty="0">
                <a:solidFill>
                  <a:schemeClr val="dk1"/>
                </a:solidFill>
              </a:rPr>
              <a:t> continuer à </a:t>
            </a:r>
            <a:r>
              <a:rPr lang="en-US" sz="1000" dirty="0" err="1">
                <a:solidFill>
                  <a:schemeClr val="dk1"/>
                </a:solidFill>
              </a:rPr>
              <a:t>fonctionner</a:t>
            </a:r>
            <a:r>
              <a:rPr lang="en-US" sz="1000" dirty="0">
                <a:solidFill>
                  <a:schemeClr val="dk1"/>
                </a:solidFill>
              </a:rPr>
              <a:t> et ne pas </a:t>
            </a:r>
            <a:r>
              <a:rPr lang="en-US" sz="1000" dirty="0" err="1">
                <a:solidFill>
                  <a:schemeClr val="dk1"/>
                </a:solidFill>
              </a:rPr>
              <a:t>être</a:t>
            </a:r>
            <a:r>
              <a:rPr lang="en-US" sz="1000" dirty="0">
                <a:solidFill>
                  <a:schemeClr val="dk1"/>
                </a:solidFill>
              </a:rPr>
              <a:t> trop </a:t>
            </a:r>
            <a:r>
              <a:rPr lang="en-US" sz="1000" dirty="0" err="1">
                <a:solidFill>
                  <a:schemeClr val="dk1"/>
                </a:solidFill>
              </a:rPr>
              <a:t>endommagée</a:t>
            </a:r>
            <a:r>
              <a:rPr lang="en-US" sz="1000" dirty="0">
                <a:solidFill>
                  <a:schemeClr val="dk1"/>
                </a:solidFill>
              </a:rPr>
              <a:t> par les </a:t>
            </a:r>
            <a:r>
              <a:rPr lang="en-US" sz="1000" dirty="0" err="1">
                <a:solidFill>
                  <a:schemeClr val="dk1"/>
                </a:solidFill>
              </a:rPr>
              <a:t>effets</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Souvent</a:t>
            </a:r>
            <a:r>
              <a:rPr lang="en-US" sz="1000" dirty="0">
                <a:solidFill>
                  <a:schemeClr val="dk1"/>
                </a:solidFill>
              </a:rPr>
              <a:t>, </a:t>
            </a:r>
            <a:r>
              <a:rPr lang="en-US" sz="1000" dirty="0" err="1">
                <a:solidFill>
                  <a:schemeClr val="dk1"/>
                </a:solidFill>
              </a:rPr>
              <a:t>cela</a:t>
            </a:r>
            <a:r>
              <a:rPr lang="en-US" sz="1000" dirty="0">
                <a:solidFill>
                  <a:schemeClr val="dk1"/>
                </a:solidFill>
              </a:rPr>
              <a:t> </a:t>
            </a:r>
            <a:r>
              <a:rPr lang="en-US" sz="1000" dirty="0" err="1">
                <a:solidFill>
                  <a:schemeClr val="dk1"/>
                </a:solidFill>
              </a:rPr>
              <a:t>signifie</a:t>
            </a:r>
            <a:r>
              <a:rPr lang="en-US" sz="1000" dirty="0">
                <a:solidFill>
                  <a:schemeClr val="dk1"/>
                </a:solidFill>
              </a:rPr>
              <a:t> que les </a:t>
            </a:r>
            <a:r>
              <a:rPr lang="en-US" sz="1000" dirty="0" err="1">
                <a:solidFill>
                  <a:schemeClr val="dk1"/>
                </a:solidFill>
              </a:rPr>
              <a:t>planificateurs</a:t>
            </a:r>
            <a:r>
              <a:rPr lang="en-US" sz="1000" dirty="0">
                <a:solidFill>
                  <a:schemeClr val="dk1"/>
                </a:solidFill>
              </a:rPr>
              <a:t> </a:t>
            </a:r>
            <a:r>
              <a:rPr lang="en-US" sz="1000" dirty="0" err="1">
                <a:solidFill>
                  <a:schemeClr val="dk1"/>
                </a:solidFill>
              </a:rPr>
              <a:t>tiennent</a:t>
            </a:r>
            <a:r>
              <a:rPr lang="en-US" sz="1000" dirty="0">
                <a:solidFill>
                  <a:schemeClr val="dk1"/>
                </a:solidFill>
              </a:rPr>
              <a:t> </a:t>
            </a:r>
            <a:r>
              <a:rPr lang="en-US" sz="1000" dirty="0" err="1">
                <a:solidFill>
                  <a:schemeClr val="dk1"/>
                </a:solidFill>
              </a:rPr>
              <a:t>compte</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dans la conception, </a:t>
            </a:r>
            <a:r>
              <a:rPr lang="en-US" sz="1000" dirty="0" err="1">
                <a:solidFill>
                  <a:schemeClr val="dk1"/>
                </a:solidFill>
              </a:rPr>
              <a:t>l'exploitation</a:t>
            </a:r>
            <a:r>
              <a:rPr lang="en-US" sz="1000" dirty="0">
                <a:solidFill>
                  <a:schemeClr val="dk1"/>
                </a:solidFill>
              </a:rPr>
              <a:t> et la maintenance du </a:t>
            </a:r>
            <a:r>
              <a:rPr lang="en-US" sz="1000" dirty="0" err="1">
                <a:solidFill>
                  <a:schemeClr val="dk1"/>
                </a:solidFill>
              </a:rPr>
              <a:t>projet</a:t>
            </a:r>
            <a:r>
              <a:rPr lang="en-US" sz="1000" dirty="0">
                <a:solidFill>
                  <a:schemeClr val="dk1"/>
                </a:solidFill>
              </a:rPr>
              <a:t>. Cela </a:t>
            </a:r>
            <a:r>
              <a:rPr lang="en-US" sz="1000" dirty="0" err="1">
                <a:solidFill>
                  <a:schemeClr val="dk1"/>
                </a:solidFill>
              </a:rPr>
              <a:t>signifie</a:t>
            </a:r>
            <a:r>
              <a:rPr lang="en-US" sz="1000" dirty="0">
                <a:solidFill>
                  <a:schemeClr val="dk1"/>
                </a:solidFill>
              </a:rPr>
              <a:t> </a:t>
            </a:r>
            <a:r>
              <a:rPr lang="en-US" sz="1000" dirty="0" err="1">
                <a:solidFill>
                  <a:schemeClr val="dk1"/>
                </a:solidFill>
              </a:rPr>
              <a:t>qu'une</a:t>
            </a:r>
            <a:r>
              <a:rPr lang="en-US" sz="1000" dirty="0">
                <a:solidFill>
                  <a:schemeClr val="dk1"/>
                </a:solidFill>
              </a:rPr>
              <a:t> </a:t>
            </a:r>
            <a:r>
              <a:rPr lang="en-US" sz="1000" dirty="0" err="1">
                <a:solidFill>
                  <a:schemeClr val="dk1"/>
                </a:solidFill>
              </a:rPr>
              <a:t>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est</a:t>
            </a:r>
            <a:r>
              <a:rPr lang="en-US" sz="1000" dirty="0">
                <a:solidFill>
                  <a:schemeClr val="dk1"/>
                </a:solidFill>
              </a:rPr>
              <a:t> </a:t>
            </a:r>
            <a:r>
              <a:rPr lang="en-US" sz="1000" dirty="0" err="1">
                <a:solidFill>
                  <a:schemeClr val="dk1"/>
                </a:solidFill>
              </a:rPr>
              <a:t>effectuée</a:t>
            </a:r>
            <a:r>
              <a:rPr lang="en-US" sz="1000"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d'identifier</a:t>
            </a:r>
            <a:r>
              <a:rPr lang="en-US" sz="1000" dirty="0">
                <a:solidFill>
                  <a:schemeClr val="dk1"/>
                </a:solidFill>
              </a:rPr>
              <a:t> les </a:t>
            </a:r>
            <a:r>
              <a:rPr lang="en-US" sz="1000" dirty="0" err="1">
                <a:solidFill>
                  <a:schemeClr val="dk1"/>
                </a:solidFill>
              </a:rPr>
              <a:t>principaux</a:t>
            </a:r>
            <a:r>
              <a:rPr lang="en-US" sz="1000" dirty="0">
                <a:solidFill>
                  <a:schemeClr val="dk1"/>
                </a:solidFill>
              </a:rPr>
              <a:t> </a:t>
            </a:r>
            <a:r>
              <a:rPr lang="en-US" sz="1000" dirty="0" err="1">
                <a:solidFill>
                  <a:schemeClr val="dk1"/>
                </a:solidFill>
              </a:rPr>
              <a:t>risques</a:t>
            </a:r>
            <a:r>
              <a:rPr lang="en-US" sz="1000" dirty="0">
                <a:solidFill>
                  <a:schemeClr val="dk1"/>
                </a:solidFill>
              </a:rPr>
              <a:t> et les options </a:t>
            </a:r>
            <a:r>
              <a:rPr lang="en-US" sz="1000" dirty="0" err="1">
                <a:solidFill>
                  <a:schemeClr val="dk1"/>
                </a:solidFill>
              </a:rPr>
              <a:t>d'adaptation</a:t>
            </a:r>
            <a:r>
              <a:rPr lang="en-US" sz="1000" dirty="0">
                <a:solidFill>
                  <a:schemeClr val="dk1"/>
                </a:solidFill>
              </a:rPr>
              <a:t>, et que le </a:t>
            </a:r>
            <a:r>
              <a:rPr lang="en-US" sz="1000" dirty="0" err="1">
                <a:solidFill>
                  <a:schemeClr val="dk1"/>
                </a:solidFill>
              </a:rPr>
              <a:t>projet</a:t>
            </a:r>
            <a:r>
              <a:rPr lang="en-US" sz="1000" dirty="0">
                <a:solidFill>
                  <a:schemeClr val="dk1"/>
                </a:solidFill>
              </a:rPr>
              <a:t> </a:t>
            </a:r>
            <a:r>
              <a:rPr lang="en-US" sz="1000" dirty="0" err="1">
                <a:solidFill>
                  <a:schemeClr val="dk1"/>
                </a:solidFill>
              </a:rPr>
              <a:t>est</a:t>
            </a:r>
            <a:r>
              <a:rPr lang="en-US" sz="1000" dirty="0">
                <a:solidFill>
                  <a:schemeClr val="dk1"/>
                </a:solidFill>
              </a:rPr>
              <a:t> </a:t>
            </a:r>
            <a:r>
              <a:rPr lang="en-US" sz="1000" dirty="0" err="1">
                <a:solidFill>
                  <a:schemeClr val="dk1"/>
                </a:solidFill>
              </a:rPr>
              <a:t>préparé</a:t>
            </a:r>
            <a:r>
              <a:rPr lang="en-US" sz="1000" dirty="0">
                <a:solidFill>
                  <a:schemeClr val="dk1"/>
                </a:solidFill>
              </a:rPr>
              <a:t> à </a:t>
            </a:r>
            <a:r>
              <a:rPr lang="en-US" sz="1000" dirty="0" err="1">
                <a:solidFill>
                  <a:schemeClr val="dk1"/>
                </a:solidFill>
              </a:rPr>
              <a:t>répondre</a:t>
            </a:r>
            <a:r>
              <a:rPr lang="en-US" sz="1000" dirty="0">
                <a:solidFill>
                  <a:schemeClr val="dk1"/>
                </a:solidFill>
              </a:rPr>
              <a:t> à toute </a:t>
            </a:r>
            <a:r>
              <a:rPr lang="en-US" sz="1000" dirty="0" err="1">
                <a:solidFill>
                  <a:schemeClr val="dk1"/>
                </a:solidFill>
              </a:rPr>
              <a:t>une</a:t>
            </a:r>
            <a:r>
              <a:rPr lang="en-US" sz="1000" dirty="0">
                <a:solidFill>
                  <a:schemeClr val="dk1"/>
                </a:solidFill>
              </a:rPr>
              <a:t> </a:t>
            </a:r>
            <a:r>
              <a:rPr lang="en-US" sz="1000" dirty="0" err="1">
                <a:solidFill>
                  <a:schemeClr val="dk1"/>
                </a:solidFill>
              </a:rPr>
              <a:t>série</a:t>
            </a:r>
            <a:r>
              <a:rPr lang="en-US" sz="1000" dirty="0">
                <a:solidFill>
                  <a:schemeClr val="dk1"/>
                </a:solidFill>
              </a:rPr>
              <a:t> de </a:t>
            </a:r>
            <a:r>
              <a:rPr lang="en-US" sz="1000" dirty="0" err="1">
                <a:solidFill>
                  <a:schemeClr val="dk1"/>
                </a:solidFill>
              </a:rPr>
              <a:t>scénarios</a:t>
            </a:r>
            <a:r>
              <a:rPr lang="en-US" sz="1000" dirty="0">
                <a:solidFill>
                  <a:schemeClr val="dk1"/>
                </a:solidFill>
              </a:rPr>
              <a:t> </a:t>
            </a:r>
            <a:r>
              <a:rPr lang="en-US" sz="1000" dirty="0" err="1">
                <a:solidFill>
                  <a:schemeClr val="dk1"/>
                </a:solidFill>
              </a:rPr>
              <a:t>climatiques</a:t>
            </a:r>
            <a:r>
              <a:rPr lang="en-US" sz="1000" dirty="0">
                <a:solidFill>
                  <a:schemeClr val="dk1"/>
                </a:solidFill>
              </a:rPr>
              <a:t> possibles. Cela </a:t>
            </a:r>
            <a:r>
              <a:rPr lang="en-US" sz="1000" dirty="0" err="1">
                <a:solidFill>
                  <a:schemeClr val="dk1"/>
                </a:solidFill>
              </a:rPr>
              <a:t>s'applique</a:t>
            </a:r>
            <a:r>
              <a:rPr lang="en-US" sz="1000" dirty="0">
                <a:solidFill>
                  <a:schemeClr val="dk1"/>
                </a:solidFill>
              </a:rPr>
              <a:t> </a:t>
            </a:r>
            <a:r>
              <a:rPr lang="en-US" sz="1000" dirty="0" err="1">
                <a:solidFill>
                  <a:schemeClr val="dk1"/>
                </a:solidFill>
              </a:rPr>
              <a:t>aussi</a:t>
            </a:r>
            <a:r>
              <a:rPr lang="en-US" sz="1000" dirty="0">
                <a:solidFill>
                  <a:schemeClr val="dk1"/>
                </a:solidFill>
              </a:rPr>
              <a:t> bien aux infrastructures </a:t>
            </a:r>
            <a:r>
              <a:rPr lang="en-US" sz="1000" dirty="0" err="1">
                <a:solidFill>
                  <a:schemeClr val="dk1"/>
                </a:solidFill>
              </a:rPr>
              <a:t>nouvelles</a:t>
            </a:r>
            <a:r>
              <a:rPr lang="en-US" sz="1000" dirty="0">
                <a:solidFill>
                  <a:schemeClr val="dk1"/>
                </a:solidFill>
              </a:rPr>
              <a:t> </a:t>
            </a:r>
            <a:r>
              <a:rPr lang="en-US" sz="1000" dirty="0" err="1">
                <a:solidFill>
                  <a:schemeClr val="dk1"/>
                </a:solidFill>
              </a:rPr>
              <a:t>qu'aux</a:t>
            </a:r>
            <a:r>
              <a:rPr lang="en-US" sz="1000" dirty="0">
                <a:solidFill>
                  <a:schemeClr val="dk1"/>
                </a:solidFill>
              </a:rPr>
              <a:t> infrastructures </a:t>
            </a:r>
            <a:r>
              <a:rPr lang="en-US" sz="1000" dirty="0" err="1">
                <a:solidFill>
                  <a:schemeClr val="dk1"/>
                </a:solidFill>
              </a:rPr>
              <a:t>existantes</a:t>
            </a:r>
            <a:r>
              <a:rPr lang="en-US" sz="1000" dirty="0">
                <a:solidFill>
                  <a:schemeClr val="dk1"/>
                </a:solidFill>
              </a:rPr>
              <a:t>. </a:t>
            </a:r>
            <a:r>
              <a:rPr lang="en-US" sz="1000" dirty="0" err="1">
                <a:solidFill>
                  <a:schemeClr val="dk1"/>
                </a:solidFill>
              </a:rPr>
              <a:t>S'il</a:t>
            </a:r>
            <a:r>
              <a:rPr lang="en-US" sz="1000" dirty="0">
                <a:solidFill>
                  <a:schemeClr val="dk1"/>
                </a:solidFill>
              </a:rPr>
              <a:t> </a:t>
            </a:r>
            <a:r>
              <a:rPr lang="en-US" sz="1000" dirty="0" err="1">
                <a:solidFill>
                  <a:schemeClr val="dk1"/>
                </a:solidFill>
              </a:rPr>
              <a:t>est</a:t>
            </a:r>
            <a:r>
              <a:rPr lang="en-US" sz="1000" dirty="0">
                <a:solidFill>
                  <a:schemeClr val="dk1"/>
                </a:solidFill>
              </a:rPr>
              <a:t> plus facile </a:t>
            </a:r>
            <a:r>
              <a:rPr lang="en-US" sz="1000" dirty="0" err="1">
                <a:solidFill>
                  <a:schemeClr val="dk1"/>
                </a:solidFill>
              </a:rPr>
              <a:t>d'intégrer</a:t>
            </a:r>
            <a:r>
              <a:rPr lang="en-US" sz="1000" dirty="0">
                <a:solidFill>
                  <a:schemeClr val="dk1"/>
                </a:solidFill>
              </a:rPr>
              <a:t> le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dans les </a:t>
            </a:r>
            <a:r>
              <a:rPr lang="en-US" sz="1000" dirty="0" err="1">
                <a:solidFill>
                  <a:schemeClr val="dk1"/>
                </a:solidFill>
              </a:rPr>
              <a:t>nouvelles</a:t>
            </a:r>
            <a:r>
              <a:rPr lang="en-US" sz="1000" dirty="0">
                <a:solidFill>
                  <a:schemeClr val="dk1"/>
                </a:solidFill>
              </a:rPr>
              <a:t> infrastructures qui </a:t>
            </a:r>
            <a:r>
              <a:rPr lang="en-US" sz="1000" dirty="0" err="1">
                <a:solidFill>
                  <a:schemeClr val="dk1"/>
                </a:solidFill>
              </a:rPr>
              <a:t>doivent</a:t>
            </a:r>
            <a:r>
              <a:rPr lang="en-US" sz="1000" dirty="0">
                <a:solidFill>
                  <a:schemeClr val="dk1"/>
                </a:solidFill>
              </a:rPr>
              <a:t> encore </a:t>
            </a:r>
            <a:r>
              <a:rPr lang="en-US" sz="1000" dirty="0" err="1">
                <a:solidFill>
                  <a:schemeClr val="dk1"/>
                </a:solidFill>
              </a:rPr>
              <a:t>être</a:t>
            </a:r>
            <a:r>
              <a:rPr lang="en-US" sz="1000" dirty="0">
                <a:solidFill>
                  <a:schemeClr val="dk1"/>
                </a:solidFill>
              </a:rPr>
              <a:t> </a:t>
            </a:r>
            <a:r>
              <a:rPr lang="en-US" sz="1000" dirty="0" err="1">
                <a:solidFill>
                  <a:schemeClr val="dk1"/>
                </a:solidFill>
              </a:rPr>
              <a:t>construites</a:t>
            </a:r>
            <a:r>
              <a:rPr lang="en-US" sz="1000" dirty="0">
                <a:solidFill>
                  <a:schemeClr val="dk1"/>
                </a:solidFill>
              </a:rPr>
              <a:t>, il </a:t>
            </a:r>
            <a:r>
              <a:rPr lang="en-US" sz="1000" dirty="0" err="1">
                <a:solidFill>
                  <a:schemeClr val="dk1"/>
                </a:solidFill>
              </a:rPr>
              <a:t>est</a:t>
            </a:r>
            <a:r>
              <a:rPr lang="en-US" sz="1000" dirty="0">
                <a:solidFill>
                  <a:schemeClr val="dk1"/>
                </a:solidFill>
              </a:rPr>
              <a:t> </a:t>
            </a:r>
            <a:r>
              <a:rPr lang="en-US" sz="1000" dirty="0" err="1">
                <a:solidFill>
                  <a:schemeClr val="dk1"/>
                </a:solidFill>
              </a:rPr>
              <a:t>également</a:t>
            </a:r>
            <a:r>
              <a:rPr lang="en-US" sz="1000" dirty="0">
                <a:solidFill>
                  <a:schemeClr val="dk1"/>
                </a:solidFill>
              </a:rPr>
              <a:t> possible de </a:t>
            </a:r>
            <a:r>
              <a:rPr lang="en-US" sz="1000" dirty="0" err="1">
                <a:solidFill>
                  <a:schemeClr val="dk1"/>
                </a:solidFill>
              </a:rPr>
              <a:t>moderniser</a:t>
            </a:r>
            <a:r>
              <a:rPr lang="en-US" sz="1000" dirty="0">
                <a:solidFill>
                  <a:schemeClr val="dk1"/>
                </a:solidFill>
              </a:rPr>
              <a:t> les infrastructures </a:t>
            </a:r>
            <a:r>
              <a:rPr lang="en-US" sz="1000" dirty="0" err="1">
                <a:solidFill>
                  <a:schemeClr val="dk1"/>
                </a:solidFill>
              </a:rPr>
              <a:t>existantes</a:t>
            </a:r>
            <a:r>
              <a:rPr lang="en-US" sz="1000" dirty="0">
                <a:solidFill>
                  <a:schemeClr val="dk1"/>
                </a:solidFill>
              </a:rPr>
              <a:t> (par </a:t>
            </a:r>
            <a:r>
              <a:rPr lang="en-US" sz="1000" dirty="0" err="1">
                <a:solidFill>
                  <a:schemeClr val="dk1"/>
                </a:solidFill>
              </a:rPr>
              <a:t>exemple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surélevant</a:t>
            </a:r>
            <a:r>
              <a:rPr lang="en-US" sz="1000" dirty="0">
                <a:solidFill>
                  <a:schemeClr val="dk1"/>
                </a:solidFill>
              </a:rPr>
              <a:t> un </a:t>
            </a:r>
            <a:r>
              <a:rPr lang="en-US" sz="1000" dirty="0" err="1">
                <a:solidFill>
                  <a:schemeClr val="dk1"/>
                </a:solidFill>
              </a:rPr>
              <a:t>pont</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remplaçant</a:t>
            </a:r>
            <a:r>
              <a:rPr lang="en-US" sz="1000" dirty="0">
                <a:solidFill>
                  <a:schemeClr val="dk1"/>
                </a:solidFill>
              </a:rPr>
              <a:t> les </a:t>
            </a:r>
            <a:r>
              <a:rPr lang="en-US" sz="1000" dirty="0" err="1">
                <a:solidFill>
                  <a:schemeClr val="dk1"/>
                </a:solidFill>
              </a:rPr>
              <a:t>systèmes</a:t>
            </a:r>
            <a:r>
              <a:rPr lang="en-US" sz="1000" dirty="0">
                <a:solidFill>
                  <a:schemeClr val="dk1"/>
                </a:solidFill>
              </a:rPr>
              <a:t> de </a:t>
            </a:r>
            <a:r>
              <a:rPr lang="en-US" sz="1000" dirty="0" err="1">
                <a:solidFill>
                  <a:schemeClr val="dk1"/>
                </a:solidFill>
              </a:rPr>
              <a:t>refroidissement</a:t>
            </a:r>
            <a:r>
              <a:rPr lang="en-US" sz="1000" dirty="0">
                <a:solidFill>
                  <a:schemeClr val="dk1"/>
                </a:solidFill>
              </a:rPr>
              <a:t> dans les </a:t>
            </a:r>
            <a:r>
              <a:rPr lang="en-US" sz="1000" dirty="0" err="1">
                <a:solidFill>
                  <a:schemeClr val="dk1"/>
                </a:solidFill>
              </a:rPr>
              <a:t>bâtiments</a:t>
            </a:r>
            <a:r>
              <a:rPr lang="en-US" sz="1000" dirty="0">
                <a:solidFill>
                  <a:schemeClr val="dk1"/>
                </a:solidFill>
              </a:rPr>
              <a:t>, etc.</a:t>
            </a:r>
            <a:endParaRPr sz="1000" dirty="0">
              <a:solidFill>
                <a:schemeClr val="dk1"/>
              </a:solidFill>
            </a:endParaRPr>
          </a:p>
          <a:p>
            <a:pPr marL="228600" lvl="0" indent="-152400" algn="l" rtl="0">
              <a:lnSpc>
                <a:spcPct val="100000"/>
              </a:lnSpc>
              <a:spcBef>
                <a:spcPts val="0"/>
              </a:spcBef>
              <a:spcAft>
                <a:spcPts val="0"/>
              </a:spcAft>
              <a:buClr>
                <a:schemeClr val="dk1"/>
              </a:buClr>
              <a:buSzPts val="1000"/>
              <a:buFont typeface="Roboto"/>
              <a:buNone/>
            </a:pPr>
            <a:endParaRPr sz="1000" dirty="0">
              <a:solidFill>
                <a:schemeClr val="dk1"/>
              </a:solidFill>
            </a:endParaRPr>
          </a:p>
          <a:p>
            <a:pPr marL="228600" lvl="0" indent="-215900" algn="l" rtl="0">
              <a:lnSpc>
                <a:spcPct val="100000"/>
              </a:lnSpc>
              <a:spcBef>
                <a:spcPts val="0"/>
              </a:spcBef>
              <a:spcAft>
                <a:spcPts val="0"/>
              </a:spcAft>
              <a:buClr>
                <a:schemeClr val="dk1"/>
              </a:buClr>
              <a:buSzPts val="1000"/>
              <a:buFont typeface="Roboto"/>
              <a:buAutoNum type="arabicPeriod"/>
            </a:pPr>
            <a:r>
              <a:rPr lang="en-US" sz="1000" b="1" dirty="0">
                <a:solidFill>
                  <a:schemeClr val="dk1"/>
                </a:solidFill>
              </a:rPr>
              <a:t>Infrastructures qui </a:t>
            </a:r>
            <a:r>
              <a:rPr lang="en-US" sz="1000" b="1" dirty="0" err="1">
                <a:solidFill>
                  <a:schemeClr val="dk1"/>
                </a:solidFill>
              </a:rPr>
              <a:t>remédient</a:t>
            </a:r>
            <a:r>
              <a:rPr lang="en-US" sz="1000" b="1" dirty="0">
                <a:solidFill>
                  <a:schemeClr val="dk1"/>
                </a:solidFill>
              </a:rPr>
              <a:t> aux </a:t>
            </a:r>
            <a:r>
              <a:rPr lang="en-US" sz="1000" b="1" dirty="0" err="1">
                <a:solidFill>
                  <a:schemeClr val="dk1"/>
                </a:solidFill>
              </a:rPr>
              <a:t>vulnérabilités</a:t>
            </a:r>
            <a:r>
              <a:rPr lang="en-US" sz="1000" b="1" dirty="0">
                <a:solidFill>
                  <a:schemeClr val="dk1"/>
                </a:solidFill>
              </a:rPr>
              <a:t> sous-</a:t>
            </a:r>
            <a:r>
              <a:rPr lang="en-US" sz="1000" b="1" dirty="0" err="1">
                <a:solidFill>
                  <a:schemeClr val="dk1"/>
                </a:solidFill>
              </a:rPr>
              <a:t>jacentes</a:t>
            </a:r>
            <a:r>
              <a:rPr lang="en-US" sz="1000" b="1" dirty="0">
                <a:solidFill>
                  <a:schemeClr val="dk1"/>
                </a:solidFill>
              </a:rPr>
              <a:t> : </a:t>
            </a:r>
            <a:r>
              <a:rPr lang="en-US" sz="1000" dirty="0">
                <a:solidFill>
                  <a:schemeClr val="dk1"/>
                </a:solidFill>
              </a:rPr>
              <a:t>il </a:t>
            </a:r>
            <a:r>
              <a:rPr lang="en-US" sz="1000" dirty="0" err="1">
                <a:solidFill>
                  <a:schemeClr val="dk1"/>
                </a:solidFill>
              </a:rPr>
              <a:t>s'agit</a:t>
            </a:r>
            <a:r>
              <a:rPr lang="en-US" sz="1000" dirty="0">
                <a:solidFill>
                  <a:schemeClr val="dk1"/>
                </a:solidFill>
              </a:rPr>
              <a:t> </a:t>
            </a:r>
            <a:r>
              <a:rPr lang="en-US" sz="1000" dirty="0" err="1">
                <a:solidFill>
                  <a:schemeClr val="dk1"/>
                </a:solidFill>
              </a:rPr>
              <a:t>d'investissements</a:t>
            </a:r>
            <a:r>
              <a:rPr lang="en-US" sz="1000" dirty="0">
                <a:solidFill>
                  <a:schemeClr val="dk1"/>
                </a:solidFill>
              </a:rPr>
              <a:t> dans des infrastructures qui </a:t>
            </a:r>
            <a:r>
              <a:rPr lang="en-US" sz="1000" dirty="0" err="1">
                <a:solidFill>
                  <a:schemeClr val="dk1"/>
                </a:solidFill>
              </a:rPr>
              <a:t>offrent</a:t>
            </a:r>
            <a:r>
              <a:rPr lang="en-US" sz="1000" dirty="0">
                <a:solidFill>
                  <a:schemeClr val="dk1"/>
                </a:solidFill>
              </a:rPr>
              <a:t> des </a:t>
            </a:r>
            <a:r>
              <a:rPr lang="en-US" sz="1000" dirty="0" err="1">
                <a:solidFill>
                  <a:schemeClr val="dk1"/>
                </a:solidFill>
              </a:rPr>
              <a:t>avantages</a:t>
            </a:r>
            <a:r>
              <a:rPr lang="en-US" sz="1000" dirty="0">
                <a:solidFill>
                  <a:schemeClr val="dk1"/>
                </a:solidFill>
              </a:rPr>
              <a:t> </a:t>
            </a:r>
            <a:r>
              <a:rPr lang="en-US" sz="1000" dirty="0" err="1">
                <a:solidFill>
                  <a:schemeClr val="dk1"/>
                </a:solidFill>
              </a:rPr>
              <a:t>en</a:t>
            </a:r>
            <a:r>
              <a:rPr lang="en-US" sz="1000" dirty="0">
                <a:solidFill>
                  <a:schemeClr val="dk1"/>
                </a:solidFill>
              </a:rPr>
              <a:t> matière de </a:t>
            </a:r>
            <a:r>
              <a:rPr lang="en-US" sz="1000" dirty="0" err="1">
                <a:solidFill>
                  <a:schemeClr val="dk1"/>
                </a:solidFill>
              </a:rPr>
              <a:t>résilience</a:t>
            </a:r>
            <a:r>
              <a:rPr lang="en-US" sz="1000" dirty="0">
                <a:solidFill>
                  <a:schemeClr val="dk1"/>
                </a:solidFill>
              </a:rPr>
              <a:t> aux populations, </a:t>
            </a:r>
            <a:r>
              <a:rPr lang="en-US" sz="1000" dirty="0" err="1">
                <a:solidFill>
                  <a:schemeClr val="dk1"/>
                </a:solidFill>
              </a:rPr>
              <a:t>en</a:t>
            </a:r>
            <a:r>
              <a:rPr lang="en-US" sz="1000" dirty="0">
                <a:solidFill>
                  <a:schemeClr val="dk1"/>
                </a:solidFill>
              </a:rPr>
              <a:t> </a:t>
            </a:r>
            <a:r>
              <a:rPr lang="en-US" sz="1000" dirty="0" err="1">
                <a:solidFill>
                  <a:schemeClr val="dk1"/>
                </a:solidFill>
              </a:rPr>
              <a:t>contribuant</a:t>
            </a:r>
            <a:r>
              <a:rPr lang="en-US" sz="1000" dirty="0">
                <a:solidFill>
                  <a:schemeClr val="dk1"/>
                </a:solidFill>
              </a:rPr>
              <a:t> à </a:t>
            </a:r>
            <a:r>
              <a:rPr lang="en-US" sz="1000" dirty="0" err="1">
                <a:solidFill>
                  <a:schemeClr val="dk1"/>
                </a:solidFill>
              </a:rPr>
              <a:t>réduire</a:t>
            </a:r>
            <a:r>
              <a:rPr lang="en-US" sz="1000" dirty="0">
                <a:solidFill>
                  <a:schemeClr val="dk1"/>
                </a:solidFill>
              </a:rPr>
              <a:t> et à </a:t>
            </a:r>
            <a:r>
              <a:rPr lang="en-US" sz="1000" dirty="0" err="1">
                <a:solidFill>
                  <a:schemeClr val="dk1"/>
                </a:solidFill>
              </a:rPr>
              <a:t>éliminer</a:t>
            </a:r>
            <a:r>
              <a:rPr lang="en-US" sz="1000" dirty="0">
                <a:solidFill>
                  <a:schemeClr val="dk1"/>
                </a:solidFill>
              </a:rPr>
              <a:t> les </a:t>
            </a:r>
            <a:r>
              <a:rPr lang="en-US" sz="1000" dirty="0" err="1">
                <a:solidFill>
                  <a:schemeClr val="dk1"/>
                </a:solidFill>
              </a:rPr>
              <a:t>vulnérabilités</a:t>
            </a:r>
            <a:r>
              <a:rPr lang="en-US" sz="1000" dirty="0">
                <a:solidFill>
                  <a:schemeClr val="dk1"/>
                </a:solidFill>
              </a:rPr>
              <a:t> qui font que </a:t>
            </a:r>
            <a:r>
              <a:rPr lang="en-US" sz="1000" dirty="0" err="1">
                <a:solidFill>
                  <a:schemeClr val="dk1"/>
                </a:solidFill>
              </a:rPr>
              <a:t>certains</a:t>
            </a:r>
            <a:r>
              <a:rPr lang="en-US" sz="1000" dirty="0">
                <a:solidFill>
                  <a:schemeClr val="dk1"/>
                </a:solidFill>
              </a:rPr>
              <a:t> </a:t>
            </a:r>
            <a:r>
              <a:rPr lang="en-US" sz="1000" dirty="0" err="1">
                <a:solidFill>
                  <a:schemeClr val="dk1"/>
                </a:solidFill>
              </a:rPr>
              <a:t>groupes</a:t>
            </a:r>
            <a:r>
              <a:rPr lang="en-US" sz="1000" dirty="0">
                <a:solidFill>
                  <a:schemeClr val="dk1"/>
                </a:solidFill>
              </a:rPr>
              <a:t> de </a:t>
            </a:r>
            <a:r>
              <a:rPr lang="en-US" sz="1000" dirty="0" err="1">
                <a:solidFill>
                  <a:schemeClr val="dk1"/>
                </a:solidFill>
              </a:rPr>
              <a:t>personnes</a:t>
            </a:r>
            <a:r>
              <a:rPr lang="en-US" sz="1000" dirty="0">
                <a:solidFill>
                  <a:schemeClr val="dk1"/>
                </a:solidFill>
              </a:rPr>
              <a:t> </a:t>
            </a:r>
            <a:r>
              <a:rPr lang="en-US" sz="1000" dirty="0" err="1">
                <a:solidFill>
                  <a:schemeClr val="dk1"/>
                </a:solidFill>
              </a:rPr>
              <a:t>sont</a:t>
            </a:r>
            <a:r>
              <a:rPr lang="en-US" sz="1000" dirty="0">
                <a:solidFill>
                  <a:schemeClr val="dk1"/>
                </a:solidFill>
              </a:rPr>
              <a:t> plus </a:t>
            </a:r>
            <a:r>
              <a:rPr lang="en-US" sz="1000" dirty="0" err="1">
                <a:solidFill>
                  <a:schemeClr val="dk1"/>
                </a:solidFill>
              </a:rPr>
              <a:t>touchés</a:t>
            </a:r>
            <a:r>
              <a:rPr lang="en-US" sz="1000" dirty="0">
                <a:solidFill>
                  <a:schemeClr val="dk1"/>
                </a:solidFill>
              </a:rPr>
              <a:t> par les </a:t>
            </a:r>
            <a:r>
              <a:rPr lang="en-US" sz="1000" dirty="0" err="1">
                <a:solidFill>
                  <a:schemeClr val="dk1"/>
                </a:solidFill>
              </a:rPr>
              <a:t>effets</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Il </a:t>
            </a:r>
            <a:r>
              <a:rPr lang="en-US" sz="1000" dirty="0" err="1">
                <a:solidFill>
                  <a:schemeClr val="dk1"/>
                </a:solidFill>
              </a:rPr>
              <a:t>peut</a:t>
            </a:r>
            <a:r>
              <a:rPr lang="en-US" sz="1000" dirty="0">
                <a:solidFill>
                  <a:schemeClr val="dk1"/>
                </a:solidFill>
              </a:rPr>
              <a:t> </a:t>
            </a:r>
            <a:r>
              <a:rPr lang="en-US" sz="1000" dirty="0" err="1">
                <a:solidFill>
                  <a:schemeClr val="dk1"/>
                </a:solidFill>
              </a:rPr>
              <a:t>s'agir</a:t>
            </a:r>
            <a:r>
              <a:rPr lang="en-US" sz="1000" dirty="0">
                <a:solidFill>
                  <a:schemeClr val="dk1"/>
                </a:solidFill>
              </a:rPr>
              <a:t>, par </a:t>
            </a:r>
            <a:r>
              <a:rPr lang="en-US" sz="1000" dirty="0" err="1">
                <a:solidFill>
                  <a:schemeClr val="dk1"/>
                </a:solidFill>
              </a:rPr>
              <a:t>exemple</a:t>
            </a:r>
            <a:r>
              <a:rPr lang="en-US" sz="1000" dirty="0">
                <a:solidFill>
                  <a:schemeClr val="dk1"/>
                </a:solidFill>
              </a:rPr>
              <a:t>, </a:t>
            </a:r>
            <a:r>
              <a:rPr lang="en-US" sz="1000" dirty="0" err="1">
                <a:solidFill>
                  <a:schemeClr val="dk1"/>
                </a:solidFill>
              </a:rPr>
              <a:t>d'améliorer</a:t>
            </a:r>
            <a:r>
              <a:rPr lang="en-US" sz="1000" dirty="0">
                <a:solidFill>
                  <a:schemeClr val="dk1"/>
                </a:solidFill>
              </a:rPr>
              <a:t> </a:t>
            </a:r>
            <a:r>
              <a:rPr lang="en-US" sz="1000" dirty="0" err="1">
                <a:solidFill>
                  <a:schemeClr val="dk1"/>
                </a:solidFill>
              </a:rPr>
              <a:t>l'accès</a:t>
            </a:r>
            <a:r>
              <a:rPr lang="en-US" sz="1000" dirty="0">
                <a:solidFill>
                  <a:schemeClr val="dk1"/>
                </a:solidFill>
              </a:rPr>
              <a:t> aux services </a:t>
            </a:r>
            <a:r>
              <a:rPr lang="en-US" sz="1000" dirty="0" err="1">
                <a:solidFill>
                  <a:schemeClr val="dk1"/>
                </a:solidFill>
              </a:rPr>
              <a:t>essentiels</a:t>
            </a:r>
            <a:r>
              <a:rPr lang="en-US" sz="1000" dirty="0">
                <a:solidFill>
                  <a:schemeClr val="dk1"/>
                </a:solidFill>
              </a:rPr>
              <a:t> pour les </a:t>
            </a:r>
            <a:r>
              <a:rPr lang="en-US" sz="1000" dirty="0" err="1">
                <a:solidFill>
                  <a:schemeClr val="dk1"/>
                </a:solidFill>
              </a:rPr>
              <a:t>groupes</a:t>
            </a:r>
            <a:r>
              <a:rPr lang="en-US" sz="1000" dirty="0">
                <a:solidFill>
                  <a:schemeClr val="dk1"/>
                </a:solidFill>
              </a:rPr>
              <a:t> qui </a:t>
            </a:r>
            <a:r>
              <a:rPr lang="en-US" sz="1000" dirty="0" err="1">
                <a:solidFill>
                  <a:schemeClr val="dk1"/>
                </a:solidFill>
              </a:rPr>
              <a:t>n'y</a:t>
            </a:r>
            <a:r>
              <a:rPr lang="en-US" sz="1000" dirty="0">
                <a:solidFill>
                  <a:schemeClr val="dk1"/>
                </a:solidFill>
              </a:rPr>
              <a:t> </a:t>
            </a:r>
            <a:r>
              <a:rPr lang="en-US" sz="1000" dirty="0" err="1">
                <a:solidFill>
                  <a:schemeClr val="dk1"/>
                </a:solidFill>
              </a:rPr>
              <a:t>ont</a:t>
            </a:r>
            <a:r>
              <a:rPr lang="en-US" sz="1000" dirty="0">
                <a:solidFill>
                  <a:schemeClr val="dk1"/>
                </a:solidFill>
              </a:rPr>
              <a:t> pas </a:t>
            </a:r>
            <a:r>
              <a:rPr lang="en-US" sz="1000" dirty="0" err="1">
                <a:solidFill>
                  <a:schemeClr val="dk1"/>
                </a:solidFill>
              </a:rPr>
              <a:t>actuellement</a:t>
            </a:r>
            <a:r>
              <a:rPr lang="en-US" sz="1000" dirty="0">
                <a:solidFill>
                  <a:schemeClr val="dk1"/>
                </a:solidFill>
              </a:rPr>
              <a:t> </a:t>
            </a:r>
            <a:r>
              <a:rPr lang="en-US" sz="1000" dirty="0" err="1">
                <a:solidFill>
                  <a:schemeClr val="dk1"/>
                </a:solidFill>
              </a:rPr>
              <a:t>accès</a:t>
            </a:r>
            <a:r>
              <a:rPr lang="en-US" sz="1000" dirty="0">
                <a:solidFill>
                  <a:schemeClr val="dk1"/>
                </a:solidFill>
              </a:rPr>
              <a:t>, par </a:t>
            </a:r>
            <a:r>
              <a:rPr lang="en-US" sz="1000" dirty="0" err="1">
                <a:solidFill>
                  <a:schemeClr val="dk1"/>
                </a:solidFill>
              </a:rPr>
              <a:t>exemple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leur</a:t>
            </a:r>
            <a:r>
              <a:rPr lang="en-US" sz="1000" dirty="0">
                <a:solidFill>
                  <a:schemeClr val="dk1"/>
                </a:solidFill>
              </a:rPr>
              <a:t> </a:t>
            </a:r>
            <a:r>
              <a:rPr lang="en-US" sz="1000" dirty="0" err="1">
                <a:solidFill>
                  <a:schemeClr val="dk1"/>
                </a:solidFill>
              </a:rPr>
              <a:t>donnant</a:t>
            </a:r>
            <a:r>
              <a:rPr lang="en-US" sz="1000" dirty="0">
                <a:solidFill>
                  <a:schemeClr val="dk1"/>
                </a:solidFill>
              </a:rPr>
              <a:t> </a:t>
            </a:r>
            <a:r>
              <a:rPr lang="en-US" sz="1000" dirty="0" err="1">
                <a:solidFill>
                  <a:schemeClr val="dk1"/>
                </a:solidFill>
              </a:rPr>
              <a:t>accès</a:t>
            </a:r>
            <a:r>
              <a:rPr lang="en-US" sz="1000" dirty="0">
                <a:solidFill>
                  <a:schemeClr val="dk1"/>
                </a:solidFill>
              </a:rPr>
              <a:t> à </a:t>
            </a:r>
            <a:r>
              <a:rPr lang="en-US" sz="1000" dirty="0" err="1">
                <a:solidFill>
                  <a:schemeClr val="dk1"/>
                </a:solidFill>
              </a:rPr>
              <a:t>l'eau</a:t>
            </a:r>
            <a:r>
              <a:rPr lang="en-US" sz="1000" dirty="0">
                <a:solidFill>
                  <a:schemeClr val="dk1"/>
                </a:solidFill>
              </a:rPr>
              <a:t>, à </a:t>
            </a:r>
            <a:r>
              <a:rPr lang="en-US" sz="1000" dirty="0" err="1">
                <a:solidFill>
                  <a:schemeClr val="dk1"/>
                </a:solidFill>
              </a:rPr>
              <a:t>l'énergie</a:t>
            </a:r>
            <a:r>
              <a:rPr lang="en-US" sz="1000" dirty="0">
                <a:solidFill>
                  <a:schemeClr val="dk1"/>
                </a:solidFill>
              </a:rPr>
              <a:t>, à </a:t>
            </a:r>
            <a:r>
              <a:rPr lang="en-US" sz="1000" dirty="0" err="1">
                <a:solidFill>
                  <a:schemeClr val="dk1"/>
                </a:solidFill>
              </a:rPr>
              <a:t>l'assainissement</a:t>
            </a:r>
            <a:r>
              <a:rPr lang="en-US" sz="1000" dirty="0">
                <a:solidFill>
                  <a:schemeClr val="dk1"/>
                </a:solidFill>
              </a:rPr>
              <a:t> </a:t>
            </a:r>
            <a:r>
              <a:rPr lang="en-US" sz="1000" dirty="0" err="1">
                <a:solidFill>
                  <a:schemeClr val="dk1"/>
                </a:solidFill>
              </a:rPr>
              <a:t>ou</a:t>
            </a:r>
            <a:r>
              <a:rPr lang="en-US" sz="1000" dirty="0">
                <a:solidFill>
                  <a:schemeClr val="dk1"/>
                </a:solidFill>
              </a:rPr>
              <a:t> à de </a:t>
            </a:r>
            <a:r>
              <a:rPr lang="en-US" sz="1000" dirty="0" err="1">
                <a:solidFill>
                  <a:schemeClr val="dk1"/>
                </a:solidFill>
              </a:rPr>
              <a:t>meilleures</a:t>
            </a:r>
            <a:r>
              <a:rPr lang="en-US" sz="1000" dirty="0">
                <a:solidFill>
                  <a:schemeClr val="dk1"/>
                </a:solidFill>
              </a:rPr>
              <a:t> </a:t>
            </a:r>
            <a:r>
              <a:rPr lang="en-US" sz="1000" dirty="0" err="1">
                <a:solidFill>
                  <a:schemeClr val="dk1"/>
                </a:solidFill>
              </a:rPr>
              <a:t>possibilités</a:t>
            </a:r>
            <a:r>
              <a:rPr lang="en-US" sz="1000" dirty="0">
                <a:solidFill>
                  <a:schemeClr val="dk1"/>
                </a:solidFill>
              </a:rPr>
              <a:t> de </a:t>
            </a:r>
            <a:r>
              <a:rPr lang="en-US" sz="1000" dirty="0" err="1">
                <a:solidFill>
                  <a:schemeClr val="dk1"/>
                </a:solidFill>
              </a:rPr>
              <a:t>subsistance</a:t>
            </a:r>
            <a:r>
              <a:rPr lang="en-US" sz="1000" dirty="0">
                <a:solidFill>
                  <a:schemeClr val="dk1"/>
                </a:solidFill>
              </a:rPr>
              <a:t>. Cela a un </a:t>
            </a:r>
            <a:r>
              <a:rPr lang="en-US" sz="1000" dirty="0" err="1">
                <a:solidFill>
                  <a:schemeClr val="dk1"/>
                </a:solidFill>
              </a:rPr>
              <a:t>effet</a:t>
            </a:r>
            <a:r>
              <a:rPr lang="en-US" sz="1000" dirty="0">
                <a:solidFill>
                  <a:schemeClr val="dk1"/>
                </a:solidFill>
              </a:rPr>
              <a:t> </a:t>
            </a:r>
            <a:r>
              <a:rPr lang="en-US" sz="1000" dirty="0" err="1">
                <a:solidFill>
                  <a:schemeClr val="dk1"/>
                </a:solidFill>
              </a:rPr>
              <a:t>en</a:t>
            </a:r>
            <a:r>
              <a:rPr lang="en-US" sz="1000" dirty="0">
                <a:solidFill>
                  <a:schemeClr val="dk1"/>
                </a:solidFill>
              </a:rPr>
              <a:t> cascade, qui </a:t>
            </a:r>
            <a:r>
              <a:rPr lang="en-US" sz="1000" dirty="0" err="1">
                <a:solidFill>
                  <a:schemeClr val="dk1"/>
                </a:solidFill>
              </a:rPr>
              <a:t>permet</a:t>
            </a:r>
            <a:r>
              <a:rPr lang="en-US" sz="1000" dirty="0">
                <a:solidFill>
                  <a:schemeClr val="dk1"/>
                </a:solidFill>
              </a:rPr>
              <a:t> aux populations de </a:t>
            </a:r>
            <a:r>
              <a:rPr lang="en-US" sz="1000" dirty="0" err="1">
                <a:solidFill>
                  <a:schemeClr val="dk1"/>
                </a:solidFill>
              </a:rPr>
              <a:t>mieux</a:t>
            </a:r>
            <a:r>
              <a:rPr lang="en-US" sz="1000" dirty="0">
                <a:solidFill>
                  <a:schemeClr val="dk1"/>
                </a:solidFill>
              </a:rPr>
              <a:t> </a:t>
            </a:r>
            <a:r>
              <a:rPr lang="en-US" sz="1000" dirty="0" err="1">
                <a:solidFill>
                  <a:schemeClr val="dk1"/>
                </a:solidFill>
              </a:rPr>
              <a:t>gérer</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lorsqu'ils</a:t>
            </a:r>
            <a:r>
              <a:rPr lang="en-US" sz="1000" dirty="0">
                <a:solidFill>
                  <a:schemeClr val="dk1"/>
                </a:solidFill>
              </a:rPr>
              <a:t> se </a:t>
            </a:r>
            <a:r>
              <a:rPr lang="en-US" sz="1000" dirty="0" err="1">
                <a:solidFill>
                  <a:schemeClr val="dk1"/>
                </a:solidFill>
              </a:rPr>
              <a:t>produisent</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indiquer</a:t>
            </a:r>
            <a:r>
              <a:rPr lang="en-US" sz="1000" dirty="0">
                <a:solidFill>
                  <a:schemeClr val="dk1"/>
                </a:solidFill>
              </a:rPr>
              <a:t> aux participants que </a:t>
            </a:r>
            <a:r>
              <a:rPr lang="en-US" sz="1000" dirty="0" err="1">
                <a:solidFill>
                  <a:schemeClr val="dk1"/>
                </a:solidFill>
              </a:rPr>
              <a:t>ces</a:t>
            </a:r>
            <a:r>
              <a:rPr lang="en-US" sz="1000" dirty="0">
                <a:solidFill>
                  <a:schemeClr val="dk1"/>
                </a:solidFill>
              </a:rPr>
              <a:t> deux types </a:t>
            </a:r>
            <a:r>
              <a:rPr lang="en-US" sz="1000" dirty="0" err="1">
                <a:solidFill>
                  <a:schemeClr val="dk1"/>
                </a:solidFill>
              </a:rPr>
              <a:t>d'approches</a:t>
            </a:r>
            <a:r>
              <a:rPr lang="en-US" sz="1000" dirty="0">
                <a:solidFill>
                  <a:schemeClr val="dk1"/>
                </a:solidFill>
              </a:rPr>
              <a:t> constituent des </a:t>
            </a:r>
            <a:r>
              <a:rPr lang="en-US" sz="1000" dirty="0" err="1">
                <a:solidFill>
                  <a:schemeClr val="dk1"/>
                </a:solidFill>
              </a:rPr>
              <a:t>mesures</a:t>
            </a:r>
            <a:r>
              <a:rPr lang="en-US" sz="1000" dirty="0">
                <a:solidFill>
                  <a:schemeClr val="dk1"/>
                </a:solidFill>
              </a:rPr>
              <a:t> </a:t>
            </a:r>
            <a:r>
              <a:rPr lang="en-US" sz="1000" dirty="0" err="1">
                <a:solidFill>
                  <a:schemeClr val="dk1"/>
                </a:solidFill>
              </a:rPr>
              <a:t>valables</a:t>
            </a:r>
            <a:r>
              <a:rPr lang="en-US" sz="1000" dirty="0">
                <a:solidFill>
                  <a:schemeClr val="dk1"/>
                </a:solidFill>
              </a:rPr>
              <a:t> pour </a:t>
            </a:r>
            <a:r>
              <a:rPr lang="en-US" sz="1000" dirty="0" err="1">
                <a:solidFill>
                  <a:schemeClr val="dk1"/>
                </a:solidFill>
              </a:rPr>
              <a:t>renforcer</a:t>
            </a:r>
            <a:r>
              <a:rPr lang="en-US" sz="1000" dirty="0">
                <a:solidFill>
                  <a:schemeClr val="dk1"/>
                </a:solidFill>
              </a:rPr>
              <a:t> la </a:t>
            </a:r>
            <a:r>
              <a:rPr lang="en-US" sz="1000" dirty="0" err="1">
                <a:solidFill>
                  <a:schemeClr val="dk1"/>
                </a:solidFill>
              </a:rPr>
              <a:t>résilience</a:t>
            </a:r>
            <a:r>
              <a:rPr lang="en-US" sz="1000" dirty="0">
                <a:solidFill>
                  <a:schemeClr val="dk1"/>
                </a:solidFill>
              </a:rPr>
              <a:t> que les </a:t>
            </a:r>
            <a:r>
              <a:rPr lang="en-US" sz="1000" dirty="0" err="1">
                <a:solidFill>
                  <a:schemeClr val="dk1"/>
                </a:solidFill>
              </a:rPr>
              <a:t>responsables</a:t>
            </a:r>
            <a:r>
              <a:rPr lang="en-US" sz="1000" dirty="0">
                <a:solidFill>
                  <a:schemeClr val="dk1"/>
                </a:solidFill>
              </a:rPr>
              <a:t> </a:t>
            </a:r>
            <a:r>
              <a:rPr lang="en-US" sz="1000" dirty="0" err="1">
                <a:solidFill>
                  <a:schemeClr val="dk1"/>
                </a:solidFill>
              </a:rPr>
              <a:t>municipaux</a:t>
            </a:r>
            <a:r>
              <a:rPr lang="en-US" sz="1000" dirty="0">
                <a:solidFill>
                  <a:schemeClr val="dk1"/>
                </a:solidFill>
              </a:rPr>
              <a:t> </a:t>
            </a:r>
            <a:r>
              <a:rPr lang="en-US" sz="1000" dirty="0" err="1">
                <a:solidFill>
                  <a:schemeClr val="dk1"/>
                </a:solidFill>
              </a:rPr>
              <a:t>devraient</a:t>
            </a:r>
            <a:r>
              <a:rPr lang="en-US" sz="1000" dirty="0">
                <a:solidFill>
                  <a:schemeClr val="dk1"/>
                </a:solidFill>
              </a:rPr>
              <a:t> </a:t>
            </a:r>
            <a:r>
              <a:rPr lang="en-US" sz="1000" dirty="0" err="1">
                <a:solidFill>
                  <a:schemeClr val="dk1"/>
                </a:solidFill>
              </a:rPr>
              <a:t>chercher</a:t>
            </a:r>
            <a:r>
              <a:rPr lang="en-US" sz="1000" dirty="0">
                <a:solidFill>
                  <a:schemeClr val="dk1"/>
                </a:solidFill>
              </a:rPr>
              <a:t> à </a:t>
            </a:r>
            <a:r>
              <a:rPr lang="en-US" sz="1000" dirty="0" err="1">
                <a:solidFill>
                  <a:schemeClr val="dk1"/>
                </a:solidFill>
              </a:rPr>
              <a:t>mettre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Il ne </a:t>
            </a:r>
            <a:r>
              <a:rPr lang="en-US" sz="1000" dirty="0" err="1">
                <a:solidFill>
                  <a:schemeClr val="dk1"/>
                </a:solidFill>
              </a:rPr>
              <a:t>s'agit</a:t>
            </a:r>
            <a:r>
              <a:rPr lang="en-US" sz="1000" dirty="0">
                <a:solidFill>
                  <a:schemeClr val="dk1"/>
                </a:solidFill>
              </a:rPr>
              <a:t> pas </a:t>
            </a:r>
            <a:r>
              <a:rPr lang="en-US" sz="1000" dirty="0" err="1">
                <a:solidFill>
                  <a:schemeClr val="dk1"/>
                </a:solidFill>
              </a:rPr>
              <a:t>nécessairement</a:t>
            </a:r>
            <a:r>
              <a:rPr lang="en-US" sz="1000" dirty="0">
                <a:solidFill>
                  <a:schemeClr val="dk1"/>
                </a:solidFill>
              </a:rPr>
              <a:t> </a:t>
            </a:r>
            <a:r>
              <a:rPr lang="en-US" sz="1000" dirty="0" err="1">
                <a:solidFill>
                  <a:schemeClr val="dk1"/>
                </a:solidFill>
              </a:rPr>
              <a:t>d'options</a:t>
            </a:r>
            <a:r>
              <a:rPr lang="en-US" sz="1000" dirty="0">
                <a:solidFill>
                  <a:schemeClr val="dk1"/>
                </a:solidFill>
              </a:rPr>
              <a:t> </a:t>
            </a:r>
            <a:r>
              <a:rPr lang="en-US" sz="1000" dirty="0" err="1">
                <a:solidFill>
                  <a:schemeClr val="dk1"/>
                </a:solidFill>
              </a:rPr>
              <a:t>distinctes</a:t>
            </a:r>
            <a:r>
              <a:rPr lang="en-US" sz="1000" dirty="0">
                <a:solidFill>
                  <a:schemeClr val="dk1"/>
                </a:solidFill>
              </a:rPr>
              <a:t> : les participants </a:t>
            </a:r>
            <a:r>
              <a:rPr lang="en-US" sz="1000" dirty="0" err="1">
                <a:solidFill>
                  <a:schemeClr val="dk1"/>
                </a:solidFill>
              </a:rPr>
              <a:t>peuvent</a:t>
            </a:r>
            <a:r>
              <a:rPr lang="en-US" sz="1000" dirty="0">
                <a:solidFill>
                  <a:schemeClr val="dk1"/>
                </a:solidFill>
              </a:rPr>
              <a:t> </a:t>
            </a:r>
            <a:r>
              <a:rPr lang="en-US" sz="1000" dirty="0" err="1">
                <a:solidFill>
                  <a:schemeClr val="dk1"/>
                </a:solidFill>
              </a:rPr>
              <a:t>réaliser</a:t>
            </a:r>
            <a:r>
              <a:rPr lang="en-US" sz="1000" dirty="0">
                <a:solidFill>
                  <a:schemeClr val="dk1"/>
                </a:solidFill>
              </a:rPr>
              <a:t> des </a:t>
            </a:r>
            <a:r>
              <a:rPr lang="en-US" sz="1000" dirty="0" err="1">
                <a:solidFill>
                  <a:schemeClr val="dk1"/>
                </a:solidFill>
              </a:rPr>
              <a:t>investissements</a:t>
            </a:r>
            <a:r>
              <a:rPr lang="en-US" sz="1000" dirty="0">
                <a:solidFill>
                  <a:schemeClr val="dk1"/>
                </a:solidFill>
              </a:rPr>
              <a:t> dans les infrastructures qui </a:t>
            </a:r>
            <a:r>
              <a:rPr lang="en-US" sz="1000" dirty="0" err="1">
                <a:solidFill>
                  <a:schemeClr val="dk1"/>
                </a:solidFill>
              </a:rPr>
              <a:t>permettent</a:t>
            </a:r>
            <a:r>
              <a:rPr lang="en-US" sz="1000" dirty="0">
                <a:solidFill>
                  <a:schemeClr val="dk1"/>
                </a:solidFill>
              </a:rPr>
              <a:t> </a:t>
            </a:r>
            <a:r>
              <a:rPr lang="en-US" sz="1000" dirty="0" err="1">
                <a:solidFill>
                  <a:schemeClr val="dk1"/>
                </a:solidFill>
              </a:rPr>
              <a:t>d'atteindre</a:t>
            </a:r>
            <a:r>
              <a:rPr lang="en-US" sz="1000" dirty="0">
                <a:solidFill>
                  <a:schemeClr val="dk1"/>
                </a:solidFill>
              </a:rPr>
              <a:t> </a:t>
            </a:r>
            <a:r>
              <a:rPr lang="en-US" sz="1000" dirty="0" err="1">
                <a:solidFill>
                  <a:schemeClr val="dk1"/>
                </a:solidFill>
              </a:rPr>
              <a:t>ces</a:t>
            </a:r>
            <a:r>
              <a:rPr lang="en-US" sz="1000" dirty="0">
                <a:solidFill>
                  <a:schemeClr val="dk1"/>
                </a:solidFill>
              </a:rPr>
              <a:t> deux </a:t>
            </a:r>
            <a:r>
              <a:rPr lang="en-US" sz="1000" dirty="0" err="1">
                <a:solidFill>
                  <a:schemeClr val="dk1"/>
                </a:solidFill>
              </a:rPr>
              <a:t>objectifs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même</a:t>
            </a:r>
            <a:r>
              <a:rPr lang="en-US" sz="1000" dirty="0">
                <a:solidFill>
                  <a:schemeClr val="dk1"/>
                </a:solidFill>
              </a:rPr>
              <a:t> temps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a:t>
            </a:r>
            <a:endParaRPr sz="1000" b="1" dirty="0">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dirty="0">
                <a:solidFill>
                  <a:schemeClr val="dk1"/>
                </a:solidFill>
              </a:rPr>
              <a:t>OCDE (2018).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 perspectives politiques.</a:t>
            </a:r>
            <a:r>
              <a:rPr lang="en-US" sz="1000" u="sng" dirty="0">
                <a:solidFill>
                  <a:schemeClr val="hlink"/>
                </a:solidFill>
                <a:hlinkClick r:id="rId3"/>
              </a:rPr>
              <a:t> https://www.oecd.org/environment/cc/policy-perspectives-climate-resilient-infrastructure.pdf</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dirty="0">
                <a:solidFill>
                  <a:schemeClr val="dk1"/>
                </a:solidFill>
              </a:rPr>
              <a:t>ADB et GCA (2021). Une </a:t>
            </a:r>
            <a:r>
              <a:rPr lang="en-US" sz="1000" dirty="0" err="1">
                <a:solidFill>
                  <a:schemeClr val="dk1"/>
                </a:solidFill>
              </a:rPr>
              <a:t>approche</a:t>
            </a:r>
            <a:r>
              <a:rPr lang="en-US" sz="1000" dirty="0">
                <a:solidFill>
                  <a:schemeClr val="dk1"/>
                </a:solidFill>
              </a:rPr>
              <a:t> </a:t>
            </a:r>
            <a:r>
              <a:rPr lang="en-US" sz="1000" dirty="0" err="1">
                <a:solidFill>
                  <a:schemeClr val="dk1"/>
                </a:solidFill>
              </a:rPr>
              <a:t>systémique</a:t>
            </a:r>
            <a:r>
              <a:rPr lang="en-US" sz="1000" dirty="0">
                <a:solidFill>
                  <a:schemeClr val="dk1"/>
                </a:solidFill>
              </a:rPr>
              <a:t> pour la </a:t>
            </a:r>
            <a:r>
              <a:rPr lang="en-US" sz="1000" dirty="0" err="1">
                <a:solidFill>
                  <a:schemeClr val="dk1"/>
                </a:solidFill>
              </a:rPr>
              <a:t>résilience</a:t>
            </a:r>
            <a:r>
              <a:rPr lang="en-US" sz="1000" dirty="0">
                <a:solidFill>
                  <a:schemeClr val="dk1"/>
                </a:solidFill>
              </a:rPr>
              <a:t> des infrastructures : note technique.</a:t>
            </a:r>
            <a:r>
              <a:rPr lang="en-US" sz="1000" u="sng" dirty="0">
                <a:solidFill>
                  <a:schemeClr val="hlink"/>
                </a:solidFill>
                <a:hlinkClick r:id="rId4"/>
              </a:rPr>
              <a:t> https://gca.org/wp-content/uploads/2021/01/A-System-wide-Approach-for-Infrastructure-Resilience.pdf</a:t>
            </a:r>
            <a:r>
              <a:rPr lang="en-US" sz="1000" dirty="0">
                <a:solidFill>
                  <a:schemeClr val="dk1"/>
                </a:solidFill>
              </a:rPr>
              <a:t> </a:t>
            </a:r>
            <a:endParaRPr sz="1000" dirty="0"/>
          </a:p>
        </p:txBody>
      </p:sp>
      <p:sp>
        <p:nvSpPr>
          <p:cNvPr id="1058" name="Google Shape;1058;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Maintenant</a:t>
            </a:r>
            <a:r>
              <a:rPr lang="en-US" sz="1000" dirty="0">
                <a:solidFill>
                  <a:schemeClr val="dk1"/>
                </a:solidFill>
              </a:rPr>
              <a:t> que nous </a:t>
            </a:r>
            <a:r>
              <a:rPr lang="en-US" sz="1000" dirty="0" err="1">
                <a:solidFill>
                  <a:schemeClr val="dk1"/>
                </a:solidFill>
              </a:rPr>
              <a:t>avons</a:t>
            </a:r>
            <a:r>
              <a:rPr lang="en-US" sz="1000" dirty="0">
                <a:solidFill>
                  <a:schemeClr val="dk1"/>
                </a:solidFill>
              </a:rPr>
              <a:t> </a:t>
            </a:r>
            <a:r>
              <a:rPr lang="en-US" sz="1000" dirty="0" err="1">
                <a:solidFill>
                  <a:schemeClr val="dk1"/>
                </a:solidFill>
              </a:rPr>
              <a:t>examiné</a:t>
            </a:r>
            <a:r>
              <a:rPr lang="en-US" sz="1000" dirty="0">
                <a:solidFill>
                  <a:schemeClr val="dk1"/>
                </a:solidFill>
              </a:rPr>
              <a:t> </a:t>
            </a:r>
            <a:r>
              <a:rPr lang="en-US" sz="1000" dirty="0" err="1">
                <a:solidFill>
                  <a:schemeClr val="dk1"/>
                </a:solidFill>
              </a:rPr>
              <a:t>ce</a:t>
            </a:r>
            <a:r>
              <a:rPr lang="en-US" sz="1000" dirty="0">
                <a:solidFill>
                  <a:schemeClr val="dk1"/>
                </a:solidFill>
              </a:rPr>
              <a:t> que </a:t>
            </a:r>
            <a:r>
              <a:rPr lang="en-US" sz="1000" dirty="0" err="1">
                <a:solidFill>
                  <a:schemeClr val="dk1"/>
                </a:solidFill>
              </a:rPr>
              <a:t>signifie</a:t>
            </a:r>
            <a:r>
              <a:rPr lang="en-US" sz="1000" dirty="0">
                <a:solidFill>
                  <a:schemeClr val="dk1"/>
                </a:solidFill>
              </a:rPr>
              <a:t> </a:t>
            </a:r>
            <a:r>
              <a:rPr lang="en-US" sz="1000" dirty="0" err="1">
                <a:solidFill>
                  <a:schemeClr val="dk1"/>
                </a:solidFill>
              </a:rPr>
              <a:t>concrètement</a:t>
            </a:r>
            <a:r>
              <a:rPr lang="en-US" sz="1000" dirty="0">
                <a:solidFill>
                  <a:schemeClr val="dk1"/>
                </a:solidFill>
              </a:rPr>
              <a:t> </a:t>
            </a:r>
            <a:r>
              <a:rPr lang="en-US" sz="1000" dirty="0" err="1">
                <a:solidFill>
                  <a:schemeClr val="dk1"/>
                </a:solidFill>
              </a:rPr>
              <a:t>une</a:t>
            </a:r>
            <a:r>
              <a:rPr lang="en-US" sz="1000" dirty="0">
                <a:solidFill>
                  <a:schemeClr val="dk1"/>
                </a:solidFill>
              </a:rPr>
              <a:t> infrastructure </a:t>
            </a:r>
            <a:r>
              <a:rPr lang="en-US" sz="1000" dirty="0" err="1">
                <a:solidFill>
                  <a:schemeClr val="dk1"/>
                </a:solidFill>
              </a:rPr>
              <a:t>résiliente</a:t>
            </a:r>
            <a:r>
              <a:rPr lang="en-US" sz="1000" dirty="0">
                <a:solidFill>
                  <a:schemeClr val="dk1"/>
                </a:solidFill>
              </a:rPr>
              <a:t> au </a:t>
            </a:r>
            <a:r>
              <a:rPr lang="en-US" sz="1000" dirty="0" err="1">
                <a:solidFill>
                  <a:schemeClr val="dk1"/>
                </a:solidFill>
              </a:rPr>
              <a:t>climat</a:t>
            </a:r>
            <a:r>
              <a:rPr lang="en-US" sz="1000" dirty="0">
                <a:solidFill>
                  <a:schemeClr val="dk1"/>
                </a:solidFill>
              </a:rPr>
              <a:t>, </a:t>
            </a:r>
            <a:r>
              <a:rPr lang="en-US" sz="1000" dirty="0" err="1">
                <a:solidFill>
                  <a:schemeClr val="dk1"/>
                </a:solidFill>
              </a:rPr>
              <a:t>cette</a:t>
            </a:r>
            <a:r>
              <a:rPr lang="en-US" sz="1000" dirty="0">
                <a:solidFill>
                  <a:schemeClr val="dk1"/>
                </a:solidFill>
              </a:rPr>
              <a:t> diapositive </a:t>
            </a:r>
            <a:r>
              <a:rPr lang="en-US" sz="1000" dirty="0" err="1">
                <a:solidFill>
                  <a:schemeClr val="dk1"/>
                </a:solidFill>
              </a:rPr>
              <a:t>présente</a:t>
            </a:r>
            <a:r>
              <a:rPr lang="en-US" sz="1000" dirty="0">
                <a:solidFill>
                  <a:schemeClr val="dk1"/>
                </a:solidFill>
              </a:rPr>
              <a:t> </a:t>
            </a:r>
            <a:r>
              <a:rPr lang="en-US" sz="1000" b="1" dirty="0">
                <a:solidFill>
                  <a:schemeClr val="dk1"/>
                </a:solidFill>
              </a:rPr>
              <a:t>trois grands principes de conception </a:t>
            </a:r>
            <a:r>
              <a:rPr lang="en-US" sz="1000" dirty="0">
                <a:solidFill>
                  <a:schemeClr val="dk1"/>
                </a:solidFill>
              </a:rPr>
              <a:t>que les participants </a:t>
            </a:r>
            <a:r>
              <a:rPr lang="en-US" sz="1000" dirty="0" err="1">
                <a:solidFill>
                  <a:schemeClr val="dk1"/>
                </a:solidFill>
              </a:rPr>
              <a:t>doivent</a:t>
            </a:r>
            <a:r>
              <a:rPr lang="en-US" sz="1000" dirty="0">
                <a:solidFill>
                  <a:schemeClr val="dk1"/>
                </a:solidFill>
              </a:rPr>
              <a:t> </a:t>
            </a:r>
            <a:r>
              <a:rPr lang="en-US" sz="1000" dirty="0" err="1">
                <a:solidFill>
                  <a:schemeClr val="dk1"/>
                </a:solidFill>
              </a:rPr>
              <a:t>comprendre</a:t>
            </a:r>
            <a:r>
              <a:rPr lang="en-US" sz="1000" dirty="0">
                <a:solidFill>
                  <a:schemeClr val="dk1"/>
                </a:solidFill>
              </a:rPr>
              <a:t> et </a:t>
            </a:r>
            <a:r>
              <a:rPr lang="en-US" sz="1000" dirty="0" err="1">
                <a:solidFill>
                  <a:schemeClr val="dk1"/>
                </a:solidFill>
              </a:rPr>
              <a:t>s'efforcer</a:t>
            </a:r>
            <a:r>
              <a:rPr lang="en-US" sz="1000" dirty="0">
                <a:solidFill>
                  <a:schemeClr val="dk1"/>
                </a:solidFill>
              </a:rPr>
              <a:t> </a:t>
            </a:r>
            <a:r>
              <a:rPr lang="en-US" sz="1000" dirty="0" err="1">
                <a:solidFill>
                  <a:schemeClr val="dk1"/>
                </a:solidFill>
              </a:rPr>
              <a:t>d'intégrer</a:t>
            </a:r>
            <a:r>
              <a:rPr lang="en-US" sz="1000" dirty="0">
                <a:solidFill>
                  <a:schemeClr val="dk1"/>
                </a:solidFill>
              </a:rPr>
              <a:t> dans </a:t>
            </a:r>
            <a:r>
              <a:rPr lang="en-US" sz="1000" dirty="0" err="1">
                <a:solidFill>
                  <a:schemeClr val="dk1"/>
                </a:solidFill>
              </a:rPr>
              <a:t>leur</a:t>
            </a:r>
            <a:r>
              <a:rPr lang="en-US" sz="1000" dirty="0">
                <a:solidFill>
                  <a:schemeClr val="dk1"/>
                </a:solidFill>
              </a:rPr>
              <a:t> </a:t>
            </a:r>
            <a:r>
              <a:rPr lang="en-US" sz="1000" dirty="0" err="1">
                <a:solidFill>
                  <a:schemeClr val="dk1"/>
                </a:solidFill>
              </a:rPr>
              <a:t>approche</a:t>
            </a:r>
            <a:r>
              <a:rPr lang="en-US" sz="1000" dirty="0">
                <a:solidFill>
                  <a:schemeClr val="dk1"/>
                </a:solidFill>
              </a:rPr>
              <a:t> pour </a:t>
            </a:r>
            <a:r>
              <a:rPr lang="en-US" sz="1000" dirty="0" err="1">
                <a:solidFill>
                  <a:schemeClr val="dk1"/>
                </a:solidFill>
              </a:rPr>
              <a:t>mettre</a:t>
            </a:r>
            <a:r>
              <a:rPr lang="en-US" sz="1000" dirty="0">
                <a:solidFill>
                  <a:schemeClr val="dk1"/>
                </a:solidFill>
              </a:rPr>
              <a:t> </a:t>
            </a:r>
            <a:r>
              <a:rPr lang="en-US" sz="1000" dirty="0" err="1">
                <a:solidFill>
                  <a:schemeClr val="dk1"/>
                </a:solidFill>
              </a:rPr>
              <a:t>en</a:t>
            </a:r>
            <a:r>
              <a:rPr lang="en-US" sz="1000" dirty="0">
                <a:solidFill>
                  <a:schemeClr val="dk1"/>
                </a:solidFill>
              </a:rPr>
              <a:t> place des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climat</a:t>
            </a:r>
            <a:r>
              <a:rPr lang="en-US" sz="1000" dirty="0">
                <a:solidFill>
                  <a:schemeClr val="dk1"/>
                </a:solidFill>
              </a:rPr>
              <a:t>. Il </a:t>
            </a:r>
            <a:r>
              <a:rPr lang="en-US" sz="1000" dirty="0" err="1">
                <a:solidFill>
                  <a:schemeClr val="dk1"/>
                </a:solidFill>
              </a:rPr>
              <a:t>s'agit</a:t>
            </a:r>
            <a:r>
              <a:rPr lang="en-US" sz="1000" dirty="0">
                <a:solidFill>
                  <a:schemeClr val="dk1"/>
                </a:solidFill>
              </a:rPr>
              <a:t> des principes </a:t>
            </a:r>
            <a:r>
              <a:rPr lang="en-US" sz="1000" dirty="0" err="1">
                <a:solidFill>
                  <a:schemeClr val="dk1"/>
                </a:solidFill>
              </a:rPr>
              <a:t>suivants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Une </a:t>
            </a:r>
            <a:r>
              <a:rPr lang="en-US" sz="1000" dirty="0" err="1">
                <a:solidFill>
                  <a:schemeClr val="dk1"/>
                </a:solidFill>
              </a:rPr>
              <a:t>approche</a:t>
            </a:r>
            <a:r>
              <a:rPr lang="en-US" sz="1000" dirty="0">
                <a:solidFill>
                  <a:schemeClr val="dk1"/>
                </a:solidFill>
              </a:rPr>
              <a:t> </a:t>
            </a:r>
            <a:r>
              <a:rPr lang="en-US" sz="1000" dirty="0" err="1">
                <a:solidFill>
                  <a:schemeClr val="dk1"/>
                </a:solidFill>
              </a:rPr>
              <a:t>systémique</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Une gestion adaptative pour </a:t>
            </a:r>
            <a:r>
              <a:rPr lang="en-US" sz="1000" dirty="0" err="1">
                <a:solidFill>
                  <a:schemeClr val="dk1"/>
                </a:solidFill>
              </a:rPr>
              <a:t>garantir</a:t>
            </a:r>
            <a:r>
              <a:rPr lang="en-US" sz="1000" dirty="0">
                <a:solidFill>
                  <a:schemeClr val="dk1"/>
                </a:solidFill>
              </a:rPr>
              <a:t> la </a:t>
            </a:r>
            <a:r>
              <a:rPr lang="en-US" sz="1000" dirty="0" err="1">
                <a:solidFill>
                  <a:schemeClr val="dk1"/>
                </a:solidFill>
              </a:rPr>
              <a:t>flexibilité</a:t>
            </a:r>
            <a:r>
              <a:rPr lang="en-US" sz="1000" dirty="0">
                <a:solidFill>
                  <a:schemeClr val="dk1"/>
                </a:solidFill>
              </a:rPr>
              <a:t> au fil du temps</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Équité et inclusion</a:t>
            </a:r>
            <a:endParaRPr sz="1000" dirty="0">
              <a:solidFill>
                <a:schemeClr val="dk1"/>
              </a:solidFill>
            </a:endParaRPr>
          </a:p>
          <a:p>
            <a:pPr marL="228600" lvl="0" indent="-15875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Les diapositives </a:t>
            </a:r>
            <a:r>
              <a:rPr lang="en-US" sz="1000" dirty="0" err="1">
                <a:solidFill>
                  <a:schemeClr val="dk1"/>
                </a:solidFill>
              </a:rPr>
              <a:t>suivantes</a:t>
            </a:r>
            <a:r>
              <a:rPr lang="en-US" sz="1000" dirty="0">
                <a:solidFill>
                  <a:schemeClr val="dk1"/>
                </a:solidFill>
              </a:rPr>
              <a:t> </a:t>
            </a:r>
            <a:r>
              <a:rPr lang="en-US" sz="1000" dirty="0" err="1">
                <a:solidFill>
                  <a:schemeClr val="dk1"/>
                </a:solidFill>
              </a:rPr>
              <a:t>traiteront</a:t>
            </a:r>
            <a:r>
              <a:rPr lang="en-US" sz="1000" dirty="0">
                <a:solidFill>
                  <a:schemeClr val="dk1"/>
                </a:solidFill>
              </a:rPr>
              <a:t> chacun de </a:t>
            </a:r>
            <a:r>
              <a:rPr lang="en-US" sz="1000" dirty="0" err="1">
                <a:solidFill>
                  <a:schemeClr val="dk1"/>
                </a:solidFill>
              </a:rPr>
              <a:t>ces</a:t>
            </a:r>
            <a:r>
              <a:rPr lang="en-US" sz="1000" dirty="0">
                <a:solidFill>
                  <a:schemeClr val="dk1"/>
                </a:solidFill>
              </a:rPr>
              <a:t> principes plus </a:t>
            </a:r>
            <a:r>
              <a:rPr lang="en-US" sz="1000" dirty="0" err="1">
                <a:solidFill>
                  <a:schemeClr val="dk1"/>
                </a:solidFill>
              </a:rPr>
              <a:t>en</a:t>
            </a:r>
            <a:r>
              <a:rPr lang="en-US" sz="1000" dirty="0">
                <a:solidFill>
                  <a:schemeClr val="dk1"/>
                </a:solidFill>
              </a:rPr>
              <a:t> </a:t>
            </a:r>
            <a:r>
              <a:rPr lang="en-US" sz="1000" dirty="0" err="1">
                <a:solidFill>
                  <a:schemeClr val="dk1"/>
                </a:solidFill>
              </a:rPr>
              <a:t>détail</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UNDRR (2022). Principes pour des infrastructures </a:t>
            </a:r>
            <a:r>
              <a:rPr lang="en-US" sz="1000" dirty="0" err="1">
                <a:solidFill>
                  <a:schemeClr val="dk1"/>
                </a:solidFill>
              </a:rPr>
              <a:t>résilientes</a:t>
            </a:r>
            <a:r>
              <a:rPr lang="en-US" sz="1000" dirty="0">
                <a:solidFill>
                  <a:schemeClr val="dk1"/>
                </a:solidFill>
              </a:rPr>
              <a:t>.</a:t>
            </a:r>
            <a:r>
              <a:rPr lang="en-US" sz="1000" u="sng" dirty="0">
                <a:solidFill>
                  <a:schemeClr val="hlink"/>
                </a:solidFill>
                <a:hlinkClick r:id="rId3"/>
              </a:rPr>
              <a:t> https://www.undrr.org/publication/principles-resilient-infrastructure</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rgbClr val="0C0F14"/>
              </a:buClr>
              <a:buSzPts val="1200"/>
              <a:buFont typeface="Arial"/>
              <a:buNone/>
            </a:pPr>
            <a:endParaRPr sz="1000" dirty="0">
              <a:solidFill>
                <a:schemeClr val="dk1"/>
              </a:solidFill>
            </a:endParaRPr>
          </a:p>
          <a:p>
            <a:pPr marL="0" lvl="0" indent="0" algn="l" rtl="0">
              <a:lnSpc>
                <a:spcPct val="100000"/>
              </a:lnSpc>
              <a:spcBef>
                <a:spcPts val="0"/>
              </a:spcBef>
              <a:spcAft>
                <a:spcPts val="0"/>
              </a:spcAft>
              <a:buClr>
                <a:srgbClr val="0C0F14"/>
              </a:buClr>
              <a:buSzPts val="1200"/>
              <a:buFont typeface="Arial"/>
              <a:buNone/>
            </a:pPr>
            <a:r>
              <a:rPr lang="en-US" sz="1000" dirty="0">
                <a:solidFill>
                  <a:schemeClr val="dk1"/>
                </a:solidFill>
              </a:rPr>
              <a:t>GCA (2021). Manuel du </a:t>
            </a:r>
            <a:r>
              <a:rPr lang="en-US" sz="1000" dirty="0" err="1">
                <a:solidFill>
                  <a:schemeClr val="dk1"/>
                </a:solidFill>
              </a:rPr>
              <a:t>responsable</a:t>
            </a:r>
            <a:r>
              <a:rPr lang="en-US" sz="1000" dirty="0">
                <a:solidFill>
                  <a:schemeClr val="dk1"/>
                </a:solidFill>
              </a:rPr>
              <a:t> des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u="sng" dirty="0">
                <a:solidFill>
                  <a:schemeClr val="hlink"/>
                </a:solidFill>
                <a:hlinkClick r:id="rId4"/>
              </a:rPr>
              <a:t>https://gca.org/wp-content/uploads/2021/08/GCA-Handbook-V2.0-13-September-2021-2.pdf?_gl=1*117cetp*_ga*MTkzMTA3MDYyNi4xNzEwMTczNjIz*_up*MQ</a:t>
            </a:r>
            <a:r>
              <a:rPr lang="en-US" sz="1000" dirty="0">
                <a:solidFill>
                  <a:schemeClr val="dk1"/>
                </a:solidFill>
              </a:rPr>
              <a:t> </a:t>
            </a:r>
            <a:endParaRPr sz="1000" dirty="0"/>
          </a:p>
        </p:txBody>
      </p:sp>
      <p:sp>
        <p:nvSpPr>
          <p:cNvPr id="1073" name="Google Shape;1073;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9"/>
        <p:cNvGrpSpPr/>
        <p:nvPr/>
      </p:nvGrpSpPr>
      <p:grpSpPr>
        <a:xfrm>
          <a:off x="0" y="0"/>
          <a:ext cx="0" cy="0"/>
          <a:chOff x="0" y="0"/>
          <a:chExt cx="0" cy="0"/>
        </a:xfrm>
      </p:grpSpPr>
      <p:sp>
        <p:nvSpPr>
          <p:cNvPr id="1090" name="Google Shape;1090;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6DB4"/>
              </a:buClr>
              <a:buSzPts val="1200"/>
              <a:buFont typeface="Open Sans"/>
              <a:buNone/>
            </a:pPr>
            <a:r>
              <a:rPr lang="en-US" sz="1000" b="1" dirty="0">
                <a:solidFill>
                  <a:schemeClr val="dk1"/>
                </a:solidFill>
              </a:rPr>
              <a:t>Notes du formateur : </a:t>
            </a:r>
            <a:br>
              <a:rPr lang="en-US" sz="1000" b="1" dirty="0">
                <a:solidFill>
                  <a:schemeClr val="dk1"/>
                </a:solidFill>
              </a:rPr>
            </a:br>
            <a:endParaRPr sz="1000" b="1" dirty="0">
              <a:solidFill>
                <a:schemeClr val="dk1"/>
              </a:solidFill>
            </a:endParaRPr>
          </a:p>
          <a:p>
            <a:pPr marL="0" lvl="0" indent="0" algn="l" rtl="0">
              <a:lnSpc>
                <a:spcPct val="100000"/>
              </a:lnSpc>
              <a:spcBef>
                <a:spcPts val="0"/>
              </a:spcBef>
              <a:spcAft>
                <a:spcPts val="0"/>
              </a:spcAft>
              <a:buClr>
                <a:srgbClr val="006DB4"/>
              </a:buClr>
              <a:buSzPts val="1200"/>
              <a:buFont typeface="Open Sans"/>
              <a:buNone/>
            </a:pPr>
            <a:r>
              <a:rPr lang="en-US" sz="1000" dirty="0">
                <a:solidFill>
                  <a:schemeClr val="dk1"/>
                </a:solidFill>
              </a:rPr>
              <a:t>Le premier des trois principes de conception présentés ici est que les participants doivent veiller à intégrer une </a:t>
            </a:r>
            <a:r>
              <a:rPr lang="en-US" sz="1000" b="1" dirty="0">
                <a:solidFill>
                  <a:schemeClr val="dk1"/>
                </a:solidFill>
              </a:rPr>
              <a:t>approche systémique </a:t>
            </a:r>
            <a:r>
              <a:rPr lang="en-US" sz="1000" dirty="0">
                <a:solidFill>
                  <a:schemeClr val="dk1"/>
                </a:solidFill>
              </a:rPr>
              <a:t>dans leur planification d'infrastructures résilientes au changement climatique. </a:t>
            </a:r>
            <a:endParaRPr sz="1000" dirty="0">
              <a:solidFill>
                <a:schemeClr val="dk1"/>
              </a:solidFill>
            </a:endParaRPr>
          </a:p>
          <a:p>
            <a:pPr marL="0" lvl="0" indent="0" algn="l" rtl="0">
              <a:lnSpc>
                <a:spcPct val="100000"/>
              </a:lnSpc>
              <a:spcBef>
                <a:spcPts val="0"/>
              </a:spcBef>
              <a:spcAft>
                <a:spcPts val="0"/>
              </a:spcAft>
              <a:buClr>
                <a:srgbClr val="006DB4"/>
              </a:buClr>
              <a:buSzPts val="1200"/>
              <a:buFont typeface="Open Sans"/>
              <a:buNone/>
            </a:pPr>
            <a:endParaRPr sz="1000" dirty="0">
              <a:solidFill>
                <a:schemeClr val="dk1"/>
              </a:solidFill>
            </a:endParaRPr>
          </a:p>
          <a:p>
            <a:pPr marL="0" lvl="0" indent="0" algn="l" rtl="0">
              <a:lnSpc>
                <a:spcPct val="100000"/>
              </a:lnSpc>
              <a:spcBef>
                <a:spcPts val="0"/>
              </a:spcBef>
              <a:spcAft>
                <a:spcPts val="0"/>
              </a:spcAft>
              <a:buClr>
                <a:srgbClr val="006DB4"/>
              </a:buClr>
              <a:buSzPts val="1200"/>
              <a:buFont typeface="Open Sans"/>
              <a:buNone/>
            </a:pPr>
            <a:r>
              <a:rPr lang="en-US" sz="1000" dirty="0">
                <a:solidFill>
                  <a:schemeClr val="dk1"/>
                </a:solidFill>
              </a:rPr>
              <a:t>Une approche systémique reconnaît la nature interconnectée des actifs et des services d'infrastructure dans une ville. Si nécessaire, rappelez aux participants que le changement climatique peut avoir des répercussions en cascade au sein d'une ville. Par conséquent, les responsables municipaux doivent réfléchir à la manière d'intégrer leur approche de la réalisation de projets spécifiques (par exemple, d'un actif ou d'un service) dans le contexte plus large de la ville. Cela se produit souvent lors de la phase de stratégie ou de planification du cycle du projet (qui sera présentée plus en détail dans le module 5). Il s'agit notamment de veiller à ce que les infrastructures résilientes soient intégrées dans les plans d'investissement à long terme ou les plans directeurs (veuillez signaler aux participants que les termes utilisés pour désigner ce processus varient d'un pays à l'autre).</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b="1" dirty="0">
                <a:solidFill>
                  <a:schemeClr val="dk1"/>
                </a:solidFill>
              </a:rPr>
              <a:t>Sources : </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dirty="0">
                <a:solidFill>
                  <a:schemeClr val="dk1"/>
                </a:solidFill>
              </a:rPr>
              <a:t>da Silva et al. (2012). Une approche systémique pour relever les défis du changement climatique urbain.</a:t>
            </a:r>
            <a:r>
              <a:rPr lang="en-US" sz="1000" u="sng" dirty="0">
                <a:solidFill>
                  <a:srgbClr val="0000FF"/>
                </a:solidFill>
                <a:hlinkClick r:id="rId3">
                  <a:extLst>
                    <a:ext uri="{A12FA001-AC4F-418D-AE19-62706E023703}">
                      <ahyp:hlinkClr xmlns:ahyp="http://schemas.microsoft.com/office/drawing/2018/hyperlinkcolor" val="tx"/>
                    </a:ext>
                  </a:extLst>
                </a:hlinkClick>
              </a:rPr>
              <a:t> https://doi.org/10.1080/19463138.2012.718279</a:t>
            </a:r>
            <a:r>
              <a:rPr lang="en-US" sz="1000" dirty="0">
                <a:solidFill>
                  <a:srgbClr val="0000FF"/>
                </a:solidFill>
              </a:rPr>
              <a:t> </a:t>
            </a:r>
            <a:endParaRPr sz="1000" dirty="0">
              <a:solidFill>
                <a:srgbClr val="0000FF"/>
              </a:solidFill>
            </a:endParaRPr>
          </a:p>
          <a:p>
            <a:pPr marL="0" lvl="0" indent="0" algn="just" rtl="0">
              <a:lnSpc>
                <a:spcPct val="100000"/>
              </a:lnSpc>
              <a:spcBef>
                <a:spcPts val="0"/>
              </a:spcBef>
              <a:spcAft>
                <a:spcPts val="0"/>
              </a:spcAft>
              <a:buClr>
                <a:schemeClr val="dk1"/>
              </a:buClr>
              <a:buSzPts val="1000"/>
              <a:buFont typeface="Calibri"/>
              <a:buNone/>
            </a:pPr>
            <a:r>
              <a:rPr lang="en-US" sz="1000" dirty="0">
                <a:solidFill>
                  <a:schemeClr val="dk1"/>
                </a:solidFill>
              </a:rPr>
              <a:t>ADB (2016). Enhancing Urban Climate Change Resilience: Seven Entry Points for Action.</a:t>
            </a:r>
            <a:r>
              <a:rPr lang="en-US" sz="1000" u="sng" dirty="0">
                <a:solidFill>
                  <a:schemeClr val="hlink"/>
                </a:solidFill>
                <a:hlinkClick r:id="rId4"/>
              </a:rPr>
              <a:t> https://www.adb.org/publications/enhancing-urban-climate-change-resilience-seven-entry-points</a:t>
            </a:r>
            <a:r>
              <a:rPr lang="en-US" sz="1000" dirty="0">
                <a:solidFill>
                  <a:schemeClr val="dk1"/>
                </a:solidFill>
              </a:rPr>
              <a:t> </a:t>
            </a:r>
            <a:endParaRPr sz="1000" dirty="0">
              <a:solidFill>
                <a:schemeClr val="dk1"/>
              </a:solidFill>
            </a:endParaRPr>
          </a:p>
          <a:p>
            <a:pPr marL="0" lvl="0" indent="0" algn="just" rtl="0">
              <a:lnSpc>
                <a:spcPct val="100000"/>
              </a:lnSpc>
              <a:spcBef>
                <a:spcPts val="0"/>
              </a:spcBef>
              <a:spcAft>
                <a:spcPts val="0"/>
              </a:spcAft>
              <a:buClr>
                <a:schemeClr val="dk1"/>
              </a:buClr>
              <a:buSzPts val="1100"/>
              <a:buFont typeface="Roboto"/>
              <a:buNone/>
            </a:pPr>
            <a:r>
              <a:rPr lang="en-US" sz="1000" dirty="0">
                <a:solidFill>
                  <a:schemeClr val="dk1"/>
                </a:solidFill>
              </a:rPr>
              <a:t>Infrastructure Pathways (sans date).</a:t>
            </a:r>
            <a:r>
              <a:rPr lang="en-US" sz="1000" u="sng" dirty="0">
                <a:solidFill>
                  <a:schemeClr val="hlink"/>
                </a:solidFill>
                <a:hlinkClick r:id="rId5"/>
              </a:rPr>
              <a:t> https://infrastructure-pathways.org/key-concepts/</a:t>
            </a:r>
            <a:r>
              <a:rPr lang="en-US" sz="1000" dirty="0">
                <a:solidFill>
                  <a:schemeClr val="dk1"/>
                </a:solidFill>
              </a:rPr>
              <a:t> </a:t>
            </a:r>
            <a:endParaRPr sz="1000" dirty="0">
              <a:solidFill>
                <a:schemeClr val="dk1"/>
              </a:solidFill>
            </a:endParaRPr>
          </a:p>
          <a:p>
            <a:pPr marL="0" lvl="0" indent="0" algn="just" rtl="0">
              <a:lnSpc>
                <a:spcPct val="100000"/>
              </a:lnSpc>
              <a:spcBef>
                <a:spcPts val="0"/>
              </a:spcBef>
              <a:spcAft>
                <a:spcPts val="0"/>
              </a:spcAft>
              <a:buClr>
                <a:schemeClr val="dk1"/>
              </a:buClr>
              <a:buSzPts val="1100"/>
              <a:buFont typeface="Roboto"/>
              <a:buNone/>
            </a:pPr>
            <a:r>
              <a:rPr lang="en-US" sz="1000" dirty="0">
                <a:solidFill>
                  <a:schemeClr val="dk1"/>
                </a:solidFill>
              </a:rPr>
              <a:t>WRI (2022). Qu'est-ce que le changement systémique ? 6 questions et réponses.</a:t>
            </a:r>
            <a:r>
              <a:rPr lang="en-US" sz="1000" u="sng" dirty="0">
                <a:solidFill>
                  <a:schemeClr val="hlink"/>
                </a:solidFill>
                <a:hlinkClick r:id="rId6"/>
              </a:rPr>
              <a:t> https://www.wri.org/insights/systems-change-how-to-top-6-questions-answered</a:t>
            </a:r>
            <a:r>
              <a:rPr lang="en-US" sz="1000" dirty="0">
                <a:solidFill>
                  <a:schemeClr val="dk1"/>
                </a:solidFill>
              </a:rPr>
              <a:t> </a:t>
            </a:r>
            <a:endParaRPr sz="1000" dirty="0"/>
          </a:p>
        </p:txBody>
      </p:sp>
      <p:sp>
        <p:nvSpPr>
          <p:cNvPr id="1091" name="Google Shape;1091;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6DB4"/>
              </a:buClr>
              <a:buSzPts val="1200"/>
              <a:buFont typeface="Open Sans"/>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br>
              <a:rPr lang="en-US" sz="1000" b="1" dirty="0">
                <a:solidFill>
                  <a:schemeClr val="dk1"/>
                </a:solidFill>
              </a:rPr>
            </a:b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 deuxième des trois principes de conception </a:t>
            </a:r>
            <a:r>
              <a:rPr lang="en-US" sz="1000" dirty="0" err="1">
                <a:solidFill>
                  <a:schemeClr val="dk1"/>
                </a:solidFill>
              </a:rPr>
              <a:t>présentés</a:t>
            </a:r>
            <a:r>
              <a:rPr lang="en-US" sz="1000" dirty="0">
                <a:solidFill>
                  <a:schemeClr val="dk1"/>
                </a:solidFill>
              </a:rPr>
              <a:t> </a:t>
            </a:r>
            <a:r>
              <a:rPr lang="en-US" sz="1000" dirty="0" err="1">
                <a:solidFill>
                  <a:schemeClr val="dk1"/>
                </a:solidFill>
              </a:rPr>
              <a:t>ici</a:t>
            </a:r>
            <a:r>
              <a:rPr lang="en-US" sz="1000" dirty="0">
                <a:solidFill>
                  <a:schemeClr val="dk1"/>
                </a:solidFill>
              </a:rPr>
              <a:t> </a:t>
            </a:r>
            <a:r>
              <a:rPr lang="en-US" sz="1000" dirty="0" err="1">
                <a:solidFill>
                  <a:schemeClr val="dk1"/>
                </a:solidFill>
              </a:rPr>
              <a:t>concerne</a:t>
            </a:r>
            <a:r>
              <a:rPr lang="en-US" sz="1000" dirty="0">
                <a:solidFill>
                  <a:schemeClr val="dk1"/>
                </a:solidFill>
              </a:rPr>
              <a:t> </a:t>
            </a:r>
            <a:r>
              <a:rPr lang="en-US" sz="1000" dirty="0" err="1">
                <a:solidFill>
                  <a:schemeClr val="dk1"/>
                </a:solidFill>
              </a:rPr>
              <a:t>l'importance</a:t>
            </a:r>
            <a:r>
              <a:rPr lang="en-US" sz="1000" dirty="0">
                <a:solidFill>
                  <a:schemeClr val="dk1"/>
                </a:solidFill>
              </a:rPr>
              <a:t> de </a:t>
            </a:r>
            <a:r>
              <a:rPr lang="en-US" sz="1000" b="1" dirty="0">
                <a:solidFill>
                  <a:schemeClr val="dk1"/>
                </a:solidFill>
              </a:rPr>
              <a:t>la gestion adaptative </a:t>
            </a:r>
            <a:r>
              <a:rPr lang="en-US" sz="1000" dirty="0">
                <a:solidFill>
                  <a:schemeClr val="dk1"/>
                </a:solidFill>
              </a:rPr>
              <a:t>dans la conception et la mise </a:t>
            </a:r>
            <a:r>
              <a:rPr lang="en-US" sz="1000" dirty="0" err="1">
                <a:solidFill>
                  <a:schemeClr val="dk1"/>
                </a:solidFill>
              </a:rPr>
              <a:t>en</a:t>
            </a:r>
            <a:r>
              <a:rPr lang="en-US" sz="1000" dirty="0">
                <a:solidFill>
                  <a:schemeClr val="dk1"/>
                </a:solidFill>
              </a:rPr>
              <a:t> place </a:t>
            </a:r>
            <a:r>
              <a:rPr lang="en-US" sz="1000" dirty="0" err="1">
                <a:solidFill>
                  <a:schemeClr val="dk1"/>
                </a:solidFill>
              </a:rPr>
              <a:t>d'infrastructures</a:t>
            </a:r>
            <a:r>
              <a:rPr lang="en-US" sz="1000" dirty="0">
                <a:solidFill>
                  <a:schemeClr val="dk1"/>
                </a:solidFill>
              </a:rPr>
              <a:t>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La gestion adaptative </a:t>
            </a:r>
            <a:r>
              <a:rPr lang="en-US" sz="1000" dirty="0" err="1">
                <a:solidFill>
                  <a:schemeClr val="dk1"/>
                </a:solidFill>
              </a:rPr>
              <a:t>garantit</a:t>
            </a:r>
            <a:r>
              <a:rPr lang="en-US" sz="1000" dirty="0">
                <a:solidFill>
                  <a:schemeClr val="dk1"/>
                </a:solidFill>
              </a:rPr>
              <a:t> </a:t>
            </a:r>
            <a:r>
              <a:rPr lang="en-US" sz="1000" dirty="0" err="1">
                <a:solidFill>
                  <a:schemeClr val="dk1"/>
                </a:solidFill>
              </a:rPr>
              <a:t>que</a:t>
            </a:r>
            <a:r>
              <a:rPr lang="en-US" sz="1000" dirty="0">
                <a:solidFill>
                  <a:schemeClr val="dk1"/>
                </a:solidFill>
              </a:rPr>
              <a:t> la </a:t>
            </a:r>
            <a:r>
              <a:rPr lang="en-US" sz="1000" dirty="0" err="1">
                <a:solidFill>
                  <a:schemeClr val="dk1"/>
                </a:solidFill>
              </a:rPr>
              <a:t>flexibilité</a:t>
            </a:r>
            <a:r>
              <a:rPr lang="en-US" sz="1000" dirty="0">
                <a:solidFill>
                  <a:schemeClr val="dk1"/>
                </a:solidFill>
              </a:rPr>
              <a:t> est </a:t>
            </a:r>
            <a:r>
              <a:rPr lang="en-US" sz="1000" dirty="0" err="1">
                <a:solidFill>
                  <a:schemeClr val="dk1"/>
                </a:solidFill>
              </a:rPr>
              <a:t>intégrée</a:t>
            </a:r>
            <a:r>
              <a:rPr lang="en-US" sz="1000" dirty="0">
                <a:solidFill>
                  <a:schemeClr val="dk1"/>
                </a:solidFill>
              </a:rPr>
              <a:t> dans la durée de vie d'un </a:t>
            </a:r>
            <a:r>
              <a:rPr lang="en-US" sz="1000" dirty="0" err="1">
                <a:solidFill>
                  <a:schemeClr val="dk1"/>
                </a:solidFill>
              </a:rPr>
              <a:t>actif</a:t>
            </a:r>
            <a:r>
              <a:rPr lang="en-US" sz="1000" dirty="0">
                <a:solidFill>
                  <a:schemeClr val="dk1"/>
                </a:solidFill>
              </a:rPr>
              <a:t> </a:t>
            </a:r>
            <a:r>
              <a:rPr lang="en-US" sz="1000" dirty="0" err="1">
                <a:solidFill>
                  <a:schemeClr val="dk1"/>
                </a:solidFill>
              </a:rPr>
              <a:t>ou</a:t>
            </a:r>
            <a:r>
              <a:rPr lang="en-US" sz="1000" dirty="0">
                <a:solidFill>
                  <a:schemeClr val="dk1"/>
                </a:solidFill>
              </a:rPr>
              <a:t> d'un service </a:t>
            </a:r>
            <a:r>
              <a:rPr lang="en-US" sz="1000" dirty="0" err="1">
                <a:solidFill>
                  <a:schemeClr val="dk1"/>
                </a:solidFill>
              </a:rPr>
              <a:t>d'infrastructure</a:t>
            </a:r>
            <a:r>
              <a:rPr lang="en-US" sz="1000"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qu'il</a:t>
            </a:r>
            <a:r>
              <a:rPr lang="en-US" sz="1000" dirty="0">
                <a:solidFill>
                  <a:schemeClr val="dk1"/>
                </a:solidFill>
              </a:rPr>
              <a:t> </a:t>
            </a:r>
            <a:r>
              <a:rPr lang="en-US" sz="1000" dirty="0" err="1">
                <a:solidFill>
                  <a:schemeClr val="dk1"/>
                </a:solidFill>
              </a:rPr>
              <a:t>puisse</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modifié</a:t>
            </a:r>
            <a:r>
              <a:rPr lang="en-US" sz="1000" dirty="0">
                <a:solidFill>
                  <a:schemeClr val="dk1"/>
                </a:solidFill>
              </a:rPr>
              <a:t> à </a:t>
            </a:r>
            <a:r>
              <a:rPr lang="en-US" sz="1000" dirty="0" err="1">
                <a:solidFill>
                  <a:schemeClr val="dk1"/>
                </a:solidFill>
              </a:rPr>
              <a:t>mesure</a:t>
            </a:r>
            <a:r>
              <a:rPr lang="en-US" sz="1000" dirty="0">
                <a:solidFill>
                  <a:schemeClr val="dk1"/>
                </a:solidFill>
              </a:rPr>
              <a:t> </a:t>
            </a:r>
            <a:r>
              <a:rPr lang="en-US" sz="1000" dirty="0" err="1">
                <a:solidFill>
                  <a:schemeClr val="dk1"/>
                </a:solidFill>
              </a:rPr>
              <a:t>que</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évoluent</a:t>
            </a:r>
            <a:r>
              <a:rPr lang="en-US" sz="1000" dirty="0">
                <a:solidFill>
                  <a:schemeClr val="dk1"/>
                </a:solidFill>
              </a:rPr>
              <a:t> au fil du temps. La gestion adaptative </a:t>
            </a:r>
            <a:r>
              <a:rPr lang="en-US" sz="1000" dirty="0" err="1">
                <a:solidFill>
                  <a:schemeClr val="dk1"/>
                </a:solidFill>
              </a:rPr>
              <a:t>nécessite</a:t>
            </a:r>
            <a:r>
              <a:rPr lang="en-US" sz="1000" dirty="0">
                <a:solidFill>
                  <a:schemeClr val="dk1"/>
                </a:solidFill>
              </a:rPr>
              <a:t> un </a:t>
            </a:r>
            <a:r>
              <a:rPr lang="en-US" sz="1000" dirty="0" err="1">
                <a:solidFill>
                  <a:schemeClr val="dk1"/>
                </a:solidFill>
              </a:rPr>
              <a:t>suivi</a:t>
            </a:r>
            <a:r>
              <a:rPr lang="en-US" sz="1000" dirty="0">
                <a:solidFill>
                  <a:schemeClr val="dk1"/>
                </a:solidFill>
              </a:rPr>
              <a:t> et </a:t>
            </a:r>
            <a:r>
              <a:rPr lang="en-US" sz="1000" dirty="0" err="1">
                <a:solidFill>
                  <a:schemeClr val="dk1"/>
                </a:solidFill>
              </a:rPr>
              <a:t>une</a:t>
            </a:r>
            <a:r>
              <a:rPr lang="en-US" sz="1000" dirty="0">
                <a:solidFill>
                  <a:schemeClr val="dk1"/>
                </a:solidFill>
              </a:rPr>
              <a:t> </a:t>
            </a:r>
            <a:r>
              <a:rPr lang="en-US" sz="1000" dirty="0" err="1">
                <a:solidFill>
                  <a:schemeClr val="dk1"/>
                </a:solidFill>
              </a:rPr>
              <a:t>évaluation</a:t>
            </a:r>
            <a:r>
              <a:rPr lang="en-US" sz="1000" dirty="0">
                <a:solidFill>
                  <a:schemeClr val="dk1"/>
                </a:solidFill>
              </a:rPr>
              <a:t> des </a:t>
            </a:r>
            <a:r>
              <a:rPr lang="en-US" sz="1000" dirty="0" err="1">
                <a:solidFill>
                  <a:schemeClr val="dk1"/>
                </a:solidFill>
              </a:rPr>
              <a:t>progrès</a:t>
            </a:r>
            <a:r>
              <a:rPr lang="en-US" sz="1000" dirty="0">
                <a:solidFill>
                  <a:schemeClr val="dk1"/>
                </a:solidFill>
              </a:rPr>
              <a:t>, car les </a:t>
            </a:r>
            <a:r>
              <a:rPr lang="en-US" sz="1000" dirty="0" err="1">
                <a:solidFill>
                  <a:schemeClr val="dk1"/>
                </a:solidFill>
              </a:rPr>
              <a:t>systèmes</a:t>
            </a:r>
            <a:r>
              <a:rPr lang="en-US" sz="1000" dirty="0">
                <a:solidFill>
                  <a:schemeClr val="dk1"/>
                </a:solidFill>
              </a:rPr>
              <a:t> complexes ne </a:t>
            </a:r>
            <a:r>
              <a:rPr lang="en-US" sz="1000" dirty="0" err="1">
                <a:solidFill>
                  <a:schemeClr val="dk1"/>
                </a:solidFill>
              </a:rPr>
              <a:t>réagissent</a:t>
            </a:r>
            <a:r>
              <a:rPr lang="en-US" sz="1000" dirty="0">
                <a:solidFill>
                  <a:schemeClr val="dk1"/>
                </a:solidFill>
              </a:rPr>
              <a:t> pas </a:t>
            </a:r>
            <a:r>
              <a:rPr lang="en-US" sz="1000" dirty="0" err="1">
                <a:solidFill>
                  <a:schemeClr val="dk1"/>
                </a:solidFill>
              </a:rPr>
              <a:t>toujours</a:t>
            </a:r>
            <a:r>
              <a:rPr lang="en-US" sz="1000" dirty="0">
                <a:solidFill>
                  <a:schemeClr val="dk1"/>
                </a:solidFill>
              </a:rPr>
              <a:t> de manière </a:t>
            </a:r>
            <a:r>
              <a:rPr lang="en-US" sz="1000" dirty="0" err="1">
                <a:solidFill>
                  <a:schemeClr val="dk1"/>
                </a:solidFill>
              </a:rPr>
              <a:t>prévisible</a:t>
            </a:r>
            <a:r>
              <a:rPr lang="en-US" sz="1000" dirty="0">
                <a:solidFill>
                  <a:schemeClr val="dk1"/>
                </a:solidFill>
              </a:rPr>
              <a:t> aux perturbations </a:t>
            </a:r>
            <a:r>
              <a:rPr lang="en-US" sz="1000" dirty="0" err="1">
                <a:solidFill>
                  <a:schemeClr val="dk1"/>
                </a:solidFill>
              </a:rPr>
              <a:t>telles</a:t>
            </a:r>
            <a:r>
              <a:rPr lang="en-US" sz="1000" dirty="0">
                <a:solidFill>
                  <a:schemeClr val="dk1"/>
                </a:solidFill>
              </a:rPr>
              <a:t> </a:t>
            </a:r>
            <a:r>
              <a:rPr lang="en-US" sz="1000" dirty="0" err="1">
                <a:solidFill>
                  <a:schemeClr val="dk1"/>
                </a:solidFill>
              </a:rPr>
              <a:t>que</a:t>
            </a:r>
            <a:r>
              <a:rPr lang="en-US" sz="1000" dirty="0">
                <a:solidFill>
                  <a:schemeClr val="dk1"/>
                </a:solidFill>
              </a:rPr>
              <a:t> le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Veuillez</a:t>
            </a:r>
            <a:r>
              <a:rPr lang="en-US" sz="1000" dirty="0">
                <a:solidFill>
                  <a:schemeClr val="dk1"/>
                </a:solidFill>
              </a:rPr>
              <a:t> passer </a:t>
            </a:r>
            <a:r>
              <a:rPr lang="en-US" sz="1000" dirty="0" err="1">
                <a:solidFill>
                  <a:schemeClr val="dk1"/>
                </a:solidFill>
              </a:rPr>
              <a:t>en</a:t>
            </a:r>
            <a:r>
              <a:rPr lang="en-US" sz="1000" dirty="0">
                <a:solidFill>
                  <a:schemeClr val="dk1"/>
                </a:solidFill>
              </a:rPr>
              <a:t> revue le </a:t>
            </a:r>
            <a:r>
              <a:rPr lang="en-US" sz="1000" dirty="0" err="1">
                <a:solidFill>
                  <a:schemeClr val="dk1"/>
                </a:solidFill>
              </a:rPr>
              <a:t>contenu</a:t>
            </a:r>
            <a:r>
              <a:rPr lang="en-US" sz="1000" dirty="0">
                <a:solidFill>
                  <a:schemeClr val="dk1"/>
                </a:solidFill>
              </a:rPr>
              <a:t> de la diapositive </a:t>
            </a:r>
            <a:r>
              <a:rPr lang="en-US" sz="1000" dirty="0" err="1">
                <a:solidFill>
                  <a:schemeClr val="dk1"/>
                </a:solidFill>
              </a:rPr>
              <a:t>afin</a:t>
            </a:r>
            <a:r>
              <a:rPr lang="en-US" sz="1000" dirty="0">
                <a:solidFill>
                  <a:schemeClr val="dk1"/>
                </a:solidFill>
              </a:rPr>
              <a:t> </a:t>
            </a:r>
            <a:r>
              <a:rPr lang="en-US" sz="1000" dirty="0" err="1">
                <a:solidFill>
                  <a:schemeClr val="dk1"/>
                </a:solidFill>
              </a:rPr>
              <a:t>que</a:t>
            </a:r>
            <a:r>
              <a:rPr lang="en-US" sz="1000" dirty="0">
                <a:solidFill>
                  <a:schemeClr val="dk1"/>
                </a:solidFill>
              </a:rPr>
              <a:t> les participants </a:t>
            </a:r>
            <a:r>
              <a:rPr lang="en-US" sz="1000" dirty="0" err="1">
                <a:solidFill>
                  <a:schemeClr val="dk1"/>
                </a:solidFill>
              </a:rPr>
              <a:t>comprennent</a:t>
            </a:r>
            <a:r>
              <a:rPr lang="en-US" sz="1000" dirty="0">
                <a:solidFill>
                  <a:schemeClr val="dk1"/>
                </a:solidFill>
              </a:rPr>
              <a:t> le concept de gestion adaptative. </a:t>
            </a:r>
            <a:r>
              <a:rPr lang="en-US" sz="1000" dirty="0" err="1">
                <a:solidFill>
                  <a:schemeClr val="dk1"/>
                </a:solidFill>
              </a:rPr>
              <a:t>Insistez</a:t>
            </a:r>
            <a:r>
              <a:rPr lang="en-US" sz="1000" dirty="0">
                <a:solidFill>
                  <a:schemeClr val="dk1"/>
                </a:solidFill>
              </a:rPr>
              <a:t> sur le fait </a:t>
            </a:r>
            <a:r>
              <a:rPr lang="en-US" sz="1000" dirty="0" err="1">
                <a:solidFill>
                  <a:schemeClr val="dk1"/>
                </a:solidFill>
              </a:rPr>
              <a:t>qu'ils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réfléchir</a:t>
            </a:r>
            <a:r>
              <a:rPr lang="en-US" sz="1000" dirty="0">
                <a:solidFill>
                  <a:schemeClr val="dk1"/>
                </a:solidFill>
              </a:rPr>
              <a:t> à la manière de </a:t>
            </a:r>
            <a:r>
              <a:rPr lang="en-US" sz="1000" dirty="0" err="1">
                <a:solidFill>
                  <a:schemeClr val="dk1"/>
                </a:solidFill>
              </a:rPr>
              <a:t>mettre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le </a:t>
            </a:r>
            <a:r>
              <a:rPr lang="en-US" sz="1000" dirty="0" err="1">
                <a:solidFill>
                  <a:schemeClr val="dk1"/>
                </a:solidFill>
              </a:rPr>
              <a:t>suivi</a:t>
            </a:r>
            <a:r>
              <a:rPr lang="en-US" sz="1000" dirty="0">
                <a:solidFill>
                  <a:schemeClr val="dk1"/>
                </a:solidFill>
              </a:rPr>
              <a:t> et </a:t>
            </a:r>
            <a:r>
              <a:rPr lang="en-US" sz="1000" dirty="0" err="1">
                <a:solidFill>
                  <a:schemeClr val="dk1"/>
                </a:solidFill>
              </a:rPr>
              <a:t>l'évaluation</a:t>
            </a:r>
            <a:r>
              <a:rPr lang="en-US" sz="1000" dirty="0">
                <a:solidFill>
                  <a:schemeClr val="dk1"/>
                </a:solidFill>
              </a:rPr>
              <a:t> (S&amp;E) de </a:t>
            </a:r>
            <a:r>
              <a:rPr lang="en-US" sz="1000" dirty="0" err="1">
                <a:solidFill>
                  <a:schemeClr val="dk1"/>
                </a:solidFill>
              </a:rPr>
              <a:t>leurs</a:t>
            </a:r>
            <a:r>
              <a:rPr lang="en-US" sz="1000" dirty="0">
                <a:solidFill>
                  <a:schemeClr val="dk1"/>
                </a:solidFill>
              </a:rPr>
              <a:t> </a:t>
            </a:r>
            <a:r>
              <a:rPr lang="en-US" sz="1000" dirty="0" err="1">
                <a:solidFill>
                  <a:schemeClr val="dk1"/>
                </a:solidFill>
              </a:rPr>
              <a:t>investissements</a:t>
            </a:r>
            <a:r>
              <a:rPr lang="en-US" sz="1000" dirty="0">
                <a:solidFill>
                  <a:schemeClr val="dk1"/>
                </a:solidFill>
              </a:rPr>
              <a:t> dans des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d'apprendre</a:t>
            </a:r>
            <a:r>
              <a:rPr lang="en-US" sz="1000" dirty="0">
                <a:solidFill>
                  <a:schemeClr val="dk1"/>
                </a:solidFill>
              </a:rPr>
              <a:t> et </a:t>
            </a:r>
            <a:r>
              <a:rPr lang="en-US" sz="1000" dirty="0" err="1">
                <a:solidFill>
                  <a:schemeClr val="dk1"/>
                </a:solidFill>
              </a:rPr>
              <a:t>d'adapter</a:t>
            </a:r>
            <a:r>
              <a:rPr lang="en-US" sz="1000" dirty="0">
                <a:solidFill>
                  <a:schemeClr val="dk1"/>
                </a:solidFill>
              </a:rPr>
              <a:t> de manière </a:t>
            </a:r>
            <a:r>
              <a:rPr lang="en-US" sz="1000" dirty="0" err="1">
                <a:solidFill>
                  <a:schemeClr val="dk1"/>
                </a:solidFill>
              </a:rPr>
              <a:t>itérative</a:t>
            </a:r>
            <a:r>
              <a:rPr lang="en-US" sz="1000" dirty="0">
                <a:solidFill>
                  <a:schemeClr val="dk1"/>
                </a:solidFill>
              </a:rPr>
              <a:t> </a:t>
            </a:r>
            <a:r>
              <a:rPr lang="en-US" sz="1000" dirty="0" err="1">
                <a:solidFill>
                  <a:schemeClr val="dk1"/>
                </a:solidFill>
              </a:rPr>
              <a:t>leurs</a:t>
            </a:r>
            <a:r>
              <a:rPr lang="en-US" sz="1000" dirty="0">
                <a:solidFill>
                  <a:schemeClr val="dk1"/>
                </a:solidFill>
              </a:rPr>
              <a:t> </a:t>
            </a:r>
            <a:r>
              <a:rPr lang="en-US" sz="1000" dirty="0" err="1">
                <a:solidFill>
                  <a:schemeClr val="dk1"/>
                </a:solidFill>
              </a:rPr>
              <a:t>stratégies</a:t>
            </a:r>
            <a:r>
              <a:rPr lang="en-US" sz="1000" dirty="0">
                <a:solidFill>
                  <a:schemeClr val="dk1"/>
                </a:solidFill>
              </a:rPr>
              <a:t> et </a:t>
            </a:r>
            <a:r>
              <a:rPr lang="en-US" sz="1000" dirty="0" err="1">
                <a:solidFill>
                  <a:schemeClr val="dk1"/>
                </a:solidFill>
              </a:rPr>
              <a:t>leurs</a:t>
            </a:r>
            <a:r>
              <a:rPr lang="en-US" sz="1000" dirty="0">
                <a:solidFill>
                  <a:schemeClr val="dk1"/>
                </a:solidFill>
              </a:rPr>
              <a:t> processus au fil du temps.</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b="1" dirty="0">
                <a:solidFill>
                  <a:schemeClr val="dk1"/>
                </a:solidFill>
              </a:rPr>
              <a:t>Source :</a:t>
            </a:r>
            <a:endParaRPr sz="1000" b="1" dirty="0">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dirty="0">
                <a:solidFill>
                  <a:schemeClr val="dk1"/>
                </a:solidFill>
              </a:rPr>
              <a:t>OCDE (2018).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climat</a:t>
            </a:r>
            <a:r>
              <a:rPr lang="en-US" sz="1000" dirty="0">
                <a:solidFill>
                  <a:schemeClr val="dk1"/>
                </a:solidFill>
              </a:rPr>
              <a:t> : perspectives politiques.</a:t>
            </a:r>
            <a:r>
              <a:rPr lang="en-US" sz="1000" u="sng" dirty="0">
                <a:solidFill>
                  <a:schemeClr val="hlink"/>
                </a:solidFill>
                <a:hlinkClick r:id="rId3"/>
              </a:rPr>
              <a:t> https://www.oecd.org/environment/cc/policy-perspectives-climate-resilient-infrastructure.pdf</a:t>
            </a:r>
            <a:r>
              <a:rPr lang="en-US" sz="1000" dirty="0">
                <a:solidFill>
                  <a:schemeClr val="dk1"/>
                </a:solidFill>
              </a:rPr>
              <a:t> </a:t>
            </a:r>
            <a:endParaRPr sz="1000" dirty="0"/>
          </a:p>
        </p:txBody>
      </p:sp>
      <p:sp>
        <p:nvSpPr>
          <p:cNvPr id="1115" name="Google Shape;1115;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AD625-5E40-15C4-4E6A-248B19EB98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979DB4-7D9D-D0FF-5608-7C53954173F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2B541C7D-840D-D8B8-4F08-B70D63D563D5}"/>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endParaRPr lang="en-GB"/>
          </a:p>
          <a:p>
            <a:r>
              <a:rPr lang="en-GB"/>
              <a:t>Aperçu du contenu principal de cette présentation.</a:t>
            </a:r>
          </a:p>
        </p:txBody>
      </p:sp>
      <p:sp>
        <p:nvSpPr>
          <p:cNvPr id="4" name="Slide Number Placeholder 3">
            <a:extLst>
              <a:ext uri="{FF2B5EF4-FFF2-40B4-BE49-F238E27FC236}">
                <a16:creationId xmlns:a16="http://schemas.microsoft.com/office/drawing/2014/main" id="{DF9BBF79-71D2-C2B3-C52A-941D3A19463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515817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9"/>
        <p:cNvGrpSpPr/>
        <p:nvPr/>
      </p:nvGrpSpPr>
      <p:grpSpPr>
        <a:xfrm>
          <a:off x="0" y="0"/>
          <a:ext cx="0" cy="0"/>
          <a:chOff x="0" y="0"/>
          <a:chExt cx="0" cy="0"/>
        </a:xfrm>
      </p:grpSpPr>
      <p:sp>
        <p:nvSpPr>
          <p:cNvPr id="1140" name="Google Shape;1140;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6DB4"/>
              </a:buClr>
              <a:buSzPts val="1200"/>
              <a:buFont typeface="Open Sans"/>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br>
              <a:rPr lang="en-US" sz="1000" b="1" dirty="0">
                <a:solidFill>
                  <a:schemeClr val="dk1"/>
                </a:solidFill>
              </a:rPr>
            </a:b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 </a:t>
            </a:r>
            <a:r>
              <a:rPr lang="en-US" sz="1000" dirty="0" err="1">
                <a:solidFill>
                  <a:schemeClr val="dk1"/>
                </a:solidFill>
              </a:rPr>
              <a:t>troisième</a:t>
            </a:r>
            <a:r>
              <a:rPr lang="en-US" sz="1000" dirty="0">
                <a:solidFill>
                  <a:schemeClr val="dk1"/>
                </a:solidFill>
              </a:rPr>
              <a:t> et dernier </a:t>
            </a:r>
            <a:r>
              <a:rPr lang="en-US" sz="1000" dirty="0" err="1">
                <a:solidFill>
                  <a:schemeClr val="dk1"/>
                </a:solidFill>
              </a:rPr>
              <a:t>principe</a:t>
            </a:r>
            <a:r>
              <a:rPr lang="en-US" sz="1000" dirty="0">
                <a:solidFill>
                  <a:schemeClr val="dk1"/>
                </a:solidFill>
              </a:rPr>
              <a:t> de conception </a:t>
            </a:r>
            <a:r>
              <a:rPr lang="en-US" sz="1000" dirty="0" err="1">
                <a:solidFill>
                  <a:schemeClr val="dk1"/>
                </a:solidFill>
              </a:rPr>
              <a:t>présenté</a:t>
            </a:r>
            <a:r>
              <a:rPr lang="en-US" sz="1000" dirty="0">
                <a:solidFill>
                  <a:schemeClr val="dk1"/>
                </a:solidFill>
              </a:rPr>
              <a:t> dans </a:t>
            </a:r>
            <a:r>
              <a:rPr lang="en-US" sz="1000" dirty="0" err="1">
                <a:solidFill>
                  <a:schemeClr val="dk1"/>
                </a:solidFill>
              </a:rPr>
              <a:t>cette</a:t>
            </a:r>
            <a:r>
              <a:rPr lang="en-US" sz="1000" dirty="0">
                <a:solidFill>
                  <a:schemeClr val="dk1"/>
                </a:solidFill>
              </a:rPr>
              <a:t> section </a:t>
            </a:r>
            <a:r>
              <a:rPr lang="en-US" sz="1000" dirty="0" err="1">
                <a:solidFill>
                  <a:schemeClr val="dk1"/>
                </a:solidFill>
              </a:rPr>
              <a:t>concerne</a:t>
            </a:r>
            <a:r>
              <a:rPr lang="en-US" sz="1000" dirty="0">
                <a:solidFill>
                  <a:schemeClr val="dk1"/>
                </a:solidFill>
              </a:rPr>
              <a:t> </a:t>
            </a:r>
            <a:r>
              <a:rPr lang="en-US" sz="1000" dirty="0" err="1">
                <a:solidFill>
                  <a:schemeClr val="dk1"/>
                </a:solidFill>
              </a:rPr>
              <a:t>l'importance</a:t>
            </a:r>
            <a:r>
              <a:rPr lang="en-US" sz="1000" dirty="0">
                <a:solidFill>
                  <a:schemeClr val="dk1"/>
                </a:solidFill>
              </a:rPr>
              <a:t> de </a:t>
            </a:r>
            <a:r>
              <a:rPr lang="en-US" sz="1000" b="1" dirty="0" err="1">
                <a:solidFill>
                  <a:schemeClr val="dk1"/>
                </a:solidFill>
              </a:rPr>
              <a:t>l'équité</a:t>
            </a:r>
            <a:r>
              <a:rPr lang="en-US" sz="1000" b="1" dirty="0">
                <a:solidFill>
                  <a:schemeClr val="dk1"/>
                </a:solidFill>
              </a:rPr>
              <a:t> et de </a:t>
            </a:r>
            <a:r>
              <a:rPr lang="en-US" sz="1000" b="1" dirty="0" err="1">
                <a:solidFill>
                  <a:schemeClr val="dk1"/>
                </a:solidFill>
              </a:rPr>
              <a:t>l'inclusion</a:t>
            </a:r>
            <a:r>
              <a:rPr lang="en-US" sz="1000" b="1" dirty="0">
                <a:solidFill>
                  <a:schemeClr val="dk1"/>
                </a:solidFill>
              </a:rPr>
              <a:t> </a:t>
            </a:r>
            <a:r>
              <a:rPr lang="en-US" sz="1000" dirty="0">
                <a:solidFill>
                  <a:schemeClr val="dk1"/>
                </a:solidFill>
              </a:rPr>
              <a:t>dans la conception et la mise </a:t>
            </a:r>
            <a:r>
              <a:rPr lang="en-US" sz="1000" dirty="0" err="1">
                <a:solidFill>
                  <a:schemeClr val="dk1"/>
                </a:solidFill>
              </a:rPr>
              <a:t>en</a:t>
            </a:r>
            <a:r>
              <a:rPr lang="en-US" sz="1000" dirty="0">
                <a:solidFill>
                  <a:schemeClr val="dk1"/>
                </a:solidFill>
              </a:rPr>
              <a:t> place </a:t>
            </a:r>
            <a:r>
              <a:rPr lang="en-US" sz="1000" dirty="0" err="1">
                <a:solidFill>
                  <a:schemeClr val="dk1"/>
                </a:solidFill>
              </a:rPr>
              <a:t>d'infrastructures</a:t>
            </a:r>
            <a:r>
              <a:rPr lang="en-US" sz="1000" dirty="0">
                <a:solidFill>
                  <a:schemeClr val="dk1"/>
                </a:solidFill>
              </a:rPr>
              <a:t>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Ce </a:t>
            </a:r>
            <a:r>
              <a:rPr lang="en-US" sz="1000" dirty="0" err="1">
                <a:solidFill>
                  <a:schemeClr val="dk1"/>
                </a:solidFill>
              </a:rPr>
              <a:t>principe</a:t>
            </a:r>
            <a:r>
              <a:rPr lang="en-US" sz="1000" dirty="0">
                <a:solidFill>
                  <a:schemeClr val="dk1"/>
                </a:solidFill>
              </a:rPr>
              <a:t> de conception est </a:t>
            </a:r>
            <a:r>
              <a:rPr lang="en-US" sz="1000" dirty="0" err="1">
                <a:solidFill>
                  <a:schemeClr val="dk1"/>
                </a:solidFill>
              </a:rPr>
              <a:t>réparti</a:t>
            </a:r>
            <a:r>
              <a:rPr lang="en-US" sz="1000" dirty="0">
                <a:solidFill>
                  <a:schemeClr val="dk1"/>
                </a:solidFill>
              </a:rPr>
              <a:t> sur deux diapositives </a:t>
            </a:r>
            <a:r>
              <a:rPr lang="en-US" sz="1000" dirty="0" err="1">
                <a:solidFill>
                  <a:schemeClr val="dk1"/>
                </a:solidFill>
              </a:rPr>
              <a:t>afin</a:t>
            </a:r>
            <a:r>
              <a:rPr lang="en-US" sz="1000" dirty="0">
                <a:solidFill>
                  <a:schemeClr val="dk1"/>
                </a:solidFill>
              </a:rPr>
              <a:t> de </a:t>
            </a:r>
            <a:r>
              <a:rPr lang="en-US" sz="1000" dirty="0" err="1">
                <a:solidFill>
                  <a:schemeClr val="dk1"/>
                </a:solidFill>
              </a:rPr>
              <a:t>fournir</a:t>
            </a:r>
            <a:r>
              <a:rPr lang="en-US" sz="1000" dirty="0">
                <a:solidFill>
                  <a:schemeClr val="dk1"/>
                </a:solidFill>
              </a:rPr>
              <a:t> aux participants des conseils sur deux </a:t>
            </a:r>
            <a:r>
              <a:rPr lang="en-US" sz="1000" dirty="0" err="1">
                <a:solidFill>
                  <a:schemeClr val="dk1"/>
                </a:solidFill>
              </a:rPr>
              <a:t>considérations</a:t>
            </a:r>
            <a:r>
              <a:rPr lang="en-US" sz="1000" dirty="0">
                <a:solidFill>
                  <a:schemeClr val="dk1"/>
                </a:solidFill>
              </a:rPr>
              <a:t> </a:t>
            </a:r>
            <a:r>
              <a:rPr lang="en-US" sz="1000" dirty="0" err="1">
                <a:solidFill>
                  <a:schemeClr val="dk1"/>
                </a:solidFill>
              </a:rPr>
              <a:t>importantes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err="1">
                <a:solidFill>
                  <a:schemeClr val="dk1"/>
                </a:solidFill>
              </a:rPr>
              <a:t>Accès</a:t>
            </a:r>
            <a:r>
              <a:rPr lang="en-US" sz="1000" dirty="0">
                <a:solidFill>
                  <a:schemeClr val="dk1"/>
                </a:solidFill>
              </a:rPr>
              <a:t> </a:t>
            </a:r>
            <a:r>
              <a:rPr lang="en-US" sz="1000" dirty="0" err="1">
                <a:solidFill>
                  <a:schemeClr val="dk1"/>
                </a:solidFill>
              </a:rPr>
              <a:t>équitable</a:t>
            </a:r>
            <a:r>
              <a:rPr lang="en-US" sz="1000" dirty="0">
                <a:solidFill>
                  <a:schemeClr val="dk1"/>
                </a:solidFill>
              </a:rPr>
              <a:t> et </a:t>
            </a:r>
            <a:r>
              <a:rPr lang="en-US" sz="1000" dirty="0" err="1">
                <a:solidFill>
                  <a:schemeClr val="dk1"/>
                </a:solidFill>
              </a:rPr>
              <a:t>inclusif</a:t>
            </a:r>
            <a:r>
              <a:rPr lang="en-US" sz="1000" dirty="0">
                <a:solidFill>
                  <a:schemeClr val="dk1"/>
                </a:solidFill>
              </a:rPr>
              <a:t> aux services</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Participation </a:t>
            </a:r>
            <a:r>
              <a:rPr lang="en-US" sz="1000" dirty="0" err="1">
                <a:solidFill>
                  <a:schemeClr val="dk1"/>
                </a:solidFill>
              </a:rPr>
              <a:t>équitable</a:t>
            </a:r>
            <a:r>
              <a:rPr lang="en-US" sz="1000" dirty="0">
                <a:solidFill>
                  <a:schemeClr val="dk1"/>
                </a:solidFill>
              </a:rPr>
              <a:t> et inclusive à la </a:t>
            </a:r>
            <a:r>
              <a:rPr lang="en-US" sz="1000" dirty="0" err="1">
                <a:solidFill>
                  <a:schemeClr val="dk1"/>
                </a:solidFill>
              </a:rPr>
              <a:t>prise</a:t>
            </a:r>
            <a:r>
              <a:rPr lang="en-US" sz="1000" dirty="0">
                <a:solidFill>
                  <a:schemeClr val="dk1"/>
                </a:solidFill>
              </a:rPr>
              <a:t> de </a:t>
            </a:r>
            <a:r>
              <a:rPr lang="en-US" sz="1000" dirty="0" err="1">
                <a:solidFill>
                  <a:schemeClr val="dk1"/>
                </a:solidFill>
              </a:rPr>
              <a:t>décision</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se </a:t>
            </a:r>
            <a:r>
              <a:rPr lang="en-US" sz="1000" dirty="0" err="1">
                <a:solidFill>
                  <a:schemeClr val="dk1"/>
                </a:solidFill>
              </a:rPr>
              <a:t>concentre</a:t>
            </a:r>
            <a:r>
              <a:rPr lang="en-US" sz="1000" dirty="0">
                <a:solidFill>
                  <a:schemeClr val="dk1"/>
                </a:solidFill>
              </a:rPr>
              <a:t> sur </a:t>
            </a:r>
            <a:r>
              <a:rPr lang="en-US" sz="1000" b="1" dirty="0" err="1">
                <a:solidFill>
                  <a:schemeClr val="dk1"/>
                </a:solidFill>
              </a:rPr>
              <a:t>l'accès</a:t>
            </a:r>
            <a:r>
              <a:rPr lang="en-US" sz="1000" b="1" dirty="0">
                <a:solidFill>
                  <a:schemeClr val="dk1"/>
                </a:solidFill>
              </a:rPr>
              <a:t> </a:t>
            </a:r>
            <a:r>
              <a:rPr lang="en-US" sz="1000" b="1" dirty="0" err="1">
                <a:solidFill>
                  <a:schemeClr val="dk1"/>
                </a:solidFill>
              </a:rPr>
              <a:t>équitable</a:t>
            </a:r>
            <a:r>
              <a:rPr lang="en-US" sz="1000" b="1" dirty="0">
                <a:solidFill>
                  <a:schemeClr val="dk1"/>
                </a:solidFill>
              </a:rPr>
              <a:t> et </a:t>
            </a:r>
            <a:r>
              <a:rPr lang="en-US" sz="1000" b="1" dirty="0" err="1">
                <a:solidFill>
                  <a:schemeClr val="dk1"/>
                </a:solidFill>
              </a:rPr>
              <a:t>inclusif</a:t>
            </a:r>
            <a:r>
              <a:rPr lang="en-US" sz="1000" b="1" dirty="0">
                <a:solidFill>
                  <a:schemeClr val="dk1"/>
                </a:solidFill>
              </a:rPr>
              <a:t> aux services</a:t>
            </a:r>
            <a:r>
              <a:rPr lang="en-US" sz="1000" dirty="0">
                <a:solidFill>
                  <a:schemeClr val="dk1"/>
                </a:solidFill>
              </a:rPr>
              <a:t>. </a:t>
            </a:r>
            <a:r>
              <a:rPr lang="en-US" sz="1000" dirty="0" err="1">
                <a:solidFill>
                  <a:schemeClr val="dk1"/>
                </a:solidFill>
              </a:rPr>
              <a:t>Veuillez</a:t>
            </a:r>
            <a:r>
              <a:rPr lang="en-US" sz="1000" dirty="0">
                <a:solidFill>
                  <a:schemeClr val="dk1"/>
                </a:solidFill>
              </a:rPr>
              <a:t> insister </a:t>
            </a:r>
            <a:r>
              <a:rPr lang="en-US" sz="1000" dirty="0" err="1">
                <a:solidFill>
                  <a:schemeClr val="dk1"/>
                </a:solidFill>
              </a:rPr>
              <a:t>auprès</a:t>
            </a:r>
            <a:r>
              <a:rPr lang="en-US" sz="1000" dirty="0">
                <a:solidFill>
                  <a:schemeClr val="dk1"/>
                </a:solidFill>
              </a:rPr>
              <a:t> des participants sur le fait </a:t>
            </a:r>
            <a:r>
              <a:rPr lang="en-US" sz="1000" dirty="0" err="1">
                <a:solidFill>
                  <a:schemeClr val="dk1"/>
                </a:solidFill>
              </a:rPr>
              <a:t>que</a:t>
            </a:r>
            <a:r>
              <a:rPr lang="en-US" sz="1000" dirty="0">
                <a:solidFill>
                  <a:schemeClr val="dk1"/>
                </a:solidFill>
              </a:rPr>
              <a:t> </a:t>
            </a:r>
            <a:r>
              <a:rPr lang="en-US" sz="1000" dirty="0" err="1">
                <a:solidFill>
                  <a:schemeClr val="dk1"/>
                </a:solidFill>
              </a:rPr>
              <a:t>lorsqu'ils</a:t>
            </a:r>
            <a:r>
              <a:rPr lang="en-US" sz="1000" dirty="0">
                <a:solidFill>
                  <a:schemeClr val="dk1"/>
                </a:solidFill>
              </a:rPr>
              <a:t> </a:t>
            </a:r>
            <a:r>
              <a:rPr lang="en-US" sz="1000" dirty="0" err="1">
                <a:solidFill>
                  <a:schemeClr val="dk1"/>
                </a:solidFill>
              </a:rPr>
              <a:t>conçoivent</a:t>
            </a:r>
            <a:r>
              <a:rPr lang="en-US" sz="1000" dirty="0">
                <a:solidFill>
                  <a:schemeClr val="dk1"/>
                </a:solidFill>
              </a:rPr>
              <a:t> des </a:t>
            </a:r>
            <a:r>
              <a:rPr lang="en-US" sz="1000" dirty="0" err="1">
                <a:solidFill>
                  <a:schemeClr val="dk1"/>
                </a:solidFill>
              </a:rPr>
              <a:t>projets</a:t>
            </a:r>
            <a:r>
              <a:rPr lang="en-US" sz="1000" dirty="0">
                <a:solidFill>
                  <a:schemeClr val="dk1"/>
                </a:solidFill>
              </a:rPr>
              <a:t> </a:t>
            </a:r>
            <a:r>
              <a:rPr lang="en-US" sz="1000" dirty="0" err="1">
                <a:solidFill>
                  <a:schemeClr val="dk1"/>
                </a:solidFill>
              </a:rPr>
              <a:t>visant</a:t>
            </a:r>
            <a:r>
              <a:rPr lang="en-US" sz="1000" dirty="0">
                <a:solidFill>
                  <a:schemeClr val="dk1"/>
                </a:solidFill>
              </a:rPr>
              <a:t> à </a:t>
            </a:r>
            <a:r>
              <a:rPr lang="en-US" sz="1000" dirty="0" err="1">
                <a:solidFill>
                  <a:schemeClr val="dk1"/>
                </a:solidFill>
              </a:rPr>
              <a:t>construire</a:t>
            </a:r>
            <a:r>
              <a:rPr lang="en-US" sz="1000" dirty="0">
                <a:solidFill>
                  <a:schemeClr val="dk1"/>
                </a:solidFill>
              </a:rPr>
              <a:t> des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climat</a:t>
            </a:r>
            <a:r>
              <a:rPr lang="en-US" sz="1000" dirty="0">
                <a:solidFill>
                  <a:schemeClr val="dk1"/>
                </a:solidFill>
              </a:rPr>
              <a:t> </a:t>
            </a:r>
            <a:r>
              <a:rPr lang="en-US" sz="1000" dirty="0" err="1">
                <a:solidFill>
                  <a:schemeClr val="dk1"/>
                </a:solidFill>
              </a:rPr>
              <a:t>ou</a:t>
            </a:r>
            <a:r>
              <a:rPr lang="en-US" sz="1000" dirty="0">
                <a:solidFill>
                  <a:schemeClr val="dk1"/>
                </a:solidFill>
              </a:rPr>
              <a:t> à </a:t>
            </a:r>
            <a:r>
              <a:rPr lang="en-US" sz="1000" dirty="0" err="1">
                <a:solidFill>
                  <a:schemeClr val="dk1"/>
                </a:solidFill>
              </a:rPr>
              <a:t>fournir</a:t>
            </a:r>
            <a:r>
              <a:rPr lang="en-US" sz="1000" dirty="0">
                <a:solidFill>
                  <a:schemeClr val="dk1"/>
                </a:solidFill>
              </a:rPr>
              <a:t> des services qui </a:t>
            </a:r>
            <a:r>
              <a:rPr lang="en-US" sz="1000" dirty="0" err="1">
                <a:solidFill>
                  <a:schemeClr val="dk1"/>
                </a:solidFill>
              </a:rPr>
              <a:t>favorisent</a:t>
            </a:r>
            <a:r>
              <a:rPr lang="en-US" sz="1000" dirty="0">
                <a:solidFill>
                  <a:schemeClr val="dk1"/>
                </a:solidFill>
              </a:rPr>
              <a:t> la </a:t>
            </a:r>
            <a:r>
              <a:rPr lang="en-US" sz="1000" dirty="0" err="1">
                <a:solidFill>
                  <a:schemeClr val="dk1"/>
                </a:solidFill>
              </a:rPr>
              <a:t>résilience</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ils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reconnaître</a:t>
            </a:r>
            <a:r>
              <a:rPr lang="en-US" sz="1000" dirty="0">
                <a:solidFill>
                  <a:schemeClr val="dk1"/>
                </a:solidFill>
              </a:rPr>
              <a:t> </a:t>
            </a:r>
            <a:r>
              <a:rPr lang="en-US" sz="1000" dirty="0" err="1">
                <a:solidFill>
                  <a:schemeClr val="dk1"/>
                </a:solidFill>
              </a:rPr>
              <a:t>l'importance</a:t>
            </a:r>
            <a:r>
              <a:rPr lang="en-US" sz="1000" dirty="0">
                <a:solidFill>
                  <a:schemeClr val="dk1"/>
                </a:solidFill>
              </a:rPr>
              <a:t> de </a:t>
            </a:r>
            <a:r>
              <a:rPr lang="en-US" sz="1000" dirty="0" err="1">
                <a:solidFill>
                  <a:schemeClr val="dk1"/>
                </a:solidFill>
              </a:rPr>
              <a:t>l'équité</a:t>
            </a:r>
            <a:r>
              <a:rPr lang="en-US" sz="1000" dirty="0">
                <a:solidFill>
                  <a:schemeClr val="dk1"/>
                </a:solidFill>
              </a:rPr>
              <a:t> et de </a:t>
            </a:r>
            <a:r>
              <a:rPr lang="en-US" sz="1000" dirty="0" err="1">
                <a:solidFill>
                  <a:schemeClr val="dk1"/>
                </a:solidFill>
              </a:rPr>
              <a:t>l'inclusion</a:t>
            </a:r>
            <a:r>
              <a:rPr lang="en-US" sz="1000" dirty="0">
                <a:solidFill>
                  <a:schemeClr val="dk1"/>
                </a:solidFill>
              </a:rPr>
              <a:t>. Cela </a:t>
            </a:r>
            <a:r>
              <a:rPr lang="en-US" sz="1000" dirty="0" err="1">
                <a:solidFill>
                  <a:schemeClr val="dk1"/>
                </a:solidFill>
              </a:rPr>
              <a:t>implique</a:t>
            </a:r>
            <a:r>
              <a:rPr lang="en-US" sz="1000" dirty="0">
                <a:solidFill>
                  <a:schemeClr val="dk1"/>
                </a:solidFill>
              </a:rPr>
              <a:t> </a:t>
            </a:r>
            <a:r>
              <a:rPr lang="en-US" sz="1000" dirty="0" err="1">
                <a:solidFill>
                  <a:schemeClr val="dk1"/>
                </a:solidFill>
              </a:rPr>
              <a:t>notamment</a:t>
            </a:r>
            <a:r>
              <a:rPr lang="en-US" sz="1000" dirty="0">
                <a:solidFill>
                  <a:schemeClr val="dk1"/>
                </a:solidFill>
              </a:rPr>
              <a:t> de </a:t>
            </a:r>
            <a:r>
              <a:rPr lang="en-US" sz="1000" dirty="0" err="1">
                <a:solidFill>
                  <a:schemeClr val="dk1"/>
                </a:solidFill>
              </a:rPr>
              <a:t>comprendre</a:t>
            </a:r>
            <a:r>
              <a:rPr lang="en-US" sz="1000" dirty="0">
                <a:solidFill>
                  <a:schemeClr val="dk1"/>
                </a:solidFill>
              </a:rPr>
              <a:t> les </a:t>
            </a:r>
            <a:r>
              <a:rPr lang="en-US" sz="1000" b="1" dirty="0" err="1">
                <a:solidFill>
                  <a:schemeClr val="dk1"/>
                </a:solidFill>
              </a:rPr>
              <a:t>disparités</a:t>
            </a:r>
            <a:r>
              <a:rPr lang="en-US" sz="1000" b="1" dirty="0">
                <a:solidFill>
                  <a:schemeClr val="dk1"/>
                </a:solidFill>
              </a:rPr>
              <a:t> </a:t>
            </a:r>
            <a:r>
              <a:rPr lang="en-US" sz="1000" b="1" dirty="0" err="1">
                <a:solidFill>
                  <a:schemeClr val="dk1"/>
                </a:solidFill>
              </a:rPr>
              <a:t>d'accès</a:t>
            </a:r>
            <a:r>
              <a:rPr lang="en-US" sz="1000" b="1" dirty="0">
                <a:solidFill>
                  <a:schemeClr val="dk1"/>
                </a:solidFill>
              </a:rPr>
              <a:t> aux infrastructures et aux services </a:t>
            </a:r>
            <a:r>
              <a:rPr lang="en-US" sz="1000" b="1" dirty="0" err="1">
                <a:solidFill>
                  <a:schemeClr val="dk1"/>
                </a:solidFill>
              </a:rPr>
              <a:t>parmi</a:t>
            </a:r>
            <a:r>
              <a:rPr lang="en-US" sz="1000" b="1" dirty="0">
                <a:solidFill>
                  <a:schemeClr val="dk1"/>
                </a:solidFill>
              </a:rPr>
              <a:t> les populations </a:t>
            </a:r>
            <a:r>
              <a:rPr lang="en-US" sz="1000" b="1" dirty="0" err="1">
                <a:solidFill>
                  <a:schemeClr val="dk1"/>
                </a:solidFill>
              </a:rPr>
              <a:t>vulnérables</a:t>
            </a:r>
            <a:r>
              <a:rPr lang="en-US" sz="1000" dirty="0">
                <a:solidFill>
                  <a:schemeClr val="dk1"/>
                </a:solidFill>
              </a:rPr>
              <a:t>. Cela </a:t>
            </a:r>
            <a:r>
              <a:rPr lang="en-US" sz="1000" dirty="0" err="1">
                <a:solidFill>
                  <a:schemeClr val="dk1"/>
                </a:solidFill>
              </a:rPr>
              <a:t>implique</a:t>
            </a:r>
            <a:r>
              <a:rPr lang="en-US" sz="1000" dirty="0">
                <a:solidFill>
                  <a:schemeClr val="dk1"/>
                </a:solidFill>
              </a:rPr>
              <a:t> </a:t>
            </a:r>
            <a:r>
              <a:rPr lang="en-US" sz="1000" dirty="0" err="1">
                <a:solidFill>
                  <a:schemeClr val="dk1"/>
                </a:solidFill>
              </a:rPr>
              <a:t>également</a:t>
            </a:r>
            <a:r>
              <a:rPr lang="en-US" sz="1000" dirty="0">
                <a:solidFill>
                  <a:schemeClr val="dk1"/>
                </a:solidFill>
              </a:rPr>
              <a:t> </a:t>
            </a:r>
            <a:r>
              <a:rPr lang="en-US" sz="1000" dirty="0" err="1">
                <a:solidFill>
                  <a:schemeClr val="dk1"/>
                </a:solidFill>
              </a:rPr>
              <a:t>d'investir</a:t>
            </a:r>
            <a:r>
              <a:rPr lang="en-US" sz="1000" dirty="0">
                <a:solidFill>
                  <a:schemeClr val="dk1"/>
                </a:solidFill>
              </a:rPr>
              <a:t> de manière proactive dans des </a:t>
            </a:r>
            <a:r>
              <a:rPr lang="en-US" sz="1000" dirty="0" err="1">
                <a:solidFill>
                  <a:schemeClr val="dk1"/>
                </a:solidFill>
              </a:rPr>
              <a:t>projets</a:t>
            </a:r>
            <a:r>
              <a:rPr lang="en-US" sz="1000" dirty="0">
                <a:solidFill>
                  <a:schemeClr val="dk1"/>
                </a:solidFill>
              </a:rPr>
              <a:t> qui </a:t>
            </a:r>
            <a:r>
              <a:rPr lang="en-US" sz="1000" dirty="0" err="1">
                <a:solidFill>
                  <a:schemeClr val="dk1"/>
                </a:solidFill>
              </a:rPr>
              <a:t>aident</a:t>
            </a:r>
            <a:r>
              <a:rPr lang="en-US" sz="1000" dirty="0">
                <a:solidFill>
                  <a:schemeClr val="dk1"/>
                </a:solidFill>
              </a:rPr>
              <a:t> </a:t>
            </a:r>
            <a:r>
              <a:rPr lang="en-US" sz="1000" dirty="0" err="1">
                <a:solidFill>
                  <a:schemeClr val="dk1"/>
                </a:solidFill>
              </a:rPr>
              <a:t>ces</a:t>
            </a:r>
            <a:r>
              <a:rPr lang="en-US" sz="1000" dirty="0">
                <a:solidFill>
                  <a:schemeClr val="dk1"/>
                </a:solidFill>
              </a:rPr>
              <a:t> </a:t>
            </a:r>
            <a:r>
              <a:rPr lang="en-US" sz="1000" dirty="0" err="1">
                <a:solidFill>
                  <a:schemeClr val="dk1"/>
                </a:solidFill>
              </a:rPr>
              <a:t>groupes</a:t>
            </a:r>
            <a:r>
              <a:rPr lang="en-US" sz="1000" dirty="0">
                <a:solidFill>
                  <a:schemeClr val="dk1"/>
                </a:solidFill>
              </a:rPr>
              <a:t> de </a:t>
            </a:r>
            <a:r>
              <a:rPr lang="en-US" sz="1000" dirty="0" err="1">
                <a:solidFill>
                  <a:schemeClr val="dk1"/>
                </a:solidFill>
              </a:rPr>
              <a:t>personnes</a:t>
            </a:r>
            <a:r>
              <a:rPr lang="en-US" sz="1000" dirty="0">
                <a:solidFill>
                  <a:schemeClr val="dk1"/>
                </a:solidFill>
              </a:rPr>
              <a:t> à </a:t>
            </a:r>
            <a:r>
              <a:rPr lang="en-US" sz="1000" dirty="0" err="1">
                <a:solidFill>
                  <a:schemeClr val="dk1"/>
                </a:solidFill>
              </a:rPr>
              <a:t>accéder</a:t>
            </a:r>
            <a:r>
              <a:rPr lang="en-US" sz="1000" dirty="0">
                <a:solidFill>
                  <a:schemeClr val="dk1"/>
                </a:solidFill>
              </a:rPr>
              <a:t> à des infrastructures et à des services </a:t>
            </a:r>
            <a:r>
              <a:rPr lang="en-US" sz="1000" dirty="0" err="1">
                <a:solidFill>
                  <a:schemeClr val="dk1"/>
                </a:solidFill>
              </a:rPr>
              <a:t>dont</a:t>
            </a:r>
            <a:r>
              <a:rPr lang="en-US" sz="1000" dirty="0">
                <a:solidFill>
                  <a:schemeClr val="dk1"/>
                </a:solidFill>
              </a:rPr>
              <a:t> </a:t>
            </a:r>
            <a:r>
              <a:rPr lang="en-US" sz="1000" dirty="0" err="1">
                <a:solidFill>
                  <a:schemeClr val="dk1"/>
                </a:solidFill>
              </a:rPr>
              <a:t>ils</a:t>
            </a:r>
            <a:r>
              <a:rPr lang="en-US" sz="1000" dirty="0">
                <a:solidFill>
                  <a:schemeClr val="dk1"/>
                </a:solidFill>
              </a:rPr>
              <a:t> </a:t>
            </a:r>
            <a:r>
              <a:rPr lang="en-US" sz="1000" dirty="0" err="1">
                <a:solidFill>
                  <a:schemeClr val="dk1"/>
                </a:solidFill>
              </a:rPr>
              <a:t>étaient</a:t>
            </a:r>
            <a:r>
              <a:rPr lang="en-US" sz="1000" dirty="0">
                <a:solidFill>
                  <a:schemeClr val="dk1"/>
                </a:solidFill>
              </a:rPr>
              <a:t> </a:t>
            </a:r>
            <a:r>
              <a:rPr lang="en-US" sz="1000" dirty="0" err="1">
                <a:solidFill>
                  <a:schemeClr val="dk1"/>
                </a:solidFill>
              </a:rPr>
              <a:t>auparavant</a:t>
            </a:r>
            <a:r>
              <a:rPr lang="en-US" sz="1000" dirty="0">
                <a:solidFill>
                  <a:schemeClr val="dk1"/>
                </a:solidFill>
              </a:rPr>
              <a:t> </a:t>
            </a:r>
            <a:r>
              <a:rPr lang="en-US" sz="1000" dirty="0" err="1">
                <a:solidFill>
                  <a:schemeClr val="dk1"/>
                </a:solidFill>
              </a:rPr>
              <a:t>exclus</a:t>
            </a:r>
            <a:r>
              <a:rPr lang="en-US" sz="1000" dirty="0">
                <a:solidFill>
                  <a:schemeClr val="dk1"/>
                </a:solidFill>
              </a:rPr>
              <a:t>. Pour </a:t>
            </a:r>
            <a:r>
              <a:rPr lang="en-US" sz="1000" dirty="0" err="1">
                <a:solidFill>
                  <a:schemeClr val="dk1"/>
                </a:solidFill>
              </a:rPr>
              <a:t>mieux</a:t>
            </a:r>
            <a:r>
              <a:rPr lang="en-US" sz="1000" dirty="0">
                <a:solidFill>
                  <a:schemeClr val="dk1"/>
                </a:solidFill>
              </a:rPr>
              <a:t> </a:t>
            </a:r>
            <a:r>
              <a:rPr lang="en-US" sz="1000" dirty="0" err="1">
                <a:solidFill>
                  <a:schemeClr val="dk1"/>
                </a:solidFill>
              </a:rPr>
              <a:t>comprendre</a:t>
            </a:r>
            <a:r>
              <a:rPr lang="en-US" sz="1000" dirty="0">
                <a:solidFill>
                  <a:schemeClr val="dk1"/>
                </a:solidFill>
              </a:rPr>
              <a:t> les </a:t>
            </a:r>
            <a:r>
              <a:rPr lang="en-US" sz="1000" dirty="0" err="1">
                <a:solidFill>
                  <a:schemeClr val="dk1"/>
                </a:solidFill>
              </a:rPr>
              <a:t>besoins</a:t>
            </a:r>
            <a:r>
              <a:rPr lang="en-US" sz="1000" dirty="0">
                <a:solidFill>
                  <a:schemeClr val="dk1"/>
                </a:solidFill>
              </a:rPr>
              <a:t> des </a:t>
            </a:r>
            <a:r>
              <a:rPr lang="en-US" sz="1000" dirty="0" err="1">
                <a:solidFill>
                  <a:schemeClr val="dk1"/>
                </a:solidFill>
              </a:rPr>
              <a:t>groupes</a:t>
            </a:r>
            <a:r>
              <a:rPr lang="en-US" sz="1000" dirty="0">
                <a:solidFill>
                  <a:schemeClr val="dk1"/>
                </a:solidFill>
              </a:rPr>
              <a:t> </a:t>
            </a:r>
            <a:r>
              <a:rPr lang="en-US" sz="1000" dirty="0" err="1">
                <a:solidFill>
                  <a:schemeClr val="dk1"/>
                </a:solidFill>
              </a:rPr>
              <a:t>exclus</a:t>
            </a:r>
            <a:r>
              <a:rPr lang="en-US" sz="1000" dirty="0">
                <a:solidFill>
                  <a:schemeClr val="dk1"/>
                </a:solidFill>
              </a:rPr>
              <a:t>, il est possible de </a:t>
            </a:r>
            <a:r>
              <a:rPr lang="en-US" sz="1000" dirty="0" err="1">
                <a:solidFill>
                  <a:schemeClr val="dk1"/>
                </a:solidFill>
              </a:rPr>
              <a:t>collaborer</a:t>
            </a:r>
            <a:r>
              <a:rPr lang="en-US" sz="1000" dirty="0">
                <a:solidFill>
                  <a:schemeClr val="dk1"/>
                </a:solidFill>
              </a:rPr>
              <a:t> avec des ONG, la société civile, des </a:t>
            </a:r>
            <a:r>
              <a:rPr lang="en-US" sz="1000" dirty="0" err="1">
                <a:solidFill>
                  <a:schemeClr val="dk1"/>
                </a:solidFill>
              </a:rPr>
              <a:t>groupes</a:t>
            </a:r>
            <a:r>
              <a:rPr lang="en-US" sz="1000" dirty="0">
                <a:solidFill>
                  <a:schemeClr val="dk1"/>
                </a:solidFill>
              </a:rPr>
              <a:t> </a:t>
            </a:r>
            <a:r>
              <a:rPr lang="en-US" sz="1000" dirty="0" err="1">
                <a:solidFill>
                  <a:schemeClr val="dk1"/>
                </a:solidFill>
              </a:rPr>
              <a:t>d'entraide</a:t>
            </a:r>
            <a:r>
              <a:rPr lang="en-US" sz="1000" dirty="0">
                <a:solidFill>
                  <a:schemeClr val="dk1"/>
                </a:solidFill>
              </a:rPr>
              <a:t>, des associations de </a:t>
            </a:r>
            <a:r>
              <a:rPr lang="en-US" sz="1000" dirty="0" err="1">
                <a:solidFill>
                  <a:schemeClr val="dk1"/>
                </a:solidFill>
              </a:rPr>
              <a:t>résidents</a:t>
            </a:r>
            <a:r>
              <a:rPr lang="en-US" sz="1000" dirty="0">
                <a:solidFill>
                  <a:schemeClr val="dk1"/>
                </a:solidFill>
              </a:rPr>
              <a:t>, etc. qui </a:t>
            </a:r>
            <a:r>
              <a:rPr lang="en-US" sz="1000" dirty="0" err="1">
                <a:solidFill>
                  <a:schemeClr val="dk1"/>
                </a:solidFill>
              </a:rPr>
              <a:t>défendent</a:t>
            </a:r>
            <a:r>
              <a:rPr lang="en-US" sz="1000" dirty="0">
                <a:solidFill>
                  <a:schemeClr val="dk1"/>
                </a:solidFill>
              </a:rPr>
              <a:t> les </a:t>
            </a:r>
            <a:r>
              <a:rPr lang="en-US" sz="1000" dirty="0" err="1">
                <a:solidFill>
                  <a:schemeClr val="dk1"/>
                </a:solidFill>
              </a:rPr>
              <a:t>intérêts</a:t>
            </a:r>
            <a:r>
              <a:rPr lang="en-US" sz="1000" dirty="0">
                <a:solidFill>
                  <a:schemeClr val="dk1"/>
                </a:solidFill>
              </a:rPr>
              <a:t> des </a:t>
            </a:r>
            <a:r>
              <a:rPr lang="en-US" sz="1000" dirty="0" err="1">
                <a:solidFill>
                  <a:schemeClr val="dk1"/>
                </a:solidFill>
              </a:rPr>
              <a:t>communautés</a:t>
            </a:r>
            <a:r>
              <a:rPr lang="en-US" sz="1000" dirty="0">
                <a:solidFill>
                  <a:schemeClr val="dk1"/>
                </a:solidFill>
              </a:rPr>
              <a:t> </a:t>
            </a:r>
            <a:r>
              <a:rPr lang="en-US" sz="1000" dirty="0" err="1">
                <a:solidFill>
                  <a:schemeClr val="dk1"/>
                </a:solidFill>
              </a:rPr>
              <a:t>ou</a:t>
            </a:r>
            <a:r>
              <a:rPr lang="en-US" sz="1000" dirty="0">
                <a:solidFill>
                  <a:schemeClr val="dk1"/>
                </a:solidFill>
              </a:rPr>
              <a:t> des </a:t>
            </a:r>
            <a:r>
              <a:rPr lang="en-US" sz="1000" dirty="0" err="1">
                <a:solidFill>
                  <a:schemeClr val="dk1"/>
                </a:solidFill>
              </a:rPr>
              <a:t>groupes</a:t>
            </a:r>
            <a:r>
              <a:rPr lang="en-US" sz="1000" dirty="0">
                <a:solidFill>
                  <a:schemeClr val="dk1"/>
                </a:solidFill>
              </a:rPr>
              <a:t> </a:t>
            </a:r>
            <a:r>
              <a:rPr lang="en-US" sz="1000" dirty="0" err="1">
                <a:solidFill>
                  <a:schemeClr val="dk1"/>
                </a:solidFill>
              </a:rPr>
              <a:t>vulnérables</a:t>
            </a:r>
            <a:r>
              <a:rPr lang="en-US" sz="1000" dirty="0">
                <a:solidFill>
                  <a:schemeClr val="dk1"/>
                </a:solidFill>
              </a:rPr>
              <a:t>. Cela </a:t>
            </a:r>
            <a:r>
              <a:rPr lang="en-US" sz="1000" dirty="0" err="1">
                <a:solidFill>
                  <a:schemeClr val="dk1"/>
                </a:solidFill>
              </a:rPr>
              <a:t>peut</a:t>
            </a:r>
            <a:r>
              <a:rPr lang="en-US" sz="1000" dirty="0">
                <a:solidFill>
                  <a:schemeClr val="dk1"/>
                </a:solidFill>
              </a:rPr>
              <a:t> se faire </a:t>
            </a:r>
            <a:r>
              <a:rPr lang="en-US" sz="1000" dirty="0" err="1">
                <a:solidFill>
                  <a:schemeClr val="dk1"/>
                </a:solidFill>
              </a:rPr>
              <a:t>lors</a:t>
            </a:r>
            <a:r>
              <a:rPr lang="en-US" sz="1000" dirty="0">
                <a:solidFill>
                  <a:schemeClr val="dk1"/>
                </a:solidFill>
              </a:rPr>
              <a:t> de la </a:t>
            </a:r>
            <a:r>
              <a:rPr lang="en-US" sz="1000" dirty="0" err="1">
                <a:solidFill>
                  <a:schemeClr val="dk1"/>
                </a:solidFill>
              </a:rPr>
              <a:t>réalisation</a:t>
            </a:r>
            <a:r>
              <a:rPr lang="en-US" sz="1000" dirty="0">
                <a:solidFill>
                  <a:schemeClr val="dk1"/>
                </a:solidFill>
              </a:rPr>
              <a:t> </a:t>
            </a:r>
            <a:r>
              <a:rPr lang="en-US" sz="1000" dirty="0" err="1">
                <a:solidFill>
                  <a:schemeClr val="dk1"/>
                </a:solidFill>
              </a:rPr>
              <a:t>d'une</a:t>
            </a:r>
            <a:r>
              <a:rPr lang="en-US" sz="1000" dirty="0">
                <a:solidFill>
                  <a:schemeClr val="dk1"/>
                </a:solidFill>
              </a:rPr>
              <a:t> CRA, de </a:t>
            </a:r>
            <a:r>
              <a:rPr lang="en-US" sz="1000" dirty="0" err="1">
                <a:solidFill>
                  <a:schemeClr val="dk1"/>
                </a:solidFill>
              </a:rPr>
              <a:t>l'élaboration</a:t>
            </a:r>
            <a:r>
              <a:rPr lang="en-US" sz="1000" dirty="0">
                <a:solidFill>
                  <a:schemeClr val="dk1"/>
                </a:solidFill>
              </a:rPr>
              <a:t> de </a:t>
            </a:r>
            <a:r>
              <a:rPr lang="en-US" sz="1000" dirty="0" err="1">
                <a:solidFill>
                  <a:schemeClr val="dk1"/>
                </a:solidFill>
              </a:rPr>
              <a:t>stratégies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urbaines</a:t>
            </a:r>
            <a:r>
              <a:rPr lang="en-US" sz="1000" dirty="0">
                <a:solidFill>
                  <a:schemeClr val="dk1"/>
                </a:solidFill>
              </a:rPr>
              <a:t> </a:t>
            </a:r>
            <a:r>
              <a:rPr lang="en-US" sz="1000" dirty="0" err="1">
                <a:solidFill>
                  <a:schemeClr val="dk1"/>
                </a:solidFill>
              </a:rPr>
              <a:t>ou</a:t>
            </a:r>
            <a:r>
              <a:rPr lang="en-US" sz="1000" dirty="0">
                <a:solidFill>
                  <a:schemeClr val="dk1"/>
                </a:solidFill>
              </a:rPr>
              <a:t> de la mise au point de plans </a:t>
            </a:r>
            <a:r>
              <a:rPr lang="en-US" sz="1000" dirty="0" err="1">
                <a:solidFill>
                  <a:schemeClr val="dk1"/>
                </a:solidFill>
              </a:rPr>
              <a:t>d'aménagement</a:t>
            </a:r>
            <a:r>
              <a:rPr lang="en-US" sz="1000" dirty="0">
                <a:solidFill>
                  <a:schemeClr val="dk1"/>
                </a:solidFill>
              </a:rPr>
              <a:t> du </a:t>
            </a:r>
            <a:r>
              <a:rPr lang="en-US" sz="1000" dirty="0" err="1">
                <a:solidFill>
                  <a:schemeClr val="dk1"/>
                </a:solidFill>
              </a:rPr>
              <a:t>territoire</a:t>
            </a:r>
            <a:r>
              <a:rPr lang="en-US" sz="1000" dirty="0">
                <a:solidFill>
                  <a:schemeClr val="dk1"/>
                </a:solidFill>
              </a:rPr>
              <a:t>, de plans </a:t>
            </a:r>
            <a:r>
              <a:rPr lang="en-US" sz="1000" dirty="0" err="1">
                <a:solidFill>
                  <a:schemeClr val="dk1"/>
                </a:solidFill>
              </a:rPr>
              <a:t>d'investissement</a:t>
            </a:r>
            <a:r>
              <a:rPr lang="en-US" sz="1000" dirty="0">
                <a:solidFill>
                  <a:schemeClr val="dk1"/>
                </a:solidFill>
              </a:rPr>
              <a:t> </a:t>
            </a:r>
            <a:r>
              <a:rPr lang="en-US" sz="1000" dirty="0" err="1">
                <a:solidFill>
                  <a:schemeClr val="dk1"/>
                </a:solidFill>
              </a:rPr>
              <a:t>ou</a:t>
            </a:r>
            <a:r>
              <a:rPr lang="en-US" sz="1000" dirty="0">
                <a:solidFill>
                  <a:schemeClr val="dk1"/>
                </a:solidFill>
              </a:rPr>
              <a:t> de plans </a:t>
            </a:r>
            <a:r>
              <a:rPr lang="en-US" sz="1000" dirty="0" err="1">
                <a:solidFill>
                  <a:schemeClr val="dk1"/>
                </a:solidFill>
              </a:rPr>
              <a:t>directeurs</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Sources :</a:t>
            </a:r>
            <a:endParaRPr sz="1000" b="1"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OCDE (2018). Infrastructures </a:t>
            </a:r>
            <a:r>
              <a:rPr lang="en-US" sz="1000" dirty="0" err="1">
                <a:solidFill>
                  <a:schemeClr val="dk1"/>
                </a:solidFill>
              </a:rPr>
              <a:t>résilientes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 perspectives politiques.</a:t>
            </a:r>
            <a:r>
              <a:rPr lang="en-US" sz="1000" u="sng" dirty="0">
                <a:solidFill>
                  <a:schemeClr val="hlink"/>
                </a:solidFill>
                <a:hlinkClick r:id="rId3"/>
              </a:rPr>
              <a:t> https://www.oecd.org/environment/cc/policy-perspectives-climate-resilient-infrastructure.pdf</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UNDRR. (2013). Poorly planned urban development. Extrait de Prevention Web :</a:t>
            </a:r>
            <a:r>
              <a:rPr lang="en-US" sz="1000" u="sng" dirty="0">
                <a:solidFill>
                  <a:schemeClr val="hlink"/>
                </a:solidFill>
                <a:hlinkClick r:id="rId4"/>
              </a:rPr>
              <a:t> https://www.preventionweb.net/understanding-disaster-risk/risk-drivers/poorly-planned-urban-development</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McKinsey &amp; Company (2020). </a:t>
            </a:r>
            <a:r>
              <a:rPr lang="en-US" sz="1000" u="sng" dirty="0" err="1">
                <a:solidFill>
                  <a:schemeClr val="hlink"/>
                </a:solidFill>
                <a:hlinkClick r:id="rId5"/>
              </a:rPr>
              <a:t>Risques</a:t>
            </a:r>
            <a:r>
              <a:rPr lang="en-US" sz="1000" u="sng" dirty="0">
                <a:solidFill>
                  <a:schemeClr val="hlink"/>
                </a:solidFill>
                <a:hlinkClick r:id="rId5"/>
              </a:rPr>
              <a:t> </a:t>
            </a:r>
            <a:r>
              <a:rPr lang="en-US" sz="1000" u="sng" dirty="0" err="1">
                <a:solidFill>
                  <a:schemeClr val="hlink"/>
                </a:solidFill>
                <a:hlinkClick r:id="rId5"/>
              </a:rPr>
              <a:t>climatiques</a:t>
            </a:r>
            <a:r>
              <a:rPr lang="en-US" sz="1000" u="sng" dirty="0">
                <a:solidFill>
                  <a:schemeClr val="hlink"/>
                </a:solidFill>
                <a:hlinkClick r:id="rId5"/>
              </a:rPr>
              <a:t> et </a:t>
            </a:r>
            <a:r>
              <a:rPr lang="en-US" sz="1000" u="sng" dirty="0" err="1">
                <a:solidFill>
                  <a:schemeClr val="hlink"/>
                </a:solidFill>
                <a:hlinkClick r:id="rId5"/>
              </a:rPr>
              <a:t>réponses</a:t>
            </a:r>
            <a:r>
              <a:rPr lang="en-US" sz="1000" u="sng" dirty="0">
                <a:solidFill>
                  <a:schemeClr val="hlink"/>
                </a:solidFill>
                <a:hlinkClick r:id="rId5"/>
              </a:rPr>
              <a:t> | McKinsey</a:t>
            </a:r>
            <a:endParaRPr sz="1000" dirty="0"/>
          </a:p>
        </p:txBody>
      </p:sp>
      <p:sp>
        <p:nvSpPr>
          <p:cNvPr id="1141" name="Google Shape;1141;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dirty="0"/>
              <a:t>Notes du </a:t>
            </a:r>
            <a:r>
              <a:rPr lang="en-US" sz="1000" b="1" dirty="0" err="1"/>
              <a:t>formateur</a:t>
            </a:r>
            <a:r>
              <a:rPr lang="en-US" sz="1000" b="1" dirty="0"/>
              <a:t> :</a:t>
            </a:r>
            <a:endParaRPr sz="1000" dirty="0"/>
          </a:p>
          <a:p>
            <a:pPr marL="0" lvl="0" indent="0" algn="l" rtl="0">
              <a:lnSpc>
                <a:spcPct val="100000"/>
              </a:lnSpc>
              <a:spcBef>
                <a:spcPts val="0"/>
              </a:spcBef>
              <a:spcAft>
                <a:spcPts val="0"/>
              </a:spcAft>
              <a:buSzPts val="1100"/>
              <a:buNone/>
            </a:pPr>
            <a:endParaRPr sz="1000" dirty="0"/>
          </a:p>
          <a:p>
            <a:pPr marL="0" lvl="0" indent="0" algn="l" rtl="0">
              <a:lnSpc>
                <a:spcPct val="100000"/>
              </a:lnSpc>
              <a:spcBef>
                <a:spcPts val="0"/>
              </a:spcBef>
              <a:spcAft>
                <a:spcPts val="0"/>
              </a:spcAft>
              <a:buSzPts val="1100"/>
              <a:buNone/>
            </a:pPr>
            <a:endParaRPr lang="en-US" sz="1000" dirty="0" err="1"/>
          </a:p>
        </p:txBody>
      </p:sp>
      <p:sp>
        <p:nvSpPr>
          <p:cNvPr id="1179" name="Google Shape;1179;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1BDE6-C721-5290-6E2A-C34FDE7B9A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19C876-B9F7-3464-35E8-7551C8E3FD4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83483B1-F837-72BA-A597-4825531637F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A2F830B-0919-1FF4-30B7-BDA72E1C4AB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157133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a:extLst>
            <a:ext uri="{FF2B5EF4-FFF2-40B4-BE49-F238E27FC236}">
              <a16:creationId xmlns:a16="http://schemas.microsoft.com/office/drawing/2014/main" id="{669B9072-300D-B1D2-D1A3-16DD99764DD0}"/>
            </a:ext>
          </a:extLst>
        </p:cNvPr>
        <p:cNvGrpSpPr/>
        <p:nvPr/>
      </p:nvGrpSpPr>
      <p:grpSpPr>
        <a:xfrm>
          <a:off x="0" y="0"/>
          <a:ext cx="0" cy="0"/>
          <a:chOff x="0" y="0"/>
          <a:chExt cx="0" cy="0"/>
        </a:xfrm>
      </p:grpSpPr>
      <p:sp>
        <p:nvSpPr>
          <p:cNvPr id="1024" name="Google Shape;1024;p49:notes">
            <a:extLst>
              <a:ext uri="{FF2B5EF4-FFF2-40B4-BE49-F238E27FC236}">
                <a16:creationId xmlns:a16="http://schemas.microsoft.com/office/drawing/2014/main" id="{9E5EDE6F-E0B5-3FB9-B23D-56B8C1DF33D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b="1" dirty="0"/>
              <a:t>Notes à l'intention des animateurs :</a:t>
            </a:r>
          </a:p>
          <a:p>
            <a:endParaRPr lang="en-GB" b="0" dirty="0"/>
          </a:p>
          <a:p>
            <a:r>
              <a:rPr lang="en-US" sz="1200" b="0" i="0" u="none" strike="noStrike" cap="none" dirty="0">
                <a:solidFill>
                  <a:schemeClr val="dk1"/>
                </a:solidFill>
                <a:effectLst/>
                <a:latin typeface="Arial"/>
                <a:ea typeface="Arial"/>
                <a:cs typeface="Arial"/>
                <a:sym typeface="Arial"/>
              </a:rPr>
              <a:t>L'objectif est d'utiliser la métaphore d'une rivière pour représenter votre parcours d'apprentissage sur des thèmes spécifiques : le climat, l'adaptation et l'eau. Au lieu d'une simple liste de dates, vous dessinez les mouvements de votre vie.</a:t>
            </a:r>
            <a:endParaRPr lang="fr-FR" sz="1200" b="0" i="0" u="none" strike="noStrike" cap="none" dirty="0">
              <a:solidFill>
                <a:schemeClr val="dk1"/>
              </a:solidFill>
              <a:effectLst/>
              <a:latin typeface="Arial"/>
              <a:ea typeface="Arial"/>
              <a:cs typeface="Arial"/>
              <a:sym typeface="Arial"/>
            </a:endParaRPr>
          </a:p>
          <a:p>
            <a:endParaRPr lang="en-US" sz="1200" b="1" i="0" u="none" strike="noStrike" cap="none" dirty="0">
              <a:solidFill>
                <a:schemeClr val="dk1"/>
              </a:solidFill>
              <a:effectLst/>
              <a:latin typeface="Arial"/>
              <a:ea typeface="Arial"/>
              <a:cs typeface="Arial"/>
              <a:sym typeface="Arial"/>
            </a:endParaRPr>
          </a:p>
          <a:p>
            <a:r>
              <a:rPr lang="en-US" sz="1200" b="1" i="0" u="none" strike="noStrike" cap="none" dirty="0">
                <a:solidFill>
                  <a:schemeClr val="dk1"/>
                </a:solidFill>
                <a:effectLst/>
                <a:latin typeface="Arial"/>
                <a:ea typeface="Arial"/>
                <a:cs typeface="Arial"/>
                <a:sym typeface="Arial"/>
              </a:rPr>
              <a:t>Comment créer votre rivière</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Matériel : utilisez une feuille de papier A4 vierge.</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Structure : dessinez une rivière qui représente votre évolution au fil du temps.</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Débit : réfléchissez à la façon dont la rivière coule. Est-elle calme, rapide ou stagne-t-elle à certains endroits ?</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Obstacles et virages : identifiez les virages (changements de direction), les rebondissements (moments complexes) et les rapides (périodes d'apprentissage intense ou de stress) de votre parcours.</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Affluents : ajoutez des affluents (petits cours d'eau qui rejoignent la rivière principale), représentant les influences externes, les personnes ou les événements qui ont enrichi vos connaissances.</a:t>
            </a:r>
            <a:endParaRPr lang="fr-FR" sz="1200" b="0" i="0" u="none" strike="noStrike" cap="none" dirty="0">
              <a:solidFill>
                <a:schemeClr val="dk1"/>
              </a:solidFill>
              <a:effectLst/>
              <a:latin typeface="Arial"/>
              <a:ea typeface="Arial"/>
              <a:cs typeface="Arial"/>
              <a:sym typeface="Arial"/>
            </a:endParaRPr>
          </a:p>
          <a:p>
            <a:endParaRPr lang="en-US" sz="1200" b="1" i="0" u="none" strike="noStrike" cap="none" dirty="0">
              <a:solidFill>
                <a:schemeClr val="dk1"/>
              </a:solidFill>
              <a:effectLst/>
              <a:latin typeface="Arial"/>
              <a:ea typeface="Arial"/>
              <a:cs typeface="Arial"/>
              <a:sym typeface="Arial"/>
            </a:endParaRPr>
          </a:p>
          <a:p>
            <a:r>
              <a:rPr lang="en-US" sz="1200" b="1" i="0" u="none" strike="noStrike" cap="none" dirty="0">
                <a:solidFill>
                  <a:schemeClr val="dk1"/>
                </a:solidFill>
                <a:effectLst/>
                <a:latin typeface="Arial"/>
                <a:ea typeface="Arial"/>
                <a:cs typeface="Arial"/>
                <a:sym typeface="Arial"/>
              </a:rPr>
              <a:t>Conseils</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Ne visez pas la perfection artistique : l'important réside dans le symbolisme, pas dans la qualité du dessin.</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Utilisez des symboles : un rocher peut représenter un défi majeur, une cascade une révélation soudaine et une zone large et calme une période de stabilité.</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Soyez précis : comme le sujet porte sur le climat et l'eau, essayez de vous souvenir d'un projet spécifique, d'une lecture importante ou d'une conférence qui a changé votre perspective.</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Vous disposez d'environ 5 à 10 minutes.</a:t>
            </a:r>
            <a:endParaRPr lang="fr-FR"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Une fois que vous avez terminé, veuillez coller la rivière au mur et participer aux discussions </a:t>
            </a:r>
            <a:endParaRPr lang="fr-FR" sz="1200" b="0" i="0" u="none" strike="noStrike" cap="none" dirty="0">
              <a:solidFill>
                <a:schemeClr val="dk1"/>
              </a:solidFill>
              <a:effectLst/>
              <a:latin typeface="Arial"/>
              <a:ea typeface="Arial"/>
              <a:cs typeface="Arial"/>
              <a:sym typeface="Arial"/>
            </a:endParaRPr>
          </a:p>
          <a:p>
            <a:r>
              <a:rPr lang="en-US" sz="1200" b="0" i="0" u="none" strike="noStrike" cap="none" dirty="0">
                <a:solidFill>
                  <a:schemeClr val="dk1"/>
                </a:solidFill>
                <a:effectLst/>
                <a:latin typeface="Arial"/>
                <a:ea typeface="Arial"/>
                <a:cs typeface="Arial"/>
                <a:sym typeface="Arial"/>
              </a:rPr>
              <a:t> </a:t>
            </a:r>
            <a:endParaRPr lang="fr-FR" sz="1200" b="0" i="0" u="none" strike="noStrike" cap="none" dirty="0">
              <a:solidFill>
                <a:schemeClr val="dk1"/>
              </a:solidFill>
              <a:effectLst/>
              <a:latin typeface="Arial"/>
              <a:ea typeface="Arial"/>
              <a:cs typeface="Arial"/>
              <a:sym typeface="Arial"/>
            </a:endParaRPr>
          </a:p>
          <a:p>
            <a:endParaRPr lang="en-GB" b="0" dirty="0"/>
          </a:p>
          <a:p>
            <a:r>
              <a:rPr lang="en-GB" b="0" dirty="0"/>
              <a:t>Vous trouverez des informations générales ici : https://actbelievechange.wordpress.com/2014/11/27/river/ </a:t>
            </a:r>
          </a:p>
          <a:p>
            <a:pPr marL="0" lvl="0" indent="0" algn="l" rtl="0">
              <a:lnSpc>
                <a:spcPct val="100000"/>
              </a:lnSpc>
              <a:spcBef>
                <a:spcPts val="0"/>
              </a:spcBef>
              <a:spcAft>
                <a:spcPts val="0"/>
              </a:spcAft>
              <a:buSzPts val="1100"/>
              <a:buNone/>
            </a:pPr>
            <a:endParaRPr dirty="0"/>
          </a:p>
        </p:txBody>
      </p:sp>
      <p:sp>
        <p:nvSpPr>
          <p:cNvPr id="1025" name="Google Shape;1025;p49:notes">
            <a:extLst>
              <a:ext uri="{FF2B5EF4-FFF2-40B4-BE49-F238E27FC236}">
                <a16:creationId xmlns:a16="http://schemas.microsoft.com/office/drawing/2014/main" id="{102BC24D-C23D-EB41-FEF5-400D06E845F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0751865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48E07-B4FA-11AF-E93D-7F2BC1FD20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9B739-7027-BBE5-72F3-5A792718C9C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08322DBB-AAC3-45CA-8417-CA25B62DC4A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3B745AB-83D0-B234-CF29-12B1691E00C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4406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sz="1200" b="1" i="0" u="none" strike="noStrike" cap="none" dirty="0">
                <a:solidFill>
                  <a:schemeClr val="dk1"/>
                </a:solidFill>
                <a:effectLst/>
                <a:latin typeface="Arial"/>
                <a:cs typeface="Arial"/>
                <a:sym typeface="Arial"/>
              </a:rPr>
              <a:t>Pour le </a:t>
            </a:r>
            <a:r>
              <a:rPr lang="en-GB" sz="1200" b="1" i="0" u="none" strike="noStrike" cap="none" dirty="0" err="1">
                <a:solidFill>
                  <a:schemeClr val="dk1"/>
                </a:solidFill>
                <a:effectLst/>
                <a:latin typeface="Arial"/>
                <a:cs typeface="Arial"/>
                <a:sym typeface="Arial"/>
              </a:rPr>
              <a:t>formateur</a:t>
            </a:r>
            <a:r>
              <a:rPr lang="en-GB" sz="1200" b="1" i="0" u="none" strike="noStrike" cap="none" dirty="0">
                <a:solidFill>
                  <a:schemeClr val="dk1"/>
                </a:solidFill>
                <a:effectLst/>
                <a:latin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Un </a:t>
            </a:r>
            <a:r>
              <a:rPr lang="en-GB" sz="1200" b="0" i="0" u="none" strike="noStrike" cap="none" dirty="0" err="1">
                <a:solidFill>
                  <a:schemeClr val="dk1"/>
                </a:solidFill>
                <a:effectLst/>
                <a:latin typeface="Arial"/>
                <a:ea typeface="Arial"/>
                <a:cs typeface="Arial"/>
                <a:sym typeface="Arial"/>
              </a:rPr>
              <a:t>système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solide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essentiel</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garantir</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fonctionnement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continu</a:t>
            </a:r>
            <a:r>
              <a:rPr lang="en-GB" sz="1200" b="0" i="0" u="none" strike="noStrike" cap="none" dirty="0">
                <a:solidFill>
                  <a:schemeClr val="dk1"/>
                </a:solidFill>
                <a:effectLst/>
                <a:latin typeface="Arial"/>
                <a:ea typeface="Arial"/>
                <a:cs typeface="Arial"/>
                <a:sym typeface="Arial"/>
              </a:rPr>
              <a:t> des services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et la mise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œuvre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comportements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adaptés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que pour </a:t>
            </a:r>
            <a:r>
              <a:rPr lang="en-GB" sz="1200" b="0" i="0" u="none" strike="noStrike" cap="none" dirty="0" err="1">
                <a:solidFill>
                  <a:schemeClr val="dk1"/>
                </a:solidFill>
                <a:effectLst/>
                <a:latin typeface="Arial"/>
                <a:ea typeface="Arial"/>
                <a:cs typeface="Arial"/>
                <a:sym typeface="Arial"/>
              </a:rPr>
              <a:t>fournir</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niveaux</a:t>
            </a:r>
            <a:r>
              <a:rPr lang="en-GB" sz="1200" b="0" i="0" u="none" strike="noStrike" cap="none" dirty="0">
                <a:solidFill>
                  <a:schemeClr val="dk1"/>
                </a:solidFill>
                <a:effectLst/>
                <a:latin typeface="Arial"/>
                <a:ea typeface="Arial"/>
                <a:cs typeface="Arial"/>
                <a:sym typeface="Arial"/>
              </a:rPr>
              <a:t> de service </a:t>
            </a:r>
            <a:r>
              <a:rPr lang="en-GB" sz="1200" b="0" i="0" u="none" strike="noStrike" cap="none" dirty="0" err="1">
                <a:solidFill>
                  <a:schemeClr val="dk1"/>
                </a:solidFill>
                <a:effectLst/>
                <a:latin typeface="Arial"/>
                <a:ea typeface="Arial"/>
                <a:cs typeface="Arial"/>
                <a:sym typeface="Arial"/>
              </a:rPr>
              <a:t>acceptables</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 au fil du temps.</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performances des services et les </a:t>
            </a:r>
            <a:r>
              <a:rPr lang="en-GB" sz="1200" b="0" i="0" u="none" strike="noStrike" cap="none" dirty="0" err="1">
                <a:solidFill>
                  <a:schemeClr val="dk1"/>
                </a:solidFill>
                <a:effectLst/>
                <a:latin typeface="Arial"/>
                <a:ea typeface="Arial"/>
                <a:cs typeface="Arial"/>
                <a:sym typeface="Arial"/>
              </a:rPr>
              <a:t>comportements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influencés</a:t>
            </a:r>
            <a:r>
              <a:rPr lang="en-GB" sz="1200" b="0" i="0" u="none" strike="noStrike" cap="none" dirty="0">
                <a:solidFill>
                  <a:schemeClr val="dk1"/>
                </a:solidFill>
                <a:effectLst/>
                <a:latin typeface="Arial"/>
                <a:ea typeface="Arial"/>
                <a:cs typeface="Arial"/>
                <a:sym typeface="Arial"/>
              </a:rPr>
              <a:t> par de multiples </a:t>
            </a:r>
            <a:r>
              <a:rPr lang="en-GB" sz="1200" b="0" i="0" u="none" strike="noStrike" cap="none" dirty="0" err="1">
                <a:solidFill>
                  <a:schemeClr val="dk1"/>
                </a:solidFill>
                <a:effectLst/>
                <a:latin typeface="Arial"/>
                <a:ea typeface="Arial"/>
                <a:cs typeface="Arial"/>
                <a:sym typeface="Arial"/>
              </a:rPr>
              <a:t>facteurs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non au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Cependant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solides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garantissent</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facteurs</a:t>
            </a:r>
            <a:r>
              <a:rPr lang="en-GB" sz="1200" b="0" i="0" u="none" strike="noStrike" cap="none" dirty="0">
                <a:solidFill>
                  <a:schemeClr val="dk1"/>
                </a:solidFill>
                <a:effectLst/>
                <a:latin typeface="Arial"/>
                <a:ea typeface="Arial"/>
                <a:cs typeface="Arial"/>
                <a:sym typeface="Arial"/>
              </a:rPr>
              <a:t> non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a:t>
            </a:r>
            <a:r>
              <a:rPr lang="en-GB" sz="1200" b="0" i="0" u="none" strike="noStrike" cap="none" dirty="0" err="1">
                <a:solidFill>
                  <a:schemeClr val="dk1"/>
                </a:solidFill>
                <a:effectLst/>
                <a:latin typeface="Arial"/>
                <a:ea typeface="Arial"/>
                <a:cs typeface="Arial"/>
                <a:sym typeface="Arial"/>
              </a:rPr>
              <a:t>l'insuffisance</a:t>
            </a:r>
            <a:r>
              <a:rPr lang="en-GB" sz="1200" b="0" i="0" u="none" strike="noStrike" cap="none" dirty="0">
                <a:solidFill>
                  <a:schemeClr val="dk1"/>
                </a:solidFill>
                <a:effectLst/>
                <a:latin typeface="Arial"/>
                <a:ea typeface="Arial"/>
                <a:cs typeface="Arial"/>
                <a:sym typeface="Arial"/>
              </a:rPr>
              <a:t> des fonds </a:t>
            </a:r>
            <a:r>
              <a:rPr lang="en-GB" sz="1200" b="0" i="0" u="none" strike="noStrike" cap="none" dirty="0" err="1">
                <a:solidFill>
                  <a:schemeClr val="dk1"/>
                </a:solidFill>
                <a:effectLst/>
                <a:latin typeface="Arial"/>
                <a:ea typeface="Arial"/>
                <a:cs typeface="Arial"/>
                <a:sym typeface="Arial"/>
              </a:rPr>
              <a:t>disponibles</a:t>
            </a:r>
            <a:r>
              <a:rPr lang="en-GB" sz="1200" b="0" i="0" u="none" strike="noStrike" cap="none" dirty="0">
                <a:solidFill>
                  <a:schemeClr val="dk1"/>
                </a:solidFill>
                <a:effectLst/>
                <a:latin typeface="Arial"/>
                <a:ea typeface="Arial"/>
                <a:cs typeface="Arial"/>
                <a:sym typeface="Arial"/>
              </a:rPr>
              <a:t> pour les services de maintenance) ne </a:t>
            </a:r>
            <a:r>
              <a:rPr lang="en-GB" sz="1200" b="0" i="0" u="none" strike="noStrike" cap="none" dirty="0" err="1">
                <a:solidFill>
                  <a:schemeClr val="dk1"/>
                </a:solidFill>
                <a:effectLst/>
                <a:latin typeface="Arial"/>
                <a:ea typeface="Arial"/>
                <a:cs typeface="Arial"/>
                <a:sym typeface="Arial"/>
              </a:rPr>
              <a:t>compromettent</a:t>
            </a:r>
            <a:r>
              <a:rPr lang="en-GB" sz="1200" b="0" i="0" u="none" strike="noStrike" cap="none" dirty="0">
                <a:solidFill>
                  <a:schemeClr val="dk1"/>
                </a:solidFill>
                <a:effectLst/>
                <a:latin typeface="Arial"/>
                <a:ea typeface="Arial"/>
                <a:cs typeface="Arial"/>
                <a:sym typeface="Arial"/>
              </a:rPr>
              <a:t> pas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C'est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pourquoi</a:t>
            </a:r>
            <a:r>
              <a:rPr lang="en-GB" sz="1200" b="0" i="0" u="none" strike="noStrike" cap="none" dirty="0">
                <a:solidFill>
                  <a:schemeClr val="dk1"/>
                </a:solidFill>
                <a:effectLst/>
                <a:latin typeface="Arial"/>
                <a:ea typeface="Arial"/>
                <a:cs typeface="Arial"/>
                <a:sym typeface="Arial"/>
              </a:rPr>
              <a:t> il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important </a:t>
            </a:r>
            <a:r>
              <a:rPr lang="en-GB" sz="1200" b="0" i="0" u="none" strike="noStrike" cap="none" dirty="0" err="1">
                <a:solidFill>
                  <a:schemeClr val="dk1"/>
                </a:solidFill>
                <a:effectLst/>
                <a:latin typeface="Arial"/>
                <a:ea typeface="Arial"/>
                <a:cs typeface="Arial"/>
                <a:sym typeface="Arial"/>
              </a:rPr>
              <a:t>d'inclure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activités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renforcement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dans le cadre des interventions </a:t>
            </a:r>
            <a:r>
              <a:rPr lang="en-GB" sz="1200" b="0" i="0" u="none" strike="noStrike" cap="none" dirty="0" err="1">
                <a:solidFill>
                  <a:schemeClr val="dk1"/>
                </a:solidFill>
                <a:effectLst/>
                <a:latin typeface="Arial"/>
                <a:ea typeface="Arial"/>
                <a:cs typeface="Arial"/>
                <a:sym typeface="Arial"/>
              </a:rPr>
              <a:t>résilientes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si</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aucun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financement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n'est</a:t>
            </a:r>
            <a:r>
              <a:rPr lang="en-GB" sz="1200" b="0" i="0" u="none" strike="noStrike" cap="none" dirty="0">
                <a:solidFill>
                  <a:schemeClr val="dk1"/>
                </a:solidFill>
                <a:effectLst/>
                <a:latin typeface="Arial"/>
                <a:ea typeface="Arial"/>
                <a:cs typeface="Arial"/>
                <a:sym typeface="Arial"/>
              </a:rPr>
              <a:t> disponible pour </a:t>
            </a:r>
            <a:r>
              <a:rPr lang="en-GB" sz="1200" b="0" i="0" u="none" strike="noStrike" cap="none" dirty="0" err="1">
                <a:solidFill>
                  <a:schemeClr val="dk1"/>
                </a:solidFill>
                <a:effectLst/>
                <a:latin typeface="Arial"/>
                <a:ea typeface="Arial"/>
                <a:cs typeface="Arial"/>
                <a:sym typeface="Arial"/>
              </a:rPr>
              <a:t>l'entretien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majeur</a:t>
            </a:r>
            <a:r>
              <a:rPr lang="en-GB" sz="1200" b="0" i="0" u="none" strike="noStrike" cap="none" dirty="0">
                <a:solidFill>
                  <a:schemeClr val="dk1"/>
                </a:solidFill>
                <a:effectLst/>
                <a:latin typeface="Arial"/>
                <a:ea typeface="Arial"/>
                <a:cs typeface="Arial"/>
                <a:sym typeface="Arial"/>
              </a:rPr>
              <a:t> des services, </a:t>
            </a:r>
            <a:r>
              <a:rPr lang="en-GB" sz="1200" b="0" i="0" u="none" strike="noStrike" cap="none" dirty="0" err="1">
                <a:solidFill>
                  <a:schemeClr val="dk1"/>
                </a:solidFill>
                <a:effectLst/>
                <a:latin typeface="Arial"/>
                <a:ea typeface="Arial"/>
                <a:cs typeface="Arial"/>
                <a:sym typeface="Arial"/>
              </a:rPr>
              <a:t>ceux</a:t>
            </a:r>
            <a:r>
              <a:rPr lang="en-GB" sz="1200" b="0" i="0" u="none" strike="noStrike" cap="none" dirty="0">
                <a:solidFill>
                  <a:schemeClr val="dk1"/>
                </a:solidFill>
                <a:effectLst/>
                <a:latin typeface="Arial"/>
                <a:ea typeface="Arial"/>
                <a:cs typeface="Arial"/>
                <a:sym typeface="Arial"/>
              </a:rPr>
              <a:t>-ci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vulnérables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moins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stratégies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financement</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l'entretien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majeur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doivent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donc</a:t>
            </a:r>
            <a:r>
              <a:rPr lang="en-GB" sz="1200" b="0" i="0" u="none" strike="noStrike" cap="none" dirty="0">
                <a:solidFill>
                  <a:schemeClr val="dk1"/>
                </a:solidFill>
                <a:effectLst/>
                <a:latin typeface="Arial"/>
                <a:ea typeface="Arial"/>
                <a:cs typeface="Arial"/>
                <a:sym typeface="Arial"/>
              </a:rPr>
              <a:t> faire </a:t>
            </a:r>
            <a:r>
              <a:rPr lang="en-GB" sz="1200" b="0" i="0" u="none" strike="noStrike" cap="none" dirty="0" err="1">
                <a:solidFill>
                  <a:schemeClr val="dk1"/>
                </a:solidFill>
                <a:effectLst/>
                <a:latin typeface="Arial"/>
                <a:ea typeface="Arial"/>
                <a:cs typeface="Arial"/>
                <a:sym typeface="Arial"/>
              </a:rPr>
              <a:t>partie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intégrante</a:t>
            </a:r>
            <a:r>
              <a:rPr lang="en-GB" sz="1200" b="0" i="0" u="none" strike="noStrike" cap="none" dirty="0">
                <a:solidFill>
                  <a:schemeClr val="dk1"/>
                </a:solidFill>
                <a:effectLst/>
                <a:latin typeface="Arial"/>
                <a:ea typeface="Arial"/>
                <a:cs typeface="Arial"/>
                <a:sym typeface="Arial"/>
              </a:rPr>
              <a:t> des interventions </a:t>
            </a:r>
            <a:r>
              <a:rPr lang="en-GB" sz="1200" b="0" i="0" u="none" strike="noStrike" cap="none" dirty="0" err="1">
                <a:solidFill>
                  <a:schemeClr val="dk1"/>
                </a:solidFill>
                <a:effectLst/>
                <a:latin typeface="Arial"/>
                <a:ea typeface="Arial"/>
                <a:cs typeface="Arial"/>
                <a:sym typeface="Arial"/>
              </a:rPr>
              <a:t>résilientes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cs typeface="Arial"/>
              <a:sym typeface="Arial"/>
            </a:endParaRPr>
          </a:p>
          <a:p>
            <a:endParaRPr lang="en-GB" sz="1200" b="1" i="0" u="none" strike="noStrike" cap="none" dirty="0">
              <a:solidFill>
                <a:schemeClr val="dk1"/>
              </a:solidFill>
              <a:effectLst/>
              <a:latin typeface="Arial"/>
              <a:cs typeface="Arial"/>
              <a:sym typeface="Arial"/>
            </a:endParaRPr>
          </a:p>
          <a:p>
            <a:endParaRPr lang="en-GB" sz="1200" b="1" i="0" u="none" strike="noStrike" cap="none" dirty="0">
              <a:solidFill>
                <a:schemeClr val="dk1"/>
              </a:solidFill>
              <a:effectLst/>
              <a:latin typeface="Arial"/>
              <a:cs typeface="Arial"/>
              <a:sym typeface="Arial"/>
            </a:endParaRPr>
          </a:p>
          <a:p>
            <a:r>
              <a:rPr lang="en-GB" sz="1200" b="1" i="0" u="none" strike="noStrike" cap="none" dirty="0">
                <a:solidFill>
                  <a:schemeClr val="dk1"/>
                </a:solidFill>
                <a:effectLst/>
                <a:latin typeface="Arial"/>
                <a:cs typeface="Arial"/>
                <a:sym typeface="Arial"/>
              </a:rPr>
              <a:t>Bon à savoir :</a:t>
            </a:r>
          </a:p>
          <a:p>
            <a:endParaRPr lang="en-GB" sz="1200" b="1" i="0" u="none" strike="noStrike" cap="none" dirty="0">
              <a:solidFill>
                <a:schemeClr val="dk1"/>
              </a:solidFill>
              <a:effectLst/>
              <a:latin typeface="Arial"/>
              <a:cs typeface="Arial"/>
              <a:sym typeface="Arial"/>
            </a:endParaRPr>
          </a:p>
          <a:p>
            <a:pPr rt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De </a:t>
            </a:r>
            <a:r>
              <a:rPr lang="en-GB" sz="1200" b="0" i="0" u="none" strike="noStrike" cap="none" dirty="0" err="1">
                <a:solidFill>
                  <a:schemeClr val="dk1"/>
                </a:solidFill>
                <a:effectLst/>
                <a:latin typeface="Arial"/>
                <a:ea typeface="Arial"/>
                <a:cs typeface="Arial"/>
                <a:sym typeface="Arial"/>
              </a:rPr>
              <a:t>nombreuses</a:t>
            </a:r>
            <a:r>
              <a:rPr lang="en-GB" sz="1200" b="0" i="0" u="none" strike="noStrike" cap="none" dirty="0">
                <a:solidFill>
                  <a:schemeClr val="dk1"/>
                </a:solidFill>
                <a:effectLst/>
                <a:latin typeface="Arial"/>
                <a:ea typeface="Arial"/>
                <a:cs typeface="Arial"/>
                <a:sym typeface="Arial"/>
              </a:rPr>
              <a:t> organisations </a:t>
            </a:r>
            <a:r>
              <a:rPr lang="en-GB" sz="1200" b="0" i="0" u="none" strike="noStrike" cap="none" dirty="0" err="1">
                <a:solidFill>
                  <a:schemeClr val="dk1"/>
                </a:solidFill>
                <a:effectLst/>
                <a:latin typeface="Arial"/>
                <a:ea typeface="Arial"/>
                <a:cs typeface="Arial"/>
                <a:sym typeface="Arial"/>
              </a:rPr>
              <a:t>utilisent</a:t>
            </a:r>
            <a:r>
              <a:rPr lang="en-GB" sz="1200" b="0" i="0" u="none" strike="noStrike" cap="none" dirty="0">
                <a:solidFill>
                  <a:schemeClr val="dk1"/>
                </a:solidFill>
                <a:effectLst/>
                <a:latin typeface="Arial"/>
                <a:ea typeface="Arial"/>
                <a:cs typeface="Arial"/>
                <a:sym typeface="Arial"/>
              </a:rPr>
              <a:t> des modules pour analyser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p>
          <a:p>
            <a:pPr rt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éléments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constitutifs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permettent</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mieux</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comprendre</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système</a:t>
            </a:r>
            <a:r>
              <a:rPr lang="en-GB" sz="1200" b="0" i="0" u="none" strike="noStrike" cap="none" dirty="0">
                <a:solidFill>
                  <a:schemeClr val="dk1"/>
                </a:solidFill>
                <a:effectLst/>
                <a:latin typeface="Arial"/>
                <a:ea typeface="Arial"/>
                <a:cs typeface="Arial"/>
                <a:sym typeface="Arial"/>
              </a:rPr>
              <a:t>.</a:t>
            </a:r>
          </a:p>
          <a:p>
            <a:pPr rt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solides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eux-mêmes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des services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dépend</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donc</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facteurs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sociaux</a:t>
            </a:r>
            <a:r>
              <a:rPr lang="en-GB" sz="1200" b="0" i="0" u="none" strike="noStrike" cap="none" dirty="0">
                <a:solidFill>
                  <a:schemeClr val="dk1"/>
                </a:solidFill>
                <a:effectLst/>
                <a:latin typeface="Arial"/>
                <a:ea typeface="Arial"/>
                <a:cs typeface="Arial"/>
                <a:sym typeface="Arial"/>
              </a:rPr>
              <a:t>, techniques, </a:t>
            </a:r>
            <a:r>
              <a:rPr lang="en-GB" sz="1200" b="0" i="0" u="none" strike="noStrike" cap="none" dirty="0" err="1">
                <a:solidFill>
                  <a:schemeClr val="dk1"/>
                </a:solidFill>
                <a:effectLst/>
                <a:latin typeface="Arial"/>
                <a:ea typeface="Arial"/>
                <a:cs typeface="Arial"/>
                <a:sym typeface="Arial"/>
              </a:rPr>
              <a:t>institutionnels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environnementaux</a:t>
            </a:r>
            <a:r>
              <a:rPr lang="en-GB" sz="1200" b="0" i="0" u="none" strike="noStrike" cap="none" dirty="0">
                <a:solidFill>
                  <a:schemeClr val="dk1"/>
                </a:solidFill>
                <a:effectLst/>
                <a:latin typeface="Arial"/>
                <a:ea typeface="Arial"/>
                <a:cs typeface="Arial"/>
                <a:sym typeface="Arial"/>
              </a:rPr>
              <a:t> et financiers </a:t>
            </a:r>
            <a:r>
              <a:rPr lang="en-GB" sz="1200" b="0" i="0" u="none" strike="noStrike" cap="none" dirty="0" err="1">
                <a:solidFill>
                  <a:schemeClr val="dk1"/>
                </a:solidFill>
                <a:effectLst/>
                <a:latin typeface="Arial"/>
                <a:ea typeface="Arial"/>
                <a:cs typeface="Arial"/>
                <a:sym typeface="Arial"/>
              </a:rPr>
              <a:t>solides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que des </a:t>
            </a:r>
            <a:r>
              <a:rPr lang="en-GB" sz="1200" b="0" i="0" u="none" strike="noStrike" cap="none" dirty="0" err="1">
                <a:solidFill>
                  <a:schemeClr val="dk1"/>
                </a:solidFill>
                <a:effectLst/>
                <a:latin typeface="Arial"/>
                <a:ea typeface="Arial"/>
                <a:cs typeface="Arial"/>
                <a:sym typeface="Arial"/>
              </a:rPr>
              <a:t>acteurs</a:t>
            </a:r>
            <a:r>
              <a:rPr lang="en-GB" sz="1200" b="0" i="0" u="none" strike="noStrike" cap="none" dirty="0">
                <a:solidFill>
                  <a:schemeClr val="dk1"/>
                </a:solidFill>
                <a:effectLst/>
                <a:latin typeface="Arial"/>
                <a:ea typeface="Arial"/>
                <a:cs typeface="Arial"/>
                <a:sym typeface="Arial"/>
              </a:rPr>
              <a:t>, des motivations et des interactions qui, ensemble, </a:t>
            </a:r>
            <a:r>
              <a:rPr lang="en-GB" sz="1200" b="0" i="0" u="none" strike="noStrike" cap="none" dirty="0" err="1">
                <a:solidFill>
                  <a:schemeClr val="dk1"/>
                </a:solidFill>
                <a:effectLst/>
                <a:latin typeface="Arial"/>
                <a:ea typeface="Arial"/>
                <a:cs typeface="Arial"/>
                <a:sym typeface="Arial"/>
              </a:rPr>
              <a:t>permettent</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 de faire face aux menaces </a:t>
            </a:r>
            <a:r>
              <a:rPr lang="en-GB" sz="1200" b="0" i="0" u="none" strike="noStrike" cap="none" dirty="0" err="1">
                <a:solidFill>
                  <a:schemeClr val="dk1"/>
                </a:solidFill>
                <a:effectLst/>
                <a:latin typeface="Arial"/>
                <a:ea typeface="Arial"/>
                <a:cs typeface="Arial"/>
                <a:sym typeface="Arial"/>
              </a:rPr>
              <a:t>croissantes</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et de </a:t>
            </a:r>
            <a:r>
              <a:rPr lang="en-GB" sz="1200" b="0" i="0" u="none" strike="noStrike" cap="none" dirty="0" err="1">
                <a:solidFill>
                  <a:schemeClr val="dk1"/>
                </a:solidFill>
                <a:effectLst/>
                <a:latin typeface="Arial"/>
                <a:ea typeface="Arial"/>
                <a:cs typeface="Arial"/>
                <a:sym typeface="Arial"/>
              </a:rPr>
              <a:t>s'en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remettre</a:t>
            </a:r>
            <a:r>
              <a:rPr lang="en-GB" sz="1200" b="0" i="0" u="none" strike="noStrike" cap="none" dirty="0">
                <a:solidFill>
                  <a:schemeClr val="dk1"/>
                </a:solidFill>
                <a:effectLst/>
                <a:latin typeface="Arial"/>
                <a:ea typeface="Arial"/>
                <a:cs typeface="Arial"/>
                <a:sym typeface="Arial"/>
              </a:rPr>
              <a:t>.</a:t>
            </a:r>
          </a:p>
          <a:p>
            <a:pPr rt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Tous les </a:t>
            </a:r>
            <a:r>
              <a:rPr lang="en-GB" sz="1200" b="0" i="0" u="none" strike="noStrike" cap="none" dirty="0" err="1">
                <a:solidFill>
                  <a:schemeClr val="dk1"/>
                </a:solidFill>
                <a:effectLst/>
                <a:latin typeface="Arial"/>
                <a:ea typeface="Arial"/>
                <a:cs typeface="Arial"/>
                <a:sym typeface="Arial"/>
              </a:rPr>
              <a:t>éléments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constitutifs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doivent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présents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fonctionner</a:t>
            </a:r>
            <a:r>
              <a:rPr lang="en-GB" sz="1200" b="0" i="0" u="none" strike="noStrike" cap="none" dirty="0">
                <a:solidFill>
                  <a:schemeClr val="dk1"/>
                </a:solidFill>
                <a:effectLst/>
                <a:latin typeface="Arial"/>
                <a:ea typeface="Arial"/>
                <a:cs typeface="Arial"/>
                <a:sym typeface="Arial"/>
              </a:rPr>
              <a:t> au minimum pour que les services </a:t>
            </a:r>
            <a:r>
              <a:rPr lang="en-GB" sz="1200" b="0" i="0" u="none" strike="noStrike" cap="none" dirty="0" err="1">
                <a:solidFill>
                  <a:schemeClr val="dk1"/>
                </a:solidFill>
                <a:effectLst/>
                <a:latin typeface="Arial"/>
                <a:ea typeface="Arial"/>
                <a:cs typeface="Arial"/>
                <a:sym typeface="Arial"/>
              </a:rPr>
              <a:t>puissent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fonctionner</a:t>
            </a:r>
            <a:r>
              <a:rPr lang="en-GB" sz="1200" b="0" i="0" u="none" strike="noStrike" cap="none" dirty="0">
                <a:solidFill>
                  <a:schemeClr val="dk1"/>
                </a:solidFill>
                <a:effectLst/>
                <a:latin typeface="Arial"/>
                <a:ea typeface="Arial"/>
                <a:cs typeface="Arial"/>
                <a:sym typeface="Arial"/>
              </a:rPr>
              <a:t>. Nous </a:t>
            </a:r>
            <a:r>
              <a:rPr lang="en-GB" sz="1200" b="0" i="0" u="none" strike="noStrike" cap="none" dirty="0" err="1">
                <a:solidFill>
                  <a:schemeClr val="dk1"/>
                </a:solidFill>
                <a:effectLst/>
                <a:latin typeface="Arial"/>
                <a:ea typeface="Arial"/>
                <a:cs typeface="Arial"/>
                <a:sym typeface="Arial"/>
              </a:rPr>
              <a:t>avons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rarement</a:t>
            </a:r>
            <a:r>
              <a:rPr lang="en-GB" sz="1200" b="0" i="0" u="none" strike="noStrike" cap="none" dirty="0">
                <a:solidFill>
                  <a:schemeClr val="dk1"/>
                </a:solidFill>
                <a:effectLst/>
                <a:latin typeface="Arial"/>
                <a:ea typeface="Arial"/>
                <a:cs typeface="Arial"/>
                <a:sym typeface="Arial"/>
              </a:rPr>
              <a:t> vu des </a:t>
            </a:r>
            <a:r>
              <a:rPr lang="en-GB" sz="1200" b="0" i="0" u="none" strike="noStrike" cap="none" dirty="0" err="1">
                <a:solidFill>
                  <a:schemeClr val="dk1"/>
                </a:solidFill>
                <a:effectLst/>
                <a:latin typeface="Arial"/>
                <a:ea typeface="Arial"/>
                <a:cs typeface="Arial"/>
                <a:sym typeface="Arial"/>
              </a:rPr>
              <a:t>cas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où</a:t>
            </a:r>
            <a:r>
              <a:rPr lang="en-GB" sz="1200" b="0" i="0" u="none" strike="noStrike" cap="none" dirty="0">
                <a:solidFill>
                  <a:schemeClr val="dk1"/>
                </a:solidFill>
                <a:effectLst/>
                <a:latin typeface="Arial"/>
                <a:ea typeface="Arial"/>
                <a:cs typeface="Arial"/>
                <a:sym typeface="Arial"/>
              </a:rPr>
              <a:t> les services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maintenus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l'absence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éléments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constitutifs</a:t>
            </a:r>
            <a:r>
              <a:rPr lang="en-GB" sz="1200" b="0" i="0" u="none" strike="noStrike" cap="none" dirty="0">
                <a:solidFill>
                  <a:schemeClr val="dk1"/>
                </a:solidFill>
                <a:effectLst/>
                <a:latin typeface="Arial"/>
                <a:ea typeface="Arial"/>
                <a:cs typeface="Arial"/>
                <a:sym typeface="Arial"/>
              </a:rPr>
              <a:t>. </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Si </a:t>
            </a:r>
            <a:r>
              <a:rPr lang="en-GB" sz="1200" b="0" i="0" u="none" strike="noStrike" cap="none" dirty="0" err="1">
                <a:solidFill>
                  <a:schemeClr val="dk1"/>
                </a:solidFill>
                <a:effectLst/>
                <a:latin typeface="Arial"/>
                <a:ea typeface="Arial"/>
                <a:cs typeface="Arial"/>
                <a:sym typeface="Arial"/>
              </a:rPr>
              <a:t>vous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souhaitez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renforcer</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système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vous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devez</a:t>
            </a:r>
            <a:r>
              <a:rPr lang="en-GB" sz="1200" b="0" i="0" u="none" strike="noStrike" cap="none" dirty="0">
                <a:solidFill>
                  <a:schemeClr val="dk1"/>
                </a:solidFill>
                <a:effectLst/>
                <a:latin typeface="Arial"/>
                <a:ea typeface="Arial"/>
                <a:cs typeface="Arial"/>
                <a:sym typeface="Arial"/>
              </a:rPr>
              <a:t> identifier les </a:t>
            </a:r>
            <a:r>
              <a:rPr lang="en-GB" sz="1200" b="0" i="0" u="none" strike="noStrike" cap="none" dirty="0" err="1">
                <a:solidFill>
                  <a:schemeClr val="dk1"/>
                </a:solidFill>
                <a:effectLst/>
                <a:latin typeface="Arial"/>
                <a:ea typeface="Arial"/>
                <a:cs typeface="Arial"/>
                <a:sym typeface="Arial"/>
              </a:rPr>
              <a:t>éléments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constitutifs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le plus grand </a:t>
            </a:r>
            <a:r>
              <a:rPr lang="en-GB" sz="1200" b="0" i="0" u="none" strike="noStrike" cap="none" dirty="0" err="1">
                <a:solidFill>
                  <a:schemeClr val="dk1"/>
                </a:solidFill>
                <a:effectLst/>
                <a:latin typeface="Arial"/>
                <a:ea typeface="Arial"/>
                <a:cs typeface="Arial"/>
                <a:sym typeface="Arial"/>
              </a:rPr>
              <a:t>potentiel</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améliorer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votre</a:t>
            </a:r>
            <a:r>
              <a:rPr lang="en-GB" sz="1200" b="0" i="0" u="none" strike="noStrike" cap="none" dirty="0">
                <a:solidFill>
                  <a:schemeClr val="dk1"/>
                </a:solidFill>
                <a:effectLst/>
                <a:latin typeface="Arial"/>
                <a:ea typeface="Arial"/>
                <a:cs typeface="Arial"/>
                <a:sym typeface="Arial"/>
              </a:rPr>
              <a:t> situation </a:t>
            </a:r>
            <a:r>
              <a:rPr lang="en-GB" sz="1200" b="0" i="0" u="none" strike="noStrike" cap="none" dirty="0" err="1">
                <a:solidFill>
                  <a:schemeClr val="dk1"/>
                </a:solidFill>
                <a:effectLst/>
                <a:latin typeface="Arial"/>
                <a:ea typeface="Arial"/>
                <a:cs typeface="Arial"/>
                <a:sym typeface="Arial"/>
              </a:rPr>
              <a:t>actuelle</a:t>
            </a:r>
            <a:r>
              <a:rPr lang="en-GB" sz="1200" b="0" i="0" u="none" strike="noStrike" cap="none" dirty="0">
                <a:solidFill>
                  <a:schemeClr val="dk1"/>
                </a:solidFill>
                <a:effectLst/>
                <a:latin typeface="Arial"/>
                <a:ea typeface="Arial"/>
                <a:cs typeface="Arial"/>
                <a:sym typeface="Arial"/>
              </a:rPr>
              <a:t>. En </a:t>
            </a:r>
            <a:r>
              <a:rPr lang="en-GB" sz="1200" b="0" i="0" u="none" strike="noStrike" cap="none" dirty="0" err="1">
                <a:solidFill>
                  <a:schemeClr val="dk1"/>
                </a:solidFill>
                <a:effectLst/>
                <a:latin typeface="Arial"/>
                <a:ea typeface="Arial"/>
                <a:cs typeface="Arial"/>
                <a:sym typeface="Arial"/>
              </a:rPr>
              <a:t>identifiant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traitant</a:t>
            </a:r>
            <a:r>
              <a:rPr lang="en-GB" sz="1200" b="0" i="0" u="none" strike="noStrike" cap="none" dirty="0">
                <a:solidFill>
                  <a:schemeClr val="dk1"/>
                </a:solidFill>
                <a:effectLst/>
                <a:latin typeface="Arial"/>
                <a:ea typeface="Arial"/>
                <a:cs typeface="Arial"/>
                <a:sym typeface="Arial"/>
              </a:rPr>
              <a:t> les forces et les faiblesses </a:t>
            </a:r>
            <a:r>
              <a:rPr lang="en-GB" sz="1200" b="0" i="0" u="none" strike="noStrike" cap="none" dirty="0" err="1">
                <a:solidFill>
                  <a:schemeClr val="dk1"/>
                </a:solidFill>
                <a:effectLst/>
                <a:latin typeface="Arial"/>
                <a:ea typeface="Arial"/>
                <a:cs typeface="Arial"/>
                <a:sym typeface="Arial"/>
              </a:rPr>
              <a:t>existantes</a:t>
            </a:r>
            <a:r>
              <a:rPr lang="en-GB" sz="1200" b="0" i="0" u="none" strike="noStrike" cap="none" dirty="0">
                <a:solidFill>
                  <a:schemeClr val="dk1"/>
                </a:solidFill>
                <a:effectLst/>
                <a:latin typeface="Arial"/>
                <a:ea typeface="Arial"/>
                <a:cs typeface="Arial"/>
                <a:sym typeface="Arial"/>
              </a:rPr>
              <a:t>, nous </a:t>
            </a:r>
            <a:r>
              <a:rPr lang="en-GB" sz="1200" b="0" i="0" u="none" strike="noStrike" cap="none" dirty="0" err="1">
                <a:solidFill>
                  <a:schemeClr val="dk1"/>
                </a:solidFill>
                <a:effectLst/>
                <a:latin typeface="Arial"/>
                <a:ea typeface="Arial"/>
                <a:cs typeface="Arial"/>
                <a:sym typeface="Arial"/>
              </a:rPr>
              <a:t>pouvons</a:t>
            </a:r>
            <a:r>
              <a:rPr lang="en-GB" sz="1200" b="0" i="0" u="none" strike="noStrike" cap="none" dirty="0">
                <a:solidFill>
                  <a:schemeClr val="dk1"/>
                </a:solidFill>
                <a:effectLst/>
                <a:latin typeface="Arial"/>
                <a:ea typeface="Arial"/>
                <a:cs typeface="Arial"/>
                <a:sym typeface="Arial"/>
              </a:rPr>
              <a:t> maximiser les gains et </a:t>
            </a:r>
            <a:r>
              <a:rPr lang="en-GB" sz="1200" b="0" i="0" u="none" strike="noStrike" cap="none" dirty="0" err="1">
                <a:solidFill>
                  <a:schemeClr val="dk1"/>
                </a:solidFill>
                <a:effectLst/>
                <a:latin typeface="Arial"/>
                <a:ea typeface="Arial"/>
                <a:cs typeface="Arial"/>
                <a:sym typeface="Arial"/>
              </a:rPr>
              <a:t>contribuer</a:t>
            </a:r>
            <a:r>
              <a:rPr lang="en-GB" sz="1200" b="0" i="0" u="none" strike="noStrike" cap="none" dirty="0">
                <a:solidFill>
                  <a:schemeClr val="dk1"/>
                </a:solidFill>
                <a:effectLst/>
                <a:latin typeface="Arial"/>
                <a:ea typeface="Arial"/>
                <a:cs typeface="Arial"/>
                <a:sym typeface="Arial"/>
              </a:rPr>
              <a:t> à des </a:t>
            </a:r>
            <a:r>
              <a:rPr lang="en-GB" sz="1200" b="0" i="0" u="none" strike="noStrike" cap="none" dirty="0" err="1">
                <a:solidFill>
                  <a:schemeClr val="dk1"/>
                </a:solidFill>
                <a:effectLst/>
                <a:latin typeface="Arial"/>
                <a:ea typeface="Arial"/>
                <a:cs typeface="Arial"/>
                <a:sym typeface="Arial"/>
              </a:rPr>
              <a:t>résultats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meilleurs</a:t>
            </a:r>
            <a:r>
              <a:rPr lang="en-GB" sz="1200" b="0" i="0" u="none" strike="noStrike" cap="none" dirty="0">
                <a:solidFill>
                  <a:schemeClr val="dk1"/>
                </a:solidFill>
                <a:effectLst/>
                <a:latin typeface="Arial"/>
                <a:ea typeface="Arial"/>
                <a:cs typeface="Arial"/>
                <a:sym typeface="Arial"/>
              </a:rPr>
              <a:t> et plus durables.</a:t>
            </a:r>
          </a:p>
          <a:p>
            <a:endParaRPr lang="en-GB" dirty="0"/>
          </a:p>
          <a:p>
            <a:r>
              <a:rPr lang="en-GB" dirty="0" err="1"/>
              <a:t>Apprentissage</a:t>
            </a:r>
            <a:r>
              <a:rPr lang="en-GB" dirty="0"/>
              <a:t> et adaptation - </a:t>
            </a:r>
            <a:r>
              <a:rPr lang="en-GB" b="1" dirty="0"/>
              <a:t>Cet </a:t>
            </a:r>
            <a:r>
              <a:rPr lang="en-GB" b="1" dirty="0" err="1"/>
              <a:t>élément</a:t>
            </a:r>
            <a:r>
              <a:rPr lang="en-GB" b="1" dirty="0"/>
              <a:t> </a:t>
            </a:r>
            <a:r>
              <a:rPr lang="en-GB" b="1" dirty="0" err="1"/>
              <a:t>constitutif</a:t>
            </a:r>
            <a:r>
              <a:rPr lang="en-GB" b="1" dirty="0"/>
              <a:t> </a:t>
            </a:r>
            <a:r>
              <a:rPr lang="en-GB" b="1" dirty="0" err="1"/>
              <a:t>est</a:t>
            </a:r>
            <a:r>
              <a:rPr lang="en-GB" b="1" dirty="0"/>
              <a:t> </a:t>
            </a:r>
            <a:r>
              <a:rPr lang="en-GB" b="1" dirty="0" err="1"/>
              <a:t>solide</a:t>
            </a:r>
            <a:r>
              <a:rPr lang="en-GB" b="1" dirty="0"/>
              <a:t> </a:t>
            </a:r>
            <a:r>
              <a:rPr lang="en-GB" b="1" dirty="0" err="1"/>
              <a:t>lorsque</a:t>
            </a:r>
            <a:r>
              <a:rPr lang="en-GB" b="1" dirty="0"/>
              <a:t> : </a:t>
            </a:r>
            <a:r>
              <a:rPr lang="en-GB" dirty="0"/>
              <a:t>les </a:t>
            </a:r>
            <a:r>
              <a:rPr lang="en-GB" dirty="0" err="1"/>
              <a:t>capacités</a:t>
            </a:r>
            <a:r>
              <a:rPr lang="en-GB" dirty="0"/>
              <a:t> et les cadres </a:t>
            </a:r>
            <a:r>
              <a:rPr lang="en-GB" dirty="0" err="1"/>
              <a:t>nécessaires</a:t>
            </a:r>
            <a:r>
              <a:rPr lang="en-GB" dirty="0"/>
              <a:t> existent pour </a:t>
            </a:r>
            <a:r>
              <a:rPr lang="en-GB" dirty="0" err="1"/>
              <a:t>tirer</a:t>
            </a:r>
            <a:r>
              <a:rPr lang="en-GB" dirty="0"/>
              <a:t> les </a:t>
            </a:r>
            <a:r>
              <a:rPr lang="en-GB" dirty="0" err="1"/>
              <a:t>leçons</a:t>
            </a:r>
            <a:r>
              <a:rPr lang="en-GB" dirty="0"/>
              <a:t> apprises et pour adapter et </a:t>
            </a:r>
            <a:r>
              <a:rPr lang="en-GB" dirty="0" err="1"/>
              <a:t>mettre</a:t>
            </a:r>
            <a:r>
              <a:rPr lang="en-GB" dirty="0"/>
              <a:t> à jour les </a:t>
            </a:r>
            <a:r>
              <a:rPr lang="en-GB" dirty="0" err="1"/>
              <a:t>modèles</a:t>
            </a:r>
            <a:r>
              <a:rPr lang="en-GB" dirty="0"/>
              <a:t> de prestation de services, les </a:t>
            </a:r>
            <a:r>
              <a:rPr lang="en-GB" dirty="0" err="1"/>
              <a:t>approches</a:t>
            </a:r>
            <a:r>
              <a:rPr lang="en-GB" dirty="0"/>
              <a:t> et les </a:t>
            </a:r>
            <a:r>
              <a:rPr lang="en-GB" dirty="0" err="1"/>
              <a:t>éléments</a:t>
            </a:r>
            <a:r>
              <a:rPr lang="en-GB" dirty="0"/>
              <a:t> </a:t>
            </a:r>
            <a:r>
              <a:rPr lang="en-GB" dirty="0" err="1"/>
              <a:t>constitutifs</a:t>
            </a:r>
            <a:r>
              <a:rPr lang="en-GB" dirty="0"/>
              <a:t> plus larges face au </a:t>
            </a:r>
            <a:r>
              <a:rPr lang="en-GB" dirty="0" err="1"/>
              <a:t>changement</a:t>
            </a:r>
            <a:r>
              <a:rPr lang="en-GB" dirty="0"/>
              <a:t> et aux </a:t>
            </a:r>
            <a:r>
              <a:rPr lang="en-GB" dirty="0" err="1"/>
              <a:t>leçons</a:t>
            </a:r>
            <a:r>
              <a:rPr lang="en-GB" dirty="0"/>
              <a:t> apprises.</a:t>
            </a:r>
          </a:p>
          <a:p>
            <a:endParaRPr lang="en-GB" dirty="0"/>
          </a:p>
          <a:p>
            <a:r>
              <a:rPr lang="en-GB" dirty="0"/>
              <a:t>Gestion des </a:t>
            </a:r>
            <a:r>
              <a:rPr lang="en-GB" dirty="0" err="1"/>
              <a:t>ressources</a:t>
            </a:r>
            <a:r>
              <a:rPr lang="en-GB" dirty="0"/>
              <a:t> </a:t>
            </a:r>
            <a:r>
              <a:rPr lang="en-GB" dirty="0" err="1"/>
              <a:t>en</a:t>
            </a:r>
            <a:r>
              <a:rPr lang="en-GB" dirty="0"/>
              <a:t> eau - </a:t>
            </a:r>
            <a:r>
              <a:rPr lang="en-GB" b="1" dirty="0"/>
              <a:t>Cet </a:t>
            </a:r>
            <a:r>
              <a:rPr lang="en-GB" b="1" dirty="0" err="1"/>
              <a:t>élément</a:t>
            </a:r>
            <a:r>
              <a:rPr lang="en-GB" b="1" dirty="0"/>
              <a:t> </a:t>
            </a:r>
            <a:r>
              <a:rPr lang="en-GB" b="1" dirty="0" err="1"/>
              <a:t>constitutif</a:t>
            </a:r>
            <a:r>
              <a:rPr lang="en-GB" b="1" dirty="0"/>
              <a:t> </a:t>
            </a:r>
            <a:r>
              <a:rPr lang="en-GB" b="1" dirty="0" err="1"/>
              <a:t>est</a:t>
            </a:r>
            <a:r>
              <a:rPr lang="en-GB" b="1" dirty="0"/>
              <a:t> </a:t>
            </a:r>
            <a:r>
              <a:rPr lang="en-GB" b="1" dirty="0" err="1"/>
              <a:t>solide</a:t>
            </a:r>
            <a:r>
              <a:rPr lang="en-GB" b="1" dirty="0"/>
              <a:t> </a:t>
            </a:r>
            <a:r>
              <a:rPr lang="en-GB" b="1" dirty="0" err="1"/>
              <a:t>lorsque</a:t>
            </a:r>
            <a:r>
              <a:rPr lang="en-GB" b="1" dirty="0"/>
              <a:t> : </a:t>
            </a:r>
            <a:r>
              <a:rPr lang="en-GB" dirty="0"/>
              <a:t>il </a:t>
            </a:r>
            <a:r>
              <a:rPr lang="en-GB" dirty="0" err="1"/>
              <a:t>existe</a:t>
            </a:r>
            <a:r>
              <a:rPr lang="en-GB" dirty="0"/>
              <a:t> un cadre </a:t>
            </a:r>
            <a:r>
              <a:rPr lang="en-GB" dirty="0" err="1"/>
              <a:t>clair</a:t>
            </a:r>
            <a:r>
              <a:rPr lang="en-GB" dirty="0"/>
              <a:t> pour </a:t>
            </a:r>
            <a:r>
              <a:rPr lang="en-GB" dirty="0" err="1"/>
              <a:t>l'allocation</a:t>
            </a:r>
            <a:r>
              <a:rPr lang="en-GB" dirty="0"/>
              <a:t> et la gestion du </a:t>
            </a:r>
            <a:r>
              <a:rPr lang="en-GB" dirty="0" err="1"/>
              <a:t>prélèvement</a:t>
            </a:r>
            <a:r>
              <a:rPr lang="en-GB" dirty="0"/>
              <a:t> et de la </a:t>
            </a:r>
            <a:r>
              <a:rPr lang="en-GB" dirty="0" err="1"/>
              <a:t>qualité</a:t>
            </a:r>
            <a:r>
              <a:rPr lang="en-GB" dirty="0"/>
              <a:t> de </a:t>
            </a:r>
            <a:r>
              <a:rPr lang="en-GB" dirty="0" err="1"/>
              <a:t>l'eau</a:t>
            </a:r>
            <a:r>
              <a:rPr lang="en-GB" dirty="0"/>
              <a:t>, et que </a:t>
            </a:r>
            <a:r>
              <a:rPr lang="en-GB" dirty="0" err="1"/>
              <a:t>ce</a:t>
            </a:r>
            <a:r>
              <a:rPr lang="en-GB" dirty="0"/>
              <a:t> cadre </a:t>
            </a:r>
            <a:r>
              <a:rPr lang="en-GB" dirty="0" err="1"/>
              <a:t>est</a:t>
            </a:r>
            <a:r>
              <a:rPr lang="en-GB" dirty="0"/>
              <a:t> mis </a:t>
            </a:r>
            <a:r>
              <a:rPr lang="en-GB" dirty="0" err="1"/>
              <a:t>en</a:t>
            </a:r>
            <a:r>
              <a:rPr lang="en-GB" dirty="0"/>
              <a:t> </a:t>
            </a:r>
            <a:r>
              <a:rPr lang="en-GB" dirty="0" err="1"/>
              <a:t>œuvre</a:t>
            </a:r>
            <a:r>
              <a:rPr lang="en-GB" dirty="0"/>
              <a:t>. Il </a:t>
            </a:r>
            <a:r>
              <a:rPr lang="en-GB" dirty="0" err="1"/>
              <a:t>existe</a:t>
            </a:r>
            <a:r>
              <a:rPr lang="en-GB" dirty="0"/>
              <a:t> des pratiques </a:t>
            </a:r>
            <a:r>
              <a:rPr lang="en-GB" dirty="0" err="1"/>
              <a:t>systématiques</a:t>
            </a:r>
            <a:r>
              <a:rPr lang="en-GB" dirty="0"/>
              <a:t> de protection des </a:t>
            </a:r>
            <a:r>
              <a:rPr lang="en-GB" dirty="0" err="1"/>
              <a:t>bassins</a:t>
            </a:r>
            <a:r>
              <a:rPr lang="en-GB" dirty="0"/>
              <a:t> versants, de planification des multiples utilisations de </a:t>
            </a:r>
            <a:r>
              <a:rPr lang="en-GB" dirty="0" err="1"/>
              <a:t>l'eau</a:t>
            </a:r>
            <a:r>
              <a:rPr lang="en-GB" dirty="0"/>
              <a:t>, des </a:t>
            </a:r>
            <a:r>
              <a:rPr lang="en-GB" dirty="0" err="1"/>
              <a:t>plateformes</a:t>
            </a:r>
            <a:r>
              <a:rPr lang="en-GB" dirty="0"/>
              <a:t> de dialogue pour les </a:t>
            </a:r>
            <a:r>
              <a:rPr lang="en-GB" dirty="0" err="1"/>
              <a:t>litiges</a:t>
            </a:r>
            <a:r>
              <a:rPr lang="en-GB" dirty="0"/>
              <a:t> </a:t>
            </a:r>
            <a:r>
              <a:rPr lang="en-GB" dirty="0" err="1"/>
              <a:t>relatifs</a:t>
            </a:r>
            <a:r>
              <a:rPr lang="en-GB" dirty="0"/>
              <a:t> aux </a:t>
            </a:r>
            <a:r>
              <a:rPr lang="en-GB" dirty="0" err="1"/>
              <a:t>ressources</a:t>
            </a:r>
            <a:r>
              <a:rPr lang="en-GB" dirty="0"/>
              <a:t> </a:t>
            </a:r>
            <a:r>
              <a:rPr lang="en-GB" dirty="0" err="1"/>
              <a:t>en</a:t>
            </a:r>
            <a:r>
              <a:rPr lang="en-GB" dirty="0"/>
              <a:t> eau et des </a:t>
            </a:r>
            <a:r>
              <a:rPr lang="en-GB" dirty="0" err="1"/>
              <a:t>dispositifs</a:t>
            </a:r>
            <a:r>
              <a:rPr lang="en-GB" dirty="0"/>
              <a:t> </a:t>
            </a:r>
            <a:r>
              <a:rPr lang="en-GB" dirty="0" err="1"/>
              <a:t>efficaces</a:t>
            </a:r>
            <a:r>
              <a:rPr lang="en-GB" dirty="0"/>
              <a:t> de surveillance </a:t>
            </a:r>
            <a:r>
              <a:rPr lang="en-GB" dirty="0" err="1"/>
              <a:t>hydrologique</a:t>
            </a:r>
            <a:r>
              <a:rPr lang="en-GB" dirty="0"/>
              <a:t>.</a:t>
            </a:r>
          </a:p>
          <a:p>
            <a:endParaRPr lang="en-GB" dirty="0"/>
          </a:p>
          <a:p>
            <a:r>
              <a:rPr lang="en-GB" dirty="0"/>
              <a:t>Réglementation et </a:t>
            </a:r>
            <a:r>
              <a:rPr lang="en-GB" dirty="0" err="1"/>
              <a:t>responsabilité</a:t>
            </a:r>
            <a:r>
              <a:rPr lang="en-GB" dirty="0"/>
              <a:t> - </a:t>
            </a:r>
            <a:r>
              <a:rPr lang="en-GB" b="1" dirty="0"/>
              <a:t>Cet </a:t>
            </a:r>
            <a:r>
              <a:rPr lang="en-GB" b="1" dirty="0" err="1"/>
              <a:t>élément</a:t>
            </a:r>
            <a:r>
              <a:rPr lang="en-GB" b="1" dirty="0"/>
              <a:t> </a:t>
            </a:r>
            <a:r>
              <a:rPr lang="en-GB" b="1" dirty="0" err="1"/>
              <a:t>constitutif</a:t>
            </a:r>
            <a:r>
              <a:rPr lang="en-GB" b="1" dirty="0"/>
              <a:t> </a:t>
            </a:r>
            <a:r>
              <a:rPr lang="en-GB" b="1" dirty="0" err="1"/>
              <a:t>est</a:t>
            </a:r>
            <a:r>
              <a:rPr lang="en-GB" b="1" dirty="0"/>
              <a:t> </a:t>
            </a:r>
            <a:r>
              <a:rPr lang="en-GB" b="1" dirty="0" err="1"/>
              <a:t>solide</a:t>
            </a:r>
            <a:r>
              <a:rPr lang="en-GB" b="1" dirty="0"/>
              <a:t> </a:t>
            </a:r>
            <a:r>
              <a:rPr lang="en-GB" b="1" dirty="0" err="1"/>
              <a:t>lorsque</a:t>
            </a:r>
            <a:r>
              <a:rPr lang="en-GB" b="1" dirty="0"/>
              <a:t> : </a:t>
            </a:r>
            <a:r>
              <a:rPr lang="en-GB" dirty="0"/>
              <a:t>un cadre </a:t>
            </a:r>
            <a:r>
              <a:rPr lang="en-GB" dirty="0" err="1"/>
              <a:t>réglementaire</a:t>
            </a:r>
            <a:r>
              <a:rPr lang="en-GB" dirty="0"/>
              <a:t> </a:t>
            </a:r>
            <a:r>
              <a:rPr lang="en-GB" dirty="0" err="1"/>
              <a:t>clair</a:t>
            </a:r>
            <a:r>
              <a:rPr lang="en-GB" dirty="0"/>
              <a:t> </a:t>
            </a:r>
            <a:r>
              <a:rPr lang="en-GB" dirty="0" err="1"/>
              <a:t>existe</a:t>
            </a:r>
            <a:r>
              <a:rPr lang="en-GB" dirty="0"/>
              <a:t> ; les </a:t>
            </a:r>
            <a:r>
              <a:rPr lang="en-GB" dirty="0" err="1"/>
              <a:t>fonctions</a:t>
            </a:r>
            <a:r>
              <a:rPr lang="en-GB" dirty="0"/>
              <a:t> </a:t>
            </a:r>
            <a:r>
              <a:rPr lang="en-GB" dirty="0" err="1"/>
              <a:t>réglementaires</a:t>
            </a:r>
            <a:r>
              <a:rPr lang="en-GB" dirty="0"/>
              <a:t> </a:t>
            </a:r>
            <a:r>
              <a:rPr lang="en-GB" dirty="0" err="1"/>
              <a:t>sont</a:t>
            </a:r>
            <a:r>
              <a:rPr lang="en-GB" dirty="0"/>
              <a:t> </a:t>
            </a:r>
            <a:r>
              <a:rPr lang="en-GB" dirty="0" err="1"/>
              <a:t>clairement</a:t>
            </a:r>
            <a:r>
              <a:rPr lang="en-GB" dirty="0"/>
              <a:t> </a:t>
            </a:r>
            <a:r>
              <a:rPr lang="en-GB" dirty="0" err="1"/>
              <a:t>définies</a:t>
            </a:r>
            <a:r>
              <a:rPr lang="en-GB" dirty="0"/>
              <a:t>, avec </a:t>
            </a:r>
            <a:r>
              <a:rPr lang="en-GB" dirty="0" err="1"/>
              <a:t>une</a:t>
            </a:r>
            <a:r>
              <a:rPr lang="en-GB" dirty="0"/>
              <a:t> </a:t>
            </a:r>
            <a:r>
              <a:rPr lang="en-GB" dirty="0" err="1"/>
              <a:t>séparation</a:t>
            </a:r>
            <a:r>
              <a:rPr lang="en-GB" dirty="0"/>
              <a:t> </a:t>
            </a:r>
            <a:r>
              <a:rPr lang="en-GB" dirty="0" err="1"/>
              <a:t>claire</a:t>
            </a:r>
            <a:r>
              <a:rPr lang="en-GB" dirty="0"/>
              <a:t> des </a:t>
            </a:r>
            <a:r>
              <a:rPr lang="en-GB" dirty="0" err="1"/>
              <a:t>rôles</a:t>
            </a:r>
            <a:r>
              <a:rPr lang="en-GB" dirty="0"/>
              <a:t> entre les </a:t>
            </a:r>
            <a:r>
              <a:rPr lang="en-GB" dirty="0" err="1"/>
              <a:t>régulateurs</a:t>
            </a:r>
            <a:r>
              <a:rPr lang="en-GB" dirty="0"/>
              <a:t> et les </a:t>
            </a:r>
            <a:r>
              <a:rPr lang="en-GB" dirty="0" err="1"/>
              <a:t>prestataires</a:t>
            </a:r>
            <a:r>
              <a:rPr lang="en-GB" dirty="0"/>
              <a:t> de services ; la </a:t>
            </a:r>
            <a:r>
              <a:rPr lang="en-GB" dirty="0" err="1"/>
              <a:t>capacité</a:t>
            </a:r>
            <a:r>
              <a:rPr lang="en-GB" dirty="0"/>
              <a:t> </a:t>
            </a:r>
            <a:r>
              <a:rPr lang="en-GB" dirty="0" err="1"/>
              <a:t>réglementaire</a:t>
            </a:r>
            <a:r>
              <a:rPr lang="en-GB" dirty="0"/>
              <a:t> </a:t>
            </a:r>
            <a:r>
              <a:rPr lang="en-GB" dirty="0" err="1"/>
              <a:t>existe</a:t>
            </a:r>
            <a:r>
              <a:rPr lang="en-GB" dirty="0"/>
              <a:t> et </a:t>
            </a:r>
            <a:r>
              <a:rPr lang="en-GB" dirty="0" err="1"/>
              <a:t>est</a:t>
            </a:r>
            <a:r>
              <a:rPr lang="en-GB" dirty="0"/>
              <a:t> </a:t>
            </a:r>
            <a:r>
              <a:rPr lang="en-GB" dirty="0" err="1"/>
              <a:t>exercée</a:t>
            </a:r>
            <a:r>
              <a:rPr lang="en-GB" dirty="0"/>
              <a:t> ; et des </a:t>
            </a:r>
            <a:r>
              <a:rPr lang="en-GB" dirty="0" err="1"/>
              <a:t>mécanismes</a:t>
            </a:r>
            <a:r>
              <a:rPr lang="en-GB" dirty="0"/>
              <a:t> </a:t>
            </a:r>
            <a:r>
              <a:rPr lang="en-GB" dirty="0" err="1"/>
              <a:t>d'équité</a:t>
            </a:r>
            <a:r>
              <a:rPr lang="en-GB" dirty="0"/>
              <a:t> et de </a:t>
            </a:r>
            <a:r>
              <a:rPr lang="en-GB" dirty="0" err="1"/>
              <a:t>responsabilité</a:t>
            </a:r>
            <a:r>
              <a:rPr lang="en-GB" dirty="0"/>
              <a:t> </a:t>
            </a:r>
            <a:r>
              <a:rPr lang="en-GB" dirty="0" err="1"/>
              <a:t>sont</a:t>
            </a:r>
            <a:r>
              <a:rPr lang="en-GB" dirty="0"/>
              <a:t> </a:t>
            </a:r>
            <a:r>
              <a:rPr lang="en-GB" dirty="0" err="1"/>
              <a:t>en</a:t>
            </a:r>
            <a:r>
              <a:rPr lang="en-GB" dirty="0"/>
              <a:t> place.</a:t>
            </a:r>
          </a:p>
          <a:p>
            <a:endParaRPr lang="en-GB" dirty="0"/>
          </a:p>
          <a:p>
            <a:r>
              <a:rPr lang="en-GB" dirty="0" err="1"/>
              <a:t>Financement</a:t>
            </a:r>
            <a:r>
              <a:rPr lang="en-GB" dirty="0"/>
              <a:t> - </a:t>
            </a:r>
            <a:r>
              <a:rPr lang="en-GB" b="1" dirty="0"/>
              <a:t>Cet </a:t>
            </a:r>
            <a:r>
              <a:rPr lang="en-GB" b="1" dirty="0" err="1"/>
              <a:t>élément</a:t>
            </a:r>
            <a:r>
              <a:rPr lang="en-GB" b="1" dirty="0"/>
              <a:t> </a:t>
            </a:r>
            <a:r>
              <a:rPr lang="en-GB" b="1" dirty="0" err="1"/>
              <a:t>constitutif</a:t>
            </a:r>
            <a:r>
              <a:rPr lang="en-GB" b="1" dirty="0"/>
              <a:t> </a:t>
            </a:r>
            <a:r>
              <a:rPr lang="en-GB" b="1" dirty="0" err="1"/>
              <a:t>est</a:t>
            </a:r>
            <a:r>
              <a:rPr lang="en-GB" b="1" dirty="0"/>
              <a:t> </a:t>
            </a:r>
            <a:r>
              <a:rPr lang="en-GB" b="1" dirty="0" err="1"/>
              <a:t>solide</a:t>
            </a:r>
            <a:r>
              <a:rPr lang="en-GB" b="1" dirty="0"/>
              <a:t> </a:t>
            </a:r>
            <a:r>
              <a:rPr lang="en-GB" b="1" dirty="0" err="1"/>
              <a:t>lorsque</a:t>
            </a:r>
            <a:r>
              <a:rPr lang="en-GB" b="1" dirty="0"/>
              <a:t> : </a:t>
            </a:r>
            <a:r>
              <a:rPr lang="en-GB" dirty="0"/>
              <a:t>des cadres </a:t>
            </a:r>
            <a:r>
              <a:rPr lang="en-GB" dirty="0" err="1"/>
              <a:t>clairs</a:t>
            </a:r>
            <a:r>
              <a:rPr lang="en-GB" dirty="0"/>
              <a:t> et des fonds </a:t>
            </a:r>
            <a:r>
              <a:rPr lang="en-GB" dirty="0" err="1"/>
              <a:t>suffisants</a:t>
            </a:r>
            <a:r>
              <a:rPr lang="en-GB" dirty="0"/>
              <a:t> existent et </a:t>
            </a:r>
            <a:r>
              <a:rPr lang="en-GB" dirty="0" err="1"/>
              <a:t>sont</a:t>
            </a:r>
            <a:r>
              <a:rPr lang="en-GB" dirty="0"/>
              <a:t> </a:t>
            </a:r>
            <a:r>
              <a:rPr lang="en-GB" dirty="0" err="1"/>
              <a:t>utilisés</a:t>
            </a:r>
            <a:r>
              <a:rPr lang="en-GB" dirty="0"/>
              <a:t> pour financer la prestation de services, y </a:t>
            </a:r>
            <a:r>
              <a:rPr lang="en-GB" dirty="0" err="1"/>
              <a:t>compris</a:t>
            </a:r>
            <a:r>
              <a:rPr lang="en-GB" dirty="0"/>
              <a:t> les </a:t>
            </a:r>
            <a:r>
              <a:rPr lang="en-GB" dirty="0" err="1"/>
              <a:t>coûts</a:t>
            </a:r>
            <a:r>
              <a:rPr lang="en-GB" dirty="0"/>
              <a:t> du cycle de vie </a:t>
            </a:r>
            <a:r>
              <a:rPr lang="en-GB" dirty="0" err="1"/>
              <a:t>complet</a:t>
            </a:r>
            <a:r>
              <a:rPr lang="en-GB" dirty="0"/>
              <a:t> et les sources </a:t>
            </a:r>
            <a:r>
              <a:rPr lang="en-GB" dirty="0" err="1"/>
              <a:t>clairement</a:t>
            </a:r>
            <a:r>
              <a:rPr lang="en-GB" dirty="0"/>
              <a:t> </a:t>
            </a:r>
            <a:r>
              <a:rPr lang="en-GB" dirty="0" err="1"/>
              <a:t>identifiées</a:t>
            </a:r>
            <a:r>
              <a:rPr lang="en-GB" dirty="0"/>
              <a:t> pour </a:t>
            </a:r>
            <a:r>
              <a:rPr lang="en-GB" dirty="0" err="1"/>
              <a:t>chaque</a:t>
            </a:r>
            <a:r>
              <a:rPr lang="en-GB" dirty="0"/>
              <a:t> </a:t>
            </a:r>
            <a:r>
              <a:rPr lang="en-GB" dirty="0" err="1"/>
              <a:t>composante</a:t>
            </a:r>
            <a:r>
              <a:rPr lang="en-GB" dirty="0"/>
              <a:t>.</a:t>
            </a:r>
          </a:p>
          <a:p>
            <a:endParaRPr lang="en-GB" dirty="0"/>
          </a:p>
          <a:p>
            <a:r>
              <a:rPr lang="en-GB" dirty="0"/>
              <a:t>Planification - </a:t>
            </a:r>
            <a:r>
              <a:rPr lang="en-GB" b="1" dirty="0"/>
              <a:t>Cet </a:t>
            </a:r>
            <a:r>
              <a:rPr lang="en-GB" b="1" dirty="0" err="1"/>
              <a:t>élément</a:t>
            </a:r>
            <a:r>
              <a:rPr lang="en-GB" b="1" dirty="0"/>
              <a:t> </a:t>
            </a:r>
            <a:r>
              <a:rPr lang="en-GB" b="1" dirty="0" err="1"/>
              <a:t>constitutif</a:t>
            </a:r>
            <a:r>
              <a:rPr lang="en-GB" b="1" dirty="0"/>
              <a:t> </a:t>
            </a:r>
            <a:r>
              <a:rPr lang="en-GB" b="1" dirty="0" err="1"/>
              <a:t>est</a:t>
            </a:r>
            <a:r>
              <a:rPr lang="en-GB" b="1" dirty="0"/>
              <a:t> </a:t>
            </a:r>
            <a:r>
              <a:rPr lang="en-GB" b="1" dirty="0" err="1"/>
              <a:t>solide</a:t>
            </a:r>
            <a:r>
              <a:rPr lang="en-GB" b="1" dirty="0"/>
              <a:t> </a:t>
            </a:r>
            <a:r>
              <a:rPr lang="en-GB" b="1" dirty="0" err="1"/>
              <a:t>lorsque</a:t>
            </a:r>
            <a:r>
              <a:rPr lang="en-GB" b="1" dirty="0"/>
              <a:t> : </a:t>
            </a:r>
            <a:r>
              <a:rPr lang="en-GB" dirty="0"/>
              <a:t>des cadres </a:t>
            </a:r>
            <a:r>
              <a:rPr lang="en-GB" dirty="0" err="1"/>
              <a:t>clairs</a:t>
            </a:r>
            <a:r>
              <a:rPr lang="en-GB" dirty="0"/>
              <a:t> existent pour </a:t>
            </a:r>
            <a:r>
              <a:rPr lang="en-GB" dirty="0" err="1"/>
              <a:t>l'élaboration</a:t>
            </a:r>
            <a:r>
              <a:rPr lang="en-GB" dirty="0"/>
              <a:t> de plans et de budgets à </a:t>
            </a:r>
            <a:r>
              <a:rPr lang="en-GB" dirty="0" err="1"/>
              <a:t>tous</a:t>
            </a:r>
            <a:r>
              <a:rPr lang="en-GB" dirty="0"/>
              <a:t> les </a:t>
            </a:r>
            <a:r>
              <a:rPr lang="en-GB" dirty="0" err="1"/>
              <a:t>niveaux</a:t>
            </a:r>
            <a:r>
              <a:rPr lang="en-GB" dirty="0"/>
              <a:t> de </a:t>
            </a:r>
            <a:r>
              <a:rPr lang="en-GB" dirty="0" err="1"/>
              <a:t>gouvernement</a:t>
            </a:r>
            <a:r>
              <a:rPr lang="en-GB" dirty="0"/>
              <a:t> et à </a:t>
            </a:r>
            <a:r>
              <a:rPr lang="en-GB" dirty="0" err="1"/>
              <a:t>tous</a:t>
            </a:r>
            <a:r>
              <a:rPr lang="en-GB" dirty="0"/>
              <a:t> les </a:t>
            </a:r>
            <a:r>
              <a:rPr lang="en-GB" dirty="0" err="1"/>
              <a:t>niveaux</a:t>
            </a:r>
            <a:r>
              <a:rPr lang="en-GB" dirty="0"/>
              <a:t> des </a:t>
            </a:r>
            <a:r>
              <a:rPr lang="en-GB" dirty="0" err="1"/>
              <a:t>prestataires</a:t>
            </a:r>
            <a:r>
              <a:rPr lang="en-GB" dirty="0"/>
              <a:t> de services, et </a:t>
            </a:r>
            <a:r>
              <a:rPr lang="en-GB" dirty="0" err="1"/>
              <a:t>lorsque</a:t>
            </a:r>
            <a:r>
              <a:rPr lang="en-GB" dirty="0"/>
              <a:t> </a:t>
            </a:r>
            <a:r>
              <a:rPr lang="en-GB" dirty="0" err="1"/>
              <a:t>leur</a:t>
            </a:r>
            <a:r>
              <a:rPr lang="en-GB" dirty="0"/>
              <a:t> </a:t>
            </a:r>
            <a:r>
              <a:rPr lang="en-GB" dirty="0" err="1"/>
              <a:t>élaboration</a:t>
            </a:r>
            <a:r>
              <a:rPr lang="en-GB" dirty="0"/>
              <a:t> </a:t>
            </a:r>
            <a:r>
              <a:rPr lang="en-GB" dirty="0" err="1"/>
              <a:t>est</a:t>
            </a:r>
            <a:r>
              <a:rPr lang="en-GB" dirty="0"/>
              <a:t> </a:t>
            </a:r>
            <a:r>
              <a:rPr lang="en-GB" dirty="0" err="1"/>
              <a:t>claire</a:t>
            </a:r>
            <a:r>
              <a:rPr lang="en-GB" dirty="0"/>
              <a:t> et les </a:t>
            </a:r>
            <a:r>
              <a:rPr lang="en-GB" dirty="0" err="1"/>
              <a:t>capacités</a:t>
            </a:r>
            <a:r>
              <a:rPr lang="en-GB" dirty="0"/>
              <a:t> </a:t>
            </a:r>
            <a:r>
              <a:rPr lang="en-GB" dirty="0" err="1"/>
              <a:t>nécessaires</a:t>
            </a:r>
            <a:r>
              <a:rPr lang="en-GB" dirty="0"/>
              <a:t> à </a:t>
            </a:r>
            <a:r>
              <a:rPr lang="en-GB" dirty="0" err="1"/>
              <a:t>cet</a:t>
            </a:r>
            <a:r>
              <a:rPr lang="en-GB" dirty="0"/>
              <a:t> </a:t>
            </a:r>
            <a:r>
              <a:rPr lang="en-GB" dirty="0" err="1"/>
              <a:t>effet</a:t>
            </a:r>
            <a:r>
              <a:rPr lang="en-GB" dirty="0"/>
              <a:t> </a:t>
            </a:r>
            <a:r>
              <a:rPr lang="en-GB" dirty="0" err="1"/>
              <a:t>sont</a:t>
            </a:r>
            <a:r>
              <a:rPr lang="en-GB" dirty="0"/>
              <a:t> </a:t>
            </a:r>
            <a:r>
              <a:rPr lang="en-GB" dirty="0" err="1"/>
              <a:t>disponibles</a:t>
            </a:r>
            <a:r>
              <a:rPr lang="en-GB" dirty="0"/>
              <a:t>.</a:t>
            </a:r>
          </a:p>
          <a:p>
            <a:endParaRPr lang="en-GB" dirty="0"/>
          </a:p>
          <a:p>
            <a:r>
              <a:rPr lang="en-GB" dirty="0" err="1"/>
              <a:t>Suivi</a:t>
            </a:r>
            <a:r>
              <a:rPr lang="en-GB" dirty="0"/>
              <a:t> - </a:t>
            </a:r>
            <a:r>
              <a:rPr lang="en-GB" b="1" dirty="0"/>
              <a:t>Cet </a:t>
            </a:r>
            <a:r>
              <a:rPr lang="en-GB" b="1" dirty="0" err="1"/>
              <a:t>élément</a:t>
            </a:r>
            <a:r>
              <a:rPr lang="en-GB" b="1" dirty="0"/>
              <a:t> </a:t>
            </a:r>
            <a:r>
              <a:rPr lang="en-GB" b="1" dirty="0" err="1"/>
              <a:t>constitutif</a:t>
            </a:r>
            <a:r>
              <a:rPr lang="en-GB" b="1" dirty="0"/>
              <a:t> </a:t>
            </a:r>
            <a:r>
              <a:rPr lang="en-GB" b="1" dirty="0" err="1"/>
              <a:t>est</a:t>
            </a:r>
            <a:r>
              <a:rPr lang="en-GB" b="1" dirty="0"/>
              <a:t> </a:t>
            </a:r>
            <a:r>
              <a:rPr lang="en-GB" b="1" dirty="0" err="1"/>
              <a:t>solide</a:t>
            </a:r>
            <a:r>
              <a:rPr lang="en-GB" b="1" dirty="0"/>
              <a:t> </a:t>
            </a:r>
            <a:r>
              <a:rPr lang="en-GB" b="1" dirty="0" err="1"/>
              <a:t>lorsque</a:t>
            </a:r>
            <a:r>
              <a:rPr lang="en-GB" b="1" dirty="0"/>
              <a:t> : </a:t>
            </a:r>
            <a:r>
              <a:rPr lang="en-GB" dirty="0"/>
              <a:t>des cadres de </a:t>
            </a:r>
            <a:r>
              <a:rPr lang="en-GB" dirty="0" err="1"/>
              <a:t>suivi</a:t>
            </a:r>
            <a:r>
              <a:rPr lang="en-GB" dirty="0"/>
              <a:t> </a:t>
            </a:r>
            <a:r>
              <a:rPr lang="en-GB" dirty="0" err="1"/>
              <a:t>nationaux</a:t>
            </a:r>
            <a:r>
              <a:rPr lang="en-GB" dirty="0"/>
              <a:t> et </a:t>
            </a:r>
            <a:r>
              <a:rPr lang="en-GB" dirty="0" err="1"/>
              <a:t>infranationaux</a:t>
            </a:r>
            <a:r>
              <a:rPr lang="en-GB" dirty="0"/>
              <a:t> existent et </a:t>
            </a:r>
            <a:r>
              <a:rPr lang="en-GB" dirty="0" err="1"/>
              <a:t>sont</a:t>
            </a:r>
            <a:r>
              <a:rPr lang="en-GB" dirty="0"/>
              <a:t> </a:t>
            </a:r>
            <a:r>
              <a:rPr lang="en-GB" dirty="0" err="1"/>
              <a:t>utilisés</a:t>
            </a:r>
            <a:r>
              <a:rPr lang="en-GB" dirty="0"/>
              <a:t> par </a:t>
            </a:r>
            <a:r>
              <a:rPr lang="en-GB" dirty="0" err="1"/>
              <a:t>toutes</a:t>
            </a:r>
            <a:r>
              <a:rPr lang="en-GB" dirty="0"/>
              <a:t> les parties pour </a:t>
            </a:r>
            <a:r>
              <a:rPr lang="en-GB" dirty="0" err="1"/>
              <a:t>mesurer</a:t>
            </a:r>
            <a:r>
              <a:rPr lang="en-GB" dirty="0"/>
              <a:t> et </a:t>
            </a:r>
            <a:r>
              <a:rPr lang="en-GB" dirty="0" err="1"/>
              <a:t>rendre</a:t>
            </a:r>
            <a:r>
              <a:rPr lang="en-GB" dirty="0"/>
              <a:t> </a:t>
            </a:r>
            <a:r>
              <a:rPr lang="en-GB" dirty="0" err="1"/>
              <a:t>compte</a:t>
            </a:r>
            <a:r>
              <a:rPr lang="en-GB" dirty="0"/>
              <a:t> de la </a:t>
            </a:r>
            <a:r>
              <a:rPr lang="en-GB" dirty="0" err="1"/>
              <a:t>qualité</a:t>
            </a:r>
            <a:r>
              <a:rPr lang="en-GB" dirty="0"/>
              <a:t> des services </a:t>
            </a:r>
            <a:r>
              <a:rPr lang="en-GB" dirty="0" err="1"/>
              <a:t>fournis</a:t>
            </a:r>
            <a:r>
              <a:rPr lang="en-GB" dirty="0"/>
              <a:t> (</a:t>
            </a:r>
            <a:r>
              <a:rPr lang="en-GB" dirty="0" err="1"/>
              <a:t>niveau</a:t>
            </a:r>
            <a:r>
              <a:rPr lang="en-GB" dirty="0"/>
              <a:t> de service), et que </a:t>
            </a:r>
            <a:r>
              <a:rPr lang="en-GB" dirty="0" err="1"/>
              <a:t>ces</a:t>
            </a:r>
            <a:r>
              <a:rPr lang="en-GB" dirty="0"/>
              <a:t> données </a:t>
            </a:r>
            <a:r>
              <a:rPr lang="en-GB" dirty="0" err="1"/>
              <a:t>sont</a:t>
            </a:r>
            <a:r>
              <a:rPr lang="en-GB" dirty="0"/>
              <a:t> </a:t>
            </a:r>
            <a:r>
              <a:rPr lang="en-GB" dirty="0" err="1"/>
              <a:t>utilisées</a:t>
            </a:r>
            <a:r>
              <a:rPr lang="en-GB" dirty="0"/>
              <a:t> de manière proactive pour </a:t>
            </a:r>
            <a:r>
              <a:rPr lang="en-GB" dirty="0" err="1"/>
              <a:t>améliorer</a:t>
            </a:r>
            <a:r>
              <a:rPr lang="en-GB" dirty="0"/>
              <a:t> la </a:t>
            </a:r>
            <a:r>
              <a:rPr lang="en-GB" dirty="0" err="1"/>
              <a:t>qualité</a:t>
            </a:r>
            <a:r>
              <a:rPr lang="en-GB" dirty="0"/>
              <a:t> des services de manière </a:t>
            </a:r>
            <a:r>
              <a:rPr lang="en-GB" dirty="0" err="1"/>
              <a:t>régulière</a:t>
            </a:r>
            <a:r>
              <a:rPr lang="en-GB" dirty="0"/>
              <a:t>.</a:t>
            </a:r>
          </a:p>
          <a:p>
            <a:endParaRPr lang="en-GB" dirty="0"/>
          </a:p>
          <a:p>
            <a:r>
              <a:rPr lang="en-GB" dirty="0"/>
              <a:t>Infrastructure de prestation de services - </a:t>
            </a:r>
            <a:r>
              <a:rPr lang="en-GB" b="1" dirty="0"/>
              <a:t>Cet </a:t>
            </a:r>
            <a:r>
              <a:rPr lang="en-GB" b="1" dirty="0" err="1"/>
              <a:t>élément</a:t>
            </a:r>
            <a:r>
              <a:rPr lang="en-GB" b="1" dirty="0"/>
              <a:t> </a:t>
            </a:r>
            <a:r>
              <a:rPr lang="en-GB" b="1" dirty="0" err="1"/>
              <a:t>constitutif</a:t>
            </a:r>
            <a:r>
              <a:rPr lang="en-GB" b="1" dirty="0"/>
              <a:t> </a:t>
            </a:r>
            <a:r>
              <a:rPr lang="en-GB" b="1" dirty="0" err="1"/>
              <a:t>est</a:t>
            </a:r>
            <a:r>
              <a:rPr lang="en-GB" b="1" dirty="0"/>
              <a:t> </a:t>
            </a:r>
            <a:r>
              <a:rPr lang="en-GB" b="1" dirty="0" err="1"/>
              <a:t>solide</a:t>
            </a:r>
            <a:r>
              <a:rPr lang="en-GB" b="1" dirty="0"/>
              <a:t> </a:t>
            </a:r>
            <a:r>
              <a:rPr lang="en-GB" b="1" dirty="0" err="1"/>
              <a:t>lorsque</a:t>
            </a:r>
            <a:r>
              <a:rPr lang="en-GB" b="1" dirty="0"/>
              <a:t> : </a:t>
            </a:r>
            <a:r>
              <a:rPr lang="en-GB" dirty="0"/>
              <a:t>des cadres, des </a:t>
            </a:r>
            <a:r>
              <a:rPr lang="en-GB" dirty="0" err="1"/>
              <a:t>capacités</a:t>
            </a:r>
            <a:r>
              <a:rPr lang="en-GB" dirty="0"/>
              <a:t> et des </a:t>
            </a:r>
            <a:r>
              <a:rPr lang="en-GB" dirty="0" err="1"/>
              <a:t>rôles</a:t>
            </a:r>
            <a:r>
              <a:rPr lang="en-GB" dirty="0"/>
              <a:t> </a:t>
            </a:r>
            <a:r>
              <a:rPr lang="en-GB" dirty="0" err="1"/>
              <a:t>clairs</a:t>
            </a:r>
            <a:r>
              <a:rPr lang="en-GB" dirty="0"/>
              <a:t> existent, </a:t>
            </a:r>
            <a:r>
              <a:rPr lang="en-GB" dirty="0" err="1"/>
              <a:t>notamment</a:t>
            </a:r>
            <a:r>
              <a:rPr lang="en-GB" dirty="0"/>
              <a:t> </a:t>
            </a:r>
            <a:r>
              <a:rPr lang="en-GB" dirty="0" err="1"/>
              <a:t>en</a:t>
            </a:r>
            <a:r>
              <a:rPr lang="en-GB" dirty="0"/>
              <a:t> matière </a:t>
            </a:r>
            <a:r>
              <a:rPr lang="en-GB" dirty="0" err="1"/>
              <a:t>d'approvisionnement</a:t>
            </a:r>
            <a:r>
              <a:rPr lang="en-GB" dirty="0"/>
              <a:t>, de construction et de gestion des </a:t>
            </a:r>
            <a:r>
              <a:rPr lang="en-GB" dirty="0" err="1"/>
              <a:t>actifs</a:t>
            </a:r>
            <a:r>
              <a:rPr lang="en-GB" dirty="0"/>
              <a:t> (qui </a:t>
            </a:r>
            <a:r>
              <a:rPr lang="en-GB" dirty="0" err="1"/>
              <a:t>comprend</a:t>
            </a:r>
            <a:r>
              <a:rPr lang="en-GB" dirty="0"/>
              <a:t> le </a:t>
            </a:r>
            <a:r>
              <a:rPr lang="en-GB" dirty="0" err="1"/>
              <a:t>développement</a:t>
            </a:r>
            <a:r>
              <a:rPr lang="en-GB" dirty="0"/>
              <a:t> et la maintenance). Les technologies et les </a:t>
            </a:r>
            <a:r>
              <a:rPr lang="en-GB" dirty="0" err="1"/>
              <a:t>modèles</a:t>
            </a:r>
            <a:r>
              <a:rPr lang="en-GB" dirty="0"/>
              <a:t> de prestation de services </a:t>
            </a:r>
            <a:r>
              <a:rPr lang="en-GB" dirty="0" err="1"/>
              <a:t>doivent</a:t>
            </a:r>
            <a:r>
              <a:rPr lang="en-GB" dirty="0"/>
              <a:t> </a:t>
            </a:r>
            <a:r>
              <a:rPr lang="en-GB" dirty="0" err="1"/>
              <a:t>être</a:t>
            </a:r>
            <a:r>
              <a:rPr lang="en-GB" dirty="0"/>
              <a:t> </a:t>
            </a:r>
            <a:r>
              <a:rPr lang="en-GB" dirty="0" err="1"/>
              <a:t>adaptés</a:t>
            </a:r>
            <a:r>
              <a:rPr lang="en-GB" dirty="0"/>
              <a:t> au </a:t>
            </a:r>
            <a:r>
              <a:rPr lang="en-GB" dirty="0" err="1"/>
              <a:t>contexte</a:t>
            </a:r>
            <a:r>
              <a:rPr lang="en-GB" dirty="0"/>
              <a:t>.</a:t>
            </a:r>
          </a:p>
          <a:p>
            <a:endParaRPr lang="en-GB" dirty="0"/>
          </a:p>
          <a:p>
            <a:r>
              <a:rPr lang="en-GB" dirty="0" err="1"/>
              <a:t>Dispositifs</a:t>
            </a:r>
            <a:r>
              <a:rPr lang="en-GB" dirty="0"/>
              <a:t> </a:t>
            </a:r>
            <a:r>
              <a:rPr lang="en-GB" dirty="0" err="1"/>
              <a:t>institutionnels</a:t>
            </a:r>
            <a:r>
              <a:rPr lang="en-GB" dirty="0"/>
              <a:t> et coordination - </a:t>
            </a:r>
            <a:r>
              <a:rPr lang="en-GB" b="1" dirty="0"/>
              <a:t>Cet </a:t>
            </a:r>
            <a:r>
              <a:rPr lang="en-GB" b="1" dirty="0" err="1"/>
              <a:t>élément</a:t>
            </a:r>
            <a:r>
              <a:rPr lang="en-GB" b="1" dirty="0"/>
              <a:t> </a:t>
            </a:r>
            <a:r>
              <a:rPr lang="en-GB" b="1" dirty="0" err="1"/>
              <a:t>constitutif</a:t>
            </a:r>
            <a:r>
              <a:rPr lang="en-GB" b="1" dirty="0"/>
              <a:t> </a:t>
            </a:r>
            <a:r>
              <a:rPr lang="en-GB" b="1" dirty="0" err="1"/>
              <a:t>est</a:t>
            </a:r>
            <a:r>
              <a:rPr lang="en-GB" b="1" dirty="0"/>
              <a:t> </a:t>
            </a:r>
            <a:r>
              <a:rPr lang="en-GB" b="1" dirty="0" err="1"/>
              <a:t>solide</a:t>
            </a:r>
            <a:r>
              <a:rPr lang="en-GB" b="1" dirty="0"/>
              <a:t> </a:t>
            </a:r>
            <a:r>
              <a:rPr lang="en-GB" b="1" dirty="0" err="1"/>
              <a:t>lorsque</a:t>
            </a:r>
            <a:r>
              <a:rPr lang="en-GB" b="1" dirty="0"/>
              <a:t> : </a:t>
            </a:r>
            <a:r>
              <a:rPr lang="en-GB" dirty="0"/>
              <a:t>les institutions </a:t>
            </a:r>
            <a:r>
              <a:rPr lang="en-GB" dirty="0" err="1"/>
              <a:t>liées</a:t>
            </a:r>
            <a:r>
              <a:rPr lang="en-GB" dirty="0"/>
              <a:t> à la politique et à la planification du </a:t>
            </a:r>
            <a:r>
              <a:rPr lang="en-GB" dirty="0" err="1"/>
              <a:t>secteur</a:t>
            </a:r>
            <a:r>
              <a:rPr lang="en-GB" dirty="0"/>
              <a:t>, à la prestation de services et à </a:t>
            </a:r>
            <a:r>
              <a:rPr lang="en-GB" dirty="0" err="1"/>
              <a:t>l'autorité</a:t>
            </a:r>
            <a:r>
              <a:rPr lang="en-GB" dirty="0"/>
              <a:t> de service existent, </a:t>
            </a:r>
            <a:r>
              <a:rPr lang="en-GB" dirty="0" err="1"/>
              <a:t>ont</a:t>
            </a:r>
            <a:r>
              <a:rPr lang="en-GB" dirty="0"/>
              <a:t> des </a:t>
            </a:r>
            <a:r>
              <a:rPr lang="en-GB" dirty="0" err="1"/>
              <a:t>mandats</a:t>
            </a:r>
            <a:r>
              <a:rPr lang="en-GB" dirty="0"/>
              <a:t> et des </a:t>
            </a:r>
            <a:r>
              <a:rPr lang="en-GB" dirty="0" err="1"/>
              <a:t>rôles</a:t>
            </a:r>
            <a:r>
              <a:rPr lang="en-GB" dirty="0"/>
              <a:t> </a:t>
            </a:r>
            <a:r>
              <a:rPr lang="en-GB" dirty="0" err="1"/>
              <a:t>clairement</a:t>
            </a:r>
            <a:r>
              <a:rPr lang="en-GB" dirty="0"/>
              <a:t> </a:t>
            </a:r>
            <a:r>
              <a:rPr lang="en-GB" dirty="0" err="1"/>
              <a:t>définis</a:t>
            </a:r>
            <a:r>
              <a:rPr lang="en-GB" dirty="0"/>
              <a:t> et </a:t>
            </a:r>
            <a:r>
              <a:rPr lang="en-GB" dirty="0" err="1"/>
              <a:t>disposent</a:t>
            </a:r>
            <a:r>
              <a:rPr lang="en-GB" dirty="0"/>
              <a:t> de </a:t>
            </a:r>
            <a:r>
              <a:rPr lang="en-GB" dirty="0" err="1"/>
              <a:t>capacités</a:t>
            </a:r>
            <a:r>
              <a:rPr lang="en-GB" dirty="0"/>
              <a:t> suffisantes. Des </a:t>
            </a:r>
            <a:r>
              <a:rPr lang="en-GB" dirty="0" err="1"/>
              <a:t>mécanismes</a:t>
            </a:r>
            <a:r>
              <a:rPr lang="en-GB" dirty="0"/>
              <a:t> de coordination </a:t>
            </a:r>
            <a:r>
              <a:rPr lang="en-GB" dirty="0" err="1"/>
              <a:t>sont</a:t>
            </a:r>
            <a:r>
              <a:rPr lang="en-GB" dirty="0"/>
              <a:t> </a:t>
            </a:r>
            <a:r>
              <a:rPr lang="en-GB" dirty="0" err="1"/>
              <a:t>en</a:t>
            </a:r>
            <a:r>
              <a:rPr lang="en-GB" dirty="0"/>
              <a:t> place, </a:t>
            </a:r>
            <a:r>
              <a:rPr lang="en-GB" dirty="0" err="1"/>
              <a:t>ce</a:t>
            </a:r>
            <a:r>
              <a:rPr lang="en-GB" dirty="0"/>
              <a:t> qui </a:t>
            </a:r>
            <a:r>
              <a:rPr lang="en-GB" dirty="0" err="1"/>
              <a:t>permet</a:t>
            </a:r>
            <a:r>
              <a:rPr lang="en-GB" dirty="0"/>
              <a:t> </a:t>
            </a:r>
            <a:r>
              <a:rPr lang="en-GB" dirty="0" err="1"/>
              <a:t>d'harmoniser</a:t>
            </a:r>
            <a:r>
              <a:rPr lang="en-GB" dirty="0"/>
              <a:t> les actions au sein du </a:t>
            </a:r>
            <a:r>
              <a:rPr lang="en-GB" dirty="0" err="1"/>
              <a:t>secteur</a:t>
            </a:r>
            <a:r>
              <a:rPr lang="en-GB" dirty="0"/>
              <a:t> WASH et avec les </a:t>
            </a:r>
            <a:r>
              <a:rPr lang="en-GB" dirty="0" err="1"/>
              <a:t>secteurs</a:t>
            </a:r>
            <a:r>
              <a:rPr lang="en-GB" dirty="0"/>
              <a:t> </a:t>
            </a:r>
            <a:r>
              <a:rPr lang="en-GB" dirty="0" err="1"/>
              <a:t>connexes</a:t>
            </a:r>
            <a:r>
              <a:rPr lang="en-GB" dirty="0"/>
              <a:t>.</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t>35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612439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dirty="0"/>
              <a:t>Les </a:t>
            </a:r>
            <a:r>
              <a:rPr lang="en-GB" dirty="0" err="1"/>
              <a:t>systèmes</a:t>
            </a:r>
            <a:r>
              <a:rPr lang="en-GB" dirty="0"/>
              <a:t> se </a:t>
            </a:r>
            <a:r>
              <a:rPr lang="en-GB" dirty="0" err="1"/>
              <a:t>composent</a:t>
            </a:r>
            <a:r>
              <a:rPr lang="en-GB" dirty="0"/>
              <a:t> de </a:t>
            </a:r>
            <a:r>
              <a:rPr lang="en-GB" dirty="0" err="1"/>
              <a:t>différents</a:t>
            </a:r>
            <a:r>
              <a:rPr lang="en-GB" dirty="0"/>
              <a:t> </a:t>
            </a:r>
            <a:r>
              <a:rPr lang="en-GB" dirty="0" err="1"/>
              <a:t>systèmes</a:t>
            </a:r>
            <a:r>
              <a:rPr lang="en-GB" dirty="0"/>
              <a:t> </a:t>
            </a:r>
            <a:r>
              <a:rPr lang="en-GB" dirty="0" err="1"/>
              <a:t>imbriqués</a:t>
            </a:r>
            <a:r>
              <a:rPr lang="en-GB" dirty="0"/>
              <a:t> à </a:t>
            </a:r>
            <a:r>
              <a:rPr lang="en-GB" dirty="0" err="1"/>
              <a:t>différents</a:t>
            </a:r>
            <a:r>
              <a:rPr lang="en-GB" dirty="0"/>
              <a:t> </a:t>
            </a:r>
            <a:r>
              <a:rPr lang="en-GB" dirty="0" err="1"/>
              <a:t>niveaux</a:t>
            </a:r>
            <a:r>
              <a:rPr lang="en-GB" dirty="0"/>
              <a:t>, </a:t>
            </a:r>
            <a:r>
              <a:rPr lang="en-GB" dirty="0" err="1"/>
              <a:t>notamment</a:t>
            </a:r>
            <a:r>
              <a:rPr lang="en-GB" dirty="0"/>
              <a:t> au </a:t>
            </a:r>
            <a:r>
              <a:rPr lang="en-GB" dirty="0" err="1"/>
              <a:t>niveau</a:t>
            </a:r>
            <a:r>
              <a:rPr lang="en-GB" dirty="0"/>
              <a:t> des ménages, des </a:t>
            </a:r>
            <a:r>
              <a:rPr lang="en-GB" dirty="0" err="1"/>
              <a:t>communautés</a:t>
            </a:r>
            <a:r>
              <a:rPr lang="en-GB" dirty="0"/>
              <a:t>, des districts, des </a:t>
            </a:r>
            <a:r>
              <a:rPr lang="en-GB" dirty="0" err="1"/>
              <a:t>régions</a:t>
            </a:r>
            <a:r>
              <a:rPr lang="en-GB" dirty="0"/>
              <a:t> et du pays. Les </a:t>
            </a:r>
            <a:r>
              <a:rPr lang="en-GB" dirty="0" err="1"/>
              <a:t>éléments</a:t>
            </a:r>
            <a:r>
              <a:rPr lang="en-GB" dirty="0"/>
              <a:t> </a:t>
            </a:r>
            <a:r>
              <a:rPr lang="en-GB" dirty="0" err="1"/>
              <a:t>constitutifs</a:t>
            </a:r>
            <a:r>
              <a:rPr lang="en-GB" dirty="0"/>
              <a:t> </a:t>
            </a:r>
            <a:r>
              <a:rPr lang="en-GB" dirty="0" err="1"/>
              <a:t>ont</a:t>
            </a:r>
            <a:r>
              <a:rPr lang="en-GB" dirty="0"/>
              <a:t> tendance à </a:t>
            </a:r>
            <a:r>
              <a:rPr lang="en-GB" dirty="0" err="1"/>
              <a:t>couvrir</a:t>
            </a:r>
            <a:r>
              <a:rPr lang="en-GB" dirty="0"/>
              <a:t> </a:t>
            </a:r>
            <a:r>
              <a:rPr lang="en-GB" dirty="0" err="1"/>
              <a:t>plusieurs</a:t>
            </a:r>
            <a:r>
              <a:rPr lang="en-GB" dirty="0"/>
              <a:t> de </a:t>
            </a:r>
            <a:r>
              <a:rPr lang="en-GB" dirty="0" err="1"/>
              <a:t>ces</a:t>
            </a:r>
            <a:r>
              <a:rPr lang="en-GB" dirty="0"/>
              <a:t> </a:t>
            </a:r>
            <a:r>
              <a:rPr lang="en-GB" dirty="0" err="1"/>
              <a:t>niveaux</a:t>
            </a:r>
            <a:r>
              <a:rPr lang="en-GB" dirty="0"/>
              <a: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CA3F7A-41E8-8E4D-920F-1A2F4B1FA07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t>36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3185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226810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a:extLst>
            <a:ext uri="{FF2B5EF4-FFF2-40B4-BE49-F238E27FC236}">
              <a16:creationId xmlns:a16="http://schemas.microsoft.com/office/drawing/2014/main" id="{29DF12E8-4678-75FE-9CCD-753B63649212}"/>
            </a:ext>
          </a:extLst>
        </p:cNvPr>
        <p:cNvGrpSpPr/>
        <p:nvPr/>
      </p:nvGrpSpPr>
      <p:grpSpPr>
        <a:xfrm>
          <a:off x="0" y="0"/>
          <a:ext cx="0" cy="0"/>
          <a:chOff x="0" y="0"/>
          <a:chExt cx="0" cy="0"/>
        </a:xfrm>
      </p:grpSpPr>
      <p:sp>
        <p:nvSpPr>
          <p:cNvPr id="1149" name="Google Shape;1149;p64:notes">
            <a:extLst>
              <a:ext uri="{FF2B5EF4-FFF2-40B4-BE49-F238E27FC236}">
                <a16:creationId xmlns:a16="http://schemas.microsoft.com/office/drawing/2014/main" id="{65D84120-FBD2-EB32-D3F0-BA17F713ED3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Demandez</a:t>
            </a:r>
            <a:r>
              <a:rPr lang="en-US" sz="1000" dirty="0">
                <a:solidFill>
                  <a:schemeClr val="dk1"/>
                </a:solidFill>
              </a:rPr>
              <a:t> aux participants de faire </a:t>
            </a:r>
            <a:r>
              <a:rPr lang="en-US" sz="1000" dirty="0" err="1">
                <a:solidFill>
                  <a:schemeClr val="dk1"/>
                </a:solidFill>
              </a:rPr>
              <a:t>une</a:t>
            </a:r>
            <a:r>
              <a:rPr lang="en-US" sz="1000" dirty="0">
                <a:solidFill>
                  <a:schemeClr val="dk1"/>
                </a:solidFill>
              </a:rPr>
              <a:t> pause et de </a:t>
            </a:r>
            <a:r>
              <a:rPr lang="en-US" sz="1000" dirty="0" err="1">
                <a:solidFill>
                  <a:schemeClr val="dk1"/>
                </a:solidFill>
              </a:rPr>
              <a:t>discuter</a:t>
            </a:r>
            <a:r>
              <a:rPr lang="en-US" sz="1000" dirty="0">
                <a:solidFill>
                  <a:schemeClr val="dk1"/>
                </a:solidFill>
              </a:rPr>
              <a:t> des questions ci-dessus avec </a:t>
            </a:r>
            <a:r>
              <a:rPr lang="en-US" sz="1000" dirty="0" err="1">
                <a:solidFill>
                  <a:schemeClr val="dk1"/>
                </a:solidFill>
              </a:rPr>
              <a:t>leur</a:t>
            </a:r>
            <a:r>
              <a:rPr lang="en-US" sz="1000" dirty="0">
                <a:solidFill>
                  <a:schemeClr val="dk1"/>
                </a:solidFill>
              </a:rPr>
              <a:t> </a:t>
            </a:r>
            <a:r>
              <a:rPr lang="en-US" sz="1000" dirty="0" err="1">
                <a:solidFill>
                  <a:schemeClr val="dk1"/>
                </a:solidFill>
              </a:rPr>
              <a:t>partenaire</a:t>
            </a:r>
            <a:r>
              <a:rPr lang="en-US" sz="1000" dirty="0">
                <a:solidFill>
                  <a:schemeClr val="dk1"/>
                </a:solidFill>
              </a:rPr>
              <a:t>/table pendant </a:t>
            </a:r>
            <a:r>
              <a:rPr lang="en-US" sz="1000" dirty="0" err="1">
                <a:solidFill>
                  <a:schemeClr val="dk1"/>
                </a:solidFill>
              </a:rPr>
              <a:t>quelques</a:t>
            </a:r>
            <a:r>
              <a:rPr lang="en-US" sz="1000" dirty="0">
                <a:solidFill>
                  <a:schemeClr val="dk1"/>
                </a:solidFill>
              </a:rPr>
              <a:t> minutes.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Une </a:t>
            </a:r>
            <a:r>
              <a:rPr lang="en-US" sz="1000" dirty="0" err="1">
                <a:solidFill>
                  <a:schemeClr val="dk1"/>
                </a:solidFill>
              </a:rPr>
              <a:t>fois</a:t>
            </a:r>
            <a:r>
              <a:rPr lang="en-US" sz="1000" dirty="0">
                <a:solidFill>
                  <a:schemeClr val="dk1"/>
                </a:solidFill>
              </a:rPr>
              <a:t> </a:t>
            </a:r>
            <a:r>
              <a:rPr lang="en-US" sz="1000" dirty="0" err="1">
                <a:solidFill>
                  <a:schemeClr val="dk1"/>
                </a:solidFill>
              </a:rPr>
              <a:t>qu'ils</a:t>
            </a:r>
            <a:r>
              <a:rPr lang="en-US" sz="1000" dirty="0">
                <a:solidFill>
                  <a:schemeClr val="dk1"/>
                </a:solidFill>
              </a:rPr>
              <a:t> </a:t>
            </a:r>
            <a:r>
              <a:rPr lang="en-US" sz="1000" dirty="0" err="1">
                <a:solidFill>
                  <a:schemeClr val="dk1"/>
                </a:solidFill>
              </a:rPr>
              <a:t>ont</a:t>
            </a:r>
            <a:r>
              <a:rPr lang="en-US" sz="1000" dirty="0">
                <a:solidFill>
                  <a:schemeClr val="dk1"/>
                </a:solidFill>
              </a:rPr>
              <a:t> </a:t>
            </a:r>
            <a:r>
              <a:rPr lang="en-US" sz="1000" dirty="0" err="1">
                <a:solidFill>
                  <a:schemeClr val="dk1"/>
                </a:solidFill>
              </a:rPr>
              <a:t>discuté</a:t>
            </a:r>
            <a:r>
              <a:rPr lang="en-US" sz="1000" dirty="0">
                <a:solidFill>
                  <a:schemeClr val="dk1"/>
                </a:solidFill>
              </a:rPr>
              <a:t> pendant </a:t>
            </a:r>
            <a:r>
              <a:rPr lang="en-US" sz="1000" dirty="0" err="1">
                <a:solidFill>
                  <a:schemeClr val="dk1"/>
                </a:solidFill>
              </a:rPr>
              <a:t>quelques</a:t>
            </a:r>
            <a:r>
              <a:rPr lang="en-US" sz="1000" dirty="0">
                <a:solidFill>
                  <a:schemeClr val="dk1"/>
                </a:solidFill>
              </a:rPr>
              <a:t> minutes, </a:t>
            </a:r>
            <a:r>
              <a:rPr lang="en-US" sz="1000" dirty="0" err="1">
                <a:solidFill>
                  <a:schemeClr val="dk1"/>
                </a:solidFill>
              </a:rPr>
              <a:t>invitez</a:t>
            </a:r>
            <a:r>
              <a:rPr lang="en-US" sz="1000" dirty="0">
                <a:solidFill>
                  <a:schemeClr val="dk1"/>
                </a:solidFill>
              </a:rPr>
              <a:t> </a:t>
            </a:r>
            <a:r>
              <a:rPr lang="en-US" sz="1000" dirty="0" err="1">
                <a:solidFill>
                  <a:schemeClr val="dk1"/>
                </a:solidFill>
              </a:rPr>
              <a:t>quelques</a:t>
            </a:r>
            <a:r>
              <a:rPr lang="en-US" sz="1000" dirty="0">
                <a:solidFill>
                  <a:schemeClr val="dk1"/>
                </a:solidFill>
              </a:rPr>
              <a:t> participants à </a:t>
            </a:r>
            <a:r>
              <a:rPr lang="en-US" sz="1000" dirty="0" err="1">
                <a:solidFill>
                  <a:schemeClr val="dk1"/>
                </a:solidFill>
              </a:rPr>
              <a:t>partager</a:t>
            </a:r>
            <a:r>
              <a:rPr lang="en-US" sz="1000" dirty="0">
                <a:solidFill>
                  <a:schemeClr val="dk1"/>
                </a:solidFill>
              </a:rPr>
              <a:t> </a:t>
            </a:r>
            <a:r>
              <a:rPr lang="en-US" sz="1000" dirty="0" err="1">
                <a:solidFill>
                  <a:schemeClr val="dk1"/>
                </a:solidFill>
              </a:rPr>
              <a:t>leur</a:t>
            </a:r>
            <a:r>
              <a:rPr lang="en-US" sz="1000" dirty="0">
                <a:solidFill>
                  <a:schemeClr val="dk1"/>
                </a:solidFill>
              </a:rPr>
              <a:t> </a:t>
            </a:r>
            <a:r>
              <a:rPr lang="en-US" sz="1000" dirty="0" err="1">
                <a:solidFill>
                  <a:schemeClr val="dk1"/>
                </a:solidFill>
              </a:rPr>
              <a:t>expérience</a:t>
            </a:r>
            <a:r>
              <a:rPr lang="en-US" sz="1000" dirty="0">
                <a:solidFill>
                  <a:schemeClr val="dk1"/>
                </a:solidFill>
              </a:rPr>
              <a:t> avec le </a:t>
            </a:r>
            <a:r>
              <a:rPr lang="en-US" sz="1000" dirty="0" err="1">
                <a:solidFill>
                  <a:schemeClr val="dk1"/>
                </a:solidFill>
              </a:rPr>
              <a:t>reste</a:t>
            </a:r>
            <a:r>
              <a:rPr lang="en-US" sz="1000" dirty="0">
                <a:solidFill>
                  <a:schemeClr val="dk1"/>
                </a:solidFill>
              </a:rPr>
              <a:t> des participants dans la salle. </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150" name="Google Shape;1150;p64:notes">
            <a:extLst>
              <a:ext uri="{FF2B5EF4-FFF2-40B4-BE49-F238E27FC236}">
                <a16:creationId xmlns:a16="http://schemas.microsoft.com/office/drawing/2014/main" id="{19A5A29A-5B17-AD93-4DAA-C90873A78F7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42068396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formateur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présente le thème « Qu'est-ce que le financement climatique et pourquoi est-il important ? ». Plusieurs points clés doivent être soulignés auprès des participants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Les villes ont besoin de ressources financières pour investir dans les infrastructures et les services publics. Le financement climatique désigne les fonds qui peuvent être utilisés pour réaliser des investissements visant à lutter contre le changement climatique.</a:t>
            </a:r>
            <a:br>
              <a:rPr lang="en-US" sz="1000"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Au fur et à mesure que le changement climatique s'accélérera au cours des prochaines décennies, les villes auront besoin de financements plus importants pour rendre leurs infrastructures résilientes aux effets des aléas climatiques et pour investir dans de nouvelles infrastructures qui rendent les populations résilientes aux effets du changement climatique. </a:t>
            </a:r>
            <a:br>
              <a:rPr lang="en-US" sz="1000"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Bien que le financement climatique puisse être utilisé pour l'adaptation et la résilience ainsi que pour l'atténuation du changement climatique, dans ce cours, nous nous concentrons sur le financement de l'adaptation et de la résilience.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r>
              <a:rPr lang="en-GB" sz="1000" dirty="0">
                <a:solidFill>
                  <a:schemeClr val="dk1"/>
                </a:solidFill>
              </a:rPr>
              <a:t>Source : Cours sur la résilience climatique urbaine</a:t>
            </a:r>
            <a:endParaRPr sz="1000" dirty="0">
              <a:solidFill>
                <a:schemeClr val="dk1"/>
              </a:solidFill>
            </a:endParaRPr>
          </a:p>
        </p:txBody>
      </p:sp>
      <p:sp>
        <p:nvSpPr>
          <p:cNvPr id="364" name="Google Shape;36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81F96-30C3-4DF9-78D0-7ECDE3CBDE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0A6B97-3A85-5BEE-2128-1E5C13E3FA4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7ABDFBD-D497-2CCF-418D-43A038270C26}"/>
              </a:ext>
            </a:extLst>
          </p:cNvPr>
          <p:cNvSpPr>
            <a:spLocks noGrp="1"/>
          </p:cNvSpPr>
          <p:nvPr>
            <p:ph type="body" idx="1"/>
          </p:nvPr>
        </p:nvSpPr>
        <p:spPr/>
        <p:txBody>
          <a:bodyPr/>
          <a:lstStyle/>
          <a:p>
            <a:r>
              <a:rPr lang="en-GB" b="1" dirty="0"/>
              <a:t>Notes du </a:t>
            </a:r>
            <a:r>
              <a:rPr lang="en-GB" b="1" dirty="0" err="1"/>
              <a:t>facilitateur</a:t>
            </a:r>
            <a:r>
              <a:rPr lang="en-GB" b="1" dirty="0"/>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err="1"/>
              <a:t>Abordez</a:t>
            </a:r>
            <a:r>
              <a:rPr lang="en-GB" dirty="0"/>
              <a:t> </a:t>
            </a:r>
            <a:r>
              <a:rPr lang="en-GB" dirty="0" err="1"/>
              <a:t>brièvement</a:t>
            </a:r>
            <a:r>
              <a:rPr lang="en-GB" dirty="0"/>
              <a:t> les questions (positives et </a:t>
            </a:r>
            <a:r>
              <a:rPr lang="en-GB" dirty="0" err="1"/>
              <a:t>négatives</a:t>
            </a:r>
            <a:r>
              <a:rPr lang="en-GB" dirty="0"/>
              <a:t>) </a:t>
            </a:r>
            <a:r>
              <a:rPr lang="en-GB" dirty="0" err="1"/>
              <a:t>soulevées</a:t>
            </a:r>
            <a:r>
              <a:rPr lang="en-GB" dirty="0"/>
              <a:t> </a:t>
            </a:r>
            <a:r>
              <a:rPr lang="en-GB" dirty="0" err="1"/>
              <a:t>lors</a:t>
            </a:r>
            <a:r>
              <a:rPr lang="en-GB" dirty="0"/>
              <a:t> de </a:t>
            </a:r>
            <a:r>
              <a:rPr lang="en-GB" dirty="0" err="1"/>
              <a:t>l'évaluation</a:t>
            </a:r>
            <a:r>
              <a:rPr lang="en-GB" dirty="0"/>
              <a:t> </a:t>
            </a:r>
            <a:r>
              <a:rPr lang="en-GB" dirty="0" err="1"/>
              <a:t>d'hier</a:t>
            </a:r>
            <a:r>
              <a:rPr lang="en-GB" dirty="0"/>
              <a:t> et </a:t>
            </a:r>
            <a:r>
              <a:rPr lang="en-GB" dirty="0" err="1"/>
              <a:t>indiquez</a:t>
            </a:r>
            <a:r>
              <a:rPr lang="en-GB" dirty="0"/>
              <a:t> les </a:t>
            </a:r>
            <a:r>
              <a:rPr lang="en-GB" dirty="0" err="1"/>
              <a:t>changements</a:t>
            </a:r>
            <a:r>
              <a:rPr lang="en-GB" dirty="0"/>
              <a:t> qui </a:t>
            </a:r>
            <a:r>
              <a:rPr lang="en-GB" dirty="0" err="1"/>
              <a:t>ont</a:t>
            </a:r>
            <a:r>
              <a:rPr lang="en-GB" dirty="0"/>
              <a:t> </a:t>
            </a:r>
            <a:r>
              <a:rPr lang="en-GB" dirty="0" err="1"/>
              <a:t>été</a:t>
            </a:r>
            <a:r>
              <a:rPr lang="en-GB" dirty="0"/>
              <a:t> </a:t>
            </a:r>
            <a:r>
              <a:rPr lang="en-GB" dirty="0" err="1"/>
              <a:t>apportés</a:t>
            </a:r>
            <a:r>
              <a:rPr lang="en-GB" dirty="0"/>
              <a:t> pour y </a:t>
            </a:r>
            <a:r>
              <a:rPr lang="en-GB" dirty="0" err="1"/>
              <a:t>répondre</a:t>
            </a:r>
            <a:r>
              <a:rPr lang="en-GB" dirty="0"/>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err="1"/>
              <a:t>Mettez</a:t>
            </a:r>
            <a:r>
              <a:rPr lang="en-GB" dirty="0"/>
              <a:t> </a:t>
            </a:r>
            <a:r>
              <a:rPr lang="en-GB" dirty="0" err="1"/>
              <a:t>en</a:t>
            </a:r>
            <a:r>
              <a:rPr lang="en-GB" dirty="0"/>
              <a:t> </a:t>
            </a:r>
            <a:r>
              <a:rPr lang="en-GB" dirty="0" err="1"/>
              <a:t>évidence</a:t>
            </a:r>
            <a:r>
              <a:rPr lang="en-GB" dirty="0"/>
              <a:t> les points </a:t>
            </a:r>
            <a:r>
              <a:rPr lang="en-GB" dirty="0" err="1"/>
              <a:t>en</a:t>
            </a:r>
            <a:r>
              <a:rPr lang="en-GB" dirty="0"/>
              <a:t> </a:t>
            </a:r>
            <a:r>
              <a:rPr lang="en-GB" dirty="0" err="1"/>
              <a:t>suspens</a:t>
            </a:r>
            <a:r>
              <a:rPr lang="en-GB" dirty="0"/>
              <a:t> et </a:t>
            </a:r>
            <a:r>
              <a:rPr lang="en-GB" dirty="0" err="1"/>
              <a:t>indiquez</a:t>
            </a:r>
            <a:r>
              <a:rPr lang="en-GB" dirty="0"/>
              <a:t> </a:t>
            </a:r>
            <a:r>
              <a:rPr lang="en-GB" dirty="0" err="1"/>
              <a:t>ceux</a:t>
            </a:r>
            <a:r>
              <a:rPr lang="en-GB" dirty="0"/>
              <a:t> qui </a:t>
            </a:r>
            <a:r>
              <a:rPr lang="en-GB" dirty="0" err="1"/>
              <a:t>ont</a:t>
            </a:r>
            <a:r>
              <a:rPr lang="en-GB" dirty="0"/>
              <a:t> </a:t>
            </a:r>
            <a:r>
              <a:rPr lang="en-GB" dirty="0" err="1"/>
              <a:t>été</a:t>
            </a:r>
            <a:r>
              <a:rPr lang="en-GB" dirty="0"/>
              <a:t> </a:t>
            </a:r>
            <a:r>
              <a:rPr lang="en-GB" dirty="0" err="1"/>
              <a:t>intégrés</a:t>
            </a:r>
            <a:r>
              <a:rPr lang="en-GB" dirty="0"/>
              <a:t> </a:t>
            </a:r>
            <a:r>
              <a:rPr lang="en-GB" dirty="0" err="1"/>
              <a:t>aujourd'hui</a:t>
            </a:r>
            <a:r>
              <a:rPr lang="en-GB" dirty="0"/>
              <a:t>.</a:t>
            </a:r>
          </a:p>
          <a:p>
            <a:endParaRPr lang="en-GB" b="0" dirty="0"/>
          </a:p>
        </p:txBody>
      </p:sp>
      <p:sp>
        <p:nvSpPr>
          <p:cNvPr id="4" name="Slide Number Placeholder 3">
            <a:extLst>
              <a:ext uri="{FF2B5EF4-FFF2-40B4-BE49-F238E27FC236}">
                <a16:creationId xmlns:a16="http://schemas.microsoft.com/office/drawing/2014/main" id="{B0899115-B8B7-0336-C477-F359A54754E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724529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404040"/>
                </a:solidFill>
                <a:effectLst/>
                <a:latin typeface="VAG Rounded Std Light"/>
                <a:ea typeface="Lora" pitchFamily="2" charset="0"/>
                <a:cs typeface="Arial" panose="020B0604020202020204" pitchFamily="34" charset="0"/>
              </a:rPr>
              <a:t>Dans le cadre du </a:t>
            </a:r>
            <a:r>
              <a:rPr lang="en-GB" sz="1200" dirty="0" err="1">
                <a:solidFill>
                  <a:srgbClr val="404040"/>
                </a:solidFill>
                <a:effectLst/>
                <a:latin typeface="VAG Rounded Std Light"/>
                <a:ea typeface="Lora" pitchFamily="2" charset="0"/>
                <a:cs typeface="Arial" panose="020B0604020202020204" pitchFamily="34" charset="0"/>
              </a:rPr>
              <a:t>traité</a:t>
            </a:r>
            <a:r>
              <a:rPr lang="en-GB" sz="1200" dirty="0">
                <a:solidFill>
                  <a:srgbClr val="404040"/>
                </a:solidFill>
                <a:effectLst/>
                <a:latin typeface="VAG Rounded Std Light"/>
                <a:ea typeface="Lora" pitchFamily="2" charset="0"/>
                <a:cs typeface="Arial" panose="020B0604020202020204" pitchFamily="34" charset="0"/>
              </a:rPr>
              <a:t> international sur </a:t>
            </a:r>
            <a:r>
              <a:rPr lang="en-GB" sz="1200" dirty="0" err="1">
                <a:solidFill>
                  <a:srgbClr val="404040"/>
                </a:solidFill>
                <a:effectLst/>
                <a:latin typeface="VAG Rounded Std Light"/>
                <a:ea typeface="Lora" pitchFamily="2" charset="0"/>
                <a:cs typeface="Arial" panose="020B0604020202020204" pitchFamily="34" charset="0"/>
              </a:rPr>
              <a:t>l'environnement</a:t>
            </a:r>
            <a:r>
              <a:rPr lang="en-GB" sz="1200" dirty="0">
                <a:solidFill>
                  <a:srgbClr val="404040"/>
                </a:solidFill>
                <a:effectLst/>
                <a:latin typeface="VAG Rounded Std Light"/>
                <a:ea typeface="Lora" pitchFamily="2" charset="0"/>
                <a:cs typeface="Arial" panose="020B0604020202020204" pitchFamily="34" charset="0"/>
              </a:rPr>
              <a:t> </a:t>
            </a:r>
            <a:r>
              <a:rPr lang="en-GB" sz="1200" dirty="0" err="1">
                <a:solidFill>
                  <a:srgbClr val="404040"/>
                </a:solidFill>
                <a:effectLst/>
                <a:latin typeface="VAG Rounded Std Light"/>
                <a:ea typeface="Lora" pitchFamily="2" charset="0"/>
                <a:cs typeface="Arial" panose="020B0604020202020204" pitchFamily="34" charset="0"/>
              </a:rPr>
              <a:t>connu</a:t>
            </a:r>
            <a:r>
              <a:rPr lang="en-GB" sz="1200" dirty="0">
                <a:solidFill>
                  <a:srgbClr val="404040"/>
                </a:solidFill>
                <a:effectLst/>
                <a:latin typeface="VAG Rounded Std Light"/>
                <a:ea typeface="Lora" pitchFamily="2" charset="0"/>
                <a:cs typeface="Arial" panose="020B0604020202020204" pitchFamily="34" charset="0"/>
              </a:rPr>
              <a:t> sous le nom de </a:t>
            </a:r>
            <a:r>
              <a:rPr lang="en-GB" sz="1200" b="0" i="0" u="sng" dirty="0">
                <a:solidFill>
                  <a:srgbClr val="404040"/>
                </a:solidFill>
                <a:effectLst/>
                <a:latin typeface="VAG Rounded Std Light"/>
                <a:ea typeface="Lora" pitchFamily="2" charset="0"/>
                <a:cs typeface="Arial" panose="020B0604020202020204" pitchFamily="34" charset="0"/>
                <a:hlinkClick r:id="rId3"/>
              </a:rPr>
              <a:t>Convention-cadre des Nations </a:t>
            </a:r>
            <a:r>
              <a:rPr lang="en-GB" sz="1200" b="0" i="0" u="sng" dirty="0" err="1">
                <a:solidFill>
                  <a:srgbClr val="404040"/>
                </a:solidFill>
                <a:effectLst/>
                <a:latin typeface="VAG Rounded Std Light"/>
                <a:ea typeface="Lora" pitchFamily="2" charset="0"/>
                <a:cs typeface="Arial" panose="020B0604020202020204" pitchFamily="34" charset="0"/>
                <a:hlinkClick r:id="rId3"/>
              </a:rPr>
              <a:t>unies</a:t>
            </a:r>
            <a:r>
              <a:rPr lang="en-GB" sz="1200" b="0" i="0" u="sng" dirty="0">
                <a:solidFill>
                  <a:srgbClr val="404040"/>
                </a:solidFill>
                <a:effectLst/>
                <a:latin typeface="VAG Rounded Std Light"/>
                <a:ea typeface="Lora" pitchFamily="2" charset="0"/>
                <a:cs typeface="Arial" panose="020B0604020202020204" pitchFamily="34" charset="0"/>
                <a:hlinkClick r:id="rId3"/>
              </a:rPr>
              <a:t> sur les </a:t>
            </a:r>
            <a:r>
              <a:rPr lang="en-GB" sz="1200" b="0" i="0" u="sng" dirty="0" err="1">
                <a:solidFill>
                  <a:srgbClr val="404040"/>
                </a:solidFill>
                <a:effectLst/>
                <a:latin typeface="VAG Rounded Std Light"/>
                <a:ea typeface="Lora" pitchFamily="2" charset="0"/>
                <a:cs typeface="Arial" panose="020B0604020202020204" pitchFamily="34" charset="0"/>
                <a:hlinkClick r:id="rId3"/>
              </a:rPr>
              <a:t>changements</a:t>
            </a:r>
            <a:r>
              <a:rPr lang="en-GB" sz="1200" b="0" i="0" u="sng" dirty="0">
                <a:solidFill>
                  <a:srgbClr val="404040"/>
                </a:solidFill>
                <a:effectLst/>
                <a:latin typeface="VAG Rounded Std Light"/>
                <a:ea typeface="Lora" pitchFamily="2" charset="0"/>
                <a:cs typeface="Arial" panose="020B0604020202020204" pitchFamily="34" charset="0"/>
                <a:hlinkClick r:id="rId3"/>
              </a:rPr>
              <a:t> </a:t>
            </a:r>
            <a:r>
              <a:rPr lang="en-GB" sz="1200" b="0" i="0" u="sng" dirty="0" err="1">
                <a:solidFill>
                  <a:srgbClr val="404040"/>
                </a:solidFill>
                <a:effectLst/>
                <a:latin typeface="VAG Rounded Std Light"/>
                <a:ea typeface="Lora" pitchFamily="2" charset="0"/>
                <a:cs typeface="Arial" panose="020B0604020202020204" pitchFamily="34" charset="0"/>
                <a:hlinkClick r:id="rId3"/>
              </a:rPr>
              <a:t>climatiques</a:t>
            </a:r>
            <a:r>
              <a:rPr lang="en-GB" sz="1200" b="0" i="0" u="sng" dirty="0">
                <a:solidFill>
                  <a:srgbClr val="404040"/>
                </a:solidFill>
                <a:effectLst/>
                <a:latin typeface="VAG Rounded Std Light"/>
                <a:ea typeface="Lora" pitchFamily="2" charset="0"/>
                <a:cs typeface="Arial" panose="020B0604020202020204" pitchFamily="34" charset="0"/>
                <a:hlinkClick r:id="rId3"/>
              </a:rPr>
              <a:t> (CCNUCC)</a:t>
            </a:r>
            <a:r>
              <a:rPr lang="en-GB" sz="1200" dirty="0">
                <a:solidFill>
                  <a:srgbClr val="404040"/>
                </a:solidFill>
                <a:effectLst/>
                <a:latin typeface="VAG Rounded Std Light"/>
                <a:ea typeface="Lora" pitchFamily="2" charset="0"/>
                <a:cs typeface="Arial" panose="020B0604020202020204" pitchFamily="34" charset="0"/>
              </a:rPr>
              <a:t>, 154 États se </a:t>
            </a:r>
            <a:r>
              <a:rPr lang="en-GB" sz="1200" dirty="0" err="1">
                <a:solidFill>
                  <a:srgbClr val="404040"/>
                </a:solidFill>
                <a:effectLst/>
                <a:latin typeface="VAG Rounded Std Light"/>
                <a:ea typeface="Lora" pitchFamily="2" charset="0"/>
                <a:cs typeface="Arial" panose="020B0604020202020204" pitchFamily="34" charset="0"/>
              </a:rPr>
              <a:t>sont</a:t>
            </a:r>
            <a:r>
              <a:rPr lang="en-GB" sz="1200" dirty="0">
                <a:solidFill>
                  <a:srgbClr val="404040"/>
                </a:solidFill>
                <a:effectLst/>
                <a:latin typeface="VAG Rounded Std Light"/>
                <a:ea typeface="Lora" pitchFamily="2" charset="0"/>
                <a:cs typeface="Arial" panose="020B0604020202020204" pitchFamily="34" charset="0"/>
              </a:rPr>
              <a:t> </a:t>
            </a:r>
            <a:r>
              <a:rPr lang="en-GB" sz="1200" dirty="0" err="1">
                <a:solidFill>
                  <a:srgbClr val="404040"/>
                </a:solidFill>
                <a:effectLst/>
                <a:latin typeface="VAG Rounded Std Light"/>
                <a:ea typeface="Lora" pitchFamily="2" charset="0"/>
                <a:cs typeface="Arial" panose="020B0604020202020204" pitchFamily="34" charset="0"/>
              </a:rPr>
              <a:t>engagés</a:t>
            </a:r>
            <a:r>
              <a:rPr lang="en-GB" sz="1200" dirty="0">
                <a:solidFill>
                  <a:srgbClr val="404040"/>
                </a:solidFill>
                <a:effectLst/>
                <a:latin typeface="VAG Rounded Std Light"/>
                <a:ea typeface="Lora" pitchFamily="2" charset="0"/>
                <a:cs typeface="Arial" panose="020B0604020202020204" pitchFamily="34" charset="0"/>
              </a:rPr>
              <a:t> </a:t>
            </a:r>
            <a:r>
              <a:rPr lang="en-GB" sz="1200" dirty="0" err="1">
                <a:solidFill>
                  <a:srgbClr val="404040"/>
                </a:solidFill>
                <a:effectLst/>
                <a:latin typeface="VAG Rounded Std Light"/>
                <a:ea typeface="Lora" pitchFamily="2" charset="0"/>
                <a:cs typeface="Arial" panose="020B0604020202020204" pitchFamily="34" charset="0"/>
              </a:rPr>
              <a:t>en</a:t>
            </a:r>
            <a:r>
              <a:rPr lang="en-GB" sz="1200" dirty="0">
                <a:solidFill>
                  <a:srgbClr val="404040"/>
                </a:solidFill>
                <a:effectLst/>
                <a:latin typeface="VAG Rounded Std Light"/>
                <a:ea typeface="Lora" pitchFamily="2" charset="0"/>
                <a:cs typeface="Arial" panose="020B0604020202020204" pitchFamily="34" charset="0"/>
              </a:rPr>
              <a:t> 1992 à aider les pays </a:t>
            </a:r>
            <a:r>
              <a:rPr lang="en-GB" sz="1200" dirty="0" err="1">
                <a:solidFill>
                  <a:srgbClr val="404040"/>
                </a:solidFill>
                <a:effectLst/>
                <a:latin typeface="VAG Rounded Std Light"/>
                <a:ea typeface="Lora" pitchFamily="2" charset="0"/>
                <a:cs typeface="Arial" panose="020B0604020202020204" pitchFamily="34" charset="0"/>
              </a:rPr>
              <a:t>en</a:t>
            </a:r>
            <a:r>
              <a:rPr lang="en-GB" sz="1200" dirty="0">
                <a:solidFill>
                  <a:srgbClr val="404040"/>
                </a:solidFill>
                <a:effectLst/>
                <a:latin typeface="VAG Rounded Std Light"/>
                <a:ea typeface="Lora" pitchFamily="2" charset="0"/>
                <a:cs typeface="Arial" panose="020B0604020202020204" pitchFamily="34" charset="0"/>
              </a:rPr>
              <a:t> </a:t>
            </a:r>
            <a:r>
              <a:rPr lang="en-GB" sz="1200" dirty="0" err="1">
                <a:solidFill>
                  <a:srgbClr val="404040"/>
                </a:solidFill>
                <a:effectLst/>
                <a:latin typeface="VAG Rounded Std Light"/>
                <a:ea typeface="Lora" pitchFamily="2" charset="0"/>
                <a:cs typeface="Arial" panose="020B0604020202020204" pitchFamily="34" charset="0"/>
              </a:rPr>
              <a:t>développement</a:t>
            </a:r>
            <a:r>
              <a:rPr lang="en-GB" sz="1200" dirty="0">
                <a:solidFill>
                  <a:srgbClr val="404040"/>
                </a:solidFill>
                <a:effectLst/>
                <a:latin typeface="VAG Rounded Std Light"/>
                <a:ea typeface="Lora" pitchFamily="2" charset="0"/>
                <a:cs typeface="Arial" panose="020B0604020202020204" pitchFamily="34" charset="0"/>
              </a:rPr>
              <a:t> à </a:t>
            </a:r>
            <a:r>
              <a:rPr lang="en-GB" sz="1200" dirty="0" err="1">
                <a:solidFill>
                  <a:srgbClr val="404040"/>
                </a:solidFill>
                <a:effectLst/>
                <a:latin typeface="VAG Rounded Std Light"/>
                <a:ea typeface="Lora" pitchFamily="2" charset="0"/>
                <a:cs typeface="Arial" panose="020B0604020202020204" pitchFamily="34" charset="0"/>
              </a:rPr>
              <a:t>atténuer</a:t>
            </a:r>
            <a:r>
              <a:rPr lang="en-GB" sz="1200" dirty="0">
                <a:solidFill>
                  <a:srgbClr val="404040"/>
                </a:solidFill>
                <a:effectLst/>
                <a:latin typeface="VAG Rounded Std Light"/>
                <a:ea typeface="Lora" pitchFamily="2" charset="0"/>
                <a:cs typeface="Arial" panose="020B0604020202020204" pitchFamily="34" charset="0"/>
              </a:rPr>
              <a:t> les </a:t>
            </a:r>
            <a:r>
              <a:rPr lang="en-GB" sz="1200" dirty="0" err="1">
                <a:solidFill>
                  <a:srgbClr val="404040"/>
                </a:solidFill>
                <a:effectLst/>
                <a:latin typeface="VAG Rounded Std Light"/>
                <a:ea typeface="Lora" pitchFamily="2" charset="0"/>
                <a:cs typeface="Arial" panose="020B0604020202020204" pitchFamily="34" charset="0"/>
              </a:rPr>
              <a:t>effets</a:t>
            </a:r>
            <a:r>
              <a:rPr lang="en-GB" sz="1200" dirty="0">
                <a:solidFill>
                  <a:srgbClr val="404040"/>
                </a:solidFill>
                <a:effectLst/>
                <a:latin typeface="VAG Rounded Std Light"/>
                <a:ea typeface="Lora" pitchFamily="2" charset="0"/>
                <a:cs typeface="Arial" panose="020B0604020202020204" pitchFamily="34" charset="0"/>
              </a:rPr>
              <a:t> du </a:t>
            </a:r>
            <a:r>
              <a:rPr lang="en-GB" sz="1200" dirty="0" err="1">
                <a:solidFill>
                  <a:srgbClr val="404040"/>
                </a:solidFill>
                <a:effectLst/>
                <a:latin typeface="VAG Rounded Std Light"/>
                <a:ea typeface="Lora" pitchFamily="2" charset="0"/>
                <a:cs typeface="Arial" panose="020B0604020202020204" pitchFamily="34" charset="0"/>
              </a:rPr>
              <a:t>changement</a:t>
            </a:r>
            <a:r>
              <a:rPr lang="en-GB" sz="1200" dirty="0">
                <a:solidFill>
                  <a:srgbClr val="404040"/>
                </a:solidFill>
                <a:effectLst/>
                <a:latin typeface="VAG Rounded Std Light"/>
                <a:ea typeface="Lora" pitchFamily="2" charset="0"/>
                <a:cs typeface="Arial" panose="020B0604020202020204" pitchFamily="34" charset="0"/>
              </a:rPr>
              <a:t> </a:t>
            </a:r>
            <a:r>
              <a:rPr lang="en-GB" sz="1200" dirty="0" err="1">
                <a:solidFill>
                  <a:srgbClr val="404040"/>
                </a:solidFill>
                <a:effectLst/>
                <a:latin typeface="VAG Rounded Std Light"/>
                <a:ea typeface="Lora" pitchFamily="2" charset="0"/>
                <a:cs typeface="Arial" panose="020B0604020202020204" pitchFamily="34" charset="0"/>
              </a:rPr>
              <a:t>climatique</a:t>
            </a:r>
            <a:r>
              <a:rPr lang="en-GB" sz="1200" dirty="0">
                <a:solidFill>
                  <a:srgbClr val="404040"/>
                </a:solidFill>
                <a:effectLst/>
                <a:latin typeface="VAG Rounded Std Light"/>
                <a:ea typeface="Lora" pitchFamily="2" charset="0"/>
                <a:cs typeface="Arial" panose="020B0604020202020204" pitchFamily="34" charset="0"/>
              </a:rPr>
              <a:t> et à </a:t>
            </a:r>
            <a:r>
              <a:rPr lang="en-GB" sz="1200" dirty="0" err="1">
                <a:solidFill>
                  <a:srgbClr val="404040"/>
                </a:solidFill>
                <a:effectLst/>
                <a:latin typeface="VAG Rounded Std Light"/>
                <a:ea typeface="Lora" pitchFamily="2" charset="0"/>
                <a:cs typeface="Arial" panose="020B0604020202020204" pitchFamily="34" charset="0"/>
              </a:rPr>
              <a:t>s'y</a:t>
            </a:r>
            <a:r>
              <a:rPr lang="en-GB" sz="1200" dirty="0">
                <a:solidFill>
                  <a:srgbClr val="404040"/>
                </a:solidFill>
                <a:effectLst/>
                <a:latin typeface="VAG Rounded Std Light"/>
                <a:ea typeface="Lora" pitchFamily="2" charset="0"/>
                <a:cs typeface="Arial" panose="020B0604020202020204" pitchFamily="34" charset="0"/>
              </a:rPr>
              <a:t> adapter </a:t>
            </a:r>
            <a:r>
              <a:rPr lang="en-GB" sz="1200" dirty="0" err="1">
                <a:solidFill>
                  <a:srgbClr val="404040"/>
                </a:solidFill>
                <a:effectLst/>
                <a:latin typeface="VAG Rounded Std Light"/>
                <a:ea typeface="Lora" pitchFamily="2" charset="0"/>
                <a:cs typeface="Arial" panose="020B0604020202020204" pitchFamily="34" charset="0"/>
              </a:rPr>
              <a:t>en</a:t>
            </a:r>
            <a:r>
              <a:rPr lang="en-GB" sz="1200" dirty="0">
                <a:solidFill>
                  <a:srgbClr val="404040"/>
                </a:solidFill>
                <a:effectLst/>
                <a:latin typeface="VAG Rounded Std Light"/>
                <a:ea typeface="Lora" pitchFamily="2" charset="0"/>
                <a:cs typeface="Arial" panose="020B0604020202020204" pitchFamily="34" charset="0"/>
              </a:rPr>
              <a:t> </a:t>
            </a:r>
            <a:r>
              <a:rPr lang="en-GB" sz="1200" dirty="0" err="1">
                <a:solidFill>
                  <a:srgbClr val="404040"/>
                </a:solidFill>
                <a:effectLst/>
                <a:latin typeface="VAG Rounded Std Light"/>
                <a:ea typeface="Lora" pitchFamily="2" charset="0"/>
                <a:cs typeface="Arial" panose="020B0604020202020204" pitchFamily="34" charset="0"/>
              </a:rPr>
              <a:t>leur</a:t>
            </a:r>
            <a:r>
              <a:rPr lang="en-GB" sz="1200" dirty="0">
                <a:solidFill>
                  <a:srgbClr val="404040"/>
                </a:solidFill>
                <a:effectLst/>
                <a:latin typeface="VAG Rounded Std Light"/>
                <a:ea typeface="Lora" pitchFamily="2" charset="0"/>
                <a:cs typeface="Arial" panose="020B0604020202020204" pitchFamily="34" charset="0"/>
              </a:rPr>
              <a:t> </a:t>
            </a:r>
            <a:r>
              <a:rPr lang="en-GB" sz="1200" dirty="0" err="1">
                <a:solidFill>
                  <a:srgbClr val="404040"/>
                </a:solidFill>
                <a:effectLst/>
                <a:latin typeface="VAG Rounded Std Light"/>
                <a:ea typeface="Lora" pitchFamily="2" charset="0"/>
                <a:cs typeface="Arial" panose="020B0604020202020204" pitchFamily="34" charset="0"/>
              </a:rPr>
              <a:t>fournissant</a:t>
            </a:r>
            <a:r>
              <a:rPr lang="en-GB" sz="1200" dirty="0">
                <a:solidFill>
                  <a:srgbClr val="404040"/>
                </a:solidFill>
                <a:effectLst/>
                <a:latin typeface="VAG Rounded Std Light"/>
                <a:ea typeface="Lora" pitchFamily="2" charset="0"/>
                <a:cs typeface="Arial" panose="020B0604020202020204" pitchFamily="34" charset="0"/>
              </a:rPr>
              <a:t> des </a:t>
            </a:r>
            <a:r>
              <a:rPr lang="en-GB" sz="1200" dirty="0" err="1">
                <a:solidFill>
                  <a:srgbClr val="404040"/>
                </a:solidFill>
                <a:effectLst/>
                <a:latin typeface="VAG Rounded Std Light"/>
                <a:ea typeface="Lora" pitchFamily="2" charset="0"/>
                <a:cs typeface="Arial" panose="020B0604020202020204" pitchFamily="34" charset="0"/>
              </a:rPr>
              <a:t>ressources</a:t>
            </a:r>
            <a:r>
              <a:rPr lang="en-GB" sz="1200" dirty="0">
                <a:solidFill>
                  <a:srgbClr val="404040"/>
                </a:solidFill>
                <a:effectLst/>
                <a:latin typeface="VAG Rounded Std Light"/>
                <a:ea typeface="Lora" pitchFamily="2" charset="0"/>
                <a:cs typeface="Arial" panose="020B0604020202020204" pitchFamily="34" charset="0"/>
              </a:rPr>
              <a:t> </a:t>
            </a:r>
            <a:r>
              <a:rPr lang="en-GB" sz="1200" dirty="0" err="1">
                <a:solidFill>
                  <a:srgbClr val="404040"/>
                </a:solidFill>
                <a:effectLst/>
                <a:latin typeface="VAG Rounded Std Light"/>
                <a:ea typeface="Lora" pitchFamily="2" charset="0"/>
                <a:cs typeface="Arial" panose="020B0604020202020204" pitchFamily="34" charset="0"/>
              </a:rPr>
              <a:t>financières</a:t>
            </a:r>
            <a:r>
              <a:rPr lang="en-GB" sz="1200" dirty="0">
                <a:solidFill>
                  <a:srgbClr val="404040"/>
                </a:solidFill>
                <a:effectLst/>
                <a:latin typeface="VAG Rounded Std Light"/>
                <a:ea typeface="Lora" pitchFamily="2" charset="0"/>
                <a:cs typeface="Arial" panose="020B0604020202020204" pitchFamily="34" charset="0"/>
              </a:rPr>
              <a:t>.</a:t>
            </a:r>
            <a:br>
              <a:rPr lang="en-GB" sz="1200" dirty="0">
                <a:solidFill>
                  <a:srgbClr val="404040"/>
                </a:solidFill>
                <a:effectLst/>
                <a:latin typeface="VAG Rounded Std Light"/>
                <a:ea typeface="Lora" pitchFamily="2" charset="0"/>
                <a:cs typeface="Arial" panose="020B0604020202020204" pitchFamily="34" charset="0"/>
              </a:rPr>
            </a:br>
            <a:br>
              <a:rPr lang="en-GB" sz="1200" dirty="0">
                <a:solidFill>
                  <a:srgbClr val="404040"/>
                </a:solidFill>
                <a:effectLst/>
                <a:latin typeface="VAG Rounded Std Light"/>
                <a:ea typeface="Lora" pitchFamily="2" charset="0"/>
                <a:cs typeface="Arial" panose="020B0604020202020204" pitchFamily="34" charset="0"/>
              </a:rPr>
            </a:br>
            <a:r>
              <a:rPr lang="en-GB" sz="1200" b="1" dirty="0" err="1">
                <a:solidFill>
                  <a:srgbClr val="404040"/>
                </a:solidFill>
                <a:latin typeface="VAG Rounded Std Light"/>
                <a:ea typeface="Lora" pitchFamily="2" charset="0"/>
                <a:cs typeface="Arial" panose="020B0604020202020204" pitchFamily="34" charset="0"/>
              </a:rPr>
              <a:t>L'engagement</a:t>
            </a:r>
            <a:r>
              <a:rPr lang="en-GB" sz="1200" b="1" dirty="0">
                <a:solidFill>
                  <a:srgbClr val="404040"/>
                </a:solidFill>
                <a:latin typeface="VAG Rounded Std Light"/>
                <a:ea typeface="Lora" pitchFamily="2" charset="0"/>
                <a:cs typeface="Arial" panose="020B0604020202020204" pitchFamily="34" charset="0"/>
              </a:rPr>
              <a:t> </a:t>
            </a:r>
            <a:r>
              <a:rPr lang="en-GB" sz="1200" b="1" dirty="0" err="1">
                <a:solidFill>
                  <a:srgbClr val="404040"/>
                </a:solidFill>
                <a:latin typeface="VAG Rounded Std Light"/>
                <a:ea typeface="Lora" pitchFamily="2" charset="0"/>
                <a:cs typeface="Arial" panose="020B0604020202020204" pitchFamily="34" charset="0"/>
              </a:rPr>
              <a:t>s'élève</a:t>
            </a:r>
            <a:r>
              <a:rPr lang="en-GB" sz="1200" b="1" dirty="0">
                <a:solidFill>
                  <a:srgbClr val="404040"/>
                </a:solidFill>
                <a:latin typeface="VAG Rounded Std Light"/>
                <a:ea typeface="Lora" pitchFamily="2" charset="0"/>
                <a:cs typeface="Arial" panose="020B0604020202020204" pitchFamily="34" charset="0"/>
              </a:rPr>
              <a:t> à 100 milliards de dollars par an des pays </a:t>
            </a:r>
            <a:r>
              <a:rPr lang="en-GB" sz="1200" b="1" dirty="0" err="1">
                <a:solidFill>
                  <a:srgbClr val="404040"/>
                </a:solidFill>
                <a:latin typeface="VAG Rounded Std Light"/>
                <a:ea typeface="Lora" pitchFamily="2" charset="0"/>
                <a:cs typeface="Arial" panose="020B0604020202020204" pitchFamily="34" charset="0"/>
              </a:rPr>
              <a:t>développés</a:t>
            </a:r>
            <a:r>
              <a:rPr lang="en-GB" sz="1200" b="1" dirty="0">
                <a:solidFill>
                  <a:srgbClr val="404040"/>
                </a:solidFill>
                <a:latin typeface="VAG Rounded Std Light"/>
                <a:ea typeface="Lora" pitchFamily="2" charset="0"/>
                <a:cs typeface="Arial" panose="020B0604020202020204" pitchFamily="34" charset="0"/>
              </a:rPr>
              <a:t> vers les pays </a:t>
            </a:r>
            <a:r>
              <a:rPr lang="en-GB" sz="1200" b="1" dirty="0" err="1">
                <a:solidFill>
                  <a:srgbClr val="404040"/>
                </a:solidFill>
                <a:latin typeface="VAG Rounded Std Light"/>
                <a:ea typeface="Lora" pitchFamily="2" charset="0"/>
                <a:cs typeface="Arial" panose="020B0604020202020204" pitchFamily="34" charset="0"/>
              </a:rPr>
              <a:t>en</a:t>
            </a:r>
            <a:r>
              <a:rPr lang="en-GB" sz="1200" b="1" dirty="0">
                <a:solidFill>
                  <a:srgbClr val="404040"/>
                </a:solidFill>
                <a:latin typeface="VAG Rounded Std Light"/>
                <a:ea typeface="Lora" pitchFamily="2" charset="0"/>
                <a:cs typeface="Arial" panose="020B0604020202020204" pitchFamily="34" charset="0"/>
              </a:rPr>
              <a:t> </a:t>
            </a:r>
            <a:r>
              <a:rPr lang="en-GB" sz="1200" b="1" dirty="0" err="1">
                <a:solidFill>
                  <a:srgbClr val="404040"/>
                </a:solidFill>
                <a:latin typeface="VAG Rounded Std Light"/>
                <a:ea typeface="Lora" pitchFamily="2" charset="0"/>
                <a:cs typeface="Arial" panose="020B0604020202020204" pitchFamily="34" charset="0"/>
              </a:rPr>
              <a:t>développement</a:t>
            </a:r>
            <a:endParaRPr lang="en-NL"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615598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p>
          <a:p>
            <a:endParaRPr lang="fr-FR" dirty="0"/>
          </a:p>
          <a:p>
            <a:r>
              <a:rPr lang="fr-FR" sz="1200" b="1" i="0" u="none" strike="noStrike" cap="none" dirty="0">
                <a:solidFill>
                  <a:schemeClr val="dk1"/>
                </a:solidFill>
                <a:effectLst/>
                <a:latin typeface="Arial"/>
                <a:ea typeface="Arial"/>
                <a:cs typeface="Arial"/>
                <a:sym typeface="Arial"/>
              </a:rPr>
              <a:t>Les 3 grandes catégories de fonds :</a:t>
            </a:r>
          </a:p>
          <a:p>
            <a:r>
              <a:rPr lang="fr-FR" sz="1200" b="1" i="0" u="none" strike="noStrike" cap="none" dirty="0" err="1">
                <a:solidFill>
                  <a:schemeClr val="dk1"/>
                </a:solidFill>
                <a:effectLst/>
                <a:latin typeface="Arial"/>
                <a:ea typeface="Arial"/>
                <a:cs typeface="Arial"/>
                <a:sym typeface="Arial"/>
              </a:rPr>
              <a:t>Fonds </a:t>
            </a:r>
            <a:r>
              <a:rPr lang="fr-FR" sz="1200" b="1" i="0" u="none" strike="noStrike" cap="none" dirty="0">
                <a:solidFill>
                  <a:schemeClr val="dk1"/>
                </a:solidFill>
                <a:effectLst/>
                <a:latin typeface="Arial"/>
                <a:ea typeface="Arial"/>
                <a:cs typeface="Arial"/>
                <a:sym typeface="Arial"/>
              </a:rPr>
              <a:t>vert </a:t>
            </a:r>
            <a:r>
              <a:rPr lang="fr-FR" sz="1200" b="1" i="0" u="none" strike="noStrike" cap="none" dirty="0" err="1">
                <a:solidFill>
                  <a:schemeClr val="dk1"/>
                </a:solidFill>
                <a:effectLst/>
                <a:latin typeface="Arial"/>
                <a:ea typeface="Arial"/>
                <a:cs typeface="Arial"/>
                <a:sym typeface="Arial"/>
              </a:rPr>
              <a:t>pour le climat </a:t>
            </a:r>
            <a:r>
              <a:rPr lang="fr-FR" sz="1200" b="1" i="0" u="none" strike="noStrike" cap="none" dirty="0">
                <a:solidFill>
                  <a:schemeClr val="dk1"/>
                </a:solidFill>
                <a:effectLst/>
                <a:latin typeface="Arial"/>
                <a:ea typeface="Arial"/>
                <a:cs typeface="Arial"/>
                <a:sym typeface="Arial"/>
              </a:rPr>
              <a:t>(GCF)</a:t>
            </a:r>
            <a:endParaRPr lang="fr-FR" sz="1200" b="0" i="0" u="none" strike="noStrike" cap="none" dirty="0">
              <a:solidFill>
                <a:schemeClr val="dk1"/>
              </a:solidFill>
              <a:effectLst/>
              <a:latin typeface="Arial"/>
              <a:ea typeface="Arial"/>
              <a:cs typeface="Arial"/>
              <a:sym typeface="Arial"/>
            </a:endParaRPr>
          </a:p>
          <a:p>
            <a:pPr lvl="1"/>
            <a:r>
              <a:rPr lang="fr-FR" sz="1200" b="0" i="0" u="none" strike="noStrike" cap="none" dirty="0">
                <a:solidFill>
                  <a:schemeClr val="dk1"/>
                </a:solidFill>
                <a:effectLst/>
                <a:latin typeface="Arial"/>
                <a:ea typeface="Arial"/>
                <a:cs typeface="Arial"/>
                <a:sym typeface="Arial"/>
              </a:rPr>
              <a:t>Le </a:t>
            </a:r>
            <a:r>
              <a:rPr lang="fr-FR" sz="1200" b="1" i="0" u="none" strike="noStrike" cap="none" dirty="0">
                <a:solidFill>
                  <a:schemeClr val="dk1"/>
                </a:solidFill>
                <a:effectLst/>
                <a:latin typeface="Arial"/>
                <a:ea typeface="Arial"/>
                <a:cs typeface="Arial"/>
                <a:sym typeface="Arial"/>
              </a:rPr>
              <a:t>plus gros fonds </a:t>
            </a:r>
            <a:r>
              <a:rPr lang="fr-FR" sz="1200" b="0" i="0" u="none" strike="noStrike" cap="none" dirty="0">
                <a:solidFill>
                  <a:schemeClr val="dk1"/>
                </a:solidFill>
                <a:effectLst/>
                <a:latin typeface="Arial"/>
                <a:ea typeface="Arial"/>
                <a:cs typeface="Arial"/>
                <a:sym typeface="Arial"/>
              </a:rPr>
              <a:t>climatique au monde</a:t>
            </a:r>
          </a:p>
          <a:p>
            <a:pPr lvl="1"/>
            <a:r>
              <a:rPr lang="fr-FR" sz="1200" b="0" i="0" u="none" strike="noStrike" cap="none" dirty="0">
                <a:solidFill>
                  <a:schemeClr val="dk1"/>
                </a:solidFill>
                <a:effectLst/>
                <a:latin typeface="Arial"/>
                <a:ea typeface="Arial"/>
                <a:cs typeface="Arial"/>
                <a:sym typeface="Arial"/>
              </a:rPr>
              <a:t>Seul à se concentrer </a:t>
            </a:r>
            <a:r>
              <a:rPr lang="fr-FR" sz="1200" b="1" i="0" u="none" strike="noStrike" cap="none" dirty="0">
                <a:solidFill>
                  <a:schemeClr val="dk1"/>
                </a:solidFill>
                <a:effectLst/>
                <a:latin typeface="Arial"/>
                <a:ea typeface="Arial"/>
                <a:cs typeface="Arial"/>
                <a:sym typeface="Arial"/>
              </a:rPr>
              <a:t>exclusivement </a:t>
            </a:r>
            <a:r>
              <a:rPr lang="fr-FR" sz="1200" b="0" i="0" u="none" strike="noStrike" cap="none" dirty="0">
                <a:solidFill>
                  <a:schemeClr val="dk1"/>
                </a:solidFill>
                <a:effectLst/>
                <a:latin typeface="Arial"/>
                <a:ea typeface="Arial"/>
                <a:cs typeface="Arial"/>
                <a:sym typeface="Arial"/>
              </a:rPr>
              <a:t>sur le changement climatique</a:t>
            </a:r>
          </a:p>
          <a:p>
            <a:pPr lvl="1"/>
            <a:r>
              <a:rPr lang="fr-FR" sz="1200" b="0" i="0" u="none" strike="noStrike" cap="none" dirty="0">
                <a:solidFill>
                  <a:schemeClr val="dk1"/>
                </a:solidFill>
                <a:effectLst/>
                <a:latin typeface="Arial"/>
                <a:ea typeface="Arial"/>
                <a:cs typeface="Arial"/>
                <a:sym typeface="Arial"/>
              </a:rPr>
              <a:t>Finance à la fois </a:t>
            </a:r>
            <a:r>
              <a:rPr lang="fr-FR" sz="1200" b="1" i="0" u="none" strike="noStrike" cap="none" dirty="0">
                <a:solidFill>
                  <a:schemeClr val="dk1"/>
                </a:solidFill>
                <a:effectLst/>
                <a:latin typeface="Arial"/>
                <a:ea typeface="Arial"/>
                <a:cs typeface="Arial"/>
                <a:sym typeface="Arial"/>
              </a:rPr>
              <a:t>l'adaptation </a:t>
            </a:r>
            <a:r>
              <a:rPr lang="fr-FR" sz="1200" b="0" i="0" u="none" strike="noStrike" cap="none" dirty="0">
                <a:solidFill>
                  <a:schemeClr val="dk1"/>
                </a:solidFill>
                <a:effectLst/>
                <a:latin typeface="Arial"/>
                <a:ea typeface="Arial"/>
                <a:cs typeface="Arial"/>
                <a:sym typeface="Arial"/>
              </a:rPr>
              <a:t>(s'adapter aux impacts) et </a:t>
            </a:r>
            <a:r>
              <a:rPr lang="fr-FR" sz="1200" b="1" i="0" u="none" strike="noStrike" cap="none" dirty="0">
                <a:solidFill>
                  <a:schemeClr val="dk1"/>
                </a:solidFill>
                <a:effectLst/>
                <a:latin typeface="Arial"/>
                <a:ea typeface="Arial"/>
                <a:cs typeface="Arial"/>
                <a:sym typeface="Arial"/>
              </a:rPr>
              <a:t>l'atténuation </a:t>
            </a:r>
            <a:r>
              <a:rPr lang="fr-FR" sz="1200" b="0" i="0" u="none" strike="noStrike" cap="none" dirty="0">
                <a:solidFill>
                  <a:schemeClr val="dk1"/>
                </a:solidFill>
                <a:effectLst/>
                <a:latin typeface="Arial"/>
                <a:ea typeface="Arial"/>
                <a:cs typeface="Arial"/>
                <a:sym typeface="Arial"/>
              </a:rPr>
              <a:t>(réduire les émissions)</a:t>
            </a:r>
          </a:p>
          <a:p>
            <a:r>
              <a:rPr lang="fr-FR" sz="1200" b="1" i="0" u="none" strike="noStrike" cap="none" dirty="0">
                <a:solidFill>
                  <a:schemeClr val="dk1"/>
                </a:solidFill>
                <a:effectLst/>
                <a:latin typeface="Arial"/>
                <a:ea typeface="Arial"/>
                <a:cs typeface="Arial"/>
                <a:sym typeface="Arial"/>
              </a:rPr>
              <a:t>Fonds </a:t>
            </a:r>
            <a:r>
              <a:rPr lang="fr-FR" sz="1200" b="1" i="0" u="none" strike="noStrike" cap="none" dirty="0" err="1">
                <a:solidFill>
                  <a:schemeClr val="dk1"/>
                </a:solidFill>
                <a:effectLst/>
                <a:latin typeface="Arial"/>
                <a:ea typeface="Arial"/>
                <a:cs typeface="Arial"/>
                <a:sym typeface="Arial"/>
              </a:rPr>
              <a:t>pour l'environnement</a:t>
            </a:r>
            <a:r>
              <a:rPr lang="fr-FR" sz="1200" b="1" i="0" u="none" strike="noStrike" cap="none" dirty="0">
                <a:solidFill>
                  <a:schemeClr val="dk1"/>
                </a:solidFill>
                <a:effectLst/>
                <a:latin typeface="Arial"/>
                <a:ea typeface="Arial"/>
                <a:cs typeface="Arial"/>
                <a:sym typeface="Arial"/>
              </a:rPr>
              <a:t> mondial (FEM) - Une « famille » de fonds :</a:t>
            </a:r>
            <a:endParaRPr lang="fr-FR" sz="1200" b="0" i="0" u="none" strike="noStrike" cap="none" dirty="0">
              <a:solidFill>
                <a:schemeClr val="dk1"/>
              </a:solidFill>
              <a:effectLst/>
              <a:latin typeface="Arial"/>
              <a:ea typeface="Arial"/>
              <a:cs typeface="Arial"/>
              <a:sym typeface="Arial"/>
            </a:endParaRPr>
          </a:p>
          <a:p>
            <a:pPr lvl="1"/>
            <a:r>
              <a:rPr lang="fr-FR" sz="1200" b="1" i="0" u="none" strike="noStrike" cap="none" dirty="0">
                <a:solidFill>
                  <a:schemeClr val="dk1"/>
                </a:solidFill>
                <a:effectLst/>
                <a:latin typeface="Arial"/>
                <a:ea typeface="Arial"/>
                <a:cs typeface="Arial"/>
                <a:sym typeface="Arial"/>
              </a:rPr>
              <a:t>Fonds pour les pays les moins avancés (LDCF) </a:t>
            </a:r>
            <a:r>
              <a:rPr lang="fr-FR" sz="1200" b="0" i="0" u="none" strike="noStrike" cap="none" dirty="0">
                <a:solidFill>
                  <a:schemeClr val="dk1"/>
                </a:solidFill>
                <a:effectLst/>
                <a:latin typeface="Arial"/>
                <a:ea typeface="Arial"/>
                <a:cs typeface="Arial"/>
                <a:sym typeface="Arial"/>
              </a:rPr>
              <a:t>: aide les pays les plus pauvres à s'adapter</a:t>
            </a:r>
          </a:p>
          <a:p>
            <a:pPr lvl="1"/>
            <a:r>
              <a:rPr lang="fr-FR" sz="1200" b="1" i="0" u="none" strike="noStrike" cap="none" dirty="0">
                <a:solidFill>
                  <a:schemeClr val="dk1"/>
                </a:solidFill>
                <a:effectLst/>
                <a:latin typeface="Arial"/>
                <a:ea typeface="Arial"/>
                <a:cs typeface="Arial"/>
                <a:sym typeface="Arial"/>
              </a:rPr>
              <a:t>Fonds spécial pour les changements climatiques (SCCF) </a:t>
            </a:r>
            <a:r>
              <a:rPr lang="fr-FR" sz="1200" b="0" i="0" u="none" strike="noStrike" cap="none" dirty="0">
                <a:solidFill>
                  <a:schemeClr val="dk1"/>
                </a:solidFill>
                <a:effectLst/>
                <a:latin typeface="Arial"/>
                <a:ea typeface="Arial"/>
                <a:cs typeface="Arial"/>
                <a:sym typeface="Arial"/>
              </a:rPr>
              <a:t>: finance l'adaptation et les technologies propres</a:t>
            </a:r>
          </a:p>
          <a:p>
            <a:pPr lvl="1"/>
            <a:r>
              <a:rPr lang="fr-FR" sz="1200" b="1" i="0" u="none" strike="noStrike" cap="none" dirty="0">
                <a:solidFill>
                  <a:schemeClr val="dk1"/>
                </a:solidFill>
                <a:effectLst/>
                <a:latin typeface="Arial"/>
                <a:ea typeface="Arial"/>
                <a:cs typeface="Arial"/>
                <a:sym typeface="Arial"/>
              </a:rPr>
              <a:t>Programme de petites subventions (SGP) </a:t>
            </a:r>
            <a:r>
              <a:rPr lang="fr-FR" sz="1200" b="0" i="0" u="none" strike="noStrike" cap="none" dirty="0">
                <a:solidFill>
                  <a:schemeClr val="dk1"/>
                </a:solidFill>
                <a:effectLst/>
                <a:latin typeface="Arial"/>
                <a:ea typeface="Arial"/>
                <a:cs typeface="Arial"/>
                <a:sym typeface="Arial"/>
              </a:rPr>
              <a:t>: Pour les projets communautaires locaux</a:t>
            </a:r>
          </a:p>
          <a:p>
            <a:r>
              <a:rPr lang="fr-FR" sz="1200" b="1" i="0" u="none" strike="noStrike" cap="none" dirty="0">
                <a:solidFill>
                  <a:schemeClr val="dk1"/>
                </a:solidFill>
                <a:effectLst/>
                <a:latin typeface="Arial"/>
                <a:ea typeface="Arial"/>
                <a:cs typeface="Arial"/>
                <a:sym typeface="Arial"/>
              </a:rPr>
              <a:t>Autres fonds importants :</a:t>
            </a:r>
            <a:endParaRPr lang="fr-FR" sz="1200" b="0" i="0" u="none" strike="noStrike" cap="none" dirty="0">
              <a:solidFill>
                <a:schemeClr val="dk1"/>
              </a:solidFill>
              <a:effectLst/>
              <a:latin typeface="Arial"/>
              <a:ea typeface="Arial"/>
              <a:cs typeface="Arial"/>
              <a:sym typeface="Arial"/>
            </a:endParaRPr>
          </a:p>
          <a:p>
            <a:pPr lvl="1"/>
            <a:r>
              <a:rPr lang="fr-FR" sz="1200" b="1" i="0" u="none" strike="noStrike" cap="none" dirty="0">
                <a:solidFill>
                  <a:schemeClr val="dk1"/>
                </a:solidFill>
                <a:effectLst/>
                <a:latin typeface="Arial"/>
                <a:ea typeface="Arial"/>
                <a:cs typeface="Arial"/>
                <a:sym typeface="Arial"/>
              </a:rPr>
              <a:t>Fonds d'adaptation (AF) </a:t>
            </a:r>
            <a:r>
              <a:rPr lang="fr-FR" sz="1200" b="0" i="0" u="none" strike="noStrike" cap="none" dirty="0">
                <a:solidFill>
                  <a:schemeClr val="dk1"/>
                </a:solidFill>
                <a:effectLst/>
                <a:latin typeface="Arial"/>
                <a:ea typeface="Arial"/>
                <a:cs typeface="Arial"/>
                <a:sym typeface="Arial"/>
              </a:rPr>
              <a:t>: Uniquement pour l'adaptation aux impacts climatiques</a:t>
            </a:r>
          </a:p>
          <a:p>
            <a:pPr lvl="1"/>
            <a:r>
              <a:rPr lang="fr-FR" sz="1200" b="1" i="0" u="none" strike="noStrike" cap="none" dirty="0">
                <a:solidFill>
                  <a:schemeClr val="dk1"/>
                </a:solidFill>
                <a:effectLst/>
                <a:latin typeface="Arial"/>
                <a:ea typeface="Arial"/>
                <a:cs typeface="Arial"/>
                <a:sym typeface="Arial"/>
              </a:rPr>
              <a:t>Fonds d'investissement </a:t>
            </a:r>
            <a:r>
              <a:rPr lang="fr-FR" sz="1200" b="1" i="0" u="none" strike="noStrike" cap="none" dirty="0" err="1">
                <a:solidFill>
                  <a:schemeClr val="dk1"/>
                </a:solidFill>
                <a:effectLst/>
                <a:latin typeface="Arial"/>
                <a:ea typeface="Arial"/>
                <a:cs typeface="Arial"/>
                <a:sym typeface="Arial"/>
              </a:rPr>
              <a:t>climatiques </a:t>
            </a:r>
            <a:r>
              <a:rPr lang="fr-FR" sz="1200" b="1" i="0" u="none" strike="noStrike" cap="none" dirty="0">
                <a:solidFill>
                  <a:schemeClr val="dk1"/>
                </a:solidFill>
                <a:effectLst/>
                <a:latin typeface="Arial"/>
                <a:ea typeface="Arial"/>
                <a:cs typeface="Arial"/>
                <a:sym typeface="Arial"/>
              </a:rPr>
              <a:t>(CIF) </a:t>
            </a:r>
            <a:r>
              <a:rPr lang="fr-FR" sz="1200" b="0" i="0" u="none" strike="noStrike" cap="none" dirty="0">
                <a:solidFill>
                  <a:schemeClr val="dk1"/>
                </a:solidFill>
                <a:effectLst/>
                <a:latin typeface="Arial"/>
                <a:ea typeface="Arial"/>
                <a:cs typeface="Arial"/>
                <a:sym typeface="Arial"/>
              </a:rPr>
              <a:t>: Plusieurs programmes dont :</a:t>
            </a:r>
          </a:p>
          <a:p>
            <a:pPr lvl="2"/>
            <a:r>
              <a:rPr lang="fr-FR" sz="1200" b="1" i="0" u="none" strike="noStrike" cap="none" dirty="0">
                <a:solidFill>
                  <a:schemeClr val="dk1"/>
                </a:solidFill>
                <a:effectLst/>
                <a:latin typeface="Arial"/>
                <a:ea typeface="Arial"/>
                <a:cs typeface="Arial"/>
                <a:sym typeface="Arial"/>
              </a:rPr>
              <a:t>Fonds pour les technologies propres (CTF) </a:t>
            </a:r>
            <a:r>
              <a:rPr lang="fr-FR" sz="1200" b="0" i="0" u="none" strike="noStrike" cap="none" dirty="0">
                <a:solidFill>
                  <a:schemeClr val="dk1"/>
                </a:solidFill>
                <a:effectLst/>
                <a:latin typeface="Arial"/>
                <a:ea typeface="Arial"/>
                <a:cs typeface="Arial"/>
                <a:sym typeface="Arial"/>
              </a:rPr>
              <a:t>: Uniquement pour réduire les émissions</a:t>
            </a:r>
          </a:p>
          <a:p>
            <a:pPr lvl="2"/>
            <a:r>
              <a:rPr lang="fr-FR" sz="1200" b="1" i="0" u="none" strike="noStrike" cap="none" dirty="0">
                <a:solidFill>
                  <a:schemeClr val="dk1"/>
                </a:solidFill>
                <a:effectLst/>
                <a:latin typeface="Arial"/>
                <a:ea typeface="Arial"/>
                <a:cs typeface="Arial"/>
                <a:sym typeface="Arial"/>
              </a:rPr>
              <a:t>Programme pilote pour la résilience climatique (PPCR) </a:t>
            </a:r>
            <a:r>
              <a:rPr lang="fr-FR" sz="1200" b="0" i="0" u="none" strike="noStrike" cap="none" dirty="0">
                <a:solidFill>
                  <a:schemeClr val="dk1"/>
                </a:solidFill>
                <a:effectLst/>
                <a:latin typeface="Arial"/>
                <a:ea typeface="Arial"/>
                <a:cs typeface="Arial"/>
                <a:sym typeface="Arial"/>
              </a:rPr>
              <a:t>: Pour renforcer la résilience</a:t>
            </a:r>
          </a:p>
          <a:p>
            <a:endParaRPr lang="fr-FR"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936075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p>
          <a:p>
            <a:endParaRPr lang="fr-FR" dirty="0"/>
          </a:p>
          <a:p>
            <a:r>
              <a:rPr lang="fr-FR" sz="1200" b="0" i="0" u="none" strike="noStrike" cap="none" dirty="0">
                <a:solidFill>
                  <a:schemeClr val="dk1"/>
                </a:solidFill>
                <a:effectLst/>
                <a:latin typeface="Arial"/>
                <a:ea typeface="Arial"/>
                <a:cs typeface="Arial"/>
                <a:sym typeface="Arial"/>
              </a:rPr>
              <a:t>Cette diapositive présente les </a:t>
            </a:r>
            <a:r>
              <a:rPr lang="fr-FR" sz="1200" b="1" i="0" u="none" strike="noStrike" cap="none" dirty="0">
                <a:solidFill>
                  <a:schemeClr val="dk1"/>
                </a:solidFill>
                <a:effectLst/>
                <a:latin typeface="Arial"/>
                <a:ea typeface="Arial"/>
                <a:cs typeface="Arial"/>
                <a:sym typeface="Arial"/>
              </a:rPr>
              <a:t>deux conditions fondamentales </a:t>
            </a:r>
            <a:r>
              <a:rPr lang="fr-FR" sz="1200" b="0" i="0" u="none" strike="noStrike" cap="none" dirty="0">
                <a:solidFill>
                  <a:schemeClr val="dk1"/>
                </a:solidFill>
                <a:effectLst/>
                <a:latin typeface="Arial"/>
                <a:ea typeface="Arial"/>
                <a:cs typeface="Arial"/>
                <a:sym typeface="Arial"/>
              </a:rPr>
              <a:t>que tout projet financé par des fonds climatiques (comme le GCF, le Fonds d'Adaptation, etc.) doit respecter.</a:t>
            </a:r>
          </a:p>
          <a:p>
            <a:r>
              <a:rPr lang="fr-FR" sz="1200" b="1" i="0" u="none" strike="noStrike" cap="none" dirty="0">
                <a:solidFill>
                  <a:schemeClr val="dk1"/>
                </a:solidFill>
                <a:effectLst/>
                <a:latin typeface="Arial"/>
                <a:ea typeface="Arial"/>
                <a:cs typeface="Arial"/>
                <a:sym typeface="Arial"/>
              </a:rPr>
              <a:t>1. L'« </a:t>
            </a:r>
            <a:r>
              <a:rPr lang="fr-FR" sz="1200" b="1" i="0" u="none" strike="noStrike" cap="none" dirty="0" err="1">
                <a:solidFill>
                  <a:schemeClr val="dk1"/>
                </a:solidFill>
                <a:effectLst/>
                <a:latin typeface="Arial"/>
                <a:ea typeface="Arial"/>
                <a:cs typeface="Arial"/>
                <a:sym typeface="Arial"/>
              </a:rPr>
              <a:t>additionnalité</a:t>
            </a:r>
            <a:r>
              <a:rPr lang="fr-FR" sz="1200" b="1" i="0" u="none" strike="noStrike" cap="none" dirty="0">
                <a:solidFill>
                  <a:schemeClr val="dk1"/>
                </a:solidFill>
                <a:effectLst/>
                <a:latin typeface="Arial"/>
                <a:ea typeface="Arial"/>
                <a:cs typeface="Arial"/>
                <a:sym typeface="Arial"/>
              </a:rPr>
              <a:t> » </a:t>
            </a:r>
          </a:p>
          <a:p>
            <a:r>
              <a:rPr lang="fr-FR" sz="1200" b="1" i="0" u="none" strike="noStrike" cap="none" dirty="0">
                <a:solidFill>
                  <a:schemeClr val="dk1"/>
                </a:solidFill>
                <a:effectLst/>
                <a:latin typeface="Arial"/>
                <a:ea typeface="Arial"/>
                <a:cs typeface="Arial"/>
                <a:sym typeface="Arial"/>
              </a:rPr>
              <a:t>Définition simple : </a:t>
            </a:r>
            <a:r>
              <a:rPr lang="fr-FR" sz="1200" b="0" i="0" u="none" strike="noStrike" cap="none" dirty="0">
                <a:solidFill>
                  <a:schemeClr val="dk1"/>
                </a:solidFill>
                <a:effectLst/>
                <a:latin typeface="Arial"/>
                <a:ea typeface="Arial"/>
                <a:cs typeface="Arial"/>
                <a:sym typeface="Arial"/>
              </a:rPr>
              <a:t>C'est le </a:t>
            </a:r>
            <a:r>
              <a:rPr lang="fr-FR" sz="1200" b="1" i="0" u="none" strike="noStrike" cap="none" dirty="0">
                <a:solidFill>
                  <a:schemeClr val="dk1"/>
                </a:solidFill>
                <a:effectLst/>
                <a:latin typeface="Arial"/>
                <a:ea typeface="Arial"/>
                <a:cs typeface="Arial"/>
                <a:sym typeface="Arial"/>
              </a:rPr>
              <a:t>coût supplémentaire </a:t>
            </a:r>
            <a:r>
              <a:rPr lang="fr-FR" sz="1200" b="0" i="0" u="none" strike="noStrike" cap="none" dirty="0">
                <a:solidFill>
                  <a:schemeClr val="dk1"/>
                </a:solidFill>
                <a:effectLst/>
                <a:latin typeface="Arial"/>
                <a:ea typeface="Arial"/>
                <a:cs typeface="Arial"/>
                <a:sym typeface="Arial"/>
              </a:rPr>
              <a:t>nécessaire pour qu'un projet de développement standard devienne </a:t>
            </a:r>
            <a:r>
              <a:rPr lang="fr-FR" sz="1200" b="1" i="0" u="none" strike="noStrike" cap="none" dirty="0">
                <a:solidFill>
                  <a:schemeClr val="dk1"/>
                </a:solidFill>
                <a:effectLst/>
                <a:latin typeface="Arial"/>
                <a:ea typeface="Arial"/>
                <a:cs typeface="Arial"/>
                <a:sym typeface="Arial"/>
              </a:rPr>
              <a:t>résilient au climat </a:t>
            </a:r>
            <a:r>
              <a:rPr lang="fr-FR" sz="1200" b="0" i="0" u="none" strike="noStrike" cap="none" dirty="0">
                <a:solidFill>
                  <a:schemeClr val="dk1"/>
                </a:solidFill>
                <a:effectLst/>
                <a:latin typeface="Arial"/>
                <a:ea typeface="Arial"/>
                <a:cs typeface="Arial"/>
                <a:sym typeface="Arial"/>
              </a:rPr>
              <a:t>et/ou </a:t>
            </a:r>
            <a:r>
              <a:rPr lang="fr-FR" sz="1200" b="1" i="0" u="none" strike="noStrike" cap="none" dirty="0">
                <a:solidFill>
                  <a:schemeClr val="dk1"/>
                </a:solidFill>
                <a:effectLst/>
                <a:latin typeface="Arial"/>
                <a:ea typeface="Arial"/>
                <a:cs typeface="Arial"/>
                <a:sym typeface="Arial"/>
              </a:rPr>
              <a:t>à faible émission de carbone</a:t>
            </a:r>
            <a:r>
              <a:rPr lang="fr-FR" sz="1200" b="0" i="0" u="none" strike="noStrike" cap="none" dirty="0">
                <a:solidFill>
                  <a:schemeClr val="dk1"/>
                </a:solidFill>
                <a:effectLst/>
                <a:latin typeface="Arial"/>
                <a:ea typeface="Arial"/>
                <a:cs typeface="Arial"/>
                <a:sym typeface="Arial"/>
              </a:rPr>
              <a:t>.</a:t>
            </a:r>
          </a:p>
          <a:p>
            <a:r>
              <a:rPr lang="fr-FR" sz="1200" b="1" i="0" u="none" strike="noStrike" cap="none" dirty="0">
                <a:solidFill>
                  <a:schemeClr val="dk1"/>
                </a:solidFill>
                <a:effectLst/>
                <a:latin typeface="Arial"/>
                <a:ea typeface="Arial"/>
                <a:cs typeface="Arial"/>
                <a:sym typeface="Arial"/>
              </a:rPr>
              <a:t>Exemple concret : </a:t>
            </a:r>
            <a:r>
              <a:rPr lang="fr-FR" sz="1200" b="0" i="0" u="none" strike="noStrike" cap="none" dirty="0">
                <a:solidFill>
                  <a:schemeClr val="dk1"/>
                </a:solidFill>
                <a:effectLst/>
                <a:latin typeface="Arial"/>
                <a:ea typeface="Arial"/>
                <a:cs typeface="Arial"/>
                <a:sym typeface="Arial"/>
              </a:rPr>
              <a:t>Si vous construisez un réseau d'eau potable (développement de base), </a:t>
            </a:r>
            <a:r>
              <a:rPr lang="fr-FR" sz="1200" b="1" i="0" u="none" strike="noStrike" cap="none" dirty="0" err="1">
                <a:solidFill>
                  <a:schemeClr val="dk1"/>
                </a:solidFill>
                <a:effectLst/>
                <a:latin typeface="Arial"/>
                <a:ea typeface="Arial"/>
                <a:cs typeface="Arial"/>
                <a:sym typeface="Arial"/>
              </a:rPr>
              <a:t>l'additionnalité </a:t>
            </a:r>
            <a:r>
              <a:rPr lang="fr-FR" sz="1200" b="0" i="0" u="none" strike="noStrike" cap="none" dirty="0">
                <a:solidFill>
                  <a:schemeClr val="dk1"/>
                </a:solidFill>
                <a:effectLst/>
                <a:latin typeface="Arial"/>
                <a:ea typeface="Arial"/>
                <a:cs typeface="Arial"/>
                <a:sym typeface="Arial"/>
              </a:rPr>
              <a:t>serait le surcoût pour :</a:t>
            </a:r>
          </a:p>
          <a:p>
            <a:pPr lvl="1"/>
            <a:r>
              <a:rPr lang="fr-FR" sz="1200" b="0" i="0" u="none" strike="noStrike" cap="none" dirty="0">
                <a:solidFill>
                  <a:schemeClr val="dk1"/>
                </a:solidFill>
                <a:effectLst/>
                <a:latin typeface="Arial"/>
                <a:ea typeface="Arial"/>
                <a:cs typeface="Arial"/>
                <a:sym typeface="Arial"/>
              </a:rPr>
              <a:t>Le surdimensionner pour résister à des sécheresses plus intenses.</a:t>
            </a:r>
          </a:p>
          <a:p>
            <a:pPr lvl="1"/>
            <a:r>
              <a:rPr lang="fr-FR" sz="1200" b="0" i="0" u="none" strike="noStrike" cap="none" dirty="0">
                <a:solidFill>
                  <a:schemeClr val="dk1"/>
                </a:solidFill>
                <a:effectLst/>
                <a:latin typeface="Arial"/>
                <a:ea typeface="Arial"/>
                <a:cs typeface="Arial"/>
                <a:sym typeface="Arial"/>
              </a:rPr>
              <a:t>L'enterrer plus profondément ou le protéger contre les inondations.</a:t>
            </a:r>
          </a:p>
          <a:p>
            <a:pPr lvl="1"/>
            <a:r>
              <a:rPr lang="fr-FR" sz="1200" b="0" i="0" u="none" strike="noStrike" cap="none" dirty="0">
                <a:solidFill>
                  <a:schemeClr val="dk1"/>
                </a:solidFill>
                <a:effectLst/>
                <a:latin typeface="Arial"/>
                <a:ea typeface="Arial"/>
                <a:cs typeface="Arial"/>
                <a:sym typeface="Arial"/>
              </a:rPr>
              <a:t>Utiliser des pompes à énergie solaire au lieu de générateurs diesel.</a:t>
            </a:r>
          </a:p>
          <a:p>
            <a:r>
              <a:rPr lang="fr-FR" sz="1200" b="1" i="0" u="none" strike="noStrike" cap="none" dirty="0">
                <a:solidFill>
                  <a:schemeClr val="dk1"/>
                </a:solidFill>
                <a:effectLst/>
                <a:latin typeface="Arial"/>
                <a:ea typeface="Arial"/>
                <a:cs typeface="Arial"/>
                <a:sym typeface="Arial"/>
              </a:rPr>
              <a:t>Objectif du principe : </a:t>
            </a:r>
            <a:r>
              <a:rPr lang="fr-FR" sz="1200" b="0" i="0" u="none" strike="noStrike" cap="none" dirty="0">
                <a:solidFill>
                  <a:schemeClr val="dk1"/>
                </a:solidFill>
                <a:effectLst/>
                <a:latin typeface="Arial"/>
                <a:ea typeface="Arial"/>
                <a:cs typeface="Arial"/>
                <a:sym typeface="Arial"/>
              </a:rPr>
              <a:t>Garantir que l'argent de la </a:t>
            </a:r>
            <a:r>
              <a:rPr lang="fr-FR" sz="1200" b="1" i="0" u="none" strike="noStrike" cap="none" dirty="0">
                <a:solidFill>
                  <a:schemeClr val="dk1"/>
                </a:solidFill>
                <a:effectLst/>
                <a:latin typeface="Arial"/>
                <a:ea typeface="Arial"/>
                <a:cs typeface="Arial"/>
                <a:sym typeface="Arial"/>
              </a:rPr>
              <a:t>finance climatique </a:t>
            </a:r>
            <a:r>
              <a:rPr lang="fr-FR" sz="1200" b="0" i="0" u="none" strike="noStrike" cap="none" dirty="0">
                <a:solidFill>
                  <a:schemeClr val="dk1"/>
                </a:solidFill>
                <a:effectLst/>
                <a:latin typeface="Arial"/>
                <a:ea typeface="Arial"/>
                <a:cs typeface="Arial"/>
                <a:sym typeface="Arial"/>
              </a:rPr>
              <a:t>sert </a:t>
            </a:r>
            <a:r>
              <a:rPr lang="fr-FR" sz="1200" b="1" i="0" u="none" strike="noStrike" cap="none" dirty="0">
                <a:solidFill>
                  <a:schemeClr val="dk1"/>
                </a:solidFill>
                <a:effectLst/>
                <a:latin typeface="Arial"/>
                <a:ea typeface="Arial"/>
                <a:cs typeface="Arial"/>
                <a:sym typeface="Arial"/>
              </a:rPr>
              <a:t>uniquement </a:t>
            </a:r>
            <a:r>
              <a:rPr lang="fr-FR" sz="1200" b="0" i="0" u="none" strike="noStrike" cap="none" dirty="0">
                <a:solidFill>
                  <a:schemeClr val="dk1"/>
                </a:solidFill>
                <a:effectLst/>
                <a:latin typeface="Arial"/>
                <a:ea typeface="Arial"/>
                <a:cs typeface="Arial"/>
                <a:sym typeface="Arial"/>
              </a:rPr>
              <a:t>à financer cette « partie climat » supplémentaire. Cela évite que cet argent ne remplace simplement l'aide au développement classique, qui reste nécessaire pour les besoins de base.</a:t>
            </a:r>
          </a:p>
          <a:p>
            <a:r>
              <a:rPr lang="fr-FR" sz="1200" b="1" i="0" u="none" strike="noStrike" cap="none" dirty="0">
                <a:solidFill>
                  <a:schemeClr val="dk1"/>
                </a:solidFill>
                <a:effectLst/>
                <a:latin typeface="Arial"/>
                <a:ea typeface="Arial"/>
                <a:cs typeface="Arial"/>
                <a:sym typeface="Arial"/>
              </a:rPr>
              <a:t>2. La « justification climatique »</a:t>
            </a:r>
          </a:p>
          <a:p>
            <a:r>
              <a:rPr lang="fr-FR" sz="1200" b="1" i="0" u="none" strike="noStrike" cap="none" dirty="0">
                <a:solidFill>
                  <a:schemeClr val="dk1"/>
                </a:solidFill>
                <a:effectLst/>
                <a:latin typeface="Arial"/>
                <a:ea typeface="Arial"/>
                <a:cs typeface="Arial"/>
                <a:sym typeface="Arial"/>
              </a:rPr>
              <a:t>Définition simple : </a:t>
            </a:r>
            <a:r>
              <a:rPr lang="fr-FR" sz="1200" b="0" i="0" u="none" strike="noStrike" cap="none" dirty="0">
                <a:solidFill>
                  <a:schemeClr val="dk1"/>
                </a:solidFill>
                <a:effectLst/>
                <a:latin typeface="Arial"/>
                <a:ea typeface="Arial"/>
                <a:cs typeface="Arial"/>
                <a:sym typeface="Arial"/>
              </a:rPr>
              <a:t>C'est </a:t>
            </a:r>
            <a:r>
              <a:rPr lang="fr-FR" sz="1200" b="1" i="0" u="none" strike="noStrike" cap="none" dirty="0">
                <a:solidFill>
                  <a:schemeClr val="dk1"/>
                </a:solidFill>
                <a:effectLst/>
                <a:latin typeface="Arial"/>
                <a:ea typeface="Arial"/>
                <a:cs typeface="Arial"/>
                <a:sym typeface="Arial"/>
              </a:rPr>
              <a:t>l'analyse des risques climatiques </a:t>
            </a:r>
            <a:r>
              <a:rPr lang="fr-FR" sz="1200" b="0" i="0" u="none" strike="noStrike" cap="none" dirty="0">
                <a:solidFill>
                  <a:schemeClr val="dk1"/>
                </a:solidFill>
                <a:effectLst/>
                <a:latin typeface="Arial"/>
                <a:ea typeface="Arial"/>
                <a:cs typeface="Arial"/>
                <a:sym typeface="Arial"/>
              </a:rPr>
              <a:t>qui prouve la nécessité de cette « </a:t>
            </a:r>
            <a:r>
              <a:rPr lang="fr-FR" sz="1200" b="0" i="0" u="none" strike="noStrike" cap="none" dirty="0" err="1">
                <a:solidFill>
                  <a:schemeClr val="dk1"/>
                </a:solidFill>
                <a:effectLst/>
                <a:latin typeface="Arial"/>
                <a:ea typeface="Arial"/>
                <a:cs typeface="Arial"/>
                <a:sym typeface="Arial"/>
              </a:rPr>
              <a:t>additionnalité </a:t>
            </a:r>
            <a:r>
              <a:rPr lang="fr-FR" sz="1200" b="0" i="0" u="none" strike="noStrike" cap="none" dirty="0">
                <a:solidFill>
                  <a:schemeClr val="dk1"/>
                </a:solidFill>
                <a:effectLst/>
                <a:latin typeface="Arial"/>
                <a:ea typeface="Arial"/>
                <a:cs typeface="Arial"/>
                <a:sym typeface="Arial"/>
              </a:rPr>
              <a:t>». C'est la démonstration, basée sur des données, que le projet fait face à un risque climatique spécifique.</a:t>
            </a:r>
          </a:p>
          <a:p>
            <a:r>
              <a:rPr lang="fr-FR" sz="1200" b="1" i="0" u="none" strike="noStrike" cap="none" dirty="0">
                <a:solidFill>
                  <a:schemeClr val="dk1"/>
                </a:solidFill>
                <a:effectLst/>
                <a:latin typeface="Arial"/>
                <a:ea typeface="Arial"/>
                <a:cs typeface="Arial"/>
                <a:sym typeface="Arial"/>
              </a:rPr>
              <a:t>Prérequis : </a:t>
            </a:r>
            <a:r>
              <a:rPr lang="fr-FR" sz="1200" b="0" i="0" u="none" strike="noStrike" cap="none" dirty="0">
                <a:solidFill>
                  <a:schemeClr val="dk1"/>
                </a:solidFill>
                <a:effectLst/>
                <a:latin typeface="Arial"/>
                <a:ea typeface="Arial"/>
                <a:cs typeface="Arial"/>
                <a:sym typeface="Arial"/>
              </a:rPr>
              <a:t>Une analyse solide des </a:t>
            </a:r>
            <a:r>
              <a:rPr lang="fr-FR" sz="1200" b="1" i="0" u="none" strike="noStrike" cap="none" dirty="0">
                <a:solidFill>
                  <a:schemeClr val="dk1"/>
                </a:solidFill>
                <a:effectLst/>
                <a:latin typeface="Arial"/>
                <a:ea typeface="Arial"/>
                <a:cs typeface="Arial"/>
                <a:sym typeface="Arial"/>
              </a:rPr>
              <a:t>risques climatiques</a:t>
            </a:r>
            <a:r>
              <a:rPr lang="fr-FR" sz="1200" b="0" i="0" u="none" strike="noStrike" cap="none" dirty="0">
                <a:solidFill>
                  <a:schemeClr val="dk1"/>
                </a:solidFill>
                <a:effectLst/>
                <a:latin typeface="Arial"/>
                <a:ea typeface="Arial"/>
                <a:cs typeface="Arial"/>
                <a:sym typeface="Arial"/>
              </a:rPr>
              <a:t>, qui évalue :</a:t>
            </a:r>
          </a:p>
          <a:p>
            <a:pPr lvl="1"/>
            <a:r>
              <a:rPr lang="fr-FR" sz="1200" b="1" i="0" u="none" strike="noStrike" cap="none" dirty="0">
                <a:solidFill>
                  <a:schemeClr val="dk1"/>
                </a:solidFill>
                <a:effectLst/>
                <a:latin typeface="Arial"/>
                <a:ea typeface="Arial"/>
                <a:cs typeface="Arial"/>
                <a:sym typeface="Arial"/>
              </a:rPr>
              <a:t>Les aléas </a:t>
            </a:r>
            <a:r>
              <a:rPr lang="fr-FR" sz="1200" b="0" i="0" u="none" strike="noStrike" cap="none" dirty="0">
                <a:solidFill>
                  <a:schemeClr val="dk1"/>
                </a:solidFill>
                <a:effectLst/>
                <a:latin typeface="Arial"/>
                <a:ea typeface="Arial"/>
                <a:cs typeface="Arial"/>
                <a:sym typeface="Arial"/>
              </a:rPr>
              <a:t>(par ex. : augmentation de la fréquence des sécheresses).</a:t>
            </a:r>
          </a:p>
          <a:p>
            <a:pPr lvl="1"/>
            <a:r>
              <a:rPr lang="fr-FR" sz="1200" b="1" i="0" u="none" strike="noStrike" cap="none" dirty="0">
                <a:solidFill>
                  <a:schemeClr val="dk1"/>
                </a:solidFill>
                <a:effectLst/>
                <a:latin typeface="Arial"/>
                <a:ea typeface="Arial"/>
                <a:cs typeface="Arial"/>
                <a:sym typeface="Arial"/>
              </a:rPr>
              <a:t>La vulnérabilité </a:t>
            </a:r>
            <a:r>
              <a:rPr lang="fr-FR" sz="1200" b="0" i="0" u="none" strike="noStrike" cap="none" dirty="0">
                <a:solidFill>
                  <a:schemeClr val="dk1"/>
                </a:solidFill>
                <a:effectLst/>
                <a:latin typeface="Arial"/>
                <a:ea typeface="Arial"/>
                <a:cs typeface="Arial"/>
                <a:sym typeface="Arial"/>
              </a:rPr>
              <a:t>(par exemple : la communauté dépend d'une seule source d'eau).</a:t>
            </a:r>
          </a:p>
          <a:p>
            <a:pPr lvl="1"/>
            <a:r>
              <a:rPr lang="fr-FR" sz="1200" b="1" i="0" u="none" strike="noStrike" cap="none" dirty="0">
                <a:solidFill>
                  <a:schemeClr val="dk1"/>
                </a:solidFill>
                <a:effectLst/>
                <a:latin typeface="Arial"/>
                <a:ea typeface="Arial"/>
                <a:cs typeface="Arial"/>
                <a:sym typeface="Arial"/>
              </a:rPr>
              <a:t>L'exposition </a:t>
            </a:r>
            <a:r>
              <a:rPr lang="fr-FR" sz="1200" b="0" i="0" u="none" strike="noStrike" cap="none" dirty="0">
                <a:solidFill>
                  <a:schemeClr val="dk1"/>
                </a:solidFill>
                <a:effectLst/>
                <a:latin typeface="Arial"/>
                <a:ea typeface="Arial"/>
                <a:cs typeface="Arial"/>
                <a:sym typeface="Arial"/>
              </a:rPr>
              <a:t>(par exemple : le forage est situé dans une zone affectée).</a:t>
            </a:r>
          </a:p>
          <a:p>
            <a:r>
              <a:rPr lang="fr-FR" sz="1200" b="1" i="0" u="none" strike="noStrike" cap="none" dirty="0">
                <a:solidFill>
                  <a:schemeClr val="dk1"/>
                </a:solidFill>
                <a:effectLst/>
                <a:latin typeface="Arial"/>
                <a:ea typeface="Arial"/>
                <a:cs typeface="Arial"/>
                <a:sym typeface="Arial"/>
              </a:rPr>
              <a:t>Lien avec </a:t>
            </a:r>
            <a:r>
              <a:rPr lang="fr-FR" sz="1200" b="1" i="0" u="none" strike="noStrike" cap="none" dirty="0" err="1">
                <a:solidFill>
                  <a:schemeClr val="dk1"/>
                </a:solidFill>
                <a:effectLst/>
                <a:latin typeface="Arial"/>
                <a:ea typeface="Arial"/>
                <a:cs typeface="Arial"/>
                <a:sym typeface="Arial"/>
              </a:rPr>
              <a:t>l'additionnalité </a:t>
            </a:r>
            <a:r>
              <a:rPr lang="fr-FR" sz="1200" b="1" i="0" u="none" strike="noStrike" cap="none" dirty="0">
                <a:solidFill>
                  <a:schemeClr val="dk1"/>
                </a:solidFill>
                <a:effectLst/>
                <a:latin typeface="Arial"/>
                <a:ea typeface="Arial"/>
                <a:cs typeface="Arial"/>
                <a:sym typeface="Arial"/>
              </a:rPr>
              <a:t>: </a:t>
            </a:r>
            <a:r>
              <a:rPr lang="fr-FR" sz="1200" b="0" i="0" u="none" strike="noStrike" cap="none" dirty="0">
                <a:solidFill>
                  <a:schemeClr val="dk1"/>
                </a:solidFill>
                <a:effectLst/>
                <a:latin typeface="Arial"/>
                <a:ea typeface="Arial"/>
                <a:cs typeface="Arial"/>
                <a:sym typeface="Arial"/>
              </a:rPr>
              <a:t>C'est cette </a:t>
            </a:r>
            <a:r>
              <a:rPr lang="fr-FR" sz="1200" b="1" i="0" u="none" strike="noStrike" cap="none" dirty="0">
                <a:solidFill>
                  <a:schemeClr val="dk1"/>
                </a:solidFill>
                <a:effectLst/>
                <a:latin typeface="Arial"/>
                <a:ea typeface="Arial"/>
                <a:cs typeface="Arial"/>
                <a:sym typeface="Arial"/>
              </a:rPr>
              <a:t>analyse des risques (</a:t>
            </a:r>
            <a:r>
              <a:rPr lang="fr-FR" sz="1200" b="1" i="0" u="none" strike="noStrike" cap="none" dirty="0" err="1">
                <a:solidFill>
                  <a:schemeClr val="dk1"/>
                </a:solidFill>
                <a:effectLst/>
                <a:latin typeface="Arial"/>
                <a:ea typeface="Arial"/>
                <a:cs typeface="Arial"/>
                <a:sym typeface="Arial"/>
              </a:rPr>
              <a:t>justification climatique</a:t>
            </a:r>
            <a:r>
              <a:rPr lang="fr-FR" sz="1200" b="1" i="0" u="none" strike="noStrike" cap="none" dirty="0">
                <a:solidFill>
                  <a:schemeClr val="dk1"/>
                </a:solidFill>
                <a:effectLst/>
                <a:latin typeface="Arial"/>
                <a:ea typeface="Arial"/>
                <a:cs typeface="Arial"/>
                <a:sym typeface="Arial"/>
              </a:rPr>
              <a:t>) </a:t>
            </a:r>
            <a:r>
              <a:rPr lang="fr-FR" sz="1200" b="0" i="0" u="none" strike="noStrike" cap="none" dirty="0">
                <a:solidFill>
                  <a:schemeClr val="dk1"/>
                </a:solidFill>
                <a:effectLst/>
                <a:latin typeface="Arial"/>
                <a:ea typeface="Arial"/>
                <a:cs typeface="Arial"/>
                <a:sym typeface="Arial"/>
              </a:rPr>
              <a:t>qui permet d'identifier et de justifier les </a:t>
            </a:r>
            <a:r>
              <a:rPr lang="fr-FR" sz="1200" b="1" i="0" u="none" strike="noStrike" cap="none" dirty="0">
                <a:solidFill>
                  <a:schemeClr val="dk1"/>
                </a:solidFill>
                <a:effectLst/>
                <a:latin typeface="Arial"/>
                <a:ea typeface="Arial"/>
                <a:cs typeface="Arial"/>
                <a:sym typeface="Arial"/>
              </a:rPr>
              <a:t>mesures supplémentaires (</a:t>
            </a:r>
            <a:r>
              <a:rPr lang="fr-FR" sz="1200" b="1" i="0" u="none" strike="noStrike" cap="none" dirty="0" err="1">
                <a:solidFill>
                  <a:schemeClr val="dk1"/>
                </a:solidFill>
                <a:effectLst/>
                <a:latin typeface="Arial"/>
                <a:ea typeface="Arial"/>
                <a:cs typeface="Arial"/>
                <a:sym typeface="Arial"/>
              </a:rPr>
              <a:t>additionnalité</a:t>
            </a:r>
            <a:r>
              <a:rPr lang="fr-FR" sz="1200" b="1" i="0" u="none" strike="noStrike" cap="none" dirty="0">
                <a:solidFill>
                  <a:schemeClr val="dk1"/>
                </a:solidFill>
                <a:effectLst/>
                <a:latin typeface="Arial"/>
                <a:ea typeface="Arial"/>
                <a:cs typeface="Arial"/>
                <a:sym typeface="Arial"/>
              </a:rPr>
              <a:t>) </a:t>
            </a:r>
            <a:r>
              <a:rPr lang="fr-FR" sz="1200" b="0" i="0" u="none" strike="noStrike" cap="none" dirty="0">
                <a:solidFill>
                  <a:schemeClr val="dk1"/>
                </a:solidFill>
                <a:effectLst/>
                <a:latin typeface="Arial"/>
                <a:ea typeface="Arial"/>
                <a:cs typeface="Arial"/>
                <a:sym typeface="Arial"/>
              </a:rPr>
              <a:t>à financer. Sans elle, il est impossible de calculer ou de défendre le coût supplémentaire lié au climat.</a:t>
            </a:r>
          </a:p>
          <a:p>
            <a:endParaRPr lang="fr-FR"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239199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p>
          <a:p>
            <a:r>
              <a:rPr lang="fr-FR" sz="1200" b="0" i="0" u="none" strike="noStrike" cap="none" dirty="0">
                <a:solidFill>
                  <a:schemeClr val="dk1"/>
                </a:solidFill>
                <a:effectLst/>
                <a:latin typeface="Arial"/>
                <a:ea typeface="Arial"/>
                <a:cs typeface="Arial"/>
                <a:sym typeface="Arial"/>
              </a:rPr>
              <a:t>Cette diapositive montre comment distinguer les </a:t>
            </a:r>
            <a:r>
              <a:rPr lang="fr-FR" sz="1200" b="1" i="0" u="none" strike="noStrike" cap="none" dirty="0">
                <a:solidFill>
                  <a:schemeClr val="dk1"/>
                </a:solidFill>
                <a:effectLst/>
                <a:latin typeface="Arial"/>
                <a:ea typeface="Arial"/>
                <a:cs typeface="Arial"/>
                <a:sym typeface="Arial"/>
              </a:rPr>
              <a:t>bonnes </a:t>
            </a:r>
            <a:r>
              <a:rPr lang="fr-FR" sz="1200" b="0" i="0" u="none" strike="noStrike" cap="none" dirty="0">
                <a:solidFill>
                  <a:schemeClr val="dk1"/>
                </a:solidFill>
                <a:effectLst/>
                <a:latin typeface="Arial"/>
                <a:ea typeface="Arial"/>
                <a:cs typeface="Arial"/>
                <a:sym typeface="Arial"/>
              </a:rPr>
              <a:t>des </a:t>
            </a:r>
            <a:r>
              <a:rPr lang="fr-FR" sz="1200" b="1" i="0" u="none" strike="noStrike" cap="none" dirty="0">
                <a:solidFill>
                  <a:schemeClr val="dk1"/>
                </a:solidFill>
                <a:effectLst/>
                <a:latin typeface="Arial"/>
                <a:ea typeface="Arial"/>
                <a:cs typeface="Arial"/>
                <a:sym typeface="Arial"/>
              </a:rPr>
              <a:t>mauvaises </a:t>
            </a:r>
            <a:r>
              <a:rPr lang="fr-FR" sz="1200" b="0" i="0" u="none" strike="noStrike" cap="none" dirty="0">
                <a:solidFill>
                  <a:schemeClr val="dk1"/>
                </a:solidFill>
                <a:effectLst/>
                <a:latin typeface="Arial"/>
                <a:ea typeface="Arial"/>
                <a:cs typeface="Arial"/>
                <a:sym typeface="Arial"/>
              </a:rPr>
              <a:t>justifications pour obtenir un </a:t>
            </a:r>
            <a:r>
              <a:rPr lang="fr-FR" sz="1200" b="1" i="0" u="none" strike="noStrike" cap="none" dirty="0">
                <a:solidFill>
                  <a:schemeClr val="dk1"/>
                </a:solidFill>
                <a:effectLst/>
                <a:latin typeface="Arial"/>
                <a:ea typeface="Arial"/>
                <a:cs typeface="Arial"/>
                <a:sym typeface="Arial"/>
              </a:rPr>
              <a:t>financement climatique </a:t>
            </a:r>
            <a:r>
              <a:rPr lang="fr-FR" sz="1200" b="0" i="0" u="none" strike="noStrike" cap="none" dirty="0">
                <a:solidFill>
                  <a:schemeClr val="dk1"/>
                </a:solidFill>
                <a:effectLst/>
                <a:latin typeface="Arial"/>
                <a:ea typeface="Arial"/>
                <a:cs typeface="Arial"/>
                <a:sym typeface="Arial"/>
              </a:rPr>
              <a:t>dans le secteur de l'eau.</a:t>
            </a:r>
          </a:p>
          <a:p>
            <a:endParaRPr lang="fr-FR" sz="1200" b="0" i="0" u="none" strike="noStrike" cap="none" dirty="0">
              <a:solidFill>
                <a:schemeClr val="dk1"/>
              </a:solidFill>
              <a:effectLst/>
              <a:latin typeface="Arial"/>
              <a:cs typeface="Arial"/>
              <a:sym typeface="Arial"/>
            </a:endParaRPr>
          </a:p>
          <a:p>
            <a:r>
              <a:rPr lang="fr-FR" sz="1200" b="1" i="0" u="none" strike="noStrike" cap="none" dirty="0">
                <a:solidFill>
                  <a:schemeClr val="dk1"/>
                </a:solidFill>
                <a:effectLst/>
                <a:latin typeface="Arial"/>
                <a:ea typeface="Arial"/>
                <a:cs typeface="Arial"/>
                <a:sym typeface="Arial"/>
              </a:rPr>
              <a:t>Seul ce qui répond directement à un risque climatique identifié peut être financé comme « action climatique ».</a:t>
            </a:r>
            <a:endParaRPr lang="fr-FR" sz="1200" b="0" i="0" u="none" strike="noStrike" cap="none" dirty="0">
              <a:solidFill>
                <a:schemeClr val="dk1"/>
              </a:solidFill>
              <a:effectLst/>
              <a:latin typeface="Arial"/>
              <a:ea typeface="Arial"/>
              <a:cs typeface="Arial"/>
              <a:sym typeface="Arial"/>
            </a:endParaRPr>
          </a:p>
          <a:p>
            <a:r>
              <a:rPr lang="fr-FR" sz="1200" b="1" i="0" u="none" strike="noStrike" cap="none" dirty="0">
                <a:solidFill>
                  <a:schemeClr val="dk1"/>
                </a:solidFill>
                <a:effectLst/>
                <a:latin typeface="Arial"/>
                <a:ea typeface="Arial"/>
                <a:cs typeface="Arial"/>
                <a:sym typeface="Arial"/>
              </a:rPr>
              <a:t>Exemple concret :</a:t>
            </a:r>
            <a:endParaRPr lang="fr-FR" sz="1200" b="0" i="0" u="none" strike="noStrike" cap="none" dirty="0">
              <a:solidFill>
                <a:schemeClr val="dk1"/>
              </a:solidFill>
              <a:effectLst/>
              <a:latin typeface="Arial"/>
              <a:ea typeface="Arial"/>
              <a:cs typeface="Arial"/>
              <a:sym typeface="Arial"/>
            </a:endParaRPr>
          </a:p>
          <a:p>
            <a:r>
              <a:rPr lang="fr-FR" sz="1200" b="0" i="0" u="none" strike="noStrike" cap="none" dirty="0">
                <a:solidFill>
                  <a:schemeClr val="dk1"/>
                </a:solidFill>
                <a:effectLst/>
                <a:latin typeface="Arial"/>
                <a:ea typeface="Arial"/>
                <a:cs typeface="Arial"/>
                <a:sym typeface="Arial"/>
              </a:rPr>
              <a:t>❌ « Nous voulons construire un nouveau forage pour donner de l'eau à plus de gens » → </a:t>
            </a:r>
            <a:r>
              <a:rPr lang="fr-FR" sz="1200" b="1" i="0" u="none" strike="noStrike" cap="none" dirty="0">
                <a:solidFill>
                  <a:schemeClr val="dk1"/>
                </a:solidFill>
                <a:effectLst/>
                <a:latin typeface="Arial"/>
                <a:ea typeface="Arial"/>
                <a:cs typeface="Arial"/>
                <a:sym typeface="Arial"/>
              </a:rPr>
              <a:t>Développement classique</a:t>
            </a:r>
            <a:r>
              <a:rPr lang="fr-FR" sz="1200" b="0" i="0" u="none" strike="noStrike" cap="none" dirty="0">
                <a:solidFill>
                  <a:schemeClr val="dk1"/>
                </a:solidFill>
                <a:effectLst/>
                <a:latin typeface="Arial"/>
                <a:ea typeface="Arial"/>
                <a:cs typeface="Arial"/>
                <a:sym typeface="Arial"/>
              </a:rPr>
              <a:t>.</a:t>
            </a:r>
          </a:p>
          <a:p>
            <a:r>
              <a:rPr lang="fr-FR" sz="1200" b="0" i="0" u="none" strike="noStrike" cap="none" dirty="0">
                <a:solidFill>
                  <a:schemeClr val="dk1"/>
                </a:solidFill>
                <a:effectLst/>
                <a:latin typeface="Arial"/>
                <a:ea typeface="Arial"/>
                <a:cs typeface="Arial"/>
                <a:sym typeface="Arial"/>
              </a:rPr>
              <a:t>✅ « Nous voulons construire un </a:t>
            </a:r>
            <a:r>
              <a:rPr lang="fr-FR" sz="1200" b="1" i="0" u="none" strike="noStrike" cap="none" dirty="0">
                <a:solidFill>
                  <a:schemeClr val="dk1"/>
                </a:solidFill>
                <a:effectLst/>
                <a:latin typeface="Arial"/>
                <a:ea typeface="Arial"/>
                <a:cs typeface="Arial"/>
                <a:sym typeface="Arial"/>
              </a:rPr>
              <a:t>forage plus profond et équipé de panneaux solaires </a:t>
            </a:r>
            <a:r>
              <a:rPr lang="fr-FR" sz="1200" b="0" i="0" u="none" strike="noStrike" cap="none" dirty="0">
                <a:solidFill>
                  <a:schemeClr val="dk1"/>
                </a:solidFill>
                <a:effectLst/>
                <a:latin typeface="Arial"/>
                <a:ea typeface="Arial"/>
                <a:cs typeface="Arial"/>
                <a:sym typeface="Arial"/>
              </a:rPr>
              <a:t>car les sécheresses s'intensifient et l'énergie coûte cher » → </a:t>
            </a:r>
            <a:r>
              <a:rPr lang="fr-FR" sz="1200" b="1" i="0" u="none" strike="noStrike" cap="none" dirty="0">
                <a:solidFill>
                  <a:schemeClr val="dk1"/>
                </a:solidFill>
                <a:effectLst/>
                <a:latin typeface="Arial"/>
                <a:ea typeface="Arial"/>
                <a:cs typeface="Arial"/>
                <a:sym typeface="Arial"/>
              </a:rPr>
              <a:t>Action climatique </a:t>
            </a:r>
            <a:r>
              <a:rPr lang="fr-FR" sz="1200" b="0" i="0" u="none" strike="noStrike" cap="none" dirty="0">
                <a:solidFill>
                  <a:schemeClr val="dk1"/>
                </a:solidFill>
                <a:effectLst/>
                <a:latin typeface="Arial"/>
                <a:ea typeface="Arial"/>
                <a:cs typeface="Arial"/>
                <a:sym typeface="Arial"/>
              </a:rPr>
              <a:t>(résilience aux sécheresses + énergie propre).</a:t>
            </a:r>
          </a:p>
          <a:p>
            <a:r>
              <a:rPr lang="fr-FR" sz="1200" b="0" i="0" u="none" strike="noStrike" cap="none" dirty="0">
                <a:solidFill>
                  <a:schemeClr val="dk1"/>
                </a:solidFill>
                <a:effectLst/>
                <a:latin typeface="Arial"/>
                <a:ea typeface="Arial"/>
                <a:cs typeface="Arial"/>
                <a:sym typeface="Arial"/>
              </a:rPr>
              <a:t>Cette distinction est cruciale pour monter des projets éligibles aux fonds climatiques (GCF, Fonds d'Adaptation, etc.).</a:t>
            </a:r>
          </a:p>
          <a:p>
            <a:endParaRPr lang="fr-FR"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227705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p>
          <a:p>
            <a:r>
              <a:rPr lang="fr-FR" sz="1200" b="0" i="0" u="none" strike="noStrike" cap="none" dirty="0">
                <a:solidFill>
                  <a:schemeClr val="dk1"/>
                </a:solidFill>
                <a:effectLst/>
                <a:latin typeface="Arial"/>
                <a:ea typeface="Arial"/>
                <a:cs typeface="Arial"/>
                <a:sym typeface="Arial"/>
              </a:rPr>
              <a:t>Cette diapositive montre comment distinguer les </a:t>
            </a:r>
            <a:r>
              <a:rPr lang="fr-FR" sz="1200" b="1" i="0" u="none" strike="noStrike" cap="none" dirty="0">
                <a:solidFill>
                  <a:schemeClr val="dk1"/>
                </a:solidFill>
                <a:effectLst/>
                <a:latin typeface="Arial"/>
                <a:ea typeface="Arial"/>
                <a:cs typeface="Arial"/>
                <a:sym typeface="Arial"/>
              </a:rPr>
              <a:t>bonnes </a:t>
            </a:r>
            <a:r>
              <a:rPr lang="fr-FR" sz="1200" b="0" i="0" u="none" strike="noStrike" cap="none" dirty="0">
                <a:solidFill>
                  <a:schemeClr val="dk1"/>
                </a:solidFill>
                <a:effectLst/>
                <a:latin typeface="Arial"/>
                <a:ea typeface="Arial"/>
                <a:cs typeface="Arial"/>
                <a:sym typeface="Arial"/>
              </a:rPr>
              <a:t>des </a:t>
            </a:r>
            <a:r>
              <a:rPr lang="fr-FR" sz="1200" b="1" i="0" u="none" strike="noStrike" cap="none" dirty="0">
                <a:solidFill>
                  <a:schemeClr val="dk1"/>
                </a:solidFill>
                <a:effectLst/>
                <a:latin typeface="Arial"/>
                <a:ea typeface="Arial"/>
                <a:cs typeface="Arial"/>
                <a:sym typeface="Arial"/>
              </a:rPr>
              <a:t>mauvaises </a:t>
            </a:r>
            <a:r>
              <a:rPr lang="fr-FR" sz="1200" b="0" i="0" u="none" strike="noStrike" cap="none" dirty="0">
                <a:solidFill>
                  <a:schemeClr val="dk1"/>
                </a:solidFill>
                <a:effectLst/>
                <a:latin typeface="Arial"/>
                <a:ea typeface="Arial"/>
                <a:cs typeface="Arial"/>
                <a:sym typeface="Arial"/>
              </a:rPr>
              <a:t>justifications pour obtenir un </a:t>
            </a:r>
            <a:r>
              <a:rPr lang="fr-FR" sz="1200" b="1" i="0" u="none" strike="noStrike" cap="none" dirty="0">
                <a:solidFill>
                  <a:schemeClr val="dk1"/>
                </a:solidFill>
                <a:effectLst/>
                <a:latin typeface="Arial"/>
                <a:ea typeface="Arial"/>
                <a:cs typeface="Arial"/>
                <a:sym typeface="Arial"/>
              </a:rPr>
              <a:t>financement climatique </a:t>
            </a:r>
            <a:r>
              <a:rPr lang="fr-FR" sz="1200" b="0" i="0" u="none" strike="noStrike" cap="none" dirty="0">
                <a:solidFill>
                  <a:schemeClr val="dk1"/>
                </a:solidFill>
                <a:effectLst/>
                <a:latin typeface="Arial"/>
                <a:ea typeface="Arial"/>
                <a:cs typeface="Arial"/>
                <a:sym typeface="Arial"/>
              </a:rPr>
              <a:t>dans le secteur de l'eau.</a:t>
            </a:r>
          </a:p>
          <a:p>
            <a:endParaRPr lang="fr-FR" sz="1200" b="0" i="0" u="none" strike="noStrike" cap="none" dirty="0">
              <a:solidFill>
                <a:schemeClr val="dk1"/>
              </a:solidFill>
              <a:effectLst/>
              <a:latin typeface="Arial"/>
              <a:cs typeface="Arial"/>
              <a:sym typeface="Arial"/>
            </a:endParaRPr>
          </a:p>
          <a:p>
            <a:r>
              <a:rPr lang="fr-FR" sz="1200" b="1" i="0" u="none" strike="noStrike" cap="none" dirty="0">
                <a:solidFill>
                  <a:schemeClr val="dk1"/>
                </a:solidFill>
                <a:effectLst/>
                <a:latin typeface="Arial"/>
                <a:ea typeface="Arial"/>
                <a:cs typeface="Arial"/>
                <a:sym typeface="Arial"/>
              </a:rPr>
              <a:t>Seul ce qui répond directement à un risque climatique identifié peut être financé comme « action climatique ».</a:t>
            </a:r>
            <a:endParaRPr lang="fr-FR" sz="1200" b="0" i="0" u="none" strike="noStrike" cap="none" dirty="0">
              <a:solidFill>
                <a:schemeClr val="dk1"/>
              </a:solidFill>
              <a:effectLst/>
              <a:latin typeface="Arial"/>
              <a:ea typeface="Arial"/>
              <a:cs typeface="Arial"/>
              <a:sym typeface="Arial"/>
            </a:endParaRPr>
          </a:p>
          <a:p>
            <a:r>
              <a:rPr lang="fr-FR" sz="1200" b="1" i="0" u="none" strike="noStrike" cap="none" dirty="0">
                <a:solidFill>
                  <a:schemeClr val="dk1"/>
                </a:solidFill>
                <a:effectLst/>
                <a:latin typeface="Arial"/>
                <a:ea typeface="Arial"/>
                <a:cs typeface="Arial"/>
                <a:sym typeface="Arial"/>
              </a:rPr>
              <a:t>Exemple concret :</a:t>
            </a:r>
            <a:endParaRPr lang="fr-FR" sz="1200" b="0" i="0" u="none" strike="noStrike" cap="none" dirty="0">
              <a:solidFill>
                <a:schemeClr val="dk1"/>
              </a:solidFill>
              <a:effectLst/>
              <a:latin typeface="Arial"/>
              <a:ea typeface="Arial"/>
              <a:cs typeface="Arial"/>
              <a:sym typeface="Arial"/>
            </a:endParaRPr>
          </a:p>
          <a:p>
            <a:r>
              <a:rPr lang="fr-FR" sz="1200" b="0" i="0" u="none" strike="noStrike" cap="none" dirty="0">
                <a:solidFill>
                  <a:schemeClr val="dk1"/>
                </a:solidFill>
                <a:effectLst/>
                <a:latin typeface="Arial"/>
                <a:ea typeface="Arial"/>
                <a:cs typeface="Arial"/>
                <a:sym typeface="Arial"/>
              </a:rPr>
              <a:t>❌ « Nous voulons construire un nouveau forage pour donner de l'eau à plus de gens » → </a:t>
            </a:r>
            <a:r>
              <a:rPr lang="fr-FR" sz="1200" b="1" i="0" u="none" strike="noStrike" cap="none" dirty="0">
                <a:solidFill>
                  <a:schemeClr val="dk1"/>
                </a:solidFill>
                <a:effectLst/>
                <a:latin typeface="Arial"/>
                <a:ea typeface="Arial"/>
                <a:cs typeface="Arial"/>
                <a:sym typeface="Arial"/>
              </a:rPr>
              <a:t>Développement classique</a:t>
            </a:r>
            <a:r>
              <a:rPr lang="fr-FR" sz="1200" b="0" i="0" u="none" strike="noStrike" cap="none" dirty="0">
                <a:solidFill>
                  <a:schemeClr val="dk1"/>
                </a:solidFill>
                <a:effectLst/>
                <a:latin typeface="Arial"/>
                <a:ea typeface="Arial"/>
                <a:cs typeface="Arial"/>
                <a:sym typeface="Arial"/>
              </a:rPr>
              <a:t>.</a:t>
            </a:r>
          </a:p>
          <a:p>
            <a:r>
              <a:rPr lang="fr-FR" sz="1200" b="0" i="0" u="none" strike="noStrike" cap="none" dirty="0">
                <a:solidFill>
                  <a:schemeClr val="dk1"/>
                </a:solidFill>
                <a:effectLst/>
                <a:latin typeface="Arial"/>
                <a:ea typeface="Arial"/>
                <a:cs typeface="Arial"/>
                <a:sym typeface="Arial"/>
              </a:rPr>
              <a:t>✅ « Nous voulons construire un </a:t>
            </a:r>
            <a:r>
              <a:rPr lang="fr-FR" sz="1200" b="1" i="0" u="none" strike="noStrike" cap="none" dirty="0">
                <a:solidFill>
                  <a:schemeClr val="dk1"/>
                </a:solidFill>
                <a:effectLst/>
                <a:latin typeface="Arial"/>
                <a:ea typeface="Arial"/>
                <a:cs typeface="Arial"/>
                <a:sym typeface="Arial"/>
              </a:rPr>
              <a:t>forage plus profond et équipé de panneaux solaires </a:t>
            </a:r>
            <a:r>
              <a:rPr lang="fr-FR" sz="1200" b="0" i="0" u="none" strike="noStrike" cap="none" dirty="0">
                <a:solidFill>
                  <a:schemeClr val="dk1"/>
                </a:solidFill>
                <a:effectLst/>
                <a:latin typeface="Arial"/>
                <a:ea typeface="Arial"/>
                <a:cs typeface="Arial"/>
                <a:sym typeface="Arial"/>
              </a:rPr>
              <a:t>car les sécheresses s'intensifient et l'énergie coûte cher » → </a:t>
            </a:r>
            <a:r>
              <a:rPr lang="fr-FR" sz="1200" b="1" i="0" u="none" strike="noStrike" cap="none" dirty="0">
                <a:solidFill>
                  <a:schemeClr val="dk1"/>
                </a:solidFill>
                <a:effectLst/>
                <a:latin typeface="Arial"/>
                <a:ea typeface="Arial"/>
                <a:cs typeface="Arial"/>
                <a:sym typeface="Arial"/>
              </a:rPr>
              <a:t>Action climatique </a:t>
            </a:r>
            <a:r>
              <a:rPr lang="fr-FR" sz="1200" b="0" i="0" u="none" strike="noStrike" cap="none" dirty="0">
                <a:solidFill>
                  <a:schemeClr val="dk1"/>
                </a:solidFill>
                <a:effectLst/>
                <a:latin typeface="Arial"/>
                <a:ea typeface="Arial"/>
                <a:cs typeface="Arial"/>
                <a:sym typeface="Arial"/>
              </a:rPr>
              <a:t>(résilience aux sécheresses + énergie propre).</a:t>
            </a:r>
          </a:p>
          <a:p>
            <a:r>
              <a:rPr lang="fr-FR" sz="1200" b="0" i="0" u="none" strike="noStrike" cap="none">
                <a:solidFill>
                  <a:schemeClr val="dk1"/>
                </a:solidFill>
                <a:effectLst/>
                <a:latin typeface="Arial"/>
                <a:ea typeface="Arial"/>
                <a:cs typeface="Arial"/>
                <a:sym typeface="Arial"/>
              </a:rPr>
              <a:t>Cette distinction est cruciale pour monter des projets éligibles aux fonds climatiques (GCF, Fonds d'Adaptation, etc.).</a:t>
            </a:r>
          </a:p>
          <a:p>
            <a:endParaRPr lang="fr-F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829732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1200"/>
              </a:spcAft>
              <a:buFont typeface="Symbol" panose="05050102010706020507" pitchFamily="18" charset="2"/>
              <a:buChar char=""/>
              <a:tabLst>
                <a:tab pos="228600" algn="l"/>
                <a:tab pos="457200" algn="l"/>
              </a:tabLst>
            </a:pPr>
            <a:r>
              <a:rPr lang="en-US" sz="2400" dirty="0">
                <a:solidFill>
                  <a:srgbClr val="404040"/>
                </a:solidFill>
                <a:latin typeface="VAG Rounded Std Light"/>
                <a:ea typeface="Lora" pitchFamily="2" charset="0"/>
                <a:cs typeface="Arial" panose="020B0604020202020204" pitchFamily="34" charset="0"/>
              </a:rPr>
              <a:t>Il </a:t>
            </a:r>
            <a:r>
              <a:rPr lang="en-US" sz="2400" dirty="0" err="1">
                <a:solidFill>
                  <a:srgbClr val="404040"/>
                </a:solidFill>
                <a:latin typeface="VAG Rounded Std Light"/>
                <a:ea typeface="Lora" pitchFamily="2" charset="0"/>
                <a:cs typeface="Arial" panose="020B0604020202020204" pitchFamily="34" charset="0"/>
              </a:rPr>
              <a:t>existe</a:t>
            </a:r>
            <a:r>
              <a:rPr lang="en-US" sz="2400" dirty="0">
                <a:solidFill>
                  <a:srgbClr val="404040"/>
                </a:solidFill>
                <a:latin typeface="VAG Rounded Std Light"/>
                <a:ea typeface="Lora" pitchFamily="2" charset="0"/>
                <a:cs typeface="Arial" panose="020B0604020202020204" pitchFamily="34" charset="0"/>
              </a:rPr>
              <a:t> </a:t>
            </a:r>
            <a:r>
              <a:rPr lang="en-US" sz="2400" dirty="0" err="1">
                <a:solidFill>
                  <a:srgbClr val="404040"/>
                </a:solidFill>
                <a:latin typeface="VAG Rounded Std Light"/>
                <a:ea typeface="Lora" pitchFamily="2" charset="0"/>
                <a:cs typeface="Arial" panose="020B0604020202020204" pitchFamily="34" charset="0"/>
              </a:rPr>
              <a:t>d'autres</a:t>
            </a:r>
            <a:r>
              <a:rPr lang="en-US" sz="2400" dirty="0">
                <a:solidFill>
                  <a:srgbClr val="404040"/>
                </a:solidFill>
                <a:latin typeface="VAG Rounded Std Light"/>
                <a:ea typeface="Lora" pitchFamily="2" charset="0"/>
                <a:cs typeface="Arial" panose="020B0604020202020204" pitchFamily="34" charset="0"/>
              </a:rPr>
              <a:t> instruments de </a:t>
            </a:r>
            <a:r>
              <a:rPr lang="en-US" sz="2400" dirty="0" err="1">
                <a:solidFill>
                  <a:srgbClr val="404040"/>
                </a:solidFill>
                <a:latin typeface="VAG Rounded Std Light"/>
                <a:ea typeface="Lora" pitchFamily="2" charset="0"/>
                <a:cs typeface="Arial" panose="020B0604020202020204" pitchFamily="34" charset="0"/>
              </a:rPr>
              <a:t>financement</a:t>
            </a:r>
            <a:r>
              <a:rPr lang="en-US" sz="2400" dirty="0">
                <a:solidFill>
                  <a:srgbClr val="404040"/>
                </a:solidFill>
                <a:latin typeface="VAG Rounded Std Light"/>
                <a:ea typeface="Lora" pitchFamily="2" charset="0"/>
                <a:cs typeface="Arial" panose="020B0604020202020204" pitchFamily="34" charset="0"/>
              </a:rPr>
              <a:t> </a:t>
            </a:r>
            <a:r>
              <a:rPr lang="en-US" sz="2400" dirty="0" err="1">
                <a:solidFill>
                  <a:srgbClr val="404040"/>
                </a:solidFill>
                <a:latin typeface="VAG Rounded Std Light"/>
                <a:ea typeface="Lora" pitchFamily="2" charset="0"/>
                <a:cs typeface="Arial" panose="020B0604020202020204" pitchFamily="34" charset="0"/>
              </a:rPr>
              <a:t>climatique</a:t>
            </a:r>
            <a:r>
              <a:rPr lang="en-US" sz="2400" dirty="0">
                <a:solidFill>
                  <a:srgbClr val="404040"/>
                </a:solidFill>
                <a:latin typeface="VAG Rounded Std Light"/>
                <a:ea typeface="Lora" pitchFamily="2" charset="0"/>
                <a:cs typeface="Arial" panose="020B0604020202020204" pitchFamily="34" charset="0"/>
              </a:rPr>
              <a:t>, </a:t>
            </a:r>
            <a:r>
              <a:rPr lang="en-US" sz="2400" dirty="0" err="1">
                <a:solidFill>
                  <a:srgbClr val="404040"/>
                </a:solidFill>
                <a:latin typeface="VAG Rounded Std Light"/>
                <a:ea typeface="Lora" pitchFamily="2" charset="0"/>
                <a:cs typeface="Arial" panose="020B0604020202020204" pitchFamily="34" charset="0"/>
              </a:rPr>
              <a:t>que</a:t>
            </a:r>
            <a:r>
              <a:rPr lang="en-US" sz="2400" dirty="0">
                <a:solidFill>
                  <a:srgbClr val="404040"/>
                </a:solidFill>
                <a:latin typeface="VAG Rounded Std Light"/>
                <a:ea typeface="Lora" pitchFamily="2" charset="0"/>
                <a:cs typeface="Arial" panose="020B0604020202020204" pitchFamily="34" charset="0"/>
              </a:rPr>
              <a:t> nous </a:t>
            </a:r>
            <a:r>
              <a:rPr lang="en-US" sz="2400" dirty="0" err="1">
                <a:solidFill>
                  <a:srgbClr val="404040"/>
                </a:solidFill>
                <a:latin typeface="VAG Rounded Std Light"/>
                <a:ea typeface="Lora" pitchFamily="2" charset="0"/>
                <a:cs typeface="Arial" panose="020B0604020202020204" pitchFamily="34" charset="0"/>
              </a:rPr>
              <a:t>n'aurons</a:t>
            </a:r>
            <a:r>
              <a:rPr lang="en-US" sz="2400" dirty="0">
                <a:solidFill>
                  <a:srgbClr val="404040"/>
                </a:solidFill>
                <a:latin typeface="VAG Rounded Std Light"/>
                <a:ea typeface="Lora" pitchFamily="2" charset="0"/>
                <a:cs typeface="Arial" panose="020B0604020202020204" pitchFamily="34" charset="0"/>
              </a:rPr>
              <a:t> pas le temps </a:t>
            </a:r>
            <a:r>
              <a:rPr lang="en-US" sz="2400" dirty="0" err="1">
                <a:solidFill>
                  <a:srgbClr val="404040"/>
                </a:solidFill>
                <a:latin typeface="VAG Rounded Std Light"/>
                <a:ea typeface="Lora" pitchFamily="2" charset="0"/>
                <a:cs typeface="Arial" panose="020B0604020202020204" pitchFamily="34" charset="0"/>
              </a:rPr>
              <a:t>d'aborder</a:t>
            </a:r>
            <a:r>
              <a:rPr lang="en-US" sz="2400" dirty="0">
                <a:solidFill>
                  <a:srgbClr val="404040"/>
                </a:solidFill>
                <a:latin typeface="VAG Rounded Std Light"/>
                <a:ea typeface="Lora" pitchFamily="2" charset="0"/>
                <a:cs typeface="Arial" panose="020B0604020202020204" pitchFamily="34" charset="0"/>
              </a:rPr>
              <a:t> </a:t>
            </a:r>
            <a:r>
              <a:rPr lang="en-US" sz="2400" dirty="0" err="1">
                <a:solidFill>
                  <a:srgbClr val="404040"/>
                </a:solidFill>
                <a:latin typeface="VAG Rounded Std Light"/>
                <a:ea typeface="Lora" pitchFamily="2" charset="0"/>
                <a:cs typeface="Arial" panose="020B0604020202020204" pitchFamily="34" charset="0"/>
              </a:rPr>
              <a:t>aujourd'hui</a:t>
            </a:r>
            <a:r>
              <a:rPr lang="en-US" sz="2400" dirty="0">
                <a:solidFill>
                  <a:srgbClr val="404040"/>
                </a:solidFill>
                <a:latin typeface="VAG Rounded Std Light"/>
                <a:ea typeface="Lora" pitchFamily="2" charset="0"/>
                <a:cs typeface="Arial" panose="020B0604020202020204" pitchFamily="34" charset="0"/>
              </a:rPr>
              <a:t>, </a:t>
            </a:r>
            <a:r>
              <a:rPr lang="en-US" sz="2400" dirty="0" err="1">
                <a:solidFill>
                  <a:srgbClr val="404040"/>
                </a:solidFill>
                <a:latin typeface="VAG Rounded Std Light"/>
                <a:ea typeface="Lora" pitchFamily="2" charset="0"/>
                <a:cs typeface="Arial" panose="020B0604020202020204" pitchFamily="34" charset="0"/>
              </a:rPr>
              <a:t>mais</a:t>
            </a:r>
            <a:r>
              <a:rPr lang="en-US" sz="2400" dirty="0">
                <a:solidFill>
                  <a:srgbClr val="404040"/>
                </a:solidFill>
                <a:latin typeface="VAG Rounded Std Light"/>
                <a:ea typeface="Lora" pitchFamily="2" charset="0"/>
                <a:cs typeface="Arial" panose="020B0604020202020204" pitchFamily="34" charset="0"/>
              </a:rPr>
              <a:t> </a:t>
            </a:r>
            <a:r>
              <a:rPr lang="en-US" sz="2400" dirty="0" err="1">
                <a:solidFill>
                  <a:srgbClr val="404040"/>
                </a:solidFill>
                <a:latin typeface="VAG Rounded Std Light"/>
                <a:ea typeface="Lora" pitchFamily="2" charset="0"/>
                <a:cs typeface="Arial" panose="020B0604020202020204" pitchFamily="34" charset="0"/>
              </a:rPr>
              <a:t>restez</a:t>
            </a:r>
            <a:r>
              <a:rPr lang="en-US" sz="2400" dirty="0">
                <a:solidFill>
                  <a:srgbClr val="404040"/>
                </a:solidFill>
                <a:latin typeface="VAG Rounded Std Light"/>
                <a:ea typeface="Lora" pitchFamily="2" charset="0"/>
                <a:cs typeface="Arial" panose="020B0604020202020204" pitchFamily="34" charset="0"/>
              </a:rPr>
              <a:t> à </a:t>
            </a:r>
            <a:r>
              <a:rPr lang="en-US" sz="2400" dirty="0" err="1">
                <a:solidFill>
                  <a:srgbClr val="404040"/>
                </a:solidFill>
                <a:latin typeface="VAG Rounded Std Light"/>
                <a:ea typeface="Lora" pitchFamily="2" charset="0"/>
                <a:cs typeface="Arial" panose="020B0604020202020204" pitchFamily="34" charset="0"/>
              </a:rPr>
              <a:t>l'écoute</a:t>
            </a:r>
            <a:r>
              <a:rPr lang="en-US" sz="2400" dirty="0">
                <a:solidFill>
                  <a:srgbClr val="404040"/>
                </a:solidFill>
                <a:latin typeface="VAG Rounded Std Light"/>
                <a:ea typeface="Lora" pitchFamily="2" charset="0"/>
                <a:cs typeface="Arial" panose="020B0604020202020204" pitchFamily="34" charset="0"/>
              </a:rPr>
              <a:t> pour le </a:t>
            </a:r>
            <a:r>
              <a:rPr lang="en-US" sz="2400" dirty="0" err="1">
                <a:solidFill>
                  <a:srgbClr val="404040"/>
                </a:solidFill>
                <a:latin typeface="VAG Rounded Std Light"/>
                <a:ea typeface="Lora" pitchFamily="2" charset="0"/>
                <a:cs typeface="Arial" panose="020B0604020202020204" pitchFamily="34" charset="0"/>
              </a:rPr>
              <a:t>cours</a:t>
            </a:r>
            <a:r>
              <a:rPr lang="en-US" sz="2400" dirty="0">
                <a:solidFill>
                  <a:srgbClr val="404040"/>
                </a:solidFill>
                <a:latin typeface="VAG Rounded Std Light"/>
                <a:ea typeface="Lora" pitchFamily="2" charset="0"/>
                <a:cs typeface="Arial" panose="020B0604020202020204" pitchFamily="34" charset="0"/>
              </a:rPr>
              <a:t> de la Systems Academy.</a:t>
            </a:r>
          </a:p>
          <a:p>
            <a:pPr marL="800100" lvl="1" indent="-342900">
              <a:spcBef>
                <a:spcPts val="0"/>
              </a:spcBef>
              <a:spcAft>
                <a:spcPts val="1200"/>
              </a:spcAft>
              <a:buFont typeface="Symbol" panose="05050102010706020507" pitchFamily="18" charset="2"/>
              <a:buChar char=""/>
              <a:tabLst>
                <a:tab pos="228600" algn="l"/>
                <a:tab pos="457200" algn="l"/>
              </a:tabLst>
            </a:pPr>
            <a:r>
              <a:rPr lang="en-GB" sz="1800" b="1" dirty="0" err="1">
                <a:solidFill>
                  <a:srgbClr val="404040"/>
                </a:solidFill>
                <a:effectLst/>
                <a:latin typeface="VAG Rounded Std Light"/>
                <a:ea typeface="Lora" pitchFamily="2" charset="0"/>
                <a:cs typeface="Arial" panose="020B0604020202020204" pitchFamily="34" charset="0"/>
              </a:rPr>
              <a:t>Pertes</a:t>
            </a:r>
            <a:r>
              <a:rPr lang="en-GB" sz="1800" b="1" dirty="0">
                <a:solidFill>
                  <a:srgbClr val="404040"/>
                </a:solidFill>
                <a:effectLst/>
                <a:latin typeface="VAG Rounded Std Light"/>
                <a:ea typeface="Lora" pitchFamily="2" charset="0"/>
                <a:cs typeface="Arial" panose="020B0604020202020204" pitchFamily="34" charset="0"/>
              </a:rPr>
              <a:t> et </a:t>
            </a:r>
            <a:r>
              <a:rPr lang="en-GB" sz="1800" b="1" dirty="0" err="1">
                <a:solidFill>
                  <a:srgbClr val="404040"/>
                </a:solidFill>
                <a:effectLst/>
                <a:latin typeface="VAG Rounded Std Light"/>
                <a:ea typeface="Lora" pitchFamily="2" charset="0"/>
                <a:cs typeface="Arial" panose="020B0604020202020204" pitchFamily="34" charset="0"/>
              </a:rPr>
              <a:t>Préjudices</a:t>
            </a:r>
            <a:r>
              <a:rPr lang="en-GB" sz="1800" b="1" dirty="0">
                <a:solidFill>
                  <a:srgbClr val="404040"/>
                </a:solidFill>
                <a:effectLst/>
                <a:latin typeface="VAG Rounded Std Light"/>
                <a:ea typeface="Lora" pitchFamily="2" charset="0"/>
                <a:cs typeface="Arial" panose="020B0604020202020204" pitchFamily="34" charset="0"/>
              </a:rPr>
              <a:t> (L&amp;D) </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désigne</a:t>
            </a:r>
            <a:r>
              <a:rPr lang="en-GB" sz="1800" dirty="0">
                <a:solidFill>
                  <a:srgbClr val="404040"/>
                </a:solidFill>
                <a:effectLst/>
                <a:latin typeface="VAG Rounded Std Light"/>
                <a:ea typeface="Lora" pitchFamily="2" charset="0"/>
                <a:cs typeface="Arial" panose="020B0604020202020204" pitchFamily="34" charset="0"/>
              </a:rPr>
              <a:t> les </a:t>
            </a:r>
            <a:r>
              <a:rPr lang="en-GB" sz="1800" dirty="0" err="1">
                <a:solidFill>
                  <a:srgbClr val="404040"/>
                </a:solidFill>
                <a:effectLst/>
                <a:latin typeface="VAG Rounded Std Light"/>
                <a:ea typeface="Lora" pitchFamily="2" charset="0"/>
                <a:cs typeface="Arial" panose="020B0604020202020204" pitchFamily="34" charset="0"/>
              </a:rPr>
              <a:t>dommages</a:t>
            </a:r>
            <a:r>
              <a:rPr lang="en-GB" sz="1800" dirty="0">
                <a:solidFill>
                  <a:srgbClr val="404040"/>
                </a:solidFill>
                <a:effectLst/>
                <a:latin typeface="VAG Rounded Std Light"/>
                <a:ea typeface="Lora" pitchFamily="2" charset="0"/>
                <a:cs typeface="Arial" panose="020B0604020202020204" pitchFamily="34" charset="0"/>
              </a:rPr>
              <a:t> et destructions, tant </a:t>
            </a:r>
            <a:r>
              <a:rPr lang="en-GB" sz="1800" dirty="0" err="1">
                <a:solidFill>
                  <a:srgbClr val="404040"/>
                </a:solidFill>
                <a:effectLst/>
                <a:latin typeface="VAG Rounded Std Light"/>
                <a:ea typeface="Lora" pitchFamily="2" charset="0"/>
                <a:cs typeface="Arial" panose="020B0604020202020204" pitchFamily="34" charset="0"/>
              </a:rPr>
              <a:t>économiques</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que</a:t>
            </a:r>
            <a:r>
              <a:rPr lang="en-GB" sz="1800" dirty="0">
                <a:solidFill>
                  <a:srgbClr val="404040"/>
                </a:solidFill>
                <a:effectLst/>
                <a:latin typeface="VAG Rounded Std Light"/>
                <a:ea typeface="Lora" pitchFamily="2" charset="0"/>
                <a:cs typeface="Arial" panose="020B0604020202020204" pitchFamily="34" charset="0"/>
              </a:rPr>
              <a:t> non </a:t>
            </a:r>
            <a:r>
              <a:rPr lang="en-GB" sz="1800" dirty="0" err="1">
                <a:solidFill>
                  <a:srgbClr val="404040"/>
                </a:solidFill>
                <a:effectLst/>
                <a:latin typeface="VAG Rounded Std Light"/>
                <a:ea typeface="Lora" pitchFamily="2" charset="0"/>
                <a:cs typeface="Arial" panose="020B0604020202020204" pitchFamily="34" charset="0"/>
              </a:rPr>
              <a:t>économiques</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causés</a:t>
            </a:r>
            <a:r>
              <a:rPr lang="en-GB" sz="1800" dirty="0">
                <a:solidFill>
                  <a:srgbClr val="404040"/>
                </a:solidFill>
                <a:effectLst/>
                <a:latin typeface="VAG Rounded Std Light"/>
                <a:ea typeface="Lora" pitchFamily="2" charset="0"/>
                <a:cs typeface="Arial" panose="020B0604020202020204" pitchFamily="34" charset="0"/>
              </a:rPr>
              <a:t> par les </a:t>
            </a:r>
            <a:r>
              <a:rPr lang="en-GB" sz="1800" dirty="0" err="1">
                <a:solidFill>
                  <a:srgbClr val="404040"/>
                </a:solidFill>
                <a:effectLst/>
                <a:latin typeface="VAG Rounded Std Light"/>
                <a:ea typeface="Lora" pitchFamily="2" charset="0"/>
                <a:cs typeface="Arial" panose="020B0604020202020204" pitchFamily="34" charset="0"/>
              </a:rPr>
              <a:t>effets</a:t>
            </a:r>
            <a:r>
              <a:rPr lang="en-GB" sz="1800" dirty="0">
                <a:solidFill>
                  <a:srgbClr val="404040"/>
                </a:solidFill>
                <a:effectLst/>
                <a:latin typeface="VAG Rounded Std Light"/>
                <a:ea typeface="Lora" pitchFamily="2" charset="0"/>
                <a:cs typeface="Arial" panose="020B0604020202020204" pitchFamily="34" charset="0"/>
              </a:rPr>
              <a:t> du </a:t>
            </a:r>
            <a:r>
              <a:rPr lang="en-GB" sz="1800" dirty="0" err="1">
                <a:solidFill>
                  <a:srgbClr val="404040"/>
                </a:solidFill>
                <a:effectLst/>
                <a:latin typeface="VAG Rounded Std Light"/>
                <a:ea typeface="Lora" pitchFamily="2" charset="0"/>
                <a:cs typeface="Arial" panose="020B0604020202020204" pitchFamily="34" charset="0"/>
              </a:rPr>
              <a:t>changement</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climatique</a:t>
            </a:r>
            <a:r>
              <a:rPr lang="en-GB" sz="1800" dirty="0">
                <a:solidFill>
                  <a:srgbClr val="404040"/>
                </a:solidFill>
                <a:effectLst/>
                <a:latin typeface="VAG Rounded Std Light"/>
                <a:ea typeface="Lora" pitchFamily="2" charset="0"/>
                <a:cs typeface="Arial" panose="020B0604020202020204" pitchFamily="34" charset="0"/>
              </a:rPr>
              <a:t> qui ne </a:t>
            </a:r>
            <a:r>
              <a:rPr lang="en-GB" sz="1800" dirty="0" err="1">
                <a:solidFill>
                  <a:srgbClr val="404040"/>
                </a:solidFill>
                <a:effectLst/>
                <a:latin typeface="VAG Rounded Std Light"/>
                <a:ea typeface="Lora" pitchFamily="2" charset="0"/>
                <a:cs typeface="Arial" panose="020B0604020202020204" pitchFamily="34" charset="0"/>
              </a:rPr>
              <a:t>peuvent</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être</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évités</a:t>
            </a:r>
            <a:r>
              <a:rPr lang="en-GB" sz="1800" dirty="0">
                <a:solidFill>
                  <a:srgbClr val="404040"/>
                </a:solidFill>
                <a:effectLst/>
                <a:latin typeface="VAG Rounded Std Light"/>
                <a:ea typeface="Lora" pitchFamily="2" charset="0"/>
                <a:cs typeface="Arial" panose="020B0604020202020204" pitchFamily="34" charset="0"/>
              </a:rPr>
              <a:t> par des </a:t>
            </a:r>
            <a:r>
              <a:rPr lang="en-GB" sz="1800" dirty="0" err="1">
                <a:solidFill>
                  <a:srgbClr val="404040"/>
                </a:solidFill>
                <a:effectLst/>
                <a:latin typeface="VAG Rounded Std Light"/>
                <a:ea typeface="Lora" pitchFamily="2" charset="0"/>
                <a:cs typeface="Arial" panose="020B0604020202020204" pitchFamily="34" charset="0"/>
              </a:rPr>
              <a:t>mesures</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d'atténuation</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ou</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d'adaptation</a:t>
            </a:r>
            <a:r>
              <a:rPr lang="en-GB" sz="1800" dirty="0">
                <a:solidFill>
                  <a:srgbClr val="404040"/>
                </a:solidFill>
                <a:effectLst/>
                <a:latin typeface="VAG Rounded Std Light"/>
                <a:ea typeface="Lora" pitchFamily="2" charset="0"/>
                <a:cs typeface="Arial" panose="020B0604020202020204" pitchFamily="34" charset="0"/>
              </a:rPr>
              <a:t> - </a:t>
            </a:r>
            <a:r>
              <a:rPr lang="en-GB" sz="1800" dirty="0" err="1">
                <a:solidFill>
                  <a:srgbClr val="404040"/>
                </a:solidFill>
                <a:effectLst/>
                <a:latin typeface="VAG Rounded Std Light"/>
                <a:ea typeface="Lora" pitchFamily="2" charset="0"/>
                <a:cs typeface="Arial" panose="020B0604020202020204" pitchFamily="34" charset="0"/>
              </a:rPr>
              <a:t>nouvel</a:t>
            </a:r>
            <a:r>
              <a:rPr lang="en-GB" sz="1800" dirty="0">
                <a:solidFill>
                  <a:srgbClr val="404040"/>
                </a:solidFill>
                <a:effectLst/>
                <a:latin typeface="VAG Rounded Std Light"/>
                <a:ea typeface="Lora" pitchFamily="2" charset="0"/>
                <a:cs typeface="Arial" panose="020B0604020202020204" pitchFamily="34" charset="0"/>
              </a:rPr>
              <a:t> engagement financier pris </a:t>
            </a:r>
            <a:r>
              <a:rPr lang="en-GB" sz="1800" dirty="0" err="1">
                <a:solidFill>
                  <a:srgbClr val="404040"/>
                </a:solidFill>
                <a:effectLst/>
                <a:latin typeface="VAG Rounded Std Light"/>
                <a:ea typeface="Lora" pitchFamily="2" charset="0"/>
                <a:cs typeface="Arial" panose="020B0604020202020204" pitchFamily="34" charset="0"/>
              </a:rPr>
              <a:t>lors</a:t>
            </a:r>
            <a:r>
              <a:rPr lang="en-GB" sz="1800" dirty="0">
                <a:solidFill>
                  <a:srgbClr val="404040"/>
                </a:solidFill>
                <a:effectLst/>
                <a:latin typeface="VAG Rounded Std Light"/>
                <a:ea typeface="Lora" pitchFamily="2" charset="0"/>
                <a:cs typeface="Arial" panose="020B0604020202020204" pitchFamily="34" charset="0"/>
              </a:rPr>
              <a:t> de la COP27</a:t>
            </a:r>
          </a:p>
          <a:p>
            <a:pPr marL="800100" lvl="1" indent="-342900">
              <a:spcBef>
                <a:spcPts val="0"/>
              </a:spcBef>
              <a:spcAft>
                <a:spcPts val="1200"/>
              </a:spcAft>
              <a:buFont typeface="Symbol" panose="05050102010706020507" pitchFamily="18" charset="2"/>
              <a:buChar char=""/>
              <a:tabLst>
                <a:tab pos="228600" algn="l"/>
                <a:tab pos="457200" algn="l"/>
              </a:tabLst>
            </a:pPr>
            <a:r>
              <a:rPr lang="en-GB" sz="1800" b="1" dirty="0" err="1">
                <a:solidFill>
                  <a:srgbClr val="404040"/>
                </a:solidFill>
                <a:latin typeface="VAG Rounded Std Light"/>
                <a:ea typeface="Lora" pitchFamily="2" charset="0"/>
                <a:cs typeface="Arial" panose="020B0604020202020204" pitchFamily="34" charset="0"/>
              </a:rPr>
              <a:t>Crédits</a:t>
            </a:r>
            <a:r>
              <a:rPr lang="en-GB" sz="1800" b="1" dirty="0">
                <a:solidFill>
                  <a:srgbClr val="404040"/>
                </a:solidFill>
                <a:latin typeface="VAG Rounded Std Light"/>
                <a:ea typeface="Lora" pitchFamily="2" charset="0"/>
                <a:cs typeface="Arial" panose="020B0604020202020204" pitchFamily="34" charset="0"/>
              </a:rPr>
              <a:t> </a:t>
            </a:r>
            <a:r>
              <a:rPr lang="en-GB" sz="1800" b="1" dirty="0" err="1">
                <a:solidFill>
                  <a:srgbClr val="404040"/>
                </a:solidFill>
                <a:latin typeface="VAG Rounded Std Light"/>
                <a:ea typeface="Lora" pitchFamily="2" charset="0"/>
                <a:cs typeface="Arial" panose="020B0604020202020204" pitchFamily="34" charset="0"/>
              </a:rPr>
              <a:t>carbone</a:t>
            </a:r>
            <a:r>
              <a:rPr lang="en-GB" sz="1800" b="1" dirty="0">
                <a:solidFill>
                  <a:srgbClr val="404040"/>
                </a:solidFill>
                <a:latin typeface="VAG Rounded Std Light"/>
                <a:ea typeface="Lora" pitchFamily="2" charset="0"/>
                <a:cs typeface="Arial" panose="020B0604020202020204" pitchFamily="34" charset="0"/>
              </a:rPr>
              <a:t> </a:t>
            </a:r>
            <a:r>
              <a:rPr lang="en-GB" sz="1800" dirty="0">
                <a:solidFill>
                  <a:srgbClr val="404040"/>
                </a:solidFill>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certificats</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négociables</a:t>
            </a:r>
            <a:r>
              <a:rPr lang="en-GB" sz="1800" dirty="0">
                <a:solidFill>
                  <a:srgbClr val="404040"/>
                </a:solidFill>
                <a:effectLst/>
                <a:latin typeface="VAG Rounded Std Light"/>
                <a:ea typeface="Lora" pitchFamily="2" charset="0"/>
                <a:cs typeface="Arial" panose="020B0604020202020204" pitchFamily="34" charset="0"/>
              </a:rPr>
              <a:t> qui </a:t>
            </a:r>
            <a:r>
              <a:rPr lang="en-GB" sz="1800" dirty="0" err="1">
                <a:solidFill>
                  <a:srgbClr val="404040"/>
                </a:solidFill>
                <a:effectLst/>
                <a:latin typeface="VAG Rounded Std Light"/>
                <a:ea typeface="Lora" pitchFamily="2" charset="0"/>
                <a:cs typeface="Arial" panose="020B0604020202020204" pitchFamily="34" charset="0"/>
              </a:rPr>
              <a:t>aident</a:t>
            </a:r>
            <a:r>
              <a:rPr lang="en-GB" sz="1800" dirty="0">
                <a:solidFill>
                  <a:srgbClr val="404040"/>
                </a:solidFill>
                <a:effectLst/>
                <a:latin typeface="VAG Rounded Std Light"/>
                <a:ea typeface="Lora" pitchFamily="2" charset="0"/>
                <a:cs typeface="Arial" panose="020B0604020202020204" pitchFamily="34" charset="0"/>
              </a:rPr>
              <a:t> les </a:t>
            </a:r>
            <a:r>
              <a:rPr lang="en-GB" sz="1800" dirty="0" err="1">
                <a:solidFill>
                  <a:srgbClr val="404040"/>
                </a:solidFill>
                <a:effectLst/>
                <a:latin typeface="VAG Rounded Std Light"/>
                <a:ea typeface="Lora" pitchFamily="2" charset="0"/>
                <a:cs typeface="Arial" panose="020B0604020202020204" pitchFamily="34" charset="0"/>
              </a:rPr>
              <a:t>entreprises</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comme</a:t>
            </a:r>
            <a:r>
              <a:rPr lang="en-GB" sz="1800" dirty="0">
                <a:solidFill>
                  <a:srgbClr val="404040"/>
                </a:solidFill>
                <a:effectLst/>
                <a:latin typeface="VAG Rounded Std Light"/>
                <a:ea typeface="Lora" pitchFamily="2" charset="0"/>
                <a:cs typeface="Arial" panose="020B0604020202020204" pitchFamily="34" charset="0"/>
              </a:rPr>
              <a:t> les services publics) à </a:t>
            </a:r>
            <a:r>
              <a:rPr lang="en-GB" sz="1800" dirty="0" err="1">
                <a:solidFill>
                  <a:srgbClr val="404040"/>
                </a:solidFill>
                <a:effectLst/>
                <a:latin typeface="VAG Rounded Std Light"/>
                <a:ea typeface="Lora" pitchFamily="2" charset="0"/>
                <a:cs typeface="Arial" panose="020B0604020202020204" pitchFamily="34" charset="0"/>
              </a:rPr>
              <a:t>compenser</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leurs</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émissions</a:t>
            </a:r>
            <a:r>
              <a:rPr lang="en-GB" sz="1800" dirty="0">
                <a:solidFill>
                  <a:srgbClr val="404040"/>
                </a:solidFill>
                <a:effectLst/>
                <a:latin typeface="VAG Rounded Std Light"/>
                <a:ea typeface="Lora" pitchFamily="2" charset="0"/>
                <a:cs typeface="Arial" panose="020B0604020202020204" pitchFamily="34" charset="0"/>
              </a:rPr>
              <a:t> de CO2 </a:t>
            </a:r>
            <a:r>
              <a:rPr lang="en-GB" sz="1800" dirty="0" err="1">
                <a:solidFill>
                  <a:srgbClr val="404040"/>
                </a:solidFill>
                <a:effectLst/>
                <a:latin typeface="VAG Rounded Std Light"/>
                <a:ea typeface="Lora" pitchFamily="2" charset="0"/>
                <a:cs typeface="Arial" panose="020B0604020202020204" pitchFamily="34" charset="0"/>
              </a:rPr>
              <a:t>ou</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d'autres</a:t>
            </a:r>
            <a:r>
              <a:rPr lang="en-GB" sz="1800" dirty="0">
                <a:solidFill>
                  <a:srgbClr val="404040"/>
                </a:solidFill>
                <a:effectLst/>
                <a:latin typeface="VAG Rounded Std Light"/>
                <a:ea typeface="Lora" pitchFamily="2" charset="0"/>
                <a:cs typeface="Arial" panose="020B0604020202020204" pitchFamily="34" charset="0"/>
              </a:rPr>
              <a:t> GES dans le cadre de </a:t>
            </a:r>
            <a:r>
              <a:rPr lang="en-GB" sz="1800" dirty="0" err="1">
                <a:solidFill>
                  <a:srgbClr val="404040"/>
                </a:solidFill>
                <a:effectLst/>
                <a:latin typeface="VAG Rounded Std Light"/>
                <a:ea typeface="Lora" pitchFamily="2" charset="0"/>
                <a:cs typeface="Arial" panose="020B0604020202020204" pitchFamily="34" charset="0"/>
              </a:rPr>
              <a:t>leur</a:t>
            </a:r>
            <a:r>
              <a:rPr lang="en-GB" sz="1800" dirty="0">
                <a:solidFill>
                  <a:srgbClr val="404040"/>
                </a:solidFill>
                <a:effectLst/>
                <a:latin typeface="VAG Rounded Std Light"/>
                <a:ea typeface="Lora" pitchFamily="2" charset="0"/>
                <a:cs typeface="Arial" panose="020B0604020202020204" pitchFamily="34" charset="0"/>
              </a:rPr>
              <a:t> programme de </a:t>
            </a:r>
            <a:r>
              <a:rPr lang="en-GB" sz="1800" dirty="0" err="1">
                <a:solidFill>
                  <a:srgbClr val="404040"/>
                </a:solidFill>
                <a:effectLst/>
                <a:latin typeface="VAG Rounded Std Light"/>
                <a:ea typeface="Lora" pitchFamily="2" charset="0"/>
                <a:cs typeface="Arial" panose="020B0604020202020204" pitchFamily="34" charset="0"/>
              </a:rPr>
              <a:t>développement</a:t>
            </a:r>
            <a:r>
              <a:rPr lang="en-GB" sz="1800" dirty="0">
                <a:solidFill>
                  <a:srgbClr val="404040"/>
                </a:solidFill>
                <a:effectLst/>
                <a:latin typeface="VAG Rounded Std Light"/>
                <a:ea typeface="Lora" pitchFamily="2" charset="0"/>
                <a:cs typeface="Arial" panose="020B0604020202020204" pitchFamily="34" charset="0"/>
              </a:rPr>
              <a:t> durable.</a:t>
            </a:r>
          </a:p>
          <a:p>
            <a:pPr marL="800100" lvl="1" indent="-342900">
              <a:spcBef>
                <a:spcPts val="0"/>
              </a:spcBef>
              <a:spcAft>
                <a:spcPts val="1200"/>
              </a:spcAft>
              <a:buFont typeface="Symbol" panose="05050102010706020507" pitchFamily="18" charset="2"/>
              <a:buChar char=""/>
              <a:tabLst>
                <a:tab pos="228600" algn="l"/>
                <a:tab pos="457200" algn="l"/>
              </a:tabLst>
            </a:pPr>
            <a:r>
              <a:rPr lang="en-GB" sz="1800" b="1" dirty="0">
                <a:solidFill>
                  <a:srgbClr val="404040"/>
                </a:solidFill>
                <a:latin typeface="VAG Rounded Std Light"/>
                <a:ea typeface="Lora" pitchFamily="2" charset="0"/>
                <a:cs typeface="Arial" panose="020B0604020202020204" pitchFamily="34" charset="0"/>
              </a:rPr>
              <a:t>Obligations </a:t>
            </a:r>
            <a:r>
              <a:rPr lang="en-GB" sz="1800" b="1" dirty="0" err="1">
                <a:solidFill>
                  <a:srgbClr val="404040"/>
                </a:solidFill>
                <a:latin typeface="VAG Rounded Std Light"/>
                <a:ea typeface="Lora" pitchFamily="2" charset="0"/>
                <a:cs typeface="Arial" panose="020B0604020202020204" pitchFamily="34" charset="0"/>
              </a:rPr>
              <a:t>vertes</a:t>
            </a:r>
            <a:r>
              <a:rPr lang="en-GB" sz="1800" b="1" dirty="0">
                <a:solidFill>
                  <a:srgbClr val="404040"/>
                </a:solidFill>
                <a:latin typeface="VAG Rounded Std Light"/>
                <a:ea typeface="Lora" pitchFamily="2" charset="0"/>
                <a:cs typeface="Arial" panose="020B0604020202020204" pitchFamily="34" charset="0"/>
              </a:rPr>
              <a:t> et </a:t>
            </a:r>
            <a:r>
              <a:rPr lang="en-GB" sz="1800" b="1" dirty="0" err="1">
                <a:solidFill>
                  <a:srgbClr val="404040"/>
                </a:solidFill>
                <a:latin typeface="VAG Rounded Std Light"/>
                <a:ea typeface="Lora" pitchFamily="2" charset="0"/>
                <a:cs typeface="Arial" panose="020B0604020202020204" pitchFamily="34" charset="0"/>
              </a:rPr>
              <a:t>climatiques</a:t>
            </a:r>
            <a:r>
              <a:rPr lang="en-GB" sz="1800" b="1" dirty="0">
                <a:solidFill>
                  <a:srgbClr val="404040"/>
                </a:solidFill>
                <a:latin typeface="VAG Rounded Std Light"/>
                <a:ea typeface="Lora" pitchFamily="2" charset="0"/>
                <a:cs typeface="Arial" panose="020B0604020202020204" pitchFamily="34" charset="0"/>
              </a:rPr>
              <a:t> </a:t>
            </a:r>
            <a:r>
              <a:rPr lang="en-GB" sz="1800" dirty="0">
                <a:solidFill>
                  <a:srgbClr val="404040"/>
                </a:solidFill>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permettent</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d'accéder</a:t>
            </a:r>
            <a:r>
              <a:rPr lang="en-GB" sz="1800" dirty="0">
                <a:solidFill>
                  <a:srgbClr val="404040"/>
                </a:solidFill>
                <a:effectLst/>
                <a:latin typeface="VAG Rounded Std Light"/>
                <a:ea typeface="Lora" pitchFamily="2" charset="0"/>
                <a:cs typeface="Arial" panose="020B0604020202020204" pitchFamily="34" charset="0"/>
              </a:rPr>
              <a:t> au </a:t>
            </a:r>
            <a:r>
              <a:rPr lang="en-GB" sz="1800" dirty="0" err="1">
                <a:solidFill>
                  <a:srgbClr val="404040"/>
                </a:solidFill>
                <a:effectLst/>
                <a:latin typeface="VAG Rounded Std Light"/>
                <a:ea typeface="Lora" pitchFamily="2" charset="0"/>
                <a:cs typeface="Arial" panose="020B0604020202020204" pitchFamily="34" charset="0"/>
              </a:rPr>
              <a:t>financement</a:t>
            </a:r>
            <a:r>
              <a:rPr lang="en-GB" sz="1800" dirty="0">
                <a:solidFill>
                  <a:srgbClr val="404040"/>
                </a:solidFill>
                <a:effectLst/>
                <a:latin typeface="VAG Rounded Std Light"/>
                <a:ea typeface="Lora" pitchFamily="2" charset="0"/>
                <a:cs typeface="Arial" panose="020B0604020202020204" pitchFamily="34" charset="0"/>
              </a:rPr>
              <a:t> des </a:t>
            </a:r>
            <a:r>
              <a:rPr lang="en-GB" sz="1800" dirty="0" err="1">
                <a:solidFill>
                  <a:srgbClr val="404040"/>
                </a:solidFill>
                <a:effectLst/>
                <a:latin typeface="VAG Rounded Std Light"/>
                <a:ea typeface="Lora" pitchFamily="2" charset="0"/>
                <a:cs typeface="Arial" panose="020B0604020202020204" pitchFamily="34" charset="0"/>
              </a:rPr>
              <a:t>marchés</a:t>
            </a:r>
            <a:r>
              <a:rPr lang="en-GB" sz="1800" dirty="0">
                <a:solidFill>
                  <a:srgbClr val="404040"/>
                </a:solidFill>
                <a:effectLst/>
                <a:latin typeface="VAG Rounded Std Light"/>
                <a:ea typeface="Lora" pitchFamily="2" charset="0"/>
                <a:cs typeface="Arial" panose="020B0604020202020204" pitchFamily="34" charset="0"/>
              </a:rPr>
              <a:t> de </a:t>
            </a:r>
            <a:r>
              <a:rPr lang="en-GB" sz="1800" dirty="0" err="1">
                <a:solidFill>
                  <a:srgbClr val="404040"/>
                </a:solidFill>
                <a:effectLst/>
                <a:latin typeface="VAG Rounded Std Light"/>
                <a:ea typeface="Lora" pitchFamily="2" charset="0"/>
                <a:cs typeface="Arial" panose="020B0604020202020204" pitchFamily="34" charset="0"/>
              </a:rPr>
              <a:t>capitaux</a:t>
            </a:r>
            <a:r>
              <a:rPr lang="en-GB" sz="1800" dirty="0">
                <a:solidFill>
                  <a:srgbClr val="404040"/>
                </a:solidFill>
                <a:effectLst/>
                <a:latin typeface="VAG Rounded Std Light"/>
                <a:ea typeface="Lora" pitchFamily="2" charset="0"/>
                <a:cs typeface="Arial" panose="020B0604020202020204" pitchFamily="34" charset="0"/>
              </a:rPr>
              <a:t> et </a:t>
            </a:r>
            <a:r>
              <a:rPr lang="en-GB" sz="1800" dirty="0" err="1">
                <a:solidFill>
                  <a:srgbClr val="404040"/>
                </a:solidFill>
                <a:effectLst/>
                <a:latin typeface="VAG Rounded Std Light"/>
                <a:ea typeface="Lora" pitchFamily="2" charset="0"/>
                <a:cs typeface="Arial" panose="020B0604020202020204" pitchFamily="34" charset="0"/>
              </a:rPr>
              <a:t>ont</a:t>
            </a:r>
            <a:r>
              <a:rPr lang="en-GB" sz="1800" dirty="0">
                <a:solidFill>
                  <a:srgbClr val="404040"/>
                </a:solidFill>
                <a:effectLst/>
                <a:latin typeface="VAG Rounded Std Light"/>
                <a:ea typeface="Lora" pitchFamily="2" charset="0"/>
                <a:cs typeface="Arial" panose="020B0604020202020204" pitchFamily="34" charset="0"/>
              </a:rPr>
              <a:t> un impact vert </a:t>
            </a:r>
            <a:r>
              <a:rPr lang="en-GB" sz="1800" dirty="0" err="1">
                <a:solidFill>
                  <a:srgbClr val="404040"/>
                </a:solidFill>
                <a:effectLst/>
                <a:latin typeface="VAG Rounded Std Light"/>
                <a:ea typeface="Lora" pitchFamily="2" charset="0"/>
                <a:cs typeface="Arial" panose="020B0604020202020204" pitchFamily="34" charset="0"/>
              </a:rPr>
              <a:t>ou</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climatique</a:t>
            </a:r>
            <a:r>
              <a:rPr lang="en-GB" sz="1800" dirty="0">
                <a:solidFill>
                  <a:srgbClr val="404040"/>
                </a:solidFill>
                <a:effectLst/>
                <a:latin typeface="VAG Rounded Std Light"/>
                <a:ea typeface="Lora" pitchFamily="2" charset="0"/>
                <a:cs typeface="Arial" panose="020B0604020202020204" pitchFamily="34" charset="0"/>
              </a:rPr>
              <a:t> qui </a:t>
            </a:r>
            <a:r>
              <a:rPr lang="en-GB" sz="1800" dirty="0" err="1">
                <a:solidFill>
                  <a:srgbClr val="404040"/>
                </a:solidFill>
                <a:effectLst/>
                <a:latin typeface="VAG Rounded Std Light"/>
                <a:ea typeface="Lora" pitchFamily="2" charset="0"/>
                <a:cs typeface="Arial" panose="020B0604020202020204" pitchFamily="34" charset="0"/>
              </a:rPr>
              <a:t>peut</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être</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vérifié</a:t>
            </a:r>
            <a:r>
              <a:rPr lang="en-GB" sz="1800" dirty="0">
                <a:solidFill>
                  <a:srgbClr val="404040"/>
                </a:solidFill>
                <a:effectLst/>
                <a:latin typeface="VAG Rounded Std Light"/>
                <a:ea typeface="Lora" pitchFamily="2" charset="0"/>
                <a:cs typeface="Arial" panose="020B0604020202020204" pitchFamily="34" charset="0"/>
              </a:rPr>
              <a:t> par rapport à des </a:t>
            </a:r>
            <a:r>
              <a:rPr lang="en-GB" sz="1800" dirty="0" err="1">
                <a:solidFill>
                  <a:srgbClr val="404040"/>
                </a:solidFill>
                <a:effectLst/>
                <a:latin typeface="VAG Rounded Std Light"/>
                <a:ea typeface="Lora" pitchFamily="2" charset="0"/>
                <a:cs typeface="Arial" panose="020B0604020202020204" pitchFamily="34" charset="0"/>
              </a:rPr>
              <a:t>normes</a:t>
            </a:r>
            <a:endParaRPr lang="en-GB" sz="1800" dirty="0">
              <a:solidFill>
                <a:srgbClr val="404040"/>
              </a:solidFill>
              <a:effectLst/>
              <a:latin typeface="VAG Rounded Std Light"/>
              <a:ea typeface="Lora" pitchFamily="2" charset="0"/>
              <a:cs typeface="Arial" panose="020B0604020202020204" pitchFamily="34" charset="0"/>
            </a:endParaRPr>
          </a:p>
          <a:p>
            <a:pPr marL="800100" lvl="1" indent="-342900">
              <a:spcBef>
                <a:spcPts val="0"/>
              </a:spcBef>
              <a:spcAft>
                <a:spcPts val="1200"/>
              </a:spcAft>
              <a:buFont typeface="Symbol" panose="05050102010706020507" pitchFamily="18" charset="2"/>
              <a:buChar char=""/>
              <a:tabLst>
                <a:tab pos="228600" algn="l"/>
                <a:tab pos="457200" algn="l"/>
              </a:tabLst>
            </a:pPr>
            <a:r>
              <a:rPr lang="en-GB" sz="1800" b="1" dirty="0">
                <a:solidFill>
                  <a:srgbClr val="404040"/>
                </a:solidFill>
                <a:latin typeface="VAG Rounded Std Light"/>
                <a:ea typeface="Lora" pitchFamily="2" charset="0"/>
                <a:cs typeface="Arial" panose="020B0604020202020204" pitchFamily="34" charset="0"/>
              </a:rPr>
              <a:t>Assurance </a:t>
            </a:r>
            <a:r>
              <a:rPr lang="en-GB" sz="1800" b="1" dirty="0" err="1">
                <a:solidFill>
                  <a:srgbClr val="404040"/>
                </a:solidFill>
                <a:latin typeface="VAG Rounded Std Light"/>
                <a:ea typeface="Lora" pitchFamily="2" charset="0"/>
                <a:cs typeface="Arial" panose="020B0604020202020204" pitchFamily="34" charset="0"/>
              </a:rPr>
              <a:t>climatique</a:t>
            </a:r>
            <a:r>
              <a:rPr lang="en-GB" sz="1800" b="1" dirty="0">
                <a:solidFill>
                  <a:srgbClr val="404040"/>
                </a:solidFill>
                <a:latin typeface="VAG Rounded Std Light"/>
                <a:ea typeface="Lora" pitchFamily="2" charset="0"/>
                <a:cs typeface="Arial" panose="020B0604020202020204" pitchFamily="34" charset="0"/>
              </a:rPr>
              <a:t> </a:t>
            </a:r>
            <a:r>
              <a:rPr lang="en-GB" sz="1800" dirty="0">
                <a:solidFill>
                  <a:srgbClr val="404040"/>
                </a:solidFill>
                <a:latin typeface="VAG Rounded Std Light"/>
                <a:ea typeface="Lora" pitchFamily="2" charset="0"/>
                <a:cs typeface="Arial" panose="020B0604020202020204" pitchFamily="34" charset="0"/>
              </a:rPr>
              <a:t>- </a:t>
            </a:r>
            <a:r>
              <a:rPr lang="en-GB" sz="1800" dirty="0">
                <a:solidFill>
                  <a:srgbClr val="404040"/>
                </a:solidFill>
                <a:effectLst/>
                <a:latin typeface="VAG Rounded Std Light"/>
                <a:ea typeface="Lora" pitchFamily="2" charset="0"/>
                <a:cs typeface="Arial" panose="020B0604020202020204" pitchFamily="34" charset="0"/>
              </a:rPr>
              <a:t>programmes </a:t>
            </a:r>
            <a:r>
              <a:rPr lang="en-GB" sz="1800" dirty="0" err="1">
                <a:solidFill>
                  <a:srgbClr val="404040"/>
                </a:solidFill>
                <a:effectLst/>
                <a:latin typeface="VAG Rounded Std Light"/>
                <a:ea typeface="Lora" pitchFamily="2" charset="0"/>
                <a:cs typeface="Arial" panose="020B0604020202020204" pitchFamily="34" charset="0"/>
              </a:rPr>
              <a:t>d'assurance</a:t>
            </a:r>
            <a:r>
              <a:rPr lang="en-GB" sz="1800" dirty="0">
                <a:solidFill>
                  <a:srgbClr val="404040"/>
                </a:solidFill>
                <a:effectLst/>
                <a:latin typeface="VAG Rounded Std Light"/>
                <a:ea typeface="Lora" pitchFamily="2" charset="0"/>
                <a:cs typeface="Arial" panose="020B0604020202020204" pitchFamily="34" charset="0"/>
              </a:rPr>
              <a:t> et/</a:t>
            </a:r>
            <a:r>
              <a:rPr lang="en-GB" sz="1800" dirty="0" err="1">
                <a:solidFill>
                  <a:srgbClr val="404040"/>
                </a:solidFill>
                <a:effectLst/>
                <a:latin typeface="VAG Rounded Std Light"/>
                <a:ea typeface="Lora" pitchFamily="2" charset="0"/>
                <a:cs typeface="Arial" panose="020B0604020202020204" pitchFamily="34" charset="0"/>
              </a:rPr>
              <a:t>ou</a:t>
            </a:r>
            <a:r>
              <a:rPr lang="en-GB" sz="1800" dirty="0">
                <a:solidFill>
                  <a:srgbClr val="404040"/>
                </a:solidFill>
                <a:effectLst/>
                <a:latin typeface="VAG Rounded Std Light"/>
                <a:ea typeface="Lora" pitchFamily="2" charset="0"/>
                <a:cs typeface="Arial" panose="020B0604020202020204" pitchFamily="34" charset="0"/>
              </a:rPr>
              <a:t> accords à long </a:t>
            </a:r>
            <a:r>
              <a:rPr lang="en-GB" sz="1800" dirty="0" err="1">
                <a:solidFill>
                  <a:srgbClr val="404040"/>
                </a:solidFill>
                <a:effectLst/>
                <a:latin typeface="VAG Rounded Std Light"/>
                <a:ea typeface="Lora" pitchFamily="2" charset="0"/>
                <a:cs typeface="Arial" panose="020B0604020202020204" pitchFamily="34" charset="0"/>
              </a:rPr>
              <a:t>terme</a:t>
            </a:r>
            <a:r>
              <a:rPr lang="en-GB" sz="1800" dirty="0">
                <a:solidFill>
                  <a:srgbClr val="404040"/>
                </a:solidFill>
                <a:effectLst/>
                <a:latin typeface="VAG Rounded Std Light"/>
                <a:ea typeface="Lora" pitchFamily="2" charset="0"/>
                <a:cs typeface="Arial" panose="020B0604020202020204" pitchFamily="34" charset="0"/>
              </a:rPr>
              <a:t> avec des entrepreneurs pour </a:t>
            </a:r>
            <a:r>
              <a:rPr lang="en-GB" sz="1800" dirty="0" err="1">
                <a:solidFill>
                  <a:srgbClr val="404040"/>
                </a:solidFill>
                <a:effectLst/>
                <a:latin typeface="VAG Rounded Std Light"/>
                <a:ea typeface="Lora" pitchFamily="2" charset="0"/>
                <a:cs typeface="Arial" panose="020B0604020202020204" pitchFamily="34" charset="0"/>
              </a:rPr>
              <a:t>garantir</a:t>
            </a:r>
            <a:r>
              <a:rPr lang="en-GB" sz="1800" dirty="0">
                <a:solidFill>
                  <a:srgbClr val="404040"/>
                </a:solidFill>
                <a:effectLst/>
                <a:latin typeface="VAG Rounded Std Light"/>
                <a:ea typeface="Lora" pitchFamily="2" charset="0"/>
                <a:cs typeface="Arial" panose="020B0604020202020204" pitchFamily="34" charset="0"/>
              </a:rPr>
              <a:t> un </a:t>
            </a:r>
            <a:r>
              <a:rPr lang="en-GB" sz="1800" dirty="0" err="1">
                <a:solidFill>
                  <a:srgbClr val="404040"/>
                </a:solidFill>
                <a:effectLst/>
                <a:latin typeface="VAG Rounded Std Light"/>
                <a:ea typeface="Lora" pitchFamily="2" charset="0"/>
                <a:cs typeface="Arial" panose="020B0604020202020204" pitchFamily="34" charset="0"/>
              </a:rPr>
              <a:t>entretien</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régulier</a:t>
            </a:r>
            <a:r>
              <a:rPr lang="en-GB" sz="1800" dirty="0">
                <a:solidFill>
                  <a:srgbClr val="404040"/>
                </a:solidFill>
                <a:effectLst/>
                <a:latin typeface="VAG Rounded Std Light"/>
                <a:ea typeface="Lora" pitchFamily="2" charset="0"/>
                <a:cs typeface="Arial" panose="020B0604020202020204" pitchFamily="34" charset="0"/>
              </a:rPr>
              <a:t>. </a:t>
            </a:r>
            <a:endParaRPr lang="en-US" sz="2000" dirty="0">
              <a:solidFill>
                <a:srgbClr val="404040"/>
              </a:solidFill>
              <a:effectLst/>
              <a:latin typeface="VAG Rounded Std Light"/>
              <a:ea typeface="Lora" pitchFamily="2"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7070B5-0553-4FD3-985A-4CEB07ADAD8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t>53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688556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a:extLst>
            <a:ext uri="{FF2B5EF4-FFF2-40B4-BE49-F238E27FC236}">
              <a16:creationId xmlns:a16="http://schemas.microsoft.com/office/drawing/2014/main" id="{0FFC1AA8-27BC-D2DA-8534-45530DD3769A}"/>
            </a:ext>
          </a:extLst>
        </p:cNvPr>
        <p:cNvGrpSpPr/>
        <p:nvPr/>
      </p:nvGrpSpPr>
      <p:grpSpPr>
        <a:xfrm>
          <a:off x="0" y="0"/>
          <a:ext cx="0" cy="0"/>
          <a:chOff x="0" y="0"/>
          <a:chExt cx="0" cy="0"/>
        </a:xfrm>
      </p:grpSpPr>
      <p:sp>
        <p:nvSpPr>
          <p:cNvPr id="1149" name="Google Shape;1149;p64:notes">
            <a:extLst>
              <a:ext uri="{FF2B5EF4-FFF2-40B4-BE49-F238E27FC236}">
                <a16:creationId xmlns:a16="http://schemas.microsoft.com/office/drawing/2014/main" id="{E85C364B-E149-59E9-3C7F-32D4B523FA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b="1">
              <a:solidFill>
                <a:schemeClr val="dk1"/>
              </a:solidFill>
            </a:endParaRPr>
          </a:p>
          <a:p>
            <a:pPr marL="0" lvl="0" indent="0" algn="l" rtl="0">
              <a:lnSpc>
                <a:spcPct val="100000"/>
              </a:lnSpc>
              <a:spcBef>
                <a:spcPts val="0"/>
              </a:spcBef>
              <a:spcAft>
                <a:spcPts val="0"/>
              </a:spcAft>
              <a:buSzPts val="1100"/>
              <a:buNone/>
            </a:pPr>
            <a:endParaRPr sz="1000"/>
          </a:p>
        </p:txBody>
      </p:sp>
      <p:sp>
        <p:nvSpPr>
          <p:cNvPr id="1150" name="Google Shape;1150;p64:notes">
            <a:extLst>
              <a:ext uri="{FF2B5EF4-FFF2-40B4-BE49-F238E27FC236}">
                <a16:creationId xmlns:a16="http://schemas.microsoft.com/office/drawing/2014/main" id="{524D763E-ECA5-6579-7CA1-61452865130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5210191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290D7-1C1A-88D2-7D02-DA480D4931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7A3C9A-9C60-39F4-33CB-AE273D7F385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48511FA-25C1-A9AA-C0BB-B0667C36513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1CD6241-D405-4562-C061-B743A4EDE0F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348386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Google Shape;1200;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section </a:t>
            </a:r>
            <a:r>
              <a:rPr lang="en-US" sz="1000" dirty="0" err="1">
                <a:solidFill>
                  <a:schemeClr val="dk1"/>
                </a:solidFill>
              </a:rPr>
              <a:t>présente</a:t>
            </a:r>
            <a:r>
              <a:rPr lang="en-US" sz="1000" dirty="0">
                <a:solidFill>
                  <a:schemeClr val="dk1"/>
                </a:solidFill>
              </a:rPr>
              <a:t> trois façons </a:t>
            </a:r>
            <a:r>
              <a:rPr lang="en-US" sz="1000" dirty="0" err="1">
                <a:solidFill>
                  <a:schemeClr val="dk1"/>
                </a:solidFill>
              </a:rPr>
              <a:t>différentes</a:t>
            </a:r>
            <a:r>
              <a:rPr lang="en-US" sz="1000" dirty="0">
                <a:solidFill>
                  <a:schemeClr val="dk1"/>
                </a:solidFill>
              </a:rPr>
              <a:t> de </a:t>
            </a:r>
            <a:r>
              <a:rPr lang="en-US" sz="1000" dirty="0" err="1">
                <a:solidFill>
                  <a:schemeClr val="dk1"/>
                </a:solidFill>
              </a:rPr>
              <a:t>construire</a:t>
            </a:r>
            <a:r>
              <a:rPr lang="en-US" sz="1000" dirty="0">
                <a:solidFill>
                  <a:schemeClr val="dk1"/>
                </a:solidFill>
              </a:rPr>
              <a:t> des infrastructures </a:t>
            </a:r>
            <a:r>
              <a:rPr lang="en-US" sz="1000" dirty="0" err="1">
                <a:solidFill>
                  <a:schemeClr val="dk1"/>
                </a:solidFill>
              </a:rPr>
              <a:t>urbaines</a:t>
            </a:r>
            <a:r>
              <a:rPr lang="en-US" sz="1000" dirty="0">
                <a:solidFill>
                  <a:schemeClr val="dk1"/>
                </a:solidFill>
              </a:rPr>
              <a:t> </a:t>
            </a:r>
            <a:r>
              <a:rPr lang="en-US" sz="1000" dirty="0" err="1">
                <a:solidFill>
                  <a:schemeClr val="dk1"/>
                </a:solidFill>
              </a:rPr>
              <a:t>résilientes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err="1">
                <a:solidFill>
                  <a:schemeClr val="dk1"/>
                </a:solidFill>
              </a:rPr>
              <a:t>Mesures</a:t>
            </a:r>
            <a:r>
              <a:rPr lang="en-US" sz="1000" dirty="0">
                <a:solidFill>
                  <a:schemeClr val="dk1"/>
                </a:solidFill>
              </a:rPr>
              <a:t> </a:t>
            </a:r>
            <a:r>
              <a:rPr lang="en-US" sz="1000" dirty="0" err="1">
                <a:solidFill>
                  <a:schemeClr val="dk1"/>
                </a:solidFill>
              </a:rPr>
              <a:t>structurelles</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err="1">
                <a:solidFill>
                  <a:schemeClr val="dk1"/>
                </a:solidFill>
              </a:rPr>
              <a:t>Mesures</a:t>
            </a:r>
            <a:r>
              <a:rPr lang="en-US" sz="1000" dirty="0">
                <a:solidFill>
                  <a:schemeClr val="dk1"/>
                </a:solidFill>
              </a:rPr>
              <a:t> non </a:t>
            </a:r>
            <a:r>
              <a:rPr lang="en-US" sz="1000" dirty="0" err="1">
                <a:solidFill>
                  <a:schemeClr val="dk1"/>
                </a:solidFill>
              </a:rPr>
              <a:t>structurelles</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Solutions </a:t>
            </a:r>
            <a:r>
              <a:rPr lang="en-US" sz="1000" dirty="0" err="1">
                <a:solidFill>
                  <a:schemeClr val="dk1"/>
                </a:solidFill>
              </a:rPr>
              <a:t>fondées</a:t>
            </a:r>
            <a:r>
              <a:rPr lang="en-US" sz="1000" dirty="0">
                <a:solidFill>
                  <a:schemeClr val="dk1"/>
                </a:solidFill>
              </a:rPr>
              <a:t> sur la nature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Les diapositives </a:t>
            </a:r>
            <a:r>
              <a:rPr lang="en-US" sz="1000" dirty="0" err="1">
                <a:solidFill>
                  <a:schemeClr val="dk1"/>
                </a:solidFill>
              </a:rPr>
              <a:t>suivantes</a:t>
            </a:r>
            <a:r>
              <a:rPr lang="en-US" sz="1000" dirty="0">
                <a:solidFill>
                  <a:schemeClr val="dk1"/>
                </a:solidFill>
              </a:rPr>
              <a:t> </a:t>
            </a:r>
            <a:r>
              <a:rPr lang="en-US" sz="1000" dirty="0" err="1">
                <a:solidFill>
                  <a:schemeClr val="dk1"/>
                </a:solidFill>
              </a:rPr>
              <a:t>examinent</a:t>
            </a:r>
            <a:r>
              <a:rPr lang="en-US" sz="1000" dirty="0">
                <a:solidFill>
                  <a:schemeClr val="dk1"/>
                </a:solidFill>
              </a:rPr>
              <a:t> </a:t>
            </a:r>
            <a:r>
              <a:rPr lang="en-US" sz="1000" dirty="0" err="1">
                <a:solidFill>
                  <a:schemeClr val="dk1"/>
                </a:solidFill>
              </a:rPr>
              <a:t>chacune</a:t>
            </a:r>
            <a:r>
              <a:rPr lang="en-US" sz="1000" dirty="0">
                <a:solidFill>
                  <a:schemeClr val="dk1"/>
                </a:solidFill>
              </a:rPr>
              <a:t> de </a:t>
            </a:r>
            <a:r>
              <a:rPr lang="en-US" sz="1000" dirty="0" err="1">
                <a:solidFill>
                  <a:schemeClr val="dk1"/>
                </a:solidFill>
              </a:rPr>
              <a:t>ces</a:t>
            </a:r>
            <a:r>
              <a:rPr lang="en-US" sz="1000" dirty="0">
                <a:solidFill>
                  <a:schemeClr val="dk1"/>
                </a:solidFill>
              </a:rPr>
              <a:t> trois </a:t>
            </a:r>
            <a:r>
              <a:rPr lang="en-US" sz="1000" dirty="0" err="1">
                <a:solidFill>
                  <a:schemeClr val="dk1"/>
                </a:solidFill>
              </a:rPr>
              <a:t>catégories</a:t>
            </a:r>
            <a:r>
              <a:rPr lang="en-US" sz="1000" dirty="0">
                <a:solidFill>
                  <a:schemeClr val="dk1"/>
                </a:solidFill>
              </a:rPr>
              <a:t> plus </a:t>
            </a:r>
            <a:r>
              <a:rPr lang="en-US" sz="1000" dirty="0" err="1">
                <a:solidFill>
                  <a:schemeClr val="dk1"/>
                </a:solidFill>
              </a:rPr>
              <a:t>en</a:t>
            </a:r>
            <a:r>
              <a:rPr lang="en-US" sz="1000" dirty="0">
                <a:solidFill>
                  <a:schemeClr val="dk1"/>
                </a:solidFill>
              </a:rPr>
              <a:t> </a:t>
            </a:r>
            <a:r>
              <a:rPr lang="en-US" sz="1000" dirty="0" err="1">
                <a:solidFill>
                  <a:schemeClr val="dk1"/>
                </a:solidFill>
              </a:rPr>
              <a:t>détail</a:t>
            </a:r>
            <a:r>
              <a:rPr lang="en-US" sz="1000" dirty="0">
                <a:solidFill>
                  <a:schemeClr val="dk1"/>
                </a:solidFill>
              </a:rPr>
              <a:t>. </a:t>
            </a:r>
            <a:r>
              <a:rPr lang="en-US" sz="1000" dirty="0" err="1">
                <a:solidFill>
                  <a:schemeClr val="dk1"/>
                </a:solidFill>
              </a:rPr>
              <a:t>Veuillez</a:t>
            </a:r>
            <a:r>
              <a:rPr lang="en-US" sz="1000" dirty="0">
                <a:solidFill>
                  <a:schemeClr val="dk1"/>
                </a:solidFill>
              </a:rPr>
              <a:t> </a:t>
            </a:r>
            <a:r>
              <a:rPr lang="en-US" sz="1000" dirty="0" err="1">
                <a:solidFill>
                  <a:schemeClr val="dk1"/>
                </a:solidFill>
              </a:rPr>
              <a:t>toutefois</a:t>
            </a:r>
            <a:r>
              <a:rPr lang="en-US" sz="1000" dirty="0">
                <a:solidFill>
                  <a:schemeClr val="dk1"/>
                </a:solidFill>
              </a:rPr>
              <a:t> </a:t>
            </a:r>
            <a:r>
              <a:rPr lang="en-US" sz="1000" dirty="0" err="1">
                <a:solidFill>
                  <a:schemeClr val="dk1"/>
                </a:solidFill>
              </a:rPr>
              <a:t>expliquer</a:t>
            </a:r>
            <a:r>
              <a:rPr lang="en-US" sz="1000" dirty="0">
                <a:solidFill>
                  <a:schemeClr val="dk1"/>
                </a:solidFill>
              </a:rPr>
              <a:t> aux participants </a:t>
            </a:r>
            <a:r>
              <a:rPr lang="en-US" sz="1000" dirty="0" err="1">
                <a:solidFill>
                  <a:schemeClr val="dk1"/>
                </a:solidFill>
              </a:rPr>
              <a:t>qu'il</a:t>
            </a:r>
            <a:r>
              <a:rPr lang="en-US" sz="1000" dirty="0">
                <a:solidFill>
                  <a:schemeClr val="dk1"/>
                </a:solidFill>
              </a:rPr>
              <a:t> ne </a:t>
            </a:r>
            <a:r>
              <a:rPr lang="en-US" sz="1000" dirty="0" err="1">
                <a:solidFill>
                  <a:schemeClr val="dk1"/>
                </a:solidFill>
              </a:rPr>
              <a:t>s'agit</a:t>
            </a:r>
            <a:r>
              <a:rPr lang="en-US" sz="1000" dirty="0">
                <a:solidFill>
                  <a:schemeClr val="dk1"/>
                </a:solidFill>
              </a:rPr>
              <a:t> pas de solutions </a:t>
            </a:r>
            <a:r>
              <a:rPr lang="en-US" sz="1000" dirty="0" err="1">
                <a:solidFill>
                  <a:schemeClr val="dk1"/>
                </a:solidFill>
              </a:rPr>
              <a:t>cloisonnées</a:t>
            </a:r>
            <a:r>
              <a:rPr lang="en-US" sz="1000" dirty="0">
                <a:solidFill>
                  <a:schemeClr val="dk1"/>
                </a:solidFill>
              </a:rPr>
              <a:t> ! </a:t>
            </a:r>
            <a:r>
              <a:rPr lang="en-US" sz="1000" dirty="0" err="1">
                <a:solidFill>
                  <a:schemeClr val="dk1"/>
                </a:solidFill>
              </a:rPr>
              <a:t>Ces</a:t>
            </a:r>
            <a:r>
              <a:rPr lang="en-US" sz="1000" dirty="0">
                <a:solidFill>
                  <a:schemeClr val="dk1"/>
                </a:solidFill>
              </a:rPr>
              <a:t> trois types de solutions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utilisés</a:t>
            </a:r>
            <a:r>
              <a:rPr lang="en-US" sz="1000" dirty="0">
                <a:solidFill>
                  <a:schemeClr val="dk1"/>
                </a:solidFill>
              </a:rPr>
              <a:t> </a:t>
            </a:r>
            <a:r>
              <a:rPr lang="en-US" sz="1000" dirty="0" err="1">
                <a:solidFill>
                  <a:schemeClr val="dk1"/>
                </a:solidFill>
              </a:rPr>
              <a:t>conjointement</a:t>
            </a:r>
            <a:r>
              <a:rPr lang="en-US" sz="1000" dirty="0">
                <a:solidFill>
                  <a:schemeClr val="dk1"/>
                </a:solidFill>
              </a:rPr>
              <a:t> pour </a:t>
            </a:r>
            <a:r>
              <a:rPr lang="en-US" sz="1000" dirty="0" err="1">
                <a:solidFill>
                  <a:schemeClr val="dk1"/>
                </a:solidFill>
              </a:rPr>
              <a:t>mettre</a:t>
            </a:r>
            <a:r>
              <a:rPr lang="en-US" sz="1000" dirty="0">
                <a:solidFill>
                  <a:schemeClr val="dk1"/>
                </a:solidFill>
              </a:rPr>
              <a:t> </a:t>
            </a:r>
            <a:r>
              <a:rPr lang="en-US" sz="1000" dirty="0" err="1">
                <a:solidFill>
                  <a:schemeClr val="dk1"/>
                </a:solidFill>
              </a:rPr>
              <a:t>en</a:t>
            </a:r>
            <a:r>
              <a:rPr lang="en-US" sz="1000" dirty="0">
                <a:solidFill>
                  <a:schemeClr val="dk1"/>
                </a:solidFill>
              </a:rPr>
              <a:t> place des infrastructures </a:t>
            </a:r>
            <a:r>
              <a:rPr lang="en-US" sz="1000" dirty="0" err="1">
                <a:solidFill>
                  <a:schemeClr val="dk1"/>
                </a:solidFill>
              </a:rPr>
              <a:t>résilientes</a:t>
            </a:r>
            <a:r>
              <a:rPr lang="en-US" sz="1000" dirty="0">
                <a:solidFill>
                  <a:schemeClr val="dk1"/>
                </a:solidFill>
              </a:rPr>
              <a:t>. Par </a:t>
            </a:r>
            <a:r>
              <a:rPr lang="en-US" sz="1000" dirty="0" err="1">
                <a:solidFill>
                  <a:schemeClr val="dk1"/>
                </a:solidFill>
              </a:rPr>
              <a:t>exemple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combinant</a:t>
            </a:r>
            <a:r>
              <a:rPr lang="en-US" sz="1000" dirty="0">
                <a:solidFill>
                  <a:schemeClr val="dk1"/>
                </a:solidFill>
              </a:rPr>
              <a:t> des </a:t>
            </a:r>
            <a:r>
              <a:rPr lang="en-US" sz="1000" dirty="0" err="1">
                <a:solidFill>
                  <a:schemeClr val="dk1"/>
                </a:solidFill>
              </a:rPr>
              <a:t>mesures</a:t>
            </a:r>
            <a:r>
              <a:rPr lang="en-US" sz="1000" dirty="0">
                <a:solidFill>
                  <a:schemeClr val="dk1"/>
                </a:solidFill>
              </a:rPr>
              <a:t> </a:t>
            </a:r>
            <a:r>
              <a:rPr lang="en-US" sz="1000" dirty="0" err="1">
                <a:solidFill>
                  <a:schemeClr val="dk1"/>
                </a:solidFill>
              </a:rPr>
              <a:t>structurelles</a:t>
            </a:r>
            <a:r>
              <a:rPr lang="en-US" sz="1000" dirty="0">
                <a:solidFill>
                  <a:schemeClr val="dk1"/>
                </a:solidFill>
              </a:rPr>
              <a:t> et non </a:t>
            </a:r>
            <a:r>
              <a:rPr lang="en-US" sz="1000" dirty="0" err="1">
                <a:solidFill>
                  <a:schemeClr val="dk1"/>
                </a:solidFill>
              </a:rPr>
              <a:t>structurelles</a:t>
            </a:r>
            <a:r>
              <a:rPr lang="en-US" sz="1000" dirty="0">
                <a:solidFill>
                  <a:schemeClr val="dk1"/>
                </a:solidFill>
              </a:rPr>
              <a:t>. Ou </a:t>
            </a:r>
            <a:r>
              <a:rPr lang="en-US" sz="1000" dirty="0" err="1">
                <a:solidFill>
                  <a:schemeClr val="dk1"/>
                </a:solidFill>
              </a:rPr>
              <a:t>en</a:t>
            </a:r>
            <a:r>
              <a:rPr lang="en-US" sz="1000" dirty="0">
                <a:solidFill>
                  <a:schemeClr val="dk1"/>
                </a:solidFill>
              </a:rPr>
              <a:t> </a:t>
            </a:r>
            <a:r>
              <a:rPr lang="en-US" sz="1000" dirty="0" err="1">
                <a:solidFill>
                  <a:schemeClr val="dk1"/>
                </a:solidFill>
              </a:rPr>
              <a:t>combinant</a:t>
            </a:r>
            <a:r>
              <a:rPr lang="en-US" sz="1000" dirty="0">
                <a:solidFill>
                  <a:schemeClr val="dk1"/>
                </a:solidFill>
              </a:rPr>
              <a:t> des </a:t>
            </a:r>
            <a:r>
              <a:rPr lang="en-US" sz="1000" dirty="0" err="1">
                <a:solidFill>
                  <a:schemeClr val="dk1"/>
                </a:solidFill>
              </a:rPr>
              <a:t>mesures</a:t>
            </a:r>
            <a:r>
              <a:rPr lang="en-US" sz="1000" dirty="0">
                <a:solidFill>
                  <a:schemeClr val="dk1"/>
                </a:solidFill>
              </a:rPr>
              <a:t> </a:t>
            </a:r>
            <a:r>
              <a:rPr lang="en-US" sz="1000" dirty="0" err="1">
                <a:solidFill>
                  <a:schemeClr val="dk1"/>
                </a:solidFill>
              </a:rPr>
              <a:t>structurelles</a:t>
            </a:r>
            <a:r>
              <a:rPr lang="en-US" sz="1000" dirty="0">
                <a:solidFill>
                  <a:schemeClr val="dk1"/>
                </a:solidFill>
              </a:rPr>
              <a:t> avec des solutions </a:t>
            </a:r>
            <a:r>
              <a:rPr lang="en-US" sz="1000" dirty="0" err="1">
                <a:solidFill>
                  <a:schemeClr val="dk1"/>
                </a:solidFill>
              </a:rPr>
              <a:t>basées</a:t>
            </a:r>
            <a:r>
              <a:rPr lang="en-US" sz="1000" dirty="0">
                <a:solidFill>
                  <a:schemeClr val="dk1"/>
                </a:solidFill>
              </a:rPr>
              <a:t> sur la nature pour </a:t>
            </a:r>
            <a:r>
              <a:rPr lang="en-US" sz="1000" dirty="0" err="1">
                <a:solidFill>
                  <a:schemeClr val="dk1"/>
                </a:solidFill>
              </a:rPr>
              <a:t>obtenir</a:t>
            </a:r>
            <a:r>
              <a:rPr lang="en-US" sz="1000" dirty="0">
                <a:solidFill>
                  <a:schemeClr val="dk1"/>
                </a:solidFill>
              </a:rPr>
              <a:t> des « solutions </a:t>
            </a:r>
            <a:r>
              <a:rPr lang="en-US" sz="1000" dirty="0" err="1">
                <a:solidFill>
                  <a:schemeClr val="dk1"/>
                </a:solidFill>
              </a:rPr>
              <a:t>hybrides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p:txBody>
      </p:sp>
      <p:sp>
        <p:nvSpPr>
          <p:cNvPr id="1201" name="Google Shape;1201;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5"/>
        <p:cNvGrpSpPr/>
        <p:nvPr/>
      </p:nvGrpSpPr>
      <p:grpSpPr>
        <a:xfrm>
          <a:off x="0" y="0"/>
          <a:ext cx="0" cy="0"/>
          <a:chOff x="0" y="0"/>
          <a:chExt cx="0" cy="0"/>
        </a:xfrm>
      </p:grpSpPr>
      <p:sp>
        <p:nvSpPr>
          <p:cNvPr id="1216" name="Google Shape;1216;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Le premier type de solution </a:t>
            </a:r>
            <a:r>
              <a:rPr lang="en-US" sz="1000" dirty="0" err="1">
                <a:solidFill>
                  <a:schemeClr val="dk1"/>
                </a:solidFill>
              </a:rPr>
              <a:t>d'infrastructure</a:t>
            </a:r>
            <a:r>
              <a:rPr lang="en-US" sz="1000" dirty="0">
                <a:solidFill>
                  <a:schemeClr val="dk1"/>
                </a:solidFill>
              </a:rPr>
              <a:t> </a:t>
            </a:r>
            <a:r>
              <a:rPr lang="en-US" sz="1000" dirty="0" err="1">
                <a:solidFill>
                  <a:schemeClr val="dk1"/>
                </a:solidFill>
              </a:rPr>
              <a:t>résiliente</a:t>
            </a:r>
            <a:r>
              <a:rPr lang="en-US" sz="1000" dirty="0">
                <a:solidFill>
                  <a:schemeClr val="dk1"/>
                </a:solidFill>
              </a:rPr>
              <a:t> au </a:t>
            </a:r>
            <a:r>
              <a:rPr lang="en-US" sz="1000" dirty="0" err="1">
                <a:solidFill>
                  <a:schemeClr val="dk1"/>
                </a:solidFill>
              </a:rPr>
              <a:t>climat</a:t>
            </a:r>
            <a:r>
              <a:rPr lang="en-US" sz="1000" dirty="0">
                <a:solidFill>
                  <a:schemeClr val="dk1"/>
                </a:solidFill>
              </a:rPr>
              <a:t> </a:t>
            </a:r>
            <a:r>
              <a:rPr lang="en-US" sz="1000" dirty="0" err="1">
                <a:solidFill>
                  <a:schemeClr val="dk1"/>
                </a:solidFill>
              </a:rPr>
              <a:t>consiste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b="1" dirty="0">
                <a:solidFill>
                  <a:schemeClr val="dk1"/>
                </a:solidFill>
              </a:rPr>
              <a:t>des </a:t>
            </a:r>
            <a:r>
              <a:rPr lang="en-US" sz="1000" b="1" dirty="0" err="1">
                <a:solidFill>
                  <a:schemeClr val="dk1"/>
                </a:solidFill>
              </a:rPr>
              <a:t>mesures</a:t>
            </a:r>
            <a:r>
              <a:rPr lang="en-US" sz="1000" b="1" dirty="0">
                <a:solidFill>
                  <a:schemeClr val="dk1"/>
                </a:solidFill>
              </a:rPr>
              <a:t> </a:t>
            </a:r>
            <a:r>
              <a:rPr lang="en-US" sz="1000" b="1" dirty="0" err="1">
                <a:solidFill>
                  <a:schemeClr val="dk1"/>
                </a:solidFill>
              </a:rPr>
              <a:t>structurelles</a:t>
            </a:r>
            <a:r>
              <a:rPr lang="en-US" sz="1000" dirty="0">
                <a:solidFill>
                  <a:schemeClr val="dk1"/>
                </a:solidFill>
              </a:rPr>
              <a:t>. Il </a:t>
            </a:r>
            <a:r>
              <a:rPr lang="en-US" sz="1000" dirty="0" err="1">
                <a:solidFill>
                  <a:schemeClr val="dk1"/>
                </a:solidFill>
              </a:rPr>
              <a:t>s'agit</a:t>
            </a:r>
            <a:r>
              <a:rPr lang="en-US" sz="1000" dirty="0">
                <a:solidFill>
                  <a:schemeClr val="dk1"/>
                </a:solidFill>
              </a:rPr>
              <a:t> de constructions et </a:t>
            </a:r>
            <a:r>
              <a:rPr lang="en-US" sz="1000" dirty="0" err="1">
                <a:solidFill>
                  <a:schemeClr val="dk1"/>
                </a:solidFill>
              </a:rPr>
              <a:t>d'actifs</a:t>
            </a:r>
            <a:r>
              <a:rPr lang="en-US" sz="1000" dirty="0">
                <a:solidFill>
                  <a:schemeClr val="dk1"/>
                </a:solidFill>
              </a:rPr>
              <a:t> physiques </a:t>
            </a:r>
            <a:r>
              <a:rPr lang="en-US" sz="1000" dirty="0" err="1">
                <a:solidFill>
                  <a:schemeClr val="dk1"/>
                </a:solidFill>
              </a:rPr>
              <a:t>construits</a:t>
            </a:r>
            <a:r>
              <a:rPr lang="en-US" sz="1000" dirty="0">
                <a:solidFill>
                  <a:schemeClr val="dk1"/>
                </a:solidFill>
              </a:rPr>
              <a:t> pour </a:t>
            </a:r>
            <a:r>
              <a:rPr lang="en-US" sz="1000" dirty="0" err="1">
                <a:solidFill>
                  <a:schemeClr val="dk1"/>
                </a:solidFill>
              </a:rPr>
              <a:t>réduire</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éviter</a:t>
            </a:r>
            <a:r>
              <a:rPr lang="en-US" sz="1000" dirty="0">
                <a:solidFill>
                  <a:schemeClr val="dk1"/>
                </a:solidFill>
              </a:rPr>
              <a:t> les impacts des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Elles </a:t>
            </a:r>
            <a:r>
              <a:rPr lang="en-US" sz="1000" dirty="0" err="1">
                <a:solidFill>
                  <a:schemeClr val="dk1"/>
                </a:solidFill>
              </a:rPr>
              <a:t>sont</a:t>
            </a:r>
            <a:r>
              <a:rPr lang="en-US" sz="1000" dirty="0">
                <a:solidFill>
                  <a:schemeClr val="dk1"/>
                </a:solidFill>
              </a:rPr>
              <a:t> </a:t>
            </a:r>
            <a:r>
              <a:rPr lang="en-US" sz="1000" dirty="0" err="1">
                <a:solidFill>
                  <a:schemeClr val="dk1"/>
                </a:solidFill>
              </a:rPr>
              <a:t>souvent</a:t>
            </a:r>
            <a:r>
              <a:rPr lang="en-US" sz="1000" dirty="0">
                <a:solidFill>
                  <a:schemeClr val="dk1"/>
                </a:solidFill>
              </a:rPr>
              <a:t> </a:t>
            </a:r>
            <a:r>
              <a:rPr lang="en-US" sz="1000" dirty="0" err="1">
                <a:solidFill>
                  <a:schemeClr val="dk1"/>
                </a:solidFill>
              </a:rPr>
              <a:t>appelées</a:t>
            </a:r>
            <a:r>
              <a:rPr lang="en-US" sz="1000" dirty="0">
                <a:solidFill>
                  <a:schemeClr val="dk1"/>
                </a:solidFill>
              </a:rPr>
              <a:t> « infrastructures </a:t>
            </a:r>
            <a:r>
              <a:rPr lang="en-US" sz="1000" dirty="0" err="1">
                <a:solidFill>
                  <a:schemeClr val="dk1"/>
                </a:solidFill>
              </a:rPr>
              <a:t>lourdes</a:t>
            </a:r>
            <a:r>
              <a:rPr lang="en-US" sz="1000" dirty="0">
                <a:solidFill>
                  <a:schemeClr val="dk1"/>
                </a:solidFill>
              </a:rPr>
              <a:t> » </a:t>
            </a:r>
            <a:r>
              <a:rPr lang="en-US" sz="1000" dirty="0" err="1">
                <a:solidFill>
                  <a:schemeClr val="dk1"/>
                </a:solidFill>
              </a:rPr>
              <a:t>ou</a:t>
            </a:r>
            <a:r>
              <a:rPr lang="en-US" sz="1000" dirty="0">
                <a:solidFill>
                  <a:schemeClr val="dk1"/>
                </a:solidFill>
              </a:rPr>
              <a:t> « infrastructures </a:t>
            </a:r>
            <a:r>
              <a:rPr lang="en-US" sz="1000" dirty="0" err="1">
                <a:solidFill>
                  <a:schemeClr val="dk1"/>
                </a:solidFill>
              </a:rPr>
              <a:t>grises</a:t>
            </a:r>
            <a:r>
              <a:rPr lang="en-US" sz="1000" dirty="0">
                <a:solidFill>
                  <a:schemeClr val="dk1"/>
                </a:solidFill>
              </a:rPr>
              <a:t> », car </a:t>
            </a:r>
            <a:r>
              <a:rPr lang="en-US" sz="1000" dirty="0" err="1">
                <a:solidFill>
                  <a:schemeClr val="dk1"/>
                </a:solidFill>
              </a:rPr>
              <a:t>elles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généralement</a:t>
            </a:r>
            <a:r>
              <a:rPr lang="en-US" sz="1000" dirty="0">
                <a:solidFill>
                  <a:schemeClr val="dk1"/>
                </a:solidFill>
              </a:rPr>
              <a:t> </a:t>
            </a:r>
            <a:r>
              <a:rPr lang="en-US" sz="1000" dirty="0" err="1">
                <a:solidFill>
                  <a:schemeClr val="dk1"/>
                </a:solidFill>
              </a:rPr>
              <a:t>construites</a:t>
            </a:r>
            <a:r>
              <a:rPr lang="en-US" sz="1000" dirty="0">
                <a:solidFill>
                  <a:schemeClr val="dk1"/>
                </a:solidFill>
              </a:rPr>
              <a:t> </a:t>
            </a:r>
            <a:r>
              <a:rPr lang="en-US" sz="1000" dirty="0" err="1">
                <a:solidFill>
                  <a:schemeClr val="dk1"/>
                </a:solidFill>
              </a:rPr>
              <a:t>en</a:t>
            </a:r>
            <a:r>
              <a:rPr lang="en-US" sz="1000" dirty="0">
                <a:solidFill>
                  <a:schemeClr val="dk1"/>
                </a:solidFill>
              </a:rPr>
              <a:t> béton </a:t>
            </a:r>
            <a:r>
              <a:rPr lang="en-US" sz="1000" dirty="0" err="1">
                <a:solidFill>
                  <a:schemeClr val="dk1"/>
                </a:solidFill>
              </a:rPr>
              <a:t>ou</a:t>
            </a:r>
            <a:r>
              <a:rPr lang="en-US" sz="1000" dirty="0">
                <a:solidFill>
                  <a:schemeClr val="dk1"/>
                </a:solidFill>
              </a:rPr>
              <a:t> dans </a:t>
            </a:r>
            <a:r>
              <a:rPr lang="en-US" sz="1000" dirty="0" err="1">
                <a:solidFill>
                  <a:schemeClr val="dk1"/>
                </a:solidFill>
              </a:rPr>
              <a:t>d'autres</a:t>
            </a:r>
            <a:r>
              <a:rPr lang="en-US" sz="1000" dirty="0">
                <a:solidFill>
                  <a:schemeClr val="dk1"/>
                </a:solidFill>
              </a:rPr>
              <a:t> </a:t>
            </a:r>
            <a:r>
              <a:rPr lang="en-US" sz="1000" dirty="0" err="1">
                <a:solidFill>
                  <a:schemeClr val="dk1"/>
                </a:solidFill>
              </a:rPr>
              <a:t>matériaux</a:t>
            </a:r>
            <a:r>
              <a:rPr lang="en-US" sz="1000" dirty="0">
                <a:solidFill>
                  <a:schemeClr val="dk1"/>
                </a:solidFill>
              </a:rPr>
              <a:t> durables.</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b="1" dirty="0">
                <a:solidFill>
                  <a:schemeClr val="dk1"/>
                </a:solidFill>
              </a:rPr>
              <a:t>Sources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Bahadur et Tanner (2021). Resilience Reset: Creating Resilient Cities in the Global South. Routledge. </a:t>
            </a:r>
            <a:endParaRPr sz="1000" dirty="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dirty="0">
                <a:solidFill>
                  <a:schemeClr val="dk1"/>
                </a:solidFill>
              </a:rPr>
              <a:t>GCA (2021). Climate Resilient Infrastructure Officer Handbook.</a:t>
            </a:r>
            <a:r>
              <a:rPr lang="en-US" sz="1000" u="sng" dirty="0">
                <a:solidFill>
                  <a:schemeClr val="hlink"/>
                </a:solidFill>
                <a:hlinkClick r:id="rId3"/>
              </a:rPr>
              <a:t> https://gca.org/wp-content/uploads/2021/08/GCA-Handbook-V2.0-13-September-2021-2.pdf?_gl=1*117cetp*_ga*MTkzMTA3MDYyNi4xNzEwMTczNjIz*_up*MQ</a:t>
            </a:r>
            <a:r>
              <a:rPr lang="en-US" sz="1000" dirty="0">
                <a:solidFill>
                  <a:schemeClr val="dk1"/>
                </a:solidFill>
              </a:rPr>
              <a:t> </a:t>
            </a:r>
            <a:endParaRPr sz="1000" dirty="0">
              <a:solidFill>
                <a:schemeClr val="dk1"/>
              </a:solidFill>
            </a:endParaRPr>
          </a:p>
        </p:txBody>
      </p:sp>
      <p:sp>
        <p:nvSpPr>
          <p:cNvPr id="1217" name="Google Shape;1217;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A5F8C-366C-1639-1ADF-6BBB16C90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556626-9A40-62E0-353A-0AF54203F47D}"/>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624828C-A9DA-A305-37C6-28675872DC20}"/>
              </a:ext>
            </a:extLst>
          </p:cNvPr>
          <p:cNvSpPr>
            <a:spLocks noGrp="1"/>
          </p:cNvSpPr>
          <p:nvPr>
            <p:ph type="body" idx="1"/>
          </p:nvPr>
        </p:nvSpPr>
        <p:spPr/>
        <p:txBody>
          <a:bodyPr/>
          <a:lstStyle/>
          <a:p>
            <a:r>
              <a:rPr lang="en-GB" b="1"/>
              <a:t>Notes du facilitateur :</a:t>
            </a:r>
          </a:p>
          <a:p>
            <a:r>
              <a:rPr lang="en-GB" sz="1200" b="0" i="0" u="none" strike="noStrike" cap="none">
                <a:solidFill>
                  <a:schemeClr val="dk1"/>
                </a:solidFill>
                <a:effectLst/>
                <a:latin typeface="Arial"/>
                <a:ea typeface="Arial"/>
                <a:cs typeface="Arial"/>
                <a:sym typeface="Arial"/>
              </a:rPr>
              <a:t>Comme thème fédérateur tout au long du cours, nous utiliserons la métaphore d'une rivière. Chaque jour sera représenté par une partie de la rivière. </a:t>
            </a:r>
          </a:p>
          <a:p>
            <a:endParaRPr lang="en-NL"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Discutez du symbolisme que nous pouvons associer aux affluents et de son lien avec un environnement favorable.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Explorez les multiples influences, acteurs et systèmes qui ont un impact sur la résilience climatique et l'eau. Qu'est-ce qui alimente ou sape la résilience ? </a:t>
            </a:r>
          </a:p>
          <a:p>
            <a:endParaRPr lang="en-GB" sz="1200" b="0" i="0" u="none" strike="noStrike" cap="none">
              <a:solidFill>
                <a:schemeClr val="dk1"/>
              </a:solidFill>
              <a:effectLst/>
              <a:latin typeface="Arial"/>
              <a:ea typeface="Arial"/>
              <a:cs typeface="Arial"/>
              <a:sym typeface="Arial"/>
            </a:endParaRPr>
          </a:p>
          <a:p>
            <a:r>
              <a:rPr lang="en-GB" b="0"/>
              <a:t>Si vous utilisez une corde, vous pouvez y attacher d'autres morceaux de corde plus courts. Demandez aux participants de le faire pendant qu'ils explorent ce que c'est. </a:t>
            </a:r>
          </a:p>
          <a:p>
            <a:endParaRPr lang="en-GB" b="0"/>
          </a:p>
        </p:txBody>
      </p:sp>
      <p:sp>
        <p:nvSpPr>
          <p:cNvPr id="4" name="Slide Number Placeholder 3">
            <a:extLst>
              <a:ext uri="{FF2B5EF4-FFF2-40B4-BE49-F238E27FC236}">
                <a16:creationId xmlns:a16="http://schemas.microsoft.com/office/drawing/2014/main" id="{E7506F6E-FD47-4B2F-3443-E0979305C1D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727328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5">
          <a:extLst>
            <a:ext uri="{FF2B5EF4-FFF2-40B4-BE49-F238E27FC236}">
              <a16:creationId xmlns:a16="http://schemas.microsoft.com/office/drawing/2014/main" id="{725F7D24-D87D-9DAE-AA52-E224EEFA22F8}"/>
            </a:ext>
          </a:extLst>
        </p:cNvPr>
        <p:cNvGrpSpPr/>
        <p:nvPr/>
      </p:nvGrpSpPr>
      <p:grpSpPr>
        <a:xfrm>
          <a:off x="0" y="0"/>
          <a:ext cx="0" cy="0"/>
          <a:chOff x="0" y="0"/>
          <a:chExt cx="0" cy="0"/>
        </a:xfrm>
      </p:grpSpPr>
      <p:sp>
        <p:nvSpPr>
          <p:cNvPr id="1216" name="Google Shape;1216;p65:notes">
            <a:extLst>
              <a:ext uri="{FF2B5EF4-FFF2-40B4-BE49-F238E27FC236}">
                <a16:creationId xmlns:a16="http://schemas.microsoft.com/office/drawing/2014/main" id="{4A680B2F-3B13-E8AC-5BA2-8DCA01FBD5D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Le premier type de solution </a:t>
            </a:r>
            <a:r>
              <a:rPr lang="en-US" sz="1000" dirty="0" err="1">
                <a:solidFill>
                  <a:schemeClr val="dk1"/>
                </a:solidFill>
              </a:rPr>
              <a:t>d'infrastructure</a:t>
            </a:r>
            <a:r>
              <a:rPr lang="en-US" sz="1000" dirty="0">
                <a:solidFill>
                  <a:schemeClr val="dk1"/>
                </a:solidFill>
              </a:rPr>
              <a:t> </a:t>
            </a:r>
            <a:r>
              <a:rPr lang="en-US" sz="1000" dirty="0" err="1">
                <a:solidFill>
                  <a:schemeClr val="dk1"/>
                </a:solidFill>
              </a:rPr>
              <a:t>résiliente</a:t>
            </a:r>
            <a:r>
              <a:rPr lang="en-US" sz="1000" dirty="0">
                <a:solidFill>
                  <a:schemeClr val="dk1"/>
                </a:solidFill>
              </a:rPr>
              <a:t> au </a:t>
            </a:r>
            <a:r>
              <a:rPr lang="en-US" sz="1000" dirty="0" err="1">
                <a:solidFill>
                  <a:schemeClr val="dk1"/>
                </a:solidFill>
              </a:rPr>
              <a:t>climat</a:t>
            </a:r>
            <a:r>
              <a:rPr lang="en-US" sz="1000" dirty="0">
                <a:solidFill>
                  <a:schemeClr val="dk1"/>
                </a:solidFill>
              </a:rPr>
              <a:t> </a:t>
            </a:r>
            <a:r>
              <a:rPr lang="en-US" sz="1000" dirty="0" err="1">
                <a:solidFill>
                  <a:schemeClr val="dk1"/>
                </a:solidFill>
              </a:rPr>
              <a:t>consiste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b="1" dirty="0">
                <a:solidFill>
                  <a:schemeClr val="dk1"/>
                </a:solidFill>
              </a:rPr>
              <a:t>des </a:t>
            </a:r>
            <a:r>
              <a:rPr lang="en-US" sz="1000" b="1" dirty="0" err="1">
                <a:solidFill>
                  <a:schemeClr val="dk1"/>
                </a:solidFill>
              </a:rPr>
              <a:t>mesures</a:t>
            </a:r>
            <a:r>
              <a:rPr lang="en-US" sz="1000" b="1" dirty="0">
                <a:solidFill>
                  <a:schemeClr val="dk1"/>
                </a:solidFill>
              </a:rPr>
              <a:t> </a:t>
            </a:r>
            <a:r>
              <a:rPr lang="en-US" sz="1000" b="1" dirty="0" err="1">
                <a:solidFill>
                  <a:schemeClr val="dk1"/>
                </a:solidFill>
              </a:rPr>
              <a:t>structurelles</a:t>
            </a:r>
            <a:r>
              <a:rPr lang="en-US" sz="1000" dirty="0">
                <a:solidFill>
                  <a:schemeClr val="dk1"/>
                </a:solidFill>
              </a:rPr>
              <a:t>. Il </a:t>
            </a:r>
            <a:r>
              <a:rPr lang="en-US" sz="1000" dirty="0" err="1">
                <a:solidFill>
                  <a:schemeClr val="dk1"/>
                </a:solidFill>
              </a:rPr>
              <a:t>s'agit</a:t>
            </a:r>
            <a:r>
              <a:rPr lang="en-US" sz="1000" dirty="0">
                <a:solidFill>
                  <a:schemeClr val="dk1"/>
                </a:solidFill>
              </a:rPr>
              <a:t> de constructions et </a:t>
            </a:r>
            <a:r>
              <a:rPr lang="en-US" sz="1000" dirty="0" err="1">
                <a:solidFill>
                  <a:schemeClr val="dk1"/>
                </a:solidFill>
              </a:rPr>
              <a:t>d'actifs</a:t>
            </a:r>
            <a:r>
              <a:rPr lang="en-US" sz="1000" dirty="0">
                <a:solidFill>
                  <a:schemeClr val="dk1"/>
                </a:solidFill>
              </a:rPr>
              <a:t> physiques </a:t>
            </a:r>
            <a:r>
              <a:rPr lang="en-US" sz="1000" dirty="0" err="1">
                <a:solidFill>
                  <a:schemeClr val="dk1"/>
                </a:solidFill>
              </a:rPr>
              <a:t>construits</a:t>
            </a:r>
            <a:r>
              <a:rPr lang="en-US" sz="1000" dirty="0">
                <a:solidFill>
                  <a:schemeClr val="dk1"/>
                </a:solidFill>
              </a:rPr>
              <a:t> pour </a:t>
            </a:r>
            <a:r>
              <a:rPr lang="en-US" sz="1000" dirty="0" err="1">
                <a:solidFill>
                  <a:schemeClr val="dk1"/>
                </a:solidFill>
              </a:rPr>
              <a:t>réduire</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éviter</a:t>
            </a:r>
            <a:r>
              <a:rPr lang="en-US" sz="1000" dirty="0">
                <a:solidFill>
                  <a:schemeClr val="dk1"/>
                </a:solidFill>
              </a:rPr>
              <a:t> les impacts des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Elles </a:t>
            </a:r>
            <a:r>
              <a:rPr lang="en-US" sz="1000" dirty="0" err="1">
                <a:solidFill>
                  <a:schemeClr val="dk1"/>
                </a:solidFill>
              </a:rPr>
              <a:t>sont</a:t>
            </a:r>
            <a:r>
              <a:rPr lang="en-US" sz="1000" dirty="0">
                <a:solidFill>
                  <a:schemeClr val="dk1"/>
                </a:solidFill>
              </a:rPr>
              <a:t> </a:t>
            </a:r>
            <a:r>
              <a:rPr lang="en-US" sz="1000" dirty="0" err="1">
                <a:solidFill>
                  <a:schemeClr val="dk1"/>
                </a:solidFill>
              </a:rPr>
              <a:t>souvent</a:t>
            </a:r>
            <a:r>
              <a:rPr lang="en-US" sz="1000" dirty="0">
                <a:solidFill>
                  <a:schemeClr val="dk1"/>
                </a:solidFill>
              </a:rPr>
              <a:t> </a:t>
            </a:r>
            <a:r>
              <a:rPr lang="en-US" sz="1000" dirty="0" err="1">
                <a:solidFill>
                  <a:schemeClr val="dk1"/>
                </a:solidFill>
              </a:rPr>
              <a:t>appelées</a:t>
            </a:r>
            <a:r>
              <a:rPr lang="en-US" sz="1000" dirty="0">
                <a:solidFill>
                  <a:schemeClr val="dk1"/>
                </a:solidFill>
              </a:rPr>
              <a:t> « infrastructures </a:t>
            </a:r>
            <a:r>
              <a:rPr lang="en-US" sz="1000" dirty="0" err="1">
                <a:solidFill>
                  <a:schemeClr val="dk1"/>
                </a:solidFill>
              </a:rPr>
              <a:t>lourdes</a:t>
            </a:r>
            <a:r>
              <a:rPr lang="en-US" sz="1000" dirty="0">
                <a:solidFill>
                  <a:schemeClr val="dk1"/>
                </a:solidFill>
              </a:rPr>
              <a:t> » </a:t>
            </a:r>
            <a:r>
              <a:rPr lang="en-US" sz="1000" dirty="0" err="1">
                <a:solidFill>
                  <a:schemeClr val="dk1"/>
                </a:solidFill>
              </a:rPr>
              <a:t>ou</a:t>
            </a:r>
            <a:r>
              <a:rPr lang="en-US" sz="1000" dirty="0">
                <a:solidFill>
                  <a:schemeClr val="dk1"/>
                </a:solidFill>
              </a:rPr>
              <a:t> « infrastructures </a:t>
            </a:r>
            <a:r>
              <a:rPr lang="en-US" sz="1000" dirty="0" err="1">
                <a:solidFill>
                  <a:schemeClr val="dk1"/>
                </a:solidFill>
              </a:rPr>
              <a:t>grises</a:t>
            </a:r>
            <a:r>
              <a:rPr lang="en-US" sz="1000" dirty="0">
                <a:solidFill>
                  <a:schemeClr val="dk1"/>
                </a:solidFill>
              </a:rPr>
              <a:t> », car </a:t>
            </a:r>
            <a:r>
              <a:rPr lang="en-US" sz="1000" dirty="0" err="1">
                <a:solidFill>
                  <a:schemeClr val="dk1"/>
                </a:solidFill>
              </a:rPr>
              <a:t>elles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généralement</a:t>
            </a:r>
            <a:r>
              <a:rPr lang="en-US" sz="1000" dirty="0">
                <a:solidFill>
                  <a:schemeClr val="dk1"/>
                </a:solidFill>
              </a:rPr>
              <a:t> </a:t>
            </a:r>
            <a:r>
              <a:rPr lang="en-US" sz="1000" dirty="0" err="1">
                <a:solidFill>
                  <a:schemeClr val="dk1"/>
                </a:solidFill>
              </a:rPr>
              <a:t>construites</a:t>
            </a:r>
            <a:r>
              <a:rPr lang="en-US" sz="1000" dirty="0">
                <a:solidFill>
                  <a:schemeClr val="dk1"/>
                </a:solidFill>
              </a:rPr>
              <a:t> </a:t>
            </a:r>
            <a:r>
              <a:rPr lang="en-US" sz="1000" dirty="0" err="1">
                <a:solidFill>
                  <a:schemeClr val="dk1"/>
                </a:solidFill>
              </a:rPr>
              <a:t>en</a:t>
            </a:r>
            <a:r>
              <a:rPr lang="en-US" sz="1000" dirty="0">
                <a:solidFill>
                  <a:schemeClr val="dk1"/>
                </a:solidFill>
              </a:rPr>
              <a:t> béton </a:t>
            </a:r>
            <a:r>
              <a:rPr lang="en-US" sz="1000" dirty="0" err="1">
                <a:solidFill>
                  <a:schemeClr val="dk1"/>
                </a:solidFill>
              </a:rPr>
              <a:t>ou</a:t>
            </a:r>
            <a:r>
              <a:rPr lang="en-US" sz="1000" dirty="0">
                <a:solidFill>
                  <a:schemeClr val="dk1"/>
                </a:solidFill>
              </a:rPr>
              <a:t> dans </a:t>
            </a:r>
            <a:r>
              <a:rPr lang="en-US" sz="1000" dirty="0" err="1">
                <a:solidFill>
                  <a:schemeClr val="dk1"/>
                </a:solidFill>
              </a:rPr>
              <a:t>d'autres</a:t>
            </a:r>
            <a:r>
              <a:rPr lang="en-US" sz="1000" dirty="0">
                <a:solidFill>
                  <a:schemeClr val="dk1"/>
                </a:solidFill>
              </a:rPr>
              <a:t> </a:t>
            </a:r>
            <a:r>
              <a:rPr lang="en-US" sz="1000" dirty="0" err="1">
                <a:solidFill>
                  <a:schemeClr val="dk1"/>
                </a:solidFill>
              </a:rPr>
              <a:t>matériaux</a:t>
            </a:r>
            <a:r>
              <a:rPr lang="en-US" sz="1000" dirty="0">
                <a:solidFill>
                  <a:schemeClr val="dk1"/>
                </a:solidFill>
              </a:rPr>
              <a:t> durables.</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b="1" dirty="0">
                <a:solidFill>
                  <a:schemeClr val="dk1"/>
                </a:solidFill>
              </a:rPr>
              <a:t>Sources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Bahadur et Tanner (2021). Resilience Reset: Creating Resilient Cities in the Global South. Routledge. </a:t>
            </a:r>
            <a:endParaRPr sz="1000" dirty="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dirty="0">
                <a:solidFill>
                  <a:schemeClr val="dk1"/>
                </a:solidFill>
              </a:rPr>
              <a:t>GCA (2021). Climate Resilient Infrastructure Officer Handbook.</a:t>
            </a:r>
            <a:r>
              <a:rPr lang="en-US" sz="1000" u="sng" dirty="0">
                <a:solidFill>
                  <a:schemeClr val="hlink"/>
                </a:solidFill>
                <a:hlinkClick r:id="rId3"/>
              </a:rPr>
              <a:t> https://gca.org/wp-content/uploads/2021/08/GCA-Handbook-V2.0-13-September-2021-2.pdf?_gl=1*117cetp*_ga*MTkzMTA3MDYyNi4xNzEwMTczNjIz*_up*MQ</a:t>
            </a:r>
            <a:r>
              <a:rPr lang="en-US" sz="1000" dirty="0">
                <a:solidFill>
                  <a:schemeClr val="dk1"/>
                </a:solidFill>
              </a:rPr>
              <a:t> </a:t>
            </a:r>
            <a:endParaRPr sz="1000" dirty="0">
              <a:solidFill>
                <a:schemeClr val="dk1"/>
              </a:solidFill>
            </a:endParaRPr>
          </a:p>
        </p:txBody>
      </p:sp>
      <p:sp>
        <p:nvSpPr>
          <p:cNvPr id="1217" name="Google Shape;1217;p65:notes">
            <a:extLst>
              <a:ext uri="{FF2B5EF4-FFF2-40B4-BE49-F238E27FC236}">
                <a16:creationId xmlns:a16="http://schemas.microsoft.com/office/drawing/2014/main" id="{50B277B8-9D92-A0DA-C497-A8466BB9B3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35518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5"/>
        <p:cNvGrpSpPr/>
        <p:nvPr/>
      </p:nvGrpSpPr>
      <p:grpSpPr>
        <a:xfrm>
          <a:off x="0" y="0"/>
          <a:ext cx="0" cy="0"/>
          <a:chOff x="0" y="0"/>
          <a:chExt cx="0" cy="0"/>
        </a:xfrm>
      </p:grpSpPr>
      <p:sp>
        <p:nvSpPr>
          <p:cNvPr id="1246" name="Google Shape;1246;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Le deuxième type de solution </a:t>
            </a:r>
            <a:r>
              <a:rPr lang="en-US" sz="1000" dirty="0" err="1">
                <a:solidFill>
                  <a:schemeClr val="dk1"/>
                </a:solidFill>
              </a:rPr>
              <a:t>d'infrastructure</a:t>
            </a:r>
            <a:r>
              <a:rPr lang="en-US" sz="1000" dirty="0">
                <a:solidFill>
                  <a:schemeClr val="dk1"/>
                </a:solidFill>
              </a:rPr>
              <a:t> </a:t>
            </a:r>
            <a:r>
              <a:rPr lang="en-US" sz="1000" dirty="0" err="1">
                <a:solidFill>
                  <a:schemeClr val="dk1"/>
                </a:solidFill>
              </a:rPr>
              <a:t>résiliente</a:t>
            </a:r>
            <a:r>
              <a:rPr lang="en-US" sz="1000" dirty="0">
                <a:solidFill>
                  <a:schemeClr val="dk1"/>
                </a:solidFill>
              </a:rPr>
              <a:t> au </a:t>
            </a:r>
            <a:r>
              <a:rPr lang="en-US" sz="1000" dirty="0" err="1">
                <a:solidFill>
                  <a:schemeClr val="dk1"/>
                </a:solidFill>
              </a:rPr>
              <a:t>climat</a:t>
            </a:r>
            <a:r>
              <a:rPr lang="en-US" sz="1000" dirty="0">
                <a:solidFill>
                  <a:schemeClr val="dk1"/>
                </a:solidFill>
              </a:rPr>
              <a:t> </a:t>
            </a:r>
            <a:r>
              <a:rPr lang="en-US" sz="1000" dirty="0" err="1">
                <a:solidFill>
                  <a:schemeClr val="dk1"/>
                </a:solidFill>
              </a:rPr>
              <a:t>consiste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b="1" dirty="0">
                <a:solidFill>
                  <a:schemeClr val="dk1"/>
                </a:solidFill>
              </a:rPr>
              <a:t>des </a:t>
            </a:r>
            <a:r>
              <a:rPr lang="en-US" sz="1000" b="1" dirty="0" err="1">
                <a:solidFill>
                  <a:schemeClr val="dk1"/>
                </a:solidFill>
              </a:rPr>
              <a:t>mesures</a:t>
            </a:r>
            <a:r>
              <a:rPr lang="en-US" sz="1000" b="1" dirty="0">
                <a:solidFill>
                  <a:schemeClr val="dk1"/>
                </a:solidFill>
              </a:rPr>
              <a:t> non </a:t>
            </a:r>
            <a:r>
              <a:rPr lang="en-US" sz="1000" b="1" dirty="0" err="1">
                <a:solidFill>
                  <a:schemeClr val="dk1"/>
                </a:solidFill>
              </a:rPr>
              <a:t>structurelles</a:t>
            </a:r>
            <a:r>
              <a:rPr lang="en-US" sz="1000" dirty="0">
                <a:solidFill>
                  <a:schemeClr val="dk1"/>
                </a:solidFill>
              </a:rPr>
              <a:t>. Il </a:t>
            </a:r>
            <a:r>
              <a:rPr lang="en-US" sz="1000" dirty="0" err="1">
                <a:solidFill>
                  <a:schemeClr val="dk1"/>
                </a:solidFill>
              </a:rPr>
              <a:t>s'agit</a:t>
            </a:r>
            <a:r>
              <a:rPr lang="en-US" sz="1000" dirty="0">
                <a:solidFill>
                  <a:schemeClr val="dk1"/>
                </a:solidFill>
              </a:rPr>
              <a:t> de </a:t>
            </a:r>
            <a:r>
              <a:rPr lang="en-US" sz="1000" dirty="0" err="1">
                <a:solidFill>
                  <a:schemeClr val="dk1"/>
                </a:solidFill>
              </a:rPr>
              <a:t>mesures</a:t>
            </a:r>
            <a:r>
              <a:rPr lang="en-US" sz="1000" dirty="0">
                <a:solidFill>
                  <a:schemeClr val="dk1"/>
                </a:solidFill>
              </a:rPr>
              <a:t> « </a:t>
            </a:r>
            <a:r>
              <a:rPr lang="en-US" sz="1000" dirty="0" err="1">
                <a:solidFill>
                  <a:schemeClr val="dk1"/>
                </a:solidFill>
              </a:rPr>
              <a:t>douces</a:t>
            </a:r>
            <a:r>
              <a:rPr lang="en-US" sz="1000" dirty="0">
                <a:solidFill>
                  <a:schemeClr val="dk1"/>
                </a:solidFill>
              </a:rPr>
              <a:t> », car </a:t>
            </a:r>
            <a:r>
              <a:rPr lang="en-US" sz="1000" dirty="0" err="1">
                <a:solidFill>
                  <a:schemeClr val="dk1"/>
                </a:solidFill>
              </a:rPr>
              <a:t>elles</a:t>
            </a:r>
            <a:r>
              <a:rPr lang="en-US" sz="1000" dirty="0">
                <a:solidFill>
                  <a:schemeClr val="dk1"/>
                </a:solidFill>
              </a:rPr>
              <a:t> </a:t>
            </a:r>
            <a:r>
              <a:rPr lang="en-US" sz="1000" dirty="0" err="1">
                <a:solidFill>
                  <a:schemeClr val="dk1"/>
                </a:solidFill>
              </a:rPr>
              <a:t>n'impliquent</a:t>
            </a:r>
            <a:r>
              <a:rPr lang="en-US" sz="1000" dirty="0">
                <a:solidFill>
                  <a:schemeClr val="dk1"/>
                </a:solidFill>
              </a:rPr>
              <a:t> pas de constructions physiques </a:t>
            </a:r>
            <a:r>
              <a:rPr lang="en-US" sz="1000" dirty="0" err="1">
                <a:solidFill>
                  <a:schemeClr val="dk1"/>
                </a:solidFill>
              </a:rPr>
              <a:t>ni</a:t>
            </a:r>
            <a:r>
              <a:rPr lang="en-US" sz="1000" dirty="0">
                <a:solidFill>
                  <a:schemeClr val="dk1"/>
                </a:solidFill>
              </a:rPr>
              <a:t> </a:t>
            </a:r>
            <a:r>
              <a:rPr lang="en-US" sz="1000" dirty="0" err="1">
                <a:solidFill>
                  <a:schemeClr val="dk1"/>
                </a:solidFill>
              </a:rPr>
              <a:t>d'actifs</a:t>
            </a:r>
            <a:r>
              <a:rPr lang="en-US" sz="1000" dirty="0">
                <a:solidFill>
                  <a:schemeClr val="dk1"/>
                </a:solidFill>
              </a:rPr>
              <a:t>. Elles consistent </a:t>
            </a:r>
            <a:r>
              <a:rPr lang="en-US" sz="1000" dirty="0" err="1">
                <a:solidFill>
                  <a:schemeClr val="dk1"/>
                </a:solidFill>
              </a:rPr>
              <a:t>plutôt</a:t>
            </a:r>
            <a:r>
              <a:rPr lang="en-US" sz="1000" dirty="0">
                <a:solidFill>
                  <a:schemeClr val="dk1"/>
                </a:solidFill>
              </a:rPr>
              <a:t> à </a:t>
            </a:r>
            <a:r>
              <a:rPr lang="en-US" sz="1000" dirty="0" err="1">
                <a:solidFill>
                  <a:schemeClr val="dk1"/>
                </a:solidFill>
              </a:rPr>
              <a:t>améliorer</a:t>
            </a:r>
            <a:r>
              <a:rPr lang="en-US" sz="1000" dirty="0">
                <a:solidFill>
                  <a:schemeClr val="dk1"/>
                </a:solidFill>
              </a:rPr>
              <a:t> les </a:t>
            </a:r>
            <a:r>
              <a:rPr lang="en-US" sz="1000" dirty="0" err="1">
                <a:solidFill>
                  <a:schemeClr val="dk1"/>
                </a:solidFill>
              </a:rPr>
              <a:t>capacités</a:t>
            </a:r>
            <a:r>
              <a:rPr lang="en-US" sz="1000" dirty="0">
                <a:solidFill>
                  <a:schemeClr val="dk1"/>
                </a:solidFill>
              </a:rPr>
              <a:t> </a:t>
            </a:r>
            <a:r>
              <a:rPr lang="en-US" sz="1000" dirty="0" err="1">
                <a:solidFill>
                  <a:schemeClr val="dk1"/>
                </a:solidFill>
              </a:rPr>
              <a:t>institutionnelles</a:t>
            </a:r>
            <a:r>
              <a:rPr lang="en-US" sz="1000" dirty="0">
                <a:solidFill>
                  <a:schemeClr val="dk1"/>
                </a:solidFill>
              </a:rPr>
              <a:t>, </a:t>
            </a:r>
            <a:r>
              <a:rPr lang="en-US" sz="1000" dirty="0" err="1">
                <a:solidFill>
                  <a:schemeClr val="dk1"/>
                </a:solidFill>
              </a:rPr>
              <a:t>organisationnelles</a:t>
            </a:r>
            <a:r>
              <a:rPr lang="en-US" sz="1000" dirty="0">
                <a:solidFill>
                  <a:schemeClr val="dk1"/>
                </a:solidFill>
              </a:rPr>
              <a:t> et </a:t>
            </a:r>
            <a:r>
              <a:rPr lang="en-US" sz="1000" dirty="0" err="1">
                <a:solidFill>
                  <a:schemeClr val="dk1"/>
                </a:solidFill>
              </a:rPr>
              <a:t>humaines</a:t>
            </a:r>
            <a:r>
              <a:rPr lang="en-US" sz="1000" dirty="0">
                <a:solidFill>
                  <a:schemeClr val="dk1"/>
                </a:solidFill>
              </a:rPr>
              <a:t> pour </a:t>
            </a:r>
            <a:r>
              <a:rPr lang="en-US" sz="1000" dirty="0" err="1">
                <a:solidFill>
                  <a:schemeClr val="dk1"/>
                </a:solidFill>
              </a:rPr>
              <a:t>répondre</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Ces</a:t>
            </a:r>
            <a:r>
              <a:rPr lang="en-US" sz="1000" dirty="0">
                <a:solidFill>
                  <a:schemeClr val="dk1"/>
                </a:solidFill>
              </a:rPr>
              <a:t> </a:t>
            </a:r>
            <a:r>
              <a:rPr lang="en-US" sz="1000" dirty="0" err="1">
                <a:solidFill>
                  <a:schemeClr val="dk1"/>
                </a:solidFill>
              </a:rPr>
              <a:t>mesures</a:t>
            </a:r>
            <a:r>
              <a:rPr lang="en-US" sz="1000" dirty="0">
                <a:solidFill>
                  <a:schemeClr val="dk1"/>
                </a:solidFill>
              </a:rPr>
              <a:t> non physiques </a:t>
            </a:r>
            <a:r>
              <a:rPr lang="en-US" sz="1000" dirty="0" err="1">
                <a:solidFill>
                  <a:schemeClr val="dk1"/>
                </a:solidFill>
              </a:rPr>
              <a:t>comprennent</a:t>
            </a:r>
            <a:r>
              <a:rPr lang="en-US" sz="1000" dirty="0">
                <a:solidFill>
                  <a:schemeClr val="dk1"/>
                </a:solidFill>
              </a:rPr>
              <a:t> les politiques, les plans, le </a:t>
            </a:r>
            <a:r>
              <a:rPr lang="en-US" sz="1000" dirty="0" err="1">
                <a:solidFill>
                  <a:schemeClr val="dk1"/>
                </a:solidFill>
              </a:rPr>
              <a:t>renforcement</a:t>
            </a:r>
            <a:r>
              <a:rPr lang="en-US" sz="1000" dirty="0">
                <a:solidFill>
                  <a:schemeClr val="dk1"/>
                </a:solidFill>
              </a:rPr>
              <a:t> des </a:t>
            </a:r>
            <a:r>
              <a:rPr lang="en-US" sz="1000" dirty="0" err="1">
                <a:solidFill>
                  <a:schemeClr val="dk1"/>
                </a:solidFill>
              </a:rPr>
              <a:t>capacités</a:t>
            </a:r>
            <a:r>
              <a:rPr lang="en-US" sz="1000" dirty="0">
                <a:solidFill>
                  <a:schemeClr val="dk1"/>
                </a:solidFill>
              </a:rPr>
              <a:t>, la </a:t>
            </a:r>
            <a:r>
              <a:rPr lang="en-US" sz="1000" dirty="0" err="1">
                <a:solidFill>
                  <a:schemeClr val="dk1"/>
                </a:solidFill>
              </a:rPr>
              <a:t>collecte</a:t>
            </a:r>
            <a:r>
              <a:rPr lang="en-US" sz="1000" dirty="0">
                <a:solidFill>
                  <a:schemeClr val="dk1"/>
                </a:solidFill>
              </a:rPr>
              <a:t> de données, </a:t>
            </a:r>
            <a:r>
              <a:rPr lang="en-US" sz="1000" dirty="0" err="1">
                <a:solidFill>
                  <a:schemeClr val="dk1"/>
                </a:solidFill>
              </a:rPr>
              <a:t>l'évaluation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l'analyse</a:t>
            </a:r>
            <a:r>
              <a:rPr lang="en-US" sz="1000" dirty="0">
                <a:solidFill>
                  <a:schemeClr val="dk1"/>
                </a:solidFill>
              </a:rPr>
              <a:t> des </a:t>
            </a:r>
            <a:r>
              <a:rPr lang="en-US" sz="1000" dirty="0" err="1">
                <a:solidFill>
                  <a:schemeClr val="dk1"/>
                </a:solidFill>
              </a:rPr>
              <a:t>risques</a:t>
            </a:r>
            <a:r>
              <a:rPr lang="en-US" sz="1000" dirty="0">
                <a:solidFill>
                  <a:schemeClr val="dk1"/>
                </a:solidFill>
              </a:rPr>
              <a:t>, la </a:t>
            </a:r>
            <a:r>
              <a:rPr lang="en-US" sz="1000" dirty="0" err="1">
                <a:solidFill>
                  <a:schemeClr val="dk1"/>
                </a:solidFill>
              </a:rPr>
              <a:t>sensibilisation</a:t>
            </a:r>
            <a:r>
              <a:rPr lang="en-US" sz="1000" dirty="0">
                <a:solidFill>
                  <a:schemeClr val="dk1"/>
                </a:solidFill>
              </a:rPr>
              <a:t> et </a:t>
            </a:r>
            <a:r>
              <a:rPr lang="en-US" sz="1000" dirty="0" err="1">
                <a:solidFill>
                  <a:schemeClr val="dk1"/>
                </a:solidFill>
              </a:rPr>
              <a:t>d'autres</a:t>
            </a:r>
            <a:r>
              <a:rPr lang="en-US" sz="1000" dirty="0">
                <a:solidFill>
                  <a:schemeClr val="dk1"/>
                </a:solidFill>
              </a:rPr>
              <a:t> </a:t>
            </a:r>
            <a:r>
              <a:rPr lang="en-US" sz="1000" dirty="0" err="1">
                <a:solidFill>
                  <a:schemeClr val="dk1"/>
                </a:solidFill>
              </a:rPr>
              <a:t>activités</a:t>
            </a:r>
            <a:r>
              <a:rPr lang="en-US" sz="1000" dirty="0">
                <a:solidFill>
                  <a:schemeClr val="dk1"/>
                </a:solidFill>
              </a:rPr>
              <a:t> de </a:t>
            </a:r>
            <a:r>
              <a:rPr lang="en-US" sz="1000" dirty="0" err="1">
                <a:solidFill>
                  <a:schemeClr val="dk1"/>
                </a:solidFill>
              </a:rPr>
              <a:t>suivi</a:t>
            </a:r>
            <a:r>
              <a:rPr lang="en-US" sz="1000" dirty="0">
                <a:solidFill>
                  <a:schemeClr val="dk1"/>
                </a:solidFill>
              </a:rPr>
              <a:t> et </a:t>
            </a:r>
            <a:r>
              <a:rPr lang="en-US" sz="1000" dirty="0" err="1">
                <a:solidFill>
                  <a:schemeClr val="dk1"/>
                </a:solidFill>
              </a:rPr>
              <a:t>d'évaluation</a:t>
            </a:r>
            <a:r>
              <a:rPr lang="en-US" sz="1000" dirty="0">
                <a:solidFill>
                  <a:schemeClr val="dk1"/>
                </a:solidFill>
              </a:rPr>
              <a:t>.</a:t>
            </a:r>
            <a:endParaRPr sz="1000" dirty="0">
              <a:solidFill>
                <a:schemeClr val="dk1"/>
              </a:solidFill>
            </a:endParaRPr>
          </a:p>
          <a:p>
            <a:pPr marL="171450" lvl="0" indent="-9525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Si, </a:t>
            </a:r>
            <a:r>
              <a:rPr lang="en-US" sz="1000" dirty="0" err="1">
                <a:solidFill>
                  <a:schemeClr val="dk1"/>
                </a:solidFill>
              </a:rPr>
              <a:t>traditionnellement</a:t>
            </a:r>
            <a:r>
              <a:rPr lang="en-US" sz="1000" dirty="0">
                <a:solidFill>
                  <a:schemeClr val="dk1"/>
                </a:solidFill>
              </a:rPr>
              <a:t>, le </a:t>
            </a:r>
            <a:r>
              <a:rPr lang="en-US" sz="1000" dirty="0" err="1">
                <a:solidFill>
                  <a:schemeClr val="dk1"/>
                </a:solidFill>
              </a:rPr>
              <a:t>renforcement</a:t>
            </a:r>
            <a:r>
              <a:rPr lang="en-US" sz="1000" dirty="0">
                <a:solidFill>
                  <a:schemeClr val="dk1"/>
                </a:solidFill>
              </a:rPr>
              <a:t> de la </a:t>
            </a:r>
            <a:r>
              <a:rPr lang="en-US" sz="1000" dirty="0" err="1">
                <a:solidFill>
                  <a:schemeClr val="dk1"/>
                </a:solidFill>
              </a:rPr>
              <a:t>résilience</a:t>
            </a:r>
            <a:r>
              <a:rPr lang="en-US" sz="1000" dirty="0">
                <a:solidFill>
                  <a:schemeClr val="dk1"/>
                </a:solidFill>
              </a:rPr>
              <a:t> </a:t>
            </a:r>
            <a:r>
              <a:rPr lang="en-US" sz="1000" dirty="0" err="1">
                <a:solidFill>
                  <a:schemeClr val="dk1"/>
                </a:solidFill>
              </a:rPr>
              <a:t>s'est</a:t>
            </a:r>
            <a:r>
              <a:rPr lang="en-US" sz="1000" dirty="0">
                <a:solidFill>
                  <a:schemeClr val="dk1"/>
                </a:solidFill>
              </a:rPr>
              <a:t> </a:t>
            </a:r>
            <a:r>
              <a:rPr lang="en-US" sz="1000" dirty="0" err="1">
                <a:solidFill>
                  <a:schemeClr val="dk1"/>
                </a:solidFill>
              </a:rPr>
              <a:t>concentré</a:t>
            </a:r>
            <a:r>
              <a:rPr lang="en-US" sz="1000" dirty="0">
                <a:solidFill>
                  <a:schemeClr val="dk1"/>
                </a:solidFill>
              </a:rPr>
              <a:t> sur le </a:t>
            </a:r>
            <a:r>
              <a:rPr lang="en-US" sz="1000" dirty="0" err="1">
                <a:solidFill>
                  <a:schemeClr val="dk1"/>
                </a:solidFill>
              </a:rPr>
              <a:t>renforcement</a:t>
            </a:r>
            <a:r>
              <a:rPr lang="en-US" sz="1000" dirty="0">
                <a:solidFill>
                  <a:schemeClr val="dk1"/>
                </a:solidFill>
              </a:rPr>
              <a:t> des infrastructures </a:t>
            </a:r>
            <a:r>
              <a:rPr lang="en-US" sz="1000" dirty="0" err="1">
                <a:solidFill>
                  <a:schemeClr val="dk1"/>
                </a:solidFill>
              </a:rPr>
              <a:t>matérielles</a:t>
            </a:r>
            <a:r>
              <a:rPr lang="en-US" sz="1000" dirty="0">
                <a:solidFill>
                  <a:schemeClr val="dk1"/>
                </a:solidFill>
              </a:rPr>
              <a:t> (par </a:t>
            </a:r>
            <a:r>
              <a:rPr lang="en-US" sz="1000" dirty="0" err="1">
                <a:solidFill>
                  <a:schemeClr val="dk1"/>
                </a:solidFill>
              </a:rPr>
              <a:t>exemple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mettant</a:t>
            </a:r>
            <a:r>
              <a:rPr lang="en-US" sz="1000" dirty="0">
                <a:solidFill>
                  <a:schemeClr val="dk1"/>
                </a:solidFill>
              </a:rPr>
              <a:t> </a:t>
            </a:r>
            <a:r>
              <a:rPr lang="en-US" sz="1000" dirty="0" err="1">
                <a:solidFill>
                  <a:schemeClr val="dk1"/>
                </a:solidFill>
              </a:rPr>
              <a:t>l'accent</a:t>
            </a:r>
            <a:r>
              <a:rPr lang="en-US" sz="1000" dirty="0">
                <a:solidFill>
                  <a:schemeClr val="dk1"/>
                </a:solidFill>
              </a:rPr>
              <a:t> sur les pratiques </a:t>
            </a:r>
            <a:r>
              <a:rPr lang="en-US" sz="1000" dirty="0" err="1">
                <a:solidFill>
                  <a:schemeClr val="dk1"/>
                </a:solidFill>
              </a:rPr>
              <a:t>d'ingénierie</a:t>
            </a:r>
            <a:r>
              <a:rPr lang="en-US" sz="1000" dirty="0">
                <a:solidFill>
                  <a:schemeClr val="dk1"/>
                </a:solidFill>
              </a:rPr>
              <a:t>), le </a:t>
            </a:r>
            <a:r>
              <a:rPr lang="en-US" sz="1000" dirty="0" err="1">
                <a:solidFill>
                  <a:schemeClr val="dk1"/>
                </a:solidFill>
              </a:rPr>
              <a:t>renforcement</a:t>
            </a:r>
            <a:r>
              <a:rPr lang="en-US" sz="1000" dirty="0">
                <a:solidFill>
                  <a:schemeClr val="dk1"/>
                </a:solidFill>
              </a:rPr>
              <a:t> des infrastructures </a:t>
            </a:r>
            <a:r>
              <a:rPr lang="en-US" sz="1000" dirty="0" err="1">
                <a:solidFill>
                  <a:schemeClr val="dk1"/>
                </a:solidFill>
              </a:rPr>
              <a:t>immatérielles</a:t>
            </a:r>
            <a:r>
              <a:rPr lang="en-US" sz="1000" dirty="0">
                <a:solidFill>
                  <a:schemeClr val="dk1"/>
                </a:solidFill>
              </a:rPr>
              <a:t> </a:t>
            </a:r>
            <a:r>
              <a:rPr lang="en-US" sz="1000" dirty="0" err="1">
                <a:solidFill>
                  <a:schemeClr val="dk1"/>
                </a:solidFill>
              </a:rPr>
              <a:t>est</a:t>
            </a:r>
            <a:r>
              <a:rPr lang="en-US" sz="1000" dirty="0">
                <a:solidFill>
                  <a:schemeClr val="dk1"/>
                </a:solidFill>
              </a:rPr>
              <a:t> tout </a:t>
            </a:r>
            <a:r>
              <a:rPr lang="en-US" sz="1000" dirty="0" err="1">
                <a:solidFill>
                  <a:schemeClr val="dk1"/>
                </a:solidFill>
              </a:rPr>
              <a:t>aussi</a:t>
            </a:r>
            <a:r>
              <a:rPr lang="en-US" sz="1000" dirty="0">
                <a:solidFill>
                  <a:schemeClr val="dk1"/>
                </a:solidFill>
              </a:rPr>
              <a:t> important : les </a:t>
            </a:r>
            <a:r>
              <a:rPr lang="en-US" sz="1000" dirty="0" err="1">
                <a:solidFill>
                  <a:schemeClr val="dk1"/>
                </a:solidFill>
              </a:rPr>
              <a:t>acteurs</a:t>
            </a:r>
            <a:r>
              <a:rPr lang="en-US" sz="1000" dirty="0">
                <a:solidFill>
                  <a:schemeClr val="dk1"/>
                </a:solidFill>
              </a:rPr>
              <a:t> </a:t>
            </a:r>
            <a:r>
              <a:rPr lang="en-US" sz="1000" dirty="0" err="1">
                <a:solidFill>
                  <a:schemeClr val="dk1"/>
                </a:solidFill>
              </a:rPr>
              <a:t>urbains</a:t>
            </a:r>
            <a:r>
              <a:rPr lang="en-US" sz="1000" dirty="0">
                <a:solidFill>
                  <a:schemeClr val="dk1"/>
                </a:solidFill>
              </a:rPr>
              <a:t> </a:t>
            </a:r>
            <a:r>
              <a:rPr lang="en-US" sz="1000" dirty="0" err="1">
                <a:solidFill>
                  <a:schemeClr val="dk1"/>
                </a:solidFill>
              </a:rPr>
              <a:t>doivent</a:t>
            </a:r>
            <a:r>
              <a:rPr lang="en-US" sz="1000" dirty="0">
                <a:solidFill>
                  <a:schemeClr val="dk1"/>
                </a:solidFill>
              </a:rPr>
              <a:t> disposer des </a:t>
            </a:r>
            <a:r>
              <a:rPr lang="en-US" sz="1000" dirty="0" err="1">
                <a:solidFill>
                  <a:schemeClr val="dk1"/>
                </a:solidFill>
              </a:rPr>
              <a:t>informations</a:t>
            </a:r>
            <a:r>
              <a:rPr lang="en-US" sz="1000" dirty="0">
                <a:solidFill>
                  <a:schemeClr val="dk1"/>
                </a:solidFill>
              </a:rPr>
              <a:t>, des </a:t>
            </a:r>
            <a:r>
              <a:rPr lang="en-US" sz="1000" dirty="0" err="1">
                <a:solidFill>
                  <a:schemeClr val="dk1"/>
                </a:solidFill>
              </a:rPr>
              <a:t>capacités</a:t>
            </a:r>
            <a:r>
              <a:rPr lang="en-US" sz="1000" dirty="0">
                <a:solidFill>
                  <a:schemeClr val="dk1"/>
                </a:solidFill>
              </a:rPr>
              <a:t> et d'un </a:t>
            </a:r>
            <a:r>
              <a:rPr lang="en-US" sz="1000" dirty="0" err="1">
                <a:solidFill>
                  <a:schemeClr val="dk1"/>
                </a:solidFill>
              </a:rPr>
              <a:t>environnement</a:t>
            </a:r>
            <a:r>
              <a:rPr lang="en-US" sz="1000" dirty="0">
                <a:solidFill>
                  <a:schemeClr val="dk1"/>
                </a:solidFill>
              </a:rPr>
              <a:t> politique favorable pour </a:t>
            </a:r>
            <a:r>
              <a:rPr lang="en-US" sz="1000" dirty="0" err="1">
                <a:solidFill>
                  <a:schemeClr val="dk1"/>
                </a:solidFill>
              </a:rPr>
              <a:t>agir</a:t>
            </a:r>
            <a:r>
              <a:rPr lang="en-US" sz="1000" dirty="0">
                <a:solidFill>
                  <a:schemeClr val="dk1"/>
                </a:solidFill>
              </a:rPr>
              <a:t>. En </a:t>
            </a:r>
            <a:r>
              <a:rPr lang="en-US" sz="1000" dirty="0" err="1">
                <a:solidFill>
                  <a:schemeClr val="dk1"/>
                </a:solidFill>
              </a:rPr>
              <a:t>outre</a:t>
            </a:r>
            <a:r>
              <a:rPr lang="en-US" sz="1000" dirty="0">
                <a:solidFill>
                  <a:schemeClr val="dk1"/>
                </a:solidFill>
              </a:rPr>
              <a:t>, les </a:t>
            </a:r>
            <a:r>
              <a:rPr lang="en-US" sz="1000" dirty="0" err="1">
                <a:solidFill>
                  <a:schemeClr val="dk1"/>
                </a:solidFill>
              </a:rPr>
              <a:t>mesures</a:t>
            </a:r>
            <a:r>
              <a:rPr lang="en-US" sz="1000" dirty="0">
                <a:solidFill>
                  <a:schemeClr val="dk1"/>
                </a:solidFill>
              </a:rPr>
              <a:t> non </a:t>
            </a:r>
            <a:r>
              <a:rPr lang="en-US" sz="1000" dirty="0" err="1">
                <a:solidFill>
                  <a:schemeClr val="dk1"/>
                </a:solidFill>
              </a:rPr>
              <a:t>structurelles</a:t>
            </a:r>
            <a:r>
              <a:rPr lang="en-US" sz="1000" dirty="0">
                <a:solidFill>
                  <a:schemeClr val="dk1"/>
                </a:solidFill>
              </a:rPr>
              <a:t>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moins</a:t>
            </a:r>
            <a:r>
              <a:rPr lang="en-US" sz="1000" dirty="0">
                <a:solidFill>
                  <a:schemeClr val="dk1"/>
                </a:solidFill>
              </a:rPr>
              <a:t> </a:t>
            </a:r>
            <a:r>
              <a:rPr lang="en-US" sz="1000" dirty="0" err="1">
                <a:solidFill>
                  <a:schemeClr val="dk1"/>
                </a:solidFill>
              </a:rPr>
              <a:t>coûteuses</a:t>
            </a:r>
            <a:r>
              <a:rPr lang="en-US" sz="1000" dirty="0">
                <a:solidFill>
                  <a:schemeClr val="dk1"/>
                </a:solidFill>
              </a:rPr>
              <a:t> que la mise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de </a:t>
            </a:r>
            <a:r>
              <a:rPr lang="en-US" sz="1000" dirty="0" err="1">
                <a:solidFill>
                  <a:schemeClr val="dk1"/>
                </a:solidFill>
              </a:rPr>
              <a:t>mesures</a:t>
            </a:r>
            <a:r>
              <a:rPr lang="en-US" sz="1000" dirty="0">
                <a:solidFill>
                  <a:schemeClr val="dk1"/>
                </a:solidFill>
              </a:rPr>
              <a:t> </a:t>
            </a:r>
            <a:r>
              <a:rPr lang="en-US" sz="1000" dirty="0" err="1">
                <a:solidFill>
                  <a:schemeClr val="dk1"/>
                </a:solidFill>
              </a:rPr>
              <a:t>purement</a:t>
            </a:r>
            <a:r>
              <a:rPr lang="en-US" sz="1000" dirty="0">
                <a:solidFill>
                  <a:schemeClr val="dk1"/>
                </a:solidFill>
              </a:rPr>
              <a:t> </a:t>
            </a:r>
            <a:r>
              <a:rPr lang="en-US" sz="1000" dirty="0" err="1">
                <a:solidFill>
                  <a:schemeClr val="dk1"/>
                </a:solidFill>
              </a:rPr>
              <a:t>structurelles</a:t>
            </a:r>
            <a:r>
              <a:rPr lang="en-US" sz="1000" dirty="0">
                <a:solidFill>
                  <a:schemeClr val="dk1"/>
                </a:solidFill>
              </a:rPr>
              <a:t>, qui </a:t>
            </a:r>
            <a:r>
              <a:rPr lang="en-US" sz="1000" dirty="0" err="1">
                <a:solidFill>
                  <a:schemeClr val="dk1"/>
                </a:solidFill>
              </a:rPr>
              <a:t>impliquent</a:t>
            </a:r>
            <a:r>
              <a:rPr lang="en-US" sz="1000" dirty="0">
                <a:solidFill>
                  <a:schemeClr val="dk1"/>
                </a:solidFill>
              </a:rPr>
              <a:t> </a:t>
            </a:r>
            <a:r>
              <a:rPr lang="en-US" sz="1000" dirty="0" err="1">
                <a:solidFill>
                  <a:schemeClr val="dk1"/>
                </a:solidFill>
              </a:rPr>
              <a:t>souvent</a:t>
            </a:r>
            <a:r>
              <a:rPr lang="en-US" sz="1000" dirty="0">
                <a:solidFill>
                  <a:schemeClr val="dk1"/>
                </a:solidFill>
              </a:rPr>
              <a:t> des </a:t>
            </a:r>
            <a:r>
              <a:rPr lang="en-US" sz="1000" dirty="0" err="1">
                <a:solidFill>
                  <a:schemeClr val="dk1"/>
                </a:solidFill>
              </a:rPr>
              <a:t>coûts</a:t>
            </a:r>
            <a:r>
              <a:rPr lang="en-US" sz="1000" dirty="0">
                <a:solidFill>
                  <a:schemeClr val="dk1"/>
                </a:solidFill>
              </a:rPr>
              <a:t> </a:t>
            </a:r>
            <a:r>
              <a:rPr lang="en-US" sz="1000" dirty="0" err="1">
                <a:solidFill>
                  <a:schemeClr val="dk1"/>
                </a:solidFill>
              </a:rPr>
              <a:t>d'investissement</a:t>
            </a:r>
            <a:r>
              <a:rPr lang="en-US" sz="1000" dirty="0">
                <a:solidFill>
                  <a:schemeClr val="dk1"/>
                </a:solidFill>
              </a:rPr>
              <a:t> </a:t>
            </a:r>
            <a:r>
              <a:rPr lang="en-US" sz="1000" dirty="0" err="1">
                <a:solidFill>
                  <a:schemeClr val="dk1"/>
                </a:solidFill>
              </a:rPr>
              <a:t>initiaux</a:t>
            </a:r>
            <a:r>
              <a:rPr lang="en-US" sz="1000" dirty="0">
                <a:solidFill>
                  <a:schemeClr val="dk1"/>
                </a:solidFill>
              </a:rPr>
              <a:t> </a:t>
            </a:r>
            <a:r>
              <a:rPr lang="en-US" sz="1000" dirty="0" err="1">
                <a:solidFill>
                  <a:schemeClr val="dk1"/>
                </a:solidFill>
              </a:rPr>
              <a:t>élevés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b="1" dirty="0">
                <a:solidFill>
                  <a:schemeClr val="dk1"/>
                </a:solidFill>
              </a:rPr>
              <a:t>Sources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Bahadur et Tanner (2021). Resilience Reset: Creating Resilient Cities in the Global South. Routledge. </a:t>
            </a:r>
            <a:endParaRPr sz="1000" dirty="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dirty="0">
                <a:solidFill>
                  <a:schemeClr val="dk1"/>
                </a:solidFill>
              </a:rPr>
              <a:t>GCA (2021). Climate Resilient Infrastructure Officer Handbook.</a:t>
            </a:r>
            <a:r>
              <a:rPr lang="en-US" sz="1000" u="sng" dirty="0">
                <a:solidFill>
                  <a:schemeClr val="hlink"/>
                </a:solidFill>
                <a:hlinkClick r:id="rId3"/>
              </a:rPr>
              <a:t> https://gca.org/wp-content/uploads/2021/08/GCA-Handbook-V2.0-13-September-2021-2.pdf?_gl=1*117cetp*_ga*MTkzMTA3MDYyNi4xNzEwMTczNjIz*_up*MQ</a:t>
            </a:r>
            <a:r>
              <a:rPr lang="en-US" sz="1000" dirty="0">
                <a:solidFill>
                  <a:schemeClr val="dk1"/>
                </a:solidFill>
              </a:rPr>
              <a:t> </a:t>
            </a:r>
            <a:endParaRPr sz="1000" dirty="0">
              <a:solidFill>
                <a:schemeClr val="dk1"/>
              </a:solidFill>
            </a:endParaRPr>
          </a:p>
        </p:txBody>
      </p:sp>
      <p:sp>
        <p:nvSpPr>
          <p:cNvPr id="1247" name="Google Shape;1247;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5"/>
        <p:cNvGrpSpPr/>
        <p:nvPr/>
      </p:nvGrpSpPr>
      <p:grpSpPr>
        <a:xfrm>
          <a:off x="0" y="0"/>
          <a:ext cx="0" cy="0"/>
          <a:chOff x="0" y="0"/>
          <a:chExt cx="0" cy="0"/>
        </a:xfrm>
      </p:grpSpPr>
      <p:sp>
        <p:nvSpPr>
          <p:cNvPr id="1266" name="Google Shape;1266;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Les diapositives </a:t>
            </a:r>
            <a:r>
              <a:rPr lang="en-US" sz="1000" dirty="0" err="1">
                <a:solidFill>
                  <a:schemeClr val="dk1"/>
                </a:solidFill>
              </a:rPr>
              <a:t>suivantes</a:t>
            </a:r>
            <a:r>
              <a:rPr lang="en-US" sz="1000" dirty="0">
                <a:solidFill>
                  <a:schemeClr val="dk1"/>
                </a:solidFill>
              </a:rPr>
              <a:t> </a:t>
            </a:r>
            <a:r>
              <a:rPr lang="en-US" sz="1000" dirty="0" err="1">
                <a:solidFill>
                  <a:schemeClr val="dk1"/>
                </a:solidFill>
              </a:rPr>
              <a:t>montrent</a:t>
            </a:r>
            <a:r>
              <a:rPr lang="en-US" sz="1000" dirty="0">
                <a:solidFill>
                  <a:schemeClr val="dk1"/>
                </a:solidFill>
              </a:rPr>
              <a:t> des </a:t>
            </a:r>
            <a:r>
              <a:rPr lang="en-US" sz="1000" dirty="0" err="1">
                <a:solidFill>
                  <a:schemeClr val="dk1"/>
                </a:solidFill>
              </a:rPr>
              <a:t>exemples</a:t>
            </a:r>
            <a:r>
              <a:rPr lang="en-US" sz="1000" dirty="0">
                <a:solidFill>
                  <a:schemeClr val="dk1"/>
                </a:solidFill>
              </a:rPr>
              <a:t> </a:t>
            </a:r>
            <a:r>
              <a:rPr lang="en-US" sz="1000" dirty="0" err="1">
                <a:solidFill>
                  <a:schemeClr val="dk1"/>
                </a:solidFill>
              </a:rPr>
              <a:t>illustrant</a:t>
            </a:r>
            <a:r>
              <a:rPr lang="en-US" sz="1000" dirty="0">
                <a:solidFill>
                  <a:schemeClr val="dk1"/>
                </a:solidFill>
              </a:rPr>
              <a:t> comment les parties </a:t>
            </a:r>
            <a:r>
              <a:rPr lang="en-US" sz="1000" dirty="0" err="1">
                <a:solidFill>
                  <a:schemeClr val="dk1"/>
                </a:solidFill>
              </a:rPr>
              <a:t>prenantes</a:t>
            </a:r>
            <a:r>
              <a:rPr lang="en-US" sz="1000" dirty="0">
                <a:solidFill>
                  <a:schemeClr val="dk1"/>
                </a:solidFill>
              </a:rPr>
              <a:t> </a:t>
            </a:r>
            <a:r>
              <a:rPr lang="en-US" sz="1000" dirty="0" err="1">
                <a:solidFill>
                  <a:schemeClr val="dk1"/>
                </a:solidFill>
              </a:rPr>
              <a:t>peuvent</a:t>
            </a:r>
            <a:r>
              <a:rPr lang="en-US" sz="1000" dirty="0">
                <a:solidFill>
                  <a:schemeClr val="dk1"/>
                </a:solidFill>
              </a:rPr>
              <a:t> </a:t>
            </a:r>
            <a:r>
              <a:rPr lang="en-US" sz="1000" b="1" dirty="0">
                <a:solidFill>
                  <a:schemeClr val="dk1"/>
                </a:solidFill>
              </a:rPr>
              <a:t>combiner des </a:t>
            </a:r>
            <a:r>
              <a:rPr lang="en-US" sz="1000" b="1" dirty="0" err="1">
                <a:solidFill>
                  <a:schemeClr val="dk1"/>
                </a:solidFill>
              </a:rPr>
              <a:t>mesures</a:t>
            </a:r>
            <a:r>
              <a:rPr lang="en-US" sz="1000" b="1" dirty="0">
                <a:solidFill>
                  <a:schemeClr val="dk1"/>
                </a:solidFill>
              </a:rPr>
              <a:t> </a:t>
            </a:r>
            <a:r>
              <a:rPr lang="en-US" sz="1000" b="1" dirty="0" err="1">
                <a:solidFill>
                  <a:schemeClr val="dk1"/>
                </a:solidFill>
              </a:rPr>
              <a:t>structurelles</a:t>
            </a:r>
            <a:r>
              <a:rPr lang="en-US" sz="1000" b="1" dirty="0">
                <a:solidFill>
                  <a:schemeClr val="dk1"/>
                </a:solidFill>
              </a:rPr>
              <a:t> et non </a:t>
            </a:r>
            <a:r>
              <a:rPr lang="en-US" sz="1000" b="1" dirty="0" err="1">
                <a:solidFill>
                  <a:schemeClr val="dk1"/>
                </a:solidFill>
              </a:rPr>
              <a:t>structurelles</a:t>
            </a:r>
            <a:r>
              <a:rPr lang="en-US" sz="1000" b="1" dirty="0">
                <a:solidFill>
                  <a:schemeClr val="dk1"/>
                </a:solidFill>
              </a:rPr>
              <a:t> </a:t>
            </a:r>
            <a:r>
              <a:rPr lang="en-US" sz="1000" dirty="0">
                <a:solidFill>
                  <a:schemeClr val="dk1"/>
                </a:solidFill>
              </a:rPr>
              <a:t>pour </a:t>
            </a:r>
            <a:r>
              <a:rPr lang="en-US" sz="1000" dirty="0" err="1">
                <a:solidFill>
                  <a:schemeClr val="dk1"/>
                </a:solidFill>
              </a:rPr>
              <a:t>obtenir</a:t>
            </a:r>
            <a:r>
              <a:rPr lang="en-US" sz="1000" dirty="0">
                <a:solidFill>
                  <a:schemeClr val="dk1"/>
                </a:solidFill>
              </a:rPr>
              <a:t> des solutions de </a:t>
            </a:r>
            <a:r>
              <a:rPr lang="en-US" sz="1000" dirty="0" err="1">
                <a:solidFill>
                  <a:schemeClr val="dk1"/>
                </a:solidFill>
              </a:rPr>
              <a:t>résilience</a:t>
            </a:r>
            <a:r>
              <a:rPr lang="en-US" sz="1000" dirty="0">
                <a:solidFill>
                  <a:schemeClr val="dk1"/>
                </a:solidFill>
              </a:rPr>
              <a:t> plus </a:t>
            </a:r>
            <a:r>
              <a:rPr lang="en-US" sz="1000" dirty="0" err="1">
                <a:solidFill>
                  <a:schemeClr val="dk1"/>
                </a:solidFill>
              </a:rPr>
              <a:t>holistiques</a:t>
            </a:r>
            <a:r>
              <a:rPr lang="en-US" sz="1000" dirty="0">
                <a:solidFill>
                  <a:schemeClr val="dk1"/>
                </a:solidFill>
              </a:rPr>
              <a:t>. </a:t>
            </a:r>
            <a:r>
              <a:rPr lang="en-US" sz="1000" dirty="0" err="1">
                <a:solidFill>
                  <a:schemeClr val="dk1"/>
                </a:solidFill>
              </a:rPr>
              <a:t>Veuillez</a:t>
            </a:r>
            <a:r>
              <a:rPr lang="en-US" sz="1000" dirty="0">
                <a:solidFill>
                  <a:schemeClr val="dk1"/>
                </a:solidFill>
              </a:rPr>
              <a:t> lire le </a:t>
            </a:r>
            <a:r>
              <a:rPr lang="en-US" sz="1000" dirty="0" err="1">
                <a:solidFill>
                  <a:schemeClr val="dk1"/>
                </a:solidFill>
              </a:rPr>
              <a:t>contenu</a:t>
            </a:r>
            <a:r>
              <a:rPr lang="en-US" sz="1000" dirty="0">
                <a:solidFill>
                  <a:schemeClr val="dk1"/>
                </a:solidFill>
              </a:rPr>
              <a:t> des diapositives et </a:t>
            </a:r>
            <a:r>
              <a:rPr lang="en-US" sz="1000" dirty="0" err="1">
                <a:solidFill>
                  <a:schemeClr val="dk1"/>
                </a:solidFill>
              </a:rPr>
              <a:t>expliquer</a:t>
            </a:r>
            <a:r>
              <a:rPr lang="en-US" sz="1000" dirty="0">
                <a:solidFill>
                  <a:schemeClr val="dk1"/>
                </a:solidFill>
              </a:rPr>
              <a:t> aux participants comment </a:t>
            </a:r>
            <a:r>
              <a:rPr lang="en-US" sz="1000" dirty="0" err="1">
                <a:solidFill>
                  <a:schemeClr val="dk1"/>
                </a:solidFill>
              </a:rPr>
              <a:t>l'utilisation</a:t>
            </a:r>
            <a:r>
              <a:rPr lang="en-US" sz="1000" dirty="0">
                <a:solidFill>
                  <a:schemeClr val="dk1"/>
                </a:solidFill>
              </a:rPr>
              <a:t> </a:t>
            </a:r>
            <a:r>
              <a:rPr lang="en-US" sz="1000" dirty="0" err="1">
                <a:solidFill>
                  <a:schemeClr val="dk1"/>
                </a:solidFill>
              </a:rPr>
              <a:t>d'une</a:t>
            </a:r>
            <a:r>
              <a:rPr lang="en-US" sz="1000" dirty="0">
                <a:solidFill>
                  <a:schemeClr val="dk1"/>
                </a:solidFill>
              </a:rPr>
              <a:t> double </a:t>
            </a:r>
            <a:r>
              <a:rPr lang="en-US" sz="1000" dirty="0" err="1">
                <a:solidFill>
                  <a:schemeClr val="dk1"/>
                </a:solidFill>
              </a:rPr>
              <a:t>approche</a:t>
            </a:r>
            <a:r>
              <a:rPr lang="en-US" sz="1000" dirty="0">
                <a:solidFill>
                  <a:schemeClr val="dk1"/>
                </a:solidFill>
              </a:rPr>
              <a:t> qui </a:t>
            </a:r>
            <a:r>
              <a:rPr lang="en-US" sz="1000" dirty="0" err="1">
                <a:solidFill>
                  <a:schemeClr val="dk1"/>
                </a:solidFill>
              </a:rPr>
              <a:t>consiste</a:t>
            </a:r>
            <a:r>
              <a:rPr lang="en-US" sz="1000" dirty="0">
                <a:solidFill>
                  <a:schemeClr val="dk1"/>
                </a:solidFill>
              </a:rPr>
              <a:t> à </a:t>
            </a:r>
            <a:r>
              <a:rPr lang="en-US" sz="1000" dirty="0" err="1">
                <a:solidFill>
                  <a:schemeClr val="dk1"/>
                </a:solidFill>
              </a:rPr>
              <a:t>construire</a:t>
            </a:r>
            <a:r>
              <a:rPr lang="en-US" sz="1000" dirty="0">
                <a:solidFill>
                  <a:schemeClr val="dk1"/>
                </a:solidFill>
              </a:rPr>
              <a:t> des </a:t>
            </a:r>
            <a:r>
              <a:rPr lang="en-US" sz="1000" dirty="0" err="1">
                <a:solidFill>
                  <a:schemeClr val="dk1"/>
                </a:solidFill>
              </a:rPr>
              <a:t>actifs</a:t>
            </a:r>
            <a:r>
              <a:rPr lang="en-US" sz="1000" dirty="0">
                <a:solidFill>
                  <a:schemeClr val="dk1"/>
                </a:solidFill>
              </a:rPr>
              <a:t> physiques (</a:t>
            </a:r>
            <a:r>
              <a:rPr lang="en-US" sz="1000" dirty="0" err="1">
                <a:solidFill>
                  <a:schemeClr val="dk1"/>
                </a:solidFill>
              </a:rPr>
              <a:t>mesures</a:t>
            </a:r>
            <a:r>
              <a:rPr lang="en-US" sz="1000" dirty="0">
                <a:solidFill>
                  <a:schemeClr val="dk1"/>
                </a:solidFill>
              </a:rPr>
              <a:t> </a:t>
            </a:r>
            <a:r>
              <a:rPr lang="en-US" sz="1000" dirty="0" err="1">
                <a:solidFill>
                  <a:schemeClr val="dk1"/>
                </a:solidFill>
              </a:rPr>
              <a:t>structurelles</a:t>
            </a:r>
            <a:r>
              <a:rPr lang="en-US" sz="1000" dirty="0">
                <a:solidFill>
                  <a:schemeClr val="dk1"/>
                </a:solidFill>
              </a:rPr>
              <a:t>) et à </a:t>
            </a:r>
            <a:r>
              <a:rPr lang="en-US" sz="1000" dirty="0" err="1">
                <a:solidFill>
                  <a:schemeClr val="dk1"/>
                </a:solidFill>
              </a:rPr>
              <a:t>compléter</a:t>
            </a:r>
            <a:r>
              <a:rPr lang="en-US" sz="1000" dirty="0">
                <a:solidFill>
                  <a:schemeClr val="dk1"/>
                </a:solidFill>
              </a:rPr>
              <a:t> </a:t>
            </a:r>
            <a:r>
              <a:rPr lang="en-US" sz="1000" dirty="0" err="1">
                <a:solidFill>
                  <a:schemeClr val="dk1"/>
                </a:solidFill>
              </a:rPr>
              <a:t>ces</a:t>
            </a:r>
            <a:r>
              <a:rPr lang="en-US" sz="1000" dirty="0">
                <a:solidFill>
                  <a:schemeClr val="dk1"/>
                </a:solidFill>
              </a:rPr>
              <a:t> efforts par </a:t>
            </a:r>
            <a:r>
              <a:rPr lang="en-US" sz="1000" dirty="0" err="1">
                <a:solidFill>
                  <a:schemeClr val="dk1"/>
                </a:solidFill>
              </a:rPr>
              <a:t>une</a:t>
            </a:r>
            <a:r>
              <a:rPr lang="en-US" sz="1000" dirty="0">
                <a:solidFill>
                  <a:schemeClr val="dk1"/>
                </a:solidFill>
              </a:rPr>
              <a:t> planification </a:t>
            </a:r>
            <a:r>
              <a:rPr lang="en-US" sz="1000" dirty="0" err="1">
                <a:solidFill>
                  <a:schemeClr val="dk1"/>
                </a:solidFill>
              </a:rPr>
              <a:t>résiliente</a:t>
            </a:r>
            <a:r>
              <a:rPr lang="en-US" sz="1000" dirty="0">
                <a:solidFill>
                  <a:schemeClr val="dk1"/>
                </a:solidFill>
              </a:rPr>
              <a:t> au </a:t>
            </a:r>
            <a:r>
              <a:rPr lang="en-US" sz="1000" dirty="0" err="1">
                <a:solidFill>
                  <a:schemeClr val="dk1"/>
                </a:solidFill>
              </a:rPr>
              <a:t>climat</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analyse</a:t>
            </a:r>
            <a:r>
              <a:rPr lang="en-US" sz="1000" dirty="0">
                <a:solidFill>
                  <a:schemeClr val="dk1"/>
                </a:solidFill>
              </a:rPr>
              <a:t> des données, des efforts de surveillance, etc. </a:t>
            </a:r>
            <a:r>
              <a:rPr lang="en-US" sz="1000" dirty="0" err="1">
                <a:solidFill>
                  <a:schemeClr val="dk1"/>
                </a:solidFill>
              </a:rPr>
              <a:t>peut</a:t>
            </a:r>
            <a:r>
              <a:rPr lang="en-US" sz="1000" dirty="0">
                <a:solidFill>
                  <a:schemeClr val="dk1"/>
                </a:solidFill>
              </a:rPr>
              <a:t> </a:t>
            </a:r>
            <a:r>
              <a:rPr lang="en-US" sz="1000" dirty="0" err="1">
                <a:solidFill>
                  <a:schemeClr val="dk1"/>
                </a:solidFill>
              </a:rPr>
              <a:t>contribuer</a:t>
            </a:r>
            <a:r>
              <a:rPr lang="en-US" sz="1000" dirty="0">
                <a:solidFill>
                  <a:schemeClr val="dk1"/>
                </a:solidFill>
              </a:rPr>
              <a:t> à </a:t>
            </a:r>
            <a:r>
              <a:rPr lang="en-US" sz="1000" dirty="0" err="1">
                <a:solidFill>
                  <a:schemeClr val="dk1"/>
                </a:solidFill>
              </a:rPr>
              <a:t>améliorer</a:t>
            </a:r>
            <a:r>
              <a:rPr lang="en-US" sz="1000" dirty="0">
                <a:solidFill>
                  <a:schemeClr val="dk1"/>
                </a:solidFill>
              </a:rPr>
              <a:t> les </a:t>
            </a:r>
            <a:r>
              <a:rPr lang="en-US" sz="1000" dirty="0" err="1">
                <a:solidFill>
                  <a:schemeClr val="dk1"/>
                </a:solidFill>
              </a:rPr>
              <a:t>résultats</a:t>
            </a:r>
            <a:r>
              <a:rPr lang="en-US" sz="1000" dirty="0">
                <a:solidFill>
                  <a:schemeClr val="dk1"/>
                </a:solidFill>
              </a:rPr>
              <a:t> </a:t>
            </a:r>
            <a:r>
              <a:rPr lang="en-US" sz="1000" dirty="0" err="1">
                <a:solidFill>
                  <a:schemeClr val="dk1"/>
                </a:solidFill>
              </a:rPr>
              <a:t>en</a:t>
            </a:r>
            <a:r>
              <a:rPr lang="en-US" sz="1000" dirty="0">
                <a:solidFill>
                  <a:schemeClr val="dk1"/>
                </a:solidFill>
              </a:rPr>
              <a:t> matière de </a:t>
            </a:r>
            <a:r>
              <a:rPr lang="en-US" sz="1000" dirty="0" err="1">
                <a:solidFill>
                  <a:schemeClr val="dk1"/>
                </a:solidFill>
              </a:rPr>
              <a:t>résilience</a:t>
            </a:r>
            <a:r>
              <a:rPr lang="en-US" sz="1000" dirty="0">
                <a:solidFill>
                  <a:schemeClr val="dk1"/>
                </a:solidFill>
              </a:rPr>
              <a:t>. Deux études de </a:t>
            </a:r>
            <a:r>
              <a:rPr lang="en-US" sz="1000" dirty="0" err="1">
                <a:solidFill>
                  <a:schemeClr val="dk1"/>
                </a:solidFill>
              </a:rPr>
              <a:t>cas</a:t>
            </a:r>
            <a:r>
              <a:rPr lang="en-US" sz="1000" dirty="0">
                <a:solidFill>
                  <a:schemeClr val="dk1"/>
                </a:solidFill>
              </a:rPr>
              <a:t> </a:t>
            </a:r>
            <a:r>
              <a:rPr lang="en-US" sz="1000" dirty="0" err="1">
                <a:solidFill>
                  <a:schemeClr val="dk1"/>
                </a:solidFill>
              </a:rPr>
              <a:t>suivront</a:t>
            </a:r>
            <a:r>
              <a:rPr lang="en-US" sz="1000" dirty="0">
                <a:solidFill>
                  <a:schemeClr val="dk1"/>
                </a:solidFill>
              </a:rPr>
              <a:t> </a:t>
            </a:r>
            <a:r>
              <a:rPr lang="en-US" sz="1000" dirty="0" err="1">
                <a:solidFill>
                  <a:schemeClr val="dk1"/>
                </a:solidFill>
              </a:rPr>
              <a:t>cette</a:t>
            </a:r>
            <a:r>
              <a:rPr lang="en-US" sz="1000" dirty="0">
                <a:solidFill>
                  <a:schemeClr val="dk1"/>
                </a:solidFill>
              </a:rPr>
              <a:t> diapositive </a:t>
            </a:r>
            <a:r>
              <a:rPr lang="en-US" sz="1000" dirty="0" err="1">
                <a:solidFill>
                  <a:schemeClr val="dk1"/>
                </a:solidFill>
              </a:rPr>
              <a:t>afin</a:t>
            </a:r>
            <a:r>
              <a:rPr lang="en-US" sz="1000" dirty="0">
                <a:solidFill>
                  <a:schemeClr val="dk1"/>
                </a:solidFill>
              </a:rPr>
              <a:t> de </a:t>
            </a:r>
            <a:r>
              <a:rPr lang="en-US" sz="1000" dirty="0" err="1">
                <a:solidFill>
                  <a:schemeClr val="dk1"/>
                </a:solidFill>
              </a:rPr>
              <a:t>fournir</a:t>
            </a:r>
            <a:r>
              <a:rPr lang="en-US" sz="1000" dirty="0">
                <a:solidFill>
                  <a:schemeClr val="dk1"/>
                </a:solidFill>
              </a:rPr>
              <a:t> des </a:t>
            </a:r>
            <a:r>
              <a:rPr lang="en-US" sz="1000" dirty="0" err="1">
                <a:solidFill>
                  <a:schemeClr val="dk1"/>
                </a:solidFill>
              </a:rPr>
              <a:t>exemples</a:t>
            </a:r>
            <a:r>
              <a:rPr lang="en-US" sz="1000" dirty="0">
                <a:solidFill>
                  <a:schemeClr val="dk1"/>
                </a:solidFill>
              </a:rPr>
              <a:t> </a:t>
            </a:r>
            <a:r>
              <a:rPr lang="en-US" sz="1000" dirty="0" err="1">
                <a:solidFill>
                  <a:schemeClr val="dk1"/>
                </a:solidFill>
              </a:rPr>
              <a:t>concrets</a:t>
            </a:r>
            <a:r>
              <a:rPr lang="en-US" sz="1000" dirty="0">
                <a:solidFill>
                  <a:schemeClr val="dk1"/>
                </a:solidFill>
              </a:rPr>
              <a:t> de </a:t>
            </a:r>
            <a:r>
              <a:rPr lang="en-US" sz="1000" dirty="0" err="1">
                <a:solidFill>
                  <a:schemeClr val="dk1"/>
                </a:solidFill>
              </a:rPr>
              <a:t>cette</a:t>
            </a:r>
            <a:r>
              <a:rPr lang="en-US" sz="1000" dirty="0">
                <a:solidFill>
                  <a:schemeClr val="dk1"/>
                </a:solidFill>
              </a:rPr>
              <a:t> </a:t>
            </a:r>
            <a:r>
              <a:rPr lang="en-US" sz="1000" dirty="0" err="1">
                <a:solidFill>
                  <a:schemeClr val="dk1"/>
                </a:solidFill>
              </a:rPr>
              <a:t>approche</a:t>
            </a:r>
            <a:r>
              <a:rPr lang="en-US" sz="1000" dirty="0">
                <a:solidFill>
                  <a:schemeClr val="dk1"/>
                </a:solidFill>
              </a:rPr>
              <a:t> dans la pratique.</a:t>
            </a:r>
            <a:endParaRPr sz="1000" dirty="0">
              <a:solidFill>
                <a:schemeClr val="dk1"/>
              </a:solidFill>
            </a:endParaRPr>
          </a:p>
        </p:txBody>
      </p:sp>
      <p:sp>
        <p:nvSpPr>
          <p:cNvPr id="1267" name="Google Shape;1267;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5"/>
        <p:cNvGrpSpPr/>
        <p:nvPr/>
      </p:nvGrpSpPr>
      <p:grpSpPr>
        <a:xfrm>
          <a:off x="0" y="0"/>
          <a:ext cx="0" cy="0"/>
          <a:chOff x="0" y="0"/>
          <a:chExt cx="0" cy="0"/>
        </a:xfrm>
      </p:grpSpPr>
      <p:sp>
        <p:nvSpPr>
          <p:cNvPr id="1306" name="Google Shape;1306;p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a:t>
            </a:r>
            <a:r>
              <a:rPr lang="en-US" sz="1000" dirty="0" err="1">
                <a:solidFill>
                  <a:schemeClr val="dk1"/>
                </a:solidFill>
              </a:rPr>
              <a:t>s'appuie</a:t>
            </a:r>
            <a:r>
              <a:rPr lang="en-US" sz="1000" dirty="0">
                <a:solidFill>
                  <a:schemeClr val="dk1"/>
                </a:solidFill>
              </a:rPr>
              <a:t> sur la </a:t>
            </a:r>
            <a:r>
              <a:rPr lang="en-US" sz="1000" dirty="0" err="1">
                <a:solidFill>
                  <a:schemeClr val="dk1"/>
                </a:solidFill>
              </a:rPr>
              <a:t>précédente</a:t>
            </a:r>
            <a:r>
              <a:rPr lang="en-US" sz="1000" dirty="0">
                <a:solidFill>
                  <a:schemeClr val="dk1"/>
                </a:solidFill>
              </a:rPr>
              <a:t> et met </a:t>
            </a:r>
            <a:r>
              <a:rPr lang="en-US" sz="1000" dirty="0" err="1">
                <a:solidFill>
                  <a:schemeClr val="dk1"/>
                </a:solidFill>
              </a:rPr>
              <a:t>en</a:t>
            </a:r>
            <a:r>
              <a:rPr lang="en-US" sz="1000" dirty="0">
                <a:solidFill>
                  <a:schemeClr val="dk1"/>
                </a:solidFill>
              </a:rPr>
              <a:t> </a:t>
            </a:r>
            <a:r>
              <a:rPr lang="en-US" sz="1000" dirty="0" err="1">
                <a:solidFill>
                  <a:schemeClr val="dk1"/>
                </a:solidFill>
              </a:rPr>
              <a:t>évidence</a:t>
            </a:r>
            <a:r>
              <a:rPr lang="en-US" sz="1000" dirty="0">
                <a:solidFill>
                  <a:schemeClr val="dk1"/>
                </a:solidFill>
              </a:rPr>
              <a:t> </a:t>
            </a:r>
            <a:r>
              <a:rPr lang="en-US" sz="1000" dirty="0" err="1">
                <a:solidFill>
                  <a:schemeClr val="dk1"/>
                </a:solidFill>
              </a:rPr>
              <a:t>certains</a:t>
            </a:r>
            <a:r>
              <a:rPr lang="en-US" sz="1000" dirty="0">
                <a:solidFill>
                  <a:schemeClr val="dk1"/>
                </a:solidFill>
              </a:rPr>
              <a:t> des </a:t>
            </a:r>
            <a:r>
              <a:rPr lang="en-US" sz="1000" b="1" dirty="0" err="1">
                <a:solidFill>
                  <a:schemeClr val="dk1"/>
                </a:solidFill>
              </a:rPr>
              <a:t>différents</a:t>
            </a:r>
            <a:r>
              <a:rPr lang="en-US" sz="1000" b="1" dirty="0">
                <a:solidFill>
                  <a:schemeClr val="dk1"/>
                </a:solidFill>
              </a:rPr>
              <a:t> types de </a:t>
            </a:r>
            <a:r>
              <a:rPr lang="en-US" sz="1000" dirty="0">
                <a:solidFill>
                  <a:schemeClr val="dk1"/>
                </a:solidFill>
              </a:rPr>
              <a:t>solutions</a:t>
            </a:r>
            <a:r>
              <a:rPr lang="en-US" sz="1000" b="1" dirty="0">
                <a:solidFill>
                  <a:schemeClr val="dk1"/>
                </a:solidFill>
              </a:rPr>
              <a:t> </a:t>
            </a:r>
            <a:r>
              <a:rPr lang="en-US" sz="1000" b="1" dirty="0" err="1">
                <a:solidFill>
                  <a:schemeClr val="dk1"/>
                </a:solidFill>
              </a:rPr>
              <a:t>fondées</a:t>
            </a:r>
            <a:r>
              <a:rPr lang="en-US" sz="1000" b="1" dirty="0">
                <a:solidFill>
                  <a:schemeClr val="dk1"/>
                </a:solidFill>
              </a:rPr>
              <a:t> sur la nature</a:t>
            </a:r>
            <a:r>
              <a:rPr lang="en-US" sz="1000" dirty="0">
                <a:solidFill>
                  <a:schemeClr val="dk1"/>
                </a:solidFill>
              </a:rPr>
              <a:t>, des plus </a:t>
            </a:r>
            <a:r>
              <a:rPr lang="en-US" sz="1000" dirty="0" err="1">
                <a:solidFill>
                  <a:schemeClr val="dk1"/>
                </a:solidFill>
              </a:rPr>
              <a:t>naturelles</a:t>
            </a:r>
            <a:r>
              <a:rPr lang="en-US" sz="1000" dirty="0">
                <a:solidFill>
                  <a:schemeClr val="dk1"/>
                </a:solidFill>
              </a:rPr>
              <a:t> aux plus techniques. Les participants </a:t>
            </a:r>
            <a:r>
              <a:rPr lang="en-US" sz="1000" dirty="0" err="1">
                <a:solidFill>
                  <a:schemeClr val="dk1"/>
                </a:solidFill>
              </a:rPr>
              <a:t>doivent</a:t>
            </a:r>
            <a:r>
              <a:rPr lang="en-US" sz="1000" dirty="0">
                <a:solidFill>
                  <a:schemeClr val="dk1"/>
                </a:solidFill>
              </a:rPr>
              <a:t> </a:t>
            </a:r>
            <a:r>
              <a:rPr lang="en-US" sz="1000" dirty="0" err="1">
                <a:solidFill>
                  <a:schemeClr val="dk1"/>
                </a:solidFill>
              </a:rPr>
              <a:t>comprendre</a:t>
            </a:r>
            <a:r>
              <a:rPr lang="en-US" sz="1000" dirty="0">
                <a:solidFill>
                  <a:schemeClr val="dk1"/>
                </a:solidFill>
              </a:rPr>
              <a:t> que les SFN </a:t>
            </a:r>
            <a:r>
              <a:rPr lang="en-US" sz="1000" dirty="0" err="1">
                <a:solidFill>
                  <a:schemeClr val="dk1"/>
                </a:solidFill>
              </a:rPr>
              <a:t>englobent</a:t>
            </a:r>
            <a:r>
              <a:rPr lang="en-US" sz="1000" dirty="0">
                <a:solidFill>
                  <a:schemeClr val="dk1"/>
                </a:solidFill>
              </a:rPr>
              <a:t> toute </a:t>
            </a:r>
            <a:r>
              <a:rPr lang="en-US" sz="1000" dirty="0" err="1">
                <a:solidFill>
                  <a:schemeClr val="dk1"/>
                </a:solidFill>
              </a:rPr>
              <a:t>une</a:t>
            </a:r>
            <a:r>
              <a:rPr lang="en-US" sz="1000" dirty="0">
                <a:solidFill>
                  <a:schemeClr val="dk1"/>
                </a:solidFill>
              </a:rPr>
              <a:t> </a:t>
            </a:r>
            <a:r>
              <a:rPr lang="en-US" sz="1000" dirty="0" err="1">
                <a:solidFill>
                  <a:schemeClr val="dk1"/>
                </a:solidFill>
              </a:rPr>
              <a:t>gamme</a:t>
            </a:r>
            <a:r>
              <a:rPr lang="en-US" sz="1000" dirty="0">
                <a:solidFill>
                  <a:schemeClr val="dk1"/>
                </a:solidFill>
              </a:rPr>
              <a:t> de solutions </a:t>
            </a:r>
            <a:r>
              <a:rPr lang="en-US" sz="1000" dirty="0" err="1">
                <a:solidFill>
                  <a:schemeClr val="dk1"/>
                </a:solidFill>
              </a:rPr>
              <a:t>visant</a:t>
            </a:r>
            <a:r>
              <a:rPr lang="en-US" sz="1000" dirty="0">
                <a:solidFill>
                  <a:schemeClr val="dk1"/>
                </a:solidFill>
              </a:rPr>
              <a:t> à exploiter la nature pour </a:t>
            </a:r>
            <a:r>
              <a:rPr lang="en-US" sz="1000" dirty="0" err="1">
                <a:solidFill>
                  <a:schemeClr val="dk1"/>
                </a:solidFill>
              </a:rPr>
              <a:t>relever</a:t>
            </a:r>
            <a:r>
              <a:rPr lang="en-US" sz="1000" dirty="0">
                <a:solidFill>
                  <a:schemeClr val="dk1"/>
                </a:solidFill>
              </a:rPr>
              <a:t> les </a:t>
            </a:r>
            <a:r>
              <a:rPr lang="en-US" sz="1000" dirty="0" err="1">
                <a:solidFill>
                  <a:schemeClr val="dk1"/>
                </a:solidFill>
              </a:rPr>
              <a:t>défis</a:t>
            </a:r>
            <a:r>
              <a:rPr lang="en-US" sz="1000" dirty="0">
                <a:solidFill>
                  <a:schemeClr val="dk1"/>
                </a:solidFill>
              </a:rPr>
              <a:t> </a:t>
            </a:r>
            <a:r>
              <a:rPr lang="en-US" sz="1000" dirty="0" err="1">
                <a:solidFill>
                  <a:schemeClr val="dk1"/>
                </a:solidFill>
              </a:rPr>
              <a:t>sociétaux</a:t>
            </a:r>
            <a:r>
              <a:rPr lang="en-US" sz="1000" dirty="0">
                <a:solidFill>
                  <a:schemeClr val="dk1"/>
                </a:solidFill>
              </a:rPr>
              <a:t>. Le type exact de solution </a:t>
            </a:r>
            <a:r>
              <a:rPr lang="en-US" sz="1000" dirty="0" err="1">
                <a:solidFill>
                  <a:schemeClr val="dk1"/>
                </a:solidFill>
              </a:rPr>
              <a:t>peut</a:t>
            </a:r>
            <a:r>
              <a:rPr lang="en-US" sz="1000" dirty="0">
                <a:solidFill>
                  <a:schemeClr val="dk1"/>
                </a:solidFill>
              </a:rPr>
              <a:t> varier, </a:t>
            </a:r>
            <a:r>
              <a:rPr lang="en-US" sz="1000" dirty="0" err="1">
                <a:solidFill>
                  <a:schemeClr val="dk1"/>
                </a:solidFill>
              </a:rPr>
              <a:t>mais</a:t>
            </a:r>
            <a:r>
              <a:rPr lang="en-US" sz="1000" dirty="0">
                <a:solidFill>
                  <a:schemeClr val="dk1"/>
                </a:solidFill>
              </a:rPr>
              <a:t> </a:t>
            </a:r>
            <a:r>
              <a:rPr lang="en-US" sz="1000" dirty="0" err="1">
                <a:solidFill>
                  <a:schemeClr val="dk1"/>
                </a:solidFill>
              </a:rPr>
              <a:t>toutes</a:t>
            </a:r>
            <a:r>
              <a:rPr lang="en-US" sz="1000" dirty="0">
                <a:solidFill>
                  <a:schemeClr val="dk1"/>
                </a:solidFill>
              </a:rPr>
              <a:t> </a:t>
            </a:r>
            <a:r>
              <a:rPr lang="en-US" sz="1000" dirty="0" err="1">
                <a:solidFill>
                  <a:schemeClr val="dk1"/>
                </a:solidFill>
              </a:rPr>
              <a:t>renvoient</a:t>
            </a:r>
            <a:r>
              <a:rPr lang="en-US" sz="1000" dirty="0">
                <a:solidFill>
                  <a:schemeClr val="dk1"/>
                </a:solidFill>
              </a:rPr>
              <a:t> au </a:t>
            </a:r>
            <a:r>
              <a:rPr lang="en-US" sz="1000" dirty="0" err="1">
                <a:solidFill>
                  <a:schemeClr val="dk1"/>
                </a:solidFill>
              </a:rPr>
              <a:t>même</a:t>
            </a:r>
            <a:r>
              <a:rPr lang="en-US" sz="1000" dirty="0">
                <a:solidFill>
                  <a:schemeClr val="dk1"/>
                </a:solidFill>
              </a:rPr>
              <a:t> concept </a:t>
            </a:r>
            <a:r>
              <a:rPr lang="en-US" sz="1000" dirty="0" err="1">
                <a:solidFill>
                  <a:schemeClr val="dk1"/>
                </a:solidFill>
              </a:rPr>
              <a:t>général</a:t>
            </a:r>
            <a:r>
              <a:rPr lang="en-US" sz="1000" dirty="0">
                <a:solidFill>
                  <a:schemeClr val="dk1"/>
                </a:solidFill>
              </a:rPr>
              <a:t> de solutions </a:t>
            </a:r>
            <a:r>
              <a:rPr lang="en-US" sz="1000" dirty="0" err="1">
                <a:solidFill>
                  <a:schemeClr val="dk1"/>
                </a:solidFill>
              </a:rPr>
              <a:t>fondées</a:t>
            </a:r>
            <a:r>
              <a:rPr lang="en-US" sz="1000" dirty="0">
                <a:solidFill>
                  <a:schemeClr val="dk1"/>
                </a:solidFill>
              </a:rPr>
              <a:t> sur la nature.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expliquer</a:t>
            </a:r>
            <a:r>
              <a:rPr lang="en-US" sz="1000" dirty="0">
                <a:solidFill>
                  <a:schemeClr val="dk1"/>
                </a:solidFill>
              </a:rPr>
              <a:t> aux participants la </a:t>
            </a:r>
            <a:r>
              <a:rPr lang="en-US" sz="1000" dirty="0" err="1">
                <a:solidFill>
                  <a:schemeClr val="dk1"/>
                </a:solidFill>
              </a:rPr>
              <a:t>différence</a:t>
            </a:r>
            <a:r>
              <a:rPr lang="en-US" sz="1000" dirty="0">
                <a:solidFill>
                  <a:schemeClr val="dk1"/>
                </a:solidFill>
              </a:rPr>
              <a:t> entre les quatre cases </a:t>
            </a:r>
            <a:r>
              <a:rPr lang="en-US" sz="1000" dirty="0" err="1">
                <a:solidFill>
                  <a:schemeClr val="dk1"/>
                </a:solidFill>
              </a:rPr>
              <a:t>illustrées</a:t>
            </a:r>
            <a:r>
              <a:rPr lang="en-US" sz="1000" dirty="0">
                <a:solidFill>
                  <a:schemeClr val="dk1"/>
                </a:solidFill>
              </a:rPr>
              <a:t> sur la diapositive :</a:t>
            </a:r>
            <a:br>
              <a:rPr lang="en-US" sz="1000" dirty="0">
                <a:solidFill>
                  <a:schemeClr val="dk1"/>
                </a:solidFill>
              </a:rPr>
            </a:br>
            <a:endParaRPr sz="1000" dirty="0">
              <a:solidFill>
                <a:schemeClr val="dk1"/>
              </a:solidFill>
            </a:endParaRPr>
          </a:p>
          <a:p>
            <a:pPr marL="171450" lvl="0" indent="-158750" algn="l" rtl="0">
              <a:lnSpc>
                <a:spcPct val="100000"/>
              </a:lnSpc>
              <a:spcBef>
                <a:spcPts val="0"/>
              </a:spcBef>
              <a:spcAft>
                <a:spcPts val="0"/>
              </a:spcAft>
              <a:buClr>
                <a:schemeClr val="dk1"/>
              </a:buClr>
              <a:buSzPts val="1000"/>
              <a:buFont typeface="Roboto"/>
              <a:buChar char="•"/>
            </a:pPr>
            <a:r>
              <a:rPr lang="en-US" sz="1000" b="1" dirty="0">
                <a:solidFill>
                  <a:schemeClr val="dk1"/>
                </a:solidFill>
              </a:rPr>
              <a:t>Naturel : </a:t>
            </a:r>
            <a:r>
              <a:rPr lang="en-US" sz="1000" dirty="0" err="1">
                <a:solidFill>
                  <a:schemeClr val="dk1"/>
                </a:solidFill>
              </a:rPr>
              <a:t>implique</a:t>
            </a:r>
            <a:r>
              <a:rPr lang="en-US" sz="1000" dirty="0">
                <a:solidFill>
                  <a:schemeClr val="dk1"/>
                </a:solidFill>
              </a:rPr>
              <a:t> la restauration et la conservation des habitats </a:t>
            </a:r>
            <a:r>
              <a:rPr lang="en-US" sz="1000" dirty="0" err="1">
                <a:solidFill>
                  <a:schemeClr val="dk1"/>
                </a:solidFill>
              </a:rPr>
              <a:t>naturels</a:t>
            </a:r>
            <a:r>
              <a:rPr lang="en-US" sz="1000" dirty="0">
                <a:solidFill>
                  <a:schemeClr val="dk1"/>
                </a:solidFill>
              </a:rPr>
              <a:t>, avec </a:t>
            </a:r>
            <a:r>
              <a:rPr lang="en-US" sz="1000" dirty="0" err="1">
                <a:solidFill>
                  <a:schemeClr val="dk1"/>
                </a:solidFill>
              </a:rPr>
              <a:t>une</a:t>
            </a:r>
            <a:r>
              <a:rPr lang="en-US" sz="1000" dirty="0">
                <a:solidFill>
                  <a:schemeClr val="dk1"/>
                </a:solidFill>
              </a:rPr>
              <a:t> gestion active </a:t>
            </a:r>
            <a:r>
              <a:rPr lang="en-US" sz="1000" dirty="0" err="1">
                <a:solidFill>
                  <a:schemeClr val="dk1"/>
                </a:solidFill>
              </a:rPr>
              <a:t>visant</a:t>
            </a:r>
            <a:r>
              <a:rPr lang="en-US" sz="1000" dirty="0">
                <a:solidFill>
                  <a:schemeClr val="dk1"/>
                </a:solidFill>
              </a:rPr>
              <a:t> à </a:t>
            </a:r>
            <a:r>
              <a:rPr lang="en-US" sz="1000" dirty="0" err="1">
                <a:solidFill>
                  <a:schemeClr val="dk1"/>
                </a:solidFill>
              </a:rPr>
              <a:t>améliorer</a:t>
            </a:r>
            <a:r>
              <a:rPr lang="en-US" sz="1000" dirty="0">
                <a:solidFill>
                  <a:schemeClr val="dk1"/>
                </a:solidFill>
              </a:rPr>
              <a:t> </a:t>
            </a:r>
            <a:r>
              <a:rPr lang="en-US" sz="1000" dirty="0" err="1">
                <a:solidFill>
                  <a:schemeClr val="dk1"/>
                </a:solidFill>
              </a:rPr>
              <a:t>leur</a:t>
            </a:r>
            <a:r>
              <a:rPr lang="en-US" sz="1000" dirty="0">
                <a:solidFill>
                  <a:schemeClr val="dk1"/>
                </a:solidFill>
              </a:rPr>
              <a:t> </a:t>
            </a:r>
            <a:r>
              <a:rPr lang="en-US" sz="1000" dirty="0" err="1">
                <a:solidFill>
                  <a:schemeClr val="dk1"/>
                </a:solidFill>
              </a:rPr>
              <a:t>fonction</a:t>
            </a:r>
            <a:r>
              <a:rPr lang="en-US" sz="1000" dirty="0">
                <a:solidFill>
                  <a:schemeClr val="dk1"/>
                </a:solidFill>
              </a:rPr>
              <a:t> </a:t>
            </a:r>
            <a:r>
              <a:rPr lang="en-US" sz="1000" dirty="0" err="1">
                <a:solidFill>
                  <a:schemeClr val="dk1"/>
                </a:solidFill>
              </a:rPr>
              <a:t>écologique</a:t>
            </a:r>
            <a:r>
              <a:rPr lang="en-US" sz="1000" dirty="0">
                <a:solidFill>
                  <a:schemeClr val="dk1"/>
                </a:solidFill>
              </a:rPr>
              <a:t>.</a:t>
            </a:r>
            <a:br>
              <a:rPr lang="en-US" sz="1000" dirty="0">
                <a:solidFill>
                  <a:schemeClr val="dk1"/>
                </a:solidFill>
              </a:rPr>
            </a:br>
            <a:endParaRPr sz="1000" dirty="0">
              <a:solidFill>
                <a:schemeClr val="dk1"/>
              </a:solidFill>
            </a:endParaRPr>
          </a:p>
          <a:p>
            <a:pPr marL="171450" lvl="0" indent="-158750" algn="l" rtl="0">
              <a:lnSpc>
                <a:spcPct val="100000"/>
              </a:lnSpc>
              <a:spcBef>
                <a:spcPts val="0"/>
              </a:spcBef>
              <a:spcAft>
                <a:spcPts val="0"/>
              </a:spcAft>
              <a:buClr>
                <a:schemeClr val="dk1"/>
              </a:buClr>
              <a:buSzPts val="1000"/>
              <a:buFont typeface="Roboto"/>
              <a:buChar char="•"/>
            </a:pPr>
            <a:r>
              <a:rPr lang="en-US" sz="1000" b="1" dirty="0">
                <a:solidFill>
                  <a:schemeClr val="dk1"/>
                </a:solidFill>
              </a:rPr>
              <a:t>Semi-</a:t>
            </a:r>
            <a:r>
              <a:rPr lang="en-US" sz="1000" b="1" dirty="0" err="1">
                <a:solidFill>
                  <a:schemeClr val="dk1"/>
                </a:solidFill>
              </a:rPr>
              <a:t>cultivé</a:t>
            </a:r>
            <a:r>
              <a:rPr lang="en-US" sz="1000" b="1" dirty="0">
                <a:solidFill>
                  <a:schemeClr val="dk1"/>
                </a:solidFill>
              </a:rPr>
              <a:t> : </a:t>
            </a:r>
            <a:r>
              <a:rPr lang="en-US" sz="1000" dirty="0" err="1">
                <a:solidFill>
                  <a:schemeClr val="dk1"/>
                </a:solidFill>
              </a:rPr>
              <a:t>ces</a:t>
            </a:r>
            <a:r>
              <a:rPr lang="en-US" sz="1000" dirty="0">
                <a:solidFill>
                  <a:schemeClr val="dk1"/>
                </a:solidFill>
              </a:rPr>
              <a:t> solutions </a:t>
            </a:r>
            <a:r>
              <a:rPr lang="en-US" sz="1000" dirty="0" err="1">
                <a:solidFill>
                  <a:schemeClr val="dk1"/>
                </a:solidFill>
              </a:rPr>
              <a:t>combinent</a:t>
            </a:r>
            <a:r>
              <a:rPr lang="en-US" sz="1000" dirty="0">
                <a:solidFill>
                  <a:schemeClr val="dk1"/>
                </a:solidFill>
              </a:rPr>
              <a:t> des </a:t>
            </a:r>
            <a:r>
              <a:rPr lang="en-US" sz="1000" dirty="0" err="1">
                <a:solidFill>
                  <a:schemeClr val="dk1"/>
                </a:solidFill>
              </a:rPr>
              <a:t>éléments</a:t>
            </a:r>
            <a:r>
              <a:rPr lang="en-US" sz="1000" dirty="0">
                <a:solidFill>
                  <a:schemeClr val="dk1"/>
                </a:solidFill>
              </a:rPr>
              <a:t> </a:t>
            </a:r>
            <a:r>
              <a:rPr lang="en-US" sz="1000" dirty="0" err="1">
                <a:solidFill>
                  <a:schemeClr val="dk1"/>
                </a:solidFill>
              </a:rPr>
              <a:t>naturels</a:t>
            </a:r>
            <a:r>
              <a:rPr lang="en-US" sz="1000" dirty="0">
                <a:solidFill>
                  <a:schemeClr val="dk1"/>
                </a:solidFill>
              </a:rPr>
              <a:t> avec un certain </a:t>
            </a:r>
            <a:r>
              <a:rPr lang="en-US" sz="1000" dirty="0" err="1">
                <a:solidFill>
                  <a:schemeClr val="dk1"/>
                </a:solidFill>
              </a:rPr>
              <a:t>degré</a:t>
            </a:r>
            <a:r>
              <a:rPr lang="en-US" sz="1000" dirty="0">
                <a:solidFill>
                  <a:schemeClr val="dk1"/>
                </a:solidFill>
              </a:rPr>
              <a:t> </a:t>
            </a:r>
            <a:r>
              <a:rPr lang="en-US" sz="1000" dirty="0" err="1">
                <a:solidFill>
                  <a:schemeClr val="dk1"/>
                </a:solidFill>
              </a:rPr>
              <a:t>d'intervention</a:t>
            </a:r>
            <a:r>
              <a:rPr lang="en-US" sz="1000" dirty="0">
                <a:solidFill>
                  <a:schemeClr val="dk1"/>
                </a:solidFill>
              </a:rPr>
              <a:t> </a:t>
            </a:r>
            <a:r>
              <a:rPr lang="en-US" sz="1000" dirty="0" err="1">
                <a:solidFill>
                  <a:schemeClr val="dk1"/>
                </a:solidFill>
              </a:rPr>
              <a:t>ou</a:t>
            </a:r>
            <a:r>
              <a:rPr lang="en-US" sz="1000" dirty="0">
                <a:solidFill>
                  <a:schemeClr val="dk1"/>
                </a:solidFill>
              </a:rPr>
              <a:t> de gestion humaine. Les </a:t>
            </a:r>
            <a:r>
              <a:rPr lang="en-US" sz="1000" dirty="0" err="1">
                <a:solidFill>
                  <a:schemeClr val="dk1"/>
                </a:solidFill>
              </a:rPr>
              <a:t>exemples</a:t>
            </a:r>
            <a:r>
              <a:rPr lang="en-US" sz="1000" dirty="0">
                <a:solidFill>
                  <a:schemeClr val="dk1"/>
                </a:solidFill>
              </a:rPr>
              <a:t> </a:t>
            </a:r>
            <a:r>
              <a:rPr lang="en-US" sz="1000" dirty="0" err="1">
                <a:solidFill>
                  <a:schemeClr val="dk1"/>
                </a:solidFill>
              </a:rPr>
              <a:t>incluent</a:t>
            </a:r>
            <a:r>
              <a:rPr lang="en-US" sz="1000" dirty="0">
                <a:solidFill>
                  <a:schemeClr val="dk1"/>
                </a:solidFill>
              </a:rPr>
              <a:t> les </a:t>
            </a:r>
            <a:r>
              <a:rPr lang="en-US" sz="1000" dirty="0" err="1">
                <a:solidFill>
                  <a:schemeClr val="dk1"/>
                </a:solidFill>
              </a:rPr>
              <a:t>littoraux</a:t>
            </a:r>
            <a:r>
              <a:rPr lang="en-US" sz="1000" dirty="0">
                <a:solidFill>
                  <a:schemeClr val="dk1"/>
                </a:solidFill>
              </a:rPr>
              <a:t> </a:t>
            </a:r>
            <a:r>
              <a:rPr lang="en-US" sz="1000" dirty="0" err="1">
                <a:solidFill>
                  <a:schemeClr val="dk1"/>
                </a:solidFill>
              </a:rPr>
              <a:t>vivants</a:t>
            </a:r>
            <a:r>
              <a:rPr lang="en-US" sz="1000" dirty="0">
                <a:solidFill>
                  <a:schemeClr val="dk1"/>
                </a:solidFill>
              </a:rPr>
              <a:t>, les zones </a:t>
            </a:r>
            <a:r>
              <a:rPr lang="en-US" sz="1000" dirty="0" err="1">
                <a:solidFill>
                  <a:schemeClr val="dk1"/>
                </a:solidFill>
              </a:rPr>
              <a:t>humides</a:t>
            </a:r>
            <a:r>
              <a:rPr lang="en-US" sz="1000" dirty="0">
                <a:solidFill>
                  <a:schemeClr val="dk1"/>
                </a:solidFill>
              </a:rPr>
              <a:t> </a:t>
            </a:r>
            <a:r>
              <a:rPr lang="en-US" sz="1000" dirty="0" err="1">
                <a:solidFill>
                  <a:schemeClr val="dk1"/>
                </a:solidFill>
              </a:rPr>
              <a:t>artificielles</a:t>
            </a:r>
            <a:r>
              <a:rPr lang="en-US" sz="1000" dirty="0">
                <a:solidFill>
                  <a:schemeClr val="dk1"/>
                </a:solidFill>
              </a:rPr>
              <a:t>, les </a:t>
            </a:r>
            <a:r>
              <a:rPr lang="en-US" sz="1000" dirty="0" err="1">
                <a:solidFill>
                  <a:schemeClr val="dk1"/>
                </a:solidFill>
              </a:rPr>
              <a:t>récifs</a:t>
            </a:r>
            <a:r>
              <a:rPr lang="en-US" sz="1000" dirty="0">
                <a:solidFill>
                  <a:schemeClr val="dk1"/>
                </a:solidFill>
              </a:rPr>
              <a:t> </a:t>
            </a:r>
            <a:r>
              <a:rPr lang="en-US" sz="1000" dirty="0" err="1">
                <a:solidFill>
                  <a:schemeClr val="dk1"/>
                </a:solidFill>
              </a:rPr>
              <a:t>hybrides</a:t>
            </a:r>
            <a:r>
              <a:rPr lang="en-US" sz="1000" dirty="0">
                <a:solidFill>
                  <a:schemeClr val="dk1"/>
                </a:solidFill>
              </a:rPr>
              <a:t> et les zones tampons </a:t>
            </a:r>
            <a:r>
              <a:rPr lang="en-US" sz="1000" dirty="0" err="1">
                <a:solidFill>
                  <a:schemeClr val="dk1"/>
                </a:solidFill>
              </a:rPr>
              <a:t>riveraines</a:t>
            </a:r>
            <a:r>
              <a:rPr lang="en-US" sz="1000" dirty="0">
                <a:solidFill>
                  <a:schemeClr val="dk1"/>
                </a:solidFill>
              </a:rPr>
              <a:t>. </a:t>
            </a:r>
            <a:br>
              <a:rPr lang="en-US" sz="1000" dirty="0">
                <a:solidFill>
                  <a:schemeClr val="dk1"/>
                </a:solidFill>
              </a:rPr>
            </a:br>
            <a:endParaRPr sz="1000" dirty="0">
              <a:solidFill>
                <a:schemeClr val="dk1"/>
              </a:solidFill>
            </a:endParaRPr>
          </a:p>
          <a:p>
            <a:pPr marL="171450" lvl="0" indent="-158750" algn="l" rtl="0">
              <a:lnSpc>
                <a:spcPct val="100000"/>
              </a:lnSpc>
              <a:spcBef>
                <a:spcPts val="0"/>
              </a:spcBef>
              <a:spcAft>
                <a:spcPts val="0"/>
              </a:spcAft>
              <a:buClr>
                <a:schemeClr val="dk1"/>
              </a:buClr>
              <a:buSzPts val="1000"/>
              <a:buFont typeface="Roboto"/>
              <a:buChar char="•"/>
            </a:pPr>
            <a:r>
              <a:rPr lang="en-US" sz="1000" b="1" dirty="0" err="1">
                <a:solidFill>
                  <a:schemeClr val="dk1"/>
                </a:solidFill>
              </a:rPr>
              <a:t>Cultivé</a:t>
            </a:r>
            <a:r>
              <a:rPr lang="en-US" sz="1000" b="1" dirty="0">
                <a:solidFill>
                  <a:schemeClr val="dk1"/>
                </a:solidFill>
              </a:rPr>
              <a:t> : </a:t>
            </a:r>
            <a:r>
              <a:rPr lang="en-US" sz="1000" dirty="0" err="1">
                <a:solidFill>
                  <a:schemeClr val="dk1"/>
                </a:solidFill>
              </a:rPr>
              <a:t>ces</a:t>
            </a:r>
            <a:r>
              <a:rPr lang="en-US" sz="1000" dirty="0">
                <a:solidFill>
                  <a:schemeClr val="dk1"/>
                </a:solidFill>
              </a:rPr>
              <a:t> solutions </a:t>
            </a:r>
            <a:r>
              <a:rPr lang="en-US" sz="1000" dirty="0" err="1">
                <a:solidFill>
                  <a:schemeClr val="dk1"/>
                </a:solidFill>
              </a:rPr>
              <a:t>impliquent</a:t>
            </a:r>
            <a:r>
              <a:rPr lang="en-US" sz="1000" dirty="0">
                <a:solidFill>
                  <a:schemeClr val="dk1"/>
                </a:solidFill>
              </a:rPr>
              <a:t> la culture </a:t>
            </a:r>
            <a:r>
              <a:rPr lang="en-US" sz="1000" dirty="0" err="1">
                <a:solidFill>
                  <a:schemeClr val="dk1"/>
                </a:solidFill>
              </a:rPr>
              <a:t>délibérée</a:t>
            </a:r>
            <a:r>
              <a:rPr lang="en-US" sz="1000" dirty="0">
                <a:solidFill>
                  <a:schemeClr val="dk1"/>
                </a:solidFill>
              </a:rPr>
              <a:t> de </a:t>
            </a:r>
            <a:r>
              <a:rPr lang="en-US" sz="1000" dirty="0" err="1">
                <a:solidFill>
                  <a:schemeClr val="dk1"/>
                </a:solidFill>
              </a:rPr>
              <a:t>végétation</a:t>
            </a:r>
            <a:r>
              <a:rPr lang="en-US" sz="1000" dirty="0">
                <a:solidFill>
                  <a:schemeClr val="dk1"/>
                </a:solidFill>
              </a:rPr>
              <a:t> dans les zones </a:t>
            </a:r>
            <a:r>
              <a:rPr lang="en-US" sz="1000" dirty="0" err="1">
                <a:solidFill>
                  <a:schemeClr val="dk1"/>
                </a:solidFill>
              </a:rPr>
              <a:t>urbaines</a:t>
            </a:r>
            <a:r>
              <a:rPr lang="en-US" sz="1000"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d'apporter</a:t>
            </a:r>
            <a:r>
              <a:rPr lang="en-US" sz="1000" dirty="0">
                <a:solidFill>
                  <a:schemeClr val="dk1"/>
                </a:solidFill>
              </a:rPr>
              <a:t> des </a:t>
            </a:r>
            <a:r>
              <a:rPr lang="en-US" sz="1000" dirty="0" err="1">
                <a:solidFill>
                  <a:schemeClr val="dk1"/>
                </a:solidFill>
              </a:rPr>
              <a:t>avantages</a:t>
            </a:r>
            <a:r>
              <a:rPr lang="en-US" sz="1000" dirty="0">
                <a:solidFill>
                  <a:schemeClr val="dk1"/>
                </a:solidFill>
              </a:rPr>
              <a:t> </a:t>
            </a:r>
            <a:r>
              <a:rPr lang="en-US" sz="1000" dirty="0" err="1">
                <a:solidFill>
                  <a:schemeClr val="dk1"/>
                </a:solidFill>
              </a:rPr>
              <a:t>écologiques</a:t>
            </a:r>
            <a:r>
              <a:rPr lang="en-US" sz="1000" dirty="0">
                <a:solidFill>
                  <a:schemeClr val="dk1"/>
                </a:solidFill>
              </a:rPr>
              <a:t> et </a:t>
            </a:r>
            <a:r>
              <a:rPr lang="en-US" sz="1000" dirty="0" err="1">
                <a:solidFill>
                  <a:schemeClr val="dk1"/>
                </a:solidFill>
              </a:rPr>
              <a:t>sociétaux</a:t>
            </a:r>
            <a:r>
              <a:rPr lang="en-US" sz="1000" dirty="0">
                <a:solidFill>
                  <a:schemeClr val="dk1"/>
                </a:solidFill>
              </a:rPr>
              <a:t>. Les </a:t>
            </a:r>
            <a:r>
              <a:rPr lang="en-US" sz="1000" dirty="0" err="1">
                <a:solidFill>
                  <a:schemeClr val="dk1"/>
                </a:solidFill>
              </a:rPr>
              <a:t>exemples</a:t>
            </a:r>
            <a:r>
              <a:rPr lang="en-US" sz="1000" dirty="0">
                <a:solidFill>
                  <a:schemeClr val="dk1"/>
                </a:solidFill>
              </a:rPr>
              <a:t> </a:t>
            </a:r>
            <a:r>
              <a:rPr lang="en-US" sz="1000" dirty="0" err="1">
                <a:solidFill>
                  <a:schemeClr val="dk1"/>
                </a:solidFill>
              </a:rPr>
              <a:t>incluent</a:t>
            </a:r>
            <a:r>
              <a:rPr lang="en-US" sz="1000" dirty="0">
                <a:solidFill>
                  <a:schemeClr val="dk1"/>
                </a:solidFill>
              </a:rPr>
              <a:t> les </a:t>
            </a:r>
            <a:r>
              <a:rPr lang="en-US" sz="1000" dirty="0" err="1">
                <a:solidFill>
                  <a:schemeClr val="dk1"/>
                </a:solidFill>
              </a:rPr>
              <a:t>rigoles</a:t>
            </a:r>
            <a:r>
              <a:rPr lang="en-US" sz="1000" dirty="0">
                <a:solidFill>
                  <a:schemeClr val="dk1"/>
                </a:solidFill>
              </a:rPr>
              <a:t> de drainage, les </a:t>
            </a:r>
            <a:r>
              <a:rPr lang="en-US" sz="1000" dirty="0" err="1">
                <a:solidFill>
                  <a:schemeClr val="dk1"/>
                </a:solidFill>
              </a:rPr>
              <a:t>jardins</a:t>
            </a:r>
            <a:r>
              <a:rPr lang="en-US" sz="1000" dirty="0">
                <a:solidFill>
                  <a:schemeClr val="dk1"/>
                </a:solidFill>
              </a:rPr>
              <a:t> sur les </a:t>
            </a:r>
            <a:r>
              <a:rPr lang="en-US" sz="1000" dirty="0" err="1">
                <a:solidFill>
                  <a:schemeClr val="dk1"/>
                </a:solidFill>
              </a:rPr>
              <a:t>toits</a:t>
            </a:r>
            <a:r>
              <a:rPr lang="en-US" sz="1000" dirty="0">
                <a:solidFill>
                  <a:schemeClr val="dk1"/>
                </a:solidFill>
              </a:rPr>
              <a:t>, les </a:t>
            </a:r>
            <a:r>
              <a:rPr lang="en-US" sz="1000" dirty="0" err="1">
                <a:solidFill>
                  <a:schemeClr val="dk1"/>
                </a:solidFill>
              </a:rPr>
              <a:t>forêts</a:t>
            </a:r>
            <a:r>
              <a:rPr lang="en-US" sz="1000" dirty="0">
                <a:solidFill>
                  <a:schemeClr val="dk1"/>
                </a:solidFill>
              </a:rPr>
              <a:t> </a:t>
            </a:r>
            <a:r>
              <a:rPr lang="en-US" sz="1000" dirty="0" err="1">
                <a:solidFill>
                  <a:schemeClr val="dk1"/>
                </a:solidFill>
              </a:rPr>
              <a:t>urbaines</a:t>
            </a:r>
            <a:r>
              <a:rPr lang="en-US" sz="1000" dirty="0">
                <a:solidFill>
                  <a:schemeClr val="dk1"/>
                </a:solidFill>
              </a:rPr>
              <a:t> et les allées </a:t>
            </a:r>
            <a:r>
              <a:rPr lang="en-US" sz="1000" dirty="0" err="1">
                <a:solidFill>
                  <a:schemeClr val="dk1"/>
                </a:solidFill>
              </a:rPr>
              <a:t>vertes</a:t>
            </a:r>
            <a:r>
              <a:rPr lang="en-US" sz="1000" dirty="0">
                <a:solidFill>
                  <a:schemeClr val="dk1"/>
                </a:solidFill>
              </a:rPr>
              <a:t>. </a:t>
            </a:r>
            <a:br>
              <a:rPr lang="en-US" sz="1000" dirty="0">
                <a:solidFill>
                  <a:schemeClr val="dk1"/>
                </a:solidFill>
              </a:rPr>
            </a:br>
            <a:endParaRPr sz="1000" dirty="0">
              <a:solidFill>
                <a:schemeClr val="dk1"/>
              </a:solidFill>
            </a:endParaRPr>
          </a:p>
          <a:p>
            <a:pPr marL="171450" lvl="0" indent="-158750" algn="l" rtl="0">
              <a:lnSpc>
                <a:spcPct val="100000"/>
              </a:lnSpc>
              <a:spcBef>
                <a:spcPts val="0"/>
              </a:spcBef>
              <a:spcAft>
                <a:spcPts val="0"/>
              </a:spcAft>
              <a:buClr>
                <a:schemeClr val="dk1"/>
              </a:buClr>
              <a:buSzPts val="1000"/>
              <a:buFont typeface="Roboto"/>
              <a:buChar char="•"/>
            </a:pPr>
            <a:r>
              <a:rPr lang="en-US" sz="1000" b="1" dirty="0" err="1">
                <a:solidFill>
                  <a:schemeClr val="dk1"/>
                </a:solidFill>
              </a:rPr>
              <a:t>Artificielles</a:t>
            </a:r>
            <a:r>
              <a:rPr lang="en-US" sz="1000" b="1" dirty="0">
                <a:solidFill>
                  <a:schemeClr val="dk1"/>
                </a:solidFill>
              </a:rPr>
              <a:t> : </a:t>
            </a:r>
            <a:r>
              <a:rPr lang="en-US" sz="1000" dirty="0" err="1">
                <a:solidFill>
                  <a:schemeClr val="dk1"/>
                </a:solidFill>
              </a:rPr>
              <a:t>ces</a:t>
            </a:r>
            <a:r>
              <a:rPr lang="en-US" sz="1000" dirty="0">
                <a:solidFill>
                  <a:schemeClr val="dk1"/>
                </a:solidFill>
              </a:rPr>
              <a:t> solutions </a:t>
            </a:r>
            <a:r>
              <a:rPr lang="en-US" sz="1000" dirty="0" err="1">
                <a:solidFill>
                  <a:schemeClr val="dk1"/>
                </a:solidFill>
              </a:rPr>
              <a:t>sont</a:t>
            </a:r>
            <a:r>
              <a:rPr lang="en-US" sz="1000" dirty="0">
                <a:solidFill>
                  <a:schemeClr val="dk1"/>
                </a:solidFill>
              </a:rPr>
              <a:t> </a:t>
            </a:r>
            <a:r>
              <a:rPr lang="en-US" sz="1000" dirty="0" err="1">
                <a:solidFill>
                  <a:schemeClr val="dk1"/>
                </a:solidFill>
              </a:rPr>
              <a:t>principalement</a:t>
            </a:r>
            <a:r>
              <a:rPr lang="en-US" sz="1000" dirty="0">
                <a:solidFill>
                  <a:schemeClr val="dk1"/>
                </a:solidFill>
              </a:rPr>
              <a:t> </a:t>
            </a:r>
            <a:r>
              <a:rPr lang="en-US" sz="1000" dirty="0" err="1">
                <a:solidFill>
                  <a:schemeClr val="dk1"/>
                </a:solidFill>
              </a:rPr>
              <a:t>conçues</a:t>
            </a:r>
            <a:r>
              <a:rPr lang="en-US" sz="1000" dirty="0">
                <a:solidFill>
                  <a:schemeClr val="dk1"/>
                </a:solidFill>
              </a:rPr>
              <a:t> et </a:t>
            </a:r>
            <a:r>
              <a:rPr lang="en-US" sz="1000" dirty="0" err="1">
                <a:solidFill>
                  <a:schemeClr val="dk1"/>
                </a:solidFill>
              </a:rPr>
              <a:t>construites</a:t>
            </a:r>
            <a:r>
              <a:rPr lang="en-US" sz="1000" dirty="0">
                <a:solidFill>
                  <a:schemeClr val="dk1"/>
                </a:solidFill>
              </a:rPr>
              <a:t> par </a:t>
            </a:r>
            <a:r>
              <a:rPr lang="en-US" sz="1000" dirty="0" err="1">
                <a:solidFill>
                  <a:schemeClr val="dk1"/>
                </a:solidFill>
              </a:rPr>
              <a:t>l'homme</a:t>
            </a:r>
            <a:r>
              <a:rPr lang="en-US" sz="1000"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d'imiter</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d'améliorer</a:t>
            </a:r>
            <a:r>
              <a:rPr lang="en-US" sz="1000" dirty="0">
                <a:solidFill>
                  <a:schemeClr val="dk1"/>
                </a:solidFill>
              </a:rPr>
              <a:t> les processus </a:t>
            </a:r>
            <a:r>
              <a:rPr lang="en-US" sz="1000" dirty="0" err="1">
                <a:solidFill>
                  <a:schemeClr val="dk1"/>
                </a:solidFill>
              </a:rPr>
              <a:t>naturels</a:t>
            </a:r>
            <a:r>
              <a:rPr lang="en-US" sz="1000" dirty="0">
                <a:solidFill>
                  <a:schemeClr val="dk1"/>
                </a:solidFill>
              </a:rPr>
              <a:t>. Parmi les </a:t>
            </a:r>
            <a:r>
              <a:rPr lang="en-US" sz="1000" dirty="0" err="1">
                <a:solidFill>
                  <a:schemeClr val="dk1"/>
                </a:solidFill>
              </a:rPr>
              <a:t>exemples</a:t>
            </a:r>
            <a:r>
              <a:rPr lang="en-US" sz="1000" dirty="0">
                <a:solidFill>
                  <a:schemeClr val="dk1"/>
                </a:solidFill>
              </a:rPr>
              <a:t>, on </a:t>
            </a:r>
            <a:r>
              <a:rPr lang="en-US" sz="1000" dirty="0" err="1">
                <a:solidFill>
                  <a:schemeClr val="dk1"/>
                </a:solidFill>
              </a:rPr>
              <a:t>peut</a:t>
            </a:r>
            <a:r>
              <a:rPr lang="en-US" sz="1000" dirty="0">
                <a:solidFill>
                  <a:schemeClr val="dk1"/>
                </a:solidFill>
              </a:rPr>
              <a:t> citer les </a:t>
            </a:r>
            <a:r>
              <a:rPr lang="en-US" sz="1000" dirty="0" err="1">
                <a:solidFill>
                  <a:schemeClr val="dk1"/>
                </a:solidFill>
              </a:rPr>
              <a:t>revêtements</a:t>
            </a:r>
            <a:r>
              <a:rPr lang="en-US" sz="1000" dirty="0">
                <a:solidFill>
                  <a:schemeClr val="dk1"/>
                </a:solidFill>
              </a:rPr>
              <a:t> </a:t>
            </a:r>
            <a:r>
              <a:rPr lang="en-US" sz="1000" dirty="0" err="1">
                <a:solidFill>
                  <a:schemeClr val="dk1"/>
                </a:solidFill>
              </a:rPr>
              <a:t>perméables</a:t>
            </a:r>
            <a:r>
              <a:rPr lang="en-US" sz="1000" dirty="0">
                <a:solidFill>
                  <a:schemeClr val="dk1"/>
                </a:solidFill>
              </a:rPr>
              <a:t>, la </a:t>
            </a:r>
            <a:r>
              <a:rPr lang="en-US" sz="1000" dirty="0" err="1">
                <a:solidFill>
                  <a:schemeClr val="dk1"/>
                </a:solidFill>
              </a:rPr>
              <a:t>récupération</a:t>
            </a:r>
            <a:r>
              <a:rPr lang="en-US" sz="1000" dirty="0">
                <a:solidFill>
                  <a:schemeClr val="dk1"/>
                </a:solidFill>
              </a:rPr>
              <a:t> des eaux de </a:t>
            </a:r>
            <a:r>
              <a:rPr lang="en-US" sz="1000" dirty="0" err="1">
                <a:solidFill>
                  <a:schemeClr val="dk1"/>
                </a:solidFill>
              </a:rPr>
              <a:t>pluie</a:t>
            </a:r>
            <a:r>
              <a:rPr lang="en-US" sz="1000" dirty="0">
                <a:solidFill>
                  <a:schemeClr val="dk1"/>
                </a:solidFill>
              </a:rPr>
              <a:t> et les </a:t>
            </a:r>
            <a:r>
              <a:rPr lang="en-US" sz="1000" dirty="0" err="1">
                <a:solidFill>
                  <a:schemeClr val="dk1"/>
                </a:solidFill>
              </a:rPr>
              <a:t>puits</a:t>
            </a:r>
            <a:r>
              <a:rPr lang="en-US" sz="1000" dirty="0">
                <a:solidFill>
                  <a:schemeClr val="dk1"/>
                </a:solidFill>
              </a:rPr>
              <a:t> de recharge des nappes </a:t>
            </a:r>
            <a:r>
              <a:rPr lang="en-US" sz="1000" dirty="0" err="1">
                <a:solidFill>
                  <a:schemeClr val="dk1"/>
                </a:solidFill>
              </a:rPr>
              <a:t>phréatiques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br>
              <a:rPr lang="en-US" sz="1000" dirty="0">
                <a:solidFill>
                  <a:schemeClr val="dk1"/>
                </a:solidFill>
              </a:rPr>
            </a:br>
            <a:r>
              <a:rPr lang="en-US" sz="1000" b="1" dirty="0">
                <a:solidFill>
                  <a:schemeClr val="dk1"/>
                </a:solidFill>
              </a:rPr>
              <a:t>Source :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Our Shared Seas (2022). Unpacking Nature-based Solutions and Co-Benefits: A Primer.</a:t>
            </a:r>
            <a:r>
              <a:rPr lang="en-US" sz="1000" u="sng" dirty="0">
                <a:solidFill>
                  <a:schemeClr val="hlink"/>
                </a:solidFill>
                <a:hlinkClick r:id="rId3"/>
              </a:rPr>
              <a:t> https://oursharedseas.com/unpacking-nature-based-solutions-cobenefits-primer/#note2</a:t>
            </a:r>
            <a:r>
              <a:rPr lang="en-US" sz="1000" dirty="0">
                <a:solidFill>
                  <a:schemeClr val="dk1"/>
                </a:solidFill>
              </a:rPr>
              <a:t> </a:t>
            </a:r>
            <a:endParaRPr sz="1000" dirty="0">
              <a:solidFill>
                <a:schemeClr val="dk1"/>
              </a:solidFill>
            </a:endParaRPr>
          </a:p>
        </p:txBody>
      </p:sp>
      <p:sp>
        <p:nvSpPr>
          <p:cNvPr id="1307" name="Google Shape;1307;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6">
          <a:extLst>
            <a:ext uri="{FF2B5EF4-FFF2-40B4-BE49-F238E27FC236}">
              <a16:creationId xmlns:a16="http://schemas.microsoft.com/office/drawing/2014/main" id="{DBDE73B4-E230-2BB2-8895-BD965712F3EC}"/>
            </a:ext>
          </a:extLst>
        </p:cNvPr>
        <p:cNvGrpSpPr/>
        <p:nvPr/>
      </p:nvGrpSpPr>
      <p:grpSpPr>
        <a:xfrm>
          <a:off x="0" y="0"/>
          <a:ext cx="0" cy="0"/>
          <a:chOff x="0" y="0"/>
          <a:chExt cx="0" cy="0"/>
        </a:xfrm>
      </p:grpSpPr>
      <p:sp>
        <p:nvSpPr>
          <p:cNvPr id="1337" name="Google Shape;1337;p75:notes">
            <a:extLst>
              <a:ext uri="{FF2B5EF4-FFF2-40B4-BE49-F238E27FC236}">
                <a16:creationId xmlns:a16="http://schemas.microsoft.com/office/drawing/2014/main" id="{EBD619E1-3B27-7E85-0F14-C4D5CE1AA3A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Jusqu'à</a:t>
            </a:r>
            <a:r>
              <a:rPr lang="en-US" sz="1000" dirty="0">
                <a:solidFill>
                  <a:schemeClr val="dk1"/>
                </a:solidFill>
              </a:rPr>
              <a:t> </a:t>
            </a:r>
            <a:r>
              <a:rPr lang="en-US" sz="1000" dirty="0" err="1">
                <a:solidFill>
                  <a:schemeClr val="dk1"/>
                </a:solidFill>
              </a:rPr>
              <a:t>présent</a:t>
            </a:r>
            <a:r>
              <a:rPr lang="en-US" sz="1000" dirty="0">
                <a:solidFill>
                  <a:schemeClr val="dk1"/>
                </a:solidFill>
              </a:rPr>
              <a:t>, dans </a:t>
            </a:r>
            <a:r>
              <a:rPr lang="en-US" sz="1000" dirty="0" err="1">
                <a:solidFill>
                  <a:schemeClr val="dk1"/>
                </a:solidFill>
              </a:rPr>
              <a:t>ce</a:t>
            </a:r>
            <a:r>
              <a:rPr lang="en-US" sz="1000" dirty="0">
                <a:solidFill>
                  <a:schemeClr val="dk1"/>
                </a:solidFill>
              </a:rPr>
              <a:t> module, nous </a:t>
            </a:r>
            <a:r>
              <a:rPr lang="en-US" sz="1000" dirty="0" err="1">
                <a:solidFill>
                  <a:schemeClr val="dk1"/>
                </a:solidFill>
              </a:rPr>
              <a:t>avons</a:t>
            </a:r>
            <a:r>
              <a:rPr lang="en-US" sz="1000" dirty="0">
                <a:solidFill>
                  <a:schemeClr val="dk1"/>
                </a:solidFill>
              </a:rPr>
              <a:t> </a:t>
            </a:r>
            <a:r>
              <a:rPr lang="en-US" sz="1000" dirty="0" err="1">
                <a:solidFill>
                  <a:schemeClr val="dk1"/>
                </a:solidFill>
              </a:rPr>
              <a:t>abordé</a:t>
            </a:r>
            <a:r>
              <a:rPr lang="en-US" sz="1000" dirty="0">
                <a:solidFill>
                  <a:schemeClr val="dk1"/>
                </a:solidFill>
              </a:rPr>
              <a:t> les impacts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sur les infrastructures, </a:t>
            </a:r>
            <a:r>
              <a:rPr lang="en-US" sz="1000" dirty="0" err="1">
                <a:solidFill>
                  <a:schemeClr val="dk1"/>
                </a:solidFill>
              </a:rPr>
              <a:t>mais</a:t>
            </a:r>
            <a:r>
              <a:rPr lang="en-US" sz="1000" dirty="0">
                <a:solidFill>
                  <a:schemeClr val="dk1"/>
                </a:solidFill>
              </a:rPr>
              <a:t> il est </a:t>
            </a:r>
            <a:r>
              <a:rPr lang="en-US" sz="1000" dirty="0" err="1">
                <a:solidFill>
                  <a:schemeClr val="dk1"/>
                </a:solidFill>
              </a:rPr>
              <a:t>également</a:t>
            </a:r>
            <a:r>
              <a:rPr lang="en-US" sz="1000" dirty="0">
                <a:solidFill>
                  <a:schemeClr val="dk1"/>
                </a:solidFill>
              </a:rPr>
              <a:t> important de prendre </a:t>
            </a:r>
            <a:r>
              <a:rPr lang="en-US" sz="1000" dirty="0" err="1">
                <a:solidFill>
                  <a:schemeClr val="dk1"/>
                </a:solidFill>
              </a:rPr>
              <a:t>en</a:t>
            </a:r>
            <a:r>
              <a:rPr lang="en-US" sz="1000" dirty="0">
                <a:solidFill>
                  <a:schemeClr val="dk1"/>
                </a:solidFill>
              </a:rPr>
              <a:t> </a:t>
            </a:r>
            <a:r>
              <a:rPr lang="en-US" sz="1000" dirty="0" err="1">
                <a:solidFill>
                  <a:schemeClr val="dk1"/>
                </a:solidFill>
              </a:rPr>
              <a:t>compte</a:t>
            </a:r>
            <a:r>
              <a:rPr lang="en-US" sz="1000" dirty="0">
                <a:solidFill>
                  <a:schemeClr val="dk1"/>
                </a:solidFill>
              </a:rPr>
              <a:t> </a:t>
            </a:r>
            <a:r>
              <a:rPr lang="en-US" sz="1000" dirty="0" err="1">
                <a:solidFill>
                  <a:schemeClr val="dk1"/>
                </a:solidFill>
              </a:rPr>
              <a:t>l'impact</a:t>
            </a:r>
            <a:r>
              <a:rPr lang="en-US" sz="1000" dirty="0">
                <a:solidFill>
                  <a:schemeClr val="dk1"/>
                </a:solidFill>
              </a:rPr>
              <a:t> des infrastructures </a:t>
            </a:r>
            <a:r>
              <a:rPr lang="en-US" sz="1000" dirty="0" err="1">
                <a:solidFill>
                  <a:schemeClr val="dk1"/>
                </a:solidFill>
              </a:rPr>
              <a:t>urbaines</a:t>
            </a:r>
            <a:r>
              <a:rPr lang="en-US" sz="1000" dirty="0">
                <a:solidFill>
                  <a:schemeClr val="dk1"/>
                </a:solidFill>
              </a:rPr>
              <a:t> sur </a:t>
            </a:r>
            <a:r>
              <a:rPr lang="en-US" sz="1000" dirty="0" err="1">
                <a:solidFill>
                  <a:schemeClr val="dk1"/>
                </a:solidFill>
              </a:rPr>
              <a:t>l'environnement</a:t>
            </a:r>
            <a:r>
              <a:rPr lang="en-US" sz="1000" dirty="0">
                <a:solidFill>
                  <a:schemeClr val="dk1"/>
                </a:solidFill>
              </a:rPr>
              <a:t> et le </a:t>
            </a:r>
            <a:r>
              <a:rPr lang="en-US" sz="1000" dirty="0" err="1">
                <a:solidFill>
                  <a:schemeClr val="dk1"/>
                </a:solidFill>
              </a:rPr>
              <a:t>climat</a:t>
            </a:r>
            <a:r>
              <a:rPr lang="en-US" sz="1000" dirty="0">
                <a:solidFill>
                  <a:schemeClr val="dk1"/>
                </a:solidFill>
              </a:rPr>
              <a:t>. Cette diapositive vise à </a:t>
            </a:r>
            <a:r>
              <a:rPr lang="en-US" sz="1000" dirty="0" err="1">
                <a:solidFill>
                  <a:schemeClr val="dk1"/>
                </a:solidFill>
              </a:rPr>
              <a:t>expliquer</a:t>
            </a:r>
            <a:r>
              <a:rPr lang="en-US" sz="1000" dirty="0">
                <a:solidFill>
                  <a:schemeClr val="dk1"/>
                </a:solidFill>
              </a:rPr>
              <a:t> aux participants comment les </a:t>
            </a:r>
            <a:r>
              <a:rPr lang="en-US" sz="1000" dirty="0" err="1">
                <a:solidFill>
                  <a:schemeClr val="dk1"/>
                </a:solidFill>
              </a:rPr>
              <a:t>mesures</a:t>
            </a:r>
            <a:r>
              <a:rPr lang="en-US" sz="1000" dirty="0">
                <a:solidFill>
                  <a:schemeClr val="dk1"/>
                </a:solidFill>
              </a:rPr>
              <a:t> </a:t>
            </a:r>
            <a:r>
              <a:rPr lang="en-US" sz="1000" dirty="0" err="1">
                <a:solidFill>
                  <a:schemeClr val="dk1"/>
                </a:solidFill>
              </a:rPr>
              <a:t>structurelles</a:t>
            </a:r>
            <a:r>
              <a:rPr lang="en-US" sz="1000" dirty="0">
                <a:solidFill>
                  <a:schemeClr val="dk1"/>
                </a:solidFill>
              </a:rPr>
              <a:t> </a:t>
            </a:r>
            <a:r>
              <a:rPr lang="en-US" sz="1000" dirty="0" err="1">
                <a:solidFill>
                  <a:schemeClr val="dk1"/>
                </a:solidFill>
              </a:rPr>
              <a:t>peuvent</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réalité</a:t>
            </a:r>
            <a:r>
              <a:rPr lang="en-US" sz="1000" dirty="0">
                <a:solidFill>
                  <a:schemeClr val="dk1"/>
                </a:solidFill>
              </a:rPr>
              <a:t> </a:t>
            </a:r>
            <a:r>
              <a:rPr lang="en-US" sz="1000" dirty="0" err="1">
                <a:solidFill>
                  <a:schemeClr val="dk1"/>
                </a:solidFill>
              </a:rPr>
              <a:t>exacerber</a:t>
            </a:r>
            <a:r>
              <a:rPr lang="en-US" sz="1000" dirty="0">
                <a:solidFill>
                  <a:schemeClr val="dk1"/>
                </a:solidFill>
              </a:rPr>
              <a:t> les impacts </a:t>
            </a:r>
            <a:r>
              <a:rPr lang="en-US" sz="1000" dirty="0" err="1">
                <a:solidFill>
                  <a:schemeClr val="dk1"/>
                </a:solidFill>
              </a:rPr>
              <a:t>climatiques</a:t>
            </a:r>
            <a:r>
              <a:rPr lang="en-US" sz="1000" dirty="0">
                <a:solidFill>
                  <a:schemeClr val="dk1"/>
                </a:solidFill>
              </a:rPr>
              <a:t>, et </a:t>
            </a:r>
            <a:r>
              <a:rPr lang="en-US" sz="1000" dirty="0" err="1">
                <a:solidFill>
                  <a:schemeClr val="dk1"/>
                </a:solidFill>
              </a:rPr>
              <a:t>que</a:t>
            </a:r>
            <a:r>
              <a:rPr lang="en-US" sz="1000" dirty="0">
                <a:solidFill>
                  <a:schemeClr val="dk1"/>
                </a:solidFill>
              </a:rPr>
              <a:t> les solutions SFN </a:t>
            </a:r>
            <a:r>
              <a:rPr lang="en-US" sz="1000" dirty="0" err="1">
                <a:solidFill>
                  <a:schemeClr val="dk1"/>
                </a:solidFill>
              </a:rPr>
              <a:t>ou</a:t>
            </a:r>
            <a:r>
              <a:rPr lang="en-US" sz="1000" dirty="0">
                <a:solidFill>
                  <a:schemeClr val="dk1"/>
                </a:solidFill>
              </a:rPr>
              <a:t> </a:t>
            </a:r>
            <a:r>
              <a:rPr lang="en-US" sz="1000" dirty="0" err="1">
                <a:solidFill>
                  <a:schemeClr val="dk1"/>
                </a:solidFill>
              </a:rPr>
              <a:t>hybrides</a:t>
            </a:r>
            <a:r>
              <a:rPr lang="en-US" sz="1000" dirty="0">
                <a:solidFill>
                  <a:schemeClr val="dk1"/>
                </a:solidFill>
              </a:rPr>
              <a:t> </a:t>
            </a:r>
            <a:r>
              <a:rPr lang="en-US" sz="1000" dirty="0" err="1">
                <a:solidFill>
                  <a:schemeClr val="dk1"/>
                </a:solidFill>
              </a:rPr>
              <a:t>combinant</a:t>
            </a:r>
            <a:r>
              <a:rPr lang="en-US" sz="1000" dirty="0">
                <a:solidFill>
                  <a:schemeClr val="dk1"/>
                </a:solidFill>
              </a:rPr>
              <a:t> </a:t>
            </a:r>
            <a:r>
              <a:rPr lang="en-US" sz="1000" dirty="0" err="1">
                <a:solidFill>
                  <a:schemeClr val="dk1"/>
                </a:solidFill>
              </a:rPr>
              <a:t>mesures</a:t>
            </a:r>
            <a:r>
              <a:rPr lang="en-US" sz="1000" dirty="0">
                <a:solidFill>
                  <a:schemeClr val="dk1"/>
                </a:solidFill>
              </a:rPr>
              <a:t> </a:t>
            </a:r>
            <a:r>
              <a:rPr lang="en-US" sz="1000" dirty="0" err="1">
                <a:solidFill>
                  <a:schemeClr val="dk1"/>
                </a:solidFill>
              </a:rPr>
              <a:t>structurelles</a:t>
            </a:r>
            <a:r>
              <a:rPr lang="en-US" sz="1000" dirty="0">
                <a:solidFill>
                  <a:schemeClr val="dk1"/>
                </a:solidFill>
              </a:rPr>
              <a:t> et SFN </a:t>
            </a:r>
            <a:r>
              <a:rPr lang="en-US" sz="1000" dirty="0" err="1">
                <a:solidFill>
                  <a:schemeClr val="dk1"/>
                </a:solidFill>
              </a:rPr>
              <a:t>peuvent</a:t>
            </a:r>
            <a:r>
              <a:rPr lang="en-US" sz="1000" dirty="0">
                <a:solidFill>
                  <a:schemeClr val="dk1"/>
                </a:solidFill>
              </a:rPr>
              <a:t> </a:t>
            </a:r>
            <a:r>
              <a:rPr lang="en-US" sz="1000" dirty="0" err="1">
                <a:solidFill>
                  <a:schemeClr val="dk1"/>
                </a:solidFill>
              </a:rPr>
              <a:t>offrir</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meilleure</a:t>
            </a:r>
            <a:r>
              <a:rPr lang="en-US" sz="1000" dirty="0">
                <a:solidFill>
                  <a:schemeClr val="dk1"/>
                </a:solidFill>
              </a:rPr>
              <a:t> </a:t>
            </a:r>
            <a:r>
              <a:rPr lang="en-US" sz="1000" dirty="0" err="1">
                <a:solidFill>
                  <a:schemeClr val="dk1"/>
                </a:solidFill>
              </a:rPr>
              <a:t>résilience</a:t>
            </a:r>
            <a:r>
              <a:rPr lang="en-US" sz="1000" dirty="0">
                <a:solidFill>
                  <a:schemeClr val="dk1"/>
                </a:solidFill>
              </a:rPr>
              <a:t> aux villes.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présenter</a:t>
            </a:r>
            <a:r>
              <a:rPr lang="en-US" sz="1000" dirty="0">
                <a:solidFill>
                  <a:schemeClr val="dk1"/>
                </a:solidFill>
              </a:rPr>
              <a:t> aux participants les points </a:t>
            </a:r>
            <a:r>
              <a:rPr lang="en-US" sz="1000" dirty="0" err="1">
                <a:solidFill>
                  <a:schemeClr val="dk1"/>
                </a:solidFill>
              </a:rPr>
              <a:t>clés</a:t>
            </a:r>
            <a:r>
              <a:rPr lang="en-US" sz="1000" dirty="0">
                <a:solidFill>
                  <a:schemeClr val="dk1"/>
                </a:solidFill>
              </a:rPr>
              <a:t> de </a:t>
            </a:r>
            <a:r>
              <a:rPr lang="en-US" sz="1000" dirty="0" err="1">
                <a:solidFill>
                  <a:schemeClr val="dk1"/>
                </a:solidFill>
              </a:rPr>
              <a:t>cette</a:t>
            </a:r>
            <a:r>
              <a:rPr lang="en-US" sz="1000" dirty="0">
                <a:solidFill>
                  <a:schemeClr val="dk1"/>
                </a:solidFill>
              </a:rPr>
              <a:t> diapositive, </a:t>
            </a:r>
            <a:r>
              <a:rPr lang="en-US" sz="1000" dirty="0" err="1">
                <a:solidFill>
                  <a:schemeClr val="dk1"/>
                </a:solidFill>
              </a:rPr>
              <a:t>en</a:t>
            </a:r>
            <a:r>
              <a:rPr lang="en-US" sz="1000" dirty="0">
                <a:solidFill>
                  <a:schemeClr val="dk1"/>
                </a:solidFill>
              </a:rPr>
              <a:t> </a:t>
            </a:r>
            <a:r>
              <a:rPr lang="en-US" sz="1000" dirty="0" err="1">
                <a:solidFill>
                  <a:schemeClr val="dk1"/>
                </a:solidFill>
              </a:rPr>
              <a:t>expliquant</a:t>
            </a:r>
            <a:r>
              <a:rPr lang="en-US" sz="1000" dirty="0">
                <a:solidFill>
                  <a:schemeClr val="dk1"/>
                </a:solidFill>
              </a:rPr>
              <a:t> comment </a:t>
            </a:r>
            <a:r>
              <a:rPr lang="en-US" sz="1000" dirty="0" err="1">
                <a:solidFill>
                  <a:schemeClr val="dk1"/>
                </a:solidFill>
              </a:rPr>
              <a:t>l'expansion</a:t>
            </a:r>
            <a:r>
              <a:rPr lang="en-US" sz="1000" dirty="0">
                <a:solidFill>
                  <a:schemeClr val="dk1"/>
                </a:solidFill>
              </a:rPr>
              <a:t> des zones </a:t>
            </a:r>
            <a:r>
              <a:rPr lang="en-US" sz="1000" dirty="0" err="1">
                <a:solidFill>
                  <a:schemeClr val="dk1"/>
                </a:solidFill>
              </a:rPr>
              <a:t>urbaines</a:t>
            </a:r>
            <a:r>
              <a:rPr lang="en-US" sz="1000" dirty="0">
                <a:solidFill>
                  <a:schemeClr val="dk1"/>
                </a:solidFill>
              </a:rPr>
              <a:t> </a:t>
            </a:r>
            <a:r>
              <a:rPr lang="en-US" sz="1000" dirty="0" err="1">
                <a:solidFill>
                  <a:schemeClr val="dk1"/>
                </a:solidFill>
              </a:rPr>
              <a:t>dotées</a:t>
            </a:r>
            <a:r>
              <a:rPr lang="en-US" sz="1000" dirty="0">
                <a:solidFill>
                  <a:schemeClr val="dk1"/>
                </a:solidFill>
              </a:rPr>
              <a:t> </a:t>
            </a:r>
            <a:r>
              <a:rPr lang="en-US" sz="1000" dirty="0" err="1">
                <a:solidFill>
                  <a:schemeClr val="dk1"/>
                </a:solidFill>
              </a:rPr>
              <a:t>d'infrastructures</a:t>
            </a:r>
            <a:r>
              <a:rPr lang="en-US" sz="1000" dirty="0">
                <a:solidFill>
                  <a:schemeClr val="dk1"/>
                </a:solidFill>
              </a:rPr>
              <a:t> </a:t>
            </a:r>
            <a:r>
              <a:rPr lang="en-US" sz="1000" dirty="0" err="1">
                <a:solidFill>
                  <a:schemeClr val="dk1"/>
                </a:solidFill>
              </a:rPr>
              <a:t>grises</a:t>
            </a:r>
            <a:r>
              <a:rPr lang="en-US" sz="1000" dirty="0">
                <a:solidFill>
                  <a:schemeClr val="dk1"/>
                </a:solidFill>
              </a:rPr>
              <a:t> </a:t>
            </a:r>
            <a:r>
              <a:rPr lang="en-US" sz="1000" dirty="0" err="1">
                <a:solidFill>
                  <a:schemeClr val="dk1"/>
                </a:solidFill>
              </a:rPr>
              <a:t>peut</a:t>
            </a:r>
            <a:r>
              <a:rPr lang="en-US" sz="1000" dirty="0">
                <a:solidFill>
                  <a:schemeClr val="dk1"/>
                </a:solidFill>
              </a:rPr>
              <a:t> </a:t>
            </a:r>
            <a:r>
              <a:rPr lang="en-US" sz="1000" dirty="0" err="1">
                <a:solidFill>
                  <a:schemeClr val="dk1"/>
                </a:solidFill>
              </a:rPr>
              <a:t>nuire</a:t>
            </a:r>
            <a:r>
              <a:rPr lang="en-US" sz="1000" dirty="0">
                <a:solidFill>
                  <a:schemeClr val="dk1"/>
                </a:solidFill>
              </a:rPr>
              <a:t> aux </a:t>
            </a:r>
            <a:r>
              <a:rPr lang="en-US" sz="1000" dirty="0" err="1">
                <a:solidFill>
                  <a:schemeClr val="dk1"/>
                </a:solidFill>
              </a:rPr>
              <a:t>écosystèmes</a:t>
            </a:r>
            <a:r>
              <a:rPr lang="en-US" sz="1000" dirty="0">
                <a:solidFill>
                  <a:schemeClr val="dk1"/>
                </a:solidFill>
              </a:rPr>
              <a:t> </a:t>
            </a:r>
            <a:r>
              <a:rPr lang="en-US" sz="1000" dirty="0" err="1">
                <a:solidFill>
                  <a:schemeClr val="dk1"/>
                </a:solidFill>
              </a:rPr>
              <a:t>naturels</a:t>
            </a:r>
            <a:r>
              <a:rPr lang="en-US" sz="1000" dirty="0">
                <a:solidFill>
                  <a:schemeClr val="dk1"/>
                </a:solidFill>
              </a:rPr>
              <a:t> et aux processus </a:t>
            </a:r>
            <a:r>
              <a:rPr lang="en-US" sz="1000" dirty="0" err="1">
                <a:solidFill>
                  <a:schemeClr val="dk1"/>
                </a:solidFill>
              </a:rPr>
              <a:t>écologiques</a:t>
            </a:r>
            <a:r>
              <a:rPr lang="en-US" sz="1000" dirty="0">
                <a:solidFill>
                  <a:schemeClr val="dk1"/>
                </a:solidFill>
              </a:rPr>
              <a:t> </a:t>
            </a:r>
            <a:r>
              <a:rPr lang="en-US" sz="1000" dirty="0" err="1">
                <a:solidFill>
                  <a:schemeClr val="dk1"/>
                </a:solidFill>
              </a:rPr>
              <a:t>importants</a:t>
            </a:r>
            <a:r>
              <a:rPr lang="en-US" sz="1000" dirty="0">
                <a:solidFill>
                  <a:schemeClr val="dk1"/>
                </a:solidFill>
              </a:rPr>
              <a:t> qui </a:t>
            </a:r>
            <a:r>
              <a:rPr lang="en-US" sz="1000" dirty="0" err="1">
                <a:solidFill>
                  <a:schemeClr val="dk1"/>
                </a:solidFill>
              </a:rPr>
              <a:t>contribuent</a:t>
            </a:r>
            <a:r>
              <a:rPr lang="en-US" sz="1000" dirty="0">
                <a:solidFill>
                  <a:schemeClr val="dk1"/>
                </a:solidFill>
              </a:rPr>
              <a:t> à </a:t>
            </a:r>
            <a:r>
              <a:rPr lang="en-US" sz="1000" dirty="0" err="1">
                <a:solidFill>
                  <a:schemeClr val="dk1"/>
                </a:solidFill>
              </a:rPr>
              <a:t>minimiser</a:t>
            </a:r>
            <a:r>
              <a:rPr lang="en-US" sz="1000" dirty="0">
                <a:solidFill>
                  <a:schemeClr val="dk1"/>
                </a:solidFill>
              </a:rPr>
              <a:t> les impacts </a:t>
            </a:r>
            <a:r>
              <a:rPr lang="en-US" sz="1000" dirty="0" err="1">
                <a:solidFill>
                  <a:schemeClr val="dk1"/>
                </a:solidFill>
              </a:rPr>
              <a:t>climatiques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b="1" dirty="0">
                <a:solidFill>
                  <a:schemeClr val="dk1"/>
                </a:solidFill>
              </a:rPr>
              <a:t>Sources :</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dirty="0">
                <a:solidFill>
                  <a:schemeClr val="dk1"/>
                </a:solidFill>
              </a:rPr>
              <a:t>Cohen et al., (2016). Solutions </a:t>
            </a:r>
            <a:r>
              <a:rPr lang="en-US" sz="1000" dirty="0" err="1">
                <a:solidFill>
                  <a:schemeClr val="dk1"/>
                </a:solidFill>
              </a:rPr>
              <a:t>fondées</a:t>
            </a:r>
            <a:r>
              <a:rPr lang="en-US" sz="1000" dirty="0">
                <a:solidFill>
                  <a:schemeClr val="dk1"/>
                </a:solidFill>
              </a:rPr>
              <a:t> sur la nature pour </a:t>
            </a:r>
            <a:r>
              <a:rPr lang="en-US" sz="1000" dirty="0" err="1">
                <a:solidFill>
                  <a:schemeClr val="dk1"/>
                </a:solidFill>
              </a:rPr>
              <a:t>relever</a:t>
            </a:r>
            <a:r>
              <a:rPr lang="en-US" sz="1000" dirty="0">
                <a:solidFill>
                  <a:schemeClr val="dk1"/>
                </a:solidFill>
              </a:rPr>
              <a:t> les </a:t>
            </a:r>
            <a:r>
              <a:rPr lang="en-US" sz="1000" dirty="0" err="1">
                <a:solidFill>
                  <a:schemeClr val="dk1"/>
                </a:solidFill>
              </a:rPr>
              <a:t>défis</a:t>
            </a:r>
            <a:r>
              <a:rPr lang="en-US" sz="1000" dirty="0">
                <a:solidFill>
                  <a:schemeClr val="dk1"/>
                </a:solidFill>
              </a:rPr>
              <a:t> </a:t>
            </a:r>
            <a:r>
              <a:rPr lang="en-US" sz="1000" dirty="0" err="1">
                <a:solidFill>
                  <a:schemeClr val="dk1"/>
                </a:solidFill>
              </a:rPr>
              <a:t>sociétaux</a:t>
            </a:r>
            <a:r>
              <a:rPr lang="en-US" sz="1000" dirty="0">
                <a:solidFill>
                  <a:schemeClr val="dk1"/>
                </a:solidFill>
              </a:rPr>
              <a:t> </a:t>
            </a:r>
            <a:r>
              <a:rPr lang="en-US" sz="1000" dirty="0" err="1">
                <a:solidFill>
                  <a:schemeClr val="dk1"/>
                </a:solidFill>
              </a:rPr>
              <a:t>mondiaux</a:t>
            </a:r>
            <a:r>
              <a:rPr lang="en-US" sz="1000" dirty="0">
                <a:solidFill>
                  <a:schemeClr val="dk1"/>
                </a:solidFill>
              </a:rPr>
              <a:t>.</a:t>
            </a:r>
            <a:r>
              <a:rPr lang="en-US" sz="1000" u="sng" dirty="0">
                <a:solidFill>
                  <a:schemeClr val="hlink"/>
                </a:solidFill>
                <a:hlinkClick r:id="rId3"/>
              </a:rPr>
              <a:t> https://portals.iucn.org/library/node/46191</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Agence américaine de protection de </a:t>
            </a:r>
            <a:r>
              <a:rPr lang="en-US" sz="1000" dirty="0" err="1">
                <a:solidFill>
                  <a:schemeClr val="dk1"/>
                </a:solidFill>
              </a:rPr>
              <a:t>l'environnement</a:t>
            </a:r>
            <a:r>
              <a:rPr lang="en-US" sz="1000" dirty="0">
                <a:solidFill>
                  <a:schemeClr val="dk1"/>
                </a:solidFill>
              </a:rPr>
              <a:t> (2008). </a:t>
            </a:r>
            <a:r>
              <a:rPr lang="en-US" sz="1000" dirty="0" err="1">
                <a:solidFill>
                  <a:schemeClr val="dk1"/>
                </a:solidFill>
              </a:rPr>
              <a:t>Réduire</a:t>
            </a:r>
            <a:r>
              <a:rPr lang="en-US" sz="1000" dirty="0">
                <a:solidFill>
                  <a:schemeClr val="dk1"/>
                </a:solidFill>
              </a:rPr>
              <a:t> les </a:t>
            </a:r>
            <a:r>
              <a:rPr lang="en-US" sz="1000" dirty="0" err="1">
                <a:solidFill>
                  <a:schemeClr val="dk1"/>
                </a:solidFill>
              </a:rPr>
              <a:t>îlots</a:t>
            </a:r>
            <a:r>
              <a:rPr lang="en-US" sz="1000" dirty="0">
                <a:solidFill>
                  <a:schemeClr val="dk1"/>
                </a:solidFill>
              </a:rPr>
              <a:t> de </a:t>
            </a:r>
            <a:r>
              <a:rPr lang="en-US" sz="1000" dirty="0" err="1">
                <a:solidFill>
                  <a:schemeClr val="dk1"/>
                </a:solidFill>
              </a:rPr>
              <a:t>chaleur</a:t>
            </a:r>
            <a:r>
              <a:rPr lang="en-US" sz="1000" dirty="0">
                <a:solidFill>
                  <a:schemeClr val="dk1"/>
                </a:solidFill>
              </a:rPr>
              <a:t> </a:t>
            </a:r>
            <a:r>
              <a:rPr lang="en-US" sz="1000" dirty="0" err="1">
                <a:solidFill>
                  <a:schemeClr val="dk1"/>
                </a:solidFill>
              </a:rPr>
              <a:t>urbains</a:t>
            </a:r>
            <a:r>
              <a:rPr lang="en-US" sz="1000" dirty="0">
                <a:solidFill>
                  <a:schemeClr val="dk1"/>
                </a:solidFill>
              </a:rPr>
              <a:t> : </a:t>
            </a:r>
            <a:r>
              <a:rPr lang="en-US" sz="1000" dirty="0" err="1">
                <a:solidFill>
                  <a:schemeClr val="dk1"/>
                </a:solidFill>
              </a:rPr>
              <a:t>recueil</a:t>
            </a:r>
            <a:r>
              <a:rPr lang="en-US" sz="1000" dirty="0">
                <a:solidFill>
                  <a:schemeClr val="dk1"/>
                </a:solidFill>
              </a:rPr>
              <a:t> de </a:t>
            </a:r>
            <a:r>
              <a:rPr lang="en-US" sz="1000" dirty="0" err="1">
                <a:solidFill>
                  <a:schemeClr val="dk1"/>
                </a:solidFill>
              </a:rPr>
              <a:t>stratégies</a:t>
            </a:r>
            <a:r>
              <a:rPr lang="en-US" sz="1000" dirty="0">
                <a:solidFill>
                  <a:schemeClr val="dk1"/>
                </a:solidFill>
              </a:rPr>
              <a:t>. </a:t>
            </a:r>
            <a:r>
              <a:rPr lang="en-US" sz="1000" dirty="0" err="1">
                <a:solidFill>
                  <a:schemeClr val="dk1"/>
                </a:solidFill>
              </a:rPr>
              <a:t>Projet</a:t>
            </a:r>
            <a:r>
              <a:rPr lang="en-US" sz="1000" dirty="0">
                <a:solidFill>
                  <a:schemeClr val="dk1"/>
                </a:solidFill>
              </a:rPr>
              <a:t>.</a:t>
            </a:r>
            <a:r>
              <a:rPr lang="en-US" sz="1000" u="sng" dirty="0">
                <a:solidFill>
                  <a:srgbClr val="0000FF"/>
                </a:solidFill>
                <a:hlinkClick r:id="rId4">
                  <a:extLst>
                    <a:ext uri="{A12FA001-AC4F-418D-AE19-62706E023703}">
                      <ahyp:hlinkClr xmlns:ahyp="http://schemas.microsoft.com/office/drawing/2018/hyperlinkcolor" val="tx"/>
                    </a:ext>
                  </a:extLst>
                </a:hlinkClick>
              </a:rPr>
              <a:t> https://www.epa.gov/heat-islands/heat-island-compendium</a:t>
            </a:r>
            <a:endParaRPr sz="1000" dirty="0">
              <a:solidFill>
                <a:srgbClr val="0000FF"/>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p:txBody>
      </p:sp>
      <p:sp>
        <p:nvSpPr>
          <p:cNvPr id="1338" name="Google Shape;1338;p75:notes">
            <a:extLst>
              <a:ext uri="{FF2B5EF4-FFF2-40B4-BE49-F238E27FC236}">
                <a16:creationId xmlns:a16="http://schemas.microsoft.com/office/drawing/2014/main" id="{5EDED753-9B54-5CF0-01DF-3E92E5F5309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40901838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p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Dans le </a:t>
            </a:r>
            <a:r>
              <a:rPr lang="en-US" sz="1000" dirty="0" err="1">
                <a:solidFill>
                  <a:schemeClr val="dk1"/>
                </a:solidFill>
              </a:rPr>
              <a:t>prolongement</a:t>
            </a:r>
            <a:r>
              <a:rPr lang="en-US" sz="1000" dirty="0">
                <a:solidFill>
                  <a:schemeClr val="dk1"/>
                </a:solidFill>
              </a:rPr>
              <a:t> de la diapositive </a:t>
            </a:r>
            <a:r>
              <a:rPr lang="en-US" sz="1000" dirty="0" err="1">
                <a:solidFill>
                  <a:schemeClr val="dk1"/>
                </a:solidFill>
              </a:rPr>
              <a:t>précédente</a:t>
            </a:r>
            <a:r>
              <a:rPr lang="en-US" sz="1000" dirty="0">
                <a:solidFill>
                  <a:schemeClr val="dk1"/>
                </a:solidFill>
              </a:rPr>
              <a:t>, </a:t>
            </a:r>
            <a:r>
              <a:rPr lang="en-US" sz="1000" dirty="0" err="1">
                <a:solidFill>
                  <a:schemeClr val="dk1"/>
                </a:solidFill>
              </a:rPr>
              <a:t>cette</a:t>
            </a:r>
            <a:r>
              <a:rPr lang="en-US" sz="1000" dirty="0">
                <a:solidFill>
                  <a:schemeClr val="dk1"/>
                </a:solidFill>
              </a:rPr>
              <a:t> diapositive </a:t>
            </a:r>
            <a:r>
              <a:rPr lang="en-US" sz="1000" dirty="0" err="1">
                <a:solidFill>
                  <a:schemeClr val="dk1"/>
                </a:solidFill>
              </a:rPr>
              <a:t>décrit</a:t>
            </a:r>
            <a:r>
              <a:rPr lang="en-US" sz="1000" dirty="0">
                <a:solidFill>
                  <a:schemeClr val="dk1"/>
                </a:solidFill>
              </a:rPr>
              <a:t> comment les solutions </a:t>
            </a:r>
            <a:r>
              <a:rPr lang="en-US" sz="1000" dirty="0" err="1">
                <a:solidFill>
                  <a:schemeClr val="dk1"/>
                </a:solidFill>
              </a:rPr>
              <a:t>fondées</a:t>
            </a:r>
            <a:r>
              <a:rPr lang="en-US" sz="1000" dirty="0">
                <a:solidFill>
                  <a:schemeClr val="dk1"/>
                </a:solidFill>
              </a:rPr>
              <a:t> sur la nature </a:t>
            </a:r>
            <a:r>
              <a:rPr lang="en-US" sz="1000" dirty="0" err="1">
                <a:solidFill>
                  <a:schemeClr val="dk1"/>
                </a:solidFill>
              </a:rPr>
              <a:t>peuvent</a:t>
            </a:r>
            <a:r>
              <a:rPr lang="en-US" sz="1000" dirty="0">
                <a:solidFill>
                  <a:schemeClr val="dk1"/>
                </a:solidFill>
              </a:rPr>
              <a:t> </a:t>
            </a:r>
            <a:r>
              <a:rPr lang="en-US" sz="1000" b="1" dirty="0" err="1">
                <a:solidFill>
                  <a:schemeClr val="dk1"/>
                </a:solidFill>
              </a:rPr>
              <a:t>compléter</a:t>
            </a:r>
            <a:r>
              <a:rPr lang="en-US" sz="1000" b="1" dirty="0">
                <a:solidFill>
                  <a:schemeClr val="dk1"/>
                </a:solidFill>
              </a:rPr>
              <a:t>, </a:t>
            </a:r>
            <a:r>
              <a:rPr lang="en-US" sz="1000" b="1" dirty="0" err="1">
                <a:solidFill>
                  <a:schemeClr val="dk1"/>
                </a:solidFill>
              </a:rPr>
              <a:t>remplacer</a:t>
            </a:r>
            <a:r>
              <a:rPr lang="en-US" sz="1000" b="1" dirty="0">
                <a:solidFill>
                  <a:schemeClr val="dk1"/>
                </a:solidFill>
              </a:rPr>
              <a:t> </a:t>
            </a:r>
            <a:r>
              <a:rPr lang="en-US" sz="1000" dirty="0" err="1">
                <a:solidFill>
                  <a:schemeClr val="dk1"/>
                </a:solidFill>
              </a:rPr>
              <a:t>ou</a:t>
            </a:r>
            <a:r>
              <a:rPr lang="en-US" sz="1000" dirty="0">
                <a:solidFill>
                  <a:schemeClr val="dk1"/>
                </a:solidFill>
              </a:rPr>
              <a:t> </a:t>
            </a:r>
            <a:r>
              <a:rPr lang="en-US" sz="1000" b="1" dirty="0" err="1">
                <a:solidFill>
                  <a:schemeClr val="dk1"/>
                </a:solidFill>
              </a:rPr>
              <a:t>préserver</a:t>
            </a:r>
            <a:r>
              <a:rPr lang="en-US" sz="1000" b="1" dirty="0">
                <a:solidFill>
                  <a:schemeClr val="dk1"/>
                </a:solidFill>
              </a:rPr>
              <a:t> et </a:t>
            </a:r>
            <a:r>
              <a:rPr lang="en-US" sz="1000" b="1" dirty="0" err="1">
                <a:solidFill>
                  <a:schemeClr val="dk1"/>
                </a:solidFill>
              </a:rPr>
              <a:t>protéger</a:t>
            </a:r>
            <a:r>
              <a:rPr lang="en-US" sz="1000" b="1" dirty="0">
                <a:solidFill>
                  <a:schemeClr val="dk1"/>
                </a:solidFill>
              </a:rPr>
              <a:t> </a:t>
            </a:r>
            <a:r>
              <a:rPr lang="en-US" sz="1000" dirty="0">
                <a:solidFill>
                  <a:schemeClr val="dk1"/>
                </a:solidFill>
              </a:rPr>
              <a:t>les infrastructures </a:t>
            </a:r>
            <a:r>
              <a:rPr lang="en-US" sz="1000" dirty="0" err="1">
                <a:solidFill>
                  <a:schemeClr val="dk1"/>
                </a:solidFill>
              </a:rPr>
              <a:t>urbaines</a:t>
            </a:r>
            <a:r>
              <a:rPr lang="en-US" sz="1000" dirty="0">
                <a:solidFill>
                  <a:schemeClr val="dk1"/>
                </a:solidFill>
              </a:rPr>
              <a:t> </a:t>
            </a:r>
            <a:r>
              <a:rPr lang="en-US" sz="1000" dirty="0" err="1">
                <a:solidFill>
                  <a:schemeClr val="dk1"/>
                </a:solidFill>
              </a:rPr>
              <a:t>grises</a:t>
            </a:r>
            <a:r>
              <a:rPr lang="en-US" sz="1000" dirty="0">
                <a:solidFill>
                  <a:schemeClr val="dk1"/>
                </a:solidFill>
              </a:rPr>
              <a:t> </a:t>
            </a:r>
            <a:r>
              <a:rPr lang="en-US" sz="1000" dirty="0" err="1">
                <a:solidFill>
                  <a:schemeClr val="dk1"/>
                </a:solidFill>
              </a:rPr>
              <a:t>traditionnelles</a:t>
            </a:r>
            <a:r>
              <a:rPr lang="en-US" sz="1000" dirty="0">
                <a:solidFill>
                  <a:schemeClr val="dk1"/>
                </a:solidFill>
              </a:rPr>
              <a:t> (</a:t>
            </a:r>
            <a:r>
              <a:rPr lang="en-US" sz="1000" dirty="0" err="1">
                <a:solidFill>
                  <a:schemeClr val="dk1"/>
                </a:solidFill>
              </a:rPr>
              <a:t>mesures</a:t>
            </a:r>
            <a:r>
              <a:rPr lang="en-US" sz="1000" dirty="0">
                <a:solidFill>
                  <a:schemeClr val="dk1"/>
                </a:solidFill>
              </a:rPr>
              <a:t> </a:t>
            </a:r>
            <a:r>
              <a:rPr lang="en-US" sz="1000" dirty="0" err="1">
                <a:solidFill>
                  <a:schemeClr val="dk1"/>
                </a:solidFill>
              </a:rPr>
              <a:t>structurelles</a:t>
            </a:r>
            <a:r>
              <a:rPr lang="en-US" sz="1000" dirty="0">
                <a:solidFill>
                  <a:schemeClr val="dk1"/>
                </a:solidFill>
              </a:rPr>
              <a:t>). </a:t>
            </a:r>
            <a:r>
              <a:rPr lang="en-US" sz="1000" dirty="0" err="1">
                <a:solidFill>
                  <a:schemeClr val="dk1"/>
                </a:solidFill>
              </a:rPr>
              <a:t>Veuillez</a:t>
            </a:r>
            <a:r>
              <a:rPr lang="en-US" sz="1000" dirty="0">
                <a:solidFill>
                  <a:schemeClr val="dk1"/>
                </a:solidFill>
              </a:rPr>
              <a:t> lire chacun des trois points </a:t>
            </a:r>
            <a:r>
              <a:rPr lang="en-US" sz="1000" dirty="0" err="1">
                <a:solidFill>
                  <a:schemeClr val="dk1"/>
                </a:solidFill>
              </a:rPr>
              <a:t>en</a:t>
            </a:r>
            <a:r>
              <a:rPr lang="en-US" sz="1000" dirty="0">
                <a:solidFill>
                  <a:schemeClr val="dk1"/>
                </a:solidFill>
              </a:rPr>
              <a:t> </a:t>
            </a:r>
            <a:r>
              <a:rPr lang="en-US" sz="1000" dirty="0" err="1">
                <a:solidFill>
                  <a:schemeClr val="dk1"/>
                </a:solidFill>
              </a:rPr>
              <a:t>soulignant</a:t>
            </a:r>
            <a:r>
              <a:rPr lang="en-US" sz="1000" dirty="0">
                <a:solidFill>
                  <a:schemeClr val="dk1"/>
                </a:solidFill>
              </a:rPr>
              <a:t> les </a:t>
            </a:r>
            <a:r>
              <a:rPr lang="en-US" sz="1000" dirty="0" err="1">
                <a:solidFill>
                  <a:schemeClr val="dk1"/>
                </a:solidFill>
              </a:rPr>
              <a:t>avantages</a:t>
            </a:r>
            <a:r>
              <a:rPr lang="en-US" sz="1000" dirty="0">
                <a:solidFill>
                  <a:schemeClr val="dk1"/>
                </a:solidFill>
              </a:rPr>
              <a:t> des solutions </a:t>
            </a:r>
            <a:r>
              <a:rPr lang="en-US" sz="1000" dirty="0" err="1">
                <a:solidFill>
                  <a:schemeClr val="dk1"/>
                </a:solidFill>
              </a:rPr>
              <a:t>fondées</a:t>
            </a:r>
            <a:r>
              <a:rPr lang="en-US" sz="1000" dirty="0">
                <a:solidFill>
                  <a:schemeClr val="dk1"/>
                </a:solidFill>
              </a:rPr>
              <a:t> sur la nature.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rgbClr val="0000FF"/>
                </a:solidFill>
                <a:hlinkClick r:id="rId3">
                  <a:extLst>
                    <a:ext uri="{A12FA001-AC4F-418D-AE19-62706E023703}">
                      <ahyp:hlinkClr xmlns:ahyp="http://schemas.microsoft.com/office/drawing/2018/hyperlinkcolor" val="tx"/>
                    </a:ext>
                  </a:extLst>
                </a:hlinkClick>
              </a:rPr>
              <a:t>CDRI_Global_Infrastructure_Resilience_Executive_Summary.pdf</a:t>
            </a:r>
            <a:endParaRPr sz="1000" dirty="0"/>
          </a:p>
        </p:txBody>
      </p:sp>
      <p:sp>
        <p:nvSpPr>
          <p:cNvPr id="1360" name="Google Shape;1360;p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a:solidFill>
                  <a:schemeClr val="dk1"/>
                </a:solidFill>
                <a:effectLst/>
                <a:latin typeface="Arial"/>
                <a:ea typeface="Arial"/>
                <a:cs typeface="Arial"/>
                <a:sym typeface="Arial"/>
              </a:rPr>
              <a:t>Une zone </a:t>
            </a:r>
            <a:r>
              <a:rPr lang="en-GB" sz="1200" b="0" i="0" u="none" strike="noStrike" cap="none" dirty="0" err="1">
                <a:solidFill>
                  <a:schemeClr val="dk1"/>
                </a:solidFill>
                <a:effectLst/>
                <a:latin typeface="Arial"/>
                <a:ea typeface="Arial"/>
                <a:cs typeface="Arial"/>
                <a:sym typeface="Arial"/>
              </a:rPr>
              <a:t>humide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artificielle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utilisant</a:t>
            </a:r>
            <a:r>
              <a:rPr lang="en-GB" sz="1200" b="0" i="0" u="none" strike="noStrike" cap="none" dirty="0">
                <a:solidFill>
                  <a:schemeClr val="dk1"/>
                </a:solidFill>
                <a:effectLst/>
                <a:latin typeface="Arial"/>
                <a:ea typeface="Arial"/>
                <a:cs typeface="Arial"/>
                <a:sym typeface="Arial"/>
              </a:rPr>
              <a:t> des solutions </a:t>
            </a:r>
            <a:r>
              <a:rPr lang="en-GB" sz="1200" b="0" i="0" u="none" strike="noStrike" cap="none" dirty="0" err="1">
                <a:solidFill>
                  <a:schemeClr val="dk1"/>
                </a:solidFill>
                <a:effectLst/>
                <a:latin typeface="Arial"/>
                <a:ea typeface="Arial"/>
                <a:cs typeface="Arial"/>
                <a:sym typeface="Arial"/>
              </a:rPr>
              <a:t>basées</a:t>
            </a:r>
            <a:r>
              <a:rPr lang="en-GB" sz="1200" b="0" i="0" u="none" strike="noStrike" cap="none" dirty="0">
                <a:solidFill>
                  <a:schemeClr val="dk1"/>
                </a:solidFill>
                <a:effectLst/>
                <a:latin typeface="Arial"/>
                <a:ea typeface="Arial"/>
                <a:cs typeface="Arial"/>
                <a:sym typeface="Arial"/>
              </a:rPr>
              <a:t> sur la nature </a:t>
            </a:r>
            <a:r>
              <a:rPr lang="en-GB" sz="1200" b="0" i="0" u="none" strike="noStrike" cap="none" dirty="0" err="1">
                <a:solidFill>
                  <a:schemeClr val="dk1"/>
                </a:solidFill>
                <a:effectLst/>
                <a:latin typeface="Arial"/>
                <a:ea typeface="Arial"/>
                <a:cs typeface="Arial"/>
                <a:sym typeface="Arial"/>
              </a:rPr>
              <a:t>fonctionne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imitant</a:t>
            </a:r>
            <a:r>
              <a:rPr lang="en-GB" sz="1200" b="0" i="0" u="none" strike="noStrike" cap="none" dirty="0">
                <a:solidFill>
                  <a:schemeClr val="dk1"/>
                </a:solidFill>
                <a:effectLst/>
                <a:latin typeface="Arial"/>
                <a:ea typeface="Arial"/>
                <a:cs typeface="Arial"/>
                <a:sym typeface="Arial"/>
              </a:rPr>
              <a:t> le processus naturel de filtration des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nettoyer</a:t>
            </a:r>
            <a:r>
              <a:rPr lang="en-GB" sz="1200" b="0" i="0" u="none" strike="noStrike" cap="none" dirty="0">
                <a:solidFill>
                  <a:schemeClr val="dk1"/>
                </a:solidFill>
                <a:effectLst/>
                <a:latin typeface="Arial"/>
                <a:ea typeface="Arial"/>
                <a:cs typeface="Arial"/>
                <a:sym typeface="Arial"/>
              </a:rPr>
              <a:t> les eaux </a:t>
            </a:r>
            <a:r>
              <a:rPr lang="en-GB" sz="1200" b="0" i="0" u="none" strike="noStrike" cap="none" dirty="0" err="1">
                <a:solidFill>
                  <a:schemeClr val="dk1"/>
                </a:solidFill>
                <a:effectLst/>
                <a:latin typeface="Arial"/>
                <a:ea typeface="Arial"/>
                <a:cs typeface="Arial"/>
                <a:sym typeface="Arial"/>
              </a:rPr>
              <a:t>usées</a:t>
            </a:r>
            <a:r>
              <a:rPr lang="en-GB" sz="1200" b="0" i="0" u="none" strike="noStrike" cap="none" dirty="0">
                <a:solidFill>
                  <a:schemeClr val="dk1"/>
                </a:solidFill>
                <a:effectLst/>
                <a:latin typeface="Arial"/>
                <a:ea typeface="Arial"/>
                <a:cs typeface="Arial"/>
                <a:sym typeface="Arial"/>
              </a:rPr>
              <a:t>. Elle utilise des plantes </a:t>
            </a:r>
            <a:r>
              <a:rPr lang="en-GB" sz="1200" b="0" i="0" u="none" strike="noStrike" cap="none" dirty="0" err="1">
                <a:solidFill>
                  <a:schemeClr val="dk1"/>
                </a:solidFill>
                <a:effectLst/>
                <a:latin typeface="Arial"/>
                <a:ea typeface="Arial"/>
                <a:cs typeface="Arial"/>
                <a:sym typeface="Arial"/>
              </a:rPr>
              <a:t>telles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que</a:t>
            </a:r>
            <a:r>
              <a:rPr lang="en-GB" sz="1200" b="0" i="0" u="none" strike="noStrike" cap="none" dirty="0">
                <a:solidFill>
                  <a:schemeClr val="dk1"/>
                </a:solidFill>
                <a:effectLst/>
                <a:latin typeface="Arial"/>
                <a:ea typeface="Arial"/>
                <a:cs typeface="Arial"/>
                <a:sym typeface="Arial"/>
              </a:rPr>
              <a:t> des herbes et des </a:t>
            </a:r>
            <a:r>
              <a:rPr lang="en-GB" sz="1200" b="0" i="0" u="none" strike="noStrike" cap="none" dirty="0" err="1">
                <a:solidFill>
                  <a:schemeClr val="dk1"/>
                </a:solidFill>
                <a:effectLst/>
                <a:latin typeface="Arial"/>
                <a:ea typeface="Arial"/>
                <a:cs typeface="Arial"/>
                <a:sym typeface="Arial"/>
              </a:rPr>
              <a:t>roseaux</a:t>
            </a:r>
            <a:r>
              <a:rPr lang="en-GB" sz="1200" b="0" i="0" u="none" strike="noStrike" cap="none" dirty="0">
                <a:solidFill>
                  <a:schemeClr val="dk1"/>
                </a:solidFill>
                <a:effectLst/>
                <a:latin typeface="Arial"/>
                <a:ea typeface="Arial"/>
                <a:cs typeface="Arial"/>
                <a:sym typeface="Arial"/>
              </a:rPr>
              <a:t> pour absorber et </a:t>
            </a:r>
            <a:r>
              <a:rPr lang="en-GB" sz="1200" b="0" i="0" u="none" strike="noStrike" cap="none" dirty="0" err="1">
                <a:solidFill>
                  <a:schemeClr val="dk1"/>
                </a:solidFill>
                <a:effectLst/>
                <a:latin typeface="Arial"/>
                <a:ea typeface="Arial"/>
                <a:cs typeface="Arial"/>
                <a:sym typeface="Arial"/>
              </a:rPr>
              <a:t>décomposer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polluants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présents</a:t>
            </a:r>
            <a:r>
              <a:rPr lang="en-GB" sz="1200" b="0" i="0" u="none" strike="noStrike" cap="none" dirty="0">
                <a:solidFill>
                  <a:schemeClr val="dk1"/>
                </a:solidFill>
                <a:effectLst/>
                <a:latin typeface="Arial"/>
                <a:ea typeface="Arial"/>
                <a:cs typeface="Arial"/>
                <a:sym typeface="Arial"/>
              </a:rPr>
              <a:t> dans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Les plantes et le sol </a:t>
            </a:r>
            <a:r>
              <a:rPr lang="en-GB" sz="1200" b="0" i="0" u="none" strike="noStrike" cap="none" dirty="0" err="1">
                <a:solidFill>
                  <a:schemeClr val="dk1"/>
                </a:solidFill>
                <a:effectLst/>
                <a:latin typeface="Arial"/>
                <a:ea typeface="Arial"/>
                <a:cs typeface="Arial"/>
                <a:sym typeface="Arial"/>
              </a:rPr>
              <a:t>aident</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filtrer</a:t>
            </a:r>
            <a:r>
              <a:rPr lang="en-GB" sz="1200" b="0" i="0" u="none" strike="noStrike" cap="none" dirty="0">
                <a:solidFill>
                  <a:schemeClr val="dk1"/>
                </a:solidFill>
                <a:effectLst/>
                <a:latin typeface="Arial"/>
                <a:ea typeface="Arial"/>
                <a:cs typeface="Arial"/>
                <a:sym typeface="Arial"/>
              </a:rPr>
              <a:t> les substances </a:t>
            </a:r>
            <a:r>
              <a:rPr lang="en-GB" sz="1200" b="0" i="0" u="none" strike="noStrike" cap="none" dirty="0" err="1">
                <a:solidFill>
                  <a:schemeClr val="dk1"/>
                </a:solidFill>
                <a:effectLst/>
                <a:latin typeface="Arial"/>
                <a:ea typeface="Arial"/>
                <a:cs typeface="Arial"/>
                <a:sym typeface="Arial"/>
              </a:rPr>
              <a:t>nocives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que</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saleté</a:t>
            </a:r>
            <a:r>
              <a:rPr lang="en-GB" sz="1200" b="0" i="0" u="none" strike="noStrike" cap="none" dirty="0">
                <a:solidFill>
                  <a:schemeClr val="dk1"/>
                </a:solidFill>
                <a:effectLst/>
                <a:latin typeface="Arial"/>
                <a:ea typeface="Arial"/>
                <a:cs typeface="Arial"/>
                <a:sym typeface="Arial"/>
              </a:rPr>
              <a:t>, les nutriments et les </a:t>
            </a:r>
            <a:r>
              <a:rPr lang="en-GB" sz="1200" b="0" i="0" u="none" strike="noStrike" cap="none" dirty="0" err="1">
                <a:solidFill>
                  <a:schemeClr val="dk1"/>
                </a:solidFill>
                <a:effectLst/>
                <a:latin typeface="Arial"/>
                <a:ea typeface="Arial"/>
                <a:cs typeface="Arial"/>
                <a:sym typeface="Arial"/>
              </a:rPr>
              <a:t>produits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chimiques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Lorsque</a:t>
            </a:r>
            <a:r>
              <a:rPr lang="en-GB" sz="1200" b="0" i="0" u="none" strike="noStrike" cap="none" dirty="0">
                <a:solidFill>
                  <a:schemeClr val="dk1"/>
                </a:solidFill>
                <a:effectLst/>
                <a:latin typeface="Arial"/>
                <a:ea typeface="Arial"/>
                <a:cs typeface="Arial"/>
                <a:sym typeface="Arial"/>
              </a:rPr>
              <a:t> les eaux </a:t>
            </a:r>
            <a:r>
              <a:rPr lang="en-GB" sz="1200" b="0" i="0" u="none" strike="noStrike" cap="none" dirty="0" err="1">
                <a:solidFill>
                  <a:schemeClr val="dk1"/>
                </a:solidFill>
                <a:effectLst/>
                <a:latin typeface="Arial"/>
                <a:ea typeface="Arial"/>
                <a:cs typeface="Arial"/>
                <a:sym typeface="Arial"/>
              </a:rPr>
              <a:t>usées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traversent</a:t>
            </a:r>
            <a:r>
              <a:rPr lang="en-GB" sz="1200" b="0" i="0" u="none" strike="noStrike" cap="none" dirty="0">
                <a:solidFill>
                  <a:schemeClr val="dk1"/>
                </a:solidFill>
                <a:effectLst/>
                <a:latin typeface="Arial"/>
                <a:ea typeface="Arial"/>
                <a:cs typeface="Arial"/>
                <a:sym typeface="Arial"/>
              </a:rPr>
              <a:t> la zone </a:t>
            </a:r>
            <a:r>
              <a:rPr lang="en-GB" sz="1200" b="0" i="0" u="none" strike="noStrike" cap="none" dirty="0" err="1">
                <a:solidFill>
                  <a:schemeClr val="dk1"/>
                </a:solidFill>
                <a:effectLst/>
                <a:latin typeface="Arial"/>
                <a:ea typeface="Arial"/>
                <a:cs typeface="Arial"/>
                <a:sym typeface="Arial"/>
              </a:rPr>
              <a:t>humide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deviennent</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propres</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sûres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l'environnement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contribuent</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améliorer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qualité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La zone </a:t>
            </a:r>
            <a:r>
              <a:rPr lang="en-GB" sz="1200" b="0" i="0" u="none" strike="noStrike" cap="none" dirty="0" err="1">
                <a:solidFill>
                  <a:schemeClr val="dk1"/>
                </a:solidFill>
                <a:effectLst/>
                <a:latin typeface="Arial"/>
                <a:ea typeface="Arial"/>
                <a:cs typeface="Arial"/>
                <a:sym typeface="Arial"/>
              </a:rPr>
              <a:t>humide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artificielle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Mikindani</a:t>
            </a:r>
            <a:r>
              <a:rPr lang="en-GB" sz="1200" b="0" i="0" u="none" strike="noStrike" cap="none" dirty="0">
                <a:solidFill>
                  <a:schemeClr val="dk1"/>
                </a:solidFill>
                <a:effectLst/>
                <a:latin typeface="Arial"/>
                <a:ea typeface="Arial"/>
                <a:cs typeface="Arial"/>
                <a:sym typeface="Arial"/>
              </a:rPr>
              <a:t> utilise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variété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végétation</a:t>
            </a:r>
            <a:r>
              <a:rPr lang="en-GB" sz="1200" b="0" i="0" u="none" strike="noStrike" cap="none" dirty="0">
                <a:solidFill>
                  <a:schemeClr val="dk1"/>
                </a:solidFill>
                <a:effectLst/>
                <a:latin typeface="Arial"/>
                <a:ea typeface="Arial"/>
                <a:cs typeface="Arial"/>
                <a:sym typeface="Arial"/>
              </a:rPr>
              <a:t> disponible </a:t>
            </a:r>
            <a:r>
              <a:rPr lang="en-GB" sz="1200" b="0" i="0" u="none" strike="noStrike" cap="none" dirty="0" err="1">
                <a:solidFill>
                  <a:schemeClr val="dk1"/>
                </a:solidFill>
                <a:effectLst/>
                <a:latin typeface="Arial"/>
                <a:ea typeface="Arial"/>
                <a:cs typeface="Arial"/>
                <a:sym typeface="Arial"/>
              </a:rPr>
              <a:t>localement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notamment</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typha</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roseau</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carex</a:t>
            </a:r>
            <a:r>
              <a:rPr lang="en-GB" sz="1200" b="0" i="0" u="none" strike="noStrike" cap="none" dirty="0">
                <a:solidFill>
                  <a:schemeClr val="dk1"/>
                </a:solidFill>
                <a:effectLst/>
                <a:latin typeface="Arial"/>
                <a:ea typeface="Arial"/>
                <a:cs typeface="Arial"/>
                <a:sym typeface="Arial"/>
              </a:rPr>
              <a:t> plat et le </a:t>
            </a:r>
            <a:r>
              <a:rPr lang="en-GB" sz="1200" b="0" i="0" u="none" strike="noStrike" cap="none" dirty="0" err="1">
                <a:solidFill>
                  <a:schemeClr val="dk1"/>
                </a:solidFill>
                <a:effectLst/>
                <a:latin typeface="Arial"/>
                <a:ea typeface="Arial"/>
                <a:cs typeface="Arial"/>
                <a:sym typeface="Arial"/>
              </a:rPr>
              <a:t>vétiver</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filtrer</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nettoyer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naturellement</a:t>
            </a:r>
            <a:r>
              <a:rPr lang="en-GB" sz="1200" b="0" i="0" u="none" strike="noStrike" cap="none" dirty="0">
                <a:solidFill>
                  <a:schemeClr val="dk1"/>
                </a:solidFill>
                <a:effectLst/>
                <a:latin typeface="Arial"/>
                <a:ea typeface="Arial"/>
                <a:cs typeface="Arial"/>
                <a:sym typeface="Arial"/>
              </a:rPr>
              <a:t> les eaux </a:t>
            </a:r>
            <a:r>
              <a:rPr lang="en-GB" sz="1200" b="0" i="0" u="none" strike="noStrike" cap="none" dirty="0" err="1">
                <a:solidFill>
                  <a:schemeClr val="dk1"/>
                </a:solidFill>
                <a:effectLst/>
                <a:latin typeface="Arial"/>
                <a:ea typeface="Arial"/>
                <a:cs typeface="Arial"/>
                <a:sym typeface="Arial"/>
              </a:rPr>
              <a:t>usées</a:t>
            </a:r>
            <a:r>
              <a:rPr lang="en-GB" sz="1200" b="0" i="0" u="none" strike="noStrike" cap="none" dirty="0">
                <a:solidFill>
                  <a:schemeClr val="dk1"/>
                </a:solidFill>
                <a:effectLst/>
                <a:latin typeface="Arial"/>
                <a:ea typeface="Arial"/>
                <a:cs typeface="Arial"/>
                <a:sym typeface="Arial"/>
              </a:rPr>
              <a:t>. Cette </a:t>
            </a:r>
            <a:r>
              <a:rPr lang="en-GB" sz="1200" b="0" i="0" u="none" strike="noStrike" cap="none" dirty="0" err="1">
                <a:solidFill>
                  <a:schemeClr val="dk1"/>
                </a:solidFill>
                <a:effectLst/>
                <a:latin typeface="Arial"/>
                <a:ea typeface="Arial"/>
                <a:cs typeface="Arial"/>
                <a:sym typeface="Arial"/>
              </a:rPr>
              <a:t>végétation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élimine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efficacement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polluants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solides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suspension, les nitrates, </a:t>
            </a:r>
            <a:r>
              <a:rPr lang="en-GB" sz="1200" b="0" i="0" u="none" strike="noStrike" cap="none" dirty="0" err="1">
                <a:solidFill>
                  <a:schemeClr val="dk1"/>
                </a:solidFill>
                <a:effectLst/>
                <a:latin typeface="Arial"/>
                <a:ea typeface="Arial"/>
                <a:cs typeface="Arial"/>
                <a:sym typeface="Arial"/>
              </a:rPr>
              <a:t>l'ammoniac</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l'azote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améliorant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considérablement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qualité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Cette initiative </a:t>
            </a:r>
            <a:r>
              <a:rPr lang="en-GB" sz="1200" b="0" i="0" u="none" strike="noStrike" cap="none" dirty="0" err="1">
                <a:solidFill>
                  <a:schemeClr val="dk1"/>
                </a:solidFill>
                <a:effectLst/>
                <a:latin typeface="Arial"/>
                <a:ea typeface="Arial"/>
                <a:cs typeface="Arial"/>
                <a:sym typeface="Arial"/>
              </a:rPr>
              <a:t>démontre</a:t>
            </a:r>
            <a:r>
              <a:rPr lang="en-GB" sz="1200" b="0" i="0" u="none" strike="noStrike" cap="none" dirty="0">
                <a:solidFill>
                  <a:schemeClr val="dk1"/>
                </a:solidFill>
                <a:effectLst/>
                <a:latin typeface="Arial"/>
                <a:ea typeface="Arial"/>
                <a:cs typeface="Arial"/>
                <a:sym typeface="Arial"/>
              </a:rPr>
              <a:t> comment les solutions </a:t>
            </a:r>
            <a:r>
              <a:rPr lang="en-GB" sz="1200" b="0" i="0" u="none" strike="noStrike" cap="none" dirty="0" err="1">
                <a:solidFill>
                  <a:schemeClr val="dk1"/>
                </a:solidFill>
                <a:effectLst/>
                <a:latin typeface="Arial"/>
                <a:ea typeface="Arial"/>
                <a:cs typeface="Arial"/>
                <a:sym typeface="Arial"/>
              </a:rPr>
              <a:t>basées</a:t>
            </a:r>
            <a:r>
              <a:rPr lang="en-GB" sz="1200" b="0" i="0" u="none" strike="noStrike" cap="none" dirty="0">
                <a:solidFill>
                  <a:schemeClr val="dk1"/>
                </a:solidFill>
                <a:effectLst/>
                <a:latin typeface="Arial"/>
                <a:ea typeface="Arial"/>
                <a:cs typeface="Arial"/>
                <a:sym typeface="Arial"/>
              </a:rPr>
              <a:t> sur la nature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résoudre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problèmes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environnementaux</a:t>
            </a:r>
            <a:r>
              <a:rPr lang="en-GB" sz="1200" b="0" i="0" u="none" strike="noStrike" cap="none" dirty="0">
                <a:solidFill>
                  <a:schemeClr val="dk1"/>
                </a:solidFill>
                <a:effectLst/>
                <a:latin typeface="Arial"/>
                <a:ea typeface="Arial"/>
                <a:cs typeface="Arial"/>
                <a:sym typeface="Arial"/>
              </a:rPr>
              <a:t> complexes tout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bénéficiant</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 locales. </a:t>
            </a:r>
          </a:p>
          <a:p>
            <a:endParaRPr lang="en-GB" sz="1200" b="0" i="0" u="none" strike="noStrike" cap="none" dirty="0">
              <a:solidFill>
                <a:schemeClr val="dk1"/>
              </a:solidFill>
              <a:effectLst/>
              <a:latin typeface="Arial"/>
              <a:cs typeface="Arial"/>
              <a:sym typeface="Arial"/>
            </a:endParaRPr>
          </a:p>
          <a:p>
            <a:r>
              <a:rPr lang="pt-BR" dirty="0"/>
              <a:t>https://www.nairobiconvention.org/mikindani-constructed-wetland/</a:t>
            </a:r>
            <a:endParaRPr lang="en-NL"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875374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B8A7F-53C9-7E6A-BF3D-0CD5C08C67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197C0D-82D6-AABA-B763-EF728C69F6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1A6B9-2C37-944A-208F-8EE47EE03400}"/>
              </a:ext>
            </a:extLst>
          </p:cNvPr>
          <p:cNvSpPr>
            <a:spLocks noGrp="1"/>
          </p:cNvSpPr>
          <p:nvPr>
            <p:ph type="body" idx="1"/>
          </p:nvPr>
        </p:nvSpPr>
        <p:spPr/>
        <p:txBody>
          <a:bodyPr/>
          <a:lstStyle/>
          <a:p>
            <a:r>
              <a:rPr lang="en-GB" sz="1200" b="0" i="0" u="none" strike="noStrike" cap="none">
                <a:solidFill>
                  <a:schemeClr val="dk1"/>
                </a:solidFill>
                <a:effectLst/>
                <a:latin typeface="Arial"/>
                <a:ea typeface="Arial"/>
                <a:cs typeface="Arial"/>
                <a:sym typeface="Arial"/>
              </a:rPr>
              <a:t>https://www.sciencedirect.com/science/article/pii/S2772411525000151 </a:t>
            </a:r>
            <a:endParaRPr lang="en-NL"/>
          </a:p>
        </p:txBody>
      </p:sp>
      <p:sp>
        <p:nvSpPr>
          <p:cNvPr id="4" name="Slide Number Placeholder 3">
            <a:extLst>
              <a:ext uri="{FF2B5EF4-FFF2-40B4-BE49-F238E27FC236}">
                <a16:creationId xmlns:a16="http://schemas.microsoft.com/office/drawing/2014/main" id="{E1B692C7-C0A6-2952-4CF5-E975DB0D921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335233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7"/>
        <p:cNvGrpSpPr/>
        <p:nvPr/>
      </p:nvGrpSpPr>
      <p:grpSpPr>
        <a:xfrm>
          <a:off x="0" y="0"/>
          <a:ext cx="0" cy="0"/>
          <a:chOff x="0" y="0"/>
          <a:chExt cx="0" cy="0"/>
        </a:xfrm>
      </p:grpSpPr>
      <p:sp>
        <p:nvSpPr>
          <p:cNvPr id="1378" name="Google Shape;1378;p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met </a:t>
            </a:r>
            <a:r>
              <a:rPr lang="en-US" sz="1000" dirty="0" err="1">
                <a:solidFill>
                  <a:schemeClr val="dk1"/>
                </a:solidFill>
              </a:rPr>
              <a:t>en</a:t>
            </a:r>
            <a:r>
              <a:rPr lang="en-US" sz="1000" dirty="0">
                <a:solidFill>
                  <a:schemeClr val="dk1"/>
                </a:solidFill>
              </a:rPr>
              <a:t> </a:t>
            </a:r>
            <a:r>
              <a:rPr lang="en-US" sz="1000" dirty="0" err="1">
                <a:solidFill>
                  <a:schemeClr val="dk1"/>
                </a:solidFill>
              </a:rPr>
              <a:t>évidence</a:t>
            </a:r>
            <a:r>
              <a:rPr lang="en-US" sz="1000" dirty="0">
                <a:solidFill>
                  <a:schemeClr val="dk1"/>
                </a:solidFill>
              </a:rPr>
              <a:t> les </a:t>
            </a:r>
            <a:r>
              <a:rPr lang="en-US" sz="1000" dirty="0" err="1">
                <a:solidFill>
                  <a:schemeClr val="dk1"/>
                </a:solidFill>
              </a:rPr>
              <a:t>nombreux</a:t>
            </a:r>
            <a:r>
              <a:rPr lang="en-US" sz="1000" dirty="0">
                <a:solidFill>
                  <a:schemeClr val="dk1"/>
                </a:solidFill>
              </a:rPr>
              <a:t> </a:t>
            </a:r>
            <a:r>
              <a:rPr lang="en-US" sz="1000" dirty="0" err="1">
                <a:solidFill>
                  <a:schemeClr val="dk1"/>
                </a:solidFill>
              </a:rPr>
              <a:t>avantages</a:t>
            </a:r>
            <a:r>
              <a:rPr lang="en-US" sz="1000" dirty="0">
                <a:solidFill>
                  <a:schemeClr val="dk1"/>
                </a:solidFill>
              </a:rPr>
              <a:t> </a:t>
            </a:r>
            <a:r>
              <a:rPr lang="en-US" sz="1000" dirty="0" err="1">
                <a:solidFill>
                  <a:schemeClr val="dk1"/>
                </a:solidFill>
              </a:rPr>
              <a:t>offerts</a:t>
            </a:r>
            <a:r>
              <a:rPr lang="en-US" sz="1000" dirty="0">
                <a:solidFill>
                  <a:schemeClr val="dk1"/>
                </a:solidFill>
              </a:rPr>
              <a:t> par les solutions </a:t>
            </a:r>
            <a:r>
              <a:rPr lang="en-US" sz="1000" dirty="0" err="1">
                <a:solidFill>
                  <a:schemeClr val="dk1"/>
                </a:solidFill>
              </a:rPr>
              <a:t>fondées</a:t>
            </a:r>
            <a:r>
              <a:rPr lang="en-US" sz="1000" dirty="0">
                <a:solidFill>
                  <a:schemeClr val="dk1"/>
                </a:solidFill>
              </a:rPr>
              <a:t> sur la nature (SFN) dans la planification des infrastructures et le </a:t>
            </a:r>
            <a:r>
              <a:rPr lang="en-US" sz="1000" dirty="0" err="1">
                <a:solidFill>
                  <a:schemeClr val="dk1"/>
                </a:solidFill>
              </a:rPr>
              <a:t>développement</a:t>
            </a:r>
            <a:r>
              <a:rPr lang="en-US" sz="1000" dirty="0">
                <a:solidFill>
                  <a:schemeClr val="dk1"/>
                </a:solidFill>
              </a:rPr>
              <a:t> </a:t>
            </a:r>
            <a:r>
              <a:rPr lang="en-US" sz="1000" dirty="0" err="1">
                <a:solidFill>
                  <a:schemeClr val="dk1"/>
                </a:solidFill>
              </a:rPr>
              <a:t>résilient</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Insistez</a:t>
            </a:r>
            <a:r>
              <a:rPr lang="en-US" sz="1000" dirty="0">
                <a:solidFill>
                  <a:schemeClr val="dk1"/>
                </a:solidFill>
              </a:rPr>
              <a:t> </a:t>
            </a:r>
            <a:r>
              <a:rPr lang="en-US" sz="1000" dirty="0" err="1">
                <a:solidFill>
                  <a:schemeClr val="dk1"/>
                </a:solidFill>
              </a:rPr>
              <a:t>auprès</a:t>
            </a:r>
            <a:r>
              <a:rPr lang="en-US" sz="1000" dirty="0">
                <a:solidFill>
                  <a:schemeClr val="dk1"/>
                </a:solidFill>
              </a:rPr>
              <a:t> des participants sur le fait </a:t>
            </a:r>
            <a:r>
              <a:rPr lang="en-US" sz="1000" dirty="0" err="1">
                <a:solidFill>
                  <a:schemeClr val="dk1"/>
                </a:solidFill>
              </a:rPr>
              <a:t>qu'ils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comprendre</a:t>
            </a:r>
            <a:r>
              <a:rPr lang="en-US" sz="1000" dirty="0">
                <a:solidFill>
                  <a:schemeClr val="dk1"/>
                </a:solidFill>
              </a:rPr>
              <a:t> </a:t>
            </a:r>
            <a:r>
              <a:rPr lang="en-US" sz="1000" dirty="0" err="1">
                <a:solidFill>
                  <a:schemeClr val="dk1"/>
                </a:solidFill>
              </a:rPr>
              <a:t>que</a:t>
            </a:r>
            <a:r>
              <a:rPr lang="en-US" sz="1000" dirty="0">
                <a:solidFill>
                  <a:schemeClr val="dk1"/>
                </a:solidFill>
              </a:rPr>
              <a:t> les solutions </a:t>
            </a:r>
            <a:r>
              <a:rPr lang="en-US" sz="1000" dirty="0" err="1">
                <a:solidFill>
                  <a:schemeClr val="dk1"/>
                </a:solidFill>
              </a:rPr>
              <a:t>fondées</a:t>
            </a:r>
            <a:r>
              <a:rPr lang="en-US" sz="1000" dirty="0">
                <a:solidFill>
                  <a:schemeClr val="dk1"/>
                </a:solidFill>
              </a:rPr>
              <a:t> sur la nature </a:t>
            </a:r>
            <a:r>
              <a:rPr lang="en-US" sz="1000" dirty="0" err="1">
                <a:solidFill>
                  <a:schemeClr val="dk1"/>
                </a:solidFill>
              </a:rPr>
              <a:t>offrent</a:t>
            </a:r>
            <a:r>
              <a:rPr lang="en-US" sz="1000" dirty="0">
                <a:solidFill>
                  <a:schemeClr val="dk1"/>
                </a:solidFill>
              </a:rPr>
              <a:t> un large </a:t>
            </a:r>
            <a:r>
              <a:rPr lang="en-US" sz="1000" dirty="0" err="1">
                <a:solidFill>
                  <a:schemeClr val="dk1"/>
                </a:solidFill>
              </a:rPr>
              <a:t>éventail</a:t>
            </a:r>
            <a:r>
              <a:rPr lang="en-US" sz="1000" dirty="0">
                <a:solidFill>
                  <a:schemeClr val="dk1"/>
                </a:solidFill>
              </a:rPr>
              <a:t> </a:t>
            </a:r>
            <a:r>
              <a:rPr lang="en-US" sz="1000" dirty="0" err="1">
                <a:solidFill>
                  <a:schemeClr val="dk1"/>
                </a:solidFill>
              </a:rPr>
              <a:t>d'avantages</a:t>
            </a:r>
            <a:r>
              <a:rPr lang="en-US" sz="1000" dirty="0">
                <a:solidFill>
                  <a:schemeClr val="dk1"/>
                </a:solidFill>
              </a:rPr>
              <a:t> qui </a:t>
            </a:r>
            <a:r>
              <a:rPr lang="en-US" sz="1000" dirty="0" err="1">
                <a:solidFill>
                  <a:schemeClr val="dk1"/>
                </a:solidFill>
              </a:rPr>
              <a:t>vont</a:t>
            </a:r>
            <a:r>
              <a:rPr lang="en-US" sz="1000" dirty="0">
                <a:solidFill>
                  <a:schemeClr val="dk1"/>
                </a:solidFill>
              </a:rPr>
              <a:t> au-</a:t>
            </a:r>
            <a:r>
              <a:rPr lang="en-US" sz="1000" dirty="0" err="1">
                <a:solidFill>
                  <a:schemeClr val="dk1"/>
                </a:solidFill>
              </a:rPr>
              <a:t>delà</a:t>
            </a:r>
            <a:r>
              <a:rPr lang="en-US" sz="1000" dirty="0">
                <a:solidFill>
                  <a:schemeClr val="dk1"/>
                </a:solidFill>
              </a:rPr>
              <a:t> de </a:t>
            </a:r>
            <a:r>
              <a:rPr lang="en-US" sz="1000" dirty="0" err="1">
                <a:solidFill>
                  <a:schemeClr val="dk1"/>
                </a:solidFill>
              </a:rPr>
              <a:t>leur</a:t>
            </a:r>
            <a:r>
              <a:rPr lang="en-US" sz="1000" dirty="0">
                <a:solidFill>
                  <a:schemeClr val="dk1"/>
                </a:solidFill>
              </a:rPr>
              <a:t> </a:t>
            </a:r>
            <a:r>
              <a:rPr lang="en-US" sz="1000" dirty="0" err="1">
                <a:solidFill>
                  <a:schemeClr val="dk1"/>
                </a:solidFill>
              </a:rPr>
              <a:t>fonction</a:t>
            </a:r>
            <a:r>
              <a:rPr lang="en-US" sz="1000" dirty="0">
                <a:solidFill>
                  <a:schemeClr val="dk1"/>
                </a:solidFill>
              </a:rPr>
              <a:t> première dans le </a:t>
            </a:r>
            <a:r>
              <a:rPr lang="en-US" sz="1000" dirty="0" err="1">
                <a:solidFill>
                  <a:schemeClr val="dk1"/>
                </a:solidFill>
              </a:rPr>
              <a:t>développement</a:t>
            </a:r>
            <a:r>
              <a:rPr lang="en-US" sz="1000" dirty="0">
                <a:solidFill>
                  <a:schemeClr val="dk1"/>
                </a:solidFill>
              </a:rPr>
              <a:t> des infrastructures. </a:t>
            </a:r>
            <a:r>
              <a:rPr lang="en-US" sz="1000" dirty="0" err="1">
                <a:solidFill>
                  <a:schemeClr val="dk1"/>
                </a:solidFill>
              </a:rPr>
              <a:t>Ces</a:t>
            </a:r>
            <a:r>
              <a:rPr lang="en-US" sz="1000" dirty="0">
                <a:solidFill>
                  <a:schemeClr val="dk1"/>
                </a:solidFill>
              </a:rPr>
              <a:t> </a:t>
            </a:r>
            <a:r>
              <a:rPr lang="en-US" sz="1000" dirty="0" err="1">
                <a:solidFill>
                  <a:schemeClr val="dk1"/>
                </a:solidFill>
              </a:rPr>
              <a:t>avantages</a:t>
            </a:r>
            <a:r>
              <a:rPr lang="en-US" sz="1000" dirty="0">
                <a:solidFill>
                  <a:schemeClr val="dk1"/>
                </a:solidFill>
              </a:rPr>
              <a:t> </a:t>
            </a:r>
            <a:r>
              <a:rPr lang="en-US" sz="1000" dirty="0" err="1">
                <a:solidFill>
                  <a:schemeClr val="dk1"/>
                </a:solidFill>
              </a:rPr>
              <a:t>comprennent</a:t>
            </a:r>
            <a:r>
              <a:rPr lang="en-US" sz="1000" dirty="0">
                <a:solidFill>
                  <a:schemeClr val="dk1"/>
                </a:solidFill>
              </a:rPr>
              <a:t> la </a:t>
            </a:r>
            <a:r>
              <a:rPr lang="en-US" sz="1000" dirty="0" err="1">
                <a:solidFill>
                  <a:schemeClr val="dk1"/>
                </a:solidFill>
              </a:rPr>
              <a:t>durabilité</a:t>
            </a:r>
            <a:r>
              <a:rPr lang="en-US" sz="1000" dirty="0">
                <a:solidFill>
                  <a:schemeClr val="dk1"/>
                </a:solidFill>
              </a:rPr>
              <a:t> </a:t>
            </a:r>
            <a:r>
              <a:rPr lang="en-US" sz="1000" dirty="0" err="1">
                <a:solidFill>
                  <a:schemeClr val="dk1"/>
                </a:solidFill>
              </a:rPr>
              <a:t>environnementale</a:t>
            </a:r>
            <a:r>
              <a:rPr lang="en-US" sz="1000" dirty="0">
                <a:solidFill>
                  <a:schemeClr val="dk1"/>
                </a:solidFill>
              </a:rPr>
              <a:t>, </a:t>
            </a:r>
            <a:r>
              <a:rPr lang="en-US" sz="1000" dirty="0" err="1">
                <a:solidFill>
                  <a:schemeClr val="dk1"/>
                </a:solidFill>
              </a:rPr>
              <a:t>l'efficacité</a:t>
            </a:r>
            <a:r>
              <a:rPr lang="en-US" sz="1000" dirty="0">
                <a:solidFill>
                  <a:schemeClr val="dk1"/>
                </a:solidFill>
              </a:rPr>
              <a:t> </a:t>
            </a:r>
            <a:r>
              <a:rPr lang="en-US" sz="1000" dirty="0" err="1">
                <a:solidFill>
                  <a:schemeClr val="dk1"/>
                </a:solidFill>
              </a:rPr>
              <a:t>économique</a:t>
            </a:r>
            <a:r>
              <a:rPr lang="en-US" sz="1000" dirty="0">
                <a:solidFill>
                  <a:schemeClr val="dk1"/>
                </a:solidFill>
              </a:rPr>
              <a:t> et la </a:t>
            </a:r>
            <a:r>
              <a:rPr lang="en-US" sz="1000" dirty="0" err="1">
                <a:solidFill>
                  <a:schemeClr val="dk1"/>
                </a:solidFill>
              </a:rPr>
              <a:t>résilience</a:t>
            </a:r>
            <a:r>
              <a:rPr lang="en-US" sz="1000" dirty="0">
                <a:solidFill>
                  <a:schemeClr val="dk1"/>
                </a:solidFill>
              </a:rPr>
              <a:t> </a:t>
            </a:r>
            <a:r>
              <a:rPr lang="en-US" sz="1000" dirty="0" err="1">
                <a:solidFill>
                  <a:schemeClr val="dk1"/>
                </a:solidFill>
              </a:rPr>
              <a:t>sociale</a:t>
            </a:r>
            <a:r>
              <a:rPr lang="en-US" sz="1000" dirty="0">
                <a:solidFill>
                  <a:schemeClr val="dk1"/>
                </a:solidFill>
              </a:rPr>
              <a:t>, </a:t>
            </a:r>
            <a:r>
              <a:rPr lang="en-US" sz="1000" dirty="0" err="1">
                <a:solidFill>
                  <a:schemeClr val="dk1"/>
                </a:solidFill>
              </a:rPr>
              <a:t>ce</a:t>
            </a:r>
            <a:r>
              <a:rPr lang="en-US" sz="1000" dirty="0">
                <a:solidFill>
                  <a:schemeClr val="dk1"/>
                </a:solidFill>
              </a:rPr>
              <a:t> qui fait des SFN </a:t>
            </a:r>
            <a:r>
              <a:rPr lang="en-US" sz="1000" dirty="0" err="1">
                <a:solidFill>
                  <a:schemeClr val="dk1"/>
                </a:solidFill>
              </a:rPr>
              <a:t>une</a:t>
            </a:r>
            <a:r>
              <a:rPr lang="en-US" sz="1000" dirty="0">
                <a:solidFill>
                  <a:schemeClr val="dk1"/>
                </a:solidFill>
              </a:rPr>
              <a:t> </a:t>
            </a:r>
            <a:r>
              <a:rPr lang="en-US" sz="1000" dirty="0" err="1">
                <a:solidFill>
                  <a:schemeClr val="dk1"/>
                </a:solidFill>
              </a:rPr>
              <a:t>approche</a:t>
            </a:r>
            <a:r>
              <a:rPr lang="en-US" sz="1000" dirty="0">
                <a:solidFill>
                  <a:schemeClr val="dk1"/>
                </a:solidFill>
              </a:rPr>
              <a:t> précieuse pour </a:t>
            </a:r>
            <a:r>
              <a:rPr lang="en-US" sz="1000" dirty="0" err="1">
                <a:solidFill>
                  <a:schemeClr val="dk1"/>
                </a:solidFill>
              </a:rPr>
              <a:t>relever</a:t>
            </a:r>
            <a:r>
              <a:rPr lang="en-US" sz="1000" dirty="0">
                <a:solidFill>
                  <a:schemeClr val="dk1"/>
                </a:solidFill>
              </a:rPr>
              <a:t> les </a:t>
            </a:r>
            <a:r>
              <a:rPr lang="en-US" sz="1000" dirty="0" err="1">
                <a:solidFill>
                  <a:schemeClr val="dk1"/>
                </a:solidFill>
              </a:rPr>
              <a:t>défis</a:t>
            </a:r>
            <a:r>
              <a:rPr lang="en-US" sz="1000" dirty="0">
                <a:solidFill>
                  <a:schemeClr val="dk1"/>
                </a:solidFill>
              </a:rPr>
              <a:t> </a:t>
            </a:r>
            <a:r>
              <a:rPr lang="en-US" sz="1000" dirty="0" err="1">
                <a:solidFill>
                  <a:schemeClr val="dk1"/>
                </a:solidFill>
              </a:rPr>
              <a:t>urbains</a:t>
            </a:r>
            <a:r>
              <a:rPr lang="en-US" sz="1000" dirty="0">
                <a:solidFill>
                  <a:schemeClr val="dk1"/>
                </a:solidFill>
              </a:rPr>
              <a:t> complexes. </a:t>
            </a:r>
            <a:r>
              <a:rPr lang="en-US" sz="1000" dirty="0" err="1">
                <a:solidFill>
                  <a:schemeClr val="dk1"/>
                </a:solidFill>
              </a:rPr>
              <a:t>Veuillez</a:t>
            </a:r>
            <a:r>
              <a:rPr lang="en-US" sz="1000" dirty="0">
                <a:solidFill>
                  <a:schemeClr val="dk1"/>
                </a:solidFill>
              </a:rPr>
              <a:t> </a:t>
            </a:r>
            <a:r>
              <a:rPr lang="en-US" sz="1000" dirty="0" err="1">
                <a:solidFill>
                  <a:schemeClr val="dk1"/>
                </a:solidFill>
              </a:rPr>
              <a:t>expliquer</a:t>
            </a:r>
            <a:r>
              <a:rPr lang="en-US" sz="1000" dirty="0">
                <a:solidFill>
                  <a:schemeClr val="dk1"/>
                </a:solidFill>
              </a:rPr>
              <a:t> </a:t>
            </a:r>
            <a:r>
              <a:rPr lang="en-US" sz="1000" dirty="0" err="1">
                <a:solidFill>
                  <a:schemeClr val="dk1"/>
                </a:solidFill>
              </a:rPr>
              <a:t>brièvement</a:t>
            </a:r>
            <a:r>
              <a:rPr lang="en-US" sz="1000" dirty="0">
                <a:solidFill>
                  <a:schemeClr val="dk1"/>
                </a:solidFill>
              </a:rPr>
              <a:t> les types </a:t>
            </a:r>
            <a:r>
              <a:rPr lang="en-US" sz="1000" dirty="0" err="1">
                <a:solidFill>
                  <a:schemeClr val="dk1"/>
                </a:solidFill>
              </a:rPr>
              <a:t>d'avantages</a:t>
            </a:r>
            <a:r>
              <a:rPr lang="en-US" sz="1000" dirty="0">
                <a:solidFill>
                  <a:schemeClr val="dk1"/>
                </a:solidFill>
              </a:rPr>
              <a:t> </a:t>
            </a:r>
            <a:r>
              <a:rPr lang="en-US" sz="1000" dirty="0" err="1">
                <a:solidFill>
                  <a:schemeClr val="dk1"/>
                </a:solidFill>
              </a:rPr>
              <a:t>offerts</a:t>
            </a:r>
            <a:r>
              <a:rPr lang="en-US" sz="1000" dirty="0">
                <a:solidFill>
                  <a:schemeClr val="dk1"/>
                </a:solidFill>
              </a:rPr>
              <a:t> par les SFN à </a:t>
            </a:r>
            <a:r>
              <a:rPr lang="en-US" sz="1000" dirty="0" err="1">
                <a:solidFill>
                  <a:schemeClr val="dk1"/>
                </a:solidFill>
              </a:rPr>
              <a:t>l'aide</a:t>
            </a:r>
            <a:r>
              <a:rPr lang="en-US" sz="1000" dirty="0">
                <a:solidFill>
                  <a:schemeClr val="dk1"/>
                </a:solidFill>
              </a:rPr>
              <a:t> des petites </a:t>
            </a:r>
            <a:r>
              <a:rPr lang="en-US" sz="1000" dirty="0" err="1">
                <a:solidFill>
                  <a:schemeClr val="dk1"/>
                </a:solidFill>
              </a:rPr>
              <a:t>icônes</a:t>
            </a:r>
            <a:r>
              <a:rPr lang="en-US" sz="1000" dirty="0">
                <a:solidFill>
                  <a:schemeClr val="dk1"/>
                </a:solidFill>
              </a:rPr>
              <a:t> </a:t>
            </a:r>
            <a:r>
              <a:rPr lang="en-US" sz="1000" dirty="0" err="1">
                <a:solidFill>
                  <a:schemeClr val="dk1"/>
                </a:solidFill>
              </a:rPr>
              <a:t>présentées</a:t>
            </a:r>
            <a:r>
              <a:rPr lang="en-US" sz="1000" dirty="0">
                <a:solidFill>
                  <a:schemeClr val="dk1"/>
                </a:solidFill>
              </a:rPr>
              <a:t> sur </a:t>
            </a:r>
            <a:r>
              <a:rPr lang="en-US" sz="1000" dirty="0" err="1">
                <a:solidFill>
                  <a:schemeClr val="dk1"/>
                </a:solidFill>
              </a:rPr>
              <a:t>cette</a:t>
            </a:r>
            <a:r>
              <a:rPr lang="en-US" sz="1000" dirty="0">
                <a:solidFill>
                  <a:schemeClr val="dk1"/>
                </a:solidFill>
              </a:rPr>
              <a:t> diapositive.</a:t>
            </a:r>
            <a:endParaRPr sz="1000" dirty="0">
              <a:solidFill>
                <a:schemeClr val="dk1"/>
              </a:solidFill>
            </a:endParaRPr>
          </a:p>
        </p:txBody>
      </p:sp>
      <p:sp>
        <p:nvSpPr>
          <p:cNvPr id="1379" name="Google Shape;1379;p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06A17-7448-C4F2-0489-7F6F9C1A67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448B15-9512-5AFA-690A-930E793909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79C2FA-6214-2053-FF94-CD120BDE2407}"/>
              </a:ext>
            </a:extLst>
          </p:cNvPr>
          <p:cNvSpPr>
            <a:spLocks noGrp="1"/>
          </p:cNvSpPr>
          <p:nvPr>
            <p:ph type="body" idx="1"/>
          </p:nvPr>
        </p:nvSpPr>
        <p:spPr/>
        <p:txBody>
          <a:bodyPr/>
          <a:lstStyle/>
          <a:p>
            <a:r>
              <a:rPr lang="en-GB" sz="1200" b="0" i="0" u="none" strike="noStrike" cap="none">
                <a:solidFill>
                  <a:schemeClr val="dk1"/>
                </a:solidFill>
                <a:effectLst/>
                <a:latin typeface="Arial"/>
                <a:ea typeface="Arial"/>
                <a:cs typeface="Arial"/>
                <a:sym typeface="Arial"/>
              </a:rPr>
              <a:t>https://www.sciencedirect.com/science/article/pii/S2772411525000151 </a:t>
            </a:r>
            <a:endParaRPr lang="en-NL"/>
          </a:p>
        </p:txBody>
      </p:sp>
      <p:sp>
        <p:nvSpPr>
          <p:cNvPr id="4" name="Slide Number Placeholder 3">
            <a:extLst>
              <a:ext uri="{FF2B5EF4-FFF2-40B4-BE49-F238E27FC236}">
                <a16:creationId xmlns:a16="http://schemas.microsoft.com/office/drawing/2014/main" id="{161CC261-5DDC-AF4A-D4AD-CF3D2F9DA37A}"/>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88499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2DAA2-475F-D571-FBB9-1BD8E362A5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28C252-09C7-6384-13C3-C3563BCF9E6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D65C86F-0867-1670-2F21-33FBB54EC0C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362AAE4-D0DC-84D5-9B3B-A984B75138C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647391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3D5A4-BE1D-C511-1BA3-E6CDCF2B8F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86F788-7AC6-DB2F-09F0-4430F1D1B08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01945CE-F53D-449A-E0D2-64FBCA7A669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774EFE5-D2A3-2A5E-CA40-F7534D047EF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982967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chemeClr val="bg1"/>
                </a:solidFill>
              </a:rPr>
              <a:t>Par groupes de deux ou trois, réfléchissez à des solutions basées sur la nature que vous </a:t>
            </a:r>
            <a:r>
              <a:rPr lang="en-GB" dirty="0" err="1">
                <a:solidFill>
                  <a:schemeClr val="bg1"/>
                </a:solidFill>
              </a:rPr>
              <a:t>pouvez</a:t>
            </a:r>
            <a:r>
              <a:rPr lang="en-GB" dirty="0">
                <a:solidFill>
                  <a:schemeClr val="bg1"/>
                </a:solidFill>
              </a:rPr>
              <a:t> </a:t>
            </a:r>
            <a:r>
              <a:rPr lang="en-GB" dirty="0" err="1">
                <a:solidFill>
                  <a:schemeClr val="bg1"/>
                </a:solidFill>
              </a:rPr>
              <a:t>mettre</a:t>
            </a:r>
            <a:r>
              <a:rPr lang="en-GB" dirty="0">
                <a:solidFill>
                  <a:schemeClr val="bg1"/>
                </a:solidFill>
              </a:rPr>
              <a:t> </a:t>
            </a:r>
            <a:r>
              <a:rPr lang="en-GB" dirty="0" err="1">
                <a:solidFill>
                  <a:schemeClr val="bg1"/>
                </a:solidFill>
              </a:rPr>
              <a:t>en</a:t>
            </a:r>
            <a:r>
              <a:rPr lang="en-GB" dirty="0">
                <a:solidFill>
                  <a:schemeClr val="bg1"/>
                </a:solidFill>
              </a:rPr>
              <a:t> oeuvre.</a:t>
            </a:r>
          </a:p>
          <a:p>
            <a:endParaRPr lang="en-GB" dirty="0">
              <a:solidFill>
                <a:schemeClr val="bg1"/>
              </a:solidFill>
            </a:endParaRPr>
          </a:p>
          <a:p>
            <a:r>
              <a:rPr lang="en-GB" dirty="0">
                <a:solidFill>
                  <a:schemeClr val="bg1"/>
                </a:solidFill>
              </a:rPr>
              <a:t>Notez-les sur des </a:t>
            </a:r>
            <a:r>
              <a:rPr lang="en-GB" dirty="0" err="1">
                <a:solidFill>
                  <a:schemeClr val="bg1"/>
                </a:solidFill>
              </a:rPr>
              <a:t>post-it</a:t>
            </a:r>
            <a:r>
              <a:rPr lang="en-GB" dirty="0">
                <a:solidFill>
                  <a:schemeClr val="bg1"/>
                </a:solidFill>
              </a:rPr>
              <a:t>. Accordez au moins 10 minutes à cette étape.</a:t>
            </a:r>
          </a:p>
          <a:p>
            <a:endParaRPr lang="en-GB" dirty="0">
              <a:solidFill>
                <a:schemeClr val="bg1"/>
              </a:solidFill>
            </a:endParaRPr>
          </a:p>
          <a:p>
            <a:r>
              <a:rPr lang="en-GB" dirty="0">
                <a:solidFill>
                  <a:schemeClr val="bg1"/>
                </a:solidFill>
              </a:rPr>
              <a:t>Placez-les sur des tableaux à feuilles mobiles fixés au mur, en les classant dans les catégories « trop », « trop peu » et « trop sale ».</a:t>
            </a:r>
            <a:endParaRPr lang="en-NL" dirty="0">
              <a:solidFill>
                <a:schemeClr val="bg1"/>
              </a:solidFill>
            </a:endParaRPr>
          </a:p>
          <a:p>
            <a:endParaRPr lang="en-GB" dirty="0"/>
          </a:p>
          <a:p>
            <a:r>
              <a:rPr lang="en-GB" dirty="0"/>
              <a:t>Demandez à trois volontaires, un pour chaque tableau, d'essayer de les regrouper et de faire part de leurs commentaires aux collègues présents.</a:t>
            </a:r>
            <a:endParaRPr lang="en-NL"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105811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EFF69-C9A0-A9DC-AD0D-05AD2CB3C9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1F38A-ABCB-8B46-05C8-47EEDFAB830F}"/>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E26CEA6-EA29-0590-E4A1-1A0EA18B395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6965F96-518E-3A4B-4771-5D2E317481F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7629962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Réponse 2, 4, 5</a:t>
            </a:r>
            <a:endParaRPr lang="en-NL"/>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303808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Réponse 1</a:t>
            </a:r>
            <a:endParaRPr lang="en-NL"/>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8902287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Faux</a:t>
            </a:r>
            <a:endParaRPr lang="en-NL"/>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123831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1,2,3,4</a:t>
            </a:r>
            <a:endParaRPr lang="en-NL"/>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604825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Vrai</a:t>
            </a:r>
            <a:endParaRPr lang="en-NL"/>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18581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D9B82-101E-F6EC-59E7-D647FD945A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CFF7CB-48C1-4F22-9BD0-5E19DA1ECD0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61C6ED4-EC96-45AE-2713-9EA0932F487F}"/>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a:t>
            </a:r>
            <a:r>
              <a:rPr lang="en-US" sz="1200" b="1" dirty="0" err="1">
                <a:solidFill>
                  <a:schemeClr val="dk1"/>
                </a:solidFill>
              </a:rPr>
              <a:t>formateur</a:t>
            </a:r>
            <a:r>
              <a:rPr lang="en-US" sz="1200" b="1" dirty="0">
                <a:solidFill>
                  <a:schemeClr val="dk1"/>
                </a:solidFill>
              </a:rPr>
              <a:t> :</a:t>
            </a:r>
            <a:endParaRPr lang="en-US" sz="1200" dirty="0">
              <a:solidFill>
                <a:schemeClr val="dk1"/>
              </a:solidFill>
            </a:endParaRPr>
          </a:p>
          <a:p>
            <a:endParaRPr lang="en-GB" dirty="0"/>
          </a:p>
          <a:p>
            <a:r>
              <a:rPr lang="en-GB" dirty="0" err="1"/>
              <a:t>Réflexion</a:t>
            </a:r>
            <a:r>
              <a:rPr lang="en-GB" dirty="0"/>
              <a:t> de fin de </a:t>
            </a:r>
            <a:r>
              <a:rPr lang="en-GB" dirty="0" err="1"/>
              <a:t>journée</a:t>
            </a:r>
            <a:r>
              <a:rPr lang="en-GB" dirty="0"/>
              <a:t>.</a:t>
            </a:r>
          </a:p>
          <a:p>
            <a:endParaRPr lang="en-GB" dirty="0"/>
          </a:p>
          <a:p>
            <a:r>
              <a:rPr lang="en-GB" dirty="0" err="1"/>
              <a:t>Demandez</a:t>
            </a:r>
            <a:r>
              <a:rPr lang="en-GB" dirty="0"/>
              <a:t> aux participants de noter dans </a:t>
            </a:r>
            <a:r>
              <a:rPr lang="en-GB" dirty="0" err="1"/>
              <a:t>leur</a:t>
            </a:r>
            <a:r>
              <a:rPr lang="en-GB" dirty="0"/>
              <a:t> </a:t>
            </a:r>
            <a:r>
              <a:rPr lang="en-GB" dirty="0" err="1"/>
              <a:t>manuel</a:t>
            </a:r>
            <a:r>
              <a:rPr lang="en-GB" dirty="0"/>
              <a:t> </a:t>
            </a:r>
            <a:r>
              <a:rPr lang="en-GB" dirty="0" err="1"/>
              <a:t>d'animateur</a:t>
            </a:r>
            <a:endParaRPr lang="en-GB" dirty="0"/>
          </a:p>
          <a:p>
            <a:endParaRPr lang="en-GB" dirty="0"/>
          </a:p>
          <a:p>
            <a:pPr>
              <a:buFont typeface="Arial" panose="020B0604020202020204" pitchFamily="34" charset="0"/>
              <a:buChar char="•"/>
            </a:pPr>
            <a:r>
              <a:rPr lang="en-GB" sz="1200" b="0" i="1" u="none" strike="noStrike" cap="none" dirty="0" err="1">
                <a:solidFill>
                  <a:schemeClr val="dk1"/>
                </a:solidFill>
                <a:effectLst/>
                <a:latin typeface="Arial"/>
                <a:ea typeface="Arial"/>
                <a:cs typeface="Arial"/>
                <a:sym typeface="Arial"/>
              </a:rPr>
              <a:t>Qu'est-ce</a:t>
            </a:r>
            <a:r>
              <a:rPr lang="en-GB" sz="1200" b="0" i="1" u="none" strike="noStrike" cap="none" dirty="0">
                <a:solidFill>
                  <a:schemeClr val="dk1"/>
                </a:solidFill>
                <a:effectLst/>
                <a:latin typeface="Arial"/>
                <a:ea typeface="Arial"/>
                <a:cs typeface="Arial"/>
                <a:sym typeface="Arial"/>
              </a:rPr>
              <a:t> qui a bien </a:t>
            </a:r>
            <a:r>
              <a:rPr lang="en-GB" sz="1200" b="0" i="1" u="none" strike="noStrike" cap="none" dirty="0" err="1">
                <a:solidFill>
                  <a:schemeClr val="dk1"/>
                </a:solidFill>
                <a:effectLst/>
                <a:latin typeface="Arial"/>
                <a:ea typeface="Arial"/>
                <a:cs typeface="Arial"/>
                <a:sym typeface="Arial"/>
              </a:rPr>
              <a:t>fonctionné</a:t>
            </a:r>
            <a:r>
              <a:rPr lang="en-GB" sz="1200" b="0" i="1" u="none" strike="noStrike" cap="none" dirty="0">
                <a:solidFill>
                  <a:schemeClr val="dk1"/>
                </a:solidFill>
                <a:effectLst/>
                <a:latin typeface="Arial"/>
                <a:ea typeface="Arial"/>
                <a:cs typeface="Arial"/>
                <a:sym typeface="Arial"/>
              </a:rPr>
              <a:t> ?</a:t>
            </a:r>
          </a:p>
          <a:p>
            <a:pPr>
              <a:buFont typeface="Arial" panose="020B0604020202020204" pitchFamily="34" charset="0"/>
              <a:buChar char="•"/>
            </a:pPr>
            <a:r>
              <a:rPr lang="en-GB" sz="1200" b="0" i="1" u="none" strike="noStrike" cap="none" dirty="0" err="1">
                <a:solidFill>
                  <a:schemeClr val="dk1"/>
                </a:solidFill>
                <a:effectLst/>
                <a:latin typeface="Arial"/>
                <a:ea typeface="Arial"/>
                <a:cs typeface="Arial"/>
                <a:sym typeface="Arial"/>
              </a:rPr>
              <a:t>Qu'est-ce</a:t>
            </a:r>
            <a:r>
              <a:rPr lang="en-GB" sz="1200" b="0" i="1" u="none" strike="noStrike" cap="none" dirty="0">
                <a:solidFill>
                  <a:schemeClr val="dk1"/>
                </a:solidFill>
                <a:effectLst/>
                <a:latin typeface="Arial"/>
                <a:ea typeface="Arial"/>
                <a:cs typeface="Arial"/>
                <a:sym typeface="Arial"/>
              </a:rPr>
              <a:t> qui doit </a:t>
            </a:r>
            <a:r>
              <a:rPr lang="en-GB" sz="1200" b="0" i="1" u="none" strike="noStrike" cap="none" dirty="0" err="1">
                <a:solidFill>
                  <a:schemeClr val="dk1"/>
                </a:solidFill>
                <a:effectLst/>
                <a:latin typeface="Arial"/>
                <a:ea typeface="Arial"/>
                <a:cs typeface="Arial"/>
                <a:sym typeface="Arial"/>
              </a:rPr>
              <a:t>être</a:t>
            </a:r>
            <a:r>
              <a:rPr lang="en-GB" sz="1200" b="0" i="1" u="none" strike="noStrike" cap="none" dirty="0">
                <a:solidFill>
                  <a:schemeClr val="dk1"/>
                </a:solidFill>
                <a:effectLst/>
                <a:latin typeface="Arial"/>
                <a:ea typeface="Arial"/>
                <a:cs typeface="Arial"/>
                <a:sym typeface="Arial"/>
              </a:rPr>
              <a:t> </a:t>
            </a:r>
            <a:r>
              <a:rPr lang="en-GB" sz="1200" b="0" i="1" u="none" strike="noStrike" cap="none" dirty="0" err="1">
                <a:solidFill>
                  <a:schemeClr val="dk1"/>
                </a:solidFill>
                <a:effectLst/>
                <a:latin typeface="Arial"/>
                <a:ea typeface="Arial"/>
                <a:cs typeface="Arial"/>
                <a:sym typeface="Arial"/>
              </a:rPr>
              <a:t>amélioré</a:t>
            </a:r>
            <a:r>
              <a:rPr lang="en-GB" sz="1200" b="0" i="1" u="none" strike="noStrike" cap="none" dirty="0">
                <a:solidFill>
                  <a:schemeClr val="dk1"/>
                </a:solidFill>
                <a:effectLst/>
                <a:latin typeface="Arial"/>
                <a:ea typeface="Arial"/>
                <a:cs typeface="Arial"/>
                <a:sym typeface="Arial"/>
              </a:rPr>
              <a:t> </a:t>
            </a:r>
            <a:r>
              <a:rPr lang="en-GB" sz="1200" b="0" i="1" u="none" strike="noStrike" cap="none" dirty="0" err="1">
                <a:solidFill>
                  <a:schemeClr val="dk1"/>
                </a:solidFill>
                <a:effectLst/>
                <a:latin typeface="Arial"/>
                <a:ea typeface="Arial"/>
                <a:cs typeface="Arial"/>
                <a:sym typeface="Arial"/>
              </a:rPr>
              <a:t>en</a:t>
            </a:r>
            <a:r>
              <a:rPr lang="en-GB" sz="1200" b="0" i="1" u="none" strike="noStrike" cap="none" dirty="0">
                <a:solidFill>
                  <a:schemeClr val="dk1"/>
                </a:solidFill>
                <a:effectLst/>
                <a:latin typeface="Arial"/>
                <a:ea typeface="Arial"/>
                <a:cs typeface="Arial"/>
                <a:sym typeface="Arial"/>
              </a:rPr>
              <a:t> </a:t>
            </a:r>
            <a:r>
              <a:rPr lang="en-GB" sz="1200" b="0" i="1" u="none" strike="noStrike" cap="none" dirty="0" err="1">
                <a:solidFill>
                  <a:schemeClr val="dk1"/>
                </a:solidFill>
                <a:effectLst/>
                <a:latin typeface="Arial"/>
                <a:ea typeface="Arial"/>
                <a:cs typeface="Arial"/>
                <a:sym typeface="Arial"/>
              </a:rPr>
              <a:t>termes</a:t>
            </a:r>
            <a:r>
              <a:rPr lang="en-GB" sz="1200" b="0" i="1" u="none" strike="noStrike" cap="none" dirty="0">
                <a:solidFill>
                  <a:schemeClr val="dk1"/>
                </a:solidFill>
                <a:effectLst/>
                <a:latin typeface="Arial"/>
                <a:ea typeface="Arial"/>
                <a:cs typeface="Arial"/>
                <a:sym typeface="Arial"/>
              </a:rPr>
              <a:t> de </a:t>
            </a:r>
            <a:r>
              <a:rPr lang="en-GB" sz="1200" b="0" i="1" u="none" strike="noStrike" cap="none" dirty="0" err="1">
                <a:solidFill>
                  <a:schemeClr val="dk1"/>
                </a:solidFill>
                <a:effectLst/>
                <a:latin typeface="Arial"/>
                <a:ea typeface="Arial"/>
                <a:cs typeface="Arial"/>
                <a:sym typeface="Arial"/>
              </a:rPr>
              <a:t>contenu</a:t>
            </a:r>
            <a:r>
              <a:rPr lang="en-GB" sz="1200" b="0" i="1" u="none" strike="noStrike" cap="none" dirty="0">
                <a:solidFill>
                  <a:schemeClr val="dk1"/>
                </a:solidFill>
                <a:effectLst/>
                <a:latin typeface="Arial"/>
                <a:ea typeface="Arial"/>
                <a:cs typeface="Arial"/>
                <a:sym typeface="Arial"/>
              </a:rPr>
              <a:t> et de techniques </a:t>
            </a:r>
            <a:r>
              <a:rPr lang="en-GB" sz="1200" b="0" i="1" u="none" strike="noStrike" cap="none" dirty="0" err="1">
                <a:solidFill>
                  <a:schemeClr val="dk1"/>
                </a:solidFill>
                <a:effectLst/>
                <a:latin typeface="Arial"/>
                <a:ea typeface="Arial"/>
                <a:cs typeface="Arial"/>
                <a:sym typeface="Arial"/>
              </a:rPr>
              <a:t>d'apprentissage</a:t>
            </a:r>
            <a:r>
              <a:rPr lang="en-GB" sz="1200" b="0" i="1" u="none" strike="noStrike" cap="none" dirty="0">
                <a:solidFill>
                  <a:schemeClr val="dk1"/>
                </a:solidFill>
                <a:effectLst/>
                <a:latin typeface="Arial"/>
                <a:ea typeface="Arial"/>
                <a:cs typeface="Arial"/>
                <a:sym typeface="Arial"/>
              </a:rPr>
              <a:t> ?</a:t>
            </a:r>
          </a:p>
          <a:p>
            <a:pPr>
              <a:buFont typeface="Arial" panose="020B0604020202020204" pitchFamily="34" charset="0"/>
              <a:buChar char="•"/>
            </a:pPr>
            <a:r>
              <a:rPr lang="en-GB" sz="1200" b="0" i="1" u="none" strike="noStrike" cap="none" dirty="0">
                <a:solidFill>
                  <a:schemeClr val="dk1"/>
                </a:solidFill>
                <a:effectLst/>
                <a:latin typeface="Arial"/>
                <a:ea typeface="Arial"/>
                <a:cs typeface="Arial"/>
                <a:sym typeface="Arial"/>
              </a:rPr>
              <a:t>Les </a:t>
            </a:r>
            <a:r>
              <a:rPr lang="en-GB" sz="1200" b="0" i="1" u="none" strike="noStrike" cap="none" dirty="0" err="1">
                <a:solidFill>
                  <a:schemeClr val="dk1"/>
                </a:solidFill>
                <a:effectLst/>
                <a:latin typeface="Arial"/>
                <a:ea typeface="Arial"/>
                <a:cs typeface="Arial"/>
                <a:sym typeface="Arial"/>
              </a:rPr>
              <a:t>éléments</a:t>
            </a:r>
            <a:r>
              <a:rPr lang="en-GB" sz="1200" b="0" i="1" u="none" strike="noStrike" cap="none" dirty="0">
                <a:solidFill>
                  <a:schemeClr val="dk1"/>
                </a:solidFill>
                <a:effectLst/>
                <a:latin typeface="Arial"/>
                <a:ea typeface="Arial"/>
                <a:cs typeface="Arial"/>
                <a:sym typeface="Arial"/>
              </a:rPr>
              <a:t> à </a:t>
            </a:r>
            <a:r>
              <a:rPr lang="en-GB" sz="1200" b="0" i="1" u="none" strike="noStrike" cap="none" dirty="0" err="1">
                <a:solidFill>
                  <a:schemeClr val="dk1"/>
                </a:solidFill>
                <a:effectLst/>
                <a:latin typeface="Arial"/>
                <a:ea typeface="Arial"/>
                <a:cs typeface="Arial"/>
                <a:sym typeface="Arial"/>
              </a:rPr>
              <a:t>retenir</a:t>
            </a:r>
            <a:r>
              <a:rPr lang="en-GB" sz="1200" b="0" i="1" u="none" strike="noStrike" cap="none" dirty="0">
                <a:solidFill>
                  <a:schemeClr val="dk1"/>
                </a:solidFill>
                <a:effectLst/>
                <a:latin typeface="Arial"/>
                <a:ea typeface="Arial"/>
                <a:cs typeface="Arial"/>
                <a:sym typeface="Arial"/>
              </a:rPr>
              <a:t> pour la mise </a:t>
            </a:r>
            <a:r>
              <a:rPr lang="en-GB" sz="1200" b="0" i="1" u="none" strike="noStrike" cap="none" dirty="0" err="1">
                <a:solidFill>
                  <a:schemeClr val="dk1"/>
                </a:solidFill>
                <a:effectLst/>
                <a:latin typeface="Arial"/>
                <a:ea typeface="Arial"/>
                <a:cs typeface="Arial"/>
                <a:sym typeface="Arial"/>
              </a:rPr>
              <a:t>en</a:t>
            </a:r>
            <a:r>
              <a:rPr lang="en-GB" sz="1200" b="0" i="1" u="none" strike="noStrike" cap="none" dirty="0">
                <a:solidFill>
                  <a:schemeClr val="dk1"/>
                </a:solidFill>
                <a:effectLst/>
                <a:latin typeface="Arial"/>
                <a:ea typeface="Arial"/>
                <a:cs typeface="Arial"/>
                <a:sym typeface="Arial"/>
              </a:rPr>
              <a:t> </a:t>
            </a:r>
            <a:r>
              <a:rPr lang="en-GB" sz="1200" b="0" i="1" u="none" strike="noStrike" cap="none" dirty="0" err="1">
                <a:solidFill>
                  <a:schemeClr val="dk1"/>
                </a:solidFill>
                <a:effectLst/>
                <a:latin typeface="Arial"/>
                <a:ea typeface="Arial"/>
                <a:cs typeface="Arial"/>
                <a:sym typeface="Arial"/>
              </a:rPr>
              <a:t>œuvre</a:t>
            </a:r>
            <a:r>
              <a:rPr lang="en-GB" sz="1200" b="0" i="1" u="none" strike="noStrike" cap="none" dirty="0">
                <a:solidFill>
                  <a:schemeClr val="dk1"/>
                </a:solidFill>
                <a:effectLst/>
                <a:latin typeface="Arial"/>
                <a:ea typeface="Arial"/>
                <a:cs typeface="Arial"/>
                <a:sym typeface="Arial"/>
              </a:rPr>
              <a:t> de la formation</a:t>
            </a:r>
          </a:p>
          <a:p>
            <a:pPr>
              <a:buFont typeface="Arial" panose="020B0604020202020204" pitchFamily="34" charset="0"/>
              <a:buChar char="•"/>
            </a:pPr>
            <a:endParaRPr lang="en-GB" sz="1200" b="0" i="1"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dirty="0" err="1">
                <a:solidFill>
                  <a:schemeClr val="dk1"/>
                </a:solidFill>
                <a:effectLst/>
                <a:latin typeface="Arial"/>
                <a:ea typeface="Arial"/>
                <a:cs typeface="Arial"/>
                <a:sym typeface="Arial"/>
              </a:rPr>
              <a:t>Demandez</a:t>
            </a:r>
            <a:r>
              <a:rPr lang="en-GB" sz="1200" b="0" i="0" u="none" strike="noStrike" cap="none" dirty="0">
                <a:solidFill>
                  <a:schemeClr val="dk1"/>
                </a:solidFill>
                <a:effectLst/>
                <a:latin typeface="Arial"/>
                <a:ea typeface="Arial"/>
                <a:cs typeface="Arial"/>
                <a:sym typeface="Arial"/>
              </a:rPr>
              <a:t> aux participants de </a:t>
            </a:r>
            <a:r>
              <a:rPr lang="en-GB" sz="1200" b="0" i="0" u="none" strike="noStrike" cap="none" dirty="0" err="1">
                <a:solidFill>
                  <a:schemeClr val="dk1"/>
                </a:solidFill>
                <a:effectLst/>
                <a:latin typeface="Arial"/>
                <a:ea typeface="Arial"/>
                <a:cs typeface="Arial"/>
                <a:sym typeface="Arial"/>
              </a:rPr>
              <a:t>partager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réflexions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plénière</a:t>
            </a:r>
            <a:r>
              <a:rPr lang="en-GB" sz="1200" b="0" i="0" u="none" strike="noStrike" cap="none" dirty="0">
                <a:solidFill>
                  <a:schemeClr val="dk1"/>
                </a:solidFill>
                <a:effectLst/>
                <a:latin typeface="Arial"/>
                <a:ea typeface="Arial"/>
                <a:cs typeface="Arial"/>
                <a:sym typeface="Arial"/>
              </a:rPr>
              <a:t>.</a:t>
            </a:r>
          </a:p>
          <a:p>
            <a:endParaRPr lang="en-NL" dirty="0"/>
          </a:p>
        </p:txBody>
      </p:sp>
      <p:sp>
        <p:nvSpPr>
          <p:cNvPr id="4" name="Slide Number Placeholder 3">
            <a:extLst>
              <a:ext uri="{FF2B5EF4-FFF2-40B4-BE49-F238E27FC236}">
                <a16:creationId xmlns:a16="http://schemas.microsoft.com/office/drawing/2014/main" id="{C4611E5A-C11F-1B7D-FFA1-390CEFB96B3A}"/>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t>77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1089914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3FE72-A128-630D-F27B-9F18E38102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3320D7-1AC1-A779-1E49-120769F5341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992DFDE-DBC7-EF76-BD73-3E1254CF7219}"/>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Cette diapositive </a:t>
            </a:r>
            <a:r>
              <a:rPr lang="en-GB" dirty="0" err="1"/>
              <a:t>présente</a:t>
            </a:r>
            <a:r>
              <a:rPr lang="en-GB" dirty="0"/>
              <a:t> un aperçu des </a:t>
            </a:r>
            <a:r>
              <a:rPr lang="en-GB" dirty="0" err="1"/>
              <a:t>principaux</a:t>
            </a:r>
            <a:r>
              <a:rPr lang="en-GB"/>
              <a:t> documents qui constituent la base du module 4.</a:t>
            </a:r>
          </a:p>
        </p:txBody>
      </p:sp>
      <p:sp>
        <p:nvSpPr>
          <p:cNvPr id="4" name="Slide Number Placeholder 3">
            <a:extLst>
              <a:ext uri="{FF2B5EF4-FFF2-40B4-BE49-F238E27FC236}">
                <a16:creationId xmlns:a16="http://schemas.microsoft.com/office/drawing/2014/main" id="{4E049260-6101-6519-0ECB-2CBDBE5C787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1694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5E2BD8C5-ECF9-A00D-8EF6-563BC32BA338}"/>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63F58A41-5010-D1B8-C1BD-06878EDD75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000" dirty="0"/>
              <a:t>Ce module guide les participants à travers </a:t>
            </a:r>
            <a:r>
              <a:rPr lang="en-GB" sz="1000" b="1" dirty="0"/>
              <a:t>des </a:t>
            </a:r>
            <a:r>
              <a:rPr lang="en-GB" sz="1000" b="1" dirty="0" err="1"/>
              <a:t>approches</a:t>
            </a:r>
            <a:r>
              <a:rPr lang="en-GB" sz="1000" b="1" dirty="0"/>
              <a:t> techniques, </a:t>
            </a:r>
            <a:r>
              <a:rPr lang="en-GB" sz="1000" b="1" dirty="0" err="1"/>
              <a:t>stratégiques</a:t>
            </a:r>
            <a:r>
              <a:rPr lang="en-GB" sz="1000" b="1" dirty="0"/>
              <a:t> et politiques </a:t>
            </a:r>
            <a:r>
              <a:rPr lang="en-GB" sz="1000" dirty="0" err="1"/>
              <a:t>visant</a:t>
            </a:r>
            <a:r>
              <a:rPr lang="en-GB" sz="1000" dirty="0"/>
              <a:t> à </a:t>
            </a:r>
            <a:r>
              <a:rPr lang="en-GB" sz="1000" dirty="0" err="1"/>
              <a:t>renforcer</a:t>
            </a:r>
            <a:r>
              <a:rPr lang="en-GB" sz="1000" dirty="0"/>
              <a:t> la </a:t>
            </a:r>
            <a:r>
              <a:rPr lang="en-GB" sz="1000" dirty="0" err="1"/>
              <a:t>résilience</a:t>
            </a:r>
            <a:r>
              <a:rPr lang="en-GB" sz="1000" dirty="0"/>
              <a:t> </a:t>
            </a:r>
            <a:r>
              <a:rPr lang="en-GB" sz="1000" dirty="0" err="1"/>
              <a:t>climatique</a:t>
            </a:r>
            <a:r>
              <a:rPr lang="en-GB" sz="1000" dirty="0"/>
              <a:t> des infrastructures et des services </a:t>
            </a:r>
            <a:r>
              <a:rPr lang="en-GB" sz="1000" dirty="0" err="1"/>
              <a:t>d'approvisionnement</a:t>
            </a:r>
            <a:r>
              <a:rPr lang="en-GB" sz="1000" dirty="0"/>
              <a:t> </a:t>
            </a:r>
            <a:r>
              <a:rPr lang="en-GB" sz="1000" dirty="0" err="1"/>
              <a:t>en</a:t>
            </a:r>
            <a:r>
              <a:rPr lang="en-GB" sz="1000" dirty="0"/>
              <a:t> eau et </a:t>
            </a:r>
            <a:r>
              <a:rPr lang="en-GB" sz="1000" dirty="0" err="1"/>
              <a:t>d'assainissement</a:t>
            </a:r>
            <a:r>
              <a:rPr lang="en-GB" sz="1000" dirty="0"/>
              <a:t>, </a:t>
            </a:r>
            <a:r>
              <a:rPr lang="en-GB" sz="1000" dirty="0" err="1"/>
              <a:t>en</a:t>
            </a:r>
            <a:r>
              <a:rPr lang="en-GB" sz="1000" dirty="0"/>
              <a:t> </a:t>
            </a:r>
            <a:r>
              <a:rPr lang="en-GB" sz="1000" dirty="0" err="1"/>
              <a:t>s'appuyant</a:t>
            </a:r>
            <a:r>
              <a:rPr lang="en-GB" sz="1000" dirty="0"/>
              <a:t> sur les conclusions des </a:t>
            </a:r>
            <a:r>
              <a:rPr lang="en-GB" sz="1000" dirty="0" err="1"/>
              <a:t>évaluations</a:t>
            </a:r>
            <a:r>
              <a:rPr lang="en-GB" sz="1000" dirty="0"/>
              <a:t> des </a:t>
            </a:r>
            <a:r>
              <a:rPr lang="en-GB" sz="1000" dirty="0" err="1"/>
              <a:t>risques</a:t>
            </a:r>
            <a:r>
              <a:rPr lang="en-GB" sz="1000" dirty="0"/>
              <a:t> et de la </a:t>
            </a:r>
            <a:r>
              <a:rPr lang="en-GB" sz="1000" dirty="0" err="1"/>
              <a:t>vulnérabilité</a:t>
            </a:r>
            <a:r>
              <a:rPr lang="en-GB" sz="1000" dirty="0"/>
              <a:t> </a:t>
            </a:r>
            <a:r>
              <a:rPr lang="en-GB" sz="1000" dirty="0" err="1"/>
              <a:t>climatiques</a:t>
            </a:r>
            <a:r>
              <a:rPr lang="en-GB" sz="1000" dirty="0"/>
              <a:t> (ERVC).</a:t>
            </a: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p:txBody>
      </p:sp>
      <p:sp>
        <p:nvSpPr>
          <p:cNvPr id="166" name="Google Shape;166;p6:notes">
            <a:extLst>
              <a:ext uri="{FF2B5EF4-FFF2-40B4-BE49-F238E27FC236}">
                <a16:creationId xmlns:a16="http://schemas.microsoft.com/office/drawing/2014/main" id="{7915937E-D8EB-B533-0C2F-E31E9610BF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3097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Roboto"/>
                <a:ea typeface="Roboto"/>
                <a:cs typeface="Roboto"/>
                <a:sym typeface="Roboto"/>
              </a:rPr>
              <a:t>Cette diapositive </a:t>
            </a:r>
            <a:r>
              <a:rPr lang="en-GB" sz="1200" dirty="0" err="1">
                <a:solidFill>
                  <a:schemeClr val="dk1"/>
                </a:solidFill>
                <a:latin typeface="Roboto"/>
                <a:ea typeface="Roboto"/>
                <a:cs typeface="Roboto"/>
                <a:sym typeface="Roboto"/>
              </a:rPr>
              <a:t>présente</a:t>
            </a:r>
            <a:r>
              <a:rPr lang="en-GB" sz="1200" dirty="0">
                <a:solidFill>
                  <a:schemeClr val="dk1"/>
                </a:solidFill>
                <a:latin typeface="Roboto"/>
                <a:ea typeface="Roboto"/>
                <a:cs typeface="Roboto"/>
                <a:sym typeface="Roboto"/>
              </a:rPr>
              <a:t> un résumé du </a:t>
            </a:r>
            <a:r>
              <a:rPr lang="en-GB" sz="1200" dirty="0" err="1">
                <a:solidFill>
                  <a:schemeClr val="dk1"/>
                </a:solidFill>
                <a:latin typeface="Roboto"/>
                <a:ea typeface="Roboto"/>
                <a:cs typeface="Roboto"/>
                <a:sym typeface="Roboto"/>
              </a:rPr>
              <a:t>contenu</a:t>
            </a:r>
            <a:r>
              <a:rPr lang="en-GB" sz="1200" dirty="0">
                <a:solidFill>
                  <a:schemeClr val="dk1"/>
                </a:solidFill>
                <a:latin typeface="Roboto"/>
                <a:ea typeface="Roboto"/>
                <a:cs typeface="Roboto"/>
                <a:sym typeface="Roboto"/>
              </a:rPr>
              <a:t> du </a:t>
            </a:r>
            <a:r>
              <a:rPr lang="en-GB" sz="1200" b="1" dirty="0">
                <a:solidFill>
                  <a:schemeClr val="dk1"/>
                </a:solidFill>
                <a:latin typeface="Roboto"/>
                <a:ea typeface="Roboto"/>
                <a:cs typeface="Roboto"/>
                <a:sym typeface="Roboto"/>
              </a:rPr>
              <a:t>module 4 </a:t>
            </a:r>
            <a:r>
              <a:rPr lang="en-GB" sz="1200" dirty="0">
                <a:solidFill>
                  <a:schemeClr val="dk1"/>
                </a:solidFill>
                <a:latin typeface="Roboto"/>
                <a:ea typeface="Roboto"/>
                <a:cs typeface="Roboto"/>
                <a:sym typeface="Roboto"/>
              </a:rPr>
              <a:t>:</a:t>
            </a:r>
            <a:endParaRPr lang="en-GB" dirty="0"/>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principaux</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éléments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suivants</a:t>
            </a:r>
            <a:r>
              <a:rPr lang="en-GB" sz="1200" b="0" i="0" u="none" strike="noStrike" cap="none" dirty="0">
                <a:solidFill>
                  <a:schemeClr val="dk1"/>
                </a:solidFill>
                <a:effectLst/>
                <a:latin typeface="Arial"/>
                <a:ea typeface="Arial"/>
                <a:cs typeface="Arial"/>
                <a:sym typeface="Arial"/>
              </a:rPr>
              <a:t> :</a:t>
            </a:r>
          </a:p>
          <a:p>
            <a:pPr lvl="0">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L’exploration</a:t>
            </a:r>
            <a:r>
              <a:rPr lang="en-GB" sz="1200" b="1" i="0" u="none" strike="noStrike" cap="none" dirty="0">
                <a:solidFill>
                  <a:schemeClr val="dk1"/>
                </a:solidFill>
                <a:effectLst/>
                <a:latin typeface="Arial"/>
                <a:ea typeface="Arial"/>
                <a:cs typeface="Arial"/>
                <a:sym typeface="Arial"/>
              </a:rPr>
              <a:t> des solutions techniques, </a:t>
            </a:r>
            <a:r>
              <a:rPr lang="en-GB" sz="1200" b="1" i="0" u="none" strike="noStrike" cap="none" dirty="0" err="1">
                <a:solidFill>
                  <a:schemeClr val="dk1"/>
                </a:solidFill>
                <a:effectLst/>
                <a:latin typeface="Arial"/>
                <a:ea typeface="Arial"/>
                <a:cs typeface="Arial"/>
                <a:sym typeface="Arial"/>
              </a:rPr>
              <a:t>conceptuelles</a:t>
            </a:r>
            <a:r>
              <a:rPr lang="en-GB" sz="1200" b="1" i="0" u="none" strike="noStrike" cap="none" dirty="0">
                <a:solidFill>
                  <a:schemeClr val="dk1"/>
                </a:solidFill>
                <a:effectLst/>
                <a:latin typeface="Arial"/>
                <a:ea typeface="Arial"/>
                <a:cs typeface="Arial"/>
                <a:sym typeface="Arial"/>
              </a:rPr>
              <a:t> et </a:t>
            </a:r>
            <a:r>
              <a:rPr lang="en-GB" sz="1200" b="1" i="0" u="none" strike="noStrike" cap="none" dirty="0" err="1">
                <a:solidFill>
                  <a:schemeClr val="dk1"/>
                </a:solidFill>
                <a:effectLst/>
                <a:latin typeface="Arial"/>
                <a:ea typeface="Arial"/>
                <a:cs typeface="Arial"/>
                <a:sym typeface="Arial"/>
              </a:rPr>
              <a:t>stratégiques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pour 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et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mettant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l'accent</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fois</a:t>
            </a:r>
            <a:r>
              <a:rPr lang="en-GB" sz="1200" b="0" i="0" u="none" strike="noStrike" cap="none" dirty="0">
                <a:solidFill>
                  <a:schemeClr val="dk1"/>
                </a:solidFill>
                <a:effectLst/>
                <a:latin typeface="Arial"/>
                <a:ea typeface="Arial"/>
                <a:cs typeface="Arial"/>
                <a:sym typeface="Arial"/>
              </a:rPr>
              <a:t> sur les </a:t>
            </a:r>
            <a:r>
              <a:rPr lang="en-GB" sz="1200" b="0" i="0" u="none" strike="noStrike" cap="none" dirty="0" err="1">
                <a:solidFill>
                  <a:schemeClr val="dk1"/>
                </a:solidFill>
                <a:effectLst/>
                <a:latin typeface="Arial"/>
                <a:ea typeface="Arial"/>
                <a:cs typeface="Arial"/>
                <a:sym typeface="Arial"/>
              </a:rPr>
              <a:t>approches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conventionnelles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innovantes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telles</a:t>
            </a:r>
            <a:r>
              <a:rPr lang="en-GB" sz="1200" b="0" i="0" u="none" strike="noStrike" cap="none" dirty="0">
                <a:solidFill>
                  <a:schemeClr val="dk1"/>
                </a:solidFill>
                <a:effectLst/>
                <a:latin typeface="Arial"/>
                <a:ea typeface="Arial"/>
                <a:cs typeface="Arial"/>
                <a:sym typeface="Arial"/>
              </a:rPr>
              <a:t> que </a:t>
            </a:r>
            <a:r>
              <a:rPr lang="en-GB" sz="1200" b="1" i="0" u="none" strike="noStrike" cap="none" dirty="0">
                <a:solidFill>
                  <a:schemeClr val="dk1"/>
                </a:solidFill>
                <a:effectLst/>
                <a:latin typeface="Arial"/>
                <a:ea typeface="Arial"/>
                <a:cs typeface="Arial"/>
                <a:sym typeface="Arial"/>
              </a:rPr>
              <a:t>les solutions </a:t>
            </a:r>
            <a:r>
              <a:rPr lang="en-GB" sz="1200" b="1" i="0" u="none" strike="noStrike" cap="none" dirty="0" err="1">
                <a:solidFill>
                  <a:schemeClr val="dk1"/>
                </a:solidFill>
                <a:effectLst/>
                <a:latin typeface="Arial"/>
                <a:ea typeface="Arial"/>
                <a:cs typeface="Arial"/>
                <a:sym typeface="Arial"/>
              </a:rPr>
              <a:t>fondées</a:t>
            </a:r>
            <a:r>
              <a:rPr lang="en-GB" sz="1200" b="1" i="0" u="none" strike="noStrike" cap="none" dirty="0">
                <a:solidFill>
                  <a:schemeClr val="dk1"/>
                </a:solidFill>
                <a:effectLst/>
                <a:latin typeface="Arial"/>
                <a:ea typeface="Arial"/>
                <a:cs typeface="Arial"/>
                <a:sym typeface="Arial"/>
              </a:rPr>
              <a:t> sur la nature (SFN) </a:t>
            </a:r>
            <a:r>
              <a:rPr lang="en-GB" sz="1200" b="0" i="0" u="none" strike="noStrike" cap="none" dirty="0">
                <a:solidFill>
                  <a:schemeClr val="dk1"/>
                </a:solidFill>
                <a:effectLst/>
                <a:latin typeface="Arial"/>
                <a:ea typeface="Arial"/>
                <a:cs typeface="Arial"/>
                <a:sym typeface="Arial"/>
              </a:rPr>
              <a:t>et </a:t>
            </a:r>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systèmes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hybrides</a:t>
            </a:r>
            <a:r>
              <a:rPr lang="en-GB" sz="1200" b="0" i="0" u="none" strike="noStrike" cap="none" dirty="0">
                <a:solidFill>
                  <a:schemeClr val="dk1"/>
                </a:solidFill>
                <a:effectLst/>
                <a:latin typeface="Arial"/>
                <a:ea typeface="Arial"/>
                <a:cs typeface="Arial"/>
                <a:sym typeface="Arial"/>
              </a:rPr>
              <a:t>.</a:t>
            </a:r>
          </a:p>
          <a:p>
            <a:pPr lvl="0">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L’examen</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stratégies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d'adaptation</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fondées</a:t>
            </a:r>
            <a:r>
              <a:rPr lang="en-GB" sz="1200" b="1" i="0" u="none" strike="noStrike" cap="none" dirty="0">
                <a:solidFill>
                  <a:schemeClr val="dk1"/>
                </a:solidFill>
                <a:effectLst/>
                <a:latin typeface="Arial"/>
                <a:ea typeface="Arial"/>
                <a:cs typeface="Arial"/>
                <a:sym typeface="Arial"/>
              </a:rPr>
              <a:t> sur des données </a:t>
            </a:r>
            <a:r>
              <a:rPr lang="en-GB" sz="1200" b="1" i="0" u="none" strike="noStrike" cap="none" dirty="0" err="1">
                <a:solidFill>
                  <a:schemeClr val="dk1"/>
                </a:solidFill>
                <a:effectLst/>
                <a:latin typeface="Arial"/>
                <a:ea typeface="Arial"/>
                <a:cs typeface="Arial"/>
                <a:sym typeface="Arial"/>
              </a:rPr>
              <a:t>probantes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issues de divers </a:t>
            </a:r>
            <a:r>
              <a:rPr lang="en-GB" sz="1200" b="0" i="0" u="none" strike="noStrike" cap="none" dirty="0" err="1">
                <a:solidFill>
                  <a:schemeClr val="dk1"/>
                </a:solidFill>
                <a:effectLst/>
                <a:latin typeface="Arial"/>
                <a:ea typeface="Arial"/>
                <a:cs typeface="Arial"/>
                <a:sym typeface="Arial"/>
              </a:rPr>
              <a:t>contextes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urbains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ruraux</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pertinents</a:t>
            </a:r>
            <a:r>
              <a:rPr lang="en-GB" sz="1200" b="0" i="0" u="none" strike="noStrike" cap="none" dirty="0">
                <a:solidFill>
                  <a:schemeClr val="dk1"/>
                </a:solidFill>
                <a:effectLst/>
                <a:latin typeface="Arial"/>
                <a:ea typeface="Arial"/>
                <a:cs typeface="Arial"/>
                <a:sym typeface="Arial"/>
              </a:rPr>
              <a:t> pour les </a:t>
            </a:r>
            <a:r>
              <a:rPr lang="en-GB" sz="1200" b="0" i="0" u="none" strike="noStrike" cap="none" dirty="0" err="1">
                <a:solidFill>
                  <a:schemeClr val="dk1"/>
                </a:solidFill>
                <a:effectLst/>
                <a:latin typeface="Arial"/>
                <a:ea typeface="Arial"/>
                <a:cs typeface="Arial"/>
                <a:sym typeface="Arial"/>
              </a:rPr>
              <a:t>lieux</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où</a:t>
            </a:r>
            <a:r>
              <a:rPr lang="en-GB" sz="1200" b="0" i="0" u="none" strike="noStrike" cap="none" dirty="0">
                <a:solidFill>
                  <a:schemeClr val="dk1"/>
                </a:solidFill>
                <a:effectLst/>
                <a:latin typeface="Arial"/>
                <a:ea typeface="Arial"/>
                <a:cs typeface="Arial"/>
                <a:sym typeface="Arial"/>
              </a:rPr>
              <a:t> se </a:t>
            </a:r>
            <a:r>
              <a:rPr lang="en-GB" sz="1200" b="0" i="0" u="none" strike="noStrike" cap="none" dirty="0" err="1">
                <a:solidFill>
                  <a:schemeClr val="dk1"/>
                </a:solidFill>
                <a:effectLst/>
                <a:latin typeface="Arial"/>
                <a:ea typeface="Arial"/>
                <a:cs typeface="Arial"/>
                <a:sym typeface="Arial"/>
              </a:rPr>
              <a:t>déroule</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cours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études de </a:t>
            </a:r>
            <a:r>
              <a:rPr lang="en-GB" sz="1200" b="0" i="0" u="none" strike="noStrike" cap="none" dirty="0" err="1">
                <a:solidFill>
                  <a:schemeClr val="dk1"/>
                </a:solidFill>
                <a:effectLst/>
                <a:latin typeface="Arial"/>
                <a:ea typeface="Arial"/>
                <a:cs typeface="Arial"/>
                <a:sym typeface="Arial"/>
              </a:rPr>
              <a:t>cas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mettront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évidence</a:t>
            </a:r>
            <a:r>
              <a:rPr lang="en-GB" sz="1200" b="0" i="0" u="none" strike="noStrike" cap="none" dirty="0">
                <a:solidFill>
                  <a:schemeClr val="dk1"/>
                </a:solidFill>
                <a:effectLst/>
                <a:latin typeface="Arial"/>
                <a:ea typeface="Arial"/>
                <a:cs typeface="Arial"/>
                <a:sym typeface="Arial"/>
              </a:rPr>
              <a:t> les interventions </a:t>
            </a:r>
            <a:r>
              <a:rPr lang="en-GB" sz="1200" b="0" i="0" u="none" strike="noStrike" cap="none" dirty="0" err="1">
                <a:solidFill>
                  <a:schemeClr val="dk1"/>
                </a:solidFill>
                <a:effectLst/>
                <a:latin typeface="Arial"/>
                <a:ea typeface="Arial"/>
                <a:cs typeface="Arial"/>
                <a:sym typeface="Arial"/>
              </a:rPr>
              <a:t>réussies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offriront</a:t>
            </a:r>
            <a:r>
              <a:rPr lang="en-GB" sz="1200" b="0" i="0" u="none" strike="noStrike" cap="none" dirty="0">
                <a:solidFill>
                  <a:schemeClr val="dk1"/>
                </a:solidFill>
                <a:effectLst/>
                <a:latin typeface="Arial"/>
                <a:ea typeface="Arial"/>
                <a:cs typeface="Arial"/>
                <a:sym typeface="Arial"/>
              </a:rPr>
              <a:t> aux participants la </a:t>
            </a:r>
            <a:r>
              <a:rPr lang="en-GB" sz="1200" b="0" i="0" u="none" strike="noStrike" cap="none" dirty="0" err="1">
                <a:solidFill>
                  <a:schemeClr val="dk1"/>
                </a:solidFill>
                <a:effectLst/>
                <a:latin typeface="Arial"/>
                <a:ea typeface="Arial"/>
                <a:cs typeface="Arial"/>
                <a:sym typeface="Arial"/>
              </a:rPr>
              <a:t>possibilité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participer</a:t>
            </a:r>
            <a:r>
              <a:rPr lang="en-GB" sz="1200" b="0" i="0" u="none" strike="noStrike" cap="none" dirty="0">
                <a:solidFill>
                  <a:schemeClr val="dk1"/>
                </a:solidFill>
                <a:effectLst/>
                <a:latin typeface="Arial"/>
                <a:ea typeface="Arial"/>
                <a:cs typeface="Arial"/>
                <a:sym typeface="Arial"/>
              </a:rPr>
              <a:t> à </a:t>
            </a:r>
            <a:r>
              <a:rPr lang="en-GB" sz="1200" b="1" i="0" u="none" strike="noStrike" cap="none" dirty="0">
                <a:solidFill>
                  <a:schemeClr val="dk1"/>
                </a:solidFill>
                <a:effectLst/>
                <a:latin typeface="Arial"/>
                <a:ea typeface="Arial"/>
                <a:cs typeface="Arial"/>
                <a:sym typeface="Arial"/>
              </a:rPr>
              <a:t>des </a:t>
            </a:r>
            <a:r>
              <a:rPr lang="en-GB" sz="1200" b="1" i="0" u="none" strike="noStrike" cap="none" dirty="0" err="1">
                <a:solidFill>
                  <a:schemeClr val="dk1"/>
                </a:solidFill>
                <a:effectLst/>
                <a:latin typeface="Arial"/>
                <a:ea typeface="Arial"/>
                <a:cs typeface="Arial"/>
                <a:sym typeface="Arial"/>
              </a:rPr>
              <a:t>exercices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interactifs</a:t>
            </a:r>
            <a:r>
              <a:rPr lang="en-GB" sz="1200" b="1" i="0" u="none" strike="noStrike" cap="none" dirty="0">
                <a:solidFill>
                  <a:schemeClr val="dk1"/>
                </a:solidFill>
                <a:effectLst/>
                <a:latin typeface="Arial"/>
                <a:ea typeface="Arial"/>
                <a:cs typeface="Arial"/>
                <a:sym typeface="Arial"/>
              </a:rPr>
              <a:t> de </a:t>
            </a:r>
            <a:r>
              <a:rPr lang="en-GB" sz="1200" b="1" i="0" u="none" strike="noStrike" cap="none" dirty="0" err="1">
                <a:solidFill>
                  <a:schemeClr val="dk1"/>
                </a:solidFill>
                <a:effectLst/>
                <a:latin typeface="Arial"/>
                <a:ea typeface="Arial"/>
                <a:cs typeface="Arial"/>
                <a:sym typeface="Arial"/>
              </a:rPr>
              <a:t>résolution</a:t>
            </a:r>
            <a:r>
              <a:rPr lang="en-GB" sz="1200" b="1" i="0" u="none" strike="noStrike" cap="none" dirty="0">
                <a:solidFill>
                  <a:schemeClr val="dk1"/>
                </a:solidFill>
                <a:effectLst/>
                <a:latin typeface="Arial"/>
                <a:ea typeface="Arial"/>
                <a:cs typeface="Arial"/>
                <a:sym typeface="Arial"/>
              </a:rPr>
              <a:t> de </a:t>
            </a:r>
            <a:r>
              <a:rPr lang="en-GB" sz="1200" b="1" i="0" u="none" strike="noStrike" cap="none" dirty="0" err="1">
                <a:solidFill>
                  <a:schemeClr val="dk1"/>
                </a:solidFill>
                <a:effectLst/>
                <a:latin typeface="Arial"/>
                <a:ea typeface="Arial"/>
                <a:cs typeface="Arial"/>
                <a:sym typeface="Arial"/>
              </a:rPr>
              <a:t>problèmes</a:t>
            </a:r>
            <a:r>
              <a:rPr lang="en-GB" sz="1200" b="0" i="0" u="none" strike="noStrike" cap="none" dirty="0">
                <a:solidFill>
                  <a:schemeClr val="dk1"/>
                </a:solidFill>
                <a:effectLst/>
                <a:latin typeface="Arial"/>
                <a:ea typeface="Arial"/>
                <a:cs typeface="Arial"/>
                <a:sym typeface="Arial"/>
              </a:rPr>
              <a:t>.</a:t>
            </a:r>
          </a:p>
          <a:p>
            <a:pPr lvl="0">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La </a:t>
            </a:r>
            <a:r>
              <a:rPr lang="en-GB" sz="1200" b="1" i="0" u="none" strike="noStrike" cap="none" dirty="0" err="1">
                <a:solidFill>
                  <a:schemeClr val="dk1"/>
                </a:solidFill>
                <a:effectLst/>
                <a:latin typeface="Arial"/>
                <a:ea typeface="Arial"/>
                <a:cs typeface="Arial"/>
                <a:sym typeface="Arial"/>
              </a:rPr>
              <a:t>présentation</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principaux</a:t>
            </a:r>
            <a:r>
              <a:rPr lang="en-GB" sz="1200" b="1" i="0" u="none" strike="noStrike" cap="none" dirty="0">
                <a:solidFill>
                  <a:schemeClr val="dk1"/>
                </a:solidFill>
                <a:effectLst/>
                <a:latin typeface="Arial"/>
                <a:ea typeface="Arial"/>
                <a:cs typeface="Arial"/>
                <a:sym typeface="Arial"/>
              </a:rPr>
              <a:t> documents </a:t>
            </a:r>
            <a:r>
              <a:rPr lang="en-GB" sz="1200" b="1" i="0" u="none" strike="noStrike" cap="none" dirty="0" err="1">
                <a:solidFill>
                  <a:schemeClr val="dk1"/>
                </a:solidFill>
                <a:effectLst/>
                <a:latin typeface="Arial"/>
                <a:ea typeface="Arial"/>
                <a:cs typeface="Arial"/>
                <a:sym typeface="Arial"/>
              </a:rPr>
              <a:t>d'orientation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notamment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mais</a:t>
            </a:r>
            <a:r>
              <a:rPr lang="en-GB" sz="1200" b="0" i="0" u="none" strike="noStrike" cap="none" dirty="0">
                <a:solidFill>
                  <a:schemeClr val="dk1"/>
                </a:solidFill>
                <a:effectLst/>
                <a:latin typeface="Arial"/>
                <a:ea typeface="Arial"/>
                <a:cs typeface="Arial"/>
                <a:sym typeface="Arial"/>
              </a:rPr>
              <a:t> sans </a:t>
            </a:r>
            <a:r>
              <a:rPr lang="en-GB" sz="1200" b="0" i="0" u="none" strike="noStrike" cap="none" dirty="0" err="1">
                <a:solidFill>
                  <a:schemeClr val="dk1"/>
                </a:solidFill>
                <a:effectLst/>
                <a:latin typeface="Arial"/>
                <a:ea typeface="Arial"/>
                <a:cs typeface="Arial"/>
                <a:sym typeface="Arial"/>
              </a:rPr>
              <a:t>s'y</a:t>
            </a:r>
            <a:r>
              <a:rPr lang="en-GB" sz="1200" b="0" i="0" u="none" strike="noStrike" cap="none" dirty="0">
                <a:solidFill>
                  <a:schemeClr val="dk1"/>
                </a:solidFill>
                <a:effectLst/>
                <a:latin typeface="Arial"/>
                <a:ea typeface="Arial"/>
                <a:cs typeface="Arial"/>
                <a:sym typeface="Arial"/>
              </a:rPr>
              <a:t> limiter :</a:t>
            </a:r>
          </a:p>
          <a:p>
            <a:pPr lvl="1">
              <a:buFont typeface="Arial" panose="020B0604020202020204" pitchFamily="34" charset="0"/>
              <a:buChar char="•"/>
            </a:pPr>
            <a:r>
              <a:rPr lang="en-GB" sz="1200" b="0" i="1" u="none" strike="noStrike" cap="none" dirty="0">
                <a:solidFill>
                  <a:schemeClr val="dk1"/>
                </a:solidFill>
                <a:effectLst/>
                <a:latin typeface="Arial"/>
                <a:ea typeface="Arial"/>
                <a:cs typeface="Arial"/>
                <a:sym typeface="Arial"/>
              </a:rPr>
              <a:t>Guide </a:t>
            </a:r>
            <a:r>
              <a:rPr lang="en-GB" sz="1200" b="0" i="1" u="none" strike="noStrike" cap="none" dirty="0" err="1">
                <a:solidFill>
                  <a:schemeClr val="dk1"/>
                </a:solidFill>
                <a:effectLst/>
                <a:latin typeface="Arial"/>
                <a:ea typeface="Arial"/>
                <a:cs typeface="Arial"/>
                <a:sym typeface="Arial"/>
              </a:rPr>
              <a:t>sectoriel</a:t>
            </a:r>
            <a:r>
              <a:rPr lang="en-GB" sz="1200" b="0" i="1" u="none" strike="noStrike" cap="none" dirty="0">
                <a:solidFill>
                  <a:schemeClr val="dk1"/>
                </a:solidFill>
                <a:effectLst/>
                <a:latin typeface="Arial"/>
                <a:ea typeface="Arial"/>
                <a:cs typeface="Arial"/>
                <a:sym typeface="Arial"/>
              </a:rPr>
              <a:t> : </a:t>
            </a:r>
            <a:r>
              <a:rPr lang="en-GB" sz="1200" b="0" i="1" u="none" strike="noStrike" cap="none" dirty="0" err="1">
                <a:solidFill>
                  <a:schemeClr val="dk1"/>
                </a:solidFill>
                <a:effectLst/>
                <a:latin typeface="Arial"/>
                <a:ea typeface="Arial"/>
                <a:cs typeface="Arial"/>
                <a:sym typeface="Arial"/>
              </a:rPr>
              <a:t>Sécurité</a:t>
            </a:r>
            <a:r>
              <a:rPr lang="en-GB" sz="1200" b="0" i="1" u="none" strike="noStrike" cap="none" dirty="0">
                <a:solidFill>
                  <a:schemeClr val="dk1"/>
                </a:solidFill>
                <a:effectLst/>
                <a:latin typeface="Arial"/>
                <a:ea typeface="Arial"/>
                <a:cs typeface="Arial"/>
                <a:sym typeface="Arial"/>
              </a:rPr>
              <a:t> de </a:t>
            </a:r>
            <a:r>
              <a:rPr lang="en-GB" sz="1200" b="0" i="1" u="none" strike="noStrike" cap="none" dirty="0" err="1">
                <a:solidFill>
                  <a:schemeClr val="dk1"/>
                </a:solidFill>
                <a:effectLst/>
                <a:latin typeface="Arial"/>
                <a:ea typeface="Arial"/>
                <a:cs typeface="Arial"/>
                <a:sym typeface="Arial"/>
              </a:rPr>
              <a:t>l'eau</a:t>
            </a:r>
            <a:r>
              <a:rPr lang="en-GB" sz="1200" b="0" i="1"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(Fonds vert pour le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a:t>
            </a:r>
          </a:p>
          <a:p>
            <a:pPr lvl="1">
              <a:buFont typeface="Arial" panose="020B0604020202020204" pitchFamily="34" charset="0"/>
              <a:buChar char="•"/>
            </a:pPr>
            <a:r>
              <a:rPr lang="en-GB" sz="1200" b="0" i="1" u="none" strike="noStrike" cap="none" dirty="0">
                <a:solidFill>
                  <a:schemeClr val="dk1"/>
                </a:solidFill>
                <a:effectLst/>
                <a:latin typeface="Arial"/>
                <a:ea typeface="Arial"/>
                <a:cs typeface="Arial"/>
                <a:sym typeface="Arial"/>
              </a:rPr>
              <a:t>Les principes </a:t>
            </a:r>
            <a:r>
              <a:rPr lang="en-GB" sz="1200" b="0" i="1" u="none" strike="noStrike" cap="none" dirty="0" err="1">
                <a:solidFill>
                  <a:schemeClr val="dk1"/>
                </a:solidFill>
                <a:effectLst/>
                <a:latin typeface="Arial"/>
                <a:ea typeface="Arial"/>
                <a:cs typeface="Arial"/>
                <a:sym typeface="Arial"/>
              </a:rPr>
              <a:t>d'adaptation</a:t>
            </a:r>
            <a:r>
              <a:rPr lang="en-GB" sz="1200" b="0" i="1" u="none" strike="noStrike" cap="none" dirty="0">
                <a:solidFill>
                  <a:schemeClr val="dk1"/>
                </a:solidFill>
                <a:effectLst/>
                <a:latin typeface="Arial"/>
                <a:ea typeface="Arial"/>
                <a:cs typeface="Arial"/>
                <a:sym typeface="Arial"/>
              </a:rPr>
              <a:t> : guide pour la conception de </a:t>
            </a:r>
            <a:r>
              <a:rPr lang="en-GB" sz="1200" b="0" i="1" u="none" strike="noStrike" cap="none" dirty="0" err="1">
                <a:solidFill>
                  <a:schemeClr val="dk1"/>
                </a:solidFill>
                <a:effectLst/>
                <a:latin typeface="Arial"/>
                <a:ea typeface="Arial"/>
                <a:cs typeface="Arial"/>
                <a:sym typeface="Arial"/>
              </a:rPr>
              <a:t>stratégies</a:t>
            </a:r>
            <a:r>
              <a:rPr lang="en-GB" sz="1200" b="0" i="1" u="none" strike="noStrike" cap="none" dirty="0">
                <a:solidFill>
                  <a:schemeClr val="dk1"/>
                </a:solidFill>
                <a:effectLst/>
                <a:latin typeface="Arial"/>
                <a:ea typeface="Arial"/>
                <a:cs typeface="Arial"/>
                <a:sym typeface="Arial"/>
              </a:rPr>
              <a:t> </a:t>
            </a:r>
            <a:r>
              <a:rPr lang="en-GB" sz="1200" b="0" i="1" u="none" strike="noStrike" cap="none" dirty="0" err="1">
                <a:solidFill>
                  <a:schemeClr val="dk1"/>
                </a:solidFill>
                <a:effectLst/>
                <a:latin typeface="Arial"/>
                <a:ea typeface="Arial"/>
                <a:cs typeface="Arial"/>
                <a:sym typeface="Arial"/>
              </a:rPr>
              <a:t>d'adaptation</a:t>
            </a:r>
            <a:r>
              <a:rPr lang="en-GB" sz="1200" b="0" i="1" u="none" strike="noStrike" cap="none" dirty="0">
                <a:solidFill>
                  <a:schemeClr val="dk1"/>
                </a:solidFill>
                <a:effectLst/>
                <a:latin typeface="Arial"/>
                <a:ea typeface="Arial"/>
                <a:cs typeface="Arial"/>
                <a:sym typeface="Arial"/>
              </a:rPr>
              <a:t> au </a:t>
            </a:r>
            <a:r>
              <a:rPr lang="en-GB" sz="1200" b="0" i="1" u="none" strike="noStrike" cap="none" dirty="0" err="1">
                <a:solidFill>
                  <a:schemeClr val="dk1"/>
                </a:solidFill>
                <a:effectLst/>
                <a:latin typeface="Arial"/>
                <a:ea typeface="Arial"/>
                <a:cs typeface="Arial"/>
                <a:sym typeface="Arial"/>
              </a:rPr>
              <a:t>changement</a:t>
            </a:r>
            <a:r>
              <a:rPr lang="en-GB" sz="1200" b="0" i="1" u="none" strike="noStrike" cap="none" dirty="0">
                <a:solidFill>
                  <a:schemeClr val="dk1"/>
                </a:solidFill>
                <a:effectLst/>
                <a:latin typeface="Arial"/>
                <a:ea typeface="Arial"/>
                <a:cs typeface="Arial"/>
                <a:sym typeface="Arial"/>
              </a:rPr>
              <a:t> </a:t>
            </a:r>
            <a:r>
              <a:rPr lang="en-GB" sz="1200" b="0" i="1" u="none" strike="noStrike" cap="none" dirty="0" err="1">
                <a:solidFill>
                  <a:schemeClr val="dk1"/>
                </a:solidFill>
                <a:effectLst/>
                <a:latin typeface="Arial"/>
                <a:ea typeface="Arial"/>
                <a:cs typeface="Arial"/>
                <a:sym typeface="Arial"/>
              </a:rPr>
              <a:t>climatique</a:t>
            </a:r>
            <a:r>
              <a:rPr lang="en-GB" sz="1200" b="0" i="1" u="none" strike="noStrike" cap="none" dirty="0">
                <a:solidFill>
                  <a:schemeClr val="dk1"/>
                </a:solidFill>
                <a:effectLst/>
                <a:latin typeface="Arial"/>
                <a:ea typeface="Arial"/>
                <a:cs typeface="Arial"/>
                <a:sym typeface="Arial"/>
              </a:rPr>
              <a:t> et de </a:t>
            </a:r>
            <a:r>
              <a:rPr lang="en-GB" sz="1200" b="0" i="1" u="none" strike="noStrike" cap="none" dirty="0" err="1">
                <a:solidFill>
                  <a:schemeClr val="dk1"/>
                </a:solidFill>
                <a:effectLst/>
                <a:latin typeface="Arial"/>
                <a:ea typeface="Arial"/>
                <a:cs typeface="Arial"/>
                <a:sym typeface="Arial"/>
              </a:rPr>
              <a:t>résilience</a:t>
            </a:r>
            <a:r>
              <a:rPr lang="en-GB" sz="1200" b="0" i="1"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(Banque </a:t>
            </a:r>
            <a:r>
              <a:rPr lang="en-GB" sz="1200" b="0" i="0" u="none" strike="noStrike" cap="none" dirty="0" err="1">
                <a:solidFill>
                  <a:schemeClr val="dk1"/>
                </a:solidFill>
                <a:effectLst/>
                <a:latin typeface="Arial"/>
                <a:ea typeface="Arial"/>
                <a:cs typeface="Arial"/>
                <a:sym typeface="Arial"/>
              </a:rPr>
              <a:t>mondiale</a:t>
            </a:r>
            <a:r>
              <a:rPr lang="en-GB" sz="1200" b="0" i="0" u="none" strike="noStrike" cap="none" dirty="0">
                <a:solidFill>
                  <a:schemeClr val="dk1"/>
                </a:solidFill>
                <a:effectLst/>
                <a:latin typeface="Arial"/>
                <a:ea typeface="Arial"/>
                <a:cs typeface="Arial"/>
                <a:sym typeface="Arial"/>
              </a:rPr>
              <a:t> et PNUD).</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63101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35CCE-B659-6FAF-A14E-DDB95EF53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70E6C8-3406-22EA-E671-54376C0A3F94}"/>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A117973-256F-8F6C-8FCD-4AABA0D603E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76FBAE2-C396-BE2A-3EA8-574C2A7E1B2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883970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odul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613176" y="2572721"/>
            <a:ext cx="6036280" cy="1652274"/>
          </a:xfrm>
        </p:spPr>
        <p:txBody>
          <a:bodyPr vert="horz" lIns="91440" tIns="45720" rIns="91440" bIns="45720" rtlCol="0" anchor="ctr">
            <a:normAutofit/>
          </a:bodyPr>
          <a:lstStyle>
            <a:lvl1pPr>
              <a:defRPr lang="en-US" sz="4000" b="0" dirty="0">
                <a:solidFill>
                  <a:schemeClr val="tx2"/>
                </a:solidFill>
              </a:defRPr>
            </a:lvl1pPr>
          </a:lstStyle>
          <a:p>
            <a:pPr lvl="0"/>
            <a:r>
              <a:rPr lang="en-US"/>
              <a:t>Click to edit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5613176" y="4408804"/>
            <a:ext cx="6036280" cy="705637"/>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hasCustomPrompt="1"/>
          </p:nvPr>
        </p:nvSpPr>
        <p:spPr>
          <a:xfrm>
            <a:off x="1" y="0"/>
            <a:ext cx="5191932" cy="5114441"/>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dpi="0" rotWithShape="1">
            <a:blip r:embed="rId2">
              <a:alphaModFix amt="75000"/>
            </a:blip>
            <a:srcRect/>
            <a:stretch>
              <a:fillRect/>
            </a:stretch>
          </a:blipFill>
        </p:spPr>
        <p:txBody>
          <a:bodyPr wrap="square">
            <a:noAutofit/>
          </a:bodyPr>
          <a:lstStyle>
            <a:lvl1pPr marL="0" indent="0">
              <a:buNone/>
              <a:defRPr/>
            </a:lvl1pPr>
          </a:lstStyle>
          <a:p>
            <a:r>
              <a:rPr lang="en-US"/>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effectLst/>
              </a:defRPr>
            </a:lvl1pPr>
          </a:lstStyle>
          <a:p>
            <a:fld id="{5B3B0F7F-6AD6-4AF0-8BB1-D49CE0F9F622}" type="datetime1">
              <a:rPr lang="en-US" smtClean="0"/>
              <a:t>3/16/2026</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
        <p:nvSpPr>
          <p:cNvPr id="9" name="Text Placeholder 8">
            <a:extLst>
              <a:ext uri="{FF2B5EF4-FFF2-40B4-BE49-F238E27FC236}">
                <a16:creationId xmlns:a16="http://schemas.microsoft.com/office/drawing/2014/main" id="{FC1D7552-2152-9032-FC06-0CC959B564D8}"/>
              </a:ext>
            </a:extLst>
          </p:cNvPr>
          <p:cNvSpPr>
            <a:spLocks noGrp="1"/>
          </p:cNvSpPr>
          <p:nvPr>
            <p:ph type="body" sz="quarter" idx="14" hasCustomPrompt="1"/>
          </p:nvPr>
        </p:nvSpPr>
        <p:spPr>
          <a:xfrm>
            <a:off x="5613176" y="1921790"/>
            <a:ext cx="3143366" cy="412183"/>
          </a:xfrm>
        </p:spPr>
        <p:txBody>
          <a:bodyPr anchor="b">
            <a:noAutofit/>
          </a:bodyPr>
          <a:lstStyle>
            <a:lvl1pPr marL="0" indent="0">
              <a:buNone/>
              <a:defRPr sz="2000"/>
            </a:lvl1pPr>
          </a:lstStyle>
          <a:p>
            <a:pPr lvl="0"/>
            <a:r>
              <a:rPr lang="en-GB"/>
              <a:t>MODULE NUMBER</a:t>
            </a:r>
          </a:p>
        </p:txBody>
      </p:sp>
    </p:spTree>
    <p:extLst>
      <p:ext uri="{BB962C8B-B14F-4D97-AF65-F5344CB8AC3E}">
        <p14:creationId xmlns:p14="http://schemas.microsoft.com/office/powerpoint/2010/main" val="188556461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userDrawn="1">
  <p:cSld name="Section break">
    <p:bg>
      <p:bgPr>
        <a:gradFill>
          <a:gsLst>
            <a:gs pos="0">
              <a:srgbClr val="0A5FBA"/>
            </a:gs>
            <a:gs pos="29000">
              <a:srgbClr val="0A5FBA"/>
            </a:gs>
            <a:gs pos="66000">
              <a:srgbClr val="00B0CE"/>
            </a:gs>
          </a:gsLst>
          <a:lin ang="13500000" scaled="1"/>
        </a:gradFill>
        <a:effectLst/>
      </p:bgPr>
    </p:bg>
    <p:spTree>
      <p:nvGrpSpPr>
        <p:cNvPr id="1" name="Shape 15"/>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71A385-3D8A-2C16-6BA9-4EA9B9A5597C}"/>
              </a:ext>
            </a:extLst>
          </p:cNvPr>
          <p:cNvSpPr>
            <a:spLocks noGrp="1"/>
          </p:cNvSpPr>
          <p:nvPr>
            <p:ph type="pic" sz="quarter" idx="10"/>
          </p:nvPr>
        </p:nvSpPr>
        <p:spPr>
          <a:xfrm>
            <a:off x="0" y="0"/>
            <a:ext cx="12192000" cy="6858000"/>
          </a:xfrm>
          <a:blipFill dpi="0" rotWithShape="1">
            <a:blip r:embed="rId2">
              <a:alphaModFix amt="63000"/>
            </a:blip>
            <a:srcRect/>
            <a:stretch>
              <a:fillRect/>
            </a:stretch>
          </a:blipFill>
        </p:spPr>
        <p:txBody>
          <a:bodyPr/>
          <a:lstStyle/>
          <a:p>
            <a:endParaRPr lang="en-GB"/>
          </a:p>
        </p:txBody>
      </p:sp>
      <p:sp>
        <p:nvSpPr>
          <p:cNvPr id="6" name="Text Placeholder 5">
            <a:extLst>
              <a:ext uri="{FF2B5EF4-FFF2-40B4-BE49-F238E27FC236}">
                <a16:creationId xmlns:a16="http://schemas.microsoft.com/office/drawing/2014/main" id="{AE94A69B-BA63-AD70-8C3A-34BDCE6345F3}"/>
              </a:ext>
            </a:extLst>
          </p:cNvPr>
          <p:cNvSpPr>
            <a:spLocks noGrp="1"/>
          </p:cNvSpPr>
          <p:nvPr>
            <p:ph type="body" sz="quarter" idx="11" hasCustomPrompt="1"/>
          </p:nvPr>
        </p:nvSpPr>
        <p:spPr>
          <a:xfrm>
            <a:off x="0" y="2362350"/>
            <a:ext cx="12192000" cy="1931964"/>
          </a:xfrm>
        </p:spPr>
        <p:txBody>
          <a:bodyPr anchor="ctr">
            <a:noAutofit/>
          </a:bodyPr>
          <a:lstStyle>
            <a:lvl1pPr marL="0" indent="0" algn="ctr">
              <a:buNone/>
              <a:defRPr sz="6600" b="1" i="0">
                <a:solidFill>
                  <a:schemeClr val="bg1"/>
                </a:solidFill>
                <a:latin typeface="Roboto" panose="02000000000000000000" pitchFamily="2" charset="0"/>
                <a:ea typeface="Roboto" panose="02000000000000000000" pitchFamily="2" charset="0"/>
              </a:defRPr>
            </a:lvl1pPr>
          </a:lstStyle>
          <a:p>
            <a:pPr lvl="0"/>
            <a:r>
              <a:rPr lang="en-GB"/>
              <a:t>Click to edit section break</a:t>
            </a:r>
          </a:p>
        </p:txBody>
      </p:sp>
      <p:sp>
        <p:nvSpPr>
          <p:cNvPr id="2" name="Slide Number Placeholder 5">
            <a:extLst>
              <a:ext uri="{FF2B5EF4-FFF2-40B4-BE49-F238E27FC236}">
                <a16:creationId xmlns:a16="http://schemas.microsoft.com/office/drawing/2014/main" id="{8C18EE53-485B-08E9-4FA8-09A3BCBA155E}"/>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1">
    <p:bg>
      <p:bgRef idx="1001">
        <a:schemeClr val="bg2"/>
      </p:bgRef>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74A2447-F4FA-FE5C-4DCA-E2F63F69057F}"/>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0701461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11"/>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27B3C97-AB5A-3122-EADE-69166D85A47A}"/>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9098451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 slide">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5D8C6654-4CEA-5904-85C5-97DEDE50705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216721" y="0"/>
            <a:ext cx="3975278" cy="6858000"/>
          </a:xfrm>
          <a:prstGeom prst="rect">
            <a:avLst/>
          </a:prstGeom>
        </p:spPr>
      </p:pic>
      <p:sp>
        <p:nvSpPr>
          <p:cNvPr id="2" name="Title 1">
            <a:extLst>
              <a:ext uri="{FF2B5EF4-FFF2-40B4-BE49-F238E27FC236}">
                <a16:creationId xmlns:a16="http://schemas.microsoft.com/office/drawing/2014/main" id="{3DE4EB12-E6C5-EB7E-CE86-3854A8B00CF5}"/>
              </a:ext>
            </a:extLst>
          </p:cNvPr>
          <p:cNvSpPr>
            <a:spLocks noGrp="1"/>
          </p:cNvSpPr>
          <p:nvPr>
            <p:ph type="title"/>
          </p:nvPr>
        </p:nvSpPr>
        <p:spPr>
          <a:xfrm>
            <a:off x="776818" y="1038946"/>
            <a:ext cx="6846496" cy="631057"/>
          </a:xfrm>
        </p:spPr>
        <p:txBody>
          <a:bodyPr/>
          <a:lstStyle>
            <a:lvl1pPr>
              <a:defRPr b="0" i="0">
                <a:solidFill>
                  <a:srgbClr val="527793"/>
                </a:solidFill>
                <a:latin typeface="+mj-lt"/>
                <a:cs typeface="VAG Rounded Std Bold"/>
              </a:defRPr>
            </a:lvl1pPr>
          </a:lstStyle>
          <a:p>
            <a:r>
              <a:rPr lang="en-GB"/>
              <a:t>Click to edit Master title style</a:t>
            </a:r>
            <a:endParaRPr lang="en-US"/>
          </a:p>
        </p:txBody>
      </p:sp>
      <p:sp>
        <p:nvSpPr>
          <p:cNvPr id="5" name="Content Placeholder 2">
            <a:extLst>
              <a:ext uri="{FF2B5EF4-FFF2-40B4-BE49-F238E27FC236}">
                <a16:creationId xmlns:a16="http://schemas.microsoft.com/office/drawing/2014/main" id="{406C61A5-88BE-5578-08F2-435D700D5EAF}"/>
              </a:ext>
            </a:extLst>
          </p:cNvPr>
          <p:cNvSpPr>
            <a:spLocks noGrp="1"/>
          </p:cNvSpPr>
          <p:nvPr>
            <p:ph idx="1"/>
          </p:nvPr>
        </p:nvSpPr>
        <p:spPr>
          <a:xfrm>
            <a:off x="776817" y="1933676"/>
            <a:ext cx="6856435" cy="3885377"/>
          </a:xfrm>
        </p:spPr>
        <p:txBody>
          <a:bodyPr numCol="1"/>
          <a:lstStyle>
            <a:lvl1pPr marL="285750" indent="-285750">
              <a:buFont typeface="Arial" panose="020B0604020202020204" pitchFamily="34" charset="0"/>
              <a:buChar char="•"/>
              <a:defRPr>
                <a:solidFill>
                  <a:srgbClr val="527793"/>
                </a:solidFill>
                <a:latin typeface="+mn-lt"/>
              </a:defRPr>
            </a:lvl1pPr>
            <a:lvl2pPr>
              <a:defRPr>
                <a:solidFill>
                  <a:srgbClr val="527793"/>
                </a:solidFill>
                <a:latin typeface="+mn-lt"/>
              </a:defRPr>
            </a:lvl2pPr>
            <a:lvl3pPr>
              <a:defRPr>
                <a:solidFill>
                  <a:srgbClr val="527793"/>
                </a:solidFill>
                <a:latin typeface="+mn-lt"/>
              </a:defRPr>
            </a:lvl3pPr>
            <a:lvl4pPr>
              <a:defRPr>
                <a:solidFill>
                  <a:srgbClr val="527793"/>
                </a:solidFill>
                <a:latin typeface="+mn-lt"/>
              </a:defRPr>
            </a:lvl4pPr>
            <a:lvl5pPr>
              <a:defRPr>
                <a:solidFill>
                  <a:srgbClr val="527793"/>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1914830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ntent slide">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1C210D39-5FB1-3A81-B128-7F8DB0F218A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6768921" y="1434921"/>
            <a:ext cx="6858000" cy="3988158"/>
          </a:xfrm>
          <a:prstGeom prst="rect">
            <a:avLst/>
          </a:prstGeom>
        </p:spPr>
      </p:pic>
      <p:sp>
        <p:nvSpPr>
          <p:cNvPr id="2" name="Title 1">
            <a:extLst>
              <a:ext uri="{FF2B5EF4-FFF2-40B4-BE49-F238E27FC236}">
                <a16:creationId xmlns:a16="http://schemas.microsoft.com/office/drawing/2014/main" id="{3DE4EB12-E6C5-EB7E-CE86-3854A8B00CF5}"/>
              </a:ext>
            </a:extLst>
          </p:cNvPr>
          <p:cNvSpPr>
            <a:spLocks noGrp="1"/>
          </p:cNvSpPr>
          <p:nvPr>
            <p:ph type="title"/>
          </p:nvPr>
        </p:nvSpPr>
        <p:spPr>
          <a:xfrm>
            <a:off x="776818" y="1038946"/>
            <a:ext cx="6846496" cy="631057"/>
          </a:xfrm>
        </p:spPr>
        <p:txBody>
          <a:bodyPr/>
          <a:lstStyle>
            <a:lvl1pPr>
              <a:defRPr b="0" i="0">
                <a:solidFill>
                  <a:srgbClr val="527793"/>
                </a:solidFill>
                <a:latin typeface="+mj-lt"/>
                <a:cs typeface="VAG Rounded Std Bold"/>
              </a:defRPr>
            </a:lvl1pPr>
          </a:lstStyle>
          <a:p>
            <a:r>
              <a:rPr lang="en-GB"/>
              <a:t>Click to edit Master title style</a:t>
            </a:r>
            <a:endParaRPr lang="en-US"/>
          </a:p>
        </p:txBody>
      </p:sp>
      <p:sp>
        <p:nvSpPr>
          <p:cNvPr id="5" name="Content Placeholder 2">
            <a:extLst>
              <a:ext uri="{FF2B5EF4-FFF2-40B4-BE49-F238E27FC236}">
                <a16:creationId xmlns:a16="http://schemas.microsoft.com/office/drawing/2014/main" id="{406C61A5-88BE-5578-08F2-435D700D5EAF}"/>
              </a:ext>
            </a:extLst>
          </p:cNvPr>
          <p:cNvSpPr>
            <a:spLocks noGrp="1"/>
          </p:cNvSpPr>
          <p:nvPr>
            <p:ph idx="1"/>
          </p:nvPr>
        </p:nvSpPr>
        <p:spPr>
          <a:xfrm>
            <a:off x="776817" y="1933676"/>
            <a:ext cx="6856435" cy="3885377"/>
          </a:xfrm>
        </p:spPr>
        <p:txBody>
          <a:bodyPr numCol="1"/>
          <a:lstStyle>
            <a:lvl1pPr marL="285750" indent="-285750">
              <a:buFont typeface="Arial" panose="020B0604020202020204" pitchFamily="34" charset="0"/>
              <a:buChar char="•"/>
              <a:defRPr>
                <a:solidFill>
                  <a:srgbClr val="527793"/>
                </a:solidFill>
                <a:latin typeface="+mn-lt"/>
              </a:defRPr>
            </a:lvl1pPr>
            <a:lvl2pPr>
              <a:defRPr>
                <a:solidFill>
                  <a:srgbClr val="527793"/>
                </a:solidFill>
                <a:latin typeface="+mn-lt"/>
              </a:defRPr>
            </a:lvl2pPr>
            <a:lvl3pPr>
              <a:defRPr>
                <a:solidFill>
                  <a:srgbClr val="527793"/>
                </a:solidFill>
                <a:latin typeface="+mn-lt"/>
              </a:defRPr>
            </a:lvl3pPr>
            <a:lvl4pPr>
              <a:defRPr>
                <a:solidFill>
                  <a:srgbClr val="527793"/>
                </a:solidFill>
                <a:latin typeface="+mn-lt"/>
              </a:defRPr>
            </a:lvl4pPr>
            <a:lvl5pPr>
              <a:defRPr>
                <a:solidFill>
                  <a:srgbClr val="527793"/>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30219670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3">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BAF2166-8B36-E18F-7974-6F60ADBF3A4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rot="5400000">
            <a:off x="6775361" y="1441361"/>
            <a:ext cx="6858000" cy="3975278"/>
          </a:xfrm>
          <a:prstGeom prst="rect">
            <a:avLst/>
          </a:prstGeom>
        </p:spPr>
      </p:pic>
      <p:sp>
        <p:nvSpPr>
          <p:cNvPr id="2" name="Title 1"/>
          <p:cNvSpPr>
            <a:spLocks noGrp="1"/>
          </p:cNvSpPr>
          <p:nvPr>
            <p:ph type="title"/>
          </p:nvPr>
        </p:nvSpPr>
        <p:spPr>
          <a:xfrm>
            <a:off x="776818" y="1038946"/>
            <a:ext cx="6369334" cy="631057"/>
          </a:xfrm>
        </p:spPr>
        <p:txBody>
          <a:bodyPr/>
          <a:lstStyle>
            <a:lvl1pPr>
              <a:defRPr b="0" i="0">
                <a:solidFill>
                  <a:srgbClr val="527793"/>
                </a:solidFill>
                <a:latin typeface="+mj-lt"/>
                <a:cs typeface="VAG Rounded Std Bold"/>
              </a:defRPr>
            </a:lvl1pPr>
          </a:lstStyle>
          <a:p>
            <a:r>
              <a:rPr lang="en-GB"/>
              <a:t>Click to edit Master title style</a:t>
            </a:r>
            <a:endParaRPr lang="en-US"/>
          </a:p>
        </p:txBody>
      </p:sp>
      <p:sp>
        <p:nvSpPr>
          <p:cNvPr id="3" name="Content Placeholder 2"/>
          <p:cNvSpPr>
            <a:spLocks noGrp="1"/>
          </p:cNvSpPr>
          <p:nvPr>
            <p:ph idx="1"/>
          </p:nvPr>
        </p:nvSpPr>
        <p:spPr>
          <a:xfrm>
            <a:off x="776817" y="1933677"/>
            <a:ext cx="6369335" cy="4159626"/>
          </a:xfrm>
        </p:spPr>
        <p:txBody>
          <a:bodyPr numCol="2"/>
          <a:lstStyle>
            <a:lvl1pPr marL="285750" indent="-285750">
              <a:buFont typeface="Arial" panose="020B0604020202020204" pitchFamily="34" charset="0"/>
              <a:buChar char="•"/>
              <a:defRPr>
                <a:solidFill>
                  <a:srgbClr val="527793"/>
                </a:solidFill>
                <a:latin typeface="+mn-lt"/>
              </a:defRPr>
            </a:lvl1pPr>
            <a:lvl2pPr>
              <a:defRPr>
                <a:solidFill>
                  <a:srgbClr val="527793"/>
                </a:solidFill>
                <a:latin typeface="+mn-lt"/>
              </a:defRPr>
            </a:lvl2pPr>
            <a:lvl3pPr>
              <a:defRPr>
                <a:solidFill>
                  <a:srgbClr val="527793"/>
                </a:solidFill>
                <a:latin typeface="+mn-lt"/>
              </a:defRPr>
            </a:lvl3pPr>
            <a:lvl4pPr>
              <a:defRPr>
                <a:solidFill>
                  <a:srgbClr val="527793"/>
                </a:solidFill>
                <a:latin typeface="+mn-lt"/>
              </a:defRPr>
            </a:lvl4pPr>
            <a:lvl5pPr>
              <a:defRPr>
                <a:solidFill>
                  <a:srgbClr val="527793"/>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41793361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6817" y="1038946"/>
            <a:ext cx="10656961" cy="631057"/>
          </a:xfrm>
        </p:spPr>
        <p:txBody>
          <a:bodyPr/>
          <a:lstStyle>
            <a:lvl1pPr>
              <a:defRPr b="0" i="0">
                <a:solidFill>
                  <a:srgbClr val="527793"/>
                </a:solidFill>
                <a:latin typeface="+mj-lt"/>
                <a:cs typeface="VAG Rounded Std Bold"/>
              </a:defRPr>
            </a:lvl1pPr>
          </a:lstStyle>
          <a:p>
            <a:r>
              <a:rPr lang="en-GB"/>
              <a:t>Click to edit Master title style</a:t>
            </a:r>
            <a:endParaRPr lang="en-US"/>
          </a:p>
        </p:txBody>
      </p:sp>
      <p:sp>
        <p:nvSpPr>
          <p:cNvPr id="3" name="Content Placeholder 2"/>
          <p:cNvSpPr>
            <a:spLocks noGrp="1"/>
          </p:cNvSpPr>
          <p:nvPr>
            <p:ph idx="1"/>
          </p:nvPr>
        </p:nvSpPr>
        <p:spPr>
          <a:xfrm>
            <a:off x="776817" y="1933676"/>
            <a:ext cx="10656962" cy="3885377"/>
          </a:xfrm>
        </p:spPr>
        <p:txBody>
          <a:bodyPr numCol="1"/>
          <a:lstStyle>
            <a:lvl1pPr marL="285750" indent="-285750">
              <a:buFont typeface="Arial" panose="020B0604020202020204" pitchFamily="34" charset="0"/>
              <a:buChar char="•"/>
              <a:defRPr>
                <a:solidFill>
                  <a:srgbClr val="527793"/>
                </a:solidFill>
                <a:latin typeface="+mn-lt"/>
              </a:defRPr>
            </a:lvl1pPr>
            <a:lvl2pPr>
              <a:defRPr>
                <a:solidFill>
                  <a:srgbClr val="527793"/>
                </a:solidFill>
                <a:latin typeface="+mn-lt"/>
              </a:defRPr>
            </a:lvl2pPr>
            <a:lvl3pPr>
              <a:defRPr>
                <a:solidFill>
                  <a:srgbClr val="527793"/>
                </a:solidFill>
                <a:latin typeface="+mn-lt"/>
              </a:defRPr>
            </a:lvl3pPr>
            <a:lvl4pPr>
              <a:defRPr>
                <a:solidFill>
                  <a:srgbClr val="527793"/>
                </a:solidFill>
                <a:latin typeface="+mn-lt"/>
              </a:defRPr>
            </a:lvl4pPr>
            <a:lvl5pPr>
              <a:defRPr>
                <a:solidFill>
                  <a:srgbClr val="527793"/>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25251100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3" name="Picture 2" descr="IRC_Presentation_Graph_14-16.png"/>
          <p:cNvPicPr>
            <a:picLocks noChangeAspect="1"/>
          </p:cNvPicPr>
          <p:nvPr userDrawn="1"/>
        </p:nvPicPr>
        <p:blipFill>
          <a:blip r:embed="rId2"/>
          <a:stretch>
            <a:fillRect/>
          </a:stretch>
        </p:blipFill>
        <p:spPr>
          <a:xfrm>
            <a:off x="0" y="0"/>
            <a:ext cx="12192000" cy="6858000"/>
          </a:xfrm>
          <a:prstGeom prst="rect">
            <a:avLst/>
          </a:prstGeom>
        </p:spPr>
      </p:pic>
      <p:sp>
        <p:nvSpPr>
          <p:cNvPr id="6" name="Title 4"/>
          <p:cNvSpPr>
            <a:spLocks noGrp="1"/>
          </p:cNvSpPr>
          <p:nvPr>
            <p:ph type="title"/>
          </p:nvPr>
        </p:nvSpPr>
        <p:spPr>
          <a:xfrm>
            <a:off x="1680000" y="1200000"/>
            <a:ext cx="2908933" cy="2931733"/>
          </a:xfrm>
          <a:prstGeom prst="rect">
            <a:avLst/>
          </a:prstGeom>
        </p:spPr>
        <p:txBody>
          <a:bodyPr vert="horz" lIns="0" tIns="0" rIns="0" bIns="0"/>
          <a:lstStyle>
            <a:lvl1pPr>
              <a:defRPr sz="2933"/>
            </a:lvl1pPr>
          </a:lstStyle>
          <a:p>
            <a:r>
              <a:rPr lang="en-US"/>
              <a:t>Click to edit Master title style</a:t>
            </a:r>
          </a:p>
        </p:txBody>
      </p:sp>
    </p:spTree>
    <p:extLst>
      <p:ext uri="{BB962C8B-B14F-4D97-AF65-F5344CB8AC3E}">
        <p14:creationId xmlns:p14="http://schemas.microsoft.com/office/powerpoint/2010/main" val="2042059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Section Header 1">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954999"/>
            <a:ext cx="9144000" cy="1655763"/>
          </a:xfrm>
        </p:spPr>
        <p:txBody>
          <a:bodyPr anchor="b">
            <a:normAutofit/>
          </a:bodyPr>
          <a:lstStyle>
            <a:lvl1pPr algn="ctr">
              <a:defRPr sz="4800">
                <a:solidFill>
                  <a:schemeClr val="bg1"/>
                </a:solidFill>
              </a:defRPr>
            </a:lvl1pPr>
          </a:lstStyle>
          <a:p>
            <a:r>
              <a:rPr lang="en-US"/>
              <a:t>Click to edit Master title style</a:t>
            </a:r>
          </a:p>
        </p:txBody>
      </p:sp>
      <p:sp>
        <p:nvSpPr>
          <p:cNvPr id="3" name="Subtitle 2"/>
          <p:cNvSpPr>
            <a:spLocks noGrp="1"/>
          </p:cNvSpPr>
          <p:nvPr>
            <p:ph type="subTitle" idx="1"/>
          </p:nvPr>
        </p:nvSpPr>
        <p:spPr>
          <a:xfrm>
            <a:off x="1524000" y="2702838"/>
            <a:ext cx="9144000" cy="9699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E266C976-06BB-CDDD-CE85-992E9AF96D01}"/>
              </a:ext>
            </a:extLst>
          </p:cNvPr>
          <p:cNvPicPr>
            <a:picLocks noChangeAspect="1"/>
          </p:cNvPicPr>
          <p:nvPr/>
        </p:nvPicPr>
        <p:blipFill>
          <a:blip r:embed="rId2"/>
          <a:stretch>
            <a:fillRect/>
          </a:stretch>
        </p:blipFill>
        <p:spPr>
          <a:xfrm>
            <a:off x="5831541" y="4189547"/>
            <a:ext cx="491621" cy="1417506"/>
          </a:xfrm>
          <a:prstGeom prst="rect">
            <a:avLst/>
          </a:prstGeom>
        </p:spPr>
      </p:pic>
    </p:spTree>
    <p:extLst>
      <p:ext uri="{BB962C8B-B14F-4D97-AF65-F5344CB8AC3E}">
        <p14:creationId xmlns:p14="http://schemas.microsoft.com/office/powerpoint/2010/main" val="1292125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Google Shape;211;p5">
            <a:extLst>
              <a:ext uri="{FF2B5EF4-FFF2-40B4-BE49-F238E27FC236}">
                <a16:creationId xmlns:a16="http://schemas.microsoft.com/office/drawing/2014/main" id="{1E428696-D5BF-4543-E336-4306A94FB16D}"/>
              </a:ext>
            </a:extLst>
          </p:cNvPr>
          <p:cNvSpPr/>
          <p:nvPr userDrawn="1"/>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 name="Content Placeholder 12">
            <a:extLst>
              <a:ext uri="{FF2B5EF4-FFF2-40B4-BE49-F238E27FC236}">
                <a16:creationId xmlns:a16="http://schemas.microsoft.com/office/drawing/2014/main" id="{565DB808-7A91-ED5A-1106-9B7612CFBFBA}"/>
              </a:ext>
            </a:extLst>
          </p:cNvPr>
          <p:cNvSpPr>
            <a:spLocks noGrp="1"/>
          </p:cNvSpPr>
          <p:nvPr>
            <p:ph sz="quarter" idx="16" hasCustomPrompt="1"/>
          </p:nvPr>
        </p:nvSpPr>
        <p:spPr>
          <a:xfrm>
            <a:off x="549525" y="937153"/>
            <a:ext cx="12217400" cy="741762"/>
          </a:xfrm>
        </p:spPr>
        <p:txBody>
          <a:bodyPr>
            <a:normAutofit/>
          </a:bodyPr>
          <a:lstStyle>
            <a:lvl1pPr marL="0" indent="0">
              <a:buNone/>
              <a:defRPr sz="3600" b="0" i="0">
                <a:solidFill>
                  <a:schemeClr val="bg1"/>
                </a:solidFill>
                <a:latin typeface="Roboto Medium" panose="02000000000000000000" pitchFamily="2" charset="0"/>
                <a:ea typeface="Roboto Medium" panose="02000000000000000000" pitchFamily="2" charset="0"/>
              </a:defRPr>
            </a:lvl1pPr>
          </a:lstStyle>
          <a:p>
            <a:pPr lvl="0"/>
            <a:r>
              <a:rPr lang="en-GB" err="1"/>
              <a:t>Xx</a:t>
            </a:r>
            <a:r>
              <a:rPr lang="en-GB"/>
              <a:t> | Section name</a:t>
            </a:r>
          </a:p>
        </p:txBody>
      </p:sp>
      <p:sp>
        <p:nvSpPr>
          <p:cNvPr id="2" name="Slide Number Placeholder 5">
            <a:extLst>
              <a:ext uri="{FF2B5EF4-FFF2-40B4-BE49-F238E27FC236}">
                <a16:creationId xmlns:a16="http://schemas.microsoft.com/office/drawing/2014/main" id="{FCF95945-99E7-2D4A-986F-3E8B91E01AA0}"/>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84859423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urse overview">
    <p:bg>
      <p:bgRef idx="1001">
        <a:schemeClr val="bg2"/>
      </p:bgRef>
    </p:bg>
    <p:spTree>
      <p:nvGrpSpPr>
        <p:cNvPr id="1" name=""/>
        <p:cNvGrpSpPr/>
        <p:nvPr/>
      </p:nvGrpSpPr>
      <p:grpSpPr>
        <a:xfrm>
          <a:off x="0" y="0"/>
          <a:ext cx="0" cy="0"/>
          <a:chOff x="0" y="0"/>
          <a:chExt cx="0" cy="0"/>
        </a:xfrm>
      </p:grpSpPr>
      <p:sp>
        <p:nvSpPr>
          <p:cNvPr id="3" name="Google Shape;168;p6">
            <a:extLst>
              <a:ext uri="{FF2B5EF4-FFF2-40B4-BE49-F238E27FC236}">
                <a16:creationId xmlns:a16="http://schemas.microsoft.com/office/drawing/2014/main" id="{593680CA-F5E5-83BA-1909-4D499FF4B3FB}"/>
              </a:ext>
            </a:extLst>
          </p:cNvPr>
          <p:cNvSpPr txBox="1"/>
          <p:nvPr userDrawn="1"/>
        </p:nvSpPr>
        <p:spPr>
          <a:xfrm>
            <a:off x="0" y="679424"/>
            <a:ext cx="12192000"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Masterclass overview</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 name="Slide Number Placeholder 5">
            <a:extLst>
              <a:ext uri="{FF2B5EF4-FFF2-40B4-BE49-F238E27FC236}">
                <a16:creationId xmlns:a16="http://schemas.microsoft.com/office/drawing/2014/main" id="{46B4D870-9DFE-D539-5B03-DA43115B3011}"/>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1718687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Agenda">
    <p:bg>
      <p:bgPr>
        <a:solidFill>
          <a:srgbClr val="DBEFF9"/>
        </a:solidFill>
        <a:effectLst/>
      </p:bgPr>
    </p:bg>
    <p:spTree>
      <p:nvGrpSpPr>
        <p:cNvPr id="1" name=""/>
        <p:cNvGrpSpPr/>
        <p:nvPr/>
      </p:nvGrpSpPr>
      <p:grpSpPr>
        <a:xfrm>
          <a:off x="0" y="0"/>
          <a:ext cx="0" cy="0"/>
          <a:chOff x="0" y="0"/>
          <a:chExt cx="0" cy="0"/>
        </a:xfrm>
      </p:grpSpPr>
      <p:sp>
        <p:nvSpPr>
          <p:cNvPr id="10" name="Freeform: Shape 11">
            <a:extLst>
              <a:ext uri="{FF2B5EF4-FFF2-40B4-BE49-F238E27FC236}">
                <a16:creationId xmlns:a16="http://schemas.microsoft.com/office/drawing/2014/main" id="{F42EC37D-2B88-915B-F41A-EBA61986B4EC}"/>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13" name="TextBox 12">
            <a:extLst>
              <a:ext uri="{FF2B5EF4-FFF2-40B4-BE49-F238E27FC236}">
                <a16:creationId xmlns:a16="http://schemas.microsoft.com/office/drawing/2014/main" id="{9B7C41C5-FD40-EBFC-19B4-E00567487383}"/>
              </a:ext>
            </a:extLst>
          </p:cNvPr>
          <p:cNvSpPr txBox="1"/>
          <p:nvPr userDrawn="1"/>
        </p:nvSpPr>
        <p:spPr>
          <a:xfrm>
            <a:off x="433953" y="433953"/>
            <a:ext cx="4587498" cy="769441"/>
          </a:xfrm>
          <a:prstGeom prst="rect">
            <a:avLst/>
          </a:prstGeom>
          <a:noFill/>
        </p:spPr>
        <p:txBody>
          <a:bodyPr wrap="square" rtlCol="0">
            <a:spAutoFit/>
          </a:bodyPr>
          <a:lstStyle/>
          <a:p>
            <a:r>
              <a:rPr lang="en-GB" sz="4400" b="1" i="0">
                <a:solidFill>
                  <a:srgbClr val="0A5FBA"/>
                </a:solidFill>
                <a:latin typeface="Roboto Black" panose="02000000000000000000" pitchFamily="2" charset="0"/>
                <a:ea typeface="Roboto Black" panose="02000000000000000000" pitchFamily="2" charset="0"/>
              </a:rPr>
              <a:t>Today’s focus</a:t>
            </a:r>
          </a:p>
        </p:txBody>
      </p:sp>
      <p:sp>
        <p:nvSpPr>
          <p:cNvPr id="2" name="Slide Number Placeholder 5">
            <a:extLst>
              <a:ext uri="{FF2B5EF4-FFF2-40B4-BE49-F238E27FC236}">
                <a16:creationId xmlns:a16="http://schemas.microsoft.com/office/drawing/2014/main" id="{94114EBA-FFC5-2CCD-CE07-16C3EE6738C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2881095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oT Programme">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chemeClr val="bg1"/>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499623"/>
          </a:xfrm>
        </p:spPr>
        <p:txBody>
          <a:bodyPr>
            <a:normAutofit/>
          </a:bodyPr>
          <a:lstStyle>
            <a:lvl1pPr marL="0" indent="0">
              <a:buNone/>
              <a:defRPr sz="28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79000">
                <a:srgbClr val="00B0CE"/>
              </a:gs>
              <a:gs pos="4000">
                <a:srgbClr val="00D0AB"/>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1470638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 Sty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115157"/>
          </a:xfrm>
        </p:spPr>
        <p:txBody>
          <a:bodyPr>
            <a:normAutofit/>
          </a:bodyPr>
          <a:lstStyle>
            <a:lvl1pPr marL="0" indent="0">
              <a:buNone/>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5134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Content Slide - Sty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10652760" cy="4499623"/>
          </a:xfrm>
        </p:spPr>
        <p:txBody>
          <a:bodyPr>
            <a:normAutofit/>
          </a:bodyPr>
          <a:lstStyle>
            <a:lvl1pPr marL="14288" indent="0">
              <a:buNone/>
              <a:tabLst/>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14335674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 Style 2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8" name="Content Placeholder 2">
            <a:extLst>
              <a:ext uri="{FF2B5EF4-FFF2-40B4-BE49-F238E27FC236}">
                <a16:creationId xmlns:a16="http://schemas.microsoft.com/office/drawing/2014/main" id="{EA1949BF-4F49-C234-165C-E3EF7B0A874E}"/>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5C0DE999-57CE-7515-9AB3-A54C38DBD40B}"/>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37141607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ontent Slide - Style 3">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6"/>
            <a:ext cx="10652760" cy="4190656"/>
          </a:xfrm>
        </p:spPr>
        <p:txBody>
          <a:bodyPr>
            <a:normAutofit/>
          </a:bodyPr>
          <a:lstStyle>
            <a:lvl1pPr marL="14288" indent="0">
              <a:buNone/>
              <a:tabLst/>
              <a:defRPr sz="2400">
                <a:solidFill>
                  <a:srgbClr val="0A5FBA"/>
                </a:solidFill>
              </a:defRPr>
            </a:lvl1pPr>
            <a:lvl2pPr>
              <a:defRPr sz="2000">
                <a:solidFill>
                  <a:srgbClr val="0A5FBA"/>
                </a:solidFill>
              </a:defRPr>
            </a:lvl2pPr>
            <a:lvl3pPr>
              <a:defRPr sz="1800">
                <a:solidFill>
                  <a:srgbClr val="0A5FBA"/>
                </a:solidFill>
              </a:defRPr>
            </a:lvl3pPr>
            <a:lvl4pPr>
              <a:defRPr sz="1800">
                <a:solidFill>
                  <a:srgbClr val="0A5FBA"/>
                </a:solidFill>
              </a:defRPr>
            </a:lvl4pPr>
            <a:lvl5pPr>
              <a:defRPr sz="18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39609919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2.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ctr">
            <a:normAutofit/>
          </a:bodyPr>
          <a:lstStyle/>
          <a:p>
            <a:r>
              <a:rPr lang="en-US"/>
              <a:t>Cliquez pour modifier le style du titre principal</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Cliquez pour modifier les styles de texte principaux</a:t>
            </a:r>
          </a:p>
          <a:p>
            <a:pPr lvl="1"/>
            <a:r>
              <a:rPr lang="en-US"/>
              <a:t>Deuxième niveau</a:t>
            </a:r>
          </a:p>
          <a:p>
            <a:pPr lvl="2"/>
            <a:r>
              <a:rPr lang="en-US"/>
              <a:t>Troisième niveau</a:t>
            </a:r>
          </a:p>
          <a:p>
            <a:pPr lvl="3"/>
            <a:r>
              <a:rPr lang="en-US"/>
              <a:t>Quatrième niveau</a:t>
            </a:r>
          </a:p>
          <a:p>
            <a:pPr lvl="4"/>
            <a:r>
              <a:rPr lang="en-US"/>
              <a:t>Cinquième niveau</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1943274505"/>
      </p:ext>
    </p:extLst>
  </p:cSld>
  <p:clrMap bg1="lt1" tx1="dk1" bg2="lt2" tx2="dk2" accent1="accent1" accent2="accent2" accent3="accent3" accent4="accent4" accent5="accent5" accent6="accent6" hlink="hlink" folHlink="folHlink"/>
  <p:sldLayoutIdLst>
    <p:sldLayoutId id="2147483664" r:id="rId1"/>
    <p:sldLayoutId id="2147483671" r:id="rId2"/>
    <p:sldLayoutId id="2147483679" r:id="rId3"/>
    <p:sldLayoutId id="2147483680" r:id="rId4"/>
    <p:sldLayoutId id="2147483686" r:id="rId5"/>
    <p:sldLayoutId id="2147483662" r:id="rId6"/>
    <p:sldLayoutId id="2147483681" r:id="rId7"/>
    <p:sldLayoutId id="2147483689" r:id="rId8"/>
    <p:sldLayoutId id="2147483687" r:id="rId9"/>
    <p:sldLayoutId id="2147483649" r:id="rId10"/>
    <p:sldLayoutId id="2147483682" r:id="rId11"/>
    <p:sldLayoutId id="2147483690" r:id="rId12"/>
  </p:sldLayoutIdLst>
  <p:hf sldNum="0" hdr="0" ftr="0" dt="0"/>
  <p:txStyles>
    <p:title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6815" y="1036320"/>
            <a:ext cx="10641600" cy="936000"/>
          </a:xfrm>
          <a:prstGeom prst="rect">
            <a:avLst/>
          </a:prstGeom>
        </p:spPr>
        <p:txBody>
          <a:bodyPr vert="horz" lIns="0" tIns="0" rIns="0" bIns="0" rtlCol="0" anchor="t">
            <a:normAutofit/>
          </a:bodyPr>
          <a:lstStyle/>
          <a:p>
            <a:r>
              <a:rPr lang="en-GB"/>
              <a:t>Cliquez pour modifier le style du titre principal</a:t>
            </a:r>
            <a:endParaRPr lang="en-US"/>
          </a:p>
        </p:txBody>
      </p:sp>
      <p:sp>
        <p:nvSpPr>
          <p:cNvPr id="3" name="Text Placeholder 2"/>
          <p:cNvSpPr>
            <a:spLocks noGrp="1"/>
          </p:cNvSpPr>
          <p:nvPr>
            <p:ph type="body" idx="1"/>
          </p:nvPr>
        </p:nvSpPr>
        <p:spPr>
          <a:xfrm>
            <a:off x="776817" y="2178000"/>
            <a:ext cx="10640484" cy="3945600"/>
          </a:xfrm>
          <a:prstGeom prst="rect">
            <a:avLst/>
          </a:prstGeom>
        </p:spPr>
        <p:txBody>
          <a:bodyPr vert="horz" lIns="0" tIns="0" rIns="0" bIns="0" rtlCol="0">
            <a:normAutofit/>
          </a:bodyPr>
          <a:lstStyle/>
          <a:p>
            <a:pPr lvl="0"/>
            <a:r>
              <a:rPr lang="en-GB"/>
              <a:t>Cliquez pour modifier les styles de texte principaux</a:t>
            </a:r>
          </a:p>
          <a:p>
            <a:pPr lvl="1"/>
            <a:r>
              <a:rPr lang="en-GB"/>
              <a:t>Deuxième niveau</a:t>
            </a:r>
          </a:p>
          <a:p>
            <a:pPr lvl="2"/>
            <a:r>
              <a:rPr lang="en-GB"/>
              <a:t>Troisième niveau</a:t>
            </a:r>
          </a:p>
          <a:p>
            <a:pPr lvl="3"/>
            <a:r>
              <a:rPr lang="en-GB"/>
              <a:t>Quatrième niveau</a:t>
            </a:r>
          </a:p>
          <a:p>
            <a:pPr lvl="4"/>
            <a:r>
              <a:rPr lang="en-GB"/>
              <a:t>Cinquième niveau</a:t>
            </a:r>
            <a:endParaRPr lang="en-US"/>
          </a:p>
        </p:txBody>
      </p:sp>
    </p:spTree>
    <p:extLst>
      <p:ext uri="{BB962C8B-B14F-4D97-AF65-F5344CB8AC3E}">
        <p14:creationId xmlns:p14="http://schemas.microsoft.com/office/powerpoint/2010/main" val="3419908458"/>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707" r:id="rId5"/>
  </p:sldLayoutIdLst>
  <p:hf sldNum="0" hdr="0" dt="0"/>
  <p:txStyles>
    <p:titleStyle>
      <a:lvl1pPr algn="l" defTabSz="457200" rtl="0" eaLnBrk="1" latinLnBrk="0" hangingPunct="1">
        <a:spcBef>
          <a:spcPct val="0"/>
        </a:spcBef>
        <a:buNone/>
        <a:defRPr sz="3000" b="0" i="0" kern="1200">
          <a:solidFill>
            <a:srgbClr val="527793"/>
          </a:solidFill>
          <a:latin typeface="+mj-lt"/>
          <a:ea typeface="+mj-ea"/>
          <a:cs typeface="VAG Rounded Std Light"/>
        </a:defRPr>
      </a:lvl1pPr>
    </p:titleStyle>
    <p:bodyStyle>
      <a:lvl1pPr marL="0" indent="0" algn="l" defTabSz="457200" rtl="0" eaLnBrk="1" latinLnBrk="0" hangingPunct="1">
        <a:spcBef>
          <a:spcPts val="0"/>
        </a:spcBef>
        <a:spcAft>
          <a:spcPts val="900"/>
        </a:spcAft>
        <a:buFont typeface="Lucida Grande"/>
        <a:buNone/>
        <a:defRPr sz="1800" b="0" i="0" kern="1200">
          <a:solidFill>
            <a:srgbClr val="527793"/>
          </a:solidFill>
          <a:latin typeface="+mn-lt"/>
          <a:ea typeface="+mn-ea"/>
          <a:cs typeface="VAG Rounded Std Light"/>
        </a:defRPr>
      </a:lvl1pPr>
      <a:lvl2pPr marL="269875" indent="-269875" algn="l" defTabSz="457200" rtl="0" eaLnBrk="1" latinLnBrk="0" hangingPunct="1">
        <a:spcBef>
          <a:spcPts val="0"/>
        </a:spcBef>
        <a:spcAft>
          <a:spcPts val="900"/>
        </a:spcAft>
        <a:buFont typeface="Century Gothic" panose="020B0502020202020204" pitchFamily="34" charset="0"/>
        <a:buChar char="−"/>
        <a:defRPr sz="1800" b="0" i="0" kern="1200">
          <a:solidFill>
            <a:srgbClr val="527793"/>
          </a:solidFill>
          <a:latin typeface="+mn-lt"/>
          <a:ea typeface="+mn-ea"/>
          <a:cs typeface="VAG Rounded Std Light"/>
        </a:defRPr>
      </a:lvl2pPr>
      <a:lvl3pPr marL="541338" indent="-271463" algn="l" defTabSz="457200" rtl="0" eaLnBrk="1" latinLnBrk="0" hangingPunct="1">
        <a:spcBef>
          <a:spcPts val="0"/>
        </a:spcBef>
        <a:spcAft>
          <a:spcPts val="900"/>
        </a:spcAft>
        <a:buFont typeface="Century Gothic" panose="020B0502020202020204" pitchFamily="34" charset="0"/>
        <a:buChar char="−"/>
        <a:defRPr sz="1800" b="0" i="0" kern="1200">
          <a:solidFill>
            <a:srgbClr val="527793"/>
          </a:solidFill>
          <a:latin typeface="+mn-lt"/>
          <a:ea typeface="+mn-ea"/>
          <a:cs typeface="VAG Rounded Std Light"/>
        </a:defRPr>
      </a:lvl3pPr>
      <a:lvl4pPr marL="803275" indent="-261938" algn="l" defTabSz="457200" rtl="0" eaLnBrk="1" latinLnBrk="0" hangingPunct="1">
        <a:spcBef>
          <a:spcPts val="0"/>
        </a:spcBef>
        <a:spcAft>
          <a:spcPts val="900"/>
        </a:spcAft>
        <a:buFont typeface="Century Gothic" panose="020B0502020202020204" pitchFamily="34" charset="0"/>
        <a:buChar char="−"/>
        <a:defRPr sz="1800" b="0" i="0" kern="1200">
          <a:solidFill>
            <a:srgbClr val="527793"/>
          </a:solidFill>
          <a:latin typeface="+mn-lt"/>
          <a:ea typeface="+mn-ea"/>
          <a:cs typeface="VAG Rounded Std Light"/>
        </a:defRPr>
      </a:lvl4pPr>
      <a:lvl5pPr marL="1073150" indent="-269875" algn="l" defTabSz="457200" rtl="0" eaLnBrk="1" latinLnBrk="0" hangingPunct="1">
        <a:spcBef>
          <a:spcPts val="0"/>
        </a:spcBef>
        <a:spcAft>
          <a:spcPts val="900"/>
        </a:spcAft>
        <a:buFont typeface="Arial"/>
        <a:buChar char="»"/>
        <a:defRPr sz="1800" b="0" i="0" kern="1200">
          <a:solidFill>
            <a:srgbClr val="527793"/>
          </a:solidFill>
          <a:latin typeface="+mn-lt"/>
          <a:ea typeface="+mn-ea"/>
          <a:cs typeface="VAG Rounded Std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Cliquez pour modifier le style du titre principal</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Cliquez pour modifier les styles de texte principaux</a:t>
            </a:r>
          </a:p>
          <a:p>
            <a:pPr lvl="1"/>
            <a:r>
              <a:rPr lang="en-US"/>
              <a:t>Deuxième niveau</a:t>
            </a:r>
          </a:p>
          <a:p>
            <a:pPr lvl="2"/>
            <a:r>
              <a:rPr lang="en-US"/>
              <a:t>Troisième niveau</a:t>
            </a:r>
          </a:p>
          <a:p>
            <a:pPr lvl="3"/>
            <a:r>
              <a:rPr lang="en-US"/>
              <a:t>Quatrième niveau</a:t>
            </a:r>
          </a:p>
          <a:p>
            <a:pPr lvl="4"/>
            <a:r>
              <a:rPr lang="en-US"/>
              <a:t>Cinquième niveau</a:t>
            </a:r>
          </a:p>
        </p:txBody>
      </p:sp>
    </p:spTree>
    <p:extLst>
      <p:ext uri="{BB962C8B-B14F-4D97-AF65-F5344CB8AC3E}">
        <p14:creationId xmlns:p14="http://schemas.microsoft.com/office/powerpoint/2010/main" val="3208737764"/>
      </p:ext>
    </p:extLst>
  </p:cSld>
  <p:clrMap bg1="lt1" tx1="dk1" bg2="lt2" tx2="dk2" accent1="accent1" accent2="accent2" accent3="accent3" accent4="accent4" accent5="accent5" accent6="accent6" hlink="hlink" folHlink="folHlink"/>
  <p:sldLayoutIdLst>
    <p:sldLayoutId id="2147483721" r:id="rId1"/>
  </p:sldLayoutIdLst>
  <p:txStyles>
    <p:titleStyle>
      <a:lvl1pPr algn="l" defTabSz="914400" rtl="0" eaLnBrk="1" latinLnBrk="0" hangingPunct="1">
        <a:lnSpc>
          <a:spcPct val="90000"/>
        </a:lnSpc>
        <a:spcBef>
          <a:spcPct val="0"/>
        </a:spcBef>
        <a:buNone/>
        <a:defRPr sz="3600" kern="1200">
          <a:solidFill>
            <a:schemeClr val="accent4"/>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600" kern="1200">
          <a:solidFill>
            <a:schemeClr val="tx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hyperlink" Target="http://go.mwater.co/irc/2025_kenya"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microsoft.com/office/2007/relationships/hdphoto" Target="../media/hdphoto2.wdp"/><Relationship Id="rId5" Type="http://schemas.openxmlformats.org/officeDocument/2006/relationships/image" Target="../media/image12.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image" Target="../media/image66.jpeg"/></Relationships>
</file>

<file path=ppt/slides/_rels/slide47.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70.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0.xml"/><Relationship Id="rId1" Type="http://schemas.openxmlformats.org/officeDocument/2006/relationships/slideLayout" Target="../slideLayouts/slideLayout18.xml"/><Relationship Id="rId4" Type="http://schemas.openxmlformats.org/officeDocument/2006/relationships/hyperlink" Target="https://www.climatepolicyinitiative.org/publication/global-landscape-of-climate-finance-2023/"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8.xml"/><Relationship Id="rId1" Type="http://schemas.openxmlformats.org/officeDocument/2006/relationships/slideLayout" Target="../slideLayouts/slideLayout12.xml"/><Relationship Id="rId5" Type="http://schemas.openxmlformats.org/officeDocument/2006/relationships/image" Target="../media/image77.jpeg"/><Relationship Id="rId4" Type="http://schemas.openxmlformats.org/officeDocument/2006/relationships/image" Target="../media/image76.jpeg"/></Relationships>
</file>

<file path=ppt/slides/_rels/slide5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80.jpeg"/></Relationships>
</file>

<file path=ppt/slides/_rels/slide5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slideLayout" Target="../slideLayouts/slideLayout12.xml"/><Relationship Id="rId1" Type="http://schemas.openxmlformats.org/officeDocument/2006/relationships/video" Target="https://www.youtube.com/embed/bZBYk3By0vI?feature=oembed"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84.jpeg"/><Relationship Id="rId7" Type="http://schemas.openxmlformats.org/officeDocument/2006/relationships/image" Target="../media/image88.png"/><Relationship Id="rId2" Type="http://schemas.openxmlformats.org/officeDocument/2006/relationships/notesSlide" Target="../notesSlides/notesSlide53.xml"/><Relationship Id="rId1" Type="http://schemas.openxmlformats.org/officeDocument/2006/relationships/slideLayout" Target="../slideLayouts/slideLayout12.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63.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35.png"/><Relationship Id="rId7" Type="http://schemas.openxmlformats.org/officeDocument/2006/relationships/image" Target="../media/image92.png"/><Relationship Id="rId2" Type="http://schemas.openxmlformats.org/officeDocument/2006/relationships/notesSlide" Target="../notesSlides/notesSlide54.xml"/><Relationship Id="rId1" Type="http://schemas.openxmlformats.org/officeDocument/2006/relationships/slideLayout" Target="../slideLayouts/slideLayout1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97.png"/><Relationship Id="rId2" Type="http://schemas.openxmlformats.org/officeDocument/2006/relationships/notesSlide" Target="../notesSlides/notesSlide55.xml"/><Relationship Id="rId1" Type="http://schemas.openxmlformats.org/officeDocument/2006/relationships/slideLayout" Target="../slideLayouts/slideLayout12.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jpeg"/></Relationships>
</file>

<file path=ppt/slides/_rels/slide6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0.png"/><Relationship Id="rId3" Type="http://schemas.openxmlformats.org/officeDocument/2006/relationships/image" Target="../media/image100.png"/><Relationship Id="rId7" Type="http://schemas.openxmlformats.org/officeDocument/2006/relationships/image" Target="../media/image104.png"/><Relationship Id="rId12" Type="http://schemas.openxmlformats.org/officeDocument/2006/relationships/image" Target="../media/image109.png"/><Relationship Id="rId2" Type="http://schemas.openxmlformats.org/officeDocument/2006/relationships/notesSlide" Target="../notesSlides/notesSlide58.xml"/><Relationship Id="rId16" Type="http://schemas.openxmlformats.org/officeDocument/2006/relationships/image" Target="../media/image113.png"/><Relationship Id="rId1" Type="http://schemas.openxmlformats.org/officeDocument/2006/relationships/slideLayout" Target="../slideLayouts/slideLayout12.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102.png"/><Relationship Id="rId15" Type="http://schemas.openxmlformats.org/officeDocument/2006/relationships/image" Target="../media/image112.png"/><Relationship Id="rId10" Type="http://schemas.openxmlformats.org/officeDocument/2006/relationships/image" Target="../media/image107.png"/><Relationship Id="rId4" Type="http://schemas.openxmlformats.org/officeDocument/2006/relationships/image" Target="../media/image101.png"/><Relationship Id="rId9" Type="http://schemas.openxmlformats.org/officeDocument/2006/relationships/image" Target="../media/image106.png"/><Relationship Id="rId14" Type="http://schemas.openxmlformats.org/officeDocument/2006/relationships/image" Target="../media/image111.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8.xml"/><Relationship Id="rId1" Type="http://schemas.openxmlformats.org/officeDocument/2006/relationships/slideLayout" Target="../slideLayouts/slideLayout11.xml"/><Relationship Id="rId6" Type="http://schemas.microsoft.com/office/2007/relationships/hdphoto" Target="../media/hdphoto4.wdp"/><Relationship Id="rId5" Type="http://schemas.openxmlformats.org/officeDocument/2006/relationships/image" Target="../media/image12.png"/><Relationship Id="rId4" Type="http://schemas.microsoft.com/office/2007/relationships/hdphoto" Target="../media/hdphoto3.wdp"/></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hyperlink" Target="https://www.worldbank.org/en/publication/rising-to-the-challenge-climate-adaptation-resilience" TargetMode="External"/><Relationship Id="rId2" Type="http://schemas.openxmlformats.org/officeDocument/2006/relationships/notesSlide" Target="../notesSlides/notesSlide69.xml"/><Relationship Id="rId1" Type="http://schemas.openxmlformats.org/officeDocument/2006/relationships/slideLayout" Target="../slideLayouts/slideLayout9.xml"/><Relationship Id="rId6" Type="http://schemas.openxmlformats.org/officeDocument/2006/relationships/hyperlink" Target="https://www.uts.edu.au/sites/default/files/2023-09/ClimateFIRST%20How-to%20Guide_0.pdf" TargetMode="External"/><Relationship Id="rId5" Type="http://schemas.openxmlformats.org/officeDocument/2006/relationships/hyperlink" Target="https://www.greenclimate.fund/document/sectoral-guide-water-security" TargetMode="External"/><Relationship Id="rId4" Type="http://schemas.openxmlformats.org/officeDocument/2006/relationships/hyperlink" Target="https://www.ipcc.ch/report/ar5/wg2/climate-resilient-pathways-adaptation-mitigation-and-sustainable-development/"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a:extLst>
            <a:ext uri="{FF2B5EF4-FFF2-40B4-BE49-F238E27FC236}">
              <a16:creationId xmlns:a16="http://schemas.microsoft.com/office/drawing/2014/main" id="{4D3A7F73-9051-057F-3E44-1C9C7D1E8D3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6C0A447-5E8A-ED65-A82E-D4F754D9DE53}"/>
              </a:ext>
            </a:extLst>
          </p:cNvPr>
          <p:cNvSpPr>
            <a:spLocks noGrp="1"/>
          </p:cNvSpPr>
          <p:nvPr>
            <p:ph type="ctrTitle"/>
          </p:nvPr>
        </p:nvSpPr>
        <p:spPr/>
        <p:txBody>
          <a:bodyPr>
            <a:normAutofit fontScale="90000"/>
          </a:bodyPr>
          <a:lstStyle/>
          <a:p>
            <a:r>
              <a:rPr lang="en-GB" kern="0" dirty="0">
                <a:solidFill>
                  <a:schemeClr val="tx1"/>
                </a:solidFill>
                <a:latin typeface="Roboto"/>
                <a:ea typeface="Roboto"/>
                <a:cs typeface="Roboto"/>
                <a:sym typeface="Roboto"/>
              </a:rPr>
              <a:t>Options </a:t>
            </a:r>
            <a:r>
              <a:rPr lang="en-GB" kern="0" dirty="0" err="1">
                <a:solidFill>
                  <a:schemeClr val="tx1"/>
                </a:solidFill>
                <a:latin typeface="Roboto"/>
                <a:ea typeface="Roboto"/>
                <a:cs typeface="Roboto"/>
                <a:sym typeface="Roboto"/>
              </a:rPr>
              <a:t>d'adaptation</a:t>
            </a:r>
            <a:r>
              <a:rPr lang="en-GB" kern="0" dirty="0">
                <a:solidFill>
                  <a:schemeClr val="tx1"/>
                </a:solidFill>
                <a:latin typeface="Roboto"/>
                <a:ea typeface="Roboto"/>
                <a:cs typeface="Roboto"/>
                <a:sym typeface="Roboto"/>
              </a:rPr>
              <a:t> au </a:t>
            </a:r>
            <a:r>
              <a:rPr lang="en-GB" kern="0" dirty="0" err="1">
                <a:solidFill>
                  <a:schemeClr val="tx1"/>
                </a:solidFill>
                <a:latin typeface="Roboto"/>
                <a:ea typeface="Roboto"/>
                <a:cs typeface="Roboto"/>
                <a:sym typeface="Roboto"/>
              </a:rPr>
              <a:t>changement</a:t>
            </a:r>
            <a:r>
              <a:rPr lang="en-GB" kern="0" dirty="0">
                <a:solidFill>
                  <a:schemeClr val="tx1"/>
                </a:solidFill>
                <a:latin typeface="Roboto"/>
                <a:ea typeface="Roboto"/>
                <a:cs typeface="Roboto"/>
                <a:sym typeface="Roboto"/>
              </a:rPr>
              <a:t> </a:t>
            </a:r>
            <a:r>
              <a:rPr lang="en-GB" kern="0" dirty="0" err="1">
                <a:solidFill>
                  <a:schemeClr val="tx1"/>
                </a:solidFill>
                <a:latin typeface="Roboto"/>
                <a:ea typeface="Roboto"/>
                <a:cs typeface="Roboto"/>
                <a:sym typeface="Roboto"/>
              </a:rPr>
              <a:t>climatique</a:t>
            </a:r>
            <a:r>
              <a:rPr lang="en-GB" kern="0" dirty="0">
                <a:solidFill>
                  <a:schemeClr val="tx1"/>
                </a:solidFill>
                <a:latin typeface="Roboto"/>
                <a:ea typeface="Roboto"/>
                <a:cs typeface="Roboto"/>
                <a:sym typeface="Roboto"/>
              </a:rPr>
              <a:t> et de </a:t>
            </a:r>
            <a:r>
              <a:rPr lang="en-GB" kern="0" dirty="0" err="1">
                <a:solidFill>
                  <a:schemeClr val="tx1"/>
                </a:solidFill>
                <a:latin typeface="Roboto"/>
                <a:ea typeface="Roboto"/>
                <a:cs typeface="Roboto"/>
                <a:sym typeface="Roboto"/>
              </a:rPr>
              <a:t>résilience</a:t>
            </a:r>
            <a:endParaRPr lang="en-GB" dirty="0">
              <a:solidFill>
                <a:schemeClr val="tx1"/>
              </a:solidFill>
            </a:endParaRPr>
          </a:p>
        </p:txBody>
      </p:sp>
      <p:sp>
        <p:nvSpPr>
          <p:cNvPr id="6" name="Text Placeholder 5">
            <a:extLst>
              <a:ext uri="{FF2B5EF4-FFF2-40B4-BE49-F238E27FC236}">
                <a16:creationId xmlns:a16="http://schemas.microsoft.com/office/drawing/2014/main" id="{2C7B7155-0B0C-E0B9-7C37-CF43BBF08B4D}"/>
              </a:ext>
            </a:extLst>
          </p:cNvPr>
          <p:cNvSpPr>
            <a:spLocks noGrp="1"/>
          </p:cNvSpPr>
          <p:nvPr>
            <p:ph type="subTitle" idx="1"/>
          </p:nvPr>
        </p:nvSpPr>
        <p:spPr/>
        <p:txBody>
          <a:bodyPr/>
          <a:lstStyle/>
          <a:p>
            <a:endParaRPr lang="en-GB"/>
          </a:p>
        </p:txBody>
      </p:sp>
      <p:pic>
        <p:nvPicPr>
          <p:cNvPr id="7" name="Picture Placeholder 6" descr="A person and person watering a water pump&#10;&#10;AI-generated content may be incorrect.">
            <a:extLst>
              <a:ext uri="{FF2B5EF4-FFF2-40B4-BE49-F238E27FC236}">
                <a16:creationId xmlns:a16="http://schemas.microsoft.com/office/drawing/2014/main" id="{168CB51B-47EC-9E25-2F1A-216696933DF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7E560DE6-F313-3A33-F46D-72F4963D610C}"/>
              </a:ext>
            </a:extLst>
          </p:cNvPr>
          <p:cNvSpPr>
            <a:spLocks noGrp="1"/>
          </p:cNvSpPr>
          <p:nvPr>
            <p:ph type="body" sz="quarter" idx="14"/>
          </p:nvPr>
        </p:nvSpPr>
        <p:spPr/>
        <p:txBody>
          <a:bodyPr/>
          <a:lstStyle/>
          <a:p>
            <a:r>
              <a:rPr lang="en-GB"/>
              <a:t>MODULE 4</a:t>
            </a:r>
          </a:p>
        </p:txBody>
      </p:sp>
    </p:spTree>
    <p:extLst>
      <p:ext uri="{BB962C8B-B14F-4D97-AF65-F5344CB8AC3E}">
        <p14:creationId xmlns:p14="http://schemas.microsoft.com/office/powerpoint/2010/main" val="2970802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2976AB9-88B6-287A-12FE-5357334EEA2B}"/>
              </a:ext>
            </a:extLst>
          </p:cNvPr>
          <p:cNvSpPr>
            <a:spLocks noGrp="1"/>
          </p:cNvSpPr>
          <p:nvPr>
            <p:ph type="title"/>
          </p:nvPr>
        </p:nvSpPr>
        <p:spPr>
          <a:xfrm>
            <a:off x="429768" y="695106"/>
            <a:ext cx="10652760" cy="969264"/>
          </a:xfrm>
        </p:spPr>
        <p:txBody>
          <a:bodyPr>
            <a:normAutofit/>
          </a:bodyPr>
          <a:lstStyle/>
          <a:p>
            <a:r>
              <a:rPr lang="en-GB" b="1" dirty="0">
                <a:solidFill>
                  <a:srgbClr val="0B5FBA"/>
                </a:solidFill>
                <a:latin typeface="Roboto"/>
                <a:ea typeface="Roboto"/>
                <a:cs typeface="Roboto"/>
              </a:rPr>
              <a:t>MODULE 4 - </a:t>
            </a:r>
            <a:r>
              <a:rPr lang="en-GB" b="1" dirty="0" err="1">
                <a:solidFill>
                  <a:srgbClr val="0B5FBA"/>
                </a:solidFill>
                <a:latin typeface="Roboto"/>
                <a:ea typeface="Roboto"/>
                <a:cs typeface="Roboto"/>
              </a:rPr>
              <a:t>Objectifs</a:t>
            </a:r>
            <a:r>
              <a:rPr lang="en-GB" b="1" dirty="0">
                <a:solidFill>
                  <a:srgbClr val="0B5FBA"/>
                </a:solidFill>
                <a:latin typeface="Roboto"/>
                <a:ea typeface="Roboto"/>
                <a:cs typeface="Roboto"/>
              </a:rPr>
              <a:t> </a:t>
            </a:r>
            <a:r>
              <a:rPr lang="en-GB" b="1" dirty="0" err="1">
                <a:solidFill>
                  <a:srgbClr val="0B5FBA"/>
                </a:solidFill>
                <a:latin typeface="Roboto"/>
                <a:ea typeface="Roboto"/>
                <a:cs typeface="Roboto"/>
              </a:rPr>
              <a:t>d'apprentissage</a:t>
            </a:r>
            <a:endParaRPr lang="en-GB" dirty="0"/>
          </a:p>
        </p:txBody>
      </p:sp>
      <p:sp>
        <p:nvSpPr>
          <p:cNvPr id="3" name="Text Placeholder 2">
            <a:extLst>
              <a:ext uri="{FF2B5EF4-FFF2-40B4-BE49-F238E27FC236}">
                <a16:creationId xmlns:a16="http://schemas.microsoft.com/office/drawing/2014/main" id="{CE88C223-108F-50B8-BB86-C02AD76CDEEF}"/>
              </a:ext>
            </a:extLst>
          </p:cNvPr>
          <p:cNvSpPr>
            <a:spLocks noGrp="1"/>
          </p:cNvSpPr>
          <p:nvPr>
            <p:ph idx="1"/>
          </p:nvPr>
        </p:nvSpPr>
        <p:spPr>
          <a:xfrm>
            <a:off x="429768" y="1997242"/>
            <a:ext cx="10652760" cy="3751906"/>
          </a:xfrm>
        </p:spPr>
        <p:txBody>
          <a:bodyPr>
            <a:normAutofit/>
          </a:bodyPr>
          <a:lstStyle/>
          <a:p>
            <a:pPr marL="114300" indent="0">
              <a:buNone/>
            </a:pPr>
            <a:r>
              <a:rPr lang="en-GB" sz="2000" dirty="0"/>
              <a:t>À la fin de </a:t>
            </a:r>
            <a:r>
              <a:rPr lang="en-GB" sz="2000" dirty="0" err="1"/>
              <a:t>ce</a:t>
            </a:r>
            <a:r>
              <a:rPr lang="en-GB" sz="2000" dirty="0"/>
              <a:t> module, les participants </a:t>
            </a:r>
            <a:r>
              <a:rPr lang="en-GB" sz="2000" dirty="0" err="1"/>
              <a:t>seront</a:t>
            </a:r>
            <a:r>
              <a:rPr lang="en-GB" sz="2000" dirty="0"/>
              <a:t> </a:t>
            </a:r>
            <a:r>
              <a:rPr lang="en-GB" sz="2000" dirty="0" err="1"/>
              <a:t>en</a:t>
            </a:r>
            <a:r>
              <a:rPr lang="en-GB" sz="2000" dirty="0"/>
              <a:t> </a:t>
            </a:r>
            <a:r>
              <a:rPr lang="en-GB" sz="2000" dirty="0" err="1"/>
              <a:t>mesure</a:t>
            </a:r>
            <a:r>
              <a:rPr lang="en-GB" sz="2000" dirty="0"/>
              <a:t> :</a:t>
            </a:r>
          </a:p>
          <a:p>
            <a:pPr marL="471488" indent="-457200">
              <a:buFont typeface="Arial" panose="020B0604020202020204" pitchFamily="34" charset="0"/>
              <a:buChar char="•"/>
            </a:pPr>
            <a:r>
              <a:rPr lang="en-GB" sz="2000" b="1" dirty="0" err="1"/>
              <a:t>D’expliquer</a:t>
            </a:r>
            <a:r>
              <a:rPr lang="en-GB" sz="2000" b="1" dirty="0"/>
              <a:t> </a:t>
            </a:r>
            <a:r>
              <a:rPr lang="en-GB" sz="2000" dirty="0"/>
              <a:t>les </a:t>
            </a:r>
            <a:r>
              <a:rPr lang="en-GB" sz="2000" dirty="0" err="1"/>
              <a:t>approches</a:t>
            </a:r>
            <a:r>
              <a:rPr lang="en-GB" sz="2000" dirty="0"/>
              <a:t> techniques, </a:t>
            </a:r>
            <a:r>
              <a:rPr lang="en-GB" sz="2000" dirty="0" err="1"/>
              <a:t>stratégiques</a:t>
            </a:r>
            <a:r>
              <a:rPr lang="en-GB" sz="2000" dirty="0"/>
              <a:t> et politiques </a:t>
            </a:r>
            <a:r>
              <a:rPr lang="en-GB" sz="2000" dirty="0" err="1"/>
              <a:t>visant</a:t>
            </a:r>
            <a:r>
              <a:rPr lang="en-GB" sz="2000" dirty="0"/>
              <a:t> à </a:t>
            </a:r>
            <a:r>
              <a:rPr lang="en-GB" sz="2000" dirty="0" err="1"/>
              <a:t>renforcer</a:t>
            </a:r>
            <a:r>
              <a:rPr lang="en-GB" sz="2000" dirty="0"/>
              <a:t> la </a:t>
            </a:r>
            <a:r>
              <a:rPr lang="en-GB" sz="2000" dirty="0" err="1"/>
              <a:t>résilience</a:t>
            </a:r>
            <a:r>
              <a:rPr lang="en-GB" sz="2000" dirty="0"/>
              <a:t> </a:t>
            </a:r>
            <a:r>
              <a:rPr lang="en-GB" sz="2000" dirty="0" err="1"/>
              <a:t>climatique</a:t>
            </a:r>
            <a:r>
              <a:rPr lang="en-GB" sz="2000" dirty="0"/>
              <a:t> des infrastructures et des services </a:t>
            </a:r>
            <a:r>
              <a:rPr lang="en-GB" sz="2000" dirty="0" err="1"/>
              <a:t>d'approvisionnement</a:t>
            </a:r>
            <a:r>
              <a:rPr lang="en-GB" sz="2000" dirty="0"/>
              <a:t> </a:t>
            </a:r>
            <a:r>
              <a:rPr lang="en-GB" sz="2000" dirty="0" err="1"/>
              <a:t>en</a:t>
            </a:r>
            <a:r>
              <a:rPr lang="en-GB" sz="2000" dirty="0"/>
              <a:t> eau et </a:t>
            </a:r>
            <a:r>
              <a:rPr lang="en-GB" sz="2000" dirty="0" err="1"/>
              <a:t>d'assainissement</a:t>
            </a:r>
            <a:r>
              <a:rPr lang="en-GB" sz="2000" dirty="0"/>
              <a:t>, </a:t>
            </a:r>
            <a:r>
              <a:rPr lang="en-US" sz="2000" dirty="0">
                <a:solidFill>
                  <a:schemeClr val="accent1"/>
                </a:solidFill>
              </a:rPr>
              <a:t>y </a:t>
            </a:r>
            <a:r>
              <a:rPr lang="en-US" sz="2000" dirty="0" err="1">
                <a:solidFill>
                  <a:schemeClr val="accent1"/>
                </a:solidFill>
              </a:rPr>
              <a:t>compris</a:t>
            </a:r>
            <a:r>
              <a:rPr lang="en-US" sz="2000" dirty="0">
                <a:solidFill>
                  <a:schemeClr val="accent1"/>
                </a:solidFill>
              </a:rPr>
              <a:t> </a:t>
            </a:r>
            <a:r>
              <a:rPr lang="en-US" sz="2000" b="1" dirty="0">
                <a:solidFill>
                  <a:schemeClr val="accent1"/>
                </a:solidFill>
              </a:rPr>
              <a:t>les solutions </a:t>
            </a:r>
            <a:r>
              <a:rPr lang="en-US" sz="2000" b="1" dirty="0" err="1">
                <a:solidFill>
                  <a:schemeClr val="accent1"/>
                </a:solidFill>
              </a:rPr>
              <a:t>fondées</a:t>
            </a:r>
            <a:r>
              <a:rPr lang="en-US" sz="2000" b="1" dirty="0">
                <a:solidFill>
                  <a:schemeClr val="accent1"/>
                </a:solidFill>
              </a:rPr>
              <a:t> sur la nature et les solutions non </a:t>
            </a:r>
            <a:r>
              <a:rPr lang="en-US" sz="2000" b="1" dirty="0" err="1">
                <a:solidFill>
                  <a:schemeClr val="accent1"/>
                </a:solidFill>
              </a:rPr>
              <a:t>structurelles</a:t>
            </a:r>
            <a:r>
              <a:rPr lang="en-US" sz="2000" b="1" dirty="0">
                <a:solidFill>
                  <a:schemeClr val="accent1"/>
                </a:solidFill>
              </a:rPr>
              <a:t> </a:t>
            </a:r>
            <a:r>
              <a:rPr lang="en-GB" sz="2000" dirty="0">
                <a:solidFill>
                  <a:schemeClr val="accent1"/>
                </a:solidFill>
              </a:rPr>
              <a:t> </a:t>
            </a:r>
          </a:p>
          <a:p>
            <a:pPr marL="471488" indent="-457200">
              <a:buFont typeface="Arial" panose="020B0604020202020204" pitchFamily="34" charset="0"/>
              <a:buChar char="•"/>
            </a:pPr>
            <a:r>
              <a:rPr lang="en-GB" sz="2000" b="1" dirty="0"/>
              <a:t>De </a:t>
            </a:r>
            <a:r>
              <a:rPr lang="en-GB" sz="2000" b="1" dirty="0" err="1"/>
              <a:t>décrire</a:t>
            </a:r>
            <a:r>
              <a:rPr lang="en-GB" sz="2000" b="1" dirty="0"/>
              <a:t> </a:t>
            </a:r>
            <a:r>
              <a:rPr lang="en-GB" sz="2000" dirty="0"/>
              <a:t>comment la </a:t>
            </a:r>
            <a:r>
              <a:rPr lang="en-GB" sz="2000" dirty="0" err="1"/>
              <a:t>résilience</a:t>
            </a:r>
            <a:r>
              <a:rPr lang="en-GB" sz="2000" dirty="0"/>
              <a:t> </a:t>
            </a:r>
            <a:r>
              <a:rPr lang="en-GB" sz="2000" dirty="0" err="1"/>
              <a:t>est</a:t>
            </a:r>
            <a:r>
              <a:rPr lang="en-GB" sz="2000" dirty="0"/>
              <a:t> </a:t>
            </a:r>
            <a:r>
              <a:rPr lang="en-GB" sz="2000" dirty="0" err="1"/>
              <a:t>influencée</a:t>
            </a:r>
            <a:r>
              <a:rPr lang="en-GB" sz="2000" dirty="0"/>
              <a:t> par </a:t>
            </a:r>
            <a:r>
              <a:rPr lang="en-GB" sz="2000" dirty="0" err="1"/>
              <a:t>l'environnement</a:t>
            </a:r>
            <a:r>
              <a:rPr lang="en-GB" sz="2000" dirty="0"/>
              <a:t> </a:t>
            </a:r>
            <a:r>
              <a:rPr lang="en-GB" sz="2000" dirty="0" err="1"/>
              <a:t>général</a:t>
            </a:r>
            <a:r>
              <a:rPr lang="en-GB" sz="2000" dirty="0"/>
              <a:t>.</a:t>
            </a:r>
          </a:p>
          <a:p>
            <a:pPr marL="471488" indent="-457200">
              <a:buFont typeface="Arial" panose="020B0604020202020204" pitchFamily="34" charset="0"/>
              <a:buChar char="•"/>
            </a:pPr>
            <a:r>
              <a:rPr lang="en-GB" sz="2000" b="1" dirty="0" err="1"/>
              <a:t>D’expliquer</a:t>
            </a:r>
            <a:r>
              <a:rPr lang="en-GB" sz="2000" b="1" dirty="0"/>
              <a:t> </a:t>
            </a:r>
            <a:r>
              <a:rPr lang="en-GB" sz="2000" dirty="0"/>
              <a:t>les </a:t>
            </a:r>
            <a:r>
              <a:rPr lang="en-GB" sz="2000" dirty="0" err="1"/>
              <a:t>stratégies</a:t>
            </a:r>
            <a:r>
              <a:rPr lang="en-GB" sz="2000" dirty="0"/>
              <a:t> (</a:t>
            </a:r>
            <a:r>
              <a:rPr lang="en-GB" sz="2000" dirty="0" err="1"/>
              <a:t>stratégies</a:t>
            </a:r>
            <a:r>
              <a:rPr lang="en-GB" sz="2000" dirty="0"/>
              <a:t> </a:t>
            </a:r>
            <a:r>
              <a:rPr lang="en-GB" sz="2000" dirty="0" err="1"/>
              <a:t>vertes</a:t>
            </a:r>
            <a:r>
              <a:rPr lang="en-GB" sz="2000" dirty="0"/>
              <a:t> et </a:t>
            </a:r>
            <a:r>
              <a:rPr lang="en-GB" sz="2000" dirty="0" err="1"/>
              <a:t>bleues</a:t>
            </a:r>
            <a:r>
              <a:rPr lang="en-GB" sz="2000" dirty="0"/>
              <a:t>, </a:t>
            </a:r>
            <a:r>
              <a:rPr lang="en-GB" sz="2000" dirty="0" err="1"/>
              <a:t>stratégies</a:t>
            </a:r>
            <a:r>
              <a:rPr lang="en-GB" sz="2000" dirty="0"/>
              <a:t> </a:t>
            </a:r>
            <a:r>
              <a:rPr lang="en-GB" sz="2000" dirty="0" err="1"/>
              <a:t>grises</a:t>
            </a:r>
            <a:r>
              <a:rPr lang="en-GB" sz="2000" dirty="0"/>
              <a:t> et </a:t>
            </a:r>
            <a:r>
              <a:rPr lang="en-GB" sz="2000" dirty="0" err="1"/>
              <a:t>stratégies</a:t>
            </a:r>
            <a:r>
              <a:rPr lang="en-GB" sz="2000" dirty="0"/>
              <a:t> </a:t>
            </a:r>
            <a:r>
              <a:rPr lang="en-GB" sz="2000" dirty="0" err="1"/>
              <a:t>hybrides</a:t>
            </a:r>
            <a:r>
              <a:rPr lang="en-GB" sz="2000" dirty="0"/>
              <a:t>) et identifier les </a:t>
            </a:r>
            <a:r>
              <a:rPr lang="en-GB" sz="2000" dirty="0" err="1"/>
              <a:t>cas</a:t>
            </a:r>
            <a:r>
              <a:rPr lang="en-GB" sz="2000" dirty="0"/>
              <a:t> dans </a:t>
            </a:r>
            <a:r>
              <a:rPr lang="en-GB" sz="2000" dirty="0" err="1"/>
              <a:t>lesquels</a:t>
            </a:r>
            <a:r>
              <a:rPr lang="en-GB" sz="2000" dirty="0"/>
              <a:t> </a:t>
            </a:r>
            <a:r>
              <a:rPr lang="en-GB" sz="2000" dirty="0" err="1"/>
              <a:t>chacune</a:t>
            </a:r>
            <a:r>
              <a:rPr lang="en-GB" sz="2000" dirty="0"/>
              <a:t> </a:t>
            </a:r>
            <a:r>
              <a:rPr lang="en-GB" sz="2000" dirty="0" err="1"/>
              <a:t>d'entre</a:t>
            </a:r>
            <a:r>
              <a:rPr lang="en-GB" sz="2000" dirty="0"/>
              <a:t> </a:t>
            </a:r>
            <a:r>
              <a:rPr lang="en-GB" sz="2000" dirty="0" err="1"/>
              <a:t>elles</a:t>
            </a:r>
            <a:r>
              <a:rPr lang="en-GB" sz="2000" dirty="0"/>
              <a:t> </a:t>
            </a:r>
            <a:r>
              <a:rPr lang="en-GB" sz="2000" dirty="0" err="1"/>
              <a:t>pourrait</a:t>
            </a:r>
            <a:r>
              <a:rPr lang="en-GB" sz="2000" dirty="0"/>
              <a:t> </a:t>
            </a:r>
            <a:r>
              <a:rPr lang="en-GB" sz="2000" dirty="0" err="1"/>
              <a:t>être</a:t>
            </a:r>
            <a:r>
              <a:rPr lang="en-GB" sz="2000" dirty="0"/>
              <a:t> </a:t>
            </a:r>
            <a:r>
              <a:rPr lang="en-GB" sz="2000" dirty="0" err="1"/>
              <a:t>appropriée</a:t>
            </a:r>
            <a:endParaRPr lang="en-GB" sz="2000" dirty="0"/>
          </a:p>
        </p:txBody>
      </p:sp>
      <p:sp>
        <p:nvSpPr>
          <p:cNvPr id="7" name="Title 1">
            <a:extLst>
              <a:ext uri="{FF2B5EF4-FFF2-40B4-BE49-F238E27FC236}">
                <a16:creationId xmlns:a16="http://schemas.microsoft.com/office/drawing/2014/main" id="{ACE66369-8034-998B-F598-DA8A6FB79AE8}"/>
              </a:ext>
            </a:extLst>
          </p:cNvPr>
          <p:cNvSpPr txBox="1">
            <a:spLocks/>
          </p:cNvSpPr>
          <p:nvPr/>
        </p:nvSpPr>
        <p:spPr>
          <a:xfrm>
            <a:off x="4820076" y="879830"/>
            <a:ext cx="6957794" cy="9326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0" i="0" kern="1200" cap="none" baseline="0">
                <a:solidFill>
                  <a:srgbClr val="0A5FBA"/>
                </a:solidFill>
                <a:latin typeface="Roboto" panose="02000000000000000000" pitchFamily="2" charset="0"/>
                <a:ea typeface="Roboto" panose="02000000000000000000" pitchFamily="2" charset="0"/>
                <a:cs typeface="+mj-cs"/>
              </a:defRPr>
            </a:lvl1pPr>
          </a:lstStyle>
          <a:p>
            <a:pPr>
              <a:buClrTx/>
              <a:buFontTx/>
            </a:pPr>
            <a:endParaRPr lang="en-GB">
              <a:solidFill>
                <a:srgbClr val="0B5FBA"/>
              </a:solidFill>
              <a:latin typeface="Roboto"/>
              <a:ea typeface="Roboto"/>
              <a:cs typeface="Roboto"/>
            </a:endParaRPr>
          </a:p>
        </p:txBody>
      </p:sp>
    </p:spTree>
    <p:extLst>
      <p:ext uri="{BB962C8B-B14F-4D97-AF65-F5344CB8AC3E}">
        <p14:creationId xmlns:p14="http://schemas.microsoft.com/office/powerpoint/2010/main" val="416770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1C6F48D-6D92-1D66-1D3A-40D9CD0A56E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FA137C-E793-F684-954A-D31489C0182C}"/>
              </a:ext>
            </a:extLst>
          </p:cNvPr>
          <p:cNvSpPr>
            <a:spLocks noGrp="1"/>
          </p:cNvSpPr>
          <p:nvPr>
            <p:ph sz="quarter" idx="16"/>
          </p:nvPr>
        </p:nvSpPr>
        <p:spPr>
          <a:xfrm>
            <a:off x="549525" y="937153"/>
            <a:ext cx="11017041" cy="741762"/>
          </a:xfrm>
        </p:spPr>
        <p:txBody>
          <a:bodyPr>
            <a:normAutofit/>
          </a:bodyPr>
          <a:lstStyle/>
          <a:p>
            <a:r>
              <a:rPr lang="en-GB" dirty="0"/>
              <a:t>02 | </a:t>
            </a:r>
            <a:r>
              <a:rPr lang="en-GB" dirty="0" err="1"/>
              <a:t>Pourquoi</a:t>
            </a:r>
            <a:r>
              <a:rPr lang="en-GB" dirty="0"/>
              <a:t> </a:t>
            </a:r>
            <a:r>
              <a:rPr lang="en-GB" dirty="0" err="1"/>
              <a:t>cette</a:t>
            </a:r>
            <a:r>
              <a:rPr lang="en-GB" dirty="0"/>
              <a:t> question </a:t>
            </a:r>
            <a:r>
              <a:rPr lang="en-GB" dirty="0" err="1"/>
              <a:t>est-elle</a:t>
            </a:r>
            <a:r>
              <a:rPr lang="en-GB" dirty="0"/>
              <a:t> </a:t>
            </a:r>
            <a:r>
              <a:rPr lang="en-GB" dirty="0" err="1"/>
              <a:t>importante</a:t>
            </a:r>
            <a:r>
              <a:rPr lang="en-GB" dirty="0"/>
              <a:t> ?</a:t>
            </a:r>
          </a:p>
        </p:txBody>
      </p:sp>
    </p:spTree>
    <p:extLst>
      <p:ext uri="{BB962C8B-B14F-4D97-AF65-F5344CB8AC3E}">
        <p14:creationId xmlns:p14="http://schemas.microsoft.com/office/powerpoint/2010/main" val="2104338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962"/>
        <p:cNvGrpSpPr/>
        <p:nvPr/>
      </p:nvGrpSpPr>
      <p:grpSpPr>
        <a:xfrm>
          <a:off x="0" y="0"/>
          <a:ext cx="0" cy="0"/>
          <a:chOff x="0" y="0"/>
          <a:chExt cx="0" cy="0"/>
        </a:xfrm>
      </p:grpSpPr>
      <p:sp>
        <p:nvSpPr>
          <p:cNvPr id="964" name="Google Shape;964;p49"/>
          <p:cNvSpPr txBox="1"/>
          <p:nvPr/>
        </p:nvSpPr>
        <p:spPr>
          <a:xfrm>
            <a:off x="566343" y="692095"/>
            <a:ext cx="11059313" cy="603242"/>
          </a:xfrm>
          <a:prstGeom prst="rect">
            <a:avLst/>
          </a:prstGeom>
          <a:noFill/>
          <a:ln>
            <a:noFill/>
          </a:ln>
        </p:spPr>
        <p:txBody>
          <a:bodyPr spcFirstLastPara="1" wrap="square" lIns="0" tIns="0" rIns="0" bIns="0" anchor="t" anchorCtr="0">
            <a:spAutoFit/>
          </a:bodyPr>
          <a:lstStyle/>
          <a:p>
            <a:pPr algn="ctr">
              <a:lnSpc>
                <a:spcPct val="140407"/>
              </a:lnSpc>
              <a:buSzPts val="5395"/>
            </a:pPr>
            <a:r>
              <a:rPr lang="en-US" sz="2800" b="1" dirty="0" err="1">
                <a:solidFill>
                  <a:srgbClr val="0B5FBA"/>
                </a:solidFill>
                <a:latin typeface="Roboto"/>
                <a:ea typeface="Roboto"/>
                <a:cs typeface="Roboto"/>
                <a:sym typeface="Roboto"/>
              </a:rPr>
              <a:t>Pourquoi</a:t>
            </a:r>
            <a:r>
              <a:rPr lang="en-US" sz="2800" b="1" dirty="0">
                <a:solidFill>
                  <a:srgbClr val="0B5FBA"/>
                </a:solidFill>
                <a:latin typeface="Roboto"/>
                <a:ea typeface="Roboto"/>
                <a:cs typeface="Roboto"/>
                <a:sym typeface="Roboto"/>
              </a:rPr>
              <a:t> il </a:t>
            </a:r>
            <a:r>
              <a:rPr lang="en-US" sz="2800" b="1" dirty="0" err="1">
                <a:solidFill>
                  <a:srgbClr val="0B5FBA"/>
                </a:solidFill>
                <a:latin typeface="Roboto"/>
                <a:ea typeface="Roboto"/>
                <a:cs typeface="Roboto"/>
                <a:sym typeface="Roboto"/>
              </a:rPr>
              <a:t>est</a:t>
            </a:r>
            <a:r>
              <a:rPr lang="en-US" sz="2800" b="1" dirty="0">
                <a:solidFill>
                  <a:srgbClr val="0B5FBA"/>
                </a:solidFill>
                <a:latin typeface="Roboto"/>
                <a:ea typeface="Roboto"/>
                <a:cs typeface="Roboto"/>
                <a:sym typeface="Roboto"/>
              </a:rPr>
              <a:t> important de </a:t>
            </a:r>
            <a:r>
              <a:rPr lang="en-US" sz="2800" b="1" dirty="0" err="1">
                <a:solidFill>
                  <a:srgbClr val="0B5FBA"/>
                </a:solidFill>
                <a:latin typeface="Roboto"/>
                <a:ea typeface="Roboto"/>
                <a:cs typeface="Roboto"/>
                <a:sym typeface="Roboto"/>
              </a:rPr>
              <a:t>rendre</a:t>
            </a:r>
            <a:r>
              <a:rPr lang="en-US" sz="2800" b="1" dirty="0">
                <a:solidFill>
                  <a:srgbClr val="0B5FBA"/>
                </a:solidFill>
                <a:latin typeface="Roboto"/>
                <a:ea typeface="Roboto"/>
                <a:cs typeface="Roboto"/>
                <a:sym typeface="Roboto"/>
              </a:rPr>
              <a:t> les infrastructures </a:t>
            </a:r>
            <a:r>
              <a:rPr lang="en-US" sz="2800" b="1" dirty="0" err="1">
                <a:solidFill>
                  <a:srgbClr val="0B5FBA"/>
                </a:solidFill>
                <a:latin typeface="Roboto"/>
                <a:ea typeface="Roboto"/>
                <a:cs typeface="Roboto"/>
                <a:sym typeface="Roboto"/>
              </a:rPr>
              <a:t>résilientes</a:t>
            </a:r>
            <a:endParaRPr sz="800" dirty="0"/>
          </a:p>
        </p:txBody>
      </p:sp>
      <p:sp>
        <p:nvSpPr>
          <p:cNvPr id="965" name="Google Shape;965;p49"/>
          <p:cNvSpPr txBox="1"/>
          <p:nvPr/>
        </p:nvSpPr>
        <p:spPr>
          <a:xfrm>
            <a:off x="887600" y="1855973"/>
            <a:ext cx="10416800" cy="553998"/>
          </a:xfrm>
          <a:prstGeom prst="rect">
            <a:avLst/>
          </a:prstGeom>
          <a:noFill/>
          <a:ln>
            <a:noFill/>
          </a:ln>
        </p:spPr>
        <p:txBody>
          <a:bodyPr spcFirstLastPara="1" wrap="square" lIns="0" tIns="0" rIns="0" bIns="0" anchor="t" anchorCtr="0">
            <a:spAutoFit/>
          </a:bodyPr>
          <a:lstStyle/>
          <a:p>
            <a:pPr>
              <a:buSzPts val="2899"/>
            </a:pPr>
            <a:r>
              <a:rPr lang="en-US" sz="1800" dirty="0">
                <a:solidFill>
                  <a:srgbClr val="0B5FBA"/>
                </a:solidFill>
                <a:latin typeface="Roboto"/>
                <a:ea typeface="Roboto"/>
                <a:cs typeface="Roboto"/>
                <a:sym typeface="Roboto"/>
              </a:rPr>
              <a:t>Les infrastructures </a:t>
            </a:r>
            <a:r>
              <a:rPr lang="en-US" sz="1800" dirty="0" err="1">
                <a:solidFill>
                  <a:srgbClr val="0B5FBA"/>
                </a:solidFill>
                <a:latin typeface="Roboto"/>
                <a:ea typeface="Roboto"/>
                <a:cs typeface="Roboto"/>
                <a:sym typeface="Roboto"/>
              </a:rPr>
              <a:t>résilientes</a:t>
            </a:r>
            <a:r>
              <a:rPr lang="en-US" sz="1800" dirty="0">
                <a:solidFill>
                  <a:srgbClr val="0B5FBA"/>
                </a:solidFill>
                <a:latin typeface="Roboto"/>
                <a:ea typeface="Roboto"/>
                <a:cs typeface="Roboto"/>
                <a:sym typeface="Roboto"/>
              </a:rPr>
              <a:t> au </a:t>
            </a:r>
            <a:r>
              <a:rPr lang="en-US" sz="1800" dirty="0" err="1">
                <a:solidFill>
                  <a:srgbClr val="0B5FBA"/>
                </a:solidFill>
                <a:latin typeface="Roboto"/>
                <a:ea typeface="Roboto"/>
                <a:cs typeface="Roboto"/>
                <a:sym typeface="Roboto"/>
              </a:rPr>
              <a:t>changement</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climatique</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ont</a:t>
            </a:r>
            <a:r>
              <a:rPr lang="en-US" sz="1800" dirty="0">
                <a:solidFill>
                  <a:srgbClr val="0B5FBA"/>
                </a:solidFill>
                <a:latin typeface="Roboto"/>
                <a:ea typeface="Roboto"/>
                <a:cs typeface="Roboto"/>
                <a:sym typeface="Roboto"/>
              </a:rPr>
              <a:t> un impact </a:t>
            </a:r>
            <a:r>
              <a:rPr lang="en-US" sz="1800" dirty="0" err="1">
                <a:solidFill>
                  <a:srgbClr val="0B5FBA"/>
                </a:solidFill>
                <a:latin typeface="Roboto"/>
                <a:ea typeface="Roboto"/>
                <a:cs typeface="Roboto"/>
                <a:sym typeface="Roboto"/>
              </a:rPr>
              <a:t>positif</a:t>
            </a:r>
            <a:r>
              <a:rPr lang="en-US" sz="1800" dirty="0">
                <a:solidFill>
                  <a:srgbClr val="0B5FBA"/>
                </a:solidFill>
                <a:latin typeface="Roboto"/>
                <a:ea typeface="Roboto"/>
                <a:cs typeface="Roboto"/>
                <a:sym typeface="Roboto"/>
              </a:rPr>
              <a:t> sur le bien-</a:t>
            </a:r>
            <a:r>
              <a:rPr lang="en-US" sz="1800" dirty="0" err="1">
                <a:solidFill>
                  <a:srgbClr val="0B5FBA"/>
                </a:solidFill>
                <a:latin typeface="Roboto"/>
                <a:ea typeface="Roboto"/>
                <a:cs typeface="Roboto"/>
                <a:sym typeface="Roboto"/>
              </a:rPr>
              <a:t>être</a:t>
            </a:r>
            <a:r>
              <a:rPr lang="en-US" sz="1800" dirty="0">
                <a:solidFill>
                  <a:srgbClr val="0B5FBA"/>
                </a:solidFill>
                <a:latin typeface="Roboto"/>
                <a:ea typeface="Roboto"/>
                <a:cs typeface="Roboto"/>
                <a:sym typeface="Roboto"/>
              </a:rPr>
              <a:t> social et </a:t>
            </a:r>
            <a:r>
              <a:rPr lang="en-US" sz="1800" dirty="0" err="1">
                <a:solidFill>
                  <a:srgbClr val="0B5FBA"/>
                </a:solidFill>
                <a:latin typeface="Roboto"/>
                <a:ea typeface="Roboto"/>
                <a:cs typeface="Roboto"/>
                <a:sym typeface="Roboto"/>
              </a:rPr>
              <a:t>économique</a:t>
            </a:r>
            <a:r>
              <a:rPr lang="en-US" sz="1800" dirty="0">
                <a:solidFill>
                  <a:srgbClr val="0B5FBA"/>
                </a:solidFill>
                <a:latin typeface="Roboto"/>
                <a:ea typeface="Roboto"/>
                <a:cs typeface="Roboto"/>
                <a:sym typeface="Roboto"/>
              </a:rPr>
              <a:t> des populations. </a:t>
            </a:r>
            <a:r>
              <a:rPr lang="en-US" sz="1800" dirty="0" err="1">
                <a:solidFill>
                  <a:srgbClr val="0B5FBA"/>
                </a:solidFill>
                <a:latin typeface="Roboto"/>
                <a:ea typeface="Roboto"/>
                <a:cs typeface="Roboto"/>
                <a:sym typeface="Roboto"/>
              </a:rPr>
              <a:t>Renforcer</a:t>
            </a:r>
            <a:r>
              <a:rPr lang="en-US" sz="1800" dirty="0">
                <a:solidFill>
                  <a:srgbClr val="0B5FBA"/>
                </a:solidFill>
                <a:latin typeface="Roboto"/>
                <a:ea typeface="Roboto"/>
                <a:cs typeface="Roboto"/>
                <a:sym typeface="Roboto"/>
              </a:rPr>
              <a:t> la </a:t>
            </a:r>
            <a:r>
              <a:rPr lang="en-US" sz="1800" dirty="0" err="1">
                <a:solidFill>
                  <a:srgbClr val="0B5FBA"/>
                </a:solidFill>
                <a:latin typeface="Roboto"/>
                <a:ea typeface="Roboto"/>
                <a:cs typeface="Roboto"/>
                <a:sym typeface="Roboto"/>
              </a:rPr>
              <a:t>résilience</a:t>
            </a:r>
            <a:r>
              <a:rPr lang="en-US" sz="1800" dirty="0">
                <a:solidFill>
                  <a:srgbClr val="0B5FBA"/>
                </a:solidFill>
                <a:latin typeface="Roboto"/>
                <a:ea typeface="Roboto"/>
                <a:cs typeface="Roboto"/>
                <a:sym typeface="Roboto"/>
              </a:rPr>
              <a:t> des infrastructures </a:t>
            </a:r>
            <a:r>
              <a:rPr lang="en-US" sz="1800" dirty="0" err="1">
                <a:solidFill>
                  <a:srgbClr val="0B5FBA"/>
                </a:solidFill>
                <a:latin typeface="Roboto"/>
                <a:ea typeface="Roboto"/>
                <a:cs typeface="Roboto"/>
                <a:sym typeface="Roboto"/>
              </a:rPr>
              <a:t>permet</a:t>
            </a:r>
            <a:r>
              <a:rPr lang="en-US" sz="1800" dirty="0">
                <a:solidFill>
                  <a:srgbClr val="0B5FBA"/>
                </a:solidFill>
                <a:latin typeface="Roboto"/>
                <a:ea typeface="Roboto"/>
                <a:cs typeface="Roboto"/>
                <a:sym typeface="Roboto"/>
              </a:rPr>
              <a:t> de </a:t>
            </a:r>
            <a:r>
              <a:rPr lang="en-US" sz="1800" dirty="0" err="1">
                <a:solidFill>
                  <a:srgbClr val="0B5FBA"/>
                </a:solidFill>
                <a:latin typeface="Roboto"/>
                <a:ea typeface="Roboto"/>
                <a:cs typeface="Roboto"/>
                <a:sym typeface="Roboto"/>
              </a:rPr>
              <a:t>garantir</a:t>
            </a:r>
            <a:r>
              <a:rPr lang="en-US" sz="1800" dirty="0">
                <a:solidFill>
                  <a:srgbClr val="0B5FBA"/>
                </a:solidFill>
                <a:latin typeface="Roboto"/>
                <a:ea typeface="Roboto"/>
                <a:cs typeface="Roboto"/>
                <a:sym typeface="Roboto"/>
              </a:rPr>
              <a:t> :</a:t>
            </a:r>
            <a:endParaRPr sz="900" dirty="0"/>
          </a:p>
        </p:txBody>
      </p:sp>
      <p:grpSp>
        <p:nvGrpSpPr>
          <p:cNvPr id="975" name="Google Shape;975;p49"/>
          <p:cNvGrpSpPr/>
          <p:nvPr/>
        </p:nvGrpSpPr>
        <p:grpSpPr>
          <a:xfrm>
            <a:off x="1920986" y="2856695"/>
            <a:ext cx="1070103" cy="1070103"/>
            <a:chOff x="0" y="0"/>
            <a:chExt cx="812800" cy="812800"/>
          </a:xfrm>
        </p:grpSpPr>
        <p:sp>
          <p:nvSpPr>
            <p:cNvPr id="976" name="Google Shape;976;p4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977" name="Google Shape;977;p49"/>
            <p:cNvSpPr txBox="1"/>
            <p:nvPr/>
          </p:nvSpPr>
          <p:spPr>
            <a:xfrm>
              <a:off x="76200" y="38100"/>
              <a:ext cx="660400" cy="698500"/>
            </a:xfrm>
            <a:prstGeom prst="rect">
              <a:avLst/>
            </a:prstGeom>
            <a:noFill/>
            <a:ln>
              <a:noFill/>
            </a:ln>
          </p:spPr>
          <p:txBody>
            <a:bodyPr spcFirstLastPara="1" wrap="square" lIns="33867" tIns="33867" rIns="33867" bIns="33867" anchor="ctr" anchorCtr="0">
              <a:noAutofit/>
            </a:bodyPr>
            <a:lstStyle/>
            <a:p>
              <a:pPr algn="ctr">
                <a:lnSpc>
                  <a:spcPct val="147722"/>
                </a:lnSpc>
                <a:buSzPts val="1800"/>
              </a:pPr>
              <a:endParaRPr sz="1200">
                <a:solidFill>
                  <a:schemeClr val="dk1"/>
                </a:solidFill>
                <a:latin typeface="Calibri"/>
                <a:ea typeface="Calibri"/>
                <a:cs typeface="Calibri"/>
                <a:sym typeface="Calibri"/>
              </a:endParaRPr>
            </a:p>
          </p:txBody>
        </p:sp>
      </p:grpSp>
      <p:grpSp>
        <p:nvGrpSpPr>
          <p:cNvPr id="978" name="Google Shape;978;p49"/>
          <p:cNvGrpSpPr/>
          <p:nvPr/>
        </p:nvGrpSpPr>
        <p:grpSpPr>
          <a:xfrm>
            <a:off x="5578717" y="2856695"/>
            <a:ext cx="1070103" cy="1070103"/>
            <a:chOff x="0" y="0"/>
            <a:chExt cx="812800" cy="812800"/>
          </a:xfrm>
        </p:grpSpPr>
        <p:sp>
          <p:nvSpPr>
            <p:cNvPr id="979" name="Google Shape;979;p4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980" name="Google Shape;980;p49"/>
            <p:cNvSpPr txBox="1"/>
            <p:nvPr/>
          </p:nvSpPr>
          <p:spPr>
            <a:xfrm>
              <a:off x="76200" y="38100"/>
              <a:ext cx="660400" cy="698500"/>
            </a:xfrm>
            <a:prstGeom prst="rect">
              <a:avLst/>
            </a:prstGeom>
            <a:noFill/>
            <a:ln>
              <a:noFill/>
            </a:ln>
          </p:spPr>
          <p:txBody>
            <a:bodyPr spcFirstLastPara="1" wrap="square" lIns="33867" tIns="33867" rIns="33867" bIns="33867" anchor="ctr" anchorCtr="0">
              <a:noAutofit/>
            </a:bodyPr>
            <a:lstStyle/>
            <a:p>
              <a:pPr algn="ctr">
                <a:lnSpc>
                  <a:spcPct val="147722"/>
                </a:lnSpc>
                <a:buSzPts val="1800"/>
              </a:pPr>
              <a:endParaRPr sz="1200">
                <a:solidFill>
                  <a:schemeClr val="dk1"/>
                </a:solidFill>
                <a:latin typeface="Calibri"/>
                <a:ea typeface="Calibri"/>
                <a:cs typeface="Calibri"/>
                <a:sym typeface="Calibri"/>
              </a:endParaRPr>
            </a:p>
          </p:txBody>
        </p:sp>
      </p:grpSp>
      <p:grpSp>
        <p:nvGrpSpPr>
          <p:cNvPr id="981" name="Google Shape;981;p49"/>
          <p:cNvGrpSpPr/>
          <p:nvPr/>
        </p:nvGrpSpPr>
        <p:grpSpPr>
          <a:xfrm>
            <a:off x="9255086" y="2839801"/>
            <a:ext cx="1070103" cy="1070103"/>
            <a:chOff x="0" y="0"/>
            <a:chExt cx="812800" cy="812800"/>
          </a:xfrm>
        </p:grpSpPr>
        <p:sp>
          <p:nvSpPr>
            <p:cNvPr id="982" name="Google Shape;982;p4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983" name="Google Shape;983;p49"/>
            <p:cNvSpPr txBox="1"/>
            <p:nvPr/>
          </p:nvSpPr>
          <p:spPr>
            <a:xfrm>
              <a:off x="76200" y="38100"/>
              <a:ext cx="660400" cy="698500"/>
            </a:xfrm>
            <a:prstGeom prst="rect">
              <a:avLst/>
            </a:prstGeom>
            <a:noFill/>
            <a:ln>
              <a:noFill/>
            </a:ln>
          </p:spPr>
          <p:txBody>
            <a:bodyPr spcFirstLastPara="1" wrap="square" lIns="33867" tIns="33867" rIns="33867" bIns="33867" anchor="ctr" anchorCtr="0">
              <a:noAutofit/>
            </a:bodyPr>
            <a:lstStyle/>
            <a:p>
              <a:pPr algn="ctr">
                <a:lnSpc>
                  <a:spcPct val="147722"/>
                </a:lnSpc>
                <a:buSzPts val="1800"/>
              </a:pPr>
              <a:endParaRPr sz="1200">
                <a:solidFill>
                  <a:schemeClr val="dk1"/>
                </a:solidFill>
                <a:latin typeface="Calibri"/>
                <a:ea typeface="Calibri"/>
                <a:cs typeface="Calibri"/>
                <a:sym typeface="Calibri"/>
              </a:endParaRPr>
            </a:p>
          </p:txBody>
        </p:sp>
      </p:grpSp>
      <p:sp>
        <p:nvSpPr>
          <p:cNvPr id="984" name="Google Shape;984;p49"/>
          <p:cNvSpPr txBox="1"/>
          <p:nvPr/>
        </p:nvSpPr>
        <p:spPr>
          <a:xfrm>
            <a:off x="1062690" y="4019505"/>
            <a:ext cx="2786600" cy="2071849"/>
          </a:xfrm>
          <a:prstGeom prst="rect">
            <a:avLst/>
          </a:prstGeom>
          <a:noFill/>
          <a:ln>
            <a:noFill/>
          </a:ln>
        </p:spPr>
        <p:txBody>
          <a:bodyPr spcFirstLastPara="1" wrap="square" lIns="0" tIns="0" rIns="0" bIns="0" anchor="t" anchorCtr="0">
            <a:spAutoFit/>
          </a:bodyPr>
          <a:lstStyle/>
          <a:p>
            <a:pPr algn="ctr">
              <a:buSzPts val="1800"/>
            </a:pPr>
            <a:endParaRPr sz="1200">
              <a:solidFill>
                <a:schemeClr val="dk1"/>
              </a:solidFill>
              <a:latin typeface="Calibri"/>
              <a:ea typeface="Calibri"/>
              <a:cs typeface="Calibri"/>
              <a:sym typeface="Calibri"/>
            </a:endParaRPr>
          </a:p>
          <a:p>
            <a:pPr algn="ctr">
              <a:buSzPts val="2299"/>
            </a:pPr>
            <a:r>
              <a:rPr lang="en-US" sz="1533" b="1">
                <a:solidFill>
                  <a:srgbClr val="0B5FBA"/>
                </a:solidFill>
                <a:latin typeface="Roboto"/>
                <a:ea typeface="Roboto"/>
                <a:cs typeface="Roboto"/>
                <a:sym typeface="Roboto"/>
              </a:rPr>
              <a:t>Une fiabilité accrue de la prestation de services</a:t>
            </a:r>
            <a:endParaRPr sz="933"/>
          </a:p>
          <a:p>
            <a:pPr algn="ctr">
              <a:buSzPts val="2299"/>
            </a:pPr>
            <a:endParaRPr sz="1533" b="1">
              <a:solidFill>
                <a:srgbClr val="0B5FBA"/>
              </a:solidFill>
              <a:latin typeface="Roboto"/>
              <a:ea typeface="Roboto"/>
              <a:cs typeface="Roboto"/>
              <a:sym typeface="Roboto"/>
            </a:endParaRPr>
          </a:p>
          <a:p>
            <a:pPr algn="ctr">
              <a:buSzPts val="2299"/>
            </a:pPr>
            <a:r>
              <a:rPr lang="en-US" sz="1533">
                <a:solidFill>
                  <a:srgbClr val="0B5FBA"/>
                </a:solidFill>
                <a:latin typeface="Roboto"/>
                <a:ea typeface="Roboto"/>
                <a:cs typeface="Roboto"/>
                <a:sym typeface="Roboto"/>
              </a:rPr>
              <a:t>Un accès constant aux services essentiels, même lors d'événements climatiques extrêmes tels que les inondations et les vagues de chaleur</a:t>
            </a:r>
            <a:endParaRPr sz="933"/>
          </a:p>
        </p:txBody>
      </p:sp>
      <p:sp>
        <p:nvSpPr>
          <p:cNvPr id="985" name="Google Shape;985;p49"/>
          <p:cNvSpPr txBox="1"/>
          <p:nvPr/>
        </p:nvSpPr>
        <p:spPr>
          <a:xfrm>
            <a:off x="4729740" y="4019505"/>
            <a:ext cx="2786600" cy="2071849"/>
          </a:xfrm>
          <a:prstGeom prst="rect">
            <a:avLst/>
          </a:prstGeom>
          <a:noFill/>
          <a:ln>
            <a:noFill/>
          </a:ln>
        </p:spPr>
        <p:txBody>
          <a:bodyPr spcFirstLastPara="1" wrap="square" lIns="0" tIns="0" rIns="0" bIns="0" anchor="t" anchorCtr="0">
            <a:spAutoFit/>
          </a:bodyPr>
          <a:lstStyle/>
          <a:p>
            <a:pPr algn="ctr">
              <a:buSzPts val="1800"/>
            </a:pPr>
            <a:endParaRPr sz="1200" dirty="0">
              <a:solidFill>
                <a:schemeClr val="dk1"/>
              </a:solidFill>
              <a:latin typeface="Calibri"/>
              <a:ea typeface="Calibri"/>
              <a:cs typeface="Calibri"/>
              <a:sym typeface="Calibri"/>
            </a:endParaRPr>
          </a:p>
          <a:p>
            <a:pPr algn="ctr">
              <a:buSzPts val="2299"/>
            </a:pPr>
            <a:r>
              <a:rPr lang="en-US" sz="1533" b="1" dirty="0">
                <a:solidFill>
                  <a:srgbClr val="0B5FBA"/>
                </a:solidFill>
                <a:latin typeface="Roboto"/>
                <a:ea typeface="Roboto"/>
                <a:cs typeface="Roboto"/>
                <a:sym typeface="Roboto"/>
              </a:rPr>
              <a:t>Une durée de vie accrue des </a:t>
            </a:r>
            <a:r>
              <a:rPr lang="en-US" sz="1533" b="1" dirty="0" err="1">
                <a:solidFill>
                  <a:srgbClr val="0B5FBA"/>
                </a:solidFill>
                <a:latin typeface="Roboto"/>
                <a:ea typeface="Roboto"/>
                <a:cs typeface="Roboto"/>
                <a:sym typeface="Roboto"/>
              </a:rPr>
              <a:t>actifs</a:t>
            </a:r>
            <a:endParaRPr sz="1533" b="1" dirty="0">
              <a:solidFill>
                <a:srgbClr val="0B5FBA"/>
              </a:solidFill>
              <a:latin typeface="Roboto"/>
              <a:ea typeface="Roboto"/>
              <a:cs typeface="Roboto"/>
              <a:sym typeface="Roboto"/>
            </a:endParaRPr>
          </a:p>
          <a:p>
            <a:pPr algn="ctr">
              <a:buSzPts val="2299"/>
            </a:pPr>
            <a:endParaRPr sz="1533" b="1" dirty="0">
              <a:solidFill>
                <a:srgbClr val="0B5FBA"/>
              </a:solidFill>
              <a:latin typeface="Roboto"/>
              <a:ea typeface="Roboto"/>
              <a:cs typeface="Roboto"/>
              <a:sym typeface="Roboto"/>
            </a:endParaRPr>
          </a:p>
          <a:p>
            <a:pPr algn="ctr">
              <a:buSzPts val="2299"/>
            </a:pPr>
            <a:r>
              <a:rPr lang="en-US" sz="1533" dirty="0">
                <a:solidFill>
                  <a:srgbClr val="0B5FBA"/>
                </a:solidFill>
                <a:latin typeface="Roboto"/>
                <a:ea typeface="Roboto"/>
                <a:cs typeface="Roboto"/>
                <a:sym typeface="Roboto"/>
              </a:rPr>
              <a:t>Prolongation de la durée de vie des infrastructures, </a:t>
            </a:r>
            <a:r>
              <a:rPr lang="en-US" sz="1533" dirty="0" err="1">
                <a:solidFill>
                  <a:srgbClr val="0B5FBA"/>
                </a:solidFill>
                <a:latin typeface="Roboto"/>
                <a:ea typeface="Roboto"/>
                <a:cs typeface="Roboto"/>
                <a:sym typeface="Roboto"/>
              </a:rPr>
              <a:t>en</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maintenant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leur</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fonctionnalité</a:t>
            </a:r>
            <a:r>
              <a:rPr lang="en-US" sz="1533" dirty="0">
                <a:solidFill>
                  <a:srgbClr val="0B5FBA"/>
                </a:solidFill>
                <a:latin typeface="Roboto"/>
                <a:ea typeface="Roboto"/>
                <a:cs typeface="Roboto"/>
                <a:sym typeface="Roboto"/>
              </a:rPr>
              <a:t> et </a:t>
            </a:r>
            <a:r>
              <a:rPr lang="en-US" sz="1533" dirty="0" err="1">
                <a:solidFill>
                  <a:srgbClr val="0B5FBA"/>
                </a:solidFill>
                <a:latin typeface="Roboto"/>
                <a:ea typeface="Roboto"/>
                <a:cs typeface="Roboto"/>
                <a:sym typeface="Roboto"/>
              </a:rPr>
              <a:t>leur</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capacité</a:t>
            </a:r>
            <a:r>
              <a:rPr lang="en-US" sz="1533" dirty="0">
                <a:solidFill>
                  <a:srgbClr val="0B5FBA"/>
                </a:solidFill>
                <a:latin typeface="Roboto"/>
                <a:ea typeface="Roboto"/>
                <a:cs typeface="Roboto"/>
                <a:sym typeface="Roboto"/>
              </a:rPr>
              <a:t> à </a:t>
            </a:r>
            <a:r>
              <a:rPr lang="en-US" sz="1533" dirty="0" err="1">
                <a:solidFill>
                  <a:srgbClr val="0B5FBA"/>
                </a:solidFill>
                <a:latin typeface="Roboto"/>
                <a:ea typeface="Roboto"/>
                <a:cs typeface="Roboto"/>
                <a:sym typeface="Roboto"/>
              </a:rPr>
              <a:t>fournir</a:t>
            </a:r>
            <a:r>
              <a:rPr lang="en-US" sz="1533" dirty="0">
                <a:solidFill>
                  <a:srgbClr val="0B5FBA"/>
                </a:solidFill>
                <a:latin typeface="Roboto"/>
                <a:ea typeface="Roboto"/>
                <a:cs typeface="Roboto"/>
                <a:sym typeface="Roboto"/>
              </a:rPr>
              <a:t> des services au fil du temps</a:t>
            </a:r>
            <a:endParaRPr sz="933" dirty="0"/>
          </a:p>
        </p:txBody>
      </p:sp>
      <p:sp>
        <p:nvSpPr>
          <p:cNvPr id="986" name="Google Shape;986;p49"/>
          <p:cNvSpPr txBox="1"/>
          <p:nvPr/>
        </p:nvSpPr>
        <p:spPr>
          <a:xfrm>
            <a:off x="8396789" y="4051727"/>
            <a:ext cx="2786600" cy="2071849"/>
          </a:xfrm>
          <a:prstGeom prst="rect">
            <a:avLst/>
          </a:prstGeom>
          <a:noFill/>
          <a:ln>
            <a:noFill/>
          </a:ln>
        </p:spPr>
        <p:txBody>
          <a:bodyPr spcFirstLastPara="1" wrap="square" lIns="0" tIns="0" rIns="0" bIns="0" anchor="t" anchorCtr="0">
            <a:spAutoFit/>
          </a:bodyPr>
          <a:lstStyle/>
          <a:p>
            <a:pPr algn="ctr">
              <a:buSzPts val="1800"/>
            </a:pPr>
            <a:endParaRPr sz="1200">
              <a:solidFill>
                <a:schemeClr val="dk1"/>
              </a:solidFill>
              <a:latin typeface="Calibri"/>
              <a:ea typeface="Calibri"/>
              <a:cs typeface="Calibri"/>
              <a:sym typeface="Calibri"/>
            </a:endParaRPr>
          </a:p>
          <a:p>
            <a:pPr algn="ctr">
              <a:buSzPts val="2299"/>
            </a:pPr>
            <a:r>
              <a:rPr lang="en-US" sz="1533" b="1">
                <a:solidFill>
                  <a:srgbClr val="0B5FBA"/>
                </a:solidFill>
                <a:latin typeface="Roboto"/>
                <a:ea typeface="Roboto"/>
                <a:cs typeface="Roboto"/>
                <a:sym typeface="Roboto"/>
              </a:rPr>
              <a:t>Une efficacité accrue de la prestation de services</a:t>
            </a:r>
            <a:endParaRPr sz="933"/>
          </a:p>
          <a:p>
            <a:pPr algn="ctr">
              <a:buSzPts val="2299"/>
            </a:pPr>
            <a:endParaRPr sz="1533" b="1">
              <a:solidFill>
                <a:srgbClr val="0B5FBA"/>
              </a:solidFill>
              <a:latin typeface="Roboto"/>
              <a:ea typeface="Roboto"/>
              <a:cs typeface="Roboto"/>
              <a:sym typeface="Roboto"/>
            </a:endParaRPr>
          </a:p>
          <a:p>
            <a:pPr algn="ctr">
              <a:buSzPts val="2299"/>
            </a:pPr>
            <a:r>
              <a:rPr lang="en-US" sz="1533">
                <a:solidFill>
                  <a:srgbClr val="0B5FBA"/>
                </a:solidFill>
                <a:latin typeface="Roboto"/>
                <a:ea typeface="Roboto"/>
                <a:cs typeface="Roboto"/>
                <a:sym typeface="Roboto"/>
              </a:rPr>
              <a:t>Optimise l'allocation des ressources et rationalise la prestation des services, ce qui permet une prestation plus efficace et plus équitable des services essentiels</a:t>
            </a:r>
            <a:endParaRPr sz="933"/>
          </a:p>
        </p:txBody>
      </p:sp>
      <p:sp>
        <p:nvSpPr>
          <p:cNvPr id="987" name="Google Shape;987;p49"/>
          <p:cNvSpPr/>
          <p:nvPr/>
        </p:nvSpPr>
        <p:spPr>
          <a:xfrm>
            <a:off x="1985891" y="2903967"/>
            <a:ext cx="941769" cy="941769"/>
          </a:xfrm>
          <a:custGeom>
            <a:avLst/>
            <a:gdLst/>
            <a:ahLst/>
            <a:cxnLst/>
            <a:rect l="l" t="t" r="r" b="b"/>
            <a:pathLst>
              <a:path w="1883537" h="1883537" extrusionOk="0">
                <a:moveTo>
                  <a:pt x="0" y="0"/>
                </a:moveTo>
                <a:lnTo>
                  <a:pt x="1883537" y="0"/>
                </a:lnTo>
                <a:lnTo>
                  <a:pt x="1883537" y="1883537"/>
                </a:lnTo>
                <a:lnTo>
                  <a:pt x="0" y="1883537"/>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988" name="Google Shape;988;p49"/>
          <p:cNvSpPr/>
          <p:nvPr/>
        </p:nvSpPr>
        <p:spPr>
          <a:xfrm>
            <a:off x="5642217" y="2951161"/>
            <a:ext cx="941769" cy="941769"/>
          </a:xfrm>
          <a:custGeom>
            <a:avLst/>
            <a:gdLst/>
            <a:ahLst/>
            <a:cxnLst/>
            <a:rect l="l" t="t" r="r" b="b"/>
            <a:pathLst>
              <a:path w="1883537" h="1883537" extrusionOk="0">
                <a:moveTo>
                  <a:pt x="0" y="0"/>
                </a:moveTo>
                <a:lnTo>
                  <a:pt x="1883537" y="0"/>
                </a:lnTo>
                <a:lnTo>
                  <a:pt x="1883537" y="1883537"/>
                </a:lnTo>
                <a:lnTo>
                  <a:pt x="0" y="1883537"/>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989" name="Google Shape;989;p49"/>
          <p:cNvSpPr/>
          <p:nvPr/>
        </p:nvSpPr>
        <p:spPr>
          <a:xfrm>
            <a:off x="9415559" y="3035471"/>
            <a:ext cx="799973" cy="627951"/>
          </a:xfrm>
          <a:custGeom>
            <a:avLst/>
            <a:gdLst/>
            <a:ahLst/>
            <a:cxnLst/>
            <a:rect l="l" t="t" r="r" b="b"/>
            <a:pathLst>
              <a:path w="1599946" h="1255903" extrusionOk="0">
                <a:moveTo>
                  <a:pt x="0" y="0"/>
                </a:moveTo>
                <a:lnTo>
                  <a:pt x="1599946" y="0"/>
                </a:lnTo>
                <a:lnTo>
                  <a:pt x="1599946" y="1255903"/>
                </a:lnTo>
                <a:lnTo>
                  <a:pt x="0" y="1255903"/>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990" name="Google Shape;990;p49"/>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94"/>
        <p:cNvGrpSpPr/>
        <p:nvPr/>
      </p:nvGrpSpPr>
      <p:grpSpPr>
        <a:xfrm>
          <a:off x="0" y="0"/>
          <a:ext cx="0" cy="0"/>
          <a:chOff x="0" y="0"/>
          <a:chExt cx="0" cy="0"/>
        </a:xfrm>
      </p:grpSpPr>
      <p:sp>
        <p:nvSpPr>
          <p:cNvPr id="996" name="Google Shape;996;p50"/>
          <p:cNvSpPr/>
          <p:nvPr/>
        </p:nvSpPr>
        <p:spPr>
          <a:xfrm>
            <a:off x="888076" y="2780976"/>
            <a:ext cx="1819085" cy="1719898"/>
          </a:xfrm>
          <a:custGeom>
            <a:avLst/>
            <a:gdLst/>
            <a:ahLst/>
            <a:cxnLst/>
            <a:rect l="l" t="t" r="r" b="b"/>
            <a:pathLst>
              <a:path w="3638169" h="3439795" extrusionOk="0">
                <a:moveTo>
                  <a:pt x="0" y="0"/>
                </a:moveTo>
                <a:lnTo>
                  <a:pt x="3638169" y="0"/>
                </a:lnTo>
                <a:lnTo>
                  <a:pt x="3638169" y="3439795"/>
                </a:lnTo>
                <a:lnTo>
                  <a:pt x="0" y="3439795"/>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997" name="Google Shape;997;p50"/>
          <p:cNvSpPr txBox="1"/>
          <p:nvPr/>
        </p:nvSpPr>
        <p:spPr>
          <a:xfrm>
            <a:off x="921943" y="3099808"/>
            <a:ext cx="1751316" cy="1233607"/>
          </a:xfrm>
          <a:prstGeom prst="rect">
            <a:avLst/>
          </a:prstGeom>
          <a:noFill/>
          <a:ln>
            <a:noFill/>
          </a:ln>
        </p:spPr>
        <p:txBody>
          <a:bodyPr spcFirstLastPara="1" wrap="square" lIns="0" tIns="0" rIns="0" bIns="0" anchor="t" anchorCtr="0">
            <a:spAutoFit/>
          </a:bodyPr>
          <a:lstStyle/>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44000"/>
              </a:lnSpc>
              <a:buSzPts val="1800"/>
            </a:pPr>
            <a:r>
              <a:rPr lang="en-US" sz="1200" b="1">
                <a:solidFill>
                  <a:srgbClr val="005DB9"/>
                </a:solidFill>
                <a:latin typeface="Roboto"/>
                <a:ea typeface="Roboto"/>
                <a:cs typeface="Roboto"/>
                <a:sym typeface="Roboto"/>
              </a:rPr>
              <a:t>Social</a:t>
            </a:r>
            <a:endParaRPr sz="933"/>
          </a:p>
        </p:txBody>
      </p:sp>
      <p:sp>
        <p:nvSpPr>
          <p:cNvPr id="998" name="Google Shape;998;p50"/>
          <p:cNvSpPr/>
          <p:nvPr/>
        </p:nvSpPr>
        <p:spPr>
          <a:xfrm>
            <a:off x="888076" y="4608807"/>
            <a:ext cx="1819085" cy="1719898"/>
          </a:xfrm>
          <a:custGeom>
            <a:avLst/>
            <a:gdLst/>
            <a:ahLst/>
            <a:cxnLst/>
            <a:rect l="l" t="t" r="r" b="b"/>
            <a:pathLst>
              <a:path w="3638169" h="3439795" extrusionOk="0">
                <a:moveTo>
                  <a:pt x="0" y="0"/>
                </a:moveTo>
                <a:lnTo>
                  <a:pt x="3638169" y="0"/>
                </a:lnTo>
                <a:lnTo>
                  <a:pt x="3638169" y="3439795"/>
                </a:lnTo>
                <a:lnTo>
                  <a:pt x="0" y="3439795"/>
                </a:lnTo>
                <a:close/>
              </a:path>
            </a:pathLst>
          </a:custGeom>
          <a:solidFill>
            <a:srgbClr val="548FCF"/>
          </a:solidFill>
          <a:ln>
            <a:noFill/>
          </a:ln>
        </p:spPr>
        <p:txBody>
          <a:bodyPr spcFirstLastPara="1" wrap="square" lIns="60950" tIns="30467" rIns="60950" bIns="30467" anchor="t" anchorCtr="0">
            <a:noAutofit/>
          </a:bodyPr>
          <a:lstStyle/>
          <a:p>
            <a:pPr>
              <a:buSzPts val="1400"/>
            </a:pPr>
            <a:endParaRPr sz="933"/>
          </a:p>
        </p:txBody>
      </p:sp>
      <p:sp>
        <p:nvSpPr>
          <p:cNvPr id="999" name="Google Shape;999;p50"/>
          <p:cNvSpPr txBox="1"/>
          <p:nvPr/>
        </p:nvSpPr>
        <p:spPr>
          <a:xfrm>
            <a:off x="921943" y="4894197"/>
            <a:ext cx="1751316" cy="1233607"/>
          </a:xfrm>
          <a:prstGeom prst="rect">
            <a:avLst/>
          </a:prstGeom>
          <a:noFill/>
          <a:ln>
            <a:noFill/>
          </a:ln>
        </p:spPr>
        <p:txBody>
          <a:bodyPr spcFirstLastPara="1" wrap="square" lIns="0" tIns="0" rIns="0" bIns="0" anchor="t" anchorCtr="0">
            <a:spAutoFit/>
          </a:bodyPr>
          <a:lstStyle/>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44000"/>
              </a:lnSpc>
              <a:buSzPts val="1800"/>
            </a:pPr>
            <a:r>
              <a:rPr lang="en-US" sz="1200" b="1">
                <a:solidFill>
                  <a:srgbClr val="FFFFFF"/>
                </a:solidFill>
                <a:latin typeface="Roboto"/>
                <a:ea typeface="Roboto"/>
                <a:cs typeface="Roboto"/>
                <a:sym typeface="Roboto"/>
              </a:rPr>
              <a:t>Économique</a:t>
            </a:r>
            <a:endParaRPr sz="933"/>
          </a:p>
        </p:txBody>
      </p:sp>
      <p:sp>
        <p:nvSpPr>
          <p:cNvPr id="1000" name="Google Shape;1000;p50"/>
          <p:cNvSpPr/>
          <p:nvPr/>
        </p:nvSpPr>
        <p:spPr>
          <a:xfrm>
            <a:off x="2829128" y="2087221"/>
            <a:ext cx="2873756" cy="577851"/>
          </a:xfrm>
          <a:custGeom>
            <a:avLst/>
            <a:gdLst/>
            <a:ahLst/>
            <a:cxnLst/>
            <a:rect l="l" t="t" r="r" b="b"/>
            <a:pathLst>
              <a:path w="5747512" h="1155700" extrusionOk="0">
                <a:moveTo>
                  <a:pt x="0" y="0"/>
                </a:moveTo>
                <a:lnTo>
                  <a:pt x="5747512" y="0"/>
                </a:lnTo>
                <a:lnTo>
                  <a:pt x="5747512"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1001" name="Google Shape;1001;p50"/>
          <p:cNvSpPr/>
          <p:nvPr/>
        </p:nvSpPr>
        <p:spPr>
          <a:xfrm>
            <a:off x="2829128" y="2780977"/>
            <a:ext cx="2873756" cy="1721231"/>
          </a:xfrm>
          <a:custGeom>
            <a:avLst/>
            <a:gdLst/>
            <a:ahLst/>
            <a:cxnLst/>
            <a:rect l="l" t="t" r="r" b="b"/>
            <a:pathLst>
              <a:path w="5747512" h="3442462" extrusionOk="0">
                <a:moveTo>
                  <a:pt x="0" y="0"/>
                </a:moveTo>
                <a:lnTo>
                  <a:pt x="5747512" y="0"/>
                </a:lnTo>
                <a:lnTo>
                  <a:pt x="5747512" y="3442462"/>
                </a:lnTo>
                <a:lnTo>
                  <a:pt x="0" y="3442462"/>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1002" name="Google Shape;1002;p50"/>
          <p:cNvSpPr/>
          <p:nvPr/>
        </p:nvSpPr>
        <p:spPr>
          <a:xfrm>
            <a:off x="2829128" y="4608807"/>
            <a:ext cx="2873756" cy="1719898"/>
          </a:xfrm>
          <a:custGeom>
            <a:avLst/>
            <a:gdLst/>
            <a:ahLst/>
            <a:cxnLst/>
            <a:rect l="l" t="t" r="r" b="b"/>
            <a:pathLst>
              <a:path w="5747512" h="3439795" extrusionOk="0">
                <a:moveTo>
                  <a:pt x="0" y="0"/>
                </a:moveTo>
                <a:lnTo>
                  <a:pt x="5747512" y="0"/>
                </a:lnTo>
                <a:lnTo>
                  <a:pt x="5747512" y="3439795"/>
                </a:lnTo>
                <a:lnTo>
                  <a:pt x="0" y="3439795"/>
                </a:lnTo>
                <a:close/>
              </a:path>
            </a:pathLst>
          </a:custGeom>
          <a:solidFill>
            <a:srgbClr val="548FCF"/>
          </a:solidFill>
          <a:ln>
            <a:noFill/>
          </a:ln>
        </p:spPr>
        <p:txBody>
          <a:bodyPr spcFirstLastPara="1" wrap="square" lIns="60950" tIns="30467" rIns="60950" bIns="30467" anchor="t" anchorCtr="0">
            <a:noAutofit/>
          </a:bodyPr>
          <a:lstStyle/>
          <a:p>
            <a:pPr>
              <a:buSzPts val="1400"/>
            </a:pPr>
            <a:endParaRPr sz="933"/>
          </a:p>
        </p:txBody>
      </p:sp>
      <p:sp>
        <p:nvSpPr>
          <p:cNvPr id="1003" name="Google Shape;1003;p50"/>
          <p:cNvSpPr/>
          <p:nvPr/>
        </p:nvSpPr>
        <p:spPr>
          <a:xfrm>
            <a:off x="5824856" y="2087222"/>
            <a:ext cx="2874264" cy="577851"/>
          </a:xfrm>
          <a:custGeom>
            <a:avLst/>
            <a:gdLst/>
            <a:ahLst/>
            <a:cxnLst/>
            <a:rect l="l" t="t" r="r" b="b"/>
            <a:pathLst>
              <a:path w="5748528" h="1155700" extrusionOk="0">
                <a:moveTo>
                  <a:pt x="0" y="0"/>
                </a:moveTo>
                <a:lnTo>
                  <a:pt x="5748528" y="0"/>
                </a:lnTo>
                <a:lnTo>
                  <a:pt x="5748528"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1004" name="Google Shape;1004;p50"/>
          <p:cNvSpPr/>
          <p:nvPr/>
        </p:nvSpPr>
        <p:spPr>
          <a:xfrm>
            <a:off x="5824856" y="2780976"/>
            <a:ext cx="2874264" cy="1719898"/>
          </a:xfrm>
          <a:custGeom>
            <a:avLst/>
            <a:gdLst/>
            <a:ahLst/>
            <a:cxnLst/>
            <a:rect l="l" t="t" r="r" b="b"/>
            <a:pathLst>
              <a:path w="5748528" h="3439795" extrusionOk="0">
                <a:moveTo>
                  <a:pt x="0" y="0"/>
                </a:moveTo>
                <a:lnTo>
                  <a:pt x="5748528" y="0"/>
                </a:lnTo>
                <a:lnTo>
                  <a:pt x="5748528" y="3439795"/>
                </a:lnTo>
                <a:lnTo>
                  <a:pt x="0" y="3439795"/>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1005" name="Google Shape;1005;p50"/>
          <p:cNvSpPr/>
          <p:nvPr/>
        </p:nvSpPr>
        <p:spPr>
          <a:xfrm>
            <a:off x="5824856" y="4608807"/>
            <a:ext cx="2874264" cy="1719898"/>
          </a:xfrm>
          <a:custGeom>
            <a:avLst/>
            <a:gdLst/>
            <a:ahLst/>
            <a:cxnLst/>
            <a:rect l="l" t="t" r="r" b="b"/>
            <a:pathLst>
              <a:path w="5748528" h="3439795" extrusionOk="0">
                <a:moveTo>
                  <a:pt x="0" y="0"/>
                </a:moveTo>
                <a:lnTo>
                  <a:pt x="5748528" y="0"/>
                </a:lnTo>
                <a:lnTo>
                  <a:pt x="5748528" y="3439795"/>
                </a:lnTo>
                <a:lnTo>
                  <a:pt x="0" y="3439795"/>
                </a:lnTo>
                <a:close/>
              </a:path>
            </a:pathLst>
          </a:custGeom>
          <a:solidFill>
            <a:srgbClr val="548FCF"/>
          </a:solidFill>
          <a:ln>
            <a:noFill/>
          </a:ln>
        </p:spPr>
        <p:txBody>
          <a:bodyPr spcFirstLastPara="1" wrap="square" lIns="60950" tIns="30467" rIns="60950" bIns="30467" anchor="t" anchorCtr="0">
            <a:noAutofit/>
          </a:bodyPr>
          <a:lstStyle/>
          <a:p>
            <a:pPr>
              <a:buSzPts val="1400"/>
            </a:pPr>
            <a:endParaRPr sz="933"/>
          </a:p>
        </p:txBody>
      </p:sp>
      <p:sp>
        <p:nvSpPr>
          <p:cNvPr id="1006" name="Google Shape;1006;p50"/>
          <p:cNvSpPr/>
          <p:nvPr/>
        </p:nvSpPr>
        <p:spPr>
          <a:xfrm>
            <a:off x="8798968" y="2087221"/>
            <a:ext cx="2874264" cy="577851"/>
          </a:xfrm>
          <a:custGeom>
            <a:avLst/>
            <a:gdLst/>
            <a:ahLst/>
            <a:cxnLst/>
            <a:rect l="l" t="t" r="r" b="b"/>
            <a:pathLst>
              <a:path w="5748528" h="1155700" extrusionOk="0">
                <a:moveTo>
                  <a:pt x="0" y="0"/>
                </a:moveTo>
                <a:lnTo>
                  <a:pt x="5748528" y="0"/>
                </a:lnTo>
                <a:lnTo>
                  <a:pt x="5748528"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1007" name="Google Shape;1007;p50"/>
          <p:cNvSpPr/>
          <p:nvPr/>
        </p:nvSpPr>
        <p:spPr>
          <a:xfrm>
            <a:off x="8805122" y="2780976"/>
            <a:ext cx="2874264" cy="1719898"/>
          </a:xfrm>
          <a:custGeom>
            <a:avLst/>
            <a:gdLst/>
            <a:ahLst/>
            <a:cxnLst/>
            <a:rect l="l" t="t" r="r" b="b"/>
            <a:pathLst>
              <a:path w="5748528" h="3439795" extrusionOk="0">
                <a:moveTo>
                  <a:pt x="0" y="0"/>
                </a:moveTo>
                <a:lnTo>
                  <a:pt x="5748528" y="0"/>
                </a:lnTo>
                <a:lnTo>
                  <a:pt x="5748528" y="3439795"/>
                </a:lnTo>
                <a:lnTo>
                  <a:pt x="0" y="3439795"/>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1008" name="Google Shape;1008;p50"/>
          <p:cNvSpPr/>
          <p:nvPr/>
        </p:nvSpPr>
        <p:spPr>
          <a:xfrm>
            <a:off x="8805122" y="4608807"/>
            <a:ext cx="2874264" cy="1719898"/>
          </a:xfrm>
          <a:custGeom>
            <a:avLst/>
            <a:gdLst/>
            <a:ahLst/>
            <a:cxnLst/>
            <a:rect l="l" t="t" r="r" b="b"/>
            <a:pathLst>
              <a:path w="5748528" h="3439795" extrusionOk="0">
                <a:moveTo>
                  <a:pt x="0" y="0"/>
                </a:moveTo>
                <a:lnTo>
                  <a:pt x="5748528" y="0"/>
                </a:lnTo>
                <a:lnTo>
                  <a:pt x="5748528" y="3439795"/>
                </a:lnTo>
                <a:lnTo>
                  <a:pt x="0" y="3439795"/>
                </a:lnTo>
                <a:close/>
              </a:path>
            </a:pathLst>
          </a:custGeom>
          <a:solidFill>
            <a:srgbClr val="548FCF"/>
          </a:solidFill>
          <a:ln>
            <a:noFill/>
          </a:ln>
        </p:spPr>
        <p:txBody>
          <a:bodyPr spcFirstLastPara="1" wrap="square" lIns="60950" tIns="30467" rIns="60950" bIns="30467" anchor="t" anchorCtr="0">
            <a:noAutofit/>
          </a:bodyPr>
          <a:lstStyle/>
          <a:p>
            <a:pPr>
              <a:buSzPts val="1400"/>
            </a:pPr>
            <a:endParaRPr sz="933"/>
          </a:p>
        </p:txBody>
      </p:sp>
      <p:sp>
        <p:nvSpPr>
          <p:cNvPr id="1009" name="Google Shape;1009;p50"/>
          <p:cNvSpPr/>
          <p:nvPr/>
        </p:nvSpPr>
        <p:spPr>
          <a:xfrm>
            <a:off x="1482965" y="5028610"/>
            <a:ext cx="641033" cy="641033"/>
          </a:xfrm>
          <a:custGeom>
            <a:avLst/>
            <a:gdLst/>
            <a:ahLst/>
            <a:cxnLst/>
            <a:rect l="l" t="t" r="r" b="b"/>
            <a:pathLst>
              <a:path w="1282065" h="1282065" extrusionOk="0">
                <a:moveTo>
                  <a:pt x="0" y="0"/>
                </a:moveTo>
                <a:lnTo>
                  <a:pt x="1282065" y="0"/>
                </a:lnTo>
                <a:lnTo>
                  <a:pt x="1282065" y="1282065"/>
                </a:lnTo>
                <a:lnTo>
                  <a:pt x="0" y="1282065"/>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10" name="Google Shape;1010;p50"/>
          <p:cNvSpPr/>
          <p:nvPr/>
        </p:nvSpPr>
        <p:spPr>
          <a:xfrm>
            <a:off x="1471263" y="3342307"/>
            <a:ext cx="652704" cy="597224"/>
          </a:xfrm>
          <a:custGeom>
            <a:avLst/>
            <a:gdLst/>
            <a:ahLst/>
            <a:cxnLst/>
            <a:rect l="l" t="t" r="r" b="b"/>
            <a:pathLst>
              <a:path w="979056" h="895836" extrusionOk="0">
                <a:moveTo>
                  <a:pt x="0" y="0"/>
                </a:moveTo>
                <a:lnTo>
                  <a:pt x="979056" y="0"/>
                </a:lnTo>
                <a:lnTo>
                  <a:pt x="979056" y="895836"/>
                </a:lnTo>
                <a:lnTo>
                  <a:pt x="0" y="89583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11" name="Google Shape;1011;p50"/>
          <p:cNvSpPr txBox="1"/>
          <p:nvPr/>
        </p:nvSpPr>
        <p:spPr>
          <a:xfrm>
            <a:off x="2862995" y="2129026"/>
            <a:ext cx="2806000" cy="430887"/>
          </a:xfrm>
          <a:prstGeom prst="rect">
            <a:avLst/>
          </a:prstGeom>
          <a:noFill/>
          <a:ln>
            <a:noFill/>
          </a:ln>
        </p:spPr>
        <p:txBody>
          <a:bodyPr spcFirstLastPara="1" wrap="square" lIns="0" tIns="0" rIns="0" bIns="0" anchor="t" anchorCtr="0">
            <a:spAutoFit/>
          </a:bodyPr>
          <a:lstStyle/>
          <a:p>
            <a:pPr algn="ctr">
              <a:buSzPts val="2100"/>
            </a:pPr>
            <a:r>
              <a:rPr lang="en-US" b="1" dirty="0" err="1">
                <a:solidFill>
                  <a:srgbClr val="0B5FBA"/>
                </a:solidFill>
                <a:latin typeface="Roboto"/>
                <a:ea typeface="Roboto"/>
                <a:cs typeface="Roboto"/>
                <a:sym typeface="Roboto"/>
              </a:rPr>
              <a:t>Fiabilité</a:t>
            </a:r>
            <a:r>
              <a:rPr lang="en-US" b="1" dirty="0">
                <a:solidFill>
                  <a:srgbClr val="0B5FBA"/>
                </a:solidFill>
                <a:latin typeface="Roboto"/>
                <a:ea typeface="Roboto"/>
                <a:cs typeface="Roboto"/>
                <a:sym typeface="Roboto"/>
              </a:rPr>
              <a:t> accrue de la prestation de services</a:t>
            </a:r>
            <a:endParaRPr sz="933" dirty="0"/>
          </a:p>
        </p:txBody>
      </p:sp>
      <p:sp>
        <p:nvSpPr>
          <p:cNvPr id="1012" name="Google Shape;1012;p50"/>
          <p:cNvSpPr txBox="1"/>
          <p:nvPr/>
        </p:nvSpPr>
        <p:spPr>
          <a:xfrm>
            <a:off x="2862995" y="2963810"/>
            <a:ext cx="2806000" cy="1354217"/>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100" dirty="0" err="1">
                <a:solidFill>
                  <a:srgbClr val="0B5FBA"/>
                </a:solidFill>
                <a:latin typeface="Roboto"/>
                <a:ea typeface="Roboto"/>
                <a:cs typeface="Roboto"/>
                <a:sym typeface="Roboto"/>
              </a:rPr>
              <a:t>Amélioration</a:t>
            </a:r>
            <a:r>
              <a:rPr lang="en-US" sz="1100" dirty="0">
                <a:solidFill>
                  <a:srgbClr val="0B5FBA"/>
                </a:solidFill>
                <a:latin typeface="Roboto"/>
                <a:ea typeface="Roboto"/>
                <a:cs typeface="Roboto"/>
                <a:sym typeface="Roboto"/>
              </a:rPr>
              <a:t> de la santé </a:t>
            </a:r>
            <a:r>
              <a:rPr lang="en-US" sz="1100" dirty="0" err="1">
                <a:solidFill>
                  <a:srgbClr val="0B5FBA"/>
                </a:solidFill>
                <a:latin typeface="Roboto"/>
                <a:ea typeface="Roboto"/>
                <a:cs typeface="Roboto"/>
                <a:sym typeface="Roboto"/>
              </a:rPr>
              <a:t>publique</a:t>
            </a:r>
            <a:r>
              <a:rPr lang="en-US" sz="1100" dirty="0">
                <a:solidFill>
                  <a:srgbClr val="0B5FBA"/>
                </a:solidFill>
                <a:latin typeface="Roboto"/>
                <a:ea typeface="Roboto"/>
                <a:cs typeface="Roboto"/>
                <a:sym typeface="Roboto"/>
              </a:rPr>
              <a:t> et du bien-</a:t>
            </a:r>
            <a:r>
              <a:rPr lang="en-US" sz="1100" dirty="0" err="1">
                <a:solidFill>
                  <a:srgbClr val="0B5FBA"/>
                </a:solidFill>
                <a:latin typeface="Roboto"/>
                <a:ea typeface="Roboto"/>
                <a:cs typeface="Roboto"/>
                <a:sym typeface="Roboto"/>
              </a:rPr>
              <a:t>être</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en</a:t>
            </a:r>
            <a:r>
              <a:rPr lang="en-US" sz="1100" dirty="0">
                <a:solidFill>
                  <a:srgbClr val="0B5FBA"/>
                </a:solidFill>
                <a:latin typeface="Roboto"/>
                <a:ea typeface="Roboto"/>
                <a:cs typeface="Roboto"/>
                <a:sym typeface="Roboto"/>
              </a:rPr>
              <a:t> particulier dans les </a:t>
            </a:r>
            <a:r>
              <a:rPr lang="en-US" sz="1100" dirty="0" err="1">
                <a:solidFill>
                  <a:srgbClr val="0B5FBA"/>
                </a:solidFill>
                <a:latin typeface="Roboto"/>
                <a:ea typeface="Roboto"/>
                <a:cs typeface="Roboto"/>
                <a:sym typeface="Roboto"/>
              </a:rPr>
              <a:t>communautés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vulnérables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en</a:t>
            </a:r>
            <a:r>
              <a:rPr lang="en-US" sz="1100" dirty="0">
                <a:solidFill>
                  <a:srgbClr val="0B5FBA"/>
                </a:solidFill>
                <a:latin typeface="Roboto"/>
                <a:ea typeface="Roboto"/>
                <a:cs typeface="Roboto"/>
                <a:sym typeface="Roboto"/>
              </a:rPr>
              <a:t> situation </a:t>
            </a:r>
            <a:r>
              <a:rPr lang="en-US" sz="1100" dirty="0" err="1">
                <a:solidFill>
                  <a:srgbClr val="0B5FBA"/>
                </a:solidFill>
                <a:latin typeface="Roboto"/>
                <a:ea typeface="Roboto"/>
                <a:cs typeface="Roboto"/>
                <a:sym typeface="Roboto"/>
              </a:rPr>
              <a:t>d'urgence</a:t>
            </a:r>
            <a:endParaRPr sz="900" dirty="0"/>
          </a:p>
          <a:p>
            <a:pPr marL="259093" lvl="1" indent="-129546">
              <a:buClr>
                <a:srgbClr val="0B5FBA"/>
              </a:buClr>
              <a:buSzPts val="1800"/>
              <a:buFont typeface="Arial"/>
              <a:buChar char="•"/>
            </a:pPr>
            <a:r>
              <a:rPr lang="en-US" sz="1100" dirty="0" err="1">
                <a:solidFill>
                  <a:srgbClr val="0B5FBA"/>
                </a:solidFill>
                <a:latin typeface="Roboto"/>
                <a:ea typeface="Roboto"/>
                <a:cs typeface="Roboto"/>
                <a:sym typeface="Roboto"/>
              </a:rPr>
              <a:t>Réduction</a:t>
            </a:r>
            <a:r>
              <a:rPr lang="en-US" sz="1100" dirty="0">
                <a:solidFill>
                  <a:srgbClr val="0B5FBA"/>
                </a:solidFill>
                <a:latin typeface="Roboto"/>
                <a:ea typeface="Roboto"/>
                <a:cs typeface="Roboto"/>
                <a:sym typeface="Roboto"/>
              </a:rPr>
              <a:t> de la </a:t>
            </a:r>
            <a:r>
              <a:rPr lang="en-US" sz="1100" dirty="0" err="1">
                <a:solidFill>
                  <a:srgbClr val="0B5FBA"/>
                </a:solidFill>
                <a:latin typeface="Roboto"/>
                <a:ea typeface="Roboto"/>
                <a:cs typeface="Roboto"/>
                <a:sym typeface="Roboto"/>
              </a:rPr>
              <a:t>vulnérabilité</a:t>
            </a:r>
            <a:r>
              <a:rPr lang="en-US" sz="1100" dirty="0">
                <a:solidFill>
                  <a:srgbClr val="0B5FBA"/>
                </a:solidFill>
                <a:latin typeface="Roboto"/>
                <a:ea typeface="Roboto"/>
                <a:cs typeface="Roboto"/>
                <a:sym typeface="Roboto"/>
              </a:rPr>
              <a:t> des </a:t>
            </a:r>
            <a:r>
              <a:rPr lang="en-US" sz="1100" dirty="0" err="1">
                <a:solidFill>
                  <a:srgbClr val="0B5FBA"/>
                </a:solidFill>
                <a:latin typeface="Roboto"/>
                <a:ea typeface="Roboto"/>
                <a:cs typeface="Roboto"/>
                <a:sym typeface="Roboto"/>
              </a:rPr>
              <a:t>personnes</a:t>
            </a:r>
            <a:r>
              <a:rPr lang="en-US" sz="1100" dirty="0">
                <a:solidFill>
                  <a:srgbClr val="0B5FBA"/>
                </a:solidFill>
                <a:latin typeface="Roboto"/>
                <a:ea typeface="Roboto"/>
                <a:cs typeface="Roboto"/>
                <a:sym typeface="Roboto"/>
              </a:rPr>
              <a:t> et des moyens de </a:t>
            </a:r>
            <a:r>
              <a:rPr lang="en-US" sz="1100" dirty="0" err="1">
                <a:solidFill>
                  <a:srgbClr val="0B5FBA"/>
                </a:solidFill>
                <a:latin typeface="Roboto"/>
                <a:ea typeface="Roboto"/>
                <a:cs typeface="Roboto"/>
                <a:sym typeface="Roboto"/>
              </a:rPr>
              <a:t>subsistance</a:t>
            </a:r>
            <a:r>
              <a:rPr lang="en-US" sz="1100" dirty="0">
                <a:solidFill>
                  <a:srgbClr val="0B5FBA"/>
                </a:solidFill>
                <a:latin typeface="Roboto"/>
                <a:ea typeface="Roboto"/>
                <a:cs typeface="Roboto"/>
                <a:sym typeface="Roboto"/>
              </a:rPr>
              <a:t> grâce à un </a:t>
            </a:r>
            <a:r>
              <a:rPr lang="en-US" sz="1100" dirty="0" err="1">
                <a:solidFill>
                  <a:srgbClr val="0B5FBA"/>
                </a:solidFill>
                <a:latin typeface="Roboto"/>
                <a:ea typeface="Roboto"/>
                <a:cs typeface="Roboto"/>
                <a:sym typeface="Roboto"/>
              </a:rPr>
              <a:t>accès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continu</a:t>
            </a:r>
            <a:r>
              <a:rPr lang="en-US" sz="1100" dirty="0">
                <a:solidFill>
                  <a:srgbClr val="0B5FBA"/>
                </a:solidFill>
                <a:latin typeface="Roboto"/>
                <a:ea typeface="Roboto"/>
                <a:cs typeface="Roboto"/>
                <a:sym typeface="Roboto"/>
              </a:rPr>
              <a:t> aux services </a:t>
            </a:r>
            <a:r>
              <a:rPr lang="en-US" sz="1100" dirty="0" err="1">
                <a:solidFill>
                  <a:srgbClr val="0B5FBA"/>
                </a:solidFill>
                <a:latin typeface="Roboto"/>
                <a:ea typeface="Roboto"/>
                <a:cs typeface="Roboto"/>
                <a:sym typeface="Roboto"/>
              </a:rPr>
              <a:t>essentiels</a:t>
            </a:r>
            <a:endParaRPr sz="900" dirty="0"/>
          </a:p>
        </p:txBody>
      </p:sp>
      <p:sp>
        <p:nvSpPr>
          <p:cNvPr id="1013" name="Google Shape;1013;p50"/>
          <p:cNvSpPr txBox="1"/>
          <p:nvPr/>
        </p:nvSpPr>
        <p:spPr>
          <a:xfrm>
            <a:off x="2862995" y="4791647"/>
            <a:ext cx="2806000" cy="1354217"/>
          </a:xfrm>
          <a:prstGeom prst="rect">
            <a:avLst/>
          </a:prstGeom>
          <a:noFill/>
          <a:ln>
            <a:noFill/>
          </a:ln>
        </p:spPr>
        <p:txBody>
          <a:bodyPr spcFirstLastPara="1" wrap="square" lIns="0" tIns="0" rIns="0" bIns="0" anchor="t" anchorCtr="0">
            <a:spAutoFit/>
          </a:bodyPr>
          <a:lstStyle/>
          <a:p>
            <a:pPr marL="259093" lvl="1" indent="-129546">
              <a:buClr>
                <a:srgbClr val="FDFDFD"/>
              </a:buClr>
              <a:buSzPts val="1800"/>
              <a:buFont typeface="Arial"/>
              <a:buChar char="•"/>
            </a:pPr>
            <a:r>
              <a:rPr lang="en-US" sz="1100" dirty="0" err="1">
                <a:solidFill>
                  <a:srgbClr val="FDFDFD"/>
                </a:solidFill>
                <a:latin typeface="Roboto"/>
                <a:ea typeface="Roboto"/>
                <a:cs typeface="Roboto"/>
                <a:sym typeface="Roboto"/>
              </a:rPr>
              <a:t>Stabilité</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économique</a:t>
            </a:r>
            <a:r>
              <a:rPr lang="en-US" sz="1100" dirty="0">
                <a:solidFill>
                  <a:srgbClr val="FDFDFD"/>
                </a:solidFill>
                <a:latin typeface="Roboto"/>
                <a:ea typeface="Roboto"/>
                <a:cs typeface="Roboto"/>
                <a:sym typeface="Roboto"/>
              </a:rPr>
              <a:t> et </a:t>
            </a:r>
            <a:r>
              <a:rPr lang="en-US" sz="1100" dirty="0" err="1">
                <a:solidFill>
                  <a:srgbClr val="FDFDFD"/>
                </a:solidFill>
                <a:latin typeface="Roboto"/>
                <a:ea typeface="Roboto"/>
                <a:cs typeface="Roboto"/>
                <a:sym typeface="Roboto"/>
              </a:rPr>
              <a:t>résilience</a:t>
            </a:r>
            <a:r>
              <a:rPr lang="en-US" sz="1100" dirty="0">
                <a:solidFill>
                  <a:srgbClr val="FDFDFD"/>
                </a:solidFill>
                <a:latin typeface="Roboto"/>
                <a:ea typeface="Roboto"/>
                <a:cs typeface="Roboto"/>
                <a:sym typeface="Roboto"/>
              </a:rPr>
              <a:t> dans les zones </a:t>
            </a:r>
            <a:r>
              <a:rPr lang="en-US" sz="1100" dirty="0" err="1">
                <a:solidFill>
                  <a:srgbClr val="FDFDFD"/>
                </a:solidFill>
                <a:latin typeface="Roboto"/>
                <a:ea typeface="Roboto"/>
                <a:cs typeface="Roboto"/>
                <a:sym typeface="Roboto"/>
              </a:rPr>
              <a:t>urbaines</a:t>
            </a:r>
            <a:r>
              <a:rPr lang="en-US" sz="1100" dirty="0">
                <a:solidFill>
                  <a:srgbClr val="FDFDFD"/>
                </a:solidFill>
                <a:latin typeface="Roboto"/>
                <a:ea typeface="Roboto"/>
                <a:cs typeface="Roboto"/>
                <a:sym typeface="Roboto"/>
              </a:rPr>
              <a:t>, les </a:t>
            </a:r>
            <a:r>
              <a:rPr lang="en-US" sz="1100" dirty="0" err="1">
                <a:solidFill>
                  <a:srgbClr val="FDFDFD"/>
                </a:solidFill>
                <a:latin typeface="Roboto"/>
                <a:ea typeface="Roboto"/>
                <a:cs typeface="Roboto"/>
                <a:sym typeface="Roboto"/>
              </a:rPr>
              <a:t>entreprises</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pouvant</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fonctionner</a:t>
            </a:r>
            <a:r>
              <a:rPr lang="en-US" sz="1100" dirty="0">
                <a:solidFill>
                  <a:srgbClr val="FDFDFD"/>
                </a:solidFill>
                <a:latin typeface="Roboto"/>
                <a:ea typeface="Roboto"/>
                <a:cs typeface="Roboto"/>
                <a:sym typeface="Roboto"/>
              </a:rPr>
              <a:t> sans interruption</a:t>
            </a:r>
            <a:endParaRPr sz="900" dirty="0"/>
          </a:p>
          <a:p>
            <a:pPr marL="259093" lvl="1" indent="-129546">
              <a:buClr>
                <a:srgbClr val="FDFDFD"/>
              </a:buClr>
              <a:buSzPts val="1800"/>
              <a:buFont typeface="Arial"/>
              <a:buChar char="•"/>
            </a:pPr>
            <a:r>
              <a:rPr lang="en-US" sz="1100" dirty="0">
                <a:solidFill>
                  <a:srgbClr val="FDFDFD"/>
                </a:solidFill>
                <a:latin typeface="Roboto"/>
                <a:ea typeface="Roboto"/>
                <a:cs typeface="Roboto"/>
                <a:sym typeface="Roboto"/>
              </a:rPr>
              <a:t>Attraction des </a:t>
            </a:r>
            <a:r>
              <a:rPr lang="en-US" sz="1100" dirty="0" err="1">
                <a:solidFill>
                  <a:srgbClr val="FDFDFD"/>
                </a:solidFill>
                <a:latin typeface="Roboto"/>
                <a:ea typeface="Roboto"/>
                <a:cs typeface="Roboto"/>
                <a:sym typeface="Roboto"/>
              </a:rPr>
              <a:t>investissements</a:t>
            </a:r>
            <a:r>
              <a:rPr lang="en-US" sz="1100" dirty="0">
                <a:solidFill>
                  <a:srgbClr val="FDFDFD"/>
                </a:solidFill>
                <a:latin typeface="Roboto"/>
                <a:ea typeface="Roboto"/>
                <a:cs typeface="Roboto"/>
                <a:sym typeface="Roboto"/>
              </a:rPr>
              <a:t> et </a:t>
            </a:r>
            <a:r>
              <a:rPr lang="en-US" sz="1100" dirty="0" err="1">
                <a:solidFill>
                  <a:srgbClr val="FDFDFD"/>
                </a:solidFill>
                <a:latin typeface="Roboto"/>
                <a:ea typeface="Roboto"/>
                <a:cs typeface="Roboto"/>
                <a:sym typeface="Roboto"/>
              </a:rPr>
              <a:t>soutien</a:t>
            </a:r>
            <a:r>
              <a:rPr lang="en-US" sz="1100" dirty="0">
                <a:solidFill>
                  <a:srgbClr val="FDFDFD"/>
                </a:solidFill>
                <a:latin typeface="Roboto"/>
                <a:ea typeface="Roboto"/>
                <a:cs typeface="Roboto"/>
                <a:sym typeface="Roboto"/>
              </a:rPr>
              <a:t> à la </a:t>
            </a:r>
            <a:r>
              <a:rPr lang="en-US" sz="1100" dirty="0" err="1">
                <a:solidFill>
                  <a:srgbClr val="FDFDFD"/>
                </a:solidFill>
                <a:latin typeface="Roboto"/>
                <a:ea typeface="Roboto"/>
                <a:cs typeface="Roboto"/>
                <a:sym typeface="Roboto"/>
              </a:rPr>
              <a:t>croissance</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économique</a:t>
            </a:r>
            <a:r>
              <a:rPr lang="en-US" sz="1100" dirty="0">
                <a:solidFill>
                  <a:srgbClr val="FDFDFD"/>
                </a:solidFill>
                <a:latin typeface="Roboto"/>
                <a:ea typeface="Roboto"/>
                <a:cs typeface="Roboto"/>
                <a:sym typeface="Roboto"/>
              </a:rPr>
              <a:t> grâce à la mise </a:t>
            </a:r>
            <a:r>
              <a:rPr lang="en-US" sz="1100" dirty="0" err="1">
                <a:solidFill>
                  <a:srgbClr val="FDFDFD"/>
                </a:solidFill>
                <a:latin typeface="Roboto"/>
                <a:ea typeface="Roboto"/>
                <a:cs typeface="Roboto"/>
                <a:sym typeface="Roboto"/>
              </a:rPr>
              <a:t>en</a:t>
            </a:r>
            <a:r>
              <a:rPr lang="en-US" sz="1100" dirty="0">
                <a:solidFill>
                  <a:srgbClr val="FDFDFD"/>
                </a:solidFill>
                <a:latin typeface="Roboto"/>
                <a:ea typeface="Roboto"/>
                <a:cs typeface="Roboto"/>
                <a:sym typeface="Roboto"/>
              </a:rPr>
              <a:t> place d'un </a:t>
            </a:r>
            <a:r>
              <a:rPr lang="en-US" sz="1100" dirty="0" err="1">
                <a:solidFill>
                  <a:srgbClr val="FDFDFD"/>
                </a:solidFill>
                <a:latin typeface="Roboto"/>
                <a:ea typeface="Roboto"/>
                <a:cs typeface="Roboto"/>
                <a:sym typeface="Roboto"/>
              </a:rPr>
              <a:t>environnement</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propice</a:t>
            </a:r>
            <a:r>
              <a:rPr lang="en-US" sz="1100" dirty="0">
                <a:solidFill>
                  <a:srgbClr val="FDFDFD"/>
                </a:solidFill>
                <a:latin typeface="Roboto"/>
                <a:ea typeface="Roboto"/>
                <a:cs typeface="Roboto"/>
                <a:sym typeface="Roboto"/>
              </a:rPr>
              <a:t> à </a:t>
            </a:r>
            <a:r>
              <a:rPr lang="en-US" sz="1100" dirty="0" err="1">
                <a:solidFill>
                  <a:srgbClr val="FDFDFD"/>
                </a:solidFill>
                <a:latin typeface="Roboto"/>
                <a:ea typeface="Roboto"/>
                <a:cs typeface="Roboto"/>
                <a:sym typeface="Roboto"/>
              </a:rPr>
              <a:t>l'épanouissement</a:t>
            </a:r>
            <a:r>
              <a:rPr lang="en-US" sz="1100" dirty="0">
                <a:solidFill>
                  <a:srgbClr val="FDFDFD"/>
                </a:solidFill>
                <a:latin typeface="Roboto"/>
                <a:ea typeface="Roboto"/>
                <a:cs typeface="Roboto"/>
                <a:sym typeface="Roboto"/>
              </a:rPr>
              <a:t> des </a:t>
            </a:r>
            <a:r>
              <a:rPr lang="en-US" sz="1100" dirty="0" err="1">
                <a:solidFill>
                  <a:srgbClr val="FDFDFD"/>
                </a:solidFill>
                <a:latin typeface="Roboto"/>
                <a:ea typeface="Roboto"/>
                <a:cs typeface="Roboto"/>
                <a:sym typeface="Roboto"/>
              </a:rPr>
              <a:t>entreprises</a:t>
            </a:r>
            <a:endParaRPr sz="900" dirty="0"/>
          </a:p>
        </p:txBody>
      </p:sp>
      <p:sp>
        <p:nvSpPr>
          <p:cNvPr id="1014" name="Google Shape;1014;p50"/>
          <p:cNvSpPr txBox="1"/>
          <p:nvPr/>
        </p:nvSpPr>
        <p:spPr>
          <a:xfrm>
            <a:off x="5858723" y="2129026"/>
            <a:ext cx="2806400" cy="215444"/>
          </a:xfrm>
          <a:prstGeom prst="rect">
            <a:avLst/>
          </a:prstGeom>
          <a:noFill/>
          <a:ln>
            <a:noFill/>
          </a:ln>
        </p:spPr>
        <p:txBody>
          <a:bodyPr spcFirstLastPara="1" wrap="square" lIns="0" tIns="0" rIns="0" bIns="0" anchor="t" anchorCtr="0">
            <a:spAutoFit/>
          </a:bodyPr>
          <a:lstStyle/>
          <a:p>
            <a:pPr algn="ctr">
              <a:buSzPts val="2100"/>
            </a:pPr>
            <a:r>
              <a:rPr lang="en-US" b="1">
                <a:solidFill>
                  <a:srgbClr val="0B5FBA"/>
                </a:solidFill>
                <a:latin typeface="Roboto"/>
                <a:ea typeface="Roboto"/>
                <a:cs typeface="Roboto"/>
                <a:sym typeface="Roboto"/>
              </a:rPr>
              <a:t>Augmentation de la durée de vie des actifs</a:t>
            </a:r>
            <a:endParaRPr sz="933"/>
          </a:p>
        </p:txBody>
      </p:sp>
      <p:sp>
        <p:nvSpPr>
          <p:cNvPr id="1015" name="Google Shape;1015;p50"/>
          <p:cNvSpPr txBox="1"/>
          <p:nvPr/>
        </p:nvSpPr>
        <p:spPr>
          <a:xfrm>
            <a:off x="5858723" y="2963809"/>
            <a:ext cx="2806400" cy="1354217"/>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100" dirty="0" err="1">
                <a:solidFill>
                  <a:srgbClr val="0B5FBA"/>
                </a:solidFill>
                <a:latin typeface="Roboto"/>
                <a:ea typeface="Roboto"/>
                <a:cs typeface="Roboto"/>
                <a:sym typeface="Roboto"/>
              </a:rPr>
              <a:t>Préservation</a:t>
            </a:r>
            <a:r>
              <a:rPr lang="en-US" sz="1100" dirty="0">
                <a:solidFill>
                  <a:srgbClr val="0B5FBA"/>
                </a:solidFill>
                <a:latin typeface="Roboto"/>
                <a:ea typeface="Roboto"/>
                <a:cs typeface="Roboto"/>
                <a:sym typeface="Roboto"/>
              </a:rPr>
              <a:t> de la santé et de la </a:t>
            </a:r>
            <a:r>
              <a:rPr lang="en-US" sz="1100" dirty="0" err="1">
                <a:solidFill>
                  <a:srgbClr val="0B5FBA"/>
                </a:solidFill>
                <a:latin typeface="Roboto"/>
                <a:ea typeface="Roboto"/>
                <a:cs typeface="Roboto"/>
                <a:sym typeface="Roboto"/>
              </a:rPr>
              <a:t>sécurité</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publiques</a:t>
            </a:r>
            <a:r>
              <a:rPr lang="en-US" sz="1100" dirty="0">
                <a:solidFill>
                  <a:srgbClr val="0B5FBA"/>
                </a:solidFill>
                <a:latin typeface="Roboto"/>
                <a:ea typeface="Roboto"/>
                <a:cs typeface="Roboto"/>
                <a:sym typeface="Roboto"/>
              </a:rPr>
              <a:t> grâce à la </a:t>
            </a:r>
            <a:r>
              <a:rPr lang="en-US" sz="1100" dirty="0" err="1">
                <a:solidFill>
                  <a:srgbClr val="0B5FBA"/>
                </a:solidFill>
                <a:latin typeface="Roboto"/>
                <a:ea typeface="Roboto"/>
                <a:cs typeface="Roboto"/>
                <a:sym typeface="Roboto"/>
              </a:rPr>
              <a:t>prévention</a:t>
            </a:r>
            <a:r>
              <a:rPr lang="en-US" sz="1100" dirty="0">
                <a:solidFill>
                  <a:srgbClr val="0B5FBA"/>
                </a:solidFill>
                <a:latin typeface="Roboto"/>
                <a:ea typeface="Roboto"/>
                <a:cs typeface="Roboto"/>
                <a:sym typeface="Roboto"/>
              </a:rPr>
              <a:t> des </a:t>
            </a:r>
            <a:r>
              <a:rPr lang="en-US" sz="1100" dirty="0" err="1">
                <a:solidFill>
                  <a:srgbClr val="0B5FBA"/>
                </a:solidFill>
                <a:latin typeface="Roboto"/>
                <a:ea typeface="Roboto"/>
                <a:cs typeface="Roboto"/>
                <a:sym typeface="Roboto"/>
              </a:rPr>
              <a:t>défaillances</a:t>
            </a:r>
            <a:r>
              <a:rPr lang="en-US" sz="1100" dirty="0">
                <a:solidFill>
                  <a:srgbClr val="0B5FBA"/>
                </a:solidFill>
                <a:latin typeface="Roboto"/>
                <a:ea typeface="Roboto"/>
                <a:cs typeface="Roboto"/>
                <a:sym typeface="Roboto"/>
              </a:rPr>
              <a:t> des infrastructures et des interruptions de service</a:t>
            </a:r>
            <a:endParaRPr sz="900" dirty="0"/>
          </a:p>
          <a:p>
            <a:pPr marL="259093" lvl="1" indent="-129546">
              <a:buClr>
                <a:srgbClr val="0B5FBA"/>
              </a:buClr>
              <a:buSzPts val="1800"/>
              <a:buFont typeface="Arial"/>
              <a:buChar char="•"/>
            </a:pPr>
            <a:r>
              <a:rPr lang="en-US" sz="1100" dirty="0">
                <a:solidFill>
                  <a:srgbClr val="0B5FBA"/>
                </a:solidFill>
                <a:latin typeface="Roboto"/>
                <a:ea typeface="Roboto"/>
                <a:cs typeface="Roboto"/>
                <a:sym typeface="Roboto"/>
              </a:rPr>
              <a:t>Promotion de la </a:t>
            </a:r>
            <a:r>
              <a:rPr lang="en-US" sz="1100" dirty="0" err="1">
                <a:solidFill>
                  <a:srgbClr val="0B5FBA"/>
                </a:solidFill>
                <a:latin typeface="Roboto"/>
                <a:ea typeface="Roboto"/>
                <a:cs typeface="Roboto"/>
                <a:sym typeface="Roboto"/>
              </a:rPr>
              <a:t>stabilité</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sociale</a:t>
            </a:r>
            <a:r>
              <a:rPr lang="en-US" sz="1100" dirty="0">
                <a:solidFill>
                  <a:srgbClr val="0B5FBA"/>
                </a:solidFill>
                <a:latin typeface="Roboto"/>
                <a:ea typeface="Roboto"/>
                <a:cs typeface="Roboto"/>
                <a:sym typeface="Roboto"/>
              </a:rPr>
              <a:t> et de la </a:t>
            </a:r>
            <a:r>
              <a:rPr lang="en-US" sz="1100" dirty="0" err="1">
                <a:solidFill>
                  <a:srgbClr val="0B5FBA"/>
                </a:solidFill>
                <a:latin typeface="Roboto"/>
                <a:ea typeface="Roboto"/>
                <a:cs typeface="Roboto"/>
                <a:sym typeface="Roboto"/>
              </a:rPr>
              <a:t>résilience</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en</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garantissant</a:t>
            </a:r>
            <a:r>
              <a:rPr lang="en-US" sz="1100" dirty="0">
                <a:solidFill>
                  <a:srgbClr val="0B5FBA"/>
                </a:solidFill>
                <a:latin typeface="Roboto"/>
                <a:ea typeface="Roboto"/>
                <a:cs typeface="Roboto"/>
                <a:sym typeface="Roboto"/>
              </a:rPr>
              <a:t> le </a:t>
            </a:r>
            <a:r>
              <a:rPr lang="en-US" sz="1100" dirty="0" err="1">
                <a:solidFill>
                  <a:srgbClr val="0B5FBA"/>
                </a:solidFill>
                <a:latin typeface="Roboto"/>
                <a:ea typeface="Roboto"/>
                <a:cs typeface="Roboto"/>
                <a:sym typeface="Roboto"/>
              </a:rPr>
              <a:t>fonctionnement</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continu</a:t>
            </a:r>
            <a:r>
              <a:rPr lang="en-US" sz="1100" dirty="0">
                <a:solidFill>
                  <a:srgbClr val="0B5FBA"/>
                </a:solidFill>
                <a:latin typeface="Roboto"/>
                <a:ea typeface="Roboto"/>
                <a:cs typeface="Roboto"/>
                <a:sym typeface="Roboto"/>
              </a:rPr>
              <a:t> des infrastructures</a:t>
            </a:r>
            <a:endParaRPr sz="900" dirty="0"/>
          </a:p>
        </p:txBody>
      </p:sp>
      <p:sp>
        <p:nvSpPr>
          <p:cNvPr id="1016" name="Google Shape;1016;p50"/>
          <p:cNvSpPr txBox="1"/>
          <p:nvPr/>
        </p:nvSpPr>
        <p:spPr>
          <a:xfrm>
            <a:off x="5858723" y="4791646"/>
            <a:ext cx="2806400" cy="1354217"/>
          </a:xfrm>
          <a:prstGeom prst="rect">
            <a:avLst/>
          </a:prstGeom>
          <a:noFill/>
          <a:ln>
            <a:noFill/>
          </a:ln>
        </p:spPr>
        <p:txBody>
          <a:bodyPr spcFirstLastPara="1" wrap="square" lIns="0" tIns="0" rIns="0" bIns="0" anchor="t" anchorCtr="0">
            <a:spAutoFit/>
          </a:bodyPr>
          <a:lstStyle/>
          <a:p>
            <a:pPr marL="259093" lvl="1" indent="-129546">
              <a:buClr>
                <a:srgbClr val="FDFDFD"/>
              </a:buClr>
              <a:buSzPts val="1800"/>
              <a:buFont typeface="Arial"/>
              <a:buChar char="•"/>
            </a:pPr>
            <a:r>
              <a:rPr lang="en-US" sz="1100" dirty="0" err="1">
                <a:solidFill>
                  <a:srgbClr val="FDFDFD"/>
                </a:solidFill>
                <a:latin typeface="Roboto"/>
                <a:ea typeface="Roboto"/>
                <a:cs typeface="Roboto"/>
                <a:sym typeface="Roboto"/>
              </a:rPr>
              <a:t>Économies</a:t>
            </a:r>
            <a:r>
              <a:rPr lang="en-US" sz="1100" dirty="0">
                <a:solidFill>
                  <a:srgbClr val="FDFDFD"/>
                </a:solidFill>
                <a:latin typeface="Roboto"/>
                <a:ea typeface="Roboto"/>
                <a:cs typeface="Roboto"/>
                <a:sym typeface="Roboto"/>
              </a:rPr>
              <a:t> et gains </a:t>
            </a:r>
            <a:r>
              <a:rPr lang="en-US" sz="1100" dirty="0" err="1">
                <a:solidFill>
                  <a:srgbClr val="FDFDFD"/>
                </a:solidFill>
                <a:latin typeface="Roboto"/>
                <a:ea typeface="Roboto"/>
                <a:cs typeface="Roboto"/>
                <a:sym typeface="Roboto"/>
              </a:rPr>
              <a:t>d'efficacité</a:t>
            </a:r>
            <a:r>
              <a:rPr lang="en-US" sz="1100" dirty="0">
                <a:solidFill>
                  <a:srgbClr val="FDFDFD"/>
                </a:solidFill>
                <a:latin typeface="Roboto"/>
                <a:ea typeface="Roboto"/>
                <a:cs typeface="Roboto"/>
                <a:sym typeface="Roboto"/>
              </a:rPr>
              <a:t> grâce à la </a:t>
            </a:r>
            <a:r>
              <a:rPr lang="en-US" sz="1100" dirty="0" err="1">
                <a:solidFill>
                  <a:srgbClr val="FDFDFD"/>
                </a:solidFill>
                <a:latin typeface="Roboto"/>
                <a:ea typeface="Roboto"/>
                <a:cs typeface="Roboto"/>
                <a:sym typeface="Roboto"/>
              </a:rPr>
              <a:t>réduction</a:t>
            </a:r>
            <a:r>
              <a:rPr lang="en-US" sz="1100" dirty="0">
                <a:solidFill>
                  <a:srgbClr val="FDFDFD"/>
                </a:solidFill>
                <a:latin typeface="Roboto"/>
                <a:ea typeface="Roboto"/>
                <a:cs typeface="Roboto"/>
                <a:sym typeface="Roboto"/>
              </a:rPr>
              <a:t> de la </a:t>
            </a:r>
            <a:r>
              <a:rPr lang="en-US" sz="1100" dirty="0" err="1">
                <a:solidFill>
                  <a:srgbClr val="FDFDFD"/>
                </a:solidFill>
                <a:latin typeface="Roboto"/>
                <a:ea typeface="Roboto"/>
                <a:cs typeface="Roboto"/>
                <a:sym typeface="Roboto"/>
              </a:rPr>
              <a:t>fréquence</a:t>
            </a:r>
            <a:r>
              <a:rPr lang="en-US" sz="1100" dirty="0">
                <a:solidFill>
                  <a:srgbClr val="FDFDFD"/>
                </a:solidFill>
                <a:latin typeface="Roboto"/>
                <a:ea typeface="Roboto"/>
                <a:cs typeface="Roboto"/>
                <a:sym typeface="Roboto"/>
              </a:rPr>
              <a:t> des </a:t>
            </a:r>
            <a:r>
              <a:rPr lang="en-US" sz="1100" dirty="0" err="1">
                <a:solidFill>
                  <a:srgbClr val="FDFDFD"/>
                </a:solidFill>
                <a:latin typeface="Roboto"/>
                <a:ea typeface="Roboto"/>
                <a:cs typeface="Roboto"/>
                <a:sym typeface="Roboto"/>
              </a:rPr>
              <a:t>remplacements</a:t>
            </a:r>
            <a:r>
              <a:rPr lang="en-US" sz="1100" dirty="0">
                <a:solidFill>
                  <a:srgbClr val="FDFDFD"/>
                </a:solidFill>
                <a:latin typeface="Roboto"/>
                <a:ea typeface="Roboto"/>
                <a:cs typeface="Roboto"/>
                <a:sym typeface="Roboto"/>
              </a:rPr>
              <a:t> et des </a:t>
            </a:r>
            <a:r>
              <a:rPr lang="en-US" sz="1100" dirty="0" err="1">
                <a:solidFill>
                  <a:srgbClr val="FDFDFD"/>
                </a:solidFill>
                <a:latin typeface="Roboto"/>
                <a:ea typeface="Roboto"/>
                <a:cs typeface="Roboto"/>
                <a:sym typeface="Roboto"/>
              </a:rPr>
              <a:t>réparations</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d'actifs</a:t>
            </a:r>
            <a:endParaRPr sz="900" dirty="0"/>
          </a:p>
          <a:p>
            <a:pPr marL="259093" lvl="1" indent="-129546">
              <a:buClr>
                <a:srgbClr val="FDFDFD"/>
              </a:buClr>
              <a:buSzPts val="1800"/>
              <a:buFont typeface="Arial"/>
              <a:buChar char="•"/>
            </a:pPr>
            <a:r>
              <a:rPr lang="en-US" sz="1100" dirty="0" err="1">
                <a:solidFill>
                  <a:srgbClr val="FDFDFD"/>
                </a:solidFill>
                <a:latin typeface="Roboto"/>
                <a:ea typeface="Roboto"/>
                <a:cs typeface="Roboto"/>
                <a:sym typeface="Roboto"/>
              </a:rPr>
              <a:t>Maximisation</a:t>
            </a:r>
            <a:r>
              <a:rPr lang="en-US" sz="1100" dirty="0">
                <a:solidFill>
                  <a:srgbClr val="FDFDFD"/>
                </a:solidFill>
                <a:latin typeface="Roboto"/>
                <a:ea typeface="Roboto"/>
                <a:cs typeface="Roboto"/>
                <a:sym typeface="Roboto"/>
              </a:rPr>
              <a:t> des </a:t>
            </a:r>
            <a:r>
              <a:rPr lang="en-US" sz="1100" dirty="0" err="1">
                <a:solidFill>
                  <a:srgbClr val="FDFDFD"/>
                </a:solidFill>
                <a:latin typeface="Roboto"/>
                <a:ea typeface="Roboto"/>
                <a:cs typeface="Roboto"/>
                <a:sym typeface="Roboto"/>
              </a:rPr>
              <a:t>avantages</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tirés</a:t>
            </a:r>
            <a:r>
              <a:rPr lang="en-US" sz="1100" dirty="0">
                <a:solidFill>
                  <a:srgbClr val="FDFDFD"/>
                </a:solidFill>
                <a:latin typeface="Roboto"/>
                <a:ea typeface="Roboto"/>
                <a:cs typeface="Roboto"/>
                <a:sym typeface="Roboto"/>
              </a:rPr>
              <a:t> du </a:t>
            </a:r>
            <a:r>
              <a:rPr lang="en-US" sz="1100" dirty="0" err="1">
                <a:solidFill>
                  <a:srgbClr val="FDFDFD"/>
                </a:solidFill>
                <a:latin typeface="Roboto"/>
                <a:ea typeface="Roboto"/>
                <a:cs typeface="Roboto"/>
                <a:sym typeface="Roboto"/>
              </a:rPr>
              <a:t>développement</a:t>
            </a:r>
            <a:r>
              <a:rPr lang="en-US" sz="1100" dirty="0">
                <a:solidFill>
                  <a:srgbClr val="FDFDFD"/>
                </a:solidFill>
                <a:latin typeface="Roboto"/>
                <a:ea typeface="Roboto"/>
                <a:cs typeface="Roboto"/>
                <a:sym typeface="Roboto"/>
              </a:rPr>
              <a:t> des infrastructures, </a:t>
            </a:r>
            <a:r>
              <a:rPr lang="en-US" sz="1100" dirty="0" err="1">
                <a:solidFill>
                  <a:srgbClr val="FDFDFD"/>
                </a:solidFill>
                <a:latin typeface="Roboto"/>
                <a:ea typeface="Roboto"/>
                <a:cs typeface="Roboto"/>
                <a:sym typeface="Roboto"/>
              </a:rPr>
              <a:t>soutenant</a:t>
            </a:r>
            <a:r>
              <a:rPr lang="en-US" sz="1100" dirty="0">
                <a:solidFill>
                  <a:srgbClr val="FDFDFD"/>
                </a:solidFill>
                <a:latin typeface="Roboto"/>
                <a:ea typeface="Roboto"/>
                <a:cs typeface="Roboto"/>
                <a:sym typeface="Roboto"/>
              </a:rPr>
              <a:t> la </a:t>
            </a:r>
            <a:r>
              <a:rPr lang="en-US" sz="1100" dirty="0" err="1">
                <a:solidFill>
                  <a:srgbClr val="FDFDFD"/>
                </a:solidFill>
                <a:latin typeface="Roboto"/>
                <a:ea typeface="Roboto"/>
                <a:cs typeface="Roboto"/>
                <a:sym typeface="Roboto"/>
              </a:rPr>
              <a:t>durabilité</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économique</a:t>
            </a:r>
            <a:r>
              <a:rPr lang="en-US" sz="1100" dirty="0">
                <a:solidFill>
                  <a:srgbClr val="FDFDFD"/>
                </a:solidFill>
                <a:latin typeface="Roboto"/>
                <a:ea typeface="Roboto"/>
                <a:cs typeface="Roboto"/>
                <a:sym typeface="Roboto"/>
              </a:rPr>
              <a:t> à long </a:t>
            </a:r>
            <a:r>
              <a:rPr lang="en-US" sz="1100" dirty="0" err="1">
                <a:solidFill>
                  <a:srgbClr val="FDFDFD"/>
                </a:solidFill>
                <a:latin typeface="Roboto"/>
                <a:ea typeface="Roboto"/>
                <a:cs typeface="Roboto"/>
                <a:sym typeface="Roboto"/>
              </a:rPr>
              <a:t>terme</a:t>
            </a:r>
            <a:endParaRPr sz="900" dirty="0"/>
          </a:p>
        </p:txBody>
      </p:sp>
      <p:sp>
        <p:nvSpPr>
          <p:cNvPr id="1017" name="Google Shape;1017;p50"/>
          <p:cNvSpPr txBox="1"/>
          <p:nvPr/>
        </p:nvSpPr>
        <p:spPr>
          <a:xfrm>
            <a:off x="8832835" y="2129026"/>
            <a:ext cx="2806400" cy="430887"/>
          </a:xfrm>
          <a:prstGeom prst="rect">
            <a:avLst/>
          </a:prstGeom>
          <a:noFill/>
          <a:ln>
            <a:noFill/>
          </a:ln>
        </p:spPr>
        <p:txBody>
          <a:bodyPr spcFirstLastPara="1" wrap="square" lIns="0" tIns="0" rIns="0" bIns="0" anchor="t" anchorCtr="0">
            <a:spAutoFit/>
          </a:bodyPr>
          <a:lstStyle/>
          <a:p>
            <a:pPr algn="ctr">
              <a:buSzPts val="2100"/>
            </a:pPr>
            <a:r>
              <a:rPr lang="en-US" b="1">
                <a:solidFill>
                  <a:srgbClr val="0B5FBA"/>
                </a:solidFill>
                <a:latin typeface="Roboto"/>
                <a:ea typeface="Roboto"/>
                <a:cs typeface="Roboto"/>
                <a:sym typeface="Roboto"/>
              </a:rPr>
              <a:t>Amélioration de l'efficacité de la prestation de services</a:t>
            </a:r>
            <a:endParaRPr sz="933"/>
          </a:p>
        </p:txBody>
      </p:sp>
      <p:sp>
        <p:nvSpPr>
          <p:cNvPr id="1018" name="Google Shape;1018;p50"/>
          <p:cNvSpPr txBox="1"/>
          <p:nvPr/>
        </p:nvSpPr>
        <p:spPr>
          <a:xfrm>
            <a:off x="8828271" y="2890849"/>
            <a:ext cx="2806400" cy="1523494"/>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100" dirty="0" err="1">
                <a:solidFill>
                  <a:srgbClr val="0B5FBA"/>
                </a:solidFill>
                <a:latin typeface="Roboto"/>
                <a:ea typeface="Roboto"/>
                <a:cs typeface="Roboto"/>
                <a:sym typeface="Roboto"/>
              </a:rPr>
              <a:t>Accès</a:t>
            </a:r>
            <a:r>
              <a:rPr lang="en-US" sz="1100" dirty="0">
                <a:solidFill>
                  <a:srgbClr val="0B5FBA"/>
                </a:solidFill>
                <a:latin typeface="Roboto"/>
                <a:ea typeface="Roboto"/>
                <a:cs typeface="Roboto"/>
                <a:sym typeface="Roboto"/>
              </a:rPr>
              <a:t> plus </a:t>
            </a:r>
            <a:r>
              <a:rPr lang="en-US" sz="1100" dirty="0" err="1">
                <a:solidFill>
                  <a:srgbClr val="0B5FBA"/>
                </a:solidFill>
                <a:latin typeface="Roboto"/>
                <a:ea typeface="Roboto"/>
                <a:cs typeface="Roboto"/>
                <a:sym typeface="Roboto"/>
              </a:rPr>
              <a:t>équitable</a:t>
            </a:r>
            <a:r>
              <a:rPr lang="en-US" sz="1100" dirty="0">
                <a:solidFill>
                  <a:srgbClr val="0B5FBA"/>
                </a:solidFill>
                <a:latin typeface="Roboto"/>
                <a:ea typeface="Roboto"/>
                <a:cs typeface="Roboto"/>
                <a:sym typeface="Roboto"/>
              </a:rPr>
              <a:t> aux services </a:t>
            </a:r>
            <a:r>
              <a:rPr lang="en-US" sz="1100" dirty="0" err="1">
                <a:solidFill>
                  <a:srgbClr val="0B5FBA"/>
                </a:solidFill>
                <a:latin typeface="Roboto"/>
                <a:ea typeface="Roboto"/>
                <a:cs typeface="Roboto"/>
                <a:sym typeface="Roboto"/>
              </a:rPr>
              <a:t>essentiels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réduction</a:t>
            </a:r>
            <a:r>
              <a:rPr lang="en-US" sz="1100" dirty="0">
                <a:solidFill>
                  <a:srgbClr val="0B5FBA"/>
                </a:solidFill>
                <a:latin typeface="Roboto"/>
                <a:ea typeface="Roboto"/>
                <a:cs typeface="Roboto"/>
                <a:sym typeface="Roboto"/>
              </a:rPr>
              <a:t> des </a:t>
            </a:r>
            <a:r>
              <a:rPr lang="en-US" sz="1100" dirty="0" err="1">
                <a:solidFill>
                  <a:srgbClr val="0B5FBA"/>
                </a:solidFill>
                <a:latin typeface="Roboto"/>
                <a:ea typeface="Roboto"/>
                <a:cs typeface="Roboto"/>
                <a:sym typeface="Roboto"/>
              </a:rPr>
              <a:t>disparités</a:t>
            </a:r>
            <a:r>
              <a:rPr lang="en-US" sz="1100" dirty="0">
                <a:solidFill>
                  <a:srgbClr val="0B5FBA"/>
                </a:solidFill>
                <a:latin typeface="Roboto"/>
                <a:ea typeface="Roboto"/>
                <a:cs typeface="Roboto"/>
                <a:sym typeface="Roboto"/>
              </a:rPr>
              <a:t> dans la prestation des services et promotion de </a:t>
            </a:r>
            <a:r>
              <a:rPr lang="en-US" sz="1100" dirty="0" err="1">
                <a:solidFill>
                  <a:srgbClr val="0B5FBA"/>
                </a:solidFill>
                <a:latin typeface="Roboto"/>
                <a:ea typeface="Roboto"/>
                <a:cs typeface="Roboto"/>
                <a:sym typeface="Roboto"/>
              </a:rPr>
              <a:t>l'inclusion</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sociale</a:t>
            </a:r>
            <a:endParaRPr sz="900" dirty="0"/>
          </a:p>
          <a:p>
            <a:pPr marL="259093" lvl="1" indent="-129546">
              <a:buClr>
                <a:srgbClr val="0B5FBA"/>
              </a:buClr>
              <a:buSzPts val="1800"/>
              <a:buFont typeface="Arial"/>
              <a:buChar char="•"/>
            </a:pPr>
            <a:r>
              <a:rPr lang="en-US" sz="1100" dirty="0">
                <a:solidFill>
                  <a:srgbClr val="0B5FBA"/>
                </a:solidFill>
                <a:latin typeface="Roboto"/>
                <a:ea typeface="Roboto"/>
                <a:cs typeface="Roboto"/>
                <a:sym typeface="Roboto"/>
              </a:rPr>
              <a:t>Satisfaction et </a:t>
            </a:r>
            <a:r>
              <a:rPr lang="en-US" sz="1100" dirty="0" err="1">
                <a:solidFill>
                  <a:srgbClr val="0B5FBA"/>
                </a:solidFill>
                <a:latin typeface="Roboto"/>
                <a:ea typeface="Roboto"/>
                <a:cs typeface="Roboto"/>
                <a:sym typeface="Roboto"/>
              </a:rPr>
              <a:t>confiance</a:t>
            </a:r>
            <a:r>
              <a:rPr lang="en-US" sz="1100" dirty="0">
                <a:solidFill>
                  <a:srgbClr val="0B5FBA"/>
                </a:solidFill>
                <a:latin typeface="Roboto"/>
                <a:ea typeface="Roboto"/>
                <a:cs typeface="Roboto"/>
                <a:sym typeface="Roboto"/>
              </a:rPr>
              <a:t> accrues du public à </a:t>
            </a:r>
            <a:r>
              <a:rPr lang="en-US" sz="1100" dirty="0" err="1">
                <a:solidFill>
                  <a:srgbClr val="0B5FBA"/>
                </a:solidFill>
                <a:latin typeface="Roboto"/>
                <a:ea typeface="Roboto"/>
                <a:cs typeface="Roboto"/>
                <a:sym typeface="Roboto"/>
              </a:rPr>
              <a:t>l'égard</a:t>
            </a:r>
            <a:r>
              <a:rPr lang="en-US" sz="1100" dirty="0">
                <a:solidFill>
                  <a:srgbClr val="0B5FBA"/>
                </a:solidFill>
                <a:latin typeface="Roboto"/>
                <a:ea typeface="Roboto"/>
                <a:cs typeface="Roboto"/>
                <a:sym typeface="Roboto"/>
              </a:rPr>
              <a:t> des </a:t>
            </a:r>
            <a:r>
              <a:rPr lang="en-US" sz="1100" dirty="0" err="1">
                <a:solidFill>
                  <a:srgbClr val="0B5FBA"/>
                </a:solidFill>
                <a:latin typeface="Roboto"/>
                <a:ea typeface="Roboto"/>
                <a:cs typeface="Roboto"/>
                <a:sym typeface="Roboto"/>
              </a:rPr>
              <a:t>systèmes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d'infrastructures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urbaines</a:t>
            </a:r>
            <a:r>
              <a:rPr lang="en-US" sz="1100" dirty="0">
                <a:solidFill>
                  <a:srgbClr val="0B5FBA"/>
                </a:solidFill>
                <a:latin typeface="Roboto"/>
                <a:ea typeface="Roboto"/>
                <a:cs typeface="Roboto"/>
                <a:sym typeface="Roboto"/>
              </a:rPr>
              <a:t> grâce à la </a:t>
            </a:r>
            <a:r>
              <a:rPr lang="en-US" sz="1100" dirty="0" err="1">
                <a:solidFill>
                  <a:srgbClr val="0B5FBA"/>
                </a:solidFill>
                <a:latin typeface="Roboto"/>
                <a:ea typeface="Roboto"/>
                <a:cs typeface="Roboto"/>
                <a:sym typeface="Roboto"/>
              </a:rPr>
              <a:t>rationalisation</a:t>
            </a:r>
            <a:r>
              <a:rPr lang="en-US" sz="1100" dirty="0">
                <a:solidFill>
                  <a:srgbClr val="0B5FBA"/>
                </a:solidFill>
                <a:latin typeface="Roboto"/>
                <a:ea typeface="Roboto"/>
                <a:cs typeface="Roboto"/>
                <a:sym typeface="Roboto"/>
              </a:rPr>
              <a:t> des processus de prestation de services</a:t>
            </a:r>
            <a:endParaRPr sz="900" dirty="0"/>
          </a:p>
        </p:txBody>
      </p:sp>
      <p:sp>
        <p:nvSpPr>
          <p:cNvPr id="1019" name="Google Shape;1019;p50"/>
          <p:cNvSpPr txBox="1"/>
          <p:nvPr/>
        </p:nvSpPr>
        <p:spPr>
          <a:xfrm>
            <a:off x="8839054" y="4773587"/>
            <a:ext cx="2806400" cy="1354217"/>
          </a:xfrm>
          <a:prstGeom prst="rect">
            <a:avLst/>
          </a:prstGeom>
          <a:noFill/>
          <a:ln>
            <a:noFill/>
          </a:ln>
        </p:spPr>
        <p:txBody>
          <a:bodyPr spcFirstLastPara="1" wrap="square" lIns="0" tIns="0" rIns="0" bIns="0" anchor="t" anchorCtr="0">
            <a:spAutoFit/>
          </a:bodyPr>
          <a:lstStyle/>
          <a:p>
            <a:pPr marL="259093" lvl="1" indent="-129546">
              <a:buClr>
                <a:srgbClr val="FDFDFD"/>
              </a:buClr>
              <a:buSzPts val="1800"/>
              <a:buFont typeface="Arial"/>
              <a:buChar char="•"/>
            </a:pPr>
            <a:r>
              <a:rPr lang="en-US" sz="1100" dirty="0" err="1">
                <a:solidFill>
                  <a:srgbClr val="FDFDFD"/>
                </a:solidFill>
                <a:latin typeface="Roboto"/>
                <a:ea typeface="Roboto"/>
                <a:cs typeface="Roboto"/>
                <a:sym typeface="Roboto"/>
              </a:rPr>
              <a:t>Réduction</a:t>
            </a:r>
            <a:r>
              <a:rPr lang="en-US" sz="1100" dirty="0">
                <a:solidFill>
                  <a:srgbClr val="FDFDFD"/>
                </a:solidFill>
                <a:latin typeface="Roboto"/>
                <a:ea typeface="Roboto"/>
                <a:cs typeface="Roboto"/>
                <a:sym typeface="Roboto"/>
              </a:rPr>
              <a:t> de la charge financière </a:t>
            </a:r>
            <a:r>
              <a:rPr lang="en-US" sz="1100" dirty="0" err="1">
                <a:solidFill>
                  <a:srgbClr val="FDFDFD"/>
                </a:solidFill>
                <a:latin typeface="Roboto"/>
                <a:ea typeface="Roboto"/>
                <a:cs typeface="Roboto"/>
                <a:sym typeface="Roboto"/>
              </a:rPr>
              <a:t>pesant</a:t>
            </a:r>
            <a:r>
              <a:rPr lang="en-US" sz="1100" dirty="0">
                <a:solidFill>
                  <a:srgbClr val="FDFDFD"/>
                </a:solidFill>
                <a:latin typeface="Roboto"/>
                <a:ea typeface="Roboto"/>
                <a:cs typeface="Roboto"/>
                <a:sym typeface="Roboto"/>
              </a:rPr>
              <a:t> sur les </a:t>
            </a:r>
            <a:r>
              <a:rPr lang="en-US" sz="1100" dirty="0" err="1">
                <a:solidFill>
                  <a:srgbClr val="FDFDFD"/>
                </a:solidFill>
                <a:latin typeface="Roboto"/>
                <a:ea typeface="Roboto"/>
                <a:cs typeface="Roboto"/>
                <a:sym typeface="Roboto"/>
              </a:rPr>
              <a:t>gouvernements</a:t>
            </a:r>
            <a:r>
              <a:rPr lang="en-US" sz="1100" dirty="0">
                <a:solidFill>
                  <a:srgbClr val="FDFDFD"/>
                </a:solidFill>
                <a:latin typeface="Roboto"/>
                <a:ea typeface="Roboto"/>
                <a:cs typeface="Roboto"/>
                <a:sym typeface="Roboto"/>
              </a:rPr>
              <a:t> et les </a:t>
            </a:r>
            <a:r>
              <a:rPr lang="en-US" sz="1100" dirty="0" err="1">
                <a:solidFill>
                  <a:srgbClr val="FDFDFD"/>
                </a:solidFill>
                <a:latin typeface="Roboto"/>
                <a:ea typeface="Roboto"/>
                <a:cs typeface="Roboto"/>
                <a:sym typeface="Roboto"/>
              </a:rPr>
              <a:t>contribuables</a:t>
            </a:r>
            <a:r>
              <a:rPr lang="en-US" sz="1100" dirty="0">
                <a:solidFill>
                  <a:srgbClr val="FDFDFD"/>
                </a:solidFill>
                <a:latin typeface="Roboto"/>
                <a:ea typeface="Roboto"/>
                <a:cs typeface="Roboto"/>
                <a:sym typeface="Roboto"/>
              </a:rPr>
              <a:t> grâce à </a:t>
            </a:r>
            <a:r>
              <a:rPr lang="en-US" sz="1100" dirty="0" err="1">
                <a:solidFill>
                  <a:srgbClr val="FDFDFD"/>
                </a:solidFill>
                <a:latin typeface="Roboto"/>
                <a:ea typeface="Roboto"/>
                <a:cs typeface="Roboto"/>
                <a:sym typeface="Roboto"/>
              </a:rPr>
              <a:t>une</a:t>
            </a:r>
            <a:r>
              <a:rPr lang="en-US" sz="1100" dirty="0">
                <a:solidFill>
                  <a:srgbClr val="FDFDFD"/>
                </a:solidFill>
                <a:latin typeface="Roboto"/>
                <a:ea typeface="Roboto"/>
                <a:cs typeface="Roboto"/>
                <a:sym typeface="Roboto"/>
              </a:rPr>
              <a:t> exploitation rentable des </a:t>
            </a:r>
            <a:r>
              <a:rPr lang="en-US" sz="1100" dirty="0" err="1">
                <a:solidFill>
                  <a:srgbClr val="FDFDFD"/>
                </a:solidFill>
                <a:latin typeface="Roboto"/>
                <a:ea typeface="Roboto"/>
                <a:cs typeface="Roboto"/>
                <a:sym typeface="Roboto"/>
              </a:rPr>
              <a:t>systèmes</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d'infrastructure</a:t>
            </a:r>
            <a:endParaRPr sz="900" dirty="0"/>
          </a:p>
          <a:p>
            <a:pPr marL="259093" lvl="1" indent="-129546">
              <a:buClr>
                <a:srgbClr val="FDFDFD"/>
              </a:buClr>
              <a:buSzPts val="1800"/>
              <a:buFont typeface="Arial"/>
              <a:buChar char="•"/>
            </a:pPr>
            <a:r>
              <a:rPr lang="en-US" sz="1100" dirty="0" err="1">
                <a:solidFill>
                  <a:srgbClr val="FDFDFD"/>
                </a:solidFill>
                <a:latin typeface="Roboto"/>
                <a:ea typeface="Roboto"/>
                <a:cs typeface="Roboto"/>
                <a:sym typeface="Roboto"/>
              </a:rPr>
              <a:t>Favorise</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l'innovation</a:t>
            </a:r>
            <a:r>
              <a:rPr lang="en-US" sz="1100" dirty="0">
                <a:solidFill>
                  <a:srgbClr val="FDFDFD"/>
                </a:solidFill>
                <a:latin typeface="Roboto"/>
                <a:ea typeface="Roboto"/>
                <a:cs typeface="Roboto"/>
                <a:sym typeface="Roboto"/>
              </a:rPr>
              <a:t> et la </a:t>
            </a:r>
            <a:r>
              <a:rPr lang="en-US" sz="1100" dirty="0" err="1">
                <a:solidFill>
                  <a:srgbClr val="FDFDFD"/>
                </a:solidFill>
                <a:latin typeface="Roboto"/>
                <a:ea typeface="Roboto"/>
                <a:cs typeface="Roboto"/>
                <a:sym typeface="Roboto"/>
              </a:rPr>
              <a:t>compétitivité</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en</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attirant</a:t>
            </a:r>
            <a:r>
              <a:rPr lang="en-US" sz="1100" dirty="0">
                <a:solidFill>
                  <a:srgbClr val="FDFDFD"/>
                </a:solidFill>
                <a:latin typeface="Roboto"/>
                <a:ea typeface="Roboto"/>
                <a:cs typeface="Roboto"/>
                <a:sym typeface="Roboto"/>
              </a:rPr>
              <a:t> les </a:t>
            </a:r>
            <a:r>
              <a:rPr lang="en-US" sz="1100" dirty="0" err="1">
                <a:solidFill>
                  <a:srgbClr val="FDFDFD"/>
                </a:solidFill>
                <a:latin typeface="Roboto"/>
                <a:ea typeface="Roboto"/>
                <a:cs typeface="Roboto"/>
                <a:sym typeface="Roboto"/>
              </a:rPr>
              <a:t>investissements</a:t>
            </a:r>
            <a:r>
              <a:rPr lang="en-US" sz="1100" dirty="0">
                <a:solidFill>
                  <a:srgbClr val="FDFDFD"/>
                </a:solidFill>
                <a:latin typeface="Roboto"/>
                <a:ea typeface="Roboto"/>
                <a:cs typeface="Roboto"/>
                <a:sym typeface="Roboto"/>
              </a:rPr>
              <a:t> et </a:t>
            </a:r>
            <a:r>
              <a:rPr lang="en-US" sz="1100" dirty="0" err="1">
                <a:solidFill>
                  <a:srgbClr val="FDFDFD"/>
                </a:solidFill>
                <a:latin typeface="Roboto"/>
                <a:ea typeface="Roboto"/>
                <a:cs typeface="Roboto"/>
                <a:sym typeface="Roboto"/>
              </a:rPr>
              <a:t>en</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soutenant</a:t>
            </a:r>
            <a:r>
              <a:rPr lang="en-US" sz="1100" dirty="0">
                <a:solidFill>
                  <a:srgbClr val="FDFDFD"/>
                </a:solidFill>
                <a:latin typeface="Roboto"/>
                <a:ea typeface="Roboto"/>
                <a:cs typeface="Roboto"/>
                <a:sym typeface="Roboto"/>
              </a:rPr>
              <a:t> la </a:t>
            </a:r>
            <a:r>
              <a:rPr lang="en-US" sz="1100" dirty="0" err="1">
                <a:solidFill>
                  <a:srgbClr val="FDFDFD"/>
                </a:solidFill>
                <a:latin typeface="Roboto"/>
                <a:ea typeface="Roboto"/>
                <a:cs typeface="Roboto"/>
                <a:sym typeface="Roboto"/>
              </a:rPr>
              <a:t>croissance</a:t>
            </a:r>
            <a:r>
              <a:rPr lang="en-US" sz="1100" dirty="0">
                <a:solidFill>
                  <a:srgbClr val="FDFDFD"/>
                </a:solidFill>
                <a:latin typeface="Roboto"/>
                <a:ea typeface="Roboto"/>
                <a:cs typeface="Roboto"/>
                <a:sym typeface="Roboto"/>
              </a:rPr>
              <a:t> </a:t>
            </a:r>
            <a:r>
              <a:rPr lang="en-US" sz="1100" dirty="0" err="1">
                <a:solidFill>
                  <a:srgbClr val="FDFDFD"/>
                </a:solidFill>
                <a:latin typeface="Roboto"/>
                <a:ea typeface="Roboto"/>
                <a:cs typeface="Roboto"/>
                <a:sym typeface="Roboto"/>
              </a:rPr>
              <a:t>économique</a:t>
            </a:r>
            <a:r>
              <a:rPr lang="en-US" sz="1100" dirty="0">
                <a:solidFill>
                  <a:srgbClr val="FDFDFD"/>
                </a:solidFill>
                <a:latin typeface="Roboto"/>
                <a:ea typeface="Roboto"/>
                <a:cs typeface="Roboto"/>
                <a:sym typeface="Roboto"/>
              </a:rPr>
              <a:t> dans les zones </a:t>
            </a:r>
            <a:r>
              <a:rPr lang="en-US" sz="1100" dirty="0" err="1">
                <a:solidFill>
                  <a:srgbClr val="FDFDFD"/>
                </a:solidFill>
                <a:latin typeface="Roboto"/>
                <a:ea typeface="Roboto"/>
                <a:cs typeface="Roboto"/>
                <a:sym typeface="Roboto"/>
              </a:rPr>
              <a:t>urbaines</a:t>
            </a:r>
            <a:endParaRPr sz="900" dirty="0"/>
          </a:p>
        </p:txBody>
      </p:sp>
      <p:sp>
        <p:nvSpPr>
          <p:cNvPr id="1020" name="Google Shape;1020;p50"/>
          <p:cNvSpPr txBox="1"/>
          <p:nvPr/>
        </p:nvSpPr>
        <p:spPr>
          <a:xfrm>
            <a:off x="557328" y="692679"/>
            <a:ext cx="11077343" cy="603242"/>
          </a:xfrm>
          <a:prstGeom prst="rect">
            <a:avLst/>
          </a:prstGeom>
          <a:noFill/>
          <a:ln>
            <a:noFill/>
          </a:ln>
        </p:spPr>
        <p:txBody>
          <a:bodyPr spcFirstLastPara="1" wrap="square" lIns="0" tIns="0" rIns="0" bIns="0" anchor="t" anchorCtr="0">
            <a:spAutoFit/>
          </a:bodyPr>
          <a:lstStyle/>
          <a:p>
            <a:pPr algn="ctr">
              <a:lnSpc>
                <a:spcPct val="140407"/>
              </a:lnSpc>
              <a:buSzPts val="5395"/>
            </a:pPr>
            <a:r>
              <a:rPr lang="en-US" sz="2800" b="1" dirty="0" err="1">
                <a:solidFill>
                  <a:srgbClr val="0B5FBA"/>
                </a:solidFill>
                <a:latin typeface="Roboto"/>
                <a:ea typeface="Roboto"/>
                <a:cs typeface="Roboto"/>
                <a:sym typeface="Roboto"/>
              </a:rPr>
              <a:t>Pourquoi</a:t>
            </a:r>
            <a:r>
              <a:rPr lang="en-US" sz="2800" b="1" dirty="0">
                <a:solidFill>
                  <a:srgbClr val="0B5FBA"/>
                </a:solidFill>
                <a:latin typeface="Roboto"/>
                <a:ea typeface="Roboto"/>
                <a:cs typeface="Roboto"/>
                <a:sym typeface="Roboto"/>
              </a:rPr>
              <a:t> il </a:t>
            </a:r>
            <a:r>
              <a:rPr lang="en-US" sz="2800" b="1" dirty="0" err="1">
                <a:solidFill>
                  <a:srgbClr val="0B5FBA"/>
                </a:solidFill>
                <a:latin typeface="Roboto"/>
                <a:ea typeface="Roboto"/>
                <a:cs typeface="Roboto"/>
                <a:sym typeface="Roboto"/>
              </a:rPr>
              <a:t>est</a:t>
            </a:r>
            <a:r>
              <a:rPr lang="en-US" sz="2800" b="1" dirty="0">
                <a:solidFill>
                  <a:srgbClr val="0B5FBA"/>
                </a:solidFill>
                <a:latin typeface="Roboto"/>
                <a:ea typeface="Roboto"/>
                <a:cs typeface="Roboto"/>
                <a:sym typeface="Roboto"/>
              </a:rPr>
              <a:t> important de </a:t>
            </a:r>
            <a:r>
              <a:rPr lang="en-US" sz="2800" b="1" dirty="0" err="1">
                <a:solidFill>
                  <a:srgbClr val="0B5FBA"/>
                </a:solidFill>
                <a:latin typeface="Roboto"/>
                <a:ea typeface="Roboto"/>
                <a:cs typeface="Roboto"/>
                <a:sym typeface="Roboto"/>
              </a:rPr>
              <a:t>rendre</a:t>
            </a:r>
            <a:r>
              <a:rPr lang="en-US" sz="2800" b="1" dirty="0">
                <a:solidFill>
                  <a:srgbClr val="0B5FBA"/>
                </a:solidFill>
                <a:latin typeface="Roboto"/>
                <a:ea typeface="Roboto"/>
                <a:cs typeface="Roboto"/>
                <a:sym typeface="Roboto"/>
              </a:rPr>
              <a:t> les infrastructures </a:t>
            </a:r>
            <a:r>
              <a:rPr lang="en-US" sz="2800" b="1" dirty="0" err="1">
                <a:solidFill>
                  <a:srgbClr val="0B5FBA"/>
                </a:solidFill>
                <a:latin typeface="Roboto"/>
                <a:ea typeface="Roboto"/>
                <a:cs typeface="Roboto"/>
                <a:sym typeface="Roboto"/>
              </a:rPr>
              <a:t>résilientes</a:t>
            </a:r>
            <a:endParaRPr sz="800" dirty="0"/>
          </a:p>
        </p:txBody>
      </p:sp>
      <p:sp>
        <p:nvSpPr>
          <p:cNvPr id="1021" name="Google Shape;1021;p50"/>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512B630-A90A-451E-8715-AA0EFA7516C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59A7A8-AF8A-ADEA-BAC1-CE4483664E7E}"/>
              </a:ext>
            </a:extLst>
          </p:cNvPr>
          <p:cNvSpPr>
            <a:spLocks noGrp="1"/>
          </p:cNvSpPr>
          <p:nvPr>
            <p:ph sz="quarter" idx="16"/>
          </p:nvPr>
        </p:nvSpPr>
        <p:spPr>
          <a:xfrm>
            <a:off x="549525" y="937153"/>
            <a:ext cx="11017041" cy="741762"/>
          </a:xfrm>
        </p:spPr>
        <p:txBody>
          <a:bodyPr>
            <a:normAutofit fontScale="77500" lnSpcReduction="20000"/>
          </a:bodyPr>
          <a:lstStyle/>
          <a:p>
            <a:r>
              <a:rPr lang="en-GB"/>
              <a:t>03 | Infrastructures et services résilients au changement climatique </a:t>
            </a:r>
          </a:p>
        </p:txBody>
      </p:sp>
    </p:spTree>
    <p:extLst>
      <p:ext uri="{BB962C8B-B14F-4D97-AF65-F5344CB8AC3E}">
        <p14:creationId xmlns:p14="http://schemas.microsoft.com/office/powerpoint/2010/main" val="1932596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18"/>
          <p:cNvSpPr txBox="1"/>
          <p:nvPr/>
        </p:nvSpPr>
        <p:spPr>
          <a:xfrm>
            <a:off x="1404212" y="1746552"/>
            <a:ext cx="6147409" cy="1364348"/>
          </a:xfrm>
          <a:prstGeom prst="rect">
            <a:avLst/>
          </a:prstGeom>
          <a:noFill/>
          <a:ln>
            <a:noFill/>
          </a:ln>
        </p:spPr>
        <p:txBody>
          <a:bodyPr spcFirstLastPara="1" wrap="square" lIns="0" tIns="0" rIns="0" bIns="0" anchor="t" anchorCtr="0">
            <a:spAutoFit/>
          </a:bodyPr>
          <a:lstStyle/>
          <a:p>
            <a:pPr>
              <a:buSzPts val="2300"/>
            </a:pPr>
            <a:r>
              <a:rPr lang="en-US" sz="1533" b="1" dirty="0" err="1">
                <a:solidFill>
                  <a:srgbClr val="0B5FBA"/>
                </a:solidFill>
                <a:latin typeface="Roboto"/>
                <a:ea typeface="Roboto"/>
                <a:cs typeface="Roboto"/>
                <a:sym typeface="Roboto"/>
              </a:rPr>
              <a:t>Dommages</a:t>
            </a:r>
            <a:r>
              <a:rPr lang="en-US" sz="1533" b="1" dirty="0">
                <a:solidFill>
                  <a:srgbClr val="0B5FBA"/>
                </a:solidFill>
                <a:latin typeface="Roboto"/>
                <a:ea typeface="Roboto"/>
                <a:cs typeface="Roboto"/>
                <a:sym typeface="Roboto"/>
              </a:rPr>
              <a:t> </a:t>
            </a:r>
            <a:r>
              <a:rPr lang="en-US" sz="1533" b="1" dirty="0" err="1">
                <a:solidFill>
                  <a:srgbClr val="0B5FBA"/>
                </a:solidFill>
                <a:latin typeface="Roboto"/>
                <a:ea typeface="Roboto"/>
                <a:cs typeface="Roboto"/>
                <a:sym typeface="Roboto"/>
              </a:rPr>
              <a:t>matériels</a:t>
            </a:r>
            <a:endParaRPr sz="933" dirty="0"/>
          </a:p>
          <a:p>
            <a:pPr>
              <a:buSzPts val="2300"/>
            </a:pPr>
            <a:endParaRPr sz="1533" b="1"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Le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causer des </a:t>
            </a:r>
            <a:r>
              <a:rPr lang="en-US" dirty="0" err="1">
                <a:solidFill>
                  <a:srgbClr val="0B5FBA"/>
                </a:solidFill>
                <a:latin typeface="Roboto"/>
                <a:ea typeface="Roboto"/>
                <a:cs typeface="Roboto"/>
                <a:sym typeface="Roboto"/>
              </a:rPr>
              <a:t>dommages</a:t>
            </a:r>
            <a:r>
              <a:rPr lang="en-US" dirty="0">
                <a:solidFill>
                  <a:srgbClr val="0B5FBA"/>
                </a:solidFill>
                <a:latin typeface="Roboto"/>
                <a:ea typeface="Roboto"/>
                <a:cs typeface="Roboto"/>
                <a:sym typeface="Roboto"/>
              </a:rPr>
              <a:t> physiques directs aux infrastructures.  Les </a:t>
            </a:r>
            <a:r>
              <a:rPr lang="en-US" dirty="0" err="1">
                <a:solidFill>
                  <a:srgbClr val="0B5FBA"/>
                </a:solidFill>
                <a:latin typeface="Roboto"/>
                <a:ea typeface="Roboto"/>
                <a:cs typeface="Roboto"/>
                <a:sym typeface="Roboto"/>
              </a:rPr>
              <a:t>dommages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matériels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entraînent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coûts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supplémentaires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détérioration</a:t>
            </a:r>
            <a:r>
              <a:rPr lang="en-US" dirty="0">
                <a:solidFill>
                  <a:srgbClr val="0B5FBA"/>
                </a:solidFill>
                <a:latin typeface="Roboto"/>
                <a:ea typeface="Roboto"/>
                <a:cs typeface="Roboto"/>
                <a:sym typeface="Roboto"/>
              </a:rPr>
              <a:t> des performances et de la </a:t>
            </a:r>
            <a:r>
              <a:rPr lang="en-US" dirty="0" err="1">
                <a:solidFill>
                  <a:srgbClr val="0B5FBA"/>
                </a:solidFill>
                <a:latin typeface="Roboto"/>
                <a:ea typeface="Roboto"/>
                <a:cs typeface="Roboto"/>
                <a:sym typeface="Roboto"/>
              </a:rPr>
              <a:t>valeur</a:t>
            </a:r>
            <a:r>
              <a:rPr lang="en-US" dirty="0">
                <a:solidFill>
                  <a:srgbClr val="0B5FBA"/>
                </a:solidFill>
                <a:latin typeface="Roboto"/>
                <a:ea typeface="Roboto"/>
                <a:cs typeface="Roboto"/>
                <a:sym typeface="Roboto"/>
              </a:rPr>
              <a:t> des infrastructures et des services </a:t>
            </a:r>
            <a:r>
              <a:rPr lang="en-US" dirty="0" err="1">
                <a:solidFill>
                  <a:srgbClr val="0B5FBA"/>
                </a:solidFill>
                <a:latin typeface="Roboto"/>
                <a:ea typeface="Roboto"/>
                <a:cs typeface="Roboto"/>
                <a:sym typeface="Roboto"/>
              </a:rPr>
              <a:t>qu'elles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fournissent</a:t>
            </a:r>
            <a:r>
              <a:rPr lang="en-US" dirty="0">
                <a:solidFill>
                  <a:srgbClr val="0B5FBA"/>
                </a:solidFill>
                <a:latin typeface="Roboto"/>
                <a:ea typeface="Roboto"/>
                <a:cs typeface="Roboto"/>
                <a:sym typeface="Roboto"/>
              </a:rPr>
              <a:t>.</a:t>
            </a:r>
            <a:r>
              <a:rPr lang="en-US" dirty="0"/>
              <a:t> </a:t>
            </a:r>
            <a:endParaRPr dirty="0">
              <a:solidFill>
                <a:srgbClr val="0B5FBA"/>
              </a:solidFill>
              <a:latin typeface="Roboto"/>
              <a:ea typeface="Roboto"/>
              <a:cs typeface="Roboto"/>
              <a:sym typeface="Roboto"/>
            </a:endParaRPr>
          </a:p>
        </p:txBody>
      </p:sp>
      <p:sp>
        <p:nvSpPr>
          <p:cNvPr id="527" name="Google Shape;527;p18"/>
          <p:cNvSpPr/>
          <p:nvPr/>
        </p:nvSpPr>
        <p:spPr>
          <a:xfrm>
            <a:off x="416552" y="1733852"/>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28" name="Google Shape;528;p18"/>
          <p:cNvSpPr/>
          <p:nvPr/>
        </p:nvSpPr>
        <p:spPr>
          <a:xfrm>
            <a:off x="416552" y="3242612"/>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29" name="Google Shape;529;p18"/>
          <p:cNvSpPr/>
          <p:nvPr/>
        </p:nvSpPr>
        <p:spPr>
          <a:xfrm>
            <a:off x="516714" y="1889767"/>
            <a:ext cx="683070" cy="530233"/>
          </a:xfrm>
          <a:custGeom>
            <a:avLst/>
            <a:gdLst/>
            <a:ahLst/>
            <a:cxnLst/>
            <a:rect l="l" t="t" r="r" b="b"/>
            <a:pathLst>
              <a:path w="1024605" h="795350" extrusionOk="0">
                <a:moveTo>
                  <a:pt x="0" y="0"/>
                </a:moveTo>
                <a:lnTo>
                  <a:pt x="1024605" y="0"/>
                </a:lnTo>
                <a:lnTo>
                  <a:pt x="1024605" y="795350"/>
                </a:lnTo>
                <a:lnTo>
                  <a:pt x="0" y="79535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30" name="Google Shape;530;p18"/>
          <p:cNvSpPr/>
          <p:nvPr/>
        </p:nvSpPr>
        <p:spPr>
          <a:xfrm>
            <a:off x="569424" y="3416785"/>
            <a:ext cx="577651" cy="535049"/>
          </a:xfrm>
          <a:custGeom>
            <a:avLst/>
            <a:gdLst/>
            <a:ahLst/>
            <a:cxnLst/>
            <a:rect l="l" t="t" r="r" b="b"/>
            <a:pathLst>
              <a:path w="866476" h="802573" extrusionOk="0">
                <a:moveTo>
                  <a:pt x="0" y="0"/>
                </a:moveTo>
                <a:lnTo>
                  <a:pt x="866476" y="0"/>
                </a:lnTo>
                <a:lnTo>
                  <a:pt x="866476" y="802574"/>
                </a:lnTo>
                <a:lnTo>
                  <a:pt x="0" y="802574"/>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31" name="Google Shape;531;p18"/>
          <p:cNvSpPr txBox="1"/>
          <p:nvPr/>
        </p:nvSpPr>
        <p:spPr>
          <a:xfrm>
            <a:off x="1404212" y="3242612"/>
            <a:ext cx="6147409" cy="1549014"/>
          </a:xfrm>
          <a:prstGeom prst="rect">
            <a:avLst/>
          </a:prstGeom>
          <a:noFill/>
          <a:ln>
            <a:noFill/>
          </a:ln>
        </p:spPr>
        <p:txBody>
          <a:bodyPr spcFirstLastPara="1" wrap="square" lIns="0" tIns="0" rIns="0" bIns="0" anchor="t" anchorCtr="0">
            <a:spAutoFit/>
          </a:bodyPr>
          <a:lstStyle/>
          <a:p>
            <a:pPr>
              <a:buSzPts val="2300"/>
            </a:pPr>
            <a:r>
              <a:rPr lang="en-US" sz="1533" b="1" dirty="0">
                <a:solidFill>
                  <a:srgbClr val="0B5FBA"/>
                </a:solidFill>
                <a:latin typeface="Roboto"/>
                <a:ea typeface="Roboto"/>
                <a:cs typeface="Roboto"/>
                <a:sym typeface="Roboto"/>
              </a:rPr>
              <a:t>Perturbation des services</a:t>
            </a:r>
            <a:endParaRPr sz="933" dirty="0"/>
          </a:p>
          <a:p>
            <a:pPr>
              <a:buSzPts val="2300"/>
            </a:pPr>
            <a:endParaRPr sz="1533" b="1"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Le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perturber</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fourniture</a:t>
            </a:r>
            <a:r>
              <a:rPr lang="en-US" dirty="0">
                <a:solidFill>
                  <a:srgbClr val="0B5FBA"/>
                </a:solidFill>
                <a:latin typeface="Roboto"/>
                <a:ea typeface="Roboto"/>
                <a:cs typeface="Roboto"/>
                <a:sym typeface="Roboto"/>
              </a:rPr>
              <a:t> des services par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infrastructure. Cela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entraîner</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coûts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supplémentaires</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maintenir</a:t>
            </a:r>
            <a:r>
              <a:rPr lang="en-US" dirty="0">
                <a:solidFill>
                  <a:srgbClr val="0B5FBA"/>
                </a:solidFill>
                <a:latin typeface="Roboto"/>
                <a:ea typeface="Roboto"/>
                <a:cs typeface="Roboto"/>
                <a:sym typeface="Roboto"/>
              </a:rPr>
              <a:t> le </a:t>
            </a:r>
            <a:r>
              <a:rPr lang="en-US" dirty="0" err="1">
                <a:solidFill>
                  <a:srgbClr val="0B5FBA"/>
                </a:solidFill>
                <a:latin typeface="Roboto"/>
                <a:ea typeface="Roboto"/>
                <a:cs typeface="Roboto"/>
                <a:sym typeface="Roboto"/>
              </a:rPr>
              <a:t>même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niveau</a:t>
            </a:r>
            <a:r>
              <a:rPr lang="en-US" dirty="0">
                <a:solidFill>
                  <a:srgbClr val="0B5FBA"/>
                </a:solidFill>
                <a:latin typeface="Roboto"/>
                <a:ea typeface="Roboto"/>
                <a:cs typeface="Roboto"/>
                <a:sym typeface="Roboto"/>
              </a:rPr>
              <a:t> de service dans des conditions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différentes</a:t>
            </a:r>
            <a:r>
              <a:rPr lang="en-US" dirty="0">
                <a:solidFill>
                  <a:srgbClr val="0B5FBA"/>
                </a:solidFill>
                <a:latin typeface="Roboto"/>
                <a:ea typeface="Roboto"/>
                <a:cs typeface="Roboto"/>
                <a:sym typeface="Roboto"/>
              </a:rPr>
              <a:t> (par </a:t>
            </a:r>
            <a:r>
              <a:rPr lang="en-US" dirty="0" err="1">
                <a:solidFill>
                  <a:srgbClr val="0B5FBA"/>
                </a:solidFill>
                <a:latin typeface="Roboto"/>
                <a:ea typeface="Roboto"/>
                <a:cs typeface="Roboto"/>
                <a:sym typeface="Roboto"/>
              </a:rPr>
              <a:t>exemple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réservoirs</a:t>
            </a:r>
            <a:r>
              <a:rPr lang="en-US" dirty="0">
                <a:solidFill>
                  <a:srgbClr val="0B5FBA"/>
                </a:solidFill>
                <a:latin typeface="Roboto"/>
                <a:ea typeface="Roboto"/>
                <a:cs typeface="Roboto"/>
                <a:sym typeface="Roboto"/>
              </a:rPr>
              <a:t> plus grands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nécessaires</a:t>
            </a:r>
            <a:r>
              <a:rPr lang="en-US" dirty="0">
                <a:solidFill>
                  <a:srgbClr val="0B5FBA"/>
                </a:solidFill>
                <a:latin typeface="Roboto"/>
                <a:ea typeface="Roboto"/>
                <a:cs typeface="Roboto"/>
                <a:sym typeface="Roboto"/>
              </a:rPr>
              <a:t> pour faire face à des </a:t>
            </a:r>
            <a:r>
              <a:rPr lang="en-US" dirty="0" err="1">
                <a:solidFill>
                  <a:srgbClr val="0B5FBA"/>
                </a:solidFill>
                <a:latin typeface="Roboto"/>
                <a:ea typeface="Roboto"/>
                <a:cs typeface="Roboto"/>
                <a:sym typeface="Roboto"/>
              </a:rPr>
              <a:t>précipitations</a:t>
            </a:r>
            <a:r>
              <a:rPr lang="en-US" dirty="0">
                <a:solidFill>
                  <a:srgbClr val="0B5FBA"/>
                </a:solidFill>
                <a:latin typeface="Roboto"/>
                <a:ea typeface="Roboto"/>
                <a:cs typeface="Roboto"/>
                <a:sym typeface="Roboto"/>
              </a:rPr>
              <a:t> plus variables).</a:t>
            </a:r>
            <a:endParaRPr dirty="0"/>
          </a:p>
        </p:txBody>
      </p:sp>
      <p:sp>
        <p:nvSpPr>
          <p:cNvPr id="532" name="Google Shape;532;p18"/>
          <p:cNvSpPr txBox="1"/>
          <p:nvPr/>
        </p:nvSpPr>
        <p:spPr>
          <a:xfrm>
            <a:off x="489858" y="430995"/>
            <a:ext cx="11059313"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a:solidFill>
                  <a:srgbClr val="0B5FBA"/>
                </a:solidFill>
                <a:latin typeface="Roboto"/>
                <a:ea typeface="Roboto"/>
                <a:cs typeface="Roboto"/>
                <a:sym typeface="Roboto"/>
              </a:rPr>
              <a:t>Impact du </a:t>
            </a:r>
            <a:r>
              <a:rPr lang="en-US" sz="3200" b="1" dirty="0" err="1">
                <a:solidFill>
                  <a:srgbClr val="0B5FBA"/>
                </a:solidFill>
                <a:latin typeface="Roboto"/>
                <a:ea typeface="Roboto"/>
                <a:cs typeface="Roboto"/>
                <a:sym typeface="Roboto"/>
              </a:rPr>
              <a:t>changement</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climatique</a:t>
            </a:r>
            <a:r>
              <a:rPr lang="en-US" sz="3200" b="1" dirty="0">
                <a:solidFill>
                  <a:srgbClr val="0B5FBA"/>
                </a:solidFill>
                <a:latin typeface="Roboto"/>
                <a:ea typeface="Roboto"/>
                <a:cs typeface="Roboto"/>
                <a:sym typeface="Roboto"/>
              </a:rPr>
              <a:t> sur les infrastructures</a:t>
            </a:r>
            <a:endParaRPr sz="900" dirty="0"/>
          </a:p>
        </p:txBody>
      </p:sp>
      <p:sp>
        <p:nvSpPr>
          <p:cNvPr id="533" name="Google Shape;533;p18"/>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15</a:t>
            </a:fld>
            <a:endParaRPr/>
          </a:p>
        </p:txBody>
      </p:sp>
      <p:sp>
        <p:nvSpPr>
          <p:cNvPr id="534" name="Google Shape;534;p18"/>
          <p:cNvSpPr txBox="1"/>
          <p:nvPr/>
        </p:nvSpPr>
        <p:spPr>
          <a:xfrm>
            <a:off x="7875471" y="2108314"/>
            <a:ext cx="3383280" cy="1005121"/>
          </a:xfrm>
          <a:prstGeom prst="rect">
            <a:avLst/>
          </a:prstGeom>
          <a:noFill/>
          <a:ln>
            <a:noFill/>
          </a:ln>
        </p:spPr>
        <p:txBody>
          <a:bodyPr spcFirstLastPara="1" wrap="square" lIns="60950" tIns="30467" rIns="60950" bIns="30467" anchor="t" anchorCtr="0">
            <a:spAutoFit/>
          </a:bodyPr>
          <a:lstStyle/>
          <a:p>
            <a:pPr>
              <a:buSzPts val="2300"/>
            </a:pPr>
            <a:r>
              <a:rPr lang="en-US" sz="1533" dirty="0">
                <a:solidFill>
                  <a:srgbClr val="0B5FBA"/>
                </a:solidFill>
                <a:latin typeface="Roboto"/>
                <a:ea typeface="Roboto"/>
                <a:cs typeface="Roboto"/>
                <a:sym typeface="Roboto"/>
              </a:rPr>
              <a:t>Les </a:t>
            </a:r>
            <a:r>
              <a:rPr lang="en-US" sz="1533" dirty="0" err="1">
                <a:solidFill>
                  <a:srgbClr val="0B5FBA"/>
                </a:solidFill>
                <a:latin typeface="Roboto"/>
                <a:ea typeface="Roboto"/>
                <a:cs typeface="Roboto"/>
                <a:sym typeface="Roboto"/>
              </a:rPr>
              <a:t>vagues</a:t>
            </a:r>
            <a:r>
              <a:rPr lang="en-US" sz="1533" dirty="0">
                <a:solidFill>
                  <a:srgbClr val="0B5FBA"/>
                </a:solidFill>
                <a:latin typeface="Roboto"/>
                <a:ea typeface="Roboto"/>
                <a:cs typeface="Roboto"/>
                <a:sym typeface="Roboto"/>
              </a:rPr>
              <a:t> de </a:t>
            </a:r>
            <a:r>
              <a:rPr lang="en-US" sz="1533" dirty="0" err="1">
                <a:solidFill>
                  <a:srgbClr val="0B5FBA"/>
                </a:solidFill>
                <a:latin typeface="Roboto"/>
                <a:ea typeface="Roboto"/>
                <a:cs typeface="Roboto"/>
                <a:sym typeface="Roboto"/>
              </a:rPr>
              <a:t>chaleur</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entraînent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une</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surchauffe</a:t>
            </a:r>
            <a:r>
              <a:rPr lang="en-US" sz="1533" dirty="0">
                <a:solidFill>
                  <a:srgbClr val="0B5FBA"/>
                </a:solidFill>
                <a:latin typeface="Roboto"/>
                <a:ea typeface="Roboto"/>
                <a:cs typeface="Roboto"/>
                <a:sym typeface="Roboto"/>
              </a:rPr>
              <a:t> des </a:t>
            </a:r>
            <a:r>
              <a:rPr lang="en-US" sz="1533" dirty="0" err="1">
                <a:solidFill>
                  <a:srgbClr val="0B5FBA"/>
                </a:solidFill>
                <a:latin typeface="Roboto"/>
                <a:ea typeface="Roboto"/>
                <a:cs typeface="Roboto"/>
                <a:sym typeface="Roboto"/>
              </a:rPr>
              <a:t>équipements</a:t>
            </a:r>
            <a:r>
              <a:rPr lang="en-US" sz="1533" dirty="0">
                <a:solidFill>
                  <a:srgbClr val="0B5FBA"/>
                </a:solidFill>
                <a:latin typeface="Roboto"/>
                <a:ea typeface="Roboto"/>
                <a:cs typeface="Roboto"/>
                <a:sym typeface="Roboto"/>
              </a:rPr>
              <a:t> de production </a:t>
            </a:r>
            <a:r>
              <a:rPr lang="en-US" sz="1533" dirty="0" err="1">
                <a:solidFill>
                  <a:srgbClr val="0B5FBA"/>
                </a:solidFill>
                <a:latin typeface="Roboto"/>
                <a:ea typeface="Roboto"/>
                <a:cs typeface="Roboto"/>
                <a:sym typeface="Roboto"/>
              </a:rPr>
              <a:t>d'électricité</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provoquant</a:t>
            </a:r>
            <a:r>
              <a:rPr lang="en-US" sz="1533" dirty="0">
                <a:solidFill>
                  <a:srgbClr val="0B5FBA"/>
                </a:solidFill>
                <a:latin typeface="Roboto"/>
                <a:ea typeface="Roboto"/>
                <a:cs typeface="Roboto"/>
                <a:sym typeface="Roboto"/>
              </a:rPr>
              <a:t> des </a:t>
            </a:r>
            <a:r>
              <a:rPr lang="en-US" sz="1533" dirty="0" err="1">
                <a:solidFill>
                  <a:srgbClr val="0B5FBA"/>
                </a:solidFill>
                <a:latin typeface="Roboto"/>
                <a:ea typeface="Roboto"/>
                <a:cs typeface="Roboto"/>
                <a:sym typeface="Roboto"/>
              </a:rPr>
              <a:t>pannes</a:t>
            </a:r>
            <a:r>
              <a:rPr lang="en-US" sz="1533" dirty="0">
                <a:solidFill>
                  <a:srgbClr val="0B5FBA"/>
                </a:solidFill>
                <a:latin typeface="Roboto"/>
                <a:ea typeface="Roboto"/>
                <a:cs typeface="Roboto"/>
                <a:sym typeface="Roboto"/>
              </a:rPr>
              <a:t>.</a:t>
            </a:r>
            <a:endParaRPr sz="1533" dirty="0">
              <a:latin typeface="Roboto"/>
              <a:ea typeface="Roboto"/>
              <a:cs typeface="Roboto"/>
              <a:sym typeface="Roboto"/>
            </a:endParaRPr>
          </a:p>
          <a:p>
            <a:pPr>
              <a:buSzPts val="2300"/>
            </a:pPr>
            <a:endParaRPr sz="1533" dirty="0">
              <a:latin typeface="Roboto"/>
              <a:ea typeface="Roboto"/>
              <a:cs typeface="Roboto"/>
              <a:sym typeface="Roboto"/>
            </a:endParaRPr>
          </a:p>
        </p:txBody>
      </p:sp>
      <p:sp>
        <p:nvSpPr>
          <p:cNvPr id="535" name="Google Shape;535;p18"/>
          <p:cNvSpPr txBox="1"/>
          <p:nvPr/>
        </p:nvSpPr>
        <p:spPr>
          <a:xfrm>
            <a:off x="7883091" y="1675706"/>
            <a:ext cx="3215640" cy="297427"/>
          </a:xfrm>
          <a:prstGeom prst="rect">
            <a:avLst/>
          </a:prstGeom>
          <a:noFill/>
          <a:ln>
            <a:noFill/>
          </a:ln>
        </p:spPr>
        <p:txBody>
          <a:bodyPr spcFirstLastPara="1" wrap="square" lIns="60950" tIns="30467" rIns="60950" bIns="30467" anchor="t" anchorCtr="0">
            <a:spAutoFit/>
          </a:bodyPr>
          <a:lstStyle/>
          <a:p>
            <a:pPr>
              <a:buSzPts val="2300"/>
            </a:pPr>
            <a:r>
              <a:rPr lang="en-US" sz="1533" b="1">
                <a:solidFill>
                  <a:srgbClr val="0B5FBA"/>
                </a:solidFill>
                <a:latin typeface="Roboto"/>
                <a:ea typeface="Roboto"/>
                <a:cs typeface="Roboto"/>
                <a:sym typeface="Roboto"/>
              </a:rPr>
              <a:t>Exemples</a:t>
            </a:r>
            <a:endParaRPr sz="1533"/>
          </a:p>
        </p:txBody>
      </p:sp>
      <p:sp>
        <p:nvSpPr>
          <p:cNvPr id="536" name="Google Shape;536;p18"/>
          <p:cNvSpPr txBox="1"/>
          <p:nvPr/>
        </p:nvSpPr>
        <p:spPr>
          <a:xfrm>
            <a:off x="7875471" y="3629773"/>
            <a:ext cx="3383280" cy="1354191"/>
          </a:xfrm>
          <a:prstGeom prst="rect">
            <a:avLst/>
          </a:prstGeom>
          <a:noFill/>
          <a:ln>
            <a:noFill/>
          </a:ln>
        </p:spPr>
        <p:txBody>
          <a:bodyPr spcFirstLastPara="1" wrap="square" lIns="60950" tIns="30467" rIns="60950" bIns="30467" anchor="t" anchorCtr="0">
            <a:spAutoFit/>
          </a:bodyPr>
          <a:lstStyle/>
          <a:p>
            <a:pPr marL="29635" lvl="1">
              <a:buSzPts val="2300"/>
            </a:pPr>
            <a:r>
              <a:rPr lang="en-GB" dirty="0" err="1">
                <a:solidFill>
                  <a:srgbClr val="0B5FBA"/>
                </a:solidFill>
                <a:latin typeface="Roboto"/>
                <a:ea typeface="Roboto"/>
                <a:cs typeface="Roboto"/>
                <a:sym typeface="Roboto"/>
              </a:rPr>
              <a:t>L'inondation</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d'une</a:t>
            </a:r>
            <a:r>
              <a:rPr lang="en-GB" dirty="0">
                <a:solidFill>
                  <a:srgbClr val="0B5FBA"/>
                </a:solidFill>
                <a:latin typeface="Roboto"/>
                <a:ea typeface="Roboto"/>
                <a:cs typeface="Roboto"/>
                <a:sym typeface="Roboto"/>
              </a:rPr>
              <a:t> station </a:t>
            </a:r>
            <a:r>
              <a:rPr lang="en-GB" dirty="0" err="1">
                <a:solidFill>
                  <a:srgbClr val="0B5FBA"/>
                </a:solidFill>
                <a:latin typeface="Roboto"/>
                <a:ea typeface="Roboto"/>
                <a:cs typeface="Roboto"/>
                <a:sym typeface="Roboto"/>
              </a:rPr>
              <a:t>d'épuration</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ou</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l'érosion</a:t>
            </a:r>
            <a:r>
              <a:rPr lang="en-GB" dirty="0">
                <a:solidFill>
                  <a:srgbClr val="0B5FBA"/>
                </a:solidFill>
                <a:latin typeface="Roboto"/>
                <a:ea typeface="Roboto"/>
                <a:cs typeface="Roboto"/>
                <a:sym typeface="Roboto"/>
              </a:rPr>
              <a:t> des canalisations </a:t>
            </a:r>
            <a:r>
              <a:rPr lang="en-GB" dirty="0" err="1">
                <a:solidFill>
                  <a:srgbClr val="0B5FBA"/>
                </a:solidFill>
                <a:latin typeface="Roboto"/>
                <a:ea typeface="Roboto"/>
                <a:cs typeface="Roboto"/>
                <a:sym typeface="Roboto"/>
              </a:rPr>
              <a:t>d'adduction</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d'eau</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perturbent</a:t>
            </a:r>
            <a:r>
              <a:rPr lang="en-GB" dirty="0">
                <a:solidFill>
                  <a:srgbClr val="0B5FBA"/>
                </a:solidFill>
                <a:latin typeface="Roboto"/>
                <a:ea typeface="Roboto"/>
                <a:cs typeface="Roboto"/>
                <a:sym typeface="Roboto"/>
              </a:rPr>
              <a:t> la </a:t>
            </a:r>
            <a:r>
              <a:rPr lang="en-GB" dirty="0" err="1">
                <a:solidFill>
                  <a:srgbClr val="0B5FBA"/>
                </a:solidFill>
                <a:latin typeface="Roboto"/>
                <a:ea typeface="Roboto"/>
                <a:cs typeface="Roboto"/>
                <a:sym typeface="Roboto"/>
              </a:rPr>
              <a:t>fourniture</a:t>
            </a:r>
            <a:r>
              <a:rPr lang="en-GB" dirty="0">
                <a:solidFill>
                  <a:srgbClr val="0B5FBA"/>
                </a:solidFill>
                <a:latin typeface="Roboto"/>
                <a:ea typeface="Roboto"/>
                <a:cs typeface="Roboto"/>
                <a:sym typeface="Roboto"/>
              </a:rPr>
              <a:t> des services </a:t>
            </a:r>
            <a:r>
              <a:rPr lang="en-GB" dirty="0" err="1">
                <a:solidFill>
                  <a:srgbClr val="0B5FBA"/>
                </a:solidFill>
                <a:latin typeface="Roboto"/>
                <a:ea typeface="Roboto"/>
                <a:cs typeface="Roboto"/>
                <a:sym typeface="Roboto"/>
              </a:rPr>
              <a:t>d'approvisionnement</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en</a:t>
            </a:r>
            <a:r>
              <a:rPr lang="en-GB" dirty="0">
                <a:solidFill>
                  <a:srgbClr val="0B5FBA"/>
                </a:solidFill>
                <a:latin typeface="Roboto"/>
                <a:ea typeface="Roboto"/>
                <a:cs typeface="Roboto"/>
                <a:sym typeface="Roboto"/>
              </a:rPr>
              <a:t> eau et </a:t>
            </a:r>
            <a:r>
              <a:rPr lang="en-GB" dirty="0" err="1">
                <a:solidFill>
                  <a:srgbClr val="0B5FBA"/>
                </a:solidFill>
                <a:latin typeface="Roboto"/>
                <a:ea typeface="Roboto"/>
                <a:cs typeface="Roboto"/>
                <a:sym typeface="Roboto"/>
              </a:rPr>
              <a:t>ont</a:t>
            </a:r>
            <a:r>
              <a:rPr lang="en-GB" dirty="0">
                <a:solidFill>
                  <a:srgbClr val="0B5FBA"/>
                </a:solidFill>
                <a:latin typeface="Roboto"/>
                <a:ea typeface="Roboto"/>
                <a:cs typeface="Roboto"/>
                <a:sym typeface="Roboto"/>
              </a:rPr>
              <a:t> des </a:t>
            </a:r>
            <a:r>
              <a:rPr lang="en-GB" dirty="0" err="1">
                <a:solidFill>
                  <a:srgbClr val="0B5FBA"/>
                </a:solidFill>
                <a:latin typeface="Roboto"/>
                <a:ea typeface="Roboto"/>
                <a:cs typeface="Roboto"/>
                <a:sym typeface="Roboto"/>
              </a:rPr>
              <a:t>répercussions</a:t>
            </a:r>
            <a:r>
              <a:rPr lang="en-GB" dirty="0">
                <a:solidFill>
                  <a:srgbClr val="0B5FBA"/>
                </a:solidFill>
                <a:latin typeface="Roboto"/>
                <a:ea typeface="Roboto"/>
                <a:cs typeface="Roboto"/>
                <a:sym typeface="Roboto"/>
              </a:rPr>
              <a:t> sur les </a:t>
            </a:r>
            <a:r>
              <a:rPr lang="en-GB" dirty="0" err="1">
                <a:solidFill>
                  <a:srgbClr val="0B5FBA"/>
                </a:solidFill>
                <a:latin typeface="Roboto"/>
                <a:ea typeface="Roboto"/>
                <a:cs typeface="Roboto"/>
                <a:sym typeface="Roboto"/>
              </a:rPr>
              <a:t>communautés</a:t>
            </a:r>
            <a:r>
              <a:rPr lang="en-GB" dirty="0">
                <a:solidFill>
                  <a:srgbClr val="0B5FBA"/>
                </a:solidFill>
                <a:latin typeface="Roboto"/>
                <a:ea typeface="Roboto"/>
                <a:cs typeface="Roboto"/>
                <a:sym typeface="Roboto"/>
              </a:rPr>
              <a:t>.</a:t>
            </a:r>
            <a:endParaRPr dirty="0"/>
          </a:p>
        </p:txBody>
      </p:sp>
      <p:sp>
        <p:nvSpPr>
          <p:cNvPr id="537" name="Google Shape;537;p18"/>
          <p:cNvSpPr/>
          <p:nvPr/>
        </p:nvSpPr>
        <p:spPr>
          <a:xfrm>
            <a:off x="416552" y="5111374"/>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38" name="Google Shape;538;p18"/>
          <p:cNvSpPr/>
          <p:nvPr/>
        </p:nvSpPr>
        <p:spPr>
          <a:xfrm>
            <a:off x="647903" y="5247112"/>
            <a:ext cx="420695" cy="611921"/>
          </a:xfrm>
          <a:custGeom>
            <a:avLst/>
            <a:gdLst/>
            <a:ahLst/>
            <a:cxnLst/>
            <a:rect l="l" t="t" r="r" b="b"/>
            <a:pathLst>
              <a:path w="631043" h="917881" extrusionOk="0">
                <a:moveTo>
                  <a:pt x="0" y="0"/>
                </a:moveTo>
                <a:lnTo>
                  <a:pt x="631042" y="0"/>
                </a:lnTo>
                <a:lnTo>
                  <a:pt x="631042" y="917880"/>
                </a:lnTo>
                <a:lnTo>
                  <a:pt x="0" y="917880"/>
                </a:lnTo>
                <a:lnTo>
                  <a:pt x="0" y="0"/>
                </a:lnTo>
                <a:close/>
              </a:path>
            </a:pathLst>
          </a:custGeom>
          <a:blipFill rotWithShape="1">
            <a:blip r:embed="rId6">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39" name="Google Shape;539;p18"/>
          <p:cNvSpPr txBox="1"/>
          <p:nvPr/>
        </p:nvSpPr>
        <p:spPr>
          <a:xfrm>
            <a:off x="1404212" y="5114950"/>
            <a:ext cx="6269329" cy="1118127"/>
          </a:xfrm>
          <a:prstGeom prst="rect">
            <a:avLst/>
          </a:prstGeom>
          <a:noFill/>
          <a:ln>
            <a:noFill/>
          </a:ln>
        </p:spPr>
        <p:txBody>
          <a:bodyPr spcFirstLastPara="1" wrap="square" lIns="0" tIns="0" rIns="0" bIns="0" anchor="t" anchorCtr="0">
            <a:spAutoFit/>
          </a:bodyPr>
          <a:lstStyle/>
          <a:p>
            <a:pPr>
              <a:buSzPts val="2300"/>
            </a:pPr>
            <a:r>
              <a:rPr lang="en-US" sz="1533" b="1" dirty="0" err="1">
                <a:solidFill>
                  <a:srgbClr val="0B5FBA"/>
                </a:solidFill>
                <a:latin typeface="Roboto"/>
                <a:ea typeface="Roboto"/>
                <a:cs typeface="Roboto"/>
                <a:sym typeface="Roboto"/>
              </a:rPr>
              <a:t>Évolution</a:t>
            </a:r>
            <a:r>
              <a:rPr lang="en-US" sz="1533" b="1" dirty="0">
                <a:solidFill>
                  <a:srgbClr val="0B5FBA"/>
                </a:solidFill>
                <a:latin typeface="Roboto"/>
                <a:ea typeface="Roboto"/>
                <a:cs typeface="Roboto"/>
                <a:sym typeface="Roboto"/>
              </a:rPr>
              <a:t> de la </a:t>
            </a:r>
            <a:r>
              <a:rPr lang="en-US" sz="1533" b="1" dirty="0" err="1">
                <a:solidFill>
                  <a:srgbClr val="0B5FBA"/>
                </a:solidFill>
                <a:latin typeface="Roboto"/>
                <a:ea typeface="Roboto"/>
                <a:cs typeface="Roboto"/>
                <a:sym typeface="Roboto"/>
              </a:rPr>
              <a:t>demande</a:t>
            </a:r>
            <a:r>
              <a:rPr lang="en-US" sz="1533" b="1" dirty="0">
                <a:solidFill>
                  <a:srgbClr val="0B5FBA"/>
                </a:solidFill>
                <a:latin typeface="Roboto"/>
                <a:ea typeface="Roboto"/>
                <a:cs typeface="Roboto"/>
                <a:sym typeface="Roboto"/>
              </a:rPr>
              <a:t> </a:t>
            </a:r>
            <a:r>
              <a:rPr lang="en-US" sz="1533" b="1" dirty="0" err="1">
                <a:solidFill>
                  <a:srgbClr val="0B5FBA"/>
                </a:solidFill>
                <a:latin typeface="Roboto"/>
                <a:ea typeface="Roboto"/>
                <a:cs typeface="Roboto"/>
                <a:sym typeface="Roboto"/>
              </a:rPr>
              <a:t>en</a:t>
            </a:r>
            <a:r>
              <a:rPr lang="en-US" sz="1533" b="1" dirty="0">
                <a:solidFill>
                  <a:srgbClr val="0B5FBA"/>
                </a:solidFill>
                <a:latin typeface="Roboto"/>
                <a:ea typeface="Roboto"/>
                <a:cs typeface="Roboto"/>
                <a:sym typeface="Roboto"/>
              </a:rPr>
              <a:t> services </a:t>
            </a:r>
            <a:r>
              <a:rPr lang="en-US" sz="1533" b="1" dirty="0" err="1">
                <a:solidFill>
                  <a:srgbClr val="0B5FBA"/>
                </a:solidFill>
                <a:latin typeface="Roboto"/>
                <a:ea typeface="Roboto"/>
                <a:cs typeface="Roboto"/>
                <a:sym typeface="Roboto"/>
              </a:rPr>
              <a:t>fournis</a:t>
            </a:r>
            <a:r>
              <a:rPr lang="en-US" sz="1533" b="1" dirty="0">
                <a:solidFill>
                  <a:srgbClr val="0B5FBA"/>
                </a:solidFill>
                <a:latin typeface="Roboto"/>
                <a:ea typeface="Roboto"/>
                <a:cs typeface="Roboto"/>
                <a:sym typeface="Roboto"/>
              </a:rPr>
              <a:t> par </a:t>
            </a:r>
            <a:r>
              <a:rPr lang="en-US" sz="1533" b="1" dirty="0" err="1">
                <a:solidFill>
                  <a:srgbClr val="0B5FBA"/>
                </a:solidFill>
                <a:latin typeface="Roboto"/>
                <a:ea typeface="Roboto"/>
                <a:cs typeface="Roboto"/>
                <a:sym typeface="Roboto"/>
              </a:rPr>
              <a:t>une</a:t>
            </a:r>
            <a:r>
              <a:rPr lang="en-US" sz="1533" b="1" dirty="0">
                <a:solidFill>
                  <a:srgbClr val="0B5FBA"/>
                </a:solidFill>
                <a:latin typeface="Roboto"/>
                <a:ea typeface="Roboto"/>
                <a:cs typeface="Roboto"/>
                <a:sym typeface="Roboto"/>
              </a:rPr>
              <a:t> infrastructure</a:t>
            </a:r>
            <a:endParaRPr sz="933" dirty="0"/>
          </a:p>
          <a:p>
            <a:pPr>
              <a:buSzPts val="2300"/>
            </a:pPr>
            <a:endParaRPr sz="1533" b="1"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Le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incidence sur la </a:t>
            </a:r>
            <a:r>
              <a:rPr lang="en-US" dirty="0" err="1">
                <a:solidFill>
                  <a:srgbClr val="0B5FBA"/>
                </a:solidFill>
                <a:latin typeface="Roboto"/>
                <a:ea typeface="Roboto"/>
                <a:cs typeface="Roboto"/>
                <a:sym typeface="Roboto"/>
              </a:rPr>
              <a:t>demande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services </a:t>
            </a:r>
            <a:r>
              <a:rPr lang="en-US" dirty="0" err="1">
                <a:solidFill>
                  <a:srgbClr val="0B5FBA"/>
                </a:solidFill>
                <a:latin typeface="Roboto"/>
                <a:ea typeface="Roboto"/>
                <a:cs typeface="Roboto"/>
                <a:sym typeface="Roboto"/>
              </a:rPr>
              <a:t>fournis</a:t>
            </a:r>
            <a:r>
              <a:rPr lang="en-US" dirty="0">
                <a:solidFill>
                  <a:srgbClr val="0B5FBA"/>
                </a:solidFill>
                <a:latin typeface="Roboto"/>
                <a:ea typeface="Roboto"/>
                <a:cs typeface="Roboto"/>
                <a:sym typeface="Roboto"/>
              </a:rPr>
              <a:t> par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infrastructure, </a:t>
            </a:r>
            <a:r>
              <a:rPr lang="en-US" dirty="0" err="1">
                <a:solidFill>
                  <a:srgbClr val="0B5FBA"/>
                </a:solidFill>
                <a:latin typeface="Roboto"/>
                <a:ea typeface="Roboto"/>
                <a:cs typeface="Roboto"/>
                <a:sym typeface="Roboto"/>
              </a:rPr>
              <a:t>ce</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exerce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pression sur les </a:t>
            </a:r>
            <a:r>
              <a:rPr lang="en-US" dirty="0" err="1">
                <a:solidFill>
                  <a:srgbClr val="0B5FBA"/>
                </a:solidFill>
                <a:latin typeface="Roboto"/>
                <a:ea typeface="Roboto"/>
                <a:cs typeface="Roboto"/>
                <a:sym typeface="Roboto"/>
              </a:rPr>
              <a:t>prestataires</a:t>
            </a:r>
            <a:r>
              <a:rPr lang="en-US" dirty="0">
                <a:solidFill>
                  <a:srgbClr val="0B5FBA"/>
                </a:solidFill>
                <a:latin typeface="Roboto"/>
                <a:ea typeface="Roboto"/>
                <a:cs typeface="Roboto"/>
                <a:sym typeface="Roboto"/>
              </a:rPr>
              <a:t> de services.</a:t>
            </a:r>
            <a:endParaRPr sz="900" dirty="0"/>
          </a:p>
        </p:txBody>
      </p:sp>
      <p:sp>
        <p:nvSpPr>
          <p:cNvPr id="540" name="Google Shape;540;p18"/>
          <p:cNvSpPr txBox="1"/>
          <p:nvPr/>
        </p:nvSpPr>
        <p:spPr>
          <a:xfrm>
            <a:off x="7875471" y="5056838"/>
            <a:ext cx="3383280" cy="1138747"/>
          </a:xfrm>
          <a:prstGeom prst="rect">
            <a:avLst/>
          </a:prstGeom>
          <a:noFill/>
          <a:ln>
            <a:noFill/>
          </a:ln>
        </p:spPr>
        <p:txBody>
          <a:bodyPr spcFirstLastPara="1" wrap="square" lIns="60950" tIns="30467" rIns="60950" bIns="30467" anchor="t" anchorCtr="0">
            <a:spAutoFit/>
          </a:bodyPr>
          <a:lstStyle/>
          <a:p>
            <a:pPr marL="29635" lvl="1">
              <a:buSzPts val="2300"/>
            </a:pPr>
            <a:r>
              <a:rPr lang="en-US" dirty="0">
                <a:solidFill>
                  <a:srgbClr val="0B5FBA"/>
                </a:solidFill>
                <a:latin typeface="Roboto"/>
                <a:ea typeface="Roboto"/>
                <a:cs typeface="Roboto"/>
                <a:sym typeface="Roboto"/>
              </a:rPr>
              <a:t>Augmentation de la </a:t>
            </a:r>
            <a:r>
              <a:rPr lang="en-US" dirty="0" err="1">
                <a:solidFill>
                  <a:srgbClr val="0B5FBA"/>
                </a:solidFill>
                <a:latin typeface="Roboto"/>
                <a:ea typeface="Roboto"/>
                <a:cs typeface="Roboto"/>
                <a:sym typeface="Roboto"/>
              </a:rPr>
              <a:t>demande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électricité</a:t>
            </a:r>
            <a:r>
              <a:rPr lang="en-US" dirty="0">
                <a:solidFill>
                  <a:srgbClr val="0B5FBA"/>
                </a:solidFill>
                <a:latin typeface="Roboto"/>
                <a:ea typeface="Roboto"/>
                <a:cs typeface="Roboto"/>
                <a:sym typeface="Roboto"/>
              </a:rPr>
              <a:t> pour le </a:t>
            </a:r>
            <a:r>
              <a:rPr lang="en-US" dirty="0" err="1">
                <a:solidFill>
                  <a:srgbClr val="0B5FBA"/>
                </a:solidFill>
                <a:latin typeface="Roboto"/>
                <a:ea typeface="Roboto"/>
                <a:cs typeface="Roboto"/>
                <a:sym typeface="Roboto"/>
              </a:rPr>
              <a:t>refroidissement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raison de la </a:t>
            </a:r>
            <a:r>
              <a:rPr lang="en-US" dirty="0" err="1">
                <a:solidFill>
                  <a:srgbClr val="0B5FBA"/>
                </a:solidFill>
                <a:latin typeface="Roboto"/>
                <a:ea typeface="Roboto"/>
                <a:cs typeface="Roboto"/>
                <a:sym typeface="Roboto"/>
              </a:rPr>
              <a:t>hausse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températures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ce</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entraîner</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coupures</a:t>
            </a:r>
            <a:r>
              <a:rPr lang="en-US" dirty="0">
                <a:solidFill>
                  <a:srgbClr val="0B5FBA"/>
                </a:solidFill>
                <a:latin typeface="Roboto"/>
                <a:ea typeface="Roboto"/>
                <a:cs typeface="Roboto"/>
                <a:sym typeface="Roboto"/>
              </a:rPr>
              <a:t> de courant et des surcharges du réseau.</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40" name="Google Shape;640;p22"/>
          <p:cNvSpPr/>
          <p:nvPr/>
        </p:nvSpPr>
        <p:spPr>
          <a:xfrm>
            <a:off x="483966" y="3254929"/>
            <a:ext cx="1435417" cy="2682238"/>
          </a:xfrm>
          <a:custGeom>
            <a:avLst/>
            <a:gdLst/>
            <a:ahLst/>
            <a:cxnLst/>
            <a:rect l="l" t="t" r="r" b="b"/>
            <a:pathLst>
              <a:path w="2870835" h="3527044" extrusionOk="0">
                <a:moveTo>
                  <a:pt x="0" y="0"/>
                </a:moveTo>
                <a:lnTo>
                  <a:pt x="2870835" y="0"/>
                </a:lnTo>
                <a:lnTo>
                  <a:pt x="2870835"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41" name="Google Shape;641;p22"/>
          <p:cNvSpPr txBox="1"/>
          <p:nvPr/>
        </p:nvSpPr>
        <p:spPr>
          <a:xfrm>
            <a:off x="517846" y="3799630"/>
            <a:ext cx="1367655" cy="1233607"/>
          </a:xfrm>
          <a:prstGeom prst="rect">
            <a:avLst/>
          </a:prstGeom>
          <a:noFill/>
          <a:ln>
            <a:noFill/>
          </a:ln>
        </p:spPr>
        <p:txBody>
          <a:bodyPr spcFirstLastPara="1" wrap="square" lIns="0" tIns="0" rIns="0" bIns="0" anchor="t" anchorCtr="0">
            <a:spAutoFit/>
          </a:bodyPr>
          <a:lstStyle/>
          <a:p>
            <a:pPr algn="ctr">
              <a:lnSpc>
                <a:spcPct val="130610"/>
              </a:lnSpc>
              <a:buSzPts val="1800"/>
            </a:pPr>
            <a:endParaRPr sz="1200" dirty="0">
              <a:solidFill>
                <a:schemeClr val="dk1"/>
              </a:solidFill>
              <a:latin typeface="Calibri"/>
              <a:ea typeface="Calibri"/>
              <a:cs typeface="Calibri"/>
              <a:sym typeface="Calibri"/>
            </a:endParaRPr>
          </a:p>
          <a:p>
            <a:pPr algn="ctr">
              <a:lnSpc>
                <a:spcPct val="130610"/>
              </a:lnSpc>
              <a:buSzPts val="1800"/>
            </a:pPr>
            <a:endParaRPr sz="1200" dirty="0">
              <a:solidFill>
                <a:schemeClr val="dk1"/>
              </a:solidFill>
              <a:latin typeface="Calibri"/>
              <a:ea typeface="Calibri"/>
              <a:cs typeface="Calibri"/>
              <a:sym typeface="Calibri"/>
            </a:endParaRPr>
          </a:p>
          <a:p>
            <a:pPr algn="ctr">
              <a:lnSpc>
                <a:spcPct val="130610"/>
              </a:lnSpc>
              <a:buSzPts val="1800"/>
            </a:pPr>
            <a:endParaRPr sz="1200" dirty="0">
              <a:solidFill>
                <a:schemeClr val="dk1"/>
              </a:solidFill>
              <a:latin typeface="Calibri"/>
              <a:ea typeface="Calibri"/>
              <a:cs typeface="Calibri"/>
              <a:sym typeface="Calibri"/>
            </a:endParaRPr>
          </a:p>
          <a:p>
            <a:pPr algn="ctr">
              <a:lnSpc>
                <a:spcPct val="130610"/>
              </a:lnSpc>
              <a:buSzPts val="1800"/>
            </a:pPr>
            <a:endParaRPr sz="1200" dirty="0">
              <a:solidFill>
                <a:schemeClr val="dk1"/>
              </a:solidFill>
              <a:latin typeface="Calibri"/>
              <a:ea typeface="Calibri"/>
              <a:cs typeface="Calibri"/>
              <a:sym typeface="Calibri"/>
            </a:endParaRPr>
          </a:p>
          <a:p>
            <a:pPr algn="ctr">
              <a:lnSpc>
                <a:spcPct val="144000"/>
              </a:lnSpc>
              <a:buSzPts val="1800"/>
            </a:pPr>
            <a:r>
              <a:rPr lang="en-US" sz="1200" b="1" dirty="0">
                <a:solidFill>
                  <a:srgbClr val="005DB9"/>
                </a:solidFill>
                <a:latin typeface="Roboto"/>
                <a:ea typeface="Roboto"/>
                <a:cs typeface="Roboto"/>
                <a:sym typeface="Roboto"/>
              </a:rPr>
              <a:t>Eau</a:t>
            </a:r>
            <a:endParaRPr sz="933" dirty="0"/>
          </a:p>
        </p:txBody>
      </p:sp>
      <p:sp>
        <p:nvSpPr>
          <p:cNvPr id="643" name="Google Shape;643;p22"/>
          <p:cNvSpPr/>
          <p:nvPr/>
        </p:nvSpPr>
        <p:spPr>
          <a:xfrm>
            <a:off x="2172772" y="3254928"/>
            <a:ext cx="2268029" cy="2682241"/>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44" name="Google Shape;644;p22"/>
          <p:cNvSpPr/>
          <p:nvPr/>
        </p:nvSpPr>
        <p:spPr>
          <a:xfrm>
            <a:off x="6918226" y="3254928"/>
            <a:ext cx="2268029" cy="2682239"/>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45" name="Google Shape;645;p22"/>
          <p:cNvSpPr/>
          <p:nvPr/>
        </p:nvSpPr>
        <p:spPr>
          <a:xfrm>
            <a:off x="4553925" y="3254929"/>
            <a:ext cx="2268029" cy="2682240"/>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66" name="Google Shape;666;p22"/>
          <p:cNvSpPr/>
          <p:nvPr/>
        </p:nvSpPr>
        <p:spPr>
          <a:xfrm>
            <a:off x="909063" y="3967404"/>
            <a:ext cx="593471" cy="593471"/>
          </a:xfrm>
          <a:custGeom>
            <a:avLst/>
            <a:gdLst/>
            <a:ahLst/>
            <a:cxnLst/>
            <a:rect l="l" t="t" r="r" b="b"/>
            <a:pathLst>
              <a:path w="1186942" h="1186942" extrusionOk="0">
                <a:moveTo>
                  <a:pt x="0" y="0"/>
                </a:moveTo>
                <a:lnTo>
                  <a:pt x="1186942" y="0"/>
                </a:lnTo>
                <a:lnTo>
                  <a:pt x="1186942" y="1186942"/>
                </a:lnTo>
                <a:lnTo>
                  <a:pt x="0" y="1186942"/>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668" name="Google Shape;668;p22"/>
          <p:cNvSpPr/>
          <p:nvPr/>
        </p:nvSpPr>
        <p:spPr>
          <a:xfrm>
            <a:off x="2172772" y="2561175"/>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669" name="Google Shape;669;p22"/>
          <p:cNvSpPr/>
          <p:nvPr/>
        </p:nvSpPr>
        <p:spPr>
          <a:xfrm>
            <a:off x="6913370" y="2561174"/>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670" name="Google Shape;670;p22"/>
          <p:cNvSpPr/>
          <p:nvPr/>
        </p:nvSpPr>
        <p:spPr>
          <a:xfrm>
            <a:off x="4557072" y="2561174"/>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671" name="Google Shape;671;p22"/>
          <p:cNvSpPr txBox="1"/>
          <p:nvPr/>
        </p:nvSpPr>
        <p:spPr>
          <a:xfrm>
            <a:off x="483966" y="920831"/>
            <a:ext cx="11077343" cy="984885"/>
          </a:xfrm>
          <a:prstGeom prst="rect">
            <a:avLst/>
          </a:prstGeom>
          <a:noFill/>
          <a:ln>
            <a:noFill/>
          </a:ln>
        </p:spPr>
        <p:txBody>
          <a:bodyPr spcFirstLastPara="1" wrap="square" lIns="0" tIns="0" rIns="0" bIns="0" anchor="t" anchorCtr="0">
            <a:spAutoFit/>
          </a:bodyPr>
          <a:lstStyle/>
          <a:p>
            <a:pPr>
              <a:buSzPts val="5395"/>
            </a:pPr>
            <a:r>
              <a:rPr lang="en-US" sz="3200" b="1" dirty="0">
                <a:solidFill>
                  <a:srgbClr val="0B5FBA"/>
                </a:solidFill>
                <a:latin typeface="Roboto"/>
                <a:ea typeface="Roboto"/>
                <a:cs typeface="Roboto"/>
                <a:sym typeface="Roboto"/>
              </a:rPr>
              <a:t>Comment le </a:t>
            </a:r>
            <a:r>
              <a:rPr lang="en-US" sz="3200" b="1" dirty="0" err="1">
                <a:solidFill>
                  <a:srgbClr val="0B5FBA"/>
                </a:solidFill>
                <a:latin typeface="Roboto"/>
                <a:ea typeface="Roboto"/>
                <a:cs typeface="Roboto"/>
                <a:sym typeface="Roboto"/>
              </a:rPr>
              <a:t>changement</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climatique</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affecte</a:t>
            </a:r>
            <a:r>
              <a:rPr lang="en-US" sz="3200" b="1" dirty="0">
                <a:solidFill>
                  <a:srgbClr val="0B5FBA"/>
                </a:solidFill>
                <a:latin typeface="Roboto"/>
                <a:ea typeface="Roboto"/>
                <a:cs typeface="Roboto"/>
                <a:sym typeface="Roboto"/>
              </a:rPr>
              <a:t> les infrastructures </a:t>
            </a:r>
            <a:r>
              <a:rPr lang="en-US" sz="3200" b="1" dirty="0" err="1">
                <a:solidFill>
                  <a:srgbClr val="0B5FBA"/>
                </a:solidFill>
                <a:latin typeface="Roboto"/>
                <a:ea typeface="Roboto"/>
                <a:cs typeface="Roboto"/>
                <a:sym typeface="Roboto"/>
              </a:rPr>
              <a:t>hydrauliques</a:t>
            </a:r>
            <a:endParaRPr sz="900" dirty="0"/>
          </a:p>
        </p:txBody>
      </p:sp>
      <p:sp>
        <p:nvSpPr>
          <p:cNvPr id="673" name="Google Shape;673;p22"/>
          <p:cNvSpPr txBox="1"/>
          <p:nvPr/>
        </p:nvSpPr>
        <p:spPr>
          <a:xfrm>
            <a:off x="2196608" y="3499574"/>
            <a:ext cx="2200200" cy="2323713"/>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100" dirty="0" err="1">
                <a:solidFill>
                  <a:srgbClr val="0B5FBA"/>
                </a:solidFill>
                <a:latin typeface="Roboto"/>
                <a:ea typeface="Roboto"/>
                <a:cs typeface="Roboto"/>
                <a:sym typeface="Roboto"/>
              </a:rPr>
              <a:t>Dommages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causés</a:t>
            </a:r>
            <a:r>
              <a:rPr lang="en-US" sz="1100" dirty="0">
                <a:solidFill>
                  <a:srgbClr val="0B5FBA"/>
                </a:solidFill>
                <a:latin typeface="Roboto"/>
                <a:ea typeface="Roboto"/>
                <a:cs typeface="Roboto"/>
                <a:sym typeface="Roboto"/>
              </a:rPr>
              <a:t> aux infrastructures </a:t>
            </a:r>
            <a:r>
              <a:rPr lang="en-US" sz="1100" dirty="0" err="1">
                <a:solidFill>
                  <a:srgbClr val="0B5FBA"/>
                </a:solidFill>
                <a:latin typeface="Roboto"/>
                <a:ea typeface="Roboto"/>
                <a:cs typeface="Roboto"/>
                <a:sym typeface="Roboto"/>
              </a:rPr>
              <a:t>hydrauliques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telles</a:t>
            </a:r>
            <a:r>
              <a:rPr lang="en-US" sz="1100" dirty="0">
                <a:solidFill>
                  <a:srgbClr val="0B5FBA"/>
                </a:solidFill>
                <a:latin typeface="Roboto"/>
                <a:ea typeface="Roboto"/>
                <a:cs typeface="Roboto"/>
                <a:sym typeface="Roboto"/>
              </a:rPr>
              <a:t> que les </a:t>
            </a:r>
            <a:r>
              <a:rPr lang="en-US" sz="1100" dirty="0" err="1">
                <a:solidFill>
                  <a:srgbClr val="0B5FBA"/>
                </a:solidFill>
                <a:latin typeface="Roboto"/>
                <a:ea typeface="Roboto"/>
                <a:cs typeface="Roboto"/>
                <a:sym typeface="Roboto"/>
              </a:rPr>
              <a:t>canalisations</a:t>
            </a:r>
            <a:r>
              <a:rPr lang="en-US" sz="1100" dirty="0">
                <a:solidFill>
                  <a:srgbClr val="0B5FBA"/>
                </a:solidFill>
                <a:latin typeface="Roboto"/>
                <a:ea typeface="Roboto"/>
                <a:cs typeface="Roboto"/>
                <a:sym typeface="Roboto"/>
              </a:rPr>
              <a:t> et les stations </a:t>
            </a:r>
            <a:r>
              <a:rPr lang="en-US" sz="1100" dirty="0" err="1">
                <a:solidFill>
                  <a:srgbClr val="0B5FBA"/>
                </a:solidFill>
                <a:latin typeface="Roboto"/>
                <a:ea typeface="Roboto"/>
                <a:cs typeface="Roboto"/>
                <a:sym typeface="Roboto"/>
              </a:rPr>
              <a:t>d'épuration</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lors</a:t>
            </a:r>
            <a:r>
              <a:rPr lang="en-US" sz="1100" dirty="0">
                <a:solidFill>
                  <a:srgbClr val="0B5FBA"/>
                </a:solidFill>
                <a:latin typeface="Roboto"/>
                <a:ea typeface="Roboto"/>
                <a:cs typeface="Roboto"/>
                <a:sym typeface="Roboto"/>
              </a:rPr>
              <a:t> des </a:t>
            </a:r>
            <a:r>
              <a:rPr lang="en-US" sz="1100" dirty="0" err="1">
                <a:solidFill>
                  <a:srgbClr val="0B5FBA"/>
                </a:solidFill>
                <a:latin typeface="Roboto"/>
                <a:ea typeface="Roboto"/>
                <a:cs typeface="Roboto"/>
                <a:sym typeface="Roboto"/>
              </a:rPr>
              <a:t>tempêtes</a:t>
            </a:r>
            <a:r>
              <a:rPr lang="en-US" sz="1100" dirty="0">
                <a:solidFill>
                  <a:srgbClr val="0B5FBA"/>
                </a:solidFill>
                <a:latin typeface="Roboto"/>
                <a:ea typeface="Roboto"/>
                <a:cs typeface="Roboto"/>
                <a:sym typeface="Roboto"/>
              </a:rPr>
              <a:t>.</a:t>
            </a:r>
            <a:br>
              <a:rPr lang="en-US" sz="1100" dirty="0">
                <a:solidFill>
                  <a:srgbClr val="0B5FBA"/>
                </a:solidFill>
                <a:latin typeface="Roboto"/>
                <a:ea typeface="Roboto"/>
                <a:cs typeface="Roboto"/>
                <a:sym typeface="Roboto"/>
              </a:rPr>
            </a:br>
            <a:r>
              <a:rPr lang="en-US" sz="1100" dirty="0">
                <a:solidFill>
                  <a:srgbClr val="0B5FBA"/>
                </a:solidFill>
                <a:latin typeface="Roboto"/>
                <a:ea typeface="Roboto"/>
                <a:cs typeface="Roboto"/>
                <a:sym typeface="Roboto"/>
              </a:rPr>
              <a:t>Les eaux de </a:t>
            </a:r>
            <a:r>
              <a:rPr lang="en-US" sz="1100" dirty="0" err="1">
                <a:solidFill>
                  <a:srgbClr val="0B5FBA"/>
                </a:solidFill>
                <a:latin typeface="Roboto"/>
                <a:ea typeface="Roboto"/>
                <a:cs typeface="Roboto"/>
                <a:sym typeface="Roboto"/>
              </a:rPr>
              <a:t>ruissellement</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contaminent</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l'approvisionnement</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en</a:t>
            </a:r>
            <a:r>
              <a:rPr lang="en-US" sz="1100" dirty="0">
                <a:solidFill>
                  <a:srgbClr val="0B5FBA"/>
                </a:solidFill>
                <a:latin typeface="Roboto"/>
                <a:ea typeface="Roboto"/>
                <a:cs typeface="Roboto"/>
                <a:sym typeface="Roboto"/>
              </a:rPr>
              <a:t> eau avec des </a:t>
            </a:r>
            <a:r>
              <a:rPr lang="en-US" sz="1100" dirty="0" err="1">
                <a:solidFill>
                  <a:srgbClr val="0B5FBA"/>
                </a:solidFill>
                <a:latin typeface="Roboto"/>
                <a:ea typeface="Roboto"/>
                <a:cs typeface="Roboto"/>
                <a:sym typeface="Roboto"/>
              </a:rPr>
              <a:t>polluants</a:t>
            </a:r>
            <a:r>
              <a:rPr lang="en-US" sz="1100" dirty="0">
                <a:solidFill>
                  <a:srgbClr val="0B5FBA"/>
                </a:solidFill>
                <a:latin typeface="Roboto"/>
                <a:ea typeface="Roboto"/>
                <a:cs typeface="Roboto"/>
                <a:sym typeface="Roboto"/>
              </a:rPr>
              <a:t> et des </a:t>
            </a:r>
            <a:r>
              <a:rPr lang="en-US" sz="1100" dirty="0" err="1">
                <a:solidFill>
                  <a:srgbClr val="0B5FBA"/>
                </a:solidFill>
                <a:latin typeface="Roboto"/>
                <a:ea typeface="Roboto"/>
                <a:cs typeface="Roboto"/>
                <a:sym typeface="Roboto"/>
              </a:rPr>
              <a:t>débris</a:t>
            </a:r>
            <a:r>
              <a:rPr lang="en-US" sz="1100" dirty="0">
                <a:solidFill>
                  <a:srgbClr val="0B5FBA"/>
                </a:solidFill>
                <a:latin typeface="Roboto"/>
                <a:ea typeface="Roboto"/>
                <a:cs typeface="Roboto"/>
                <a:sym typeface="Roboto"/>
              </a:rPr>
              <a:t>.</a:t>
            </a:r>
          </a:p>
          <a:p>
            <a:pPr marL="259093" lvl="1" indent="-129546">
              <a:buClr>
                <a:srgbClr val="0B5FBA"/>
              </a:buClr>
              <a:buSzPts val="1800"/>
              <a:buFont typeface="Arial"/>
              <a:buChar char="•"/>
            </a:pPr>
            <a:r>
              <a:rPr lang="en-US" sz="1100" dirty="0">
                <a:solidFill>
                  <a:srgbClr val="0B5FBA"/>
                </a:solidFill>
                <a:latin typeface="Roboto"/>
                <a:ea typeface="Roboto"/>
                <a:cs typeface="Roboto"/>
                <a:sym typeface="Roboto"/>
              </a:rPr>
              <a:t>Les </a:t>
            </a:r>
            <a:r>
              <a:rPr lang="en-US" sz="1100" dirty="0" err="1">
                <a:solidFill>
                  <a:srgbClr val="0B5FBA"/>
                </a:solidFill>
                <a:latin typeface="Roboto"/>
                <a:ea typeface="Roboto"/>
                <a:cs typeface="Roboto"/>
                <a:sym typeface="Roboto"/>
              </a:rPr>
              <a:t>glissements</a:t>
            </a:r>
            <a:r>
              <a:rPr lang="en-US" sz="1100" dirty="0">
                <a:solidFill>
                  <a:srgbClr val="0B5FBA"/>
                </a:solidFill>
                <a:latin typeface="Roboto"/>
                <a:ea typeface="Roboto"/>
                <a:cs typeface="Roboto"/>
                <a:sym typeface="Roboto"/>
              </a:rPr>
              <a:t> de terrain </a:t>
            </a:r>
            <a:r>
              <a:rPr lang="en-US" sz="1100" dirty="0" err="1">
                <a:solidFill>
                  <a:srgbClr val="0B5FBA"/>
                </a:solidFill>
                <a:latin typeface="Roboto"/>
                <a:ea typeface="Roboto"/>
                <a:cs typeface="Roboto"/>
                <a:sym typeface="Roboto"/>
              </a:rPr>
              <a:t>emportent</a:t>
            </a:r>
            <a:r>
              <a:rPr lang="en-US" sz="1100" dirty="0">
                <a:solidFill>
                  <a:srgbClr val="0B5FBA"/>
                </a:solidFill>
                <a:latin typeface="Roboto"/>
                <a:ea typeface="Roboto"/>
                <a:cs typeface="Roboto"/>
                <a:sym typeface="Roboto"/>
              </a:rPr>
              <a:t> les </a:t>
            </a:r>
            <a:r>
              <a:rPr lang="en-US" sz="1100" dirty="0" err="1">
                <a:solidFill>
                  <a:srgbClr val="0B5FBA"/>
                </a:solidFill>
                <a:latin typeface="Roboto"/>
                <a:ea typeface="Roboto"/>
                <a:cs typeface="Roboto"/>
                <a:sym typeface="Roboto"/>
              </a:rPr>
              <a:t>canalisations</a:t>
            </a:r>
            <a:r>
              <a:rPr lang="en-US" sz="1100" dirty="0">
                <a:solidFill>
                  <a:srgbClr val="0B5FBA"/>
                </a:solidFill>
                <a:latin typeface="Roboto"/>
                <a:ea typeface="Roboto"/>
                <a:cs typeface="Roboto"/>
                <a:sym typeface="Roboto"/>
              </a:rPr>
              <a:t>, les </a:t>
            </a:r>
            <a:r>
              <a:rPr lang="en-US" sz="1100" dirty="0" err="1">
                <a:solidFill>
                  <a:srgbClr val="0B5FBA"/>
                </a:solidFill>
                <a:latin typeface="Roboto"/>
                <a:ea typeface="Roboto"/>
                <a:cs typeface="Roboto"/>
                <a:sym typeface="Roboto"/>
              </a:rPr>
              <a:t>prises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d'eau</a:t>
            </a:r>
            <a:r>
              <a:rPr lang="en-US" sz="1100" dirty="0">
                <a:solidFill>
                  <a:srgbClr val="0B5FBA"/>
                </a:solidFill>
                <a:latin typeface="Roboto"/>
                <a:ea typeface="Roboto"/>
                <a:cs typeface="Roboto"/>
                <a:sym typeface="Roboto"/>
              </a:rPr>
              <a:t>, etc.</a:t>
            </a:r>
          </a:p>
          <a:p>
            <a:pPr marL="129547" lvl="1">
              <a:buClr>
                <a:srgbClr val="0B5FBA"/>
              </a:buClr>
              <a:buSzPts val="1800"/>
            </a:pPr>
            <a:endParaRPr sz="900" dirty="0"/>
          </a:p>
        </p:txBody>
      </p:sp>
      <p:sp>
        <p:nvSpPr>
          <p:cNvPr id="674" name="Google Shape;674;p22"/>
          <p:cNvSpPr txBox="1"/>
          <p:nvPr/>
        </p:nvSpPr>
        <p:spPr>
          <a:xfrm>
            <a:off x="6913370" y="3499574"/>
            <a:ext cx="2200200" cy="1374672"/>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100" dirty="0">
                <a:solidFill>
                  <a:srgbClr val="0B5FBA"/>
                </a:solidFill>
                <a:latin typeface="Roboto"/>
                <a:ea typeface="Roboto"/>
                <a:cs typeface="Roboto"/>
                <a:sym typeface="Roboto"/>
              </a:rPr>
              <a:t>Perte des infrastructures </a:t>
            </a:r>
            <a:r>
              <a:rPr lang="en-US" sz="1100" dirty="0" err="1">
                <a:solidFill>
                  <a:srgbClr val="0B5FBA"/>
                </a:solidFill>
                <a:latin typeface="Roboto"/>
                <a:ea typeface="Roboto"/>
                <a:cs typeface="Roboto"/>
                <a:sym typeface="Roboto"/>
              </a:rPr>
              <a:t>hydrauliques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côtières</a:t>
            </a:r>
            <a:r>
              <a:rPr lang="en-US" sz="1100" dirty="0">
                <a:solidFill>
                  <a:srgbClr val="0B5FBA"/>
                </a:solidFill>
                <a:latin typeface="Roboto"/>
                <a:ea typeface="Roboto"/>
                <a:cs typeface="Roboto"/>
                <a:sym typeface="Roboto"/>
              </a:rPr>
              <a:t> et des zones tampons </a:t>
            </a:r>
            <a:r>
              <a:rPr lang="en-US" sz="1100" dirty="0" err="1">
                <a:solidFill>
                  <a:srgbClr val="0B5FBA"/>
                </a:solidFill>
                <a:latin typeface="Roboto"/>
                <a:ea typeface="Roboto"/>
                <a:cs typeface="Roboto"/>
                <a:sym typeface="Roboto"/>
              </a:rPr>
              <a:t>naturelles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telles</a:t>
            </a:r>
            <a:r>
              <a:rPr lang="en-US" sz="1100" dirty="0">
                <a:solidFill>
                  <a:srgbClr val="0B5FBA"/>
                </a:solidFill>
                <a:latin typeface="Roboto"/>
                <a:ea typeface="Roboto"/>
                <a:cs typeface="Roboto"/>
                <a:sym typeface="Roboto"/>
              </a:rPr>
              <a:t> que les zones </a:t>
            </a:r>
            <a:r>
              <a:rPr lang="en-US" sz="1100" dirty="0" err="1">
                <a:solidFill>
                  <a:srgbClr val="0B5FBA"/>
                </a:solidFill>
                <a:latin typeface="Roboto"/>
                <a:ea typeface="Roboto"/>
                <a:cs typeface="Roboto"/>
                <a:sym typeface="Roboto"/>
              </a:rPr>
              <a:t>humides</a:t>
            </a:r>
            <a:r>
              <a:rPr lang="en-US" sz="1100" dirty="0">
                <a:solidFill>
                  <a:srgbClr val="0B5FBA"/>
                </a:solidFill>
                <a:latin typeface="Roboto"/>
                <a:ea typeface="Roboto"/>
                <a:cs typeface="Roboto"/>
                <a:sym typeface="Roboto"/>
              </a:rPr>
              <a:t>.</a:t>
            </a:r>
            <a:br>
              <a:rPr lang="en-US" sz="1100" dirty="0">
                <a:solidFill>
                  <a:srgbClr val="0B5FBA"/>
                </a:solidFill>
                <a:latin typeface="Roboto"/>
                <a:ea typeface="Roboto"/>
                <a:cs typeface="Roboto"/>
                <a:sym typeface="Roboto"/>
              </a:rPr>
            </a:br>
            <a:endParaRPr sz="900" dirty="0"/>
          </a:p>
          <a:p>
            <a:pPr marL="259093" lvl="1" indent="-129546">
              <a:buClr>
                <a:srgbClr val="0B5FBA"/>
              </a:buClr>
              <a:buSzPts val="1800"/>
              <a:buFont typeface="Arial"/>
              <a:buChar char="•"/>
            </a:pPr>
            <a:r>
              <a:rPr lang="en-US" sz="1100" dirty="0" err="1">
                <a:solidFill>
                  <a:srgbClr val="0B5FBA"/>
                </a:solidFill>
                <a:latin typeface="Roboto"/>
                <a:ea typeface="Roboto"/>
                <a:cs typeface="Roboto"/>
                <a:sym typeface="Roboto"/>
              </a:rPr>
              <a:t>L'intrusion</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d'eau</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salée</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compromet</a:t>
            </a:r>
            <a:r>
              <a:rPr lang="en-US" sz="1100" dirty="0">
                <a:solidFill>
                  <a:srgbClr val="0B5FBA"/>
                </a:solidFill>
                <a:latin typeface="Roboto"/>
                <a:ea typeface="Roboto"/>
                <a:cs typeface="Roboto"/>
                <a:sym typeface="Roboto"/>
              </a:rPr>
              <a:t> la </a:t>
            </a:r>
            <a:r>
              <a:rPr lang="en-US" sz="1100" dirty="0" err="1">
                <a:solidFill>
                  <a:srgbClr val="0B5FBA"/>
                </a:solidFill>
                <a:latin typeface="Roboto"/>
                <a:ea typeface="Roboto"/>
                <a:cs typeface="Roboto"/>
                <a:sym typeface="Roboto"/>
              </a:rPr>
              <a:t>qualité</a:t>
            </a:r>
            <a:r>
              <a:rPr lang="en-US" sz="1100" dirty="0">
                <a:solidFill>
                  <a:srgbClr val="0B5FBA"/>
                </a:solidFill>
                <a:latin typeface="Roboto"/>
                <a:ea typeface="Roboto"/>
                <a:cs typeface="Roboto"/>
                <a:sym typeface="Roboto"/>
              </a:rPr>
              <a:t> des </a:t>
            </a:r>
            <a:r>
              <a:rPr lang="en-US" sz="1100" dirty="0" err="1">
                <a:solidFill>
                  <a:srgbClr val="0B5FBA"/>
                </a:solidFill>
                <a:latin typeface="Roboto"/>
                <a:ea typeface="Roboto"/>
                <a:cs typeface="Roboto"/>
                <a:sym typeface="Roboto"/>
              </a:rPr>
              <a:t>ressources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en</a:t>
            </a:r>
            <a:r>
              <a:rPr lang="en-US" sz="1100" dirty="0">
                <a:solidFill>
                  <a:srgbClr val="0B5FBA"/>
                </a:solidFill>
                <a:latin typeface="Roboto"/>
                <a:ea typeface="Roboto"/>
                <a:cs typeface="Roboto"/>
                <a:sym typeface="Roboto"/>
              </a:rPr>
              <a:t> eau </a:t>
            </a:r>
            <a:r>
              <a:rPr lang="en-US" sz="1100" dirty="0" err="1">
                <a:solidFill>
                  <a:srgbClr val="0B5FBA"/>
                </a:solidFill>
                <a:latin typeface="Roboto"/>
                <a:ea typeface="Roboto"/>
                <a:cs typeface="Roboto"/>
                <a:sym typeface="Roboto"/>
              </a:rPr>
              <a:t>douce</a:t>
            </a:r>
            <a:r>
              <a:rPr lang="en-US" sz="1100" dirty="0">
                <a:solidFill>
                  <a:srgbClr val="0B5FBA"/>
                </a:solidFill>
                <a:latin typeface="Roboto"/>
                <a:ea typeface="Roboto"/>
                <a:cs typeface="Roboto"/>
                <a:sym typeface="Roboto"/>
              </a:rPr>
              <a:t>.</a:t>
            </a:r>
            <a:endParaRPr sz="900" dirty="0"/>
          </a:p>
        </p:txBody>
      </p:sp>
      <p:sp>
        <p:nvSpPr>
          <p:cNvPr id="675" name="Google Shape;675;p22"/>
          <p:cNvSpPr txBox="1"/>
          <p:nvPr/>
        </p:nvSpPr>
        <p:spPr>
          <a:xfrm>
            <a:off x="4579413" y="3500799"/>
            <a:ext cx="2200200" cy="1831271"/>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100" dirty="0" err="1">
                <a:solidFill>
                  <a:srgbClr val="0B5FBA"/>
                </a:solidFill>
                <a:latin typeface="Roboto"/>
                <a:ea typeface="Roboto"/>
                <a:cs typeface="Roboto"/>
                <a:sym typeface="Roboto"/>
              </a:rPr>
              <a:t>Dommages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causés</a:t>
            </a:r>
            <a:r>
              <a:rPr lang="en-US" sz="1100" dirty="0">
                <a:solidFill>
                  <a:srgbClr val="0B5FBA"/>
                </a:solidFill>
                <a:latin typeface="Roboto"/>
                <a:ea typeface="Roboto"/>
                <a:cs typeface="Roboto"/>
                <a:sym typeface="Roboto"/>
              </a:rPr>
              <a:t> aux </a:t>
            </a:r>
            <a:r>
              <a:rPr lang="en-US" sz="1100" dirty="0" err="1">
                <a:solidFill>
                  <a:srgbClr val="0B5FBA"/>
                </a:solidFill>
                <a:latin typeface="Roboto"/>
                <a:ea typeface="Roboto"/>
                <a:cs typeface="Roboto"/>
                <a:sym typeface="Roboto"/>
              </a:rPr>
              <a:t>systèmes</a:t>
            </a:r>
            <a:r>
              <a:rPr lang="en-US" sz="1100" dirty="0">
                <a:solidFill>
                  <a:srgbClr val="0B5FBA"/>
                </a:solidFill>
                <a:latin typeface="Roboto"/>
                <a:ea typeface="Roboto"/>
                <a:cs typeface="Roboto"/>
                <a:sym typeface="Roboto"/>
              </a:rPr>
              <a:t> de distribution </a:t>
            </a:r>
            <a:r>
              <a:rPr lang="en-US" sz="1100" dirty="0" err="1">
                <a:solidFill>
                  <a:srgbClr val="0B5FBA"/>
                </a:solidFill>
                <a:latin typeface="Roboto"/>
                <a:ea typeface="Roboto"/>
                <a:cs typeface="Roboto"/>
                <a:sym typeface="Roboto"/>
              </a:rPr>
              <a:t>d'eau</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tels</a:t>
            </a:r>
            <a:r>
              <a:rPr lang="en-US" sz="1100" dirty="0">
                <a:solidFill>
                  <a:srgbClr val="0B5FBA"/>
                </a:solidFill>
                <a:latin typeface="Roboto"/>
                <a:ea typeface="Roboto"/>
                <a:cs typeface="Roboto"/>
                <a:sym typeface="Roboto"/>
              </a:rPr>
              <a:t> que </a:t>
            </a:r>
            <a:r>
              <a:rPr lang="en-US" sz="1100" dirty="0" err="1">
                <a:solidFill>
                  <a:srgbClr val="0B5FBA"/>
                </a:solidFill>
                <a:latin typeface="Roboto"/>
                <a:ea typeface="Roboto"/>
                <a:cs typeface="Roboto"/>
                <a:sym typeface="Roboto"/>
              </a:rPr>
              <a:t>l'éclatement</a:t>
            </a:r>
            <a:r>
              <a:rPr lang="en-US" sz="1100" dirty="0">
                <a:solidFill>
                  <a:srgbClr val="0B5FBA"/>
                </a:solidFill>
                <a:latin typeface="Roboto"/>
                <a:ea typeface="Roboto"/>
                <a:cs typeface="Roboto"/>
                <a:sym typeface="Roboto"/>
              </a:rPr>
              <a:t> de </a:t>
            </a:r>
            <a:r>
              <a:rPr lang="en-US" sz="1100" dirty="0" err="1">
                <a:solidFill>
                  <a:srgbClr val="0B5FBA"/>
                </a:solidFill>
                <a:latin typeface="Roboto"/>
                <a:ea typeface="Roboto"/>
                <a:cs typeface="Roboto"/>
                <a:sym typeface="Roboto"/>
              </a:rPr>
              <a:t>canalisations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entraînant</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une</a:t>
            </a:r>
            <a:r>
              <a:rPr lang="en-US" sz="1100" dirty="0">
                <a:solidFill>
                  <a:srgbClr val="0B5FBA"/>
                </a:solidFill>
                <a:latin typeface="Roboto"/>
                <a:ea typeface="Roboto"/>
                <a:cs typeface="Roboto"/>
                <a:sym typeface="Roboto"/>
              </a:rPr>
              <a:t> interruption des services.</a:t>
            </a:r>
            <a:br>
              <a:rPr lang="en-US" sz="1100" dirty="0">
                <a:solidFill>
                  <a:srgbClr val="0B5FBA"/>
                </a:solidFill>
                <a:latin typeface="Roboto"/>
                <a:ea typeface="Roboto"/>
                <a:cs typeface="Roboto"/>
                <a:sym typeface="Roboto"/>
              </a:rPr>
            </a:br>
            <a:endParaRPr sz="900" dirty="0"/>
          </a:p>
          <a:p>
            <a:pPr marL="259093" lvl="1" indent="-129546">
              <a:buClr>
                <a:srgbClr val="0B5FBA"/>
              </a:buClr>
              <a:buSzPts val="1800"/>
              <a:buFont typeface="Arial"/>
              <a:buChar char="•"/>
            </a:pPr>
            <a:r>
              <a:rPr lang="en-US" sz="1100" dirty="0">
                <a:solidFill>
                  <a:srgbClr val="0B5FBA"/>
                </a:solidFill>
                <a:latin typeface="Roboto"/>
                <a:ea typeface="Roboto"/>
                <a:cs typeface="Roboto"/>
                <a:sym typeface="Roboto"/>
              </a:rPr>
              <a:t>Les </a:t>
            </a:r>
            <a:r>
              <a:rPr lang="en-US" sz="1100" dirty="0" err="1">
                <a:solidFill>
                  <a:srgbClr val="0B5FBA"/>
                </a:solidFill>
                <a:latin typeface="Roboto"/>
                <a:ea typeface="Roboto"/>
                <a:cs typeface="Roboto"/>
                <a:sym typeface="Roboto"/>
              </a:rPr>
              <a:t>inondations</a:t>
            </a:r>
            <a:r>
              <a:rPr lang="en-US" sz="1100" dirty="0">
                <a:solidFill>
                  <a:srgbClr val="0B5FBA"/>
                </a:solidFill>
                <a:latin typeface="Roboto"/>
                <a:ea typeface="Roboto"/>
                <a:cs typeface="Roboto"/>
                <a:sym typeface="Roboto"/>
              </a:rPr>
              <a:t> submergent les installations de </a:t>
            </a:r>
            <a:r>
              <a:rPr lang="en-US" sz="1100" dirty="0" err="1">
                <a:solidFill>
                  <a:srgbClr val="0B5FBA"/>
                </a:solidFill>
                <a:latin typeface="Roboto"/>
                <a:ea typeface="Roboto"/>
                <a:cs typeface="Roboto"/>
                <a:sym typeface="Roboto"/>
              </a:rPr>
              <a:t>traitement</a:t>
            </a:r>
            <a:r>
              <a:rPr lang="en-US" sz="1100" dirty="0">
                <a:solidFill>
                  <a:srgbClr val="0B5FBA"/>
                </a:solidFill>
                <a:latin typeface="Roboto"/>
                <a:ea typeface="Roboto"/>
                <a:cs typeface="Roboto"/>
                <a:sym typeface="Roboto"/>
              </a:rPr>
              <a:t> de </a:t>
            </a:r>
            <a:r>
              <a:rPr lang="en-US" sz="1100" dirty="0" err="1">
                <a:solidFill>
                  <a:srgbClr val="0B5FBA"/>
                </a:solidFill>
                <a:latin typeface="Roboto"/>
                <a:ea typeface="Roboto"/>
                <a:cs typeface="Roboto"/>
                <a:sym typeface="Roboto"/>
              </a:rPr>
              <a:t>l'eau</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entraînant</a:t>
            </a:r>
            <a:r>
              <a:rPr lang="en-US" sz="1100" dirty="0">
                <a:solidFill>
                  <a:srgbClr val="0B5FBA"/>
                </a:solidFill>
                <a:latin typeface="Roboto"/>
                <a:ea typeface="Roboto"/>
                <a:cs typeface="Roboto"/>
                <a:sym typeface="Roboto"/>
              </a:rPr>
              <a:t> la contamination de </a:t>
            </a:r>
            <a:r>
              <a:rPr lang="en-US" sz="1100" dirty="0" err="1">
                <a:solidFill>
                  <a:srgbClr val="0B5FBA"/>
                </a:solidFill>
                <a:latin typeface="Roboto"/>
                <a:ea typeface="Roboto"/>
                <a:cs typeface="Roboto"/>
                <a:sym typeface="Roboto"/>
              </a:rPr>
              <a:t>l'approvisionnement</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en</a:t>
            </a:r>
            <a:r>
              <a:rPr lang="en-US" sz="1100" dirty="0">
                <a:solidFill>
                  <a:srgbClr val="0B5FBA"/>
                </a:solidFill>
                <a:latin typeface="Roboto"/>
                <a:ea typeface="Roboto"/>
                <a:cs typeface="Roboto"/>
                <a:sym typeface="Roboto"/>
              </a:rPr>
              <a:t> eau.</a:t>
            </a:r>
            <a:endParaRPr sz="900" dirty="0"/>
          </a:p>
        </p:txBody>
      </p:sp>
      <p:sp>
        <p:nvSpPr>
          <p:cNvPr id="677" name="Google Shape;677;p22"/>
          <p:cNvSpPr txBox="1"/>
          <p:nvPr/>
        </p:nvSpPr>
        <p:spPr>
          <a:xfrm>
            <a:off x="2206652" y="2720833"/>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dirty="0" err="1">
                <a:solidFill>
                  <a:srgbClr val="0B5FBA"/>
                </a:solidFill>
                <a:latin typeface="Roboto"/>
                <a:ea typeface="Roboto"/>
                <a:cs typeface="Roboto"/>
                <a:sym typeface="Roboto"/>
              </a:rPr>
              <a:t>Tempêtes</a:t>
            </a:r>
            <a:r>
              <a:rPr lang="en-US" b="1" dirty="0">
                <a:solidFill>
                  <a:srgbClr val="0B5FBA"/>
                </a:solidFill>
                <a:latin typeface="Roboto"/>
                <a:ea typeface="Roboto"/>
                <a:cs typeface="Roboto"/>
                <a:sym typeface="Roboto"/>
              </a:rPr>
              <a:t> et cyclones</a:t>
            </a:r>
            <a:endParaRPr sz="933" dirty="0"/>
          </a:p>
        </p:txBody>
      </p:sp>
      <p:sp>
        <p:nvSpPr>
          <p:cNvPr id="678" name="Google Shape;678;p22"/>
          <p:cNvSpPr txBox="1"/>
          <p:nvPr/>
        </p:nvSpPr>
        <p:spPr>
          <a:xfrm>
            <a:off x="6947250" y="2720833"/>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dirty="0" err="1">
                <a:solidFill>
                  <a:srgbClr val="0B5FBA"/>
                </a:solidFill>
                <a:latin typeface="Roboto"/>
                <a:ea typeface="Roboto"/>
                <a:cs typeface="Roboto"/>
                <a:sym typeface="Roboto"/>
              </a:rPr>
              <a:t>Sécheresses</a:t>
            </a:r>
            <a:endParaRPr sz="933" dirty="0"/>
          </a:p>
        </p:txBody>
      </p:sp>
      <p:sp>
        <p:nvSpPr>
          <p:cNvPr id="679" name="Google Shape;679;p22"/>
          <p:cNvSpPr txBox="1"/>
          <p:nvPr/>
        </p:nvSpPr>
        <p:spPr>
          <a:xfrm>
            <a:off x="4587805" y="2720833"/>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a:solidFill>
                  <a:srgbClr val="0B5FBA"/>
                </a:solidFill>
                <a:latin typeface="Roboto"/>
                <a:ea typeface="Roboto"/>
                <a:cs typeface="Roboto"/>
                <a:sym typeface="Roboto"/>
              </a:rPr>
              <a:t>Inondations</a:t>
            </a:r>
            <a:endParaRPr sz="933"/>
          </a:p>
        </p:txBody>
      </p:sp>
      <p:sp>
        <p:nvSpPr>
          <p:cNvPr id="681" name="Google Shape;681;p22"/>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92" name="Google Shape;692;p23"/>
          <p:cNvSpPr/>
          <p:nvPr/>
        </p:nvSpPr>
        <p:spPr>
          <a:xfrm>
            <a:off x="2230136" y="3244180"/>
            <a:ext cx="2268029" cy="2185954"/>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93" name="Google Shape;693;p23"/>
          <p:cNvSpPr txBox="1"/>
          <p:nvPr/>
        </p:nvSpPr>
        <p:spPr>
          <a:xfrm>
            <a:off x="2225137" y="3336820"/>
            <a:ext cx="2200200" cy="2000548"/>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100" dirty="0" err="1">
                <a:solidFill>
                  <a:srgbClr val="0B5FBA"/>
                </a:solidFill>
                <a:latin typeface="Roboto"/>
                <a:ea typeface="Roboto"/>
                <a:cs typeface="Roboto"/>
                <a:sym typeface="Roboto"/>
              </a:rPr>
              <a:t>Dommages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causés</a:t>
            </a:r>
            <a:r>
              <a:rPr lang="en-US" sz="1100" dirty="0">
                <a:solidFill>
                  <a:srgbClr val="0B5FBA"/>
                </a:solidFill>
                <a:latin typeface="Roboto"/>
                <a:ea typeface="Roboto"/>
                <a:cs typeface="Roboto"/>
                <a:sym typeface="Roboto"/>
              </a:rPr>
              <a:t> à la superstructure des latrines par des vents </a:t>
            </a:r>
            <a:r>
              <a:rPr lang="en-US" sz="1100" dirty="0" err="1">
                <a:solidFill>
                  <a:srgbClr val="0B5FBA"/>
                </a:solidFill>
                <a:latin typeface="Roboto"/>
                <a:ea typeface="Roboto"/>
                <a:cs typeface="Roboto"/>
                <a:sym typeface="Roboto"/>
              </a:rPr>
              <a:t>violents</a:t>
            </a:r>
            <a:r>
              <a:rPr lang="en-US" sz="1100" dirty="0">
                <a:solidFill>
                  <a:srgbClr val="0B5FBA"/>
                </a:solidFill>
                <a:latin typeface="Roboto"/>
                <a:ea typeface="Roboto"/>
                <a:cs typeface="Roboto"/>
                <a:sym typeface="Roboto"/>
              </a:rPr>
              <a:t> et des </a:t>
            </a:r>
            <a:r>
              <a:rPr lang="en-US" sz="1100" dirty="0" err="1">
                <a:solidFill>
                  <a:srgbClr val="0B5FBA"/>
                </a:solidFill>
                <a:latin typeface="Roboto"/>
                <a:ea typeface="Roboto"/>
                <a:cs typeface="Roboto"/>
                <a:sym typeface="Roboto"/>
              </a:rPr>
              <a:t>pluies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intenses</a:t>
            </a:r>
            <a:br>
              <a:rPr lang="en-US" sz="1100" dirty="0">
                <a:solidFill>
                  <a:srgbClr val="0B5FBA"/>
                </a:solidFill>
                <a:latin typeface="Roboto"/>
                <a:ea typeface="Roboto"/>
                <a:cs typeface="Roboto"/>
                <a:sym typeface="Roboto"/>
              </a:rPr>
            </a:br>
            <a:endParaRPr sz="900" dirty="0"/>
          </a:p>
          <a:p>
            <a:pPr marL="259093" lvl="1" indent="-129546">
              <a:buClr>
                <a:srgbClr val="0B5FBA"/>
              </a:buClr>
              <a:buSzPts val="1800"/>
              <a:buFont typeface="Arial"/>
              <a:buChar char="•"/>
            </a:pPr>
            <a:r>
              <a:rPr lang="en-GB" sz="1100" dirty="0">
                <a:solidFill>
                  <a:srgbClr val="0B5FBA"/>
                </a:solidFill>
                <a:latin typeface="Roboto"/>
                <a:ea typeface="Roboto"/>
                <a:cs typeface="Roboto"/>
                <a:sym typeface="Roboto"/>
              </a:rPr>
              <a:t>Les </a:t>
            </a:r>
            <a:r>
              <a:rPr lang="en-GB" sz="1100" dirty="0" err="1">
                <a:solidFill>
                  <a:srgbClr val="0B5FBA"/>
                </a:solidFill>
                <a:latin typeface="Roboto"/>
                <a:ea typeface="Roboto"/>
                <a:cs typeface="Roboto"/>
                <a:sym typeface="Roboto"/>
              </a:rPr>
              <a:t>déchets</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fécaux</a:t>
            </a:r>
            <a:r>
              <a:rPr lang="en-GB" sz="1100" dirty="0">
                <a:solidFill>
                  <a:srgbClr val="0B5FBA"/>
                </a:solidFill>
                <a:latin typeface="Roboto"/>
                <a:ea typeface="Roboto"/>
                <a:cs typeface="Roboto"/>
                <a:sym typeface="Roboto"/>
              </a:rPr>
              <a:t> se </a:t>
            </a:r>
            <a:r>
              <a:rPr lang="en-GB" sz="1100" dirty="0" err="1">
                <a:solidFill>
                  <a:srgbClr val="0B5FBA"/>
                </a:solidFill>
                <a:latin typeface="Roboto"/>
                <a:ea typeface="Roboto"/>
                <a:cs typeface="Roboto"/>
                <a:sym typeface="Roboto"/>
              </a:rPr>
              <a:t>répandent</a:t>
            </a:r>
            <a:r>
              <a:rPr lang="en-GB" sz="1100" dirty="0">
                <a:solidFill>
                  <a:srgbClr val="0B5FBA"/>
                </a:solidFill>
                <a:latin typeface="Roboto"/>
                <a:ea typeface="Roboto"/>
                <a:cs typeface="Roboto"/>
                <a:sym typeface="Roboto"/>
              </a:rPr>
              <a:t>, contaminant les sources </a:t>
            </a:r>
            <a:r>
              <a:rPr lang="en-GB" sz="1100" dirty="0" err="1">
                <a:solidFill>
                  <a:srgbClr val="0B5FBA"/>
                </a:solidFill>
                <a:latin typeface="Roboto"/>
                <a:ea typeface="Roboto"/>
                <a:cs typeface="Roboto"/>
                <a:sym typeface="Roboto"/>
              </a:rPr>
              <a:t>d'eau</a:t>
            </a:r>
            <a:r>
              <a:rPr lang="en-GB" sz="1100" dirty="0">
                <a:solidFill>
                  <a:srgbClr val="0B5FBA"/>
                </a:solidFill>
                <a:latin typeface="Roboto"/>
                <a:ea typeface="Roboto"/>
                <a:cs typeface="Roboto"/>
                <a:sym typeface="Roboto"/>
              </a:rPr>
              <a:t> et </a:t>
            </a:r>
            <a:r>
              <a:rPr lang="en-GB" sz="1100" dirty="0" err="1">
                <a:solidFill>
                  <a:srgbClr val="0B5FBA"/>
                </a:solidFill>
                <a:latin typeface="Roboto"/>
                <a:ea typeface="Roboto"/>
                <a:cs typeface="Roboto"/>
                <a:sym typeface="Roboto"/>
              </a:rPr>
              <a:t>augmentant</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considérablement</a:t>
            </a:r>
            <a:r>
              <a:rPr lang="en-GB" sz="1100" dirty="0">
                <a:solidFill>
                  <a:srgbClr val="0B5FBA"/>
                </a:solidFill>
                <a:latin typeface="Roboto"/>
                <a:ea typeface="Roboto"/>
                <a:cs typeface="Roboto"/>
                <a:sym typeface="Roboto"/>
              </a:rPr>
              <a:t> les </a:t>
            </a:r>
            <a:r>
              <a:rPr lang="en-GB" sz="1100" dirty="0" err="1">
                <a:solidFill>
                  <a:srgbClr val="0B5FBA"/>
                </a:solidFill>
                <a:latin typeface="Roboto"/>
                <a:ea typeface="Roboto"/>
                <a:cs typeface="Roboto"/>
                <a:sym typeface="Roboto"/>
              </a:rPr>
              <a:t>risques</a:t>
            </a:r>
            <a:r>
              <a:rPr lang="en-GB" sz="1100" dirty="0">
                <a:solidFill>
                  <a:srgbClr val="0B5FBA"/>
                </a:solidFill>
                <a:latin typeface="Roboto"/>
                <a:ea typeface="Roboto"/>
                <a:cs typeface="Roboto"/>
                <a:sym typeface="Roboto"/>
              </a:rPr>
              <a:t> sanitaires, </a:t>
            </a:r>
            <a:r>
              <a:rPr lang="en-GB" sz="1100" dirty="0" err="1">
                <a:solidFill>
                  <a:srgbClr val="0B5FBA"/>
                </a:solidFill>
                <a:latin typeface="Roboto"/>
                <a:ea typeface="Roboto"/>
                <a:cs typeface="Roboto"/>
                <a:sym typeface="Roboto"/>
              </a:rPr>
              <a:t>en</a:t>
            </a:r>
            <a:r>
              <a:rPr lang="en-GB" sz="1100" dirty="0">
                <a:solidFill>
                  <a:srgbClr val="0B5FBA"/>
                </a:solidFill>
                <a:latin typeface="Roboto"/>
                <a:ea typeface="Roboto"/>
                <a:cs typeface="Roboto"/>
                <a:sym typeface="Roboto"/>
              </a:rPr>
              <a:t> particulier dans les zones basses et les quartiers </a:t>
            </a:r>
            <a:r>
              <a:rPr lang="en-GB" sz="1100" dirty="0" err="1">
                <a:solidFill>
                  <a:srgbClr val="0B5FBA"/>
                </a:solidFill>
                <a:latin typeface="Roboto"/>
                <a:ea typeface="Roboto"/>
                <a:cs typeface="Roboto"/>
                <a:sym typeface="Roboto"/>
              </a:rPr>
              <a:t>informels</a:t>
            </a:r>
            <a:r>
              <a:rPr lang="en-GB" sz="1100" dirty="0">
                <a:solidFill>
                  <a:srgbClr val="0B5FBA"/>
                </a:solidFill>
                <a:latin typeface="Roboto"/>
                <a:ea typeface="Roboto"/>
                <a:cs typeface="Roboto"/>
                <a:sym typeface="Roboto"/>
              </a:rPr>
              <a:t>.</a:t>
            </a:r>
            <a:endParaRPr sz="900" dirty="0"/>
          </a:p>
        </p:txBody>
      </p:sp>
      <p:sp>
        <p:nvSpPr>
          <p:cNvPr id="694" name="Google Shape;694;p23"/>
          <p:cNvSpPr/>
          <p:nvPr/>
        </p:nvSpPr>
        <p:spPr>
          <a:xfrm>
            <a:off x="6962206" y="3244117"/>
            <a:ext cx="2268029" cy="2185954"/>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95" name="Google Shape;695;p23"/>
          <p:cNvSpPr txBox="1"/>
          <p:nvPr/>
        </p:nvSpPr>
        <p:spPr>
          <a:xfrm>
            <a:off x="6996120" y="3343253"/>
            <a:ext cx="2200200" cy="1692771"/>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GB" sz="1100" dirty="0">
                <a:solidFill>
                  <a:srgbClr val="0B5FBA"/>
                </a:solidFill>
                <a:latin typeface="Roboto"/>
                <a:ea typeface="Roboto"/>
                <a:cs typeface="Roboto"/>
                <a:sym typeface="Roboto"/>
              </a:rPr>
              <a:t>Les </a:t>
            </a:r>
            <a:r>
              <a:rPr lang="en-GB" sz="1100" dirty="0" err="1">
                <a:solidFill>
                  <a:srgbClr val="0B5FBA"/>
                </a:solidFill>
                <a:latin typeface="Roboto"/>
                <a:ea typeface="Roboto"/>
                <a:cs typeface="Roboto"/>
                <a:sym typeface="Roboto"/>
              </a:rPr>
              <a:t>sécheresses</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perturbent</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l'assainissement</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en</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réduisant</a:t>
            </a:r>
            <a:r>
              <a:rPr lang="en-GB" sz="1100" dirty="0">
                <a:solidFill>
                  <a:srgbClr val="0B5FBA"/>
                </a:solidFill>
                <a:latin typeface="Roboto"/>
                <a:ea typeface="Roboto"/>
                <a:cs typeface="Roboto"/>
                <a:sym typeface="Roboto"/>
              </a:rPr>
              <a:t> la </a:t>
            </a:r>
            <a:r>
              <a:rPr lang="en-GB" sz="1100" dirty="0" err="1">
                <a:solidFill>
                  <a:srgbClr val="0B5FBA"/>
                </a:solidFill>
                <a:latin typeface="Roboto"/>
                <a:ea typeface="Roboto"/>
                <a:cs typeface="Roboto"/>
                <a:sym typeface="Roboto"/>
              </a:rPr>
              <a:t>quantité</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d'eau</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nécessaire</a:t>
            </a:r>
            <a:r>
              <a:rPr lang="en-GB" sz="1100" dirty="0">
                <a:solidFill>
                  <a:srgbClr val="0B5FBA"/>
                </a:solidFill>
                <a:latin typeface="Roboto"/>
                <a:ea typeface="Roboto"/>
                <a:cs typeface="Roboto"/>
                <a:sym typeface="Roboto"/>
              </a:rPr>
              <a:t> à </a:t>
            </a:r>
            <a:r>
              <a:rPr lang="en-GB" sz="1100" dirty="0" err="1">
                <a:solidFill>
                  <a:srgbClr val="0B5FBA"/>
                </a:solidFill>
                <a:latin typeface="Roboto"/>
                <a:ea typeface="Roboto"/>
                <a:cs typeface="Roboto"/>
                <a:sym typeface="Roboto"/>
              </a:rPr>
              <a:t>l'utilisation</a:t>
            </a:r>
            <a:r>
              <a:rPr lang="en-GB" sz="1100" dirty="0">
                <a:solidFill>
                  <a:srgbClr val="0B5FBA"/>
                </a:solidFill>
                <a:latin typeface="Roboto"/>
                <a:ea typeface="Roboto"/>
                <a:cs typeface="Roboto"/>
                <a:sym typeface="Roboto"/>
              </a:rPr>
              <a:t> des toilettes et au </a:t>
            </a:r>
            <a:r>
              <a:rPr lang="en-GB" sz="1100" dirty="0" err="1">
                <a:solidFill>
                  <a:srgbClr val="0B5FBA"/>
                </a:solidFill>
                <a:latin typeface="Roboto"/>
                <a:ea typeface="Roboto"/>
                <a:cs typeface="Roboto"/>
                <a:sym typeface="Roboto"/>
              </a:rPr>
              <a:t>fonctionnement</a:t>
            </a:r>
            <a:r>
              <a:rPr lang="en-GB" sz="1100" dirty="0">
                <a:solidFill>
                  <a:srgbClr val="0B5FBA"/>
                </a:solidFill>
                <a:latin typeface="Roboto"/>
                <a:ea typeface="Roboto"/>
                <a:cs typeface="Roboto"/>
                <a:sym typeface="Roboto"/>
              </a:rPr>
              <a:t> du </a:t>
            </a:r>
            <a:r>
              <a:rPr lang="en-GB" sz="1100" dirty="0" err="1">
                <a:solidFill>
                  <a:srgbClr val="0B5FBA"/>
                </a:solidFill>
                <a:latin typeface="Roboto"/>
                <a:ea typeface="Roboto"/>
                <a:cs typeface="Roboto"/>
                <a:sym typeface="Roboto"/>
              </a:rPr>
              <a:t>système</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ce</a:t>
            </a:r>
            <a:r>
              <a:rPr lang="en-GB" sz="1100" dirty="0">
                <a:solidFill>
                  <a:srgbClr val="0B5FBA"/>
                </a:solidFill>
                <a:latin typeface="Roboto"/>
                <a:ea typeface="Roboto"/>
                <a:cs typeface="Roboto"/>
                <a:sym typeface="Roboto"/>
              </a:rPr>
              <a:t> qui </a:t>
            </a:r>
            <a:r>
              <a:rPr lang="en-GB" sz="1100" dirty="0" err="1">
                <a:solidFill>
                  <a:srgbClr val="0B5FBA"/>
                </a:solidFill>
                <a:latin typeface="Roboto"/>
                <a:ea typeface="Roboto"/>
                <a:cs typeface="Roboto"/>
                <a:sym typeface="Roboto"/>
              </a:rPr>
              <a:t>augmente</a:t>
            </a:r>
            <a:r>
              <a:rPr lang="en-GB" sz="1100" dirty="0">
                <a:solidFill>
                  <a:srgbClr val="0B5FBA"/>
                </a:solidFill>
                <a:latin typeface="Roboto"/>
                <a:ea typeface="Roboto"/>
                <a:cs typeface="Roboto"/>
                <a:sym typeface="Roboto"/>
              </a:rPr>
              <a:t> les pratiques </a:t>
            </a:r>
            <a:r>
              <a:rPr lang="en-GB" sz="1100" dirty="0" err="1">
                <a:solidFill>
                  <a:srgbClr val="0B5FBA"/>
                </a:solidFill>
                <a:latin typeface="Roboto"/>
                <a:ea typeface="Roboto"/>
                <a:cs typeface="Roboto"/>
                <a:sym typeface="Roboto"/>
              </a:rPr>
              <a:t>dangereuses</a:t>
            </a:r>
            <a:r>
              <a:rPr lang="en-GB" sz="1100" dirty="0">
                <a:solidFill>
                  <a:srgbClr val="0B5FBA"/>
                </a:solidFill>
                <a:latin typeface="Roboto"/>
                <a:ea typeface="Roboto"/>
                <a:cs typeface="Roboto"/>
                <a:sym typeface="Roboto"/>
              </a:rPr>
              <a:t> et les </a:t>
            </a:r>
            <a:r>
              <a:rPr lang="en-GB" sz="1100" dirty="0" err="1">
                <a:solidFill>
                  <a:srgbClr val="0B5FBA"/>
                </a:solidFill>
                <a:latin typeface="Roboto"/>
                <a:ea typeface="Roboto"/>
                <a:cs typeface="Roboto"/>
                <a:sym typeface="Roboto"/>
              </a:rPr>
              <a:t>risques</a:t>
            </a:r>
            <a:r>
              <a:rPr lang="en-GB" sz="1100" dirty="0">
                <a:solidFill>
                  <a:srgbClr val="0B5FBA"/>
                </a:solidFill>
                <a:latin typeface="Roboto"/>
                <a:ea typeface="Roboto"/>
                <a:cs typeface="Roboto"/>
                <a:sym typeface="Roboto"/>
              </a:rPr>
              <a:t> sanitaires </a:t>
            </a:r>
            <a:r>
              <a:rPr lang="en-GB" sz="1100" dirty="0" err="1">
                <a:solidFill>
                  <a:srgbClr val="0B5FBA"/>
                </a:solidFill>
                <a:latin typeface="Roboto"/>
                <a:ea typeface="Roboto"/>
                <a:cs typeface="Roboto"/>
                <a:sym typeface="Roboto"/>
              </a:rPr>
              <a:t>lorsque</a:t>
            </a:r>
            <a:r>
              <a:rPr lang="en-GB" sz="1100" dirty="0">
                <a:solidFill>
                  <a:srgbClr val="0B5FBA"/>
                </a:solidFill>
                <a:latin typeface="Roboto"/>
                <a:ea typeface="Roboto"/>
                <a:cs typeface="Roboto"/>
                <a:sym typeface="Roboto"/>
              </a:rPr>
              <a:t> les </a:t>
            </a:r>
            <a:r>
              <a:rPr lang="en-GB" sz="1100" dirty="0" err="1">
                <a:solidFill>
                  <a:srgbClr val="0B5FBA"/>
                </a:solidFill>
                <a:latin typeface="Roboto"/>
                <a:ea typeface="Roboto"/>
                <a:cs typeface="Roboto"/>
                <a:sym typeface="Roboto"/>
              </a:rPr>
              <a:t>déchets</a:t>
            </a:r>
            <a:r>
              <a:rPr lang="en-GB" sz="1100" dirty="0">
                <a:solidFill>
                  <a:srgbClr val="0B5FBA"/>
                </a:solidFill>
                <a:latin typeface="Roboto"/>
                <a:ea typeface="Roboto"/>
                <a:cs typeface="Roboto"/>
                <a:sym typeface="Roboto"/>
              </a:rPr>
              <a:t> </a:t>
            </a:r>
            <a:r>
              <a:rPr lang="en-GB" sz="1100" dirty="0" err="1">
                <a:solidFill>
                  <a:srgbClr val="0B5FBA"/>
                </a:solidFill>
                <a:latin typeface="Roboto"/>
                <a:ea typeface="Roboto"/>
                <a:cs typeface="Roboto"/>
                <a:sym typeface="Roboto"/>
              </a:rPr>
              <a:t>s'accumulent</a:t>
            </a:r>
            <a:r>
              <a:rPr lang="en-GB" sz="1100" dirty="0">
                <a:solidFill>
                  <a:srgbClr val="0B5FBA"/>
                </a:solidFill>
                <a:latin typeface="Roboto"/>
                <a:ea typeface="Roboto"/>
                <a:cs typeface="Roboto"/>
                <a:sym typeface="Roboto"/>
              </a:rPr>
              <a:t> et </a:t>
            </a:r>
            <a:r>
              <a:rPr lang="en-GB" sz="1100" dirty="0" err="1">
                <a:solidFill>
                  <a:srgbClr val="0B5FBA"/>
                </a:solidFill>
                <a:latin typeface="Roboto"/>
                <a:ea typeface="Roboto"/>
                <a:cs typeface="Roboto"/>
                <a:sym typeface="Roboto"/>
              </a:rPr>
              <a:t>sont</a:t>
            </a:r>
            <a:r>
              <a:rPr lang="en-GB" sz="1100" dirty="0">
                <a:solidFill>
                  <a:srgbClr val="0B5FBA"/>
                </a:solidFill>
                <a:latin typeface="Roboto"/>
                <a:ea typeface="Roboto"/>
                <a:cs typeface="Roboto"/>
                <a:sym typeface="Roboto"/>
              </a:rPr>
              <a:t> mal </a:t>
            </a:r>
            <a:r>
              <a:rPr lang="en-GB" sz="1100" dirty="0" err="1">
                <a:solidFill>
                  <a:srgbClr val="0B5FBA"/>
                </a:solidFill>
                <a:latin typeface="Roboto"/>
                <a:ea typeface="Roboto"/>
                <a:cs typeface="Roboto"/>
                <a:sym typeface="Roboto"/>
              </a:rPr>
              <a:t>gérés</a:t>
            </a:r>
            <a:r>
              <a:rPr lang="en-GB" sz="1100" dirty="0">
                <a:solidFill>
                  <a:srgbClr val="0B5FBA"/>
                </a:solidFill>
                <a:latin typeface="Roboto"/>
                <a:ea typeface="Roboto"/>
                <a:cs typeface="Roboto"/>
                <a:sym typeface="Roboto"/>
              </a:rPr>
              <a:t>.</a:t>
            </a:r>
            <a:endParaRPr sz="900" dirty="0"/>
          </a:p>
        </p:txBody>
      </p:sp>
      <p:sp>
        <p:nvSpPr>
          <p:cNvPr id="696" name="Google Shape;696;p23"/>
          <p:cNvSpPr/>
          <p:nvPr/>
        </p:nvSpPr>
        <p:spPr>
          <a:xfrm>
            <a:off x="4598287" y="3244117"/>
            <a:ext cx="2268029" cy="2185954"/>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97" name="Google Shape;697;p23"/>
          <p:cNvSpPr txBox="1"/>
          <p:nvPr/>
        </p:nvSpPr>
        <p:spPr>
          <a:xfrm>
            <a:off x="4632201" y="3336820"/>
            <a:ext cx="2200200" cy="1543949"/>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100" dirty="0">
                <a:solidFill>
                  <a:srgbClr val="0B5FBA"/>
                </a:solidFill>
                <a:latin typeface="Roboto"/>
                <a:ea typeface="Roboto"/>
                <a:cs typeface="Roboto"/>
                <a:sym typeface="Roboto"/>
              </a:rPr>
              <a:t>Les </a:t>
            </a:r>
            <a:r>
              <a:rPr lang="en-US" sz="1100" dirty="0" err="1">
                <a:solidFill>
                  <a:srgbClr val="0B5FBA"/>
                </a:solidFill>
                <a:latin typeface="Roboto"/>
                <a:ea typeface="Roboto"/>
                <a:cs typeface="Roboto"/>
                <a:sym typeface="Roboto"/>
              </a:rPr>
              <a:t>inondations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compromettent</a:t>
            </a:r>
            <a:r>
              <a:rPr lang="en-US" sz="1100" dirty="0">
                <a:solidFill>
                  <a:srgbClr val="0B5FBA"/>
                </a:solidFill>
                <a:latin typeface="Roboto"/>
                <a:ea typeface="Roboto"/>
                <a:cs typeface="Roboto"/>
                <a:sym typeface="Roboto"/>
              </a:rPr>
              <a:t> les </a:t>
            </a:r>
            <a:r>
              <a:rPr lang="en-US" sz="1100" dirty="0" err="1">
                <a:solidFill>
                  <a:srgbClr val="0B5FBA"/>
                </a:solidFill>
                <a:latin typeface="Roboto"/>
                <a:ea typeface="Roboto"/>
                <a:cs typeface="Roboto"/>
                <a:sym typeface="Roboto"/>
              </a:rPr>
              <a:t>systèmes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d'assainissement</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augmentant</a:t>
            </a:r>
            <a:r>
              <a:rPr lang="en-US" sz="1100" dirty="0">
                <a:solidFill>
                  <a:srgbClr val="0B5FBA"/>
                </a:solidFill>
                <a:latin typeface="Roboto"/>
                <a:ea typeface="Roboto"/>
                <a:cs typeface="Roboto"/>
                <a:sym typeface="Roboto"/>
              </a:rPr>
              <a:t> le </a:t>
            </a:r>
            <a:r>
              <a:rPr lang="en-US" sz="1100" dirty="0" err="1">
                <a:solidFill>
                  <a:srgbClr val="0B5FBA"/>
                </a:solidFill>
                <a:latin typeface="Roboto"/>
                <a:ea typeface="Roboto"/>
                <a:cs typeface="Roboto"/>
                <a:sym typeface="Roboto"/>
              </a:rPr>
              <a:t>risque</a:t>
            </a:r>
            <a:r>
              <a:rPr lang="en-US" sz="1100" dirty="0">
                <a:solidFill>
                  <a:srgbClr val="0B5FBA"/>
                </a:solidFill>
                <a:latin typeface="Roboto"/>
                <a:ea typeface="Roboto"/>
                <a:cs typeface="Roboto"/>
                <a:sym typeface="Roboto"/>
              </a:rPr>
              <a:t> de maladies </a:t>
            </a:r>
            <a:r>
              <a:rPr lang="en-US" sz="1100" dirty="0" err="1">
                <a:solidFill>
                  <a:srgbClr val="0B5FBA"/>
                </a:solidFill>
                <a:latin typeface="Roboto"/>
                <a:ea typeface="Roboto"/>
                <a:cs typeface="Roboto"/>
                <a:sym typeface="Roboto"/>
              </a:rPr>
              <a:t>d'origine</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hydrique</a:t>
            </a:r>
            <a:r>
              <a:rPr lang="en-US" sz="1100" dirty="0">
                <a:solidFill>
                  <a:srgbClr val="0B5FBA"/>
                </a:solidFill>
                <a:latin typeface="Roboto"/>
                <a:ea typeface="Roboto"/>
                <a:cs typeface="Roboto"/>
                <a:sym typeface="Roboto"/>
              </a:rPr>
              <a:t>.</a:t>
            </a:r>
            <a:br>
              <a:rPr lang="en-US" sz="1100" dirty="0">
                <a:solidFill>
                  <a:srgbClr val="0B5FBA"/>
                </a:solidFill>
                <a:latin typeface="Roboto"/>
                <a:ea typeface="Roboto"/>
                <a:cs typeface="Roboto"/>
                <a:sym typeface="Roboto"/>
              </a:rPr>
            </a:br>
            <a:endParaRPr sz="900" dirty="0"/>
          </a:p>
          <a:p>
            <a:pPr marL="259093" lvl="1" indent="-129546">
              <a:buClr>
                <a:srgbClr val="0B5FBA"/>
              </a:buClr>
              <a:buSzPts val="1800"/>
              <a:buFont typeface="Arial"/>
              <a:buChar char="•"/>
            </a:pPr>
            <a:r>
              <a:rPr lang="en-US" sz="1100" dirty="0" err="1">
                <a:solidFill>
                  <a:srgbClr val="0B5FBA"/>
                </a:solidFill>
                <a:latin typeface="Roboto"/>
                <a:ea typeface="Roboto"/>
                <a:cs typeface="Roboto"/>
                <a:sym typeface="Roboto"/>
              </a:rPr>
              <a:t>Dommages</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causés</a:t>
            </a:r>
            <a:r>
              <a:rPr lang="en-US" sz="1100" dirty="0">
                <a:solidFill>
                  <a:srgbClr val="0B5FBA"/>
                </a:solidFill>
                <a:latin typeface="Roboto"/>
                <a:ea typeface="Roboto"/>
                <a:cs typeface="Roboto"/>
                <a:sym typeface="Roboto"/>
              </a:rPr>
              <a:t> aux installations, par </a:t>
            </a:r>
            <a:r>
              <a:rPr lang="en-US" sz="1100" dirty="0" err="1">
                <a:solidFill>
                  <a:srgbClr val="0B5FBA"/>
                </a:solidFill>
                <a:latin typeface="Roboto"/>
                <a:ea typeface="Roboto"/>
                <a:cs typeface="Roboto"/>
                <a:sym typeface="Roboto"/>
              </a:rPr>
              <a:t>exemple</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en</a:t>
            </a:r>
            <a:r>
              <a:rPr lang="en-US" sz="1100" dirty="0">
                <a:solidFill>
                  <a:srgbClr val="0B5FBA"/>
                </a:solidFill>
                <a:latin typeface="Roboto"/>
                <a:ea typeface="Roboto"/>
                <a:cs typeface="Roboto"/>
                <a:sym typeface="Roboto"/>
              </a:rPr>
              <a:t> raison de </a:t>
            </a:r>
            <a:r>
              <a:rPr lang="en-US" sz="1100" dirty="0" err="1">
                <a:solidFill>
                  <a:srgbClr val="0B5FBA"/>
                </a:solidFill>
                <a:latin typeface="Roboto"/>
                <a:ea typeface="Roboto"/>
                <a:cs typeface="Roboto"/>
                <a:sym typeface="Roboto"/>
              </a:rPr>
              <a:t>l'infiltration</a:t>
            </a:r>
            <a:r>
              <a:rPr lang="en-US" sz="1100" dirty="0">
                <a:solidFill>
                  <a:srgbClr val="0B5FBA"/>
                </a:solidFill>
                <a:latin typeface="Roboto"/>
                <a:ea typeface="Roboto"/>
                <a:cs typeface="Roboto"/>
                <a:sym typeface="Roboto"/>
              </a:rPr>
              <a:t> </a:t>
            </a:r>
            <a:r>
              <a:rPr lang="en-US" sz="1100" dirty="0" err="1">
                <a:solidFill>
                  <a:srgbClr val="0B5FBA"/>
                </a:solidFill>
                <a:latin typeface="Roboto"/>
                <a:ea typeface="Roboto"/>
                <a:cs typeface="Roboto"/>
                <a:sym typeface="Roboto"/>
              </a:rPr>
              <a:t>d'eau</a:t>
            </a:r>
            <a:r>
              <a:rPr lang="en-US" sz="1100" dirty="0">
                <a:solidFill>
                  <a:srgbClr val="0B5FBA"/>
                </a:solidFill>
                <a:latin typeface="Roboto"/>
                <a:ea typeface="Roboto"/>
                <a:cs typeface="Roboto"/>
                <a:sym typeface="Roboto"/>
              </a:rPr>
              <a:t>.</a:t>
            </a:r>
            <a:endParaRPr sz="900" dirty="0"/>
          </a:p>
        </p:txBody>
      </p:sp>
      <p:sp>
        <p:nvSpPr>
          <p:cNvPr id="728" name="Google Shape;728;p23"/>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17</a:t>
            </a:fld>
            <a:endParaRPr/>
          </a:p>
        </p:txBody>
      </p:sp>
      <p:sp>
        <p:nvSpPr>
          <p:cNvPr id="2" name="Google Shape;671;p22">
            <a:extLst>
              <a:ext uri="{FF2B5EF4-FFF2-40B4-BE49-F238E27FC236}">
                <a16:creationId xmlns:a16="http://schemas.microsoft.com/office/drawing/2014/main" id="{04F81D05-5F00-DB97-CEA4-4E878D4CDA49}"/>
              </a:ext>
            </a:extLst>
          </p:cNvPr>
          <p:cNvSpPr txBox="1"/>
          <p:nvPr/>
        </p:nvSpPr>
        <p:spPr>
          <a:xfrm>
            <a:off x="483966" y="920831"/>
            <a:ext cx="11077343" cy="984885"/>
          </a:xfrm>
          <a:prstGeom prst="rect">
            <a:avLst/>
          </a:prstGeom>
          <a:noFill/>
          <a:ln>
            <a:noFill/>
          </a:ln>
        </p:spPr>
        <p:txBody>
          <a:bodyPr spcFirstLastPara="1" wrap="square" lIns="0" tIns="0" rIns="0" bIns="0" anchor="t" anchorCtr="0">
            <a:spAutoFit/>
          </a:bodyPr>
          <a:lstStyle/>
          <a:p>
            <a:pPr>
              <a:buSzPts val="5395"/>
            </a:pPr>
            <a:r>
              <a:rPr lang="en-US" sz="3200" b="1" dirty="0">
                <a:solidFill>
                  <a:srgbClr val="0B5FBA"/>
                </a:solidFill>
                <a:latin typeface="Roboto"/>
                <a:ea typeface="Roboto"/>
                <a:cs typeface="Roboto"/>
                <a:sym typeface="Roboto"/>
              </a:rPr>
              <a:t>Comment le </a:t>
            </a:r>
            <a:r>
              <a:rPr lang="en-US" sz="3200" b="1" dirty="0" err="1">
                <a:solidFill>
                  <a:srgbClr val="0B5FBA"/>
                </a:solidFill>
                <a:latin typeface="Roboto"/>
                <a:ea typeface="Roboto"/>
                <a:cs typeface="Roboto"/>
                <a:sym typeface="Roboto"/>
              </a:rPr>
              <a:t>changement</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climatique</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affecte</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l'assainissement</a:t>
            </a:r>
            <a:endParaRPr sz="900" dirty="0"/>
          </a:p>
        </p:txBody>
      </p:sp>
      <p:sp>
        <p:nvSpPr>
          <p:cNvPr id="3" name="Google Shape;640;p22">
            <a:extLst>
              <a:ext uri="{FF2B5EF4-FFF2-40B4-BE49-F238E27FC236}">
                <a16:creationId xmlns:a16="http://schemas.microsoft.com/office/drawing/2014/main" id="{63FD08D9-4267-61FD-DE4D-19424201F5A4}"/>
              </a:ext>
            </a:extLst>
          </p:cNvPr>
          <p:cNvSpPr/>
          <p:nvPr/>
        </p:nvSpPr>
        <p:spPr>
          <a:xfrm>
            <a:off x="483966" y="3254929"/>
            <a:ext cx="1435417" cy="2175142"/>
          </a:xfrm>
          <a:custGeom>
            <a:avLst/>
            <a:gdLst/>
            <a:ahLst/>
            <a:cxnLst/>
            <a:rect l="l" t="t" r="r" b="b"/>
            <a:pathLst>
              <a:path w="2870835" h="3527044" extrusionOk="0">
                <a:moveTo>
                  <a:pt x="0" y="0"/>
                </a:moveTo>
                <a:lnTo>
                  <a:pt x="2870835" y="0"/>
                </a:lnTo>
                <a:lnTo>
                  <a:pt x="2870835"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5" name="Google Shape;668;p22">
            <a:extLst>
              <a:ext uri="{FF2B5EF4-FFF2-40B4-BE49-F238E27FC236}">
                <a16:creationId xmlns:a16="http://schemas.microsoft.com/office/drawing/2014/main" id="{C9BD9D5F-FA08-6108-B24F-4C349A3AF337}"/>
              </a:ext>
            </a:extLst>
          </p:cNvPr>
          <p:cNvSpPr/>
          <p:nvPr/>
        </p:nvSpPr>
        <p:spPr>
          <a:xfrm>
            <a:off x="2230136" y="2550363"/>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6" name="Google Shape;669;p22">
            <a:extLst>
              <a:ext uri="{FF2B5EF4-FFF2-40B4-BE49-F238E27FC236}">
                <a16:creationId xmlns:a16="http://schemas.microsoft.com/office/drawing/2014/main" id="{94488BA5-0A3B-6FA3-B666-3B18B12AD2C6}"/>
              </a:ext>
            </a:extLst>
          </p:cNvPr>
          <p:cNvSpPr/>
          <p:nvPr/>
        </p:nvSpPr>
        <p:spPr>
          <a:xfrm>
            <a:off x="6970734" y="2550362"/>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7" name="Google Shape;670;p22">
            <a:extLst>
              <a:ext uri="{FF2B5EF4-FFF2-40B4-BE49-F238E27FC236}">
                <a16:creationId xmlns:a16="http://schemas.microsoft.com/office/drawing/2014/main" id="{53C6BCD0-825F-3296-1D8F-08977F2E741B}"/>
              </a:ext>
            </a:extLst>
          </p:cNvPr>
          <p:cNvSpPr/>
          <p:nvPr/>
        </p:nvSpPr>
        <p:spPr>
          <a:xfrm>
            <a:off x="4614436" y="2550362"/>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9" name="Google Shape;677;p22">
            <a:extLst>
              <a:ext uri="{FF2B5EF4-FFF2-40B4-BE49-F238E27FC236}">
                <a16:creationId xmlns:a16="http://schemas.microsoft.com/office/drawing/2014/main" id="{F411E1EE-81C1-1167-2664-C2D2132ED6F8}"/>
              </a:ext>
            </a:extLst>
          </p:cNvPr>
          <p:cNvSpPr txBox="1"/>
          <p:nvPr/>
        </p:nvSpPr>
        <p:spPr>
          <a:xfrm>
            <a:off x="2264002" y="2592167"/>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a:solidFill>
                  <a:srgbClr val="0B5FBA"/>
                </a:solidFill>
                <a:latin typeface="Roboto"/>
                <a:ea typeface="Roboto"/>
                <a:cs typeface="Roboto"/>
                <a:sym typeface="Roboto"/>
              </a:rPr>
              <a:t>Tempêtes et cyclones</a:t>
            </a:r>
            <a:endParaRPr sz="933"/>
          </a:p>
        </p:txBody>
      </p:sp>
      <p:sp>
        <p:nvSpPr>
          <p:cNvPr id="10" name="Google Shape;678;p22">
            <a:extLst>
              <a:ext uri="{FF2B5EF4-FFF2-40B4-BE49-F238E27FC236}">
                <a16:creationId xmlns:a16="http://schemas.microsoft.com/office/drawing/2014/main" id="{54099468-C168-4FD2-77AB-A9EF2D3B600E}"/>
              </a:ext>
            </a:extLst>
          </p:cNvPr>
          <p:cNvSpPr txBox="1"/>
          <p:nvPr/>
        </p:nvSpPr>
        <p:spPr>
          <a:xfrm>
            <a:off x="7004600" y="2592166"/>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a:solidFill>
                  <a:srgbClr val="0B5FBA"/>
                </a:solidFill>
                <a:latin typeface="Roboto"/>
                <a:ea typeface="Roboto"/>
                <a:cs typeface="Roboto"/>
                <a:sym typeface="Roboto"/>
              </a:rPr>
              <a:t>Sécheresses</a:t>
            </a:r>
            <a:endParaRPr sz="933"/>
          </a:p>
        </p:txBody>
      </p:sp>
      <p:sp>
        <p:nvSpPr>
          <p:cNvPr id="11" name="Google Shape;679;p22">
            <a:extLst>
              <a:ext uri="{FF2B5EF4-FFF2-40B4-BE49-F238E27FC236}">
                <a16:creationId xmlns:a16="http://schemas.microsoft.com/office/drawing/2014/main" id="{6C5DCF71-30F1-9D9D-179A-10A1023A8333}"/>
              </a:ext>
            </a:extLst>
          </p:cNvPr>
          <p:cNvSpPr txBox="1"/>
          <p:nvPr/>
        </p:nvSpPr>
        <p:spPr>
          <a:xfrm>
            <a:off x="4648302" y="2592166"/>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a:solidFill>
                  <a:srgbClr val="0B5FBA"/>
                </a:solidFill>
                <a:latin typeface="Roboto"/>
                <a:ea typeface="Roboto"/>
                <a:cs typeface="Roboto"/>
                <a:sym typeface="Roboto"/>
              </a:rPr>
              <a:t>Inondations</a:t>
            </a:r>
            <a:endParaRPr sz="933"/>
          </a:p>
        </p:txBody>
      </p:sp>
      <p:sp>
        <p:nvSpPr>
          <p:cNvPr id="689" name="Google Shape;689;p23"/>
          <p:cNvSpPr txBox="1"/>
          <p:nvPr/>
        </p:nvSpPr>
        <p:spPr>
          <a:xfrm>
            <a:off x="483966" y="3630356"/>
            <a:ext cx="1367655" cy="1233607"/>
          </a:xfrm>
          <a:prstGeom prst="rect">
            <a:avLst/>
          </a:prstGeom>
          <a:noFill/>
          <a:ln>
            <a:noFill/>
          </a:ln>
        </p:spPr>
        <p:txBody>
          <a:bodyPr spcFirstLastPara="1" wrap="square" lIns="0" tIns="0" rIns="0" bIns="0" anchor="t" anchorCtr="0">
            <a:spAutoFit/>
          </a:bodyPr>
          <a:lstStyle/>
          <a:p>
            <a:pPr algn="ctr">
              <a:lnSpc>
                <a:spcPct val="130610"/>
              </a:lnSpc>
              <a:buSzPts val="1800"/>
            </a:pPr>
            <a:endParaRPr sz="1200" dirty="0">
              <a:solidFill>
                <a:schemeClr val="dk1"/>
              </a:solidFill>
              <a:latin typeface="Calibri"/>
              <a:ea typeface="Calibri"/>
              <a:cs typeface="Calibri"/>
              <a:sym typeface="Calibri"/>
            </a:endParaRPr>
          </a:p>
          <a:p>
            <a:pPr algn="ctr">
              <a:lnSpc>
                <a:spcPct val="130610"/>
              </a:lnSpc>
              <a:buSzPts val="1800"/>
            </a:pPr>
            <a:endParaRPr sz="1200" dirty="0">
              <a:solidFill>
                <a:schemeClr val="dk1"/>
              </a:solidFill>
              <a:latin typeface="Calibri"/>
              <a:ea typeface="Calibri"/>
              <a:cs typeface="Calibri"/>
              <a:sym typeface="Calibri"/>
            </a:endParaRPr>
          </a:p>
          <a:p>
            <a:pPr algn="ctr">
              <a:lnSpc>
                <a:spcPct val="130610"/>
              </a:lnSpc>
              <a:buSzPts val="1800"/>
            </a:pPr>
            <a:endParaRPr sz="1200" dirty="0">
              <a:solidFill>
                <a:schemeClr val="dk1"/>
              </a:solidFill>
              <a:latin typeface="Calibri"/>
              <a:ea typeface="Calibri"/>
              <a:cs typeface="Calibri"/>
              <a:sym typeface="Calibri"/>
            </a:endParaRPr>
          </a:p>
          <a:p>
            <a:pPr algn="ctr">
              <a:lnSpc>
                <a:spcPct val="130610"/>
              </a:lnSpc>
              <a:buSzPts val="1800"/>
            </a:pPr>
            <a:endParaRPr sz="1200" dirty="0">
              <a:solidFill>
                <a:schemeClr val="dk1"/>
              </a:solidFill>
              <a:latin typeface="Calibri"/>
              <a:ea typeface="Calibri"/>
              <a:cs typeface="Calibri"/>
              <a:sym typeface="Calibri"/>
            </a:endParaRPr>
          </a:p>
          <a:p>
            <a:pPr algn="ctr">
              <a:lnSpc>
                <a:spcPct val="144000"/>
              </a:lnSpc>
              <a:buSzPts val="1800"/>
            </a:pPr>
            <a:r>
              <a:rPr lang="en-US" sz="1200" b="1" dirty="0" err="1">
                <a:solidFill>
                  <a:srgbClr val="005DB9"/>
                </a:solidFill>
                <a:latin typeface="Roboto"/>
                <a:ea typeface="Roboto"/>
                <a:cs typeface="Roboto"/>
                <a:sym typeface="Roboto"/>
              </a:rPr>
              <a:t>Assainissement</a:t>
            </a:r>
            <a:endParaRPr sz="933" dirty="0"/>
          </a:p>
        </p:txBody>
      </p:sp>
      <p:sp>
        <p:nvSpPr>
          <p:cNvPr id="719" name="Google Shape;719;p23"/>
          <p:cNvSpPr/>
          <p:nvPr/>
        </p:nvSpPr>
        <p:spPr>
          <a:xfrm>
            <a:off x="794922" y="3735923"/>
            <a:ext cx="745741" cy="745741"/>
          </a:xfrm>
          <a:custGeom>
            <a:avLst/>
            <a:gdLst/>
            <a:ahLst/>
            <a:cxnLst/>
            <a:rect l="l" t="t" r="r" b="b"/>
            <a:pathLst>
              <a:path w="1118612" h="1118612" extrusionOk="0">
                <a:moveTo>
                  <a:pt x="0" y="0"/>
                </a:moveTo>
                <a:lnTo>
                  <a:pt x="1118612" y="0"/>
                </a:lnTo>
                <a:lnTo>
                  <a:pt x="1118612" y="1118612"/>
                </a:lnTo>
                <a:lnTo>
                  <a:pt x="0" y="1118612"/>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4" name="Google Shape;734;p24"/>
          <p:cNvSpPr txBox="1"/>
          <p:nvPr/>
        </p:nvSpPr>
        <p:spPr>
          <a:xfrm>
            <a:off x="881171" y="548806"/>
            <a:ext cx="11059313"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Effets en cascade du changement climatique</a:t>
            </a:r>
            <a:endParaRPr sz="933"/>
          </a:p>
        </p:txBody>
      </p:sp>
      <p:sp>
        <p:nvSpPr>
          <p:cNvPr id="741" name="Google Shape;741;p24"/>
          <p:cNvSpPr txBox="1"/>
          <p:nvPr/>
        </p:nvSpPr>
        <p:spPr>
          <a:xfrm>
            <a:off x="881171" y="1999885"/>
            <a:ext cx="4190200" cy="3662541"/>
          </a:xfrm>
          <a:prstGeom prst="rect">
            <a:avLst/>
          </a:prstGeom>
          <a:noFill/>
          <a:ln>
            <a:noFill/>
          </a:ln>
        </p:spPr>
        <p:txBody>
          <a:bodyPr spcFirstLastPara="1" wrap="square" lIns="0" tIns="0" rIns="0" bIns="0" anchor="t" anchorCtr="0">
            <a:spAutoFit/>
          </a:bodyPr>
          <a:lstStyle/>
          <a:p>
            <a:pPr>
              <a:buSzPts val="2300"/>
            </a:pPr>
            <a:r>
              <a:rPr lang="en-US" b="1" dirty="0">
                <a:solidFill>
                  <a:srgbClr val="0B5FBA"/>
                </a:solidFill>
                <a:latin typeface="Roboto"/>
                <a:ea typeface="Roboto"/>
                <a:cs typeface="Roboto"/>
                <a:sym typeface="Roboto"/>
              </a:rPr>
              <a:t>Les </a:t>
            </a:r>
            <a:r>
              <a:rPr lang="en-US" b="1" dirty="0" err="1">
                <a:solidFill>
                  <a:srgbClr val="0B5FBA"/>
                </a:solidFill>
                <a:latin typeface="Roboto"/>
                <a:ea typeface="Roboto"/>
                <a:cs typeface="Roboto"/>
                <a:sym typeface="Roboto"/>
              </a:rPr>
              <a:t>effets</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en</a:t>
            </a:r>
            <a:r>
              <a:rPr lang="en-US" b="1" dirty="0">
                <a:solidFill>
                  <a:srgbClr val="0B5FBA"/>
                </a:solidFill>
                <a:latin typeface="Roboto"/>
                <a:ea typeface="Roboto"/>
                <a:cs typeface="Roboto"/>
                <a:sym typeface="Roboto"/>
              </a:rPr>
              <a:t> cascade du </a:t>
            </a:r>
            <a:r>
              <a:rPr lang="en-US" b="1" dirty="0" err="1">
                <a:solidFill>
                  <a:srgbClr val="0B5FBA"/>
                </a:solidFill>
                <a:latin typeface="Roboto"/>
                <a:ea typeface="Roboto"/>
                <a:cs typeface="Roboto"/>
                <a:sym typeface="Roboto"/>
              </a:rPr>
              <a:t>changement</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climatique</a:t>
            </a:r>
            <a:endParaRPr sz="900" dirty="0"/>
          </a:p>
          <a:p>
            <a:pPr>
              <a:buSzPts val="2300"/>
            </a:pPr>
            <a:endParaRPr b="1"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Les infrastructures </a:t>
            </a:r>
            <a:r>
              <a:rPr lang="en-US" dirty="0" err="1">
                <a:solidFill>
                  <a:srgbClr val="0B5FBA"/>
                </a:solidFill>
                <a:latin typeface="Roboto"/>
                <a:ea typeface="Roboto"/>
                <a:cs typeface="Roboto"/>
                <a:sym typeface="Roboto"/>
              </a:rPr>
              <a:t>fonctionnent</a:t>
            </a:r>
            <a:r>
              <a:rPr lang="en-US" dirty="0">
                <a:solidFill>
                  <a:srgbClr val="0B5FBA"/>
                </a:solidFill>
                <a:latin typeface="Roboto"/>
                <a:ea typeface="Roboto"/>
                <a:cs typeface="Roboto"/>
                <a:sym typeface="Roboto"/>
              </a:rPr>
              <a:t> de plus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plus </a:t>
            </a:r>
            <a:r>
              <a:rPr lang="en-US" dirty="0" err="1">
                <a:solidFill>
                  <a:srgbClr val="0B5FBA"/>
                </a:solidFill>
                <a:latin typeface="Roboto"/>
                <a:ea typeface="Roboto"/>
                <a:cs typeface="Roboto"/>
                <a:sym typeface="Roboto"/>
              </a:rPr>
              <a:t>comme</a:t>
            </a:r>
            <a:r>
              <a:rPr lang="en-US" dirty="0">
                <a:solidFill>
                  <a:srgbClr val="0B5FBA"/>
                </a:solidFill>
                <a:latin typeface="Roboto"/>
                <a:ea typeface="Roboto"/>
                <a:cs typeface="Roboto"/>
                <a:sym typeface="Roboto"/>
              </a:rPr>
              <a:t> un « </a:t>
            </a:r>
            <a:r>
              <a:rPr lang="en-US" dirty="0" err="1">
                <a:solidFill>
                  <a:srgbClr val="0B5FBA"/>
                </a:solidFill>
                <a:latin typeface="Roboto"/>
                <a:ea typeface="Roboto"/>
                <a:cs typeface="Roboto"/>
                <a:sym typeface="Roboto"/>
              </a:rPr>
              <a:t>système</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systèmes</a:t>
            </a:r>
            <a:r>
              <a:rPr lang="en-US" dirty="0">
                <a:solidFill>
                  <a:srgbClr val="0B5FBA"/>
                </a:solidFill>
                <a:latin typeface="Roboto"/>
                <a:ea typeface="Roboto"/>
                <a:cs typeface="Roboto"/>
                <a:sym typeface="Roboto"/>
              </a:rPr>
              <a:t> » </a:t>
            </a:r>
            <a:r>
              <a:rPr lang="en-US" dirty="0" err="1">
                <a:solidFill>
                  <a:srgbClr val="0B5FBA"/>
                </a:solidFill>
                <a:latin typeface="Roboto"/>
                <a:ea typeface="Roboto"/>
                <a:cs typeface="Roboto"/>
                <a:sym typeface="Roboto"/>
              </a:rPr>
              <a:t>interdépendant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ce</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signifie</a:t>
            </a:r>
            <a:r>
              <a:rPr lang="en-US" dirty="0">
                <a:solidFill>
                  <a:srgbClr val="0B5FBA"/>
                </a:solidFill>
                <a:latin typeface="Roboto"/>
                <a:ea typeface="Roboto"/>
                <a:cs typeface="Roboto"/>
                <a:sym typeface="Roboto"/>
              </a:rPr>
              <a:t> que les </a:t>
            </a:r>
            <a:r>
              <a:rPr lang="en-US" dirty="0" err="1">
                <a:solidFill>
                  <a:srgbClr val="0B5FBA"/>
                </a:solidFill>
                <a:latin typeface="Roboto"/>
                <a:ea typeface="Roboto"/>
                <a:cs typeface="Roboto"/>
                <a:sym typeface="Roboto"/>
              </a:rPr>
              <a:t>actifs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infrastructurels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dépendent</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uns</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autres</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fournir</a:t>
            </a:r>
            <a:r>
              <a:rPr lang="en-US" dirty="0">
                <a:solidFill>
                  <a:srgbClr val="0B5FBA"/>
                </a:solidFill>
                <a:latin typeface="Roboto"/>
                <a:ea typeface="Roboto"/>
                <a:cs typeface="Roboto"/>
                <a:sym typeface="Roboto"/>
              </a:rPr>
              <a:t> des services.</a:t>
            </a:r>
            <a:endParaRPr sz="900" dirty="0"/>
          </a:p>
          <a:p>
            <a:pPr>
              <a:buSzPts val="2300"/>
            </a:pPr>
            <a:endParaRPr dirty="0">
              <a:solidFill>
                <a:srgbClr val="0B5FBA"/>
              </a:solidFill>
              <a:latin typeface="Roboto"/>
              <a:ea typeface="Roboto"/>
              <a:cs typeface="Roboto"/>
              <a:sym typeface="Roboto"/>
            </a:endParaRPr>
          </a:p>
          <a:p>
            <a:pPr>
              <a:buSzPts val="2300"/>
            </a:pPr>
            <a:r>
              <a:rPr lang="en-US" dirty="0" err="1">
                <a:solidFill>
                  <a:srgbClr val="0B5FBA"/>
                </a:solidFill>
                <a:latin typeface="Roboto"/>
                <a:ea typeface="Roboto"/>
                <a:cs typeface="Roboto"/>
                <a:sym typeface="Roboto"/>
              </a:rPr>
              <a:t>Cependant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cela</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signifie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également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qu'il</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existe</a:t>
            </a:r>
            <a:r>
              <a:rPr lang="en-US" dirty="0">
                <a:solidFill>
                  <a:srgbClr val="0B5FBA"/>
                </a:solidFill>
                <a:latin typeface="Roboto"/>
                <a:ea typeface="Roboto"/>
                <a:cs typeface="Roboto"/>
                <a:sym typeface="Roboto"/>
              </a:rPr>
              <a:t> un </a:t>
            </a:r>
            <a:r>
              <a:rPr lang="en-US" dirty="0" err="1">
                <a:solidFill>
                  <a:srgbClr val="0B5FBA"/>
                </a:solidFill>
                <a:latin typeface="Roboto"/>
                <a:ea typeface="Roboto"/>
                <a:cs typeface="Roboto"/>
                <a:sym typeface="Roboto"/>
              </a:rPr>
              <a:t>risque</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défaillances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cascade et de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systémiques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dus</a:t>
            </a:r>
            <a:r>
              <a:rPr lang="en-US" dirty="0">
                <a:solidFill>
                  <a:srgbClr val="0B5FBA"/>
                </a:solidFill>
                <a:latin typeface="Roboto"/>
                <a:ea typeface="Roboto"/>
                <a:cs typeface="Roboto"/>
                <a:sym typeface="Roboto"/>
              </a:rPr>
              <a:t> aux impacts </a:t>
            </a:r>
            <a:r>
              <a:rPr lang="en-US" dirty="0" err="1">
                <a:solidFill>
                  <a:srgbClr val="0B5FBA"/>
                </a:solidFill>
                <a:latin typeface="Roboto"/>
                <a:ea typeface="Roboto"/>
                <a:cs typeface="Roboto"/>
                <a:sym typeface="Roboto"/>
              </a:rPr>
              <a:t>climatiques</a:t>
            </a:r>
            <a:endParaRPr sz="900" dirty="0"/>
          </a:p>
          <a:p>
            <a:pPr>
              <a:buSzPts val="2300"/>
            </a:pPr>
            <a:endParaRPr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Un seul impact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sur un </a:t>
            </a:r>
            <a:r>
              <a:rPr lang="en-US" dirty="0" err="1">
                <a:solidFill>
                  <a:srgbClr val="0B5FBA"/>
                </a:solidFill>
                <a:latin typeface="Roboto"/>
                <a:ea typeface="Roboto"/>
                <a:cs typeface="Roboto"/>
                <a:sym typeface="Roboto"/>
              </a:rPr>
              <a:t>actif</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un service </a:t>
            </a:r>
            <a:r>
              <a:rPr lang="en-US" dirty="0" err="1">
                <a:solidFill>
                  <a:srgbClr val="0B5FBA"/>
                </a:solidFill>
                <a:latin typeface="Roboto"/>
                <a:ea typeface="Roboto"/>
                <a:cs typeface="Roboto"/>
                <a:sym typeface="Roboto"/>
              </a:rPr>
              <a:t>d'infrastructure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entraîner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cascade </a:t>
            </a:r>
            <a:r>
              <a:rPr lang="en-US" dirty="0" err="1">
                <a:solidFill>
                  <a:srgbClr val="0B5FBA"/>
                </a:solidFill>
                <a:latin typeface="Roboto"/>
                <a:ea typeface="Roboto"/>
                <a:cs typeface="Roboto"/>
                <a:sym typeface="Roboto"/>
              </a:rPr>
              <a:t>d'impacts</a:t>
            </a:r>
            <a:r>
              <a:rPr lang="en-US" dirty="0">
                <a:solidFill>
                  <a:srgbClr val="0B5FBA"/>
                </a:solidFill>
                <a:latin typeface="Roboto"/>
                <a:ea typeface="Roboto"/>
                <a:cs typeface="Roboto"/>
                <a:sym typeface="Roboto"/>
              </a:rPr>
              <a:t> sur </a:t>
            </a:r>
            <a:r>
              <a:rPr lang="en-US" dirty="0" err="1">
                <a:solidFill>
                  <a:srgbClr val="0B5FBA"/>
                </a:solidFill>
                <a:latin typeface="Roboto"/>
                <a:ea typeface="Roboto"/>
                <a:cs typeface="Roboto"/>
                <a:sym typeface="Roboto"/>
              </a:rPr>
              <a:t>d'autres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actifs</a:t>
            </a:r>
            <a:r>
              <a:rPr lang="en-US" dirty="0">
                <a:solidFill>
                  <a:srgbClr val="0B5FBA"/>
                </a:solidFill>
                <a:latin typeface="Roboto"/>
                <a:ea typeface="Roboto"/>
                <a:cs typeface="Roboto"/>
                <a:sym typeface="Roboto"/>
              </a:rPr>
              <a:t> et services, </a:t>
            </a:r>
            <a:r>
              <a:rPr lang="en-US" dirty="0" err="1">
                <a:solidFill>
                  <a:srgbClr val="0B5FBA"/>
                </a:solidFill>
                <a:latin typeface="Roboto"/>
                <a:ea typeface="Roboto"/>
                <a:cs typeface="Roboto"/>
                <a:sym typeface="Roboto"/>
              </a:rPr>
              <a:t>ce</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avoir</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conséquences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négatives</a:t>
            </a:r>
            <a:r>
              <a:rPr lang="en-US" dirty="0">
                <a:solidFill>
                  <a:srgbClr val="0B5FBA"/>
                </a:solidFill>
                <a:latin typeface="Roboto"/>
                <a:ea typeface="Roboto"/>
                <a:cs typeface="Roboto"/>
                <a:sym typeface="Roboto"/>
              </a:rPr>
              <a:t> plus graves et plus </a:t>
            </a:r>
            <a:r>
              <a:rPr lang="en-US" dirty="0" err="1">
                <a:solidFill>
                  <a:srgbClr val="0B5FBA"/>
                </a:solidFill>
                <a:latin typeface="Roboto"/>
                <a:ea typeface="Roboto"/>
                <a:cs typeface="Roboto"/>
                <a:sym typeface="Roboto"/>
              </a:rPr>
              <a:t>prononcées</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région</a:t>
            </a:r>
            <a:r>
              <a:rPr lang="en-US" dirty="0">
                <a:solidFill>
                  <a:srgbClr val="0B5FBA"/>
                </a:solidFill>
                <a:latin typeface="Roboto"/>
                <a:ea typeface="Roboto"/>
                <a:cs typeface="Roboto"/>
                <a:sym typeface="Roboto"/>
              </a:rPr>
              <a:t>.</a:t>
            </a:r>
            <a:endParaRPr sz="900" dirty="0"/>
          </a:p>
        </p:txBody>
      </p:sp>
      <p:sp>
        <p:nvSpPr>
          <p:cNvPr id="742" name="Google Shape;742;p24"/>
          <p:cNvSpPr/>
          <p:nvPr/>
        </p:nvSpPr>
        <p:spPr>
          <a:xfrm>
            <a:off x="5421633" y="2651259"/>
            <a:ext cx="3673363" cy="3673363"/>
          </a:xfrm>
          <a:custGeom>
            <a:avLst/>
            <a:gdLst/>
            <a:ahLst/>
            <a:cxnLst/>
            <a:rect l="l" t="t" r="r" b="b"/>
            <a:pathLst>
              <a:path w="5225034" h="5225034" extrusionOk="0">
                <a:moveTo>
                  <a:pt x="0" y="2612517"/>
                </a:moveTo>
                <a:cubicBezTo>
                  <a:pt x="0" y="1169670"/>
                  <a:pt x="1169670" y="0"/>
                  <a:pt x="2612517" y="0"/>
                </a:cubicBezTo>
                <a:cubicBezTo>
                  <a:pt x="4055364" y="0"/>
                  <a:pt x="5225034" y="1169670"/>
                  <a:pt x="5225034" y="2612517"/>
                </a:cubicBezTo>
                <a:cubicBezTo>
                  <a:pt x="5225034" y="4055364"/>
                  <a:pt x="4055364" y="5225034"/>
                  <a:pt x="2612517" y="5225034"/>
                </a:cubicBezTo>
                <a:cubicBezTo>
                  <a:pt x="1169670" y="5225034"/>
                  <a:pt x="0" y="4055364"/>
                  <a:pt x="0" y="2612517"/>
                </a:cubicBezTo>
                <a:close/>
              </a:path>
            </a:pathLst>
          </a:custGeom>
          <a:solidFill>
            <a:srgbClr val="C4EEF9"/>
          </a:solidFill>
          <a:ln>
            <a:noFill/>
          </a:ln>
        </p:spPr>
        <p:txBody>
          <a:bodyPr spcFirstLastPara="1" wrap="square" lIns="60950" tIns="60950" rIns="60950" bIns="60950" anchor="ctr" anchorCtr="0">
            <a:noAutofit/>
          </a:bodyPr>
          <a:lstStyle/>
          <a:p>
            <a:pPr>
              <a:buSzPts val="1400"/>
            </a:pPr>
            <a:endParaRPr sz="933"/>
          </a:p>
        </p:txBody>
      </p:sp>
      <p:cxnSp>
        <p:nvCxnSpPr>
          <p:cNvPr id="11" name="Google Shape;756;p24">
            <a:extLst>
              <a:ext uri="{FF2B5EF4-FFF2-40B4-BE49-F238E27FC236}">
                <a16:creationId xmlns:a16="http://schemas.microsoft.com/office/drawing/2014/main" id="{11FEF082-16AF-BEE0-B38F-BA53A9CD7A6C}"/>
              </a:ext>
            </a:extLst>
          </p:cNvPr>
          <p:cNvCxnSpPr>
            <a:cxnSpLocks/>
          </p:cNvCxnSpPr>
          <p:nvPr/>
        </p:nvCxnSpPr>
        <p:spPr>
          <a:xfrm flipH="1">
            <a:off x="8047551" y="5022054"/>
            <a:ext cx="1442470" cy="0"/>
          </a:xfrm>
          <a:prstGeom prst="straightConnector1">
            <a:avLst/>
          </a:prstGeom>
          <a:noFill/>
          <a:ln w="57150" cap="rnd" cmpd="sng">
            <a:solidFill>
              <a:srgbClr val="00B0CE"/>
            </a:solidFill>
            <a:prstDash val="solid"/>
            <a:round/>
            <a:headEnd type="none" w="sm" len="sm"/>
            <a:tailEnd type="none" w="sm" len="sm"/>
          </a:ln>
        </p:spPr>
      </p:cxnSp>
      <p:sp>
        <p:nvSpPr>
          <p:cNvPr id="743" name="Google Shape;743;p24"/>
          <p:cNvSpPr/>
          <p:nvPr/>
        </p:nvSpPr>
        <p:spPr>
          <a:xfrm>
            <a:off x="5922568" y="3653097"/>
            <a:ext cx="2671495" cy="2671495"/>
          </a:xfrm>
          <a:custGeom>
            <a:avLst/>
            <a:gdLst/>
            <a:ahLst/>
            <a:cxnLst/>
            <a:rect l="l" t="t" r="r" b="b"/>
            <a:pathLst>
              <a:path w="3799967" h="3799967" extrusionOk="0">
                <a:moveTo>
                  <a:pt x="0" y="1900047"/>
                </a:moveTo>
                <a:cubicBezTo>
                  <a:pt x="0" y="850646"/>
                  <a:pt x="850646" y="0"/>
                  <a:pt x="1900047" y="0"/>
                </a:cubicBezTo>
                <a:cubicBezTo>
                  <a:pt x="2949448" y="0"/>
                  <a:pt x="3799967" y="850646"/>
                  <a:pt x="3799967" y="1900047"/>
                </a:cubicBezTo>
                <a:cubicBezTo>
                  <a:pt x="3799967" y="2949448"/>
                  <a:pt x="2949321" y="3799967"/>
                  <a:pt x="1900047" y="3799967"/>
                </a:cubicBezTo>
                <a:cubicBezTo>
                  <a:pt x="850773" y="3799967"/>
                  <a:pt x="0" y="2949321"/>
                  <a:pt x="0" y="1900047"/>
                </a:cubicBezTo>
                <a:close/>
              </a:path>
            </a:pathLst>
          </a:custGeom>
          <a:solidFill>
            <a:srgbClr val="00B0CE"/>
          </a:solidFill>
          <a:ln>
            <a:noFill/>
          </a:ln>
        </p:spPr>
        <p:txBody>
          <a:bodyPr spcFirstLastPara="1" wrap="square" lIns="60950" tIns="60950" rIns="60950" bIns="60950" anchor="ctr" anchorCtr="0">
            <a:noAutofit/>
          </a:bodyPr>
          <a:lstStyle/>
          <a:p>
            <a:pPr>
              <a:buSzPts val="1400"/>
            </a:pPr>
            <a:endParaRPr sz="933"/>
          </a:p>
        </p:txBody>
      </p:sp>
      <p:sp>
        <p:nvSpPr>
          <p:cNvPr id="744" name="Google Shape;744;p24"/>
          <p:cNvSpPr/>
          <p:nvPr/>
        </p:nvSpPr>
        <p:spPr>
          <a:xfrm>
            <a:off x="6667766" y="5137111"/>
            <a:ext cx="1187450" cy="1187450"/>
          </a:xfrm>
          <a:custGeom>
            <a:avLst/>
            <a:gdLst/>
            <a:ahLst/>
            <a:cxnLst/>
            <a:rect l="l" t="t" r="r" b="b"/>
            <a:pathLst>
              <a:path w="2374900" h="2374900" extrusionOk="0">
                <a:moveTo>
                  <a:pt x="0" y="1187450"/>
                </a:moveTo>
                <a:cubicBezTo>
                  <a:pt x="0" y="531622"/>
                  <a:pt x="531622" y="0"/>
                  <a:pt x="1187450" y="0"/>
                </a:cubicBezTo>
                <a:cubicBezTo>
                  <a:pt x="1843278" y="0"/>
                  <a:pt x="2374900" y="531622"/>
                  <a:pt x="2374900" y="1187450"/>
                </a:cubicBezTo>
                <a:cubicBezTo>
                  <a:pt x="2374900" y="1843278"/>
                  <a:pt x="1843278" y="2374900"/>
                  <a:pt x="1187450" y="2374900"/>
                </a:cubicBezTo>
                <a:cubicBezTo>
                  <a:pt x="531622" y="2374900"/>
                  <a:pt x="0" y="1843278"/>
                  <a:pt x="0" y="1187450"/>
                </a:cubicBezTo>
                <a:close/>
              </a:path>
            </a:pathLst>
          </a:custGeom>
          <a:solidFill>
            <a:schemeClr val="tx2"/>
          </a:solidFill>
          <a:ln>
            <a:noFill/>
          </a:ln>
        </p:spPr>
        <p:txBody>
          <a:bodyPr spcFirstLastPara="1" wrap="square" lIns="60950" tIns="60950" rIns="60950" bIns="60950" anchor="ctr" anchorCtr="0">
            <a:noAutofit/>
          </a:bodyPr>
          <a:lstStyle/>
          <a:p>
            <a:pPr>
              <a:buSzPts val="1400"/>
            </a:pPr>
            <a:endParaRPr sz="933"/>
          </a:p>
        </p:txBody>
      </p:sp>
      <p:sp>
        <p:nvSpPr>
          <p:cNvPr id="745" name="Google Shape;745;p24"/>
          <p:cNvSpPr txBox="1"/>
          <p:nvPr/>
        </p:nvSpPr>
        <p:spPr>
          <a:xfrm>
            <a:off x="6667762" y="5470593"/>
            <a:ext cx="1181101" cy="492443"/>
          </a:xfrm>
          <a:prstGeom prst="rect">
            <a:avLst/>
          </a:prstGeom>
          <a:noFill/>
          <a:ln>
            <a:noFill/>
          </a:ln>
        </p:spPr>
        <p:txBody>
          <a:bodyPr spcFirstLastPara="1" wrap="square" lIns="0" tIns="0" rIns="0" bIns="0" anchor="t" anchorCtr="0">
            <a:spAutoFit/>
          </a:bodyPr>
          <a:lstStyle/>
          <a:p>
            <a:pPr algn="ctr">
              <a:buSzPts val="1900"/>
            </a:pPr>
            <a:r>
              <a:rPr lang="en-US" sz="1600" dirty="0" err="1">
                <a:solidFill>
                  <a:schemeClr val="bg1"/>
                </a:solidFill>
                <a:latin typeface="Roboto"/>
                <a:ea typeface="Roboto"/>
                <a:cs typeface="Roboto"/>
                <a:sym typeface="Roboto"/>
              </a:rPr>
              <a:t>Aléa</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climatique</a:t>
            </a:r>
            <a:endParaRPr sz="1050" dirty="0">
              <a:solidFill>
                <a:schemeClr val="bg1"/>
              </a:solidFill>
            </a:endParaRPr>
          </a:p>
        </p:txBody>
      </p:sp>
      <p:sp>
        <p:nvSpPr>
          <p:cNvPr id="746" name="Google Shape;746;p24"/>
          <p:cNvSpPr txBox="1"/>
          <p:nvPr/>
        </p:nvSpPr>
        <p:spPr>
          <a:xfrm>
            <a:off x="6453342" y="2973462"/>
            <a:ext cx="1609943" cy="553998"/>
          </a:xfrm>
          <a:prstGeom prst="rect">
            <a:avLst/>
          </a:prstGeom>
          <a:noFill/>
          <a:ln>
            <a:noFill/>
          </a:ln>
        </p:spPr>
        <p:txBody>
          <a:bodyPr spcFirstLastPara="1" wrap="square" lIns="0" tIns="0" rIns="0" bIns="0" anchor="t" anchorCtr="0">
            <a:spAutoFit/>
          </a:bodyPr>
          <a:lstStyle/>
          <a:p>
            <a:pPr algn="ctr">
              <a:buSzPts val="1899"/>
            </a:pPr>
            <a:r>
              <a:rPr lang="en-US" sz="1800">
                <a:solidFill>
                  <a:schemeClr val="tx2"/>
                </a:solidFill>
                <a:latin typeface="Roboto"/>
                <a:ea typeface="Roboto"/>
                <a:cs typeface="Roboto"/>
                <a:sym typeface="Roboto"/>
              </a:rPr>
              <a:t>Impact sur le système</a:t>
            </a:r>
            <a:endParaRPr sz="1100">
              <a:solidFill>
                <a:schemeClr val="tx2"/>
              </a:solidFill>
            </a:endParaRPr>
          </a:p>
        </p:txBody>
      </p:sp>
      <p:sp>
        <p:nvSpPr>
          <p:cNvPr id="747" name="Google Shape;747;p24"/>
          <p:cNvSpPr txBox="1"/>
          <p:nvPr/>
        </p:nvSpPr>
        <p:spPr>
          <a:xfrm>
            <a:off x="6326018" y="4137982"/>
            <a:ext cx="1880751" cy="492443"/>
          </a:xfrm>
          <a:prstGeom prst="rect">
            <a:avLst/>
          </a:prstGeom>
          <a:noFill/>
          <a:ln>
            <a:noFill/>
          </a:ln>
        </p:spPr>
        <p:txBody>
          <a:bodyPr spcFirstLastPara="1" wrap="square" lIns="0" tIns="0" rIns="0" bIns="0" anchor="t" anchorCtr="0">
            <a:spAutoFit/>
          </a:bodyPr>
          <a:lstStyle/>
          <a:p>
            <a:pPr algn="ctr">
              <a:buSzPts val="1899"/>
            </a:pPr>
            <a:r>
              <a:rPr lang="en-US" sz="1600" dirty="0">
                <a:solidFill>
                  <a:srgbClr val="FFFFFF"/>
                </a:solidFill>
                <a:latin typeface="Roboto"/>
                <a:ea typeface="Roboto"/>
                <a:cs typeface="Roboto"/>
                <a:sym typeface="Roboto"/>
              </a:rPr>
              <a:t>Impact au</a:t>
            </a:r>
            <a:endParaRPr sz="1050" dirty="0"/>
          </a:p>
          <a:p>
            <a:pPr algn="ctr">
              <a:buSzPts val="1899"/>
            </a:pPr>
            <a:r>
              <a:rPr lang="en-US" sz="1600" dirty="0" err="1">
                <a:solidFill>
                  <a:srgbClr val="FFFFFF"/>
                </a:solidFill>
                <a:latin typeface="Roboto"/>
                <a:ea typeface="Roboto"/>
                <a:cs typeface="Roboto"/>
                <a:sym typeface="Roboto"/>
              </a:rPr>
              <a:t>niveau</a:t>
            </a:r>
            <a:r>
              <a:rPr lang="en-US" sz="1600" dirty="0">
                <a:solidFill>
                  <a:srgbClr val="FFFFFF"/>
                </a:solidFill>
                <a:latin typeface="Roboto"/>
                <a:ea typeface="Roboto"/>
                <a:cs typeface="Roboto"/>
                <a:sym typeface="Roboto"/>
              </a:rPr>
              <a:t> des </a:t>
            </a:r>
            <a:r>
              <a:rPr lang="en-US" sz="1600" dirty="0" err="1">
                <a:solidFill>
                  <a:srgbClr val="FFFFFF"/>
                </a:solidFill>
                <a:latin typeface="Roboto"/>
                <a:ea typeface="Roboto"/>
                <a:cs typeface="Roboto"/>
                <a:sym typeface="Roboto"/>
              </a:rPr>
              <a:t>actifs</a:t>
            </a:r>
            <a:endParaRPr sz="1050" dirty="0"/>
          </a:p>
        </p:txBody>
      </p:sp>
      <p:sp>
        <p:nvSpPr>
          <p:cNvPr id="748" name="Google Shape;748;p24"/>
          <p:cNvSpPr/>
          <p:nvPr/>
        </p:nvSpPr>
        <p:spPr>
          <a:xfrm>
            <a:off x="9748879" y="5587734"/>
            <a:ext cx="2191605" cy="927034"/>
          </a:xfrm>
          <a:custGeom>
            <a:avLst/>
            <a:gdLst/>
            <a:ahLst/>
            <a:cxnLst/>
            <a:rect l="l" t="t" r="r" b="b"/>
            <a:pathLst>
              <a:path w="5769356" h="1219200" extrusionOk="0">
                <a:moveTo>
                  <a:pt x="0" y="0"/>
                </a:moveTo>
                <a:lnTo>
                  <a:pt x="5769356" y="0"/>
                </a:lnTo>
                <a:lnTo>
                  <a:pt x="5769356" y="1219200"/>
                </a:lnTo>
                <a:lnTo>
                  <a:pt x="0" y="1219200"/>
                </a:lnTo>
                <a:close/>
              </a:path>
            </a:pathLst>
          </a:custGeom>
          <a:solidFill>
            <a:schemeClr val="tx2"/>
          </a:solidFill>
          <a:ln>
            <a:noFill/>
          </a:ln>
        </p:spPr>
        <p:txBody>
          <a:bodyPr spcFirstLastPara="1" wrap="square" lIns="60950" tIns="30467" rIns="60950" bIns="30467" anchor="t" anchorCtr="0">
            <a:noAutofit/>
          </a:bodyPr>
          <a:lstStyle/>
          <a:p>
            <a:pPr>
              <a:buSzPts val="1400"/>
            </a:pPr>
            <a:endParaRPr sz="933"/>
          </a:p>
        </p:txBody>
      </p:sp>
      <p:sp>
        <p:nvSpPr>
          <p:cNvPr id="749" name="Google Shape;749;p24"/>
          <p:cNvSpPr txBox="1"/>
          <p:nvPr/>
        </p:nvSpPr>
        <p:spPr>
          <a:xfrm>
            <a:off x="9890933" y="5866923"/>
            <a:ext cx="1936109" cy="369332"/>
          </a:xfrm>
          <a:prstGeom prst="rect">
            <a:avLst/>
          </a:prstGeom>
          <a:noFill/>
          <a:ln>
            <a:noFill/>
          </a:ln>
        </p:spPr>
        <p:txBody>
          <a:bodyPr spcFirstLastPara="1" wrap="square" lIns="0" tIns="0" rIns="0" bIns="0" anchor="t" anchorCtr="0">
            <a:spAutoFit/>
          </a:bodyPr>
          <a:lstStyle/>
          <a:p>
            <a:pPr marL="247654" indent="-171450">
              <a:buClr>
                <a:srgbClr val="0B5FBA"/>
              </a:buClr>
              <a:buSzPts val="1800"/>
              <a:buFont typeface="Arial" panose="020B0604020202020204" pitchFamily="34" charset="0"/>
              <a:buChar char="•"/>
            </a:pPr>
            <a:r>
              <a:rPr lang="en-US" sz="1200" dirty="0">
                <a:solidFill>
                  <a:schemeClr val="bg1"/>
                </a:solidFill>
                <a:latin typeface="Roboto"/>
                <a:ea typeface="Roboto"/>
                <a:cs typeface="Roboto"/>
                <a:sym typeface="Roboto"/>
              </a:rPr>
              <a:t>Par </a:t>
            </a:r>
            <a:r>
              <a:rPr lang="en-US" sz="1200" dirty="0" err="1">
                <a:solidFill>
                  <a:schemeClr val="bg1"/>
                </a:solidFill>
                <a:latin typeface="Roboto"/>
                <a:ea typeface="Roboto"/>
                <a:cs typeface="Roboto"/>
                <a:sym typeface="Roboto"/>
              </a:rPr>
              <a:t>exemple</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hausse</a:t>
            </a:r>
            <a:r>
              <a:rPr lang="en-US" sz="1200" dirty="0">
                <a:solidFill>
                  <a:schemeClr val="bg1"/>
                </a:solidFill>
                <a:latin typeface="Roboto"/>
                <a:ea typeface="Roboto"/>
                <a:cs typeface="Roboto"/>
                <a:sym typeface="Roboto"/>
              </a:rPr>
              <a:t> des </a:t>
            </a:r>
            <a:r>
              <a:rPr lang="en-US" sz="1200" dirty="0" err="1">
                <a:solidFill>
                  <a:schemeClr val="bg1"/>
                </a:solidFill>
                <a:latin typeface="Roboto"/>
                <a:ea typeface="Roboto"/>
                <a:cs typeface="Roboto"/>
                <a:sym typeface="Roboto"/>
              </a:rPr>
              <a:t>températures</a:t>
            </a:r>
            <a:endParaRPr sz="900" dirty="0">
              <a:solidFill>
                <a:schemeClr val="bg1"/>
              </a:solidFill>
            </a:endParaRPr>
          </a:p>
        </p:txBody>
      </p:sp>
      <p:sp>
        <p:nvSpPr>
          <p:cNvPr id="751" name="Google Shape;751;p24"/>
          <p:cNvSpPr/>
          <p:nvPr/>
        </p:nvSpPr>
        <p:spPr>
          <a:xfrm>
            <a:off x="9748881" y="3396097"/>
            <a:ext cx="2189415" cy="1524511"/>
          </a:xfrm>
          <a:custGeom>
            <a:avLst/>
            <a:gdLst/>
            <a:ahLst/>
            <a:cxnLst/>
            <a:rect l="l" t="t" r="r" b="b"/>
            <a:pathLst>
              <a:path w="5769356" h="1406525" extrusionOk="0">
                <a:moveTo>
                  <a:pt x="0" y="0"/>
                </a:moveTo>
                <a:lnTo>
                  <a:pt x="5769356" y="0"/>
                </a:lnTo>
                <a:lnTo>
                  <a:pt x="5769356" y="1406525"/>
                </a:lnTo>
                <a:lnTo>
                  <a:pt x="0" y="1406525"/>
                </a:lnTo>
                <a:close/>
              </a:path>
            </a:pathLst>
          </a:custGeom>
          <a:solidFill>
            <a:srgbClr val="00B0CE"/>
          </a:solidFill>
          <a:ln>
            <a:noFill/>
          </a:ln>
        </p:spPr>
        <p:txBody>
          <a:bodyPr spcFirstLastPara="1" wrap="square" lIns="60950" tIns="30467" rIns="60950" bIns="30467" anchor="t" anchorCtr="0">
            <a:noAutofit/>
          </a:bodyPr>
          <a:lstStyle/>
          <a:p>
            <a:pPr>
              <a:buSzPts val="1400"/>
            </a:pPr>
            <a:endParaRPr sz="933"/>
          </a:p>
        </p:txBody>
      </p:sp>
      <p:sp>
        <p:nvSpPr>
          <p:cNvPr id="752" name="Google Shape;752;p24"/>
          <p:cNvSpPr txBox="1"/>
          <p:nvPr/>
        </p:nvSpPr>
        <p:spPr>
          <a:xfrm>
            <a:off x="9890933" y="3655867"/>
            <a:ext cx="1936109" cy="1107996"/>
          </a:xfrm>
          <a:prstGeom prst="rect">
            <a:avLst/>
          </a:prstGeom>
          <a:noFill/>
          <a:ln>
            <a:noFill/>
          </a:ln>
        </p:spPr>
        <p:txBody>
          <a:bodyPr spcFirstLastPara="1" wrap="square" lIns="0" tIns="0" rIns="0" bIns="0" anchor="t" anchorCtr="0">
            <a:spAutoFit/>
          </a:bodyPr>
          <a:lstStyle/>
          <a:p>
            <a:pPr marL="247654" indent="-171450">
              <a:buClr>
                <a:srgbClr val="FFFFFF"/>
              </a:buClr>
              <a:buSzPts val="1800"/>
              <a:buFont typeface="Arial" panose="020B0604020202020204" pitchFamily="34" charset="0"/>
              <a:buChar char="•"/>
            </a:pPr>
            <a:r>
              <a:rPr lang="en-US" sz="1200" dirty="0" err="1">
                <a:solidFill>
                  <a:srgbClr val="FFFFFF"/>
                </a:solidFill>
                <a:latin typeface="Roboto"/>
                <a:ea typeface="Roboto"/>
                <a:cs typeface="Roboto"/>
                <a:sym typeface="Roboto"/>
              </a:rPr>
              <a:t>Productivité</a:t>
            </a:r>
            <a:r>
              <a:rPr lang="en-US" sz="1200" dirty="0">
                <a:solidFill>
                  <a:srgbClr val="FFFFFF"/>
                </a:solidFill>
                <a:latin typeface="Roboto"/>
                <a:ea typeface="Roboto"/>
                <a:cs typeface="Roboto"/>
                <a:sym typeface="Roboto"/>
              </a:rPr>
              <a:t> de la main-</a:t>
            </a:r>
            <a:r>
              <a:rPr lang="en-US" sz="1200" dirty="0" err="1">
                <a:solidFill>
                  <a:srgbClr val="FFFFFF"/>
                </a:solidFill>
                <a:latin typeface="Roboto"/>
                <a:ea typeface="Roboto"/>
                <a:cs typeface="Roboto"/>
                <a:sym typeface="Roboto"/>
              </a:rPr>
              <a:t>d'œuvre</a:t>
            </a:r>
            <a:endParaRPr lang="en-US" sz="900" dirty="0"/>
          </a:p>
          <a:p>
            <a:pPr marL="247654" indent="-171450">
              <a:buClr>
                <a:srgbClr val="FFFFFF"/>
              </a:buClr>
              <a:buSzPts val="1800"/>
              <a:buFont typeface="Arial" panose="020B0604020202020204" pitchFamily="34" charset="0"/>
              <a:buChar char="•"/>
            </a:pPr>
            <a:r>
              <a:rPr lang="en-US" sz="1200" dirty="0">
                <a:solidFill>
                  <a:srgbClr val="FFFFFF"/>
                </a:solidFill>
                <a:latin typeface="Roboto"/>
                <a:ea typeface="Roboto"/>
                <a:cs typeface="Roboto"/>
                <a:sym typeface="Roboto"/>
              </a:rPr>
              <a:t>Performances des </a:t>
            </a:r>
            <a:r>
              <a:rPr lang="en-US" sz="1200" dirty="0" err="1">
                <a:solidFill>
                  <a:srgbClr val="FFFFFF"/>
                </a:solidFill>
                <a:latin typeface="Roboto"/>
                <a:ea typeface="Roboto"/>
                <a:cs typeface="Roboto"/>
                <a:sym typeface="Roboto"/>
              </a:rPr>
              <a:t>équipements</a:t>
            </a:r>
            <a:endParaRPr sz="900" dirty="0"/>
          </a:p>
          <a:p>
            <a:pPr marL="247654" indent="-171450">
              <a:buClr>
                <a:srgbClr val="FFFFFF"/>
              </a:buClr>
              <a:buSzPts val="1800"/>
              <a:buFont typeface="Arial" panose="020B0604020202020204" pitchFamily="34" charset="0"/>
              <a:buChar char="•"/>
            </a:pPr>
            <a:r>
              <a:rPr lang="en-US" sz="1200" dirty="0" err="1">
                <a:solidFill>
                  <a:srgbClr val="FFFFFF"/>
                </a:solidFill>
                <a:latin typeface="Roboto"/>
                <a:ea typeface="Roboto"/>
                <a:cs typeface="Roboto"/>
                <a:sym typeface="Roboto"/>
              </a:rPr>
              <a:t>Contrainte</a:t>
            </a:r>
            <a:r>
              <a:rPr lang="en-US" sz="1200" dirty="0">
                <a:solidFill>
                  <a:srgbClr val="FFFFFF"/>
                </a:solidFill>
                <a:latin typeface="Roboto"/>
                <a:ea typeface="Roboto"/>
                <a:cs typeface="Roboto"/>
                <a:sym typeface="Roboto"/>
              </a:rPr>
              <a:t> sur les infrastructures</a:t>
            </a:r>
            <a:endParaRPr sz="900" dirty="0"/>
          </a:p>
        </p:txBody>
      </p:sp>
      <p:cxnSp>
        <p:nvCxnSpPr>
          <p:cNvPr id="753" name="Google Shape;753;p24"/>
          <p:cNvCxnSpPr>
            <a:cxnSpLocks/>
          </p:cNvCxnSpPr>
          <p:nvPr/>
        </p:nvCxnSpPr>
        <p:spPr>
          <a:xfrm flipH="1">
            <a:off x="8479971" y="3268930"/>
            <a:ext cx="1010050" cy="0"/>
          </a:xfrm>
          <a:prstGeom prst="straightConnector1">
            <a:avLst/>
          </a:prstGeom>
          <a:noFill/>
          <a:ln w="57150" cap="rnd" cmpd="sng">
            <a:solidFill>
              <a:srgbClr val="C4EEF9"/>
            </a:solidFill>
            <a:prstDash val="solid"/>
            <a:round/>
            <a:headEnd type="none" w="sm" len="sm"/>
            <a:tailEnd type="none" w="sm" len="sm"/>
          </a:ln>
        </p:spPr>
      </p:cxnSp>
      <p:sp>
        <p:nvSpPr>
          <p:cNvPr id="754" name="Google Shape;754;p24"/>
          <p:cNvSpPr/>
          <p:nvPr/>
        </p:nvSpPr>
        <p:spPr>
          <a:xfrm>
            <a:off x="9748880" y="1720890"/>
            <a:ext cx="2189416" cy="1548040"/>
          </a:xfrm>
          <a:custGeom>
            <a:avLst/>
            <a:gdLst/>
            <a:ahLst/>
            <a:cxnLst/>
            <a:rect l="l" t="t" r="r" b="b"/>
            <a:pathLst>
              <a:path w="5788533" h="1971040" extrusionOk="0">
                <a:moveTo>
                  <a:pt x="0" y="0"/>
                </a:moveTo>
                <a:lnTo>
                  <a:pt x="5788533" y="0"/>
                </a:lnTo>
                <a:lnTo>
                  <a:pt x="5788533" y="1971040"/>
                </a:lnTo>
                <a:lnTo>
                  <a:pt x="0" y="1971040"/>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755" name="Google Shape;755;p24"/>
          <p:cNvSpPr txBox="1"/>
          <p:nvPr/>
        </p:nvSpPr>
        <p:spPr>
          <a:xfrm>
            <a:off x="9892865" y="1989615"/>
            <a:ext cx="1828268" cy="1107996"/>
          </a:xfrm>
          <a:prstGeom prst="rect">
            <a:avLst/>
          </a:prstGeom>
          <a:noFill/>
          <a:ln>
            <a:noFill/>
          </a:ln>
        </p:spPr>
        <p:txBody>
          <a:bodyPr spcFirstLastPara="1" wrap="square" lIns="0" tIns="0" rIns="0" bIns="0" anchor="t" anchorCtr="0">
            <a:spAutoFit/>
          </a:bodyPr>
          <a:lstStyle/>
          <a:p>
            <a:pPr marL="247654" indent="-171450">
              <a:buClr>
                <a:srgbClr val="0B5FBA"/>
              </a:buClr>
              <a:buSzPts val="1800"/>
              <a:buFont typeface="Arial" panose="020B0604020202020204" pitchFamily="34" charset="0"/>
              <a:buChar char="•"/>
            </a:pPr>
            <a:r>
              <a:rPr lang="en-US" sz="1200" dirty="0">
                <a:solidFill>
                  <a:schemeClr val="tx2"/>
                </a:solidFill>
                <a:latin typeface="Roboto"/>
                <a:ea typeface="Roboto"/>
                <a:cs typeface="Roboto"/>
                <a:sym typeface="Roboto"/>
              </a:rPr>
              <a:t>Santé et </a:t>
            </a:r>
            <a:r>
              <a:rPr lang="en-US" sz="1200" dirty="0" err="1">
                <a:solidFill>
                  <a:schemeClr val="tx2"/>
                </a:solidFill>
                <a:latin typeface="Roboto"/>
                <a:ea typeface="Roboto"/>
                <a:cs typeface="Roboto"/>
                <a:sym typeface="Roboto"/>
              </a:rPr>
              <a:t>sécurité</a:t>
            </a:r>
            <a:endParaRPr sz="900" dirty="0">
              <a:solidFill>
                <a:schemeClr val="tx2"/>
              </a:solidFill>
            </a:endParaRPr>
          </a:p>
          <a:p>
            <a:pPr marL="247654" indent="-171450">
              <a:buClr>
                <a:srgbClr val="0B5FBA"/>
              </a:buClr>
              <a:buSzPts val="1800"/>
              <a:buFont typeface="Arial" panose="020B0604020202020204" pitchFamily="34" charset="0"/>
              <a:buChar char="•"/>
            </a:pPr>
            <a:r>
              <a:rPr lang="en-US" sz="1200" dirty="0">
                <a:solidFill>
                  <a:schemeClr val="tx2"/>
                </a:solidFill>
                <a:latin typeface="Roboto"/>
                <a:ea typeface="Roboto"/>
                <a:cs typeface="Roboto"/>
                <a:sym typeface="Roboto"/>
              </a:rPr>
              <a:t>Impacts </a:t>
            </a:r>
            <a:r>
              <a:rPr lang="en-US" sz="1200" dirty="0" err="1">
                <a:solidFill>
                  <a:schemeClr val="tx2"/>
                </a:solidFill>
                <a:latin typeface="Roboto"/>
                <a:ea typeface="Roboto"/>
                <a:cs typeface="Roboto"/>
                <a:sym typeface="Roboto"/>
              </a:rPr>
              <a:t>environnementaux</a:t>
            </a:r>
            <a:r>
              <a:rPr lang="en-US" sz="1200" dirty="0">
                <a:solidFill>
                  <a:schemeClr val="tx2"/>
                </a:solidFill>
                <a:latin typeface="Roboto"/>
                <a:ea typeface="Roboto"/>
                <a:cs typeface="Roboto"/>
                <a:sym typeface="Roboto"/>
              </a:rPr>
              <a:t> et </a:t>
            </a:r>
            <a:r>
              <a:rPr lang="en-US" sz="1200" dirty="0" err="1">
                <a:solidFill>
                  <a:schemeClr val="tx2"/>
                </a:solidFill>
                <a:latin typeface="Roboto"/>
                <a:ea typeface="Roboto"/>
                <a:cs typeface="Roboto"/>
                <a:sym typeface="Roboto"/>
              </a:rPr>
              <a:t>sociaux</a:t>
            </a:r>
            <a:endParaRPr sz="900" dirty="0">
              <a:solidFill>
                <a:schemeClr val="tx2"/>
              </a:solidFill>
            </a:endParaRPr>
          </a:p>
          <a:p>
            <a:pPr marL="247654" indent="-171450">
              <a:buClr>
                <a:srgbClr val="0B5FBA"/>
              </a:buClr>
              <a:buSzPts val="1800"/>
              <a:buFont typeface="Arial" panose="020B0604020202020204" pitchFamily="34" charset="0"/>
              <a:buChar char="•"/>
            </a:pPr>
            <a:r>
              <a:rPr lang="en-US" sz="1200" dirty="0">
                <a:solidFill>
                  <a:schemeClr val="tx2"/>
                </a:solidFill>
                <a:latin typeface="Roboto"/>
                <a:ea typeface="Roboto"/>
                <a:cs typeface="Roboto"/>
                <a:sym typeface="Roboto"/>
              </a:rPr>
              <a:t>Impacts financiers</a:t>
            </a:r>
            <a:endParaRPr sz="900" dirty="0">
              <a:solidFill>
                <a:schemeClr val="tx2"/>
              </a:solidFill>
            </a:endParaRPr>
          </a:p>
          <a:p>
            <a:pPr marL="247654" indent="-171450">
              <a:buClr>
                <a:srgbClr val="0B5FBA"/>
              </a:buClr>
              <a:buSzPts val="1800"/>
              <a:buFont typeface="Arial" panose="020B0604020202020204" pitchFamily="34" charset="0"/>
              <a:buChar char="•"/>
            </a:pPr>
            <a:r>
              <a:rPr lang="en-US" sz="1200" dirty="0" err="1">
                <a:solidFill>
                  <a:schemeClr val="tx2"/>
                </a:solidFill>
                <a:latin typeface="Roboto"/>
                <a:ea typeface="Roboto"/>
                <a:cs typeface="Roboto"/>
                <a:sym typeface="Roboto"/>
              </a:rPr>
              <a:t>Réputation</a:t>
            </a:r>
            <a:endParaRPr sz="900" dirty="0">
              <a:solidFill>
                <a:schemeClr val="tx2"/>
              </a:solidFill>
            </a:endParaRPr>
          </a:p>
        </p:txBody>
      </p:sp>
      <p:cxnSp>
        <p:nvCxnSpPr>
          <p:cNvPr id="756" name="Google Shape;756;p24"/>
          <p:cNvCxnSpPr>
            <a:cxnSpLocks/>
          </p:cNvCxnSpPr>
          <p:nvPr/>
        </p:nvCxnSpPr>
        <p:spPr>
          <a:xfrm flipH="1">
            <a:off x="7241734" y="6217733"/>
            <a:ext cx="2248288" cy="0"/>
          </a:xfrm>
          <a:prstGeom prst="straightConnector1">
            <a:avLst/>
          </a:prstGeom>
          <a:noFill/>
          <a:ln w="57150" cap="rnd" cmpd="sng">
            <a:solidFill>
              <a:schemeClr val="tx2"/>
            </a:solidFill>
            <a:prstDash val="solid"/>
            <a:round/>
            <a:headEnd type="none" w="sm" len="sm"/>
            <a:tailEnd type="none" w="sm" len="sm"/>
          </a:ln>
        </p:spPr>
      </p:cxnSp>
      <p:sp>
        <p:nvSpPr>
          <p:cNvPr id="757" name="Google Shape;757;p24"/>
          <p:cNvSpPr/>
          <p:nvPr/>
        </p:nvSpPr>
        <p:spPr>
          <a:xfrm rot="5400000">
            <a:off x="9427919" y="6164779"/>
            <a:ext cx="230115" cy="105908"/>
          </a:xfrm>
          <a:custGeom>
            <a:avLst/>
            <a:gdLst/>
            <a:ahLst/>
            <a:cxnLst/>
            <a:rect l="l" t="t" r="r" b="b"/>
            <a:pathLst>
              <a:path w="418846" h="361061" extrusionOk="0">
                <a:moveTo>
                  <a:pt x="0" y="361061"/>
                </a:moveTo>
                <a:lnTo>
                  <a:pt x="209423" y="0"/>
                </a:lnTo>
                <a:lnTo>
                  <a:pt x="418846" y="361061"/>
                </a:lnTo>
                <a:close/>
              </a:path>
            </a:pathLst>
          </a:custGeom>
          <a:solidFill>
            <a:schemeClr val="tx2"/>
          </a:solidFill>
          <a:ln>
            <a:noFill/>
          </a:ln>
        </p:spPr>
        <p:txBody>
          <a:bodyPr spcFirstLastPara="1" wrap="square" lIns="60950" tIns="30467" rIns="60950" bIns="30467" anchor="t" anchorCtr="0">
            <a:noAutofit/>
          </a:bodyPr>
          <a:lstStyle/>
          <a:p>
            <a:pPr>
              <a:buSzPts val="1400"/>
            </a:pPr>
            <a:endParaRPr sz="933"/>
          </a:p>
        </p:txBody>
      </p:sp>
      <p:sp>
        <p:nvSpPr>
          <p:cNvPr id="759" name="Google Shape;759;p24"/>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18</a:t>
            </a:fld>
            <a:endParaRPr/>
          </a:p>
        </p:txBody>
      </p:sp>
      <p:sp>
        <p:nvSpPr>
          <p:cNvPr id="12" name="Google Shape;757;p24">
            <a:extLst>
              <a:ext uri="{FF2B5EF4-FFF2-40B4-BE49-F238E27FC236}">
                <a16:creationId xmlns:a16="http://schemas.microsoft.com/office/drawing/2014/main" id="{FA985FB6-AB48-6481-8567-9C41047C22E1}"/>
              </a:ext>
            </a:extLst>
          </p:cNvPr>
          <p:cNvSpPr/>
          <p:nvPr/>
        </p:nvSpPr>
        <p:spPr>
          <a:xfrm rot="5400000">
            <a:off x="9427918" y="4969100"/>
            <a:ext cx="230115" cy="105908"/>
          </a:xfrm>
          <a:custGeom>
            <a:avLst/>
            <a:gdLst/>
            <a:ahLst/>
            <a:cxnLst/>
            <a:rect l="l" t="t" r="r" b="b"/>
            <a:pathLst>
              <a:path w="418846" h="361061" extrusionOk="0">
                <a:moveTo>
                  <a:pt x="0" y="361061"/>
                </a:moveTo>
                <a:lnTo>
                  <a:pt x="209423" y="0"/>
                </a:lnTo>
                <a:lnTo>
                  <a:pt x="418846" y="361061"/>
                </a:lnTo>
                <a:close/>
              </a:path>
            </a:pathLst>
          </a:custGeom>
          <a:solidFill>
            <a:srgbClr val="00B0CE"/>
          </a:solidFill>
          <a:ln>
            <a:noFill/>
          </a:ln>
        </p:spPr>
        <p:txBody>
          <a:bodyPr spcFirstLastPara="1" wrap="square" lIns="60950" tIns="30467" rIns="60950" bIns="30467" anchor="t" anchorCtr="0">
            <a:noAutofit/>
          </a:bodyPr>
          <a:lstStyle/>
          <a:p>
            <a:pPr>
              <a:buSzPts val="1400"/>
            </a:pPr>
            <a:endParaRPr sz="933"/>
          </a:p>
        </p:txBody>
      </p:sp>
      <p:sp>
        <p:nvSpPr>
          <p:cNvPr id="14" name="Google Shape;757;p24">
            <a:extLst>
              <a:ext uri="{FF2B5EF4-FFF2-40B4-BE49-F238E27FC236}">
                <a16:creationId xmlns:a16="http://schemas.microsoft.com/office/drawing/2014/main" id="{28B012D5-90F5-2AD8-03AB-9C1938D9884F}"/>
              </a:ext>
            </a:extLst>
          </p:cNvPr>
          <p:cNvSpPr/>
          <p:nvPr/>
        </p:nvSpPr>
        <p:spPr>
          <a:xfrm rot="5400000">
            <a:off x="9421897" y="3228086"/>
            <a:ext cx="230115" cy="105908"/>
          </a:xfrm>
          <a:custGeom>
            <a:avLst/>
            <a:gdLst/>
            <a:ahLst/>
            <a:cxnLst/>
            <a:rect l="l" t="t" r="r" b="b"/>
            <a:pathLst>
              <a:path w="418846" h="361061" extrusionOk="0">
                <a:moveTo>
                  <a:pt x="0" y="361061"/>
                </a:moveTo>
                <a:lnTo>
                  <a:pt x="209423" y="0"/>
                </a:lnTo>
                <a:lnTo>
                  <a:pt x="418846" y="361061"/>
                </a:lnTo>
                <a:close/>
              </a:path>
            </a:pathLst>
          </a:custGeom>
          <a:solidFill>
            <a:schemeClr val="bg2">
              <a:lumMod val="90000"/>
            </a:schemeClr>
          </a:solidFill>
          <a:ln>
            <a:noFill/>
          </a:ln>
        </p:spPr>
        <p:txBody>
          <a:bodyPr spcFirstLastPara="1" wrap="square" lIns="60950" tIns="30467" rIns="60950" bIns="30467" anchor="t" anchorCtr="0">
            <a:noAutofit/>
          </a:bodyPr>
          <a:lstStyle/>
          <a:p>
            <a:pPr>
              <a:buSzPts val="1400"/>
            </a:pPr>
            <a:endParaRPr sz="933"/>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732">
          <a:extLst>
            <a:ext uri="{FF2B5EF4-FFF2-40B4-BE49-F238E27FC236}">
              <a16:creationId xmlns:a16="http://schemas.microsoft.com/office/drawing/2014/main" id="{76FEEEC8-CD84-3C81-C6FE-93DC43721A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26145B-35DB-279D-CA15-0DE62BC77199}"/>
              </a:ext>
            </a:extLst>
          </p:cNvPr>
          <p:cNvSpPr>
            <a:spLocks noGrp="1"/>
          </p:cNvSpPr>
          <p:nvPr>
            <p:ph type="title"/>
          </p:nvPr>
        </p:nvSpPr>
        <p:spPr>
          <a:xfrm>
            <a:off x="429768" y="283464"/>
            <a:ext cx="9569638" cy="969264"/>
          </a:xfrm>
        </p:spPr>
        <p:txBody>
          <a:bodyPr>
            <a:normAutofit/>
          </a:bodyPr>
          <a:lstStyle/>
          <a:p>
            <a:r>
              <a:rPr lang="en-US" b="1">
                <a:solidFill>
                  <a:srgbClr val="0B5FBA"/>
                </a:solidFill>
                <a:latin typeface="Roboto"/>
                <a:ea typeface="Roboto"/>
                <a:cs typeface="Roboto"/>
                <a:sym typeface="Roboto"/>
              </a:rPr>
              <a:t>Effets en cascade du changement climatique</a:t>
            </a:r>
            <a:endParaRPr lang="en-GB"/>
          </a:p>
        </p:txBody>
      </p:sp>
      <p:sp>
        <p:nvSpPr>
          <p:cNvPr id="759" name="Google Shape;759;p24">
            <a:extLst>
              <a:ext uri="{FF2B5EF4-FFF2-40B4-BE49-F238E27FC236}">
                <a16:creationId xmlns:a16="http://schemas.microsoft.com/office/drawing/2014/main" id="{7D95933C-5361-73C5-11A9-D776F6231AF3}"/>
              </a:ext>
            </a:extLst>
          </p:cNvPr>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19</a:t>
            </a:fld>
            <a:endParaRPr/>
          </a:p>
        </p:txBody>
      </p:sp>
      <p:sp>
        <p:nvSpPr>
          <p:cNvPr id="3" name="Content Placeholder 2">
            <a:extLst>
              <a:ext uri="{FF2B5EF4-FFF2-40B4-BE49-F238E27FC236}">
                <a16:creationId xmlns:a16="http://schemas.microsoft.com/office/drawing/2014/main" id="{73115157-5557-544A-11A6-FB805E5C7E30}"/>
              </a:ext>
            </a:extLst>
          </p:cNvPr>
          <p:cNvSpPr>
            <a:spLocks noGrp="1"/>
          </p:cNvSpPr>
          <p:nvPr>
            <p:ph idx="1"/>
          </p:nvPr>
        </p:nvSpPr>
        <p:spPr>
          <a:xfrm>
            <a:off x="6213988" y="1392008"/>
            <a:ext cx="5395845" cy="4073984"/>
          </a:xfrm>
        </p:spPr>
        <p:txBody>
          <a:bodyPr>
            <a:normAutofit fontScale="55000" lnSpcReduction="20000"/>
          </a:bodyPr>
          <a:lstStyle/>
          <a:p>
            <a:r>
              <a:rPr lang="pt-BR" sz="3400" b="1" dirty="0">
                <a:solidFill>
                  <a:srgbClr val="0B5FBA"/>
                </a:solidFill>
                <a:latin typeface="Roboto"/>
                <a:ea typeface="Roboto"/>
                <a:cs typeface="Roboto"/>
              </a:rPr>
              <a:t>Énergie hydraulique et systèmes énergétiques</a:t>
            </a:r>
          </a:p>
          <a:p>
            <a:endParaRPr lang="pt-BR" b="1" dirty="0">
              <a:solidFill>
                <a:srgbClr val="0B5FBA"/>
              </a:solidFill>
              <a:latin typeface="Roboto"/>
              <a:ea typeface="Roboto"/>
              <a:cs typeface="Roboto"/>
            </a:endParaRPr>
          </a:p>
          <a:p>
            <a:r>
              <a:rPr lang="pt-BR" sz="2500" b="1" dirty="0">
                <a:solidFill>
                  <a:srgbClr val="0B5FBA"/>
                </a:solidFill>
                <a:latin typeface="Roboto"/>
                <a:ea typeface="Roboto"/>
                <a:cs typeface="Roboto"/>
              </a:rPr>
              <a:t>Impact initial : </a:t>
            </a:r>
            <a:r>
              <a:rPr lang="pt-BR" sz="2500" dirty="0">
                <a:solidFill>
                  <a:srgbClr val="0B5FBA"/>
                </a:solidFill>
                <a:latin typeface="Roboto"/>
                <a:ea typeface="Roboto"/>
                <a:cs typeface="Roboto"/>
              </a:rPr>
              <a:t>de fortes pluies provoquent une sédimentation et des glissements de terrain qui bloquent un réservoir hydroélectrique.</a:t>
            </a:r>
          </a:p>
          <a:p>
            <a:r>
              <a:rPr lang="pt-BR" sz="2500" b="1" dirty="0">
                <a:solidFill>
                  <a:srgbClr val="0B5FBA"/>
                </a:solidFill>
                <a:latin typeface="Roboto"/>
                <a:ea typeface="Roboto"/>
                <a:cs typeface="Roboto"/>
              </a:rPr>
              <a:t>Effet en cascade n° 1 : </a:t>
            </a:r>
            <a:r>
              <a:rPr lang="pt-BR" sz="2500" dirty="0">
                <a:solidFill>
                  <a:srgbClr val="0B5FBA"/>
                </a:solidFill>
                <a:latin typeface="Roboto"/>
                <a:ea typeface="Roboto"/>
                <a:cs typeface="Roboto"/>
              </a:rPr>
              <a:t>la production d'électricité chute brutalement, entraînant des coupures de courant généralisées.</a:t>
            </a:r>
          </a:p>
          <a:p>
            <a:r>
              <a:rPr lang="pt-BR" sz="2500" b="1" dirty="0">
                <a:solidFill>
                  <a:srgbClr val="0B5FBA"/>
                </a:solidFill>
                <a:latin typeface="Roboto"/>
                <a:ea typeface="Roboto"/>
                <a:cs typeface="Roboto"/>
              </a:rPr>
              <a:t>Effet en cascade n° 2 : </a:t>
            </a:r>
            <a:r>
              <a:rPr lang="pt-BR" sz="2500" dirty="0">
                <a:solidFill>
                  <a:srgbClr val="0B5FBA"/>
                </a:solidFill>
                <a:latin typeface="Roboto"/>
                <a:ea typeface="Roboto"/>
                <a:cs typeface="Roboto"/>
              </a:rPr>
              <a:t>le pompage de l'eau pour l'irrigation et l'approvisionnement urbain est interrompu, ce qui accentue les difficultés pour l'agriculture et les ménages.</a:t>
            </a:r>
          </a:p>
          <a:p>
            <a:r>
              <a:rPr lang="pt-BR" sz="2500" b="1" dirty="0">
                <a:solidFill>
                  <a:srgbClr val="0B5FBA"/>
                </a:solidFill>
                <a:latin typeface="Roboto"/>
                <a:ea typeface="Roboto"/>
                <a:cs typeface="Roboto"/>
              </a:rPr>
              <a:t>Effet en cascade n° 3 : </a:t>
            </a:r>
            <a:r>
              <a:rPr lang="pt-BR" sz="2500" dirty="0">
                <a:solidFill>
                  <a:srgbClr val="0B5FBA"/>
                </a:solidFill>
                <a:latin typeface="Roboto"/>
                <a:ea typeface="Roboto"/>
                <a:cs typeface="Roboto"/>
              </a:rPr>
              <a:t>Les industries dépendantes d'une alimentation électrique stable (par exemple, la transformation alimentaire, le stockage frigorifique) ferment leurs portes, entraînant des pertes d'emplois</a:t>
            </a:r>
            <a:r>
              <a:rPr lang="pt-BR" dirty="0">
                <a:solidFill>
                  <a:srgbClr val="0B5FBA"/>
                </a:solidFill>
                <a:latin typeface="Roboto"/>
                <a:ea typeface="Roboto"/>
                <a:cs typeface="Roboto"/>
              </a:rPr>
              <a:t>.</a:t>
            </a:r>
          </a:p>
        </p:txBody>
      </p:sp>
      <p:sp>
        <p:nvSpPr>
          <p:cNvPr id="6" name="Content Placeholder 2">
            <a:extLst>
              <a:ext uri="{FF2B5EF4-FFF2-40B4-BE49-F238E27FC236}">
                <a16:creationId xmlns:a16="http://schemas.microsoft.com/office/drawing/2014/main" id="{70989002-DC57-12A2-C55D-E760D278A151}"/>
              </a:ext>
            </a:extLst>
          </p:cNvPr>
          <p:cNvSpPr txBox="1">
            <a:spLocks/>
          </p:cNvSpPr>
          <p:nvPr/>
        </p:nvSpPr>
        <p:spPr>
          <a:xfrm>
            <a:off x="582167" y="1423755"/>
            <a:ext cx="5395845" cy="4073984"/>
          </a:xfrm>
          <a:prstGeom prst="rect">
            <a:avLst/>
          </a:prstGeom>
        </p:spPr>
        <p:txBody>
          <a:bodyPr vert="horz" lIns="91440" tIns="45720" rIns="91440" bIns="45720" rtlCol="0">
            <a:normAutofit fontScale="62500" lnSpcReduction="20000"/>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buSzPts val="2300"/>
            </a:pPr>
            <a:r>
              <a:rPr lang="en-GB" sz="3100" b="1" dirty="0">
                <a:solidFill>
                  <a:srgbClr val="0B5FBA"/>
                </a:solidFill>
                <a:latin typeface="Roboto"/>
                <a:ea typeface="Roboto"/>
                <a:cs typeface="Roboto"/>
              </a:rPr>
              <a:t>Irrigation et </a:t>
            </a:r>
            <a:r>
              <a:rPr lang="en-GB" sz="3100" b="1" dirty="0" err="1">
                <a:solidFill>
                  <a:srgbClr val="0B5FBA"/>
                </a:solidFill>
                <a:latin typeface="Roboto"/>
                <a:ea typeface="Roboto"/>
                <a:cs typeface="Roboto"/>
              </a:rPr>
              <a:t>sécurité</a:t>
            </a:r>
            <a:r>
              <a:rPr lang="en-GB" sz="3100" b="1" dirty="0">
                <a:solidFill>
                  <a:srgbClr val="0B5FBA"/>
                </a:solidFill>
                <a:latin typeface="Roboto"/>
                <a:ea typeface="Roboto"/>
                <a:cs typeface="Roboto"/>
              </a:rPr>
              <a:t> </a:t>
            </a:r>
            <a:r>
              <a:rPr lang="en-GB" sz="3100" b="1" dirty="0" err="1">
                <a:solidFill>
                  <a:srgbClr val="0B5FBA"/>
                </a:solidFill>
                <a:latin typeface="Roboto"/>
                <a:ea typeface="Roboto"/>
                <a:cs typeface="Roboto"/>
              </a:rPr>
              <a:t>alimentaire</a:t>
            </a:r>
            <a:endParaRPr lang="en-GB" sz="3100" b="1" dirty="0">
              <a:solidFill>
                <a:srgbClr val="0B5FBA"/>
              </a:solidFill>
              <a:latin typeface="Roboto"/>
              <a:ea typeface="Roboto"/>
              <a:cs typeface="Roboto"/>
            </a:endParaRPr>
          </a:p>
          <a:p>
            <a:pPr>
              <a:buClrTx/>
            </a:pPr>
            <a:endParaRPr lang="en-GB" b="1" dirty="0">
              <a:solidFill>
                <a:srgbClr val="0B5FBA"/>
              </a:solidFill>
              <a:latin typeface="Roboto"/>
              <a:ea typeface="Roboto"/>
              <a:cs typeface="Roboto"/>
            </a:endParaRPr>
          </a:p>
          <a:p>
            <a:pPr>
              <a:buClrTx/>
            </a:pPr>
            <a:r>
              <a:rPr lang="en-GB" b="1" dirty="0">
                <a:solidFill>
                  <a:srgbClr val="0B5FBA"/>
                </a:solidFill>
                <a:latin typeface="Roboto"/>
                <a:ea typeface="Roboto"/>
                <a:cs typeface="Roboto"/>
              </a:rPr>
              <a:t>Impact initial : </a:t>
            </a:r>
            <a:r>
              <a:rPr lang="en-GB" dirty="0" err="1">
                <a:solidFill>
                  <a:srgbClr val="0B5FBA"/>
                </a:solidFill>
                <a:latin typeface="Roboto"/>
                <a:ea typeface="Roboto"/>
                <a:cs typeface="Roboto"/>
              </a:rPr>
              <a:t>une</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sécheresse</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prolongée</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assèche</a:t>
            </a:r>
            <a:r>
              <a:rPr lang="en-GB" dirty="0">
                <a:solidFill>
                  <a:srgbClr val="0B5FBA"/>
                </a:solidFill>
                <a:latin typeface="Roboto"/>
                <a:ea typeface="Roboto"/>
                <a:cs typeface="Roboto"/>
              </a:rPr>
              <a:t> les </a:t>
            </a:r>
            <a:r>
              <a:rPr lang="en-GB" dirty="0" err="1">
                <a:solidFill>
                  <a:srgbClr val="0B5FBA"/>
                </a:solidFill>
                <a:latin typeface="Roboto"/>
                <a:ea typeface="Roboto"/>
                <a:cs typeface="Roboto"/>
              </a:rPr>
              <a:t>canaux</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d'irrigation</a:t>
            </a:r>
            <a:r>
              <a:rPr lang="en-GB" dirty="0">
                <a:solidFill>
                  <a:srgbClr val="0B5FBA"/>
                </a:solidFill>
                <a:latin typeface="Roboto"/>
                <a:ea typeface="Roboto"/>
                <a:cs typeface="Roboto"/>
              </a:rPr>
              <a:t>.</a:t>
            </a:r>
          </a:p>
          <a:p>
            <a:pPr>
              <a:buClrTx/>
            </a:pPr>
            <a:r>
              <a:rPr lang="pt-BR" b="1" dirty="0">
                <a:solidFill>
                  <a:srgbClr val="0B5FBA"/>
                </a:solidFill>
                <a:latin typeface="Roboto"/>
                <a:ea typeface="Roboto"/>
                <a:cs typeface="Roboto"/>
              </a:rPr>
              <a:t>Effet en cascade n° 1</a:t>
            </a:r>
            <a:r>
              <a:rPr lang="en-GB" b="1" dirty="0">
                <a:solidFill>
                  <a:srgbClr val="0B5FBA"/>
                </a:solidFill>
                <a:latin typeface="Roboto"/>
                <a:ea typeface="Roboto"/>
                <a:cs typeface="Roboto"/>
              </a:rPr>
              <a:t> : </a:t>
            </a:r>
            <a:r>
              <a:rPr lang="en-GB" dirty="0">
                <a:solidFill>
                  <a:srgbClr val="0B5FBA"/>
                </a:solidFill>
                <a:latin typeface="Roboto"/>
                <a:ea typeface="Roboto"/>
                <a:cs typeface="Roboto"/>
              </a:rPr>
              <a:t>les </a:t>
            </a:r>
            <a:r>
              <a:rPr lang="en-GB" dirty="0" err="1">
                <a:solidFill>
                  <a:srgbClr val="0B5FBA"/>
                </a:solidFill>
                <a:latin typeface="Roboto"/>
                <a:ea typeface="Roboto"/>
                <a:cs typeface="Roboto"/>
              </a:rPr>
              <a:t>agriculteurs</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perdent</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leurs</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récoltes</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ce</a:t>
            </a:r>
            <a:r>
              <a:rPr lang="en-GB" dirty="0">
                <a:solidFill>
                  <a:srgbClr val="0B5FBA"/>
                </a:solidFill>
                <a:latin typeface="Roboto"/>
                <a:ea typeface="Roboto"/>
                <a:cs typeface="Roboto"/>
              </a:rPr>
              <a:t> qui </a:t>
            </a:r>
            <a:r>
              <a:rPr lang="en-GB" dirty="0" err="1">
                <a:solidFill>
                  <a:srgbClr val="0B5FBA"/>
                </a:solidFill>
                <a:latin typeface="Roboto"/>
                <a:ea typeface="Roboto"/>
                <a:cs typeface="Roboto"/>
              </a:rPr>
              <a:t>entraîne</a:t>
            </a:r>
            <a:r>
              <a:rPr lang="en-GB" dirty="0">
                <a:solidFill>
                  <a:srgbClr val="0B5FBA"/>
                </a:solidFill>
                <a:latin typeface="Roboto"/>
                <a:ea typeface="Roboto"/>
                <a:cs typeface="Roboto"/>
              </a:rPr>
              <a:t> des </a:t>
            </a:r>
            <a:r>
              <a:rPr lang="en-GB" dirty="0" err="1">
                <a:solidFill>
                  <a:srgbClr val="0B5FBA"/>
                </a:solidFill>
                <a:latin typeface="Roboto"/>
                <a:ea typeface="Roboto"/>
                <a:cs typeface="Roboto"/>
              </a:rPr>
              <a:t>pénuries</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alimentaires</a:t>
            </a:r>
            <a:r>
              <a:rPr lang="en-GB" dirty="0">
                <a:solidFill>
                  <a:srgbClr val="0B5FBA"/>
                </a:solidFill>
                <a:latin typeface="Roboto"/>
                <a:ea typeface="Roboto"/>
                <a:cs typeface="Roboto"/>
              </a:rPr>
              <a:t> et </a:t>
            </a:r>
            <a:r>
              <a:rPr lang="en-GB" dirty="0" err="1">
                <a:solidFill>
                  <a:srgbClr val="0B5FBA"/>
                </a:solidFill>
                <a:latin typeface="Roboto"/>
                <a:ea typeface="Roboto"/>
                <a:cs typeface="Roboto"/>
              </a:rPr>
              <a:t>une</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baisse</a:t>
            </a:r>
            <a:r>
              <a:rPr lang="en-GB" dirty="0">
                <a:solidFill>
                  <a:srgbClr val="0B5FBA"/>
                </a:solidFill>
                <a:latin typeface="Roboto"/>
                <a:ea typeface="Roboto"/>
                <a:cs typeface="Roboto"/>
              </a:rPr>
              <a:t> des </a:t>
            </a:r>
            <a:r>
              <a:rPr lang="en-GB" dirty="0" err="1">
                <a:solidFill>
                  <a:srgbClr val="0B5FBA"/>
                </a:solidFill>
                <a:latin typeface="Roboto"/>
                <a:ea typeface="Roboto"/>
                <a:cs typeface="Roboto"/>
              </a:rPr>
              <a:t>revenus</a:t>
            </a:r>
            <a:r>
              <a:rPr lang="en-GB" dirty="0">
                <a:solidFill>
                  <a:srgbClr val="0B5FBA"/>
                </a:solidFill>
                <a:latin typeface="Roboto"/>
                <a:ea typeface="Roboto"/>
                <a:cs typeface="Roboto"/>
              </a:rPr>
              <a:t> des ménages.</a:t>
            </a:r>
          </a:p>
          <a:p>
            <a:pPr>
              <a:buClrTx/>
            </a:pPr>
            <a:r>
              <a:rPr lang="pt-BR" b="1" dirty="0">
                <a:solidFill>
                  <a:srgbClr val="0B5FBA"/>
                </a:solidFill>
                <a:latin typeface="Roboto"/>
                <a:ea typeface="Roboto"/>
                <a:cs typeface="Roboto"/>
              </a:rPr>
              <a:t>Effet en cascade n° 2</a:t>
            </a:r>
            <a:r>
              <a:rPr lang="en-GB" b="1" dirty="0">
                <a:solidFill>
                  <a:srgbClr val="0B5FBA"/>
                </a:solidFill>
                <a:latin typeface="Roboto"/>
                <a:ea typeface="Roboto"/>
                <a:cs typeface="Roboto"/>
              </a:rPr>
              <a:t> : </a:t>
            </a:r>
            <a:r>
              <a:rPr lang="en-GB" dirty="0">
                <a:solidFill>
                  <a:srgbClr val="0B5FBA"/>
                </a:solidFill>
                <a:latin typeface="Roboto"/>
                <a:ea typeface="Roboto"/>
                <a:cs typeface="Roboto"/>
              </a:rPr>
              <a:t>la </a:t>
            </a:r>
            <a:r>
              <a:rPr lang="en-GB" dirty="0" err="1">
                <a:solidFill>
                  <a:srgbClr val="0B5FBA"/>
                </a:solidFill>
                <a:latin typeface="Roboto"/>
                <a:ea typeface="Roboto"/>
                <a:cs typeface="Roboto"/>
              </a:rPr>
              <a:t>perte</a:t>
            </a:r>
            <a:r>
              <a:rPr lang="en-GB" dirty="0">
                <a:solidFill>
                  <a:srgbClr val="0B5FBA"/>
                </a:solidFill>
                <a:latin typeface="Roboto"/>
                <a:ea typeface="Roboto"/>
                <a:cs typeface="Roboto"/>
              </a:rPr>
              <a:t> des </a:t>
            </a:r>
            <a:r>
              <a:rPr lang="en-GB" dirty="0" err="1">
                <a:solidFill>
                  <a:srgbClr val="0B5FBA"/>
                </a:solidFill>
                <a:latin typeface="Roboto"/>
                <a:ea typeface="Roboto"/>
                <a:cs typeface="Roboto"/>
              </a:rPr>
              <a:t>récoltes</a:t>
            </a:r>
            <a:r>
              <a:rPr lang="en-GB" dirty="0">
                <a:solidFill>
                  <a:srgbClr val="0B5FBA"/>
                </a:solidFill>
                <a:latin typeface="Roboto"/>
                <a:ea typeface="Roboto"/>
                <a:cs typeface="Roboto"/>
              </a:rPr>
              <a:t> locales </a:t>
            </a:r>
            <a:r>
              <a:rPr lang="en-GB" dirty="0" err="1">
                <a:solidFill>
                  <a:srgbClr val="0B5FBA"/>
                </a:solidFill>
                <a:latin typeface="Roboto"/>
                <a:ea typeface="Roboto"/>
                <a:cs typeface="Roboto"/>
              </a:rPr>
              <a:t>accroît</a:t>
            </a:r>
            <a:r>
              <a:rPr lang="en-GB" dirty="0">
                <a:solidFill>
                  <a:srgbClr val="0B5FBA"/>
                </a:solidFill>
                <a:latin typeface="Roboto"/>
                <a:ea typeface="Roboto"/>
                <a:cs typeface="Roboto"/>
              </a:rPr>
              <a:t> la </a:t>
            </a:r>
            <a:r>
              <a:rPr lang="en-GB" dirty="0" err="1">
                <a:solidFill>
                  <a:srgbClr val="0B5FBA"/>
                </a:solidFill>
                <a:latin typeface="Roboto"/>
                <a:ea typeface="Roboto"/>
                <a:cs typeface="Roboto"/>
              </a:rPr>
              <a:t>dépendance</a:t>
            </a:r>
            <a:r>
              <a:rPr lang="en-GB" dirty="0">
                <a:solidFill>
                  <a:srgbClr val="0B5FBA"/>
                </a:solidFill>
                <a:latin typeface="Roboto"/>
                <a:ea typeface="Roboto"/>
                <a:cs typeface="Roboto"/>
              </a:rPr>
              <a:t> vis-à-vis des importations </a:t>
            </a:r>
            <a:r>
              <a:rPr lang="en-GB" dirty="0" err="1">
                <a:solidFill>
                  <a:srgbClr val="0B5FBA"/>
                </a:solidFill>
                <a:latin typeface="Roboto"/>
                <a:ea typeface="Roboto"/>
                <a:cs typeface="Roboto"/>
              </a:rPr>
              <a:t>alimentaires</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ce</a:t>
            </a:r>
            <a:r>
              <a:rPr lang="en-GB" dirty="0">
                <a:solidFill>
                  <a:srgbClr val="0B5FBA"/>
                </a:solidFill>
                <a:latin typeface="Roboto"/>
                <a:ea typeface="Roboto"/>
                <a:cs typeface="Roboto"/>
              </a:rPr>
              <a:t> qui fait </a:t>
            </a:r>
            <a:r>
              <a:rPr lang="en-GB" dirty="0" err="1">
                <a:solidFill>
                  <a:srgbClr val="0B5FBA"/>
                </a:solidFill>
                <a:latin typeface="Roboto"/>
                <a:ea typeface="Roboto"/>
                <a:cs typeface="Roboto"/>
              </a:rPr>
              <a:t>grimper</a:t>
            </a:r>
            <a:r>
              <a:rPr lang="en-GB" dirty="0">
                <a:solidFill>
                  <a:srgbClr val="0B5FBA"/>
                </a:solidFill>
                <a:latin typeface="Roboto"/>
                <a:ea typeface="Roboto"/>
                <a:cs typeface="Roboto"/>
              </a:rPr>
              <a:t> les prix.</a:t>
            </a:r>
          </a:p>
          <a:p>
            <a:pPr>
              <a:buClrTx/>
            </a:pPr>
            <a:r>
              <a:rPr lang="pt-BR" b="1" dirty="0">
                <a:solidFill>
                  <a:srgbClr val="0B5FBA"/>
                </a:solidFill>
                <a:latin typeface="Roboto"/>
                <a:ea typeface="Roboto"/>
                <a:cs typeface="Roboto"/>
              </a:rPr>
              <a:t>Effet en cascade n° 3</a:t>
            </a:r>
            <a:r>
              <a:rPr lang="en-GB" b="1" dirty="0">
                <a:solidFill>
                  <a:srgbClr val="0B5FBA"/>
                </a:solidFill>
                <a:latin typeface="Roboto"/>
                <a:ea typeface="Roboto"/>
                <a:cs typeface="Roboto"/>
              </a:rPr>
              <a:t> : </a:t>
            </a:r>
            <a:r>
              <a:rPr lang="en-GB" dirty="0">
                <a:solidFill>
                  <a:srgbClr val="0B5FBA"/>
                </a:solidFill>
                <a:latin typeface="Roboto"/>
                <a:ea typeface="Roboto"/>
                <a:cs typeface="Roboto"/>
              </a:rPr>
              <a:t>La malnutrition et la </a:t>
            </a:r>
            <a:r>
              <a:rPr lang="en-GB" dirty="0" err="1">
                <a:solidFill>
                  <a:srgbClr val="0B5FBA"/>
                </a:solidFill>
                <a:latin typeface="Roboto"/>
                <a:ea typeface="Roboto"/>
                <a:cs typeface="Roboto"/>
              </a:rPr>
              <a:t>pauvreté</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augmentent</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exerçant</a:t>
            </a:r>
            <a:r>
              <a:rPr lang="en-GB" dirty="0">
                <a:solidFill>
                  <a:srgbClr val="0B5FBA"/>
                </a:solidFill>
                <a:latin typeface="Roboto"/>
                <a:ea typeface="Roboto"/>
                <a:cs typeface="Roboto"/>
              </a:rPr>
              <a:t> </a:t>
            </a:r>
            <a:r>
              <a:rPr lang="en-GB" dirty="0" err="1">
                <a:solidFill>
                  <a:srgbClr val="0B5FBA"/>
                </a:solidFill>
                <a:latin typeface="Roboto"/>
                <a:ea typeface="Roboto"/>
                <a:cs typeface="Roboto"/>
              </a:rPr>
              <a:t>une</a:t>
            </a:r>
            <a:r>
              <a:rPr lang="en-GB" dirty="0">
                <a:solidFill>
                  <a:srgbClr val="0B5FBA"/>
                </a:solidFill>
                <a:latin typeface="Roboto"/>
                <a:ea typeface="Roboto"/>
                <a:cs typeface="Roboto"/>
              </a:rPr>
              <a:t> pression sur les </a:t>
            </a:r>
            <a:r>
              <a:rPr lang="en-GB" dirty="0" err="1">
                <a:solidFill>
                  <a:srgbClr val="0B5FBA"/>
                </a:solidFill>
                <a:latin typeface="Roboto"/>
                <a:ea typeface="Roboto"/>
                <a:cs typeface="Roboto"/>
              </a:rPr>
              <a:t>systèmes</a:t>
            </a:r>
            <a:r>
              <a:rPr lang="en-GB" dirty="0">
                <a:solidFill>
                  <a:srgbClr val="0B5FBA"/>
                </a:solidFill>
                <a:latin typeface="Roboto"/>
                <a:ea typeface="Roboto"/>
                <a:cs typeface="Roboto"/>
              </a:rPr>
              <a:t> de santé et de protection </a:t>
            </a:r>
            <a:r>
              <a:rPr lang="en-GB" dirty="0" err="1">
                <a:solidFill>
                  <a:srgbClr val="0B5FBA"/>
                </a:solidFill>
                <a:latin typeface="Roboto"/>
                <a:ea typeface="Roboto"/>
                <a:cs typeface="Roboto"/>
              </a:rPr>
              <a:t>sociale</a:t>
            </a:r>
            <a:r>
              <a:rPr lang="en-GB" dirty="0">
                <a:solidFill>
                  <a:srgbClr val="0B5FBA"/>
                </a:solidFill>
                <a:latin typeface="Roboto"/>
                <a:ea typeface="Roboto"/>
                <a:cs typeface="Roboto"/>
              </a:rPr>
              <a:t>.</a:t>
            </a:r>
            <a:endParaRPr lang="en-GB" sz="1200" dirty="0"/>
          </a:p>
          <a:p>
            <a:pPr>
              <a:buClrTx/>
            </a:pPr>
            <a:endParaRPr lang="en-GB" dirty="0"/>
          </a:p>
        </p:txBody>
      </p:sp>
    </p:spTree>
    <p:extLst>
      <p:ext uri="{BB962C8B-B14F-4D97-AF65-F5344CB8AC3E}">
        <p14:creationId xmlns:p14="http://schemas.microsoft.com/office/powerpoint/2010/main" val="795212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
          <a:extLst>
            <a:ext uri="{FF2B5EF4-FFF2-40B4-BE49-F238E27FC236}">
              <a16:creationId xmlns:a16="http://schemas.microsoft.com/office/drawing/2014/main" id="{E7FBCD83-CBE5-4ACA-F175-DEAF65DEF598}"/>
            </a:ext>
          </a:extLst>
        </p:cNvPr>
        <p:cNvGrpSpPr/>
        <p:nvPr/>
      </p:nvGrpSpPr>
      <p:grpSpPr>
        <a:xfrm>
          <a:off x="0" y="0"/>
          <a:ext cx="0" cy="0"/>
          <a:chOff x="0" y="0"/>
          <a:chExt cx="0" cy="0"/>
        </a:xfrm>
      </p:grpSpPr>
      <p:sp>
        <p:nvSpPr>
          <p:cNvPr id="113" name="Google Shape;113;g30954ad01f5_0_1">
            <a:extLst>
              <a:ext uri="{FF2B5EF4-FFF2-40B4-BE49-F238E27FC236}">
                <a16:creationId xmlns:a16="http://schemas.microsoft.com/office/drawing/2014/main" id="{B9FB5E64-290A-7AF7-E893-CF975C95C22B}"/>
              </a:ext>
            </a:extLst>
          </p:cNvPr>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schemeClr val="bg1"/>
                </a:solidFill>
                <a:effectLst/>
                <a:uLnTx/>
                <a:uFillTx/>
                <a:latin typeface="Roboto"/>
                <a:ea typeface="Roboto"/>
                <a:cs typeface="Roboto"/>
                <a:sym typeface="Roboto"/>
              </a:rPr>
              <a:t>Remerciements</a:t>
            </a:r>
            <a:endParaRPr kumimoji="0" sz="4000" b="0" i="0" u="none" strike="noStrike" kern="0" cap="none" spc="0" normalizeH="0" baseline="0" noProof="0">
              <a:ln>
                <a:noFill/>
              </a:ln>
              <a:solidFill>
                <a:schemeClr val="bg1"/>
              </a:solidFill>
              <a:effectLst/>
              <a:uLnTx/>
              <a:uFillTx/>
              <a:latin typeface="Arial"/>
              <a:ea typeface="Arial"/>
              <a:cs typeface="Arial"/>
              <a:sym typeface="Arial"/>
            </a:endParaRPr>
          </a:p>
        </p:txBody>
      </p:sp>
      <p:sp>
        <p:nvSpPr>
          <p:cNvPr id="114" name="Google Shape;114;g30954ad01f5_0_1">
            <a:extLst>
              <a:ext uri="{FF2B5EF4-FFF2-40B4-BE49-F238E27FC236}">
                <a16:creationId xmlns:a16="http://schemas.microsoft.com/office/drawing/2014/main" id="{F7DF020B-897A-1691-C5E4-BAB357BBF03E}"/>
              </a:ext>
            </a:extLst>
          </p:cNvPr>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Nous tenons à remercier les partenaires et bailleurs de fonds suivants qui ont participé à la conception et à la mise en œuvre de la </a:t>
            </a:r>
            <a:r>
              <a:rPr kumimoji="0" lang="en-GB"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Masterclass sur les services d'approvisionnement en eau résilients au changement climatique </a:t>
            </a: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Les modules ont été développés avec</a:t>
            </a: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p:txBody>
      </p:sp>
      <p:sp>
        <p:nvSpPr>
          <p:cNvPr id="115" name="Google Shape;115;g30954ad01f5_0_1">
            <a:extLst>
              <a:ext uri="{FF2B5EF4-FFF2-40B4-BE49-F238E27FC236}">
                <a16:creationId xmlns:a16="http://schemas.microsoft.com/office/drawing/2014/main" id="{FA9DCD30-ADAE-580B-D66F-1B4B0DDCFDE2}"/>
              </a:ext>
            </a:extLst>
          </p:cNvPr>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t>2</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5FA78175-22EB-E6B8-5CFE-57199A0A44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68A2C244-DDAE-F375-E92C-219487DC64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extLst>
      <p:ext uri="{BB962C8B-B14F-4D97-AF65-F5344CB8AC3E}">
        <p14:creationId xmlns:p14="http://schemas.microsoft.com/office/powerpoint/2010/main" val="9635758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732">
          <a:extLst>
            <a:ext uri="{FF2B5EF4-FFF2-40B4-BE49-F238E27FC236}">
              <a16:creationId xmlns:a16="http://schemas.microsoft.com/office/drawing/2014/main" id="{7A2E8ADF-6A1E-B053-991C-FCC09EB4945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F35F17-961C-EAE9-5B46-51E1D6B0B426}"/>
              </a:ext>
            </a:extLst>
          </p:cNvPr>
          <p:cNvSpPr>
            <a:spLocks noGrp="1"/>
          </p:cNvSpPr>
          <p:nvPr>
            <p:ph idx="1"/>
          </p:nvPr>
        </p:nvSpPr>
        <p:spPr>
          <a:xfrm>
            <a:off x="6213988" y="1392008"/>
            <a:ext cx="5395845" cy="4073984"/>
          </a:xfrm>
        </p:spPr>
        <p:txBody>
          <a:bodyPr>
            <a:normAutofit fontScale="40000" lnSpcReduction="20000"/>
          </a:bodyPr>
          <a:lstStyle/>
          <a:p>
            <a:r>
              <a:rPr lang="pt-BR" sz="4400" b="1" dirty="0">
                <a:solidFill>
                  <a:srgbClr val="0A5FBA"/>
                </a:solidFill>
              </a:rPr>
              <a:t>Écosystèmes et tourisme</a:t>
            </a:r>
          </a:p>
          <a:p>
            <a:endParaRPr lang="pt-BR" sz="3600" b="1" dirty="0"/>
          </a:p>
          <a:p>
            <a:r>
              <a:rPr lang="pt-BR" sz="3600" b="1" dirty="0">
                <a:solidFill>
                  <a:srgbClr val="0A5FBA"/>
                </a:solidFill>
                <a:cs typeface="Roboto"/>
              </a:rPr>
              <a:t>Impact initial </a:t>
            </a:r>
            <a:r>
              <a:rPr lang="fr-FR" sz="3600" dirty="0">
                <a:solidFill>
                  <a:srgbClr val="0A5FBA"/>
                </a:solidFill>
                <a:cs typeface="Roboto"/>
              </a:rPr>
              <a:t>Les récifs coralliens et les zones humides sont endommagés par la hausse de la température et de la salinité de la mer.</a:t>
            </a:r>
          </a:p>
          <a:p>
            <a:r>
              <a:rPr lang="fr-FR" sz="3600" b="1" dirty="0">
                <a:solidFill>
                  <a:srgbClr val="0B5FBA"/>
                </a:solidFill>
                <a:cs typeface="Roboto"/>
              </a:rPr>
              <a:t>Effet en cascade n° 1</a:t>
            </a:r>
            <a:r>
              <a:rPr lang="en-GB" sz="3600" b="1" dirty="0">
                <a:solidFill>
                  <a:srgbClr val="0B5FBA"/>
                </a:solidFill>
                <a:cs typeface="Roboto"/>
              </a:rPr>
              <a:t> : </a:t>
            </a:r>
            <a:r>
              <a:rPr lang="en-GB" sz="3600" dirty="0" err="1">
                <a:solidFill>
                  <a:srgbClr val="0B5FBA"/>
                </a:solidFill>
                <a:cs typeface="Roboto"/>
              </a:rPr>
              <a:t>effondrement</a:t>
            </a:r>
            <a:r>
              <a:rPr lang="en-GB" sz="3600" dirty="0">
                <a:solidFill>
                  <a:srgbClr val="0B5FBA"/>
                </a:solidFill>
                <a:cs typeface="Roboto"/>
              </a:rPr>
              <a:t> des </a:t>
            </a:r>
            <a:r>
              <a:rPr lang="en-GB" sz="3600" dirty="0" err="1">
                <a:solidFill>
                  <a:srgbClr val="0B5FBA"/>
                </a:solidFill>
                <a:cs typeface="Roboto"/>
              </a:rPr>
              <a:t>pêcheries</a:t>
            </a:r>
            <a:r>
              <a:rPr lang="en-GB" sz="3600" dirty="0">
                <a:solidFill>
                  <a:srgbClr val="0B5FBA"/>
                </a:solidFill>
                <a:cs typeface="Roboto"/>
              </a:rPr>
              <a:t>, </a:t>
            </a:r>
            <a:r>
              <a:rPr lang="en-GB" sz="3600" dirty="0" err="1">
                <a:solidFill>
                  <a:srgbClr val="0B5FBA"/>
                </a:solidFill>
                <a:cs typeface="Roboto"/>
              </a:rPr>
              <a:t>privant</a:t>
            </a:r>
            <a:r>
              <a:rPr lang="en-GB" sz="3600" dirty="0">
                <a:solidFill>
                  <a:srgbClr val="0B5FBA"/>
                </a:solidFill>
                <a:cs typeface="Roboto"/>
              </a:rPr>
              <a:t> les </a:t>
            </a:r>
            <a:r>
              <a:rPr lang="en-GB" sz="3600" dirty="0" err="1">
                <a:solidFill>
                  <a:srgbClr val="0B5FBA"/>
                </a:solidFill>
                <a:cs typeface="Roboto"/>
              </a:rPr>
              <a:t>communautés</a:t>
            </a:r>
            <a:r>
              <a:rPr lang="en-GB" sz="3600" dirty="0">
                <a:solidFill>
                  <a:srgbClr val="0B5FBA"/>
                </a:solidFill>
                <a:cs typeface="Roboto"/>
              </a:rPr>
              <a:t> </a:t>
            </a:r>
            <a:r>
              <a:rPr lang="en-GB" sz="3600" dirty="0" err="1">
                <a:solidFill>
                  <a:srgbClr val="0B5FBA"/>
                </a:solidFill>
                <a:cs typeface="Roboto"/>
              </a:rPr>
              <a:t>côtières</a:t>
            </a:r>
            <a:r>
              <a:rPr lang="en-GB" sz="3600" dirty="0">
                <a:solidFill>
                  <a:srgbClr val="0B5FBA"/>
                </a:solidFill>
                <a:cs typeface="Roboto"/>
              </a:rPr>
              <a:t> </a:t>
            </a:r>
            <a:r>
              <a:rPr lang="en-GB" sz="3600" dirty="0" err="1">
                <a:solidFill>
                  <a:srgbClr val="0B5FBA"/>
                </a:solidFill>
                <a:cs typeface="Roboto"/>
              </a:rPr>
              <a:t>d'une</a:t>
            </a:r>
            <a:r>
              <a:rPr lang="en-GB" sz="3600" dirty="0">
                <a:solidFill>
                  <a:srgbClr val="0B5FBA"/>
                </a:solidFill>
                <a:cs typeface="Roboto"/>
              </a:rPr>
              <a:t> source </a:t>
            </a:r>
            <a:r>
              <a:rPr lang="en-GB" sz="3600" dirty="0" err="1">
                <a:solidFill>
                  <a:srgbClr val="0B5FBA"/>
                </a:solidFill>
                <a:cs typeface="Roboto"/>
              </a:rPr>
              <a:t>essentielle</a:t>
            </a:r>
            <a:r>
              <a:rPr lang="en-GB" sz="3600" dirty="0">
                <a:solidFill>
                  <a:srgbClr val="0B5FBA"/>
                </a:solidFill>
                <a:cs typeface="Roboto"/>
              </a:rPr>
              <a:t> de </a:t>
            </a:r>
            <a:r>
              <a:rPr lang="en-GB" sz="3600" dirty="0" err="1">
                <a:solidFill>
                  <a:srgbClr val="0B5FBA"/>
                </a:solidFill>
                <a:cs typeface="Roboto"/>
              </a:rPr>
              <a:t>nourriture</a:t>
            </a:r>
            <a:r>
              <a:rPr lang="en-GB" sz="3600" dirty="0">
                <a:solidFill>
                  <a:srgbClr val="0B5FBA"/>
                </a:solidFill>
                <a:cs typeface="Roboto"/>
              </a:rPr>
              <a:t> et de </a:t>
            </a:r>
            <a:r>
              <a:rPr lang="en-GB" sz="3600" dirty="0" err="1">
                <a:solidFill>
                  <a:srgbClr val="0B5FBA"/>
                </a:solidFill>
                <a:cs typeface="Roboto"/>
              </a:rPr>
              <a:t>revenus</a:t>
            </a:r>
            <a:r>
              <a:rPr lang="en-GB" sz="3600" dirty="0">
                <a:solidFill>
                  <a:srgbClr val="0B5FBA"/>
                </a:solidFill>
                <a:cs typeface="Roboto"/>
              </a:rPr>
              <a:t>.</a:t>
            </a:r>
          </a:p>
          <a:p>
            <a:r>
              <a:rPr lang="fr-FR" sz="3600" b="1" dirty="0">
                <a:solidFill>
                  <a:srgbClr val="0B5FBA"/>
                </a:solidFill>
                <a:cs typeface="Roboto"/>
              </a:rPr>
              <a:t>Effet en cascade n° 2 </a:t>
            </a:r>
            <a:r>
              <a:rPr lang="en-GB" sz="3600" b="1" dirty="0">
                <a:solidFill>
                  <a:srgbClr val="0B5FBA"/>
                </a:solidFill>
                <a:cs typeface="Roboto"/>
              </a:rPr>
              <a:t> : </a:t>
            </a:r>
            <a:r>
              <a:rPr lang="en-GB" sz="3600" dirty="0">
                <a:solidFill>
                  <a:srgbClr val="0B5FBA"/>
                </a:solidFill>
                <a:cs typeface="Roboto"/>
              </a:rPr>
              <a:t>la </a:t>
            </a:r>
            <a:r>
              <a:rPr lang="en-GB" sz="3600" dirty="0" err="1">
                <a:solidFill>
                  <a:srgbClr val="0B5FBA"/>
                </a:solidFill>
                <a:cs typeface="Roboto"/>
              </a:rPr>
              <a:t>perte</a:t>
            </a:r>
            <a:r>
              <a:rPr lang="en-GB" sz="3600" dirty="0">
                <a:solidFill>
                  <a:srgbClr val="0B5FBA"/>
                </a:solidFill>
                <a:cs typeface="Roboto"/>
              </a:rPr>
              <a:t> des </a:t>
            </a:r>
            <a:r>
              <a:rPr lang="en-GB" sz="3600" dirty="0" err="1">
                <a:solidFill>
                  <a:srgbClr val="0B5FBA"/>
                </a:solidFill>
                <a:cs typeface="Roboto"/>
              </a:rPr>
              <a:t>barrières</a:t>
            </a:r>
            <a:r>
              <a:rPr lang="en-GB" sz="3600" dirty="0">
                <a:solidFill>
                  <a:srgbClr val="0B5FBA"/>
                </a:solidFill>
                <a:cs typeface="Roboto"/>
              </a:rPr>
              <a:t> </a:t>
            </a:r>
            <a:r>
              <a:rPr lang="en-GB" sz="3600" dirty="0" err="1">
                <a:solidFill>
                  <a:srgbClr val="0B5FBA"/>
                </a:solidFill>
                <a:cs typeface="Roboto"/>
              </a:rPr>
              <a:t>naturelles</a:t>
            </a:r>
            <a:r>
              <a:rPr lang="en-GB" sz="3600" dirty="0">
                <a:solidFill>
                  <a:srgbClr val="0B5FBA"/>
                </a:solidFill>
                <a:cs typeface="Roboto"/>
              </a:rPr>
              <a:t> </a:t>
            </a:r>
            <a:r>
              <a:rPr lang="en-GB" sz="3600" dirty="0" err="1">
                <a:solidFill>
                  <a:srgbClr val="0B5FBA"/>
                </a:solidFill>
                <a:cs typeface="Roboto"/>
              </a:rPr>
              <a:t>contre</a:t>
            </a:r>
            <a:r>
              <a:rPr lang="en-GB" sz="3600" dirty="0">
                <a:solidFill>
                  <a:srgbClr val="0B5FBA"/>
                </a:solidFill>
                <a:cs typeface="Roboto"/>
              </a:rPr>
              <a:t> les </a:t>
            </a:r>
            <a:r>
              <a:rPr lang="en-GB" sz="3600" dirty="0" err="1">
                <a:solidFill>
                  <a:srgbClr val="0B5FBA"/>
                </a:solidFill>
                <a:cs typeface="Roboto"/>
              </a:rPr>
              <a:t>tempêtes</a:t>
            </a:r>
            <a:r>
              <a:rPr lang="en-GB" sz="3600" dirty="0">
                <a:solidFill>
                  <a:srgbClr val="0B5FBA"/>
                </a:solidFill>
                <a:cs typeface="Roboto"/>
              </a:rPr>
              <a:t> </a:t>
            </a:r>
            <a:r>
              <a:rPr lang="en-GB" sz="3600" dirty="0" err="1">
                <a:solidFill>
                  <a:srgbClr val="0B5FBA"/>
                </a:solidFill>
                <a:cs typeface="Roboto"/>
              </a:rPr>
              <a:t>augmente</a:t>
            </a:r>
            <a:r>
              <a:rPr lang="en-GB" sz="3600" dirty="0">
                <a:solidFill>
                  <a:srgbClr val="0B5FBA"/>
                </a:solidFill>
                <a:cs typeface="Roboto"/>
              </a:rPr>
              <a:t> les </a:t>
            </a:r>
            <a:r>
              <a:rPr lang="en-GB" sz="3600" dirty="0" err="1">
                <a:solidFill>
                  <a:srgbClr val="0B5FBA"/>
                </a:solidFill>
                <a:cs typeface="Roboto"/>
              </a:rPr>
              <a:t>inondations</a:t>
            </a:r>
            <a:r>
              <a:rPr lang="en-GB" sz="3600" dirty="0">
                <a:solidFill>
                  <a:srgbClr val="0B5FBA"/>
                </a:solidFill>
                <a:cs typeface="Roboto"/>
              </a:rPr>
              <a:t> </a:t>
            </a:r>
            <a:r>
              <a:rPr lang="en-GB" sz="3600" dirty="0" err="1">
                <a:solidFill>
                  <a:srgbClr val="0B5FBA"/>
                </a:solidFill>
                <a:cs typeface="Roboto"/>
              </a:rPr>
              <a:t>côtières</a:t>
            </a:r>
            <a:r>
              <a:rPr lang="en-GB" sz="3600" dirty="0">
                <a:solidFill>
                  <a:srgbClr val="0B5FBA"/>
                </a:solidFill>
                <a:cs typeface="Roboto"/>
              </a:rPr>
              <a:t> et </a:t>
            </a:r>
            <a:r>
              <a:rPr lang="en-GB" sz="3600" dirty="0" err="1">
                <a:solidFill>
                  <a:srgbClr val="0B5FBA"/>
                </a:solidFill>
                <a:cs typeface="Roboto"/>
              </a:rPr>
              <a:t>endommage</a:t>
            </a:r>
            <a:r>
              <a:rPr lang="en-GB" sz="3600" dirty="0">
                <a:solidFill>
                  <a:srgbClr val="0B5FBA"/>
                </a:solidFill>
                <a:cs typeface="Roboto"/>
              </a:rPr>
              <a:t> les infrastructures.</a:t>
            </a:r>
          </a:p>
          <a:p>
            <a:r>
              <a:rPr lang="fr-FR" sz="3600" b="1" dirty="0">
                <a:solidFill>
                  <a:srgbClr val="0B5FBA"/>
                </a:solidFill>
                <a:cs typeface="Roboto"/>
              </a:rPr>
              <a:t>Effet en cascade n° 3</a:t>
            </a:r>
            <a:r>
              <a:rPr lang="en-GB" sz="3600" b="1" dirty="0">
                <a:solidFill>
                  <a:srgbClr val="0B5FBA"/>
                </a:solidFill>
                <a:cs typeface="Roboto"/>
              </a:rPr>
              <a:t> : </a:t>
            </a:r>
            <a:r>
              <a:rPr lang="en-GB" sz="3600" dirty="0">
                <a:solidFill>
                  <a:srgbClr val="0B5FBA"/>
                </a:solidFill>
                <a:cs typeface="Roboto"/>
              </a:rPr>
              <a:t>Les </a:t>
            </a:r>
            <a:r>
              <a:rPr lang="en-GB" sz="3600" dirty="0" err="1">
                <a:solidFill>
                  <a:srgbClr val="0B5FBA"/>
                </a:solidFill>
                <a:cs typeface="Roboto"/>
              </a:rPr>
              <a:t>recettes</a:t>
            </a:r>
            <a:r>
              <a:rPr lang="en-GB" sz="3600" dirty="0">
                <a:solidFill>
                  <a:srgbClr val="0B5FBA"/>
                </a:solidFill>
                <a:cs typeface="Roboto"/>
              </a:rPr>
              <a:t> </a:t>
            </a:r>
            <a:r>
              <a:rPr lang="en-GB" sz="3600" dirty="0" err="1">
                <a:solidFill>
                  <a:srgbClr val="0B5FBA"/>
                </a:solidFill>
                <a:cs typeface="Roboto"/>
              </a:rPr>
              <a:t>touristiques</a:t>
            </a:r>
            <a:r>
              <a:rPr lang="en-GB" sz="3600" dirty="0">
                <a:solidFill>
                  <a:srgbClr val="0B5FBA"/>
                </a:solidFill>
                <a:cs typeface="Roboto"/>
              </a:rPr>
              <a:t> </a:t>
            </a:r>
            <a:r>
              <a:rPr lang="en-GB" sz="3600" dirty="0" err="1">
                <a:solidFill>
                  <a:srgbClr val="0B5FBA"/>
                </a:solidFill>
                <a:cs typeface="Roboto"/>
              </a:rPr>
              <a:t>diminuent</a:t>
            </a:r>
            <a:r>
              <a:rPr lang="en-GB" sz="3600" dirty="0">
                <a:solidFill>
                  <a:srgbClr val="0B5FBA"/>
                </a:solidFill>
                <a:cs typeface="Roboto"/>
              </a:rPr>
              <a:t>, </a:t>
            </a:r>
            <a:r>
              <a:rPr lang="en-GB" sz="3600" dirty="0" err="1">
                <a:solidFill>
                  <a:srgbClr val="0B5FBA"/>
                </a:solidFill>
                <a:cs typeface="Roboto"/>
              </a:rPr>
              <a:t>ce</a:t>
            </a:r>
            <a:r>
              <a:rPr lang="en-GB" sz="3600" dirty="0">
                <a:solidFill>
                  <a:srgbClr val="0B5FBA"/>
                </a:solidFill>
                <a:cs typeface="Roboto"/>
              </a:rPr>
              <a:t> qui </a:t>
            </a:r>
            <a:r>
              <a:rPr lang="en-GB" sz="3600" dirty="0" err="1">
                <a:solidFill>
                  <a:srgbClr val="0B5FBA"/>
                </a:solidFill>
                <a:cs typeface="Roboto"/>
              </a:rPr>
              <a:t>réduit</a:t>
            </a:r>
            <a:r>
              <a:rPr lang="en-GB" sz="3600" dirty="0">
                <a:solidFill>
                  <a:srgbClr val="0B5FBA"/>
                </a:solidFill>
                <a:cs typeface="Roboto"/>
              </a:rPr>
              <a:t> les budgets des </a:t>
            </a:r>
            <a:r>
              <a:rPr lang="en-GB" sz="3600" dirty="0" err="1">
                <a:solidFill>
                  <a:srgbClr val="0B5FBA"/>
                </a:solidFill>
                <a:cs typeface="Roboto"/>
              </a:rPr>
              <a:t>collectivités</a:t>
            </a:r>
            <a:r>
              <a:rPr lang="en-GB" sz="3600" dirty="0">
                <a:solidFill>
                  <a:srgbClr val="0B5FBA"/>
                </a:solidFill>
                <a:cs typeface="Roboto"/>
              </a:rPr>
              <a:t> locales </a:t>
            </a:r>
            <a:r>
              <a:rPr lang="en-GB" sz="3600" dirty="0" err="1">
                <a:solidFill>
                  <a:srgbClr val="0B5FBA"/>
                </a:solidFill>
                <a:cs typeface="Roboto"/>
              </a:rPr>
              <a:t>consacrés</a:t>
            </a:r>
            <a:r>
              <a:rPr lang="en-GB" sz="3600" dirty="0">
                <a:solidFill>
                  <a:srgbClr val="0B5FBA"/>
                </a:solidFill>
                <a:cs typeface="Roboto"/>
              </a:rPr>
              <a:t> aux services et à la reconstruction.</a:t>
            </a:r>
            <a:endParaRPr lang="pt-BR" sz="3600" dirty="0">
              <a:solidFill>
                <a:srgbClr val="0B5FBA"/>
              </a:solidFill>
              <a:cs typeface="Roboto"/>
            </a:endParaRPr>
          </a:p>
        </p:txBody>
      </p:sp>
      <p:sp>
        <p:nvSpPr>
          <p:cNvPr id="2" name="Title 1">
            <a:extLst>
              <a:ext uri="{FF2B5EF4-FFF2-40B4-BE49-F238E27FC236}">
                <a16:creationId xmlns:a16="http://schemas.microsoft.com/office/drawing/2014/main" id="{85DFC9A4-9AB3-91E2-F3C9-018287F60676}"/>
              </a:ext>
            </a:extLst>
          </p:cNvPr>
          <p:cNvSpPr>
            <a:spLocks noGrp="1"/>
          </p:cNvSpPr>
          <p:nvPr>
            <p:ph type="title"/>
          </p:nvPr>
        </p:nvSpPr>
        <p:spPr>
          <a:xfrm>
            <a:off x="429768" y="283464"/>
            <a:ext cx="9569638" cy="969264"/>
          </a:xfrm>
        </p:spPr>
        <p:txBody>
          <a:bodyPr>
            <a:normAutofit/>
          </a:bodyPr>
          <a:lstStyle/>
          <a:p>
            <a:r>
              <a:rPr lang="en-US" b="1">
                <a:solidFill>
                  <a:srgbClr val="0B5FBA"/>
                </a:solidFill>
                <a:latin typeface="Roboto"/>
                <a:ea typeface="Roboto"/>
                <a:cs typeface="Roboto"/>
                <a:sym typeface="Roboto"/>
              </a:rPr>
              <a:t>Effets en cascade du changement climatique</a:t>
            </a:r>
            <a:endParaRPr lang="en-GB"/>
          </a:p>
        </p:txBody>
      </p:sp>
      <p:sp>
        <p:nvSpPr>
          <p:cNvPr id="759" name="Google Shape;759;p24">
            <a:extLst>
              <a:ext uri="{FF2B5EF4-FFF2-40B4-BE49-F238E27FC236}">
                <a16:creationId xmlns:a16="http://schemas.microsoft.com/office/drawing/2014/main" id="{425C4D84-773B-A2CC-05CA-ECEB70C150BB}"/>
              </a:ext>
            </a:extLst>
          </p:cNvPr>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20</a:t>
            </a:fld>
            <a:endParaRPr/>
          </a:p>
        </p:txBody>
      </p:sp>
      <p:sp>
        <p:nvSpPr>
          <p:cNvPr id="6" name="Content Placeholder 2">
            <a:extLst>
              <a:ext uri="{FF2B5EF4-FFF2-40B4-BE49-F238E27FC236}">
                <a16:creationId xmlns:a16="http://schemas.microsoft.com/office/drawing/2014/main" id="{B02F451D-6C9B-FAF6-02D9-0292DFF41A9A}"/>
              </a:ext>
            </a:extLst>
          </p:cNvPr>
          <p:cNvSpPr txBox="1">
            <a:spLocks/>
          </p:cNvSpPr>
          <p:nvPr/>
        </p:nvSpPr>
        <p:spPr>
          <a:xfrm>
            <a:off x="582167" y="1423755"/>
            <a:ext cx="5395845" cy="4073984"/>
          </a:xfrm>
          <a:prstGeom prst="rect">
            <a:avLst/>
          </a:prstGeom>
        </p:spPr>
        <p:txBody>
          <a:bodyPr vert="horz" lIns="91440" tIns="45720" rIns="91440" bIns="45720" rtlCol="0">
            <a:normAutofit fontScale="47500" lnSpcReduction="20000"/>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4000" b="1" dirty="0">
                <a:solidFill>
                  <a:srgbClr val="0B5FBA"/>
                </a:solidFill>
                <a:latin typeface="Roboto"/>
                <a:ea typeface="Roboto"/>
                <a:cs typeface="Roboto"/>
              </a:rPr>
              <a:t>Transport fluvial et commerce</a:t>
            </a:r>
          </a:p>
          <a:p>
            <a:endParaRPr lang="pt-BR" sz="3200" b="1" dirty="0">
              <a:solidFill>
                <a:srgbClr val="0B5FBA"/>
              </a:solidFill>
              <a:latin typeface="Roboto"/>
              <a:ea typeface="Roboto"/>
              <a:cs typeface="Roboto"/>
            </a:endParaRPr>
          </a:p>
          <a:p>
            <a:r>
              <a:rPr lang="pt-BR" sz="3200" b="1" dirty="0">
                <a:solidFill>
                  <a:srgbClr val="0B5FBA"/>
                </a:solidFill>
                <a:latin typeface="Roboto"/>
                <a:ea typeface="Roboto"/>
                <a:cs typeface="Roboto"/>
              </a:rPr>
              <a:t>Impact initial : </a:t>
            </a:r>
            <a:r>
              <a:rPr lang="pt-BR" sz="3200" dirty="0">
                <a:solidFill>
                  <a:srgbClr val="0B5FBA"/>
                </a:solidFill>
                <a:latin typeface="Roboto"/>
                <a:ea typeface="Roboto"/>
                <a:cs typeface="Roboto"/>
              </a:rPr>
              <a:t>les inondations extrêmes modifient le débit des fleuves, rendant la navigation intérieure dangereuse.</a:t>
            </a:r>
          </a:p>
          <a:p>
            <a:r>
              <a:rPr lang="fr-FR" sz="3200" b="1" dirty="0">
                <a:solidFill>
                  <a:srgbClr val="0B5FBA"/>
                </a:solidFill>
                <a:latin typeface="Roboto"/>
                <a:ea typeface="Roboto"/>
                <a:cs typeface="Roboto"/>
              </a:rPr>
              <a:t>Effet en cascade n° 1</a:t>
            </a:r>
            <a:r>
              <a:rPr lang="pt-BR" sz="3200" b="1" dirty="0">
                <a:solidFill>
                  <a:srgbClr val="0B5FBA"/>
                </a:solidFill>
                <a:latin typeface="Roboto"/>
                <a:ea typeface="Roboto"/>
                <a:cs typeface="Roboto"/>
              </a:rPr>
              <a:t> : </a:t>
            </a:r>
            <a:r>
              <a:rPr lang="pt-BR" sz="3200" dirty="0">
                <a:solidFill>
                  <a:srgbClr val="0B5FBA"/>
                </a:solidFill>
                <a:latin typeface="Roboto"/>
                <a:ea typeface="Roboto"/>
                <a:cs typeface="Roboto"/>
              </a:rPr>
              <a:t>Les barges transportant des céréales et du carburant ne peuvent plus circuler, ce qui perturbe les chaînes d'approvisionnement.</a:t>
            </a:r>
            <a:endParaRPr lang="pt-BR" sz="3200" b="1" dirty="0">
              <a:solidFill>
                <a:srgbClr val="0B5FBA"/>
              </a:solidFill>
              <a:latin typeface="Roboto"/>
              <a:ea typeface="Roboto"/>
              <a:cs typeface="Roboto"/>
            </a:endParaRPr>
          </a:p>
          <a:p>
            <a:r>
              <a:rPr lang="pt-BR" sz="3200" b="1" dirty="0">
                <a:solidFill>
                  <a:srgbClr val="0B5FBA"/>
                </a:solidFill>
                <a:latin typeface="Roboto"/>
                <a:ea typeface="Roboto"/>
                <a:cs typeface="Roboto"/>
              </a:rPr>
              <a:t>Effet en cascade n° 2 : </a:t>
            </a:r>
            <a:r>
              <a:rPr lang="pt-BR" sz="3200" dirty="0">
                <a:solidFill>
                  <a:srgbClr val="0B5FBA"/>
                </a:solidFill>
                <a:latin typeface="Roboto"/>
                <a:ea typeface="Roboto"/>
                <a:cs typeface="Roboto"/>
              </a:rPr>
              <a:t>le transport routier prend le relais, ce qui entraîne une augmentation des coûts et des émissions de CO₂.</a:t>
            </a:r>
          </a:p>
          <a:p>
            <a:r>
              <a:rPr lang="fr-FR" sz="3200" b="1" dirty="0">
                <a:solidFill>
                  <a:srgbClr val="0B5FBA"/>
                </a:solidFill>
                <a:latin typeface="Roboto"/>
                <a:ea typeface="Roboto"/>
                <a:cs typeface="Roboto"/>
              </a:rPr>
              <a:t>Effet en cascade n° 3</a:t>
            </a:r>
            <a:r>
              <a:rPr lang="pt-BR" sz="3200" b="1" dirty="0">
                <a:solidFill>
                  <a:srgbClr val="0B5FBA"/>
                </a:solidFill>
                <a:latin typeface="Roboto"/>
                <a:ea typeface="Roboto"/>
                <a:cs typeface="Roboto"/>
              </a:rPr>
              <a:t> : </a:t>
            </a:r>
            <a:r>
              <a:rPr lang="pt-BR" sz="3200" dirty="0">
                <a:solidFill>
                  <a:srgbClr val="0B5FBA"/>
                </a:solidFill>
                <a:latin typeface="Roboto"/>
                <a:ea typeface="Roboto"/>
                <a:cs typeface="Roboto"/>
              </a:rPr>
              <a:t>Les marchés sont confrontés à des pénuries de biens essentiels, ce qui aggrave les inégalités régionales.</a:t>
            </a:r>
          </a:p>
        </p:txBody>
      </p:sp>
    </p:spTree>
    <p:extLst>
      <p:ext uri="{BB962C8B-B14F-4D97-AF65-F5344CB8AC3E}">
        <p14:creationId xmlns:p14="http://schemas.microsoft.com/office/powerpoint/2010/main" val="4044941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76">
          <a:extLst>
            <a:ext uri="{FF2B5EF4-FFF2-40B4-BE49-F238E27FC236}">
              <a16:creationId xmlns:a16="http://schemas.microsoft.com/office/drawing/2014/main" id="{19AE0939-6426-BD24-3236-506AF2D9C518}"/>
            </a:ext>
          </a:extLst>
        </p:cNvPr>
        <p:cNvGrpSpPr/>
        <p:nvPr/>
      </p:nvGrpSpPr>
      <p:grpSpPr>
        <a:xfrm>
          <a:off x="0" y="0"/>
          <a:ext cx="0" cy="0"/>
          <a:chOff x="0" y="0"/>
          <a:chExt cx="0" cy="0"/>
        </a:xfrm>
      </p:grpSpPr>
      <p:sp>
        <p:nvSpPr>
          <p:cNvPr id="777" name="Google Shape;777;p35">
            <a:extLst>
              <a:ext uri="{FF2B5EF4-FFF2-40B4-BE49-F238E27FC236}">
                <a16:creationId xmlns:a16="http://schemas.microsoft.com/office/drawing/2014/main" id="{DCA31965-C69C-AA68-CF07-5F978FEE1402}"/>
              </a:ext>
            </a:extLst>
          </p:cNvPr>
          <p:cNvSpPr/>
          <p:nvPr/>
        </p:nvSpPr>
        <p:spPr>
          <a:xfrm>
            <a:off x="6096000" y="1515344"/>
            <a:ext cx="5583301" cy="4606861"/>
          </a:xfrm>
          <a:custGeom>
            <a:avLst/>
            <a:gdLst/>
            <a:ahLst/>
            <a:cxnLst/>
            <a:rect l="l" t="t" r="r" b="b"/>
            <a:pathLst>
              <a:path w="11166602" h="9213723" extrusionOk="0">
                <a:moveTo>
                  <a:pt x="292100" y="0"/>
                </a:moveTo>
                <a:lnTo>
                  <a:pt x="10874502" y="0"/>
                </a:lnTo>
                <a:cubicBezTo>
                  <a:pt x="10951972" y="0"/>
                  <a:pt x="11026269" y="30775"/>
                  <a:pt x="11081048" y="85554"/>
                </a:cubicBezTo>
                <a:cubicBezTo>
                  <a:pt x="11135827" y="140333"/>
                  <a:pt x="11166602" y="214630"/>
                  <a:pt x="11166602" y="292100"/>
                </a:cubicBezTo>
                <a:lnTo>
                  <a:pt x="11166602" y="8921623"/>
                </a:lnTo>
                <a:cubicBezTo>
                  <a:pt x="11166602" y="9082946"/>
                  <a:pt x="11035825" y="9213723"/>
                  <a:pt x="10874502" y="9213723"/>
                </a:cubicBezTo>
                <a:lnTo>
                  <a:pt x="292100" y="9213723"/>
                </a:lnTo>
                <a:cubicBezTo>
                  <a:pt x="214630" y="9213723"/>
                  <a:pt x="140333" y="9182948"/>
                  <a:pt x="85554" y="9128168"/>
                </a:cubicBezTo>
                <a:cubicBezTo>
                  <a:pt x="30775" y="9073390"/>
                  <a:pt x="0" y="8999093"/>
                  <a:pt x="0" y="8921623"/>
                </a:cubicBezTo>
                <a:lnTo>
                  <a:pt x="0" y="292100"/>
                </a:lnTo>
                <a:cubicBezTo>
                  <a:pt x="0" y="130778"/>
                  <a:pt x="130778" y="0"/>
                  <a:pt x="292100" y="0"/>
                </a:cubicBez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60950" rIns="60950" bIns="60950" anchor="ctr" anchorCtr="0">
            <a:noAutofit/>
          </a:bodyPr>
          <a:lstStyle/>
          <a:p>
            <a:pPr>
              <a:buSzPts val="1400"/>
            </a:pPr>
            <a:endParaRPr sz="933"/>
          </a:p>
        </p:txBody>
      </p:sp>
      <p:sp>
        <p:nvSpPr>
          <p:cNvPr id="782" name="Google Shape;782;p35">
            <a:extLst>
              <a:ext uri="{FF2B5EF4-FFF2-40B4-BE49-F238E27FC236}">
                <a16:creationId xmlns:a16="http://schemas.microsoft.com/office/drawing/2014/main" id="{EEFD451A-A343-DBA2-E404-9F954B5873BE}"/>
              </a:ext>
            </a:extLst>
          </p:cNvPr>
          <p:cNvSpPr txBox="1"/>
          <p:nvPr/>
        </p:nvSpPr>
        <p:spPr>
          <a:xfrm>
            <a:off x="502953" y="1690222"/>
            <a:ext cx="5018184" cy="4093428"/>
          </a:xfrm>
          <a:prstGeom prst="rect">
            <a:avLst/>
          </a:prstGeom>
          <a:noFill/>
          <a:ln>
            <a:noFill/>
          </a:ln>
        </p:spPr>
        <p:txBody>
          <a:bodyPr spcFirstLastPara="1" wrap="square" lIns="0" tIns="0" rIns="0" bIns="0" anchor="t" anchorCtr="0">
            <a:spAutoFit/>
          </a:bodyPr>
          <a:lstStyle/>
          <a:p>
            <a:pPr marL="13759" lvl="1">
              <a:buSzPts val="2298"/>
            </a:pPr>
            <a:r>
              <a:rPr lang="en-US" b="1" dirty="0" err="1">
                <a:solidFill>
                  <a:srgbClr val="0B5FBA"/>
                </a:solidFill>
                <a:latin typeface="Roboto"/>
                <a:ea typeface="Roboto"/>
                <a:cs typeface="Roboto"/>
                <a:sym typeface="Roboto"/>
              </a:rPr>
              <a:t>Personnes</a:t>
            </a:r>
            <a:r>
              <a:rPr lang="en-US" b="1" dirty="0">
                <a:solidFill>
                  <a:srgbClr val="0B5FBA"/>
                </a:solidFill>
                <a:latin typeface="Roboto"/>
                <a:ea typeface="Roboto"/>
                <a:cs typeface="Roboto"/>
                <a:sym typeface="Roboto"/>
              </a:rPr>
              <a:t> vivant dans des quartiers </a:t>
            </a:r>
            <a:r>
              <a:rPr lang="en-US" b="1" dirty="0" err="1">
                <a:solidFill>
                  <a:srgbClr val="0B5FBA"/>
                </a:solidFill>
                <a:latin typeface="Roboto"/>
                <a:ea typeface="Roboto"/>
                <a:cs typeface="Roboto"/>
                <a:sym typeface="Roboto"/>
              </a:rPr>
              <a:t>informels</a:t>
            </a:r>
            <a:r>
              <a:rPr lang="en-US" b="1" dirty="0">
                <a:solidFill>
                  <a:srgbClr val="0B5FBA"/>
                </a:solidFill>
                <a:latin typeface="Roboto"/>
                <a:ea typeface="Roboto"/>
                <a:cs typeface="Roboto"/>
                <a:sym typeface="Roboto"/>
              </a:rPr>
              <a:t> </a:t>
            </a:r>
            <a:endParaRPr sz="900" dirty="0"/>
          </a:p>
          <a:p>
            <a:pPr marL="165460" lvl="1">
              <a:buSzPts val="2298"/>
            </a:pPr>
            <a:endParaRPr b="1" dirty="0">
              <a:solidFill>
                <a:srgbClr val="0B5FBA"/>
              </a:solidFill>
              <a:latin typeface="Roboto"/>
              <a:ea typeface="Roboto"/>
              <a:cs typeface="Roboto"/>
              <a:sym typeface="Roboto"/>
            </a:endParaRPr>
          </a:p>
          <a:p>
            <a:pPr marL="330919" lvl="1" indent="-165460">
              <a:buClr>
                <a:srgbClr val="0B5FBA"/>
              </a:buClr>
              <a:buSzPts val="2298"/>
              <a:buFont typeface="Arial"/>
              <a:buChar char="•"/>
            </a:pPr>
            <a:r>
              <a:rPr lang="en-US" dirty="0">
                <a:solidFill>
                  <a:srgbClr val="0B5FBA"/>
                </a:solidFill>
                <a:latin typeface="Roboto"/>
                <a:ea typeface="Roboto"/>
                <a:cs typeface="Roboto"/>
                <a:sym typeface="Roboto"/>
              </a:rPr>
              <a:t>La </a:t>
            </a:r>
            <a:r>
              <a:rPr lang="en-US" dirty="0" err="1">
                <a:solidFill>
                  <a:srgbClr val="0B5FBA"/>
                </a:solidFill>
                <a:latin typeface="Roboto"/>
                <a:ea typeface="Roboto"/>
                <a:cs typeface="Roboto"/>
                <a:sym typeface="Roboto"/>
              </a:rPr>
              <a:t>hausse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températures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exerce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pression </a:t>
            </a:r>
            <a:r>
              <a:rPr lang="en-US" dirty="0" err="1">
                <a:solidFill>
                  <a:srgbClr val="0B5FBA"/>
                </a:solidFill>
                <a:latin typeface="Roboto"/>
                <a:ea typeface="Roboto"/>
                <a:cs typeface="Roboto"/>
                <a:sym typeface="Roboto"/>
              </a:rPr>
              <a:t>supplémentaire</a:t>
            </a:r>
            <a:r>
              <a:rPr lang="en-US" dirty="0">
                <a:solidFill>
                  <a:srgbClr val="0B5FBA"/>
                </a:solidFill>
                <a:latin typeface="Roboto"/>
                <a:ea typeface="Roboto"/>
                <a:cs typeface="Roboto"/>
                <a:sym typeface="Roboto"/>
              </a:rPr>
              <a:t> sur un </a:t>
            </a:r>
            <a:r>
              <a:rPr lang="en-US" dirty="0" err="1">
                <a:solidFill>
                  <a:srgbClr val="0B5FBA"/>
                </a:solidFill>
                <a:latin typeface="Roboto"/>
                <a:ea typeface="Roboto"/>
                <a:cs typeface="Roboto"/>
                <a:sym typeface="Roboto"/>
              </a:rPr>
              <a:t>approvisionnement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eau déjà sous tension, </a:t>
            </a:r>
            <a:r>
              <a:rPr lang="en-US" dirty="0" err="1">
                <a:solidFill>
                  <a:srgbClr val="0B5FBA"/>
                </a:solidFill>
                <a:latin typeface="Roboto"/>
                <a:ea typeface="Roboto"/>
                <a:cs typeface="Roboto"/>
                <a:sym typeface="Roboto"/>
              </a:rPr>
              <a:t>ce</a:t>
            </a:r>
            <a:r>
              <a:rPr lang="en-US" dirty="0">
                <a:solidFill>
                  <a:srgbClr val="0B5FBA"/>
                </a:solidFill>
                <a:latin typeface="Roboto"/>
                <a:ea typeface="Roboto"/>
                <a:cs typeface="Roboto"/>
                <a:sym typeface="Roboto"/>
              </a:rPr>
              <a:t> qui a un </a:t>
            </a:r>
            <a:r>
              <a:rPr lang="en-US" dirty="0" err="1">
                <a:solidFill>
                  <a:srgbClr val="0B5FBA"/>
                </a:solidFill>
                <a:latin typeface="Roboto"/>
                <a:ea typeface="Roboto"/>
                <a:cs typeface="Roboto"/>
                <a:sym typeface="Roboto"/>
              </a:rPr>
              <a:t>effet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disproportionné</a:t>
            </a:r>
            <a:r>
              <a:rPr lang="en-US" dirty="0">
                <a:solidFill>
                  <a:srgbClr val="0B5FBA"/>
                </a:solidFill>
                <a:latin typeface="Roboto"/>
                <a:ea typeface="Roboto"/>
                <a:cs typeface="Roboto"/>
                <a:sym typeface="Roboto"/>
              </a:rPr>
              <a:t> sur les populations </a:t>
            </a:r>
            <a:r>
              <a:rPr lang="en-US" dirty="0" err="1">
                <a:solidFill>
                  <a:srgbClr val="0B5FBA"/>
                </a:solidFill>
                <a:latin typeface="Roboto"/>
                <a:ea typeface="Roboto"/>
                <a:cs typeface="Roboto"/>
                <a:sym typeface="Roboto"/>
              </a:rPr>
              <a:t>urbaines</a:t>
            </a:r>
            <a:r>
              <a:rPr lang="en-US" dirty="0">
                <a:solidFill>
                  <a:srgbClr val="0B5FBA"/>
                </a:solidFill>
                <a:latin typeface="Roboto"/>
                <a:ea typeface="Roboto"/>
                <a:cs typeface="Roboto"/>
                <a:sym typeface="Roboto"/>
              </a:rPr>
              <a:t> pauvres vivant dans des quartiers </a:t>
            </a:r>
            <a:r>
              <a:rPr lang="en-US" dirty="0" err="1">
                <a:solidFill>
                  <a:srgbClr val="0B5FBA"/>
                </a:solidFill>
                <a:latin typeface="Roboto"/>
                <a:ea typeface="Roboto"/>
                <a:cs typeface="Roboto"/>
                <a:sym typeface="Roboto"/>
              </a:rPr>
              <a:t>informels</a:t>
            </a:r>
            <a:r>
              <a:rPr lang="en-US" dirty="0">
                <a:solidFill>
                  <a:srgbClr val="0B5FBA"/>
                </a:solidFill>
                <a:latin typeface="Roboto"/>
                <a:ea typeface="Roboto"/>
                <a:cs typeface="Roboto"/>
                <a:sym typeface="Roboto"/>
              </a:rPr>
              <a:t>. Elles </a:t>
            </a:r>
            <a:r>
              <a:rPr lang="en-US" dirty="0" err="1">
                <a:solidFill>
                  <a:srgbClr val="0B5FBA"/>
                </a:solidFill>
                <a:latin typeface="Roboto"/>
                <a:ea typeface="Roboto"/>
                <a:cs typeface="Roboto"/>
                <a:sym typeface="Roboto"/>
              </a:rPr>
              <a:t>doivent</a:t>
            </a:r>
            <a:r>
              <a:rPr lang="en-US" dirty="0">
                <a:solidFill>
                  <a:srgbClr val="0B5FBA"/>
                </a:solidFill>
                <a:latin typeface="Roboto"/>
                <a:ea typeface="Roboto"/>
                <a:cs typeface="Roboto"/>
                <a:sym typeface="Roboto"/>
              </a:rPr>
              <a:t> payer des prix </a:t>
            </a:r>
            <a:r>
              <a:rPr lang="en-US" dirty="0" err="1">
                <a:solidFill>
                  <a:srgbClr val="0B5FBA"/>
                </a:solidFill>
                <a:latin typeface="Roboto"/>
                <a:ea typeface="Roboto"/>
                <a:cs typeface="Roboto"/>
                <a:sym typeface="Roboto"/>
              </a:rPr>
              <a:t>élevés</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acheter</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l'eau</a:t>
            </a:r>
            <a:r>
              <a:rPr lang="en-US" dirty="0">
                <a:solidFill>
                  <a:srgbClr val="0B5FBA"/>
                </a:solidFill>
                <a:latin typeface="Roboto"/>
                <a:ea typeface="Roboto"/>
                <a:cs typeface="Roboto"/>
                <a:sym typeface="Roboto"/>
              </a:rPr>
              <a:t> à des </a:t>
            </a:r>
            <a:r>
              <a:rPr lang="en-US" dirty="0" err="1">
                <a:solidFill>
                  <a:srgbClr val="0B5FBA"/>
                </a:solidFill>
                <a:latin typeface="Roboto"/>
                <a:ea typeface="Roboto"/>
                <a:cs typeface="Roboto"/>
                <a:sym typeface="Roboto"/>
              </a:rPr>
              <a:t>vendeurs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informels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lorsqu'elle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n'est</a:t>
            </a:r>
            <a:r>
              <a:rPr lang="en-US" dirty="0">
                <a:solidFill>
                  <a:srgbClr val="0B5FBA"/>
                </a:solidFill>
                <a:latin typeface="Roboto"/>
                <a:ea typeface="Roboto"/>
                <a:cs typeface="Roboto"/>
                <a:sym typeface="Roboto"/>
              </a:rPr>
              <a:t> pas disponible.</a:t>
            </a:r>
            <a:endParaRPr sz="900" dirty="0"/>
          </a:p>
          <a:p>
            <a:pPr>
              <a:buSzPts val="2298"/>
            </a:pPr>
            <a:endParaRPr dirty="0">
              <a:solidFill>
                <a:srgbClr val="0B5FBA"/>
              </a:solidFill>
              <a:latin typeface="Roboto"/>
              <a:ea typeface="Roboto"/>
              <a:cs typeface="Roboto"/>
              <a:sym typeface="Roboto"/>
            </a:endParaRPr>
          </a:p>
          <a:p>
            <a:pPr marL="330919" lvl="1" indent="-165460">
              <a:buClr>
                <a:srgbClr val="0B5FBA"/>
              </a:buClr>
              <a:buSzPts val="2298"/>
              <a:buFont typeface="Arial"/>
              <a:buChar char="•"/>
            </a:pPr>
            <a:r>
              <a:rPr lang="en-US" dirty="0">
                <a:solidFill>
                  <a:srgbClr val="0B5FBA"/>
                </a:solidFill>
                <a:latin typeface="Roboto"/>
                <a:ea typeface="Roboto"/>
                <a:cs typeface="Roboto"/>
                <a:sym typeface="Roboto"/>
              </a:rPr>
              <a:t>Les maladies </a:t>
            </a:r>
            <a:r>
              <a:rPr lang="en-US" dirty="0" err="1">
                <a:solidFill>
                  <a:srgbClr val="0B5FBA"/>
                </a:solidFill>
                <a:latin typeface="Roboto"/>
                <a:ea typeface="Roboto"/>
                <a:cs typeface="Roboto"/>
                <a:sym typeface="Roboto"/>
              </a:rPr>
              <a:t>liées</a:t>
            </a:r>
            <a:r>
              <a:rPr lang="en-US" dirty="0">
                <a:solidFill>
                  <a:srgbClr val="0B5FBA"/>
                </a:solidFill>
                <a:latin typeface="Roboto"/>
                <a:ea typeface="Roboto"/>
                <a:cs typeface="Roboto"/>
                <a:sym typeface="Roboto"/>
              </a:rPr>
              <a:t> à la </a:t>
            </a:r>
            <a:r>
              <a:rPr lang="en-US" dirty="0" err="1">
                <a:solidFill>
                  <a:srgbClr val="0B5FBA"/>
                </a:solidFill>
                <a:latin typeface="Roboto"/>
                <a:ea typeface="Roboto"/>
                <a:cs typeface="Roboto"/>
                <a:sym typeface="Roboto"/>
              </a:rPr>
              <a:t>chaleur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particulier chez les enfants et les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âgées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augmentent</a:t>
            </a:r>
            <a:r>
              <a:rPr lang="en-US" dirty="0">
                <a:solidFill>
                  <a:srgbClr val="0B5FBA"/>
                </a:solidFill>
                <a:latin typeface="Roboto"/>
                <a:ea typeface="Roboto"/>
                <a:cs typeface="Roboto"/>
                <a:sym typeface="Roboto"/>
              </a:rPr>
              <a:t> le </a:t>
            </a:r>
            <a:r>
              <a:rPr lang="en-US" dirty="0" err="1">
                <a:solidFill>
                  <a:srgbClr val="0B5FBA"/>
                </a:solidFill>
                <a:latin typeface="Roboto"/>
                <a:ea typeface="Roboto"/>
                <a:cs typeface="Roboto"/>
                <a:sym typeface="Roboto"/>
              </a:rPr>
              <a:t>coût</a:t>
            </a:r>
            <a:r>
              <a:rPr lang="en-US" dirty="0">
                <a:solidFill>
                  <a:srgbClr val="0B5FBA"/>
                </a:solidFill>
                <a:latin typeface="Roboto"/>
                <a:ea typeface="Roboto"/>
                <a:cs typeface="Roboto"/>
                <a:sym typeface="Roboto"/>
              </a:rPr>
              <a:t> de la vie, car les </a:t>
            </a:r>
            <a:r>
              <a:rPr lang="en-US" dirty="0" err="1">
                <a:solidFill>
                  <a:srgbClr val="0B5FBA"/>
                </a:solidFill>
                <a:latin typeface="Roboto"/>
                <a:ea typeface="Roboto"/>
                <a:cs typeface="Roboto"/>
                <a:sym typeface="Roboto"/>
              </a:rPr>
              <a:t>établissements</a:t>
            </a:r>
            <a:r>
              <a:rPr lang="en-US" dirty="0">
                <a:solidFill>
                  <a:srgbClr val="0B5FBA"/>
                </a:solidFill>
                <a:latin typeface="Roboto"/>
                <a:ea typeface="Roboto"/>
                <a:cs typeface="Roboto"/>
                <a:sym typeface="Roboto"/>
              </a:rPr>
              <a:t> de santé publics </a:t>
            </a:r>
            <a:r>
              <a:rPr lang="en-US" dirty="0" err="1">
                <a:solidFill>
                  <a:srgbClr val="0B5FBA"/>
                </a:solidFill>
                <a:latin typeface="Roboto"/>
                <a:ea typeface="Roboto"/>
                <a:cs typeface="Roboto"/>
                <a:sym typeface="Roboto"/>
              </a:rPr>
              <a:t>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capacité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limitée</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fournir</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soins</a:t>
            </a:r>
            <a:r>
              <a:rPr lang="en-US" dirty="0">
                <a:solidFill>
                  <a:srgbClr val="0B5FBA"/>
                </a:solidFill>
                <a:latin typeface="Roboto"/>
                <a:ea typeface="Roboto"/>
                <a:cs typeface="Roboto"/>
                <a:sym typeface="Roboto"/>
              </a:rPr>
              <a:t> à un </a:t>
            </a:r>
            <a:r>
              <a:rPr lang="en-US" dirty="0" err="1">
                <a:solidFill>
                  <a:srgbClr val="0B5FBA"/>
                </a:solidFill>
                <a:latin typeface="Roboto"/>
                <a:ea typeface="Roboto"/>
                <a:cs typeface="Roboto"/>
                <a:sym typeface="Roboto"/>
              </a:rPr>
              <a:t>coût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abordable</a:t>
            </a:r>
            <a:r>
              <a:rPr lang="en-US" dirty="0">
                <a:solidFill>
                  <a:srgbClr val="0B5FBA"/>
                </a:solidFill>
                <a:latin typeface="Roboto"/>
                <a:ea typeface="Roboto"/>
                <a:cs typeface="Roboto"/>
                <a:sym typeface="Roboto"/>
              </a:rPr>
              <a:t>.</a:t>
            </a:r>
            <a:endParaRPr sz="900" dirty="0"/>
          </a:p>
          <a:p>
            <a:pPr>
              <a:buSzPts val="2298"/>
            </a:pPr>
            <a:endParaRPr dirty="0">
              <a:solidFill>
                <a:srgbClr val="0B5FBA"/>
              </a:solidFill>
              <a:latin typeface="Roboto"/>
              <a:ea typeface="Roboto"/>
              <a:cs typeface="Roboto"/>
              <a:sym typeface="Roboto"/>
            </a:endParaRPr>
          </a:p>
          <a:p>
            <a:pPr marL="330919" lvl="1" indent="-165460">
              <a:buClr>
                <a:srgbClr val="0B5FBA"/>
              </a:buClr>
              <a:buSzPts val="2299"/>
              <a:buFont typeface="Arial"/>
              <a:buChar char="•"/>
            </a:pPr>
            <a:r>
              <a:rPr lang="en-US" dirty="0" err="1">
                <a:solidFill>
                  <a:srgbClr val="0B5FBA"/>
                </a:solidFill>
                <a:latin typeface="Roboto"/>
                <a:ea typeface="Roboto"/>
                <a:cs typeface="Roboto"/>
                <a:sym typeface="Roboto"/>
              </a:rPr>
              <a:t>L'insécurité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foncière</a:t>
            </a:r>
            <a:r>
              <a:rPr lang="en-US" dirty="0">
                <a:solidFill>
                  <a:srgbClr val="0B5FBA"/>
                </a:solidFill>
                <a:latin typeface="Roboto"/>
                <a:ea typeface="Roboto"/>
                <a:cs typeface="Roboto"/>
                <a:sym typeface="Roboto"/>
              </a:rPr>
              <a:t> des quartiers </a:t>
            </a:r>
            <a:r>
              <a:rPr lang="en-US" dirty="0" err="1">
                <a:solidFill>
                  <a:srgbClr val="0B5FBA"/>
                </a:solidFill>
                <a:latin typeface="Roboto"/>
                <a:ea typeface="Roboto"/>
                <a:cs typeface="Roboto"/>
                <a:sym typeface="Roboto"/>
              </a:rPr>
              <a:t>informels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limite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l'accès</a:t>
            </a:r>
            <a:r>
              <a:rPr lang="en-US" dirty="0">
                <a:solidFill>
                  <a:srgbClr val="0B5FBA"/>
                </a:solidFill>
                <a:latin typeface="Roboto"/>
                <a:ea typeface="Roboto"/>
                <a:cs typeface="Roboto"/>
                <a:sym typeface="Roboto"/>
              </a:rPr>
              <a:t> des ménages à </a:t>
            </a:r>
            <a:r>
              <a:rPr lang="en-US" dirty="0" err="1">
                <a:solidFill>
                  <a:srgbClr val="0B5FBA"/>
                </a:solidFill>
                <a:latin typeface="Roboto"/>
                <a:ea typeface="Roboto"/>
                <a:cs typeface="Roboto"/>
                <a:sym typeface="Roboto"/>
              </a:rPr>
              <a:t>l'électricité</a:t>
            </a:r>
            <a:r>
              <a:rPr lang="en-US" dirty="0">
                <a:solidFill>
                  <a:srgbClr val="0B5FBA"/>
                </a:solidFill>
                <a:latin typeface="Roboto"/>
                <a:ea typeface="Roboto"/>
                <a:cs typeface="Roboto"/>
                <a:sym typeface="Roboto"/>
              </a:rPr>
              <a:t> pour faire face à la </a:t>
            </a:r>
            <a:r>
              <a:rPr lang="en-US" dirty="0" err="1">
                <a:solidFill>
                  <a:srgbClr val="0B5FBA"/>
                </a:solidFill>
                <a:latin typeface="Roboto"/>
                <a:ea typeface="Roboto"/>
                <a:cs typeface="Roboto"/>
                <a:sym typeface="Roboto"/>
              </a:rPr>
              <a:t>chaleur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subissent</a:t>
            </a:r>
            <a:r>
              <a:rPr lang="en-US" dirty="0">
                <a:solidFill>
                  <a:srgbClr val="0B5FBA"/>
                </a:solidFill>
                <a:latin typeface="Roboto"/>
                <a:ea typeface="Roboto"/>
                <a:cs typeface="Roboto"/>
                <a:sym typeface="Roboto"/>
              </a:rPr>
              <a:t> plus </a:t>
            </a:r>
            <a:r>
              <a:rPr lang="en-US" dirty="0" err="1">
                <a:solidFill>
                  <a:srgbClr val="0B5FBA"/>
                </a:solidFill>
                <a:latin typeface="Roboto"/>
                <a:ea typeface="Roboto"/>
                <a:cs typeface="Roboto"/>
                <a:sym typeface="Roboto"/>
              </a:rPr>
              <a:t>souvent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délestages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doivent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compter</a:t>
            </a:r>
            <a:r>
              <a:rPr lang="en-US" dirty="0">
                <a:solidFill>
                  <a:srgbClr val="0B5FBA"/>
                </a:solidFill>
                <a:latin typeface="Roboto"/>
                <a:ea typeface="Roboto"/>
                <a:cs typeface="Roboto"/>
                <a:sym typeface="Roboto"/>
              </a:rPr>
              <a:t> sur les services de </a:t>
            </a:r>
            <a:r>
              <a:rPr lang="en-US" dirty="0" err="1">
                <a:solidFill>
                  <a:srgbClr val="0B5FBA"/>
                </a:solidFill>
                <a:latin typeface="Roboto"/>
                <a:ea typeface="Roboto"/>
                <a:cs typeface="Roboto"/>
                <a:sym typeface="Roboto"/>
              </a:rPr>
              <a:t>vendeurs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informels</a:t>
            </a:r>
            <a:r>
              <a:rPr lang="en-US" dirty="0">
                <a:solidFill>
                  <a:srgbClr val="0B5FBA"/>
                </a:solidFill>
                <a:latin typeface="Roboto"/>
                <a:ea typeface="Roboto"/>
                <a:cs typeface="Roboto"/>
                <a:sym typeface="Roboto"/>
              </a:rPr>
              <a:t>.</a:t>
            </a:r>
            <a:endParaRPr sz="900" dirty="0"/>
          </a:p>
        </p:txBody>
      </p:sp>
      <p:sp>
        <p:nvSpPr>
          <p:cNvPr id="783" name="Google Shape;783;p35">
            <a:extLst>
              <a:ext uri="{FF2B5EF4-FFF2-40B4-BE49-F238E27FC236}">
                <a16:creationId xmlns:a16="http://schemas.microsoft.com/office/drawing/2014/main" id="{152FC3B0-E25F-8554-1718-472244667E9F}"/>
              </a:ext>
            </a:extLst>
          </p:cNvPr>
          <p:cNvSpPr txBox="1"/>
          <p:nvPr/>
        </p:nvSpPr>
        <p:spPr>
          <a:xfrm>
            <a:off x="502953" y="688506"/>
            <a:ext cx="11059313" cy="553549"/>
          </a:xfrm>
          <a:prstGeom prst="rect">
            <a:avLst/>
          </a:prstGeom>
          <a:noFill/>
          <a:ln>
            <a:noFill/>
          </a:ln>
        </p:spPr>
        <p:txBody>
          <a:bodyPr spcFirstLastPara="1" wrap="square" lIns="0" tIns="0" rIns="0" bIns="0" anchor="t" anchorCtr="0">
            <a:spAutoFit/>
          </a:bodyPr>
          <a:lstStyle/>
          <a:p>
            <a:pPr>
              <a:buSzPts val="5395"/>
            </a:pPr>
            <a:r>
              <a:rPr lang="en-US" sz="3597" b="1">
                <a:solidFill>
                  <a:srgbClr val="0B5FBA"/>
                </a:solidFill>
                <a:latin typeface="Roboto"/>
                <a:ea typeface="Roboto"/>
                <a:cs typeface="Roboto"/>
                <a:sym typeface="Roboto"/>
              </a:rPr>
              <a:t>Impacts du climat sur les groupes vulnérables</a:t>
            </a:r>
            <a:endParaRPr sz="933"/>
          </a:p>
        </p:txBody>
      </p:sp>
      <p:sp>
        <p:nvSpPr>
          <p:cNvPr id="784" name="Google Shape;784;p35">
            <a:extLst>
              <a:ext uri="{FF2B5EF4-FFF2-40B4-BE49-F238E27FC236}">
                <a16:creationId xmlns:a16="http://schemas.microsoft.com/office/drawing/2014/main" id="{BEDF6A30-AEE9-AACE-7074-38FBD39A91B8}"/>
              </a:ext>
            </a:extLst>
          </p:cNvPr>
          <p:cNvSpPr txBox="1"/>
          <p:nvPr/>
        </p:nvSpPr>
        <p:spPr>
          <a:xfrm rot="-5400000">
            <a:off x="9745618" y="3887558"/>
            <a:ext cx="4342400" cy="221471"/>
          </a:xfrm>
          <a:prstGeom prst="rect">
            <a:avLst/>
          </a:prstGeom>
          <a:noFill/>
          <a:ln>
            <a:noFill/>
          </a:ln>
        </p:spPr>
        <p:txBody>
          <a:bodyPr spcFirstLastPara="1" wrap="square" lIns="0" tIns="0" rIns="0" bIns="0" anchor="t" anchorCtr="0">
            <a:spAutoFit/>
          </a:bodyPr>
          <a:lstStyle/>
          <a:p>
            <a:pPr algn="just">
              <a:lnSpc>
                <a:spcPct val="119955"/>
              </a:lnSpc>
              <a:buClr>
                <a:schemeClr val="dk1"/>
              </a:buClr>
              <a:buSzPts val="1799"/>
            </a:pPr>
            <a:r>
              <a:rPr lang="en-US" sz="1199" i="1">
                <a:solidFill>
                  <a:srgbClr val="0A5FBA"/>
                </a:solidFill>
                <a:latin typeface="Roboto"/>
                <a:ea typeface="Roboto"/>
                <a:cs typeface="Roboto"/>
                <a:sym typeface="Roboto"/>
              </a:rPr>
              <a:t>Photo de Rodger Bosch, AFP</a:t>
            </a:r>
            <a:endParaRPr sz="1199" i="1">
              <a:solidFill>
                <a:srgbClr val="0A5FBA"/>
              </a:solidFill>
              <a:latin typeface="Roboto"/>
              <a:ea typeface="Roboto"/>
              <a:cs typeface="Roboto"/>
              <a:sym typeface="Roboto"/>
            </a:endParaRPr>
          </a:p>
        </p:txBody>
      </p:sp>
      <p:sp>
        <p:nvSpPr>
          <p:cNvPr id="785" name="Google Shape;785;p35">
            <a:extLst>
              <a:ext uri="{FF2B5EF4-FFF2-40B4-BE49-F238E27FC236}">
                <a16:creationId xmlns:a16="http://schemas.microsoft.com/office/drawing/2014/main" id="{BA7E53DE-5FDE-FADE-8749-EBD784854E44}"/>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21</a:t>
            </a:fld>
            <a:endParaRPr/>
          </a:p>
        </p:txBody>
      </p:sp>
    </p:spTree>
    <p:extLst>
      <p:ext uri="{BB962C8B-B14F-4D97-AF65-F5344CB8AC3E}">
        <p14:creationId xmlns:p14="http://schemas.microsoft.com/office/powerpoint/2010/main" val="2665449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89">
          <a:extLst>
            <a:ext uri="{FF2B5EF4-FFF2-40B4-BE49-F238E27FC236}">
              <a16:creationId xmlns:a16="http://schemas.microsoft.com/office/drawing/2014/main" id="{1C804E17-1841-CD3D-A40B-097719A7CBEA}"/>
            </a:ext>
          </a:extLst>
        </p:cNvPr>
        <p:cNvGrpSpPr/>
        <p:nvPr/>
      </p:nvGrpSpPr>
      <p:grpSpPr>
        <a:xfrm>
          <a:off x="0" y="0"/>
          <a:ext cx="0" cy="0"/>
          <a:chOff x="0" y="0"/>
          <a:chExt cx="0" cy="0"/>
        </a:xfrm>
      </p:grpSpPr>
      <p:sp>
        <p:nvSpPr>
          <p:cNvPr id="795" name="Google Shape;795;p46">
            <a:extLst>
              <a:ext uri="{FF2B5EF4-FFF2-40B4-BE49-F238E27FC236}">
                <a16:creationId xmlns:a16="http://schemas.microsoft.com/office/drawing/2014/main" id="{879541E5-50B5-11B3-6908-D67B2AAC22D8}"/>
              </a:ext>
            </a:extLst>
          </p:cNvPr>
          <p:cNvSpPr txBox="1"/>
          <p:nvPr/>
        </p:nvSpPr>
        <p:spPr>
          <a:xfrm>
            <a:off x="881171" y="688506"/>
            <a:ext cx="11059313" cy="553549"/>
          </a:xfrm>
          <a:prstGeom prst="rect">
            <a:avLst/>
          </a:prstGeom>
          <a:noFill/>
          <a:ln>
            <a:noFill/>
          </a:ln>
        </p:spPr>
        <p:txBody>
          <a:bodyPr spcFirstLastPara="1" wrap="square" lIns="0" tIns="0" rIns="0" bIns="0" anchor="t" anchorCtr="0">
            <a:spAutoFit/>
          </a:bodyPr>
          <a:lstStyle/>
          <a:p>
            <a:pPr>
              <a:buSzPts val="5395"/>
            </a:pPr>
            <a:r>
              <a:rPr lang="en-US" sz="3597" b="1">
                <a:solidFill>
                  <a:srgbClr val="0B5FBA"/>
                </a:solidFill>
                <a:latin typeface="Roboto"/>
                <a:ea typeface="Roboto"/>
                <a:cs typeface="Roboto"/>
                <a:sym typeface="Roboto"/>
              </a:rPr>
              <a:t>Impacts climatiques sur les groupes vulnérables</a:t>
            </a:r>
            <a:endParaRPr sz="933"/>
          </a:p>
        </p:txBody>
      </p:sp>
      <p:sp>
        <p:nvSpPr>
          <p:cNvPr id="796" name="Google Shape;796;p46">
            <a:extLst>
              <a:ext uri="{FF2B5EF4-FFF2-40B4-BE49-F238E27FC236}">
                <a16:creationId xmlns:a16="http://schemas.microsoft.com/office/drawing/2014/main" id="{BBA02D20-FB7B-0EF3-5AE5-66EBD9F7A36D}"/>
              </a:ext>
            </a:extLst>
          </p:cNvPr>
          <p:cNvSpPr txBox="1"/>
          <p:nvPr/>
        </p:nvSpPr>
        <p:spPr>
          <a:xfrm rot="-5400000">
            <a:off x="9314679" y="4034676"/>
            <a:ext cx="4342400" cy="221471"/>
          </a:xfrm>
          <a:prstGeom prst="rect">
            <a:avLst/>
          </a:prstGeom>
          <a:noFill/>
          <a:ln>
            <a:noFill/>
          </a:ln>
        </p:spPr>
        <p:txBody>
          <a:bodyPr spcFirstLastPara="1" wrap="square" lIns="0" tIns="0" rIns="0" bIns="0" anchor="t" anchorCtr="0">
            <a:spAutoFit/>
          </a:bodyPr>
          <a:lstStyle/>
          <a:p>
            <a:pPr algn="just">
              <a:lnSpc>
                <a:spcPct val="119955"/>
              </a:lnSpc>
              <a:buClr>
                <a:schemeClr val="dk1"/>
              </a:buClr>
              <a:buSzPts val="1799"/>
            </a:pPr>
            <a:r>
              <a:rPr lang="en-US" sz="1199">
                <a:solidFill>
                  <a:schemeClr val="lt1"/>
                </a:solidFill>
                <a:latin typeface="Roboto"/>
                <a:ea typeface="Roboto"/>
                <a:cs typeface="Roboto"/>
                <a:sym typeface="Roboto"/>
              </a:rPr>
              <a:t>Nairobi ; photo prise par AP</a:t>
            </a:r>
            <a:endParaRPr sz="1199">
              <a:solidFill>
                <a:srgbClr val="FFFFFF"/>
              </a:solidFill>
              <a:latin typeface="Roboto"/>
              <a:ea typeface="Roboto"/>
              <a:cs typeface="Roboto"/>
              <a:sym typeface="Roboto"/>
            </a:endParaRPr>
          </a:p>
        </p:txBody>
      </p:sp>
      <p:sp>
        <p:nvSpPr>
          <p:cNvPr id="797" name="Google Shape;797;p46">
            <a:extLst>
              <a:ext uri="{FF2B5EF4-FFF2-40B4-BE49-F238E27FC236}">
                <a16:creationId xmlns:a16="http://schemas.microsoft.com/office/drawing/2014/main" id="{0695CE43-9680-2A08-F40B-1C6AB41D81FF}"/>
              </a:ext>
            </a:extLst>
          </p:cNvPr>
          <p:cNvSpPr txBox="1"/>
          <p:nvPr/>
        </p:nvSpPr>
        <p:spPr>
          <a:xfrm>
            <a:off x="881170" y="1693295"/>
            <a:ext cx="5214829" cy="4585871"/>
          </a:xfrm>
          <a:prstGeom prst="rect">
            <a:avLst/>
          </a:prstGeom>
          <a:noFill/>
          <a:ln>
            <a:noFill/>
          </a:ln>
        </p:spPr>
        <p:txBody>
          <a:bodyPr spcFirstLastPara="1" wrap="square" lIns="0" tIns="0" rIns="0" bIns="0" anchor="t" anchorCtr="0">
            <a:spAutoFit/>
          </a:bodyPr>
          <a:lstStyle/>
          <a:p>
            <a:pPr>
              <a:buSzPts val="2298"/>
            </a:pPr>
            <a:r>
              <a:rPr lang="en-US" b="1" dirty="0" err="1">
                <a:solidFill>
                  <a:srgbClr val="0B5FBA"/>
                </a:solidFill>
                <a:latin typeface="Roboto"/>
                <a:ea typeface="Roboto"/>
                <a:cs typeface="Roboto"/>
                <a:sym typeface="Roboto"/>
              </a:rPr>
              <a:t>Communautés</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agricoles</a:t>
            </a:r>
            <a:r>
              <a:rPr lang="en-US" b="1" dirty="0">
                <a:solidFill>
                  <a:srgbClr val="0B5FBA"/>
                </a:solidFill>
                <a:latin typeface="Roboto"/>
                <a:ea typeface="Roboto"/>
                <a:cs typeface="Roboto"/>
                <a:sym typeface="Roboto"/>
              </a:rPr>
              <a:t> de petits </a:t>
            </a:r>
            <a:r>
              <a:rPr lang="en-US" b="1" dirty="0" err="1">
                <a:solidFill>
                  <a:srgbClr val="0B5FBA"/>
                </a:solidFill>
                <a:latin typeface="Roboto"/>
                <a:ea typeface="Roboto"/>
                <a:cs typeface="Roboto"/>
                <a:sym typeface="Roboto"/>
              </a:rPr>
              <a:t>exploitants</a:t>
            </a:r>
            <a:endParaRPr lang="en-US" b="1" dirty="0">
              <a:solidFill>
                <a:srgbClr val="0B5FBA"/>
              </a:solidFill>
              <a:latin typeface="Roboto"/>
              <a:ea typeface="Roboto"/>
              <a:cs typeface="Roboto"/>
              <a:sym typeface="Roboto"/>
            </a:endParaRPr>
          </a:p>
          <a:p>
            <a:pPr>
              <a:buSzPts val="2298"/>
            </a:pPr>
            <a:endParaRPr b="1" dirty="0">
              <a:solidFill>
                <a:srgbClr val="0B5FBA"/>
              </a:solidFill>
              <a:latin typeface="Roboto"/>
              <a:ea typeface="Roboto"/>
              <a:cs typeface="Roboto"/>
              <a:sym typeface="Roboto"/>
            </a:endParaRPr>
          </a:p>
          <a:p>
            <a:pPr marL="330919" lvl="1" indent="-165460">
              <a:buClr>
                <a:srgbClr val="0B5FBA"/>
              </a:buClr>
              <a:buSzPts val="2298"/>
              <a:buFont typeface="Arial"/>
              <a:buChar char="•"/>
            </a:pPr>
            <a:r>
              <a:rPr lang="en-GB" dirty="0">
                <a:solidFill>
                  <a:srgbClr val="0B5FBA"/>
                </a:solidFill>
                <a:latin typeface="Roboto"/>
                <a:ea typeface="Roboto"/>
                <a:cs typeface="Roboto"/>
                <a:sym typeface="Roboto"/>
              </a:rPr>
              <a:t>Les </a:t>
            </a:r>
            <a:r>
              <a:rPr lang="en-GB" dirty="0" err="1">
                <a:solidFill>
                  <a:srgbClr val="0B5FBA"/>
                </a:solidFill>
                <a:latin typeface="Roboto"/>
                <a:ea typeface="Roboto"/>
                <a:cs typeface="Roboto"/>
                <a:sym typeface="Roboto"/>
              </a:rPr>
              <a:t>communautés</a:t>
            </a:r>
            <a:r>
              <a:rPr lang="en-GB" dirty="0">
                <a:solidFill>
                  <a:srgbClr val="0B5FBA"/>
                </a:solidFill>
                <a:latin typeface="Roboto"/>
                <a:ea typeface="Roboto"/>
                <a:cs typeface="Roboto"/>
                <a:sym typeface="Roboto"/>
              </a:rPr>
              <a:t> qui </a:t>
            </a:r>
            <a:r>
              <a:rPr lang="en-GB" dirty="0" err="1">
                <a:solidFill>
                  <a:srgbClr val="0B5FBA"/>
                </a:solidFill>
                <a:latin typeface="Roboto"/>
                <a:ea typeface="Roboto"/>
                <a:cs typeface="Roboto"/>
                <a:sym typeface="Roboto"/>
              </a:rPr>
              <a:t>dépendent</a:t>
            </a:r>
            <a:r>
              <a:rPr lang="en-GB" dirty="0">
                <a:solidFill>
                  <a:srgbClr val="0B5FBA"/>
                </a:solidFill>
                <a:latin typeface="Roboto"/>
                <a:ea typeface="Roboto"/>
                <a:cs typeface="Roboto"/>
                <a:sym typeface="Roboto"/>
              </a:rPr>
              <a:t> de </a:t>
            </a:r>
            <a:r>
              <a:rPr lang="en-GB" dirty="0" err="1">
                <a:solidFill>
                  <a:srgbClr val="0B5FBA"/>
                </a:solidFill>
                <a:latin typeface="Roboto"/>
                <a:ea typeface="Roboto"/>
                <a:cs typeface="Roboto"/>
                <a:sym typeface="Roboto"/>
              </a:rPr>
              <a:t>l'agriculture</a:t>
            </a:r>
            <a:r>
              <a:rPr lang="en-GB" dirty="0">
                <a:solidFill>
                  <a:srgbClr val="0B5FBA"/>
                </a:solidFill>
                <a:latin typeface="Roboto"/>
                <a:ea typeface="Roboto"/>
                <a:cs typeface="Roboto"/>
                <a:sym typeface="Roboto"/>
              </a:rPr>
              <a:t> à petite </a:t>
            </a:r>
            <a:r>
              <a:rPr lang="en-GB" dirty="0" err="1">
                <a:solidFill>
                  <a:srgbClr val="0B5FBA"/>
                </a:solidFill>
                <a:latin typeface="Roboto"/>
                <a:ea typeface="Roboto"/>
                <a:cs typeface="Roboto"/>
                <a:sym typeface="Roboto"/>
              </a:rPr>
              <a:t>échelle</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sont</a:t>
            </a:r>
            <a:r>
              <a:rPr lang="en-GB" dirty="0">
                <a:solidFill>
                  <a:srgbClr val="0B5FBA"/>
                </a:solidFill>
                <a:latin typeface="Roboto"/>
                <a:ea typeface="Roboto"/>
                <a:cs typeface="Roboto"/>
                <a:sym typeface="Roboto"/>
              </a:rPr>
              <a:t> très </a:t>
            </a:r>
            <a:r>
              <a:rPr lang="en-GB" dirty="0" err="1">
                <a:solidFill>
                  <a:srgbClr val="0B5FBA"/>
                </a:solidFill>
                <a:latin typeface="Roboto"/>
                <a:ea typeface="Roboto"/>
                <a:cs typeface="Roboto"/>
                <a:sym typeface="Roboto"/>
              </a:rPr>
              <a:t>exposées</a:t>
            </a:r>
            <a:r>
              <a:rPr lang="en-GB" dirty="0">
                <a:solidFill>
                  <a:srgbClr val="0B5FBA"/>
                </a:solidFill>
                <a:latin typeface="Roboto"/>
                <a:ea typeface="Roboto"/>
                <a:cs typeface="Roboto"/>
                <a:sym typeface="Roboto"/>
              </a:rPr>
              <a:t> aux variations des </a:t>
            </a:r>
            <a:r>
              <a:rPr lang="en-GB" dirty="0" err="1">
                <a:solidFill>
                  <a:srgbClr val="0B5FBA"/>
                </a:solidFill>
                <a:latin typeface="Roboto"/>
                <a:ea typeface="Roboto"/>
                <a:cs typeface="Roboto"/>
                <a:sym typeface="Roboto"/>
              </a:rPr>
              <a:t>précipitations</a:t>
            </a:r>
            <a:r>
              <a:rPr lang="en-GB" dirty="0">
                <a:solidFill>
                  <a:srgbClr val="0B5FBA"/>
                </a:solidFill>
                <a:latin typeface="Roboto"/>
                <a:ea typeface="Roboto"/>
                <a:cs typeface="Roboto"/>
                <a:sym typeface="Roboto"/>
              </a:rPr>
              <a:t> et des </a:t>
            </a:r>
            <a:r>
              <a:rPr lang="en-GB" dirty="0" err="1">
                <a:solidFill>
                  <a:srgbClr val="0B5FBA"/>
                </a:solidFill>
                <a:latin typeface="Roboto"/>
                <a:ea typeface="Roboto"/>
                <a:cs typeface="Roboto"/>
                <a:sym typeface="Roboto"/>
              </a:rPr>
              <a:t>températures</a:t>
            </a:r>
            <a:r>
              <a:rPr lang="en-GB" dirty="0">
                <a:solidFill>
                  <a:srgbClr val="0B5FBA"/>
                </a:solidFill>
                <a:latin typeface="Roboto"/>
                <a:ea typeface="Roboto"/>
                <a:cs typeface="Roboto"/>
                <a:sym typeface="Roboto"/>
              </a:rPr>
              <a:t>.</a:t>
            </a:r>
          </a:p>
          <a:p>
            <a:pPr marL="330919" lvl="1" indent="-165460">
              <a:buClr>
                <a:srgbClr val="0B5FBA"/>
              </a:buClr>
              <a:buSzPts val="2298"/>
              <a:buFont typeface="Arial"/>
              <a:buChar char="•"/>
            </a:pPr>
            <a:endParaRPr lang="en-GB" dirty="0">
              <a:solidFill>
                <a:srgbClr val="0B5FBA"/>
              </a:solidFill>
              <a:latin typeface="Roboto"/>
              <a:ea typeface="Roboto"/>
              <a:cs typeface="Roboto"/>
              <a:sym typeface="Roboto"/>
            </a:endParaRPr>
          </a:p>
          <a:p>
            <a:pPr marL="330919" lvl="1" indent="-165460">
              <a:buClr>
                <a:srgbClr val="0B5FBA"/>
              </a:buClr>
              <a:buSzPts val="2298"/>
              <a:buFont typeface="Arial"/>
              <a:buChar char="•"/>
            </a:pPr>
            <a:r>
              <a:rPr lang="en-GB" dirty="0">
                <a:solidFill>
                  <a:srgbClr val="0B5FBA"/>
                </a:solidFill>
                <a:latin typeface="Roboto"/>
                <a:ea typeface="Roboto"/>
                <a:cs typeface="Roboto"/>
                <a:sym typeface="Roboto"/>
              </a:rPr>
              <a:t>Le </a:t>
            </a:r>
            <a:r>
              <a:rPr lang="en-GB" dirty="0" err="1">
                <a:solidFill>
                  <a:srgbClr val="0B5FBA"/>
                </a:solidFill>
                <a:latin typeface="Roboto"/>
                <a:ea typeface="Roboto"/>
                <a:cs typeface="Roboto"/>
                <a:sym typeface="Roboto"/>
              </a:rPr>
              <a:t>changement</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climatique</a:t>
            </a:r>
            <a:r>
              <a:rPr lang="en-GB" dirty="0">
                <a:solidFill>
                  <a:srgbClr val="0B5FBA"/>
                </a:solidFill>
                <a:latin typeface="Roboto"/>
                <a:ea typeface="Roboto"/>
                <a:cs typeface="Roboto"/>
                <a:sym typeface="Roboto"/>
              </a:rPr>
              <a:t> a </a:t>
            </a:r>
            <a:r>
              <a:rPr lang="en-GB" dirty="0" err="1">
                <a:solidFill>
                  <a:srgbClr val="0B5FBA"/>
                </a:solidFill>
                <a:latin typeface="Roboto"/>
                <a:ea typeface="Roboto"/>
                <a:cs typeface="Roboto"/>
                <a:sym typeface="Roboto"/>
              </a:rPr>
              <a:t>accru</a:t>
            </a:r>
            <a:r>
              <a:rPr lang="en-GB" dirty="0">
                <a:solidFill>
                  <a:srgbClr val="0B5FBA"/>
                </a:solidFill>
                <a:latin typeface="Roboto"/>
                <a:ea typeface="Roboto"/>
                <a:cs typeface="Roboto"/>
                <a:sym typeface="Roboto"/>
              </a:rPr>
              <a:t> les </a:t>
            </a:r>
            <a:r>
              <a:rPr lang="en-GB" dirty="0" err="1">
                <a:solidFill>
                  <a:srgbClr val="0B5FBA"/>
                </a:solidFill>
                <a:latin typeface="Roboto"/>
                <a:ea typeface="Roboto"/>
                <a:cs typeface="Roboto"/>
                <a:sym typeface="Roboto"/>
              </a:rPr>
              <a:t>risques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auxquels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elles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sont</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confrontées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en</a:t>
            </a:r>
            <a:r>
              <a:rPr lang="en-GB" dirty="0">
                <a:solidFill>
                  <a:srgbClr val="0B5FBA"/>
                </a:solidFill>
                <a:latin typeface="Roboto"/>
                <a:ea typeface="Roboto"/>
                <a:cs typeface="Roboto"/>
                <a:sym typeface="Roboto"/>
              </a:rPr>
              <a:t> raison de </a:t>
            </a:r>
            <a:r>
              <a:rPr lang="en-GB" dirty="0" err="1">
                <a:solidFill>
                  <a:srgbClr val="0B5FBA"/>
                </a:solidFill>
                <a:latin typeface="Roboto"/>
                <a:ea typeface="Roboto"/>
                <a:cs typeface="Roboto"/>
                <a:sym typeface="Roboto"/>
              </a:rPr>
              <a:t>sécheresses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prolongées</a:t>
            </a:r>
            <a:r>
              <a:rPr lang="en-GB" dirty="0">
                <a:solidFill>
                  <a:srgbClr val="0B5FBA"/>
                </a:solidFill>
                <a:latin typeface="Roboto"/>
                <a:ea typeface="Roboto"/>
                <a:cs typeface="Roboto"/>
                <a:sym typeface="Roboto"/>
              </a:rPr>
              <a:t> et de </a:t>
            </a:r>
            <a:r>
              <a:rPr lang="en-GB" dirty="0" err="1">
                <a:solidFill>
                  <a:srgbClr val="0B5FBA"/>
                </a:solidFill>
                <a:latin typeface="Roboto"/>
                <a:ea typeface="Roboto"/>
                <a:cs typeface="Roboto"/>
                <a:sym typeface="Roboto"/>
              </a:rPr>
              <a:t>saisons</a:t>
            </a:r>
            <a:r>
              <a:rPr lang="en-GB" dirty="0">
                <a:solidFill>
                  <a:srgbClr val="0B5FBA"/>
                </a:solidFill>
                <a:latin typeface="Roboto"/>
                <a:ea typeface="Roboto"/>
                <a:cs typeface="Roboto"/>
                <a:sym typeface="Roboto"/>
              </a:rPr>
              <a:t> des </a:t>
            </a:r>
            <a:r>
              <a:rPr lang="en-GB" dirty="0" err="1">
                <a:solidFill>
                  <a:srgbClr val="0B5FBA"/>
                </a:solidFill>
                <a:latin typeface="Roboto"/>
                <a:ea typeface="Roboto"/>
                <a:cs typeface="Roboto"/>
                <a:sym typeface="Roboto"/>
              </a:rPr>
              <a:t>pluies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imprévisibles</a:t>
            </a:r>
            <a:r>
              <a:rPr lang="en-GB" dirty="0">
                <a:solidFill>
                  <a:srgbClr val="0B5FBA"/>
                </a:solidFill>
                <a:latin typeface="Roboto"/>
                <a:ea typeface="Roboto"/>
                <a:cs typeface="Roboto"/>
                <a:sym typeface="Roboto"/>
              </a:rPr>
              <a:t>.</a:t>
            </a:r>
          </a:p>
          <a:p>
            <a:pPr marL="330919" lvl="1" indent="-165460">
              <a:buClr>
                <a:srgbClr val="0B5FBA"/>
              </a:buClr>
              <a:buSzPts val="2298"/>
              <a:buFont typeface="Arial"/>
              <a:buChar char="•"/>
            </a:pPr>
            <a:endParaRPr lang="en-GB" dirty="0">
              <a:solidFill>
                <a:srgbClr val="0B5FBA"/>
              </a:solidFill>
              <a:latin typeface="Roboto"/>
              <a:ea typeface="Roboto"/>
              <a:cs typeface="Roboto"/>
              <a:sym typeface="Roboto"/>
            </a:endParaRPr>
          </a:p>
          <a:p>
            <a:pPr marL="330919" lvl="1" indent="-165460">
              <a:buClr>
                <a:srgbClr val="0B5FBA"/>
              </a:buClr>
              <a:buSzPts val="2298"/>
              <a:buFont typeface="Arial"/>
              <a:buChar char="•"/>
            </a:pPr>
            <a:r>
              <a:rPr lang="en-GB" dirty="0">
                <a:solidFill>
                  <a:srgbClr val="0B5FBA"/>
                </a:solidFill>
                <a:latin typeface="Roboto"/>
                <a:ea typeface="Roboto"/>
                <a:cs typeface="Roboto"/>
                <a:sym typeface="Roboto"/>
              </a:rPr>
              <a:t>Les </a:t>
            </a:r>
            <a:r>
              <a:rPr lang="en-GB" dirty="0" err="1">
                <a:solidFill>
                  <a:srgbClr val="0B5FBA"/>
                </a:solidFill>
                <a:latin typeface="Roboto"/>
                <a:ea typeface="Roboto"/>
                <a:cs typeface="Roboto"/>
                <a:sym typeface="Roboto"/>
              </a:rPr>
              <a:t>mauvaises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récoltes</a:t>
            </a:r>
            <a:r>
              <a:rPr lang="en-GB" dirty="0">
                <a:solidFill>
                  <a:srgbClr val="0B5FBA"/>
                </a:solidFill>
                <a:latin typeface="Roboto"/>
                <a:ea typeface="Roboto"/>
                <a:cs typeface="Roboto"/>
                <a:sym typeface="Roboto"/>
              </a:rPr>
              <a:t> dues à la </a:t>
            </a:r>
            <a:r>
              <a:rPr lang="en-GB" dirty="0" err="1">
                <a:solidFill>
                  <a:srgbClr val="0B5FBA"/>
                </a:solidFill>
                <a:latin typeface="Roboto"/>
                <a:ea typeface="Roboto"/>
                <a:cs typeface="Roboto"/>
                <a:sym typeface="Roboto"/>
              </a:rPr>
              <a:t>sécheresse</a:t>
            </a:r>
            <a:r>
              <a:rPr lang="en-GB" dirty="0">
                <a:solidFill>
                  <a:srgbClr val="0B5FBA"/>
                </a:solidFill>
                <a:latin typeface="Roboto"/>
                <a:ea typeface="Roboto"/>
                <a:cs typeface="Roboto"/>
                <a:sym typeface="Roboto"/>
              </a:rPr>
              <a:t> et aux infestations de </a:t>
            </a:r>
            <a:r>
              <a:rPr lang="en-GB" dirty="0" err="1">
                <a:solidFill>
                  <a:srgbClr val="0B5FBA"/>
                </a:solidFill>
                <a:latin typeface="Roboto"/>
                <a:ea typeface="Roboto"/>
                <a:cs typeface="Roboto"/>
                <a:sym typeface="Roboto"/>
              </a:rPr>
              <a:t>ravageurs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liées</a:t>
            </a:r>
            <a:r>
              <a:rPr lang="en-GB" dirty="0">
                <a:solidFill>
                  <a:srgbClr val="0B5FBA"/>
                </a:solidFill>
                <a:latin typeface="Roboto"/>
                <a:ea typeface="Roboto"/>
                <a:cs typeface="Roboto"/>
                <a:sym typeface="Roboto"/>
              </a:rPr>
              <a:t> à la </a:t>
            </a:r>
            <a:r>
              <a:rPr lang="en-GB" dirty="0" err="1">
                <a:solidFill>
                  <a:srgbClr val="0B5FBA"/>
                </a:solidFill>
                <a:latin typeface="Roboto"/>
                <a:ea typeface="Roboto"/>
                <a:cs typeface="Roboto"/>
                <a:sym typeface="Roboto"/>
              </a:rPr>
              <a:t>hausse</a:t>
            </a:r>
            <a:r>
              <a:rPr lang="en-GB" dirty="0">
                <a:solidFill>
                  <a:srgbClr val="0B5FBA"/>
                </a:solidFill>
                <a:latin typeface="Roboto"/>
                <a:ea typeface="Roboto"/>
                <a:cs typeface="Roboto"/>
                <a:sym typeface="Roboto"/>
              </a:rPr>
              <a:t> des </a:t>
            </a:r>
            <a:r>
              <a:rPr lang="en-GB" dirty="0" err="1">
                <a:solidFill>
                  <a:srgbClr val="0B5FBA"/>
                </a:solidFill>
                <a:latin typeface="Roboto"/>
                <a:ea typeface="Roboto"/>
                <a:cs typeface="Roboto"/>
                <a:sym typeface="Roboto"/>
              </a:rPr>
              <a:t>températures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réduisent</a:t>
            </a:r>
            <a:r>
              <a:rPr lang="en-GB" dirty="0">
                <a:solidFill>
                  <a:srgbClr val="0B5FBA"/>
                </a:solidFill>
                <a:latin typeface="Roboto"/>
                <a:ea typeface="Roboto"/>
                <a:cs typeface="Roboto"/>
                <a:sym typeface="Roboto"/>
              </a:rPr>
              <a:t> la </a:t>
            </a:r>
            <a:r>
              <a:rPr lang="en-GB" dirty="0" err="1">
                <a:solidFill>
                  <a:srgbClr val="0B5FBA"/>
                </a:solidFill>
                <a:latin typeface="Roboto"/>
                <a:ea typeface="Roboto"/>
                <a:cs typeface="Roboto"/>
                <a:sym typeface="Roboto"/>
              </a:rPr>
              <a:t>disponibilité</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alimentaire</a:t>
            </a:r>
            <a:r>
              <a:rPr lang="en-GB" dirty="0">
                <a:solidFill>
                  <a:srgbClr val="0B5FBA"/>
                </a:solidFill>
                <a:latin typeface="Roboto"/>
                <a:ea typeface="Roboto"/>
                <a:cs typeface="Roboto"/>
                <a:sym typeface="Roboto"/>
              </a:rPr>
              <a:t> et les </a:t>
            </a:r>
            <a:r>
              <a:rPr lang="en-GB" dirty="0" err="1">
                <a:solidFill>
                  <a:srgbClr val="0B5FBA"/>
                </a:solidFill>
                <a:latin typeface="Roboto"/>
                <a:ea typeface="Roboto"/>
                <a:cs typeface="Roboto"/>
                <a:sym typeface="Roboto"/>
              </a:rPr>
              <a:t>revenus</a:t>
            </a:r>
            <a:r>
              <a:rPr lang="en-GB" dirty="0">
                <a:solidFill>
                  <a:srgbClr val="0B5FBA"/>
                </a:solidFill>
                <a:latin typeface="Roboto"/>
                <a:ea typeface="Roboto"/>
                <a:cs typeface="Roboto"/>
                <a:sym typeface="Roboto"/>
              </a:rPr>
              <a:t> des ménages.</a:t>
            </a:r>
          </a:p>
          <a:p>
            <a:pPr marL="330919" lvl="1" indent="-165460">
              <a:buClr>
                <a:srgbClr val="0B5FBA"/>
              </a:buClr>
              <a:buSzPts val="2298"/>
              <a:buFont typeface="Arial"/>
              <a:buChar char="•"/>
            </a:pPr>
            <a:endParaRPr lang="en-GB" dirty="0">
              <a:solidFill>
                <a:srgbClr val="0B5FBA"/>
              </a:solidFill>
              <a:latin typeface="Roboto"/>
              <a:ea typeface="Roboto"/>
              <a:cs typeface="Roboto"/>
              <a:sym typeface="Roboto"/>
            </a:endParaRPr>
          </a:p>
          <a:p>
            <a:pPr marL="330919" lvl="1" indent="-165460">
              <a:buClr>
                <a:srgbClr val="0B5FBA"/>
              </a:buClr>
              <a:buSzPts val="2298"/>
              <a:buFont typeface="Arial"/>
              <a:buChar char="•"/>
            </a:pPr>
            <a:r>
              <a:rPr lang="en-GB" dirty="0">
                <a:solidFill>
                  <a:srgbClr val="0B5FBA"/>
                </a:solidFill>
                <a:latin typeface="Roboto"/>
                <a:ea typeface="Roboto"/>
                <a:cs typeface="Roboto"/>
                <a:sym typeface="Roboto"/>
              </a:rPr>
              <a:t>Les femmes et les </a:t>
            </a:r>
            <a:r>
              <a:rPr lang="en-GB" dirty="0" err="1">
                <a:solidFill>
                  <a:srgbClr val="0B5FBA"/>
                </a:solidFill>
                <a:latin typeface="Roboto"/>
                <a:ea typeface="Roboto"/>
                <a:cs typeface="Roboto"/>
                <a:sym typeface="Roboto"/>
              </a:rPr>
              <a:t>travailleurs</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saisonniers</a:t>
            </a:r>
            <a:r>
              <a:rPr lang="en-GB" dirty="0">
                <a:solidFill>
                  <a:srgbClr val="0B5FBA"/>
                </a:solidFill>
                <a:latin typeface="Roboto"/>
                <a:ea typeface="Roboto"/>
                <a:cs typeface="Roboto"/>
                <a:sym typeface="Roboto"/>
              </a:rPr>
              <a:t>, qui </a:t>
            </a:r>
            <a:r>
              <a:rPr lang="en-GB" dirty="0" err="1">
                <a:solidFill>
                  <a:srgbClr val="0B5FBA"/>
                </a:solidFill>
                <a:latin typeface="Roboto"/>
                <a:ea typeface="Roboto"/>
                <a:cs typeface="Roboto"/>
                <a:sym typeface="Roboto"/>
              </a:rPr>
              <a:t>dépendent</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fortement</a:t>
            </a:r>
            <a:r>
              <a:rPr lang="en-GB" dirty="0">
                <a:solidFill>
                  <a:srgbClr val="0B5FBA"/>
                </a:solidFill>
                <a:latin typeface="Roboto"/>
                <a:ea typeface="Roboto"/>
                <a:cs typeface="Roboto"/>
                <a:sym typeface="Roboto"/>
              </a:rPr>
              <a:t> de </a:t>
            </a:r>
            <a:r>
              <a:rPr lang="en-GB" dirty="0" err="1">
                <a:solidFill>
                  <a:srgbClr val="0B5FBA"/>
                </a:solidFill>
                <a:latin typeface="Roboto"/>
                <a:ea typeface="Roboto"/>
                <a:cs typeface="Roboto"/>
                <a:sym typeface="Roboto"/>
              </a:rPr>
              <a:t>l'emploi</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agricole</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sont</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confrontés</a:t>
            </a:r>
            <a:r>
              <a:rPr lang="en-GB" dirty="0">
                <a:solidFill>
                  <a:srgbClr val="0B5FBA"/>
                </a:solidFill>
                <a:latin typeface="Roboto"/>
                <a:ea typeface="Roboto"/>
                <a:cs typeface="Roboto"/>
                <a:sym typeface="Roboto"/>
              </a:rPr>
              <a:t> à la </a:t>
            </a:r>
            <a:r>
              <a:rPr lang="en-GB" dirty="0" err="1">
                <a:solidFill>
                  <a:srgbClr val="0B5FBA"/>
                </a:solidFill>
                <a:latin typeface="Roboto"/>
                <a:ea typeface="Roboto"/>
                <a:cs typeface="Roboto"/>
                <a:sym typeface="Roboto"/>
              </a:rPr>
              <a:t>perte</a:t>
            </a:r>
            <a:r>
              <a:rPr lang="en-GB" dirty="0">
                <a:solidFill>
                  <a:srgbClr val="0B5FBA"/>
                </a:solidFill>
                <a:latin typeface="Roboto"/>
                <a:ea typeface="Roboto"/>
                <a:cs typeface="Roboto"/>
                <a:sym typeface="Roboto"/>
              </a:rPr>
              <a:t> de </a:t>
            </a:r>
            <a:r>
              <a:rPr lang="en-GB" dirty="0" err="1">
                <a:solidFill>
                  <a:srgbClr val="0B5FBA"/>
                </a:solidFill>
                <a:latin typeface="Roboto"/>
                <a:ea typeface="Roboto"/>
                <a:cs typeface="Roboto"/>
                <a:sym typeface="Roboto"/>
              </a:rPr>
              <a:t>leurs</a:t>
            </a:r>
            <a:r>
              <a:rPr lang="en-GB" dirty="0">
                <a:solidFill>
                  <a:srgbClr val="0B5FBA"/>
                </a:solidFill>
                <a:latin typeface="Roboto"/>
                <a:ea typeface="Roboto"/>
                <a:cs typeface="Roboto"/>
                <a:sym typeface="Roboto"/>
              </a:rPr>
              <a:t> moyens de </a:t>
            </a:r>
            <a:r>
              <a:rPr lang="en-GB" dirty="0" err="1">
                <a:solidFill>
                  <a:srgbClr val="0B5FBA"/>
                </a:solidFill>
                <a:latin typeface="Roboto"/>
                <a:ea typeface="Roboto"/>
                <a:cs typeface="Roboto"/>
                <a:sym typeface="Roboto"/>
              </a:rPr>
              <a:t>subsistance</a:t>
            </a:r>
            <a:r>
              <a:rPr lang="en-GB" dirty="0">
                <a:solidFill>
                  <a:srgbClr val="0B5FBA"/>
                </a:solidFill>
                <a:latin typeface="Roboto"/>
                <a:ea typeface="Roboto"/>
                <a:cs typeface="Roboto"/>
                <a:sym typeface="Roboto"/>
              </a:rPr>
              <a:t> et à </a:t>
            </a:r>
            <a:r>
              <a:rPr lang="en-GB" dirty="0" err="1">
                <a:solidFill>
                  <a:srgbClr val="0B5FBA"/>
                </a:solidFill>
                <a:latin typeface="Roboto"/>
                <a:ea typeface="Roboto"/>
                <a:cs typeface="Roboto"/>
                <a:sym typeface="Roboto"/>
              </a:rPr>
              <a:t>une</a:t>
            </a:r>
            <a:r>
              <a:rPr lang="en-GB" dirty="0">
                <a:solidFill>
                  <a:srgbClr val="0B5FBA"/>
                </a:solidFill>
                <a:latin typeface="Roboto"/>
                <a:ea typeface="Roboto"/>
                <a:cs typeface="Roboto"/>
                <a:sym typeface="Roboto"/>
              </a:rPr>
              <a:t> plus </a:t>
            </a:r>
            <a:r>
              <a:rPr lang="en-GB" dirty="0" err="1">
                <a:solidFill>
                  <a:srgbClr val="0B5FBA"/>
                </a:solidFill>
                <a:latin typeface="Roboto"/>
                <a:ea typeface="Roboto"/>
                <a:cs typeface="Roboto"/>
                <a:sym typeface="Roboto"/>
              </a:rPr>
              <a:t>grande</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insécurité</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alimentaire</a:t>
            </a:r>
            <a:r>
              <a:rPr lang="en-GB" dirty="0">
                <a:solidFill>
                  <a:srgbClr val="0B5FBA"/>
                </a:solidFill>
                <a:latin typeface="Roboto"/>
                <a:ea typeface="Roboto"/>
                <a:cs typeface="Roboto"/>
                <a:sym typeface="Roboto"/>
              </a:rPr>
              <a:t> </a:t>
            </a:r>
            <a:r>
              <a:rPr lang="en-GB" dirty="0" err="1">
                <a:solidFill>
                  <a:srgbClr val="0B5FBA"/>
                </a:solidFill>
                <a:latin typeface="Roboto"/>
                <a:ea typeface="Roboto"/>
                <a:cs typeface="Roboto"/>
                <a:sym typeface="Roboto"/>
              </a:rPr>
              <a:t>lors</a:t>
            </a:r>
            <a:r>
              <a:rPr lang="en-GB" dirty="0">
                <a:solidFill>
                  <a:srgbClr val="0B5FBA"/>
                </a:solidFill>
                <a:latin typeface="Roboto"/>
                <a:ea typeface="Roboto"/>
                <a:cs typeface="Roboto"/>
                <a:sym typeface="Roboto"/>
              </a:rPr>
              <a:t> de </a:t>
            </a:r>
            <a:r>
              <a:rPr lang="en-GB" dirty="0" err="1">
                <a:solidFill>
                  <a:srgbClr val="0B5FBA"/>
                </a:solidFill>
                <a:latin typeface="Roboto"/>
                <a:ea typeface="Roboto"/>
                <a:cs typeface="Roboto"/>
                <a:sym typeface="Roboto"/>
              </a:rPr>
              <a:t>ces</a:t>
            </a:r>
            <a:r>
              <a:rPr lang="en-GB" dirty="0">
                <a:solidFill>
                  <a:srgbClr val="0B5FBA"/>
                </a:solidFill>
                <a:latin typeface="Roboto"/>
                <a:ea typeface="Roboto"/>
                <a:cs typeface="Roboto"/>
                <a:sym typeface="Roboto"/>
              </a:rPr>
              <a:t> crises</a:t>
            </a:r>
            <a:r>
              <a:rPr lang="en-US" dirty="0">
                <a:solidFill>
                  <a:srgbClr val="0B5FBA"/>
                </a:solidFill>
                <a:latin typeface="Roboto"/>
                <a:ea typeface="Roboto"/>
                <a:cs typeface="Roboto"/>
                <a:sym typeface="Roboto"/>
              </a:rPr>
              <a:t>.</a:t>
            </a:r>
            <a:endParaRPr dirty="0">
              <a:solidFill>
                <a:srgbClr val="0B5FBA"/>
              </a:solidFill>
              <a:latin typeface="Roboto"/>
              <a:ea typeface="Roboto"/>
              <a:cs typeface="Roboto"/>
              <a:sym typeface="Roboto"/>
            </a:endParaRPr>
          </a:p>
          <a:p>
            <a:pPr marL="330919" lvl="1" indent="-68173">
              <a:buClr>
                <a:srgbClr val="0B5FBA"/>
              </a:buClr>
              <a:buSzPts val="2298"/>
            </a:pPr>
            <a:endParaRPr dirty="0">
              <a:solidFill>
                <a:srgbClr val="0B5FBA"/>
              </a:solidFill>
              <a:latin typeface="Roboto"/>
              <a:ea typeface="Roboto"/>
              <a:cs typeface="Roboto"/>
              <a:sym typeface="Roboto"/>
            </a:endParaRPr>
          </a:p>
          <a:p>
            <a:pPr marL="330919" lvl="1" indent="-68173">
              <a:buClr>
                <a:srgbClr val="0B5FBA"/>
              </a:buClr>
              <a:buSzPts val="2298"/>
            </a:pPr>
            <a:endParaRPr sz="900" dirty="0"/>
          </a:p>
        </p:txBody>
      </p:sp>
      <p:sp>
        <p:nvSpPr>
          <p:cNvPr id="798" name="Google Shape;798;p46">
            <a:extLst>
              <a:ext uri="{FF2B5EF4-FFF2-40B4-BE49-F238E27FC236}">
                <a16:creationId xmlns:a16="http://schemas.microsoft.com/office/drawing/2014/main" id="{AE3A64CD-9CE1-30C2-FB2D-8B93683A6936}"/>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22</a:t>
            </a:fld>
            <a:endParaRPr/>
          </a:p>
        </p:txBody>
      </p:sp>
      <p:pic>
        <p:nvPicPr>
          <p:cNvPr id="4" name="Picture 3" descr="A group of people working in a field&#10;&#10;AI-generated content may be incorrect.">
            <a:extLst>
              <a:ext uri="{FF2B5EF4-FFF2-40B4-BE49-F238E27FC236}">
                <a16:creationId xmlns:a16="http://schemas.microsoft.com/office/drawing/2014/main" id="{227786BF-B2B7-CDF2-ABAD-31FF499A8A60}"/>
              </a:ext>
            </a:extLst>
          </p:cNvPr>
          <p:cNvPicPr>
            <a:picLocks noChangeAspect="1"/>
          </p:cNvPicPr>
          <p:nvPr/>
        </p:nvPicPr>
        <p:blipFill>
          <a:blip r:embed="rId3"/>
          <a:stretch>
            <a:fillRect/>
          </a:stretch>
        </p:blipFill>
        <p:spPr>
          <a:xfrm>
            <a:off x="6538030" y="1693295"/>
            <a:ext cx="5653969" cy="4176711"/>
          </a:xfrm>
          <a:prstGeom prst="rect">
            <a:avLst/>
          </a:prstGeom>
        </p:spPr>
      </p:pic>
    </p:spTree>
    <p:extLst>
      <p:ext uri="{BB962C8B-B14F-4D97-AF65-F5344CB8AC3E}">
        <p14:creationId xmlns:p14="http://schemas.microsoft.com/office/powerpoint/2010/main" val="2464821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026"/>
        <p:cNvGrpSpPr/>
        <p:nvPr/>
      </p:nvGrpSpPr>
      <p:grpSpPr>
        <a:xfrm>
          <a:off x="0" y="0"/>
          <a:ext cx="0" cy="0"/>
          <a:chOff x="0" y="0"/>
          <a:chExt cx="0" cy="0"/>
        </a:xfrm>
      </p:grpSpPr>
      <p:sp>
        <p:nvSpPr>
          <p:cNvPr id="1058" name="Google Shape;1058;p49"/>
          <p:cNvSpPr/>
          <p:nvPr/>
        </p:nvSpPr>
        <p:spPr>
          <a:xfrm rot="-5400000">
            <a:off x="6662821" y="2268353"/>
            <a:ext cx="2683573" cy="2321292"/>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64" name="Google Shape;1064;p49"/>
          <p:cNvSpPr/>
          <p:nvPr/>
        </p:nvSpPr>
        <p:spPr>
          <a:xfrm rot="-5400000">
            <a:off x="8984258" y="2268354"/>
            <a:ext cx="2683573" cy="2321291"/>
          </a:xfrm>
          <a:custGeom>
            <a:avLst/>
            <a:gdLst/>
            <a:ahLst/>
            <a:cxnLst/>
            <a:rect l="l" t="t" r="r" b="b"/>
            <a:pathLst>
              <a:path w="2957618" h="2558340" extrusionOk="0">
                <a:moveTo>
                  <a:pt x="0" y="0"/>
                </a:moveTo>
                <a:lnTo>
                  <a:pt x="2957619" y="0"/>
                </a:lnTo>
                <a:lnTo>
                  <a:pt x="2957619" y="2558340"/>
                </a:lnTo>
                <a:lnTo>
                  <a:pt x="0" y="255834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cxnSp>
        <p:nvCxnSpPr>
          <p:cNvPr id="1030" name="Google Shape;1030;p49"/>
          <p:cNvCxnSpPr>
            <a:cxnSpLocks/>
          </p:cNvCxnSpPr>
          <p:nvPr/>
        </p:nvCxnSpPr>
        <p:spPr>
          <a:xfrm flipV="1">
            <a:off x="727307" y="3033114"/>
            <a:ext cx="824218" cy="1"/>
          </a:xfrm>
          <a:prstGeom prst="straightConnector1">
            <a:avLst/>
          </a:prstGeom>
          <a:noFill/>
          <a:ln w="38100" cap="flat" cmpd="sng">
            <a:solidFill>
              <a:schemeClr val="bg1"/>
            </a:solidFill>
            <a:prstDash val="solid"/>
            <a:round/>
            <a:headEnd type="none" w="sm" len="sm"/>
            <a:tailEnd type="stealth" w="med" len="med"/>
          </a:ln>
        </p:spPr>
      </p:cxnSp>
      <p:sp>
        <p:nvSpPr>
          <p:cNvPr id="1031" name="Google Shape;1031;p49"/>
          <p:cNvSpPr/>
          <p:nvPr/>
        </p:nvSpPr>
        <p:spPr>
          <a:xfrm>
            <a:off x="708257" y="0"/>
            <a:ext cx="38100" cy="6975088"/>
          </a:xfrm>
          <a:prstGeom prst="rect">
            <a:avLst/>
          </a:prstGeom>
          <a:solidFill>
            <a:srgbClr val="F0F3F8"/>
          </a:solidFill>
          <a:ln>
            <a:noFill/>
          </a:ln>
        </p:spPr>
        <p:txBody>
          <a:bodyPr spcFirstLastPara="1" wrap="square" lIns="60950" tIns="60950" rIns="60950" bIns="60950" anchor="ctr" anchorCtr="0">
            <a:noAutofit/>
          </a:bodyPr>
          <a:lstStyle/>
          <a:p>
            <a:pPr>
              <a:buSzPts val="1400"/>
            </a:pPr>
            <a:endParaRPr sz="933"/>
          </a:p>
        </p:txBody>
      </p:sp>
      <p:sp>
        <p:nvSpPr>
          <p:cNvPr id="1036" name="Google Shape;1036;p49"/>
          <p:cNvSpPr/>
          <p:nvPr/>
        </p:nvSpPr>
        <p:spPr>
          <a:xfrm>
            <a:off x="7325187" y="2750205"/>
            <a:ext cx="1107221" cy="991010"/>
          </a:xfrm>
          <a:custGeom>
            <a:avLst/>
            <a:gdLst/>
            <a:ahLst/>
            <a:cxnLst/>
            <a:rect l="l" t="t" r="r" b="b"/>
            <a:pathLst>
              <a:path w="1419352" h="1270381" extrusionOk="0">
                <a:moveTo>
                  <a:pt x="0" y="0"/>
                </a:moveTo>
                <a:lnTo>
                  <a:pt x="1419352" y="0"/>
                </a:lnTo>
                <a:lnTo>
                  <a:pt x="1419352" y="1270381"/>
                </a:lnTo>
                <a:lnTo>
                  <a:pt x="0" y="1270381"/>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40" name="Google Shape;1040;p49"/>
          <p:cNvSpPr/>
          <p:nvPr/>
        </p:nvSpPr>
        <p:spPr>
          <a:xfrm>
            <a:off x="9830188" y="2887485"/>
            <a:ext cx="1003679" cy="748620"/>
          </a:xfrm>
          <a:custGeom>
            <a:avLst/>
            <a:gdLst/>
            <a:ahLst/>
            <a:cxnLst/>
            <a:rect l="l" t="t" r="r" b="b"/>
            <a:pathLst>
              <a:path w="1361948" h="1208786" extrusionOk="0">
                <a:moveTo>
                  <a:pt x="0" y="0"/>
                </a:moveTo>
                <a:lnTo>
                  <a:pt x="1361948" y="0"/>
                </a:lnTo>
                <a:lnTo>
                  <a:pt x="1361948" y="1208786"/>
                </a:lnTo>
                <a:lnTo>
                  <a:pt x="0" y="1208786"/>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t="-3" b="-2"/>
            </a:stretch>
          </a:blipFill>
          <a:ln>
            <a:noFill/>
          </a:ln>
        </p:spPr>
        <p:txBody>
          <a:bodyPr spcFirstLastPara="1" wrap="square" lIns="60950" tIns="30467" rIns="60950" bIns="30467" anchor="t" anchorCtr="0">
            <a:noAutofit/>
          </a:bodyPr>
          <a:lstStyle/>
          <a:p>
            <a:pPr>
              <a:buSzPts val="1400"/>
            </a:pPr>
            <a:endParaRPr sz="933"/>
          </a:p>
        </p:txBody>
      </p:sp>
      <p:sp>
        <p:nvSpPr>
          <p:cNvPr id="1043" name="Google Shape;1043;p49"/>
          <p:cNvSpPr txBox="1"/>
          <p:nvPr/>
        </p:nvSpPr>
        <p:spPr>
          <a:xfrm>
            <a:off x="983177" y="231179"/>
            <a:ext cx="10782103" cy="984885"/>
          </a:xfrm>
          <a:prstGeom prst="rect">
            <a:avLst/>
          </a:prstGeom>
          <a:noFill/>
          <a:ln>
            <a:noFill/>
          </a:ln>
        </p:spPr>
        <p:txBody>
          <a:bodyPr spcFirstLastPara="1" wrap="square" lIns="0" tIns="0" rIns="0" bIns="0" anchor="t" anchorCtr="0">
            <a:spAutoFit/>
          </a:bodyPr>
          <a:lstStyle/>
          <a:p>
            <a:pPr>
              <a:buSzPts val="5395"/>
            </a:pPr>
            <a:r>
              <a:rPr lang="en-US" sz="3200" b="1" dirty="0" err="1">
                <a:solidFill>
                  <a:schemeClr val="bg1"/>
                </a:solidFill>
                <a:latin typeface="Roboto"/>
                <a:ea typeface="Roboto"/>
                <a:cs typeface="Roboto"/>
                <a:sym typeface="Roboto"/>
              </a:rPr>
              <a:t>Exercice</a:t>
            </a:r>
            <a:r>
              <a:rPr lang="en-US" sz="3200" b="1" dirty="0">
                <a:solidFill>
                  <a:schemeClr val="bg1"/>
                </a:solidFill>
                <a:latin typeface="Roboto"/>
                <a:ea typeface="Roboto"/>
                <a:cs typeface="Roboto"/>
                <a:sym typeface="Roboto"/>
              </a:rPr>
              <a:t> de </a:t>
            </a:r>
            <a:r>
              <a:rPr lang="en-US" sz="3200" b="1" dirty="0" err="1">
                <a:solidFill>
                  <a:schemeClr val="bg1"/>
                </a:solidFill>
                <a:latin typeface="Roboto"/>
                <a:ea typeface="Roboto"/>
                <a:cs typeface="Roboto"/>
                <a:sym typeface="Roboto"/>
              </a:rPr>
              <a:t>révision</a:t>
            </a:r>
            <a:r>
              <a:rPr lang="en-US" sz="3200" b="1" dirty="0">
                <a:solidFill>
                  <a:schemeClr val="bg1"/>
                </a:solidFill>
                <a:latin typeface="Roboto"/>
                <a:ea typeface="Roboto"/>
                <a:cs typeface="Roboto"/>
                <a:sym typeface="Roboto"/>
              </a:rPr>
              <a:t> : Infrastructures et services </a:t>
            </a:r>
            <a:r>
              <a:rPr lang="en-US" sz="3200" b="1" dirty="0" err="1">
                <a:solidFill>
                  <a:schemeClr val="bg1"/>
                </a:solidFill>
                <a:latin typeface="Roboto"/>
                <a:ea typeface="Roboto"/>
                <a:cs typeface="Roboto"/>
                <a:sym typeface="Roboto"/>
              </a:rPr>
              <a:t>résilients</a:t>
            </a:r>
            <a:r>
              <a:rPr lang="en-US" sz="3200" b="1" dirty="0">
                <a:solidFill>
                  <a:schemeClr val="bg1"/>
                </a:solidFill>
                <a:latin typeface="Roboto"/>
                <a:ea typeface="Roboto"/>
                <a:cs typeface="Roboto"/>
                <a:sym typeface="Roboto"/>
              </a:rPr>
              <a:t> au </a:t>
            </a:r>
            <a:r>
              <a:rPr lang="en-US" sz="3200" b="1" dirty="0" err="1">
                <a:solidFill>
                  <a:schemeClr val="bg1"/>
                </a:solidFill>
                <a:latin typeface="Roboto"/>
                <a:ea typeface="Roboto"/>
                <a:cs typeface="Roboto"/>
                <a:sym typeface="Roboto"/>
              </a:rPr>
              <a:t>changement</a:t>
            </a:r>
            <a:r>
              <a:rPr lang="en-US" sz="3200" b="1" dirty="0">
                <a:solidFill>
                  <a:schemeClr val="bg1"/>
                </a:solidFill>
                <a:latin typeface="Roboto"/>
                <a:ea typeface="Roboto"/>
                <a:cs typeface="Roboto"/>
                <a:sym typeface="Roboto"/>
              </a:rPr>
              <a:t> </a:t>
            </a:r>
            <a:r>
              <a:rPr lang="en-US" sz="3200" b="1" dirty="0" err="1">
                <a:solidFill>
                  <a:schemeClr val="bg1"/>
                </a:solidFill>
                <a:latin typeface="Roboto"/>
                <a:ea typeface="Roboto"/>
                <a:cs typeface="Roboto"/>
                <a:sym typeface="Roboto"/>
              </a:rPr>
              <a:t>climatique</a:t>
            </a:r>
            <a:endParaRPr sz="900" dirty="0">
              <a:solidFill>
                <a:schemeClr val="bg1"/>
              </a:solidFill>
            </a:endParaRPr>
          </a:p>
        </p:txBody>
      </p:sp>
      <p:sp>
        <p:nvSpPr>
          <p:cNvPr id="1044" name="Google Shape;1044;p49"/>
          <p:cNvSpPr txBox="1"/>
          <p:nvPr/>
        </p:nvSpPr>
        <p:spPr>
          <a:xfrm>
            <a:off x="860908" y="1750457"/>
            <a:ext cx="6612787" cy="492443"/>
          </a:xfrm>
          <a:prstGeom prst="rect">
            <a:avLst/>
          </a:prstGeom>
          <a:noFill/>
          <a:ln>
            <a:noFill/>
          </a:ln>
        </p:spPr>
        <p:txBody>
          <a:bodyPr spcFirstLastPara="1" wrap="square" lIns="0" tIns="0" rIns="0" bIns="0" anchor="t" anchorCtr="0">
            <a:spAutoFit/>
          </a:bodyPr>
          <a:lstStyle/>
          <a:p>
            <a:pPr>
              <a:buSzPts val="2900"/>
            </a:pPr>
            <a:r>
              <a:rPr lang="en-US" sz="1600" dirty="0" err="1">
                <a:solidFill>
                  <a:schemeClr val="bg1"/>
                </a:solidFill>
                <a:latin typeface="Roboto"/>
                <a:ea typeface="Roboto"/>
                <a:cs typeface="Roboto"/>
                <a:sym typeface="Roboto"/>
              </a:rPr>
              <a:t>Développez</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votre</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compréhension</a:t>
            </a:r>
            <a:r>
              <a:rPr lang="en-US" sz="1600" dirty="0">
                <a:solidFill>
                  <a:schemeClr val="bg1"/>
                </a:solidFill>
                <a:latin typeface="Roboto"/>
                <a:ea typeface="Roboto"/>
                <a:cs typeface="Roboto"/>
                <a:sym typeface="Roboto"/>
              </a:rPr>
              <a:t> de </a:t>
            </a:r>
            <a:r>
              <a:rPr lang="en-US" sz="1600" dirty="0" err="1">
                <a:solidFill>
                  <a:schemeClr val="bg1"/>
                </a:solidFill>
                <a:latin typeface="Roboto"/>
                <a:ea typeface="Roboto"/>
                <a:cs typeface="Roboto"/>
                <a:sym typeface="Roboto"/>
              </a:rPr>
              <a:t>votre</a:t>
            </a:r>
            <a:r>
              <a:rPr lang="en-US" sz="1600" dirty="0">
                <a:solidFill>
                  <a:schemeClr val="bg1"/>
                </a:solidFill>
                <a:latin typeface="Roboto"/>
                <a:ea typeface="Roboto"/>
                <a:cs typeface="Roboto"/>
                <a:sym typeface="Roboto"/>
              </a:rPr>
              <a:t> propre </a:t>
            </a:r>
            <a:r>
              <a:rPr lang="en-US" sz="1600" dirty="0" err="1">
                <a:solidFill>
                  <a:schemeClr val="bg1"/>
                </a:solidFill>
                <a:latin typeface="Roboto"/>
                <a:ea typeface="Roboto"/>
                <a:cs typeface="Roboto"/>
                <a:sym typeface="Roboto"/>
              </a:rPr>
              <a:t>contexte</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en</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réfléchissant</a:t>
            </a:r>
            <a:r>
              <a:rPr lang="en-US" sz="1600" dirty="0">
                <a:solidFill>
                  <a:schemeClr val="bg1"/>
                </a:solidFill>
                <a:latin typeface="Roboto"/>
                <a:ea typeface="Roboto"/>
                <a:cs typeface="Roboto"/>
                <a:sym typeface="Roboto"/>
              </a:rPr>
              <a:t> de manière critique à </a:t>
            </a:r>
            <a:r>
              <a:rPr lang="en-US" sz="1600" dirty="0" err="1">
                <a:solidFill>
                  <a:schemeClr val="bg1"/>
                </a:solidFill>
                <a:latin typeface="Roboto"/>
                <a:ea typeface="Roboto"/>
                <a:cs typeface="Roboto"/>
                <a:sym typeface="Roboto"/>
              </a:rPr>
              <a:t>vos</a:t>
            </a:r>
            <a:r>
              <a:rPr lang="en-US" sz="1600" dirty="0">
                <a:solidFill>
                  <a:schemeClr val="bg1"/>
                </a:solidFill>
                <a:latin typeface="Roboto"/>
                <a:ea typeface="Roboto"/>
                <a:cs typeface="Roboto"/>
                <a:sym typeface="Roboto"/>
              </a:rPr>
              <a:t> infrastructures et services : </a:t>
            </a:r>
            <a:endParaRPr sz="800" dirty="0">
              <a:solidFill>
                <a:schemeClr val="bg1"/>
              </a:solidFill>
            </a:endParaRPr>
          </a:p>
        </p:txBody>
      </p:sp>
      <p:sp>
        <p:nvSpPr>
          <p:cNvPr id="1045" name="Google Shape;1045;p49"/>
          <p:cNvSpPr txBox="1"/>
          <p:nvPr/>
        </p:nvSpPr>
        <p:spPr>
          <a:xfrm>
            <a:off x="1813640" y="2856191"/>
            <a:ext cx="3963038" cy="430887"/>
          </a:xfrm>
          <a:prstGeom prst="rect">
            <a:avLst/>
          </a:prstGeom>
          <a:noFill/>
          <a:ln>
            <a:noFill/>
          </a:ln>
        </p:spPr>
        <p:txBody>
          <a:bodyPr spcFirstLastPara="1" wrap="square" lIns="0" tIns="0" rIns="0" bIns="0" anchor="t" anchorCtr="0">
            <a:spAutoFit/>
          </a:bodyPr>
          <a:lstStyle/>
          <a:p>
            <a:pPr>
              <a:buSzPts val="2300"/>
            </a:pPr>
            <a:r>
              <a:rPr lang="en-US" dirty="0" err="1">
                <a:solidFill>
                  <a:schemeClr val="bg1"/>
                </a:solidFill>
                <a:latin typeface="Roboto"/>
                <a:ea typeface="Roboto"/>
                <a:cs typeface="Roboto"/>
                <a:sym typeface="Roboto"/>
              </a:rPr>
              <a:t>Utilisez</a:t>
            </a:r>
            <a:r>
              <a:rPr lang="en-US" dirty="0">
                <a:solidFill>
                  <a:schemeClr val="bg1"/>
                </a:solidFill>
                <a:latin typeface="Roboto"/>
                <a:ea typeface="Roboto"/>
                <a:cs typeface="Roboto"/>
                <a:sym typeface="Roboto"/>
              </a:rPr>
              <a:t> la </a:t>
            </a:r>
            <a:r>
              <a:rPr lang="en-US" dirty="0" err="1">
                <a:solidFill>
                  <a:schemeClr val="bg1"/>
                </a:solidFill>
                <a:latin typeface="Roboto"/>
                <a:ea typeface="Roboto"/>
                <a:cs typeface="Roboto"/>
                <a:sym typeface="Roboto"/>
              </a:rPr>
              <a:t>liste</a:t>
            </a:r>
            <a:r>
              <a:rPr lang="en-US" dirty="0">
                <a:solidFill>
                  <a:schemeClr val="bg1"/>
                </a:solidFill>
                <a:latin typeface="Roboto"/>
                <a:ea typeface="Roboto"/>
                <a:cs typeface="Roboto"/>
                <a:sym typeface="Roboto"/>
              </a:rPr>
              <a:t> des </a:t>
            </a:r>
            <a:r>
              <a:rPr lang="en-US" dirty="0" err="1">
                <a:solidFill>
                  <a:schemeClr val="bg1"/>
                </a:solidFill>
                <a:latin typeface="Roboto"/>
                <a:ea typeface="Roboto"/>
                <a:cs typeface="Roboto"/>
                <a:sym typeface="Roboto"/>
              </a:rPr>
              <a:t>aléas</a:t>
            </a:r>
            <a:r>
              <a:rPr lang="en-US" dirty="0">
                <a:solidFill>
                  <a:schemeClr val="bg1"/>
                </a:solidFill>
                <a:latin typeface="Roboto"/>
                <a:ea typeface="Roboto"/>
                <a:cs typeface="Roboto"/>
                <a:sym typeface="Roboto"/>
              </a:rPr>
              <a:t> et des </a:t>
            </a:r>
            <a:r>
              <a:rPr lang="en-US" dirty="0" err="1">
                <a:solidFill>
                  <a:schemeClr val="bg1"/>
                </a:solidFill>
                <a:latin typeface="Roboto"/>
                <a:ea typeface="Roboto"/>
                <a:cs typeface="Roboto"/>
                <a:sym typeface="Roboto"/>
              </a:rPr>
              <a:t>risques</a:t>
            </a:r>
            <a:r>
              <a:rPr lang="en-US" dirty="0">
                <a:solidFill>
                  <a:schemeClr val="bg1"/>
                </a:solidFill>
                <a:latin typeface="Roboto"/>
                <a:ea typeface="Roboto"/>
                <a:cs typeface="Roboto"/>
                <a:sym typeface="Roboto"/>
              </a:rPr>
              <a:t> que vous </a:t>
            </a:r>
            <a:r>
              <a:rPr lang="en-US" dirty="0" err="1">
                <a:solidFill>
                  <a:schemeClr val="bg1"/>
                </a:solidFill>
                <a:latin typeface="Roboto"/>
                <a:ea typeface="Roboto"/>
                <a:cs typeface="Roboto"/>
                <a:sym typeface="Roboto"/>
              </a:rPr>
              <a:t>avez</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commencée</a:t>
            </a:r>
            <a:r>
              <a:rPr lang="en-US" dirty="0">
                <a:solidFill>
                  <a:schemeClr val="bg1"/>
                </a:solidFill>
                <a:latin typeface="Roboto"/>
                <a:ea typeface="Roboto"/>
                <a:cs typeface="Roboto"/>
                <a:sym typeface="Roboto"/>
              </a:rPr>
              <a:t> à la fin du module 1.</a:t>
            </a:r>
            <a:endParaRPr sz="900" dirty="0">
              <a:solidFill>
                <a:schemeClr val="bg1"/>
              </a:solidFill>
            </a:endParaRPr>
          </a:p>
        </p:txBody>
      </p:sp>
      <p:sp>
        <p:nvSpPr>
          <p:cNvPr id="1046" name="Google Shape;1046;p49"/>
          <p:cNvSpPr txBox="1"/>
          <p:nvPr/>
        </p:nvSpPr>
        <p:spPr>
          <a:xfrm>
            <a:off x="1813640" y="3532375"/>
            <a:ext cx="3780800" cy="646331"/>
          </a:xfrm>
          <a:prstGeom prst="rect">
            <a:avLst/>
          </a:prstGeom>
          <a:noFill/>
          <a:ln>
            <a:noFill/>
          </a:ln>
        </p:spPr>
        <p:txBody>
          <a:bodyPr spcFirstLastPara="1" wrap="square" lIns="0" tIns="0" rIns="0" bIns="0" anchor="t" anchorCtr="0">
            <a:spAutoFit/>
          </a:bodyPr>
          <a:lstStyle/>
          <a:p>
            <a:pPr>
              <a:buSzPts val="2300"/>
            </a:pPr>
            <a:r>
              <a:rPr lang="en-US" dirty="0">
                <a:solidFill>
                  <a:schemeClr val="bg1"/>
                </a:solidFill>
                <a:latin typeface="Roboto"/>
                <a:ea typeface="Roboto"/>
                <a:cs typeface="Roboto"/>
                <a:sym typeface="Roboto"/>
              </a:rPr>
              <a:t>Au vu de </a:t>
            </a:r>
            <a:r>
              <a:rPr lang="en-US" dirty="0" err="1">
                <a:solidFill>
                  <a:schemeClr val="bg1"/>
                </a:solidFill>
                <a:latin typeface="Roboto"/>
                <a:ea typeface="Roboto"/>
                <a:cs typeface="Roboto"/>
                <a:sym typeface="Roboto"/>
              </a:rPr>
              <a:t>cette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liste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quelles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sont</a:t>
            </a:r>
            <a:r>
              <a:rPr lang="en-US" dirty="0">
                <a:solidFill>
                  <a:schemeClr val="bg1"/>
                </a:solidFill>
                <a:latin typeface="Roboto"/>
                <a:ea typeface="Roboto"/>
                <a:cs typeface="Roboto"/>
                <a:sym typeface="Roboto"/>
              </a:rPr>
              <a:t> les infrastructures et/</a:t>
            </a:r>
            <a:r>
              <a:rPr lang="en-US" dirty="0" err="1">
                <a:solidFill>
                  <a:schemeClr val="bg1"/>
                </a:solidFill>
                <a:latin typeface="Roboto"/>
                <a:ea typeface="Roboto"/>
                <a:cs typeface="Roboto"/>
                <a:sym typeface="Roboto"/>
              </a:rPr>
              <a:t>ou</a:t>
            </a:r>
            <a:r>
              <a:rPr lang="en-US" dirty="0">
                <a:solidFill>
                  <a:schemeClr val="bg1"/>
                </a:solidFill>
                <a:latin typeface="Roboto"/>
                <a:ea typeface="Roboto"/>
                <a:cs typeface="Roboto"/>
                <a:sym typeface="Roboto"/>
              </a:rPr>
              <a:t> les services les plus </a:t>
            </a:r>
            <a:r>
              <a:rPr lang="en-US" dirty="0" err="1">
                <a:solidFill>
                  <a:schemeClr val="bg1"/>
                </a:solidFill>
                <a:latin typeface="Roboto"/>
                <a:ea typeface="Roboto"/>
                <a:cs typeface="Roboto"/>
                <a:sym typeface="Roboto"/>
              </a:rPr>
              <a:t>menacés</a:t>
            </a:r>
            <a:r>
              <a:rPr lang="en-US" dirty="0">
                <a:solidFill>
                  <a:schemeClr val="bg1"/>
                </a:solidFill>
                <a:latin typeface="Roboto"/>
                <a:ea typeface="Roboto"/>
                <a:cs typeface="Roboto"/>
                <a:sym typeface="Roboto"/>
              </a:rPr>
              <a:t> dans </a:t>
            </a:r>
            <a:r>
              <a:rPr lang="en-US" dirty="0" err="1">
                <a:solidFill>
                  <a:schemeClr val="bg1"/>
                </a:solidFill>
                <a:latin typeface="Roboto"/>
                <a:ea typeface="Roboto"/>
                <a:cs typeface="Roboto"/>
                <a:sym typeface="Roboto"/>
              </a:rPr>
              <a:t>votre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contexte</a:t>
            </a:r>
            <a:r>
              <a:rPr lang="en-US" dirty="0">
                <a:solidFill>
                  <a:schemeClr val="bg1"/>
                </a:solidFill>
                <a:latin typeface="Roboto"/>
                <a:ea typeface="Roboto"/>
                <a:cs typeface="Roboto"/>
                <a:sym typeface="Roboto"/>
              </a:rPr>
              <a:t> ? </a:t>
            </a:r>
            <a:endParaRPr sz="900" dirty="0">
              <a:solidFill>
                <a:schemeClr val="bg1"/>
              </a:solidFill>
            </a:endParaRPr>
          </a:p>
        </p:txBody>
      </p:sp>
      <p:sp>
        <p:nvSpPr>
          <p:cNvPr id="1047" name="Google Shape;1047;p49"/>
          <p:cNvSpPr txBox="1"/>
          <p:nvPr/>
        </p:nvSpPr>
        <p:spPr>
          <a:xfrm>
            <a:off x="1794364" y="4372029"/>
            <a:ext cx="3780799" cy="646331"/>
          </a:xfrm>
          <a:prstGeom prst="rect">
            <a:avLst/>
          </a:prstGeom>
          <a:noFill/>
          <a:ln>
            <a:noFill/>
          </a:ln>
        </p:spPr>
        <p:txBody>
          <a:bodyPr spcFirstLastPara="1" wrap="square" lIns="0" tIns="0" rIns="0" bIns="0" anchor="t" anchorCtr="0">
            <a:spAutoFit/>
          </a:bodyPr>
          <a:lstStyle/>
          <a:p>
            <a:pPr>
              <a:buSzPts val="2300"/>
            </a:pPr>
            <a:r>
              <a:rPr lang="en-US" dirty="0" err="1">
                <a:solidFill>
                  <a:schemeClr val="bg1"/>
                </a:solidFill>
                <a:latin typeface="Roboto"/>
                <a:ea typeface="Roboto"/>
                <a:cs typeface="Roboto"/>
                <a:sym typeface="Roboto"/>
              </a:rPr>
              <a:t>Quelles</a:t>
            </a:r>
            <a:r>
              <a:rPr lang="en-US" dirty="0">
                <a:solidFill>
                  <a:schemeClr val="bg1"/>
                </a:solidFill>
                <a:latin typeface="Roboto"/>
                <a:ea typeface="Roboto"/>
                <a:cs typeface="Roboto"/>
                <a:sym typeface="Roboto"/>
              </a:rPr>
              <a:t> infrastructures </a:t>
            </a:r>
            <a:r>
              <a:rPr lang="en-US" dirty="0" err="1">
                <a:solidFill>
                  <a:schemeClr val="bg1"/>
                </a:solidFill>
                <a:latin typeface="Roboto"/>
                <a:ea typeface="Roboto"/>
                <a:cs typeface="Roboto"/>
                <a:sym typeface="Roboto"/>
              </a:rPr>
              <a:t>ou</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quels</a:t>
            </a:r>
            <a:r>
              <a:rPr lang="en-US" dirty="0">
                <a:solidFill>
                  <a:schemeClr val="bg1"/>
                </a:solidFill>
                <a:latin typeface="Roboto"/>
                <a:ea typeface="Roboto"/>
                <a:cs typeface="Roboto"/>
                <a:sym typeface="Roboto"/>
              </a:rPr>
              <a:t> services </a:t>
            </a:r>
            <a:r>
              <a:rPr lang="en-US" dirty="0" err="1">
                <a:solidFill>
                  <a:schemeClr val="bg1"/>
                </a:solidFill>
                <a:latin typeface="Roboto"/>
                <a:ea typeface="Roboto"/>
                <a:cs typeface="Roboto"/>
                <a:sym typeface="Roboto"/>
              </a:rPr>
              <a:t>considérez-vous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comme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prioritaires</a:t>
            </a:r>
            <a:r>
              <a:rPr lang="en-US" dirty="0">
                <a:solidFill>
                  <a:schemeClr val="bg1"/>
                </a:solidFill>
                <a:latin typeface="Roboto"/>
                <a:ea typeface="Roboto"/>
                <a:cs typeface="Roboto"/>
                <a:sym typeface="Roboto"/>
              </a:rPr>
              <a:t> pour la </a:t>
            </a:r>
            <a:r>
              <a:rPr lang="en-US" dirty="0" err="1">
                <a:solidFill>
                  <a:schemeClr val="bg1"/>
                </a:solidFill>
                <a:latin typeface="Roboto"/>
                <a:ea typeface="Roboto"/>
                <a:cs typeface="Roboto"/>
                <a:sym typeface="Roboto"/>
              </a:rPr>
              <a:t>réduction</a:t>
            </a:r>
            <a:r>
              <a:rPr lang="en-US" dirty="0">
                <a:solidFill>
                  <a:schemeClr val="bg1"/>
                </a:solidFill>
                <a:latin typeface="Roboto"/>
                <a:ea typeface="Roboto"/>
                <a:cs typeface="Roboto"/>
                <a:sym typeface="Roboto"/>
              </a:rPr>
              <a:t> des </a:t>
            </a:r>
            <a:r>
              <a:rPr lang="en-US" dirty="0" err="1">
                <a:solidFill>
                  <a:schemeClr val="bg1"/>
                </a:solidFill>
                <a:latin typeface="Roboto"/>
                <a:ea typeface="Roboto"/>
                <a:cs typeface="Roboto"/>
                <a:sym typeface="Roboto"/>
              </a:rPr>
              <a:t>risques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climatiques</a:t>
            </a:r>
            <a:r>
              <a:rPr lang="en-US" dirty="0">
                <a:solidFill>
                  <a:schemeClr val="bg1"/>
                </a:solidFill>
                <a:latin typeface="Roboto"/>
                <a:ea typeface="Roboto"/>
                <a:cs typeface="Roboto"/>
                <a:sym typeface="Roboto"/>
              </a:rPr>
              <a:t> ? </a:t>
            </a:r>
            <a:endParaRPr sz="900" dirty="0">
              <a:solidFill>
                <a:schemeClr val="bg1"/>
              </a:solidFill>
            </a:endParaRPr>
          </a:p>
        </p:txBody>
      </p:sp>
      <p:sp>
        <p:nvSpPr>
          <p:cNvPr id="1048" name="Google Shape;1048;p49"/>
          <p:cNvSpPr txBox="1"/>
          <p:nvPr/>
        </p:nvSpPr>
        <p:spPr>
          <a:xfrm>
            <a:off x="1794477" y="5235629"/>
            <a:ext cx="3540418" cy="215444"/>
          </a:xfrm>
          <a:prstGeom prst="rect">
            <a:avLst/>
          </a:prstGeom>
          <a:noFill/>
          <a:ln>
            <a:noFill/>
          </a:ln>
        </p:spPr>
        <p:txBody>
          <a:bodyPr spcFirstLastPara="1" wrap="square" lIns="0" tIns="0" rIns="0" bIns="0" anchor="t" anchorCtr="0">
            <a:spAutoFit/>
          </a:bodyPr>
          <a:lstStyle/>
          <a:p>
            <a:pPr>
              <a:buSzPts val="2300"/>
            </a:pPr>
            <a:r>
              <a:rPr lang="en-US" dirty="0">
                <a:solidFill>
                  <a:schemeClr val="bg1"/>
                </a:solidFill>
                <a:latin typeface="Roboto"/>
                <a:ea typeface="Roboto"/>
                <a:cs typeface="Roboto"/>
                <a:sym typeface="Roboto"/>
              </a:rPr>
              <a:t>Comment </a:t>
            </a:r>
            <a:r>
              <a:rPr lang="en-US" dirty="0" err="1">
                <a:solidFill>
                  <a:schemeClr val="bg1"/>
                </a:solidFill>
                <a:latin typeface="Roboto"/>
                <a:ea typeface="Roboto"/>
                <a:cs typeface="Roboto"/>
                <a:sym typeface="Roboto"/>
              </a:rPr>
              <a:t>pourriez-vous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vous</a:t>
            </a:r>
            <a:r>
              <a:rPr lang="en-US" dirty="0">
                <a:solidFill>
                  <a:schemeClr val="bg1"/>
                </a:solidFill>
                <a:latin typeface="Roboto"/>
                <a:ea typeface="Roboto"/>
                <a:cs typeface="Roboto"/>
                <a:sym typeface="Roboto"/>
              </a:rPr>
              <a:t> y prendre ? </a:t>
            </a:r>
            <a:endParaRPr sz="900" dirty="0">
              <a:solidFill>
                <a:schemeClr val="bg1"/>
              </a:solidFill>
            </a:endParaRPr>
          </a:p>
        </p:txBody>
      </p:sp>
      <p:sp>
        <p:nvSpPr>
          <p:cNvPr id="1049" name="Google Shape;1049;p49"/>
          <p:cNvSpPr txBox="1"/>
          <p:nvPr/>
        </p:nvSpPr>
        <p:spPr>
          <a:xfrm>
            <a:off x="983176" y="5993288"/>
            <a:ext cx="8182077" cy="215444"/>
          </a:xfrm>
          <a:prstGeom prst="rect">
            <a:avLst/>
          </a:prstGeom>
          <a:noFill/>
          <a:ln>
            <a:noFill/>
          </a:ln>
        </p:spPr>
        <p:txBody>
          <a:bodyPr spcFirstLastPara="1" wrap="square" lIns="0" tIns="0" rIns="0" bIns="0" anchor="t" anchorCtr="0">
            <a:spAutoFit/>
          </a:bodyPr>
          <a:lstStyle/>
          <a:p>
            <a:pPr>
              <a:buSzPts val="2300"/>
            </a:pPr>
            <a:r>
              <a:rPr lang="en-US" i="1" dirty="0" err="1">
                <a:solidFill>
                  <a:schemeClr val="bg1"/>
                </a:solidFill>
                <a:latin typeface="Roboto"/>
                <a:ea typeface="Roboto"/>
                <a:cs typeface="Roboto"/>
                <a:sym typeface="Roboto"/>
              </a:rPr>
              <a:t>Conservez</a:t>
            </a:r>
            <a:r>
              <a:rPr lang="en-US" i="1" dirty="0">
                <a:solidFill>
                  <a:schemeClr val="bg1"/>
                </a:solidFill>
                <a:latin typeface="Roboto"/>
                <a:ea typeface="Roboto"/>
                <a:cs typeface="Roboto"/>
                <a:sym typeface="Roboto"/>
              </a:rPr>
              <a:t> </a:t>
            </a:r>
            <a:r>
              <a:rPr lang="en-US" i="1" dirty="0" err="1">
                <a:solidFill>
                  <a:schemeClr val="bg1"/>
                </a:solidFill>
                <a:latin typeface="Roboto"/>
                <a:ea typeface="Roboto"/>
                <a:cs typeface="Roboto"/>
                <a:sym typeface="Roboto"/>
              </a:rPr>
              <a:t>vos</a:t>
            </a:r>
            <a:r>
              <a:rPr lang="en-US" i="1" dirty="0">
                <a:solidFill>
                  <a:schemeClr val="bg1"/>
                </a:solidFill>
                <a:latin typeface="Roboto"/>
                <a:ea typeface="Roboto"/>
                <a:cs typeface="Roboto"/>
                <a:sym typeface="Roboto"/>
              </a:rPr>
              <a:t> </a:t>
            </a:r>
            <a:r>
              <a:rPr lang="en-US" i="1" dirty="0" err="1">
                <a:solidFill>
                  <a:schemeClr val="bg1"/>
                </a:solidFill>
                <a:latin typeface="Roboto"/>
                <a:ea typeface="Roboto"/>
                <a:cs typeface="Roboto"/>
                <a:sym typeface="Roboto"/>
              </a:rPr>
              <a:t>réponses</a:t>
            </a:r>
            <a:r>
              <a:rPr lang="en-US" i="1" dirty="0">
                <a:solidFill>
                  <a:schemeClr val="bg1"/>
                </a:solidFill>
                <a:latin typeface="Roboto"/>
                <a:ea typeface="Roboto"/>
                <a:cs typeface="Roboto"/>
                <a:sym typeface="Roboto"/>
              </a:rPr>
              <a:t> sur papier </a:t>
            </a:r>
            <a:r>
              <a:rPr lang="en-US" i="1" dirty="0" err="1">
                <a:solidFill>
                  <a:schemeClr val="bg1"/>
                </a:solidFill>
                <a:latin typeface="Roboto"/>
                <a:ea typeface="Roboto"/>
                <a:cs typeface="Roboto"/>
                <a:sym typeface="Roboto"/>
              </a:rPr>
              <a:t>ou</a:t>
            </a:r>
            <a:r>
              <a:rPr lang="en-US" i="1" dirty="0">
                <a:solidFill>
                  <a:schemeClr val="bg1"/>
                </a:solidFill>
                <a:latin typeface="Roboto"/>
                <a:ea typeface="Roboto"/>
                <a:cs typeface="Roboto"/>
                <a:sym typeface="Roboto"/>
              </a:rPr>
              <a:t> dans un document </a:t>
            </a:r>
            <a:r>
              <a:rPr lang="en-US" i="1" dirty="0" err="1">
                <a:solidFill>
                  <a:schemeClr val="bg1"/>
                </a:solidFill>
                <a:latin typeface="Roboto"/>
                <a:ea typeface="Roboto"/>
                <a:cs typeface="Roboto"/>
                <a:sym typeface="Roboto"/>
              </a:rPr>
              <a:t>afin</a:t>
            </a:r>
            <a:r>
              <a:rPr lang="en-US" i="1" dirty="0">
                <a:solidFill>
                  <a:schemeClr val="bg1"/>
                </a:solidFill>
                <a:latin typeface="Roboto"/>
                <a:ea typeface="Roboto"/>
                <a:cs typeface="Roboto"/>
                <a:sym typeface="Roboto"/>
              </a:rPr>
              <a:t> de </a:t>
            </a:r>
            <a:r>
              <a:rPr lang="en-US" i="1" dirty="0" err="1">
                <a:solidFill>
                  <a:schemeClr val="bg1"/>
                </a:solidFill>
                <a:latin typeface="Roboto"/>
                <a:ea typeface="Roboto"/>
                <a:cs typeface="Roboto"/>
                <a:sym typeface="Roboto"/>
              </a:rPr>
              <a:t>pouvoir</a:t>
            </a:r>
            <a:r>
              <a:rPr lang="en-US" i="1" dirty="0">
                <a:solidFill>
                  <a:schemeClr val="bg1"/>
                </a:solidFill>
                <a:latin typeface="Roboto"/>
                <a:ea typeface="Roboto"/>
                <a:cs typeface="Roboto"/>
                <a:sym typeface="Roboto"/>
              </a:rPr>
              <a:t> </a:t>
            </a:r>
            <a:r>
              <a:rPr lang="en-US" i="1" dirty="0" err="1">
                <a:solidFill>
                  <a:schemeClr val="bg1"/>
                </a:solidFill>
                <a:latin typeface="Roboto"/>
                <a:ea typeface="Roboto"/>
                <a:cs typeface="Roboto"/>
                <a:sym typeface="Roboto"/>
              </a:rPr>
              <a:t>vous</a:t>
            </a:r>
            <a:r>
              <a:rPr lang="en-US" i="1" dirty="0">
                <a:solidFill>
                  <a:schemeClr val="bg1"/>
                </a:solidFill>
                <a:latin typeface="Roboto"/>
                <a:ea typeface="Roboto"/>
                <a:cs typeface="Roboto"/>
                <a:sym typeface="Roboto"/>
              </a:rPr>
              <a:t> y </a:t>
            </a:r>
            <a:r>
              <a:rPr lang="en-US" i="1" dirty="0" err="1">
                <a:solidFill>
                  <a:schemeClr val="bg1"/>
                </a:solidFill>
                <a:latin typeface="Roboto"/>
                <a:ea typeface="Roboto"/>
                <a:cs typeface="Roboto"/>
                <a:sym typeface="Roboto"/>
              </a:rPr>
              <a:t>référer</a:t>
            </a:r>
            <a:r>
              <a:rPr lang="en-US" i="1" dirty="0">
                <a:solidFill>
                  <a:schemeClr val="bg1"/>
                </a:solidFill>
                <a:latin typeface="Roboto"/>
                <a:ea typeface="Roboto"/>
                <a:cs typeface="Roboto"/>
                <a:sym typeface="Roboto"/>
              </a:rPr>
              <a:t> </a:t>
            </a:r>
            <a:r>
              <a:rPr lang="en-US" i="1" dirty="0" err="1">
                <a:solidFill>
                  <a:schemeClr val="bg1"/>
                </a:solidFill>
                <a:latin typeface="Roboto"/>
                <a:ea typeface="Roboto"/>
                <a:cs typeface="Roboto"/>
                <a:sym typeface="Roboto"/>
              </a:rPr>
              <a:t>ultérieurement</a:t>
            </a:r>
            <a:r>
              <a:rPr lang="en-US" i="1" dirty="0">
                <a:solidFill>
                  <a:schemeClr val="bg1"/>
                </a:solidFill>
                <a:latin typeface="Roboto"/>
                <a:ea typeface="Roboto"/>
                <a:cs typeface="Roboto"/>
                <a:sym typeface="Roboto"/>
              </a:rPr>
              <a:t>. </a:t>
            </a:r>
            <a:endParaRPr sz="900" i="1" dirty="0">
              <a:solidFill>
                <a:schemeClr val="bg1"/>
              </a:solidFill>
            </a:endParaRPr>
          </a:p>
        </p:txBody>
      </p:sp>
      <p:sp>
        <p:nvSpPr>
          <p:cNvPr id="1051" name="Google Shape;1051;p49"/>
          <p:cNvSpPr txBox="1"/>
          <p:nvPr/>
        </p:nvSpPr>
        <p:spPr>
          <a:xfrm>
            <a:off x="6868785" y="3811255"/>
            <a:ext cx="1995780" cy="369332"/>
          </a:xfrm>
          <a:prstGeom prst="rect">
            <a:avLst/>
          </a:prstGeom>
          <a:noFill/>
          <a:ln>
            <a:noFill/>
          </a:ln>
        </p:spPr>
        <p:txBody>
          <a:bodyPr spcFirstLastPara="1" wrap="square" lIns="0" tIns="0" rIns="0" bIns="0" anchor="t" anchorCtr="0">
            <a:spAutoFit/>
          </a:bodyPr>
          <a:lstStyle/>
          <a:p>
            <a:pPr algn="ctr">
              <a:lnSpc>
                <a:spcPct val="150000"/>
              </a:lnSpc>
              <a:buSzPts val="1700"/>
            </a:pPr>
            <a:r>
              <a:rPr lang="en-US" sz="1600" b="1" dirty="0">
                <a:solidFill>
                  <a:srgbClr val="FFFFFF"/>
                </a:solidFill>
                <a:latin typeface="Roboto"/>
                <a:ea typeface="Roboto"/>
                <a:cs typeface="Roboto"/>
                <a:sym typeface="Roboto"/>
              </a:rPr>
              <a:t>Eau</a:t>
            </a:r>
            <a:endParaRPr sz="1200" b="1" dirty="0"/>
          </a:p>
        </p:txBody>
      </p:sp>
      <p:sp>
        <p:nvSpPr>
          <p:cNvPr id="1066" name="Google Shape;1066;p49"/>
          <p:cNvSpPr txBox="1"/>
          <p:nvPr/>
        </p:nvSpPr>
        <p:spPr>
          <a:xfrm>
            <a:off x="9542014" y="3855540"/>
            <a:ext cx="1568060" cy="295466"/>
          </a:xfrm>
          <a:prstGeom prst="rect">
            <a:avLst/>
          </a:prstGeom>
          <a:noFill/>
          <a:ln>
            <a:noFill/>
          </a:ln>
        </p:spPr>
        <p:txBody>
          <a:bodyPr spcFirstLastPara="1" wrap="square" lIns="0" tIns="0" rIns="0" bIns="0" anchor="t" anchorCtr="0">
            <a:spAutoFit/>
          </a:bodyPr>
          <a:lstStyle/>
          <a:p>
            <a:pPr algn="ctr">
              <a:lnSpc>
                <a:spcPct val="119941"/>
              </a:lnSpc>
              <a:buSzPts val="1700"/>
            </a:pPr>
            <a:r>
              <a:rPr lang="en-US" sz="1600" b="1" dirty="0" err="1">
                <a:solidFill>
                  <a:srgbClr val="FFFFFF"/>
                </a:solidFill>
                <a:latin typeface="Roboto"/>
                <a:ea typeface="Roboto"/>
                <a:cs typeface="Roboto"/>
                <a:sym typeface="Roboto"/>
              </a:rPr>
              <a:t>Assainissement</a:t>
            </a:r>
            <a:endParaRPr sz="1100" b="1" dirty="0"/>
          </a:p>
        </p:txBody>
      </p:sp>
      <p:sp>
        <p:nvSpPr>
          <p:cNvPr id="1067" name="Google Shape;1067;p49"/>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23</a:t>
            </a:fld>
            <a:endParaRPr/>
          </a:p>
        </p:txBody>
      </p:sp>
      <p:cxnSp>
        <p:nvCxnSpPr>
          <p:cNvPr id="3" name="Google Shape;1030;p49">
            <a:extLst>
              <a:ext uri="{FF2B5EF4-FFF2-40B4-BE49-F238E27FC236}">
                <a16:creationId xmlns:a16="http://schemas.microsoft.com/office/drawing/2014/main" id="{16D01F07-23E4-0985-CA7C-D610AFA5E6A6}"/>
              </a:ext>
            </a:extLst>
          </p:cNvPr>
          <p:cNvCxnSpPr>
            <a:cxnSpLocks/>
          </p:cNvCxnSpPr>
          <p:nvPr/>
        </p:nvCxnSpPr>
        <p:spPr>
          <a:xfrm flipV="1">
            <a:off x="736832" y="3574458"/>
            <a:ext cx="824218" cy="1"/>
          </a:xfrm>
          <a:prstGeom prst="straightConnector1">
            <a:avLst/>
          </a:prstGeom>
          <a:noFill/>
          <a:ln w="38100" cap="flat" cmpd="sng">
            <a:solidFill>
              <a:schemeClr val="bg1"/>
            </a:solidFill>
            <a:prstDash val="solid"/>
            <a:round/>
            <a:headEnd type="none" w="sm" len="sm"/>
            <a:tailEnd type="stealth" w="med" len="med"/>
          </a:ln>
        </p:spPr>
      </p:cxnSp>
      <p:cxnSp>
        <p:nvCxnSpPr>
          <p:cNvPr id="4" name="Google Shape;1030;p49">
            <a:extLst>
              <a:ext uri="{FF2B5EF4-FFF2-40B4-BE49-F238E27FC236}">
                <a16:creationId xmlns:a16="http://schemas.microsoft.com/office/drawing/2014/main" id="{C37CBE82-C20A-7740-4FF3-A1CADAC5237C}"/>
              </a:ext>
            </a:extLst>
          </p:cNvPr>
          <p:cNvCxnSpPr>
            <a:cxnSpLocks/>
          </p:cNvCxnSpPr>
          <p:nvPr/>
        </p:nvCxnSpPr>
        <p:spPr>
          <a:xfrm flipV="1">
            <a:off x="736832" y="4477970"/>
            <a:ext cx="824218" cy="1"/>
          </a:xfrm>
          <a:prstGeom prst="straightConnector1">
            <a:avLst/>
          </a:prstGeom>
          <a:noFill/>
          <a:ln w="38100" cap="flat" cmpd="sng">
            <a:solidFill>
              <a:schemeClr val="bg1"/>
            </a:solidFill>
            <a:prstDash val="solid"/>
            <a:round/>
            <a:headEnd type="none" w="sm" len="sm"/>
            <a:tailEnd type="stealth" w="med" len="med"/>
          </a:ln>
        </p:spPr>
      </p:cxnSp>
      <p:cxnSp>
        <p:nvCxnSpPr>
          <p:cNvPr id="5" name="Google Shape;1030;p49">
            <a:extLst>
              <a:ext uri="{FF2B5EF4-FFF2-40B4-BE49-F238E27FC236}">
                <a16:creationId xmlns:a16="http://schemas.microsoft.com/office/drawing/2014/main" id="{2AE84704-2F22-3883-8C39-70F2468A4F4B}"/>
              </a:ext>
            </a:extLst>
          </p:cNvPr>
          <p:cNvCxnSpPr>
            <a:cxnSpLocks/>
          </p:cNvCxnSpPr>
          <p:nvPr/>
        </p:nvCxnSpPr>
        <p:spPr>
          <a:xfrm flipV="1">
            <a:off x="746357" y="5353578"/>
            <a:ext cx="824218" cy="1"/>
          </a:xfrm>
          <a:prstGeom prst="straightConnector1">
            <a:avLst/>
          </a:prstGeom>
          <a:noFill/>
          <a:ln w="38100" cap="flat" cmpd="sng">
            <a:solidFill>
              <a:schemeClr val="bg1"/>
            </a:solidFill>
            <a:prstDash val="solid"/>
            <a:round/>
            <a:headEnd type="none" w="sm" len="sm"/>
            <a:tailEnd type="stealth"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94" name="Google Shape;894;p40"/>
          <p:cNvSpPr txBox="1"/>
          <p:nvPr/>
        </p:nvSpPr>
        <p:spPr>
          <a:xfrm>
            <a:off x="889470" y="617786"/>
            <a:ext cx="10494330" cy="603242"/>
          </a:xfrm>
          <a:prstGeom prst="rect">
            <a:avLst/>
          </a:prstGeom>
          <a:noFill/>
          <a:ln>
            <a:noFill/>
          </a:ln>
        </p:spPr>
        <p:txBody>
          <a:bodyPr spcFirstLastPara="1" wrap="square" lIns="0" tIns="0" rIns="0" bIns="0" anchor="t" anchorCtr="0">
            <a:spAutoFit/>
          </a:bodyPr>
          <a:lstStyle/>
          <a:p>
            <a:pPr algn="ctr">
              <a:lnSpc>
                <a:spcPct val="140407"/>
              </a:lnSpc>
              <a:buSzPts val="5395"/>
            </a:pPr>
            <a:r>
              <a:rPr lang="en-US" sz="2800" b="1" dirty="0">
                <a:solidFill>
                  <a:srgbClr val="0B5FBA"/>
                </a:solidFill>
                <a:latin typeface="Roboto"/>
                <a:ea typeface="Roboto"/>
                <a:cs typeface="Roboto"/>
                <a:sym typeface="Roboto"/>
              </a:rPr>
              <a:t>Infrastructures et services </a:t>
            </a:r>
            <a:r>
              <a:rPr lang="en-US" sz="2800" b="1" dirty="0" err="1">
                <a:solidFill>
                  <a:srgbClr val="0B5FBA"/>
                </a:solidFill>
                <a:latin typeface="Roboto"/>
                <a:ea typeface="Roboto"/>
                <a:cs typeface="Roboto"/>
                <a:sym typeface="Roboto"/>
              </a:rPr>
              <a:t>résilients</a:t>
            </a:r>
            <a:r>
              <a:rPr lang="en-US" sz="2800" b="1" dirty="0">
                <a:solidFill>
                  <a:srgbClr val="0B5FBA"/>
                </a:solidFill>
                <a:latin typeface="Roboto"/>
                <a:ea typeface="Roboto"/>
                <a:cs typeface="Roboto"/>
                <a:sym typeface="Roboto"/>
              </a:rPr>
              <a:t> au </a:t>
            </a:r>
            <a:r>
              <a:rPr lang="en-US" sz="2800" b="1" dirty="0" err="1">
                <a:solidFill>
                  <a:srgbClr val="0B5FBA"/>
                </a:solidFill>
                <a:latin typeface="Roboto"/>
                <a:ea typeface="Roboto"/>
                <a:cs typeface="Roboto"/>
                <a:sym typeface="Roboto"/>
              </a:rPr>
              <a:t>changement</a:t>
            </a:r>
            <a:r>
              <a:rPr lang="en-US" sz="2800" b="1" dirty="0">
                <a:solidFill>
                  <a:srgbClr val="0B5FBA"/>
                </a:solidFill>
                <a:latin typeface="Roboto"/>
                <a:ea typeface="Roboto"/>
                <a:cs typeface="Roboto"/>
                <a:sym typeface="Roboto"/>
              </a:rPr>
              <a:t> </a:t>
            </a:r>
            <a:r>
              <a:rPr lang="en-US" sz="2800" b="1" dirty="0" err="1">
                <a:solidFill>
                  <a:srgbClr val="0B5FBA"/>
                </a:solidFill>
                <a:latin typeface="Roboto"/>
                <a:ea typeface="Roboto"/>
                <a:cs typeface="Roboto"/>
                <a:sym typeface="Roboto"/>
              </a:rPr>
              <a:t>climatique</a:t>
            </a:r>
            <a:endParaRPr sz="800" dirty="0"/>
          </a:p>
        </p:txBody>
      </p:sp>
      <p:sp>
        <p:nvSpPr>
          <p:cNvPr id="895" name="Google Shape;895;p40"/>
          <p:cNvSpPr txBox="1"/>
          <p:nvPr/>
        </p:nvSpPr>
        <p:spPr>
          <a:xfrm>
            <a:off x="1033949" y="3669949"/>
            <a:ext cx="1279200" cy="261546"/>
          </a:xfrm>
          <a:prstGeom prst="rect">
            <a:avLst/>
          </a:prstGeom>
          <a:noFill/>
          <a:ln>
            <a:noFill/>
          </a:ln>
        </p:spPr>
        <p:txBody>
          <a:bodyPr spcFirstLastPara="1" wrap="square" lIns="0" tIns="0" rIns="0" bIns="0" anchor="t" anchorCtr="0">
            <a:spAutoFit/>
          </a:bodyPr>
          <a:lstStyle/>
          <a:p>
            <a:pPr algn="ctr">
              <a:lnSpc>
                <a:spcPct val="150000"/>
              </a:lnSpc>
              <a:buSzPts val="1700"/>
            </a:pPr>
            <a:r>
              <a:rPr lang="en-US" sz="1133">
                <a:solidFill>
                  <a:srgbClr val="FFFFFF"/>
                </a:solidFill>
                <a:latin typeface="Roboto"/>
                <a:ea typeface="Roboto"/>
                <a:cs typeface="Roboto"/>
                <a:sym typeface="Roboto"/>
              </a:rPr>
              <a:t>Transports</a:t>
            </a:r>
            <a:endParaRPr sz="933"/>
          </a:p>
        </p:txBody>
      </p:sp>
      <p:sp>
        <p:nvSpPr>
          <p:cNvPr id="902" name="Google Shape;902;p40"/>
          <p:cNvSpPr txBox="1"/>
          <p:nvPr/>
        </p:nvSpPr>
        <p:spPr>
          <a:xfrm>
            <a:off x="808200" y="1599823"/>
            <a:ext cx="10575600" cy="738664"/>
          </a:xfrm>
          <a:prstGeom prst="rect">
            <a:avLst/>
          </a:prstGeom>
          <a:noFill/>
          <a:ln>
            <a:noFill/>
          </a:ln>
        </p:spPr>
        <p:txBody>
          <a:bodyPr spcFirstLastPara="1" wrap="square" lIns="0" tIns="0" rIns="0" bIns="0" anchor="t" anchorCtr="0">
            <a:spAutoFit/>
          </a:bodyPr>
          <a:lstStyle/>
          <a:p>
            <a:pPr algn="ctr">
              <a:buSzPts val="2600"/>
            </a:pPr>
            <a:r>
              <a:rPr lang="en-US" sz="1600" dirty="0">
                <a:solidFill>
                  <a:srgbClr val="0B5FBA"/>
                </a:solidFill>
                <a:latin typeface="Roboto"/>
                <a:ea typeface="Roboto"/>
                <a:cs typeface="Roboto"/>
                <a:sym typeface="Roboto"/>
              </a:rPr>
              <a:t>Nous devons </a:t>
            </a:r>
            <a:r>
              <a:rPr lang="en-US" sz="1600" dirty="0" err="1">
                <a:solidFill>
                  <a:srgbClr val="0B5FBA"/>
                </a:solidFill>
                <a:latin typeface="Roboto"/>
                <a:ea typeface="Roboto"/>
                <a:cs typeface="Roboto"/>
                <a:sym typeface="Roboto"/>
              </a:rPr>
              <a:t>investir</a:t>
            </a:r>
            <a:r>
              <a:rPr lang="en-US" sz="1600" dirty="0">
                <a:solidFill>
                  <a:srgbClr val="0B5FBA"/>
                </a:solidFill>
                <a:latin typeface="Roboto"/>
                <a:ea typeface="Roboto"/>
                <a:cs typeface="Roboto"/>
                <a:sym typeface="Roboto"/>
              </a:rPr>
              <a:t> pour </a:t>
            </a:r>
            <a:r>
              <a:rPr lang="en-US" sz="1600" dirty="0" err="1">
                <a:solidFill>
                  <a:srgbClr val="0B5FBA"/>
                </a:solidFill>
                <a:latin typeface="Roboto"/>
                <a:ea typeface="Roboto"/>
                <a:cs typeface="Roboto"/>
                <a:sym typeface="Roboto"/>
              </a:rPr>
              <a:t>garantir</a:t>
            </a:r>
            <a:r>
              <a:rPr lang="en-US" sz="1600" dirty="0">
                <a:solidFill>
                  <a:srgbClr val="0B5FBA"/>
                </a:solidFill>
                <a:latin typeface="Roboto"/>
                <a:ea typeface="Roboto"/>
                <a:cs typeface="Roboto"/>
                <a:sym typeface="Roboto"/>
              </a:rPr>
              <a:t> que les infrastructures </a:t>
            </a:r>
            <a:r>
              <a:rPr lang="en-US" sz="1600" dirty="0" err="1">
                <a:solidFill>
                  <a:srgbClr val="0B5FBA"/>
                </a:solidFill>
                <a:latin typeface="Roboto"/>
                <a:ea typeface="Roboto"/>
                <a:cs typeface="Roboto"/>
                <a:sym typeface="Roboto"/>
              </a:rPr>
              <a:t>soient</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résilientes</a:t>
            </a:r>
            <a:r>
              <a:rPr lang="en-US" sz="1600" dirty="0">
                <a:solidFill>
                  <a:srgbClr val="0B5FBA"/>
                </a:solidFill>
                <a:latin typeface="Roboto"/>
                <a:ea typeface="Roboto"/>
                <a:cs typeface="Roboto"/>
                <a:sym typeface="Roboto"/>
              </a:rPr>
              <a:t> face aux </a:t>
            </a:r>
            <a:r>
              <a:rPr lang="en-US" sz="1600" dirty="0" err="1">
                <a:solidFill>
                  <a:srgbClr val="0B5FBA"/>
                </a:solidFill>
                <a:latin typeface="Roboto"/>
                <a:ea typeface="Roboto"/>
                <a:cs typeface="Roboto"/>
                <a:sym typeface="Roboto"/>
              </a:rPr>
              <a:t>aléas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climatiques</a:t>
            </a:r>
            <a:r>
              <a:rPr lang="en-US" sz="1600" dirty="0">
                <a:solidFill>
                  <a:srgbClr val="0B5FBA"/>
                </a:solidFill>
                <a:latin typeface="Roboto"/>
                <a:ea typeface="Roboto"/>
                <a:cs typeface="Roboto"/>
                <a:sym typeface="Roboto"/>
              </a:rPr>
              <a:t> et </a:t>
            </a:r>
            <a:r>
              <a:rPr lang="en-US" sz="1600" dirty="0" err="1">
                <a:solidFill>
                  <a:srgbClr val="0B5FBA"/>
                </a:solidFill>
                <a:latin typeface="Roboto"/>
                <a:ea typeface="Roboto"/>
                <a:cs typeface="Roboto"/>
                <a:sym typeface="Roboto"/>
              </a:rPr>
              <a:t>qu'elles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protègent</a:t>
            </a:r>
            <a:r>
              <a:rPr lang="en-US" sz="1600" dirty="0">
                <a:solidFill>
                  <a:srgbClr val="0B5FBA"/>
                </a:solidFill>
                <a:latin typeface="Roboto"/>
                <a:ea typeface="Roboto"/>
                <a:cs typeface="Roboto"/>
                <a:sym typeface="Roboto"/>
              </a:rPr>
              <a:t> les </a:t>
            </a:r>
            <a:r>
              <a:rPr lang="en-US" sz="1600" dirty="0" err="1">
                <a:solidFill>
                  <a:srgbClr val="0B5FBA"/>
                </a:solidFill>
                <a:latin typeface="Roboto"/>
                <a:ea typeface="Roboto"/>
                <a:cs typeface="Roboto"/>
                <a:sym typeface="Roboto"/>
              </a:rPr>
              <a:t>citoyens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contre</a:t>
            </a:r>
            <a:r>
              <a:rPr lang="en-US" sz="1600" dirty="0">
                <a:solidFill>
                  <a:srgbClr val="0B5FBA"/>
                </a:solidFill>
                <a:latin typeface="Roboto"/>
                <a:ea typeface="Roboto"/>
                <a:cs typeface="Roboto"/>
                <a:sym typeface="Roboto"/>
              </a:rPr>
              <a:t> les </a:t>
            </a:r>
            <a:r>
              <a:rPr lang="en-US" sz="1600" dirty="0" err="1">
                <a:solidFill>
                  <a:srgbClr val="0B5FBA"/>
                </a:solidFill>
                <a:latin typeface="Roboto"/>
                <a:ea typeface="Roboto"/>
                <a:cs typeface="Roboto"/>
                <a:sym typeface="Roboto"/>
              </a:rPr>
              <a:t>risques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climatiques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négatifs</a:t>
            </a:r>
            <a:r>
              <a:rPr lang="en-US" sz="1600" dirty="0">
                <a:solidFill>
                  <a:srgbClr val="0B5FBA"/>
                </a:solidFill>
                <a:latin typeface="Roboto"/>
                <a:ea typeface="Roboto"/>
                <a:cs typeface="Roboto"/>
                <a:sym typeface="Roboto"/>
              </a:rPr>
              <a:t>. Il </a:t>
            </a:r>
            <a:r>
              <a:rPr lang="en-US" sz="1600" dirty="0" err="1">
                <a:solidFill>
                  <a:srgbClr val="0B5FBA"/>
                </a:solidFill>
                <a:latin typeface="Roboto"/>
                <a:ea typeface="Roboto"/>
                <a:cs typeface="Roboto"/>
                <a:sym typeface="Roboto"/>
              </a:rPr>
              <a:t>existe</a:t>
            </a:r>
            <a:r>
              <a:rPr lang="en-US" sz="1600" dirty="0">
                <a:solidFill>
                  <a:srgbClr val="0B5FBA"/>
                </a:solidFill>
                <a:latin typeface="Roboto"/>
                <a:ea typeface="Roboto"/>
                <a:cs typeface="Roboto"/>
                <a:sym typeface="Roboto"/>
              </a:rPr>
              <a:t> un large </a:t>
            </a:r>
            <a:r>
              <a:rPr lang="en-US" sz="1600" dirty="0" err="1">
                <a:solidFill>
                  <a:srgbClr val="0B5FBA"/>
                </a:solidFill>
                <a:latin typeface="Roboto"/>
                <a:ea typeface="Roboto"/>
                <a:cs typeface="Roboto"/>
                <a:sym typeface="Roboto"/>
              </a:rPr>
              <a:t>éventail</a:t>
            </a:r>
            <a:r>
              <a:rPr lang="en-US" sz="1600" dirty="0">
                <a:solidFill>
                  <a:srgbClr val="0B5FBA"/>
                </a:solidFill>
                <a:latin typeface="Roboto"/>
                <a:ea typeface="Roboto"/>
                <a:cs typeface="Roboto"/>
                <a:sym typeface="Roboto"/>
              </a:rPr>
              <a:t> de </a:t>
            </a:r>
            <a:r>
              <a:rPr lang="en-US" sz="1600" dirty="0" err="1">
                <a:solidFill>
                  <a:srgbClr val="0B5FBA"/>
                </a:solidFill>
                <a:latin typeface="Roboto"/>
                <a:ea typeface="Roboto"/>
                <a:cs typeface="Roboto"/>
                <a:sym typeface="Roboto"/>
              </a:rPr>
              <a:t>systèmes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d'infrastructures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interconnectés</a:t>
            </a:r>
            <a:r>
              <a:rPr lang="en-US" sz="1600" dirty="0">
                <a:solidFill>
                  <a:srgbClr val="0B5FBA"/>
                </a:solidFill>
                <a:latin typeface="Roboto"/>
                <a:ea typeface="Roboto"/>
                <a:cs typeface="Roboto"/>
                <a:sym typeface="Roboto"/>
              </a:rPr>
              <a:t> dans </a:t>
            </a:r>
            <a:r>
              <a:rPr lang="en-US" sz="1600" dirty="0" err="1">
                <a:solidFill>
                  <a:srgbClr val="0B5FBA"/>
                </a:solidFill>
                <a:latin typeface="Roboto"/>
                <a:ea typeface="Roboto"/>
                <a:cs typeface="Roboto"/>
                <a:sym typeface="Roboto"/>
              </a:rPr>
              <a:t>lesquels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vous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pouvez</a:t>
            </a:r>
            <a:r>
              <a:rPr lang="en-US" sz="1600" dirty="0">
                <a:solidFill>
                  <a:srgbClr val="0B5FBA"/>
                </a:solidFill>
                <a:latin typeface="Roboto"/>
                <a:ea typeface="Roboto"/>
                <a:cs typeface="Roboto"/>
                <a:sym typeface="Roboto"/>
              </a:rPr>
              <a:t> donner la </a:t>
            </a:r>
            <a:r>
              <a:rPr lang="en-US" sz="1600" dirty="0" err="1">
                <a:solidFill>
                  <a:srgbClr val="0B5FBA"/>
                </a:solidFill>
                <a:latin typeface="Roboto"/>
                <a:ea typeface="Roboto"/>
                <a:cs typeface="Roboto"/>
                <a:sym typeface="Roboto"/>
              </a:rPr>
              <a:t>priorité</a:t>
            </a:r>
            <a:r>
              <a:rPr lang="en-US" sz="1600" dirty="0">
                <a:solidFill>
                  <a:srgbClr val="0B5FBA"/>
                </a:solidFill>
                <a:latin typeface="Roboto"/>
                <a:ea typeface="Roboto"/>
                <a:cs typeface="Roboto"/>
                <a:sym typeface="Roboto"/>
              </a:rPr>
              <a:t> aux </a:t>
            </a:r>
            <a:r>
              <a:rPr lang="en-US" sz="1600" dirty="0" err="1">
                <a:solidFill>
                  <a:srgbClr val="0B5FBA"/>
                </a:solidFill>
                <a:latin typeface="Roboto"/>
                <a:ea typeface="Roboto"/>
                <a:cs typeface="Roboto"/>
                <a:sym typeface="Roboto"/>
              </a:rPr>
              <a:t>mesures</a:t>
            </a:r>
            <a:r>
              <a:rPr lang="en-US" sz="1600" dirty="0">
                <a:solidFill>
                  <a:srgbClr val="0B5FBA"/>
                </a:solidFill>
                <a:latin typeface="Roboto"/>
                <a:ea typeface="Roboto"/>
                <a:cs typeface="Roboto"/>
                <a:sym typeface="Roboto"/>
              </a:rPr>
              <a:t> de </a:t>
            </a:r>
            <a:r>
              <a:rPr lang="en-US" sz="1600" dirty="0" err="1">
                <a:solidFill>
                  <a:srgbClr val="0B5FBA"/>
                </a:solidFill>
                <a:latin typeface="Roboto"/>
                <a:ea typeface="Roboto"/>
                <a:cs typeface="Roboto"/>
                <a:sym typeface="Roboto"/>
              </a:rPr>
              <a:t>résilience</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climatique</a:t>
            </a:r>
            <a:r>
              <a:rPr lang="en-US" sz="1600" dirty="0">
                <a:solidFill>
                  <a:srgbClr val="0B5FBA"/>
                </a:solidFill>
                <a:latin typeface="Roboto"/>
                <a:ea typeface="Roboto"/>
                <a:cs typeface="Roboto"/>
                <a:sym typeface="Roboto"/>
              </a:rPr>
              <a:t> :</a:t>
            </a:r>
            <a:endParaRPr sz="900" dirty="0"/>
          </a:p>
        </p:txBody>
      </p:sp>
      <p:sp>
        <p:nvSpPr>
          <p:cNvPr id="905" name="Google Shape;905;p40"/>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24</a:t>
            </a:fld>
            <a:endParaRPr/>
          </a:p>
        </p:txBody>
      </p:sp>
      <p:grpSp>
        <p:nvGrpSpPr>
          <p:cNvPr id="7" name="Group 6">
            <a:extLst>
              <a:ext uri="{FF2B5EF4-FFF2-40B4-BE49-F238E27FC236}">
                <a16:creationId xmlns:a16="http://schemas.microsoft.com/office/drawing/2014/main" id="{3F940841-F7F2-ECAD-EC2E-DDB6036A73AF}"/>
              </a:ext>
            </a:extLst>
          </p:cNvPr>
          <p:cNvGrpSpPr/>
          <p:nvPr/>
        </p:nvGrpSpPr>
        <p:grpSpPr>
          <a:xfrm>
            <a:off x="2793620" y="3004102"/>
            <a:ext cx="2621187" cy="3040577"/>
            <a:chOff x="2793620" y="3004102"/>
            <a:chExt cx="2621187" cy="3040577"/>
          </a:xfrm>
        </p:grpSpPr>
        <p:sp>
          <p:nvSpPr>
            <p:cNvPr id="5" name="Hexagon 4">
              <a:extLst>
                <a:ext uri="{FF2B5EF4-FFF2-40B4-BE49-F238E27FC236}">
                  <a16:creationId xmlns:a16="http://schemas.microsoft.com/office/drawing/2014/main" id="{4C30A03E-9EEF-A91A-FB59-A417CFEFEFB7}"/>
                </a:ext>
              </a:extLst>
            </p:cNvPr>
            <p:cNvSpPr/>
            <p:nvPr/>
          </p:nvSpPr>
          <p:spPr>
            <a:xfrm rot="5400000">
              <a:off x="2583925" y="3213797"/>
              <a:ext cx="3040577" cy="2621187"/>
            </a:xfrm>
            <a:prstGeom prst="hexagon">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9" name="Google Shape;889;p40"/>
            <p:cNvSpPr/>
            <p:nvPr/>
          </p:nvSpPr>
          <p:spPr>
            <a:xfrm>
              <a:off x="3496734" y="3669949"/>
              <a:ext cx="1214959" cy="1087440"/>
            </a:xfrm>
            <a:custGeom>
              <a:avLst/>
              <a:gdLst/>
              <a:ahLst/>
              <a:cxnLst/>
              <a:rect l="l" t="t" r="r" b="b"/>
              <a:pathLst>
                <a:path w="1419352" h="1270381" extrusionOk="0">
                  <a:moveTo>
                    <a:pt x="0" y="0"/>
                  </a:moveTo>
                  <a:lnTo>
                    <a:pt x="1419352" y="0"/>
                  </a:lnTo>
                  <a:lnTo>
                    <a:pt x="1419352" y="1270381"/>
                  </a:lnTo>
                  <a:lnTo>
                    <a:pt x="0" y="1270381"/>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2" name="Google Shape;1051;p49">
              <a:extLst>
                <a:ext uri="{FF2B5EF4-FFF2-40B4-BE49-F238E27FC236}">
                  <a16:creationId xmlns:a16="http://schemas.microsoft.com/office/drawing/2014/main" id="{1C5CADBA-776A-1326-825F-CFD8EF867315}"/>
                </a:ext>
              </a:extLst>
            </p:cNvPr>
            <p:cNvSpPr txBox="1"/>
            <p:nvPr/>
          </p:nvSpPr>
          <p:spPr>
            <a:xfrm>
              <a:off x="3102331" y="4985536"/>
              <a:ext cx="1995780" cy="415498"/>
            </a:xfrm>
            <a:prstGeom prst="rect">
              <a:avLst/>
            </a:prstGeom>
            <a:noFill/>
            <a:ln>
              <a:noFill/>
            </a:ln>
          </p:spPr>
          <p:txBody>
            <a:bodyPr spcFirstLastPara="1" wrap="square" lIns="0" tIns="0" rIns="0" bIns="0" anchor="t" anchorCtr="0">
              <a:spAutoFit/>
            </a:bodyPr>
            <a:lstStyle/>
            <a:p>
              <a:pPr algn="ctr">
                <a:lnSpc>
                  <a:spcPct val="150000"/>
                </a:lnSpc>
                <a:buSzPts val="1700"/>
              </a:pPr>
              <a:r>
                <a:rPr lang="en-US" sz="1800" b="1" dirty="0">
                  <a:solidFill>
                    <a:srgbClr val="FFFFFF"/>
                  </a:solidFill>
                  <a:latin typeface="Roboto"/>
                  <a:ea typeface="Roboto"/>
                  <a:cs typeface="Roboto"/>
                  <a:sym typeface="Roboto"/>
                </a:rPr>
                <a:t>Eau</a:t>
              </a:r>
              <a:endParaRPr sz="1200" b="1" dirty="0"/>
            </a:p>
          </p:txBody>
        </p:sp>
      </p:grpSp>
      <p:grpSp>
        <p:nvGrpSpPr>
          <p:cNvPr id="6" name="Group 5">
            <a:extLst>
              <a:ext uri="{FF2B5EF4-FFF2-40B4-BE49-F238E27FC236}">
                <a16:creationId xmlns:a16="http://schemas.microsoft.com/office/drawing/2014/main" id="{874171D9-20A2-ECD5-8047-3323491F2C5B}"/>
              </a:ext>
            </a:extLst>
          </p:cNvPr>
          <p:cNvGrpSpPr/>
          <p:nvPr/>
        </p:nvGrpSpPr>
        <p:grpSpPr>
          <a:xfrm>
            <a:off x="6777194" y="3004103"/>
            <a:ext cx="2621187" cy="3040577"/>
            <a:chOff x="6777194" y="3004103"/>
            <a:chExt cx="2621187" cy="3040577"/>
          </a:xfrm>
        </p:grpSpPr>
        <p:sp>
          <p:nvSpPr>
            <p:cNvPr id="4" name="Hexagon 3">
              <a:extLst>
                <a:ext uri="{FF2B5EF4-FFF2-40B4-BE49-F238E27FC236}">
                  <a16:creationId xmlns:a16="http://schemas.microsoft.com/office/drawing/2014/main" id="{747981C0-D05B-C580-40F0-49A01BB0C1D7}"/>
                </a:ext>
              </a:extLst>
            </p:cNvPr>
            <p:cNvSpPr/>
            <p:nvPr/>
          </p:nvSpPr>
          <p:spPr>
            <a:xfrm rot="5400000">
              <a:off x="6567499" y="3213798"/>
              <a:ext cx="3040577" cy="2621187"/>
            </a:xfrm>
            <a:prstGeom prst="hexagon">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1" name="Google Shape;891;p40"/>
            <p:cNvSpPr/>
            <p:nvPr/>
          </p:nvSpPr>
          <p:spPr>
            <a:xfrm>
              <a:off x="7504877" y="3669949"/>
              <a:ext cx="1165821" cy="1034715"/>
            </a:xfrm>
            <a:custGeom>
              <a:avLst/>
              <a:gdLst/>
              <a:ahLst/>
              <a:cxnLst/>
              <a:rect l="l" t="t" r="r" b="b"/>
              <a:pathLst>
                <a:path w="1361948" h="1208786" extrusionOk="0">
                  <a:moveTo>
                    <a:pt x="0" y="0"/>
                  </a:moveTo>
                  <a:lnTo>
                    <a:pt x="1361948" y="0"/>
                  </a:lnTo>
                  <a:lnTo>
                    <a:pt x="1361948" y="1208786"/>
                  </a:lnTo>
                  <a:lnTo>
                    <a:pt x="0" y="1208786"/>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t="-3" b="-2"/>
              </a:stretch>
            </a:blipFill>
            <a:ln>
              <a:noFill/>
            </a:ln>
          </p:spPr>
          <p:txBody>
            <a:bodyPr spcFirstLastPara="1" wrap="square" lIns="60950" tIns="30467" rIns="60950" bIns="30467" anchor="t" anchorCtr="0">
              <a:noAutofit/>
            </a:bodyPr>
            <a:lstStyle/>
            <a:p>
              <a:pPr>
                <a:buSzPts val="1400"/>
              </a:pPr>
              <a:endParaRPr sz="933"/>
            </a:p>
          </p:txBody>
        </p:sp>
        <p:sp>
          <p:nvSpPr>
            <p:cNvPr id="3" name="Google Shape;1066;p49">
              <a:extLst>
                <a:ext uri="{FF2B5EF4-FFF2-40B4-BE49-F238E27FC236}">
                  <a16:creationId xmlns:a16="http://schemas.microsoft.com/office/drawing/2014/main" id="{51699FB2-C951-259B-9D3A-FF2D9EC86797}"/>
                </a:ext>
              </a:extLst>
            </p:cNvPr>
            <p:cNvSpPr txBox="1"/>
            <p:nvPr/>
          </p:nvSpPr>
          <p:spPr>
            <a:xfrm>
              <a:off x="7268738" y="4928364"/>
              <a:ext cx="1638098" cy="295466"/>
            </a:xfrm>
            <a:prstGeom prst="rect">
              <a:avLst/>
            </a:prstGeom>
            <a:noFill/>
            <a:ln>
              <a:noFill/>
            </a:ln>
          </p:spPr>
          <p:txBody>
            <a:bodyPr spcFirstLastPara="1" wrap="square" lIns="0" tIns="0" rIns="0" bIns="0" anchor="t" anchorCtr="0">
              <a:spAutoFit/>
            </a:bodyPr>
            <a:lstStyle/>
            <a:p>
              <a:pPr algn="ctr">
                <a:lnSpc>
                  <a:spcPct val="119941"/>
                </a:lnSpc>
                <a:buSzPts val="1700"/>
              </a:pPr>
              <a:r>
                <a:rPr lang="en-US" sz="1600" b="1" dirty="0" err="1">
                  <a:solidFill>
                    <a:srgbClr val="FFFFFF"/>
                  </a:solidFill>
                  <a:latin typeface="Roboto"/>
                  <a:ea typeface="Roboto"/>
                  <a:cs typeface="Roboto"/>
                  <a:sym typeface="Roboto"/>
                </a:rPr>
                <a:t>Assainissement</a:t>
              </a:r>
              <a:endParaRPr sz="1100" b="1" dirty="0"/>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1035"/>
        <p:cNvGrpSpPr/>
        <p:nvPr/>
      </p:nvGrpSpPr>
      <p:grpSpPr>
        <a:xfrm>
          <a:off x="0" y="0"/>
          <a:ext cx="0" cy="0"/>
          <a:chOff x="0" y="0"/>
          <a:chExt cx="0" cy="0"/>
        </a:xfrm>
      </p:grpSpPr>
      <p:sp>
        <p:nvSpPr>
          <p:cNvPr id="1036" name="Google Shape;1036;p52"/>
          <p:cNvSpPr/>
          <p:nvPr/>
        </p:nvSpPr>
        <p:spPr>
          <a:xfrm>
            <a:off x="6458327" y="0"/>
            <a:ext cx="5733646" cy="6858000"/>
          </a:xfrm>
          <a:custGeom>
            <a:avLst/>
            <a:gdLst/>
            <a:ahLst/>
            <a:cxnLst/>
            <a:rect l="l" t="t" r="r" b="b"/>
            <a:pathLst>
              <a:path w="10013442" h="13716000" extrusionOk="0">
                <a:moveTo>
                  <a:pt x="0" y="0"/>
                </a:moveTo>
                <a:lnTo>
                  <a:pt x="10013442" y="0"/>
                </a:lnTo>
                <a:lnTo>
                  <a:pt x="10013442"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38" name="Google Shape;1038;p52"/>
          <p:cNvSpPr/>
          <p:nvPr/>
        </p:nvSpPr>
        <p:spPr>
          <a:xfrm>
            <a:off x="293915" y="1807716"/>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39" name="Google Shape;1039;p52"/>
          <p:cNvSpPr txBox="1"/>
          <p:nvPr/>
        </p:nvSpPr>
        <p:spPr>
          <a:xfrm>
            <a:off x="1314628" y="2881993"/>
            <a:ext cx="4895000" cy="646331"/>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Elle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résister</a:t>
            </a:r>
            <a:r>
              <a:rPr lang="en-US" b="1" dirty="0">
                <a:solidFill>
                  <a:srgbClr val="0B5FBA"/>
                </a:solidFill>
                <a:latin typeface="Roboto"/>
                <a:ea typeface="Roboto"/>
                <a:cs typeface="Roboto"/>
                <a:sym typeface="Roboto"/>
              </a:rPr>
              <a:t> </a:t>
            </a:r>
            <a:r>
              <a:rPr lang="en-US" dirty="0">
                <a:solidFill>
                  <a:srgbClr val="0B5FBA"/>
                </a:solidFill>
                <a:latin typeface="Roboto"/>
                <a:ea typeface="Roboto"/>
                <a:cs typeface="Roboto"/>
                <a:sym typeface="Roboto"/>
              </a:rPr>
              <a:t>aux perturbations </a:t>
            </a:r>
            <a:r>
              <a:rPr lang="en-US" dirty="0" err="1">
                <a:solidFill>
                  <a:srgbClr val="0B5FBA"/>
                </a:solidFill>
                <a:latin typeface="Roboto"/>
                <a:ea typeface="Roboto"/>
                <a:cs typeface="Roboto"/>
                <a:sym typeface="Roboto"/>
              </a:rPr>
              <a:t>liées</a:t>
            </a:r>
            <a:r>
              <a:rPr lang="en-US" dirty="0">
                <a:solidFill>
                  <a:srgbClr val="0B5FBA"/>
                </a:solidFill>
                <a:latin typeface="Roboto"/>
                <a:ea typeface="Roboto"/>
                <a:cs typeface="Roboto"/>
                <a:sym typeface="Roboto"/>
              </a:rPr>
              <a:t> au </a:t>
            </a:r>
            <a:r>
              <a:rPr lang="en-US" dirty="0" err="1">
                <a:solidFill>
                  <a:srgbClr val="0B5FBA"/>
                </a:solidFill>
                <a:latin typeface="Roboto"/>
                <a:ea typeface="Roboto"/>
                <a:cs typeface="Roboto"/>
                <a:sym typeface="Roboto"/>
              </a:rPr>
              <a:t>climat</a:t>
            </a:r>
            <a:r>
              <a:rPr lang="en-US" dirty="0">
                <a:solidFill>
                  <a:srgbClr val="0B5FBA"/>
                </a:solidFill>
                <a:latin typeface="Roboto"/>
                <a:ea typeface="Roboto"/>
                <a:cs typeface="Roboto"/>
                <a:sym typeface="Roboto"/>
              </a:rPr>
              <a:t> et continuer à </a:t>
            </a:r>
            <a:r>
              <a:rPr lang="en-US" dirty="0" err="1">
                <a:solidFill>
                  <a:srgbClr val="0B5FBA"/>
                </a:solidFill>
                <a:latin typeface="Roboto"/>
                <a:ea typeface="Roboto"/>
                <a:cs typeface="Roboto"/>
                <a:sym typeface="Roboto"/>
              </a:rPr>
              <a:t>fournir</a:t>
            </a:r>
            <a:r>
              <a:rPr lang="en-US" dirty="0">
                <a:solidFill>
                  <a:srgbClr val="0B5FBA"/>
                </a:solidFill>
                <a:latin typeface="Roboto"/>
                <a:ea typeface="Roboto"/>
                <a:cs typeface="Roboto"/>
                <a:sym typeface="Roboto"/>
              </a:rPr>
              <a:t> des services </a:t>
            </a:r>
            <a:r>
              <a:rPr lang="en-US" dirty="0" err="1">
                <a:solidFill>
                  <a:srgbClr val="0B5FBA"/>
                </a:solidFill>
                <a:latin typeface="Roboto"/>
                <a:ea typeface="Roboto"/>
                <a:cs typeface="Roboto"/>
                <a:sym typeface="Roboto"/>
              </a:rPr>
              <a:t>tels</a:t>
            </a:r>
            <a:r>
              <a:rPr lang="en-US" dirty="0">
                <a:solidFill>
                  <a:srgbClr val="0B5FBA"/>
                </a:solidFill>
                <a:latin typeface="Roboto"/>
                <a:ea typeface="Roboto"/>
                <a:cs typeface="Roboto"/>
                <a:sym typeface="Roboto"/>
              </a:rPr>
              <a:t> que </a:t>
            </a:r>
            <a:r>
              <a:rPr lang="en-US" dirty="0" err="1">
                <a:solidFill>
                  <a:srgbClr val="0B5FBA"/>
                </a:solidFill>
                <a:latin typeface="Roboto"/>
                <a:ea typeface="Roboto"/>
                <a:cs typeface="Roboto"/>
                <a:sym typeface="Roboto"/>
              </a:rPr>
              <a:t>l'électricité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l'eau</a:t>
            </a:r>
            <a:r>
              <a:rPr lang="en-US" dirty="0">
                <a:solidFill>
                  <a:srgbClr val="0B5FBA"/>
                </a:solidFill>
                <a:latin typeface="Roboto"/>
                <a:ea typeface="Roboto"/>
                <a:cs typeface="Roboto"/>
                <a:sym typeface="Roboto"/>
              </a:rPr>
              <a:t> et les </a:t>
            </a:r>
            <a:r>
              <a:rPr lang="en-US" dirty="0" err="1">
                <a:solidFill>
                  <a:srgbClr val="0B5FBA"/>
                </a:solidFill>
                <a:latin typeface="Roboto"/>
                <a:ea typeface="Roboto"/>
                <a:cs typeface="Roboto"/>
                <a:sym typeface="Roboto"/>
              </a:rPr>
              <a:t>soins</a:t>
            </a:r>
            <a:r>
              <a:rPr lang="en-US" dirty="0">
                <a:solidFill>
                  <a:srgbClr val="0B5FBA"/>
                </a:solidFill>
                <a:latin typeface="Roboto"/>
                <a:ea typeface="Roboto"/>
                <a:cs typeface="Roboto"/>
                <a:sym typeface="Roboto"/>
              </a:rPr>
              <a:t> de santé, </a:t>
            </a:r>
            <a:r>
              <a:rPr lang="en-US" dirty="0" err="1">
                <a:solidFill>
                  <a:srgbClr val="0B5FBA"/>
                </a:solidFill>
                <a:latin typeface="Roboto"/>
                <a:ea typeface="Roboto"/>
                <a:cs typeface="Roboto"/>
                <a:sym typeface="Roboto"/>
              </a:rPr>
              <a:t>même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période</a:t>
            </a:r>
            <a:r>
              <a:rPr lang="en-US" dirty="0">
                <a:solidFill>
                  <a:srgbClr val="0B5FBA"/>
                </a:solidFill>
                <a:latin typeface="Roboto"/>
                <a:ea typeface="Roboto"/>
                <a:cs typeface="Roboto"/>
                <a:sym typeface="Roboto"/>
              </a:rPr>
              <a:t> de crise. </a:t>
            </a:r>
            <a:endParaRPr sz="900" dirty="0"/>
          </a:p>
        </p:txBody>
      </p:sp>
      <p:sp>
        <p:nvSpPr>
          <p:cNvPr id="1040" name="Google Shape;1040;p52"/>
          <p:cNvSpPr txBox="1"/>
          <p:nvPr/>
        </p:nvSpPr>
        <p:spPr>
          <a:xfrm>
            <a:off x="1314628" y="3935087"/>
            <a:ext cx="4895000" cy="430887"/>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Elle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a:t>
            </a:r>
            <a:r>
              <a:rPr lang="en-US" b="1" dirty="0">
                <a:solidFill>
                  <a:srgbClr val="0B5FBA"/>
                </a:solidFill>
                <a:latin typeface="Roboto"/>
                <a:ea typeface="Roboto"/>
                <a:cs typeface="Roboto"/>
                <a:sym typeface="Roboto"/>
              </a:rPr>
              <a:t>se </a:t>
            </a:r>
            <a:r>
              <a:rPr lang="en-US" b="1" dirty="0" err="1">
                <a:solidFill>
                  <a:srgbClr val="0B5FBA"/>
                </a:solidFill>
                <a:latin typeface="Roboto"/>
                <a:ea typeface="Roboto"/>
                <a:cs typeface="Roboto"/>
                <a:sym typeface="Roboto"/>
              </a:rPr>
              <a:t>remettre</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rapidement</a:t>
            </a:r>
            <a:r>
              <a:rPr lang="en-US" b="1" dirty="0">
                <a:solidFill>
                  <a:srgbClr val="0B5FBA"/>
                </a:solidFill>
                <a:latin typeface="Roboto"/>
                <a:ea typeface="Roboto"/>
                <a:cs typeface="Roboto"/>
                <a:sym typeface="Roboto"/>
              </a:rPr>
              <a:t> </a:t>
            </a:r>
            <a:r>
              <a:rPr lang="en-US" dirty="0">
                <a:solidFill>
                  <a:srgbClr val="0B5FBA"/>
                </a:solidFill>
                <a:latin typeface="Roboto"/>
                <a:ea typeface="Roboto"/>
                <a:cs typeface="Roboto"/>
                <a:sym typeface="Roboto"/>
              </a:rPr>
              <a:t>des perturbations </a:t>
            </a:r>
            <a:r>
              <a:rPr lang="en-US" dirty="0" err="1">
                <a:solidFill>
                  <a:srgbClr val="0B5FBA"/>
                </a:solidFill>
                <a:latin typeface="Roboto"/>
                <a:ea typeface="Roboto"/>
                <a:cs typeface="Roboto"/>
                <a:sym typeface="Roboto"/>
              </a:rPr>
              <a:t>liées</a:t>
            </a:r>
            <a:r>
              <a:rPr lang="en-US" dirty="0">
                <a:solidFill>
                  <a:srgbClr val="0B5FBA"/>
                </a:solidFill>
                <a:latin typeface="Roboto"/>
                <a:ea typeface="Roboto"/>
                <a:cs typeface="Roboto"/>
                <a:sym typeface="Roboto"/>
              </a:rPr>
              <a:t> au </a:t>
            </a:r>
            <a:r>
              <a:rPr lang="en-US" dirty="0" err="1">
                <a:solidFill>
                  <a:srgbClr val="0B5FBA"/>
                </a:solidFill>
                <a:latin typeface="Roboto"/>
                <a:ea typeface="Roboto"/>
                <a:cs typeface="Roboto"/>
                <a:sym typeface="Roboto"/>
              </a:rPr>
              <a:t>climat</a:t>
            </a:r>
            <a:r>
              <a:rPr lang="en-US" dirty="0">
                <a:solidFill>
                  <a:srgbClr val="0B5FBA"/>
                </a:solidFill>
                <a:latin typeface="Roboto"/>
                <a:ea typeface="Roboto"/>
                <a:cs typeface="Roboto"/>
                <a:sym typeface="Roboto"/>
              </a:rPr>
              <a:t> sans </a:t>
            </a:r>
            <a:r>
              <a:rPr lang="en-US" dirty="0" err="1">
                <a:solidFill>
                  <a:srgbClr val="0B5FBA"/>
                </a:solidFill>
                <a:latin typeface="Roboto"/>
                <a:ea typeface="Roboto"/>
                <a:cs typeface="Roboto"/>
                <a:sym typeface="Roboto"/>
              </a:rPr>
              <a:t>reproduire</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vulnérabilités</a:t>
            </a:r>
            <a:r>
              <a:rPr lang="en-US" dirty="0">
                <a:solidFill>
                  <a:srgbClr val="0B5FBA"/>
                </a:solidFill>
                <a:latin typeface="Roboto"/>
                <a:ea typeface="Roboto"/>
                <a:cs typeface="Roboto"/>
                <a:sym typeface="Roboto"/>
              </a:rPr>
              <a:t> du passé.</a:t>
            </a:r>
            <a:endParaRPr sz="900" dirty="0"/>
          </a:p>
        </p:txBody>
      </p:sp>
      <p:sp>
        <p:nvSpPr>
          <p:cNvPr id="1041" name="Google Shape;1041;p52"/>
          <p:cNvSpPr txBox="1"/>
          <p:nvPr/>
        </p:nvSpPr>
        <p:spPr>
          <a:xfrm>
            <a:off x="1314628" y="1873944"/>
            <a:ext cx="5006800" cy="646331"/>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Elle </a:t>
            </a:r>
            <a:r>
              <a:rPr lang="en-US" dirty="0" err="1">
                <a:solidFill>
                  <a:srgbClr val="0B5FBA"/>
                </a:solidFill>
                <a:latin typeface="Roboto"/>
                <a:ea typeface="Roboto"/>
                <a:cs typeface="Roboto"/>
                <a:sym typeface="Roboto"/>
              </a:rPr>
              <a:t>est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planifiée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conçue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construite</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exploitée</a:t>
            </a:r>
            <a:r>
              <a:rPr lang="en-US" dirty="0">
                <a:solidFill>
                  <a:srgbClr val="0B5FBA"/>
                </a:solidFill>
                <a:latin typeface="Roboto"/>
                <a:ea typeface="Roboto"/>
                <a:cs typeface="Roboto"/>
                <a:sym typeface="Roboto"/>
              </a:rPr>
              <a:t> de manière à </a:t>
            </a:r>
            <a:r>
              <a:rPr lang="en-US" b="1" dirty="0" err="1">
                <a:solidFill>
                  <a:srgbClr val="0B5FBA"/>
                </a:solidFill>
                <a:latin typeface="Roboto"/>
                <a:ea typeface="Roboto"/>
                <a:cs typeface="Roboto"/>
                <a:sym typeface="Roboto"/>
              </a:rPr>
              <a:t>anticiper</a:t>
            </a:r>
            <a:r>
              <a:rPr lang="en-US" b="1" dirty="0">
                <a:solidFill>
                  <a:srgbClr val="0B5FBA"/>
                </a:solidFill>
                <a:latin typeface="Roboto"/>
                <a:ea typeface="Roboto"/>
                <a:cs typeface="Roboto"/>
                <a:sym typeface="Roboto"/>
              </a:rPr>
              <a:t>, à se </a:t>
            </a:r>
            <a:r>
              <a:rPr lang="en-US" b="1" dirty="0" err="1">
                <a:solidFill>
                  <a:srgbClr val="0B5FBA"/>
                </a:solidFill>
                <a:latin typeface="Roboto"/>
                <a:ea typeface="Roboto"/>
                <a:cs typeface="Roboto"/>
                <a:sym typeface="Roboto"/>
              </a:rPr>
              <a:t>préparer</a:t>
            </a:r>
            <a:r>
              <a:rPr lang="en-US" b="1" dirty="0">
                <a:solidFill>
                  <a:srgbClr val="0B5FBA"/>
                </a:solidFill>
                <a:latin typeface="Roboto"/>
                <a:ea typeface="Roboto"/>
                <a:cs typeface="Roboto"/>
                <a:sym typeface="Roboto"/>
              </a:rPr>
              <a:t> et à </a:t>
            </a:r>
            <a:r>
              <a:rPr lang="en-US" b="1" dirty="0" err="1">
                <a:solidFill>
                  <a:srgbClr val="0B5FBA"/>
                </a:solidFill>
                <a:latin typeface="Roboto"/>
                <a:ea typeface="Roboto"/>
                <a:cs typeface="Roboto"/>
                <a:sym typeface="Roboto"/>
              </a:rPr>
              <a:t>s'adapter</a:t>
            </a:r>
            <a:r>
              <a:rPr lang="en-US" b="1" dirty="0">
                <a:solidFill>
                  <a:srgbClr val="0B5FBA"/>
                </a:solidFill>
                <a:latin typeface="Roboto"/>
                <a:ea typeface="Roboto"/>
                <a:cs typeface="Roboto"/>
                <a:sym typeface="Roboto"/>
              </a:rPr>
              <a:t> </a:t>
            </a:r>
            <a:r>
              <a:rPr lang="en-US" dirty="0">
                <a:solidFill>
                  <a:srgbClr val="0B5FBA"/>
                </a:solidFill>
                <a:latin typeface="Roboto"/>
                <a:ea typeface="Roboto"/>
                <a:cs typeface="Roboto"/>
                <a:sym typeface="Roboto"/>
              </a:rPr>
              <a:t>aux conditions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changeantes</a:t>
            </a:r>
            <a:r>
              <a:rPr lang="en-US" dirty="0">
                <a:solidFill>
                  <a:srgbClr val="0B5FBA"/>
                </a:solidFill>
                <a:latin typeface="Roboto"/>
                <a:ea typeface="Roboto"/>
                <a:cs typeface="Roboto"/>
                <a:sym typeface="Roboto"/>
              </a:rPr>
              <a:t>.</a:t>
            </a:r>
            <a:endParaRPr sz="900" dirty="0"/>
          </a:p>
        </p:txBody>
      </p:sp>
      <p:sp>
        <p:nvSpPr>
          <p:cNvPr id="1042" name="Google Shape;1042;p52"/>
          <p:cNvSpPr txBox="1"/>
          <p:nvPr/>
        </p:nvSpPr>
        <p:spPr>
          <a:xfrm>
            <a:off x="420989" y="250707"/>
            <a:ext cx="5733646" cy="861774"/>
          </a:xfrm>
          <a:prstGeom prst="rect">
            <a:avLst/>
          </a:prstGeom>
          <a:noFill/>
          <a:ln>
            <a:noFill/>
          </a:ln>
        </p:spPr>
        <p:txBody>
          <a:bodyPr spcFirstLastPara="1" wrap="square" lIns="0" tIns="0" rIns="0" bIns="0" anchor="t" anchorCtr="0">
            <a:spAutoFit/>
          </a:bodyPr>
          <a:lstStyle/>
          <a:p>
            <a:pPr>
              <a:buSzPts val="5395"/>
            </a:pPr>
            <a:r>
              <a:rPr lang="en-US" sz="2800" b="1" dirty="0" err="1">
                <a:solidFill>
                  <a:srgbClr val="0B5FBA"/>
                </a:solidFill>
                <a:latin typeface="Roboto"/>
                <a:ea typeface="Roboto"/>
                <a:cs typeface="Roboto"/>
                <a:sym typeface="Roboto"/>
              </a:rPr>
              <a:t>Qu'est-ce</a:t>
            </a:r>
            <a:r>
              <a:rPr lang="en-US" sz="2800" b="1" dirty="0">
                <a:solidFill>
                  <a:srgbClr val="0B5FBA"/>
                </a:solidFill>
                <a:latin typeface="Roboto"/>
                <a:ea typeface="Roboto"/>
                <a:cs typeface="Roboto"/>
                <a:sym typeface="Roboto"/>
              </a:rPr>
              <a:t> qui rend </a:t>
            </a:r>
            <a:r>
              <a:rPr lang="en-US" sz="2800" b="1" dirty="0" err="1">
                <a:solidFill>
                  <a:srgbClr val="0B5FBA"/>
                </a:solidFill>
                <a:latin typeface="Roboto"/>
                <a:ea typeface="Roboto"/>
                <a:cs typeface="Roboto"/>
                <a:sym typeface="Roboto"/>
              </a:rPr>
              <a:t>une</a:t>
            </a:r>
            <a:r>
              <a:rPr lang="en-US" sz="2800" b="1" dirty="0">
                <a:solidFill>
                  <a:srgbClr val="0B5FBA"/>
                </a:solidFill>
                <a:latin typeface="Roboto"/>
                <a:ea typeface="Roboto"/>
                <a:cs typeface="Roboto"/>
                <a:sym typeface="Roboto"/>
              </a:rPr>
              <a:t> infrastructure </a:t>
            </a:r>
            <a:r>
              <a:rPr lang="en-US" sz="2800" b="1" dirty="0" err="1">
                <a:solidFill>
                  <a:srgbClr val="0B5FBA"/>
                </a:solidFill>
                <a:latin typeface="Roboto"/>
                <a:ea typeface="Roboto"/>
                <a:cs typeface="Roboto"/>
                <a:sym typeface="Roboto"/>
              </a:rPr>
              <a:t>résiliente</a:t>
            </a:r>
            <a:r>
              <a:rPr lang="en-US" sz="2800" b="1" dirty="0">
                <a:solidFill>
                  <a:srgbClr val="0B5FBA"/>
                </a:solidFill>
                <a:latin typeface="Roboto"/>
                <a:ea typeface="Roboto"/>
                <a:cs typeface="Roboto"/>
                <a:sym typeface="Roboto"/>
              </a:rPr>
              <a:t> au </a:t>
            </a:r>
            <a:r>
              <a:rPr lang="en-US" sz="2800" b="1" dirty="0" err="1">
                <a:solidFill>
                  <a:srgbClr val="0B5FBA"/>
                </a:solidFill>
                <a:latin typeface="Roboto"/>
                <a:ea typeface="Roboto"/>
                <a:cs typeface="Roboto"/>
                <a:sym typeface="Roboto"/>
              </a:rPr>
              <a:t>climat</a:t>
            </a:r>
            <a:r>
              <a:rPr lang="en-US" sz="2800" b="1" dirty="0">
                <a:solidFill>
                  <a:srgbClr val="0B5FBA"/>
                </a:solidFill>
                <a:latin typeface="Roboto"/>
                <a:ea typeface="Roboto"/>
                <a:cs typeface="Roboto"/>
                <a:sym typeface="Roboto"/>
              </a:rPr>
              <a:t> ?</a:t>
            </a:r>
            <a:endParaRPr sz="800" dirty="0"/>
          </a:p>
        </p:txBody>
      </p:sp>
      <p:sp>
        <p:nvSpPr>
          <p:cNvPr id="1043" name="Google Shape;1043;p52"/>
          <p:cNvSpPr/>
          <p:nvPr/>
        </p:nvSpPr>
        <p:spPr>
          <a:xfrm>
            <a:off x="454942" y="1963333"/>
            <a:ext cx="494919" cy="467995"/>
          </a:xfrm>
          <a:custGeom>
            <a:avLst/>
            <a:gdLst/>
            <a:ahLst/>
            <a:cxnLst/>
            <a:rect l="l" t="t" r="r" b="b"/>
            <a:pathLst>
              <a:path w="989838" h="935990" extrusionOk="0">
                <a:moveTo>
                  <a:pt x="0" y="0"/>
                </a:moveTo>
                <a:lnTo>
                  <a:pt x="989838" y="0"/>
                </a:lnTo>
                <a:lnTo>
                  <a:pt x="989838" y="935990"/>
                </a:lnTo>
                <a:lnTo>
                  <a:pt x="0" y="935990"/>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44" name="Google Shape;1044;p52"/>
          <p:cNvSpPr/>
          <p:nvPr/>
        </p:nvSpPr>
        <p:spPr>
          <a:xfrm>
            <a:off x="293915" y="2821923"/>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45" name="Google Shape;1045;p52"/>
          <p:cNvSpPr/>
          <p:nvPr/>
        </p:nvSpPr>
        <p:spPr>
          <a:xfrm>
            <a:off x="539015" y="3006478"/>
            <a:ext cx="294957" cy="470471"/>
          </a:xfrm>
          <a:custGeom>
            <a:avLst/>
            <a:gdLst/>
            <a:ahLst/>
            <a:cxnLst/>
            <a:rect l="l" t="t" r="r" b="b"/>
            <a:pathLst>
              <a:path w="589915" h="940943" extrusionOk="0">
                <a:moveTo>
                  <a:pt x="0" y="0"/>
                </a:moveTo>
                <a:lnTo>
                  <a:pt x="589915" y="0"/>
                </a:lnTo>
                <a:lnTo>
                  <a:pt x="589915" y="940943"/>
                </a:lnTo>
                <a:lnTo>
                  <a:pt x="0" y="940943"/>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t="-5350" b="-5353"/>
            </a:stretch>
          </a:blipFill>
          <a:ln>
            <a:noFill/>
          </a:ln>
        </p:spPr>
        <p:txBody>
          <a:bodyPr spcFirstLastPara="1" wrap="square" lIns="60950" tIns="30467" rIns="60950" bIns="30467" anchor="t" anchorCtr="0">
            <a:noAutofit/>
          </a:bodyPr>
          <a:lstStyle/>
          <a:p>
            <a:pPr>
              <a:buSzPts val="1400"/>
            </a:pPr>
            <a:endParaRPr sz="933"/>
          </a:p>
        </p:txBody>
      </p:sp>
      <p:sp>
        <p:nvSpPr>
          <p:cNvPr id="1046" name="Google Shape;1046;p52"/>
          <p:cNvSpPr/>
          <p:nvPr/>
        </p:nvSpPr>
        <p:spPr>
          <a:xfrm>
            <a:off x="321453" y="3798030"/>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47" name="Google Shape;1047;p52"/>
          <p:cNvSpPr/>
          <p:nvPr/>
        </p:nvSpPr>
        <p:spPr>
          <a:xfrm>
            <a:off x="393742" y="3875667"/>
            <a:ext cx="626491" cy="590931"/>
          </a:xfrm>
          <a:custGeom>
            <a:avLst/>
            <a:gdLst/>
            <a:ahLst/>
            <a:cxnLst/>
            <a:rect l="l" t="t" r="r" b="b"/>
            <a:pathLst>
              <a:path w="1252982" h="1181862" extrusionOk="0">
                <a:moveTo>
                  <a:pt x="0" y="0"/>
                </a:moveTo>
                <a:lnTo>
                  <a:pt x="1252982" y="0"/>
                </a:lnTo>
                <a:lnTo>
                  <a:pt x="1252982" y="1181862"/>
                </a:lnTo>
                <a:lnTo>
                  <a:pt x="0" y="118186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48" name="Google Shape;1048;p52"/>
          <p:cNvSpPr/>
          <p:nvPr/>
        </p:nvSpPr>
        <p:spPr>
          <a:xfrm>
            <a:off x="300955" y="4859629"/>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49" name="Google Shape;1049;p52"/>
          <p:cNvSpPr txBox="1"/>
          <p:nvPr/>
        </p:nvSpPr>
        <p:spPr>
          <a:xfrm>
            <a:off x="1314628" y="4804851"/>
            <a:ext cx="4895000" cy="1077218"/>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Elle </a:t>
            </a:r>
            <a:r>
              <a:rPr lang="en-US" b="1" dirty="0" err="1">
                <a:solidFill>
                  <a:srgbClr val="0B5FBA"/>
                </a:solidFill>
                <a:latin typeface="Roboto"/>
                <a:ea typeface="Roboto"/>
                <a:cs typeface="Roboto"/>
                <a:sym typeface="Roboto"/>
              </a:rPr>
              <a:t>tient</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compte</a:t>
            </a:r>
            <a:r>
              <a:rPr lang="en-US" b="1" dirty="0">
                <a:solidFill>
                  <a:srgbClr val="0B5FBA"/>
                </a:solidFill>
                <a:latin typeface="Roboto"/>
                <a:ea typeface="Roboto"/>
                <a:cs typeface="Roboto"/>
                <a:sym typeface="Roboto"/>
              </a:rPr>
              <a:t> des </a:t>
            </a:r>
            <a:r>
              <a:rPr lang="en-US" b="1" dirty="0" err="1">
                <a:solidFill>
                  <a:srgbClr val="0B5FBA"/>
                </a:solidFill>
                <a:latin typeface="Roboto"/>
                <a:ea typeface="Roboto"/>
                <a:cs typeface="Roboto"/>
                <a:sym typeface="Roboto"/>
              </a:rPr>
              <a:t>interdépendances</a:t>
            </a:r>
            <a:r>
              <a:rPr lang="en-US" b="1" dirty="0">
                <a:solidFill>
                  <a:srgbClr val="0B5FBA"/>
                </a:solidFill>
                <a:latin typeface="Roboto"/>
                <a:ea typeface="Roboto"/>
                <a:cs typeface="Roboto"/>
                <a:sym typeface="Roboto"/>
              </a:rPr>
              <a:t> </a:t>
            </a:r>
            <a:r>
              <a:rPr lang="en-US" dirty="0">
                <a:solidFill>
                  <a:srgbClr val="0B5FBA"/>
                </a:solidFill>
                <a:latin typeface="Roboto"/>
                <a:ea typeface="Roboto"/>
                <a:cs typeface="Roboto"/>
                <a:sym typeface="Roboto"/>
              </a:rPr>
              <a:t>et de la manière </a:t>
            </a:r>
            <a:r>
              <a:rPr lang="en-US" dirty="0" err="1">
                <a:solidFill>
                  <a:srgbClr val="0B5FBA"/>
                </a:solidFill>
                <a:latin typeface="Roboto"/>
                <a:ea typeface="Roboto"/>
                <a:cs typeface="Roboto"/>
                <a:sym typeface="Roboto"/>
              </a:rPr>
              <a:t>dont</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changements</a:t>
            </a:r>
            <a:r>
              <a:rPr lang="en-US" dirty="0">
                <a:solidFill>
                  <a:srgbClr val="0B5FBA"/>
                </a:solidFill>
                <a:latin typeface="Roboto"/>
                <a:ea typeface="Roboto"/>
                <a:cs typeface="Roboto"/>
                <a:sym typeface="Roboto"/>
              </a:rPr>
              <a:t> dans un </a:t>
            </a:r>
            <a:r>
              <a:rPr lang="en-US" dirty="0" err="1">
                <a:solidFill>
                  <a:srgbClr val="0B5FBA"/>
                </a:solidFill>
                <a:latin typeface="Roboto"/>
                <a:ea typeface="Roboto"/>
                <a:cs typeface="Roboto"/>
                <a:sym typeface="Roboto"/>
              </a:rPr>
              <a:t>système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d'infrastructure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peuvent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avoir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incidence sur 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ailleurs</a:t>
            </a:r>
            <a:r>
              <a:rPr lang="en-US" dirty="0">
                <a:solidFill>
                  <a:srgbClr val="0B5FBA"/>
                </a:solidFill>
                <a:latin typeface="Roboto"/>
                <a:ea typeface="Roboto"/>
                <a:cs typeface="Roboto"/>
                <a:sym typeface="Roboto"/>
              </a:rPr>
              <a:t>, par </a:t>
            </a:r>
            <a:r>
              <a:rPr lang="en-US" dirty="0" err="1">
                <a:solidFill>
                  <a:srgbClr val="0B5FBA"/>
                </a:solidFill>
                <a:latin typeface="Roboto"/>
                <a:ea typeface="Roboto"/>
                <a:cs typeface="Roboto"/>
                <a:sym typeface="Roboto"/>
              </a:rPr>
              <a:t>exemple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l'augmentation</a:t>
            </a:r>
            <a:r>
              <a:rPr lang="en-US" dirty="0">
                <a:solidFill>
                  <a:srgbClr val="0B5FBA"/>
                </a:solidFill>
                <a:latin typeface="Roboto"/>
                <a:ea typeface="Roboto"/>
                <a:cs typeface="Roboto"/>
                <a:sym typeface="Roboto"/>
              </a:rPr>
              <a:t> des surfaces </a:t>
            </a:r>
            <a:r>
              <a:rPr lang="en-US" dirty="0" err="1">
                <a:solidFill>
                  <a:srgbClr val="0B5FBA"/>
                </a:solidFill>
                <a:latin typeface="Roboto"/>
                <a:ea typeface="Roboto"/>
                <a:cs typeface="Roboto"/>
                <a:sym typeface="Roboto"/>
              </a:rPr>
              <a:t>pavées</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améliorer</a:t>
            </a:r>
            <a:r>
              <a:rPr lang="en-US" dirty="0">
                <a:solidFill>
                  <a:srgbClr val="0B5FBA"/>
                </a:solidFill>
                <a:latin typeface="Roboto"/>
                <a:ea typeface="Roboto"/>
                <a:cs typeface="Roboto"/>
                <a:sym typeface="Roboto"/>
              </a:rPr>
              <a:t> les réseaux </a:t>
            </a:r>
            <a:r>
              <a:rPr lang="en-US" dirty="0" err="1">
                <a:solidFill>
                  <a:srgbClr val="0B5FBA"/>
                </a:solidFill>
                <a:latin typeface="Roboto"/>
                <a:ea typeface="Roboto"/>
                <a:cs typeface="Roboto"/>
                <a:sym typeface="Roboto"/>
              </a:rPr>
              <a:t>routiers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accroître</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d'inondation</a:t>
            </a:r>
            <a:r>
              <a:rPr lang="en-US" dirty="0">
                <a:solidFill>
                  <a:srgbClr val="0B5FBA"/>
                </a:solidFill>
                <a:latin typeface="Roboto"/>
                <a:ea typeface="Roboto"/>
                <a:cs typeface="Roboto"/>
                <a:sym typeface="Roboto"/>
              </a:rPr>
              <a:t>.</a:t>
            </a:r>
            <a:endParaRPr sz="900" dirty="0"/>
          </a:p>
        </p:txBody>
      </p:sp>
      <p:sp>
        <p:nvSpPr>
          <p:cNvPr id="1050" name="Google Shape;1050;p52"/>
          <p:cNvSpPr txBox="1"/>
          <p:nvPr/>
        </p:nvSpPr>
        <p:spPr>
          <a:xfrm>
            <a:off x="1314628" y="5986773"/>
            <a:ext cx="4895000" cy="646331"/>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Elle </a:t>
            </a:r>
            <a:r>
              <a:rPr lang="en-US" b="1" dirty="0" err="1">
                <a:solidFill>
                  <a:srgbClr val="0B5FBA"/>
                </a:solidFill>
                <a:latin typeface="Roboto"/>
                <a:ea typeface="Roboto"/>
                <a:cs typeface="Roboto"/>
                <a:sym typeface="Roboto"/>
              </a:rPr>
              <a:t>favorise</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résilience</a:t>
            </a:r>
            <a:r>
              <a:rPr lang="en-US"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sociale</a:t>
            </a:r>
            <a:r>
              <a:rPr lang="en-US" b="1" dirty="0">
                <a:solidFill>
                  <a:srgbClr val="0B5FBA"/>
                </a:solidFill>
                <a:latin typeface="Roboto"/>
                <a:ea typeface="Roboto"/>
                <a:cs typeface="Roboto"/>
                <a:sym typeface="Roboto"/>
              </a:rPr>
              <a:t> </a:t>
            </a:r>
            <a:r>
              <a:rPr lang="en-US" dirty="0">
                <a:solidFill>
                  <a:srgbClr val="0B5FBA"/>
                </a:solidFill>
                <a:latin typeface="Roboto"/>
                <a:ea typeface="Roboto"/>
                <a:cs typeface="Roboto"/>
                <a:sym typeface="Roboto"/>
              </a:rPr>
              <a:t>et </a:t>
            </a:r>
            <a:r>
              <a:rPr lang="en-US" dirty="0" err="1">
                <a:solidFill>
                  <a:srgbClr val="0B5FBA"/>
                </a:solidFill>
                <a:latin typeface="Roboto"/>
                <a:ea typeface="Roboto"/>
                <a:cs typeface="Roboto"/>
                <a:sym typeface="Roboto"/>
              </a:rPr>
              <a:t>économique</a:t>
            </a:r>
            <a:r>
              <a:rPr lang="en-US" dirty="0">
                <a:solidFill>
                  <a:srgbClr val="0B5FBA"/>
                </a:solidFill>
                <a:latin typeface="Roboto"/>
                <a:ea typeface="Roboto"/>
                <a:cs typeface="Roboto"/>
                <a:sym typeface="Roboto"/>
              </a:rPr>
              <a:t> </a:t>
            </a:r>
            <a:r>
              <a:rPr lang="en-US" b="1" dirty="0">
                <a:solidFill>
                  <a:srgbClr val="0B5FBA"/>
                </a:solidFill>
                <a:latin typeface="Roboto"/>
                <a:ea typeface="Roboto"/>
                <a:cs typeface="Roboto"/>
                <a:sym typeface="Roboto"/>
              </a:rPr>
              <a:t>inclusive </a:t>
            </a:r>
            <a:r>
              <a:rPr lang="en-US" dirty="0" err="1">
                <a:solidFill>
                  <a:srgbClr val="0B5FBA"/>
                </a:solidFill>
                <a:latin typeface="Roboto"/>
                <a:ea typeface="Roboto"/>
                <a:cs typeface="Roboto"/>
                <a:sym typeface="Roboto"/>
              </a:rPr>
              <a:t>afin</a:t>
            </a:r>
            <a:r>
              <a:rPr lang="en-US" dirty="0">
                <a:solidFill>
                  <a:srgbClr val="0B5FBA"/>
                </a:solidFill>
                <a:latin typeface="Roboto"/>
                <a:ea typeface="Roboto"/>
                <a:cs typeface="Roboto"/>
                <a:sym typeface="Roboto"/>
              </a:rPr>
              <a:t> que les populations </a:t>
            </a:r>
            <a:r>
              <a:rPr lang="en-US" dirty="0" err="1">
                <a:solidFill>
                  <a:srgbClr val="0B5FBA"/>
                </a:solidFill>
                <a:latin typeface="Roboto"/>
                <a:ea typeface="Roboto"/>
                <a:cs typeface="Roboto"/>
                <a:sym typeface="Roboto"/>
              </a:rPr>
              <a:t>soient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moins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aux </a:t>
            </a:r>
            <a:r>
              <a:rPr lang="en-US" dirty="0" err="1">
                <a:solidFill>
                  <a:srgbClr val="0B5FBA"/>
                </a:solidFill>
                <a:latin typeface="Roboto"/>
                <a:ea typeface="Roboto"/>
                <a:cs typeface="Roboto"/>
                <a:sym typeface="Roboto"/>
              </a:rPr>
              <a:t>aléas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a:t>
            </a:r>
            <a:endParaRPr sz="900" dirty="0"/>
          </a:p>
        </p:txBody>
      </p:sp>
      <p:sp>
        <p:nvSpPr>
          <p:cNvPr id="1051" name="Google Shape;1051;p52"/>
          <p:cNvSpPr/>
          <p:nvPr/>
        </p:nvSpPr>
        <p:spPr>
          <a:xfrm>
            <a:off x="293915" y="5849716"/>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52" name="Google Shape;1052;p52"/>
          <p:cNvSpPr/>
          <p:nvPr/>
        </p:nvSpPr>
        <p:spPr>
          <a:xfrm>
            <a:off x="486115" y="5937976"/>
            <a:ext cx="389191" cy="635825"/>
          </a:xfrm>
          <a:custGeom>
            <a:avLst/>
            <a:gdLst/>
            <a:ahLst/>
            <a:cxnLst/>
            <a:rect l="l" t="t" r="r" b="b"/>
            <a:pathLst>
              <a:path w="778383" h="1271651" extrusionOk="0">
                <a:moveTo>
                  <a:pt x="0" y="0"/>
                </a:moveTo>
                <a:lnTo>
                  <a:pt x="778383" y="0"/>
                </a:lnTo>
                <a:lnTo>
                  <a:pt x="778383" y="1271651"/>
                </a:lnTo>
                <a:lnTo>
                  <a:pt x="0" y="1271651"/>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53" name="Google Shape;1053;p52"/>
          <p:cNvSpPr/>
          <p:nvPr/>
        </p:nvSpPr>
        <p:spPr>
          <a:xfrm>
            <a:off x="434430" y="5011576"/>
            <a:ext cx="504126" cy="475361"/>
          </a:xfrm>
          <a:custGeom>
            <a:avLst/>
            <a:gdLst/>
            <a:ahLst/>
            <a:cxnLst/>
            <a:rect l="l" t="t" r="r" b="b"/>
            <a:pathLst>
              <a:path w="1008253" h="950722" extrusionOk="0">
                <a:moveTo>
                  <a:pt x="0" y="0"/>
                </a:moveTo>
                <a:lnTo>
                  <a:pt x="1008253" y="0"/>
                </a:lnTo>
                <a:lnTo>
                  <a:pt x="1008253" y="950722"/>
                </a:lnTo>
                <a:lnTo>
                  <a:pt x="0" y="950722"/>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t="-3020" b="-3014"/>
            </a:stretch>
          </a:blipFill>
          <a:ln>
            <a:noFill/>
          </a:ln>
        </p:spPr>
        <p:txBody>
          <a:bodyPr spcFirstLastPara="1" wrap="square" lIns="60950" tIns="30467" rIns="60950" bIns="30467" anchor="t" anchorCtr="0">
            <a:noAutofit/>
          </a:bodyPr>
          <a:lstStyle/>
          <a:p>
            <a:pPr>
              <a:buSzPts val="1400"/>
            </a:pPr>
            <a:endParaRPr sz="933"/>
          </a:p>
        </p:txBody>
      </p:sp>
      <p:sp>
        <p:nvSpPr>
          <p:cNvPr id="1054" name="Google Shape;1054;p52"/>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Dhaka ; Photo par LepetitNicolas, Flickr</a:t>
            </a:r>
            <a:endParaRPr sz="933"/>
          </a:p>
        </p:txBody>
      </p:sp>
      <p:sp>
        <p:nvSpPr>
          <p:cNvPr id="1055" name="Google Shape;1055;p52"/>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1059"/>
        <p:cNvGrpSpPr/>
        <p:nvPr/>
      </p:nvGrpSpPr>
      <p:grpSpPr>
        <a:xfrm>
          <a:off x="0" y="0"/>
          <a:ext cx="0" cy="0"/>
          <a:chOff x="0" y="0"/>
          <a:chExt cx="0" cy="0"/>
        </a:xfrm>
      </p:grpSpPr>
      <p:sp>
        <p:nvSpPr>
          <p:cNvPr id="1061" name="Google Shape;1061;p53"/>
          <p:cNvSpPr txBox="1"/>
          <p:nvPr/>
        </p:nvSpPr>
        <p:spPr>
          <a:xfrm>
            <a:off x="1411800" y="2350814"/>
            <a:ext cx="4684200" cy="1661993"/>
          </a:xfrm>
          <a:prstGeom prst="rect">
            <a:avLst/>
          </a:prstGeom>
          <a:noFill/>
          <a:ln>
            <a:noFill/>
          </a:ln>
        </p:spPr>
        <p:txBody>
          <a:bodyPr spcFirstLastPara="1" wrap="square" lIns="0" tIns="0" rIns="0" bIns="0" anchor="t" anchorCtr="0">
            <a:spAutoFit/>
          </a:bodyPr>
          <a:lstStyle/>
          <a:p>
            <a:pPr>
              <a:buSzPts val="2300"/>
            </a:pPr>
            <a:r>
              <a:rPr lang="en-US" sz="1200" b="1" dirty="0">
                <a:solidFill>
                  <a:srgbClr val="0B5FBA"/>
                </a:solidFill>
                <a:latin typeface="Roboto"/>
                <a:ea typeface="Roboto"/>
                <a:cs typeface="Roboto"/>
                <a:sym typeface="Roboto"/>
              </a:rPr>
              <a:t>Infrastructures </a:t>
            </a:r>
            <a:r>
              <a:rPr lang="en-US" sz="1200" b="1" dirty="0" err="1">
                <a:solidFill>
                  <a:srgbClr val="0B5FBA"/>
                </a:solidFill>
                <a:latin typeface="Roboto"/>
                <a:ea typeface="Roboto"/>
                <a:cs typeface="Roboto"/>
                <a:sym typeface="Roboto"/>
              </a:rPr>
              <a:t>résistantes</a:t>
            </a:r>
            <a:r>
              <a:rPr lang="en-US" sz="1200" b="1" dirty="0">
                <a:solidFill>
                  <a:srgbClr val="0B5FBA"/>
                </a:solidFill>
                <a:latin typeface="Roboto"/>
                <a:ea typeface="Roboto"/>
                <a:cs typeface="Roboto"/>
                <a:sym typeface="Roboto"/>
              </a:rPr>
              <a:t> au </a:t>
            </a:r>
            <a:r>
              <a:rPr lang="en-US" sz="1200" b="1" dirty="0" err="1">
                <a:solidFill>
                  <a:srgbClr val="0B5FBA"/>
                </a:solidFill>
                <a:latin typeface="Roboto"/>
                <a:ea typeface="Roboto"/>
                <a:cs typeface="Roboto"/>
                <a:sym typeface="Roboto"/>
              </a:rPr>
              <a:t>climat</a:t>
            </a:r>
            <a:r>
              <a:rPr lang="en-US" sz="1200" b="1" dirty="0">
                <a:solidFill>
                  <a:srgbClr val="0B5FBA"/>
                </a:solidFill>
                <a:latin typeface="Roboto"/>
                <a:ea typeface="Roboto"/>
                <a:cs typeface="Roboto"/>
                <a:sym typeface="Roboto"/>
              </a:rPr>
              <a:t> : </a:t>
            </a:r>
            <a:r>
              <a:rPr lang="en-US" sz="1200" dirty="0" err="1">
                <a:solidFill>
                  <a:srgbClr val="0B5FBA"/>
                </a:solidFill>
                <a:latin typeface="Roboto"/>
                <a:ea typeface="Roboto"/>
                <a:cs typeface="Roboto"/>
                <a:sym typeface="Roboto"/>
              </a:rPr>
              <a:t>lors</a:t>
            </a:r>
            <a:r>
              <a:rPr lang="en-US" sz="1200" dirty="0">
                <a:solidFill>
                  <a:srgbClr val="0B5FBA"/>
                </a:solidFill>
                <a:latin typeface="Roboto"/>
                <a:ea typeface="Roboto"/>
                <a:cs typeface="Roboto"/>
                <a:sym typeface="Roboto"/>
              </a:rPr>
              <a:t> de la construction de </a:t>
            </a:r>
            <a:r>
              <a:rPr lang="en-US" sz="1200" dirty="0" err="1">
                <a:solidFill>
                  <a:srgbClr val="0B5FBA"/>
                </a:solidFill>
                <a:latin typeface="Roboto"/>
                <a:ea typeface="Roboto"/>
                <a:cs typeface="Roboto"/>
                <a:sym typeface="Roboto"/>
              </a:rPr>
              <a:t>nouvelles</a:t>
            </a:r>
            <a:r>
              <a:rPr lang="en-US" sz="1200" dirty="0">
                <a:solidFill>
                  <a:srgbClr val="0B5FBA"/>
                </a:solidFill>
                <a:latin typeface="Roboto"/>
                <a:ea typeface="Roboto"/>
                <a:cs typeface="Roboto"/>
                <a:sym typeface="Roboto"/>
              </a:rPr>
              <a:t> infrastructures </a:t>
            </a:r>
            <a:r>
              <a:rPr lang="en-US" sz="1200" dirty="0" err="1">
                <a:solidFill>
                  <a:srgbClr val="0B5FBA"/>
                </a:solidFill>
                <a:latin typeface="Roboto"/>
                <a:ea typeface="Roboto"/>
                <a:cs typeface="Roboto"/>
                <a:sym typeface="Roboto"/>
              </a:rPr>
              <a:t>ou</a:t>
            </a:r>
            <a:r>
              <a:rPr lang="en-US" sz="1200" dirty="0">
                <a:solidFill>
                  <a:srgbClr val="0B5FBA"/>
                </a:solidFill>
                <a:latin typeface="Roboto"/>
                <a:ea typeface="Roboto"/>
                <a:cs typeface="Roboto"/>
                <a:sym typeface="Roboto"/>
              </a:rPr>
              <a:t> de la </a:t>
            </a:r>
            <a:r>
              <a:rPr lang="en-US" sz="1200" dirty="0" err="1">
                <a:solidFill>
                  <a:srgbClr val="0B5FBA"/>
                </a:solidFill>
                <a:latin typeface="Roboto"/>
                <a:ea typeface="Roboto"/>
                <a:cs typeface="Roboto"/>
                <a:sym typeface="Roboto"/>
              </a:rPr>
              <a:t>modernisation</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d'infrastructures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existantes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veillez</a:t>
            </a:r>
            <a:r>
              <a:rPr lang="en-US" sz="1200" dirty="0">
                <a:solidFill>
                  <a:srgbClr val="0B5FBA"/>
                </a:solidFill>
                <a:latin typeface="Roboto"/>
                <a:ea typeface="Roboto"/>
                <a:cs typeface="Roboto"/>
                <a:sym typeface="Roboto"/>
              </a:rPr>
              <a:t> à </a:t>
            </a:r>
            <a:r>
              <a:rPr lang="en-US" sz="1200" dirty="0" err="1">
                <a:solidFill>
                  <a:srgbClr val="0B5FBA"/>
                </a:solidFill>
                <a:latin typeface="Roboto"/>
                <a:ea typeface="Roboto"/>
                <a:cs typeface="Roboto"/>
                <a:sym typeface="Roboto"/>
              </a:rPr>
              <a:t>ce</a:t>
            </a:r>
            <a:r>
              <a:rPr lang="en-US" sz="1200" dirty="0">
                <a:solidFill>
                  <a:srgbClr val="0B5FBA"/>
                </a:solidFill>
                <a:latin typeface="Roboto"/>
                <a:ea typeface="Roboto"/>
                <a:cs typeface="Roboto"/>
                <a:sym typeface="Roboto"/>
              </a:rPr>
              <a:t> que la conception des </a:t>
            </a:r>
            <a:r>
              <a:rPr lang="en-US" sz="1200" dirty="0" err="1">
                <a:solidFill>
                  <a:srgbClr val="0B5FBA"/>
                </a:solidFill>
                <a:latin typeface="Roboto"/>
                <a:ea typeface="Roboto"/>
                <a:cs typeface="Roboto"/>
                <a:sym typeface="Roboto"/>
              </a:rPr>
              <a:t>ouvrages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permette</a:t>
            </a:r>
            <a:r>
              <a:rPr lang="en-US" sz="1200" dirty="0">
                <a:solidFill>
                  <a:srgbClr val="0B5FBA"/>
                </a:solidFill>
                <a:latin typeface="Roboto"/>
                <a:ea typeface="Roboto"/>
                <a:cs typeface="Roboto"/>
                <a:sym typeface="Roboto"/>
              </a:rPr>
              <a:t> de </a:t>
            </a:r>
            <a:r>
              <a:rPr lang="en-US" sz="1200" dirty="0" err="1">
                <a:solidFill>
                  <a:srgbClr val="0B5FBA"/>
                </a:solidFill>
                <a:latin typeface="Roboto"/>
                <a:ea typeface="Roboto"/>
                <a:cs typeface="Roboto"/>
                <a:sym typeface="Roboto"/>
              </a:rPr>
              <a:t>résister</a:t>
            </a:r>
            <a:r>
              <a:rPr lang="en-US" sz="1200" dirty="0">
                <a:solidFill>
                  <a:srgbClr val="0B5FBA"/>
                </a:solidFill>
                <a:latin typeface="Roboto"/>
                <a:ea typeface="Roboto"/>
                <a:cs typeface="Roboto"/>
                <a:sym typeface="Roboto"/>
              </a:rPr>
              <a:t> aux impacts </a:t>
            </a:r>
            <a:r>
              <a:rPr lang="en-US" sz="1200" dirty="0" err="1">
                <a:solidFill>
                  <a:srgbClr val="0B5FBA"/>
                </a:solidFill>
                <a:latin typeface="Roboto"/>
                <a:ea typeface="Roboto"/>
                <a:cs typeface="Roboto"/>
                <a:sym typeface="Roboto"/>
              </a:rPr>
              <a:t>climatiques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actuels</a:t>
            </a:r>
            <a:r>
              <a:rPr lang="en-US" sz="1200" dirty="0">
                <a:solidFill>
                  <a:srgbClr val="0B5FBA"/>
                </a:solidFill>
                <a:latin typeface="Roboto"/>
                <a:ea typeface="Roboto"/>
                <a:cs typeface="Roboto"/>
                <a:sym typeface="Roboto"/>
              </a:rPr>
              <a:t> et </a:t>
            </a:r>
            <a:r>
              <a:rPr lang="en-US" sz="1200" dirty="0" err="1">
                <a:solidFill>
                  <a:srgbClr val="0B5FBA"/>
                </a:solidFill>
                <a:latin typeface="Roboto"/>
                <a:ea typeface="Roboto"/>
                <a:cs typeface="Roboto"/>
                <a:sym typeface="Roboto"/>
              </a:rPr>
              <a:t>futurs</a:t>
            </a:r>
            <a:r>
              <a:rPr lang="en-US" sz="1200" dirty="0">
                <a:solidFill>
                  <a:srgbClr val="0B5FBA"/>
                </a:solidFill>
                <a:latin typeface="Roboto"/>
                <a:ea typeface="Roboto"/>
                <a:cs typeface="Roboto"/>
                <a:sym typeface="Roboto"/>
              </a:rPr>
              <a:t>.</a:t>
            </a:r>
            <a:endParaRPr sz="800" dirty="0"/>
          </a:p>
          <a:p>
            <a:pPr>
              <a:buSzPts val="2300"/>
            </a:pPr>
            <a:endParaRPr sz="1200" dirty="0">
              <a:solidFill>
                <a:srgbClr val="0B5FBA"/>
              </a:solidFill>
              <a:latin typeface="Roboto"/>
              <a:ea typeface="Roboto"/>
              <a:cs typeface="Roboto"/>
              <a:sym typeface="Roboto"/>
            </a:endParaRPr>
          </a:p>
          <a:p>
            <a:pPr>
              <a:buSzPts val="2300"/>
            </a:pPr>
            <a:r>
              <a:rPr lang="en-US" sz="1200" b="1" i="1" dirty="0" err="1">
                <a:solidFill>
                  <a:srgbClr val="0B5FBA"/>
                </a:solidFill>
                <a:latin typeface="Roboto"/>
                <a:ea typeface="Roboto"/>
                <a:cs typeface="Roboto"/>
                <a:sym typeface="Roboto"/>
              </a:rPr>
              <a:t>Exemple</a:t>
            </a:r>
            <a:r>
              <a:rPr lang="en-US" sz="1200" b="1" i="1" dirty="0">
                <a:solidFill>
                  <a:srgbClr val="0B5FBA"/>
                </a:solidFill>
                <a:latin typeface="Roboto"/>
                <a:ea typeface="Roboto"/>
                <a:cs typeface="Roboto"/>
                <a:sym typeface="Roboto"/>
              </a:rPr>
              <a:t> : </a:t>
            </a:r>
            <a:r>
              <a:rPr lang="en-US" sz="1200" i="1" dirty="0" err="1">
                <a:solidFill>
                  <a:srgbClr val="0B5FBA"/>
                </a:solidFill>
                <a:latin typeface="Roboto"/>
                <a:ea typeface="Roboto"/>
                <a:cs typeface="Roboto"/>
                <a:sym typeface="Roboto"/>
              </a:rPr>
              <a:t>moderniser</a:t>
            </a:r>
            <a:r>
              <a:rPr lang="en-US" sz="1200" i="1" dirty="0">
                <a:solidFill>
                  <a:srgbClr val="0B5FBA"/>
                </a:solidFill>
                <a:latin typeface="Roboto"/>
                <a:ea typeface="Roboto"/>
                <a:cs typeface="Roboto"/>
                <a:sym typeface="Roboto"/>
              </a:rPr>
              <a:t> les réseaux </a:t>
            </a:r>
            <a:r>
              <a:rPr lang="en-US" sz="1200" i="1" dirty="0" err="1">
                <a:solidFill>
                  <a:srgbClr val="0B5FBA"/>
                </a:solidFill>
                <a:latin typeface="Roboto"/>
                <a:ea typeface="Roboto"/>
                <a:cs typeface="Roboto"/>
                <a:sym typeface="Roboto"/>
              </a:rPr>
              <a:t>routiers</a:t>
            </a:r>
            <a:r>
              <a:rPr lang="en-US" sz="1200" i="1" dirty="0">
                <a:solidFill>
                  <a:srgbClr val="0B5FBA"/>
                </a:solidFill>
                <a:latin typeface="Roboto"/>
                <a:ea typeface="Roboto"/>
                <a:cs typeface="Roboto"/>
                <a:sym typeface="Roboto"/>
              </a:rPr>
              <a:t> dans les </a:t>
            </a:r>
            <a:r>
              <a:rPr lang="en-US" sz="1200" i="1" dirty="0" err="1">
                <a:solidFill>
                  <a:srgbClr val="0B5FBA"/>
                </a:solidFill>
                <a:latin typeface="Roboto"/>
                <a:ea typeface="Roboto"/>
                <a:cs typeface="Roboto"/>
                <a:sym typeface="Roboto"/>
              </a:rPr>
              <a:t>plaines</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inondables</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en</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utilisant</a:t>
            </a:r>
            <a:r>
              <a:rPr lang="en-US" sz="1200" i="1" dirty="0">
                <a:solidFill>
                  <a:srgbClr val="0B5FBA"/>
                </a:solidFill>
                <a:latin typeface="Roboto"/>
                <a:ea typeface="Roboto"/>
                <a:cs typeface="Roboto"/>
                <a:sym typeface="Roboto"/>
              </a:rPr>
              <a:t> des </a:t>
            </a:r>
            <a:r>
              <a:rPr lang="en-US" sz="1200" i="1" dirty="0" err="1">
                <a:solidFill>
                  <a:srgbClr val="0B5FBA"/>
                </a:solidFill>
                <a:latin typeface="Roboto"/>
                <a:ea typeface="Roboto"/>
                <a:cs typeface="Roboto"/>
                <a:sym typeface="Roboto"/>
              </a:rPr>
              <a:t>normes</a:t>
            </a:r>
            <a:r>
              <a:rPr lang="en-US" sz="1200" i="1" dirty="0">
                <a:solidFill>
                  <a:srgbClr val="0B5FBA"/>
                </a:solidFill>
                <a:latin typeface="Roboto"/>
                <a:ea typeface="Roboto"/>
                <a:cs typeface="Roboto"/>
                <a:sym typeface="Roboto"/>
              </a:rPr>
              <a:t> de conception et des </a:t>
            </a:r>
            <a:r>
              <a:rPr lang="en-US" sz="1200" i="1" dirty="0" err="1">
                <a:solidFill>
                  <a:srgbClr val="0B5FBA"/>
                </a:solidFill>
                <a:latin typeface="Roboto"/>
                <a:ea typeface="Roboto"/>
                <a:cs typeface="Roboto"/>
                <a:sym typeface="Roboto"/>
              </a:rPr>
              <a:t>matériaux</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résistants</a:t>
            </a:r>
            <a:r>
              <a:rPr lang="en-US" sz="1200" i="1" dirty="0">
                <a:solidFill>
                  <a:srgbClr val="0B5FBA"/>
                </a:solidFill>
                <a:latin typeface="Roboto"/>
                <a:ea typeface="Roboto"/>
                <a:cs typeface="Roboto"/>
                <a:sym typeface="Roboto"/>
              </a:rPr>
              <a:t> au </a:t>
            </a:r>
            <a:r>
              <a:rPr lang="en-US" sz="1200" i="1" dirty="0" err="1">
                <a:solidFill>
                  <a:srgbClr val="0B5FBA"/>
                </a:solidFill>
                <a:latin typeface="Roboto"/>
                <a:ea typeface="Roboto"/>
                <a:cs typeface="Roboto"/>
                <a:sym typeface="Roboto"/>
              </a:rPr>
              <a:t>climat</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afin</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qu'ils</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puissent</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résister</a:t>
            </a:r>
            <a:r>
              <a:rPr lang="en-US" sz="1200" i="1" dirty="0">
                <a:solidFill>
                  <a:srgbClr val="0B5FBA"/>
                </a:solidFill>
                <a:latin typeface="Roboto"/>
                <a:ea typeface="Roboto"/>
                <a:cs typeface="Roboto"/>
                <a:sym typeface="Roboto"/>
              </a:rPr>
              <a:t> aux </a:t>
            </a:r>
            <a:r>
              <a:rPr lang="en-US" sz="1200" i="1" dirty="0" err="1">
                <a:solidFill>
                  <a:srgbClr val="0B5FBA"/>
                </a:solidFill>
                <a:latin typeface="Roboto"/>
                <a:ea typeface="Roboto"/>
                <a:cs typeface="Roboto"/>
                <a:sym typeface="Roboto"/>
              </a:rPr>
              <a:t>inondations</a:t>
            </a:r>
            <a:r>
              <a:rPr lang="en-US" sz="1200" i="1" dirty="0">
                <a:solidFill>
                  <a:srgbClr val="0B5FBA"/>
                </a:solidFill>
                <a:latin typeface="Roboto"/>
                <a:ea typeface="Roboto"/>
                <a:cs typeface="Roboto"/>
                <a:sym typeface="Roboto"/>
              </a:rPr>
              <a:t> plus </a:t>
            </a:r>
            <a:r>
              <a:rPr lang="en-US" sz="1200" i="1" dirty="0" err="1">
                <a:solidFill>
                  <a:srgbClr val="0B5FBA"/>
                </a:solidFill>
                <a:latin typeface="Roboto"/>
                <a:ea typeface="Roboto"/>
                <a:cs typeface="Roboto"/>
                <a:sym typeface="Roboto"/>
              </a:rPr>
              <a:t>fréquentes</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causées</a:t>
            </a:r>
            <a:r>
              <a:rPr lang="en-US" sz="1200" i="1" dirty="0">
                <a:solidFill>
                  <a:srgbClr val="0B5FBA"/>
                </a:solidFill>
                <a:latin typeface="Roboto"/>
                <a:ea typeface="Roboto"/>
                <a:cs typeface="Roboto"/>
                <a:sym typeface="Roboto"/>
              </a:rPr>
              <a:t> par le </a:t>
            </a:r>
            <a:r>
              <a:rPr lang="en-US" sz="1200" i="1" dirty="0" err="1">
                <a:solidFill>
                  <a:srgbClr val="0B5FBA"/>
                </a:solidFill>
                <a:latin typeface="Roboto"/>
                <a:ea typeface="Roboto"/>
                <a:cs typeface="Roboto"/>
                <a:sym typeface="Roboto"/>
              </a:rPr>
              <a:t>changement</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climatique</a:t>
            </a:r>
            <a:r>
              <a:rPr lang="en-US" sz="1200" i="1" dirty="0">
                <a:solidFill>
                  <a:srgbClr val="0B5FBA"/>
                </a:solidFill>
                <a:latin typeface="Roboto"/>
                <a:ea typeface="Roboto"/>
                <a:cs typeface="Roboto"/>
                <a:sym typeface="Roboto"/>
              </a:rPr>
              <a:t>.</a:t>
            </a:r>
            <a:endParaRPr sz="800" i="1" dirty="0"/>
          </a:p>
        </p:txBody>
      </p:sp>
      <p:sp>
        <p:nvSpPr>
          <p:cNvPr id="1062" name="Google Shape;1062;p53"/>
          <p:cNvSpPr txBox="1"/>
          <p:nvPr/>
        </p:nvSpPr>
        <p:spPr>
          <a:xfrm>
            <a:off x="1411800" y="4449485"/>
            <a:ext cx="4671200" cy="1846659"/>
          </a:xfrm>
          <a:prstGeom prst="rect">
            <a:avLst/>
          </a:prstGeom>
          <a:noFill/>
          <a:ln>
            <a:noFill/>
          </a:ln>
        </p:spPr>
        <p:txBody>
          <a:bodyPr spcFirstLastPara="1" wrap="square" lIns="0" tIns="0" rIns="0" bIns="0" anchor="t" anchorCtr="0">
            <a:spAutoFit/>
          </a:bodyPr>
          <a:lstStyle/>
          <a:p>
            <a:pPr>
              <a:buSzPts val="2300"/>
            </a:pPr>
            <a:r>
              <a:rPr lang="en-US" sz="1200" b="1" dirty="0">
                <a:solidFill>
                  <a:srgbClr val="0B5FBA"/>
                </a:solidFill>
                <a:latin typeface="Roboto"/>
                <a:ea typeface="Roboto"/>
                <a:cs typeface="Roboto"/>
                <a:sym typeface="Roboto"/>
              </a:rPr>
              <a:t>Infrastructures qui </a:t>
            </a:r>
            <a:r>
              <a:rPr lang="en-US" sz="1200" b="1" dirty="0" err="1">
                <a:solidFill>
                  <a:srgbClr val="0B5FBA"/>
                </a:solidFill>
                <a:latin typeface="Roboto"/>
                <a:ea typeface="Roboto"/>
                <a:cs typeface="Roboto"/>
                <a:sym typeface="Roboto"/>
              </a:rPr>
              <a:t>remédient</a:t>
            </a:r>
            <a:r>
              <a:rPr lang="en-US" sz="1200" b="1" dirty="0">
                <a:solidFill>
                  <a:srgbClr val="0B5FBA"/>
                </a:solidFill>
                <a:latin typeface="Roboto"/>
                <a:ea typeface="Roboto"/>
                <a:cs typeface="Roboto"/>
                <a:sym typeface="Roboto"/>
              </a:rPr>
              <a:t> aux </a:t>
            </a:r>
            <a:r>
              <a:rPr lang="en-US" sz="1200" b="1" dirty="0" err="1">
                <a:solidFill>
                  <a:srgbClr val="0B5FBA"/>
                </a:solidFill>
                <a:latin typeface="Roboto"/>
                <a:ea typeface="Roboto"/>
                <a:cs typeface="Roboto"/>
                <a:sym typeface="Roboto"/>
              </a:rPr>
              <a:t>vulnérabilités</a:t>
            </a:r>
            <a:r>
              <a:rPr lang="en-US" sz="1200" b="1" dirty="0">
                <a:solidFill>
                  <a:srgbClr val="0B5FBA"/>
                </a:solidFill>
                <a:latin typeface="Roboto"/>
                <a:ea typeface="Roboto"/>
                <a:cs typeface="Roboto"/>
                <a:sym typeface="Roboto"/>
              </a:rPr>
              <a:t> sous-</a:t>
            </a:r>
            <a:r>
              <a:rPr lang="en-US" sz="1200" b="1" dirty="0" err="1">
                <a:solidFill>
                  <a:srgbClr val="0B5FBA"/>
                </a:solidFill>
                <a:latin typeface="Roboto"/>
                <a:ea typeface="Roboto"/>
                <a:cs typeface="Roboto"/>
                <a:sym typeface="Roboto"/>
              </a:rPr>
              <a:t>jacentes</a:t>
            </a:r>
            <a:r>
              <a:rPr lang="en-US" sz="1200" b="1" dirty="0">
                <a:solidFill>
                  <a:srgbClr val="0B5FBA"/>
                </a:solidFill>
                <a:latin typeface="Roboto"/>
                <a:ea typeface="Roboto"/>
                <a:cs typeface="Roboto"/>
                <a:sym typeface="Roboto"/>
              </a:rPr>
              <a:t> : </a:t>
            </a:r>
            <a:r>
              <a:rPr lang="en-US" sz="1200" dirty="0" err="1">
                <a:solidFill>
                  <a:srgbClr val="0B5FBA"/>
                </a:solidFill>
                <a:latin typeface="Roboto"/>
                <a:ea typeface="Roboto"/>
                <a:cs typeface="Roboto"/>
                <a:sym typeface="Roboto"/>
              </a:rPr>
              <a:t>réaliser</a:t>
            </a:r>
            <a:r>
              <a:rPr lang="en-US" sz="1200" dirty="0">
                <a:solidFill>
                  <a:srgbClr val="0B5FBA"/>
                </a:solidFill>
                <a:latin typeface="Roboto"/>
                <a:ea typeface="Roboto"/>
                <a:cs typeface="Roboto"/>
                <a:sym typeface="Roboto"/>
              </a:rPr>
              <a:t> des </a:t>
            </a:r>
            <a:r>
              <a:rPr lang="en-US" sz="1200" dirty="0" err="1">
                <a:solidFill>
                  <a:srgbClr val="0B5FBA"/>
                </a:solidFill>
                <a:latin typeface="Roboto"/>
                <a:ea typeface="Roboto"/>
                <a:cs typeface="Roboto"/>
                <a:sym typeface="Roboto"/>
              </a:rPr>
              <a:t>investissements</a:t>
            </a:r>
            <a:r>
              <a:rPr lang="en-US" sz="1200" dirty="0">
                <a:solidFill>
                  <a:srgbClr val="0B5FBA"/>
                </a:solidFill>
                <a:latin typeface="Roboto"/>
                <a:ea typeface="Roboto"/>
                <a:cs typeface="Roboto"/>
                <a:sym typeface="Roboto"/>
              </a:rPr>
              <a:t> dans les infrastructures </a:t>
            </a:r>
            <a:r>
              <a:rPr lang="en-US" sz="1200" dirty="0" err="1">
                <a:solidFill>
                  <a:srgbClr val="0B5FBA"/>
                </a:solidFill>
                <a:latin typeface="Roboto"/>
                <a:ea typeface="Roboto"/>
                <a:cs typeface="Roboto"/>
                <a:sym typeface="Roboto"/>
              </a:rPr>
              <a:t>afin</a:t>
            </a:r>
            <a:r>
              <a:rPr lang="en-US" sz="1200" dirty="0">
                <a:solidFill>
                  <a:srgbClr val="0B5FBA"/>
                </a:solidFill>
                <a:latin typeface="Roboto"/>
                <a:ea typeface="Roboto"/>
                <a:cs typeface="Roboto"/>
                <a:sym typeface="Roboto"/>
              </a:rPr>
              <a:t> de </a:t>
            </a:r>
            <a:r>
              <a:rPr lang="en-US" sz="1200" dirty="0" err="1">
                <a:solidFill>
                  <a:srgbClr val="0B5FBA"/>
                </a:solidFill>
                <a:latin typeface="Roboto"/>
                <a:ea typeface="Roboto"/>
                <a:cs typeface="Roboto"/>
                <a:sym typeface="Roboto"/>
              </a:rPr>
              <a:t>remédier</a:t>
            </a:r>
            <a:r>
              <a:rPr lang="en-US" sz="1200" dirty="0">
                <a:solidFill>
                  <a:srgbClr val="0B5FBA"/>
                </a:solidFill>
                <a:latin typeface="Roboto"/>
                <a:ea typeface="Roboto"/>
                <a:cs typeface="Roboto"/>
                <a:sym typeface="Roboto"/>
              </a:rPr>
              <a:t> aux </a:t>
            </a:r>
            <a:r>
              <a:rPr lang="en-US" sz="1200" dirty="0" err="1">
                <a:solidFill>
                  <a:srgbClr val="0B5FBA"/>
                </a:solidFill>
                <a:latin typeface="Roboto"/>
                <a:ea typeface="Roboto"/>
                <a:cs typeface="Roboto"/>
                <a:sym typeface="Roboto"/>
              </a:rPr>
              <a:t>vulnérabilités</a:t>
            </a:r>
            <a:r>
              <a:rPr lang="en-US" sz="1200" dirty="0">
                <a:solidFill>
                  <a:srgbClr val="0B5FBA"/>
                </a:solidFill>
                <a:latin typeface="Roboto"/>
                <a:ea typeface="Roboto"/>
                <a:cs typeface="Roboto"/>
                <a:sym typeface="Roboto"/>
              </a:rPr>
              <a:t> sous-</a:t>
            </a:r>
            <a:r>
              <a:rPr lang="en-US" sz="1200" dirty="0" err="1">
                <a:solidFill>
                  <a:srgbClr val="0B5FBA"/>
                </a:solidFill>
                <a:latin typeface="Roboto"/>
                <a:ea typeface="Roboto"/>
                <a:cs typeface="Roboto"/>
                <a:sym typeface="Roboto"/>
              </a:rPr>
              <a:t>jacentes</a:t>
            </a:r>
            <a:r>
              <a:rPr lang="en-US" sz="1200" dirty="0">
                <a:solidFill>
                  <a:srgbClr val="0B5FBA"/>
                </a:solidFill>
                <a:latin typeface="Roboto"/>
                <a:ea typeface="Roboto"/>
                <a:cs typeface="Roboto"/>
                <a:sym typeface="Roboto"/>
              </a:rPr>
              <a:t> des populations, </a:t>
            </a:r>
            <a:r>
              <a:rPr lang="en-US" sz="1200" dirty="0" err="1">
                <a:solidFill>
                  <a:srgbClr val="0B5FBA"/>
                </a:solidFill>
                <a:latin typeface="Roboto"/>
                <a:ea typeface="Roboto"/>
                <a:cs typeface="Roboto"/>
                <a:sym typeface="Roboto"/>
              </a:rPr>
              <a:t>afin</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qu'elles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soient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moins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gravement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touchées</a:t>
            </a:r>
            <a:r>
              <a:rPr lang="en-US" sz="1200" dirty="0">
                <a:solidFill>
                  <a:srgbClr val="0B5FBA"/>
                </a:solidFill>
                <a:latin typeface="Roboto"/>
                <a:ea typeface="Roboto"/>
                <a:cs typeface="Roboto"/>
                <a:sym typeface="Roboto"/>
              </a:rPr>
              <a:t> par les </a:t>
            </a:r>
            <a:r>
              <a:rPr lang="en-US" sz="1200" dirty="0" err="1">
                <a:solidFill>
                  <a:srgbClr val="0B5FBA"/>
                </a:solidFill>
                <a:latin typeface="Roboto"/>
                <a:ea typeface="Roboto"/>
                <a:cs typeface="Roboto"/>
                <a:sym typeface="Roboto"/>
              </a:rPr>
              <a:t>effets</a:t>
            </a:r>
            <a:r>
              <a:rPr lang="en-US" sz="1200" dirty="0">
                <a:solidFill>
                  <a:srgbClr val="0B5FBA"/>
                </a:solidFill>
                <a:latin typeface="Roboto"/>
                <a:ea typeface="Roboto"/>
                <a:cs typeface="Roboto"/>
                <a:sym typeface="Roboto"/>
              </a:rPr>
              <a:t> du </a:t>
            </a:r>
            <a:r>
              <a:rPr lang="en-US" sz="1200" dirty="0" err="1">
                <a:solidFill>
                  <a:srgbClr val="0B5FBA"/>
                </a:solidFill>
                <a:latin typeface="Roboto"/>
                <a:ea typeface="Roboto"/>
                <a:cs typeface="Roboto"/>
                <a:sym typeface="Roboto"/>
              </a:rPr>
              <a:t>changement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climatique</a:t>
            </a:r>
            <a:r>
              <a:rPr lang="en-US" sz="1200" dirty="0">
                <a:solidFill>
                  <a:srgbClr val="0B5FBA"/>
                </a:solidFill>
                <a:latin typeface="Roboto"/>
                <a:ea typeface="Roboto"/>
                <a:cs typeface="Roboto"/>
                <a:sym typeface="Roboto"/>
              </a:rPr>
              <a:t>.</a:t>
            </a:r>
            <a:endParaRPr sz="800" dirty="0"/>
          </a:p>
          <a:p>
            <a:pPr>
              <a:buSzPts val="2300"/>
            </a:pPr>
            <a:endParaRPr sz="1200" dirty="0">
              <a:solidFill>
                <a:srgbClr val="0B5FBA"/>
              </a:solidFill>
              <a:latin typeface="Roboto"/>
              <a:ea typeface="Roboto"/>
              <a:cs typeface="Roboto"/>
              <a:sym typeface="Roboto"/>
            </a:endParaRPr>
          </a:p>
          <a:p>
            <a:pPr>
              <a:buSzPts val="2300"/>
            </a:pPr>
            <a:r>
              <a:rPr lang="en-US" sz="1200" b="1" i="1" dirty="0" err="1">
                <a:solidFill>
                  <a:srgbClr val="0B5FBA"/>
                </a:solidFill>
                <a:latin typeface="Roboto"/>
                <a:ea typeface="Roboto"/>
                <a:cs typeface="Roboto"/>
                <a:sym typeface="Roboto"/>
              </a:rPr>
              <a:t>Exemple</a:t>
            </a:r>
            <a:r>
              <a:rPr lang="en-US" sz="1200" b="1" i="1" dirty="0">
                <a:solidFill>
                  <a:srgbClr val="0B5FBA"/>
                </a:solidFill>
                <a:latin typeface="Roboto"/>
                <a:ea typeface="Roboto"/>
                <a:cs typeface="Roboto"/>
                <a:sym typeface="Roboto"/>
              </a:rPr>
              <a:t> : </a:t>
            </a:r>
            <a:r>
              <a:rPr lang="en-US" sz="1200" i="1" dirty="0" err="1">
                <a:solidFill>
                  <a:srgbClr val="0B5FBA"/>
                </a:solidFill>
                <a:latin typeface="Roboto"/>
                <a:ea typeface="Roboto"/>
                <a:cs typeface="Roboto"/>
                <a:sym typeface="Roboto"/>
              </a:rPr>
              <a:t>offrir</a:t>
            </a:r>
            <a:r>
              <a:rPr lang="en-US" sz="1200" i="1" dirty="0">
                <a:solidFill>
                  <a:srgbClr val="0B5FBA"/>
                </a:solidFill>
                <a:latin typeface="Roboto"/>
                <a:ea typeface="Roboto"/>
                <a:cs typeface="Roboto"/>
                <a:sym typeface="Roboto"/>
              </a:rPr>
              <a:t> un </a:t>
            </a:r>
            <a:r>
              <a:rPr lang="en-US" sz="1200" i="1" dirty="0" err="1">
                <a:solidFill>
                  <a:srgbClr val="0B5FBA"/>
                </a:solidFill>
                <a:latin typeface="Roboto"/>
                <a:ea typeface="Roboto"/>
                <a:cs typeface="Roboto"/>
                <a:sym typeface="Roboto"/>
              </a:rPr>
              <a:t>meilleur</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accès</a:t>
            </a:r>
            <a:r>
              <a:rPr lang="en-US" sz="1200" i="1" dirty="0">
                <a:solidFill>
                  <a:srgbClr val="0B5FBA"/>
                </a:solidFill>
                <a:latin typeface="Roboto"/>
                <a:ea typeface="Roboto"/>
                <a:cs typeface="Roboto"/>
                <a:sym typeface="Roboto"/>
              </a:rPr>
              <a:t> à </a:t>
            </a:r>
            <a:r>
              <a:rPr lang="en-US" sz="1200" i="1" dirty="0" err="1">
                <a:solidFill>
                  <a:srgbClr val="0B5FBA"/>
                </a:solidFill>
                <a:latin typeface="Roboto"/>
                <a:ea typeface="Roboto"/>
                <a:cs typeface="Roboto"/>
                <a:sym typeface="Roboto"/>
              </a:rPr>
              <a:t>une</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électricité</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fiable</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afin</a:t>
            </a:r>
            <a:r>
              <a:rPr lang="en-US" sz="1200" i="1" dirty="0">
                <a:solidFill>
                  <a:srgbClr val="0B5FBA"/>
                </a:solidFill>
                <a:latin typeface="Roboto"/>
                <a:ea typeface="Roboto"/>
                <a:cs typeface="Roboto"/>
                <a:sym typeface="Roboto"/>
              </a:rPr>
              <a:t> que, </a:t>
            </a:r>
            <a:r>
              <a:rPr lang="en-US" sz="1200" i="1" dirty="0" err="1">
                <a:solidFill>
                  <a:srgbClr val="0B5FBA"/>
                </a:solidFill>
                <a:latin typeface="Roboto"/>
                <a:ea typeface="Roboto"/>
                <a:cs typeface="Roboto"/>
                <a:sym typeface="Roboto"/>
              </a:rPr>
              <a:t>lorsque</a:t>
            </a:r>
            <a:r>
              <a:rPr lang="en-US" sz="1200" i="1" dirty="0">
                <a:solidFill>
                  <a:srgbClr val="0B5FBA"/>
                </a:solidFill>
                <a:latin typeface="Roboto"/>
                <a:ea typeface="Roboto"/>
                <a:cs typeface="Roboto"/>
                <a:sym typeface="Roboto"/>
              </a:rPr>
              <a:t> des </a:t>
            </a:r>
            <a:r>
              <a:rPr lang="en-US" sz="1200" i="1" dirty="0" err="1">
                <a:solidFill>
                  <a:srgbClr val="0B5FBA"/>
                </a:solidFill>
                <a:latin typeface="Roboto"/>
                <a:ea typeface="Roboto"/>
                <a:cs typeface="Roboto"/>
                <a:sym typeface="Roboto"/>
              </a:rPr>
              <a:t>vagues</a:t>
            </a:r>
            <a:r>
              <a:rPr lang="en-US" sz="1200" i="1" dirty="0">
                <a:solidFill>
                  <a:srgbClr val="0B5FBA"/>
                </a:solidFill>
                <a:latin typeface="Roboto"/>
                <a:ea typeface="Roboto"/>
                <a:cs typeface="Roboto"/>
                <a:sym typeface="Roboto"/>
              </a:rPr>
              <a:t> de </a:t>
            </a:r>
            <a:r>
              <a:rPr lang="en-US" sz="1200" i="1" dirty="0" err="1">
                <a:solidFill>
                  <a:srgbClr val="0B5FBA"/>
                </a:solidFill>
                <a:latin typeface="Roboto"/>
                <a:ea typeface="Roboto"/>
                <a:cs typeface="Roboto"/>
                <a:sym typeface="Roboto"/>
              </a:rPr>
              <a:t>chaleur</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extrêmes</a:t>
            </a:r>
            <a:r>
              <a:rPr lang="en-US" sz="1200" i="1" dirty="0">
                <a:solidFill>
                  <a:srgbClr val="0B5FBA"/>
                </a:solidFill>
                <a:latin typeface="Roboto"/>
                <a:ea typeface="Roboto"/>
                <a:cs typeface="Roboto"/>
                <a:sym typeface="Roboto"/>
              </a:rPr>
              <a:t> se </a:t>
            </a:r>
            <a:r>
              <a:rPr lang="en-US" sz="1200" i="1" dirty="0" err="1">
                <a:solidFill>
                  <a:srgbClr val="0B5FBA"/>
                </a:solidFill>
                <a:latin typeface="Roboto"/>
                <a:ea typeface="Roboto"/>
                <a:cs typeface="Roboto"/>
                <a:sym typeface="Roboto"/>
              </a:rPr>
              <a:t>produisent</a:t>
            </a:r>
            <a:r>
              <a:rPr lang="en-US" sz="1200" i="1" dirty="0">
                <a:solidFill>
                  <a:srgbClr val="0B5FBA"/>
                </a:solidFill>
                <a:latin typeface="Roboto"/>
                <a:ea typeface="Roboto"/>
                <a:cs typeface="Roboto"/>
                <a:sym typeface="Roboto"/>
              </a:rPr>
              <a:t>, les populations </a:t>
            </a:r>
            <a:r>
              <a:rPr lang="en-US" sz="1200" i="1" dirty="0" err="1">
                <a:solidFill>
                  <a:srgbClr val="0B5FBA"/>
                </a:solidFill>
                <a:latin typeface="Roboto"/>
                <a:ea typeface="Roboto"/>
                <a:cs typeface="Roboto"/>
                <a:sym typeface="Roboto"/>
              </a:rPr>
              <a:t>soient</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moins</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vulnérables</a:t>
            </a:r>
            <a:r>
              <a:rPr lang="en-US" sz="1200" i="1" dirty="0">
                <a:solidFill>
                  <a:srgbClr val="0B5FBA"/>
                </a:solidFill>
                <a:latin typeface="Roboto"/>
                <a:ea typeface="Roboto"/>
                <a:cs typeface="Roboto"/>
                <a:sym typeface="Roboto"/>
              </a:rPr>
              <a:t> au stress </a:t>
            </a:r>
            <a:r>
              <a:rPr lang="en-US" sz="1200" i="1" dirty="0" err="1">
                <a:solidFill>
                  <a:srgbClr val="0B5FBA"/>
                </a:solidFill>
                <a:latin typeface="Roboto"/>
                <a:ea typeface="Roboto"/>
                <a:cs typeface="Roboto"/>
                <a:sym typeface="Roboto"/>
              </a:rPr>
              <a:t>thermique</a:t>
            </a:r>
            <a:r>
              <a:rPr lang="en-US" sz="1200" i="1" dirty="0">
                <a:solidFill>
                  <a:srgbClr val="0B5FBA"/>
                </a:solidFill>
                <a:latin typeface="Roboto"/>
                <a:ea typeface="Roboto"/>
                <a:cs typeface="Roboto"/>
                <a:sym typeface="Roboto"/>
              </a:rPr>
              <a:t> et </a:t>
            </a:r>
            <a:r>
              <a:rPr lang="en-US" sz="1200" i="1" dirty="0" err="1">
                <a:solidFill>
                  <a:srgbClr val="0B5FBA"/>
                </a:solidFill>
                <a:latin typeface="Roboto"/>
                <a:ea typeface="Roboto"/>
                <a:cs typeface="Roboto"/>
                <a:sym typeface="Roboto"/>
              </a:rPr>
              <a:t>puissent</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refroidir</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efficacement</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leurs</a:t>
            </a:r>
            <a:r>
              <a:rPr lang="en-US" sz="1200" i="1" dirty="0">
                <a:solidFill>
                  <a:srgbClr val="0B5FBA"/>
                </a:solidFill>
                <a:latin typeface="Roboto"/>
                <a:ea typeface="Roboto"/>
                <a:cs typeface="Roboto"/>
                <a:sym typeface="Roboto"/>
              </a:rPr>
              <a:t> </a:t>
            </a:r>
            <a:r>
              <a:rPr lang="en-US" sz="1200" i="1" dirty="0" err="1">
                <a:solidFill>
                  <a:srgbClr val="0B5FBA"/>
                </a:solidFill>
                <a:latin typeface="Roboto"/>
                <a:ea typeface="Roboto"/>
                <a:cs typeface="Roboto"/>
                <a:sym typeface="Roboto"/>
              </a:rPr>
              <a:t>maisons</a:t>
            </a:r>
            <a:r>
              <a:rPr lang="en-US" sz="1200" i="1" dirty="0">
                <a:solidFill>
                  <a:srgbClr val="0B5FBA"/>
                </a:solidFill>
                <a:latin typeface="Roboto"/>
                <a:ea typeface="Roboto"/>
                <a:cs typeface="Roboto"/>
                <a:sym typeface="Roboto"/>
              </a:rPr>
              <a:t>. </a:t>
            </a:r>
            <a:endParaRPr sz="800" i="1" dirty="0"/>
          </a:p>
        </p:txBody>
      </p:sp>
      <p:sp>
        <p:nvSpPr>
          <p:cNvPr id="1063" name="Google Shape;1063;p53"/>
          <p:cNvSpPr txBox="1"/>
          <p:nvPr/>
        </p:nvSpPr>
        <p:spPr>
          <a:xfrm>
            <a:off x="489858" y="436988"/>
            <a:ext cx="6562366" cy="1477328"/>
          </a:xfrm>
          <a:prstGeom prst="rect">
            <a:avLst/>
          </a:prstGeom>
          <a:noFill/>
          <a:ln>
            <a:noFill/>
          </a:ln>
        </p:spPr>
        <p:txBody>
          <a:bodyPr spcFirstLastPara="1" wrap="square" lIns="0" tIns="0" rIns="0" bIns="0" anchor="t" anchorCtr="0">
            <a:spAutoFit/>
          </a:bodyPr>
          <a:lstStyle/>
          <a:p>
            <a:pPr>
              <a:buSzPts val="5395"/>
            </a:pPr>
            <a:r>
              <a:rPr lang="en-US" sz="3200" b="1" dirty="0">
                <a:solidFill>
                  <a:srgbClr val="0B5FBA"/>
                </a:solidFill>
                <a:latin typeface="Roboto"/>
                <a:ea typeface="Roboto"/>
                <a:cs typeface="Roboto"/>
                <a:sym typeface="Roboto"/>
              </a:rPr>
              <a:t>Deux </a:t>
            </a:r>
            <a:r>
              <a:rPr lang="en-US" sz="3200" b="1" dirty="0" err="1">
                <a:solidFill>
                  <a:srgbClr val="0B5FBA"/>
                </a:solidFill>
                <a:latin typeface="Roboto"/>
                <a:ea typeface="Roboto"/>
                <a:cs typeface="Roboto"/>
                <a:sym typeface="Roboto"/>
              </a:rPr>
              <a:t>approches</a:t>
            </a:r>
            <a:r>
              <a:rPr lang="en-US" sz="3200" b="1" dirty="0">
                <a:solidFill>
                  <a:srgbClr val="0B5FBA"/>
                </a:solidFill>
                <a:latin typeface="Roboto"/>
                <a:ea typeface="Roboto"/>
                <a:cs typeface="Roboto"/>
                <a:sym typeface="Roboto"/>
              </a:rPr>
              <a:t> pour des infrastructures </a:t>
            </a:r>
            <a:r>
              <a:rPr lang="en-US" sz="3200" b="1" dirty="0" err="1">
                <a:solidFill>
                  <a:srgbClr val="0B5FBA"/>
                </a:solidFill>
                <a:latin typeface="Roboto"/>
                <a:ea typeface="Roboto"/>
                <a:cs typeface="Roboto"/>
                <a:sym typeface="Roboto"/>
              </a:rPr>
              <a:t>résilientes</a:t>
            </a:r>
            <a:r>
              <a:rPr lang="en-US" sz="3200" b="1" dirty="0">
                <a:solidFill>
                  <a:srgbClr val="0B5FBA"/>
                </a:solidFill>
                <a:latin typeface="Roboto"/>
                <a:ea typeface="Roboto"/>
                <a:cs typeface="Roboto"/>
                <a:sym typeface="Roboto"/>
              </a:rPr>
              <a:t> au </a:t>
            </a:r>
            <a:r>
              <a:rPr lang="en-US" sz="3200" b="1" dirty="0" err="1">
                <a:solidFill>
                  <a:srgbClr val="0B5FBA"/>
                </a:solidFill>
                <a:latin typeface="Roboto"/>
                <a:ea typeface="Roboto"/>
                <a:cs typeface="Roboto"/>
                <a:sym typeface="Roboto"/>
              </a:rPr>
              <a:t>changement</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climatique</a:t>
            </a:r>
            <a:r>
              <a:rPr lang="en-US" sz="3200" b="1" dirty="0">
                <a:solidFill>
                  <a:srgbClr val="0B5FBA"/>
                </a:solidFill>
                <a:latin typeface="Roboto"/>
                <a:ea typeface="Roboto"/>
                <a:cs typeface="Roboto"/>
                <a:sym typeface="Roboto"/>
              </a:rPr>
              <a:t> </a:t>
            </a:r>
            <a:endParaRPr sz="900" dirty="0"/>
          </a:p>
        </p:txBody>
      </p:sp>
      <p:sp>
        <p:nvSpPr>
          <p:cNvPr id="1064" name="Google Shape;1064;p53"/>
          <p:cNvSpPr/>
          <p:nvPr/>
        </p:nvSpPr>
        <p:spPr>
          <a:xfrm>
            <a:off x="489797" y="2320636"/>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65" name="Google Shape;1065;p53"/>
          <p:cNvSpPr/>
          <p:nvPr/>
        </p:nvSpPr>
        <p:spPr>
          <a:xfrm>
            <a:off x="489797" y="4385098"/>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66" name="Google Shape;1066;p53"/>
          <p:cNvSpPr txBox="1"/>
          <p:nvPr/>
        </p:nvSpPr>
        <p:spPr>
          <a:xfrm>
            <a:off x="610528" y="2484912"/>
            <a:ext cx="525001" cy="413639"/>
          </a:xfrm>
          <a:prstGeom prst="rect">
            <a:avLst/>
          </a:prstGeom>
          <a:noFill/>
          <a:ln>
            <a:noFill/>
          </a:ln>
        </p:spPr>
        <p:txBody>
          <a:bodyPr spcFirstLastPara="1" wrap="square" lIns="0" tIns="0" rIns="0" bIns="0" anchor="t" anchorCtr="0">
            <a:spAutoFit/>
          </a:bodyPr>
          <a:lstStyle/>
          <a:p>
            <a:pPr algn="ctr">
              <a:lnSpc>
                <a:spcPct val="168000"/>
              </a:lnSpc>
              <a:buSzPts val="2400"/>
            </a:pPr>
            <a:r>
              <a:rPr lang="en-US" sz="1600" b="1" dirty="0">
                <a:solidFill>
                  <a:srgbClr val="FFFFFF"/>
                </a:solidFill>
                <a:latin typeface="Roboto"/>
                <a:ea typeface="Roboto"/>
                <a:cs typeface="Roboto"/>
                <a:sym typeface="Roboto"/>
              </a:rPr>
              <a:t>01</a:t>
            </a:r>
            <a:endParaRPr sz="933" dirty="0"/>
          </a:p>
        </p:txBody>
      </p:sp>
      <p:sp>
        <p:nvSpPr>
          <p:cNvPr id="1067" name="Google Shape;1067;p53"/>
          <p:cNvSpPr txBox="1"/>
          <p:nvPr/>
        </p:nvSpPr>
        <p:spPr>
          <a:xfrm>
            <a:off x="605085" y="4536007"/>
            <a:ext cx="525001" cy="413639"/>
          </a:xfrm>
          <a:prstGeom prst="rect">
            <a:avLst/>
          </a:prstGeom>
          <a:noFill/>
          <a:ln>
            <a:noFill/>
          </a:ln>
        </p:spPr>
        <p:txBody>
          <a:bodyPr spcFirstLastPara="1" wrap="square" lIns="0" tIns="0" rIns="0" bIns="0" anchor="t" anchorCtr="0">
            <a:spAutoFit/>
          </a:bodyPr>
          <a:lstStyle/>
          <a:p>
            <a:pPr algn="ctr">
              <a:lnSpc>
                <a:spcPct val="168000"/>
              </a:lnSpc>
              <a:buSzPts val="2400"/>
            </a:pPr>
            <a:r>
              <a:rPr lang="en-US" sz="1600" b="1" dirty="0">
                <a:solidFill>
                  <a:srgbClr val="FFFFFF"/>
                </a:solidFill>
                <a:latin typeface="Roboto"/>
                <a:ea typeface="Roboto"/>
                <a:cs typeface="Roboto"/>
                <a:sym typeface="Roboto"/>
              </a:rPr>
              <a:t>02</a:t>
            </a:r>
            <a:endParaRPr sz="933" dirty="0"/>
          </a:p>
        </p:txBody>
      </p:sp>
      <p:sp>
        <p:nvSpPr>
          <p:cNvPr id="1068" name="Google Shape;1068;p53"/>
          <p:cNvSpPr/>
          <p:nvPr/>
        </p:nvSpPr>
        <p:spPr>
          <a:xfrm>
            <a:off x="6448097" y="0"/>
            <a:ext cx="5743875" cy="6858000"/>
          </a:xfrm>
          <a:custGeom>
            <a:avLst/>
            <a:gdLst/>
            <a:ahLst/>
            <a:cxnLst/>
            <a:rect l="l" t="t" r="r" b="b"/>
            <a:pathLst>
              <a:path w="10013442" h="13716000" extrusionOk="0">
                <a:moveTo>
                  <a:pt x="0" y="0"/>
                </a:moveTo>
                <a:lnTo>
                  <a:pt x="10013442" y="0"/>
                </a:lnTo>
                <a:lnTo>
                  <a:pt x="10013442" y="13716000"/>
                </a:lnTo>
                <a:lnTo>
                  <a:pt x="0" y="1371600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69" name="Google Shape;1069;p53"/>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Dhaka ; photo de Bobulix, Flickr</a:t>
            </a:r>
            <a:endParaRPr sz="933"/>
          </a:p>
        </p:txBody>
      </p:sp>
      <p:sp>
        <p:nvSpPr>
          <p:cNvPr id="1070" name="Google Shape;1070;p53"/>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1074"/>
        <p:cNvGrpSpPr/>
        <p:nvPr/>
      </p:nvGrpSpPr>
      <p:grpSpPr>
        <a:xfrm>
          <a:off x="0" y="0"/>
          <a:ext cx="0" cy="0"/>
          <a:chOff x="0" y="0"/>
          <a:chExt cx="0" cy="0"/>
        </a:xfrm>
      </p:grpSpPr>
      <p:sp>
        <p:nvSpPr>
          <p:cNvPr id="1075" name="Google Shape;1075;p54"/>
          <p:cNvSpPr/>
          <p:nvPr/>
        </p:nvSpPr>
        <p:spPr>
          <a:xfrm>
            <a:off x="6467793" y="0"/>
            <a:ext cx="5724179" cy="6858000"/>
          </a:xfrm>
          <a:custGeom>
            <a:avLst/>
            <a:gdLst/>
            <a:ahLst/>
            <a:cxnLst/>
            <a:rect l="l" t="t" r="r" b="b"/>
            <a:pathLst>
              <a:path w="10013442" h="13716000" extrusionOk="0">
                <a:moveTo>
                  <a:pt x="0" y="0"/>
                </a:moveTo>
                <a:lnTo>
                  <a:pt x="10013442" y="0"/>
                </a:lnTo>
                <a:lnTo>
                  <a:pt x="10013442"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77" name="Google Shape;1077;p54"/>
          <p:cNvSpPr txBox="1"/>
          <p:nvPr/>
        </p:nvSpPr>
        <p:spPr>
          <a:xfrm>
            <a:off x="489858" y="722544"/>
            <a:ext cx="6562366" cy="861774"/>
          </a:xfrm>
          <a:prstGeom prst="rect">
            <a:avLst/>
          </a:prstGeom>
          <a:noFill/>
          <a:ln>
            <a:noFill/>
          </a:ln>
        </p:spPr>
        <p:txBody>
          <a:bodyPr spcFirstLastPara="1" wrap="square" lIns="0" tIns="0" rIns="0" bIns="0" anchor="t" anchorCtr="0">
            <a:spAutoFit/>
          </a:bodyPr>
          <a:lstStyle/>
          <a:p>
            <a:pPr>
              <a:buSzPts val="5395"/>
            </a:pPr>
            <a:r>
              <a:rPr lang="en-US" sz="2800" b="1" dirty="0">
                <a:solidFill>
                  <a:srgbClr val="0B5FBA"/>
                </a:solidFill>
                <a:latin typeface="Roboto"/>
                <a:ea typeface="Roboto"/>
                <a:cs typeface="Roboto"/>
                <a:sym typeface="Roboto"/>
              </a:rPr>
              <a:t>Principes de conception pour des</a:t>
            </a:r>
            <a:br>
              <a:rPr lang="en-US" sz="2800" b="1" dirty="0">
                <a:solidFill>
                  <a:srgbClr val="0B5FBA"/>
                </a:solidFill>
                <a:latin typeface="Roboto"/>
                <a:ea typeface="Roboto"/>
                <a:cs typeface="Roboto"/>
                <a:sym typeface="Roboto"/>
              </a:rPr>
            </a:br>
            <a:r>
              <a:rPr lang="en-US" sz="2800" b="1" dirty="0">
                <a:solidFill>
                  <a:srgbClr val="0B5FBA"/>
                </a:solidFill>
                <a:latin typeface="Roboto"/>
                <a:ea typeface="Roboto"/>
                <a:cs typeface="Roboto"/>
                <a:sym typeface="Roboto"/>
              </a:rPr>
              <a:t>infrastructures </a:t>
            </a:r>
            <a:r>
              <a:rPr lang="en-US" sz="2800" b="1" dirty="0" err="1">
                <a:solidFill>
                  <a:srgbClr val="0B5FBA"/>
                </a:solidFill>
                <a:latin typeface="Roboto"/>
                <a:ea typeface="Roboto"/>
                <a:cs typeface="Roboto"/>
                <a:sym typeface="Roboto"/>
              </a:rPr>
              <a:t>résilientes</a:t>
            </a:r>
            <a:r>
              <a:rPr lang="en-US" sz="2800" b="1" dirty="0">
                <a:solidFill>
                  <a:srgbClr val="0B5FBA"/>
                </a:solidFill>
                <a:latin typeface="Roboto"/>
                <a:ea typeface="Roboto"/>
                <a:cs typeface="Roboto"/>
                <a:sym typeface="Roboto"/>
              </a:rPr>
              <a:t> au </a:t>
            </a:r>
            <a:r>
              <a:rPr lang="en-US" sz="2800" b="1" dirty="0" err="1">
                <a:solidFill>
                  <a:srgbClr val="0B5FBA"/>
                </a:solidFill>
                <a:latin typeface="Roboto"/>
                <a:ea typeface="Roboto"/>
                <a:cs typeface="Roboto"/>
                <a:sym typeface="Roboto"/>
              </a:rPr>
              <a:t>climat</a:t>
            </a:r>
            <a:endParaRPr sz="800" dirty="0"/>
          </a:p>
        </p:txBody>
      </p:sp>
      <p:sp>
        <p:nvSpPr>
          <p:cNvPr id="1078" name="Google Shape;1078;p54"/>
          <p:cNvSpPr/>
          <p:nvPr/>
        </p:nvSpPr>
        <p:spPr>
          <a:xfrm>
            <a:off x="469682" y="2624345"/>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1079" name="Google Shape;1079;p54"/>
          <p:cNvSpPr/>
          <p:nvPr/>
        </p:nvSpPr>
        <p:spPr>
          <a:xfrm>
            <a:off x="469682" y="3677679"/>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1080" name="Google Shape;1080;p54"/>
          <p:cNvSpPr/>
          <p:nvPr/>
        </p:nvSpPr>
        <p:spPr>
          <a:xfrm>
            <a:off x="469682" y="4703976"/>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1081" name="Google Shape;1081;p54"/>
          <p:cNvSpPr/>
          <p:nvPr/>
        </p:nvSpPr>
        <p:spPr>
          <a:xfrm>
            <a:off x="582824" y="2704357"/>
            <a:ext cx="544830" cy="544830"/>
          </a:xfrm>
          <a:custGeom>
            <a:avLst/>
            <a:gdLst/>
            <a:ahLst/>
            <a:cxnLst/>
            <a:rect l="l" t="t" r="r" b="b"/>
            <a:pathLst>
              <a:path w="1089660" h="1089660" extrusionOk="0">
                <a:moveTo>
                  <a:pt x="0" y="0"/>
                </a:moveTo>
                <a:lnTo>
                  <a:pt x="1089660" y="0"/>
                </a:lnTo>
                <a:lnTo>
                  <a:pt x="1089660" y="1089660"/>
                </a:lnTo>
                <a:lnTo>
                  <a:pt x="0" y="108966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82" name="Google Shape;1082;p54"/>
          <p:cNvSpPr/>
          <p:nvPr/>
        </p:nvSpPr>
        <p:spPr>
          <a:xfrm>
            <a:off x="582824" y="3791429"/>
            <a:ext cx="501587" cy="544830"/>
          </a:xfrm>
          <a:custGeom>
            <a:avLst/>
            <a:gdLst/>
            <a:ahLst/>
            <a:cxnLst/>
            <a:rect l="l" t="t" r="r" b="b"/>
            <a:pathLst>
              <a:path w="1003173" h="1089660" extrusionOk="0">
                <a:moveTo>
                  <a:pt x="0" y="0"/>
                </a:moveTo>
                <a:lnTo>
                  <a:pt x="1003173" y="0"/>
                </a:lnTo>
                <a:lnTo>
                  <a:pt x="1003173" y="1089660"/>
                </a:lnTo>
                <a:lnTo>
                  <a:pt x="0" y="1089660"/>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t="-5719" b="-5714"/>
            </a:stretch>
          </a:blipFill>
          <a:ln>
            <a:noFill/>
          </a:ln>
        </p:spPr>
        <p:txBody>
          <a:bodyPr spcFirstLastPara="1" wrap="square" lIns="60950" tIns="30467" rIns="60950" bIns="30467" anchor="t" anchorCtr="0">
            <a:noAutofit/>
          </a:bodyPr>
          <a:lstStyle/>
          <a:p>
            <a:pPr>
              <a:buSzPts val="1400"/>
            </a:pPr>
            <a:endParaRPr sz="933"/>
          </a:p>
        </p:txBody>
      </p:sp>
      <p:sp>
        <p:nvSpPr>
          <p:cNvPr id="1083" name="Google Shape;1083;p54"/>
          <p:cNvSpPr/>
          <p:nvPr/>
        </p:nvSpPr>
        <p:spPr>
          <a:xfrm>
            <a:off x="584370" y="4826763"/>
            <a:ext cx="576009" cy="501587"/>
          </a:xfrm>
          <a:custGeom>
            <a:avLst/>
            <a:gdLst/>
            <a:ahLst/>
            <a:cxnLst/>
            <a:rect l="l" t="t" r="r" b="b"/>
            <a:pathLst>
              <a:path w="1152017" h="1003173" extrusionOk="0">
                <a:moveTo>
                  <a:pt x="0" y="0"/>
                </a:moveTo>
                <a:lnTo>
                  <a:pt x="1152017" y="0"/>
                </a:lnTo>
                <a:lnTo>
                  <a:pt x="1152017" y="1003173"/>
                </a:lnTo>
                <a:lnTo>
                  <a:pt x="0" y="1003173"/>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l="-6981" r="-6978"/>
            </a:stretch>
          </a:blipFill>
          <a:ln>
            <a:noFill/>
          </a:ln>
        </p:spPr>
        <p:txBody>
          <a:bodyPr spcFirstLastPara="1" wrap="square" lIns="60950" tIns="30467" rIns="60950" bIns="30467" anchor="t" anchorCtr="0">
            <a:noAutofit/>
          </a:bodyPr>
          <a:lstStyle/>
          <a:p>
            <a:pPr>
              <a:buSzPts val="1400"/>
            </a:pPr>
            <a:endParaRPr sz="933"/>
          </a:p>
        </p:txBody>
      </p:sp>
      <p:sp>
        <p:nvSpPr>
          <p:cNvPr id="1084" name="Google Shape;1084;p54"/>
          <p:cNvSpPr txBox="1"/>
          <p:nvPr/>
        </p:nvSpPr>
        <p:spPr>
          <a:xfrm>
            <a:off x="1512234" y="2836236"/>
            <a:ext cx="4684151" cy="344582"/>
          </a:xfrm>
          <a:prstGeom prst="rect">
            <a:avLst/>
          </a:prstGeom>
          <a:noFill/>
          <a:ln>
            <a:noFill/>
          </a:ln>
        </p:spPr>
        <p:txBody>
          <a:bodyPr spcFirstLastPara="1" wrap="square" lIns="0" tIns="0" rIns="0" bIns="0" anchor="t" anchorCtr="0">
            <a:spAutoFit/>
          </a:bodyPr>
          <a:lstStyle/>
          <a:p>
            <a:pPr>
              <a:lnSpc>
                <a:spcPct val="120007"/>
              </a:lnSpc>
              <a:buSzPts val="2799"/>
            </a:pPr>
            <a:r>
              <a:rPr lang="en-US" sz="1866" b="1">
                <a:solidFill>
                  <a:srgbClr val="0B5FBA"/>
                </a:solidFill>
                <a:latin typeface="Roboto"/>
                <a:ea typeface="Roboto"/>
                <a:cs typeface="Roboto"/>
                <a:sym typeface="Roboto"/>
              </a:rPr>
              <a:t>01 | Approche systémique</a:t>
            </a:r>
            <a:endParaRPr sz="933"/>
          </a:p>
        </p:txBody>
      </p:sp>
      <p:sp>
        <p:nvSpPr>
          <p:cNvPr id="1085" name="Google Shape;1085;p54"/>
          <p:cNvSpPr txBox="1"/>
          <p:nvPr/>
        </p:nvSpPr>
        <p:spPr>
          <a:xfrm>
            <a:off x="1512234" y="3907500"/>
            <a:ext cx="4684151" cy="344582"/>
          </a:xfrm>
          <a:prstGeom prst="rect">
            <a:avLst/>
          </a:prstGeom>
          <a:noFill/>
          <a:ln>
            <a:noFill/>
          </a:ln>
        </p:spPr>
        <p:txBody>
          <a:bodyPr spcFirstLastPara="1" wrap="square" lIns="0" tIns="0" rIns="0" bIns="0" anchor="t" anchorCtr="0">
            <a:spAutoFit/>
          </a:bodyPr>
          <a:lstStyle/>
          <a:p>
            <a:pPr>
              <a:lnSpc>
                <a:spcPct val="120007"/>
              </a:lnSpc>
              <a:buSzPts val="2799"/>
            </a:pPr>
            <a:r>
              <a:rPr lang="en-US" sz="1866" b="1">
                <a:solidFill>
                  <a:srgbClr val="0B5FBA"/>
                </a:solidFill>
                <a:latin typeface="Roboto"/>
                <a:ea typeface="Roboto"/>
                <a:cs typeface="Roboto"/>
                <a:sym typeface="Roboto"/>
              </a:rPr>
              <a:t>02 | Gestion adaptative</a:t>
            </a:r>
            <a:endParaRPr sz="933"/>
          </a:p>
        </p:txBody>
      </p:sp>
      <p:sp>
        <p:nvSpPr>
          <p:cNvPr id="1086" name="Google Shape;1086;p54"/>
          <p:cNvSpPr txBox="1"/>
          <p:nvPr/>
        </p:nvSpPr>
        <p:spPr>
          <a:xfrm>
            <a:off x="1512234" y="4921234"/>
            <a:ext cx="4684151" cy="344582"/>
          </a:xfrm>
          <a:prstGeom prst="rect">
            <a:avLst/>
          </a:prstGeom>
          <a:noFill/>
          <a:ln>
            <a:noFill/>
          </a:ln>
        </p:spPr>
        <p:txBody>
          <a:bodyPr spcFirstLastPara="1" wrap="square" lIns="0" tIns="0" rIns="0" bIns="0" anchor="t" anchorCtr="0">
            <a:spAutoFit/>
          </a:bodyPr>
          <a:lstStyle/>
          <a:p>
            <a:pPr>
              <a:lnSpc>
                <a:spcPct val="120007"/>
              </a:lnSpc>
              <a:buSzPts val="2799"/>
            </a:pPr>
            <a:r>
              <a:rPr lang="en-US" sz="1866" b="1">
                <a:solidFill>
                  <a:srgbClr val="0B5FBA"/>
                </a:solidFill>
                <a:latin typeface="Roboto"/>
                <a:ea typeface="Roboto"/>
                <a:cs typeface="Roboto"/>
                <a:sym typeface="Roboto"/>
              </a:rPr>
              <a:t>03 | Équité et inclusion</a:t>
            </a:r>
            <a:endParaRPr sz="933"/>
          </a:p>
        </p:txBody>
      </p:sp>
      <p:sp>
        <p:nvSpPr>
          <p:cNvPr id="1087" name="Google Shape;1087;p54"/>
          <p:cNvSpPr txBox="1"/>
          <p:nvPr/>
        </p:nvSpPr>
        <p:spPr>
          <a:xfrm rot="-5400000">
            <a:off x="9910037" y="4260337"/>
            <a:ext cx="4342400" cy="221471"/>
          </a:xfrm>
          <a:prstGeom prst="rect">
            <a:avLst/>
          </a:prstGeom>
          <a:noFill/>
          <a:ln>
            <a:noFill/>
          </a:ln>
        </p:spPr>
        <p:txBody>
          <a:bodyPr spcFirstLastPara="1" wrap="square" lIns="0" tIns="0" rIns="0" bIns="0" anchor="t" anchorCtr="0">
            <a:spAutoFit/>
          </a:bodyPr>
          <a:lstStyle/>
          <a:p>
            <a:pPr algn="just">
              <a:lnSpc>
                <a:spcPct val="119955"/>
              </a:lnSpc>
              <a:buClr>
                <a:schemeClr val="dk1"/>
              </a:buClr>
              <a:buSzPts val="1799"/>
            </a:pPr>
            <a:r>
              <a:rPr lang="en-US" sz="1199">
                <a:solidFill>
                  <a:schemeClr val="lt1"/>
                </a:solidFill>
                <a:latin typeface="Roboto"/>
                <a:ea typeface="Roboto"/>
                <a:cs typeface="Roboto"/>
                <a:sym typeface="Roboto"/>
              </a:rPr>
              <a:t>Photo de Luis Tato, AFP</a:t>
            </a:r>
            <a:endParaRPr sz="1199">
              <a:solidFill>
                <a:srgbClr val="FFFFFF"/>
              </a:solidFill>
              <a:latin typeface="Roboto"/>
              <a:ea typeface="Roboto"/>
              <a:cs typeface="Roboto"/>
              <a:sym typeface="Roboto"/>
            </a:endParaRPr>
          </a:p>
        </p:txBody>
      </p:sp>
      <p:sp>
        <p:nvSpPr>
          <p:cNvPr id="1088" name="Google Shape;1088;p54"/>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092"/>
        <p:cNvGrpSpPr/>
        <p:nvPr/>
      </p:nvGrpSpPr>
      <p:grpSpPr>
        <a:xfrm>
          <a:off x="0" y="0"/>
          <a:ext cx="0" cy="0"/>
          <a:chOff x="0" y="0"/>
          <a:chExt cx="0" cy="0"/>
        </a:xfrm>
      </p:grpSpPr>
      <p:sp>
        <p:nvSpPr>
          <p:cNvPr id="1094" name="Google Shape;1094;p55"/>
          <p:cNvSpPr txBox="1"/>
          <p:nvPr/>
        </p:nvSpPr>
        <p:spPr>
          <a:xfrm>
            <a:off x="520730" y="887661"/>
            <a:ext cx="6927200" cy="664284"/>
          </a:xfrm>
          <a:prstGeom prst="rect">
            <a:avLst/>
          </a:prstGeom>
          <a:noFill/>
          <a:ln>
            <a:noFill/>
          </a:ln>
        </p:spPr>
        <p:txBody>
          <a:bodyPr spcFirstLastPara="1" wrap="square" lIns="0" tIns="0" rIns="0" bIns="0" anchor="t" anchorCtr="0">
            <a:spAutoFit/>
          </a:bodyPr>
          <a:lstStyle/>
          <a:p>
            <a:pPr>
              <a:lnSpc>
                <a:spcPct val="120018"/>
              </a:lnSpc>
              <a:buSzPts val="5395"/>
            </a:pPr>
            <a:r>
              <a:rPr lang="en-US" sz="3597" b="1">
                <a:solidFill>
                  <a:schemeClr val="bg2"/>
                </a:solidFill>
                <a:latin typeface="Roboto"/>
                <a:ea typeface="Roboto"/>
                <a:cs typeface="Roboto"/>
                <a:sym typeface="Roboto"/>
              </a:rPr>
              <a:t>01 | Approche systémique</a:t>
            </a:r>
            <a:endParaRPr sz="933">
              <a:solidFill>
                <a:schemeClr val="bg2"/>
              </a:solidFill>
            </a:endParaRPr>
          </a:p>
        </p:txBody>
      </p:sp>
      <p:sp>
        <p:nvSpPr>
          <p:cNvPr id="1095" name="Google Shape;1095;p55"/>
          <p:cNvSpPr txBox="1"/>
          <p:nvPr/>
        </p:nvSpPr>
        <p:spPr>
          <a:xfrm>
            <a:off x="520730" y="2204797"/>
            <a:ext cx="5776400" cy="3877985"/>
          </a:xfrm>
          <a:prstGeom prst="rect">
            <a:avLst/>
          </a:prstGeom>
          <a:noFill/>
          <a:ln>
            <a:noFill/>
          </a:ln>
        </p:spPr>
        <p:txBody>
          <a:bodyPr spcFirstLastPara="1" wrap="square" lIns="0" tIns="0" rIns="0" bIns="0" anchor="t" anchorCtr="0">
            <a:spAutoFit/>
          </a:bodyPr>
          <a:lstStyle/>
          <a:p>
            <a:pPr>
              <a:buSzPts val="2300"/>
            </a:pPr>
            <a:r>
              <a:rPr lang="en-US" b="1" dirty="0">
                <a:solidFill>
                  <a:schemeClr val="bg2"/>
                </a:solidFill>
                <a:latin typeface="Roboto"/>
                <a:ea typeface="Roboto"/>
                <a:cs typeface="Roboto"/>
                <a:sym typeface="Roboto"/>
              </a:rPr>
              <a:t>Une </a:t>
            </a:r>
            <a:r>
              <a:rPr lang="en-US" b="1" dirty="0" err="1">
                <a:solidFill>
                  <a:schemeClr val="bg2"/>
                </a:solidFill>
                <a:latin typeface="Roboto"/>
                <a:ea typeface="Roboto"/>
                <a:cs typeface="Roboto"/>
                <a:sym typeface="Roboto"/>
              </a:rPr>
              <a:t>approche</a:t>
            </a:r>
            <a:r>
              <a:rPr lang="en-US" b="1" dirty="0">
                <a:solidFill>
                  <a:schemeClr val="bg2"/>
                </a:solidFill>
                <a:latin typeface="Roboto"/>
                <a:ea typeface="Roboto"/>
                <a:cs typeface="Roboto"/>
                <a:sym typeface="Roboto"/>
              </a:rPr>
              <a:t> </a:t>
            </a:r>
            <a:r>
              <a:rPr lang="en-US" b="1" dirty="0" err="1">
                <a:solidFill>
                  <a:schemeClr val="bg2"/>
                </a:solidFill>
                <a:latin typeface="Roboto"/>
                <a:ea typeface="Roboto"/>
                <a:cs typeface="Roboto"/>
                <a:sym typeface="Roboto"/>
              </a:rPr>
              <a:t>systémique</a:t>
            </a:r>
            <a:r>
              <a:rPr lang="en-US" b="1"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est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utilisée</a:t>
            </a:r>
            <a:r>
              <a:rPr lang="en-US" dirty="0">
                <a:solidFill>
                  <a:schemeClr val="bg2"/>
                </a:solidFill>
                <a:latin typeface="Roboto"/>
                <a:ea typeface="Roboto"/>
                <a:cs typeface="Roboto"/>
                <a:sym typeface="Roboto"/>
              </a:rPr>
              <a:t> pour </a:t>
            </a:r>
            <a:r>
              <a:rPr lang="en-US" dirty="0" err="1">
                <a:solidFill>
                  <a:schemeClr val="bg2"/>
                </a:solidFill>
                <a:latin typeface="Roboto"/>
                <a:ea typeface="Roboto"/>
                <a:cs typeface="Roboto"/>
                <a:sym typeface="Roboto"/>
              </a:rPr>
              <a:t>traiter</a:t>
            </a:r>
            <a:r>
              <a:rPr lang="en-US" dirty="0">
                <a:solidFill>
                  <a:schemeClr val="bg2"/>
                </a:solidFill>
                <a:latin typeface="Roboto"/>
                <a:ea typeface="Roboto"/>
                <a:cs typeface="Roboto"/>
                <a:sym typeface="Roboto"/>
              </a:rPr>
              <a:t> les </a:t>
            </a:r>
            <a:r>
              <a:rPr lang="en-US" dirty="0" err="1">
                <a:solidFill>
                  <a:schemeClr val="bg2"/>
                </a:solidFill>
                <a:latin typeface="Roboto"/>
                <a:ea typeface="Roboto"/>
                <a:cs typeface="Roboto"/>
                <a:sym typeface="Roboto"/>
              </a:rPr>
              <a:t>interdépendances</a:t>
            </a:r>
            <a:r>
              <a:rPr lang="en-US" dirty="0">
                <a:solidFill>
                  <a:schemeClr val="bg2"/>
                </a:solidFill>
                <a:latin typeface="Roboto"/>
                <a:ea typeface="Roboto"/>
                <a:cs typeface="Roboto"/>
                <a:sym typeface="Roboto"/>
              </a:rPr>
              <a:t> entre les </a:t>
            </a:r>
            <a:r>
              <a:rPr lang="en-US" dirty="0" err="1">
                <a:solidFill>
                  <a:schemeClr val="bg2"/>
                </a:solidFill>
                <a:latin typeface="Roboto"/>
                <a:ea typeface="Roboto"/>
                <a:cs typeface="Roboto"/>
                <a:sym typeface="Roboto"/>
              </a:rPr>
              <a:t>différents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actifs</a:t>
            </a:r>
            <a:r>
              <a:rPr lang="en-US" dirty="0">
                <a:solidFill>
                  <a:schemeClr val="bg2"/>
                </a:solidFill>
                <a:latin typeface="Roboto"/>
                <a:ea typeface="Roboto"/>
                <a:cs typeface="Roboto"/>
                <a:sym typeface="Roboto"/>
              </a:rPr>
              <a:t> et services </a:t>
            </a:r>
            <a:r>
              <a:rPr lang="en-US" dirty="0" err="1">
                <a:solidFill>
                  <a:schemeClr val="bg2"/>
                </a:solidFill>
                <a:latin typeface="Roboto"/>
                <a:ea typeface="Roboto"/>
                <a:cs typeface="Roboto"/>
                <a:sym typeface="Roboto"/>
              </a:rPr>
              <a:t>d'infrastructure</a:t>
            </a:r>
            <a:r>
              <a:rPr lang="en-US" dirty="0">
                <a:solidFill>
                  <a:schemeClr val="bg2"/>
                </a:solidFill>
                <a:latin typeface="Roboto"/>
                <a:ea typeface="Roboto"/>
                <a:cs typeface="Roboto"/>
                <a:sym typeface="Roboto"/>
              </a:rPr>
              <a:t> au sein </a:t>
            </a:r>
            <a:r>
              <a:rPr lang="en-US" dirty="0" err="1">
                <a:solidFill>
                  <a:schemeClr val="bg2"/>
                </a:solidFill>
                <a:latin typeface="Roboto"/>
                <a:ea typeface="Roboto"/>
                <a:cs typeface="Roboto"/>
                <a:sym typeface="Roboto"/>
              </a:rPr>
              <a:t>d'une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ville</a:t>
            </a:r>
            <a:r>
              <a:rPr lang="en-US" dirty="0">
                <a:solidFill>
                  <a:schemeClr val="bg2"/>
                </a:solidFill>
                <a:latin typeface="Roboto"/>
                <a:ea typeface="Roboto"/>
                <a:cs typeface="Roboto"/>
                <a:sym typeface="Roboto"/>
              </a:rPr>
              <a:t>. Elle examine comment les </a:t>
            </a:r>
            <a:r>
              <a:rPr lang="en-US" dirty="0" err="1">
                <a:solidFill>
                  <a:schemeClr val="bg2"/>
                </a:solidFill>
                <a:latin typeface="Roboto"/>
                <a:ea typeface="Roboto"/>
                <a:cs typeface="Roboto"/>
                <a:sym typeface="Roboto"/>
              </a:rPr>
              <a:t>actifs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individuels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s'influencent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mutuellement</a:t>
            </a:r>
            <a:r>
              <a:rPr lang="en-US" dirty="0">
                <a:solidFill>
                  <a:schemeClr val="bg2"/>
                </a:solidFill>
                <a:latin typeface="Roboto"/>
                <a:ea typeface="Roboto"/>
                <a:cs typeface="Roboto"/>
                <a:sym typeface="Roboto"/>
              </a:rPr>
              <a:t> et comment </a:t>
            </a:r>
            <a:r>
              <a:rPr lang="en-US" dirty="0" err="1">
                <a:solidFill>
                  <a:schemeClr val="bg2"/>
                </a:solidFill>
                <a:latin typeface="Roboto"/>
                <a:ea typeface="Roboto"/>
                <a:cs typeface="Roboto"/>
                <a:sym typeface="Roboto"/>
              </a:rPr>
              <a:t>ils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interagissent</a:t>
            </a:r>
            <a:r>
              <a:rPr lang="en-US" dirty="0">
                <a:solidFill>
                  <a:schemeClr val="bg2"/>
                </a:solidFill>
                <a:latin typeface="Roboto"/>
                <a:ea typeface="Roboto"/>
                <a:cs typeface="Roboto"/>
                <a:sym typeface="Roboto"/>
              </a:rPr>
              <a:t> avec </a:t>
            </a:r>
            <a:r>
              <a:rPr lang="en-US" dirty="0" err="1">
                <a:solidFill>
                  <a:schemeClr val="bg2"/>
                </a:solidFill>
                <a:latin typeface="Roboto"/>
                <a:ea typeface="Roboto"/>
                <a:cs typeface="Roboto"/>
                <a:sym typeface="Roboto"/>
              </a:rPr>
              <a:t>l'ensemble</a:t>
            </a:r>
            <a:r>
              <a:rPr lang="en-US" dirty="0">
                <a:solidFill>
                  <a:schemeClr val="bg2"/>
                </a:solidFill>
                <a:latin typeface="Roboto"/>
                <a:ea typeface="Roboto"/>
                <a:cs typeface="Roboto"/>
                <a:sym typeface="Roboto"/>
              </a:rPr>
              <a:t> du </a:t>
            </a:r>
            <a:r>
              <a:rPr lang="en-US" dirty="0" err="1">
                <a:solidFill>
                  <a:schemeClr val="bg2"/>
                </a:solidFill>
                <a:latin typeface="Roboto"/>
                <a:ea typeface="Roboto"/>
                <a:cs typeface="Roboto"/>
                <a:sym typeface="Roboto"/>
              </a:rPr>
              <a:t>système</a:t>
            </a:r>
            <a:r>
              <a:rPr lang="en-US" dirty="0">
                <a:solidFill>
                  <a:schemeClr val="bg2"/>
                </a:solidFill>
                <a:latin typeface="Roboto"/>
                <a:ea typeface="Roboto"/>
                <a:cs typeface="Roboto"/>
                <a:sym typeface="Roboto"/>
              </a:rPr>
              <a:t>.</a:t>
            </a:r>
            <a:endParaRPr sz="900" dirty="0">
              <a:solidFill>
                <a:schemeClr val="bg2"/>
              </a:solidFill>
            </a:endParaRPr>
          </a:p>
          <a:p>
            <a:pPr>
              <a:buSzPts val="2300"/>
            </a:pPr>
            <a:endParaRPr dirty="0">
              <a:solidFill>
                <a:schemeClr val="bg2"/>
              </a:solidFill>
              <a:latin typeface="Roboto"/>
              <a:ea typeface="Roboto"/>
              <a:cs typeface="Roboto"/>
              <a:sym typeface="Roboto"/>
            </a:endParaRPr>
          </a:p>
          <a:p>
            <a:pPr>
              <a:buSzPts val="2300"/>
            </a:pPr>
            <a:r>
              <a:rPr lang="en-US" dirty="0">
                <a:solidFill>
                  <a:schemeClr val="bg2"/>
                </a:solidFill>
                <a:latin typeface="Roboto"/>
                <a:ea typeface="Roboto"/>
                <a:cs typeface="Roboto"/>
                <a:sym typeface="Roboto"/>
              </a:rPr>
              <a:t>Une </a:t>
            </a:r>
            <a:r>
              <a:rPr lang="en-US" dirty="0" err="1">
                <a:solidFill>
                  <a:schemeClr val="bg2"/>
                </a:solidFill>
                <a:latin typeface="Roboto"/>
                <a:ea typeface="Roboto"/>
                <a:cs typeface="Roboto"/>
                <a:sym typeface="Roboto"/>
              </a:rPr>
              <a:t>approche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systémique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identifie</a:t>
            </a:r>
            <a:r>
              <a:rPr lang="en-US" dirty="0">
                <a:solidFill>
                  <a:schemeClr val="bg2"/>
                </a:solidFill>
                <a:latin typeface="Roboto"/>
                <a:ea typeface="Roboto"/>
                <a:cs typeface="Roboto"/>
                <a:sym typeface="Roboto"/>
              </a:rPr>
              <a:t> les </a:t>
            </a:r>
            <a:r>
              <a:rPr lang="en-US" dirty="0" err="1">
                <a:solidFill>
                  <a:schemeClr val="bg2"/>
                </a:solidFill>
                <a:latin typeface="Roboto"/>
                <a:ea typeface="Roboto"/>
                <a:cs typeface="Roboto"/>
                <a:sym typeface="Roboto"/>
              </a:rPr>
              <a:t>risques</a:t>
            </a:r>
            <a:r>
              <a:rPr lang="en-US" dirty="0">
                <a:solidFill>
                  <a:schemeClr val="bg2"/>
                </a:solidFill>
                <a:latin typeface="Roboto"/>
                <a:ea typeface="Roboto"/>
                <a:cs typeface="Roboto"/>
                <a:sym typeface="Roboto"/>
              </a:rPr>
              <a:t> pour </a:t>
            </a:r>
            <a:r>
              <a:rPr lang="en-US" dirty="0" err="1">
                <a:solidFill>
                  <a:schemeClr val="bg2"/>
                </a:solidFill>
                <a:latin typeface="Roboto"/>
                <a:ea typeface="Roboto"/>
                <a:cs typeface="Roboto"/>
                <a:sym typeface="Roboto"/>
              </a:rPr>
              <a:t>l'ensemble</a:t>
            </a:r>
            <a:r>
              <a:rPr lang="en-US" dirty="0">
                <a:solidFill>
                  <a:schemeClr val="bg2"/>
                </a:solidFill>
                <a:latin typeface="Roboto"/>
                <a:ea typeface="Roboto"/>
                <a:cs typeface="Roboto"/>
                <a:sym typeface="Roboto"/>
              </a:rPr>
              <a:t> du </a:t>
            </a:r>
            <a:r>
              <a:rPr lang="en-US" dirty="0" err="1">
                <a:solidFill>
                  <a:schemeClr val="bg2"/>
                </a:solidFill>
                <a:latin typeface="Roboto"/>
                <a:ea typeface="Roboto"/>
                <a:cs typeface="Roboto"/>
                <a:sym typeface="Roboto"/>
              </a:rPr>
              <a:t>système</a:t>
            </a:r>
            <a:r>
              <a:rPr lang="en-US" dirty="0">
                <a:solidFill>
                  <a:schemeClr val="bg2"/>
                </a:solidFill>
                <a:latin typeface="Roboto"/>
                <a:ea typeface="Roboto"/>
                <a:cs typeface="Roboto"/>
                <a:sym typeface="Roboto"/>
              </a:rPr>
              <a:t>, y </a:t>
            </a:r>
            <a:r>
              <a:rPr lang="en-US" dirty="0" err="1">
                <a:solidFill>
                  <a:schemeClr val="bg2"/>
                </a:solidFill>
                <a:latin typeface="Roboto"/>
                <a:ea typeface="Roboto"/>
                <a:cs typeface="Roboto"/>
                <a:sym typeface="Roboto"/>
              </a:rPr>
              <a:t>compris</a:t>
            </a:r>
            <a:r>
              <a:rPr lang="en-US" dirty="0">
                <a:solidFill>
                  <a:schemeClr val="bg2"/>
                </a:solidFill>
                <a:latin typeface="Roboto"/>
                <a:ea typeface="Roboto"/>
                <a:cs typeface="Roboto"/>
                <a:sym typeface="Roboto"/>
              </a:rPr>
              <a:t> les </a:t>
            </a:r>
            <a:r>
              <a:rPr lang="en-US" dirty="0" err="1">
                <a:solidFill>
                  <a:schemeClr val="bg2"/>
                </a:solidFill>
                <a:latin typeface="Roboto"/>
                <a:ea typeface="Roboto"/>
                <a:cs typeface="Roboto"/>
                <a:sym typeface="Roboto"/>
              </a:rPr>
              <a:t>effets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en</a:t>
            </a:r>
            <a:r>
              <a:rPr lang="en-US" dirty="0">
                <a:solidFill>
                  <a:schemeClr val="bg2"/>
                </a:solidFill>
                <a:latin typeface="Roboto"/>
                <a:ea typeface="Roboto"/>
                <a:cs typeface="Roboto"/>
                <a:sym typeface="Roboto"/>
              </a:rPr>
              <a:t> cascade. Elle </a:t>
            </a:r>
            <a:r>
              <a:rPr lang="en-US" dirty="0" err="1">
                <a:solidFill>
                  <a:schemeClr val="bg2"/>
                </a:solidFill>
                <a:latin typeface="Roboto"/>
                <a:ea typeface="Roboto"/>
                <a:cs typeface="Roboto"/>
                <a:sym typeface="Roboto"/>
              </a:rPr>
              <a:t>considère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également</a:t>
            </a:r>
            <a:r>
              <a:rPr lang="en-US" dirty="0">
                <a:solidFill>
                  <a:schemeClr val="bg2"/>
                </a:solidFill>
                <a:latin typeface="Roboto"/>
                <a:ea typeface="Roboto"/>
                <a:cs typeface="Roboto"/>
                <a:sym typeface="Roboto"/>
              </a:rPr>
              <a:t> que les interventions </a:t>
            </a:r>
            <a:r>
              <a:rPr lang="en-US" dirty="0" err="1">
                <a:solidFill>
                  <a:schemeClr val="bg2"/>
                </a:solidFill>
                <a:latin typeface="Roboto"/>
                <a:ea typeface="Roboto"/>
                <a:cs typeface="Roboto"/>
                <a:sym typeface="Roboto"/>
              </a:rPr>
              <a:t>visant</a:t>
            </a:r>
            <a:r>
              <a:rPr lang="en-US" dirty="0">
                <a:solidFill>
                  <a:schemeClr val="bg2"/>
                </a:solidFill>
                <a:latin typeface="Roboto"/>
                <a:ea typeface="Roboto"/>
                <a:cs typeface="Roboto"/>
                <a:sym typeface="Roboto"/>
              </a:rPr>
              <a:t> à </a:t>
            </a:r>
            <a:r>
              <a:rPr lang="en-US" dirty="0" err="1">
                <a:solidFill>
                  <a:schemeClr val="bg2"/>
                </a:solidFill>
                <a:latin typeface="Roboto"/>
                <a:ea typeface="Roboto"/>
                <a:cs typeface="Roboto"/>
                <a:sym typeface="Roboto"/>
              </a:rPr>
              <a:t>renforcer</a:t>
            </a:r>
            <a:r>
              <a:rPr lang="en-US" dirty="0">
                <a:solidFill>
                  <a:schemeClr val="bg2"/>
                </a:solidFill>
                <a:latin typeface="Roboto"/>
                <a:ea typeface="Roboto"/>
                <a:cs typeface="Roboto"/>
                <a:sym typeface="Roboto"/>
              </a:rPr>
              <a:t> la </a:t>
            </a:r>
            <a:r>
              <a:rPr lang="en-US" dirty="0" err="1">
                <a:solidFill>
                  <a:schemeClr val="bg2"/>
                </a:solidFill>
                <a:latin typeface="Roboto"/>
                <a:ea typeface="Roboto"/>
                <a:cs typeface="Roboto"/>
                <a:sym typeface="Roboto"/>
              </a:rPr>
              <a:t>résilience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doivent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accroître</a:t>
            </a:r>
            <a:r>
              <a:rPr lang="en-US" dirty="0">
                <a:solidFill>
                  <a:schemeClr val="bg2"/>
                </a:solidFill>
                <a:latin typeface="Roboto"/>
                <a:ea typeface="Roboto"/>
                <a:cs typeface="Roboto"/>
                <a:sym typeface="Roboto"/>
              </a:rPr>
              <a:t> la </a:t>
            </a:r>
            <a:r>
              <a:rPr lang="en-US" dirty="0" err="1">
                <a:solidFill>
                  <a:schemeClr val="bg2"/>
                </a:solidFill>
                <a:latin typeface="Roboto"/>
                <a:ea typeface="Roboto"/>
                <a:cs typeface="Roboto"/>
                <a:sym typeface="Roboto"/>
              </a:rPr>
              <a:t>résilience</a:t>
            </a:r>
            <a:r>
              <a:rPr lang="en-US" dirty="0">
                <a:solidFill>
                  <a:schemeClr val="bg2"/>
                </a:solidFill>
                <a:latin typeface="Roboto"/>
                <a:ea typeface="Roboto"/>
                <a:cs typeface="Roboto"/>
                <a:sym typeface="Roboto"/>
              </a:rPr>
              <a:t> de </a:t>
            </a:r>
            <a:r>
              <a:rPr lang="en-US" dirty="0" err="1">
                <a:solidFill>
                  <a:schemeClr val="bg2"/>
                </a:solidFill>
                <a:latin typeface="Roboto"/>
                <a:ea typeface="Roboto"/>
                <a:cs typeface="Roboto"/>
                <a:sym typeface="Roboto"/>
              </a:rPr>
              <a:t>l'ensemble</a:t>
            </a:r>
            <a:r>
              <a:rPr lang="en-US" dirty="0">
                <a:solidFill>
                  <a:schemeClr val="bg2"/>
                </a:solidFill>
                <a:latin typeface="Roboto"/>
                <a:ea typeface="Roboto"/>
                <a:cs typeface="Roboto"/>
                <a:sym typeface="Roboto"/>
              </a:rPr>
              <a:t> du </a:t>
            </a:r>
            <a:r>
              <a:rPr lang="en-US" dirty="0" err="1">
                <a:solidFill>
                  <a:schemeClr val="bg2"/>
                </a:solidFill>
                <a:latin typeface="Roboto"/>
                <a:ea typeface="Roboto"/>
                <a:cs typeface="Roboto"/>
                <a:sym typeface="Roboto"/>
              </a:rPr>
              <a:t>système</a:t>
            </a:r>
            <a:r>
              <a:rPr lang="en-US" dirty="0">
                <a:solidFill>
                  <a:schemeClr val="bg2"/>
                </a:solidFill>
                <a:latin typeface="Roboto"/>
                <a:ea typeface="Roboto"/>
                <a:cs typeface="Roboto"/>
                <a:sym typeface="Roboto"/>
              </a:rPr>
              <a:t>, et pas </a:t>
            </a:r>
            <a:r>
              <a:rPr lang="en-US" dirty="0" err="1">
                <a:solidFill>
                  <a:schemeClr val="bg2"/>
                </a:solidFill>
                <a:latin typeface="Roboto"/>
                <a:ea typeface="Roboto"/>
                <a:cs typeface="Roboto"/>
                <a:sym typeface="Roboto"/>
              </a:rPr>
              <a:t>seulement</a:t>
            </a:r>
            <a:r>
              <a:rPr lang="en-US" dirty="0">
                <a:solidFill>
                  <a:schemeClr val="bg2"/>
                </a:solidFill>
                <a:latin typeface="Roboto"/>
                <a:ea typeface="Roboto"/>
                <a:cs typeface="Roboto"/>
                <a:sym typeface="Roboto"/>
              </a:rPr>
              <a:t> d'un seul </a:t>
            </a:r>
            <a:r>
              <a:rPr lang="en-US" dirty="0" err="1">
                <a:solidFill>
                  <a:schemeClr val="bg2"/>
                </a:solidFill>
                <a:latin typeface="Roboto"/>
                <a:ea typeface="Roboto"/>
                <a:cs typeface="Roboto"/>
                <a:sym typeface="Roboto"/>
              </a:rPr>
              <a:t>actif</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ou</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secteur</a:t>
            </a:r>
            <a:r>
              <a:rPr lang="en-US" dirty="0">
                <a:solidFill>
                  <a:schemeClr val="bg2"/>
                </a:solidFill>
                <a:latin typeface="Roboto"/>
                <a:ea typeface="Roboto"/>
                <a:cs typeface="Roboto"/>
                <a:sym typeface="Roboto"/>
              </a:rPr>
              <a:t>.</a:t>
            </a:r>
            <a:endParaRPr sz="900" dirty="0">
              <a:solidFill>
                <a:schemeClr val="bg2"/>
              </a:solidFill>
            </a:endParaRPr>
          </a:p>
          <a:p>
            <a:pPr>
              <a:buSzPts val="2300"/>
            </a:pPr>
            <a:endParaRPr dirty="0">
              <a:solidFill>
                <a:schemeClr val="bg2"/>
              </a:solidFill>
              <a:latin typeface="Roboto"/>
              <a:ea typeface="Roboto"/>
              <a:cs typeface="Roboto"/>
              <a:sym typeface="Roboto"/>
            </a:endParaRPr>
          </a:p>
          <a:p>
            <a:pPr>
              <a:buSzPts val="2300"/>
            </a:pPr>
            <a:r>
              <a:rPr lang="en-US" b="1" dirty="0" err="1">
                <a:solidFill>
                  <a:schemeClr val="bg2"/>
                </a:solidFill>
                <a:latin typeface="Roboto"/>
                <a:ea typeface="Roboto"/>
                <a:cs typeface="Roboto"/>
                <a:sym typeface="Roboto"/>
              </a:rPr>
              <a:t>Exemple</a:t>
            </a:r>
            <a:r>
              <a:rPr lang="en-US" b="1" dirty="0">
                <a:solidFill>
                  <a:schemeClr val="bg2"/>
                </a:solidFill>
                <a:latin typeface="Roboto"/>
                <a:ea typeface="Roboto"/>
                <a:cs typeface="Roboto"/>
                <a:sym typeface="Roboto"/>
              </a:rPr>
              <a:t> : </a:t>
            </a:r>
            <a:r>
              <a:rPr lang="en-US" dirty="0">
                <a:solidFill>
                  <a:schemeClr val="bg2"/>
                </a:solidFill>
                <a:latin typeface="Roboto"/>
                <a:ea typeface="Roboto"/>
                <a:cs typeface="Roboto"/>
                <a:sym typeface="Roboto"/>
              </a:rPr>
              <a:t>les infrastructures </a:t>
            </a:r>
            <a:r>
              <a:rPr lang="en-US" dirty="0" err="1">
                <a:solidFill>
                  <a:schemeClr val="bg2"/>
                </a:solidFill>
                <a:latin typeface="Roboto"/>
                <a:ea typeface="Roboto"/>
                <a:cs typeface="Roboto"/>
                <a:sym typeface="Roboto"/>
              </a:rPr>
              <a:t>routières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sont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interconnectées</a:t>
            </a:r>
            <a:r>
              <a:rPr lang="en-US" dirty="0">
                <a:solidFill>
                  <a:schemeClr val="bg2"/>
                </a:solidFill>
                <a:latin typeface="Roboto"/>
                <a:ea typeface="Roboto"/>
                <a:cs typeface="Roboto"/>
                <a:sym typeface="Roboto"/>
              </a:rPr>
              <a:t> avec les infrastructures de gestion de </a:t>
            </a:r>
            <a:r>
              <a:rPr lang="en-US" dirty="0" err="1">
                <a:solidFill>
                  <a:schemeClr val="bg2"/>
                </a:solidFill>
                <a:latin typeface="Roboto"/>
                <a:ea typeface="Roboto"/>
                <a:cs typeface="Roboto"/>
                <a:sym typeface="Roboto"/>
              </a:rPr>
              <a:t>l'eau</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afin</a:t>
            </a:r>
            <a:r>
              <a:rPr lang="en-US" dirty="0">
                <a:solidFill>
                  <a:schemeClr val="bg2"/>
                </a:solidFill>
                <a:latin typeface="Roboto"/>
                <a:ea typeface="Roboto"/>
                <a:cs typeface="Roboto"/>
                <a:sym typeface="Roboto"/>
              </a:rPr>
              <a:t> de </a:t>
            </a:r>
            <a:r>
              <a:rPr lang="en-US" dirty="0" err="1">
                <a:solidFill>
                  <a:schemeClr val="bg2"/>
                </a:solidFill>
                <a:latin typeface="Roboto"/>
                <a:ea typeface="Roboto"/>
                <a:cs typeface="Roboto"/>
                <a:sym typeface="Roboto"/>
              </a:rPr>
              <a:t>gérer</a:t>
            </a:r>
            <a:r>
              <a:rPr lang="en-US" dirty="0">
                <a:solidFill>
                  <a:schemeClr val="bg2"/>
                </a:solidFill>
                <a:latin typeface="Roboto"/>
                <a:ea typeface="Roboto"/>
                <a:cs typeface="Roboto"/>
                <a:sym typeface="Roboto"/>
              </a:rPr>
              <a:t> les eaux de </a:t>
            </a:r>
            <a:r>
              <a:rPr lang="en-US" dirty="0" err="1">
                <a:solidFill>
                  <a:schemeClr val="bg2"/>
                </a:solidFill>
                <a:latin typeface="Roboto"/>
                <a:ea typeface="Roboto"/>
                <a:cs typeface="Roboto"/>
                <a:sym typeface="Roboto"/>
              </a:rPr>
              <a:t>ruissellement</a:t>
            </a:r>
            <a:r>
              <a:rPr lang="en-US" dirty="0">
                <a:solidFill>
                  <a:schemeClr val="bg2"/>
                </a:solidFill>
                <a:latin typeface="Roboto"/>
                <a:ea typeface="Roboto"/>
                <a:cs typeface="Roboto"/>
                <a:sym typeface="Roboto"/>
              </a:rPr>
              <a:t> pendant les </a:t>
            </a:r>
            <a:r>
              <a:rPr lang="en-US" dirty="0" err="1">
                <a:solidFill>
                  <a:schemeClr val="bg2"/>
                </a:solidFill>
                <a:latin typeface="Roboto"/>
                <a:ea typeface="Roboto"/>
                <a:cs typeface="Roboto"/>
                <a:sym typeface="Roboto"/>
              </a:rPr>
              <a:t>précipitations</a:t>
            </a:r>
            <a:r>
              <a:rPr lang="en-US" dirty="0">
                <a:solidFill>
                  <a:schemeClr val="bg2"/>
                </a:solidFill>
                <a:latin typeface="Roboto"/>
                <a:ea typeface="Roboto"/>
                <a:cs typeface="Roboto"/>
                <a:sym typeface="Roboto"/>
              </a:rPr>
              <a:t>. Pour </a:t>
            </a:r>
            <a:r>
              <a:rPr lang="en-US" dirty="0" err="1">
                <a:solidFill>
                  <a:schemeClr val="bg2"/>
                </a:solidFill>
                <a:latin typeface="Roboto"/>
                <a:ea typeface="Roboto"/>
                <a:cs typeface="Roboto"/>
                <a:sym typeface="Roboto"/>
              </a:rPr>
              <a:t>accroître</a:t>
            </a:r>
            <a:r>
              <a:rPr lang="en-US" dirty="0">
                <a:solidFill>
                  <a:schemeClr val="bg2"/>
                </a:solidFill>
                <a:latin typeface="Roboto"/>
                <a:ea typeface="Roboto"/>
                <a:cs typeface="Roboto"/>
                <a:sym typeface="Roboto"/>
              </a:rPr>
              <a:t> la </a:t>
            </a:r>
            <a:r>
              <a:rPr lang="en-US" dirty="0" err="1">
                <a:solidFill>
                  <a:schemeClr val="bg2"/>
                </a:solidFill>
                <a:latin typeface="Roboto"/>
                <a:ea typeface="Roboto"/>
                <a:cs typeface="Roboto"/>
                <a:sym typeface="Roboto"/>
              </a:rPr>
              <a:t>résilience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climatique</a:t>
            </a:r>
            <a:r>
              <a:rPr lang="en-US" dirty="0">
                <a:solidFill>
                  <a:schemeClr val="bg2"/>
                </a:solidFill>
                <a:latin typeface="Roboto"/>
                <a:ea typeface="Roboto"/>
                <a:cs typeface="Roboto"/>
                <a:sym typeface="Roboto"/>
              </a:rPr>
              <a:t> des réseaux </a:t>
            </a:r>
            <a:r>
              <a:rPr lang="en-US" dirty="0" err="1">
                <a:solidFill>
                  <a:schemeClr val="bg2"/>
                </a:solidFill>
                <a:latin typeface="Roboto"/>
                <a:ea typeface="Roboto"/>
                <a:cs typeface="Roboto"/>
                <a:sym typeface="Roboto"/>
              </a:rPr>
              <a:t>routiers</a:t>
            </a:r>
            <a:r>
              <a:rPr lang="en-US" dirty="0">
                <a:solidFill>
                  <a:schemeClr val="bg2"/>
                </a:solidFill>
                <a:latin typeface="Roboto"/>
                <a:ea typeface="Roboto"/>
                <a:cs typeface="Roboto"/>
                <a:sym typeface="Roboto"/>
              </a:rPr>
              <a:t>, les </a:t>
            </a:r>
            <a:r>
              <a:rPr lang="en-US" dirty="0" err="1">
                <a:solidFill>
                  <a:schemeClr val="bg2"/>
                </a:solidFill>
                <a:latin typeface="Roboto"/>
                <a:ea typeface="Roboto"/>
                <a:cs typeface="Roboto"/>
                <a:sym typeface="Roboto"/>
              </a:rPr>
              <a:t>urbanistes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doivent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tenir</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compte</a:t>
            </a:r>
            <a:r>
              <a:rPr lang="en-US" dirty="0">
                <a:solidFill>
                  <a:schemeClr val="bg2"/>
                </a:solidFill>
                <a:latin typeface="Roboto"/>
                <a:ea typeface="Roboto"/>
                <a:cs typeface="Roboto"/>
                <a:sym typeface="Roboto"/>
              </a:rPr>
              <a:t> de </a:t>
            </a:r>
            <a:r>
              <a:rPr lang="en-US" dirty="0" err="1">
                <a:solidFill>
                  <a:schemeClr val="bg2"/>
                </a:solidFill>
                <a:latin typeface="Roboto"/>
                <a:ea typeface="Roboto"/>
                <a:cs typeface="Roboto"/>
                <a:sym typeface="Roboto"/>
              </a:rPr>
              <a:t>cette</a:t>
            </a:r>
            <a:r>
              <a:rPr lang="en-US" dirty="0">
                <a:solidFill>
                  <a:schemeClr val="bg2"/>
                </a:solidFill>
                <a:latin typeface="Roboto"/>
                <a:ea typeface="Roboto"/>
                <a:cs typeface="Roboto"/>
                <a:sym typeface="Roboto"/>
              </a:rPr>
              <a:t> interconnexion. </a:t>
            </a:r>
            <a:r>
              <a:rPr lang="en-US" dirty="0" err="1">
                <a:solidFill>
                  <a:schemeClr val="bg2"/>
                </a:solidFill>
                <a:latin typeface="Roboto"/>
                <a:ea typeface="Roboto"/>
                <a:cs typeface="Roboto"/>
                <a:sym typeface="Roboto"/>
              </a:rPr>
              <a:t>Renforcer</a:t>
            </a:r>
            <a:r>
              <a:rPr lang="en-US" dirty="0">
                <a:solidFill>
                  <a:schemeClr val="bg2"/>
                </a:solidFill>
                <a:latin typeface="Roboto"/>
                <a:ea typeface="Roboto"/>
                <a:cs typeface="Roboto"/>
                <a:sym typeface="Roboto"/>
              </a:rPr>
              <a:t> la </a:t>
            </a:r>
            <a:r>
              <a:rPr lang="en-US" dirty="0" err="1">
                <a:solidFill>
                  <a:schemeClr val="bg2"/>
                </a:solidFill>
                <a:latin typeface="Roboto"/>
                <a:ea typeface="Roboto"/>
                <a:cs typeface="Roboto"/>
                <a:sym typeface="Roboto"/>
              </a:rPr>
              <a:t>résilience</a:t>
            </a:r>
            <a:r>
              <a:rPr lang="en-US" dirty="0">
                <a:solidFill>
                  <a:schemeClr val="bg2"/>
                </a:solidFill>
                <a:latin typeface="Roboto"/>
                <a:ea typeface="Roboto"/>
                <a:cs typeface="Roboto"/>
                <a:sym typeface="Roboto"/>
              </a:rPr>
              <a:t> des </a:t>
            </a:r>
            <a:r>
              <a:rPr lang="en-US" dirty="0" err="1">
                <a:solidFill>
                  <a:schemeClr val="bg2"/>
                </a:solidFill>
                <a:latin typeface="Roboto"/>
                <a:ea typeface="Roboto"/>
                <a:cs typeface="Roboto"/>
                <a:sym typeface="Roboto"/>
              </a:rPr>
              <a:t>systèmes</a:t>
            </a:r>
            <a:r>
              <a:rPr lang="en-US" dirty="0">
                <a:solidFill>
                  <a:schemeClr val="bg2"/>
                </a:solidFill>
                <a:latin typeface="Roboto"/>
                <a:ea typeface="Roboto"/>
                <a:cs typeface="Roboto"/>
                <a:sym typeface="Roboto"/>
              </a:rPr>
              <a:t> de drainage </a:t>
            </a:r>
            <a:r>
              <a:rPr lang="en-US" dirty="0" err="1">
                <a:solidFill>
                  <a:schemeClr val="bg2"/>
                </a:solidFill>
                <a:latin typeface="Roboto"/>
                <a:ea typeface="Roboto"/>
                <a:cs typeface="Roboto"/>
                <a:sym typeface="Roboto"/>
              </a:rPr>
              <a:t>permettra</a:t>
            </a:r>
            <a:r>
              <a:rPr lang="en-US" dirty="0">
                <a:solidFill>
                  <a:schemeClr val="bg2"/>
                </a:solidFill>
                <a:latin typeface="Roboto"/>
                <a:ea typeface="Roboto"/>
                <a:cs typeface="Roboto"/>
                <a:sym typeface="Roboto"/>
              </a:rPr>
              <a:t> de </a:t>
            </a:r>
            <a:r>
              <a:rPr lang="en-US" dirty="0" err="1">
                <a:solidFill>
                  <a:schemeClr val="bg2"/>
                </a:solidFill>
                <a:latin typeface="Roboto"/>
                <a:ea typeface="Roboto"/>
                <a:cs typeface="Roboto"/>
                <a:sym typeface="Roboto"/>
              </a:rPr>
              <a:t>garantir</a:t>
            </a:r>
            <a:r>
              <a:rPr lang="en-US" dirty="0">
                <a:solidFill>
                  <a:schemeClr val="bg2"/>
                </a:solidFill>
                <a:latin typeface="Roboto"/>
                <a:ea typeface="Roboto"/>
                <a:cs typeface="Roboto"/>
                <a:sym typeface="Roboto"/>
              </a:rPr>
              <a:t> que les routes </a:t>
            </a:r>
            <a:r>
              <a:rPr lang="en-US" dirty="0" err="1">
                <a:solidFill>
                  <a:schemeClr val="bg2"/>
                </a:solidFill>
                <a:latin typeface="Roboto"/>
                <a:ea typeface="Roboto"/>
                <a:cs typeface="Roboto"/>
                <a:sym typeface="Roboto"/>
              </a:rPr>
              <a:t>pourront</a:t>
            </a:r>
            <a:r>
              <a:rPr lang="en-US" dirty="0">
                <a:solidFill>
                  <a:schemeClr val="bg2"/>
                </a:solidFill>
                <a:latin typeface="Roboto"/>
                <a:ea typeface="Roboto"/>
                <a:cs typeface="Roboto"/>
                <a:sym typeface="Roboto"/>
              </a:rPr>
              <a:t> faire face aux futures </a:t>
            </a:r>
            <a:r>
              <a:rPr lang="en-US" dirty="0" err="1">
                <a:solidFill>
                  <a:schemeClr val="bg2"/>
                </a:solidFill>
                <a:latin typeface="Roboto"/>
                <a:ea typeface="Roboto"/>
                <a:cs typeface="Roboto"/>
                <a:sym typeface="Roboto"/>
              </a:rPr>
              <a:t>inondations</a:t>
            </a:r>
            <a:r>
              <a:rPr lang="en-US" dirty="0">
                <a:solidFill>
                  <a:schemeClr val="bg2"/>
                </a:solidFill>
                <a:latin typeface="Roboto"/>
                <a:ea typeface="Roboto"/>
                <a:cs typeface="Roboto"/>
                <a:sym typeface="Roboto"/>
              </a:rPr>
              <a:t>.</a:t>
            </a:r>
            <a:endParaRPr sz="900" dirty="0">
              <a:solidFill>
                <a:schemeClr val="bg2"/>
              </a:solidFill>
            </a:endParaRPr>
          </a:p>
        </p:txBody>
      </p:sp>
      <p:sp>
        <p:nvSpPr>
          <p:cNvPr id="1096" name="Google Shape;1096;p55"/>
          <p:cNvSpPr/>
          <p:nvPr/>
        </p:nvSpPr>
        <p:spPr>
          <a:xfrm>
            <a:off x="7170821" y="0"/>
            <a:ext cx="5021179" cy="6858000"/>
          </a:xfrm>
          <a:custGeom>
            <a:avLst/>
            <a:gdLst/>
            <a:ahLst/>
            <a:cxnLst/>
            <a:rect l="l" t="t" r="r" b="b"/>
            <a:pathLst>
              <a:path w="7531768" h="10287000" extrusionOk="0">
                <a:moveTo>
                  <a:pt x="0" y="0"/>
                </a:moveTo>
                <a:lnTo>
                  <a:pt x="7531768" y="0"/>
                </a:lnTo>
                <a:lnTo>
                  <a:pt x="7531768" y="10287000"/>
                </a:lnTo>
                <a:lnTo>
                  <a:pt x="0" y="10287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97" name="Google Shape;1097;p55"/>
          <p:cNvSpPr/>
          <p:nvPr/>
        </p:nvSpPr>
        <p:spPr>
          <a:xfrm>
            <a:off x="6789958" y="547415"/>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1098" name="Google Shape;1098;p55"/>
          <p:cNvSpPr/>
          <p:nvPr/>
        </p:nvSpPr>
        <p:spPr>
          <a:xfrm>
            <a:off x="6903100" y="627426"/>
            <a:ext cx="544830" cy="544830"/>
          </a:xfrm>
          <a:custGeom>
            <a:avLst/>
            <a:gdLst/>
            <a:ahLst/>
            <a:cxnLst/>
            <a:rect l="l" t="t" r="r" b="b"/>
            <a:pathLst>
              <a:path w="1089660" h="1089660" extrusionOk="0">
                <a:moveTo>
                  <a:pt x="0" y="0"/>
                </a:moveTo>
                <a:lnTo>
                  <a:pt x="1089660" y="0"/>
                </a:lnTo>
                <a:lnTo>
                  <a:pt x="1089660" y="1089660"/>
                </a:lnTo>
                <a:lnTo>
                  <a:pt x="0" y="108966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99" name="Google Shape;1099;p55"/>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Khulna Dacope Koira, Bangladesh ; photo prise par Emdadul Islam Bitu, PNUD Bangladesh</a:t>
            </a:r>
            <a:endParaRPr sz="933"/>
          </a:p>
        </p:txBody>
      </p:sp>
      <p:sp>
        <p:nvSpPr>
          <p:cNvPr id="1100" name="Google Shape;1100;p55"/>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116"/>
        <p:cNvGrpSpPr/>
        <p:nvPr/>
      </p:nvGrpSpPr>
      <p:grpSpPr>
        <a:xfrm>
          <a:off x="0" y="0"/>
          <a:ext cx="0" cy="0"/>
          <a:chOff x="0" y="0"/>
          <a:chExt cx="0" cy="0"/>
        </a:xfrm>
      </p:grpSpPr>
      <p:sp>
        <p:nvSpPr>
          <p:cNvPr id="1118" name="Google Shape;1118;p57"/>
          <p:cNvSpPr txBox="1"/>
          <p:nvPr/>
        </p:nvSpPr>
        <p:spPr>
          <a:xfrm>
            <a:off x="586369" y="694724"/>
            <a:ext cx="11059313"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2"/>
                </a:solidFill>
                <a:latin typeface="Roboto"/>
                <a:ea typeface="Roboto"/>
                <a:cs typeface="Roboto"/>
                <a:sym typeface="Roboto"/>
              </a:rPr>
              <a:t>02 | Gestion adaptative</a:t>
            </a:r>
            <a:endParaRPr sz="933">
              <a:solidFill>
                <a:schemeClr val="bg2"/>
              </a:solidFill>
            </a:endParaRPr>
          </a:p>
        </p:txBody>
      </p:sp>
      <p:sp>
        <p:nvSpPr>
          <p:cNvPr id="1119" name="Google Shape;1119;p57"/>
          <p:cNvSpPr txBox="1"/>
          <p:nvPr/>
        </p:nvSpPr>
        <p:spPr>
          <a:xfrm>
            <a:off x="5752831" y="50543"/>
            <a:ext cx="5842379" cy="353879"/>
          </a:xfrm>
          <a:prstGeom prst="rect">
            <a:avLst/>
          </a:prstGeom>
          <a:noFill/>
          <a:ln>
            <a:noFill/>
          </a:ln>
        </p:spPr>
        <p:txBody>
          <a:bodyPr spcFirstLastPara="1" wrap="square" lIns="0" tIns="0" rIns="0" bIns="0" anchor="t" anchorCtr="0">
            <a:spAutoFit/>
          </a:bodyPr>
          <a:lstStyle/>
          <a:p>
            <a:pPr algn="r">
              <a:lnSpc>
                <a:spcPct val="149978"/>
              </a:lnSpc>
              <a:buSzPts val="2299"/>
            </a:pPr>
            <a:r>
              <a:rPr lang="en-US" sz="1533">
                <a:solidFill>
                  <a:srgbClr val="FFFFFF"/>
                </a:solidFill>
                <a:latin typeface="Roboto"/>
                <a:ea typeface="Roboto"/>
                <a:cs typeface="Roboto"/>
                <a:sym typeface="Roboto"/>
              </a:rPr>
              <a:t>@Jenn, merci de clarifier ce point.</a:t>
            </a:r>
            <a:endParaRPr sz="933"/>
          </a:p>
        </p:txBody>
      </p:sp>
      <p:sp>
        <p:nvSpPr>
          <p:cNvPr id="1120" name="Google Shape;1120;p57"/>
          <p:cNvSpPr/>
          <p:nvPr/>
        </p:nvSpPr>
        <p:spPr>
          <a:xfrm>
            <a:off x="7170821" y="0"/>
            <a:ext cx="5021179" cy="6858000"/>
          </a:xfrm>
          <a:custGeom>
            <a:avLst/>
            <a:gdLst/>
            <a:ahLst/>
            <a:cxnLst/>
            <a:rect l="l" t="t" r="r" b="b"/>
            <a:pathLst>
              <a:path w="7531768" h="10287000" extrusionOk="0">
                <a:moveTo>
                  <a:pt x="0" y="0"/>
                </a:moveTo>
                <a:lnTo>
                  <a:pt x="7531768" y="0"/>
                </a:lnTo>
                <a:lnTo>
                  <a:pt x="7531768" y="10287000"/>
                </a:lnTo>
                <a:lnTo>
                  <a:pt x="0" y="10287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1" name="Google Shape;1121;p57"/>
          <p:cNvSpPr txBox="1"/>
          <p:nvPr/>
        </p:nvSpPr>
        <p:spPr>
          <a:xfrm>
            <a:off x="586369" y="1854404"/>
            <a:ext cx="5454200" cy="4308872"/>
          </a:xfrm>
          <a:prstGeom prst="rect">
            <a:avLst/>
          </a:prstGeom>
          <a:noFill/>
          <a:ln>
            <a:noFill/>
          </a:ln>
        </p:spPr>
        <p:txBody>
          <a:bodyPr spcFirstLastPara="1" wrap="square" lIns="0" tIns="0" rIns="0" bIns="0" anchor="t" anchorCtr="0">
            <a:spAutoFit/>
          </a:bodyPr>
          <a:lstStyle/>
          <a:p>
            <a:pPr>
              <a:buSzPts val="2300"/>
            </a:pPr>
            <a:r>
              <a:rPr lang="en-US" b="1" dirty="0">
                <a:solidFill>
                  <a:schemeClr val="bg2"/>
                </a:solidFill>
                <a:latin typeface="Roboto"/>
                <a:ea typeface="Roboto"/>
                <a:cs typeface="Roboto"/>
                <a:sym typeface="Roboto"/>
              </a:rPr>
              <a:t>La gestion adaptative </a:t>
            </a:r>
            <a:r>
              <a:rPr lang="en-US" dirty="0" err="1">
                <a:solidFill>
                  <a:schemeClr val="bg2"/>
                </a:solidFill>
                <a:latin typeface="Roboto"/>
                <a:ea typeface="Roboto"/>
                <a:cs typeface="Roboto"/>
                <a:sym typeface="Roboto"/>
              </a:rPr>
              <a:t>est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une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stratégie</a:t>
            </a:r>
            <a:r>
              <a:rPr lang="en-US" dirty="0">
                <a:solidFill>
                  <a:schemeClr val="bg2"/>
                </a:solidFill>
                <a:latin typeface="Roboto"/>
                <a:ea typeface="Roboto"/>
                <a:cs typeface="Roboto"/>
                <a:sym typeface="Roboto"/>
              </a:rPr>
              <a:t> qui aide à </a:t>
            </a:r>
            <a:r>
              <a:rPr lang="en-US" dirty="0" err="1">
                <a:solidFill>
                  <a:schemeClr val="bg2"/>
                </a:solidFill>
                <a:latin typeface="Roboto"/>
                <a:ea typeface="Roboto"/>
                <a:cs typeface="Roboto"/>
                <a:sym typeface="Roboto"/>
              </a:rPr>
              <a:t>gérer</a:t>
            </a:r>
            <a:r>
              <a:rPr lang="en-US" dirty="0">
                <a:solidFill>
                  <a:schemeClr val="bg2"/>
                </a:solidFill>
                <a:latin typeface="Roboto"/>
                <a:ea typeface="Roboto"/>
                <a:cs typeface="Roboto"/>
                <a:sym typeface="Roboto"/>
              </a:rPr>
              <a:t> les </a:t>
            </a:r>
            <a:r>
              <a:rPr lang="en-US" dirty="0" err="1">
                <a:solidFill>
                  <a:schemeClr val="bg2"/>
                </a:solidFill>
                <a:latin typeface="Roboto"/>
                <a:ea typeface="Roboto"/>
                <a:cs typeface="Roboto"/>
                <a:sym typeface="Roboto"/>
              </a:rPr>
              <a:t>incertitudes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liées</a:t>
            </a:r>
            <a:r>
              <a:rPr lang="en-US" dirty="0">
                <a:solidFill>
                  <a:schemeClr val="bg2"/>
                </a:solidFill>
                <a:latin typeface="Roboto"/>
                <a:ea typeface="Roboto"/>
                <a:cs typeface="Roboto"/>
                <a:sym typeface="Roboto"/>
              </a:rPr>
              <a:t> au </a:t>
            </a:r>
            <a:r>
              <a:rPr lang="en-US" dirty="0" err="1">
                <a:solidFill>
                  <a:schemeClr val="bg2"/>
                </a:solidFill>
                <a:latin typeface="Roboto"/>
                <a:ea typeface="Roboto"/>
                <a:cs typeface="Roboto"/>
                <a:sym typeface="Roboto"/>
              </a:rPr>
              <a:t>changement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climatique</a:t>
            </a:r>
            <a:r>
              <a:rPr lang="en-US" dirty="0">
                <a:solidFill>
                  <a:schemeClr val="bg2"/>
                </a:solidFill>
                <a:latin typeface="Roboto"/>
                <a:ea typeface="Roboto"/>
                <a:cs typeface="Roboto"/>
                <a:sym typeface="Roboto"/>
              </a:rPr>
              <a:t> tout au long du cycle de vie d'un </a:t>
            </a:r>
            <a:r>
              <a:rPr lang="en-US" dirty="0" err="1">
                <a:solidFill>
                  <a:schemeClr val="bg2"/>
                </a:solidFill>
                <a:latin typeface="Roboto"/>
                <a:ea typeface="Roboto"/>
                <a:cs typeface="Roboto"/>
                <a:sym typeface="Roboto"/>
              </a:rPr>
              <a:t>investissement</a:t>
            </a:r>
            <a:r>
              <a:rPr lang="en-US" dirty="0">
                <a:solidFill>
                  <a:schemeClr val="bg2"/>
                </a:solidFill>
                <a:latin typeface="Roboto"/>
                <a:ea typeface="Roboto"/>
                <a:cs typeface="Roboto"/>
                <a:sym typeface="Roboto"/>
              </a:rPr>
              <a:t> dans les infrastructures. Les sources </a:t>
            </a:r>
            <a:r>
              <a:rPr lang="en-US" dirty="0" err="1">
                <a:solidFill>
                  <a:schemeClr val="bg2"/>
                </a:solidFill>
                <a:latin typeface="Roboto"/>
                <a:ea typeface="Roboto"/>
                <a:cs typeface="Roboto"/>
                <a:sym typeface="Roboto"/>
              </a:rPr>
              <a:t>d'incertitude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comprennent</a:t>
            </a:r>
            <a:r>
              <a:rPr lang="en-US" dirty="0">
                <a:solidFill>
                  <a:schemeClr val="bg2"/>
                </a:solidFill>
                <a:latin typeface="Roboto"/>
                <a:ea typeface="Roboto"/>
                <a:cs typeface="Roboto"/>
                <a:sym typeface="Roboto"/>
              </a:rPr>
              <a:t> les projections des </a:t>
            </a:r>
            <a:r>
              <a:rPr lang="en-US" dirty="0" err="1">
                <a:solidFill>
                  <a:schemeClr val="bg2"/>
                </a:solidFill>
                <a:latin typeface="Roboto"/>
                <a:ea typeface="Roboto"/>
                <a:cs typeface="Roboto"/>
                <a:sym typeface="Roboto"/>
              </a:rPr>
              <a:t>modèles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climatiques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en</a:t>
            </a:r>
            <a:r>
              <a:rPr lang="en-US" dirty="0">
                <a:solidFill>
                  <a:schemeClr val="bg2"/>
                </a:solidFill>
                <a:latin typeface="Roboto"/>
                <a:ea typeface="Roboto"/>
                <a:cs typeface="Roboto"/>
                <a:sym typeface="Roboto"/>
              </a:rPr>
              <a:t> particulier à </a:t>
            </a:r>
            <a:r>
              <a:rPr lang="en-US" dirty="0" err="1">
                <a:solidFill>
                  <a:schemeClr val="bg2"/>
                </a:solidFill>
                <a:latin typeface="Roboto"/>
                <a:ea typeface="Roboto"/>
                <a:cs typeface="Roboto"/>
                <a:sym typeface="Roboto"/>
              </a:rPr>
              <a:t>l'échelle</a:t>
            </a:r>
            <a:r>
              <a:rPr lang="en-US" dirty="0">
                <a:solidFill>
                  <a:schemeClr val="bg2"/>
                </a:solidFill>
                <a:latin typeface="Roboto"/>
                <a:ea typeface="Roboto"/>
                <a:cs typeface="Roboto"/>
                <a:sym typeface="Roboto"/>
              </a:rPr>
              <a:t> locale, et les </a:t>
            </a:r>
            <a:r>
              <a:rPr lang="en-US" dirty="0" err="1">
                <a:solidFill>
                  <a:schemeClr val="bg2"/>
                </a:solidFill>
                <a:latin typeface="Roboto"/>
                <a:ea typeface="Roboto"/>
                <a:cs typeface="Roboto"/>
                <a:sym typeface="Roboto"/>
              </a:rPr>
              <a:t>changements</a:t>
            </a:r>
            <a:r>
              <a:rPr lang="en-US" dirty="0">
                <a:solidFill>
                  <a:schemeClr val="bg2"/>
                </a:solidFill>
                <a:latin typeface="Roboto"/>
                <a:ea typeface="Roboto"/>
                <a:cs typeface="Roboto"/>
                <a:sym typeface="Roboto"/>
              </a:rPr>
              <a:t> socio-</a:t>
            </a:r>
            <a:r>
              <a:rPr lang="en-US" dirty="0" err="1">
                <a:solidFill>
                  <a:schemeClr val="bg2"/>
                </a:solidFill>
                <a:latin typeface="Roboto"/>
                <a:ea typeface="Roboto"/>
                <a:cs typeface="Roboto"/>
                <a:sym typeface="Roboto"/>
              </a:rPr>
              <a:t>économiques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liés</a:t>
            </a:r>
            <a:r>
              <a:rPr lang="en-US" dirty="0">
                <a:solidFill>
                  <a:schemeClr val="bg2"/>
                </a:solidFill>
                <a:latin typeface="Roboto"/>
                <a:ea typeface="Roboto"/>
                <a:cs typeface="Roboto"/>
                <a:sym typeface="Roboto"/>
              </a:rPr>
              <a:t> à la </a:t>
            </a:r>
            <a:r>
              <a:rPr lang="en-US" dirty="0" err="1">
                <a:solidFill>
                  <a:schemeClr val="bg2"/>
                </a:solidFill>
                <a:latin typeface="Roboto"/>
                <a:ea typeface="Roboto"/>
                <a:cs typeface="Roboto"/>
                <a:sym typeface="Roboto"/>
              </a:rPr>
              <a:t>croissance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urbaine</a:t>
            </a:r>
            <a:r>
              <a:rPr lang="en-US" dirty="0">
                <a:solidFill>
                  <a:schemeClr val="bg2"/>
                </a:solidFill>
                <a:latin typeface="Roboto"/>
                <a:ea typeface="Roboto"/>
                <a:cs typeface="Roboto"/>
                <a:sym typeface="Roboto"/>
              </a:rPr>
              <a:t>.</a:t>
            </a:r>
            <a:endParaRPr sz="900" dirty="0">
              <a:solidFill>
                <a:schemeClr val="bg2"/>
              </a:solidFill>
            </a:endParaRPr>
          </a:p>
          <a:p>
            <a:pPr>
              <a:buSzPts val="2300"/>
            </a:pPr>
            <a:endParaRPr dirty="0">
              <a:solidFill>
                <a:schemeClr val="bg2"/>
              </a:solidFill>
              <a:latin typeface="Roboto"/>
              <a:ea typeface="Roboto"/>
              <a:cs typeface="Roboto"/>
              <a:sym typeface="Roboto"/>
            </a:endParaRPr>
          </a:p>
          <a:p>
            <a:pPr>
              <a:buSzPts val="2300"/>
            </a:pPr>
            <a:r>
              <a:rPr lang="en-US" dirty="0">
                <a:solidFill>
                  <a:schemeClr val="bg2"/>
                </a:solidFill>
                <a:latin typeface="Roboto"/>
                <a:ea typeface="Roboto"/>
                <a:cs typeface="Roboto"/>
                <a:sym typeface="Roboto"/>
              </a:rPr>
              <a:t>Cela </a:t>
            </a:r>
            <a:r>
              <a:rPr lang="en-US" dirty="0" err="1">
                <a:solidFill>
                  <a:schemeClr val="bg2"/>
                </a:solidFill>
                <a:latin typeface="Roboto"/>
                <a:ea typeface="Roboto"/>
                <a:cs typeface="Roboto"/>
                <a:sym typeface="Roboto"/>
              </a:rPr>
              <a:t>signifie</a:t>
            </a:r>
            <a:r>
              <a:rPr lang="en-US" dirty="0">
                <a:solidFill>
                  <a:schemeClr val="bg2"/>
                </a:solidFill>
                <a:latin typeface="Roboto"/>
                <a:ea typeface="Roboto"/>
                <a:cs typeface="Roboto"/>
                <a:sym typeface="Roboto"/>
              </a:rPr>
              <a:t> </a:t>
            </a:r>
            <a:r>
              <a:rPr lang="en-US" b="1" dirty="0" err="1">
                <a:solidFill>
                  <a:schemeClr val="bg2"/>
                </a:solidFill>
                <a:latin typeface="Roboto"/>
                <a:ea typeface="Roboto"/>
                <a:cs typeface="Roboto"/>
                <a:sym typeface="Roboto"/>
              </a:rPr>
              <a:t>qu'il</a:t>
            </a:r>
            <a:r>
              <a:rPr lang="en-US" b="1" dirty="0">
                <a:solidFill>
                  <a:schemeClr val="bg2"/>
                </a:solidFill>
                <a:latin typeface="Roboto"/>
                <a:ea typeface="Roboto"/>
                <a:cs typeface="Roboto"/>
                <a:sym typeface="Roboto"/>
              </a:rPr>
              <a:t> faut </a:t>
            </a:r>
            <a:r>
              <a:rPr lang="en-US" b="1" dirty="0" err="1">
                <a:solidFill>
                  <a:schemeClr val="bg2"/>
                </a:solidFill>
                <a:latin typeface="Roboto"/>
                <a:ea typeface="Roboto"/>
                <a:cs typeface="Roboto"/>
                <a:sym typeface="Roboto"/>
              </a:rPr>
              <a:t>intégrer</a:t>
            </a:r>
            <a:r>
              <a:rPr lang="en-US" b="1" dirty="0">
                <a:solidFill>
                  <a:schemeClr val="bg2"/>
                </a:solidFill>
                <a:latin typeface="Roboto"/>
                <a:ea typeface="Roboto"/>
                <a:cs typeface="Roboto"/>
                <a:sym typeface="Roboto"/>
              </a:rPr>
              <a:t> la </a:t>
            </a:r>
            <a:r>
              <a:rPr lang="en-US" b="1" dirty="0" err="1">
                <a:solidFill>
                  <a:schemeClr val="bg2"/>
                </a:solidFill>
                <a:latin typeface="Roboto"/>
                <a:ea typeface="Roboto"/>
                <a:cs typeface="Roboto"/>
                <a:sym typeface="Roboto"/>
              </a:rPr>
              <a:t>flexibilité</a:t>
            </a:r>
            <a:r>
              <a:rPr lang="en-US" b="1" dirty="0">
                <a:solidFill>
                  <a:schemeClr val="bg2"/>
                </a:solidFill>
                <a:latin typeface="Roboto"/>
                <a:ea typeface="Roboto"/>
                <a:cs typeface="Roboto"/>
                <a:sym typeface="Roboto"/>
              </a:rPr>
              <a:t> </a:t>
            </a:r>
            <a:r>
              <a:rPr lang="en-US" b="1" dirty="0" err="1">
                <a:solidFill>
                  <a:schemeClr val="bg2"/>
                </a:solidFill>
                <a:latin typeface="Roboto"/>
                <a:ea typeface="Roboto"/>
                <a:cs typeface="Roboto"/>
                <a:sym typeface="Roboto"/>
              </a:rPr>
              <a:t>dès</a:t>
            </a:r>
            <a:r>
              <a:rPr lang="en-US" b="1" dirty="0">
                <a:solidFill>
                  <a:schemeClr val="bg2"/>
                </a:solidFill>
                <a:latin typeface="Roboto"/>
                <a:ea typeface="Roboto"/>
                <a:cs typeface="Roboto"/>
                <a:sym typeface="Roboto"/>
              </a:rPr>
              <a:t> le </a:t>
            </a:r>
            <a:r>
              <a:rPr lang="en-US" b="1" dirty="0" err="1">
                <a:solidFill>
                  <a:schemeClr val="bg2"/>
                </a:solidFill>
                <a:latin typeface="Roboto"/>
                <a:ea typeface="Roboto"/>
                <a:cs typeface="Roboto"/>
                <a:sym typeface="Roboto"/>
              </a:rPr>
              <a:t>départ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afin</a:t>
            </a:r>
            <a:r>
              <a:rPr lang="en-US" dirty="0">
                <a:solidFill>
                  <a:schemeClr val="bg2"/>
                </a:solidFill>
                <a:latin typeface="Roboto"/>
                <a:ea typeface="Roboto"/>
                <a:cs typeface="Roboto"/>
                <a:sym typeface="Roboto"/>
              </a:rPr>
              <a:t> que les plans </a:t>
            </a:r>
            <a:r>
              <a:rPr lang="en-US" dirty="0" err="1">
                <a:solidFill>
                  <a:schemeClr val="bg2"/>
                </a:solidFill>
                <a:latin typeface="Roboto"/>
                <a:ea typeface="Roboto"/>
                <a:cs typeface="Roboto"/>
                <a:sym typeface="Roboto"/>
              </a:rPr>
              <a:t>d'infrastructure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puissent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s'adapter</a:t>
            </a:r>
            <a:r>
              <a:rPr lang="en-US" dirty="0">
                <a:solidFill>
                  <a:schemeClr val="bg2"/>
                </a:solidFill>
                <a:latin typeface="Roboto"/>
                <a:ea typeface="Roboto"/>
                <a:cs typeface="Roboto"/>
                <a:sym typeface="Roboto"/>
              </a:rPr>
              <a:t> à </a:t>
            </a:r>
            <a:r>
              <a:rPr lang="en-US" dirty="0" err="1">
                <a:solidFill>
                  <a:schemeClr val="bg2"/>
                </a:solidFill>
                <a:latin typeface="Roboto"/>
                <a:ea typeface="Roboto"/>
                <a:cs typeface="Roboto"/>
                <a:sym typeface="Roboto"/>
              </a:rPr>
              <a:t>l'évolution</a:t>
            </a:r>
            <a:r>
              <a:rPr lang="en-US" dirty="0">
                <a:solidFill>
                  <a:schemeClr val="bg2"/>
                </a:solidFill>
                <a:latin typeface="Roboto"/>
                <a:ea typeface="Roboto"/>
                <a:cs typeface="Roboto"/>
                <a:sym typeface="Roboto"/>
              </a:rPr>
              <a:t> des </a:t>
            </a:r>
            <a:r>
              <a:rPr lang="en-US" dirty="0" err="1">
                <a:solidFill>
                  <a:schemeClr val="bg2"/>
                </a:solidFill>
                <a:latin typeface="Roboto"/>
                <a:ea typeface="Roboto"/>
                <a:cs typeface="Roboto"/>
                <a:sym typeface="Roboto"/>
              </a:rPr>
              <a:t>circonstances</a:t>
            </a:r>
            <a:r>
              <a:rPr lang="en-US" dirty="0">
                <a:solidFill>
                  <a:schemeClr val="bg2"/>
                </a:solidFill>
                <a:latin typeface="Roboto"/>
                <a:ea typeface="Roboto"/>
                <a:cs typeface="Roboto"/>
                <a:sym typeface="Roboto"/>
              </a:rPr>
              <a:t> et aux multiples </a:t>
            </a:r>
            <a:r>
              <a:rPr lang="en-US" dirty="0" err="1">
                <a:solidFill>
                  <a:schemeClr val="bg2"/>
                </a:solidFill>
                <a:latin typeface="Roboto"/>
                <a:ea typeface="Roboto"/>
                <a:cs typeface="Roboto"/>
                <a:sym typeface="Roboto"/>
              </a:rPr>
              <a:t>scénarios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climatiques</a:t>
            </a:r>
            <a:r>
              <a:rPr lang="en-US" dirty="0">
                <a:solidFill>
                  <a:schemeClr val="bg2"/>
                </a:solidFill>
                <a:latin typeface="Roboto"/>
                <a:ea typeface="Roboto"/>
                <a:cs typeface="Roboto"/>
                <a:sym typeface="Roboto"/>
              </a:rPr>
              <a:t> possibles tout au long de la durée de vie de </a:t>
            </a:r>
            <a:r>
              <a:rPr lang="en-US" dirty="0" err="1">
                <a:solidFill>
                  <a:schemeClr val="bg2"/>
                </a:solidFill>
                <a:latin typeface="Roboto"/>
                <a:ea typeface="Roboto"/>
                <a:cs typeface="Roboto"/>
                <a:sym typeface="Roboto"/>
              </a:rPr>
              <a:t>l'investissement</a:t>
            </a:r>
            <a:r>
              <a:rPr lang="en-US" dirty="0">
                <a:solidFill>
                  <a:schemeClr val="bg2"/>
                </a:solidFill>
                <a:latin typeface="Roboto"/>
                <a:ea typeface="Roboto"/>
                <a:cs typeface="Roboto"/>
                <a:sym typeface="Roboto"/>
              </a:rPr>
              <a:t>. Cela </a:t>
            </a:r>
            <a:r>
              <a:rPr lang="en-US" dirty="0" err="1">
                <a:solidFill>
                  <a:schemeClr val="bg2"/>
                </a:solidFill>
                <a:latin typeface="Roboto"/>
                <a:ea typeface="Roboto"/>
                <a:cs typeface="Roboto"/>
                <a:sym typeface="Roboto"/>
              </a:rPr>
              <a:t>permet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également</a:t>
            </a:r>
            <a:r>
              <a:rPr lang="en-US" dirty="0">
                <a:solidFill>
                  <a:schemeClr val="bg2"/>
                </a:solidFill>
                <a:latin typeface="Roboto"/>
                <a:ea typeface="Roboto"/>
                <a:cs typeface="Roboto"/>
                <a:sym typeface="Roboto"/>
              </a:rPr>
              <a:t> de </a:t>
            </a:r>
            <a:r>
              <a:rPr lang="en-US" dirty="0" err="1">
                <a:solidFill>
                  <a:schemeClr val="bg2"/>
                </a:solidFill>
                <a:latin typeface="Roboto"/>
                <a:ea typeface="Roboto"/>
                <a:cs typeface="Roboto"/>
                <a:sym typeface="Roboto"/>
              </a:rPr>
              <a:t>réduire</a:t>
            </a:r>
            <a:r>
              <a:rPr lang="en-US" dirty="0">
                <a:solidFill>
                  <a:schemeClr val="bg2"/>
                </a:solidFill>
                <a:latin typeface="Roboto"/>
                <a:ea typeface="Roboto"/>
                <a:cs typeface="Roboto"/>
                <a:sym typeface="Roboto"/>
              </a:rPr>
              <a:t> les </a:t>
            </a:r>
            <a:r>
              <a:rPr lang="en-US" dirty="0" err="1">
                <a:solidFill>
                  <a:schemeClr val="bg2"/>
                </a:solidFill>
                <a:latin typeface="Roboto"/>
                <a:ea typeface="Roboto"/>
                <a:cs typeface="Roboto"/>
                <a:sym typeface="Roboto"/>
              </a:rPr>
              <a:t>coûts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en</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évitant</a:t>
            </a:r>
            <a:r>
              <a:rPr lang="en-US" dirty="0">
                <a:solidFill>
                  <a:schemeClr val="bg2"/>
                </a:solidFill>
                <a:latin typeface="Roboto"/>
                <a:ea typeface="Roboto"/>
                <a:cs typeface="Roboto"/>
                <a:sym typeface="Roboto"/>
              </a:rPr>
              <a:t> de </a:t>
            </a:r>
            <a:r>
              <a:rPr lang="en-US" dirty="0" err="1">
                <a:solidFill>
                  <a:schemeClr val="bg2"/>
                </a:solidFill>
                <a:latin typeface="Roboto"/>
                <a:ea typeface="Roboto"/>
                <a:cs typeface="Roboto"/>
                <a:sym typeface="Roboto"/>
              </a:rPr>
              <a:t>bloquer</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d'importants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investissements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initiaux</a:t>
            </a:r>
            <a:r>
              <a:rPr lang="en-US" dirty="0">
                <a:solidFill>
                  <a:schemeClr val="bg2"/>
                </a:solidFill>
                <a:latin typeface="Roboto"/>
                <a:ea typeface="Roboto"/>
                <a:cs typeface="Roboto"/>
                <a:sym typeface="Roboto"/>
              </a:rPr>
              <a:t>.</a:t>
            </a:r>
            <a:endParaRPr sz="900" dirty="0">
              <a:solidFill>
                <a:schemeClr val="bg2"/>
              </a:solidFill>
            </a:endParaRPr>
          </a:p>
          <a:p>
            <a:pPr>
              <a:buSzPts val="2300"/>
            </a:pPr>
            <a:endParaRPr dirty="0">
              <a:solidFill>
                <a:schemeClr val="bg2"/>
              </a:solidFill>
              <a:latin typeface="Roboto"/>
              <a:ea typeface="Roboto"/>
              <a:cs typeface="Roboto"/>
              <a:sym typeface="Roboto"/>
            </a:endParaRPr>
          </a:p>
          <a:p>
            <a:pPr>
              <a:buSzPts val="2300"/>
            </a:pPr>
            <a:r>
              <a:rPr lang="en-US" dirty="0">
                <a:solidFill>
                  <a:schemeClr val="bg2"/>
                </a:solidFill>
                <a:latin typeface="Roboto"/>
                <a:ea typeface="Roboto"/>
                <a:cs typeface="Roboto"/>
                <a:sym typeface="Roboto"/>
              </a:rPr>
              <a:t>Cela </a:t>
            </a:r>
            <a:r>
              <a:rPr lang="en-US" dirty="0" err="1">
                <a:solidFill>
                  <a:schemeClr val="bg2"/>
                </a:solidFill>
                <a:latin typeface="Roboto"/>
                <a:ea typeface="Roboto"/>
                <a:cs typeface="Roboto"/>
                <a:sym typeface="Roboto"/>
              </a:rPr>
              <a:t>nécessite</a:t>
            </a:r>
            <a:r>
              <a:rPr lang="en-US" dirty="0">
                <a:solidFill>
                  <a:schemeClr val="bg2"/>
                </a:solidFill>
                <a:latin typeface="Roboto"/>
                <a:ea typeface="Roboto"/>
                <a:cs typeface="Roboto"/>
                <a:sym typeface="Roboto"/>
              </a:rPr>
              <a:t> </a:t>
            </a:r>
            <a:r>
              <a:rPr lang="en-US" b="1" dirty="0">
                <a:solidFill>
                  <a:schemeClr val="bg2"/>
                </a:solidFill>
                <a:latin typeface="Roboto"/>
                <a:ea typeface="Roboto"/>
                <a:cs typeface="Roboto"/>
                <a:sym typeface="Roboto"/>
              </a:rPr>
              <a:t>de </a:t>
            </a:r>
            <a:r>
              <a:rPr lang="en-US" b="1" dirty="0" err="1">
                <a:solidFill>
                  <a:schemeClr val="bg2"/>
                </a:solidFill>
                <a:latin typeface="Roboto"/>
                <a:ea typeface="Roboto"/>
                <a:cs typeface="Roboto"/>
                <a:sym typeface="Roboto"/>
              </a:rPr>
              <a:t>surveiller</a:t>
            </a:r>
            <a:r>
              <a:rPr lang="en-US" b="1" dirty="0">
                <a:solidFill>
                  <a:schemeClr val="bg2"/>
                </a:solidFill>
                <a:latin typeface="Roboto"/>
                <a:ea typeface="Roboto"/>
                <a:cs typeface="Roboto"/>
                <a:sym typeface="Roboto"/>
              </a:rPr>
              <a:t> et </a:t>
            </a:r>
            <a:r>
              <a:rPr lang="en-US" b="1" dirty="0" err="1">
                <a:solidFill>
                  <a:schemeClr val="bg2"/>
                </a:solidFill>
                <a:latin typeface="Roboto"/>
                <a:ea typeface="Roboto"/>
                <a:cs typeface="Roboto"/>
                <a:sym typeface="Roboto"/>
              </a:rPr>
              <a:t>d'évaluer</a:t>
            </a:r>
            <a:r>
              <a:rPr lang="en-US" b="1" dirty="0">
                <a:solidFill>
                  <a:schemeClr val="bg2"/>
                </a:solidFill>
                <a:latin typeface="Roboto"/>
                <a:ea typeface="Roboto"/>
                <a:cs typeface="Roboto"/>
                <a:sym typeface="Roboto"/>
              </a:rPr>
              <a:t> les performances </a:t>
            </a:r>
            <a:r>
              <a:rPr lang="en-US" dirty="0">
                <a:solidFill>
                  <a:schemeClr val="bg2"/>
                </a:solidFill>
                <a:latin typeface="Roboto"/>
                <a:ea typeface="Roboto"/>
                <a:cs typeface="Roboto"/>
                <a:sym typeface="Roboto"/>
              </a:rPr>
              <a:t>tout au long de la durée de vie de </a:t>
            </a:r>
            <a:r>
              <a:rPr lang="en-US" dirty="0" err="1">
                <a:solidFill>
                  <a:schemeClr val="bg2"/>
                </a:solidFill>
                <a:latin typeface="Roboto"/>
                <a:ea typeface="Roboto"/>
                <a:cs typeface="Roboto"/>
                <a:sym typeface="Roboto"/>
              </a:rPr>
              <a:t>l'investissement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ce</a:t>
            </a:r>
            <a:r>
              <a:rPr lang="en-US" dirty="0">
                <a:solidFill>
                  <a:schemeClr val="bg2"/>
                </a:solidFill>
                <a:latin typeface="Roboto"/>
                <a:ea typeface="Roboto"/>
                <a:cs typeface="Roboto"/>
                <a:sym typeface="Roboto"/>
              </a:rPr>
              <a:t> qui </a:t>
            </a:r>
            <a:r>
              <a:rPr lang="en-US" dirty="0" err="1">
                <a:solidFill>
                  <a:schemeClr val="bg2"/>
                </a:solidFill>
                <a:latin typeface="Roboto"/>
                <a:ea typeface="Roboto"/>
                <a:cs typeface="Roboto"/>
                <a:sym typeface="Roboto"/>
              </a:rPr>
              <a:t>permet</a:t>
            </a:r>
            <a:r>
              <a:rPr lang="en-US" dirty="0">
                <a:solidFill>
                  <a:schemeClr val="bg2"/>
                </a:solidFill>
                <a:latin typeface="Roboto"/>
                <a:ea typeface="Roboto"/>
                <a:cs typeface="Roboto"/>
                <a:sym typeface="Roboto"/>
              </a:rPr>
              <a:t> de prendre des </a:t>
            </a:r>
            <a:r>
              <a:rPr lang="en-US" dirty="0" err="1">
                <a:solidFill>
                  <a:schemeClr val="bg2"/>
                </a:solidFill>
                <a:latin typeface="Roboto"/>
                <a:ea typeface="Roboto"/>
                <a:cs typeface="Roboto"/>
                <a:sym typeface="Roboto"/>
              </a:rPr>
              <a:t>décisions</a:t>
            </a:r>
            <a:r>
              <a:rPr lang="en-US" dirty="0">
                <a:solidFill>
                  <a:schemeClr val="bg2"/>
                </a:solidFill>
                <a:latin typeface="Roboto"/>
                <a:ea typeface="Roboto"/>
                <a:cs typeface="Roboto"/>
                <a:sym typeface="Roboto"/>
              </a:rPr>
              <a:t> à un </a:t>
            </a:r>
            <a:r>
              <a:rPr lang="en-US" dirty="0" err="1">
                <a:solidFill>
                  <a:schemeClr val="bg2"/>
                </a:solidFill>
                <a:latin typeface="Roboto"/>
                <a:ea typeface="Roboto"/>
                <a:cs typeface="Roboto"/>
                <a:sym typeface="Roboto"/>
              </a:rPr>
              <a:t>stade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ultérieur</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en</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fonction</a:t>
            </a:r>
            <a:r>
              <a:rPr lang="en-US" dirty="0">
                <a:solidFill>
                  <a:schemeClr val="bg2"/>
                </a:solidFill>
                <a:latin typeface="Roboto"/>
                <a:ea typeface="Roboto"/>
                <a:cs typeface="Roboto"/>
                <a:sym typeface="Roboto"/>
              </a:rPr>
              <a:t> des performances, des mises à jour des données </a:t>
            </a:r>
            <a:r>
              <a:rPr lang="en-US" dirty="0" err="1">
                <a:solidFill>
                  <a:schemeClr val="bg2"/>
                </a:solidFill>
                <a:latin typeface="Roboto"/>
                <a:ea typeface="Roboto"/>
                <a:cs typeface="Roboto"/>
                <a:sym typeface="Roboto"/>
              </a:rPr>
              <a:t>scientifiques</a:t>
            </a:r>
            <a:r>
              <a:rPr lang="en-US" dirty="0">
                <a:solidFill>
                  <a:schemeClr val="bg2"/>
                </a:solidFill>
                <a:latin typeface="Roboto"/>
                <a:ea typeface="Roboto"/>
                <a:cs typeface="Roboto"/>
                <a:sym typeface="Roboto"/>
              </a:rPr>
              <a:t> sur le </a:t>
            </a:r>
            <a:r>
              <a:rPr lang="en-US" dirty="0" err="1">
                <a:solidFill>
                  <a:schemeClr val="bg2"/>
                </a:solidFill>
                <a:latin typeface="Roboto"/>
                <a:ea typeface="Roboto"/>
                <a:cs typeface="Roboto"/>
                <a:sym typeface="Roboto"/>
              </a:rPr>
              <a:t>climat</a:t>
            </a:r>
            <a:r>
              <a:rPr lang="en-US" dirty="0">
                <a:solidFill>
                  <a:schemeClr val="bg2"/>
                </a:solidFill>
                <a:latin typeface="Roboto"/>
                <a:ea typeface="Roboto"/>
                <a:cs typeface="Roboto"/>
                <a:sym typeface="Roboto"/>
              </a:rPr>
              <a:t> et de </a:t>
            </a:r>
            <a:r>
              <a:rPr lang="en-US" dirty="0" err="1">
                <a:solidFill>
                  <a:schemeClr val="bg2"/>
                </a:solidFill>
                <a:latin typeface="Roboto"/>
                <a:ea typeface="Roboto"/>
                <a:cs typeface="Roboto"/>
                <a:sym typeface="Roboto"/>
              </a:rPr>
              <a:t>l'attitude</a:t>
            </a:r>
            <a:r>
              <a:rPr lang="en-US" dirty="0">
                <a:solidFill>
                  <a:schemeClr val="bg2"/>
                </a:solidFill>
                <a:latin typeface="Roboto"/>
                <a:ea typeface="Roboto"/>
                <a:cs typeface="Roboto"/>
                <a:sym typeface="Roboto"/>
              </a:rPr>
              <a:t> face au </a:t>
            </a:r>
            <a:r>
              <a:rPr lang="en-US" dirty="0" err="1">
                <a:solidFill>
                  <a:schemeClr val="bg2"/>
                </a:solidFill>
                <a:latin typeface="Roboto"/>
                <a:ea typeface="Roboto"/>
                <a:cs typeface="Roboto"/>
                <a:sym typeface="Roboto"/>
              </a:rPr>
              <a:t>risque</a:t>
            </a:r>
            <a:r>
              <a:rPr lang="en-US" dirty="0">
                <a:solidFill>
                  <a:schemeClr val="bg2"/>
                </a:solidFill>
                <a:latin typeface="Roboto"/>
                <a:ea typeface="Roboto"/>
                <a:cs typeface="Roboto"/>
                <a:sym typeface="Roboto"/>
              </a:rPr>
              <a:t>. Les </a:t>
            </a:r>
            <a:r>
              <a:rPr lang="en-US" dirty="0" err="1">
                <a:solidFill>
                  <a:schemeClr val="bg2"/>
                </a:solidFill>
                <a:latin typeface="Roboto"/>
                <a:ea typeface="Roboto"/>
                <a:cs typeface="Roboto"/>
                <a:sym typeface="Roboto"/>
              </a:rPr>
              <a:t>évaluations</a:t>
            </a:r>
            <a:r>
              <a:rPr lang="en-US" dirty="0">
                <a:solidFill>
                  <a:schemeClr val="bg2"/>
                </a:solidFill>
                <a:latin typeface="Roboto"/>
                <a:ea typeface="Roboto"/>
                <a:cs typeface="Roboto"/>
                <a:sym typeface="Roboto"/>
              </a:rPr>
              <a:t> des </a:t>
            </a:r>
            <a:r>
              <a:rPr lang="en-US" dirty="0" err="1">
                <a:solidFill>
                  <a:schemeClr val="bg2"/>
                </a:solidFill>
                <a:latin typeface="Roboto"/>
                <a:ea typeface="Roboto"/>
                <a:cs typeface="Roboto"/>
                <a:sym typeface="Roboto"/>
              </a:rPr>
              <a:t>risques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climatiques</a:t>
            </a:r>
            <a:r>
              <a:rPr lang="en-US" dirty="0">
                <a:solidFill>
                  <a:schemeClr val="bg2"/>
                </a:solidFill>
                <a:latin typeface="Roboto"/>
                <a:ea typeface="Roboto"/>
                <a:cs typeface="Roboto"/>
                <a:sym typeface="Roboto"/>
              </a:rPr>
              <a:t> (ERC) constituent un </a:t>
            </a:r>
            <a:r>
              <a:rPr lang="en-US" dirty="0" err="1">
                <a:solidFill>
                  <a:schemeClr val="bg2"/>
                </a:solidFill>
                <a:latin typeface="Roboto"/>
                <a:ea typeface="Roboto"/>
                <a:cs typeface="Roboto"/>
                <a:sym typeface="Roboto"/>
              </a:rPr>
              <a:t>élément</a:t>
            </a:r>
            <a:r>
              <a:rPr lang="en-US" dirty="0">
                <a:solidFill>
                  <a:schemeClr val="bg2"/>
                </a:solidFill>
                <a:latin typeface="Roboto"/>
                <a:ea typeface="Roboto"/>
                <a:cs typeface="Roboto"/>
                <a:sym typeface="Roboto"/>
              </a:rPr>
              <a:t> important pour </a:t>
            </a:r>
            <a:r>
              <a:rPr lang="en-US" dirty="0" err="1">
                <a:solidFill>
                  <a:schemeClr val="bg2"/>
                </a:solidFill>
                <a:latin typeface="Roboto"/>
                <a:ea typeface="Roboto"/>
                <a:cs typeface="Roboto"/>
                <a:sym typeface="Roboto"/>
              </a:rPr>
              <a:t>ces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décisions</a:t>
            </a:r>
            <a:r>
              <a:rPr lang="en-US" dirty="0">
                <a:solidFill>
                  <a:schemeClr val="bg2"/>
                </a:solidFill>
                <a:latin typeface="Roboto"/>
                <a:ea typeface="Roboto"/>
                <a:cs typeface="Roboto"/>
                <a:sym typeface="Roboto"/>
              </a:rPr>
              <a:t>.</a:t>
            </a:r>
            <a:endParaRPr sz="900" dirty="0">
              <a:solidFill>
                <a:schemeClr val="bg2"/>
              </a:solidFill>
            </a:endParaRPr>
          </a:p>
        </p:txBody>
      </p:sp>
      <p:sp>
        <p:nvSpPr>
          <p:cNvPr id="1122" name="Google Shape;1122;p57"/>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Khulna Dacope Koira, Bangladesh ; photo d'Emdadul Islam Bitu, PNUD Bangladesh</a:t>
            </a:r>
            <a:endParaRPr sz="933"/>
          </a:p>
        </p:txBody>
      </p:sp>
      <p:sp>
        <p:nvSpPr>
          <p:cNvPr id="1123" name="Google Shape;1123;p57"/>
          <p:cNvSpPr/>
          <p:nvPr/>
        </p:nvSpPr>
        <p:spPr>
          <a:xfrm>
            <a:off x="6789958" y="547415"/>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1124" name="Google Shape;1124;p57"/>
          <p:cNvSpPr/>
          <p:nvPr/>
        </p:nvSpPr>
        <p:spPr>
          <a:xfrm>
            <a:off x="6944351" y="618656"/>
            <a:ext cx="462299" cy="559515"/>
          </a:xfrm>
          <a:custGeom>
            <a:avLst/>
            <a:gdLst/>
            <a:ahLst/>
            <a:cxnLst/>
            <a:rect l="l" t="t" r="r" b="b"/>
            <a:pathLst>
              <a:path w="693449" h="839273" extrusionOk="0">
                <a:moveTo>
                  <a:pt x="0" y="0"/>
                </a:moveTo>
                <a:lnTo>
                  <a:pt x="693450" y="0"/>
                </a:lnTo>
                <a:lnTo>
                  <a:pt x="693450" y="839273"/>
                </a:lnTo>
                <a:lnTo>
                  <a:pt x="0" y="839273"/>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5" name="Google Shape;1125;p57"/>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C23AE11-B8A5-AF0E-50F9-3AE5BCD0D7E4}"/>
            </a:ext>
          </a:extLst>
        </p:cNvPr>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41F580F6-C7AF-E435-2824-21B3BC31A518}"/>
              </a:ext>
            </a:extLst>
          </p:cNvPr>
          <p:cNvGraphicFramePr>
            <a:graphicFrameLocks/>
          </p:cNvGraphicFramePr>
          <p:nvPr>
            <p:extLst>
              <p:ext uri="{D42A27DB-BD31-4B8C-83A1-F6EECF244321}">
                <p14:modId xmlns:p14="http://schemas.microsoft.com/office/powerpoint/2010/main" val="1994600645"/>
              </p:ext>
              <p:ext uri="{E7BDC344-281C-4309-B0C6-D0EE65EED2A8}">
                <p202:designPr xmlns:p202="http://schemas.microsoft.com/office/powerpoint/2020/02/main">
                  <p202:designTagLst>
                    <p202:designTag name="ARCH:1:CLS" val="StackedSequentialRowTable"/>
                  </p202:designTagLst>
                </p202:designPr>
              </p:ext>
            </p:extLst>
          </p:nvPr>
        </p:nvGraphicFramePr>
        <p:xfrm>
          <a:off x="5453615" y="500175"/>
          <a:ext cx="5281680" cy="4442692"/>
        </p:xfrm>
        <a:graphic>
          <a:graphicData uri="http://schemas.openxmlformats.org/drawingml/2006/table">
            <a:tbl>
              <a:tblPr firstRow="1" bandRow="1">
                <a:noFill/>
                <a:tableStyleId>{5C22544A-7EE6-4342-B048-85BDC9FD1C3A}</a:tableStyleId>
              </a:tblPr>
              <a:tblGrid>
                <a:gridCol w="1054063">
                  <a:extLst>
                    <a:ext uri="{9D8B030D-6E8A-4147-A177-3AD203B41FA5}">
                      <a16:colId xmlns:a16="http://schemas.microsoft.com/office/drawing/2014/main" val="1112987957"/>
                    </a:ext>
                  </a:extLst>
                </a:gridCol>
                <a:gridCol w="4227617">
                  <a:extLst>
                    <a:ext uri="{9D8B030D-6E8A-4147-A177-3AD203B41FA5}">
                      <a16:colId xmlns:a16="http://schemas.microsoft.com/office/drawing/2014/main" val="437448068"/>
                    </a:ext>
                  </a:extLst>
                </a:gridCol>
              </a:tblGrid>
              <a:tr h="427521">
                <a:tc>
                  <a:txBody>
                    <a:bodyPr/>
                    <a:lstStyle/>
                    <a:p>
                      <a:r>
                        <a:rPr lang="en-GB" sz="1400" b="1" cap="none" spc="0">
                          <a:solidFill>
                            <a:srgbClr val="0A5FBA"/>
                          </a:solidFill>
                        </a:rPr>
                        <a:t>01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a:solidFill>
                            <a:schemeClr val="tx1"/>
                          </a:solidFill>
                        </a:rPr>
                        <a:t>Aperçu du module 4 y </a:t>
                      </a:r>
                      <a:r>
                        <a:rPr lang="en-GB" sz="1400" b="0" cap="none" spc="0" dirty="0" err="1">
                          <a:solidFill>
                            <a:schemeClr val="tx1"/>
                          </a:solidFill>
                        </a:rPr>
                        <a:t>compris</a:t>
                      </a:r>
                      <a:r>
                        <a:rPr lang="en-GB" sz="1400" b="0" cap="none" spc="0" dirty="0">
                          <a:solidFill>
                            <a:schemeClr val="tx1"/>
                          </a:solidFill>
                        </a:rPr>
                        <a:t> des </a:t>
                      </a:r>
                      <a:r>
                        <a:rPr lang="en-GB" sz="1400" b="0" cap="none" spc="0" dirty="0" err="1">
                          <a:solidFill>
                            <a:schemeClr val="tx1"/>
                          </a:solidFill>
                        </a:rPr>
                        <a:t>objectifs</a:t>
                      </a:r>
                      <a:r>
                        <a:rPr lang="en-GB" sz="1400" b="0" cap="none" spc="0" dirty="0">
                          <a:solidFill>
                            <a:schemeClr val="tx1"/>
                          </a:solidFill>
                        </a:rPr>
                        <a:t> </a:t>
                      </a:r>
                      <a:r>
                        <a:rPr lang="en-GB" sz="1400" b="0" cap="none" spc="0" dirty="0" err="1">
                          <a:solidFill>
                            <a:schemeClr val="tx1"/>
                          </a:solidFill>
                        </a:rPr>
                        <a:t>d'apprentissage</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extLst>
                  <a:ext uri="{0D108BD9-81ED-4DB2-BD59-A6C34878D82A}">
                    <a16:rowId xmlns:a16="http://schemas.microsoft.com/office/drawing/2014/main" val="3821755801"/>
                  </a:ext>
                </a:extLst>
              </a:tr>
              <a:tr h="610528">
                <a:tc>
                  <a:txBody>
                    <a:bodyPr/>
                    <a:lstStyle/>
                    <a:p>
                      <a:r>
                        <a:rPr lang="en-GB" sz="1400" b="1" cap="none" spc="0">
                          <a:solidFill>
                            <a:srgbClr val="0A5FBA"/>
                          </a:solidFill>
                        </a:rPr>
                        <a:t>02</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err="1">
                          <a:solidFill>
                            <a:schemeClr val="tx1"/>
                          </a:solidFill>
                        </a:rPr>
                        <a:t>Pourquoi</a:t>
                      </a:r>
                      <a:r>
                        <a:rPr lang="en-GB" sz="1400" b="0" cap="none" spc="0" dirty="0">
                          <a:solidFill>
                            <a:schemeClr val="tx1"/>
                          </a:solidFill>
                        </a:rPr>
                        <a:t> </a:t>
                      </a:r>
                      <a:r>
                        <a:rPr lang="en-GB" sz="1400" b="0" cap="none" spc="0" dirty="0" err="1">
                          <a:solidFill>
                            <a:schemeClr val="tx1"/>
                          </a:solidFill>
                        </a:rPr>
                        <a:t>cette</a:t>
                      </a:r>
                      <a:r>
                        <a:rPr lang="en-GB" sz="1400" b="0" cap="none" spc="0" dirty="0">
                          <a:solidFill>
                            <a:schemeClr val="tx1"/>
                          </a:solidFill>
                        </a:rPr>
                        <a:t> question </a:t>
                      </a:r>
                      <a:r>
                        <a:rPr lang="en-GB" sz="1400" b="0" cap="none" spc="0" dirty="0" err="1">
                          <a:solidFill>
                            <a:schemeClr val="tx1"/>
                          </a:solidFill>
                        </a:rPr>
                        <a:t>est-elle</a:t>
                      </a:r>
                      <a:r>
                        <a:rPr lang="en-GB" sz="1400" b="0" cap="none" spc="0" dirty="0">
                          <a:solidFill>
                            <a:schemeClr val="tx1"/>
                          </a:solidFill>
                        </a:rPr>
                        <a:t> </a:t>
                      </a:r>
                      <a:r>
                        <a:rPr lang="en-GB" sz="1400" b="0" cap="none" spc="0" dirty="0" err="1">
                          <a:solidFill>
                            <a:schemeClr val="tx1"/>
                          </a:solidFill>
                        </a:rPr>
                        <a:t>importante</a:t>
                      </a:r>
                      <a:r>
                        <a:rPr lang="en-GB" sz="1400" b="0" cap="none" spc="0" dirty="0">
                          <a:solidFill>
                            <a:schemeClr val="tx1"/>
                          </a:solidFill>
                        </a:rPr>
                        <a:t> ?</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1482478753"/>
                  </a:ext>
                </a:extLst>
              </a:tr>
              <a:tr h="610528">
                <a:tc>
                  <a:txBody>
                    <a:bodyPr/>
                    <a:lstStyle/>
                    <a:p>
                      <a:r>
                        <a:rPr lang="en-GB" sz="1400" b="1" cap="none" spc="0">
                          <a:solidFill>
                            <a:schemeClr val="accent1"/>
                          </a:solidFill>
                        </a:rPr>
                        <a:t>03</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Infrastructures et services résilients au changement climatique</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93423163"/>
                  </a:ext>
                </a:extLst>
              </a:tr>
              <a:tr h="6105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dirty="0">
                          <a:solidFill>
                            <a:schemeClr val="accent1"/>
                          </a:solidFill>
                        </a:rPr>
                        <a:t>04</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a:solidFill>
                            <a:schemeClr val="tx1"/>
                          </a:solidFill>
                        </a:rPr>
                        <a:t>Un </a:t>
                      </a:r>
                      <a:r>
                        <a:rPr lang="en-GB" sz="1400" b="0" cap="none" spc="0" dirty="0" err="1">
                          <a:solidFill>
                            <a:schemeClr val="tx1"/>
                          </a:solidFill>
                        </a:rPr>
                        <a:t>environnement</a:t>
                      </a:r>
                      <a:r>
                        <a:rPr lang="en-GB" sz="1400" b="0" cap="none" spc="0" dirty="0">
                          <a:solidFill>
                            <a:schemeClr val="tx1"/>
                          </a:solidFill>
                        </a:rPr>
                        <a:t> plus </a:t>
                      </a:r>
                      <a:r>
                        <a:rPr lang="en-GB" sz="1400" b="0" cap="none" spc="0" dirty="0" err="1">
                          <a:solidFill>
                            <a:schemeClr val="tx1"/>
                          </a:solidFill>
                        </a:rPr>
                        <a:t>favorable</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572268387"/>
                  </a:ext>
                </a:extLst>
              </a:tr>
              <a:tr h="6105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dirty="0">
                          <a:solidFill>
                            <a:schemeClr val="accent1"/>
                          </a:solidFill>
                        </a:rPr>
                        <a:t>05</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Moyens de construire des infrastructures résilientes</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312450966"/>
                  </a:ext>
                </a:extLst>
              </a:tr>
              <a:tr h="610528">
                <a:tc>
                  <a:txBody>
                    <a:bodyPr/>
                    <a:lstStyle/>
                    <a:p>
                      <a:r>
                        <a:rPr lang="en-GB" sz="1400" b="1" cap="none" spc="0" dirty="0">
                          <a:solidFill>
                            <a:schemeClr val="accent1"/>
                          </a:solidFill>
                        </a:rPr>
                        <a:t>06</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a:solidFill>
                            <a:schemeClr val="tx1"/>
                          </a:solidFill>
                        </a:rPr>
                        <a:t>Exercice</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9958463"/>
                  </a:ext>
                </a:extLst>
              </a:tr>
              <a:tr h="610528">
                <a:tc>
                  <a:txBody>
                    <a:bodyPr/>
                    <a:lstStyle/>
                    <a:p>
                      <a:r>
                        <a:rPr lang="en-GB" sz="1400" b="1" cap="none" spc="0" dirty="0">
                          <a:solidFill>
                            <a:schemeClr val="accent1"/>
                          </a:solidFill>
                        </a:rPr>
                        <a:t>07</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a:solidFill>
                            <a:schemeClr val="tx1"/>
                          </a:solidFill>
                        </a:rPr>
                        <a:t>Quiz et réflexion de fin de journée</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7540894"/>
                  </a:ext>
                </a:extLst>
              </a:tr>
            </a:tbl>
          </a:graphicData>
        </a:graphic>
      </p:graphicFrame>
      <p:pic>
        <p:nvPicPr>
          <p:cNvPr id="2" name="Picture 1" descr="A qr code with black squares&#10;&#10;AI-generated content may be incorrect.">
            <a:extLst>
              <a:ext uri="{FF2B5EF4-FFF2-40B4-BE49-F238E27FC236}">
                <a16:creationId xmlns:a16="http://schemas.microsoft.com/office/drawing/2014/main" id="{FBB9A2B2-027B-CCC0-80B3-1484099D03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455" y="1325879"/>
            <a:ext cx="2884805" cy="2884805"/>
          </a:xfrm>
          <a:prstGeom prst="rect">
            <a:avLst/>
          </a:prstGeom>
          <a:noFill/>
          <a:ln>
            <a:noFill/>
          </a:ln>
        </p:spPr>
      </p:pic>
      <p:sp>
        <p:nvSpPr>
          <p:cNvPr id="3" name="TextBox 2">
            <a:extLst>
              <a:ext uri="{FF2B5EF4-FFF2-40B4-BE49-F238E27FC236}">
                <a16:creationId xmlns:a16="http://schemas.microsoft.com/office/drawing/2014/main" id="{626842D3-6B76-875C-FBE5-1BA3AD25368F}"/>
              </a:ext>
            </a:extLst>
          </p:cNvPr>
          <p:cNvSpPr txBox="1"/>
          <p:nvPr/>
        </p:nvSpPr>
        <p:spPr>
          <a:xfrm>
            <a:off x="719455" y="4485080"/>
            <a:ext cx="6097904" cy="608180"/>
          </a:xfrm>
          <a:prstGeom prst="rect">
            <a:avLst/>
          </a:prstGeom>
          <a:noFill/>
        </p:spPr>
        <p:txBody>
          <a:bodyPr wrap="square">
            <a:spAutoFit/>
          </a:bodyPr>
          <a:lstStyle/>
          <a:p>
            <a:pPr>
              <a:lnSpc>
                <a:spcPts val="1400"/>
              </a:lnSpc>
              <a:spcAft>
                <a:spcPts val="1200"/>
              </a:spcAft>
              <a:buNone/>
            </a:pPr>
            <a:r>
              <a:rPr lang="pt-BR" sz="1400">
                <a:effectLst/>
                <a:latin typeface="Lora" panose="02000503000000020004" pitchFamily="2" charset="0"/>
                <a:ea typeface="Lora" panose="02000503000000020004" pitchFamily="2" charset="0"/>
                <a:cs typeface="Times New Roman" panose="02020603050405020304" pitchFamily="18" charset="0"/>
                <a:hlinkClick r:id="rId4"/>
              </a:rPr>
              <a:t>go.mwater.co/irc/2025_kenya</a:t>
            </a:r>
            <a:endParaRPr lang="en-NL" sz="800">
              <a:effectLst/>
              <a:latin typeface="Lora" panose="02000503000000020004" pitchFamily="2" charset="0"/>
              <a:ea typeface="Lora" panose="02000503000000020004" pitchFamily="2" charset="0"/>
              <a:cs typeface="Times New Roman" panose="02020603050405020304" pitchFamily="18" charset="0"/>
            </a:endParaRPr>
          </a:p>
          <a:p>
            <a:pPr>
              <a:lnSpc>
                <a:spcPts val="1400"/>
              </a:lnSpc>
              <a:spcAft>
                <a:spcPts val="1200"/>
              </a:spcAft>
              <a:buNone/>
            </a:pPr>
            <a:r>
              <a:rPr lang="pt-BR" sz="1400">
                <a:effectLst/>
                <a:latin typeface="Lora" panose="02000503000000020004" pitchFamily="2" charset="0"/>
                <a:ea typeface="Lora" panose="02000503000000020004" pitchFamily="2" charset="0"/>
                <a:cs typeface="Times New Roman" panose="02020603050405020304" pitchFamily="18" charset="0"/>
              </a:rPr>
              <a:t>Toutes les informations sur ce cours</a:t>
            </a:r>
            <a:endParaRPr lang="en-NL" sz="800">
              <a:effectLst/>
              <a:latin typeface="Lora" panose="02000503000000020004" pitchFamily="2" charset="0"/>
              <a:ea typeface="Lora" panose="02000503000000020004" pitchFamily="2" charset="0"/>
              <a:cs typeface="Times New Roman" panose="02020603050405020304" pitchFamily="18" charset="0"/>
            </a:endParaRPr>
          </a:p>
        </p:txBody>
      </p:sp>
      <p:sp>
        <p:nvSpPr>
          <p:cNvPr id="5" name="ZoneTexte 4">
            <a:extLst>
              <a:ext uri="{FF2B5EF4-FFF2-40B4-BE49-F238E27FC236}">
                <a16:creationId xmlns:a16="http://schemas.microsoft.com/office/drawing/2014/main" id="{0E5231F7-49B3-92C2-D643-70C9AA11F40B}"/>
              </a:ext>
            </a:extLst>
          </p:cNvPr>
          <p:cNvSpPr txBox="1"/>
          <p:nvPr/>
        </p:nvSpPr>
        <p:spPr>
          <a:xfrm>
            <a:off x="304800" y="438128"/>
            <a:ext cx="4278923" cy="707886"/>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4000" b="1" i="0" u="none" strike="noStrike" cap="none" normalizeH="0" baseline="0" dirty="0">
                <a:ln>
                  <a:noFill/>
                </a:ln>
                <a:solidFill>
                  <a:srgbClr val="0A5FBA"/>
                </a:solidFill>
                <a:effectLst/>
                <a:latin typeface="Arial" panose="020B0604020202020204" pitchFamily="34" charset="0"/>
              </a:rPr>
              <a:t>Contenu du jour</a:t>
            </a:r>
          </a:p>
        </p:txBody>
      </p:sp>
    </p:spTree>
    <p:extLst>
      <p:ext uri="{BB962C8B-B14F-4D97-AF65-F5344CB8AC3E}">
        <p14:creationId xmlns:p14="http://schemas.microsoft.com/office/powerpoint/2010/main" val="4322910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142"/>
        <p:cNvGrpSpPr/>
        <p:nvPr/>
      </p:nvGrpSpPr>
      <p:grpSpPr>
        <a:xfrm>
          <a:off x="0" y="0"/>
          <a:ext cx="0" cy="0"/>
          <a:chOff x="0" y="0"/>
          <a:chExt cx="0" cy="0"/>
        </a:xfrm>
      </p:grpSpPr>
      <p:sp>
        <p:nvSpPr>
          <p:cNvPr id="1144" name="Google Shape;1144;p59"/>
          <p:cNvSpPr txBox="1"/>
          <p:nvPr/>
        </p:nvSpPr>
        <p:spPr>
          <a:xfrm>
            <a:off x="502137" y="525072"/>
            <a:ext cx="11059313"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a:solidFill>
                  <a:schemeClr val="bg2"/>
                </a:solidFill>
                <a:latin typeface="Roboto"/>
                <a:ea typeface="Roboto"/>
                <a:cs typeface="Roboto"/>
                <a:sym typeface="Roboto"/>
              </a:rPr>
              <a:t>03 | Équité et inclusion</a:t>
            </a:r>
            <a:endParaRPr sz="933" dirty="0">
              <a:solidFill>
                <a:schemeClr val="bg2"/>
              </a:solidFill>
            </a:endParaRPr>
          </a:p>
        </p:txBody>
      </p:sp>
      <p:sp>
        <p:nvSpPr>
          <p:cNvPr id="1145" name="Google Shape;1145;p59"/>
          <p:cNvSpPr txBox="1"/>
          <p:nvPr/>
        </p:nvSpPr>
        <p:spPr>
          <a:xfrm>
            <a:off x="502137" y="1944748"/>
            <a:ext cx="5766400" cy="4093428"/>
          </a:xfrm>
          <a:prstGeom prst="rect">
            <a:avLst/>
          </a:prstGeom>
          <a:noFill/>
          <a:ln>
            <a:noFill/>
          </a:ln>
        </p:spPr>
        <p:txBody>
          <a:bodyPr spcFirstLastPara="1" wrap="square" lIns="0" tIns="0" rIns="0" bIns="0" anchor="t" anchorCtr="0">
            <a:spAutoFit/>
          </a:bodyPr>
          <a:lstStyle/>
          <a:p>
            <a:pPr>
              <a:buSzPts val="2300"/>
            </a:pPr>
            <a:r>
              <a:rPr lang="en-US" dirty="0">
                <a:solidFill>
                  <a:schemeClr val="bg2"/>
                </a:solidFill>
                <a:latin typeface="Roboto"/>
                <a:ea typeface="Roboto"/>
                <a:cs typeface="Roboto"/>
                <a:sym typeface="Roboto"/>
              </a:rPr>
              <a:t>Une planification </a:t>
            </a:r>
            <a:r>
              <a:rPr lang="en-US" dirty="0" err="1">
                <a:solidFill>
                  <a:schemeClr val="bg2"/>
                </a:solidFill>
                <a:latin typeface="Roboto"/>
                <a:ea typeface="Roboto"/>
                <a:cs typeface="Roboto"/>
                <a:sym typeface="Roboto"/>
              </a:rPr>
              <a:t>efficace</a:t>
            </a:r>
            <a:r>
              <a:rPr lang="en-US" dirty="0">
                <a:solidFill>
                  <a:schemeClr val="bg2"/>
                </a:solidFill>
                <a:latin typeface="Roboto"/>
                <a:ea typeface="Roboto"/>
                <a:cs typeface="Roboto"/>
                <a:sym typeface="Roboto"/>
              </a:rPr>
              <a:t> des infrastructures doit </a:t>
            </a:r>
            <a:r>
              <a:rPr lang="en-US" dirty="0" err="1">
                <a:solidFill>
                  <a:schemeClr val="bg2"/>
                </a:solidFill>
                <a:latin typeface="Roboto"/>
                <a:ea typeface="Roboto"/>
                <a:cs typeface="Roboto"/>
                <a:sym typeface="Roboto"/>
              </a:rPr>
              <a:t>garantir</a:t>
            </a:r>
            <a:r>
              <a:rPr lang="en-US" dirty="0">
                <a:solidFill>
                  <a:schemeClr val="bg2"/>
                </a:solidFill>
                <a:latin typeface="Roboto"/>
                <a:ea typeface="Roboto"/>
                <a:cs typeface="Roboto"/>
                <a:sym typeface="Roboto"/>
              </a:rPr>
              <a:t> des services </a:t>
            </a:r>
            <a:r>
              <a:rPr lang="en-US" dirty="0" err="1">
                <a:solidFill>
                  <a:schemeClr val="bg2"/>
                </a:solidFill>
                <a:latin typeface="Roboto"/>
                <a:ea typeface="Roboto"/>
                <a:cs typeface="Roboto"/>
                <a:sym typeface="Roboto"/>
              </a:rPr>
              <a:t>accessibles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fiables</a:t>
            </a:r>
            <a:r>
              <a:rPr lang="en-US" dirty="0">
                <a:solidFill>
                  <a:schemeClr val="bg2"/>
                </a:solidFill>
                <a:latin typeface="Roboto"/>
                <a:ea typeface="Roboto"/>
                <a:cs typeface="Roboto"/>
                <a:sym typeface="Roboto"/>
              </a:rPr>
              <a:t> et de </a:t>
            </a:r>
            <a:r>
              <a:rPr lang="en-US" dirty="0" err="1">
                <a:solidFill>
                  <a:schemeClr val="bg2"/>
                </a:solidFill>
                <a:latin typeface="Roboto"/>
                <a:ea typeface="Roboto"/>
                <a:cs typeface="Roboto"/>
                <a:sym typeface="Roboto"/>
              </a:rPr>
              <a:t>qualité</a:t>
            </a:r>
            <a:r>
              <a:rPr lang="en-US" dirty="0">
                <a:solidFill>
                  <a:schemeClr val="bg2"/>
                </a:solidFill>
                <a:latin typeface="Roboto"/>
                <a:ea typeface="Roboto"/>
                <a:cs typeface="Roboto"/>
                <a:sym typeface="Roboto"/>
              </a:rPr>
              <a:t> pour </a:t>
            </a:r>
            <a:r>
              <a:rPr lang="en-US" dirty="0" err="1">
                <a:solidFill>
                  <a:schemeClr val="bg2"/>
                </a:solidFill>
                <a:latin typeface="Roboto"/>
                <a:ea typeface="Roboto"/>
                <a:cs typeface="Roboto"/>
                <a:sym typeface="Roboto"/>
              </a:rPr>
              <a:t>tous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D'ici</a:t>
            </a:r>
            <a:r>
              <a:rPr lang="en-US" dirty="0">
                <a:solidFill>
                  <a:schemeClr val="bg2"/>
                </a:solidFill>
                <a:latin typeface="Roboto"/>
                <a:ea typeface="Roboto"/>
                <a:cs typeface="Roboto"/>
                <a:sym typeface="Roboto"/>
              </a:rPr>
              <a:t> 2050, les zones </a:t>
            </a:r>
            <a:r>
              <a:rPr lang="en-US" dirty="0" err="1">
                <a:solidFill>
                  <a:schemeClr val="bg2"/>
                </a:solidFill>
                <a:latin typeface="Roboto"/>
                <a:ea typeface="Roboto"/>
                <a:cs typeface="Roboto"/>
                <a:sym typeface="Roboto"/>
              </a:rPr>
              <a:t>urbaines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devraient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accueillir</a:t>
            </a:r>
            <a:r>
              <a:rPr lang="en-US" dirty="0">
                <a:solidFill>
                  <a:schemeClr val="bg2"/>
                </a:solidFill>
                <a:latin typeface="Roboto"/>
                <a:ea typeface="Roboto"/>
                <a:cs typeface="Roboto"/>
                <a:sym typeface="Roboto"/>
              </a:rPr>
              <a:t> 2,5 milliards de </a:t>
            </a:r>
            <a:r>
              <a:rPr lang="en-US" dirty="0" err="1">
                <a:solidFill>
                  <a:schemeClr val="bg2"/>
                </a:solidFill>
                <a:latin typeface="Roboto"/>
                <a:ea typeface="Roboto"/>
                <a:cs typeface="Roboto"/>
                <a:sym typeface="Roboto"/>
              </a:rPr>
              <a:t>personnes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supplémentaires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principalement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en</a:t>
            </a:r>
            <a:r>
              <a:rPr lang="en-US" dirty="0">
                <a:solidFill>
                  <a:schemeClr val="bg2"/>
                </a:solidFill>
                <a:latin typeface="Roboto"/>
                <a:ea typeface="Roboto"/>
                <a:cs typeface="Roboto"/>
                <a:sym typeface="Roboto"/>
              </a:rPr>
              <a:t> Asie et </a:t>
            </a:r>
            <a:r>
              <a:rPr lang="en-US" dirty="0" err="1">
                <a:solidFill>
                  <a:schemeClr val="bg2"/>
                </a:solidFill>
                <a:latin typeface="Roboto"/>
                <a:ea typeface="Roboto"/>
                <a:cs typeface="Roboto"/>
                <a:sym typeface="Roboto"/>
              </a:rPr>
              <a:t>en</a:t>
            </a:r>
            <a:r>
              <a:rPr lang="en-US" dirty="0">
                <a:solidFill>
                  <a:schemeClr val="bg2"/>
                </a:solidFill>
                <a:latin typeface="Roboto"/>
                <a:ea typeface="Roboto"/>
                <a:cs typeface="Roboto"/>
                <a:sym typeface="Roboto"/>
              </a:rPr>
              <a:t> Afrique. </a:t>
            </a:r>
            <a:r>
              <a:rPr lang="en-US" dirty="0" err="1">
                <a:solidFill>
                  <a:schemeClr val="bg2"/>
                </a:solidFill>
                <a:latin typeface="Roboto"/>
                <a:ea typeface="Roboto"/>
                <a:cs typeface="Roboto"/>
                <a:sym typeface="Roboto"/>
              </a:rPr>
              <a:t>D'ici</a:t>
            </a:r>
            <a:r>
              <a:rPr lang="en-US" dirty="0">
                <a:solidFill>
                  <a:schemeClr val="bg2"/>
                </a:solidFill>
                <a:latin typeface="Roboto"/>
                <a:ea typeface="Roboto"/>
                <a:cs typeface="Roboto"/>
                <a:sym typeface="Roboto"/>
              </a:rPr>
              <a:t> la </a:t>
            </a:r>
            <a:r>
              <a:rPr lang="en-US" dirty="0" err="1">
                <a:solidFill>
                  <a:schemeClr val="bg2"/>
                </a:solidFill>
                <a:latin typeface="Roboto"/>
                <a:ea typeface="Roboto"/>
                <a:cs typeface="Roboto"/>
                <a:sym typeface="Roboto"/>
              </a:rPr>
              <a:t>même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année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jusqu'à</a:t>
            </a:r>
            <a:r>
              <a:rPr lang="en-US" dirty="0">
                <a:solidFill>
                  <a:schemeClr val="bg2"/>
                </a:solidFill>
                <a:latin typeface="Roboto"/>
                <a:ea typeface="Roboto"/>
                <a:cs typeface="Roboto"/>
                <a:sym typeface="Roboto"/>
              </a:rPr>
              <a:t> 85 % des quartiers </a:t>
            </a:r>
            <a:r>
              <a:rPr lang="en-US" dirty="0" err="1">
                <a:solidFill>
                  <a:schemeClr val="bg2"/>
                </a:solidFill>
                <a:latin typeface="Roboto"/>
                <a:ea typeface="Roboto"/>
                <a:cs typeface="Roboto"/>
                <a:sym typeface="Roboto"/>
              </a:rPr>
              <a:t>urbains</a:t>
            </a:r>
            <a:r>
              <a:rPr lang="en-US" dirty="0">
                <a:solidFill>
                  <a:schemeClr val="bg2"/>
                </a:solidFill>
                <a:latin typeface="Roboto"/>
                <a:ea typeface="Roboto"/>
                <a:cs typeface="Roboto"/>
                <a:sym typeface="Roboto"/>
              </a:rPr>
              <a:t> pauvres </a:t>
            </a:r>
            <a:r>
              <a:rPr lang="en-US" dirty="0" err="1">
                <a:solidFill>
                  <a:schemeClr val="bg2"/>
                </a:solidFill>
                <a:latin typeface="Roboto"/>
                <a:ea typeface="Roboto"/>
                <a:cs typeface="Roboto"/>
                <a:sym typeface="Roboto"/>
              </a:rPr>
              <a:t>devraient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être</a:t>
            </a:r>
            <a:r>
              <a:rPr lang="en-US" dirty="0">
                <a:solidFill>
                  <a:schemeClr val="bg2"/>
                </a:solidFill>
                <a:latin typeface="Roboto"/>
                <a:ea typeface="Roboto"/>
                <a:cs typeface="Roboto"/>
                <a:sym typeface="Roboto"/>
              </a:rPr>
              <a:t> exposés à des </a:t>
            </a:r>
            <a:r>
              <a:rPr lang="en-US" dirty="0" err="1">
                <a:solidFill>
                  <a:schemeClr val="bg2"/>
                </a:solidFill>
                <a:latin typeface="Roboto"/>
                <a:ea typeface="Roboto"/>
                <a:cs typeface="Roboto"/>
                <a:sym typeface="Roboto"/>
              </a:rPr>
              <a:t>risques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d'inondation</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contre</a:t>
            </a:r>
            <a:r>
              <a:rPr lang="en-US" dirty="0">
                <a:solidFill>
                  <a:schemeClr val="bg2"/>
                </a:solidFill>
                <a:latin typeface="Roboto"/>
                <a:ea typeface="Roboto"/>
                <a:cs typeface="Roboto"/>
                <a:sym typeface="Roboto"/>
              </a:rPr>
              <a:t> environ 60 % de </a:t>
            </a:r>
            <a:r>
              <a:rPr lang="en-US" dirty="0" err="1">
                <a:solidFill>
                  <a:schemeClr val="bg2"/>
                </a:solidFill>
                <a:latin typeface="Roboto"/>
                <a:ea typeface="Roboto"/>
                <a:cs typeface="Roboto"/>
                <a:sym typeface="Roboto"/>
              </a:rPr>
              <a:t>l'ensemble</a:t>
            </a:r>
            <a:r>
              <a:rPr lang="en-US" dirty="0">
                <a:solidFill>
                  <a:schemeClr val="bg2"/>
                </a:solidFill>
                <a:latin typeface="Roboto"/>
                <a:ea typeface="Roboto"/>
                <a:cs typeface="Roboto"/>
                <a:sym typeface="Roboto"/>
              </a:rPr>
              <a:t> du </a:t>
            </a:r>
            <a:r>
              <a:rPr lang="en-US" dirty="0" err="1">
                <a:solidFill>
                  <a:schemeClr val="bg2"/>
                </a:solidFill>
                <a:latin typeface="Roboto"/>
                <a:ea typeface="Roboto"/>
                <a:cs typeface="Roboto"/>
                <a:sym typeface="Roboto"/>
              </a:rPr>
              <a:t>paysage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urbain</a:t>
            </a:r>
            <a:r>
              <a:rPr lang="en-US" dirty="0">
                <a:solidFill>
                  <a:schemeClr val="bg2"/>
                </a:solidFill>
                <a:latin typeface="Roboto"/>
                <a:ea typeface="Roboto"/>
                <a:cs typeface="Roboto"/>
                <a:sym typeface="Roboto"/>
              </a:rPr>
              <a:t>.</a:t>
            </a:r>
            <a:endParaRPr sz="900" dirty="0">
              <a:solidFill>
                <a:schemeClr val="bg2"/>
              </a:solidFill>
            </a:endParaRPr>
          </a:p>
          <a:p>
            <a:pPr>
              <a:buSzPts val="2300"/>
            </a:pPr>
            <a:endParaRPr dirty="0">
              <a:solidFill>
                <a:schemeClr val="bg2"/>
              </a:solidFill>
              <a:latin typeface="Roboto"/>
              <a:ea typeface="Roboto"/>
              <a:cs typeface="Roboto"/>
              <a:sym typeface="Roboto"/>
            </a:endParaRPr>
          </a:p>
          <a:p>
            <a:pPr>
              <a:buSzPts val="2300"/>
            </a:pPr>
            <a:r>
              <a:rPr lang="en-US" dirty="0">
                <a:solidFill>
                  <a:schemeClr val="bg2"/>
                </a:solidFill>
                <a:latin typeface="Roboto"/>
                <a:ea typeface="Roboto"/>
                <a:cs typeface="Roboto"/>
                <a:sym typeface="Roboto"/>
              </a:rPr>
              <a:t>Des </a:t>
            </a:r>
            <a:r>
              <a:rPr lang="en-US" dirty="0" err="1">
                <a:solidFill>
                  <a:schemeClr val="bg2"/>
                </a:solidFill>
                <a:latin typeface="Roboto"/>
                <a:ea typeface="Roboto"/>
                <a:cs typeface="Roboto"/>
                <a:sym typeface="Roboto"/>
              </a:rPr>
              <a:t>facteurs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sociaux</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tels</a:t>
            </a:r>
            <a:r>
              <a:rPr lang="en-US" dirty="0">
                <a:solidFill>
                  <a:schemeClr val="bg2"/>
                </a:solidFill>
                <a:latin typeface="Roboto"/>
                <a:ea typeface="Roboto"/>
                <a:cs typeface="Roboto"/>
                <a:sym typeface="Roboto"/>
              </a:rPr>
              <a:t> que le </a:t>
            </a:r>
            <a:r>
              <a:rPr lang="en-US" dirty="0" err="1">
                <a:solidFill>
                  <a:schemeClr val="bg2"/>
                </a:solidFill>
                <a:latin typeface="Roboto"/>
                <a:ea typeface="Roboto"/>
                <a:cs typeface="Roboto"/>
                <a:sym typeface="Roboto"/>
              </a:rPr>
              <a:t>sexe</a:t>
            </a:r>
            <a:r>
              <a:rPr lang="en-US" dirty="0">
                <a:solidFill>
                  <a:schemeClr val="bg2"/>
                </a:solidFill>
                <a:latin typeface="Roboto"/>
                <a:ea typeface="Roboto"/>
                <a:cs typeface="Roboto"/>
                <a:sym typeface="Roboto"/>
              </a:rPr>
              <a:t> et </a:t>
            </a:r>
            <a:r>
              <a:rPr lang="en-US" dirty="0" err="1">
                <a:solidFill>
                  <a:schemeClr val="bg2"/>
                </a:solidFill>
                <a:latin typeface="Roboto"/>
                <a:ea typeface="Roboto"/>
                <a:cs typeface="Roboto"/>
                <a:sym typeface="Roboto"/>
              </a:rPr>
              <a:t>l'âge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entraînent</a:t>
            </a:r>
            <a:r>
              <a:rPr lang="en-US" dirty="0">
                <a:solidFill>
                  <a:schemeClr val="bg2"/>
                </a:solidFill>
                <a:latin typeface="Roboto"/>
                <a:ea typeface="Roboto"/>
                <a:cs typeface="Roboto"/>
                <a:sym typeface="Roboto"/>
              </a:rPr>
              <a:t> des </a:t>
            </a:r>
            <a:r>
              <a:rPr lang="en-US" dirty="0" err="1">
                <a:solidFill>
                  <a:schemeClr val="bg2"/>
                </a:solidFill>
                <a:latin typeface="Roboto"/>
                <a:ea typeface="Roboto"/>
                <a:cs typeface="Roboto"/>
                <a:sym typeface="Roboto"/>
              </a:rPr>
              <a:t>vulnérabilités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différentielles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liées</a:t>
            </a:r>
            <a:r>
              <a:rPr lang="en-US" dirty="0">
                <a:solidFill>
                  <a:schemeClr val="bg2"/>
                </a:solidFill>
                <a:latin typeface="Roboto"/>
                <a:ea typeface="Roboto"/>
                <a:cs typeface="Roboto"/>
                <a:sym typeface="Roboto"/>
              </a:rPr>
              <a:t> à un </a:t>
            </a:r>
            <a:r>
              <a:rPr lang="en-US" dirty="0" err="1">
                <a:solidFill>
                  <a:schemeClr val="bg2"/>
                </a:solidFill>
                <a:latin typeface="Roboto"/>
                <a:ea typeface="Roboto"/>
                <a:cs typeface="Roboto"/>
                <a:sym typeface="Roboto"/>
              </a:rPr>
              <a:t>accès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limité</a:t>
            </a:r>
            <a:r>
              <a:rPr lang="en-US" dirty="0">
                <a:solidFill>
                  <a:schemeClr val="bg2"/>
                </a:solidFill>
                <a:latin typeface="Roboto"/>
                <a:ea typeface="Roboto"/>
                <a:cs typeface="Roboto"/>
                <a:sym typeface="Roboto"/>
              </a:rPr>
              <a:t> aux services, </a:t>
            </a:r>
            <a:r>
              <a:rPr lang="en-US" dirty="0" err="1">
                <a:solidFill>
                  <a:schemeClr val="bg2"/>
                </a:solidFill>
                <a:latin typeface="Roboto"/>
                <a:ea typeface="Roboto"/>
                <a:cs typeface="Roboto"/>
                <a:sym typeface="Roboto"/>
              </a:rPr>
              <a:t>même</a:t>
            </a:r>
            <a:r>
              <a:rPr lang="en-US" dirty="0">
                <a:solidFill>
                  <a:schemeClr val="bg2"/>
                </a:solidFill>
                <a:latin typeface="Roboto"/>
                <a:ea typeface="Roboto"/>
                <a:cs typeface="Roboto"/>
                <a:sym typeface="Roboto"/>
              </a:rPr>
              <a:t> au sein des </a:t>
            </a:r>
            <a:r>
              <a:rPr lang="en-US" dirty="0" err="1">
                <a:solidFill>
                  <a:schemeClr val="bg2"/>
                </a:solidFill>
                <a:latin typeface="Roboto"/>
                <a:ea typeface="Roboto"/>
                <a:cs typeface="Roboto"/>
                <a:sym typeface="Roboto"/>
              </a:rPr>
              <a:t>groupes</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vulnérables</a:t>
            </a:r>
            <a:r>
              <a:rPr lang="en-US" dirty="0">
                <a:solidFill>
                  <a:schemeClr val="bg2"/>
                </a:solidFill>
                <a:latin typeface="Roboto"/>
                <a:ea typeface="Roboto"/>
                <a:cs typeface="Roboto"/>
                <a:sym typeface="Roboto"/>
              </a:rPr>
              <a:t>. </a:t>
            </a:r>
            <a:r>
              <a:rPr lang="en-GB" dirty="0">
                <a:solidFill>
                  <a:schemeClr val="bg2"/>
                </a:solidFill>
                <a:latin typeface="Roboto"/>
                <a:ea typeface="Roboto"/>
                <a:cs typeface="Roboto"/>
                <a:sym typeface="Roboto"/>
              </a:rPr>
              <a:t>La </a:t>
            </a:r>
            <a:r>
              <a:rPr lang="en-GB" dirty="0" err="1">
                <a:solidFill>
                  <a:schemeClr val="bg2"/>
                </a:solidFill>
                <a:latin typeface="Roboto"/>
                <a:ea typeface="Roboto"/>
                <a:cs typeface="Roboto"/>
                <a:sym typeface="Roboto"/>
              </a:rPr>
              <a:t>vulnérabilité</a:t>
            </a:r>
            <a:r>
              <a:rPr lang="en-GB" dirty="0">
                <a:solidFill>
                  <a:schemeClr val="bg2"/>
                </a:solidFill>
                <a:latin typeface="Roboto"/>
                <a:ea typeface="Roboto"/>
                <a:cs typeface="Roboto"/>
                <a:sym typeface="Roboto"/>
              </a:rPr>
              <a:t> </a:t>
            </a:r>
            <a:r>
              <a:rPr lang="en-GB" dirty="0" err="1">
                <a:solidFill>
                  <a:schemeClr val="bg2"/>
                </a:solidFill>
                <a:latin typeface="Roboto"/>
                <a:ea typeface="Roboto"/>
                <a:cs typeface="Roboto"/>
                <a:sym typeface="Roboto"/>
              </a:rPr>
              <a:t>n'est</a:t>
            </a:r>
            <a:r>
              <a:rPr lang="en-GB" dirty="0">
                <a:solidFill>
                  <a:schemeClr val="bg2"/>
                </a:solidFill>
                <a:latin typeface="Roboto"/>
                <a:ea typeface="Roboto"/>
                <a:cs typeface="Roboto"/>
                <a:sym typeface="Roboto"/>
              </a:rPr>
              <a:t> pas </a:t>
            </a:r>
            <a:r>
              <a:rPr lang="en-GB" dirty="0" err="1">
                <a:solidFill>
                  <a:schemeClr val="bg2"/>
                </a:solidFill>
                <a:latin typeface="Roboto"/>
                <a:ea typeface="Roboto"/>
                <a:cs typeface="Roboto"/>
                <a:sym typeface="Roboto"/>
              </a:rPr>
              <a:t>uniforme</a:t>
            </a:r>
            <a:r>
              <a:rPr lang="en-GB" dirty="0">
                <a:solidFill>
                  <a:schemeClr val="bg2"/>
                </a:solidFill>
                <a:latin typeface="Roboto"/>
                <a:ea typeface="Roboto"/>
                <a:cs typeface="Roboto"/>
                <a:sym typeface="Roboto"/>
              </a:rPr>
              <a:t>, car </a:t>
            </a:r>
            <a:r>
              <a:rPr lang="en-GB" dirty="0" err="1">
                <a:solidFill>
                  <a:schemeClr val="bg2"/>
                </a:solidFill>
                <a:latin typeface="Roboto"/>
                <a:ea typeface="Roboto"/>
                <a:cs typeface="Roboto"/>
                <a:sym typeface="Roboto"/>
              </a:rPr>
              <a:t>elle</a:t>
            </a:r>
            <a:r>
              <a:rPr lang="en-GB" dirty="0">
                <a:solidFill>
                  <a:schemeClr val="bg2"/>
                </a:solidFill>
                <a:latin typeface="Roboto"/>
                <a:ea typeface="Roboto"/>
                <a:cs typeface="Roboto"/>
                <a:sym typeface="Roboto"/>
              </a:rPr>
              <a:t> </a:t>
            </a:r>
            <a:r>
              <a:rPr lang="en-GB" dirty="0" err="1">
                <a:solidFill>
                  <a:schemeClr val="bg2"/>
                </a:solidFill>
                <a:latin typeface="Roboto"/>
                <a:ea typeface="Roboto"/>
                <a:cs typeface="Roboto"/>
                <a:sym typeface="Roboto"/>
              </a:rPr>
              <a:t>est</a:t>
            </a:r>
            <a:r>
              <a:rPr lang="en-GB" dirty="0">
                <a:solidFill>
                  <a:schemeClr val="bg2"/>
                </a:solidFill>
                <a:latin typeface="Roboto"/>
                <a:ea typeface="Roboto"/>
                <a:cs typeface="Roboto"/>
                <a:sym typeface="Roboto"/>
              </a:rPr>
              <a:t> </a:t>
            </a:r>
            <a:r>
              <a:rPr lang="en-GB" dirty="0" err="1">
                <a:solidFill>
                  <a:schemeClr val="bg2"/>
                </a:solidFill>
                <a:latin typeface="Roboto"/>
                <a:ea typeface="Roboto"/>
                <a:cs typeface="Roboto"/>
                <a:sym typeface="Roboto"/>
              </a:rPr>
              <a:t>influencée</a:t>
            </a:r>
            <a:r>
              <a:rPr lang="en-GB" dirty="0">
                <a:solidFill>
                  <a:schemeClr val="bg2"/>
                </a:solidFill>
                <a:latin typeface="Roboto"/>
                <a:ea typeface="Roboto"/>
                <a:cs typeface="Roboto"/>
                <a:sym typeface="Roboto"/>
              </a:rPr>
              <a:t> par des </a:t>
            </a:r>
            <a:r>
              <a:rPr lang="en-GB" dirty="0" err="1">
                <a:solidFill>
                  <a:schemeClr val="bg2"/>
                </a:solidFill>
                <a:latin typeface="Roboto"/>
                <a:ea typeface="Roboto"/>
                <a:cs typeface="Roboto"/>
                <a:sym typeface="Roboto"/>
              </a:rPr>
              <a:t>facteurs</a:t>
            </a:r>
            <a:r>
              <a:rPr lang="en-GB" dirty="0">
                <a:solidFill>
                  <a:schemeClr val="bg2"/>
                </a:solidFill>
                <a:latin typeface="Roboto"/>
                <a:ea typeface="Roboto"/>
                <a:cs typeface="Roboto"/>
                <a:sym typeface="Roboto"/>
              </a:rPr>
              <a:t> qui se </a:t>
            </a:r>
            <a:r>
              <a:rPr lang="en-GB" dirty="0" err="1">
                <a:solidFill>
                  <a:schemeClr val="bg2"/>
                </a:solidFill>
                <a:latin typeface="Roboto"/>
                <a:ea typeface="Roboto"/>
                <a:cs typeface="Roboto"/>
                <a:sym typeface="Roboto"/>
              </a:rPr>
              <a:t>recoupent</a:t>
            </a:r>
            <a:r>
              <a:rPr lang="en-GB" dirty="0">
                <a:solidFill>
                  <a:schemeClr val="bg2"/>
                </a:solidFill>
                <a:latin typeface="Roboto"/>
                <a:ea typeface="Roboto"/>
                <a:cs typeface="Roboto"/>
                <a:sym typeface="Roboto"/>
              </a:rPr>
              <a:t>, </a:t>
            </a:r>
            <a:r>
              <a:rPr lang="en-GB" dirty="0" err="1">
                <a:solidFill>
                  <a:schemeClr val="bg2"/>
                </a:solidFill>
                <a:latin typeface="Roboto"/>
                <a:ea typeface="Roboto"/>
                <a:cs typeface="Roboto"/>
                <a:sym typeface="Roboto"/>
              </a:rPr>
              <a:t>tels</a:t>
            </a:r>
            <a:r>
              <a:rPr lang="en-GB" dirty="0">
                <a:solidFill>
                  <a:schemeClr val="bg2"/>
                </a:solidFill>
                <a:latin typeface="Roboto"/>
                <a:ea typeface="Roboto"/>
                <a:cs typeface="Roboto"/>
                <a:sym typeface="Roboto"/>
              </a:rPr>
              <a:t> que le </a:t>
            </a:r>
            <a:r>
              <a:rPr lang="en-GB" dirty="0" err="1">
                <a:solidFill>
                  <a:schemeClr val="bg2"/>
                </a:solidFill>
                <a:latin typeface="Roboto"/>
                <a:ea typeface="Roboto"/>
                <a:cs typeface="Roboto"/>
                <a:sym typeface="Roboto"/>
              </a:rPr>
              <a:t>revenu</a:t>
            </a:r>
            <a:r>
              <a:rPr lang="en-GB" dirty="0">
                <a:solidFill>
                  <a:schemeClr val="bg2"/>
                </a:solidFill>
                <a:latin typeface="Roboto"/>
                <a:ea typeface="Roboto"/>
                <a:cs typeface="Roboto"/>
                <a:sym typeface="Roboto"/>
              </a:rPr>
              <a:t>, le handicap, le </a:t>
            </a:r>
            <a:r>
              <a:rPr lang="en-GB" dirty="0" err="1">
                <a:solidFill>
                  <a:schemeClr val="bg2"/>
                </a:solidFill>
                <a:latin typeface="Roboto"/>
                <a:ea typeface="Roboto"/>
                <a:cs typeface="Roboto"/>
                <a:sym typeface="Roboto"/>
              </a:rPr>
              <a:t>statut</a:t>
            </a:r>
            <a:r>
              <a:rPr lang="en-GB" dirty="0">
                <a:solidFill>
                  <a:schemeClr val="bg2"/>
                </a:solidFill>
                <a:latin typeface="Roboto"/>
                <a:ea typeface="Roboto"/>
                <a:cs typeface="Roboto"/>
                <a:sym typeface="Roboto"/>
              </a:rPr>
              <a:t> </a:t>
            </a:r>
            <a:r>
              <a:rPr lang="en-GB" dirty="0" err="1">
                <a:solidFill>
                  <a:schemeClr val="bg2"/>
                </a:solidFill>
                <a:latin typeface="Roboto"/>
                <a:ea typeface="Roboto"/>
                <a:cs typeface="Roboto"/>
                <a:sym typeface="Roboto"/>
              </a:rPr>
              <a:t>migratoire</a:t>
            </a:r>
            <a:r>
              <a:rPr lang="en-GB" dirty="0">
                <a:solidFill>
                  <a:schemeClr val="bg2"/>
                </a:solidFill>
                <a:latin typeface="Roboto"/>
                <a:ea typeface="Roboto"/>
                <a:cs typeface="Roboto"/>
                <a:sym typeface="Roboto"/>
              </a:rPr>
              <a:t>, </a:t>
            </a:r>
            <a:r>
              <a:rPr lang="en-GB" dirty="0" err="1">
                <a:solidFill>
                  <a:schemeClr val="bg2"/>
                </a:solidFill>
                <a:latin typeface="Roboto"/>
                <a:ea typeface="Roboto"/>
                <a:cs typeface="Roboto"/>
                <a:sym typeface="Roboto"/>
              </a:rPr>
              <a:t>l'origine</a:t>
            </a:r>
            <a:r>
              <a:rPr lang="en-GB" dirty="0">
                <a:solidFill>
                  <a:schemeClr val="bg2"/>
                </a:solidFill>
                <a:latin typeface="Roboto"/>
                <a:ea typeface="Roboto"/>
                <a:cs typeface="Roboto"/>
                <a:sym typeface="Roboto"/>
              </a:rPr>
              <a:t> </a:t>
            </a:r>
            <a:r>
              <a:rPr lang="en-GB" dirty="0" err="1">
                <a:solidFill>
                  <a:schemeClr val="bg2"/>
                </a:solidFill>
                <a:latin typeface="Roboto"/>
                <a:ea typeface="Roboto"/>
                <a:cs typeface="Roboto"/>
                <a:sym typeface="Roboto"/>
              </a:rPr>
              <a:t>ethnique</a:t>
            </a:r>
            <a:r>
              <a:rPr lang="en-GB" dirty="0">
                <a:solidFill>
                  <a:schemeClr val="bg2"/>
                </a:solidFill>
                <a:latin typeface="Roboto"/>
                <a:ea typeface="Roboto"/>
                <a:cs typeface="Roboto"/>
                <a:sym typeface="Roboto"/>
              </a:rPr>
              <a:t> </a:t>
            </a:r>
            <a:r>
              <a:rPr lang="en-GB" dirty="0" err="1">
                <a:solidFill>
                  <a:schemeClr val="bg2"/>
                </a:solidFill>
                <a:latin typeface="Roboto"/>
                <a:ea typeface="Roboto"/>
                <a:cs typeface="Roboto"/>
                <a:sym typeface="Roboto"/>
              </a:rPr>
              <a:t>ou</a:t>
            </a:r>
            <a:r>
              <a:rPr lang="en-GB" dirty="0">
                <a:solidFill>
                  <a:schemeClr val="bg2"/>
                </a:solidFill>
                <a:latin typeface="Roboto"/>
                <a:ea typeface="Roboto"/>
                <a:cs typeface="Roboto"/>
                <a:sym typeface="Roboto"/>
              </a:rPr>
              <a:t> les conditions de </a:t>
            </a:r>
            <a:r>
              <a:rPr lang="en-GB" dirty="0" err="1">
                <a:solidFill>
                  <a:schemeClr val="bg2"/>
                </a:solidFill>
                <a:latin typeface="Roboto"/>
                <a:ea typeface="Roboto"/>
                <a:cs typeface="Roboto"/>
                <a:sym typeface="Roboto"/>
              </a:rPr>
              <a:t>logement</a:t>
            </a:r>
            <a:r>
              <a:rPr lang="en-GB" dirty="0">
                <a:solidFill>
                  <a:schemeClr val="bg2"/>
                </a:solidFill>
                <a:latin typeface="Roboto"/>
                <a:ea typeface="Roboto"/>
                <a:cs typeface="Roboto"/>
                <a:sym typeface="Roboto"/>
              </a:rPr>
              <a:t>.</a:t>
            </a:r>
            <a:endParaRPr sz="900" dirty="0">
              <a:solidFill>
                <a:schemeClr val="bg2"/>
              </a:solidFill>
            </a:endParaRPr>
          </a:p>
          <a:p>
            <a:pPr>
              <a:buSzPts val="2300"/>
            </a:pPr>
            <a:endParaRPr dirty="0">
              <a:solidFill>
                <a:schemeClr val="bg2"/>
              </a:solidFill>
              <a:latin typeface="Roboto"/>
              <a:ea typeface="Roboto"/>
              <a:cs typeface="Roboto"/>
              <a:sym typeface="Roboto"/>
            </a:endParaRPr>
          </a:p>
          <a:p>
            <a:pPr>
              <a:buSzPts val="2300"/>
            </a:pPr>
            <a:r>
              <a:rPr lang="en-US" dirty="0">
                <a:solidFill>
                  <a:schemeClr val="bg2"/>
                </a:solidFill>
                <a:latin typeface="Roboto"/>
                <a:ea typeface="Roboto"/>
                <a:cs typeface="Roboto"/>
                <a:sym typeface="Roboto"/>
              </a:rPr>
              <a:t>Par </a:t>
            </a:r>
            <a:r>
              <a:rPr lang="en-US" dirty="0" err="1">
                <a:solidFill>
                  <a:schemeClr val="bg2"/>
                </a:solidFill>
                <a:latin typeface="Roboto"/>
                <a:ea typeface="Roboto"/>
                <a:cs typeface="Roboto"/>
                <a:sym typeface="Roboto"/>
              </a:rPr>
              <a:t>exemple</a:t>
            </a:r>
            <a:r>
              <a:rPr lang="en-US" dirty="0">
                <a:solidFill>
                  <a:schemeClr val="bg2"/>
                </a:solidFill>
                <a:latin typeface="Roboto"/>
                <a:ea typeface="Roboto"/>
                <a:cs typeface="Roboto"/>
                <a:sym typeface="Roboto"/>
              </a:rPr>
              <a:t>, dans les quartiers pauvres, les femmes </a:t>
            </a:r>
            <a:r>
              <a:rPr lang="en-US" dirty="0" err="1">
                <a:solidFill>
                  <a:schemeClr val="bg2"/>
                </a:solidFill>
                <a:latin typeface="Roboto"/>
                <a:ea typeface="Roboto"/>
                <a:cs typeface="Roboto"/>
                <a:sym typeface="Roboto"/>
              </a:rPr>
              <a:t>sont</a:t>
            </a:r>
            <a:r>
              <a:rPr lang="en-US" dirty="0">
                <a:solidFill>
                  <a:schemeClr val="bg2"/>
                </a:solidFill>
                <a:latin typeface="Roboto"/>
                <a:ea typeface="Roboto"/>
                <a:cs typeface="Roboto"/>
                <a:sym typeface="Roboto"/>
              </a:rPr>
              <a:t> les plus </a:t>
            </a:r>
            <a:r>
              <a:rPr lang="en-US" dirty="0" err="1">
                <a:solidFill>
                  <a:schemeClr val="bg2"/>
                </a:solidFill>
                <a:latin typeface="Roboto"/>
                <a:ea typeface="Roboto"/>
                <a:cs typeface="Roboto"/>
                <a:sym typeface="Roboto"/>
              </a:rPr>
              <a:t>touchées</a:t>
            </a:r>
            <a:r>
              <a:rPr lang="en-US" dirty="0">
                <a:solidFill>
                  <a:schemeClr val="bg2"/>
                </a:solidFill>
                <a:latin typeface="Roboto"/>
                <a:ea typeface="Roboto"/>
                <a:cs typeface="Roboto"/>
                <a:sym typeface="Roboto"/>
              </a:rPr>
              <a:t> par la </a:t>
            </a:r>
            <a:r>
              <a:rPr lang="en-US" dirty="0" err="1">
                <a:solidFill>
                  <a:schemeClr val="bg2"/>
                </a:solidFill>
                <a:latin typeface="Roboto"/>
                <a:ea typeface="Roboto"/>
                <a:cs typeface="Roboto"/>
                <a:sym typeface="Roboto"/>
              </a:rPr>
              <a:t>pénurie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d'eau</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liée</a:t>
            </a:r>
            <a:r>
              <a:rPr lang="en-US" dirty="0">
                <a:solidFill>
                  <a:schemeClr val="bg2"/>
                </a:solidFill>
                <a:latin typeface="Roboto"/>
                <a:ea typeface="Roboto"/>
                <a:cs typeface="Roboto"/>
                <a:sym typeface="Roboto"/>
              </a:rPr>
              <a:t> au </a:t>
            </a:r>
            <a:r>
              <a:rPr lang="en-US" dirty="0" err="1">
                <a:solidFill>
                  <a:schemeClr val="bg2"/>
                </a:solidFill>
                <a:latin typeface="Roboto"/>
                <a:ea typeface="Roboto"/>
                <a:cs typeface="Roboto"/>
                <a:sym typeface="Roboto"/>
              </a:rPr>
              <a:t>climat</a:t>
            </a:r>
            <a:r>
              <a:rPr lang="en-US" dirty="0">
                <a:solidFill>
                  <a:schemeClr val="bg2"/>
                </a:solidFill>
                <a:latin typeface="Roboto"/>
                <a:ea typeface="Roboto"/>
                <a:cs typeface="Roboto"/>
                <a:sym typeface="Roboto"/>
              </a:rPr>
              <a:t>, car </a:t>
            </a:r>
            <a:r>
              <a:rPr lang="en-US" dirty="0" err="1">
                <a:solidFill>
                  <a:schemeClr val="bg2"/>
                </a:solidFill>
                <a:latin typeface="Roboto"/>
                <a:ea typeface="Roboto"/>
                <a:cs typeface="Roboto"/>
                <a:sym typeface="Roboto"/>
              </a:rPr>
              <a:t>ce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sont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elles</a:t>
            </a:r>
            <a:r>
              <a:rPr lang="en-US" dirty="0">
                <a:solidFill>
                  <a:schemeClr val="bg2"/>
                </a:solidFill>
                <a:latin typeface="Roboto"/>
                <a:ea typeface="Roboto"/>
                <a:cs typeface="Roboto"/>
                <a:sym typeface="Roboto"/>
              </a:rPr>
              <a:t> qui </a:t>
            </a:r>
            <a:r>
              <a:rPr lang="en-US" dirty="0" err="1">
                <a:solidFill>
                  <a:schemeClr val="bg2"/>
                </a:solidFill>
                <a:latin typeface="Roboto"/>
                <a:ea typeface="Roboto"/>
                <a:cs typeface="Roboto"/>
                <a:sym typeface="Roboto"/>
              </a:rPr>
              <a:t>vont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chercher</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l'eau</a:t>
            </a:r>
            <a:r>
              <a:rPr lang="en-US" dirty="0">
                <a:solidFill>
                  <a:schemeClr val="bg2"/>
                </a:solidFill>
                <a:latin typeface="Roboto"/>
                <a:ea typeface="Roboto"/>
                <a:cs typeface="Roboto"/>
                <a:sym typeface="Roboto"/>
              </a:rPr>
              <a:t> pour les ménages. Une infrastructure </a:t>
            </a:r>
            <a:r>
              <a:rPr lang="en-US" dirty="0" err="1">
                <a:solidFill>
                  <a:schemeClr val="bg2"/>
                </a:solidFill>
                <a:latin typeface="Roboto"/>
                <a:ea typeface="Roboto"/>
                <a:cs typeface="Roboto"/>
                <a:sym typeface="Roboto"/>
              </a:rPr>
              <a:t>fiable</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d'approvisionnement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en</a:t>
            </a:r>
            <a:r>
              <a:rPr lang="en-US" dirty="0">
                <a:solidFill>
                  <a:schemeClr val="bg2"/>
                </a:solidFill>
                <a:latin typeface="Roboto"/>
                <a:ea typeface="Roboto"/>
                <a:cs typeface="Roboto"/>
                <a:sym typeface="Roboto"/>
              </a:rPr>
              <a:t> eau courante au </a:t>
            </a:r>
            <a:r>
              <a:rPr lang="en-US" dirty="0" err="1">
                <a:solidFill>
                  <a:schemeClr val="bg2"/>
                </a:solidFill>
                <a:latin typeface="Roboto"/>
                <a:ea typeface="Roboto"/>
                <a:cs typeface="Roboto"/>
                <a:sym typeface="Roboto"/>
              </a:rPr>
              <a:t>niveau</a:t>
            </a:r>
            <a:r>
              <a:rPr lang="en-US" dirty="0">
                <a:solidFill>
                  <a:schemeClr val="bg2"/>
                </a:solidFill>
                <a:latin typeface="Roboto"/>
                <a:ea typeface="Roboto"/>
                <a:cs typeface="Roboto"/>
                <a:sym typeface="Roboto"/>
              </a:rPr>
              <a:t> des ménages </a:t>
            </a:r>
            <a:r>
              <a:rPr lang="en-US" dirty="0" err="1">
                <a:solidFill>
                  <a:schemeClr val="bg2"/>
                </a:solidFill>
                <a:latin typeface="Roboto"/>
                <a:ea typeface="Roboto"/>
                <a:cs typeface="Roboto"/>
                <a:sym typeface="Roboto"/>
              </a:rPr>
              <a:t>peut</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contribuer</a:t>
            </a:r>
            <a:r>
              <a:rPr lang="en-US" dirty="0">
                <a:solidFill>
                  <a:schemeClr val="bg2"/>
                </a:solidFill>
                <a:latin typeface="Roboto"/>
                <a:ea typeface="Roboto"/>
                <a:cs typeface="Roboto"/>
                <a:sym typeface="Roboto"/>
              </a:rPr>
              <a:t> à </a:t>
            </a:r>
            <a:r>
              <a:rPr lang="en-US" dirty="0" err="1">
                <a:solidFill>
                  <a:schemeClr val="bg2"/>
                </a:solidFill>
                <a:latin typeface="Roboto"/>
                <a:ea typeface="Roboto"/>
                <a:cs typeface="Roboto"/>
                <a:sym typeface="Roboto"/>
              </a:rPr>
              <a:t>alléger</a:t>
            </a:r>
            <a:r>
              <a:rPr lang="en-US" dirty="0">
                <a:solidFill>
                  <a:schemeClr val="bg2"/>
                </a:solidFill>
                <a:latin typeface="Roboto"/>
                <a:ea typeface="Roboto"/>
                <a:cs typeface="Roboto"/>
                <a:sym typeface="Roboto"/>
              </a:rPr>
              <a:t> </a:t>
            </a:r>
            <a:r>
              <a:rPr lang="en-US" dirty="0" err="1">
                <a:solidFill>
                  <a:schemeClr val="bg2"/>
                </a:solidFill>
                <a:latin typeface="Roboto"/>
                <a:ea typeface="Roboto"/>
                <a:cs typeface="Roboto"/>
                <a:sym typeface="Roboto"/>
              </a:rPr>
              <a:t>cette</a:t>
            </a:r>
            <a:r>
              <a:rPr lang="en-US" dirty="0">
                <a:solidFill>
                  <a:schemeClr val="bg2"/>
                </a:solidFill>
                <a:latin typeface="Roboto"/>
                <a:ea typeface="Roboto"/>
                <a:cs typeface="Roboto"/>
                <a:sym typeface="Roboto"/>
              </a:rPr>
              <a:t> charge et à </a:t>
            </a:r>
            <a:r>
              <a:rPr lang="en-US" dirty="0" err="1">
                <a:solidFill>
                  <a:schemeClr val="bg2"/>
                </a:solidFill>
                <a:latin typeface="Roboto"/>
                <a:ea typeface="Roboto"/>
                <a:cs typeface="Roboto"/>
                <a:sym typeface="Roboto"/>
              </a:rPr>
              <a:t>améliorer</a:t>
            </a:r>
            <a:r>
              <a:rPr lang="en-US" dirty="0">
                <a:solidFill>
                  <a:schemeClr val="bg2"/>
                </a:solidFill>
                <a:latin typeface="Roboto"/>
                <a:ea typeface="Roboto"/>
                <a:cs typeface="Roboto"/>
                <a:sym typeface="Roboto"/>
              </a:rPr>
              <a:t> le bien-</a:t>
            </a:r>
            <a:r>
              <a:rPr lang="en-US" dirty="0" err="1">
                <a:solidFill>
                  <a:schemeClr val="bg2"/>
                </a:solidFill>
                <a:latin typeface="Roboto"/>
                <a:ea typeface="Roboto"/>
                <a:cs typeface="Roboto"/>
                <a:sym typeface="Roboto"/>
              </a:rPr>
              <a:t>être</a:t>
            </a:r>
            <a:r>
              <a:rPr lang="en-US" dirty="0">
                <a:solidFill>
                  <a:schemeClr val="bg2"/>
                </a:solidFill>
                <a:latin typeface="Roboto"/>
                <a:ea typeface="Roboto"/>
                <a:cs typeface="Roboto"/>
                <a:sym typeface="Roboto"/>
              </a:rPr>
              <a:t> des femmes.</a:t>
            </a:r>
            <a:endParaRPr sz="900" dirty="0">
              <a:solidFill>
                <a:schemeClr val="bg2"/>
              </a:solidFill>
            </a:endParaRPr>
          </a:p>
        </p:txBody>
      </p:sp>
      <p:sp>
        <p:nvSpPr>
          <p:cNvPr id="1146" name="Google Shape;1146;p59"/>
          <p:cNvSpPr txBox="1"/>
          <p:nvPr/>
        </p:nvSpPr>
        <p:spPr>
          <a:xfrm>
            <a:off x="5752831" y="50543"/>
            <a:ext cx="5842379" cy="353879"/>
          </a:xfrm>
          <a:prstGeom prst="rect">
            <a:avLst/>
          </a:prstGeom>
          <a:noFill/>
          <a:ln>
            <a:noFill/>
          </a:ln>
        </p:spPr>
        <p:txBody>
          <a:bodyPr spcFirstLastPara="1" wrap="square" lIns="0" tIns="0" rIns="0" bIns="0" anchor="t" anchorCtr="0">
            <a:spAutoFit/>
          </a:bodyPr>
          <a:lstStyle/>
          <a:p>
            <a:pPr algn="r">
              <a:lnSpc>
                <a:spcPct val="149978"/>
              </a:lnSpc>
              <a:buSzPts val="2299"/>
            </a:pPr>
            <a:r>
              <a:rPr lang="en-US" sz="1533">
                <a:solidFill>
                  <a:srgbClr val="FFFFFF"/>
                </a:solidFill>
                <a:latin typeface="Roboto"/>
                <a:ea typeface="Roboto"/>
                <a:cs typeface="Roboto"/>
                <a:sym typeface="Roboto"/>
              </a:rPr>
              <a:t>@Jenn, merci de clarifier ce point.</a:t>
            </a:r>
            <a:endParaRPr sz="933"/>
          </a:p>
        </p:txBody>
      </p:sp>
      <p:sp>
        <p:nvSpPr>
          <p:cNvPr id="1147" name="Google Shape;1147;p59"/>
          <p:cNvSpPr/>
          <p:nvPr/>
        </p:nvSpPr>
        <p:spPr>
          <a:xfrm>
            <a:off x="7170822" y="-8467"/>
            <a:ext cx="5021199" cy="6858000"/>
          </a:xfrm>
          <a:custGeom>
            <a:avLst/>
            <a:gdLst/>
            <a:ahLst/>
            <a:cxnLst/>
            <a:rect l="l" t="t" r="r" b="b"/>
            <a:pathLst>
              <a:path w="10042398" h="13716000" extrusionOk="0">
                <a:moveTo>
                  <a:pt x="0" y="0"/>
                </a:moveTo>
                <a:lnTo>
                  <a:pt x="10042398" y="0"/>
                </a:lnTo>
                <a:lnTo>
                  <a:pt x="10042398"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48" name="Google Shape;1148;p59"/>
          <p:cNvSpPr txBox="1"/>
          <p:nvPr/>
        </p:nvSpPr>
        <p:spPr>
          <a:xfrm>
            <a:off x="488068" y="1283201"/>
            <a:ext cx="10416846" cy="297454"/>
          </a:xfrm>
          <a:prstGeom prst="rect">
            <a:avLst/>
          </a:prstGeom>
          <a:noFill/>
          <a:ln>
            <a:noFill/>
          </a:ln>
        </p:spPr>
        <p:txBody>
          <a:bodyPr spcFirstLastPara="1" wrap="square" lIns="0" tIns="0" rIns="0" bIns="0" anchor="t" anchorCtr="0">
            <a:spAutoFit/>
          </a:bodyPr>
          <a:lstStyle/>
          <a:p>
            <a:pPr>
              <a:buSzPts val="2899"/>
            </a:pPr>
            <a:r>
              <a:rPr lang="en-US" sz="1933" dirty="0" err="1">
                <a:solidFill>
                  <a:schemeClr val="bg2"/>
                </a:solidFill>
                <a:latin typeface="Roboto"/>
                <a:ea typeface="Roboto"/>
                <a:cs typeface="Roboto"/>
                <a:sym typeface="Roboto"/>
              </a:rPr>
              <a:t>Accès</a:t>
            </a:r>
            <a:r>
              <a:rPr lang="en-US" sz="1933" dirty="0">
                <a:solidFill>
                  <a:schemeClr val="bg2"/>
                </a:solidFill>
                <a:latin typeface="Roboto"/>
                <a:ea typeface="Roboto"/>
                <a:cs typeface="Roboto"/>
                <a:sym typeface="Roboto"/>
              </a:rPr>
              <a:t> </a:t>
            </a:r>
            <a:r>
              <a:rPr lang="en-US" sz="1933" dirty="0" err="1">
                <a:solidFill>
                  <a:schemeClr val="bg2"/>
                </a:solidFill>
                <a:latin typeface="Roboto"/>
                <a:ea typeface="Roboto"/>
                <a:cs typeface="Roboto"/>
                <a:sym typeface="Roboto"/>
              </a:rPr>
              <a:t>équitable</a:t>
            </a:r>
            <a:r>
              <a:rPr lang="en-US" sz="1933" dirty="0">
                <a:solidFill>
                  <a:schemeClr val="bg2"/>
                </a:solidFill>
                <a:latin typeface="Roboto"/>
                <a:ea typeface="Roboto"/>
                <a:cs typeface="Roboto"/>
                <a:sym typeface="Roboto"/>
              </a:rPr>
              <a:t> et </a:t>
            </a:r>
            <a:r>
              <a:rPr lang="en-US" sz="1933" dirty="0" err="1">
                <a:solidFill>
                  <a:schemeClr val="bg2"/>
                </a:solidFill>
                <a:latin typeface="Roboto"/>
                <a:ea typeface="Roboto"/>
                <a:cs typeface="Roboto"/>
                <a:sym typeface="Roboto"/>
              </a:rPr>
              <a:t>inclusif</a:t>
            </a:r>
            <a:r>
              <a:rPr lang="en-US" sz="1933" dirty="0">
                <a:solidFill>
                  <a:schemeClr val="bg2"/>
                </a:solidFill>
                <a:latin typeface="Roboto"/>
                <a:ea typeface="Roboto"/>
                <a:cs typeface="Roboto"/>
                <a:sym typeface="Roboto"/>
              </a:rPr>
              <a:t> aux services</a:t>
            </a:r>
            <a:endParaRPr sz="933" dirty="0">
              <a:solidFill>
                <a:schemeClr val="bg2"/>
              </a:solidFill>
            </a:endParaRPr>
          </a:p>
        </p:txBody>
      </p:sp>
      <p:sp>
        <p:nvSpPr>
          <p:cNvPr id="1149" name="Google Shape;1149;p59"/>
          <p:cNvSpPr/>
          <p:nvPr/>
        </p:nvSpPr>
        <p:spPr>
          <a:xfrm>
            <a:off x="6789958" y="547415"/>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1150" name="Google Shape;1150;p59"/>
          <p:cNvSpPr/>
          <p:nvPr/>
        </p:nvSpPr>
        <p:spPr>
          <a:xfrm>
            <a:off x="6887500" y="685800"/>
            <a:ext cx="576009" cy="501587"/>
          </a:xfrm>
          <a:custGeom>
            <a:avLst/>
            <a:gdLst/>
            <a:ahLst/>
            <a:cxnLst/>
            <a:rect l="l" t="t" r="r" b="b"/>
            <a:pathLst>
              <a:path w="1152017" h="1003173" extrusionOk="0">
                <a:moveTo>
                  <a:pt x="0" y="0"/>
                </a:moveTo>
                <a:lnTo>
                  <a:pt x="1152017" y="0"/>
                </a:lnTo>
                <a:lnTo>
                  <a:pt x="1152017" y="1003173"/>
                </a:lnTo>
                <a:lnTo>
                  <a:pt x="0" y="1003173"/>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l="-6981" r="-6978"/>
            </a:stretch>
          </a:blipFill>
          <a:ln>
            <a:noFill/>
          </a:ln>
        </p:spPr>
        <p:txBody>
          <a:bodyPr spcFirstLastPara="1" wrap="square" lIns="60950" tIns="30467" rIns="60950" bIns="30467" anchor="t" anchorCtr="0">
            <a:noAutofit/>
          </a:bodyPr>
          <a:lstStyle/>
          <a:p>
            <a:pPr>
              <a:buSzPts val="1400"/>
            </a:pPr>
            <a:endParaRPr sz="933"/>
          </a:p>
        </p:txBody>
      </p:sp>
      <p:sp>
        <p:nvSpPr>
          <p:cNvPr id="1151" name="Google Shape;1151;p59"/>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Bidonville de Kallyanpur, Dhaka ; photo de Kibae, UN Photo</a:t>
            </a:r>
            <a:endParaRPr sz="933"/>
          </a:p>
        </p:txBody>
      </p:sp>
      <p:sp>
        <p:nvSpPr>
          <p:cNvPr id="1152" name="Google Shape;1152;p59"/>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80"/>
        <p:cNvGrpSpPr/>
        <p:nvPr/>
      </p:nvGrpSpPr>
      <p:grpSpPr>
        <a:xfrm>
          <a:off x="0" y="0"/>
          <a:ext cx="0" cy="0"/>
          <a:chOff x="0" y="0"/>
          <a:chExt cx="0" cy="0"/>
        </a:xfrm>
      </p:grpSpPr>
      <p:sp>
        <p:nvSpPr>
          <p:cNvPr id="1181" name="Google Shape;1181;p62"/>
          <p:cNvSpPr/>
          <p:nvPr/>
        </p:nvSpPr>
        <p:spPr>
          <a:xfrm>
            <a:off x="6096000" y="0"/>
            <a:ext cx="6096000" cy="6858000"/>
          </a:xfrm>
          <a:custGeom>
            <a:avLst/>
            <a:gdLst/>
            <a:ahLst/>
            <a:cxnLst/>
            <a:rect l="l" t="t" r="r" b="b"/>
            <a:pathLst>
              <a:path w="9144000" h="10287000" extrusionOk="0">
                <a:moveTo>
                  <a:pt x="0" y="0"/>
                </a:moveTo>
                <a:lnTo>
                  <a:pt x="9144000" y="0"/>
                </a:lnTo>
                <a:lnTo>
                  <a:pt x="9144000" y="10287000"/>
                </a:lnTo>
                <a:lnTo>
                  <a:pt x="0" y="10287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82" name="Google Shape;1182;p62"/>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a:buSzPts val="1400"/>
            </a:pPr>
            <a:endParaRPr sz="933"/>
          </a:p>
        </p:txBody>
      </p:sp>
      <p:sp>
        <p:nvSpPr>
          <p:cNvPr id="1183" name="Google Shape;1183;p62"/>
          <p:cNvSpPr txBox="1"/>
          <p:nvPr/>
        </p:nvSpPr>
        <p:spPr>
          <a:xfrm>
            <a:off x="881171" y="1648944"/>
            <a:ext cx="5239600"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1"/>
                </a:solidFill>
                <a:latin typeface="Roboto"/>
                <a:ea typeface="Roboto"/>
                <a:cs typeface="Roboto"/>
                <a:sym typeface="Roboto"/>
              </a:rPr>
              <a:t>Questions</a:t>
            </a:r>
            <a:endParaRPr sz="933">
              <a:solidFill>
                <a:schemeClr val="bg1"/>
              </a:solidFill>
            </a:endParaRPr>
          </a:p>
        </p:txBody>
      </p:sp>
      <p:sp>
        <p:nvSpPr>
          <p:cNvPr id="1184" name="Google Shape;1184;p62"/>
          <p:cNvSpPr txBox="1"/>
          <p:nvPr/>
        </p:nvSpPr>
        <p:spPr>
          <a:xfrm>
            <a:off x="881171" y="2527657"/>
            <a:ext cx="4477732" cy="297454"/>
          </a:xfrm>
          <a:prstGeom prst="rect">
            <a:avLst/>
          </a:prstGeom>
          <a:noFill/>
          <a:ln>
            <a:noFill/>
          </a:ln>
        </p:spPr>
        <p:txBody>
          <a:bodyPr spcFirstLastPara="1" wrap="square" lIns="0" tIns="0" rIns="0" bIns="0" anchor="t" anchorCtr="0">
            <a:spAutoFit/>
          </a:bodyPr>
          <a:lstStyle/>
          <a:p>
            <a:pPr>
              <a:buSzPts val="2900"/>
            </a:pPr>
            <a:r>
              <a:rPr lang="en-US" sz="1933">
                <a:solidFill>
                  <a:schemeClr val="bg1"/>
                </a:solidFill>
                <a:latin typeface="Roboto"/>
                <a:ea typeface="Roboto"/>
                <a:cs typeface="Roboto"/>
                <a:sym typeface="Roboto"/>
              </a:rPr>
              <a:t>Discussion ouverte</a:t>
            </a:r>
            <a:endParaRPr sz="933">
              <a:solidFill>
                <a:schemeClr val="bg1"/>
              </a:solidFill>
            </a:endParaRPr>
          </a:p>
        </p:txBody>
      </p:sp>
      <p:cxnSp>
        <p:nvCxnSpPr>
          <p:cNvPr id="1185" name="Google Shape;1185;p62"/>
          <p:cNvCxnSpPr/>
          <p:nvPr/>
        </p:nvCxnSpPr>
        <p:spPr>
          <a:xfrm rot="10800000" flipH="1">
            <a:off x="746696" y="3832542"/>
            <a:ext cx="886622" cy="7873"/>
          </a:xfrm>
          <a:prstGeom prst="straightConnector1">
            <a:avLst/>
          </a:prstGeom>
          <a:noFill/>
          <a:ln w="38100" cap="flat" cmpd="sng">
            <a:solidFill>
              <a:schemeClr val="bg2"/>
            </a:solidFill>
            <a:prstDash val="solid"/>
            <a:round/>
            <a:headEnd type="none" w="sm" len="sm"/>
            <a:tailEnd type="stealth" w="med" len="med"/>
          </a:ln>
        </p:spPr>
      </p:cxnSp>
      <p:sp>
        <p:nvSpPr>
          <p:cNvPr id="1186" name="Google Shape;1186;p62"/>
          <p:cNvSpPr txBox="1"/>
          <p:nvPr/>
        </p:nvSpPr>
        <p:spPr>
          <a:xfrm>
            <a:off x="1898578" y="3529432"/>
            <a:ext cx="3045200" cy="707694"/>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Quelqu'un a-t-il des questions sur ce qui rend une infrastructure résiliente au changement climatique ?</a:t>
            </a:r>
            <a:endParaRPr sz="933">
              <a:solidFill>
                <a:schemeClr val="bg1"/>
              </a:solidFill>
            </a:endParaRPr>
          </a:p>
        </p:txBody>
      </p:sp>
      <p:sp>
        <p:nvSpPr>
          <p:cNvPr id="1187" name="Google Shape;1187;p62"/>
          <p:cNvSpPr txBox="1"/>
          <p:nvPr/>
        </p:nvSpPr>
        <p:spPr>
          <a:xfrm rot="-5400000">
            <a:off x="9344776" y="3680777"/>
            <a:ext cx="5050200" cy="221471"/>
          </a:xfrm>
          <a:prstGeom prst="rect">
            <a:avLst/>
          </a:prstGeom>
          <a:noFill/>
          <a:ln>
            <a:noFill/>
          </a:ln>
        </p:spPr>
        <p:txBody>
          <a:bodyPr spcFirstLastPara="1" wrap="square" lIns="0" tIns="0" rIns="0" bIns="0" anchor="t" anchorCtr="0">
            <a:spAutoFit/>
          </a:bodyPr>
          <a:lstStyle/>
          <a:p>
            <a:pPr algn="just">
              <a:lnSpc>
                <a:spcPct val="119955"/>
              </a:lnSpc>
              <a:buClr>
                <a:schemeClr val="dk1"/>
              </a:buClr>
              <a:buSzPts val="1799"/>
            </a:pPr>
            <a:r>
              <a:rPr lang="en-US" sz="1199">
                <a:solidFill>
                  <a:schemeClr val="lt1"/>
                </a:solidFill>
                <a:latin typeface="Roboto"/>
                <a:ea typeface="Roboto"/>
                <a:cs typeface="Roboto"/>
                <a:sym typeface="Roboto"/>
              </a:rPr>
              <a:t>Photo de Brian Inganga, AP</a:t>
            </a:r>
            <a:endParaRPr sz="1199">
              <a:solidFill>
                <a:srgbClr val="FFFFFF"/>
              </a:solidFill>
              <a:latin typeface="Roboto"/>
              <a:ea typeface="Roboto"/>
              <a:cs typeface="Roboto"/>
              <a:sym typeface="Roboto"/>
            </a:endParaRPr>
          </a:p>
        </p:txBody>
      </p:sp>
      <p:sp>
        <p:nvSpPr>
          <p:cNvPr id="1189" name="Google Shape;1189;p62"/>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E453D5E-72FD-D6C9-4B00-A4E9EE1F5BB8}"/>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A4D1CCE-EBB6-7352-EF4A-D6823E43FCE5}"/>
              </a:ext>
            </a:extLst>
          </p:cNvPr>
          <p:cNvSpPr>
            <a:spLocks noGrp="1"/>
          </p:cNvSpPr>
          <p:nvPr>
            <p:ph sz="quarter" idx="16"/>
          </p:nvPr>
        </p:nvSpPr>
        <p:spPr/>
        <p:txBody>
          <a:bodyPr/>
          <a:lstStyle/>
          <a:p>
            <a:r>
              <a:rPr lang="en-GB"/>
              <a:t>DÉJEUNER</a:t>
            </a:r>
          </a:p>
        </p:txBody>
      </p:sp>
    </p:spTree>
    <p:extLst>
      <p:ext uri="{BB962C8B-B14F-4D97-AF65-F5344CB8AC3E}">
        <p14:creationId xmlns:p14="http://schemas.microsoft.com/office/powerpoint/2010/main" val="1512619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026">
          <a:extLst>
            <a:ext uri="{FF2B5EF4-FFF2-40B4-BE49-F238E27FC236}">
              <a16:creationId xmlns:a16="http://schemas.microsoft.com/office/drawing/2014/main" id="{85DE6D9B-0C83-0683-8806-1AC2AAABF343}"/>
            </a:ext>
          </a:extLst>
        </p:cNvPr>
        <p:cNvGrpSpPr/>
        <p:nvPr/>
      </p:nvGrpSpPr>
      <p:grpSpPr>
        <a:xfrm>
          <a:off x="0" y="0"/>
          <a:ext cx="0" cy="0"/>
          <a:chOff x="0" y="0"/>
          <a:chExt cx="0" cy="0"/>
        </a:xfrm>
      </p:grpSpPr>
      <p:cxnSp>
        <p:nvCxnSpPr>
          <p:cNvPr id="1030" name="Google Shape;1030;p49">
            <a:extLst>
              <a:ext uri="{FF2B5EF4-FFF2-40B4-BE49-F238E27FC236}">
                <a16:creationId xmlns:a16="http://schemas.microsoft.com/office/drawing/2014/main" id="{CEC41FD7-F3B5-7D98-2951-AB5FA4996635}"/>
              </a:ext>
            </a:extLst>
          </p:cNvPr>
          <p:cNvCxnSpPr/>
          <p:nvPr/>
        </p:nvCxnSpPr>
        <p:spPr>
          <a:xfrm rot="10800000" flipH="1">
            <a:off x="746696" y="2714816"/>
            <a:ext cx="886622" cy="7873"/>
          </a:xfrm>
          <a:prstGeom prst="straightConnector1">
            <a:avLst/>
          </a:prstGeom>
          <a:noFill/>
          <a:ln w="38100" cap="flat" cmpd="sng">
            <a:solidFill>
              <a:schemeClr val="bg1"/>
            </a:solidFill>
            <a:prstDash val="solid"/>
            <a:round/>
            <a:headEnd type="none" w="sm" len="sm"/>
            <a:tailEnd type="stealth" w="med" len="med"/>
          </a:ln>
        </p:spPr>
      </p:cxnSp>
      <p:sp>
        <p:nvSpPr>
          <p:cNvPr id="1031" name="Google Shape;1031;p49">
            <a:extLst>
              <a:ext uri="{FF2B5EF4-FFF2-40B4-BE49-F238E27FC236}">
                <a16:creationId xmlns:a16="http://schemas.microsoft.com/office/drawing/2014/main" id="{5A86D454-A7D1-24F6-FF72-AC3044BBE780}"/>
              </a:ext>
            </a:extLst>
          </p:cNvPr>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a:buSzPts val="1400"/>
            </a:pPr>
            <a:endParaRPr sz="933">
              <a:solidFill>
                <a:schemeClr val="bg1"/>
              </a:solidFill>
            </a:endParaRPr>
          </a:p>
        </p:txBody>
      </p:sp>
      <p:cxnSp>
        <p:nvCxnSpPr>
          <p:cNvPr id="1032" name="Google Shape;1032;p49">
            <a:extLst>
              <a:ext uri="{FF2B5EF4-FFF2-40B4-BE49-F238E27FC236}">
                <a16:creationId xmlns:a16="http://schemas.microsoft.com/office/drawing/2014/main" id="{01F0D5B7-0FBB-183C-9D07-9D6514BF933D}"/>
              </a:ext>
            </a:extLst>
          </p:cNvPr>
          <p:cNvCxnSpPr/>
          <p:nvPr/>
        </p:nvCxnSpPr>
        <p:spPr>
          <a:xfrm rot="10800000" flipH="1">
            <a:off x="746470" y="4012761"/>
            <a:ext cx="886600" cy="7800"/>
          </a:xfrm>
          <a:prstGeom prst="straightConnector1">
            <a:avLst/>
          </a:prstGeom>
          <a:noFill/>
          <a:ln w="38100" cap="flat" cmpd="sng">
            <a:solidFill>
              <a:schemeClr val="bg1"/>
            </a:solidFill>
            <a:prstDash val="solid"/>
            <a:round/>
            <a:headEnd type="none" w="sm" len="sm"/>
            <a:tailEnd type="stealth" w="med" len="med"/>
          </a:ln>
        </p:spPr>
      </p:cxnSp>
      <p:cxnSp>
        <p:nvCxnSpPr>
          <p:cNvPr id="1033" name="Google Shape;1033;p49">
            <a:extLst>
              <a:ext uri="{FF2B5EF4-FFF2-40B4-BE49-F238E27FC236}">
                <a16:creationId xmlns:a16="http://schemas.microsoft.com/office/drawing/2014/main" id="{75998C0A-3AD6-B449-3901-8B7A56F63372}"/>
              </a:ext>
            </a:extLst>
          </p:cNvPr>
          <p:cNvCxnSpPr/>
          <p:nvPr/>
        </p:nvCxnSpPr>
        <p:spPr>
          <a:xfrm rot="10800000" flipH="1">
            <a:off x="746809" y="3256210"/>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034" name="Google Shape;1034;p49">
            <a:extLst>
              <a:ext uri="{FF2B5EF4-FFF2-40B4-BE49-F238E27FC236}">
                <a16:creationId xmlns:a16="http://schemas.microsoft.com/office/drawing/2014/main" id="{BBF42A8D-0493-A144-B97C-405DA76B2C25}"/>
              </a:ext>
            </a:extLst>
          </p:cNvPr>
          <p:cNvCxnSpPr/>
          <p:nvPr/>
        </p:nvCxnSpPr>
        <p:spPr>
          <a:xfrm rot="10800000" flipH="1">
            <a:off x="746809" y="4646389"/>
            <a:ext cx="886622" cy="7873"/>
          </a:xfrm>
          <a:prstGeom prst="straightConnector1">
            <a:avLst/>
          </a:prstGeom>
          <a:noFill/>
          <a:ln w="38100" cap="flat" cmpd="sng">
            <a:solidFill>
              <a:schemeClr val="bg1"/>
            </a:solidFill>
            <a:prstDash val="solid"/>
            <a:round/>
            <a:headEnd type="none" w="sm" len="sm"/>
            <a:tailEnd type="stealth" w="med" len="med"/>
          </a:ln>
        </p:spPr>
      </p:cxnSp>
      <p:sp>
        <p:nvSpPr>
          <p:cNvPr id="1043" name="Google Shape;1043;p49">
            <a:extLst>
              <a:ext uri="{FF2B5EF4-FFF2-40B4-BE49-F238E27FC236}">
                <a16:creationId xmlns:a16="http://schemas.microsoft.com/office/drawing/2014/main" id="{C61FF311-C422-EEED-B04B-E5C6CF04EA8E}"/>
              </a:ext>
            </a:extLst>
          </p:cNvPr>
          <p:cNvSpPr txBox="1"/>
          <p:nvPr/>
        </p:nvSpPr>
        <p:spPr>
          <a:xfrm>
            <a:off x="898038" y="352307"/>
            <a:ext cx="7778129"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err="1">
                <a:solidFill>
                  <a:schemeClr val="bg1"/>
                </a:solidFill>
                <a:latin typeface="Roboto"/>
                <a:ea typeface="Roboto"/>
                <a:cs typeface="Roboto"/>
                <a:sym typeface="Roboto"/>
              </a:rPr>
              <a:t>Dynamiseur</a:t>
            </a:r>
            <a:r>
              <a:rPr lang="en-US" sz="3597" b="1" dirty="0">
                <a:solidFill>
                  <a:schemeClr val="bg1"/>
                </a:solidFill>
                <a:latin typeface="Roboto"/>
                <a:ea typeface="Roboto"/>
                <a:cs typeface="Roboto"/>
                <a:sym typeface="Roboto"/>
              </a:rPr>
              <a:t> : La rivière de la vie</a:t>
            </a:r>
            <a:endParaRPr sz="933" dirty="0">
              <a:solidFill>
                <a:schemeClr val="bg1"/>
              </a:solidFill>
            </a:endParaRPr>
          </a:p>
        </p:txBody>
      </p:sp>
      <p:sp>
        <p:nvSpPr>
          <p:cNvPr id="1044" name="Google Shape;1044;p49">
            <a:extLst>
              <a:ext uri="{FF2B5EF4-FFF2-40B4-BE49-F238E27FC236}">
                <a16:creationId xmlns:a16="http://schemas.microsoft.com/office/drawing/2014/main" id="{9BB12832-B0A1-D7CC-D5F2-973377155FFE}"/>
              </a:ext>
            </a:extLst>
          </p:cNvPr>
          <p:cNvSpPr txBox="1"/>
          <p:nvPr/>
        </p:nvSpPr>
        <p:spPr>
          <a:xfrm>
            <a:off x="898038" y="1182664"/>
            <a:ext cx="4477732" cy="892360"/>
          </a:xfrm>
          <a:prstGeom prst="rect">
            <a:avLst/>
          </a:prstGeom>
          <a:noFill/>
          <a:ln>
            <a:noFill/>
          </a:ln>
        </p:spPr>
        <p:txBody>
          <a:bodyPr spcFirstLastPara="1" wrap="square" lIns="0" tIns="0" rIns="0" bIns="0" anchor="t" anchorCtr="0">
            <a:spAutoFit/>
          </a:bodyPr>
          <a:lstStyle/>
          <a:p>
            <a:pPr>
              <a:buSzPts val="2900"/>
            </a:pPr>
            <a:r>
              <a:rPr lang="en-GB" sz="1933">
                <a:solidFill>
                  <a:schemeClr val="bg1"/>
                </a:solidFill>
                <a:latin typeface="Roboto"/>
                <a:ea typeface="Roboto"/>
                <a:cs typeface="Roboto"/>
                <a:sym typeface="Roboto"/>
              </a:rPr>
              <a:t>Sur une feuille de papier A4 vierge, dessinez une rivière qui représente votre propre parcours d'apprentissage sur le climat, l'adaptation et l'eau. </a:t>
            </a:r>
          </a:p>
        </p:txBody>
      </p:sp>
      <p:sp>
        <p:nvSpPr>
          <p:cNvPr id="1045" name="Google Shape;1045;p49">
            <a:extLst>
              <a:ext uri="{FF2B5EF4-FFF2-40B4-BE49-F238E27FC236}">
                <a16:creationId xmlns:a16="http://schemas.microsoft.com/office/drawing/2014/main" id="{68BDD9BD-1713-9CD5-827D-203ECE2B4F11}"/>
              </a:ext>
            </a:extLst>
          </p:cNvPr>
          <p:cNvSpPr txBox="1"/>
          <p:nvPr/>
        </p:nvSpPr>
        <p:spPr>
          <a:xfrm>
            <a:off x="1813640" y="2619308"/>
            <a:ext cx="3000600" cy="235898"/>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Réfléchissez à la façon dont la rivière coule</a:t>
            </a:r>
            <a:endParaRPr sz="933">
              <a:solidFill>
                <a:schemeClr val="bg1"/>
              </a:solidFill>
            </a:endParaRPr>
          </a:p>
        </p:txBody>
      </p:sp>
      <p:sp>
        <p:nvSpPr>
          <p:cNvPr id="1046" name="Google Shape;1046;p49">
            <a:extLst>
              <a:ext uri="{FF2B5EF4-FFF2-40B4-BE49-F238E27FC236}">
                <a16:creationId xmlns:a16="http://schemas.microsoft.com/office/drawing/2014/main" id="{1C01DBC0-EE9F-172C-A003-3A12BCC10D7B}"/>
              </a:ext>
            </a:extLst>
          </p:cNvPr>
          <p:cNvSpPr txBox="1"/>
          <p:nvPr/>
        </p:nvSpPr>
        <p:spPr>
          <a:xfrm>
            <a:off x="1813640" y="3139497"/>
            <a:ext cx="3780800" cy="471796"/>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Quels sont les méandres, les courbes et les rapides de votre rivière ? Quels ont été vos affluents ?</a:t>
            </a:r>
            <a:endParaRPr sz="933">
              <a:solidFill>
                <a:schemeClr val="bg1"/>
              </a:solidFill>
            </a:endParaRPr>
          </a:p>
        </p:txBody>
      </p:sp>
      <p:sp>
        <p:nvSpPr>
          <p:cNvPr id="1047" name="Google Shape;1047;p49">
            <a:extLst>
              <a:ext uri="{FF2B5EF4-FFF2-40B4-BE49-F238E27FC236}">
                <a16:creationId xmlns:a16="http://schemas.microsoft.com/office/drawing/2014/main" id="{BC080D18-70C4-02D2-60A3-AEBE182FEC4B}"/>
              </a:ext>
            </a:extLst>
          </p:cNvPr>
          <p:cNvSpPr txBox="1"/>
          <p:nvPr/>
        </p:nvSpPr>
        <p:spPr>
          <a:xfrm>
            <a:off x="1794365" y="3856805"/>
            <a:ext cx="2853600" cy="235898"/>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Soyez créatif ! </a:t>
            </a:r>
            <a:endParaRPr sz="933">
              <a:solidFill>
                <a:schemeClr val="bg1"/>
              </a:solidFill>
            </a:endParaRPr>
          </a:p>
        </p:txBody>
      </p:sp>
      <p:sp>
        <p:nvSpPr>
          <p:cNvPr id="1048" name="Google Shape;1048;p49">
            <a:extLst>
              <a:ext uri="{FF2B5EF4-FFF2-40B4-BE49-F238E27FC236}">
                <a16:creationId xmlns:a16="http://schemas.microsoft.com/office/drawing/2014/main" id="{41A58D0D-AAB3-9D53-043C-F1706A827839}"/>
              </a:ext>
            </a:extLst>
          </p:cNvPr>
          <p:cNvSpPr txBox="1"/>
          <p:nvPr/>
        </p:nvSpPr>
        <p:spPr>
          <a:xfrm>
            <a:off x="1794477" y="4547079"/>
            <a:ext cx="2841000" cy="235898"/>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Vous disposez d'environ 5 à 10 minutes.</a:t>
            </a:r>
            <a:endParaRPr sz="933">
              <a:solidFill>
                <a:schemeClr val="bg1"/>
              </a:solidFill>
            </a:endParaRPr>
          </a:p>
        </p:txBody>
      </p:sp>
      <p:sp>
        <p:nvSpPr>
          <p:cNvPr id="1049" name="Google Shape;1049;p49">
            <a:extLst>
              <a:ext uri="{FF2B5EF4-FFF2-40B4-BE49-F238E27FC236}">
                <a16:creationId xmlns:a16="http://schemas.microsoft.com/office/drawing/2014/main" id="{4BA8A54C-08E6-ADE1-3A14-315B92580FD7}"/>
              </a:ext>
            </a:extLst>
          </p:cNvPr>
          <p:cNvSpPr txBox="1"/>
          <p:nvPr/>
        </p:nvSpPr>
        <p:spPr>
          <a:xfrm>
            <a:off x="1033440" y="5239111"/>
            <a:ext cx="3933069" cy="471796"/>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Une fois que vous avez terminé, collez la rivière au mur et participez aux discussions. </a:t>
            </a:r>
            <a:endParaRPr sz="933">
              <a:solidFill>
                <a:schemeClr val="bg1"/>
              </a:solidFill>
            </a:endParaRPr>
          </a:p>
        </p:txBody>
      </p:sp>
      <p:sp>
        <p:nvSpPr>
          <p:cNvPr id="1067" name="Google Shape;1067;p49">
            <a:extLst>
              <a:ext uri="{FF2B5EF4-FFF2-40B4-BE49-F238E27FC236}">
                <a16:creationId xmlns:a16="http://schemas.microsoft.com/office/drawing/2014/main" id="{524E5776-C53A-1E97-8040-64A5B2729461}"/>
              </a:ext>
            </a:extLst>
          </p:cNvPr>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33</a:t>
            </a:fld>
            <a:endParaRPr/>
          </a:p>
        </p:txBody>
      </p:sp>
      <p:pic>
        <p:nvPicPr>
          <p:cNvPr id="2" name="Picture 2" descr="River Line Drawing Images – Browse 193,771 Stock Photos, Vectors, and Video  | Adobe Stock">
            <a:extLst>
              <a:ext uri="{FF2B5EF4-FFF2-40B4-BE49-F238E27FC236}">
                <a16:creationId xmlns:a16="http://schemas.microsoft.com/office/drawing/2014/main" id="{5CEB77C1-66EF-381F-85D8-7F7063AFF85C}"/>
              </a:ext>
            </a:extLst>
          </p:cNvPr>
          <p:cNvPicPr>
            <a:picLocks noChangeAspect="1" noChangeArrowheads="1"/>
          </p:cNvPicPr>
          <p:nvPr/>
        </p:nvPicPr>
        <p:blipFill rotWithShape="1">
          <a:blip r:embed="rId3" cstate="screen">
            <a:alphaModFix/>
            <a:extLst>
              <a:ext uri="{28A0092B-C50C-407E-A947-70E740481C1C}">
                <a14:useLocalDpi xmlns:a14="http://schemas.microsoft.com/office/drawing/2010/main"/>
              </a:ext>
            </a:extLst>
          </a:blip>
          <a:srcRect/>
          <a:stretch>
            <a:fillRect/>
          </a:stretch>
        </p:blipFill>
        <p:spPr bwMode="auto">
          <a:xfrm>
            <a:off x="6492316" y="2449347"/>
            <a:ext cx="5552048" cy="2579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1018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659B4D7-09E1-AB85-9B3D-5E0F403614D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20038C-48C0-4626-9DD9-F690470D6FC1}"/>
              </a:ext>
            </a:extLst>
          </p:cNvPr>
          <p:cNvSpPr>
            <a:spLocks noGrp="1"/>
          </p:cNvSpPr>
          <p:nvPr>
            <p:ph sz="quarter" idx="16"/>
          </p:nvPr>
        </p:nvSpPr>
        <p:spPr>
          <a:xfrm>
            <a:off x="549525" y="937153"/>
            <a:ext cx="11017041" cy="741762"/>
          </a:xfrm>
        </p:spPr>
        <p:txBody>
          <a:bodyPr>
            <a:normAutofit/>
          </a:bodyPr>
          <a:lstStyle/>
          <a:p>
            <a:r>
              <a:rPr lang="en-GB"/>
              <a:t>04 | Un environnement plus favorable</a:t>
            </a:r>
          </a:p>
        </p:txBody>
      </p:sp>
    </p:spTree>
    <p:extLst>
      <p:ext uri="{BB962C8B-B14F-4D97-AF65-F5344CB8AC3E}">
        <p14:creationId xmlns:p14="http://schemas.microsoft.com/office/powerpoint/2010/main" val="5009501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55533-39FF-F0CA-741A-79728AE6BB37}"/>
              </a:ext>
            </a:extLst>
          </p:cNvPr>
          <p:cNvSpPr>
            <a:spLocks noGrp="1"/>
          </p:cNvSpPr>
          <p:nvPr>
            <p:ph type="title"/>
          </p:nvPr>
        </p:nvSpPr>
        <p:spPr>
          <a:xfrm>
            <a:off x="596023" y="374494"/>
            <a:ext cx="10652760" cy="969264"/>
          </a:xfrm>
        </p:spPr>
        <p:txBody>
          <a:bodyPr/>
          <a:lstStyle/>
          <a:p>
            <a:r>
              <a:rPr lang="en-GB" b="1">
                <a:solidFill>
                  <a:srgbClr val="0B5FBA"/>
                </a:solidFill>
                <a:latin typeface="Roboto"/>
                <a:ea typeface="Roboto"/>
                <a:cs typeface="Roboto"/>
                <a:sym typeface="Arial"/>
              </a:rPr>
              <a:t>L'environnement favorable au sens large -  soutient les mesures non structurelles</a:t>
            </a:r>
            <a:endParaRPr lang="en-GB"/>
          </a:p>
        </p:txBody>
      </p:sp>
      <p:pic>
        <p:nvPicPr>
          <p:cNvPr id="4" name="Picture 3">
            <a:extLst>
              <a:ext uri="{FF2B5EF4-FFF2-40B4-BE49-F238E27FC236}">
                <a16:creationId xmlns:a16="http://schemas.microsoft.com/office/drawing/2014/main" id="{66CA8AC4-486B-4014-84CE-DB3B4D0D4A44}"/>
              </a:ext>
            </a:extLst>
          </p:cNvPr>
          <p:cNvPicPr>
            <a:picLocks noChangeAspect="1"/>
          </p:cNvPicPr>
          <p:nvPr/>
        </p:nvPicPr>
        <p:blipFill>
          <a:blip r:embed="rId3"/>
          <a:stretch>
            <a:fillRect/>
          </a:stretch>
        </p:blipFill>
        <p:spPr>
          <a:xfrm>
            <a:off x="1502227" y="1528913"/>
            <a:ext cx="8927155" cy="4349371"/>
          </a:xfrm>
          <a:prstGeom prst="rect">
            <a:avLst/>
          </a:prstGeom>
        </p:spPr>
      </p:pic>
    </p:spTree>
    <p:extLst>
      <p:ext uri="{BB962C8B-B14F-4D97-AF65-F5344CB8AC3E}">
        <p14:creationId xmlns:p14="http://schemas.microsoft.com/office/powerpoint/2010/main" val="41520573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4" descr="A close up of text on a white background&#10;&#10;Description generated with high confidence">
            <a:extLst>
              <a:ext uri="{FF2B5EF4-FFF2-40B4-BE49-F238E27FC236}">
                <a16:creationId xmlns:a16="http://schemas.microsoft.com/office/drawing/2014/main" id="{97C454FA-EF7D-4301-AF59-BE0A8F3DB2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5103" b="11235"/>
          <a:stretch>
            <a:fillRect/>
          </a:stretch>
        </p:blipFill>
        <p:spPr>
          <a:xfrm>
            <a:off x="2446818" y="4160"/>
            <a:ext cx="9479831" cy="6256370"/>
          </a:xfrm>
          <a:prstGeom prst="rect">
            <a:avLst/>
          </a:prstGeom>
        </p:spPr>
      </p:pic>
      <p:sp>
        <p:nvSpPr>
          <p:cNvPr id="7" name="Title 1">
            <a:extLst>
              <a:ext uri="{FF2B5EF4-FFF2-40B4-BE49-F238E27FC236}">
                <a16:creationId xmlns:a16="http://schemas.microsoft.com/office/drawing/2014/main" id="{4801B5CE-A4EE-416F-B486-E282441E192A}"/>
              </a:ext>
            </a:extLst>
          </p:cNvPr>
          <p:cNvSpPr txBox="1">
            <a:spLocks/>
          </p:cNvSpPr>
          <p:nvPr/>
        </p:nvSpPr>
        <p:spPr>
          <a:xfrm>
            <a:off x="397595" y="5190793"/>
            <a:ext cx="2489287" cy="1218065"/>
          </a:xfrm>
          <a:prstGeom prst="rect">
            <a:avLst/>
          </a:prstGeom>
        </p:spPr>
        <p:txBody>
          <a:bodyPr>
            <a:normAutofit fontScale="75000" lnSpcReduction="20000"/>
          </a:bodyPr>
          <a:lstStyle>
            <a:lvl1pPr algn="l" defTabSz="457200" rtl="0" eaLnBrk="1" latinLnBrk="0" hangingPunct="1">
              <a:spcBef>
                <a:spcPct val="0"/>
              </a:spcBef>
              <a:buNone/>
              <a:defRPr sz="3000" b="0" i="0" kern="1200">
                <a:solidFill>
                  <a:schemeClr val="tx1"/>
                </a:solidFill>
                <a:latin typeface="Century Gothic"/>
                <a:ea typeface="+mj-ea"/>
                <a:cs typeface="Century Gothic"/>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rPr>
              <a:t>Les systèmes sont à plusieurs niveaux </a:t>
            </a:r>
          </a:p>
        </p:txBody>
      </p:sp>
      <p:sp>
        <p:nvSpPr>
          <p:cNvPr id="2" name="Rectangle 1">
            <a:extLst>
              <a:ext uri="{FF2B5EF4-FFF2-40B4-BE49-F238E27FC236}">
                <a16:creationId xmlns:a16="http://schemas.microsoft.com/office/drawing/2014/main" id="{4BC6C444-77F7-42BD-8AC2-848688FAFC98}"/>
              </a:ext>
            </a:extLst>
          </p:cNvPr>
          <p:cNvSpPr/>
          <p:nvPr/>
        </p:nvSpPr>
        <p:spPr>
          <a:xfrm>
            <a:off x="9173915" y="4554128"/>
            <a:ext cx="2288741" cy="170640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mn-cs"/>
            </a:endParaRPr>
          </a:p>
        </p:txBody>
      </p:sp>
    </p:spTree>
    <p:extLst>
      <p:ext uri="{BB962C8B-B14F-4D97-AF65-F5344CB8AC3E}">
        <p14:creationId xmlns:p14="http://schemas.microsoft.com/office/powerpoint/2010/main" val="13942144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1D315A5-02EB-D2BD-0241-A019F83B1E0A}"/>
              </a:ext>
            </a:extLst>
          </p:cNvPr>
          <p:cNvSpPr/>
          <p:nvPr/>
        </p:nvSpPr>
        <p:spPr>
          <a:xfrm>
            <a:off x="6400800" y="0"/>
            <a:ext cx="5791200" cy="6858000"/>
          </a:xfrm>
          <a:prstGeom prst="rect">
            <a:avLst/>
          </a:prstGeom>
          <a:solidFill>
            <a:srgbClr val="EF3D4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endParaRPr>
          </a:p>
        </p:txBody>
      </p:sp>
      <p:pic>
        <p:nvPicPr>
          <p:cNvPr id="4" name="Picture 3">
            <a:extLst>
              <a:ext uri="{FF2B5EF4-FFF2-40B4-BE49-F238E27FC236}">
                <a16:creationId xmlns:a16="http://schemas.microsoft.com/office/drawing/2014/main" id="{09635545-92F7-504C-5075-9352FED811C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3973" y="990600"/>
            <a:ext cx="6833321" cy="1851602"/>
          </a:xfrm>
          <a:prstGeom prst="rect">
            <a:avLst/>
          </a:prstGeom>
        </p:spPr>
      </p:pic>
      <p:sp>
        <p:nvSpPr>
          <p:cNvPr id="7" name="Content Placeholder 6">
            <a:extLst>
              <a:ext uri="{FF2B5EF4-FFF2-40B4-BE49-F238E27FC236}">
                <a16:creationId xmlns:a16="http://schemas.microsoft.com/office/drawing/2014/main" id="{2DE999A3-7339-D0D2-4E6F-CFEB7772A55B}"/>
              </a:ext>
            </a:extLst>
          </p:cNvPr>
          <p:cNvSpPr>
            <a:spLocks noGrp="1"/>
          </p:cNvSpPr>
          <p:nvPr>
            <p:ph idx="1"/>
          </p:nvPr>
        </p:nvSpPr>
        <p:spPr>
          <a:xfrm>
            <a:off x="776287" y="3304982"/>
            <a:ext cx="5129213" cy="2867218"/>
          </a:xfrm>
        </p:spPr>
        <p:txBody>
          <a:bodyPr numCol="1">
            <a:normAutofit/>
          </a:bodyPr>
          <a:lstStyle/>
          <a:p>
            <a:pPr marL="0" indent="0">
              <a:buNone/>
            </a:pPr>
            <a:r>
              <a:rPr lang="en-GB" sz="2800" dirty="0"/>
              <a:t>Les </a:t>
            </a:r>
            <a:r>
              <a:rPr lang="en-GB" sz="2800" dirty="0" err="1"/>
              <a:t>mécanismes</a:t>
            </a:r>
            <a:r>
              <a:rPr lang="en-GB" sz="2800" dirty="0"/>
              <a:t> par </a:t>
            </a:r>
            <a:r>
              <a:rPr lang="en-GB" sz="2800" dirty="0" err="1"/>
              <a:t>lesquels</a:t>
            </a:r>
            <a:r>
              <a:rPr lang="en-GB" sz="2800" dirty="0"/>
              <a:t> un </a:t>
            </a:r>
            <a:r>
              <a:rPr lang="en-GB" sz="2800" dirty="0" err="1"/>
              <a:t>gouvernement</a:t>
            </a:r>
            <a:r>
              <a:rPr lang="en-GB" sz="2800" dirty="0"/>
              <a:t> </a:t>
            </a:r>
            <a:r>
              <a:rPr lang="en-GB" sz="2800" dirty="0" err="1"/>
              <a:t>définit</a:t>
            </a:r>
            <a:r>
              <a:rPr lang="en-GB" sz="2800" dirty="0"/>
              <a:t> </a:t>
            </a:r>
            <a:r>
              <a:rPr lang="en-GB" sz="2800" dirty="0" err="1"/>
              <a:t>sa</a:t>
            </a:r>
            <a:r>
              <a:rPr lang="en-GB" sz="2800" dirty="0"/>
              <a:t> </a:t>
            </a:r>
            <a:r>
              <a:rPr lang="en-GB" sz="2800" b="1" dirty="0"/>
              <a:t>vision pour le </a:t>
            </a:r>
            <a:r>
              <a:rPr lang="en-GB" sz="2800" b="1" dirty="0" err="1"/>
              <a:t>secteur</a:t>
            </a:r>
            <a:r>
              <a:rPr lang="en-GB" sz="2800" b="1" dirty="0"/>
              <a:t> </a:t>
            </a:r>
            <a:r>
              <a:rPr lang="en-GB" sz="2800" dirty="0"/>
              <a:t>(politique) et </a:t>
            </a:r>
            <a:r>
              <a:rPr lang="en-GB" sz="2800" dirty="0" err="1"/>
              <a:t>détermine</a:t>
            </a:r>
            <a:r>
              <a:rPr lang="en-GB" sz="2800" dirty="0"/>
              <a:t> le </a:t>
            </a:r>
            <a:r>
              <a:rPr lang="en-GB" sz="2800" b="1" dirty="0"/>
              <a:t>cadre </a:t>
            </a:r>
            <a:r>
              <a:rPr lang="en-GB" sz="2800" b="1" dirty="0" err="1"/>
              <a:t>juridique</a:t>
            </a:r>
            <a:r>
              <a:rPr lang="en-GB" sz="2800" b="1" dirty="0"/>
              <a:t> </a:t>
            </a:r>
            <a:r>
              <a:rPr lang="en-GB" sz="2800" b="1" dirty="0" err="1"/>
              <a:t>permettant</a:t>
            </a:r>
            <a:r>
              <a:rPr lang="en-GB" sz="2800" b="1" dirty="0"/>
              <a:t> de </a:t>
            </a:r>
            <a:r>
              <a:rPr lang="en-GB" sz="2800" b="1" dirty="0" err="1"/>
              <a:t>concrétiser</a:t>
            </a:r>
            <a:r>
              <a:rPr lang="en-GB" sz="2800" b="1" dirty="0"/>
              <a:t> </a:t>
            </a:r>
            <a:r>
              <a:rPr lang="en-GB" sz="2800" b="1" dirty="0" err="1"/>
              <a:t>cette</a:t>
            </a:r>
            <a:r>
              <a:rPr lang="en-GB" sz="2800" b="1" dirty="0"/>
              <a:t> </a:t>
            </a:r>
            <a:r>
              <a:rPr lang="en-GB" sz="2800" dirty="0"/>
              <a:t>vision (</a:t>
            </a:r>
            <a:r>
              <a:rPr lang="en-GB" sz="2800" dirty="0" err="1"/>
              <a:t>législation</a:t>
            </a:r>
            <a:r>
              <a:rPr lang="en-GB" sz="2800" dirty="0"/>
              <a:t>)</a:t>
            </a:r>
          </a:p>
          <a:p>
            <a:endParaRPr lang="en-GB" dirty="0"/>
          </a:p>
        </p:txBody>
      </p:sp>
      <p:sp>
        <p:nvSpPr>
          <p:cNvPr id="10" name="TextBox 9">
            <a:extLst>
              <a:ext uri="{FF2B5EF4-FFF2-40B4-BE49-F238E27FC236}">
                <a16:creationId xmlns:a16="http://schemas.microsoft.com/office/drawing/2014/main" id="{3DCECB3A-0BA0-7EC4-A522-49897D301BE9}"/>
              </a:ext>
            </a:extLst>
          </p:cNvPr>
          <p:cNvSpPr txBox="1"/>
          <p:nvPr/>
        </p:nvSpPr>
        <p:spPr>
          <a:xfrm>
            <a:off x="7346415" y="1916401"/>
            <a:ext cx="4069298" cy="3416320"/>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9FAFA"/>
                </a:solidFill>
                <a:effectLst/>
                <a:uLnTx/>
                <a:uFillTx/>
                <a:latin typeface="VAG Rounded Std Light"/>
                <a:ea typeface="+mn-ea"/>
                <a:cs typeface="+mn-cs"/>
              </a:rPr>
              <a:t> Politique </a:t>
            </a:r>
            <a:r>
              <a:rPr kumimoji="0" lang="en-US" sz="2400" b="0" i="0" u="none" strike="noStrike" kern="1200" cap="none" spc="0" normalizeH="0" baseline="0" noProof="0" dirty="0" err="1">
                <a:ln>
                  <a:noFill/>
                </a:ln>
                <a:solidFill>
                  <a:srgbClr val="F9FAFA"/>
                </a:solidFill>
                <a:effectLst/>
                <a:uLnTx/>
                <a:uFillTx/>
                <a:latin typeface="VAG Rounded Std Light"/>
                <a:ea typeface="+mn-ea"/>
                <a:cs typeface="+mn-cs"/>
              </a:rPr>
              <a:t>nationale</a:t>
            </a:r>
            <a:endParaRPr kumimoji="0" lang="en-US" sz="2400" b="0" i="0" u="none" strike="noStrike" kern="1200" cap="none" spc="0" normalizeH="0" baseline="0" noProof="0" dirty="0">
              <a:ln>
                <a:noFill/>
              </a:ln>
              <a:solidFill>
                <a:srgbClr val="F9FAFA"/>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F9FAFA"/>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9FAFA"/>
                </a:solidFill>
                <a:effectLst/>
                <a:uLnTx/>
                <a:uFillTx/>
                <a:latin typeface="VAG Rounded Std Light"/>
                <a:ea typeface="+mn-ea"/>
                <a:cs typeface="+mn-cs"/>
              </a:rPr>
              <a:t> Cadre </a:t>
            </a:r>
            <a:r>
              <a:rPr kumimoji="0" lang="en-US" sz="2400" b="0" i="0" u="none" strike="noStrike" kern="1200" cap="none" spc="0" normalizeH="0" baseline="0" noProof="0" dirty="0" err="1">
                <a:ln>
                  <a:noFill/>
                </a:ln>
                <a:solidFill>
                  <a:srgbClr val="F9FAFA"/>
                </a:solidFill>
                <a:effectLst/>
                <a:uLnTx/>
                <a:uFillTx/>
                <a:latin typeface="VAG Rounded Std Light"/>
                <a:ea typeface="+mn-ea"/>
                <a:cs typeface="+mn-cs"/>
              </a:rPr>
              <a:t>juridique</a:t>
            </a:r>
            <a:endParaRPr kumimoji="0" lang="en-US" sz="2400" b="0" i="0" u="none" strike="noStrike" kern="1200" cap="none" spc="0" normalizeH="0" baseline="0" noProof="0" dirty="0">
              <a:ln>
                <a:noFill/>
              </a:ln>
              <a:solidFill>
                <a:srgbClr val="F9FAFA"/>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F9FAFA"/>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9FAFA"/>
                </a:solidFill>
                <a:effectLst/>
                <a:uLnTx/>
                <a:uFillTx/>
                <a:latin typeface="VAG Rounded Std Light"/>
                <a:ea typeface="+mn-ea"/>
                <a:cs typeface="+mn-cs"/>
              </a:rPr>
              <a:t> </a:t>
            </a:r>
            <a:r>
              <a:rPr kumimoji="0" lang="en-US" sz="2400" b="0" i="0" u="none" strike="noStrike" kern="1200" cap="none" spc="0" normalizeH="0" baseline="0" noProof="0" dirty="0" err="1">
                <a:ln>
                  <a:noFill/>
                </a:ln>
                <a:solidFill>
                  <a:srgbClr val="F9FAFA"/>
                </a:solidFill>
                <a:effectLst/>
                <a:uLnTx/>
                <a:uFillTx/>
                <a:latin typeface="VAG Rounded Std Light"/>
                <a:ea typeface="+mn-ea"/>
                <a:cs typeface="+mn-cs"/>
              </a:rPr>
              <a:t>Normes</a:t>
            </a:r>
            <a:r>
              <a:rPr kumimoji="0" lang="en-US" sz="2400" b="0" i="0" u="none" strike="noStrike" kern="1200" cap="none" spc="0" normalizeH="0" baseline="0" noProof="0" dirty="0">
                <a:ln>
                  <a:noFill/>
                </a:ln>
                <a:solidFill>
                  <a:srgbClr val="F9FAFA"/>
                </a:solidFill>
                <a:effectLst/>
                <a:uLnTx/>
                <a:uFillTx/>
                <a:latin typeface="VAG Rounded Std Light"/>
                <a:ea typeface="+mn-ea"/>
                <a:cs typeface="+mn-cs"/>
              </a:rPr>
              <a:t> et standards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F9FAFA"/>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9FAFA"/>
                </a:solidFill>
                <a:effectLst/>
                <a:uLnTx/>
                <a:uFillTx/>
                <a:latin typeface="VAG Rounded Std Light"/>
                <a:ea typeface="+mn-ea"/>
                <a:cs typeface="+mn-cs"/>
              </a:rPr>
              <a:t> Directives </a:t>
            </a:r>
            <a:r>
              <a:rPr kumimoji="0" lang="en-US" sz="2400" b="0" i="0" u="none" strike="noStrike" kern="1200" cap="none" spc="0" normalizeH="0" baseline="0" noProof="0" dirty="0" err="1">
                <a:ln>
                  <a:noFill/>
                </a:ln>
                <a:solidFill>
                  <a:srgbClr val="F9FAFA"/>
                </a:solidFill>
                <a:effectLst/>
                <a:uLnTx/>
                <a:uFillTx/>
                <a:latin typeface="VAG Rounded Std Light"/>
                <a:ea typeface="+mn-ea"/>
                <a:cs typeface="+mn-cs"/>
              </a:rPr>
              <a:t>nationales</a:t>
            </a:r>
            <a:r>
              <a:rPr kumimoji="0" lang="en-US" sz="2400" b="0" i="0" u="none" strike="noStrike" kern="1200" cap="none" spc="0" normalizeH="0" baseline="0" noProof="0" dirty="0">
                <a:ln>
                  <a:noFill/>
                </a:ln>
                <a:solidFill>
                  <a:srgbClr val="F9FAFA"/>
                </a:solidFill>
                <a:effectLst/>
                <a:uLnTx/>
                <a:uFillTx/>
                <a:latin typeface="VAG Rounded Std Light"/>
                <a:ea typeface="+mn-ea"/>
                <a:cs typeface="+mn-cs"/>
              </a:rPr>
              <a:t> pour le </a:t>
            </a:r>
            <a:r>
              <a:rPr kumimoji="0" lang="en-US" sz="2400" b="0" i="0" u="none" strike="noStrike" kern="1200" cap="none" spc="0" normalizeH="0" baseline="0" noProof="0" dirty="0" err="1">
                <a:ln>
                  <a:noFill/>
                </a:ln>
                <a:solidFill>
                  <a:srgbClr val="F9FAFA"/>
                </a:solidFill>
                <a:effectLst/>
                <a:uLnTx/>
                <a:uFillTx/>
                <a:latin typeface="VAG Rounded Std Light"/>
                <a:ea typeface="+mn-ea"/>
                <a:cs typeface="+mn-cs"/>
              </a:rPr>
              <a:t>développement</a:t>
            </a:r>
            <a:r>
              <a:rPr kumimoji="0" lang="en-US" sz="2400" b="0" i="0" u="none" strike="noStrike" kern="1200" cap="none" spc="0" normalizeH="0" baseline="0" noProof="0" dirty="0">
                <a:ln>
                  <a:noFill/>
                </a:ln>
                <a:solidFill>
                  <a:srgbClr val="F9FAFA"/>
                </a:solidFill>
                <a:effectLst/>
                <a:uLnTx/>
                <a:uFillTx/>
                <a:latin typeface="VAG Rounded Std Light"/>
                <a:ea typeface="+mn-ea"/>
                <a:cs typeface="+mn-cs"/>
              </a:rPr>
              <a:t> et la gestion des services</a:t>
            </a:r>
            <a:endParaRPr kumimoji="0" lang="en-GB" sz="2400" b="0" i="0" u="none" strike="noStrike" kern="1200" cap="none" spc="0" normalizeH="0" baseline="0" noProof="0" dirty="0">
              <a:ln>
                <a:noFill/>
              </a:ln>
              <a:solidFill>
                <a:srgbClr val="F9FAFA"/>
              </a:solidFill>
              <a:effectLst/>
              <a:uLnTx/>
              <a:uFillTx/>
              <a:latin typeface="VAG Rounded Std Light"/>
              <a:ea typeface="+mn-ea"/>
              <a:cs typeface="+mn-cs"/>
            </a:endParaRPr>
          </a:p>
        </p:txBody>
      </p:sp>
      <p:sp>
        <p:nvSpPr>
          <p:cNvPr id="2" name="Rectangle 1">
            <a:extLst>
              <a:ext uri="{FF2B5EF4-FFF2-40B4-BE49-F238E27FC236}">
                <a16:creationId xmlns:a16="http://schemas.microsoft.com/office/drawing/2014/main" id="{EE43E6E2-D4C2-1417-421F-7948EEDF1085}"/>
              </a:ext>
            </a:extLst>
          </p:cNvPr>
          <p:cNvSpPr/>
          <p:nvPr/>
        </p:nvSpPr>
        <p:spPr>
          <a:xfrm>
            <a:off x="1967593" y="1412421"/>
            <a:ext cx="4237264" cy="996043"/>
          </a:xfrm>
          <a:prstGeom prst="rect">
            <a:avLst/>
          </a:prstGeom>
          <a:solidFill>
            <a:srgbClr val="EF3D4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b="1" dirty="0"/>
              <a:t>Politique et législation : Politique et stratégie sectorielles, cadre juridique, normes et standards, arrêtés</a:t>
            </a:r>
          </a:p>
        </p:txBody>
      </p:sp>
    </p:spTree>
    <p:extLst>
      <p:ext uri="{BB962C8B-B14F-4D97-AF65-F5344CB8AC3E}">
        <p14:creationId xmlns:p14="http://schemas.microsoft.com/office/powerpoint/2010/main" val="35602394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F4D938-8918-B9F1-D517-D80EC1E837CD}"/>
              </a:ext>
            </a:extLst>
          </p:cNvPr>
          <p:cNvSpPr/>
          <p:nvPr/>
        </p:nvSpPr>
        <p:spPr>
          <a:xfrm>
            <a:off x="6400800" y="0"/>
            <a:ext cx="5791200" cy="6858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endParaRPr>
          </a:p>
        </p:txBody>
      </p:sp>
      <p:pic>
        <p:nvPicPr>
          <p:cNvPr id="4" name="Picture 3">
            <a:extLst>
              <a:ext uri="{FF2B5EF4-FFF2-40B4-BE49-F238E27FC236}">
                <a16:creationId xmlns:a16="http://schemas.microsoft.com/office/drawing/2014/main" id="{7BAE8F3B-69EA-107C-7FE2-42D42B20F3B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703" y="359248"/>
            <a:ext cx="6991497" cy="1710510"/>
          </a:xfrm>
          <a:prstGeom prst="rect">
            <a:avLst/>
          </a:prstGeom>
        </p:spPr>
      </p:pic>
      <p:sp>
        <p:nvSpPr>
          <p:cNvPr id="9" name="Content Placeholder 8">
            <a:extLst>
              <a:ext uri="{FF2B5EF4-FFF2-40B4-BE49-F238E27FC236}">
                <a16:creationId xmlns:a16="http://schemas.microsoft.com/office/drawing/2014/main" id="{C7D3FB41-5442-1D72-29DE-83B5A3BE44C0}"/>
              </a:ext>
            </a:extLst>
          </p:cNvPr>
          <p:cNvSpPr>
            <a:spLocks noGrp="1"/>
          </p:cNvSpPr>
          <p:nvPr>
            <p:ph idx="1"/>
          </p:nvPr>
        </p:nvSpPr>
        <p:spPr>
          <a:xfrm>
            <a:off x="255588" y="2629553"/>
            <a:ext cx="5791200" cy="3641401"/>
          </a:xfrm>
        </p:spPr>
        <p:txBody>
          <a:bodyPr>
            <a:noAutofit/>
          </a:bodyPr>
          <a:lstStyle/>
          <a:p>
            <a:pPr marL="0" indent="0">
              <a:buNone/>
            </a:pPr>
            <a:r>
              <a:rPr lang="en-GB" sz="2400" b="1" dirty="0"/>
              <a:t>Les dispositions </a:t>
            </a:r>
            <a:r>
              <a:rPr lang="en-GB" sz="2400" b="1" dirty="0" err="1"/>
              <a:t>organisationnelles</a:t>
            </a:r>
            <a:r>
              <a:rPr lang="en-GB" sz="2400" b="1" dirty="0"/>
              <a:t> </a:t>
            </a:r>
            <a:r>
              <a:rPr lang="en-GB" sz="2400" b="1" dirty="0" err="1"/>
              <a:t>formelles</a:t>
            </a:r>
            <a:r>
              <a:rPr lang="en-GB" sz="2400" b="1" dirty="0"/>
              <a:t> </a:t>
            </a:r>
            <a:r>
              <a:rPr lang="en-GB" sz="2400" dirty="0"/>
              <a:t>dans le </a:t>
            </a:r>
            <a:r>
              <a:rPr lang="en-GB" sz="2400" dirty="0" err="1"/>
              <a:t>secteur</a:t>
            </a:r>
            <a:r>
              <a:rPr lang="en-GB" sz="2400" dirty="0"/>
              <a:t> WASH d'un pays ; </a:t>
            </a:r>
          </a:p>
          <a:p>
            <a:pPr marL="0" indent="0">
              <a:buNone/>
            </a:pPr>
            <a:r>
              <a:rPr lang="en-GB" sz="2400" b="1" dirty="0"/>
              <a:t>Les </a:t>
            </a:r>
            <a:r>
              <a:rPr lang="en-GB" sz="2400" b="1" dirty="0" err="1"/>
              <a:t>capacités</a:t>
            </a:r>
            <a:r>
              <a:rPr lang="en-GB" sz="2400" b="1" dirty="0"/>
              <a:t> et les </a:t>
            </a:r>
            <a:r>
              <a:rPr lang="en-GB" sz="2400" b="1" dirty="0" err="1"/>
              <a:t>ressources</a:t>
            </a:r>
            <a:r>
              <a:rPr lang="en-GB" sz="2400" b="1" dirty="0"/>
              <a:t> </a:t>
            </a:r>
            <a:r>
              <a:rPr lang="en-GB" sz="2400" dirty="0" err="1"/>
              <a:t>dont</a:t>
            </a:r>
            <a:r>
              <a:rPr lang="en-GB" sz="2400" dirty="0"/>
              <a:t> dispose </a:t>
            </a:r>
            <a:r>
              <a:rPr lang="en-GB" sz="2400" dirty="0" err="1"/>
              <a:t>chaque</a:t>
            </a:r>
            <a:r>
              <a:rPr lang="en-GB" sz="2400" dirty="0"/>
              <a:t> organisation pour </a:t>
            </a:r>
            <a:r>
              <a:rPr lang="en-GB" sz="2400" dirty="0" err="1"/>
              <a:t>remplir</a:t>
            </a:r>
            <a:r>
              <a:rPr lang="en-GB" sz="2400" dirty="0"/>
              <a:t> son </a:t>
            </a:r>
            <a:r>
              <a:rPr lang="en-GB" sz="2400" dirty="0" err="1"/>
              <a:t>rôle</a:t>
            </a:r>
            <a:r>
              <a:rPr lang="en-GB" sz="2400" dirty="0"/>
              <a:t> ; </a:t>
            </a:r>
          </a:p>
          <a:p>
            <a:pPr marL="0" indent="0">
              <a:buNone/>
            </a:pPr>
            <a:r>
              <a:rPr lang="en-GB" sz="2400" b="1" dirty="0"/>
              <a:t>Les </a:t>
            </a:r>
            <a:r>
              <a:rPr lang="en-GB" sz="2400" b="1" dirty="0" err="1"/>
              <a:t>mécanismes</a:t>
            </a:r>
            <a:r>
              <a:rPr lang="en-GB" sz="2400" b="1" dirty="0"/>
              <a:t> de coordination </a:t>
            </a:r>
            <a:r>
              <a:rPr lang="en-GB" sz="2400" dirty="0"/>
              <a:t>entre les organisations.</a:t>
            </a:r>
          </a:p>
        </p:txBody>
      </p:sp>
      <p:sp>
        <p:nvSpPr>
          <p:cNvPr id="10" name="TextBox 9">
            <a:extLst>
              <a:ext uri="{FF2B5EF4-FFF2-40B4-BE49-F238E27FC236}">
                <a16:creationId xmlns:a16="http://schemas.microsoft.com/office/drawing/2014/main" id="{2A0E5AB7-1D56-1B82-B000-68BAAFC63DD3}"/>
              </a:ext>
            </a:extLst>
          </p:cNvPr>
          <p:cNvSpPr txBox="1"/>
          <p:nvPr/>
        </p:nvSpPr>
        <p:spPr>
          <a:xfrm>
            <a:off x="6976794" y="795183"/>
            <a:ext cx="4959618" cy="4524315"/>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white"/>
                </a:solidFill>
                <a:effectLst/>
                <a:uLnTx/>
                <a:uFillTx/>
                <a:latin typeface="VAG Rounded Std Light"/>
                <a:ea typeface="+mn-ea"/>
                <a:cs typeface="+mn-cs"/>
              </a:rPr>
              <a:t>Des </a:t>
            </a:r>
            <a:r>
              <a:rPr kumimoji="0" lang="en-US" sz="2400" b="0" i="0" u="none" strike="noStrike" kern="1200" cap="none" spc="0" normalizeH="0" baseline="0" noProof="0" dirty="0" err="1">
                <a:ln>
                  <a:noFill/>
                </a:ln>
                <a:solidFill>
                  <a:prstClr val="white"/>
                </a:solidFill>
                <a:effectLst/>
                <a:uLnTx/>
                <a:uFillTx/>
                <a:latin typeface="VAG Rounded Std Light"/>
                <a:ea typeface="+mn-ea"/>
                <a:cs typeface="+mn-cs"/>
              </a:rPr>
              <a:t>rôles</a:t>
            </a:r>
            <a:r>
              <a:rPr kumimoji="0" lang="en-US" sz="2400" b="0" i="0" u="none" strike="noStrike" kern="1200" cap="none" spc="0" normalizeH="0" baseline="0" noProof="0" dirty="0">
                <a:ln>
                  <a:noFill/>
                </a:ln>
                <a:solidFill>
                  <a:prstClr val="white"/>
                </a:solidFill>
                <a:effectLst/>
                <a:uLnTx/>
                <a:uFillTx/>
                <a:latin typeface="VAG Rounded Std Light"/>
                <a:ea typeface="+mn-ea"/>
                <a:cs typeface="+mn-cs"/>
              </a:rPr>
              <a:t> et des </a:t>
            </a:r>
            <a:r>
              <a:rPr kumimoji="0" lang="en-US" sz="2400" b="0" i="0" u="none" strike="noStrike" kern="1200" cap="none" spc="0" normalizeH="0" baseline="0" noProof="0" dirty="0" err="1">
                <a:ln>
                  <a:noFill/>
                </a:ln>
                <a:solidFill>
                  <a:prstClr val="white"/>
                </a:solidFill>
                <a:effectLst/>
                <a:uLnTx/>
                <a:uFillTx/>
                <a:latin typeface="VAG Rounded Std Light"/>
                <a:ea typeface="+mn-ea"/>
                <a:cs typeface="+mn-cs"/>
              </a:rPr>
              <a:t>responsabilités</a:t>
            </a:r>
            <a:r>
              <a:rPr kumimoji="0" lang="en-US" sz="24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US" sz="2400" b="0" i="0" u="none" strike="noStrike" kern="1200" cap="none" spc="0" normalizeH="0" baseline="0" noProof="0" dirty="0" err="1">
                <a:ln>
                  <a:noFill/>
                </a:ln>
                <a:solidFill>
                  <a:prstClr val="white"/>
                </a:solidFill>
                <a:effectLst/>
                <a:uLnTx/>
                <a:uFillTx/>
                <a:latin typeface="VAG Rounded Std Light"/>
                <a:ea typeface="+mn-ea"/>
                <a:cs typeface="+mn-cs"/>
              </a:rPr>
              <a:t>clairement</a:t>
            </a:r>
            <a:r>
              <a:rPr kumimoji="0" lang="en-US" sz="24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US" sz="2400" b="0" i="0" u="none" strike="noStrike" kern="1200" cap="none" spc="0" normalizeH="0" baseline="0" noProof="0" dirty="0" err="1">
                <a:ln>
                  <a:noFill/>
                </a:ln>
                <a:solidFill>
                  <a:prstClr val="white"/>
                </a:solidFill>
                <a:effectLst/>
                <a:uLnTx/>
                <a:uFillTx/>
                <a:latin typeface="VAG Rounded Std Light"/>
                <a:ea typeface="+mn-ea"/>
                <a:cs typeface="+mn-cs"/>
              </a:rPr>
              <a:t>définis</a:t>
            </a:r>
            <a:r>
              <a:rPr kumimoji="0" lang="en-US" sz="2400" b="0" i="0" u="none" strike="noStrike" kern="1200" cap="none" spc="0" normalizeH="0" baseline="0" noProof="0" dirty="0">
                <a:ln>
                  <a:noFill/>
                </a:ln>
                <a:solidFill>
                  <a:prstClr val="white"/>
                </a:solidFill>
                <a:effectLst/>
                <a:uLnTx/>
                <a:uFillTx/>
                <a:latin typeface="VAG Rounded Std Light"/>
                <a:ea typeface="+mn-ea"/>
                <a:cs typeface="+mn-cs"/>
              </a:rPr>
              <a:t> à </a:t>
            </a:r>
            <a:r>
              <a:rPr kumimoji="0" lang="en-US" sz="2400" b="0" i="0" u="none" strike="noStrike" kern="1200" cap="none" spc="0" normalizeH="0" baseline="0" noProof="0" dirty="0" err="1">
                <a:ln>
                  <a:noFill/>
                </a:ln>
                <a:solidFill>
                  <a:prstClr val="white"/>
                </a:solidFill>
                <a:effectLst/>
                <a:uLnTx/>
                <a:uFillTx/>
                <a:latin typeface="VAG Rounded Std Light"/>
                <a:ea typeface="+mn-ea"/>
                <a:cs typeface="+mn-cs"/>
              </a:rPr>
              <a:t>tous</a:t>
            </a:r>
            <a:r>
              <a:rPr kumimoji="0" lang="en-US" sz="2400" b="0" i="0" u="none" strike="noStrike" kern="1200" cap="none" spc="0" normalizeH="0" baseline="0" noProof="0" dirty="0">
                <a:ln>
                  <a:noFill/>
                </a:ln>
                <a:solidFill>
                  <a:prstClr val="white"/>
                </a:solidFill>
                <a:effectLst/>
                <a:uLnTx/>
                <a:uFillTx/>
                <a:latin typeface="VAG Rounded Std Light"/>
                <a:ea typeface="+mn-ea"/>
                <a:cs typeface="+mn-cs"/>
              </a:rPr>
              <a:t> les </a:t>
            </a:r>
            <a:r>
              <a:rPr kumimoji="0" lang="en-US" sz="2400" b="0" i="0" u="none" strike="noStrike" kern="1200" cap="none" spc="0" normalizeH="0" baseline="0" noProof="0" dirty="0" err="1">
                <a:ln>
                  <a:noFill/>
                </a:ln>
                <a:solidFill>
                  <a:prstClr val="white"/>
                </a:solidFill>
                <a:effectLst/>
                <a:uLnTx/>
                <a:uFillTx/>
                <a:latin typeface="VAG Rounded Std Light"/>
                <a:ea typeface="+mn-ea"/>
                <a:cs typeface="+mn-cs"/>
              </a:rPr>
              <a:t>niveaux</a:t>
            </a:r>
            <a:r>
              <a:rPr kumimoji="0" lang="en-US" sz="2400" b="0" i="0" u="none" strike="noStrike" kern="1200" cap="none" spc="0" normalizeH="0" baseline="0" noProof="0" dirty="0">
                <a:ln>
                  <a:noFill/>
                </a:ln>
                <a:solidFill>
                  <a:prstClr val="white"/>
                </a:solidFill>
                <a:effectLst/>
                <a:uLnTx/>
                <a:uFillTx/>
                <a:latin typeface="VAG Rounded Std Light"/>
                <a:ea typeface="+mn-ea"/>
                <a:cs typeface="+mn-cs"/>
              </a:rPr>
              <a:t> de </a:t>
            </a:r>
            <a:r>
              <a:rPr kumimoji="0" lang="en-US" sz="2400" b="0" i="0" u="none" strike="noStrike" kern="1200" cap="none" spc="0" normalizeH="0" baseline="0" noProof="0" dirty="0" err="1">
                <a:ln>
                  <a:noFill/>
                </a:ln>
                <a:solidFill>
                  <a:prstClr val="white"/>
                </a:solidFill>
                <a:effectLst/>
                <a:uLnTx/>
                <a:uFillTx/>
                <a:latin typeface="VAG Rounded Std Light"/>
                <a:ea typeface="+mn-ea"/>
                <a:cs typeface="+mn-cs"/>
              </a:rPr>
              <a:t>gouvernance</a:t>
            </a:r>
            <a:endParaRPr kumimoji="0" lang="en-US" sz="2400" b="0" i="0" u="none" strike="noStrike" kern="1200" cap="none" spc="0" normalizeH="0" baseline="0" noProof="0" dirty="0">
              <a:ln>
                <a:noFill/>
              </a:ln>
              <a:solidFill>
                <a:prstClr val="white"/>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white"/>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Les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responsabilités</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et la structure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institutionnelle</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des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autorités</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chargées</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des services pour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différents</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modèles</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de prestation de services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sont</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clairement</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définies</a:t>
            </a:r>
            <a:endParaRPr kumimoji="0" lang="en-GB" sz="2400" b="0" i="0" u="none" strike="noStrike" kern="1200" cap="none" spc="0" normalizeH="0" baseline="0" noProof="0" dirty="0">
              <a:ln>
                <a:noFill/>
              </a:ln>
              <a:solidFill>
                <a:prstClr val="white"/>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white"/>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Des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besoins</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en</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personnel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clairement</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définis</a:t>
            </a:r>
            <a:r>
              <a:rPr kumimoji="0" lang="en-GB" sz="2400" b="0" i="0" u="none" strike="noStrike" kern="1200" cap="none" spc="0" normalizeH="0" baseline="0" noProof="0" dirty="0">
                <a:ln>
                  <a:noFill/>
                </a:ln>
                <a:solidFill>
                  <a:prstClr val="white"/>
                </a:solidFill>
                <a:effectLst/>
                <a:uLnTx/>
                <a:uFillTx/>
                <a:latin typeface="VAG Rounded Std Light"/>
                <a:ea typeface="+mn-ea"/>
                <a:cs typeface="+mn-cs"/>
              </a:rPr>
              <a:t> et </a:t>
            </a:r>
            <a:r>
              <a:rPr kumimoji="0" lang="en-GB" sz="2400" b="0" i="0" u="none" strike="noStrike" kern="1200" cap="none" spc="0" normalizeH="0" baseline="0" noProof="0" dirty="0" err="1">
                <a:ln>
                  <a:noFill/>
                </a:ln>
                <a:solidFill>
                  <a:prstClr val="white"/>
                </a:solidFill>
                <a:effectLst/>
                <a:uLnTx/>
                <a:uFillTx/>
                <a:latin typeface="VAG Rounded Std Light"/>
                <a:ea typeface="+mn-ea"/>
                <a:cs typeface="+mn-cs"/>
              </a:rPr>
              <a:t>pourvus</a:t>
            </a:r>
            <a:endParaRPr kumimoji="0" lang="en-GB" sz="2400" b="0" i="0" u="none" strike="noStrike" kern="1200" cap="none" spc="0" normalizeH="0" baseline="0" noProof="0" dirty="0">
              <a:ln>
                <a:noFill/>
              </a:ln>
              <a:solidFill>
                <a:prstClr val="white"/>
              </a:solidFill>
              <a:effectLst/>
              <a:uLnTx/>
              <a:uFillTx/>
              <a:latin typeface="VAG Rounded Std Light"/>
              <a:ea typeface="+mn-ea"/>
              <a:cs typeface="+mn-cs"/>
            </a:endParaRPr>
          </a:p>
        </p:txBody>
      </p:sp>
      <p:sp>
        <p:nvSpPr>
          <p:cNvPr id="3" name="Rectangle 2">
            <a:extLst>
              <a:ext uri="{FF2B5EF4-FFF2-40B4-BE49-F238E27FC236}">
                <a16:creationId xmlns:a16="http://schemas.microsoft.com/office/drawing/2014/main" id="{F3D116FE-6B0D-EB9E-CE9C-33F517CCF2B9}"/>
              </a:ext>
            </a:extLst>
          </p:cNvPr>
          <p:cNvSpPr/>
          <p:nvPr/>
        </p:nvSpPr>
        <p:spPr>
          <a:xfrm>
            <a:off x="1681843" y="685800"/>
            <a:ext cx="3935186" cy="1085850"/>
          </a:xfrm>
          <a:prstGeom prst="rect">
            <a:avLst/>
          </a:prstGeom>
          <a:solidFill>
            <a:srgbClr val="FDB9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b="1" dirty="0"/>
              <a:t>Institutions : Coordination, rôles, responsabilités, capacités, mécanismes sectoriels.</a:t>
            </a:r>
          </a:p>
        </p:txBody>
      </p:sp>
    </p:spTree>
    <p:extLst>
      <p:ext uri="{BB962C8B-B14F-4D97-AF65-F5344CB8AC3E}">
        <p14:creationId xmlns:p14="http://schemas.microsoft.com/office/powerpoint/2010/main" val="1398014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2B95D0-6A62-E8E5-13D8-347DA1C4988E}"/>
              </a:ext>
            </a:extLst>
          </p:cNvPr>
          <p:cNvSpPr/>
          <p:nvPr/>
        </p:nvSpPr>
        <p:spPr>
          <a:xfrm>
            <a:off x="6400800" y="0"/>
            <a:ext cx="5791200" cy="6858000"/>
          </a:xfrm>
          <a:prstGeom prst="rect">
            <a:avLst/>
          </a:prstGeom>
          <a:solidFill>
            <a:srgbClr val="0078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endParaRPr>
          </a:p>
        </p:txBody>
      </p:sp>
      <p:pic>
        <p:nvPicPr>
          <p:cNvPr id="2" name="Picture 1">
            <a:extLst>
              <a:ext uri="{FF2B5EF4-FFF2-40B4-BE49-F238E27FC236}">
                <a16:creationId xmlns:a16="http://schemas.microsoft.com/office/drawing/2014/main" id="{8971DB16-5404-4FEE-A624-E642E6130ED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1576" y="1059899"/>
            <a:ext cx="6488600" cy="1725202"/>
          </a:xfrm>
          <a:prstGeom prst="rect">
            <a:avLst/>
          </a:prstGeom>
        </p:spPr>
      </p:pic>
      <p:sp>
        <p:nvSpPr>
          <p:cNvPr id="4" name="TextBox 3">
            <a:extLst>
              <a:ext uri="{FF2B5EF4-FFF2-40B4-BE49-F238E27FC236}">
                <a16:creationId xmlns:a16="http://schemas.microsoft.com/office/drawing/2014/main" id="{F2473C30-3B90-4245-92D9-591C757AEB5B}"/>
              </a:ext>
            </a:extLst>
          </p:cNvPr>
          <p:cNvSpPr txBox="1"/>
          <p:nvPr/>
        </p:nvSpPr>
        <p:spPr>
          <a:xfrm>
            <a:off x="6947977" y="1553990"/>
            <a:ext cx="4872447" cy="4401205"/>
          </a:xfrm>
          <a:prstGeom prst="rect">
            <a:avLst/>
          </a:prstGeom>
          <a:noFill/>
        </p:spPr>
        <p:txBody>
          <a:bodyPr wrap="square" lIns="91440" tIns="45720" rIns="91440" bIns="45720" anchor="t">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Il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existe</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des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mécanismes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nationaux</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de planification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alignés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sur les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objectifs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WASH</a:t>
            </a:r>
          </a:p>
          <a:p>
            <a:pPr marR="0" lvl="0" algn="l" defTabSz="457200" rtl="0" eaLnBrk="1" fontAlgn="auto" latinLnBrk="0" hangingPunct="1">
              <a:lnSpc>
                <a:spcPct val="100000"/>
              </a:lnSpc>
              <a:spcBef>
                <a:spcPts val="0"/>
              </a:spcBef>
              <a:spcAft>
                <a:spcPts val="0"/>
              </a:spcAft>
              <a:buClrTx/>
              <a:buSzTx/>
              <a:tabLst/>
              <a:defRPr/>
            </a:pP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Planification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stratégique</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à des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niveaux</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décentralisés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impliquant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les parties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prenantes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concernées</a:t>
            </a: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Comprend</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l'amélioration</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de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l'accès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ainsi</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que la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garantie</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d'une</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prestation de services continue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Les plans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comprennent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les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coûts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et les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détails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relatifs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au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financement</a:t>
            </a: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p:txBody>
      </p:sp>
      <p:sp>
        <p:nvSpPr>
          <p:cNvPr id="8" name="Content Placeholder 2">
            <a:extLst>
              <a:ext uri="{FF2B5EF4-FFF2-40B4-BE49-F238E27FC236}">
                <a16:creationId xmlns:a16="http://schemas.microsoft.com/office/drawing/2014/main" id="{2DF3FB05-35B5-4AD9-B89B-5B74B7BB9CFC}"/>
              </a:ext>
            </a:extLst>
          </p:cNvPr>
          <p:cNvSpPr>
            <a:spLocks noGrp="1"/>
          </p:cNvSpPr>
          <p:nvPr>
            <p:ph idx="1"/>
          </p:nvPr>
        </p:nvSpPr>
        <p:spPr>
          <a:xfrm>
            <a:off x="725488" y="3106336"/>
            <a:ext cx="5459412" cy="1477327"/>
          </a:xfrm>
        </p:spPr>
        <p:txBody>
          <a:bodyPr>
            <a:noAutofit/>
          </a:bodyPr>
          <a:lstStyle/>
          <a:p>
            <a:pPr marL="0" indent="0">
              <a:buNone/>
            </a:pPr>
            <a:r>
              <a:rPr lang="en-GB" sz="2400" dirty="0" err="1"/>
              <a:t>Mécanismes</a:t>
            </a:r>
            <a:r>
              <a:rPr lang="en-GB" sz="2400" dirty="0"/>
              <a:t>, cadres et </a:t>
            </a:r>
            <a:r>
              <a:rPr lang="en-GB" sz="2400" dirty="0" err="1"/>
              <a:t>capacités</a:t>
            </a:r>
            <a:r>
              <a:rPr lang="en-GB" sz="2400" dirty="0"/>
              <a:t> pour la planification et la </a:t>
            </a:r>
            <a:r>
              <a:rPr lang="en-GB" sz="2400" dirty="0" err="1"/>
              <a:t>budgétisation</a:t>
            </a:r>
            <a:r>
              <a:rPr lang="en-GB" sz="2400" dirty="0"/>
              <a:t> à </a:t>
            </a:r>
            <a:r>
              <a:rPr lang="en-GB" sz="2400" dirty="0" err="1"/>
              <a:t>différents</a:t>
            </a:r>
            <a:r>
              <a:rPr lang="en-GB" sz="2400" dirty="0"/>
              <a:t> </a:t>
            </a:r>
            <a:r>
              <a:rPr lang="en-GB" sz="2400" dirty="0" err="1"/>
              <a:t>niveaux</a:t>
            </a:r>
            <a:r>
              <a:rPr lang="en-GB" sz="2400" dirty="0"/>
              <a:t>. </a:t>
            </a:r>
          </a:p>
          <a:p>
            <a:pPr marL="0" indent="0">
              <a:buNone/>
            </a:pPr>
            <a:endParaRPr lang="en-GB" sz="1200" dirty="0"/>
          </a:p>
          <a:p>
            <a:pPr marL="0" indent="0">
              <a:buNone/>
            </a:pPr>
            <a:r>
              <a:rPr lang="en-GB" sz="2400" dirty="0"/>
              <a:t>Il </a:t>
            </a:r>
            <a:r>
              <a:rPr lang="en-GB" sz="2400" dirty="0" err="1"/>
              <a:t>s'agit</a:t>
            </a:r>
            <a:r>
              <a:rPr lang="en-GB" sz="2400" dirty="0"/>
              <a:t> </a:t>
            </a:r>
            <a:r>
              <a:rPr lang="en-GB" sz="2400" dirty="0" err="1"/>
              <a:t>là</a:t>
            </a:r>
            <a:r>
              <a:rPr lang="en-GB" sz="2400" dirty="0"/>
              <a:t> du </a:t>
            </a:r>
            <a:r>
              <a:rPr lang="en-GB" sz="2400" dirty="0" err="1"/>
              <a:t>fondement</a:t>
            </a:r>
            <a:r>
              <a:rPr lang="en-GB" sz="2400" dirty="0"/>
              <a:t> de la mise </a:t>
            </a:r>
            <a:r>
              <a:rPr lang="en-GB" sz="2400" dirty="0" err="1"/>
              <a:t>en</a:t>
            </a:r>
            <a:r>
              <a:rPr lang="en-GB" sz="2400" dirty="0"/>
              <a:t> </a:t>
            </a:r>
            <a:r>
              <a:rPr lang="en-GB" sz="2400" dirty="0" err="1"/>
              <a:t>œuvre</a:t>
            </a:r>
            <a:r>
              <a:rPr lang="en-GB" sz="2400" dirty="0"/>
              <a:t> des politiques </a:t>
            </a:r>
            <a:r>
              <a:rPr lang="en-GB" sz="2400" dirty="0" err="1"/>
              <a:t>visant</a:t>
            </a:r>
            <a:r>
              <a:rPr lang="en-GB" sz="2400" dirty="0"/>
              <a:t> à </a:t>
            </a:r>
            <a:r>
              <a:rPr lang="en-GB" sz="2400" dirty="0" err="1"/>
              <a:t>garantir</a:t>
            </a:r>
            <a:r>
              <a:rPr lang="en-GB" sz="2400" dirty="0"/>
              <a:t> </a:t>
            </a:r>
            <a:r>
              <a:rPr lang="en-GB" sz="2400" dirty="0" err="1"/>
              <a:t>l'accès</a:t>
            </a:r>
            <a:r>
              <a:rPr lang="en-GB" sz="2400" dirty="0"/>
              <a:t> </a:t>
            </a:r>
            <a:r>
              <a:rPr lang="en-GB" sz="2400" dirty="0" err="1"/>
              <a:t>universel</a:t>
            </a:r>
            <a:r>
              <a:rPr lang="en-GB" sz="2400" dirty="0"/>
              <a:t> à des services durables. </a:t>
            </a:r>
          </a:p>
        </p:txBody>
      </p:sp>
      <p:sp>
        <p:nvSpPr>
          <p:cNvPr id="3" name="Rectangle 2">
            <a:extLst>
              <a:ext uri="{FF2B5EF4-FFF2-40B4-BE49-F238E27FC236}">
                <a16:creationId xmlns:a16="http://schemas.microsoft.com/office/drawing/2014/main" id="{EC9E4A73-1AFD-DDA2-C071-7C5F93212626}"/>
              </a:ext>
            </a:extLst>
          </p:cNvPr>
          <p:cNvSpPr/>
          <p:nvPr/>
        </p:nvSpPr>
        <p:spPr>
          <a:xfrm>
            <a:off x="2065564" y="1469571"/>
            <a:ext cx="4425043" cy="881743"/>
          </a:xfrm>
          <a:prstGeom prst="rect">
            <a:avLst/>
          </a:prstGeom>
          <a:solidFill>
            <a:srgbClr val="0078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b="1" dirty="0"/>
              <a:t>Planification : Planification et budgétisation, capacités et cadres pour la planification.</a:t>
            </a:r>
          </a:p>
        </p:txBody>
      </p:sp>
    </p:spTree>
    <p:extLst>
      <p:ext uri="{BB962C8B-B14F-4D97-AF65-F5344CB8AC3E}">
        <p14:creationId xmlns:p14="http://schemas.microsoft.com/office/powerpoint/2010/main" val="4121756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B0CE"/>
        </a:solidFill>
        <a:effectLst/>
      </p:bgPr>
    </p:bg>
    <p:spTree>
      <p:nvGrpSpPr>
        <p:cNvPr id="1" name="">
          <a:extLst>
            <a:ext uri="{FF2B5EF4-FFF2-40B4-BE49-F238E27FC236}">
              <a16:creationId xmlns:a16="http://schemas.microsoft.com/office/drawing/2014/main" id="{7C885461-E934-AB8D-185C-DB88CF6F43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C56364-0FD9-BAFB-F9F5-C17B214A7E80}"/>
              </a:ext>
            </a:extLst>
          </p:cNvPr>
          <p:cNvSpPr>
            <a:spLocks noGrp="1"/>
          </p:cNvSpPr>
          <p:nvPr>
            <p:ph type="title"/>
          </p:nvPr>
        </p:nvSpPr>
        <p:spPr>
          <a:xfrm>
            <a:off x="429768" y="1218486"/>
            <a:ext cx="10652760" cy="969264"/>
          </a:xfrm>
        </p:spPr>
        <p:txBody>
          <a:bodyPr/>
          <a:lstStyle/>
          <a:p>
            <a:r>
              <a:rPr lang="en-GB">
                <a:solidFill>
                  <a:schemeClr val="bg1"/>
                </a:solidFill>
              </a:rPr>
              <a:t>Commentaires</a:t>
            </a:r>
            <a:endParaRPr lang="en-NL">
              <a:solidFill>
                <a:schemeClr val="bg1"/>
              </a:solidFill>
            </a:endParaRPr>
          </a:p>
        </p:txBody>
      </p:sp>
      <p:sp>
        <p:nvSpPr>
          <p:cNvPr id="3" name="Content Placeholder 2">
            <a:extLst>
              <a:ext uri="{FF2B5EF4-FFF2-40B4-BE49-F238E27FC236}">
                <a16:creationId xmlns:a16="http://schemas.microsoft.com/office/drawing/2014/main" id="{DF9CB3FF-C5F6-E7AF-EC0C-B3061CEAA75C}"/>
              </a:ext>
            </a:extLst>
          </p:cNvPr>
          <p:cNvSpPr>
            <a:spLocks noGrp="1"/>
          </p:cNvSpPr>
          <p:nvPr>
            <p:ph idx="1"/>
          </p:nvPr>
        </p:nvSpPr>
        <p:spPr>
          <a:xfrm>
            <a:off x="429768" y="2571750"/>
            <a:ext cx="4956620" cy="3401212"/>
          </a:xfrm>
        </p:spPr>
        <p:txBody>
          <a:bodyPr/>
          <a:lstStyle/>
          <a:p>
            <a:pPr marL="357188" indent="-342900">
              <a:buFont typeface="Arial" panose="020B0604020202020204" pitchFamily="34" charset="0"/>
              <a:buChar char="•"/>
            </a:pPr>
            <a:r>
              <a:rPr lang="en-GB">
                <a:solidFill>
                  <a:schemeClr val="bg1"/>
                </a:solidFill>
              </a:rPr>
              <a:t>Bref retour d'information sur le suivi de la séance de retour d'information d'hier.</a:t>
            </a:r>
          </a:p>
          <a:p>
            <a:pPr marL="357188" indent="-342900">
              <a:buFont typeface="Arial" panose="020B0604020202020204" pitchFamily="34" charset="0"/>
              <a:buChar char="•"/>
            </a:pPr>
            <a:endParaRPr lang="en-GB">
              <a:solidFill>
                <a:schemeClr val="bg1"/>
              </a:solidFill>
            </a:endParaRPr>
          </a:p>
          <a:p>
            <a:pPr marL="357188" indent="-342900">
              <a:buFont typeface="Arial" panose="020B0604020202020204" pitchFamily="34" charset="0"/>
              <a:buChar char="•"/>
            </a:pPr>
            <a:r>
              <a:rPr lang="en-GB">
                <a:solidFill>
                  <a:schemeClr val="bg1"/>
                </a:solidFill>
              </a:rPr>
              <a:t>Examen du parking</a:t>
            </a:r>
          </a:p>
          <a:p>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E5F06593-92B7-0495-3817-8E8B9E15DB04}"/>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7" name="Picture 6" descr="Several post-it notes on a white board&#10;&#10;AI-generated content may be incorrect.">
            <a:extLst>
              <a:ext uri="{FF2B5EF4-FFF2-40B4-BE49-F238E27FC236}">
                <a16:creationId xmlns:a16="http://schemas.microsoft.com/office/drawing/2014/main" id="{262CD4A2-AFDF-281A-8900-4B79B5B6353A}"/>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Tree>
    <p:extLst>
      <p:ext uri="{BB962C8B-B14F-4D97-AF65-F5344CB8AC3E}">
        <p14:creationId xmlns:p14="http://schemas.microsoft.com/office/powerpoint/2010/main" val="41370443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E9DF278-3D5D-D604-B79D-4ACF980591EA}"/>
              </a:ext>
            </a:extLst>
          </p:cNvPr>
          <p:cNvSpPr/>
          <p:nvPr/>
        </p:nvSpPr>
        <p:spPr>
          <a:xfrm>
            <a:off x="6400800" y="0"/>
            <a:ext cx="5791200" cy="6858000"/>
          </a:xfrm>
          <a:prstGeom prst="rect">
            <a:avLst/>
          </a:prstGeom>
          <a:solidFill>
            <a:srgbClr val="00A7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endParaRP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245" y="2540000"/>
            <a:ext cx="6732171" cy="1714500"/>
          </a:xfrm>
          <a:prstGeom prst="rect">
            <a:avLst/>
          </a:prstGeom>
        </p:spPr>
      </p:pic>
      <p:sp>
        <p:nvSpPr>
          <p:cNvPr id="4" name="TextBox 3">
            <a:extLst>
              <a:ext uri="{FF2B5EF4-FFF2-40B4-BE49-F238E27FC236}">
                <a16:creationId xmlns:a16="http://schemas.microsoft.com/office/drawing/2014/main" id="{8E1C7D6B-F9D5-415A-BE98-6946F6D09FB1}"/>
              </a:ext>
            </a:extLst>
          </p:cNvPr>
          <p:cNvSpPr txBox="1"/>
          <p:nvPr/>
        </p:nvSpPr>
        <p:spPr>
          <a:xfrm>
            <a:off x="6801394" y="1350536"/>
            <a:ext cx="4990012" cy="4093428"/>
          </a:xfrm>
          <a:prstGeom prst="rect">
            <a:avLst/>
          </a:prstGeom>
          <a:noFill/>
        </p:spPr>
        <p:txBody>
          <a:bodyPr wrap="square" lIns="91440" tIns="45720" rIns="91440" bIns="45720" anchor="t">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Les sources de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financement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pour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tous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les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éléments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des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coûts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du cycle de vie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sont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identifiées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Aucun</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déficit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budgétaire</a:t>
            </a: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Les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responsabilités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en</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matière de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nouvelles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infrastructures et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d'entretien</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majeur</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sont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définies</a:t>
            </a: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Les budgets et les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dépenses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sont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justifiés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au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niveau</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du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gouvernement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national, du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pouvoir</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législatif</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et du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ministère</a:t>
            </a: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p:txBody>
      </p:sp>
      <p:sp>
        <p:nvSpPr>
          <p:cNvPr id="2" name="Rectangle 1">
            <a:extLst>
              <a:ext uri="{FF2B5EF4-FFF2-40B4-BE49-F238E27FC236}">
                <a16:creationId xmlns:a16="http://schemas.microsoft.com/office/drawing/2014/main" id="{5E89276A-E576-2740-1269-5242897CA7D9}"/>
              </a:ext>
            </a:extLst>
          </p:cNvPr>
          <p:cNvSpPr/>
          <p:nvPr/>
        </p:nvSpPr>
        <p:spPr>
          <a:xfrm>
            <a:off x="1657350" y="2922814"/>
            <a:ext cx="4342856" cy="971550"/>
          </a:xfrm>
          <a:prstGeom prst="rect">
            <a:avLst/>
          </a:prstGeom>
          <a:solidFill>
            <a:srgbClr val="00A8C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b="1" dirty="0"/>
              <a:t>Financement : Flux et responsabilités, cadres clairs incluant les coûts du cycle de vie et l'identification des sources.</a:t>
            </a:r>
          </a:p>
        </p:txBody>
      </p:sp>
    </p:spTree>
    <p:extLst>
      <p:ext uri="{BB962C8B-B14F-4D97-AF65-F5344CB8AC3E}">
        <p14:creationId xmlns:p14="http://schemas.microsoft.com/office/powerpoint/2010/main" val="38980142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9188E1-0F6B-668B-6C43-4430147D639B}"/>
              </a:ext>
            </a:extLst>
          </p:cNvPr>
          <p:cNvSpPr/>
          <p:nvPr/>
        </p:nvSpPr>
        <p:spPr>
          <a:xfrm>
            <a:off x="6400800" y="0"/>
            <a:ext cx="5791200" cy="685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endParaRPr>
          </a:p>
        </p:txBody>
      </p:sp>
      <p:sp>
        <p:nvSpPr>
          <p:cNvPr id="3" name="Content Placeholder 2">
            <a:extLst>
              <a:ext uri="{FF2B5EF4-FFF2-40B4-BE49-F238E27FC236}">
                <a16:creationId xmlns:a16="http://schemas.microsoft.com/office/drawing/2014/main" id="{A87A7CD3-9459-D1E9-ECDF-CFA531D3E60A}"/>
              </a:ext>
            </a:extLst>
          </p:cNvPr>
          <p:cNvSpPr>
            <a:spLocks noGrp="1"/>
          </p:cNvSpPr>
          <p:nvPr>
            <p:ph idx="1"/>
          </p:nvPr>
        </p:nvSpPr>
        <p:spPr>
          <a:xfrm>
            <a:off x="419100" y="3332680"/>
            <a:ext cx="5791200" cy="3360220"/>
          </a:xfrm>
        </p:spPr>
        <p:txBody>
          <a:bodyPr>
            <a:normAutofit/>
          </a:bodyPr>
          <a:lstStyle/>
          <a:p>
            <a:pPr marL="0" indent="0">
              <a:buNone/>
            </a:pPr>
            <a:r>
              <a:rPr lang="en-GB" sz="3200" b="1" dirty="0" err="1"/>
              <a:t>Mécanismes</a:t>
            </a:r>
            <a:r>
              <a:rPr lang="en-GB" sz="3200" b="1" dirty="0"/>
              <a:t> et processus </a:t>
            </a:r>
            <a:r>
              <a:rPr lang="en-GB" sz="3200" dirty="0"/>
              <a:t>pour </a:t>
            </a:r>
            <a:r>
              <a:rPr lang="en-GB" sz="3200" dirty="0" err="1"/>
              <a:t>développer</a:t>
            </a:r>
            <a:r>
              <a:rPr lang="en-GB" sz="3200" dirty="0"/>
              <a:t> de </a:t>
            </a:r>
            <a:r>
              <a:rPr lang="en-GB" sz="3200" dirty="0" err="1"/>
              <a:t>nouvelles</a:t>
            </a:r>
            <a:r>
              <a:rPr lang="en-GB" sz="3200" dirty="0"/>
              <a:t> infrastructures et </a:t>
            </a:r>
            <a:r>
              <a:rPr lang="en-GB" sz="3200" dirty="0" err="1"/>
              <a:t>entretenir</a:t>
            </a:r>
            <a:r>
              <a:rPr lang="en-GB" sz="3200" dirty="0"/>
              <a:t> les installations </a:t>
            </a:r>
            <a:r>
              <a:rPr lang="en-GB" sz="3200" dirty="0" err="1"/>
              <a:t>existantes</a:t>
            </a:r>
            <a:r>
              <a:rPr lang="en-GB" sz="3200" dirty="0"/>
              <a:t>.</a:t>
            </a:r>
          </a:p>
        </p:txBody>
      </p:sp>
      <p:pic>
        <p:nvPicPr>
          <p:cNvPr id="4" name="Picture 3">
            <a:extLst>
              <a:ext uri="{FF2B5EF4-FFF2-40B4-BE49-F238E27FC236}">
                <a16:creationId xmlns:a16="http://schemas.microsoft.com/office/drawing/2014/main" id="{73A64CF5-6316-B79D-18A9-423E574CCDA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4837" y="520700"/>
            <a:ext cx="6730001" cy="1858765"/>
          </a:xfrm>
          <a:prstGeom prst="rect">
            <a:avLst/>
          </a:prstGeom>
        </p:spPr>
      </p:pic>
      <p:sp>
        <p:nvSpPr>
          <p:cNvPr id="5" name="TextBox 4">
            <a:extLst>
              <a:ext uri="{FF2B5EF4-FFF2-40B4-BE49-F238E27FC236}">
                <a16:creationId xmlns:a16="http://schemas.microsoft.com/office/drawing/2014/main" id="{832ADE3E-53AD-6D8C-7CCD-BAB152CFDD74}"/>
              </a:ext>
            </a:extLst>
          </p:cNvPr>
          <p:cNvSpPr txBox="1"/>
          <p:nvPr/>
        </p:nvSpPr>
        <p:spPr>
          <a:xfrm>
            <a:off x="6941021" y="1536174"/>
            <a:ext cx="4710758" cy="4154984"/>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527793"/>
                </a:solidFill>
                <a:effectLst/>
                <a:uLnTx/>
                <a:uFillTx/>
                <a:latin typeface="VAG Rounded Std Light"/>
                <a:ea typeface="+mn-ea"/>
                <a:cs typeface="+mn-cs"/>
              </a:rPr>
              <a:t>La propriété des actifs est claire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527793"/>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527793"/>
                </a:solidFill>
                <a:effectLst/>
                <a:uLnTx/>
                <a:uFillTx/>
                <a:latin typeface="VAG Rounded Std Light"/>
                <a:ea typeface="+mn-ea"/>
                <a:cs typeface="+mn-cs"/>
              </a:rPr>
              <a:t>Données adéquates et à jour sur les actifs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527793"/>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527793"/>
                </a:solidFill>
                <a:effectLst/>
                <a:uLnTx/>
                <a:uFillTx/>
                <a:latin typeface="VAG Rounded Std Light"/>
                <a:ea typeface="+mn-ea"/>
                <a:cs typeface="+mn-cs"/>
              </a:rPr>
              <a:t>La responsabilité de la gestion des actifs est clairement définie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527793"/>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527793"/>
                </a:solidFill>
                <a:effectLst/>
                <a:uLnTx/>
                <a:uFillTx/>
                <a:latin typeface="VAG Rounded Std Light"/>
                <a:ea typeface="+mn-ea"/>
                <a:cs typeface="+mn-cs"/>
              </a:rPr>
              <a:t>La gestion des actifs est assurée à l'aide d'outils, de directives et de formations standardisés </a:t>
            </a:r>
          </a:p>
        </p:txBody>
      </p:sp>
      <p:sp>
        <p:nvSpPr>
          <p:cNvPr id="6" name="Rectangle 5">
            <a:extLst>
              <a:ext uri="{FF2B5EF4-FFF2-40B4-BE49-F238E27FC236}">
                <a16:creationId xmlns:a16="http://schemas.microsoft.com/office/drawing/2014/main" id="{4A35DC3E-E67C-1DEC-1DF3-2261B991D4B9}"/>
              </a:ext>
            </a:extLst>
          </p:cNvPr>
          <p:cNvSpPr/>
          <p:nvPr/>
        </p:nvSpPr>
        <p:spPr>
          <a:xfrm>
            <a:off x="327005" y="2228472"/>
            <a:ext cx="2385918" cy="781176"/>
          </a:xfrm>
          <a:prstGeom prst="rect">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VAG Rounded Std Light"/>
                <a:ea typeface="+mn-ea"/>
                <a:cs typeface="+mn-cs"/>
              </a:rPr>
              <a:t>Développement</a:t>
            </a:r>
            <a:endParaRPr kumimoji="0" lang="en-NL" sz="1800" b="0" i="0" u="none" strike="noStrike" kern="1200" cap="none" spc="0" normalizeH="0" baseline="0" noProof="0">
              <a:ln>
                <a:noFill/>
              </a:ln>
              <a:solidFill>
                <a:prstClr val="white"/>
              </a:solidFill>
              <a:effectLst/>
              <a:uLnTx/>
              <a:uFillTx/>
              <a:latin typeface="VAG Rounded Std Light"/>
              <a:ea typeface="+mn-ea"/>
              <a:cs typeface="+mn-cs"/>
            </a:endParaRPr>
          </a:p>
        </p:txBody>
      </p:sp>
      <p:sp>
        <p:nvSpPr>
          <p:cNvPr id="7" name="Rectangle 6">
            <a:extLst>
              <a:ext uri="{FF2B5EF4-FFF2-40B4-BE49-F238E27FC236}">
                <a16:creationId xmlns:a16="http://schemas.microsoft.com/office/drawing/2014/main" id="{7112270F-377B-3869-8307-7A5BC6990F48}"/>
              </a:ext>
            </a:extLst>
          </p:cNvPr>
          <p:cNvSpPr/>
          <p:nvPr/>
        </p:nvSpPr>
        <p:spPr>
          <a:xfrm>
            <a:off x="3379041" y="2228472"/>
            <a:ext cx="2671543" cy="781176"/>
          </a:xfrm>
          <a:prstGeom prst="rect">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VAG Rounded Std Light"/>
                <a:ea typeface="+mn-ea"/>
                <a:cs typeface="+mn-cs"/>
              </a:rPr>
              <a:t>Maintenance</a:t>
            </a:r>
            <a:endParaRPr kumimoji="0" lang="en-NL" sz="1800" b="0" i="0" u="none" strike="noStrike" kern="1200" cap="none" spc="0" normalizeH="0" baseline="0" noProof="0" dirty="0">
              <a:ln>
                <a:noFill/>
              </a:ln>
              <a:solidFill>
                <a:prstClr val="white"/>
              </a:solidFill>
              <a:effectLst/>
              <a:uLnTx/>
              <a:uFillTx/>
              <a:latin typeface="VAG Rounded Std Light"/>
              <a:ea typeface="+mn-ea"/>
              <a:cs typeface="+mn-cs"/>
            </a:endParaRPr>
          </a:p>
        </p:txBody>
      </p:sp>
      <p:sp>
        <p:nvSpPr>
          <p:cNvPr id="8" name="Rectangle 7">
            <a:extLst>
              <a:ext uri="{FF2B5EF4-FFF2-40B4-BE49-F238E27FC236}">
                <a16:creationId xmlns:a16="http://schemas.microsoft.com/office/drawing/2014/main" id="{DCDCEC05-5933-9A3C-B826-13D72F4343B4}"/>
              </a:ext>
            </a:extLst>
          </p:cNvPr>
          <p:cNvSpPr/>
          <p:nvPr/>
        </p:nvSpPr>
        <p:spPr>
          <a:xfrm>
            <a:off x="1583871" y="996043"/>
            <a:ext cx="4041322" cy="996043"/>
          </a:xfrm>
          <a:prstGeom prst="rect">
            <a:avLst/>
          </a:prstGeom>
          <a:solidFill>
            <a:srgbClr val="EBE7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b="1" dirty="0"/>
              <a:t>Infrastructure : Développement et maintenance, cycles de projet, gestion des actifs, rôles.</a:t>
            </a:r>
          </a:p>
        </p:txBody>
      </p:sp>
    </p:spTree>
    <p:extLst>
      <p:ext uri="{BB962C8B-B14F-4D97-AF65-F5344CB8AC3E}">
        <p14:creationId xmlns:p14="http://schemas.microsoft.com/office/powerpoint/2010/main" val="35909645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D474264-4F09-E7FD-4346-B719214F30C3}"/>
              </a:ext>
            </a:extLst>
          </p:cNvPr>
          <p:cNvSpPr/>
          <p:nvPr/>
        </p:nvSpPr>
        <p:spPr>
          <a:xfrm>
            <a:off x="6400800" y="0"/>
            <a:ext cx="5791200" cy="6858000"/>
          </a:xfrm>
          <a:prstGeom prst="rect">
            <a:avLst/>
          </a:prstGeom>
          <a:solidFill>
            <a:srgbClr val="CAD9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endParaRPr>
          </a:p>
        </p:txBody>
      </p:sp>
      <p:sp>
        <p:nvSpPr>
          <p:cNvPr id="3" name="Content Placeholder 2">
            <a:extLst>
              <a:ext uri="{FF2B5EF4-FFF2-40B4-BE49-F238E27FC236}">
                <a16:creationId xmlns:a16="http://schemas.microsoft.com/office/drawing/2014/main" id="{93131A06-D6B9-56B6-9FDE-92A1072AA741}"/>
              </a:ext>
            </a:extLst>
          </p:cNvPr>
          <p:cNvSpPr>
            <a:spLocks noGrp="1"/>
          </p:cNvSpPr>
          <p:nvPr>
            <p:ph idx="1"/>
          </p:nvPr>
        </p:nvSpPr>
        <p:spPr>
          <a:xfrm>
            <a:off x="444500" y="2665363"/>
            <a:ext cx="5651500" cy="3689717"/>
          </a:xfrm>
        </p:spPr>
        <p:txBody>
          <a:bodyPr>
            <a:normAutofit/>
          </a:bodyPr>
          <a:lstStyle/>
          <a:p>
            <a:pPr marL="0" indent="0">
              <a:buNone/>
            </a:pPr>
            <a:r>
              <a:rPr lang="en-GB" sz="2000" b="1" dirty="0"/>
              <a:t>Une </a:t>
            </a:r>
            <a:r>
              <a:rPr lang="en-GB" sz="2000" b="1" dirty="0" err="1"/>
              <a:t>méthode</a:t>
            </a:r>
            <a:r>
              <a:rPr lang="en-GB" sz="2000" b="1" dirty="0"/>
              <a:t> </a:t>
            </a:r>
            <a:r>
              <a:rPr lang="en-GB" sz="2000" b="1" dirty="0" err="1"/>
              <a:t>systématique</a:t>
            </a:r>
            <a:r>
              <a:rPr lang="en-GB" sz="2000" b="1" dirty="0"/>
              <a:t> pour </a:t>
            </a:r>
            <a:r>
              <a:rPr lang="en-GB" sz="2000" b="1" dirty="0" err="1"/>
              <a:t>collecter</a:t>
            </a:r>
            <a:r>
              <a:rPr lang="en-GB" sz="2000" b="1" dirty="0"/>
              <a:t>, analyser </a:t>
            </a:r>
            <a:r>
              <a:rPr lang="en-GB" sz="2000" dirty="0"/>
              <a:t>des données et </a:t>
            </a:r>
            <a:r>
              <a:rPr lang="en-GB" sz="2000" b="1" dirty="0"/>
              <a:t>les utiliser</a:t>
            </a:r>
            <a:r>
              <a:rPr lang="en-GB" sz="2000" dirty="0"/>
              <a:t> </a:t>
            </a:r>
            <a:r>
              <a:rPr lang="en-GB" sz="2000" dirty="0" err="1"/>
              <a:t>concrètement</a:t>
            </a:r>
            <a:r>
              <a:rPr lang="en-GB" sz="2000" dirty="0"/>
              <a:t> </a:t>
            </a:r>
            <a:r>
              <a:rPr lang="en-GB" sz="2000" b="1" dirty="0"/>
              <a:t>pour </a:t>
            </a:r>
            <a:r>
              <a:rPr lang="en-GB" sz="2000" b="1" dirty="0" err="1"/>
              <a:t>éclairer</a:t>
            </a:r>
            <a:r>
              <a:rPr lang="en-GB" sz="2000" b="1" dirty="0"/>
              <a:t> les actions et la prise de </a:t>
            </a:r>
            <a:r>
              <a:rPr lang="en-GB" sz="2000" b="1" dirty="0" err="1"/>
              <a:t>décision</a:t>
            </a:r>
            <a:r>
              <a:rPr lang="en-GB" sz="2000" b="1" dirty="0"/>
              <a:t> </a:t>
            </a:r>
            <a:r>
              <a:rPr lang="en-GB" sz="2000" dirty="0"/>
              <a:t>à </a:t>
            </a:r>
            <a:r>
              <a:rPr lang="en-GB" sz="2000" dirty="0" err="1"/>
              <a:t>plusieurs</a:t>
            </a:r>
            <a:r>
              <a:rPr lang="en-GB" sz="2000" dirty="0"/>
              <a:t> </a:t>
            </a:r>
            <a:r>
              <a:rPr lang="en-GB" sz="2000" dirty="0" err="1"/>
              <a:t>niveaux</a:t>
            </a:r>
            <a:r>
              <a:rPr lang="en-GB" sz="2000" dirty="0"/>
              <a:t>.</a:t>
            </a:r>
          </a:p>
          <a:p>
            <a:pPr marL="0" indent="0">
              <a:buNone/>
            </a:pPr>
            <a:endParaRPr lang="en-GB" sz="1200" dirty="0"/>
          </a:p>
          <a:p>
            <a:pPr marL="0" indent="0">
              <a:buNone/>
            </a:pPr>
            <a:r>
              <a:rPr lang="en-GB" sz="2000" dirty="0" err="1"/>
              <a:t>Fournit</a:t>
            </a:r>
            <a:r>
              <a:rPr lang="en-GB" sz="2000" dirty="0"/>
              <a:t> </a:t>
            </a:r>
            <a:r>
              <a:rPr lang="en-GB" sz="2000" dirty="0" err="1"/>
              <a:t>souvent</a:t>
            </a:r>
            <a:r>
              <a:rPr lang="en-GB" sz="2000" dirty="0"/>
              <a:t> des </a:t>
            </a:r>
            <a:r>
              <a:rPr lang="en-GB" sz="2000" dirty="0" err="1"/>
              <a:t>informations</a:t>
            </a:r>
            <a:r>
              <a:rPr lang="en-GB" sz="2000" dirty="0"/>
              <a:t> </a:t>
            </a:r>
            <a:r>
              <a:rPr lang="en-GB" sz="2000" dirty="0" err="1"/>
              <a:t>utiles</a:t>
            </a:r>
            <a:r>
              <a:rPr lang="en-GB" sz="2000" dirty="0"/>
              <a:t> pour la mise </a:t>
            </a:r>
            <a:r>
              <a:rPr lang="en-GB" sz="2000" dirty="0" err="1"/>
              <a:t>en</a:t>
            </a:r>
            <a:r>
              <a:rPr lang="en-GB" sz="2000" dirty="0"/>
              <a:t> place de </a:t>
            </a:r>
            <a:r>
              <a:rPr lang="en-GB" sz="2000" dirty="0" err="1"/>
              <a:t>fondements</a:t>
            </a:r>
            <a:r>
              <a:rPr lang="en-GB" sz="2000" dirty="0"/>
              <a:t>, par </a:t>
            </a:r>
            <a:r>
              <a:rPr lang="en-GB" sz="2000" dirty="0" err="1"/>
              <a:t>exemple</a:t>
            </a:r>
            <a:r>
              <a:rPr lang="en-GB" sz="2000" dirty="0"/>
              <a:t> la planification, la </a:t>
            </a:r>
            <a:r>
              <a:rPr lang="en-GB" sz="2000" dirty="0" err="1"/>
              <a:t>réglementation</a:t>
            </a:r>
            <a:r>
              <a:rPr lang="en-GB" sz="2000" dirty="0"/>
              <a:t> et la </a:t>
            </a:r>
            <a:r>
              <a:rPr lang="en-GB" sz="2000" dirty="0" err="1"/>
              <a:t>responsabilisation</a:t>
            </a:r>
            <a:r>
              <a:rPr lang="en-GB" sz="2000" dirty="0"/>
              <a:t>, </a:t>
            </a:r>
            <a:r>
              <a:rPr lang="en-GB" sz="2000" dirty="0" err="1"/>
              <a:t>l'apprentissage</a:t>
            </a:r>
            <a:r>
              <a:rPr lang="en-GB" sz="2000" dirty="0"/>
              <a:t> et </a:t>
            </a:r>
            <a:r>
              <a:rPr lang="en-GB" sz="2000" dirty="0" err="1"/>
              <a:t>l'adaptation</a:t>
            </a:r>
            <a:r>
              <a:rPr lang="en-GB" sz="2000" dirty="0"/>
              <a:t>, etc. </a:t>
            </a:r>
          </a:p>
        </p:txBody>
      </p:sp>
      <p:pic>
        <p:nvPicPr>
          <p:cNvPr id="4" name="Picture 3">
            <a:extLst>
              <a:ext uri="{FF2B5EF4-FFF2-40B4-BE49-F238E27FC236}">
                <a16:creationId xmlns:a16="http://schemas.microsoft.com/office/drawing/2014/main" id="{66828A13-C3A2-2F5D-271D-B22C9217140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6240" y="502920"/>
            <a:ext cx="6559807" cy="1659523"/>
          </a:xfrm>
          <a:prstGeom prst="rect">
            <a:avLst/>
          </a:prstGeom>
        </p:spPr>
      </p:pic>
      <p:sp>
        <p:nvSpPr>
          <p:cNvPr id="5" name="TextBox 4">
            <a:extLst>
              <a:ext uri="{FF2B5EF4-FFF2-40B4-BE49-F238E27FC236}">
                <a16:creationId xmlns:a16="http://schemas.microsoft.com/office/drawing/2014/main" id="{AEDDC4E3-C75F-87D9-FAE5-C09EA38DE950}"/>
              </a:ext>
            </a:extLst>
          </p:cNvPr>
          <p:cNvSpPr txBox="1"/>
          <p:nvPr/>
        </p:nvSpPr>
        <p:spPr>
          <a:xfrm>
            <a:off x="6804403" y="885692"/>
            <a:ext cx="5231357" cy="4093428"/>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Le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suivi</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comprend</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la surveillance des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actifs</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des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niveaux</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de service, des performances des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prestataires</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de services et des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autorités</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chargées</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des services,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ainsi</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que de la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solidité</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des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systèmes</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27793"/>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Couvre</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toutes</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les zones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géographiques</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et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tous</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r>
              <a:rPr lang="en-GB" sz="2000" kern="1200" dirty="0">
                <a:solidFill>
                  <a:srgbClr val="527793"/>
                </a:solidFill>
                <a:latin typeface="VAG Rounded Std Light"/>
                <a:ea typeface="+mn-ea"/>
                <a:cs typeface="+mn-cs"/>
              </a:rPr>
              <a:t>les </a:t>
            </a:r>
            <a:r>
              <a:rPr lang="en-GB" sz="2000" kern="1200" dirty="0" err="1">
                <a:solidFill>
                  <a:srgbClr val="527793"/>
                </a:solidFill>
                <a:latin typeface="VAG Rounded Std Light"/>
                <a:ea typeface="+mn-ea"/>
                <a:cs typeface="+mn-cs"/>
              </a:rPr>
              <a:t>modèles</a:t>
            </a:r>
            <a:r>
              <a:rPr lang="en-GB" sz="2000" kern="1200" dirty="0">
                <a:solidFill>
                  <a:srgbClr val="527793"/>
                </a:solidFill>
                <a:latin typeface="VAG Rounded Std Light"/>
                <a:ea typeface="+mn-ea"/>
                <a:cs typeface="+mn-cs"/>
              </a:rPr>
              <a:t> de prestation de services.</a:t>
            </a:r>
            <a:endParaRPr kumimoji="0" lang="en-GB" sz="2000" b="0" i="0" u="none" strike="noStrike" kern="1200" cap="none" spc="0" normalizeH="0" baseline="0" noProof="0" dirty="0">
              <a:ln>
                <a:noFill/>
              </a:ln>
              <a:solidFill>
                <a:srgbClr val="527793"/>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27793"/>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Les données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sont</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régulièrement</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mises à jour.</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27793"/>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Les données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ont</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un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objectif</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clair</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et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sont</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utilisées</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en</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000" b="0" i="0" u="none" strike="noStrike" kern="1200" cap="none" spc="0" normalizeH="0" baseline="0" noProof="0" dirty="0" err="1">
                <a:ln>
                  <a:noFill/>
                </a:ln>
                <a:solidFill>
                  <a:srgbClr val="527793"/>
                </a:solidFill>
                <a:effectLst/>
                <a:uLnTx/>
                <a:uFillTx/>
                <a:latin typeface="VAG Rounded Std Light"/>
                <a:ea typeface="+mn-ea"/>
                <a:cs typeface="+mn-cs"/>
              </a:rPr>
              <a:t>conséquence</a:t>
            </a:r>
            <a:r>
              <a:rPr kumimoji="0" lang="en-GB" sz="2000" b="0" i="0" u="none" strike="noStrike" kern="1200" cap="none" spc="0" normalizeH="0" baseline="0" noProof="0" dirty="0">
                <a:ln>
                  <a:noFill/>
                </a:ln>
                <a:solidFill>
                  <a:srgbClr val="527793"/>
                </a:solidFill>
                <a:effectLst/>
                <a:uLnTx/>
                <a:uFillTx/>
                <a:latin typeface="VAG Rounded Std Light"/>
                <a:ea typeface="+mn-ea"/>
                <a:cs typeface="+mn-cs"/>
              </a:rPr>
              <a:t>.</a:t>
            </a:r>
          </a:p>
        </p:txBody>
      </p:sp>
      <p:sp>
        <p:nvSpPr>
          <p:cNvPr id="6" name="Rectangle 5">
            <a:extLst>
              <a:ext uri="{FF2B5EF4-FFF2-40B4-BE49-F238E27FC236}">
                <a16:creationId xmlns:a16="http://schemas.microsoft.com/office/drawing/2014/main" id="{55D037B9-0D7B-0A97-97F3-119573AD4B00}"/>
              </a:ext>
            </a:extLst>
          </p:cNvPr>
          <p:cNvSpPr/>
          <p:nvPr/>
        </p:nvSpPr>
        <p:spPr>
          <a:xfrm>
            <a:off x="1804307" y="955221"/>
            <a:ext cx="4596493" cy="840922"/>
          </a:xfrm>
          <a:prstGeom prst="rect">
            <a:avLst/>
          </a:prstGeom>
          <a:solidFill>
            <a:srgbClr val="CDDC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b="1" dirty="0"/>
              <a:t>Suivi : Cadre et mise en œuvre régulière, niveaux de service, utilisation des données.</a:t>
            </a:r>
          </a:p>
        </p:txBody>
      </p:sp>
    </p:spTree>
    <p:extLst>
      <p:ext uri="{BB962C8B-B14F-4D97-AF65-F5344CB8AC3E}">
        <p14:creationId xmlns:p14="http://schemas.microsoft.com/office/powerpoint/2010/main" val="774741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C83E93-D251-3BE3-DD45-BF08D8E7AB97}"/>
              </a:ext>
            </a:extLst>
          </p:cNvPr>
          <p:cNvSpPr/>
          <p:nvPr/>
        </p:nvSpPr>
        <p:spPr>
          <a:xfrm>
            <a:off x="6400800" y="0"/>
            <a:ext cx="57912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endParaRPr>
          </a:p>
        </p:txBody>
      </p:sp>
      <p:sp>
        <p:nvSpPr>
          <p:cNvPr id="3" name="Content Placeholder 2">
            <a:extLst>
              <a:ext uri="{FF2B5EF4-FFF2-40B4-BE49-F238E27FC236}">
                <a16:creationId xmlns:a16="http://schemas.microsoft.com/office/drawing/2014/main" id="{63234DF7-0435-E8D1-BCD4-C1CAC116AD04}"/>
              </a:ext>
            </a:extLst>
          </p:cNvPr>
          <p:cNvSpPr>
            <a:spLocks noGrp="1"/>
          </p:cNvSpPr>
          <p:nvPr>
            <p:ph idx="1"/>
          </p:nvPr>
        </p:nvSpPr>
        <p:spPr>
          <a:xfrm>
            <a:off x="267222" y="3073401"/>
            <a:ext cx="6133578" cy="2504070"/>
          </a:xfrm>
        </p:spPr>
        <p:txBody>
          <a:bodyPr>
            <a:noAutofit/>
          </a:bodyPr>
          <a:lstStyle/>
          <a:p>
            <a:pPr marL="0" indent="0">
              <a:buNone/>
            </a:pPr>
            <a:r>
              <a:rPr lang="en-GB" sz="2400" b="1" dirty="0" err="1"/>
              <a:t>Mécanismes</a:t>
            </a:r>
            <a:r>
              <a:rPr lang="en-GB" sz="2400" b="1" dirty="0"/>
              <a:t> </a:t>
            </a:r>
            <a:r>
              <a:rPr lang="en-GB" sz="2400" b="1" dirty="0" err="1"/>
              <a:t>réglementaires</a:t>
            </a:r>
            <a:r>
              <a:rPr lang="en-GB" sz="2400" dirty="0"/>
              <a:t> </a:t>
            </a:r>
            <a:r>
              <a:rPr lang="en-GB" sz="2400" dirty="0" err="1"/>
              <a:t>formels</a:t>
            </a:r>
            <a:r>
              <a:rPr lang="en-GB" sz="2400" dirty="0"/>
              <a:t> et </a:t>
            </a:r>
            <a:r>
              <a:rPr lang="en-GB" sz="2400" b="1" dirty="0"/>
              <a:t>processus </a:t>
            </a:r>
            <a:r>
              <a:rPr lang="en-GB" sz="2400" b="1" dirty="0" err="1"/>
              <a:t>d'application</a:t>
            </a:r>
            <a:r>
              <a:rPr lang="en-GB" sz="2400" dirty="0"/>
              <a:t>, </a:t>
            </a:r>
            <a:r>
              <a:rPr lang="en-GB" sz="2400" dirty="0" err="1"/>
              <a:t>ainsi</a:t>
            </a:r>
            <a:r>
              <a:rPr lang="en-GB" sz="2400" dirty="0"/>
              <a:t> que </a:t>
            </a:r>
            <a:r>
              <a:rPr lang="en-GB" sz="2400" dirty="0" err="1"/>
              <a:t>d'autres</a:t>
            </a:r>
            <a:r>
              <a:rPr lang="en-GB" sz="2400" dirty="0"/>
              <a:t> </a:t>
            </a:r>
            <a:r>
              <a:rPr lang="en-GB" sz="2400" dirty="0" err="1"/>
              <a:t>mécanismes</a:t>
            </a:r>
            <a:r>
              <a:rPr lang="en-GB" sz="2400" dirty="0"/>
              <a:t> </a:t>
            </a:r>
            <a:r>
              <a:rPr lang="en-GB" sz="2400" b="1" dirty="0" err="1"/>
              <a:t>visant</a:t>
            </a:r>
            <a:r>
              <a:rPr lang="en-GB" sz="2400" b="1" dirty="0"/>
              <a:t> à </a:t>
            </a:r>
            <a:r>
              <a:rPr lang="en-GB" sz="2400" b="1" dirty="0" err="1"/>
              <a:t>responsabiliser</a:t>
            </a:r>
            <a:r>
              <a:rPr lang="en-GB" sz="2400" b="1" dirty="0"/>
              <a:t> les </a:t>
            </a:r>
            <a:r>
              <a:rPr lang="en-GB" sz="2400" b="1" dirty="0" err="1"/>
              <a:t>décideurs</a:t>
            </a:r>
            <a:r>
              <a:rPr lang="en-GB" sz="2400" b="1" dirty="0"/>
              <a:t>, les </a:t>
            </a:r>
            <a:r>
              <a:rPr lang="en-GB" sz="2400" b="1" dirty="0" err="1"/>
              <a:t>prestataires</a:t>
            </a:r>
            <a:r>
              <a:rPr lang="en-GB" sz="2400" b="1" dirty="0"/>
              <a:t> de services et les </a:t>
            </a:r>
            <a:r>
              <a:rPr lang="en-GB" sz="2400" b="1" dirty="0" err="1"/>
              <a:t>utilisateurs</a:t>
            </a:r>
            <a:r>
              <a:rPr lang="en-GB" sz="2400" b="1" dirty="0"/>
              <a:t> </a:t>
            </a:r>
            <a:r>
              <a:rPr lang="en-GB" sz="2400" dirty="0"/>
              <a:t>et à </a:t>
            </a:r>
            <a:r>
              <a:rPr lang="en-GB" sz="2400" dirty="0" err="1"/>
              <a:t>garantir</a:t>
            </a:r>
            <a:r>
              <a:rPr lang="en-GB" sz="2400" dirty="0"/>
              <a:t> le respect des </a:t>
            </a:r>
            <a:r>
              <a:rPr lang="en-GB" sz="2400" dirty="0" err="1"/>
              <a:t>intérêts</a:t>
            </a:r>
            <a:r>
              <a:rPr lang="en-GB" sz="2400" dirty="0"/>
              <a:t> de </a:t>
            </a:r>
            <a:r>
              <a:rPr lang="en-GB" sz="2400" dirty="0" err="1"/>
              <a:t>chaque</a:t>
            </a:r>
            <a:r>
              <a:rPr lang="en-GB" sz="2400" dirty="0"/>
              <a:t> </a:t>
            </a:r>
            <a:r>
              <a:rPr lang="en-GB" sz="2400" dirty="0" err="1"/>
              <a:t>groupe</a:t>
            </a:r>
            <a:r>
              <a:rPr lang="en-GB" sz="2400" dirty="0"/>
              <a:t> </a:t>
            </a:r>
            <a:r>
              <a:rPr lang="en-GB" sz="2400" dirty="0" err="1"/>
              <a:t>d'acteurs</a:t>
            </a:r>
            <a:r>
              <a:rPr lang="en-GB" sz="2400" dirty="0"/>
              <a:t>. </a:t>
            </a:r>
          </a:p>
        </p:txBody>
      </p:sp>
      <p:pic>
        <p:nvPicPr>
          <p:cNvPr id="4" name="Picture 3">
            <a:extLst>
              <a:ext uri="{FF2B5EF4-FFF2-40B4-BE49-F238E27FC236}">
                <a16:creationId xmlns:a16="http://schemas.microsoft.com/office/drawing/2014/main" id="{533BA290-B32A-56BC-73C0-BCB062466CA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269" y="297542"/>
            <a:ext cx="7241113" cy="1916265"/>
          </a:xfrm>
          <a:prstGeom prst="rect">
            <a:avLst/>
          </a:prstGeom>
        </p:spPr>
      </p:pic>
      <p:sp>
        <p:nvSpPr>
          <p:cNvPr id="7" name="TextBox 6">
            <a:extLst>
              <a:ext uri="{FF2B5EF4-FFF2-40B4-BE49-F238E27FC236}">
                <a16:creationId xmlns:a16="http://schemas.microsoft.com/office/drawing/2014/main" id="{1CF9C83D-F5E0-1D18-73F7-5E9B2DCF08E4}"/>
              </a:ext>
            </a:extLst>
          </p:cNvPr>
          <p:cNvSpPr txBox="1"/>
          <p:nvPr/>
        </p:nvSpPr>
        <p:spPr>
          <a:xfrm>
            <a:off x="7186844" y="1537052"/>
            <a:ext cx="4897677" cy="3416320"/>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Modèles</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réglementaires</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clairs</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pour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différents</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types de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réglementation</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par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exemple</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par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agence</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ou</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par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contrat</a:t>
            </a:r>
            <a:endParaRPr kumimoji="0" lang="en-GB" sz="2400" b="0" i="0" u="none" strike="noStrike" kern="1200" cap="none" spc="0" normalizeH="0" baseline="0" noProof="0" dirty="0">
              <a:ln>
                <a:noFill/>
              </a:ln>
              <a:solidFill>
                <a:srgbClr val="527793"/>
              </a:solidFill>
              <a:effectLst/>
              <a:uLnTx/>
              <a:uFillTx/>
              <a:latin typeface="VAG Rounded Std Light"/>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Couverture des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différentes</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fonctions</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réglementaires</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notamment</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la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réglementation</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en</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matière de performance,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d'économie</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 et </a:t>
            </a:r>
            <a:r>
              <a:rPr kumimoji="0" lang="en-GB" sz="2400" b="0" i="0" u="none" strike="noStrike" kern="1200" cap="none" spc="0" normalizeH="0" baseline="0" noProof="0" dirty="0" err="1">
                <a:ln>
                  <a:noFill/>
                </a:ln>
                <a:solidFill>
                  <a:srgbClr val="527793"/>
                </a:solidFill>
                <a:effectLst/>
                <a:uLnTx/>
                <a:uFillTx/>
                <a:latin typeface="VAG Rounded Std Light"/>
                <a:ea typeface="+mn-ea"/>
                <a:cs typeface="+mn-cs"/>
              </a:rPr>
              <a:t>d'environnement</a:t>
            </a:r>
            <a:r>
              <a:rPr kumimoji="0" lang="en-GB" sz="2400" b="0" i="0" u="none" strike="noStrike" kern="1200" cap="none" spc="0" normalizeH="0" baseline="0" noProof="0" dirty="0">
                <a:ln>
                  <a:noFill/>
                </a:ln>
                <a:solidFill>
                  <a:srgbClr val="527793"/>
                </a:solidFill>
                <a:effectLst/>
                <a:uLnTx/>
                <a:uFillTx/>
                <a:latin typeface="VAG Rounded Std Light"/>
                <a:ea typeface="+mn-ea"/>
                <a:cs typeface="+mn-cs"/>
              </a:rPr>
              <a:t>.</a:t>
            </a:r>
          </a:p>
        </p:txBody>
      </p:sp>
      <p:sp>
        <p:nvSpPr>
          <p:cNvPr id="5" name="Rectangle 4">
            <a:extLst>
              <a:ext uri="{FF2B5EF4-FFF2-40B4-BE49-F238E27FC236}">
                <a16:creationId xmlns:a16="http://schemas.microsoft.com/office/drawing/2014/main" id="{D0A1A2D9-6BA8-063E-54DF-CB534633F409}"/>
              </a:ext>
            </a:extLst>
          </p:cNvPr>
          <p:cNvSpPr/>
          <p:nvPr/>
        </p:nvSpPr>
        <p:spPr>
          <a:xfrm>
            <a:off x="1779814" y="677636"/>
            <a:ext cx="4620986" cy="1115236"/>
          </a:xfrm>
          <a:prstGeom prst="rect">
            <a:avLst/>
          </a:prstGeom>
          <a:solidFill>
            <a:srgbClr val="B9D8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b="1" dirty="0"/>
              <a:t>Réglementation et redevabilité : Mécanismes de redevabilité, cadre réglementaire et capacités.</a:t>
            </a:r>
          </a:p>
        </p:txBody>
      </p:sp>
    </p:spTree>
    <p:extLst>
      <p:ext uri="{BB962C8B-B14F-4D97-AF65-F5344CB8AC3E}">
        <p14:creationId xmlns:p14="http://schemas.microsoft.com/office/powerpoint/2010/main" val="38203834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F18EB2-447F-0CD4-B4BD-894C8E3AFA9B}"/>
              </a:ext>
            </a:extLst>
          </p:cNvPr>
          <p:cNvSpPr/>
          <p:nvPr/>
        </p:nvSpPr>
        <p:spPr>
          <a:xfrm>
            <a:off x="6400800" y="0"/>
            <a:ext cx="5791200" cy="6858000"/>
          </a:xfrm>
          <a:prstGeom prst="rect">
            <a:avLst/>
          </a:prstGeom>
          <a:solidFill>
            <a:srgbClr val="0075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endParaRPr>
          </a:p>
        </p:txBody>
      </p:sp>
      <p:sp>
        <p:nvSpPr>
          <p:cNvPr id="3" name="Content Placeholder 2">
            <a:extLst>
              <a:ext uri="{FF2B5EF4-FFF2-40B4-BE49-F238E27FC236}">
                <a16:creationId xmlns:a16="http://schemas.microsoft.com/office/drawing/2014/main" id="{FEB090D6-6245-1DA2-CCFF-1998CB3D3D64}"/>
              </a:ext>
            </a:extLst>
          </p:cNvPr>
          <p:cNvSpPr>
            <a:spLocks noGrp="1"/>
          </p:cNvSpPr>
          <p:nvPr>
            <p:ph idx="1"/>
          </p:nvPr>
        </p:nvSpPr>
        <p:spPr>
          <a:xfrm>
            <a:off x="457200" y="3236353"/>
            <a:ext cx="5486401" cy="1077757"/>
          </a:xfrm>
        </p:spPr>
        <p:txBody>
          <a:bodyPr>
            <a:noAutofit/>
          </a:bodyPr>
          <a:lstStyle/>
          <a:p>
            <a:pPr marL="0" indent="0">
              <a:buNone/>
            </a:pPr>
            <a:r>
              <a:rPr lang="en-GB" sz="2800" dirty="0"/>
              <a:t>La communication, la coordination et le </a:t>
            </a:r>
            <a:r>
              <a:rPr lang="en-GB" sz="2800" dirty="0" err="1"/>
              <a:t>contrôle</a:t>
            </a:r>
            <a:r>
              <a:rPr lang="en-GB" sz="2800" dirty="0"/>
              <a:t> de la </a:t>
            </a:r>
            <a:r>
              <a:rPr lang="en-GB" sz="2800" dirty="0" err="1"/>
              <a:t>répartition</a:t>
            </a:r>
            <a:r>
              <a:rPr lang="en-GB" sz="2800" dirty="0"/>
              <a:t> de </a:t>
            </a:r>
            <a:r>
              <a:rPr lang="en-GB" sz="2800" dirty="0" err="1"/>
              <a:t>l'eau</a:t>
            </a:r>
            <a:r>
              <a:rPr lang="en-GB" sz="2800" dirty="0"/>
              <a:t> entre les </a:t>
            </a:r>
            <a:r>
              <a:rPr lang="en-GB" sz="2800" dirty="0" err="1"/>
              <a:t>différents</a:t>
            </a:r>
            <a:r>
              <a:rPr lang="en-GB" sz="2800" dirty="0"/>
              <a:t> </a:t>
            </a:r>
            <a:r>
              <a:rPr lang="en-GB" sz="2800" dirty="0" err="1"/>
              <a:t>secteurs</a:t>
            </a:r>
            <a:r>
              <a:rPr lang="en-GB" sz="2800" dirty="0"/>
              <a:t>.</a:t>
            </a:r>
          </a:p>
          <a:p>
            <a:pPr marL="0" indent="0">
              <a:buNone/>
            </a:pPr>
            <a:endParaRPr lang="en-GB" sz="1400" dirty="0"/>
          </a:p>
        </p:txBody>
      </p:sp>
      <p:pic>
        <p:nvPicPr>
          <p:cNvPr id="4" name="Picture 3">
            <a:extLst>
              <a:ext uri="{FF2B5EF4-FFF2-40B4-BE49-F238E27FC236}">
                <a16:creationId xmlns:a16="http://schemas.microsoft.com/office/drawing/2014/main" id="{BEE9F745-0249-514A-E970-91274FD2A0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54000"/>
            <a:ext cx="6964309" cy="1834422"/>
          </a:xfrm>
          <a:prstGeom prst="rect">
            <a:avLst/>
          </a:prstGeom>
        </p:spPr>
      </p:pic>
      <p:sp>
        <p:nvSpPr>
          <p:cNvPr id="5" name="TextBox 4">
            <a:extLst>
              <a:ext uri="{FF2B5EF4-FFF2-40B4-BE49-F238E27FC236}">
                <a16:creationId xmlns:a16="http://schemas.microsoft.com/office/drawing/2014/main" id="{907E5EEF-6DA5-0B62-2FEF-98A52AABA69F}"/>
              </a:ext>
            </a:extLst>
          </p:cNvPr>
          <p:cNvSpPr txBox="1"/>
          <p:nvPr/>
        </p:nvSpPr>
        <p:spPr>
          <a:xfrm>
            <a:off x="6947257" y="1693452"/>
            <a:ext cx="5052164" cy="3477875"/>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La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législation</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/politique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en</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vigueur</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définit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les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priorités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et les processus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liés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aux eaux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souterraines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et aux eaux de surface.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Institutions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en</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place pour assumer les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fonctions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qui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leur</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sont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confiées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white"/>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Ces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plateformes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/institutions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permettent</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la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représentation</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des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prestataires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de services et des </a:t>
            </a:r>
            <a:r>
              <a:rPr kumimoji="0" lang="en-GB" sz="2000" b="0" i="0" u="none" strike="noStrike" kern="1200" cap="none" spc="0" normalizeH="0" baseline="0" noProof="0" dirty="0" err="1">
                <a:ln>
                  <a:noFill/>
                </a:ln>
                <a:solidFill>
                  <a:prstClr val="white"/>
                </a:solidFill>
                <a:effectLst/>
                <a:uLnTx/>
                <a:uFillTx/>
                <a:latin typeface="VAG Rounded Std Light"/>
                <a:ea typeface="+mn-ea"/>
                <a:cs typeface="+mn-cs"/>
              </a:rPr>
              <a:t>autorités</a:t>
            </a:r>
            <a:r>
              <a:rPr kumimoji="0" lang="en-GB" sz="2000" b="0" i="0" u="none" strike="noStrike" kern="1200" cap="none" spc="0" normalizeH="0" baseline="0" noProof="0" dirty="0">
                <a:ln>
                  <a:noFill/>
                </a:ln>
                <a:solidFill>
                  <a:prstClr val="white"/>
                </a:solidFill>
                <a:effectLst/>
                <a:uLnTx/>
                <a:uFillTx/>
                <a:latin typeface="VAG Rounded Std Light"/>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white"/>
              </a:solidFill>
              <a:effectLst/>
              <a:uLnTx/>
              <a:uFillTx/>
              <a:latin typeface="VAG Rounded Std Light"/>
              <a:ea typeface="+mn-ea"/>
              <a:cs typeface="+mn-cs"/>
            </a:endParaRPr>
          </a:p>
        </p:txBody>
      </p:sp>
      <p:sp>
        <p:nvSpPr>
          <p:cNvPr id="7" name="Rectangle 6">
            <a:extLst>
              <a:ext uri="{FF2B5EF4-FFF2-40B4-BE49-F238E27FC236}">
                <a16:creationId xmlns:a16="http://schemas.microsoft.com/office/drawing/2014/main" id="{DAE16FE8-4F97-D0E2-3B95-9361DC11F782}"/>
              </a:ext>
            </a:extLst>
          </p:cNvPr>
          <p:cNvSpPr/>
          <p:nvPr/>
        </p:nvSpPr>
        <p:spPr>
          <a:xfrm>
            <a:off x="1779813" y="620486"/>
            <a:ext cx="4825093" cy="1072966"/>
          </a:xfrm>
          <a:prstGeom prst="rect">
            <a:avLst/>
          </a:prstGeom>
          <a:solidFill>
            <a:srgbClr val="0075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b="1" dirty="0"/>
              <a:t>Gestion des ressources en eau : Allocation et gestion des prélèvements de ressources, qualité de l'eau, efforts coordonnés.</a:t>
            </a:r>
          </a:p>
        </p:txBody>
      </p:sp>
    </p:spTree>
    <p:extLst>
      <p:ext uri="{BB962C8B-B14F-4D97-AF65-F5344CB8AC3E}">
        <p14:creationId xmlns:p14="http://schemas.microsoft.com/office/powerpoint/2010/main" val="23771622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19257BA-119E-C528-292E-A7AE5A2B1A7A}"/>
              </a:ext>
            </a:extLst>
          </p:cNvPr>
          <p:cNvSpPr/>
          <p:nvPr/>
        </p:nvSpPr>
        <p:spPr>
          <a:xfrm>
            <a:off x="6400800" y="0"/>
            <a:ext cx="5791200" cy="6858000"/>
          </a:xfrm>
          <a:prstGeom prst="rect">
            <a:avLst/>
          </a:prstGeom>
          <a:solidFill>
            <a:srgbClr val="FCD7C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endParaRPr>
          </a:p>
        </p:txBody>
      </p:sp>
      <p:pic>
        <p:nvPicPr>
          <p:cNvPr id="2" name="Picture 1">
            <a:extLst>
              <a:ext uri="{FF2B5EF4-FFF2-40B4-BE49-F238E27FC236}">
                <a16:creationId xmlns:a16="http://schemas.microsoft.com/office/drawing/2014/main" id="{C914D940-75A1-4A1F-B822-1B3E92AF1C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5293" y="202559"/>
            <a:ext cx="8941842" cy="1650303"/>
          </a:xfrm>
          <a:prstGeom prst="rect">
            <a:avLst/>
          </a:prstGeom>
        </p:spPr>
      </p:pic>
      <p:sp>
        <p:nvSpPr>
          <p:cNvPr id="4" name="TextBox 3">
            <a:extLst>
              <a:ext uri="{FF2B5EF4-FFF2-40B4-BE49-F238E27FC236}">
                <a16:creationId xmlns:a16="http://schemas.microsoft.com/office/drawing/2014/main" id="{54E9888D-E3D0-489F-98F8-F485F4403BFD}"/>
              </a:ext>
            </a:extLst>
          </p:cNvPr>
          <p:cNvSpPr txBox="1"/>
          <p:nvPr/>
        </p:nvSpPr>
        <p:spPr>
          <a:xfrm>
            <a:off x="6946092" y="2479980"/>
            <a:ext cx="4700615" cy="2554545"/>
          </a:xfrm>
          <a:prstGeom prst="rect">
            <a:avLst/>
          </a:prstGeom>
          <a:noFill/>
        </p:spPr>
        <p:txBody>
          <a:bodyPr wrap="square" lIns="91440" tIns="45720" rIns="91440" bIns="45720" anchor="t">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07E97"/>
                </a:solidFill>
                <a:effectLst/>
                <a:uLnTx/>
                <a:uFillTx/>
                <a:latin typeface="VAG Rounded Std Light"/>
                <a:ea typeface="+mn-ea"/>
                <a:cs typeface="+mn-cs"/>
              </a:rPr>
              <a:t>Plateformes d'apprentissage institutionnalisées multipartites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007E97"/>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07E97"/>
                </a:solidFill>
                <a:effectLst/>
                <a:uLnTx/>
                <a:uFillTx/>
                <a:latin typeface="VAG Rounded Std Light"/>
                <a:ea typeface="+mn-ea"/>
                <a:cs typeface="+mn-cs"/>
              </a:rPr>
              <a:t>D'autres secteurs sont représentés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007E97"/>
              </a:solidFill>
              <a:effectLst/>
              <a:uLnTx/>
              <a:uFillTx/>
              <a:latin typeface="VAG Rounded Std Light"/>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07E97"/>
                </a:solidFill>
                <a:effectLst/>
                <a:uLnTx/>
                <a:uFillTx/>
                <a:latin typeface="VAG Rounded Std Light"/>
                <a:ea typeface="+mn-ea"/>
                <a:cs typeface="+mn-cs"/>
              </a:rPr>
              <a:t>Ces plateformes ont des liens ascendants et descendants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007E97"/>
              </a:solidFill>
              <a:effectLst/>
              <a:uLnTx/>
              <a:uFillTx/>
              <a:latin typeface="VAG Rounded Std Light"/>
              <a:ea typeface="+mn-ea"/>
              <a:cs typeface="+mn-cs"/>
            </a:endParaRPr>
          </a:p>
        </p:txBody>
      </p:sp>
      <p:sp>
        <p:nvSpPr>
          <p:cNvPr id="8" name="Content Placeholder 2">
            <a:extLst>
              <a:ext uri="{FF2B5EF4-FFF2-40B4-BE49-F238E27FC236}">
                <a16:creationId xmlns:a16="http://schemas.microsoft.com/office/drawing/2014/main" id="{105B09AA-48FD-C905-D78E-B3233FF2F654}"/>
              </a:ext>
            </a:extLst>
          </p:cNvPr>
          <p:cNvSpPr>
            <a:spLocks noGrp="1"/>
          </p:cNvSpPr>
          <p:nvPr>
            <p:ph idx="1"/>
          </p:nvPr>
        </p:nvSpPr>
        <p:spPr>
          <a:xfrm>
            <a:off x="545293" y="2194560"/>
            <a:ext cx="5550707" cy="4000499"/>
          </a:xfrm>
        </p:spPr>
        <p:txBody>
          <a:bodyPr>
            <a:normAutofit/>
          </a:bodyPr>
          <a:lstStyle/>
          <a:p>
            <a:pPr marL="0" indent="0">
              <a:buNone/>
            </a:pPr>
            <a:r>
              <a:rPr lang="en-GB" sz="2000" dirty="0"/>
              <a:t>La capacité à s'adapter en fonction de l'expérience et de l'évolution des circonstances est une caractéristique essentielle de tout système robuste.</a:t>
            </a:r>
          </a:p>
          <a:p>
            <a:pPr marL="0" indent="0">
              <a:buNone/>
            </a:pPr>
            <a:endParaRPr lang="en-GB" sz="1050" dirty="0"/>
          </a:p>
          <a:p>
            <a:pPr marL="0" indent="0">
              <a:buNone/>
            </a:pPr>
            <a:r>
              <a:rPr lang="en-GB" sz="2000" dirty="0"/>
              <a:t>Ce bloc suppose l'existence de plateformes inclusives permettant le </a:t>
            </a:r>
            <a:r>
              <a:rPr lang="en-GB" sz="2000" b="1" dirty="0"/>
              <a:t>partage régulier d'informations </a:t>
            </a:r>
            <a:r>
              <a:rPr lang="en-GB" sz="2000" dirty="0"/>
              <a:t>et </a:t>
            </a:r>
            <a:r>
              <a:rPr lang="en-GB" sz="2000" b="1" dirty="0"/>
              <a:t>l'utilisation de données </a:t>
            </a:r>
            <a:r>
              <a:rPr lang="en-GB" sz="2000" dirty="0"/>
              <a:t>à des fins d'analyse critique, avec </a:t>
            </a:r>
            <a:r>
              <a:rPr lang="en-GB" sz="2000" b="1" dirty="0"/>
              <a:t>les contributions de multiples parties prenantes</a:t>
            </a:r>
            <a:r>
              <a:rPr lang="en-GB" sz="2000" dirty="0"/>
              <a:t>, y compris la société civile</a:t>
            </a:r>
            <a:r>
              <a:rPr lang="en-GB" sz="1600" dirty="0"/>
              <a:t>.</a:t>
            </a:r>
            <a:endParaRPr lang="en-GB" sz="2000" dirty="0"/>
          </a:p>
        </p:txBody>
      </p:sp>
      <p:sp>
        <p:nvSpPr>
          <p:cNvPr id="3" name="Rectangle 2">
            <a:extLst>
              <a:ext uri="{FF2B5EF4-FFF2-40B4-BE49-F238E27FC236}">
                <a16:creationId xmlns:a16="http://schemas.microsoft.com/office/drawing/2014/main" id="{407307C9-1BED-3C3E-D8B4-714CD04984A4}"/>
              </a:ext>
            </a:extLst>
          </p:cNvPr>
          <p:cNvSpPr/>
          <p:nvPr/>
        </p:nvSpPr>
        <p:spPr>
          <a:xfrm>
            <a:off x="1943100" y="710293"/>
            <a:ext cx="7062107" cy="718457"/>
          </a:xfrm>
          <a:prstGeom prst="rect">
            <a:avLst/>
          </a:prstGeom>
          <a:solidFill>
            <a:srgbClr val="FCD7C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800" b="1" dirty="0"/>
              <a:t>Apprentissage et adaptation ; Capacités et cadres pour saisir et intégrer les enseignements tirés, mettre à jour et adapter les différentes composantes.</a:t>
            </a:r>
          </a:p>
        </p:txBody>
      </p:sp>
    </p:spTree>
    <p:extLst>
      <p:ext uri="{BB962C8B-B14F-4D97-AF65-F5344CB8AC3E}">
        <p14:creationId xmlns:p14="http://schemas.microsoft.com/office/powerpoint/2010/main" val="41281811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51">
          <a:extLst>
            <a:ext uri="{FF2B5EF4-FFF2-40B4-BE49-F238E27FC236}">
              <a16:creationId xmlns:a16="http://schemas.microsoft.com/office/drawing/2014/main" id="{CF4B33D2-B580-A6D6-A65B-1020A88B8DD7}"/>
            </a:ext>
          </a:extLst>
        </p:cNvPr>
        <p:cNvGrpSpPr/>
        <p:nvPr/>
      </p:nvGrpSpPr>
      <p:grpSpPr>
        <a:xfrm>
          <a:off x="0" y="0"/>
          <a:ext cx="0" cy="0"/>
          <a:chOff x="0" y="0"/>
          <a:chExt cx="0" cy="0"/>
        </a:xfrm>
      </p:grpSpPr>
      <p:sp>
        <p:nvSpPr>
          <p:cNvPr id="1152" name="Google Shape;1152;p64">
            <a:extLst>
              <a:ext uri="{FF2B5EF4-FFF2-40B4-BE49-F238E27FC236}">
                <a16:creationId xmlns:a16="http://schemas.microsoft.com/office/drawing/2014/main" id="{795E2D22-39EB-5B12-CE1E-16596EEE70C6}"/>
              </a:ext>
            </a:extLst>
          </p:cNvPr>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a:buSzPts val="1400"/>
            </a:pPr>
            <a:endParaRPr sz="933"/>
          </a:p>
        </p:txBody>
      </p:sp>
      <p:sp>
        <p:nvSpPr>
          <p:cNvPr id="1154" name="Google Shape;1154;p64">
            <a:extLst>
              <a:ext uri="{FF2B5EF4-FFF2-40B4-BE49-F238E27FC236}">
                <a16:creationId xmlns:a16="http://schemas.microsoft.com/office/drawing/2014/main" id="{E8E1939F-8D18-3EE7-AE61-72B9A9FBC636}"/>
              </a:ext>
            </a:extLst>
          </p:cNvPr>
          <p:cNvSpPr txBox="1"/>
          <p:nvPr/>
        </p:nvSpPr>
        <p:spPr>
          <a:xfrm>
            <a:off x="856400" y="377903"/>
            <a:ext cx="5239600"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1"/>
                </a:solidFill>
                <a:latin typeface="Roboto"/>
                <a:ea typeface="Roboto"/>
                <a:cs typeface="Roboto"/>
                <a:sym typeface="Roboto"/>
              </a:rPr>
              <a:t>Exercice de récapitulatif</a:t>
            </a:r>
            <a:endParaRPr sz="933">
              <a:solidFill>
                <a:schemeClr val="bg1"/>
              </a:solidFill>
            </a:endParaRPr>
          </a:p>
        </p:txBody>
      </p:sp>
      <p:sp>
        <p:nvSpPr>
          <p:cNvPr id="1155" name="Google Shape;1155;p64">
            <a:extLst>
              <a:ext uri="{FF2B5EF4-FFF2-40B4-BE49-F238E27FC236}">
                <a16:creationId xmlns:a16="http://schemas.microsoft.com/office/drawing/2014/main" id="{8A9E9C2F-25E6-7E42-096D-2778DB5B08A2}"/>
              </a:ext>
            </a:extLst>
          </p:cNvPr>
          <p:cNvSpPr txBox="1"/>
          <p:nvPr/>
        </p:nvSpPr>
        <p:spPr>
          <a:xfrm>
            <a:off x="867102" y="1385252"/>
            <a:ext cx="4477732" cy="297454"/>
          </a:xfrm>
          <a:prstGeom prst="rect">
            <a:avLst/>
          </a:prstGeom>
          <a:noFill/>
          <a:ln>
            <a:noFill/>
          </a:ln>
        </p:spPr>
        <p:txBody>
          <a:bodyPr spcFirstLastPara="1" wrap="square" lIns="0" tIns="0" rIns="0" bIns="0" anchor="t" anchorCtr="0">
            <a:spAutoFit/>
          </a:bodyPr>
          <a:lstStyle/>
          <a:p>
            <a:pPr>
              <a:buSzPts val="2900"/>
            </a:pPr>
            <a:r>
              <a:rPr lang="en-US" sz="1933">
                <a:solidFill>
                  <a:schemeClr val="bg1"/>
                </a:solidFill>
                <a:latin typeface="Roboto"/>
                <a:ea typeface="Roboto"/>
                <a:cs typeface="Roboto"/>
                <a:sym typeface="Roboto"/>
              </a:rPr>
              <a:t>Groupes de discussion</a:t>
            </a:r>
            <a:endParaRPr sz="933">
              <a:solidFill>
                <a:schemeClr val="bg1"/>
              </a:solidFill>
            </a:endParaRPr>
          </a:p>
        </p:txBody>
      </p:sp>
      <p:cxnSp>
        <p:nvCxnSpPr>
          <p:cNvPr id="1156" name="Google Shape;1156;p64">
            <a:extLst>
              <a:ext uri="{FF2B5EF4-FFF2-40B4-BE49-F238E27FC236}">
                <a16:creationId xmlns:a16="http://schemas.microsoft.com/office/drawing/2014/main" id="{9E727056-DA1C-34EB-D71E-5AF3FC876865}"/>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57" name="Google Shape;1157;p64">
            <a:extLst>
              <a:ext uri="{FF2B5EF4-FFF2-40B4-BE49-F238E27FC236}">
                <a16:creationId xmlns:a16="http://schemas.microsoft.com/office/drawing/2014/main" id="{FE940BDC-DC91-5046-C1B3-205B2C9330C8}"/>
              </a:ext>
            </a:extLst>
          </p:cNvPr>
          <p:cNvCxnSpPr/>
          <p:nvPr/>
        </p:nvCxnSpPr>
        <p:spPr>
          <a:xfrm rot="10800000" flipH="1">
            <a:off x="746470" y="3574780"/>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58" name="Google Shape;1158;p64">
            <a:extLst>
              <a:ext uri="{FF2B5EF4-FFF2-40B4-BE49-F238E27FC236}">
                <a16:creationId xmlns:a16="http://schemas.microsoft.com/office/drawing/2014/main" id="{0B71CE12-DDC8-2D3F-2314-0FC75DD2ED1E}"/>
              </a:ext>
            </a:extLst>
          </p:cNvPr>
          <p:cNvSpPr txBox="1"/>
          <p:nvPr/>
        </p:nvSpPr>
        <p:spPr>
          <a:xfrm>
            <a:off x="1794365" y="3418897"/>
            <a:ext cx="2853669" cy="283091"/>
          </a:xfrm>
          <a:prstGeom prst="rect">
            <a:avLst/>
          </a:prstGeom>
          <a:noFill/>
          <a:ln>
            <a:noFill/>
          </a:ln>
        </p:spPr>
        <p:txBody>
          <a:bodyPr spcFirstLastPara="1" wrap="square" lIns="0" tIns="0" rIns="0" bIns="0" anchor="t" anchorCtr="0">
            <a:spAutoFit/>
          </a:bodyPr>
          <a:lstStyle/>
          <a:p>
            <a:pPr>
              <a:lnSpc>
                <a:spcPct val="120000"/>
              </a:lnSpc>
              <a:buSzPts val="2300"/>
            </a:pPr>
            <a:r>
              <a:rPr lang="en-US" sz="1533">
                <a:solidFill>
                  <a:schemeClr val="bg1"/>
                </a:solidFill>
                <a:latin typeface="Roboto"/>
                <a:ea typeface="Roboto"/>
                <a:cs typeface="Roboto"/>
                <a:sym typeface="Roboto"/>
              </a:rPr>
              <a:t>Discutez de toutes vos questions </a:t>
            </a:r>
            <a:endParaRPr sz="933">
              <a:solidFill>
                <a:schemeClr val="bg1"/>
              </a:solidFill>
            </a:endParaRPr>
          </a:p>
        </p:txBody>
      </p:sp>
      <p:sp>
        <p:nvSpPr>
          <p:cNvPr id="1159" name="Google Shape;1159;p64">
            <a:extLst>
              <a:ext uri="{FF2B5EF4-FFF2-40B4-BE49-F238E27FC236}">
                <a16:creationId xmlns:a16="http://schemas.microsoft.com/office/drawing/2014/main" id="{76B2A27F-F968-C8C5-638E-E8FB5E21684F}"/>
              </a:ext>
            </a:extLst>
          </p:cNvPr>
          <p:cNvSpPr txBox="1"/>
          <p:nvPr/>
        </p:nvSpPr>
        <p:spPr>
          <a:xfrm>
            <a:off x="1813640" y="2353839"/>
            <a:ext cx="3045257" cy="566181"/>
          </a:xfrm>
          <a:prstGeom prst="rect">
            <a:avLst/>
          </a:prstGeom>
          <a:noFill/>
          <a:ln>
            <a:noFill/>
          </a:ln>
        </p:spPr>
        <p:txBody>
          <a:bodyPr spcFirstLastPara="1" wrap="square" lIns="0" tIns="0" rIns="0" bIns="0" anchor="t" anchorCtr="0">
            <a:spAutoFit/>
          </a:bodyPr>
          <a:lstStyle/>
          <a:p>
            <a:pPr>
              <a:lnSpc>
                <a:spcPct val="120000"/>
              </a:lnSpc>
              <a:buSzPts val="2300"/>
            </a:pPr>
            <a:r>
              <a:rPr lang="en-US" sz="1533">
                <a:solidFill>
                  <a:schemeClr val="bg1"/>
                </a:solidFill>
                <a:latin typeface="Roboto"/>
                <a:ea typeface="Roboto"/>
                <a:cs typeface="Roboto"/>
                <a:sym typeface="Roboto"/>
              </a:rPr>
              <a:t>En groupes de deux ou trois, discutez de la session précédente </a:t>
            </a:r>
            <a:endParaRPr sz="933">
              <a:solidFill>
                <a:schemeClr val="bg1"/>
              </a:solidFill>
            </a:endParaRPr>
          </a:p>
        </p:txBody>
      </p:sp>
      <p:sp>
        <p:nvSpPr>
          <p:cNvPr id="1160" name="Google Shape;1160;p64">
            <a:extLst>
              <a:ext uri="{FF2B5EF4-FFF2-40B4-BE49-F238E27FC236}">
                <a16:creationId xmlns:a16="http://schemas.microsoft.com/office/drawing/2014/main" id="{F1809F0F-9407-A558-2E33-8C3D44991B6C}"/>
              </a:ext>
            </a:extLst>
          </p:cNvPr>
          <p:cNvSpPr txBox="1"/>
          <p:nvPr/>
        </p:nvSpPr>
        <p:spPr>
          <a:xfrm rot="-5400000">
            <a:off x="9344523" y="3680748"/>
            <a:ext cx="505025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Nairobi ; photo de Millerpd, Getty Images (sous licence Canva)</a:t>
            </a:r>
            <a:endParaRPr sz="933"/>
          </a:p>
        </p:txBody>
      </p:sp>
      <p:sp>
        <p:nvSpPr>
          <p:cNvPr id="1162" name="Google Shape;1162;p64">
            <a:extLst>
              <a:ext uri="{FF2B5EF4-FFF2-40B4-BE49-F238E27FC236}">
                <a16:creationId xmlns:a16="http://schemas.microsoft.com/office/drawing/2014/main" id="{C14E4288-2471-302F-B686-2D8DD6369DC9}"/>
              </a:ext>
            </a:extLst>
          </p:cNvPr>
          <p:cNvSpPr txBox="1"/>
          <p:nvPr/>
        </p:nvSpPr>
        <p:spPr>
          <a:xfrm>
            <a:off x="881171" y="5654097"/>
            <a:ext cx="4951363" cy="566181"/>
          </a:xfrm>
          <a:prstGeom prst="rect">
            <a:avLst/>
          </a:prstGeom>
          <a:noFill/>
          <a:ln>
            <a:noFill/>
          </a:ln>
        </p:spPr>
        <p:txBody>
          <a:bodyPr spcFirstLastPara="1" wrap="square" lIns="0" tIns="0" rIns="0" bIns="0" anchor="t" anchorCtr="0">
            <a:spAutoFit/>
          </a:bodyPr>
          <a:lstStyle/>
          <a:p>
            <a:pPr>
              <a:lnSpc>
                <a:spcPct val="120000"/>
              </a:lnSpc>
              <a:buSzPts val="2300"/>
            </a:pPr>
            <a:r>
              <a:rPr lang="en-US" sz="1533">
                <a:solidFill>
                  <a:schemeClr val="bg1"/>
                </a:solidFill>
                <a:latin typeface="Roboto"/>
                <a:ea typeface="Roboto"/>
                <a:cs typeface="Roboto"/>
                <a:sym typeface="Roboto"/>
              </a:rPr>
              <a:t>Si vous souhaitez partager une expérience avec l'assemblée, veuillez lever la main.</a:t>
            </a:r>
            <a:endParaRPr sz="933">
              <a:solidFill>
                <a:schemeClr val="bg1"/>
              </a:solidFill>
            </a:endParaRPr>
          </a:p>
        </p:txBody>
      </p:sp>
      <p:sp>
        <p:nvSpPr>
          <p:cNvPr id="1163" name="Google Shape;1163;p64">
            <a:extLst>
              <a:ext uri="{FF2B5EF4-FFF2-40B4-BE49-F238E27FC236}">
                <a16:creationId xmlns:a16="http://schemas.microsoft.com/office/drawing/2014/main" id="{8B02611A-44DA-44A1-6836-259411089C85}"/>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46</a:t>
            </a:fld>
            <a:endParaRPr/>
          </a:p>
        </p:txBody>
      </p:sp>
      <p:sp>
        <p:nvSpPr>
          <p:cNvPr id="2" name="Google Shape;1158;p64">
            <a:extLst>
              <a:ext uri="{FF2B5EF4-FFF2-40B4-BE49-F238E27FC236}">
                <a16:creationId xmlns:a16="http://schemas.microsoft.com/office/drawing/2014/main" id="{AC75D461-FCEC-273B-7C64-C7150EB8950C}"/>
              </a:ext>
            </a:extLst>
          </p:cNvPr>
          <p:cNvSpPr txBox="1"/>
          <p:nvPr/>
        </p:nvSpPr>
        <p:spPr>
          <a:xfrm>
            <a:off x="1813640" y="4416783"/>
            <a:ext cx="2853669" cy="849271"/>
          </a:xfrm>
          <a:prstGeom prst="rect">
            <a:avLst/>
          </a:prstGeom>
          <a:noFill/>
          <a:ln>
            <a:noFill/>
          </a:ln>
        </p:spPr>
        <p:txBody>
          <a:bodyPr spcFirstLastPara="1" wrap="square" lIns="0" tIns="0" rIns="0" bIns="0" anchor="t" anchorCtr="0">
            <a:spAutoFit/>
          </a:bodyPr>
          <a:lstStyle/>
          <a:p>
            <a:pPr>
              <a:lnSpc>
                <a:spcPct val="120000"/>
              </a:lnSpc>
              <a:buSzPts val="2300"/>
            </a:pPr>
            <a:r>
              <a:rPr lang="en-US" sz="1533">
                <a:solidFill>
                  <a:schemeClr val="bg1"/>
                </a:solidFill>
                <a:latin typeface="Roboto"/>
                <a:ea typeface="Roboto"/>
                <a:cs typeface="Roboto"/>
                <a:sym typeface="Roboto"/>
              </a:rPr>
              <a:t>5 minutes maximum. Nous voulons entendre un buzz agréable dans la salle !</a:t>
            </a:r>
            <a:endParaRPr sz="933">
              <a:solidFill>
                <a:schemeClr val="bg1"/>
              </a:solidFill>
            </a:endParaRPr>
          </a:p>
        </p:txBody>
      </p:sp>
      <p:cxnSp>
        <p:nvCxnSpPr>
          <p:cNvPr id="3" name="Google Shape;1157;p64">
            <a:extLst>
              <a:ext uri="{FF2B5EF4-FFF2-40B4-BE49-F238E27FC236}">
                <a16:creationId xmlns:a16="http://schemas.microsoft.com/office/drawing/2014/main" id="{D1EC78D3-ADD3-13DA-DF29-026DB3F77362}"/>
              </a:ext>
            </a:extLst>
          </p:cNvPr>
          <p:cNvCxnSpPr/>
          <p:nvPr/>
        </p:nvCxnSpPr>
        <p:spPr>
          <a:xfrm rot="10800000" flipH="1">
            <a:off x="708257" y="4666233"/>
            <a:ext cx="886622" cy="7873"/>
          </a:xfrm>
          <a:prstGeom prst="straightConnector1">
            <a:avLst/>
          </a:prstGeom>
          <a:noFill/>
          <a:ln w="38100" cap="flat" cmpd="sng">
            <a:solidFill>
              <a:schemeClr val="bg1"/>
            </a:solidFill>
            <a:prstDash val="solid"/>
            <a:round/>
            <a:headEnd type="none" w="sm" len="sm"/>
            <a:tailEnd type="stealth" w="med" len="med"/>
          </a:ln>
        </p:spPr>
      </p:cxnSp>
      <p:pic>
        <p:nvPicPr>
          <p:cNvPr id="5" name="Picture 4">
            <a:extLst>
              <a:ext uri="{FF2B5EF4-FFF2-40B4-BE49-F238E27FC236}">
                <a16:creationId xmlns:a16="http://schemas.microsoft.com/office/drawing/2014/main" id="{CD151CEF-A212-DA47-C89E-E84B539432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624502" flipH="1">
            <a:off x="8548355" y="4102244"/>
            <a:ext cx="2769703" cy="2077278"/>
          </a:xfrm>
          <a:prstGeom prst="rect">
            <a:avLst/>
          </a:prstGeom>
        </p:spPr>
      </p:pic>
      <p:pic>
        <p:nvPicPr>
          <p:cNvPr id="8" name="Picture 7" descr="Bees on a honeycomb&#10;&#10;AI-generated content may be incorrect.">
            <a:extLst>
              <a:ext uri="{FF2B5EF4-FFF2-40B4-BE49-F238E27FC236}">
                <a16:creationId xmlns:a16="http://schemas.microsoft.com/office/drawing/2014/main" id="{E963B2AA-5C3D-4763-EFAA-E2ED319A494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6172200" y="838200"/>
            <a:ext cx="6858000" cy="5181600"/>
          </a:xfrm>
          <a:prstGeom prst="rect">
            <a:avLst/>
          </a:prstGeom>
        </p:spPr>
      </p:pic>
    </p:spTree>
    <p:extLst>
      <p:ext uri="{BB962C8B-B14F-4D97-AF65-F5344CB8AC3E}">
        <p14:creationId xmlns:p14="http://schemas.microsoft.com/office/powerpoint/2010/main" val="31077227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7" name="Google Shape;367;p14"/>
          <p:cNvSpPr txBox="1"/>
          <p:nvPr/>
        </p:nvSpPr>
        <p:spPr>
          <a:xfrm>
            <a:off x="685800" y="548806"/>
            <a:ext cx="5651205" cy="861774"/>
          </a:xfrm>
          <a:prstGeom prst="rect">
            <a:avLst/>
          </a:prstGeom>
          <a:noFill/>
          <a:ln>
            <a:noFill/>
          </a:ln>
        </p:spPr>
        <p:txBody>
          <a:bodyPr spcFirstLastPara="1" wrap="square" lIns="0" tIns="0" rIns="0" bIns="0" anchor="t" anchorCtr="0">
            <a:spAutoFit/>
          </a:bodyPr>
          <a:lstStyle/>
          <a:p>
            <a:pPr>
              <a:buSzPts val="5395"/>
            </a:pPr>
            <a:r>
              <a:rPr lang="en-US" sz="2800" b="1" dirty="0" err="1">
                <a:solidFill>
                  <a:srgbClr val="0B5FBA"/>
                </a:solidFill>
                <a:latin typeface="Roboto"/>
                <a:ea typeface="Roboto"/>
                <a:cs typeface="Roboto"/>
                <a:sym typeface="Roboto"/>
              </a:rPr>
              <a:t>Qu'est-ce</a:t>
            </a:r>
            <a:r>
              <a:rPr lang="en-US" sz="2800" b="1" dirty="0">
                <a:solidFill>
                  <a:srgbClr val="0B5FBA"/>
                </a:solidFill>
                <a:latin typeface="Roboto"/>
                <a:ea typeface="Roboto"/>
                <a:cs typeface="Roboto"/>
                <a:sym typeface="Roboto"/>
              </a:rPr>
              <a:t> que le </a:t>
            </a:r>
            <a:r>
              <a:rPr lang="en-US" sz="2800" b="1" dirty="0" err="1">
                <a:solidFill>
                  <a:srgbClr val="0B5FBA"/>
                </a:solidFill>
                <a:latin typeface="Roboto"/>
                <a:ea typeface="Roboto"/>
                <a:cs typeface="Roboto"/>
                <a:sym typeface="Roboto"/>
              </a:rPr>
              <a:t>financement</a:t>
            </a:r>
            <a:r>
              <a:rPr lang="en-US" sz="2800" b="1" dirty="0">
                <a:solidFill>
                  <a:srgbClr val="0B5FBA"/>
                </a:solidFill>
                <a:latin typeface="Roboto"/>
                <a:ea typeface="Roboto"/>
                <a:cs typeface="Roboto"/>
                <a:sym typeface="Roboto"/>
              </a:rPr>
              <a:t> </a:t>
            </a:r>
          </a:p>
          <a:p>
            <a:pPr>
              <a:buSzPts val="5395"/>
            </a:pPr>
            <a:r>
              <a:rPr lang="en-US" sz="2800" b="1" dirty="0" err="1">
                <a:solidFill>
                  <a:srgbClr val="0B5FBA"/>
                </a:solidFill>
                <a:latin typeface="Roboto"/>
                <a:ea typeface="Roboto"/>
                <a:cs typeface="Roboto"/>
                <a:sym typeface="Roboto"/>
              </a:rPr>
              <a:t>climatique</a:t>
            </a:r>
            <a:r>
              <a:rPr lang="en-US" sz="2800" b="1" dirty="0">
                <a:solidFill>
                  <a:srgbClr val="0B5FBA"/>
                </a:solidFill>
                <a:latin typeface="Roboto"/>
                <a:ea typeface="Roboto"/>
                <a:cs typeface="Roboto"/>
                <a:sym typeface="Roboto"/>
              </a:rPr>
              <a:t> ?</a:t>
            </a:r>
            <a:endParaRPr sz="800" dirty="0"/>
          </a:p>
        </p:txBody>
      </p:sp>
      <p:sp>
        <p:nvSpPr>
          <p:cNvPr id="368" name="Google Shape;368;p14"/>
          <p:cNvSpPr/>
          <p:nvPr/>
        </p:nvSpPr>
        <p:spPr>
          <a:xfrm>
            <a:off x="6756355" y="0"/>
            <a:ext cx="5435663" cy="6858000"/>
          </a:xfrm>
          <a:custGeom>
            <a:avLst/>
            <a:gdLst/>
            <a:ahLst/>
            <a:cxnLst/>
            <a:rect l="l" t="t" r="r" b="b"/>
            <a:pathLst>
              <a:path w="10871327" h="13716000" extrusionOk="0">
                <a:moveTo>
                  <a:pt x="0" y="0"/>
                </a:moveTo>
                <a:lnTo>
                  <a:pt x="10871327" y="0"/>
                </a:lnTo>
                <a:lnTo>
                  <a:pt x="10871327"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369" name="Google Shape;369;p14"/>
          <p:cNvSpPr/>
          <p:nvPr/>
        </p:nvSpPr>
        <p:spPr>
          <a:xfrm>
            <a:off x="685800" y="1737573"/>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370" name="Google Shape;370;p14"/>
          <p:cNvSpPr/>
          <p:nvPr/>
        </p:nvSpPr>
        <p:spPr>
          <a:xfrm>
            <a:off x="692250" y="3368203"/>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371" name="Google Shape;371;p14"/>
          <p:cNvSpPr/>
          <p:nvPr/>
        </p:nvSpPr>
        <p:spPr>
          <a:xfrm>
            <a:off x="704950" y="5278233"/>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372" name="Google Shape;372;p14"/>
          <p:cNvSpPr txBox="1"/>
          <p:nvPr/>
        </p:nvSpPr>
        <p:spPr>
          <a:xfrm>
            <a:off x="1700889" y="1803139"/>
            <a:ext cx="3834400" cy="923330"/>
          </a:xfrm>
          <a:prstGeom prst="rect">
            <a:avLst/>
          </a:prstGeom>
          <a:noFill/>
          <a:ln>
            <a:noFill/>
          </a:ln>
        </p:spPr>
        <p:txBody>
          <a:bodyPr spcFirstLastPara="1" wrap="square" lIns="0" tIns="0" rIns="0" bIns="0" anchor="t" anchorCtr="0">
            <a:spAutoFit/>
          </a:bodyPr>
          <a:lstStyle/>
          <a:p>
            <a:pPr>
              <a:buSzPts val="2300"/>
            </a:pPr>
            <a:r>
              <a:rPr lang="en-US" sz="1200" dirty="0">
                <a:solidFill>
                  <a:srgbClr val="0B5FBA"/>
                </a:solidFill>
                <a:latin typeface="Roboto"/>
                <a:ea typeface="Roboto"/>
                <a:cs typeface="Roboto"/>
                <a:sym typeface="Roboto"/>
              </a:rPr>
              <a:t>Les pays </a:t>
            </a:r>
            <a:r>
              <a:rPr lang="en-US" sz="1200" dirty="0" err="1">
                <a:solidFill>
                  <a:srgbClr val="0B5FBA"/>
                </a:solidFill>
                <a:latin typeface="Roboto"/>
                <a:ea typeface="Roboto"/>
                <a:cs typeface="Roboto"/>
                <a:sym typeface="Roboto"/>
              </a:rPr>
              <a:t>ont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besoin</a:t>
            </a:r>
            <a:r>
              <a:rPr lang="en-US" sz="1200" dirty="0">
                <a:solidFill>
                  <a:srgbClr val="0B5FBA"/>
                </a:solidFill>
                <a:latin typeface="Roboto"/>
                <a:ea typeface="Roboto"/>
                <a:cs typeface="Roboto"/>
                <a:sym typeface="Roboto"/>
              </a:rPr>
              <a:t> de </a:t>
            </a:r>
            <a:r>
              <a:rPr lang="en-US" sz="1200" dirty="0" err="1">
                <a:solidFill>
                  <a:srgbClr val="0B5FBA"/>
                </a:solidFill>
                <a:latin typeface="Roboto"/>
                <a:ea typeface="Roboto"/>
                <a:cs typeface="Roboto"/>
                <a:sym typeface="Roboto"/>
              </a:rPr>
              <a:t>ressources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financières</a:t>
            </a:r>
            <a:r>
              <a:rPr lang="en-US" sz="1200" dirty="0">
                <a:solidFill>
                  <a:srgbClr val="0B5FBA"/>
                </a:solidFill>
                <a:latin typeface="Roboto"/>
                <a:ea typeface="Roboto"/>
                <a:cs typeface="Roboto"/>
                <a:sym typeface="Roboto"/>
              </a:rPr>
              <a:t> pour </a:t>
            </a:r>
            <a:r>
              <a:rPr lang="en-US" sz="1200" dirty="0" err="1">
                <a:solidFill>
                  <a:srgbClr val="0B5FBA"/>
                </a:solidFill>
                <a:latin typeface="Roboto"/>
                <a:ea typeface="Roboto"/>
                <a:cs typeface="Roboto"/>
                <a:sym typeface="Roboto"/>
              </a:rPr>
              <a:t>investir</a:t>
            </a:r>
            <a:r>
              <a:rPr lang="en-US" sz="1200" dirty="0">
                <a:solidFill>
                  <a:srgbClr val="0B5FBA"/>
                </a:solidFill>
                <a:latin typeface="Roboto"/>
                <a:ea typeface="Roboto"/>
                <a:cs typeface="Roboto"/>
                <a:sym typeface="Roboto"/>
              </a:rPr>
              <a:t> dans les infrastructures et les services publics.</a:t>
            </a:r>
            <a:endParaRPr sz="800" dirty="0"/>
          </a:p>
          <a:p>
            <a:pPr>
              <a:buSzPts val="2300"/>
            </a:pPr>
            <a:r>
              <a:rPr lang="en-US" sz="1200" dirty="0">
                <a:solidFill>
                  <a:srgbClr val="0B5FBA"/>
                </a:solidFill>
                <a:latin typeface="Roboto"/>
                <a:ea typeface="Roboto"/>
                <a:cs typeface="Roboto"/>
                <a:sym typeface="Roboto"/>
              </a:rPr>
              <a:t>Le </a:t>
            </a:r>
            <a:r>
              <a:rPr lang="en-US" sz="1200" dirty="0" err="1">
                <a:solidFill>
                  <a:srgbClr val="0B5FBA"/>
                </a:solidFill>
                <a:latin typeface="Roboto"/>
                <a:ea typeface="Roboto"/>
                <a:cs typeface="Roboto"/>
                <a:sym typeface="Roboto"/>
              </a:rPr>
              <a:t>financement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climatique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désigne</a:t>
            </a:r>
            <a:r>
              <a:rPr lang="en-US" sz="1200" dirty="0">
                <a:solidFill>
                  <a:srgbClr val="0B5FBA"/>
                </a:solidFill>
                <a:latin typeface="Roboto"/>
                <a:ea typeface="Roboto"/>
                <a:cs typeface="Roboto"/>
                <a:sym typeface="Roboto"/>
              </a:rPr>
              <a:t> les fonds </a:t>
            </a:r>
            <a:r>
              <a:rPr lang="en-US" sz="1200" dirty="0" err="1">
                <a:solidFill>
                  <a:srgbClr val="0B5FBA"/>
                </a:solidFill>
                <a:latin typeface="Roboto"/>
                <a:ea typeface="Roboto"/>
                <a:cs typeface="Roboto"/>
                <a:sym typeface="Roboto"/>
              </a:rPr>
              <a:t>pouvant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être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utilisés</a:t>
            </a:r>
            <a:r>
              <a:rPr lang="en-US" sz="1200" dirty="0">
                <a:solidFill>
                  <a:srgbClr val="0B5FBA"/>
                </a:solidFill>
                <a:latin typeface="Roboto"/>
                <a:ea typeface="Roboto"/>
                <a:cs typeface="Roboto"/>
                <a:sym typeface="Roboto"/>
              </a:rPr>
              <a:t> pour </a:t>
            </a:r>
            <a:r>
              <a:rPr lang="en-US" sz="1200" dirty="0" err="1">
                <a:solidFill>
                  <a:srgbClr val="0B5FBA"/>
                </a:solidFill>
                <a:latin typeface="Roboto"/>
                <a:ea typeface="Roboto"/>
                <a:cs typeface="Roboto"/>
                <a:sym typeface="Roboto"/>
              </a:rPr>
              <a:t>réaliser</a:t>
            </a:r>
            <a:r>
              <a:rPr lang="en-US" sz="1200" dirty="0">
                <a:solidFill>
                  <a:srgbClr val="0B5FBA"/>
                </a:solidFill>
                <a:latin typeface="Roboto"/>
                <a:ea typeface="Roboto"/>
                <a:cs typeface="Roboto"/>
                <a:sym typeface="Roboto"/>
              </a:rPr>
              <a:t> des </a:t>
            </a:r>
            <a:r>
              <a:rPr lang="en-US" sz="1200" dirty="0" err="1">
                <a:solidFill>
                  <a:srgbClr val="0B5FBA"/>
                </a:solidFill>
                <a:latin typeface="Roboto"/>
                <a:ea typeface="Roboto"/>
                <a:cs typeface="Roboto"/>
                <a:sym typeface="Roboto"/>
              </a:rPr>
              <a:t>investissements</a:t>
            </a:r>
            <a:r>
              <a:rPr lang="en-US" sz="1200" dirty="0">
                <a:solidFill>
                  <a:srgbClr val="0B5FBA"/>
                </a:solidFill>
                <a:latin typeface="Roboto"/>
                <a:ea typeface="Roboto"/>
                <a:cs typeface="Roboto"/>
                <a:sym typeface="Roboto"/>
              </a:rPr>
              <a:t> qui </a:t>
            </a:r>
            <a:r>
              <a:rPr lang="en-US" sz="1200" dirty="0" err="1">
                <a:solidFill>
                  <a:srgbClr val="0B5FBA"/>
                </a:solidFill>
                <a:latin typeface="Roboto"/>
                <a:ea typeface="Roboto"/>
                <a:cs typeface="Roboto"/>
                <a:sym typeface="Roboto"/>
              </a:rPr>
              <a:t>permettront</a:t>
            </a:r>
            <a:r>
              <a:rPr lang="en-US" sz="1200" dirty="0">
                <a:solidFill>
                  <a:srgbClr val="0B5FBA"/>
                </a:solidFill>
                <a:latin typeface="Roboto"/>
                <a:ea typeface="Roboto"/>
                <a:cs typeface="Roboto"/>
                <a:sym typeface="Roboto"/>
              </a:rPr>
              <a:t> de</a:t>
            </a:r>
            <a:r>
              <a:rPr lang="en-US" sz="800" dirty="0">
                <a:ea typeface="Roboto"/>
              </a:rPr>
              <a:t> </a:t>
            </a:r>
            <a:r>
              <a:rPr lang="en-US" sz="1200" dirty="0" err="1">
                <a:solidFill>
                  <a:srgbClr val="0B5FBA"/>
                </a:solidFill>
                <a:latin typeface="Roboto"/>
                <a:ea typeface="Roboto"/>
                <a:cs typeface="Roboto"/>
                <a:sym typeface="Roboto"/>
              </a:rPr>
              <a:t>lutter</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contre</a:t>
            </a:r>
            <a:r>
              <a:rPr lang="en-US" sz="1200" dirty="0">
                <a:solidFill>
                  <a:srgbClr val="0B5FBA"/>
                </a:solidFill>
                <a:latin typeface="Roboto"/>
                <a:ea typeface="Roboto"/>
                <a:cs typeface="Roboto"/>
                <a:sym typeface="Roboto"/>
              </a:rPr>
              <a:t> le </a:t>
            </a:r>
            <a:r>
              <a:rPr lang="en-US" sz="1200" dirty="0" err="1">
                <a:solidFill>
                  <a:srgbClr val="0B5FBA"/>
                </a:solidFill>
                <a:latin typeface="Roboto"/>
                <a:ea typeface="Roboto"/>
                <a:cs typeface="Roboto"/>
                <a:sym typeface="Roboto"/>
              </a:rPr>
              <a:t>changement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climatique</a:t>
            </a:r>
            <a:r>
              <a:rPr lang="en-US" sz="1200" dirty="0">
                <a:solidFill>
                  <a:srgbClr val="0B5FBA"/>
                </a:solidFill>
                <a:latin typeface="Roboto"/>
                <a:ea typeface="Roboto"/>
                <a:cs typeface="Roboto"/>
                <a:sym typeface="Roboto"/>
              </a:rPr>
              <a:t>.</a:t>
            </a:r>
            <a:endParaRPr sz="800" dirty="0"/>
          </a:p>
        </p:txBody>
      </p:sp>
      <p:sp>
        <p:nvSpPr>
          <p:cNvPr id="373" name="Google Shape;373;p14"/>
          <p:cNvSpPr txBox="1"/>
          <p:nvPr/>
        </p:nvSpPr>
        <p:spPr>
          <a:xfrm>
            <a:off x="1673461" y="3433770"/>
            <a:ext cx="3999200" cy="1107996"/>
          </a:xfrm>
          <a:prstGeom prst="rect">
            <a:avLst/>
          </a:prstGeom>
          <a:noFill/>
          <a:ln>
            <a:noFill/>
          </a:ln>
        </p:spPr>
        <p:txBody>
          <a:bodyPr spcFirstLastPara="1" wrap="square" lIns="0" tIns="0" rIns="0" bIns="0" anchor="t" anchorCtr="0">
            <a:spAutoFit/>
          </a:bodyPr>
          <a:lstStyle/>
          <a:p>
            <a:pPr>
              <a:buSzPts val="2300"/>
            </a:pPr>
            <a:r>
              <a:rPr lang="en-US" sz="1200" dirty="0">
                <a:solidFill>
                  <a:srgbClr val="0B5FBA"/>
                </a:solidFill>
                <a:latin typeface="Roboto"/>
                <a:ea typeface="Roboto"/>
                <a:cs typeface="Roboto"/>
                <a:sym typeface="Roboto"/>
              </a:rPr>
              <a:t>Au </a:t>
            </a:r>
            <a:r>
              <a:rPr lang="en-US" sz="1200" dirty="0" err="1">
                <a:solidFill>
                  <a:srgbClr val="0B5FBA"/>
                </a:solidFill>
                <a:latin typeface="Roboto"/>
                <a:ea typeface="Roboto"/>
                <a:cs typeface="Roboto"/>
                <a:sym typeface="Roboto"/>
              </a:rPr>
              <a:t>cours</a:t>
            </a:r>
            <a:r>
              <a:rPr lang="en-US" sz="1200" dirty="0">
                <a:solidFill>
                  <a:srgbClr val="0B5FBA"/>
                </a:solidFill>
                <a:latin typeface="Roboto"/>
                <a:ea typeface="Roboto"/>
                <a:cs typeface="Roboto"/>
                <a:sym typeface="Roboto"/>
              </a:rPr>
              <a:t> des </a:t>
            </a:r>
            <a:r>
              <a:rPr lang="en-US" sz="1200" dirty="0" err="1">
                <a:solidFill>
                  <a:srgbClr val="0B5FBA"/>
                </a:solidFill>
                <a:latin typeface="Roboto"/>
                <a:ea typeface="Roboto"/>
                <a:cs typeface="Roboto"/>
                <a:sym typeface="Roboto"/>
              </a:rPr>
              <a:t>prochaines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décennies</a:t>
            </a:r>
            <a:r>
              <a:rPr lang="en-US" sz="1200" dirty="0">
                <a:solidFill>
                  <a:srgbClr val="0B5FBA"/>
                </a:solidFill>
                <a:latin typeface="Roboto"/>
                <a:ea typeface="Roboto"/>
                <a:cs typeface="Roboto"/>
                <a:sym typeface="Roboto"/>
              </a:rPr>
              <a:t>, le </a:t>
            </a:r>
            <a:r>
              <a:rPr lang="en-US" sz="1200" dirty="0" err="1">
                <a:solidFill>
                  <a:srgbClr val="0B5FBA"/>
                </a:solidFill>
                <a:latin typeface="Roboto"/>
                <a:ea typeface="Roboto"/>
                <a:cs typeface="Roboto"/>
                <a:sym typeface="Roboto"/>
              </a:rPr>
              <a:t>changement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climatique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s'accélérant</a:t>
            </a:r>
            <a:r>
              <a:rPr lang="en-US" sz="1200" dirty="0">
                <a:solidFill>
                  <a:srgbClr val="0B5FBA"/>
                </a:solidFill>
                <a:latin typeface="Roboto"/>
                <a:ea typeface="Roboto"/>
                <a:cs typeface="Roboto"/>
                <a:sym typeface="Roboto"/>
              </a:rPr>
              <a:t>, les villes </a:t>
            </a:r>
            <a:r>
              <a:rPr lang="en-US" sz="1200" dirty="0" err="1">
                <a:solidFill>
                  <a:srgbClr val="0B5FBA"/>
                </a:solidFill>
                <a:latin typeface="Roboto"/>
                <a:ea typeface="Roboto"/>
                <a:cs typeface="Roboto"/>
                <a:sym typeface="Roboto"/>
              </a:rPr>
              <a:t>auront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besoin</a:t>
            </a:r>
            <a:r>
              <a:rPr lang="en-US" sz="1200" dirty="0">
                <a:solidFill>
                  <a:srgbClr val="0B5FBA"/>
                </a:solidFill>
                <a:latin typeface="Roboto"/>
                <a:ea typeface="Roboto"/>
                <a:cs typeface="Roboto"/>
                <a:sym typeface="Roboto"/>
              </a:rPr>
              <a:t> de </a:t>
            </a:r>
            <a:r>
              <a:rPr lang="en-US" sz="1200" dirty="0" err="1">
                <a:solidFill>
                  <a:srgbClr val="0B5FBA"/>
                </a:solidFill>
                <a:latin typeface="Roboto"/>
                <a:ea typeface="Roboto"/>
                <a:cs typeface="Roboto"/>
                <a:sym typeface="Roboto"/>
              </a:rPr>
              <a:t>financements</a:t>
            </a:r>
            <a:r>
              <a:rPr lang="en-US" sz="1200" dirty="0">
                <a:solidFill>
                  <a:srgbClr val="0B5FBA"/>
                </a:solidFill>
                <a:latin typeface="Roboto"/>
                <a:ea typeface="Roboto"/>
                <a:cs typeface="Roboto"/>
                <a:sym typeface="Roboto"/>
              </a:rPr>
              <a:t> plus </a:t>
            </a:r>
            <a:r>
              <a:rPr lang="en-US" sz="1200" dirty="0" err="1">
                <a:solidFill>
                  <a:srgbClr val="0B5FBA"/>
                </a:solidFill>
                <a:latin typeface="Roboto"/>
                <a:ea typeface="Roboto"/>
                <a:cs typeface="Roboto"/>
                <a:sym typeface="Roboto"/>
              </a:rPr>
              <a:t>importants</a:t>
            </a:r>
            <a:r>
              <a:rPr lang="en-US" sz="1200" dirty="0">
                <a:solidFill>
                  <a:srgbClr val="0B5FBA"/>
                </a:solidFill>
                <a:latin typeface="Roboto"/>
                <a:ea typeface="Roboto"/>
                <a:cs typeface="Roboto"/>
                <a:sym typeface="Roboto"/>
              </a:rPr>
              <a:t> pour </a:t>
            </a:r>
            <a:r>
              <a:rPr lang="en-US" sz="1200" dirty="0" err="1">
                <a:solidFill>
                  <a:srgbClr val="0B5FBA"/>
                </a:solidFill>
                <a:latin typeface="Roboto"/>
                <a:ea typeface="Roboto"/>
                <a:cs typeface="Roboto"/>
                <a:sym typeface="Roboto"/>
              </a:rPr>
              <a:t>rendre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leurs</a:t>
            </a:r>
            <a:r>
              <a:rPr lang="en-US" sz="1200" dirty="0">
                <a:solidFill>
                  <a:srgbClr val="0B5FBA"/>
                </a:solidFill>
                <a:latin typeface="Roboto"/>
                <a:ea typeface="Roboto"/>
                <a:cs typeface="Roboto"/>
                <a:sym typeface="Roboto"/>
              </a:rPr>
              <a:t> infrastructures </a:t>
            </a:r>
            <a:r>
              <a:rPr lang="en-US" sz="1200" dirty="0" err="1">
                <a:solidFill>
                  <a:srgbClr val="0B5FBA"/>
                </a:solidFill>
                <a:latin typeface="Roboto"/>
                <a:ea typeface="Roboto"/>
                <a:cs typeface="Roboto"/>
                <a:sym typeface="Roboto"/>
              </a:rPr>
              <a:t>résilientes</a:t>
            </a:r>
            <a:r>
              <a:rPr lang="en-US" sz="1200" dirty="0">
                <a:solidFill>
                  <a:srgbClr val="0B5FBA"/>
                </a:solidFill>
                <a:latin typeface="Roboto"/>
                <a:ea typeface="Roboto"/>
                <a:cs typeface="Roboto"/>
                <a:sym typeface="Roboto"/>
              </a:rPr>
              <a:t> aux </a:t>
            </a:r>
            <a:r>
              <a:rPr lang="en-US" sz="1200" dirty="0" err="1">
                <a:solidFill>
                  <a:srgbClr val="0B5FBA"/>
                </a:solidFill>
                <a:latin typeface="Roboto"/>
                <a:ea typeface="Roboto"/>
                <a:cs typeface="Roboto"/>
                <a:sym typeface="Roboto"/>
              </a:rPr>
              <a:t>aléas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climatiques</a:t>
            </a:r>
            <a:r>
              <a:rPr lang="en-US" sz="1200" dirty="0">
                <a:solidFill>
                  <a:srgbClr val="0B5FBA"/>
                </a:solidFill>
                <a:latin typeface="Roboto"/>
                <a:ea typeface="Roboto"/>
                <a:cs typeface="Roboto"/>
                <a:sym typeface="Roboto"/>
              </a:rPr>
              <a:t> et </a:t>
            </a:r>
            <a:r>
              <a:rPr lang="en-US" sz="1200" dirty="0" err="1">
                <a:solidFill>
                  <a:srgbClr val="0B5FBA"/>
                </a:solidFill>
                <a:latin typeface="Roboto"/>
                <a:ea typeface="Roboto"/>
                <a:cs typeface="Roboto"/>
                <a:sym typeface="Roboto"/>
              </a:rPr>
              <a:t>investir</a:t>
            </a:r>
            <a:r>
              <a:rPr lang="en-US" sz="1200" dirty="0">
                <a:solidFill>
                  <a:srgbClr val="0B5FBA"/>
                </a:solidFill>
                <a:latin typeface="Roboto"/>
                <a:ea typeface="Roboto"/>
                <a:cs typeface="Roboto"/>
                <a:sym typeface="Roboto"/>
              </a:rPr>
              <a:t> dans de </a:t>
            </a:r>
            <a:r>
              <a:rPr lang="en-US" sz="1200" dirty="0" err="1">
                <a:solidFill>
                  <a:srgbClr val="0B5FBA"/>
                </a:solidFill>
                <a:latin typeface="Roboto"/>
                <a:ea typeface="Roboto"/>
                <a:cs typeface="Roboto"/>
                <a:sym typeface="Roboto"/>
              </a:rPr>
              <a:t>nouvelles</a:t>
            </a:r>
            <a:r>
              <a:rPr lang="en-US" sz="1200" dirty="0">
                <a:solidFill>
                  <a:srgbClr val="0B5FBA"/>
                </a:solidFill>
                <a:latin typeface="Roboto"/>
                <a:ea typeface="Roboto"/>
                <a:cs typeface="Roboto"/>
                <a:sym typeface="Roboto"/>
              </a:rPr>
              <a:t> infrastructures qui </a:t>
            </a:r>
            <a:r>
              <a:rPr lang="en-US" sz="1200" dirty="0" err="1">
                <a:solidFill>
                  <a:srgbClr val="0B5FBA"/>
                </a:solidFill>
                <a:latin typeface="Roboto"/>
                <a:ea typeface="Roboto"/>
                <a:cs typeface="Roboto"/>
                <a:sym typeface="Roboto"/>
              </a:rPr>
              <a:t>rendent</a:t>
            </a:r>
            <a:r>
              <a:rPr lang="en-US" sz="1200" dirty="0">
                <a:solidFill>
                  <a:srgbClr val="0B5FBA"/>
                </a:solidFill>
                <a:latin typeface="Roboto"/>
                <a:ea typeface="Roboto"/>
                <a:cs typeface="Roboto"/>
                <a:sym typeface="Roboto"/>
              </a:rPr>
              <a:t> les populations </a:t>
            </a:r>
            <a:r>
              <a:rPr lang="en-US" sz="1200" dirty="0" err="1">
                <a:solidFill>
                  <a:srgbClr val="0B5FBA"/>
                </a:solidFill>
                <a:latin typeface="Roboto"/>
                <a:ea typeface="Roboto"/>
                <a:cs typeface="Roboto"/>
                <a:sym typeface="Roboto"/>
              </a:rPr>
              <a:t>résilientes</a:t>
            </a:r>
            <a:r>
              <a:rPr lang="en-US" sz="1200" dirty="0">
                <a:solidFill>
                  <a:srgbClr val="0B5FBA"/>
                </a:solidFill>
                <a:latin typeface="Roboto"/>
                <a:ea typeface="Roboto"/>
                <a:cs typeface="Roboto"/>
                <a:sym typeface="Roboto"/>
              </a:rPr>
              <a:t> aux impacts </a:t>
            </a:r>
            <a:r>
              <a:rPr lang="en-US" sz="1200" dirty="0" err="1">
                <a:solidFill>
                  <a:srgbClr val="0B5FBA"/>
                </a:solidFill>
                <a:latin typeface="Roboto"/>
                <a:ea typeface="Roboto"/>
                <a:cs typeface="Roboto"/>
                <a:sym typeface="Roboto"/>
              </a:rPr>
              <a:t>climatiques</a:t>
            </a:r>
            <a:r>
              <a:rPr lang="en-US" sz="1200" dirty="0">
                <a:solidFill>
                  <a:srgbClr val="0B5FBA"/>
                </a:solidFill>
                <a:latin typeface="Roboto"/>
                <a:ea typeface="Roboto"/>
                <a:cs typeface="Roboto"/>
                <a:sym typeface="Roboto"/>
              </a:rPr>
              <a:t>. </a:t>
            </a:r>
            <a:endParaRPr sz="800" dirty="0"/>
          </a:p>
        </p:txBody>
      </p:sp>
      <p:sp>
        <p:nvSpPr>
          <p:cNvPr id="374" name="Google Shape;374;p14"/>
          <p:cNvSpPr txBox="1"/>
          <p:nvPr/>
        </p:nvSpPr>
        <p:spPr>
          <a:xfrm>
            <a:off x="1673461" y="5308146"/>
            <a:ext cx="3861800" cy="923330"/>
          </a:xfrm>
          <a:prstGeom prst="rect">
            <a:avLst/>
          </a:prstGeom>
          <a:noFill/>
          <a:ln>
            <a:noFill/>
          </a:ln>
        </p:spPr>
        <p:txBody>
          <a:bodyPr spcFirstLastPara="1" wrap="square" lIns="0" tIns="0" rIns="0" bIns="0" anchor="t" anchorCtr="0">
            <a:spAutoFit/>
          </a:bodyPr>
          <a:lstStyle/>
          <a:p>
            <a:pPr>
              <a:buSzPts val="2300"/>
            </a:pPr>
            <a:r>
              <a:rPr lang="en-US" sz="1200" dirty="0">
                <a:solidFill>
                  <a:srgbClr val="0B5FBA"/>
                </a:solidFill>
                <a:latin typeface="Roboto"/>
                <a:ea typeface="Roboto"/>
                <a:cs typeface="Roboto"/>
                <a:sym typeface="Roboto"/>
              </a:rPr>
              <a:t>Si le </a:t>
            </a:r>
            <a:r>
              <a:rPr lang="en-US" sz="1200" dirty="0" err="1">
                <a:solidFill>
                  <a:srgbClr val="0B5FBA"/>
                </a:solidFill>
                <a:latin typeface="Roboto"/>
                <a:ea typeface="Roboto"/>
                <a:cs typeface="Roboto"/>
                <a:sym typeface="Roboto"/>
              </a:rPr>
              <a:t>financement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climatique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peut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être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utilisé</a:t>
            </a:r>
            <a:r>
              <a:rPr lang="en-US" sz="1200" dirty="0">
                <a:solidFill>
                  <a:srgbClr val="0B5FBA"/>
                </a:solidFill>
                <a:latin typeface="Roboto"/>
                <a:ea typeface="Roboto"/>
                <a:cs typeface="Roboto"/>
                <a:sym typeface="Roboto"/>
              </a:rPr>
              <a:t> pour </a:t>
            </a:r>
            <a:r>
              <a:rPr lang="en-US" sz="1200" dirty="0" err="1">
                <a:solidFill>
                  <a:srgbClr val="0B5FBA"/>
                </a:solidFill>
                <a:latin typeface="Roboto"/>
                <a:ea typeface="Roboto"/>
                <a:cs typeface="Roboto"/>
                <a:sym typeface="Roboto"/>
              </a:rPr>
              <a:t>l'adaptation</a:t>
            </a:r>
            <a:r>
              <a:rPr lang="en-US" sz="1200" dirty="0">
                <a:solidFill>
                  <a:srgbClr val="0B5FBA"/>
                </a:solidFill>
                <a:latin typeface="Roboto"/>
                <a:ea typeface="Roboto"/>
                <a:cs typeface="Roboto"/>
                <a:sym typeface="Roboto"/>
              </a:rPr>
              <a:t> et la </a:t>
            </a:r>
            <a:r>
              <a:rPr lang="en-US" sz="1200" dirty="0" err="1">
                <a:solidFill>
                  <a:srgbClr val="0B5FBA"/>
                </a:solidFill>
                <a:latin typeface="Roboto"/>
                <a:ea typeface="Roboto"/>
                <a:cs typeface="Roboto"/>
                <a:sym typeface="Roboto"/>
              </a:rPr>
              <a:t>résilience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ainsi</a:t>
            </a:r>
            <a:r>
              <a:rPr lang="en-US" sz="1200" dirty="0">
                <a:solidFill>
                  <a:srgbClr val="0B5FBA"/>
                </a:solidFill>
                <a:latin typeface="Roboto"/>
                <a:ea typeface="Roboto"/>
                <a:cs typeface="Roboto"/>
                <a:sym typeface="Roboto"/>
              </a:rPr>
              <a:t> que pour </a:t>
            </a:r>
            <a:r>
              <a:rPr lang="en-US" sz="1200" dirty="0" err="1">
                <a:solidFill>
                  <a:srgbClr val="0B5FBA"/>
                </a:solidFill>
                <a:latin typeface="Roboto"/>
                <a:ea typeface="Roboto"/>
                <a:cs typeface="Roboto"/>
                <a:sym typeface="Roboto"/>
              </a:rPr>
              <a:t>l'atténuation</a:t>
            </a:r>
            <a:r>
              <a:rPr lang="en-US" sz="1200" dirty="0">
                <a:solidFill>
                  <a:srgbClr val="0B5FBA"/>
                </a:solidFill>
                <a:latin typeface="Roboto"/>
                <a:ea typeface="Roboto"/>
                <a:cs typeface="Roboto"/>
                <a:sym typeface="Roboto"/>
              </a:rPr>
              <a:t> du </a:t>
            </a:r>
            <a:r>
              <a:rPr lang="en-US" sz="1200" dirty="0" err="1">
                <a:solidFill>
                  <a:srgbClr val="0B5FBA"/>
                </a:solidFill>
                <a:latin typeface="Roboto"/>
                <a:ea typeface="Roboto"/>
                <a:cs typeface="Roboto"/>
                <a:sym typeface="Roboto"/>
              </a:rPr>
              <a:t>changement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climatique</a:t>
            </a:r>
            <a:r>
              <a:rPr lang="en-US" sz="1200" dirty="0">
                <a:solidFill>
                  <a:srgbClr val="0B5FBA"/>
                </a:solidFill>
                <a:latin typeface="Roboto"/>
                <a:ea typeface="Roboto"/>
                <a:cs typeface="Roboto"/>
                <a:sym typeface="Roboto"/>
              </a:rPr>
              <a:t>, dans </a:t>
            </a:r>
            <a:r>
              <a:rPr lang="en-US" sz="1200" dirty="0" err="1">
                <a:solidFill>
                  <a:srgbClr val="0B5FBA"/>
                </a:solidFill>
                <a:latin typeface="Roboto"/>
                <a:ea typeface="Roboto"/>
                <a:cs typeface="Roboto"/>
                <a:sym typeface="Roboto"/>
              </a:rPr>
              <a:t>ce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cours</a:t>
            </a:r>
            <a:r>
              <a:rPr lang="en-US" sz="1200" dirty="0">
                <a:solidFill>
                  <a:srgbClr val="0B5FBA"/>
                </a:solidFill>
                <a:latin typeface="Roboto"/>
                <a:ea typeface="Roboto"/>
                <a:cs typeface="Roboto"/>
                <a:sym typeface="Roboto"/>
              </a:rPr>
              <a:t>, nous </a:t>
            </a:r>
            <a:r>
              <a:rPr lang="en-US" sz="1200" dirty="0" err="1">
                <a:solidFill>
                  <a:srgbClr val="0B5FBA"/>
                </a:solidFill>
                <a:latin typeface="Roboto"/>
                <a:ea typeface="Roboto"/>
                <a:cs typeface="Roboto"/>
                <a:sym typeface="Roboto"/>
              </a:rPr>
              <a:t>nous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concentrons</a:t>
            </a:r>
            <a:r>
              <a:rPr lang="en-US" sz="1200" dirty="0">
                <a:solidFill>
                  <a:srgbClr val="0B5FBA"/>
                </a:solidFill>
                <a:latin typeface="Roboto"/>
                <a:ea typeface="Roboto"/>
                <a:cs typeface="Roboto"/>
                <a:sym typeface="Roboto"/>
              </a:rPr>
              <a:t> sur le </a:t>
            </a:r>
            <a:r>
              <a:rPr lang="en-US" sz="1200" dirty="0" err="1">
                <a:solidFill>
                  <a:srgbClr val="0B5FBA"/>
                </a:solidFill>
                <a:latin typeface="Roboto"/>
                <a:ea typeface="Roboto"/>
                <a:cs typeface="Roboto"/>
                <a:sym typeface="Roboto"/>
              </a:rPr>
              <a:t>financement</a:t>
            </a:r>
            <a:r>
              <a:rPr lang="en-US" sz="1200" dirty="0">
                <a:solidFill>
                  <a:srgbClr val="0B5FBA"/>
                </a:solidFill>
                <a:latin typeface="Roboto"/>
                <a:ea typeface="Roboto"/>
                <a:cs typeface="Roboto"/>
                <a:sym typeface="Roboto"/>
              </a:rPr>
              <a:t> de </a:t>
            </a:r>
            <a:r>
              <a:rPr lang="en-US" sz="1200" dirty="0" err="1">
                <a:solidFill>
                  <a:srgbClr val="0B5FBA"/>
                </a:solidFill>
                <a:latin typeface="Roboto"/>
                <a:ea typeface="Roboto"/>
                <a:cs typeface="Roboto"/>
                <a:sym typeface="Roboto"/>
              </a:rPr>
              <a:t>l'adaptation</a:t>
            </a:r>
            <a:r>
              <a:rPr lang="en-US" sz="1200" dirty="0">
                <a:solidFill>
                  <a:srgbClr val="0B5FBA"/>
                </a:solidFill>
                <a:latin typeface="Roboto"/>
                <a:ea typeface="Roboto"/>
                <a:cs typeface="Roboto"/>
                <a:sym typeface="Roboto"/>
              </a:rPr>
              <a:t> et de la </a:t>
            </a:r>
            <a:r>
              <a:rPr lang="en-US" sz="1200" dirty="0" err="1">
                <a:solidFill>
                  <a:srgbClr val="0B5FBA"/>
                </a:solidFill>
                <a:latin typeface="Roboto"/>
                <a:ea typeface="Roboto"/>
                <a:cs typeface="Roboto"/>
                <a:sym typeface="Roboto"/>
              </a:rPr>
              <a:t>résilience</a:t>
            </a:r>
            <a:r>
              <a:rPr lang="en-US" sz="1200" dirty="0">
                <a:solidFill>
                  <a:srgbClr val="0B5FBA"/>
                </a:solidFill>
                <a:latin typeface="Roboto"/>
                <a:ea typeface="Roboto"/>
                <a:cs typeface="Roboto"/>
                <a:sym typeface="Roboto"/>
              </a:rPr>
              <a:t>.</a:t>
            </a:r>
            <a:endParaRPr sz="800" dirty="0"/>
          </a:p>
        </p:txBody>
      </p:sp>
      <p:sp>
        <p:nvSpPr>
          <p:cNvPr id="375" name="Google Shape;375;p14"/>
          <p:cNvSpPr/>
          <p:nvPr/>
        </p:nvSpPr>
        <p:spPr>
          <a:xfrm>
            <a:off x="831345" y="1857942"/>
            <a:ext cx="591883" cy="591883"/>
          </a:xfrm>
          <a:custGeom>
            <a:avLst/>
            <a:gdLst/>
            <a:ahLst/>
            <a:cxnLst/>
            <a:rect l="l" t="t" r="r" b="b"/>
            <a:pathLst>
              <a:path w="1183767" h="1183767" extrusionOk="0">
                <a:moveTo>
                  <a:pt x="0" y="0"/>
                </a:moveTo>
                <a:lnTo>
                  <a:pt x="1183767" y="0"/>
                </a:lnTo>
                <a:lnTo>
                  <a:pt x="1183767" y="1183767"/>
                </a:lnTo>
                <a:lnTo>
                  <a:pt x="0" y="1183767"/>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r="1" b="1"/>
            </a:stretch>
          </a:blipFill>
          <a:ln>
            <a:noFill/>
          </a:ln>
        </p:spPr>
        <p:txBody>
          <a:bodyPr spcFirstLastPara="1" wrap="square" lIns="60950" tIns="30467" rIns="60950" bIns="30467" anchor="t" anchorCtr="0">
            <a:noAutofit/>
          </a:bodyPr>
          <a:lstStyle/>
          <a:p>
            <a:pPr>
              <a:buSzPts val="1400"/>
            </a:pPr>
            <a:endParaRPr sz="933"/>
          </a:p>
        </p:txBody>
      </p:sp>
      <p:sp>
        <p:nvSpPr>
          <p:cNvPr id="376" name="Google Shape;376;p14"/>
          <p:cNvSpPr/>
          <p:nvPr/>
        </p:nvSpPr>
        <p:spPr>
          <a:xfrm>
            <a:off x="926837" y="3523034"/>
            <a:ext cx="439611" cy="573723"/>
          </a:xfrm>
          <a:custGeom>
            <a:avLst/>
            <a:gdLst/>
            <a:ahLst/>
            <a:cxnLst/>
            <a:rect l="l" t="t" r="r" b="b"/>
            <a:pathLst>
              <a:path w="879221" h="1147445" extrusionOk="0">
                <a:moveTo>
                  <a:pt x="0" y="0"/>
                </a:moveTo>
                <a:lnTo>
                  <a:pt x="879221" y="0"/>
                </a:lnTo>
                <a:lnTo>
                  <a:pt x="879221" y="1147445"/>
                </a:lnTo>
                <a:lnTo>
                  <a:pt x="0" y="1147445"/>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377" name="Google Shape;377;p14"/>
          <p:cNvSpPr/>
          <p:nvPr/>
        </p:nvSpPr>
        <p:spPr>
          <a:xfrm>
            <a:off x="937216" y="5451811"/>
            <a:ext cx="393446" cy="536257"/>
          </a:xfrm>
          <a:custGeom>
            <a:avLst/>
            <a:gdLst/>
            <a:ahLst/>
            <a:cxnLst/>
            <a:rect l="l" t="t" r="r" b="b"/>
            <a:pathLst>
              <a:path w="786892" h="1072515" extrusionOk="0">
                <a:moveTo>
                  <a:pt x="0" y="0"/>
                </a:moveTo>
                <a:lnTo>
                  <a:pt x="786892" y="0"/>
                </a:lnTo>
                <a:lnTo>
                  <a:pt x="786892" y="1072515"/>
                </a:lnTo>
                <a:lnTo>
                  <a:pt x="0" y="1072515"/>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t="-24" r="-1" b="-20"/>
            </a:stretch>
          </a:blipFill>
          <a:ln>
            <a:noFill/>
          </a:ln>
        </p:spPr>
        <p:txBody>
          <a:bodyPr spcFirstLastPara="1" wrap="square" lIns="60950" tIns="30467" rIns="60950" bIns="30467" anchor="t" anchorCtr="0">
            <a:noAutofit/>
          </a:bodyPr>
          <a:lstStyle/>
          <a:p>
            <a:pPr>
              <a:buSzPts val="1400"/>
            </a:pPr>
            <a:endParaRPr sz="933"/>
          </a:p>
        </p:txBody>
      </p:sp>
      <p:sp>
        <p:nvSpPr>
          <p:cNvPr id="378" name="Google Shape;378;p14"/>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Montage photo par Tom Roberts, Flickr</a:t>
            </a:r>
            <a:endParaRPr sz="933"/>
          </a:p>
        </p:txBody>
      </p:sp>
      <p:sp>
        <p:nvSpPr>
          <p:cNvPr id="379" name="Google Shape;379;p14"/>
          <p:cNvSpPr txBox="1">
            <a:spLocks noGrp="1"/>
          </p:cNvSpPr>
          <p:nvPr>
            <p:ph type="sldNum" idx="12"/>
          </p:nvPr>
        </p:nvSpPr>
        <p:spPr>
          <a:xfrm>
            <a:off x="228600" y="9465310"/>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47</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graph&#10;&#10;Description automatically generated">
            <a:extLst>
              <a:ext uri="{FF2B5EF4-FFF2-40B4-BE49-F238E27FC236}">
                <a16:creationId xmlns:a16="http://schemas.microsoft.com/office/drawing/2014/main" id="{25DF16F5-FBEC-869F-694E-87812CEE890A}"/>
              </a:ext>
            </a:extLst>
          </p:cNvPr>
          <p:cNvPicPr>
            <a:picLocks noChangeAspect="1"/>
          </p:cNvPicPr>
          <p:nvPr/>
        </p:nvPicPr>
        <p:blipFill>
          <a:blip r:embed="rId3"/>
          <a:stretch>
            <a:fillRect/>
          </a:stretch>
        </p:blipFill>
        <p:spPr>
          <a:xfrm>
            <a:off x="1787374" y="106403"/>
            <a:ext cx="8857093" cy="6858000"/>
          </a:xfrm>
          <a:prstGeom prst="rect">
            <a:avLst/>
          </a:prstGeom>
        </p:spPr>
      </p:pic>
      <p:sp>
        <p:nvSpPr>
          <p:cNvPr id="5" name="TextBox 4">
            <a:extLst>
              <a:ext uri="{FF2B5EF4-FFF2-40B4-BE49-F238E27FC236}">
                <a16:creationId xmlns:a16="http://schemas.microsoft.com/office/drawing/2014/main" id="{119C6736-4AB4-DCBF-D421-792647126CE4}"/>
              </a:ext>
            </a:extLst>
          </p:cNvPr>
          <p:cNvSpPr txBox="1"/>
          <p:nvPr/>
        </p:nvSpPr>
        <p:spPr>
          <a:xfrm>
            <a:off x="296562" y="6382265"/>
            <a:ext cx="91584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D4D4D"/>
                </a:solidFill>
                <a:effectLst/>
                <a:uLnTx/>
                <a:uFillTx/>
                <a:latin typeface="Arial" panose="020B0604020202020204"/>
                <a:ea typeface="+mn-ea"/>
                <a:cs typeface="+mn-cs"/>
                <a:hlinkClick r:id="rId4"/>
              </a:rPr>
              <a:t>Paysage mondial du financement climatique 2023 - CPI (climatepolicyinitiative.org)</a:t>
            </a:r>
            <a:endParaRPr kumimoji="0" lang="en-US" sz="1800" b="0" i="0" u="none" strike="noStrike" kern="1200" cap="none" spc="0" normalizeH="0" baseline="0" noProof="0">
              <a:ln>
                <a:noFill/>
              </a:ln>
              <a:solidFill>
                <a:srgbClr val="4D4D4D"/>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096575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5B55A1-BC82-BECA-4149-C215191497BD}"/>
              </a:ext>
            </a:extLst>
          </p:cNvPr>
          <p:cNvSpPr>
            <a:spLocks noGrp="1"/>
          </p:cNvSpPr>
          <p:nvPr>
            <p:ph type="title"/>
          </p:nvPr>
        </p:nvSpPr>
        <p:spPr/>
        <p:txBody>
          <a:bodyPr>
            <a:noAutofit/>
          </a:bodyPr>
          <a:lstStyle/>
          <a:p>
            <a:r>
              <a:rPr lang="en-GB" sz="2400" dirty="0"/>
              <a:t>Les </a:t>
            </a:r>
            <a:r>
              <a:rPr lang="en-GB" sz="2400" dirty="0" err="1"/>
              <a:t>principaux</a:t>
            </a:r>
            <a:r>
              <a:rPr lang="en-GB" sz="2400" dirty="0"/>
              <a:t> fonds </a:t>
            </a:r>
            <a:r>
              <a:rPr lang="en-GB" sz="2400" dirty="0" err="1"/>
              <a:t>multilatéraux</a:t>
            </a:r>
            <a:r>
              <a:rPr lang="en-GB" sz="2400" dirty="0"/>
              <a:t> </a:t>
            </a:r>
            <a:r>
              <a:rPr lang="en-GB" sz="2400" dirty="0" err="1"/>
              <a:t>consacrés</a:t>
            </a:r>
            <a:r>
              <a:rPr lang="en-GB" sz="2400" dirty="0"/>
              <a:t> au </a:t>
            </a:r>
            <a:r>
              <a:rPr lang="en-GB" sz="2400" dirty="0" err="1"/>
              <a:t>climat</a:t>
            </a:r>
            <a:r>
              <a:rPr lang="en-GB" sz="2400" dirty="0"/>
              <a:t> </a:t>
            </a:r>
            <a:r>
              <a:rPr lang="en-GB" sz="2400" dirty="0" err="1"/>
              <a:t>susceptibles</a:t>
            </a:r>
            <a:r>
              <a:rPr lang="en-GB" sz="2400" dirty="0"/>
              <a:t> </a:t>
            </a:r>
            <a:r>
              <a:rPr lang="en-GB" sz="2400" dirty="0" err="1"/>
              <a:t>d'intéresser</a:t>
            </a:r>
            <a:r>
              <a:rPr lang="en-GB" sz="2400" dirty="0"/>
              <a:t> les services </a:t>
            </a:r>
            <a:r>
              <a:rPr lang="en-GB" sz="2400" dirty="0" err="1"/>
              <a:t>liés</a:t>
            </a:r>
            <a:r>
              <a:rPr lang="en-GB" sz="2400" dirty="0"/>
              <a:t> à </a:t>
            </a:r>
            <a:r>
              <a:rPr lang="en-GB" sz="2400" dirty="0" err="1"/>
              <a:t>l'eau</a:t>
            </a:r>
            <a:r>
              <a:rPr lang="en-GB" sz="2400" dirty="0"/>
              <a:t> </a:t>
            </a:r>
            <a:r>
              <a:rPr lang="en-GB" sz="2400" dirty="0" err="1"/>
              <a:t>sont</a:t>
            </a:r>
            <a:r>
              <a:rPr lang="en-GB" sz="2400" dirty="0"/>
              <a:t> les </a:t>
            </a:r>
            <a:r>
              <a:rPr lang="en-GB" sz="2400" dirty="0" err="1"/>
              <a:t>suivants</a:t>
            </a:r>
            <a:endParaRPr lang="en-NL" sz="2400" dirty="0"/>
          </a:p>
        </p:txBody>
      </p:sp>
      <p:sp>
        <p:nvSpPr>
          <p:cNvPr id="7" name="Content Placeholder 6">
            <a:extLst>
              <a:ext uri="{FF2B5EF4-FFF2-40B4-BE49-F238E27FC236}">
                <a16:creationId xmlns:a16="http://schemas.microsoft.com/office/drawing/2014/main" id="{45272DAE-056D-1500-AE8A-491D0E224BA0}"/>
              </a:ext>
            </a:extLst>
          </p:cNvPr>
          <p:cNvSpPr>
            <a:spLocks noGrp="1"/>
          </p:cNvSpPr>
          <p:nvPr>
            <p:ph idx="1"/>
          </p:nvPr>
        </p:nvSpPr>
        <p:spPr>
          <a:xfrm>
            <a:off x="429768" y="1371422"/>
            <a:ext cx="10652760" cy="2143698"/>
          </a:xfrm>
        </p:spPr>
        <p:txBody>
          <a:bodyPr numCol="2">
            <a:normAutofit/>
          </a:bodyPr>
          <a:lstStyle/>
          <a:p>
            <a:pPr marL="342900" marR="0" lvl="0" indent="-342900">
              <a:spcBef>
                <a:spcPts val="0"/>
              </a:spcBef>
              <a:spcAft>
                <a:spcPts val="0"/>
              </a:spcAft>
              <a:buFont typeface="Symbol" panose="05050102010706020507" pitchFamily="18" charset="2"/>
              <a:buChar char=""/>
              <a:tabLst>
                <a:tab pos="228600" algn="l"/>
                <a:tab pos="457200" algn="l"/>
              </a:tabLst>
            </a:pPr>
            <a:r>
              <a:rPr lang="en-GB" sz="1800" dirty="0">
                <a:solidFill>
                  <a:srgbClr val="404040"/>
                </a:solidFill>
                <a:effectLst/>
                <a:latin typeface="VAG Rounded Std Light"/>
                <a:ea typeface="Lora" pitchFamily="2" charset="0"/>
                <a:cs typeface="Arial" panose="020B0604020202020204" pitchFamily="34" charset="0"/>
              </a:rPr>
              <a:t>Le Fonds vert pour le </a:t>
            </a:r>
            <a:r>
              <a:rPr lang="en-GB" sz="1800" dirty="0" err="1">
                <a:solidFill>
                  <a:srgbClr val="404040"/>
                </a:solidFill>
                <a:effectLst/>
                <a:latin typeface="VAG Rounded Std Light"/>
                <a:ea typeface="Lora" pitchFamily="2" charset="0"/>
                <a:cs typeface="Arial" panose="020B0604020202020204" pitchFamily="34" charset="0"/>
              </a:rPr>
              <a:t>climat</a:t>
            </a:r>
            <a:r>
              <a:rPr lang="en-GB" sz="1800" dirty="0">
                <a:solidFill>
                  <a:srgbClr val="404040"/>
                </a:solidFill>
                <a:effectLst/>
                <a:latin typeface="VAG Rounded Std Light"/>
                <a:ea typeface="Lora" pitchFamily="2" charset="0"/>
                <a:cs typeface="Arial" panose="020B0604020202020204" pitchFamily="34" charset="0"/>
              </a:rPr>
              <a:t> (FVC) (le plus important et le seul à se </a:t>
            </a:r>
            <a:r>
              <a:rPr lang="en-GB" sz="1800" dirty="0" err="1">
                <a:solidFill>
                  <a:srgbClr val="404040"/>
                </a:solidFill>
                <a:effectLst/>
                <a:latin typeface="VAG Rounded Std Light"/>
                <a:ea typeface="Lora" pitchFamily="2" charset="0"/>
                <a:cs typeface="Arial" panose="020B0604020202020204" pitchFamily="34" charset="0"/>
              </a:rPr>
              <a:t>concentrer</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exclusivement</a:t>
            </a:r>
            <a:r>
              <a:rPr lang="en-GB" sz="1800" dirty="0">
                <a:solidFill>
                  <a:srgbClr val="404040"/>
                </a:solidFill>
                <a:effectLst/>
                <a:latin typeface="VAG Rounded Std Light"/>
                <a:ea typeface="Lora" pitchFamily="2" charset="0"/>
                <a:cs typeface="Arial" panose="020B0604020202020204" pitchFamily="34" charset="0"/>
              </a:rPr>
              <a:t> sur le </a:t>
            </a:r>
            <a:r>
              <a:rPr lang="en-GB" sz="1800" dirty="0" err="1">
                <a:solidFill>
                  <a:srgbClr val="404040"/>
                </a:solidFill>
                <a:effectLst/>
                <a:latin typeface="VAG Rounded Std Light"/>
                <a:ea typeface="Lora" pitchFamily="2" charset="0"/>
                <a:cs typeface="Arial" panose="020B0604020202020204" pitchFamily="34" charset="0"/>
              </a:rPr>
              <a:t>changement</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climatique</a:t>
            </a:r>
            <a:r>
              <a:rPr lang="en-GB" sz="1800" dirty="0">
                <a:solidFill>
                  <a:srgbClr val="404040"/>
                </a:solidFill>
                <a:effectLst/>
                <a:latin typeface="VAG Rounded Std Light"/>
                <a:ea typeface="Lora" pitchFamily="2" charset="0"/>
                <a:cs typeface="Arial" panose="020B0604020202020204" pitchFamily="34" charset="0"/>
              </a:rPr>
              <a:t>)</a:t>
            </a:r>
            <a:endParaRPr lang="en-US" sz="1800" dirty="0">
              <a:solidFill>
                <a:srgbClr val="404040"/>
              </a:solidFill>
              <a:effectLst/>
              <a:latin typeface="VAG Rounded Std Light"/>
              <a:ea typeface="Lora" pitchFamily="2"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tabLst>
                <a:tab pos="228600" algn="l"/>
                <a:tab pos="457200" algn="l"/>
              </a:tabLst>
            </a:pPr>
            <a:r>
              <a:rPr lang="en-GB" sz="1800" dirty="0">
                <a:solidFill>
                  <a:srgbClr val="404040"/>
                </a:solidFill>
                <a:effectLst/>
                <a:latin typeface="VAG Rounded Std Light"/>
                <a:ea typeface="Lora" pitchFamily="2" charset="0"/>
                <a:cs typeface="Arial" panose="020B0604020202020204" pitchFamily="34" charset="0"/>
              </a:rPr>
              <a:t>le Fonds pour </a:t>
            </a:r>
            <a:r>
              <a:rPr lang="en-GB" sz="1800" dirty="0" err="1">
                <a:solidFill>
                  <a:srgbClr val="404040"/>
                </a:solidFill>
                <a:effectLst/>
                <a:latin typeface="VAG Rounded Std Light"/>
                <a:ea typeface="Lora" pitchFamily="2" charset="0"/>
                <a:cs typeface="Arial" panose="020B0604020202020204" pitchFamily="34" charset="0"/>
              </a:rPr>
              <a:t>l'environnement</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mondial</a:t>
            </a:r>
            <a:r>
              <a:rPr lang="en-GB" sz="1800" dirty="0">
                <a:solidFill>
                  <a:srgbClr val="404040"/>
                </a:solidFill>
                <a:effectLst/>
                <a:latin typeface="VAG Rounded Std Light"/>
                <a:ea typeface="Lora" pitchFamily="2" charset="0"/>
                <a:cs typeface="Arial" panose="020B0604020202020204" pitchFamily="34" charset="0"/>
              </a:rPr>
              <a:t> (FEM), qui </a:t>
            </a:r>
            <a:r>
              <a:rPr lang="en-GB" sz="1800" dirty="0" err="1">
                <a:solidFill>
                  <a:srgbClr val="404040"/>
                </a:solidFill>
                <a:effectLst/>
                <a:latin typeface="VAG Rounded Std Light"/>
                <a:ea typeface="Lora" pitchFamily="2" charset="0"/>
                <a:cs typeface="Arial" panose="020B0604020202020204" pitchFamily="34" charset="0"/>
              </a:rPr>
              <a:t>comprend</a:t>
            </a:r>
            <a:r>
              <a:rPr lang="en-GB" sz="1800" dirty="0">
                <a:solidFill>
                  <a:srgbClr val="404040"/>
                </a:solidFill>
                <a:effectLst/>
                <a:latin typeface="VAG Rounded Std Light"/>
                <a:ea typeface="Lora" pitchFamily="2" charset="0"/>
                <a:cs typeface="Arial" panose="020B0604020202020204" pitchFamily="34" charset="0"/>
              </a:rPr>
              <a:t> les </a:t>
            </a:r>
            <a:r>
              <a:rPr lang="en-GB" sz="1800" dirty="0" err="1">
                <a:solidFill>
                  <a:srgbClr val="404040"/>
                </a:solidFill>
                <a:effectLst/>
                <a:latin typeface="VAG Rounded Std Light"/>
                <a:ea typeface="Lora" pitchFamily="2" charset="0"/>
                <a:cs typeface="Arial" panose="020B0604020202020204" pitchFamily="34" charset="0"/>
              </a:rPr>
              <a:t>éléments</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suivants</a:t>
            </a:r>
            <a:r>
              <a:rPr lang="en-GB" sz="1800" dirty="0">
                <a:solidFill>
                  <a:srgbClr val="404040"/>
                </a:solidFill>
                <a:effectLst/>
                <a:latin typeface="VAG Rounded Std Light"/>
                <a:ea typeface="Lora" pitchFamily="2" charset="0"/>
                <a:cs typeface="Arial" panose="020B0604020202020204" pitchFamily="34" charset="0"/>
              </a:rPr>
              <a:t> : </a:t>
            </a:r>
            <a:endParaRPr lang="en-US" sz="1800" dirty="0">
              <a:solidFill>
                <a:srgbClr val="404040"/>
              </a:solidFill>
              <a:effectLst/>
              <a:latin typeface="VAG Rounded Std Light"/>
              <a:ea typeface="Lora" pitchFamily="2" charset="0"/>
              <a:cs typeface="Arial" panose="020B0604020202020204" pitchFamily="34" charset="0"/>
            </a:endParaRPr>
          </a:p>
          <a:p>
            <a:pPr marL="742950" marR="0" lvl="1" indent="-285750">
              <a:spcBef>
                <a:spcPts val="0"/>
              </a:spcBef>
              <a:spcAft>
                <a:spcPts val="0"/>
              </a:spcAft>
              <a:buFont typeface="+mj-lt"/>
              <a:buAutoNum type="alphaLcPeriod"/>
              <a:tabLst>
                <a:tab pos="228600" algn="l"/>
                <a:tab pos="457200" algn="l"/>
              </a:tabLst>
            </a:pPr>
            <a:r>
              <a:rPr lang="en-GB" sz="1800" dirty="0">
                <a:solidFill>
                  <a:srgbClr val="404040"/>
                </a:solidFill>
                <a:effectLst/>
                <a:latin typeface="VAG Rounded Std Light"/>
                <a:ea typeface="Lora" pitchFamily="2" charset="0"/>
                <a:cs typeface="Arial" panose="020B0604020202020204" pitchFamily="34" charset="0"/>
              </a:rPr>
              <a:t>le Fonds </a:t>
            </a:r>
            <a:r>
              <a:rPr lang="en-GB" sz="1800" dirty="0" err="1">
                <a:solidFill>
                  <a:srgbClr val="404040"/>
                </a:solidFill>
                <a:effectLst/>
                <a:latin typeface="VAG Rounded Std Light"/>
                <a:ea typeface="Lora" pitchFamily="2" charset="0"/>
                <a:cs typeface="Arial" panose="020B0604020202020204" pitchFamily="34" charset="0"/>
              </a:rPr>
              <a:t>fiduciaire</a:t>
            </a:r>
            <a:r>
              <a:rPr lang="en-GB" sz="1800" dirty="0">
                <a:solidFill>
                  <a:srgbClr val="404040"/>
                </a:solidFill>
                <a:effectLst/>
                <a:latin typeface="VAG Rounded Std Light"/>
                <a:ea typeface="Lora" pitchFamily="2" charset="0"/>
                <a:cs typeface="Arial" panose="020B0604020202020204" pitchFamily="34" charset="0"/>
              </a:rPr>
              <a:t> du FEM </a:t>
            </a:r>
            <a:endParaRPr lang="en-US" sz="1800" dirty="0">
              <a:solidFill>
                <a:srgbClr val="404040"/>
              </a:solidFill>
              <a:effectLst/>
              <a:latin typeface="VAG Rounded Std Light"/>
              <a:ea typeface="Lora" pitchFamily="2" charset="0"/>
              <a:cs typeface="Arial" panose="020B0604020202020204" pitchFamily="34" charset="0"/>
            </a:endParaRPr>
          </a:p>
          <a:p>
            <a:pPr marL="742950" marR="0" lvl="1" indent="-285750">
              <a:spcBef>
                <a:spcPts val="0"/>
              </a:spcBef>
              <a:spcAft>
                <a:spcPts val="0"/>
              </a:spcAft>
              <a:buFont typeface="+mj-lt"/>
              <a:buAutoNum type="alphaLcPeriod"/>
              <a:tabLst>
                <a:tab pos="228600" algn="l"/>
                <a:tab pos="457200" algn="l"/>
              </a:tabLst>
            </a:pPr>
            <a:r>
              <a:rPr lang="en-GB" sz="1800" dirty="0">
                <a:solidFill>
                  <a:srgbClr val="404040"/>
                </a:solidFill>
                <a:effectLst/>
                <a:latin typeface="VAG Rounded Std Light"/>
                <a:ea typeface="Lora" pitchFamily="2" charset="0"/>
                <a:cs typeface="Arial" panose="020B0604020202020204" pitchFamily="34" charset="0"/>
              </a:rPr>
              <a:t>Fonds pour les pays les </a:t>
            </a:r>
            <a:r>
              <a:rPr lang="en-GB" sz="1800" dirty="0" err="1">
                <a:solidFill>
                  <a:srgbClr val="404040"/>
                </a:solidFill>
                <a:effectLst/>
                <a:latin typeface="VAG Rounded Std Light"/>
                <a:ea typeface="Lora" pitchFamily="2" charset="0"/>
                <a:cs typeface="Arial" panose="020B0604020202020204" pitchFamily="34" charset="0"/>
              </a:rPr>
              <a:t>moins</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avancés</a:t>
            </a:r>
            <a:r>
              <a:rPr lang="en-GB" sz="1800" dirty="0">
                <a:solidFill>
                  <a:srgbClr val="404040"/>
                </a:solidFill>
                <a:effectLst/>
                <a:latin typeface="VAG Rounded Std Light"/>
                <a:ea typeface="Lora" pitchFamily="2" charset="0"/>
                <a:cs typeface="Arial" panose="020B0604020202020204" pitchFamily="34" charset="0"/>
              </a:rPr>
              <a:t> (LDCF) </a:t>
            </a:r>
            <a:endParaRPr lang="en-US" sz="1800" dirty="0">
              <a:solidFill>
                <a:srgbClr val="404040"/>
              </a:solidFill>
              <a:effectLst/>
              <a:latin typeface="VAG Rounded Std Light"/>
              <a:ea typeface="Lora" pitchFamily="2" charset="0"/>
              <a:cs typeface="Arial" panose="020B0604020202020204" pitchFamily="34" charset="0"/>
            </a:endParaRPr>
          </a:p>
          <a:p>
            <a:pPr marL="742950" marR="0" lvl="1" indent="-285750">
              <a:spcBef>
                <a:spcPts val="0"/>
              </a:spcBef>
              <a:spcAft>
                <a:spcPts val="0"/>
              </a:spcAft>
              <a:buFont typeface="+mj-lt"/>
              <a:buAutoNum type="alphaLcPeriod"/>
              <a:tabLst>
                <a:tab pos="228600" algn="l"/>
                <a:tab pos="457200" algn="l"/>
              </a:tabLst>
            </a:pPr>
            <a:r>
              <a:rPr lang="en-GB" sz="1800" dirty="0">
                <a:solidFill>
                  <a:srgbClr val="404040"/>
                </a:solidFill>
                <a:effectLst/>
                <a:latin typeface="VAG Rounded Std Light"/>
                <a:ea typeface="Lora" pitchFamily="2" charset="0"/>
                <a:cs typeface="Arial" panose="020B0604020202020204" pitchFamily="34" charset="0"/>
              </a:rPr>
              <a:t>Fonds </a:t>
            </a:r>
            <a:r>
              <a:rPr lang="en-GB" sz="1800" dirty="0" err="1">
                <a:solidFill>
                  <a:srgbClr val="404040"/>
                </a:solidFill>
                <a:effectLst/>
                <a:latin typeface="VAG Rounded Std Light"/>
                <a:ea typeface="Lora" pitchFamily="2" charset="0"/>
                <a:cs typeface="Arial" panose="020B0604020202020204" pitchFamily="34" charset="0"/>
              </a:rPr>
              <a:t>spécial</a:t>
            </a:r>
            <a:r>
              <a:rPr lang="en-GB" sz="1800" dirty="0">
                <a:solidFill>
                  <a:srgbClr val="404040"/>
                </a:solidFill>
                <a:effectLst/>
                <a:latin typeface="VAG Rounded Std Light"/>
                <a:ea typeface="Lora" pitchFamily="2" charset="0"/>
                <a:cs typeface="Arial" panose="020B0604020202020204" pitchFamily="34" charset="0"/>
              </a:rPr>
              <a:t> pour les </a:t>
            </a:r>
            <a:r>
              <a:rPr lang="en-GB" sz="1800" dirty="0" err="1">
                <a:solidFill>
                  <a:srgbClr val="404040"/>
                </a:solidFill>
                <a:effectLst/>
                <a:latin typeface="VAG Rounded Std Light"/>
                <a:ea typeface="Lora" pitchFamily="2" charset="0"/>
                <a:cs typeface="Arial" panose="020B0604020202020204" pitchFamily="34" charset="0"/>
              </a:rPr>
              <a:t>changements</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climatiques</a:t>
            </a:r>
            <a:r>
              <a:rPr lang="en-GB" sz="1800" dirty="0">
                <a:solidFill>
                  <a:srgbClr val="404040"/>
                </a:solidFill>
                <a:effectLst/>
                <a:latin typeface="VAG Rounded Std Light"/>
                <a:ea typeface="Lora" pitchFamily="2" charset="0"/>
                <a:cs typeface="Arial" panose="020B0604020202020204" pitchFamily="34" charset="0"/>
              </a:rPr>
              <a:t> (SCCF) </a:t>
            </a:r>
            <a:endParaRPr lang="en-US" sz="1800" dirty="0">
              <a:solidFill>
                <a:srgbClr val="404040"/>
              </a:solidFill>
              <a:effectLst/>
              <a:latin typeface="VAG Rounded Std Light"/>
              <a:ea typeface="Lora" pitchFamily="2" charset="0"/>
              <a:cs typeface="Arial" panose="020B0604020202020204" pitchFamily="34" charset="0"/>
            </a:endParaRPr>
          </a:p>
          <a:p>
            <a:pPr marL="742950" marR="0" lvl="1" indent="-285750">
              <a:spcBef>
                <a:spcPts val="0"/>
              </a:spcBef>
              <a:spcAft>
                <a:spcPts val="0"/>
              </a:spcAft>
              <a:buFont typeface="+mj-lt"/>
              <a:buAutoNum type="alphaLcPeriod"/>
              <a:tabLst>
                <a:tab pos="228600" algn="l"/>
                <a:tab pos="457200" algn="l"/>
              </a:tabLst>
            </a:pPr>
            <a:r>
              <a:rPr lang="en-GB" sz="1800" dirty="0">
                <a:solidFill>
                  <a:srgbClr val="404040"/>
                </a:solidFill>
                <a:effectLst/>
                <a:latin typeface="VAG Rounded Std Light"/>
                <a:ea typeface="Lora" pitchFamily="2" charset="0"/>
                <a:cs typeface="Arial" panose="020B0604020202020204" pitchFamily="34" charset="0"/>
              </a:rPr>
              <a:t>Programme de </a:t>
            </a:r>
            <a:r>
              <a:rPr lang="en-GB" sz="1800" dirty="0" err="1">
                <a:solidFill>
                  <a:srgbClr val="404040"/>
                </a:solidFill>
                <a:effectLst/>
                <a:latin typeface="VAG Rounded Std Light"/>
                <a:ea typeface="Lora" pitchFamily="2" charset="0"/>
                <a:cs typeface="Arial" panose="020B0604020202020204" pitchFamily="34" charset="0"/>
              </a:rPr>
              <a:t>microfinancements</a:t>
            </a:r>
            <a:r>
              <a:rPr lang="en-GB" sz="1800" dirty="0">
                <a:solidFill>
                  <a:srgbClr val="404040"/>
                </a:solidFill>
                <a:effectLst/>
                <a:latin typeface="VAG Rounded Std Light"/>
                <a:ea typeface="Lora" pitchFamily="2" charset="0"/>
                <a:cs typeface="Arial" panose="020B0604020202020204" pitchFamily="34" charset="0"/>
              </a:rPr>
              <a:t> (SGP) </a:t>
            </a:r>
            <a:endParaRPr lang="en-US" sz="1800" dirty="0">
              <a:solidFill>
                <a:srgbClr val="404040"/>
              </a:solidFill>
              <a:effectLst/>
              <a:latin typeface="VAG Rounded Std Light"/>
              <a:ea typeface="Lora" pitchFamily="2"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tabLst>
                <a:tab pos="228600" algn="l"/>
                <a:tab pos="457200" algn="l"/>
              </a:tabLst>
            </a:pPr>
            <a:r>
              <a:rPr lang="en-GB" sz="1800" dirty="0">
                <a:solidFill>
                  <a:srgbClr val="404040"/>
                </a:solidFill>
                <a:effectLst/>
                <a:latin typeface="VAG Rounded Std Light"/>
                <a:ea typeface="Lora" pitchFamily="2" charset="0"/>
                <a:cs typeface="Arial" panose="020B0604020202020204" pitchFamily="34" charset="0"/>
              </a:rPr>
              <a:t>Fonds </a:t>
            </a:r>
            <a:r>
              <a:rPr lang="en-GB" sz="1800" dirty="0" err="1">
                <a:solidFill>
                  <a:srgbClr val="404040"/>
                </a:solidFill>
                <a:effectLst/>
                <a:latin typeface="VAG Rounded Std Light"/>
                <a:ea typeface="Lora" pitchFamily="2" charset="0"/>
                <a:cs typeface="Arial" panose="020B0604020202020204" pitchFamily="34" charset="0"/>
              </a:rPr>
              <a:t>d'adaptation</a:t>
            </a:r>
            <a:r>
              <a:rPr lang="en-GB" sz="1800" dirty="0">
                <a:solidFill>
                  <a:srgbClr val="404040"/>
                </a:solidFill>
                <a:effectLst/>
                <a:latin typeface="VAG Rounded Std Light"/>
                <a:ea typeface="Lora" pitchFamily="2" charset="0"/>
                <a:cs typeface="Arial" panose="020B0604020202020204" pitchFamily="34" charset="0"/>
              </a:rPr>
              <a:t> (FA) </a:t>
            </a:r>
            <a:endParaRPr lang="en-US" sz="1800" dirty="0">
              <a:solidFill>
                <a:srgbClr val="404040"/>
              </a:solidFill>
              <a:effectLst/>
              <a:latin typeface="VAG Rounded Std Light"/>
              <a:ea typeface="Lora" pitchFamily="2"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tabLst>
                <a:tab pos="228600" algn="l"/>
                <a:tab pos="457200" algn="l"/>
              </a:tabLst>
            </a:pPr>
            <a:r>
              <a:rPr lang="en-GB" sz="1800" dirty="0">
                <a:solidFill>
                  <a:srgbClr val="404040"/>
                </a:solidFill>
                <a:effectLst/>
                <a:latin typeface="VAG Rounded Std Light"/>
                <a:ea typeface="Lora" pitchFamily="2" charset="0"/>
                <a:cs typeface="Arial" panose="020B0604020202020204" pitchFamily="34" charset="0"/>
              </a:rPr>
              <a:t>Fonds </a:t>
            </a:r>
            <a:r>
              <a:rPr lang="en-GB" sz="1800" dirty="0" err="1">
                <a:solidFill>
                  <a:srgbClr val="404040"/>
                </a:solidFill>
                <a:effectLst/>
                <a:latin typeface="VAG Rounded Std Light"/>
                <a:ea typeface="Lora" pitchFamily="2" charset="0"/>
                <a:cs typeface="Arial" panose="020B0604020202020204" pitchFamily="34" charset="0"/>
              </a:rPr>
              <a:t>d'investissement</a:t>
            </a:r>
            <a:r>
              <a:rPr lang="en-GB" sz="1800" dirty="0">
                <a:solidFill>
                  <a:srgbClr val="404040"/>
                </a:solidFill>
                <a:effectLst/>
                <a:latin typeface="VAG Rounded Std Light"/>
                <a:ea typeface="Lora" pitchFamily="2" charset="0"/>
                <a:cs typeface="Arial" panose="020B0604020202020204" pitchFamily="34" charset="0"/>
              </a:rPr>
              <a:t> </a:t>
            </a:r>
            <a:r>
              <a:rPr lang="en-GB" sz="1800" dirty="0" err="1">
                <a:solidFill>
                  <a:srgbClr val="404040"/>
                </a:solidFill>
                <a:effectLst/>
                <a:latin typeface="VAG Rounded Std Light"/>
                <a:ea typeface="Lora" pitchFamily="2" charset="0"/>
                <a:cs typeface="Arial" panose="020B0604020202020204" pitchFamily="34" charset="0"/>
              </a:rPr>
              <a:t>climatiques</a:t>
            </a:r>
            <a:r>
              <a:rPr lang="en-GB" sz="1800" dirty="0">
                <a:solidFill>
                  <a:srgbClr val="404040"/>
                </a:solidFill>
                <a:effectLst/>
                <a:latin typeface="VAG Rounded Std Light"/>
                <a:ea typeface="Lora" pitchFamily="2" charset="0"/>
                <a:cs typeface="Arial" panose="020B0604020202020204" pitchFamily="34" charset="0"/>
              </a:rPr>
              <a:t> (CIF) </a:t>
            </a:r>
            <a:endParaRPr lang="en-US" sz="1800" dirty="0">
              <a:solidFill>
                <a:srgbClr val="404040"/>
              </a:solidFill>
              <a:effectLst/>
              <a:latin typeface="VAG Rounded Std Light"/>
              <a:ea typeface="Lora" pitchFamily="2" charset="0"/>
              <a:cs typeface="Arial" panose="020B0604020202020204" pitchFamily="34" charset="0"/>
            </a:endParaRPr>
          </a:p>
        </p:txBody>
      </p:sp>
      <p:pic>
        <p:nvPicPr>
          <p:cNvPr id="2" name="Picture 1" descr="A screenshot of a computer&#10;&#10;Description automatically generated">
            <a:extLst>
              <a:ext uri="{FF2B5EF4-FFF2-40B4-BE49-F238E27FC236}">
                <a16:creationId xmlns:a16="http://schemas.microsoft.com/office/drawing/2014/main" id="{A0159062-82AE-FEDB-3D9C-8933D35BA5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9472" y="3388119"/>
            <a:ext cx="9550974" cy="3469881"/>
          </a:xfrm>
          <a:prstGeom prst="rect">
            <a:avLst/>
          </a:prstGeom>
        </p:spPr>
      </p:pic>
    </p:spTree>
    <p:extLst>
      <p:ext uri="{BB962C8B-B14F-4D97-AF65-F5344CB8AC3E}">
        <p14:creationId xmlns:p14="http://schemas.microsoft.com/office/powerpoint/2010/main" val="1688526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9978156-D1FE-1420-8B63-6126321D1C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70139C-540A-A489-3366-EF71FAD22B65}"/>
              </a:ext>
            </a:extLst>
          </p:cNvPr>
          <p:cNvSpPr>
            <a:spLocks noGrp="1"/>
          </p:cNvSpPr>
          <p:nvPr>
            <p:ph type="title"/>
          </p:nvPr>
        </p:nvSpPr>
        <p:spPr>
          <a:xfrm>
            <a:off x="769619" y="2459736"/>
            <a:ext cx="10652760" cy="969264"/>
          </a:xfrm>
        </p:spPr>
        <p:txBody>
          <a:bodyPr>
            <a:normAutofit/>
          </a:bodyPr>
          <a:lstStyle/>
          <a:p>
            <a:pPr algn="ctr"/>
            <a:r>
              <a:rPr lang="en-GB" sz="4000">
                <a:solidFill>
                  <a:schemeClr val="bg1"/>
                </a:solidFill>
              </a:rPr>
              <a:t>Notre rivière</a:t>
            </a:r>
            <a:endParaRPr lang="en-NL" sz="4000">
              <a:solidFill>
                <a:schemeClr val="bg1"/>
              </a:solidFill>
            </a:endParaRPr>
          </a:p>
        </p:txBody>
      </p:sp>
      <p:sp>
        <p:nvSpPr>
          <p:cNvPr id="3" name="Content Placeholder 2">
            <a:extLst>
              <a:ext uri="{FF2B5EF4-FFF2-40B4-BE49-F238E27FC236}">
                <a16:creationId xmlns:a16="http://schemas.microsoft.com/office/drawing/2014/main" id="{8127F833-B461-F62C-9431-742E782548F7}"/>
              </a:ext>
            </a:extLst>
          </p:cNvPr>
          <p:cNvSpPr>
            <a:spLocks noGrp="1"/>
          </p:cNvSpPr>
          <p:nvPr>
            <p:ph idx="1"/>
          </p:nvPr>
        </p:nvSpPr>
        <p:spPr>
          <a:xfrm>
            <a:off x="2433922" y="3429000"/>
            <a:ext cx="7324153" cy="1545336"/>
          </a:xfrm>
          <a:noFill/>
        </p:spPr>
        <p:txBody>
          <a:bodyPr/>
          <a:lstStyle/>
          <a:p>
            <a:pPr algn="ctr"/>
            <a:r>
              <a:rPr lang="en-GB" dirty="0">
                <a:solidFill>
                  <a:schemeClr val="bg1"/>
                </a:solidFill>
              </a:rPr>
              <a:t>Notre rivière </a:t>
            </a:r>
            <a:r>
              <a:rPr lang="en-GB" dirty="0" err="1">
                <a:solidFill>
                  <a:schemeClr val="bg1"/>
                </a:solidFill>
              </a:rPr>
              <a:t>n'est</a:t>
            </a:r>
            <a:r>
              <a:rPr lang="en-GB" dirty="0">
                <a:solidFill>
                  <a:schemeClr val="bg1"/>
                </a:solidFill>
              </a:rPr>
              <a:t> pas </a:t>
            </a:r>
            <a:r>
              <a:rPr lang="en-GB" dirty="0" err="1">
                <a:solidFill>
                  <a:schemeClr val="bg1"/>
                </a:solidFill>
              </a:rPr>
              <a:t>seule</a:t>
            </a:r>
            <a:r>
              <a:rPr lang="en-GB" dirty="0">
                <a:solidFill>
                  <a:schemeClr val="bg1"/>
                </a:solidFill>
              </a:rPr>
              <a:t> : </a:t>
            </a:r>
            <a:r>
              <a:rPr lang="en-GB" dirty="0" err="1">
                <a:solidFill>
                  <a:schemeClr val="bg1"/>
                </a:solidFill>
              </a:rPr>
              <a:t>elle</a:t>
            </a:r>
            <a:r>
              <a:rPr lang="en-GB" dirty="0">
                <a:solidFill>
                  <a:schemeClr val="bg1"/>
                </a:solidFill>
              </a:rPr>
              <a:t> </a:t>
            </a:r>
            <a:r>
              <a:rPr lang="en-GB" dirty="0" err="1">
                <a:solidFill>
                  <a:schemeClr val="bg1"/>
                </a:solidFill>
              </a:rPr>
              <a:t>est</a:t>
            </a:r>
            <a:r>
              <a:rPr lang="en-GB" dirty="0">
                <a:solidFill>
                  <a:schemeClr val="bg1"/>
                </a:solidFill>
              </a:rPr>
              <a:t> </a:t>
            </a:r>
            <a:r>
              <a:rPr lang="en-GB" dirty="0" err="1">
                <a:solidFill>
                  <a:schemeClr val="bg1"/>
                </a:solidFill>
              </a:rPr>
              <a:t>rejointe</a:t>
            </a:r>
            <a:r>
              <a:rPr lang="en-GB" dirty="0">
                <a:solidFill>
                  <a:schemeClr val="bg1"/>
                </a:solidFill>
              </a:rPr>
              <a:t> par des affluents et des bras </a:t>
            </a:r>
            <a:r>
              <a:rPr lang="en-GB" dirty="0" err="1">
                <a:solidFill>
                  <a:schemeClr val="bg1"/>
                </a:solidFill>
              </a:rPr>
              <a:t>secondaires</a:t>
            </a:r>
            <a:r>
              <a:rPr lang="en-GB" dirty="0">
                <a:solidFill>
                  <a:schemeClr val="bg1"/>
                </a:solidFill>
              </a:rPr>
              <a:t>.</a:t>
            </a:r>
          </a:p>
          <a:p>
            <a:pPr algn="ctr"/>
            <a:endParaRPr lang="en-NL" dirty="0">
              <a:solidFill>
                <a:schemeClr val="bg1"/>
              </a:solidFill>
            </a:endParaRPr>
          </a:p>
        </p:txBody>
      </p:sp>
    </p:spTree>
    <p:extLst>
      <p:ext uri="{BB962C8B-B14F-4D97-AF65-F5344CB8AC3E}">
        <p14:creationId xmlns:p14="http://schemas.microsoft.com/office/powerpoint/2010/main" val="35240745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3683-69C6-F488-58CF-155371FBD5D0}"/>
              </a:ext>
            </a:extLst>
          </p:cNvPr>
          <p:cNvSpPr>
            <a:spLocks noGrp="1"/>
          </p:cNvSpPr>
          <p:nvPr>
            <p:ph type="title"/>
          </p:nvPr>
        </p:nvSpPr>
        <p:spPr>
          <a:xfrm>
            <a:off x="429768" y="3355250"/>
            <a:ext cx="10652760" cy="969264"/>
          </a:xfrm>
        </p:spPr>
        <p:txBody>
          <a:bodyPr>
            <a:noAutofit/>
          </a:bodyPr>
          <a:lstStyle/>
          <a:p>
            <a:pPr marL="180340" marR="0">
              <a:spcBef>
                <a:spcPts val="1000"/>
              </a:spcBef>
              <a:spcAft>
                <a:spcPts val="0"/>
              </a:spcAft>
            </a:pPr>
            <a:r>
              <a:rPr lang="en-GB" sz="2800" b="1" dirty="0">
                <a:solidFill>
                  <a:srgbClr val="404040"/>
                </a:solidFill>
                <a:effectLst/>
                <a:latin typeface="VAG Rounded Std Thin"/>
                <a:ea typeface="Times New Roman" panose="02020603050405020304" pitchFamily="18" charset="0"/>
                <a:cs typeface="Times New Roman" panose="02020603050405020304" pitchFamily="18" charset="0"/>
              </a:rPr>
              <a:t>Tout </a:t>
            </a:r>
            <a:r>
              <a:rPr lang="en-GB" sz="2800" b="1" dirty="0" err="1">
                <a:solidFill>
                  <a:srgbClr val="404040"/>
                </a:solidFill>
                <a:effectLst/>
                <a:latin typeface="VAG Rounded Std Thin"/>
                <a:ea typeface="Times New Roman" panose="02020603050405020304" pitchFamily="18" charset="0"/>
                <a:cs typeface="Times New Roman" panose="02020603050405020304" pitchFamily="18" charset="0"/>
              </a:rPr>
              <a:t>financement</a:t>
            </a:r>
            <a:r>
              <a:rPr lang="en-GB" sz="2800" b="1" dirty="0">
                <a:solidFill>
                  <a:srgbClr val="404040"/>
                </a:solidFill>
                <a:effectLst/>
                <a:latin typeface="VAG Rounded Std Thin"/>
                <a:ea typeface="Times New Roman" panose="02020603050405020304" pitchFamily="18" charset="0"/>
                <a:cs typeface="Times New Roman" panose="02020603050405020304" pitchFamily="18" charset="0"/>
              </a:rPr>
              <a:t> </a:t>
            </a:r>
            <a:r>
              <a:rPr lang="en-GB" sz="2800" b="1" dirty="0" err="1">
                <a:solidFill>
                  <a:srgbClr val="404040"/>
                </a:solidFill>
                <a:effectLst/>
                <a:latin typeface="VAG Rounded Std Thin"/>
                <a:ea typeface="Times New Roman" panose="02020603050405020304" pitchFamily="18" charset="0"/>
                <a:cs typeface="Times New Roman" panose="02020603050405020304" pitchFamily="18" charset="0"/>
              </a:rPr>
              <a:t>climatique</a:t>
            </a:r>
            <a:r>
              <a:rPr lang="en-GB" sz="2800" b="1" dirty="0">
                <a:solidFill>
                  <a:srgbClr val="404040"/>
                </a:solidFill>
                <a:effectLst/>
                <a:latin typeface="VAG Rounded Std Thin"/>
                <a:ea typeface="Times New Roman" panose="02020603050405020304" pitchFamily="18" charset="0"/>
                <a:cs typeface="Times New Roman" panose="02020603050405020304" pitchFamily="18" charset="0"/>
              </a:rPr>
              <a:t> doit </a:t>
            </a:r>
            <a:r>
              <a:rPr lang="en-GB" sz="2800" b="1" dirty="0" err="1">
                <a:solidFill>
                  <a:srgbClr val="404040"/>
                </a:solidFill>
                <a:latin typeface="VAG Rounded Std Thin"/>
                <a:ea typeface="Times New Roman" panose="02020603050405020304" pitchFamily="18" charset="0"/>
                <a:cs typeface="Times New Roman" panose="02020603050405020304" pitchFamily="18" charset="0"/>
              </a:rPr>
              <a:t>avoir</a:t>
            </a:r>
            <a:r>
              <a:rPr lang="en-GB" sz="2800" b="1" dirty="0">
                <a:solidFill>
                  <a:srgbClr val="404040"/>
                </a:solidFill>
                <a:latin typeface="VAG Rounded Std Thin"/>
                <a:ea typeface="Times New Roman" panose="02020603050405020304" pitchFamily="18" charset="0"/>
                <a:cs typeface="Times New Roman" panose="02020603050405020304" pitchFamily="18" charset="0"/>
              </a:rPr>
              <a:t> </a:t>
            </a:r>
            <a:r>
              <a:rPr lang="en-GB" sz="2800" b="1" dirty="0" err="1">
                <a:solidFill>
                  <a:srgbClr val="404040"/>
                </a:solidFill>
                <a:latin typeface="VAG Rounded Std Thin"/>
                <a:ea typeface="Times New Roman" panose="02020603050405020304" pitchFamily="18" charset="0"/>
                <a:cs typeface="Times New Roman" panose="02020603050405020304" pitchFamily="18" charset="0"/>
              </a:rPr>
              <a:t>une</a:t>
            </a:r>
            <a:r>
              <a:rPr lang="en-GB" sz="2800" b="1" dirty="0">
                <a:solidFill>
                  <a:srgbClr val="404040"/>
                </a:solidFill>
                <a:latin typeface="VAG Rounded Std Thin"/>
                <a:ea typeface="Times New Roman" panose="02020603050405020304" pitchFamily="18" charset="0"/>
                <a:cs typeface="Times New Roman" panose="02020603050405020304" pitchFamily="18" charset="0"/>
              </a:rPr>
              <a:t> justification </a:t>
            </a:r>
            <a:r>
              <a:rPr lang="en-GB" sz="2800" b="1" dirty="0" err="1">
                <a:solidFill>
                  <a:srgbClr val="404040"/>
                </a:solidFill>
                <a:latin typeface="VAG Rounded Std Thin"/>
                <a:ea typeface="Times New Roman" panose="02020603050405020304" pitchFamily="18" charset="0"/>
                <a:cs typeface="Times New Roman" panose="02020603050405020304" pitchFamily="18" charset="0"/>
              </a:rPr>
              <a:t>climatique</a:t>
            </a:r>
            <a:r>
              <a:rPr lang="en-GB" sz="2800" b="1" dirty="0">
                <a:solidFill>
                  <a:srgbClr val="404040"/>
                </a:solidFill>
                <a:latin typeface="VAG Rounded Std Thin"/>
                <a:ea typeface="Times New Roman" panose="02020603050405020304" pitchFamily="18" charset="0"/>
                <a:cs typeface="Times New Roman" panose="02020603050405020304" pitchFamily="18" charset="0"/>
              </a:rPr>
              <a:t> </a:t>
            </a:r>
            <a:r>
              <a:rPr lang="en-GB" sz="2800" b="1" dirty="0" err="1">
                <a:solidFill>
                  <a:srgbClr val="404040"/>
                </a:solidFill>
                <a:latin typeface="VAG Rounded Std Thin"/>
                <a:ea typeface="Times New Roman" panose="02020603050405020304" pitchFamily="18" charset="0"/>
                <a:cs typeface="Times New Roman" panose="02020603050405020304" pitchFamily="18" charset="0"/>
              </a:rPr>
              <a:t>claire</a:t>
            </a:r>
            <a:r>
              <a:rPr lang="en-GB" sz="2800" b="1" dirty="0">
                <a:solidFill>
                  <a:srgbClr val="404040"/>
                </a:solidFill>
                <a:latin typeface="VAG Rounded Std Thin"/>
                <a:ea typeface="Times New Roman" panose="02020603050405020304" pitchFamily="18" charset="0"/>
                <a:cs typeface="Times New Roman" panose="02020603050405020304" pitchFamily="18" charset="0"/>
              </a:rPr>
              <a:t> et </a:t>
            </a:r>
            <a:r>
              <a:rPr lang="en-GB" sz="2800" b="1" dirty="0" err="1">
                <a:solidFill>
                  <a:srgbClr val="404040"/>
                </a:solidFill>
                <a:latin typeface="VAG Rounded Std Thin"/>
                <a:ea typeface="Times New Roman" panose="02020603050405020304" pitchFamily="18" charset="0"/>
                <a:cs typeface="Times New Roman" panose="02020603050405020304" pitchFamily="18" charset="0"/>
              </a:rPr>
              <a:t>contribuer</a:t>
            </a:r>
            <a:r>
              <a:rPr lang="en-GB" sz="2800" b="1" dirty="0">
                <a:solidFill>
                  <a:srgbClr val="404040"/>
                </a:solidFill>
                <a:latin typeface="VAG Rounded Std Thin"/>
                <a:ea typeface="Times New Roman" panose="02020603050405020304" pitchFamily="18" charset="0"/>
                <a:cs typeface="Times New Roman" panose="02020603050405020304" pitchFamily="18" charset="0"/>
              </a:rPr>
              <a:t> à </a:t>
            </a:r>
            <a:r>
              <a:rPr lang="en-GB" sz="2800" b="1" dirty="0" err="1">
                <a:solidFill>
                  <a:schemeClr val="tx1"/>
                </a:solidFill>
                <a:effectLst/>
                <a:latin typeface="VAG Rounded Std Thin"/>
                <a:ea typeface="Times New Roman" panose="02020603050405020304" pitchFamily="18" charset="0"/>
                <a:cs typeface="Times New Roman" panose="02020603050405020304" pitchFamily="18" charset="0"/>
              </a:rPr>
              <a:t>l'additionnalité</a:t>
            </a:r>
            <a:br>
              <a:rPr lang="en-US" sz="1400" b="1" dirty="0">
                <a:solidFill>
                  <a:srgbClr val="404040"/>
                </a:solidFill>
                <a:effectLst/>
                <a:latin typeface="VAG Rounded Std Thin"/>
                <a:ea typeface="Times New Roman" panose="02020603050405020304" pitchFamily="18" charset="0"/>
                <a:cs typeface="Times New Roman" panose="02020603050405020304" pitchFamily="18" charset="0"/>
              </a:rPr>
            </a:br>
            <a:br>
              <a:rPr lang="en-US" sz="1400" b="1" dirty="0">
                <a:solidFill>
                  <a:srgbClr val="404040"/>
                </a:solidFill>
                <a:effectLst/>
                <a:latin typeface="VAG Rounded Std Thin"/>
                <a:ea typeface="Times New Roman" panose="02020603050405020304" pitchFamily="18" charset="0"/>
                <a:cs typeface="Times New Roman" panose="02020603050405020304" pitchFamily="18" charset="0"/>
              </a:rPr>
            </a:br>
            <a:br>
              <a:rPr lang="en-US" sz="2400" b="1" dirty="0">
                <a:solidFill>
                  <a:srgbClr val="404040"/>
                </a:solidFill>
                <a:effectLst/>
                <a:latin typeface="VAG Rounded Std Thin"/>
                <a:ea typeface="Times New Roman" panose="02020603050405020304" pitchFamily="18" charset="0"/>
                <a:cs typeface="Times New Roman" panose="02020603050405020304" pitchFamily="18" charset="0"/>
              </a:rPr>
            </a:br>
            <a:r>
              <a:rPr lang="en-GB" sz="2400" b="1" dirty="0" err="1">
                <a:solidFill>
                  <a:srgbClr val="404040"/>
                </a:solidFill>
                <a:effectLst/>
                <a:latin typeface="VAG Rounded Std Light"/>
                <a:ea typeface="Lora" pitchFamily="2" charset="0"/>
                <a:cs typeface="Arial" panose="020B0604020202020204" pitchFamily="34" charset="0"/>
              </a:rPr>
              <a:t>L'additionnalité</a:t>
            </a:r>
            <a:r>
              <a:rPr lang="en-GB" sz="2400" b="1" dirty="0">
                <a:solidFill>
                  <a:srgbClr val="404040"/>
                </a:solidFill>
                <a:effectLst/>
                <a:latin typeface="VAG Rounded Std Light"/>
                <a:ea typeface="Lora" pitchFamily="2" charset="0"/>
                <a:cs typeface="Arial" panose="020B0604020202020204" pitchFamily="34" charset="0"/>
              </a:rPr>
              <a:t> </a:t>
            </a:r>
            <a:r>
              <a:rPr lang="en-GB" sz="2400" dirty="0">
                <a:solidFill>
                  <a:srgbClr val="404040"/>
                </a:solidFill>
                <a:effectLst/>
                <a:latin typeface="VAG Rounded Std Light"/>
                <a:ea typeface="Lora" pitchFamily="2" charset="0"/>
                <a:cs typeface="Arial" panose="020B0604020202020204" pitchFamily="34" charset="0"/>
              </a:rPr>
              <a:t>correspond aux </a:t>
            </a:r>
            <a:r>
              <a:rPr lang="en-GB" sz="2400" dirty="0" err="1">
                <a:solidFill>
                  <a:srgbClr val="404040"/>
                </a:solidFill>
                <a:effectLst/>
                <a:latin typeface="VAG Rounded Std Light"/>
                <a:ea typeface="Lora" pitchFamily="2" charset="0"/>
                <a:cs typeface="Arial" panose="020B0604020202020204" pitchFamily="34" charset="0"/>
              </a:rPr>
              <a:t>coûts</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supplémentaires</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nécessaires</a:t>
            </a:r>
            <a:r>
              <a:rPr lang="en-GB" sz="2400" dirty="0">
                <a:solidFill>
                  <a:srgbClr val="404040"/>
                </a:solidFill>
                <a:effectLst/>
                <a:latin typeface="VAG Rounded Std Light"/>
                <a:ea typeface="Lora" pitchFamily="2" charset="0"/>
                <a:cs typeface="Arial" panose="020B0604020202020204" pitchFamily="34" charset="0"/>
              </a:rPr>
              <a:t> pour </a:t>
            </a:r>
            <a:r>
              <a:rPr lang="en-GB" sz="2400" dirty="0" err="1">
                <a:solidFill>
                  <a:srgbClr val="404040"/>
                </a:solidFill>
                <a:effectLst/>
                <a:latin typeface="VAG Rounded Std Light"/>
                <a:ea typeface="Lora" pitchFamily="2" charset="0"/>
                <a:cs typeface="Arial" panose="020B0604020202020204" pitchFamily="34" charset="0"/>
              </a:rPr>
              <a:t>rendre</a:t>
            </a:r>
            <a:r>
              <a:rPr lang="en-GB" sz="2400" dirty="0">
                <a:solidFill>
                  <a:srgbClr val="404040"/>
                </a:solidFill>
                <a:effectLst/>
                <a:latin typeface="VAG Rounded Std Light"/>
                <a:ea typeface="Lora" pitchFamily="2" charset="0"/>
                <a:cs typeface="Arial" panose="020B0604020202020204" pitchFamily="34" charset="0"/>
              </a:rPr>
              <a:t> un service </a:t>
            </a:r>
            <a:r>
              <a:rPr lang="en-GB" sz="2400" dirty="0" err="1">
                <a:solidFill>
                  <a:srgbClr val="404040"/>
                </a:solidFill>
                <a:effectLst/>
                <a:latin typeface="VAG Rounded Std Light"/>
                <a:ea typeface="Lora" pitchFamily="2" charset="0"/>
                <a:cs typeface="Arial" panose="020B0604020202020204" pitchFamily="34" charset="0"/>
              </a:rPr>
              <a:t>résilient</a:t>
            </a:r>
            <a:r>
              <a:rPr lang="en-GB" sz="2400" dirty="0">
                <a:solidFill>
                  <a:srgbClr val="404040"/>
                </a:solidFill>
                <a:effectLst/>
                <a:latin typeface="VAG Rounded Std Light"/>
                <a:ea typeface="Lora" pitchFamily="2" charset="0"/>
                <a:cs typeface="Arial" panose="020B0604020202020204" pitchFamily="34" charset="0"/>
              </a:rPr>
              <a:t> au </a:t>
            </a:r>
            <a:r>
              <a:rPr lang="en-GB" sz="2400" dirty="0" err="1">
                <a:solidFill>
                  <a:srgbClr val="404040"/>
                </a:solidFill>
                <a:effectLst/>
                <a:latin typeface="VAG Rounded Std Light"/>
                <a:ea typeface="Lora" pitchFamily="2" charset="0"/>
                <a:cs typeface="Arial" panose="020B0604020202020204" pitchFamily="34" charset="0"/>
              </a:rPr>
              <a:t>changement</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climatique</a:t>
            </a:r>
            <a:r>
              <a:rPr lang="en-GB" sz="2400" dirty="0">
                <a:solidFill>
                  <a:srgbClr val="404040"/>
                </a:solidFill>
                <a:effectLst/>
                <a:latin typeface="VAG Rounded Std Light"/>
                <a:ea typeface="Lora" pitchFamily="2" charset="0"/>
                <a:cs typeface="Arial" panose="020B0604020202020204" pitchFamily="34" charset="0"/>
              </a:rPr>
              <a:t> et/</a:t>
            </a:r>
            <a:r>
              <a:rPr lang="en-GB" sz="2400" dirty="0" err="1">
                <a:solidFill>
                  <a:srgbClr val="404040"/>
                </a:solidFill>
                <a:effectLst/>
                <a:latin typeface="VAG Rounded Std Light"/>
                <a:ea typeface="Lora" pitchFamily="2" charset="0"/>
                <a:cs typeface="Arial" panose="020B0604020202020204" pitchFamily="34" charset="0"/>
              </a:rPr>
              <a:t>ou</a:t>
            </a:r>
            <a:r>
              <a:rPr lang="en-GB" sz="2400" dirty="0">
                <a:solidFill>
                  <a:srgbClr val="404040"/>
                </a:solidFill>
                <a:effectLst/>
                <a:latin typeface="VAG Rounded Std Light"/>
                <a:ea typeface="Lora" pitchFamily="2" charset="0"/>
                <a:cs typeface="Arial" panose="020B0604020202020204" pitchFamily="34" charset="0"/>
              </a:rPr>
              <a:t> à </a:t>
            </a:r>
            <a:r>
              <a:rPr lang="en-GB" sz="2400" dirty="0" err="1">
                <a:solidFill>
                  <a:srgbClr val="404040"/>
                </a:solidFill>
                <a:effectLst/>
                <a:latin typeface="VAG Rounded Std Light"/>
                <a:ea typeface="Lora" pitchFamily="2" charset="0"/>
                <a:cs typeface="Arial" panose="020B0604020202020204" pitchFamily="34" charset="0"/>
              </a:rPr>
              <a:t>faible</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émission</a:t>
            </a:r>
            <a:r>
              <a:rPr lang="en-GB" sz="2400" dirty="0">
                <a:solidFill>
                  <a:srgbClr val="404040"/>
                </a:solidFill>
                <a:effectLst/>
                <a:latin typeface="VAG Rounded Std Light"/>
                <a:ea typeface="Lora" pitchFamily="2" charset="0"/>
                <a:cs typeface="Arial" panose="020B0604020202020204" pitchFamily="34" charset="0"/>
              </a:rPr>
              <a:t> de </a:t>
            </a:r>
            <a:r>
              <a:rPr lang="en-GB" sz="2400" dirty="0" err="1">
                <a:solidFill>
                  <a:srgbClr val="404040"/>
                </a:solidFill>
                <a:effectLst/>
                <a:latin typeface="VAG Rounded Std Light"/>
                <a:ea typeface="Lora" pitchFamily="2" charset="0"/>
                <a:cs typeface="Arial" panose="020B0604020202020204" pitchFamily="34" charset="0"/>
              </a:rPr>
              <a:t>carbone</a:t>
            </a:r>
            <a:r>
              <a:rPr lang="en-GB" sz="2400" dirty="0">
                <a:solidFill>
                  <a:srgbClr val="404040"/>
                </a:solidFill>
                <a:effectLst/>
                <a:latin typeface="VAG Rounded Std Light"/>
                <a:ea typeface="Lora" pitchFamily="2" charset="0"/>
                <a:cs typeface="Arial" panose="020B0604020202020204" pitchFamily="34" charset="0"/>
              </a:rPr>
              <a:t>. Il </a:t>
            </a:r>
            <a:r>
              <a:rPr lang="en-GB" sz="2400" dirty="0" err="1">
                <a:solidFill>
                  <a:srgbClr val="404040"/>
                </a:solidFill>
                <a:effectLst/>
                <a:latin typeface="VAG Rounded Std Light"/>
                <a:ea typeface="Lora" pitchFamily="2" charset="0"/>
                <a:cs typeface="Arial" panose="020B0604020202020204" pitchFamily="34" charset="0"/>
              </a:rPr>
              <a:t>s'agit</a:t>
            </a:r>
            <a:r>
              <a:rPr lang="en-GB" sz="2400" dirty="0">
                <a:solidFill>
                  <a:srgbClr val="404040"/>
                </a:solidFill>
                <a:effectLst/>
                <a:latin typeface="VAG Rounded Std Light"/>
                <a:ea typeface="Lora" pitchFamily="2" charset="0"/>
                <a:cs typeface="Arial" panose="020B0604020202020204" pitchFamily="34" charset="0"/>
              </a:rPr>
              <a:t> de la </a:t>
            </a:r>
            <a:r>
              <a:rPr lang="en-GB" sz="2400" dirty="0" err="1">
                <a:solidFill>
                  <a:srgbClr val="404040"/>
                </a:solidFill>
                <a:effectLst/>
                <a:latin typeface="VAG Rounded Std Light"/>
                <a:ea typeface="Lora" pitchFamily="2" charset="0"/>
                <a:cs typeface="Arial" panose="020B0604020202020204" pitchFamily="34" charset="0"/>
              </a:rPr>
              <a:t>partie</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d'une</a:t>
            </a:r>
            <a:r>
              <a:rPr lang="en-GB" sz="2400" dirty="0">
                <a:solidFill>
                  <a:srgbClr val="404040"/>
                </a:solidFill>
                <a:effectLst/>
                <a:latin typeface="VAG Rounded Std Light"/>
                <a:ea typeface="Lora" pitchFamily="2" charset="0"/>
                <a:cs typeface="Arial" panose="020B0604020202020204" pitchFamily="34" charset="0"/>
              </a:rPr>
              <a:t> intervention qui </a:t>
            </a:r>
            <a:r>
              <a:rPr lang="en-GB" sz="2400" dirty="0" err="1">
                <a:solidFill>
                  <a:srgbClr val="404040"/>
                </a:solidFill>
                <a:effectLst/>
                <a:latin typeface="VAG Rounded Std Light"/>
                <a:ea typeface="Lora" pitchFamily="2" charset="0"/>
                <a:cs typeface="Arial" panose="020B0604020202020204" pitchFamily="34" charset="0"/>
              </a:rPr>
              <a:t>peut</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être</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directement</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attribuée</a:t>
            </a:r>
            <a:r>
              <a:rPr lang="en-GB" sz="2400" dirty="0">
                <a:solidFill>
                  <a:srgbClr val="404040"/>
                </a:solidFill>
                <a:effectLst/>
                <a:latin typeface="VAG Rounded Std Light"/>
                <a:ea typeface="Lora" pitchFamily="2" charset="0"/>
                <a:cs typeface="Arial" panose="020B0604020202020204" pitchFamily="34" charset="0"/>
              </a:rPr>
              <a:t> au </a:t>
            </a:r>
            <a:r>
              <a:rPr lang="en-GB" sz="2400" dirty="0" err="1">
                <a:solidFill>
                  <a:srgbClr val="404040"/>
                </a:solidFill>
                <a:effectLst/>
                <a:latin typeface="VAG Rounded Std Light"/>
                <a:ea typeface="Lora" pitchFamily="2" charset="0"/>
                <a:cs typeface="Arial" panose="020B0604020202020204" pitchFamily="34" charset="0"/>
              </a:rPr>
              <a:t>changement</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climatique</a:t>
            </a:r>
            <a:r>
              <a:rPr lang="en-GB" sz="2400" dirty="0">
                <a:solidFill>
                  <a:srgbClr val="404040"/>
                </a:solidFill>
                <a:effectLst/>
                <a:latin typeface="VAG Rounded Std Light"/>
                <a:ea typeface="Lora" pitchFamily="2" charset="0"/>
                <a:cs typeface="Arial" panose="020B0604020202020204" pitchFamily="34" charset="0"/>
              </a:rPr>
              <a:t>. Cela </a:t>
            </a:r>
            <a:r>
              <a:rPr lang="en-GB" sz="2400" dirty="0" err="1">
                <a:solidFill>
                  <a:srgbClr val="404040"/>
                </a:solidFill>
                <a:effectLst/>
                <a:latin typeface="VAG Rounded Std Light"/>
                <a:ea typeface="Lora" pitchFamily="2" charset="0"/>
                <a:cs typeface="Arial" panose="020B0604020202020204" pitchFamily="34" charset="0"/>
              </a:rPr>
              <a:t>garantit</a:t>
            </a:r>
            <a:r>
              <a:rPr lang="en-GB" sz="2400" dirty="0">
                <a:solidFill>
                  <a:srgbClr val="404040"/>
                </a:solidFill>
                <a:effectLst/>
                <a:latin typeface="VAG Rounded Std Light"/>
                <a:ea typeface="Lora" pitchFamily="2" charset="0"/>
                <a:cs typeface="Arial" panose="020B0604020202020204" pitchFamily="34" charset="0"/>
              </a:rPr>
              <a:t> que </a:t>
            </a:r>
            <a:r>
              <a:rPr lang="en-GB" sz="2400" dirty="0" err="1">
                <a:solidFill>
                  <a:srgbClr val="404040"/>
                </a:solidFill>
                <a:effectLst/>
                <a:latin typeface="VAG Rounded Std Light"/>
                <a:ea typeface="Lora" pitchFamily="2" charset="0"/>
                <a:cs typeface="Arial" panose="020B0604020202020204" pitchFamily="34" charset="0"/>
              </a:rPr>
              <a:t>l'augmentation</a:t>
            </a:r>
            <a:r>
              <a:rPr lang="en-GB" sz="2400" dirty="0">
                <a:solidFill>
                  <a:srgbClr val="404040"/>
                </a:solidFill>
                <a:effectLst/>
                <a:latin typeface="VAG Rounded Std Light"/>
                <a:ea typeface="Lora" pitchFamily="2" charset="0"/>
                <a:cs typeface="Arial" panose="020B0604020202020204" pitchFamily="34" charset="0"/>
              </a:rPr>
              <a:t> du </a:t>
            </a:r>
            <a:r>
              <a:rPr lang="en-GB" sz="2400" dirty="0" err="1">
                <a:solidFill>
                  <a:srgbClr val="404040"/>
                </a:solidFill>
                <a:effectLst/>
                <a:latin typeface="VAG Rounded Std Light"/>
                <a:ea typeface="Lora" pitchFamily="2" charset="0"/>
                <a:cs typeface="Arial" panose="020B0604020202020204" pitchFamily="34" charset="0"/>
              </a:rPr>
              <a:t>financement</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climatique</a:t>
            </a:r>
            <a:r>
              <a:rPr lang="en-GB" sz="2400" dirty="0">
                <a:solidFill>
                  <a:srgbClr val="404040"/>
                </a:solidFill>
                <a:effectLst/>
                <a:latin typeface="VAG Rounded Std Light"/>
                <a:ea typeface="Lora" pitchFamily="2" charset="0"/>
                <a:cs typeface="Arial" panose="020B0604020202020204" pitchFamily="34" charset="0"/>
              </a:rPr>
              <a:t> ne </a:t>
            </a:r>
            <a:r>
              <a:rPr lang="en-GB" sz="2400" dirty="0" err="1">
                <a:solidFill>
                  <a:srgbClr val="404040"/>
                </a:solidFill>
                <a:effectLst/>
                <a:latin typeface="VAG Rounded Std Light"/>
                <a:ea typeface="Lora" pitchFamily="2" charset="0"/>
                <a:cs typeface="Arial" panose="020B0604020202020204" pitchFamily="34" charset="0"/>
              </a:rPr>
              <a:t>réduit</a:t>
            </a:r>
            <a:r>
              <a:rPr lang="en-GB" sz="2400" dirty="0">
                <a:solidFill>
                  <a:srgbClr val="404040"/>
                </a:solidFill>
                <a:effectLst/>
                <a:latin typeface="VAG Rounded Std Light"/>
                <a:ea typeface="Lora" pitchFamily="2" charset="0"/>
                <a:cs typeface="Arial" panose="020B0604020202020204" pitchFamily="34" charset="0"/>
              </a:rPr>
              <a:t> pas les fonds </a:t>
            </a:r>
            <a:r>
              <a:rPr lang="en-GB" sz="2400" dirty="0" err="1">
                <a:solidFill>
                  <a:srgbClr val="404040"/>
                </a:solidFill>
                <a:effectLst/>
                <a:latin typeface="VAG Rounded Std Light"/>
                <a:ea typeface="Lora" pitchFamily="2" charset="0"/>
                <a:cs typeface="Arial" panose="020B0604020202020204" pitchFamily="34" charset="0"/>
              </a:rPr>
              <a:t>disponibles</a:t>
            </a:r>
            <a:r>
              <a:rPr lang="en-GB" sz="2400" dirty="0">
                <a:solidFill>
                  <a:srgbClr val="404040"/>
                </a:solidFill>
                <a:effectLst/>
                <a:latin typeface="VAG Rounded Std Light"/>
                <a:ea typeface="Lora" pitchFamily="2" charset="0"/>
                <a:cs typeface="Arial" panose="020B0604020202020204" pitchFamily="34" charset="0"/>
              </a:rPr>
              <a:t> pour </a:t>
            </a:r>
            <a:r>
              <a:rPr lang="en-GB" sz="2400" dirty="0" err="1">
                <a:solidFill>
                  <a:srgbClr val="404040"/>
                </a:solidFill>
                <a:effectLst/>
                <a:latin typeface="VAG Rounded Std Light"/>
                <a:ea typeface="Lora" pitchFamily="2" charset="0"/>
                <a:cs typeface="Arial" panose="020B0604020202020204" pitchFamily="34" charset="0"/>
              </a:rPr>
              <a:t>d'autres</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besoins</a:t>
            </a:r>
            <a:r>
              <a:rPr lang="en-GB" sz="2400" dirty="0">
                <a:solidFill>
                  <a:srgbClr val="404040"/>
                </a:solidFill>
                <a:effectLst/>
                <a:latin typeface="VAG Rounded Std Light"/>
                <a:ea typeface="Lora" pitchFamily="2" charset="0"/>
                <a:cs typeface="Arial" panose="020B0604020202020204" pitchFamily="34" charset="0"/>
              </a:rPr>
              <a:t> de </a:t>
            </a:r>
            <a:r>
              <a:rPr lang="en-GB" sz="2400" dirty="0" err="1">
                <a:solidFill>
                  <a:srgbClr val="404040"/>
                </a:solidFill>
                <a:effectLst/>
                <a:latin typeface="VAG Rounded Std Light"/>
                <a:ea typeface="Lora" pitchFamily="2" charset="0"/>
                <a:cs typeface="Arial" panose="020B0604020202020204" pitchFamily="34" charset="0"/>
              </a:rPr>
              <a:t>développement</a:t>
            </a:r>
            <a:r>
              <a:rPr lang="en-GB" sz="2400" dirty="0">
                <a:solidFill>
                  <a:srgbClr val="404040"/>
                </a:solidFill>
                <a:effectLst/>
                <a:latin typeface="VAG Rounded Std Light"/>
                <a:ea typeface="Lora" pitchFamily="2" charset="0"/>
                <a:cs typeface="Arial" panose="020B0604020202020204" pitchFamily="34" charset="0"/>
              </a:rPr>
              <a:t>.</a:t>
            </a:r>
            <a:br>
              <a:rPr lang="en-GB" sz="2400" dirty="0">
                <a:solidFill>
                  <a:srgbClr val="404040"/>
                </a:solidFill>
                <a:effectLst/>
                <a:latin typeface="VAG Rounded Std Light"/>
                <a:ea typeface="Lora" pitchFamily="2" charset="0"/>
                <a:cs typeface="Arial" panose="020B0604020202020204" pitchFamily="34" charset="0"/>
              </a:rPr>
            </a:br>
            <a:br>
              <a:rPr lang="en-GB" sz="2400" dirty="0">
                <a:solidFill>
                  <a:srgbClr val="404040"/>
                </a:solidFill>
                <a:effectLst/>
                <a:latin typeface="VAG Rounded Std Light"/>
                <a:ea typeface="Lora" pitchFamily="2" charset="0"/>
                <a:cs typeface="Arial" panose="020B0604020202020204" pitchFamily="34" charset="0"/>
              </a:rPr>
            </a:br>
            <a:r>
              <a:rPr lang="en-GB" sz="2400" b="1" dirty="0">
                <a:solidFill>
                  <a:schemeClr val="tx1"/>
                </a:solidFill>
                <a:effectLst/>
                <a:latin typeface="VAG Rounded Std Light"/>
                <a:ea typeface="Lora" pitchFamily="2" charset="0"/>
                <a:cs typeface="Arial" panose="020B0604020202020204" pitchFamily="34" charset="0"/>
              </a:rPr>
              <a:t>Le </a:t>
            </a:r>
            <a:r>
              <a:rPr lang="en-GB" sz="2400" b="1" dirty="0" err="1">
                <a:solidFill>
                  <a:schemeClr val="tx1"/>
                </a:solidFill>
                <a:effectLst/>
                <a:latin typeface="VAG Rounded Std Light"/>
                <a:ea typeface="Lora" pitchFamily="2" charset="0"/>
                <a:cs typeface="Arial" panose="020B0604020202020204" pitchFamily="34" charset="0"/>
              </a:rPr>
              <a:t>risque</a:t>
            </a:r>
            <a:r>
              <a:rPr lang="en-GB" sz="2400" b="1" dirty="0">
                <a:solidFill>
                  <a:schemeClr val="tx1"/>
                </a:solidFill>
                <a:effectLst/>
                <a:latin typeface="VAG Rounded Std Light"/>
                <a:ea typeface="Lora" pitchFamily="2" charset="0"/>
                <a:cs typeface="Arial" panose="020B0604020202020204" pitchFamily="34" charset="0"/>
              </a:rPr>
              <a:t> </a:t>
            </a:r>
            <a:r>
              <a:rPr lang="en-GB" sz="2400" b="1" dirty="0" err="1">
                <a:solidFill>
                  <a:schemeClr val="tx1"/>
                </a:solidFill>
                <a:effectLst/>
                <a:latin typeface="VAG Rounded Std Light"/>
                <a:ea typeface="Lora" pitchFamily="2" charset="0"/>
                <a:cs typeface="Arial" panose="020B0604020202020204" pitchFamily="34" charset="0"/>
              </a:rPr>
              <a:t>climatique</a:t>
            </a:r>
            <a:r>
              <a:rPr lang="en-GB" sz="2400" dirty="0">
                <a:solidFill>
                  <a:schemeClr val="tx1"/>
                </a:solidFill>
                <a:effectLst/>
                <a:latin typeface="VAG Rounded Std Light"/>
                <a:ea typeface="Lora" pitchFamily="2" charset="0"/>
                <a:cs typeface="Arial" panose="020B0604020202020204" pitchFamily="34" charset="0"/>
              </a:rPr>
              <a:t>, qui fait </a:t>
            </a:r>
            <a:r>
              <a:rPr lang="en-GB" sz="2400" dirty="0" err="1">
                <a:solidFill>
                  <a:schemeClr val="tx1"/>
                </a:solidFill>
                <a:effectLst/>
                <a:latin typeface="VAG Rounded Std Light"/>
                <a:ea typeface="Lora" pitchFamily="2" charset="0"/>
                <a:cs typeface="Arial" panose="020B0604020202020204" pitchFamily="34" charset="0"/>
              </a:rPr>
              <a:t>référence</a:t>
            </a:r>
            <a:r>
              <a:rPr lang="en-GB" sz="2400" dirty="0">
                <a:solidFill>
                  <a:schemeClr val="tx1"/>
                </a:solidFill>
                <a:effectLst/>
                <a:latin typeface="VAG Rounded Std Light"/>
                <a:ea typeface="Lora" pitchFamily="2" charset="0"/>
                <a:cs typeface="Arial" panose="020B0604020202020204" pitchFamily="34" charset="0"/>
              </a:rPr>
              <a:t> aux </a:t>
            </a:r>
            <a:r>
              <a:rPr lang="en-GB" sz="2400" dirty="0" err="1">
                <a:solidFill>
                  <a:schemeClr val="tx1"/>
                </a:solidFill>
                <a:latin typeface="VAG Rounded Std Light"/>
                <a:ea typeface="Lora" pitchFamily="2" charset="0"/>
                <a:cs typeface="Arial" panose="020B0604020202020204" pitchFamily="34" charset="0"/>
              </a:rPr>
              <a:t>aléas</a:t>
            </a:r>
            <a:r>
              <a:rPr lang="en-GB" sz="2400" dirty="0">
                <a:solidFill>
                  <a:schemeClr val="tx1"/>
                </a:solidFill>
                <a:effectLst/>
                <a:latin typeface="VAG Rounded Std Light"/>
                <a:ea typeface="Lora" pitchFamily="2" charset="0"/>
                <a:cs typeface="Arial" panose="020B0604020202020204" pitchFamily="34" charset="0"/>
              </a:rPr>
              <a:t>, aux </a:t>
            </a:r>
            <a:r>
              <a:rPr lang="en-GB" sz="2400" dirty="0" err="1">
                <a:solidFill>
                  <a:schemeClr val="tx1"/>
                </a:solidFill>
                <a:effectLst/>
                <a:latin typeface="VAG Rounded Std Light"/>
                <a:ea typeface="Lora" pitchFamily="2" charset="0"/>
                <a:cs typeface="Arial" panose="020B0604020202020204" pitchFamily="34" charset="0"/>
              </a:rPr>
              <a:t>vulnérabilités</a:t>
            </a:r>
            <a:r>
              <a:rPr lang="en-GB" sz="2400" dirty="0">
                <a:solidFill>
                  <a:schemeClr val="tx1"/>
                </a:solidFill>
                <a:effectLst/>
                <a:latin typeface="VAG Rounded Std Light"/>
                <a:ea typeface="Lora" pitchFamily="2" charset="0"/>
                <a:cs typeface="Arial" panose="020B0604020202020204" pitchFamily="34" charset="0"/>
              </a:rPr>
              <a:t> et à </a:t>
            </a:r>
            <a:r>
              <a:rPr lang="en-GB" sz="2400" dirty="0" err="1">
                <a:solidFill>
                  <a:schemeClr val="tx1"/>
                </a:solidFill>
                <a:effectLst/>
                <a:latin typeface="VAG Rounded Std Light"/>
                <a:ea typeface="Lora" pitchFamily="2" charset="0"/>
                <a:cs typeface="Arial" panose="020B0604020202020204" pitchFamily="34" charset="0"/>
              </a:rPr>
              <a:t>l'exposition</a:t>
            </a:r>
            <a:r>
              <a:rPr lang="en-GB" sz="2400" dirty="0">
                <a:solidFill>
                  <a:schemeClr val="tx1"/>
                </a:solidFill>
                <a:effectLst/>
                <a:latin typeface="VAG Rounded Std Light"/>
                <a:ea typeface="Lora" pitchFamily="2" charset="0"/>
                <a:cs typeface="Arial" panose="020B0604020202020204" pitchFamily="34" charset="0"/>
              </a:rPr>
              <a:t>, est </a:t>
            </a:r>
            <a:r>
              <a:rPr lang="en-GB" sz="2400" dirty="0" err="1">
                <a:solidFill>
                  <a:schemeClr val="tx1"/>
                </a:solidFill>
                <a:effectLst/>
                <a:latin typeface="VAG Rounded Std Light"/>
                <a:ea typeface="Lora" pitchFamily="2" charset="0"/>
                <a:cs typeface="Arial" panose="020B0604020202020204" pitchFamily="34" charset="0"/>
              </a:rPr>
              <a:t>une</a:t>
            </a:r>
            <a:r>
              <a:rPr lang="en-GB" sz="2400" dirty="0">
                <a:solidFill>
                  <a:schemeClr val="tx1"/>
                </a:solidFill>
                <a:effectLst/>
                <a:latin typeface="VAG Rounded Std Light"/>
                <a:ea typeface="Lora" pitchFamily="2" charset="0"/>
                <a:cs typeface="Arial" panose="020B0604020202020204" pitchFamily="34" charset="0"/>
              </a:rPr>
              <a:t> condition </a:t>
            </a:r>
            <a:r>
              <a:rPr lang="en-GB" sz="2400" dirty="0" err="1">
                <a:solidFill>
                  <a:schemeClr val="tx1"/>
                </a:solidFill>
                <a:effectLst/>
                <a:latin typeface="VAG Rounded Std Light"/>
                <a:ea typeface="Lora" pitchFamily="2" charset="0"/>
                <a:cs typeface="Arial" panose="020B0604020202020204" pitchFamily="34" charset="0"/>
              </a:rPr>
              <a:t>préalable</a:t>
            </a:r>
            <a:r>
              <a:rPr lang="en-GB" sz="2400" dirty="0">
                <a:solidFill>
                  <a:schemeClr val="tx1"/>
                </a:solidFill>
                <a:effectLst/>
                <a:latin typeface="VAG Rounded Std Light"/>
                <a:ea typeface="Lora" pitchFamily="2" charset="0"/>
                <a:cs typeface="Arial" panose="020B0604020202020204" pitchFamily="34" charset="0"/>
              </a:rPr>
              <a:t> à </a:t>
            </a:r>
            <a:r>
              <a:rPr lang="en-GB" sz="2400" dirty="0" err="1">
                <a:solidFill>
                  <a:schemeClr val="tx1"/>
                </a:solidFill>
                <a:effectLst/>
                <a:latin typeface="VAG Rounded Std Light"/>
                <a:ea typeface="Lora" pitchFamily="2" charset="0"/>
                <a:cs typeface="Arial" panose="020B0604020202020204" pitchFamily="34" charset="0"/>
              </a:rPr>
              <a:t>une</a:t>
            </a:r>
            <a:r>
              <a:rPr lang="en-GB" sz="2400" dirty="0">
                <a:solidFill>
                  <a:schemeClr val="tx1"/>
                </a:solidFill>
                <a:effectLst/>
                <a:latin typeface="VAG Rounded Std Light"/>
                <a:ea typeface="Lora" pitchFamily="2" charset="0"/>
                <a:cs typeface="Arial" panose="020B0604020202020204" pitchFamily="34" charset="0"/>
              </a:rPr>
              <a:t> </a:t>
            </a:r>
            <a:r>
              <a:rPr lang="en-GB" sz="2400" b="1" dirty="0">
                <a:solidFill>
                  <a:schemeClr val="tx1"/>
                </a:solidFill>
                <a:effectLst/>
                <a:latin typeface="VAG Rounded Std Light"/>
                <a:ea typeface="Lora" pitchFamily="2" charset="0"/>
                <a:cs typeface="Arial" panose="020B0604020202020204" pitchFamily="34" charset="0"/>
              </a:rPr>
              <a:t>justification </a:t>
            </a:r>
            <a:r>
              <a:rPr lang="en-GB" sz="2400" b="1" dirty="0" err="1">
                <a:solidFill>
                  <a:schemeClr val="tx1"/>
                </a:solidFill>
                <a:effectLst/>
                <a:latin typeface="VAG Rounded Std Light"/>
                <a:ea typeface="Lora" pitchFamily="2" charset="0"/>
                <a:cs typeface="Arial" panose="020B0604020202020204" pitchFamily="34" charset="0"/>
              </a:rPr>
              <a:t>climatique</a:t>
            </a:r>
            <a:r>
              <a:rPr lang="en-GB" sz="2400" dirty="0">
                <a:solidFill>
                  <a:schemeClr val="tx1"/>
                </a:solidFill>
                <a:effectLst/>
                <a:latin typeface="VAG Rounded Std Light"/>
                <a:ea typeface="Lora" pitchFamily="2" charset="0"/>
                <a:cs typeface="Arial" panose="020B0604020202020204" pitchFamily="34" charset="0"/>
              </a:rPr>
              <a:t> </a:t>
            </a:r>
            <a:r>
              <a:rPr lang="en-GB" sz="2400" dirty="0" err="1">
                <a:solidFill>
                  <a:schemeClr val="tx1"/>
                </a:solidFill>
                <a:effectLst/>
                <a:latin typeface="VAG Rounded Std Light"/>
                <a:ea typeface="Lora" pitchFamily="2" charset="0"/>
                <a:cs typeface="Arial" panose="020B0604020202020204" pitchFamily="34" charset="0"/>
              </a:rPr>
              <a:t>claire</a:t>
            </a:r>
            <a:r>
              <a:rPr lang="en-GB" sz="2400" dirty="0">
                <a:solidFill>
                  <a:schemeClr val="tx1"/>
                </a:solidFill>
                <a:effectLst/>
                <a:latin typeface="VAG Rounded Std Light"/>
                <a:ea typeface="Lora" pitchFamily="2" charset="0"/>
                <a:cs typeface="Arial" panose="020B0604020202020204" pitchFamily="34" charset="0"/>
              </a:rPr>
              <a:t> </a:t>
            </a:r>
            <a:r>
              <a:rPr lang="en-GB" sz="2400" dirty="0">
                <a:solidFill>
                  <a:srgbClr val="404040"/>
                </a:solidFill>
                <a:effectLst/>
                <a:latin typeface="VAG Rounded Std Light"/>
                <a:ea typeface="Lora" pitchFamily="2" charset="0"/>
                <a:cs typeface="Arial" panose="020B0604020202020204" pitchFamily="34" charset="0"/>
              </a:rPr>
              <a:t>pour </a:t>
            </a:r>
            <a:r>
              <a:rPr lang="en-GB" sz="2400" dirty="0" err="1">
                <a:solidFill>
                  <a:srgbClr val="404040"/>
                </a:solidFill>
                <a:effectLst/>
                <a:latin typeface="VAG Rounded Std Light"/>
                <a:ea typeface="Lora" pitchFamily="2" charset="0"/>
                <a:cs typeface="Arial" panose="020B0604020202020204" pitchFamily="34" charset="0"/>
              </a:rPr>
              <a:t>traiter</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l'additionnalité</a:t>
            </a:r>
            <a:r>
              <a:rPr lang="en-GB" sz="2400" dirty="0">
                <a:solidFill>
                  <a:srgbClr val="404040"/>
                </a:solidFill>
                <a:effectLst/>
                <a:latin typeface="VAG Rounded Std Light"/>
                <a:ea typeface="Lora" pitchFamily="2" charset="0"/>
                <a:cs typeface="Arial" panose="020B0604020202020204" pitchFamily="34" charset="0"/>
              </a:rPr>
              <a:t>.</a:t>
            </a:r>
            <a:br>
              <a:rPr lang="en-GB" sz="2400" dirty="0">
                <a:solidFill>
                  <a:srgbClr val="404040"/>
                </a:solidFill>
                <a:effectLst/>
                <a:latin typeface="VAG Rounded Std Light"/>
                <a:ea typeface="Lora" pitchFamily="2" charset="0"/>
                <a:cs typeface="Arial" panose="020B0604020202020204" pitchFamily="34" charset="0"/>
              </a:rPr>
            </a:br>
            <a:br>
              <a:rPr lang="en-US" sz="2400" dirty="0">
                <a:solidFill>
                  <a:srgbClr val="404040"/>
                </a:solidFill>
                <a:effectLst/>
                <a:latin typeface="VAG Rounded Std Light"/>
                <a:ea typeface="Lora" pitchFamily="2" charset="0"/>
                <a:cs typeface="Arial" panose="020B0604020202020204" pitchFamily="34" charset="0"/>
              </a:rPr>
            </a:br>
            <a:endParaRPr lang="en-US" sz="2400" dirty="0"/>
          </a:p>
        </p:txBody>
      </p:sp>
    </p:spTree>
    <p:extLst>
      <p:ext uri="{BB962C8B-B14F-4D97-AF65-F5344CB8AC3E}">
        <p14:creationId xmlns:p14="http://schemas.microsoft.com/office/powerpoint/2010/main" val="17083349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05C79FB-8207-365D-C7DF-1164EB7C5A41}"/>
              </a:ext>
            </a:extLst>
          </p:cNvPr>
          <p:cNvGraphicFramePr>
            <a:graphicFrameLocks noGrp="1"/>
          </p:cNvGraphicFramePr>
          <p:nvPr>
            <p:extLst>
              <p:ext uri="{D42A27DB-BD31-4B8C-83A1-F6EECF244321}">
                <p14:modId xmlns:p14="http://schemas.microsoft.com/office/powerpoint/2010/main" val="2558786748"/>
              </p:ext>
            </p:extLst>
          </p:nvPr>
        </p:nvGraphicFramePr>
        <p:xfrm>
          <a:off x="1590040" y="1919408"/>
          <a:ext cx="9154160" cy="4181256"/>
        </p:xfrm>
        <a:graphic>
          <a:graphicData uri="http://schemas.openxmlformats.org/drawingml/2006/table">
            <a:tbl>
              <a:tblPr firstRow="1" firstCol="1" bandRow="1">
                <a:tableStyleId>{5C22544A-7EE6-4342-B048-85BDC9FD1C3A}</a:tableStyleId>
              </a:tblPr>
              <a:tblGrid>
                <a:gridCol w="4389120">
                  <a:extLst>
                    <a:ext uri="{9D8B030D-6E8A-4147-A177-3AD203B41FA5}">
                      <a16:colId xmlns:a16="http://schemas.microsoft.com/office/drawing/2014/main" val="2128271735"/>
                    </a:ext>
                  </a:extLst>
                </a:gridCol>
                <a:gridCol w="4765040">
                  <a:extLst>
                    <a:ext uri="{9D8B030D-6E8A-4147-A177-3AD203B41FA5}">
                      <a16:colId xmlns:a16="http://schemas.microsoft.com/office/drawing/2014/main" val="2808957824"/>
                    </a:ext>
                  </a:extLst>
                </a:gridCol>
              </a:tblGrid>
              <a:tr h="523656">
                <a:tc>
                  <a:txBody>
                    <a:bodyPr/>
                    <a:lstStyle/>
                    <a:p>
                      <a:pPr marL="0" marR="0" algn="ctr">
                        <a:spcBef>
                          <a:spcPts val="0"/>
                        </a:spcBef>
                        <a:spcAft>
                          <a:spcPts val="0"/>
                        </a:spcAft>
                      </a:pPr>
                      <a:r>
                        <a:rPr lang="en-GB" sz="2000">
                          <a:effectLst/>
                        </a:rPr>
                        <a:t>Bons exemples</a:t>
                      </a:r>
                      <a:endParaRPr lang="en-US" sz="2000">
                        <a:solidFill>
                          <a:srgbClr val="404040"/>
                        </a:solidFill>
                        <a:effectLst/>
                        <a:latin typeface="VAG Rounded Std Light"/>
                        <a:ea typeface="Lora" pitchFamily="2" charset="0"/>
                        <a:cs typeface="Arial" panose="020B0604020202020204" pitchFamily="34" charset="0"/>
                      </a:endParaRPr>
                    </a:p>
                  </a:txBody>
                  <a:tcPr marL="68580" marR="68580" marT="0" marB="0"/>
                </a:tc>
                <a:tc>
                  <a:txBody>
                    <a:bodyPr/>
                    <a:lstStyle/>
                    <a:p>
                      <a:pPr marL="0" marR="0" algn="ctr">
                        <a:spcBef>
                          <a:spcPts val="0"/>
                        </a:spcBef>
                        <a:spcAft>
                          <a:spcPts val="0"/>
                        </a:spcAft>
                      </a:pPr>
                      <a:r>
                        <a:rPr lang="en-GB" sz="2000">
                          <a:effectLst/>
                        </a:rPr>
                        <a:t>Mauvais exemples</a:t>
                      </a:r>
                      <a:endParaRPr lang="en-US" sz="2000">
                        <a:solidFill>
                          <a:srgbClr val="404040"/>
                        </a:solidFill>
                        <a:effectLst/>
                        <a:latin typeface="VAG Rounded Std Light"/>
                        <a:ea typeface="Lora" pitchFamily="2" charset="0"/>
                        <a:cs typeface="Arial" panose="020B0604020202020204" pitchFamily="34" charset="0"/>
                      </a:endParaRPr>
                    </a:p>
                  </a:txBody>
                  <a:tcPr marL="68580" marR="68580" marT="0" marB="0"/>
                </a:tc>
                <a:extLst>
                  <a:ext uri="{0D108BD9-81ED-4DB2-BD59-A6C34878D82A}">
                    <a16:rowId xmlns:a16="http://schemas.microsoft.com/office/drawing/2014/main" val="3433951217"/>
                  </a:ext>
                </a:extLst>
              </a:tr>
              <a:tr h="0">
                <a:tc>
                  <a:txBody>
                    <a:bodyPr/>
                    <a:lstStyle/>
                    <a:p>
                      <a:pPr marL="342900" marR="0" lvl="0" indent="-342900" algn="l">
                        <a:spcBef>
                          <a:spcPts val="0"/>
                        </a:spcBef>
                        <a:spcAft>
                          <a:spcPts val="0"/>
                        </a:spcAft>
                        <a:buFont typeface="Symbol" panose="05050102010706020507" pitchFamily="18" charset="2"/>
                        <a:buChar char=""/>
                      </a:pPr>
                      <a:r>
                        <a:rPr lang="en-GB" sz="2000" b="0" dirty="0">
                          <a:solidFill>
                            <a:srgbClr val="4D4D4D"/>
                          </a:solidFill>
                          <a:effectLst/>
                        </a:rPr>
                        <a:t>Infrastructures </a:t>
                      </a:r>
                      <a:r>
                        <a:rPr lang="en-GB" sz="2000" b="0" dirty="0" err="1">
                          <a:solidFill>
                            <a:srgbClr val="4D4D4D"/>
                          </a:solidFill>
                          <a:effectLst/>
                        </a:rPr>
                        <a:t>hydrauliques</a:t>
                      </a:r>
                      <a:r>
                        <a:rPr lang="en-GB" sz="2000" b="0" dirty="0">
                          <a:solidFill>
                            <a:srgbClr val="4D4D4D"/>
                          </a:solidFill>
                          <a:effectLst/>
                        </a:rPr>
                        <a:t> </a:t>
                      </a:r>
                      <a:r>
                        <a:rPr lang="en-GB" sz="2000" b="0" dirty="0" err="1">
                          <a:solidFill>
                            <a:srgbClr val="4D4D4D"/>
                          </a:solidFill>
                          <a:effectLst/>
                        </a:rPr>
                        <a:t>résistantes</a:t>
                      </a:r>
                      <a:r>
                        <a:rPr lang="en-GB" sz="2000" b="0" dirty="0">
                          <a:solidFill>
                            <a:srgbClr val="4D4D4D"/>
                          </a:solidFill>
                          <a:effectLst/>
                        </a:rPr>
                        <a:t> au </a:t>
                      </a:r>
                      <a:r>
                        <a:rPr lang="en-GB" sz="2000" b="0" dirty="0" err="1">
                          <a:solidFill>
                            <a:srgbClr val="4D4D4D"/>
                          </a:solidFill>
                          <a:effectLst/>
                        </a:rPr>
                        <a:t>climat</a:t>
                      </a:r>
                      <a:r>
                        <a:rPr lang="en-GB" sz="2000" b="0" dirty="0">
                          <a:solidFill>
                            <a:srgbClr val="4D4D4D"/>
                          </a:solidFill>
                          <a:effectLst/>
                        </a:rPr>
                        <a:t> pour </a:t>
                      </a:r>
                      <a:r>
                        <a:rPr lang="en-GB" sz="2000" b="0" dirty="0" err="1">
                          <a:solidFill>
                            <a:srgbClr val="4D4D4D"/>
                          </a:solidFill>
                          <a:effectLst/>
                        </a:rPr>
                        <a:t>survivre</a:t>
                      </a:r>
                      <a:r>
                        <a:rPr lang="en-GB" sz="2000" b="0" dirty="0">
                          <a:solidFill>
                            <a:srgbClr val="4D4D4D"/>
                          </a:solidFill>
                          <a:effectLst/>
                        </a:rPr>
                        <a:t> aux </a:t>
                      </a:r>
                      <a:r>
                        <a:rPr lang="en-GB" sz="2000" b="0" dirty="0" err="1">
                          <a:solidFill>
                            <a:srgbClr val="4D4D4D"/>
                          </a:solidFill>
                          <a:effectLst/>
                        </a:rPr>
                        <a:t>inondations</a:t>
                      </a:r>
                      <a:r>
                        <a:rPr lang="en-GB" sz="2000" b="0" dirty="0">
                          <a:solidFill>
                            <a:srgbClr val="4D4D4D"/>
                          </a:solidFill>
                          <a:effectLst/>
                        </a:rPr>
                        <a:t> et </a:t>
                      </a:r>
                      <a:r>
                        <a:rPr lang="en-GB" sz="2000" b="0" kern="1200" dirty="0">
                          <a:solidFill>
                            <a:srgbClr val="4D4D4D"/>
                          </a:solidFill>
                          <a:effectLst/>
                          <a:latin typeface="+mn-lt"/>
                          <a:ea typeface="+mn-ea"/>
                          <a:cs typeface="+mn-cs"/>
                        </a:rPr>
                        <a:t>aux </a:t>
                      </a:r>
                      <a:r>
                        <a:rPr lang="en-GB" sz="2000" b="0" kern="1200" dirty="0" err="1">
                          <a:solidFill>
                            <a:srgbClr val="4D4D4D"/>
                          </a:solidFill>
                          <a:effectLst/>
                          <a:latin typeface="+mn-lt"/>
                          <a:ea typeface="+mn-ea"/>
                          <a:cs typeface="+mn-cs"/>
                        </a:rPr>
                        <a:t>sécheresses</a:t>
                      </a:r>
                      <a:endParaRPr lang="en-US" sz="2000" b="0" kern="1200" dirty="0">
                        <a:solidFill>
                          <a:srgbClr val="4D4D4D"/>
                        </a:solidFill>
                        <a:effectLst/>
                        <a:latin typeface="+mn-lt"/>
                        <a:ea typeface="+mn-ea"/>
                        <a:cs typeface="+mn-cs"/>
                      </a:endParaRPr>
                    </a:p>
                    <a:p>
                      <a:pPr marL="342900" marR="0" lvl="0" indent="-342900" algn="l">
                        <a:spcBef>
                          <a:spcPts val="0"/>
                        </a:spcBef>
                        <a:spcAft>
                          <a:spcPts val="0"/>
                        </a:spcAft>
                        <a:buFont typeface="Symbol" panose="05050102010706020507" pitchFamily="18" charset="2"/>
                        <a:buChar char=""/>
                      </a:pPr>
                      <a:r>
                        <a:rPr lang="en-GB" sz="2000" b="0" dirty="0" err="1">
                          <a:solidFill>
                            <a:srgbClr val="4D4D4D"/>
                          </a:solidFill>
                          <a:effectLst/>
                        </a:rPr>
                        <a:t>Réduction</a:t>
                      </a:r>
                      <a:r>
                        <a:rPr lang="en-GB" sz="2000" b="0" dirty="0">
                          <a:solidFill>
                            <a:srgbClr val="4D4D4D"/>
                          </a:solidFill>
                          <a:effectLst/>
                        </a:rPr>
                        <a:t> des </a:t>
                      </a:r>
                      <a:r>
                        <a:rPr lang="en-GB" sz="2000" b="0" dirty="0" err="1">
                          <a:solidFill>
                            <a:srgbClr val="4D4D4D"/>
                          </a:solidFill>
                          <a:effectLst/>
                        </a:rPr>
                        <a:t>fuites</a:t>
                      </a:r>
                      <a:r>
                        <a:rPr lang="en-GB" sz="2000" b="0" dirty="0">
                          <a:solidFill>
                            <a:srgbClr val="4D4D4D"/>
                          </a:solidFill>
                          <a:effectLst/>
                        </a:rPr>
                        <a:t> pour </a:t>
                      </a:r>
                      <a:r>
                        <a:rPr lang="en-GB" sz="2000" b="0" dirty="0" err="1">
                          <a:solidFill>
                            <a:srgbClr val="4D4D4D"/>
                          </a:solidFill>
                          <a:effectLst/>
                        </a:rPr>
                        <a:t>préserver</a:t>
                      </a:r>
                      <a:r>
                        <a:rPr lang="en-GB" sz="2000" b="0" dirty="0">
                          <a:solidFill>
                            <a:srgbClr val="4D4D4D"/>
                          </a:solidFill>
                          <a:effectLst/>
                        </a:rPr>
                        <a:t> les </a:t>
                      </a:r>
                      <a:r>
                        <a:rPr lang="en-GB" sz="2000" b="0" dirty="0" err="1">
                          <a:solidFill>
                            <a:srgbClr val="4D4D4D"/>
                          </a:solidFill>
                          <a:effectLst/>
                        </a:rPr>
                        <a:t>ressources</a:t>
                      </a:r>
                      <a:r>
                        <a:rPr lang="en-GB" sz="2000" b="0" dirty="0">
                          <a:solidFill>
                            <a:srgbClr val="4D4D4D"/>
                          </a:solidFill>
                          <a:effectLst/>
                        </a:rPr>
                        <a:t> </a:t>
                      </a:r>
                      <a:r>
                        <a:rPr lang="en-GB" sz="2000" b="0" dirty="0" err="1">
                          <a:solidFill>
                            <a:srgbClr val="4D4D4D"/>
                          </a:solidFill>
                          <a:effectLst/>
                        </a:rPr>
                        <a:t>en</a:t>
                      </a:r>
                      <a:r>
                        <a:rPr lang="en-GB" sz="2000" b="0" dirty="0">
                          <a:solidFill>
                            <a:srgbClr val="4D4D4D"/>
                          </a:solidFill>
                          <a:effectLst/>
                        </a:rPr>
                        <a:t> eau </a:t>
                      </a:r>
                      <a:r>
                        <a:rPr lang="en-GB" sz="2000" b="0" dirty="0" err="1">
                          <a:solidFill>
                            <a:srgbClr val="4D4D4D"/>
                          </a:solidFill>
                          <a:effectLst/>
                        </a:rPr>
                        <a:t>limitées</a:t>
                      </a:r>
                      <a:endParaRPr lang="en-US" sz="20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000" b="0" dirty="0">
                          <a:solidFill>
                            <a:srgbClr val="4D4D4D"/>
                          </a:solidFill>
                          <a:effectLst/>
                        </a:rPr>
                        <a:t>Stockage de </a:t>
                      </a:r>
                      <a:r>
                        <a:rPr lang="en-GB" sz="2000" b="0" dirty="0" err="1">
                          <a:solidFill>
                            <a:srgbClr val="4D4D4D"/>
                          </a:solidFill>
                          <a:effectLst/>
                        </a:rPr>
                        <a:t>l'eau</a:t>
                      </a:r>
                      <a:r>
                        <a:rPr lang="en-GB" sz="2000" b="0" dirty="0">
                          <a:solidFill>
                            <a:srgbClr val="4D4D4D"/>
                          </a:solidFill>
                          <a:effectLst/>
                        </a:rPr>
                        <a:t> pour </a:t>
                      </a:r>
                      <a:r>
                        <a:rPr lang="en-GB" sz="2000" b="0" dirty="0" err="1">
                          <a:solidFill>
                            <a:srgbClr val="4D4D4D"/>
                          </a:solidFill>
                          <a:effectLst/>
                        </a:rPr>
                        <a:t>maintenir</a:t>
                      </a:r>
                      <a:r>
                        <a:rPr lang="en-GB" sz="2000" b="0" dirty="0">
                          <a:solidFill>
                            <a:srgbClr val="4D4D4D"/>
                          </a:solidFill>
                          <a:effectLst/>
                        </a:rPr>
                        <a:t> les services pendant les </a:t>
                      </a:r>
                      <a:r>
                        <a:rPr lang="en-GB" sz="2000" b="0" dirty="0" err="1">
                          <a:solidFill>
                            <a:srgbClr val="4D4D4D"/>
                          </a:solidFill>
                          <a:effectLst/>
                        </a:rPr>
                        <a:t>inondations</a:t>
                      </a:r>
                      <a:r>
                        <a:rPr lang="en-GB" sz="2000" b="0" dirty="0">
                          <a:solidFill>
                            <a:srgbClr val="4D4D4D"/>
                          </a:solidFill>
                          <a:effectLst/>
                        </a:rPr>
                        <a:t> et les </a:t>
                      </a:r>
                      <a:r>
                        <a:rPr lang="en-GB" sz="2000" b="0" dirty="0" err="1">
                          <a:solidFill>
                            <a:srgbClr val="4D4D4D"/>
                          </a:solidFill>
                          <a:effectLst/>
                        </a:rPr>
                        <a:t>sécheresses</a:t>
                      </a:r>
                      <a:endParaRPr lang="en-US" sz="20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000" b="0" dirty="0">
                          <a:solidFill>
                            <a:srgbClr val="4D4D4D"/>
                          </a:solidFill>
                          <a:effectLst/>
                        </a:rPr>
                        <a:t>Lutte </a:t>
                      </a:r>
                      <a:r>
                        <a:rPr lang="en-GB" sz="2000" b="0" dirty="0" err="1">
                          <a:solidFill>
                            <a:srgbClr val="4D4D4D"/>
                          </a:solidFill>
                          <a:effectLst/>
                        </a:rPr>
                        <a:t>contre</a:t>
                      </a:r>
                      <a:r>
                        <a:rPr lang="en-GB" sz="2000" b="0" dirty="0">
                          <a:solidFill>
                            <a:srgbClr val="4D4D4D"/>
                          </a:solidFill>
                          <a:effectLst/>
                        </a:rPr>
                        <a:t> les nouveaux </a:t>
                      </a:r>
                      <a:r>
                        <a:rPr lang="en-GB" sz="2000" b="0" dirty="0" err="1">
                          <a:solidFill>
                            <a:srgbClr val="4D4D4D"/>
                          </a:solidFill>
                          <a:effectLst/>
                        </a:rPr>
                        <a:t>vecteurs</a:t>
                      </a:r>
                      <a:r>
                        <a:rPr lang="en-GB" sz="2000" b="0" dirty="0">
                          <a:solidFill>
                            <a:srgbClr val="4D4D4D"/>
                          </a:solidFill>
                          <a:effectLst/>
                        </a:rPr>
                        <a:t> de maladies </a:t>
                      </a:r>
                      <a:endParaRPr lang="en-US" sz="2000" b="0" dirty="0">
                        <a:solidFill>
                          <a:srgbClr val="4D4D4D"/>
                        </a:solidFill>
                        <a:effectLst/>
                        <a:latin typeface="VAG Rounded Std Light"/>
                        <a:ea typeface="Lora" pitchFamily="2" charset="0"/>
                        <a:cs typeface="Arial" panose="020B0604020202020204" pitchFamily="34" charset="0"/>
                      </a:endParaRPr>
                    </a:p>
                  </a:txBody>
                  <a:tcPr marL="68580" marR="68580" marT="0" marB="0">
                    <a:solidFill>
                      <a:schemeClr val="bg1"/>
                    </a:solidFill>
                  </a:tcPr>
                </a:tc>
                <a:tc>
                  <a:txBody>
                    <a:bodyPr/>
                    <a:lstStyle/>
                    <a:p>
                      <a:pPr marL="342900" marR="0" lvl="0" indent="-342900" algn="l">
                        <a:spcBef>
                          <a:spcPts val="0"/>
                        </a:spcBef>
                        <a:spcAft>
                          <a:spcPts val="0"/>
                        </a:spcAft>
                        <a:buFont typeface="Symbol" panose="05050102010706020507" pitchFamily="18" charset="2"/>
                        <a:buChar char=""/>
                      </a:pPr>
                      <a:r>
                        <a:rPr lang="en-GB" sz="2000" dirty="0">
                          <a:effectLst/>
                        </a:rPr>
                        <a:t>Augmentation de la </a:t>
                      </a:r>
                      <a:r>
                        <a:rPr lang="en-GB" sz="2000" dirty="0" err="1">
                          <a:effectLst/>
                        </a:rPr>
                        <a:t>consommation</a:t>
                      </a:r>
                      <a:r>
                        <a:rPr lang="en-GB" sz="2000" dirty="0">
                          <a:effectLst/>
                        </a:rPr>
                        <a:t> </a:t>
                      </a:r>
                      <a:r>
                        <a:rPr lang="en-GB" sz="2000" dirty="0" err="1">
                          <a:effectLst/>
                        </a:rPr>
                        <a:t>d'eau</a:t>
                      </a:r>
                      <a:r>
                        <a:rPr lang="en-GB" sz="2000" dirty="0">
                          <a:effectLst/>
                        </a:rPr>
                        <a:t> par habitant, augmentation de la population</a:t>
                      </a:r>
                      <a:endParaRPr lang="en-US" sz="2000" dirty="0">
                        <a:effectLst/>
                      </a:endParaRPr>
                    </a:p>
                    <a:p>
                      <a:pPr marL="342900" marR="0" lvl="0" indent="-342900" algn="l">
                        <a:spcBef>
                          <a:spcPts val="0"/>
                        </a:spcBef>
                        <a:spcAft>
                          <a:spcPts val="0"/>
                        </a:spcAft>
                        <a:buFont typeface="Symbol" panose="05050102010706020507" pitchFamily="18" charset="2"/>
                        <a:buChar char=""/>
                      </a:pPr>
                      <a:r>
                        <a:rPr lang="en-GB" sz="2000" dirty="0">
                          <a:effectLst/>
                        </a:rPr>
                        <a:t>Migration </a:t>
                      </a:r>
                      <a:r>
                        <a:rPr lang="en-GB" sz="2000" dirty="0" err="1">
                          <a:effectLst/>
                        </a:rPr>
                        <a:t>urbaine</a:t>
                      </a:r>
                      <a:r>
                        <a:rPr lang="en-GB" sz="2000" dirty="0">
                          <a:effectLst/>
                        </a:rPr>
                        <a:t> et </a:t>
                      </a:r>
                      <a:r>
                        <a:rPr lang="en-GB" sz="2000" dirty="0" err="1">
                          <a:effectLst/>
                        </a:rPr>
                        <a:t>réfugiés</a:t>
                      </a:r>
                      <a:r>
                        <a:rPr lang="en-GB" sz="2000" dirty="0">
                          <a:effectLst/>
                        </a:rPr>
                        <a:t> (à </a:t>
                      </a:r>
                      <a:r>
                        <a:rPr lang="en-GB" sz="2000" dirty="0" err="1">
                          <a:effectLst/>
                        </a:rPr>
                        <a:t>l'exception</a:t>
                      </a:r>
                      <a:r>
                        <a:rPr lang="en-GB" sz="2000" dirty="0">
                          <a:effectLst/>
                        </a:rPr>
                        <a:t> des « </a:t>
                      </a:r>
                      <a:r>
                        <a:rPr lang="en-GB" sz="2000" dirty="0" err="1">
                          <a:effectLst/>
                        </a:rPr>
                        <a:t>réfugiés</a:t>
                      </a:r>
                      <a:r>
                        <a:rPr lang="en-GB" sz="2000" dirty="0">
                          <a:effectLst/>
                        </a:rPr>
                        <a:t> </a:t>
                      </a:r>
                      <a:r>
                        <a:rPr lang="en-GB" sz="2000" dirty="0" err="1">
                          <a:effectLst/>
                        </a:rPr>
                        <a:t>climatiques</a:t>
                      </a:r>
                      <a:r>
                        <a:rPr lang="en-GB" sz="2000" dirty="0">
                          <a:effectLst/>
                        </a:rPr>
                        <a:t> »)</a:t>
                      </a:r>
                      <a:endParaRPr lang="en-US" sz="2000" dirty="0">
                        <a:effectLst/>
                      </a:endParaRPr>
                    </a:p>
                    <a:p>
                      <a:pPr marL="342900" marR="0" lvl="0" indent="-342900" algn="l">
                        <a:spcBef>
                          <a:spcPts val="0"/>
                        </a:spcBef>
                        <a:spcAft>
                          <a:spcPts val="0"/>
                        </a:spcAft>
                        <a:buFont typeface="Symbol" panose="05050102010706020507" pitchFamily="18" charset="2"/>
                        <a:buChar char=""/>
                      </a:pPr>
                      <a:r>
                        <a:rPr lang="en-GB" sz="2000" dirty="0">
                          <a:effectLst/>
                        </a:rPr>
                        <a:t>Manque </a:t>
                      </a:r>
                      <a:r>
                        <a:rPr lang="en-GB" sz="2000" dirty="0" err="1">
                          <a:effectLst/>
                        </a:rPr>
                        <a:t>d'entretien</a:t>
                      </a:r>
                      <a:endParaRPr lang="en-US" sz="2000" dirty="0">
                        <a:effectLst/>
                      </a:endParaRPr>
                    </a:p>
                    <a:p>
                      <a:pPr marL="342900" marR="0" lvl="0" indent="-342900" algn="l">
                        <a:spcBef>
                          <a:spcPts val="0"/>
                        </a:spcBef>
                        <a:spcAft>
                          <a:spcPts val="0"/>
                        </a:spcAft>
                        <a:buFont typeface="Symbol" panose="05050102010706020507" pitchFamily="18" charset="2"/>
                        <a:buChar char=""/>
                      </a:pPr>
                      <a:r>
                        <a:rPr lang="en-GB" sz="2000" dirty="0" err="1">
                          <a:effectLst/>
                        </a:rPr>
                        <a:t>Amélioration</a:t>
                      </a:r>
                      <a:r>
                        <a:rPr lang="en-GB" sz="2000" dirty="0">
                          <a:effectLst/>
                        </a:rPr>
                        <a:t> de la couverture WASH à des fins de </a:t>
                      </a:r>
                      <a:r>
                        <a:rPr lang="en-GB" sz="2000" dirty="0" err="1">
                          <a:effectLst/>
                        </a:rPr>
                        <a:t>développement</a:t>
                      </a:r>
                      <a:endParaRPr lang="en-US" sz="2000" dirty="0">
                        <a:solidFill>
                          <a:srgbClr val="404040"/>
                        </a:solidFill>
                        <a:effectLst/>
                        <a:latin typeface="VAG Rounded Std Light"/>
                        <a:ea typeface="Lora" pitchFamily="2" charset="0"/>
                        <a:cs typeface="Arial" panose="020B0604020202020204" pitchFamily="34" charset="0"/>
                      </a:endParaRPr>
                    </a:p>
                  </a:txBody>
                  <a:tcPr marL="68580" marR="68580" marT="0" marB="0">
                    <a:solidFill>
                      <a:schemeClr val="bg1"/>
                    </a:solidFill>
                  </a:tcPr>
                </a:tc>
                <a:extLst>
                  <a:ext uri="{0D108BD9-81ED-4DB2-BD59-A6C34878D82A}">
                    <a16:rowId xmlns:a16="http://schemas.microsoft.com/office/drawing/2014/main" val="174808210"/>
                  </a:ext>
                </a:extLst>
              </a:tr>
            </a:tbl>
          </a:graphicData>
        </a:graphic>
      </p:graphicFrame>
      <p:sp>
        <p:nvSpPr>
          <p:cNvPr id="2" name="TextBox 1">
            <a:extLst>
              <a:ext uri="{FF2B5EF4-FFF2-40B4-BE49-F238E27FC236}">
                <a16:creationId xmlns:a16="http://schemas.microsoft.com/office/drawing/2014/main" id="{CB71F853-7827-8474-A027-DBCAD51FC927}"/>
              </a:ext>
            </a:extLst>
          </p:cNvPr>
          <p:cNvSpPr txBox="1"/>
          <p:nvPr/>
        </p:nvSpPr>
        <p:spPr>
          <a:xfrm>
            <a:off x="2956560" y="391576"/>
            <a:ext cx="642112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rial" panose="020B0604020202020204"/>
                <a:ea typeface="+mn-ea"/>
                <a:cs typeface="+mn-cs"/>
              </a:rPr>
              <a:t>Justification </a:t>
            </a:r>
            <a:r>
              <a:rPr kumimoji="0" lang="en-US" sz="2400" b="0" i="0" u="none" strike="noStrike" kern="1200" cap="none" spc="0" normalizeH="0" baseline="0" noProof="0" dirty="0" err="1">
                <a:ln>
                  <a:noFill/>
                </a:ln>
                <a:solidFill>
                  <a:prstClr val="white"/>
                </a:solidFill>
                <a:effectLst/>
                <a:uLnTx/>
                <a:uFillTx/>
                <a:latin typeface="Arial" panose="020B0604020202020204"/>
                <a:ea typeface="+mn-ea"/>
                <a:cs typeface="+mn-cs"/>
              </a:rPr>
              <a:t>climatique</a:t>
            </a:r>
            <a:r>
              <a:rPr kumimoji="0" lang="en-US" sz="2400" b="0" i="0" u="none" strike="noStrike" kern="1200" cap="none" spc="0" normalizeH="0" baseline="0" noProof="0" dirty="0">
                <a:ln>
                  <a:noFill/>
                </a:ln>
                <a:solidFill>
                  <a:prstClr val="white"/>
                </a:solidFill>
                <a:effectLst/>
                <a:uLnTx/>
                <a:uFillTx/>
                <a:latin typeface="Arial" panose="020B0604020202020204"/>
                <a:ea typeface="+mn-ea"/>
                <a:cs typeface="+mn-cs"/>
              </a:rPr>
              <a:t> des services </a:t>
            </a:r>
            <a:r>
              <a:rPr kumimoji="0" lang="en-US" sz="2400" b="0" i="0" u="none" strike="noStrike" kern="1200" cap="none" spc="0" normalizeH="0" baseline="0" noProof="0" dirty="0" err="1">
                <a:ln>
                  <a:noFill/>
                </a:ln>
                <a:solidFill>
                  <a:prstClr val="white"/>
                </a:solidFill>
                <a:effectLst/>
                <a:uLnTx/>
                <a:uFillTx/>
                <a:latin typeface="Arial" panose="020B0604020202020204"/>
                <a:ea typeface="+mn-ea"/>
                <a:cs typeface="+mn-cs"/>
              </a:rPr>
              <a:t>d'approvisionnement</a:t>
            </a:r>
            <a:r>
              <a:rPr kumimoji="0" lang="en-US" sz="2400" b="0" i="0" u="none" strike="noStrike" kern="1200" cap="none" spc="0" normalizeH="0" baseline="0" noProof="0" dirty="0">
                <a:ln>
                  <a:noFill/>
                </a:ln>
                <a:solidFill>
                  <a:prstClr val="white"/>
                </a:solidFill>
                <a:effectLst/>
                <a:uLnTx/>
                <a:uFillTx/>
                <a:latin typeface="Arial" panose="020B0604020202020204"/>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a:ea typeface="+mn-ea"/>
                <a:cs typeface="+mn-cs"/>
              </a:rPr>
              <a:t>en</a:t>
            </a:r>
            <a:r>
              <a:rPr kumimoji="0" lang="en-US" sz="2400" b="0" i="0" u="none" strike="noStrike" kern="1200" cap="none" spc="0" normalizeH="0" baseline="0" noProof="0" dirty="0">
                <a:ln>
                  <a:noFill/>
                </a:ln>
                <a:solidFill>
                  <a:prstClr val="white"/>
                </a:solidFill>
                <a:effectLst/>
                <a:uLnTx/>
                <a:uFillTx/>
                <a:latin typeface="Arial" panose="020B0604020202020204"/>
                <a:ea typeface="+mn-ea"/>
                <a:cs typeface="+mn-cs"/>
              </a:rPr>
              <a:t> eau - </a:t>
            </a:r>
            <a:r>
              <a:rPr kumimoji="0" lang="en-US" sz="2400" b="0" i="0" u="none" strike="noStrike" kern="1200" cap="none" spc="0" normalizeH="0" baseline="0" noProof="0" dirty="0" err="1">
                <a:ln>
                  <a:noFill/>
                </a:ln>
                <a:solidFill>
                  <a:prstClr val="white"/>
                </a:solidFill>
                <a:effectLst/>
                <a:uLnTx/>
                <a:uFillTx/>
                <a:latin typeface="Arial" panose="020B0604020202020204"/>
                <a:ea typeface="+mn-ea"/>
                <a:cs typeface="+mn-cs"/>
              </a:rPr>
              <a:t>Exemples</a:t>
            </a:r>
            <a:r>
              <a:rPr kumimoji="0" lang="en-US" sz="2400" b="0" i="0" u="none" strike="noStrike" kern="1200" cap="none" spc="0" normalizeH="0" baseline="0" noProof="0" dirty="0">
                <a:ln>
                  <a:noFill/>
                </a:ln>
                <a:solidFill>
                  <a:prstClr val="white"/>
                </a:solidFill>
                <a:effectLst/>
                <a:uLnTx/>
                <a:uFillTx/>
                <a:latin typeface="Arial" panose="020B0604020202020204"/>
                <a:ea typeface="+mn-ea"/>
                <a:cs typeface="+mn-cs"/>
              </a:rPr>
              <a:t> </a:t>
            </a:r>
            <a:r>
              <a:rPr kumimoji="0" lang="en-US" sz="2400" b="0" i="0" u="none" strike="noStrike" kern="1200" cap="none" spc="0" normalizeH="0" baseline="0" noProof="0" dirty="0" err="1">
                <a:ln>
                  <a:noFill/>
                </a:ln>
                <a:solidFill>
                  <a:prstClr val="white"/>
                </a:solidFill>
                <a:effectLst/>
                <a:uLnTx/>
                <a:uFillTx/>
                <a:latin typeface="Arial" panose="020B0604020202020204"/>
                <a:ea typeface="+mn-ea"/>
                <a:cs typeface="+mn-cs"/>
              </a:rPr>
              <a:t>d'inondations</a:t>
            </a:r>
            <a:r>
              <a:rPr kumimoji="0" lang="en-US" sz="2400" b="0" i="0" u="none" strike="noStrike" kern="1200" cap="none" spc="0" normalizeH="0" baseline="0" noProof="0" dirty="0">
                <a:ln>
                  <a:noFill/>
                </a:ln>
                <a:solidFill>
                  <a:prstClr val="white"/>
                </a:solidFill>
                <a:effectLst/>
                <a:uLnTx/>
                <a:uFillTx/>
                <a:latin typeface="Arial" panose="020B0604020202020204"/>
                <a:ea typeface="+mn-ea"/>
                <a:cs typeface="+mn-cs"/>
              </a:rPr>
              <a:t> et de </a:t>
            </a:r>
            <a:r>
              <a:rPr kumimoji="0" lang="en-US" sz="2400" b="0" i="0" u="none" strike="noStrike" kern="1200" cap="none" spc="0" normalizeH="0" baseline="0" noProof="0" dirty="0" err="1">
                <a:ln>
                  <a:noFill/>
                </a:ln>
                <a:solidFill>
                  <a:prstClr val="white"/>
                </a:solidFill>
                <a:effectLst/>
                <a:uLnTx/>
                <a:uFillTx/>
                <a:latin typeface="Arial" panose="020B0604020202020204"/>
                <a:ea typeface="+mn-ea"/>
                <a:cs typeface="+mn-cs"/>
              </a:rPr>
              <a:t>sécheresses</a:t>
            </a:r>
            <a:endParaRPr kumimoji="0" lang="en-US" sz="2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91481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EF93A-7129-6CC8-B448-68B04CF3DA2B}"/>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F98FF73-FFF3-2481-6029-6123E926CCE0}"/>
              </a:ext>
            </a:extLst>
          </p:cNvPr>
          <p:cNvGraphicFramePr>
            <a:graphicFrameLocks noGrp="1"/>
          </p:cNvGraphicFramePr>
          <p:nvPr>
            <p:extLst>
              <p:ext uri="{D42A27DB-BD31-4B8C-83A1-F6EECF244321}">
                <p14:modId xmlns:p14="http://schemas.microsoft.com/office/powerpoint/2010/main" val="4279410417"/>
              </p:ext>
            </p:extLst>
          </p:nvPr>
        </p:nvGraphicFramePr>
        <p:xfrm>
          <a:off x="1153160" y="1490980"/>
          <a:ext cx="9885680" cy="5042302"/>
        </p:xfrm>
        <a:graphic>
          <a:graphicData uri="http://schemas.openxmlformats.org/drawingml/2006/table">
            <a:tbl>
              <a:tblPr firstRow="1" firstCol="1" bandRow="1">
                <a:tableStyleId>{5C22544A-7EE6-4342-B048-85BDC9FD1C3A}</a:tableStyleId>
              </a:tblPr>
              <a:tblGrid>
                <a:gridCol w="5054852">
                  <a:extLst>
                    <a:ext uri="{9D8B030D-6E8A-4147-A177-3AD203B41FA5}">
                      <a16:colId xmlns:a16="http://schemas.microsoft.com/office/drawing/2014/main" val="3594771616"/>
                    </a:ext>
                  </a:extLst>
                </a:gridCol>
                <a:gridCol w="4830828">
                  <a:extLst>
                    <a:ext uri="{9D8B030D-6E8A-4147-A177-3AD203B41FA5}">
                      <a16:colId xmlns:a16="http://schemas.microsoft.com/office/drawing/2014/main" val="3991481236"/>
                    </a:ext>
                  </a:extLst>
                </a:gridCol>
              </a:tblGrid>
              <a:tr h="470302">
                <a:tc>
                  <a:txBody>
                    <a:bodyPr/>
                    <a:lstStyle/>
                    <a:p>
                      <a:pPr marL="0" marR="0" algn="ctr">
                        <a:spcBef>
                          <a:spcPts val="0"/>
                        </a:spcBef>
                        <a:spcAft>
                          <a:spcPts val="0"/>
                        </a:spcAft>
                      </a:pPr>
                      <a:r>
                        <a:rPr lang="en-GB" sz="2000">
                          <a:effectLst/>
                        </a:rPr>
                        <a:t>Bons exemples</a:t>
                      </a:r>
                      <a:endParaRPr lang="en-US" sz="2000">
                        <a:solidFill>
                          <a:srgbClr val="404040"/>
                        </a:solidFill>
                        <a:effectLst/>
                        <a:latin typeface="VAG Rounded Std Light"/>
                        <a:ea typeface="Lora" pitchFamily="2" charset="0"/>
                        <a:cs typeface="Arial" panose="020B0604020202020204" pitchFamily="34" charset="0"/>
                      </a:endParaRPr>
                    </a:p>
                  </a:txBody>
                  <a:tcPr marL="68580" marR="68580" marT="0" marB="0"/>
                </a:tc>
                <a:tc>
                  <a:txBody>
                    <a:bodyPr/>
                    <a:lstStyle/>
                    <a:p>
                      <a:pPr marL="0" marR="0" algn="ctr">
                        <a:spcBef>
                          <a:spcPts val="0"/>
                        </a:spcBef>
                        <a:spcAft>
                          <a:spcPts val="0"/>
                        </a:spcAft>
                      </a:pPr>
                      <a:r>
                        <a:rPr lang="en-GB" sz="2000">
                          <a:effectLst/>
                        </a:rPr>
                        <a:t>Mauvais exemples</a:t>
                      </a:r>
                      <a:endParaRPr lang="en-US" sz="2000">
                        <a:solidFill>
                          <a:srgbClr val="404040"/>
                        </a:solidFill>
                        <a:effectLst/>
                        <a:latin typeface="VAG Rounded Std Light"/>
                        <a:ea typeface="Lora" pitchFamily="2" charset="0"/>
                        <a:cs typeface="Arial" panose="020B0604020202020204" pitchFamily="34" charset="0"/>
                      </a:endParaRPr>
                    </a:p>
                  </a:txBody>
                  <a:tcPr marL="68580" marR="68580" marT="0" marB="0"/>
                </a:tc>
                <a:extLst>
                  <a:ext uri="{0D108BD9-81ED-4DB2-BD59-A6C34878D82A}">
                    <a16:rowId xmlns:a16="http://schemas.microsoft.com/office/drawing/2014/main" val="2576414637"/>
                  </a:ext>
                </a:extLst>
              </a:tr>
              <a:tr h="0">
                <a:tc>
                  <a:txBody>
                    <a:bodyPr/>
                    <a:lstStyle/>
                    <a:p>
                      <a:pPr marL="342900" marR="0" lvl="0" indent="-342900" algn="l">
                        <a:spcBef>
                          <a:spcPts val="0"/>
                        </a:spcBef>
                        <a:spcAft>
                          <a:spcPts val="0"/>
                        </a:spcAft>
                        <a:buFont typeface="Symbol" panose="05050102010706020507" pitchFamily="18" charset="2"/>
                        <a:buChar char=""/>
                      </a:pPr>
                      <a:r>
                        <a:rPr lang="en-GB" sz="2000" b="0" dirty="0">
                          <a:solidFill>
                            <a:srgbClr val="4D4D4D"/>
                          </a:solidFill>
                          <a:effectLst/>
                        </a:rPr>
                        <a:t>Matériel et infrastructures </a:t>
                      </a:r>
                      <a:r>
                        <a:rPr lang="en-GB" sz="2000" b="0" dirty="0" err="1">
                          <a:solidFill>
                            <a:srgbClr val="4D4D4D"/>
                          </a:solidFill>
                          <a:effectLst/>
                        </a:rPr>
                        <a:t>résistants</a:t>
                      </a:r>
                      <a:r>
                        <a:rPr lang="en-GB" sz="2000" b="0" dirty="0">
                          <a:solidFill>
                            <a:srgbClr val="4D4D4D"/>
                          </a:solidFill>
                          <a:effectLst/>
                        </a:rPr>
                        <a:t> au </a:t>
                      </a:r>
                      <a:r>
                        <a:rPr lang="en-GB" sz="2000" b="0" dirty="0" err="1">
                          <a:solidFill>
                            <a:srgbClr val="4D4D4D"/>
                          </a:solidFill>
                          <a:effectLst/>
                        </a:rPr>
                        <a:t>climat</a:t>
                      </a:r>
                      <a:r>
                        <a:rPr lang="en-GB" sz="2000" b="0" dirty="0">
                          <a:solidFill>
                            <a:srgbClr val="4D4D4D"/>
                          </a:solidFill>
                          <a:effectLst/>
                        </a:rPr>
                        <a:t> pour </a:t>
                      </a:r>
                      <a:r>
                        <a:rPr lang="en-GB" sz="2000" b="0" kern="1200" dirty="0" err="1">
                          <a:solidFill>
                            <a:srgbClr val="4D4D4D"/>
                          </a:solidFill>
                          <a:effectLst/>
                          <a:latin typeface="+mn-lt"/>
                          <a:ea typeface="+mn-ea"/>
                          <a:cs typeface="+mn-cs"/>
                        </a:rPr>
                        <a:t>survivre</a:t>
                      </a:r>
                      <a:r>
                        <a:rPr lang="en-GB" sz="2000" b="0" kern="1200" dirty="0">
                          <a:solidFill>
                            <a:srgbClr val="4D4D4D"/>
                          </a:solidFill>
                          <a:effectLst/>
                          <a:latin typeface="+mn-lt"/>
                          <a:ea typeface="+mn-ea"/>
                          <a:cs typeface="+mn-cs"/>
                        </a:rPr>
                        <a:t> </a:t>
                      </a:r>
                      <a:r>
                        <a:rPr lang="en-GB" sz="2000" b="0" dirty="0">
                          <a:solidFill>
                            <a:srgbClr val="4D4D4D"/>
                          </a:solidFill>
                          <a:effectLst/>
                        </a:rPr>
                        <a:t>aux </a:t>
                      </a:r>
                      <a:r>
                        <a:rPr lang="en-GB" sz="2000" b="0" dirty="0" err="1">
                          <a:solidFill>
                            <a:srgbClr val="4D4D4D"/>
                          </a:solidFill>
                          <a:effectLst/>
                        </a:rPr>
                        <a:t>inondations</a:t>
                      </a:r>
                      <a:r>
                        <a:rPr lang="en-GB" sz="2000" b="0" dirty="0">
                          <a:solidFill>
                            <a:srgbClr val="4D4D4D"/>
                          </a:solidFill>
                          <a:effectLst/>
                        </a:rPr>
                        <a:t>, aux </a:t>
                      </a:r>
                      <a:r>
                        <a:rPr lang="en-GB" sz="2000" b="0" dirty="0" err="1">
                          <a:solidFill>
                            <a:srgbClr val="4D4D4D"/>
                          </a:solidFill>
                          <a:effectLst/>
                        </a:rPr>
                        <a:t>incendies</a:t>
                      </a:r>
                      <a:r>
                        <a:rPr lang="en-GB" sz="2000" b="0" dirty="0">
                          <a:solidFill>
                            <a:srgbClr val="4D4D4D"/>
                          </a:solidFill>
                          <a:effectLst/>
                        </a:rPr>
                        <a:t> et aux </a:t>
                      </a:r>
                      <a:r>
                        <a:rPr lang="en-GB" sz="2000" b="0" dirty="0" err="1">
                          <a:solidFill>
                            <a:srgbClr val="4D4D4D"/>
                          </a:solidFill>
                          <a:effectLst/>
                        </a:rPr>
                        <a:t>sécheresses</a:t>
                      </a:r>
                      <a:endParaRPr lang="en-US" sz="20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000" b="0" dirty="0">
                          <a:solidFill>
                            <a:srgbClr val="4D4D4D"/>
                          </a:solidFill>
                          <a:effectLst/>
                        </a:rPr>
                        <a:t>Services WASH pour les </a:t>
                      </a:r>
                      <a:r>
                        <a:rPr lang="en-GB" sz="2000" b="0" dirty="0" err="1">
                          <a:solidFill>
                            <a:srgbClr val="4D4D4D"/>
                          </a:solidFill>
                          <a:effectLst/>
                        </a:rPr>
                        <a:t>personnes</a:t>
                      </a:r>
                      <a:r>
                        <a:rPr lang="en-GB" sz="2000" b="0" dirty="0">
                          <a:solidFill>
                            <a:srgbClr val="4D4D4D"/>
                          </a:solidFill>
                          <a:effectLst/>
                        </a:rPr>
                        <a:t> </a:t>
                      </a:r>
                      <a:r>
                        <a:rPr lang="en-GB" sz="2000" b="0" dirty="0" err="1">
                          <a:solidFill>
                            <a:srgbClr val="4D4D4D"/>
                          </a:solidFill>
                          <a:effectLst/>
                        </a:rPr>
                        <a:t>déplacées</a:t>
                      </a:r>
                      <a:r>
                        <a:rPr lang="en-GB" sz="2000" b="0" dirty="0">
                          <a:solidFill>
                            <a:srgbClr val="4D4D4D"/>
                          </a:solidFill>
                          <a:effectLst/>
                        </a:rPr>
                        <a:t> </a:t>
                      </a:r>
                      <a:r>
                        <a:rPr lang="en-GB" sz="2000" b="0" dirty="0" err="1">
                          <a:solidFill>
                            <a:srgbClr val="4D4D4D"/>
                          </a:solidFill>
                          <a:effectLst/>
                        </a:rPr>
                        <a:t>en</a:t>
                      </a:r>
                      <a:r>
                        <a:rPr lang="en-GB" sz="2000" b="0" dirty="0">
                          <a:solidFill>
                            <a:srgbClr val="4D4D4D"/>
                          </a:solidFill>
                          <a:effectLst/>
                        </a:rPr>
                        <a:t> raison du </a:t>
                      </a:r>
                      <a:r>
                        <a:rPr lang="en-GB" sz="2000" b="0" dirty="0" err="1">
                          <a:solidFill>
                            <a:srgbClr val="4D4D4D"/>
                          </a:solidFill>
                          <a:effectLst/>
                        </a:rPr>
                        <a:t>changement</a:t>
                      </a:r>
                      <a:r>
                        <a:rPr lang="en-GB" sz="2000" b="0" dirty="0">
                          <a:solidFill>
                            <a:srgbClr val="4D4D4D"/>
                          </a:solidFill>
                          <a:effectLst/>
                        </a:rPr>
                        <a:t> </a:t>
                      </a:r>
                      <a:r>
                        <a:rPr lang="en-GB" sz="2000" b="0" dirty="0" err="1">
                          <a:solidFill>
                            <a:srgbClr val="4D4D4D"/>
                          </a:solidFill>
                          <a:effectLst/>
                        </a:rPr>
                        <a:t>climatique</a:t>
                      </a:r>
                      <a:r>
                        <a:rPr lang="en-GB" sz="2000" b="0" dirty="0">
                          <a:solidFill>
                            <a:srgbClr val="4D4D4D"/>
                          </a:solidFill>
                          <a:effectLst/>
                        </a:rPr>
                        <a:t> (</a:t>
                      </a:r>
                      <a:r>
                        <a:rPr lang="en-GB" sz="2000" b="0" dirty="0" err="1">
                          <a:solidFill>
                            <a:srgbClr val="4D4D4D"/>
                          </a:solidFill>
                          <a:effectLst/>
                        </a:rPr>
                        <a:t>c'est</a:t>
                      </a:r>
                      <a:r>
                        <a:rPr lang="en-GB" sz="2000" b="0" dirty="0">
                          <a:solidFill>
                            <a:srgbClr val="4D4D4D"/>
                          </a:solidFill>
                          <a:effectLst/>
                        </a:rPr>
                        <a:t>-à-dire les « </a:t>
                      </a:r>
                      <a:r>
                        <a:rPr lang="en-GB" sz="2000" b="0" dirty="0" err="1">
                          <a:solidFill>
                            <a:srgbClr val="4D4D4D"/>
                          </a:solidFill>
                          <a:effectLst/>
                        </a:rPr>
                        <a:t>réfugiés</a:t>
                      </a:r>
                      <a:r>
                        <a:rPr lang="en-GB" sz="2000" b="0" dirty="0">
                          <a:solidFill>
                            <a:srgbClr val="4D4D4D"/>
                          </a:solidFill>
                          <a:effectLst/>
                        </a:rPr>
                        <a:t> </a:t>
                      </a:r>
                      <a:r>
                        <a:rPr lang="en-GB" sz="2000" b="0" dirty="0" err="1">
                          <a:solidFill>
                            <a:srgbClr val="4D4D4D"/>
                          </a:solidFill>
                          <a:effectLst/>
                        </a:rPr>
                        <a:t>climatiques</a:t>
                      </a:r>
                      <a:r>
                        <a:rPr lang="en-GB" sz="2000" b="0" dirty="0">
                          <a:solidFill>
                            <a:srgbClr val="4D4D4D"/>
                          </a:solidFill>
                          <a:effectLst/>
                        </a:rPr>
                        <a:t> »)</a:t>
                      </a:r>
                      <a:endParaRPr lang="en-US" sz="20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000" b="0" dirty="0" err="1">
                          <a:solidFill>
                            <a:srgbClr val="4D4D4D"/>
                          </a:solidFill>
                          <a:effectLst/>
                        </a:rPr>
                        <a:t>Fourniture</a:t>
                      </a:r>
                      <a:r>
                        <a:rPr lang="en-GB" sz="2000" b="0" dirty="0">
                          <a:solidFill>
                            <a:srgbClr val="4D4D4D"/>
                          </a:solidFill>
                          <a:effectLst/>
                        </a:rPr>
                        <a:t> </a:t>
                      </a:r>
                      <a:r>
                        <a:rPr lang="en-GB" sz="2000" b="0" dirty="0" err="1">
                          <a:solidFill>
                            <a:srgbClr val="4D4D4D"/>
                          </a:solidFill>
                          <a:effectLst/>
                        </a:rPr>
                        <a:t>d'eaux</a:t>
                      </a:r>
                      <a:r>
                        <a:rPr lang="en-GB" sz="2000" b="0" dirty="0">
                          <a:solidFill>
                            <a:srgbClr val="4D4D4D"/>
                          </a:solidFill>
                          <a:effectLst/>
                        </a:rPr>
                        <a:t> </a:t>
                      </a:r>
                      <a:r>
                        <a:rPr lang="en-GB" sz="2000" b="0" dirty="0" err="1">
                          <a:solidFill>
                            <a:srgbClr val="4D4D4D"/>
                          </a:solidFill>
                          <a:effectLst/>
                        </a:rPr>
                        <a:t>usées</a:t>
                      </a:r>
                      <a:r>
                        <a:rPr lang="en-GB" sz="2000" b="0" dirty="0">
                          <a:solidFill>
                            <a:srgbClr val="4D4D4D"/>
                          </a:solidFill>
                          <a:effectLst/>
                        </a:rPr>
                        <a:t> </a:t>
                      </a:r>
                      <a:r>
                        <a:rPr lang="en-GB" sz="2000" b="0" dirty="0" err="1">
                          <a:solidFill>
                            <a:srgbClr val="4D4D4D"/>
                          </a:solidFill>
                          <a:effectLst/>
                        </a:rPr>
                        <a:t>traitées</a:t>
                      </a:r>
                      <a:r>
                        <a:rPr lang="en-GB" sz="2000" b="0" dirty="0">
                          <a:solidFill>
                            <a:srgbClr val="4D4D4D"/>
                          </a:solidFill>
                          <a:effectLst/>
                        </a:rPr>
                        <a:t> aux </a:t>
                      </a:r>
                      <a:r>
                        <a:rPr lang="en-GB" sz="2000" b="0" dirty="0" err="1">
                          <a:solidFill>
                            <a:srgbClr val="4D4D4D"/>
                          </a:solidFill>
                          <a:effectLst/>
                        </a:rPr>
                        <a:t>agriculteurs</a:t>
                      </a:r>
                      <a:r>
                        <a:rPr lang="en-GB" sz="2000" b="0" dirty="0">
                          <a:solidFill>
                            <a:srgbClr val="4D4D4D"/>
                          </a:solidFill>
                          <a:effectLst/>
                        </a:rPr>
                        <a:t>/industries dans les zones </a:t>
                      </a:r>
                      <a:r>
                        <a:rPr lang="en-GB" sz="2000" b="0" dirty="0" err="1">
                          <a:solidFill>
                            <a:srgbClr val="4D4D4D"/>
                          </a:solidFill>
                          <a:effectLst/>
                        </a:rPr>
                        <a:t>touchées</a:t>
                      </a:r>
                      <a:r>
                        <a:rPr lang="en-GB" sz="2000" b="0" dirty="0">
                          <a:solidFill>
                            <a:srgbClr val="4D4D4D"/>
                          </a:solidFill>
                          <a:effectLst/>
                        </a:rPr>
                        <a:t> par la </a:t>
                      </a:r>
                      <a:r>
                        <a:rPr lang="en-GB" sz="2000" b="0" dirty="0" err="1">
                          <a:solidFill>
                            <a:srgbClr val="4D4D4D"/>
                          </a:solidFill>
                          <a:effectLst/>
                        </a:rPr>
                        <a:t>sécheresse</a:t>
                      </a:r>
                      <a:endParaRPr lang="en-US" sz="20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000" b="0" dirty="0" err="1">
                          <a:solidFill>
                            <a:srgbClr val="4D4D4D"/>
                          </a:solidFill>
                          <a:effectLst/>
                        </a:rPr>
                        <a:t>Réduction</a:t>
                      </a:r>
                      <a:r>
                        <a:rPr lang="en-GB" sz="2000" b="0" dirty="0">
                          <a:solidFill>
                            <a:srgbClr val="4D4D4D"/>
                          </a:solidFill>
                          <a:effectLst/>
                        </a:rPr>
                        <a:t> de la </a:t>
                      </a:r>
                      <a:r>
                        <a:rPr lang="en-GB" sz="2000" b="0" dirty="0" err="1">
                          <a:solidFill>
                            <a:srgbClr val="4D4D4D"/>
                          </a:solidFill>
                          <a:effectLst/>
                        </a:rPr>
                        <a:t>consommation</a:t>
                      </a:r>
                      <a:r>
                        <a:rPr lang="en-GB" sz="2000" b="0" dirty="0">
                          <a:solidFill>
                            <a:srgbClr val="4D4D4D"/>
                          </a:solidFill>
                          <a:effectLst/>
                        </a:rPr>
                        <a:t> </a:t>
                      </a:r>
                      <a:r>
                        <a:rPr lang="en-GB" sz="2000" b="0" dirty="0" err="1">
                          <a:solidFill>
                            <a:srgbClr val="4D4D4D"/>
                          </a:solidFill>
                          <a:effectLst/>
                        </a:rPr>
                        <a:t>énergétique</a:t>
                      </a:r>
                      <a:r>
                        <a:rPr lang="en-GB" sz="2000" b="0" dirty="0">
                          <a:solidFill>
                            <a:srgbClr val="4D4D4D"/>
                          </a:solidFill>
                          <a:effectLst/>
                        </a:rPr>
                        <a:t> des infrastructures de </a:t>
                      </a:r>
                      <a:r>
                        <a:rPr lang="en-GB" sz="2000" b="0" dirty="0" err="1">
                          <a:solidFill>
                            <a:srgbClr val="4D4D4D"/>
                          </a:solidFill>
                          <a:effectLst/>
                        </a:rPr>
                        <a:t>traitement</a:t>
                      </a:r>
                      <a:r>
                        <a:rPr lang="en-GB" sz="2000" b="0" dirty="0">
                          <a:solidFill>
                            <a:srgbClr val="4D4D4D"/>
                          </a:solidFill>
                          <a:effectLst/>
                        </a:rPr>
                        <a:t> des eaux </a:t>
                      </a:r>
                      <a:r>
                        <a:rPr lang="en-GB" sz="2000" b="0" dirty="0" err="1">
                          <a:solidFill>
                            <a:srgbClr val="4D4D4D"/>
                          </a:solidFill>
                          <a:effectLst/>
                        </a:rPr>
                        <a:t>usées</a:t>
                      </a:r>
                      <a:endParaRPr lang="en-US" sz="20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000" b="0" dirty="0" err="1">
                          <a:solidFill>
                            <a:srgbClr val="4D4D4D"/>
                          </a:solidFill>
                          <a:effectLst/>
                        </a:rPr>
                        <a:t>Captage</a:t>
                      </a:r>
                      <a:r>
                        <a:rPr lang="en-GB" sz="2000" b="0" dirty="0">
                          <a:solidFill>
                            <a:srgbClr val="4D4D4D"/>
                          </a:solidFill>
                          <a:effectLst/>
                        </a:rPr>
                        <a:t> et utilisation du </a:t>
                      </a:r>
                      <a:r>
                        <a:rPr lang="en-GB" sz="2000" b="0" dirty="0" err="1">
                          <a:solidFill>
                            <a:srgbClr val="4D4D4D"/>
                          </a:solidFill>
                          <a:effectLst/>
                        </a:rPr>
                        <a:t>biogaz</a:t>
                      </a:r>
                      <a:r>
                        <a:rPr lang="en-GB" sz="2000" b="0" dirty="0">
                          <a:solidFill>
                            <a:srgbClr val="4D4D4D"/>
                          </a:solidFill>
                          <a:effectLst/>
                        </a:rPr>
                        <a:t> </a:t>
                      </a:r>
                      <a:r>
                        <a:rPr lang="en-GB" sz="2000" b="0" dirty="0" err="1">
                          <a:solidFill>
                            <a:srgbClr val="4D4D4D"/>
                          </a:solidFill>
                          <a:effectLst/>
                        </a:rPr>
                        <a:t>comme</a:t>
                      </a:r>
                      <a:r>
                        <a:rPr lang="en-GB" sz="2000" b="0" dirty="0">
                          <a:solidFill>
                            <a:srgbClr val="4D4D4D"/>
                          </a:solidFill>
                          <a:effectLst/>
                        </a:rPr>
                        <a:t> source </a:t>
                      </a:r>
                      <a:r>
                        <a:rPr lang="en-GB" sz="2000" b="0" dirty="0" err="1">
                          <a:solidFill>
                            <a:srgbClr val="4D4D4D"/>
                          </a:solidFill>
                          <a:effectLst/>
                        </a:rPr>
                        <a:t>d'énergie</a:t>
                      </a:r>
                      <a:r>
                        <a:rPr lang="en-GB" sz="2000" b="0" dirty="0">
                          <a:solidFill>
                            <a:srgbClr val="4D4D4D"/>
                          </a:solidFill>
                          <a:effectLst/>
                        </a:rPr>
                        <a:t> </a:t>
                      </a:r>
                      <a:r>
                        <a:rPr lang="en-GB" sz="2000" b="0" dirty="0" err="1">
                          <a:solidFill>
                            <a:srgbClr val="4D4D4D"/>
                          </a:solidFill>
                          <a:effectLst/>
                        </a:rPr>
                        <a:t>renouvelable</a:t>
                      </a:r>
                      <a:endParaRPr lang="en-US" sz="2000" b="0" dirty="0">
                        <a:solidFill>
                          <a:srgbClr val="4D4D4D"/>
                        </a:solidFill>
                        <a:effectLst/>
                        <a:latin typeface="VAG Rounded Std Light"/>
                        <a:ea typeface="Lora" pitchFamily="2" charset="0"/>
                        <a:cs typeface="Arial" panose="020B0604020202020204" pitchFamily="34" charset="0"/>
                      </a:endParaRPr>
                    </a:p>
                  </a:txBody>
                  <a:tcPr marL="68580" marR="68580" marT="0" marB="0">
                    <a:solidFill>
                      <a:schemeClr val="bg1"/>
                    </a:solidFill>
                  </a:tcPr>
                </a:tc>
                <a:tc>
                  <a:txBody>
                    <a:bodyPr/>
                    <a:lstStyle/>
                    <a:p>
                      <a:pPr marL="342900" marR="0" lvl="0" indent="-342900" algn="l">
                        <a:spcBef>
                          <a:spcPts val="0"/>
                        </a:spcBef>
                        <a:spcAft>
                          <a:spcPts val="0"/>
                        </a:spcAft>
                        <a:buFont typeface="Symbol" panose="05050102010706020507" pitchFamily="18" charset="2"/>
                        <a:buChar char=""/>
                      </a:pPr>
                      <a:r>
                        <a:rPr lang="en-GB" sz="2000" dirty="0" err="1">
                          <a:effectLst/>
                        </a:rPr>
                        <a:t>Projets</a:t>
                      </a:r>
                      <a:r>
                        <a:rPr lang="en-GB" sz="2000" dirty="0">
                          <a:effectLst/>
                        </a:rPr>
                        <a:t> </a:t>
                      </a:r>
                      <a:r>
                        <a:rPr lang="en-GB" sz="2000" dirty="0" err="1">
                          <a:effectLst/>
                        </a:rPr>
                        <a:t>destinés</a:t>
                      </a:r>
                      <a:r>
                        <a:rPr lang="en-GB" sz="2000" dirty="0">
                          <a:effectLst/>
                        </a:rPr>
                        <a:t> à </a:t>
                      </a:r>
                      <a:r>
                        <a:rPr lang="en-GB" sz="2000" dirty="0" err="1">
                          <a:effectLst/>
                        </a:rPr>
                        <a:t>répondre</a:t>
                      </a:r>
                      <a:r>
                        <a:rPr lang="en-GB" sz="2000" dirty="0">
                          <a:effectLst/>
                        </a:rPr>
                        <a:t> aux </a:t>
                      </a:r>
                      <a:r>
                        <a:rPr lang="en-GB" sz="2000" dirty="0" err="1">
                          <a:effectLst/>
                        </a:rPr>
                        <a:t>besoins</a:t>
                      </a:r>
                      <a:r>
                        <a:rPr lang="en-GB" sz="2000" dirty="0">
                          <a:effectLst/>
                        </a:rPr>
                        <a:t> </a:t>
                      </a:r>
                      <a:r>
                        <a:rPr lang="en-GB" sz="2000" dirty="0" err="1">
                          <a:effectLst/>
                        </a:rPr>
                        <a:t>d'une</a:t>
                      </a:r>
                      <a:r>
                        <a:rPr lang="en-GB" sz="2000" dirty="0">
                          <a:effectLst/>
                        </a:rPr>
                        <a:t> population </a:t>
                      </a:r>
                      <a:r>
                        <a:rPr lang="en-GB" sz="2000" dirty="0" err="1">
                          <a:effectLst/>
                        </a:rPr>
                        <a:t>croissante</a:t>
                      </a:r>
                      <a:endParaRPr lang="en-US" sz="2000" dirty="0">
                        <a:effectLst/>
                      </a:endParaRPr>
                    </a:p>
                    <a:p>
                      <a:pPr marL="342900" marR="0" lvl="0" indent="-342900" algn="l">
                        <a:spcBef>
                          <a:spcPts val="0"/>
                        </a:spcBef>
                        <a:spcAft>
                          <a:spcPts val="0"/>
                        </a:spcAft>
                        <a:buFont typeface="Symbol" panose="05050102010706020507" pitchFamily="18" charset="2"/>
                        <a:buChar char=""/>
                      </a:pPr>
                      <a:r>
                        <a:rPr lang="en-GB" sz="2000" dirty="0">
                          <a:effectLst/>
                        </a:rPr>
                        <a:t>Interventions </a:t>
                      </a:r>
                      <a:r>
                        <a:rPr lang="en-GB" sz="2000" dirty="0" err="1">
                          <a:effectLst/>
                        </a:rPr>
                        <a:t>humanitaires</a:t>
                      </a:r>
                      <a:r>
                        <a:rPr lang="en-GB" sz="2000" dirty="0">
                          <a:effectLst/>
                        </a:rPr>
                        <a:t> (par </a:t>
                      </a:r>
                      <a:r>
                        <a:rPr lang="en-GB" sz="2000" dirty="0" err="1">
                          <a:effectLst/>
                        </a:rPr>
                        <a:t>exemple</a:t>
                      </a:r>
                      <a:r>
                        <a:rPr lang="en-GB" sz="2000" dirty="0">
                          <a:effectLst/>
                        </a:rPr>
                        <a:t>, </a:t>
                      </a:r>
                      <a:r>
                        <a:rPr lang="en-GB" sz="2000" dirty="0" err="1">
                          <a:effectLst/>
                        </a:rPr>
                        <a:t>réponses</a:t>
                      </a:r>
                      <a:r>
                        <a:rPr lang="en-GB" sz="2000" dirty="0">
                          <a:effectLst/>
                        </a:rPr>
                        <a:t> à des situations de </a:t>
                      </a:r>
                      <a:r>
                        <a:rPr lang="en-GB" sz="2000" dirty="0" err="1">
                          <a:effectLst/>
                        </a:rPr>
                        <a:t>conflit</a:t>
                      </a:r>
                      <a:r>
                        <a:rPr lang="en-GB" sz="2000" dirty="0">
                          <a:effectLst/>
                        </a:rPr>
                        <a:t>)</a:t>
                      </a:r>
                      <a:endParaRPr lang="en-US" sz="2000" dirty="0">
                        <a:effectLst/>
                      </a:endParaRPr>
                    </a:p>
                    <a:p>
                      <a:pPr marL="342900" marR="0" lvl="0" indent="-342900" algn="l">
                        <a:spcBef>
                          <a:spcPts val="0"/>
                        </a:spcBef>
                        <a:spcAft>
                          <a:spcPts val="0"/>
                        </a:spcAft>
                        <a:buFont typeface="Symbol" panose="05050102010706020507" pitchFamily="18" charset="2"/>
                        <a:buChar char=""/>
                      </a:pPr>
                      <a:r>
                        <a:rPr lang="en-GB" sz="2000" dirty="0">
                          <a:effectLst/>
                        </a:rPr>
                        <a:t>Modernisation du matériel (par </a:t>
                      </a:r>
                      <a:r>
                        <a:rPr lang="en-GB" sz="2000" dirty="0" err="1">
                          <a:effectLst/>
                        </a:rPr>
                        <a:t>exemple</a:t>
                      </a:r>
                      <a:r>
                        <a:rPr lang="en-GB" sz="2000" dirty="0">
                          <a:effectLst/>
                        </a:rPr>
                        <a:t>, transformation des latrines à fosse </a:t>
                      </a:r>
                      <a:r>
                        <a:rPr lang="en-GB" sz="2000" dirty="0" err="1">
                          <a:effectLst/>
                        </a:rPr>
                        <a:t>en</a:t>
                      </a:r>
                      <a:r>
                        <a:rPr lang="en-GB" sz="2000" dirty="0">
                          <a:effectLst/>
                        </a:rPr>
                        <a:t> toilettes à fosse </a:t>
                      </a:r>
                      <a:r>
                        <a:rPr lang="en-GB" sz="2000" dirty="0" err="1">
                          <a:effectLst/>
                        </a:rPr>
                        <a:t>ventilée</a:t>
                      </a:r>
                      <a:r>
                        <a:rPr lang="en-GB" sz="2000" dirty="0">
                          <a:effectLst/>
                        </a:rPr>
                        <a:t> </a:t>
                      </a:r>
                      <a:r>
                        <a:rPr lang="en-GB" sz="2000" dirty="0" err="1">
                          <a:effectLst/>
                        </a:rPr>
                        <a:t>améliorée</a:t>
                      </a:r>
                      <a:r>
                        <a:rPr lang="en-GB" sz="2000" dirty="0">
                          <a:effectLst/>
                        </a:rPr>
                        <a:t> (VIP)) </a:t>
                      </a:r>
                      <a:endParaRPr lang="en-US" sz="2000" dirty="0">
                        <a:effectLst/>
                      </a:endParaRPr>
                    </a:p>
                    <a:p>
                      <a:pPr marL="342900" marR="0" lvl="0" indent="-342900" algn="l">
                        <a:spcBef>
                          <a:spcPts val="0"/>
                        </a:spcBef>
                        <a:spcAft>
                          <a:spcPts val="0"/>
                        </a:spcAft>
                        <a:buFont typeface="Symbol" panose="05050102010706020507" pitchFamily="18" charset="2"/>
                        <a:buChar char=""/>
                      </a:pPr>
                      <a:r>
                        <a:rPr lang="en-GB" sz="2000" dirty="0" err="1">
                          <a:effectLst/>
                        </a:rPr>
                        <a:t>Traitement</a:t>
                      </a:r>
                      <a:r>
                        <a:rPr lang="en-GB" sz="2000" dirty="0">
                          <a:effectLst/>
                        </a:rPr>
                        <a:t> des eaux </a:t>
                      </a:r>
                      <a:r>
                        <a:rPr lang="en-GB" sz="2000" dirty="0" err="1">
                          <a:effectLst/>
                        </a:rPr>
                        <a:t>usées</a:t>
                      </a:r>
                      <a:r>
                        <a:rPr lang="en-GB" sz="2000" dirty="0">
                          <a:effectLst/>
                        </a:rPr>
                        <a:t> pour </a:t>
                      </a:r>
                      <a:r>
                        <a:rPr lang="en-GB" sz="2000" dirty="0" err="1">
                          <a:effectLst/>
                        </a:rPr>
                        <a:t>prévenir</a:t>
                      </a:r>
                      <a:r>
                        <a:rPr lang="en-GB" sz="2000" dirty="0">
                          <a:effectLst/>
                        </a:rPr>
                        <a:t> la pollution</a:t>
                      </a:r>
                      <a:endParaRPr lang="en-US" sz="2000" dirty="0">
                        <a:solidFill>
                          <a:srgbClr val="404040"/>
                        </a:solidFill>
                        <a:effectLst/>
                        <a:latin typeface="VAG Rounded Std Light"/>
                        <a:ea typeface="Lora" pitchFamily="2" charset="0"/>
                        <a:cs typeface="Arial" panose="020B0604020202020204" pitchFamily="34" charset="0"/>
                      </a:endParaRPr>
                    </a:p>
                  </a:txBody>
                  <a:tcPr marL="68580" marR="68580" marT="0" marB="0">
                    <a:solidFill>
                      <a:schemeClr val="bg1"/>
                    </a:solidFill>
                  </a:tcPr>
                </a:tc>
                <a:extLst>
                  <a:ext uri="{0D108BD9-81ED-4DB2-BD59-A6C34878D82A}">
                    <a16:rowId xmlns:a16="http://schemas.microsoft.com/office/drawing/2014/main" val="2143072039"/>
                  </a:ext>
                </a:extLst>
              </a:tr>
            </a:tbl>
          </a:graphicData>
        </a:graphic>
      </p:graphicFrame>
      <p:sp>
        <p:nvSpPr>
          <p:cNvPr id="2" name="TextBox 1">
            <a:extLst>
              <a:ext uri="{FF2B5EF4-FFF2-40B4-BE49-F238E27FC236}">
                <a16:creationId xmlns:a16="http://schemas.microsoft.com/office/drawing/2014/main" id="{93566BE0-9AB1-F747-7440-830C42903AEF}"/>
              </a:ext>
            </a:extLst>
          </p:cNvPr>
          <p:cNvSpPr txBox="1"/>
          <p:nvPr/>
        </p:nvSpPr>
        <p:spPr>
          <a:xfrm>
            <a:off x="2078990" y="328076"/>
            <a:ext cx="870331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a:ea typeface="+mn-ea"/>
                <a:cs typeface="+mn-cs"/>
              </a:rPr>
              <a:t>Justification </a:t>
            </a:r>
            <a:r>
              <a:rPr kumimoji="0" lang="en-US" sz="2000" b="0" i="0" u="none" strike="noStrike" kern="1200" cap="none" spc="0" normalizeH="0" baseline="0" noProof="0" dirty="0" err="1">
                <a:ln>
                  <a:noFill/>
                </a:ln>
                <a:solidFill>
                  <a:prstClr val="white"/>
                </a:solidFill>
                <a:effectLst/>
                <a:uLnTx/>
                <a:uFillTx/>
                <a:latin typeface="Arial" panose="020B0604020202020204"/>
                <a:ea typeface="+mn-ea"/>
                <a:cs typeface="+mn-cs"/>
              </a:rPr>
              <a:t>climatique</a:t>
            </a:r>
            <a:r>
              <a:rPr kumimoji="0" lang="en-US" sz="2000" b="0" i="0" u="none" strike="noStrike" kern="1200" cap="none" spc="0" normalizeH="0" baseline="0" noProof="0" dirty="0">
                <a:ln>
                  <a:noFill/>
                </a:ln>
                <a:solidFill>
                  <a:prstClr val="white"/>
                </a:solidFill>
                <a:effectLst/>
                <a:uLnTx/>
                <a:uFillTx/>
                <a:latin typeface="Arial" panose="020B0604020202020204"/>
                <a:ea typeface="+mn-ea"/>
                <a:cs typeface="+mn-cs"/>
              </a:rPr>
              <a:t> pour </a:t>
            </a:r>
            <a:r>
              <a:rPr lang="en-US" sz="2000" kern="1200" dirty="0">
                <a:solidFill>
                  <a:prstClr val="white"/>
                </a:solidFill>
                <a:ea typeface="+mn-ea"/>
                <a:cs typeface="+mn-cs"/>
              </a:rPr>
              <a:t>les services </a:t>
            </a:r>
            <a:r>
              <a:rPr lang="en-US" sz="2000" kern="1200" dirty="0" err="1">
                <a:solidFill>
                  <a:prstClr val="white"/>
                </a:solidFill>
                <a:ea typeface="+mn-ea"/>
                <a:cs typeface="+mn-cs"/>
              </a:rPr>
              <a:t>d'eau</a:t>
            </a:r>
            <a:r>
              <a:rPr lang="en-US" sz="2000" kern="1200" dirty="0">
                <a:solidFill>
                  <a:prstClr val="white"/>
                </a:solidFill>
                <a:ea typeface="+mn-ea"/>
                <a:cs typeface="+mn-cs"/>
              </a:rPr>
              <a:t> et </a:t>
            </a:r>
            <a:r>
              <a:rPr lang="en-US" sz="2000" kern="1200" dirty="0" err="1">
                <a:solidFill>
                  <a:prstClr val="white"/>
                </a:solidFill>
                <a:ea typeface="+mn-ea"/>
                <a:cs typeface="+mn-cs"/>
              </a:rPr>
              <a:t>d'assainissement</a:t>
            </a:r>
            <a:r>
              <a:rPr lang="en-US" sz="2000" kern="1200" dirty="0">
                <a:solidFill>
                  <a:prstClr val="white"/>
                </a:solidFill>
                <a:ea typeface="+mn-ea"/>
                <a:cs typeface="+mn-cs"/>
              </a:rPr>
              <a:t> </a:t>
            </a:r>
            <a:r>
              <a:rPr kumimoji="0" lang="en-US" sz="2000" b="0" i="0" u="none" strike="noStrike" kern="1200" cap="none" spc="0" normalizeH="0" baseline="0" noProof="0" dirty="0">
                <a:ln>
                  <a:noFill/>
                </a:ln>
                <a:solidFill>
                  <a:prstClr val="white"/>
                </a:solidFill>
                <a:effectLst/>
                <a:uLnTx/>
                <a:uFillTx/>
                <a:latin typeface="Arial" panose="020B0604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err="1">
                <a:ln>
                  <a:noFill/>
                </a:ln>
                <a:solidFill>
                  <a:prstClr val="white"/>
                </a:solidFill>
                <a:effectLst/>
                <a:uLnTx/>
                <a:uFillTx/>
                <a:latin typeface="Arial" panose="020B0604020202020204"/>
                <a:ea typeface="+mn-ea"/>
                <a:cs typeface="+mn-cs"/>
              </a:rPr>
              <a:t>Exemples</a:t>
            </a:r>
            <a:r>
              <a:rPr kumimoji="0" lang="en-US" sz="2000" b="0" i="0" u="none" strike="noStrike" kern="1200" cap="none" spc="0" normalizeH="0" baseline="0" noProof="0" dirty="0">
                <a:ln>
                  <a:noFill/>
                </a:ln>
                <a:solidFill>
                  <a:prstClr val="white"/>
                </a:solidFill>
                <a:effectLst/>
                <a:uLnTx/>
                <a:uFillTx/>
                <a:latin typeface="Arial" panose="020B0604020202020204"/>
                <a:ea typeface="+mn-ea"/>
                <a:cs typeface="+mn-cs"/>
              </a:rPr>
              <a:t> </a:t>
            </a:r>
            <a:r>
              <a:rPr kumimoji="0" lang="en-US" sz="2000" b="0" i="0" u="none" strike="noStrike" kern="1200" cap="none" spc="0" normalizeH="0" baseline="0" noProof="0" dirty="0" err="1">
                <a:ln>
                  <a:noFill/>
                </a:ln>
                <a:solidFill>
                  <a:prstClr val="white"/>
                </a:solidFill>
                <a:effectLst/>
                <a:uLnTx/>
                <a:uFillTx/>
                <a:latin typeface="Arial" panose="020B0604020202020204"/>
                <a:ea typeface="+mn-ea"/>
                <a:cs typeface="+mn-cs"/>
              </a:rPr>
              <a:t>d'atténuation</a:t>
            </a:r>
            <a:r>
              <a:rPr kumimoji="0" lang="en-US" sz="2000" b="0" i="0" u="none" strike="noStrike" kern="1200" cap="none" spc="0" normalizeH="0" baseline="0" noProof="0" dirty="0">
                <a:ln>
                  <a:noFill/>
                </a:ln>
                <a:solidFill>
                  <a:prstClr val="white"/>
                </a:solidFill>
                <a:effectLst/>
                <a:uLnTx/>
                <a:uFillTx/>
                <a:latin typeface="Arial" panose="020B0604020202020204"/>
                <a:ea typeface="+mn-ea"/>
                <a:cs typeface="+mn-cs"/>
              </a:rPr>
              <a:t> et </a:t>
            </a:r>
            <a:r>
              <a:rPr kumimoji="0" lang="en-US" sz="2000" b="0" i="0" u="none" strike="noStrike" kern="1200" cap="none" spc="0" normalizeH="0" baseline="0" noProof="0" dirty="0" err="1">
                <a:ln>
                  <a:noFill/>
                </a:ln>
                <a:solidFill>
                  <a:prstClr val="white"/>
                </a:solidFill>
                <a:effectLst/>
                <a:uLnTx/>
                <a:uFillTx/>
                <a:latin typeface="Arial" panose="020B0604020202020204"/>
                <a:ea typeface="+mn-ea"/>
                <a:cs typeface="+mn-cs"/>
              </a:rPr>
              <a:t>d'adaptation</a:t>
            </a:r>
            <a:r>
              <a:rPr kumimoji="0" lang="en-US" sz="2000" b="0" i="0" u="none" strike="noStrike" kern="1200" cap="none" spc="0" normalizeH="0" baseline="0" noProof="0" dirty="0">
                <a:ln>
                  <a:noFill/>
                </a:ln>
                <a:solidFill>
                  <a:prstClr val="white"/>
                </a:solidFill>
                <a:effectLst/>
                <a:uLnTx/>
                <a:uFillTx/>
                <a:latin typeface="Arial" panose="020B0604020202020204"/>
                <a:ea typeface="+mn-ea"/>
                <a:cs typeface="+mn-cs"/>
              </a:rPr>
              <a:t> </a:t>
            </a:r>
            <a:r>
              <a:rPr kumimoji="0" lang="en-US" sz="2000" b="0" i="0" u="none" strike="noStrike" kern="1200" cap="none" spc="0" normalizeH="0" baseline="0" noProof="0" dirty="0" err="1">
                <a:ln>
                  <a:noFill/>
                </a:ln>
                <a:solidFill>
                  <a:prstClr val="white"/>
                </a:solidFill>
                <a:effectLst/>
                <a:uLnTx/>
                <a:uFillTx/>
                <a:latin typeface="Arial" panose="020B0604020202020204"/>
                <a:ea typeface="+mn-ea"/>
                <a:cs typeface="+mn-cs"/>
              </a:rPr>
              <a:t>en</a:t>
            </a:r>
            <a:r>
              <a:rPr kumimoji="0" lang="en-US" sz="2000" b="0" i="0" u="none" strike="noStrike" kern="1200" cap="none" spc="0" normalizeH="0" baseline="0" noProof="0" dirty="0">
                <a:ln>
                  <a:noFill/>
                </a:ln>
                <a:solidFill>
                  <a:prstClr val="white"/>
                </a:solidFill>
                <a:effectLst/>
                <a:uLnTx/>
                <a:uFillTx/>
                <a:latin typeface="Arial" panose="020B0604020202020204"/>
                <a:ea typeface="+mn-ea"/>
                <a:cs typeface="+mn-cs"/>
              </a:rPr>
              <a:t> matière </a:t>
            </a:r>
            <a:r>
              <a:rPr kumimoji="0" lang="en-US" sz="2000" b="0" i="0" u="none" strike="noStrike" kern="1200" cap="none" spc="0" normalizeH="0" baseline="0" noProof="0" dirty="0" err="1">
                <a:ln>
                  <a:noFill/>
                </a:ln>
                <a:solidFill>
                  <a:prstClr val="white"/>
                </a:solidFill>
                <a:effectLst/>
                <a:uLnTx/>
                <a:uFillTx/>
                <a:latin typeface="Arial" panose="020B0604020202020204"/>
                <a:ea typeface="+mn-ea"/>
                <a:cs typeface="+mn-cs"/>
              </a:rPr>
              <a:t>d'assainissement</a:t>
            </a:r>
            <a:endParaRPr kumimoji="0" lang="en-US" sz="20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283431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084488-E3AF-C63F-36B2-FF330E3E6AA2}"/>
              </a:ext>
            </a:extLst>
          </p:cNvPr>
          <p:cNvSpPr>
            <a:spLocks noGrp="1"/>
          </p:cNvSpPr>
          <p:nvPr>
            <p:ph type="title"/>
          </p:nvPr>
        </p:nvSpPr>
        <p:spPr/>
        <p:txBody>
          <a:bodyPr>
            <a:normAutofit/>
          </a:bodyPr>
          <a:lstStyle/>
          <a:p>
            <a:pPr algn="ctr"/>
            <a:r>
              <a:rPr lang="en-US" sz="4000"/>
              <a:t>Conseils pour le financement climatique</a:t>
            </a:r>
          </a:p>
        </p:txBody>
      </p:sp>
      <p:sp>
        <p:nvSpPr>
          <p:cNvPr id="5" name="Content Placeholder 4">
            <a:extLst>
              <a:ext uri="{FF2B5EF4-FFF2-40B4-BE49-F238E27FC236}">
                <a16:creationId xmlns:a16="http://schemas.microsoft.com/office/drawing/2014/main" id="{26E747CF-C2F4-C3EA-9AA5-753623F8D98E}"/>
              </a:ext>
            </a:extLst>
          </p:cNvPr>
          <p:cNvSpPr>
            <a:spLocks noGrp="1"/>
          </p:cNvSpPr>
          <p:nvPr>
            <p:ph idx="1"/>
          </p:nvPr>
        </p:nvSpPr>
        <p:spPr>
          <a:xfrm>
            <a:off x="429768" y="1092066"/>
            <a:ext cx="11762232" cy="4115157"/>
          </a:xfrm>
        </p:spPr>
        <p:txBody>
          <a:bodyPr>
            <a:noAutofit/>
          </a:bodyPr>
          <a:lstStyle/>
          <a:p>
            <a:pPr marL="342900" marR="0" lvl="0" indent="-342900">
              <a:spcBef>
                <a:spcPts val="0"/>
              </a:spcBef>
              <a:spcAft>
                <a:spcPts val="1200"/>
              </a:spcAft>
              <a:buFont typeface="Symbol" panose="05050102010706020507" pitchFamily="18" charset="2"/>
              <a:buChar char=""/>
              <a:tabLst>
                <a:tab pos="228600" algn="l"/>
                <a:tab pos="457200" algn="l"/>
              </a:tabLst>
            </a:pPr>
            <a:r>
              <a:rPr lang="en-GB" sz="2400" b="1" dirty="0" err="1">
                <a:solidFill>
                  <a:srgbClr val="404040"/>
                </a:solidFill>
                <a:latin typeface="VAG Rounded Std Light"/>
                <a:ea typeface="Lora" pitchFamily="2" charset="0"/>
                <a:cs typeface="Arial" panose="020B0604020202020204" pitchFamily="34" charset="0"/>
              </a:rPr>
              <a:t>Connaissez</a:t>
            </a:r>
            <a:r>
              <a:rPr lang="en-GB" sz="2400" b="1" dirty="0">
                <a:solidFill>
                  <a:srgbClr val="404040"/>
                </a:solidFill>
                <a:latin typeface="VAG Rounded Std Light"/>
                <a:ea typeface="Lora" pitchFamily="2" charset="0"/>
                <a:cs typeface="Arial" panose="020B0604020202020204" pitchFamily="34" charset="0"/>
              </a:rPr>
              <a:t> le </a:t>
            </a:r>
            <a:r>
              <a:rPr lang="en-GB" sz="2400" b="1" dirty="0" err="1">
                <a:solidFill>
                  <a:srgbClr val="404040"/>
                </a:solidFill>
                <a:latin typeface="VAG Rounded Std Light"/>
                <a:ea typeface="Lora" pitchFamily="2" charset="0"/>
                <a:cs typeface="Arial" panose="020B0604020202020204" pitchFamily="34" charset="0"/>
              </a:rPr>
              <a:t>contexte</a:t>
            </a:r>
            <a:r>
              <a:rPr lang="en-GB" sz="2400" b="1" dirty="0">
                <a:solidFill>
                  <a:srgbClr val="404040"/>
                </a:solidFill>
                <a:latin typeface="VAG Rounded Std Light"/>
                <a:ea typeface="Lora" pitchFamily="2" charset="0"/>
                <a:cs typeface="Arial" panose="020B0604020202020204" pitchFamily="34" charset="0"/>
              </a:rPr>
              <a:t> ! </a:t>
            </a:r>
            <a:r>
              <a:rPr lang="en-GB" sz="2400" dirty="0">
                <a:solidFill>
                  <a:srgbClr val="404040"/>
                </a:solidFill>
                <a:effectLst/>
                <a:latin typeface="VAG Rounded Std Light"/>
                <a:ea typeface="Lora" pitchFamily="2" charset="0"/>
                <a:cs typeface="Arial" panose="020B0604020202020204" pitchFamily="34" charset="0"/>
              </a:rPr>
              <a:t>Qui a </a:t>
            </a:r>
            <a:r>
              <a:rPr lang="en-GB" sz="2400" dirty="0" err="1">
                <a:solidFill>
                  <a:srgbClr val="404040"/>
                </a:solidFill>
                <a:effectLst/>
                <a:latin typeface="VAG Rounded Std Light"/>
                <a:ea typeface="Lora" pitchFamily="2" charset="0"/>
                <a:cs typeface="Arial" panose="020B0604020202020204" pitchFamily="34" charset="0"/>
              </a:rPr>
              <a:t>reçu</a:t>
            </a:r>
            <a:r>
              <a:rPr lang="en-GB" sz="2400" dirty="0">
                <a:solidFill>
                  <a:srgbClr val="404040"/>
                </a:solidFill>
                <a:effectLst/>
                <a:latin typeface="VAG Rounded Std Light"/>
                <a:ea typeface="Lora" pitchFamily="2" charset="0"/>
                <a:cs typeface="Arial" panose="020B0604020202020204" pitchFamily="34" charset="0"/>
              </a:rPr>
              <a:t> des </a:t>
            </a:r>
            <a:r>
              <a:rPr lang="en-GB" sz="2400" dirty="0" err="1">
                <a:solidFill>
                  <a:srgbClr val="404040"/>
                </a:solidFill>
                <a:effectLst/>
                <a:latin typeface="VAG Rounded Std Light"/>
                <a:ea typeface="Lora" pitchFamily="2" charset="0"/>
                <a:cs typeface="Arial" panose="020B0604020202020204" pitchFamily="34" charset="0"/>
              </a:rPr>
              <a:t>financements</a:t>
            </a:r>
            <a:r>
              <a:rPr lang="en-GB" sz="2400" dirty="0">
                <a:solidFill>
                  <a:srgbClr val="404040"/>
                </a:solidFill>
                <a:effectLst/>
                <a:latin typeface="VAG Rounded Std Light"/>
                <a:ea typeface="Lora" pitchFamily="2" charset="0"/>
                <a:cs typeface="Arial" panose="020B0604020202020204" pitchFamily="34" charset="0"/>
              </a:rPr>
              <a:t>, pour quoi, </a:t>
            </a:r>
            <a:r>
              <a:rPr lang="en-GB" sz="2400" dirty="0" err="1">
                <a:solidFill>
                  <a:srgbClr val="404040"/>
                </a:solidFill>
                <a:effectLst/>
                <a:latin typeface="VAG Rounded Std Light"/>
                <a:ea typeface="Lora" pitchFamily="2" charset="0"/>
                <a:cs typeface="Arial" panose="020B0604020202020204" pitchFamily="34" charset="0"/>
              </a:rPr>
              <a:t>où</a:t>
            </a:r>
            <a:r>
              <a:rPr lang="en-GB" sz="2400" dirty="0">
                <a:solidFill>
                  <a:srgbClr val="404040"/>
                </a:solidFill>
                <a:effectLst/>
                <a:latin typeface="VAG Rounded Std Light"/>
                <a:ea typeface="Lora" pitchFamily="2" charset="0"/>
                <a:cs typeface="Arial" panose="020B0604020202020204" pitchFamily="34" charset="0"/>
              </a:rPr>
              <a:t> et à </a:t>
            </a:r>
            <a:r>
              <a:rPr lang="en-GB" sz="2400" dirty="0" err="1">
                <a:solidFill>
                  <a:srgbClr val="404040"/>
                </a:solidFill>
                <a:effectLst/>
                <a:latin typeface="VAG Rounded Std Light"/>
                <a:ea typeface="Lora" pitchFamily="2" charset="0"/>
                <a:cs typeface="Arial" panose="020B0604020202020204" pitchFamily="34" charset="0"/>
              </a:rPr>
              <a:t>l'aide</a:t>
            </a:r>
            <a:r>
              <a:rPr lang="en-GB" sz="2400" dirty="0">
                <a:solidFill>
                  <a:srgbClr val="404040"/>
                </a:solidFill>
                <a:effectLst/>
                <a:latin typeface="VAG Rounded Std Light"/>
                <a:ea typeface="Lora" pitchFamily="2" charset="0"/>
                <a:cs typeface="Arial" panose="020B0604020202020204" pitchFamily="34" charset="0"/>
              </a:rPr>
              <a:t> de </a:t>
            </a:r>
            <a:r>
              <a:rPr lang="en-GB" sz="2400" dirty="0" err="1">
                <a:solidFill>
                  <a:srgbClr val="404040"/>
                </a:solidFill>
                <a:effectLst/>
                <a:latin typeface="VAG Rounded Std Light"/>
                <a:ea typeface="Lora" pitchFamily="2" charset="0"/>
                <a:cs typeface="Arial" panose="020B0604020202020204" pitchFamily="34" charset="0"/>
              </a:rPr>
              <a:t>quels</a:t>
            </a:r>
            <a:r>
              <a:rPr lang="en-GB" sz="2400" dirty="0">
                <a:solidFill>
                  <a:srgbClr val="404040"/>
                </a:solidFill>
                <a:effectLst/>
                <a:latin typeface="VAG Rounded Std Light"/>
                <a:ea typeface="Lora" pitchFamily="2" charset="0"/>
                <a:cs typeface="Arial" panose="020B0604020202020204" pitchFamily="34" charset="0"/>
              </a:rPr>
              <a:t> instruments ? </a:t>
            </a:r>
            <a:r>
              <a:rPr lang="en-GB" sz="2400" dirty="0">
                <a:solidFill>
                  <a:srgbClr val="404040"/>
                </a:solidFill>
                <a:latin typeface="VAG Rounded Std Light"/>
                <a:ea typeface="Lora" pitchFamily="2" charset="0"/>
                <a:cs typeface="Arial" panose="020B0604020202020204" pitchFamily="34" charset="0"/>
              </a:rPr>
              <a:t>Qui y a </a:t>
            </a:r>
            <a:r>
              <a:rPr lang="en-GB" sz="2400" dirty="0" err="1">
                <a:solidFill>
                  <a:srgbClr val="404040"/>
                </a:solidFill>
                <a:latin typeface="VAG Rounded Std Light"/>
                <a:ea typeface="Lora" pitchFamily="2" charset="0"/>
                <a:cs typeface="Arial" panose="020B0604020202020204" pitchFamily="34" charset="0"/>
              </a:rPr>
              <a:t>actuellement</a:t>
            </a:r>
            <a:r>
              <a:rPr lang="en-GB" sz="2400" dirty="0">
                <a:solidFill>
                  <a:srgbClr val="404040"/>
                </a:solidFill>
                <a:latin typeface="VAG Rounded Std Light"/>
                <a:ea typeface="Lora" pitchFamily="2" charset="0"/>
                <a:cs typeface="Arial" panose="020B0604020202020204" pitchFamily="34" charset="0"/>
              </a:rPr>
              <a:t> </a:t>
            </a:r>
            <a:r>
              <a:rPr lang="en-GB" sz="2400" dirty="0" err="1">
                <a:solidFill>
                  <a:srgbClr val="404040"/>
                </a:solidFill>
                <a:latin typeface="VAG Rounded Std Light"/>
                <a:ea typeface="Lora" pitchFamily="2" charset="0"/>
                <a:cs typeface="Arial" panose="020B0604020202020204" pitchFamily="34" charset="0"/>
              </a:rPr>
              <a:t>directement</a:t>
            </a:r>
            <a:r>
              <a:rPr lang="en-GB" sz="2400" dirty="0">
                <a:solidFill>
                  <a:srgbClr val="404040"/>
                </a:solidFill>
                <a:latin typeface="VAG Rounded Std Light"/>
                <a:ea typeface="Lora" pitchFamily="2" charset="0"/>
                <a:cs typeface="Arial" panose="020B0604020202020204" pitchFamily="34" charset="0"/>
              </a:rPr>
              <a:t> </a:t>
            </a:r>
            <a:r>
              <a:rPr lang="en-GB" sz="2400" dirty="0" err="1">
                <a:solidFill>
                  <a:srgbClr val="404040"/>
                </a:solidFill>
                <a:latin typeface="VAG Rounded Std Light"/>
                <a:ea typeface="Lora" pitchFamily="2" charset="0"/>
                <a:cs typeface="Arial" panose="020B0604020202020204" pitchFamily="34" charset="0"/>
              </a:rPr>
              <a:t>accès</a:t>
            </a:r>
            <a:r>
              <a:rPr lang="en-GB" sz="2400" dirty="0">
                <a:solidFill>
                  <a:srgbClr val="404040"/>
                </a:solidFill>
                <a:latin typeface="VAG Rounded Std Light"/>
                <a:ea typeface="Lora" pitchFamily="2" charset="0"/>
                <a:cs typeface="Arial" panose="020B0604020202020204" pitchFamily="34" charset="0"/>
              </a:rPr>
              <a:t> ? </a:t>
            </a:r>
          </a:p>
          <a:p>
            <a:pPr marL="342900" indent="-342900">
              <a:spcBef>
                <a:spcPts val="0"/>
              </a:spcBef>
              <a:spcAft>
                <a:spcPts val="1200"/>
              </a:spcAft>
              <a:buFont typeface="Symbol" panose="05050102010706020507" pitchFamily="18" charset="2"/>
              <a:buChar char=""/>
              <a:tabLst>
                <a:tab pos="228600" algn="l"/>
                <a:tab pos="457200" algn="l"/>
              </a:tabLst>
            </a:pPr>
            <a:r>
              <a:rPr lang="en-GB" sz="2400" b="1" dirty="0" err="1">
                <a:solidFill>
                  <a:srgbClr val="404040"/>
                </a:solidFill>
                <a:effectLst/>
                <a:latin typeface="VAG Rounded Std Light"/>
                <a:ea typeface="Lora" pitchFamily="2" charset="0"/>
                <a:cs typeface="Arial" panose="020B0604020202020204" pitchFamily="34" charset="0"/>
              </a:rPr>
              <a:t>Élaborez</a:t>
            </a:r>
            <a:r>
              <a:rPr lang="en-GB" sz="2400" b="1" dirty="0">
                <a:solidFill>
                  <a:srgbClr val="404040"/>
                </a:solidFill>
                <a:effectLst/>
                <a:latin typeface="VAG Rounded Std Light"/>
                <a:ea typeface="Lora" pitchFamily="2" charset="0"/>
                <a:cs typeface="Arial" panose="020B0604020202020204" pitchFamily="34" charset="0"/>
              </a:rPr>
              <a:t> </a:t>
            </a:r>
            <a:r>
              <a:rPr lang="en-GB" sz="2400" b="1" dirty="0" err="1">
                <a:solidFill>
                  <a:srgbClr val="404040"/>
                </a:solidFill>
                <a:effectLst/>
                <a:latin typeface="VAG Rounded Std Light"/>
                <a:ea typeface="Lora" pitchFamily="2" charset="0"/>
                <a:cs typeface="Arial" panose="020B0604020202020204" pitchFamily="34" charset="0"/>
              </a:rPr>
              <a:t>une</a:t>
            </a:r>
            <a:r>
              <a:rPr lang="en-GB" sz="2400" b="1" dirty="0">
                <a:solidFill>
                  <a:srgbClr val="404040"/>
                </a:solidFill>
                <a:effectLst/>
                <a:latin typeface="VAG Rounded Std Light"/>
                <a:ea typeface="Lora" pitchFamily="2" charset="0"/>
                <a:cs typeface="Arial" panose="020B0604020202020204" pitchFamily="34" charset="0"/>
              </a:rPr>
              <a:t> justification </a:t>
            </a:r>
            <a:r>
              <a:rPr lang="en-GB" sz="2400" b="1" dirty="0" err="1">
                <a:solidFill>
                  <a:srgbClr val="404040"/>
                </a:solidFill>
                <a:effectLst/>
                <a:latin typeface="VAG Rounded Std Light"/>
                <a:ea typeface="Lora" pitchFamily="2" charset="0"/>
                <a:cs typeface="Arial" panose="020B0604020202020204" pitchFamily="34" charset="0"/>
              </a:rPr>
              <a:t>climatique</a:t>
            </a:r>
            <a:r>
              <a:rPr lang="en-GB" sz="2400" b="1" dirty="0">
                <a:solidFill>
                  <a:srgbClr val="404040"/>
                </a:solidFill>
                <a:effectLst/>
                <a:latin typeface="VAG Rounded Std Light"/>
                <a:ea typeface="Lora" pitchFamily="2" charset="0"/>
                <a:cs typeface="Arial" panose="020B0604020202020204" pitchFamily="34" charset="0"/>
              </a:rPr>
              <a:t> </a:t>
            </a:r>
            <a:r>
              <a:rPr lang="en-GB" sz="2400" dirty="0">
                <a:solidFill>
                  <a:srgbClr val="404040"/>
                </a:solidFill>
                <a:effectLst/>
                <a:latin typeface="VAG Rounded Std Light"/>
                <a:ea typeface="Lora" pitchFamily="2" charset="0"/>
                <a:cs typeface="Arial" panose="020B0604020202020204" pitchFamily="34" charset="0"/>
              </a:rPr>
              <a:t>(au </a:t>
            </a:r>
            <a:r>
              <a:rPr lang="en-GB" sz="2400" dirty="0" err="1">
                <a:solidFill>
                  <a:srgbClr val="404040"/>
                </a:solidFill>
                <a:effectLst/>
                <a:latin typeface="VAG Rounded Std Light"/>
                <a:ea typeface="Lora" pitchFamily="2" charset="0"/>
                <a:cs typeface="Arial" panose="020B0604020202020204" pitchFamily="34" charset="0"/>
              </a:rPr>
              <a:t>niveau</a:t>
            </a:r>
            <a:r>
              <a:rPr lang="en-GB" sz="2400" dirty="0">
                <a:solidFill>
                  <a:srgbClr val="404040"/>
                </a:solidFill>
                <a:effectLst/>
                <a:latin typeface="VAG Rounded Std Light"/>
                <a:ea typeface="Lora" pitchFamily="2" charset="0"/>
                <a:cs typeface="Arial" panose="020B0604020202020204" pitchFamily="34" charset="0"/>
              </a:rPr>
              <a:t> national </a:t>
            </a:r>
            <a:r>
              <a:rPr lang="en-GB" sz="2400" dirty="0" err="1">
                <a:solidFill>
                  <a:srgbClr val="404040"/>
                </a:solidFill>
                <a:effectLst/>
                <a:latin typeface="VAG Rounded Std Light"/>
                <a:ea typeface="Lora" pitchFamily="2" charset="0"/>
                <a:cs typeface="Arial" panose="020B0604020202020204" pitchFamily="34" charset="0"/>
              </a:rPr>
              <a:t>ou</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infranational</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afin</a:t>
            </a:r>
            <a:r>
              <a:rPr lang="en-GB" sz="2400" dirty="0">
                <a:solidFill>
                  <a:srgbClr val="404040"/>
                </a:solidFill>
                <a:effectLst/>
                <a:latin typeface="VAG Rounded Std Light"/>
                <a:ea typeface="Lora" pitchFamily="2" charset="0"/>
                <a:cs typeface="Arial" panose="020B0604020202020204" pitchFamily="34" charset="0"/>
              </a:rPr>
              <a:t> de </a:t>
            </a:r>
            <a:r>
              <a:rPr lang="en-GB" sz="2400" dirty="0" err="1">
                <a:solidFill>
                  <a:srgbClr val="404040"/>
                </a:solidFill>
                <a:effectLst/>
                <a:latin typeface="VAG Rounded Std Light"/>
                <a:ea typeface="Lora" pitchFamily="2" charset="0"/>
                <a:cs typeface="Arial" panose="020B0604020202020204" pitchFamily="34" charset="0"/>
              </a:rPr>
              <a:t>démontrer</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clairement</a:t>
            </a:r>
            <a:r>
              <a:rPr lang="en-GB" sz="2400" dirty="0">
                <a:solidFill>
                  <a:srgbClr val="404040"/>
                </a:solidFill>
                <a:effectLst/>
                <a:latin typeface="VAG Rounded Std Light"/>
                <a:ea typeface="Lora" pitchFamily="2" charset="0"/>
                <a:cs typeface="Arial" panose="020B0604020202020204" pitchFamily="34" charset="0"/>
              </a:rPr>
              <a:t> </a:t>
            </a:r>
            <a:r>
              <a:rPr lang="en-GB" sz="2400" b="1" dirty="0" err="1">
                <a:solidFill>
                  <a:schemeClr val="tx1"/>
                </a:solidFill>
                <a:effectLst/>
                <a:latin typeface="VAG Rounded Std Light"/>
                <a:ea typeface="Lora" pitchFamily="2" charset="0"/>
                <a:cs typeface="Arial" panose="020B0604020202020204" pitchFamily="34" charset="0"/>
              </a:rPr>
              <a:t>l'additionnalité</a:t>
            </a:r>
            <a:r>
              <a:rPr lang="en-GB" sz="2400" b="1" dirty="0">
                <a:solidFill>
                  <a:schemeClr val="tx1"/>
                </a:solidFill>
                <a:effectLst/>
                <a:latin typeface="VAG Rounded Std Light"/>
                <a:ea typeface="Lora" pitchFamily="2" charset="0"/>
                <a:cs typeface="Arial" panose="020B0604020202020204" pitchFamily="34" charset="0"/>
              </a:rPr>
              <a:t>. </a:t>
            </a:r>
            <a:r>
              <a:rPr lang="en-GB" sz="2400" dirty="0">
                <a:solidFill>
                  <a:srgbClr val="4D4D4D"/>
                </a:solidFill>
                <a:latin typeface="VAG Rounded Std Light"/>
                <a:ea typeface="Lora" pitchFamily="2" charset="0"/>
                <a:cs typeface="Arial" panose="020B0604020202020204" pitchFamily="34" charset="0"/>
              </a:rPr>
              <a:t>Une articulation </a:t>
            </a:r>
            <a:r>
              <a:rPr lang="en-GB" sz="2400" dirty="0" err="1">
                <a:solidFill>
                  <a:srgbClr val="4D4D4D"/>
                </a:solidFill>
                <a:latin typeface="VAG Rounded Std Light"/>
                <a:ea typeface="Lora" pitchFamily="2" charset="0"/>
                <a:cs typeface="Arial" panose="020B0604020202020204" pitchFamily="34" charset="0"/>
              </a:rPr>
              <a:t>claire</a:t>
            </a:r>
            <a:r>
              <a:rPr lang="en-GB" sz="2400" dirty="0">
                <a:solidFill>
                  <a:srgbClr val="4D4D4D"/>
                </a:solidFill>
                <a:latin typeface="VAG Rounded Std Light"/>
                <a:ea typeface="Lora" pitchFamily="2" charset="0"/>
                <a:cs typeface="Arial" panose="020B0604020202020204" pitchFamily="34" charset="0"/>
              </a:rPr>
              <a:t> des </a:t>
            </a:r>
            <a:r>
              <a:rPr lang="en-GB" sz="2400" dirty="0" err="1">
                <a:solidFill>
                  <a:srgbClr val="4D4D4D"/>
                </a:solidFill>
                <a:latin typeface="VAG Rounded Std Light"/>
                <a:ea typeface="Lora" pitchFamily="2" charset="0"/>
                <a:cs typeface="Arial" panose="020B0604020202020204" pitchFamily="34" charset="0"/>
              </a:rPr>
              <a:t>risques</a:t>
            </a:r>
            <a:r>
              <a:rPr lang="en-GB" sz="2400" dirty="0">
                <a:solidFill>
                  <a:srgbClr val="4D4D4D"/>
                </a:solidFill>
                <a:latin typeface="VAG Rounded Std Light"/>
                <a:ea typeface="Lora" pitchFamily="2" charset="0"/>
                <a:cs typeface="Arial" panose="020B0604020202020204" pitchFamily="34" charset="0"/>
              </a:rPr>
              <a:t> </a:t>
            </a:r>
            <a:r>
              <a:rPr lang="en-GB" sz="2400" dirty="0" err="1">
                <a:solidFill>
                  <a:srgbClr val="4D4D4D"/>
                </a:solidFill>
                <a:latin typeface="VAG Rounded Std Light"/>
                <a:ea typeface="Lora" pitchFamily="2" charset="0"/>
                <a:cs typeface="Arial" panose="020B0604020202020204" pitchFamily="34" charset="0"/>
              </a:rPr>
              <a:t>climatiques</a:t>
            </a:r>
            <a:r>
              <a:rPr lang="en-GB" sz="2400" dirty="0">
                <a:solidFill>
                  <a:srgbClr val="4D4D4D"/>
                </a:solidFill>
                <a:latin typeface="VAG Rounded Std Light"/>
                <a:ea typeface="Lora" pitchFamily="2" charset="0"/>
                <a:cs typeface="Arial" panose="020B0604020202020204" pitchFamily="34" charset="0"/>
              </a:rPr>
              <a:t> sera </a:t>
            </a:r>
            <a:r>
              <a:rPr lang="en-GB" sz="2400" dirty="0" err="1">
                <a:solidFill>
                  <a:srgbClr val="4D4D4D"/>
                </a:solidFill>
                <a:latin typeface="VAG Rounded Std Light"/>
                <a:ea typeface="Lora" pitchFamily="2" charset="0"/>
                <a:cs typeface="Arial" panose="020B0604020202020204" pitchFamily="34" charset="0"/>
              </a:rPr>
              <a:t>attendue</a:t>
            </a:r>
            <a:r>
              <a:rPr lang="en-GB" sz="2400" dirty="0">
                <a:solidFill>
                  <a:srgbClr val="4D4D4D"/>
                </a:solidFill>
                <a:latin typeface="VAG Rounded Std Light"/>
                <a:ea typeface="Lora" pitchFamily="2" charset="0"/>
                <a:cs typeface="Arial" panose="020B0604020202020204" pitchFamily="34" charset="0"/>
              </a:rPr>
              <a:t>.</a:t>
            </a:r>
            <a:endParaRPr lang="en-US" sz="2400" dirty="0">
              <a:solidFill>
                <a:srgbClr val="4D4D4D"/>
              </a:solidFill>
              <a:effectLst/>
              <a:latin typeface="VAG Rounded Std Light"/>
              <a:ea typeface="Lora" pitchFamily="2" charset="0"/>
              <a:cs typeface="Arial" panose="020B0604020202020204" pitchFamily="34" charset="0"/>
            </a:endParaRPr>
          </a:p>
          <a:p>
            <a:pPr marL="342900" marR="0" lvl="0" indent="-342900">
              <a:spcBef>
                <a:spcPts val="0"/>
              </a:spcBef>
              <a:spcAft>
                <a:spcPts val="1200"/>
              </a:spcAft>
              <a:buFont typeface="Symbol" panose="05050102010706020507" pitchFamily="18" charset="2"/>
              <a:buChar char=""/>
              <a:tabLst>
                <a:tab pos="228600" algn="l"/>
                <a:tab pos="457200" algn="l"/>
              </a:tabLst>
            </a:pPr>
            <a:r>
              <a:rPr lang="en-GB" sz="2400" dirty="0" err="1">
                <a:solidFill>
                  <a:srgbClr val="404040"/>
                </a:solidFill>
                <a:effectLst/>
                <a:latin typeface="VAG Rounded Std Light"/>
                <a:ea typeface="Lora" pitchFamily="2" charset="0"/>
                <a:cs typeface="Arial" panose="020B0604020202020204" pitchFamily="34" charset="0"/>
              </a:rPr>
              <a:t>Assurez</a:t>
            </a:r>
            <a:r>
              <a:rPr lang="en-GB" sz="2400" dirty="0">
                <a:solidFill>
                  <a:srgbClr val="404040"/>
                </a:solidFill>
                <a:effectLst/>
                <a:latin typeface="VAG Rounded Std Light"/>
                <a:ea typeface="Lora" pitchFamily="2" charset="0"/>
                <a:cs typeface="Arial" panose="020B0604020202020204" pitchFamily="34" charset="0"/>
              </a:rPr>
              <a:t>-vous de bien </a:t>
            </a:r>
            <a:r>
              <a:rPr lang="en-GB" sz="2400" dirty="0" err="1">
                <a:solidFill>
                  <a:srgbClr val="404040"/>
                </a:solidFill>
                <a:effectLst/>
                <a:latin typeface="VAG Rounded Std Light"/>
                <a:ea typeface="Lora" pitchFamily="2" charset="0"/>
                <a:cs typeface="Arial" panose="020B0604020202020204" pitchFamily="34" charset="0"/>
              </a:rPr>
              <a:t>connaître</a:t>
            </a:r>
            <a:r>
              <a:rPr lang="en-GB" sz="2400" dirty="0">
                <a:solidFill>
                  <a:srgbClr val="404040"/>
                </a:solidFill>
                <a:effectLst/>
                <a:latin typeface="VAG Rounded Std Light"/>
                <a:ea typeface="Lora" pitchFamily="2" charset="0"/>
                <a:cs typeface="Arial" panose="020B0604020202020204" pitchFamily="34" charset="0"/>
              </a:rPr>
              <a:t> </a:t>
            </a:r>
            <a:r>
              <a:rPr lang="en-GB" sz="2400" b="1" dirty="0">
                <a:solidFill>
                  <a:srgbClr val="404040"/>
                </a:solidFill>
                <a:effectLst/>
                <a:latin typeface="VAG Rounded Std Light"/>
                <a:ea typeface="Lora" pitchFamily="2" charset="0"/>
                <a:cs typeface="Arial" panose="020B0604020202020204" pitchFamily="34" charset="0"/>
              </a:rPr>
              <a:t>les processus </a:t>
            </a:r>
            <a:r>
              <a:rPr lang="en-GB" sz="2400" b="1" dirty="0">
                <a:solidFill>
                  <a:schemeClr val="accent1"/>
                </a:solidFill>
                <a:effectLst/>
                <a:latin typeface="VAG Rounded Std Light"/>
                <a:ea typeface="Lora" pitchFamily="2" charset="0"/>
                <a:cs typeface="Arial" panose="020B0604020202020204" pitchFamily="34" charset="0"/>
              </a:rPr>
              <a:t>CDN (</a:t>
            </a:r>
            <a:r>
              <a:rPr lang="fr-FR" sz="2400" b="1" dirty="0">
                <a:solidFill>
                  <a:schemeClr val="accent1"/>
                </a:solidFill>
                <a:effectLst/>
                <a:latin typeface="VAG Rounded Std Light"/>
                <a:ea typeface="Lora" pitchFamily="2" charset="0"/>
                <a:cs typeface="Arial" panose="020B0604020202020204" pitchFamily="34" charset="0"/>
              </a:rPr>
              <a:t>Contributions Déterminées au Niveau National)</a:t>
            </a:r>
            <a:r>
              <a:rPr lang="en-GB" sz="2400" b="1" dirty="0">
                <a:solidFill>
                  <a:schemeClr val="accent1"/>
                </a:solidFill>
                <a:effectLst/>
                <a:latin typeface="VAG Rounded Std Light"/>
                <a:ea typeface="Lora" pitchFamily="2" charset="0"/>
                <a:cs typeface="Arial" panose="020B0604020202020204" pitchFamily="34" charset="0"/>
              </a:rPr>
              <a:t> </a:t>
            </a:r>
            <a:r>
              <a:rPr lang="en-GB" sz="2400" b="1" dirty="0">
                <a:solidFill>
                  <a:srgbClr val="404040"/>
                </a:solidFill>
                <a:effectLst/>
                <a:latin typeface="VAG Rounded Std Light"/>
                <a:ea typeface="Lora" pitchFamily="2" charset="0"/>
                <a:cs typeface="Arial" panose="020B0604020202020204" pitchFamily="34" charset="0"/>
              </a:rPr>
              <a:t>et PNA (Plan National </a:t>
            </a:r>
            <a:r>
              <a:rPr lang="en-GB" sz="2400" b="1" dirty="0" err="1">
                <a:solidFill>
                  <a:srgbClr val="404040"/>
                </a:solidFill>
                <a:effectLst/>
                <a:latin typeface="VAG Rounded Std Light"/>
                <a:ea typeface="Lora" pitchFamily="2" charset="0"/>
                <a:cs typeface="Arial" panose="020B0604020202020204" pitchFamily="34" charset="0"/>
              </a:rPr>
              <a:t>d'Adaptation</a:t>
            </a:r>
            <a:r>
              <a:rPr lang="en-GB" sz="2400" b="1" dirty="0">
                <a:solidFill>
                  <a:srgbClr val="404040"/>
                </a:solidFill>
                <a:latin typeface="VAG Rounded Std Light"/>
                <a:ea typeface="Lora" pitchFamily="2" charset="0"/>
                <a:cs typeface="Arial" panose="020B0604020202020204" pitchFamily="34" charset="0"/>
              </a:rPr>
              <a:t>)</a:t>
            </a:r>
            <a:r>
              <a:rPr lang="en-GB" sz="2400" dirty="0">
                <a:solidFill>
                  <a:srgbClr val="404040"/>
                </a:solidFill>
                <a:effectLst/>
                <a:latin typeface="VAG Rounded Std Light"/>
                <a:ea typeface="Lora" pitchFamily="2" charset="0"/>
                <a:cs typeface="Arial" panose="020B0604020202020204" pitchFamily="34" charset="0"/>
              </a:rPr>
              <a:t>. </a:t>
            </a:r>
            <a:r>
              <a:rPr lang="en-GB" sz="2400" dirty="0" err="1">
                <a:solidFill>
                  <a:srgbClr val="404040"/>
                </a:solidFill>
                <a:effectLst/>
                <a:latin typeface="VAG Rounded Std Light"/>
                <a:ea typeface="Lora" pitchFamily="2" charset="0"/>
                <a:cs typeface="Arial" panose="020B0604020202020204" pitchFamily="34" charset="0"/>
              </a:rPr>
              <a:t>Comprenez</a:t>
            </a:r>
            <a:r>
              <a:rPr lang="en-GB" sz="2400" dirty="0">
                <a:solidFill>
                  <a:srgbClr val="404040"/>
                </a:solidFill>
                <a:effectLst/>
                <a:latin typeface="VAG Rounded Std Light"/>
                <a:ea typeface="Lora" pitchFamily="2" charset="0"/>
                <a:cs typeface="Arial" panose="020B0604020202020204" pitchFamily="34" charset="0"/>
              </a:rPr>
              <a:t> la contribution de </a:t>
            </a:r>
            <a:r>
              <a:rPr lang="en-GB" sz="2400" dirty="0" err="1">
                <a:solidFill>
                  <a:srgbClr val="404040"/>
                </a:solidFill>
                <a:effectLst/>
                <a:latin typeface="VAG Rounded Std Light"/>
                <a:ea typeface="Lora" pitchFamily="2" charset="0"/>
                <a:cs typeface="Arial" panose="020B0604020202020204" pitchFamily="34" charset="0"/>
              </a:rPr>
              <a:t>votre</a:t>
            </a:r>
            <a:r>
              <a:rPr lang="en-GB" sz="2400" dirty="0">
                <a:solidFill>
                  <a:srgbClr val="404040"/>
                </a:solidFill>
                <a:effectLst/>
                <a:latin typeface="VAG Rounded Std Light"/>
                <a:ea typeface="Lora" pitchFamily="2" charset="0"/>
                <a:cs typeface="Arial" panose="020B0604020202020204" pitchFamily="34" charset="0"/>
              </a:rPr>
              <a:t> proposition à </a:t>
            </a:r>
            <a:r>
              <a:rPr lang="en-GB" sz="2400" dirty="0" err="1">
                <a:solidFill>
                  <a:srgbClr val="404040"/>
                </a:solidFill>
                <a:effectLst/>
                <a:latin typeface="VAG Rounded Std Light"/>
                <a:ea typeface="Lora" pitchFamily="2" charset="0"/>
                <a:cs typeface="Arial" panose="020B0604020202020204" pitchFamily="34" charset="0"/>
              </a:rPr>
              <a:t>ces</a:t>
            </a:r>
            <a:r>
              <a:rPr lang="en-GB" sz="2400" dirty="0">
                <a:solidFill>
                  <a:srgbClr val="404040"/>
                </a:solidFill>
                <a:effectLst/>
                <a:latin typeface="VAG Rounded Std Light"/>
                <a:ea typeface="Lora" pitchFamily="2" charset="0"/>
                <a:cs typeface="Arial" panose="020B0604020202020204" pitchFamily="34" charset="0"/>
              </a:rPr>
              <a:t> processus.</a:t>
            </a:r>
          </a:p>
          <a:p>
            <a:pPr marL="342900" marR="0" lvl="0" indent="-342900">
              <a:spcBef>
                <a:spcPts val="0"/>
              </a:spcBef>
              <a:spcAft>
                <a:spcPts val="1200"/>
              </a:spcAft>
              <a:buFont typeface="Symbol" panose="05050102010706020507" pitchFamily="18" charset="2"/>
              <a:buChar char=""/>
              <a:tabLst>
                <a:tab pos="228600" algn="l"/>
                <a:tab pos="457200" algn="l"/>
              </a:tabLst>
            </a:pPr>
            <a:endParaRPr lang="en-US" sz="2400" dirty="0">
              <a:solidFill>
                <a:srgbClr val="404040"/>
              </a:solidFill>
              <a:effectLst/>
              <a:latin typeface="VAG Rounded Std Light"/>
              <a:ea typeface="Lora" pitchFamily="2" charset="0"/>
              <a:cs typeface="Arial" panose="020B0604020202020204" pitchFamily="34" charset="0"/>
            </a:endParaRPr>
          </a:p>
          <a:p>
            <a:pPr marL="0" indent="0">
              <a:buNone/>
            </a:pPr>
            <a:endParaRPr lang="en-US" sz="2400" dirty="0"/>
          </a:p>
        </p:txBody>
      </p:sp>
    </p:spTree>
    <p:extLst>
      <p:ext uri="{BB962C8B-B14F-4D97-AF65-F5344CB8AC3E}">
        <p14:creationId xmlns:p14="http://schemas.microsoft.com/office/powerpoint/2010/main" val="34931620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51">
          <a:extLst>
            <a:ext uri="{FF2B5EF4-FFF2-40B4-BE49-F238E27FC236}">
              <a16:creationId xmlns:a16="http://schemas.microsoft.com/office/drawing/2014/main" id="{B5F97B02-1A03-AFAB-F8EF-ABD576E567BB}"/>
            </a:ext>
          </a:extLst>
        </p:cNvPr>
        <p:cNvGrpSpPr/>
        <p:nvPr/>
      </p:nvGrpSpPr>
      <p:grpSpPr>
        <a:xfrm>
          <a:off x="0" y="0"/>
          <a:ext cx="0" cy="0"/>
          <a:chOff x="0" y="0"/>
          <a:chExt cx="0" cy="0"/>
        </a:xfrm>
      </p:grpSpPr>
      <p:sp>
        <p:nvSpPr>
          <p:cNvPr id="1152" name="Google Shape;1152;p64">
            <a:extLst>
              <a:ext uri="{FF2B5EF4-FFF2-40B4-BE49-F238E27FC236}">
                <a16:creationId xmlns:a16="http://schemas.microsoft.com/office/drawing/2014/main" id="{7FB277DC-3264-0CFE-71D5-494F1C38580A}"/>
              </a:ext>
            </a:extLst>
          </p:cNvPr>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a:buSzPts val="1400"/>
            </a:pPr>
            <a:endParaRPr sz="933"/>
          </a:p>
        </p:txBody>
      </p:sp>
      <p:sp>
        <p:nvSpPr>
          <p:cNvPr id="1154" name="Google Shape;1154;p64">
            <a:extLst>
              <a:ext uri="{FF2B5EF4-FFF2-40B4-BE49-F238E27FC236}">
                <a16:creationId xmlns:a16="http://schemas.microsoft.com/office/drawing/2014/main" id="{082F0092-C6FF-6CE3-3D2F-254CFF2B27E9}"/>
              </a:ext>
            </a:extLst>
          </p:cNvPr>
          <p:cNvSpPr txBox="1"/>
          <p:nvPr/>
        </p:nvSpPr>
        <p:spPr>
          <a:xfrm>
            <a:off x="856400" y="377903"/>
            <a:ext cx="5239600"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1"/>
                </a:solidFill>
                <a:latin typeface="Roboto"/>
                <a:ea typeface="Roboto"/>
                <a:cs typeface="Roboto"/>
                <a:sym typeface="Roboto"/>
              </a:rPr>
              <a:t>Exercice NDC</a:t>
            </a:r>
            <a:endParaRPr sz="933">
              <a:solidFill>
                <a:schemeClr val="bg1"/>
              </a:solidFill>
            </a:endParaRPr>
          </a:p>
        </p:txBody>
      </p:sp>
      <p:sp>
        <p:nvSpPr>
          <p:cNvPr id="1155" name="Google Shape;1155;p64">
            <a:extLst>
              <a:ext uri="{FF2B5EF4-FFF2-40B4-BE49-F238E27FC236}">
                <a16:creationId xmlns:a16="http://schemas.microsoft.com/office/drawing/2014/main" id="{5BD8FB41-F5F4-1614-450A-F36286CBF1DC}"/>
              </a:ext>
            </a:extLst>
          </p:cNvPr>
          <p:cNvSpPr txBox="1"/>
          <p:nvPr/>
        </p:nvSpPr>
        <p:spPr>
          <a:xfrm>
            <a:off x="867102" y="1385252"/>
            <a:ext cx="4477732" cy="297454"/>
          </a:xfrm>
          <a:prstGeom prst="rect">
            <a:avLst/>
          </a:prstGeom>
          <a:noFill/>
          <a:ln>
            <a:noFill/>
          </a:ln>
        </p:spPr>
        <p:txBody>
          <a:bodyPr spcFirstLastPara="1" wrap="square" lIns="0" tIns="0" rIns="0" bIns="0" anchor="t" anchorCtr="0">
            <a:spAutoFit/>
          </a:bodyPr>
          <a:lstStyle/>
          <a:p>
            <a:pPr>
              <a:buSzPts val="2900"/>
            </a:pPr>
            <a:r>
              <a:rPr lang="en-US" sz="1933">
                <a:solidFill>
                  <a:schemeClr val="bg1"/>
                </a:solidFill>
                <a:latin typeface="Roboto"/>
                <a:ea typeface="Roboto"/>
                <a:cs typeface="Roboto"/>
                <a:sym typeface="Roboto"/>
              </a:rPr>
              <a:t>Groupes de discussion</a:t>
            </a:r>
            <a:endParaRPr sz="933">
              <a:solidFill>
                <a:schemeClr val="bg1"/>
              </a:solidFill>
            </a:endParaRPr>
          </a:p>
        </p:txBody>
      </p:sp>
      <p:cxnSp>
        <p:nvCxnSpPr>
          <p:cNvPr id="1156" name="Google Shape;1156;p64">
            <a:extLst>
              <a:ext uri="{FF2B5EF4-FFF2-40B4-BE49-F238E27FC236}">
                <a16:creationId xmlns:a16="http://schemas.microsoft.com/office/drawing/2014/main" id="{EF5F17D8-0594-C3E5-8ED3-E8D87260BF69}"/>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57" name="Google Shape;1157;p64">
            <a:extLst>
              <a:ext uri="{FF2B5EF4-FFF2-40B4-BE49-F238E27FC236}">
                <a16:creationId xmlns:a16="http://schemas.microsoft.com/office/drawing/2014/main" id="{0D0FE11B-95E5-8E4D-1B51-9AB14D39566F}"/>
              </a:ext>
            </a:extLst>
          </p:cNvPr>
          <p:cNvCxnSpPr/>
          <p:nvPr/>
        </p:nvCxnSpPr>
        <p:spPr>
          <a:xfrm rot="10800000" flipH="1">
            <a:off x="746470" y="3574780"/>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59" name="Google Shape;1159;p64">
            <a:extLst>
              <a:ext uri="{FF2B5EF4-FFF2-40B4-BE49-F238E27FC236}">
                <a16:creationId xmlns:a16="http://schemas.microsoft.com/office/drawing/2014/main" id="{DEFE34E3-16F1-A539-73D0-ED90CDC67D0D}"/>
              </a:ext>
            </a:extLst>
          </p:cNvPr>
          <p:cNvSpPr txBox="1"/>
          <p:nvPr/>
        </p:nvSpPr>
        <p:spPr>
          <a:xfrm>
            <a:off x="1813640" y="2353839"/>
            <a:ext cx="3720886" cy="2547813"/>
          </a:xfrm>
          <a:prstGeom prst="rect">
            <a:avLst/>
          </a:prstGeom>
          <a:noFill/>
          <a:ln>
            <a:noFill/>
          </a:ln>
        </p:spPr>
        <p:txBody>
          <a:bodyPr spcFirstLastPara="1" wrap="square" lIns="0" tIns="0" rIns="0" bIns="0" anchor="t" anchorCtr="0">
            <a:spAutoFit/>
          </a:bodyPr>
          <a:lstStyle/>
          <a:p>
            <a:pPr>
              <a:lnSpc>
                <a:spcPct val="120000"/>
              </a:lnSpc>
              <a:buSzPts val="2300"/>
            </a:pPr>
            <a:r>
              <a:rPr lang="en-US" sz="1533">
                <a:solidFill>
                  <a:schemeClr val="bg1"/>
                </a:solidFill>
                <a:latin typeface="Roboto"/>
                <a:ea typeface="Roboto"/>
                <a:cs typeface="Roboto"/>
                <a:sym typeface="Roboto"/>
              </a:rPr>
              <a:t>Par groupes de deux ou trois, localisez le NDC du Sénégal</a:t>
            </a:r>
          </a:p>
          <a:p>
            <a:pPr>
              <a:lnSpc>
                <a:spcPct val="120000"/>
              </a:lnSpc>
              <a:buSzPts val="2300"/>
            </a:pPr>
            <a:endParaRPr lang="en-US" sz="1533" dirty="0">
              <a:solidFill>
                <a:schemeClr val="bg1"/>
              </a:solidFill>
              <a:latin typeface="Roboto"/>
              <a:ea typeface="Roboto"/>
              <a:cs typeface="Roboto"/>
              <a:sym typeface="Roboto"/>
            </a:endParaRPr>
          </a:p>
          <a:p>
            <a:pPr>
              <a:lnSpc>
                <a:spcPct val="120000"/>
              </a:lnSpc>
              <a:buSzPts val="2300"/>
            </a:pPr>
            <a:endParaRPr lang="en-US" sz="1533" dirty="0">
              <a:solidFill>
                <a:schemeClr val="bg1"/>
              </a:solidFill>
              <a:latin typeface="Roboto"/>
              <a:ea typeface="Roboto"/>
              <a:cs typeface="Roboto"/>
              <a:sym typeface="Roboto"/>
            </a:endParaRPr>
          </a:p>
          <a:p>
            <a:pPr>
              <a:lnSpc>
                <a:spcPct val="120000"/>
              </a:lnSpc>
              <a:buSzPts val="2300"/>
            </a:pPr>
            <a:r>
              <a:rPr lang="en-US" sz="1533" dirty="0">
                <a:solidFill>
                  <a:schemeClr val="bg1"/>
                </a:solidFill>
                <a:latin typeface="Roboto"/>
                <a:ea typeface="Roboto"/>
                <a:cs typeface="Roboto"/>
                <a:sym typeface="Roboto"/>
              </a:rPr>
              <a:t>Localisez les cibles qui mentionnent l'eau </a:t>
            </a:r>
          </a:p>
          <a:p>
            <a:pPr>
              <a:lnSpc>
                <a:spcPct val="120000"/>
              </a:lnSpc>
              <a:buSzPts val="2300"/>
            </a:pPr>
            <a:endParaRPr lang="en-US" sz="1533" dirty="0">
              <a:solidFill>
                <a:schemeClr val="bg1"/>
              </a:solidFill>
              <a:latin typeface="Roboto"/>
              <a:ea typeface="Roboto"/>
              <a:cs typeface="Roboto"/>
              <a:sym typeface="Roboto"/>
            </a:endParaRPr>
          </a:p>
          <a:p>
            <a:pPr>
              <a:lnSpc>
                <a:spcPct val="120000"/>
              </a:lnSpc>
              <a:buSzPts val="2300"/>
            </a:pPr>
            <a:endParaRPr lang="en-US" sz="1533" dirty="0">
              <a:solidFill>
                <a:schemeClr val="bg1"/>
              </a:solidFill>
              <a:latin typeface="Roboto"/>
              <a:ea typeface="Roboto"/>
              <a:cs typeface="Roboto"/>
              <a:sym typeface="Roboto"/>
            </a:endParaRPr>
          </a:p>
          <a:p>
            <a:pPr>
              <a:lnSpc>
                <a:spcPct val="120000"/>
              </a:lnSpc>
              <a:buSzPts val="2300"/>
            </a:pPr>
            <a:r>
              <a:rPr lang="en-US" sz="1533" dirty="0">
                <a:solidFill>
                  <a:schemeClr val="bg1"/>
                </a:solidFill>
                <a:latin typeface="Roboto"/>
                <a:ea typeface="Roboto"/>
                <a:cs typeface="Roboto"/>
                <a:sym typeface="Roboto"/>
              </a:rPr>
              <a:t>Votre travail est-il lié à l'un d'entre eux ?</a:t>
            </a:r>
          </a:p>
          <a:p>
            <a:pPr>
              <a:lnSpc>
                <a:spcPct val="120000"/>
              </a:lnSpc>
              <a:buSzPts val="2300"/>
            </a:pPr>
            <a:endParaRPr lang="en-US" sz="1533" dirty="0">
              <a:solidFill>
                <a:schemeClr val="bg1"/>
              </a:solidFill>
              <a:latin typeface="Roboto"/>
              <a:ea typeface="Roboto"/>
              <a:cs typeface="Roboto"/>
              <a:sym typeface="Roboto"/>
            </a:endParaRPr>
          </a:p>
        </p:txBody>
      </p:sp>
      <p:sp>
        <p:nvSpPr>
          <p:cNvPr id="1162" name="Google Shape;1162;p64">
            <a:extLst>
              <a:ext uri="{FF2B5EF4-FFF2-40B4-BE49-F238E27FC236}">
                <a16:creationId xmlns:a16="http://schemas.microsoft.com/office/drawing/2014/main" id="{A80272DF-F49A-73D5-5F76-8F87FB27CCA0}"/>
              </a:ext>
            </a:extLst>
          </p:cNvPr>
          <p:cNvSpPr txBox="1"/>
          <p:nvPr/>
        </p:nvSpPr>
        <p:spPr>
          <a:xfrm>
            <a:off x="881171" y="5654097"/>
            <a:ext cx="4951363" cy="566181"/>
          </a:xfrm>
          <a:prstGeom prst="rect">
            <a:avLst/>
          </a:prstGeom>
          <a:noFill/>
          <a:ln>
            <a:noFill/>
          </a:ln>
        </p:spPr>
        <p:txBody>
          <a:bodyPr spcFirstLastPara="1" wrap="square" lIns="0" tIns="0" rIns="0" bIns="0" anchor="t" anchorCtr="0">
            <a:spAutoFit/>
          </a:bodyPr>
          <a:lstStyle/>
          <a:p>
            <a:pPr>
              <a:lnSpc>
                <a:spcPct val="120000"/>
              </a:lnSpc>
              <a:buSzPts val="2300"/>
            </a:pPr>
            <a:r>
              <a:rPr lang="en-US" sz="1533">
                <a:solidFill>
                  <a:schemeClr val="bg1"/>
                </a:solidFill>
                <a:latin typeface="Roboto"/>
                <a:ea typeface="Roboto"/>
                <a:cs typeface="Roboto"/>
                <a:sym typeface="Roboto"/>
              </a:rPr>
              <a:t>Si vous souhaitez partager une expérience avec l'assemblée, veuillez lever la main.</a:t>
            </a:r>
            <a:endParaRPr sz="933">
              <a:solidFill>
                <a:schemeClr val="bg1"/>
              </a:solidFill>
            </a:endParaRPr>
          </a:p>
        </p:txBody>
      </p:sp>
      <p:sp>
        <p:nvSpPr>
          <p:cNvPr id="1163" name="Google Shape;1163;p64">
            <a:extLst>
              <a:ext uri="{FF2B5EF4-FFF2-40B4-BE49-F238E27FC236}">
                <a16:creationId xmlns:a16="http://schemas.microsoft.com/office/drawing/2014/main" id="{9B19FF92-1CC1-B0C5-352F-38A516AE430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54</a:t>
            </a:fld>
            <a:endParaRPr/>
          </a:p>
        </p:txBody>
      </p:sp>
      <p:cxnSp>
        <p:nvCxnSpPr>
          <p:cNvPr id="3" name="Google Shape;1157;p64">
            <a:extLst>
              <a:ext uri="{FF2B5EF4-FFF2-40B4-BE49-F238E27FC236}">
                <a16:creationId xmlns:a16="http://schemas.microsoft.com/office/drawing/2014/main" id="{5C6BE693-65A7-28A8-3E0A-72B182D8C3BB}"/>
              </a:ext>
            </a:extLst>
          </p:cNvPr>
          <p:cNvCxnSpPr/>
          <p:nvPr/>
        </p:nvCxnSpPr>
        <p:spPr>
          <a:xfrm rot="10800000" flipH="1">
            <a:off x="708257" y="4666233"/>
            <a:ext cx="886622" cy="7873"/>
          </a:xfrm>
          <a:prstGeom prst="straightConnector1">
            <a:avLst/>
          </a:prstGeom>
          <a:noFill/>
          <a:ln w="38100" cap="flat" cmpd="sng">
            <a:solidFill>
              <a:schemeClr val="bg1"/>
            </a:solidFill>
            <a:prstDash val="solid"/>
            <a:round/>
            <a:headEnd type="none" w="sm" len="sm"/>
            <a:tailEnd type="stealth" w="med" len="med"/>
          </a:ln>
        </p:spPr>
      </p:cxnSp>
      <p:pic>
        <p:nvPicPr>
          <p:cNvPr id="4" name="Picture 3">
            <a:extLst>
              <a:ext uri="{FF2B5EF4-FFF2-40B4-BE49-F238E27FC236}">
                <a16:creationId xmlns:a16="http://schemas.microsoft.com/office/drawing/2014/main" id="{1B4E143A-904D-9817-A0F1-B69AB504D367}"/>
              </a:ext>
            </a:extLst>
          </p:cNvPr>
          <p:cNvPicPr>
            <a:picLocks noChangeAspect="1"/>
          </p:cNvPicPr>
          <p:nvPr/>
        </p:nvPicPr>
        <p:blipFill>
          <a:blip r:embed="rId3"/>
          <a:stretch>
            <a:fillRect/>
          </a:stretch>
        </p:blipFill>
        <p:spPr>
          <a:xfrm>
            <a:off x="7322675" y="0"/>
            <a:ext cx="4861852" cy="6858000"/>
          </a:xfrm>
          <a:prstGeom prst="rect">
            <a:avLst/>
          </a:prstGeom>
        </p:spPr>
      </p:pic>
    </p:spTree>
    <p:extLst>
      <p:ext uri="{BB962C8B-B14F-4D97-AF65-F5344CB8AC3E}">
        <p14:creationId xmlns:p14="http://schemas.microsoft.com/office/powerpoint/2010/main" val="11222463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4F9C2DE-67D3-66B4-D330-C5E2154B46F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2684B2-E9A7-247A-1B3C-0E8E4E6AF880}"/>
              </a:ext>
            </a:extLst>
          </p:cNvPr>
          <p:cNvSpPr>
            <a:spLocks noGrp="1"/>
          </p:cNvSpPr>
          <p:nvPr>
            <p:ph sz="quarter" idx="16"/>
          </p:nvPr>
        </p:nvSpPr>
        <p:spPr>
          <a:xfrm>
            <a:off x="549525" y="937153"/>
            <a:ext cx="11017041" cy="741762"/>
          </a:xfrm>
        </p:spPr>
        <p:txBody>
          <a:bodyPr>
            <a:normAutofit fontScale="92500"/>
          </a:bodyPr>
          <a:lstStyle/>
          <a:p>
            <a:r>
              <a:rPr lang="en-GB" dirty="0"/>
              <a:t>05 | Comment construire des infrastructures résilientes</a:t>
            </a:r>
          </a:p>
        </p:txBody>
      </p:sp>
    </p:spTree>
    <p:extLst>
      <p:ext uri="{BB962C8B-B14F-4D97-AF65-F5344CB8AC3E}">
        <p14:creationId xmlns:p14="http://schemas.microsoft.com/office/powerpoint/2010/main" val="41067595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sp>
        <p:nvSpPr>
          <p:cNvPr id="1204" name="Google Shape;1204;p64"/>
          <p:cNvSpPr txBox="1"/>
          <p:nvPr/>
        </p:nvSpPr>
        <p:spPr>
          <a:xfrm>
            <a:off x="564834" y="808814"/>
            <a:ext cx="11077343" cy="1378839"/>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a:solidFill>
                  <a:srgbClr val="0B5FBA"/>
                </a:solidFill>
                <a:latin typeface="Roboto"/>
                <a:ea typeface="Roboto"/>
                <a:cs typeface="Roboto"/>
                <a:sym typeface="Roboto"/>
              </a:rPr>
              <a:t>Trois façons de </a:t>
            </a:r>
            <a:r>
              <a:rPr lang="en-US" sz="3200" b="1" dirty="0" err="1">
                <a:solidFill>
                  <a:srgbClr val="0B5FBA"/>
                </a:solidFill>
                <a:latin typeface="Roboto"/>
                <a:ea typeface="Roboto"/>
                <a:cs typeface="Roboto"/>
                <a:sym typeface="Roboto"/>
              </a:rPr>
              <a:t>construire</a:t>
            </a:r>
            <a:r>
              <a:rPr lang="en-US" sz="3200" b="1" dirty="0">
                <a:solidFill>
                  <a:srgbClr val="0B5FBA"/>
                </a:solidFill>
                <a:latin typeface="Roboto"/>
                <a:ea typeface="Roboto"/>
                <a:cs typeface="Roboto"/>
                <a:sym typeface="Roboto"/>
              </a:rPr>
              <a:t> des infrastructures </a:t>
            </a:r>
            <a:r>
              <a:rPr lang="en-US" sz="3200" b="1" dirty="0" err="1">
                <a:solidFill>
                  <a:srgbClr val="0B5FBA"/>
                </a:solidFill>
                <a:latin typeface="Roboto"/>
                <a:ea typeface="Roboto"/>
                <a:cs typeface="Roboto"/>
                <a:sym typeface="Roboto"/>
              </a:rPr>
              <a:t>urbaines</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résilientes</a:t>
            </a:r>
            <a:endParaRPr sz="900" dirty="0"/>
          </a:p>
        </p:txBody>
      </p:sp>
      <p:sp>
        <p:nvSpPr>
          <p:cNvPr id="1205" name="Google Shape;1205;p64"/>
          <p:cNvSpPr txBox="1"/>
          <p:nvPr/>
        </p:nvSpPr>
        <p:spPr>
          <a:xfrm>
            <a:off x="564834" y="5561487"/>
            <a:ext cx="3390358" cy="353879"/>
          </a:xfrm>
          <a:prstGeom prst="rect">
            <a:avLst/>
          </a:prstGeom>
          <a:noFill/>
          <a:ln>
            <a:noFill/>
          </a:ln>
        </p:spPr>
        <p:txBody>
          <a:bodyPr spcFirstLastPara="1" wrap="square" lIns="0" tIns="0" rIns="0" bIns="0" anchor="t" anchorCtr="0">
            <a:spAutoFit/>
          </a:bodyPr>
          <a:lstStyle/>
          <a:p>
            <a:pPr algn="ctr">
              <a:lnSpc>
                <a:spcPct val="149978"/>
              </a:lnSpc>
              <a:buSzPts val="2299"/>
            </a:pPr>
            <a:r>
              <a:rPr lang="en-US" sz="1533" b="1">
                <a:solidFill>
                  <a:srgbClr val="0B5FBA"/>
                </a:solidFill>
                <a:latin typeface="Roboto"/>
                <a:ea typeface="Roboto"/>
                <a:cs typeface="Roboto"/>
                <a:sym typeface="Roboto"/>
              </a:rPr>
              <a:t>01 | Mesures structurelles</a:t>
            </a:r>
            <a:endParaRPr sz="933"/>
          </a:p>
        </p:txBody>
      </p:sp>
      <p:sp>
        <p:nvSpPr>
          <p:cNvPr id="1206" name="Google Shape;1206;p64"/>
          <p:cNvSpPr txBox="1"/>
          <p:nvPr/>
        </p:nvSpPr>
        <p:spPr>
          <a:xfrm>
            <a:off x="4295896" y="5567837"/>
            <a:ext cx="3336017" cy="353879"/>
          </a:xfrm>
          <a:prstGeom prst="rect">
            <a:avLst/>
          </a:prstGeom>
          <a:noFill/>
          <a:ln>
            <a:noFill/>
          </a:ln>
        </p:spPr>
        <p:txBody>
          <a:bodyPr spcFirstLastPara="1" wrap="square" lIns="0" tIns="0" rIns="0" bIns="0" anchor="t" anchorCtr="0">
            <a:spAutoFit/>
          </a:bodyPr>
          <a:lstStyle/>
          <a:p>
            <a:pPr algn="ctr">
              <a:lnSpc>
                <a:spcPct val="149978"/>
              </a:lnSpc>
              <a:buSzPts val="2299"/>
            </a:pPr>
            <a:r>
              <a:rPr lang="en-US" sz="1533" b="1">
                <a:solidFill>
                  <a:srgbClr val="0B5FBA"/>
                </a:solidFill>
                <a:latin typeface="Roboto"/>
                <a:ea typeface="Roboto"/>
                <a:cs typeface="Roboto"/>
                <a:sym typeface="Roboto"/>
              </a:rPr>
              <a:t>02 | Mesures non structurelles</a:t>
            </a:r>
            <a:endParaRPr sz="933"/>
          </a:p>
        </p:txBody>
      </p:sp>
      <p:sp>
        <p:nvSpPr>
          <p:cNvPr id="1207" name="Google Shape;1207;p64"/>
          <p:cNvSpPr txBox="1"/>
          <p:nvPr/>
        </p:nvSpPr>
        <p:spPr>
          <a:xfrm>
            <a:off x="8026948" y="5567837"/>
            <a:ext cx="3336017" cy="353879"/>
          </a:xfrm>
          <a:prstGeom prst="rect">
            <a:avLst/>
          </a:prstGeom>
          <a:noFill/>
          <a:ln>
            <a:noFill/>
          </a:ln>
        </p:spPr>
        <p:txBody>
          <a:bodyPr spcFirstLastPara="1" wrap="square" lIns="0" tIns="0" rIns="0" bIns="0" anchor="t" anchorCtr="0">
            <a:spAutoFit/>
          </a:bodyPr>
          <a:lstStyle/>
          <a:p>
            <a:pPr algn="ctr">
              <a:lnSpc>
                <a:spcPct val="149978"/>
              </a:lnSpc>
              <a:buSzPts val="2299"/>
            </a:pPr>
            <a:r>
              <a:rPr lang="en-US" sz="1533" b="1">
                <a:solidFill>
                  <a:srgbClr val="0B5FBA"/>
                </a:solidFill>
                <a:latin typeface="Roboto"/>
                <a:ea typeface="Roboto"/>
                <a:cs typeface="Roboto"/>
                <a:sym typeface="Roboto"/>
              </a:rPr>
              <a:t>03 | Solutions fondées sur la nature</a:t>
            </a:r>
            <a:endParaRPr sz="933"/>
          </a:p>
        </p:txBody>
      </p:sp>
      <p:sp>
        <p:nvSpPr>
          <p:cNvPr id="1208" name="Google Shape;1208;p64"/>
          <p:cNvSpPr/>
          <p:nvPr/>
        </p:nvSpPr>
        <p:spPr>
          <a:xfrm>
            <a:off x="4268725" y="2599829"/>
            <a:ext cx="3390331" cy="2921000"/>
          </a:xfrm>
          <a:custGeom>
            <a:avLst/>
            <a:gdLst/>
            <a:ahLst/>
            <a:cxnLst/>
            <a:rect l="l" t="t" r="r" b="b"/>
            <a:pathLst>
              <a:path w="6780661" h="5842000" extrusionOk="0">
                <a:moveTo>
                  <a:pt x="0" y="0"/>
                </a:moveTo>
                <a:lnTo>
                  <a:pt x="6780661" y="0"/>
                </a:lnTo>
                <a:lnTo>
                  <a:pt x="6780661" y="5842000"/>
                </a:lnTo>
                <a:lnTo>
                  <a:pt x="0" y="5842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209" name="Google Shape;1209;p64"/>
          <p:cNvSpPr/>
          <p:nvPr/>
        </p:nvSpPr>
        <p:spPr>
          <a:xfrm>
            <a:off x="564833" y="2587817"/>
            <a:ext cx="3390331" cy="2920809"/>
          </a:xfrm>
          <a:custGeom>
            <a:avLst/>
            <a:gdLst/>
            <a:ahLst/>
            <a:cxnLst/>
            <a:rect l="l" t="t" r="r" b="b"/>
            <a:pathLst>
              <a:path w="6780661" h="5841619" extrusionOk="0">
                <a:moveTo>
                  <a:pt x="0" y="0"/>
                </a:moveTo>
                <a:lnTo>
                  <a:pt x="6780661" y="0"/>
                </a:lnTo>
                <a:lnTo>
                  <a:pt x="6780661" y="5841619"/>
                </a:lnTo>
                <a:lnTo>
                  <a:pt x="0" y="5841619"/>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210" name="Google Shape;1210;p64"/>
          <p:cNvSpPr/>
          <p:nvPr/>
        </p:nvSpPr>
        <p:spPr>
          <a:xfrm>
            <a:off x="7972634" y="2587817"/>
            <a:ext cx="3390331" cy="2920809"/>
          </a:xfrm>
          <a:custGeom>
            <a:avLst/>
            <a:gdLst/>
            <a:ahLst/>
            <a:cxnLst/>
            <a:rect l="l" t="t" r="r" b="b"/>
            <a:pathLst>
              <a:path w="6780661" h="5841619" extrusionOk="0">
                <a:moveTo>
                  <a:pt x="0" y="0"/>
                </a:moveTo>
                <a:lnTo>
                  <a:pt x="6780661" y="0"/>
                </a:lnTo>
                <a:lnTo>
                  <a:pt x="6780661" y="5841619"/>
                </a:lnTo>
                <a:lnTo>
                  <a:pt x="0" y="5841619"/>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211" name="Google Shape;1211;p64"/>
          <p:cNvSpPr txBox="1"/>
          <p:nvPr/>
        </p:nvSpPr>
        <p:spPr>
          <a:xfrm rot="-5400000">
            <a:off x="9892164" y="4010005"/>
            <a:ext cx="2589049"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TiSanti, Getty Images</a:t>
            </a:r>
            <a:endParaRPr sz="933"/>
          </a:p>
        </p:txBody>
      </p:sp>
      <p:sp>
        <p:nvSpPr>
          <p:cNvPr id="1212" name="Google Shape;1212;p64"/>
          <p:cNvSpPr txBox="1"/>
          <p:nvPr/>
        </p:nvSpPr>
        <p:spPr>
          <a:xfrm rot="-5400000">
            <a:off x="2501126" y="4003656"/>
            <a:ext cx="2589049"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Kindel Media, Pexels</a:t>
            </a:r>
            <a:endParaRPr sz="933"/>
          </a:p>
        </p:txBody>
      </p:sp>
      <p:sp>
        <p:nvSpPr>
          <p:cNvPr id="1213" name="Google Shape;1213;p64"/>
          <p:cNvSpPr txBox="1"/>
          <p:nvPr/>
        </p:nvSpPr>
        <p:spPr>
          <a:xfrm rot="-5400000">
            <a:off x="6202814" y="4010005"/>
            <a:ext cx="2589049"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Dylan Leagh, Pexels</a:t>
            </a:r>
            <a:endParaRPr sz="933"/>
          </a:p>
        </p:txBody>
      </p:sp>
      <p:sp>
        <p:nvSpPr>
          <p:cNvPr id="1214" name="Google Shape;1214;p64"/>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56</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18"/>
        <p:cNvGrpSpPr/>
        <p:nvPr/>
      </p:nvGrpSpPr>
      <p:grpSpPr>
        <a:xfrm>
          <a:off x="0" y="0"/>
          <a:ext cx="0" cy="0"/>
          <a:chOff x="0" y="0"/>
          <a:chExt cx="0" cy="0"/>
        </a:xfrm>
      </p:grpSpPr>
      <p:sp>
        <p:nvSpPr>
          <p:cNvPr id="1220" name="Google Shape;1220;p65"/>
          <p:cNvSpPr txBox="1"/>
          <p:nvPr/>
        </p:nvSpPr>
        <p:spPr>
          <a:xfrm>
            <a:off x="881171" y="548806"/>
            <a:ext cx="11077343"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01 | Mesures structurelles</a:t>
            </a:r>
            <a:endParaRPr sz="933"/>
          </a:p>
        </p:txBody>
      </p:sp>
      <p:sp>
        <p:nvSpPr>
          <p:cNvPr id="1221" name="Google Shape;1221;p65"/>
          <p:cNvSpPr txBox="1"/>
          <p:nvPr/>
        </p:nvSpPr>
        <p:spPr>
          <a:xfrm>
            <a:off x="809342" y="1635848"/>
            <a:ext cx="5770352" cy="4185761"/>
          </a:xfrm>
          <a:prstGeom prst="rect">
            <a:avLst/>
          </a:prstGeom>
          <a:noFill/>
          <a:ln>
            <a:noFill/>
          </a:ln>
        </p:spPr>
        <p:txBody>
          <a:bodyPr spcFirstLastPara="1" wrap="square" lIns="0" tIns="0" rIns="0" bIns="0" anchor="t" anchorCtr="0">
            <a:spAutoFit/>
          </a:bodyPr>
          <a:lstStyle/>
          <a:p>
            <a:pPr>
              <a:buSzPts val="2300"/>
            </a:pPr>
            <a:r>
              <a:rPr lang="en-US" sz="1600" b="1" dirty="0">
                <a:solidFill>
                  <a:srgbClr val="0B5FBA"/>
                </a:solidFill>
                <a:latin typeface="Roboto"/>
                <a:ea typeface="Roboto"/>
                <a:cs typeface="Roboto"/>
                <a:sym typeface="Roboto"/>
              </a:rPr>
              <a:t>Les </a:t>
            </a:r>
            <a:r>
              <a:rPr lang="en-US" sz="1600" b="1" dirty="0" err="1">
                <a:solidFill>
                  <a:srgbClr val="0B5FBA"/>
                </a:solidFill>
                <a:latin typeface="Roboto"/>
                <a:ea typeface="Roboto"/>
                <a:cs typeface="Roboto"/>
                <a:sym typeface="Roboto"/>
              </a:rPr>
              <a:t>mesures</a:t>
            </a:r>
            <a:r>
              <a:rPr lang="en-US" sz="1600" b="1" dirty="0">
                <a:solidFill>
                  <a:srgbClr val="0B5FBA"/>
                </a:solidFill>
                <a:latin typeface="Roboto"/>
                <a:ea typeface="Roboto"/>
                <a:cs typeface="Roboto"/>
                <a:sym typeface="Roboto"/>
              </a:rPr>
              <a:t> </a:t>
            </a:r>
            <a:r>
              <a:rPr lang="en-US" sz="1600" b="1" dirty="0" err="1">
                <a:solidFill>
                  <a:srgbClr val="0B5FBA"/>
                </a:solidFill>
                <a:latin typeface="Roboto"/>
                <a:ea typeface="Roboto"/>
                <a:cs typeface="Roboto"/>
                <a:sym typeface="Roboto"/>
              </a:rPr>
              <a:t>structurelles</a:t>
            </a:r>
            <a:r>
              <a:rPr lang="en-US" sz="1600" b="1"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sont</a:t>
            </a:r>
            <a:r>
              <a:rPr lang="en-US" sz="1600" dirty="0">
                <a:solidFill>
                  <a:srgbClr val="0B5FBA"/>
                </a:solidFill>
                <a:latin typeface="Roboto"/>
                <a:ea typeface="Roboto"/>
                <a:cs typeface="Roboto"/>
                <a:sym typeface="Roboto"/>
              </a:rPr>
              <a:t> des constructions physiques et des </a:t>
            </a:r>
            <a:r>
              <a:rPr lang="en-US" sz="1600" dirty="0" err="1">
                <a:solidFill>
                  <a:srgbClr val="0B5FBA"/>
                </a:solidFill>
                <a:latin typeface="Roboto"/>
                <a:ea typeface="Roboto"/>
                <a:cs typeface="Roboto"/>
                <a:sym typeface="Roboto"/>
              </a:rPr>
              <a:t>actifs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bâtis</a:t>
            </a:r>
            <a:r>
              <a:rPr lang="en-US" sz="1600" dirty="0">
                <a:solidFill>
                  <a:srgbClr val="0B5FBA"/>
                </a:solidFill>
                <a:latin typeface="Roboto"/>
                <a:ea typeface="Roboto"/>
                <a:cs typeface="Roboto"/>
                <a:sym typeface="Roboto"/>
              </a:rPr>
              <a:t> pour </a:t>
            </a:r>
            <a:r>
              <a:rPr lang="en-US" sz="1600" dirty="0" err="1">
                <a:solidFill>
                  <a:srgbClr val="0B5FBA"/>
                </a:solidFill>
                <a:latin typeface="Roboto"/>
                <a:ea typeface="Roboto"/>
                <a:cs typeface="Roboto"/>
                <a:sym typeface="Roboto"/>
              </a:rPr>
              <a:t>réduire</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ou</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éviter</a:t>
            </a:r>
            <a:r>
              <a:rPr lang="en-US" sz="1600" dirty="0">
                <a:solidFill>
                  <a:srgbClr val="0B5FBA"/>
                </a:solidFill>
                <a:latin typeface="Roboto"/>
                <a:ea typeface="Roboto"/>
                <a:cs typeface="Roboto"/>
                <a:sym typeface="Roboto"/>
              </a:rPr>
              <a:t> les impacts des </a:t>
            </a:r>
            <a:r>
              <a:rPr lang="en-US" sz="1600" dirty="0" err="1">
                <a:solidFill>
                  <a:srgbClr val="0B5FBA"/>
                </a:solidFill>
                <a:latin typeface="Roboto"/>
                <a:ea typeface="Roboto"/>
                <a:cs typeface="Roboto"/>
                <a:sym typeface="Roboto"/>
              </a:rPr>
              <a:t>aléas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climatiques</a:t>
            </a:r>
            <a:r>
              <a:rPr lang="en-US" sz="1600" dirty="0">
                <a:solidFill>
                  <a:srgbClr val="0B5FBA"/>
                </a:solidFill>
                <a:latin typeface="Roboto"/>
                <a:ea typeface="Roboto"/>
                <a:cs typeface="Roboto"/>
                <a:sym typeface="Roboto"/>
              </a:rPr>
              <a:t>. </a:t>
            </a:r>
            <a:endParaRPr sz="1000" dirty="0"/>
          </a:p>
          <a:p>
            <a:pPr>
              <a:buSzPts val="2300"/>
            </a:pPr>
            <a:endParaRPr sz="1600" dirty="0">
              <a:solidFill>
                <a:srgbClr val="0B5FBA"/>
              </a:solidFill>
              <a:latin typeface="Roboto"/>
              <a:ea typeface="Roboto"/>
              <a:cs typeface="Roboto"/>
              <a:sym typeface="Roboto"/>
            </a:endParaRPr>
          </a:p>
          <a:p>
            <a:pPr>
              <a:buSzPts val="2300"/>
            </a:pPr>
            <a:r>
              <a:rPr lang="en-US" sz="1600" dirty="0">
                <a:solidFill>
                  <a:srgbClr val="0B5FBA"/>
                </a:solidFill>
                <a:latin typeface="Roboto"/>
                <a:ea typeface="Roboto"/>
                <a:cs typeface="Roboto"/>
                <a:sym typeface="Roboto"/>
              </a:rPr>
              <a:t>Elles </a:t>
            </a:r>
            <a:r>
              <a:rPr lang="en-US" sz="1600" dirty="0" err="1">
                <a:solidFill>
                  <a:srgbClr val="0B5FBA"/>
                </a:solidFill>
                <a:latin typeface="Roboto"/>
                <a:ea typeface="Roboto"/>
                <a:cs typeface="Roboto"/>
                <a:sym typeface="Roboto"/>
              </a:rPr>
              <a:t>sont</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également</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appelées</a:t>
            </a:r>
            <a:r>
              <a:rPr lang="en-US" sz="1600" dirty="0">
                <a:solidFill>
                  <a:srgbClr val="0B5FBA"/>
                </a:solidFill>
                <a:latin typeface="Roboto"/>
                <a:ea typeface="Roboto"/>
                <a:cs typeface="Roboto"/>
                <a:sym typeface="Roboto"/>
              </a:rPr>
              <a:t> infrastructures « </a:t>
            </a:r>
            <a:r>
              <a:rPr lang="en-US" sz="1600" dirty="0" err="1">
                <a:solidFill>
                  <a:srgbClr val="0B5FBA"/>
                </a:solidFill>
                <a:latin typeface="Roboto"/>
                <a:ea typeface="Roboto"/>
                <a:cs typeface="Roboto"/>
                <a:sym typeface="Roboto"/>
              </a:rPr>
              <a:t>dures</a:t>
            </a:r>
            <a:r>
              <a:rPr lang="en-US" sz="1600" dirty="0">
                <a:solidFill>
                  <a:srgbClr val="0B5FBA"/>
                </a:solidFill>
                <a:latin typeface="Roboto"/>
                <a:ea typeface="Roboto"/>
                <a:cs typeface="Roboto"/>
                <a:sym typeface="Roboto"/>
              </a:rPr>
              <a:t> » </a:t>
            </a:r>
            <a:r>
              <a:rPr lang="en-US" sz="1600" dirty="0" err="1">
                <a:solidFill>
                  <a:srgbClr val="0B5FBA"/>
                </a:solidFill>
                <a:latin typeface="Roboto"/>
                <a:ea typeface="Roboto"/>
                <a:cs typeface="Roboto"/>
                <a:sym typeface="Roboto"/>
              </a:rPr>
              <a:t>ou</a:t>
            </a:r>
            <a:r>
              <a:rPr lang="en-US" sz="1600" dirty="0">
                <a:solidFill>
                  <a:srgbClr val="0B5FBA"/>
                </a:solidFill>
                <a:latin typeface="Roboto"/>
                <a:ea typeface="Roboto"/>
                <a:cs typeface="Roboto"/>
                <a:sym typeface="Roboto"/>
              </a:rPr>
              <a:t> « </a:t>
            </a:r>
            <a:r>
              <a:rPr lang="en-US" sz="1600" dirty="0" err="1">
                <a:solidFill>
                  <a:srgbClr val="0B5FBA"/>
                </a:solidFill>
                <a:latin typeface="Roboto"/>
                <a:ea typeface="Roboto"/>
                <a:cs typeface="Roboto"/>
                <a:sym typeface="Roboto"/>
              </a:rPr>
              <a:t>grises</a:t>
            </a:r>
            <a:r>
              <a:rPr lang="en-US" sz="1600" dirty="0">
                <a:solidFill>
                  <a:srgbClr val="0B5FBA"/>
                </a:solidFill>
                <a:latin typeface="Roboto"/>
                <a:ea typeface="Roboto"/>
                <a:cs typeface="Roboto"/>
                <a:sym typeface="Roboto"/>
              </a:rPr>
              <a:t> », car </a:t>
            </a:r>
            <a:r>
              <a:rPr lang="en-US" sz="1600" dirty="0" err="1">
                <a:solidFill>
                  <a:srgbClr val="0B5FBA"/>
                </a:solidFill>
                <a:latin typeface="Roboto"/>
                <a:ea typeface="Roboto"/>
                <a:cs typeface="Roboto"/>
                <a:sym typeface="Roboto"/>
              </a:rPr>
              <a:t>elles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sont</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souvent</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construites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en</a:t>
            </a:r>
            <a:r>
              <a:rPr lang="en-US" sz="1600" dirty="0">
                <a:solidFill>
                  <a:srgbClr val="0B5FBA"/>
                </a:solidFill>
                <a:latin typeface="Roboto"/>
                <a:ea typeface="Roboto"/>
                <a:cs typeface="Roboto"/>
                <a:sym typeface="Roboto"/>
              </a:rPr>
              <a:t> béton </a:t>
            </a:r>
            <a:r>
              <a:rPr lang="en-US" sz="1600" dirty="0" err="1">
                <a:solidFill>
                  <a:srgbClr val="0B5FBA"/>
                </a:solidFill>
                <a:latin typeface="Roboto"/>
                <a:ea typeface="Roboto"/>
                <a:cs typeface="Roboto"/>
                <a:sym typeface="Roboto"/>
              </a:rPr>
              <a:t>ou</a:t>
            </a:r>
            <a:r>
              <a:rPr lang="en-US" sz="1600" dirty="0">
                <a:solidFill>
                  <a:srgbClr val="0B5FBA"/>
                </a:solidFill>
                <a:latin typeface="Roboto"/>
                <a:ea typeface="Roboto"/>
                <a:cs typeface="Roboto"/>
                <a:sym typeface="Roboto"/>
              </a:rPr>
              <a:t> dans </a:t>
            </a:r>
            <a:r>
              <a:rPr lang="en-US" sz="1600" dirty="0" err="1">
                <a:solidFill>
                  <a:srgbClr val="0B5FBA"/>
                </a:solidFill>
                <a:latin typeface="Roboto"/>
                <a:ea typeface="Roboto"/>
                <a:cs typeface="Roboto"/>
                <a:sym typeface="Roboto"/>
              </a:rPr>
              <a:t>d'autres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matériaux</a:t>
            </a:r>
            <a:r>
              <a:rPr lang="en-US" sz="1600" dirty="0">
                <a:solidFill>
                  <a:srgbClr val="0B5FBA"/>
                </a:solidFill>
                <a:latin typeface="Roboto"/>
                <a:ea typeface="Roboto"/>
                <a:cs typeface="Roboto"/>
                <a:sym typeface="Roboto"/>
              </a:rPr>
              <a:t> durables. </a:t>
            </a:r>
            <a:endParaRPr sz="1000" dirty="0"/>
          </a:p>
          <a:p>
            <a:pPr>
              <a:buSzPts val="2300"/>
            </a:pPr>
            <a:endParaRPr sz="1600" dirty="0">
              <a:solidFill>
                <a:srgbClr val="0B5FBA"/>
              </a:solidFill>
              <a:latin typeface="Roboto"/>
              <a:ea typeface="Roboto"/>
              <a:cs typeface="Roboto"/>
              <a:sym typeface="Roboto"/>
            </a:endParaRPr>
          </a:p>
          <a:p>
            <a:pPr>
              <a:buSzPts val="2300"/>
            </a:pPr>
            <a:r>
              <a:rPr lang="en-US" sz="1600" dirty="0" err="1">
                <a:solidFill>
                  <a:srgbClr val="0B5FBA"/>
                </a:solidFill>
                <a:latin typeface="Roboto"/>
                <a:ea typeface="Roboto"/>
                <a:cs typeface="Roboto"/>
                <a:sym typeface="Roboto"/>
              </a:rPr>
              <a:t>Voici</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quelques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exemples</a:t>
            </a:r>
            <a:r>
              <a:rPr lang="en-US" sz="1600" dirty="0">
                <a:solidFill>
                  <a:srgbClr val="0B5FBA"/>
                </a:solidFill>
                <a:latin typeface="Roboto"/>
                <a:ea typeface="Roboto"/>
                <a:cs typeface="Roboto"/>
                <a:sym typeface="Roboto"/>
              </a:rPr>
              <a:t> de </a:t>
            </a:r>
            <a:r>
              <a:rPr lang="en-US" sz="1600" dirty="0" err="1">
                <a:solidFill>
                  <a:srgbClr val="0B5FBA"/>
                </a:solidFill>
                <a:latin typeface="Roboto"/>
                <a:ea typeface="Roboto"/>
                <a:cs typeface="Roboto"/>
                <a:sym typeface="Roboto"/>
              </a:rPr>
              <a:t>mesures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structurelles</a:t>
            </a:r>
            <a:r>
              <a:rPr lang="en-US" sz="1600" dirty="0">
                <a:solidFill>
                  <a:srgbClr val="0B5FBA"/>
                </a:solidFill>
                <a:latin typeface="Roboto"/>
                <a:ea typeface="Roboto"/>
                <a:cs typeface="Roboto"/>
                <a:sym typeface="Roboto"/>
              </a:rPr>
              <a:t> :</a:t>
            </a:r>
            <a:endParaRPr sz="1000" dirty="0"/>
          </a:p>
          <a:p>
            <a:pPr>
              <a:buSzPts val="2300"/>
            </a:pPr>
            <a:endParaRPr sz="1600" dirty="0">
              <a:solidFill>
                <a:srgbClr val="0B5FBA"/>
              </a:solidFill>
              <a:latin typeface="Roboto"/>
              <a:ea typeface="Roboto"/>
              <a:cs typeface="Roboto"/>
              <a:sym typeface="Roboto"/>
            </a:endParaRPr>
          </a:p>
          <a:p>
            <a:pPr marL="331064" lvl="1" indent="-165531">
              <a:buClr>
                <a:srgbClr val="0B5FBA"/>
              </a:buClr>
              <a:buSzPts val="2300"/>
              <a:buFont typeface="Arial"/>
              <a:buChar char="•"/>
            </a:pPr>
            <a:r>
              <a:rPr lang="en-US" sz="1600" dirty="0" err="1">
                <a:solidFill>
                  <a:srgbClr val="0B5FBA"/>
                </a:solidFill>
                <a:latin typeface="Roboto"/>
                <a:ea typeface="Roboto"/>
                <a:cs typeface="Roboto"/>
                <a:sym typeface="Roboto"/>
              </a:rPr>
              <a:t>Renforcement</a:t>
            </a:r>
            <a:r>
              <a:rPr lang="en-US" sz="1600" dirty="0">
                <a:solidFill>
                  <a:srgbClr val="0B5FBA"/>
                </a:solidFill>
                <a:latin typeface="Roboto"/>
                <a:ea typeface="Roboto"/>
                <a:cs typeface="Roboto"/>
                <a:sym typeface="Roboto"/>
              </a:rPr>
              <a:t> des </a:t>
            </a:r>
            <a:r>
              <a:rPr lang="en-US" sz="1600" dirty="0" err="1">
                <a:solidFill>
                  <a:srgbClr val="0B5FBA"/>
                </a:solidFill>
                <a:latin typeface="Roboto"/>
                <a:ea typeface="Roboto"/>
                <a:cs typeface="Roboto"/>
                <a:sym typeface="Roboto"/>
              </a:rPr>
              <a:t>canalisations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traversant</a:t>
            </a:r>
            <a:r>
              <a:rPr lang="en-US" sz="1600" dirty="0">
                <a:solidFill>
                  <a:srgbClr val="0B5FBA"/>
                </a:solidFill>
                <a:latin typeface="Roboto"/>
                <a:ea typeface="Roboto"/>
                <a:cs typeface="Roboto"/>
                <a:sym typeface="Roboto"/>
              </a:rPr>
              <a:t> les </a:t>
            </a:r>
            <a:r>
              <a:rPr lang="en-US" sz="1600" dirty="0" err="1">
                <a:solidFill>
                  <a:srgbClr val="0B5FBA"/>
                </a:solidFill>
                <a:latin typeface="Roboto"/>
                <a:ea typeface="Roboto"/>
                <a:cs typeface="Roboto"/>
                <a:sym typeface="Roboto"/>
              </a:rPr>
              <a:t>cours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d'eau</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afin</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d'éviter</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qu'elles</a:t>
            </a:r>
            <a:r>
              <a:rPr lang="en-US" sz="1600" dirty="0">
                <a:solidFill>
                  <a:srgbClr val="0B5FBA"/>
                </a:solidFill>
                <a:latin typeface="Roboto"/>
                <a:ea typeface="Roboto"/>
                <a:cs typeface="Roboto"/>
                <a:sym typeface="Roboto"/>
              </a:rPr>
              <a:t> ne </a:t>
            </a:r>
            <a:r>
              <a:rPr lang="en-US" sz="1600" dirty="0" err="1">
                <a:solidFill>
                  <a:srgbClr val="0B5FBA"/>
                </a:solidFill>
                <a:latin typeface="Roboto"/>
                <a:ea typeface="Roboto"/>
                <a:cs typeface="Roboto"/>
                <a:sym typeface="Roboto"/>
              </a:rPr>
              <a:t>soient</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emportées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lors</a:t>
            </a:r>
            <a:r>
              <a:rPr lang="en-US" sz="1600" dirty="0">
                <a:solidFill>
                  <a:srgbClr val="0B5FBA"/>
                </a:solidFill>
                <a:latin typeface="Roboto"/>
                <a:ea typeface="Roboto"/>
                <a:cs typeface="Roboto"/>
                <a:sym typeface="Roboto"/>
              </a:rPr>
              <a:t> de </a:t>
            </a:r>
            <a:r>
              <a:rPr lang="en-US" sz="1600" dirty="0" err="1">
                <a:solidFill>
                  <a:srgbClr val="0B5FBA"/>
                </a:solidFill>
                <a:latin typeface="Roboto"/>
                <a:ea typeface="Roboto"/>
                <a:cs typeface="Roboto"/>
                <a:sym typeface="Roboto"/>
              </a:rPr>
              <a:t>crues</a:t>
            </a:r>
            <a:r>
              <a:rPr lang="en-US" sz="1600" dirty="0">
                <a:solidFill>
                  <a:srgbClr val="0B5FBA"/>
                </a:solidFill>
                <a:latin typeface="Roboto"/>
                <a:ea typeface="Roboto"/>
                <a:cs typeface="Roboto"/>
                <a:sym typeface="Roboto"/>
              </a:rPr>
              <a:t> </a:t>
            </a:r>
            <a:r>
              <a:rPr lang="en-US" sz="1600" dirty="0" err="1">
                <a:solidFill>
                  <a:srgbClr val="0B5FBA"/>
                </a:solidFill>
                <a:latin typeface="Roboto"/>
                <a:ea typeface="Roboto"/>
                <a:cs typeface="Roboto"/>
                <a:sym typeface="Roboto"/>
              </a:rPr>
              <a:t>intenses</a:t>
            </a:r>
            <a:endParaRPr sz="1000" dirty="0"/>
          </a:p>
          <a:p>
            <a:pPr marL="185006" lvl="1" indent="-92503">
              <a:buSzPts val="2300"/>
            </a:pPr>
            <a:endParaRPr lang="en-NL" sz="1600" dirty="0">
              <a:solidFill>
                <a:srgbClr val="0B5FBA"/>
              </a:solidFill>
              <a:latin typeface="Roboto"/>
              <a:ea typeface="Roboto"/>
              <a:cs typeface="Roboto"/>
              <a:sym typeface="Roboto"/>
            </a:endParaRPr>
          </a:p>
          <a:p>
            <a:pPr marL="331064" lvl="1" indent="-165531">
              <a:buClr>
                <a:srgbClr val="0B5FBA"/>
              </a:buClr>
              <a:buSzPts val="2300"/>
              <a:buFont typeface="Arial"/>
              <a:buChar char="•"/>
            </a:pPr>
            <a:r>
              <a:rPr lang="en-GB" sz="1600" dirty="0">
                <a:solidFill>
                  <a:srgbClr val="0B5FBA"/>
                </a:solidFill>
                <a:latin typeface="Roboto"/>
                <a:ea typeface="Roboto"/>
                <a:cs typeface="Roboto"/>
                <a:sym typeface="Roboto"/>
              </a:rPr>
              <a:t>La modernisation des infrastructures </a:t>
            </a:r>
            <a:r>
              <a:rPr lang="en-GB" sz="1600" dirty="0" err="1">
                <a:solidFill>
                  <a:srgbClr val="0B5FBA"/>
                </a:solidFill>
                <a:latin typeface="Roboto"/>
                <a:ea typeface="Roboto"/>
                <a:cs typeface="Roboto"/>
                <a:sym typeface="Roboto"/>
              </a:rPr>
              <a:t>existantes</a:t>
            </a:r>
            <a:r>
              <a:rPr lang="en-GB" sz="1600" dirty="0">
                <a:solidFill>
                  <a:srgbClr val="0B5FBA"/>
                </a:solidFill>
                <a:latin typeface="Roboto"/>
                <a:ea typeface="Roboto"/>
                <a:cs typeface="Roboto"/>
                <a:sym typeface="Roboto"/>
              </a:rPr>
              <a:t>, par </a:t>
            </a:r>
            <a:r>
              <a:rPr lang="en-GB" sz="1600" dirty="0" err="1">
                <a:solidFill>
                  <a:srgbClr val="0B5FBA"/>
                </a:solidFill>
                <a:latin typeface="Roboto"/>
                <a:ea typeface="Roboto"/>
                <a:cs typeface="Roboto"/>
                <a:sym typeface="Roboto"/>
              </a:rPr>
              <a:t>exemple</a:t>
            </a:r>
            <a:r>
              <a:rPr lang="en-GB" sz="1600" dirty="0">
                <a:solidFill>
                  <a:srgbClr val="0B5FBA"/>
                </a:solidFill>
                <a:latin typeface="Roboto"/>
                <a:ea typeface="Roboto"/>
                <a:cs typeface="Roboto"/>
                <a:sym typeface="Roboto"/>
              </a:rPr>
              <a:t> </a:t>
            </a:r>
            <a:r>
              <a:rPr lang="en-GB" sz="1600" dirty="0" err="1">
                <a:solidFill>
                  <a:srgbClr val="0B5FBA"/>
                </a:solidFill>
                <a:latin typeface="Roboto"/>
                <a:ea typeface="Roboto"/>
                <a:cs typeface="Roboto"/>
                <a:sym typeface="Roboto"/>
              </a:rPr>
              <a:t>en</a:t>
            </a:r>
            <a:r>
              <a:rPr lang="en-GB" sz="1600" dirty="0">
                <a:solidFill>
                  <a:srgbClr val="0B5FBA"/>
                </a:solidFill>
                <a:latin typeface="Roboto"/>
                <a:ea typeface="Roboto"/>
                <a:cs typeface="Roboto"/>
                <a:sym typeface="Roboto"/>
              </a:rPr>
              <a:t> </a:t>
            </a:r>
            <a:r>
              <a:rPr lang="en-GB" sz="1600" dirty="0" err="1">
                <a:solidFill>
                  <a:srgbClr val="0B5FBA"/>
                </a:solidFill>
                <a:latin typeface="Roboto"/>
                <a:ea typeface="Roboto"/>
                <a:cs typeface="Roboto"/>
                <a:sym typeface="Roboto"/>
              </a:rPr>
              <a:t>surélevant</a:t>
            </a:r>
            <a:r>
              <a:rPr lang="en-GB" sz="1600" dirty="0">
                <a:solidFill>
                  <a:srgbClr val="0B5FBA"/>
                </a:solidFill>
                <a:latin typeface="Roboto"/>
                <a:ea typeface="Roboto"/>
                <a:cs typeface="Roboto"/>
                <a:sym typeface="Roboto"/>
              </a:rPr>
              <a:t> la prise </a:t>
            </a:r>
            <a:r>
              <a:rPr lang="en-GB" sz="1600" dirty="0" err="1">
                <a:solidFill>
                  <a:srgbClr val="0B5FBA"/>
                </a:solidFill>
                <a:latin typeface="Roboto"/>
                <a:ea typeface="Roboto"/>
                <a:cs typeface="Roboto"/>
                <a:sym typeface="Roboto"/>
              </a:rPr>
              <a:t>d'eau</a:t>
            </a:r>
            <a:r>
              <a:rPr lang="en-GB" sz="1600" dirty="0">
                <a:solidFill>
                  <a:srgbClr val="0B5FBA"/>
                </a:solidFill>
                <a:latin typeface="Roboto"/>
                <a:ea typeface="Roboto"/>
                <a:cs typeface="Roboto"/>
                <a:sym typeface="Roboto"/>
              </a:rPr>
              <a:t> d'un forage pour le </a:t>
            </a:r>
            <a:r>
              <a:rPr lang="en-GB" sz="1600" dirty="0" err="1">
                <a:solidFill>
                  <a:srgbClr val="0B5FBA"/>
                </a:solidFill>
                <a:latin typeface="Roboto"/>
                <a:ea typeface="Roboto"/>
                <a:cs typeface="Roboto"/>
                <a:sym typeface="Roboto"/>
              </a:rPr>
              <a:t>protéger</a:t>
            </a:r>
            <a:r>
              <a:rPr lang="en-GB" sz="1600" dirty="0">
                <a:solidFill>
                  <a:srgbClr val="0B5FBA"/>
                </a:solidFill>
                <a:latin typeface="Roboto"/>
                <a:ea typeface="Roboto"/>
                <a:cs typeface="Roboto"/>
                <a:sym typeface="Roboto"/>
              </a:rPr>
              <a:t> </a:t>
            </a:r>
            <a:r>
              <a:rPr lang="en-GB" sz="1600" dirty="0" err="1">
                <a:solidFill>
                  <a:srgbClr val="0B5FBA"/>
                </a:solidFill>
                <a:latin typeface="Roboto"/>
                <a:ea typeface="Roboto"/>
                <a:cs typeface="Roboto"/>
                <a:sym typeface="Roboto"/>
              </a:rPr>
              <a:t>contre</a:t>
            </a:r>
            <a:r>
              <a:rPr lang="en-GB" sz="1600" dirty="0">
                <a:solidFill>
                  <a:srgbClr val="0B5FBA"/>
                </a:solidFill>
                <a:latin typeface="Roboto"/>
                <a:ea typeface="Roboto"/>
                <a:cs typeface="Roboto"/>
                <a:sym typeface="Roboto"/>
              </a:rPr>
              <a:t> </a:t>
            </a:r>
            <a:r>
              <a:rPr lang="en-GB" sz="1600" dirty="0" err="1">
                <a:solidFill>
                  <a:srgbClr val="0B5FBA"/>
                </a:solidFill>
                <a:latin typeface="Roboto"/>
                <a:ea typeface="Roboto"/>
                <a:cs typeface="Roboto"/>
                <a:sym typeface="Roboto"/>
              </a:rPr>
              <a:t>l'élévation</a:t>
            </a:r>
            <a:r>
              <a:rPr lang="en-GB" sz="1600" dirty="0">
                <a:solidFill>
                  <a:srgbClr val="0B5FBA"/>
                </a:solidFill>
                <a:latin typeface="Roboto"/>
                <a:ea typeface="Roboto"/>
                <a:cs typeface="Roboto"/>
                <a:sym typeface="Roboto"/>
              </a:rPr>
              <a:t> du </a:t>
            </a:r>
            <a:r>
              <a:rPr lang="en-GB" sz="1600" dirty="0" err="1">
                <a:solidFill>
                  <a:srgbClr val="0B5FBA"/>
                </a:solidFill>
                <a:latin typeface="Roboto"/>
                <a:ea typeface="Roboto"/>
                <a:cs typeface="Roboto"/>
                <a:sym typeface="Roboto"/>
              </a:rPr>
              <a:t>niveau</a:t>
            </a:r>
            <a:r>
              <a:rPr lang="en-GB" sz="1600" dirty="0">
                <a:solidFill>
                  <a:srgbClr val="0B5FBA"/>
                </a:solidFill>
                <a:latin typeface="Roboto"/>
                <a:ea typeface="Roboto"/>
                <a:cs typeface="Roboto"/>
                <a:sym typeface="Roboto"/>
              </a:rPr>
              <a:t> de la </a:t>
            </a:r>
            <a:r>
              <a:rPr lang="en-GB" sz="1600" dirty="0" err="1">
                <a:solidFill>
                  <a:srgbClr val="0B5FBA"/>
                </a:solidFill>
                <a:latin typeface="Roboto"/>
                <a:ea typeface="Roboto"/>
                <a:cs typeface="Roboto"/>
                <a:sym typeface="Roboto"/>
              </a:rPr>
              <a:t>mer</a:t>
            </a:r>
            <a:endParaRPr lang="en-GB" sz="1000" dirty="0"/>
          </a:p>
        </p:txBody>
      </p:sp>
      <p:sp>
        <p:nvSpPr>
          <p:cNvPr id="1223" name="Google Shape;1223;p65"/>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Edmundo Cruz, Getty Images (sous licence via Canva)</a:t>
            </a:r>
            <a:endParaRPr sz="933"/>
          </a:p>
        </p:txBody>
      </p:sp>
      <p:sp>
        <p:nvSpPr>
          <p:cNvPr id="1224" name="Google Shape;1224;p65"/>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57</a:t>
            </a:fld>
            <a:endParaRPr/>
          </a:p>
        </p:txBody>
      </p:sp>
      <p:pic>
        <p:nvPicPr>
          <p:cNvPr id="5" name="Picture 4" descr="A concrete bridge with pipes&#10;&#10;AI-generated content may be incorrect.">
            <a:extLst>
              <a:ext uri="{FF2B5EF4-FFF2-40B4-BE49-F238E27FC236}">
                <a16:creationId xmlns:a16="http://schemas.microsoft.com/office/drawing/2014/main" id="{2BA34875-EE5A-622E-C329-E1ACE3FA7ACF}"/>
              </a:ext>
            </a:extLst>
          </p:cNvPr>
          <p:cNvPicPr>
            <a:picLocks noChangeAspect="1"/>
          </p:cNvPicPr>
          <p:nvPr/>
        </p:nvPicPr>
        <p:blipFill>
          <a:blip r:embed="rId3"/>
          <a:stretch>
            <a:fillRect/>
          </a:stretch>
        </p:blipFill>
        <p:spPr>
          <a:xfrm>
            <a:off x="6579694" y="1635848"/>
            <a:ext cx="6515128" cy="4154984"/>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218">
          <a:extLst>
            <a:ext uri="{FF2B5EF4-FFF2-40B4-BE49-F238E27FC236}">
              <a16:creationId xmlns:a16="http://schemas.microsoft.com/office/drawing/2014/main" id="{A19805E3-68DF-2074-E340-8F301029A29C}"/>
            </a:ext>
          </a:extLst>
        </p:cNvPr>
        <p:cNvGrpSpPr/>
        <p:nvPr/>
      </p:nvGrpSpPr>
      <p:grpSpPr>
        <a:xfrm>
          <a:off x="0" y="0"/>
          <a:ext cx="0" cy="0"/>
          <a:chOff x="0" y="0"/>
          <a:chExt cx="0" cy="0"/>
        </a:xfrm>
      </p:grpSpPr>
      <p:sp>
        <p:nvSpPr>
          <p:cNvPr id="1219" name="Google Shape;1219;p65">
            <a:extLst>
              <a:ext uri="{FF2B5EF4-FFF2-40B4-BE49-F238E27FC236}">
                <a16:creationId xmlns:a16="http://schemas.microsoft.com/office/drawing/2014/main" id="{8B2BFF18-A490-7609-FC7F-215E1AB7492A}"/>
              </a:ext>
            </a:extLst>
          </p:cNvPr>
          <p:cNvSpPr/>
          <p:nvPr/>
        </p:nvSpPr>
        <p:spPr>
          <a:xfrm>
            <a:off x="0" y="-168771"/>
            <a:ext cx="685800" cy="7026771"/>
          </a:xfrm>
          <a:custGeom>
            <a:avLst/>
            <a:gdLst/>
            <a:ahLst/>
            <a:cxnLst/>
            <a:rect l="l" t="t" r="r" b="b"/>
            <a:pathLst>
              <a:path w="1028700" h="10540157" extrusionOk="0">
                <a:moveTo>
                  <a:pt x="0" y="0"/>
                </a:moveTo>
                <a:lnTo>
                  <a:pt x="1028700" y="0"/>
                </a:lnTo>
                <a:lnTo>
                  <a:pt x="1028700" y="10540157"/>
                </a:lnTo>
                <a:lnTo>
                  <a:pt x="0" y="10540157"/>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20" name="Google Shape;1220;p65">
            <a:extLst>
              <a:ext uri="{FF2B5EF4-FFF2-40B4-BE49-F238E27FC236}">
                <a16:creationId xmlns:a16="http://schemas.microsoft.com/office/drawing/2014/main" id="{6A5CCE41-8A46-600D-8E4F-62D3C067BD58}"/>
              </a:ext>
            </a:extLst>
          </p:cNvPr>
          <p:cNvSpPr txBox="1"/>
          <p:nvPr/>
        </p:nvSpPr>
        <p:spPr>
          <a:xfrm>
            <a:off x="881171" y="548806"/>
            <a:ext cx="11077343"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01 | Mesures structurelles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221" name="Google Shape;1221;p65">
            <a:extLst>
              <a:ext uri="{FF2B5EF4-FFF2-40B4-BE49-F238E27FC236}">
                <a16:creationId xmlns:a16="http://schemas.microsoft.com/office/drawing/2014/main" id="{4957C7B0-9CB1-1D57-2849-F3C833280C47}"/>
              </a:ext>
            </a:extLst>
          </p:cNvPr>
          <p:cNvSpPr txBox="1"/>
          <p:nvPr/>
        </p:nvSpPr>
        <p:spPr>
          <a:xfrm>
            <a:off x="1086790" y="1546422"/>
            <a:ext cx="4792200" cy="14001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lang="en-US" sz="1500" b="1" kern="0">
                <a:solidFill>
                  <a:srgbClr val="0B5FBA"/>
                </a:solidFill>
                <a:latin typeface="Roboto"/>
                <a:ea typeface="Roboto"/>
                <a:cs typeface="Roboto"/>
                <a:sym typeface="Roboto"/>
              </a:rPr>
              <a:t>Exemples :</a:t>
            </a:r>
            <a:r>
              <a:rPr kumimoji="0" lang="en-US" sz="1500" b="0" i="0" u="none" strike="noStrike" kern="0" cap="none" spc="0" normalizeH="0" baseline="0" noProof="0">
                <a:ln>
                  <a:noFill/>
                </a:ln>
                <a:solidFill>
                  <a:srgbClr val="0B5FBA"/>
                </a:solidFill>
                <a:effectLst/>
                <a:uLnTx/>
                <a:uFillTx/>
                <a:latin typeface="Roboto"/>
                <a:ea typeface="Roboto"/>
                <a:cs typeface="Roboto"/>
                <a:sym typeface="Roboto"/>
              </a:rPr>
              <a:t> </a:t>
            </a:r>
            <a:endParaRPr lang="en-US" sz="1500" b="0" i="0" u="none" strike="noStrike" kern="0" cap="none" spc="0" normalizeH="0" baseline="0" noProof="0">
              <a:ln>
                <a:noFill/>
              </a:ln>
              <a:solidFill>
                <a:srgbClr val="000000"/>
              </a:solidFill>
              <a:effectLst/>
              <a:uLnTx/>
              <a:uFillTx/>
              <a:latin typeface="Arial"/>
              <a:cs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0835" lvl="1" indent="-165100">
              <a:buClr>
                <a:srgbClr val="0B5FBA"/>
              </a:buClr>
              <a:buSzPts val="2300"/>
              <a:buFont typeface="Arial"/>
              <a:buChar char="•"/>
              <a:defRPr/>
            </a:pPr>
            <a:r>
              <a:rPr lang="en-US" sz="1500" kern="0">
                <a:solidFill>
                  <a:srgbClr val="0B5FBA"/>
                </a:solidFill>
                <a:latin typeface="Roboto"/>
                <a:ea typeface="Roboto"/>
                <a:cs typeface="Roboto"/>
              </a:rPr>
              <a:t>Élever la tête du puits de forage au-dessus du niveau d'inondation afin d'éviter d'endommager les raccords de la tête de puits.</a:t>
            </a:r>
            <a:endParaRPr lang="en-US" sz="1500" b="0" i="0" u="none" strike="noStrike" kern="0" cap="none" spc="0" normalizeH="0" baseline="0" noProof="0">
              <a:ln>
                <a:noFill/>
              </a:ln>
              <a:solidFill>
                <a:srgbClr val="0B5FBA"/>
              </a:solidFill>
              <a:effectLst/>
              <a:uLnTx/>
              <a:uFillTx/>
              <a:latin typeface="Roboto"/>
              <a:ea typeface="Roboto"/>
              <a:cs typeface="Roboto"/>
            </a:endParaRPr>
          </a:p>
          <a:p>
            <a:pPr marL="184785" lvl="1" indent="-92075">
              <a:buClr>
                <a:srgbClr val="000000"/>
              </a:buClr>
              <a:buSzPts val="2300"/>
              <a:buFont typeface="Arial"/>
              <a:defRPr/>
            </a:pPr>
            <a:endParaRPr lang="en-US" sz="1533" kern="0">
              <a:solidFill>
                <a:srgbClr val="0B5FBA"/>
              </a:solidFill>
              <a:latin typeface="Roboto"/>
              <a:ea typeface="Roboto"/>
              <a:cs typeface="Roboto"/>
            </a:endParaRPr>
          </a:p>
          <a:p>
            <a:pPr marL="184785" lvl="1" indent="-92075">
              <a:buClr>
                <a:srgbClr val="000000"/>
              </a:buClr>
              <a:buSzPts val="2300"/>
              <a:defRPr/>
            </a:pPr>
            <a:endParaRPr lang="en-US" sz="1533" kern="0">
              <a:solidFill>
                <a:srgbClr val="0B5FBA"/>
              </a:solidFill>
              <a:latin typeface="Roboto"/>
              <a:ea typeface="Roboto"/>
              <a:cs typeface="Roboto"/>
            </a:endParaRPr>
          </a:p>
        </p:txBody>
      </p:sp>
      <p:sp>
        <p:nvSpPr>
          <p:cNvPr id="1223" name="Google Shape;1223;p65">
            <a:extLst>
              <a:ext uri="{FF2B5EF4-FFF2-40B4-BE49-F238E27FC236}">
                <a16:creationId xmlns:a16="http://schemas.microsoft.com/office/drawing/2014/main" id="{54E34702-4FA7-A928-2897-51DFC4C84336}"/>
              </a:ext>
            </a:extLst>
          </p:cNvPr>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par Edmundo Cruz, Getty Images (sous licence via Canva)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24" name="Google Shape;1224;p65">
            <a:extLst>
              <a:ext uri="{FF2B5EF4-FFF2-40B4-BE49-F238E27FC236}">
                <a16:creationId xmlns:a16="http://schemas.microsoft.com/office/drawing/2014/main" id="{3CC818C1-CEDB-72A6-5DD6-D2C56113DFCD}"/>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t>58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6" name="Google Shape;1253;p68">
            <a:extLst>
              <a:ext uri="{FF2B5EF4-FFF2-40B4-BE49-F238E27FC236}">
                <a16:creationId xmlns:a16="http://schemas.microsoft.com/office/drawing/2014/main" id="{16EF80D8-1815-363A-5F88-186F3D366661}"/>
              </a:ext>
            </a:extLst>
          </p:cNvPr>
          <p:cNvSpPr txBox="1"/>
          <p:nvPr/>
        </p:nvSpPr>
        <p:spPr>
          <a:xfrm rot="16200000">
            <a:off x="9137454" y="34736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par GCA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pic>
        <p:nvPicPr>
          <p:cNvPr id="7" name="Picture 6" descr="A concrete cylinder with a pipe attached to it&#10;&#10;AI-generated content may be incorrect.">
            <a:extLst>
              <a:ext uri="{FF2B5EF4-FFF2-40B4-BE49-F238E27FC236}">
                <a16:creationId xmlns:a16="http://schemas.microsoft.com/office/drawing/2014/main" id="{32185FC8-ABCE-37B4-029D-16E5D5113495}"/>
              </a:ext>
            </a:extLst>
          </p:cNvPr>
          <p:cNvPicPr>
            <a:picLocks noChangeAspect="1"/>
          </p:cNvPicPr>
          <p:nvPr/>
        </p:nvPicPr>
        <p:blipFill>
          <a:blip r:embed="rId4"/>
          <a:srcRect l="9623" r="4721" b="12"/>
          <a:stretch>
            <a:fillRect/>
          </a:stretch>
        </p:blipFill>
        <p:spPr>
          <a:xfrm>
            <a:off x="7193837" y="0"/>
            <a:ext cx="4996142" cy="6857171"/>
          </a:xfrm>
          <a:prstGeom prst="rect">
            <a:avLst/>
          </a:prstGeom>
        </p:spPr>
      </p:pic>
      <p:sp>
        <p:nvSpPr>
          <p:cNvPr id="9" name="Google Shape;1253;p68">
            <a:extLst>
              <a:ext uri="{FF2B5EF4-FFF2-40B4-BE49-F238E27FC236}">
                <a16:creationId xmlns:a16="http://schemas.microsoft.com/office/drawing/2014/main" id="{B65710E3-A7B5-DF51-E6C2-2C6E3B09362A}"/>
              </a:ext>
            </a:extLst>
          </p:cNvPr>
          <p:cNvSpPr txBox="1"/>
          <p:nvPr/>
        </p:nvSpPr>
        <p:spPr>
          <a:xfrm rot="16200000">
            <a:off x="9043669" y="36260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par GCA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187048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248"/>
        <p:cNvGrpSpPr/>
        <p:nvPr/>
      </p:nvGrpSpPr>
      <p:grpSpPr>
        <a:xfrm>
          <a:off x="0" y="0"/>
          <a:ext cx="0" cy="0"/>
          <a:chOff x="0" y="0"/>
          <a:chExt cx="0" cy="0"/>
        </a:xfrm>
      </p:grpSpPr>
      <p:sp>
        <p:nvSpPr>
          <p:cNvPr id="1250" name="Google Shape;1250;p68"/>
          <p:cNvSpPr txBox="1"/>
          <p:nvPr/>
        </p:nvSpPr>
        <p:spPr>
          <a:xfrm>
            <a:off x="681574" y="541387"/>
            <a:ext cx="11077343"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a:solidFill>
                  <a:srgbClr val="0B5FBA"/>
                </a:solidFill>
                <a:latin typeface="Roboto"/>
                <a:ea typeface="Roboto"/>
                <a:cs typeface="Roboto"/>
                <a:sym typeface="Roboto"/>
              </a:rPr>
              <a:t>02 | Mesures non structurelles</a:t>
            </a:r>
            <a:endParaRPr sz="933" dirty="0"/>
          </a:p>
        </p:txBody>
      </p:sp>
      <p:sp>
        <p:nvSpPr>
          <p:cNvPr id="1251" name="Google Shape;1251;p68"/>
          <p:cNvSpPr txBox="1"/>
          <p:nvPr/>
        </p:nvSpPr>
        <p:spPr>
          <a:xfrm>
            <a:off x="681573" y="1953912"/>
            <a:ext cx="6132181" cy="4647426"/>
          </a:xfrm>
          <a:prstGeom prst="rect">
            <a:avLst/>
          </a:prstGeom>
          <a:noFill/>
          <a:ln>
            <a:noFill/>
          </a:ln>
        </p:spPr>
        <p:txBody>
          <a:bodyPr spcFirstLastPara="1" wrap="square" lIns="0" tIns="0" rIns="0" bIns="0" anchor="t" anchorCtr="0">
            <a:spAutoFit/>
          </a:bodyPr>
          <a:lstStyle/>
          <a:p>
            <a:pPr>
              <a:buSzPts val="2300"/>
            </a:pPr>
            <a:r>
              <a:rPr lang="en-US" b="1" dirty="0">
                <a:solidFill>
                  <a:srgbClr val="0B5FBA"/>
                </a:solidFill>
                <a:latin typeface="Roboto"/>
                <a:ea typeface="Roboto"/>
                <a:cs typeface="Roboto"/>
                <a:sym typeface="Roboto"/>
              </a:rPr>
              <a:t>Les </a:t>
            </a:r>
            <a:r>
              <a:rPr lang="en-US" b="1" dirty="0" err="1">
                <a:solidFill>
                  <a:srgbClr val="0B5FBA"/>
                </a:solidFill>
                <a:latin typeface="Roboto"/>
                <a:ea typeface="Roboto"/>
                <a:cs typeface="Roboto"/>
                <a:sym typeface="Roboto"/>
              </a:rPr>
              <a:t>mesures</a:t>
            </a:r>
            <a:r>
              <a:rPr lang="en-US" b="1" dirty="0">
                <a:solidFill>
                  <a:srgbClr val="0B5FBA"/>
                </a:solidFill>
                <a:latin typeface="Roboto"/>
                <a:ea typeface="Roboto"/>
                <a:cs typeface="Roboto"/>
                <a:sym typeface="Roboto"/>
              </a:rPr>
              <a:t> non </a:t>
            </a:r>
            <a:r>
              <a:rPr lang="en-US" b="1" dirty="0" err="1">
                <a:solidFill>
                  <a:srgbClr val="0B5FBA"/>
                </a:solidFill>
                <a:latin typeface="Roboto"/>
                <a:ea typeface="Roboto"/>
                <a:cs typeface="Roboto"/>
                <a:sym typeface="Roboto"/>
              </a:rPr>
              <a:t>structurelles</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mesures</a:t>
            </a:r>
            <a:r>
              <a:rPr lang="en-US" dirty="0">
                <a:solidFill>
                  <a:srgbClr val="0B5FBA"/>
                </a:solidFill>
                <a:latin typeface="Roboto"/>
                <a:ea typeface="Roboto"/>
                <a:cs typeface="Roboto"/>
                <a:sym typeface="Roboto"/>
              </a:rPr>
              <a:t> « </a:t>
            </a:r>
            <a:r>
              <a:rPr lang="en-US" dirty="0" err="1">
                <a:solidFill>
                  <a:srgbClr val="0B5FBA"/>
                </a:solidFill>
                <a:latin typeface="Roboto"/>
                <a:ea typeface="Roboto"/>
                <a:cs typeface="Roboto"/>
                <a:sym typeface="Roboto"/>
              </a:rPr>
              <a:t>douces</a:t>
            </a:r>
            <a:r>
              <a:rPr lang="en-US" dirty="0">
                <a:solidFill>
                  <a:srgbClr val="0B5FBA"/>
                </a:solidFill>
                <a:latin typeface="Roboto"/>
                <a:ea typeface="Roboto"/>
                <a:cs typeface="Roboto"/>
                <a:sym typeface="Roboto"/>
              </a:rPr>
              <a:t> » qui </a:t>
            </a:r>
            <a:r>
              <a:rPr lang="en-US" dirty="0" err="1">
                <a:solidFill>
                  <a:srgbClr val="0B5FBA"/>
                </a:solidFill>
                <a:latin typeface="Roboto"/>
                <a:ea typeface="Roboto"/>
                <a:cs typeface="Roboto"/>
                <a:sym typeface="Roboto"/>
              </a:rPr>
              <a:t>réduisent</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Elles </a:t>
            </a:r>
            <a:r>
              <a:rPr lang="en-US" dirty="0" err="1">
                <a:solidFill>
                  <a:srgbClr val="0B5FBA"/>
                </a:solidFill>
                <a:latin typeface="Roboto"/>
                <a:ea typeface="Roboto"/>
                <a:cs typeface="Roboto"/>
                <a:sym typeface="Roboto"/>
              </a:rPr>
              <a:t>visent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principalement</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améliorer</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capacités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institutionnelles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organisationnelles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humaines</a:t>
            </a:r>
            <a:r>
              <a:rPr lang="en-US" dirty="0">
                <a:solidFill>
                  <a:srgbClr val="0B5FBA"/>
                </a:solidFill>
                <a:latin typeface="Roboto"/>
                <a:ea typeface="Roboto"/>
                <a:cs typeface="Roboto"/>
                <a:sym typeface="Roboto"/>
              </a:rPr>
              <a:t> pour faire face au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t>
            </a:r>
            <a:endParaRPr sz="900" dirty="0"/>
          </a:p>
          <a:p>
            <a:pPr>
              <a:buSzPts val="2300"/>
            </a:pPr>
            <a:endParaRPr dirty="0">
              <a:solidFill>
                <a:srgbClr val="0B5FBA"/>
              </a:solidFill>
              <a:latin typeface="Roboto"/>
              <a:ea typeface="Roboto"/>
              <a:cs typeface="Roboto"/>
              <a:sym typeface="Roboto"/>
            </a:endParaRPr>
          </a:p>
          <a:p>
            <a:pPr>
              <a:buSzPts val="2300"/>
            </a:pPr>
            <a:r>
              <a:rPr lang="en-US" dirty="0" err="1">
                <a:solidFill>
                  <a:srgbClr val="0B5FBA"/>
                </a:solidFill>
                <a:latin typeface="Roboto"/>
                <a:ea typeface="Roboto"/>
                <a:cs typeface="Roboto"/>
                <a:sym typeface="Roboto"/>
              </a:rPr>
              <a:t>Ces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mesures</a:t>
            </a:r>
            <a:r>
              <a:rPr lang="en-US" dirty="0">
                <a:solidFill>
                  <a:srgbClr val="0B5FBA"/>
                </a:solidFill>
                <a:latin typeface="Roboto"/>
                <a:ea typeface="Roboto"/>
                <a:cs typeface="Roboto"/>
                <a:sym typeface="Roboto"/>
              </a:rPr>
              <a:t> non physiques </a:t>
            </a:r>
            <a:r>
              <a:rPr lang="en-US" dirty="0" err="1">
                <a:solidFill>
                  <a:srgbClr val="0B5FBA"/>
                </a:solidFill>
                <a:latin typeface="Roboto"/>
                <a:ea typeface="Roboto"/>
                <a:cs typeface="Roboto"/>
                <a:sym typeface="Roboto"/>
              </a:rPr>
              <a:t>comprennent</a:t>
            </a:r>
            <a:r>
              <a:rPr lang="en-US" dirty="0">
                <a:solidFill>
                  <a:srgbClr val="0B5FBA"/>
                </a:solidFill>
                <a:latin typeface="Roboto"/>
                <a:ea typeface="Roboto"/>
                <a:cs typeface="Roboto"/>
                <a:sym typeface="Roboto"/>
              </a:rPr>
              <a:t> les politiques, les plans, le </a:t>
            </a:r>
            <a:r>
              <a:rPr lang="en-US" dirty="0" err="1">
                <a:solidFill>
                  <a:srgbClr val="0B5FBA"/>
                </a:solidFill>
                <a:latin typeface="Roboto"/>
                <a:ea typeface="Roboto"/>
                <a:cs typeface="Roboto"/>
                <a:sym typeface="Roboto"/>
              </a:rPr>
              <a:t>renforcement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capacités</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investissements</a:t>
            </a:r>
            <a:r>
              <a:rPr lang="en-US" dirty="0">
                <a:solidFill>
                  <a:srgbClr val="0B5FBA"/>
                </a:solidFill>
                <a:latin typeface="Roboto"/>
                <a:ea typeface="Roboto"/>
                <a:cs typeface="Roboto"/>
                <a:sym typeface="Roboto"/>
              </a:rPr>
              <a:t> dans la </a:t>
            </a:r>
            <a:r>
              <a:rPr lang="en-US" dirty="0" err="1">
                <a:solidFill>
                  <a:srgbClr val="0B5FBA"/>
                </a:solidFill>
                <a:latin typeface="Roboto"/>
                <a:ea typeface="Roboto"/>
                <a:cs typeface="Roboto"/>
                <a:sym typeface="Roboto"/>
              </a:rPr>
              <a:t>collecte</a:t>
            </a:r>
            <a:r>
              <a:rPr lang="en-US" dirty="0">
                <a:solidFill>
                  <a:srgbClr val="0B5FBA"/>
                </a:solidFill>
                <a:latin typeface="Roboto"/>
                <a:ea typeface="Roboto"/>
                <a:cs typeface="Roboto"/>
                <a:sym typeface="Roboto"/>
              </a:rPr>
              <a:t> de données et la </a:t>
            </a:r>
            <a:r>
              <a:rPr lang="en-US" dirty="0" err="1">
                <a:solidFill>
                  <a:srgbClr val="0B5FBA"/>
                </a:solidFill>
                <a:latin typeface="Roboto"/>
                <a:ea typeface="Roboto"/>
                <a:cs typeface="Roboto"/>
                <a:sym typeface="Roboto"/>
              </a:rPr>
              <a:t>technologie</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sensibilisation</a:t>
            </a:r>
            <a:r>
              <a:rPr lang="en-US" dirty="0">
                <a:solidFill>
                  <a:srgbClr val="0B5FBA"/>
                </a:solidFill>
                <a:latin typeface="Roboto"/>
                <a:ea typeface="Roboto"/>
                <a:cs typeface="Roboto"/>
                <a:sym typeface="Roboto"/>
              </a:rPr>
              <a:t>, le </a:t>
            </a:r>
            <a:r>
              <a:rPr lang="en-US" dirty="0" err="1">
                <a:solidFill>
                  <a:srgbClr val="0B5FBA"/>
                </a:solidFill>
                <a:latin typeface="Roboto"/>
                <a:ea typeface="Roboto"/>
                <a:cs typeface="Roboto"/>
                <a:sym typeface="Roboto"/>
              </a:rPr>
              <a:t>suivi</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l'évaluation</a:t>
            </a:r>
            <a:r>
              <a:rPr lang="en-US" dirty="0">
                <a:solidFill>
                  <a:srgbClr val="0B5FBA"/>
                </a:solidFill>
                <a:latin typeface="Roboto"/>
                <a:ea typeface="Roboto"/>
                <a:cs typeface="Roboto"/>
                <a:sym typeface="Roboto"/>
              </a:rPr>
              <a:t> (S&amp;E), etc.</a:t>
            </a:r>
            <a:endParaRPr sz="900" dirty="0"/>
          </a:p>
          <a:p>
            <a:pPr>
              <a:buSzPts val="2300"/>
            </a:pPr>
            <a:endParaRPr dirty="0">
              <a:solidFill>
                <a:srgbClr val="0B5FBA"/>
              </a:solidFill>
              <a:latin typeface="Roboto"/>
              <a:ea typeface="Roboto"/>
              <a:cs typeface="Roboto"/>
              <a:sym typeface="Roboto"/>
            </a:endParaRPr>
          </a:p>
          <a:p>
            <a:pPr>
              <a:buSzPts val="2300"/>
            </a:pPr>
            <a:r>
              <a:rPr lang="en-US" dirty="0" err="1">
                <a:solidFill>
                  <a:srgbClr val="0B5FBA"/>
                </a:solidFill>
                <a:latin typeface="Roboto"/>
                <a:ea typeface="Roboto"/>
                <a:cs typeface="Roboto"/>
                <a:sym typeface="Roboto"/>
              </a:rPr>
              <a:t>Voici</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quelques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exemples</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mesures</a:t>
            </a:r>
            <a:r>
              <a:rPr lang="en-US" dirty="0">
                <a:solidFill>
                  <a:srgbClr val="0B5FBA"/>
                </a:solidFill>
                <a:latin typeface="Roboto"/>
                <a:ea typeface="Roboto"/>
                <a:cs typeface="Roboto"/>
                <a:sym typeface="Roboto"/>
              </a:rPr>
              <a:t> non </a:t>
            </a:r>
            <a:r>
              <a:rPr lang="en-US" dirty="0" err="1">
                <a:solidFill>
                  <a:srgbClr val="0B5FBA"/>
                </a:solidFill>
                <a:latin typeface="Roboto"/>
                <a:ea typeface="Roboto"/>
                <a:cs typeface="Roboto"/>
                <a:sym typeface="Roboto"/>
              </a:rPr>
              <a:t>structurelles</a:t>
            </a:r>
            <a:r>
              <a:rPr lang="en-US" dirty="0">
                <a:solidFill>
                  <a:srgbClr val="0B5FBA"/>
                </a:solidFill>
                <a:latin typeface="Roboto"/>
                <a:ea typeface="Roboto"/>
                <a:cs typeface="Roboto"/>
                <a:sym typeface="Roboto"/>
              </a:rPr>
              <a:t> :</a:t>
            </a:r>
            <a:endParaRPr sz="900" dirty="0"/>
          </a:p>
          <a:p>
            <a:pPr>
              <a:buSzPts val="2300"/>
            </a:pPr>
            <a:endParaRPr dirty="0">
              <a:solidFill>
                <a:srgbClr val="0B5FBA"/>
              </a:solidFill>
              <a:latin typeface="Roboto"/>
              <a:ea typeface="Roboto"/>
              <a:cs typeface="Roboto"/>
              <a:sym typeface="Roboto"/>
            </a:endParaRPr>
          </a:p>
          <a:p>
            <a:pPr marL="331064" lvl="1" indent="-165531">
              <a:buClr>
                <a:srgbClr val="0B5FBA"/>
              </a:buClr>
              <a:buSzPts val="2300"/>
              <a:buFont typeface="Arial"/>
              <a:buChar char="•"/>
            </a:pPr>
            <a:r>
              <a:rPr lang="en-US" dirty="0">
                <a:solidFill>
                  <a:srgbClr val="0B5FBA"/>
                </a:solidFill>
                <a:latin typeface="Roboto"/>
                <a:ea typeface="Roboto"/>
                <a:cs typeface="Roboto"/>
                <a:sym typeface="Roboto"/>
              </a:rPr>
              <a:t>Mise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place de </a:t>
            </a:r>
            <a:r>
              <a:rPr lang="en-US" dirty="0" err="1">
                <a:solidFill>
                  <a:srgbClr val="0B5FBA"/>
                </a:solidFill>
                <a:latin typeface="Roboto"/>
                <a:ea typeface="Roboto"/>
                <a:cs typeface="Roboto"/>
                <a:sym typeface="Roboto"/>
              </a:rPr>
              <a:t>systèmes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d'alerte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précoce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inclusifs</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collectent</a:t>
            </a:r>
            <a:r>
              <a:rPr lang="en-US" dirty="0">
                <a:solidFill>
                  <a:srgbClr val="0B5FBA"/>
                </a:solidFill>
                <a:latin typeface="Roboto"/>
                <a:ea typeface="Roboto"/>
                <a:cs typeface="Roboto"/>
                <a:sym typeface="Roboto"/>
              </a:rPr>
              <a:t> des données sur 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a:t>
            </a:r>
            <a:endParaRPr sz="900" dirty="0"/>
          </a:p>
          <a:p>
            <a:pPr>
              <a:buSzPts val="2300"/>
            </a:pPr>
            <a:endParaRPr dirty="0">
              <a:solidFill>
                <a:srgbClr val="0B5FBA"/>
              </a:solidFill>
              <a:latin typeface="Roboto"/>
              <a:ea typeface="Roboto"/>
              <a:cs typeface="Roboto"/>
              <a:sym typeface="Roboto"/>
            </a:endParaRPr>
          </a:p>
          <a:p>
            <a:pPr marL="331064" lvl="1" indent="-165531">
              <a:buClr>
                <a:srgbClr val="0B5FBA"/>
              </a:buClr>
              <a:buSzPts val="2300"/>
              <a:buFont typeface="Arial"/>
              <a:buChar char="•"/>
            </a:pPr>
            <a:r>
              <a:rPr lang="en-US" dirty="0" err="1">
                <a:solidFill>
                  <a:srgbClr val="0B5FBA"/>
                </a:solidFill>
                <a:latin typeface="Roboto"/>
                <a:ea typeface="Roboto"/>
                <a:cs typeface="Roboto"/>
                <a:sym typeface="Roboto"/>
              </a:rPr>
              <a:t>Renforcer</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capacités</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acteurs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urbains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afin</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garantir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compréhension</a:t>
            </a:r>
            <a:r>
              <a:rPr lang="en-US" dirty="0">
                <a:solidFill>
                  <a:srgbClr val="0B5FBA"/>
                </a:solidFill>
                <a:latin typeface="Roboto"/>
                <a:ea typeface="Roboto"/>
                <a:cs typeface="Roboto"/>
                <a:sym typeface="Roboto"/>
              </a:rPr>
              <a:t> de base des </a:t>
            </a:r>
            <a:r>
              <a:rPr lang="en-US" dirty="0" err="1">
                <a:solidFill>
                  <a:srgbClr val="0B5FBA"/>
                </a:solidFill>
                <a:latin typeface="Roboto"/>
                <a:ea typeface="Roboto"/>
                <a:cs typeface="Roboto"/>
                <a:sym typeface="Roboto"/>
              </a:rPr>
              <a:t>informations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et de </a:t>
            </a:r>
            <a:r>
              <a:rPr lang="en-US" dirty="0" err="1">
                <a:solidFill>
                  <a:srgbClr val="0B5FBA"/>
                </a:solidFill>
                <a:latin typeface="Roboto"/>
                <a:ea typeface="Roboto"/>
                <a:cs typeface="Roboto"/>
                <a:sym typeface="Roboto"/>
              </a:rPr>
              <a:t>leurs</a:t>
            </a:r>
            <a:r>
              <a:rPr lang="en-US" dirty="0">
                <a:solidFill>
                  <a:srgbClr val="0B5FBA"/>
                </a:solidFill>
                <a:latin typeface="Roboto"/>
                <a:ea typeface="Roboto"/>
                <a:cs typeface="Roboto"/>
                <a:sym typeface="Roboto"/>
              </a:rPr>
              <a:t> implications sur les </a:t>
            </a:r>
            <a:r>
              <a:rPr lang="en-US" dirty="0" err="1">
                <a:solidFill>
                  <a:srgbClr val="0B5FBA"/>
                </a:solidFill>
                <a:latin typeface="Roboto"/>
                <a:ea typeface="Roboto"/>
                <a:cs typeface="Roboto"/>
                <a:sym typeface="Roboto"/>
              </a:rPr>
              <a:t>secteurs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clés</a:t>
            </a:r>
            <a:r>
              <a:rPr lang="en-US" dirty="0">
                <a:solidFill>
                  <a:srgbClr val="0B5FBA"/>
                </a:solidFill>
                <a:latin typeface="Roboto"/>
                <a:ea typeface="Roboto"/>
                <a:cs typeface="Roboto"/>
                <a:sym typeface="Roboto"/>
              </a:rPr>
              <a:t>.</a:t>
            </a:r>
            <a:endParaRPr sz="900" dirty="0"/>
          </a:p>
          <a:p>
            <a:pPr>
              <a:buSzPts val="2300"/>
            </a:pPr>
            <a:endParaRPr dirty="0">
              <a:solidFill>
                <a:srgbClr val="0B5FBA"/>
              </a:solidFill>
              <a:latin typeface="Roboto"/>
              <a:ea typeface="Roboto"/>
              <a:cs typeface="Roboto"/>
              <a:sym typeface="Roboto"/>
            </a:endParaRPr>
          </a:p>
          <a:p>
            <a:pPr marL="331064" lvl="1" indent="-165531">
              <a:buClr>
                <a:srgbClr val="0B5FBA"/>
              </a:buClr>
              <a:buSzPts val="2300"/>
              <a:buFont typeface="Arial"/>
              <a:buChar char="•"/>
            </a:pPr>
            <a:r>
              <a:rPr lang="en-US" dirty="0" err="1">
                <a:solidFill>
                  <a:srgbClr val="0B5FBA"/>
                </a:solidFill>
                <a:latin typeface="Roboto"/>
                <a:ea typeface="Roboto"/>
                <a:cs typeface="Roboto"/>
                <a:sym typeface="Roboto"/>
              </a:rPr>
              <a:t>Élaboration</a:t>
            </a:r>
            <a:r>
              <a:rPr lang="en-US" dirty="0">
                <a:solidFill>
                  <a:srgbClr val="0B5FBA"/>
                </a:solidFill>
                <a:latin typeface="Roboto"/>
                <a:ea typeface="Roboto"/>
                <a:cs typeface="Roboto"/>
                <a:sym typeface="Roboto"/>
              </a:rPr>
              <a:t> de politiques et de codes de construction </a:t>
            </a:r>
            <a:r>
              <a:rPr lang="en-US" dirty="0" err="1">
                <a:solidFill>
                  <a:srgbClr val="0B5FBA"/>
                </a:solidFill>
                <a:latin typeface="Roboto"/>
                <a:ea typeface="Roboto"/>
                <a:cs typeface="Roboto"/>
                <a:sym typeface="Roboto"/>
              </a:rPr>
              <a:t>visant</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réduire</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et à </a:t>
            </a:r>
            <a:r>
              <a:rPr lang="en-US" dirty="0" err="1">
                <a:solidFill>
                  <a:srgbClr val="0B5FBA"/>
                </a:solidFill>
                <a:latin typeface="Roboto"/>
                <a:ea typeface="Roboto"/>
                <a:cs typeface="Roboto"/>
                <a:sym typeface="Roboto"/>
              </a:rPr>
              <a:t>promouvoir</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résilience</a:t>
            </a:r>
            <a:r>
              <a:rPr lang="en-US" dirty="0">
                <a:solidFill>
                  <a:srgbClr val="0B5FBA"/>
                </a:solidFill>
                <a:latin typeface="Roboto"/>
                <a:ea typeface="Roboto"/>
                <a:cs typeface="Roboto"/>
                <a:sym typeface="Roboto"/>
              </a:rPr>
              <a:t> des infrastructures </a:t>
            </a:r>
            <a:r>
              <a:rPr lang="en-US" dirty="0" err="1">
                <a:solidFill>
                  <a:srgbClr val="0B5FBA"/>
                </a:solidFill>
                <a:latin typeface="Roboto"/>
                <a:ea typeface="Roboto"/>
                <a:cs typeface="Roboto"/>
                <a:sym typeface="Roboto"/>
              </a:rPr>
              <a:t>hydrauliques</a:t>
            </a:r>
            <a:r>
              <a:rPr lang="en-US" dirty="0">
                <a:solidFill>
                  <a:srgbClr val="0B5FBA"/>
                </a:solidFill>
                <a:latin typeface="Roboto"/>
                <a:ea typeface="Roboto"/>
                <a:cs typeface="Roboto"/>
                <a:sym typeface="Roboto"/>
              </a:rPr>
              <a:t>.</a:t>
            </a:r>
            <a:endParaRPr sz="900" dirty="0"/>
          </a:p>
        </p:txBody>
      </p:sp>
      <p:sp>
        <p:nvSpPr>
          <p:cNvPr id="1252" name="Google Shape;1252;p68"/>
          <p:cNvSpPr/>
          <p:nvPr/>
        </p:nvSpPr>
        <p:spPr>
          <a:xfrm>
            <a:off x="7170822" y="-8467"/>
            <a:ext cx="5021199" cy="6858000"/>
          </a:xfrm>
          <a:custGeom>
            <a:avLst/>
            <a:gdLst/>
            <a:ahLst/>
            <a:cxnLst/>
            <a:rect l="l" t="t" r="r" b="b"/>
            <a:pathLst>
              <a:path w="10042398" h="13716000" extrusionOk="0">
                <a:moveTo>
                  <a:pt x="0" y="0"/>
                </a:moveTo>
                <a:lnTo>
                  <a:pt x="10042398" y="0"/>
                </a:lnTo>
                <a:lnTo>
                  <a:pt x="10042398"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253" name="Google Shape;1253;p68"/>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GCA</a:t>
            </a:r>
            <a:endParaRPr sz="933"/>
          </a:p>
        </p:txBody>
      </p:sp>
      <p:sp>
        <p:nvSpPr>
          <p:cNvPr id="1254" name="Google Shape;1254;p68"/>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59</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D627981-8B23-AD16-945A-336E24495C8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37C6A6-9C04-F04C-B3EA-F6B6F87B5E23}"/>
              </a:ext>
            </a:extLst>
          </p:cNvPr>
          <p:cNvSpPr>
            <a:spLocks noGrp="1"/>
          </p:cNvSpPr>
          <p:nvPr>
            <p:ph sz="quarter" idx="16"/>
          </p:nvPr>
        </p:nvSpPr>
        <p:spPr>
          <a:xfrm>
            <a:off x="549525" y="937153"/>
            <a:ext cx="11017041" cy="741762"/>
          </a:xfrm>
        </p:spPr>
        <p:txBody>
          <a:bodyPr>
            <a:normAutofit/>
          </a:bodyPr>
          <a:lstStyle/>
          <a:p>
            <a:r>
              <a:rPr lang="en-GB" dirty="0"/>
              <a:t>01| Aperçu du Module 4</a:t>
            </a:r>
          </a:p>
        </p:txBody>
      </p:sp>
    </p:spTree>
    <p:extLst>
      <p:ext uri="{BB962C8B-B14F-4D97-AF65-F5344CB8AC3E}">
        <p14:creationId xmlns:p14="http://schemas.microsoft.com/office/powerpoint/2010/main" val="25753118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The View from Above">
            <a:hlinkClick r:id="" action="ppaction://media"/>
            <a:extLst>
              <a:ext uri="{FF2B5EF4-FFF2-40B4-BE49-F238E27FC236}">
                <a16:creationId xmlns:a16="http://schemas.microsoft.com/office/drawing/2014/main" id="{A5345B09-EC9B-71BB-F6DA-77EABBB2F1B4}"/>
              </a:ext>
            </a:extLst>
          </p:cNvPr>
          <p:cNvPicPr>
            <a:picLocks noRot="1" noChangeAspect="1"/>
          </p:cNvPicPr>
          <p:nvPr>
            <a:videoFile r:link="rId1"/>
          </p:nvPr>
        </p:nvPicPr>
        <p:blipFill>
          <a:blip r:embed="rId3"/>
          <a:stretch>
            <a:fillRect/>
          </a:stretch>
        </p:blipFill>
        <p:spPr>
          <a:xfrm>
            <a:off x="1016000" y="558800"/>
            <a:ext cx="10160000" cy="5740400"/>
          </a:xfrm>
          <a:prstGeom prst="rect">
            <a:avLst/>
          </a:prstGeom>
        </p:spPr>
      </p:pic>
    </p:spTree>
    <p:extLst>
      <p:ext uri="{BB962C8B-B14F-4D97-AF65-F5344CB8AC3E}">
        <p14:creationId xmlns:p14="http://schemas.microsoft.com/office/powerpoint/2010/main" val="46528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268"/>
        <p:cNvGrpSpPr/>
        <p:nvPr/>
      </p:nvGrpSpPr>
      <p:grpSpPr>
        <a:xfrm>
          <a:off x="0" y="0"/>
          <a:ext cx="0" cy="0"/>
          <a:chOff x="0" y="0"/>
          <a:chExt cx="0" cy="0"/>
        </a:xfrm>
      </p:grpSpPr>
      <p:sp>
        <p:nvSpPr>
          <p:cNvPr id="1270" name="Google Shape;1270;p70"/>
          <p:cNvSpPr txBox="1"/>
          <p:nvPr/>
        </p:nvSpPr>
        <p:spPr>
          <a:xfrm>
            <a:off x="512462" y="534391"/>
            <a:ext cx="6240800" cy="1107098"/>
          </a:xfrm>
          <a:prstGeom prst="rect">
            <a:avLst/>
          </a:prstGeom>
          <a:noFill/>
          <a:ln>
            <a:noFill/>
          </a:ln>
        </p:spPr>
        <p:txBody>
          <a:bodyPr spcFirstLastPara="1" wrap="square" lIns="0" tIns="0" rIns="0" bIns="0" anchor="t" anchorCtr="0">
            <a:spAutoFit/>
          </a:bodyPr>
          <a:lstStyle/>
          <a:p>
            <a:pPr>
              <a:buSzPts val="5395"/>
            </a:pPr>
            <a:r>
              <a:rPr lang="en-US" sz="3597" b="1">
                <a:solidFill>
                  <a:srgbClr val="0B5FBA"/>
                </a:solidFill>
                <a:latin typeface="Roboto"/>
                <a:ea typeface="Roboto"/>
                <a:cs typeface="Roboto"/>
                <a:sym typeface="Roboto"/>
              </a:rPr>
              <a:t>Mesures structurelles et non structurelles combinées</a:t>
            </a:r>
            <a:endParaRPr sz="933"/>
          </a:p>
        </p:txBody>
      </p:sp>
      <p:sp>
        <p:nvSpPr>
          <p:cNvPr id="1271" name="Google Shape;1271;p70"/>
          <p:cNvSpPr txBox="1"/>
          <p:nvPr/>
        </p:nvSpPr>
        <p:spPr>
          <a:xfrm>
            <a:off x="531511" y="1947066"/>
            <a:ext cx="6090400" cy="4380173"/>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Les villes </a:t>
            </a:r>
            <a:r>
              <a:rPr lang="en-US" dirty="0" err="1">
                <a:solidFill>
                  <a:srgbClr val="0B5FBA"/>
                </a:solidFill>
                <a:latin typeface="Roboto"/>
                <a:ea typeface="Roboto"/>
                <a:cs typeface="Roboto"/>
                <a:sym typeface="Roboto"/>
              </a:rPr>
              <a:t>peuvent</a:t>
            </a:r>
            <a:r>
              <a:rPr lang="en-US" dirty="0">
                <a:solidFill>
                  <a:srgbClr val="0B5FBA"/>
                </a:solidFill>
                <a:latin typeface="Roboto"/>
                <a:ea typeface="Roboto"/>
                <a:cs typeface="Roboto"/>
                <a:sym typeface="Roboto"/>
              </a:rPr>
              <a:t> </a:t>
            </a:r>
            <a:r>
              <a:rPr lang="en-US" b="1" dirty="0">
                <a:solidFill>
                  <a:srgbClr val="0B5FBA"/>
                </a:solidFill>
                <a:latin typeface="Roboto"/>
                <a:ea typeface="Roboto"/>
                <a:cs typeface="Roboto"/>
                <a:sym typeface="Roboto"/>
              </a:rPr>
              <a:t>combiner des </a:t>
            </a:r>
            <a:r>
              <a:rPr lang="en-US" b="1" dirty="0" err="1">
                <a:solidFill>
                  <a:srgbClr val="0B5FBA"/>
                </a:solidFill>
                <a:latin typeface="Roboto"/>
                <a:ea typeface="Roboto"/>
                <a:cs typeface="Roboto"/>
                <a:sym typeface="Roboto"/>
              </a:rPr>
              <a:t>mesures</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structurelles</a:t>
            </a:r>
            <a:r>
              <a:rPr lang="en-US" b="1" dirty="0">
                <a:solidFill>
                  <a:srgbClr val="0B5FBA"/>
                </a:solidFill>
                <a:latin typeface="Roboto"/>
                <a:ea typeface="Roboto"/>
                <a:cs typeface="Roboto"/>
                <a:sym typeface="Roboto"/>
              </a:rPr>
              <a:t> et non </a:t>
            </a:r>
            <a:r>
              <a:rPr lang="en-US" b="1" dirty="0" err="1">
                <a:solidFill>
                  <a:srgbClr val="0B5FBA"/>
                </a:solidFill>
                <a:latin typeface="Roboto"/>
                <a:ea typeface="Roboto"/>
                <a:cs typeface="Roboto"/>
                <a:sym typeface="Roboto"/>
              </a:rPr>
              <a:t>structurelles</a:t>
            </a:r>
            <a:r>
              <a:rPr lang="en-US" b="1" dirty="0">
                <a:solidFill>
                  <a:srgbClr val="0B5FBA"/>
                </a:solidFill>
                <a:latin typeface="Roboto"/>
                <a:ea typeface="Roboto"/>
                <a:cs typeface="Roboto"/>
                <a:sym typeface="Roboto"/>
              </a:rPr>
              <a:t> </a:t>
            </a:r>
            <a:r>
              <a:rPr lang="en-US" dirty="0">
                <a:solidFill>
                  <a:srgbClr val="0B5FBA"/>
                </a:solidFill>
                <a:latin typeface="Roboto"/>
                <a:ea typeface="Roboto"/>
                <a:cs typeface="Roboto"/>
                <a:sym typeface="Roboto"/>
              </a:rPr>
              <a:t>pour </a:t>
            </a:r>
            <a:r>
              <a:rPr lang="en-US" dirty="0" err="1">
                <a:solidFill>
                  <a:srgbClr val="0B5FBA"/>
                </a:solidFill>
                <a:latin typeface="Roboto"/>
                <a:ea typeface="Roboto"/>
                <a:cs typeface="Roboto"/>
                <a:sym typeface="Roboto"/>
              </a:rPr>
              <a:t>mettre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place des solutions de </a:t>
            </a:r>
            <a:r>
              <a:rPr lang="en-US" dirty="0" err="1">
                <a:solidFill>
                  <a:srgbClr val="0B5FBA"/>
                </a:solidFill>
                <a:latin typeface="Roboto"/>
                <a:ea typeface="Roboto"/>
                <a:cs typeface="Roboto"/>
                <a:sym typeface="Roboto"/>
              </a:rPr>
              <a:t>résilience</a:t>
            </a:r>
            <a:r>
              <a:rPr lang="en-US" dirty="0">
                <a:solidFill>
                  <a:srgbClr val="0B5FBA"/>
                </a:solidFill>
                <a:latin typeface="Roboto"/>
                <a:ea typeface="Roboto"/>
                <a:cs typeface="Roboto"/>
                <a:sym typeface="Roboto"/>
              </a:rPr>
              <a:t> plus </a:t>
            </a:r>
            <a:r>
              <a:rPr lang="en-US" dirty="0" err="1">
                <a:solidFill>
                  <a:srgbClr val="0B5FBA"/>
                </a:solidFill>
                <a:latin typeface="Roboto"/>
                <a:ea typeface="Roboto"/>
                <a:cs typeface="Roboto"/>
                <a:sym typeface="Roboto"/>
              </a:rPr>
              <a:t>holistiques</a:t>
            </a:r>
            <a:r>
              <a:rPr lang="en-US" dirty="0">
                <a:solidFill>
                  <a:srgbClr val="0B5FBA"/>
                </a:solidFill>
                <a:latin typeface="Roboto"/>
                <a:ea typeface="Roboto"/>
                <a:cs typeface="Roboto"/>
                <a:sym typeface="Roboto"/>
              </a:rPr>
              <a:t>.</a:t>
            </a:r>
            <a:endParaRPr sz="900" dirty="0"/>
          </a:p>
          <a:p>
            <a:pPr>
              <a:buSzPts val="2300"/>
            </a:pPr>
            <a:endParaRPr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Le </a:t>
            </a:r>
            <a:r>
              <a:rPr lang="en-US" dirty="0" err="1">
                <a:solidFill>
                  <a:srgbClr val="0B5FBA"/>
                </a:solidFill>
                <a:latin typeface="Roboto"/>
                <a:ea typeface="Roboto"/>
                <a:cs typeface="Roboto"/>
                <a:sym typeface="Roboto"/>
              </a:rPr>
              <a:t>renforcement</a:t>
            </a:r>
            <a:r>
              <a:rPr lang="en-US" dirty="0">
                <a:solidFill>
                  <a:srgbClr val="0B5FBA"/>
                </a:solidFill>
                <a:latin typeface="Roboto"/>
                <a:ea typeface="Roboto"/>
                <a:cs typeface="Roboto"/>
                <a:sym typeface="Roboto"/>
              </a:rPr>
              <a:t> de la </a:t>
            </a:r>
            <a:r>
              <a:rPr lang="en-US" dirty="0" err="1">
                <a:solidFill>
                  <a:srgbClr val="0B5FBA"/>
                </a:solidFill>
                <a:latin typeface="Roboto"/>
                <a:ea typeface="Roboto"/>
                <a:cs typeface="Roboto"/>
                <a:sym typeface="Roboto"/>
              </a:rPr>
              <a:t>résilience</a:t>
            </a:r>
            <a:r>
              <a:rPr lang="en-US" dirty="0">
                <a:solidFill>
                  <a:srgbClr val="0B5FBA"/>
                </a:solidFill>
                <a:latin typeface="Roboto"/>
                <a:ea typeface="Roboto"/>
                <a:cs typeface="Roboto"/>
                <a:sym typeface="Roboto"/>
              </a:rPr>
              <a:t> des infrastructures </a:t>
            </a:r>
            <a:r>
              <a:rPr lang="en-US" dirty="0" err="1">
                <a:solidFill>
                  <a:srgbClr val="0B5FBA"/>
                </a:solidFill>
                <a:latin typeface="Roboto"/>
                <a:ea typeface="Roboto"/>
                <a:cs typeface="Roboto"/>
                <a:sym typeface="Roboto"/>
              </a:rPr>
              <a:t>s'est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traditionnellement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concentré</a:t>
            </a:r>
            <a:r>
              <a:rPr lang="en-US" dirty="0">
                <a:solidFill>
                  <a:srgbClr val="0B5FBA"/>
                </a:solidFill>
                <a:latin typeface="Roboto"/>
                <a:ea typeface="Roboto"/>
                <a:cs typeface="Roboto"/>
                <a:sym typeface="Roboto"/>
              </a:rPr>
              <a:t> sur des </a:t>
            </a:r>
            <a:r>
              <a:rPr lang="en-US" dirty="0" err="1">
                <a:solidFill>
                  <a:srgbClr val="0B5FBA"/>
                </a:solidFill>
                <a:latin typeface="Roboto"/>
                <a:ea typeface="Roboto"/>
                <a:cs typeface="Roboto"/>
                <a:sym typeface="Roboto"/>
              </a:rPr>
              <a:t>mesures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structurelles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 </a:t>
            </a:r>
            <a:r>
              <a:rPr lang="en-US" dirty="0" err="1">
                <a:solidFill>
                  <a:srgbClr val="0B5FBA"/>
                </a:solidFill>
                <a:latin typeface="Roboto"/>
                <a:ea typeface="Roboto"/>
                <a:cs typeface="Roboto"/>
                <a:sym typeface="Roboto"/>
              </a:rPr>
              <a:t>dures</a:t>
            </a:r>
            <a:r>
              <a:rPr lang="en-US" dirty="0">
                <a:solidFill>
                  <a:srgbClr val="0B5FBA"/>
                </a:solidFill>
                <a:latin typeface="Roboto"/>
                <a:ea typeface="Roboto"/>
                <a:cs typeface="Roboto"/>
                <a:sym typeface="Roboto"/>
              </a:rPr>
              <a:t> » (par </a:t>
            </a:r>
            <a:r>
              <a:rPr lang="en-US" dirty="0" err="1">
                <a:solidFill>
                  <a:srgbClr val="0B5FBA"/>
                </a:solidFill>
                <a:latin typeface="Roboto"/>
                <a:ea typeface="Roboto"/>
                <a:cs typeface="Roboto"/>
                <a:sym typeface="Roboto"/>
              </a:rPr>
              <a:t>exemple</a:t>
            </a:r>
            <a:r>
              <a:rPr lang="en-US" dirty="0">
                <a:solidFill>
                  <a:srgbClr val="0B5FBA"/>
                </a:solidFill>
                <a:latin typeface="Roboto"/>
                <a:ea typeface="Roboto"/>
                <a:cs typeface="Roboto"/>
                <a:sym typeface="Roboto"/>
              </a:rPr>
              <a:t>, les pratiques </a:t>
            </a:r>
            <a:r>
              <a:rPr lang="en-US" dirty="0" err="1">
                <a:solidFill>
                  <a:srgbClr val="0B5FBA"/>
                </a:solidFill>
                <a:latin typeface="Roboto"/>
                <a:ea typeface="Roboto"/>
                <a:cs typeface="Roboto"/>
                <a:sym typeface="Roboto"/>
              </a:rPr>
              <a:t>d'ingénierie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Cependant</a:t>
            </a:r>
            <a:r>
              <a:rPr lang="en-US" dirty="0">
                <a:solidFill>
                  <a:srgbClr val="0B5FBA"/>
                </a:solidFill>
                <a:latin typeface="Roboto"/>
                <a:ea typeface="Roboto"/>
                <a:cs typeface="Roboto"/>
                <a:sym typeface="Roboto"/>
              </a:rPr>
              <a:t>, le </a:t>
            </a:r>
            <a:r>
              <a:rPr lang="en-US" dirty="0" err="1">
                <a:solidFill>
                  <a:srgbClr val="0B5FBA"/>
                </a:solidFill>
                <a:latin typeface="Roboto"/>
                <a:ea typeface="Roboto"/>
                <a:cs typeface="Roboto"/>
                <a:sym typeface="Roboto"/>
              </a:rPr>
              <a:t>déploiement</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mesures</a:t>
            </a:r>
            <a:r>
              <a:rPr lang="en-US" dirty="0">
                <a:solidFill>
                  <a:srgbClr val="0B5FBA"/>
                </a:solidFill>
                <a:latin typeface="Roboto"/>
                <a:ea typeface="Roboto"/>
                <a:cs typeface="Roboto"/>
                <a:sym typeface="Roboto"/>
              </a:rPr>
              <a:t> non </a:t>
            </a:r>
            <a:r>
              <a:rPr lang="en-US" dirty="0" err="1">
                <a:solidFill>
                  <a:srgbClr val="0B5FBA"/>
                </a:solidFill>
                <a:latin typeface="Roboto"/>
                <a:ea typeface="Roboto"/>
                <a:cs typeface="Roboto"/>
                <a:sym typeface="Roboto"/>
              </a:rPr>
              <a:t>structurelles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 </a:t>
            </a:r>
            <a:r>
              <a:rPr lang="en-US" dirty="0" err="1">
                <a:solidFill>
                  <a:srgbClr val="0B5FBA"/>
                </a:solidFill>
                <a:latin typeface="Roboto"/>
                <a:ea typeface="Roboto"/>
                <a:cs typeface="Roboto"/>
                <a:sym typeface="Roboto"/>
              </a:rPr>
              <a:t>douces</a:t>
            </a:r>
            <a:r>
              <a:rPr lang="en-US" dirty="0">
                <a:solidFill>
                  <a:srgbClr val="0B5FBA"/>
                </a:solidFill>
                <a:latin typeface="Roboto"/>
                <a:ea typeface="Roboto"/>
                <a:cs typeface="Roboto"/>
                <a:sym typeface="Roboto"/>
              </a:rPr>
              <a:t> » </a:t>
            </a:r>
            <a:r>
              <a:rPr lang="en-US" dirty="0" err="1">
                <a:solidFill>
                  <a:srgbClr val="0B5FBA"/>
                </a:solidFill>
                <a:latin typeface="Roboto"/>
                <a:ea typeface="Roboto"/>
                <a:cs typeface="Roboto"/>
                <a:sym typeface="Roboto"/>
              </a:rPr>
              <a:t>est</a:t>
            </a:r>
            <a:r>
              <a:rPr lang="en-US" dirty="0">
                <a:solidFill>
                  <a:srgbClr val="0B5FBA"/>
                </a:solidFill>
                <a:latin typeface="Roboto"/>
                <a:ea typeface="Roboto"/>
                <a:cs typeface="Roboto"/>
                <a:sym typeface="Roboto"/>
              </a:rPr>
              <a:t> tout </a:t>
            </a:r>
            <a:r>
              <a:rPr lang="en-US" dirty="0" err="1">
                <a:solidFill>
                  <a:srgbClr val="0B5FBA"/>
                </a:solidFill>
                <a:latin typeface="Roboto"/>
                <a:ea typeface="Roboto"/>
                <a:cs typeface="Roboto"/>
                <a:sym typeface="Roboto"/>
              </a:rPr>
              <a:t>aussi</a:t>
            </a:r>
            <a:r>
              <a:rPr lang="en-US" dirty="0">
                <a:solidFill>
                  <a:srgbClr val="0B5FBA"/>
                </a:solidFill>
                <a:latin typeface="Roboto"/>
                <a:ea typeface="Roboto"/>
                <a:cs typeface="Roboto"/>
                <a:sym typeface="Roboto"/>
              </a:rPr>
              <a:t> important : les </a:t>
            </a:r>
            <a:r>
              <a:rPr lang="en-US" dirty="0" err="1">
                <a:solidFill>
                  <a:srgbClr val="0B5FBA"/>
                </a:solidFill>
                <a:latin typeface="Roboto"/>
                <a:ea typeface="Roboto"/>
                <a:cs typeface="Roboto"/>
                <a:sym typeface="Roboto"/>
              </a:rPr>
              <a:t>acteurs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urbains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besoin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d'informations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appropriées</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capacités</a:t>
            </a:r>
            <a:r>
              <a:rPr lang="en-US" dirty="0">
                <a:solidFill>
                  <a:srgbClr val="0B5FBA"/>
                </a:solidFill>
                <a:latin typeface="Roboto"/>
                <a:ea typeface="Roboto"/>
                <a:cs typeface="Roboto"/>
                <a:sym typeface="Roboto"/>
              </a:rPr>
              <a:t> et d'un </a:t>
            </a:r>
            <a:r>
              <a:rPr lang="en-US" dirty="0" err="1">
                <a:solidFill>
                  <a:srgbClr val="0B5FBA"/>
                </a:solidFill>
                <a:latin typeface="Roboto"/>
                <a:ea typeface="Roboto"/>
                <a:cs typeface="Roboto"/>
                <a:sym typeface="Roboto"/>
              </a:rPr>
              <a:t>environnement</a:t>
            </a:r>
            <a:r>
              <a:rPr lang="en-US" dirty="0">
                <a:solidFill>
                  <a:srgbClr val="0B5FBA"/>
                </a:solidFill>
                <a:latin typeface="Roboto"/>
                <a:ea typeface="Roboto"/>
                <a:cs typeface="Roboto"/>
                <a:sym typeface="Roboto"/>
              </a:rPr>
              <a:t> politique favorable pour </a:t>
            </a:r>
            <a:r>
              <a:rPr lang="en-US" dirty="0" err="1">
                <a:solidFill>
                  <a:srgbClr val="0B5FBA"/>
                </a:solidFill>
                <a:latin typeface="Roboto"/>
                <a:ea typeface="Roboto"/>
                <a:cs typeface="Roboto"/>
                <a:sym typeface="Roboto"/>
              </a:rPr>
              <a:t>agir</a:t>
            </a:r>
            <a:r>
              <a:rPr lang="en-US" dirty="0">
                <a:solidFill>
                  <a:srgbClr val="0B5FBA"/>
                </a:solidFill>
                <a:latin typeface="Roboto"/>
                <a:ea typeface="Roboto"/>
                <a:cs typeface="Roboto"/>
                <a:sym typeface="Roboto"/>
              </a:rPr>
              <a:t>.</a:t>
            </a:r>
            <a:endParaRPr sz="900" dirty="0"/>
          </a:p>
          <a:p>
            <a:pPr>
              <a:buSzPts val="2300"/>
            </a:pPr>
            <a:endParaRPr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Dans de </a:t>
            </a:r>
            <a:r>
              <a:rPr lang="en-US" dirty="0" err="1">
                <a:solidFill>
                  <a:srgbClr val="0B5FBA"/>
                </a:solidFill>
                <a:latin typeface="Roboto"/>
                <a:ea typeface="Roboto"/>
                <a:cs typeface="Roboto"/>
                <a:sym typeface="Roboto"/>
              </a:rPr>
              <a:t>nombreux</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cas</a:t>
            </a:r>
            <a:r>
              <a:rPr lang="en-US" dirty="0">
                <a:solidFill>
                  <a:srgbClr val="0B5FBA"/>
                </a:solidFill>
                <a:latin typeface="Roboto"/>
                <a:ea typeface="Roboto"/>
                <a:cs typeface="Roboto"/>
                <a:sym typeface="Roboto"/>
              </a:rPr>
              <a:t>, les deux types de </a:t>
            </a:r>
            <a:r>
              <a:rPr lang="en-US" dirty="0" err="1">
                <a:solidFill>
                  <a:srgbClr val="0B5FBA"/>
                </a:solidFill>
                <a:latin typeface="Roboto"/>
                <a:ea typeface="Roboto"/>
                <a:cs typeface="Roboto"/>
                <a:sym typeface="Roboto"/>
              </a:rPr>
              <a:t>mesures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intégrés</a:t>
            </a:r>
            <a:r>
              <a:rPr lang="en-US" dirty="0">
                <a:solidFill>
                  <a:srgbClr val="0B5FBA"/>
                </a:solidFill>
                <a:latin typeface="Roboto"/>
                <a:ea typeface="Roboto"/>
                <a:cs typeface="Roboto"/>
                <a:sym typeface="Roboto"/>
              </a:rPr>
              <a:t> dans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intervention de </a:t>
            </a:r>
            <a:r>
              <a:rPr lang="en-US" dirty="0" err="1">
                <a:solidFill>
                  <a:srgbClr val="0B5FBA"/>
                </a:solidFill>
                <a:latin typeface="Roboto"/>
                <a:ea typeface="Roboto"/>
                <a:cs typeface="Roboto"/>
                <a:sym typeface="Roboto"/>
              </a:rPr>
              <a:t>résilience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Voici</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quelques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exemples</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mesures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combinées</a:t>
            </a:r>
            <a:r>
              <a:rPr lang="en-US" dirty="0">
                <a:solidFill>
                  <a:srgbClr val="0B5FBA"/>
                </a:solidFill>
                <a:latin typeface="Roboto"/>
                <a:ea typeface="Roboto"/>
                <a:cs typeface="Roboto"/>
                <a:sym typeface="Roboto"/>
              </a:rPr>
              <a:t> :</a:t>
            </a:r>
            <a:endParaRPr sz="900" dirty="0"/>
          </a:p>
          <a:p>
            <a:pPr>
              <a:buSzPts val="1400"/>
            </a:pPr>
            <a:endParaRPr sz="900" dirty="0"/>
          </a:p>
          <a:p>
            <a:pPr marL="331064" lvl="1" indent="-165531">
              <a:buClr>
                <a:srgbClr val="0B5FBA"/>
              </a:buClr>
              <a:buSzPts val="2300"/>
              <a:buFont typeface="Arial"/>
              <a:buChar char="•"/>
            </a:pPr>
            <a:r>
              <a:rPr lang="en-US" dirty="0" err="1">
                <a:solidFill>
                  <a:srgbClr val="0B5FBA"/>
                </a:solidFill>
                <a:latin typeface="Roboto"/>
                <a:ea typeface="Roboto"/>
                <a:cs typeface="Roboto"/>
                <a:sym typeface="Roboto"/>
              </a:rPr>
              <a:t>Mesures</a:t>
            </a:r>
            <a:r>
              <a:rPr lang="en-US" dirty="0">
                <a:solidFill>
                  <a:srgbClr val="0B5FBA"/>
                </a:solidFill>
                <a:latin typeface="Roboto"/>
                <a:ea typeface="Roboto"/>
                <a:cs typeface="Roboto"/>
                <a:sym typeface="Roboto"/>
              </a:rPr>
              <a:t> physiques de protection </a:t>
            </a:r>
            <a:r>
              <a:rPr lang="en-US" dirty="0" err="1">
                <a:solidFill>
                  <a:srgbClr val="0B5FBA"/>
                </a:solidFill>
                <a:latin typeface="Roboto"/>
                <a:ea typeface="Roboto"/>
                <a:cs typeface="Roboto"/>
                <a:sym typeface="Roboto"/>
              </a:rPr>
              <a:t>contre</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inondations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telles</a:t>
            </a:r>
            <a:r>
              <a:rPr lang="en-US" dirty="0">
                <a:solidFill>
                  <a:srgbClr val="0B5FBA"/>
                </a:solidFill>
                <a:latin typeface="Roboto"/>
                <a:ea typeface="Roboto"/>
                <a:cs typeface="Roboto"/>
                <a:sym typeface="Roboto"/>
              </a:rPr>
              <a:t> que les barrages et les digues, </a:t>
            </a:r>
            <a:r>
              <a:rPr lang="en-US" dirty="0" err="1">
                <a:solidFill>
                  <a:srgbClr val="0B5FBA"/>
                </a:solidFill>
                <a:latin typeface="Roboto"/>
                <a:ea typeface="Roboto"/>
                <a:cs typeface="Roboto"/>
                <a:sym typeface="Roboto"/>
              </a:rPr>
              <a:t>combinées</a:t>
            </a:r>
            <a:r>
              <a:rPr lang="en-US" dirty="0">
                <a:solidFill>
                  <a:srgbClr val="0B5FBA"/>
                </a:solidFill>
                <a:latin typeface="Roboto"/>
                <a:ea typeface="Roboto"/>
                <a:cs typeface="Roboto"/>
                <a:sym typeface="Roboto"/>
              </a:rPr>
              <a:t> à la </a:t>
            </a:r>
            <a:r>
              <a:rPr lang="en-US" dirty="0" err="1">
                <a:solidFill>
                  <a:srgbClr val="0B5FBA"/>
                </a:solidFill>
                <a:latin typeface="Roboto"/>
                <a:ea typeface="Roboto"/>
                <a:cs typeface="Roboto"/>
                <a:sym typeface="Roboto"/>
              </a:rPr>
              <a:t>modélisation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hydrologique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bassins</a:t>
            </a:r>
            <a:r>
              <a:rPr lang="en-US" dirty="0">
                <a:solidFill>
                  <a:srgbClr val="0B5FBA"/>
                </a:solidFill>
                <a:latin typeface="Roboto"/>
                <a:ea typeface="Roboto"/>
                <a:cs typeface="Roboto"/>
                <a:sym typeface="Roboto"/>
              </a:rPr>
              <a:t> versants.</a:t>
            </a:r>
            <a:endParaRPr sz="900" dirty="0"/>
          </a:p>
          <a:p>
            <a:pPr>
              <a:buSzPts val="2300"/>
            </a:pPr>
            <a:endParaRPr dirty="0">
              <a:solidFill>
                <a:srgbClr val="0B5FBA"/>
              </a:solidFill>
              <a:latin typeface="Roboto"/>
              <a:ea typeface="Roboto"/>
              <a:cs typeface="Roboto"/>
              <a:sym typeface="Roboto"/>
            </a:endParaRPr>
          </a:p>
          <a:p>
            <a:pPr marL="331064" lvl="1" indent="-165531">
              <a:buClr>
                <a:srgbClr val="0B5FBA"/>
              </a:buClr>
              <a:buSzPts val="2300"/>
              <a:buFont typeface="Arial"/>
              <a:buChar char="•"/>
            </a:pPr>
            <a:r>
              <a:rPr lang="en-US" dirty="0">
                <a:solidFill>
                  <a:srgbClr val="0B5FBA"/>
                </a:solidFill>
                <a:latin typeface="Roboto"/>
                <a:ea typeface="Roboto"/>
                <a:cs typeface="Roboto"/>
                <a:sym typeface="Roboto"/>
              </a:rPr>
              <a:t>Des infrastructures de distribution </a:t>
            </a:r>
            <a:r>
              <a:rPr lang="en-US" dirty="0" err="1">
                <a:solidFill>
                  <a:srgbClr val="0B5FBA"/>
                </a:solidFill>
                <a:latin typeface="Roboto"/>
                <a:ea typeface="Roboto"/>
                <a:cs typeface="Roboto"/>
                <a:sym typeface="Roboto"/>
              </a:rPr>
              <a:t>d'eau</a:t>
            </a:r>
            <a:r>
              <a:rPr lang="en-US" dirty="0">
                <a:solidFill>
                  <a:srgbClr val="0B5FBA"/>
                </a:solidFill>
                <a:latin typeface="Roboto"/>
                <a:ea typeface="Roboto"/>
                <a:cs typeface="Roboto"/>
                <a:sym typeface="Roboto"/>
              </a:rPr>
              <a:t> et des </a:t>
            </a:r>
            <a:r>
              <a:rPr lang="en-US" dirty="0" err="1">
                <a:solidFill>
                  <a:srgbClr val="0B5FBA"/>
                </a:solidFill>
                <a:latin typeface="Roboto"/>
                <a:ea typeface="Roboto"/>
                <a:cs typeface="Roboto"/>
                <a:sym typeface="Roboto"/>
              </a:rPr>
              <a:t>comités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communautaires</a:t>
            </a:r>
            <a:r>
              <a:rPr lang="en-US" dirty="0">
                <a:solidFill>
                  <a:srgbClr val="0B5FBA"/>
                </a:solidFill>
                <a:latin typeface="Roboto"/>
                <a:ea typeface="Roboto"/>
                <a:cs typeface="Roboto"/>
                <a:sym typeface="Roboto"/>
              </a:rPr>
              <a:t> de gestion de </a:t>
            </a:r>
            <a:r>
              <a:rPr lang="en-US" dirty="0" err="1">
                <a:solidFill>
                  <a:srgbClr val="0B5FBA"/>
                </a:solidFill>
                <a:latin typeface="Roboto"/>
                <a:ea typeface="Roboto"/>
                <a:cs typeface="Roboto"/>
                <a:sym typeface="Roboto"/>
              </a:rPr>
              <a:t>l'eau</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surveillent</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disponibilité</a:t>
            </a:r>
            <a:r>
              <a:rPr lang="en-US" dirty="0">
                <a:solidFill>
                  <a:srgbClr val="0B5FBA"/>
                </a:solidFill>
                <a:latin typeface="Roboto"/>
                <a:ea typeface="Roboto"/>
                <a:cs typeface="Roboto"/>
                <a:sym typeface="Roboto"/>
              </a:rPr>
              <a:t> et la </a:t>
            </a:r>
            <a:r>
              <a:rPr lang="en-US" dirty="0" err="1">
                <a:solidFill>
                  <a:srgbClr val="0B5FBA"/>
                </a:solidFill>
                <a:latin typeface="Roboto"/>
                <a:ea typeface="Roboto"/>
                <a:cs typeface="Roboto"/>
                <a:sym typeface="Roboto"/>
              </a:rPr>
              <a:t>qualité</a:t>
            </a:r>
            <a:r>
              <a:rPr lang="en-US" dirty="0">
                <a:solidFill>
                  <a:srgbClr val="0B5FBA"/>
                </a:solidFill>
                <a:latin typeface="Roboto"/>
                <a:ea typeface="Roboto"/>
                <a:cs typeface="Roboto"/>
                <a:sym typeface="Roboto"/>
              </a:rPr>
              <a:t> des eaux </a:t>
            </a:r>
            <a:r>
              <a:rPr lang="en-US" dirty="0" err="1">
                <a:solidFill>
                  <a:srgbClr val="0B5FBA"/>
                </a:solidFill>
                <a:latin typeface="Roboto"/>
                <a:ea typeface="Roboto"/>
                <a:cs typeface="Roboto"/>
                <a:sym typeface="Roboto"/>
              </a:rPr>
              <a:t>souterraines</a:t>
            </a:r>
            <a:r>
              <a:rPr lang="en-US" dirty="0">
                <a:solidFill>
                  <a:srgbClr val="0B5FBA"/>
                </a:solidFill>
                <a:latin typeface="Roboto"/>
                <a:ea typeface="Roboto"/>
                <a:cs typeface="Roboto"/>
                <a:sym typeface="Roboto"/>
              </a:rPr>
              <a:t>.</a:t>
            </a:r>
            <a:endParaRPr sz="900" dirty="0"/>
          </a:p>
        </p:txBody>
      </p:sp>
      <p:sp>
        <p:nvSpPr>
          <p:cNvPr id="1272" name="Google Shape;1272;p70"/>
          <p:cNvSpPr/>
          <p:nvPr/>
        </p:nvSpPr>
        <p:spPr>
          <a:xfrm>
            <a:off x="7170822" y="-8467"/>
            <a:ext cx="5021199" cy="6858000"/>
          </a:xfrm>
          <a:custGeom>
            <a:avLst/>
            <a:gdLst/>
            <a:ahLst/>
            <a:cxnLst/>
            <a:rect l="l" t="t" r="r" b="b"/>
            <a:pathLst>
              <a:path w="10042398" h="13716000" extrusionOk="0">
                <a:moveTo>
                  <a:pt x="0" y="0"/>
                </a:moveTo>
                <a:lnTo>
                  <a:pt x="10042398" y="0"/>
                </a:lnTo>
                <a:lnTo>
                  <a:pt x="10042398"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273" name="Google Shape;1273;p70"/>
          <p:cNvSpPr txBox="1"/>
          <p:nvPr/>
        </p:nvSpPr>
        <p:spPr>
          <a:xfrm rot="-5400000">
            <a:off x="8921554" y="3210543"/>
            <a:ext cx="5769197" cy="442942"/>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Démonstration de l'utilisation d'un Tromino, un outil sismique passif utilisé pour la stratigraphie et la cartographie des roches, aux responsables locaux de l'eau, au Kenya ; photo de l'USGS</a:t>
            </a:r>
            <a:endParaRPr sz="933"/>
          </a:p>
        </p:txBody>
      </p:sp>
      <p:sp>
        <p:nvSpPr>
          <p:cNvPr id="1274" name="Google Shape;1274;p70"/>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61</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308"/>
        <p:cNvGrpSpPr/>
        <p:nvPr/>
      </p:nvGrpSpPr>
      <p:grpSpPr>
        <a:xfrm>
          <a:off x="0" y="0"/>
          <a:ext cx="0" cy="0"/>
          <a:chOff x="0" y="0"/>
          <a:chExt cx="0" cy="0"/>
        </a:xfrm>
      </p:grpSpPr>
      <p:grpSp>
        <p:nvGrpSpPr>
          <p:cNvPr id="1309" name="Google Shape;1309;p74"/>
          <p:cNvGrpSpPr/>
          <p:nvPr/>
        </p:nvGrpSpPr>
        <p:grpSpPr>
          <a:xfrm>
            <a:off x="514695" y="1388298"/>
            <a:ext cx="2613406" cy="3180779"/>
            <a:chOff x="0" y="0"/>
            <a:chExt cx="5226812" cy="6361557"/>
          </a:xfrm>
        </p:grpSpPr>
        <p:sp>
          <p:nvSpPr>
            <p:cNvPr id="1310" name="Google Shape;1310;p74"/>
            <p:cNvSpPr/>
            <p:nvPr/>
          </p:nvSpPr>
          <p:spPr>
            <a:xfrm>
              <a:off x="19050" y="19050"/>
              <a:ext cx="5188712" cy="6323457"/>
            </a:xfrm>
            <a:custGeom>
              <a:avLst/>
              <a:gdLst/>
              <a:ahLst/>
              <a:cxnLst/>
              <a:rect l="l" t="t" r="r" b="b"/>
              <a:pathLst>
                <a:path w="5188712" h="6323457" extrusionOk="0">
                  <a:moveTo>
                    <a:pt x="0" y="0"/>
                  </a:moveTo>
                  <a:lnTo>
                    <a:pt x="5188712" y="0"/>
                  </a:lnTo>
                  <a:lnTo>
                    <a:pt x="5188712" y="6323457"/>
                  </a:lnTo>
                  <a:lnTo>
                    <a:pt x="0" y="6323457"/>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11" name="Google Shape;1311;p74"/>
            <p:cNvSpPr/>
            <p:nvPr/>
          </p:nvSpPr>
          <p:spPr>
            <a:xfrm>
              <a:off x="0" y="0"/>
              <a:ext cx="5226812" cy="6361557"/>
            </a:xfrm>
            <a:custGeom>
              <a:avLst/>
              <a:gdLst/>
              <a:ahLst/>
              <a:cxnLst/>
              <a:rect l="l" t="t" r="r" b="b"/>
              <a:pathLst>
                <a:path w="5226812" h="6361557" extrusionOk="0">
                  <a:moveTo>
                    <a:pt x="285750" y="0"/>
                  </a:moveTo>
                  <a:lnTo>
                    <a:pt x="400050" y="0"/>
                  </a:lnTo>
                  <a:cubicBezTo>
                    <a:pt x="410591" y="0"/>
                    <a:pt x="419100" y="8509"/>
                    <a:pt x="419100" y="19050"/>
                  </a:cubicBezTo>
                  <a:cubicBezTo>
                    <a:pt x="419100" y="29591"/>
                    <a:pt x="410591" y="38100"/>
                    <a:pt x="400050" y="38100"/>
                  </a:cubicBezTo>
                  <a:lnTo>
                    <a:pt x="285750" y="38100"/>
                  </a:lnTo>
                  <a:cubicBezTo>
                    <a:pt x="275209" y="38100"/>
                    <a:pt x="266700" y="29591"/>
                    <a:pt x="266700" y="19050"/>
                  </a:cubicBezTo>
                  <a:cubicBezTo>
                    <a:pt x="266700" y="8509"/>
                    <a:pt x="275209" y="0"/>
                    <a:pt x="285750" y="0"/>
                  </a:cubicBezTo>
                  <a:close/>
                  <a:moveTo>
                    <a:pt x="552450" y="0"/>
                  </a:moveTo>
                  <a:lnTo>
                    <a:pt x="666750" y="0"/>
                  </a:lnTo>
                  <a:cubicBezTo>
                    <a:pt x="677291" y="0"/>
                    <a:pt x="685800" y="8509"/>
                    <a:pt x="685800" y="19050"/>
                  </a:cubicBezTo>
                  <a:cubicBezTo>
                    <a:pt x="685800" y="29591"/>
                    <a:pt x="677291" y="38100"/>
                    <a:pt x="666750" y="38100"/>
                  </a:cubicBezTo>
                  <a:lnTo>
                    <a:pt x="552450" y="38100"/>
                  </a:lnTo>
                  <a:cubicBezTo>
                    <a:pt x="541909" y="38100"/>
                    <a:pt x="533400" y="29591"/>
                    <a:pt x="533400" y="19050"/>
                  </a:cubicBezTo>
                  <a:cubicBezTo>
                    <a:pt x="533400" y="8509"/>
                    <a:pt x="541909" y="0"/>
                    <a:pt x="552450" y="0"/>
                  </a:cubicBezTo>
                  <a:close/>
                  <a:moveTo>
                    <a:pt x="819150" y="0"/>
                  </a:moveTo>
                  <a:lnTo>
                    <a:pt x="933450" y="0"/>
                  </a:lnTo>
                  <a:cubicBezTo>
                    <a:pt x="943991" y="0"/>
                    <a:pt x="952500" y="8509"/>
                    <a:pt x="952500" y="19050"/>
                  </a:cubicBezTo>
                  <a:cubicBezTo>
                    <a:pt x="952500" y="29591"/>
                    <a:pt x="943991" y="38100"/>
                    <a:pt x="933450" y="38100"/>
                  </a:cubicBezTo>
                  <a:lnTo>
                    <a:pt x="819150" y="38100"/>
                  </a:lnTo>
                  <a:cubicBezTo>
                    <a:pt x="808609" y="38100"/>
                    <a:pt x="800100" y="29591"/>
                    <a:pt x="800100" y="19050"/>
                  </a:cubicBezTo>
                  <a:cubicBezTo>
                    <a:pt x="800100" y="8509"/>
                    <a:pt x="808609" y="0"/>
                    <a:pt x="819150" y="0"/>
                  </a:cubicBezTo>
                  <a:close/>
                  <a:moveTo>
                    <a:pt x="1085850" y="0"/>
                  </a:moveTo>
                  <a:lnTo>
                    <a:pt x="1200150" y="0"/>
                  </a:lnTo>
                  <a:cubicBezTo>
                    <a:pt x="1210691" y="0"/>
                    <a:pt x="1219200" y="8509"/>
                    <a:pt x="1219200" y="19050"/>
                  </a:cubicBezTo>
                  <a:cubicBezTo>
                    <a:pt x="1219200" y="29591"/>
                    <a:pt x="1210691" y="38100"/>
                    <a:pt x="1200150" y="38100"/>
                  </a:cubicBezTo>
                  <a:lnTo>
                    <a:pt x="1085850" y="38100"/>
                  </a:lnTo>
                  <a:cubicBezTo>
                    <a:pt x="1075309" y="38100"/>
                    <a:pt x="1066800" y="29591"/>
                    <a:pt x="1066800" y="19050"/>
                  </a:cubicBezTo>
                  <a:cubicBezTo>
                    <a:pt x="1066800" y="8509"/>
                    <a:pt x="1075309" y="0"/>
                    <a:pt x="1085850" y="0"/>
                  </a:cubicBezTo>
                  <a:close/>
                  <a:moveTo>
                    <a:pt x="1352550" y="0"/>
                  </a:moveTo>
                  <a:lnTo>
                    <a:pt x="1466850" y="0"/>
                  </a:lnTo>
                  <a:cubicBezTo>
                    <a:pt x="1477391" y="0"/>
                    <a:pt x="1485900" y="8509"/>
                    <a:pt x="1485900" y="19050"/>
                  </a:cubicBezTo>
                  <a:cubicBezTo>
                    <a:pt x="1485900" y="29591"/>
                    <a:pt x="1477391" y="38100"/>
                    <a:pt x="1466850" y="38100"/>
                  </a:cubicBezTo>
                  <a:lnTo>
                    <a:pt x="1352550" y="38100"/>
                  </a:lnTo>
                  <a:cubicBezTo>
                    <a:pt x="1342009" y="38100"/>
                    <a:pt x="1333500" y="29591"/>
                    <a:pt x="1333500" y="19050"/>
                  </a:cubicBezTo>
                  <a:cubicBezTo>
                    <a:pt x="1333500" y="8509"/>
                    <a:pt x="1342009" y="0"/>
                    <a:pt x="1352550" y="0"/>
                  </a:cubicBezTo>
                  <a:close/>
                  <a:moveTo>
                    <a:pt x="1619250" y="0"/>
                  </a:moveTo>
                  <a:lnTo>
                    <a:pt x="1733550" y="0"/>
                  </a:lnTo>
                  <a:cubicBezTo>
                    <a:pt x="1744091" y="0"/>
                    <a:pt x="1752600" y="8509"/>
                    <a:pt x="1752600" y="19050"/>
                  </a:cubicBezTo>
                  <a:cubicBezTo>
                    <a:pt x="1752600" y="29591"/>
                    <a:pt x="1744091" y="38100"/>
                    <a:pt x="1733550" y="38100"/>
                  </a:cubicBezTo>
                  <a:lnTo>
                    <a:pt x="1619250" y="38100"/>
                  </a:lnTo>
                  <a:cubicBezTo>
                    <a:pt x="1608709" y="38100"/>
                    <a:pt x="1600200" y="29591"/>
                    <a:pt x="1600200" y="19050"/>
                  </a:cubicBezTo>
                  <a:cubicBezTo>
                    <a:pt x="1600200" y="8509"/>
                    <a:pt x="1608709" y="0"/>
                    <a:pt x="1619250" y="0"/>
                  </a:cubicBezTo>
                  <a:close/>
                  <a:moveTo>
                    <a:pt x="1885950" y="0"/>
                  </a:moveTo>
                  <a:lnTo>
                    <a:pt x="2000250" y="0"/>
                  </a:lnTo>
                  <a:cubicBezTo>
                    <a:pt x="2010791" y="0"/>
                    <a:pt x="2019300" y="8509"/>
                    <a:pt x="2019300" y="19050"/>
                  </a:cubicBezTo>
                  <a:cubicBezTo>
                    <a:pt x="2019300" y="29591"/>
                    <a:pt x="2010791" y="38100"/>
                    <a:pt x="2000250" y="38100"/>
                  </a:cubicBezTo>
                  <a:lnTo>
                    <a:pt x="1885950" y="38100"/>
                  </a:lnTo>
                  <a:cubicBezTo>
                    <a:pt x="1875409" y="38100"/>
                    <a:pt x="1866900" y="29591"/>
                    <a:pt x="1866900" y="19050"/>
                  </a:cubicBezTo>
                  <a:cubicBezTo>
                    <a:pt x="1866900" y="8509"/>
                    <a:pt x="1875409" y="0"/>
                    <a:pt x="1885950" y="0"/>
                  </a:cubicBezTo>
                  <a:close/>
                  <a:moveTo>
                    <a:pt x="2152650" y="0"/>
                  </a:moveTo>
                  <a:lnTo>
                    <a:pt x="2266950" y="0"/>
                  </a:lnTo>
                  <a:cubicBezTo>
                    <a:pt x="2277491" y="0"/>
                    <a:pt x="2286000" y="8509"/>
                    <a:pt x="2286000" y="19050"/>
                  </a:cubicBezTo>
                  <a:cubicBezTo>
                    <a:pt x="2286000" y="29591"/>
                    <a:pt x="2277491" y="38100"/>
                    <a:pt x="2266950" y="38100"/>
                  </a:cubicBezTo>
                  <a:lnTo>
                    <a:pt x="2152650" y="38100"/>
                  </a:lnTo>
                  <a:cubicBezTo>
                    <a:pt x="2142109" y="38100"/>
                    <a:pt x="2133600" y="29591"/>
                    <a:pt x="2133600" y="19050"/>
                  </a:cubicBezTo>
                  <a:cubicBezTo>
                    <a:pt x="2133600" y="8509"/>
                    <a:pt x="2142109" y="0"/>
                    <a:pt x="2152650" y="0"/>
                  </a:cubicBezTo>
                  <a:close/>
                  <a:moveTo>
                    <a:pt x="2419350" y="0"/>
                  </a:moveTo>
                  <a:lnTo>
                    <a:pt x="2533650" y="0"/>
                  </a:lnTo>
                  <a:cubicBezTo>
                    <a:pt x="2544191" y="0"/>
                    <a:pt x="2552700" y="8509"/>
                    <a:pt x="2552700" y="19050"/>
                  </a:cubicBezTo>
                  <a:cubicBezTo>
                    <a:pt x="2552700" y="29591"/>
                    <a:pt x="2544191" y="38100"/>
                    <a:pt x="2533650" y="38100"/>
                  </a:cubicBezTo>
                  <a:lnTo>
                    <a:pt x="2419350" y="38100"/>
                  </a:lnTo>
                  <a:cubicBezTo>
                    <a:pt x="2408809" y="38100"/>
                    <a:pt x="2400300" y="29591"/>
                    <a:pt x="2400300" y="19050"/>
                  </a:cubicBezTo>
                  <a:cubicBezTo>
                    <a:pt x="2400300" y="8509"/>
                    <a:pt x="2408809" y="0"/>
                    <a:pt x="2419350" y="0"/>
                  </a:cubicBezTo>
                  <a:close/>
                  <a:moveTo>
                    <a:pt x="2686050" y="0"/>
                  </a:moveTo>
                  <a:lnTo>
                    <a:pt x="2800350" y="0"/>
                  </a:lnTo>
                  <a:cubicBezTo>
                    <a:pt x="2810891" y="0"/>
                    <a:pt x="2819400" y="8509"/>
                    <a:pt x="2819400" y="19050"/>
                  </a:cubicBezTo>
                  <a:cubicBezTo>
                    <a:pt x="2819400" y="29591"/>
                    <a:pt x="2810891" y="38100"/>
                    <a:pt x="2800350" y="38100"/>
                  </a:cubicBezTo>
                  <a:lnTo>
                    <a:pt x="2686050" y="38100"/>
                  </a:lnTo>
                  <a:cubicBezTo>
                    <a:pt x="2675509" y="38100"/>
                    <a:pt x="2667000" y="29591"/>
                    <a:pt x="2667000" y="19050"/>
                  </a:cubicBezTo>
                  <a:cubicBezTo>
                    <a:pt x="2667000" y="8509"/>
                    <a:pt x="2675509" y="0"/>
                    <a:pt x="2686050" y="0"/>
                  </a:cubicBezTo>
                  <a:close/>
                  <a:moveTo>
                    <a:pt x="2952750" y="0"/>
                  </a:moveTo>
                  <a:lnTo>
                    <a:pt x="3067050" y="0"/>
                  </a:lnTo>
                  <a:cubicBezTo>
                    <a:pt x="3077591" y="0"/>
                    <a:pt x="3086100" y="8509"/>
                    <a:pt x="3086100" y="19050"/>
                  </a:cubicBezTo>
                  <a:cubicBezTo>
                    <a:pt x="3086100" y="29591"/>
                    <a:pt x="3077591" y="38100"/>
                    <a:pt x="3067050" y="38100"/>
                  </a:cubicBezTo>
                  <a:lnTo>
                    <a:pt x="2952750" y="38100"/>
                  </a:lnTo>
                  <a:cubicBezTo>
                    <a:pt x="2942209" y="38100"/>
                    <a:pt x="2933700" y="29591"/>
                    <a:pt x="2933700" y="19050"/>
                  </a:cubicBezTo>
                  <a:cubicBezTo>
                    <a:pt x="2933700" y="8509"/>
                    <a:pt x="2942209" y="0"/>
                    <a:pt x="2952750" y="0"/>
                  </a:cubicBezTo>
                  <a:close/>
                  <a:moveTo>
                    <a:pt x="3219450" y="0"/>
                  </a:moveTo>
                  <a:lnTo>
                    <a:pt x="3333750" y="0"/>
                  </a:lnTo>
                  <a:cubicBezTo>
                    <a:pt x="3344291" y="0"/>
                    <a:pt x="3352800" y="8509"/>
                    <a:pt x="3352800" y="19050"/>
                  </a:cubicBezTo>
                  <a:cubicBezTo>
                    <a:pt x="3352800" y="29591"/>
                    <a:pt x="3344291" y="38100"/>
                    <a:pt x="3333750" y="38100"/>
                  </a:cubicBezTo>
                  <a:lnTo>
                    <a:pt x="3219450" y="38100"/>
                  </a:lnTo>
                  <a:cubicBezTo>
                    <a:pt x="3208909" y="38100"/>
                    <a:pt x="3200400" y="29591"/>
                    <a:pt x="3200400" y="19050"/>
                  </a:cubicBezTo>
                  <a:cubicBezTo>
                    <a:pt x="3200400" y="8509"/>
                    <a:pt x="3208909" y="0"/>
                    <a:pt x="3219450" y="0"/>
                  </a:cubicBezTo>
                  <a:close/>
                  <a:moveTo>
                    <a:pt x="3486150" y="0"/>
                  </a:moveTo>
                  <a:lnTo>
                    <a:pt x="3600450" y="0"/>
                  </a:lnTo>
                  <a:cubicBezTo>
                    <a:pt x="3610991" y="0"/>
                    <a:pt x="3619500" y="8509"/>
                    <a:pt x="3619500" y="19050"/>
                  </a:cubicBezTo>
                  <a:cubicBezTo>
                    <a:pt x="3619500" y="29591"/>
                    <a:pt x="3610991" y="38100"/>
                    <a:pt x="3600450" y="38100"/>
                  </a:cubicBezTo>
                  <a:lnTo>
                    <a:pt x="3486150" y="38100"/>
                  </a:lnTo>
                  <a:cubicBezTo>
                    <a:pt x="3475609" y="38100"/>
                    <a:pt x="3467100" y="29591"/>
                    <a:pt x="3467100" y="19050"/>
                  </a:cubicBezTo>
                  <a:cubicBezTo>
                    <a:pt x="3467100" y="8509"/>
                    <a:pt x="3475609" y="0"/>
                    <a:pt x="3486150" y="0"/>
                  </a:cubicBezTo>
                  <a:close/>
                  <a:moveTo>
                    <a:pt x="3752850" y="0"/>
                  </a:moveTo>
                  <a:lnTo>
                    <a:pt x="3867150" y="0"/>
                  </a:lnTo>
                  <a:cubicBezTo>
                    <a:pt x="3877691" y="0"/>
                    <a:pt x="3886200" y="8509"/>
                    <a:pt x="3886200" y="19050"/>
                  </a:cubicBezTo>
                  <a:cubicBezTo>
                    <a:pt x="3886200" y="29591"/>
                    <a:pt x="3877691" y="38100"/>
                    <a:pt x="3867150" y="38100"/>
                  </a:cubicBezTo>
                  <a:lnTo>
                    <a:pt x="3752850" y="38100"/>
                  </a:lnTo>
                  <a:cubicBezTo>
                    <a:pt x="3742309" y="38100"/>
                    <a:pt x="3733800" y="29591"/>
                    <a:pt x="3733800" y="19050"/>
                  </a:cubicBezTo>
                  <a:cubicBezTo>
                    <a:pt x="3733800" y="8509"/>
                    <a:pt x="3742309" y="0"/>
                    <a:pt x="3752850" y="0"/>
                  </a:cubicBezTo>
                  <a:close/>
                  <a:moveTo>
                    <a:pt x="4019550" y="0"/>
                  </a:moveTo>
                  <a:lnTo>
                    <a:pt x="4133850" y="0"/>
                  </a:lnTo>
                  <a:cubicBezTo>
                    <a:pt x="4144391" y="0"/>
                    <a:pt x="4152900" y="8509"/>
                    <a:pt x="4152900" y="19050"/>
                  </a:cubicBezTo>
                  <a:cubicBezTo>
                    <a:pt x="4152900" y="29591"/>
                    <a:pt x="4144391" y="38100"/>
                    <a:pt x="4133850" y="38100"/>
                  </a:cubicBezTo>
                  <a:lnTo>
                    <a:pt x="4019550" y="38100"/>
                  </a:lnTo>
                  <a:cubicBezTo>
                    <a:pt x="4009009" y="38100"/>
                    <a:pt x="4000500" y="29591"/>
                    <a:pt x="4000500" y="19050"/>
                  </a:cubicBezTo>
                  <a:cubicBezTo>
                    <a:pt x="4000500" y="8509"/>
                    <a:pt x="4009009" y="0"/>
                    <a:pt x="4019550" y="0"/>
                  </a:cubicBezTo>
                  <a:close/>
                  <a:moveTo>
                    <a:pt x="4286250" y="0"/>
                  </a:moveTo>
                  <a:lnTo>
                    <a:pt x="4400550" y="0"/>
                  </a:lnTo>
                  <a:cubicBezTo>
                    <a:pt x="4411091" y="0"/>
                    <a:pt x="4419600" y="8509"/>
                    <a:pt x="4419600" y="19050"/>
                  </a:cubicBezTo>
                  <a:cubicBezTo>
                    <a:pt x="4419600" y="29591"/>
                    <a:pt x="4411091" y="38100"/>
                    <a:pt x="4400550" y="38100"/>
                  </a:cubicBezTo>
                  <a:lnTo>
                    <a:pt x="4286250" y="38100"/>
                  </a:lnTo>
                  <a:cubicBezTo>
                    <a:pt x="4275709" y="38100"/>
                    <a:pt x="4267200" y="29591"/>
                    <a:pt x="4267200" y="19050"/>
                  </a:cubicBezTo>
                  <a:cubicBezTo>
                    <a:pt x="4267200" y="8509"/>
                    <a:pt x="4275709" y="0"/>
                    <a:pt x="4286250" y="0"/>
                  </a:cubicBezTo>
                  <a:close/>
                  <a:moveTo>
                    <a:pt x="4552950" y="0"/>
                  </a:moveTo>
                  <a:lnTo>
                    <a:pt x="4667250" y="0"/>
                  </a:lnTo>
                  <a:cubicBezTo>
                    <a:pt x="4677791" y="0"/>
                    <a:pt x="4686300" y="8509"/>
                    <a:pt x="4686300" y="19050"/>
                  </a:cubicBezTo>
                  <a:cubicBezTo>
                    <a:pt x="4686300" y="29591"/>
                    <a:pt x="4677791" y="38100"/>
                    <a:pt x="4667250" y="38100"/>
                  </a:cubicBezTo>
                  <a:lnTo>
                    <a:pt x="4552950" y="38100"/>
                  </a:lnTo>
                  <a:cubicBezTo>
                    <a:pt x="4542409" y="38100"/>
                    <a:pt x="4533900" y="29591"/>
                    <a:pt x="4533900" y="19050"/>
                  </a:cubicBezTo>
                  <a:cubicBezTo>
                    <a:pt x="4533900" y="8509"/>
                    <a:pt x="4542409" y="0"/>
                    <a:pt x="4552950" y="0"/>
                  </a:cubicBezTo>
                  <a:close/>
                  <a:moveTo>
                    <a:pt x="4819650" y="0"/>
                  </a:moveTo>
                  <a:lnTo>
                    <a:pt x="4933950" y="0"/>
                  </a:lnTo>
                  <a:cubicBezTo>
                    <a:pt x="4944491" y="0"/>
                    <a:pt x="4953000" y="8509"/>
                    <a:pt x="4953000" y="19050"/>
                  </a:cubicBezTo>
                  <a:cubicBezTo>
                    <a:pt x="4953000" y="29591"/>
                    <a:pt x="4944491" y="38100"/>
                    <a:pt x="4933950" y="38100"/>
                  </a:cubicBezTo>
                  <a:lnTo>
                    <a:pt x="4819650" y="38100"/>
                  </a:lnTo>
                  <a:cubicBezTo>
                    <a:pt x="4809109" y="38100"/>
                    <a:pt x="4800600" y="29591"/>
                    <a:pt x="4800600" y="19050"/>
                  </a:cubicBezTo>
                  <a:cubicBezTo>
                    <a:pt x="4800600" y="8509"/>
                    <a:pt x="4809109" y="0"/>
                    <a:pt x="4819650" y="0"/>
                  </a:cubicBezTo>
                  <a:close/>
                  <a:moveTo>
                    <a:pt x="5086350" y="0"/>
                  </a:moveTo>
                  <a:lnTo>
                    <a:pt x="5200650" y="0"/>
                  </a:lnTo>
                  <a:cubicBezTo>
                    <a:pt x="5211191" y="0"/>
                    <a:pt x="5219700" y="8509"/>
                    <a:pt x="5219700" y="19050"/>
                  </a:cubicBezTo>
                  <a:cubicBezTo>
                    <a:pt x="5219700" y="29591"/>
                    <a:pt x="5211191" y="38100"/>
                    <a:pt x="5200650" y="38100"/>
                  </a:cubicBezTo>
                  <a:lnTo>
                    <a:pt x="5086350" y="38100"/>
                  </a:lnTo>
                  <a:cubicBezTo>
                    <a:pt x="5075809" y="38100"/>
                    <a:pt x="5067300" y="29591"/>
                    <a:pt x="5067300" y="19050"/>
                  </a:cubicBezTo>
                  <a:cubicBezTo>
                    <a:pt x="5067300" y="8509"/>
                    <a:pt x="5075809" y="0"/>
                    <a:pt x="5086350" y="0"/>
                  </a:cubicBezTo>
                  <a:close/>
                  <a:moveTo>
                    <a:pt x="5226812" y="164338"/>
                  </a:moveTo>
                  <a:lnTo>
                    <a:pt x="5226812" y="278638"/>
                  </a:lnTo>
                  <a:cubicBezTo>
                    <a:pt x="5226812" y="289179"/>
                    <a:pt x="5218303" y="297688"/>
                    <a:pt x="5207762" y="297688"/>
                  </a:cubicBezTo>
                  <a:cubicBezTo>
                    <a:pt x="5197221" y="297688"/>
                    <a:pt x="5188712" y="289179"/>
                    <a:pt x="5188712" y="278638"/>
                  </a:cubicBezTo>
                  <a:lnTo>
                    <a:pt x="5188712" y="164338"/>
                  </a:lnTo>
                  <a:cubicBezTo>
                    <a:pt x="5188712" y="153797"/>
                    <a:pt x="5197221" y="145288"/>
                    <a:pt x="5207762" y="145288"/>
                  </a:cubicBezTo>
                  <a:cubicBezTo>
                    <a:pt x="5218303" y="145288"/>
                    <a:pt x="5226812" y="153797"/>
                    <a:pt x="5226812" y="164338"/>
                  </a:cubicBezTo>
                  <a:close/>
                  <a:moveTo>
                    <a:pt x="5226812" y="431038"/>
                  </a:moveTo>
                  <a:lnTo>
                    <a:pt x="5226812" y="545338"/>
                  </a:lnTo>
                  <a:cubicBezTo>
                    <a:pt x="5226812" y="555879"/>
                    <a:pt x="5218303" y="564388"/>
                    <a:pt x="5207762" y="564388"/>
                  </a:cubicBezTo>
                  <a:cubicBezTo>
                    <a:pt x="5197221" y="564388"/>
                    <a:pt x="5188712" y="555879"/>
                    <a:pt x="5188712" y="545338"/>
                  </a:cubicBezTo>
                  <a:lnTo>
                    <a:pt x="5188712" y="431038"/>
                  </a:lnTo>
                  <a:cubicBezTo>
                    <a:pt x="5188712" y="420497"/>
                    <a:pt x="5197221" y="411988"/>
                    <a:pt x="5207762" y="411988"/>
                  </a:cubicBezTo>
                  <a:cubicBezTo>
                    <a:pt x="5218303" y="411988"/>
                    <a:pt x="5226812" y="420497"/>
                    <a:pt x="5226812" y="431038"/>
                  </a:cubicBezTo>
                  <a:close/>
                  <a:moveTo>
                    <a:pt x="5226812" y="697738"/>
                  </a:moveTo>
                  <a:lnTo>
                    <a:pt x="5226812" y="812038"/>
                  </a:lnTo>
                  <a:cubicBezTo>
                    <a:pt x="5226812" y="822579"/>
                    <a:pt x="5218303" y="831088"/>
                    <a:pt x="5207762" y="831088"/>
                  </a:cubicBezTo>
                  <a:cubicBezTo>
                    <a:pt x="5197221" y="831088"/>
                    <a:pt x="5188712" y="822579"/>
                    <a:pt x="5188712" y="812038"/>
                  </a:cubicBezTo>
                  <a:lnTo>
                    <a:pt x="5188712" y="697738"/>
                  </a:lnTo>
                  <a:cubicBezTo>
                    <a:pt x="5188712" y="687197"/>
                    <a:pt x="5197221" y="678688"/>
                    <a:pt x="5207762" y="678688"/>
                  </a:cubicBezTo>
                  <a:cubicBezTo>
                    <a:pt x="5218303" y="678688"/>
                    <a:pt x="5226812" y="687197"/>
                    <a:pt x="5226812" y="697738"/>
                  </a:cubicBezTo>
                  <a:close/>
                  <a:moveTo>
                    <a:pt x="5226812" y="964438"/>
                  </a:moveTo>
                  <a:lnTo>
                    <a:pt x="5226812" y="1078738"/>
                  </a:lnTo>
                  <a:cubicBezTo>
                    <a:pt x="5226812" y="1089279"/>
                    <a:pt x="5218303" y="1097788"/>
                    <a:pt x="5207762" y="1097788"/>
                  </a:cubicBezTo>
                  <a:cubicBezTo>
                    <a:pt x="5197221" y="1097788"/>
                    <a:pt x="5188712" y="1089279"/>
                    <a:pt x="5188712" y="1078738"/>
                  </a:cubicBezTo>
                  <a:lnTo>
                    <a:pt x="5188712" y="964438"/>
                  </a:lnTo>
                  <a:cubicBezTo>
                    <a:pt x="5188712" y="953897"/>
                    <a:pt x="5197221" y="945388"/>
                    <a:pt x="5207762" y="945388"/>
                  </a:cubicBezTo>
                  <a:cubicBezTo>
                    <a:pt x="5218303" y="945388"/>
                    <a:pt x="5226812" y="953897"/>
                    <a:pt x="5226812" y="964438"/>
                  </a:cubicBezTo>
                  <a:close/>
                  <a:moveTo>
                    <a:pt x="5226812" y="1231138"/>
                  </a:moveTo>
                  <a:lnTo>
                    <a:pt x="5226812" y="1345438"/>
                  </a:lnTo>
                  <a:cubicBezTo>
                    <a:pt x="5226812" y="1355979"/>
                    <a:pt x="5218303" y="1364488"/>
                    <a:pt x="5207762" y="1364488"/>
                  </a:cubicBezTo>
                  <a:cubicBezTo>
                    <a:pt x="5197221" y="1364488"/>
                    <a:pt x="5188712" y="1355979"/>
                    <a:pt x="5188712" y="1345438"/>
                  </a:cubicBezTo>
                  <a:lnTo>
                    <a:pt x="5188712" y="1231138"/>
                  </a:lnTo>
                  <a:cubicBezTo>
                    <a:pt x="5188712" y="1220597"/>
                    <a:pt x="5197221" y="1212088"/>
                    <a:pt x="5207762" y="1212088"/>
                  </a:cubicBezTo>
                  <a:cubicBezTo>
                    <a:pt x="5218303" y="1212088"/>
                    <a:pt x="5226812" y="1220597"/>
                    <a:pt x="5226812" y="1231138"/>
                  </a:cubicBezTo>
                  <a:close/>
                  <a:moveTo>
                    <a:pt x="5226812" y="1497838"/>
                  </a:moveTo>
                  <a:lnTo>
                    <a:pt x="5226812" y="1612138"/>
                  </a:lnTo>
                  <a:cubicBezTo>
                    <a:pt x="5226812" y="1622679"/>
                    <a:pt x="5218303" y="1631188"/>
                    <a:pt x="5207762" y="1631188"/>
                  </a:cubicBezTo>
                  <a:cubicBezTo>
                    <a:pt x="5197221" y="1631188"/>
                    <a:pt x="5188712" y="1622679"/>
                    <a:pt x="5188712" y="1612138"/>
                  </a:cubicBezTo>
                  <a:lnTo>
                    <a:pt x="5188712" y="1497838"/>
                  </a:lnTo>
                  <a:cubicBezTo>
                    <a:pt x="5188712" y="1487297"/>
                    <a:pt x="5197221" y="1478788"/>
                    <a:pt x="5207762" y="1478788"/>
                  </a:cubicBezTo>
                  <a:cubicBezTo>
                    <a:pt x="5218303" y="1478788"/>
                    <a:pt x="5226812" y="1487297"/>
                    <a:pt x="5226812" y="1497838"/>
                  </a:cubicBezTo>
                  <a:close/>
                  <a:moveTo>
                    <a:pt x="5226812" y="1764538"/>
                  </a:moveTo>
                  <a:lnTo>
                    <a:pt x="5226812" y="1878838"/>
                  </a:lnTo>
                  <a:cubicBezTo>
                    <a:pt x="5226812" y="1889379"/>
                    <a:pt x="5218303" y="1897888"/>
                    <a:pt x="5207762" y="1897888"/>
                  </a:cubicBezTo>
                  <a:cubicBezTo>
                    <a:pt x="5197221" y="1897888"/>
                    <a:pt x="5188712" y="1889379"/>
                    <a:pt x="5188712" y="1878838"/>
                  </a:cubicBezTo>
                  <a:lnTo>
                    <a:pt x="5188712" y="1764538"/>
                  </a:lnTo>
                  <a:cubicBezTo>
                    <a:pt x="5188712" y="1753997"/>
                    <a:pt x="5197221" y="1745488"/>
                    <a:pt x="5207762" y="1745488"/>
                  </a:cubicBezTo>
                  <a:cubicBezTo>
                    <a:pt x="5218303" y="1745488"/>
                    <a:pt x="5226812" y="1753997"/>
                    <a:pt x="5226812" y="1764538"/>
                  </a:cubicBezTo>
                  <a:close/>
                  <a:moveTo>
                    <a:pt x="5226812" y="2031238"/>
                  </a:moveTo>
                  <a:lnTo>
                    <a:pt x="5226812" y="2145538"/>
                  </a:lnTo>
                  <a:cubicBezTo>
                    <a:pt x="5226812" y="2156079"/>
                    <a:pt x="5218303" y="2164588"/>
                    <a:pt x="5207762" y="2164588"/>
                  </a:cubicBezTo>
                  <a:cubicBezTo>
                    <a:pt x="5197221" y="2164588"/>
                    <a:pt x="5188712" y="2156079"/>
                    <a:pt x="5188712" y="2145538"/>
                  </a:cubicBezTo>
                  <a:lnTo>
                    <a:pt x="5188712" y="2031238"/>
                  </a:lnTo>
                  <a:cubicBezTo>
                    <a:pt x="5188712" y="2020697"/>
                    <a:pt x="5197221" y="2012188"/>
                    <a:pt x="5207762" y="2012188"/>
                  </a:cubicBezTo>
                  <a:cubicBezTo>
                    <a:pt x="5218303" y="2012188"/>
                    <a:pt x="5226812" y="2020697"/>
                    <a:pt x="5226812" y="2031238"/>
                  </a:cubicBezTo>
                  <a:close/>
                  <a:moveTo>
                    <a:pt x="5226812" y="2297938"/>
                  </a:moveTo>
                  <a:lnTo>
                    <a:pt x="5226812" y="2412238"/>
                  </a:lnTo>
                  <a:cubicBezTo>
                    <a:pt x="5226812" y="2422779"/>
                    <a:pt x="5218303" y="2431288"/>
                    <a:pt x="5207762" y="2431288"/>
                  </a:cubicBezTo>
                  <a:cubicBezTo>
                    <a:pt x="5197221" y="2431288"/>
                    <a:pt x="5188712" y="2422779"/>
                    <a:pt x="5188712" y="2412238"/>
                  </a:cubicBezTo>
                  <a:lnTo>
                    <a:pt x="5188712" y="2297938"/>
                  </a:lnTo>
                  <a:cubicBezTo>
                    <a:pt x="5188712" y="2287397"/>
                    <a:pt x="5197221" y="2278888"/>
                    <a:pt x="5207762" y="2278888"/>
                  </a:cubicBezTo>
                  <a:cubicBezTo>
                    <a:pt x="5218303" y="2278888"/>
                    <a:pt x="5226812" y="2287397"/>
                    <a:pt x="5226812" y="2297938"/>
                  </a:cubicBezTo>
                  <a:close/>
                  <a:moveTo>
                    <a:pt x="5226812" y="2564638"/>
                  </a:moveTo>
                  <a:lnTo>
                    <a:pt x="5226812" y="2678938"/>
                  </a:lnTo>
                  <a:cubicBezTo>
                    <a:pt x="5226812" y="2689479"/>
                    <a:pt x="5218303" y="2697988"/>
                    <a:pt x="5207762" y="2697988"/>
                  </a:cubicBezTo>
                  <a:cubicBezTo>
                    <a:pt x="5197221" y="2697988"/>
                    <a:pt x="5188712" y="2689479"/>
                    <a:pt x="5188712" y="2678938"/>
                  </a:cubicBezTo>
                  <a:lnTo>
                    <a:pt x="5188712" y="2564638"/>
                  </a:lnTo>
                  <a:cubicBezTo>
                    <a:pt x="5188712" y="2554097"/>
                    <a:pt x="5197221" y="2545588"/>
                    <a:pt x="5207762" y="2545588"/>
                  </a:cubicBezTo>
                  <a:cubicBezTo>
                    <a:pt x="5218303" y="2545588"/>
                    <a:pt x="5226812" y="2554097"/>
                    <a:pt x="5226812" y="2564638"/>
                  </a:cubicBezTo>
                  <a:close/>
                  <a:moveTo>
                    <a:pt x="5226812" y="2831338"/>
                  </a:moveTo>
                  <a:lnTo>
                    <a:pt x="5226812" y="2945638"/>
                  </a:lnTo>
                  <a:cubicBezTo>
                    <a:pt x="5226812" y="2956179"/>
                    <a:pt x="5218303" y="2964688"/>
                    <a:pt x="5207762" y="2964688"/>
                  </a:cubicBezTo>
                  <a:cubicBezTo>
                    <a:pt x="5197221" y="2964688"/>
                    <a:pt x="5188712" y="2956179"/>
                    <a:pt x="5188712" y="2945638"/>
                  </a:cubicBezTo>
                  <a:lnTo>
                    <a:pt x="5188712" y="2831338"/>
                  </a:lnTo>
                  <a:cubicBezTo>
                    <a:pt x="5188712" y="2820797"/>
                    <a:pt x="5197221" y="2812288"/>
                    <a:pt x="5207762" y="2812288"/>
                  </a:cubicBezTo>
                  <a:cubicBezTo>
                    <a:pt x="5218303" y="2812288"/>
                    <a:pt x="5226812" y="2820797"/>
                    <a:pt x="5226812" y="2831338"/>
                  </a:cubicBezTo>
                  <a:close/>
                  <a:moveTo>
                    <a:pt x="5226812" y="3098038"/>
                  </a:moveTo>
                  <a:lnTo>
                    <a:pt x="5226812" y="3212338"/>
                  </a:lnTo>
                  <a:cubicBezTo>
                    <a:pt x="5226812" y="3222879"/>
                    <a:pt x="5218303" y="3231388"/>
                    <a:pt x="5207762" y="3231388"/>
                  </a:cubicBezTo>
                  <a:cubicBezTo>
                    <a:pt x="5197221" y="3231388"/>
                    <a:pt x="5188712" y="3222879"/>
                    <a:pt x="5188712" y="3212338"/>
                  </a:cubicBezTo>
                  <a:lnTo>
                    <a:pt x="5188712" y="3098038"/>
                  </a:lnTo>
                  <a:cubicBezTo>
                    <a:pt x="5188712" y="3087497"/>
                    <a:pt x="5197221" y="3078988"/>
                    <a:pt x="5207762" y="3078988"/>
                  </a:cubicBezTo>
                  <a:cubicBezTo>
                    <a:pt x="5218303" y="3078988"/>
                    <a:pt x="5226812" y="3087497"/>
                    <a:pt x="5226812" y="3098038"/>
                  </a:cubicBezTo>
                  <a:close/>
                  <a:moveTo>
                    <a:pt x="5226812" y="3364738"/>
                  </a:moveTo>
                  <a:lnTo>
                    <a:pt x="5226812" y="3479038"/>
                  </a:lnTo>
                  <a:cubicBezTo>
                    <a:pt x="5226812" y="3489579"/>
                    <a:pt x="5218303" y="3498088"/>
                    <a:pt x="5207762" y="3498088"/>
                  </a:cubicBezTo>
                  <a:cubicBezTo>
                    <a:pt x="5197221" y="3498088"/>
                    <a:pt x="5188712" y="3489579"/>
                    <a:pt x="5188712" y="3479038"/>
                  </a:cubicBezTo>
                  <a:lnTo>
                    <a:pt x="5188712" y="3364738"/>
                  </a:lnTo>
                  <a:cubicBezTo>
                    <a:pt x="5188712" y="3354197"/>
                    <a:pt x="5197221" y="3345688"/>
                    <a:pt x="5207762" y="3345688"/>
                  </a:cubicBezTo>
                  <a:cubicBezTo>
                    <a:pt x="5218303" y="3345688"/>
                    <a:pt x="5226812" y="3354197"/>
                    <a:pt x="5226812" y="3364738"/>
                  </a:cubicBezTo>
                  <a:close/>
                  <a:moveTo>
                    <a:pt x="5226812" y="3631438"/>
                  </a:moveTo>
                  <a:lnTo>
                    <a:pt x="5226812" y="3745738"/>
                  </a:lnTo>
                  <a:cubicBezTo>
                    <a:pt x="5226812" y="3756279"/>
                    <a:pt x="5218303" y="3764788"/>
                    <a:pt x="5207762" y="3764788"/>
                  </a:cubicBezTo>
                  <a:cubicBezTo>
                    <a:pt x="5197221" y="3764788"/>
                    <a:pt x="5188712" y="3756279"/>
                    <a:pt x="5188712" y="3745738"/>
                  </a:cubicBezTo>
                  <a:lnTo>
                    <a:pt x="5188712" y="3631438"/>
                  </a:lnTo>
                  <a:cubicBezTo>
                    <a:pt x="5188712" y="3620897"/>
                    <a:pt x="5197221" y="3612388"/>
                    <a:pt x="5207762" y="3612388"/>
                  </a:cubicBezTo>
                  <a:cubicBezTo>
                    <a:pt x="5218303" y="3612388"/>
                    <a:pt x="5226812" y="3620897"/>
                    <a:pt x="5226812" y="3631438"/>
                  </a:cubicBezTo>
                  <a:close/>
                  <a:moveTo>
                    <a:pt x="5226812" y="3898138"/>
                  </a:moveTo>
                  <a:lnTo>
                    <a:pt x="5226812" y="4012438"/>
                  </a:lnTo>
                  <a:cubicBezTo>
                    <a:pt x="5226812" y="4022979"/>
                    <a:pt x="5218303" y="4031488"/>
                    <a:pt x="5207762" y="4031488"/>
                  </a:cubicBezTo>
                  <a:cubicBezTo>
                    <a:pt x="5197221" y="4031488"/>
                    <a:pt x="5188712" y="4022979"/>
                    <a:pt x="5188712" y="4012438"/>
                  </a:cubicBezTo>
                  <a:lnTo>
                    <a:pt x="5188712" y="3898138"/>
                  </a:lnTo>
                  <a:cubicBezTo>
                    <a:pt x="5188712" y="3887597"/>
                    <a:pt x="5197221" y="3879088"/>
                    <a:pt x="5207762" y="3879088"/>
                  </a:cubicBezTo>
                  <a:cubicBezTo>
                    <a:pt x="5218303" y="3879088"/>
                    <a:pt x="5226812" y="3887597"/>
                    <a:pt x="5226812" y="3898138"/>
                  </a:cubicBezTo>
                  <a:close/>
                  <a:moveTo>
                    <a:pt x="5226812" y="4164838"/>
                  </a:moveTo>
                  <a:lnTo>
                    <a:pt x="5226812" y="4279138"/>
                  </a:lnTo>
                  <a:cubicBezTo>
                    <a:pt x="5226812" y="4289679"/>
                    <a:pt x="5218303" y="4298188"/>
                    <a:pt x="5207762" y="4298188"/>
                  </a:cubicBezTo>
                  <a:cubicBezTo>
                    <a:pt x="5197221" y="4298188"/>
                    <a:pt x="5188712" y="4289679"/>
                    <a:pt x="5188712" y="4279138"/>
                  </a:cubicBezTo>
                  <a:lnTo>
                    <a:pt x="5188712" y="4164838"/>
                  </a:lnTo>
                  <a:cubicBezTo>
                    <a:pt x="5188712" y="4154297"/>
                    <a:pt x="5197221" y="4145788"/>
                    <a:pt x="5207762" y="4145788"/>
                  </a:cubicBezTo>
                  <a:cubicBezTo>
                    <a:pt x="5218303" y="4145788"/>
                    <a:pt x="5226812" y="4154297"/>
                    <a:pt x="5226812" y="4164838"/>
                  </a:cubicBezTo>
                  <a:close/>
                  <a:moveTo>
                    <a:pt x="5226812" y="4431538"/>
                  </a:moveTo>
                  <a:lnTo>
                    <a:pt x="5226812" y="4545838"/>
                  </a:lnTo>
                  <a:cubicBezTo>
                    <a:pt x="5226812" y="4556379"/>
                    <a:pt x="5218303" y="4564888"/>
                    <a:pt x="5207762" y="4564888"/>
                  </a:cubicBezTo>
                  <a:cubicBezTo>
                    <a:pt x="5197221" y="4564888"/>
                    <a:pt x="5188712" y="4556379"/>
                    <a:pt x="5188712" y="4545838"/>
                  </a:cubicBezTo>
                  <a:lnTo>
                    <a:pt x="5188712" y="4431538"/>
                  </a:lnTo>
                  <a:cubicBezTo>
                    <a:pt x="5188712" y="4420997"/>
                    <a:pt x="5197221" y="4412488"/>
                    <a:pt x="5207762" y="4412488"/>
                  </a:cubicBezTo>
                  <a:cubicBezTo>
                    <a:pt x="5218303" y="4412488"/>
                    <a:pt x="5226812" y="4420997"/>
                    <a:pt x="5226812" y="4431538"/>
                  </a:cubicBezTo>
                  <a:close/>
                  <a:moveTo>
                    <a:pt x="5226812" y="4698238"/>
                  </a:moveTo>
                  <a:lnTo>
                    <a:pt x="5226812" y="4812538"/>
                  </a:lnTo>
                  <a:cubicBezTo>
                    <a:pt x="5226812" y="4823079"/>
                    <a:pt x="5218303" y="4831588"/>
                    <a:pt x="5207762" y="4831588"/>
                  </a:cubicBezTo>
                  <a:cubicBezTo>
                    <a:pt x="5197221" y="4831588"/>
                    <a:pt x="5188712" y="4823079"/>
                    <a:pt x="5188712" y="4812538"/>
                  </a:cubicBezTo>
                  <a:lnTo>
                    <a:pt x="5188712" y="4698238"/>
                  </a:lnTo>
                  <a:cubicBezTo>
                    <a:pt x="5188712" y="4687697"/>
                    <a:pt x="5197221" y="4679188"/>
                    <a:pt x="5207762" y="4679188"/>
                  </a:cubicBezTo>
                  <a:cubicBezTo>
                    <a:pt x="5218303" y="4679188"/>
                    <a:pt x="5226812" y="4687697"/>
                    <a:pt x="5226812" y="4698238"/>
                  </a:cubicBezTo>
                  <a:close/>
                  <a:moveTo>
                    <a:pt x="5226812" y="4964938"/>
                  </a:moveTo>
                  <a:lnTo>
                    <a:pt x="5226812" y="5079238"/>
                  </a:lnTo>
                  <a:cubicBezTo>
                    <a:pt x="5226812" y="5089779"/>
                    <a:pt x="5218303" y="5098288"/>
                    <a:pt x="5207762" y="5098288"/>
                  </a:cubicBezTo>
                  <a:cubicBezTo>
                    <a:pt x="5197221" y="5098288"/>
                    <a:pt x="5188712" y="5089779"/>
                    <a:pt x="5188712" y="5079238"/>
                  </a:cubicBezTo>
                  <a:lnTo>
                    <a:pt x="5188712" y="4964938"/>
                  </a:lnTo>
                  <a:cubicBezTo>
                    <a:pt x="5188712" y="4954397"/>
                    <a:pt x="5197221" y="4945888"/>
                    <a:pt x="5207762" y="4945888"/>
                  </a:cubicBezTo>
                  <a:cubicBezTo>
                    <a:pt x="5218303" y="4945888"/>
                    <a:pt x="5226812" y="4954397"/>
                    <a:pt x="5226812" y="4964938"/>
                  </a:cubicBezTo>
                  <a:close/>
                  <a:moveTo>
                    <a:pt x="5226812" y="5231638"/>
                  </a:moveTo>
                  <a:lnTo>
                    <a:pt x="5226812" y="5345938"/>
                  </a:lnTo>
                  <a:cubicBezTo>
                    <a:pt x="5226812" y="5356479"/>
                    <a:pt x="5218303" y="5364988"/>
                    <a:pt x="5207762" y="5364988"/>
                  </a:cubicBezTo>
                  <a:cubicBezTo>
                    <a:pt x="5197221" y="5364988"/>
                    <a:pt x="5188712" y="5356479"/>
                    <a:pt x="5188712" y="5345938"/>
                  </a:cubicBezTo>
                  <a:lnTo>
                    <a:pt x="5188712" y="5231638"/>
                  </a:lnTo>
                  <a:cubicBezTo>
                    <a:pt x="5188712" y="5221097"/>
                    <a:pt x="5197221" y="5212588"/>
                    <a:pt x="5207762" y="5212588"/>
                  </a:cubicBezTo>
                  <a:cubicBezTo>
                    <a:pt x="5218303" y="5212588"/>
                    <a:pt x="5226812" y="5221097"/>
                    <a:pt x="5226812" y="5231638"/>
                  </a:cubicBezTo>
                  <a:close/>
                  <a:moveTo>
                    <a:pt x="5226812" y="5498338"/>
                  </a:moveTo>
                  <a:lnTo>
                    <a:pt x="5226812" y="5612638"/>
                  </a:lnTo>
                  <a:cubicBezTo>
                    <a:pt x="5226812" y="5623179"/>
                    <a:pt x="5218303" y="5631688"/>
                    <a:pt x="5207762" y="5631688"/>
                  </a:cubicBezTo>
                  <a:cubicBezTo>
                    <a:pt x="5197221" y="5631688"/>
                    <a:pt x="5188712" y="5623179"/>
                    <a:pt x="5188712" y="5612638"/>
                  </a:cubicBezTo>
                  <a:lnTo>
                    <a:pt x="5188712" y="5498338"/>
                  </a:lnTo>
                  <a:cubicBezTo>
                    <a:pt x="5188712" y="5487797"/>
                    <a:pt x="5197221" y="5479288"/>
                    <a:pt x="5207762" y="5479288"/>
                  </a:cubicBezTo>
                  <a:cubicBezTo>
                    <a:pt x="5218303" y="5479288"/>
                    <a:pt x="5226812" y="5487797"/>
                    <a:pt x="5226812" y="5498338"/>
                  </a:cubicBezTo>
                  <a:close/>
                  <a:moveTo>
                    <a:pt x="5226812" y="5765038"/>
                  </a:moveTo>
                  <a:lnTo>
                    <a:pt x="5226812" y="5879338"/>
                  </a:lnTo>
                  <a:cubicBezTo>
                    <a:pt x="5226812" y="5889879"/>
                    <a:pt x="5218303" y="5898388"/>
                    <a:pt x="5207762" y="5898388"/>
                  </a:cubicBezTo>
                  <a:cubicBezTo>
                    <a:pt x="5197221" y="5898388"/>
                    <a:pt x="5188712" y="5889879"/>
                    <a:pt x="5188712" y="5879338"/>
                  </a:cubicBezTo>
                  <a:lnTo>
                    <a:pt x="5188712" y="5765038"/>
                  </a:lnTo>
                  <a:cubicBezTo>
                    <a:pt x="5188712" y="5754497"/>
                    <a:pt x="5197221" y="5745988"/>
                    <a:pt x="5207762" y="5745988"/>
                  </a:cubicBezTo>
                  <a:cubicBezTo>
                    <a:pt x="5218303" y="5745988"/>
                    <a:pt x="5226812" y="5754497"/>
                    <a:pt x="5226812" y="5765038"/>
                  </a:cubicBezTo>
                  <a:close/>
                  <a:moveTo>
                    <a:pt x="5226812" y="6031738"/>
                  </a:moveTo>
                  <a:lnTo>
                    <a:pt x="5226812" y="6146038"/>
                  </a:lnTo>
                  <a:cubicBezTo>
                    <a:pt x="5226812" y="6156579"/>
                    <a:pt x="5218303" y="6165088"/>
                    <a:pt x="5207762" y="6165088"/>
                  </a:cubicBezTo>
                  <a:cubicBezTo>
                    <a:pt x="5197221" y="6165088"/>
                    <a:pt x="5188712" y="6156579"/>
                    <a:pt x="5188712" y="6146038"/>
                  </a:cubicBezTo>
                  <a:lnTo>
                    <a:pt x="5188712" y="6031738"/>
                  </a:lnTo>
                  <a:cubicBezTo>
                    <a:pt x="5188712" y="6021197"/>
                    <a:pt x="5197221" y="6012688"/>
                    <a:pt x="5207762" y="6012688"/>
                  </a:cubicBezTo>
                  <a:cubicBezTo>
                    <a:pt x="5218303" y="6012688"/>
                    <a:pt x="5226812" y="6021197"/>
                    <a:pt x="5226812" y="6031738"/>
                  </a:cubicBezTo>
                  <a:close/>
                  <a:moveTo>
                    <a:pt x="5226812" y="6298438"/>
                  </a:moveTo>
                  <a:lnTo>
                    <a:pt x="5226812" y="6342507"/>
                  </a:lnTo>
                  <a:cubicBezTo>
                    <a:pt x="5226812" y="6353048"/>
                    <a:pt x="5218303" y="6361557"/>
                    <a:pt x="5207762" y="6361557"/>
                  </a:cubicBezTo>
                  <a:lnTo>
                    <a:pt x="5137531" y="6361557"/>
                  </a:lnTo>
                  <a:cubicBezTo>
                    <a:pt x="5126990" y="6361557"/>
                    <a:pt x="5118481" y="6353048"/>
                    <a:pt x="5118481" y="6342507"/>
                  </a:cubicBezTo>
                  <a:cubicBezTo>
                    <a:pt x="5118481" y="6331966"/>
                    <a:pt x="5126990" y="6323457"/>
                    <a:pt x="5137531" y="6323457"/>
                  </a:cubicBezTo>
                  <a:lnTo>
                    <a:pt x="5207762" y="6323457"/>
                  </a:lnTo>
                  <a:lnTo>
                    <a:pt x="5207762" y="6342507"/>
                  </a:lnTo>
                  <a:lnTo>
                    <a:pt x="5188712" y="6342507"/>
                  </a:lnTo>
                  <a:lnTo>
                    <a:pt x="5188712" y="6298438"/>
                  </a:lnTo>
                  <a:cubicBezTo>
                    <a:pt x="5188712" y="6287897"/>
                    <a:pt x="5197221" y="6279388"/>
                    <a:pt x="5207762" y="6279388"/>
                  </a:cubicBezTo>
                  <a:cubicBezTo>
                    <a:pt x="5218303" y="6279388"/>
                    <a:pt x="5226812" y="6287897"/>
                    <a:pt x="5226812" y="6298438"/>
                  </a:cubicBezTo>
                  <a:close/>
                  <a:moveTo>
                    <a:pt x="4985131" y="6361557"/>
                  </a:moveTo>
                  <a:lnTo>
                    <a:pt x="4870831" y="6361557"/>
                  </a:lnTo>
                  <a:cubicBezTo>
                    <a:pt x="4860290" y="6361557"/>
                    <a:pt x="4851781" y="6353048"/>
                    <a:pt x="4851781" y="6342507"/>
                  </a:cubicBezTo>
                  <a:cubicBezTo>
                    <a:pt x="4851781" y="6331966"/>
                    <a:pt x="4860290" y="6323457"/>
                    <a:pt x="4870831" y="6323457"/>
                  </a:cubicBezTo>
                  <a:lnTo>
                    <a:pt x="4985131" y="6323457"/>
                  </a:lnTo>
                  <a:cubicBezTo>
                    <a:pt x="4995672" y="6323457"/>
                    <a:pt x="5004181" y="6331966"/>
                    <a:pt x="5004181" y="6342507"/>
                  </a:cubicBezTo>
                  <a:cubicBezTo>
                    <a:pt x="5004181" y="6353048"/>
                    <a:pt x="4995672" y="6361557"/>
                    <a:pt x="4985131" y="6361557"/>
                  </a:cubicBezTo>
                  <a:close/>
                  <a:moveTo>
                    <a:pt x="4718431" y="6361557"/>
                  </a:moveTo>
                  <a:lnTo>
                    <a:pt x="4604131" y="6361557"/>
                  </a:lnTo>
                  <a:cubicBezTo>
                    <a:pt x="4593590" y="6361557"/>
                    <a:pt x="4585081" y="6353048"/>
                    <a:pt x="4585081" y="6342507"/>
                  </a:cubicBezTo>
                  <a:cubicBezTo>
                    <a:pt x="4585081" y="6331966"/>
                    <a:pt x="4593590" y="6323457"/>
                    <a:pt x="4604131" y="6323457"/>
                  </a:cubicBezTo>
                  <a:lnTo>
                    <a:pt x="4718431" y="6323457"/>
                  </a:lnTo>
                  <a:cubicBezTo>
                    <a:pt x="4728972" y="6323457"/>
                    <a:pt x="4737481" y="6331966"/>
                    <a:pt x="4737481" y="6342507"/>
                  </a:cubicBezTo>
                  <a:cubicBezTo>
                    <a:pt x="4737481" y="6353048"/>
                    <a:pt x="4728972" y="6361557"/>
                    <a:pt x="4718431" y="6361557"/>
                  </a:cubicBezTo>
                  <a:close/>
                  <a:moveTo>
                    <a:pt x="4451731" y="6361557"/>
                  </a:moveTo>
                  <a:lnTo>
                    <a:pt x="4337431" y="6361557"/>
                  </a:lnTo>
                  <a:cubicBezTo>
                    <a:pt x="4326890" y="6361557"/>
                    <a:pt x="4318381" y="6353048"/>
                    <a:pt x="4318381" y="6342507"/>
                  </a:cubicBezTo>
                  <a:cubicBezTo>
                    <a:pt x="4318381" y="6331966"/>
                    <a:pt x="4326890" y="6323457"/>
                    <a:pt x="4337431" y="6323457"/>
                  </a:cubicBezTo>
                  <a:lnTo>
                    <a:pt x="4451731" y="6323457"/>
                  </a:lnTo>
                  <a:cubicBezTo>
                    <a:pt x="4462272" y="6323457"/>
                    <a:pt x="4470781" y="6331966"/>
                    <a:pt x="4470781" y="6342507"/>
                  </a:cubicBezTo>
                  <a:cubicBezTo>
                    <a:pt x="4470781" y="6353048"/>
                    <a:pt x="4462272" y="6361557"/>
                    <a:pt x="4451731" y="6361557"/>
                  </a:cubicBezTo>
                  <a:close/>
                  <a:moveTo>
                    <a:pt x="4185031" y="6361557"/>
                  </a:moveTo>
                  <a:lnTo>
                    <a:pt x="4070731" y="6361557"/>
                  </a:lnTo>
                  <a:cubicBezTo>
                    <a:pt x="4060190" y="6361557"/>
                    <a:pt x="4051681" y="6353048"/>
                    <a:pt x="4051681" y="6342507"/>
                  </a:cubicBezTo>
                  <a:cubicBezTo>
                    <a:pt x="4051681" y="6331966"/>
                    <a:pt x="4060190" y="6323457"/>
                    <a:pt x="4070731" y="6323457"/>
                  </a:cubicBezTo>
                  <a:lnTo>
                    <a:pt x="4185031" y="6323457"/>
                  </a:lnTo>
                  <a:cubicBezTo>
                    <a:pt x="4195572" y="6323457"/>
                    <a:pt x="4204081" y="6331966"/>
                    <a:pt x="4204081" y="6342507"/>
                  </a:cubicBezTo>
                  <a:cubicBezTo>
                    <a:pt x="4204081" y="6353048"/>
                    <a:pt x="4195572" y="6361557"/>
                    <a:pt x="4185031" y="6361557"/>
                  </a:cubicBezTo>
                  <a:close/>
                  <a:moveTo>
                    <a:pt x="3918331" y="6361557"/>
                  </a:moveTo>
                  <a:lnTo>
                    <a:pt x="3804031" y="6361557"/>
                  </a:lnTo>
                  <a:cubicBezTo>
                    <a:pt x="3793490" y="6361557"/>
                    <a:pt x="3784981" y="6353048"/>
                    <a:pt x="3784981" y="6342507"/>
                  </a:cubicBezTo>
                  <a:cubicBezTo>
                    <a:pt x="3784981" y="6331966"/>
                    <a:pt x="3793490" y="6323457"/>
                    <a:pt x="3804031" y="6323457"/>
                  </a:cubicBezTo>
                  <a:lnTo>
                    <a:pt x="3918331" y="6323457"/>
                  </a:lnTo>
                  <a:cubicBezTo>
                    <a:pt x="3928872" y="6323457"/>
                    <a:pt x="3937381" y="6331966"/>
                    <a:pt x="3937381" y="6342507"/>
                  </a:cubicBezTo>
                  <a:cubicBezTo>
                    <a:pt x="3937381" y="6353048"/>
                    <a:pt x="3928872" y="6361557"/>
                    <a:pt x="3918331" y="6361557"/>
                  </a:cubicBezTo>
                  <a:close/>
                  <a:moveTo>
                    <a:pt x="3651631" y="6361557"/>
                  </a:moveTo>
                  <a:lnTo>
                    <a:pt x="3537331" y="6361557"/>
                  </a:lnTo>
                  <a:cubicBezTo>
                    <a:pt x="3526790" y="6361557"/>
                    <a:pt x="3518281" y="6353048"/>
                    <a:pt x="3518281" y="6342507"/>
                  </a:cubicBezTo>
                  <a:cubicBezTo>
                    <a:pt x="3518281" y="6331966"/>
                    <a:pt x="3526790" y="6323457"/>
                    <a:pt x="3537331" y="6323457"/>
                  </a:cubicBezTo>
                  <a:lnTo>
                    <a:pt x="3651631" y="6323457"/>
                  </a:lnTo>
                  <a:cubicBezTo>
                    <a:pt x="3662172" y="6323457"/>
                    <a:pt x="3670681" y="6331966"/>
                    <a:pt x="3670681" y="6342507"/>
                  </a:cubicBezTo>
                  <a:cubicBezTo>
                    <a:pt x="3670681" y="6353048"/>
                    <a:pt x="3662172" y="6361557"/>
                    <a:pt x="3651631" y="6361557"/>
                  </a:cubicBezTo>
                  <a:close/>
                  <a:moveTo>
                    <a:pt x="3384931" y="6361557"/>
                  </a:moveTo>
                  <a:lnTo>
                    <a:pt x="3270631" y="6361557"/>
                  </a:lnTo>
                  <a:cubicBezTo>
                    <a:pt x="3260090" y="6361557"/>
                    <a:pt x="3251581" y="6353048"/>
                    <a:pt x="3251581" y="6342507"/>
                  </a:cubicBezTo>
                  <a:cubicBezTo>
                    <a:pt x="3251581" y="6331966"/>
                    <a:pt x="3260090" y="6323457"/>
                    <a:pt x="3270631" y="6323457"/>
                  </a:cubicBezTo>
                  <a:lnTo>
                    <a:pt x="3384931" y="6323457"/>
                  </a:lnTo>
                  <a:cubicBezTo>
                    <a:pt x="3395472" y="6323457"/>
                    <a:pt x="3403981" y="6331966"/>
                    <a:pt x="3403981" y="6342507"/>
                  </a:cubicBezTo>
                  <a:cubicBezTo>
                    <a:pt x="3403981" y="6353048"/>
                    <a:pt x="3395472" y="6361557"/>
                    <a:pt x="3384931" y="6361557"/>
                  </a:cubicBezTo>
                  <a:close/>
                  <a:moveTo>
                    <a:pt x="3118231" y="6361557"/>
                  </a:moveTo>
                  <a:lnTo>
                    <a:pt x="3003931" y="6361557"/>
                  </a:lnTo>
                  <a:cubicBezTo>
                    <a:pt x="2993390" y="6361557"/>
                    <a:pt x="2984881" y="6353048"/>
                    <a:pt x="2984881" y="6342507"/>
                  </a:cubicBezTo>
                  <a:cubicBezTo>
                    <a:pt x="2984881" y="6331966"/>
                    <a:pt x="2993390" y="6323457"/>
                    <a:pt x="3003931" y="6323457"/>
                  </a:cubicBezTo>
                  <a:lnTo>
                    <a:pt x="3118231" y="6323457"/>
                  </a:lnTo>
                  <a:cubicBezTo>
                    <a:pt x="3128772" y="6323457"/>
                    <a:pt x="3137281" y="6331966"/>
                    <a:pt x="3137281" y="6342507"/>
                  </a:cubicBezTo>
                  <a:cubicBezTo>
                    <a:pt x="3137281" y="6353048"/>
                    <a:pt x="3128772" y="6361557"/>
                    <a:pt x="3118231" y="6361557"/>
                  </a:cubicBezTo>
                  <a:close/>
                  <a:moveTo>
                    <a:pt x="2851531" y="6361557"/>
                  </a:moveTo>
                  <a:lnTo>
                    <a:pt x="2737231" y="6361557"/>
                  </a:lnTo>
                  <a:cubicBezTo>
                    <a:pt x="2726690" y="6361557"/>
                    <a:pt x="2718181" y="6353048"/>
                    <a:pt x="2718181" y="6342507"/>
                  </a:cubicBezTo>
                  <a:cubicBezTo>
                    <a:pt x="2718181" y="6331966"/>
                    <a:pt x="2726690" y="6323457"/>
                    <a:pt x="2737231" y="6323457"/>
                  </a:cubicBezTo>
                  <a:lnTo>
                    <a:pt x="2851531" y="6323457"/>
                  </a:lnTo>
                  <a:cubicBezTo>
                    <a:pt x="2862072" y="6323457"/>
                    <a:pt x="2870581" y="6331966"/>
                    <a:pt x="2870581" y="6342507"/>
                  </a:cubicBezTo>
                  <a:cubicBezTo>
                    <a:pt x="2870581" y="6353048"/>
                    <a:pt x="2862072" y="6361557"/>
                    <a:pt x="2851531" y="6361557"/>
                  </a:cubicBezTo>
                  <a:close/>
                  <a:moveTo>
                    <a:pt x="2584831" y="6361557"/>
                  </a:moveTo>
                  <a:lnTo>
                    <a:pt x="2470531" y="6361557"/>
                  </a:lnTo>
                  <a:cubicBezTo>
                    <a:pt x="2459990" y="6361557"/>
                    <a:pt x="2451481" y="6353048"/>
                    <a:pt x="2451481" y="6342507"/>
                  </a:cubicBezTo>
                  <a:cubicBezTo>
                    <a:pt x="2451481" y="6331966"/>
                    <a:pt x="2459990" y="6323457"/>
                    <a:pt x="2470531" y="6323457"/>
                  </a:cubicBezTo>
                  <a:lnTo>
                    <a:pt x="2584831" y="6323457"/>
                  </a:lnTo>
                  <a:cubicBezTo>
                    <a:pt x="2595372" y="6323457"/>
                    <a:pt x="2603881" y="6331966"/>
                    <a:pt x="2603881" y="6342507"/>
                  </a:cubicBezTo>
                  <a:cubicBezTo>
                    <a:pt x="2603881" y="6353048"/>
                    <a:pt x="2595372" y="6361557"/>
                    <a:pt x="2584831" y="6361557"/>
                  </a:cubicBezTo>
                  <a:close/>
                  <a:moveTo>
                    <a:pt x="2318131" y="6361557"/>
                  </a:moveTo>
                  <a:lnTo>
                    <a:pt x="2203831" y="6361557"/>
                  </a:lnTo>
                  <a:cubicBezTo>
                    <a:pt x="2193290" y="6361557"/>
                    <a:pt x="2184781" y="6353048"/>
                    <a:pt x="2184781" y="6342507"/>
                  </a:cubicBezTo>
                  <a:cubicBezTo>
                    <a:pt x="2184781" y="6331966"/>
                    <a:pt x="2193290" y="6323457"/>
                    <a:pt x="2203831" y="6323457"/>
                  </a:cubicBezTo>
                  <a:lnTo>
                    <a:pt x="2318131" y="6323457"/>
                  </a:lnTo>
                  <a:cubicBezTo>
                    <a:pt x="2328672" y="6323457"/>
                    <a:pt x="2337181" y="6331966"/>
                    <a:pt x="2337181" y="6342507"/>
                  </a:cubicBezTo>
                  <a:cubicBezTo>
                    <a:pt x="2337181" y="6353048"/>
                    <a:pt x="2328672" y="6361557"/>
                    <a:pt x="2318131" y="6361557"/>
                  </a:cubicBezTo>
                  <a:close/>
                  <a:moveTo>
                    <a:pt x="2051431" y="6361557"/>
                  </a:moveTo>
                  <a:lnTo>
                    <a:pt x="1937131" y="6361557"/>
                  </a:lnTo>
                  <a:cubicBezTo>
                    <a:pt x="1926590" y="6361557"/>
                    <a:pt x="1918081" y="6353048"/>
                    <a:pt x="1918081" y="6342507"/>
                  </a:cubicBezTo>
                  <a:cubicBezTo>
                    <a:pt x="1918081" y="6331966"/>
                    <a:pt x="1926590" y="6323457"/>
                    <a:pt x="1937131" y="6323457"/>
                  </a:cubicBezTo>
                  <a:lnTo>
                    <a:pt x="2051431" y="6323457"/>
                  </a:lnTo>
                  <a:cubicBezTo>
                    <a:pt x="2061972" y="6323457"/>
                    <a:pt x="2070481" y="6331966"/>
                    <a:pt x="2070481" y="6342507"/>
                  </a:cubicBezTo>
                  <a:cubicBezTo>
                    <a:pt x="2070481" y="6353048"/>
                    <a:pt x="2061972" y="6361557"/>
                    <a:pt x="2051431" y="6361557"/>
                  </a:cubicBezTo>
                  <a:close/>
                  <a:moveTo>
                    <a:pt x="1784731" y="6361557"/>
                  </a:moveTo>
                  <a:lnTo>
                    <a:pt x="1670431" y="6361557"/>
                  </a:lnTo>
                  <a:cubicBezTo>
                    <a:pt x="1659890" y="6361557"/>
                    <a:pt x="1651381" y="6353048"/>
                    <a:pt x="1651381" y="6342507"/>
                  </a:cubicBezTo>
                  <a:cubicBezTo>
                    <a:pt x="1651381" y="6331966"/>
                    <a:pt x="1659890" y="6323457"/>
                    <a:pt x="1670431" y="6323457"/>
                  </a:cubicBezTo>
                  <a:lnTo>
                    <a:pt x="1784731" y="6323457"/>
                  </a:lnTo>
                  <a:cubicBezTo>
                    <a:pt x="1795272" y="6323457"/>
                    <a:pt x="1803781" y="6331966"/>
                    <a:pt x="1803781" y="6342507"/>
                  </a:cubicBezTo>
                  <a:cubicBezTo>
                    <a:pt x="1803781" y="6353048"/>
                    <a:pt x="1795272" y="6361557"/>
                    <a:pt x="1784731" y="6361557"/>
                  </a:cubicBezTo>
                  <a:close/>
                  <a:moveTo>
                    <a:pt x="1518031" y="6361557"/>
                  </a:moveTo>
                  <a:lnTo>
                    <a:pt x="1403731" y="6361557"/>
                  </a:lnTo>
                  <a:cubicBezTo>
                    <a:pt x="1393190" y="6361557"/>
                    <a:pt x="1384681" y="6353048"/>
                    <a:pt x="1384681" y="6342507"/>
                  </a:cubicBezTo>
                  <a:cubicBezTo>
                    <a:pt x="1384681" y="6331966"/>
                    <a:pt x="1393190" y="6323457"/>
                    <a:pt x="1403731" y="6323457"/>
                  </a:cubicBezTo>
                  <a:lnTo>
                    <a:pt x="1518031" y="6323457"/>
                  </a:lnTo>
                  <a:cubicBezTo>
                    <a:pt x="1528572" y="6323457"/>
                    <a:pt x="1537081" y="6331966"/>
                    <a:pt x="1537081" y="6342507"/>
                  </a:cubicBezTo>
                  <a:cubicBezTo>
                    <a:pt x="1537081" y="6353048"/>
                    <a:pt x="1528572" y="6361557"/>
                    <a:pt x="1518031" y="6361557"/>
                  </a:cubicBezTo>
                  <a:close/>
                  <a:moveTo>
                    <a:pt x="1251331" y="6361557"/>
                  </a:moveTo>
                  <a:lnTo>
                    <a:pt x="1137031" y="6361557"/>
                  </a:lnTo>
                  <a:cubicBezTo>
                    <a:pt x="1126490" y="6361557"/>
                    <a:pt x="1117981" y="6353048"/>
                    <a:pt x="1117981" y="6342507"/>
                  </a:cubicBezTo>
                  <a:cubicBezTo>
                    <a:pt x="1117981" y="6331966"/>
                    <a:pt x="1126490" y="6323457"/>
                    <a:pt x="1137031" y="6323457"/>
                  </a:cubicBezTo>
                  <a:lnTo>
                    <a:pt x="1251331" y="6323457"/>
                  </a:lnTo>
                  <a:cubicBezTo>
                    <a:pt x="1261872" y="6323457"/>
                    <a:pt x="1270381" y="6331966"/>
                    <a:pt x="1270381" y="6342507"/>
                  </a:cubicBezTo>
                  <a:cubicBezTo>
                    <a:pt x="1270381" y="6353048"/>
                    <a:pt x="1261872" y="6361557"/>
                    <a:pt x="1251331" y="6361557"/>
                  </a:cubicBezTo>
                  <a:close/>
                  <a:moveTo>
                    <a:pt x="984631" y="6361557"/>
                  </a:moveTo>
                  <a:lnTo>
                    <a:pt x="870331" y="6361557"/>
                  </a:lnTo>
                  <a:cubicBezTo>
                    <a:pt x="859790" y="6361557"/>
                    <a:pt x="851281" y="6353048"/>
                    <a:pt x="851281" y="6342507"/>
                  </a:cubicBezTo>
                  <a:cubicBezTo>
                    <a:pt x="851281" y="6331966"/>
                    <a:pt x="859790" y="6323457"/>
                    <a:pt x="870331" y="6323457"/>
                  </a:cubicBezTo>
                  <a:lnTo>
                    <a:pt x="984631" y="6323457"/>
                  </a:lnTo>
                  <a:cubicBezTo>
                    <a:pt x="995172" y="6323457"/>
                    <a:pt x="1003681" y="6331966"/>
                    <a:pt x="1003681" y="6342507"/>
                  </a:cubicBezTo>
                  <a:cubicBezTo>
                    <a:pt x="1003681" y="6353048"/>
                    <a:pt x="995172" y="6361557"/>
                    <a:pt x="984631" y="6361557"/>
                  </a:cubicBezTo>
                  <a:close/>
                  <a:moveTo>
                    <a:pt x="717931" y="6361557"/>
                  </a:moveTo>
                  <a:lnTo>
                    <a:pt x="603631" y="6361557"/>
                  </a:lnTo>
                  <a:cubicBezTo>
                    <a:pt x="593090" y="6361557"/>
                    <a:pt x="584581" y="6353048"/>
                    <a:pt x="584581" y="6342507"/>
                  </a:cubicBezTo>
                  <a:cubicBezTo>
                    <a:pt x="584581" y="6331966"/>
                    <a:pt x="593090" y="6323457"/>
                    <a:pt x="603631" y="6323457"/>
                  </a:cubicBezTo>
                  <a:lnTo>
                    <a:pt x="717931" y="6323457"/>
                  </a:lnTo>
                  <a:cubicBezTo>
                    <a:pt x="728472" y="6323457"/>
                    <a:pt x="736981" y="6331966"/>
                    <a:pt x="736981" y="6342507"/>
                  </a:cubicBezTo>
                  <a:cubicBezTo>
                    <a:pt x="736981" y="6353048"/>
                    <a:pt x="728472" y="6361557"/>
                    <a:pt x="717931" y="6361557"/>
                  </a:cubicBezTo>
                  <a:close/>
                  <a:moveTo>
                    <a:pt x="451231" y="6361557"/>
                  </a:moveTo>
                  <a:lnTo>
                    <a:pt x="336931" y="6361557"/>
                  </a:lnTo>
                  <a:cubicBezTo>
                    <a:pt x="326390" y="6361557"/>
                    <a:pt x="317881" y="6353048"/>
                    <a:pt x="317881" y="6342507"/>
                  </a:cubicBezTo>
                  <a:cubicBezTo>
                    <a:pt x="317881" y="6331966"/>
                    <a:pt x="326390" y="6323457"/>
                    <a:pt x="336931" y="6323457"/>
                  </a:cubicBezTo>
                  <a:lnTo>
                    <a:pt x="451231" y="6323457"/>
                  </a:lnTo>
                  <a:cubicBezTo>
                    <a:pt x="461772" y="6323457"/>
                    <a:pt x="470281" y="6331966"/>
                    <a:pt x="470281" y="6342507"/>
                  </a:cubicBezTo>
                  <a:cubicBezTo>
                    <a:pt x="470281" y="6353048"/>
                    <a:pt x="461772" y="6361557"/>
                    <a:pt x="451231" y="6361557"/>
                  </a:cubicBezTo>
                  <a:close/>
                  <a:moveTo>
                    <a:pt x="184531" y="6361557"/>
                  </a:moveTo>
                  <a:lnTo>
                    <a:pt x="70231" y="6361557"/>
                  </a:lnTo>
                  <a:cubicBezTo>
                    <a:pt x="59690" y="6361557"/>
                    <a:pt x="51181" y="6353048"/>
                    <a:pt x="51181" y="6342507"/>
                  </a:cubicBezTo>
                  <a:cubicBezTo>
                    <a:pt x="51181" y="6331966"/>
                    <a:pt x="59690" y="6323457"/>
                    <a:pt x="70231" y="6323457"/>
                  </a:cubicBezTo>
                  <a:lnTo>
                    <a:pt x="184531" y="6323457"/>
                  </a:lnTo>
                  <a:cubicBezTo>
                    <a:pt x="195072" y="6323457"/>
                    <a:pt x="203581" y="6331966"/>
                    <a:pt x="203581" y="6342507"/>
                  </a:cubicBezTo>
                  <a:cubicBezTo>
                    <a:pt x="203581" y="6353048"/>
                    <a:pt x="195072" y="6361557"/>
                    <a:pt x="184531" y="6361557"/>
                  </a:cubicBezTo>
                  <a:close/>
                  <a:moveTo>
                    <a:pt x="0" y="6241288"/>
                  </a:moveTo>
                  <a:lnTo>
                    <a:pt x="0" y="6126988"/>
                  </a:lnTo>
                  <a:cubicBezTo>
                    <a:pt x="0" y="6116447"/>
                    <a:pt x="8509" y="6107938"/>
                    <a:pt x="19050" y="6107938"/>
                  </a:cubicBezTo>
                  <a:cubicBezTo>
                    <a:pt x="29591" y="6107938"/>
                    <a:pt x="38100" y="6116447"/>
                    <a:pt x="38100" y="6126988"/>
                  </a:cubicBezTo>
                  <a:lnTo>
                    <a:pt x="38100" y="6241288"/>
                  </a:lnTo>
                  <a:cubicBezTo>
                    <a:pt x="38100" y="6251829"/>
                    <a:pt x="29591" y="6260338"/>
                    <a:pt x="19050" y="6260338"/>
                  </a:cubicBezTo>
                  <a:cubicBezTo>
                    <a:pt x="8509" y="6260338"/>
                    <a:pt x="0" y="6251829"/>
                    <a:pt x="0" y="6241288"/>
                  </a:cubicBezTo>
                  <a:close/>
                  <a:moveTo>
                    <a:pt x="0" y="5974588"/>
                  </a:moveTo>
                  <a:lnTo>
                    <a:pt x="0" y="5860288"/>
                  </a:lnTo>
                  <a:cubicBezTo>
                    <a:pt x="0" y="5849747"/>
                    <a:pt x="8509" y="5841238"/>
                    <a:pt x="19050" y="5841238"/>
                  </a:cubicBezTo>
                  <a:cubicBezTo>
                    <a:pt x="29591" y="5841238"/>
                    <a:pt x="38100" y="5849747"/>
                    <a:pt x="38100" y="5860288"/>
                  </a:cubicBezTo>
                  <a:lnTo>
                    <a:pt x="38100" y="5974588"/>
                  </a:lnTo>
                  <a:cubicBezTo>
                    <a:pt x="38100" y="5985129"/>
                    <a:pt x="29591" y="5993638"/>
                    <a:pt x="19050" y="5993638"/>
                  </a:cubicBezTo>
                  <a:cubicBezTo>
                    <a:pt x="8509" y="5993638"/>
                    <a:pt x="0" y="5985129"/>
                    <a:pt x="0" y="5974588"/>
                  </a:cubicBezTo>
                  <a:close/>
                  <a:moveTo>
                    <a:pt x="0" y="5707888"/>
                  </a:moveTo>
                  <a:lnTo>
                    <a:pt x="0" y="5593588"/>
                  </a:lnTo>
                  <a:cubicBezTo>
                    <a:pt x="0" y="5583047"/>
                    <a:pt x="8509" y="5574538"/>
                    <a:pt x="19050" y="5574538"/>
                  </a:cubicBezTo>
                  <a:cubicBezTo>
                    <a:pt x="29591" y="5574538"/>
                    <a:pt x="38100" y="5583047"/>
                    <a:pt x="38100" y="5593588"/>
                  </a:cubicBezTo>
                  <a:lnTo>
                    <a:pt x="38100" y="5707888"/>
                  </a:lnTo>
                  <a:cubicBezTo>
                    <a:pt x="38100" y="5718429"/>
                    <a:pt x="29591" y="5726938"/>
                    <a:pt x="19050" y="5726938"/>
                  </a:cubicBezTo>
                  <a:cubicBezTo>
                    <a:pt x="8509" y="5726938"/>
                    <a:pt x="0" y="5718429"/>
                    <a:pt x="0" y="5707888"/>
                  </a:cubicBezTo>
                  <a:close/>
                  <a:moveTo>
                    <a:pt x="0" y="5441188"/>
                  </a:moveTo>
                  <a:lnTo>
                    <a:pt x="0" y="5326888"/>
                  </a:lnTo>
                  <a:cubicBezTo>
                    <a:pt x="0" y="5316347"/>
                    <a:pt x="8509" y="5307838"/>
                    <a:pt x="19050" y="5307838"/>
                  </a:cubicBezTo>
                  <a:cubicBezTo>
                    <a:pt x="29591" y="5307838"/>
                    <a:pt x="38100" y="5316347"/>
                    <a:pt x="38100" y="5326888"/>
                  </a:cubicBezTo>
                  <a:lnTo>
                    <a:pt x="38100" y="5441188"/>
                  </a:lnTo>
                  <a:cubicBezTo>
                    <a:pt x="38100" y="5451729"/>
                    <a:pt x="29591" y="5460238"/>
                    <a:pt x="19050" y="5460238"/>
                  </a:cubicBezTo>
                  <a:cubicBezTo>
                    <a:pt x="8509" y="5460238"/>
                    <a:pt x="0" y="5451729"/>
                    <a:pt x="0" y="5441188"/>
                  </a:cubicBezTo>
                  <a:close/>
                  <a:moveTo>
                    <a:pt x="0" y="5174488"/>
                  </a:moveTo>
                  <a:lnTo>
                    <a:pt x="0" y="5060188"/>
                  </a:lnTo>
                  <a:cubicBezTo>
                    <a:pt x="0" y="5049647"/>
                    <a:pt x="8509" y="5041138"/>
                    <a:pt x="19050" y="5041138"/>
                  </a:cubicBezTo>
                  <a:cubicBezTo>
                    <a:pt x="29591" y="5041138"/>
                    <a:pt x="38100" y="5049647"/>
                    <a:pt x="38100" y="5060188"/>
                  </a:cubicBezTo>
                  <a:lnTo>
                    <a:pt x="38100" y="5174488"/>
                  </a:lnTo>
                  <a:cubicBezTo>
                    <a:pt x="38100" y="5185029"/>
                    <a:pt x="29591" y="5193538"/>
                    <a:pt x="19050" y="5193538"/>
                  </a:cubicBezTo>
                  <a:cubicBezTo>
                    <a:pt x="8509" y="5193538"/>
                    <a:pt x="0" y="5185029"/>
                    <a:pt x="0" y="5174488"/>
                  </a:cubicBezTo>
                  <a:close/>
                  <a:moveTo>
                    <a:pt x="0" y="4907788"/>
                  </a:moveTo>
                  <a:lnTo>
                    <a:pt x="0" y="4793488"/>
                  </a:lnTo>
                  <a:cubicBezTo>
                    <a:pt x="0" y="4782947"/>
                    <a:pt x="8509" y="4774438"/>
                    <a:pt x="19050" y="4774438"/>
                  </a:cubicBezTo>
                  <a:cubicBezTo>
                    <a:pt x="29591" y="4774438"/>
                    <a:pt x="38100" y="4782947"/>
                    <a:pt x="38100" y="4793488"/>
                  </a:cubicBezTo>
                  <a:lnTo>
                    <a:pt x="38100" y="4907788"/>
                  </a:lnTo>
                  <a:cubicBezTo>
                    <a:pt x="38100" y="4918329"/>
                    <a:pt x="29591" y="4926838"/>
                    <a:pt x="19050" y="4926838"/>
                  </a:cubicBezTo>
                  <a:cubicBezTo>
                    <a:pt x="8509" y="4926838"/>
                    <a:pt x="0" y="4918329"/>
                    <a:pt x="0" y="4907788"/>
                  </a:cubicBezTo>
                  <a:close/>
                  <a:moveTo>
                    <a:pt x="0" y="4641088"/>
                  </a:moveTo>
                  <a:lnTo>
                    <a:pt x="0" y="4526788"/>
                  </a:lnTo>
                  <a:cubicBezTo>
                    <a:pt x="0" y="4516247"/>
                    <a:pt x="8509" y="4507738"/>
                    <a:pt x="19050" y="4507738"/>
                  </a:cubicBezTo>
                  <a:cubicBezTo>
                    <a:pt x="29591" y="4507738"/>
                    <a:pt x="38100" y="4516247"/>
                    <a:pt x="38100" y="4526788"/>
                  </a:cubicBezTo>
                  <a:lnTo>
                    <a:pt x="38100" y="4641088"/>
                  </a:lnTo>
                  <a:cubicBezTo>
                    <a:pt x="38100" y="4651629"/>
                    <a:pt x="29591" y="4660138"/>
                    <a:pt x="19050" y="4660138"/>
                  </a:cubicBezTo>
                  <a:cubicBezTo>
                    <a:pt x="8509" y="4660138"/>
                    <a:pt x="0" y="4651629"/>
                    <a:pt x="0" y="4641088"/>
                  </a:cubicBezTo>
                  <a:close/>
                  <a:moveTo>
                    <a:pt x="0" y="4374388"/>
                  </a:moveTo>
                  <a:lnTo>
                    <a:pt x="0" y="4260088"/>
                  </a:lnTo>
                  <a:cubicBezTo>
                    <a:pt x="0" y="4249547"/>
                    <a:pt x="8509" y="4241038"/>
                    <a:pt x="19050" y="4241038"/>
                  </a:cubicBezTo>
                  <a:cubicBezTo>
                    <a:pt x="29591" y="4241038"/>
                    <a:pt x="38100" y="4249547"/>
                    <a:pt x="38100" y="4260088"/>
                  </a:cubicBezTo>
                  <a:lnTo>
                    <a:pt x="38100" y="4374388"/>
                  </a:lnTo>
                  <a:cubicBezTo>
                    <a:pt x="38100" y="4384929"/>
                    <a:pt x="29591" y="4393438"/>
                    <a:pt x="19050" y="4393438"/>
                  </a:cubicBezTo>
                  <a:cubicBezTo>
                    <a:pt x="8509" y="4393438"/>
                    <a:pt x="0" y="4384929"/>
                    <a:pt x="0" y="4374388"/>
                  </a:cubicBezTo>
                  <a:close/>
                  <a:moveTo>
                    <a:pt x="0" y="4107688"/>
                  </a:moveTo>
                  <a:lnTo>
                    <a:pt x="0" y="3993388"/>
                  </a:lnTo>
                  <a:cubicBezTo>
                    <a:pt x="0" y="3982847"/>
                    <a:pt x="8509" y="3974338"/>
                    <a:pt x="19050" y="3974338"/>
                  </a:cubicBezTo>
                  <a:cubicBezTo>
                    <a:pt x="29591" y="3974338"/>
                    <a:pt x="38100" y="3982847"/>
                    <a:pt x="38100" y="3993388"/>
                  </a:cubicBezTo>
                  <a:lnTo>
                    <a:pt x="38100" y="4107688"/>
                  </a:lnTo>
                  <a:cubicBezTo>
                    <a:pt x="38100" y="4118229"/>
                    <a:pt x="29591" y="4126738"/>
                    <a:pt x="19050" y="4126738"/>
                  </a:cubicBezTo>
                  <a:cubicBezTo>
                    <a:pt x="8509" y="4126738"/>
                    <a:pt x="0" y="4118229"/>
                    <a:pt x="0" y="4107688"/>
                  </a:cubicBezTo>
                  <a:close/>
                  <a:moveTo>
                    <a:pt x="0" y="3840988"/>
                  </a:moveTo>
                  <a:lnTo>
                    <a:pt x="0" y="3726688"/>
                  </a:lnTo>
                  <a:cubicBezTo>
                    <a:pt x="0" y="3716147"/>
                    <a:pt x="8509" y="3707638"/>
                    <a:pt x="19050" y="3707638"/>
                  </a:cubicBezTo>
                  <a:cubicBezTo>
                    <a:pt x="29591" y="3707638"/>
                    <a:pt x="38100" y="3716147"/>
                    <a:pt x="38100" y="3726688"/>
                  </a:cubicBezTo>
                  <a:lnTo>
                    <a:pt x="38100" y="3840988"/>
                  </a:lnTo>
                  <a:cubicBezTo>
                    <a:pt x="38100" y="3851529"/>
                    <a:pt x="29591" y="3860038"/>
                    <a:pt x="19050" y="3860038"/>
                  </a:cubicBezTo>
                  <a:cubicBezTo>
                    <a:pt x="8509" y="3860038"/>
                    <a:pt x="0" y="3851529"/>
                    <a:pt x="0" y="3840988"/>
                  </a:cubicBezTo>
                  <a:close/>
                  <a:moveTo>
                    <a:pt x="0" y="3574288"/>
                  </a:moveTo>
                  <a:lnTo>
                    <a:pt x="0" y="3459988"/>
                  </a:lnTo>
                  <a:cubicBezTo>
                    <a:pt x="0" y="3449447"/>
                    <a:pt x="8509" y="3440938"/>
                    <a:pt x="19050" y="3440938"/>
                  </a:cubicBezTo>
                  <a:cubicBezTo>
                    <a:pt x="29591" y="3440938"/>
                    <a:pt x="38100" y="3449447"/>
                    <a:pt x="38100" y="3459988"/>
                  </a:cubicBezTo>
                  <a:lnTo>
                    <a:pt x="38100" y="3574288"/>
                  </a:lnTo>
                  <a:cubicBezTo>
                    <a:pt x="38100" y="3584829"/>
                    <a:pt x="29591" y="3593338"/>
                    <a:pt x="19050" y="3593338"/>
                  </a:cubicBezTo>
                  <a:cubicBezTo>
                    <a:pt x="8509" y="3593338"/>
                    <a:pt x="0" y="3584829"/>
                    <a:pt x="0" y="3574288"/>
                  </a:cubicBezTo>
                  <a:close/>
                  <a:moveTo>
                    <a:pt x="0" y="3307588"/>
                  </a:moveTo>
                  <a:lnTo>
                    <a:pt x="0" y="3193288"/>
                  </a:lnTo>
                  <a:cubicBezTo>
                    <a:pt x="0" y="3182747"/>
                    <a:pt x="8509" y="3174238"/>
                    <a:pt x="19050" y="3174238"/>
                  </a:cubicBezTo>
                  <a:cubicBezTo>
                    <a:pt x="29591" y="3174238"/>
                    <a:pt x="38100" y="3182747"/>
                    <a:pt x="38100" y="3193288"/>
                  </a:cubicBezTo>
                  <a:lnTo>
                    <a:pt x="38100" y="3307588"/>
                  </a:lnTo>
                  <a:cubicBezTo>
                    <a:pt x="38100" y="3318129"/>
                    <a:pt x="29591" y="3326638"/>
                    <a:pt x="19050" y="3326638"/>
                  </a:cubicBezTo>
                  <a:cubicBezTo>
                    <a:pt x="8509" y="3326638"/>
                    <a:pt x="0" y="3318129"/>
                    <a:pt x="0" y="3307588"/>
                  </a:cubicBezTo>
                  <a:close/>
                  <a:moveTo>
                    <a:pt x="0" y="3040888"/>
                  </a:moveTo>
                  <a:lnTo>
                    <a:pt x="0" y="2926588"/>
                  </a:lnTo>
                  <a:cubicBezTo>
                    <a:pt x="0" y="2916047"/>
                    <a:pt x="8509" y="2907538"/>
                    <a:pt x="19050" y="2907538"/>
                  </a:cubicBezTo>
                  <a:cubicBezTo>
                    <a:pt x="29591" y="2907538"/>
                    <a:pt x="38100" y="2916047"/>
                    <a:pt x="38100" y="2926588"/>
                  </a:cubicBezTo>
                  <a:lnTo>
                    <a:pt x="38100" y="3040888"/>
                  </a:lnTo>
                  <a:cubicBezTo>
                    <a:pt x="38100" y="3051429"/>
                    <a:pt x="29591" y="3059938"/>
                    <a:pt x="19050" y="3059938"/>
                  </a:cubicBezTo>
                  <a:cubicBezTo>
                    <a:pt x="8509" y="3059938"/>
                    <a:pt x="0" y="3051429"/>
                    <a:pt x="0" y="3040888"/>
                  </a:cubicBezTo>
                  <a:close/>
                  <a:moveTo>
                    <a:pt x="0" y="2774188"/>
                  </a:moveTo>
                  <a:lnTo>
                    <a:pt x="0" y="2659888"/>
                  </a:lnTo>
                  <a:cubicBezTo>
                    <a:pt x="0" y="2649347"/>
                    <a:pt x="8509" y="2640838"/>
                    <a:pt x="19050" y="2640838"/>
                  </a:cubicBezTo>
                  <a:cubicBezTo>
                    <a:pt x="29591" y="2640838"/>
                    <a:pt x="38100" y="2649347"/>
                    <a:pt x="38100" y="2659888"/>
                  </a:cubicBezTo>
                  <a:lnTo>
                    <a:pt x="38100" y="2774188"/>
                  </a:lnTo>
                  <a:cubicBezTo>
                    <a:pt x="38100" y="2784729"/>
                    <a:pt x="29591" y="2793238"/>
                    <a:pt x="19050" y="2793238"/>
                  </a:cubicBezTo>
                  <a:cubicBezTo>
                    <a:pt x="8509" y="2793238"/>
                    <a:pt x="0" y="2784729"/>
                    <a:pt x="0" y="2774188"/>
                  </a:cubicBezTo>
                  <a:close/>
                  <a:moveTo>
                    <a:pt x="0" y="2507488"/>
                  </a:moveTo>
                  <a:lnTo>
                    <a:pt x="0" y="2393188"/>
                  </a:lnTo>
                  <a:cubicBezTo>
                    <a:pt x="0" y="2382647"/>
                    <a:pt x="8509" y="2374138"/>
                    <a:pt x="19050" y="2374138"/>
                  </a:cubicBezTo>
                  <a:cubicBezTo>
                    <a:pt x="29591" y="2374138"/>
                    <a:pt x="38100" y="2382647"/>
                    <a:pt x="38100" y="2393188"/>
                  </a:cubicBezTo>
                  <a:lnTo>
                    <a:pt x="38100" y="2507488"/>
                  </a:lnTo>
                  <a:cubicBezTo>
                    <a:pt x="38100" y="2518029"/>
                    <a:pt x="29591" y="2526538"/>
                    <a:pt x="19050" y="2526538"/>
                  </a:cubicBezTo>
                  <a:cubicBezTo>
                    <a:pt x="8509" y="2526538"/>
                    <a:pt x="0" y="2518029"/>
                    <a:pt x="0" y="2507488"/>
                  </a:cubicBezTo>
                  <a:close/>
                  <a:moveTo>
                    <a:pt x="0" y="2240788"/>
                  </a:moveTo>
                  <a:lnTo>
                    <a:pt x="0" y="2126488"/>
                  </a:lnTo>
                  <a:cubicBezTo>
                    <a:pt x="0" y="2115947"/>
                    <a:pt x="8509" y="2107438"/>
                    <a:pt x="19050" y="2107438"/>
                  </a:cubicBezTo>
                  <a:cubicBezTo>
                    <a:pt x="29591" y="2107438"/>
                    <a:pt x="38100" y="2115947"/>
                    <a:pt x="38100" y="2126488"/>
                  </a:cubicBezTo>
                  <a:lnTo>
                    <a:pt x="38100" y="2240788"/>
                  </a:lnTo>
                  <a:cubicBezTo>
                    <a:pt x="38100" y="2251329"/>
                    <a:pt x="29591" y="2259838"/>
                    <a:pt x="19050" y="2259838"/>
                  </a:cubicBezTo>
                  <a:cubicBezTo>
                    <a:pt x="8509" y="2259838"/>
                    <a:pt x="0" y="2251329"/>
                    <a:pt x="0" y="2240788"/>
                  </a:cubicBezTo>
                  <a:close/>
                  <a:moveTo>
                    <a:pt x="0" y="1974088"/>
                  </a:moveTo>
                  <a:lnTo>
                    <a:pt x="0" y="1859788"/>
                  </a:lnTo>
                  <a:cubicBezTo>
                    <a:pt x="0" y="1849247"/>
                    <a:pt x="8509" y="1840738"/>
                    <a:pt x="19050" y="1840738"/>
                  </a:cubicBezTo>
                  <a:cubicBezTo>
                    <a:pt x="29591" y="1840738"/>
                    <a:pt x="38100" y="1849247"/>
                    <a:pt x="38100" y="1859788"/>
                  </a:cubicBezTo>
                  <a:lnTo>
                    <a:pt x="38100" y="1974088"/>
                  </a:lnTo>
                  <a:cubicBezTo>
                    <a:pt x="38100" y="1984629"/>
                    <a:pt x="29591" y="1993138"/>
                    <a:pt x="19050" y="1993138"/>
                  </a:cubicBezTo>
                  <a:cubicBezTo>
                    <a:pt x="8509" y="1993138"/>
                    <a:pt x="0" y="1984629"/>
                    <a:pt x="0" y="1974088"/>
                  </a:cubicBezTo>
                  <a:close/>
                  <a:moveTo>
                    <a:pt x="0" y="1707388"/>
                  </a:moveTo>
                  <a:lnTo>
                    <a:pt x="0" y="1593088"/>
                  </a:lnTo>
                  <a:cubicBezTo>
                    <a:pt x="0" y="1582547"/>
                    <a:pt x="8509" y="1574038"/>
                    <a:pt x="19050" y="1574038"/>
                  </a:cubicBezTo>
                  <a:cubicBezTo>
                    <a:pt x="29591" y="1574038"/>
                    <a:pt x="38100" y="1582547"/>
                    <a:pt x="38100" y="1593088"/>
                  </a:cubicBezTo>
                  <a:lnTo>
                    <a:pt x="38100" y="1707388"/>
                  </a:lnTo>
                  <a:cubicBezTo>
                    <a:pt x="38100" y="1717929"/>
                    <a:pt x="29591" y="1726438"/>
                    <a:pt x="19050" y="1726438"/>
                  </a:cubicBezTo>
                  <a:cubicBezTo>
                    <a:pt x="8509" y="1726438"/>
                    <a:pt x="0" y="1717929"/>
                    <a:pt x="0" y="1707388"/>
                  </a:cubicBezTo>
                  <a:close/>
                  <a:moveTo>
                    <a:pt x="0" y="1440688"/>
                  </a:moveTo>
                  <a:lnTo>
                    <a:pt x="0" y="1326388"/>
                  </a:lnTo>
                  <a:cubicBezTo>
                    <a:pt x="0" y="1315847"/>
                    <a:pt x="8509" y="1307338"/>
                    <a:pt x="19050" y="1307338"/>
                  </a:cubicBezTo>
                  <a:cubicBezTo>
                    <a:pt x="29591" y="1307338"/>
                    <a:pt x="38100" y="1315847"/>
                    <a:pt x="38100" y="1326388"/>
                  </a:cubicBezTo>
                  <a:lnTo>
                    <a:pt x="38100" y="1440688"/>
                  </a:lnTo>
                  <a:cubicBezTo>
                    <a:pt x="38100" y="1451229"/>
                    <a:pt x="29591" y="1459738"/>
                    <a:pt x="19050" y="1459738"/>
                  </a:cubicBezTo>
                  <a:cubicBezTo>
                    <a:pt x="8509" y="1459738"/>
                    <a:pt x="0" y="1451229"/>
                    <a:pt x="0" y="1440688"/>
                  </a:cubicBezTo>
                  <a:close/>
                  <a:moveTo>
                    <a:pt x="0" y="1173988"/>
                  </a:moveTo>
                  <a:lnTo>
                    <a:pt x="0" y="1059688"/>
                  </a:lnTo>
                  <a:cubicBezTo>
                    <a:pt x="0" y="1049147"/>
                    <a:pt x="8509" y="1040638"/>
                    <a:pt x="19050" y="1040638"/>
                  </a:cubicBezTo>
                  <a:cubicBezTo>
                    <a:pt x="29591" y="1040638"/>
                    <a:pt x="38100" y="1049147"/>
                    <a:pt x="38100" y="1059688"/>
                  </a:cubicBezTo>
                  <a:lnTo>
                    <a:pt x="38100" y="1173988"/>
                  </a:lnTo>
                  <a:cubicBezTo>
                    <a:pt x="38100" y="1184529"/>
                    <a:pt x="29591" y="1193038"/>
                    <a:pt x="19050" y="1193038"/>
                  </a:cubicBezTo>
                  <a:cubicBezTo>
                    <a:pt x="8509" y="1193038"/>
                    <a:pt x="0" y="1184529"/>
                    <a:pt x="0" y="1173988"/>
                  </a:cubicBezTo>
                  <a:close/>
                  <a:moveTo>
                    <a:pt x="0" y="907288"/>
                  </a:moveTo>
                  <a:lnTo>
                    <a:pt x="0" y="792988"/>
                  </a:lnTo>
                  <a:cubicBezTo>
                    <a:pt x="0" y="782447"/>
                    <a:pt x="8509" y="773938"/>
                    <a:pt x="19050" y="773938"/>
                  </a:cubicBezTo>
                  <a:cubicBezTo>
                    <a:pt x="29591" y="773938"/>
                    <a:pt x="38100" y="782447"/>
                    <a:pt x="38100" y="792988"/>
                  </a:cubicBezTo>
                  <a:lnTo>
                    <a:pt x="38100" y="907288"/>
                  </a:lnTo>
                  <a:cubicBezTo>
                    <a:pt x="38100" y="917829"/>
                    <a:pt x="29591" y="926338"/>
                    <a:pt x="19050" y="926338"/>
                  </a:cubicBezTo>
                  <a:cubicBezTo>
                    <a:pt x="8509" y="926338"/>
                    <a:pt x="0" y="917829"/>
                    <a:pt x="0" y="907288"/>
                  </a:cubicBezTo>
                  <a:close/>
                  <a:moveTo>
                    <a:pt x="0" y="640588"/>
                  </a:moveTo>
                  <a:lnTo>
                    <a:pt x="0" y="526288"/>
                  </a:lnTo>
                  <a:cubicBezTo>
                    <a:pt x="0" y="515747"/>
                    <a:pt x="8509" y="507238"/>
                    <a:pt x="19050" y="507238"/>
                  </a:cubicBezTo>
                  <a:cubicBezTo>
                    <a:pt x="29591" y="507238"/>
                    <a:pt x="38100" y="515747"/>
                    <a:pt x="38100" y="526288"/>
                  </a:cubicBezTo>
                  <a:lnTo>
                    <a:pt x="38100" y="640588"/>
                  </a:lnTo>
                  <a:cubicBezTo>
                    <a:pt x="38100" y="651129"/>
                    <a:pt x="29591" y="659638"/>
                    <a:pt x="19050" y="659638"/>
                  </a:cubicBezTo>
                  <a:cubicBezTo>
                    <a:pt x="8509" y="659638"/>
                    <a:pt x="0" y="651129"/>
                    <a:pt x="0" y="640588"/>
                  </a:cubicBezTo>
                  <a:close/>
                  <a:moveTo>
                    <a:pt x="0" y="373888"/>
                  </a:moveTo>
                  <a:lnTo>
                    <a:pt x="0" y="259588"/>
                  </a:lnTo>
                  <a:cubicBezTo>
                    <a:pt x="0" y="249047"/>
                    <a:pt x="8509" y="240538"/>
                    <a:pt x="19050" y="240538"/>
                  </a:cubicBezTo>
                  <a:cubicBezTo>
                    <a:pt x="29591" y="240538"/>
                    <a:pt x="38100" y="249047"/>
                    <a:pt x="38100" y="259588"/>
                  </a:cubicBezTo>
                  <a:lnTo>
                    <a:pt x="38100" y="373888"/>
                  </a:lnTo>
                  <a:cubicBezTo>
                    <a:pt x="38100" y="384429"/>
                    <a:pt x="29591" y="392938"/>
                    <a:pt x="19050" y="392938"/>
                  </a:cubicBezTo>
                  <a:cubicBezTo>
                    <a:pt x="8509" y="392938"/>
                    <a:pt x="0" y="384429"/>
                    <a:pt x="0" y="373888"/>
                  </a:cubicBezTo>
                  <a:close/>
                  <a:moveTo>
                    <a:pt x="0" y="107188"/>
                  </a:moveTo>
                  <a:lnTo>
                    <a:pt x="0" y="19050"/>
                  </a:lnTo>
                  <a:cubicBezTo>
                    <a:pt x="0" y="8509"/>
                    <a:pt x="8509" y="0"/>
                    <a:pt x="19050" y="0"/>
                  </a:cubicBezTo>
                  <a:lnTo>
                    <a:pt x="133350" y="0"/>
                  </a:lnTo>
                  <a:cubicBezTo>
                    <a:pt x="143891" y="0"/>
                    <a:pt x="152400" y="8509"/>
                    <a:pt x="152400" y="19050"/>
                  </a:cubicBezTo>
                  <a:cubicBezTo>
                    <a:pt x="152400" y="29591"/>
                    <a:pt x="143891" y="38100"/>
                    <a:pt x="133350" y="38100"/>
                  </a:cubicBezTo>
                  <a:lnTo>
                    <a:pt x="19050" y="38100"/>
                  </a:lnTo>
                  <a:lnTo>
                    <a:pt x="19050" y="19050"/>
                  </a:lnTo>
                  <a:lnTo>
                    <a:pt x="38100" y="19050"/>
                  </a:lnTo>
                  <a:lnTo>
                    <a:pt x="38100" y="107188"/>
                  </a:lnTo>
                  <a:cubicBezTo>
                    <a:pt x="38100" y="117729"/>
                    <a:pt x="29591" y="126238"/>
                    <a:pt x="19050" y="126238"/>
                  </a:cubicBezTo>
                  <a:cubicBezTo>
                    <a:pt x="8509" y="126238"/>
                    <a:pt x="0" y="117729"/>
                    <a:pt x="0" y="107188"/>
                  </a:cubicBezTo>
                  <a:close/>
                </a:path>
              </a:pathLst>
            </a:custGeom>
            <a:solidFill>
              <a:srgbClr val="000000">
                <a:alpha val="0"/>
              </a:srgbClr>
            </a:solidFill>
            <a:ln>
              <a:noFill/>
            </a:ln>
          </p:spPr>
          <p:txBody>
            <a:bodyPr spcFirstLastPara="1" wrap="square" lIns="60950" tIns="60950" rIns="60950" bIns="60950" anchor="ctr" anchorCtr="0">
              <a:noAutofit/>
            </a:bodyPr>
            <a:lstStyle/>
            <a:p>
              <a:pPr>
                <a:buSzPts val="1400"/>
              </a:pPr>
              <a:endParaRPr sz="933"/>
            </a:p>
          </p:txBody>
        </p:sp>
      </p:grpSp>
      <p:grpSp>
        <p:nvGrpSpPr>
          <p:cNvPr id="1312" name="Google Shape;1312;p74"/>
          <p:cNvGrpSpPr/>
          <p:nvPr/>
        </p:nvGrpSpPr>
        <p:grpSpPr>
          <a:xfrm>
            <a:off x="3315123" y="1388298"/>
            <a:ext cx="2613406" cy="3180779"/>
            <a:chOff x="0" y="0"/>
            <a:chExt cx="5226812" cy="6361557"/>
          </a:xfrm>
        </p:grpSpPr>
        <p:sp>
          <p:nvSpPr>
            <p:cNvPr id="1313" name="Google Shape;1313;p74"/>
            <p:cNvSpPr/>
            <p:nvPr/>
          </p:nvSpPr>
          <p:spPr>
            <a:xfrm>
              <a:off x="19050" y="19050"/>
              <a:ext cx="5188712" cy="6323457"/>
            </a:xfrm>
            <a:custGeom>
              <a:avLst/>
              <a:gdLst/>
              <a:ahLst/>
              <a:cxnLst/>
              <a:rect l="l" t="t" r="r" b="b"/>
              <a:pathLst>
                <a:path w="5188712" h="6323457" extrusionOk="0">
                  <a:moveTo>
                    <a:pt x="0" y="0"/>
                  </a:moveTo>
                  <a:lnTo>
                    <a:pt x="5188712" y="0"/>
                  </a:lnTo>
                  <a:lnTo>
                    <a:pt x="5188712" y="6323457"/>
                  </a:lnTo>
                  <a:lnTo>
                    <a:pt x="0" y="6323457"/>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14" name="Google Shape;1314;p74"/>
            <p:cNvSpPr/>
            <p:nvPr/>
          </p:nvSpPr>
          <p:spPr>
            <a:xfrm>
              <a:off x="0" y="0"/>
              <a:ext cx="5226812" cy="6361557"/>
            </a:xfrm>
            <a:custGeom>
              <a:avLst/>
              <a:gdLst/>
              <a:ahLst/>
              <a:cxnLst/>
              <a:rect l="l" t="t" r="r" b="b"/>
              <a:pathLst>
                <a:path w="5226812" h="6361557" extrusionOk="0">
                  <a:moveTo>
                    <a:pt x="285750" y="0"/>
                  </a:moveTo>
                  <a:lnTo>
                    <a:pt x="400050" y="0"/>
                  </a:lnTo>
                  <a:cubicBezTo>
                    <a:pt x="410591" y="0"/>
                    <a:pt x="419100" y="8509"/>
                    <a:pt x="419100" y="19050"/>
                  </a:cubicBezTo>
                  <a:cubicBezTo>
                    <a:pt x="419100" y="29591"/>
                    <a:pt x="410591" y="38100"/>
                    <a:pt x="400050" y="38100"/>
                  </a:cubicBezTo>
                  <a:lnTo>
                    <a:pt x="285750" y="38100"/>
                  </a:lnTo>
                  <a:cubicBezTo>
                    <a:pt x="275209" y="38100"/>
                    <a:pt x="266700" y="29591"/>
                    <a:pt x="266700" y="19050"/>
                  </a:cubicBezTo>
                  <a:cubicBezTo>
                    <a:pt x="266700" y="8509"/>
                    <a:pt x="275209" y="0"/>
                    <a:pt x="285750" y="0"/>
                  </a:cubicBezTo>
                  <a:close/>
                  <a:moveTo>
                    <a:pt x="552450" y="0"/>
                  </a:moveTo>
                  <a:lnTo>
                    <a:pt x="666750" y="0"/>
                  </a:lnTo>
                  <a:cubicBezTo>
                    <a:pt x="677291" y="0"/>
                    <a:pt x="685800" y="8509"/>
                    <a:pt x="685800" y="19050"/>
                  </a:cubicBezTo>
                  <a:cubicBezTo>
                    <a:pt x="685800" y="29591"/>
                    <a:pt x="677291" y="38100"/>
                    <a:pt x="666750" y="38100"/>
                  </a:cubicBezTo>
                  <a:lnTo>
                    <a:pt x="552450" y="38100"/>
                  </a:lnTo>
                  <a:cubicBezTo>
                    <a:pt x="541909" y="38100"/>
                    <a:pt x="533400" y="29591"/>
                    <a:pt x="533400" y="19050"/>
                  </a:cubicBezTo>
                  <a:cubicBezTo>
                    <a:pt x="533400" y="8509"/>
                    <a:pt x="541909" y="0"/>
                    <a:pt x="552450" y="0"/>
                  </a:cubicBezTo>
                  <a:close/>
                  <a:moveTo>
                    <a:pt x="819150" y="0"/>
                  </a:moveTo>
                  <a:lnTo>
                    <a:pt x="933450" y="0"/>
                  </a:lnTo>
                  <a:cubicBezTo>
                    <a:pt x="943991" y="0"/>
                    <a:pt x="952500" y="8509"/>
                    <a:pt x="952500" y="19050"/>
                  </a:cubicBezTo>
                  <a:cubicBezTo>
                    <a:pt x="952500" y="29591"/>
                    <a:pt x="943991" y="38100"/>
                    <a:pt x="933450" y="38100"/>
                  </a:cubicBezTo>
                  <a:lnTo>
                    <a:pt x="819150" y="38100"/>
                  </a:lnTo>
                  <a:cubicBezTo>
                    <a:pt x="808609" y="38100"/>
                    <a:pt x="800100" y="29591"/>
                    <a:pt x="800100" y="19050"/>
                  </a:cubicBezTo>
                  <a:cubicBezTo>
                    <a:pt x="800100" y="8509"/>
                    <a:pt x="808609" y="0"/>
                    <a:pt x="819150" y="0"/>
                  </a:cubicBezTo>
                  <a:close/>
                  <a:moveTo>
                    <a:pt x="1085850" y="0"/>
                  </a:moveTo>
                  <a:lnTo>
                    <a:pt x="1200150" y="0"/>
                  </a:lnTo>
                  <a:cubicBezTo>
                    <a:pt x="1210691" y="0"/>
                    <a:pt x="1219200" y="8509"/>
                    <a:pt x="1219200" y="19050"/>
                  </a:cubicBezTo>
                  <a:cubicBezTo>
                    <a:pt x="1219200" y="29591"/>
                    <a:pt x="1210691" y="38100"/>
                    <a:pt x="1200150" y="38100"/>
                  </a:cubicBezTo>
                  <a:lnTo>
                    <a:pt x="1085850" y="38100"/>
                  </a:lnTo>
                  <a:cubicBezTo>
                    <a:pt x="1075309" y="38100"/>
                    <a:pt x="1066800" y="29591"/>
                    <a:pt x="1066800" y="19050"/>
                  </a:cubicBezTo>
                  <a:cubicBezTo>
                    <a:pt x="1066800" y="8509"/>
                    <a:pt x="1075309" y="0"/>
                    <a:pt x="1085850" y="0"/>
                  </a:cubicBezTo>
                  <a:close/>
                  <a:moveTo>
                    <a:pt x="1352550" y="0"/>
                  </a:moveTo>
                  <a:lnTo>
                    <a:pt x="1466850" y="0"/>
                  </a:lnTo>
                  <a:cubicBezTo>
                    <a:pt x="1477391" y="0"/>
                    <a:pt x="1485900" y="8509"/>
                    <a:pt x="1485900" y="19050"/>
                  </a:cubicBezTo>
                  <a:cubicBezTo>
                    <a:pt x="1485900" y="29591"/>
                    <a:pt x="1477391" y="38100"/>
                    <a:pt x="1466850" y="38100"/>
                  </a:cubicBezTo>
                  <a:lnTo>
                    <a:pt x="1352550" y="38100"/>
                  </a:lnTo>
                  <a:cubicBezTo>
                    <a:pt x="1342009" y="38100"/>
                    <a:pt x="1333500" y="29591"/>
                    <a:pt x="1333500" y="19050"/>
                  </a:cubicBezTo>
                  <a:cubicBezTo>
                    <a:pt x="1333500" y="8509"/>
                    <a:pt x="1342009" y="0"/>
                    <a:pt x="1352550" y="0"/>
                  </a:cubicBezTo>
                  <a:close/>
                  <a:moveTo>
                    <a:pt x="1619250" y="0"/>
                  </a:moveTo>
                  <a:lnTo>
                    <a:pt x="1733550" y="0"/>
                  </a:lnTo>
                  <a:cubicBezTo>
                    <a:pt x="1744091" y="0"/>
                    <a:pt x="1752600" y="8509"/>
                    <a:pt x="1752600" y="19050"/>
                  </a:cubicBezTo>
                  <a:cubicBezTo>
                    <a:pt x="1752600" y="29591"/>
                    <a:pt x="1744091" y="38100"/>
                    <a:pt x="1733550" y="38100"/>
                  </a:cubicBezTo>
                  <a:lnTo>
                    <a:pt x="1619250" y="38100"/>
                  </a:lnTo>
                  <a:cubicBezTo>
                    <a:pt x="1608709" y="38100"/>
                    <a:pt x="1600200" y="29591"/>
                    <a:pt x="1600200" y="19050"/>
                  </a:cubicBezTo>
                  <a:cubicBezTo>
                    <a:pt x="1600200" y="8509"/>
                    <a:pt x="1608709" y="0"/>
                    <a:pt x="1619250" y="0"/>
                  </a:cubicBezTo>
                  <a:close/>
                  <a:moveTo>
                    <a:pt x="1885950" y="0"/>
                  </a:moveTo>
                  <a:lnTo>
                    <a:pt x="2000250" y="0"/>
                  </a:lnTo>
                  <a:cubicBezTo>
                    <a:pt x="2010791" y="0"/>
                    <a:pt x="2019300" y="8509"/>
                    <a:pt x="2019300" y="19050"/>
                  </a:cubicBezTo>
                  <a:cubicBezTo>
                    <a:pt x="2019300" y="29591"/>
                    <a:pt x="2010791" y="38100"/>
                    <a:pt x="2000250" y="38100"/>
                  </a:cubicBezTo>
                  <a:lnTo>
                    <a:pt x="1885950" y="38100"/>
                  </a:lnTo>
                  <a:cubicBezTo>
                    <a:pt x="1875409" y="38100"/>
                    <a:pt x="1866900" y="29591"/>
                    <a:pt x="1866900" y="19050"/>
                  </a:cubicBezTo>
                  <a:cubicBezTo>
                    <a:pt x="1866900" y="8509"/>
                    <a:pt x="1875409" y="0"/>
                    <a:pt x="1885950" y="0"/>
                  </a:cubicBezTo>
                  <a:close/>
                  <a:moveTo>
                    <a:pt x="2152650" y="0"/>
                  </a:moveTo>
                  <a:lnTo>
                    <a:pt x="2266950" y="0"/>
                  </a:lnTo>
                  <a:cubicBezTo>
                    <a:pt x="2277491" y="0"/>
                    <a:pt x="2286000" y="8509"/>
                    <a:pt x="2286000" y="19050"/>
                  </a:cubicBezTo>
                  <a:cubicBezTo>
                    <a:pt x="2286000" y="29591"/>
                    <a:pt x="2277491" y="38100"/>
                    <a:pt x="2266950" y="38100"/>
                  </a:cubicBezTo>
                  <a:lnTo>
                    <a:pt x="2152650" y="38100"/>
                  </a:lnTo>
                  <a:cubicBezTo>
                    <a:pt x="2142109" y="38100"/>
                    <a:pt x="2133600" y="29591"/>
                    <a:pt x="2133600" y="19050"/>
                  </a:cubicBezTo>
                  <a:cubicBezTo>
                    <a:pt x="2133600" y="8509"/>
                    <a:pt x="2142109" y="0"/>
                    <a:pt x="2152650" y="0"/>
                  </a:cubicBezTo>
                  <a:close/>
                  <a:moveTo>
                    <a:pt x="2419350" y="0"/>
                  </a:moveTo>
                  <a:lnTo>
                    <a:pt x="2533650" y="0"/>
                  </a:lnTo>
                  <a:cubicBezTo>
                    <a:pt x="2544191" y="0"/>
                    <a:pt x="2552700" y="8509"/>
                    <a:pt x="2552700" y="19050"/>
                  </a:cubicBezTo>
                  <a:cubicBezTo>
                    <a:pt x="2552700" y="29591"/>
                    <a:pt x="2544191" y="38100"/>
                    <a:pt x="2533650" y="38100"/>
                  </a:cubicBezTo>
                  <a:lnTo>
                    <a:pt x="2419350" y="38100"/>
                  </a:lnTo>
                  <a:cubicBezTo>
                    <a:pt x="2408809" y="38100"/>
                    <a:pt x="2400300" y="29591"/>
                    <a:pt x="2400300" y="19050"/>
                  </a:cubicBezTo>
                  <a:cubicBezTo>
                    <a:pt x="2400300" y="8509"/>
                    <a:pt x="2408809" y="0"/>
                    <a:pt x="2419350" y="0"/>
                  </a:cubicBezTo>
                  <a:close/>
                  <a:moveTo>
                    <a:pt x="2686050" y="0"/>
                  </a:moveTo>
                  <a:lnTo>
                    <a:pt x="2800350" y="0"/>
                  </a:lnTo>
                  <a:cubicBezTo>
                    <a:pt x="2810891" y="0"/>
                    <a:pt x="2819400" y="8509"/>
                    <a:pt x="2819400" y="19050"/>
                  </a:cubicBezTo>
                  <a:cubicBezTo>
                    <a:pt x="2819400" y="29591"/>
                    <a:pt x="2810891" y="38100"/>
                    <a:pt x="2800350" y="38100"/>
                  </a:cubicBezTo>
                  <a:lnTo>
                    <a:pt x="2686050" y="38100"/>
                  </a:lnTo>
                  <a:cubicBezTo>
                    <a:pt x="2675509" y="38100"/>
                    <a:pt x="2667000" y="29591"/>
                    <a:pt x="2667000" y="19050"/>
                  </a:cubicBezTo>
                  <a:cubicBezTo>
                    <a:pt x="2667000" y="8509"/>
                    <a:pt x="2675509" y="0"/>
                    <a:pt x="2686050" y="0"/>
                  </a:cubicBezTo>
                  <a:close/>
                  <a:moveTo>
                    <a:pt x="2952750" y="0"/>
                  </a:moveTo>
                  <a:lnTo>
                    <a:pt x="3067050" y="0"/>
                  </a:lnTo>
                  <a:cubicBezTo>
                    <a:pt x="3077591" y="0"/>
                    <a:pt x="3086100" y="8509"/>
                    <a:pt x="3086100" y="19050"/>
                  </a:cubicBezTo>
                  <a:cubicBezTo>
                    <a:pt x="3086100" y="29591"/>
                    <a:pt x="3077591" y="38100"/>
                    <a:pt x="3067050" y="38100"/>
                  </a:cubicBezTo>
                  <a:lnTo>
                    <a:pt x="2952750" y="38100"/>
                  </a:lnTo>
                  <a:cubicBezTo>
                    <a:pt x="2942209" y="38100"/>
                    <a:pt x="2933700" y="29591"/>
                    <a:pt x="2933700" y="19050"/>
                  </a:cubicBezTo>
                  <a:cubicBezTo>
                    <a:pt x="2933700" y="8509"/>
                    <a:pt x="2942209" y="0"/>
                    <a:pt x="2952750" y="0"/>
                  </a:cubicBezTo>
                  <a:close/>
                  <a:moveTo>
                    <a:pt x="3219450" y="0"/>
                  </a:moveTo>
                  <a:lnTo>
                    <a:pt x="3333750" y="0"/>
                  </a:lnTo>
                  <a:cubicBezTo>
                    <a:pt x="3344291" y="0"/>
                    <a:pt x="3352800" y="8509"/>
                    <a:pt x="3352800" y="19050"/>
                  </a:cubicBezTo>
                  <a:cubicBezTo>
                    <a:pt x="3352800" y="29591"/>
                    <a:pt x="3344291" y="38100"/>
                    <a:pt x="3333750" y="38100"/>
                  </a:cubicBezTo>
                  <a:lnTo>
                    <a:pt x="3219450" y="38100"/>
                  </a:lnTo>
                  <a:cubicBezTo>
                    <a:pt x="3208909" y="38100"/>
                    <a:pt x="3200400" y="29591"/>
                    <a:pt x="3200400" y="19050"/>
                  </a:cubicBezTo>
                  <a:cubicBezTo>
                    <a:pt x="3200400" y="8509"/>
                    <a:pt x="3208909" y="0"/>
                    <a:pt x="3219450" y="0"/>
                  </a:cubicBezTo>
                  <a:close/>
                  <a:moveTo>
                    <a:pt x="3486150" y="0"/>
                  </a:moveTo>
                  <a:lnTo>
                    <a:pt x="3600450" y="0"/>
                  </a:lnTo>
                  <a:cubicBezTo>
                    <a:pt x="3610991" y="0"/>
                    <a:pt x="3619500" y="8509"/>
                    <a:pt x="3619500" y="19050"/>
                  </a:cubicBezTo>
                  <a:cubicBezTo>
                    <a:pt x="3619500" y="29591"/>
                    <a:pt x="3610991" y="38100"/>
                    <a:pt x="3600450" y="38100"/>
                  </a:cubicBezTo>
                  <a:lnTo>
                    <a:pt x="3486150" y="38100"/>
                  </a:lnTo>
                  <a:cubicBezTo>
                    <a:pt x="3475609" y="38100"/>
                    <a:pt x="3467100" y="29591"/>
                    <a:pt x="3467100" y="19050"/>
                  </a:cubicBezTo>
                  <a:cubicBezTo>
                    <a:pt x="3467100" y="8509"/>
                    <a:pt x="3475609" y="0"/>
                    <a:pt x="3486150" y="0"/>
                  </a:cubicBezTo>
                  <a:close/>
                  <a:moveTo>
                    <a:pt x="3752850" y="0"/>
                  </a:moveTo>
                  <a:lnTo>
                    <a:pt x="3867150" y="0"/>
                  </a:lnTo>
                  <a:cubicBezTo>
                    <a:pt x="3877691" y="0"/>
                    <a:pt x="3886200" y="8509"/>
                    <a:pt x="3886200" y="19050"/>
                  </a:cubicBezTo>
                  <a:cubicBezTo>
                    <a:pt x="3886200" y="29591"/>
                    <a:pt x="3877691" y="38100"/>
                    <a:pt x="3867150" y="38100"/>
                  </a:cubicBezTo>
                  <a:lnTo>
                    <a:pt x="3752850" y="38100"/>
                  </a:lnTo>
                  <a:cubicBezTo>
                    <a:pt x="3742309" y="38100"/>
                    <a:pt x="3733800" y="29591"/>
                    <a:pt x="3733800" y="19050"/>
                  </a:cubicBezTo>
                  <a:cubicBezTo>
                    <a:pt x="3733800" y="8509"/>
                    <a:pt x="3742309" y="0"/>
                    <a:pt x="3752850" y="0"/>
                  </a:cubicBezTo>
                  <a:close/>
                  <a:moveTo>
                    <a:pt x="4019550" y="0"/>
                  </a:moveTo>
                  <a:lnTo>
                    <a:pt x="4133850" y="0"/>
                  </a:lnTo>
                  <a:cubicBezTo>
                    <a:pt x="4144391" y="0"/>
                    <a:pt x="4152900" y="8509"/>
                    <a:pt x="4152900" y="19050"/>
                  </a:cubicBezTo>
                  <a:cubicBezTo>
                    <a:pt x="4152900" y="29591"/>
                    <a:pt x="4144391" y="38100"/>
                    <a:pt x="4133850" y="38100"/>
                  </a:cubicBezTo>
                  <a:lnTo>
                    <a:pt x="4019550" y="38100"/>
                  </a:lnTo>
                  <a:cubicBezTo>
                    <a:pt x="4009009" y="38100"/>
                    <a:pt x="4000500" y="29591"/>
                    <a:pt x="4000500" y="19050"/>
                  </a:cubicBezTo>
                  <a:cubicBezTo>
                    <a:pt x="4000500" y="8509"/>
                    <a:pt x="4009009" y="0"/>
                    <a:pt x="4019550" y="0"/>
                  </a:cubicBezTo>
                  <a:close/>
                  <a:moveTo>
                    <a:pt x="4286250" y="0"/>
                  </a:moveTo>
                  <a:lnTo>
                    <a:pt x="4400550" y="0"/>
                  </a:lnTo>
                  <a:cubicBezTo>
                    <a:pt x="4411091" y="0"/>
                    <a:pt x="4419600" y="8509"/>
                    <a:pt x="4419600" y="19050"/>
                  </a:cubicBezTo>
                  <a:cubicBezTo>
                    <a:pt x="4419600" y="29591"/>
                    <a:pt x="4411091" y="38100"/>
                    <a:pt x="4400550" y="38100"/>
                  </a:cubicBezTo>
                  <a:lnTo>
                    <a:pt x="4286250" y="38100"/>
                  </a:lnTo>
                  <a:cubicBezTo>
                    <a:pt x="4275709" y="38100"/>
                    <a:pt x="4267200" y="29591"/>
                    <a:pt x="4267200" y="19050"/>
                  </a:cubicBezTo>
                  <a:cubicBezTo>
                    <a:pt x="4267200" y="8509"/>
                    <a:pt x="4275709" y="0"/>
                    <a:pt x="4286250" y="0"/>
                  </a:cubicBezTo>
                  <a:close/>
                  <a:moveTo>
                    <a:pt x="4552950" y="0"/>
                  </a:moveTo>
                  <a:lnTo>
                    <a:pt x="4667250" y="0"/>
                  </a:lnTo>
                  <a:cubicBezTo>
                    <a:pt x="4677791" y="0"/>
                    <a:pt x="4686300" y="8509"/>
                    <a:pt x="4686300" y="19050"/>
                  </a:cubicBezTo>
                  <a:cubicBezTo>
                    <a:pt x="4686300" y="29591"/>
                    <a:pt x="4677791" y="38100"/>
                    <a:pt x="4667250" y="38100"/>
                  </a:cubicBezTo>
                  <a:lnTo>
                    <a:pt x="4552950" y="38100"/>
                  </a:lnTo>
                  <a:cubicBezTo>
                    <a:pt x="4542409" y="38100"/>
                    <a:pt x="4533900" y="29591"/>
                    <a:pt x="4533900" y="19050"/>
                  </a:cubicBezTo>
                  <a:cubicBezTo>
                    <a:pt x="4533900" y="8509"/>
                    <a:pt x="4542409" y="0"/>
                    <a:pt x="4552950" y="0"/>
                  </a:cubicBezTo>
                  <a:close/>
                  <a:moveTo>
                    <a:pt x="4819650" y="0"/>
                  </a:moveTo>
                  <a:lnTo>
                    <a:pt x="4933950" y="0"/>
                  </a:lnTo>
                  <a:cubicBezTo>
                    <a:pt x="4944491" y="0"/>
                    <a:pt x="4953000" y="8509"/>
                    <a:pt x="4953000" y="19050"/>
                  </a:cubicBezTo>
                  <a:cubicBezTo>
                    <a:pt x="4953000" y="29591"/>
                    <a:pt x="4944491" y="38100"/>
                    <a:pt x="4933950" y="38100"/>
                  </a:cubicBezTo>
                  <a:lnTo>
                    <a:pt x="4819650" y="38100"/>
                  </a:lnTo>
                  <a:cubicBezTo>
                    <a:pt x="4809109" y="38100"/>
                    <a:pt x="4800600" y="29591"/>
                    <a:pt x="4800600" y="19050"/>
                  </a:cubicBezTo>
                  <a:cubicBezTo>
                    <a:pt x="4800600" y="8509"/>
                    <a:pt x="4809109" y="0"/>
                    <a:pt x="4819650" y="0"/>
                  </a:cubicBezTo>
                  <a:close/>
                  <a:moveTo>
                    <a:pt x="5086350" y="0"/>
                  </a:moveTo>
                  <a:lnTo>
                    <a:pt x="5200650" y="0"/>
                  </a:lnTo>
                  <a:cubicBezTo>
                    <a:pt x="5211191" y="0"/>
                    <a:pt x="5219700" y="8509"/>
                    <a:pt x="5219700" y="19050"/>
                  </a:cubicBezTo>
                  <a:cubicBezTo>
                    <a:pt x="5219700" y="29591"/>
                    <a:pt x="5211191" y="38100"/>
                    <a:pt x="5200650" y="38100"/>
                  </a:cubicBezTo>
                  <a:lnTo>
                    <a:pt x="5086350" y="38100"/>
                  </a:lnTo>
                  <a:cubicBezTo>
                    <a:pt x="5075809" y="38100"/>
                    <a:pt x="5067300" y="29591"/>
                    <a:pt x="5067300" y="19050"/>
                  </a:cubicBezTo>
                  <a:cubicBezTo>
                    <a:pt x="5067300" y="8509"/>
                    <a:pt x="5075809" y="0"/>
                    <a:pt x="5086350" y="0"/>
                  </a:cubicBezTo>
                  <a:close/>
                  <a:moveTo>
                    <a:pt x="5226812" y="164338"/>
                  </a:moveTo>
                  <a:lnTo>
                    <a:pt x="5226812" y="278638"/>
                  </a:lnTo>
                  <a:cubicBezTo>
                    <a:pt x="5226812" y="289179"/>
                    <a:pt x="5218303" y="297688"/>
                    <a:pt x="5207762" y="297688"/>
                  </a:cubicBezTo>
                  <a:cubicBezTo>
                    <a:pt x="5197221" y="297688"/>
                    <a:pt x="5188712" y="289179"/>
                    <a:pt x="5188712" y="278638"/>
                  </a:cubicBezTo>
                  <a:lnTo>
                    <a:pt x="5188712" y="164338"/>
                  </a:lnTo>
                  <a:cubicBezTo>
                    <a:pt x="5188712" y="153797"/>
                    <a:pt x="5197221" y="145288"/>
                    <a:pt x="5207762" y="145288"/>
                  </a:cubicBezTo>
                  <a:cubicBezTo>
                    <a:pt x="5218303" y="145288"/>
                    <a:pt x="5226812" y="153797"/>
                    <a:pt x="5226812" y="164338"/>
                  </a:cubicBezTo>
                  <a:close/>
                  <a:moveTo>
                    <a:pt x="5226812" y="431038"/>
                  </a:moveTo>
                  <a:lnTo>
                    <a:pt x="5226812" y="545338"/>
                  </a:lnTo>
                  <a:cubicBezTo>
                    <a:pt x="5226812" y="555879"/>
                    <a:pt x="5218303" y="564388"/>
                    <a:pt x="5207762" y="564388"/>
                  </a:cubicBezTo>
                  <a:cubicBezTo>
                    <a:pt x="5197221" y="564388"/>
                    <a:pt x="5188712" y="555879"/>
                    <a:pt x="5188712" y="545338"/>
                  </a:cubicBezTo>
                  <a:lnTo>
                    <a:pt x="5188712" y="431038"/>
                  </a:lnTo>
                  <a:cubicBezTo>
                    <a:pt x="5188712" y="420497"/>
                    <a:pt x="5197221" y="411988"/>
                    <a:pt x="5207762" y="411988"/>
                  </a:cubicBezTo>
                  <a:cubicBezTo>
                    <a:pt x="5218303" y="411988"/>
                    <a:pt x="5226812" y="420497"/>
                    <a:pt x="5226812" y="431038"/>
                  </a:cubicBezTo>
                  <a:close/>
                  <a:moveTo>
                    <a:pt x="5226812" y="697738"/>
                  </a:moveTo>
                  <a:lnTo>
                    <a:pt x="5226812" y="812038"/>
                  </a:lnTo>
                  <a:cubicBezTo>
                    <a:pt x="5226812" y="822579"/>
                    <a:pt x="5218303" y="831088"/>
                    <a:pt x="5207762" y="831088"/>
                  </a:cubicBezTo>
                  <a:cubicBezTo>
                    <a:pt x="5197221" y="831088"/>
                    <a:pt x="5188712" y="822579"/>
                    <a:pt x="5188712" y="812038"/>
                  </a:cubicBezTo>
                  <a:lnTo>
                    <a:pt x="5188712" y="697738"/>
                  </a:lnTo>
                  <a:cubicBezTo>
                    <a:pt x="5188712" y="687197"/>
                    <a:pt x="5197221" y="678688"/>
                    <a:pt x="5207762" y="678688"/>
                  </a:cubicBezTo>
                  <a:cubicBezTo>
                    <a:pt x="5218303" y="678688"/>
                    <a:pt x="5226812" y="687197"/>
                    <a:pt x="5226812" y="697738"/>
                  </a:cubicBezTo>
                  <a:close/>
                  <a:moveTo>
                    <a:pt x="5226812" y="964438"/>
                  </a:moveTo>
                  <a:lnTo>
                    <a:pt x="5226812" y="1078738"/>
                  </a:lnTo>
                  <a:cubicBezTo>
                    <a:pt x="5226812" y="1089279"/>
                    <a:pt x="5218303" y="1097788"/>
                    <a:pt x="5207762" y="1097788"/>
                  </a:cubicBezTo>
                  <a:cubicBezTo>
                    <a:pt x="5197221" y="1097788"/>
                    <a:pt x="5188712" y="1089279"/>
                    <a:pt x="5188712" y="1078738"/>
                  </a:cubicBezTo>
                  <a:lnTo>
                    <a:pt x="5188712" y="964438"/>
                  </a:lnTo>
                  <a:cubicBezTo>
                    <a:pt x="5188712" y="953897"/>
                    <a:pt x="5197221" y="945388"/>
                    <a:pt x="5207762" y="945388"/>
                  </a:cubicBezTo>
                  <a:cubicBezTo>
                    <a:pt x="5218303" y="945388"/>
                    <a:pt x="5226812" y="953897"/>
                    <a:pt x="5226812" y="964438"/>
                  </a:cubicBezTo>
                  <a:close/>
                  <a:moveTo>
                    <a:pt x="5226812" y="1231138"/>
                  </a:moveTo>
                  <a:lnTo>
                    <a:pt x="5226812" y="1345438"/>
                  </a:lnTo>
                  <a:cubicBezTo>
                    <a:pt x="5226812" y="1355979"/>
                    <a:pt x="5218303" y="1364488"/>
                    <a:pt x="5207762" y="1364488"/>
                  </a:cubicBezTo>
                  <a:cubicBezTo>
                    <a:pt x="5197221" y="1364488"/>
                    <a:pt x="5188712" y="1355979"/>
                    <a:pt x="5188712" y="1345438"/>
                  </a:cubicBezTo>
                  <a:lnTo>
                    <a:pt x="5188712" y="1231138"/>
                  </a:lnTo>
                  <a:cubicBezTo>
                    <a:pt x="5188712" y="1220597"/>
                    <a:pt x="5197221" y="1212088"/>
                    <a:pt x="5207762" y="1212088"/>
                  </a:cubicBezTo>
                  <a:cubicBezTo>
                    <a:pt x="5218303" y="1212088"/>
                    <a:pt x="5226812" y="1220597"/>
                    <a:pt x="5226812" y="1231138"/>
                  </a:cubicBezTo>
                  <a:close/>
                  <a:moveTo>
                    <a:pt x="5226812" y="1497838"/>
                  </a:moveTo>
                  <a:lnTo>
                    <a:pt x="5226812" y="1612138"/>
                  </a:lnTo>
                  <a:cubicBezTo>
                    <a:pt x="5226812" y="1622679"/>
                    <a:pt x="5218303" y="1631188"/>
                    <a:pt x="5207762" y="1631188"/>
                  </a:cubicBezTo>
                  <a:cubicBezTo>
                    <a:pt x="5197221" y="1631188"/>
                    <a:pt x="5188712" y="1622679"/>
                    <a:pt x="5188712" y="1612138"/>
                  </a:cubicBezTo>
                  <a:lnTo>
                    <a:pt x="5188712" y="1497838"/>
                  </a:lnTo>
                  <a:cubicBezTo>
                    <a:pt x="5188712" y="1487297"/>
                    <a:pt x="5197221" y="1478788"/>
                    <a:pt x="5207762" y="1478788"/>
                  </a:cubicBezTo>
                  <a:cubicBezTo>
                    <a:pt x="5218303" y="1478788"/>
                    <a:pt x="5226812" y="1487297"/>
                    <a:pt x="5226812" y="1497838"/>
                  </a:cubicBezTo>
                  <a:close/>
                  <a:moveTo>
                    <a:pt x="5226812" y="1764538"/>
                  </a:moveTo>
                  <a:lnTo>
                    <a:pt x="5226812" y="1878838"/>
                  </a:lnTo>
                  <a:cubicBezTo>
                    <a:pt x="5226812" y="1889379"/>
                    <a:pt x="5218303" y="1897888"/>
                    <a:pt x="5207762" y="1897888"/>
                  </a:cubicBezTo>
                  <a:cubicBezTo>
                    <a:pt x="5197221" y="1897888"/>
                    <a:pt x="5188712" y="1889379"/>
                    <a:pt x="5188712" y="1878838"/>
                  </a:cubicBezTo>
                  <a:lnTo>
                    <a:pt x="5188712" y="1764538"/>
                  </a:lnTo>
                  <a:cubicBezTo>
                    <a:pt x="5188712" y="1753997"/>
                    <a:pt x="5197221" y="1745488"/>
                    <a:pt x="5207762" y="1745488"/>
                  </a:cubicBezTo>
                  <a:cubicBezTo>
                    <a:pt x="5218303" y="1745488"/>
                    <a:pt x="5226812" y="1753997"/>
                    <a:pt x="5226812" y="1764538"/>
                  </a:cubicBezTo>
                  <a:close/>
                  <a:moveTo>
                    <a:pt x="5226812" y="2031238"/>
                  </a:moveTo>
                  <a:lnTo>
                    <a:pt x="5226812" y="2145538"/>
                  </a:lnTo>
                  <a:cubicBezTo>
                    <a:pt x="5226812" y="2156079"/>
                    <a:pt x="5218303" y="2164588"/>
                    <a:pt x="5207762" y="2164588"/>
                  </a:cubicBezTo>
                  <a:cubicBezTo>
                    <a:pt x="5197221" y="2164588"/>
                    <a:pt x="5188712" y="2156079"/>
                    <a:pt x="5188712" y="2145538"/>
                  </a:cubicBezTo>
                  <a:lnTo>
                    <a:pt x="5188712" y="2031238"/>
                  </a:lnTo>
                  <a:cubicBezTo>
                    <a:pt x="5188712" y="2020697"/>
                    <a:pt x="5197221" y="2012188"/>
                    <a:pt x="5207762" y="2012188"/>
                  </a:cubicBezTo>
                  <a:cubicBezTo>
                    <a:pt x="5218303" y="2012188"/>
                    <a:pt x="5226812" y="2020697"/>
                    <a:pt x="5226812" y="2031238"/>
                  </a:cubicBezTo>
                  <a:close/>
                  <a:moveTo>
                    <a:pt x="5226812" y="2297938"/>
                  </a:moveTo>
                  <a:lnTo>
                    <a:pt x="5226812" y="2412238"/>
                  </a:lnTo>
                  <a:cubicBezTo>
                    <a:pt x="5226812" y="2422779"/>
                    <a:pt x="5218303" y="2431288"/>
                    <a:pt x="5207762" y="2431288"/>
                  </a:cubicBezTo>
                  <a:cubicBezTo>
                    <a:pt x="5197221" y="2431288"/>
                    <a:pt x="5188712" y="2422779"/>
                    <a:pt x="5188712" y="2412238"/>
                  </a:cubicBezTo>
                  <a:lnTo>
                    <a:pt x="5188712" y="2297938"/>
                  </a:lnTo>
                  <a:cubicBezTo>
                    <a:pt x="5188712" y="2287397"/>
                    <a:pt x="5197221" y="2278888"/>
                    <a:pt x="5207762" y="2278888"/>
                  </a:cubicBezTo>
                  <a:cubicBezTo>
                    <a:pt x="5218303" y="2278888"/>
                    <a:pt x="5226812" y="2287397"/>
                    <a:pt x="5226812" y="2297938"/>
                  </a:cubicBezTo>
                  <a:close/>
                  <a:moveTo>
                    <a:pt x="5226812" y="2564638"/>
                  </a:moveTo>
                  <a:lnTo>
                    <a:pt x="5226812" y="2678938"/>
                  </a:lnTo>
                  <a:cubicBezTo>
                    <a:pt x="5226812" y="2689479"/>
                    <a:pt x="5218303" y="2697988"/>
                    <a:pt x="5207762" y="2697988"/>
                  </a:cubicBezTo>
                  <a:cubicBezTo>
                    <a:pt x="5197221" y="2697988"/>
                    <a:pt x="5188712" y="2689479"/>
                    <a:pt x="5188712" y="2678938"/>
                  </a:cubicBezTo>
                  <a:lnTo>
                    <a:pt x="5188712" y="2564638"/>
                  </a:lnTo>
                  <a:cubicBezTo>
                    <a:pt x="5188712" y="2554097"/>
                    <a:pt x="5197221" y="2545588"/>
                    <a:pt x="5207762" y="2545588"/>
                  </a:cubicBezTo>
                  <a:cubicBezTo>
                    <a:pt x="5218303" y="2545588"/>
                    <a:pt x="5226812" y="2554097"/>
                    <a:pt x="5226812" y="2564638"/>
                  </a:cubicBezTo>
                  <a:close/>
                  <a:moveTo>
                    <a:pt x="5226812" y="2831338"/>
                  </a:moveTo>
                  <a:lnTo>
                    <a:pt x="5226812" y="2945638"/>
                  </a:lnTo>
                  <a:cubicBezTo>
                    <a:pt x="5226812" y="2956179"/>
                    <a:pt x="5218303" y="2964688"/>
                    <a:pt x="5207762" y="2964688"/>
                  </a:cubicBezTo>
                  <a:cubicBezTo>
                    <a:pt x="5197221" y="2964688"/>
                    <a:pt x="5188712" y="2956179"/>
                    <a:pt x="5188712" y="2945638"/>
                  </a:cubicBezTo>
                  <a:lnTo>
                    <a:pt x="5188712" y="2831338"/>
                  </a:lnTo>
                  <a:cubicBezTo>
                    <a:pt x="5188712" y="2820797"/>
                    <a:pt x="5197221" y="2812288"/>
                    <a:pt x="5207762" y="2812288"/>
                  </a:cubicBezTo>
                  <a:cubicBezTo>
                    <a:pt x="5218303" y="2812288"/>
                    <a:pt x="5226812" y="2820797"/>
                    <a:pt x="5226812" y="2831338"/>
                  </a:cubicBezTo>
                  <a:close/>
                  <a:moveTo>
                    <a:pt x="5226812" y="3098038"/>
                  </a:moveTo>
                  <a:lnTo>
                    <a:pt x="5226812" y="3212338"/>
                  </a:lnTo>
                  <a:cubicBezTo>
                    <a:pt x="5226812" y="3222879"/>
                    <a:pt x="5218303" y="3231388"/>
                    <a:pt x="5207762" y="3231388"/>
                  </a:cubicBezTo>
                  <a:cubicBezTo>
                    <a:pt x="5197221" y="3231388"/>
                    <a:pt x="5188712" y="3222879"/>
                    <a:pt x="5188712" y="3212338"/>
                  </a:cubicBezTo>
                  <a:lnTo>
                    <a:pt x="5188712" y="3098038"/>
                  </a:lnTo>
                  <a:cubicBezTo>
                    <a:pt x="5188712" y="3087497"/>
                    <a:pt x="5197221" y="3078988"/>
                    <a:pt x="5207762" y="3078988"/>
                  </a:cubicBezTo>
                  <a:cubicBezTo>
                    <a:pt x="5218303" y="3078988"/>
                    <a:pt x="5226812" y="3087497"/>
                    <a:pt x="5226812" y="3098038"/>
                  </a:cubicBezTo>
                  <a:close/>
                  <a:moveTo>
                    <a:pt x="5226812" y="3364738"/>
                  </a:moveTo>
                  <a:lnTo>
                    <a:pt x="5226812" y="3479038"/>
                  </a:lnTo>
                  <a:cubicBezTo>
                    <a:pt x="5226812" y="3489579"/>
                    <a:pt x="5218303" y="3498088"/>
                    <a:pt x="5207762" y="3498088"/>
                  </a:cubicBezTo>
                  <a:cubicBezTo>
                    <a:pt x="5197221" y="3498088"/>
                    <a:pt x="5188712" y="3489579"/>
                    <a:pt x="5188712" y="3479038"/>
                  </a:cubicBezTo>
                  <a:lnTo>
                    <a:pt x="5188712" y="3364738"/>
                  </a:lnTo>
                  <a:cubicBezTo>
                    <a:pt x="5188712" y="3354197"/>
                    <a:pt x="5197221" y="3345688"/>
                    <a:pt x="5207762" y="3345688"/>
                  </a:cubicBezTo>
                  <a:cubicBezTo>
                    <a:pt x="5218303" y="3345688"/>
                    <a:pt x="5226812" y="3354197"/>
                    <a:pt x="5226812" y="3364738"/>
                  </a:cubicBezTo>
                  <a:close/>
                  <a:moveTo>
                    <a:pt x="5226812" y="3631438"/>
                  </a:moveTo>
                  <a:lnTo>
                    <a:pt x="5226812" y="3745738"/>
                  </a:lnTo>
                  <a:cubicBezTo>
                    <a:pt x="5226812" y="3756279"/>
                    <a:pt x="5218303" y="3764788"/>
                    <a:pt x="5207762" y="3764788"/>
                  </a:cubicBezTo>
                  <a:cubicBezTo>
                    <a:pt x="5197221" y="3764788"/>
                    <a:pt x="5188712" y="3756279"/>
                    <a:pt x="5188712" y="3745738"/>
                  </a:cubicBezTo>
                  <a:lnTo>
                    <a:pt x="5188712" y="3631438"/>
                  </a:lnTo>
                  <a:cubicBezTo>
                    <a:pt x="5188712" y="3620897"/>
                    <a:pt x="5197221" y="3612388"/>
                    <a:pt x="5207762" y="3612388"/>
                  </a:cubicBezTo>
                  <a:cubicBezTo>
                    <a:pt x="5218303" y="3612388"/>
                    <a:pt x="5226812" y="3620897"/>
                    <a:pt x="5226812" y="3631438"/>
                  </a:cubicBezTo>
                  <a:close/>
                  <a:moveTo>
                    <a:pt x="5226812" y="3898138"/>
                  </a:moveTo>
                  <a:lnTo>
                    <a:pt x="5226812" y="4012438"/>
                  </a:lnTo>
                  <a:cubicBezTo>
                    <a:pt x="5226812" y="4022979"/>
                    <a:pt x="5218303" y="4031488"/>
                    <a:pt x="5207762" y="4031488"/>
                  </a:cubicBezTo>
                  <a:cubicBezTo>
                    <a:pt x="5197221" y="4031488"/>
                    <a:pt x="5188712" y="4022979"/>
                    <a:pt x="5188712" y="4012438"/>
                  </a:cubicBezTo>
                  <a:lnTo>
                    <a:pt x="5188712" y="3898138"/>
                  </a:lnTo>
                  <a:cubicBezTo>
                    <a:pt x="5188712" y="3887597"/>
                    <a:pt x="5197221" y="3879088"/>
                    <a:pt x="5207762" y="3879088"/>
                  </a:cubicBezTo>
                  <a:cubicBezTo>
                    <a:pt x="5218303" y="3879088"/>
                    <a:pt x="5226812" y="3887597"/>
                    <a:pt x="5226812" y="3898138"/>
                  </a:cubicBezTo>
                  <a:close/>
                  <a:moveTo>
                    <a:pt x="5226812" y="4164838"/>
                  </a:moveTo>
                  <a:lnTo>
                    <a:pt x="5226812" y="4279138"/>
                  </a:lnTo>
                  <a:cubicBezTo>
                    <a:pt x="5226812" y="4289679"/>
                    <a:pt x="5218303" y="4298188"/>
                    <a:pt x="5207762" y="4298188"/>
                  </a:cubicBezTo>
                  <a:cubicBezTo>
                    <a:pt x="5197221" y="4298188"/>
                    <a:pt x="5188712" y="4289679"/>
                    <a:pt x="5188712" y="4279138"/>
                  </a:cubicBezTo>
                  <a:lnTo>
                    <a:pt x="5188712" y="4164838"/>
                  </a:lnTo>
                  <a:cubicBezTo>
                    <a:pt x="5188712" y="4154297"/>
                    <a:pt x="5197221" y="4145788"/>
                    <a:pt x="5207762" y="4145788"/>
                  </a:cubicBezTo>
                  <a:cubicBezTo>
                    <a:pt x="5218303" y="4145788"/>
                    <a:pt x="5226812" y="4154297"/>
                    <a:pt x="5226812" y="4164838"/>
                  </a:cubicBezTo>
                  <a:close/>
                  <a:moveTo>
                    <a:pt x="5226812" y="4431538"/>
                  </a:moveTo>
                  <a:lnTo>
                    <a:pt x="5226812" y="4545838"/>
                  </a:lnTo>
                  <a:cubicBezTo>
                    <a:pt x="5226812" y="4556379"/>
                    <a:pt x="5218303" y="4564888"/>
                    <a:pt x="5207762" y="4564888"/>
                  </a:cubicBezTo>
                  <a:cubicBezTo>
                    <a:pt x="5197221" y="4564888"/>
                    <a:pt x="5188712" y="4556379"/>
                    <a:pt x="5188712" y="4545838"/>
                  </a:cubicBezTo>
                  <a:lnTo>
                    <a:pt x="5188712" y="4431538"/>
                  </a:lnTo>
                  <a:cubicBezTo>
                    <a:pt x="5188712" y="4420997"/>
                    <a:pt x="5197221" y="4412488"/>
                    <a:pt x="5207762" y="4412488"/>
                  </a:cubicBezTo>
                  <a:cubicBezTo>
                    <a:pt x="5218303" y="4412488"/>
                    <a:pt x="5226812" y="4420997"/>
                    <a:pt x="5226812" y="4431538"/>
                  </a:cubicBezTo>
                  <a:close/>
                  <a:moveTo>
                    <a:pt x="5226812" y="4698238"/>
                  </a:moveTo>
                  <a:lnTo>
                    <a:pt x="5226812" y="4812538"/>
                  </a:lnTo>
                  <a:cubicBezTo>
                    <a:pt x="5226812" y="4823079"/>
                    <a:pt x="5218303" y="4831588"/>
                    <a:pt x="5207762" y="4831588"/>
                  </a:cubicBezTo>
                  <a:cubicBezTo>
                    <a:pt x="5197221" y="4831588"/>
                    <a:pt x="5188712" y="4823079"/>
                    <a:pt x="5188712" y="4812538"/>
                  </a:cubicBezTo>
                  <a:lnTo>
                    <a:pt x="5188712" y="4698238"/>
                  </a:lnTo>
                  <a:cubicBezTo>
                    <a:pt x="5188712" y="4687697"/>
                    <a:pt x="5197221" y="4679188"/>
                    <a:pt x="5207762" y="4679188"/>
                  </a:cubicBezTo>
                  <a:cubicBezTo>
                    <a:pt x="5218303" y="4679188"/>
                    <a:pt x="5226812" y="4687697"/>
                    <a:pt x="5226812" y="4698238"/>
                  </a:cubicBezTo>
                  <a:close/>
                  <a:moveTo>
                    <a:pt x="5226812" y="4964938"/>
                  </a:moveTo>
                  <a:lnTo>
                    <a:pt x="5226812" y="5079238"/>
                  </a:lnTo>
                  <a:cubicBezTo>
                    <a:pt x="5226812" y="5089779"/>
                    <a:pt x="5218303" y="5098288"/>
                    <a:pt x="5207762" y="5098288"/>
                  </a:cubicBezTo>
                  <a:cubicBezTo>
                    <a:pt x="5197221" y="5098288"/>
                    <a:pt x="5188712" y="5089779"/>
                    <a:pt x="5188712" y="5079238"/>
                  </a:cubicBezTo>
                  <a:lnTo>
                    <a:pt x="5188712" y="4964938"/>
                  </a:lnTo>
                  <a:cubicBezTo>
                    <a:pt x="5188712" y="4954397"/>
                    <a:pt x="5197221" y="4945888"/>
                    <a:pt x="5207762" y="4945888"/>
                  </a:cubicBezTo>
                  <a:cubicBezTo>
                    <a:pt x="5218303" y="4945888"/>
                    <a:pt x="5226812" y="4954397"/>
                    <a:pt x="5226812" y="4964938"/>
                  </a:cubicBezTo>
                  <a:close/>
                  <a:moveTo>
                    <a:pt x="5226812" y="5231638"/>
                  </a:moveTo>
                  <a:lnTo>
                    <a:pt x="5226812" y="5345938"/>
                  </a:lnTo>
                  <a:cubicBezTo>
                    <a:pt x="5226812" y="5356479"/>
                    <a:pt x="5218303" y="5364988"/>
                    <a:pt x="5207762" y="5364988"/>
                  </a:cubicBezTo>
                  <a:cubicBezTo>
                    <a:pt x="5197221" y="5364988"/>
                    <a:pt x="5188712" y="5356479"/>
                    <a:pt x="5188712" y="5345938"/>
                  </a:cubicBezTo>
                  <a:lnTo>
                    <a:pt x="5188712" y="5231638"/>
                  </a:lnTo>
                  <a:cubicBezTo>
                    <a:pt x="5188712" y="5221097"/>
                    <a:pt x="5197221" y="5212588"/>
                    <a:pt x="5207762" y="5212588"/>
                  </a:cubicBezTo>
                  <a:cubicBezTo>
                    <a:pt x="5218303" y="5212588"/>
                    <a:pt x="5226812" y="5221097"/>
                    <a:pt x="5226812" y="5231638"/>
                  </a:cubicBezTo>
                  <a:close/>
                  <a:moveTo>
                    <a:pt x="5226812" y="5498338"/>
                  </a:moveTo>
                  <a:lnTo>
                    <a:pt x="5226812" y="5612638"/>
                  </a:lnTo>
                  <a:cubicBezTo>
                    <a:pt x="5226812" y="5623179"/>
                    <a:pt x="5218303" y="5631688"/>
                    <a:pt x="5207762" y="5631688"/>
                  </a:cubicBezTo>
                  <a:cubicBezTo>
                    <a:pt x="5197221" y="5631688"/>
                    <a:pt x="5188712" y="5623179"/>
                    <a:pt x="5188712" y="5612638"/>
                  </a:cubicBezTo>
                  <a:lnTo>
                    <a:pt x="5188712" y="5498338"/>
                  </a:lnTo>
                  <a:cubicBezTo>
                    <a:pt x="5188712" y="5487797"/>
                    <a:pt x="5197221" y="5479288"/>
                    <a:pt x="5207762" y="5479288"/>
                  </a:cubicBezTo>
                  <a:cubicBezTo>
                    <a:pt x="5218303" y="5479288"/>
                    <a:pt x="5226812" y="5487797"/>
                    <a:pt x="5226812" y="5498338"/>
                  </a:cubicBezTo>
                  <a:close/>
                  <a:moveTo>
                    <a:pt x="5226812" y="5765038"/>
                  </a:moveTo>
                  <a:lnTo>
                    <a:pt x="5226812" y="5879338"/>
                  </a:lnTo>
                  <a:cubicBezTo>
                    <a:pt x="5226812" y="5889879"/>
                    <a:pt x="5218303" y="5898388"/>
                    <a:pt x="5207762" y="5898388"/>
                  </a:cubicBezTo>
                  <a:cubicBezTo>
                    <a:pt x="5197221" y="5898388"/>
                    <a:pt x="5188712" y="5889879"/>
                    <a:pt x="5188712" y="5879338"/>
                  </a:cubicBezTo>
                  <a:lnTo>
                    <a:pt x="5188712" y="5765038"/>
                  </a:lnTo>
                  <a:cubicBezTo>
                    <a:pt x="5188712" y="5754497"/>
                    <a:pt x="5197221" y="5745988"/>
                    <a:pt x="5207762" y="5745988"/>
                  </a:cubicBezTo>
                  <a:cubicBezTo>
                    <a:pt x="5218303" y="5745988"/>
                    <a:pt x="5226812" y="5754497"/>
                    <a:pt x="5226812" y="5765038"/>
                  </a:cubicBezTo>
                  <a:close/>
                  <a:moveTo>
                    <a:pt x="5226812" y="6031738"/>
                  </a:moveTo>
                  <a:lnTo>
                    <a:pt x="5226812" y="6146038"/>
                  </a:lnTo>
                  <a:cubicBezTo>
                    <a:pt x="5226812" y="6156579"/>
                    <a:pt x="5218303" y="6165088"/>
                    <a:pt x="5207762" y="6165088"/>
                  </a:cubicBezTo>
                  <a:cubicBezTo>
                    <a:pt x="5197221" y="6165088"/>
                    <a:pt x="5188712" y="6156579"/>
                    <a:pt x="5188712" y="6146038"/>
                  </a:cubicBezTo>
                  <a:lnTo>
                    <a:pt x="5188712" y="6031738"/>
                  </a:lnTo>
                  <a:cubicBezTo>
                    <a:pt x="5188712" y="6021197"/>
                    <a:pt x="5197221" y="6012688"/>
                    <a:pt x="5207762" y="6012688"/>
                  </a:cubicBezTo>
                  <a:cubicBezTo>
                    <a:pt x="5218303" y="6012688"/>
                    <a:pt x="5226812" y="6021197"/>
                    <a:pt x="5226812" y="6031738"/>
                  </a:cubicBezTo>
                  <a:close/>
                  <a:moveTo>
                    <a:pt x="5226812" y="6298438"/>
                  </a:moveTo>
                  <a:lnTo>
                    <a:pt x="5226812" y="6342507"/>
                  </a:lnTo>
                  <a:cubicBezTo>
                    <a:pt x="5226812" y="6353048"/>
                    <a:pt x="5218303" y="6361557"/>
                    <a:pt x="5207762" y="6361557"/>
                  </a:cubicBezTo>
                  <a:lnTo>
                    <a:pt x="5137531" y="6361557"/>
                  </a:lnTo>
                  <a:cubicBezTo>
                    <a:pt x="5126990" y="6361557"/>
                    <a:pt x="5118481" y="6353048"/>
                    <a:pt x="5118481" y="6342507"/>
                  </a:cubicBezTo>
                  <a:cubicBezTo>
                    <a:pt x="5118481" y="6331966"/>
                    <a:pt x="5126990" y="6323457"/>
                    <a:pt x="5137531" y="6323457"/>
                  </a:cubicBezTo>
                  <a:lnTo>
                    <a:pt x="5207762" y="6323457"/>
                  </a:lnTo>
                  <a:lnTo>
                    <a:pt x="5207762" y="6342507"/>
                  </a:lnTo>
                  <a:lnTo>
                    <a:pt x="5188712" y="6342507"/>
                  </a:lnTo>
                  <a:lnTo>
                    <a:pt x="5188712" y="6298438"/>
                  </a:lnTo>
                  <a:cubicBezTo>
                    <a:pt x="5188712" y="6287897"/>
                    <a:pt x="5197221" y="6279388"/>
                    <a:pt x="5207762" y="6279388"/>
                  </a:cubicBezTo>
                  <a:cubicBezTo>
                    <a:pt x="5218303" y="6279388"/>
                    <a:pt x="5226812" y="6287897"/>
                    <a:pt x="5226812" y="6298438"/>
                  </a:cubicBezTo>
                  <a:close/>
                  <a:moveTo>
                    <a:pt x="4985131" y="6361557"/>
                  </a:moveTo>
                  <a:lnTo>
                    <a:pt x="4870831" y="6361557"/>
                  </a:lnTo>
                  <a:cubicBezTo>
                    <a:pt x="4860290" y="6361557"/>
                    <a:pt x="4851781" y="6353048"/>
                    <a:pt x="4851781" y="6342507"/>
                  </a:cubicBezTo>
                  <a:cubicBezTo>
                    <a:pt x="4851781" y="6331966"/>
                    <a:pt x="4860290" y="6323457"/>
                    <a:pt x="4870831" y="6323457"/>
                  </a:cubicBezTo>
                  <a:lnTo>
                    <a:pt x="4985131" y="6323457"/>
                  </a:lnTo>
                  <a:cubicBezTo>
                    <a:pt x="4995672" y="6323457"/>
                    <a:pt x="5004181" y="6331966"/>
                    <a:pt x="5004181" y="6342507"/>
                  </a:cubicBezTo>
                  <a:cubicBezTo>
                    <a:pt x="5004181" y="6353048"/>
                    <a:pt x="4995672" y="6361557"/>
                    <a:pt x="4985131" y="6361557"/>
                  </a:cubicBezTo>
                  <a:close/>
                  <a:moveTo>
                    <a:pt x="4718431" y="6361557"/>
                  </a:moveTo>
                  <a:lnTo>
                    <a:pt x="4604131" y="6361557"/>
                  </a:lnTo>
                  <a:cubicBezTo>
                    <a:pt x="4593590" y="6361557"/>
                    <a:pt x="4585081" y="6353048"/>
                    <a:pt x="4585081" y="6342507"/>
                  </a:cubicBezTo>
                  <a:cubicBezTo>
                    <a:pt x="4585081" y="6331966"/>
                    <a:pt x="4593590" y="6323457"/>
                    <a:pt x="4604131" y="6323457"/>
                  </a:cubicBezTo>
                  <a:lnTo>
                    <a:pt x="4718431" y="6323457"/>
                  </a:lnTo>
                  <a:cubicBezTo>
                    <a:pt x="4728972" y="6323457"/>
                    <a:pt x="4737481" y="6331966"/>
                    <a:pt x="4737481" y="6342507"/>
                  </a:cubicBezTo>
                  <a:cubicBezTo>
                    <a:pt x="4737481" y="6353048"/>
                    <a:pt x="4728972" y="6361557"/>
                    <a:pt x="4718431" y="6361557"/>
                  </a:cubicBezTo>
                  <a:close/>
                  <a:moveTo>
                    <a:pt x="4451731" y="6361557"/>
                  </a:moveTo>
                  <a:lnTo>
                    <a:pt x="4337431" y="6361557"/>
                  </a:lnTo>
                  <a:cubicBezTo>
                    <a:pt x="4326890" y="6361557"/>
                    <a:pt x="4318381" y="6353048"/>
                    <a:pt x="4318381" y="6342507"/>
                  </a:cubicBezTo>
                  <a:cubicBezTo>
                    <a:pt x="4318381" y="6331966"/>
                    <a:pt x="4326890" y="6323457"/>
                    <a:pt x="4337431" y="6323457"/>
                  </a:cubicBezTo>
                  <a:lnTo>
                    <a:pt x="4451731" y="6323457"/>
                  </a:lnTo>
                  <a:cubicBezTo>
                    <a:pt x="4462272" y="6323457"/>
                    <a:pt x="4470781" y="6331966"/>
                    <a:pt x="4470781" y="6342507"/>
                  </a:cubicBezTo>
                  <a:cubicBezTo>
                    <a:pt x="4470781" y="6353048"/>
                    <a:pt x="4462272" y="6361557"/>
                    <a:pt x="4451731" y="6361557"/>
                  </a:cubicBezTo>
                  <a:close/>
                  <a:moveTo>
                    <a:pt x="4185031" y="6361557"/>
                  </a:moveTo>
                  <a:lnTo>
                    <a:pt x="4070731" y="6361557"/>
                  </a:lnTo>
                  <a:cubicBezTo>
                    <a:pt x="4060190" y="6361557"/>
                    <a:pt x="4051681" y="6353048"/>
                    <a:pt x="4051681" y="6342507"/>
                  </a:cubicBezTo>
                  <a:cubicBezTo>
                    <a:pt x="4051681" y="6331966"/>
                    <a:pt x="4060190" y="6323457"/>
                    <a:pt x="4070731" y="6323457"/>
                  </a:cubicBezTo>
                  <a:lnTo>
                    <a:pt x="4185031" y="6323457"/>
                  </a:lnTo>
                  <a:cubicBezTo>
                    <a:pt x="4195572" y="6323457"/>
                    <a:pt x="4204081" y="6331966"/>
                    <a:pt x="4204081" y="6342507"/>
                  </a:cubicBezTo>
                  <a:cubicBezTo>
                    <a:pt x="4204081" y="6353048"/>
                    <a:pt x="4195572" y="6361557"/>
                    <a:pt x="4185031" y="6361557"/>
                  </a:cubicBezTo>
                  <a:close/>
                  <a:moveTo>
                    <a:pt x="3918331" y="6361557"/>
                  </a:moveTo>
                  <a:lnTo>
                    <a:pt x="3804031" y="6361557"/>
                  </a:lnTo>
                  <a:cubicBezTo>
                    <a:pt x="3793490" y="6361557"/>
                    <a:pt x="3784981" y="6353048"/>
                    <a:pt x="3784981" y="6342507"/>
                  </a:cubicBezTo>
                  <a:cubicBezTo>
                    <a:pt x="3784981" y="6331966"/>
                    <a:pt x="3793490" y="6323457"/>
                    <a:pt x="3804031" y="6323457"/>
                  </a:cubicBezTo>
                  <a:lnTo>
                    <a:pt x="3918331" y="6323457"/>
                  </a:lnTo>
                  <a:cubicBezTo>
                    <a:pt x="3928872" y="6323457"/>
                    <a:pt x="3937381" y="6331966"/>
                    <a:pt x="3937381" y="6342507"/>
                  </a:cubicBezTo>
                  <a:cubicBezTo>
                    <a:pt x="3937381" y="6353048"/>
                    <a:pt x="3928872" y="6361557"/>
                    <a:pt x="3918331" y="6361557"/>
                  </a:cubicBezTo>
                  <a:close/>
                  <a:moveTo>
                    <a:pt x="3651631" y="6361557"/>
                  </a:moveTo>
                  <a:lnTo>
                    <a:pt x="3537331" y="6361557"/>
                  </a:lnTo>
                  <a:cubicBezTo>
                    <a:pt x="3526790" y="6361557"/>
                    <a:pt x="3518281" y="6353048"/>
                    <a:pt x="3518281" y="6342507"/>
                  </a:cubicBezTo>
                  <a:cubicBezTo>
                    <a:pt x="3518281" y="6331966"/>
                    <a:pt x="3526790" y="6323457"/>
                    <a:pt x="3537331" y="6323457"/>
                  </a:cubicBezTo>
                  <a:lnTo>
                    <a:pt x="3651631" y="6323457"/>
                  </a:lnTo>
                  <a:cubicBezTo>
                    <a:pt x="3662172" y="6323457"/>
                    <a:pt x="3670681" y="6331966"/>
                    <a:pt x="3670681" y="6342507"/>
                  </a:cubicBezTo>
                  <a:cubicBezTo>
                    <a:pt x="3670681" y="6353048"/>
                    <a:pt x="3662172" y="6361557"/>
                    <a:pt x="3651631" y="6361557"/>
                  </a:cubicBezTo>
                  <a:close/>
                  <a:moveTo>
                    <a:pt x="3384931" y="6361557"/>
                  </a:moveTo>
                  <a:lnTo>
                    <a:pt x="3270631" y="6361557"/>
                  </a:lnTo>
                  <a:cubicBezTo>
                    <a:pt x="3260090" y="6361557"/>
                    <a:pt x="3251581" y="6353048"/>
                    <a:pt x="3251581" y="6342507"/>
                  </a:cubicBezTo>
                  <a:cubicBezTo>
                    <a:pt x="3251581" y="6331966"/>
                    <a:pt x="3260090" y="6323457"/>
                    <a:pt x="3270631" y="6323457"/>
                  </a:cubicBezTo>
                  <a:lnTo>
                    <a:pt x="3384931" y="6323457"/>
                  </a:lnTo>
                  <a:cubicBezTo>
                    <a:pt x="3395472" y="6323457"/>
                    <a:pt x="3403981" y="6331966"/>
                    <a:pt x="3403981" y="6342507"/>
                  </a:cubicBezTo>
                  <a:cubicBezTo>
                    <a:pt x="3403981" y="6353048"/>
                    <a:pt x="3395472" y="6361557"/>
                    <a:pt x="3384931" y="6361557"/>
                  </a:cubicBezTo>
                  <a:close/>
                  <a:moveTo>
                    <a:pt x="3118231" y="6361557"/>
                  </a:moveTo>
                  <a:lnTo>
                    <a:pt x="3003931" y="6361557"/>
                  </a:lnTo>
                  <a:cubicBezTo>
                    <a:pt x="2993390" y="6361557"/>
                    <a:pt x="2984881" y="6353048"/>
                    <a:pt x="2984881" y="6342507"/>
                  </a:cubicBezTo>
                  <a:cubicBezTo>
                    <a:pt x="2984881" y="6331966"/>
                    <a:pt x="2993390" y="6323457"/>
                    <a:pt x="3003931" y="6323457"/>
                  </a:cubicBezTo>
                  <a:lnTo>
                    <a:pt x="3118231" y="6323457"/>
                  </a:lnTo>
                  <a:cubicBezTo>
                    <a:pt x="3128772" y="6323457"/>
                    <a:pt x="3137281" y="6331966"/>
                    <a:pt x="3137281" y="6342507"/>
                  </a:cubicBezTo>
                  <a:cubicBezTo>
                    <a:pt x="3137281" y="6353048"/>
                    <a:pt x="3128772" y="6361557"/>
                    <a:pt x="3118231" y="6361557"/>
                  </a:cubicBezTo>
                  <a:close/>
                  <a:moveTo>
                    <a:pt x="2851531" y="6361557"/>
                  </a:moveTo>
                  <a:lnTo>
                    <a:pt x="2737231" y="6361557"/>
                  </a:lnTo>
                  <a:cubicBezTo>
                    <a:pt x="2726690" y="6361557"/>
                    <a:pt x="2718181" y="6353048"/>
                    <a:pt x="2718181" y="6342507"/>
                  </a:cubicBezTo>
                  <a:cubicBezTo>
                    <a:pt x="2718181" y="6331966"/>
                    <a:pt x="2726690" y="6323457"/>
                    <a:pt x="2737231" y="6323457"/>
                  </a:cubicBezTo>
                  <a:lnTo>
                    <a:pt x="2851531" y="6323457"/>
                  </a:lnTo>
                  <a:cubicBezTo>
                    <a:pt x="2862072" y="6323457"/>
                    <a:pt x="2870581" y="6331966"/>
                    <a:pt x="2870581" y="6342507"/>
                  </a:cubicBezTo>
                  <a:cubicBezTo>
                    <a:pt x="2870581" y="6353048"/>
                    <a:pt x="2862072" y="6361557"/>
                    <a:pt x="2851531" y="6361557"/>
                  </a:cubicBezTo>
                  <a:close/>
                  <a:moveTo>
                    <a:pt x="2584831" y="6361557"/>
                  </a:moveTo>
                  <a:lnTo>
                    <a:pt x="2470531" y="6361557"/>
                  </a:lnTo>
                  <a:cubicBezTo>
                    <a:pt x="2459990" y="6361557"/>
                    <a:pt x="2451481" y="6353048"/>
                    <a:pt x="2451481" y="6342507"/>
                  </a:cubicBezTo>
                  <a:cubicBezTo>
                    <a:pt x="2451481" y="6331966"/>
                    <a:pt x="2459990" y="6323457"/>
                    <a:pt x="2470531" y="6323457"/>
                  </a:cubicBezTo>
                  <a:lnTo>
                    <a:pt x="2584831" y="6323457"/>
                  </a:lnTo>
                  <a:cubicBezTo>
                    <a:pt x="2595372" y="6323457"/>
                    <a:pt x="2603881" y="6331966"/>
                    <a:pt x="2603881" y="6342507"/>
                  </a:cubicBezTo>
                  <a:cubicBezTo>
                    <a:pt x="2603881" y="6353048"/>
                    <a:pt x="2595372" y="6361557"/>
                    <a:pt x="2584831" y="6361557"/>
                  </a:cubicBezTo>
                  <a:close/>
                  <a:moveTo>
                    <a:pt x="2318131" y="6361557"/>
                  </a:moveTo>
                  <a:lnTo>
                    <a:pt x="2203831" y="6361557"/>
                  </a:lnTo>
                  <a:cubicBezTo>
                    <a:pt x="2193290" y="6361557"/>
                    <a:pt x="2184781" y="6353048"/>
                    <a:pt x="2184781" y="6342507"/>
                  </a:cubicBezTo>
                  <a:cubicBezTo>
                    <a:pt x="2184781" y="6331966"/>
                    <a:pt x="2193290" y="6323457"/>
                    <a:pt x="2203831" y="6323457"/>
                  </a:cubicBezTo>
                  <a:lnTo>
                    <a:pt x="2318131" y="6323457"/>
                  </a:lnTo>
                  <a:cubicBezTo>
                    <a:pt x="2328672" y="6323457"/>
                    <a:pt x="2337181" y="6331966"/>
                    <a:pt x="2337181" y="6342507"/>
                  </a:cubicBezTo>
                  <a:cubicBezTo>
                    <a:pt x="2337181" y="6353048"/>
                    <a:pt x="2328672" y="6361557"/>
                    <a:pt x="2318131" y="6361557"/>
                  </a:cubicBezTo>
                  <a:close/>
                  <a:moveTo>
                    <a:pt x="2051431" y="6361557"/>
                  </a:moveTo>
                  <a:lnTo>
                    <a:pt x="1937131" y="6361557"/>
                  </a:lnTo>
                  <a:cubicBezTo>
                    <a:pt x="1926590" y="6361557"/>
                    <a:pt x="1918081" y="6353048"/>
                    <a:pt x="1918081" y="6342507"/>
                  </a:cubicBezTo>
                  <a:cubicBezTo>
                    <a:pt x="1918081" y="6331966"/>
                    <a:pt x="1926590" y="6323457"/>
                    <a:pt x="1937131" y="6323457"/>
                  </a:cubicBezTo>
                  <a:lnTo>
                    <a:pt x="2051431" y="6323457"/>
                  </a:lnTo>
                  <a:cubicBezTo>
                    <a:pt x="2061972" y="6323457"/>
                    <a:pt x="2070481" y="6331966"/>
                    <a:pt x="2070481" y="6342507"/>
                  </a:cubicBezTo>
                  <a:cubicBezTo>
                    <a:pt x="2070481" y="6353048"/>
                    <a:pt x="2061972" y="6361557"/>
                    <a:pt x="2051431" y="6361557"/>
                  </a:cubicBezTo>
                  <a:close/>
                  <a:moveTo>
                    <a:pt x="1784731" y="6361557"/>
                  </a:moveTo>
                  <a:lnTo>
                    <a:pt x="1670431" y="6361557"/>
                  </a:lnTo>
                  <a:cubicBezTo>
                    <a:pt x="1659890" y="6361557"/>
                    <a:pt x="1651381" y="6353048"/>
                    <a:pt x="1651381" y="6342507"/>
                  </a:cubicBezTo>
                  <a:cubicBezTo>
                    <a:pt x="1651381" y="6331966"/>
                    <a:pt x="1659890" y="6323457"/>
                    <a:pt x="1670431" y="6323457"/>
                  </a:cubicBezTo>
                  <a:lnTo>
                    <a:pt x="1784731" y="6323457"/>
                  </a:lnTo>
                  <a:cubicBezTo>
                    <a:pt x="1795272" y="6323457"/>
                    <a:pt x="1803781" y="6331966"/>
                    <a:pt x="1803781" y="6342507"/>
                  </a:cubicBezTo>
                  <a:cubicBezTo>
                    <a:pt x="1803781" y="6353048"/>
                    <a:pt x="1795272" y="6361557"/>
                    <a:pt x="1784731" y="6361557"/>
                  </a:cubicBezTo>
                  <a:close/>
                  <a:moveTo>
                    <a:pt x="1518031" y="6361557"/>
                  </a:moveTo>
                  <a:lnTo>
                    <a:pt x="1403731" y="6361557"/>
                  </a:lnTo>
                  <a:cubicBezTo>
                    <a:pt x="1393190" y="6361557"/>
                    <a:pt x="1384681" y="6353048"/>
                    <a:pt x="1384681" y="6342507"/>
                  </a:cubicBezTo>
                  <a:cubicBezTo>
                    <a:pt x="1384681" y="6331966"/>
                    <a:pt x="1393190" y="6323457"/>
                    <a:pt x="1403731" y="6323457"/>
                  </a:cubicBezTo>
                  <a:lnTo>
                    <a:pt x="1518031" y="6323457"/>
                  </a:lnTo>
                  <a:cubicBezTo>
                    <a:pt x="1528572" y="6323457"/>
                    <a:pt x="1537081" y="6331966"/>
                    <a:pt x="1537081" y="6342507"/>
                  </a:cubicBezTo>
                  <a:cubicBezTo>
                    <a:pt x="1537081" y="6353048"/>
                    <a:pt x="1528572" y="6361557"/>
                    <a:pt x="1518031" y="6361557"/>
                  </a:cubicBezTo>
                  <a:close/>
                  <a:moveTo>
                    <a:pt x="1251331" y="6361557"/>
                  </a:moveTo>
                  <a:lnTo>
                    <a:pt x="1137031" y="6361557"/>
                  </a:lnTo>
                  <a:cubicBezTo>
                    <a:pt x="1126490" y="6361557"/>
                    <a:pt x="1117981" y="6353048"/>
                    <a:pt x="1117981" y="6342507"/>
                  </a:cubicBezTo>
                  <a:cubicBezTo>
                    <a:pt x="1117981" y="6331966"/>
                    <a:pt x="1126490" y="6323457"/>
                    <a:pt x="1137031" y="6323457"/>
                  </a:cubicBezTo>
                  <a:lnTo>
                    <a:pt x="1251331" y="6323457"/>
                  </a:lnTo>
                  <a:cubicBezTo>
                    <a:pt x="1261872" y="6323457"/>
                    <a:pt x="1270381" y="6331966"/>
                    <a:pt x="1270381" y="6342507"/>
                  </a:cubicBezTo>
                  <a:cubicBezTo>
                    <a:pt x="1270381" y="6353048"/>
                    <a:pt x="1261872" y="6361557"/>
                    <a:pt x="1251331" y="6361557"/>
                  </a:cubicBezTo>
                  <a:close/>
                  <a:moveTo>
                    <a:pt x="984631" y="6361557"/>
                  </a:moveTo>
                  <a:lnTo>
                    <a:pt x="870331" y="6361557"/>
                  </a:lnTo>
                  <a:cubicBezTo>
                    <a:pt x="859790" y="6361557"/>
                    <a:pt x="851281" y="6353048"/>
                    <a:pt x="851281" y="6342507"/>
                  </a:cubicBezTo>
                  <a:cubicBezTo>
                    <a:pt x="851281" y="6331966"/>
                    <a:pt x="859790" y="6323457"/>
                    <a:pt x="870331" y="6323457"/>
                  </a:cubicBezTo>
                  <a:lnTo>
                    <a:pt x="984631" y="6323457"/>
                  </a:lnTo>
                  <a:cubicBezTo>
                    <a:pt x="995172" y="6323457"/>
                    <a:pt x="1003681" y="6331966"/>
                    <a:pt x="1003681" y="6342507"/>
                  </a:cubicBezTo>
                  <a:cubicBezTo>
                    <a:pt x="1003681" y="6353048"/>
                    <a:pt x="995172" y="6361557"/>
                    <a:pt x="984631" y="6361557"/>
                  </a:cubicBezTo>
                  <a:close/>
                  <a:moveTo>
                    <a:pt x="717931" y="6361557"/>
                  </a:moveTo>
                  <a:lnTo>
                    <a:pt x="603631" y="6361557"/>
                  </a:lnTo>
                  <a:cubicBezTo>
                    <a:pt x="593090" y="6361557"/>
                    <a:pt x="584581" y="6353048"/>
                    <a:pt x="584581" y="6342507"/>
                  </a:cubicBezTo>
                  <a:cubicBezTo>
                    <a:pt x="584581" y="6331966"/>
                    <a:pt x="593090" y="6323457"/>
                    <a:pt x="603631" y="6323457"/>
                  </a:cubicBezTo>
                  <a:lnTo>
                    <a:pt x="717931" y="6323457"/>
                  </a:lnTo>
                  <a:cubicBezTo>
                    <a:pt x="728472" y="6323457"/>
                    <a:pt x="736981" y="6331966"/>
                    <a:pt x="736981" y="6342507"/>
                  </a:cubicBezTo>
                  <a:cubicBezTo>
                    <a:pt x="736981" y="6353048"/>
                    <a:pt x="728472" y="6361557"/>
                    <a:pt x="717931" y="6361557"/>
                  </a:cubicBezTo>
                  <a:close/>
                  <a:moveTo>
                    <a:pt x="451231" y="6361557"/>
                  </a:moveTo>
                  <a:lnTo>
                    <a:pt x="336931" y="6361557"/>
                  </a:lnTo>
                  <a:cubicBezTo>
                    <a:pt x="326390" y="6361557"/>
                    <a:pt x="317881" y="6353048"/>
                    <a:pt x="317881" y="6342507"/>
                  </a:cubicBezTo>
                  <a:cubicBezTo>
                    <a:pt x="317881" y="6331966"/>
                    <a:pt x="326390" y="6323457"/>
                    <a:pt x="336931" y="6323457"/>
                  </a:cubicBezTo>
                  <a:lnTo>
                    <a:pt x="451231" y="6323457"/>
                  </a:lnTo>
                  <a:cubicBezTo>
                    <a:pt x="461772" y="6323457"/>
                    <a:pt x="470281" y="6331966"/>
                    <a:pt x="470281" y="6342507"/>
                  </a:cubicBezTo>
                  <a:cubicBezTo>
                    <a:pt x="470281" y="6353048"/>
                    <a:pt x="461772" y="6361557"/>
                    <a:pt x="451231" y="6361557"/>
                  </a:cubicBezTo>
                  <a:close/>
                  <a:moveTo>
                    <a:pt x="184531" y="6361557"/>
                  </a:moveTo>
                  <a:lnTo>
                    <a:pt x="70231" y="6361557"/>
                  </a:lnTo>
                  <a:cubicBezTo>
                    <a:pt x="59690" y="6361557"/>
                    <a:pt x="51181" y="6353048"/>
                    <a:pt x="51181" y="6342507"/>
                  </a:cubicBezTo>
                  <a:cubicBezTo>
                    <a:pt x="51181" y="6331966"/>
                    <a:pt x="59690" y="6323457"/>
                    <a:pt x="70231" y="6323457"/>
                  </a:cubicBezTo>
                  <a:lnTo>
                    <a:pt x="184531" y="6323457"/>
                  </a:lnTo>
                  <a:cubicBezTo>
                    <a:pt x="195072" y="6323457"/>
                    <a:pt x="203581" y="6331966"/>
                    <a:pt x="203581" y="6342507"/>
                  </a:cubicBezTo>
                  <a:cubicBezTo>
                    <a:pt x="203581" y="6353048"/>
                    <a:pt x="195072" y="6361557"/>
                    <a:pt x="184531" y="6361557"/>
                  </a:cubicBezTo>
                  <a:close/>
                  <a:moveTo>
                    <a:pt x="0" y="6241288"/>
                  </a:moveTo>
                  <a:lnTo>
                    <a:pt x="0" y="6126988"/>
                  </a:lnTo>
                  <a:cubicBezTo>
                    <a:pt x="0" y="6116447"/>
                    <a:pt x="8509" y="6107938"/>
                    <a:pt x="19050" y="6107938"/>
                  </a:cubicBezTo>
                  <a:cubicBezTo>
                    <a:pt x="29591" y="6107938"/>
                    <a:pt x="38100" y="6116447"/>
                    <a:pt x="38100" y="6126988"/>
                  </a:cubicBezTo>
                  <a:lnTo>
                    <a:pt x="38100" y="6241288"/>
                  </a:lnTo>
                  <a:cubicBezTo>
                    <a:pt x="38100" y="6251829"/>
                    <a:pt x="29591" y="6260338"/>
                    <a:pt x="19050" y="6260338"/>
                  </a:cubicBezTo>
                  <a:cubicBezTo>
                    <a:pt x="8509" y="6260338"/>
                    <a:pt x="0" y="6251829"/>
                    <a:pt x="0" y="6241288"/>
                  </a:cubicBezTo>
                  <a:close/>
                  <a:moveTo>
                    <a:pt x="0" y="5974588"/>
                  </a:moveTo>
                  <a:lnTo>
                    <a:pt x="0" y="5860288"/>
                  </a:lnTo>
                  <a:cubicBezTo>
                    <a:pt x="0" y="5849747"/>
                    <a:pt x="8509" y="5841238"/>
                    <a:pt x="19050" y="5841238"/>
                  </a:cubicBezTo>
                  <a:cubicBezTo>
                    <a:pt x="29591" y="5841238"/>
                    <a:pt x="38100" y="5849747"/>
                    <a:pt x="38100" y="5860288"/>
                  </a:cubicBezTo>
                  <a:lnTo>
                    <a:pt x="38100" y="5974588"/>
                  </a:lnTo>
                  <a:cubicBezTo>
                    <a:pt x="38100" y="5985129"/>
                    <a:pt x="29591" y="5993638"/>
                    <a:pt x="19050" y="5993638"/>
                  </a:cubicBezTo>
                  <a:cubicBezTo>
                    <a:pt x="8509" y="5993638"/>
                    <a:pt x="0" y="5985129"/>
                    <a:pt x="0" y="5974588"/>
                  </a:cubicBezTo>
                  <a:close/>
                  <a:moveTo>
                    <a:pt x="0" y="5707888"/>
                  </a:moveTo>
                  <a:lnTo>
                    <a:pt x="0" y="5593588"/>
                  </a:lnTo>
                  <a:cubicBezTo>
                    <a:pt x="0" y="5583047"/>
                    <a:pt x="8509" y="5574538"/>
                    <a:pt x="19050" y="5574538"/>
                  </a:cubicBezTo>
                  <a:cubicBezTo>
                    <a:pt x="29591" y="5574538"/>
                    <a:pt x="38100" y="5583047"/>
                    <a:pt x="38100" y="5593588"/>
                  </a:cubicBezTo>
                  <a:lnTo>
                    <a:pt x="38100" y="5707888"/>
                  </a:lnTo>
                  <a:cubicBezTo>
                    <a:pt x="38100" y="5718429"/>
                    <a:pt x="29591" y="5726938"/>
                    <a:pt x="19050" y="5726938"/>
                  </a:cubicBezTo>
                  <a:cubicBezTo>
                    <a:pt x="8509" y="5726938"/>
                    <a:pt x="0" y="5718429"/>
                    <a:pt x="0" y="5707888"/>
                  </a:cubicBezTo>
                  <a:close/>
                  <a:moveTo>
                    <a:pt x="0" y="5441188"/>
                  </a:moveTo>
                  <a:lnTo>
                    <a:pt x="0" y="5326888"/>
                  </a:lnTo>
                  <a:cubicBezTo>
                    <a:pt x="0" y="5316347"/>
                    <a:pt x="8509" y="5307838"/>
                    <a:pt x="19050" y="5307838"/>
                  </a:cubicBezTo>
                  <a:cubicBezTo>
                    <a:pt x="29591" y="5307838"/>
                    <a:pt x="38100" y="5316347"/>
                    <a:pt x="38100" y="5326888"/>
                  </a:cubicBezTo>
                  <a:lnTo>
                    <a:pt x="38100" y="5441188"/>
                  </a:lnTo>
                  <a:cubicBezTo>
                    <a:pt x="38100" y="5451729"/>
                    <a:pt x="29591" y="5460238"/>
                    <a:pt x="19050" y="5460238"/>
                  </a:cubicBezTo>
                  <a:cubicBezTo>
                    <a:pt x="8509" y="5460238"/>
                    <a:pt x="0" y="5451729"/>
                    <a:pt x="0" y="5441188"/>
                  </a:cubicBezTo>
                  <a:close/>
                  <a:moveTo>
                    <a:pt x="0" y="5174488"/>
                  </a:moveTo>
                  <a:lnTo>
                    <a:pt x="0" y="5060188"/>
                  </a:lnTo>
                  <a:cubicBezTo>
                    <a:pt x="0" y="5049647"/>
                    <a:pt x="8509" y="5041138"/>
                    <a:pt x="19050" y="5041138"/>
                  </a:cubicBezTo>
                  <a:cubicBezTo>
                    <a:pt x="29591" y="5041138"/>
                    <a:pt x="38100" y="5049647"/>
                    <a:pt x="38100" y="5060188"/>
                  </a:cubicBezTo>
                  <a:lnTo>
                    <a:pt x="38100" y="5174488"/>
                  </a:lnTo>
                  <a:cubicBezTo>
                    <a:pt x="38100" y="5185029"/>
                    <a:pt x="29591" y="5193538"/>
                    <a:pt x="19050" y="5193538"/>
                  </a:cubicBezTo>
                  <a:cubicBezTo>
                    <a:pt x="8509" y="5193538"/>
                    <a:pt x="0" y="5185029"/>
                    <a:pt x="0" y="5174488"/>
                  </a:cubicBezTo>
                  <a:close/>
                  <a:moveTo>
                    <a:pt x="0" y="4907788"/>
                  </a:moveTo>
                  <a:lnTo>
                    <a:pt x="0" y="4793488"/>
                  </a:lnTo>
                  <a:cubicBezTo>
                    <a:pt x="0" y="4782947"/>
                    <a:pt x="8509" y="4774438"/>
                    <a:pt x="19050" y="4774438"/>
                  </a:cubicBezTo>
                  <a:cubicBezTo>
                    <a:pt x="29591" y="4774438"/>
                    <a:pt x="38100" y="4782947"/>
                    <a:pt x="38100" y="4793488"/>
                  </a:cubicBezTo>
                  <a:lnTo>
                    <a:pt x="38100" y="4907788"/>
                  </a:lnTo>
                  <a:cubicBezTo>
                    <a:pt x="38100" y="4918329"/>
                    <a:pt x="29591" y="4926838"/>
                    <a:pt x="19050" y="4926838"/>
                  </a:cubicBezTo>
                  <a:cubicBezTo>
                    <a:pt x="8509" y="4926838"/>
                    <a:pt x="0" y="4918329"/>
                    <a:pt x="0" y="4907788"/>
                  </a:cubicBezTo>
                  <a:close/>
                  <a:moveTo>
                    <a:pt x="0" y="4641088"/>
                  </a:moveTo>
                  <a:lnTo>
                    <a:pt x="0" y="4526788"/>
                  </a:lnTo>
                  <a:cubicBezTo>
                    <a:pt x="0" y="4516247"/>
                    <a:pt x="8509" y="4507738"/>
                    <a:pt x="19050" y="4507738"/>
                  </a:cubicBezTo>
                  <a:cubicBezTo>
                    <a:pt x="29591" y="4507738"/>
                    <a:pt x="38100" y="4516247"/>
                    <a:pt x="38100" y="4526788"/>
                  </a:cubicBezTo>
                  <a:lnTo>
                    <a:pt x="38100" y="4641088"/>
                  </a:lnTo>
                  <a:cubicBezTo>
                    <a:pt x="38100" y="4651629"/>
                    <a:pt x="29591" y="4660138"/>
                    <a:pt x="19050" y="4660138"/>
                  </a:cubicBezTo>
                  <a:cubicBezTo>
                    <a:pt x="8509" y="4660138"/>
                    <a:pt x="0" y="4651629"/>
                    <a:pt x="0" y="4641088"/>
                  </a:cubicBezTo>
                  <a:close/>
                  <a:moveTo>
                    <a:pt x="0" y="4374388"/>
                  </a:moveTo>
                  <a:lnTo>
                    <a:pt x="0" y="4260088"/>
                  </a:lnTo>
                  <a:cubicBezTo>
                    <a:pt x="0" y="4249547"/>
                    <a:pt x="8509" y="4241038"/>
                    <a:pt x="19050" y="4241038"/>
                  </a:cubicBezTo>
                  <a:cubicBezTo>
                    <a:pt x="29591" y="4241038"/>
                    <a:pt x="38100" y="4249547"/>
                    <a:pt x="38100" y="4260088"/>
                  </a:cubicBezTo>
                  <a:lnTo>
                    <a:pt x="38100" y="4374388"/>
                  </a:lnTo>
                  <a:cubicBezTo>
                    <a:pt x="38100" y="4384929"/>
                    <a:pt x="29591" y="4393438"/>
                    <a:pt x="19050" y="4393438"/>
                  </a:cubicBezTo>
                  <a:cubicBezTo>
                    <a:pt x="8509" y="4393438"/>
                    <a:pt x="0" y="4384929"/>
                    <a:pt x="0" y="4374388"/>
                  </a:cubicBezTo>
                  <a:close/>
                  <a:moveTo>
                    <a:pt x="0" y="4107688"/>
                  </a:moveTo>
                  <a:lnTo>
                    <a:pt x="0" y="3993388"/>
                  </a:lnTo>
                  <a:cubicBezTo>
                    <a:pt x="0" y="3982847"/>
                    <a:pt x="8509" y="3974338"/>
                    <a:pt x="19050" y="3974338"/>
                  </a:cubicBezTo>
                  <a:cubicBezTo>
                    <a:pt x="29591" y="3974338"/>
                    <a:pt x="38100" y="3982847"/>
                    <a:pt x="38100" y="3993388"/>
                  </a:cubicBezTo>
                  <a:lnTo>
                    <a:pt x="38100" y="4107688"/>
                  </a:lnTo>
                  <a:cubicBezTo>
                    <a:pt x="38100" y="4118229"/>
                    <a:pt x="29591" y="4126738"/>
                    <a:pt x="19050" y="4126738"/>
                  </a:cubicBezTo>
                  <a:cubicBezTo>
                    <a:pt x="8509" y="4126738"/>
                    <a:pt x="0" y="4118229"/>
                    <a:pt x="0" y="4107688"/>
                  </a:cubicBezTo>
                  <a:close/>
                  <a:moveTo>
                    <a:pt x="0" y="3840988"/>
                  </a:moveTo>
                  <a:lnTo>
                    <a:pt x="0" y="3726688"/>
                  </a:lnTo>
                  <a:cubicBezTo>
                    <a:pt x="0" y="3716147"/>
                    <a:pt x="8509" y="3707638"/>
                    <a:pt x="19050" y="3707638"/>
                  </a:cubicBezTo>
                  <a:cubicBezTo>
                    <a:pt x="29591" y="3707638"/>
                    <a:pt x="38100" y="3716147"/>
                    <a:pt x="38100" y="3726688"/>
                  </a:cubicBezTo>
                  <a:lnTo>
                    <a:pt x="38100" y="3840988"/>
                  </a:lnTo>
                  <a:cubicBezTo>
                    <a:pt x="38100" y="3851529"/>
                    <a:pt x="29591" y="3860038"/>
                    <a:pt x="19050" y="3860038"/>
                  </a:cubicBezTo>
                  <a:cubicBezTo>
                    <a:pt x="8509" y="3860038"/>
                    <a:pt x="0" y="3851529"/>
                    <a:pt x="0" y="3840988"/>
                  </a:cubicBezTo>
                  <a:close/>
                  <a:moveTo>
                    <a:pt x="0" y="3574288"/>
                  </a:moveTo>
                  <a:lnTo>
                    <a:pt x="0" y="3459988"/>
                  </a:lnTo>
                  <a:cubicBezTo>
                    <a:pt x="0" y="3449447"/>
                    <a:pt x="8509" y="3440938"/>
                    <a:pt x="19050" y="3440938"/>
                  </a:cubicBezTo>
                  <a:cubicBezTo>
                    <a:pt x="29591" y="3440938"/>
                    <a:pt x="38100" y="3449447"/>
                    <a:pt x="38100" y="3459988"/>
                  </a:cubicBezTo>
                  <a:lnTo>
                    <a:pt x="38100" y="3574288"/>
                  </a:lnTo>
                  <a:cubicBezTo>
                    <a:pt x="38100" y="3584829"/>
                    <a:pt x="29591" y="3593338"/>
                    <a:pt x="19050" y="3593338"/>
                  </a:cubicBezTo>
                  <a:cubicBezTo>
                    <a:pt x="8509" y="3593338"/>
                    <a:pt x="0" y="3584829"/>
                    <a:pt x="0" y="3574288"/>
                  </a:cubicBezTo>
                  <a:close/>
                  <a:moveTo>
                    <a:pt x="0" y="3307588"/>
                  </a:moveTo>
                  <a:lnTo>
                    <a:pt x="0" y="3193288"/>
                  </a:lnTo>
                  <a:cubicBezTo>
                    <a:pt x="0" y="3182747"/>
                    <a:pt x="8509" y="3174238"/>
                    <a:pt x="19050" y="3174238"/>
                  </a:cubicBezTo>
                  <a:cubicBezTo>
                    <a:pt x="29591" y="3174238"/>
                    <a:pt x="38100" y="3182747"/>
                    <a:pt x="38100" y="3193288"/>
                  </a:cubicBezTo>
                  <a:lnTo>
                    <a:pt x="38100" y="3307588"/>
                  </a:lnTo>
                  <a:cubicBezTo>
                    <a:pt x="38100" y="3318129"/>
                    <a:pt x="29591" y="3326638"/>
                    <a:pt x="19050" y="3326638"/>
                  </a:cubicBezTo>
                  <a:cubicBezTo>
                    <a:pt x="8509" y="3326638"/>
                    <a:pt x="0" y="3318129"/>
                    <a:pt x="0" y="3307588"/>
                  </a:cubicBezTo>
                  <a:close/>
                  <a:moveTo>
                    <a:pt x="0" y="3040888"/>
                  </a:moveTo>
                  <a:lnTo>
                    <a:pt x="0" y="2926588"/>
                  </a:lnTo>
                  <a:cubicBezTo>
                    <a:pt x="0" y="2916047"/>
                    <a:pt x="8509" y="2907538"/>
                    <a:pt x="19050" y="2907538"/>
                  </a:cubicBezTo>
                  <a:cubicBezTo>
                    <a:pt x="29591" y="2907538"/>
                    <a:pt x="38100" y="2916047"/>
                    <a:pt x="38100" y="2926588"/>
                  </a:cubicBezTo>
                  <a:lnTo>
                    <a:pt x="38100" y="3040888"/>
                  </a:lnTo>
                  <a:cubicBezTo>
                    <a:pt x="38100" y="3051429"/>
                    <a:pt x="29591" y="3059938"/>
                    <a:pt x="19050" y="3059938"/>
                  </a:cubicBezTo>
                  <a:cubicBezTo>
                    <a:pt x="8509" y="3059938"/>
                    <a:pt x="0" y="3051429"/>
                    <a:pt x="0" y="3040888"/>
                  </a:cubicBezTo>
                  <a:close/>
                  <a:moveTo>
                    <a:pt x="0" y="2774188"/>
                  </a:moveTo>
                  <a:lnTo>
                    <a:pt x="0" y="2659888"/>
                  </a:lnTo>
                  <a:cubicBezTo>
                    <a:pt x="0" y="2649347"/>
                    <a:pt x="8509" y="2640838"/>
                    <a:pt x="19050" y="2640838"/>
                  </a:cubicBezTo>
                  <a:cubicBezTo>
                    <a:pt x="29591" y="2640838"/>
                    <a:pt x="38100" y="2649347"/>
                    <a:pt x="38100" y="2659888"/>
                  </a:cubicBezTo>
                  <a:lnTo>
                    <a:pt x="38100" y="2774188"/>
                  </a:lnTo>
                  <a:cubicBezTo>
                    <a:pt x="38100" y="2784729"/>
                    <a:pt x="29591" y="2793238"/>
                    <a:pt x="19050" y="2793238"/>
                  </a:cubicBezTo>
                  <a:cubicBezTo>
                    <a:pt x="8509" y="2793238"/>
                    <a:pt x="0" y="2784729"/>
                    <a:pt x="0" y="2774188"/>
                  </a:cubicBezTo>
                  <a:close/>
                  <a:moveTo>
                    <a:pt x="0" y="2507488"/>
                  </a:moveTo>
                  <a:lnTo>
                    <a:pt x="0" y="2393188"/>
                  </a:lnTo>
                  <a:cubicBezTo>
                    <a:pt x="0" y="2382647"/>
                    <a:pt x="8509" y="2374138"/>
                    <a:pt x="19050" y="2374138"/>
                  </a:cubicBezTo>
                  <a:cubicBezTo>
                    <a:pt x="29591" y="2374138"/>
                    <a:pt x="38100" y="2382647"/>
                    <a:pt x="38100" y="2393188"/>
                  </a:cubicBezTo>
                  <a:lnTo>
                    <a:pt x="38100" y="2507488"/>
                  </a:lnTo>
                  <a:cubicBezTo>
                    <a:pt x="38100" y="2518029"/>
                    <a:pt x="29591" y="2526538"/>
                    <a:pt x="19050" y="2526538"/>
                  </a:cubicBezTo>
                  <a:cubicBezTo>
                    <a:pt x="8509" y="2526538"/>
                    <a:pt x="0" y="2518029"/>
                    <a:pt x="0" y="2507488"/>
                  </a:cubicBezTo>
                  <a:close/>
                  <a:moveTo>
                    <a:pt x="0" y="2240788"/>
                  </a:moveTo>
                  <a:lnTo>
                    <a:pt x="0" y="2126488"/>
                  </a:lnTo>
                  <a:cubicBezTo>
                    <a:pt x="0" y="2115947"/>
                    <a:pt x="8509" y="2107438"/>
                    <a:pt x="19050" y="2107438"/>
                  </a:cubicBezTo>
                  <a:cubicBezTo>
                    <a:pt x="29591" y="2107438"/>
                    <a:pt x="38100" y="2115947"/>
                    <a:pt x="38100" y="2126488"/>
                  </a:cubicBezTo>
                  <a:lnTo>
                    <a:pt x="38100" y="2240788"/>
                  </a:lnTo>
                  <a:cubicBezTo>
                    <a:pt x="38100" y="2251329"/>
                    <a:pt x="29591" y="2259838"/>
                    <a:pt x="19050" y="2259838"/>
                  </a:cubicBezTo>
                  <a:cubicBezTo>
                    <a:pt x="8509" y="2259838"/>
                    <a:pt x="0" y="2251329"/>
                    <a:pt x="0" y="2240788"/>
                  </a:cubicBezTo>
                  <a:close/>
                  <a:moveTo>
                    <a:pt x="0" y="1974088"/>
                  </a:moveTo>
                  <a:lnTo>
                    <a:pt x="0" y="1859788"/>
                  </a:lnTo>
                  <a:cubicBezTo>
                    <a:pt x="0" y="1849247"/>
                    <a:pt x="8509" y="1840738"/>
                    <a:pt x="19050" y="1840738"/>
                  </a:cubicBezTo>
                  <a:cubicBezTo>
                    <a:pt x="29591" y="1840738"/>
                    <a:pt x="38100" y="1849247"/>
                    <a:pt x="38100" y="1859788"/>
                  </a:cubicBezTo>
                  <a:lnTo>
                    <a:pt x="38100" y="1974088"/>
                  </a:lnTo>
                  <a:cubicBezTo>
                    <a:pt x="38100" y="1984629"/>
                    <a:pt x="29591" y="1993138"/>
                    <a:pt x="19050" y="1993138"/>
                  </a:cubicBezTo>
                  <a:cubicBezTo>
                    <a:pt x="8509" y="1993138"/>
                    <a:pt x="0" y="1984629"/>
                    <a:pt x="0" y="1974088"/>
                  </a:cubicBezTo>
                  <a:close/>
                  <a:moveTo>
                    <a:pt x="0" y="1707388"/>
                  </a:moveTo>
                  <a:lnTo>
                    <a:pt x="0" y="1593088"/>
                  </a:lnTo>
                  <a:cubicBezTo>
                    <a:pt x="0" y="1582547"/>
                    <a:pt x="8509" y="1574038"/>
                    <a:pt x="19050" y="1574038"/>
                  </a:cubicBezTo>
                  <a:cubicBezTo>
                    <a:pt x="29591" y="1574038"/>
                    <a:pt x="38100" y="1582547"/>
                    <a:pt x="38100" y="1593088"/>
                  </a:cubicBezTo>
                  <a:lnTo>
                    <a:pt x="38100" y="1707388"/>
                  </a:lnTo>
                  <a:cubicBezTo>
                    <a:pt x="38100" y="1717929"/>
                    <a:pt x="29591" y="1726438"/>
                    <a:pt x="19050" y="1726438"/>
                  </a:cubicBezTo>
                  <a:cubicBezTo>
                    <a:pt x="8509" y="1726438"/>
                    <a:pt x="0" y="1717929"/>
                    <a:pt x="0" y="1707388"/>
                  </a:cubicBezTo>
                  <a:close/>
                  <a:moveTo>
                    <a:pt x="0" y="1440688"/>
                  </a:moveTo>
                  <a:lnTo>
                    <a:pt x="0" y="1326388"/>
                  </a:lnTo>
                  <a:cubicBezTo>
                    <a:pt x="0" y="1315847"/>
                    <a:pt x="8509" y="1307338"/>
                    <a:pt x="19050" y="1307338"/>
                  </a:cubicBezTo>
                  <a:cubicBezTo>
                    <a:pt x="29591" y="1307338"/>
                    <a:pt x="38100" y="1315847"/>
                    <a:pt x="38100" y="1326388"/>
                  </a:cubicBezTo>
                  <a:lnTo>
                    <a:pt x="38100" y="1440688"/>
                  </a:lnTo>
                  <a:cubicBezTo>
                    <a:pt x="38100" y="1451229"/>
                    <a:pt x="29591" y="1459738"/>
                    <a:pt x="19050" y="1459738"/>
                  </a:cubicBezTo>
                  <a:cubicBezTo>
                    <a:pt x="8509" y="1459738"/>
                    <a:pt x="0" y="1451229"/>
                    <a:pt x="0" y="1440688"/>
                  </a:cubicBezTo>
                  <a:close/>
                  <a:moveTo>
                    <a:pt x="0" y="1173988"/>
                  </a:moveTo>
                  <a:lnTo>
                    <a:pt x="0" y="1059688"/>
                  </a:lnTo>
                  <a:cubicBezTo>
                    <a:pt x="0" y="1049147"/>
                    <a:pt x="8509" y="1040638"/>
                    <a:pt x="19050" y="1040638"/>
                  </a:cubicBezTo>
                  <a:cubicBezTo>
                    <a:pt x="29591" y="1040638"/>
                    <a:pt x="38100" y="1049147"/>
                    <a:pt x="38100" y="1059688"/>
                  </a:cubicBezTo>
                  <a:lnTo>
                    <a:pt x="38100" y="1173988"/>
                  </a:lnTo>
                  <a:cubicBezTo>
                    <a:pt x="38100" y="1184529"/>
                    <a:pt x="29591" y="1193038"/>
                    <a:pt x="19050" y="1193038"/>
                  </a:cubicBezTo>
                  <a:cubicBezTo>
                    <a:pt x="8509" y="1193038"/>
                    <a:pt x="0" y="1184529"/>
                    <a:pt x="0" y="1173988"/>
                  </a:cubicBezTo>
                  <a:close/>
                  <a:moveTo>
                    <a:pt x="0" y="907288"/>
                  </a:moveTo>
                  <a:lnTo>
                    <a:pt x="0" y="792988"/>
                  </a:lnTo>
                  <a:cubicBezTo>
                    <a:pt x="0" y="782447"/>
                    <a:pt x="8509" y="773938"/>
                    <a:pt x="19050" y="773938"/>
                  </a:cubicBezTo>
                  <a:cubicBezTo>
                    <a:pt x="29591" y="773938"/>
                    <a:pt x="38100" y="782447"/>
                    <a:pt x="38100" y="792988"/>
                  </a:cubicBezTo>
                  <a:lnTo>
                    <a:pt x="38100" y="907288"/>
                  </a:lnTo>
                  <a:cubicBezTo>
                    <a:pt x="38100" y="917829"/>
                    <a:pt x="29591" y="926338"/>
                    <a:pt x="19050" y="926338"/>
                  </a:cubicBezTo>
                  <a:cubicBezTo>
                    <a:pt x="8509" y="926338"/>
                    <a:pt x="0" y="917829"/>
                    <a:pt x="0" y="907288"/>
                  </a:cubicBezTo>
                  <a:close/>
                  <a:moveTo>
                    <a:pt x="0" y="640588"/>
                  </a:moveTo>
                  <a:lnTo>
                    <a:pt x="0" y="526288"/>
                  </a:lnTo>
                  <a:cubicBezTo>
                    <a:pt x="0" y="515747"/>
                    <a:pt x="8509" y="507238"/>
                    <a:pt x="19050" y="507238"/>
                  </a:cubicBezTo>
                  <a:cubicBezTo>
                    <a:pt x="29591" y="507238"/>
                    <a:pt x="38100" y="515747"/>
                    <a:pt x="38100" y="526288"/>
                  </a:cubicBezTo>
                  <a:lnTo>
                    <a:pt x="38100" y="640588"/>
                  </a:lnTo>
                  <a:cubicBezTo>
                    <a:pt x="38100" y="651129"/>
                    <a:pt x="29591" y="659638"/>
                    <a:pt x="19050" y="659638"/>
                  </a:cubicBezTo>
                  <a:cubicBezTo>
                    <a:pt x="8509" y="659638"/>
                    <a:pt x="0" y="651129"/>
                    <a:pt x="0" y="640588"/>
                  </a:cubicBezTo>
                  <a:close/>
                  <a:moveTo>
                    <a:pt x="0" y="373888"/>
                  </a:moveTo>
                  <a:lnTo>
                    <a:pt x="0" y="259588"/>
                  </a:lnTo>
                  <a:cubicBezTo>
                    <a:pt x="0" y="249047"/>
                    <a:pt x="8509" y="240538"/>
                    <a:pt x="19050" y="240538"/>
                  </a:cubicBezTo>
                  <a:cubicBezTo>
                    <a:pt x="29591" y="240538"/>
                    <a:pt x="38100" y="249047"/>
                    <a:pt x="38100" y="259588"/>
                  </a:cubicBezTo>
                  <a:lnTo>
                    <a:pt x="38100" y="373888"/>
                  </a:lnTo>
                  <a:cubicBezTo>
                    <a:pt x="38100" y="384429"/>
                    <a:pt x="29591" y="392938"/>
                    <a:pt x="19050" y="392938"/>
                  </a:cubicBezTo>
                  <a:cubicBezTo>
                    <a:pt x="8509" y="392938"/>
                    <a:pt x="0" y="384429"/>
                    <a:pt x="0" y="373888"/>
                  </a:cubicBezTo>
                  <a:close/>
                  <a:moveTo>
                    <a:pt x="0" y="107188"/>
                  </a:moveTo>
                  <a:lnTo>
                    <a:pt x="0" y="19050"/>
                  </a:lnTo>
                  <a:cubicBezTo>
                    <a:pt x="0" y="8509"/>
                    <a:pt x="8509" y="0"/>
                    <a:pt x="19050" y="0"/>
                  </a:cubicBezTo>
                  <a:lnTo>
                    <a:pt x="133350" y="0"/>
                  </a:lnTo>
                  <a:cubicBezTo>
                    <a:pt x="143891" y="0"/>
                    <a:pt x="152400" y="8509"/>
                    <a:pt x="152400" y="19050"/>
                  </a:cubicBezTo>
                  <a:cubicBezTo>
                    <a:pt x="152400" y="29591"/>
                    <a:pt x="143891" y="38100"/>
                    <a:pt x="133350" y="38100"/>
                  </a:cubicBezTo>
                  <a:lnTo>
                    <a:pt x="19050" y="38100"/>
                  </a:lnTo>
                  <a:lnTo>
                    <a:pt x="19050" y="19050"/>
                  </a:lnTo>
                  <a:lnTo>
                    <a:pt x="38100" y="19050"/>
                  </a:lnTo>
                  <a:lnTo>
                    <a:pt x="38100" y="107188"/>
                  </a:lnTo>
                  <a:cubicBezTo>
                    <a:pt x="38100" y="117729"/>
                    <a:pt x="29591" y="126238"/>
                    <a:pt x="19050" y="126238"/>
                  </a:cubicBezTo>
                  <a:cubicBezTo>
                    <a:pt x="8509" y="126238"/>
                    <a:pt x="0" y="117729"/>
                    <a:pt x="0" y="107188"/>
                  </a:cubicBezTo>
                  <a:close/>
                </a:path>
              </a:pathLst>
            </a:custGeom>
            <a:solidFill>
              <a:srgbClr val="000000">
                <a:alpha val="0"/>
              </a:srgbClr>
            </a:solidFill>
            <a:ln>
              <a:noFill/>
            </a:ln>
          </p:spPr>
          <p:txBody>
            <a:bodyPr spcFirstLastPara="1" wrap="square" lIns="60950" tIns="60950" rIns="60950" bIns="60950" anchor="ctr" anchorCtr="0">
              <a:noAutofit/>
            </a:bodyPr>
            <a:lstStyle/>
            <a:p>
              <a:pPr>
                <a:buSzPts val="1400"/>
              </a:pPr>
              <a:endParaRPr sz="933"/>
            </a:p>
          </p:txBody>
        </p:sp>
      </p:grpSp>
      <p:grpSp>
        <p:nvGrpSpPr>
          <p:cNvPr id="1315" name="Google Shape;1315;p74"/>
          <p:cNvGrpSpPr/>
          <p:nvPr/>
        </p:nvGrpSpPr>
        <p:grpSpPr>
          <a:xfrm>
            <a:off x="6114493" y="1388298"/>
            <a:ext cx="2613406" cy="3180779"/>
            <a:chOff x="0" y="0"/>
            <a:chExt cx="5226812" cy="6361557"/>
          </a:xfrm>
        </p:grpSpPr>
        <p:sp>
          <p:nvSpPr>
            <p:cNvPr id="1316" name="Google Shape;1316;p74"/>
            <p:cNvSpPr/>
            <p:nvPr/>
          </p:nvSpPr>
          <p:spPr>
            <a:xfrm>
              <a:off x="19050" y="19050"/>
              <a:ext cx="5188712" cy="6323457"/>
            </a:xfrm>
            <a:custGeom>
              <a:avLst/>
              <a:gdLst/>
              <a:ahLst/>
              <a:cxnLst/>
              <a:rect l="l" t="t" r="r" b="b"/>
              <a:pathLst>
                <a:path w="5188712" h="6323457" extrusionOk="0">
                  <a:moveTo>
                    <a:pt x="0" y="0"/>
                  </a:moveTo>
                  <a:lnTo>
                    <a:pt x="5188712" y="0"/>
                  </a:lnTo>
                  <a:lnTo>
                    <a:pt x="5188712" y="6323457"/>
                  </a:lnTo>
                  <a:lnTo>
                    <a:pt x="0" y="6323457"/>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17" name="Google Shape;1317;p74"/>
            <p:cNvSpPr/>
            <p:nvPr/>
          </p:nvSpPr>
          <p:spPr>
            <a:xfrm>
              <a:off x="0" y="0"/>
              <a:ext cx="5226812" cy="6361557"/>
            </a:xfrm>
            <a:custGeom>
              <a:avLst/>
              <a:gdLst/>
              <a:ahLst/>
              <a:cxnLst/>
              <a:rect l="l" t="t" r="r" b="b"/>
              <a:pathLst>
                <a:path w="5226812" h="6361557" extrusionOk="0">
                  <a:moveTo>
                    <a:pt x="285750" y="0"/>
                  </a:moveTo>
                  <a:lnTo>
                    <a:pt x="400050" y="0"/>
                  </a:lnTo>
                  <a:cubicBezTo>
                    <a:pt x="410591" y="0"/>
                    <a:pt x="419100" y="8509"/>
                    <a:pt x="419100" y="19050"/>
                  </a:cubicBezTo>
                  <a:cubicBezTo>
                    <a:pt x="419100" y="29591"/>
                    <a:pt x="410591" y="38100"/>
                    <a:pt x="400050" y="38100"/>
                  </a:cubicBezTo>
                  <a:lnTo>
                    <a:pt x="285750" y="38100"/>
                  </a:lnTo>
                  <a:cubicBezTo>
                    <a:pt x="275209" y="38100"/>
                    <a:pt x="266700" y="29591"/>
                    <a:pt x="266700" y="19050"/>
                  </a:cubicBezTo>
                  <a:cubicBezTo>
                    <a:pt x="266700" y="8509"/>
                    <a:pt x="275209" y="0"/>
                    <a:pt x="285750" y="0"/>
                  </a:cubicBezTo>
                  <a:close/>
                  <a:moveTo>
                    <a:pt x="552450" y="0"/>
                  </a:moveTo>
                  <a:lnTo>
                    <a:pt x="666750" y="0"/>
                  </a:lnTo>
                  <a:cubicBezTo>
                    <a:pt x="677291" y="0"/>
                    <a:pt x="685800" y="8509"/>
                    <a:pt x="685800" y="19050"/>
                  </a:cubicBezTo>
                  <a:cubicBezTo>
                    <a:pt x="685800" y="29591"/>
                    <a:pt x="677291" y="38100"/>
                    <a:pt x="666750" y="38100"/>
                  </a:cubicBezTo>
                  <a:lnTo>
                    <a:pt x="552450" y="38100"/>
                  </a:lnTo>
                  <a:cubicBezTo>
                    <a:pt x="541909" y="38100"/>
                    <a:pt x="533400" y="29591"/>
                    <a:pt x="533400" y="19050"/>
                  </a:cubicBezTo>
                  <a:cubicBezTo>
                    <a:pt x="533400" y="8509"/>
                    <a:pt x="541909" y="0"/>
                    <a:pt x="552450" y="0"/>
                  </a:cubicBezTo>
                  <a:close/>
                  <a:moveTo>
                    <a:pt x="819150" y="0"/>
                  </a:moveTo>
                  <a:lnTo>
                    <a:pt x="933450" y="0"/>
                  </a:lnTo>
                  <a:cubicBezTo>
                    <a:pt x="943991" y="0"/>
                    <a:pt x="952500" y="8509"/>
                    <a:pt x="952500" y="19050"/>
                  </a:cubicBezTo>
                  <a:cubicBezTo>
                    <a:pt x="952500" y="29591"/>
                    <a:pt x="943991" y="38100"/>
                    <a:pt x="933450" y="38100"/>
                  </a:cubicBezTo>
                  <a:lnTo>
                    <a:pt x="819150" y="38100"/>
                  </a:lnTo>
                  <a:cubicBezTo>
                    <a:pt x="808609" y="38100"/>
                    <a:pt x="800100" y="29591"/>
                    <a:pt x="800100" y="19050"/>
                  </a:cubicBezTo>
                  <a:cubicBezTo>
                    <a:pt x="800100" y="8509"/>
                    <a:pt x="808609" y="0"/>
                    <a:pt x="819150" y="0"/>
                  </a:cubicBezTo>
                  <a:close/>
                  <a:moveTo>
                    <a:pt x="1085850" y="0"/>
                  </a:moveTo>
                  <a:lnTo>
                    <a:pt x="1200150" y="0"/>
                  </a:lnTo>
                  <a:cubicBezTo>
                    <a:pt x="1210691" y="0"/>
                    <a:pt x="1219200" y="8509"/>
                    <a:pt x="1219200" y="19050"/>
                  </a:cubicBezTo>
                  <a:cubicBezTo>
                    <a:pt x="1219200" y="29591"/>
                    <a:pt x="1210691" y="38100"/>
                    <a:pt x="1200150" y="38100"/>
                  </a:cubicBezTo>
                  <a:lnTo>
                    <a:pt x="1085850" y="38100"/>
                  </a:lnTo>
                  <a:cubicBezTo>
                    <a:pt x="1075309" y="38100"/>
                    <a:pt x="1066800" y="29591"/>
                    <a:pt x="1066800" y="19050"/>
                  </a:cubicBezTo>
                  <a:cubicBezTo>
                    <a:pt x="1066800" y="8509"/>
                    <a:pt x="1075309" y="0"/>
                    <a:pt x="1085850" y="0"/>
                  </a:cubicBezTo>
                  <a:close/>
                  <a:moveTo>
                    <a:pt x="1352550" y="0"/>
                  </a:moveTo>
                  <a:lnTo>
                    <a:pt x="1466850" y="0"/>
                  </a:lnTo>
                  <a:cubicBezTo>
                    <a:pt x="1477391" y="0"/>
                    <a:pt x="1485900" y="8509"/>
                    <a:pt x="1485900" y="19050"/>
                  </a:cubicBezTo>
                  <a:cubicBezTo>
                    <a:pt x="1485900" y="29591"/>
                    <a:pt x="1477391" y="38100"/>
                    <a:pt x="1466850" y="38100"/>
                  </a:cubicBezTo>
                  <a:lnTo>
                    <a:pt x="1352550" y="38100"/>
                  </a:lnTo>
                  <a:cubicBezTo>
                    <a:pt x="1342009" y="38100"/>
                    <a:pt x="1333500" y="29591"/>
                    <a:pt x="1333500" y="19050"/>
                  </a:cubicBezTo>
                  <a:cubicBezTo>
                    <a:pt x="1333500" y="8509"/>
                    <a:pt x="1342009" y="0"/>
                    <a:pt x="1352550" y="0"/>
                  </a:cubicBezTo>
                  <a:close/>
                  <a:moveTo>
                    <a:pt x="1619250" y="0"/>
                  </a:moveTo>
                  <a:lnTo>
                    <a:pt x="1733550" y="0"/>
                  </a:lnTo>
                  <a:cubicBezTo>
                    <a:pt x="1744091" y="0"/>
                    <a:pt x="1752600" y="8509"/>
                    <a:pt x="1752600" y="19050"/>
                  </a:cubicBezTo>
                  <a:cubicBezTo>
                    <a:pt x="1752600" y="29591"/>
                    <a:pt x="1744091" y="38100"/>
                    <a:pt x="1733550" y="38100"/>
                  </a:cubicBezTo>
                  <a:lnTo>
                    <a:pt x="1619250" y="38100"/>
                  </a:lnTo>
                  <a:cubicBezTo>
                    <a:pt x="1608709" y="38100"/>
                    <a:pt x="1600200" y="29591"/>
                    <a:pt x="1600200" y="19050"/>
                  </a:cubicBezTo>
                  <a:cubicBezTo>
                    <a:pt x="1600200" y="8509"/>
                    <a:pt x="1608709" y="0"/>
                    <a:pt x="1619250" y="0"/>
                  </a:cubicBezTo>
                  <a:close/>
                  <a:moveTo>
                    <a:pt x="1885950" y="0"/>
                  </a:moveTo>
                  <a:lnTo>
                    <a:pt x="2000250" y="0"/>
                  </a:lnTo>
                  <a:cubicBezTo>
                    <a:pt x="2010791" y="0"/>
                    <a:pt x="2019300" y="8509"/>
                    <a:pt x="2019300" y="19050"/>
                  </a:cubicBezTo>
                  <a:cubicBezTo>
                    <a:pt x="2019300" y="29591"/>
                    <a:pt x="2010791" y="38100"/>
                    <a:pt x="2000250" y="38100"/>
                  </a:cubicBezTo>
                  <a:lnTo>
                    <a:pt x="1885950" y="38100"/>
                  </a:lnTo>
                  <a:cubicBezTo>
                    <a:pt x="1875409" y="38100"/>
                    <a:pt x="1866900" y="29591"/>
                    <a:pt x="1866900" y="19050"/>
                  </a:cubicBezTo>
                  <a:cubicBezTo>
                    <a:pt x="1866900" y="8509"/>
                    <a:pt x="1875409" y="0"/>
                    <a:pt x="1885950" y="0"/>
                  </a:cubicBezTo>
                  <a:close/>
                  <a:moveTo>
                    <a:pt x="2152650" y="0"/>
                  </a:moveTo>
                  <a:lnTo>
                    <a:pt x="2266950" y="0"/>
                  </a:lnTo>
                  <a:cubicBezTo>
                    <a:pt x="2277491" y="0"/>
                    <a:pt x="2286000" y="8509"/>
                    <a:pt x="2286000" y="19050"/>
                  </a:cubicBezTo>
                  <a:cubicBezTo>
                    <a:pt x="2286000" y="29591"/>
                    <a:pt x="2277491" y="38100"/>
                    <a:pt x="2266950" y="38100"/>
                  </a:cubicBezTo>
                  <a:lnTo>
                    <a:pt x="2152650" y="38100"/>
                  </a:lnTo>
                  <a:cubicBezTo>
                    <a:pt x="2142109" y="38100"/>
                    <a:pt x="2133600" y="29591"/>
                    <a:pt x="2133600" y="19050"/>
                  </a:cubicBezTo>
                  <a:cubicBezTo>
                    <a:pt x="2133600" y="8509"/>
                    <a:pt x="2142109" y="0"/>
                    <a:pt x="2152650" y="0"/>
                  </a:cubicBezTo>
                  <a:close/>
                  <a:moveTo>
                    <a:pt x="2419350" y="0"/>
                  </a:moveTo>
                  <a:lnTo>
                    <a:pt x="2533650" y="0"/>
                  </a:lnTo>
                  <a:cubicBezTo>
                    <a:pt x="2544191" y="0"/>
                    <a:pt x="2552700" y="8509"/>
                    <a:pt x="2552700" y="19050"/>
                  </a:cubicBezTo>
                  <a:cubicBezTo>
                    <a:pt x="2552700" y="29591"/>
                    <a:pt x="2544191" y="38100"/>
                    <a:pt x="2533650" y="38100"/>
                  </a:cubicBezTo>
                  <a:lnTo>
                    <a:pt x="2419350" y="38100"/>
                  </a:lnTo>
                  <a:cubicBezTo>
                    <a:pt x="2408809" y="38100"/>
                    <a:pt x="2400300" y="29591"/>
                    <a:pt x="2400300" y="19050"/>
                  </a:cubicBezTo>
                  <a:cubicBezTo>
                    <a:pt x="2400300" y="8509"/>
                    <a:pt x="2408809" y="0"/>
                    <a:pt x="2419350" y="0"/>
                  </a:cubicBezTo>
                  <a:close/>
                  <a:moveTo>
                    <a:pt x="2686050" y="0"/>
                  </a:moveTo>
                  <a:lnTo>
                    <a:pt x="2800350" y="0"/>
                  </a:lnTo>
                  <a:cubicBezTo>
                    <a:pt x="2810891" y="0"/>
                    <a:pt x="2819400" y="8509"/>
                    <a:pt x="2819400" y="19050"/>
                  </a:cubicBezTo>
                  <a:cubicBezTo>
                    <a:pt x="2819400" y="29591"/>
                    <a:pt x="2810891" y="38100"/>
                    <a:pt x="2800350" y="38100"/>
                  </a:cubicBezTo>
                  <a:lnTo>
                    <a:pt x="2686050" y="38100"/>
                  </a:lnTo>
                  <a:cubicBezTo>
                    <a:pt x="2675509" y="38100"/>
                    <a:pt x="2667000" y="29591"/>
                    <a:pt x="2667000" y="19050"/>
                  </a:cubicBezTo>
                  <a:cubicBezTo>
                    <a:pt x="2667000" y="8509"/>
                    <a:pt x="2675509" y="0"/>
                    <a:pt x="2686050" y="0"/>
                  </a:cubicBezTo>
                  <a:close/>
                  <a:moveTo>
                    <a:pt x="2952750" y="0"/>
                  </a:moveTo>
                  <a:lnTo>
                    <a:pt x="3067050" y="0"/>
                  </a:lnTo>
                  <a:cubicBezTo>
                    <a:pt x="3077591" y="0"/>
                    <a:pt x="3086100" y="8509"/>
                    <a:pt x="3086100" y="19050"/>
                  </a:cubicBezTo>
                  <a:cubicBezTo>
                    <a:pt x="3086100" y="29591"/>
                    <a:pt x="3077591" y="38100"/>
                    <a:pt x="3067050" y="38100"/>
                  </a:cubicBezTo>
                  <a:lnTo>
                    <a:pt x="2952750" y="38100"/>
                  </a:lnTo>
                  <a:cubicBezTo>
                    <a:pt x="2942209" y="38100"/>
                    <a:pt x="2933700" y="29591"/>
                    <a:pt x="2933700" y="19050"/>
                  </a:cubicBezTo>
                  <a:cubicBezTo>
                    <a:pt x="2933700" y="8509"/>
                    <a:pt x="2942209" y="0"/>
                    <a:pt x="2952750" y="0"/>
                  </a:cubicBezTo>
                  <a:close/>
                  <a:moveTo>
                    <a:pt x="3219450" y="0"/>
                  </a:moveTo>
                  <a:lnTo>
                    <a:pt x="3333750" y="0"/>
                  </a:lnTo>
                  <a:cubicBezTo>
                    <a:pt x="3344291" y="0"/>
                    <a:pt x="3352800" y="8509"/>
                    <a:pt x="3352800" y="19050"/>
                  </a:cubicBezTo>
                  <a:cubicBezTo>
                    <a:pt x="3352800" y="29591"/>
                    <a:pt x="3344291" y="38100"/>
                    <a:pt x="3333750" y="38100"/>
                  </a:cubicBezTo>
                  <a:lnTo>
                    <a:pt x="3219450" y="38100"/>
                  </a:lnTo>
                  <a:cubicBezTo>
                    <a:pt x="3208909" y="38100"/>
                    <a:pt x="3200400" y="29591"/>
                    <a:pt x="3200400" y="19050"/>
                  </a:cubicBezTo>
                  <a:cubicBezTo>
                    <a:pt x="3200400" y="8509"/>
                    <a:pt x="3208909" y="0"/>
                    <a:pt x="3219450" y="0"/>
                  </a:cubicBezTo>
                  <a:close/>
                  <a:moveTo>
                    <a:pt x="3486150" y="0"/>
                  </a:moveTo>
                  <a:lnTo>
                    <a:pt x="3600450" y="0"/>
                  </a:lnTo>
                  <a:cubicBezTo>
                    <a:pt x="3610991" y="0"/>
                    <a:pt x="3619500" y="8509"/>
                    <a:pt x="3619500" y="19050"/>
                  </a:cubicBezTo>
                  <a:cubicBezTo>
                    <a:pt x="3619500" y="29591"/>
                    <a:pt x="3610991" y="38100"/>
                    <a:pt x="3600450" y="38100"/>
                  </a:cubicBezTo>
                  <a:lnTo>
                    <a:pt x="3486150" y="38100"/>
                  </a:lnTo>
                  <a:cubicBezTo>
                    <a:pt x="3475609" y="38100"/>
                    <a:pt x="3467100" y="29591"/>
                    <a:pt x="3467100" y="19050"/>
                  </a:cubicBezTo>
                  <a:cubicBezTo>
                    <a:pt x="3467100" y="8509"/>
                    <a:pt x="3475609" y="0"/>
                    <a:pt x="3486150" y="0"/>
                  </a:cubicBezTo>
                  <a:close/>
                  <a:moveTo>
                    <a:pt x="3752850" y="0"/>
                  </a:moveTo>
                  <a:lnTo>
                    <a:pt x="3867150" y="0"/>
                  </a:lnTo>
                  <a:cubicBezTo>
                    <a:pt x="3877691" y="0"/>
                    <a:pt x="3886200" y="8509"/>
                    <a:pt x="3886200" y="19050"/>
                  </a:cubicBezTo>
                  <a:cubicBezTo>
                    <a:pt x="3886200" y="29591"/>
                    <a:pt x="3877691" y="38100"/>
                    <a:pt x="3867150" y="38100"/>
                  </a:cubicBezTo>
                  <a:lnTo>
                    <a:pt x="3752850" y="38100"/>
                  </a:lnTo>
                  <a:cubicBezTo>
                    <a:pt x="3742309" y="38100"/>
                    <a:pt x="3733800" y="29591"/>
                    <a:pt x="3733800" y="19050"/>
                  </a:cubicBezTo>
                  <a:cubicBezTo>
                    <a:pt x="3733800" y="8509"/>
                    <a:pt x="3742309" y="0"/>
                    <a:pt x="3752850" y="0"/>
                  </a:cubicBezTo>
                  <a:close/>
                  <a:moveTo>
                    <a:pt x="4019550" y="0"/>
                  </a:moveTo>
                  <a:lnTo>
                    <a:pt x="4133850" y="0"/>
                  </a:lnTo>
                  <a:cubicBezTo>
                    <a:pt x="4144391" y="0"/>
                    <a:pt x="4152900" y="8509"/>
                    <a:pt x="4152900" y="19050"/>
                  </a:cubicBezTo>
                  <a:cubicBezTo>
                    <a:pt x="4152900" y="29591"/>
                    <a:pt x="4144391" y="38100"/>
                    <a:pt x="4133850" y="38100"/>
                  </a:cubicBezTo>
                  <a:lnTo>
                    <a:pt x="4019550" y="38100"/>
                  </a:lnTo>
                  <a:cubicBezTo>
                    <a:pt x="4009009" y="38100"/>
                    <a:pt x="4000500" y="29591"/>
                    <a:pt x="4000500" y="19050"/>
                  </a:cubicBezTo>
                  <a:cubicBezTo>
                    <a:pt x="4000500" y="8509"/>
                    <a:pt x="4009009" y="0"/>
                    <a:pt x="4019550" y="0"/>
                  </a:cubicBezTo>
                  <a:close/>
                  <a:moveTo>
                    <a:pt x="4286250" y="0"/>
                  </a:moveTo>
                  <a:lnTo>
                    <a:pt x="4400550" y="0"/>
                  </a:lnTo>
                  <a:cubicBezTo>
                    <a:pt x="4411091" y="0"/>
                    <a:pt x="4419600" y="8509"/>
                    <a:pt x="4419600" y="19050"/>
                  </a:cubicBezTo>
                  <a:cubicBezTo>
                    <a:pt x="4419600" y="29591"/>
                    <a:pt x="4411091" y="38100"/>
                    <a:pt x="4400550" y="38100"/>
                  </a:cubicBezTo>
                  <a:lnTo>
                    <a:pt x="4286250" y="38100"/>
                  </a:lnTo>
                  <a:cubicBezTo>
                    <a:pt x="4275709" y="38100"/>
                    <a:pt x="4267200" y="29591"/>
                    <a:pt x="4267200" y="19050"/>
                  </a:cubicBezTo>
                  <a:cubicBezTo>
                    <a:pt x="4267200" y="8509"/>
                    <a:pt x="4275709" y="0"/>
                    <a:pt x="4286250" y="0"/>
                  </a:cubicBezTo>
                  <a:close/>
                  <a:moveTo>
                    <a:pt x="4552950" y="0"/>
                  </a:moveTo>
                  <a:lnTo>
                    <a:pt x="4667250" y="0"/>
                  </a:lnTo>
                  <a:cubicBezTo>
                    <a:pt x="4677791" y="0"/>
                    <a:pt x="4686300" y="8509"/>
                    <a:pt x="4686300" y="19050"/>
                  </a:cubicBezTo>
                  <a:cubicBezTo>
                    <a:pt x="4686300" y="29591"/>
                    <a:pt x="4677791" y="38100"/>
                    <a:pt x="4667250" y="38100"/>
                  </a:cubicBezTo>
                  <a:lnTo>
                    <a:pt x="4552950" y="38100"/>
                  </a:lnTo>
                  <a:cubicBezTo>
                    <a:pt x="4542409" y="38100"/>
                    <a:pt x="4533900" y="29591"/>
                    <a:pt x="4533900" y="19050"/>
                  </a:cubicBezTo>
                  <a:cubicBezTo>
                    <a:pt x="4533900" y="8509"/>
                    <a:pt x="4542409" y="0"/>
                    <a:pt x="4552950" y="0"/>
                  </a:cubicBezTo>
                  <a:close/>
                  <a:moveTo>
                    <a:pt x="4819650" y="0"/>
                  </a:moveTo>
                  <a:lnTo>
                    <a:pt x="4933950" y="0"/>
                  </a:lnTo>
                  <a:cubicBezTo>
                    <a:pt x="4944491" y="0"/>
                    <a:pt x="4953000" y="8509"/>
                    <a:pt x="4953000" y="19050"/>
                  </a:cubicBezTo>
                  <a:cubicBezTo>
                    <a:pt x="4953000" y="29591"/>
                    <a:pt x="4944491" y="38100"/>
                    <a:pt x="4933950" y="38100"/>
                  </a:cubicBezTo>
                  <a:lnTo>
                    <a:pt x="4819650" y="38100"/>
                  </a:lnTo>
                  <a:cubicBezTo>
                    <a:pt x="4809109" y="38100"/>
                    <a:pt x="4800600" y="29591"/>
                    <a:pt x="4800600" y="19050"/>
                  </a:cubicBezTo>
                  <a:cubicBezTo>
                    <a:pt x="4800600" y="8509"/>
                    <a:pt x="4809109" y="0"/>
                    <a:pt x="4819650" y="0"/>
                  </a:cubicBezTo>
                  <a:close/>
                  <a:moveTo>
                    <a:pt x="5086350" y="0"/>
                  </a:moveTo>
                  <a:lnTo>
                    <a:pt x="5200650" y="0"/>
                  </a:lnTo>
                  <a:cubicBezTo>
                    <a:pt x="5211191" y="0"/>
                    <a:pt x="5219700" y="8509"/>
                    <a:pt x="5219700" y="19050"/>
                  </a:cubicBezTo>
                  <a:cubicBezTo>
                    <a:pt x="5219700" y="29591"/>
                    <a:pt x="5211191" y="38100"/>
                    <a:pt x="5200650" y="38100"/>
                  </a:cubicBezTo>
                  <a:lnTo>
                    <a:pt x="5086350" y="38100"/>
                  </a:lnTo>
                  <a:cubicBezTo>
                    <a:pt x="5075809" y="38100"/>
                    <a:pt x="5067300" y="29591"/>
                    <a:pt x="5067300" y="19050"/>
                  </a:cubicBezTo>
                  <a:cubicBezTo>
                    <a:pt x="5067300" y="8509"/>
                    <a:pt x="5075809" y="0"/>
                    <a:pt x="5086350" y="0"/>
                  </a:cubicBezTo>
                  <a:close/>
                  <a:moveTo>
                    <a:pt x="5226812" y="164338"/>
                  </a:moveTo>
                  <a:lnTo>
                    <a:pt x="5226812" y="278638"/>
                  </a:lnTo>
                  <a:cubicBezTo>
                    <a:pt x="5226812" y="289179"/>
                    <a:pt x="5218303" y="297688"/>
                    <a:pt x="5207762" y="297688"/>
                  </a:cubicBezTo>
                  <a:cubicBezTo>
                    <a:pt x="5197221" y="297688"/>
                    <a:pt x="5188712" y="289179"/>
                    <a:pt x="5188712" y="278638"/>
                  </a:cubicBezTo>
                  <a:lnTo>
                    <a:pt x="5188712" y="164338"/>
                  </a:lnTo>
                  <a:cubicBezTo>
                    <a:pt x="5188712" y="153797"/>
                    <a:pt x="5197221" y="145288"/>
                    <a:pt x="5207762" y="145288"/>
                  </a:cubicBezTo>
                  <a:cubicBezTo>
                    <a:pt x="5218303" y="145288"/>
                    <a:pt x="5226812" y="153797"/>
                    <a:pt x="5226812" y="164338"/>
                  </a:cubicBezTo>
                  <a:close/>
                  <a:moveTo>
                    <a:pt x="5226812" y="431038"/>
                  </a:moveTo>
                  <a:lnTo>
                    <a:pt x="5226812" y="545338"/>
                  </a:lnTo>
                  <a:cubicBezTo>
                    <a:pt x="5226812" y="555879"/>
                    <a:pt x="5218303" y="564388"/>
                    <a:pt x="5207762" y="564388"/>
                  </a:cubicBezTo>
                  <a:cubicBezTo>
                    <a:pt x="5197221" y="564388"/>
                    <a:pt x="5188712" y="555879"/>
                    <a:pt x="5188712" y="545338"/>
                  </a:cubicBezTo>
                  <a:lnTo>
                    <a:pt x="5188712" y="431038"/>
                  </a:lnTo>
                  <a:cubicBezTo>
                    <a:pt x="5188712" y="420497"/>
                    <a:pt x="5197221" y="411988"/>
                    <a:pt x="5207762" y="411988"/>
                  </a:cubicBezTo>
                  <a:cubicBezTo>
                    <a:pt x="5218303" y="411988"/>
                    <a:pt x="5226812" y="420497"/>
                    <a:pt x="5226812" y="431038"/>
                  </a:cubicBezTo>
                  <a:close/>
                  <a:moveTo>
                    <a:pt x="5226812" y="697738"/>
                  </a:moveTo>
                  <a:lnTo>
                    <a:pt x="5226812" y="812038"/>
                  </a:lnTo>
                  <a:cubicBezTo>
                    <a:pt x="5226812" y="822579"/>
                    <a:pt x="5218303" y="831088"/>
                    <a:pt x="5207762" y="831088"/>
                  </a:cubicBezTo>
                  <a:cubicBezTo>
                    <a:pt x="5197221" y="831088"/>
                    <a:pt x="5188712" y="822579"/>
                    <a:pt x="5188712" y="812038"/>
                  </a:cubicBezTo>
                  <a:lnTo>
                    <a:pt x="5188712" y="697738"/>
                  </a:lnTo>
                  <a:cubicBezTo>
                    <a:pt x="5188712" y="687197"/>
                    <a:pt x="5197221" y="678688"/>
                    <a:pt x="5207762" y="678688"/>
                  </a:cubicBezTo>
                  <a:cubicBezTo>
                    <a:pt x="5218303" y="678688"/>
                    <a:pt x="5226812" y="687197"/>
                    <a:pt x="5226812" y="697738"/>
                  </a:cubicBezTo>
                  <a:close/>
                  <a:moveTo>
                    <a:pt x="5226812" y="964438"/>
                  </a:moveTo>
                  <a:lnTo>
                    <a:pt x="5226812" y="1078738"/>
                  </a:lnTo>
                  <a:cubicBezTo>
                    <a:pt x="5226812" y="1089279"/>
                    <a:pt x="5218303" y="1097788"/>
                    <a:pt x="5207762" y="1097788"/>
                  </a:cubicBezTo>
                  <a:cubicBezTo>
                    <a:pt x="5197221" y="1097788"/>
                    <a:pt x="5188712" y="1089279"/>
                    <a:pt x="5188712" y="1078738"/>
                  </a:cubicBezTo>
                  <a:lnTo>
                    <a:pt x="5188712" y="964438"/>
                  </a:lnTo>
                  <a:cubicBezTo>
                    <a:pt x="5188712" y="953897"/>
                    <a:pt x="5197221" y="945388"/>
                    <a:pt x="5207762" y="945388"/>
                  </a:cubicBezTo>
                  <a:cubicBezTo>
                    <a:pt x="5218303" y="945388"/>
                    <a:pt x="5226812" y="953897"/>
                    <a:pt x="5226812" y="964438"/>
                  </a:cubicBezTo>
                  <a:close/>
                  <a:moveTo>
                    <a:pt x="5226812" y="1231138"/>
                  </a:moveTo>
                  <a:lnTo>
                    <a:pt x="5226812" y="1345438"/>
                  </a:lnTo>
                  <a:cubicBezTo>
                    <a:pt x="5226812" y="1355979"/>
                    <a:pt x="5218303" y="1364488"/>
                    <a:pt x="5207762" y="1364488"/>
                  </a:cubicBezTo>
                  <a:cubicBezTo>
                    <a:pt x="5197221" y="1364488"/>
                    <a:pt x="5188712" y="1355979"/>
                    <a:pt x="5188712" y="1345438"/>
                  </a:cubicBezTo>
                  <a:lnTo>
                    <a:pt x="5188712" y="1231138"/>
                  </a:lnTo>
                  <a:cubicBezTo>
                    <a:pt x="5188712" y="1220597"/>
                    <a:pt x="5197221" y="1212088"/>
                    <a:pt x="5207762" y="1212088"/>
                  </a:cubicBezTo>
                  <a:cubicBezTo>
                    <a:pt x="5218303" y="1212088"/>
                    <a:pt x="5226812" y="1220597"/>
                    <a:pt x="5226812" y="1231138"/>
                  </a:cubicBezTo>
                  <a:close/>
                  <a:moveTo>
                    <a:pt x="5226812" y="1497838"/>
                  </a:moveTo>
                  <a:lnTo>
                    <a:pt x="5226812" y="1612138"/>
                  </a:lnTo>
                  <a:cubicBezTo>
                    <a:pt x="5226812" y="1622679"/>
                    <a:pt x="5218303" y="1631188"/>
                    <a:pt x="5207762" y="1631188"/>
                  </a:cubicBezTo>
                  <a:cubicBezTo>
                    <a:pt x="5197221" y="1631188"/>
                    <a:pt x="5188712" y="1622679"/>
                    <a:pt x="5188712" y="1612138"/>
                  </a:cubicBezTo>
                  <a:lnTo>
                    <a:pt x="5188712" y="1497838"/>
                  </a:lnTo>
                  <a:cubicBezTo>
                    <a:pt x="5188712" y="1487297"/>
                    <a:pt x="5197221" y="1478788"/>
                    <a:pt x="5207762" y="1478788"/>
                  </a:cubicBezTo>
                  <a:cubicBezTo>
                    <a:pt x="5218303" y="1478788"/>
                    <a:pt x="5226812" y="1487297"/>
                    <a:pt x="5226812" y="1497838"/>
                  </a:cubicBezTo>
                  <a:close/>
                  <a:moveTo>
                    <a:pt x="5226812" y="1764538"/>
                  </a:moveTo>
                  <a:lnTo>
                    <a:pt x="5226812" y="1878838"/>
                  </a:lnTo>
                  <a:cubicBezTo>
                    <a:pt x="5226812" y="1889379"/>
                    <a:pt x="5218303" y="1897888"/>
                    <a:pt x="5207762" y="1897888"/>
                  </a:cubicBezTo>
                  <a:cubicBezTo>
                    <a:pt x="5197221" y="1897888"/>
                    <a:pt x="5188712" y="1889379"/>
                    <a:pt x="5188712" y="1878838"/>
                  </a:cubicBezTo>
                  <a:lnTo>
                    <a:pt x="5188712" y="1764538"/>
                  </a:lnTo>
                  <a:cubicBezTo>
                    <a:pt x="5188712" y="1753997"/>
                    <a:pt x="5197221" y="1745488"/>
                    <a:pt x="5207762" y="1745488"/>
                  </a:cubicBezTo>
                  <a:cubicBezTo>
                    <a:pt x="5218303" y="1745488"/>
                    <a:pt x="5226812" y="1753997"/>
                    <a:pt x="5226812" y="1764538"/>
                  </a:cubicBezTo>
                  <a:close/>
                  <a:moveTo>
                    <a:pt x="5226812" y="2031238"/>
                  </a:moveTo>
                  <a:lnTo>
                    <a:pt x="5226812" y="2145538"/>
                  </a:lnTo>
                  <a:cubicBezTo>
                    <a:pt x="5226812" y="2156079"/>
                    <a:pt x="5218303" y="2164588"/>
                    <a:pt x="5207762" y="2164588"/>
                  </a:cubicBezTo>
                  <a:cubicBezTo>
                    <a:pt x="5197221" y="2164588"/>
                    <a:pt x="5188712" y="2156079"/>
                    <a:pt x="5188712" y="2145538"/>
                  </a:cubicBezTo>
                  <a:lnTo>
                    <a:pt x="5188712" y="2031238"/>
                  </a:lnTo>
                  <a:cubicBezTo>
                    <a:pt x="5188712" y="2020697"/>
                    <a:pt x="5197221" y="2012188"/>
                    <a:pt x="5207762" y="2012188"/>
                  </a:cubicBezTo>
                  <a:cubicBezTo>
                    <a:pt x="5218303" y="2012188"/>
                    <a:pt x="5226812" y="2020697"/>
                    <a:pt x="5226812" y="2031238"/>
                  </a:cubicBezTo>
                  <a:close/>
                  <a:moveTo>
                    <a:pt x="5226812" y="2297938"/>
                  </a:moveTo>
                  <a:lnTo>
                    <a:pt x="5226812" y="2412238"/>
                  </a:lnTo>
                  <a:cubicBezTo>
                    <a:pt x="5226812" y="2422779"/>
                    <a:pt x="5218303" y="2431288"/>
                    <a:pt x="5207762" y="2431288"/>
                  </a:cubicBezTo>
                  <a:cubicBezTo>
                    <a:pt x="5197221" y="2431288"/>
                    <a:pt x="5188712" y="2422779"/>
                    <a:pt x="5188712" y="2412238"/>
                  </a:cubicBezTo>
                  <a:lnTo>
                    <a:pt x="5188712" y="2297938"/>
                  </a:lnTo>
                  <a:cubicBezTo>
                    <a:pt x="5188712" y="2287397"/>
                    <a:pt x="5197221" y="2278888"/>
                    <a:pt x="5207762" y="2278888"/>
                  </a:cubicBezTo>
                  <a:cubicBezTo>
                    <a:pt x="5218303" y="2278888"/>
                    <a:pt x="5226812" y="2287397"/>
                    <a:pt x="5226812" y="2297938"/>
                  </a:cubicBezTo>
                  <a:close/>
                  <a:moveTo>
                    <a:pt x="5226812" y="2564638"/>
                  </a:moveTo>
                  <a:lnTo>
                    <a:pt x="5226812" y="2678938"/>
                  </a:lnTo>
                  <a:cubicBezTo>
                    <a:pt x="5226812" y="2689479"/>
                    <a:pt x="5218303" y="2697988"/>
                    <a:pt x="5207762" y="2697988"/>
                  </a:cubicBezTo>
                  <a:cubicBezTo>
                    <a:pt x="5197221" y="2697988"/>
                    <a:pt x="5188712" y="2689479"/>
                    <a:pt x="5188712" y="2678938"/>
                  </a:cubicBezTo>
                  <a:lnTo>
                    <a:pt x="5188712" y="2564638"/>
                  </a:lnTo>
                  <a:cubicBezTo>
                    <a:pt x="5188712" y="2554097"/>
                    <a:pt x="5197221" y="2545588"/>
                    <a:pt x="5207762" y="2545588"/>
                  </a:cubicBezTo>
                  <a:cubicBezTo>
                    <a:pt x="5218303" y="2545588"/>
                    <a:pt x="5226812" y="2554097"/>
                    <a:pt x="5226812" y="2564638"/>
                  </a:cubicBezTo>
                  <a:close/>
                  <a:moveTo>
                    <a:pt x="5226812" y="2831338"/>
                  </a:moveTo>
                  <a:lnTo>
                    <a:pt x="5226812" y="2945638"/>
                  </a:lnTo>
                  <a:cubicBezTo>
                    <a:pt x="5226812" y="2956179"/>
                    <a:pt x="5218303" y="2964688"/>
                    <a:pt x="5207762" y="2964688"/>
                  </a:cubicBezTo>
                  <a:cubicBezTo>
                    <a:pt x="5197221" y="2964688"/>
                    <a:pt x="5188712" y="2956179"/>
                    <a:pt x="5188712" y="2945638"/>
                  </a:cubicBezTo>
                  <a:lnTo>
                    <a:pt x="5188712" y="2831338"/>
                  </a:lnTo>
                  <a:cubicBezTo>
                    <a:pt x="5188712" y="2820797"/>
                    <a:pt x="5197221" y="2812288"/>
                    <a:pt x="5207762" y="2812288"/>
                  </a:cubicBezTo>
                  <a:cubicBezTo>
                    <a:pt x="5218303" y="2812288"/>
                    <a:pt x="5226812" y="2820797"/>
                    <a:pt x="5226812" y="2831338"/>
                  </a:cubicBezTo>
                  <a:close/>
                  <a:moveTo>
                    <a:pt x="5226812" y="3098038"/>
                  </a:moveTo>
                  <a:lnTo>
                    <a:pt x="5226812" y="3212338"/>
                  </a:lnTo>
                  <a:cubicBezTo>
                    <a:pt x="5226812" y="3222879"/>
                    <a:pt x="5218303" y="3231388"/>
                    <a:pt x="5207762" y="3231388"/>
                  </a:cubicBezTo>
                  <a:cubicBezTo>
                    <a:pt x="5197221" y="3231388"/>
                    <a:pt x="5188712" y="3222879"/>
                    <a:pt x="5188712" y="3212338"/>
                  </a:cubicBezTo>
                  <a:lnTo>
                    <a:pt x="5188712" y="3098038"/>
                  </a:lnTo>
                  <a:cubicBezTo>
                    <a:pt x="5188712" y="3087497"/>
                    <a:pt x="5197221" y="3078988"/>
                    <a:pt x="5207762" y="3078988"/>
                  </a:cubicBezTo>
                  <a:cubicBezTo>
                    <a:pt x="5218303" y="3078988"/>
                    <a:pt x="5226812" y="3087497"/>
                    <a:pt x="5226812" y="3098038"/>
                  </a:cubicBezTo>
                  <a:close/>
                  <a:moveTo>
                    <a:pt x="5226812" y="3364738"/>
                  </a:moveTo>
                  <a:lnTo>
                    <a:pt x="5226812" y="3479038"/>
                  </a:lnTo>
                  <a:cubicBezTo>
                    <a:pt x="5226812" y="3489579"/>
                    <a:pt x="5218303" y="3498088"/>
                    <a:pt x="5207762" y="3498088"/>
                  </a:cubicBezTo>
                  <a:cubicBezTo>
                    <a:pt x="5197221" y="3498088"/>
                    <a:pt x="5188712" y="3489579"/>
                    <a:pt x="5188712" y="3479038"/>
                  </a:cubicBezTo>
                  <a:lnTo>
                    <a:pt x="5188712" y="3364738"/>
                  </a:lnTo>
                  <a:cubicBezTo>
                    <a:pt x="5188712" y="3354197"/>
                    <a:pt x="5197221" y="3345688"/>
                    <a:pt x="5207762" y="3345688"/>
                  </a:cubicBezTo>
                  <a:cubicBezTo>
                    <a:pt x="5218303" y="3345688"/>
                    <a:pt x="5226812" y="3354197"/>
                    <a:pt x="5226812" y="3364738"/>
                  </a:cubicBezTo>
                  <a:close/>
                  <a:moveTo>
                    <a:pt x="5226812" y="3631438"/>
                  </a:moveTo>
                  <a:lnTo>
                    <a:pt x="5226812" y="3745738"/>
                  </a:lnTo>
                  <a:cubicBezTo>
                    <a:pt x="5226812" y="3756279"/>
                    <a:pt x="5218303" y="3764788"/>
                    <a:pt x="5207762" y="3764788"/>
                  </a:cubicBezTo>
                  <a:cubicBezTo>
                    <a:pt x="5197221" y="3764788"/>
                    <a:pt x="5188712" y="3756279"/>
                    <a:pt x="5188712" y="3745738"/>
                  </a:cubicBezTo>
                  <a:lnTo>
                    <a:pt x="5188712" y="3631438"/>
                  </a:lnTo>
                  <a:cubicBezTo>
                    <a:pt x="5188712" y="3620897"/>
                    <a:pt x="5197221" y="3612388"/>
                    <a:pt x="5207762" y="3612388"/>
                  </a:cubicBezTo>
                  <a:cubicBezTo>
                    <a:pt x="5218303" y="3612388"/>
                    <a:pt x="5226812" y="3620897"/>
                    <a:pt x="5226812" y="3631438"/>
                  </a:cubicBezTo>
                  <a:close/>
                  <a:moveTo>
                    <a:pt x="5226812" y="3898138"/>
                  </a:moveTo>
                  <a:lnTo>
                    <a:pt x="5226812" y="4012438"/>
                  </a:lnTo>
                  <a:cubicBezTo>
                    <a:pt x="5226812" y="4022979"/>
                    <a:pt x="5218303" y="4031488"/>
                    <a:pt x="5207762" y="4031488"/>
                  </a:cubicBezTo>
                  <a:cubicBezTo>
                    <a:pt x="5197221" y="4031488"/>
                    <a:pt x="5188712" y="4022979"/>
                    <a:pt x="5188712" y="4012438"/>
                  </a:cubicBezTo>
                  <a:lnTo>
                    <a:pt x="5188712" y="3898138"/>
                  </a:lnTo>
                  <a:cubicBezTo>
                    <a:pt x="5188712" y="3887597"/>
                    <a:pt x="5197221" y="3879088"/>
                    <a:pt x="5207762" y="3879088"/>
                  </a:cubicBezTo>
                  <a:cubicBezTo>
                    <a:pt x="5218303" y="3879088"/>
                    <a:pt x="5226812" y="3887597"/>
                    <a:pt x="5226812" y="3898138"/>
                  </a:cubicBezTo>
                  <a:close/>
                  <a:moveTo>
                    <a:pt x="5226812" y="4164838"/>
                  </a:moveTo>
                  <a:lnTo>
                    <a:pt x="5226812" y="4279138"/>
                  </a:lnTo>
                  <a:cubicBezTo>
                    <a:pt x="5226812" y="4289679"/>
                    <a:pt x="5218303" y="4298188"/>
                    <a:pt x="5207762" y="4298188"/>
                  </a:cubicBezTo>
                  <a:cubicBezTo>
                    <a:pt x="5197221" y="4298188"/>
                    <a:pt x="5188712" y="4289679"/>
                    <a:pt x="5188712" y="4279138"/>
                  </a:cubicBezTo>
                  <a:lnTo>
                    <a:pt x="5188712" y="4164838"/>
                  </a:lnTo>
                  <a:cubicBezTo>
                    <a:pt x="5188712" y="4154297"/>
                    <a:pt x="5197221" y="4145788"/>
                    <a:pt x="5207762" y="4145788"/>
                  </a:cubicBezTo>
                  <a:cubicBezTo>
                    <a:pt x="5218303" y="4145788"/>
                    <a:pt x="5226812" y="4154297"/>
                    <a:pt x="5226812" y="4164838"/>
                  </a:cubicBezTo>
                  <a:close/>
                  <a:moveTo>
                    <a:pt x="5226812" y="4431538"/>
                  </a:moveTo>
                  <a:lnTo>
                    <a:pt x="5226812" y="4545838"/>
                  </a:lnTo>
                  <a:cubicBezTo>
                    <a:pt x="5226812" y="4556379"/>
                    <a:pt x="5218303" y="4564888"/>
                    <a:pt x="5207762" y="4564888"/>
                  </a:cubicBezTo>
                  <a:cubicBezTo>
                    <a:pt x="5197221" y="4564888"/>
                    <a:pt x="5188712" y="4556379"/>
                    <a:pt x="5188712" y="4545838"/>
                  </a:cubicBezTo>
                  <a:lnTo>
                    <a:pt x="5188712" y="4431538"/>
                  </a:lnTo>
                  <a:cubicBezTo>
                    <a:pt x="5188712" y="4420997"/>
                    <a:pt x="5197221" y="4412488"/>
                    <a:pt x="5207762" y="4412488"/>
                  </a:cubicBezTo>
                  <a:cubicBezTo>
                    <a:pt x="5218303" y="4412488"/>
                    <a:pt x="5226812" y="4420997"/>
                    <a:pt x="5226812" y="4431538"/>
                  </a:cubicBezTo>
                  <a:close/>
                  <a:moveTo>
                    <a:pt x="5226812" y="4698238"/>
                  </a:moveTo>
                  <a:lnTo>
                    <a:pt x="5226812" y="4812538"/>
                  </a:lnTo>
                  <a:cubicBezTo>
                    <a:pt x="5226812" y="4823079"/>
                    <a:pt x="5218303" y="4831588"/>
                    <a:pt x="5207762" y="4831588"/>
                  </a:cubicBezTo>
                  <a:cubicBezTo>
                    <a:pt x="5197221" y="4831588"/>
                    <a:pt x="5188712" y="4823079"/>
                    <a:pt x="5188712" y="4812538"/>
                  </a:cubicBezTo>
                  <a:lnTo>
                    <a:pt x="5188712" y="4698238"/>
                  </a:lnTo>
                  <a:cubicBezTo>
                    <a:pt x="5188712" y="4687697"/>
                    <a:pt x="5197221" y="4679188"/>
                    <a:pt x="5207762" y="4679188"/>
                  </a:cubicBezTo>
                  <a:cubicBezTo>
                    <a:pt x="5218303" y="4679188"/>
                    <a:pt x="5226812" y="4687697"/>
                    <a:pt x="5226812" y="4698238"/>
                  </a:cubicBezTo>
                  <a:close/>
                  <a:moveTo>
                    <a:pt x="5226812" y="4964938"/>
                  </a:moveTo>
                  <a:lnTo>
                    <a:pt x="5226812" y="5079238"/>
                  </a:lnTo>
                  <a:cubicBezTo>
                    <a:pt x="5226812" y="5089779"/>
                    <a:pt x="5218303" y="5098288"/>
                    <a:pt x="5207762" y="5098288"/>
                  </a:cubicBezTo>
                  <a:cubicBezTo>
                    <a:pt x="5197221" y="5098288"/>
                    <a:pt x="5188712" y="5089779"/>
                    <a:pt x="5188712" y="5079238"/>
                  </a:cubicBezTo>
                  <a:lnTo>
                    <a:pt x="5188712" y="4964938"/>
                  </a:lnTo>
                  <a:cubicBezTo>
                    <a:pt x="5188712" y="4954397"/>
                    <a:pt x="5197221" y="4945888"/>
                    <a:pt x="5207762" y="4945888"/>
                  </a:cubicBezTo>
                  <a:cubicBezTo>
                    <a:pt x="5218303" y="4945888"/>
                    <a:pt x="5226812" y="4954397"/>
                    <a:pt x="5226812" y="4964938"/>
                  </a:cubicBezTo>
                  <a:close/>
                  <a:moveTo>
                    <a:pt x="5226812" y="5231638"/>
                  </a:moveTo>
                  <a:lnTo>
                    <a:pt x="5226812" y="5345938"/>
                  </a:lnTo>
                  <a:cubicBezTo>
                    <a:pt x="5226812" y="5356479"/>
                    <a:pt x="5218303" y="5364988"/>
                    <a:pt x="5207762" y="5364988"/>
                  </a:cubicBezTo>
                  <a:cubicBezTo>
                    <a:pt x="5197221" y="5364988"/>
                    <a:pt x="5188712" y="5356479"/>
                    <a:pt x="5188712" y="5345938"/>
                  </a:cubicBezTo>
                  <a:lnTo>
                    <a:pt x="5188712" y="5231638"/>
                  </a:lnTo>
                  <a:cubicBezTo>
                    <a:pt x="5188712" y="5221097"/>
                    <a:pt x="5197221" y="5212588"/>
                    <a:pt x="5207762" y="5212588"/>
                  </a:cubicBezTo>
                  <a:cubicBezTo>
                    <a:pt x="5218303" y="5212588"/>
                    <a:pt x="5226812" y="5221097"/>
                    <a:pt x="5226812" y="5231638"/>
                  </a:cubicBezTo>
                  <a:close/>
                  <a:moveTo>
                    <a:pt x="5226812" y="5498338"/>
                  </a:moveTo>
                  <a:lnTo>
                    <a:pt x="5226812" y="5612638"/>
                  </a:lnTo>
                  <a:cubicBezTo>
                    <a:pt x="5226812" y="5623179"/>
                    <a:pt x="5218303" y="5631688"/>
                    <a:pt x="5207762" y="5631688"/>
                  </a:cubicBezTo>
                  <a:cubicBezTo>
                    <a:pt x="5197221" y="5631688"/>
                    <a:pt x="5188712" y="5623179"/>
                    <a:pt x="5188712" y="5612638"/>
                  </a:cubicBezTo>
                  <a:lnTo>
                    <a:pt x="5188712" y="5498338"/>
                  </a:lnTo>
                  <a:cubicBezTo>
                    <a:pt x="5188712" y="5487797"/>
                    <a:pt x="5197221" y="5479288"/>
                    <a:pt x="5207762" y="5479288"/>
                  </a:cubicBezTo>
                  <a:cubicBezTo>
                    <a:pt x="5218303" y="5479288"/>
                    <a:pt x="5226812" y="5487797"/>
                    <a:pt x="5226812" y="5498338"/>
                  </a:cubicBezTo>
                  <a:close/>
                  <a:moveTo>
                    <a:pt x="5226812" y="5765038"/>
                  </a:moveTo>
                  <a:lnTo>
                    <a:pt x="5226812" y="5879338"/>
                  </a:lnTo>
                  <a:cubicBezTo>
                    <a:pt x="5226812" y="5889879"/>
                    <a:pt x="5218303" y="5898388"/>
                    <a:pt x="5207762" y="5898388"/>
                  </a:cubicBezTo>
                  <a:cubicBezTo>
                    <a:pt x="5197221" y="5898388"/>
                    <a:pt x="5188712" y="5889879"/>
                    <a:pt x="5188712" y="5879338"/>
                  </a:cubicBezTo>
                  <a:lnTo>
                    <a:pt x="5188712" y="5765038"/>
                  </a:lnTo>
                  <a:cubicBezTo>
                    <a:pt x="5188712" y="5754497"/>
                    <a:pt x="5197221" y="5745988"/>
                    <a:pt x="5207762" y="5745988"/>
                  </a:cubicBezTo>
                  <a:cubicBezTo>
                    <a:pt x="5218303" y="5745988"/>
                    <a:pt x="5226812" y="5754497"/>
                    <a:pt x="5226812" y="5765038"/>
                  </a:cubicBezTo>
                  <a:close/>
                  <a:moveTo>
                    <a:pt x="5226812" y="6031738"/>
                  </a:moveTo>
                  <a:lnTo>
                    <a:pt x="5226812" y="6146038"/>
                  </a:lnTo>
                  <a:cubicBezTo>
                    <a:pt x="5226812" y="6156579"/>
                    <a:pt x="5218303" y="6165088"/>
                    <a:pt x="5207762" y="6165088"/>
                  </a:cubicBezTo>
                  <a:cubicBezTo>
                    <a:pt x="5197221" y="6165088"/>
                    <a:pt x="5188712" y="6156579"/>
                    <a:pt x="5188712" y="6146038"/>
                  </a:cubicBezTo>
                  <a:lnTo>
                    <a:pt x="5188712" y="6031738"/>
                  </a:lnTo>
                  <a:cubicBezTo>
                    <a:pt x="5188712" y="6021197"/>
                    <a:pt x="5197221" y="6012688"/>
                    <a:pt x="5207762" y="6012688"/>
                  </a:cubicBezTo>
                  <a:cubicBezTo>
                    <a:pt x="5218303" y="6012688"/>
                    <a:pt x="5226812" y="6021197"/>
                    <a:pt x="5226812" y="6031738"/>
                  </a:cubicBezTo>
                  <a:close/>
                  <a:moveTo>
                    <a:pt x="5226812" y="6298438"/>
                  </a:moveTo>
                  <a:lnTo>
                    <a:pt x="5226812" y="6342507"/>
                  </a:lnTo>
                  <a:cubicBezTo>
                    <a:pt x="5226812" y="6353048"/>
                    <a:pt x="5218303" y="6361557"/>
                    <a:pt x="5207762" y="6361557"/>
                  </a:cubicBezTo>
                  <a:lnTo>
                    <a:pt x="5137531" y="6361557"/>
                  </a:lnTo>
                  <a:cubicBezTo>
                    <a:pt x="5126990" y="6361557"/>
                    <a:pt x="5118481" y="6353048"/>
                    <a:pt x="5118481" y="6342507"/>
                  </a:cubicBezTo>
                  <a:cubicBezTo>
                    <a:pt x="5118481" y="6331966"/>
                    <a:pt x="5126990" y="6323457"/>
                    <a:pt x="5137531" y="6323457"/>
                  </a:cubicBezTo>
                  <a:lnTo>
                    <a:pt x="5207762" y="6323457"/>
                  </a:lnTo>
                  <a:lnTo>
                    <a:pt x="5207762" y="6342507"/>
                  </a:lnTo>
                  <a:lnTo>
                    <a:pt x="5188712" y="6342507"/>
                  </a:lnTo>
                  <a:lnTo>
                    <a:pt x="5188712" y="6298438"/>
                  </a:lnTo>
                  <a:cubicBezTo>
                    <a:pt x="5188712" y="6287897"/>
                    <a:pt x="5197221" y="6279388"/>
                    <a:pt x="5207762" y="6279388"/>
                  </a:cubicBezTo>
                  <a:cubicBezTo>
                    <a:pt x="5218303" y="6279388"/>
                    <a:pt x="5226812" y="6287897"/>
                    <a:pt x="5226812" y="6298438"/>
                  </a:cubicBezTo>
                  <a:close/>
                  <a:moveTo>
                    <a:pt x="4985131" y="6361557"/>
                  </a:moveTo>
                  <a:lnTo>
                    <a:pt x="4870831" y="6361557"/>
                  </a:lnTo>
                  <a:cubicBezTo>
                    <a:pt x="4860290" y="6361557"/>
                    <a:pt x="4851781" y="6353048"/>
                    <a:pt x="4851781" y="6342507"/>
                  </a:cubicBezTo>
                  <a:cubicBezTo>
                    <a:pt x="4851781" y="6331966"/>
                    <a:pt x="4860290" y="6323457"/>
                    <a:pt x="4870831" y="6323457"/>
                  </a:cubicBezTo>
                  <a:lnTo>
                    <a:pt x="4985131" y="6323457"/>
                  </a:lnTo>
                  <a:cubicBezTo>
                    <a:pt x="4995672" y="6323457"/>
                    <a:pt x="5004181" y="6331966"/>
                    <a:pt x="5004181" y="6342507"/>
                  </a:cubicBezTo>
                  <a:cubicBezTo>
                    <a:pt x="5004181" y="6353048"/>
                    <a:pt x="4995672" y="6361557"/>
                    <a:pt x="4985131" y="6361557"/>
                  </a:cubicBezTo>
                  <a:close/>
                  <a:moveTo>
                    <a:pt x="4718431" y="6361557"/>
                  </a:moveTo>
                  <a:lnTo>
                    <a:pt x="4604131" y="6361557"/>
                  </a:lnTo>
                  <a:cubicBezTo>
                    <a:pt x="4593590" y="6361557"/>
                    <a:pt x="4585081" y="6353048"/>
                    <a:pt x="4585081" y="6342507"/>
                  </a:cubicBezTo>
                  <a:cubicBezTo>
                    <a:pt x="4585081" y="6331966"/>
                    <a:pt x="4593590" y="6323457"/>
                    <a:pt x="4604131" y="6323457"/>
                  </a:cubicBezTo>
                  <a:lnTo>
                    <a:pt x="4718431" y="6323457"/>
                  </a:lnTo>
                  <a:cubicBezTo>
                    <a:pt x="4728972" y="6323457"/>
                    <a:pt x="4737481" y="6331966"/>
                    <a:pt x="4737481" y="6342507"/>
                  </a:cubicBezTo>
                  <a:cubicBezTo>
                    <a:pt x="4737481" y="6353048"/>
                    <a:pt x="4728972" y="6361557"/>
                    <a:pt x="4718431" y="6361557"/>
                  </a:cubicBezTo>
                  <a:close/>
                  <a:moveTo>
                    <a:pt x="4451731" y="6361557"/>
                  </a:moveTo>
                  <a:lnTo>
                    <a:pt x="4337431" y="6361557"/>
                  </a:lnTo>
                  <a:cubicBezTo>
                    <a:pt x="4326890" y="6361557"/>
                    <a:pt x="4318381" y="6353048"/>
                    <a:pt x="4318381" y="6342507"/>
                  </a:cubicBezTo>
                  <a:cubicBezTo>
                    <a:pt x="4318381" y="6331966"/>
                    <a:pt x="4326890" y="6323457"/>
                    <a:pt x="4337431" y="6323457"/>
                  </a:cubicBezTo>
                  <a:lnTo>
                    <a:pt x="4451731" y="6323457"/>
                  </a:lnTo>
                  <a:cubicBezTo>
                    <a:pt x="4462272" y="6323457"/>
                    <a:pt x="4470781" y="6331966"/>
                    <a:pt x="4470781" y="6342507"/>
                  </a:cubicBezTo>
                  <a:cubicBezTo>
                    <a:pt x="4470781" y="6353048"/>
                    <a:pt x="4462272" y="6361557"/>
                    <a:pt x="4451731" y="6361557"/>
                  </a:cubicBezTo>
                  <a:close/>
                  <a:moveTo>
                    <a:pt x="4185031" y="6361557"/>
                  </a:moveTo>
                  <a:lnTo>
                    <a:pt x="4070731" y="6361557"/>
                  </a:lnTo>
                  <a:cubicBezTo>
                    <a:pt x="4060190" y="6361557"/>
                    <a:pt x="4051681" y="6353048"/>
                    <a:pt x="4051681" y="6342507"/>
                  </a:cubicBezTo>
                  <a:cubicBezTo>
                    <a:pt x="4051681" y="6331966"/>
                    <a:pt x="4060190" y="6323457"/>
                    <a:pt x="4070731" y="6323457"/>
                  </a:cubicBezTo>
                  <a:lnTo>
                    <a:pt x="4185031" y="6323457"/>
                  </a:lnTo>
                  <a:cubicBezTo>
                    <a:pt x="4195572" y="6323457"/>
                    <a:pt x="4204081" y="6331966"/>
                    <a:pt x="4204081" y="6342507"/>
                  </a:cubicBezTo>
                  <a:cubicBezTo>
                    <a:pt x="4204081" y="6353048"/>
                    <a:pt x="4195572" y="6361557"/>
                    <a:pt x="4185031" y="6361557"/>
                  </a:cubicBezTo>
                  <a:close/>
                  <a:moveTo>
                    <a:pt x="3918331" y="6361557"/>
                  </a:moveTo>
                  <a:lnTo>
                    <a:pt x="3804031" y="6361557"/>
                  </a:lnTo>
                  <a:cubicBezTo>
                    <a:pt x="3793490" y="6361557"/>
                    <a:pt x="3784981" y="6353048"/>
                    <a:pt x="3784981" y="6342507"/>
                  </a:cubicBezTo>
                  <a:cubicBezTo>
                    <a:pt x="3784981" y="6331966"/>
                    <a:pt x="3793490" y="6323457"/>
                    <a:pt x="3804031" y="6323457"/>
                  </a:cubicBezTo>
                  <a:lnTo>
                    <a:pt x="3918331" y="6323457"/>
                  </a:lnTo>
                  <a:cubicBezTo>
                    <a:pt x="3928872" y="6323457"/>
                    <a:pt x="3937381" y="6331966"/>
                    <a:pt x="3937381" y="6342507"/>
                  </a:cubicBezTo>
                  <a:cubicBezTo>
                    <a:pt x="3937381" y="6353048"/>
                    <a:pt x="3928872" y="6361557"/>
                    <a:pt x="3918331" y="6361557"/>
                  </a:cubicBezTo>
                  <a:close/>
                  <a:moveTo>
                    <a:pt x="3651631" y="6361557"/>
                  </a:moveTo>
                  <a:lnTo>
                    <a:pt x="3537331" y="6361557"/>
                  </a:lnTo>
                  <a:cubicBezTo>
                    <a:pt x="3526790" y="6361557"/>
                    <a:pt x="3518281" y="6353048"/>
                    <a:pt x="3518281" y="6342507"/>
                  </a:cubicBezTo>
                  <a:cubicBezTo>
                    <a:pt x="3518281" y="6331966"/>
                    <a:pt x="3526790" y="6323457"/>
                    <a:pt x="3537331" y="6323457"/>
                  </a:cubicBezTo>
                  <a:lnTo>
                    <a:pt x="3651631" y="6323457"/>
                  </a:lnTo>
                  <a:cubicBezTo>
                    <a:pt x="3662172" y="6323457"/>
                    <a:pt x="3670681" y="6331966"/>
                    <a:pt x="3670681" y="6342507"/>
                  </a:cubicBezTo>
                  <a:cubicBezTo>
                    <a:pt x="3670681" y="6353048"/>
                    <a:pt x="3662172" y="6361557"/>
                    <a:pt x="3651631" y="6361557"/>
                  </a:cubicBezTo>
                  <a:close/>
                  <a:moveTo>
                    <a:pt x="3384931" y="6361557"/>
                  </a:moveTo>
                  <a:lnTo>
                    <a:pt x="3270631" y="6361557"/>
                  </a:lnTo>
                  <a:cubicBezTo>
                    <a:pt x="3260090" y="6361557"/>
                    <a:pt x="3251581" y="6353048"/>
                    <a:pt x="3251581" y="6342507"/>
                  </a:cubicBezTo>
                  <a:cubicBezTo>
                    <a:pt x="3251581" y="6331966"/>
                    <a:pt x="3260090" y="6323457"/>
                    <a:pt x="3270631" y="6323457"/>
                  </a:cubicBezTo>
                  <a:lnTo>
                    <a:pt x="3384931" y="6323457"/>
                  </a:lnTo>
                  <a:cubicBezTo>
                    <a:pt x="3395472" y="6323457"/>
                    <a:pt x="3403981" y="6331966"/>
                    <a:pt x="3403981" y="6342507"/>
                  </a:cubicBezTo>
                  <a:cubicBezTo>
                    <a:pt x="3403981" y="6353048"/>
                    <a:pt x="3395472" y="6361557"/>
                    <a:pt x="3384931" y="6361557"/>
                  </a:cubicBezTo>
                  <a:close/>
                  <a:moveTo>
                    <a:pt x="3118231" y="6361557"/>
                  </a:moveTo>
                  <a:lnTo>
                    <a:pt x="3003931" y="6361557"/>
                  </a:lnTo>
                  <a:cubicBezTo>
                    <a:pt x="2993390" y="6361557"/>
                    <a:pt x="2984881" y="6353048"/>
                    <a:pt x="2984881" y="6342507"/>
                  </a:cubicBezTo>
                  <a:cubicBezTo>
                    <a:pt x="2984881" y="6331966"/>
                    <a:pt x="2993390" y="6323457"/>
                    <a:pt x="3003931" y="6323457"/>
                  </a:cubicBezTo>
                  <a:lnTo>
                    <a:pt x="3118231" y="6323457"/>
                  </a:lnTo>
                  <a:cubicBezTo>
                    <a:pt x="3128772" y="6323457"/>
                    <a:pt x="3137281" y="6331966"/>
                    <a:pt x="3137281" y="6342507"/>
                  </a:cubicBezTo>
                  <a:cubicBezTo>
                    <a:pt x="3137281" y="6353048"/>
                    <a:pt x="3128772" y="6361557"/>
                    <a:pt x="3118231" y="6361557"/>
                  </a:cubicBezTo>
                  <a:close/>
                  <a:moveTo>
                    <a:pt x="2851531" y="6361557"/>
                  </a:moveTo>
                  <a:lnTo>
                    <a:pt x="2737231" y="6361557"/>
                  </a:lnTo>
                  <a:cubicBezTo>
                    <a:pt x="2726690" y="6361557"/>
                    <a:pt x="2718181" y="6353048"/>
                    <a:pt x="2718181" y="6342507"/>
                  </a:cubicBezTo>
                  <a:cubicBezTo>
                    <a:pt x="2718181" y="6331966"/>
                    <a:pt x="2726690" y="6323457"/>
                    <a:pt x="2737231" y="6323457"/>
                  </a:cubicBezTo>
                  <a:lnTo>
                    <a:pt x="2851531" y="6323457"/>
                  </a:lnTo>
                  <a:cubicBezTo>
                    <a:pt x="2862072" y="6323457"/>
                    <a:pt x="2870581" y="6331966"/>
                    <a:pt x="2870581" y="6342507"/>
                  </a:cubicBezTo>
                  <a:cubicBezTo>
                    <a:pt x="2870581" y="6353048"/>
                    <a:pt x="2862072" y="6361557"/>
                    <a:pt x="2851531" y="6361557"/>
                  </a:cubicBezTo>
                  <a:close/>
                  <a:moveTo>
                    <a:pt x="2584831" y="6361557"/>
                  </a:moveTo>
                  <a:lnTo>
                    <a:pt x="2470531" y="6361557"/>
                  </a:lnTo>
                  <a:cubicBezTo>
                    <a:pt x="2459990" y="6361557"/>
                    <a:pt x="2451481" y="6353048"/>
                    <a:pt x="2451481" y="6342507"/>
                  </a:cubicBezTo>
                  <a:cubicBezTo>
                    <a:pt x="2451481" y="6331966"/>
                    <a:pt x="2459990" y="6323457"/>
                    <a:pt x="2470531" y="6323457"/>
                  </a:cubicBezTo>
                  <a:lnTo>
                    <a:pt x="2584831" y="6323457"/>
                  </a:lnTo>
                  <a:cubicBezTo>
                    <a:pt x="2595372" y="6323457"/>
                    <a:pt x="2603881" y="6331966"/>
                    <a:pt x="2603881" y="6342507"/>
                  </a:cubicBezTo>
                  <a:cubicBezTo>
                    <a:pt x="2603881" y="6353048"/>
                    <a:pt x="2595372" y="6361557"/>
                    <a:pt x="2584831" y="6361557"/>
                  </a:cubicBezTo>
                  <a:close/>
                  <a:moveTo>
                    <a:pt x="2318131" y="6361557"/>
                  </a:moveTo>
                  <a:lnTo>
                    <a:pt x="2203831" y="6361557"/>
                  </a:lnTo>
                  <a:cubicBezTo>
                    <a:pt x="2193290" y="6361557"/>
                    <a:pt x="2184781" y="6353048"/>
                    <a:pt x="2184781" y="6342507"/>
                  </a:cubicBezTo>
                  <a:cubicBezTo>
                    <a:pt x="2184781" y="6331966"/>
                    <a:pt x="2193290" y="6323457"/>
                    <a:pt x="2203831" y="6323457"/>
                  </a:cubicBezTo>
                  <a:lnTo>
                    <a:pt x="2318131" y="6323457"/>
                  </a:lnTo>
                  <a:cubicBezTo>
                    <a:pt x="2328672" y="6323457"/>
                    <a:pt x="2337181" y="6331966"/>
                    <a:pt x="2337181" y="6342507"/>
                  </a:cubicBezTo>
                  <a:cubicBezTo>
                    <a:pt x="2337181" y="6353048"/>
                    <a:pt x="2328672" y="6361557"/>
                    <a:pt x="2318131" y="6361557"/>
                  </a:cubicBezTo>
                  <a:close/>
                  <a:moveTo>
                    <a:pt x="2051431" y="6361557"/>
                  </a:moveTo>
                  <a:lnTo>
                    <a:pt x="1937131" y="6361557"/>
                  </a:lnTo>
                  <a:cubicBezTo>
                    <a:pt x="1926590" y="6361557"/>
                    <a:pt x="1918081" y="6353048"/>
                    <a:pt x="1918081" y="6342507"/>
                  </a:cubicBezTo>
                  <a:cubicBezTo>
                    <a:pt x="1918081" y="6331966"/>
                    <a:pt x="1926590" y="6323457"/>
                    <a:pt x="1937131" y="6323457"/>
                  </a:cubicBezTo>
                  <a:lnTo>
                    <a:pt x="2051431" y="6323457"/>
                  </a:lnTo>
                  <a:cubicBezTo>
                    <a:pt x="2061972" y="6323457"/>
                    <a:pt x="2070481" y="6331966"/>
                    <a:pt x="2070481" y="6342507"/>
                  </a:cubicBezTo>
                  <a:cubicBezTo>
                    <a:pt x="2070481" y="6353048"/>
                    <a:pt x="2061972" y="6361557"/>
                    <a:pt x="2051431" y="6361557"/>
                  </a:cubicBezTo>
                  <a:close/>
                  <a:moveTo>
                    <a:pt x="1784731" y="6361557"/>
                  </a:moveTo>
                  <a:lnTo>
                    <a:pt x="1670431" y="6361557"/>
                  </a:lnTo>
                  <a:cubicBezTo>
                    <a:pt x="1659890" y="6361557"/>
                    <a:pt x="1651381" y="6353048"/>
                    <a:pt x="1651381" y="6342507"/>
                  </a:cubicBezTo>
                  <a:cubicBezTo>
                    <a:pt x="1651381" y="6331966"/>
                    <a:pt x="1659890" y="6323457"/>
                    <a:pt x="1670431" y="6323457"/>
                  </a:cubicBezTo>
                  <a:lnTo>
                    <a:pt x="1784731" y="6323457"/>
                  </a:lnTo>
                  <a:cubicBezTo>
                    <a:pt x="1795272" y="6323457"/>
                    <a:pt x="1803781" y="6331966"/>
                    <a:pt x="1803781" y="6342507"/>
                  </a:cubicBezTo>
                  <a:cubicBezTo>
                    <a:pt x="1803781" y="6353048"/>
                    <a:pt x="1795272" y="6361557"/>
                    <a:pt x="1784731" y="6361557"/>
                  </a:cubicBezTo>
                  <a:close/>
                  <a:moveTo>
                    <a:pt x="1518031" y="6361557"/>
                  </a:moveTo>
                  <a:lnTo>
                    <a:pt x="1403731" y="6361557"/>
                  </a:lnTo>
                  <a:cubicBezTo>
                    <a:pt x="1393190" y="6361557"/>
                    <a:pt x="1384681" y="6353048"/>
                    <a:pt x="1384681" y="6342507"/>
                  </a:cubicBezTo>
                  <a:cubicBezTo>
                    <a:pt x="1384681" y="6331966"/>
                    <a:pt x="1393190" y="6323457"/>
                    <a:pt x="1403731" y="6323457"/>
                  </a:cubicBezTo>
                  <a:lnTo>
                    <a:pt x="1518031" y="6323457"/>
                  </a:lnTo>
                  <a:cubicBezTo>
                    <a:pt x="1528572" y="6323457"/>
                    <a:pt x="1537081" y="6331966"/>
                    <a:pt x="1537081" y="6342507"/>
                  </a:cubicBezTo>
                  <a:cubicBezTo>
                    <a:pt x="1537081" y="6353048"/>
                    <a:pt x="1528572" y="6361557"/>
                    <a:pt x="1518031" y="6361557"/>
                  </a:cubicBezTo>
                  <a:close/>
                  <a:moveTo>
                    <a:pt x="1251331" y="6361557"/>
                  </a:moveTo>
                  <a:lnTo>
                    <a:pt x="1137031" y="6361557"/>
                  </a:lnTo>
                  <a:cubicBezTo>
                    <a:pt x="1126490" y="6361557"/>
                    <a:pt x="1117981" y="6353048"/>
                    <a:pt x="1117981" y="6342507"/>
                  </a:cubicBezTo>
                  <a:cubicBezTo>
                    <a:pt x="1117981" y="6331966"/>
                    <a:pt x="1126490" y="6323457"/>
                    <a:pt x="1137031" y="6323457"/>
                  </a:cubicBezTo>
                  <a:lnTo>
                    <a:pt x="1251331" y="6323457"/>
                  </a:lnTo>
                  <a:cubicBezTo>
                    <a:pt x="1261872" y="6323457"/>
                    <a:pt x="1270381" y="6331966"/>
                    <a:pt x="1270381" y="6342507"/>
                  </a:cubicBezTo>
                  <a:cubicBezTo>
                    <a:pt x="1270381" y="6353048"/>
                    <a:pt x="1261872" y="6361557"/>
                    <a:pt x="1251331" y="6361557"/>
                  </a:cubicBezTo>
                  <a:close/>
                  <a:moveTo>
                    <a:pt x="984631" y="6361557"/>
                  </a:moveTo>
                  <a:lnTo>
                    <a:pt x="870331" y="6361557"/>
                  </a:lnTo>
                  <a:cubicBezTo>
                    <a:pt x="859790" y="6361557"/>
                    <a:pt x="851281" y="6353048"/>
                    <a:pt x="851281" y="6342507"/>
                  </a:cubicBezTo>
                  <a:cubicBezTo>
                    <a:pt x="851281" y="6331966"/>
                    <a:pt x="859790" y="6323457"/>
                    <a:pt x="870331" y="6323457"/>
                  </a:cubicBezTo>
                  <a:lnTo>
                    <a:pt x="984631" y="6323457"/>
                  </a:lnTo>
                  <a:cubicBezTo>
                    <a:pt x="995172" y="6323457"/>
                    <a:pt x="1003681" y="6331966"/>
                    <a:pt x="1003681" y="6342507"/>
                  </a:cubicBezTo>
                  <a:cubicBezTo>
                    <a:pt x="1003681" y="6353048"/>
                    <a:pt x="995172" y="6361557"/>
                    <a:pt x="984631" y="6361557"/>
                  </a:cubicBezTo>
                  <a:close/>
                  <a:moveTo>
                    <a:pt x="717931" y="6361557"/>
                  </a:moveTo>
                  <a:lnTo>
                    <a:pt x="603631" y="6361557"/>
                  </a:lnTo>
                  <a:cubicBezTo>
                    <a:pt x="593090" y="6361557"/>
                    <a:pt x="584581" y="6353048"/>
                    <a:pt x="584581" y="6342507"/>
                  </a:cubicBezTo>
                  <a:cubicBezTo>
                    <a:pt x="584581" y="6331966"/>
                    <a:pt x="593090" y="6323457"/>
                    <a:pt x="603631" y="6323457"/>
                  </a:cubicBezTo>
                  <a:lnTo>
                    <a:pt x="717931" y="6323457"/>
                  </a:lnTo>
                  <a:cubicBezTo>
                    <a:pt x="728472" y="6323457"/>
                    <a:pt x="736981" y="6331966"/>
                    <a:pt x="736981" y="6342507"/>
                  </a:cubicBezTo>
                  <a:cubicBezTo>
                    <a:pt x="736981" y="6353048"/>
                    <a:pt x="728472" y="6361557"/>
                    <a:pt x="717931" y="6361557"/>
                  </a:cubicBezTo>
                  <a:close/>
                  <a:moveTo>
                    <a:pt x="451231" y="6361557"/>
                  </a:moveTo>
                  <a:lnTo>
                    <a:pt x="336931" y="6361557"/>
                  </a:lnTo>
                  <a:cubicBezTo>
                    <a:pt x="326390" y="6361557"/>
                    <a:pt x="317881" y="6353048"/>
                    <a:pt x="317881" y="6342507"/>
                  </a:cubicBezTo>
                  <a:cubicBezTo>
                    <a:pt x="317881" y="6331966"/>
                    <a:pt x="326390" y="6323457"/>
                    <a:pt x="336931" y="6323457"/>
                  </a:cubicBezTo>
                  <a:lnTo>
                    <a:pt x="451231" y="6323457"/>
                  </a:lnTo>
                  <a:cubicBezTo>
                    <a:pt x="461772" y="6323457"/>
                    <a:pt x="470281" y="6331966"/>
                    <a:pt x="470281" y="6342507"/>
                  </a:cubicBezTo>
                  <a:cubicBezTo>
                    <a:pt x="470281" y="6353048"/>
                    <a:pt x="461772" y="6361557"/>
                    <a:pt x="451231" y="6361557"/>
                  </a:cubicBezTo>
                  <a:close/>
                  <a:moveTo>
                    <a:pt x="184531" y="6361557"/>
                  </a:moveTo>
                  <a:lnTo>
                    <a:pt x="70231" y="6361557"/>
                  </a:lnTo>
                  <a:cubicBezTo>
                    <a:pt x="59690" y="6361557"/>
                    <a:pt x="51181" y="6353048"/>
                    <a:pt x="51181" y="6342507"/>
                  </a:cubicBezTo>
                  <a:cubicBezTo>
                    <a:pt x="51181" y="6331966"/>
                    <a:pt x="59690" y="6323457"/>
                    <a:pt x="70231" y="6323457"/>
                  </a:cubicBezTo>
                  <a:lnTo>
                    <a:pt x="184531" y="6323457"/>
                  </a:lnTo>
                  <a:cubicBezTo>
                    <a:pt x="195072" y="6323457"/>
                    <a:pt x="203581" y="6331966"/>
                    <a:pt x="203581" y="6342507"/>
                  </a:cubicBezTo>
                  <a:cubicBezTo>
                    <a:pt x="203581" y="6353048"/>
                    <a:pt x="195072" y="6361557"/>
                    <a:pt x="184531" y="6361557"/>
                  </a:cubicBezTo>
                  <a:close/>
                  <a:moveTo>
                    <a:pt x="0" y="6241288"/>
                  </a:moveTo>
                  <a:lnTo>
                    <a:pt x="0" y="6126988"/>
                  </a:lnTo>
                  <a:cubicBezTo>
                    <a:pt x="0" y="6116447"/>
                    <a:pt x="8509" y="6107938"/>
                    <a:pt x="19050" y="6107938"/>
                  </a:cubicBezTo>
                  <a:cubicBezTo>
                    <a:pt x="29591" y="6107938"/>
                    <a:pt x="38100" y="6116447"/>
                    <a:pt x="38100" y="6126988"/>
                  </a:cubicBezTo>
                  <a:lnTo>
                    <a:pt x="38100" y="6241288"/>
                  </a:lnTo>
                  <a:cubicBezTo>
                    <a:pt x="38100" y="6251829"/>
                    <a:pt x="29591" y="6260338"/>
                    <a:pt x="19050" y="6260338"/>
                  </a:cubicBezTo>
                  <a:cubicBezTo>
                    <a:pt x="8509" y="6260338"/>
                    <a:pt x="0" y="6251829"/>
                    <a:pt x="0" y="6241288"/>
                  </a:cubicBezTo>
                  <a:close/>
                  <a:moveTo>
                    <a:pt x="0" y="5974588"/>
                  </a:moveTo>
                  <a:lnTo>
                    <a:pt x="0" y="5860288"/>
                  </a:lnTo>
                  <a:cubicBezTo>
                    <a:pt x="0" y="5849747"/>
                    <a:pt x="8509" y="5841238"/>
                    <a:pt x="19050" y="5841238"/>
                  </a:cubicBezTo>
                  <a:cubicBezTo>
                    <a:pt x="29591" y="5841238"/>
                    <a:pt x="38100" y="5849747"/>
                    <a:pt x="38100" y="5860288"/>
                  </a:cubicBezTo>
                  <a:lnTo>
                    <a:pt x="38100" y="5974588"/>
                  </a:lnTo>
                  <a:cubicBezTo>
                    <a:pt x="38100" y="5985129"/>
                    <a:pt x="29591" y="5993638"/>
                    <a:pt x="19050" y="5993638"/>
                  </a:cubicBezTo>
                  <a:cubicBezTo>
                    <a:pt x="8509" y="5993638"/>
                    <a:pt x="0" y="5985129"/>
                    <a:pt x="0" y="5974588"/>
                  </a:cubicBezTo>
                  <a:close/>
                  <a:moveTo>
                    <a:pt x="0" y="5707888"/>
                  </a:moveTo>
                  <a:lnTo>
                    <a:pt x="0" y="5593588"/>
                  </a:lnTo>
                  <a:cubicBezTo>
                    <a:pt x="0" y="5583047"/>
                    <a:pt x="8509" y="5574538"/>
                    <a:pt x="19050" y="5574538"/>
                  </a:cubicBezTo>
                  <a:cubicBezTo>
                    <a:pt x="29591" y="5574538"/>
                    <a:pt x="38100" y="5583047"/>
                    <a:pt x="38100" y="5593588"/>
                  </a:cubicBezTo>
                  <a:lnTo>
                    <a:pt x="38100" y="5707888"/>
                  </a:lnTo>
                  <a:cubicBezTo>
                    <a:pt x="38100" y="5718429"/>
                    <a:pt x="29591" y="5726938"/>
                    <a:pt x="19050" y="5726938"/>
                  </a:cubicBezTo>
                  <a:cubicBezTo>
                    <a:pt x="8509" y="5726938"/>
                    <a:pt x="0" y="5718429"/>
                    <a:pt x="0" y="5707888"/>
                  </a:cubicBezTo>
                  <a:close/>
                  <a:moveTo>
                    <a:pt x="0" y="5441188"/>
                  </a:moveTo>
                  <a:lnTo>
                    <a:pt x="0" y="5326888"/>
                  </a:lnTo>
                  <a:cubicBezTo>
                    <a:pt x="0" y="5316347"/>
                    <a:pt x="8509" y="5307838"/>
                    <a:pt x="19050" y="5307838"/>
                  </a:cubicBezTo>
                  <a:cubicBezTo>
                    <a:pt x="29591" y="5307838"/>
                    <a:pt x="38100" y="5316347"/>
                    <a:pt x="38100" y="5326888"/>
                  </a:cubicBezTo>
                  <a:lnTo>
                    <a:pt x="38100" y="5441188"/>
                  </a:lnTo>
                  <a:cubicBezTo>
                    <a:pt x="38100" y="5451729"/>
                    <a:pt x="29591" y="5460238"/>
                    <a:pt x="19050" y="5460238"/>
                  </a:cubicBezTo>
                  <a:cubicBezTo>
                    <a:pt x="8509" y="5460238"/>
                    <a:pt x="0" y="5451729"/>
                    <a:pt x="0" y="5441188"/>
                  </a:cubicBezTo>
                  <a:close/>
                  <a:moveTo>
                    <a:pt x="0" y="5174488"/>
                  </a:moveTo>
                  <a:lnTo>
                    <a:pt x="0" y="5060188"/>
                  </a:lnTo>
                  <a:cubicBezTo>
                    <a:pt x="0" y="5049647"/>
                    <a:pt x="8509" y="5041138"/>
                    <a:pt x="19050" y="5041138"/>
                  </a:cubicBezTo>
                  <a:cubicBezTo>
                    <a:pt x="29591" y="5041138"/>
                    <a:pt x="38100" y="5049647"/>
                    <a:pt x="38100" y="5060188"/>
                  </a:cubicBezTo>
                  <a:lnTo>
                    <a:pt x="38100" y="5174488"/>
                  </a:lnTo>
                  <a:cubicBezTo>
                    <a:pt x="38100" y="5185029"/>
                    <a:pt x="29591" y="5193538"/>
                    <a:pt x="19050" y="5193538"/>
                  </a:cubicBezTo>
                  <a:cubicBezTo>
                    <a:pt x="8509" y="5193538"/>
                    <a:pt x="0" y="5185029"/>
                    <a:pt x="0" y="5174488"/>
                  </a:cubicBezTo>
                  <a:close/>
                  <a:moveTo>
                    <a:pt x="0" y="4907788"/>
                  </a:moveTo>
                  <a:lnTo>
                    <a:pt x="0" y="4793488"/>
                  </a:lnTo>
                  <a:cubicBezTo>
                    <a:pt x="0" y="4782947"/>
                    <a:pt x="8509" y="4774438"/>
                    <a:pt x="19050" y="4774438"/>
                  </a:cubicBezTo>
                  <a:cubicBezTo>
                    <a:pt x="29591" y="4774438"/>
                    <a:pt x="38100" y="4782947"/>
                    <a:pt x="38100" y="4793488"/>
                  </a:cubicBezTo>
                  <a:lnTo>
                    <a:pt x="38100" y="4907788"/>
                  </a:lnTo>
                  <a:cubicBezTo>
                    <a:pt x="38100" y="4918329"/>
                    <a:pt x="29591" y="4926838"/>
                    <a:pt x="19050" y="4926838"/>
                  </a:cubicBezTo>
                  <a:cubicBezTo>
                    <a:pt x="8509" y="4926838"/>
                    <a:pt x="0" y="4918329"/>
                    <a:pt x="0" y="4907788"/>
                  </a:cubicBezTo>
                  <a:close/>
                  <a:moveTo>
                    <a:pt x="0" y="4641088"/>
                  </a:moveTo>
                  <a:lnTo>
                    <a:pt x="0" y="4526788"/>
                  </a:lnTo>
                  <a:cubicBezTo>
                    <a:pt x="0" y="4516247"/>
                    <a:pt x="8509" y="4507738"/>
                    <a:pt x="19050" y="4507738"/>
                  </a:cubicBezTo>
                  <a:cubicBezTo>
                    <a:pt x="29591" y="4507738"/>
                    <a:pt x="38100" y="4516247"/>
                    <a:pt x="38100" y="4526788"/>
                  </a:cubicBezTo>
                  <a:lnTo>
                    <a:pt x="38100" y="4641088"/>
                  </a:lnTo>
                  <a:cubicBezTo>
                    <a:pt x="38100" y="4651629"/>
                    <a:pt x="29591" y="4660138"/>
                    <a:pt x="19050" y="4660138"/>
                  </a:cubicBezTo>
                  <a:cubicBezTo>
                    <a:pt x="8509" y="4660138"/>
                    <a:pt x="0" y="4651629"/>
                    <a:pt x="0" y="4641088"/>
                  </a:cubicBezTo>
                  <a:close/>
                  <a:moveTo>
                    <a:pt x="0" y="4374388"/>
                  </a:moveTo>
                  <a:lnTo>
                    <a:pt x="0" y="4260088"/>
                  </a:lnTo>
                  <a:cubicBezTo>
                    <a:pt x="0" y="4249547"/>
                    <a:pt x="8509" y="4241038"/>
                    <a:pt x="19050" y="4241038"/>
                  </a:cubicBezTo>
                  <a:cubicBezTo>
                    <a:pt x="29591" y="4241038"/>
                    <a:pt x="38100" y="4249547"/>
                    <a:pt x="38100" y="4260088"/>
                  </a:cubicBezTo>
                  <a:lnTo>
                    <a:pt x="38100" y="4374388"/>
                  </a:lnTo>
                  <a:cubicBezTo>
                    <a:pt x="38100" y="4384929"/>
                    <a:pt x="29591" y="4393438"/>
                    <a:pt x="19050" y="4393438"/>
                  </a:cubicBezTo>
                  <a:cubicBezTo>
                    <a:pt x="8509" y="4393438"/>
                    <a:pt x="0" y="4384929"/>
                    <a:pt x="0" y="4374388"/>
                  </a:cubicBezTo>
                  <a:close/>
                  <a:moveTo>
                    <a:pt x="0" y="4107688"/>
                  </a:moveTo>
                  <a:lnTo>
                    <a:pt x="0" y="3993388"/>
                  </a:lnTo>
                  <a:cubicBezTo>
                    <a:pt x="0" y="3982847"/>
                    <a:pt x="8509" y="3974338"/>
                    <a:pt x="19050" y="3974338"/>
                  </a:cubicBezTo>
                  <a:cubicBezTo>
                    <a:pt x="29591" y="3974338"/>
                    <a:pt x="38100" y="3982847"/>
                    <a:pt x="38100" y="3993388"/>
                  </a:cubicBezTo>
                  <a:lnTo>
                    <a:pt x="38100" y="4107688"/>
                  </a:lnTo>
                  <a:cubicBezTo>
                    <a:pt x="38100" y="4118229"/>
                    <a:pt x="29591" y="4126738"/>
                    <a:pt x="19050" y="4126738"/>
                  </a:cubicBezTo>
                  <a:cubicBezTo>
                    <a:pt x="8509" y="4126738"/>
                    <a:pt x="0" y="4118229"/>
                    <a:pt x="0" y="4107688"/>
                  </a:cubicBezTo>
                  <a:close/>
                  <a:moveTo>
                    <a:pt x="0" y="3840988"/>
                  </a:moveTo>
                  <a:lnTo>
                    <a:pt x="0" y="3726688"/>
                  </a:lnTo>
                  <a:cubicBezTo>
                    <a:pt x="0" y="3716147"/>
                    <a:pt x="8509" y="3707638"/>
                    <a:pt x="19050" y="3707638"/>
                  </a:cubicBezTo>
                  <a:cubicBezTo>
                    <a:pt x="29591" y="3707638"/>
                    <a:pt x="38100" y="3716147"/>
                    <a:pt x="38100" y="3726688"/>
                  </a:cubicBezTo>
                  <a:lnTo>
                    <a:pt x="38100" y="3840988"/>
                  </a:lnTo>
                  <a:cubicBezTo>
                    <a:pt x="38100" y="3851529"/>
                    <a:pt x="29591" y="3860038"/>
                    <a:pt x="19050" y="3860038"/>
                  </a:cubicBezTo>
                  <a:cubicBezTo>
                    <a:pt x="8509" y="3860038"/>
                    <a:pt x="0" y="3851529"/>
                    <a:pt x="0" y="3840988"/>
                  </a:cubicBezTo>
                  <a:close/>
                  <a:moveTo>
                    <a:pt x="0" y="3574288"/>
                  </a:moveTo>
                  <a:lnTo>
                    <a:pt x="0" y="3459988"/>
                  </a:lnTo>
                  <a:cubicBezTo>
                    <a:pt x="0" y="3449447"/>
                    <a:pt x="8509" y="3440938"/>
                    <a:pt x="19050" y="3440938"/>
                  </a:cubicBezTo>
                  <a:cubicBezTo>
                    <a:pt x="29591" y="3440938"/>
                    <a:pt x="38100" y="3449447"/>
                    <a:pt x="38100" y="3459988"/>
                  </a:cubicBezTo>
                  <a:lnTo>
                    <a:pt x="38100" y="3574288"/>
                  </a:lnTo>
                  <a:cubicBezTo>
                    <a:pt x="38100" y="3584829"/>
                    <a:pt x="29591" y="3593338"/>
                    <a:pt x="19050" y="3593338"/>
                  </a:cubicBezTo>
                  <a:cubicBezTo>
                    <a:pt x="8509" y="3593338"/>
                    <a:pt x="0" y="3584829"/>
                    <a:pt x="0" y="3574288"/>
                  </a:cubicBezTo>
                  <a:close/>
                  <a:moveTo>
                    <a:pt x="0" y="3307588"/>
                  </a:moveTo>
                  <a:lnTo>
                    <a:pt x="0" y="3193288"/>
                  </a:lnTo>
                  <a:cubicBezTo>
                    <a:pt x="0" y="3182747"/>
                    <a:pt x="8509" y="3174238"/>
                    <a:pt x="19050" y="3174238"/>
                  </a:cubicBezTo>
                  <a:cubicBezTo>
                    <a:pt x="29591" y="3174238"/>
                    <a:pt x="38100" y="3182747"/>
                    <a:pt x="38100" y="3193288"/>
                  </a:cubicBezTo>
                  <a:lnTo>
                    <a:pt x="38100" y="3307588"/>
                  </a:lnTo>
                  <a:cubicBezTo>
                    <a:pt x="38100" y="3318129"/>
                    <a:pt x="29591" y="3326638"/>
                    <a:pt x="19050" y="3326638"/>
                  </a:cubicBezTo>
                  <a:cubicBezTo>
                    <a:pt x="8509" y="3326638"/>
                    <a:pt x="0" y="3318129"/>
                    <a:pt x="0" y="3307588"/>
                  </a:cubicBezTo>
                  <a:close/>
                  <a:moveTo>
                    <a:pt x="0" y="3040888"/>
                  </a:moveTo>
                  <a:lnTo>
                    <a:pt x="0" y="2926588"/>
                  </a:lnTo>
                  <a:cubicBezTo>
                    <a:pt x="0" y="2916047"/>
                    <a:pt x="8509" y="2907538"/>
                    <a:pt x="19050" y="2907538"/>
                  </a:cubicBezTo>
                  <a:cubicBezTo>
                    <a:pt x="29591" y="2907538"/>
                    <a:pt x="38100" y="2916047"/>
                    <a:pt x="38100" y="2926588"/>
                  </a:cubicBezTo>
                  <a:lnTo>
                    <a:pt x="38100" y="3040888"/>
                  </a:lnTo>
                  <a:cubicBezTo>
                    <a:pt x="38100" y="3051429"/>
                    <a:pt x="29591" y="3059938"/>
                    <a:pt x="19050" y="3059938"/>
                  </a:cubicBezTo>
                  <a:cubicBezTo>
                    <a:pt x="8509" y="3059938"/>
                    <a:pt x="0" y="3051429"/>
                    <a:pt x="0" y="3040888"/>
                  </a:cubicBezTo>
                  <a:close/>
                  <a:moveTo>
                    <a:pt x="0" y="2774188"/>
                  </a:moveTo>
                  <a:lnTo>
                    <a:pt x="0" y="2659888"/>
                  </a:lnTo>
                  <a:cubicBezTo>
                    <a:pt x="0" y="2649347"/>
                    <a:pt x="8509" y="2640838"/>
                    <a:pt x="19050" y="2640838"/>
                  </a:cubicBezTo>
                  <a:cubicBezTo>
                    <a:pt x="29591" y="2640838"/>
                    <a:pt x="38100" y="2649347"/>
                    <a:pt x="38100" y="2659888"/>
                  </a:cubicBezTo>
                  <a:lnTo>
                    <a:pt x="38100" y="2774188"/>
                  </a:lnTo>
                  <a:cubicBezTo>
                    <a:pt x="38100" y="2784729"/>
                    <a:pt x="29591" y="2793238"/>
                    <a:pt x="19050" y="2793238"/>
                  </a:cubicBezTo>
                  <a:cubicBezTo>
                    <a:pt x="8509" y="2793238"/>
                    <a:pt x="0" y="2784729"/>
                    <a:pt x="0" y="2774188"/>
                  </a:cubicBezTo>
                  <a:close/>
                  <a:moveTo>
                    <a:pt x="0" y="2507488"/>
                  </a:moveTo>
                  <a:lnTo>
                    <a:pt x="0" y="2393188"/>
                  </a:lnTo>
                  <a:cubicBezTo>
                    <a:pt x="0" y="2382647"/>
                    <a:pt x="8509" y="2374138"/>
                    <a:pt x="19050" y="2374138"/>
                  </a:cubicBezTo>
                  <a:cubicBezTo>
                    <a:pt x="29591" y="2374138"/>
                    <a:pt x="38100" y="2382647"/>
                    <a:pt x="38100" y="2393188"/>
                  </a:cubicBezTo>
                  <a:lnTo>
                    <a:pt x="38100" y="2507488"/>
                  </a:lnTo>
                  <a:cubicBezTo>
                    <a:pt x="38100" y="2518029"/>
                    <a:pt x="29591" y="2526538"/>
                    <a:pt x="19050" y="2526538"/>
                  </a:cubicBezTo>
                  <a:cubicBezTo>
                    <a:pt x="8509" y="2526538"/>
                    <a:pt x="0" y="2518029"/>
                    <a:pt x="0" y="2507488"/>
                  </a:cubicBezTo>
                  <a:close/>
                  <a:moveTo>
                    <a:pt x="0" y="2240788"/>
                  </a:moveTo>
                  <a:lnTo>
                    <a:pt x="0" y="2126488"/>
                  </a:lnTo>
                  <a:cubicBezTo>
                    <a:pt x="0" y="2115947"/>
                    <a:pt x="8509" y="2107438"/>
                    <a:pt x="19050" y="2107438"/>
                  </a:cubicBezTo>
                  <a:cubicBezTo>
                    <a:pt x="29591" y="2107438"/>
                    <a:pt x="38100" y="2115947"/>
                    <a:pt x="38100" y="2126488"/>
                  </a:cubicBezTo>
                  <a:lnTo>
                    <a:pt x="38100" y="2240788"/>
                  </a:lnTo>
                  <a:cubicBezTo>
                    <a:pt x="38100" y="2251329"/>
                    <a:pt x="29591" y="2259838"/>
                    <a:pt x="19050" y="2259838"/>
                  </a:cubicBezTo>
                  <a:cubicBezTo>
                    <a:pt x="8509" y="2259838"/>
                    <a:pt x="0" y="2251329"/>
                    <a:pt x="0" y="2240788"/>
                  </a:cubicBezTo>
                  <a:close/>
                  <a:moveTo>
                    <a:pt x="0" y="1974088"/>
                  </a:moveTo>
                  <a:lnTo>
                    <a:pt x="0" y="1859788"/>
                  </a:lnTo>
                  <a:cubicBezTo>
                    <a:pt x="0" y="1849247"/>
                    <a:pt x="8509" y="1840738"/>
                    <a:pt x="19050" y="1840738"/>
                  </a:cubicBezTo>
                  <a:cubicBezTo>
                    <a:pt x="29591" y="1840738"/>
                    <a:pt x="38100" y="1849247"/>
                    <a:pt x="38100" y="1859788"/>
                  </a:cubicBezTo>
                  <a:lnTo>
                    <a:pt x="38100" y="1974088"/>
                  </a:lnTo>
                  <a:cubicBezTo>
                    <a:pt x="38100" y="1984629"/>
                    <a:pt x="29591" y="1993138"/>
                    <a:pt x="19050" y="1993138"/>
                  </a:cubicBezTo>
                  <a:cubicBezTo>
                    <a:pt x="8509" y="1993138"/>
                    <a:pt x="0" y="1984629"/>
                    <a:pt x="0" y="1974088"/>
                  </a:cubicBezTo>
                  <a:close/>
                  <a:moveTo>
                    <a:pt x="0" y="1707388"/>
                  </a:moveTo>
                  <a:lnTo>
                    <a:pt x="0" y="1593088"/>
                  </a:lnTo>
                  <a:cubicBezTo>
                    <a:pt x="0" y="1582547"/>
                    <a:pt x="8509" y="1574038"/>
                    <a:pt x="19050" y="1574038"/>
                  </a:cubicBezTo>
                  <a:cubicBezTo>
                    <a:pt x="29591" y="1574038"/>
                    <a:pt x="38100" y="1582547"/>
                    <a:pt x="38100" y="1593088"/>
                  </a:cubicBezTo>
                  <a:lnTo>
                    <a:pt x="38100" y="1707388"/>
                  </a:lnTo>
                  <a:cubicBezTo>
                    <a:pt x="38100" y="1717929"/>
                    <a:pt x="29591" y="1726438"/>
                    <a:pt x="19050" y="1726438"/>
                  </a:cubicBezTo>
                  <a:cubicBezTo>
                    <a:pt x="8509" y="1726438"/>
                    <a:pt x="0" y="1717929"/>
                    <a:pt x="0" y="1707388"/>
                  </a:cubicBezTo>
                  <a:close/>
                  <a:moveTo>
                    <a:pt x="0" y="1440688"/>
                  </a:moveTo>
                  <a:lnTo>
                    <a:pt x="0" y="1326388"/>
                  </a:lnTo>
                  <a:cubicBezTo>
                    <a:pt x="0" y="1315847"/>
                    <a:pt x="8509" y="1307338"/>
                    <a:pt x="19050" y="1307338"/>
                  </a:cubicBezTo>
                  <a:cubicBezTo>
                    <a:pt x="29591" y="1307338"/>
                    <a:pt x="38100" y="1315847"/>
                    <a:pt x="38100" y="1326388"/>
                  </a:cubicBezTo>
                  <a:lnTo>
                    <a:pt x="38100" y="1440688"/>
                  </a:lnTo>
                  <a:cubicBezTo>
                    <a:pt x="38100" y="1451229"/>
                    <a:pt x="29591" y="1459738"/>
                    <a:pt x="19050" y="1459738"/>
                  </a:cubicBezTo>
                  <a:cubicBezTo>
                    <a:pt x="8509" y="1459738"/>
                    <a:pt x="0" y="1451229"/>
                    <a:pt x="0" y="1440688"/>
                  </a:cubicBezTo>
                  <a:close/>
                  <a:moveTo>
                    <a:pt x="0" y="1173988"/>
                  </a:moveTo>
                  <a:lnTo>
                    <a:pt x="0" y="1059688"/>
                  </a:lnTo>
                  <a:cubicBezTo>
                    <a:pt x="0" y="1049147"/>
                    <a:pt x="8509" y="1040638"/>
                    <a:pt x="19050" y="1040638"/>
                  </a:cubicBezTo>
                  <a:cubicBezTo>
                    <a:pt x="29591" y="1040638"/>
                    <a:pt x="38100" y="1049147"/>
                    <a:pt x="38100" y="1059688"/>
                  </a:cubicBezTo>
                  <a:lnTo>
                    <a:pt x="38100" y="1173988"/>
                  </a:lnTo>
                  <a:cubicBezTo>
                    <a:pt x="38100" y="1184529"/>
                    <a:pt x="29591" y="1193038"/>
                    <a:pt x="19050" y="1193038"/>
                  </a:cubicBezTo>
                  <a:cubicBezTo>
                    <a:pt x="8509" y="1193038"/>
                    <a:pt x="0" y="1184529"/>
                    <a:pt x="0" y="1173988"/>
                  </a:cubicBezTo>
                  <a:close/>
                  <a:moveTo>
                    <a:pt x="0" y="907288"/>
                  </a:moveTo>
                  <a:lnTo>
                    <a:pt x="0" y="792988"/>
                  </a:lnTo>
                  <a:cubicBezTo>
                    <a:pt x="0" y="782447"/>
                    <a:pt x="8509" y="773938"/>
                    <a:pt x="19050" y="773938"/>
                  </a:cubicBezTo>
                  <a:cubicBezTo>
                    <a:pt x="29591" y="773938"/>
                    <a:pt x="38100" y="782447"/>
                    <a:pt x="38100" y="792988"/>
                  </a:cubicBezTo>
                  <a:lnTo>
                    <a:pt x="38100" y="907288"/>
                  </a:lnTo>
                  <a:cubicBezTo>
                    <a:pt x="38100" y="917829"/>
                    <a:pt x="29591" y="926338"/>
                    <a:pt x="19050" y="926338"/>
                  </a:cubicBezTo>
                  <a:cubicBezTo>
                    <a:pt x="8509" y="926338"/>
                    <a:pt x="0" y="917829"/>
                    <a:pt x="0" y="907288"/>
                  </a:cubicBezTo>
                  <a:close/>
                  <a:moveTo>
                    <a:pt x="0" y="640588"/>
                  </a:moveTo>
                  <a:lnTo>
                    <a:pt x="0" y="526288"/>
                  </a:lnTo>
                  <a:cubicBezTo>
                    <a:pt x="0" y="515747"/>
                    <a:pt x="8509" y="507238"/>
                    <a:pt x="19050" y="507238"/>
                  </a:cubicBezTo>
                  <a:cubicBezTo>
                    <a:pt x="29591" y="507238"/>
                    <a:pt x="38100" y="515747"/>
                    <a:pt x="38100" y="526288"/>
                  </a:cubicBezTo>
                  <a:lnTo>
                    <a:pt x="38100" y="640588"/>
                  </a:lnTo>
                  <a:cubicBezTo>
                    <a:pt x="38100" y="651129"/>
                    <a:pt x="29591" y="659638"/>
                    <a:pt x="19050" y="659638"/>
                  </a:cubicBezTo>
                  <a:cubicBezTo>
                    <a:pt x="8509" y="659638"/>
                    <a:pt x="0" y="651129"/>
                    <a:pt x="0" y="640588"/>
                  </a:cubicBezTo>
                  <a:close/>
                  <a:moveTo>
                    <a:pt x="0" y="373888"/>
                  </a:moveTo>
                  <a:lnTo>
                    <a:pt x="0" y="259588"/>
                  </a:lnTo>
                  <a:cubicBezTo>
                    <a:pt x="0" y="249047"/>
                    <a:pt x="8509" y="240538"/>
                    <a:pt x="19050" y="240538"/>
                  </a:cubicBezTo>
                  <a:cubicBezTo>
                    <a:pt x="29591" y="240538"/>
                    <a:pt x="38100" y="249047"/>
                    <a:pt x="38100" y="259588"/>
                  </a:cubicBezTo>
                  <a:lnTo>
                    <a:pt x="38100" y="373888"/>
                  </a:lnTo>
                  <a:cubicBezTo>
                    <a:pt x="38100" y="384429"/>
                    <a:pt x="29591" y="392938"/>
                    <a:pt x="19050" y="392938"/>
                  </a:cubicBezTo>
                  <a:cubicBezTo>
                    <a:pt x="8509" y="392938"/>
                    <a:pt x="0" y="384429"/>
                    <a:pt x="0" y="373888"/>
                  </a:cubicBezTo>
                  <a:close/>
                  <a:moveTo>
                    <a:pt x="0" y="107188"/>
                  </a:moveTo>
                  <a:lnTo>
                    <a:pt x="0" y="19050"/>
                  </a:lnTo>
                  <a:cubicBezTo>
                    <a:pt x="0" y="8509"/>
                    <a:pt x="8509" y="0"/>
                    <a:pt x="19050" y="0"/>
                  </a:cubicBezTo>
                  <a:lnTo>
                    <a:pt x="133350" y="0"/>
                  </a:lnTo>
                  <a:cubicBezTo>
                    <a:pt x="143891" y="0"/>
                    <a:pt x="152400" y="8509"/>
                    <a:pt x="152400" y="19050"/>
                  </a:cubicBezTo>
                  <a:cubicBezTo>
                    <a:pt x="152400" y="29591"/>
                    <a:pt x="143891" y="38100"/>
                    <a:pt x="133350" y="38100"/>
                  </a:cubicBezTo>
                  <a:lnTo>
                    <a:pt x="19050" y="38100"/>
                  </a:lnTo>
                  <a:lnTo>
                    <a:pt x="19050" y="19050"/>
                  </a:lnTo>
                  <a:lnTo>
                    <a:pt x="38100" y="19050"/>
                  </a:lnTo>
                  <a:lnTo>
                    <a:pt x="38100" y="107188"/>
                  </a:lnTo>
                  <a:cubicBezTo>
                    <a:pt x="38100" y="117729"/>
                    <a:pt x="29591" y="126238"/>
                    <a:pt x="19050" y="126238"/>
                  </a:cubicBezTo>
                  <a:cubicBezTo>
                    <a:pt x="8509" y="126238"/>
                    <a:pt x="0" y="117729"/>
                    <a:pt x="0" y="107188"/>
                  </a:cubicBezTo>
                  <a:close/>
                </a:path>
              </a:pathLst>
            </a:custGeom>
            <a:solidFill>
              <a:srgbClr val="000000">
                <a:alpha val="0"/>
              </a:srgbClr>
            </a:solidFill>
            <a:ln>
              <a:noFill/>
            </a:ln>
          </p:spPr>
          <p:txBody>
            <a:bodyPr spcFirstLastPara="1" wrap="square" lIns="60950" tIns="60950" rIns="60950" bIns="60950" anchor="ctr" anchorCtr="0">
              <a:noAutofit/>
            </a:bodyPr>
            <a:lstStyle/>
            <a:p>
              <a:pPr>
                <a:buSzPts val="1400"/>
              </a:pPr>
              <a:endParaRPr sz="933"/>
            </a:p>
          </p:txBody>
        </p:sp>
      </p:grpSp>
      <p:grpSp>
        <p:nvGrpSpPr>
          <p:cNvPr id="1318" name="Google Shape;1318;p74"/>
          <p:cNvGrpSpPr/>
          <p:nvPr/>
        </p:nvGrpSpPr>
        <p:grpSpPr>
          <a:xfrm>
            <a:off x="8913862" y="1388298"/>
            <a:ext cx="2613406" cy="3180779"/>
            <a:chOff x="0" y="0"/>
            <a:chExt cx="5226812" cy="6361557"/>
          </a:xfrm>
        </p:grpSpPr>
        <p:sp>
          <p:nvSpPr>
            <p:cNvPr id="1319" name="Google Shape;1319;p74"/>
            <p:cNvSpPr/>
            <p:nvPr/>
          </p:nvSpPr>
          <p:spPr>
            <a:xfrm>
              <a:off x="19050" y="19050"/>
              <a:ext cx="5188712" cy="6323457"/>
            </a:xfrm>
            <a:custGeom>
              <a:avLst/>
              <a:gdLst/>
              <a:ahLst/>
              <a:cxnLst/>
              <a:rect l="l" t="t" r="r" b="b"/>
              <a:pathLst>
                <a:path w="5188712" h="6323457" extrusionOk="0">
                  <a:moveTo>
                    <a:pt x="0" y="0"/>
                  </a:moveTo>
                  <a:lnTo>
                    <a:pt x="5188712" y="0"/>
                  </a:lnTo>
                  <a:lnTo>
                    <a:pt x="5188712" y="6323457"/>
                  </a:lnTo>
                  <a:lnTo>
                    <a:pt x="0" y="6323457"/>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20" name="Google Shape;1320;p74"/>
            <p:cNvSpPr/>
            <p:nvPr/>
          </p:nvSpPr>
          <p:spPr>
            <a:xfrm>
              <a:off x="0" y="0"/>
              <a:ext cx="5226812" cy="6361557"/>
            </a:xfrm>
            <a:custGeom>
              <a:avLst/>
              <a:gdLst/>
              <a:ahLst/>
              <a:cxnLst/>
              <a:rect l="l" t="t" r="r" b="b"/>
              <a:pathLst>
                <a:path w="5226812" h="6361557" extrusionOk="0">
                  <a:moveTo>
                    <a:pt x="285750" y="0"/>
                  </a:moveTo>
                  <a:lnTo>
                    <a:pt x="400050" y="0"/>
                  </a:lnTo>
                  <a:cubicBezTo>
                    <a:pt x="410591" y="0"/>
                    <a:pt x="419100" y="8509"/>
                    <a:pt x="419100" y="19050"/>
                  </a:cubicBezTo>
                  <a:cubicBezTo>
                    <a:pt x="419100" y="29591"/>
                    <a:pt x="410591" y="38100"/>
                    <a:pt x="400050" y="38100"/>
                  </a:cubicBezTo>
                  <a:lnTo>
                    <a:pt x="285750" y="38100"/>
                  </a:lnTo>
                  <a:cubicBezTo>
                    <a:pt x="275209" y="38100"/>
                    <a:pt x="266700" y="29591"/>
                    <a:pt x="266700" y="19050"/>
                  </a:cubicBezTo>
                  <a:cubicBezTo>
                    <a:pt x="266700" y="8509"/>
                    <a:pt x="275209" y="0"/>
                    <a:pt x="285750" y="0"/>
                  </a:cubicBezTo>
                  <a:close/>
                  <a:moveTo>
                    <a:pt x="552450" y="0"/>
                  </a:moveTo>
                  <a:lnTo>
                    <a:pt x="666750" y="0"/>
                  </a:lnTo>
                  <a:cubicBezTo>
                    <a:pt x="677291" y="0"/>
                    <a:pt x="685800" y="8509"/>
                    <a:pt x="685800" y="19050"/>
                  </a:cubicBezTo>
                  <a:cubicBezTo>
                    <a:pt x="685800" y="29591"/>
                    <a:pt x="677291" y="38100"/>
                    <a:pt x="666750" y="38100"/>
                  </a:cubicBezTo>
                  <a:lnTo>
                    <a:pt x="552450" y="38100"/>
                  </a:lnTo>
                  <a:cubicBezTo>
                    <a:pt x="541909" y="38100"/>
                    <a:pt x="533400" y="29591"/>
                    <a:pt x="533400" y="19050"/>
                  </a:cubicBezTo>
                  <a:cubicBezTo>
                    <a:pt x="533400" y="8509"/>
                    <a:pt x="541909" y="0"/>
                    <a:pt x="552450" y="0"/>
                  </a:cubicBezTo>
                  <a:close/>
                  <a:moveTo>
                    <a:pt x="819150" y="0"/>
                  </a:moveTo>
                  <a:lnTo>
                    <a:pt x="933450" y="0"/>
                  </a:lnTo>
                  <a:cubicBezTo>
                    <a:pt x="943991" y="0"/>
                    <a:pt x="952500" y="8509"/>
                    <a:pt x="952500" y="19050"/>
                  </a:cubicBezTo>
                  <a:cubicBezTo>
                    <a:pt x="952500" y="29591"/>
                    <a:pt x="943991" y="38100"/>
                    <a:pt x="933450" y="38100"/>
                  </a:cubicBezTo>
                  <a:lnTo>
                    <a:pt x="819150" y="38100"/>
                  </a:lnTo>
                  <a:cubicBezTo>
                    <a:pt x="808609" y="38100"/>
                    <a:pt x="800100" y="29591"/>
                    <a:pt x="800100" y="19050"/>
                  </a:cubicBezTo>
                  <a:cubicBezTo>
                    <a:pt x="800100" y="8509"/>
                    <a:pt x="808609" y="0"/>
                    <a:pt x="819150" y="0"/>
                  </a:cubicBezTo>
                  <a:close/>
                  <a:moveTo>
                    <a:pt x="1085850" y="0"/>
                  </a:moveTo>
                  <a:lnTo>
                    <a:pt x="1200150" y="0"/>
                  </a:lnTo>
                  <a:cubicBezTo>
                    <a:pt x="1210691" y="0"/>
                    <a:pt x="1219200" y="8509"/>
                    <a:pt x="1219200" y="19050"/>
                  </a:cubicBezTo>
                  <a:cubicBezTo>
                    <a:pt x="1219200" y="29591"/>
                    <a:pt x="1210691" y="38100"/>
                    <a:pt x="1200150" y="38100"/>
                  </a:cubicBezTo>
                  <a:lnTo>
                    <a:pt x="1085850" y="38100"/>
                  </a:lnTo>
                  <a:cubicBezTo>
                    <a:pt x="1075309" y="38100"/>
                    <a:pt x="1066800" y="29591"/>
                    <a:pt x="1066800" y="19050"/>
                  </a:cubicBezTo>
                  <a:cubicBezTo>
                    <a:pt x="1066800" y="8509"/>
                    <a:pt x="1075309" y="0"/>
                    <a:pt x="1085850" y="0"/>
                  </a:cubicBezTo>
                  <a:close/>
                  <a:moveTo>
                    <a:pt x="1352550" y="0"/>
                  </a:moveTo>
                  <a:lnTo>
                    <a:pt x="1466850" y="0"/>
                  </a:lnTo>
                  <a:cubicBezTo>
                    <a:pt x="1477391" y="0"/>
                    <a:pt x="1485900" y="8509"/>
                    <a:pt x="1485900" y="19050"/>
                  </a:cubicBezTo>
                  <a:cubicBezTo>
                    <a:pt x="1485900" y="29591"/>
                    <a:pt x="1477391" y="38100"/>
                    <a:pt x="1466850" y="38100"/>
                  </a:cubicBezTo>
                  <a:lnTo>
                    <a:pt x="1352550" y="38100"/>
                  </a:lnTo>
                  <a:cubicBezTo>
                    <a:pt x="1342009" y="38100"/>
                    <a:pt x="1333500" y="29591"/>
                    <a:pt x="1333500" y="19050"/>
                  </a:cubicBezTo>
                  <a:cubicBezTo>
                    <a:pt x="1333500" y="8509"/>
                    <a:pt x="1342009" y="0"/>
                    <a:pt x="1352550" y="0"/>
                  </a:cubicBezTo>
                  <a:close/>
                  <a:moveTo>
                    <a:pt x="1619250" y="0"/>
                  </a:moveTo>
                  <a:lnTo>
                    <a:pt x="1733550" y="0"/>
                  </a:lnTo>
                  <a:cubicBezTo>
                    <a:pt x="1744091" y="0"/>
                    <a:pt x="1752600" y="8509"/>
                    <a:pt x="1752600" y="19050"/>
                  </a:cubicBezTo>
                  <a:cubicBezTo>
                    <a:pt x="1752600" y="29591"/>
                    <a:pt x="1744091" y="38100"/>
                    <a:pt x="1733550" y="38100"/>
                  </a:cubicBezTo>
                  <a:lnTo>
                    <a:pt x="1619250" y="38100"/>
                  </a:lnTo>
                  <a:cubicBezTo>
                    <a:pt x="1608709" y="38100"/>
                    <a:pt x="1600200" y="29591"/>
                    <a:pt x="1600200" y="19050"/>
                  </a:cubicBezTo>
                  <a:cubicBezTo>
                    <a:pt x="1600200" y="8509"/>
                    <a:pt x="1608709" y="0"/>
                    <a:pt x="1619250" y="0"/>
                  </a:cubicBezTo>
                  <a:close/>
                  <a:moveTo>
                    <a:pt x="1885950" y="0"/>
                  </a:moveTo>
                  <a:lnTo>
                    <a:pt x="2000250" y="0"/>
                  </a:lnTo>
                  <a:cubicBezTo>
                    <a:pt x="2010791" y="0"/>
                    <a:pt x="2019300" y="8509"/>
                    <a:pt x="2019300" y="19050"/>
                  </a:cubicBezTo>
                  <a:cubicBezTo>
                    <a:pt x="2019300" y="29591"/>
                    <a:pt x="2010791" y="38100"/>
                    <a:pt x="2000250" y="38100"/>
                  </a:cubicBezTo>
                  <a:lnTo>
                    <a:pt x="1885950" y="38100"/>
                  </a:lnTo>
                  <a:cubicBezTo>
                    <a:pt x="1875409" y="38100"/>
                    <a:pt x="1866900" y="29591"/>
                    <a:pt x="1866900" y="19050"/>
                  </a:cubicBezTo>
                  <a:cubicBezTo>
                    <a:pt x="1866900" y="8509"/>
                    <a:pt x="1875409" y="0"/>
                    <a:pt x="1885950" y="0"/>
                  </a:cubicBezTo>
                  <a:close/>
                  <a:moveTo>
                    <a:pt x="2152650" y="0"/>
                  </a:moveTo>
                  <a:lnTo>
                    <a:pt x="2266950" y="0"/>
                  </a:lnTo>
                  <a:cubicBezTo>
                    <a:pt x="2277491" y="0"/>
                    <a:pt x="2286000" y="8509"/>
                    <a:pt x="2286000" y="19050"/>
                  </a:cubicBezTo>
                  <a:cubicBezTo>
                    <a:pt x="2286000" y="29591"/>
                    <a:pt x="2277491" y="38100"/>
                    <a:pt x="2266950" y="38100"/>
                  </a:cubicBezTo>
                  <a:lnTo>
                    <a:pt x="2152650" y="38100"/>
                  </a:lnTo>
                  <a:cubicBezTo>
                    <a:pt x="2142109" y="38100"/>
                    <a:pt x="2133600" y="29591"/>
                    <a:pt x="2133600" y="19050"/>
                  </a:cubicBezTo>
                  <a:cubicBezTo>
                    <a:pt x="2133600" y="8509"/>
                    <a:pt x="2142109" y="0"/>
                    <a:pt x="2152650" y="0"/>
                  </a:cubicBezTo>
                  <a:close/>
                  <a:moveTo>
                    <a:pt x="2419350" y="0"/>
                  </a:moveTo>
                  <a:lnTo>
                    <a:pt x="2533650" y="0"/>
                  </a:lnTo>
                  <a:cubicBezTo>
                    <a:pt x="2544191" y="0"/>
                    <a:pt x="2552700" y="8509"/>
                    <a:pt x="2552700" y="19050"/>
                  </a:cubicBezTo>
                  <a:cubicBezTo>
                    <a:pt x="2552700" y="29591"/>
                    <a:pt x="2544191" y="38100"/>
                    <a:pt x="2533650" y="38100"/>
                  </a:cubicBezTo>
                  <a:lnTo>
                    <a:pt x="2419350" y="38100"/>
                  </a:lnTo>
                  <a:cubicBezTo>
                    <a:pt x="2408809" y="38100"/>
                    <a:pt x="2400300" y="29591"/>
                    <a:pt x="2400300" y="19050"/>
                  </a:cubicBezTo>
                  <a:cubicBezTo>
                    <a:pt x="2400300" y="8509"/>
                    <a:pt x="2408809" y="0"/>
                    <a:pt x="2419350" y="0"/>
                  </a:cubicBezTo>
                  <a:close/>
                  <a:moveTo>
                    <a:pt x="2686050" y="0"/>
                  </a:moveTo>
                  <a:lnTo>
                    <a:pt x="2800350" y="0"/>
                  </a:lnTo>
                  <a:cubicBezTo>
                    <a:pt x="2810891" y="0"/>
                    <a:pt x="2819400" y="8509"/>
                    <a:pt x="2819400" y="19050"/>
                  </a:cubicBezTo>
                  <a:cubicBezTo>
                    <a:pt x="2819400" y="29591"/>
                    <a:pt x="2810891" y="38100"/>
                    <a:pt x="2800350" y="38100"/>
                  </a:cubicBezTo>
                  <a:lnTo>
                    <a:pt x="2686050" y="38100"/>
                  </a:lnTo>
                  <a:cubicBezTo>
                    <a:pt x="2675509" y="38100"/>
                    <a:pt x="2667000" y="29591"/>
                    <a:pt x="2667000" y="19050"/>
                  </a:cubicBezTo>
                  <a:cubicBezTo>
                    <a:pt x="2667000" y="8509"/>
                    <a:pt x="2675509" y="0"/>
                    <a:pt x="2686050" y="0"/>
                  </a:cubicBezTo>
                  <a:close/>
                  <a:moveTo>
                    <a:pt x="2952750" y="0"/>
                  </a:moveTo>
                  <a:lnTo>
                    <a:pt x="3067050" y="0"/>
                  </a:lnTo>
                  <a:cubicBezTo>
                    <a:pt x="3077591" y="0"/>
                    <a:pt x="3086100" y="8509"/>
                    <a:pt x="3086100" y="19050"/>
                  </a:cubicBezTo>
                  <a:cubicBezTo>
                    <a:pt x="3086100" y="29591"/>
                    <a:pt x="3077591" y="38100"/>
                    <a:pt x="3067050" y="38100"/>
                  </a:cubicBezTo>
                  <a:lnTo>
                    <a:pt x="2952750" y="38100"/>
                  </a:lnTo>
                  <a:cubicBezTo>
                    <a:pt x="2942209" y="38100"/>
                    <a:pt x="2933700" y="29591"/>
                    <a:pt x="2933700" y="19050"/>
                  </a:cubicBezTo>
                  <a:cubicBezTo>
                    <a:pt x="2933700" y="8509"/>
                    <a:pt x="2942209" y="0"/>
                    <a:pt x="2952750" y="0"/>
                  </a:cubicBezTo>
                  <a:close/>
                  <a:moveTo>
                    <a:pt x="3219450" y="0"/>
                  </a:moveTo>
                  <a:lnTo>
                    <a:pt x="3333750" y="0"/>
                  </a:lnTo>
                  <a:cubicBezTo>
                    <a:pt x="3344291" y="0"/>
                    <a:pt x="3352800" y="8509"/>
                    <a:pt x="3352800" y="19050"/>
                  </a:cubicBezTo>
                  <a:cubicBezTo>
                    <a:pt x="3352800" y="29591"/>
                    <a:pt x="3344291" y="38100"/>
                    <a:pt x="3333750" y="38100"/>
                  </a:cubicBezTo>
                  <a:lnTo>
                    <a:pt x="3219450" y="38100"/>
                  </a:lnTo>
                  <a:cubicBezTo>
                    <a:pt x="3208909" y="38100"/>
                    <a:pt x="3200400" y="29591"/>
                    <a:pt x="3200400" y="19050"/>
                  </a:cubicBezTo>
                  <a:cubicBezTo>
                    <a:pt x="3200400" y="8509"/>
                    <a:pt x="3208909" y="0"/>
                    <a:pt x="3219450" y="0"/>
                  </a:cubicBezTo>
                  <a:close/>
                  <a:moveTo>
                    <a:pt x="3486150" y="0"/>
                  </a:moveTo>
                  <a:lnTo>
                    <a:pt x="3600450" y="0"/>
                  </a:lnTo>
                  <a:cubicBezTo>
                    <a:pt x="3610991" y="0"/>
                    <a:pt x="3619500" y="8509"/>
                    <a:pt x="3619500" y="19050"/>
                  </a:cubicBezTo>
                  <a:cubicBezTo>
                    <a:pt x="3619500" y="29591"/>
                    <a:pt x="3610991" y="38100"/>
                    <a:pt x="3600450" y="38100"/>
                  </a:cubicBezTo>
                  <a:lnTo>
                    <a:pt x="3486150" y="38100"/>
                  </a:lnTo>
                  <a:cubicBezTo>
                    <a:pt x="3475609" y="38100"/>
                    <a:pt x="3467100" y="29591"/>
                    <a:pt x="3467100" y="19050"/>
                  </a:cubicBezTo>
                  <a:cubicBezTo>
                    <a:pt x="3467100" y="8509"/>
                    <a:pt x="3475609" y="0"/>
                    <a:pt x="3486150" y="0"/>
                  </a:cubicBezTo>
                  <a:close/>
                  <a:moveTo>
                    <a:pt x="3752850" y="0"/>
                  </a:moveTo>
                  <a:lnTo>
                    <a:pt x="3867150" y="0"/>
                  </a:lnTo>
                  <a:cubicBezTo>
                    <a:pt x="3877691" y="0"/>
                    <a:pt x="3886200" y="8509"/>
                    <a:pt x="3886200" y="19050"/>
                  </a:cubicBezTo>
                  <a:cubicBezTo>
                    <a:pt x="3886200" y="29591"/>
                    <a:pt x="3877691" y="38100"/>
                    <a:pt x="3867150" y="38100"/>
                  </a:cubicBezTo>
                  <a:lnTo>
                    <a:pt x="3752850" y="38100"/>
                  </a:lnTo>
                  <a:cubicBezTo>
                    <a:pt x="3742309" y="38100"/>
                    <a:pt x="3733800" y="29591"/>
                    <a:pt x="3733800" y="19050"/>
                  </a:cubicBezTo>
                  <a:cubicBezTo>
                    <a:pt x="3733800" y="8509"/>
                    <a:pt x="3742309" y="0"/>
                    <a:pt x="3752850" y="0"/>
                  </a:cubicBezTo>
                  <a:close/>
                  <a:moveTo>
                    <a:pt x="4019550" y="0"/>
                  </a:moveTo>
                  <a:lnTo>
                    <a:pt x="4133850" y="0"/>
                  </a:lnTo>
                  <a:cubicBezTo>
                    <a:pt x="4144391" y="0"/>
                    <a:pt x="4152900" y="8509"/>
                    <a:pt x="4152900" y="19050"/>
                  </a:cubicBezTo>
                  <a:cubicBezTo>
                    <a:pt x="4152900" y="29591"/>
                    <a:pt x="4144391" y="38100"/>
                    <a:pt x="4133850" y="38100"/>
                  </a:cubicBezTo>
                  <a:lnTo>
                    <a:pt x="4019550" y="38100"/>
                  </a:lnTo>
                  <a:cubicBezTo>
                    <a:pt x="4009009" y="38100"/>
                    <a:pt x="4000500" y="29591"/>
                    <a:pt x="4000500" y="19050"/>
                  </a:cubicBezTo>
                  <a:cubicBezTo>
                    <a:pt x="4000500" y="8509"/>
                    <a:pt x="4009009" y="0"/>
                    <a:pt x="4019550" y="0"/>
                  </a:cubicBezTo>
                  <a:close/>
                  <a:moveTo>
                    <a:pt x="4286250" y="0"/>
                  </a:moveTo>
                  <a:lnTo>
                    <a:pt x="4400550" y="0"/>
                  </a:lnTo>
                  <a:cubicBezTo>
                    <a:pt x="4411091" y="0"/>
                    <a:pt x="4419600" y="8509"/>
                    <a:pt x="4419600" y="19050"/>
                  </a:cubicBezTo>
                  <a:cubicBezTo>
                    <a:pt x="4419600" y="29591"/>
                    <a:pt x="4411091" y="38100"/>
                    <a:pt x="4400550" y="38100"/>
                  </a:cubicBezTo>
                  <a:lnTo>
                    <a:pt x="4286250" y="38100"/>
                  </a:lnTo>
                  <a:cubicBezTo>
                    <a:pt x="4275709" y="38100"/>
                    <a:pt x="4267200" y="29591"/>
                    <a:pt x="4267200" y="19050"/>
                  </a:cubicBezTo>
                  <a:cubicBezTo>
                    <a:pt x="4267200" y="8509"/>
                    <a:pt x="4275709" y="0"/>
                    <a:pt x="4286250" y="0"/>
                  </a:cubicBezTo>
                  <a:close/>
                  <a:moveTo>
                    <a:pt x="4552950" y="0"/>
                  </a:moveTo>
                  <a:lnTo>
                    <a:pt x="4667250" y="0"/>
                  </a:lnTo>
                  <a:cubicBezTo>
                    <a:pt x="4677791" y="0"/>
                    <a:pt x="4686300" y="8509"/>
                    <a:pt x="4686300" y="19050"/>
                  </a:cubicBezTo>
                  <a:cubicBezTo>
                    <a:pt x="4686300" y="29591"/>
                    <a:pt x="4677791" y="38100"/>
                    <a:pt x="4667250" y="38100"/>
                  </a:cubicBezTo>
                  <a:lnTo>
                    <a:pt x="4552950" y="38100"/>
                  </a:lnTo>
                  <a:cubicBezTo>
                    <a:pt x="4542409" y="38100"/>
                    <a:pt x="4533900" y="29591"/>
                    <a:pt x="4533900" y="19050"/>
                  </a:cubicBezTo>
                  <a:cubicBezTo>
                    <a:pt x="4533900" y="8509"/>
                    <a:pt x="4542409" y="0"/>
                    <a:pt x="4552950" y="0"/>
                  </a:cubicBezTo>
                  <a:close/>
                  <a:moveTo>
                    <a:pt x="4819650" y="0"/>
                  </a:moveTo>
                  <a:lnTo>
                    <a:pt x="4933950" y="0"/>
                  </a:lnTo>
                  <a:cubicBezTo>
                    <a:pt x="4944491" y="0"/>
                    <a:pt x="4953000" y="8509"/>
                    <a:pt x="4953000" y="19050"/>
                  </a:cubicBezTo>
                  <a:cubicBezTo>
                    <a:pt x="4953000" y="29591"/>
                    <a:pt x="4944491" y="38100"/>
                    <a:pt x="4933950" y="38100"/>
                  </a:cubicBezTo>
                  <a:lnTo>
                    <a:pt x="4819650" y="38100"/>
                  </a:lnTo>
                  <a:cubicBezTo>
                    <a:pt x="4809109" y="38100"/>
                    <a:pt x="4800600" y="29591"/>
                    <a:pt x="4800600" y="19050"/>
                  </a:cubicBezTo>
                  <a:cubicBezTo>
                    <a:pt x="4800600" y="8509"/>
                    <a:pt x="4809109" y="0"/>
                    <a:pt x="4819650" y="0"/>
                  </a:cubicBezTo>
                  <a:close/>
                  <a:moveTo>
                    <a:pt x="5086350" y="0"/>
                  </a:moveTo>
                  <a:lnTo>
                    <a:pt x="5200650" y="0"/>
                  </a:lnTo>
                  <a:cubicBezTo>
                    <a:pt x="5211191" y="0"/>
                    <a:pt x="5219700" y="8509"/>
                    <a:pt x="5219700" y="19050"/>
                  </a:cubicBezTo>
                  <a:cubicBezTo>
                    <a:pt x="5219700" y="29591"/>
                    <a:pt x="5211191" y="38100"/>
                    <a:pt x="5200650" y="38100"/>
                  </a:cubicBezTo>
                  <a:lnTo>
                    <a:pt x="5086350" y="38100"/>
                  </a:lnTo>
                  <a:cubicBezTo>
                    <a:pt x="5075809" y="38100"/>
                    <a:pt x="5067300" y="29591"/>
                    <a:pt x="5067300" y="19050"/>
                  </a:cubicBezTo>
                  <a:cubicBezTo>
                    <a:pt x="5067300" y="8509"/>
                    <a:pt x="5075809" y="0"/>
                    <a:pt x="5086350" y="0"/>
                  </a:cubicBezTo>
                  <a:close/>
                  <a:moveTo>
                    <a:pt x="5226812" y="164338"/>
                  </a:moveTo>
                  <a:lnTo>
                    <a:pt x="5226812" y="278638"/>
                  </a:lnTo>
                  <a:cubicBezTo>
                    <a:pt x="5226812" y="289179"/>
                    <a:pt x="5218303" y="297688"/>
                    <a:pt x="5207762" y="297688"/>
                  </a:cubicBezTo>
                  <a:cubicBezTo>
                    <a:pt x="5197221" y="297688"/>
                    <a:pt x="5188712" y="289179"/>
                    <a:pt x="5188712" y="278638"/>
                  </a:cubicBezTo>
                  <a:lnTo>
                    <a:pt x="5188712" y="164338"/>
                  </a:lnTo>
                  <a:cubicBezTo>
                    <a:pt x="5188712" y="153797"/>
                    <a:pt x="5197221" y="145288"/>
                    <a:pt x="5207762" y="145288"/>
                  </a:cubicBezTo>
                  <a:cubicBezTo>
                    <a:pt x="5218303" y="145288"/>
                    <a:pt x="5226812" y="153797"/>
                    <a:pt x="5226812" y="164338"/>
                  </a:cubicBezTo>
                  <a:close/>
                  <a:moveTo>
                    <a:pt x="5226812" y="431038"/>
                  </a:moveTo>
                  <a:lnTo>
                    <a:pt x="5226812" y="545338"/>
                  </a:lnTo>
                  <a:cubicBezTo>
                    <a:pt x="5226812" y="555879"/>
                    <a:pt x="5218303" y="564388"/>
                    <a:pt x="5207762" y="564388"/>
                  </a:cubicBezTo>
                  <a:cubicBezTo>
                    <a:pt x="5197221" y="564388"/>
                    <a:pt x="5188712" y="555879"/>
                    <a:pt x="5188712" y="545338"/>
                  </a:cubicBezTo>
                  <a:lnTo>
                    <a:pt x="5188712" y="431038"/>
                  </a:lnTo>
                  <a:cubicBezTo>
                    <a:pt x="5188712" y="420497"/>
                    <a:pt x="5197221" y="411988"/>
                    <a:pt x="5207762" y="411988"/>
                  </a:cubicBezTo>
                  <a:cubicBezTo>
                    <a:pt x="5218303" y="411988"/>
                    <a:pt x="5226812" y="420497"/>
                    <a:pt x="5226812" y="431038"/>
                  </a:cubicBezTo>
                  <a:close/>
                  <a:moveTo>
                    <a:pt x="5226812" y="697738"/>
                  </a:moveTo>
                  <a:lnTo>
                    <a:pt x="5226812" y="812038"/>
                  </a:lnTo>
                  <a:cubicBezTo>
                    <a:pt x="5226812" y="822579"/>
                    <a:pt x="5218303" y="831088"/>
                    <a:pt x="5207762" y="831088"/>
                  </a:cubicBezTo>
                  <a:cubicBezTo>
                    <a:pt x="5197221" y="831088"/>
                    <a:pt x="5188712" y="822579"/>
                    <a:pt x="5188712" y="812038"/>
                  </a:cubicBezTo>
                  <a:lnTo>
                    <a:pt x="5188712" y="697738"/>
                  </a:lnTo>
                  <a:cubicBezTo>
                    <a:pt x="5188712" y="687197"/>
                    <a:pt x="5197221" y="678688"/>
                    <a:pt x="5207762" y="678688"/>
                  </a:cubicBezTo>
                  <a:cubicBezTo>
                    <a:pt x="5218303" y="678688"/>
                    <a:pt x="5226812" y="687197"/>
                    <a:pt x="5226812" y="697738"/>
                  </a:cubicBezTo>
                  <a:close/>
                  <a:moveTo>
                    <a:pt x="5226812" y="964438"/>
                  </a:moveTo>
                  <a:lnTo>
                    <a:pt x="5226812" y="1078738"/>
                  </a:lnTo>
                  <a:cubicBezTo>
                    <a:pt x="5226812" y="1089279"/>
                    <a:pt x="5218303" y="1097788"/>
                    <a:pt x="5207762" y="1097788"/>
                  </a:cubicBezTo>
                  <a:cubicBezTo>
                    <a:pt x="5197221" y="1097788"/>
                    <a:pt x="5188712" y="1089279"/>
                    <a:pt x="5188712" y="1078738"/>
                  </a:cubicBezTo>
                  <a:lnTo>
                    <a:pt x="5188712" y="964438"/>
                  </a:lnTo>
                  <a:cubicBezTo>
                    <a:pt x="5188712" y="953897"/>
                    <a:pt x="5197221" y="945388"/>
                    <a:pt x="5207762" y="945388"/>
                  </a:cubicBezTo>
                  <a:cubicBezTo>
                    <a:pt x="5218303" y="945388"/>
                    <a:pt x="5226812" y="953897"/>
                    <a:pt x="5226812" y="964438"/>
                  </a:cubicBezTo>
                  <a:close/>
                  <a:moveTo>
                    <a:pt x="5226812" y="1231138"/>
                  </a:moveTo>
                  <a:lnTo>
                    <a:pt x="5226812" y="1345438"/>
                  </a:lnTo>
                  <a:cubicBezTo>
                    <a:pt x="5226812" y="1355979"/>
                    <a:pt x="5218303" y="1364488"/>
                    <a:pt x="5207762" y="1364488"/>
                  </a:cubicBezTo>
                  <a:cubicBezTo>
                    <a:pt x="5197221" y="1364488"/>
                    <a:pt x="5188712" y="1355979"/>
                    <a:pt x="5188712" y="1345438"/>
                  </a:cubicBezTo>
                  <a:lnTo>
                    <a:pt x="5188712" y="1231138"/>
                  </a:lnTo>
                  <a:cubicBezTo>
                    <a:pt x="5188712" y="1220597"/>
                    <a:pt x="5197221" y="1212088"/>
                    <a:pt x="5207762" y="1212088"/>
                  </a:cubicBezTo>
                  <a:cubicBezTo>
                    <a:pt x="5218303" y="1212088"/>
                    <a:pt x="5226812" y="1220597"/>
                    <a:pt x="5226812" y="1231138"/>
                  </a:cubicBezTo>
                  <a:close/>
                  <a:moveTo>
                    <a:pt x="5226812" y="1497838"/>
                  </a:moveTo>
                  <a:lnTo>
                    <a:pt x="5226812" y="1612138"/>
                  </a:lnTo>
                  <a:cubicBezTo>
                    <a:pt x="5226812" y="1622679"/>
                    <a:pt x="5218303" y="1631188"/>
                    <a:pt x="5207762" y="1631188"/>
                  </a:cubicBezTo>
                  <a:cubicBezTo>
                    <a:pt x="5197221" y="1631188"/>
                    <a:pt x="5188712" y="1622679"/>
                    <a:pt x="5188712" y="1612138"/>
                  </a:cubicBezTo>
                  <a:lnTo>
                    <a:pt x="5188712" y="1497838"/>
                  </a:lnTo>
                  <a:cubicBezTo>
                    <a:pt x="5188712" y="1487297"/>
                    <a:pt x="5197221" y="1478788"/>
                    <a:pt x="5207762" y="1478788"/>
                  </a:cubicBezTo>
                  <a:cubicBezTo>
                    <a:pt x="5218303" y="1478788"/>
                    <a:pt x="5226812" y="1487297"/>
                    <a:pt x="5226812" y="1497838"/>
                  </a:cubicBezTo>
                  <a:close/>
                  <a:moveTo>
                    <a:pt x="5226812" y="1764538"/>
                  </a:moveTo>
                  <a:lnTo>
                    <a:pt x="5226812" y="1878838"/>
                  </a:lnTo>
                  <a:cubicBezTo>
                    <a:pt x="5226812" y="1889379"/>
                    <a:pt x="5218303" y="1897888"/>
                    <a:pt x="5207762" y="1897888"/>
                  </a:cubicBezTo>
                  <a:cubicBezTo>
                    <a:pt x="5197221" y="1897888"/>
                    <a:pt x="5188712" y="1889379"/>
                    <a:pt x="5188712" y="1878838"/>
                  </a:cubicBezTo>
                  <a:lnTo>
                    <a:pt x="5188712" y="1764538"/>
                  </a:lnTo>
                  <a:cubicBezTo>
                    <a:pt x="5188712" y="1753997"/>
                    <a:pt x="5197221" y="1745488"/>
                    <a:pt x="5207762" y="1745488"/>
                  </a:cubicBezTo>
                  <a:cubicBezTo>
                    <a:pt x="5218303" y="1745488"/>
                    <a:pt x="5226812" y="1753997"/>
                    <a:pt x="5226812" y="1764538"/>
                  </a:cubicBezTo>
                  <a:close/>
                  <a:moveTo>
                    <a:pt x="5226812" y="2031238"/>
                  </a:moveTo>
                  <a:lnTo>
                    <a:pt x="5226812" y="2145538"/>
                  </a:lnTo>
                  <a:cubicBezTo>
                    <a:pt x="5226812" y="2156079"/>
                    <a:pt x="5218303" y="2164588"/>
                    <a:pt x="5207762" y="2164588"/>
                  </a:cubicBezTo>
                  <a:cubicBezTo>
                    <a:pt x="5197221" y="2164588"/>
                    <a:pt x="5188712" y="2156079"/>
                    <a:pt x="5188712" y="2145538"/>
                  </a:cubicBezTo>
                  <a:lnTo>
                    <a:pt x="5188712" y="2031238"/>
                  </a:lnTo>
                  <a:cubicBezTo>
                    <a:pt x="5188712" y="2020697"/>
                    <a:pt x="5197221" y="2012188"/>
                    <a:pt x="5207762" y="2012188"/>
                  </a:cubicBezTo>
                  <a:cubicBezTo>
                    <a:pt x="5218303" y="2012188"/>
                    <a:pt x="5226812" y="2020697"/>
                    <a:pt x="5226812" y="2031238"/>
                  </a:cubicBezTo>
                  <a:close/>
                  <a:moveTo>
                    <a:pt x="5226812" y="2297938"/>
                  </a:moveTo>
                  <a:lnTo>
                    <a:pt x="5226812" y="2412238"/>
                  </a:lnTo>
                  <a:cubicBezTo>
                    <a:pt x="5226812" y="2422779"/>
                    <a:pt x="5218303" y="2431288"/>
                    <a:pt x="5207762" y="2431288"/>
                  </a:cubicBezTo>
                  <a:cubicBezTo>
                    <a:pt x="5197221" y="2431288"/>
                    <a:pt x="5188712" y="2422779"/>
                    <a:pt x="5188712" y="2412238"/>
                  </a:cubicBezTo>
                  <a:lnTo>
                    <a:pt x="5188712" y="2297938"/>
                  </a:lnTo>
                  <a:cubicBezTo>
                    <a:pt x="5188712" y="2287397"/>
                    <a:pt x="5197221" y="2278888"/>
                    <a:pt x="5207762" y="2278888"/>
                  </a:cubicBezTo>
                  <a:cubicBezTo>
                    <a:pt x="5218303" y="2278888"/>
                    <a:pt x="5226812" y="2287397"/>
                    <a:pt x="5226812" y="2297938"/>
                  </a:cubicBezTo>
                  <a:close/>
                  <a:moveTo>
                    <a:pt x="5226812" y="2564638"/>
                  </a:moveTo>
                  <a:lnTo>
                    <a:pt x="5226812" y="2678938"/>
                  </a:lnTo>
                  <a:cubicBezTo>
                    <a:pt x="5226812" y="2689479"/>
                    <a:pt x="5218303" y="2697988"/>
                    <a:pt x="5207762" y="2697988"/>
                  </a:cubicBezTo>
                  <a:cubicBezTo>
                    <a:pt x="5197221" y="2697988"/>
                    <a:pt x="5188712" y="2689479"/>
                    <a:pt x="5188712" y="2678938"/>
                  </a:cubicBezTo>
                  <a:lnTo>
                    <a:pt x="5188712" y="2564638"/>
                  </a:lnTo>
                  <a:cubicBezTo>
                    <a:pt x="5188712" y="2554097"/>
                    <a:pt x="5197221" y="2545588"/>
                    <a:pt x="5207762" y="2545588"/>
                  </a:cubicBezTo>
                  <a:cubicBezTo>
                    <a:pt x="5218303" y="2545588"/>
                    <a:pt x="5226812" y="2554097"/>
                    <a:pt x="5226812" y="2564638"/>
                  </a:cubicBezTo>
                  <a:close/>
                  <a:moveTo>
                    <a:pt x="5226812" y="2831338"/>
                  </a:moveTo>
                  <a:lnTo>
                    <a:pt x="5226812" y="2945638"/>
                  </a:lnTo>
                  <a:cubicBezTo>
                    <a:pt x="5226812" y="2956179"/>
                    <a:pt x="5218303" y="2964688"/>
                    <a:pt x="5207762" y="2964688"/>
                  </a:cubicBezTo>
                  <a:cubicBezTo>
                    <a:pt x="5197221" y="2964688"/>
                    <a:pt x="5188712" y="2956179"/>
                    <a:pt x="5188712" y="2945638"/>
                  </a:cubicBezTo>
                  <a:lnTo>
                    <a:pt x="5188712" y="2831338"/>
                  </a:lnTo>
                  <a:cubicBezTo>
                    <a:pt x="5188712" y="2820797"/>
                    <a:pt x="5197221" y="2812288"/>
                    <a:pt x="5207762" y="2812288"/>
                  </a:cubicBezTo>
                  <a:cubicBezTo>
                    <a:pt x="5218303" y="2812288"/>
                    <a:pt x="5226812" y="2820797"/>
                    <a:pt x="5226812" y="2831338"/>
                  </a:cubicBezTo>
                  <a:close/>
                  <a:moveTo>
                    <a:pt x="5226812" y="3098038"/>
                  </a:moveTo>
                  <a:lnTo>
                    <a:pt x="5226812" y="3212338"/>
                  </a:lnTo>
                  <a:cubicBezTo>
                    <a:pt x="5226812" y="3222879"/>
                    <a:pt x="5218303" y="3231388"/>
                    <a:pt x="5207762" y="3231388"/>
                  </a:cubicBezTo>
                  <a:cubicBezTo>
                    <a:pt x="5197221" y="3231388"/>
                    <a:pt x="5188712" y="3222879"/>
                    <a:pt x="5188712" y="3212338"/>
                  </a:cubicBezTo>
                  <a:lnTo>
                    <a:pt x="5188712" y="3098038"/>
                  </a:lnTo>
                  <a:cubicBezTo>
                    <a:pt x="5188712" y="3087497"/>
                    <a:pt x="5197221" y="3078988"/>
                    <a:pt x="5207762" y="3078988"/>
                  </a:cubicBezTo>
                  <a:cubicBezTo>
                    <a:pt x="5218303" y="3078988"/>
                    <a:pt x="5226812" y="3087497"/>
                    <a:pt x="5226812" y="3098038"/>
                  </a:cubicBezTo>
                  <a:close/>
                  <a:moveTo>
                    <a:pt x="5226812" y="3364738"/>
                  </a:moveTo>
                  <a:lnTo>
                    <a:pt x="5226812" y="3479038"/>
                  </a:lnTo>
                  <a:cubicBezTo>
                    <a:pt x="5226812" y="3489579"/>
                    <a:pt x="5218303" y="3498088"/>
                    <a:pt x="5207762" y="3498088"/>
                  </a:cubicBezTo>
                  <a:cubicBezTo>
                    <a:pt x="5197221" y="3498088"/>
                    <a:pt x="5188712" y="3489579"/>
                    <a:pt x="5188712" y="3479038"/>
                  </a:cubicBezTo>
                  <a:lnTo>
                    <a:pt x="5188712" y="3364738"/>
                  </a:lnTo>
                  <a:cubicBezTo>
                    <a:pt x="5188712" y="3354197"/>
                    <a:pt x="5197221" y="3345688"/>
                    <a:pt x="5207762" y="3345688"/>
                  </a:cubicBezTo>
                  <a:cubicBezTo>
                    <a:pt x="5218303" y="3345688"/>
                    <a:pt x="5226812" y="3354197"/>
                    <a:pt x="5226812" y="3364738"/>
                  </a:cubicBezTo>
                  <a:close/>
                  <a:moveTo>
                    <a:pt x="5226812" y="3631438"/>
                  </a:moveTo>
                  <a:lnTo>
                    <a:pt x="5226812" y="3745738"/>
                  </a:lnTo>
                  <a:cubicBezTo>
                    <a:pt x="5226812" y="3756279"/>
                    <a:pt x="5218303" y="3764788"/>
                    <a:pt x="5207762" y="3764788"/>
                  </a:cubicBezTo>
                  <a:cubicBezTo>
                    <a:pt x="5197221" y="3764788"/>
                    <a:pt x="5188712" y="3756279"/>
                    <a:pt x="5188712" y="3745738"/>
                  </a:cubicBezTo>
                  <a:lnTo>
                    <a:pt x="5188712" y="3631438"/>
                  </a:lnTo>
                  <a:cubicBezTo>
                    <a:pt x="5188712" y="3620897"/>
                    <a:pt x="5197221" y="3612388"/>
                    <a:pt x="5207762" y="3612388"/>
                  </a:cubicBezTo>
                  <a:cubicBezTo>
                    <a:pt x="5218303" y="3612388"/>
                    <a:pt x="5226812" y="3620897"/>
                    <a:pt x="5226812" y="3631438"/>
                  </a:cubicBezTo>
                  <a:close/>
                  <a:moveTo>
                    <a:pt x="5226812" y="3898138"/>
                  </a:moveTo>
                  <a:lnTo>
                    <a:pt x="5226812" y="4012438"/>
                  </a:lnTo>
                  <a:cubicBezTo>
                    <a:pt x="5226812" y="4022979"/>
                    <a:pt x="5218303" y="4031488"/>
                    <a:pt x="5207762" y="4031488"/>
                  </a:cubicBezTo>
                  <a:cubicBezTo>
                    <a:pt x="5197221" y="4031488"/>
                    <a:pt x="5188712" y="4022979"/>
                    <a:pt x="5188712" y="4012438"/>
                  </a:cubicBezTo>
                  <a:lnTo>
                    <a:pt x="5188712" y="3898138"/>
                  </a:lnTo>
                  <a:cubicBezTo>
                    <a:pt x="5188712" y="3887597"/>
                    <a:pt x="5197221" y="3879088"/>
                    <a:pt x="5207762" y="3879088"/>
                  </a:cubicBezTo>
                  <a:cubicBezTo>
                    <a:pt x="5218303" y="3879088"/>
                    <a:pt x="5226812" y="3887597"/>
                    <a:pt x="5226812" y="3898138"/>
                  </a:cubicBezTo>
                  <a:close/>
                  <a:moveTo>
                    <a:pt x="5226812" y="4164838"/>
                  </a:moveTo>
                  <a:lnTo>
                    <a:pt x="5226812" y="4279138"/>
                  </a:lnTo>
                  <a:cubicBezTo>
                    <a:pt x="5226812" y="4289679"/>
                    <a:pt x="5218303" y="4298188"/>
                    <a:pt x="5207762" y="4298188"/>
                  </a:cubicBezTo>
                  <a:cubicBezTo>
                    <a:pt x="5197221" y="4298188"/>
                    <a:pt x="5188712" y="4289679"/>
                    <a:pt x="5188712" y="4279138"/>
                  </a:cubicBezTo>
                  <a:lnTo>
                    <a:pt x="5188712" y="4164838"/>
                  </a:lnTo>
                  <a:cubicBezTo>
                    <a:pt x="5188712" y="4154297"/>
                    <a:pt x="5197221" y="4145788"/>
                    <a:pt x="5207762" y="4145788"/>
                  </a:cubicBezTo>
                  <a:cubicBezTo>
                    <a:pt x="5218303" y="4145788"/>
                    <a:pt x="5226812" y="4154297"/>
                    <a:pt x="5226812" y="4164838"/>
                  </a:cubicBezTo>
                  <a:close/>
                  <a:moveTo>
                    <a:pt x="5226812" y="4431538"/>
                  </a:moveTo>
                  <a:lnTo>
                    <a:pt x="5226812" y="4545838"/>
                  </a:lnTo>
                  <a:cubicBezTo>
                    <a:pt x="5226812" y="4556379"/>
                    <a:pt x="5218303" y="4564888"/>
                    <a:pt x="5207762" y="4564888"/>
                  </a:cubicBezTo>
                  <a:cubicBezTo>
                    <a:pt x="5197221" y="4564888"/>
                    <a:pt x="5188712" y="4556379"/>
                    <a:pt x="5188712" y="4545838"/>
                  </a:cubicBezTo>
                  <a:lnTo>
                    <a:pt x="5188712" y="4431538"/>
                  </a:lnTo>
                  <a:cubicBezTo>
                    <a:pt x="5188712" y="4420997"/>
                    <a:pt x="5197221" y="4412488"/>
                    <a:pt x="5207762" y="4412488"/>
                  </a:cubicBezTo>
                  <a:cubicBezTo>
                    <a:pt x="5218303" y="4412488"/>
                    <a:pt x="5226812" y="4420997"/>
                    <a:pt x="5226812" y="4431538"/>
                  </a:cubicBezTo>
                  <a:close/>
                  <a:moveTo>
                    <a:pt x="5226812" y="4698238"/>
                  </a:moveTo>
                  <a:lnTo>
                    <a:pt x="5226812" y="4812538"/>
                  </a:lnTo>
                  <a:cubicBezTo>
                    <a:pt x="5226812" y="4823079"/>
                    <a:pt x="5218303" y="4831588"/>
                    <a:pt x="5207762" y="4831588"/>
                  </a:cubicBezTo>
                  <a:cubicBezTo>
                    <a:pt x="5197221" y="4831588"/>
                    <a:pt x="5188712" y="4823079"/>
                    <a:pt x="5188712" y="4812538"/>
                  </a:cubicBezTo>
                  <a:lnTo>
                    <a:pt x="5188712" y="4698238"/>
                  </a:lnTo>
                  <a:cubicBezTo>
                    <a:pt x="5188712" y="4687697"/>
                    <a:pt x="5197221" y="4679188"/>
                    <a:pt x="5207762" y="4679188"/>
                  </a:cubicBezTo>
                  <a:cubicBezTo>
                    <a:pt x="5218303" y="4679188"/>
                    <a:pt x="5226812" y="4687697"/>
                    <a:pt x="5226812" y="4698238"/>
                  </a:cubicBezTo>
                  <a:close/>
                  <a:moveTo>
                    <a:pt x="5226812" y="4964938"/>
                  </a:moveTo>
                  <a:lnTo>
                    <a:pt x="5226812" y="5079238"/>
                  </a:lnTo>
                  <a:cubicBezTo>
                    <a:pt x="5226812" y="5089779"/>
                    <a:pt x="5218303" y="5098288"/>
                    <a:pt x="5207762" y="5098288"/>
                  </a:cubicBezTo>
                  <a:cubicBezTo>
                    <a:pt x="5197221" y="5098288"/>
                    <a:pt x="5188712" y="5089779"/>
                    <a:pt x="5188712" y="5079238"/>
                  </a:cubicBezTo>
                  <a:lnTo>
                    <a:pt x="5188712" y="4964938"/>
                  </a:lnTo>
                  <a:cubicBezTo>
                    <a:pt x="5188712" y="4954397"/>
                    <a:pt x="5197221" y="4945888"/>
                    <a:pt x="5207762" y="4945888"/>
                  </a:cubicBezTo>
                  <a:cubicBezTo>
                    <a:pt x="5218303" y="4945888"/>
                    <a:pt x="5226812" y="4954397"/>
                    <a:pt x="5226812" y="4964938"/>
                  </a:cubicBezTo>
                  <a:close/>
                  <a:moveTo>
                    <a:pt x="5226812" y="5231638"/>
                  </a:moveTo>
                  <a:lnTo>
                    <a:pt x="5226812" y="5345938"/>
                  </a:lnTo>
                  <a:cubicBezTo>
                    <a:pt x="5226812" y="5356479"/>
                    <a:pt x="5218303" y="5364988"/>
                    <a:pt x="5207762" y="5364988"/>
                  </a:cubicBezTo>
                  <a:cubicBezTo>
                    <a:pt x="5197221" y="5364988"/>
                    <a:pt x="5188712" y="5356479"/>
                    <a:pt x="5188712" y="5345938"/>
                  </a:cubicBezTo>
                  <a:lnTo>
                    <a:pt x="5188712" y="5231638"/>
                  </a:lnTo>
                  <a:cubicBezTo>
                    <a:pt x="5188712" y="5221097"/>
                    <a:pt x="5197221" y="5212588"/>
                    <a:pt x="5207762" y="5212588"/>
                  </a:cubicBezTo>
                  <a:cubicBezTo>
                    <a:pt x="5218303" y="5212588"/>
                    <a:pt x="5226812" y="5221097"/>
                    <a:pt x="5226812" y="5231638"/>
                  </a:cubicBezTo>
                  <a:close/>
                  <a:moveTo>
                    <a:pt x="5226812" y="5498338"/>
                  </a:moveTo>
                  <a:lnTo>
                    <a:pt x="5226812" y="5612638"/>
                  </a:lnTo>
                  <a:cubicBezTo>
                    <a:pt x="5226812" y="5623179"/>
                    <a:pt x="5218303" y="5631688"/>
                    <a:pt x="5207762" y="5631688"/>
                  </a:cubicBezTo>
                  <a:cubicBezTo>
                    <a:pt x="5197221" y="5631688"/>
                    <a:pt x="5188712" y="5623179"/>
                    <a:pt x="5188712" y="5612638"/>
                  </a:cubicBezTo>
                  <a:lnTo>
                    <a:pt x="5188712" y="5498338"/>
                  </a:lnTo>
                  <a:cubicBezTo>
                    <a:pt x="5188712" y="5487797"/>
                    <a:pt x="5197221" y="5479288"/>
                    <a:pt x="5207762" y="5479288"/>
                  </a:cubicBezTo>
                  <a:cubicBezTo>
                    <a:pt x="5218303" y="5479288"/>
                    <a:pt x="5226812" y="5487797"/>
                    <a:pt x="5226812" y="5498338"/>
                  </a:cubicBezTo>
                  <a:close/>
                  <a:moveTo>
                    <a:pt x="5226812" y="5765038"/>
                  </a:moveTo>
                  <a:lnTo>
                    <a:pt x="5226812" y="5879338"/>
                  </a:lnTo>
                  <a:cubicBezTo>
                    <a:pt x="5226812" y="5889879"/>
                    <a:pt x="5218303" y="5898388"/>
                    <a:pt x="5207762" y="5898388"/>
                  </a:cubicBezTo>
                  <a:cubicBezTo>
                    <a:pt x="5197221" y="5898388"/>
                    <a:pt x="5188712" y="5889879"/>
                    <a:pt x="5188712" y="5879338"/>
                  </a:cubicBezTo>
                  <a:lnTo>
                    <a:pt x="5188712" y="5765038"/>
                  </a:lnTo>
                  <a:cubicBezTo>
                    <a:pt x="5188712" y="5754497"/>
                    <a:pt x="5197221" y="5745988"/>
                    <a:pt x="5207762" y="5745988"/>
                  </a:cubicBezTo>
                  <a:cubicBezTo>
                    <a:pt x="5218303" y="5745988"/>
                    <a:pt x="5226812" y="5754497"/>
                    <a:pt x="5226812" y="5765038"/>
                  </a:cubicBezTo>
                  <a:close/>
                  <a:moveTo>
                    <a:pt x="5226812" y="6031738"/>
                  </a:moveTo>
                  <a:lnTo>
                    <a:pt x="5226812" y="6146038"/>
                  </a:lnTo>
                  <a:cubicBezTo>
                    <a:pt x="5226812" y="6156579"/>
                    <a:pt x="5218303" y="6165088"/>
                    <a:pt x="5207762" y="6165088"/>
                  </a:cubicBezTo>
                  <a:cubicBezTo>
                    <a:pt x="5197221" y="6165088"/>
                    <a:pt x="5188712" y="6156579"/>
                    <a:pt x="5188712" y="6146038"/>
                  </a:cubicBezTo>
                  <a:lnTo>
                    <a:pt x="5188712" y="6031738"/>
                  </a:lnTo>
                  <a:cubicBezTo>
                    <a:pt x="5188712" y="6021197"/>
                    <a:pt x="5197221" y="6012688"/>
                    <a:pt x="5207762" y="6012688"/>
                  </a:cubicBezTo>
                  <a:cubicBezTo>
                    <a:pt x="5218303" y="6012688"/>
                    <a:pt x="5226812" y="6021197"/>
                    <a:pt x="5226812" y="6031738"/>
                  </a:cubicBezTo>
                  <a:close/>
                  <a:moveTo>
                    <a:pt x="5226812" y="6298438"/>
                  </a:moveTo>
                  <a:lnTo>
                    <a:pt x="5226812" y="6342507"/>
                  </a:lnTo>
                  <a:cubicBezTo>
                    <a:pt x="5226812" y="6353048"/>
                    <a:pt x="5218303" y="6361557"/>
                    <a:pt x="5207762" y="6361557"/>
                  </a:cubicBezTo>
                  <a:lnTo>
                    <a:pt x="5137531" y="6361557"/>
                  </a:lnTo>
                  <a:cubicBezTo>
                    <a:pt x="5126990" y="6361557"/>
                    <a:pt x="5118481" y="6353048"/>
                    <a:pt x="5118481" y="6342507"/>
                  </a:cubicBezTo>
                  <a:cubicBezTo>
                    <a:pt x="5118481" y="6331966"/>
                    <a:pt x="5126990" y="6323457"/>
                    <a:pt x="5137531" y="6323457"/>
                  </a:cubicBezTo>
                  <a:lnTo>
                    <a:pt x="5207762" y="6323457"/>
                  </a:lnTo>
                  <a:lnTo>
                    <a:pt x="5207762" y="6342507"/>
                  </a:lnTo>
                  <a:lnTo>
                    <a:pt x="5188712" y="6342507"/>
                  </a:lnTo>
                  <a:lnTo>
                    <a:pt x="5188712" y="6298438"/>
                  </a:lnTo>
                  <a:cubicBezTo>
                    <a:pt x="5188712" y="6287897"/>
                    <a:pt x="5197221" y="6279388"/>
                    <a:pt x="5207762" y="6279388"/>
                  </a:cubicBezTo>
                  <a:cubicBezTo>
                    <a:pt x="5218303" y="6279388"/>
                    <a:pt x="5226812" y="6287897"/>
                    <a:pt x="5226812" y="6298438"/>
                  </a:cubicBezTo>
                  <a:close/>
                  <a:moveTo>
                    <a:pt x="4985131" y="6361557"/>
                  </a:moveTo>
                  <a:lnTo>
                    <a:pt x="4870831" y="6361557"/>
                  </a:lnTo>
                  <a:cubicBezTo>
                    <a:pt x="4860290" y="6361557"/>
                    <a:pt x="4851781" y="6353048"/>
                    <a:pt x="4851781" y="6342507"/>
                  </a:cubicBezTo>
                  <a:cubicBezTo>
                    <a:pt x="4851781" y="6331966"/>
                    <a:pt x="4860290" y="6323457"/>
                    <a:pt x="4870831" y="6323457"/>
                  </a:cubicBezTo>
                  <a:lnTo>
                    <a:pt x="4985131" y="6323457"/>
                  </a:lnTo>
                  <a:cubicBezTo>
                    <a:pt x="4995672" y="6323457"/>
                    <a:pt x="5004181" y="6331966"/>
                    <a:pt x="5004181" y="6342507"/>
                  </a:cubicBezTo>
                  <a:cubicBezTo>
                    <a:pt x="5004181" y="6353048"/>
                    <a:pt x="4995672" y="6361557"/>
                    <a:pt x="4985131" y="6361557"/>
                  </a:cubicBezTo>
                  <a:close/>
                  <a:moveTo>
                    <a:pt x="4718431" y="6361557"/>
                  </a:moveTo>
                  <a:lnTo>
                    <a:pt x="4604131" y="6361557"/>
                  </a:lnTo>
                  <a:cubicBezTo>
                    <a:pt x="4593590" y="6361557"/>
                    <a:pt x="4585081" y="6353048"/>
                    <a:pt x="4585081" y="6342507"/>
                  </a:cubicBezTo>
                  <a:cubicBezTo>
                    <a:pt x="4585081" y="6331966"/>
                    <a:pt x="4593590" y="6323457"/>
                    <a:pt x="4604131" y="6323457"/>
                  </a:cubicBezTo>
                  <a:lnTo>
                    <a:pt x="4718431" y="6323457"/>
                  </a:lnTo>
                  <a:cubicBezTo>
                    <a:pt x="4728972" y="6323457"/>
                    <a:pt x="4737481" y="6331966"/>
                    <a:pt x="4737481" y="6342507"/>
                  </a:cubicBezTo>
                  <a:cubicBezTo>
                    <a:pt x="4737481" y="6353048"/>
                    <a:pt x="4728972" y="6361557"/>
                    <a:pt x="4718431" y="6361557"/>
                  </a:cubicBezTo>
                  <a:close/>
                  <a:moveTo>
                    <a:pt x="4451731" y="6361557"/>
                  </a:moveTo>
                  <a:lnTo>
                    <a:pt x="4337431" y="6361557"/>
                  </a:lnTo>
                  <a:cubicBezTo>
                    <a:pt x="4326890" y="6361557"/>
                    <a:pt x="4318381" y="6353048"/>
                    <a:pt x="4318381" y="6342507"/>
                  </a:cubicBezTo>
                  <a:cubicBezTo>
                    <a:pt x="4318381" y="6331966"/>
                    <a:pt x="4326890" y="6323457"/>
                    <a:pt x="4337431" y="6323457"/>
                  </a:cubicBezTo>
                  <a:lnTo>
                    <a:pt x="4451731" y="6323457"/>
                  </a:lnTo>
                  <a:cubicBezTo>
                    <a:pt x="4462272" y="6323457"/>
                    <a:pt x="4470781" y="6331966"/>
                    <a:pt x="4470781" y="6342507"/>
                  </a:cubicBezTo>
                  <a:cubicBezTo>
                    <a:pt x="4470781" y="6353048"/>
                    <a:pt x="4462272" y="6361557"/>
                    <a:pt x="4451731" y="6361557"/>
                  </a:cubicBezTo>
                  <a:close/>
                  <a:moveTo>
                    <a:pt x="4185031" y="6361557"/>
                  </a:moveTo>
                  <a:lnTo>
                    <a:pt x="4070731" y="6361557"/>
                  </a:lnTo>
                  <a:cubicBezTo>
                    <a:pt x="4060190" y="6361557"/>
                    <a:pt x="4051681" y="6353048"/>
                    <a:pt x="4051681" y="6342507"/>
                  </a:cubicBezTo>
                  <a:cubicBezTo>
                    <a:pt x="4051681" y="6331966"/>
                    <a:pt x="4060190" y="6323457"/>
                    <a:pt x="4070731" y="6323457"/>
                  </a:cubicBezTo>
                  <a:lnTo>
                    <a:pt x="4185031" y="6323457"/>
                  </a:lnTo>
                  <a:cubicBezTo>
                    <a:pt x="4195572" y="6323457"/>
                    <a:pt x="4204081" y="6331966"/>
                    <a:pt x="4204081" y="6342507"/>
                  </a:cubicBezTo>
                  <a:cubicBezTo>
                    <a:pt x="4204081" y="6353048"/>
                    <a:pt x="4195572" y="6361557"/>
                    <a:pt x="4185031" y="6361557"/>
                  </a:cubicBezTo>
                  <a:close/>
                  <a:moveTo>
                    <a:pt x="3918331" y="6361557"/>
                  </a:moveTo>
                  <a:lnTo>
                    <a:pt x="3804031" y="6361557"/>
                  </a:lnTo>
                  <a:cubicBezTo>
                    <a:pt x="3793490" y="6361557"/>
                    <a:pt x="3784981" y="6353048"/>
                    <a:pt x="3784981" y="6342507"/>
                  </a:cubicBezTo>
                  <a:cubicBezTo>
                    <a:pt x="3784981" y="6331966"/>
                    <a:pt x="3793490" y="6323457"/>
                    <a:pt x="3804031" y="6323457"/>
                  </a:cubicBezTo>
                  <a:lnTo>
                    <a:pt x="3918331" y="6323457"/>
                  </a:lnTo>
                  <a:cubicBezTo>
                    <a:pt x="3928872" y="6323457"/>
                    <a:pt x="3937381" y="6331966"/>
                    <a:pt x="3937381" y="6342507"/>
                  </a:cubicBezTo>
                  <a:cubicBezTo>
                    <a:pt x="3937381" y="6353048"/>
                    <a:pt x="3928872" y="6361557"/>
                    <a:pt x="3918331" y="6361557"/>
                  </a:cubicBezTo>
                  <a:close/>
                  <a:moveTo>
                    <a:pt x="3651631" y="6361557"/>
                  </a:moveTo>
                  <a:lnTo>
                    <a:pt x="3537331" y="6361557"/>
                  </a:lnTo>
                  <a:cubicBezTo>
                    <a:pt x="3526790" y="6361557"/>
                    <a:pt x="3518281" y="6353048"/>
                    <a:pt x="3518281" y="6342507"/>
                  </a:cubicBezTo>
                  <a:cubicBezTo>
                    <a:pt x="3518281" y="6331966"/>
                    <a:pt x="3526790" y="6323457"/>
                    <a:pt x="3537331" y="6323457"/>
                  </a:cubicBezTo>
                  <a:lnTo>
                    <a:pt x="3651631" y="6323457"/>
                  </a:lnTo>
                  <a:cubicBezTo>
                    <a:pt x="3662172" y="6323457"/>
                    <a:pt x="3670681" y="6331966"/>
                    <a:pt x="3670681" y="6342507"/>
                  </a:cubicBezTo>
                  <a:cubicBezTo>
                    <a:pt x="3670681" y="6353048"/>
                    <a:pt x="3662172" y="6361557"/>
                    <a:pt x="3651631" y="6361557"/>
                  </a:cubicBezTo>
                  <a:close/>
                  <a:moveTo>
                    <a:pt x="3384931" y="6361557"/>
                  </a:moveTo>
                  <a:lnTo>
                    <a:pt x="3270631" y="6361557"/>
                  </a:lnTo>
                  <a:cubicBezTo>
                    <a:pt x="3260090" y="6361557"/>
                    <a:pt x="3251581" y="6353048"/>
                    <a:pt x="3251581" y="6342507"/>
                  </a:cubicBezTo>
                  <a:cubicBezTo>
                    <a:pt x="3251581" y="6331966"/>
                    <a:pt x="3260090" y="6323457"/>
                    <a:pt x="3270631" y="6323457"/>
                  </a:cubicBezTo>
                  <a:lnTo>
                    <a:pt x="3384931" y="6323457"/>
                  </a:lnTo>
                  <a:cubicBezTo>
                    <a:pt x="3395472" y="6323457"/>
                    <a:pt x="3403981" y="6331966"/>
                    <a:pt x="3403981" y="6342507"/>
                  </a:cubicBezTo>
                  <a:cubicBezTo>
                    <a:pt x="3403981" y="6353048"/>
                    <a:pt x="3395472" y="6361557"/>
                    <a:pt x="3384931" y="6361557"/>
                  </a:cubicBezTo>
                  <a:close/>
                  <a:moveTo>
                    <a:pt x="3118231" y="6361557"/>
                  </a:moveTo>
                  <a:lnTo>
                    <a:pt x="3003931" y="6361557"/>
                  </a:lnTo>
                  <a:cubicBezTo>
                    <a:pt x="2993390" y="6361557"/>
                    <a:pt x="2984881" y="6353048"/>
                    <a:pt x="2984881" y="6342507"/>
                  </a:cubicBezTo>
                  <a:cubicBezTo>
                    <a:pt x="2984881" y="6331966"/>
                    <a:pt x="2993390" y="6323457"/>
                    <a:pt x="3003931" y="6323457"/>
                  </a:cubicBezTo>
                  <a:lnTo>
                    <a:pt x="3118231" y="6323457"/>
                  </a:lnTo>
                  <a:cubicBezTo>
                    <a:pt x="3128772" y="6323457"/>
                    <a:pt x="3137281" y="6331966"/>
                    <a:pt x="3137281" y="6342507"/>
                  </a:cubicBezTo>
                  <a:cubicBezTo>
                    <a:pt x="3137281" y="6353048"/>
                    <a:pt x="3128772" y="6361557"/>
                    <a:pt x="3118231" y="6361557"/>
                  </a:cubicBezTo>
                  <a:close/>
                  <a:moveTo>
                    <a:pt x="2851531" y="6361557"/>
                  </a:moveTo>
                  <a:lnTo>
                    <a:pt x="2737231" y="6361557"/>
                  </a:lnTo>
                  <a:cubicBezTo>
                    <a:pt x="2726690" y="6361557"/>
                    <a:pt x="2718181" y="6353048"/>
                    <a:pt x="2718181" y="6342507"/>
                  </a:cubicBezTo>
                  <a:cubicBezTo>
                    <a:pt x="2718181" y="6331966"/>
                    <a:pt x="2726690" y="6323457"/>
                    <a:pt x="2737231" y="6323457"/>
                  </a:cubicBezTo>
                  <a:lnTo>
                    <a:pt x="2851531" y="6323457"/>
                  </a:lnTo>
                  <a:cubicBezTo>
                    <a:pt x="2862072" y="6323457"/>
                    <a:pt x="2870581" y="6331966"/>
                    <a:pt x="2870581" y="6342507"/>
                  </a:cubicBezTo>
                  <a:cubicBezTo>
                    <a:pt x="2870581" y="6353048"/>
                    <a:pt x="2862072" y="6361557"/>
                    <a:pt x="2851531" y="6361557"/>
                  </a:cubicBezTo>
                  <a:close/>
                  <a:moveTo>
                    <a:pt x="2584831" y="6361557"/>
                  </a:moveTo>
                  <a:lnTo>
                    <a:pt x="2470531" y="6361557"/>
                  </a:lnTo>
                  <a:cubicBezTo>
                    <a:pt x="2459990" y="6361557"/>
                    <a:pt x="2451481" y="6353048"/>
                    <a:pt x="2451481" y="6342507"/>
                  </a:cubicBezTo>
                  <a:cubicBezTo>
                    <a:pt x="2451481" y="6331966"/>
                    <a:pt x="2459990" y="6323457"/>
                    <a:pt x="2470531" y="6323457"/>
                  </a:cubicBezTo>
                  <a:lnTo>
                    <a:pt x="2584831" y="6323457"/>
                  </a:lnTo>
                  <a:cubicBezTo>
                    <a:pt x="2595372" y="6323457"/>
                    <a:pt x="2603881" y="6331966"/>
                    <a:pt x="2603881" y="6342507"/>
                  </a:cubicBezTo>
                  <a:cubicBezTo>
                    <a:pt x="2603881" y="6353048"/>
                    <a:pt x="2595372" y="6361557"/>
                    <a:pt x="2584831" y="6361557"/>
                  </a:cubicBezTo>
                  <a:close/>
                  <a:moveTo>
                    <a:pt x="2318131" y="6361557"/>
                  </a:moveTo>
                  <a:lnTo>
                    <a:pt x="2203831" y="6361557"/>
                  </a:lnTo>
                  <a:cubicBezTo>
                    <a:pt x="2193290" y="6361557"/>
                    <a:pt x="2184781" y="6353048"/>
                    <a:pt x="2184781" y="6342507"/>
                  </a:cubicBezTo>
                  <a:cubicBezTo>
                    <a:pt x="2184781" y="6331966"/>
                    <a:pt x="2193290" y="6323457"/>
                    <a:pt x="2203831" y="6323457"/>
                  </a:cubicBezTo>
                  <a:lnTo>
                    <a:pt x="2318131" y="6323457"/>
                  </a:lnTo>
                  <a:cubicBezTo>
                    <a:pt x="2328672" y="6323457"/>
                    <a:pt x="2337181" y="6331966"/>
                    <a:pt x="2337181" y="6342507"/>
                  </a:cubicBezTo>
                  <a:cubicBezTo>
                    <a:pt x="2337181" y="6353048"/>
                    <a:pt x="2328672" y="6361557"/>
                    <a:pt x="2318131" y="6361557"/>
                  </a:cubicBezTo>
                  <a:close/>
                  <a:moveTo>
                    <a:pt x="2051431" y="6361557"/>
                  </a:moveTo>
                  <a:lnTo>
                    <a:pt x="1937131" y="6361557"/>
                  </a:lnTo>
                  <a:cubicBezTo>
                    <a:pt x="1926590" y="6361557"/>
                    <a:pt x="1918081" y="6353048"/>
                    <a:pt x="1918081" y="6342507"/>
                  </a:cubicBezTo>
                  <a:cubicBezTo>
                    <a:pt x="1918081" y="6331966"/>
                    <a:pt x="1926590" y="6323457"/>
                    <a:pt x="1937131" y="6323457"/>
                  </a:cubicBezTo>
                  <a:lnTo>
                    <a:pt x="2051431" y="6323457"/>
                  </a:lnTo>
                  <a:cubicBezTo>
                    <a:pt x="2061972" y="6323457"/>
                    <a:pt x="2070481" y="6331966"/>
                    <a:pt x="2070481" y="6342507"/>
                  </a:cubicBezTo>
                  <a:cubicBezTo>
                    <a:pt x="2070481" y="6353048"/>
                    <a:pt x="2061972" y="6361557"/>
                    <a:pt x="2051431" y="6361557"/>
                  </a:cubicBezTo>
                  <a:close/>
                  <a:moveTo>
                    <a:pt x="1784731" y="6361557"/>
                  </a:moveTo>
                  <a:lnTo>
                    <a:pt x="1670431" y="6361557"/>
                  </a:lnTo>
                  <a:cubicBezTo>
                    <a:pt x="1659890" y="6361557"/>
                    <a:pt x="1651381" y="6353048"/>
                    <a:pt x="1651381" y="6342507"/>
                  </a:cubicBezTo>
                  <a:cubicBezTo>
                    <a:pt x="1651381" y="6331966"/>
                    <a:pt x="1659890" y="6323457"/>
                    <a:pt x="1670431" y="6323457"/>
                  </a:cubicBezTo>
                  <a:lnTo>
                    <a:pt x="1784731" y="6323457"/>
                  </a:lnTo>
                  <a:cubicBezTo>
                    <a:pt x="1795272" y="6323457"/>
                    <a:pt x="1803781" y="6331966"/>
                    <a:pt x="1803781" y="6342507"/>
                  </a:cubicBezTo>
                  <a:cubicBezTo>
                    <a:pt x="1803781" y="6353048"/>
                    <a:pt x="1795272" y="6361557"/>
                    <a:pt x="1784731" y="6361557"/>
                  </a:cubicBezTo>
                  <a:close/>
                  <a:moveTo>
                    <a:pt x="1518031" y="6361557"/>
                  </a:moveTo>
                  <a:lnTo>
                    <a:pt x="1403731" y="6361557"/>
                  </a:lnTo>
                  <a:cubicBezTo>
                    <a:pt x="1393190" y="6361557"/>
                    <a:pt x="1384681" y="6353048"/>
                    <a:pt x="1384681" y="6342507"/>
                  </a:cubicBezTo>
                  <a:cubicBezTo>
                    <a:pt x="1384681" y="6331966"/>
                    <a:pt x="1393190" y="6323457"/>
                    <a:pt x="1403731" y="6323457"/>
                  </a:cubicBezTo>
                  <a:lnTo>
                    <a:pt x="1518031" y="6323457"/>
                  </a:lnTo>
                  <a:cubicBezTo>
                    <a:pt x="1528572" y="6323457"/>
                    <a:pt x="1537081" y="6331966"/>
                    <a:pt x="1537081" y="6342507"/>
                  </a:cubicBezTo>
                  <a:cubicBezTo>
                    <a:pt x="1537081" y="6353048"/>
                    <a:pt x="1528572" y="6361557"/>
                    <a:pt x="1518031" y="6361557"/>
                  </a:cubicBezTo>
                  <a:close/>
                  <a:moveTo>
                    <a:pt x="1251331" y="6361557"/>
                  </a:moveTo>
                  <a:lnTo>
                    <a:pt x="1137031" y="6361557"/>
                  </a:lnTo>
                  <a:cubicBezTo>
                    <a:pt x="1126490" y="6361557"/>
                    <a:pt x="1117981" y="6353048"/>
                    <a:pt x="1117981" y="6342507"/>
                  </a:cubicBezTo>
                  <a:cubicBezTo>
                    <a:pt x="1117981" y="6331966"/>
                    <a:pt x="1126490" y="6323457"/>
                    <a:pt x="1137031" y="6323457"/>
                  </a:cubicBezTo>
                  <a:lnTo>
                    <a:pt x="1251331" y="6323457"/>
                  </a:lnTo>
                  <a:cubicBezTo>
                    <a:pt x="1261872" y="6323457"/>
                    <a:pt x="1270381" y="6331966"/>
                    <a:pt x="1270381" y="6342507"/>
                  </a:cubicBezTo>
                  <a:cubicBezTo>
                    <a:pt x="1270381" y="6353048"/>
                    <a:pt x="1261872" y="6361557"/>
                    <a:pt x="1251331" y="6361557"/>
                  </a:cubicBezTo>
                  <a:close/>
                  <a:moveTo>
                    <a:pt x="984631" y="6361557"/>
                  </a:moveTo>
                  <a:lnTo>
                    <a:pt x="870331" y="6361557"/>
                  </a:lnTo>
                  <a:cubicBezTo>
                    <a:pt x="859790" y="6361557"/>
                    <a:pt x="851281" y="6353048"/>
                    <a:pt x="851281" y="6342507"/>
                  </a:cubicBezTo>
                  <a:cubicBezTo>
                    <a:pt x="851281" y="6331966"/>
                    <a:pt x="859790" y="6323457"/>
                    <a:pt x="870331" y="6323457"/>
                  </a:cubicBezTo>
                  <a:lnTo>
                    <a:pt x="984631" y="6323457"/>
                  </a:lnTo>
                  <a:cubicBezTo>
                    <a:pt x="995172" y="6323457"/>
                    <a:pt x="1003681" y="6331966"/>
                    <a:pt x="1003681" y="6342507"/>
                  </a:cubicBezTo>
                  <a:cubicBezTo>
                    <a:pt x="1003681" y="6353048"/>
                    <a:pt x="995172" y="6361557"/>
                    <a:pt x="984631" y="6361557"/>
                  </a:cubicBezTo>
                  <a:close/>
                  <a:moveTo>
                    <a:pt x="717931" y="6361557"/>
                  </a:moveTo>
                  <a:lnTo>
                    <a:pt x="603631" y="6361557"/>
                  </a:lnTo>
                  <a:cubicBezTo>
                    <a:pt x="593090" y="6361557"/>
                    <a:pt x="584581" y="6353048"/>
                    <a:pt x="584581" y="6342507"/>
                  </a:cubicBezTo>
                  <a:cubicBezTo>
                    <a:pt x="584581" y="6331966"/>
                    <a:pt x="593090" y="6323457"/>
                    <a:pt x="603631" y="6323457"/>
                  </a:cubicBezTo>
                  <a:lnTo>
                    <a:pt x="717931" y="6323457"/>
                  </a:lnTo>
                  <a:cubicBezTo>
                    <a:pt x="728472" y="6323457"/>
                    <a:pt x="736981" y="6331966"/>
                    <a:pt x="736981" y="6342507"/>
                  </a:cubicBezTo>
                  <a:cubicBezTo>
                    <a:pt x="736981" y="6353048"/>
                    <a:pt x="728472" y="6361557"/>
                    <a:pt x="717931" y="6361557"/>
                  </a:cubicBezTo>
                  <a:close/>
                  <a:moveTo>
                    <a:pt x="451231" y="6361557"/>
                  </a:moveTo>
                  <a:lnTo>
                    <a:pt x="336931" y="6361557"/>
                  </a:lnTo>
                  <a:cubicBezTo>
                    <a:pt x="326390" y="6361557"/>
                    <a:pt x="317881" y="6353048"/>
                    <a:pt x="317881" y="6342507"/>
                  </a:cubicBezTo>
                  <a:cubicBezTo>
                    <a:pt x="317881" y="6331966"/>
                    <a:pt x="326390" y="6323457"/>
                    <a:pt x="336931" y="6323457"/>
                  </a:cubicBezTo>
                  <a:lnTo>
                    <a:pt x="451231" y="6323457"/>
                  </a:lnTo>
                  <a:cubicBezTo>
                    <a:pt x="461772" y="6323457"/>
                    <a:pt x="470281" y="6331966"/>
                    <a:pt x="470281" y="6342507"/>
                  </a:cubicBezTo>
                  <a:cubicBezTo>
                    <a:pt x="470281" y="6353048"/>
                    <a:pt x="461772" y="6361557"/>
                    <a:pt x="451231" y="6361557"/>
                  </a:cubicBezTo>
                  <a:close/>
                  <a:moveTo>
                    <a:pt x="184531" y="6361557"/>
                  </a:moveTo>
                  <a:lnTo>
                    <a:pt x="70231" y="6361557"/>
                  </a:lnTo>
                  <a:cubicBezTo>
                    <a:pt x="59690" y="6361557"/>
                    <a:pt x="51181" y="6353048"/>
                    <a:pt x="51181" y="6342507"/>
                  </a:cubicBezTo>
                  <a:cubicBezTo>
                    <a:pt x="51181" y="6331966"/>
                    <a:pt x="59690" y="6323457"/>
                    <a:pt x="70231" y="6323457"/>
                  </a:cubicBezTo>
                  <a:lnTo>
                    <a:pt x="184531" y="6323457"/>
                  </a:lnTo>
                  <a:cubicBezTo>
                    <a:pt x="195072" y="6323457"/>
                    <a:pt x="203581" y="6331966"/>
                    <a:pt x="203581" y="6342507"/>
                  </a:cubicBezTo>
                  <a:cubicBezTo>
                    <a:pt x="203581" y="6353048"/>
                    <a:pt x="195072" y="6361557"/>
                    <a:pt x="184531" y="6361557"/>
                  </a:cubicBezTo>
                  <a:close/>
                  <a:moveTo>
                    <a:pt x="0" y="6241288"/>
                  </a:moveTo>
                  <a:lnTo>
                    <a:pt x="0" y="6126988"/>
                  </a:lnTo>
                  <a:cubicBezTo>
                    <a:pt x="0" y="6116447"/>
                    <a:pt x="8509" y="6107938"/>
                    <a:pt x="19050" y="6107938"/>
                  </a:cubicBezTo>
                  <a:cubicBezTo>
                    <a:pt x="29591" y="6107938"/>
                    <a:pt x="38100" y="6116447"/>
                    <a:pt x="38100" y="6126988"/>
                  </a:cubicBezTo>
                  <a:lnTo>
                    <a:pt x="38100" y="6241288"/>
                  </a:lnTo>
                  <a:cubicBezTo>
                    <a:pt x="38100" y="6251829"/>
                    <a:pt x="29591" y="6260338"/>
                    <a:pt x="19050" y="6260338"/>
                  </a:cubicBezTo>
                  <a:cubicBezTo>
                    <a:pt x="8509" y="6260338"/>
                    <a:pt x="0" y="6251829"/>
                    <a:pt x="0" y="6241288"/>
                  </a:cubicBezTo>
                  <a:close/>
                  <a:moveTo>
                    <a:pt x="0" y="5974588"/>
                  </a:moveTo>
                  <a:lnTo>
                    <a:pt x="0" y="5860288"/>
                  </a:lnTo>
                  <a:cubicBezTo>
                    <a:pt x="0" y="5849747"/>
                    <a:pt x="8509" y="5841238"/>
                    <a:pt x="19050" y="5841238"/>
                  </a:cubicBezTo>
                  <a:cubicBezTo>
                    <a:pt x="29591" y="5841238"/>
                    <a:pt x="38100" y="5849747"/>
                    <a:pt x="38100" y="5860288"/>
                  </a:cubicBezTo>
                  <a:lnTo>
                    <a:pt x="38100" y="5974588"/>
                  </a:lnTo>
                  <a:cubicBezTo>
                    <a:pt x="38100" y="5985129"/>
                    <a:pt x="29591" y="5993638"/>
                    <a:pt x="19050" y="5993638"/>
                  </a:cubicBezTo>
                  <a:cubicBezTo>
                    <a:pt x="8509" y="5993638"/>
                    <a:pt x="0" y="5985129"/>
                    <a:pt x="0" y="5974588"/>
                  </a:cubicBezTo>
                  <a:close/>
                  <a:moveTo>
                    <a:pt x="0" y="5707888"/>
                  </a:moveTo>
                  <a:lnTo>
                    <a:pt x="0" y="5593588"/>
                  </a:lnTo>
                  <a:cubicBezTo>
                    <a:pt x="0" y="5583047"/>
                    <a:pt x="8509" y="5574538"/>
                    <a:pt x="19050" y="5574538"/>
                  </a:cubicBezTo>
                  <a:cubicBezTo>
                    <a:pt x="29591" y="5574538"/>
                    <a:pt x="38100" y="5583047"/>
                    <a:pt x="38100" y="5593588"/>
                  </a:cubicBezTo>
                  <a:lnTo>
                    <a:pt x="38100" y="5707888"/>
                  </a:lnTo>
                  <a:cubicBezTo>
                    <a:pt x="38100" y="5718429"/>
                    <a:pt x="29591" y="5726938"/>
                    <a:pt x="19050" y="5726938"/>
                  </a:cubicBezTo>
                  <a:cubicBezTo>
                    <a:pt x="8509" y="5726938"/>
                    <a:pt x="0" y="5718429"/>
                    <a:pt x="0" y="5707888"/>
                  </a:cubicBezTo>
                  <a:close/>
                  <a:moveTo>
                    <a:pt x="0" y="5441188"/>
                  </a:moveTo>
                  <a:lnTo>
                    <a:pt x="0" y="5326888"/>
                  </a:lnTo>
                  <a:cubicBezTo>
                    <a:pt x="0" y="5316347"/>
                    <a:pt x="8509" y="5307838"/>
                    <a:pt x="19050" y="5307838"/>
                  </a:cubicBezTo>
                  <a:cubicBezTo>
                    <a:pt x="29591" y="5307838"/>
                    <a:pt x="38100" y="5316347"/>
                    <a:pt x="38100" y="5326888"/>
                  </a:cubicBezTo>
                  <a:lnTo>
                    <a:pt x="38100" y="5441188"/>
                  </a:lnTo>
                  <a:cubicBezTo>
                    <a:pt x="38100" y="5451729"/>
                    <a:pt x="29591" y="5460238"/>
                    <a:pt x="19050" y="5460238"/>
                  </a:cubicBezTo>
                  <a:cubicBezTo>
                    <a:pt x="8509" y="5460238"/>
                    <a:pt x="0" y="5451729"/>
                    <a:pt x="0" y="5441188"/>
                  </a:cubicBezTo>
                  <a:close/>
                  <a:moveTo>
                    <a:pt x="0" y="5174488"/>
                  </a:moveTo>
                  <a:lnTo>
                    <a:pt x="0" y="5060188"/>
                  </a:lnTo>
                  <a:cubicBezTo>
                    <a:pt x="0" y="5049647"/>
                    <a:pt x="8509" y="5041138"/>
                    <a:pt x="19050" y="5041138"/>
                  </a:cubicBezTo>
                  <a:cubicBezTo>
                    <a:pt x="29591" y="5041138"/>
                    <a:pt x="38100" y="5049647"/>
                    <a:pt x="38100" y="5060188"/>
                  </a:cubicBezTo>
                  <a:lnTo>
                    <a:pt x="38100" y="5174488"/>
                  </a:lnTo>
                  <a:cubicBezTo>
                    <a:pt x="38100" y="5185029"/>
                    <a:pt x="29591" y="5193538"/>
                    <a:pt x="19050" y="5193538"/>
                  </a:cubicBezTo>
                  <a:cubicBezTo>
                    <a:pt x="8509" y="5193538"/>
                    <a:pt x="0" y="5185029"/>
                    <a:pt x="0" y="5174488"/>
                  </a:cubicBezTo>
                  <a:close/>
                  <a:moveTo>
                    <a:pt x="0" y="4907788"/>
                  </a:moveTo>
                  <a:lnTo>
                    <a:pt x="0" y="4793488"/>
                  </a:lnTo>
                  <a:cubicBezTo>
                    <a:pt x="0" y="4782947"/>
                    <a:pt x="8509" y="4774438"/>
                    <a:pt x="19050" y="4774438"/>
                  </a:cubicBezTo>
                  <a:cubicBezTo>
                    <a:pt x="29591" y="4774438"/>
                    <a:pt x="38100" y="4782947"/>
                    <a:pt x="38100" y="4793488"/>
                  </a:cubicBezTo>
                  <a:lnTo>
                    <a:pt x="38100" y="4907788"/>
                  </a:lnTo>
                  <a:cubicBezTo>
                    <a:pt x="38100" y="4918329"/>
                    <a:pt x="29591" y="4926838"/>
                    <a:pt x="19050" y="4926838"/>
                  </a:cubicBezTo>
                  <a:cubicBezTo>
                    <a:pt x="8509" y="4926838"/>
                    <a:pt x="0" y="4918329"/>
                    <a:pt x="0" y="4907788"/>
                  </a:cubicBezTo>
                  <a:close/>
                  <a:moveTo>
                    <a:pt x="0" y="4641088"/>
                  </a:moveTo>
                  <a:lnTo>
                    <a:pt x="0" y="4526788"/>
                  </a:lnTo>
                  <a:cubicBezTo>
                    <a:pt x="0" y="4516247"/>
                    <a:pt x="8509" y="4507738"/>
                    <a:pt x="19050" y="4507738"/>
                  </a:cubicBezTo>
                  <a:cubicBezTo>
                    <a:pt x="29591" y="4507738"/>
                    <a:pt x="38100" y="4516247"/>
                    <a:pt x="38100" y="4526788"/>
                  </a:cubicBezTo>
                  <a:lnTo>
                    <a:pt x="38100" y="4641088"/>
                  </a:lnTo>
                  <a:cubicBezTo>
                    <a:pt x="38100" y="4651629"/>
                    <a:pt x="29591" y="4660138"/>
                    <a:pt x="19050" y="4660138"/>
                  </a:cubicBezTo>
                  <a:cubicBezTo>
                    <a:pt x="8509" y="4660138"/>
                    <a:pt x="0" y="4651629"/>
                    <a:pt x="0" y="4641088"/>
                  </a:cubicBezTo>
                  <a:close/>
                  <a:moveTo>
                    <a:pt x="0" y="4374388"/>
                  </a:moveTo>
                  <a:lnTo>
                    <a:pt x="0" y="4260088"/>
                  </a:lnTo>
                  <a:cubicBezTo>
                    <a:pt x="0" y="4249547"/>
                    <a:pt x="8509" y="4241038"/>
                    <a:pt x="19050" y="4241038"/>
                  </a:cubicBezTo>
                  <a:cubicBezTo>
                    <a:pt x="29591" y="4241038"/>
                    <a:pt x="38100" y="4249547"/>
                    <a:pt x="38100" y="4260088"/>
                  </a:cubicBezTo>
                  <a:lnTo>
                    <a:pt x="38100" y="4374388"/>
                  </a:lnTo>
                  <a:cubicBezTo>
                    <a:pt x="38100" y="4384929"/>
                    <a:pt x="29591" y="4393438"/>
                    <a:pt x="19050" y="4393438"/>
                  </a:cubicBezTo>
                  <a:cubicBezTo>
                    <a:pt x="8509" y="4393438"/>
                    <a:pt x="0" y="4384929"/>
                    <a:pt x="0" y="4374388"/>
                  </a:cubicBezTo>
                  <a:close/>
                  <a:moveTo>
                    <a:pt x="0" y="4107688"/>
                  </a:moveTo>
                  <a:lnTo>
                    <a:pt x="0" y="3993388"/>
                  </a:lnTo>
                  <a:cubicBezTo>
                    <a:pt x="0" y="3982847"/>
                    <a:pt x="8509" y="3974338"/>
                    <a:pt x="19050" y="3974338"/>
                  </a:cubicBezTo>
                  <a:cubicBezTo>
                    <a:pt x="29591" y="3974338"/>
                    <a:pt x="38100" y="3982847"/>
                    <a:pt x="38100" y="3993388"/>
                  </a:cubicBezTo>
                  <a:lnTo>
                    <a:pt x="38100" y="4107688"/>
                  </a:lnTo>
                  <a:cubicBezTo>
                    <a:pt x="38100" y="4118229"/>
                    <a:pt x="29591" y="4126738"/>
                    <a:pt x="19050" y="4126738"/>
                  </a:cubicBezTo>
                  <a:cubicBezTo>
                    <a:pt x="8509" y="4126738"/>
                    <a:pt x="0" y="4118229"/>
                    <a:pt x="0" y="4107688"/>
                  </a:cubicBezTo>
                  <a:close/>
                  <a:moveTo>
                    <a:pt x="0" y="3840988"/>
                  </a:moveTo>
                  <a:lnTo>
                    <a:pt x="0" y="3726688"/>
                  </a:lnTo>
                  <a:cubicBezTo>
                    <a:pt x="0" y="3716147"/>
                    <a:pt x="8509" y="3707638"/>
                    <a:pt x="19050" y="3707638"/>
                  </a:cubicBezTo>
                  <a:cubicBezTo>
                    <a:pt x="29591" y="3707638"/>
                    <a:pt x="38100" y="3716147"/>
                    <a:pt x="38100" y="3726688"/>
                  </a:cubicBezTo>
                  <a:lnTo>
                    <a:pt x="38100" y="3840988"/>
                  </a:lnTo>
                  <a:cubicBezTo>
                    <a:pt x="38100" y="3851529"/>
                    <a:pt x="29591" y="3860038"/>
                    <a:pt x="19050" y="3860038"/>
                  </a:cubicBezTo>
                  <a:cubicBezTo>
                    <a:pt x="8509" y="3860038"/>
                    <a:pt x="0" y="3851529"/>
                    <a:pt x="0" y="3840988"/>
                  </a:cubicBezTo>
                  <a:close/>
                  <a:moveTo>
                    <a:pt x="0" y="3574288"/>
                  </a:moveTo>
                  <a:lnTo>
                    <a:pt x="0" y="3459988"/>
                  </a:lnTo>
                  <a:cubicBezTo>
                    <a:pt x="0" y="3449447"/>
                    <a:pt x="8509" y="3440938"/>
                    <a:pt x="19050" y="3440938"/>
                  </a:cubicBezTo>
                  <a:cubicBezTo>
                    <a:pt x="29591" y="3440938"/>
                    <a:pt x="38100" y="3449447"/>
                    <a:pt x="38100" y="3459988"/>
                  </a:cubicBezTo>
                  <a:lnTo>
                    <a:pt x="38100" y="3574288"/>
                  </a:lnTo>
                  <a:cubicBezTo>
                    <a:pt x="38100" y="3584829"/>
                    <a:pt x="29591" y="3593338"/>
                    <a:pt x="19050" y="3593338"/>
                  </a:cubicBezTo>
                  <a:cubicBezTo>
                    <a:pt x="8509" y="3593338"/>
                    <a:pt x="0" y="3584829"/>
                    <a:pt x="0" y="3574288"/>
                  </a:cubicBezTo>
                  <a:close/>
                  <a:moveTo>
                    <a:pt x="0" y="3307588"/>
                  </a:moveTo>
                  <a:lnTo>
                    <a:pt x="0" y="3193288"/>
                  </a:lnTo>
                  <a:cubicBezTo>
                    <a:pt x="0" y="3182747"/>
                    <a:pt x="8509" y="3174238"/>
                    <a:pt x="19050" y="3174238"/>
                  </a:cubicBezTo>
                  <a:cubicBezTo>
                    <a:pt x="29591" y="3174238"/>
                    <a:pt x="38100" y="3182747"/>
                    <a:pt x="38100" y="3193288"/>
                  </a:cubicBezTo>
                  <a:lnTo>
                    <a:pt x="38100" y="3307588"/>
                  </a:lnTo>
                  <a:cubicBezTo>
                    <a:pt x="38100" y="3318129"/>
                    <a:pt x="29591" y="3326638"/>
                    <a:pt x="19050" y="3326638"/>
                  </a:cubicBezTo>
                  <a:cubicBezTo>
                    <a:pt x="8509" y="3326638"/>
                    <a:pt x="0" y="3318129"/>
                    <a:pt x="0" y="3307588"/>
                  </a:cubicBezTo>
                  <a:close/>
                  <a:moveTo>
                    <a:pt x="0" y="3040888"/>
                  </a:moveTo>
                  <a:lnTo>
                    <a:pt x="0" y="2926588"/>
                  </a:lnTo>
                  <a:cubicBezTo>
                    <a:pt x="0" y="2916047"/>
                    <a:pt x="8509" y="2907538"/>
                    <a:pt x="19050" y="2907538"/>
                  </a:cubicBezTo>
                  <a:cubicBezTo>
                    <a:pt x="29591" y="2907538"/>
                    <a:pt x="38100" y="2916047"/>
                    <a:pt x="38100" y="2926588"/>
                  </a:cubicBezTo>
                  <a:lnTo>
                    <a:pt x="38100" y="3040888"/>
                  </a:lnTo>
                  <a:cubicBezTo>
                    <a:pt x="38100" y="3051429"/>
                    <a:pt x="29591" y="3059938"/>
                    <a:pt x="19050" y="3059938"/>
                  </a:cubicBezTo>
                  <a:cubicBezTo>
                    <a:pt x="8509" y="3059938"/>
                    <a:pt x="0" y="3051429"/>
                    <a:pt x="0" y="3040888"/>
                  </a:cubicBezTo>
                  <a:close/>
                  <a:moveTo>
                    <a:pt x="0" y="2774188"/>
                  </a:moveTo>
                  <a:lnTo>
                    <a:pt x="0" y="2659888"/>
                  </a:lnTo>
                  <a:cubicBezTo>
                    <a:pt x="0" y="2649347"/>
                    <a:pt x="8509" y="2640838"/>
                    <a:pt x="19050" y="2640838"/>
                  </a:cubicBezTo>
                  <a:cubicBezTo>
                    <a:pt x="29591" y="2640838"/>
                    <a:pt x="38100" y="2649347"/>
                    <a:pt x="38100" y="2659888"/>
                  </a:cubicBezTo>
                  <a:lnTo>
                    <a:pt x="38100" y="2774188"/>
                  </a:lnTo>
                  <a:cubicBezTo>
                    <a:pt x="38100" y="2784729"/>
                    <a:pt x="29591" y="2793238"/>
                    <a:pt x="19050" y="2793238"/>
                  </a:cubicBezTo>
                  <a:cubicBezTo>
                    <a:pt x="8509" y="2793238"/>
                    <a:pt x="0" y="2784729"/>
                    <a:pt x="0" y="2774188"/>
                  </a:cubicBezTo>
                  <a:close/>
                  <a:moveTo>
                    <a:pt x="0" y="2507488"/>
                  </a:moveTo>
                  <a:lnTo>
                    <a:pt x="0" y="2393188"/>
                  </a:lnTo>
                  <a:cubicBezTo>
                    <a:pt x="0" y="2382647"/>
                    <a:pt x="8509" y="2374138"/>
                    <a:pt x="19050" y="2374138"/>
                  </a:cubicBezTo>
                  <a:cubicBezTo>
                    <a:pt x="29591" y="2374138"/>
                    <a:pt x="38100" y="2382647"/>
                    <a:pt x="38100" y="2393188"/>
                  </a:cubicBezTo>
                  <a:lnTo>
                    <a:pt x="38100" y="2507488"/>
                  </a:lnTo>
                  <a:cubicBezTo>
                    <a:pt x="38100" y="2518029"/>
                    <a:pt x="29591" y="2526538"/>
                    <a:pt x="19050" y="2526538"/>
                  </a:cubicBezTo>
                  <a:cubicBezTo>
                    <a:pt x="8509" y="2526538"/>
                    <a:pt x="0" y="2518029"/>
                    <a:pt x="0" y="2507488"/>
                  </a:cubicBezTo>
                  <a:close/>
                  <a:moveTo>
                    <a:pt x="0" y="2240788"/>
                  </a:moveTo>
                  <a:lnTo>
                    <a:pt x="0" y="2126488"/>
                  </a:lnTo>
                  <a:cubicBezTo>
                    <a:pt x="0" y="2115947"/>
                    <a:pt x="8509" y="2107438"/>
                    <a:pt x="19050" y="2107438"/>
                  </a:cubicBezTo>
                  <a:cubicBezTo>
                    <a:pt x="29591" y="2107438"/>
                    <a:pt x="38100" y="2115947"/>
                    <a:pt x="38100" y="2126488"/>
                  </a:cubicBezTo>
                  <a:lnTo>
                    <a:pt x="38100" y="2240788"/>
                  </a:lnTo>
                  <a:cubicBezTo>
                    <a:pt x="38100" y="2251329"/>
                    <a:pt x="29591" y="2259838"/>
                    <a:pt x="19050" y="2259838"/>
                  </a:cubicBezTo>
                  <a:cubicBezTo>
                    <a:pt x="8509" y="2259838"/>
                    <a:pt x="0" y="2251329"/>
                    <a:pt x="0" y="2240788"/>
                  </a:cubicBezTo>
                  <a:close/>
                  <a:moveTo>
                    <a:pt x="0" y="1974088"/>
                  </a:moveTo>
                  <a:lnTo>
                    <a:pt x="0" y="1859788"/>
                  </a:lnTo>
                  <a:cubicBezTo>
                    <a:pt x="0" y="1849247"/>
                    <a:pt x="8509" y="1840738"/>
                    <a:pt x="19050" y="1840738"/>
                  </a:cubicBezTo>
                  <a:cubicBezTo>
                    <a:pt x="29591" y="1840738"/>
                    <a:pt x="38100" y="1849247"/>
                    <a:pt x="38100" y="1859788"/>
                  </a:cubicBezTo>
                  <a:lnTo>
                    <a:pt x="38100" y="1974088"/>
                  </a:lnTo>
                  <a:cubicBezTo>
                    <a:pt x="38100" y="1984629"/>
                    <a:pt x="29591" y="1993138"/>
                    <a:pt x="19050" y="1993138"/>
                  </a:cubicBezTo>
                  <a:cubicBezTo>
                    <a:pt x="8509" y="1993138"/>
                    <a:pt x="0" y="1984629"/>
                    <a:pt x="0" y="1974088"/>
                  </a:cubicBezTo>
                  <a:close/>
                  <a:moveTo>
                    <a:pt x="0" y="1707388"/>
                  </a:moveTo>
                  <a:lnTo>
                    <a:pt x="0" y="1593088"/>
                  </a:lnTo>
                  <a:cubicBezTo>
                    <a:pt x="0" y="1582547"/>
                    <a:pt x="8509" y="1574038"/>
                    <a:pt x="19050" y="1574038"/>
                  </a:cubicBezTo>
                  <a:cubicBezTo>
                    <a:pt x="29591" y="1574038"/>
                    <a:pt x="38100" y="1582547"/>
                    <a:pt x="38100" y="1593088"/>
                  </a:cubicBezTo>
                  <a:lnTo>
                    <a:pt x="38100" y="1707388"/>
                  </a:lnTo>
                  <a:cubicBezTo>
                    <a:pt x="38100" y="1717929"/>
                    <a:pt x="29591" y="1726438"/>
                    <a:pt x="19050" y="1726438"/>
                  </a:cubicBezTo>
                  <a:cubicBezTo>
                    <a:pt x="8509" y="1726438"/>
                    <a:pt x="0" y="1717929"/>
                    <a:pt x="0" y="1707388"/>
                  </a:cubicBezTo>
                  <a:close/>
                  <a:moveTo>
                    <a:pt x="0" y="1440688"/>
                  </a:moveTo>
                  <a:lnTo>
                    <a:pt x="0" y="1326388"/>
                  </a:lnTo>
                  <a:cubicBezTo>
                    <a:pt x="0" y="1315847"/>
                    <a:pt x="8509" y="1307338"/>
                    <a:pt x="19050" y="1307338"/>
                  </a:cubicBezTo>
                  <a:cubicBezTo>
                    <a:pt x="29591" y="1307338"/>
                    <a:pt x="38100" y="1315847"/>
                    <a:pt x="38100" y="1326388"/>
                  </a:cubicBezTo>
                  <a:lnTo>
                    <a:pt x="38100" y="1440688"/>
                  </a:lnTo>
                  <a:cubicBezTo>
                    <a:pt x="38100" y="1451229"/>
                    <a:pt x="29591" y="1459738"/>
                    <a:pt x="19050" y="1459738"/>
                  </a:cubicBezTo>
                  <a:cubicBezTo>
                    <a:pt x="8509" y="1459738"/>
                    <a:pt x="0" y="1451229"/>
                    <a:pt x="0" y="1440688"/>
                  </a:cubicBezTo>
                  <a:close/>
                  <a:moveTo>
                    <a:pt x="0" y="1173988"/>
                  </a:moveTo>
                  <a:lnTo>
                    <a:pt x="0" y="1059688"/>
                  </a:lnTo>
                  <a:cubicBezTo>
                    <a:pt x="0" y="1049147"/>
                    <a:pt x="8509" y="1040638"/>
                    <a:pt x="19050" y="1040638"/>
                  </a:cubicBezTo>
                  <a:cubicBezTo>
                    <a:pt x="29591" y="1040638"/>
                    <a:pt x="38100" y="1049147"/>
                    <a:pt x="38100" y="1059688"/>
                  </a:cubicBezTo>
                  <a:lnTo>
                    <a:pt x="38100" y="1173988"/>
                  </a:lnTo>
                  <a:cubicBezTo>
                    <a:pt x="38100" y="1184529"/>
                    <a:pt x="29591" y="1193038"/>
                    <a:pt x="19050" y="1193038"/>
                  </a:cubicBezTo>
                  <a:cubicBezTo>
                    <a:pt x="8509" y="1193038"/>
                    <a:pt x="0" y="1184529"/>
                    <a:pt x="0" y="1173988"/>
                  </a:cubicBezTo>
                  <a:close/>
                  <a:moveTo>
                    <a:pt x="0" y="907288"/>
                  </a:moveTo>
                  <a:lnTo>
                    <a:pt x="0" y="792988"/>
                  </a:lnTo>
                  <a:cubicBezTo>
                    <a:pt x="0" y="782447"/>
                    <a:pt x="8509" y="773938"/>
                    <a:pt x="19050" y="773938"/>
                  </a:cubicBezTo>
                  <a:cubicBezTo>
                    <a:pt x="29591" y="773938"/>
                    <a:pt x="38100" y="782447"/>
                    <a:pt x="38100" y="792988"/>
                  </a:cubicBezTo>
                  <a:lnTo>
                    <a:pt x="38100" y="907288"/>
                  </a:lnTo>
                  <a:cubicBezTo>
                    <a:pt x="38100" y="917829"/>
                    <a:pt x="29591" y="926338"/>
                    <a:pt x="19050" y="926338"/>
                  </a:cubicBezTo>
                  <a:cubicBezTo>
                    <a:pt x="8509" y="926338"/>
                    <a:pt x="0" y="917829"/>
                    <a:pt x="0" y="907288"/>
                  </a:cubicBezTo>
                  <a:close/>
                  <a:moveTo>
                    <a:pt x="0" y="640588"/>
                  </a:moveTo>
                  <a:lnTo>
                    <a:pt x="0" y="526288"/>
                  </a:lnTo>
                  <a:cubicBezTo>
                    <a:pt x="0" y="515747"/>
                    <a:pt x="8509" y="507238"/>
                    <a:pt x="19050" y="507238"/>
                  </a:cubicBezTo>
                  <a:cubicBezTo>
                    <a:pt x="29591" y="507238"/>
                    <a:pt x="38100" y="515747"/>
                    <a:pt x="38100" y="526288"/>
                  </a:cubicBezTo>
                  <a:lnTo>
                    <a:pt x="38100" y="640588"/>
                  </a:lnTo>
                  <a:cubicBezTo>
                    <a:pt x="38100" y="651129"/>
                    <a:pt x="29591" y="659638"/>
                    <a:pt x="19050" y="659638"/>
                  </a:cubicBezTo>
                  <a:cubicBezTo>
                    <a:pt x="8509" y="659638"/>
                    <a:pt x="0" y="651129"/>
                    <a:pt x="0" y="640588"/>
                  </a:cubicBezTo>
                  <a:close/>
                  <a:moveTo>
                    <a:pt x="0" y="373888"/>
                  </a:moveTo>
                  <a:lnTo>
                    <a:pt x="0" y="259588"/>
                  </a:lnTo>
                  <a:cubicBezTo>
                    <a:pt x="0" y="249047"/>
                    <a:pt x="8509" y="240538"/>
                    <a:pt x="19050" y="240538"/>
                  </a:cubicBezTo>
                  <a:cubicBezTo>
                    <a:pt x="29591" y="240538"/>
                    <a:pt x="38100" y="249047"/>
                    <a:pt x="38100" y="259588"/>
                  </a:cubicBezTo>
                  <a:lnTo>
                    <a:pt x="38100" y="373888"/>
                  </a:lnTo>
                  <a:cubicBezTo>
                    <a:pt x="38100" y="384429"/>
                    <a:pt x="29591" y="392938"/>
                    <a:pt x="19050" y="392938"/>
                  </a:cubicBezTo>
                  <a:cubicBezTo>
                    <a:pt x="8509" y="392938"/>
                    <a:pt x="0" y="384429"/>
                    <a:pt x="0" y="373888"/>
                  </a:cubicBezTo>
                  <a:close/>
                  <a:moveTo>
                    <a:pt x="0" y="107188"/>
                  </a:moveTo>
                  <a:lnTo>
                    <a:pt x="0" y="19050"/>
                  </a:lnTo>
                  <a:cubicBezTo>
                    <a:pt x="0" y="8509"/>
                    <a:pt x="8509" y="0"/>
                    <a:pt x="19050" y="0"/>
                  </a:cubicBezTo>
                  <a:lnTo>
                    <a:pt x="133350" y="0"/>
                  </a:lnTo>
                  <a:cubicBezTo>
                    <a:pt x="143891" y="0"/>
                    <a:pt x="152400" y="8509"/>
                    <a:pt x="152400" y="19050"/>
                  </a:cubicBezTo>
                  <a:cubicBezTo>
                    <a:pt x="152400" y="29591"/>
                    <a:pt x="143891" y="38100"/>
                    <a:pt x="133350" y="38100"/>
                  </a:cubicBezTo>
                  <a:lnTo>
                    <a:pt x="19050" y="38100"/>
                  </a:lnTo>
                  <a:lnTo>
                    <a:pt x="19050" y="19050"/>
                  </a:lnTo>
                  <a:lnTo>
                    <a:pt x="38100" y="19050"/>
                  </a:lnTo>
                  <a:lnTo>
                    <a:pt x="38100" y="107188"/>
                  </a:lnTo>
                  <a:cubicBezTo>
                    <a:pt x="38100" y="117729"/>
                    <a:pt x="29591" y="126238"/>
                    <a:pt x="19050" y="126238"/>
                  </a:cubicBezTo>
                  <a:cubicBezTo>
                    <a:pt x="8509" y="126238"/>
                    <a:pt x="0" y="117729"/>
                    <a:pt x="0" y="107188"/>
                  </a:cubicBezTo>
                  <a:close/>
                </a:path>
              </a:pathLst>
            </a:custGeom>
            <a:solidFill>
              <a:srgbClr val="000000">
                <a:alpha val="0"/>
              </a:srgbClr>
            </a:solidFill>
            <a:ln>
              <a:noFill/>
            </a:ln>
          </p:spPr>
          <p:txBody>
            <a:bodyPr spcFirstLastPara="1" wrap="square" lIns="60950" tIns="60950" rIns="60950" bIns="60950" anchor="ctr" anchorCtr="0">
              <a:noAutofit/>
            </a:bodyPr>
            <a:lstStyle/>
            <a:p>
              <a:pPr>
                <a:buSzPts val="1400"/>
              </a:pPr>
              <a:endParaRPr sz="933"/>
            </a:p>
          </p:txBody>
        </p:sp>
      </p:grpSp>
      <p:sp>
        <p:nvSpPr>
          <p:cNvPr id="1321" name="Google Shape;1321;p74"/>
          <p:cNvSpPr/>
          <p:nvPr/>
        </p:nvSpPr>
        <p:spPr>
          <a:xfrm>
            <a:off x="524221" y="4688133"/>
            <a:ext cx="2594363" cy="1551212"/>
          </a:xfrm>
          <a:custGeom>
            <a:avLst/>
            <a:gdLst/>
            <a:ahLst/>
            <a:cxnLst/>
            <a:rect l="l" t="t" r="r" b="b"/>
            <a:pathLst>
              <a:path w="3891545" h="2326818" extrusionOk="0">
                <a:moveTo>
                  <a:pt x="0" y="0"/>
                </a:moveTo>
                <a:lnTo>
                  <a:pt x="3891545" y="0"/>
                </a:lnTo>
                <a:lnTo>
                  <a:pt x="3891545" y="2326818"/>
                </a:lnTo>
                <a:lnTo>
                  <a:pt x="0" y="232681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22" name="Google Shape;1322;p74"/>
          <p:cNvSpPr/>
          <p:nvPr/>
        </p:nvSpPr>
        <p:spPr>
          <a:xfrm>
            <a:off x="3324649" y="4688133"/>
            <a:ext cx="2594363" cy="1551212"/>
          </a:xfrm>
          <a:custGeom>
            <a:avLst/>
            <a:gdLst/>
            <a:ahLst/>
            <a:cxnLst/>
            <a:rect l="l" t="t" r="r" b="b"/>
            <a:pathLst>
              <a:path w="3891545" h="2326818" extrusionOk="0">
                <a:moveTo>
                  <a:pt x="0" y="0"/>
                </a:moveTo>
                <a:lnTo>
                  <a:pt x="3891545" y="0"/>
                </a:lnTo>
                <a:lnTo>
                  <a:pt x="3891545" y="2326818"/>
                </a:lnTo>
                <a:lnTo>
                  <a:pt x="0" y="232681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23" name="Google Shape;1323;p74"/>
          <p:cNvSpPr/>
          <p:nvPr/>
        </p:nvSpPr>
        <p:spPr>
          <a:xfrm>
            <a:off x="6122212" y="4688133"/>
            <a:ext cx="2594363" cy="1551212"/>
          </a:xfrm>
          <a:custGeom>
            <a:avLst/>
            <a:gdLst/>
            <a:ahLst/>
            <a:cxnLst/>
            <a:rect l="l" t="t" r="r" b="b"/>
            <a:pathLst>
              <a:path w="3891545" h="2326818" extrusionOk="0">
                <a:moveTo>
                  <a:pt x="0" y="0"/>
                </a:moveTo>
                <a:lnTo>
                  <a:pt x="3891545" y="0"/>
                </a:lnTo>
                <a:lnTo>
                  <a:pt x="3891545" y="2326818"/>
                </a:lnTo>
                <a:lnTo>
                  <a:pt x="0" y="232681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24" name="Google Shape;1324;p74"/>
          <p:cNvSpPr/>
          <p:nvPr/>
        </p:nvSpPr>
        <p:spPr>
          <a:xfrm>
            <a:off x="8932905" y="4694096"/>
            <a:ext cx="2594363" cy="1551212"/>
          </a:xfrm>
          <a:custGeom>
            <a:avLst/>
            <a:gdLst/>
            <a:ahLst/>
            <a:cxnLst/>
            <a:rect l="l" t="t" r="r" b="b"/>
            <a:pathLst>
              <a:path w="3891545" h="2326818" extrusionOk="0">
                <a:moveTo>
                  <a:pt x="0" y="0"/>
                </a:moveTo>
                <a:lnTo>
                  <a:pt x="3891545" y="0"/>
                </a:lnTo>
                <a:lnTo>
                  <a:pt x="3891545" y="2326818"/>
                </a:lnTo>
                <a:lnTo>
                  <a:pt x="0" y="232681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25" name="Google Shape;1325;p74"/>
          <p:cNvSpPr txBox="1"/>
          <p:nvPr/>
        </p:nvSpPr>
        <p:spPr>
          <a:xfrm>
            <a:off x="719591" y="4770065"/>
            <a:ext cx="2248200" cy="923330"/>
          </a:xfrm>
          <a:prstGeom prst="rect">
            <a:avLst/>
          </a:prstGeom>
          <a:noFill/>
          <a:ln>
            <a:noFill/>
          </a:ln>
        </p:spPr>
        <p:txBody>
          <a:bodyPr spcFirstLastPara="1" wrap="square" lIns="0" tIns="0" rIns="0" bIns="0" anchor="t" anchorCtr="0">
            <a:spAutoFit/>
          </a:bodyPr>
          <a:lstStyle/>
          <a:p>
            <a:pPr>
              <a:buSzPts val="1935"/>
            </a:pPr>
            <a:r>
              <a:rPr lang="fr-FR" sz="1200" b="1" dirty="0">
                <a:solidFill>
                  <a:srgbClr val="FFFFFF"/>
                </a:solidFill>
                <a:latin typeface="Roboto"/>
                <a:ea typeface="Roboto"/>
                <a:cs typeface="Roboto"/>
                <a:sym typeface="Roboto"/>
              </a:rPr>
              <a:t>Naturel</a:t>
            </a:r>
            <a:endParaRPr sz="900" dirty="0"/>
          </a:p>
          <a:p>
            <a:pPr>
              <a:buSzPts val="1935"/>
            </a:pPr>
            <a:endParaRPr sz="1200" b="1" dirty="0">
              <a:solidFill>
                <a:srgbClr val="FFFFFF"/>
              </a:solidFill>
              <a:latin typeface="Roboto"/>
              <a:ea typeface="Roboto"/>
              <a:cs typeface="Roboto"/>
              <a:sym typeface="Roboto"/>
            </a:endParaRPr>
          </a:p>
          <a:p>
            <a:pPr>
              <a:buSzPts val="1936"/>
            </a:pPr>
            <a:r>
              <a:rPr lang="en-US" sz="1200" dirty="0">
                <a:solidFill>
                  <a:srgbClr val="FFFFFF"/>
                </a:solidFill>
                <a:latin typeface="Roboto"/>
                <a:ea typeface="Roboto"/>
                <a:cs typeface="Roboto"/>
                <a:sym typeface="Roboto"/>
              </a:rPr>
              <a:t>Restauration et conservation des habitats </a:t>
            </a:r>
            <a:r>
              <a:rPr lang="en-US" sz="1200" dirty="0" err="1">
                <a:solidFill>
                  <a:srgbClr val="FFFFFF"/>
                </a:solidFill>
                <a:latin typeface="Roboto"/>
                <a:ea typeface="Roboto"/>
                <a:cs typeface="Roboto"/>
                <a:sym typeface="Roboto"/>
              </a:rPr>
              <a:t>naturels</a:t>
            </a:r>
            <a:r>
              <a:rPr lang="en-US" sz="1200" dirty="0">
                <a:solidFill>
                  <a:srgbClr val="FFFFFF"/>
                </a:solidFill>
                <a:latin typeface="Roboto"/>
                <a:ea typeface="Roboto"/>
                <a:cs typeface="Roboto"/>
                <a:sym typeface="Roboto"/>
              </a:rPr>
              <a:t>, avec gestion active.</a:t>
            </a:r>
            <a:endParaRPr sz="900" dirty="0"/>
          </a:p>
        </p:txBody>
      </p:sp>
      <p:sp>
        <p:nvSpPr>
          <p:cNvPr id="1326" name="Google Shape;1326;p74"/>
          <p:cNvSpPr txBox="1"/>
          <p:nvPr/>
        </p:nvSpPr>
        <p:spPr>
          <a:xfrm>
            <a:off x="3496290" y="4783070"/>
            <a:ext cx="2248200" cy="1191608"/>
          </a:xfrm>
          <a:prstGeom prst="rect">
            <a:avLst/>
          </a:prstGeom>
          <a:noFill/>
          <a:ln>
            <a:noFill/>
          </a:ln>
        </p:spPr>
        <p:txBody>
          <a:bodyPr spcFirstLastPara="1" wrap="square" lIns="0" tIns="0" rIns="0" bIns="0" anchor="t" anchorCtr="0">
            <a:spAutoFit/>
          </a:bodyPr>
          <a:lstStyle/>
          <a:p>
            <a:pPr>
              <a:buSzPts val="1935"/>
            </a:pPr>
            <a:r>
              <a:rPr lang="en-US" sz="1290" b="1" dirty="0">
                <a:solidFill>
                  <a:srgbClr val="FFFFFF"/>
                </a:solidFill>
                <a:latin typeface="Roboto"/>
                <a:ea typeface="Roboto"/>
                <a:cs typeface="Roboto"/>
                <a:sym typeface="Roboto"/>
              </a:rPr>
              <a:t>Semi-</a:t>
            </a:r>
            <a:r>
              <a:rPr lang="en-US" sz="1290" b="1" dirty="0" err="1">
                <a:solidFill>
                  <a:srgbClr val="FFFFFF"/>
                </a:solidFill>
                <a:latin typeface="Roboto"/>
                <a:ea typeface="Roboto"/>
                <a:cs typeface="Roboto"/>
                <a:sym typeface="Roboto"/>
              </a:rPr>
              <a:t>cultivé</a:t>
            </a:r>
            <a:endParaRPr sz="933" dirty="0"/>
          </a:p>
          <a:p>
            <a:pPr>
              <a:buSzPts val="1935"/>
            </a:pPr>
            <a:endParaRPr sz="1290" b="1" dirty="0">
              <a:solidFill>
                <a:srgbClr val="FFFFFF"/>
              </a:solidFill>
              <a:latin typeface="Roboto"/>
              <a:ea typeface="Roboto"/>
              <a:cs typeface="Roboto"/>
              <a:sym typeface="Roboto"/>
            </a:endParaRPr>
          </a:p>
          <a:p>
            <a:pPr>
              <a:buSzPts val="1936"/>
            </a:pPr>
            <a:r>
              <a:rPr lang="en-US" sz="1291" dirty="0" err="1">
                <a:solidFill>
                  <a:srgbClr val="FFFFFF"/>
                </a:solidFill>
                <a:latin typeface="Roboto"/>
                <a:ea typeface="Roboto"/>
                <a:cs typeface="Roboto"/>
                <a:sym typeface="Roboto"/>
              </a:rPr>
              <a:t>Littoraux</a:t>
            </a:r>
            <a:r>
              <a:rPr lang="en-US" sz="1291" dirty="0">
                <a:solidFill>
                  <a:srgbClr val="FFFFFF"/>
                </a:solidFill>
                <a:latin typeface="Roboto"/>
                <a:ea typeface="Roboto"/>
                <a:cs typeface="Roboto"/>
                <a:sym typeface="Roboto"/>
              </a:rPr>
              <a:t> </a:t>
            </a:r>
            <a:r>
              <a:rPr lang="en-US" sz="1291" dirty="0" err="1">
                <a:solidFill>
                  <a:srgbClr val="FFFFFF"/>
                </a:solidFill>
                <a:latin typeface="Roboto"/>
                <a:ea typeface="Roboto"/>
                <a:cs typeface="Roboto"/>
                <a:sym typeface="Roboto"/>
              </a:rPr>
              <a:t>vivants</a:t>
            </a:r>
            <a:endParaRPr sz="933" dirty="0"/>
          </a:p>
          <a:p>
            <a:pPr>
              <a:buSzPts val="1936"/>
            </a:pPr>
            <a:r>
              <a:rPr lang="en-US" sz="1291" dirty="0">
                <a:solidFill>
                  <a:srgbClr val="FFFFFF"/>
                </a:solidFill>
                <a:latin typeface="Roboto"/>
                <a:ea typeface="Roboto"/>
                <a:cs typeface="Roboto"/>
                <a:sym typeface="Roboto"/>
              </a:rPr>
              <a:t>Zones </a:t>
            </a:r>
            <a:r>
              <a:rPr lang="en-US" sz="1291" dirty="0" err="1">
                <a:solidFill>
                  <a:srgbClr val="FFFFFF"/>
                </a:solidFill>
                <a:latin typeface="Roboto"/>
                <a:ea typeface="Roboto"/>
                <a:cs typeface="Roboto"/>
                <a:sym typeface="Roboto"/>
              </a:rPr>
              <a:t>humides</a:t>
            </a:r>
            <a:r>
              <a:rPr lang="en-US" sz="1291" dirty="0">
                <a:solidFill>
                  <a:srgbClr val="FFFFFF"/>
                </a:solidFill>
                <a:latin typeface="Roboto"/>
                <a:ea typeface="Roboto"/>
                <a:cs typeface="Roboto"/>
                <a:sym typeface="Roboto"/>
              </a:rPr>
              <a:t> </a:t>
            </a:r>
            <a:r>
              <a:rPr lang="en-US" sz="1291" dirty="0" err="1">
                <a:solidFill>
                  <a:srgbClr val="FFFFFF"/>
                </a:solidFill>
                <a:latin typeface="Roboto"/>
                <a:ea typeface="Roboto"/>
                <a:cs typeface="Roboto"/>
                <a:sym typeface="Roboto"/>
              </a:rPr>
              <a:t>artificielles</a:t>
            </a:r>
            <a:endParaRPr sz="933" dirty="0"/>
          </a:p>
          <a:p>
            <a:pPr>
              <a:buSzPts val="1936"/>
            </a:pPr>
            <a:r>
              <a:rPr lang="en-US" sz="1291" dirty="0" err="1">
                <a:solidFill>
                  <a:srgbClr val="FFFFFF"/>
                </a:solidFill>
                <a:latin typeface="Roboto"/>
                <a:ea typeface="Roboto"/>
                <a:cs typeface="Roboto"/>
                <a:sym typeface="Roboto"/>
              </a:rPr>
              <a:t>Récifs</a:t>
            </a:r>
            <a:r>
              <a:rPr lang="en-US" sz="1291" dirty="0">
                <a:solidFill>
                  <a:srgbClr val="FFFFFF"/>
                </a:solidFill>
                <a:latin typeface="Roboto"/>
                <a:ea typeface="Roboto"/>
                <a:cs typeface="Roboto"/>
                <a:sym typeface="Roboto"/>
              </a:rPr>
              <a:t> </a:t>
            </a:r>
            <a:r>
              <a:rPr lang="en-US" sz="1291" dirty="0" err="1">
                <a:solidFill>
                  <a:srgbClr val="FFFFFF"/>
                </a:solidFill>
                <a:latin typeface="Roboto"/>
                <a:ea typeface="Roboto"/>
                <a:cs typeface="Roboto"/>
                <a:sym typeface="Roboto"/>
              </a:rPr>
              <a:t>hybrides</a:t>
            </a:r>
            <a:endParaRPr sz="933" dirty="0"/>
          </a:p>
          <a:p>
            <a:pPr>
              <a:buSzPts val="1936"/>
            </a:pPr>
            <a:r>
              <a:rPr lang="en-US" sz="1291" dirty="0">
                <a:solidFill>
                  <a:srgbClr val="FFFFFF"/>
                </a:solidFill>
                <a:latin typeface="Roboto"/>
                <a:ea typeface="Roboto"/>
                <a:cs typeface="Roboto"/>
                <a:sym typeface="Roboto"/>
              </a:rPr>
              <a:t>Zones tampons </a:t>
            </a:r>
            <a:r>
              <a:rPr lang="en-US" sz="1291" dirty="0" err="1">
                <a:solidFill>
                  <a:srgbClr val="FFFFFF"/>
                </a:solidFill>
                <a:latin typeface="Roboto"/>
                <a:ea typeface="Roboto"/>
                <a:cs typeface="Roboto"/>
                <a:sym typeface="Roboto"/>
              </a:rPr>
              <a:t>riveraines</a:t>
            </a:r>
            <a:endParaRPr sz="933" dirty="0"/>
          </a:p>
        </p:txBody>
      </p:sp>
      <p:sp>
        <p:nvSpPr>
          <p:cNvPr id="1327" name="Google Shape;1327;p74"/>
          <p:cNvSpPr txBox="1"/>
          <p:nvPr/>
        </p:nvSpPr>
        <p:spPr>
          <a:xfrm>
            <a:off x="6297091" y="4771162"/>
            <a:ext cx="2248200" cy="1191865"/>
          </a:xfrm>
          <a:prstGeom prst="rect">
            <a:avLst/>
          </a:prstGeom>
          <a:noFill/>
          <a:ln>
            <a:noFill/>
          </a:ln>
        </p:spPr>
        <p:txBody>
          <a:bodyPr spcFirstLastPara="1" wrap="square" lIns="0" tIns="0" rIns="0" bIns="0" anchor="t" anchorCtr="0">
            <a:spAutoFit/>
          </a:bodyPr>
          <a:lstStyle/>
          <a:p>
            <a:pPr>
              <a:buSzPts val="1936"/>
            </a:pPr>
            <a:r>
              <a:rPr lang="en-US" sz="1291" b="1" dirty="0" err="1">
                <a:solidFill>
                  <a:srgbClr val="FFFFFF"/>
                </a:solidFill>
                <a:latin typeface="Roboto"/>
                <a:ea typeface="Roboto"/>
                <a:cs typeface="Roboto"/>
                <a:sym typeface="Roboto"/>
              </a:rPr>
              <a:t>Cultivé</a:t>
            </a:r>
            <a:endParaRPr sz="933" dirty="0"/>
          </a:p>
          <a:p>
            <a:pPr>
              <a:buSzPts val="1936"/>
            </a:pPr>
            <a:endParaRPr sz="1291" b="1" dirty="0">
              <a:solidFill>
                <a:srgbClr val="FFFFFF"/>
              </a:solidFill>
              <a:latin typeface="Roboto"/>
              <a:ea typeface="Roboto"/>
              <a:cs typeface="Roboto"/>
              <a:sym typeface="Roboto"/>
            </a:endParaRPr>
          </a:p>
          <a:p>
            <a:pPr>
              <a:buSzPts val="1936"/>
            </a:pPr>
            <a:r>
              <a:rPr lang="en-US" sz="1291" dirty="0">
                <a:solidFill>
                  <a:srgbClr val="FFFFFF"/>
                </a:solidFill>
                <a:latin typeface="Roboto"/>
                <a:ea typeface="Roboto"/>
                <a:cs typeface="Roboto"/>
                <a:sym typeface="Roboto"/>
              </a:rPr>
              <a:t>Bioswales</a:t>
            </a:r>
            <a:endParaRPr sz="933" dirty="0"/>
          </a:p>
          <a:p>
            <a:pPr>
              <a:buSzPts val="1936"/>
            </a:pPr>
            <a:r>
              <a:rPr lang="en-US" sz="1291" dirty="0">
                <a:solidFill>
                  <a:srgbClr val="FFFFFF"/>
                </a:solidFill>
                <a:latin typeface="Roboto"/>
                <a:ea typeface="Roboto"/>
                <a:cs typeface="Roboto"/>
                <a:sym typeface="Roboto"/>
              </a:rPr>
              <a:t>Jardins sur les </a:t>
            </a:r>
            <a:r>
              <a:rPr lang="en-US" sz="1291" dirty="0" err="1">
                <a:solidFill>
                  <a:srgbClr val="FFFFFF"/>
                </a:solidFill>
                <a:latin typeface="Roboto"/>
                <a:ea typeface="Roboto"/>
                <a:cs typeface="Roboto"/>
                <a:sym typeface="Roboto"/>
              </a:rPr>
              <a:t>toits</a:t>
            </a:r>
            <a:endParaRPr sz="933" dirty="0"/>
          </a:p>
          <a:p>
            <a:pPr>
              <a:buSzPts val="1936"/>
            </a:pPr>
            <a:r>
              <a:rPr lang="en-US" sz="1291" dirty="0" err="1">
                <a:solidFill>
                  <a:srgbClr val="FFFFFF"/>
                </a:solidFill>
                <a:latin typeface="Roboto"/>
                <a:ea typeface="Roboto"/>
                <a:cs typeface="Roboto"/>
                <a:sym typeface="Roboto"/>
              </a:rPr>
              <a:t>Forêts</a:t>
            </a:r>
            <a:r>
              <a:rPr lang="en-US" sz="1291" dirty="0">
                <a:solidFill>
                  <a:srgbClr val="FFFFFF"/>
                </a:solidFill>
                <a:latin typeface="Roboto"/>
                <a:ea typeface="Roboto"/>
                <a:cs typeface="Roboto"/>
                <a:sym typeface="Roboto"/>
              </a:rPr>
              <a:t> </a:t>
            </a:r>
            <a:r>
              <a:rPr lang="en-US" sz="1291" dirty="0" err="1">
                <a:solidFill>
                  <a:srgbClr val="FFFFFF"/>
                </a:solidFill>
                <a:latin typeface="Roboto"/>
                <a:ea typeface="Roboto"/>
                <a:cs typeface="Roboto"/>
                <a:sym typeface="Roboto"/>
              </a:rPr>
              <a:t>urbaines</a:t>
            </a:r>
            <a:endParaRPr sz="933" dirty="0"/>
          </a:p>
          <a:p>
            <a:pPr>
              <a:buSzPts val="1936"/>
            </a:pPr>
            <a:r>
              <a:rPr lang="en-US" sz="1291" dirty="0">
                <a:solidFill>
                  <a:srgbClr val="FFFFFF"/>
                </a:solidFill>
                <a:latin typeface="Roboto"/>
                <a:ea typeface="Roboto"/>
                <a:cs typeface="Roboto"/>
                <a:sym typeface="Roboto"/>
              </a:rPr>
              <a:t>Allées </a:t>
            </a:r>
            <a:r>
              <a:rPr lang="en-US" sz="1291" dirty="0" err="1">
                <a:solidFill>
                  <a:srgbClr val="FFFFFF"/>
                </a:solidFill>
                <a:latin typeface="Roboto"/>
                <a:ea typeface="Roboto"/>
                <a:cs typeface="Roboto"/>
                <a:sym typeface="Roboto"/>
              </a:rPr>
              <a:t>vertes</a:t>
            </a:r>
            <a:endParaRPr sz="933" dirty="0"/>
          </a:p>
        </p:txBody>
      </p:sp>
      <p:sp>
        <p:nvSpPr>
          <p:cNvPr id="1328" name="Google Shape;1328;p74"/>
          <p:cNvSpPr txBox="1"/>
          <p:nvPr/>
        </p:nvSpPr>
        <p:spPr>
          <a:xfrm>
            <a:off x="9097575" y="4770065"/>
            <a:ext cx="2248200" cy="1588897"/>
          </a:xfrm>
          <a:prstGeom prst="rect">
            <a:avLst/>
          </a:prstGeom>
          <a:noFill/>
          <a:ln>
            <a:noFill/>
          </a:ln>
        </p:spPr>
        <p:txBody>
          <a:bodyPr spcFirstLastPara="1" wrap="square" lIns="0" tIns="0" rIns="0" bIns="0" anchor="t" anchorCtr="0">
            <a:spAutoFit/>
          </a:bodyPr>
          <a:lstStyle/>
          <a:p>
            <a:pPr>
              <a:buSzPts val="1935"/>
            </a:pPr>
            <a:r>
              <a:rPr lang="en-US" sz="1290" b="1" dirty="0" err="1">
                <a:solidFill>
                  <a:srgbClr val="FFFFFF"/>
                </a:solidFill>
                <a:latin typeface="Roboto"/>
                <a:ea typeface="Roboto"/>
                <a:cs typeface="Roboto"/>
                <a:sym typeface="Roboto"/>
              </a:rPr>
              <a:t>Aménagé</a:t>
            </a:r>
            <a:endParaRPr sz="933" dirty="0"/>
          </a:p>
          <a:p>
            <a:pPr>
              <a:buSzPts val="1935"/>
            </a:pPr>
            <a:endParaRPr sz="1290" b="1" dirty="0">
              <a:solidFill>
                <a:srgbClr val="FFFFFF"/>
              </a:solidFill>
              <a:latin typeface="Roboto"/>
              <a:ea typeface="Roboto"/>
              <a:cs typeface="Roboto"/>
              <a:sym typeface="Roboto"/>
            </a:endParaRPr>
          </a:p>
          <a:p>
            <a:pPr>
              <a:buSzPts val="1936"/>
            </a:pPr>
            <a:r>
              <a:rPr lang="en-US" sz="1291" dirty="0" err="1">
                <a:solidFill>
                  <a:srgbClr val="FFFFFF"/>
                </a:solidFill>
                <a:latin typeface="Roboto"/>
                <a:ea typeface="Roboto"/>
                <a:cs typeface="Roboto"/>
                <a:sym typeface="Roboto"/>
              </a:rPr>
              <a:t>Revêtements</a:t>
            </a:r>
            <a:r>
              <a:rPr lang="en-US" sz="1291" dirty="0">
                <a:solidFill>
                  <a:srgbClr val="FFFFFF"/>
                </a:solidFill>
                <a:latin typeface="Roboto"/>
                <a:ea typeface="Roboto"/>
                <a:cs typeface="Roboto"/>
                <a:sym typeface="Roboto"/>
              </a:rPr>
              <a:t> </a:t>
            </a:r>
            <a:r>
              <a:rPr lang="en-US" sz="1291" dirty="0" err="1">
                <a:solidFill>
                  <a:srgbClr val="FFFFFF"/>
                </a:solidFill>
                <a:latin typeface="Roboto"/>
                <a:ea typeface="Roboto"/>
                <a:cs typeface="Roboto"/>
                <a:sym typeface="Roboto"/>
              </a:rPr>
              <a:t>perméables</a:t>
            </a:r>
            <a:endParaRPr sz="933" dirty="0"/>
          </a:p>
          <a:p>
            <a:pPr>
              <a:buSzPts val="1936"/>
            </a:pPr>
            <a:r>
              <a:rPr lang="en-US" sz="1291" dirty="0" err="1">
                <a:solidFill>
                  <a:srgbClr val="FFFFFF"/>
                </a:solidFill>
                <a:latin typeface="Roboto"/>
                <a:ea typeface="Roboto"/>
                <a:cs typeface="Roboto"/>
                <a:sym typeface="Roboto"/>
              </a:rPr>
              <a:t>Récupération</a:t>
            </a:r>
            <a:r>
              <a:rPr lang="en-US" sz="1291" dirty="0">
                <a:solidFill>
                  <a:srgbClr val="FFFFFF"/>
                </a:solidFill>
                <a:latin typeface="Roboto"/>
                <a:ea typeface="Roboto"/>
                <a:cs typeface="Roboto"/>
                <a:sym typeface="Roboto"/>
              </a:rPr>
              <a:t> des eaux de </a:t>
            </a:r>
            <a:r>
              <a:rPr lang="en-US" sz="1291" dirty="0" err="1">
                <a:solidFill>
                  <a:srgbClr val="FFFFFF"/>
                </a:solidFill>
                <a:latin typeface="Roboto"/>
                <a:ea typeface="Roboto"/>
                <a:cs typeface="Roboto"/>
                <a:sym typeface="Roboto"/>
              </a:rPr>
              <a:t>pluie</a:t>
            </a:r>
            <a:endParaRPr sz="933" dirty="0"/>
          </a:p>
          <a:p>
            <a:pPr>
              <a:buSzPts val="1936"/>
            </a:pPr>
            <a:r>
              <a:rPr lang="en-US" sz="1291" dirty="0">
                <a:solidFill>
                  <a:srgbClr val="FFFFFF"/>
                </a:solidFill>
                <a:latin typeface="Roboto"/>
                <a:ea typeface="Roboto"/>
                <a:cs typeface="Roboto"/>
                <a:sym typeface="Roboto"/>
              </a:rPr>
              <a:t>Puits de recharge des nappes </a:t>
            </a:r>
            <a:r>
              <a:rPr lang="en-US" sz="1291" dirty="0" err="1">
                <a:solidFill>
                  <a:srgbClr val="FFFFFF"/>
                </a:solidFill>
                <a:latin typeface="Roboto"/>
                <a:ea typeface="Roboto"/>
                <a:cs typeface="Roboto"/>
                <a:sym typeface="Roboto"/>
              </a:rPr>
              <a:t>phréatiques</a:t>
            </a:r>
            <a:endParaRPr sz="933" dirty="0"/>
          </a:p>
          <a:p>
            <a:pPr>
              <a:buSzPts val="1936"/>
            </a:pPr>
            <a:endParaRPr sz="1291" dirty="0">
              <a:solidFill>
                <a:srgbClr val="FFFFFF"/>
              </a:solidFill>
              <a:latin typeface="Roboto"/>
              <a:ea typeface="Roboto"/>
              <a:cs typeface="Roboto"/>
              <a:sym typeface="Roboto"/>
            </a:endParaRPr>
          </a:p>
        </p:txBody>
      </p:sp>
      <p:sp>
        <p:nvSpPr>
          <p:cNvPr id="1329" name="Google Shape;1329;p74"/>
          <p:cNvSpPr txBox="1"/>
          <p:nvPr/>
        </p:nvSpPr>
        <p:spPr>
          <a:xfrm>
            <a:off x="514695" y="589365"/>
            <a:ext cx="11059313" cy="664284"/>
          </a:xfrm>
          <a:prstGeom prst="rect">
            <a:avLst/>
          </a:prstGeom>
          <a:noFill/>
          <a:ln>
            <a:noFill/>
          </a:ln>
        </p:spPr>
        <p:txBody>
          <a:bodyPr spcFirstLastPara="1" wrap="square" lIns="0" tIns="0" rIns="0" bIns="0" anchor="t" anchorCtr="0">
            <a:spAutoFit/>
          </a:bodyPr>
          <a:lstStyle/>
          <a:p>
            <a:pPr>
              <a:lnSpc>
                <a:spcPct val="120018"/>
              </a:lnSpc>
              <a:buSzPts val="5395"/>
            </a:pPr>
            <a:r>
              <a:rPr lang="en-US" sz="3597" b="1" dirty="0">
                <a:solidFill>
                  <a:srgbClr val="0B5FBA"/>
                </a:solidFill>
                <a:latin typeface="Roboto"/>
                <a:ea typeface="Roboto"/>
                <a:cs typeface="Roboto"/>
                <a:sym typeface="Roboto"/>
              </a:rPr>
              <a:t>03 | Solutions fondées sur la nature</a:t>
            </a:r>
            <a:endParaRPr sz="933" dirty="0"/>
          </a:p>
        </p:txBody>
      </p:sp>
      <p:sp>
        <p:nvSpPr>
          <p:cNvPr id="1331" name="Google Shape;1331;p74"/>
          <p:cNvSpPr txBox="1"/>
          <p:nvPr/>
        </p:nvSpPr>
        <p:spPr>
          <a:xfrm rot="-5400000">
            <a:off x="1670091" y="3043815"/>
            <a:ext cx="2589049"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de Tom Fisk, Pexels</a:t>
            </a:r>
            <a:endParaRPr sz="933"/>
          </a:p>
        </p:txBody>
      </p:sp>
      <p:sp>
        <p:nvSpPr>
          <p:cNvPr id="1332" name="Google Shape;1332;p74"/>
          <p:cNvSpPr txBox="1"/>
          <p:nvPr/>
        </p:nvSpPr>
        <p:spPr>
          <a:xfrm rot="-5400000">
            <a:off x="4472863" y="3043816"/>
            <a:ext cx="2589049"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de Tom Fisk, Pexels</a:t>
            </a:r>
            <a:endParaRPr sz="933"/>
          </a:p>
        </p:txBody>
      </p:sp>
      <p:sp>
        <p:nvSpPr>
          <p:cNvPr id="1333" name="Google Shape;1333;p74"/>
          <p:cNvSpPr txBox="1"/>
          <p:nvPr/>
        </p:nvSpPr>
        <p:spPr>
          <a:xfrm rot="-5400000">
            <a:off x="10060775" y="3043815"/>
            <a:ext cx="2589049"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Tanyss, Getty Images</a:t>
            </a:r>
            <a:endParaRPr sz="933"/>
          </a:p>
        </p:txBody>
      </p:sp>
      <p:sp>
        <p:nvSpPr>
          <p:cNvPr id="1334" name="Google Shape;1334;p74"/>
          <p:cNvSpPr txBox="1"/>
          <p:nvPr/>
        </p:nvSpPr>
        <p:spPr>
          <a:xfrm rot="-5400000">
            <a:off x="7291793" y="3043815"/>
            <a:ext cx="2589049"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PixelShot</a:t>
            </a:r>
            <a:endParaRPr sz="933"/>
          </a:p>
        </p:txBody>
      </p:sp>
      <p:sp>
        <p:nvSpPr>
          <p:cNvPr id="1335" name="Google Shape;1335;p74"/>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62</a:t>
            </a:fld>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339">
          <a:extLst>
            <a:ext uri="{FF2B5EF4-FFF2-40B4-BE49-F238E27FC236}">
              <a16:creationId xmlns:a16="http://schemas.microsoft.com/office/drawing/2014/main" id="{A3B7E412-55D4-1B7A-B59C-E13FE5F3F29B}"/>
            </a:ext>
          </a:extLst>
        </p:cNvPr>
        <p:cNvGrpSpPr/>
        <p:nvPr/>
      </p:nvGrpSpPr>
      <p:grpSpPr>
        <a:xfrm>
          <a:off x="0" y="0"/>
          <a:ext cx="0" cy="0"/>
          <a:chOff x="0" y="0"/>
          <a:chExt cx="0" cy="0"/>
        </a:xfrm>
      </p:grpSpPr>
      <p:sp>
        <p:nvSpPr>
          <p:cNvPr id="1342" name="Google Shape;1342;p75">
            <a:extLst>
              <a:ext uri="{FF2B5EF4-FFF2-40B4-BE49-F238E27FC236}">
                <a16:creationId xmlns:a16="http://schemas.microsoft.com/office/drawing/2014/main" id="{9A2442C7-5E5A-8C23-9F6A-CFAF49B13633}"/>
              </a:ext>
            </a:extLst>
          </p:cNvPr>
          <p:cNvSpPr/>
          <p:nvPr/>
        </p:nvSpPr>
        <p:spPr>
          <a:xfrm>
            <a:off x="502015" y="2241815"/>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43" name="Google Shape;1343;p75">
            <a:extLst>
              <a:ext uri="{FF2B5EF4-FFF2-40B4-BE49-F238E27FC236}">
                <a16:creationId xmlns:a16="http://schemas.microsoft.com/office/drawing/2014/main" id="{256B96E0-3B66-EA6F-3357-8A4A4C626347}"/>
              </a:ext>
            </a:extLst>
          </p:cNvPr>
          <p:cNvSpPr/>
          <p:nvPr/>
        </p:nvSpPr>
        <p:spPr>
          <a:xfrm>
            <a:off x="502015" y="3256022"/>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44" name="Google Shape;1344;p75">
            <a:extLst>
              <a:ext uri="{FF2B5EF4-FFF2-40B4-BE49-F238E27FC236}">
                <a16:creationId xmlns:a16="http://schemas.microsoft.com/office/drawing/2014/main" id="{2A9F8E7C-DF5B-BBBB-B761-A8CEBB6AF17D}"/>
              </a:ext>
            </a:extLst>
          </p:cNvPr>
          <p:cNvSpPr/>
          <p:nvPr/>
        </p:nvSpPr>
        <p:spPr>
          <a:xfrm>
            <a:off x="509055" y="4232129"/>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45" name="Google Shape;1345;p75">
            <a:extLst>
              <a:ext uri="{FF2B5EF4-FFF2-40B4-BE49-F238E27FC236}">
                <a16:creationId xmlns:a16="http://schemas.microsoft.com/office/drawing/2014/main" id="{74BB39CF-F374-C7F0-0A6A-A85633A0DD48}"/>
              </a:ext>
            </a:extLst>
          </p:cNvPr>
          <p:cNvSpPr/>
          <p:nvPr/>
        </p:nvSpPr>
        <p:spPr>
          <a:xfrm>
            <a:off x="509055" y="5293728"/>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46" name="Google Shape;1346;p75">
            <a:extLst>
              <a:ext uri="{FF2B5EF4-FFF2-40B4-BE49-F238E27FC236}">
                <a16:creationId xmlns:a16="http://schemas.microsoft.com/office/drawing/2014/main" id="{16A8B5CD-4A37-BAD3-6A1B-45F8E069DCB8}"/>
              </a:ext>
            </a:extLst>
          </p:cNvPr>
          <p:cNvSpPr/>
          <p:nvPr/>
        </p:nvSpPr>
        <p:spPr>
          <a:xfrm>
            <a:off x="606782" y="2331619"/>
            <a:ext cx="561566" cy="561566"/>
          </a:xfrm>
          <a:custGeom>
            <a:avLst/>
            <a:gdLst/>
            <a:ahLst/>
            <a:cxnLst/>
            <a:rect l="l" t="t" r="r" b="b"/>
            <a:pathLst>
              <a:path w="1359535" h="1359535" extrusionOk="0">
                <a:moveTo>
                  <a:pt x="0" y="0"/>
                </a:moveTo>
                <a:lnTo>
                  <a:pt x="1359535" y="0"/>
                </a:lnTo>
                <a:lnTo>
                  <a:pt x="1359535" y="1359535"/>
                </a:lnTo>
                <a:lnTo>
                  <a:pt x="0" y="1359535"/>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47" name="Google Shape;1347;p75">
            <a:extLst>
              <a:ext uri="{FF2B5EF4-FFF2-40B4-BE49-F238E27FC236}">
                <a16:creationId xmlns:a16="http://schemas.microsoft.com/office/drawing/2014/main" id="{772AECF5-5911-670F-ED01-04FF619B29DD}"/>
              </a:ext>
            </a:extLst>
          </p:cNvPr>
          <p:cNvSpPr/>
          <p:nvPr/>
        </p:nvSpPr>
        <p:spPr>
          <a:xfrm>
            <a:off x="646020" y="3368117"/>
            <a:ext cx="522315" cy="504278"/>
          </a:xfrm>
          <a:custGeom>
            <a:avLst/>
            <a:gdLst/>
            <a:ahLst/>
            <a:cxnLst/>
            <a:rect l="l" t="t" r="r" b="b"/>
            <a:pathLst>
              <a:path w="1412240" h="1363472" extrusionOk="0">
                <a:moveTo>
                  <a:pt x="0" y="0"/>
                </a:moveTo>
                <a:lnTo>
                  <a:pt x="1412240" y="0"/>
                </a:lnTo>
                <a:lnTo>
                  <a:pt x="1412240" y="1363472"/>
                </a:lnTo>
                <a:lnTo>
                  <a:pt x="0" y="1363472"/>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48" name="Google Shape;1348;p75">
            <a:extLst>
              <a:ext uri="{FF2B5EF4-FFF2-40B4-BE49-F238E27FC236}">
                <a16:creationId xmlns:a16="http://schemas.microsoft.com/office/drawing/2014/main" id="{3DCF8E3C-7C00-9D7E-3CF5-902BC394B141}"/>
              </a:ext>
            </a:extLst>
          </p:cNvPr>
          <p:cNvSpPr/>
          <p:nvPr/>
        </p:nvSpPr>
        <p:spPr>
          <a:xfrm>
            <a:off x="651551" y="4390879"/>
            <a:ext cx="523131" cy="449893"/>
          </a:xfrm>
          <a:custGeom>
            <a:avLst/>
            <a:gdLst/>
            <a:ahLst/>
            <a:cxnLst/>
            <a:rect l="l" t="t" r="r" b="b"/>
            <a:pathLst>
              <a:path w="784697" h="674839" extrusionOk="0">
                <a:moveTo>
                  <a:pt x="0" y="0"/>
                </a:moveTo>
                <a:lnTo>
                  <a:pt x="784696" y="0"/>
                </a:lnTo>
                <a:lnTo>
                  <a:pt x="784696" y="674839"/>
                </a:lnTo>
                <a:lnTo>
                  <a:pt x="0" y="674839"/>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49" name="Google Shape;1349;p75">
            <a:extLst>
              <a:ext uri="{FF2B5EF4-FFF2-40B4-BE49-F238E27FC236}">
                <a16:creationId xmlns:a16="http://schemas.microsoft.com/office/drawing/2014/main" id="{294A8778-595D-04A6-F587-84EC9CB27215}"/>
              </a:ext>
            </a:extLst>
          </p:cNvPr>
          <p:cNvSpPr txBox="1"/>
          <p:nvPr/>
        </p:nvSpPr>
        <p:spPr>
          <a:xfrm>
            <a:off x="482964" y="563890"/>
            <a:ext cx="10830634" cy="664284"/>
          </a:xfrm>
          <a:prstGeom prst="rect">
            <a:avLst/>
          </a:prstGeom>
          <a:noFill/>
          <a:ln>
            <a:noFill/>
          </a:ln>
        </p:spPr>
        <p:txBody>
          <a:bodyPr spcFirstLastPara="1" wrap="square" lIns="0" tIns="0" rIns="0" bIns="0" anchor="t" anchorCtr="0">
            <a:spAutoFit/>
          </a:bodyPr>
          <a:lstStyle/>
          <a:p>
            <a:pPr>
              <a:lnSpc>
                <a:spcPct val="120018"/>
              </a:lnSpc>
              <a:buSzPts val="5395"/>
            </a:pPr>
            <a:r>
              <a:rPr lang="en-US" sz="3597" b="1">
                <a:solidFill>
                  <a:srgbClr val="0B5FBA"/>
                </a:solidFill>
                <a:latin typeface="Roboto"/>
                <a:ea typeface="Roboto"/>
                <a:cs typeface="Roboto"/>
                <a:sym typeface="Roboto"/>
              </a:rPr>
              <a:t>03 | Solutions fondées sur la nature</a:t>
            </a:r>
            <a:endParaRPr sz="933"/>
          </a:p>
        </p:txBody>
      </p:sp>
      <p:sp>
        <p:nvSpPr>
          <p:cNvPr id="1350" name="Google Shape;1350;p75">
            <a:extLst>
              <a:ext uri="{FF2B5EF4-FFF2-40B4-BE49-F238E27FC236}">
                <a16:creationId xmlns:a16="http://schemas.microsoft.com/office/drawing/2014/main" id="{F9277989-D5CB-FF59-BB93-23774B39DAE1}"/>
              </a:ext>
            </a:extLst>
          </p:cNvPr>
          <p:cNvSpPr txBox="1"/>
          <p:nvPr/>
        </p:nvSpPr>
        <p:spPr>
          <a:xfrm>
            <a:off x="468896" y="1326510"/>
            <a:ext cx="7277568" cy="553998"/>
          </a:xfrm>
          <a:prstGeom prst="rect">
            <a:avLst/>
          </a:prstGeom>
          <a:noFill/>
          <a:ln>
            <a:noFill/>
          </a:ln>
        </p:spPr>
        <p:txBody>
          <a:bodyPr spcFirstLastPara="1" wrap="square" lIns="0" tIns="0" rIns="0" bIns="0" anchor="t" anchorCtr="0">
            <a:spAutoFit/>
          </a:bodyPr>
          <a:lstStyle/>
          <a:p>
            <a:pPr>
              <a:buSzPts val="2899"/>
            </a:pPr>
            <a:r>
              <a:rPr lang="en-US" sz="1800" dirty="0">
                <a:solidFill>
                  <a:srgbClr val="0B5FBA"/>
                </a:solidFill>
                <a:latin typeface="Roboto"/>
                <a:ea typeface="Roboto"/>
                <a:cs typeface="Roboto"/>
                <a:sym typeface="Roboto"/>
              </a:rPr>
              <a:t>Les solutions </a:t>
            </a:r>
            <a:r>
              <a:rPr lang="en-US" sz="1800" dirty="0" err="1">
                <a:solidFill>
                  <a:srgbClr val="0B5FBA"/>
                </a:solidFill>
                <a:latin typeface="Roboto"/>
                <a:ea typeface="Roboto"/>
                <a:cs typeface="Roboto"/>
                <a:sym typeface="Roboto"/>
              </a:rPr>
              <a:t>fondées</a:t>
            </a:r>
            <a:r>
              <a:rPr lang="en-US" sz="1800" dirty="0">
                <a:solidFill>
                  <a:srgbClr val="0B5FBA"/>
                </a:solidFill>
                <a:latin typeface="Roboto"/>
                <a:ea typeface="Roboto"/>
                <a:cs typeface="Roboto"/>
                <a:sym typeface="Roboto"/>
              </a:rPr>
              <a:t> sur la nature </a:t>
            </a:r>
            <a:r>
              <a:rPr lang="en-US" sz="1800" dirty="0" err="1">
                <a:solidFill>
                  <a:srgbClr val="0B5FBA"/>
                </a:solidFill>
                <a:latin typeface="Roboto"/>
                <a:ea typeface="Roboto"/>
                <a:cs typeface="Roboto"/>
                <a:sym typeface="Roboto"/>
              </a:rPr>
              <a:t>sont</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importantes</a:t>
            </a:r>
            <a:r>
              <a:rPr lang="en-US" sz="1800" dirty="0">
                <a:solidFill>
                  <a:srgbClr val="0B5FBA"/>
                </a:solidFill>
                <a:latin typeface="Roboto"/>
                <a:ea typeface="Roboto"/>
                <a:cs typeface="Roboto"/>
                <a:sym typeface="Roboto"/>
              </a:rPr>
              <a:t> car </a:t>
            </a:r>
            <a:r>
              <a:rPr lang="en-US" sz="1800" dirty="0" err="1">
                <a:solidFill>
                  <a:srgbClr val="0B5FBA"/>
                </a:solidFill>
                <a:latin typeface="Roboto"/>
                <a:ea typeface="Roboto"/>
                <a:cs typeface="Roboto"/>
                <a:sym typeface="Roboto"/>
              </a:rPr>
              <a:t>elles</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peuvent</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réduire</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certains</a:t>
            </a:r>
            <a:r>
              <a:rPr lang="en-US" sz="1800" dirty="0">
                <a:solidFill>
                  <a:srgbClr val="0B5FBA"/>
                </a:solidFill>
                <a:latin typeface="Roboto"/>
                <a:ea typeface="Roboto"/>
                <a:cs typeface="Roboto"/>
                <a:sym typeface="Roboto"/>
              </a:rPr>
              <a:t> des impacts </a:t>
            </a:r>
            <a:r>
              <a:rPr lang="en-US" sz="1800" dirty="0" err="1">
                <a:solidFill>
                  <a:srgbClr val="0B5FBA"/>
                </a:solidFill>
                <a:latin typeface="Roboto"/>
                <a:ea typeface="Roboto"/>
                <a:cs typeface="Roboto"/>
                <a:sym typeface="Roboto"/>
              </a:rPr>
              <a:t>négatifs</a:t>
            </a:r>
            <a:r>
              <a:rPr lang="en-US" sz="1800" dirty="0">
                <a:solidFill>
                  <a:srgbClr val="0B5FBA"/>
                </a:solidFill>
                <a:latin typeface="Roboto"/>
                <a:ea typeface="Roboto"/>
                <a:cs typeface="Roboto"/>
                <a:sym typeface="Roboto"/>
              </a:rPr>
              <a:t> des infrastructures </a:t>
            </a:r>
            <a:r>
              <a:rPr lang="en-US" sz="1800" dirty="0" err="1">
                <a:solidFill>
                  <a:srgbClr val="0B5FBA"/>
                </a:solidFill>
                <a:latin typeface="Roboto"/>
                <a:ea typeface="Roboto"/>
                <a:cs typeface="Roboto"/>
                <a:sym typeface="Roboto"/>
              </a:rPr>
              <a:t>grises</a:t>
            </a:r>
            <a:r>
              <a:rPr lang="en-US" sz="1800" dirty="0">
                <a:solidFill>
                  <a:srgbClr val="0B5FBA"/>
                </a:solidFill>
                <a:latin typeface="Roboto"/>
                <a:ea typeface="Roboto"/>
                <a:cs typeface="Roboto"/>
                <a:sym typeface="Roboto"/>
              </a:rPr>
              <a:t> :</a:t>
            </a:r>
            <a:endParaRPr sz="900" dirty="0"/>
          </a:p>
        </p:txBody>
      </p:sp>
      <p:sp>
        <p:nvSpPr>
          <p:cNvPr id="1351" name="Google Shape;1351;p75">
            <a:extLst>
              <a:ext uri="{FF2B5EF4-FFF2-40B4-BE49-F238E27FC236}">
                <a16:creationId xmlns:a16="http://schemas.microsoft.com/office/drawing/2014/main" id="{E0B7ACB7-4148-403E-1F14-F5054A9FF80F}"/>
              </a:ext>
            </a:extLst>
          </p:cNvPr>
          <p:cNvSpPr txBox="1"/>
          <p:nvPr/>
        </p:nvSpPr>
        <p:spPr>
          <a:xfrm>
            <a:off x="1522521" y="2282193"/>
            <a:ext cx="6019800" cy="707694"/>
          </a:xfrm>
          <a:prstGeom prst="rect">
            <a:avLst/>
          </a:prstGeom>
          <a:noFill/>
          <a:ln>
            <a:noFill/>
          </a:ln>
        </p:spPr>
        <p:txBody>
          <a:bodyPr spcFirstLastPara="1" wrap="square" lIns="0" tIns="0" rIns="0" bIns="0" anchor="t" anchorCtr="0">
            <a:spAutoFit/>
          </a:bodyPr>
          <a:lstStyle/>
          <a:p>
            <a:pPr>
              <a:buSzPts val="2300"/>
            </a:pPr>
            <a:r>
              <a:rPr lang="en-US" sz="1533">
                <a:solidFill>
                  <a:srgbClr val="0B5FBA"/>
                </a:solidFill>
                <a:latin typeface="Roboto"/>
                <a:ea typeface="Roboto"/>
                <a:cs typeface="Roboto"/>
                <a:sym typeface="Roboto"/>
              </a:rPr>
              <a:t>L'expansion des zones bâties et des surfaces imperméables, souvent au détriment des espaces verts et bleus (basés sur l'eau), accroît les risques liés au changement climatique, notamment les vagues de chaleur et les inondations.</a:t>
            </a:r>
            <a:endParaRPr sz="933"/>
          </a:p>
        </p:txBody>
      </p:sp>
      <p:sp>
        <p:nvSpPr>
          <p:cNvPr id="1352" name="Google Shape;1352;p75">
            <a:extLst>
              <a:ext uri="{FF2B5EF4-FFF2-40B4-BE49-F238E27FC236}">
                <a16:creationId xmlns:a16="http://schemas.microsoft.com/office/drawing/2014/main" id="{7EE70779-4EBD-A76E-1CC4-9C1B387F55CC}"/>
              </a:ext>
            </a:extLst>
          </p:cNvPr>
          <p:cNvSpPr txBox="1"/>
          <p:nvPr/>
        </p:nvSpPr>
        <p:spPr>
          <a:xfrm>
            <a:off x="1523003" y="3277350"/>
            <a:ext cx="6019400" cy="707694"/>
          </a:xfrm>
          <a:prstGeom prst="rect">
            <a:avLst/>
          </a:prstGeom>
          <a:noFill/>
          <a:ln>
            <a:noFill/>
          </a:ln>
        </p:spPr>
        <p:txBody>
          <a:bodyPr spcFirstLastPara="1" wrap="square" lIns="0" tIns="0" rIns="0" bIns="0" anchor="t" anchorCtr="0">
            <a:spAutoFit/>
          </a:bodyPr>
          <a:lstStyle/>
          <a:p>
            <a:pPr>
              <a:buSzPts val="2300"/>
            </a:pPr>
            <a:r>
              <a:rPr lang="en-US" sz="1533" dirty="0">
                <a:solidFill>
                  <a:srgbClr val="0B5FBA"/>
                </a:solidFill>
                <a:latin typeface="Roboto"/>
                <a:ea typeface="Roboto"/>
                <a:cs typeface="Roboto"/>
                <a:sym typeface="Roboto"/>
              </a:rPr>
              <a:t>Les zones </a:t>
            </a:r>
            <a:r>
              <a:rPr lang="en-US" sz="1533" dirty="0" err="1">
                <a:solidFill>
                  <a:srgbClr val="0B5FBA"/>
                </a:solidFill>
                <a:latin typeface="Roboto"/>
                <a:ea typeface="Roboto"/>
                <a:cs typeface="Roboto"/>
                <a:sym typeface="Roboto"/>
              </a:rPr>
              <a:t>urbaines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peuvent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être</a:t>
            </a:r>
            <a:r>
              <a:rPr lang="en-US" sz="1533" dirty="0">
                <a:solidFill>
                  <a:srgbClr val="0B5FBA"/>
                </a:solidFill>
                <a:latin typeface="Roboto"/>
                <a:ea typeface="Roboto"/>
                <a:cs typeface="Roboto"/>
                <a:sym typeface="Roboto"/>
              </a:rPr>
              <a:t> 10 à 15 °C plus </a:t>
            </a:r>
            <a:r>
              <a:rPr lang="en-US" sz="1533" dirty="0" err="1">
                <a:solidFill>
                  <a:srgbClr val="0B5FBA"/>
                </a:solidFill>
                <a:latin typeface="Roboto"/>
                <a:ea typeface="Roboto"/>
                <a:cs typeface="Roboto"/>
                <a:sym typeface="Roboto"/>
              </a:rPr>
              <a:t>chaudes</a:t>
            </a:r>
            <a:r>
              <a:rPr lang="en-US" sz="1533" dirty="0">
                <a:solidFill>
                  <a:srgbClr val="0B5FBA"/>
                </a:solidFill>
                <a:latin typeface="Roboto"/>
                <a:ea typeface="Roboto"/>
                <a:cs typeface="Roboto"/>
                <a:sym typeface="Roboto"/>
              </a:rPr>
              <a:t> que </a:t>
            </a:r>
            <a:r>
              <a:rPr lang="en-US" sz="1533" dirty="0" err="1">
                <a:solidFill>
                  <a:srgbClr val="0B5FBA"/>
                </a:solidFill>
                <a:latin typeface="Roboto"/>
                <a:ea typeface="Roboto"/>
                <a:cs typeface="Roboto"/>
                <a:sym typeface="Roboto"/>
              </a:rPr>
              <a:t>leurs</a:t>
            </a:r>
            <a:r>
              <a:rPr lang="en-US" sz="1533" dirty="0">
                <a:solidFill>
                  <a:srgbClr val="0B5FBA"/>
                </a:solidFill>
                <a:latin typeface="Roboto"/>
                <a:ea typeface="Roboto"/>
                <a:cs typeface="Roboto"/>
                <a:sym typeface="Roboto"/>
              </a:rPr>
              <a:t> homologues rurales. Les surfaces </a:t>
            </a:r>
            <a:r>
              <a:rPr lang="en-US" sz="1533" dirty="0" err="1">
                <a:solidFill>
                  <a:srgbClr val="0B5FBA"/>
                </a:solidFill>
                <a:latin typeface="Roboto"/>
                <a:ea typeface="Roboto"/>
                <a:cs typeface="Roboto"/>
                <a:sym typeface="Roboto"/>
              </a:rPr>
              <a:t>en</a:t>
            </a:r>
            <a:r>
              <a:rPr lang="en-US" sz="1533" dirty="0">
                <a:solidFill>
                  <a:srgbClr val="0B5FBA"/>
                </a:solidFill>
                <a:latin typeface="Roboto"/>
                <a:ea typeface="Roboto"/>
                <a:cs typeface="Roboto"/>
                <a:sym typeface="Roboto"/>
              </a:rPr>
              <a:t> béton </a:t>
            </a:r>
            <a:r>
              <a:rPr lang="en-US" sz="1533" dirty="0" err="1">
                <a:solidFill>
                  <a:srgbClr val="0B5FBA"/>
                </a:solidFill>
                <a:latin typeface="Roboto"/>
                <a:ea typeface="Roboto"/>
                <a:cs typeface="Roboto"/>
                <a:sym typeface="Roboto"/>
              </a:rPr>
              <a:t>telles</a:t>
            </a:r>
            <a:r>
              <a:rPr lang="en-US" sz="1533" dirty="0">
                <a:solidFill>
                  <a:srgbClr val="0B5FBA"/>
                </a:solidFill>
                <a:latin typeface="Roboto"/>
                <a:ea typeface="Roboto"/>
                <a:cs typeface="Roboto"/>
                <a:sym typeface="Roboto"/>
              </a:rPr>
              <a:t> que les </a:t>
            </a:r>
            <a:r>
              <a:rPr lang="en-US" sz="1533" dirty="0" err="1">
                <a:solidFill>
                  <a:srgbClr val="0B5FBA"/>
                </a:solidFill>
                <a:latin typeface="Roboto"/>
                <a:ea typeface="Roboto"/>
                <a:cs typeface="Roboto"/>
                <a:sym typeface="Roboto"/>
              </a:rPr>
              <a:t>toits</a:t>
            </a:r>
            <a:r>
              <a:rPr lang="en-US" sz="1533" dirty="0">
                <a:solidFill>
                  <a:srgbClr val="0B5FBA"/>
                </a:solidFill>
                <a:latin typeface="Roboto"/>
                <a:ea typeface="Roboto"/>
                <a:cs typeface="Roboto"/>
                <a:sym typeface="Roboto"/>
              </a:rPr>
              <a:t> et les trottoirs absorbent </a:t>
            </a:r>
            <a:r>
              <a:rPr lang="en-US" sz="1533" dirty="0" err="1">
                <a:solidFill>
                  <a:srgbClr val="0B5FBA"/>
                </a:solidFill>
                <a:latin typeface="Roboto"/>
                <a:ea typeface="Roboto"/>
                <a:cs typeface="Roboto"/>
                <a:sym typeface="Roboto"/>
              </a:rPr>
              <a:t>davantage</a:t>
            </a:r>
            <a:r>
              <a:rPr lang="en-US" sz="1533" dirty="0">
                <a:solidFill>
                  <a:srgbClr val="0B5FBA"/>
                </a:solidFill>
                <a:latin typeface="Roboto"/>
                <a:ea typeface="Roboto"/>
                <a:cs typeface="Roboto"/>
                <a:sym typeface="Roboto"/>
              </a:rPr>
              <a:t> de </a:t>
            </a:r>
            <a:r>
              <a:rPr lang="en-US" sz="1533" dirty="0" err="1">
                <a:solidFill>
                  <a:srgbClr val="0B5FBA"/>
                </a:solidFill>
                <a:latin typeface="Roboto"/>
                <a:ea typeface="Roboto"/>
                <a:cs typeface="Roboto"/>
                <a:sym typeface="Roboto"/>
              </a:rPr>
              <a:t>chaleur</a:t>
            </a:r>
            <a:r>
              <a:rPr lang="en-US" sz="1533" dirty="0">
                <a:solidFill>
                  <a:srgbClr val="0B5FBA"/>
                </a:solidFill>
                <a:latin typeface="Roboto"/>
                <a:ea typeface="Roboto"/>
                <a:cs typeface="Roboto"/>
                <a:sym typeface="Roboto"/>
              </a:rPr>
              <a:t> et </a:t>
            </a:r>
            <a:r>
              <a:rPr lang="en-US" sz="1533" dirty="0" err="1">
                <a:solidFill>
                  <a:srgbClr val="0B5FBA"/>
                </a:solidFill>
                <a:latin typeface="Roboto"/>
                <a:ea typeface="Roboto"/>
                <a:cs typeface="Roboto"/>
                <a:sym typeface="Roboto"/>
              </a:rPr>
              <a:t>résistent</a:t>
            </a:r>
            <a:r>
              <a:rPr lang="en-US" sz="1533" dirty="0">
                <a:solidFill>
                  <a:srgbClr val="0B5FBA"/>
                </a:solidFill>
                <a:latin typeface="Roboto"/>
                <a:ea typeface="Roboto"/>
                <a:cs typeface="Roboto"/>
                <a:sym typeface="Roboto"/>
              </a:rPr>
              <a:t> au </a:t>
            </a:r>
            <a:r>
              <a:rPr lang="en-US" sz="1533" dirty="0" err="1">
                <a:solidFill>
                  <a:srgbClr val="0B5FBA"/>
                </a:solidFill>
                <a:latin typeface="Roboto"/>
                <a:ea typeface="Roboto"/>
                <a:cs typeface="Roboto"/>
                <a:sym typeface="Roboto"/>
              </a:rPr>
              <a:t>refroidissement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contribuant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ainsi</a:t>
            </a:r>
            <a:r>
              <a:rPr lang="en-US" sz="1533" dirty="0">
                <a:solidFill>
                  <a:srgbClr val="0B5FBA"/>
                </a:solidFill>
                <a:latin typeface="Roboto"/>
                <a:ea typeface="Roboto"/>
                <a:cs typeface="Roboto"/>
                <a:sym typeface="Roboto"/>
              </a:rPr>
              <a:t> à </a:t>
            </a:r>
            <a:r>
              <a:rPr lang="en-US" sz="1533" dirty="0" err="1">
                <a:solidFill>
                  <a:srgbClr val="0B5FBA"/>
                </a:solidFill>
                <a:latin typeface="Roboto"/>
                <a:ea typeface="Roboto"/>
                <a:cs typeface="Roboto"/>
                <a:sym typeface="Roboto"/>
              </a:rPr>
              <a:t>l'effet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d'îlot</a:t>
            </a:r>
            <a:r>
              <a:rPr lang="en-US" sz="1533" dirty="0">
                <a:solidFill>
                  <a:srgbClr val="0B5FBA"/>
                </a:solidFill>
                <a:latin typeface="Roboto"/>
                <a:ea typeface="Roboto"/>
                <a:cs typeface="Roboto"/>
                <a:sym typeface="Roboto"/>
              </a:rPr>
              <a:t> de </a:t>
            </a:r>
            <a:r>
              <a:rPr lang="en-US" sz="1533" dirty="0" err="1">
                <a:solidFill>
                  <a:srgbClr val="0B5FBA"/>
                </a:solidFill>
                <a:latin typeface="Roboto"/>
                <a:ea typeface="Roboto"/>
                <a:cs typeface="Roboto"/>
                <a:sym typeface="Roboto"/>
              </a:rPr>
              <a:t>chaleur</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urbain</a:t>
            </a:r>
            <a:r>
              <a:rPr lang="en-US" sz="1533" dirty="0">
                <a:solidFill>
                  <a:srgbClr val="0B5FBA"/>
                </a:solidFill>
                <a:latin typeface="Roboto"/>
                <a:ea typeface="Roboto"/>
                <a:cs typeface="Roboto"/>
                <a:sym typeface="Roboto"/>
              </a:rPr>
              <a:t>.</a:t>
            </a:r>
            <a:endParaRPr sz="933" dirty="0"/>
          </a:p>
        </p:txBody>
      </p:sp>
      <p:sp>
        <p:nvSpPr>
          <p:cNvPr id="1353" name="Google Shape;1353;p75">
            <a:extLst>
              <a:ext uri="{FF2B5EF4-FFF2-40B4-BE49-F238E27FC236}">
                <a16:creationId xmlns:a16="http://schemas.microsoft.com/office/drawing/2014/main" id="{F430973F-F147-994C-C3F0-9B630E1C69CF}"/>
              </a:ext>
            </a:extLst>
          </p:cNvPr>
          <p:cNvSpPr txBox="1"/>
          <p:nvPr/>
        </p:nvSpPr>
        <p:spPr>
          <a:xfrm>
            <a:off x="1523003" y="4272508"/>
            <a:ext cx="6019400" cy="707694"/>
          </a:xfrm>
          <a:prstGeom prst="rect">
            <a:avLst/>
          </a:prstGeom>
          <a:noFill/>
          <a:ln>
            <a:noFill/>
          </a:ln>
        </p:spPr>
        <p:txBody>
          <a:bodyPr spcFirstLastPara="1" wrap="square" lIns="0" tIns="0" rIns="0" bIns="0" anchor="t" anchorCtr="0">
            <a:spAutoFit/>
          </a:bodyPr>
          <a:lstStyle/>
          <a:p>
            <a:pPr>
              <a:buSzPts val="2300"/>
            </a:pPr>
            <a:r>
              <a:rPr lang="en-US" sz="1533" dirty="0" err="1">
                <a:solidFill>
                  <a:srgbClr val="0B5FBA"/>
                </a:solidFill>
                <a:latin typeface="Roboto"/>
                <a:ea typeface="Roboto"/>
                <a:cs typeface="Roboto"/>
                <a:sym typeface="Roboto"/>
              </a:rPr>
              <a:t>L'expansion</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urbaine</a:t>
            </a:r>
            <a:r>
              <a:rPr lang="en-US" sz="1533" dirty="0">
                <a:solidFill>
                  <a:srgbClr val="0B5FBA"/>
                </a:solidFill>
                <a:latin typeface="Roboto"/>
                <a:ea typeface="Roboto"/>
                <a:cs typeface="Roboto"/>
                <a:sym typeface="Roboto"/>
              </a:rPr>
              <a:t> dans les </a:t>
            </a:r>
            <a:r>
              <a:rPr lang="en-US" sz="1533" dirty="0" err="1">
                <a:solidFill>
                  <a:srgbClr val="0B5FBA"/>
                </a:solidFill>
                <a:latin typeface="Roboto"/>
                <a:ea typeface="Roboto"/>
                <a:cs typeface="Roboto"/>
                <a:sym typeface="Roboto"/>
              </a:rPr>
              <a:t>espaces</a:t>
            </a:r>
            <a:r>
              <a:rPr lang="en-US" sz="1533" dirty="0">
                <a:solidFill>
                  <a:srgbClr val="0B5FBA"/>
                </a:solidFill>
                <a:latin typeface="Roboto"/>
                <a:ea typeface="Roboto"/>
                <a:cs typeface="Roboto"/>
                <a:sym typeface="Roboto"/>
              </a:rPr>
              <a:t> bleus </a:t>
            </a:r>
            <a:r>
              <a:rPr lang="en-US" sz="1533" dirty="0" err="1">
                <a:solidFill>
                  <a:srgbClr val="0B5FBA"/>
                </a:solidFill>
                <a:latin typeface="Roboto"/>
                <a:ea typeface="Roboto"/>
                <a:cs typeface="Roboto"/>
                <a:sym typeface="Roboto"/>
              </a:rPr>
              <a:t>récupérés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tels</a:t>
            </a:r>
            <a:r>
              <a:rPr lang="en-US" sz="1533" dirty="0">
                <a:solidFill>
                  <a:srgbClr val="0B5FBA"/>
                </a:solidFill>
                <a:latin typeface="Roboto"/>
                <a:ea typeface="Roboto"/>
                <a:cs typeface="Roboto"/>
                <a:sym typeface="Roboto"/>
              </a:rPr>
              <a:t> que les lacs et les zones </a:t>
            </a:r>
            <a:r>
              <a:rPr lang="en-US" sz="1533" dirty="0" err="1">
                <a:solidFill>
                  <a:srgbClr val="0B5FBA"/>
                </a:solidFill>
                <a:latin typeface="Roboto"/>
                <a:ea typeface="Roboto"/>
                <a:cs typeface="Roboto"/>
                <a:sym typeface="Roboto"/>
              </a:rPr>
              <a:t>humides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dégradés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perturbe</a:t>
            </a:r>
            <a:r>
              <a:rPr lang="en-US" sz="1533" dirty="0">
                <a:solidFill>
                  <a:srgbClr val="0B5FBA"/>
                </a:solidFill>
                <a:latin typeface="Roboto"/>
                <a:ea typeface="Roboto"/>
                <a:cs typeface="Roboto"/>
                <a:sym typeface="Roboto"/>
              </a:rPr>
              <a:t> les </a:t>
            </a:r>
            <a:r>
              <a:rPr lang="en-US" sz="1533" dirty="0" err="1">
                <a:solidFill>
                  <a:srgbClr val="0B5FBA"/>
                </a:solidFill>
                <a:latin typeface="Roboto"/>
                <a:ea typeface="Roboto"/>
                <a:cs typeface="Roboto"/>
                <a:sym typeface="Roboto"/>
              </a:rPr>
              <a:t>schémas</a:t>
            </a:r>
            <a:r>
              <a:rPr lang="en-US" sz="1533" dirty="0">
                <a:solidFill>
                  <a:srgbClr val="0B5FBA"/>
                </a:solidFill>
                <a:latin typeface="Roboto"/>
                <a:ea typeface="Roboto"/>
                <a:cs typeface="Roboto"/>
                <a:sym typeface="Roboto"/>
              </a:rPr>
              <a:t> de drainage </a:t>
            </a:r>
            <a:r>
              <a:rPr lang="en-US" sz="1533" dirty="0" err="1">
                <a:solidFill>
                  <a:srgbClr val="0B5FBA"/>
                </a:solidFill>
                <a:latin typeface="Roboto"/>
                <a:ea typeface="Roboto"/>
                <a:cs typeface="Roboto"/>
                <a:sym typeface="Roboto"/>
              </a:rPr>
              <a:t>naturels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ce</a:t>
            </a:r>
            <a:r>
              <a:rPr lang="en-US" sz="1533" dirty="0">
                <a:solidFill>
                  <a:srgbClr val="0B5FBA"/>
                </a:solidFill>
                <a:latin typeface="Roboto"/>
                <a:ea typeface="Roboto"/>
                <a:cs typeface="Roboto"/>
                <a:sym typeface="Roboto"/>
              </a:rPr>
              <a:t> qui </a:t>
            </a:r>
            <a:r>
              <a:rPr lang="en-US" sz="1533" dirty="0" err="1">
                <a:solidFill>
                  <a:srgbClr val="0B5FBA"/>
                </a:solidFill>
                <a:latin typeface="Roboto"/>
                <a:ea typeface="Roboto"/>
                <a:cs typeface="Roboto"/>
                <a:sym typeface="Roboto"/>
              </a:rPr>
              <a:t>entraîne</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une</a:t>
            </a:r>
            <a:r>
              <a:rPr lang="en-US" sz="1533" dirty="0">
                <a:solidFill>
                  <a:srgbClr val="0B5FBA"/>
                </a:solidFill>
                <a:latin typeface="Roboto"/>
                <a:ea typeface="Roboto"/>
                <a:cs typeface="Roboto"/>
                <a:sym typeface="Roboto"/>
              </a:rPr>
              <a:t> augmentation des </a:t>
            </a:r>
            <a:r>
              <a:rPr lang="en-US" sz="1533" dirty="0" err="1">
                <a:solidFill>
                  <a:srgbClr val="0B5FBA"/>
                </a:solidFill>
                <a:latin typeface="Roboto"/>
                <a:ea typeface="Roboto"/>
                <a:cs typeface="Roboto"/>
                <a:sym typeface="Roboto"/>
              </a:rPr>
              <a:t>cas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d'inondations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urbaines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lors</a:t>
            </a:r>
            <a:r>
              <a:rPr lang="en-US" sz="1533" dirty="0">
                <a:solidFill>
                  <a:srgbClr val="0B5FBA"/>
                </a:solidFill>
                <a:latin typeface="Roboto"/>
                <a:ea typeface="Roboto"/>
                <a:cs typeface="Roboto"/>
                <a:sym typeface="Roboto"/>
              </a:rPr>
              <a:t> de fortes </a:t>
            </a:r>
            <a:r>
              <a:rPr lang="en-US" sz="1533" dirty="0" err="1">
                <a:solidFill>
                  <a:srgbClr val="0B5FBA"/>
                </a:solidFill>
                <a:latin typeface="Roboto"/>
                <a:ea typeface="Roboto"/>
                <a:cs typeface="Roboto"/>
                <a:sym typeface="Roboto"/>
              </a:rPr>
              <a:t>pluies</a:t>
            </a:r>
            <a:r>
              <a:rPr lang="en-US" sz="1533" dirty="0">
                <a:solidFill>
                  <a:srgbClr val="0B5FBA"/>
                </a:solidFill>
                <a:latin typeface="Roboto"/>
                <a:ea typeface="Roboto"/>
                <a:cs typeface="Roboto"/>
                <a:sym typeface="Roboto"/>
              </a:rPr>
              <a:t>.</a:t>
            </a:r>
            <a:endParaRPr sz="933" dirty="0"/>
          </a:p>
        </p:txBody>
      </p:sp>
      <p:sp>
        <p:nvSpPr>
          <p:cNvPr id="1354" name="Google Shape;1354;p75">
            <a:extLst>
              <a:ext uri="{FF2B5EF4-FFF2-40B4-BE49-F238E27FC236}">
                <a16:creationId xmlns:a16="http://schemas.microsoft.com/office/drawing/2014/main" id="{3CFD9BF6-3DBD-2F6B-B3FB-263317114872}"/>
              </a:ext>
            </a:extLst>
          </p:cNvPr>
          <p:cNvSpPr txBox="1"/>
          <p:nvPr/>
        </p:nvSpPr>
        <p:spPr>
          <a:xfrm>
            <a:off x="1540489" y="5377408"/>
            <a:ext cx="6019400" cy="943592"/>
          </a:xfrm>
          <a:prstGeom prst="rect">
            <a:avLst/>
          </a:prstGeom>
          <a:noFill/>
          <a:ln>
            <a:noFill/>
          </a:ln>
        </p:spPr>
        <p:txBody>
          <a:bodyPr spcFirstLastPara="1" wrap="square" lIns="0" tIns="0" rIns="0" bIns="0" anchor="t" anchorCtr="0">
            <a:spAutoFit/>
          </a:bodyPr>
          <a:lstStyle/>
          <a:p>
            <a:pPr>
              <a:buSzPts val="2300"/>
            </a:pPr>
            <a:r>
              <a:rPr lang="en-US" sz="1533" dirty="0">
                <a:solidFill>
                  <a:srgbClr val="0B5FBA"/>
                </a:solidFill>
                <a:latin typeface="Roboto"/>
                <a:ea typeface="Roboto"/>
                <a:cs typeface="Roboto"/>
                <a:sym typeface="Roboto"/>
              </a:rPr>
              <a:t>Les </a:t>
            </a:r>
            <a:r>
              <a:rPr lang="en-US" sz="1533" dirty="0" err="1">
                <a:solidFill>
                  <a:srgbClr val="0B5FBA"/>
                </a:solidFill>
                <a:latin typeface="Roboto"/>
                <a:ea typeface="Roboto"/>
                <a:cs typeface="Roboto"/>
                <a:sym typeface="Roboto"/>
              </a:rPr>
              <a:t>approches</a:t>
            </a:r>
            <a:r>
              <a:rPr lang="en-US" sz="1533" dirty="0">
                <a:solidFill>
                  <a:srgbClr val="0B5FBA"/>
                </a:solidFill>
                <a:latin typeface="Roboto"/>
                <a:ea typeface="Roboto"/>
                <a:cs typeface="Roboto"/>
                <a:sym typeface="Roboto"/>
              </a:rPr>
              <a:t> SFN qui </a:t>
            </a:r>
            <a:r>
              <a:rPr lang="en-US" sz="1533" dirty="0" err="1">
                <a:solidFill>
                  <a:srgbClr val="0B5FBA"/>
                </a:solidFill>
                <a:latin typeface="Roboto"/>
                <a:ea typeface="Roboto"/>
                <a:cs typeface="Roboto"/>
                <a:sym typeface="Roboto"/>
              </a:rPr>
              <a:t>intègrent</a:t>
            </a:r>
            <a:r>
              <a:rPr lang="en-US" sz="1533" dirty="0">
                <a:solidFill>
                  <a:srgbClr val="0B5FBA"/>
                </a:solidFill>
                <a:latin typeface="Roboto"/>
                <a:ea typeface="Roboto"/>
                <a:cs typeface="Roboto"/>
                <a:sym typeface="Roboto"/>
              </a:rPr>
              <a:t> les processus </a:t>
            </a:r>
            <a:r>
              <a:rPr lang="en-US" sz="1533" dirty="0" err="1">
                <a:solidFill>
                  <a:srgbClr val="0B5FBA"/>
                </a:solidFill>
                <a:latin typeface="Roboto"/>
                <a:ea typeface="Roboto"/>
                <a:cs typeface="Roboto"/>
                <a:sym typeface="Roboto"/>
              </a:rPr>
              <a:t>naturels</a:t>
            </a:r>
            <a:r>
              <a:rPr lang="en-US" sz="1533" dirty="0">
                <a:solidFill>
                  <a:srgbClr val="0B5FBA"/>
                </a:solidFill>
                <a:latin typeface="Roboto"/>
                <a:ea typeface="Roboto"/>
                <a:cs typeface="Roboto"/>
                <a:sym typeface="Roboto"/>
              </a:rPr>
              <a:t> des </a:t>
            </a:r>
            <a:r>
              <a:rPr lang="en-US" sz="1533" dirty="0" err="1">
                <a:solidFill>
                  <a:srgbClr val="0B5FBA"/>
                </a:solidFill>
                <a:latin typeface="Roboto"/>
                <a:ea typeface="Roboto"/>
                <a:cs typeface="Roboto"/>
                <a:sym typeface="Roboto"/>
              </a:rPr>
              <a:t>écosystèmes</a:t>
            </a:r>
            <a:r>
              <a:rPr lang="en-US" sz="1533" dirty="0">
                <a:solidFill>
                  <a:srgbClr val="0B5FBA"/>
                </a:solidFill>
                <a:latin typeface="Roboto"/>
                <a:ea typeface="Roboto"/>
                <a:cs typeface="Roboto"/>
                <a:sym typeface="Roboto"/>
              </a:rPr>
              <a:t> dans la planification des infrastructures </a:t>
            </a:r>
            <a:r>
              <a:rPr lang="en-US" sz="1533" dirty="0" err="1">
                <a:solidFill>
                  <a:srgbClr val="0B5FBA"/>
                </a:solidFill>
                <a:latin typeface="Roboto"/>
                <a:ea typeface="Roboto"/>
                <a:cs typeface="Roboto"/>
                <a:sym typeface="Roboto"/>
              </a:rPr>
              <a:t>offrent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une</a:t>
            </a:r>
            <a:r>
              <a:rPr lang="en-US" sz="1533" dirty="0">
                <a:solidFill>
                  <a:srgbClr val="0B5FBA"/>
                </a:solidFill>
                <a:latin typeface="Roboto"/>
                <a:ea typeface="Roboto"/>
                <a:cs typeface="Roboto"/>
                <a:sym typeface="Roboto"/>
              </a:rPr>
              <a:t> alternative </a:t>
            </a:r>
            <a:r>
              <a:rPr lang="en-US" sz="1533" dirty="0" err="1">
                <a:solidFill>
                  <a:srgbClr val="0B5FBA"/>
                </a:solidFill>
                <a:latin typeface="Roboto"/>
                <a:ea typeface="Roboto"/>
                <a:cs typeface="Roboto"/>
                <a:sym typeface="Roboto"/>
              </a:rPr>
              <a:t>ou</a:t>
            </a:r>
            <a:r>
              <a:rPr lang="en-US" sz="1533" dirty="0">
                <a:solidFill>
                  <a:srgbClr val="0B5FBA"/>
                </a:solidFill>
                <a:latin typeface="Roboto"/>
                <a:ea typeface="Roboto"/>
                <a:cs typeface="Roboto"/>
                <a:sym typeface="Roboto"/>
              </a:rPr>
              <a:t> un </a:t>
            </a:r>
            <a:r>
              <a:rPr lang="en-US" sz="1533" dirty="0" err="1">
                <a:solidFill>
                  <a:srgbClr val="0B5FBA"/>
                </a:solidFill>
                <a:latin typeface="Roboto"/>
                <a:ea typeface="Roboto"/>
                <a:cs typeface="Roboto"/>
                <a:sym typeface="Roboto"/>
              </a:rPr>
              <a:t>complément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efficace</a:t>
            </a:r>
            <a:r>
              <a:rPr lang="en-US" sz="1533" dirty="0">
                <a:solidFill>
                  <a:srgbClr val="0B5FBA"/>
                </a:solidFill>
                <a:latin typeface="Roboto"/>
                <a:ea typeface="Roboto"/>
                <a:cs typeface="Roboto"/>
                <a:sym typeface="Roboto"/>
              </a:rPr>
              <a:t> aux infrastructures </a:t>
            </a:r>
            <a:r>
              <a:rPr lang="en-US" sz="1533" dirty="0" err="1">
                <a:solidFill>
                  <a:srgbClr val="0B5FBA"/>
                </a:solidFill>
                <a:latin typeface="Roboto"/>
                <a:ea typeface="Roboto"/>
                <a:cs typeface="Roboto"/>
                <a:sym typeface="Roboto"/>
              </a:rPr>
              <a:t>traditionnelles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construites</a:t>
            </a:r>
            <a:r>
              <a:rPr lang="en-US" sz="1533" dirty="0">
                <a:solidFill>
                  <a:srgbClr val="0B5FBA"/>
                </a:solidFill>
                <a:latin typeface="Roboto"/>
                <a:ea typeface="Roboto"/>
                <a:cs typeface="Roboto"/>
                <a:sym typeface="Roboto"/>
              </a:rPr>
              <a:t>/</a:t>
            </a:r>
            <a:r>
              <a:rPr lang="en-US" sz="1533" dirty="0" err="1">
                <a:solidFill>
                  <a:srgbClr val="0B5FBA"/>
                </a:solidFill>
                <a:latin typeface="Roboto"/>
                <a:ea typeface="Roboto"/>
                <a:cs typeface="Roboto"/>
                <a:sym typeface="Roboto"/>
              </a:rPr>
              <a:t>grises</a:t>
            </a:r>
            <a:r>
              <a:rPr lang="en-US" sz="1533" dirty="0">
                <a:solidFill>
                  <a:srgbClr val="0B5FBA"/>
                </a:solidFill>
                <a:latin typeface="Roboto"/>
                <a:ea typeface="Roboto"/>
                <a:cs typeface="Roboto"/>
                <a:sym typeface="Roboto"/>
              </a:rPr>
              <a:t>.</a:t>
            </a:r>
            <a:endParaRPr sz="933" dirty="0"/>
          </a:p>
        </p:txBody>
      </p:sp>
      <p:sp>
        <p:nvSpPr>
          <p:cNvPr id="1355" name="Google Shape;1355;p75">
            <a:extLst>
              <a:ext uri="{FF2B5EF4-FFF2-40B4-BE49-F238E27FC236}">
                <a16:creationId xmlns:a16="http://schemas.microsoft.com/office/drawing/2014/main" id="{B03E673E-D5A1-5ABD-3F46-47686A99D399}"/>
              </a:ext>
            </a:extLst>
          </p:cNvPr>
          <p:cNvSpPr/>
          <p:nvPr/>
        </p:nvSpPr>
        <p:spPr>
          <a:xfrm>
            <a:off x="655431" y="5435050"/>
            <a:ext cx="499723" cy="496623"/>
          </a:xfrm>
          <a:custGeom>
            <a:avLst/>
            <a:gdLst/>
            <a:ahLst/>
            <a:cxnLst/>
            <a:rect l="l" t="t" r="r" b="b"/>
            <a:pathLst>
              <a:path w="1371981" h="1363472" extrusionOk="0">
                <a:moveTo>
                  <a:pt x="0" y="0"/>
                </a:moveTo>
                <a:lnTo>
                  <a:pt x="1371981" y="0"/>
                </a:lnTo>
                <a:lnTo>
                  <a:pt x="1371981" y="1363472"/>
                </a:lnTo>
                <a:lnTo>
                  <a:pt x="0" y="136347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56" name="Google Shape;1356;p75">
            <a:extLst>
              <a:ext uri="{FF2B5EF4-FFF2-40B4-BE49-F238E27FC236}">
                <a16:creationId xmlns:a16="http://schemas.microsoft.com/office/drawing/2014/main" id="{77B05D56-A115-D526-0CF5-C198479B3D86}"/>
              </a:ext>
            </a:extLst>
          </p:cNvPr>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de Radu Bercan, Canva</a:t>
            </a:r>
            <a:endParaRPr sz="933"/>
          </a:p>
        </p:txBody>
      </p:sp>
      <p:sp>
        <p:nvSpPr>
          <p:cNvPr id="1357" name="Google Shape;1357;p75">
            <a:extLst>
              <a:ext uri="{FF2B5EF4-FFF2-40B4-BE49-F238E27FC236}">
                <a16:creationId xmlns:a16="http://schemas.microsoft.com/office/drawing/2014/main" id="{42EF9924-D096-3FCA-5266-EDF671BBF48E}"/>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63</a:t>
            </a:fld>
            <a:endParaRPr/>
          </a:p>
        </p:txBody>
      </p:sp>
      <p:sp>
        <p:nvSpPr>
          <p:cNvPr id="2" name="Google Shape;1340;p75">
            <a:extLst>
              <a:ext uri="{FF2B5EF4-FFF2-40B4-BE49-F238E27FC236}">
                <a16:creationId xmlns:a16="http://schemas.microsoft.com/office/drawing/2014/main" id="{8DFD30E2-22D1-2548-5FFE-0CDCF56E6364}"/>
              </a:ext>
            </a:extLst>
          </p:cNvPr>
          <p:cNvSpPr/>
          <p:nvPr/>
        </p:nvSpPr>
        <p:spPr>
          <a:xfrm>
            <a:off x="7958096" y="-8467"/>
            <a:ext cx="4233924" cy="6858000"/>
          </a:xfrm>
          <a:custGeom>
            <a:avLst/>
            <a:gdLst/>
            <a:ahLst/>
            <a:cxnLst/>
            <a:rect l="l" t="t" r="r" b="b"/>
            <a:pathLst>
              <a:path w="8467848" h="13716000" extrusionOk="0">
                <a:moveTo>
                  <a:pt x="0" y="0"/>
                </a:moveTo>
                <a:lnTo>
                  <a:pt x="8467848" y="0"/>
                </a:lnTo>
                <a:lnTo>
                  <a:pt x="8467848" y="13716000"/>
                </a:lnTo>
                <a:lnTo>
                  <a:pt x="0" y="13716000"/>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Tree>
    <p:extLst>
      <p:ext uri="{BB962C8B-B14F-4D97-AF65-F5344CB8AC3E}">
        <p14:creationId xmlns:p14="http://schemas.microsoft.com/office/powerpoint/2010/main" val="34715683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76"/>
          <p:cNvSpPr/>
          <p:nvPr/>
        </p:nvSpPr>
        <p:spPr>
          <a:xfrm>
            <a:off x="531512" y="2713990"/>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63" name="Google Shape;1363;p76"/>
          <p:cNvSpPr/>
          <p:nvPr/>
        </p:nvSpPr>
        <p:spPr>
          <a:xfrm>
            <a:off x="531512" y="3982198"/>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64" name="Google Shape;1364;p76"/>
          <p:cNvSpPr txBox="1"/>
          <p:nvPr/>
        </p:nvSpPr>
        <p:spPr>
          <a:xfrm>
            <a:off x="512461" y="707145"/>
            <a:ext cx="10830634" cy="664284"/>
          </a:xfrm>
          <a:prstGeom prst="rect">
            <a:avLst/>
          </a:prstGeom>
          <a:noFill/>
          <a:ln>
            <a:noFill/>
          </a:ln>
        </p:spPr>
        <p:txBody>
          <a:bodyPr spcFirstLastPara="1" wrap="square" lIns="0" tIns="0" rIns="0" bIns="0" anchor="t" anchorCtr="0">
            <a:spAutoFit/>
          </a:bodyPr>
          <a:lstStyle/>
          <a:p>
            <a:pPr>
              <a:lnSpc>
                <a:spcPct val="120018"/>
              </a:lnSpc>
              <a:buSzPts val="5395"/>
            </a:pPr>
            <a:r>
              <a:rPr lang="en-US" sz="3597" b="1">
                <a:solidFill>
                  <a:srgbClr val="0B5FBA"/>
                </a:solidFill>
                <a:latin typeface="Roboto"/>
                <a:ea typeface="Roboto"/>
                <a:cs typeface="Roboto"/>
                <a:sym typeface="Roboto"/>
              </a:rPr>
              <a:t>03 | Solutions fondées sur la nature</a:t>
            </a:r>
            <a:endParaRPr sz="933"/>
          </a:p>
        </p:txBody>
      </p:sp>
      <p:sp>
        <p:nvSpPr>
          <p:cNvPr id="1365" name="Google Shape;1365;p76"/>
          <p:cNvSpPr/>
          <p:nvPr/>
        </p:nvSpPr>
        <p:spPr>
          <a:xfrm>
            <a:off x="7958096" y="-8467"/>
            <a:ext cx="4233924" cy="6858000"/>
          </a:xfrm>
          <a:custGeom>
            <a:avLst/>
            <a:gdLst/>
            <a:ahLst/>
            <a:cxnLst/>
            <a:rect l="l" t="t" r="r" b="b"/>
            <a:pathLst>
              <a:path w="8467848" h="13716000" extrusionOk="0">
                <a:moveTo>
                  <a:pt x="0" y="0"/>
                </a:moveTo>
                <a:lnTo>
                  <a:pt x="8467848" y="0"/>
                </a:lnTo>
                <a:lnTo>
                  <a:pt x="8467848" y="13716000"/>
                </a:lnTo>
                <a:lnTo>
                  <a:pt x="0" y="1371600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66" name="Google Shape;1366;p76"/>
          <p:cNvSpPr/>
          <p:nvPr/>
        </p:nvSpPr>
        <p:spPr>
          <a:xfrm>
            <a:off x="538552" y="5413226"/>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67" name="Google Shape;1367;p76"/>
          <p:cNvSpPr/>
          <p:nvPr/>
        </p:nvSpPr>
        <p:spPr>
          <a:xfrm>
            <a:off x="714788" y="5562654"/>
            <a:ext cx="443771" cy="480401"/>
          </a:xfrm>
          <a:custGeom>
            <a:avLst/>
            <a:gdLst/>
            <a:ahLst/>
            <a:cxnLst/>
            <a:rect l="l" t="t" r="r" b="b"/>
            <a:pathLst>
              <a:path w="665656" h="720601" extrusionOk="0">
                <a:moveTo>
                  <a:pt x="0" y="0"/>
                </a:moveTo>
                <a:lnTo>
                  <a:pt x="665656" y="0"/>
                </a:lnTo>
                <a:lnTo>
                  <a:pt x="665656" y="720602"/>
                </a:lnTo>
                <a:lnTo>
                  <a:pt x="0" y="720602"/>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368" name="Google Shape;1368;p76"/>
          <p:cNvSpPr txBox="1"/>
          <p:nvPr/>
        </p:nvSpPr>
        <p:spPr>
          <a:xfrm>
            <a:off x="498393" y="1484633"/>
            <a:ext cx="6938400" cy="830997"/>
          </a:xfrm>
          <a:prstGeom prst="rect">
            <a:avLst/>
          </a:prstGeom>
          <a:noFill/>
          <a:ln>
            <a:noFill/>
          </a:ln>
        </p:spPr>
        <p:txBody>
          <a:bodyPr spcFirstLastPara="1" wrap="square" lIns="0" tIns="0" rIns="0" bIns="0" anchor="t" anchorCtr="0">
            <a:spAutoFit/>
          </a:bodyPr>
          <a:lstStyle/>
          <a:p>
            <a:pPr>
              <a:buSzPts val="2899"/>
            </a:pPr>
            <a:r>
              <a:rPr lang="en-US" sz="1800" dirty="0">
                <a:solidFill>
                  <a:srgbClr val="0B5FBA"/>
                </a:solidFill>
                <a:latin typeface="Roboto"/>
                <a:ea typeface="Roboto"/>
                <a:cs typeface="Roboto"/>
                <a:sym typeface="Roboto"/>
              </a:rPr>
              <a:t>Les solutions </a:t>
            </a:r>
            <a:r>
              <a:rPr lang="en-US" sz="1800" dirty="0" err="1">
                <a:solidFill>
                  <a:srgbClr val="0B5FBA"/>
                </a:solidFill>
                <a:latin typeface="Roboto"/>
                <a:ea typeface="Roboto"/>
                <a:cs typeface="Roboto"/>
                <a:sym typeface="Roboto"/>
              </a:rPr>
              <a:t>fondées</a:t>
            </a:r>
            <a:r>
              <a:rPr lang="en-US" sz="1800" dirty="0">
                <a:solidFill>
                  <a:srgbClr val="0B5FBA"/>
                </a:solidFill>
                <a:latin typeface="Roboto"/>
                <a:ea typeface="Roboto"/>
                <a:cs typeface="Roboto"/>
                <a:sym typeface="Roboto"/>
              </a:rPr>
              <a:t> sur la nature </a:t>
            </a:r>
            <a:r>
              <a:rPr lang="en-US" sz="1800" dirty="0" err="1">
                <a:solidFill>
                  <a:srgbClr val="0B5FBA"/>
                </a:solidFill>
                <a:latin typeface="Roboto"/>
                <a:ea typeface="Roboto"/>
                <a:cs typeface="Roboto"/>
                <a:sym typeface="Roboto"/>
              </a:rPr>
              <a:t>peuvent</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compléter</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remplacer</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ou</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protéger</a:t>
            </a:r>
            <a:r>
              <a:rPr lang="en-US" sz="1800" dirty="0">
                <a:solidFill>
                  <a:srgbClr val="0B5FBA"/>
                </a:solidFill>
                <a:latin typeface="Roboto"/>
                <a:ea typeface="Roboto"/>
                <a:cs typeface="Roboto"/>
                <a:sym typeface="Roboto"/>
              </a:rPr>
              <a:t> les infrastructures </a:t>
            </a:r>
            <a:r>
              <a:rPr lang="en-US" sz="1800" dirty="0" err="1">
                <a:solidFill>
                  <a:srgbClr val="0B5FBA"/>
                </a:solidFill>
                <a:latin typeface="Roboto"/>
                <a:ea typeface="Roboto"/>
                <a:cs typeface="Roboto"/>
                <a:sym typeface="Roboto"/>
              </a:rPr>
              <a:t>grises</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traditionnelles</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afin</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d'améliorer</a:t>
            </a:r>
            <a:r>
              <a:rPr lang="en-US" sz="1800" dirty="0">
                <a:solidFill>
                  <a:srgbClr val="0B5FBA"/>
                </a:solidFill>
                <a:latin typeface="Roboto"/>
                <a:ea typeface="Roboto"/>
                <a:cs typeface="Roboto"/>
                <a:sym typeface="Roboto"/>
              </a:rPr>
              <a:t> la </a:t>
            </a:r>
            <a:r>
              <a:rPr lang="en-US" sz="1800" dirty="0" err="1">
                <a:solidFill>
                  <a:srgbClr val="0B5FBA"/>
                </a:solidFill>
                <a:latin typeface="Roboto"/>
                <a:ea typeface="Roboto"/>
                <a:cs typeface="Roboto"/>
                <a:sym typeface="Roboto"/>
              </a:rPr>
              <a:t>résilience</a:t>
            </a:r>
            <a:r>
              <a:rPr lang="en-US" sz="1800" dirty="0">
                <a:solidFill>
                  <a:srgbClr val="0B5FBA"/>
                </a:solidFill>
                <a:latin typeface="Roboto"/>
                <a:ea typeface="Roboto"/>
                <a:cs typeface="Roboto"/>
                <a:sym typeface="Roboto"/>
              </a:rPr>
              <a:t> des services face au </a:t>
            </a:r>
            <a:r>
              <a:rPr lang="en-US" sz="1800" dirty="0" err="1">
                <a:solidFill>
                  <a:srgbClr val="0B5FBA"/>
                </a:solidFill>
                <a:latin typeface="Roboto"/>
                <a:ea typeface="Roboto"/>
                <a:cs typeface="Roboto"/>
                <a:sym typeface="Roboto"/>
              </a:rPr>
              <a:t>changement</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climatique</a:t>
            </a:r>
            <a:r>
              <a:rPr lang="en-US" sz="1800" dirty="0">
                <a:solidFill>
                  <a:srgbClr val="0B5FBA"/>
                </a:solidFill>
                <a:latin typeface="Roboto"/>
                <a:ea typeface="Roboto"/>
                <a:cs typeface="Roboto"/>
                <a:sym typeface="Roboto"/>
              </a:rPr>
              <a:t>.</a:t>
            </a:r>
            <a:endParaRPr sz="900" dirty="0"/>
          </a:p>
        </p:txBody>
      </p:sp>
      <p:sp>
        <p:nvSpPr>
          <p:cNvPr id="1369" name="Google Shape;1369;p76"/>
          <p:cNvSpPr txBox="1"/>
          <p:nvPr/>
        </p:nvSpPr>
        <p:spPr>
          <a:xfrm>
            <a:off x="1552018" y="2754369"/>
            <a:ext cx="5665200" cy="707694"/>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Complément </a:t>
            </a:r>
            <a:r>
              <a:rPr lang="en-US" sz="1533">
                <a:solidFill>
                  <a:srgbClr val="0B5FBA"/>
                </a:solidFill>
                <a:latin typeface="Roboto"/>
                <a:ea typeface="Roboto"/>
                <a:cs typeface="Roboto"/>
                <a:sym typeface="Roboto"/>
              </a:rPr>
              <a:t>: la restauration des bassins versants, qui constituent une infrastructure écologique alimentant les réservoirs en eau, joue un rôle essentiel dans la régulation des processus hydrologiques et le maintien de la qualité de l'eau.</a:t>
            </a:r>
            <a:endParaRPr sz="933"/>
          </a:p>
        </p:txBody>
      </p:sp>
      <p:sp>
        <p:nvSpPr>
          <p:cNvPr id="1370" name="Google Shape;1370;p76"/>
          <p:cNvSpPr txBox="1"/>
          <p:nvPr/>
        </p:nvSpPr>
        <p:spPr>
          <a:xfrm>
            <a:off x="1552500" y="4003526"/>
            <a:ext cx="5664800" cy="943592"/>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Substitution </a:t>
            </a:r>
            <a:r>
              <a:rPr lang="en-US" sz="1533">
                <a:solidFill>
                  <a:srgbClr val="0B5FBA"/>
                </a:solidFill>
                <a:latin typeface="Roboto"/>
                <a:ea typeface="Roboto"/>
                <a:cs typeface="Roboto"/>
                <a:sym typeface="Roboto"/>
              </a:rPr>
              <a:t>: l'utilisation de végétation à racines profondes pour stabiliser les pentes offre une alternative rentable à la construction de murs de soutènement en béton et permet, selon les estimations, d'économiser jusqu'à 90 % des coûts de mise en œuvre.</a:t>
            </a:r>
            <a:endParaRPr sz="933"/>
          </a:p>
        </p:txBody>
      </p:sp>
      <p:sp>
        <p:nvSpPr>
          <p:cNvPr id="1371" name="Google Shape;1371;p76"/>
          <p:cNvSpPr txBox="1"/>
          <p:nvPr/>
        </p:nvSpPr>
        <p:spPr>
          <a:xfrm>
            <a:off x="1552500" y="5453605"/>
            <a:ext cx="5664800" cy="943592"/>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Protection </a:t>
            </a:r>
            <a:r>
              <a:rPr lang="en-US" sz="1533">
                <a:solidFill>
                  <a:srgbClr val="0B5FBA"/>
                </a:solidFill>
                <a:latin typeface="Roboto"/>
                <a:ea typeface="Roboto"/>
                <a:cs typeface="Roboto"/>
                <a:sym typeface="Roboto"/>
              </a:rPr>
              <a:t>: le reboisement des forêts de mangroves pourrait protéger les côtes de l'érosion, préservant ainsi les routes, les bâtiments et les services publics voisins des dommages causés par les vagues lors des tempêtes et des ondes de tempête.</a:t>
            </a:r>
            <a:endParaRPr sz="933"/>
          </a:p>
        </p:txBody>
      </p:sp>
      <p:sp>
        <p:nvSpPr>
          <p:cNvPr id="1372" name="Google Shape;1372;p76"/>
          <p:cNvSpPr/>
          <p:nvPr/>
        </p:nvSpPr>
        <p:spPr>
          <a:xfrm flipH="1">
            <a:off x="415368" y="3825244"/>
            <a:ext cx="1028667" cy="1053981"/>
          </a:xfrm>
          <a:custGeom>
            <a:avLst/>
            <a:gdLst/>
            <a:ahLst/>
            <a:cxnLst/>
            <a:rect l="l" t="t" r="r" b="b"/>
            <a:pathLst>
              <a:path w="1842389" h="1887728" extrusionOk="0">
                <a:moveTo>
                  <a:pt x="1842389" y="0"/>
                </a:moveTo>
                <a:lnTo>
                  <a:pt x="0" y="0"/>
                </a:lnTo>
                <a:lnTo>
                  <a:pt x="0" y="1887728"/>
                </a:lnTo>
                <a:lnTo>
                  <a:pt x="1842389" y="1887728"/>
                </a:lnTo>
                <a:lnTo>
                  <a:pt x="1842389" y="0"/>
                </a:lnTo>
                <a:close/>
              </a:path>
            </a:pathLst>
          </a:custGeom>
          <a:blipFill rotWithShape="1">
            <a:blip r:embed="rId6" cstate="screen">
              <a:alphaModFix/>
              <a:extLst>
                <a:ext uri="{28A0092B-C50C-407E-A947-70E740481C1C}">
                  <a14:useLocalDpi xmlns:a14="http://schemas.microsoft.com/office/drawing/2010/main"/>
                </a:ext>
              </a:extLst>
            </a:blip>
            <a:stretch>
              <a:fillRect l="-1224" r="-1224"/>
            </a:stretch>
          </a:blipFill>
          <a:ln>
            <a:noFill/>
          </a:ln>
        </p:spPr>
        <p:txBody>
          <a:bodyPr spcFirstLastPara="1" wrap="square" lIns="60950" tIns="30467" rIns="60950" bIns="30467" anchor="t" anchorCtr="0">
            <a:noAutofit/>
          </a:bodyPr>
          <a:lstStyle/>
          <a:p>
            <a:pPr>
              <a:buSzPts val="1400"/>
            </a:pPr>
            <a:endParaRPr sz="933"/>
          </a:p>
        </p:txBody>
      </p:sp>
      <p:sp>
        <p:nvSpPr>
          <p:cNvPr id="1373" name="Google Shape;1373;p76"/>
          <p:cNvSpPr/>
          <p:nvPr/>
        </p:nvSpPr>
        <p:spPr>
          <a:xfrm>
            <a:off x="693526" y="2853456"/>
            <a:ext cx="484293" cy="456570"/>
          </a:xfrm>
          <a:custGeom>
            <a:avLst/>
            <a:gdLst/>
            <a:ahLst/>
            <a:cxnLst/>
            <a:rect l="l" t="t" r="r" b="b"/>
            <a:pathLst>
              <a:path w="894080" h="842899" extrusionOk="0">
                <a:moveTo>
                  <a:pt x="0" y="0"/>
                </a:moveTo>
                <a:lnTo>
                  <a:pt x="894080" y="0"/>
                </a:lnTo>
                <a:lnTo>
                  <a:pt x="894080" y="842899"/>
                </a:lnTo>
                <a:lnTo>
                  <a:pt x="0" y="842899"/>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t="-3032" b="-3031"/>
            </a:stretch>
          </a:blipFill>
          <a:ln>
            <a:noFill/>
          </a:ln>
        </p:spPr>
        <p:txBody>
          <a:bodyPr spcFirstLastPara="1" wrap="square" lIns="60950" tIns="30467" rIns="60950" bIns="30467" anchor="t" anchorCtr="0">
            <a:noAutofit/>
          </a:bodyPr>
          <a:lstStyle/>
          <a:p>
            <a:pPr>
              <a:buSzPts val="1400"/>
            </a:pPr>
            <a:endParaRPr sz="933"/>
          </a:p>
        </p:txBody>
      </p:sp>
      <p:sp>
        <p:nvSpPr>
          <p:cNvPr id="1374" name="Google Shape;1374;p76"/>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Projet ICBAAR Bangladesh ; photo du PNUD Bangladesh</a:t>
            </a:r>
            <a:endParaRPr sz="933"/>
          </a:p>
        </p:txBody>
      </p:sp>
      <p:sp>
        <p:nvSpPr>
          <p:cNvPr id="1376" name="Google Shape;1376;p76"/>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64</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621F9-F833-957F-B5A4-AA06AFAA1BDE}"/>
              </a:ext>
            </a:extLst>
          </p:cNvPr>
          <p:cNvSpPr>
            <a:spLocks noGrp="1"/>
          </p:cNvSpPr>
          <p:nvPr>
            <p:ph type="title"/>
          </p:nvPr>
        </p:nvSpPr>
        <p:spPr/>
        <p:txBody>
          <a:bodyPr/>
          <a:lstStyle/>
          <a:p>
            <a:r>
              <a:rPr lang="pt-BR"/>
              <a:t>Zone humide artificielle de Mikindani</a:t>
            </a:r>
            <a:endParaRPr lang="en-NL"/>
          </a:p>
        </p:txBody>
      </p:sp>
      <p:sp>
        <p:nvSpPr>
          <p:cNvPr id="3" name="Content Placeholder 2">
            <a:extLst>
              <a:ext uri="{FF2B5EF4-FFF2-40B4-BE49-F238E27FC236}">
                <a16:creationId xmlns:a16="http://schemas.microsoft.com/office/drawing/2014/main" id="{C1622DCE-AD0C-70BF-8560-EE09BB977E1B}"/>
              </a:ext>
            </a:extLst>
          </p:cNvPr>
          <p:cNvSpPr>
            <a:spLocks noGrp="1"/>
          </p:cNvSpPr>
          <p:nvPr>
            <p:ph idx="1"/>
          </p:nvPr>
        </p:nvSpPr>
        <p:spPr/>
        <p:txBody>
          <a:bodyPr>
            <a:normAutofit fontScale="92500"/>
          </a:bodyPr>
          <a:lstStyle/>
          <a:p>
            <a:r>
              <a:rPr lang="en-GB" err="1"/>
              <a:t>Mikindani </a:t>
            </a:r>
            <a:r>
              <a:rPr lang="en-GB"/>
              <a:t>était confronté à un problème d'effluents non traités se déversant dans Tudor Creek. Des zones humides </a:t>
            </a:r>
            <a:r>
              <a:rPr lang="en-GB" err="1"/>
              <a:t>ont été construites </a:t>
            </a:r>
            <a:r>
              <a:rPr lang="en-GB"/>
              <a:t>:</a:t>
            </a:r>
          </a:p>
          <a:p>
            <a:pPr marL="342900" indent="-342900">
              <a:buFont typeface="Arial" panose="020B0604020202020204" pitchFamily="34" charset="0"/>
              <a:buChar char="•"/>
            </a:pPr>
            <a:r>
              <a:rPr lang="en-GB" err="1"/>
              <a:t>imitant </a:t>
            </a:r>
            <a:r>
              <a:rPr lang="en-GB"/>
              <a:t>le processus naturel de filtration des zones humides pour nettoyer les eaux usées.</a:t>
            </a:r>
          </a:p>
          <a:p>
            <a:pPr marL="342900" indent="-342900">
              <a:buFont typeface="Arial" panose="020B0604020202020204" pitchFamily="34" charset="0"/>
              <a:buChar char="•"/>
            </a:pPr>
            <a:r>
              <a:rPr lang="en-GB"/>
              <a:t>des herbes et des roseaux pour absorber et décomposer les polluants présents dans l'eau</a:t>
            </a:r>
          </a:p>
        </p:txBody>
      </p:sp>
      <p:pic>
        <p:nvPicPr>
          <p:cNvPr id="2050" name="Picture 2" descr="GoBlue, wetland, constructed,bUNEP, Wastewater Treatment , environmental restoration, water treatment,">
            <a:extLst>
              <a:ext uri="{FF2B5EF4-FFF2-40B4-BE49-F238E27FC236}">
                <a16:creationId xmlns:a16="http://schemas.microsoft.com/office/drawing/2014/main" id="{739AB49E-6374-4CDD-DCC0-0256507A9E9E}"/>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l="15377" r="1537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B58078D-FE93-AA64-4E30-E299EA562B92}"/>
              </a:ext>
            </a:extLst>
          </p:cNvPr>
          <p:cNvSpPr txBox="1"/>
          <p:nvPr/>
        </p:nvSpPr>
        <p:spPr>
          <a:xfrm rot="16200000">
            <a:off x="7827418" y="2654401"/>
            <a:ext cx="6096000" cy="307777"/>
          </a:xfrm>
          <a:prstGeom prst="rect">
            <a:avLst/>
          </a:prstGeom>
          <a:noFill/>
        </p:spPr>
        <p:txBody>
          <a:bodyPr wrap="square">
            <a:spAutoFit/>
          </a:bodyPr>
          <a:lstStyle/>
          <a:p>
            <a:r>
              <a:rPr lang="pt-BR" b="0" i="0">
                <a:solidFill>
                  <a:schemeClr val="bg1"/>
                </a:solidFill>
                <a:effectLst/>
                <a:latin typeface="Roboto" panose="02000000000000000000" pitchFamily="2" charset="0"/>
              </a:rPr>
              <a:t>Crédit photo : PNUE</a:t>
            </a:r>
            <a:endParaRPr lang="en-NL">
              <a:solidFill>
                <a:schemeClr val="bg1"/>
              </a:solidFill>
            </a:endParaRPr>
          </a:p>
        </p:txBody>
      </p:sp>
    </p:spTree>
    <p:extLst>
      <p:ext uri="{BB962C8B-B14F-4D97-AF65-F5344CB8AC3E}">
        <p14:creationId xmlns:p14="http://schemas.microsoft.com/office/powerpoint/2010/main" val="3106316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C483E-60EA-C37B-8F05-23B091776A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71E4B9-F24C-37AD-FCEF-BDFDA79A5EA3}"/>
              </a:ext>
            </a:extLst>
          </p:cNvPr>
          <p:cNvSpPr>
            <a:spLocks noGrp="1"/>
          </p:cNvSpPr>
          <p:nvPr>
            <p:ph type="title"/>
          </p:nvPr>
        </p:nvSpPr>
        <p:spPr/>
        <p:txBody>
          <a:bodyPr/>
          <a:lstStyle/>
          <a:p>
            <a:r>
              <a:rPr lang="pt-BR" dirty="0"/>
              <a:t>Barrages de sable Comté de Makueni</a:t>
            </a:r>
            <a:endParaRPr lang="en-NL" dirty="0"/>
          </a:p>
        </p:txBody>
      </p:sp>
      <p:sp>
        <p:nvSpPr>
          <p:cNvPr id="3" name="Content Placeholder 2">
            <a:extLst>
              <a:ext uri="{FF2B5EF4-FFF2-40B4-BE49-F238E27FC236}">
                <a16:creationId xmlns:a16="http://schemas.microsoft.com/office/drawing/2014/main" id="{E453C738-3420-E485-DE96-0CBFD9188F87}"/>
              </a:ext>
            </a:extLst>
          </p:cNvPr>
          <p:cNvSpPr>
            <a:spLocks noGrp="1"/>
          </p:cNvSpPr>
          <p:nvPr>
            <p:ph idx="1"/>
          </p:nvPr>
        </p:nvSpPr>
        <p:spPr/>
        <p:txBody>
          <a:bodyPr>
            <a:normAutofit fontScale="85000" lnSpcReduction="10000"/>
          </a:bodyPr>
          <a:lstStyle/>
          <a:p>
            <a:pPr marL="342900" indent="-342900">
              <a:buFont typeface="Arial" panose="020B0604020202020204" pitchFamily="34" charset="0"/>
              <a:buChar char="•"/>
            </a:pPr>
            <a:r>
              <a:rPr lang="en-GB" dirty="0"/>
              <a:t>Plus de 900 barrages de sable</a:t>
            </a:r>
          </a:p>
          <a:p>
            <a:pPr marL="342900" indent="-342900">
              <a:buFont typeface="Arial" panose="020B0604020202020204" pitchFamily="34" charset="0"/>
              <a:buChar char="•"/>
            </a:pPr>
            <a:r>
              <a:rPr lang="en-GB" dirty="0"/>
              <a:t>Le stockage de </a:t>
            </a:r>
            <a:r>
              <a:rPr lang="en-GB" dirty="0" err="1"/>
              <a:t>l'eau</a:t>
            </a:r>
            <a:r>
              <a:rPr lang="en-GB" dirty="0"/>
              <a:t> dans le sable </a:t>
            </a:r>
            <a:r>
              <a:rPr lang="en-GB" dirty="0" err="1"/>
              <a:t>réduit</a:t>
            </a:r>
            <a:r>
              <a:rPr lang="en-GB" dirty="0"/>
              <a:t> </a:t>
            </a:r>
            <a:r>
              <a:rPr lang="en-GB" dirty="0" err="1"/>
              <a:t>l'évaporation</a:t>
            </a:r>
            <a:endParaRPr lang="en-GB" dirty="0"/>
          </a:p>
          <a:p>
            <a:pPr marL="342900" indent="-342900">
              <a:buFont typeface="Arial" panose="020B0604020202020204" pitchFamily="34" charset="0"/>
              <a:buChar char="•"/>
            </a:pPr>
            <a:r>
              <a:rPr lang="en-GB" dirty="0"/>
              <a:t>la contamination et les </a:t>
            </a:r>
            <a:r>
              <a:rPr lang="en-GB" dirty="0" err="1"/>
              <a:t>vecteurs</a:t>
            </a:r>
            <a:r>
              <a:rPr lang="en-GB" dirty="0"/>
              <a:t> de maladies </a:t>
            </a:r>
            <a:r>
              <a:rPr lang="en-GB" dirty="0" err="1"/>
              <a:t>tels</a:t>
            </a:r>
            <a:r>
              <a:rPr lang="en-GB" dirty="0"/>
              <a:t> que les </a:t>
            </a:r>
            <a:r>
              <a:rPr lang="en-GB" dirty="0" err="1"/>
              <a:t>moustiques</a:t>
            </a:r>
            <a:r>
              <a:rPr lang="en-GB" dirty="0"/>
              <a:t> et les escargots </a:t>
            </a:r>
            <a:r>
              <a:rPr lang="en-GB" dirty="0" err="1"/>
              <a:t>d'eau</a:t>
            </a:r>
            <a:r>
              <a:rPr lang="en-GB" dirty="0"/>
              <a:t> </a:t>
            </a:r>
            <a:r>
              <a:rPr lang="en-GB" dirty="0" err="1"/>
              <a:t>douce</a:t>
            </a:r>
            <a:r>
              <a:rPr lang="en-GB" dirty="0"/>
              <a:t>.</a:t>
            </a:r>
          </a:p>
          <a:p>
            <a:pPr marL="342900" indent="-342900">
              <a:buFont typeface="Arial" panose="020B0604020202020204" pitchFamily="34" charset="0"/>
              <a:buChar char="•"/>
            </a:pPr>
            <a:r>
              <a:rPr lang="en-GB" dirty="0" err="1"/>
              <a:t>Faible</a:t>
            </a:r>
            <a:r>
              <a:rPr lang="en-GB" dirty="0"/>
              <a:t> </a:t>
            </a:r>
            <a:r>
              <a:rPr lang="en-GB" dirty="0" err="1"/>
              <a:t>entretien</a:t>
            </a:r>
            <a:endParaRPr lang="en-GB" dirty="0"/>
          </a:p>
          <a:p>
            <a:pPr marL="342900" indent="-342900">
              <a:buFont typeface="Arial" panose="020B0604020202020204" pitchFamily="34" charset="0"/>
              <a:buChar char="•"/>
            </a:pPr>
            <a:r>
              <a:rPr lang="en-GB" dirty="0" err="1"/>
              <a:t>Difficultés</a:t>
            </a:r>
            <a:r>
              <a:rPr lang="en-GB" dirty="0"/>
              <a:t> pour </a:t>
            </a:r>
            <a:r>
              <a:rPr lang="en-GB" dirty="0" err="1"/>
              <a:t>extraire</a:t>
            </a:r>
            <a:r>
              <a:rPr lang="en-GB" dirty="0"/>
              <a:t> </a:t>
            </a:r>
            <a:r>
              <a:rPr lang="en-GB" dirty="0" err="1"/>
              <a:t>l'eau</a:t>
            </a:r>
            <a:r>
              <a:rPr lang="en-GB" dirty="0"/>
              <a:t> </a:t>
            </a:r>
            <a:r>
              <a:rPr lang="en-GB" dirty="0" err="1"/>
              <a:t>en</a:t>
            </a:r>
            <a:r>
              <a:rPr lang="en-GB" dirty="0"/>
              <a:t> toute </a:t>
            </a:r>
            <a:r>
              <a:rPr lang="en-GB" dirty="0" err="1"/>
              <a:t>sécurité</a:t>
            </a:r>
            <a:endParaRPr lang="en-GB" dirty="0"/>
          </a:p>
          <a:p>
            <a:pPr marL="342900" indent="-342900">
              <a:buFont typeface="Arial" panose="020B0604020202020204" pitchFamily="34" charset="0"/>
              <a:buChar char="•"/>
            </a:pPr>
            <a:r>
              <a:rPr lang="en-GB" dirty="0"/>
              <a:t>Tous les emplacements ne </a:t>
            </a:r>
            <a:r>
              <a:rPr lang="en-GB" dirty="0" err="1"/>
              <a:t>sont</a:t>
            </a:r>
            <a:r>
              <a:rPr lang="en-GB" dirty="0"/>
              <a:t> pas </a:t>
            </a:r>
            <a:r>
              <a:rPr lang="en-GB" dirty="0" err="1"/>
              <a:t>adaptés</a:t>
            </a:r>
            <a:endParaRPr lang="en-GB" dirty="0"/>
          </a:p>
        </p:txBody>
      </p:sp>
      <p:pic>
        <p:nvPicPr>
          <p:cNvPr id="2050" name="Picture 2">
            <a:extLst>
              <a:ext uri="{FF2B5EF4-FFF2-40B4-BE49-F238E27FC236}">
                <a16:creationId xmlns:a16="http://schemas.microsoft.com/office/drawing/2014/main" id="{189BF7FD-58FC-5E40-78CE-030B4FC113A9}"/>
              </a:ext>
            </a:extLst>
          </p:cNvPr>
          <p:cNvPicPr>
            <a:picLocks noGrp="1" noChangeAspect="1" noChangeArrowheads="1"/>
          </p:cNvPicPr>
          <p:nvPr>
            <p:ph type="pic" sz="quarter" idx="13"/>
          </p:nvPr>
        </p:nvPicPr>
        <p:blipFill>
          <a:blip r:embed="rId3"/>
          <a:srcRect l="11110" r="11110"/>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F5B09DD-CE2B-E1F0-F0D3-3031935AE49E}"/>
              </a:ext>
            </a:extLst>
          </p:cNvPr>
          <p:cNvSpPr txBox="1"/>
          <p:nvPr/>
        </p:nvSpPr>
        <p:spPr>
          <a:xfrm rot="16200000">
            <a:off x="7827418" y="2654401"/>
            <a:ext cx="6096000" cy="307777"/>
          </a:xfrm>
          <a:prstGeom prst="rect">
            <a:avLst/>
          </a:prstGeom>
          <a:noFill/>
        </p:spPr>
        <p:txBody>
          <a:bodyPr wrap="square">
            <a:spAutoFit/>
          </a:bodyPr>
          <a:lstStyle/>
          <a:p>
            <a:r>
              <a:rPr lang="pt-BR" b="0" i="0">
                <a:solidFill>
                  <a:schemeClr val="bg1"/>
                </a:solidFill>
                <a:effectLst/>
                <a:latin typeface="Roboto" panose="02000000000000000000" pitchFamily="2" charset="0"/>
              </a:rPr>
              <a:t>Crédit photo : la fondation caritative</a:t>
            </a:r>
            <a:endParaRPr lang="en-NL">
              <a:solidFill>
                <a:schemeClr val="bg1"/>
              </a:solidFill>
            </a:endParaRPr>
          </a:p>
        </p:txBody>
      </p:sp>
    </p:spTree>
    <p:extLst>
      <p:ext uri="{BB962C8B-B14F-4D97-AF65-F5344CB8AC3E}">
        <p14:creationId xmlns:p14="http://schemas.microsoft.com/office/powerpoint/2010/main" val="19662793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380"/>
        <p:cNvGrpSpPr/>
        <p:nvPr/>
      </p:nvGrpSpPr>
      <p:grpSpPr>
        <a:xfrm>
          <a:off x="0" y="0"/>
          <a:ext cx="0" cy="0"/>
          <a:chOff x="0" y="0"/>
          <a:chExt cx="0" cy="0"/>
        </a:xfrm>
      </p:grpSpPr>
      <p:sp>
        <p:nvSpPr>
          <p:cNvPr id="1381" name="Google Shape;1381;p77"/>
          <p:cNvSpPr txBox="1"/>
          <p:nvPr/>
        </p:nvSpPr>
        <p:spPr>
          <a:xfrm>
            <a:off x="881171" y="618655"/>
            <a:ext cx="11059313" cy="664284"/>
          </a:xfrm>
          <a:prstGeom prst="rect">
            <a:avLst/>
          </a:prstGeom>
          <a:noFill/>
          <a:ln>
            <a:noFill/>
          </a:ln>
        </p:spPr>
        <p:txBody>
          <a:bodyPr spcFirstLastPara="1" wrap="square" lIns="0" tIns="0" rIns="0" bIns="0" anchor="t" anchorCtr="0">
            <a:spAutoFit/>
          </a:bodyPr>
          <a:lstStyle/>
          <a:p>
            <a:pPr>
              <a:lnSpc>
                <a:spcPct val="120018"/>
              </a:lnSpc>
              <a:buSzPts val="5395"/>
            </a:pPr>
            <a:r>
              <a:rPr lang="en-US" sz="3597" b="1" dirty="0">
                <a:solidFill>
                  <a:srgbClr val="0B5FBA"/>
                </a:solidFill>
                <a:latin typeface="Roboto"/>
                <a:ea typeface="Roboto"/>
                <a:cs typeface="Roboto"/>
                <a:sym typeface="Roboto"/>
              </a:rPr>
              <a:t>03 | Solutions </a:t>
            </a:r>
            <a:r>
              <a:rPr lang="en-US" sz="3597" b="1" dirty="0" err="1">
                <a:solidFill>
                  <a:srgbClr val="0B5FBA"/>
                </a:solidFill>
                <a:latin typeface="Roboto"/>
                <a:ea typeface="Roboto"/>
                <a:cs typeface="Roboto"/>
                <a:sym typeface="Roboto"/>
              </a:rPr>
              <a:t>fondées</a:t>
            </a:r>
            <a:r>
              <a:rPr lang="en-US" sz="3597" b="1" dirty="0">
                <a:solidFill>
                  <a:srgbClr val="0B5FBA"/>
                </a:solidFill>
                <a:latin typeface="Roboto"/>
                <a:ea typeface="Roboto"/>
                <a:cs typeface="Roboto"/>
                <a:sym typeface="Roboto"/>
              </a:rPr>
              <a:t> sur la nature</a:t>
            </a:r>
            <a:endParaRPr sz="933" dirty="0"/>
          </a:p>
        </p:txBody>
      </p:sp>
      <p:grpSp>
        <p:nvGrpSpPr>
          <p:cNvPr id="1382" name="Google Shape;1382;p77"/>
          <p:cNvGrpSpPr/>
          <p:nvPr/>
        </p:nvGrpSpPr>
        <p:grpSpPr>
          <a:xfrm>
            <a:off x="-8467" y="1757363"/>
            <a:ext cx="12200469" cy="5100637"/>
            <a:chOff x="0" y="-66675"/>
            <a:chExt cx="4819938" cy="1775720"/>
          </a:xfrm>
        </p:grpSpPr>
        <p:sp>
          <p:nvSpPr>
            <p:cNvPr id="1383" name="Google Shape;1383;p77"/>
            <p:cNvSpPr/>
            <p:nvPr/>
          </p:nvSpPr>
          <p:spPr>
            <a:xfrm>
              <a:off x="0" y="0"/>
              <a:ext cx="4819938" cy="1709045"/>
            </a:xfrm>
            <a:custGeom>
              <a:avLst/>
              <a:gdLst/>
              <a:ahLst/>
              <a:cxnLst/>
              <a:rect l="l" t="t" r="r" b="b"/>
              <a:pathLst>
                <a:path w="4819938" h="1709045" extrusionOk="0">
                  <a:moveTo>
                    <a:pt x="0" y="0"/>
                  </a:moveTo>
                  <a:lnTo>
                    <a:pt x="4819938" y="0"/>
                  </a:lnTo>
                  <a:lnTo>
                    <a:pt x="4819938" y="1709045"/>
                  </a:lnTo>
                  <a:lnTo>
                    <a:pt x="0" y="1709045"/>
                  </a:lnTo>
                  <a:close/>
                </a:path>
              </a:pathLst>
            </a:custGeom>
            <a:solidFill>
              <a:srgbClr val="0B5FBA"/>
            </a:solidFill>
            <a:ln>
              <a:noFill/>
            </a:ln>
          </p:spPr>
          <p:txBody>
            <a:bodyPr spcFirstLastPara="1" wrap="square" lIns="60950" tIns="30467" rIns="60950" bIns="30467" anchor="t" anchorCtr="0">
              <a:noAutofit/>
            </a:bodyPr>
            <a:lstStyle/>
            <a:p>
              <a:pPr>
                <a:buSzPts val="1400"/>
              </a:pPr>
              <a:endParaRPr sz="933"/>
            </a:p>
          </p:txBody>
        </p:sp>
        <p:sp>
          <p:nvSpPr>
            <p:cNvPr id="1384" name="Google Shape;1384;p77"/>
            <p:cNvSpPr txBox="1"/>
            <p:nvPr/>
          </p:nvSpPr>
          <p:spPr>
            <a:xfrm>
              <a:off x="0" y="-66675"/>
              <a:ext cx="4819937" cy="1775720"/>
            </a:xfrm>
            <a:prstGeom prst="rect">
              <a:avLst/>
            </a:prstGeom>
            <a:noFill/>
            <a:ln>
              <a:noFill/>
            </a:ln>
          </p:spPr>
          <p:txBody>
            <a:bodyPr spcFirstLastPara="1" wrap="square" lIns="33867" tIns="33867" rIns="33867" bIns="33867" anchor="ctr" anchorCtr="0">
              <a:noAutofit/>
            </a:bodyPr>
            <a:lstStyle/>
            <a:p>
              <a:pPr algn="ctr">
                <a:lnSpc>
                  <a:spcPct val="175000"/>
                </a:lnSpc>
                <a:buSzPts val="1800"/>
              </a:pPr>
              <a:endParaRPr sz="1200">
                <a:solidFill>
                  <a:schemeClr val="dk1"/>
                </a:solidFill>
                <a:latin typeface="Calibri"/>
                <a:ea typeface="Calibri"/>
                <a:cs typeface="Calibri"/>
                <a:sym typeface="Calibri"/>
              </a:endParaRPr>
            </a:p>
          </p:txBody>
        </p:sp>
      </p:grpSp>
      <p:sp>
        <p:nvSpPr>
          <p:cNvPr id="1385" name="Google Shape;1385;p77"/>
          <p:cNvSpPr/>
          <p:nvPr/>
        </p:nvSpPr>
        <p:spPr>
          <a:xfrm>
            <a:off x="1309370"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386" name="Google Shape;1386;p77"/>
          <p:cNvSpPr txBox="1"/>
          <p:nvPr/>
        </p:nvSpPr>
        <p:spPr>
          <a:xfrm>
            <a:off x="1176019" y="3913296"/>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Régulation de la température</a:t>
            </a:r>
            <a:endParaRPr sz="933"/>
          </a:p>
        </p:txBody>
      </p:sp>
      <p:sp>
        <p:nvSpPr>
          <p:cNvPr id="1387" name="Google Shape;1387;p77"/>
          <p:cNvSpPr/>
          <p:nvPr/>
        </p:nvSpPr>
        <p:spPr>
          <a:xfrm>
            <a:off x="4193566"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388" name="Google Shape;1388;p77"/>
          <p:cNvSpPr txBox="1"/>
          <p:nvPr/>
        </p:nvSpPr>
        <p:spPr>
          <a:xfrm>
            <a:off x="4060215" y="3913296"/>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Réduction des risques d'inondation</a:t>
            </a:r>
            <a:endParaRPr sz="933"/>
          </a:p>
        </p:txBody>
      </p:sp>
      <p:sp>
        <p:nvSpPr>
          <p:cNvPr id="1389" name="Google Shape;1389;p77"/>
          <p:cNvSpPr/>
          <p:nvPr/>
        </p:nvSpPr>
        <p:spPr>
          <a:xfrm>
            <a:off x="5635664"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390" name="Google Shape;1390;p77"/>
          <p:cNvSpPr txBox="1"/>
          <p:nvPr/>
        </p:nvSpPr>
        <p:spPr>
          <a:xfrm>
            <a:off x="5502313" y="3913296"/>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Régulation des eaux pluviales</a:t>
            </a:r>
            <a:endParaRPr sz="933"/>
          </a:p>
        </p:txBody>
      </p:sp>
      <p:sp>
        <p:nvSpPr>
          <p:cNvPr id="1391" name="Google Shape;1391;p77"/>
          <p:cNvSpPr/>
          <p:nvPr/>
        </p:nvSpPr>
        <p:spPr>
          <a:xfrm>
            <a:off x="7077762"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392" name="Google Shape;1392;p77"/>
          <p:cNvSpPr txBox="1"/>
          <p:nvPr/>
        </p:nvSpPr>
        <p:spPr>
          <a:xfrm>
            <a:off x="6944411" y="3913296"/>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Eau</a:t>
            </a:r>
            <a:endParaRPr sz="933"/>
          </a:p>
          <a:p>
            <a:pPr algn="ctr">
              <a:buSzPts val="1800"/>
            </a:pPr>
            <a:r>
              <a:rPr lang="en-US" sz="1200">
                <a:solidFill>
                  <a:srgbClr val="FFFFFF"/>
                </a:solidFill>
                <a:latin typeface="Roboto"/>
                <a:ea typeface="Roboto"/>
                <a:cs typeface="Roboto"/>
                <a:sym typeface="Roboto"/>
              </a:rPr>
              <a:t>sécurité</a:t>
            </a:r>
            <a:endParaRPr sz="933"/>
          </a:p>
        </p:txBody>
      </p:sp>
      <p:sp>
        <p:nvSpPr>
          <p:cNvPr id="1393" name="Google Shape;1393;p77"/>
          <p:cNvSpPr/>
          <p:nvPr/>
        </p:nvSpPr>
        <p:spPr>
          <a:xfrm>
            <a:off x="8519860"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394" name="Google Shape;1394;p77"/>
          <p:cNvSpPr txBox="1"/>
          <p:nvPr/>
        </p:nvSpPr>
        <p:spPr>
          <a:xfrm>
            <a:off x="8386509" y="3913296"/>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Biodiversité et régénération</a:t>
            </a:r>
            <a:endParaRPr sz="933"/>
          </a:p>
        </p:txBody>
      </p:sp>
      <p:sp>
        <p:nvSpPr>
          <p:cNvPr id="1395" name="Google Shape;1395;p77"/>
          <p:cNvSpPr/>
          <p:nvPr/>
        </p:nvSpPr>
        <p:spPr>
          <a:xfrm>
            <a:off x="2751468"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396" name="Google Shape;1396;p77"/>
          <p:cNvSpPr txBox="1"/>
          <p:nvPr/>
        </p:nvSpPr>
        <p:spPr>
          <a:xfrm>
            <a:off x="2618117" y="3913296"/>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Amélioration de la qualité de l'air</a:t>
            </a:r>
            <a:endParaRPr sz="933"/>
          </a:p>
        </p:txBody>
      </p:sp>
      <p:sp>
        <p:nvSpPr>
          <p:cNvPr id="1397" name="Google Shape;1397;p77"/>
          <p:cNvSpPr/>
          <p:nvPr/>
        </p:nvSpPr>
        <p:spPr>
          <a:xfrm>
            <a:off x="9961955"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398" name="Google Shape;1398;p77"/>
          <p:cNvSpPr txBox="1"/>
          <p:nvPr/>
        </p:nvSpPr>
        <p:spPr>
          <a:xfrm>
            <a:off x="9828604" y="3913296"/>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Séquestration du carbone</a:t>
            </a:r>
            <a:endParaRPr sz="933"/>
          </a:p>
        </p:txBody>
      </p:sp>
      <p:sp>
        <p:nvSpPr>
          <p:cNvPr id="1399" name="Google Shape;1399;p77"/>
          <p:cNvSpPr/>
          <p:nvPr/>
        </p:nvSpPr>
        <p:spPr>
          <a:xfrm>
            <a:off x="1312948"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400" name="Google Shape;1400;p77"/>
          <p:cNvSpPr txBox="1"/>
          <p:nvPr/>
        </p:nvSpPr>
        <p:spPr>
          <a:xfrm>
            <a:off x="1179597" y="5978381"/>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Tourisme et loisirs</a:t>
            </a:r>
            <a:endParaRPr sz="933"/>
          </a:p>
        </p:txBody>
      </p:sp>
      <p:sp>
        <p:nvSpPr>
          <p:cNvPr id="1401" name="Google Shape;1401;p77"/>
          <p:cNvSpPr/>
          <p:nvPr/>
        </p:nvSpPr>
        <p:spPr>
          <a:xfrm>
            <a:off x="2738779"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402" name="Google Shape;1402;p77"/>
          <p:cNvSpPr txBox="1"/>
          <p:nvPr/>
        </p:nvSpPr>
        <p:spPr>
          <a:xfrm>
            <a:off x="2605428" y="5978381"/>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Stimulation des économies locales</a:t>
            </a:r>
            <a:endParaRPr sz="933"/>
          </a:p>
        </p:txBody>
      </p:sp>
      <p:sp>
        <p:nvSpPr>
          <p:cNvPr id="1403" name="Google Shape;1403;p77"/>
          <p:cNvSpPr/>
          <p:nvPr/>
        </p:nvSpPr>
        <p:spPr>
          <a:xfrm>
            <a:off x="4164610"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404" name="Google Shape;1404;p77"/>
          <p:cNvSpPr txBox="1"/>
          <p:nvPr/>
        </p:nvSpPr>
        <p:spPr>
          <a:xfrm>
            <a:off x="4031259" y="5978381"/>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Contribution à la santé publique</a:t>
            </a:r>
            <a:endParaRPr sz="933"/>
          </a:p>
        </p:txBody>
      </p:sp>
      <p:sp>
        <p:nvSpPr>
          <p:cNvPr id="1405" name="Google Shape;1405;p77"/>
          <p:cNvSpPr/>
          <p:nvPr/>
        </p:nvSpPr>
        <p:spPr>
          <a:xfrm>
            <a:off x="5590441"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406" name="Google Shape;1406;p77"/>
          <p:cNvSpPr txBox="1"/>
          <p:nvPr/>
        </p:nvSpPr>
        <p:spPr>
          <a:xfrm>
            <a:off x="5457090" y="5978381"/>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Espaces d'interaction</a:t>
            </a:r>
            <a:endParaRPr sz="933"/>
          </a:p>
        </p:txBody>
      </p:sp>
      <p:sp>
        <p:nvSpPr>
          <p:cNvPr id="1407" name="Google Shape;1407;p77"/>
          <p:cNvSpPr/>
          <p:nvPr/>
        </p:nvSpPr>
        <p:spPr>
          <a:xfrm>
            <a:off x="7063283"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408" name="Google Shape;1408;p77"/>
          <p:cNvSpPr txBox="1"/>
          <p:nvPr/>
        </p:nvSpPr>
        <p:spPr>
          <a:xfrm>
            <a:off x="6882921" y="5978381"/>
            <a:ext cx="1214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Contribuer à la santé mentale</a:t>
            </a:r>
            <a:endParaRPr sz="933"/>
          </a:p>
        </p:txBody>
      </p:sp>
      <p:sp>
        <p:nvSpPr>
          <p:cNvPr id="1409" name="Google Shape;1409;p77"/>
          <p:cNvSpPr/>
          <p:nvPr/>
        </p:nvSpPr>
        <p:spPr>
          <a:xfrm>
            <a:off x="8536125"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410" name="Google Shape;1410;p77"/>
          <p:cNvSpPr txBox="1"/>
          <p:nvPr/>
        </p:nvSpPr>
        <p:spPr>
          <a:xfrm>
            <a:off x="8402774" y="5978381"/>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Patrimoine écoculturel</a:t>
            </a:r>
            <a:endParaRPr sz="933"/>
          </a:p>
        </p:txBody>
      </p:sp>
      <p:sp>
        <p:nvSpPr>
          <p:cNvPr id="1411" name="Google Shape;1411;p77"/>
          <p:cNvSpPr/>
          <p:nvPr/>
        </p:nvSpPr>
        <p:spPr>
          <a:xfrm>
            <a:off x="9961955"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a:buSzPts val="1400"/>
            </a:pPr>
            <a:endParaRPr sz="933"/>
          </a:p>
        </p:txBody>
      </p:sp>
      <p:sp>
        <p:nvSpPr>
          <p:cNvPr id="1412" name="Google Shape;1412;p77"/>
          <p:cNvSpPr txBox="1"/>
          <p:nvPr/>
        </p:nvSpPr>
        <p:spPr>
          <a:xfrm>
            <a:off x="9828604" y="5978381"/>
            <a:ext cx="1120200" cy="369332"/>
          </a:xfrm>
          <a:prstGeom prst="rect">
            <a:avLst/>
          </a:prstGeom>
          <a:noFill/>
          <a:ln>
            <a:noFill/>
          </a:ln>
        </p:spPr>
        <p:txBody>
          <a:bodyPr spcFirstLastPara="1" wrap="square" lIns="0" tIns="0" rIns="0" bIns="0" anchor="t" anchorCtr="0">
            <a:spAutoFit/>
          </a:bodyPr>
          <a:lstStyle/>
          <a:p>
            <a:pPr algn="ctr">
              <a:buSzPts val="1800"/>
            </a:pPr>
            <a:r>
              <a:rPr lang="en-US" sz="1200">
                <a:solidFill>
                  <a:srgbClr val="FFFFFF"/>
                </a:solidFill>
                <a:latin typeface="Roboto"/>
                <a:ea typeface="Roboto"/>
                <a:cs typeface="Roboto"/>
                <a:sym typeface="Roboto"/>
              </a:rPr>
              <a:t>Éducation au climat</a:t>
            </a:r>
            <a:endParaRPr sz="933"/>
          </a:p>
        </p:txBody>
      </p:sp>
      <p:sp>
        <p:nvSpPr>
          <p:cNvPr id="1413" name="Google Shape;1413;p77"/>
          <p:cNvSpPr/>
          <p:nvPr/>
        </p:nvSpPr>
        <p:spPr>
          <a:xfrm>
            <a:off x="1448672" y="3070250"/>
            <a:ext cx="635414" cy="635414"/>
          </a:xfrm>
          <a:custGeom>
            <a:avLst/>
            <a:gdLst/>
            <a:ahLst/>
            <a:cxnLst/>
            <a:rect l="l" t="t" r="r" b="b"/>
            <a:pathLst>
              <a:path w="953121" h="953121" extrusionOk="0">
                <a:moveTo>
                  <a:pt x="0" y="0"/>
                </a:moveTo>
                <a:lnTo>
                  <a:pt x="953121" y="0"/>
                </a:lnTo>
                <a:lnTo>
                  <a:pt x="953121" y="953121"/>
                </a:lnTo>
                <a:lnTo>
                  <a:pt x="0" y="953121"/>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14" name="Google Shape;1414;p77"/>
          <p:cNvSpPr/>
          <p:nvPr/>
        </p:nvSpPr>
        <p:spPr>
          <a:xfrm>
            <a:off x="2889375" y="3109660"/>
            <a:ext cx="635414" cy="635414"/>
          </a:xfrm>
          <a:custGeom>
            <a:avLst/>
            <a:gdLst/>
            <a:ahLst/>
            <a:cxnLst/>
            <a:rect l="l" t="t" r="r" b="b"/>
            <a:pathLst>
              <a:path w="953121" h="953121" extrusionOk="0">
                <a:moveTo>
                  <a:pt x="0" y="0"/>
                </a:moveTo>
                <a:lnTo>
                  <a:pt x="953122" y="0"/>
                </a:lnTo>
                <a:lnTo>
                  <a:pt x="953122" y="953121"/>
                </a:lnTo>
                <a:lnTo>
                  <a:pt x="0" y="953121"/>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15" name="Google Shape;1415;p77"/>
          <p:cNvSpPr/>
          <p:nvPr/>
        </p:nvSpPr>
        <p:spPr>
          <a:xfrm>
            <a:off x="4247992" y="2997812"/>
            <a:ext cx="744588" cy="744588"/>
          </a:xfrm>
          <a:custGeom>
            <a:avLst/>
            <a:gdLst/>
            <a:ahLst/>
            <a:cxnLst/>
            <a:rect l="l" t="t" r="r" b="b"/>
            <a:pathLst>
              <a:path w="1116882" h="1116882" extrusionOk="0">
                <a:moveTo>
                  <a:pt x="0" y="0"/>
                </a:moveTo>
                <a:lnTo>
                  <a:pt x="1116882" y="0"/>
                </a:lnTo>
                <a:lnTo>
                  <a:pt x="1116882" y="1116882"/>
                </a:lnTo>
                <a:lnTo>
                  <a:pt x="0" y="1116882"/>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16" name="Google Shape;1416;p77"/>
          <p:cNvSpPr/>
          <p:nvPr/>
        </p:nvSpPr>
        <p:spPr>
          <a:xfrm>
            <a:off x="5789475" y="3109660"/>
            <a:ext cx="556592" cy="556592"/>
          </a:xfrm>
          <a:custGeom>
            <a:avLst/>
            <a:gdLst/>
            <a:ahLst/>
            <a:cxnLst/>
            <a:rect l="l" t="t" r="r" b="b"/>
            <a:pathLst>
              <a:path w="834888" h="834888" extrusionOk="0">
                <a:moveTo>
                  <a:pt x="0" y="0"/>
                </a:moveTo>
                <a:lnTo>
                  <a:pt x="834888" y="0"/>
                </a:lnTo>
                <a:lnTo>
                  <a:pt x="834888" y="834888"/>
                </a:lnTo>
                <a:lnTo>
                  <a:pt x="0" y="834888"/>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17" name="Google Shape;1417;p77"/>
          <p:cNvSpPr/>
          <p:nvPr/>
        </p:nvSpPr>
        <p:spPr>
          <a:xfrm>
            <a:off x="7192162" y="3052399"/>
            <a:ext cx="635414" cy="635414"/>
          </a:xfrm>
          <a:custGeom>
            <a:avLst/>
            <a:gdLst/>
            <a:ahLst/>
            <a:cxnLst/>
            <a:rect l="l" t="t" r="r" b="b"/>
            <a:pathLst>
              <a:path w="953121" h="953121" extrusionOk="0">
                <a:moveTo>
                  <a:pt x="0" y="0"/>
                </a:moveTo>
                <a:lnTo>
                  <a:pt x="953121" y="0"/>
                </a:lnTo>
                <a:lnTo>
                  <a:pt x="953121" y="953122"/>
                </a:lnTo>
                <a:lnTo>
                  <a:pt x="0" y="95312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18" name="Google Shape;1418;p77"/>
          <p:cNvSpPr/>
          <p:nvPr/>
        </p:nvSpPr>
        <p:spPr>
          <a:xfrm>
            <a:off x="8628874" y="3070250"/>
            <a:ext cx="635414" cy="635414"/>
          </a:xfrm>
          <a:custGeom>
            <a:avLst/>
            <a:gdLst/>
            <a:ahLst/>
            <a:cxnLst/>
            <a:rect l="l" t="t" r="r" b="b"/>
            <a:pathLst>
              <a:path w="953121" h="953121" extrusionOk="0">
                <a:moveTo>
                  <a:pt x="0" y="0"/>
                </a:moveTo>
                <a:lnTo>
                  <a:pt x="953121" y="0"/>
                </a:lnTo>
                <a:lnTo>
                  <a:pt x="953121" y="953121"/>
                </a:lnTo>
                <a:lnTo>
                  <a:pt x="0" y="953121"/>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19" name="Google Shape;1419;p77"/>
          <p:cNvSpPr/>
          <p:nvPr/>
        </p:nvSpPr>
        <p:spPr>
          <a:xfrm>
            <a:off x="10099825" y="3109660"/>
            <a:ext cx="577700" cy="577700"/>
          </a:xfrm>
          <a:custGeom>
            <a:avLst/>
            <a:gdLst/>
            <a:ahLst/>
            <a:cxnLst/>
            <a:rect l="l" t="t" r="r" b="b"/>
            <a:pathLst>
              <a:path w="866550" h="866550" extrusionOk="0">
                <a:moveTo>
                  <a:pt x="0" y="0"/>
                </a:moveTo>
                <a:lnTo>
                  <a:pt x="866550" y="0"/>
                </a:lnTo>
                <a:lnTo>
                  <a:pt x="866550" y="866550"/>
                </a:lnTo>
                <a:lnTo>
                  <a:pt x="0" y="866550"/>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20" name="Google Shape;1420;p77"/>
          <p:cNvSpPr/>
          <p:nvPr/>
        </p:nvSpPr>
        <p:spPr>
          <a:xfrm>
            <a:off x="1473644" y="5200143"/>
            <a:ext cx="524892" cy="524892"/>
          </a:xfrm>
          <a:custGeom>
            <a:avLst/>
            <a:gdLst/>
            <a:ahLst/>
            <a:cxnLst/>
            <a:rect l="l" t="t" r="r" b="b"/>
            <a:pathLst>
              <a:path w="787338" h="787338" extrusionOk="0">
                <a:moveTo>
                  <a:pt x="0" y="0"/>
                </a:moveTo>
                <a:lnTo>
                  <a:pt x="787338" y="0"/>
                </a:lnTo>
                <a:lnTo>
                  <a:pt x="787338" y="787338"/>
                </a:lnTo>
                <a:lnTo>
                  <a:pt x="0" y="787338"/>
                </a:lnTo>
                <a:lnTo>
                  <a:pt x="0" y="0"/>
                </a:lnTo>
                <a:close/>
              </a:path>
            </a:pathLst>
          </a:custGeom>
          <a:blipFill rotWithShape="1">
            <a:blip r:embed="rId10"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21" name="Google Shape;1421;p77"/>
          <p:cNvSpPr/>
          <p:nvPr/>
        </p:nvSpPr>
        <p:spPr>
          <a:xfrm>
            <a:off x="2921037" y="5201804"/>
            <a:ext cx="514302" cy="514302"/>
          </a:xfrm>
          <a:custGeom>
            <a:avLst/>
            <a:gdLst/>
            <a:ahLst/>
            <a:cxnLst/>
            <a:rect l="l" t="t" r="r" b="b"/>
            <a:pathLst>
              <a:path w="771453" h="771453" extrusionOk="0">
                <a:moveTo>
                  <a:pt x="0" y="0"/>
                </a:moveTo>
                <a:lnTo>
                  <a:pt x="771453" y="0"/>
                </a:lnTo>
                <a:lnTo>
                  <a:pt x="771453" y="771453"/>
                </a:lnTo>
                <a:lnTo>
                  <a:pt x="0" y="771453"/>
                </a:lnTo>
                <a:lnTo>
                  <a:pt x="0" y="0"/>
                </a:lnTo>
                <a:close/>
              </a:path>
            </a:pathLst>
          </a:custGeom>
          <a:blipFill rotWithShape="1">
            <a:blip r:embed="rId11"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22" name="Google Shape;1422;p77"/>
          <p:cNvSpPr/>
          <p:nvPr/>
        </p:nvSpPr>
        <p:spPr>
          <a:xfrm>
            <a:off x="4288471" y="5166630"/>
            <a:ext cx="605718" cy="605718"/>
          </a:xfrm>
          <a:custGeom>
            <a:avLst/>
            <a:gdLst/>
            <a:ahLst/>
            <a:cxnLst/>
            <a:rect l="l" t="t" r="r" b="b"/>
            <a:pathLst>
              <a:path w="908577" h="908577" extrusionOk="0">
                <a:moveTo>
                  <a:pt x="0" y="0"/>
                </a:moveTo>
                <a:lnTo>
                  <a:pt x="908577" y="0"/>
                </a:lnTo>
                <a:lnTo>
                  <a:pt x="908577" y="908576"/>
                </a:lnTo>
                <a:lnTo>
                  <a:pt x="0" y="908576"/>
                </a:lnTo>
                <a:lnTo>
                  <a:pt x="0" y="0"/>
                </a:lnTo>
                <a:close/>
              </a:path>
            </a:pathLst>
          </a:custGeom>
          <a:blipFill rotWithShape="1">
            <a:blip r:embed="rId12"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23" name="Google Shape;1423;p77"/>
          <p:cNvSpPr/>
          <p:nvPr/>
        </p:nvSpPr>
        <p:spPr>
          <a:xfrm>
            <a:off x="5721201" y="5157081"/>
            <a:ext cx="591920" cy="591920"/>
          </a:xfrm>
          <a:custGeom>
            <a:avLst/>
            <a:gdLst/>
            <a:ahLst/>
            <a:cxnLst/>
            <a:rect l="l" t="t" r="r" b="b"/>
            <a:pathLst>
              <a:path w="887880" h="887880" extrusionOk="0">
                <a:moveTo>
                  <a:pt x="0" y="0"/>
                </a:moveTo>
                <a:lnTo>
                  <a:pt x="887880" y="0"/>
                </a:lnTo>
                <a:lnTo>
                  <a:pt x="887880" y="887880"/>
                </a:lnTo>
                <a:lnTo>
                  <a:pt x="0" y="887880"/>
                </a:lnTo>
                <a:lnTo>
                  <a:pt x="0" y="0"/>
                </a:lnTo>
                <a:close/>
              </a:path>
            </a:pathLst>
          </a:custGeom>
          <a:blipFill rotWithShape="1">
            <a:blip r:embed="rId1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24" name="Google Shape;1424;p77"/>
          <p:cNvSpPr/>
          <p:nvPr/>
        </p:nvSpPr>
        <p:spPr>
          <a:xfrm>
            <a:off x="7215306" y="5166630"/>
            <a:ext cx="578354" cy="578354"/>
          </a:xfrm>
          <a:custGeom>
            <a:avLst/>
            <a:gdLst/>
            <a:ahLst/>
            <a:cxnLst/>
            <a:rect l="l" t="t" r="r" b="b"/>
            <a:pathLst>
              <a:path w="867531" h="867531" extrusionOk="0">
                <a:moveTo>
                  <a:pt x="0" y="0"/>
                </a:moveTo>
                <a:lnTo>
                  <a:pt x="867531" y="0"/>
                </a:lnTo>
                <a:lnTo>
                  <a:pt x="867531" y="867530"/>
                </a:lnTo>
                <a:lnTo>
                  <a:pt x="0" y="867530"/>
                </a:lnTo>
                <a:lnTo>
                  <a:pt x="0" y="0"/>
                </a:lnTo>
                <a:close/>
              </a:path>
            </a:pathLst>
          </a:custGeom>
          <a:blipFill rotWithShape="1">
            <a:blip r:embed="rId1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25" name="Google Shape;1425;p77"/>
          <p:cNvSpPr/>
          <p:nvPr/>
        </p:nvSpPr>
        <p:spPr>
          <a:xfrm>
            <a:off x="8663436" y="5172831"/>
            <a:ext cx="566290" cy="566290"/>
          </a:xfrm>
          <a:custGeom>
            <a:avLst/>
            <a:gdLst/>
            <a:ahLst/>
            <a:cxnLst/>
            <a:rect l="l" t="t" r="r" b="b"/>
            <a:pathLst>
              <a:path w="849435" h="849435" extrusionOk="0">
                <a:moveTo>
                  <a:pt x="0" y="0"/>
                </a:moveTo>
                <a:lnTo>
                  <a:pt x="849435" y="0"/>
                </a:lnTo>
                <a:lnTo>
                  <a:pt x="849435" y="849436"/>
                </a:lnTo>
                <a:lnTo>
                  <a:pt x="0" y="849436"/>
                </a:lnTo>
                <a:lnTo>
                  <a:pt x="0" y="0"/>
                </a:lnTo>
                <a:close/>
              </a:path>
            </a:pathLst>
          </a:custGeom>
          <a:blipFill rotWithShape="1">
            <a:blip r:embed="rId1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26" name="Google Shape;1426;p77"/>
          <p:cNvSpPr/>
          <p:nvPr/>
        </p:nvSpPr>
        <p:spPr>
          <a:xfrm>
            <a:off x="10137438" y="5201804"/>
            <a:ext cx="502474" cy="502474"/>
          </a:xfrm>
          <a:custGeom>
            <a:avLst/>
            <a:gdLst/>
            <a:ahLst/>
            <a:cxnLst/>
            <a:rect l="l" t="t" r="r" b="b"/>
            <a:pathLst>
              <a:path w="753711" h="753711" extrusionOk="0">
                <a:moveTo>
                  <a:pt x="0" y="0"/>
                </a:moveTo>
                <a:lnTo>
                  <a:pt x="753711" y="0"/>
                </a:lnTo>
                <a:lnTo>
                  <a:pt x="753711" y="753711"/>
                </a:lnTo>
                <a:lnTo>
                  <a:pt x="0" y="753711"/>
                </a:lnTo>
                <a:lnTo>
                  <a:pt x="0" y="0"/>
                </a:lnTo>
                <a:close/>
              </a:path>
            </a:pathLst>
          </a:custGeom>
          <a:blipFill rotWithShape="1">
            <a:blip r:embed="rId1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427" name="Google Shape;1427;p77"/>
          <p:cNvSpPr txBox="1"/>
          <p:nvPr/>
        </p:nvSpPr>
        <p:spPr>
          <a:xfrm>
            <a:off x="881171" y="2643952"/>
            <a:ext cx="10625029" cy="294889"/>
          </a:xfrm>
          <a:prstGeom prst="rect">
            <a:avLst/>
          </a:prstGeom>
          <a:noFill/>
          <a:ln>
            <a:noFill/>
          </a:ln>
        </p:spPr>
        <p:txBody>
          <a:bodyPr spcFirstLastPara="1" wrap="square" lIns="0" tIns="0" rIns="0" bIns="0" anchor="t" anchorCtr="0">
            <a:spAutoFit/>
          </a:bodyPr>
          <a:lstStyle/>
          <a:p>
            <a:pPr>
              <a:lnSpc>
                <a:spcPct val="125000"/>
              </a:lnSpc>
              <a:buSzPts val="2300"/>
            </a:pPr>
            <a:r>
              <a:rPr lang="en-US" sz="1533" dirty="0">
                <a:solidFill>
                  <a:srgbClr val="FFFFFF"/>
                </a:solidFill>
                <a:latin typeface="Roboto"/>
                <a:ea typeface="Roboto"/>
                <a:cs typeface="Roboto"/>
                <a:sym typeface="Roboto"/>
              </a:rPr>
              <a:t>Elles </a:t>
            </a:r>
            <a:r>
              <a:rPr lang="en-US" sz="1533" dirty="0" err="1">
                <a:solidFill>
                  <a:srgbClr val="FFFFFF"/>
                </a:solidFill>
                <a:latin typeface="Roboto"/>
                <a:ea typeface="Roboto"/>
                <a:cs typeface="Roboto"/>
                <a:sym typeface="Roboto"/>
              </a:rPr>
              <a:t>offrent</a:t>
            </a:r>
            <a:r>
              <a:rPr lang="en-US" sz="1533" dirty="0">
                <a:solidFill>
                  <a:srgbClr val="FFFFFF"/>
                </a:solidFill>
                <a:latin typeface="Roboto"/>
                <a:ea typeface="Roboto"/>
                <a:cs typeface="Roboto"/>
                <a:sym typeface="Roboto"/>
              </a:rPr>
              <a:t> toute </a:t>
            </a:r>
            <a:r>
              <a:rPr lang="en-US" sz="1533" dirty="0" err="1">
                <a:solidFill>
                  <a:srgbClr val="FFFFFF"/>
                </a:solidFill>
                <a:latin typeface="Roboto"/>
                <a:ea typeface="Roboto"/>
                <a:cs typeface="Roboto"/>
                <a:sym typeface="Roboto"/>
              </a:rPr>
              <a:t>une</a:t>
            </a:r>
            <a:r>
              <a:rPr lang="en-US" sz="1533" dirty="0">
                <a:solidFill>
                  <a:srgbClr val="FFFFFF"/>
                </a:solidFill>
                <a:latin typeface="Roboto"/>
                <a:ea typeface="Roboto"/>
                <a:cs typeface="Roboto"/>
                <a:sym typeface="Roboto"/>
              </a:rPr>
              <a:t> </a:t>
            </a:r>
            <a:r>
              <a:rPr lang="en-US" sz="1533" dirty="0" err="1">
                <a:solidFill>
                  <a:srgbClr val="FFFFFF"/>
                </a:solidFill>
                <a:latin typeface="Roboto"/>
                <a:ea typeface="Roboto"/>
                <a:cs typeface="Roboto"/>
                <a:sym typeface="Roboto"/>
              </a:rPr>
              <a:t>série</a:t>
            </a:r>
            <a:r>
              <a:rPr lang="en-US" sz="1533" dirty="0">
                <a:solidFill>
                  <a:srgbClr val="FFFFFF"/>
                </a:solidFill>
                <a:latin typeface="Roboto"/>
                <a:ea typeface="Roboto"/>
                <a:cs typeface="Roboto"/>
                <a:sym typeface="Roboto"/>
              </a:rPr>
              <a:t> </a:t>
            </a:r>
            <a:r>
              <a:rPr lang="en-US" sz="1533" dirty="0" err="1">
                <a:solidFill>
                  <a:srgbClr val="FFFFFF"/>
                </a:solidFill>
                <a:latin typeface="Roboto"/>
                <a:ea typeface="Roboto"/>
                <a:cs typeface="Roboto"/>
                <a:sym typeface="Roboto"/>
              </a:rPr>
              <a:t>d'avantages</a:t>
            </a:r>
            <a:r>
              <a:rPr lang="en-US" sz="1533" dirty="0">
                <a:solidFill>
                  <a:srgbClr val="FFFFFF"/>
                </a:solidFill>
                <a:latin typeface="Roboto"/>
                <a:ea typeface="Roboto"/>
                <a:cs typeface="Roboto"/>
                <a:sym typeface="Roboto"/>
              </a:rPr>
              <a:t> </a:t>
            </a:r>
            <a:r>
              <a:rPr lang="en-US" sz="1533" dirty="0" err="1">
                <a:solidFill>
                  <a:srgbClr val="FFFFFF"/>
                </a:solidFill>
                <a:latin typeface="Roboto"/>
                <a:ea typeface="Roboto"/>
                <a:cs typeface="Roboto"/>
                <a:sym typeface="Roboto"/>
              </a:rPr>
              <a:t>en</a:t>
            </a:r>
            <a:r>
              <a:rPr lang="en-US" sz="1533" dirty="0">
                <a:solidFill>
                  <a:srgbClr val="FFFFFF"/>
                </a:solidFill>
                <a:latin typeface="Roboto"/>
                <a:ea typeface="Roboto"/>
                <a:cs typeface="Roboto"/>
                <a:sym typeface="Roboto"/>
              </a:rPr>
              <a:t> matière </a:t>
            </a:r>
            <a:r>
              <a:rPr lang="en-US" sz="1533" dirty="0" err="1">
                <a:solidFill>
                  <a:srgbClr val="FFFFFF"/>
                </a:solidFill>
                <a:latin typeface="Roboto"/>
                <a:ea typeface="Roboto"/>
                <a:cs typeface="Roboto"/>
                <a:sym typeface="Roboto"/>
              </a:rPr>
              <a:t>d'adaptation</a:t>
            </a:r>
            <a:r>
              <a:rPr lang="en-US" sz="1533" dirty="0">
                <a:solidFill>
                  <a:srgbClr val="FFFFFF"/>
                </a:solidFill>
                <a:latin typeface="Roboto"/>
                <a:ea typeface="Roboto"/>
                <a:cs typeface="Roboto"/>
                <a:sym typeface="Roboto"/>
              </a:rPr>
              <a:t> au </a:t>
            </a:r>
            <a:r>
              <a:rPr lang="en-US" sz="1533" dirty="0" err="1">
                <a:solidFill>
                  <a:srgbClr val="FFFFFF"/>
                </a:solidFill>
                <a:latin typeface="Roboto"/>
                <a:ea typeface="Roboto"/>
                <a:cs typeface="Roboto"/>
                <a:sym typeface="Roboto"/>
              </a:rPr>
              <a:t>changement</a:t>
            </a:r>
            <a:r>
              <a:rPr lang="en-US" sz="1533" dirty="0">
                <a:solidFill>
                  <a:srgbClr val="FFFFFF"/>
                </a:solidFill>
                <a:latin typeface="Roboto"/>
                <a:ea typeface="Roboto"/>
                <a:cs typeface="Roboto"/>
                <a:sym typeface="Roboto"/>
              </a:rPr>
              <a:t> </a:t>
            </a:r>
            <a:r>
              <a:rPr lang="en-US" sz="1533" dirty="0" err="1">
                <a:solidFill>
                  <a:srgbClr val="FFFFFF"/>
                </a:solidFill>
                <a:latin typeface="Roboto"/>
                <a:ea typeface="Roboto"/>
                <a:cs typeface="Roboto"/>
                <a:sym typeface="Roboto"/>
              </a:rPr>
              <a:t>climatique</a:t>
            </a:r>
            <a:r>
              <a:rPr lang="en-US" sz="1533" dirty="0">
                <a:solidFill>
                  <a:srgbClr val="FFFFFF"/>
                </a:solidFill>
                <a:latin typeface="Roboto"/>
                <a:ea typeface="Roboto"/>
                <a:cs typeface="Roboto"/>
                <a:sym typeface="Roboto"/>
              </a:rPr>
              <a:t> et </a:t>
            </a:r>
            <a:r>
              <a:rPr lang="en-US" sz="1533" dirty="0" err="1">
                <a:solidFill>
                  <a:srgbClr val="FFFFFF"/>
                </a:solidFill>
                <a:latin typeface="Roboto"/>
                <a:ea typeface="Roboto"/>
                <a:cs typeface="Roboto"/>
                <a:sym typeface="Roboto"/>
              </a:rPr>
              <a:t>d'atténuation</a:t>
            </a:r>
            <a:r>
              <a:rPr lang="en-US" sz="1533" dirty="0">
                <a:solidFill>
                  <a:srgbClr val="FFFFFF"/>
                </a:solidFill>
                <a:latin typeface="Roboto"/>
                <a:ea typeface="Roboto"/>
                <a:cs typeface="Roboto"/>
                <a:sym typeface="Roboto"/>
              </a:rPr>
              <a:t> de </a:t>
            </a:r>
            <a:r>
              <a:rPr lang="en-US" sz="1533" dirty="0" err="1">
                <a:solidFill>
                  <a:srgbClr val="FFFFFF"/>
                </a:solidFill>
                <a:latin typeface="Roboto"/>
                <a:ea typeface="Roboto"/>
                <a:cs typeface="Roboto"/>
                <a:sym typeface="Roboto"/>
              </a:rPr>
              <a:t>ses</a:t>
            </a:r>
            <a:r>
              <a:rPr lang="en-US" sz="1533" dirty="0">
                <a:solidFill>
                  <a:srgbClr val="FFFFFF"/>
                </a:solidFill>
                <a:latin typeface="Roboto"/>
                <a:ea typeface="Roboto"/>
                <a:cs typeface="Roboto"/>
                <a:sym typeface="Roboto"/>
              </a:rPr>
              <a:t> </a:t>
            </a:r>
            <a:r>
              <a:rPr lang="en-US" sz="1533" dirty="0" err="1">
                <a:solidFill>
                  <a:srgbClr val="FFFFFF"/>
                </a:solidFill>
                <a:latin typeface="Roboto"/>
                <a:ea typeface="Roboto"/>
                <a:cs typeface="Roboto"/>
                <a:sym typeface="Roboto"/>
              </a:rPr>
              <a:t>effets</a:t>
            </a:r>
            <a:endParaRPr sz="933" dirty="0"/>
          </a:p>
        </p:txBody>
      </p:sp>
      <p:sp>
        <p:nvSpPr>
          <p:cNvPr id="1428" name="Google Shape;1428;p77"/>
          <p:cNvSpPr txBox="1"/>
          <p:nvPr/>
        </p:nvSpPr>
        <p:spPr>
          <a:xfrm>
            <a:off x="891754" y="4715737"/>
            <a:ext cx="10625029" cy="294889"/>
          </a:xfrm>
          <a:prstGeom prst="rect">
            <a:avLst/>
          </a:prstGeom>
          <a:noFill/>
          <a:ln>
            <a:noFill/>
          </a:ln>
        </p:spPr>
        <p:txBody>
          <a:bodyPr spcFirstLastPara="1" wrap="square" lIns="0" tIns="0" rIns="0" bIns="0" anchor="t" anchorCtr="0">
            <a:spAutoFit/>
          </a:bodyPr>
          <a:lstStyle/>
          <a:p>
            <a:pPr>
              <a:lnSpc>
                <a:spcPct val="125000"/>
              </a:lnSpc>
              <a:buSzPts val="2300"/>
            </a:pPr>
            <a:r>
              <a:rPr lang="en-US" sz="1533">
                <a:solidFill>
                  <a:srgbClr val="FFFFFF"/>
                </a:solidFill>
                <a:latin typeface="Roboto"/>
                <a:ea typeface="Roboto"/>
                <a:cs typeface="Roboto"/>
                <a:sym typeface="Roboto"/>
              </a:rPr>
              <a:t>Ils offrent en outre de multiples avantages sociaux</a:t>
            </a:r>
            <a:endParaRPr sz="933"/>
          </a:p>
        </p:txBody>
      </p:sp>
      <p:sp>
        <p:nvSpPr>
          <p:cNvPr id="1429" name="Google Shape;1429;p77"/>
          <p:cNvSpPr txBox="1"/>
          <p:nvPr/>
        </p:nvSpPr>
        <p:spPr>
          <a:xfrm>
            <a:off x="867103" y="1306935"/>
            <a:ext cx="6938423" cy="297454"/>
          </a:xfrm>
          <a:prstGeom prst="rect">
            <a:avLst/>
          </a:prstGeom>
          <a:noFill/>
          <a:ln>
            <a:noFill/>
          </a:ln>
        </p:spPr>
        <p:txBody>
          <a:bodyPr spcFirstLastPara="1" wrap="square" lIns="0" tIns="0" rIns="0" bIns="0" anchor="t" anchorCtr="0">
            <a:spAutoFit/>
          </a:bodyPr>
          <a:lstStyle/>
          <a:p>
            <a:pPr>
              <a:buSzPts val="2899"/>
            </a:pPr>
            <a:r>
              <a:rPr lang="en-US" sz="1933">
                <a:solidFill>
                  <a:srgbClr val="0B5FBA"/>
                </a:solidFill>
                <a:latin typeface="Roboto"/>
                <a:ea typeface="Roboto"/>
                <a:cs typeface="Roboto"/>
                <a:sym typeface="Roboto"/>
              </a:rPr>
              <a:t>Avantages des solutions fondées sur la nature</a:t>
            </a:r>
            <a:endParaRPr sz="933"/>
          </a:p>
        </p:txBody>
      </p:sp>
      <p:sp>
        <p:nvSpPr>
          <p:cNvPr id="1430" name="Google Shape;1430;p77"/>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67</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FD107-C9FC-398C-E8AB-AC3EAF291C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69A10C-0489-CA66-F3B7-2DF792B5D38A}"/>
              </a:ext>
            </a:extLst>
          </p:cNvPr>
          <p:cNvSpPr>
            <a:spLocks noGrp="1"/>
          </p:cNvSpPr>
          <p:nvPr>
            <p:ph type="title"/>
          </p:nvPr>
        </p:nvSpPr>
        <p:spPr/>
        <p:txBody>
          <a:bodyPr/>
          <a:lstStyle/>
          <a:p>
            <a:r>
              <a:rPr lang="pt-BR"/>
              <a:t>Autres options</a:t>
            </a:r>
            <a:endParaRPr lang="en-NL"/>
          </a:p>
        </p:txBody>
      </p:sp>
      <p:sp>
        <p:nvSpPr>
          <p:cNvPr id="3" name="Content Placeholder 2">
            <a:extLst>
              <a:ext uri="{FF2B5EF4-FFF2-40B4-BE49-F238E27FC236}">
                <a16:creationId xmlns:a16="http://schemas.microsoft.com/office/drawing/2014/main" id="{205BBF9B-2B6C-A8B3-A6D2-66279950D5A9}"/>
              </a:ext>
            </a:extLst>
          </p:cNvPr>
          <p:cNvSpPr>
            <a:spLocks noGrp="1"/>
          </p:cNvSpPr>
          <p:nvPr>
            <p:ph idx="1"/>
          </p:nvPr>
        </p:nvSpPr>
        <p:spPr>
          <a:xfrm>
            <a:off x="429768" y="1782305"/>
            <a:ext cx="10860532" cy="4073984"/>
          </a:xfrm>
        </p:spPr>
        <p:txBody>
          <a:bodyPr numCol="2">
            <a:normAutofit/>
          </a:bodyPr>
          <a:lstStyle/>
          <a:p>
            <a:pPr marL="342900" indent="-342900">
              <a:buFont typeface="Arial" panose="020B0604020202020204" pitchFamily="34" charset="0"/>
              <a:buChar char="•"/>
            </a:pPr>
            <a:r>
              <a:rPr lang="en-GB"/>
              <a:t>Recharge artificielle des aquifères (MAR)</a:t>
            </a:r>
          </a:p>
          <a:p>
            <a:pPr marL="342900" indent="-342900">
              <a:buFont typeface="Arial" panose="020B0604020202020204" pitchFamily="34" charset="0"/>
              <a:buChar char="•"/>
            </a:pPr>
            <a:r>
              <a:rPr lang="en-GB"/>
              <a:t>Réutilisation et recyclage</a:t>
            </a:r>
          </a:p>
          <a:p>
            <a:pPr marL="342900" indent="-342900">
              <a:buFont typeface="Arial" panose="020B0604020202020204" pitchFamily="34" charset="0"/>
              <a:buChar char="•"/>
            </a:pPr>
            <a:r>
              <a:rPr lang="en-GB"/>
              <a:t>Nouvelles technologies ; osmose inverse, récupération du brouillard</a:t>
            </a:r>
          </a:p>
          <a:p>
            <a:pPr marL="342900" indent="-342900">
              <a:buFont typeface="Arial" panose="020B0604020202020204" pitchFamily="34" charset="0"/>
              <a:buChar char="•"/>
            </a:pPr>
            <a:r>
              <a:rPr lang="en-GB"/>
              <a:t>Promotion de la collecte des eaux de pluie</a:t>
            </a:r>
          </a:p>
          <a:p>
            <a:pPr marL="342900" indent="-342900">
              <a:buFont typeface="Arial" panose="020B0604020202020204" pitchFamily="34" charset="0"/>
              <a:buChar char="•"/>
            </a:pPr>
            <a:r>
              <a:rPr lang="en-GB"/>
              <a:t>Réduction de la demande</a:t>
            </a:r>
          </a:p>
          <a:p>
            <a:pPr marL="342900" indent="-342900">
              <a:buFont typeface="Arial" panose="020B0604020202020204" pitchFamily="34" charset="0"/>
              <a:buChar char="•"/>
            </a:pPr>
            <a:r>
              <a:rPr lang="en-GB"/>
              <a:t>Renforcement des pièces de rechange et de l'exploitation et la maintenance</a:t>
            </a:r>
          </a:p>
          <a:p>
            <a:pPr marL="342900" indent="-342900">
              <a:buFont typeface="Arial" panose="020B0604020202020204" pitchFamily="34" charset="0"/>
              <a:buChar char="•"/>
            </a:pPr>
            <a:r>
              <a:rPr lang="en-GB"/>
              <a:t>…</a:t>
            </a:r>
          </a:p>
          <a:p>
            <a:pPr marL="342900" indent="-342900">
              <a:buFont typeface="Arial" panose="020B0604020202020204" pitchFamily="34" charset="0"/>
              <a:buChar char="•"/>
            </a:pPr>
            <a:r>
              <a:rPr lang="en-GB"/>
              <a:t>...</a:t>
            </a:r>
          </a:p>
          <a:p>
            <a:pPr marL="342900" indent="-342900">
              <a:buFont typeface="Arial" panose="020B0604020202020204" pitchFamily="34" charset="0"/>
              <a:buChar char="•"/>
            </a:pPr>
            <a:r>
              <a:rPr lang="en-GB"/>
              <a:t>..</a:t>
            </a:r>
          </a:p>
        </p:txBody>
      </p:sp>
      <p:sp>
        <p:nvSpPr>
          <p:cNvPr id="6" name="TextBox 5">
            <a:extLst>
              <a:ext uri="{FF2B5EF4-FFF2-40B4-BE49-F238E27FC236}">
                <a16:creationId xmlns:a16="http://schemas.microsoft.com/office/drawing/2014/main" id="{1B703F73-8FA3-D036-C762-6BE074D933CA}"/>
              </a:ext>
            </a:extLst>
          </p:cNvPr>
          <p:cNvSpPr txBox="1"/>
          <p:nvPr/>
        </p:nvSpPr>
        <p:spPr>
          <a:xfrm rot="16200000">
            <a:off x="7827418" y="2654401"/>
            <a:ext cx="6096000" cy="307777"/>
          </a:xfrm>
          <a:prstGeom prst="rect">
            <a:avLst/>
          </a:prstGeom>
          <a:noFill/>
        </p:spPr>
        <p:txBody>
          <a:bodyPr wrap="square">
            <a:spAutoFit/>
          </a:bodyPr>
          <a:lstStyle/>
          <a:p>
            <a:r>
              <a:rPr lang="pt-BR" b="0" i="0">
                <a:solidFill>
                  <a:schemeClr val="bg1"/>
                </a:solidFill>
                <a:effectLst/>
                <a:latin typeface="Roboto" panose="02000000000000000000" pitchFamily="2" charset="0"/>
              </a:rPr>
              <a:t>Crédit photo : la fondation caritative</a:t>
            </a:r>
            <a:endParaRPr lang="en-NL">
              <a:solidFill>
                <a:schemeClr val="bg1"/>
              </a:solidFill>
            </a:endParaRPr>
          </a:p>
        </p:txBody>
      </p:sp>
    </p:spTree>
    <p:extLst>
      <p:ext uri="{BB962C8B-B14F-4D97-AF65-F5344CB8AC3E}">
        <p14:creationId xmlns:p14="http://schemas.microsoft.com/office/powerpoint/2010/main" val="23098742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729C763-0F67-6E8F-C568-11EDD330740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8555F8-3B2F-B583-2E5B-29628D09537E}"/>
              </a:ext>
            </a:extLst>
          </p:cNvPr>
          <p:cNvSpPr>
            <a:spLocks noGrp="1"/>
          </p:cNvSpPr>
          <p:nvPr>
            <p:ph sz="quarter" idx="16"/>
          </p:nvPr>
        </p:nvSpPr>
        <p:spPr>
          <a:xfrm>
            <a:off x="549525" y="937153"/>
            <a:ext cx="11017041" cy="741762"/>
          </a:xfrm>
        </p:spPr>
        <p:txBody>
          <a:bodyPr>
            <a:normAutofit/>
          </a:bodyPr>
          <a:lstStyle/>
          <a:p>
            <a:r>
              <a:rPr lang="en-GB" dirty="0"/>
              <a:t>06 | Exercice </a:t>
            </a:r>
          </a:p>
        </p:txBody>
      </p:sp>
    </p:spTree>
    <p:extLst>
      <p:ext uri="{BB962C8B-B14F-4D97-AF65-F5344CB8AC3E}">
        <p14:creationId xmlns:p14="http://schemas.microsoft.com/office/powerpoint/2010/main" val="4057576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ADBA28E7-A7FB-F336-EFD4-4B997C7649F8}"/>
            </a:ext>
          </a:extLst>
        </p:cNvPr>
        <p:cNvGrpSpPr/>
        <p:nvPr/>
      </p:nvGrpSpPr>
      <p:grpSpPr>
        <a:xfrm>
          <a:off x="0" y="0"/>
          <a:ext cx="0" cy="0"/>
          <a:chOff x="0" y="0"/>
          <a:chExt cx="0" cy="0"/>
        </a:xfrm>
      </p:grpSpPr>
      <p:sp>
        <p:nvSpPr>
          <p:cNvPr id="21" name="Google Shape;169;p6">
            <a:extLst>
              <a:ext uri="{FF2B5EF4-FFF2-40B4-BE49-F238E27FC236}">
                <a16:creationId xmlns:a16="http://schemas.microsoft.com/office/drawing/2014/main" id="{3798893A-3EED-97EF-053B-25F14E66A8CC}"/>
              </a:ext>
            </a:extLst>
          </p:cNvPr>
          <p:cNvSpPr/>
          <p:nvPr/>
        </p:nvSpPr>
        <p:spPr>
          <a:xfrm>
            <a:off x="1770633"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2" name="Google Shape;170;p6">
            <a:extLst>
              <a:ext uri="{FF2B5EF4-FFF2-40B4-BE49-F238E27FC236}">
                <a16:creationId xmlns:a16="http://schemas.microsoft.com/office/drawing/2014/main" id="{FD9A61CC-6EB8-6A53-43AA-C842CBAD4FB0}"/>
              </a:ext>
            </a:extLst>
          </p:cNvPr>
          <p:cNvSpPr txBox="1"/>
          <p:nvPr/>
        </p:nvSpPr>
        <p:spPr>
          <a:xfrm>
            <a:off x="1900986" y="3746554"/>
            <a:ext cx="1218027" cy="8202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466" b="1">
              <a:solidFill>
                <a:srgbClr val="FFFFFF"/>
              </a:solidFill>
              <a:latin typeface="Roboto"/>
              <a:ea typeface="Roboto"/>
              <a:sym typeface="Roboto"/>
            </a:endParaRPr>
          </a:p>
          <a:p>
            <a:pPr algn="ctr"/>
            <a:r>
              <a:rPr lang="en-GB" sz="1466">
                <a:solidFill>
                  <a:srgbClr val="FFFFFF"/>
                </a:solidFill>
                <a:latin typeface="Roboto"/>
                <a:ea typeface="Roboto"/>
                <a:cs typeface="Roboto"/>
              </a:rPr>
              <a:t> </a:t>
            </a:r>
            <a:r>
              <a:rPr lang="en-GB" sz="1466">
                <a:solidFill>
                  <a:schemeClr val="bg1">
                    <a:lumMod val="85000"/>
                  </a:schemeClr>
                </a:solidFill>
                <a:latin typeface="Roboto"/>
                <a:ea typeface="Roboto"/>
                <a:cs typeface="Roboto"/>
              </a:rPr>
              <a:t>Introduction en ligne</a:t>
            </a:r>
            <a:endParaRPr lang="en-US" sz="1466" b="1">
              <a:solidFill>
                <a:schemeClr val="bg1">
                  <a:lumMod val="85000"/>
                </a:schemeClr>
              </a:solidFill>
              <a:latin typeface="Roboto"/>
              <a:ea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3" name="Google Shape;187;p6">
            <a:extLst>
              <a:ext uri="{FF2B5EF4-FFF2-40B4-BE49-F238E27FC236}">
                <a16:creationId xmlns:a16="http://schemas.microsoft.com/office/drawing/2014/main" id="{C52163CF-0677-1F61-3A9A-CA9A9C47B3E3}"/>
              </a:ext>
            </a:extLst>
          </p:cNvPr>
          <p:cNvSpPr/>
          <p:nvPr/>
        </p:nvSpPr>
        <p:spPr>
          <a:xfrm>
            <a:off x="3555665"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5" name="Google Shape;189;p6">
            <a:extLst>
              <a:ext uri="{FF2B5EF4-FFF2-40B4-BE49-F238E27FC236}">
                <a16:creationId xmlns:a16="http://schemas.microsoft.com/office/drawing/2014/main" id="{042BDA19-0DEE-2B69-66F1-FDA689253A9E}"/>
              </a:ext>
            </a:extLst>
          </p:cNvPr>
          <p:cNvSpPr/>
          <p:nvPr/>
        </p:nvSpPr>
        <p:spPr>
          <a:xfrm>
            <a:off x="5340698"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7" name="Google Shape;191;p6">
            <a:extLst>
              <a:ext uri="{FF2B5EF4-FFF2-40B4-BE49-F238E27FC236}">
                <a16:creationId xmlns:a16="http://schemas.microsoft.com/office/drawing/2014/main" id="{222F71D6-829D-2C7E-1E7E-110BA3BE91AF}"/>
              </a:ext>
            </a:extLst>
          </p:cNvPr>
          <p:cNvSpPr/>
          <p:nvPr/>
        </p:nvSpPr>
        <p:spPr>
          <a:xfrm>
            <a:off x="7131312"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A5FBA"/>
          </a:solidFill>
          <a:ln>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9" name="Google Shape;193;p6">
            <a:extLst>
              <a:ext uri="{FF2B5EF4-FFF2-40B4-BE49-F238E27FC236}">
                <a16:creationId xmlns:a16="http://schemas.microsoft.com/office/drawing/2014/main" id="{6F6965C2-6FC9-178C-D1A1-5C8BBDD71072}"/>
              </a:ext>
            </a:extLst>
          </p:cNvPr>
          <p:cNvSpPr/>
          <p:nvPr/>
        </p:nvSpPr>
        <p:spPr>
          <a:xfrm>
            <a:off x="8921926"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9" name="Google Shape;175;p6">
            <a:extLst>
              <a:ext uri="{FF2B5EF4-FFF2-40B4-BE49-F238E27FC236}">
                <a16:creationId xmlns:a16="http://schemas.microsoft.com/office/drawing/2014/main" id="{E465DB9E-1F04-82E9-6A88-7F91E7A48D16}"/>
              </a:ext>
            </a:extLst>
          </p:cNvPr>
          <p:cNvSpPr/>
          <p:nvPr/>
        </p:nvSpPr>
        <p:spPr>
          <a:xfrm>
            <a:off x="3555665"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800" b="1">
                <a:solidFill>
                  <a:schemeClr val="bg1">
                    <a:lumMod val="85000"/>
                  </a:schemeClr>
                </a:solidFill>
                <a:latin typeface="Roboto" panose="02000000000000000000" pitchFamily="2" charset="0"/>
                <a:ea typeface="Roboto" panose="02000000000000000000" pitchFamily="2" charset="0"/>
                <a:cs typeface="Calibri"/>
              </a:rPr>
              <a:t>Module 1</a:t>
            </a:r>
            <a:endParaRPr sz="1800" b="1">
              <a:solidFill>
                <a:schemeClr val="bg1">
                  <a:lumMod val="85000"/>
                </a:schemeClr>
              </a:solidFill>
              <a:latin typeface="Roboto" panose="02000000000000000000" pitchFamily="2" charset="0"/>
              <a:ea typeface="Roboto" panose="02000000000000000000" pitchFamily="2" charset="0"/>
              <a:cs typeface="Calibri"/>
            </a:endParaRPr>
          </a:p>
        </p:txBody>
      </p:sp>
      <p:sp>
        <p:nvSpPr>
          <p:cNvPr id="50" name="Google Shape;170;p6">
            <a:extLst>
              <a:ext uri="{FF2B5EF4-FFF2-40B4-BE49-F238E27FC236}">
                <a16:creationId xmlns:a16="http://schemas.microsoft.com/office/drawing/2014/main" id="{FC37CC6A-2973-6022-224D-E158EDC926AA}"/>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466" b="1">
              <a:solidFill>
                <a:srgbClr val="FFFFFF"/>
              </a:solidFill>
              <a:latin typeface="Roboto"/>
              <a:ea typeface="Roboto"/>
              <a:sym typeface="Roboto"/>
            </a:endParaRPr>
          </a:p>
          <a:p>
            <a:pPr lvl="0" algn="ctr">
              <a:defRPr/>
            </a:pPr>
            <a:r>
              <a:rPr lang="en-GB" sz="1466">
                <a:solidFill>
                  <a:schemeClr val="bg1">
                    <a:lumMod val="85000"/>
                  </a:schemeClr>
                </a:solidFill>
                <a:latin typeface="Roboto"/>
                <a:ea typeface="Roboto"/>
                <a:cs typeface="Roboto"/>
              </a:rPr>
              <a:t>Évaluations des risques climatiques</a:t>
            </a:r>
          </a:p>
        </p:txBody>
      </p:sp>
      <p:sp>
        <p:nvSpPr>
          <p:cNvPr id="51" name="Google Shape;170;p6">
            <a:extLst>
              <a:ext uri="{FF2B5EF4-FFF2-40B4-BE49-F238E27FC236}">
                <a16:creationId xmlns:a16="http://schemas.microsoft.com/office/drawing/2014/main" id="{BCEC820F-3E3C-3C45-2526-F6CF2B7CA670}"/>
              </a:ext>
            </a:extLst>
          </p:cNvPr>
          <p:cNvSpPr txBox="1"/>
          <p:nvPr/>
        </p:nvSpPr>
        <p:spPr>
          <a:xfrm>
            <a:off x="3650983" y="3737931"/>
            <a:ext cx="1218027" cy="1127873"/>
          </a:xfrm>
          <a:prstGeom prst="rect">
            <a:avLst/>
          </a:prstGeom>
          <a:noFill/>
          <a:ln>
            <a:noFill/>
          </a:ln>
        </p:spPr>
        <p:txBody>
          <a:bodyPr spcFirstLastPara="1" wrap="square" lIns="0" tIns="0" rIns="0" bIns="0" anchor="t" anchorCtr="0">
            <a:spAutoFit/>
          </a:bodyPr>
          <a:lstStyle/>
          <a:p>
            <a:pPr lvl="0" algn="ctr">
              <a:defRPr/>
            </a:pPr>
            <a:r>
              <a:rPr lang="en-GB" sz="1466" dirty="0" err="1">
                <a:solidFill>
                  <a:schemeClr val="bg1">
                    <a:lumMod val="85000"/>
                  </a:schemeClr>
                </a:solidFill>
                <a:latin typeface="Roboto"/>
                <a:ea typeface="Roboto"/>
                <a:cs typeface="Roboto"/>
              </a:rPr>
              <a:t>Aléas</a:t>
            </a:r>
            <a:r>
              <a:rPr lang="en-GB" sz="1466" dirty="0">
                <a:solidFill>
                  <a:schemeClr val="bg1">
                    <a:lumMod val="85000"/>
                  </a:schemeClr>
                </a:solidFill>
                <a:latin typeface="Roboto"/>
                <a:ea typeface="Roboto"/>
                <a:cs typeface="Roboto"/>
              </a:rPr>
              <a:t> et </a:t>
            </a:r>
            <a:r>
              <a:rPr lang="en-GB" sz="1466" dirty="0" err="1">
                <a:solidFill>
                  <a:schemeClr val="bg1">
                    <a:lumMod val="85000"/>
                  </a:schemeClr>
                </a:solidFill>
                <a:latin typeface="Roboto"/>
                <a:ea typeface="Roboto"/>
                <a:cs typeface="Roboto"/>
              </a:rPr>
              <a:t>Risques</a:t>
            </a:r>
            <a:r>
              <a:rPr lang="en-GB" sz="1466" dirty="0">
                <a:solidFill>
                  <a:schemeClr val="bg1">
                    <a:lumMod val="85000"/>
                  </a:schemeClr>
                </a:solidFill>
                <a:latin typeface="Roboto"/>
                <a:ea typeface="Roboto"/>
                <a:cs typeface="Roboto"/>
              </a:rPr>
              <a:t> </a:t>
            </a:r>
            <a:r>
              <a:rPr lang="en-GB" sz="1466" dirty="0" err="1">
                <a:solidFill>
                  <a:schemeClr val="bg1">
                    <a:lumMod val="85000"/>
                  </a:schemeClr>
                </a:solidFill>
                <a:latin typeface="Roboto"/>
                <a:ea typeface="Roboto"/>
                <a:cs typeface="Roboto"/>
              </a:rPr>
              <a:t>climatiques</a:t>
            </a:r>
            <a:r>
              <a:rPr lang="en-GB" sz="1466" dirty="0">
                <a:solidFill>
                  <a:schemeClr val="bg1">
                    <a:lumMod val="85000"/>
                  </a:schemeClr>
                </a:solidFill>
                <a:latin typeface="Roboto"/>
                <a:ea typeface="Roboto"/>
                <a:cs typeface="Roboto"/>
              </a:rPr>
              <a:t> et </a:t>
            </a:r>
            <a:r>
              <a:rPr lang="en-GB" sz="1466" dirty="0" err="1">
                <a:solidFill>
                  <a:schemeClr val="bg1">
                    <a:lumMod val="85000"/>
                  </a:schemeClr>
                </a:solidFill>
                <a:latin typeface="Roboto"/>
                <a:ea typeface="Roboto"/>
                <a:cs typeface="Roboto"/>
              </a:rPr>
              <a:t>rôle</a:t>
            </a:r>
            <a:r>
              <a:rPr lang="en-GB" sz="1466" dirty="0">
                <a:solidFill>
                  <a:schemeClr val="bg1">
                    <a:lumMod val="85000"/>
                  </a:schemeClr>
                </a:solidFill>
                <a:latin typeface="Roboto"/>
                <a:ea typeface="Roboto"/>
                <a:cs typeface="Roboto"/>
              </a:rPr>
              <a:t> de </a:t>
            </a:r>
            <a:r>
              <a:rPr lang="en-GB" sz="1466" dirty="0" err="1">
                <a:solidFill>
                  <a:schemeClr val="bg1">
                    <a:lumMod val="85000"/>
                  </a:schemeClr>
                </a:solidFill>
                <a:latin typeface="Roboto"/>
                <a:ea typeface="Roboto"/>
                <a:cs typeface="Roboto"/>
              </a:rPr>
              <a:t>l'inclusion</a:t>
            </a:r>
            <a:endParaRPr lang="en-US" sz="933" dirty="0">
              <a:solidFill>
                <a:schemeClr val="bg1">
                  <a:lumMod val="85000"/>
                </a:schemeClr>
              </a:solidFill>
            </a:endParaRPr>
          </a:p>
        </p:txBody>
      </p:sp>
      <p:sp>
        <p:nvSpPr>
          <p:cNvPr id="52" name="Google Shape;170;p6">
            <a:extLst>
              <a:ext uri="{FF2B5EF4-FFF2-40B4-BE49-F238E27FC236}">
                <a16:creationId xmlns:a16="http://schemas.microsoft.com/office/drawing/2014/main" id="{9452B3E7-457F-25F6-0451-A84633A3A742}"/>
              </a:ext>
            </a:extLst>
          </p:cNvPr>
          <p:cNvSpPr txBox="1"/>
          <p:nvPr/>
        </p:nvSpPr>
        <p:spPr>
          <a:xfrm>
            <a:off x="7281604" y="3759315"/>
            <a:ext cx="1218027" cy="1353447"/>
          </a:xfrm>
          <a:prstGeom prst="rect">
            <a:avLst/>
          </a:prstGeom>
          <a:noFill/>
          <a:ln>
            <a:noFill/>
          </a:ln>
        </p:spPr>
        <p:txBody>
          <a:bodyPr spcFirstLastPara="1" wrap="square" lIns="0" tIns="0" rIns="0" bIns="0" anchor="t" anchorCtr="0">
            <a:spAutoFit/>
          </a:bodyPr>
          <a:lstStyle/>
          <a:p>
            <a:pPr lvl="0" algn="ctr">
              <a:defRPr/>
            </a:pPr>
            <a:r>
              <a:rPr lang="en-US" sz="1466" dirty="0">
                <a:solidFill>
                  <a:schemeClr val="bg1"/>
                </a:solidFill>
                <a:latin typeface="Roboto"/>
                <a:ea typeface="Roboto"/>
                <a:cs typeface="Roboto"/>
                <a:sym typeface="Roboto"/>
              </a:rPr>
              <a:t>Options </a:t>
            </a:r>
            <a:r>
              <a:rPr lang="en-US" sz="1466" dirty="0" err="1">
                <a:solidFill>
                  <a:schemeClr val="bg1"/>
                </a:solidFill>
                <a:latin typeface="Roboto"/>
                <a:ea typeface="Roboto"/>
                <a:cs typeface="Roboto"/>
                <a:sym typeface="Roboto"/>
              </a:rPr>
              <a:t>d'adaptation</a:t>
            </a:r>
            <a:r>
              <a:rPr lang="en-US" sz="1466" dirty="0">
                <a:solidFill>
                  <a:schemeClr val="bg1"/>
                </a:solidFill>
                <a:latin typeface="Roboto"/>
                <a:ea typeface="Roboto"/>
                <a:cs typeface="Roboto"/>
                <a:sym typeface="Roboto"/>
              </a:rPr>
              <a:t> au </a:t>
            </a:r>
            <a:r>
              <a:rPr lang="en-US" sz="1466" dirty="0" err="1">
                <a:solidFill>
                  <a:schemeClr val="bg1"/>
                </a:solidFill>
                <a:latin typeface="Roboto"/>
                <a:ea typeface="Roboto"/>
                <a:cs typeface="Roboto"/>
                <a:sym typeface="Roboto"/>
              </a:rPr>
              <a:t>changement</a:t>
            </a:r>
            <a:r>
              <a:rPr lang="en-US" sz="1466" dirty="0">
                <a:solidFill>
                  <a:schemeClr val="bg1"/>
                </a:solidFill>
                <a:latin typeface="Roboto"/>
                <a:ea typeface="Roboto"/>
                <a:cs typeface="Roboto"/>
                <a:sym typeface="Roboto"/>
              </a:rPr>
              <a:t> </a:t>
            </a:r>
            <a:r>
              <a:rPr lang="en-US" sz="1466" dirty="0" err="1">
                <a:solidFill>
                  <a:schemeClr val="bg1"/>
                </a:solidFill>
                <a:latin typeface="Roboto"/>
                <a:ea typeface="Roboto"/>
                <a:cs typeface="Roboto"/>
                <a:sym typeface="Roboto"/>
              </a:rPr>
              <a:t>climatique</a:t>
            </a:r>
            <a:r>
              <a:rPr lang="en-US" sz="1466" dirty="0">
                <a:solidFill>
                  <a:schemeClr val="bg1"/>
                </a:solidFill>
                <a:latin typeface="Roboto"/>
                <a:ea typeface="Roboto"/>
                <a:cs typeface="Roboto"/>
                <a:sym typeface="Roboto"/>
              </a:rPr>
              <a:t> et de </a:t>
            </a:r>
            <a:r>
              <a:rPr lang="en-US" sz="1466" dirty="0" err="1">
                <a:solidFill>
                  <a:schemeClr val="bg1"/>
                </a:solidFill>
                <a:latin typeface="Roboto"/>
                <a:ea typeface="Roboto"/>
                <a:cs typeface="Roboto"/>
                <a:sym typeface="Roboto"/>
              </a:rPr>
              <a:t>résilience</a:t>
            </a:r>
            <a:endParaRPr lang="en-US" sz="933" dirty="0">
              <a:solidFill>
                <a:schemeClr val="bg1"/>
              </a:solidFill>
            </a:endParaRPr>
          </a:p>
        </p:txBody>
      </p:sp>
      <p:sp>
        <p:nvSpPr>
          <p:cNvPr id="53" name="Google Shape;170;p6">
            <a:extLst>
              <a:ext uri="{FF2B5EF4-FFF2-40B4-BE49-F238E27FC236}">
                <a16:creationId xmlns:a16="http://schemas.microsoft.com/office/drawing/2014/main" id="{F015A223-F092-CC6D-C131-A1E5025D6EEA}"/>
              </a:ext>
            </a:extLst>
          </p:cNvPr>
          <p:cNvSpPr txBox="1"/>
          <p:nvPr/>
        </p:nvSpPr>
        <p:spPr>
          <a:xfrm>
            <a:off x="9072217" y="3759315"/>
            <a:ext cx="1218027" cy="1292662"/>
          </a:xfrm>
          <a:prstGeom prst="rect">
            <a:avLst/>
          </a:prstGeom>
          <a:noFill/>
          <a:ln>
            <a:noFill/>
          </a:ln>
        </p:spPr>
        <p:txBody>
          <a:bodyPr spcFirstLastPara="1" wrap="square" lIns="0" tIns="0" rIns="0" bIns="0" anchor="t" anchorCtr="0">
            <a:spAutoFit/>
          </a:bodyPr>
          <a:lstStyle/>
          <a:p>
            <a:pPr lvl="0" algn="ctr">
              <a:defRPr/>
            </a:pPr>
            <a:r>
              <a:rPr lang="en-GB" sz="1200" dirty="0" err="1">
                <a:solidFill>
                  <a:schemeClr val="bg1">
                    <a:lumMod val="85000"/>
                  </a:schemeClr>
                </a:solidFill>
                <a:latin typeface="Roboto"/>
                <a:ea typeface="Roboto"/>
                <a:cs typeface="Roboto"/>
              </a:rPr>
              <a:t>Boîte</a:t>
            </a:r>
            <a:r>
              <a:rPr lang="en-GB" sz="1200" dirty="0">
                <a:solidFill>
                  <a:schemeClr val="bg1">
                    <a:lumMod val="85000"/>
                  </a:schemeClr>
                </a:solidFill>
                <a:latin typeface="Roboto"/>
                <a:ea typeface="Roboto"/>
                <a:cs typeface="Roboto"/>
              </a:rPr>
              <a:t> à </a:t>
            </a:r>
            <a:r>
              <a:rPr lang="en-GB" sz="1200" dirty="0" err="1">
                <a:solidFill>
                  <a:schemeClr val="bg1">
                    <a:lumMod val="85000"/>
                  </a:schemeClr>
                </a:solidFill>
                <a:latin typeface="Roboto"/>
                <a:ea typeface="Roboto"/>
                <a:cs typeface="Roboto"/>
              </a:rPr>
              <a:t>outils</a:t>
            </a:r>
            <a:r>
              <a:rPr lang="en-GB" sz="1200" dirty="0">
                <a:solidFill>
                  <a:schemeClr val="bg1">
                    <a:lumMod val="85000"/>
                  </a:schemeClr>
                </a:solidFill>
                <a:latin typeface="Roboto"/>
                <a:ea typeface="Roboto"/>
                <a:cs typeface="Roboto"/>
              </a:rPr>
              <a:t> pour la planification des infrastructures </a:t>
            </a:r>
            <a:r>
              <a:rPr lang="en-GB" sz="1200" dirty="0" err="1">
                <a:solidFill>
                  <a:schemeClr val="bg1">
                    <a:lumMod val="85000"/>
                  </a:schemeClr>
                </a:solidFill>
                <a:latin typeface="Roboto"/>
                <a:ea typeface="Roboto"/>
                <a:cs typeface="Roboto"/>
              </a:rPr>
              <a:t>d'approvisionnement</a:t>
            </a:r>
            <a:r>
              <a:rPr lang="en-GB" sz="1200" dirty="0">
                <a:solidFill>
                  <a:schemeClr val="bg1">
                    <a:lumMod val="85000"/>
                  </a:schemeClr>
                </a:solidFill>
                <a:latin typeface="Roboto"/>
                <a:ea typeface="Roboto"/>
                <a:cs typeface="Roboto"/>
              </a:rPr>
              <a:t> </a:t>
            </a:r>
            <a:r>
              <a:rPr lang="en-GB" sz="1200" dirty="0" err="1">
                <a:solidFill>
                  <a:schemeClr val="bg1">
                    <a:lumMod val="85000"/>
                  </a:schemeClr>
                </a:solidFill>
                <a:latin typeface="Roboto"/>
                <a:ea typeface="Roboto"/>
                <a:cs typeface="Roboto"/>
              </a:rPr>
              <a:t>en</a:t>
            </a:r>
            <a:r>
              <a:rPr lang="en-GB" sz="1200" dirty="0">
                <a:solidFill>
                  <a:schemeClr val="bg1">
                    <a:lumMod val="85000"/>
                  </a:schemeClr>
                </a:solidFill>
                <a:latin typeface="Roboto"/>
                <a:ea typeface="Roboto"/>
                <a:cs typeface="Roboto"/>
              </a:rPr>
              <a:t> eau et </a:t>
            </a:r>
            <a:r>
              <a:rPr lang="en-GB" sz="1200" dirty="0" err="1">
                <a:solidFill>
                  <a:schemeClr val="bg1">
                    <a:lumMod val="85000"/>
                  </a:schemeClr>
                </a:solidFill>
                <a:latin typeface="Roboto"/>
                <a:ea typeface="Roboto"/>
                <a:cs typeface="Roboto"/>
              </a:rPr>
              <a:t>d'assainissement</a:t>
            </a:r>
            <a:r>
              <a:rPr lang="en-GB" sz="1200" dirty="0">
                <a:solidFill>
                  <a:schemeClr val="bg1">
                    <a:lumMod val="85000"/>
                  </a:schemeClr>
                </a:solidFill>
                <a:latin typeface="Roboto"/>
                <a:ea typeface="Roboto"/>
                <a:cs typeface="Roboto"/>
              </a:rPr>
              <a:t> </a:t>
            </a:r>
          </a:p>
        </p:txBody>
      </p:sp>
      <p:sp>
        <p:nvSpPr>
          <p:cNvPr id="55" name="Google Shape;175;p6">
            <a:extLst>
              <a:ext uri="{FF2B5EF4-FFF2-40B4-BE49-F238E27FC236}">
                <a16:creationId xmlns:a16="http://schemas.microsoft.com/office/drawing/2014/main" id="{37FBC6C7-D5E8-A22F-EF44-C2B6E3C06A10}"/>
              </a:ext>
            </a:extLst>
          </p:cNvPr>
          <p:cNvSpPr/>
          <p:nvPr/>
        </p:nvSpPr>
        <p:spPr>
          <a:xfrm>
            <a:off x="5400262"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algn="ctr">
              <a:defRPr/>
            </a:pPr>
            <a:r>
              <a:rPr lang="en-GB" sz="1800" b="1">
                <a:solidFill>
                  <a:schemeClr val="bg1">
                    <a:lumMod val="85000"/>
                  </a:schemeClr>
                </a:solidFill>
                <a:latin typeface="Roboto" panose="02000000000000000000" pitchFamily="2" charset="0"/>
                <a:ea typeface="Roboto" panose="02000000000000000000" pitchFamily="2" charset="0"/>
                <a:cs typeface="Calibri"/>
              </a:rPr>
              <a:t>Module 2</a:t>
            </a:r>
            <a:endParaRPr sz="1800" b="1">
              <a:solidFill>
                <a:schemeClr val="bg1">
                  <a:lumMod val="85000"/>
                </a:schemeClr>
              </a:solidFill>
              <a:latin typeface="Roboto" panose="02000000000000000000" pitchFamily="2" charset="0"/>
              <a:ea typeface="Roboto" panose="02000000000000000000" pitchFamily="2" charset="0"/>
              <a:cs typeface="Calibri"/>
            </a:endParaRPr>
          </a:p>
        </p:txBody>
      </p:sp>
      <p:sp>
        <p:nvSpPr>
          <p:cNvPr id="58" name="Google Shape;175;p6">
            <a:extLst>
              <a:ext uri="{FF2B5EF4-FFF2-40B4-BE49-F238E27FC236}">
                <a16:creationId xmlns:a16="http://schemas.microsoft.com/office/drawing/2014/main" id="{25DB838C-26C4-E2F0-1A79-08C89FF976BF}"/>
              </a:ext>
            </a:extLst>
          </p:cNvPr>
          <p:cNvSpPr/>
          <p:nvPr/>
        </p:nvSpPr>
        <p:spPr>
          <a:xfrm>
            <a:off x="7108155" y="1981755"/>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D0AB"/>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800" b="1">
                <a:solidFill>
                  <a:schemeClr val="bg1"/>
                </a:solidFill>
                <a:latin typeface="Roboto" panose="02000000000000000000" pitchFamily="2" charset="0"/>
                <a:ea typeface="Roboto" panose="02000000000000000000" pitchFamily="2" charset="0"/>
                <a:cs typeface="Calibri"/>
              </a:rPr>
              <a:t>Module 4</a:t>
            </a:r>
            <a:endParaRPr sz="1800" b="1">
              <a:solidFill>
                <a:schemeClr val="bg1"/>
              </a:solidFill>
              <a:latin typeface="Roboto" panose="02000000000000000000" pitchFamily="2" charset="0"/>
              <a:ea typeface="Roboto" panose="02000000000000000000" pitchFamily="2" charset="0"/>
              <a:cs typeface="Calibri"/>
            </a:endParaRPr>
          </a:p>
        </p:txBody>
      </p:sp>
      <p:sp>
        <p:nvSpPr>
          <p:cNvPr id="61" name="Google Shape;175;p6">
            <a:extLst>
              <a:ext uri="{FF2B5EF4-FFF2-40B4-BE49-F238E27FC236}">
                <a16:creationId xmlns:a16="http://schemas.microsoft.com/office/drawing/2014/main" id="{0B2BB736-36BB-5A24-9023-B9B2D47D4A1A}"/>
              </a:ext>
            </a:extLst>
          </p:cNvPr>
          <p:cNvSpPr/>
          <p:nvPr/>
        </p:nvSpPr>
        <p:spPr>
          <a:xfrm>
            <a:off x="9003420"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algn="ctr">
              <a:defRPr/>
            </a:pPr>
            <a:r>
              <a:rPr lang="en-GB" sz="1800" b="1">
                <a:solidFill>
                  <a:schemeClr val="bg1">
                    <a:lumMod val="85000"/>
                  </a:schemeClr>
                </a:solidFill>
                <a:latin typeface="Roboto" panose="02000000000000000000" pitchFamily="2" charset="0"/>
                <a:ea typeface="Roboto" panose="02000000000000000000" pitchFamily="2" charset="0"/>
                <a:cs typeface="Calibri"/>
              </a:rPr>
              <a:t>Module 5</a:t>
            </a:r>
            <a:endParaRPr sz="1800" b="1">
              <a:solidFill>
                <a:schemeClr val="bg1">
                  <a:lumMod val="85000"/>
                </a:schemeClr>
              </a:solidFill>
              <a:latin typeface="Roboto" panose="02000000000000000000" pitchFamily="2" charset="0"/>
              <a:ea typeface="Roboto" panose="02000000000000000000" pitchFamily="2" charset="0"/>
              <a:cs typeface="Calibri"/>
            </a:endParaRPr>
          </a:p>
        </p:txBody>
      </p:sp>
      <p:grpSp>
        <p:nvGrpSpPr>
          <p:cNvPr id="63" name="Google Shape;174;p6">
            <a:extLst>
              <a:ext uri="{FF2B5EF4-FFF2-40B4-BE49-F238E27FC236}">
                <a16:creationId xmlns:a16="http://schemas.microsoft.com/office/drawing/2014/main" id="{ACF0A5D1-6EDC-7D4F-B416-A0C97E04250B}"/>
              </a:ext>
            </a:extLst>
          </p:cNvPr>
          <p:cNvGrpSpPr/>
          <p:nvPr/>
        </p:nvGrpSpPr>
        <p:grpSpPr>
          <a:xfrm>
            <a:off x="1797104" y="1949142"/>
            <a:ext cx="1391476" cy="1391476"/>
            <a:chOff x="0" y="0"/>
            <a:chExt cx="812800" cy="812800"/>
          </a:xfrm>
        </p:grpSpPr>
        <p:sp>
          <p:nvSpPr>
            <p:cNvPr id="128" name="Google Shape;175;p6">
              <a:extLst>
                <a:ext uri="{FF2B5EF4-FFF2-40B4-BE49-F238E27FC236}">
                  <a16:creationId xmlns:a16="http://schemas.microsoft.com/office/drawing/2014/main" id="{DEFC1451-0F3B-B28A-5972-038DA28C0758}"/>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29" name="Google Shape;176;p6">
              <a:extLst>
                <a:ext uri="{FF2B5EF4-FFF2-40B4-BE49-F238E27FC236}">
                  <a16:creationId xmlns:a16="http://schemas.microsoft.com/office/drawing/2014/main" id="{D1AC327E-5B74-A2C7-23D5-1E987411AA23}"/>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u="none" strike="noStrike" kern="0" cap="none" spc="0" normalizeH="0" baseline="0" noProof="0">
                  <a:ln>
                    <a:noFill/>
                  </a:ln>
                  <a:solidFill>
                    <a:schemeClr val="bg1">
                      <a:lumMod val="85000"/>
                    </a:schemeClr>
                  </a:solidFill>
                  <a:effectLst/>
                  <a:uLnTx/>
                  <a:uFillTx/>
                  <a:latin typeface="Roboto" panose="02000000000000000000" pitchFamily="2" charset="0"/>
                  <a:ea typeface="Roboto" panose="02000000000000000000" pitchFamily="2" charset="0"/>
                  <a:cs typeface="Calibri"/>
                  <a:sym typeface="Calibri"/>
                </a:rPr>
                <a:t>Module 0</a:t>
              </a:r>
              <a:endParaRPr kumimoji="0" sz="1800" b="1" u="none" strike="noStrike" kern="0" cap="none" spc="0" normalizeH="0" baseline="0" noProof="0">
                <a:ln>
                  <a:noFill/>
                </a:ln>
                <a:solidFill>
                  <a:schemeClr val="bg1">
                    <a:lumMod val="85000"/>
                  </a:schemeClr>
                </a:solidFill>
                <a:effectLst/>
                <a:uLnTx/>
                <a:uFillTx/>
                <a:latin typeface="Roboto" panose="02000000000000000000" pitchFamily="2" charset="0"/>
                <a:ea typeface="Roboto" panose="02000000000000000000" pitchFamily="2" charset="0"/>
                <a:cs typeface="Calibri"/>
                <a:sym typeface="Calibri"/>
              </a:endParaRPr>
            </a:p>
          </p:txBody>
        </p:sp>
      </p:grpSp>
      <p:sp>
        <p:nvSpPr>
          <p:cNvPr id="2" name="Google Shape;257;p7">
            <a:extLst>
              <a:ext uri="{FF2B5EF4-FFF2-40B4-BE49-F238E27FC236}">
                <a16:creationId xmlns:a16="http://schemas.microsoft.com/office/drawing/2014/main" id="{385210BB-18CF-D866-1D74-D9DC846F99A6}"/>
              </a:ext>
            </a:extLst>
          </p:cNvPr>
          <p:cNvSpPr txBox="1"/>
          <p:nvPr/>
        </p:nvSpPr>
        <p:spPr>
          <a:xfrm>
            <a:off x="8103516" y="5784879"/>
            <a:ext cx="3982976"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533" b="1" dirty="0">
                <a:solidFill>
                  <a:srgbClr val="0B5FBA"/>
                </a:solidFill>
                <a:latin typeface="Roboto"/>
                <a:ea typeface="Roboto"/>
                <a:cs typeface="Roboto"/>
                <a:sym typeface="Roboto"/>
              </a:rPr>
              <a:t>Explore les </a:t>
            </a:r>
            <a:r>
              <a:rPr lang="en-GB" sz="1533" b="1" dirty="0" err="1">
                <a:solidFill>
                  <a:srgbClr val="0B5FBA"/>
                </a:solidFill>
                <a:latin typeface="Roboto"/>
                <a:ea typeface="Roboto"/>
                <a:cs typeface="Roboto"/>
                <a:sym typeface="Roboto"/>
              </a:rPr>
              <a:t>approches</a:t>
            </a:r>
            <a:r>
              <a:rPr lang="en-GB" sz="1533" b="1" dirty="0">
                <a:solidFill>
                  <a:srgbClr val="0B5FBA"/>
                </a:solidFill>
                <a:latin typeface="Roboto"/>
                <a:ea typeface="Roboto"/>
                <a:cs typeface="Roboto"/>
                <a:sym typeface="Roboto"/>
              </a:rPr>
              <a:t> </a:t>
            </a:r>
            <a:r>
              <a:rPr lang="en-GB" sz="1533" b="1" dirty="0" err="1">
                <a:solidFill>
                  <a:srgbClr val="0B5FBA"/>
                </a:solidFill>
                <a:latin typeface="Roboto"/>
                <a:ea typeface="Roboto"/>
                <a:cs typeface="Roboto"/>
                <a:sym typeface="Roboto"/>
              </a:rPr>
              <a:t>visant</a:t>
            </a:r>
            <a:r>
              <a:rPr lang="en-GB" sz="1533" b="1" dirty="0">
                <a:solidFill>
                  <a:srgbClr val="0B5FBA"/>
                </a:solidFill>
                <a:latin typeface="Roboto"/>
                <a:ea typeface="Roboto"/>
                <a:cs typeface="Roboto"/>
                <a:sym typeface="Roboto"/>
              </a:rPr>
              <a:t> à </a:t>
            </a:r>
            <a:r>
              <a:rPr lang="en-GB" sz="1533" b="1" dirty="0" err="1">
                <a:solidFill>
                  <a:srgbClr val="0B5FBA"/>
                </a:solidFill>
                <a:latin typeface="Roboto"/>
                <a:ea typeface="Roboto"/>
                <a:cs typeface="Roboto"/>
                <a:sym typeface="Roboto"/>
              </a:rPr>
              <a:t>renforcer</a:t>
            </a:r>
            <a:r>
              <a:rPr lang="en-GB" sz="1533" b="1" dirty="0">
                <a:solidFill>
                  <a:srgbClr val="0B5FBA"/>
                </a:solidFill>
                <a:latin typeface="Roboto"/>
                <a:ea typeface="Roboto"/>
                <a:cs typeface="Roboto"/>
                <a:sym typeface="Roboto"/>
              </a:rPr>
              <a:t> la </a:t>
            </a:r>
            <a:r>
              <a:rPr lang="en-GB" sz="1533" b="1" dirty="0" err="1">
                <a:solidFill>
                  <a:srgbClr val="0B5FBA"/>
                </a:solidFill>
                <a:latin typeface="Roboto"/>
                <a:ea typeface="Roboto"/>
                <a:cs typeface="Roboto"/>
                <a:sym typeface="Roboto"/>
              </a:rPr>
              <a:t>résilience</a:t>
            </a:r>
            <a:r>
              <a:rPr lang="en-GB" sz="1533" b="1" dirty="0">
                <a:solidFill>
                  <a:srgbClr val="0B5FBA"/>
                </a:solidFill>
                <a:latin typeface="Roboto"/>
                <a:ea typeface="Roboto"/>
                <a:cs typeface="Roboto"/>
                <a:sym typeface="Roboto"/>
              </a:rPr>
              <a:t> </a:t>
            </a:r>
            <a:r>
              <a:rPr lang="en-GB" sz="1533" b="1" dirty="0" err="1">
                <a:solidFill>
                  <a:srgbClr val="0B5FBA"/>
                </a:solidFill>
                <a:latin typeface="Roboto"/>
                <a:ea typeface="Roboto"/>
                <a:cs typeface="Roboto"/>
                <a:sym typeface="Roboto"/>
              </a:rPr>
              <a:t>climatique</a:t>
            </a:r>
            <a:r>
              <a:rPr lang="en-GB" sz="1533" b="1" dirty="0">
                <a:solidFill>
                  <a:srgbClr val="0B5FBA"/>
                </a:solidFill>
                <a:latin typeface="Roboto"/>
                <a:ea typeface="Roboto"/>
                <a:cs typeface="Roboto"/>
                <a:sym typeface="Roboto"/>
              </a:rPr>
              <a:t> des infrastructures et des services </a:t>
            </a:r>
            <a:r>
              <a:rPr lang="en-GB" sz="1533" b="1" dirty="0" err="1">
                <a:solidFill>
                  <a:srgbClr val="0B5FBA"/>
                </a:solidFill>
                <a:latin typeface="Roboto"/>
                <a:ea typeface="Roboto"/>
                <a:cs typeface="Roboto"/>
                <a:sym typeface="Roboto"/>
              </a:rPr>
              <a:t>d'approvisionnement</a:t>
            </a:r>
            <a:r>
              <a:rPr lang="en-GB" sz="1533" b="1" dirty="0">
                <a:solidFill>
                  <a:srgbClr val="0B5FBA"/>
                </a:solidFill>
                <a:latin typeface="Roboto"/>
                <a:ea typeface="Roboto"/>
                <a:cs typeface="Roboto"/>
                <a:sym typeface="Roboto"/>
              </a:rPr>
              <a:t> </a:t>
            </a:r>
            <a:r>
              <a:rPr lang="en-GB" sz="1533" b="1" dirty="0" err="1">
                <a:solidFill>
                  <a:srgbClr val="0B5FBA"/>
                </a:solidFill>
                <a:latin typeface="Roboto"/>
                <a:ea typeface="Roboto"/>
                <a:cs typeface="Roboto"/>
                <a:sym typeface="Roboto"/>
              </a:rPr>
              <a:t>en</a:t>
            </a:r>
            <a:r>
              <a:rPr lang="en-GB" sz="1533" b="1" dirty="0">
                <a:solidFill>
                  <a:srgbClr val="0B5FBA"/>
                </a:solidFill>
                <a:latin typeface="Roboto"/>
                <a:ea typeface="Roboto"/>
                <a:cs typeface="Roboto"/>
                <a:sym typeface="Roboto"/>
              </a:rPr>
              <a:t> eau et </a:t>
            </a:r>
            <a:r>
              <a:rPr lang="en-GB" sz="1533" b="1" dirty="0" err="1">
                <a:solidFill>
                  <a:srgbClr val="0B5FBA"/>
                </a:solidFill>
                <a:latin typeface="Roboto"/>
                <a:ea typeface="Roboto"/>
                <a:cs typeface="Roboto"/>
                <a:sym typeface="Roboto"/>
              </a:rPr>
              <a:t>d'assainissement</a:t>
            </a:r>
            <a:r>
              <a:rPr lang="en-GB" sz="1533" b="1" dirty="0">
                <a:solidFill>
                  <a:srgbClr val="0B5FBA"/>
                </a:solidFill>
                <a:latin typeface="Roboto"/>
                <a:ea typeface="Roboto"/>
                <a:cs typeface="Roboto"/>
                <a:sym typeface="Roboto"/>
              </a:rPr>
              <a:t>.</a:t>
            </a:r>
            <a:endParaRPr kumimoji="0" lang="en-GB" sz="933"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3" name="Connector: Elbow 2">
            <a:extLst>
              <a:ext uri="{FF2B5EF4-FFF2-40B4-BE49-F238E27FC236}">
                <a16:creationId xmlns:a16="http://schemas.microsoft.com/office/drawing/2014/main" id="{30FEBC4A-D71C-2E8E-0301-7B555A41B7E8}"/>
              </a:ext>
            </a:extLst>
          </p:cNvPr>
          <p:cNvCxnSpPr>
            <a:cxnSpLocks/>
          </p:cNvCxnSpPr>
          <p:nvPr/>
        </p:nvCxnSpPr>
        <p:spPr>
          <a:xfrm>
            <a:off x="7131312" y="5492854"/>
            <a:ext cx="783894" cy="41981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06945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bg>
      <p:bgPr>
        <a:solidFill>
          <a:srgbClr val="00B0CE"/>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786CDD-DA8B-4F8B-2BC7-EFA0E7D45EA2}"/>
              </a:ext>
            </a:extLst>
          </p:cNvPr>
          <p:cNvSpPr>
            <a:spLocks noGrp="1"/>
          </p:cNvSpPr>
          <p:nvPr>
            <p:ph type="title"/>
          </p:nvPr>
        </p:nvSpPr>
        <p:spPr/>
        <p:txBody>
          <a:bodyPr/>
          <a:lstStyle/>
          <a:p>
            <a:r>
              <a:rPr lang="en-GB">
                <a:solidFill>
                  <a:schemeClr val="bg1"/>
                </a:solidFill>
              </a:rPr>
              <a:t>Exercice</a:t>
            </a:r>
            <a:endParaRPr lang="en-NL">
              <a:solidFill>
                <a:schemeClr val="bg1"/>
              </a:solidFill>
            </a:endParaRPr>
          </a:p>
        </p:txBody>
      </p:sp>
      <p:sp>
        <p:nvSpPr>
          <p:cNvPr id="4" name="Content Placeholder 3">
            <a:extLst>
              <a:ext uri="{FF2B5EF4-FFF2-40B4-BE49-F238E27FC236}">
                <a16:creationId xmlns:a16="http://schemas.microsoft.com/office/drawing/2014/main" id="{3D7DE5A4-1B03-D666-1DAC-695064247DFF}"/>
              </a:ext>
            </a:extLst>
          </p:cNvPr>
          <p:cNvSpPr>
            <a:spLocks noGrp="1"/>
          </p:cNvSpPr>
          <p:nvPr>
            <p:ph idx="1"/>
          </p:nvPr>
        </p:nvSpPr>
        <p:spPr>
          <a:xfrm>
            <a:off x="429768" y="1782304"/>
            <a:ext cx="5842695" cy="4115157"/>
          </a:xfrm>
        </p:spPr>
        <p:txBody>
          <a:bodyPr>
            <a:normAutofit fontScale="77500" lnSpcReduction="20000"/>
          </a:bodyPr>
          <a:lstStyle/>
          <a:p>
            <a:r>
              <a:rPr lang="en-GB">
                <a:solidFill>
                  <a:schemeClr val="bg1"/>
                </a:solidFill>
              </a:rPr>
              <a:t>En groupes de deux ou trois, réfléchissez ensemble aux solutions fondées sur la nature que vous connaissez bien.</a:t>
            </a:r>
          </a:p>
          <a:p>
            <a:endParaRPr lang="en-GB">
              <a:solidFill>
                <a:schemeClr val="bg1"/>
              </a:solidFill>
            </a:endParaRPr>
          </a:p>
          <a:p>
            <a:r>
              <a:rPr lang="en-GB">
                <a:solidFill>
                  <a:schemeClr val="bg1"/>
                </a:solidFill>
              </a:rPr>
              <a:t>Notez-les sur des</a:t>
            </a:r>
            <a:r>
              <a:rPr lang="en-GB" err="1">
                <a:solidFill>
                  <a:schemeClr val="bg1"/>
                </a:solidFill>
              </a:rPr>
              <a:t> post-it.</a:t>
            </a:r>
          </a:p>
          <a:p>
            <a:endParaRPr lang="en-GB">
              <a:solidFill>
                <a:schemeClr val="bg1"/>
              </a:solidFill>
            </a:endParaRPr>
          </a:p>
          <a:p>
            <a:r>
              <a:rPr lang="en-GB">
                <a:solidFill>
                  <a:schemeClr val="bg1"/>
                </a:solidFill>
              </a:rPr>
              <a:t>Placez-les sur des tableaux à feuilles mobiles fixés au mur, en les classant dans les catégories « trop », « trop peu » et « trop sale ».</a:t>
            </a:r>
            <a:endParaRPr lang="en-NL">
              <a:solidFill>
                <a:schemeClr val="bg1"/>
              </a:solidFill>
            </a:endParaRPr>
          </a:p>
        </p:txBody>
      </p:sp>
    </p:spTree>
    <p:extLst>
      <p:ext uri="{BB962C8B-B14F-4D97-AF65-F5344CB8AC3E}">
        <p14:creationId xmlns:p14="http://schemas.microsoft.com/office/powerpoint/2010/main" val="26315779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63B3A4E-12E4-168C-284D-4162E91DE1F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406B28-37D9-3B20-5A95-6D7AA2960C52}"/>
              </a:ext>
            </a:extLst>
          </p:cNvPr>
          <p:cNvSpPr>
            <a:spLocks noGrp="1"/>
          </p:cNvSpPr>
          <p:nvPr>
            <p:ph sz="quarter" idx="16"/>
          </p:nvPr>
        </p:nvSpPr>
        <p:spPr>
          <a:xfrm>
            <a:off x="549525" y="937153"/>
            <a:ext cx="11017041" cy="741762"/>
          </a:xfrm>
        </p:spPr>
        <p:txBody>
          <a:bodyPr>
            <a:normAutofit/>
          </a:bodyPr>
          <a:lstStyle/>
          <a:p>
            <a:r>
              <a:rPr lang="en-GB" dirty="0"/>
              <a:t>07 | Quiz et réflexion de fin de journée</a:t>
            </a:r>
          </a:p>
        </p:txBody>
      </p:sp>
      <p:sp>
        <p:nvSpPr>
          <p:cNvPr id="5" name="TextBox 4">
            <a:extLst>
              <a:ext uri="{FF2B5EF4-FFF2-40B4-BE49-F238E27FC236}">
                <a16:creationId xmlns:a16="http://schemas.microsoft.com/office/drawing/2014/main" id="{5CA4D296-3D41-FE30-41A9-045187B7EF66}"/>
              </a:ext>
            </a:extLst>
          </p:cNvPr>
          <p:cNvSpPr txBox="1"/>
          <p:nvPr/>
        </p:nvSpPr>
        <p:spPr>
          <a:xfrm rot="16200000">
            <a:off x="8855148" y="3275112"/>
            <a:ext cx="6107906" cy="307777"/>
          </a:xfrm>
          <a:prstGeom prst="rect">
            <a:avLst/>
          </a:prstGeom>
          <a:noFill/>
        </p:spPr>
        <p:txBody>
          <a:bodyPr wrap="square">
            <a:spAutoFit/>
          </a:bodyPr>
          <a:lstStyle/>
          <a:p>
            <a:r>
              <a:rPr lang="en-GB">
                <a:solidFill>
                  <a:schemeClr val="bg1"/>
                </a:solidFill>
              </a:rPr>
              <a:t>Photo par Adam Vradenburg sur </a:t>
            </a:r>
            <a:r>
              <a:rPr lang="en-GB" err="1">
                <a:solidFill>
                  <a:schemeClr val="bg1"/>
                </a:solidFill>
              </a:rPr>
              <a:t>Unsplash</a:t>
            </a:r>
            <a:r>
              <a:rPr lang="en-GB">
                <a:solidFill>
                  <a:schemeClr val="bg1"/>
                </a:solidFill>
              </a:rPr>
              <a:t> </a:t>
            </a:r>
          </a:p>
        </p:txBody>
      </p:sp>
    </p:spTree>
    <p:extLst>
      <p:ext uri="{BB962C8B-B14F-4D97-AF65-F5344CB8AC3E}">
        <p14:creationId xmlns:p14="http://schemas.microsoft.com/office/powerpoint/2010/main" val="10533401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BE36DEE-3D3F-2A27-8D9A-2A801361A4F6}"/>
              </a:ext>
            </a:extLst>
          </p:cNvPr>
          <p:cNvSpPr>
            <a:spLocks noGrp="1"/>
          </p:cNvSpPr>
          <p:nvPr>
            <p:ph idx="1"/>
          </p:nvPr>
        </p:nvSpPr>
        <p:spPr>
          <a:xfrm>
            <a:off x="429768" y="889169"/>
            <a:ext cx="10652760" cy="4499623"/>
          </a:xfrm>
        </p:spPr>
        <p:txBody>
          <a:bodyPr>
            <a:normAutofit fontScale="70000" lnSpcReduction="20000"/>
          </a:bodyPr>
          <a:lstStyle/>
          <a:p>
            <a:r>
              <a:rPr lang="en-GB"/>
              <a:t>Quelles sont les trois options que la résilience des infrastructures peut renforcer ?</a:t>
            </a:r>
          </a:p>
          <a:p>
            <a:pPr marL="514350" indent="-514350">
              <a:buFont typeface="+mj-lt"/>
              <a:buAutoNum type="arabicPeriod"/>
            </a:pPr>
            <a:r>
              <a:rPr lang="en-GB"/>
              <a:t>Garantir que les phénomènes météorologiques extrêmes liés au climat ne se produiront plus ou n'affecteront plus les systèmes d'infrastructure</a:t>
            </a:r>
          </a:p>
          <a:p>
            <a:pPr marL="514350" indent="-514350">
              <a:buFont typeface="+mj-lt"/>
              <a:buAutoNum type="arabicPeriod"/>
            </a:pPr>
            <a:r>
              <a:rPr lang="en-GB"/>
              <a:t>Assurer un accès constant aux services essentiels, même pendant les phénomènes météorologiques extrêmes liés au climat, tels que les inondations et les vagues de chaleur</a:t>
            </a:r>
          </a:p>
          <a:p>
            <a:pPr marL="514350" indent="-514350">
              <a:buFont typeface="+mj-lt"/>
              <a:buAutoNum type="arabicPeriod"/>
            </a:pPr>
            <a:r>
              <a:rPr lang="en-GB"/>
              <a:t>Éliminer le besoin d'entretien continu et de gestion opérationnelle des actifs d'infrastructure</a:t>
            </a:r>
          </a:p>
          <a:p>
            <a:pPr marL="514350" indent="-514350">
              <a:buFont typeface="+mj-lt"/>
              <a:buAutoNum type="arabicPeriod"/>
            </a:pPr>
            <a:r>
              <a:rPr lang="en-GB"/>
              <a:t>Prolonger la durée de vie des infrastructures, en maintenant leur fonctionnalité et leur capacité à fournir des services au fil du temps</a:t>
            </a:r>
          </a:p>
          <a:p>
            <a:pPr marL="514350" indent="-514350">
              <a:buFont typeface="+mj-lt"/>
              <a:buAutoNum type="arabicPeriod"/>
            </a:pPr>
            <a:r>
              <a:rPr lang="en-GB"/>
              <a:t>Optimiser l'allocation des ressources et rationaliser la prestation de services, ce qui permet une prestation plus efficace et plus équitable des services essentiels</a:t>
            </a:r>
          </a:p>
          <a:p>
            <a:pPr marL="514350" indent="-514350">
              <a:buFont typeface="+mj-lt"/>
              <a:buAutoNum type="arabicPeriod"/>
            </a:pPr>
            <a:endParaRPr lang="en-GB"/>
          </a:p>
          <a:p>
            <a:endParaRPr lang="en-GB"/>
          </a:p>
          <a:p>
            <a:endParaRPr lang="en-GB"/>
          </a:p>
        </p:txBody>
      </p:sp>
    </p:spTree>
    <p:extLst>
      <p:ext uri="{BB962C8B-B14F-4D97-AF65-F5344CB8AC3E}">
        <p14:creationId xmlns:p14="http://schemas.microsoft.com/office/powerpoint/2010/main" val="426909417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F3A7B-A4A0-880E-2334-BC01DA77E47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87D023-3649-4AE8-44B4-1276256D743C}"/>
              </a:ext>
            </a:extLst>
          </p:cNvPr>
          <p:cNvSpPr>
            <a:spLocks noGrp="1"/>
          </p:cNvSpPr>
          <p:nvPr>
            <p:ph idx="1"/>
          </p:nvPr>
        </p:nvSpPr>
        <p:spPr>
          <a:xfrm>
            <a:off x="653052" y="889170"/>
            <a:ext cx="10652760" cy="4499623"/>
          </a:xfrm>
        </p:spPr>
        <p:txBody>
          <a:bodyPr>
            <a:normAutofit fontScale="85000" lnSpcReduction="20000"/>
          </a:bodyPr>
          <a:lstStyle/>
          <a:p>
            <a:r>
              <a:rPr lang="en-GB"/>
              <a:t>Quelle affirmation explique le mieux pourquoi le financement climatique doit avoir une justification climatique claire et démontrer son additionnalité ?</a:t>
            </a:r>
          </a:p>
          <a:p>
            <a:pPr marL="514350" indent="-514350">
              <a:buFont typeface="+mj-lt"/>
              <a:buAutoNum type="arabicPeriod"/>
            </a:pPr>
            <a:r>
              <a:rPr lang="en-GB"/>
              <a:t>Parce que l'additionnalité couvre les coûts supplémentaires nécessaires pour rendre les services résilients au changement climatique ou à faible intensité de carbone.</a:t>
            </a:r>
          </a:p>
          <a:p>
            <a:pPr marL="514350" indent="-514350">
              <a:buFont typeface="+mj-lt"/>
              <a:buAutoNum type="arabicPeriod"/>
            </a:pPr>
            <a:r>
              <a:rPr lang="en-GB"/>
              <a:t>Parce que le financement climatique peut remplacer les budgets de développement existants si des impacts climatiques sont attendus à l'avenir.</a:t>
            </a:r>
          </a:p>
          <a:p>
            <a:pPr marL="514350" indent="-514350">
              <a:buFont typeface="+mj-lt"/>
              <a:buAutoNum type="arabicPeriod"/>
            </a:pPr>
            <a:r>
              <a:rPr lang="en-GB"/>
              <a:t>Parce que toute activité de développement est automatiquement considérée comme un financement climatique, indépendamment de l'analyse des risques climatiques.</a:t>
            </a:r>
          </a:p>
        </p:txBody>
      </p:sp>
    </p:spTree>
    <p:extLst>
      <p:ext uri="{BB962C8B-B14F-4D97-AF65-F5344CB8AC3E}">
        <p14:creationId xmlns:p14="http://schemas.microsoft.com/office/powerpoint/2010/main" val="34915738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20598-F950-2A28-28EF-40059BB81B6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F4E2BF-2396-8604-742B-CA33675036D6}"/>
              </a:ext>
            </a:extLst>
          </p:cNvPr>
          <p:cNvSpPr>
            <a:spLocks noGrp="1"/>
          </p:cNvSpPr>
          <p:nvPr>
            <p:ph idx="1"/>
          </p:nvPr>
        </p:nvSpPr>
        <p:spPr>
          <a:xfrm>
            <a:off x="514828" y="1048658"/>
            <a:ext cx="10652760" cy="4499623"/>
          </a:xfrm>
        </p:spPr>
        <p:txBody>
          <a:bodyPr/>
          <a:lstStyle/>
          <a:p>
            <a:r>
              <a:rPr lang="en-GB"/>
              <a:t>Vrai ou faux ?</a:t>
            </a:r>
          </a:p>
          <a:p>
            <a:endParaRPr lang="en-GB"/>
          </a:p>
          <a:p>
            <a:r>
              <a:rPr lang="en-GB"/>
              <a:t>Les infrastructures résilientes au climat sont conçues pour résister aux aléas climatiques et ne doivent pas tenir compte des aspects liés à la reprise, aux interdépendances ou aux impacts sociaux.</a:t>
            </a:r>
          </a:p>
        </p:txBody>
      </p:sp>
    </p:spTree>
    <p:extLst>
      <p:ext uri="{BB962C8B-B14F-4D97-AF65-F5344CB8AC3E}">
        <p14:creationId xmlns:p14="http://schemas.microsoft.com/office/powerpoint/2010/main" val="24046404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B252E-B42D-BFDA-0F9C-9F318D62977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BD216E-14B1-0FCA-A9B8-8C7ED4F25E3F}"/>
              </a:ext>
            </a:extLst>
          </p:cNvPr>
          <p:cNvSpPr>
            <a:spLocks noGrp="1"/>
          </p:cNvSpPr>
          <p:nvPr>
            <p:ph idx="1"/>
          </p:nvPr>
        </p:nvSpPr>
        <p:spPr>
          <a:xfrm>
            <a:off x="451033" y="1059290"/>
            <a:ext cx="10652760" cy="4499623"/>
          </a:xfrm>
        </p:spPr>
        <p:txBody>
          <a:bodyPr>
            <a:normAutofit fontScale="62500" lnSpcReduction="20000"/>
          </a:bodyPr>
          <a:lstStyle/>
          <a:p>
            <a:r>
              <a:rPr lang="en-GB"/>
              <a:t>Parmi les éléments suivants, lesquels constituent des solutions fondées sur la nature qui renforcent les services liés à l'eau ? (Sélectionnez toutes les réponses qui s'appliquent.)</a:t>
            </a:r>
          </a:p>
          <a:p>
            <a:pPr marL="514350" indent="-514350">
              <a:buAutoNum type="arabicPeriod"/>
            </a:pPr>
            <a:r>
              <a:rPr lang="en-GB"/>
              <a:t>Restaurer les zones humides en amont afin de réduire les pics de crue et protéger les prises d'eau</a:t>
            </a:r>
          </a:p>
          <a:p>
            <a:pPr marL="514350" indent="-514350">
              <a:buAutoNum type="arabicPeriod"/>
            </a:pPr>
            <a:r>
              <a:rPr lang="en-GB"/>
              <a:t>Protéger et reboiser les bassins versants afin d'améliorer la qualité de l'eau et de réduire les coûts de traitement</a:t>
            </a:r>
          </a:p>
          <a:p>
            <a:pPr marL="514350" indent="-514350">
              <a:buAutoNum type="arabicPeriod"/>
            </a:pPr>
            <a:r>
              <a:rPr lang="en-GB"/>
              <a:t>Utilisation d'infrastructures vertes (telles que des zones d'infiltration) pour recharger les nappes phréatiques et réduire les inondations urbaines</a:t>
            </a:r>
          </a:p>
          <a:p>
            <a:pPr marL="514350" indent="-514350">
              <a:buAutoNum type="arabicPeriod"/>
            </a:pPr>
            <a:r>
              <a:rPr lang="en-GB"/>
              <a:t>Conserver les zones tampons riveraines afin de réduire l'érosion et la sédimentation dans les sources d'eau</a:t>
            </a:r>
          </a:p>
          <a:p>
            <a:pPr marL="514350" indent="-514350">
              <a:buAutoNum type="arabicPeriod"/>
            </a:pPr>
            <a:r>
              <a:rPr lang="en-GB"/>
              <a:t>Élever un mur anti-inondation en béton autour d'une station d'épuration</a:t>
            </a:r>
          </a:p>
          <a:p>
            <a:pPr marL="514350" indent="-514350">
              <a:buAutoNum type="arabicPeriod"/>
            </a:pPr>
            <a:r>
              <a:rPr lang="en-GB"/>
              <a:t>Augmenter le captage des eaux souterraines en pompant l'eau pour accroître l'irrigation </a:t>
            </a:r>
          </a:p>
        </p:txBody>
      </p:sp>
    </p:spTree>
    <p:extLst>
      <p:ext uri="{BB962C8B-B14F-4D97-AF65-F5344CB8AC3E}">
        <p14:creationId xmlns:p14="http://schemas.microsoft.com/office/powerpoint/2010/main" val="26456939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212A1-CBDD-A333-571E-03090B2EADF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50AEF7-F728-4E98-5429-CBB2D9E64F87}"/>
              </a:ext>
            </a:extLst>
          </p:cNvPr>
          <p:cNvSpPr>
            <a:spLocks noGrp="1"/>
          </p:cNvSpPr>
          <p:nvPr>
            <p:ph idx="1"/>
          </p:nvPr>
        </p:nvSpPr>
        <p:spPr>
          <a:xfrm>
            <a:off x="451033" y="1059290"/>
            <a:ext cx="10652760" cy="4499623"/>
          </a:xfrm>
        </p:spPr>
        <p:txBody>
          <a:bodyPr/>
          <a:lstStyle/>
          <a:p>
            <a:r>
              <a:rPr lang="en-GB"/>
              <a:t>Vrai ou faux</a:t>
            </a:r>
          </a:p>
          <a:p>
            <a:endParaRPr lang="en-GB"/>
          </a:p>
          <a:p>
            <a:r>
              <a:rPr lang="en-GB"/>
              <a:t>Un système solide est essentiel pour garantir le fonctionnement continu des services résilients au changement climatique et la mise en œuvre de </a:t>
            </a:r>
            <a:r>
              <a:rPr lang="en-GB" err="1"/>
              <a:t>comportements adaptés</a:t>
            </a:r>
            <a:r>
              <a:rPr lang="en-GB"/>
              <a:t>, ainsi que pour fournir des niveaux de service acceptables aux communautés au fil du temps. </a:t>
            </a:r>
          </a:p>
        </p:txBody>
      </p:sp>
    </p:spTree>
    <p:extLst>
      <p:ext uri="{BB962C8B-B14F-4D97-AF65-F5344CB8AC3E}">
        <p14:creationId xmlns:p14="http://schemas.microsoft.com/office/powerpoint/2010/main" val="40484173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a:extLst>
            <a:ext uri="{FF2B5EF4-FFF2-40B4-BE49-F238E27FC236}">
              <a16:creationId xmlns:a16="http://schemas.microsoft.com/office/drawing/2014/main" id="{E1111C60-2F4B-F9CB-779A-B5430A70C2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A24227-4195-8DF5-F4FB-F445A80EFE07}"/>
              </a:ext>
            </a:extLst>
          </p:cNvPr>
          <p:cNvSpPr>
            <a:spLocks noGrp="1"/>
          </p:cNvSpPr>
          <p:nvPr>
            <p:ph type="title" idx="4294967295"/>
          </p:nvPr>
        </p:nvSpPr>
        <p:spPr>
          <a:xfrm>
            <a:off x="988219" y="733504"/>
            <a:ext cx="10244138" cy="969963"/>
          </a:xfrm>
        </p:spPr>
        <p:txBody>
          <a:bodyPr/>
          <a:lstStyle/>
          <a:p>
            <a:r>
              <a:rPr lang="en-GB">
                <a:solidFill>
                  <a:schemeClr val="bg1"/>
                </a:solidFill>
              </a:rPr>
              <a:t>Réflexion de fin de journée</a:t>
            </a:r>
            <a:endParaRPr lang="en-NL">
              <a:solidFill>
                <a:schemeClr val="bg1"/>
              </a:solidFill>
            </a:endParaRPr>
          </a:p>
        </p:txBody>
      </p:sp>
      <p:sp>
        <p:nvSpPr>
          <p:cNvPr id="3" name="Content Placeholder 2">
            <a:extLst>
              <a:ext uri="{FF2B5EF4-FFF2-40B4-BE49-F238E27FC236}">
                <a16:creationId xmlns:a16="http://schemas.microsoft.com/office/drawing/2014/main" id="{13C5CDE5-2697-3263-4455-D69973C3E6E2}"/>
              </a:ext>
            </a:extLst>
          </p:cNvPr>
          <p:cNvSpPr>
            <a:spLocks noGrp="1"/>
          </p:cNvSpPr>
          <p:nvPr>
            <p:ph idx="4294967295"/>
          </p:nvPr>
        </p:nvSpPr>
        <p:spPr>
          <a:xfrm>
            <a:off x="988219" y="1925717"/>
            <a:ext cx="3592513" cy="3417887"/>
          </a:xfrm>
        </p:spPr>
        <p:txBody>
          <a:bodyPr>
            <a:normAutofit fontScale="92500" lnSpcReduction="20000"/>
          </a:bodyPr>
          <a:lstStyle/>
          <a:p>
            <a:pPr marL="357188" indent="-342900">
              <a:lnSpc>
                <a:spcPct val="100000"/>
              </a:lnSpc>
              <a:spcAft>
                <a:spcPts val="1200"/>
              </a:spcAft>
              <a:buFont typeface="Arial" panose="020B0604020202020204" pitchFamily="34" charset="0"/>
              <a:buChar char="•"/>
            </a:pPr>
            <a:r>
              <a:rPr lang="en-GB" sz="2800" b="1" err="1">
                <a:solidFill>
                  <a:schemeClr val="bg1"/>
                </a:solidFill>
              </a:rPr>
              <a:t>Post-it</a:t>
            </a:r>
            <a:r>
              <a:rPr lang="en-GB" sz="2800" b="1">
                <a:solidFill>
                  <a:schemeClr val="bg1"/>
                </a:solidFill>
              </a:rPr>
              <a:t> jaune</a:t>
            </a:r>
            <a:br>
              <a:rPr lang="en-GB" b="1">
                <a:solidFill>
                  <a:schemeClr val="bg1"/>
                </a:solidFill>
              </a:rPr>
            </a:br>
            <a:r>
              <a:rPr lang="en-GB">
                <a:solidFill>
                  <a:schemeClr val="bg1"/>
                </a:solidFill>
              </a:rPr>
              <a:t>Ce qui s'est bien passé aujourd'hui</a:t>
            </a:r>
          </a:p>
          <a:p>
            <a:pPr marL="357188" indent="-342900">
              <a:lnSpc>
                <a:spcPct val="100000"/>
              </a:lnSpc>
              <a:spcAft>
                <a:spcPts val="1200"/>
              </a:spcAft>
              <a:buFont typeface="Arial" panose="020B0604020202020204" pitchFamily="34" charset="0"/>
              <a:buChar char="•"/>
            </a:pPr>
            <a:r>
              <a:rPr lang="en-GB" sz="2800" b="1" err="1">
                <a:solidFill>
                  <a:schemeClr val="bg1"/>
                </a:solidFill>
              </a:rPr>
              <a:t>Post-it</a:t>
            </a:r>
            <a:r>
              <a:rPr lang="en-GB" sz="2800" b="1">
                <a:solidFill>
                  <a:schemeClr val="bg1"/>
                </a:solidFill>
              </a:rPr>
              <a:t> rose</a:t>
            </a:r>
            <a:br>
              <a:rPr lang="en-GB">
                <a:solidFill>
                  <a:schemeClr val="bg1"/>
                </a:solidFill>
              </a:rPr>
            </a:br>
            <a:r>
              <a:rPr lang="en-GB">
                <a:solidFill>
                  <a:schemeClr val="bg1"/>
                </a:solidFill>
              </a:rPr>
              <a:t>Ce qui pourrait être amélioré aujourd'hui</a:t>
            </a:r>
          </a:p>
          <a:p>
            <a:pPr marL="357188" indent="-342900">
              <a:lnSpc>
                <a:spcPct val="100000"/>
              </a:lnSpc>
              <a:spcAft>
                <a:spcPts val="1200"/>
              </a:spcAft>
              <a:buFont typeface="Arial" panose="020B0604020202020204" pitchFamily="34" charset="0"/>
              <a:buChar char="•"/>
            </a:pPr>
            <a:r>
              <a:rPr lang="en-GB">
                <a:solidFill>
                  <a:schemeClr val="bg1"/>
                </a:solidFill>
              </a:rPr>
              <a:t>Affichez-les sur la fiche d'évaluation lorsque vous quittez la salle.</a:t>
            </a:r>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0A2A39EB-027E-F49B-BFBC-5DBD29E32C1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93B6CA32-88F9-242D-8144-0A26520C9125}"/>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4" name="Rectangle 3">
            <a:extLst>
              <a:ext uri="{FF2B5EF4-FFF2-40B4-BE49-F238E27FC236}">
                <a16:creationId xmlns:a16="http://schemas.microsoft.com/office/drawing/2014/main" id="{B3364A6D-28CD-EF5E-D123-DA36A880B433}"/>
              </a:ext>
            </a:extLst>
          </p:cNvPr>
          <p:cNvSpPr/>
          <p:nvPr/>
        </p:nvSpPr>
        <p:spPr>
          <a:xfrm>
            <a:off x="4572000" y="1995130"/>
            <a:ext cx="642938" cy="657225"/>
          </a:xfrm>
          <a:prstGeom prst="rect">
            <a:avLst/>
          </a:prstGeom>
          <a:solidFill>
            <a:srgbClr val="DAED2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 name="Rectangle 4">
            <a:extLst>
              <a:ext uri="{FF2B5EF4-FFF2-40B4-BE49-F238E27FC236}">
                <a16:creationId xmlns:a16="http://schemas.microsoft.com/office/drawing/2014/main" id="{3D5063F0-F9D3-1EBA-99A4-FC08EE7505D6}"/>
              </a:ext>
            </a:extLst>
          </p:cNvPr>
          <p:cNvSpPr/>
          <p:nvPr/>
        </p:nvSpPr>
        <p:spPr>
          <a:xfrm>
            <a:off x="4572000" y="3012102"/>
            <a:ext cx="642938" cy="657225"/>
          </a:xfrm>
          <a:prstGeom prst="rect">
            <a:avLst/>
          </a:prstGeom>
          <a:solidFill>
            <a:srgbClr val="DA24A3"/>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15168339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8C6D9-90DE-7CB8-3D49-A7B70ABD1D15}"/>
              </a:ext>
            </a:extLst>
          </p:cNvPr>
          <p:cNvSpPr>
            <a:spLocks noGrp="1"/>
          </p:cNvSpPr>
          <p:nvPr>
            <p:ph type="title"/>
          </p:nvPr>
        </p:nvSpPr>
        <p:spPr/>
        <p:txBody>
          <a:bodyPr>
            <a:normAutofit/>
          </a:bodyPr>
          <a:lstStyle/>
          <a:p>
            <a:r>
              <a:rPr lang="en-GB" b="1" dirty="0"/>
              <a:t>Points forts du module 4 « Options d'adaptation au changement climatique et de résilience »</a:t>
            </a:r>
            <a:endParaRPr lang="en-GB" dirty="0"/>
          </a:p>
        </p:txBody>
      </p:sp>
      <p:sp>
        <p:nvSpPr>
          <p:cNvPr id="3" name="Content Placeholder 2">
            <a:extLst>
              <a:ext uri="{FF2B5EF4-FFF2-40B4-BE49-F238E27FC236}">
                <a16:creationId xmlns:a16="http://schemas.microsoft.com/office/drawing/2014/main" id="{699DC10E-9243-752B-36F1-9F2247C1E59F}"/>
              </a:ext>
            </a:extLst>
          </p:cNvPr>
          <p:cNvSpPr>
            <a:spLocks noGrp="1"/>
          </p:cNvSpPr>
          <p:nvPr>
            <p:ph idx="1"/>
          </p:nvPr>
        </p:nvSpPr>
        <p:spPr>
          <a:xfrm>
            <a:off x="429768" y="1499276"/>
            <a:ext cx="10652760" cy="4499623"/>
          </a:xfrm>
        </p:spPr>
        <p:txBody>
          <a:bodyPr>
            <a:normAutofit fontScale="55000" lnSpcReduction="20000"/>
          </a:bodyPr>
          <a:lstStyle/>
          <a:p>
            <a:r>
              <a:rPr lang="en-GB" dirty="0"/>
              <a:t>Ce module était axé sur les stratégies de conception et de financement d'infrastructures résilientes au changement climatique. Il expliquait que les infrastructures résilientes doivent résister aux perturbations, se rétablir rapidement et anticiper les risques futurs. Les principes clés comprennent une approche systémique, une gestion adaptative et l'équité afin de garantir un accès inclusif aux services.</a:t>
            </a:r>
          </a:p>
          <a:p>
            <a:r>
              <a:rPr lang="en-GB" dirty="0"/>
              <a:t>Trois stratégies principales ont été abordées : 1) les approches vertes et bleues (solutions fondées sur la nature), 2) les approches grises (infrastructures techniques) et 3) les approches hybrides qui combinent les deux. </a:t>
            </a:r>
          </a:p>
          <a:p>
            <a:r>
              <a:rPr lang="en-GB" dirty="0"/>
              <a:t>Les solutions fondées sur la nature sont mises en avant pour leurs multiples avantages, notamment la régulation des crues, l'amélioration de la biodiversité et leur rentabilité par rapport aux infrastructures traditionnelles.</a:t>
            </a:r>
          </a:p>
          <a:p>
            <a:r>
              <a:rPr lang="en-GB" dirty="0"/>
              <a:t>Le module a également mis l'accent sur l'environnement favorable (gouvernance forte, capacité institutionnelle et financement) comme élément essentiel pour renforcer la résilience. En intégrant des mesures structurelles et non structurelles, les systèmes d'approvisionnement en eau et d'assainissement peuvent rester fiables malgré les pressions climatiques croissantes.</a:t>
            </a:r>
          </a:p>
          <a:p>
            <a:endParaRPr lang="en-GB" dirty="0"/>
          </a:p>
        </p:txBody>
      </p:sp>
    </p:spTree>
    <p:extLst>
      <p:ext uri="{BB962C8B-B14F-4D97-AF65-F5344CB8AC3E}">
        <p14:creationId xmlns:p14="http://schemas.microsoft.com/office/powerpoint/2010/main" val="351696592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8EC49-03DE-46B5-2D76-3609F5DF4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7C3BEA-E56C-98FF-D003-47541CD3B6EC}"/>
              </a:ext>
            </a:extLst>
          </p:cNvPr>
          <p:cNvSpPr>
            <a:spLocks noGrp="1"/>
          </p:cNvSpPr>
          <p:nvPr>
            <p:ph type="title"/>
          </p:nvPr>
        </p:nvSpPr>
        <p:spPr>
          <a:xfrm>
            <a:off x="545883" y="364408"/>
            <a:ext cx="10652760" cy="969264"/>
          </a:xfrm>
        </p:spPr>
        <p:txBody>
          <a:bodyPr/>
          <a:lstStyle/>
          <a:p>
            <a:r>
              <a:rPr lang="en-GB" dirty="0" err="1"/>
              <a:t>Ressources</a:t>
            </a:r>
            <a:r>
              <a:rPr lang="en-GB" dirty="0"/>
              <a:t> </a:t>
            </a:r>
            <a:r>
              <a:rPr lang="en-GB" dirty="0" err="1"/>
              <a:t>supplémentaires</a:t>
            </a:r>
            <a:r>
              <a:rPr lang="en-GB" dirty="0"/>
              <a:t> du Module 4</a:t>
            </a:r>
          </a:p>
        </p:txBody>
      </p:sp>
      <p:sp>
        <p:nvSpPr>
          <p:cNvPr id="4" name="Content Placeholder 3">
            <a:extLst>
              <a:ext uri="{FF2B5EF4-FFF2-40B4-BE49-F238E27FC236}">
                <a16:creationId xmlns:a16="http://schemas.microsoft.com/office/drawing/2014/main" id="{74C9F6B1-4C39-5F9A-1440-4AEB051A6DDC}"/>
              </a:ext>
            </a:extLst>
          </p:cNvPr>
          <p:cNvSpPr>
            <a:spLocks noGrp="1"/>
          </p:cNvSpPr>
          <p:nvPr>
            <p:ph idx="1"/>
          </p:nvPr>
        </p:nvSpPr>
        <p:spPr>
          <a:xfrm>
            <a:off x="545883" y="1333672"/>
            <a:ext cx="10652760" cy="4190656"/>
          </a:xfrm>
        </p:spPr>
        <p:txBody>
          <a:bodyPr>
            <a:normAutofit fontScale="85000" lnSpcReduction="20000"/>
          </a:bodyPr>
          <a:lstStyle/>
          <a:p>
            <a:r>
              <a:rPr lang="en-GB" u="sng">
                <a:solidFill>
                  <a:srgbClr val="00B0CE"/>
                </a:solidFill>
                <a:hlinkClick r:id="rId3">
                  <a:extLst>
                    <a:ext uri="{A12FA001-AC4F-418D-AE19-62706E023703}">
                      <ahyp:hlinkClr xmlns:ahyp="http://schemas.microsoft.com/office/drawing/2018/hyperlinkcolor" val="tx"/>
                    </a:ext>
                  </a:extLst>
                </a:hlinkClick>
              </a:rPr>
              <a:t>Relever le défi : exemples de réussite et stratégies pour parvenir à l'adaptation au changement climatique et à la résilience</a:t>
            </a:r>
            <a:br>
              <a:rPr lang="en-GB" u="sng"/>
            </a:br>
            <a:r>
              <a:rPr lang="en-GB"/>
              <a:t>Banque mondiale (2023)</a:t>
            </a:r>
          </a:p>
          <a:p>
            <a:endParaRPr lang="en-GB"/>
          </a:p>
          <a:p>
            <a:r>
              <a:rPr lang="en-GB" u="sng">
                <a:solidFill>
                  <a:srgbClr val="00B0CE"/>
                </a:solidFill>
                <a:hlinkClick r:id="rId4">
                  <a:extLst>
                    <a:ext uri="{A12FA001-AC4F-418D-AE19-62706E023703}">
                      <ahyp:hlinkClr xmlns:ahyp="http://schemas.microsoft.com/office/drawing/2018/hyperlinkcolor" val="tx"/>
                    </a:ext>
                  </a:extLst>
                </a:hlinkClick>
              </a:rPr>
              <a:t>« Voies vers la résilience climatique : adaptation, atténuation et développement durable »</a:t>
            </a:r>
            <a:br>
              <a:rPr lang="en-GB" u="sng"/>
            </a:br>
            <a:r>
              <a:rPr lang="en-GB"/>
              <a:t>GIEC (AR5, Groupe de travail II)</a:t>
            </a:r>
          </a:p>
          <a:p>
            <a:endParaRPr lang="en-GB"/>
          </a:p>
          <a:p>
            <a:r>
              <a:rPr lang="en-GB" u="sng">
                <a:solidFill>
                  <a:srgbClr val="00B0CE"/>
                </a:solidFill>
                <a:hlinkClick r:id="rId5">
                  <a:extLst>
                    <a:ext uri="{A12FA001-AC4F-418D-AE19-62706E023703}">
                      <ahyp:hlinkClr xmlns:ahyp="http://schemas.microsoft.com/office/drawing/2018/hyperlinkcolor" val="tx"/>
                    </a:ext>
                  </a:extLst>
                </a:hlinkClick>
              </a:rPr>
              <a:t>Guide sectoriel : Sécurité de l'eau | Fonds vert pour le climat</a:t>
            </a:r>
            <a:br>
              <a:rPr lang="en-GB" u="sng"/>
            </a:br>
            <a:r>
              <a:rPr lang="en-GB"/>
              <a:t>GCF</a:t>
            </a:r>
          </a:p>
          <a:p>
            <a:r>
              <a:rPr lang="en-GB" u="sng">
                <a:solidFill>
                  <a:srgbClr val="00B0CE"/>
                </a:solidFill>
                <a:hlinkClick r:id="rId6">
                  <a:extLst>
                    <a:ext uri="{A12FA001-AC4F-418D-AE19-62706E023703}">
                      <ahyp:hlinkClr xmlns:ahyp="http://schemas.microsoft.com/office/drawing/2018/hyperlinkcolor" val="tx"/>
                    </a:ext>
                  </a:extLst>
                </a:hlinkClick>
              </a:rPr>
              <a:t>UTS-ISF, 2023. ClimateFIRST : Cadre climatique pour améliorer la résilience des technologies d'assainissement : guide pratique</a:t>
            </a:r>
            <a:endParaRPr lang="en-GB">
              <a:solidFill>
                <a:srgbClr val="00B0CE"/>
              </a:solidFill>
            </a:endParaRPr>
          </a:p>
        </p:txBody>
      </p:sp>
    </p:spTree>
    <p:extLst>
      <p:ext uri="{BB962C8B-B14F-4D97-AF65-F5344CB8AC3E}">
        <p14:creationId xmlns:p14="http://schemas.microsoft.com/office/powerpoint/2010/main" val="1734080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A77FE3E-2609-5A12-EE88-023C0B0616AC}"/>
              </a:ext>
            </a:extLst>
          </p:cNvPr>
          <p:cNvSpPr>
            <a:spLocks noGrp="1"/>
          </p:cNvSpPr>
          <p:nvPr>
            <p:ph type="title"/>
          </p:nvPr>
        </p:nvSpPr>
        <p:spPr>
          <a:xfrm>
            <a:off x="974557" y="717697"/>
            <a:ext cx="10652760" cy="969264"/>
          </a:xfrm>
        </p:spPr>
        <p:txBody>
          <a:bodyPr/>
          <a:lstStyle/>
          <a:p>
            <a:r>
              <a:rPr lang="en-GB" sz="2800" b="1" dirty="0">
                <a:solidFill>
                  <a:srgbClr val="0B5FBA"/>
                </a:solidFill>
                <a:latin typeface="Roboto"/>
                <a:ea typeface="Roboto"/>
                <a:cs typeface="Roboto"/>
              </a:rPr>
              <a:t>MODULE 4 : Options </a:t>
            </a:r>
            <a:r>
              <a:rPr lang="en-GB" sz="2800" b="1" dirty="0" err="1">
                <a:solidFill>
                  <a:srgbClr val="0B5FBA"/>
                </a:solidFill>
                <a:latin typeface="Roboto"/>
                <a:ea typeface="Roboto"/>
                <a:cs typeface="Roboto"/>
              </a:rPr>
              <a:t>d'adaptation</a:t>
            </a:r>
            <a:r>
              <a:rPr lang="en-GB" sz="2800" b="1" dirty="0">
                <a:solidFill>
                  <a:srgbClr val="0B5FBA"/>
                </a:solidFill>
                <a:latin typeface="Roboto"/>
                <a:ea typeface="Roboto"/>
                <a:cs typeface="Roboto"/>
              </a:rPr>
              <a:t> au </a:t>
            </a:r>
            <a:r>
              <a:rPr lang="en-GB" sz="2800" b="1" dirty="0" err="1">
                <a:solidFill>
                  <a:srgbClr val="0B5FBA"/>
                </a:solidFill>
                <a:latin typeface="Roboto"/>
                <a:ea typeface="Roboto"/>
                <a:cs typeface="Roboto"/>
              </a:rPr>
              <a:t>changement</a:t>
            </a:r>
            <a:r>
              <a:rPr lang="en-GB" sz="2800" b="1" dirty="0">
                <a:solidFill>
                  <a:srgbClr val="0B5FBA"/>
                </a:solidFill>
                <a:latin typeface="Roboto"/>
                <a:ea typeface="Roboto"/>
                <a:cs typeface="Roboto"/>
              </a:rPr>
              <a:t> </a:t>
            </a:r>
            <a:r>
              <a:rPr lang="en-GB" sz="2800" b="1" dirty="0" err="1">
                <a:solidFill>
                  <a:srgbClr val="0B5FBA"/>
                </a:solidFill>
                <a:latin typeface="Roboto"/>
                <a:ea typeface="Roboto"/>
                <a:cs typeface="Roboto"/>
              </a:rPr>
              <a:t>climatique</a:t>
            </a:r>
            <a:r>
              <a:rPr lang="en-GB" sz="2800" b="1" dirty="0">
                <a:solidFill>
                  <a:srgbClr val="0B5FBA"/>
                </a:solidFill>
                <a:latin typeface="Roboto"/>
                <a:ea typeface="Roboto"/>
                <a:cs typeface="Roboto"/>
              </a:rPr>
              <a:t> et de </a:t>
            </a:r>
            <a:r>
              <a:rPr lang="en-GB" sz="2800" b="1" dirty="0" err="1">
                <a:solidFill>
                  <a:srgbClr val="0B5FBA"/>
                </a:solidFill>
                <a:latin typeface="Roboto"/>
                <a:ea typeface="Roboto"/>
                <a:cs typeface="Roboto"/>
              </a:rPr>
              <a:t>résilience</a:t>
            </a:r>
            <a:endParaRPr lang="en-GB" b="1" dirty="0">
              <a:solidFill>
                <a:srgbClr val="0B5FBA"/>
              </a:solidFill>
              <a:latin typeface="Roboto"/>
              <a:ea typeface="Roboto"/>
              <a:cs typeface="Roboto"/>
            </a:endParaRPr>
          </a:p>
        </p:txBody>
      </p:sp>
      <p:sp>
        <p:nvSpPr>
          <p:cNvPr id="3" name="Text Placeholder 2">
            <a:extLst>
              <a:ext uri="{FF2B5EF4-FFF2-40B4-BE49-F238E27FC236}">
                <a16:creationId xmlns:a16="http://schemas.microsoft.com/office/drawing/2014/main" id="{68D92CBE-0AB0-1208-53DE-3E860EE1E279}"/>
              </a:ext>
            </a:extLst>
          </p:cNvPr>
          <p:cNvSpPr>
            <a:spLocks noGrp="1"/>
          </p:cNvSpPr>
          <p:nvPr>
            <p:ph idx="1"/>
          </p:nvPr>
        </p:nvSpPr>
        <p:spPr>
          <a:xfrm>
            <a:off x="974557" y="1804736"/>
            <a:ext cx="9722960" cy="3850935"/>
          </a:xfrm>
        </p:spPr>
        <p:txBody>
          <a:bodyPr>
            <a:normAutofit lnSpcReduction="10000"/>
          </a:bodyPr>
          <a:lstStyle/>
          <a:p>
            <a:pPr marL="114300" indent="0">
              <a:buNone/>
            </a:pPr>
            <a:r>
              <a:rPr lang="en-GB" sz="2000" dirty="0"/>
              <a:t>Les </a:t>
            </a:r>
            <a:r>
              <a:rPr lang="en-GB" sz="2000" dirty="0" err="1"/>
              <a:t>éléments</a:t>
            </a:r>
            <a:r>
              <a:rPr lang="en-GB" sz="2000" dirty="0"/>
              <a:t> </a:t>
            </a:r>
            <a:r>
              <a:rPr lang="en-GB" sz="2000" dirty="0" err="1"/>
              <a:t>clés</a:t>
            </a:r>
            <a:r>
              <a:rPr lang="en-GB" sz="2000" dirty="0"/>
              <a:t> </a:t>
            </a:r>
            <a:r>
              <a:rPr lang="en-GB" sz="2000" dirty="0" err="1"/>
              <a:t>comprennent</a:t>
            </a:r>
            <a:r>
              <a:rPr lang="en-GB" sz="2000" dirty="0"/>
              <a:t> :</a:t>
            </a:r>
          </a:p>
          <a:p>
            <a:pPr marL="357188" indent="-342900">
              <a:buFont typeface="Arial" panose="020B0604020202020204" pitchFamily="34" charset="0"/>
              <a:buChar char="•"/>
            </a:pPr>
            <a:r>
              <a:rPr lang="en-GB" sz="2000" b="1" dirty="0" err="1"/>
              <a:t>L’exploration</a:t>
            </a:r>
            <a:r>
              <a:rPr lang="en-GB" sz="2000" b="1" dirty="0"/>
              <a:t> </a:t>
            </a:r>
            <a:r>
              <a:rPr lang="en-GB" sz="2000" dirty="0"/>
              <a:t>de solutions techniques, </a:t>
            </a:r>
            <a:r>
              <a:rPr lang="en-GB" sz="2000" dirty="0" err="1"/>
              <a:t>conceptuelles</a:t>
            </a:r>
            <a:r>
              <a:rPr lang="en-GB" sz="2000" dirty="0"/>
              <a:t> et </a:t>
            </a:r>
            <a:r>
              <a:rPr lang="en-GB" sz="2000" dirty="0" err="1"/>
              <a:t>stratégiques</a:t>
            </a:r>
            <a:r>
              <a:rPr lang="en-GB" sz="2000" dirty="0"/>
              <a:t>, </a:t>
            </a:r>
            <a:r>
              <a:rPr lang="en-US" sz="2000" dirty="0">
                <a:solidFill>
                  <a:schemeClr val="accent1"/>
                </a:solidFill>
              </a:rPr>
              <a:t>y </a:t>
            </a:r>
            <a:r>
              <a:rPr lang="en-US" sz="2000" dirty="0" err="1">
                <a:solidFill>
                  <a:schemeClr val="accent1"/>
                </a:solidFill>
              </a:rPr>
              <a:t>compris</a:t>
            </a:r>
            <a:r>
              <a:rPr lang="en-US" sz="2000" dirty="0">
                <a:solidFill>
                  <a:schemeClr val="accent1"/>
                </a:solidFill>
              </a:rPr>
              <a:t> </a:t>
            </a:r>
            <a:r>
              <a:rPr lang="en-US" sz="2000" b="1" dirty="0">
                <a:solidFill>
                  <a:schemeClr val="accent1"/>
                </a:solidFill>
              </a:rPr>
              <a:t>des solutions </a:t>
            </a:r>
            <a:r>
              <a:rPr lang="en-US" sz="2000" b="1" dirty="0" err="1">
                <a:solidFill>
                  <a:schemeClr val="accent1"/>
                </a:solidFill>
              </a:rPr>
              <a:t>fondées</a:t>
            </a:r>
            <a:r>
              <a:rPr lang="en-US" sz="2000" b="1" dirty="0">
                <a:solidFill>
                  <a:schemeClr val="accent1"/>
                </a:solidFill>
              </a:rPr>
              <a:t> sur la nature et des solutions non </a:t>
            </a:r>
            <a:r>
              <a:rPr lang="en-US" sz="2000" b="1" dirty="0" err="1">
                <a:solidFill>
                  <a:schemeClr val="accent1"/>
                </a:solidFill>
              </a:rPr>
              <a:t>structurelles</a:t>
            </a:r>
            <a:r>
              <a:rPr lang="en-US" sz="2000" b="1" dirty="0">
                <a:solidFill>
                  <a:schemeClr val="accent1"/>
                </a:solidFill>
              </a:rPr>
              <a:t> </a:t>
            </a:r>
            <a:r>
              <a:rPr lang="en-GB" sz="2000" dirty="0"/>
              <a:t> pour des </a:t>
            </a:r>
            <a:r>
              <a:rPr lang="en-GB" sz="2000" dirty="0" err="1"/>
              <a:t>systèmes</a:t>
            </a:r>
            <a:r>
              <a:rPr lang="en-GB" sz="2000" dirty="0"/>
              <a:t> </a:t>
            </a:r>
            <a:r>
              <a:rPr lang="en-GB" sz="2000" dirty="0" err="1"/>
              <a:t>d'approvisionnement</a:t>
            </a:r>
            <a:r>
              <a:rPr lang="en-GB" sz="2000" dirty="0"/>
              <a:t> </a:t>
            </a:r>
            <a:r>
              <a:rPr lang="en-GB" sz="2000" dirty="0" err="1"/>
              <a:t>en</a:t>
            </a:r>
            <a:r>
              <a:rPr lang="en-GB" sz="2000" dirty="0"/>
              <a:t> eau et </a:t>
            </a:r>
            <a:r>
              <a:rPr lang="en-GB" sz="2000" dirty="0" err="1"/>
              <a:t>d'assainissement</a:t>
            </a:r>
            <a:r>
              <a:rPr lang="en-GB" sz="2000" dirty="0"/>
              <a:t> </a:t>
            </a:r>
            <a:r>
              <a:rPr lang="en-GB" sz="2000" dirty="0" err="1"/>
              <a:t>résilients</a:t>
            </a:r>
            <a:r>
              <a:rPr lang="en-GB" sz="2000" dirty="0"/>
              <a:t>.</a:t>
            </a:r>
          </a:p>
          <a:p>
            <a:pPr marL="357188" indent="-342900">
              <a:buFont typeface="Arial" panose="020B0604020202020204" pitchFamily="34" charset="0"/>
              <a:buChar char="•"/>
            </a:pPr>
            <a:r>
              <a:rPr lang="en-GB" sz="2000" b="1" dirty="0"/>
              <a:t>La </a:t>
            </a:r>
            <a:r>
              <a:rPr lang="en-GB" sz="2000" b="1" dirty="0" err="1"/>
              <a:t>présentation</a:t>
            </a:r>
            <a:r>
              <a:rPr lang="en-GB" sz="2000" b="1" dirty="0"/>
              <a:t> </a:t>
            </a:r>
            <a:r>
              <a:rPr lang="en-GB" sz="2000" dirty="0"/>
              <a:t>de </a:t>
            </a:r>
            <a:r>
              <a:rPr lang="en-GB" sz="2000" dirty="0" err="1"/>
              <a:t>stratégies</a:t>
            </a:r>
            <a:r>
              <a:rPr lang="en-GB" sz="2000" dirty="0"/>
              <a:t> </a:t>
            </a:r>
            <a:r>
              <a:rPr lang="en-GB" sz="2000" dirty="0" err="1"/>
              <a:t>d'adaptation</a:t>
            </a:r>
            <a:r>
              <a:rPr lang="en-GB" sz="2000" dirty="0"/>
              <a:t> </a:t>
            </a:r>
            <a:r>
              <a:rPr lang="en-GB" sz="2000" dirty="0" err="1"/>
              <a:t>fondées</a:t>
            </a:r>
            <a:r>
              <a:rPr lang="en-GB" sz="2000" dirty="0"/>
              <a:t> sur des données </a:t>
            </a:r>
            <a:r>
              <a:rPr lang="en-GB" sz="2000" dirty="0" err="1"/>
              <a:t>probantes</a:t>
            </a:r>
            <a:r>
              <a:rPr lang="en-GB" sz="2000" dirty="0"/>
              <a:t> issues de divers </a:t>
            </a:r>
            <a:r>
              <a:rPr lang="en-GB" sz="2000" dirty="0" err="1"/>
              <a:t>contextes</a:t>
            </a:r>
            <a:r>
              <a:rPr lang="en-GB" sz="2000" dirty="0"/>
              <a:t>.</a:t>
            </a:r>
          </a:p>
          <a:p>
            <a:pPr marL="357188" lvl="0" indent="-342900">
              <a:buFont typeface="Arial" panose="020B0604020202020204" pitchFamily="34" charset="0"/>
              <a:buChar char="•"/>
            </a:pPr>
            <a:r>
              <a:rPr lang="en-GB" sz="2000" b="1" dirty="0"/>
              <a:t>La </a:t>
            </a:r>
            <a:r>
              <a:rPr lang="en-GB" sz="2000" b="1" dirty="0" err="1"/>
              <a:t>Présentation</a:t>
            </a:r>
            <a:r>
              <a:rPr lang="en-GB" sz="2000" b="1" dirty="0"/>
              <a:t> </a:t>
            </a:r>
            <a:r>
              <a:rPr lang="en-GB" sz="2000" dirty="0"/>
              <a:t>des </a:t>
            </a:r>
            <a:r>
              <a:rPr lang="en-GB" sz="2000" dirty="0" err="1"/>
              <a:t>principaux</a:t>
            </a:r>
            <a:r>
              <a:rPr lang="en-GB" sz="2000" dirty="0"/>
              <a:t> documents </a:t>
            </a:r>
            <a:r>
              <a:rPr lang="en-GB" sz="2000" dirty="0" err="1"/>
              <a:t>d'orientation</a:t>
            </a:r>
            <a:r>
              <a:rPr lang="en-GB" sz="2000" dirty="0"/>
              <a:t>.</a:t>
            </a:r>
          </a:p>
          <a:p>
            <a:pPr lvl="0"/>
            <a:endParaRPr lang="en-GB" sz="2000" dirty="0"/>
          </a:p>
          <a:p>
            <a:r>
              <a:rPr lang="en-GB" sz="2000" b="1" dirty="0"/>
              <a:t>Durée :</a:t>
            </a:r>
            <a:r>
              <a:rPr lang="en-GB" sz="2000" dirty="0"/>
              <a:t> 1 jour</a:t>
            </a:r>
          </a:p>
        </p:txBody>
      </p:sp>
    </p:spTree>
    <p:extLst>
      <p:ext uri="{BB962C8B-B14F-4D97-AF65-F5344CB8AC3E}">
        <p14:creationId xmlns:p14="http://schemas.microsoft.com/office/powerpoint/2010/main" val="3206809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D3C7629-C416-58D8-16DC-5DD349C77EF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1E71900-6795-69F2-314F-091A8E81339A}"/>
              </a:ext>
            </a:extLst>
          </p:cNvPr>
          <p:cNvSpPr>
            <a:spLocks noGrp="1"/>
          </p:cNvSpPr>
          <p:nvPr>
            <p:ph sz="quarter" idx="16"/>
          </p:nvPr>
        </p:nvSpPr>
        <p:spPr>
          <a:xfrm>
            <a:off x="549525" y="937153"/>
            <a:ext cx="11017041" cy="741762"/>
          </a:xfrm>
        </p:spPr>
        <p:txBody>
          <a:bodyPr>
            <a:normAutofit/>
          </a:bodyPr>
          <a:lstStyle/>
          <a:p>
            <a:r>
              <a:rPr lang="en-GB"/>
              <a:t>Objectifs pédagogiques</a:t>
            </a:r>
          </a:p>
        </p:txBody>
      </p:sp>
    </p:spTree>
    <p:extLst>
      <p:ext uri="{BB962C8B-B14F-4D97-AF65-F5344CB8AC3E}">
        <p14:creationId xmlns:p14="http://schemas.microsoft.com/office/powerpoint/2010/main" val="1205000827"/>
      </p:ext>
    </p:extLst>
  </p:cSld>
  <p:clrMapOvr>
    <a:masterClrMapping/>
  </p:clrMapOvr>
</p:sld>
</file>

<file path=ppt/theme/theme1.xml><?xml version="1.0" encoding="utf-8"?>
<a:theme xmlns:a="http://schemas.openxmlformats.org/drawingml/2006/main" name="Oasis">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asis Font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 id="{F87D57D1-6595-40EA-BD1E-F0C34D0EF910}" vid="{ECA7DBCD-4BC8-40F2-8EF4-7A6D942FA19B}"/>
    </a:ext>
  </a:extLst>
</a:theme>
</file>

<file path=ppt/theme/theme2.xml><?xml version="1.0" encoding="utf-8"?>
<a:theme xmlns:a="http://schemas.openxmlformats.org/drawingml/2006/main" name="PowerPoint presentation 2016">
  <a:themeElements>
    <a:clrScheme name="IRC">
      <a:dk1>
        <a:sysClr val="windowText" lastClr="000000"/>
      </a:dk1>
      <a:lt1>
        <a:sysClr val="window" lastClr="FFFFFF"/>
      </a:lt1>
      <a:dk2>
        <a:srgbClr val="000000"/>
      </a:dk2>
      <a:lt2>
        <a:srgbClr val="FFFFFF"/>
      </a:lt2>
      <a:accent1>
        <a:srgbClr val="007E97"/>
      </a:accent1>
      <a:accent2>
        <a:srgbClr val="E62733"/>
      </a:accent2>
      <a:accent3>
        <a:srgbClr val="FAB400"/>
      </a:accent3>
      <a:accent4>
        <a:srgbClr val="F0E51B"/>
      </a:accent4>
      <a:accent5>
        <a:srgbClr val="CAE1E8"/>
      </a:accent5>
      <a:accent6>
        <a:srgbClr val="FCDED5"/>
      </a:accent6>
      <a:hlink>
        <a:srgbClr val="007E97"/>
      </a:hlink>
      <a:folHlink>
        <a:srgbClr val="E62733"/>
      </a:folHlink>
    </a:clrScheme>
    <a:fontScheme name="IRC VAG">
      <a:majorFont>
        <a:latin typeface="VAG Rounded Std Thin"/>
        <a:ea typeface=""/>
        <a:cs typeface=""/>
      </a:majorFont>
      <a:minorFont>
        <a:latin typeface="VAG Rounded Std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WASH Academy - PPT for the Webinar" id="{464C8C42-CE7B-8D4D-9F29-43B9ECAC1AC0}" vid="{F1314935-259C-714E-A61D-5EFC3849482E}"/>
    </a:ext>
  </a:extLst>
</a:theme>
</file>

<file path=ppt/theme/theme3.xml><?xml version="1.0" encoding="utf-8"?>
<a:theme xmlns:a="http://schemas.openxmlformats.org/drawingml/2006/main" name="Water For People Theme">
  <a:themeElements>
    <a:clrScheme name="NEW COLORS">
      <a:dk1>
        <a:srgbClr val="4D4D4D"/>
      </a:dk1>
      <a:lt1>
        <a:sysClr val="window" lastClr="FFFFFF"/>
      </a:lt1>
      <a:dk2>
        <a:srgbClr val="072874"/>
      </a:dk2>
      <a:lt2>
        <a:srgbClr val="FC9D0B"/>
      </a:lt2>
      <a:accent1>
        <a:srgbClr val="820C39"/>
      </a:accent1>
      <a:accent2>
        <a:srgbClr val="1F6742"/>
      </a:accent2>
      <a:accent3>
        <a:srgbClr val="2EBFF3"/>
      </a:accent3>
      <a:accent4>
        <a:srgbClr val="3423A6"/>
      </a:accent4>
      <a:accent5>
        <a:srgbClr val="3095B4"/>
      </a:accent5>
      <a:accent6>
        <a:srgbClr val="DB5461"/>
      </a:accent6>
      <a:hlink>
        <a:srgbClr val="3095B4"/>
      </a:hlink>
      <a:folHlink>
        <a:srgbClr val="8788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64C4A"/>
        </a:solidFill>
        <a:ln>
          <a:noFill/>
        </a:ln>
      </a:spPr>
      <a:bodyPr rtlCol="0" anchor="ctr"/>
      <a:lstStyle>
        <a:defPPr marL="0" marR="0" indent="0" algn="ctr" defTabSz="914400" rtl="0" eaLnBrk="1" fontAlgn="base" latinLnBrk="0" hangingPunct="1">
          <a:lnSpc>
            <a:spcPct val="100000"/>
          </a:lnSpc>
          <a:spcBef>
            <a:spcPts val="0"/>
          </a:spcBef>
          <a:spcAft>
            <a:spcPts val="0"/>
          </a:spcAft>
          <a:buClrTx/>
          <a:buSzTx/>
          <a:buFontTx/>
          <a:buNone/>
          <a:tabLst/>
          <a:defRPr kumimoji="0" sz="1800" b="1" i="0" u="none" strike="noStrike" kern="1200" cap="none" spc="0" normalizeH="0" baseline="0" noProof="0" dirty="0">
            <a:ln>
              <a:noFill/>
            </a:ln>
            <a:solidFill>
              <a:prstClr val="white"/>
            </a:solidFill>
            <a:effectLst/>
            <a:uLnTx/>
            <a:uFillTx/>
            <a:latin typeface="Corbel" panose="020B0503020204020204" pitchFamily="34" charset="0"/>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Water For People Theme" id="{7E4A609F-4ABD-4EE9-9648-CC019F966C93}" vid="{9EFE43DD-0E02-415F-BC55-F8CC5EA6E2B0}"/>
    </a:ext>
  </a:extLst>
</a:theme>
</file>

<file path=ppt/theme/theme4.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5029163-e779-4170-aed0-0becec4468f2">
      <Terms xmlns="http://schemas.microsoft.com/office/infopath/2007/PartnerControls"/>
    </lcf76f155ced4ddcb4097134ff3c332f>
    <TaxCatchAll xmlns="d4a57fd9-c3a3-4a9b-9a1a-19a03a0d616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BCDAE8A5613BE44AE408DFBEF6469DC" ma:contentTypeVersion="19" ma:contentTypeDescription="Create a new document." ma:contentTypeScope="" ma:versionID="d615cc25bebf5639f6f173eb8d0509a6">
  <xsd:schema xmlns:xsd="http://www.w3.org/2001/XMLSchema" xmlns:xs="http://www.w3.org/2001/XMLSchema" xmlns:p="http://schemas.microsoft.com/office/2006/metadata/properties" xmlns:ns2="d4a57fd9-c3a3-4a9b-9a1a-19a03a0d6162" xmlns:ns3="65029163-e779-4170-aed0-0becec4468f2" targetNamespace="http://schemas.microsoft.com/office/2006/metadata/properties" ma:root="true" ma:fieldsID="0880252e80212dafee82d896830a871d" ns2:_="" ns3:_="">
    <xsd:import namespace="d4a57fd9-c3a3-4a9b-9a1a-19a03a0d6162"/>
    <xsd:import namespace="65029163-e779-4170-aed0-0becec4468f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Loca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a57fd9-c3a3-4a9b-9a1a-19a03a0d616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0a0b2bc-92bd-465b-a373-d6bc6ea1897a}" ma:internalName="TaxCatchAll" ma:showField="CatchAllData" ma:web="d4a57fd9-c3a3-4a9b-9a1a-19a03a0d616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5029163-e779-4170-aed0-0becec4468f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F1541A-0A07-4E7B-8BC4-6AF3AC61BD1C}">
  <ds:schemaRefs>
    <ds:schemaRef ds:uri="2ac7cd8f-dacc-453d-90dd-0fe78c9bbb6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f291d9aa-6563-4aae-a5dd-16b535aa42c0"/>
    <ds:schemaRef ds:uri="0f38eaac-4cf2-44b0-a7d4-b983dd4575f2"/>
  </ds:schemaRefs>
</ds:datastoreItem>
</file>

<file path=customXml/itemProps2.xml><?xml version="1.0" encoding="utf-8"?>
<ds:datastoreItem xmlns:ds="http://schemas.openxmlformats.org/officeDocument/2006/customXml" ds:itemID="{E1454E18-8E9F-4AA3-86C0-2E5743D5BA3A}">
  <ds:schemaRefs>
    <ds:schemaRef ds:uri="http://schemas.microsoft.com/sharepoint/v3/contenttype/forms"/>
  </ds:schemaRefs>
</ds:datastoreItem>
</file>

<file path=customXml/itemProps3.xml><?xml version="1.0" encoding="utf-8"?>
<ds:datastoreItem xmlns:ds="http://schemas.openxmlformats.org/officeDocument/2006/customXml" ds:itemID="{17078E14-FD92-4B3A-ADD3-75CDB765A30F}"/>
</file>

<file path=docProps/app.xml><?xml version="1.0" encoding="utf-8"?>
<Properties xmlns="http://schemas.openxmlformats.org/officeDocument/2006/extended-properties" xmlns:vt="http://schemas.openxmlformats.org/officeDocument/2006/docPropsVTypes">
  <TotalTime>2375</TotalTime>
  <Words>15074</Words>
  <Application>Microsoft Office PowerPoint</Application>
  <PresentationFormat>Widescreen</PresentationFormat>
  <Paragraphs>1062</Paragraphs>
  <Slides>79</Slides>
  <Notes>69</Notes>
  <HiddenSlides>0</HiddenSlides>
  <MMClips>1</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79</vt:i4>
      </vt:variant>
    </vt:vector>
  </HeadingPairs>
  <TitlesOfParts>
    <vt:vector size="96" baseType="lpstr">
      <vt:lpstr>Roboto Black</vt:lpstr>
      <vt:lpstr>Open Sans</vt:lpstr>
      <vt:lpstr>Lora</vt:lpstr>
      <vt:lpstr>Aptos</vt:lpstr>
      <vt:lpstr>Century Gothic</vt:lpstr>
      <vt:lpstr>VAG Rounded Std Thin</vt:lpstr>
      <vt:lpstr>Symbol</vt:lpstr>
      <vt:lpstr>Lucida Grande</vt:lpstr>
      <vt:lpstr>Calibri</vt:lpstr>
      <vt:lpstr>Arial</vt:lpstr>
      <vt:lpstr>Roboto</vt:lpstr>
      <vt:lpstr>Neue Haas Grotesk Text Pro</vt:lpstr>
      <vt:lpstr>VAG Rounded Std Light</vt:lpstr>
      <vt:lpstr>Roboto Medium</vt:lpstr>
      <vt:lpstr>Oasis</vt:lpstr>
      <vt:lpstr>PowerPoint presentation 2016</vt:lpstr>
      <vt:lpstr>Water For People Theme</vt:lpstr>
      <vt:lpstr>Options d'adaptation au changement climatique et de résilience</vt:lpstr>
      <vt:lpstr>PowerPoint Presentation</vt:lpstr>
      <vt:lpstr>PowerPoint Presentation</vt:lpstr>
      <vt:lpstr>Commentaires</vt:lpstr>
      <vt:lpstr>Notre rivière</vt:lpstr>
      <vt:lpstr>PowerPoint Presentation</vt:lpstr>
      <vt:lpstr>PowerPoint Presentation</vt:lpstr>
      <vt:lpstr>MODULE 4 : Options d'adaptation au changement climatique et de résilience</vt:lpstr>
      <vt:lpstr>PowerPoint Presentation</vt:lpstr>
      <vt:lpstr>MODULE 4 - Objectifs d'apprentissage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Effets en cascade du changement climatique</vt:lpstr>
      <vt:lpstr>Effets en cascade du changement climatique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L'environnement favorable au sens large -  soutient les mesures non structurelles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 principaux fonds multilatéraux consacrés au climat susceptibles d'intéresser les services liés à l'eau sont les suivants</vt:lpstr>
      <vt:lpstr>Tout financement climatique doit avoir une justification climatique claire et contribuer à l'additionnalité   L'additionnalité correspond aux coûts supplémentaires nécessaires pour rendre un service résilient au changement climatique et/ou à faible émission de carbone. Il s'agit de la partie d'une intervention qui peut être directement attribuée au changement climatique. Cela garantit que l'augmentation du financement climatique ne réduit pas les fonds disponibles pour d'autres besoins de développement.  Le risque climatique, qui fait référence aux aléas, aux vulnérabilités et à l'exposition, est une condition préalable à une justification climatique claire pour traiter l'additionnalité.  </vt:lpstr>
      <vt:lpstr>PowerPoint Presentation</vt:lpstr>
      <vt:lpstr>PowerPoint Presentation</vt:lpstr>
      <vt:lpstr>Conseils pour le financement climatique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Zone humide artificielle de Mikindani</vt:lpstr>
      <vt:lpstr>Barrages de sable Comté de Makueni</vt:lpstr>
      <vt:lpstr>PowerPoint Presentation</vt:lpstr>
      <vt:lpstr>Autres options</vt:lpstr>
      <vt:lpstr>PowerPoint Presentation</vt:lpstr>
      <vt:lpstr>Exercice</vt:lpstr>
      <vt:lpstr>PowerPoint Presentation</vt:lpstr>
      <vt:lpstr>PowerPoint Presentation</vt:lpstr>
      <vt:lpstr>PowerPoint Presentation</vt:lpstr>
      <vt:lpstr>PowerPoint Presentation</vt:lpstr>
      <vt:lpstr>PowerPoint Presentation</vt:lpstr>
      <vt:lpstr>PowerPoint Presentation</vt:lpstr>
      <vt:lpstr>Réflexion de fin de journée</vt:lpstr>
      <vt:lpstr>Points forts du module 4 « Options d'adaptation au changement climatique et de résilience »</vt:lpstr>
      <vt:lpstr>Ressources supplémentaires du Module 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Dave Steinbach</dc:creator>
  <cp:keywords>, docId:F2560B28C61D130A4EF629E21896B774</cp:keywords>
  <cp:lastModifiedBy>Ismael Ousmane</cp:lastModifiedBy>
  <cp:revision>90</cp:revision>
  <cp:lastPrinted>2025-10-20T11:17:52Z</cp:lastPrinted>
  <dcterms:created xsi:type="dcterms:W3CDTF">2024-06-04T23:15:28Z</dcterms:created>
  <dcterms:modified xsi:type="dcterms:W3CDTF">2026-03-16T09:54:00Z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0x010100ABCDAE8A5613BE44AE408DFBEF6469DC</vt:lpwstr>
  </property>
  <property fmtid="{D5CDD505-2E9C-101B-9397-08002B2CF9AE}" pid="3" name="MediaServiceImageTags">
    <vt:lpwstr/>
  </property>
  <property fmtid="{D5CDD505-2E9C-101B-9397-08002B2CF9AE}" pid="4" name="Order">
    <vt:lpwstr>76400.0000000000</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