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91" r:id="rId5"/>
    <p:sldId id="553" r:id="rId6"/>
    <p:sldId id="457" r:id="rId7"/>
    <p:sldId id="587" r:id="rId8"/>
    <p:sldId id="487" r:id="rId9"/>
    <p:sldId id="302" r:id="rId10"/>
    <p:sldId id="288" r:id="rId11"/>
    <p:sldId id="488" r:id="rId12"/>
    <p:sldId id="369" r:id="rId13"/>
    <p:sldId id="287" r:id="rId14"/>
    <p:sldId id="278" r:id="rId15"/>
    <p:sldId id="712" r:id="rId16"/>
  </p:sldIdLst>
  <p:sldSz cx="12192000" cy="6858000"/>
  <p:notesSz cx="6858000" cy="9144000"/>
  <p:embeddedFontLst>
    <p:embeddedFont>
      <p:font typeface="Neue Haas Grotesk Text Pro" panose="020B0504020202020204" pitchFamily="34" charset="0"/>
      <p:regular r:id="rId19"/>
      <p:bold r:id="rId20"/>
      <p:italic r:id="rId21"/>
      <p:boldItalic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  <p:embeddedFont>
      <p:font typeface="Roboto Black" panose="02000000000000000000" pitchFamily="2" charset="0"/>
      <p:bold r:id="rId27"/>
      <p:italic r:id="rId28"/>
      <p:boldItalic r:id="rId29"/>
    </p:embeddedFont>
    <p:embeddedFont>
      <p:font typeface="Roboto Medium" panose="02000000000000000000" pitchFamily="2" charset="0"/>
      <p:regular r:id="rId30"/>
      <p: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Module 1" id="{7590137C-9DAF-4E88-BA3C-5CECDF1F5DC7}">
          <p14:sldIdLst>
            <p14:sldId id="291"/>
            <p14:sldId id="553"/>
            <p14:sldId id="457"/>
            <p14:sldId id="587"/>
            <p14:sldId id="487"/>
            <p14:sldId id="302"/>
            <p14:sldId id="288"/>
            <p14:sldId id="488"/>
            <p14:sldId id="369"/>
            <p14:sldId id="287"/>
            <p14:sldId id="278"/>
            <p14:sldId id="712"/>
          </p14:sldIdLst>
        </p14:section>
      </p14:sectionLst>
    </p:ex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486" roundtripDataSignature="AMtx7mifmtJaSvhIGmzEd273uFSL4F/iy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39FB910-2648-F79A-1EEC-04362AE3207C}" name="Jeske Verhoeven" initials="JV" userId="S::verhoeven@ircwash.org::53254696-ddf2-4aad-9bdc-403338f7558a" providerId="AD"/>
  <p188:author id="{36BE3318-1B64-918B-5BAC-CA79D21319AE}" name="Ismael Ousmane" initials="IO" userId="S::ousmane@ircwash.org::ab01b6d6-5715-48fd-92b4-59a54c03f442" providerId="AD"/>
  <p188:author id="{F06ABA5B-72CA-2192-6756-ED807EE52BCA}" name="Guest User" initials="GU" userId="S::urn:spo:tenantanon#0b30b577-c02c-48ec-b75b-0786694b620d::" providerId="AD"/>
  <p188:author id="{E2BD1A85-9A1D-09B0-146F-63A60F32EC46}" name="Arjen Naafs" initials="AN" userId="S::naafs@Ircwash.org::71577389-def5-469d-88bb-7515e703481d" providerId="AD"/>
  <p188:author id="{8AE042AE-1943-DBC1-474D-A2BCA34A0E91}" name="Dechan Dalrymple" initials="DD" userId="S::dalrymple@ircwash.org::5ca6f8ed-50d9-4a4f-8073-33e7336d2b88" providerId="AD"/>
  <p188:author id="{FD3F75D2-EB4F-B6C8-B19D-3E0C9AD85049}" name="Richard Ward" initials="RW" userId="S::ward@ircwash.org::de8cf0dd-f68f-4bd1-8cbd-8ddee9dd240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67BE"/>
    <a:srgbClr val="0A5FBA"/>
    <a:srgbClr val="00B0CE"/>
    <a:srgbClr val="9DCC62"/>
    <a:srgbClr val="DAED24"/>
    <a:srgbClr val="1B78B7"/>
    <a:srgbClr val="F0F3F8"/>
    <a:srgbClr val="F49100"/>
    <a:srgbClr val="DA24A3"/>
    <a:srgbClr val="C2D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75" autoAdjust="0"/>
    <p:restoredTop sz="70867" autoAdjust="0"/>
  </p:normalViewPr>
  <p:slideViewPr>
    <p:cSldViewPr snapToGrid="0">
      <p:cViewPr varScale="1">
        <p:scale>
          <a:sx n="78" d="100"/>
          <a:sy n="78" d="100"/>
        </p:scale>
        <p:origin x="8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492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88" Type="http://schemas.openxmlformats.org/officeDocument/2006/relationships/viewProps" Target="viewProps.xml"/><Relationship Id="rId49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487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490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86" Type="http://customschemas.google.com/relationships/presentationmetadata" Target="meta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48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mael Ousmane" userId="ab01b6d6-5715-48fd-92b4-59a54c03f442" providerId="ADAL" clId="{16291273-184F-4D1D-8232-755C7F6F25C9}"/>
    <pc:docChg chg="delSection">
      <pc:chgData name="Ismael Ousmane" userId="ab01b6d6-5715-48fd-92b4-59a54c03f442" providerId="ADAL" clId="{16291273-184F-4D1D-8232-755C7F6F25C9}" dt="2026-02-13T22:04:25.101" v="4" actId="17851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2306BF5-026D-D9CA-557C-E1B9B54BFF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FC9401-268F-8FCF-BD19-F3560D0345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7BD2C-78D7-4BA2-860C-2B3429A6C7ED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0CEE08-4C74-0FAF-7433-94BC732FDC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452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ashsystemsacademy.org/course/view.php?id=193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water.co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shsystemsacademy.org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link.mwater.co/#/5b2bfdfd10484f8395509ffba6ca1f1c/d0f6df1ea94c4ce5a71ef94bbed2f296?branding=mwater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ashsystemsacademy.org/course/view.php?id=193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>
          <a:extLst>
            <a:ext uri="{FF2B5EF4-FFF2-40B4-BE49-F238E27FC236}">
              <a16:creationId xmlns:a16="http://schemas.microsoft.com/office/drawing/2014/main" id="{A2CC9687-F7AB-6559-39D4-EF9A1895F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9:notes">
            <a:extLst>
              <a:ext uri="{FF2B5EF4-FFF2-40B4-BE49-F238E27FC236}">
                <a16:creationId xmlns:a16="http://schemas.microsoft.com/office/drawing/2014/main" id="{321326B9-A82D-13F4-AD8B-EB6A264510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</a:p>
          <a:p>
            <a:endParaRPr lang="en-GB" sz="10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Lien vers le module 1 en ligne 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Introduction aux services d'approvisionnement en eau résilients au changement climatique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000" b="0" i="0" u="none" strike="noStrike" cap="none" dirty="0">
              <a:solidFill>
                <a:srgbClr val="0B5FBA"/>
              </a:solidFill>
              <a:effectLst/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dirty="0"/>
              <a:t>Lancement officiel du module 1. Expliquez qu'il s'agit d'un prérequis en ligne pour harmoniser les connaissances de base.</a:t>
            </a:r>
            <a:endParaRPr lang="en-GB" sz="1200" b="1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9:notes">
            <a:extLst>
              <a:ext uri="{FF2B5EF4-FFF2-40B4-BE49-F238E27FC236}">
                <a16:creationId xmlns:a16="http://schemas.microsoft.com/office/drawing/2014/main" id="{C6DC99FC-510F-5A3A-3495-C33B30E675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2532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endParaRPr lang="en-GB" dirty="0"/>
          </a:p>
          <a:p>
            <a:r>
              <a:rPr lang="en-GB" dirty="0"/>
              <a:t>Cette diapositive </a:t>
            </a:r>
            <a:r>
              <a:rPr lang="en-GB" dirty="0" err="1"/>
              <a:t>présente</a:t>
            </a:r>
            <a:r>
              <a:rPr lang="en-GB" dirty="0"/>
              <a:t> les </a:t>
            </a:r>
            <a:r>
              <a:rPr lang="en-GB" dirty="0" err="1"/>
              <a:t>grandes</a:t>
            </a:r>
            <a:r>
              <a:rPr lang="en-GB" dirty="0"/>
              <a:t> </a:t>
            </a:r>
            <a:r>
              <a:rPr lang="en-GB" dirty="0" err="1"/>
              <a:t>lignes</a:t>
            </a:r>
            <a:r>
              <a:rPr lang="en-GB" dirty="0"/>
              <a:t> du module 1.</a:t>
            </a:r>
          </a:p>
          <a:p>
            <a:endParaRPr lang="en-GB" dirty="0"/>
          </a:p>
          <a:p>
            <a:r>
              <a:rPr lang="en-GB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Évaluation</a:t>
            </a:r>
            <a:endParaRPr lang="en-GB" sz="1200" b="1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 module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d'introduction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deux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évaluations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proposées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créées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mWater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intégrées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 module 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Au début du module :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l'expérience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participants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avant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 début de la Masterclass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À la fin du module :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compréhension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thèmes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clés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deux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évaluations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comprendront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deux parties : la première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permettra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recueillir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informations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profil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participant (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notamment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son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sexe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son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expérience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professionnelle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son pays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résidence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) et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seconde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permettra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d'évaluer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compréhension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termes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affirmations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L'évaluation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la fin du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cours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comprendra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également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troisième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visant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recueillir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informations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l'expérience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intérêts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participants dans le cadre de la formation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informations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peuvent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utilisées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adapter les formations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 tableau de bord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interactif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sera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créé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dans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PowerBi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Il sera mis à jour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automatiquement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permettra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visualiser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informations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recueillies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lors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évaluations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r>
              <a:rPr lang="en-GB" sz="1200" b="0" i="0" u="sng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mWater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plateforme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ligne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gratuite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collecte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l'analyse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la visualisation de données</a:t>
            </a:r>
          </a:p>
          <a:p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Ressources</a:t>
            </a: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supplémentaires</a:t>
            </a:r>
            <a:endParaRPr lang="en-GB" sz="1200" b="1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 module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comprendra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références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bibliographie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13866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3B305-0C69-757D-E8C5-D5BAEAF86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529F8F-B7DF-2213-5E66-600C269AB2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650160-4117-A8AF-ED40-085B03FCF2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Certificat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Après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avoir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réussi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dirty="0"/>
              <a:t>le quiz du module 1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avec un score de 80 %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plus, les participants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peuvent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télécharger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certificat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numérique attestant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réussite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 </a:t>
            </a:r>
            <a:r>
              <a:rPr lang="en-GB" dirty="0" err="1"/>
              <a:t>certificat</a:t>
            </a:r>
            <a:r>
              <a:rPr lang="en-GB" dirty="0"/>
              <a:t> </a:t>
            </a:r>
            <a:r>
              <a:rPr lang="en-GB" dirty="0" err="1"/>
              <a:t>est</a:t>
            </a:r>
            <a:r>
              <a:rPr lang="en-GB" dirty="0"/>
              <a:t> </a:t>
            </a:r>
            <a:r>
              <a:rPr lang="en-GB" dirty="0" err="1"/>
              <a:t>également</a:t>
            </a:r>
            <a:r>
              <a:rPr lang="en-GB" dirty="0"/>
              <a:t> </a:t>
            </a:r>
            <a:r>
              <a:rPr lang="en-GB" dirty="0" err="1"/>
              <a:t>envoyé</a:t>
            </a:r>
            <a:r>
              <a:rPr lang="en-GB" dirty="0"/>
              <a:t> </a:t>
            </a:r>
            <a:r>
              <a:rPr lang="en-GB" dirty="0" err="1"/>
              <a:t>automatiquement</a:t>
            </a:r>
            <a:r>
              <a:rPr lang="en-GB" dirty="0"/>
              <a:t> par e-mail au participant. 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certificat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donne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accès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présentielle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dirty="0"/>
              <a:t>du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programme</a:t>
            </a:r>
            <a:r>
              <a:rPr lang="en-GB" dirty="0"/>
              <a:t> de la Masterclass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</a:endParaRPr>
          </a:p>
          <a:p>
            <a:endParaRPr lang="en-GB" dirty="0"/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participants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peuvent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passer le </a:t>
            </a:r>
            <a:r>
              <a:rPr lang="en-GB" dirty="0"/>
              <a:t>quiz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autant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fois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nécessaire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le score le plus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élevé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étant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indiqué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certificat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 test </a:t>
            </a:r>
            <a:r>
              <a:rPr lang="en-GB" dirty="0" err="1"/>
              <a:t>comporte</a:t>
            </a:r>
            <a:r>
              <a:rPr lang="en-GB" dirty="0"/>
              <a:t> 10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questions à choix multiples.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Accessibilité</a:t>
            </a:r>
            <a:endParaRPr lang="en-GB" sz="12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Tous les supports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seront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hébergés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les sites web de la GCA et de IRC.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Ils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seront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également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disponibles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la </a:t>
            </a: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WASH Systems Academy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dans le cadre du module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d'introduction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ligne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ainsi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sur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d'autres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plateformes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pertinentes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D49A44-025E-B4A9-1400-BD3B440ABE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2747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Lien vers le questionnaire préalable à la formation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kern="1200" dirty="0">
                <a:solidFill>
                  <a:srgbClr val="0B5FBA"/>
                </a:solidFill>
                <a:latin typeface="Roboto"/>
                <a:ea typeface="Roboto"/>
                <a:hlinkClick r:id="rId3"/>
              </a:rPr>
              <a:t>https://formlink.mwater.co/#/5b2bfdfd10484f8395509ffba6ca1f1c/d0f6df1ea94c4ce5a71ef94bbed2f296?branding=mwater</a:t>
            </a:r>
            <a:endParaRPr lang="en-GB" sz="1200" kern="1200" dirty="0">
              <a:solidFill>
                <a:srgbClr val="0B5FBA"/>
              </a:solidFill>
              <a:latin typeface="Roboto"/>
              <a:ea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kern="1200" dirty="0">
              <a:solidFill>
                <a:srgbClr val="0B5FBA"/>
              </a:solidFill>
              <a:latin typeface="Roboto"/>
              <a:ea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kern="1200" dirty="0">
                <a:solidFill>
                  <a:srgbClr val="0B5FBA"/>
                </a:solidFill>
                <a:latin typeface="Roboto"/>
                <a:ea typeface="Roboto"/>
              </a:rPr>
              <a:t>Lien vers le questionnaire de satisfaction à la fin du module 1 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kern="1200" dirty="0">
                <a:solidFill>
                  <a:srgbClr val="0B5FBA"/>
                </a:solidFill>
                <a:latin typeface="Roboto"/>
                <a:ea typeface="Roboto"/>
              </a:rPr>
              <a:t>https://formlink.mwater.co/#/5b2bfdfd10484f8395509ffba6ca1f1c/95c6083784404121a1c73bec194ce1c7?branding=mwater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kern="1200" dirty="0">
              <a:solidFill>
                <a:srgbClr val="0B5FBA"/>
              </a:solidFill>
              <a:latin typeface="Roboto"/>
              <a:ea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 lien vers les enquêtes se trouve également dans le manuel du participant.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kern="1200" dirty="0">
              <a:solidFill>
                <a:srgbClr val="0B5FBA"/>
              </a:solidFill>
              <a:latin typeface="Roboto"/>
              <a:ea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kern="1200" dirty="0">
              <a:solidFill>
                <a:srgbClr val="0B5FBA"/>
              </a:solidFill>
              <a:latin typeface="Roboto"/>
              <a:ea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kern="1200" dirty="0">
              <a:solidFill>
                <a:srgbClr val="0B5FBA"/>
              </a:solidFill>
              <a:latin typeface="Roboto"/>
              <a:ea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kern="1200" dirty="0">
              <a:solidFill>
                <a:srgbClr val="0B5FBA"/>
              </a:solidFill>
              <a:latin typeface="Roboto"/>
              <a:ea typeface="Roboto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4269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8">
          <a:extLst>
            <a:ext uri="{FF2B5EF4-FFF2-40B4-BE49-F238E27FC236}">
              <a16:creationId xmlns:a16="http://schemas.microsoft.com/office/drawing/2014/main" id="{38F7750F-41D2-912C-D103-22FD75071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89:notes">
            <a:extLst>
              <a:ext uri="{FF2B5EF4-FFF2-40B4-BE49-F238E27FC236}">
                <a16:creationId xmlns:a16="http://schemas.microsoft.com/office/drawing/2014/main" id="{A019CE50-3143-0347-6D3E-0EDBEA81AE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 b="1" dirty="0">
                <a:solidFill>
                  <a:schemeClr val="dk1"/>
                </a:solidFill>
              </a:rPr>
              <a:t>Notes du </a:t>
            </a:r>
            <a:r>
              <a:rPr lang="en-US" sz="1000" b="1" dirty="0" err="1">
                <a:solidFill>
                  <a:schemeClr val="dk1"/>
                </a:solidFill>
              </a:rPr>
              <a:t>formateur</a:t>
            </a:r>
            <a:r>
              <a:rPr lang="en-US" sz="1000" b="1" dirty="0">
                <a:solidFill>
                  <a:schemeClr val="dk1"/>
                </a:solidFill>
              </a:rPr>
              <a:t> :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 dirty="0">
                <a:solidFill>
                  <a:schemeClr val="dk1"/>
                </a:solidFill>
              </a:rPr>
              <a:t>Code QR pour </a:t>
            </a:r>
            <a:r>
              <a:rPr lang="en-GB" sz="1000" dirty="0" err="1">
                <a:solidFill>
                  <a:schemeClr val="dk1"/>
                </a:solidFill>
              </a:rPr>
              <a:t>accéder</a:t>
            </a:r>
            <a:r>
              <a:rPr lang="en-GB" sz="1000" dirty="0">
                <a:solidFill>
                  <a:schemeClr val="dk1"/>
                </a:solidFill>
              </a:rPr>
              <a:t> au module 1 sur la WASH Systems Academy.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Introduction aux services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d'approvisionnement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eau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résilients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au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changement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climatique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dirty="0"/>
          </a:p>
        </p:txBody>
      </p:sp>
      <p:sp>
        <p:nvSpPr>
          <p:cNvPr id="1260" name="Google Shape;1260;p89:notes">
            <a:extLst>
              <a:ext uri="{FF2B5EF4-FFF2-40B4-BE49-F238E27FC236}">
                <a16:creationId xmlns:a16="http://schemas.microsoft.com/office/drawing/2014/main" id="{A898D1C8-54CB-5886-95DA-3D04001998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401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CD902-AD37-F934-A7E0-89FB09D92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77916D-A8CF-A21D-BAB7-041415BD16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C92E8F-BE35-A02B-DDC1-40D039A02D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  <a:endParaRPr lang="en-GB"/>
          </a:p>
          <a:p>
            <a:r>
              <a:rPr lang="en-GB"/>
              <a:t>Aperçu du contenu principal de cette présentation.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6268E4-5B8D-C954-7E3E-79C7541FC1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6894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>
          <a:extLst>
            <a:ext uri="{FF2B5EF4-FFF2-40B4-BE49-F238E27FC236}">
              <a16:creationId xmlns:a16="http://schemas.microsoft.com/office/drawing/2014/main" id="{2282484B-43F9-659B-C625-69066BAD1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0954ad01f5_0_1:notes">
            <a:extLst>
              <a:ext uri="{FF2B5EF4-FFF2-40B4-BE49-F238E27FC236}">
                <a16:creationId xmlns:a16="http://schemas.microsoft.com/office/drawing/2014/main" id="{1B68575E-2DE6-20A7-C68F-FD9696DCAA5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Vous pouvez ici remercier les personnes qui ont contribué à l'élaboration de la Masterclass.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endParaRPr lang="en-US" sz="1000" dirty="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dirty="0">
                <a:solidFill>
                  <a:schemeClr val="dk1"/>
                </a:solidFill>
              </a:rPr>
              <a:t>Nous tenons à remercier les partenaires et bailleurs de fonds suivants qui ont participé à la conception et à la mise en œuvre de la 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Masterclass sur les services d'approvisionnement en eau résilients au changement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(MSAERCC)</a:t>
            </a:r>
            <a:r>
              <a:rPr lang="en-GB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1000" b="0" dirty="0">
              <a:solidFill>
                <a:srgbClr val="0B5FBA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b="1" dirty="0">
              <a:solidFill>
                <a:schemeClr val="dk1"/>
              </a:solidFill>
            </a:endParaRPr>
          </a:p>
        </p:txBody>
      </p:sp>
      <p:sp>
        <p:nvSpPr>
          <p:cNvPr id="110" name="Google Shape;110;g30954ad01f5_0_1:notes">
            <a:extLst>
              <a:ext uri="{FF2B5EF4-FFF2-40B4-BE49-F238E27FC236}">
                <a16:creationId xmlns:a16="http://schemas.microsoft.com/office/drawing/2014/main" id="{11F5268E-5067-DD3A-EEAB-AE03B3DF25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0443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</a:p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5744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>
          <a:extLst>
            <a:ext uri="{FF2B5EF4-FFF2-40B4-BE49-F238E27FC236}">
              <a16:creationId xmlns:a16="http://schemas.microsoft.com/office/drawing/2014/main" id="{D261C1EF-8338-2BA6-EFB6-3DE6414BD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:notes">
            <a:extLst>
              <a:ext uri="{FF2B5EF4-FFF2-40B4-BE49-F238E27FC236}">
                <a16:creationId xmlns:a16="http://schemas.microsoft.com/office/drawing/2014/main" id="{BCEB069C-C3F8-17A1-77A3-660DC9BD96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 diapositive </a:t>
            </a:r>
            <a:r>
              <a:rPr lang="en-GB" sz="12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explique</a:t>
            </a: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le format </a:t>
            </a:r>
            <a:r>
              <a:rPr lang="en-GB" sz="12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général</a:t>
            </a: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du module 1.</a:t>
            </a:r>
            <a:endParaRPr lang="en-GB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Le module 1 </a:t>
            </a: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est un </a:t>
            </a:r>
            <a:r>
              <a:rPr lang="en-GB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module </a:t>
            </a:r>
            <a:r>
              <a:rPr lang="en-GB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d'apprentissage</a:t>
            </a:r>
            <a:r>
              <a:rPr lang="en-GB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GB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rythme</a:t>
            </a:r>
            <a:r>
              <a:rPr lang="en-GB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libre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que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participants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doivent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réviser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avant la formation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présentiel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 Ce module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concepts et la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terminologie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base. Il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comprend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évaluation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connaissances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des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intérêts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des participants avant le début de la Masterclass.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Il est accessible sous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forme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module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interactif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ligne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la WASH Systems Academy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ou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sous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forme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présentation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PowerPoint.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Il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s'agit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d'un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prérequis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avant de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participer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la formation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présentiel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 module 1 dure 1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heure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demie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dirty="0"/>
          </a:p>
        </p:txBody>
      </p:sp>
      <p:sp>
        <p:nvSpPr>
          <p:cNvPr id="166" name="Google Shape;166;p6:notes">
            <a:extLst>
              <a:ext uri="{FF2B5EF4-FFF2-40B4-BE49-F238E27FC236}">
                <a16:creationId xmlns:a16="http://schemas.microsoft.com/office/drawing/2014/main" id="{B6D64602-82CB-7A65-A974-E1B3A25BB2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3850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None/>
            </a:pPr>
            <a:endParaRPr lang="en-GB"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"/>
              <a:buNone/>
            </a:pP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 diapositive </a:t>
            </a:r>
            <a:r>
              <a:rPr lang="en-GB" sz="12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résume</a:t>
            </a: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le </a:t>
            </a:r>
            <a:r>
              <a:rPr lang="en-GB" sz="12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contenu</a:t>
            </a: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du </a:t>
            </a:r>
            <a:r>
              <a:rPr lang="en-GB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module 1 </a:t>
            </a: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  <a:endParaRPr lang="en-GB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 module 1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sert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base à la Masterclass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présentant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concepts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clés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les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définitions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qui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seront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utilisés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tout au long du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cours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None/>
            </a:pPr>
            <a:endParaRPr lang="en-GB"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Il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aux participants les concepts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fondamentaux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du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des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risques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de la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résilience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qui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seront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utilisés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tout au long de la Masterclass.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None/>
            </a:pPr>
            <a:endParaRPr lang="en-GB" sz="12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Ce module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également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services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d'approvisionnement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eau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résilients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8712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05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  <a:endParaRPr lang="en-US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Cette diapositive </a:t>
            </a:r>
            <a:r>
              <a:rPr lang="en-GB"/>
              <a:t>présente un aperçu des objectifs d'apprentissage du module 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8610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dule Title">
    <p:bg>
      <p:bgPr>
        <a:gradFill>
          <a:gsLst>
            <a:gs pos="0">
              <a:srgbClr val="0A5FBA"/>
            </a:gs>
            <a:gs pos="27000">
              <a:srgbClr val="0A5FBA"/>
            </a:gs>
            <a:gs pos="59000">
              <a:srgbClr val="00B0C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13176" y="2572721"/>
            <a:ext cx="6036280" cy="16522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4000" b="0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13176" y="4408804"/>
            <a:ext cx="6036280" cy="705637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Date |  Location</a:t>
            </a:r>
          </a:p>
          <a:p>
            <a:pPr lvl="0"/>
            <a:r>
              <a:rPr lang="en-US"/>
              <a:t>Lead facilitator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1D6AB98B-BD95-F9FC-BB22-1A89B6EE324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5191932" cy="5114441"/>
          </a:xfrm>
          <a:custGeom>
            <a:avLst/>
            <a:gdLst>
              <a:gd name="connsiteX0" fmla="*/ 0 w 6604503"/>
              <a:gd name="connsiteY0" fmla="*/ 0 h 6399152"/>
              <a:gd name="connsiteX1" fmla="*/ 6604503 w 6604503"/>
              <a:gd name="connsiteY1" fmla="*/ 0 h 6399152"/>
              <a:gd name="connsiteX2" fmla="*/ 6604503 w 6604503"/>
              <a:gd name="connsiteY2" fmla="*/ 5797156 h 6399152"/>
              <a:gd name="connsiteX3" fmla="*/ 6002507 w 6604503"/>
              <a:gd name="connsiteY3" fmla="*/ 6399152 h 6399152"/>
              <a:gd name="connsiteX4" fmla="*/ 0 w 6604503"/>
              <a:gd name="connsiteY4" fmla="*/ 6399152 h 63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503" h="6399152">
                <a:moveTo>
                  <a:pt x="0" y="0"/>
                </a:moveTo>
                <a:lnTo>
                  <a:pt x="6604503" y="0"/>
                </a:lnTo>
                <a:lnTo>
                  <a:pt x="6604503" y="5797156"/>
                </a:lnTo>
                <a:cubicBezTo>
                  <a:pt x="6604503" y="6129629"/>
                  <a:pt x="6334980" y="6399152"/>
                  <a:pt x="6002507" y="6399152"/>
                </a:cubicBezTo>
                <a:lnTo>
                  <a:pt x="0" y="6399152"/>
                </a:lnTo>
                <a:close/>
              </a:path>
            </a:pathLst>
          </a:custGeom>
          <a:blipFill dpi="0" rotWithShape="1">
            <a:blip r:embed="rId2">
              <a:alphaModFix amt="75000"/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5B3B0F7F-6AD6-4AF0-8BB1-D49CE0F9F622}" type="datetime1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97112" y="6492240"/>
            <a:ext cx="2660904" cy="3383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1D7552-2152-9032-FC06-0CC959B564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13176" y="1921790"/>
            <a:ext cx="3143366" cy="412183"/>
          </a:xfrm>
        </p:spPr>
        <p:txBody>
          <a:bodyPr anchor="b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MODULE NUMBER</a:t>
            </a:r>
          </a:p>
        </p:txBody>
      </p:sp>
    </p:spTree>
    <p:extLst>
      <p:ext uri="{BB962C8B-B14F-4D97-AF65-F5344CB8AC3E}">
        <p14:creationId xmlns:p14="http://schemas.microsoft.com/office/powerpoint/2010/main" val="18855646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11;p5">
            <a:extLst>
              <a:ext uri="{FF2B5EF4-FFF2-40B4-BE49-F238E27FC236}">
                <a16:creationId xmlns:a16="http://schemas.microsoft.com/office/drawing/2014/main" id="{1E428696-D5BF-4543-E336-4306A94FB16D}"/>
              </a:ext>
            </a:extLst>
          </p:cNvPr>
          <p:cNvSpPr/>
          <p:nvPr userDrawn="1"/>
        </p:nvSpPr>
        <p:spPr>
          <a:xfrm>
            <a:off x="0" y="641888"/>
            <a:ext cx="12216829" cy="1332293"/>
          </a:xfrm>
          <a:custGeom>
            <a:avLst/>
            <a:gdLst/>
            <a:ahLst/>
            <a:cxnLst/>
            <a:rect l="l" t="t" r="r" b="b"/>
            <a:pathLst>
              <a:path w="24433657" h="2664587" extrusionOk="0">
                <a:moveTo>
                  <a:pt x="0" y="0"/>
                </a:moveTo>
                <a:lnTo>
                  <a:pt x="24433657" y="0"/>
                </a:lnTo>
                <a:lnTo>
                  <a:pt x="24433657" y="2664587"/>
                </a:lnTo>
                <a:lnTo>
                  <a:pt x="0" y="2664587"/>
                </a:lnTo>
                <a:close/>
              </a:path>
            </a:pathLst>
          </a:custGeom>
          <a:gradFill>
            <a:gsLst>
              <a:gs pos="0">
                <a:srgbClr val="0B5FBA">
                  <a:alpha val="80000"/>
                </a:srgbClr>
              </a:gs>
              <a:gs pos="100000">
                <a:srgbClr val="00D0AB"/>
              </a:gs>
            </a:gsLst>
            <a:lin ang="0" scaled="0"/>
          </a:grad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65DB808-7A91-ED5A-1106-9B7612CFBFB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49525" y="937153"/>
            <a:ext cx="12217400" cy="741762"/>
          </a:xfrm>
        </p:spPr>
        <p:txBody>
          <a:bodyPr>
            <a:normAutofit/>
          </a:bodyPr>
          <a:lstStyle>
            <a:lvl1pPr marL="0" indent="0">
              <a:buNone/>
              <a:defRPr sz="3600" b="0" i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r>
              <a:rPr lang="en-GB" err="1"/>
              <a:t>Xx</a:t>
            </a:r>
            <a:r>
              <a:rPr lang="en-GB"/>
              <a:t> | Section name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CF95945-99E7-2D4A-986F-3E8B91E01A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94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verview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8;p6">
            <a:extLst>
              <a:ext uri="{FF2B5EF4-FFF2-40B4-BE49-F238E27FC236}">
                <a16:creationId xmlns:a16="http://schemas.microsoft.com/office/drawing/2014/main" id="{593680CA-F5E5-83BA-1909-4D499FF4B3FB}"/>
              </a:ext>
            </a:extLst>
          </p:cNvPr>
          <p:cNvSpPr txBox="1"/>
          <p:nvPr userDrawn="1"/>
        </p:nvSpPr>
        <p:spPr>
          <a:xfrm>
            <a:off x="0" y="679424"/>
            <a:ext cx="12192000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Masterclass overview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6B4D870-9DFE-D539-5B03-DA43115B30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68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1">
            <a:extLst>
              <a:ext uri="{FF2B5EF4-FFF2-40B4-BE49-F238E27FC236}">
                <a16:creationId xmlns:a16="http://schemas.microsoft.com/office/drawing/2014/main" id="{F42EC37D-2B88-915B-F41A-EBA61986B4EC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7C41C5-FD40-EBFC-19B4-E00567487383}"/>
              </a:ext>
            </a:extLst>
          </p:cNvPr>
          <p:cNvSpPr txBox="1"/>
          <p:nvPr userDrawn="1"/>
        </p:nvSpPr>
        <p:spPr>
          <a:xfrm>
            <a:off x="433953" y="433953"/>
            <a:ext cx="45874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Today’s focus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4114EBA-FFC5-2CCD-CE07-16C3EE673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109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details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20076" y="1187943"/>
            <a:ext cx="6766560" cy="932688"/>
          </a:xfrm>
        </p:spPr>
        <p:txBody>
          <a:bodyPr anchor="ctr">
            <a:noAutofit/>
          </a:bodyPr>
          <a:lstStyle>
            <a:lvl1pPr>
              <a:defRPr sz="2400" b="0" i="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Module number | Module name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1B32E518-8213-A79A-7E36-BA4D782F8ED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147926" cy="6399152"/>
          </a:xfrm>
          <a:custGeom>
            <a:avLst/>
            <a:gdLst>
              <a:gd name="connsiteX0" fmla="*/ 0 w 4147926"/>
              <a:gd name="connsiteY0" fmla="*/ 0 h 6399152"/>
              <a:gd name="connsiteX1" fmla="*/ 4147926 w 4147926"/>
              <a:gd name="connsiteY1" fmla="*/ 0 h 6399152"/>
              <a:gd name="connsiteX2" fmla="*/ 4147926 w 4147926"/>
              <a:gd name="connsiteY2" fmla="*/ 5795922 h 6399152"/>
              <a:gd name="connsiteX3" fmla="*/ 3544696 w 4147926"/>
              <a:gd name="connsiteY3" fmla="*/ 6399152 h 6399152"/>
              <a:gd name="connsiteX4" fmla="*/ 0 w 4147926"/>
              <a:gd name="connsiteY4" fmla="*/ 6399152 h 63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7926" h="6399152">
                <a:moveTo>
                  <a:pt x="0" y="0"/>
                </a:moveTo>
                <a:lnTo>
                  <a:pt x="4147926" y="0"/>
                </a:lnTo>
                <a:lnTo>
                  <a:pt x="4147926" y="5795922"/>
                </a:lnTo>
                <a:cubicBezTo>
                  <a:pt x="4147926" y="6129077"/>
                  <a:pt x="3877851" y="6399152"/>
                  <a:pt x="3544696" y="6399152"/>
                </a:cubicBezTo>
                <a:lnTo>
                  <a:pt x="0" y="6399152"/>
                </a:ln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20076" y="2466363"/>
            <a:ext cx="6766560" cy="3203694"/>
          </a:xfrm>
        </p:spPr>
        <p:txBody>
          <a:bodyPr numCol="2" anchor="ctr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rgbClr val="0A5FBA"/>
                </a:solidFill>
              </a:defRPr>
            </a:lvl1pPr>
            <a:lvl2pPr>
              <a:defRPr sz="1800">
                <a:solidFill>
                  <a:srgbClr val="0A5FBA"/>
                </a:solidFill>
              </a:defRPr>
            </a:lvl2pPr>
            <a:lvl3pPr>
              <a:defRPr sz="1600">
                <a:solidFill>
                  <a:srgbClr val="0A5FBA"/>
                </a:solidFill>
              </a:defRPr>
            </a:lvl3pPr>
            <a:lvl4pPr>
              <a:defRPr sz="1600">
                <a:solidFill>
                  <a:srgbClr val="0A5FBA"/>
                </a:solidFill>
              </a:defRPr>
            </a:lvl4pPr>
            <a:lvl5pPr>
              <a:defRPr sz="1600">
                <a:solidFill>
                  <a:srgbClr val="0A5FB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76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- Style 3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6"/>
            <a:ext cx="10652760" cy="4190656"/>
          </a:xfrm>
        </p:spPr>
        <p:txBody>
          <a:bodyPr>
            <a:normAutofit/>
          </a:bodyPr>
          <a:lstStyle>
            <a:lvl1pPr marL="14288" indent="0">
              <a:buNone/>
              <a:tabLst/>
              <a:defRPr sz="2400">
                <a:solidFill>
                  <a:srgbClr val="0A5FBA"/>
                </a:solidFill>
              </a:defRPr>
            </a:lvl1pPr>
            <a:lvl2pPr>
              <a:defRPr sz="2000">
                <a:solidFill>
                  <a:srgbClr val="0A5FBA"/>
                </a:solidFill>
              </a:defRPr>
            </a:lvl2pPr>
            <a:lvl3pPr>
              <a:defRPr sz="1800">
                <a:solidFill>
                  <a:srgbClr val="0A5FBA"/>
                </a:solidFill>
              </a:defRPr>
            </a:lvl3pPr>
            <a:lvl4pPr>
              <a:defRPr sz="1800">
                <a:solidFill>
                  <a:srgbClr val="0A5FBA"/>
                </a:solidFill>
              </a:defRPr>
            </a:lvl4pPr>
            <a:lvl5pPr>
              <a:defRPr sz="1800">
                <a:solidFill>
                  <a:srgbClr val="0A5FB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3/16/2026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2AE1B317-2285-2E5D-436D-E84B669271F2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991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userDrawn="1">
  <p:cSld name="Section break">
    <p:bg>
      <p:bgPr>
        <a:gradFill>
          <a:gsLst>
            <a:gs pos="0">
              <a:srgbClr val="0A5FBA"/>
            </a:gs>
            <a:gs pos="29000">
              <a:srgbClr val="0A5FBA"/>
            </a:gs>
            <a:gs pos="66000">
              <a:srgbClr val="00B0CE"/>
            </a:gs>
          </a:gsLst>
          <a:lin ang="13500000" scaled="1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71A385-3D8A-2C16-6BA9-4EA9B9A559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>
              <a:alphaModFix amt="63000"/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94A69B-BA63-AD70-8C3A-34BDCE634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362350"/>
            <a:ext cx="12192000" cy="1931964"/>
          </a:xfrm>
        </p:spPr>
        <p:txBody>
          <a:bodyPr anchor="ctr">
            <a:noAutofit/>
          </a:bodyPr>
          <a:lstStyle>
            <a:lvl1pPr marL="0" indent="0" algn="ctr">
              <a:buNone/>
              <a:defRPr sz="6600"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GB"/>
              <a:t>Click to edit section break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C18EE53-485B-08E9-4FA8-09A3BCBA15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74A2447-F4FA-FE5C-4DCA-E2F63F690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14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27B3C97-AB5A-3122-EADE-69166D85A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845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Cliquez pour modifier le style du titre principal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1380744"/>
            <a:ext cx="10652760" cy="4901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Cliquez pour modifier les styles de texte principaux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7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1" r:id="rId2"/>
    <p:sldLayoutId id="2147483679" r:id="rId3"/>
    <p:sldLayoutId id="2147483680" r:id="rId4"/>
    <p:sldLayoutId id="2147483674" r:id="rId5"/>
    <p:sldLayoutId id="2147483687" r:id="rId6"/>
    <p:sldLayoutId id="2147483649" r:id="rId7"/>
    <p:sldLayoutId id="2147483682" r:id="rId8"/>
    <p:sldLayoutId id="2147483690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 baseline="0">
          <a:solidFill>
            <a:schemeClr val="tx1"/>
          </a:solidFill>
          <a:latin typeface="Roboto Black" panose="02000000000000000000" pitchFamily="2" charset="0"/>
          <a:ea typeface="Roboto Black" panose="02000000000000000000" pitchFamily="2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>
          <a:extLst>
            <a:ext uri="{FF2B5EF4-FFF2-40B4-BE49-F238E27FC236}">
              <a16:creationId xmlns:a16="http://schemas.microsoft.com/office/drawing/2014/main" id="{F41D8DFB-4B33-EB48-4C36-125069523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9E10C2-47A5-6A7C-8BD1-41CE953711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Introduction aux services </a:t>
            </a:r>
            <a:r>
              <a:rPr lang="en-GB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d'approvisionnement</a:t>
            </a:r>
            <a:r>
              <a:rPr lang="en-GB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eau </a:t>
            </a:r>
            <a:r>
              <a:rPr lang="en-GB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résilients</a:t>
            </a:r>
            <a:r>
              <a:rPr lang="en-GB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GB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GB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5A437B-3DBC-E9EE-D02F-EC2DBEA592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13176" y="4519538"/>
            <a:ext cx="6036280" cy="705637"/>
          </a:xfrm>
        </p:spPr>
        <p:txBody>
          <a:bodyPr/>
          <a:lstStyle/>
          <a:p>
            <a:r>
              <a:rPr lang="en-GB" dirty="0">
                <a:latin typeface="Roboto"/>
                <a:ea typeface="Roboto"/>
                <a:cs typeface="Roboto"/>
              </a:rPr>
              <a:t>Module </a:t>
            </a:r>
            <a:r>
              <a:rPr lang="en-GB" dirty="0" err="1">
                <a:latin typeface="Roboto"/>
                <a:ea typeface="Roboto"/>
                <a:cs typeface="Roboto"/>
              </a:rPr>
              <a:t>en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ligne</a:t>
            </a:r>
            <a:endParaRPr lang="en-GB" dirty="0"/>
          </a:p>
        </p:txBody>
      </p:sp>
      <p:pic>
        <p:nvPicPr>
          <p:cNvPr id="5" name="Picture Placeholder 4" descr="A close-up of a swamp&#10;&#10;AI-generated content may be incorrect.">
            <a:extLst>
              <a:ext uri="{FF2B5EF4-FFF2-40B4-BE49-F238E27FC236}">
                <a16:creationId xmlns:a16="http://schemas.microsoft.com/office/drawing/2014/main" id="{00EE6897-AD62-CE2E-D90C-F109F2BC1F5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B3EFDF-DE21-F5F1-B8A3-38AB346B92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/>
              <a:t>MODULE 1</a:t>
            </a:r>
          </a:p>
        </p:txBody>
      </p:sp>
      <p:sp>
        <p:nvSpPr>
          <p:cNvPr id="9" name="Google Shape;286;p10">
            <a:extLst>
              <a:ext uri="{FF2B5EF4-FFF2-40B4-BE49-F238E27FC236}">
                <a16:creationId xmlns:a16="http://schemas.microsoft.com/office/drawing/2014/main" id="{BADE6B17-5A15-2EAB-3CF1-B39CE6D99A42}"/>
              </a:ext>
            </a:extLst>
          </p:cNvPr>
          <p:cNvSpPr txBox="1"/>
          <p:nvPr/>
        </p:nvSpPr>
        <p:spPr>
          <a:xfrm>
            <a:off x="162550" y="4761622"/>
            <a:ext cx="434243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99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99"/>
              <a:buFont typeface="Arial"/>
              <a:buNone/>
              <a:tabLst/>
              <a:defRPr/>
            </a:pPr>
            <a:r>
              <a:rPr kumimoji="0" lang="en-US" sz="11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Marais de Mida Creek, Kenya | Timothy K | </a:t>
            </a:r>
            <a:r>
              <a:rPr kumimoji="0" lang="en-US" sz="1199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Unsplash</a:t>
            </a:r>
            <a:endParaRPr kumimoji="0" sz="9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2204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boat in the water&#10;&#10;AI-generated content may be incorrect.">
            <a:extLst>
              <a:ext uri="{FF2B5EF4-FFF2-40B4-BE49-F238E27FC236}">
                <a16:creationId xmlns:a16="http://schemas.microsoft.com/office/drawing/2014/main" id="{8ED3D0F8-E5CC-3078-475A-E2CF98A1C2B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510D33-D5A5-E9BF-8EF8-AE40087036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20076" y="1456258"/>
            <a:ext cx="6503275" cy="4240904"/>
          </a:xfrm>
        </p:spPr>
        <p:txBody>
          <a:bodyPr numCol="1" anchor="t">
            <a:normAutofit fontScale="77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Session </a:t>
            </a:r>
            <a:r>
              <a:rPr lang="en-GB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d'accueil</a:t>
            </a:r>
            <a:endParaRPr lang="en-GB" b="1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>
              <a:spcBef>
                <a:spcPts val="0"/>
              </a:spcBef>
            </a:pP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Pré-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évaluation</a:t>
            </a:r>
            <a:endParaRPr lang="en-GB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>
              <a:spcBef>
                <a:spcPts val="0"/>
              </a:spcBef>
            </a:pP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Présentation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générale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des modules de la Masterclass</a:t>
            </a:r>
          </a:p>
          <a:p>
            <a:pPr>
              <a:spcBef>
                <a:spcPts val="0"/>
              </a:spcBef>
            </a:pP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Présentation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du programme de formation des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formateurs</a:t>
            </a:r>
            <a:endParaRPr lang="en-GB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lvl="1" indent="0">
              <a:spcBef>
                <a:spcPts val="0"/>
              </a:spcBef>
              <a:buNone/>
            </a:pPr>
            <a:endParaRPr lang="en-GB" sz="2000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Session 1 : Introduction aux services </a:t>
            </a:r>
            <a:r>
              <a:rPr lang="en-GB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d'approvisionnement</a:t>
            </a:r>
            <a:r>
              <a:rPr lang="en-GB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eau </a:t>
            </a:r>
            <a:r>
              <a:rPr lang="en-GB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résilients</a:t>
            </a:r>
            <a:r>
              <a:rPr lang="en-GB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au </a:t>
            </a:r>
            <a:r>
              <a:rPr lang="en-GB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changement</a:t>
            </a:r>
            <a:r>
              <a:rPr lang="en-GB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climatique</a:t>
            </a:r>
            <a:endParaRPr lang="en-GB" b="1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>
              <a:spcBef>
                <a:spcPts val="0"/>
              </a:spcBef>
            </a:pP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Termes et concepts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clés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:</a:t>
            </a:r>
          </a:p>
          <a:p>
            <a:pPr lvl="2">
              <a:spcBef>
                <a:spcPts val="0"/>
              </a:spcBef>
            </a:pP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Changement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climatique</a:t>
            </a:r>
            <a:endParaRPr lang="en-GB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lvl="2">
              <a:spcBef>
                <a:spcPts val="0"/>
              </a:spcBef>
            </a:pP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Risques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climatiques</a:t>
            </a:r>
            <a:endParaRPr lang="en-GB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lvl="2">
              <a:spcBef>
                <a:spcPts val="0"/>
              </a:spcBef>
            </a:pP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Adaptation au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changement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climatique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et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atténuation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de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ses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effets</a:t>
            </a:r>
            <a:endParaRPr lang="en-GB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lvl="2">
              <a:spcBef>
                <a:spcPts val="0"/>
              </a:spcBef>
            </a:pP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Services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d'approvisionnement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eau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résilients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au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changement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climatique</a:t>
            </a:r>
            <a:endParaRPr lang="en-GB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Quiz</a:t>
            </a:r>
            <a:r>
              <a:rPr lang="en-GB" sz="2000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, </a:t>
            </a:r>
            <a:r>
              <a:rPr lang="en-GB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enquête</a:t>
            </a:r>
            <a:r>
              <a:rPr lang="en-GB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de satisfaction</a:t>
            </a:r>
            <a:r>
              <a:rPr lang="en-GB" sz="2000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, certification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Ressources</a:t>
            </a:r>
            <a:r>
              <a:rPr lang="en-GB" sz="2000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supplémentaires</a:t>
            </a:r>
            <a:endParaRPr lang="en-GB" sz="2000" b="1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GB" b="1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Durée : 1 h 30</a:t>
            </a:r>
          </a:p>
          <a:p>
            <a:pPr lvl="0">
              <a:spcBef>
                <a:spcPts val="0"/>
              </a:spcBef>
            </a:pPr>
            <a:endParaRPr lang="en-GB" sz="1800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83CCB8-299B-B1A3-6D5C-7F641E7AA8B7}"/>
              </a:ext>
            </a:extLst>
          </p:cNvPr>
          <p:cNvSpPr txBox="1">
            <a:spLocks/>
          </p:cNvSpPr>
          <p:nvPr/>
        </p:nvSpPr>
        <p:spPr>
          <a:xfrm>
            <a:off x="4820076" y="523570"/>
            <a:ext cx="7371924" cy="932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i="0" kern="1200" cap="none" baseline="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buClrTx/>
              <a:buFontTx/>
            </a:pPr>
            <a:r>
              <a:rPr lang="en-GB" sz="2000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Aperçu du MODULE 1</a:t>
            </a:r>
            <a:endParaRPr lang="en-GB">
              <a:solidFill>
                <a:srgbClr val="0B5FBA"/>
              </a:solidFill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784017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F772C-3EAB-AD38-BC63-0885247E8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river with green trees&#10;&#10;AI-generated content may be incorrect.">
            <a:extLst>
              <a:ext uri="{FF2B5EF4-FFF2-40B4-BE49-F238E27FC236}">
                <a16:creationId xmlns:a16="http://schemas.microsoft.com/office/drawing/2014/main" id="{41740B81-5E30-594D-5BF3-BDCCEC7BDA3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B902C1-8C64-64F1-2DB3-1D75F4141BF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20076" y="1812518"/>
            <a:ext cx="6032803" cy="3232965"/>
          </a:xfrm>
        </p:spPr>
        <p:txBody>
          <a:bodyPr numCol="1">
            <a:normAutofit lnSpcReduction="10000"/>
          </a:bodyPr>
          <a:lstStyle/>
          <a:p>
            <a:pPr marL="9525">
              <a:lnSpc>
                <a:spcPct val="100000"/>
              </a:lnSpc>
              <a:buNone/>
            </a:pPr>
            <a:r>
              <a:rPr lang="en-GB" sz="2200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Certificat</a:t>
            </a:r>
            <a:endParaRPr lang="en-GB" sz="2200" b="1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352425">
              <a:lnSpc>
                <a:spcPct val="100000"/>
              </a:lnSpc>
            </a:pP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Réussir</a:t>
            </a:r>
            <a:r>
              <a:rPr lang="en-GB" sz="2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le quiz à la fin du module 1</a:t>
            </a:r>
          </a:p>
          <a:p>
            <a:pPr marL="352425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Remplir</a:t>
            </a:r>
            <a:r>
              <a:rPr lang="en-GB" sz="2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un questionnaire </a:t>
            </a: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d'évaluation</a:t>
            </a:r>
            <a:endParaRPr lang="en-GB" sz="2200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9525" indent="0">
              <a:lnSpc>
                <a:spcPct val="100000"/>
              </a:lnSpc>
              <a:buNone/>
            </a:pPr>
            <a:endParaRPr lang="en-GB" sz="2200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9525">
              <a:lnSpc>
                <a:spcPct val="100000"/>
              </a:lnSpc>
              <a:buNone/>
            </a:pPr>
            <a:r>
              <a:rPr lang="en-GB" sz="2200" b="1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Accessibilité</a:t>
            </a:r>
            <a:endParaRPr lang="en-GB" sz="2200" b="1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352425">
              <a:lnSpc>
                <a:spcPct val="100000"/>
              </a:lnSpc>
            </a:pPr>
            <a:r>
              <a:rPr lang="en-GB" sz="2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Disponible sur la WASH Systems Academy sous </a:t>
            </a: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forme</a:t>
            </a:r>
            <a:r>
              <a:rPr lang="en-GB" sz="2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de </a:t>
            </a: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cours</a:t>
            </a:r>
            <a:r>
              <a:rPr lang="en-GB" sz="2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sz="2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ligne</a:t>
            </a:r>
            <a:r>
              <a:rPr lang="en-GB" sz="2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guidé</a:t>
            </a:r>
            <a:r>
              <a:rPr lang="en-GB" sz="2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et à </a:t>
            </a: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suivre</a:t>
            </a:r>
            <a:r>
              <a:rPr lang="en-GB" sz="2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à son propre </a:t>
            </a:r>
            <a:r>
              <a:rPr lang="en-GB" sz="2200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rythme</a:t>
            </a:r>
            <a:endParaRPr lang="en-GB" sz="2200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67CB74-164D-65FF-BAFF-67064826F86A}"/>
              </a:ext>
            </a:extLst>
          </p:cNvPr>
          <p:cNvSpPr txBox="1">
            <a:spLocks/>
          </p:cNvSpPr>
          <p:nvPr/>
        </p:nvSpPr>
        <p:spPr>
          <a:xfrm>
            <a:off x="4820076" y="879830"/>
            <a:ext cx="7371924" cy="932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i="0" kern="1200" cap="none" baseline="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buClrTx/>
              <a:buFontTx/>
            </a:pPr>
            <a:r>
              <a:rPr lang="en-GB" sz="2000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MODULE 1</a:t>
            </a:r>
            <a:endParaRPr lang="en-GB">
              <a:solidFill>
                <a:srgbClr val="0B5FBA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7" name="Google Shape;286;p10">
            <a:extLst>
              <a:ext uri="{FF2B5EF4-FFF2-40B4-BE49-F238E27FC236}">
                <a16:creationId xmlns:a16="http://schemas.microsoft.com/office/drawing/2014/main" id="{D070AF68-C6DD-00A4-C59B-EFA8015A02BA}"/>
              </a:ext>
            </a:extLst>
          </p:cNvPr>
          <p:cNvSpPr txBox="1"/>
          <p:nvPr/>
        </p:nvSpPr>
        <p:spPr>
          <a:xfrm>
            <a:off x="92584" y="5978170"/>
            <a:ext cx="434243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99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99"/>
              <a:buFont typeface="Arial"/>
              <a:buNone/>
              <a:tabLst/>
              <a:defRPr/>
            </a:pPr>
            <a:r>
              <a:rPr kumimoji="0" lang="en-US" sz="1199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Delta du Saloum, Sénégal | Curioso Photography| </a:t>
            </a: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Unsplash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1151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CF21C3D-1423-61E7-4E9F-4A3CDCEBCDE4}"/>
              </a:ext>
            </a:extLst>
          </p:cNvPr>
          <p:cNvSpPr txBox="1"/>
          <p:nvPr/>
        </p:nvSpPr>
        <p:spPr>
          <a:xfrm>
            <a:off x="2492111" y="2249035"/>
            <a:ext cx="7454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Remplissez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un questionnaire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avant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de commencer le module 1. Cela nous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aidera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à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mieux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comprendre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qui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vous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êtes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et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ce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que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vous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savez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déjà.</a:t>
            </a:r>
          </a:p>
          <a:p>
            <a:endParaRPr lang="en-GB" sz="2000" kern="1200" dirty="0">
              <a:solidFill>
                <a:srgbClr val="0A5FBA"/>
              </a:solidFill>
              <a:latin typeface="Roboto"/>
              <a:ea typeface="Roboto"/>
            </a:endParaRPr>
          </a:p>
          <a:p>
            <a:endParaRPr lang="en-GB" sz="2000" kern="1200" dirty="0">
              <a:solidFill>
                <a:srgbClr val="0A5FBA"/>
              </a:solidFill>
              <a:latin typeface="Roboto"/>
              <a:ea typeface="Roboto"/>
            </a:endParaRPr>
          </a:p>
          <a:p>
            <a:endParaRPr lang="en-GB" sz="2000" kern="1200" dirty="0">
              <a:solidFill>
                <a:srgbClr val="0A5FBA"/>
              </a:solidFill>
              <a:latin typeface="Roboto"/>
              <a:ea typeface="Roboto"/>
            </a:endParaRPr>
          </a:p>
          <a:p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Avez-vous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apprécié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le module 1 et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quelles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sont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vos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attentes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concernant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la Masterclass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en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présentiel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?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Veuillez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</a:t>
            </a:r>
            <a:r>
              <a:rPr lang="en-GB" sz="2000" kern="1200" dirty="0" err="1">
                <a:solidFill>
                  <a:srgbClr val="0A5FBA"/>
                </a:solidFill>
                <a:latin typeface="Roboto"/>
                <a:ea typeface="Roboto"/>
              </a:rPr>
              <a:t>remplir</a:t>
            </a:r>
            <a:r>
              <a:rPr lang="en-GB" sz="2000" kern="1200" dirty="0">
                <a:solidFill>
                  <a:srgbClr val="0A5FBA"/>
                </a:solidFill>
                <a:latin typeface="Roboto"/>
                <a:ea typeface="Roboto"/>
              </a:rPr>
              <a:t> le questionnaire.</a:t>
            </a:r>
          </a:p>
          <a:p>
            <a:endParaRPr lang="en-GB" sz="2000" kern="1200" dirty="0">
              <a:solidFill>
                <a:srgbClr val="0B5FBA"/>
              </a:solidFill>
              <a:latin typeface="Roboto"/>
              <a:ea typeface="Roboto"/>
            </a:endParaRPr>
          </a:p>
          <a:p>
            <a:endParaRPr lang="en-GB" sz="2000" kern="1200" dirty="0">
              <a:solidFill>
                <a:srgbClr val="0B5FBA"/>
              </a:solidFill>
              <a:latin typeface="Roboto"/>
              <a:ea typeface="Robot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4DE56-9E2A-543A-2856-14B3ADE29B41}"/>
              </a:ext>
            </a:extLst>
          </p:cNvPr>
          <p:cNvSpPr txBox="1"/>
          <p:nvPr/>
        </p:nvSpPr>
        <p:spPr>
          <a:xfrm>
            <a:off x="1493692" y="991344"/>
            <a:ext cx="9296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ClrTx/>
            </a:pPr>
            <a:r>
              <a:rPr lang="en-GB" sz="3200" b="1" kern="1200">
                <a:solidFill>
                  <a:srgbClr val="0B5FBA"/>
                </a:solidFill>
                <a:latin typeface="Roboto"/>
                <a:ea typeface="Roboto"/>
              </a:rPr>
              <a:t>Évaluation de vos connaissances et de vos centres d'intérêt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492EE9E-A031-6A9C-EE3D-D7FC1C7A069F}"/>
              </a:ext>
            </a:extLst>
          </p:cNvPr>
          <p:cNvSpPr/>
          <p:nvPr/>
        </p:nvSpPr>
        <p:spPr>
          <a:xfrm>
            <a:off x="1025626" y="3547353"/>
            <a:ext cx="936133" cy="936133"/>
          </a:xfrm>
          <a:prstGeom prst="ellipse">
            <a:avLst/>
          </a:prstGeom>
          <a:solidFill>
            <a:srgbClr val="0A5F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E06A729-2405-50A5-8658-09D6DC758AA9}"/>
              </a:ext>
            </a:extLst>
          </p:cNvPr>
          <p:cNvSpPr/>
          <p:nvPr/>
        </p:nvSpPr>
        <p:spPr>
          <a:xfrm>
            <a:off x="984230" y="2161177"/>
            <a:ext cx="936133" cy="936133"/>
          </a:xfrm>
          <a:prstGeom prst="ellipse">
            <a:avLst/>
          </a:prstGeom>
          <a:solidFill>
            <a:srgbClr val="0A5F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Google Shape;157;p5">
            <a:extLst>
              <a:ext uri="{FF2B5EF4-FFF2-40B4-BE49-F238E27FC236}">
                <a16:creationId xmlns:a16="http://schemas.microsoft.com/office/drawing/2014/main" id="{956E166E-F1BD-0C4E-54A2-C5497179DB1F}"/>
              </a:ext>
            </a:extLst>
          </p:cNvPr>
          <p:cNvSpPr txBox="1"/>
          <p:nvPr/>
        </p:nvSpPr>
        <p:spPr>
          <a:xfrm>
            <a:off x="1149578" y="2284958"/>
            <a:ext cx="605438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1</a:t>
            </a: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57;p5">
            <a:extLst>
              <a:ext uri="{FF2B5EF4-FFF2-40B4-BE49-F238E27FC236}">
                <a16:creationId xmlns:a16="http://schemas.microsoft.com/office/drawing/2014/main" id="{BD6B5AB9-3184-8653-14F7-FA27E01AA555}"/>
              </a:ext>
            </a:extLst>
          </p:cNvPr>
          <p:cNvSpPr txBox="1"/>
          <p:nvPr/>
        </p:nvSpPr>
        <p:spPr>
          <a:xfrm>
            <a:off x="1190974" y="3645286"/>
            <a:ext cx="605438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2</a:t>
            </a: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778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FF9"/>
        </a:solidFill>
        <a:effectLst/>
      </p:bgPr>
    </p:bg>
    <p:spTree>
      <p:nvGrpSpPr>
        <p:cNvPr id="1" name="Shape 1261">
          <a:extLst>
            <a:ext uri="{FF2B5EF4-FFF2-40B4-BE49-F238E27FC236}">
              <a16:creationId xmlns:a16="http://schemas.microsoft.com/office/drawing/2014/main" id="{3BBCE94D-A50F-CF27-4438-3F2AC82F0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p89">
            <a:extLst>
              <a:ext uri="{FF2B5EF4-FFF2-40B4-BE49-F238E27FC236}">
                <a16:creationId xmlns:a16="http://schemas.microsoft.com/office/drawing/2014/main" id="{D6FCC278-971E-6584-B412-045B55D208B9}"/>
              </a:ext>
            </a:extLst>
          </p:cNvPr>
          <p:cNvSpPr txBox="1"/>
          <p:nvPr/>
        </p:nvSpPr>
        <p:spPr>
          <a:xfrm>
            <a:off x="1605710" y="597043"/>
            <a:ext cx="8980580" cy="1107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SzPts val="5395"/>
            </a:pPr>
            <a:r>
              <a:rPr lang="fr-FR" sz="3597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Accéder au module 1 sous forme de cours guidé et à suivre à son propre rythme</a:t>
            </a:r>
            <a:endParaRPr sz="933" dirty="0"/>
          </a:p>
        </p:txBody>
      </p:sp>
      <p:sp>
        <p:nvSpPr>
          <p:cNvPr id="1264" name="Google Shape;1264;p89">
            <a:extLst>
              <a:ext uri="{FF2B5EF4-FFF2-40B4-BE49-F238E27FC236}">
                <a16:creationId xmlns:a16="http://schemas.microsoft.com/office/drawing/2014/main" id="{BDDAA674-D98A-0C53-DAA3-AF3466758D0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64592" y="9556750"/>
            <a:ext cx="5120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>
              <a:buSzPts val="1400"/>
            </a:pPr>
            <a:fld id="{00000000-1234-1234-1234-123412341234}" type="slidenum">
              <a:rPr lang="en-US" smtClean="0"/>
              <a:t>2</a:t>
            </a:fld>
            <a:endParaRPr/>
          </a:p>
        </p:txBody>
      </p:sp>
      <p:sp>
        <p:nvSpPr>
          <p:cNvPr id="1267" name="Google Shape;1267;p89">
            <a:extLst>
              <a:ext uri="{FF2B5EF4-FFF2-40B4-BE49-F238E27FC236}">
                <a16:creationId xmlns:a16="http://schemas.microsoft.com/office/drawing/2014/main" id="{C025DF2E-57C5-DB54-4237-3510D4C1A281}"/>
              </a:ext>
            </a:extLst>
          </p:cNvPr>
          <p:cNvSpPr txBox="1"/>
          <p:nvPr/>
        </p:nvSpPr>
        <p:spPr>
          <a:xfrm rot="-5400000">
            <a:off x="9859380" y="4532860"/>
            <a:ext cx="414480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9955"/>
              </a:lnSpc>
              <a:buSzPts val="1799"/>
            </a:pPr>
            <a:r>
              <a:rPr lang="en-US" sz="119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Dhaka ; photo de Michael Foley, Flickr</a:t>
            </a:r>
            <a:endParaRPr sz="933"/>
          </a:p>
        </p:txBody>
      </p:sp>
      <p:pic>
        <p:nvPicPr>
          <p:cNvPr id="2" name="Picture 1" descr="A qr code with a white background&#10;&#10;AI-generated content may be incorrect.">
            <a:extLst>
              <a:ext uri="{FF2B5EF4-FFF2-40B4-BE49-F238E27FC236}">
                <a16:creationId xmlns:a16="http://schemas.microsoft.com/office/drawing/2014/main" id="{06BC53B6-8912-5966-DFDB-727B4201A7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12" y="2233612"/>
            <a:ext cx="2984604" cy="29846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045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5A60A1-7B96-8765-52D2-F4F65BED9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07AC5254-77AC-0804-656A-83309B6C23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9177939"/>
              </p:ext>
              <p:ext uri="{E7BDC344-281C-4309-B0C6-D0EE65EED2A8}">
                <p202:designPr xmlns:p202="http://schemas.microsoft.com/office/powerpoint/2020/02/main">
                  <p202:designTagLst>
                    <p202:designTag name="ARCH:1:CLS" val="StackedSequentialRowTable"/>
                  </p202:designTagLst>
                </p202:designPr>
              </p:ext>
            </p:extLst>
          </p:nvPr>
        </p:nvGraphicFramePr>
        <p:xfrm>
          <a:off x="4917193" y="2155861"/>
          <a:ext cx="5780977" cy="2065014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1258268">
                  <a:extLst>
                    <a:ext uri="{9D8B030D-6E8A-4147-A177-3AD203B41FA5}">
                      <a16:colId xmlns:a16="http://schemas.microsoft.com/office/drawing/2014/main" val="1112987957"/>
                    </a:ext>
                  </a:extLst>
                </a:gridCol>
                <a:gridCol w="4522709">
                  <a:extLst>
                    <a:ext uri="{9D8B030D-6E8A-4147-A177-3AD203B41FA5}">
                      <a16:colId xmlns:a16="http://schemas.microsoft.com/office/drawing/2014/main" val="437448068"/>
                    </a:ext>
                  </a:extLst>
                </a:gridCol>
              </a:tblGrid>
              <a:tr h="489527">
                <a:tc>
                  <a:txBody>
                    <a:bodyPr/>
                    <a:lstStyle/>
                    <a:p>
                      <a:r>
                        <a:rPr lang="en-GB" sz="2800" b="1" cap="none" spc="0">
                          <a:solidFill>
                            <a:srgbClr val="0A5FBA"/>
                          </a:solidFill>
                        </a:rPr>
                        <a:t>01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cap="none" spc="0" dirty="0">
                          <a:solidFill>
                            <a:schemeClr val="tx1"/>
                          </a:solidFill>
                        </a:rPr>
                        <a:t>Aperçu du Module 1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755801"/>
                  </a:ext>
                </a:extLst>
              </a:tr>
              <a:tr h="699077">
                <a:tc>
                  <a:txBody>
                    <a:bodyPr/>
                    <a:lstStyle/>
                    <a:p>
                      <a:r>
                        <a:rPr lang="en-GB" sz="2800" b="1" cap="none" spc="0">
                          <a:solidFill>
                            <a:srgbClr val="0A5FBA"/>
                          </a:solidFill>
                        </a:rPr>
                        <a:t>02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cap="none" spc="0">
                          <a:solidFill>
                            <a:schemeClr val="tx1"/>
                          </a:solidFill>
                        </a:rPr>
                        <a:t>Objectifs d'apprentissage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478753"/>
                  </a:ext>
                </a:extLst>
              </a:tr>
              <a:tr h="699077">
                <a:tc>
                  <a:txBody>
                    <a:bodyPr/>
                    <a:lstStyle/>
                    <a:p>
                      <a:r>
                        <a:rPr lang="en-GB" sz="2800" b="1" cap="none" spc="0">
                          <a:solidFill>
                            <a:schemeClr val="accent1"/>
                          </a:solidFill>
                        </a:rPr>
                        <a:t>03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800" b="0" cap="none" spc="0" dirty="0">
                          <a:solidFill>
                            <a:schemeClr val="tx1"/>
                          </a:solidFill>
                        </a:rPr>
                        <a:t>Plan du module 1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423163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122DCAEC-CE39-8DB2-EC65-F5E570FC18E5}"/>
              </a:ext>
            </a:extLst>
          </p:cNvPr>
          <p:cNvSpPr txBox="1"/>
          <p:nvPr/>
        </p:nvSpPr>
        <p:spPr>
          <a:xfrm>
            <a:off x="304800" y="438128"/>
            <a:ext cx="6096000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1" i="0" u="none" strike="noStrike" cap="none" normalizeH="0" baseline="0" dirty="0">
                <a:ln>
                  <a:noFill/>
                </a:ln>
                <a:solidFill>
                  <a:srgbClr val="0A5FBA"/>
                </a:solidFill>
                <a:effectLst/>
                <a:latin typeface="Arial" panose="020B0604020202020204" pitchFamily="34" charset="0"/>
              </a:rPr>
              <a:t>Contenu du jour</a:t>
            </a:r>
          </a:p>
        </p:txBody>
      </p:sp>
    </p:spTree>
    <p:extLst>
      <p:ext uri="{BB962C8B-B14F-4D97-AF65-F5344CB8AC3E}">
        <p14:creationId xmlns:p14="http://schemas.microsoft.com/office/powerpoint/2010/main" val="4125986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>
          <a:extLst>
            <a:ext uri="{FF2B5EF4-FFF2-40B4-BE49-F238E27FC236}">
              <a16:creationId xmlns:a16="http://schemas.microsoft.com/office/drawing/2014/main" id="{9A5403C6-2175-DC70-59B4-D1A35B59D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0954ad01f5_0_1">
            <a:extLst>
              <a:ext uri="{FF2B5EF4-FFF2-40B4-BE49-F238E27FC236}">
                <a16:creationId xmlns:a16="http://schemas.microsoft.com/office/drawing/2014/main" id="{F9C6BBD4-1D71-DF5D-0D21-CB9C9E7D4E30}"/>
              </a:ext>
            </a:extLst>
          </p:cNvPr>
          <p:cNvSpPr txBox="1"/>
          <p:nvPr/>
        </p:nvSpPr>
        <p:spPr>
          <a:xfrm>
            <a:off x="1" y="794726"/>
            <a:ext cx="1219199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3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Remerciements</a:t>
            </a:r>
            <a:endParaRPr kumimoji="0" sz="4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0954ad01f5_0_1">
            <a:extLst>
              <a:ext uri="{FF2B5EF4-FFF2-40B4-BE49-F238E27FC236}">
                <a16:creationId xmlns:a16="http://schemas.microsoft.com/office/drawing/2014/main" id="{314202ED-FC80-9EFE-204D-942BD0E6B71F}"/>
              </a:ext>
            </a:extLst>
          </p:cNvPr>
          <p:cNvSpPr txBox="1"/>
          <p:nvPr/>
        </p:nvSpPr>
        <p:spPr>
          <a:xfrm>
            <a:off x="1526435" y="2197894"/>
            <a:ext cx="9139129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Nous tenons à remercier les partenaires et bailleurs de fonds suivants qui ont participé à la conception et à la mise en œuvre de la </a:t>
            </a:r>
            <a:r>
              <a:rPr kumimoji="0" lang="en-GB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Masterclass sur les services d'approvisionnement en eau résilients au changement climatique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: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/>
              <a:sym typeface="Robot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Les modules ont été développés avec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</p:txBody>
      </p:sp>
      <p:sp>
        <p:nvSpPr>
          <p:cNvPr id="115" name="Google Shape;115;g30954ad01f5_0_1">
            <a:extLst>
              <a:ext uri="{FF2B5EF4-FFF2-40B4-BE49-F238E27FC236}">
                <a16:creationId xmlns:a16="http://schemas.microsoft.com/office/drawing/2014/main" id="{322E49C2-0552-F1FD-16F3-E60A05E31FEE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-934720" y="6414685"/>
            <a:ext cx="14223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50" rIns="60950" bIns="3045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4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6FB97E35-7D22-66A5-050E-7B88119407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250" y="4133911"/>
            <a:ext cx="4318000" cy="1270289"/>
          </a:xfrm>
          <a:prstGeom prst="rect">
            <a:avLst/>
          </a:prstGeom>
        </p:spPr>
      </p:pic>
      <p:pic>
        <p:nvPicPr>
          <p:cNvPr id="8" name="Picture 7" descr="A white logo with white text&#10;&#10;AI-generated content may be incorrect.">
            <a:extLst>
              <a:ext uri="{FF2B5EF4-FFF2-40B4-BE49-F238E27FC236}">
                <a16:creationId xmlns:a16="http://schemas.microsoft.com/office/drawing/2014/main" id="{08E5F6A5-2CF6-58C2-9283-3CDC40411A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879" y="3993979"/>
            <a:ext cx="3626283" cy="141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65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E8CC07-A64D-D556-6553-AFB03B51AB95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GB" dirty="0"/>
              <a:t>01 | Aperçu du Module 1</a:t>
            </a:r>
          </a:p>
        </p:txBody>
      </p:sp>
    </p:spTree>
    <p:extLst>
      <p:ext uri="{BB962C8B-B14F-4D97-AF65-F5344CB8AC3E}">
        <p14:creationId xmlns:p14="http://schemas.microsoft.com/office/powerpoint/2010/main" val="4226024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>
          <a:extLst>
            <a:ext uri="{FF2B5EF4-FFF2-40B4-BE49-F238E27FC236}">
              <a16:creationId xmlns:a16="http://schemas.microsoft.com/office/drawing/2014/main" id="{32FDAD0D-9AB7-53F5-7648-2202E6F65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3FC08C93-2F48-C110-6DEE-671C4BED0EBA}"/>
              </a:ext>
            </a:extLst>
          </p:cNvPr>
          <p:cNvCxnSpPr>
            <a:cxnSpLocks/>
          </p:cNvCxnSpPr>
          <p:nvPr/>
        </p:nvCxnSpPr>
        <p:spPr>
          <a:xfrm>
            <a:off x="1960083" y="5112762"/>
            <a:ext cx="1157257" cy="100867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257;p7">
            <a:extLst>
              <a:ext uri="{FF2B5EF4-FFF2-40B4-BE49-F238E27FC236}">
                <a16:creationId xmlns:a16="http://schemas.microsoft.com/office/drawing/2014/main" id="{3BA21236-DE28-F3F7-5417-70DC0D8AF3D1}"/>
              </a:ext>
            </a:extLst>
          </p:cNvPr>
          <p:cNvSpPr txBox="1"/>
          <p:nvPr/>
        </p:nvSpPr>
        <p:spPr>
          <a:xfrm>
            <a:off x="3234007" y="5767591"/>
            <a:ext cx="747753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Un module d'apprentissage à votre rythme d'une durée d'une heure et demie </a:t>
            </a: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est obligatoire pour participer à la formation en présentiel.</a:t>
            </a: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Il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présente les concepts et la terminologie de base.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69;p6">
            <a:extLst>
              <a:ext uri="{FF2B5EF4-FFF2-40B4-BE49-F238E27FC236}">
                <a16:creationId xmlns:a16="http://schemas.microsoft.com/office/drawing/2014/main" id="{E363A8F8-0EA5-B10F-E28D-CC4B0E63DDE8}"/>
              </a:ext>
            </a:extLst>
          </p:cNvPr>
          <p:cNvSpPr/>
          <p:nvPr/>
        </p:nvSpPr>
        <p:spPr>
          <a:xfrm>
            <a:off x="1770633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70;p6">
            <a:extLst>
              <a:ext uri="{FF2B5EF4-FFF2-40B4-BE49-F238E27FC236}">
                <a16:creationId xmlns:a16="http://schemas.microsoft.com/office/drawing/2014/main" id="{323ECE22-F82E-9F7A-338D-01B6DABFB4C0}"/>
              </a:ext>
            </a:extLst>
          </p:cNvPr>
          <p:cNvSpPr txBox="1"/>
          <p:nvPr/>
        </p:nvSpPr>
        <p:spPr>
          <a:xfrm>
            <a:off x="1797104" y="3746554"/>
            <a:ext cx="1436903" cy="1569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US" sz="1466" b="1" dirty="0">
              <a:solidFill>
                <a:srgbClr val="FFFFFF"/>
              </a:solidFill>
              <a:latin typeface="Roboto"/>
              <a:ea typeface="Roboto"/>
              <a:sym typeface="Roboto"/>
            </a:endParaRPr>
          </a:p>
          <a:p>
            <a:pPr algn="ctr"/>
            <a:r>
              <a:rPr lang="en-GB" sz="13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Introduction (</a:t>
            </a:r>
            <a:r>
              <a:rPr lang="en-GB" sz="13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sz="13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3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ligne</a:t>
            </a:r>
            <a:r>
              <a:rPr lang="en-GB" sz="13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) aux services </a:t>
            </a:r>
            <a:r>
              <a:rPr lang="en-GB" sz="13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d'approvisionnement</a:t>
            </a:r>
            <a:r>
              <a:rPr lang="en-GB" sz="13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3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sz="13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eau </a:t>
            </a:r>
            <a:r>
              <a:rPr lang="en-GB" sz="13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résilients</a:t>
            </a:r>
            <a:r>
              <a:rPr lang="en-GB" sz="13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au </a:t>
            </a:r>
            <a:r>
              <a:rPr lang="en-GB" sz="13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changement</a:t>
            </a:r>
            <a:r>
              <a:rPr lang="en-GB" sz="13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3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climatique</a:t>
            </a:r>
            <a:endParaRPr lang="en-US" sz="1300" b="1" dirty="0">
              <a:solidFill>
                <a:srgbClr val="FFFFFF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87;p6">
            <a:extLst>
              <a:ext uri="{FF2B5EF4-FFF2-40B4-BE49-F238E27FC236}">
                <a16:creationId xmlns:a16="http://schemas.microsoft.com/office/drawing/2014/main" id="{D79EC532-CC98-A767-5CA3-BF4C1ABBC131}"/>
              </a:ext>
            </a:extLst>
          </p:cNvPr>
          <p:cNvSpPr/>
          <p:nvPr/>
        </p:nvSpPr>
        <p:spPr>
          <a:xfrm>
            <a:off x="3555665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89;p6">
            <a:extLst>
              <a:ext uri="{FF2B5EF4-FFF2-40B4-BE49-F238E27FC236}">
                <a16:creationId xmlns:a16="http://schemas.microsoft.com/office/drawing/2014/main" id="{A1F30634-C8C1-18F4-5F9E-79A65B4B8EBB}"/>
              </a:ext>
            </a:extLst>
          </p:cNvPr>
          <p:cNvSpPr/>
          <p:nvPr/>
        </p:nvSpPr>
        <p:spPr>
          <a:xfrm>
            <a:off x="5340698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91;p6">
            <a:extLst>
              <a:ext uri="{FF2B5EF4-FFF2-40B4-BE49-F238E27FC236}">
                <a16:creationId xmlns:a16="http://schemas.microsoft.com/office/drawing/2014/main" id="{EB0CB70E-A759-CC33-A1FC-A9B6624F47E0}"/>
              </a:ext>
            </a:extLst>
          </p:cNvPr>
          <p:cNvSpPr/>
          <p:nvPr/>
        </p:nvSpPr>
        <p:spPr>
          <a:xfrm>
            <a:off x="7131312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93;p6">
            <a:extLst>
              <a:ext uri="{FF2B5EF4-FFF2-40B4-BE49-F238E27FC236}">
                <a16:creationId xmlns:a16="http://schemas.microsoft.com/office/drawing/2014/main" id="{C04CB817-4CF6-3F47-D30D-73B6F01AB725}"/>
              </a:ext>
            </a:extLst>
          </p:cNvPr>
          <p:cNvSpPr/>
          <p:nvPr/>
        </p:nvSpPr>
        <p:spPr>
          <a:xfrm>
            <a:off x="8921926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70;p6">
            <a:extLst>
              <a:ext uri="{FF2B5EF4-FFF2-40B4-BE49-F238E27FC236}">
                <a16:creationId xmlns:a16="http://schemas.microsoft.com/office/drawing/2014/main" id="{B0F15336-FFD6-CB07-1C64-7E837AE6C9E6}"/>
              </a:ext>
            </a:extLst>
          </p:cNvPr>
          <p:cNvSpPr txBox="1"/>
          <p:nvPr/>
        </p:nvSpPr>
        <p:spPr>
          <a:xfrm>
            <a:off x="5490990" y="3746554"/>
            <a:ext cx="1218027" cy="676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US" sz="1466" b="1">
              <a:solidFill>
                <a:schemeClr val="bg1">
                  <a:lumMod val="85000"/>
                </a:schemeClr>
              </a:solidFill>
              <a:latin typeface="Roboto"/>
              <a:ea typeface="Roboto"/>
              <a:sym typeface="Roboto"/>
            </a:endParaRPr>
          </a:p>
          <a:p>
            <a:pPr lvl="0" algn="ctr">
              <a:defRPr/>
            </a:pPr>
            <a:r>
              <a:rPr lang="en-GB" sz="1466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Évaluations des risques climatiques</a:t>
            </a:r>
          </a:p>
        </p:txBody>
      </p:sp>
      <p:sp>
        <p:nvSpPr>
          <p:cNvPr id="27" name="Google Shape;170;p6">
            <a:extLst>
              <a:ext uri="{FF2B5EF4-FFF2-40B4-BE49-F238E27FC236}">
                <a16:creationId xmlns:a16="http://schemas.microsoft.com/office/drawing/2014/main" id="{3E542765-9CD5-8B95-5DB4-33DEE9DE20A9}"/>
              </a:ext>
            </a:extLst>
          </p:cNvPr>
          <p:cNvSpPr txBox="1"/>
          <p:nvPr/>
        </p:nvSpPr>
        <p:spPr>
          <a:xfrm>
            <a:off x="3705956" y="3759430"/>
            <a:ext cx="1218027" cy="1127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GB" sz="1466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Les aléas et risques climatiques et le rôle de l'inclusion</a:t>
            </a:r>
            <a:endParaRPr lang="en-US" sz="933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8" name="Google Shape;170;p6">
            <a:extLst>
              <a:ext uri="{FF2B5EF4-FFF2-40B4-BE49-F238E27FC236}">
                <a16:creationId xmlns:a16="http://schemas.microsoft.com/office/drawing/2014/main" id="{1F1DFA8E-4031-6A7E-356D-182C657B0F11}"/>
              </a:ext>
            </a:extLst>
          </p:cNvPr>
          <p:cNvSpPr txBox="1"/>
          <p:nvPr/>
        </p:nvSpPr>
        <p:spPr>
          <a:xfrm>
            <a:off x="7281604" y="3759315"/>
            <a:ext cx="1218027" cy="1353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US" sz="1466" dirty="0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Options </a:t>
            </a:r>
            <a:r>
              <a:rPr lang="en-US" sz="1466" dirty="0" err="1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d'adaptation</a:t>
            </a:r>
            <a:r>
              <a:rPr lang="en-US" sz="1466" dirty="0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US" sz="1466" dirty="0" err="1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US" sz="1466" dirty="0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466" dirty="0" err="1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sz="1466" dirty="0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 et de </a:t>
            </a:r>
            <a:r>
              <a:rPr lang="en-US" sz="1466" dirty="0" err="1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résilience</a:t>
            </a:r>
            <a:endParaRPr lang="en-US" sz="933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9" name="Google Shape;170;p6">
            <a:extLst>
              <a:ext uri="{FF2B5EF4-FFF2-40B4-BE49-F238E27FC236}">
                <a16:creationId xmlns:a16="http://schemas.microsoft.com/office/drawing/2014/main" id="{A6289259-EBBF-31E3-5393-048E1A215397}"/>
              </a:ext>
            </a:extLst>
          </p:cNvPr>
          <p:cNvSpPr txBox="1"/>
          <p:nvPr/>
        </p:nvSpPr>
        <p:spPr>
          <a:xfrm>
            <a:off x="9072217" y="3759315"/>
            <a:ext cx="1218027" cy="160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GB" sz="1300" dirty="0" err="1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Boîte</a:t>
            </a:r>
            <a:r>
              <a:rPr lang="en-GB" sz="1300" dirty="0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 à </a:t>
            </a:r>
            <a:r>
              <a:rPr lang="en-GB" sz="1300" dirty="0" err="1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outils</a:t>
            </a:r>
            <a:r>
              <a:rPr lang="en-GB" sz="1300" dirty="0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 pour la planification des infrastructures </a:t>
            </a:r>
            <a:r>
              <a:rPr lang="en-GB" sz="1300" dirty="0" err="1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d'approvisionnement</a:t>
            </a:r>
            <a:r>
              <a:rPr lang="en-GB" sz="1300" dirty="0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300" dirty="0" err="1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sz="1300" dirty="0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 eau et </a:t>
            </a:r>
            <a:r>
              <a:rPr lang="en-GB" sz="1300" dirty="0" err="1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d'assainissement</a:t>
            </a:r>
            <a:r>
              <a:rPr lang="en-GB" sz="1300" dirty="0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 </a:t>
            </a:r>
          </a:p>
        </p:txBody>
      </p:sp>
      <p:grpSp>
        <p:nvGrpSpPr>
          <p:cNvPr id="33" name="Google Shape;174;p6">
            <a:extLst>
              <a:ext uri="{FF2B5EF4-FFF2-40B4-BE49-F238E27FC236}">
                <a16:creationId xmlns:a16="http://schemas.microsoft.com/office/drawing/2014/main" id="{4B39E453-E639-DE20-5AFD-259AEF6FE4B9}"/>
              </a:ext>
            </a:extLst>
          </p:cNvPr>
          <p:cNvGrpSpPr/>
          <p:nvPr/>
        </p:nvGrpSpPr>
        <p:grpSpPr>
          <a:xfrm>
            <a:off x="3598683" y="1949142"/>
            <a:ext cx="1391476" cy="1391476"/>
            <a:chOff x="0" y="0"/>
            <a:chExt cx="812800" cy="812800"/>
          </a:xfrm>
        </p:grpSpPr>
        <p:sp>
          <p:nvSpPr>
            <p:cNvPr id="34" name="Google Shape;175;p6">
              <a:extLst>
                <a:ext uri="{FF2B5EF4-FFF2-40B4-BE49-F238E27FC236}">
                  <a16:creationId xmlns:a16="http://schemas.microsoft.com/office/drawing/2014/main" id="{BE2F7F97-6F10-F5B8-0BC1-3375C58BD00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176;p6">
              <a:extLst>
                <a:ext uri="{FF2B5EF4-FFF2-40B4-BE49-F238E27FC236}">
                  <a16:creationId xmlns:a16="http://schemas.microsoft.com/office/drawing/2014/main" id="{DB091DE4-385E-F139-C059-047AEC293C2A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2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36" name="Google Shape;174;p6">
            <a:extLst>
              <a:ext uri="{FF2B5EF4-FFF2-40B4-BE49-F238E27FC236}">
                <a16:creationId xmlns:a16="http://schemas.microsoft.com/office/drawing/2014/main" id="{087165E5-67FC-3714-0CA9-220F042CB4DC}"/>
              </a:ext>
            </a:extLst>
          </p:cNvPr>
          <p:cNvGrpSpPr/>
          <p:nvPr/>
        </p:nvGrpSpPr>
        <p:grpSpPr>
          <a:xfrm>
            <a:off x="5400262" y="1949142"/>
            <a:ext cx="1391476" cy="1391476"/>
            <a:chOff x="0" y="0"/>
            <a:chExt cx="812800" cy="812800"/>
          </a:xfrm>
        </p:grpSpPr>
        <p:sp>
          <p:nvSpPr>
            <p:cNvPr id="37" name="Google Shape;175;p6">
              <a:extLst>
                <a:ext uri="{FF2B5EF4-FFF2-40B4-BE49-F238E27FC236}">
                  <a16:creationId xmlns:a16="http://schemas.microsoft.com/office/drawing/2014/main" id="{00EE41D9-60CE-6590-29A5-D5F58A3633E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176;p6">
              <a:extLst>
                <a:ext uri="{FF2B5EF4-FFF2-40B4-BE49-F238E27FC236}">
                  <a16:creationId xmlns:a16="http://schemas.microsoft.com/office/drawing/2014/main" id="{0A5F77C0-2956-BA83-C548-7FE80E863107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3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39" name="Google Shape;174;p6">
            <a:extLst>
              <a:ext uri="{FF2B5EF4-FFF2-40B4-BE49-F238E27FC236}">
                <a16:creationId xmlns:a16="http://schemas.microsoft.com/office/drawing/2014/main" id="{AB8B32F9-466A-F401-24D1-A07D6BB3788E}"/>
              </a:ext>
            </a:extLst>
          </p:cNvPr>
          <p:cNvGrpSpPr/>
          <p:nvPr/>
        </p:nvGrpSpPr>
        <p:grpSpPr>
          <a:xfrm>
            <a:off x="7201841" y="1949142"/>
            <a:ext cx="1391476" cy="1391476"/>
            <a:chOff x="0" y="0"/>
            <a:chExt cx="812800" cy="812800"/>
          </a:xfrm>
        </p:grpSpPr>
        <p:sp>
          <p:nvSpPr>
            <p:cNvPr id="40" name="Google Shape;175;p6">
              <a:extLst>
                <a:ext uri="{FF2B5EF4-FFF2-40B4-BE49-F238E27FC236}">
                  <a16:creationId xmlns:a16="http://schemas.microsoft.com/office/drawing/2014/main" id="{808C07A2-ABF4-BE1C-E53D-CEF90F1BB67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176;p6">
              <a:extLst>
                <a:ext uri="{FF2B5EF4-FFF2-40B4-BE49-F238E27FC236}">
                  <a16:creationId xmlns:a16="http://schemas.microsoft.com/office/drawing/2014/main" id="{5DC7287C-DD90-9AEA-5A8B-18EA01E2EF92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4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42" name="Google Shape;174;p6">
            <a:extLst>
              <a:ext uri="{FF2B5EF4-FFF2-40B4-BE49-F238E27FC236}">
                <a16:creationId xmlns:a16="http://schemas.microsoft.com/office/drawing/2014/main" id="{AC08A430-1DC4-9F3D-7C68-A02A9C1FD54A}"/>
              </a:ext>
            </a:extLst>
          </p:cNvPr>
          <p:cNvGrpSpPr/>
          <p:nvPr/>
        </p:nvGrpSpPr>
        <p:grpSpPr>
          <a:xfrm>
            <a:off x="9003420" y="1949142"/>
            <a:ext cx="1391476" cy="1391476"/>
            <a:chOff x="0" y="0"/>
            <a:chExt cx="812800" cy="812800"/>
          </a:xfrm>
        </p:grpSpPr>
        <p:sp>
          <p:nvSpPr>
            <p:cNvPr id="43" name="Google Shape;175;p6">
              <a:extLst>
                <a:ext uri="{FF2B5EF4-FFF2-40B4-BE49-F238E27FC236}">
                  <a16:creationId xmlns:a16="http://schemas.microsoft.com/office/drawing/2014/main" id="{AAEB5669-711E-E8A6-EA93-4EAD374227C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176;p6">
              <a:extLst>
                <a:ext uri="{FF2B5EF4-FFF2-40B4-BE49-F238E27FC236}">
                  <a16:creationId xmlns:a16="http://schemas.microsoft.com/office/drawing/2014/main" id="{0491ED70-4CB4-E0E9-1DB6-9361A7820BEC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5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45" name="Google Shape;174;p6">
            <a:extLst>
              <a:ext uri="{FF2B5EF4-FFF2-40B4-BE49-F238E27FC236}">
                <a16:creationId xmlns:a16="http://schemas.microsoft.com/office/drawing/2014/main" id="{BE4D9EE1-2241-4A06-F76F-4A54BFBFEC63}"/>
              </a:ext>
            </a:extLst>
          </p:cNvPr>
          <p:cNvGrpSpPr/>
          <p:nvPr/>
        </p:nvGrpSpPr>
        <p:grpSpPr>
          <a:xfrm>
            <a:off x="1797104" y="1949142"/>
            <a:ext cx="1391476" cy="1391476"/>
            <a:chOff x="0" y="0"/>
            <a:chExt cx="812800" cy="812800"/>
          </a:xfrm>
        </p:grpSpPr>
        <p:sp>
          <p:nvSpPr>
            <p:cNvPr id="46" name="Google Shape;175;p6">
              <a:extLst>
                <a:ext uri="{FF2B5EF4-FFF2-40B4-BE49-F238E27FC236}">
                  <a16:creationId xmlns:a16="http://schemas.microsoft.com/office/drawing/2014/main" id="{800CDF2F-9820-5D97-1D0A-7FDD02F969D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B0CE"/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176;p6">
              <a:extLst>
                <a:ext uri="{FF2B5EF4-FFF2-40B4-BE49-F238E27FC236}">
                  <a16:creationId xmlns:a16="http://schemas.microsoft.com/office/drawing/2014/main" id="{8243E87C-D98D-9DEC-25BE-56AFC006B76B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1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58A385DD-8840-DCCA-4A86-1C39A6C3CF60}"/>
              </a:ext>
            </a:extLst>
          </p:cNvPr>
          <p:cNvSpPr txBox="1"/>
          <p:nvPr/>
        </p:nvSpPr>
        <p:spPr>
          <a:xfrm>
            <a:off x="3037871" y="628234"/>
            <a:ext cx="6096000" cy="69179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Aperçu de la masterclass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426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aerial view of a beach&#10;&#10;AI-generated content may be incorrect.">
            <a:extLst>
              <a:ext uri="{FF2B5EF4-FFF2-40B4-BE49-F238E27FC236}">
                <a16:creationId xmlns:a16="http://schemas.microsoft.com/office/drawing/2014/main" id="{3717DD69-493F-DC9A-E1B4-F17B2CF29F4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6AB32-D4D9-B4F5-06FE-4CFAC3B8A3B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20076" y="1582791"/>
            <a:ext cx="6766560" cy="4814292"/>
          </a:xfrm>
        </p:spPr>
        <p:txBody>
          <a:bodyPr numCol="1">
            <a:noAutofit/>
          </a:bodyPr>
          <a:lstStyle/>
          <a:p>
            <a:pPr marL="114300" indent="0">
              <a:buNone/>
            </a:pP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Ce module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présente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: </a:t>
            </a:r>
          </a:p>
          <a:p>
            <a:pPr marL="457200"/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Les concepts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fondamentaux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du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de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l'adaptation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de la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résilience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matière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d’approvisionnement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eau.</a:t>
            </a:r>
          </a:p>
          <a:p>
            <a:pPr marL="400050" indent="-285750"/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Les services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d’approvisionnement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eau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résilients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114300" indent="0">
              <a:buNone/>
            </a:pPr>
            <a:endParaRPr lang="en-GB" sz="3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14300" indent="0">
              <a:buNone/>
            </a:pP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 module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comprend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457200"/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réflexion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les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risques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qui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entravent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la mise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place de services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d'approvisionnement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eau durables et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universels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dans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différents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contextes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457200"/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 </a:t>
            </a:r>
            <a:r>
              <a:rPr lang="en-GB" b="1" dirty="0" err="1"/>
              <a:t>glossaire</a:t>
            </a:r>
            <a:r>
              <a:rPr lang="en-GB" b="1" dirty="0"/>
              <a:t> </a:t>
            </a:r>
            <a:r>
              <a:rPr lang="en-GB" dirty="0"/>
              <a:t>des </a:t>
            </a:r>
            <a:r>
              <a:rPr lang="en-GB" dirty="0" err="1"/>
              <a:t>termes</a:t>
            </a:r>
            <a:r>
              <a:rPr lang="en-GB" dirty="0"/>
              <a:t> et concepts </a:t>
            </a:r>
            <a:r>
              <a:rPr lang="en-GB" dirty="0" err="1"/>
              <a:t>clés</a:t>
            </a:r>
            <a:r>
              <a:rPr lang="en-GB" dirty="0"/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33B4F9-8D7D-D61D-58FF-46901EB11784}"/>
              </a:ext>
            </a:extLst>
          </p:cNvPr>
          <p:cNvSpPr txBox="1">
            <a:spLocks/>
          </p:cNvSpPr>
          <p:nvPr/>
        </p:nvSpPr>
        <p:spPr>
          <a:xfrm>
            <a:off x="4820076" y="460917"/>
            <a:ext cx="7371924" cy="932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i="0" kern="1200" cap="none" baseline="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buClrTx/>
              <a:buFontTx/>
            </a:pPr>
            <a:r>
              <a:rPr lang="en-GB" sz="1800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MODULE 1</a:t>
            </a:r>
            <a:br>
              <a:rPr lang="en-GB" sz="2000" b="1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</a:b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Introduction aux services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d'approvisionnement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eau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résilients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au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changement</a:t>
            </a:r>
            <a:r>
              <a:rPr lang="en-GB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climatique</a:t>
            </a:r>
            <a:endParaRPr lang="en-GB" sz="2000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6" name="Google Shape;286;p10">
            <a:extLst>
              <a:ext uri="{FF2B5EF4-FFF2-40B4-BE49-F238E27FC236}">
                <a16:creationId xmlns:a16="http://schemas.microsoft.com/office/drawing/2014/main" id="{4D6862CC-F321-C263-FFDD-362E672D7BFB}"/>
              </a:ext>
            </a:extLst>
          </p:cNvPr>
          <p:cNvSpPr txBox="1"/>
          <p:nvPr/>
        </p:nvSpPr>
        <p:spPr>
          <a:xfrm>
            <a:off x="92584" y="5978170"/>
            <a:ext cx="434243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99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99"/>
              <a:buFont typeface="Arial"/>
              <a:buNone/>
              <a:tabLst/>
              <a:defRPr/>
            </a:pPr>
            <a:r>
              <a:rPr kumimoji="0" lang="en-US" sz="1199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Australie | Joan Li | </a:t>
            </a: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Unsplash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0354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57B594-03B6-6B79-B49C-24A973815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7442B2-1EA3-AB8E-342E-2895ECFAC93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GB"/>
              <a:t>02 | Objectifs pédagogiques</a:t>
            </a:r>
          </a:p>
        </p:txBody>
      </p:sp>
    </p:spTree>
    <p:extLst>
      <p:ext uri="{BB962C8B-B14F-4D97-AF65-F5344CB8AC3E}">
        <p14:creationId xmlns:p14="http://schemas.microsoft.com/office/powerpoint/2010/main" val="3671836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76749-6811-C4FF-9DDC-038150959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871" y="429238"/>
            <a:ext cx="10652760" cy="969264"/>
          </a:xfrm>
        </p:spPr>
        <p:txBody>
          <a:bodyPr>
            <a:normAutofit/>
          </a:bodyPr>
          <a:lstStyle/>
          <a:p>
            <a:r>
              <a:rPr lang="en-GB">
                <a:latin typeface="Roboto Black"/>
                <a:ea typeface="Roboto Black"/>
                <a:cs typeface="Roboto Black"/>
              </a:rPr>
              <a:t>Objectifs du module 1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A54DC7-5108-3307-CD3E-4ED3201825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871" y="1509037"/>
            <a:ext cx="10652760" cy="4190656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13970"/>
            <a:r>
              <a:rPr lang="en-GB" dirty="0">
                <a:latin typeface="Roboto"/>
                <a:ea typeface="Roboto"/>
                <a:cs typeface="Roboto"/>
              </a:rPr>
              <a:t>À la fin de </a:t>
            </a:r>
            <a:r>
              <a:rPr lang="en-GB" dirty="0" err="1">
                <a:latin typeface="Roboto"/>
                <a:ea typeface="Roboto"/>
                <a:cs typeface="Roboto"/>
              </a:rPr>
              <a:t>ce</a:t>
            </a:r>
            <a:r>
              <a:rPr lang="en-GB" dirty="0">
                <a:latin typeface="Roboto"/>
                <a:ea typeface="Roboto"/>
                <a:cs typeface="Roboto"/>
              </a:rPr>
              <a:t> module, </a:t>
            </a:r>
            <a:r>
              <a:rPr lang="en-GB" dirty="0" err="1">
                <a:latin typeface="Roboto"/>
                <a:ea typeface="Roboto"/>
                <a:cs typeface="Roboto"/>
              </a:rPr>
              <a:t>vous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serez</a:t>
            </a:r>
            <a:r>
              <a:rPr lang="en-GB" dirty="0">
                <a:latin typeface="Roboto"/>
                <a:ea typeface="Roboto"/>
                <a:cs typeface="Roboto"/>
              </a:rPr>
              <a:t> capable :</a:t>
            </a:r>
            <a:endParaRPr lang="en-US" dirty="0"/>
          </a:p>
          <a:p>
            <a:pPr marL="13970"/>
            <a:endParaRPr lang="en-GB" dirty="0">
              <a:latin typeface="Roboto"/>
              <a:ea typeface="Roboto"/>
              <a:cs typeface="Roboto"/>
            </a:endParaRPr>
          </a:p>
          <a:p>
            <a:pPr marL="285750" indent="-285750">
              <a:buFont typeface="Arial"/>
              <a:buChar char="•"/>
            </a:pPr>
            <a:r>
              <a:rPr lang="en-GB" b="1" dirty="0" err="1">
                <a:latin typeface="Roboto"/>
                <a:ea typeface="Roboto"/>
                <a:cs typeface="Roboto"/>
              </a:rPr>
              <a:t>D’expliquer</a:t>
            </a:r>
            <a:r>
              <a:rPr lang="en-GB" b="1" dirty="0">
                <a:latin typeface="Roboto"/>
                <a:ea typeface="Roboto"/>
                <a:cs typeface="Roboto"/>
              </a:rPr>
              <a:t> </a:t>
            </a:r>
            <a:r>
              <a:rPr lang="en-GB" dirty="0">
                <a:latin typeface="Roboto"/>
                <a:ea typeface="Roboto"/>
                <a:cs typeface="Roboto"/>
              </a:rPr>
              <a:t>les </a:t>
            </a:r>
            <a:r>
              <a:rPr lang="en-GB" dirty="0" err="1">
                <a:latin typeface="Roboto"/>
                <a:ea typeface="Roboto"/>
                <a:cs typeface="Roboto"/>
              </a:rPr>
              <a:t>objectifs</a:t>
            </a:r>
            <a:r>
              <a:rPr lang="en-GB" dirty="0">
                <a:latin typeface="Roboto"/>
                <a:ea typeface="Roboto"/>
                <a:cs typeface="Roboto"/>
              </a:rPr>
              <a:t> et la structure de la formation « Masterclass sur les services </a:t>
            </a:r>
            <a:r>
              <a:rPr lang="en-GB" dirty="0" err="1">
                <a:latin typeface="Roboto"/>
                <a:ea typeface="Roboto"/>
                <a:cs typeface="Roboto"/>
              </a:rPr>
              <a:t>d’approvisionnement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en</a:t>
            </a:r>
            <a:r>
              <a:rPr lang="en-GB" dirty="0">
                <a:latin typeface="Roboto"/>
                <a:ea typeface="Roboto"/>
                <a:cs typeface="Roboto"/>
              </a:rPr>
              <a:t> eau </a:t>
            </a:r>
            <a:r>
              <a:rPr lang="en-GB" dirty="0" err="1">
                <a:latin typeface="Roboto"/>
                <a:ea typeface="Roboto"/>
                <a:cs typeface="Roboto"/>
              </a:rPr>
              <a:t>résilients</a:t>
            </a:r>
            <a:r>
              <a:rPr lang="en-GB" dirty="0">
                <a:latin typeface="Roboto"/>
                <a:ea typeface="Roboto"/>
                <a:cs typeface="Roboto"/>
              </a:rPr>
              <a:t> au </a:t>
            </a:r>
            <a:r>
              <a:rPr lang="en-GB" dirty="0" err="1">
                <a:latin typeface="Roboto"/>
                <a:ea typeface="Roboto"/>
                <a:cs typeface="Roboto"/>
              </a:rPr>
              <a:t>changement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climatique</a:t>
            </a:r>
            <a:r>
              <a:rPr lang="en-GB" dirty="0">
                <a:latin typeface="Roboto"/>
                <a:ea typeface="Roboto"/>
                <a:cs typeface="Roboto"/>
              </a:rPr>
              <a:t> »</a:t>
            </a:r>
          </a:p>
          <a:p>
            <a:pPr marL="285750" indent="-285750">
              <a:buFont typeface="Arial"/>
              <a:buChar char="•"/>
            </a:pPr>
            <a:r>
              <a:rPr lang="en-GB" b="1" dirty="0">
                <a:latin typeface="Roboto"/>
                <a:ea typeface="Roboto"/>
                <a:cs typeface="Roboto"/>
              </a:rPr>
              <a:t>De </a:t>
            </a:r>
            <a:r>
              <a:rPr lang="en-GB" b="1" dirty="0" err="1">
                <a:latin typeface="Roboto"/>
                <a:ea typeface="Roboto"/>
                <a:cs typeface="Roboto"/>
              </a:rPr>
              <a:t>décrire</a:t>
            </a:r>
            <a:r>
              <a:rPr lang="en-GB" b="1" dirty="0">
                <a:latin typeface="Roboto"/>
                <a:ea typeface="Roboto"/>
                <a:cs typeface="Roboto"/>
              </a:rPr>
              <a:t> </a:t>
            </a:r>
            <a:r>
              <a:rPr lang="en-GB" dirty="0">
                <a:latin typeface="Roboto"/>
                <a:ea typeface="Roboto"/>
                <a:cs typeface="Roboto"/>
              </a:rPr>
              <a:t>le programme de la formation des </a:t>
            </a:r>
            <a:r>
              <a:rPr lang="en-GB" dirty="0" err="1">
                <a:latin typeface="Roboto"/>
                <a:ea typeface="Roboto"/>
                <a:cs typeface="Roboto"/>
              </a:rPr>
              <a:t>formateurs</a:t>
            </a:r>
            <a:r>
              <a:rPr lang="en-GB" dirty="0">
                <a:latin typeface="Roboto"/>
                <a:ea typeface="Roboto"/>
                <a:cs typeface="Roboto"/>
              </a:rPr>
              <a:t> de la Masterclass sur les services </a:t>
            </a:r>
            <a:r>
              <a:rPr lang="en-GB" dirty="0" err="1">
                <a:latin typeface="Roboto"/>
                <a:ea typeface="Roboto"/>
                <a:cs typeface="Roboto"/>
              </a:rPr>
              <a:t>d'eau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résilients</a:t>
            </a:r>
            <a:r>
              <a:rPr lang="en-GB" dirty="0">
                <a:latin typeface="Roboto"/>
                <a:ea typeface="Roboto"/>
                <a:cs typeface="Roboto"/>
              </a:rPr>
              <a:t> au </a:t>
            </a:r>
            <a:r>
              <a:rPr lang="en-GB" dirty="0" err="1">
                <a:latin typeface="Roboto"/>
                <a:ea typeface="Roboto"/>
                <a:cs typeface="Roboto"/>
              </a:rPr>
              <a:t>changement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climatique</a:t>
            </a:r>
            <a:r>
              <a:rPr lang="en-GB" dirty="0">
                <a:latin typeface="Roboto"/>
                <a:ea typeface="Roboto"/>
                <a:cs typeface="Roboto"/>
              </a:rPr>
              <a:t> </a:t>
            </a:r>
          </a:p>
          <a:p>
            <a:pPr marL="285750" indent="-285750">
              <a:buFont typeface="Arial"/>
              <a:buChar char="•"/>
            </a:pPr>
            <a:r>
              <a:rPr lang="en-GB" b="1" dirty="0" err="1">
                <a:latin typeface="Roboto"/>
                <a:ea typeface="Roboto"/>
                <a:cs typeface="Roboto"/>
              </a:rPr>
              <a:t>D’expliquer</a:t>
            </a:r>
            <a:r>
              <a:rPr lang="en-GB" b="1" dirty="0">
                <a:latin typeface="Roboto"/>
                <a:ea typeface="Roboto"/>
                <a:cs typeface="Roboto"/>
              </a:rPr>
              <a:t> </a:t>
            </a:r>
            <a:r>
              <a:rPr lang="en-GB" dirty="0">
                <a:latin typeface="Roboto"/>
                <a:ea typeface="Roboto"/>
                <a:cs typeface="Roboto"/>
              </a:rPr>
              <a:t>les bases du </a:t>
            </a:r>
            <a:r>
              <a:rPr lang="en-GB" dirty="0" err="1">
                <a:latin typeface="Roboto"/>
                <a:ea typeface="Roboto"/>
                <a:cs typeface="Roboto"/>
              </a:rPr>
              <a:t>changement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climatique</a:t>
            </a:r>
            <a:r>
              <a:rPr lang="en-GB" dirty="0">
                <a:latin typeface="Roboto"/>
                <a:ea typeface="Roboto"/>
                <a:cs typeface="Roboto"/>
              </a:rPr>
              <a:t> et </a:t>
            </a:r>
            <a:r>
              <a:rPr lang="en-GB" dirty="0" err="1">
                <a:latin typeface="Roboto"/>
                <a:ea typeface="Roboto"/>
                <a:cs typeface="Roboto"/>
              </a:rPr>
              <a:t>ses</a:t>
            </a:r>
            <a:r>
              <a:rPr lang="en-GB" dirty="0">
                <a:latin typeface="Roboto"/>
                <a:ea typeface="Roboto"/>
                <a:cs typeface="Roboto"/>
              </a:rPr>
              <a:t> impacts sur les services </a:t>
            </a:r>
            <a:r>
              <a:rPr lang="en-GB" dirty="0" err="1">
                <a:latin typeface="Roboto"/>
                <a:ea typeface="Roboto"/>
                <a:cs typeface="Roboto"/>
              </a:rPr>
              <a:t>d'approvisionnement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en</a:t>
            </a:r>
            <a:r>
              <a:rPr lang="en-GB" dirty="0">
                <a:latin typeface="Roboto"/>
                <a:ea typeface="Roboto"/>
                <a:cs typeface="Roboto"/>
              </a:rPr>
              <a:t> eau</a:t>
            </a:r>
          </a:p>
          <a:p>
            <a:pPr marL="285750" indent="-285750">
              <a:buFont typeface="Arial"/>
              <a:buChar char="•"/>
            </a:pPr>
            <a:r>
              <a:rPr lang="en-GB" b="1" dirty="0">
                <a:latin typeface="Roboto"/>
                <a:ea typeface="Roboto"/>
                <a:cs typeface="Roboto"/>
              </a:rPr>
              <a:t>De </a:t>
            </a:r>
            <a:r>
              <a:rPr lang="en-GB" b="1" dirty="0" err="1">
                <a:latin typeface="Roboto"/>
                <a:ea typeface="Roboto"/>
                <a:cs typeface="Roboto"/>
              </a:rPr>
              <a:t>décrire</a:t>
            </a:r>
            <a:r>
              <a:rPr lang="en-GB" b="1" dirty="0">
                <a:latin typeface="Roboto"/>
                <a:ea typeface="Roboto"/>
                <a:cs typeface="Roboto"/>
              </a:rPr>
              <a:t> </a:t>
            </a:r>
            <a:r>
              <a:rPr lang="en-GB" dirty="0">
                <a:latin typeface="Roboto"/>
                <a:ea typeface="Roboto"/>
                <a:cs typeface="Roboto"/>
              </a:rPr>
              <a:t>les services </a:t>
            </a:r>
            <a:r>
              <a:rPr lang="en-GB" dirty="0" err="1">
                <a:latin typeface="Roboto"/>
                <a:ea typeface="Roboto"/>
                <a:cs typeface="Roboto"/>
              </a:rPr>
              <a:t>d'approvisionnement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en</a:t>
            </a:r>
            <a:r>
              <a:rPr lang="en-GB" dirty="0">
                <a:latin typeface="Roboto"/>
                <a:ea typeface="Roboto"/>
                <a:cs typeface="Roboto"/>
              </a:rPr>
              <a:t> eau </a:t>
            </a:r>
            <a:r>
              <a:rPr lang="en-GB" dirty="0" err="1">
                <a:latin typeface="Roboto"/>
                <a:ea typeface="Roboto"/>
                <a:cs typeface="Roboto"/>
              </a:rPr>
              <a:t>résilients</a:t>
            </a:r>
            <a:r>
              <a:rPr lang="en-GB" dirty="0">
                <a:latin typeface="Roboto"/>
                <a:ea typeface="Roboto"/>
                <a:cs typeface="Roboto"/>
              </a:rPr>
              <a:t> au </a:t>
            </a:r>
            <a:r>
              <a:rPr lang="en-GB" dirty="0" err="1">
                <a:latin typeface="Roboto"/>
                <a:ea typeface="Roboto"/>
                <a:cs typeface="Roboto"/>
              </a:rPr>
              <a:t>changement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climatique</a:t>
            </a:r>
            <a:endParaRPr lang="en-GB" dirty="0">
              <a:latin typeface="Roboto"/>
              <a:ea typeface="Roboto"/>
              <a:cs typeface="Roboto"/>
            </a:endParaRPr>
          </a:p>
          <a:p>
            <a:pPr marL="285750" indent="-285750">
              <a:buFont typeface="Arial"/>
              <a:buChar char="•"/>
            </a:pPr>
            <a:r>
              <a:rPr lang="en-GB" b="1" dirty="0" err="1">
                <a:latin typeface="Roboto"/>
                <a:ea typeface="Roboto"/>
                <a:cs typeface="Roboto"/>
              </a:rPr>
              <a:t>D’expliquer</a:t>
            </a:r>
            <a:r>
              <a:rPr lang="en-GB" b="1" dirty="0">
                <a:latin typeface="Roboto"/>
                <a:ea typeface="Roboto"/>
                <a:cs typeface="Roboto"/>
              </a:rPr>
              <a:t> </a:t>
            </a:r>
            <a:r>
              <a:rPr lang="en-GB" dirty="0">
                <a:latin typeface="Roboto"/>
                <a:ea typeface="Roboto"/>
                <a:cs typeface="Roboto"/>
              </a:rPr>
              <a:t>les principes </a:t>
            </a:r>
            <a:r>
              <a:rPr lang="en-GB" dirty="0" err="1">
                <a:latin typeface="Roboto"/>
                <a:ea typeface="Roboto"/>
                <a:cs typeface="Roboto"/>
              </a:rPr>
              <a:t>fondamentaux</a:t>
            </a:r>
            <a:r>
              <a:rPr lang="en-GB" dirty="0">
                <a:latin typeface="Roboto"/>
                <a:ea typeface="Roboto"/>
                <a:cs typeface="Roboto"/>
              </a:rPr>
              <a:t> de </a:t>
            </a:r>
            <a:r>
              <a:rPr lang="en-GB" dirty="0" err="1">
                <a:latin typeface="Roboto"/>
                <a:ea typeface="Roboto"/>
                <a:cs typeface="Roboto"/>
              </a:rPr>
              <a:t>l'adaptation</a:t>
            </a:r>
            <a:r>
              <a:rPr lang="en-GB" dirty="0">
                <a:latin typeface="Roboto"/>
                <a:ea typeface="Roboto"/>
                <a:cs typeface="Roboto"/>
              </a:rPr>
              <a:t> au </a:t>
            </a:r>
            <a:r>
              <a:rPr lang="en-GB" dirty="0" err="1">
                <a:latin typeface="Roboto"/>
                <a:ea typeface="Roboto"/>
                <a:cs typeface="Roboto"/>
              </a:rPr>
              <a:t>changement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climatique</a:t>
            </a:r>
            <a:r>
              <a:rPr lang="en-GB" dirty="0">
                <a:latin typeface="Roboto"/>
                <a:ea typeface="Roboto"/>
                <a:cs typeface="Roboto"/>
              </a:rPr>
              <a:t>, de </a:t>
            </a:r>
            <a:r>
              <a:rPr lang="en-GB" dirty="0" err="1">
                <a:latin typeface="Roboto"/>
                <a:ea typeface="Roboto"/>
                <a:cs typeface="Roboto"/>
              </a:rPr>
              <a:t>l'atténuation</a:t>
            </a:r>
            <a:r>
              <a:rPr lang="en-GB" dirty="0">
                <a:latin typeface="Roboto"/>
                <a:ea typeface="Roboto"/>
                <a:cs typeface="Roboto"/>
              </a:rPr>
              <a:t> et de la </a:t>
            </a:r>
            <a:r>
              <a:rPr lang="en-GB" dirty="0" err="1">
                <a:latin typeface="Roboto"/>
                <a:ea typeface="Roboto"/>
                <a:cs typeface="Roboto"/>
              </a:rPr>
              <a:t>résilience</a:t>
            </a:r>
            <a:r>
              <a:rPr lang="en-GB" dirty="0">
                <a:latin typeface="Roboto"/>
                <a:ea typeface="Roboto"/>
                <a:cs typeface="Roboto"/>
              </a:rPr>
              <a:t> </a:t>
            </a:r>
            <a:r>
              <a:rPr lang="en-GB" dirty="0" err="1">
                <a:latin typeface="Roboto"/>
                <a:ea typeface="Roboto"/>
                <a:cs typeface="Roboto"/>
              </a:rPr>
              <a:t>en</a:t>
            </a:r>
            <a:r>
              <a:rPr lang="en-GB" dirty="0">
                <a:latin typeface="Roboto"/>
                <a:ea typeface="Roboto"/>
                <a:cs typeface="Roboto"/>
              </a:rPr>
              <a:t> matière de services </a:t>
            </a:r>
            <a:r>
              <a:rPr lang="en-GB" dirty="0" err="1">
                <a:latin typeface="Roboto"/>
                <a:ea typeface="Roboto"/>
                <a:cs typeface="Roboto"/>
              </a:rPr>
              <a:t>d'eau</a:t>
            </a:r>
            <a:r>
              <a:rPr lang="en-GB" dirty="0">
                <a:latin typeface="Roboto"/>
                <a:ea typeface="Roboto"/>
                <a:cs typeface="Roboto"/>
              </a:rPr>
              <a:t> et </a:t>
            </a:r>
            <a:r>
              <a:rPr lang="en-GB" dirty="0" err="1">
                <a:latin typeface="Roboto"/>
                <a:ea typeface="Roboto"/>
                <a:cs typeface="Roboto"/>
              </a:rPr>
              <a:t>d'assainissement</a:t>
            </a:r>
            <a:endParaRPr lang="en-GB" dirty="0">
              <a:latin typeface="Roboto"/>
              <a:ea typeface="Roboto"/>
              <a:cs typeface="Roboto"/>
            </a:endParaRPr>
          </a:p>
          <a:p>
            <a:pPr marL="0"/>
            <a:endParaRPr lang="en-GB" dirty="0">
              <a:cs typeface="Roboto"/>
            </a:endParaRPr>
          </a:p>
          <a:p>
            <a:pPr mar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0811410"/>
      </p:ext>
    </p:extLst>
  </p:cSld>
  <p:clrMapOvr>
    <a:masterClrMapping/>
  </p:clrMapOvr>
</p:sld>
</file>

<file path=ppt/theme/theme1.xml><?xml version="1.0" encoding="utf-8"?>
<a:theme xmlns:a="http://schemas.openxmlformats.org/drawingml/2006/main" name="Oasis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asis Font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asis" id="{F87D57D1-6595-40EA-BD1E-F0C34D0EF910}" vid="{ECA7DBCD-4BC8-40F2-8EF4-7A6D942FA1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CDAE8A5613BE44AE408DFBEF6469DC" ma:contentTypeVersion="19" ma:contentTypeDescription="Create a new document." ma:contentTypeScope="" ma:versionID="d615cc25bebf5639f6f173eb8d0509a6">
  <xsd:schema xmlns:xsd="http://www.w3.org/2001/XMLSchema" xmlns:xs="http://www.w3.org/2001/XMLSchema" xmlns:p="http://schemas.microsoft.com/office/2006/metadata/properties" xmlns:ns2="d4a57fd9-c3a3-4a9b-9a1a-19a03a0d6162" xmlns:ns3="65029163-e779-4170-aed0-0becec4468f2" targetNamespace="http://schemas.microsoft.com/office/2006/metadata/properties" ma:root="true" ma:fieldsID="0880252e80212dafee82d896830a871d" ns2:_="" ns3:_="">
    <xsd:import namespace="d4a57fd9-c3a3-4a9b-9a1a-19a03a0d6162"/>
    <xsd:import namespace="65029163-e779-4170-aed0-0becec4468f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a57fd9-c3a3-4a9b-9a1a-19a03a0d61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0a0b2bc-92bd-465b-a373-d6bc6ea1897a}" ma:internalName="TaxCatchAll" ma:showField="CatchAllData" ma:web="d4a57fd9-c3a3-4a9b-9a1a-19a03a0d616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029163-e779-4170-aed0-0becec4468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a8fe839-c01e-4c27-8916-61a48d4ace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5029163-e779-4170-aed0-0becec4468f2">
      <Terms xmlns="http://schemas.microsoft.com/office/infopath/2007/PartnerControls"/>
    </lcf76f155ced4ddcb4097134ff3c332f>
    <TaxCatchAll xmlns="d4a57fd9-c3a3-4a9b-9a1a-19a03a0d6162" xsi:nil="true"/>
  </documentManagement>
</p:properties>
</file>

<file path=customXml/itemProps1.xml><?xml version="1.0" encoding="utf-8"?>
<ds:datastoreItem xmlns:ds="http://schemas.openxmlformats.org/officeDocument/2006/customXml" ds:itemID="{6D8573E4-332C-4A55-83E1-F615CB868F34}"/>
</file>

<file path=customXml/itemProps2.xml><?xml version="1.0" encoding="utf-8"?>
<ds:datastoreItem xmlns:ds="http://schemas.openxmlformats.org/officeDocument/2006/customXml" ds:itemID="{E1454E18-8E9F-4AA3-86C0-2E5743D5BA3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F1541A-0A07-4E7B-8BC4-6AF3AC61BD1C}">
  <ds:schemaRefs>
    <ds:schemaRef ds:uri="2ac7cd8f-dacc-453d-90dd-0fe78c9bbb6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f291d9aa-6563-4aae-a5dd-16b535aa42c0"/>
    <ds:schemaRef ds:uri="0f38eaac-4cf2-44b0-a7d4-b983dd4575f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1363</Words>
  <Application>Microsoft Office PowerPoint</Application>
  <PresentationFormat>Widescreen</PresentationFormat>
  <Paragraphs>167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Roboto Black</vt:lpstr>
      <vt:lpstr>Neue Haas Grotesk Text Pro</vt:lpstr>
      <vt:lpstr>Roboto</vt:lpstr>
      <vt:lpstr>Roboto Medium</vt:lpstr>
      <vt:lpstr>Arial</vt:lpstr>
      <vt:lpstr>Oasis</vt:lpstr>
      <vt:lpstr>Introduction aux services d'approvisionnement en eau résilients au changement climatique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Objectifs du module 1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Dave Steinbach</dc:creator>
  <cp:keywords>, docId:E32944AB4A659336C92F362E65AD1EE2</cp:keywords>
  <cp:lastModifiedBy>Ismael Ousmane</cp:lastModifiedBy>
  <cp:revision>28</cp:revision>
  <cp:lastPrinted>2025-10-20T11:17:52Z</cp:lastPrinted>
  <dcterms:created xsi:type="dcterms:W3CDTF">2024-06-04T23:15:28Z</dcterms:created>
  <dcterms:modified xsi:type="dcterms:W3CDTF">2026-03-16T08:49:09Z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0x010100ABCDAE8A5613BE44AE408DFBEF6469DC</vt:lpwstr>
  </property>
  <property fmtid="{D5CDD505-2E9C-101B-9397-08002B2CF9AE}" pid="3" name="MediaServiceImageTags">
    <vt:lpwstr/>
  </property>
  <property fmtid="{D5CDD505-2E9C-101B-9397-08002B2CF9AE}" pid="4" name="Order">
    <vt:r8>76600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