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9"/>
  </p:notesMasterIdLst>
  <p:sldIdLst>
    <p:sldId id="362" r:id="rId5"/>
    <p:sldId id="298" r:id="rId6"/>
    <p:sldId id="299" r:id="rId7"/>
    <p:sldId id="489" r:id="rId8"/>
    <p:sldId id="683" r:id="rId9"/>
    <p:sldId id="261" r:id="rId10"/>
    <p:sldId id="269" r:id="rId11"/>
    <p:sldId id="372" r:id="rId12"/>
    <p:sldId id="301" r:id="rId13"/>
    <p:sldId id="270" r:id="rId14"/>
    <p:sldId id="373" r:id="rId15"/>
    <p:sldId id="376" r:id="rId16"/>
    <p:sldId id="303" r:id="rId17"/>
    <p:sldId id="304" r:id="rId18"/>
    <p:sldId id="621" r:id="rId19"/>
    <p:sldId id="465" r:id="rId20"/>
    <p:sldId id="305" r:id="rId21"/>
    <p:sldId id="417" r:id="rId22"/>
    <p:sldId id="418" r:id="rId23"/>
    <p:sldId id="414" r:id="rId24"/>
    <p:sldId id="413" r:id="rId25"/>
    <p:sldId id="554" r:id="rId26"/>
    <p:sldId id="416" r:id="rId27"/>
    <p:sldId id="577" r:id="rId28"/>
    <p:sldId id="2134960783" r:id="rId29"/>
    <p:sldId id="2134960778" r:id="rId30"/>
    <p:sldId id="2134960779" r:id="rId31"/>
    <p:sldId id="2134960780" r:id="rId32"/>
    <p:sldId id="552" r:id="rId33"/>
    <p:sldId id="291" r:id="rId34"/>
    <p:sldId id="553" r:id="rId35"/>
    <p:sldId id="457" r:id="rId36"/>
    <p:sldId id="587" r:id="rId37"/>
    <p:sldId id="487" r:id="rId38"/>
    <p:sldId id="302" r:id="rId39"/>
    <p:sldId id="288" r:id="rId40"/>
    <p:sldId id="488" r:id="rId41"/>
    <p:sldId id="369" r:id="rId42"/>
    <p:sldId id="287" r:id="rId43"/>
    <p:sldId id="278" r:id="rId44"/>
    <p:sldId id="712" r:id="rId45"/>
    <p:sldId id="319" r:id="rId46"/>
    <p:sldId id="458" r:id="rId47"/>
    <p:sldId id="588" r:id="rId48"/>
    <p:sldId id="500" r:id="rId49"/>
    <p:sldId id="365" r:id="rId50"/>
    <p:sldId id="281" r:id="rId51"/>
    <p:sldId id="501" r:id="rId52"/>
    <p:sldId id="280" r:id="rId53"/>
    <p:sldId id="490" r:id="rId54"/>
    <p:sldId id="343" r:id="rId55"/>
    <p:sldId id="425" r:id="rId56"/>
    <p:sldId id="276" r:id="rId57"/>
    <p:sldId id="2134960797" r:id="rId58"/>
    <p:sldId id="655" r:id="rId59"/>
    <p:sldId id="395" r:id="rId60"/>
    <p:sldId id="392" r:id="rId61"/>
    <p:sldId id="662" r:id="rId62"/>
    <p:sldId id="474" r:id="rId63"/>
    <p:sldId id="472" r:id="rId64"/>
    <p:sldId id="470" r:id="rId65"/>
    <p:sldId id="468" r:id="rId66"/>
    <p:sldId id="2119" r:id="rId67"/>
    <p:sldId id="661" r:id="rId68"/>
    <p:sldId id="292" r:id="rId69"/>
    <p:sldId id="678" r:id="rId70"/>
    <p:sldId id="2134960801" r:id="rId71"/>
    <p:sldId id="393" r:id="rId72"/>
    <p:sldId id="424" r:id="rId73"/>
    <p:sldId id="264" r:id="rId74"/>
    <p:sldId id="391" r:id="rId75"/>
    <p:sldId id="2120" r:id="rId76"/>
    <p:sldId id="611" r:id="rId77"/>
    <p:sldId id="679" r:id="rId78"/>
    <p:sldId id="277" r:id="rId79"/>
    <p:sldId id="422" r:id="rId80"/>
    <p:sldId id="385" r:id="rId81"/>
    <p:sldId id="2134960784" r:id="rId82"/>
    <p:sldId id="440" r:id="rId83"/>
    <p:sldId id="656" r:id="rId84"/>
    <p:sldId id="448" r:id="rId85"/>
    <p:sldId id="595" r:id="rId86"/>
    <p:sldId id="491" r:id="rId87"/>
    <p:sldId id="526" r:id="rId88"/>
    <p:sldId id="403" r:id="rId89"/>
    <p:sldId id="271" r:id="rId90"/>
    <p:sldId id="492" r:id="rId91"/>
    <p:sldId id="596" r:id="rId92"/>
    <p:sldId id="681" r:id="rId93"/>
    <p:sldId id="400" r:id="rId94"/>
    <p:sldId id="309" r:id="rId95"/>
    <p:sldId id="2134960786" r:id="rId96"/>
    <p:sldId id="310" r:id="rId97"/>
    <p:sldId id="311" r:id="rId98"/>
    <p:sldId id="312" r:id="rId99"/>
    <p:sldId id="313" r:id="rId100"/>
    <p:sldId id="2134960798" r:id="rId101"/>
    <p:sldId id="401" r:id="rId102"/>
    <p:sldId id="435" r:id="rId103"/>
    <p:sldId id="2134960802" r:id="rId104"/>
    <p:sldId id="555" r:id="rId105"/>
    <p:sldId id="347" r:id="rId106"/>
    <p:sldId id="680" r:id="rId107"/>
    <p:sldId id="608" r:id="rId108"/>
    <p:sldId id="710" r:id="rId109"/>
    <p:sldId id="685" r:id="rId110"/>
    <p:sldId id="420" r:id="rId111"/>
    <p:sldId id="682" r:id="rId112"/>
    <p:sldId id="677" r:id="rId113"/>
    <p:sldId id="494" r:id="rId114"/>
    <p:sldId id="428" r:id="rId115"/>
    <p:sldId id="703" r:id="rId116"/>
    <p:sldId id="700" r:id="rId117"/>
    <p:sldId id="702" r:id="rId118"/>
    <p:sldId id="704" r:id="rId119"/>
    <p:sldId id="705" r:id="rId120"/>
    <p:sldId id="706" r:id="rId121"/>
    <p:sldId id="707" r:id="rId122"/>
    <p:sldId id="708" r:id="rId123"/>
    <p:sldId id="709" r:id="rId124"/>
    <p:sldId id="2134960799" r:id="rId125"/>
    <p:sldId id="597" r:id="rId126"/>
    <p:sldId id="711" r:id="rId127"/>
    <p:sldId id="371" r:id="rId128"/>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9FB910-2648-F79A-1EEC-04362AE3207C}" name="Jeske Verhoeven" initials="JV" userId="S::verhoeven@ircwash.org::53254696-ddf2-4aad-9bdc-403338f7558a" providerId="AD"/>
  <p188:author id="{F06ABA5B-72CA-2192-6756-ED807EE52BCA}" name="Guest User" initials="GU" userId="S::urn:spo:tenantanon#0b30b577-c02c-48ec-b75b-0786694b620d::" providerId="AD"/>
  <p188:author id="{E2BD1A85-9A1D-09B0-146F-63A60F32EC46}" name="Arjen Naafs" initials="AN" userId="S::naafs@Ircwash.org::71577389-def5-469d-88bb-7515e703481d" providerId="AD"/>
  <p188:author id="{8AE042AE-1943-DBC1-474D-A2BCA34A0E91}" name="Dechan Dalrymple" initials="DD" userId="S::dalrymple@ircwash.org::5ca6f8ed-50d9-4a4f-8073-33e7336d2b8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microsoft.com/office/2018/10/relationships/authors" Target="author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notesMaster" Target="notesMasters/notesMaster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presProps" Target="pres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theme" Target="theme/theme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2E8130-6348-4B81-942D-78874ABE2CF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77768731-E7B2-4F81-BC38-9ED66BD6D71A}">
      <dgm:prSet phldrT="[Text]" phldr="0" custT="1"/>
      <dgm:spPr>
        <a:solidFill>
          <a:schemeClr val="accent1"/>
        </a:solidFill>
      </dgm:spPr>
      <dgm:t>
        <a:bodyPr/>
        <a:lstStyle/>
        <a:p>
          <a:endParaRPr lang="en-GB" sz="1400" b="0">
            <a:solidFill>
              <a:schemeClr val="bg1"/>
            </a:solidFill>
            <a:latin typeface="Roboto" panose="02000000000000000000" pitchFamily="2" charset="0"/>
            <a:ea typeface="Roboto" panose="02000000000000000000" pitchFamily="2" charset="0"/>
          </a:endParaRPr>
        </a:p>
        <a:p>
          <a:r>
            <a:rPr lang="en-GB" sz="1400" b="1">
              <a:solidFill>
                <a:schemeClr val="bg1"/>
              </a:solidFill>
              <a:latin typeface="Roboto" panose="02000000000000000000" pitchFamily="2" charset="0"/>
              <a:ea typeface="Roboto" panose="02000000000000000000" pitchFamily="2" charset="0"/>
            </a:rPr>
            <a:t>Prevention</a:t>
          </a:r>
        </a:p>
        <a:p>
          <a:endParaRPr lang="en-GB" sz="1400" b="0">
            <a:solidFill>
              <a:schemeClr val="bg1"/>
            </a:solidFill>
            <a:latin typeface="Roboto" panose="02000000000000000000" pitchFamily="2" charset="0"/>
            <a:ea typeface="Roboto" panose="02000000000000000000" pitchFamily="2" charset="0"/>
          </a:endParaRPr>
        </a:p>
      </dgm:t>
    </dgm:pt>
    <dgm:pt modelId="{5F592401-9889-4F40-B387-F753B4CF4C71}" type="parTrans" cxnId="{4CE5DED6-D1B5-4E9F-BE1B-66EA362DB035}">
      <dgm:prSet/>
      <dgm:spPr/>
      <dgm:t>
        <a:bodyPr/>
        <a:lstStyle/>
        <a:p>
          <a:endParaRPr lang="en-GB"/>
        </a:p>
      </dgm:t>
    </dgm:pt>
    <dgm:pt modelId="{33D8151C-BA47-445D-A0F9-E25FE338960C}" type="sibTrans" cxnId="{4CE5DED6-D1B5-4E9F-BE1B-66EA362DB035}">
      <dgm:prSet/>
      <dgm:spPr>
        <a:solidFill>
          <a:schemeClr val="tx2"/>
        </a:solidFill>
      </dgm:spPr>
      <dgm:t>
        <a:bodyPr/>
        <a:lstStyle/>
        <a:p>
          <a:endParaRPr lang="en-GB"/>
        </a:p>
      </dgm:t>
    </dgm:pt>
    <dgm:pt modelId="{E9BA0FA0-D27C-4BDA-8235-3C54BB6A09E1}">
      <dgm:prSet phldrT="[Text]" phldr="0" custT="1"/>
      <dgm:spPr>
        <a:solidFill>
          <a:srgbClr val="00B0CE"/>
        </a:solidFill>
      </dgm:spPr>
      <dgm:t>
        <a:bodyPr/>
        <a:lstStyle/>
        <a:p>
          <a:r>
            <a:rPr lang="en-GB" sz="1400" b="1">
              <a:solidFill>
                <a:schemeClr val="bg1"/>
              </a:solidFill>
              <a:latin typeface="Roboto" panose="02000000000000000000" pitchFamily="2" charset="0"/>
              <a:ea typeface="Roboto" panose="02000000000000000000" pitchFamily="2" charset="0"/>
            </a:rPr>
            <a:t>Preparedness</a:t>
          </a:r>
        </a:p>
      </dgm:t>
    </dgm:pt>
    <dgm:pt modelId="{95667A81-4534-446C-982E-2BFD4CFFB454}" type="parTrans" cxnId="{FF641696-2B66-447E-ABEF-C6BECFAAD77F}">
      <dgm:prSet/>
      <dgm:spPr/>
      <dgm:t>
        <a:bodyPr/>
        <a:lstStyle/>
        <a:p>
          <a:endParaRPr lang="en-GB"/>
        </a:p>
      </dgm:t>
    </dgm:pt>
    <dgm:pt modelId="{AB8A4BF3-CDE2-453D-BC98-EBFF78E31C97}" type="sibTrans" cxnId="{FF641696-2B66-447E-ABEF-C6BECFAAD77F}">
      <dgm:prSet/>
      <dgm:spPr>
        <a:solidFill>
          <a:srgbClr val="FF0000"/>
        </a:solidFill>
        <a:ln>
          <a:solidFill>
            <a:srgbClr val="FF0000"/>
          </a:solidFill>
        </a:ln>
      </dgm:spPr>
      <dgm:t>
        <a:bodyPr/>
        <a:lstStyle/>
        <a:p>
          <a:endParaRPr lang="en-GB"/>
        </a:p>
      </dgm:t>
    </dgm:pt>
    <dgm:pt modelId="{1D3B2FC5-DD26-4191-B68A-66CC7025B96F}">
      <dgm:prSet phldrT="[Text]" custT="1"/>
      <dgm:spPr>
        <a:solidFill>
          <a:schemeClr val="accent1"/>
        </a:solidFill>
      </dgm:spPr>
      <dgm:t>
        <a:bodyPr/>
        <a:lstStyle/>
        <a:p>
          <a:r>
            <a:rPr lang="en-GB" sz="1400" b="1">
              <a:solidFill>
                <a:schemeClr val="bg1"/>
              </a:solidFill>
              <a:latin typeface="Roboto" panose="02000000000000000000" pitchFamily="2" charset="0"/>
              <a:ea typeface="Roboto" panose="02000000000000000000" pitchFamily="2" charset="0"/>
            </a:rPr>
            <a:t>Response</a:t>
          </a:r>
        </a:p>
      </dgm:t>
    </dgm:pt>
    <dgm:pt modelId="{EA21E370-0727-4EAB-A54F-BFD825DD7F5A}" type="parTrans" cxnId="{1780258F-C972-4F58-AC72-E0AF5852190C}">
      <dgm:prSet/>
      <dgm:spPr/>
      <dgm:t>
        <a:bodyPr/>
        <a:lstStyle/>
        <a:p>
          <a:endParaRPr lang="en-GB"/>
        </a:p>
      </dgm:t>
    </dgm:pt>
    <dgm:pt modelId="{817D9A93-5390-4FC8-A516-2C9646A893C9}" type="sibTrans" cxnId="{1780258F-C972-4F58-AC72-E0AF5852190C}">
      <dgm:prSet/>
      <dgm:spPr>
        <a:solidFill>
          <a:schemeClr val="tx2"/>
        </a:solidFill>
      </dgm:spPr>
      <dgm:t>
        <a:bodyPr/>
        <a:lstStyle/>
        <a:p>
          <a:endParaRPr lang="en-GB"/>
        </a:p>
      </dgm:t>
    </dgm:pt>
    <dgm:pt modelId="{E9FF085F-C4A2-436B-93B8-C7632E1684FF}">
      <dgm:prSet phldrT="[Text]" phldr="0" custT="1"/>
      <dgm:spPr>
        <a:solidFill>
          <a:schemeClr val="accent4"/>
        </a:solidFill>
      </dgm:spPr>
      <dgm:t>
        <a:bodyPr/>
        <a:lstStyle/>
        <a:p>
          <a:r>
            <a:rPr lang="en-GB" sz="1400" b="1">
              <a:solidFill>
                <a:schemeClr val="bg1"/>
              </a:solidFill>
              <a:latin typeface="Roboto" panose="02000000000000000000" pitchFamily="2" charset="0"/>
              <a:ea typeface="Roboto" panose="02000000000000000000" pitchFamily="2" charset="0"/>
            </a:rPr>
            <a:t>Recovery</a:t>
          </a:r>
        </a:p>
      </dgm:t>
    </dgm:pt>
    <dgm:pt modelId="{376BDBBA-B1E8-4F4F-B6F8-591420C8D170}" type="parTrans" cxnId="{B2C20BFB-F36B-48F1-8992-C4729E27159A}">
      <dgm:prSet/>
      <dgm:spPr/>
      <dgm:t>
        <a:bodyPr/>
        <a:lstStyle/>
        <a:p>
          <a:endParaRPr lang="en-GB"/>
        </a:p>
      </dgm:t>
    </dgm:pt>
    <dgm:pt modelId="{965B26D1-730F-4557-A720-26C0216EC978}" type="sibTrans" cxnId="{B2C20BFB-F36B-48F1-8992-C4729E27159A}">
      <dgm:prSet/>
      <dgm:spPr>
        <a:solidFill>
          <a:schemeClr val="tx2"/>
        </a:solidFill>
      </dgm:spPr>
      <dgm:t>
        <a:bodyPr/>
        <a:lstStyle/>
        <a:p>
          <a:endParaRPr lang="en-GB"/>
        </a:p>
      </dgm:t>
    </dgm:pt>
    <dgm:pt modelId="{F78E79F6-577A-4482-8709-082853D52214}" type="pres">
      <dgm:prSet presAssocID="{5F2E8130-6348-4B81-942D-78874ABE2CF0}" presName="cycle" presStyleCnt="0">
        <dgm:presLayoutVars>
          <dgm:dir/>
          <dgm:resizeHandles val="exact"/>
        </dgm:presLayoutVars>
      </dgm:prSet>
      <dgm:spPr/>
    </dgm:pt>
    <dgm:pt modelId="{87B21B25-7B75-4389-AE4A-28FD5CDA85BB}" type="pres">
      <dgm:prSet presAssocID="{77768731-E7B2-4F81-BC38-9ED66BD6D71A}" presName="node" presStyleLbl="node1" presStyleIdx="0" presStyleCnt="4" custScaleX="120070" custScaleY="120070" custRadScaleRad="100112" custRadScaleInc="9040">
        <dgm:presLayoutVars>
          <dgm:bulletEnabled val="1"/>
        </dgm:presLayoutVars>
      </dgm:prSet>
      <dgm:spPr/>
    </dgm:pt>
    <dgm:pt modelId="{46AA727D-5E87-4170-B5B0-A6B9A17784B8}" type="pres">
      <dgm:prSet presAssocID="{33D8151C-BA47-445D-A0F9-E25FE338960C}" presName="sibTrans" presStyleLbl="sibTrans2D1" presStyleIdx="0" presStyleCnt="4" custScaleX="152298" custScaleY="65654"/>
      <dgm:spPr/>
    </dgm:pt>
    <dgm:pt modelId="{1AC3DD7A-AD63-45E7-A176-CBE8BB07325A}" type="pres">
      <dgm:prSet presAssocID="{33D8151C-BA47-445D-A0F9-E25FE338960C}" presName="connectorText" presStyleLbl="sibTrans2D1" presStyleIdx="0" presStyleCnt="4"/>
      <dgm:spPr/>
    </dgm:pt>
    <dgm:pt modelId="{DB0082B3-0349-48AB-AD09-410235DBF1F9}" type="pres">
      <dgm:prSet presAssocID="{E9BA0FA0-D27C-4BDA-8235-3C54BB6A09E1}" presName="node" presStyleLbl="node1" presStyleIdx="1" presStyleCnt="4" custScaleX="120070" custScaleY="120070" custRadScaleRad="104129" custRadScaleInc="4345">
        <dgm:presLayoutVars>
          <dgm:bulletEnabled val="1"/>
        </dgm:presLayoutVars>
      </dgm:prSet>
      <dgm:spPr/>
    </dgm:pt>
    <dgm:pt modelId="{47CA2E60-7748-4960-B3ED-89F606A76260}" type="pres">
      <dgm:prSet presAssocID="{AB8A4BF3-CDE2-453D-BC98-EBFF78E31C97}" presName="sibTrans" presStyleLbl="sibTrans2D1" presStyleIdx="1" presStyleCnt="4" custScaleX="152298" custScaleY="65654"/>
      <dgm:spPr/>
    </dgm:pt>
    <dgm:pt modelId="{C64DBFEB-18E6-441C-A8F4-EFD012A19243}" type="pres">
      <dgm:prSet presAssocID="{AB8A4BF3-CDE2-453D-BC98-EBFF78E31C97}" presName="connectorText" presStyleLbl="sibTrans2D1" presStyleIdx="1" presStyleCnt="4"/>
      <dgm:spPr/>
    </dgm:pt>
    <dgm:pt modelId="{989E6C0D-E793-41C4-9292-CDAA4FD35783}" type="pres">
      <dgm:prSet presAssocID="{1D3B2FC5-DD26-4191-B68A-66CC7025B96F}" presName="node" presStyleLbl="node1" presStyleIdx="2" presStyleCnt="4" custScaleX="120070" custScaleY="120070" custRadScaleRad="104129" custRadScaleInc="-4345">
        <dgm:presLayoutVars>
          <dgm:bulletEnabled val="1"/>
        </dgm:presLayoutVars>
      </dgm:prSet>
      <dgm:spPr/>
    </dgm:pt>
    <dgm:pt modelId="{8B67835F-F848-4485-A86C-33EFE649F1D3}" type="pres">
      <dgm:prSet presAssocID="{817D9A93-5390-4FC8-A516-2C9646A893C9}" presName="sibTrans" presStyleLbl="sibTrans2D1" presStyleIdx="2" presStyleCnt="4" custScaleX="152298" custScaleY="65654"/>
      <dgm:spPr/>
    </dgm:pt>
    <dgm:pt modelId="{638720A2-5B8D-4060-B548-0A37345792FC}" type="pres">
      <dgm:prSet presAssocID="{817D9A93-5390-4FC8-A516-2C9646A893C9}" presName="connectorText" presStyleLbl="sibTrans2D1" presStyleIdx="2" presStyleCnt="4"/>
      <dgm:spPr/>
    </dgm:pt>
    <dgm:pt modelId="{C07729A9-29BA-45F7-9CA5-CD4BAFBA9A77}" type="pres">
      <dgm:prSet presAssocID="{E9FF085F-C4A2-436B-93B8-C7632E1684FF}" presName="node" presStyleLbl="node1" presStyleIdx="3" presStyleCnt="4" custScaleX="120070" custScaleY="120070" custRadScaleRad="100112" custRadScaleInc="-9040">
        <dgm:presLayoutVars>
          <dgm:bulletEnabled val="1"/>
        </dgm:presLayoutVars>
      </dgm:prSet>
      <dgm:spPr/>
    </dgm:pt>
    <dgm:pt modelId="{8C5C9FE3-0E89-4F17-8808-FB8259F2ED84}" type="pres">
      <dgm:prSet presAssocID="{965B26D1-730F-4557-A720-26C0216EC978}" presName="sibTrans" presStyleLbl="sibTrans2D1" presStyleIdx="3" presStyleCnt="4" custScaleX="152298" custScaleY="65654"/>
      <dgm:spPr/>
    </dgm:pt>
    <dgm:pt modelId="{E495FD7F-BDF3-486A-9F9D-E8F09997AA3B}" type="pres">
      <dgm:prSet presAssocID="{965B26D1-730F-4557-A720-26C0216EC978}" presName="connectorText" presStyleLbl="sibTrans2D1" presStyleIdx="3" presStyleCnt="4"/>
      <dgm:spPr/>
    </dgm:pt>
  </dgm:ptLst>
  <dgm:cxnLst>
    <dgm:cxn modelId="{B1851100-7507-4D9C-A865-CBE103FC8BAC}" type="presOf" srcId="{817D9A93-5390-4FC8-A516-2C9646A893C9}" destId="{638720A2-5B8D-4060-B548-0A37345792FC}" srcOrd="1" destOrd="0" presId="urn:microsoft.com/office/officeart/2005/8/layout/cycle2"/>
    <dgm:cxn modelId="{16805E0D-3E7E-4A1C-A89F-8AFAE7597F3C}" type="presOf" srcId="{33D8151C-BA47-445D-A0F9-E25FE338960C}" destId="{1AC3DD7A-AD63-45E7-A176-CBE8BB07325A}" srcOrd="1" destOrd="0" presId="urn:microsoft.com/office/officeart/2005/8/layout/cycle2"/>
    <dgm:cxn modelId="{7F34ED14-271B-4F74-907F-3B81BCEDE532}" type="presOf" srcId="{AB8A4BF3-CDE2-453D-BC98-EBFF78E31C97}" destId="{47CA2E60-7748-4960-B3ED-89F606A76260}" srcOrd="0" destOrd="0" presId="urn:microsoft.com/office/officeart/2005/8/layout/cycle2"/>
    <dgm:cxn modelId="{0566772D-D4A2-493E-9AE8-1483FCAA4D4A}" type="presOf" srcId="{1D3B2FC5-DD26-4191-B68A-66CC7025B96F}" destId="{989E6C0D-E793-41C4-9292-CDAA4FD35783}" srcOrd="0" destOrd="0" presId="urn:microsoft.com/office/officeart/2005/8/layout/cycle2"/>
    <dgm:cxn modelId="{5C0EE838-7007-4537-9C6D-AC672C5A75FB}" type="presOf" srcId="{33D8151C-BA47-445D-A0F9-E25FE338960C}" destId="{46AA727D-5E87-4170-B5B0-A6B9A17784B8}" srcOrd="0" destOrd="0" presId="urn:microsoft.com/office/officeart/2005/8/layout/cycle2"/>
    <dgm:cxn modelId="{10710567-4C9E-40F8-9095-988E3EFC806F}" type="presOf" srcId="{965B26D1-730F-4557-A720-26C0216EC978}" destId="{E495FD7F-BDF3-486A-9F9D-E8F09997AA3B}" srcOrd="1" destOrd="0" presId="urn:microsoft.com/office/officeart/2005/8/layout/cycle2"/>
    <dgm:cxn modelId="{BA5E6250-7AF3-40C4-A934-54C7F226B28E}" type="presOf" srcId="{965B26D1-730F-4557-A720-26C0216EC978}" destId="{8C5C9FE3-0E89-4F17-8808-FB8259F2ED84}" srcOrd="0" destOrd="0" presId="urn:microsoft.com/office/officeart/2005/8/layout/cycle2"/>
    <dgm:cxn modelId="{6E474155-B95C-4E59-8C73-52CCD56AF3EF}" type="presOf" srcId="{AB8A4BF3-CDE2-453D-BC98-EBFF78E31C97}" destId="{C64DBFEB-18E6-441C-A8F4-EFD012A19243}" srcOrd="1" destOrd="0" presId="urn:microsoft.com/office/officeart/2005/8/layout/cycle2"/>
    <dgm:cxn modelId="{D0DF648C-89CA-4338-B091-28B58A687262}" type="presOf" srcId="{5F2E8130-6348-4B81-942D-78874ABE2CF0}" destId="{F78E79F6-577A-4482-8709-082853D52214}" srcOrd="0" destOrd="0" presId="urn:microsoft.com/office/officeart/2005/8/layout/cycle2"/>
    <dgm:cxn modelId="{37AC708E-3A3A-40B7-A7D0-905144B2371F}" type="presOf" srcId="{E9FF085F-C4A2-436B-93B8-C7632E1684FF}" destId="{C07729A9-29BA-45F7-9CA5-CD4BAFBA9A77}" srcOrd="0" destOrd="0" presId="urn:microsoft.com/office/officeart/2005/8/layout/cycle2"/>
    <dgm:cxn modelId="{1780258F-C972-4F58-AC72-E0AF5852190C}" srcId="{5F2E8130-6348-4B81-942D-78874ABE2CF0}" destId="{1D3B2FC5-DD26-4191-B68A-66CC7025B96F}" srcOrd="2" destOrd="0" parTransId="{EA21E370-0727-4EAB-A54F-BFD825DD7F5A}" sibTransId="{817D9A93-5390-4FC8-A516-2C9646A893C9}"/>
    <dgm:cxn modelId="{FF641696-2B66-447E-ABEF-C6BECFAAD77F}" srcId="{5F2E8130-6348-4B81-942D-78874ABE2CF0}" destId="{E9BA0FA0-D27C-4BDA-8235-3C54BB6A09E1}" srcOrd="1" destOrd="0" parTransId="{95667A81-4534-446C-982E-2BFD4CFFB454}" sibTransId="{AB8A4BF3-CDE2-453D-BC98-EBFF78E31C97}"/>
    <dgm:cxn modelId="{43FCD4BA-4C36-44EE-8591-21AA7F15E269}" type="presOf" srcId="{817D9A93-5390-4FC8-A516-2C9646A893C9}" destId="{8B67835F-F848-4485-A86C-33EFE649F1D3}" srcOrd="0" destOrd="0" presId="urn:microsoft.com/office/officeart/2005/8/layout/cycle2"/>
    <dgm:cxn modelId="{4CE5DED6-D1B5-4E9F-BE1B-66EA362DB035}" srcId="{5F2E8130-6348-4B81-942D-78874ABE2CF0}" destId="{77768731-E7B2-4F81-BC38-9ED66BD6D71A}" srcOrd="0" destOrd="0" parTransId="{5F592401-9889-4F40-B387-F753B4CF4C71}" sibTransId="{33D8151C-BA47-445D-A0F9-E25FE338960C}"/>
    <dgm:cxn modelId="{69268AE2-840F-4D01-A16C-B8603594AC48}" type="presOf" srcId="{E9BA0FA0-D27C-4BDA-8235-3C54BB6A09E1}" destId="{DB0082B3-0349-48AB-AD09-410235DBF1F9}" srcOrd="0" destOrd="0" presId="urn:microsoft.com/office/officeart/2005/8/layout/cycle2"/>
    <dgm:cxn modelId="{49DFA0F5-5090-485C-B0D5-ED2659EA6140}" type="presOf" srcId="{77768731-E7B2-4F81-BC38-9ED66BD6D71A}" destId="{87B21B25-7B75-4389-AE4A-28FD5CDA85BB}" srcOrd="0" destOrd="0" presId="urn:microsoft.com/office/officeart/2005/8/layout/cycle2"/>
    <dgm:cxn modelId="{B2C20BFB-F36B-48F1-8992-C4729E27159A}" srcId="{5F2E8130-6348-4B81-942D-78874ABE2CF0}" destId="{E9FF085F-C4A2-436B-93B8-C7632E1684FF}" srcOrd="3" destOrd="0" parTransId="{376BDBBA-B1E8-4F4F-B6F8-591420C8D170}" sibTransId="{965B26D1-730F-4557-A720-26C0216EC978}"/>
    <dgm:cxn modelId="{290FE5F3-7865-473F-BB68-041D78B399E6}" type="presParOf" srcId="{F78E79F6-577A-4482-8709-082853D52214}" destId="{87B21B25-7B75-4389-AE4A-28FD5CDA85BB}" srcOrd="0" destOrd="0" presId="urn:microsoft.com/office/officeart/2005/8/layout/cycle2"/>
    <dgm:cxn modelId="{90DF40C0-603D-4801-8C61-EE6C725A15A7}" type="presParOf" srcId="{F78E79F6-577A-4482-8709-082853D52214}" destId="{46AA727D-5E87-4170-B5B0-A6B9A17784B8}" srcOrd="1" destOrd="0" presId="urn:microsoft.com/office/officeart/2005/8/layout/cycle2"/>
    <dgm:cxn modelId="{521FC7ED-8C49-4031-B6F0-F51C7838DB90}" type="presParOf" srcId="{46AA727D-5E87-4170-B5B0-A6B9A17784B8}" destId="{1AC3DD7A-AD63-45E7-A176-CBE8BB07325A}" srcOrd="0" destOrd="0" presId="urn:microsoft.com/office/officeart/2005/8/layout/cycle2"/>
    <dgm:cxn modelId="{C13E1333-CD22-42B9-BC20-E1596ED52997}" type="presParOf" srcId="{F78E79F6-577A-4482-8709-082853D52214}" destId="{DB0082B3-0349-48AB-AD09-410235DBF1F9}" srcOrd="2" destOrd="0" presId="urn:microsoft.com/office/officeart/2005/8/layout/cycle2"/>
    <dgm:cxn modelId="{E946DBAA-85D5-43A7-82F9-B5FB40BDA089}" type="presParOf" srcId="{F78E79F6-577A-4482-8709-082853D52214}" destId="{47CA2E60-7748-4960-B3ED-89F606A76260}" srcOrd="3" destOrd="0" presId="urn:microsoft.com/office/officeart/2005/8/layout/cycle2"/>
    <dgm:cxn modelId="{E0D80D8F-21D9-4200-9DDD-F7D36BDA97B0}" type="presParOf" srcId="{47CA2E60-7748-4960-B3ED-89F606A76260}" destId="{C64DBFEB-18E6-441C-A8F4-EFD012A19243}" srcOrd="0" destOrd="0" presId="urn:microsoft.com/office/officeart/2005/8/layout/cycle2"/>
    <dgm:cxn modelId="{E4E5F30C-A131-42C7-9FD5-95A7228A8D4F}" type="presParOf" srcId="{F78E79F6-577A-4482-8709-082853D52214}" destId="{989E6C0D-E793-41C4-9292-CDAA4FD35783}" srcOrd="4" destOrd="0" presId="urn:microsoft.com/office/officeart/2005/8/layout/cycle2"/>
    <dgm:cxn modelId="{77630911-5166-43BA-A312-E4FD03D4F3CF}" type="presParOf" srcId="{F78E79F6-577A-4482-8709-082853D52214}" destId="{8B67835F-F848-4485-A86C-33EFE649F1D3}" srcOrd="5" destOrd="0" presId="urn:microsoft.com/office/officeart/2005/8/layout/cycle2"/>
    <dgm:cxn modelId="{D7ED3369-9A41-40EF-AB33-28B480A1EB43}" type="presParOf" srcId="{8B67835F-F848-4485-A86C-33EFE649F1D3}" destId="{638720A2-5B8D-4060-B548-0A37345792FC}" srcOrd="0" destOrd="0" presId="urn:microsoft.com/office/officeart/2005/8/layout/cycle2"/>
    <dgm:cxn modelId="{EF8334E3-522B-4991-B76A-7660EFB795C7}" type="presParOf" srcId="{F78E79F6-577A-4482-8709-082853D52214}" destId="{C07729A9-29BA-45F7-9CA5-CD4BAFBA9A77}" srcOrd="6" destOrd="0" presId="urn:microsoft.com/office/officeart/2005/8/layout/cycle2"/>
    <dgm:cxn modelId="{01A7AA70-AFF7-4085-A536-C7E7D6E47C6E}" type="presParOf" srcId="{F78E79F6-577A-4482-8709-082853D52214}" destId="{8C5C9FE3-0E89-4F17-8808-FB8259F2ED84}" srcOrd="7" destOrd="0" presId="urn:microsoft.com/office/officeart/2005/8/layout/cycle2"/>
    <dgm:cxn modelId="{CD392590-76D1-465F-90CE-DA7EF61A155E}" type="presParOf" srcId="{8C5C9FE3-0E89-4F17-8808-FB8259F2ED84}" destId="{E495FD7F-BDF3-486A-9F9D-E8F09997AA3B}"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2E8130-6348-4B81-942D-78874ABE2CF0}"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77768731-E7B2-4F81-BC38-9ED66BD6D71A}">
      <dgm:prSet phldrT="[Text]" phldr="0" custT="1"/>
      <dgm:spPr/>
      <dgm:t>
        <a:bodyPr/>
        <a:lstStyle/>
        <a:p>
          <a:r>
            <a:rPr lang="en-GB" sz="1400" b="0">
              <a:solidFill>
                <a:schemeClr val="bg1"/>
              </a:solidFill>
              <a:latin typeface="Roboto" panose="02000000000000000000" pitchFamily="2" charset="0"/>
              <a:ea typeface="Roboto" panose="02000000000000000000" pitchFamily="2" charset="0"/>
            </a:rPr>
            <a:t>1.</a:t>
          </a:r>
        </a:p>
        <a:p>
          <a:r>
            <a:rPr lang="en-GB" sz="1400" b="0">
              <a:solidFill>
                <a:schemeClr val="bg1"/>
              </a:solidFill>
              <a:latin typeface="Roboto" panose="02000000000000000000" pitchFamily="2" charset="0"/>
              <a:ea typeface="Roboto" panose="02000000000000000000" pitchFamily="2" charset="0"/>
            </a:rPr>
            <a:t> </a:t>
          </a:r>
          <a:r>
            <a:rPr lang="en-GB" sz="1400" b="0" i="0" u="none" strike="noStrike" cap="none">
              <a:solidFill>
                <a:schemeClr val="bg1"/>
              </a:solidFill>
              <a:effectLst/>
              <a:latin typeface="Roboto" panose="02000000000000000000" pitchFamily="2" charset="0"/>
              <a:ea typeface="Roboto" panose="02000000000000000000" pitchFamily="2" charset="0"/>
              <a:cs typeface="Arial"/>
              <a:sym typeface="Arial"/>
            </a:rPr>
            <a:t>Project Identification</a:t>
          </a:r>
          <a:endParaRPr lang="en-GB" sz="1400" b="0">
            <a:solidFill>
              <a:schemeClr val="bg1"/>
            </a:solidFill>
            <a:latin typeface="Roboto" panose="02000000000000000000" pitchFamily="2" charset="0"/>
            <a:ea typeface="Roboto" panose="02000000000000000000" pitchFamily="2" charset="0"/>
          </a:endParaRPr>
        </a:p>
      </dgm:t>
    </dgm:pt>
    <dgm:pt modelId="{5F592401-9889-4F40-B387-F753B4CF4C71}" type="parTrans" cxnId="{4CE5DED6-D1B5-4E9F-BE1B-66EA362DB035}">
      <dgm:prSet/>
      <dgm:spPr/>
      <dgm:t>
        <a:bodyPr/>
        <a:lstStyle/>
        <a:p>
          <a:endParaRPr lang="en-GB"/>
        </a:p>
      </dgm:t>
    </dgm:pt>
    <dgm:pt modelId="{33D8151C-BA47-445D-A0F9-E25FE338960C}" type="sibTrans" cxnId="{4CE5DED6-D1B5-4E9F-BE1B-66EA362DB035}">
      <dgm:prSet/>
      <dgm:spPr>
        <a:solidFill>
          <a:schemeClr val="tx2"/>
        </a:solidFill>
      </dgm:spPr>
      <dgm:t>
        <a:bodyPr/>
        <a:lstStyle/>
        <a:p>
          <a:endParaRPr lang="en-GB"/>
        </a:p>
      </dgm:t>
    </dgm:pt>
    <dgm:pt modelId="{E9BA0FA0-D27C-4BDA-8235-3C54BB6A09E1}">
      <dgm:prSet phldrT="[Text]" phldr="0" custT="1"/>
      <dgm:spPr/>
      <dgm:t>
        <a:bodyPr/>
        <a:lstStyle/>
        <a:p>
          <a:r>
            <a:rPr lang="en-GB" sz="1400" b="0">
              <a:solidFill>
                <a:schemeClr val="bg1"/>
              </a:solidFill>
            </a:rPr>
            <a:t>2. </a:t>
          </a:r>
        </a:p>
        <a:p>
          <a:r>
            <a:rPr lang="en-GB" sz="1400" b="0" i="0" u="none" strike="noStrike" cap="none">
              <a:solidFill>
                <a:schemeClr val="bg1"/>
              </a:solidFill>
              <a:effectLst/>
              <a:latin typeface="Arial"/>
              <a:ea typeface="Arial"/>
              <a:cs typeface="Arial"/>
              <a:sym typeface="Arial"/>
            </a:rPr>
            <a:t>Feasibility &amp; Planning</a:t>
          </a:r>
          <a:endParaRPr lang="en-GB" sz="1400" b="0">
            <a:solidFill>
              <a:schemeClr val="bg1"/>
            </a:solidFill>
          </a:endParaRPr>
        </a:p>
      </dgm:t>
    </dgm:pt>
    <dgm:pt modelId="{95667A81-4534-446C-982E-2BFD4CFFB454}" type="parTrans" cxnId="{FF641696-2B66-447E-ABEF-C6BECFAAD77F}">
      <dgm:prSet/>
      <dgm:spPr/>
      <dgm:t>
        <a:bodyPr/>
        <a:lstStyle/>
        <a:p>
          <a:endParaRPr lang="en-GB"/>
        </a:p>
      </dgm:t>
    </dgm:pt>
    <dgm:pt modelId="{AB8A4BF3-CDE2-453D-BC98-EBFF78E31C97}" type="sibTrans" cxnId="{FF641696-2B66-447E-ABEF-C6BECFAAD77F}">
      <dgm:prSet/>
      <dgm:spPr>
        <a:solidFill>
          <a:schemeClr val="tx2"/>
        </a:solidFill>
      </dgm:spPr>
      <dgm:t>
        <a:bodyPr/>
        <a:lstStyle/>
        <a:p>
          <a:endParaRPr lang="en-GB"/>
        </a:p>
      </dgm:t>
    </dgm:pt>
    <dgm:pt modelId="{1D3B2FC5-DD26-4191-B68A-66CC7025B96F}">
      <dgm:prSet phldrT="[Text]" custT="1"/>
      <dgm:spPr/>
      <dgm:t>
        <a:bodyPr/>
        <a:lstStyle/>
        <a:p>
          <a:r>
            <a:rPr lang="en-GB" sz="1400" b="0" i="0" u="none" strike="noStrike" cap="none">
              <a:solidFill>
                <a:schemeClr val="bg1"/>
              </a:solidFill>
              <a:effectLst/>
              <a:latin typeface="Arial"/>
              <a:ea typeface="Arial"/>
              <a:cs typeface="Arial"/>
              <a:sym typeface="Arial"/>
            </a:rPr>
            <a:t>3. </a:t>
          </a:r>
        </a:p>
        <a:p>
          <a:r>
            <a:rPr lang="en-GB" sz="1400" b="0" i="0" u="none" strike="noStrike" cap="none">
              <a:solidFill>
                <a:schemeClr val="bg1"/>
              </a:solidFill>
              <a:effectLst/>
              <a:latin typeface="Arial"/>
              <a:ea typeface="Arial"/>
              <a:cs typeface="Arial"/>
              <a:sym typeface="Arial"/>
            </a:rPr>
            <a:t>Design &amp; Engineering</a:t>
          </a:r>
          <a:endParaRPr lang="en-GB" sz="1400" b="0">
            <a:solidFill>
              <a:schemeClr val="bg1"/>
            </a:solidFill>
          </a:endParaRPr>
        </a:p>
      </dgm:t>
    </dgm:pt>
    <dgm:pt modelId="{EA21E370-0727-4EAB-A54F-BFD825DD7F5A}" type="parTrans" cxnId="{1780258F-C972-4F58-AC72-E0AF5852190C}">
      <dgm:prSet/>
      <dgm:spPr/>
      <dgm:t>
        <a:bodyPr/>
        <a:lstStyle/>
        <a:p>
          <a:endParaRPr lang="en-GB"/>
        </a:p>
      </dgm:t>
    </dgm:pt>
    <dgm:pt modelId="{817D9A93-5390-4FC8-A516-2C9646A893C9}" type="sibTrans" cxnId="{1780258F-C972-4F58-AC72-E0AF5852190C}">
      <dgm:prSet/>
      <dgm:spPr>
        <a:solidFill>
          <a:schemeClr val="tx2"/>
        </a:solidFill>
      </dgm:spPr>
      <dgm:t>
        <a:bodyPr/>
        <a:lstStyle/>
        <a:p>
          <a:endParaRPr lang="en-GB"/>
        </a:p>
      </dgm:t>
    </dgm:pt>
    <dgm:pt modelId="{E9FF085F-C4A2-436B-93B8-C7632E1684FF}">
      <dgm:prSet phldrT="[Text]" phldr="0" custT="1"/>
      <dgm:spPr/>
      <dgm:t>
        <a:bodyPr/>
        <a:lstStyle/>
        <a:p>
          <a:r>
            <a:rPr lang="en-GB" sz="1400" b="0">
              <a:solidFill>
                <a:schemeClr val="bg1"/>
              </a:solidFill>
            </a:rPr>
            <a:t> </a:t>
          </a:r>
          <a:r>
            <a:rPr lang="en-GB" sz="1400" b="0" i="0" u="none" strike="noStrike" cap="none">
              <a:solidFill>
                <a:schemeClr val="bg1"/>
              </a:solidFill>
              <a:effectLst/>
              <a:latin typeface="Arial"/>
              <a:ea typeface="Arial"/>
              <a:cs typeface="Arial"/>
              <a:sym typeface="Arial"/>
            </a:rPr>
            <a:t>4 Implementation</a:t>
          </a:r>
          <a:endParaRPr lang="en-GB" sz="1400" b="0">
            <a:solidFill>
              <a:schemeClr val="bg1"/>
            </a:solidFill>
          </a:endParaRPr>
        </a:p>
      </dgm:t>
    </dgm:pt>
    <dgm:pt modelId="{376BDBBA-B1E8-4F4F-B6F8-591420C8D170}" type="parTrans" cxnId="{B2C20BFB-F36B-48F1-8992-C4729E27159A}">
      <dgm:prSet/>
      <dgm:spPr/>
      <dgm:t>
        <a:bodyPr/>
        <a:lstStyle/>
        <a:p>
          <a:endParaRPr lang="en-GB"/>
        </a:p>
      </dgm:t>
    </dgm:pt>
    <dgm:pt modelId="{965B26D1-730F-4557-A720-26C0216EC978}" type="sibTrans" cxnId="{B2C20BFB-F36B-48F1-8992-C4729E27159A}">
      <dgm:prSet/>
      <dgm:spPr>
        <a:solidFill>
          <a:schemeClr val="tx2"/>
        </a:solidFill>
      </dgm:spPr>
      <dgm:t>
        <a:bodyPr/>
        <a:lstStyle/>
        <a:p>
          <a:endParaRPr lang="en-GB"/>
        </a:p>
      </dgm:t>
    </dgm:pt>
    <dgm:pt modelId="{A8F700AD-E55E-4F3A-8ABA-661DA156AB73}">
      <dgm:prSet phldrT="[Text]" phldr="0" custT="1"/>
      <dgm:spPr/>
      <dgm:t>
        <a:bodyPr/>
        <a:lstStyle/>
        <a:p>
          <a:r>
            <a:rPr lang="en-GB" sz="1400" b="0">
              <a:solidFill>
                <a:schemeClr val="bg1"/>
              </a:solidFill>
            </a:rPr>
            <a:t>5.</a:t>
          </a:r>
        </a:p>
        <a:p>
          <a:r>
            <a:rPr lang="en-GB" sz="1400" b="0" i="0" u="none" strike="noStrike" cap="none">
              <a:solidFill>
                <a:schemeClr val="bg1"/>
              </a:solidFill>
              <a:effectLst/>
              <a:latin typeface="Arial"/>
              <a:ea typeface="Arial"/>
              <a:cs typeface="Arial"/>
              <a:sym typeface="Arial"/>
            </a:rPr>
            <a:t>Operation &amp; Maintenance</a:t>
          </a:r>
          <a:endParaRPr lang="en-GB" sz="1400" b="0">
            <a:solidFill>
              <a:schemeClr val="bg1"/>
            </a:solidFill>
          </a:endParaRPr>
        </a:p>
      </dgm:t>
    </dgm:pt>
    <dgm:pt modelId="{23E3318A-517A-4131-BDF3-C2980049CB30}" type="parTrans" cxnId="{AB654C4A-C926-4FA4-B2C1-56E024FF23CE}">
      <dgm:prSet/>
      <dgm:spPr/>
      <dgm:t>
        <a:bodyPr/>
        <a:lstStyle/>
        <a:p>
          <a:endParaRPr lang="en-GB"/>
        </a:p>
      </dgm:t>
    </dgm:pt>
    <dgm:pt modelId="{9F2470EA-2152-428C-8032-551004034295}" type="sibTrans" cxnId="{AB654C4A-C926-4FA4-B2C1-56E024FF23CE}">
      <dgm:prSet/>
      <dgm:spPr>
        <a:solidFill>
          <a:schemeClr val="tx2"/>
        </a:solidFill>
      </dgm:spPr>
      <dgm:t>
        <a:bodyPr/>
        <a:lstStyle/>
        <a:p>
          <a:endParaRPr lang="en-GB"/>
        </a:p>
      </dgm:t>
    </dgm:pt>
    <dgm:pt modelId="{66C6A623-6CCB-4BF6-B52A-FD3FB9ED1A06}">
      <dgm:prSet custT="1"/>
      <dgm:spPr/>
      <dgm:t>
        <a:bodyPr/>
        <a:lstStyle/>
        <a:p>
          <a:r>
            <a:rPr lang="en-GB" sz="1400" b="0" i="0" u="none" strike="noStrike" cap="none">
              <a:solidFill>
                <a:schemeClr val="bg1"/>
              </a:solidFill>
              <a:effectLst/>
              <a:latin typeface="Arial"/>
              <a:ea typeface="Arial"/>
              <a:cs typeface="Arial"/>
              <a:sym typeface="Arial"/>
            </a:rPr>
            <a:t>6. </a:t>
          </a:r>
        </a:p>
        <a:p>
          <a:r>
            <a:rPr lang="en-GB" sz="1400" b="0" i="0" u="none" strike="noStrike" cap="none">
              <a:solidFill>
                <a:schemeClr val="bg1"/>
              </a:solidFill>
              <a:effectLst/>
              <a:latin typeface="Arial"/>
              <a:ea typeface="Arial"/>
              <a:cs typeface="Arial"/>
              <a:sym typeface="Arial"/>
            </a:rPr>
            <a:t>Evaluation &amp; Learning</a:t>
          </a:r>
          <a:endParaRPr lang="en-GB" sz="1400" b="0">
            <a:solidFill>
              <a:schemeClr val="bg1"/>
            </a:solidFill>
          </a:endParaRPr>
        </a:p>
      </dgm:t>
    </dgm:pt>
    <dgm:pt modelId="{9B0BE204-3A1A-42A4-B121-33B1CE22A5F3}" type="parTrans" cxnId="{D97921F4-5386-4F2B-B03F-35BC118FB9DA}">
      <dgm:prSet/>
      <dgm:spPr/>
      <dgm:t>
        <a:bodyPr/>
        <a:lstStyle/>
        <a:p>
          <a:endParaRPr lang="en-GB"/>
        </a:p>
      </dgm:t>
    </dgm:pt>
    <dgm:pt modelId="{98E3164F-F3CD-4450-980C-77F8494946ED}" type="sibTrans" cxnId="{D97921F4-5386-4F2B-B03F-35BC118FB9DA}">
      <dgm:prSet/>
      <dgm:spPr>
        <a:solidFill>
          <a:schemeClr val="tx2"/>
        </a:solidFill>
      </dgm:spPr>
      <dgm:t>
        <a:bodyPr/>
        <a:lstStyle/>
        <a:p>
          <a:endParaRPr lang="en-GB"/>
        </a:p>
      </dgm:t>
    </dgm:pt>
    <dgm:pt modelId="{F78E79F6-577A-4482-8709-082853D52214}" type="pres">
      <dgm:prSet presAssocID="{5F2E8130-6348-4B81-942D-78874ABE2CF0}" presName="cycle" presStyleCnt="0">
        <dgm:presLayoutVars>
          <dgm:dir/>
          <dgm:resizeHandles val="exact"/>
        </dgm:presLayoutVars>
      </dgm:prSet>
      <dgm:spPr/>
    </dgm:pt>
    <dgm:pt modelId="{87B21B25-7B75-4389-AE4A-28FD5CDA85BB}" type="pres">
      <dgm:prSet presAssocID="{77768731-E7B2-4F81-BC38-9ED66BD6D71A}" presName="node" presStyleLbl="node1" presStyleIdx="0" presStyleCnt="6" custScaleX="120070" custScaleY="120070" custRadScaleRad="100112" custRadScaleInc="9040">
        <dgm:presLayoutVars>
          <dgm:bulletEnabled val="1"/>
        </dgm:presLayoutVars>
      </dgm:prSet>
      <dgm:spPr/>
    </dgm:pt>
    <dgm:pt modelId="{46AA727D-5E87-4170-B5B0-A6B9A17784B8}" type="pres">
      <dgm:prSet presAssocID="{33D8151C-BA47-445D-A0F9-E25FE338960C}" presName="sibTrans" presStyleLbl="sibTrans2D1" presStyleIdx="0" presStyleCnt="6" custScaleX="152298" custScaleY="65654"/>
      <dgm:spPr/>
    </dgm:pt>
    <dgm:pt modelId="{1AC3DD7A-AD63-45E7-A176-CBE8BB07325A}" type="pres">
      <dgm:prSet presAssocID="{33D8151C-BA47-445D-A0F9-E25FE338960C}" presName="connectorText" presStyleLbl="sibTrans2D1" presStyleIdx="0" presStyleCnt="6"/>
      <dgm:spPr/>
    </dgm:pt>
    <dgm:pt modelId="{DB0082B3-0349-48AB-AD09-410235DBF1F9}" type="pres">
      <dgm:prSet presAssocID="{E9BA0FA0-D27C-4BDA-8235-3C54BB6A09E1}" presName="node" presStyleLbl="node1" presStyleIdx="1" presStyleCnt="6" custScaleX="120070" custScaleY="120070" custRadScaleRad="104129" custRadScaleInc="4345">
        <dgm:presLayoutVars>
          <dgm:bulletEnabled val="1"/>
        </dgm:presLayoutVars>
      </dgm:prSet>
      <dgm:spPr/>
    </dgm:pt>
    <dgm:pt modelId="{47CA2E60-7748-4960-B3ED-89F606A76260}" type="pres">
      <dgm:prSet presAssocID="{AB8A4BF3-CDE2-453D-BC98-EBFF78E31C97}" presName="sibTrans" presStyleLbl="sibTrans2D1" presStyleIdx="1" presStyleCnt="6" custScaleX="152298" custScaleY="65654"/>
      <dgm:spPr/>
    </dgm:pt>
    <dgm:pt modelId="{C64DBFEB-18E6-441C-A8F4-EFD012A19243}" type="pres">
      <dgm:prSet presAssocID="{AB8A4BF3-CDE2-453D-BC98-EBFF78E31C97}" presName="connectorText" presStyleLbl="sibTrans2D1" presStyleIdx="1" presStyleCnt="6"/>
      <dgm:spPr/>
    </dgm:pt>
    <dgm:pt modelId="{989E6C0D-E793-41C4-9292-CDAA4FD35783}" type="pres">
      <dgm:prSet presAssocID="{1D3B2FC5-DD26-4191-B68A-66CC7025B96F}" presName="node" presStyleLbl="node1" presStyleIdx="2" presStyleCnt="6" custScaleX="120070" custScaleY="120070" custRadScaleRad="104129" custRadScaleInc="-4345">
        <dgm:presLayoutVars>
          <dgm:bulletEnabled val="1"/>
        </dgm:presLayoutVars>
      </dgm:prSet>
      <dgm:spPr/>
    </dgm:pt>
    <dgm:pt modelId="{8B67835F-F848-4485-A86C-33EFE649F1D3}" type="pres">
      <dgm:prSet presAssocID="{817D9A93-5390-4FC8-A516-2C9646A893C9}" presName="sibTrans" presStyleLbl="sibTrans2D1" presStyleIdx="2" presStyleCnt="6" custScaleX="152298" custScaleY="65654"/>
      <dgm:spPr/>
    </dgm:pt>
    <dgm:pt modelId="{638720A2-5B8D-4060-B548-0A37345792FC}" type="pres">
      <dgm:prSet presAssocID="{817D9A93-5390-4FC8-A516-2C9646A893C9}" presName="connectorText" presStyleLbl="sibTrans2D1" presStyleIdx="2" presStyleCnt="6"/>
      <dgm:spPr/>
    </dgm:pt>
    <dgm:pt modelId="{C07729A9-29BA-45F7-9CA5-CD4BAFBA9A77}" type="pres">
      <dgm:prSet presAssocID="{E9FF085F-C4A2-436B-93B8-C7632E1684FF}" presName="node" presStyleLbl="node1" presStyleIdx="3" presStyleCnt="6" custScaleX="120070" custScaleY="120070" custRadScaleRad="100112" custRadScaleInc="-9040">
        <dgm:presLayoutVars>
          <dgm:bulletEnabled val="1"/>
        </dgm:presLayoutVars>
      </dgm:prSet>
      <dgm:spPr/>
    </dgm:pt>
    <dgm:pt modelId="{8C5C9FE3-0E89-4F17-8808-FB8259F2ED84}" type="pres">
      <dgm:prSet presAssocID="{965B26D1-730F-4557-A720-26C0216EC978}" presName="sibTrans" presStyleLbl="sibTrans2D1" presStyleIdx="3" presStyleCnt="6" custScaleX="152298" custScaleY="65654"/>
      <dgm:spPr/>
    </dgm:pt>
    <dgm:pt modelId="{E495FD7F-BDF3-486A-9F9D-E8F09997AA3B}" type="pres">
      <dgm:prSet presAssocID="{965B26D1-730F-4557-A720-26C0216EC978}" presName="connectorText" presStyleLbl="sibTrans2D1" presStyleIdx="3" presStyleCnt="6"/>
      <dgm:spPr/>
    </dgm:pt>
    <dgm:pt modelId="{010A8D58-1247-4D6F-9570-C6E7EB54BCBF}" type="pres">
      <dgm:prSet presAssocID="{A8F700AD-E55E-4F3A-8ABA-661DA156AB73}" presName="node" presStyleLbl="node1" presStyleIdx="4" presStyleCnt="6" custScaleX="120070" custScaleY="120070" custRadScaleRad="95927" custRadScaleInc="-4716">
        <dgm:presLayoutVars>
          <dgm:bulletEnabled val="1"/>
        </dgm:presLayoutVars>
      </dgm:prSet>
      <dgm:spPr/>
    </dgm:pt>
    <dgm:pt modelId="{561A2AC2-4251-4B78-ABE3-505A734376CD}" type="pres">
      <dgm:prSet presAssocID="{9F2470EA-2152-428C-8032-551004034295}" presName="sibTrans" presStyleLbl="sibTrans2D1" presStyleIdx="4" presStyleCnt="6" custScaleX="152298" custScaleY="65654"/>
      <dgm:spPr/>
    </dgm:pt>
    <dgm:pt modelId="{A6DDA88F-2A96-4848-AD8D-E5ADAC2070C6}" type="pres">
      <dgm:prSet presAssocID="{9F2470EA-2152-428C-8032-551004034295}" presName="connectorText" presStyleLbl="sibTrans2D1" presStyleIdx="4" presStyleCnt="6"/>
      <dgm:spPr/>
    </dgm:pt>
    <dgm:pt modelId="{E09D14F1-6F85-4CC2-B007-3D636071DF45}" type="pres">
      <dgm:prSet presAssocID="{66C6A623-6CCB-4BF6-B52A-FD3FB9ED1A06}" presName="node" presStyleLbl="node1" presStyleIdx="5" presStyleCnt="6" custScaleX="120070" custScaleY="120070">
        <dgm:presLayoutVars>
          <dgm:bulletEnabled val="1"/>
        </dgm:presLayoutVars>
      </dgm:prSet>
      <dgm:spPr/>
    </dgm:pt>
    <dgm:pt modelId="{6FC66551-72C5-4221-BEE4-3C98681E8DA1}" type="pres">
      <dgm:prSet presAssocID="{98E3164F-F3CD-4450-980C-77F8494946ED}" presName="sibTrans" presStyleLbl="sibTrans2D1" presStyleIdx="5" presStyleCnt="6" custScaleX="152298" custScaleY="65654"/>
      <dgm:spPr/>
    </dgm:pt>
    <dgm:pt modelId="{B231E6AC-A9F6-440F-BA16-7861C6113C62}" type="pres">
      <dgm:prSet presAssocID="{98E3164F-F3CD-4450-980C-77F8494946ED}" presName="connectorText" presStyleLbl="sibTrans2D1" presStyleIdx="5" presStyleCnt="6"/>
      <dgm:spPr/>
    </dgm:pt>
  </dgm:ptLst>
  <dgm:cxnLst>
    <dgm:cxn modelId="{B1851100-7507-4D9C-A865-CBE103FC8BAC}" type="presOf" srcId="{817D9A93-5390-4FC8-A516-2C9646A893C9}" destId="{638720A2-5B8D-4060-B548-0A37345792FC}" srcOrd="1" destOrd="0" presId="urn:microsoft.com/office/officeart/2005/8/layout/cycle2"/>
    <dgm:cxn modelId="{16805E0D-3E7E-4A1C-A89F-8AFAE7597F3C}" type="presOf" srcId="{33D8151C-BA47-445D-A0F9-E25FE338960C}" destId="{1AC3DD7A-AD63-45E7-A176-CBE8BB07325A}" srcOrd="1" destOrd="0" presId="urn:microsoft.com/office/officeart/2005/8/layout/cycle2"/>
    <dgm:cxn modelId="{D0AC5A0F-CFA3-4CAB-9CD2-1ED5EA89E841}" type="presOf" srcId="{A8F700AD-E55E-4F3A-8ABA-661DA156AB73}" destId="{010A8D58-1247-4D6F-9570-C6E7EB54BCBF}" srcOrd="0" destOrd="0" presId="urn:microsoft.com/office/officeart/2005/8/layout/cycle2"/>
    <dgm:cxn modelId="{7F34ED14-271B-4F74-907F-3B81BCEDE532}" type="presOf" srcId="{AB8A4BF3-CDE2-453D-BC98-EBFF78E31C97}" destId="{47CA2E60-7748-4960-B3ED-89F606A76260}" srcOrd="0" destOrd="0" presId="urn:microsoft.com/office/officeart/2005/8/layout/cycle2"/>
    <dgm:cxn modelId="{E6D04417-316D-4597-B92C-A50448841265}" type="presOf" srcId="{98E3164F-F3CD-4450-980C-77F8494946ED}" destId="{6FC66551-72C5-4221-BEE4-3C98681E8DA1}" srcOrd="0" destOrd="0" presId="urn:microsoft.com/office/officeart/2005/8/layout/cycle2"/>
    <dgm:cxn modelId="{0566772D-D4A2-493E-9AE8-1483FCAA4D4A}" type="presOf" srcId="{1D3B2FC5-DD26-4191-B68A-66CC7025B96F}" destId="{989E6C0D-E793-41C4-9292-CDAA4FD35783}" srcOrd="0" destOrd="0" presId="urn:microsoft.com/office/officeart/2005/8/layout/cycle2"/>
    <dgm:cxn modelId="{5C0EE838-7007-4537-9C6D-AC672C5A75FB}" type="presOf" srcId="{33D8151C-BA47-445D-A0F9-E25FE338960C}" destId="{46AA727D-5E87-4170-B5B0-A6B9A17784B8}" srcOrd="0" destOrd="0" presId="urn:microsoft.com/office/officeart/2005/8/layout/cycle2"/>
    <dgm:cxn modelId="{10710567-4C9E-40F8-9095-988E3EFC806F}" type="presOf" srcId="{965B26D1-730F-4557-A720-26C0216EC978}" destId="{E495FD7F-BDF3-486A-9F9D-E8F09997AA3B}" srcOrd="1" destOrd="0" presId="urn:microsoft.com/office/officeart/2005/8/layout/cycle2"/>
    <dgm:cxn modelId="{6FE50F6A-F0AC-46BB-9C22-347CF8AA8E3B}" type="presOf" srcId="{9F2470EA-2152-428C-8032-551004034295}" destId="{A6DDA88F-2A96-4848-AD8D-E5ADAC2070C6}" srcOrd="1" destOrd="0" presId="urn:microsoft.com/office/officeart/2005/8/layout/cycle2"/>
    <dgm:cxn modelId="{AB654C4A-C926-4FA4-B2C1-56E024FF23CE}" srcId="{5F2E8130-6348-4B81-942D-78874ABE2CF0}" destId="{A8F700AD-E55E-4F3A-8ABA-661DA156AB73}" srcOrd="4" destOrd="0" parTransId="{23E3318A-517A-4131-BDF3-C2980049CB30}" sibTransId="{9F2470EA-2152-428C-8032-551004034295}"/>
    <dgm:cxn modelId="{BA5E6250-7AF3-40C4-A934-54C7F226B28E}" type="presOf" srcId="{965B26D1-730F-4557-A720-26C0216EC978}" destId="{8C5C9FE3-0E89-4F17-8808-FB8259F2ED84}" srcOrd="0" destOrd="0" presId="urn:microsoft.com/office/officeart/2005/8/layout/cycle2"/>
    <dgm:cxn modelId="{6E474155-B95C-4E59-8C73-52CCD56AF3EF}" type="presOf" srcId="{AB8A4BF3-CDE2-453D-BC98-EBFF78E31C97}" destId="{C64DBFEB-18E6-441C-A8F4-EFD012A19243}" srcOrd="1" destOrd="0" presId="urn:microsoft.com/office/officeart/2005/8/layout/cycle2"/>
    <dgm:cxn modelId="{468BB87C-5C94-4230-858D-B4A02761D6DB}" type="presOf" srcId="{66C6A623-6CCB-4BF6-B52A-FD3FB9ED1A06}" destId="{E09D14F1-6F85-4CC2-B007-3D636071DF45}" srcOrd="0" destOrd="0" presId="urn:microsoft.com/office/officeart/2005/8/layout/cycle2"/>
    <dgm:cxn modelId="{A6DEBB82-AA39-424D-B881-AA8DD330C9A0}" type="presOf" srcId="{98E3164F-F3CD-4450-980C-77F8494946ED}" destId="{B231E6AC-A9F6-440F-BA16-7861C6113C62}" srcOrd="1" destOrd="0" presId="urn:microsoft.com/office/officeart/2005/8/layout/cycle2"/>
    <dgm:cxn modelId="{4783D584-8514-4885-A115-C5C9B3EAD641}" type="presOf" srcId="{9F2470EA-2152-428C-8032-551004034295}" destId="{561A2AC2-4251-4B78-ABE3-505A734376CD}" srcOrd="0" destOrd="0" presId="urn:microsoft.com/office/officeart/2005/8/layout/cycle2"/>
    <dgm:cxn modelId="{D0DF648C-89CA-4338-B091-28B58A687262}" type="presOf" srcId="{5F2E8130-6348-4B81-942D-78874ABE2CF0}" destId="{F78E79F6-577A-4482-8709-082853D52214}" srcOrd="0" destOrd="0" presId="urn:microsoft.com/office/officeart/2005/8/layout/cycle2"/>
    <dgm:cxn modelId="{37AC708E-3A3A-40B7-A7D0-905144B2371F}" type="presOf" srcId="{E9FF085F-C4A2-436B-93B8-C7632E1684FF}" destId="{C07729A9-29BA-45F7-9CA5-CD4BAFBA9A77}" srcOrd="0" destOrd="0" presId="urn:microsoft.com/office/officeart/2005/8/layout/cycle2"/>
    <dgm:cxn modelId="{1780258F-C972-4F58-AC72-E0AF5852190C}" srcId="{5F2E8130-6348-4B81-942D-78874ABE2CF0}" destId="{1D3B2FC5-DD26-4191-B68A-66CC7025B96F}" srcOrd="2" destOrd="0" parTransId="{EA21E370-0727-4EAB-A54F-BFD825DD7F5A}" sibTransId="{817D9A93-5390-4FC8-A516-2C9646A893C9}"/>
    <dgm:cxn modelId="{FF641696-2B66-447E-ABEF-C6BECFAAD77F}" srcId="{5F2E8130-6348-4B81-942D-78874ABE2CF0}" destId="{E9BA0FA0-D27C-4BDA-8235-3C54BB6A09E1}" srcOrd="1" destOrd="0" parTransId="{95667A81-4534-446C-982E-2BFD4CFFB454}" sibTransId="{AB8A4BF3-CDE2-453D-BC98-EBFF78E31C97}"/>
    <dgm:cxn modelId="{43FCD4BA-4C36-44EE-8591-21AA7F15E269}" type="presOf" srcId="{817D9A93-5390-4FC8-A516-2C9646A893C9}" destId="{8B67835F-F848-4485-A86C-33EFE649F1D3}" srcOrd="0" destOrd="0" presId="urn:microsoft.com/office/officeart/2005/8/layout/cycle2"/>
    <dgm:cxn modelId="{4CE5DED6-D1B5-4E9F-BE1B-66EA362DB035}" srcId="{5F2E8130-6348-4B81-942D-78874ABE2CF0}" destId="{77768731-E7B2-4F81-BC38-9ED66BD6D71A}" srcOrd="0" destOrd="0" parTransId="{5F592401-9889-4F40-B387-F753B4CF4C71}" sibTransId="{33D8151C-BA47-445D-A0F9-E25FE338960C}"/>
    <dgm:cxn modelId="{69268AE2-840F-4D01-A16C-B8603594AC48}" type="presOf" srcId="{E9BA0FA0-D27C-4BDA-8235-3C54BB6A09E1}" destId="{DB0082B3-0349-48AB-AD09-410235DBF1F9}" srcOrd="0" destOrd="0" presId="urn:microsoft.com/office/officeart/2005/8/layout/cycle2"/>
    <dgm:cxn modelId="{D97921F4-5386-4F2B-B03F-35BC118FB9DA}" srcId="{5F2E8130-6348-4B81-942D-78874ABE2CF0}" destId="{66C6A623-6CCB-4BF6-B52A-FD3FB9ED1A06}" srcOrd="5" destOrd="0" parTransId="{9B0BE204-3A1A-42A4-B121-33B1CE22A5F3}" sibTransId="{98E3164F-F3CD-4450-980C-77F8494946ED}"/>
    <dgm:cxn modelId="{49DFA0F5-5090-485C-B0D5-ED2659EA6140}" type="presOf" srcId="{77768731-E7B2-4F81-BC38-9ED66BD6D71A}" destId="{87B21B25-7B75-4389-AE4A-28FD5CDA85BB}" srcOrd="0" destOrd="0" presId="urn:microsoft.com/office/officeart/2005/8/layout/cycle2"/>
    <dgm:cxn modelId="{B2C20BFB-F36B-48F1-8992-C4729E27159A}" srcId="{5F2E8130-6348-4B81-942D-78874ABE2CF0}" destId="{E9FF085F-C4A2-436B-93B8-C7632E1684FF}" srcOrd="3" destOrd="0" parTransId="{376BDBBA-B1E8-4F4F-B6F8-591420C8D170}" sibTransId="{965B26D1-730F-4557-A720-26C0216EC978}"/>
    <dgm:cxn modelId="{290FE5F3-7865-473F-BB68-041D78B399E6}" type="presParOf" srcId="{F78E79F6-577A-4482-8709-082853D52214}" destId="{87B21B25-7B75-4389-AE4A-28FD5CDA85BB}" srcOrd="0" destOrd="0" presId="urn:microsoft.com/office/officeart/2005/8/layout/cycle2"/>
    <dgm:cxn modelId="{90DF40C0-603D-4801-8C61-EE6C725A15A7}" type="presParOf" srcId="{F78E79F6-577A-4482-8709-082853D52214}" destId="{46AA727D-5E87-4170-B5B0-A6B9A17784B8}" srcOrd="1" destOrd="0" presId="urn:microsoft.com/office/officeart/2005/8/layout/cycle2"/>
    <dgm:cxn modelId="{521FC7ED-8C49-4031-B6F0-F51C7838DB90}" type="presParOf" srcId="{46AA727D-5E87-4170-B5B0-A6B9A17784B8}" destId="{1AC3DD7A-AD63-45E7-A176-CBE8BB07325A}" srcOrd="0" destOrd="0" presId="urn:microsoft.com/office/officeart/2005/8/layout/cycle2"/>
    <dgm:cxn modelId="{C13E1333-CD22-42B9-BC20-E1596ED52997}" type="presParOf" srcId="{F78E79F6-577A-4482-8709-082853D52214}" destId="{DB0082B3-0349-48AB-AD09-410235DBF1F9}" srcOrd="2" destOrd="0" presId="urn:microsoft.com/office/officeart/2005/8/layout/cycle2"/>
    <dgm:cxn modelId="{E946DBAA-85D5-43A7-82F9-B5FB40BDA089}" type="presParOf" srcId="{F78E79F6-577A-4482-8709-082853D52214}" destId="{47CA2E60-7748-4960-B3ED-89F606A76260}" srcOrd="3" destOrd="0" presId="urn:microsoft.com/office/officeart/2005/8/layout/cycle2"/>
    <dgm:cxn modelId="{E0D80D8F-21D9-4200-9DDD-F7D36BDA97B0}" type="presParOf" srcId="{47CA2E60-7748-4960-B3ED-89F606A76260}" destId="{C64DBFEB-18E6-441C-A8F4-EFD012A19243}" srcOrd="0" destOrd="0" presId="urn:microsoft.com/office/officeart/2005/8/layout/cycle2"/>
    <dgm:cxn modelId="{E4E5F30C-A131-42C7-9FD5-95A7228A8D4F}" type="presParOf" srcId="{F78E79F6-577A-4482-8709-082853D52214}" destId="{989E6C0D-E793-41C4-9292-CDAA4FD35783}" srcOrd="4" destOrd="0" presId="urn:microsoft.com/office/officeart/2005/8/layout/cycle2"/>
    <dgm:cxn modelId="{77630911-5166-43BA-A312-E4FD03D4F3CF}" type="presParOf" srcId="{F78E79F6-577A-4482-8709-082853D52214}" destId="{8B67835F-F848-4485-A86C-33EFE649F1D3}" srcOrd="5" destOrd="0" presId="urn:microsoft.com/office/officeart/2005/8/layout/cycle2"/>
    <dgm:cxn modelId="{D7ED3369-9A41-40EF-AB33-28B480A1EB43}" type="presParOf" srcId="{8B67835F-F848-4485-A86C-33EFE649F1D3}" destId="{638720A2-5B8D-4060-B548-0A37345792FC}" srcOrd="0" destOrd="0" presId="urn:microsoft.com/office/officeart/2005/8/layout/cycle2"/>
    <dgm:cxn modelId="{EF8334E3-522B-4991-B76A-7660EFB795C7}" type="presParOf" srcId="{F78E79F6-577A-4482-8709-082853D52214}" destId="{C07729A9-29BA-45F7-9CA5-CD4BAFBA9A77}" srcOrd="6" destOrd="0" presId="urn:microsoft.com/office/officeart/2005/8/layout/cycle2"/>
    <dgm:cxn modelId="{01A7AA70-AFF7-4085-A536-C7E7D6E47C6E}" type="presParOf" srcId="{F78E79F6-577A-4482-8709-082853D52214}" destId="{8C5C9FE3-0E89-4F17-8808-FB8259F2ED84}" srcOrd="7" destOrd="0" presId="urn:microsoft.com/office/officeart/2005/8/layout/cycle2"/>
    <dgm:cxn modelId="{CD392590-76D1-465F-90CE-DA7EF61A155E}" type="presParOf" srcId="{8C5C9FE3-0E89-4F17-8808-FB8259F2ED84}" destId="{E495FD7F-BDF3-486A-9F9D-E8F09997AA3B}" srcOrd="0" destOrd="0" presId="urn:microsoft.com/office/officeart/2005/8/layout/cycle2"/>
    <dgm:cxn modelId="{31529DF3-1E5F-4DA6-8942-3B36EBC36D46}" type="presParOf" srcId="{F78E79F6-577A-4482-8709-082853D52214}" destId="{010A8D58-1247-4D6F-9570-C6E7EB54BCBF}" srcOrd="8" destOrd="0" presId="urn:microsoft.com/office/officeart/2005/8/layout/cycle2"/>
    <dgm:cxn modelId="{86ECBBC8-2703-42A6-AD8A-976F191996AB}" type="presParOf" srcId="{F78E79F6-577A-4482-8709-082853D52214}" destId="{561A2AC2-4251-4B78-ABE3-505A734376CD}" srcOrd="9" destOrd="0" presId="urn:microsoft.com/office/officeart/2005/8/layout/cycle2"/>
    <dgm:cxn modelId="{5A7F1EB3-FFA3-4DBD-80DE-84B53DD0D791}" type="presParOf" srcId="{561A2AC2-4251-4B78-ABE3-505A734376CD}" destId="{A6DDA88F-2A96-4848-AD8D-E5ADAC2070C6}" srcOrd="0" destOrd="0" presId="urn:microsoft.com/office/officeart/2005/8/layout/cycle2"/>
    <dgm:cxn modelId="{A0940EDD-FE43-4A99-97E1-7729D91B53C0}" type="presParOf" srcId="{F78E79F6-577A-4482-8709-082853D52214}" destId="{E09D14F1-6F85-4CC2-B007-3D636071DF45}" srcOrd="10" destOrd="0" presId="urn:microsoft.com/office/officeart/2005/8/layout/cycle2"/>
    <dgm:cxn modelId="{9FC4F683-FC42-4677-8A82-4162A7F4CDFF}" type="presParOf" srcId="{F78E79F6-577A-4482-8709-082853D52214}" destId="{6FC66551-72C5-4221-BEE4-3C98681E8DA1}" srcOrd="11" destOrd="0" presId="urn:microsoft.com/office/officeart/2005/8/layout/cycle2"/>
    <dgm:cxn modelId="{633FB934-A6A2-4288-B9EC-F2C78AC2CD8C}" type="presParOf" srcId="{6FC66551-72C5-4221-BEE4-3C98681E8DA1}" destId="{B231E6AC-A9F6-440F-BA16-7861C6113C62}"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21B25-7B75-4389-AE4A-28FD5CDA85BB}">
      <dsp:nvSpPr>
        <dsp:cNvPr id="0" name=""/>
        <dsp:cNvSpPr/>
      </dsp:nvSpPr>
      <dsp:spPr>
        <a:xfrm>
          <a:off x="3315263" y="-166864"/>
          <a:ext cx="2030436" cy="2030436"/>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en-GB" sz="1400" b="0" kern="1200">
            <a:solidFill>
              <a:schemeClr val="bg1"/>
            </a:solidFill>
            <a:latin typeface="Roboto" panose="02000000000000000000" pitchFamily="2" charset="0"/>
            <a:ea typeface="Roboto" panose="02000000000000000000" pitchFamily="2" charset="0"/>
          </a:endParaRPr>
        </a:p>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Prevention</a:t>
          </a:r>
        </a:p>
        <a:p>
          <a:pPr marL="0" lvl="0" indent="0" algn="ctr" defTabSz="622300">
            <a:lnSpc>
              <a:spcPct val="90000"/>
            </a:lnSpc>
            <a:spcBef>
              <a:spcPct val="0"/>
            </a:spcBef>
            <a:spcAft>
              <a:spcPct val="35000"/>
            </a:spcAft>
            <a:buNone/>
          </a:pPr>
          <a:endParaRPr lang="en-GB" sz="1400" b="0" kern="1200">
            <a:solidFill>
              <a:schemeClr val="bg1"/>
            </a:solidFill>
            <a:latin typeface="Roboto" panose="02000000000000000000" pitchFamily="2" charset="0"/>
            <a:ea typeface="Roboto" panose="02000000000000000000" pitchFamily="2" charset="0"/>
          </a:endParaRPr>
        </a:p>
      </dsp:txBody>
      <dsp:txXfrm>
        <a:off x="3612613" y="130486"/>
        <a:ext cx="1435736" cy="1435736"/>
      </dsp:txXfrm>
    </dsp:sp>
    <dsp:sp modelId="{46AA727D-5E87-4170-B5B0-A6B9A17784B8}">
      <dsp:nvSpPr>
        <dsp:cNvPr id="0" name=""/>
        <dsp:cNvSpPr/>
      </dsp:nvSpPr>
      <dsp:spPr>
        <a:xfrm rot="2810554">
          <a:off x="4987927" y="1583629"/>
          <a:ext cx="415343"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5005688" y="1617569"/>
        <a:ext cx="302932" cy="224823"/>
      </dsp:txXfrm>
    </dsp:sp>
    <dsp:sp modelId="{DB0082B3-0349-48AB-AD09-410235DBF1F9}">
      <dsp:nvSpPr>
        <dsp:cNvPr id="0" name=""/>
        <dsp:cNvSpPr/>
      </dsp:nvSpPr>
      <dsp:spPr>
        <a:xfrm>
          <a:off x="5056056" y="1689653"/>
          <a:ext cx="2030436" cy="2030436"/>
        </a:xfrm>
        <a:prstGeom prst="ellipse">
          <a:avLst/>
        </a:prstGeom>
        <a:solidFill>
          <a:srgbClr val="00B0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Preparedness</a:t>
          </a:r>
        </a:p>
      </dsp:txBody>
      <dsp:txXfrm>
        <a:off x="5353406" y="1987003"/>
        <a:ext cx="1435736" cy="1435736"/>
      </dsp:txXfrm>
    </dsp:sp>
    <dsp:sp modelId="{47CA2E60-7748-4960-B3ED-89F606A76260}">
      <dsp:nvSpPr>
        <dsp:cNvPr id="0" name=""/>
        <dsp:cNvSpPr/>
      </dsp:nvSpPr>
      <dsp:spPr>
        <a:xfrm rot="8170998">
          <a:off x="4984257" y="3378370"/>
          <a:ext cx="379708" cy="374705"/>
        </a:xfrm>
        <a:prstGeom prst="rightArrow">
          <a:avLst>
            <a:gd name="adj1" fmla="val 60000"/>
            <a:gd name="adj2" fmla="val 50000"/>
          </a:avLst>
        </a:prstGeom>
        <a:solidFill>
          <a:srgbClr val="FF0000"/>
        </a:solidFill>
        <a:ln>
          <a:solidFill>
            <a:srgbClr val="FF0000"/>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5081018" y="3414397"/>
        <a:ext cx="267297" cy="224823"/>
      </dsp:txXfrm>
    </dsp:sp>
    <dsp:sp modelId="{989E6C0D-E793-41C4-9292-CDAA4FD35783}">
      <dsp:nvSpPr>
        <dsp:cNvPr id="0" name=""/>
        <dsp:cNvSpPr/>
      </dsp:nvSpPr>
      <dsp:spPr>
        <a:xfrm>
          <a:off x="3251546" y="3421126"/>
          <a:ext cx="2030436" cy="2030436"/>
        </a:xfrm>
        <a:prstGeom prst="ellips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Response</a:t>
          </a:r>
        </a:p>
      </dsp:txBody>
      <dsp:txXfrm>
        <a:off x="3548896" y="3718476"/>
        <a:ext cx="1435736" cy="1435736"/>
      </dsp:txXfrm>
    </dsp:sp>
    <dsp:sp modelId="{8B67835F-F848-4485-A86C-33EFE649F1D3}">
      <dsp:nvSpPr>
        <dsp:cNvPr id="0" name=""/>
        <dsp:cNvSpPr/>
      </dsp:nvSpPr>
      <dsp:spPr>
        <a:xfrm rot="13316048">
          <a:off x="3155957" y="3419777"/>
          <a:ext cx="375477"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3253975" y="3532279"/>
        <a:ext cx="263066" cy="224823"/>
      </dsp:txXfrm>
    </dsp:sp>
    <dsp:sp modelId="{C07729A9-29BA-45F7-9CA5-CD4BAFBA9A77}">
      <dsp:nvSpPr>
        <dsp:cNvPr id="0" name=""/>
        <dsp:cNvSpPr/>
      </dsp:nvSpPr>
      <dsp:spPr>
        <a:xfrm>
          <a:off x="1395028" y="1753370"/>
          <a:ext cx="2030436" cy="2030436"/>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a:solidFill>
                <a:schemeClr val="bg1"/>
              </a:solidFill>
              <a:latin typeface="Roboto" panose="02000000000000000000" pitchFamily="2" charset="0"/>
              <a:ea typeface="Roboto" panose="02000000000000000000" pitchFamily="2" charset="0"/>
            </a:rPr>
            <a:t>Recovery</a:t>
          </a:r>
        </a:p>
      </dsp:txBody>
      <dsp:txXfrm>
        <a:off x="1692378" y="2050720"/>
        <a:ext cx="1435736" cy="1435736"/>
      </dsp:txXfrm>
    </dsp:sp>
    <dsp:sp modelId="{8C5C9FE3-0E89-4F17-8808-FB8259F2ED84}">
      <dsp:nvSpPr>
        <dsp:cNvPr id="0" name=""/>
        <dsp:cNvSpPr/>
      </dsp:nvSpPr>
      <dsp:spPr>
        <a:xfrm rot="18900000">
          <a:off x="3086563" y="1628386"/>
          <a:ext cx="553067" cy="374705"/>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3103025" y="1743070"/>
        <a:ext cx="440656" cy="2248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B21B25-7B75-4389-AE4A-28FD5CDA85BB}">
      <dsp:nvSpPr>
        <dsp:cNvPr id="0" name=""/>
        <dsp:cNvSpPr/>
      </dsp:nvSpPr>
      <dsp:spPr>
        <a:xfrm>
          <a:off x="3740515" y="-151031"/>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latin typeface="Roboto" panose="02000000000000000000" pitchFamily="2" charset="0"/>
              <a:ea typeface="Roboto" panose="02000000000000000000" pitchFamily="2" charset="0"/>
            </a:rPr>
            <a:t>1.</a:t>
          </a:r>
        </a:p>
        <a:p>
          <a:pPr marL="0" lvl="0" indent="0" algn="ctr" defTabSz="622300">
            <a:lnSpc>
              <a:spcPct val="90000"/>
            </a:lnSpc>
            <a:spcBef>
              <a:spcPct val="0"/>
            </a:spcBef>
            <a:spcAft>
              <a:spcPct val="35000"/>
            </a:spcAft>
            <a:buNone/>
          </a:pPr>
          <a:r>
            <a:rPr lang="en-GB" sz="1400" b="0" kern="1200">
              <a:solidFill>
                <a:schemeClr val="bg1"/>
              </a:solidFill>
              <a:latin typeface="Roboto" panose="02000000000000000000" pitchFamily="2" charset="0"/>
              <a:ea typeface="Roboto" panose="02000000000000000000" pitchFamily="2" charset="0"/>
            </a:rPr>
            <a:t> </a:t>
          </a:r>
          <a:r>
            <a:rPr lang="en-GB" sz="1400" b="0" i="0" u="none" strike="noStrike" kern="1200" cap="none">
              <a:solidFill>
                <a:schemeClr val="bg1"/>
              </a:solidFill>
              <a:effectLst/>
              <a:latin typeface="Roboto" panose="02000000000000000000" pitchFamily="2" charset="0"/>
              <a:ea typeface="Roboto" panose="02000000000000000000" pitchFamily="2" charset="0"/>
              <a:cs typeface="Arial"/>
              <a:sym typeface="Arial"/>
            </a:rPr>
            <a:t>Project Identification</a:t>
          </a:r>
          <a:endParaRPr lang="en-GB" sz="1400" b="0" kern="1200">
            <a:solidFill>
              <a:schemeClr val="bg1"/>
            </a:solidFill>
            <a:latin typeface="Roboto" panose="02000000000000000000" pitchFamily="2" charset="0"/>
            <a:ea typeface="Roboto" panose="02000000000000000000" pitchFamily="2" charset="0"/>
          </a:endParaRPr>
        </a:p>
      </dsp:txBody>
      <dsp:txXfrm>
        <a:off x="4006402" y="114856"/>
        <a:ext cx="1283816" cy="1283816"/>
      </dsp:txXfrm>
    </dsp:sp>
    <dsp:sp modelId="{46AA727D-5E87-4170-B5B0-A6B9A17784B8}">
      <dsp:nvSpPr>
        <dsp:cNvPr id="0" name=""/>
        <dsp:cNvSpPr/>
      </dsp:nvSpPr>
      <dsp:spPr>
        <a:xfrm rot="1800008">
          <a:off x="5441957" y="1153431"/>
          <a:ext cx="367127"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5448690" y="1195313"/>
        <a:ext cx="266610" cy="201034"/>
      </dsp:txXfrm>
    </dsp:sp>
    <dsp:sp modelId="{DB0082B3-0349-48AB-AD09-410235DBF1F9}">
      <dsp:nvSpPr>
        <dsp:cNvPr id="0" name=""/>
        <dsp:cNvSpPr/>
      </dsp:nvSpPr>
      <dsp:spPr>
        <a:xfrm>
          <a:off x="5706753" y="984182"/>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2.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Feasibility &amp; Planning</a:t>
          </a:r>
          <a:endParaRPr lang="en-GB" sz="1400" b="0" kern="1200">
            <a:solidFill>
              <a:schemeClr val="bg1"/>
            </a:solidFill>
          </a:endParaRPr>
        </a:p>
      </dsp:txBody>
      <dsp:txXfrm>
        <a:off x="5972640" y="1250069"/>
        <a:ext cx="1283816" cy="1283816"/>
      </dsp:txXfrm>
    </dsp:sp>
    <dsp:sp modelId="{47CA2E60-7748-4960-B3ED-89F606A76260}">
      <dsp:nvSpPr>
        <dsp:cNvPr id="0" name=""/>
        <dsp:cNvSpPr/>
      </dsp:nvSpPr>
      <dsp:spPr>
        <a:xfrm rot="5400000">
          <a:off x="6430992" y="2852826"/>
          <a:ext cx="367110"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6481251" y="2869579"/>
        <a:ext cx="266593" cy="201034"/>
      </dsp:txXfrm>
    </dsp:sp>
    <dsp:sp modelId="{989E6C0D-E793-41C4-9292-CDAA4FD35783}">
      <dsp:nvSpPr>
        <dsp:cNvPr id="0" name=""/>
        <dsp:cNvSpPr/>
      </dsp:nvSpPr>
      <dsp:spPr>
        <a:xfrm>
          <a:off x="5706753" y="3254580"/>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3.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Design &amp; Engineering</a:t>
          </a:r>
          <a:endParaRPr lang="en-GB" sz="1400" b="0" kern="1200">
            <a:solidFill>
              <a:schemeClr val="bg1"/>
            </a:solidFill>
          </a:endParaRPr>
        </a:p>
      </dsp:txBody>
      <dsp:txXfrm>
        <a:off x="5972640" y="3520467"/>
        <a:ext cx="1283816" cy="1283816"/>
      </dsp:txXfrm>
    </dsp:sp>
    <dsp:sp modelId="{8B67835F-F848-4485-A86C-33EFE649F1D3}">
      <dsp:nvSpPr>
        <dsp:cNvPr id="0" name=""/>
        <dsp:cNvSpPr/>
      </dsp:nvSpPr>
      <dsp:spPr>
        <a:xfrm rot="8999992">
          <a:off x="5453774" y="4559042"/>
          <a:ext cx="367127"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5547558" y="4600924"/>
        <a:ext cx="266610" cy="201034"/>
      </dsp:txXfrm>
    </dsp:sp>
    <dsp:sp modelId="{C07729A9-29BA-45F7-9CA5-CD4BAFBA9A77}">
      <dsp:nvSpPr>
        <dsp:cNvPr id="0" name=""/>
        <dsp:cNvSpPr/>
      </dsp:nvSpPr>
      <dsp:spPr>
        <a:xfrm>
          <a:off x="3740515" y="4389793"/>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 </a:t>
          </a:r>
          <a:r>
            <a:rPr lang="en-GB" sz="1400" b="0" i="0" u="none" strike="noStrike" kern="1200" cap="none">
              <a:solidFill>
                <a:schemeClr val="bg1"/>
              </a:solidFill>
              <a:effectLst/>
              <a:latin typeface="Arial"/>
              <a:ea typeface="Arial"/>
              <a:cs typeface="Arial"/>
              <a:sym typeface="Arial"/>
            </a:rPr>
            <a:t>4 Implementation</a:t>
          </a:r>
          <a:endParaRPr lang="en-GB" sz="1400" b="0" kern="1200">
            <a:solidFill>
              <a:schemeClr val="bg1"/>
            </a:solidFill>
          </a:endParaRPr>
        </a:p>
      </dsp:txBody>
      <dsp:txXfrm>
        <a:off x="4006402" y="4655680"/>
        <a:ext cx="1283816" cy="1283816"/>
      </dsp:txXfrm>
    </dsp:sp>
    <dsp:sp modelId="{8C5C9FE3-0E89-4F17-8808-FB8259F2ED84}">
      <dsp:nvSpPr>
        <dsp:cNvPr id="0" name=""/>
        <dsp:cNvSpPr/>
      </dsp:nvSpPr>
      <dsp:spPr>
        <a:xfrm rot="12599995">
          <a:off x="3487539" y="4565869"/>
          <a:ext cx="367123"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3581323" y="4658009"/>
        <a:ext cx="266606" cy="201034"/>
      </dsp:txXfrm>
    </dsp:sp>
    <dsp:sp modelId="{010A8D58-1247-4D6F-9570-C6E7EB54BCBF}">
      <dsp:nvSpPr>
        <dsp:cNvPr id="0" name=""/>
        <dsp:cNvSpPr/>
      </dsp:nvSpPr>
      <dsp:spPr>
        <a:xfrm>
          <a:off x="1774278" y="3254589"/>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kern="1200">
              <a:solidFill>
                <a:schemeClr val="bg1"/>
              </a:solidFill>
            </a:rPr>
            <a:t>5.</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Operation &amp; Maintenance</a:t>
          </a:r>
          <a:endParaRPr lang="en-GB" sz="1400" b="0" kern="1200">
            <a:solidFill>
              <a:schemeClr val="bg1"/>
            </a:solidFill>
          </a:endParaRPr>
        </a:p>
      </dsp:txBody>
      <dsp:txXfrm>
        <a:off x="2040165" y="3520476"/>
        <a:ext cx="1283816" cy="1283816"/>
      </dsp:txXfrm>
    </dsp:sp>
    <dsp:sp modelId="{561A2AC2-4251-4B78-ABE3-505A734376CD}">
      <dsp:nvSpPr>
        <dsp:cNvPr id="0" name=""/>
        <dsp:cNvSpPr/>
      </dsp:nvSpPr>
      <dsp:spPr>
        <a:xfrm rot="16037280">
          <a:off x="2444034" y="2866501"/>
          <a:ext cx="369180"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rot="10800000">
        <a:off x="2496671" y="2983714"/>
        <a:ext cx="268663" cy="201034"/>
      </dsp:txXfrm>
    </dsp:sp>
    <dsp:sp modelId="{E09D14F1-6F85-4CC2-B007-3D636071DF45}">
      <dsp:nvSpPr>
        <dsp:cNvPr id="0" name=""/>
        <dsp:cNvSpPr/>
      </dsp:nvSpPr>
      <dsp:spPr>
        <a:xfrm>
          <a:off x="1666731" y="984173"/>
          <a:ext cx="1815590" cy="181559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6. </a:t>
          </a:r>
        </a:p>
        <a:p>
          <a:pPr marL="0" lvl="0" indent="0" algn="ctr" defTabSz="622300">
            <a:lnSpc>
              <a:spcPct val="90000"/>
            </a:lnSpc>
            <a:spcBef>
              <a:spcPct val="0"/>
            </a:spcBef>
            <a:spcAft>
              <a:spcPct val="35000"/>
            </a:spcAft>
            <a:buNone/>
          </a:pPr>
          <a:r>
            <a:rPr lang="en-GB" sz="1400" b="0" i="0" u="none" strike="noStrike" kern="1200" cap="none">
              <a:solidFill>
                <a:schemeClr val="bg1"/>
              </a:solidFill>
              <a:effectLst/>
              <a:latin typeface="Arial"/>
              <a:ea typeface="Arial"/>
              <a:cs typeface="Arial"/>
              <a:sym typeface="Arial"/>
            </a:rPr>
            <a:t>Evaluation &amp; Learning</a:t>
          </a:r>
          <a:endParaRPr lang="en-GB" sz="1400" b="0" kern="1200">
            <a:solidFill>
              <a:schemeClr val="bg1"/>
            </a:solidFill>
          </a:endParaRPr>
        </a:p>
      </dsp:txBody>
      <dsp:txXfrm>
        <a:off x="1932618" y="1250060"/>
        <a:ext cx="1283816" cy="1283816"/>
      </dsp:txXfrm>
    </dsp:sp>
    <dsp:sp modelId="{6FC66551-72C5-4221-BEE4-3C98681E8DA1}">
      <dsp:nvSpPr>
        <dsp:cNvPr id="0" name=""/>
        <dsp:cNvSpPr/>
      </dsp:nvSpPr>
      <dsp:spPr>
        <a:xfrm rot="19878202">
          <a:off x="3382802" y="1160789"/>
          <a:ext cx="442796" cy="335056"/>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3388975" y="1251933"/>
        <a:ext cx="342279" cy="20103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2BAEF-E7DA-4986-97CE-5635511BC344}" type="datetimeFigureOut">
              <a:rPr lang="en-NL" smtClean="0"/>
              <a:t>04/08/2026</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E9CD7-35C6-40DB-B8B9-6F09ED491AA5}" type="slidenum">
              <a:rPr lang="en-NL" smtClean="0"/>
              <a:t>‹#›</a:t>
            </a:fld>
            <a:endParaRPr lang="en-NL"/>
          </a:p>
        </p:txBody>
      </p:sp>
    </p:spTree>
    <p:extLst>
      <p:ext uri="{BB962C8B-B14F-4D97-AF65-F5344CB8AC3E}">
        <p14:creationId xmlns:p14="http://schemas.microsoft.com/office/powerpoint/2010/main" val="30191173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www.worldbank.org/en/topic/social-inclusion" TargetMode="External"/><Relationship Id="rId7" Type="http://schemas.openxmlformats.org/officeDocument/2006/relationships/hyperlink" Target="https://gca.org/wp-content/uploads/2022/07/02_WTW_14855_GCA_2021_Sect3_GENDER_v4.pdf" TargetMode="External"/><Relationship Id="rId2" Type="http://schemas.openxmlformats.org/officeDocument/2006/relationships/slide" Target="../slides/slide102.xml"/><Relationship Id="rId1" Type="http://schemas.openxmlformats.org/officeDocument/2006/relationships/notesMaster" Target="../notesMasters/notesMaster1.xml"/><Relationship Id="rId6" Type="http://schemas.openxmlformats.org/officeDocument/2006/relationships/hyperlink" Target="https://www.climatelinks.org/blog/how-can-climate-action-be-inclusive" TargetMode="External"/><Relationship Id="rId5" Type="http://schemas.openxmlformats.org/officeDocument/2006/relationships/hyperlink" Target="https://www.wri.org/initiatives/climate-equity" TargetMode="External"/><Relationship Id="rId4" Type="http://schemas.openxmlformats.org/officeDocument/2006/relationships/hyperlink" Target="https://www.c40knowledgehub.org/s/topic/0TO1Q000000UAF7WAO/equity-and-inclusivity-in-climate-action-planning?language=en_US" TargetMode="Externa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s://gca.org/wp-content/uploads/2025/06/Climate-Resilient-Infrastructure-Handbook_20250613.pdf"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s://documents1.worldbank.org/curated/en/868981599035366969/pdf/Resilient-Water-Infrastructure-Design-Brief.pdf" TargetMode="External"/><Relationship Id="rId2" Type="http://schemas.openxmlformats.org/officeDocument/2006/relationships/slide" Target="../slides/slide109.xml"/><Relationship Id="rId1" Type="http://schemas.openxmlformats.org/officeDocument/2006/relationships/notesMaster" Target="../notesMasters/notesMaster1.xml"/><Relationship Id="rId5" Type="http://schemas.openxmlformats.org/officeDocument/2006/relationships/hyperlink" Target="https://www.worldbank.org/content/dam/Worldbank/document/SDN/Full_Report_Building_Resilience_Integrating_Climate_Disaster_Risk_Development.pdf" TargetMode="External"/><Relationship Id="rId4" Type="http://schemas.openxmlformats.org/officeDocument/2006/relationships/hyperlink" Target="https://www.greenclimate.fund/document/gcf-water-project-design-guidelines-part-1" TargetMode="External"/></Relationships>
</file>

<file path=ppt/notesSlides/_rels/notesSlide105.xml.rels><?xml version="1.0" encoding="UTF-8" standalone="yes"?>
<Relationships xmlns="http://schemas.openxmlformats.org/package/2006/relationships"><Relationship Id="rId3" Type="http://schemas.openxmlformats.org/officeDocument/2006/relationships/hyperlink" Target="https://washsystemsacademy.org/mod/quiz/view.php?id=19305"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washsystemsacademy.or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ashsystemsacademy.org/mod/page/view.php?id=18677"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ashsystemsacademy.org/mod/page/view.php?id=18677"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ashsystemsacademy.org/course/view.php?id=193"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ashsystemsacademy.org/course/view.php?id=193"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www.mwater.co/"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washsystemsacademy.org/"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formlink.mwater.co/#/5b2bfdfd10484f8395509ffba6ca1f1c/d0f6df1ea94c4ce5a71ef94bbed2f296?branding=mwater"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www.unep.org/topics/fresh-water/disasters-and-climate-change/climate-change-and-water-related-disasters"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eia.gov/energyexplained/energy-and-the-environment/greenhouse-gases.php"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s://climateactiontracker.org/global/temperatures/" TargetMode="External"/><Relationship Id="rId4" Type="http://schemas.openxmlformats.org/officeDocument/2006/relationships/hyperlink" Target="https://ourworldindata.org/co2-and-greenhouse-gas-emissions"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www.unwater.org/publications/what-water-security-infographic"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data.apps.fao.org/aquastat/?lang=en" TargetMode="External"/></Relationships>
</file>

<file path=ppt/notesSlides/_rels/notesSlide58.xml.rels><?xml version="1.0" encoding="UTF-8" standalone="yes"?>
<Relationships xmlns="http://schemas.openxmlformats.org/package/2006/relationships"><Relationship Id="rId8" Type="http://schemas.openxmlformats.org/officeDocument/2006/relationships/hyperlink" Target="https://resilientcitiesnetwork.org/downloadable_resources/UR/Resilience-Point-of-View-Water.pdf" TargetMode="External"/><Relationship Id="rId3" Type="http://schemas.openxmlformats.org/officeDocument/2006/relationships/hyperlink" Target="https://www.greenclimate.fund/document/sectoral-guide-water-security" TargetMode="External"/><Relationship Id="rId7" Type="http://schemas.openxmlformats.org/officeDocument/2006/relationships/hyperlink" Target="https://www.ourfuturewater.com/urban-climate-resilient-water-resources-management-a-practical-guide-for-planners-and-practitioners/" TargetMode="External"/><Relationship Id="rId2" Type="http://schemas.openxmlformats.org/officeDocument/2006/relationships/slide" Target="../slides/slide58.xml"/><Relationship Id="rId1" Type="http://schemas.openxmlformats.org/officeDocument/2006/relationships/notesMaster" Target="../notesMasters/notesMaster1.xml"/><Relationship Id="rId6" Type="http://schemas.openxmlformats.org/officeDocument/2006/relationships/hyperlink" Target="https://www.c40knowledgehub.org/s/article/The-city-water-resilience-approach?language=en_US" TargetMode="External"/><Relationship Id="rId5" Type="http://schemas.openxmlformats.org/officeDocument/2006/relationships/hyperlink" Target="https://www.c40knowledgehub.org/s/article/Urban-water-management-Creating-climate-resilient-cities?language=en_US" TargetMode="External"/><Relationship Id="rId4" Type="http://schemas.openxmlformats.org/officeDocument/2006/relationships/hyperlink" Target="https://siwi.org/publications/guide-to-climate-smart-and-water-wise-cities/"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thelancet.com/countdown-health-climate"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s://www.who.int/docs/default-source/climate-change/2833-phe-300920-electronic.pdf?sfvrsn=e7af874" TargetMode="External"/><Relationship Id="rId5" Type="http://schemas.openxmlformats.org/officeDocument/2006/relationships/hyperlink" Target="https://healthcareclimateaction.org/sites/default/files/2021-06/Health%20Care%20Without%20Harm_Health%20Care%20Decarbonization_Road%20Map.pdf" TargetMode="External"/><Relationship Id="rId4" Type="http://schemas.openxmlformats.org/officeDocument/2006/relationships/hyperlink" Target="https://www.bupa.com/~/media/Files/B/Bupa-V4/press-releases/healthy-and-resilient-cities-briefing-paper.pdf"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climateknowledgeportal.worldbank.org/sites/default/files/2021-05/15724-WB_Kenya%20Country%20Profile-WEB.pdf" TargetMode="External"/><Relationship Id="rId7" Type="http://schemas.openxmlformats.org/officeDocument/2006/relationships/hyperlink" Target="https://www.bbc.co.uk/news/world-africa-68898731" TargetMode="External"/><Relationship Id="rId2" Type="http://schemas.openxmlformats.org/officeDocument/2006/relationships/slide" Target="../slides/slide60.xml"/><Relationship Id="rId1" Type="http://schemas.openxmlformats.org/officeDocument/2006/relationships/notesMaster" Target="../notesMasters/notesMaster1.xml"/><Relationship Id="rId6" Type="http://schemas.openxmlformats.org/officeDocument/2006/relationships/hyperlink" Target="https://www.npr.org/sections/goatsandsoda/2024/05/10/1250193947/floods-kenya" TargetMode="External"/><Relationship Id="rId5" Type="http://schemas.openxmlformats.org/officeDocument/2006/relationships/hyperlink" Target="https://eos.org/thelandslideblog/mai-mahiu" TargetMode="External"/><Relationship Id="rId4" Type="http://schemas.openxmlformats.org/officeDocument/2006/relationships/hyperlink" Target="https://populationmatters.org/news/2024/01/urbanisation-challenges-in-kenyas-nairobi-a-tangled-web-of-issues/#:~:text=Africa%20is%20witnessing%20rapid%20urbanisation,of%205%20million%20in%202023" TargetMode="Externa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www.frontiersin.org/research-topics/11818/worsening-tropical-cyclone-impact-in-cities"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c40.org/water-safe-cities/" TargetMode="External"/><Relationship Id="rId2" Type="http://schemas.openxmlformats.org/officeDocument/2006/relationships/slide" Target="../slides/slide62.xml"/><Relationship Id="rId1" Type="http://schemas.openxmlformats.org/officeDocument/2006/relationships/notesMaster" Target="../notesMasters/notesMaster1.xml"/><Relationship Id="rId6" Type="http://schemas.openxmlformats.org/officeDocument/2006/relationships/hyperlink" Target="https://iopscience.iop.org/article/10.1088/2515-7620/ad0210/pdf" TargetMode="External"/><Relationship Id="rId5" Type="http://schemas.openxmlformats.org/officeDocument/2006/relationships/hyperlink" Target="https://vu.nl/en/news/2023/urban-drought-is-increasing-worldwide" TargetMode="External"/><Relationship Id="rId4" Type="http://schemas.openxmlformats.org/officeDocument/2006/relationships/hyperlink" Target="https://climateadaptationservices.com/en/global-drought-risk-in-cities/" TargetMode="Externa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unwater.org/publications/what-water-security-infographic" TargetMode="External"/><Relationship Id="rId2" Type="http://schemas.openxmlformats.org/officeDocument/2006/relationships/slide" Target="../slides/slide67.xml"/><Relationship Id="rId1" Type="http://schemas.openxmlformats.org/officeDocument/2006/relationships/notesMaster" Target="../notesMasters/notesMaster1.xml"/><Relationship Id="rId4" Type="http://schemas.openxmlformats.org/officeDocument/2006/relationships/hyperlink" Target="https://data.apps.fao.org/aquastat/?lang=en" TargetMode="Externa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climatesmartwater.org/wp-content/uploads/2022/01/Water-related-infrastructure-investments-in-a-changing-environment.pdf" TargetMode="External"/><Relationship Id="rId2" Type="http://schemas.openxmlformats.org/officeDocument/2006/relationships/slide" Target="../slides/slide73.xml"/><Relationship Id="rId1" Type="http://schemas.openxmlformats.org/officeDocument/2006/relationships/notesMaster" Target="../notesMasters/notesMaster1.xml"/><Relationship Id="rId4" Type="http://schemas.openxmlformats.org/officeDocument/2006/relationships/hyperlink" Target="https://link.springer.com/article/10.1007/s41748-025-00612-3" TargetMode="Externa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s://www.ipcc.ch/report/ar6/wg2/" TargetMode="External"/><Relationship Id="rId2" Type="http://schemas.openxmlformats.org/officeDocument/2006/relationships/slide" Target="../slides/slide84.xml"/><Relationship Id="rId1" Type="http://schemas.openxmlformats.org/officeDocument/2006/relationships/notesMaster" Target="../notesMasters/notesMaster1.xml"/><Relationship Id="rId4" Type="http://schemas.openxmlformats.org/officeDocument/2006/relationships/hyperlink" Target="https://gca.org/wp-content/uploads/2025/06/Climate-Resilient-Infrastructure-Handbook_20250613.pdf" TargetMode="Externa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s://washmatters.wateraid.org/sites/g/files/jkxoof256/files/programme-guidance-for-climate-resilient-water-sanitation-and-hygiene.pdf"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s://wrd.unwomen.org/explore/insights/gender-and-age-dimensions-floods-and-drought-malawi"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https://www.who.int/news/item/06-07-2023-women-and-girls-bear-brunt-of-water-and-sanitation-crisis---new-unicef-who-report" TargetMode="External"/><Relationship Id="rId2" Type="http://schemas.openxmlformats.org/officeDocument/2006/relationships/slide" Target="../slides/slide99.xml"/><Relationship Id="rId1" Type="http://schemas.openxmlformats.org/officeDocument/2006/relationships/notesMaster" Target="../notesMasters/notesMaster1.xml"/><Relationship Id="rId5" Type="http://schemas.openxmlformats.org/officeDocument/2006/relationships/hyperlink" Target="https://ppp.worldbank.org/public-private-partnership/library/public-private-partnerships-and-poor-case-study-kibera-small-enterprises-and-water-provision-kibera-nairobi" TargetMode="External"/><Relationship Id="rId4" Type="http://schemas.openxmlformats.org/officeDocument/2006/relationships/hyperlink" Target="https://water.org/our-impact/where-we-work/kenya/" TargetMode="Externa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s://wrd.unwomen.org/explore/insights/gender-and-age-dimensions-floods-and-drought-malawi"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B5FBA"/>
              </a:buClr>
              <a:buSzPts val="1200"/>
              <a:buFont typeface="Roboto"/>
              <a:buNone/>
            </a:pPr>
            <a:r>
              <a:rPr lang="en-US" sz="1200" b="1">
                <a:solidFill>
                  <a:srgbClr val="0B5FBA"/>
                </a:solidFill>
                <a:latin typeface="Roboto"/>
                <a:ea typeface="Roboto"/>
                <a:cs typeface="Roboto"/>
                <a:sym typeface="Roboto"/>
              </a:rPr>
              <a:t>Trainer Notes:</a:t>
            </a:r>
          </a:p>
          <a:p>
            <a:pPr marL="0" marR="0" lvl="0" indent="0" algn="l" rtl="0">
              <a:lnSpc>
                <a:spcPct val="100000"/>
              </a:lnSpc>
              <a:spcBef>
                <a:spcPts val="0"/>
              </a:spcBef>
              <a:spcAft>
                <a:spcPts val="0"/>
              </a:spcAft>
              <a:buClr>
                <a:srgbClr val="0B5FBA"/>
              </a:buClr>
              <a:buSzPts val="1200"/>
              <a:buFont typeface="Roboto"/>
              <a:buNone/>
            </a:pPr>
            <a:endParaRPr lang="en-US" sz="1200">
              <a:solidFill>
                <a:srgbClr val="0B5FBA"/>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B5FBA"/>
              </a:buClr>
              <a:buSzPts val="1200"/>
              <a:buFont typeface="Roboto"/>
              <a:buNone/>
              <a:tabLst/>
              <a:defRPr/>
            </a:pPr>
            <a:r>
              <a:rPr lang="en-US" sz="1200">
                <a:solidFill>
                  <a:srgbClr val="0B5FBA"/>
                </a:solidFill>
                <a:latin typeface="Roboto"/>
                <a:ea typeface="Roboto"/>
                <a:cs typeface="Roboto"/>
                <a:sym typeface="Roboto"/>
              </a:rPr>
              <a:t>This is an introductory presentation that can be used to provide an overview of the </a:t>
            </a:r>
            <a:r>
              <a:rPr lang="en-US" sz="1200" b="1">
                <a:solidFill>
                  <a:srgbClr val="FFFFFF"/>
                </a:solidFill>
                <a:latin typeface="Roboto"/>
                <a:ea typeface="Roboto"/>
                <a:cs typeface="Roboto"/>
                <a:sym typeface="Roboto"/>
              </a:rPr>
              <a:t>Climate Resilient Water Services Masterclass (CRWSMC).</a:t>
            </a:r>
            <a:endParaRPr lang="en-US"/>
          </a:p>
          <a:p>
            <a:pPr marL="0" marR="0" lvl="0" indent="0" algn="l" rtl="0">
              <a:lnSpc>
                <a:spcPct val="100000"/>
              </a:lnSpc>
              <a:spcBef>
                <a:spcPts val="0"/>
              </a:spcBef>
              <a:spcAft>
                <a:spcPts val="0"/>
              </a:spcAft>
              <a:buClr>
                <a:schemeClr val="dk1"/>
              </a:buClr>
              <a:buSzPts val="1200"/>
              <a:buFont typeface="Arial"/>
              <a:buNone/>
            </a:pPr>
            <a:endParaRPr lang="en-US" sz="12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200"/>
              <a:buFont typeface="Roboto"/>
              <a:buNone/>
            </a:pPr>
            <a:r>
              <a:rPr lang="en-US" sz="1200">
                <a:solidFill>
                  <a:srgbClr val="0B5FBA"/>
                </a:solidFill>
                <a:latin typeface="Roboto"/>
                <a:ea typeface="Roboto"/>
                <a:cs typeface="Roboto"/>
                <a:sym typeface="Roboto"/>
              </a:rPr>
              <a:t>It has several possible uses:</a:t>
            </a:r>
            <a:endParaRPr lang="en-US"/>
          </a:p>
          <a:p>
            <a:pPr marL="0" marR="0" lvl="0" indent="0" algn="l" rtl="0">
              <a:lnSpc>
                <a:spcPct val="100000"/>
              </a:lnSpc>
              <a:spcBef>
                <a:spcPts val="0"/>
              </a:spcBef>
              <a:spcAft>
                <a:spcPts val="0"/>
              </a:spcAft>
              <a:buClr>
                <a:schemeClr val="dk1"/>
              </a:buClr>
              <a:buSzPts val="1200"/>
              <a:buFont typeface="Arial"/>
              <a:buNone/>
            </a:pPr>
            <a:endParaRPr lang="en-US" sz="12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200"/>
              <a:buFont typeface="Arial"/>
              <a:buChar char="•"/>
            </a:pPr>
            <a:r>
              <a:rPr lang="en-US" sz="1200">
                <a:solidFill>
                  <a:srgbClr val="0B5FBA"/>
                </a:solidFill>
                <a:latin typeface="Roboto"/>
                <a:ea typeface="Roboto"/>
                <a:cs typeface="Roboto"/>
                <a:sym typeface="Roboto"/>
              </a:rPr>
              <a:t>It can be used as a promotional slide deck when GCA wants to introduce the course to their partners.</a:t>
            </a:r>
            <a:endParaRPr lang="en-US"/>
          </a:p>
          <a:p>
            <a:pPr marL="171450" marR="0" lvl="0" indent="-171450" algn="l" rtl="0">
              <a:lnSpc>
                <a:spcPct val="100000"/>
              </a:lnSpc>
              <a:spcBef>
                <a:spcPts val="0"/>
              </a:spcBef>
              <a:spcAft>
                <a:spcPts val="0"/>
              </a:spcAft>
              <a:buClr>
                <a:srgbClr val="0B5FBA"/>
              </a:buClr>
              <a:buSzPts val="1200"/>
              <a:buFont typeface="Arial"/>
              <a:buChar char="•"/>
            </a:pPr>
            <a:r>
              <a:rPr lang="en-US" sz="1200">
                <a:solidFill>
                  <a:srgbClr val="0B5FBA"/>
                </a:solidFill>
                <a:latin typeface="Roboto"/>
                <a:ea typeface="Roboto"/>
                <a:cs typeface="Roboto"/>
                <a:sym typeface="Roboto"/>
              </a:rPr>
              <a:t>It can be used at the beginning of the taught course on the first day that participants gather in-person (i.e. before starting Module 2).</a:t>
            </a:r>
            <a:endParaRPr lang="en-US"/>
          </a:p>
          <a:p>
            <a:pPr marL="171450" marR="0" lvl="0" indent="-171450" algn="l" rtl="0">
              <a:lnSpc>
                <a:spcPct val="100000"/>
              </a:lnSpc>
              <a:spcBef>
                <a:spcPts val="0"/>
              </a:spcBef>
              <a:spcAft>
                <a:spcPts val="0"/>
              </a:spcAft>
              <a:buClr>
                <a:srgbClr val="0B5FBA"/>
              </a:buClr>
              <a:buSzPts val="1200"/>
              <a:buFont typeface="Arial"/>
              <a:buChar char="•"/>
            </a:pPr>
            <a:r>
              <a:rPr lang="en-US" sz="1200">
                <a:solidFill>
                  <a:srgbClr val="0B5FBA"/>
                </a:solidFill>
                <a:latin typeface="Roboto"/>
                <a:ea typeface="Roboto"/>
                <a:cs typeface="Roboto"/>
                <a:sym typeface="Roboto"/>
              </a:rPr>
              <a:t>Individual slides can be added or deleted depending on how the deck is used (e.g. if there is a guest speaker)</a:t>
            </a:r>
            <a:endParaRPr lang="en-US"/>
          </a:p>
          <a:p>
            <a:pPr marL="171450" marR="0" lvl="0" indent="-95250" algn="l" rtl="0">
              <a:lnSpc>
                <a:spcPct val="100000"/>
              </a:lnSpc>
              <a:spcBef>
                <a:spcPts val="0"/>
              </a:spcBef>
              <a:spcAft>
                <a:spcPts val="0"/>
              </a:spcAft>
              <a:buClr>
                <a:schemeClr val="dk1"/>
              </a:buClr>
              <a:buSzPts val="1200"/>
              <a:buFont typeface="Arial"/>
              <a:buNone/>
            </a:pPr>
            <a:endParaRPr lang="en-US" sz="12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200"/>
              <a:buFont typeface="Arial"/>
              <a:buNone/>
            </a:pPr>
            <a:r>
              <a:rPr lang="en-US" sz="1200">
                <a:solidFill>
                  <a:srgbClr val="0B5FBA"/>
                </a:solidFill>
                <a:latin typeface="Roboto"/>
                <a:ea typeface="Roboto"/>
                <a:cs typeface="Roboto"/>
                <a:sym typeface="Roboto"/>
              </a:rPr>
              <a:t>The individual slides that outline each individual module are intended to be used more for promotional material. They may not need to be shown to the participants at the beginning of the course.</a:t>
            </a:r>
            <a:endParaRPr lang="en-US"/>
          </a:p>
          <a:p>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79952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This slide explains the overall format for the </a:t>
            </a:r>
            <a:r>
              <a:rPr lang="en-GB" sz="1000" b="0">
                <a:solidFill>
                  <a:srgbClr val="FFFFFF"/>
                </a:solidFill>
                <a:latin typeface="Roboto"/>
                <a:ea typeface="Roboto"/>
                <a:cs typeface="Roboto"/>
                <a:sym typeface="Roboto"/>
              </a:rPr>
              <a:t>Climate Resilient Water Services Masterclass (CRWSMC)</a:t>
            </a:r>
            <a:r>
              <a:rPr lang="en-US" sz="1000">
                <a:solidFill>
                  <a:schemeClr val="dk1"/>
                </a:solidFill>
                <a:latin typeface="Roboto"/>
                <a:ea typeface="Roboto"/>
                <a:cs typeface="Roboto"/>
                <a:sym typeface="Roboto"/>
              </a:rPr>
              <a:t>. </a:t>
            </a:r>
          </a:p>
          <a:p>
            <a:pPr marL="0" marR="0" lvl="0" indent="0" algn="l" rtl="0">
              <a:lnSpc>
                <a:spcPct val="100000"/>
              </a:lnSpc>
              <a:spcBef>
                <a:spcPts val="0"/>
              </a:spcBef>
              <a:spcAft>
                <a:spcPts val="0"/>
              </a:spcAft>
              <a:buClr>
                <a:schemeClr val="dk1"/>
              </a:buClr>
              <a:buSzPts val="1100"/>
              <a:buFont typeface="Arial"/>
              <a:buNone/>
            </a:pPr>
            <a:endParaRPr lang="en-US" sz="10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The Masterclass is made up of the following modules:</a:t>
            </a:r>
            <a:endParaRPr/>
          </a:p>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b="0" i="0" u="none" strike="noStrike" cap="none">
                <a:solidFill>
                  <a:schemeClr val="dk1"/>
                </a:solidFill>
                <a:effectLst/>
                <a:latin typeface="Arial"/>
                <a:ea typeface="Arial"/>
                <a:cs typeface="Arial"/>
                <a:sym typeface="Arial"/>
              </a:rPr>
              <a:t>Module 1: Introducing Climate-Resilient Water Services (Pre-requisite introductory online module 1 that includes an assessment) </a:t>
            </a:r>
          </a:p>
          <a:p>
            <a:pPr marL="457200" marR="0" lvl="0" indent="-228600" algn="l" defTabSz="914400" rtl="0" eaLnBrk="1" fontAlgn="base"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b="0" i="0" u="none" strike="noStrike" cap="none">
                <a:solidFill>
                  <a:schemeClr val="dk1"/>
                </a:solidFill>
                <a:effectLst/>
                <a:latin typeface="Arial"/>
                <a:ea typeface="Arial"/>
                <a:cs typeface="Arial"/>
                <a:sym typeface="Arial"/>
              </a:rPr>
              <a:t>Module 2: </a:t>
            </a:r>
            <a:r>
              <a:rPr lang="en-GB" sz="1200">
                <a:solidFill>
                  <a:srgbClr val="FFFFFF"/>
                </a:solidFill>
                <a:latin typeface="Roboto"/>
                <a:ea typeface="Roboto"/>
                <a:cs typeface="Roboto"/>
              </a:rPr>
              <a:t>Climate hazards &amp; risks and the role of inclusion</a:t>
            </a:r>
            <a:endParaRPr lang="en-GB" sz="1200" b="0" i="0" u="none" strike="noStrike" cap="none">
              <a:solidFill>
                <a:schemeClr val="dk1"/>
              </a:solidFill>
              <a:effectLst/>
              <a:latin typeface="Arial"/>
              <a:ea typeface="Arial"/>
              <a:cs typeface="Arial"/>
              <a:sym typeface="Arial"/>
            </a:endParaRPr>
          </a:p>
          <a:p>
            <a:pPr rtl="0" fontAlgn="base">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Module 3: Climate Risk Assessments  </a:t>
            </a:r>
          </a:p>
          <a:p>
            <a:pPr rtl="0" fontAlgn="base">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Module 4: Climate Adaptation and Resilience Options </a:t>
            </a:r>
          </a:p>
          <a:p>
            <a:pPr rtl="0" fontAlgn="base">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Module 5: Toolkit for Water and Sanitation Infrastructure Planning </a:t>
            </a:r>
          </a:p>
          <a:p>
            <a:pPr marL="0" lvl="0" indent="0" algn="l" rtl="0">
              <a:lnSpc>
                <a:spcPct val="100000"/>
              </a:lnSpc>
              <a:spcBef>
                <a:spcPts val="0"/>
              </a:spcBef>
              <a:spcAft>
                <a:spcPts val="0"/>
              </a:spcAft>
              <a:buClr>
                <a:schemeClr val="dk1"/>
              </a:buClr>
              <a:buSzPts val="1100"/>
              <a:buFont typeface="Arial"/>
              <a:buNone/>
            </a:pPr>
            <a:endParaRPr lang="en-GB"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GB" sz="1200" b="1" i="0" u="none" strike="noStrike" cap="none">
                <a:solidFill>
                  <a:schemeClr val="dk1"/>
                </a:solidFill>
                <a:effectLst/>
                <a:latin typeface="Arial"/>
                <a:ea typeface="Arial"/>
                <a:cs typeface="Arial"/>
                <a:sym typeface="Arial"/>
              </a:rPr>
              <a:t>Module 1 - Introductory online module and assessment </a:t>
            </a: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Arial"/>
                <a:cs typeface="Arial"/>
                <a:sym typeface="Arial"/>
              </a:rPr>
              <a:t>All participants will first undertake an introductory online module as a pre-requisite to participating in the in-person training. This is done to ensure baseline/common knowledge on key topics (e.g. climate change, water adaptation and resilience water resources management, water supply and sanitation, inclusion, equity and justice aspects). </a:t>
            </a:r>
            <a:endParaRPr sz="1000">
              <a:solidFill>
                <a:schemeClr val="dk1"/>
              </a:solidFill>
              <a:latin typeface="Roboto"/>
              <a:ea typeface="Roboto"/>
              <a:cs typeface="Roboto"/>
              <a:sym typeface="Roboto"/>
            </a:endParaRPr>
          </a:p>
        </p:txBody>
      </p:sp>
      <p:sp>
        <p:nvSpPr>
          <p:cNvPr id="166" name="Google Shape;16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This slide sums up the important concepts of equity &amp; inclusion which are used throughout the Masterclass.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a:solidFill>
                  <a:schemeClr val="dk1"/>
                </a:solidFill>
                <a:latin typeface="Roboto"/>
                <a:ea typeface="Roboto"/>
                <a:cs typeface="Roboto"/>
                <a:sym typeface="Roboto"/>
              </a:rPr>
              <a:t>Reality: </a:t>
            </a:r>
            <a:endParaRPr sz="1000" u="sng">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The impacts of climate change affect different people in different ways. Our responses can make life better for some people, whilst making life harder for others. The capacity to manage climate risks and adapt to climate change impacts differs across population groups due to their access to power and resources, position in society, and opportunities available to them. Financial resources, gender roles and responsibilities, and access to information, finance and technology, for instance, are key contributing factors to climate resilience. This is why equity and social inclusion are so important. We want to make sure that everyone in our community, no matter who they are, is treated fairly and has a say in decisions. By including everyone, we make sure that our plans to deal with these challenges are fair and effective for everyone, promoting justice and sharing both the burdens and benefits equally.</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endParaRPr sz="1000">
              <a:solidFill>
                <a:schemeClr val="dk1"/>
              </a:solidFill>
              <a:latin typeface="Roboto"/>
              <a:ea typeface="Roboto"/>
              <a:cs typeface="Roboto"/>
              <a:sym typeface="Roboto"/>
            </a:endParaRPr>
          </a:p>
          <a:p>
            <a:pPr marL="285750" lvl="0" indent="-273050" algn="just" rtl="0">
              <a:lnSpc>
                <a:spcPct val="100000"/>
              </a:lnSpc>
              <a:spcBef>
                <a:spcPts val="0"/>
              </a:spcBef>
              <a:spcAft>
                <a:spcPts val="0"/>
              </a:spcAft>
              <a:buClr>
                <a:schemeClr val="dk1"/>
              </a:buClr>
              <a:buSzPts val="1000"/>
              <a:buChar char="•"/>
            </a:pPr>
            <a:r>
              <a:rPr lang="en-GB" sz="1000" b="1">
                <a:solidFill>
                  <a:schemeClr val="dk1"/>
                </a:solidFill>
                <a:latin typeface="Roboto"/>
                <a:ea typeface="Roboto"/>
                <a:cs typeface="Roboto"/>
                <a:sym typeface="Roboto"/>
              </a:rPr>
              <a:t>Equality: </a:t>
            </a:r>
            <a:r>
              <a:rPr lang="en-GB" sz="1000">
                <a:solidFill>
                  <a:schemeClr val="dk1"/>
                </a:solidFill>
                <a:latin typeface="Roboto"/>
                <a:ea typeface="Roboto"/>
                <a:cs typeface="Roboto"/>
                <a:sym typeface="Roboto"/>
              </a:rPr>
              <a:t>Each individual or group of people is given the same resources or opportunities. This is about equal access or equality of process. In the context of climate change, this is about a fair distribution of resources, and equal access to information and decision-making, with priority to the most vulnerable first.	</a:t>
            </a:r>
            <a:endParaRPr lang="en-GB" sz="1000" b="1">
              <a:solidFill>
                <a:schemeClr val="dk1"/>
              </a:solidFill>
              <a:latin typeface="Roboto"/>
              <a:ea typeface="Roboto"/>
              <a:cs typeface="Roboto"/>
              <a:sym typeface="Roboto"/>
            </a:endParaRPr>
          </a:p>
          <a:p>
            <a:pPr marL="285750" lvl="0" indent="-273050" algn="just" rtl="0">
              <a:lnSpc>
                <a:spcPct val="100000"/>
              </a:lnSpc>
              <a:spcBef>
                <a:spcPts val="0"/>
              </a:spcBef>
              <a:spcAft>
                <a:spcPts val="0"/>
              </a:spcAft>
              <a:buClr>
                <a:schemeClr val="dk1"/>
              </a:buClr>
              <a:buSzPts val="1000"/>
              <a:buChar char="•"/>
            </a:pPr>
            <a:r>
              <a:rPr lang="en-GB" sz="1000" b="1">
                <a:solidFill>
                  <a:schemeClr val="dk1"/>
                </a:solidFill>
                <a:latin typeface="Roboto"/>
                <a:ea typeface="Roboto"/>
                <a:cs typeface="Roboto"/>
                <a:sym typeface="Roboto"/>
              </a:rPr>
              <a:t>Equity</a:t>
            </a:r>
            <a:r>
              <a:rPr lang="en-GB" sz="1000">
                <a:solidFill>
                  <a:schemeClr val="dk1"/>
                </a:solidFill>
                <a:latin typeface="Roboto"/>
                <a:ea typeface="Roboto"/>
                <a:cs typeface="Roboto"/>
                <a:sym typeface="Roboto"/>
              </a:rPr>
              <a:t> is the principle of being fair and impartial, and a basis for understanding how the impacts and responses to climate change, including costs and benefits, are distributed in and by society in more or less equal ways.</a:t>
            </a:r>
          </a:p>
          <a:p>
            <a:pPr marL="285750" lvl="0" indent="-273050" algn="just" rtl="0">
              <a:lnSpc>
                <a:spcPct val="100000"/>
              </a:lnSpc>
              <a:spcBef>
                <a:spcPts val="0"/>
              </a:spcBef>
              <a:spcAft>
                <a:spcPts val="0"/>
              </a:spcAft>
              <a:buClr>
                <a:schemeClr val="dk1"/>
              </a:buClr>
              <a:buSzPts val="1000"/>
              <a:buChar char="•"/>
            </a:pPr>
            <a:r>
              <a:rPr lang="en-GB" sz="1000" b="1">
                <a:solidFill>
                  <a:schemeClr val="dk1"/>
                </a:solidFill>
                <a:latin typeface="Roboto"/>
                <a:ea typeface="Roboto"/>
                <a:cs typeface="Roboto"/>
                <a:sym typeface="Roboto"/>
              </a:rPr>
              <a:t>Equity </a:t>
            </a:r>
            <a:r>
              <a:rPr lang="en-GB" sz="1000">
                <a:solidFill>
                  <a:schemeClr val="dk1"/>
                </a:solidFill>
                <a:latin typeface="Roboto"/>
                <a:ea typeface="Roboto"/>
                <a:cs typeface="Roboto"/>
                <a:sym typeface="Roboto"/>
              </a:rPr>
              <a:t>means making sure that everyone, including marginalised and vulnerable people, communities and districts, get the support that they need. In the context of climate change, it means recognising and addressing the unequal burdens that are made worse by climate change, whilst ensuring that all people share the benefits of climate protection efforts.</a:t>
            </a:r>
          </a:p>
          <a:p>
            <a:pPr marL="285750" lvl="0" indent="-273050" algn="just" rtl="0">
              <a:lnSpc>
                <a:spcPct val="100000"/>
              </a:lnSpc>
              <a:spcBef>
                <a:spcPts val="0"/>
              </a:spcBef>
              <a:spcAft>
                <a:spcPts val="0"/>
              </a:spcAft>
              <a:buClr>
                <a:schemeClr val="dk1"/>
              </a:buClr>
              <a:buSzPts val="1000"/>
              <a:buChar char="•"/>
            </a:pPr>
            <a:r>
              <a:rPr lang="en-GB" sz="1000" b="1">
                <a:solidFill>
                  <a:schemeClr val="dk1"/>
                </a:solidFill>
                <a:latin typeface="Roboto"/>
                <a:ea typeface="Roboto"/>
                <a:cs typeface="Roboto"/>
                <a:sym typeface="Roboto"/>
              </a:rPr>
              <a:t>Social inclusion </a:t>
            </a:r>
            <a:r>
              <a:rPr lang="en-GB" sz="1000">
                <a:solidFill>
                  <a:schemeClr val="dk1"/>
                </a:solidFill>
                <a:latin typeface="Roboto"/>
                <a:ea typeface="Roboto"/>
                <a:cs typeface="Roboto"/>
                <a:sym typeface="Roboto"/>
              </a:rPr>
              <a:t>is the process of improving the terms on which individuals and groups take part in society—improving the ability, opportunity, and dignity of those disadvantaged on the basis of their identity. </a:t>
            </a:r>
          </a:p>
          <a:p>
            <a:pPr marL="285750" lvl="0" indent="-273050" algn="just" rtl="0">
              <a:lnSpc>
                <a:spcPct val="100000"/>
              </a:lnSpc>
              <a:spcBef>
                <a:spcPts val="0"/>
              </a:spcBef>
              <a:spcAft>
                <a:spcPts val="0"/>
              </a:spcAft>
              <a:buClr>
                <a:schemeClr val="dk1"/>
              </a:buClr>
              <a:buSzPts val="1000"/>
              <a:buChar char="•"/>
            </a:pPr>
            <a:r>
              <a:rPr lang="en-GB" sz="1000">
                <a:solidFill>
                  <a:schemeClr val="dk1"/>
                </a:solidFill>
                <a:latin typeface="Roboto"/>
                <a:ea typeface="Roboto"/>
                <a:cs typeface="Roboto"/>
                <a:sym typeface="Roboto"/>
              </a:rPr>
              <a:t>Simply put, </a:t>
            </a:r>
            <a:r>
              <a:rPr lang="en-GB" sz="1000" b="1">
                <a:solidFill>
                  <a:schemeClr val="dk1"/>
                </a:solidFill>
                <a:latin typeface="Roboto"/>
                <a:ea typeface="Roboto"/>
                <a:cs typeface="Roboto"/>
                <a:sym typeface="Roboto"/>
              </a:rPr>
              <a:t>social inclusion</a:t>
            </a:r>
            <a:r>
              <a:rPr lang="en-GB" sz="1000">
                <a:solidFill>
                  <a:schemeClr val="dk1"/>
                </a:solidFill>
                <a:latin typeface="Roboto"/>
                <a:ea typeface="Roboto"/>
                <a:cs typeface="Roboto"/>
                <a:sym typeface="Roboto"/>
              </a:rPr>
              <a:t> means making sure everyone, no matter who they are, including marginalised and vulnerable people, communities and districts, has a chance to be part of society and be treated with respect. It's about giving everyone the same opportunities and dignity, especially those who might be disadvantaged because of who they are. For example, this means considering how to include people on the move in the context of increased rural-urban migration. </a:t>
            </a:r>
            <a:r>
              <a:rPr lang="en-GB" sz="1200" u="sng">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World Bank</a:t>
            </a:r>
            <a:endParaRPr lang="en-GB"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By thinking about equality, equity and social inclusion, we can contribute to making our countries not just more resilient, but also more just.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4"/>
              </a:rPr>
              <a:t>https://www.c40knowledgehub.org/s/topic/0TO1Q000000UAF7WAO/equity-and-inclusivity-in-climate-action-planning?language=en_US</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5"/>
              </a:rPr>
              <a:t>https://www.wri.org/initiatives/climate-equity</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6"/>
              </a:rPr>
              <a:t>https://www.climatelinks.org/blog/how-can-climate-action-be-inclusive</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7"/>
              </a:rPr>
              <a:t>https://gca.org/wp-content/uploads/2022/07/02_WTW_14855_GCA_2021_Sect3_GENDER_v4.pdf</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376" name="Google Shape;376;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Adaptation techniques for resilient water services can be broadly classified into </a:t>
            </a:r>
            <a:r>
              <a:rPr lang="en-GB" sz="1200" b="1" i="0" u="none" strike="noStrike" cap="none">
                <a:solidFill>
                  <a:schemeClr val="dk1"/>
                </a:solidFill>
                <a:effectLst/>
                <a:latin typeface="Arial"/>
                <a:ea typeface="Arial"/>
                <a:cs typeface="Arial"/>
                <a:sym typeface="Arial"/>
              </a:rPr>
              <a:t>structural</a:t>
            </a:r>
            <a:r>
              <a:rPr lang="en-GB" sz="1200" b="0" i="0" u="none" strike="noStrike" cap="none">
                <a:solidFill>
                  <a:schemeClr val="dk1"/>
                </a:solidFill>
                <a:effectLst/>
                <a:latin typeface="Arial"/>
                <a:ea typeface="Arial"/>
                <a:cs typeface="Arial"/>
                <a:sym typeface="Arial"/>
              </a:rPr>
              <a:t> and </a:t>
            </a:r>
            <a:r>
              <a:rPr lang="en-GB" sz="1200" b="1" i="0" u="none" strike="noStrike" cap="none">
                <a:solidFill>
                  <a:schemeClr val="dk1"/>
                </a:solidFill>
                <a:effectLst/>
                <a:latin typeface="Arial"/>
                <a:ea typeface="Arial"/>
                <a:cs typeface="Arial"/>
                <a:sym typeface="Arial"/>
              </a:rPr>
              <a:t>non-structural</a:t>
            </a:r>
            <a:r>
              <a:rPr lang="en-GB" sz="1200" b="0" i="0" u="none" strike="noStrike" cap="none">
                <a:solidFill>
                  <a:schemeClr val="dk1"/>
                </a:solidFill>
                <a:effectLst/>
                <a:latin typeface="Arial"/>
                <a:ea typeface="Arial"/>
                <a:cs typeface="Arial"/>
                <a:sym typeface="Arial"/>
              </a:rPr>
              <a:t> approaches, each offering distinct advantages for enhancing water system resilience.</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Structural Approaches (Infrastructure-Based Solutions):</a:t>
            </a: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These approaches focus on physical interventions and infrastructure development to enhance the resilience of water services.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Key examples include:</a:t>
            </a:r>
            <a:r>
              <a:rPr lang="en-GB" sz="105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pPr lvl="0"/>
            <a:r>
              <a:rPr lang="en-GB" sz="1200" b="0" i="0" u="none" strike="noStrike" cap="none">
                <a:solidFill>
                  <a:schemeClr val="dk1"/>
                </a:solidFill>
                <a:effectLst/>
                <a:latin typeface="Arial"/>
                <a:ea typeface="Arial"/>
                <a:cs typeface="Arial"/>
                <a:sym typeface="Arial"/>
              </a:rPr>
              <a:t>Nature-Based Solutions (</a:t>
            </a:r>
            <a:r>
              <a:rPr lang="en-GB" sz="1200" b="0" i="0" u="none" strike="noStrike" cap="none" err="1">
                <a:solidFill>
                  <a:schemeClr val="dk1"/>
                </a:solidFill>
                <a:effectLst/>
                <a:latin typeface="Arial"/>
                <a:ea typeface="Arial"/>
                <a:cs typeface="Arial"/>
                <a:sym typeface="Arial"/>
              </a:rPr>
              <a:t>NbS</a:t>
            </a:r>
            <a:r>
              <a:rPr lang="en-GB" sz="1200" b="0" i="0" u="none" strike="noStrike" cap="none">
                <a:solidFill>
                  <a:schemeClr val="dk1"/>
                </a:solidFill>
                <a:effectLst/>
                <a:latin typeface="Arial"/>
                <a:ea typeface="Arial"/>
                <a:cs typeface="Arial"/>
                <a:sym typeface="Arial"/>
              </a:rPr>
              <a:t>):</a:t>
            </a:r>
            <a:r>
              <a:rPr lang="en-GB" sz="105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a:solidFill>
                  <a:schemeClr val="dk1"/>
                </a:solidFill>
                <a:effectLst/>
                <a:latin typeface="Arial"/>
                <a:ea typeface="Arial"/>
                <a:cs typeface="Arial"/>
                <a:sym typeface="Arial"/>
              </a:rPr>
              <a:t>Wetlands</a:t>
            </a:r>
            <a:r>
              <a:rPr lang="en-US" sz="1200" b="0" i="0" u="none" strike="noStrike" cap="none">
                <a:solidFill>
                  <a:schemeClr val="dk1"/>
                </a:solidFill>
                <a:effectLst/>
                <a:latin typeface="Arial"/>
                <a:ea typeface="Arial"/>
                <a:cs typeface="Arial"/>
                <a:sym typeface="Arial"/>
              </a:rPr>
              <a:t> act as natural buffers, mitigating flooding and improving water quality by filtering pollutants.</a:t>
            </a:r>
            <a:endParaRPr lang="en-GB" sz="1200" b="0" i="0" u="none" strike="noStrike" cap="none">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a:solidFill>
                  <a:schemeClr val="dk1"/>
                </a:solidFill>
                <a:effectLst/>
                <a:latin typeface="Arial"/>
                <a:ea typeface="Arial"/>
                <a:cs typeface="Arial"/>
                <a:sym typeface="Arial"/>
              </a:rPr>
              <a:t>Green Infrastructure</a:t>
            </a:r>
            <a:r>
              <a:rPr lang="en-US" sz="1200" b="0" i="0" u="none" strike="noStrike" cap="none">
                <a:solidFill>
                  <a:schemeClr val="dk1"/>
                </a:solidFill>
                <a:effectLst/>
                <a:latin typeface="Arial"/>
                <a:ea typeface="Arial"/>
                <a:cs typeface="Arial"/>
                <a:sym typeface="Arial"/>
              </a:rPr>
              <a:t>: Urban parks, green roofs, and permeable surfaces manage stormwater and reduce heat island effects.</a:t>
            </a:r>
            <a:endParaRPr lang="en-GB" sz="1200" b="0" i="0" u="none" strike="noStrike" cap="none">
              <a:solidFill>
                <a:schemeClr val="dk1"/>
              </a:solidFill>
              <a:effectLst/>
              <a:latin typeface="Arial"/>
              <a:ea typeface="Arial"/>
              <a:cs typeface="Arial"/>
              <a:sym typeface="Arial"/>
            </a:endParaRPr>
          </a:p>
          <a:p>
            <a:pPr lvl="1">
              <a:buFont typeface="Arial" panose="020B0604020202020204" pitchFamily="34" charset="0"/>
              <a:buChar char="•"/>
            </a:pPr>
            <a:r>
              <a:rPr lang="en-US" sz="1200" b="1" i="0" u="none" strike="noStrike" cap="none">
                <a:solidFill>
                  <a:schemeClr val="dk1"/>
                </a:solidFill>
                <a:effectLst/>
                <a:latin typeface="Arial"/>
                <a:ea typeface="Arial"/>
                <a:cs typeface="Arial"/>
                <a:sym typeface="Arial"/>
              </a:rPr>
              <a:t>Watershed Protection</a:t>
            </a:r>
            <a:r>
              <a:rPr lang="en-US" sz="1200" b="0" i="0" u="none" strike="noStrike" cap="none">
                <a:solidFill>
                  <a:schemeClr val="dk1"/>
                </a:solidFill>
                <a:effectLst/>
                <a:latin typeface="Arial"/>
                <a:ea typeface="Arial"/>
                <a:cs typeface="Arial"/>
                <a:sym typeface="Arial"/>
              </a:rPr>
              <a:t> ensures the sustainable management of water resources, preserving water quality and availability.</a:t>
            </a:r>
            <a:endParaRPr lang="en-GB" sz="1200" b="0" i="0" u="none" strike="noStrike" cap="none">
              <a:solidFill>
                <a:schemeClr val="dk1"/>
              </a:solidFill>
              <a:effectLst/>
              <a:latin typeface="Arial"/>
              <a:ea typeface="Arial"/>
              <a:cs typeface="Arial"/>
              <a:sym typeface="Arial"/>
            </a:endParaRPr>
          </a:p>
          <a:p>
            <a:pPr lvl="0"/>
            <a:r>
              <a:rPr lang="en-GB" sz="1200" b="1" i="0" u="none" strike="noStrike" cap="none">
                <a:solidFill>
                  <a:schemeClr val="dk1"/>
                </a:solidFill>
                <a:effectLst/>
                <a:latin typeface="Arial"/>
                <a:ea typeface="Arial"/>
                <a:cs typeface="Arial"/>
                <a:sym typeface="Arial"/>
              </a:rPr>
              <a:t>Decentralized Systems</a:t>
            </a:r>
            <a:r>
              <a:rPr lang="en-GB" sz="1200" b="0" i="0" u="none" strike="noStrike" cap="none">
                <a:solidFill>
                  <a:schemeClr val="dk1"/>
                </a:solidFill>
                <a:effectLst/>
                <a:latin typeface="Arial"/>
                <a:ea typeface="Arial"/>
                <a:cs typeface="Arial"/>
                <a:sym typeface="Arial"/>
              </a:rPr>
              <a:t>: Small-scale, modular systems offer flexibility and adaptability to local conditions, making them ideal for areas with limited infrastructure or changing environmental factors.</a:t>
            </a:r>
            <a:r>
              <a:rPr lang="en-GB" sz="105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Non-Structural Approaches (Policy and Community-Based Solutions)</a:t>
            </a: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These approaches do not rely on physical infrastructure but focus on strategies that strengthen governance, community capacity, and early intervention:</a:t>
            </a:r>
          </a:p>
          <a:p>
            <a:pPr lvl="0"/>
            <a:endParaRPr lang="en-GB" sz="1200" b="0" i="0" u="none" strike="noStrike" cap="none">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Early Warning Systems &amp; Monitoring:</a:t>
            </a:r>
          </a:p>
          <a:p>
            <a:pPr lvl="1">
              <a:buFont typeface="Arial" panose="020B0604020202020204" pitchFamily="34" charset="0"/>
              <a:buChar char="•"/>
            </a:pPr>
            <a:r>
              <a:rPr lang="en-US" sz="1200" b="0" i="0" u="none" strike="noStrike" cap="none">
                <a:solidFill>
                  <a:schemeClr val="dk1"/>
                </a:solidFill>
                <a:effectLst/>
                <a:latin typeface="Arial"/>
                <a:ea typeface="Arial"/>
                <a:cs typeface="Arial"/>
                <a:sym typeface="Arial"/>
              </a:rPr>
              <a:t>Real-time data provides actionable insights to anticipate and respond to climate-related threats such as floods or droughts.</a:t>
            </a:r>
            <a:endParaRPr lang="en-GB" sz="1200" b="0" i="0" u="none" strike="noStrike" cap="none">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Community Engagement &amp; Capacity Building:</a:t>
            </a:r>
          </a:p>
          <a:p>
            <a:pPr lvl="1">
              <a:buFont typeface="Arial" panose="020B0604020202020204" pitchFamily="34" charset="0"/>
              <a:buChar char="•"/>
            </a:pPr>
            <a:r>
              <a:rPr lang="en-US" sz="1200" b="0" i="0" u="none" strike="noStrike" cap="none">
                <a:solidFill>
                  <a:schemeClr val="dk1"/>
                </a:solidFill>
                <a:effectLst/>
                <a:latin typeface="Arial"/>
                <a:ea typeface="Arial"/>
                <a:cs typeface="Arial"/>
                <a:sym typeface="Arial"/>
              </a:rPr>
              <a:t>Local involvement ensures that solutions are tailored to specific contexts and are more likely to be sustainable.</a:t>
            </a:r>
            <a:endParaRPr lang="en-GB" sz="1200" b="0" i="0" u="none" strike="noStrike" cap="none">
              <a:solidFill>
                <a:schemeClr val="dk1"/>
              </a:solidFill>
              <a:effectLst/>
              <a:latin typeface="Arial"/>
              <a:ea typeface="Arial"/>
              <a:cs typeface="Arial"/>
              <a:sym typeface="Arial"/>
            </a:endParaRPr>
          </a:p>
          <a:p>
            <a:pPr lvl="1">
              <a:buFont typeface="Arial" panose="020B0604020202020204" pitchFamily="34" charset="0"/>
              <a:buChar char="•"/>
            </a:pPr>
            <a:r>
              <a:rPr lang="en-US" sz="1200" b="0" i="0" u="none" strike="noStrike" cap="none">
                <a:solidFill>
                  <a:schemeClr val="dk1"/>
                </a:solidFill>
                <a:effectLst/>
                <a:latin typeface="Arial"/>
                <a:ea typeface="Arial"/>
                <a:cs typeface="Arial"/>
                <a:sym typeface="Arial"/>
              </a:rPr>
              <a:t>Empowering communities through training and awareness helps them adapt and manage water resources effectively.</a:t>
            </a:r>
            <a:endParaRPr lang="en-GB" sz="1200" b="0" i="0" u="none" strike="noStrike" cap="none">
              <a:solidFill>
                <a:schemeClr val="dk1"/>
              </a:solidFill>
              <a:effectLst/>
              <a:latin typeface="Arial"/>
              <a:ea typeface="Arial"/>
              <a:cs typeface="Arial"/>
              <a:sym typeface="Arial"/>
            </a:endParaRP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Policy &amp; Financing Innovations:</a:t>
            </a:r>
            <a:r>
              <a:rPr lang="en-GB" sz="105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sym typeface="Arial"/>
            </a:endParaRPr>
          </a:p>
          <a:p>
            <a:pPr lvl="1">
              <a:buFont typeface="Arial" panose="020B0604020202020204" pitchFamily="34" charset="0"/>
              <a:buChar char="•"/>
            </a:pPr>
            <a:r>
              <a:rPr lang="en-US" sz="1200" b="0" i="0" u="none" strike="noStrike" cap="none">
                <a:solidFill>
                  <a:schemeClr val="dk1"/>
                </a:solidFill>
                <a:effectLst/>
                <a:latin typeface="Arial"/>
                <a:ea typeface="Arial"/>
                <a:cs typeface="Arial"/>
                <a:sym typeface="Arial"/>
              </a:rPr>
              <a:t>Climate-resilient budgeting</a:t>
            </a:r>
            <a:r>
              <a:rPr lang="en-US" sz="1050" b="0" i="0" u="none" strike="noStrike" cap="none">
                <a:solidFill>
                  <a:schemeClr val="dk1"/>
                </a:solidFill>
                <a:effectLst/>
                <a:latin typeface="Arial"/>
                <a:ea typeface="Arial"/>
                <a:cs typeface="Arial"/>
                <a:sym typeface="Arial"/>
              </a:rPr>
              <a:t> </a:t>
            </a:r>
            <a:r>
              <a:rPr lang="en-US" sz="1200" b="0" i="0" u="none" strike="noStrike" cap="none">
                <a:solidFill>
                  <a:schemeClr val="dk1"/>
                </a:solidFill>
                <a:effectLst/>
                <a:latin typeface="Arial"/>
                <a:ea typeface="Arial"/>
                <a:cs typeface="Arial"/>
                <a:sym typeface="Arial"/>
              </a:rPr>
              <a:t>, insurance mechanisms, and public-private partnerships ensure long-term financial support for both structural and non-structural adaptation measures.</a:t>
            </a:r>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Both structural and non-structural approaches are essential for building long-term resilience in water services, ensuring they can withstand and adapt to the challenges posed by climate change.</a:t>
            </a:r>
            <a:r>
              <a:rPr lang="en-GB" sz="105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1507371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sz="1200" b="1" i="0" u="none" strike="noStrike" cap="none">
                <a:solidFill>
                  <a:schemeClr val="dk1"/>
                </a:solidFill>
                <a:effectLst/>
                <a:latin typeface="Arial"/>
                <a:ea typeface="Arial"/>
                <a:cs typeface="Arial"/>
                <a:sym typeface="Arial"/>
              </a:rPr>
              <a:t>Nature-based solutions</a:t>
            </a:r>
            <a:r>
              <a:rPr lang="en-GB" sz="1200" b="0" i="0" u="none" strike="noStrike" cap="none">
                <a:solidFill>
                  <a:schemeClr val="dk1"/>
                </a:solidFill>
                <a:effectLst/>
                <a:latin typeface="Arial"/>
                <a:ea typeface="Arial"/>
                <a:cs typeface="Arial"/>
                <a:sym typeface="Arial"/>
              </a:rPr>
              <a:t> for climate-resilient water services use natural processes and ecosystems to manage water sustainably while enhancing resilience to climate change.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These solutions are often more adaptable, cost-effective, and environmentally friendly than traditional infrastructure.</a:t>
            </a:r>
          </a:p>
          <a:p>
            <a:endParaRPr lang="en-GB" sz="1200" b="0" i="0" u="none" strike="noStrike" cap="none">
              <a:solidFill>
                <a:schemeClr val="dk1"/>
              </a:solidFill>
              <a:effectLst/>
              <a:latin typeface="Arial"/>
              <a:ea typeface="Arial"/>
              <a:cs typeface="Arial"/>
              <a:sym typeface="Arial"/>
            </a:endParaRPr>
          </a:p>
          <a:p>
            <a:r>
              <a:rPr lang="en-GB"/>
              <a:t>Integrating NBS into infrastructure development enhances climate resilience and supports adaptation by leveraging ecosystems to mitigate risks. </a:t>
            </a:r>
          </a:p>
          <a:p>
            <a:endParaRPr lang="en-GB" sz="1200" b="0" i="0" u="none" strike="noStrike" cap="none">
              <a:solidFill>
                <a:schemeClr val="dk1"/>
              </a:solidFill>
              <a:effectLst/>
              <a:latin typeface="Arial"/>
              <a:ea typeface="Arial"/>
              <a:cs typeface="Arial"/>
              <a:sym typeface="Arial"/>
            </a:endParaRPr>
          </a:p>
          <a:p>
            <a:r>
              <a:rPr lang="en-GB"/>
              <a:t>By embedding NBS into planning and design, infrastructure projects can achieve greater sustainability, resilience, and social equity while supporting global climate adaptation goals.</a:t>
            </a:r>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Work With Nature, Not Against It</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use natural processes—like wetlands filtering water or forests regulating flow—to manage water sustainably.</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They </a:t>
            </a:r>
            <a:r>
              <a:rPr lang="en-GB" sz="1200" b="1" i="0" u="none" strike="noStrike" cap="none">
                <a:solidFill>
                  <a:schemeClr val="dk1"/>
                </a:solidFill>
                <a:effectLst/>
                <a:latin typeface="Arial"/>
                <a:ea typeface="Arial"/>
                <a:cs typeface="Arial"/>
                <a:sym typeface="Arial"/>
              </a:rPr>
              <a:t>enhance ecosystem health</a:t>
            </a:r>
            <a:r>
              <a:rPr lang="en-GB" sz="1200" b="0" i="0" u="none" strike="noStrike" cap="none">
                <a:solidFill>
                  <a:schemeClr val="dk1"/>
                </a:solidFill>
                <a:effectLst/>
                <a:latin typeface="Arial"/>
                <a:ea typeface="Arial"/>
                <a:cs typeface="Arial"/>
                <a:sym typeface="Arial"/>
              </a:rPr>
              <a:t> while delivering water services.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Dual Benefits: Adaptation + Mitigation</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Help </a:t>
            </a:r>
            <a:r>
              <a:rPr lang="en-GB" sz="1200" b="1" i="0" u="none" strike="noStrike" cap="none">
                <a:solidFill>
                  <a:schemeClr val="dk1"/>
                </a:solidFill>
                <a:effectLst/>
                <a:latin typeface="Arial"/>
                <a:ea typeface="Arial"/>
                <a:cs typeface="Arial"/>
                <a:sym typeface="Arial"/>
              </a:rPr>
              <a:t>adapt</a:t>
            </a:r>
            <a:r>
              <a:rPr lang="en-GB" sz="1200" b="0" i="0" u="none" strike="noStrike" cap="none">
                <a:solidFill>
                  <a:schemeClr val="dk1"/>
                </a:solidFill>
                <a:effectLst/>
                <a:latin typeface="Arial"/>
                <a:ea typeface="Arial"/>
                <a:cs typeface="Arial"/>
                <a:sym typeface="Arial"/>
              </a:rPr>
              <a:t> to climate impacts like floods and droughts.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Also </a:t>
            </a:r>
            <a:r>
              <a:rPr lang="en-GB" sz="1200" b="1" i="0" u="none" strike="noStrike" cap="none">
                <a:solidFill>
                  <a:schemeClr val="dk1"/>
                </a:solidFill>
                <a:effectLst/>
                <a:latin typeface="Arial"/>
                <a:ea typeface="Arial"/>
                <a:cs typeface="Arial"/>
                <a:sym typeface="Arial"/>
              </a:rPr>
              <a:t>mitigate</a:t>
            </a:r>
            <a:r>
              <a:rPr lang="en-GB" sz="1200" b="0" i="0" u="none" strike="noStrike" cap="none">
                <a:solidFill>
                  <a:schemeClr val="dk1"/>
                </a:solidFill>
                <a:effectLst/>
                <a:latin typeface="Arial"/>
                <a:ea typeface="Arial"/>
                <a:cs typeface="Arial"/>
                <a:sym typeface="Arial"/>
              </a:rPr>
              <a:t> climate change by storing carbon in soils, vegetation, and wetlands.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Cost-Effective and Long-Lasting</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Often </a:t>
            </a:r>
            <a:r>
              <a:rPr lang="en-GB" sz="1200" b="1" i="0" u="none" strike="noStrike" cap="none">
                <a:solidFill>
                  <a:schemeClr val="dk1"/>
                </a:solidFill>
                <a:effectLst/>
                <a:latin typeface="Arial"/>
                <a:ea typeface="Arial"/>
                <a:cs typeface="Arial"/>
                <a:sym typeface="Arial"/>
              </a:rPr>
              <a:t>cheaper to build and maintain</a:t>
            </a:r>
            <a:r>
              <a:rPr lang="en-GB" sz="1200" b="0" i="0" u="none" strike="noStrike" cap="none">
                <a:solidFill>
                  <a:schemeClr val="dk1"/>
                </a:solidFill>
                <a:effectLst/>
                <a:latin typeface="Arial"/>
                <a:ea typeface="Arial"/>
                <a:cs typeface="Arial"/>
                <a:sym typeface="Arial"/>
              </a:rPr>
              <a:t> than grey infrastructure (like concrete dams or pipes).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Provide </a:t>
            </a:r>
            <a:r>
              <a:rPr lang="en-GB" sz="1200" b="1" i="0" u="none" strike="noStrike" cap="none">
                <a:solidFill>
                  <a:schemeClr val="dk1"/>
                </a:solidFill>
                <a:effectLst/>
                <a:latin typeface="Arial"/>
                <a:ea typeface="Arial"/>
                <a:cs typeface="Arial"/>
                <a:sym typeface="Arial"/>
              </a:rPr>
              <a:t>long-term resilience</a:t>
            </a:r>
            <a:r>
              <a:rPr lang="en-GB" sz="1200" b="0" i="0" u="none" strike="noStrike" cap="none">
                <a:solidFill>
                  <a:schemeClr val="dk1"/>
                </a:solidFill>
                <a:effectLst/>
                <a:latin typeface="Arial"/>
                <a:ea typeface="Arial"/>
                <a:cs typeface="Arial"/>
                <a:sym typeface="Arial"/>
              </a:rPr>
              <a:t> with fewer repairs and more co-benefits.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Boost Biodiversity and Livelihoods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Support habitats for wildlife and </a:t>
            </a:r>
            <a:r>
              <a:rPr lang="en-GB" sz="1200" b="1" i="0" u="none" strike="noStrike" cap="none">
                <a:solidFill>
                  <a:schemeClr val="dk1"/>
                </a:solidFill>
                <a:effectLst/>
                <a:latin typeface="Arial"/>
                <a:ea typeface="Arial"/>
                <a:cs typeface="Arial"/>
                <a:sym typeface="Arial"/>
              </a:rPr>
              <a:t>sustain local economies</a:t>
            </a:r>
            <a:r>
              <a:rPr lang="en-GB" sz="1200" b="0" i="0" u="none" strike="noStrike" cap="none">
                <a:solidFill>
                  <a:schemeClr val="dk1"/>
                </a:solidFill>
                <a:effectLst/>
                <a:latin typeface="Arial"/>
                <a:ea typeface="Arial"/>
                <a:cs typeface="Arial"/>
                <a:sym typeface="Arial"/>
              </a:rPr>
              <a:t> (e.g., fishing, tourism, agriculture).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Improve </a:t>
            </a:r>
            <a:r>
              <a:rPr lang="en-GB" sz="1200" b="1" i="0" u="none" strike="noStrike" cap="none">
                <a:solidFill>
                  <a:schemeClr val="dk1"/>
                </a:solidFill>
                <a:effectLst/>
                <a:latin typeface="Arial"/>
                <a:ea typeface="Arial"/>
                <a:cs typeface="Arial"/>
                <a:sym typeface="Arial"/>
              </a:rPr>
              <a:t>community well-being</a:t>
            </a:r>
            <a:r>
              <a:rPr lang="en-GB" sz="1200" b="0" i="0" u="none" strike="noStrike" cap="none">
                <a:solidFill>
                  <a:schemeClr val="dk1"/>
                </a:solidFill>
                <a:effectLst/>
                <a:latin typeface="Arial"/>
                <a:ea typeface="Arial"/>
                <a:cs typeface="Arial"/>
                <a:sym typeface="Arial"/>
              </a:rPr>
              <a:t> and connection to nature.</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Enhance Urban and Rural Resilience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In cities: green roofs, permeable pavements, and parks reduce runoff and heat.</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In rural areas: reforestation, agroforestry, and wetland restoration improve water retention and soil health.</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Want to know more?</a:t>
            </a:r>
          </a:p>
          <a:p>
            <a:r>
              <a:rPr lang="en-GB" sz="1200" b="0" i="0" u="none" strike="noStrike" cap="none">
                <a:solidFill>
                  <a:schemeClr val="dk1"/>
                </a:solidFill>
                <a:effectLst/>
                <a:latin typeface="Arial"/>
                <a:ea typeface="Arial"/>
                <a:cs typeface="Arial"/>
                <a:sym typeface="Arial"/>
              </a:rPr>
              <a:t>Source: adapted from </a:t>
            </a:r>
            <a:r>
              <a:rPr lang="en-GB">
                <a:hlinkClick r:id="rId3"/>
              </a:rPr>
              <a:t>Climate-Resilient-Infrastructure-Handbook_20250613.pdf</a:t>
            </a:r>
            <a:endParaRPr lang="en-GB"/>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Both </a:t>
            </a:r>
            <a:r>
              <a:rPr lang="en-GB" sz="1200" b="1" i="0" u="none" strike="noStrike" cap="none">
                <a:solidFill>
                  <a:schemeClr val="dk1"/>
                </a:solidFill>
                <a:effectLst/>
                <a:latin typeface="Arial"/>
                <a:ea typeface="Arial"/>
                <a:cs typeface="Arial"/>
                <a:sym typeface="Arial"/>
              </a:rPr>
              <a:t>structural</a:t>
            </a:r>
            <a:r>
              <a:rPr lang="en-GB" sz="1200" b="0" i="0" u="none" strike="noStrike" cap="none">
                <a:solidFill>
                  <a:schemeClr val="dk1"/>
                </a:solidFill>
                <a:effectLst/>
                <a:latin typeface="Arial"/>
                <a:ea typeface="Arial"/>
                <a:cs typeface="Arial"/>
                <a:sym typeface="Arial"/>
              </a:rPr>
              <a:t> and </a:t>
            </a:r>
            <a:r>
              <a:rPr lang="en-GB" sz="1200" b="1" i="0" u="none" strike="noStrike" cap="none">
                <a:solidFill>
                  <a:schemeClr val="dk1"/>
                </a:solidFill>
                <a:effectLst/>
                <a:latin typeface="Arial"/>
                <a:ea typeface="Arial"/>
                <a:cs typeface="Arial"/>
                <a:sym typeface="Arial"/>
              </a:rPr>
              <a:t>non-structural</a:t>
            </a:r>
            <a:r>
              <a:rPr lang="en-GB" sz="1200" b="0" i="0" u="none" strike="noStrike" cap="none">
                <a:solidFill>
                  <a:schemeClr val="dk1"/>
                </a:solidFill>
                <a:effectLst/>
                <a:latin typeface="Arial"/>
                <a:ea typeface="Arial"/>
                <a:cs typeface="Arial"/>
                <a:sym typeface="Arial"/>
              </a:rPr>
              <a:t> approaches will be discussed further in Module 4.</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77482887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a:extLst>
            <a:ext uri="{FF2B5EF4-FFF2-40B4-BE49-F238E27FC236}">
              <a16:creationId xmlns:a16="http://schemas.microsoft.com/office/drawing/2014/main" id="{3F657F44-7005-EDB2-E695-CD42DE7111E4}"/>
            </a:ext>
          </a:extLst>
        </p:cNvPr>
        <p:cNvGrpSpPr/>
        <p:nvPr/>
      </p:nvGrpSpPr>
      <p:grpSpPr>
        <a:xfrm>
          <a:off x="0" y="0"/>
          <a:ext cx="0" cy="0"/>
          <a:chOff x="0" y="0"/>
          <a:chExt cx="0" cy="0"/>
        </a:xfrm>
      </p:grpSpPr>
      <p:sp>
        <p:nvSpPr>
          <p:cNvPr id="367" name="Google Shape;367;p13:notes">
            <a:extLst>
              <a:ext uri="{FF2B5EF4-FFF2-40B4-BE49-F238E27FC236}">
                <a16:creationId xmlns:a16="http://schemas.microsoft.com/office/drawing/2014/main" id="{392A285B-50F1-3549-9EAC-CCF1540291A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Please go over this Review Exercise with participants</a:t>
            </a:r>
          </a:p>
          <a:p>
            <a:pPr marL="0" lvl="0" indent="0" algn="l" rtl="0">
              <a:lnSpc>
                <a:spcPct val="100000"/>
              </a:lnSpc>
              <a:spcBef>
                <a:spcPts val="0"/>
              </a:spcBef>
              <a:spcAft>
                <a:spcPts val="0"/>
              </a:spcAft>
              <a:buSzPts val="1100"/>
              <a:buNone/>
            </a:pPr>
            <a:endParaRPr lang="en-US" sz="1000">
              <a:solidFill>
                <a:schemeClr val="dk1"/>
              </a:solidFill>
            </a:endParaRPr>
          </a:p>
          <a:p>
            <a:r>
              <a:rPr lang="en-GB" sz="1000" b="0" i="0" u="none" strike="noStrike" cap="none">
                <a:solidFill>
                  <a:schemeClr val="dk1"/>
                </a:solidFill>
                <a:effectLst/>
                <a:latin typeface="Arial"/>
                <a:ea typeface="Arial"/>
                <a:cs typeface="Arial"/>
                <a:sym typeface="Arial"/>
              </a:rPr>
              <a:t>Examples of nature-based solutions are:</a:t>
            </a:r>
          </a:p>
          <a:p>
            <a:endParaRPr lang="en-GB" sz="1000" b="0" i="0" u="none" strike="noStrike" cap="none">
              <a:solidFill>
                <a:schemeClr val="dk1"/>
              </a:solidFill>
              <a:effectLst/>
              <a:latin typeface="Arial"/>
              <a:cs typeface="Arial"/>
              <a:sym typeface="Arial"/>
            </a:endParaRPr>
          </a:p>
          <a:p>
            <a:r>
              <a:rPr lang="en-GB" sz="1000" b="1" i="0" u="none" strike="noStrike" cap="none">
                <a:solidFill>
                  <a:schemeClr val="dk1"/>
                </a:solidFill>
                <a:effectLst/>
                <a:latin typeface="Arial"/>
                <a:ea typeface="Arial"/>
                <a:cs typeface="Arial"/>
                <a:sym typeface="Arial"/>
              </a:rPr>
              <a:t>Wetland Restoration</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Absorbs floodwaters, filters pollutants, and stores carbon.</a:t>
            </a: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Enhances biodiversity and groundwater recharge.</a:t>
            </a:r>
          </a:p>
          <a:p>
            <a:pPr marL="228600" lvl="0" indent="0">
              <a:buFont typeface="Arial" panose="020B0604020202020204" pitchFamily="34" charset="0"/>
              <a:buNone/>
            </a:pPr>
            <a:endParaRPr lang="en-GB" sz="10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Green Roofs &amp; Walls</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Reduce urban runoff and cool cities.</a:t>
            </a: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Help manage stormwater and improve air quality.</a:t>
            </a:r>
          </a:p>
          <a:p>
            <a:pPr marL="228600" lvl="0" indent="0">
              <a:buFont typeface="Arial" panose="020B0604020202020204" pitchFamily="34" charset="0"/>
              <a:buNone/>
            </a:pPr>
            <a:endParaRPr lang="en-GB" sz="10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Permeable Pavements</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Allow rainwater to infiltrate into the ground, reducing flood risk and recharging aquifers.</a:t>
            </a:r>
          </a:p>
          <a:p>
            <a:pPr marL="228600" lvl="0" indent="0">
              <a:buFont typeface="Arial" panose="020B0604020202020204" pitchFamily="34" charset="0"/>
              <a:buNone/>
            </a:pPr>
            <a:endParaRPr lang="en-GB" sz="10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Urban Green Spaces &amp; Parks</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Act as sponges during heavy rains.</a:t>
            </a: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Provide cooling and recreational benefits.</a:t>
            </a:r>
          </a:p>
          <a:p>
            <a:pPr marL="228600" indent="0">
              <a:buFont typeface="Arial" panose="020B0604020202020204" pitchFamily="34" charset="0"/>
              <a:buNone/>
            </a:pPr>
            <a:endParaRPr lang="en-GB" sz="10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Reforestation </a:t>
            </a:r>
          </a:p>
          <a:p>
            <a:pPr marL="22860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Improve watershed health, reduce erosion, and regulate water flows.</a:t>
            </a:r>
          </a:p>
          <a:p>
            <a:pPr marL="228600" indent="0">
              <a:buFont typeface="Arial" panose="020B0604020202020204" pitchFamily="34" charset="0"/>
              <a:buNone/>
            </a:pPr>
            <a:endParaRPr lang="en-GB" sz="1000" b="1"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River Restoration &amp; Buffer Zones</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Restore natural riverbanks and floodplains to manage floods and improve water quality.</a:t>
            </a:r>
          </a:p>
          <a:p>
            <a:pPr marL="228600" indent="0">
              <a:buFont typeface="Arial" panose="020B0604020202020204" pitchFamily="34" charset="0"/>
              <a:buNone/>
            </a:pPr>
            <a:endParaRPr lang="en-GB" sz="1000" b="1"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Agroforestry &amp; Sustainable Land Management</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Reduce runoff, improve soil moisture, and enhance water retention in agricultural areas.</a:t>
            </a:r>
          </a:p>
          <a:p>
            <a:pPr marL="228600" indent="0">
              <a:buFont typeface="Arial" panose="020B0604020202020204" pitchFamily="34" charset="0"/>
              <a:buNone/>
            </a:pPr>
            <a:endParaRPr lang="en-GB" sz="1000" b="1"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000" b="1" i="0" u="none" strike="noStrike" cap="none">
                <a:solidFill>
                  <a:schemeClr val="dk1"/>
                </a:solidFill>
                <a:effectLst/>
                <a:latin typeface="Arial"/>
                <a:ea typeface="Arial"/>
                <a:cs typeface="Arial"/>
                <a:sym typeface="Arial"/>
              </a:rPr>
              <a:t>Mangroves &amp; Coastal Wetlands</a:t>
            </a:r>
            <a:endParaRPr lang="en-GB" sz="10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Protect coastal areas from storm surges and sea level rise.</a:t>
            </a:r>
          </a:p>
          <a:p>
            <a:pPr marL="228600" lvl="0" indent="0">
              <a:buFont typeface="Arial" panose="020B0604020202020204" pitchFamily="34" charset="0"/>
              <a:buNone/>
            </a:pPr>
            <a:r>
              <a:rPr lang="en-GB" sz="1000" b="0" i="0" u="none" strike="noStrike" cap="none">
                <a:solidFill>
                  <a:schemeClr val="dk1"/>
                </a:solidFill>
                <a:effectLst/>
                <a:latin typeface="Arial"/>
                <a:ea typeface="Arial"/>
                <a:cs typeface="Arial"/>
                <a:sym typeface="Arial"/>
              </a:rPr>
              <a:t>Support fisheries and sequester carbon.</a:t>
            </a:r>
          </a:p>
          <a:p>
            <a:endParaRPr lang="en-GB" sz="1000"/>
          </a:p>
          <a:p>
            <a:pPr marL="0" lvl="0" indent="0" algn="l" rtl="0">
              <a:lnSpc>
                <a:spcPct val="100000"/>
              </a:lnSpc>
              <a:spcBef>
                <a:spcPts val="0"/>
              </a:spcBef>
              <a:spcAft>
                <a:spcPts val="0"/>
              </a:spcAft>
              <a:buSzPts val="1100"/>
              <a:buNone/>
            </a:pPr>
            <a:endParaRPr sz="1000">
              <a:solidFill>
                <a:schemeClr val="dk1"/>
              </a:solidFill>
            </a:endParaRPr>
          </a:p>
        </p:txBody>
      </p:sp>
      <p:sp>
        <p:nvSpPr>
          <p:cNvPr id="368" name="Google Shape;368;p13:notes">
            <a:extLst>
              <a:ext uri="{FF2B5EF4-FFF2-40B4-BE49-F238E27FC236}">
                <a16:creationId xmlns:a16="http://schemas.microsoft.com/office/drawing/2014/main" id="{77519EC6-BE71-C190-2B44-C8E1DC2476D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0279945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solidFill>
                  <a:schemeClr val="dk1"/>
                </a:solidFill>
                <a:latin typeface="Roboto"/>
                <a:ea typeface="Roboto"/>
                <a:cs typeface="Roboto"/>
                <a:sym typeface="Roboto"/>
              </a:rPr>
              <a:t>Resilience needs to be integrated in every step of a project cycle of providing water services; from project identification to elevation and learning. We will discuss this in detail in the coming days (especially in Module 4).</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200" b="0" i="0" u="none" strike="noStrike" cap="none">
              <a:solidFill>
                <a:schemeClr val="dk1"/>
              </a:solidFill>
              <a:effectLst/>
              <a:latin typeface="Arial"/>
              <a:ea typeface="Arial"/>
              <a:cs typeface="Arial"/>
              <a:sym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GB" sz="1200" b="0" i="0" u="none" strike="noStrike" cap="none">
                <a:solidFill>
                  <a:schemeClr val="dk1"/>
                </a:solidFill>
                <a:effectLst/>
                <a:latin typeface="Arial"/>
                <a:ea typeface="Arial"/>
                <a:cs typeface="Arial"/>
                <a:sym typeface="Arial"/>
              </a:rPr>
              <a:t>Ask participants if they can think of other examples.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solidFill>
                <a:schemeClr val="dk1"/>
              </a:solidFill>
              <a:latin typeface="Roboto"/>
              <a:ea typeface="Roboto"/>
              <a:cs typeface="Roboto"/>
              <a:sym typeface="Roboto"/>
            </a:endParaRP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More examples:</a:t>
            </a:r>
          </a:p>
          <a:p>
            <a:r>
              <a:rPr lang="en-NL" sz="1200" b="0" i="0" u="none" strike="noStrike" cap="none">
                <a:solidFill>
                  <a:schemeClr val="dk1"/>
                </a:solidFill>
                <a:effectLst/>
                <a:latin typeface="Arial"/>
                <a:ea typeface="Arial"/>
                <a:cs typeface="Arial"/>
                <a:sym typeface="Arial"/>
              </a:rPr>
              <a:t>1. Project Identification &amp; Conceptualization</a:t>
            </a:r>
          </a:p>
          <a:p>
            <a:pPr lvl="0"/>
            <a:r>
              <a:rPr lang="en-NL" sz="1200" b="0" i="0" u="none" strike="noStrike" cap="none">
                <a:solidFill>
                  <a:schemeClr val="dk1"/>
                </a:solidFill>
                <a:effectLst/>
                <a:latin typeface="Arial"/>
                <a:ea typeface="Arial"/>
                <a:cs typeface="Arial"/>
                <a:sym typeface="Arial"/>
              </a:rPr>
              <a:t>Climate Risk Screening: Assess potential climate hazards (droughts, floods, sea-level rise, heatwaves) in relation to the geographic and hydrological context.</a:t>
            </a:r>
          </a:p>
          <a:p>
            <a:pPr lvl="0"/>
            <a:r>
              <a:rPr lang="en-NL" sz="1200" b="0" i="0" u="none" strike="noStrike" cap="none">
                <a:solidFill>
                  <a:schemeClr val="dk1"/>
                </a:solidFill>
                <a:effectLst/>
                <a:latin typeface="Arial"/>
                <a:ea typeface="Arial"/>
                <a:cs typeface="Arial"/>
                <a:sym typeface="Arial"/>
              </a:rPr>
              <a:t>Stakeholder Engagement: Involve vulnerable communities, service providers, and climate experts early to identify local risks and resilience priorities.</a:t>
            </a:r>
          </a:p>
          <a:p>
            <a:pPr lvl="0"/>
            <a:r>
              <a:rPr lang="en-NL" sz="1200" b="0" i="0" u="none" strike="noStrike" cap="none">
                <a:solidFill>
                  <a:schemeClr val="dk1"/>
                </a:solidFill>
                <a:effectLst/>
                <a:latin typeface="Arial"/>
                <a:ea typeface="Arial"/>
                <a:cs typeface="Arial"/>
                <a:sym typeface="Arial"/>
              </a:rPr>
              <a:t>Baseline Vulnerability Assessment: Evaluate existing weaknesses in water infrastructure, ecosystems, and community coping capacities.</a:t>
            </a:r>
          </a:p>
          <a:p>
            <a:r>
              <a:rPr lang="en-NL" sz="1200" b="0" i="0" u="none" strike="noStrike" cap="none">
                <a:solidFill>
                  <a:schemeClr val="dk1"/>
                </a:solidFill>
                <a:effectLst/>
                <a:latin typeface="Arial"/>
                <a:ea typeface="Arial"/>
                <a:cs typeface="Arial"/>
                <a:sym typeface="Arial"/>
              </a:rPr>
              <a:t>2. Feasibility &amp; Planning</a:t>
            </a:r>
          </a:p>
          <a:p>
            <a:pPr lvl="0"/>
            <a:r>
              <a:rPr lang="en-NL" sz="1200" b="0" i="0" u="none" strike="noStrike" cap="none">
                <a:solidFill>
                  <a:schemeClr val="dk1"/>
                </a:solidFill>
                <a:effectLst/>
                <a:latin typeface="Arial"/>
                <a:ea typeface="Arial"/>
                <a:cs typeface="Arial"/>
                <a:sym typeface="Arial"/>
              </a:rPr>
              <a:t>Climate Scenario Analysis: Use climate models and projections to test how future stressors may affect water systems.</a:t>
            </a:r>
          </a:p>
          <a:p>
            <a:pPr lvl="0"/>
            <a:r>
              <a:rPr lang="en-NL" sz="1200" b="0" i="0" u="none" strike="noStrike" cap="none">
                <a:solidFill>
                  <a:schemeClr val="dk1"/>
                </a:solidFill>
                <a:effectLst/>
                <a:latin typeface="Arial"/>
                <a:ea typeface="Arial"/>
                <a:cs typeface="Arial"/>
                <a:sym typeface="Arial"/>
              </a:rPr>
              <a:t>Risk and vulnerability assessments: Make localised risk assessments and identify vulnerabilities</a:t>
            </a:r>
          </a:p>
          <a:p>
            <a:pPr lvl="0"/>
            <a:r>
              <a:rPr lang="en-NL" sz="1200" b="0" i="0" u="none" strike="noStrike" cap="none">
                <a:solidFill>
                  <a:schemeClr val="dk1"/>
                </a:solidFill>
                <a:effectLst/>
                <a:latin typeface="Arial"/>
                <a:ea typeface="Arial"/>
                <a:cs typeface="Arial"/>
                <a:sym typeface="Arial"/>
              </a:rPr>
              <a:t>Resilience Objectives: Define clear goals such as redundancy, flexibility, and robustness to guide planning.</a:t>
            </a:r>
          </a:p>
          <a:p>
            <a:pPr lvl="0"/>
            <a:r>
              <a:rPr lang="en-NL" sz="1200" b="0" i="0" u="none" strike="noStrike" cap="none">
                <a:solidFill>
                  <a:schemeClr val="dk1"/>
                </a:solidFill>
                <a:effectLst/>
                <a:latin typeface="Arial"/>
                <a:ea typeface="Arial"/>
                <a:cs typeface="Arial"/>
                <a:sym typeface="Arial"/>
              </a:rPr>
              <a:t>Cost–Benefit Analysis: Incorporate the costs of adaptation measures alongside the avoided damages and long-term financial savings.</a:t>
            </a:r>
          </a:p>
          <a:p>
            <a:r>
              <a:rPr lang="en-NL" sz="1200" b="0" i="0" u="none" strike="noStrike" cap="none">
                <a:solidFill>
                  <a:schemeClr val="dk1"/>
                </a:solidFill>
                <a:effectLst/>
                <a:latin typeface="Arial"/>
                <a:ea typeface="Arial"/>
                <a:cs typeface="Arial"/>
                <a:sym typeface="Arial"/>
              </a:rPr>
              <a:t>3. Design &amp; Engineering</a:t>
            </a:r>
          </a:p>
          <a:p>
            <a:pPr lvl="0"/>
            <a:r>
              <a:rPr lang="en-NL" sz="1200" b="0" i="0" u="none" strike="noStrike" cap="none">
                <a:solidFill>
                  <a:schemeClr val="dk1"/>
                </a:solidFill>
                <a:effectLst/>
                <a:latin typeface="Arial"/>
                <a:ea typeface="Arial"/>
                <a:cs typeface="Arial"/>
                <a:sym typeface="Arial"/>
              </a:rPr>
              <a:t>Climate-Resilient Design Standards: Apply engineering codes and standards that account for extreme events and long-term shifts.</a:t>
            </a:r>
          </a:p>
          <a:p>
            <a:pPr lvl="0"/>
            <a:r>
              <a:rPr lang="en-NL" sz="1200" b="0" i="0" u="none" strike="noStrike" cap="none">
                <a:solidFill>
                  <a:schemeClr val="dk1"/>
                </a:solidFill>
                <a:effectLst/>
                <a:latin typeface="Arial"/>
                <a:ea typeface="Arial"/>
                <a:cs typeface="Arial"/>
                <a:sym typeface="Arial"/>
              </a:rPr>
              <a:t>Nature-Based Solutions: Integrate ecosystems (wetlands, permeable surfaces, watershed protection) into infrastructure designs.</a:t>
            </a:r>
          </a:p>
          <a:p>
            <a:pPr lvl="0"/>
            <a:r>
              <a:rPr lang="en-NL" sz="1200" b="0" i="0" u="none" strike="noStrike" cap="none">
                <a:solidFill>
                  <a:schemeClr val="dk1"/>
                </a:solidFill>
                <a:effectLst/>
                <a:latin typeface="Arial"/>
                <a:ea typeface="Arial"/>
                <a:cs typeface="Arial"/>
                <a:sym typeface="Arial"/>
              </a:rPr>
              <a:t>Flexibility in Design: Build in modularity and adaptability so systems can evolve with changing conditions.</a:t>
            </a:r>
          </a:p>
          <a:p>
            <a:r>
              <a:rPr lang="en-NL" sz="1200" b="0" i="0" u="none" strike="noStrike" cap="none">
                <a:solidFill>
                  <a:schemeClr val="dk1"/>
                </a:solidFill>
                <a:effectLst/>
                <a:latin typeface="Arial"/>
                <a:ea typeface="Arial"/>
                <a:cs typeface="Arial"/>
                <a:sym typeface="Arial"/>
              </a:rPr>
              <a:t>4. Implementation &amp; Construction</a:t>
            </a:r>
          </a:p>
          <a:p>
            <a:pPr lvl="0"/>
            <a:r>
              <a:rPr lang="en-NL" sz="1200" b="0" i="0" u="none" strike="noStrike" cap="none">
                <a:solidFill>
                  <a:schemeClr val="dk1"/>
                </a:solidFill>
                <a:effectLst/>
                <a:latin typeface="Arial"/>
                <a:ea typeface="Arial"/>
                <a:cs typeface="Arial"/>
                <a:sym typeface="Arial"/>
              </a:rPr>
              <a:t>Risk-Informed Construction Practices: Align construction schedules and methods with climate and seasonal risks.</a:t>
            </a:r>
          </a:p>
          <a:p>
            <a:pPr lvl="0"/>
            <a:r>
              <a:rPr lang="en-NL" sz="1200" b="0" i="0" u="none" strike="noStrike" cap="none">
                <a:solidFill>
                  <a:schemeClr val="dk1"/>
                </a:solidFill>
                <a:effectLst/>
                <a:latin typeface="Arial"/>
                <a:ea typeface="Arial"/>
                <a:cs typeface="Arial"/>
                <a:sym typeface="Arial"/>
              </a:rPr>
              <a:t>Monitoring Systems: Install sensors, remote monitoring, and data systems to track climate-related performance during and after implementation.</a:t>
            </a:r>
          </a:p>
          <a:p>
            <a:r>
              <a:rPr lang="en-NL" sz="1200" b="0" i="0" u="none" strike="noStrike" cap="none">
                <a:solidFill>
                  <a:schemeClr val="dk1"/>
                </a:solidFill>
                <a:effectLst/>
                <a:latin typeface="Arial"/>
                <a:ea typeface="Arial"/>
                <a:cs typeface="Arial"/>
                <a:sym typeface="Arial"/>
              </a:rPr>
              <a:t>5. Operation &amp; Maintenance</a:t>
            </a:r>
          </a:p>
          <a:p>
            <a:pPr lvl="0"/>
            <a:r>
              <a:rPr lang="en-NL" sz="1200" b="0" i="0" u="none" strike="noStrike" cap="none">
                <a:solidFill>
                  <a:schemeClr val="dk1"/>
                </a:solidFill>
                <a:effectLst/>
                <a:latin typeface="Arial"/>
                <a:ea typeface="Arial"/>
                <a:cs typeface="Arial"/>
                <a:sym typeface="Arial"/>
              </a:rPr>
              <a:t>Adaptive Management: Use real-time climate and performance data to adjust operations dynamically.</a:t>
            </a:r>
          </a:p>
          <a:p>
            <a:pPr lvl="0"/>
            <a:r>
              <a:rPr lang="en-NL" sz="1200" b="0" i="0" u="none" strike="noStrike" cap="none">
                <a:solidFill>
                  <a:schemeClr val="dk1"/>
                </a:solidFill>
                <a:effectLst/>
                <a:latin typeface="Arial"/>
                <a:ea typeface="Arial"/>
                <a:cs typeface="Arial"/>
                <a:sym typeface="Arial"/>
              </a:rPr>
              <a:t>Capacity Building: Train staff, utilities, and communities in climate-resilient management, maintenance, and emergency preparedness.</a:t>
            </a:r>
          </a:p>
          <a:p>
            <a:pPr lvl="0"/>
            <a:r>
              <a:rPr lang="en-NL" sz="1200" b="0" i="0" u="none" strike="noStrike" cap="none">
                <a:solidFill>
                  <a:schemeClr val="dk1"/>
                </a:solidFill>
                <a:effectLst/>
                <a:latin typeface="Arial"/>
                <a:ea typeface="Arial"/>
                <a:cs typeface="Arial"/>
                <a:sym typeface="Arial"/>
              </a:rPr>
              <a:t>Maintenance Planning: Prioritize components and systems most vulnerable to climate hazards for preventive care.</a:t>
            </a:r>
          </a:p>
          <a:p>
            <a:r>
              <a:rPr lang="en-NL" sz="1200" b="0" i="0" u="none" strike="noStrike" cap="none">
                <a:solidFill>
                  <a:schemeClr val="dk1"/>
                </a:solidFill>
                <a:effectLst/>
                <a:latin typeface="Arial"/>
                <a:ea typeface="Arial"/>
                <a:cs typeface="Arial"/>
                <a:sym typeface="Arial"/>
              </a:rPr>
              <a:t>6. Evaluation &amp; Learning</a:t>
            </a:r>
          </a:p>
          <a:p>
            <a:pPr lvl="0"/>
            <a:r>
              <a:rPr lang="en-NL" sz="1200" b="0" i="0" u="none" strike="noStrike" cap="none">
                <a:solidFill>
                  <a:schemeClr val="dk1"/>
                </a:solidFill>
                <a:effectLst/>
                <a:latin typeface="Arial"/>
                <a:ea typeface="Arial"/>
                <a:cs typeface="Arial"/>
                <a:sym typeface="Arial"/>
              </a:rPr>
              <a:t>Post-Implementation Review: Assess effectiveness in managing climate risks and enhancing resilience.</a:t>
            </a:r>
          </a:p>
          <a:p>
            <a:pPr lvl="0"/>
            <a:r>
              <a:rPr lang="en-NL" sz="1200" b="0" i="0" u="none" strike="noStrike" cap="none">
                <a:solidFill>
                  <a:schemeClr val="dk1"/>
                </a:solidFill>
                <a:effectLst/>
                <a:latin typeface="Arial"/>
                <a:ea typeface="Arial"/>
                <a:cs typeface="Arial"/>
                <a:sym typeface="Arial"/>
              </a:rPr>
              <a:t>Feedback Loops: Document and share lessons to strengthen institutional learning and policy frameworks.</a:t>
            </a:r>
          </a:p>
          <a:p>
            <a:pPr lvl="0"/>
            <a:r>
              <a:rPr lang="en-NL" sz="1200" b="0" i="0" u="none" strike="noStrike" cap="none">
                <a:solidFill>
                  <a:schemeClr val="dk1"/>
                </a:solidFill>
                <a:effectLst/>
                <a:latin typeface="Arial"/>
                <a:ea typeface="Arial"/>
                <a:cs typeface="Arial"/>
                <a:sym typeface="Arial"/>
              </a:rPr>
              <a:t>Resilience Metrics: Monitor indicators such as service continuity during extreme events, speed of recovery, cost savings, and community satisfaction.</a:t>
            </a:r>
          </a:p>
          <a:p>
            <a:endParaRPr lang="en-GB" sz="1200" b="1"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Want to know more?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World Bank – Resilient Water Infrastructure Design Brief </a:t>
            </a:r>
            <a:r>
              <a:rPr lang="en-GB" sz="1200" b="0" i="0" u="none" strike="noStrike" cap="none">
                <a:solidFill>
                  <a:schemeClr val="dk1"/>
                </a:solidFill>
                <a:effectLst/>
                <a:latin typeface="Arial"/>
                <a:ea typeface="Arial"/>
                <a:cs typeface="Arial"/>
                <a:sym typeface="Arial"/>
                <a:hlinkClick r:id="rId3"/>
              </a:rPr>
              <a:t>View PDF</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Offers practical design principles for climate-resilient water infrastructure.</a:t>
            </a:r>
          </a:p>
          <a:p>
            <a:pPr lvl="1"/>
            <a:r>
              <a:rPr lang="en-GB" sz="1200" b="0" i="0" u="none" strike="noStrike" cap="none">
                <a:solidFill>
                  <a:schemeClr val="dk1"/>
                </a:solidFill>
                <a:effectLst/>
                <a:latin typeface="Arial"/>
                <a:ea typeface="Arial"/>
                <a:cs typeface="Arial"/>
                <a:sym typeface="Arial"/>
              </a:rPr>
              <a:t>Covers hydrological </a:t>
            </a:r>
            <a:r>
              <a:rPr lang="en-GB" sz="1200" b="0" i="0" u="none" strike="noStrike" cap="none" err="1">
                <a:solidFill>
                  <a:schemeClr val="dk1"/>
                </a:solidFill>
                <a:effectLst/>
                <a:latin typeface="Arial"/>
                <a:ea typeface="Arial"/>
                <a:cs typeface="Arial"/>
                <a:sym typeface="Arial"/>
              </a:rPr>
              <a:t>modeling</a:t>
            </a:r>
            <a:r>
              <a:rPr lang="en-GB" sz="1200" b="0" i="0" u="none" strike="noStrike" cap="none">
                <a:solidFill>
                  <a:schemeClr val="dk1"/>
                </a:solidFill>
                <a:effectLst/>
                <a:latin typeface="Arial"/>
                <a:ea typeface="Arial"/>
                <a:cs typeface="Arial"/>
                <a:sym typeface="Arial"/>
              </a:rPr>
              <a:t>, adaptive design, and stakeholder engagement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Green Climate Fund (GCF) – Water Project Design Guidelines </a:t>
            </a:r>
            <a:r>
              <a:rPr lang="en-GB" sz="1200" b="0" i="0" u="none" strike="noStrike" cap="none">
                <a:solidFill>
                  <a:schemeClr val="dk1"/>
                </a:solidFill>
                <a:effectLst/>
                <a:latin typeface="Arial"/>
                <a:ea typeface="Arial"/>
                <a:cs typeface="Arial"/>
                <a:sym typeface="Arial"/>
                <a:hlinkClick r:id="rId4"/>
              </a:rPr>
              <a:t>View Guidelines</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Structured approach for designing climate-resilient water projects.</a:t>
            </a:r>
          </a:p>
          <a:p>
            <a:pPr lvl="1"/>
            <a:r>
              <a:rPr lang="en-GB" sz="1200" b="0" i="0" u="none" strike="noStrike" cap="none">
                <a:solidFill>
                  <a:schemeClr val="dk1"/>
                </a:solidFill>
                <a:effectLst/>
                <a:latin typeface="Arial"/>
                <a:ea typeface="Arial"/>
                <a:cs typeface="Arial"/>
                <a:sym typeface="Arial"/>
              </a:rPr>
              <a:t>Includes climate rationale, financing strategies, and stakeholder engagement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World Bank – Building Resilience: Integrating Climate and Disaster Risk into Development </a:t>
            </a:r>
            <a:r>
              <a:rPr lang="en-GB" sz="1200" b="0" i="0" u="none" strike="noStrike" cap="none">
                <a:solidFill>
                  <a:schemeClr val="dk1"/>
                </a:solidFill>
                <a:effectLst/>
                <a:latin typeface="Arial"/>
                <a:ea typeface="Arial"/>
                <a:cs typeface="Arial"/>
                <a:sym typeface="Arial"/>
                <a:hlinkClick r:id="rId5"/>
              </a:rPr>
              <a:t>View PDF</a:t>
            </a:r>
            <a:endParaRPr lang="en-GB" sz="1200" b="0" i="0" u="none" strike="noStrike" cap="none">
              <a:solidFill>
                <a:schemeClr val="dk1"/>
              </a:solidFill>
              <a:effectLst/>
              <a:latin typeface="Arial"/>
              <a:ea typeface="Arial"/>
              <a:cs typeface="Arial"/>
              <a:sym typeface="Arial"/>
            </a:endParaRPr>
          </a:p>
          <a:p>
            <a:pPr lvl="1"/>
            <a:r>
              <a:rPr lang="en-GB" sz="1200" b="0" i="0" u="none" strike="noStrike" cap="none">
                <a:solidFill>
                  <a:schemeClr val="dk1"/>
                </a:solidFill>
                <a:effectLst/>
                <a:latin typeface="Arial"/>
                <a:ea typeface="Arial"/>
                <a:cs typeface="Arial"/>
                <a:sym typeface="Arial"/>
              </a:rPr>
              <a:t>Provides lessons from global projects and emphasizes spatial planning, early warning systems, and financing mechanisms</a:t>
            </a:r>
          </a:p>
          <a:p>
            <a:pPr lvl="1"/>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3781402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EF4E2-C06F-C343-BC60-EEF750D74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0BA5AF-7BE5-26AF-E3E5-5937B7D43BE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A20D6C19-8E4F-F9CA-452C-A868EA409FD7}"/>
              </a:ext>
            </a:extLst>
          </p:cNvPr>
          <p:cNvSpPr>
            <a:spLocks noGrp="1"/>
          </p:cNvSpPr>
          <p:nvPr>
            <p:ph type="body" idx="1"/>
          </p:nvPr>
        </p:nvSpPr>
        <p:spPr/>
        <p:txBody>
          <a:bodyPr/>
          <a:lstStyle/>
          <a:p>
            <a:r>
              <a:rPr lang="en-GB" b="1"/>
              <a:t>Trainer notes:</a:t>
            </a:r>
          </a:p>
          <a:p>
            <a:endParaRPr lang="en-GB"/>
          </a:p>
          <a:p>
            <a:r>
              <a:rPr lang="en-GB" sz="1200" b="0" i="0" u="none" strike="noStrike" cap="none">
                <a:solidFill>
                  <a:schemeClr val="dk1"/>
                </a:solidFill>
                <a:effectLst/>
                <a:latin typeface="Arial"/>
                <a:ea typeface="Arial"/>
                <a:cs typeface="Arial"/>
                <a:sym typeface="Arial"/>
              </a:rPr>
              <a:t>Ask participants to log into the online course and </a:t>
            </a:r>
            <a:r>
              <a:rPr lang="en-US" sz="1200" b="0" i="0" u="none" strike="noStrike" cap="none">
                <a:solidFill>
                  <a:schemeClr val="dk1"/>
                </a:solidFill>
                <a:effectLst/>
                <a:latin typeface="Arial"/>
                <a:ea typeface="Arial"/>
                <a:cs typeface="Arial"/>
                <a:sym typeface="Arial"/>
              </a:rPr>
              <a:t>take </a:t>
            </a:r>
            <a:r>
              <a:rPr lang="en-US" sz="1200" b="0" i="0" u="sng" strike="noStrike" cap="none">
                <a:solidFill>
                  <a:schemeClr val="dk1"/>
                </a:solidFill>
                <a:effectLst/>
                <a:latin typeface="Arial"/>
                <a:ea typeface="Arial"/>
                <a:cs typeface="Arial"/>
                <a:sym typeface="Arial"/>
                <a:hlinkClick r:id="rId3"/>
              </a:rPr>
              <a:t>the quiz</a:t>
            </a:r>
            <a:r>
              <a:rPr lang="en-US" sz="1200" b="0" i="0" u="none" strike="noStrike" cap="none">
                <a:solidFill>
                  <a:schemeClr val="dk1"/>
                </a:solidFill>
                <a:effectLst/>
                <a:latin typeface="Arial"/>
                <a:ea typeface="Arial"/>
                <a:cs typeface="Arial"/>
                <a:sym typeface="Arial"/>
              </a:rPr>
              <a:t> of Module 2 to confirm your knowledge and understanding.</a:t>
            </a:r>
            <a:endParaRPr lang="en-GB" sz="1200" b="0" i="0" u="none" strike="noStrike" cap="none">
              <a:solidFill>
                <a:schemeClr val="dk1"/>
              </a:solidFill>
              <a:effectLst/>
              <a:latin typeface="Arial"/>
              <a:ea typeface="Arial"/>
              <a:cs typeface="Arial"/>
              <a:sym typeface="Arial"/>
            </a:endParaRP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Alternatively, you use the following slides with five multiple choice questions.</a:t>
            </a:r>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a:extLst>
              <a:ext uri="{FF2B5EF4-FFF2-40B4-BE49-F238E27FC236}">
                <a16:creationId xmlns:a16="http://schemas.microsoft.com/office/drawing/2014/main" id="{623846F6-B118-B4C9-BEF4-4E4CBD667FF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767787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endParaRPr lang="en-US" sz="1200">
              <a:solidFill>
                <a:schemeClr val="dk1"/>
              </a:solidFill>
            </a:endParaRPr>
          </a:p>
          <a:p>
            <a:pPr>
              <a:defRPr/>
            </a:pPr>
            <a:endParaRPr lang="en-GB"/>
          </a:p>
          <a:p>
            <a:pPr>
              <a:defRPr/>
            </a:pPr>
            <a:r>
              <a:rPr lang="en-GB"/>
              <a:t>Each module ends with a short quiz of 5 questions for participants to check their understanding.</a:t>
            </a:r>
          </a:p>
          <a:p>
            <a:pPr>
              <a:defRPr/>
            </a:pPr>
            <a:endParaRPr lang="en-GB"/>
          </a:p>
          <a:p>
            <a:pPr>
              <a:defRPr/>
            </a:pPr>
            <a:r>
              <a:rPr lang="en-GB"/>
              <a:t>Participants can take this quiz online.</a:t>
            </a:r>
          </a:p>
          <a:p>
            <a:pPr>
              <a:defRPr/>
            </a:pPr>
            <a:endParaRPr lang="en-GB"/>
          </a:p>
          <a:p>
            <a:pPr>
              <a:defRPr/>
            </a:pPr>
            <a:r>
              <a:rPr lang="en-GB"/>
              <a:t>Alternatively, participants can take the quiz using pen and paper.</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36362695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14631-8132-B716-0F7F-EFA62D485A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15A99-8F0C-4BCB-690D-3D4CD73E83E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9F6E5FA8-71E1-2E9C-3EEF-B84939997C5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endParaRPr lang="en-US" sz="1200">
              <a:solidFill>
                <a:schemeClr val="dk1"/>
              </a:solidFill>
            </a:endParaRPr>
          </a:p>
          <a:p>
            <a:pPr>
              <a:defRPr/>
            </a:pPr>
            <a:endParaRPr lang="en-GB"/>
          </a:p>
          <a:p>
            <a:pPr>
              <a:defRPr/>
            </a:pPr>
            <a:r>
              <a:rPr lang="en-GB"/>
              <a:t>Each module ends with a short quiz of 5 questions for participants to check their understanding.</a:t>
            </a:r>
          </a:p>
          <a:p>
            <a:pPr>
              <a:defRPr/>
            </a:pPr>
            <a:endParaRPr lang="en-GB"/>
          </a:p>
          <a:p>
            <a:pPr>
              <a:defRPr/>
            </a:pPr>
            <a:r>
              <a:rPr lang="en-GB"/>
              <a:t>Participants can take this quiz online.</a:t>
            </a:r>
          </a:p>
          <a:p>
            <a:pPr>
              <a:defRPr/>
            </a:pPr>
            <a:endParaRPr lang="en-GB"/>
          </a:p>
          <a:p>
            <a:pPr>
              <a:defRPr/>
            </a:pPr>
            <a:r>
              <a:rPr lang="en-GB"/>
              <a:t>Alternatively, participants can take the quiz using pen and paper.</a:t>
            </a:r>
          </a:p>
          <a:p>
            <a:endParaRPr lang="en-GB"/>
          </a:p>
        </p:txBody>
      </p:sp>
      <p:sp>
        <p:nvSpPr>
          <p:cNvPr id="4" name="Slide Number Placeholder 3">
            <a:extLst>
              <a:ext uri="{FF2B5EF4-FFF2-40B4-BE49-F238E27FC236}">
                <a16:creationId xmlns:a16="http://schemas.microsoft.com/office/drawing/2014/main" id="{25398DF0-EBBA-4C21-9F25-AC658AF6D5B5}"/>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4243921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5065999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E500D-410F-683D-4829-128D62DEBF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9C3F0A-51BC-A60C-5D99-D946C20A0D8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125FEA99-6EBD-613A-EF7A-3B003591C3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5F7BC1C-686E-89E5-FD90-C51F4C005B3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70563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5251D855-BB5C-9D4D-A3A6-7DCD1D03ED30}"/>
            </a:ext>
          </a:extLst>
        </p:cNvPr>
        <p:cNvGrpSpPr/>
        <p:nvPr/>
      </p:nvGrpSpPr>
      <p:grpSpPr>
        <a:xfrm>
          <a:off x="0" y="0"/>
          <a:ext cx="0" cy="0"/>
          <a:chOff x="0" y="0"/>
          <a:chExt cx="0" cy="0"/>
        </a:xfrm>
      </p:grpSpPr>
      <p:sp>
        <p:nvSpPr>
          <p:cNvPr id="248" name="Google Shape;248;p8:notes">
            <a:extLst>
              <a:ext uri="{FF2B5EF4-FFF2-40B4-BE49-F238E27FC236}">
                <a16:creationId xmlns:a16="http://schemas.microsoft.com/office/drawing/2014/main" id="{E40C1664-BD6F-9322-7F2A-F641F1451DB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b="0" i="0" u="none" strike="noStrike" cap="none">
                <a:solidFill>
                  <a:schemeClr val="dk1"/>
                </a:solidFill>
                <a:effectLst/>
                <a:latin typeface="Arial"/>
                <a:ea typeface="Arial"/>
                <a:cs typeface="Arial"/>
                <a:sym typeface="Arial"/>
              </a:rPr>
              <a:t>The Masterclass aims to enhance the capacity of government water sector officials and water service providers in several countries. This will be achieved through the development and implementation of a Training of Trainers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program.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200" b="0" i="0" u="none" strike="noStrike" cap="none">
                <a:solidFill>
                  <a:schemeClr val="dk1"/>
                </a:solidFill>
                <a:effectLst/>
                <a:latin typeface="Arial"/>
                <a:ea typeface="Arial"/>
                <a:cs typeface="Arial"/>
                <a:sym typeface="Arial"/>
              </a:rPr>
              <a:t>The implementation will be done by IRC WASH in collaboration with local institutions which allows cascading of resilience building skills across all levels of government.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SzPts val="1100"/>
              <a:buNone/>
            </a:pPr>
            <a:endParaRPr/>
          </a:p>
        </p:txBody>
      </p:sp>
      <p:sp>
        <p:nvSpPr>
          <p:cNvPr id="249" name="Google Shape;249;p8:notes">
            <a:extLst>
              <a:ext uri="{FF2B5EF4-FFF2-40B4-BE49-F238E27FC236}">
                <a16:creationId xmlns:a16="http://schemas.microsoft.com/office/drawing/2014/main" id="{0E8C480B-9FC3-BBCA-72BD-44CF1962E76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12120824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is to fill the guest speaker slot next day</a:t>
            </a:r>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15585040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endParaRPr lang="en-US" sz="1200">
              <a:solidFill>
                <a:schemeClr val="dk1"/>
              </a:solidFill>
            </a:endParaRPr>
          </a:p>
          <a:p>
            <a:endParaRPr lang="en-GB"/>
          </a:p>
          <a:p>
            <a:r>
              <a:rPr lang="en-GB"/>
              <a:t>End of the day reflection.</a:t>
            </a:r>
          </a:p>
          <a:p>
            <a:endParaRPr lang="en-GB"/>
          </a:p>
          <a:p>
            <a:r>
              <a:rPr lang="en-GB"/>
              <a:t>Ask participants to write down I their facilitators handbook</a:t>
            </a:r>
          </a:p>
          <a:p>
            <a:endParaRPr lang="en-GB"/>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went well?</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What needs to be improved on both content and learning techniques?</a:t>
            </a:r>
          </a:p>
          <a:p>
            <a:pPr>
              <a:buFont typeface="Arial" panose="020B0604020202020204" pitchFamily="34" charset="0"/>
              <a:buChar char="•"/>
            </a:pPr>
            <a:r>
              <a:rPr lang="en-GB" sz="1200" b="0" i="1" u="none" strike="noStrike" cap="none">
                <a:solidFill>
                  <a:schemeClr val="dk1"/>
                </a:solidFill>
                <a:effectLst/>
                <a:latin typeface="Arial"/>
                <a:ea typeface="Arial"/>
                <a:cs typeface="Arial"/>
                <a:sym typeface="Arial"/>
              </a:rPr>
              <a:t>Things that they want to remember for rolling out the training</a:t>
            </a:r>
          </a:p>
          <a:p>
            <a:pPr>
              <a:buFont typeface="Arial" panose="020B0604020202020204" pitchFamily="34" charset="0"/>
              <a:buChar char="•"/>
            </a:pPr>
            <a:endParaRPr lang="en-GB" sz="1200" b="0" i="1"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Ask participants to share their reflections in plenary.</a:t>
            </a:r>
          </a:p>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351468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Overview of key points of this module</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3710025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This slide provides an overview of the key materials underlying Module 2.</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05655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provides the main objectives of 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program. Please read them out to participants.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The </a:t>
            </a:r>
            <a:r>
              <a:rPr lang="en-GB" sz="1200" b="1" i="0" u="none" strike="noStrike" cap="none">
                <a:solidFill>
                  <a:schemeClr val="dk1"/>
                </a:solidFill>
                <a:effectLst/>
                <a:latin typeface="Arial"/>
                <a:ea typeface="Arial"/>
                <a:cs typeface="Arial"/>
                <a:sym typeface="Arial"/>
              </a:rPr>
              <a:t>main goals</a:t>
            </a:r>
            <a:r>
              <a:rPr lang="en-GB" sz="1200" b="0" i="0" u="none" strike="noStrike" cap="none">
                <a:solidFill>
                  <a:schemeClr val="dk1"/>
                </a:solidFill>
                <a:effectLst/>
                <a:latin typeface="Arial"/>
                <a:ea typeface="Arial"/>
                <a:cs typeface="Arial"/>
                <a:sym typeface="Arial"/>
              </a:rPr>
              <a:t> of 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are to get national trainers acquainted with materials, prepare them to present information effectively and lead interactive activities and discussions that reinforce learning.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sessions will build a cadre of up to 15-20 competent trainers who can then roll-out the master class to county and equivalent level public officials. </a:t>
            </a:r>
            <a:r>
              <a:rPr lang="en-GB"/>
              <a:t>In the </a:t>
            </a:r>
            <a:r>
              <a:rPr lang="en-GB" err="1"/>
              <a:t>ToT</a:t>
            </a:r>
            <a:r>
              <a:rPr lang="en-GB"/>
              <a:t>, participants need to learn both the content of the modules and the training methodology.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a:t>The primary target audience of the </a:t>
            </a:r>
            <a:r>
              <a:rPr lang="en-GB" err="1"/>
              <a:t>ToT</a:t>
            </a:r>
            <a:r>
              <a:rPr lang="en-GB"/>
              <a:t> program is a (still to be defined) national-level entity such as a ministry responsible for water resources planning and development, water supply and sanitation and/or a national training institute) who would then administer masterclass training to sub-national entities.</a:t>
            </a:r>
          </a:p>
          <a:p>
            <a:endParaRPr lang="en-GB"/>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180920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1F7B1A46-E9A2-1D47-3C27-2E0056F9E936}"/>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374757FF-8274-4B4B-2CE7-8C24B3F53B9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600" b="1">
                <a:solidFill>
                  <a:schemeClr val="dk1"/>
                </a:solidFill>
                <a:latin typeface="Roboto"/>
                <a:ea typeface="Roboto"/>
                <a:cs typeface="Roboto"/>
                <a:sym typeface="Roboto"/>
              </a:rPr>
              <a:t>Trainer notes:</a:t>
            </a:r>
            <a:endParaRPr lang="en-GB" sz="16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lang="en-GB" sz="16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GB" sz="1600">
                <a:solidFill>
                  <a:schemeClr val="dk1"/>
                </a:solidFill>
                <a:latin typeface="Roboto"/>
                <a:ea typeface="Roboto"/>
                <a:cs typeface="Roboto"/>
                <a:sym typeface="Roboto"/>
              </a:rPr>
              <a:t>This slide explains the overall format for the CRWSMC.</a:t>
            </a:r>
            <a:endParaRPr lang="en-GB"/>
          </a:p>
          <a:p>
            <a:pPr marL="0" lvl="0" indent="0" algn="l" rtl="0">
              <a:lnSpc>
                <a:spcPct val="100000"/>
              </a:lnSpc>
              <a:spcBef>
                <a:spcPts val="0"/>
              </a:spcBef>
              <a:spcAft>
                <a:spcPts val="0"/>
              </a:spcAft>
              <a:buClr>
                <a:schemeClr val="dk1"/>
              </a:buClr>
              <a:buSzPts val="1100"/>
              <a:buFont typeface="Arial"/>
              <a:buNone/>
            </a:pPr>
            <a:endParaRPr lang="en-GB" sz="16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GB" sz="1600" b="1">
                <a:solidFill>
                  <a:schemeClr val="dk1"/>
                </a:solidFill>
                <a:latin typeface="Roboto"/>
                <a:ea typeface="Roboto"/>
                <a:cs typeface="Roboto"/>
                <a:sym typeface="Roboto"/>
              </a:rPr>
              <a:t>Modules 2 - Modules 5 are taught as a five</a:t>
            </a:r>
            <a:r>
              <a:rPr lang="en-GB" sz="1200" b="1">
                <a:solidFill>
                  <a:srgbClr val="0B5FBA"/>
                </a:solidFill>
                <a:latin typeface="Roboto"/>
                <a:ea typeface="Roboto"/>
                <a:cs typeface="Roboto"/>
                <a:sym typeface="Roboto"/>
              </a:rPr>
              <a:t> day, in-person course</a:t>
            </a:r>
            <a:r>
              <a:rPr lang="en-GB" sz="1200">
                <a:solidFill>
                  <a:srgbClr val="0B5FBA"/>
                </a:solidFill>
                <a:latin typeface="Roboto"/>
                <a:ea typeface="Roboto"/>
                <a:cs typeface="Roboto"/>
                <a:sym typeface="Roboto"/>
              </a:rPr>
              <a:t>. These modules aim to help participants learn how they can deliver climate resilient infrastructure in their cities. It involves taught material, case studies, and interactive exercises to help participants action the concepts in their day-to-day jobs.</a:t>
            </a:r>
            <a:endParaRPr lang="en-GB" sz="1200">
              <a:solidFill>
                <a:srgbClr val="000000"/>
              </a:solidFill>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a:p>
        </p:txBody>
      </p:sp>
      <p:sp>
        <p:nvSpPr>
          <p:cNvPr id="166" name="Google Shape;166;p6:notes">
            <a:extLst>
              <a:ext uri="{FF2B5EF4-FFF2-40B4-BE49-F238E27FC236}">
                <a16:creationId xmlns:a16="http://schemas.microsoft.com/office/drawing/2014/main" id="{FA6D5335-F85D-9E2B-2D78-F5AA40BCE3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713787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provides the program for 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91855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a:extLst>
            <a:ext uri="{FF2B5EF4-FFF2-40B4-BE49-F238E27FC236}">
              <a16:creationId xmlns:a16="http://schemas.microsoft.com/office/drawing/2014/main" id="{DF08FB68-BB5F-608E-066E-6F4CF98B47FA}"/>
            </a:ext>
          </a:extLst>
        </p:cNvPr>
        <p:cNvGrpSpPr/>
        <p:nvPr/>
      </p:nvGrpSpPr>
      <p:grpSpPr>
        <a:xfrm>
          <a:off x="0" y="0"/>
          <a:ext cx="0" cy="0"/>
          <a:chOff x="0" y="0"/>
          <a:chExt cx="0" cy="0"/>
        </a:xfrm>
      </p:grpSpPr>
      <p:sp>
        <p:nvSpPr>
          <p:cNvPr id="142" name="Google Shape;142;p5:notes">
            <a:extLst>
              <a:ext uri="{FF2B5EF4-FFF2-40B4-BE49-F238E27FC236}">
                <a16:creationId xmlns:a16="http://schemas.microsoft.com/office/drawing/2014/main" id="{8720BE38-9B75-1A6A-4961-B336F7165BE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00" b="1">
                <a:solidFill>
                  <a:schemeClr val="dk1"/>
                </a:solidFill>
                <a:latin typeface="Roboto"/>
                <a:ea typeface="Roboto"/>
                <a:cs typeface="Roboto"/>
                <a:sym typeface="Roboto"/>
              </a:rPr>
              <a:t>Trainer notes:</a:t>
            </a:r>
          </a:p>
          <a:p>
            <a:pPr marL="0" lvl="0" indent="0" algn="l" rtl="0">
              <a:spcBef>
                <a:spcPts val="0"/>
              </a:spcBef>
              <a:spcAft>
                <a:spcPts val="0"/>
              </a:spcAft>
              <a:buClr>
                <a:schemeClr val="dk1"/>
              </a:buClr>
              <a:buSzPts val="1400"/>
              <a:buFont typeface="Arial"/>
              <a:buNone/>
            </a:pPr>
            <a:endParaRPr lang="en-US" sz="1000" b="1">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GB" sz="1000" b="0" i="0" u="none" strike="noStrike" cap="none">
                <a:solidFill>
                  <a:schemeClr val="dk1"/>
                </a:solidFill>
                <a:effectLst/>
                <a:latin typeface="Arial"/>
                <a:ea typeface="Arial"/>
                <a:cs typeface="Arial"/>
                <a:sym typeface="Arial"/>
              </a:rPr>
              <a:t>The focus of the masterclass will be practical to encourage a hands-on application of the material and approaches provided by the course.</a:t>
            </a:r>
          </a:p>
          <a:p>
            <a:pPr marL="0" lvl="0" indent="0" algn="l" rtl="0">
              <a:spcBef>
                <a:spcPts val="0"/>
              </a:spcBef>
              <a:spcAft>
                <a:spcPts val="0"/>
              </a:spcAft>
              <a:buClr>
                <a:schemeClr val="dk1"/>
              </a:buClr>
              <a:buSzPts val="1400"/>
              <a:buFont typeface="Arial"/>
              <a:buNone/>
            </a:pPr>
            <a:endParaRPr sz="1000">
              <a:solidFill>
                <a:schemeClr val="dk1"/>
              </a:solidFill>
              <a:latin typeface="Roboto"/>
              <a:ea typeface="Roboto"/>
              <a:cs typeface="Roboto"/>
              <a:sym typeface="Roboto"/>
            </a:endParaRPr>
          </a:p>
          <a:p>
            <a:pPr marL="0" lvl="0" indent="0" algn="l" rtl="0">
              <a:spcBef>
                <a:spcPts val="0"/>
              </a:spcBef>
              <a:spcAft>
                <a:spcPts val="0"/>
              </a:spcAft>
              <a:buClr>
                <a:schemeClr val="dk1"/>
              </a:buClr>
              <a:buSzPts val="1400"/>
              <a:buFont typeface="Arial"/>
              <a:buNone/>
            </a:pPr>
            <a:r>
              <a:rPr lang="en-US" sz="1000">
                <a:solidFill>
                  <a:schemeClr val="dk1"/>
                </a:solidFill>
                <a:latin typeface="Roboto"/>
                <a:ea typeface="Roboto"/>
                <a:cs typeface="Roboto"/>
                <a:sym typeface="Roboto"/>
              </a:rPr>
              <a:t>This slide sets out the strategic importance of the Masterclass. It provides an overview of the key learning objectives.</a:t>
            </a:r>
          </a:p>
          <a:p>
            <a:pPr marL="0" lvl="0" indent="0" algn="l" rtl="0">
              <a:spcBef>
                <a:spcPts val="0"/>
              </a:spcBef>
              <a:spcAft>
                <a:spcPts val="0"/>
              </a:spcAft>
              <a:buClr>
                <a:schemeClr val="dk1"/>
              </a:buClr>
              <a:buSzPts val="1400"/>
              <a:buFont typeface="Arial"/>
              <a:buNone/>
            </a:pPr>
            <a:endParaRPr lang="en-US" sz="1000">
              <a:solidFill>
                <a:schemeClr val="dk1"/>
              </a:solidFill>
              <a:latin typeface="Roboto"/>
              <a:ea typeface="Roboto"/>
              <a:cs typeface="Roboto"/>
              <a:sym typeface="Roboto"/>
            </a:endParaRPr>
          </a:p>
          <a:p>
            <a:pPr marL="0" lvl="0" indent="0" algn="l" rtl="0">
              <a:spcBef>
                <a:spcPts val="0"/>
              </a:spcBef>
              <a:spcAft>
                <a:spcPts val="0"/>
              </a:spcAft>
              <a:buClr>
                <a:schemeClr val="dk1"/>
              </a:buClr>
              <a:buSzPts val="1400"/>
              <a:buFont typeface="Arial"/>
              <a:buNone/>
            </a:pPr>
            <a:r>
              <a:rPr lang="en-US" sz="1000">
                <a:solidFill>
                  <a:schemeClr val="dk1"/>
                </a:solidFill>
                <a:latin typeface="Roboto"/>
                <a:ea typeface="Roboto"/>
                <a:cs typeface="Roboto"/>
                <a:sym typeface="Roboto"/>
              </a:rPr>
              <a:t>Please read these bullet points out to participants, so the participants know </a:t>
            </a:r>
            <a:r>
              <a:rPr lang="en-GB" sz="1200" b="0" i="0" u="none" strike="noStrike" cap="none">
                <a:solidFill>
                  <a:schemeClr val="dk1"/>
                </a:solidFill>
                <a:effectLst/>
                <a:latin typeface="Arial"/>
                <a:ea typeface="Roboto"/>
                <a:cs typeface="Arial"/>
                <a:sym typeface="Arial"/>
              </a:rPr>
              <a:t>the e</a:t>
            </a:r>
            <a:r>
              <a:rPr lang="en-GB" sz="1200" b="0" i="0" u="none" strike="noStrike" cap="none">
                <a:solidFill>
                  <a:schemeClr val="dk1"/>
                </a:solidFill>
                <a:effectLst/>
                <a:latin typeface="Arial"/>
                <a:ea typeface="Arial"/>
                <a:cs typeface="Arial"/>
                <a:sym typeface="Arial"/>
              </a:rPr>
              <a:t>xpected outcomes of the masterclass. You can ask if there are any questions on the outcomes.</a:t>
            </a:r>
            <a:endParaRPr sz="1000">
              <a:solidFill>
                <a:schemeClr val="dk1"/>
              </a:solidFill>
              <a:latin typeface="Roboto"/>
              <a:ea typeface="Roboto"/>
              <a:cs typeface="Roboto"/>
              <a:sym typeface="Roboto"/>
            </a:endParaRPr>
          </a:p>
        </p:txBody>
      </p:sp>
      <p:sp>
        <p:nvSpPr>
          <p:cNvPr id="143" name="Google Shape;143;p5:notes">
            <a:extLst>
              <a:ext uri="{FF2B5EF4-FFF2-40B4-BE49-F238E27FC236}">
                <a16:creationId xmlns:a16="http://schemas.microsoft.com/office/drawing/2014/main" id="{B436BAF2-17B6-6BD1-A5C9-7F40045BF9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809517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The five-day </a:t>
            </a:r>
            <a:r>
              <a:rPr lang="en-GB" err="1"/>
              <a:t>ToT</a:t>
            </a:r>
            <a:r>
              <a:rPr lang="en-GB"/>
              <a:t> program will have the following contact hours:</a:t>
            </a:r>
          </a:p>
          <a:p>
            <a:endParaRPr lang="en-GB"/>
          </a:p>
          <a:p>
            <a:pPr>
              <a:buFont typeface="Arial" panose="020B0604020202020204" pitchFamily="34" charset="0"/>
              <a:buChar char="•"/>
            </a:pPr>
            <a:r>
              <a:rPr lang="en-GB"/>
              <a:t>9:00 – 12:00</a:t>
            </a:r>
          </a:p>
          <a:p>
            <a:pPr>
              <a:buFont typeface="Arial" panose="020B0604020202020204" pitchFamily="34" charset="0"/>
              <a:buChar char="•"/>
            </a:pPr>
            <a:r>
              <a:rPr lang="en-GB"/>
              <a:t>12:00 – 13:30 Lunch </a:t>
            </a:r>
          </a:p>
          <a:p>
            <a:pPr>
              <a:buFont typeface="Arial" panose="020B0604020202020204" pitchFamily="34" charset="0"/>
              <a:buChar char="•"/>
            </a:pPr>
            <a:r>
              <a:rPr lang="en-GB"/>
              <a:t>13:30 – 17:00</a:t>
            </a:r>
          </a:p>
          <a:p>
            <a:pPr>
              <a:buFont typeface="Arial" panose="020B0604020202020204" pitchFamily="34" charset="0"/>
              <a:buChar char="•"/>
            </a:pPr>
            <a:endParaRPr lang="en-GB"/>
          </a:p>
          <a:p>
            <a:pPr marL="228600" indent="0">
              <a:buFont typeface="Arial" panose="020B0604020202020204" pitchFamily="34" charset="0"/>
              <a:buNone/>
            </a:pPr>
            <a:r>
              <a:rPr lang="en-GB"/>
              <a:t>Each day will end with a reflection session on the day. The reflection will focus on both the content of the Masterclass and the didactics. These reflections will be captured to improve both the content and the didactics of the Masterclass.</a:t>
            </a:r>
          </a:p>
          <a:p>
            <a:pPr marL="228600" indent="0">
              <a:buFont typeface="Arial" panose="020B0604020202020204" pitchFamily="34" charset="0"/>
              <a:buNone/>
            </a:pPr>
            <a:endParaRPr lang="en-GB"/>
          </a:p>
          <a:p>
            <a:pPr marL="228600" indent="0">
              <a:buFont typeface="Arial" panose="020B0604020202020204" pitchFamily="34" charset="0"/>
              <a:buNone/>
            </a:pPr>
            <a:r>
              <a:rPr lang="en-GB"/>
              <a:t>Participants are expected to be on time and actively participate in all group sessions. The long lunch break provides time to answer e-mails or calls.</a:t>
            </a:r>
          </a:p>
          <a:p>
            <a:pPr marL="228600" indent="0">
              <a:buFont typeface="Arial" panose="020B0604020202020204" pitchFamily="34" charset="0"/>
              <a:buNone/>
            </a:pPr>
            <a:endParaRPr lang="en-GB"/>
          </a:p>
          <a:p>
            <a:pPr marL="228600" indent="0">
              <a:buFont typeface="Arial" panose="020B0604020202020204" pitchFamily="34" charset="0"/>
              <a:buNone/>
            </a:pPr>
            <a:r>
              <a:rPr lang="en-GB"/>
              <a:t>Participants are expected to depart on day 5. </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208399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provides an overview of the materials that are available as part of the Masterclass, how to access them and how to obtain a certificate. You can hand out the hardcopy of the participant and trainer handbook.</a:t>
            </a: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Available materials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All module content will be available in English and French. The content of each module will be presented in PowerPoint. Relevant resources and videos are to be hyperlinked or embedded into the presentation, with narration notes included in a Notes box to support replication by the trainers. Modules will include graphic visualizations to summarize the content.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One participant and one trainer handbook: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b="0" i="0" u="none" strike="noStrike" cap="none">
                <a:solidFill>
                  <a:schemeClr val="dk1"/>
                </a:solidFill>
                <a:effectLst/>
                <a:latin typeface="Arial"/>
                <a:ea typeface="Arial"/>
                <a:cs typeface="Arial"/>
                <a:sym typeface="Arial"/>
              </a:rPr>
              <a:t>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handbook serves as guidance for trainers who will roll out the training delivery. It will include but is not limited to the masterclass content, and tools and tips for masterclass delivery.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b="0" i="0" u="none" strike="noStrike" cap="none">
                <a:solidFill>
                  <a:schemeClr val="dk1"/>
                </a:solidFill>
                <a:effectLst/>
                <a:latin typeface="Arial"/>
                <a:ea typeface="Arial"/>
                <a:cs typeface="Arial"/>
                <a:sym typeface="Arial"/>
              </a:rPr>
              <a:t>The participant handbook will contain all masterclass content, case studies and additional resources for ease of reference. The participant handbook will include additional notes and workspaces for documenting examples.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a:t>Both handbooks are available in hard and soft copy.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1"/>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Certificate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After successfully completing the assessment on day 5, active participation in all five days and completing a feedback survey on your experience, participants will receive a trainer of trainer's certificate.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latin typeface="Arial"/>
                <a:ea typeface="Arial"/>
                <a:cs typeface="Arial"/>
                <a:sym typeface="Arial"/>
              </a:rPr>
              <a:t>Accessibility</a:t>
            </a:r>
          </a:p>
          <a:p>
            <a:r>
              <a:rPr lang="en-GB" sz="1200" b="0" i="0" u="none" strike="noStrike" cap="none">
                <a:solidFill>
                  <a:schemeClr val="dk1"/>
                </a:solidFill>
                <a:effectLst/>
                <a:latin typeface="Arial"/>
                <a:ea typeface="Arial"/>
                <a:cs typeface="Arial"/>
                <a:sym typeface="Arial"/>
              </a:rPr>
              <a:t>All materials will be hosted on the GCA and IRC website. We propose that all materials will also be made available on the </a:t>
            </a:r>
            <a:r>
              <a:rPr lang="en-GB" sz="1200" b="0" i="0" u="sng" strike="noStrike" cap="none">
                <a:solidFill>
                  <a:schemeClr val="dk1"/>
                </a:solidFill>
                <a:effectLst/>
                <a:latin typeface="Arial"/>
                <a:ea typeface="Arial"/>
                <a:cs typeface="Arial"/>
                <a:sym typeface="Arial"/>
                <a:hlinkClick r:id="rId3"/>
              </a:rPr>
              <a:t>WASH Systems Academy</a:t>
            </a:r>
            <a:r>
              <a:rPr lang="en-GB" sz="1200" b="0" i="0" u="none" strike="noStrike" cap="none">
                <a:solidFill>
                  <a:schemeClr val="dk1"/>
                </a:solidFill>
                <a:effectLst/>
                <a:latin typeface="Arial"/>
                <a:ea typeface="Arial"/>
                <a:cs typeface="Arial"/>
                <a:sym typeface="Arial"/>
              </a:rPr>
              <a:t> as part of the introductory online module as well as other relevant platforms.</a:t>
            </a:r>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35066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provides an overview of the difference between the Masterclass and the Training of Trainers.</a:t>
            </a:r>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992994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provides an overview of the difference between the Masterclass and the Training of Trainers.</a:t>
            </a: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03816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200"/>
              <a:buFont typeface="Arial"/>
              <a:buNone/>
              <a:tabLst/>
              <a:defRPr/>
            </a:pPr>
            <a:r>
              <a:rPr lang="en-US" sz="1200" b="1">
                <a:solidFill>
                  <a:schemeClr val="dk1"/>
                </a:solidFill>
                <a:latin typeface="Roboto"/>
                <a:ea typeface="Roboto"/>
                <a:cs typeface="Roboto"/>
                <a:sym typeface="Roboto"/>
              </a:rPr>
              <a:t>Trainer notes:</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r>
              <a:rPr lang="en-GB" sz="1200" b="0" i="0" u="none" strike="noStrike" cap="none">
                <a:solidFill>
                  <a:srgbClr val="0B5FBA"/>
                </a:solidFill>
                <a:latin typeface="Roboto"/>
                <a:ea typeface="Roboto"/>
                <a:cs typeface="Roboto"/>
                <a:sym typeface="Arial"/>
              </a:rPr>
              <a:t>This is an introductory slide to the Masterclass.</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r>
              <a:rPr lang="en-GB" sz="1200" b="0" i="0" u="none" strike="noStrike" cap="none">
                <a:solidFill>
                  <a:srgbClr val="0B5FBA"/>
                </a:solidFill>
                <a:latin typeface="Roboto"/>
                <a:ea typeface="Roboto"/>
                <a:cs typeface="Roboto"/>
                <a:sym typeface="Arial"/>
              </a:rPr>
              <a:t>Strengthening climate adaptation capacity is essential to establish resilient water and sanitation infrastructure, ensure water security under diverse climate scenarios, and support social and economic development. </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r>
              <a:rPr lang="en-GB" sz="1200" b="0" i="0" u="none" strike="noStrike" cap="none">
                <a:solidFill>
                  <a:srgbClr val="0B5FBA"/>
                </a:solidFill>
                <a:latin typeface="Roboto"/>
                <a:ea typeface="Roboto"/>
                <a:cs typeface="Roboto"/>
                <a:sym typeface="Arial"/>
              </a:rPr>
              <a:t>Integrating climate change adaptation considerations into water and sanitation infrastructure investment planning and watershed management through both green-grey infrastructure and nature-based solutions offers significant opportunities for enhancing ecosystem integrity and human well-being. </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r>
              <a:rPr lang="en-GB" sz="1200" b="0" i="0" u="none" strike="noStrike" cap="none">
                <a:solidFill>
                  <a:srgbClr val="0B5FBA"/>
                </a:solidFill>
                <a:latin typeface="Roboto"/>
                <a:ea typeface="Roboto"/>
                <a:cs typeface="Roboto"/>
                <a:sym typeface="Arial"/>
              </a:rPr>
              <a:t>Countries are increasingly investing in programs to address local flooding and drought risks, adapt to climate change, and improve climate resilience of water and sanitation services. These investments, coupled with capacity building will accelerate resilience building for water services. </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r>
              <a:rPr lang="en-GB" sz="1200" b="0" i="0" u="none" strike="noStrike" cap="none">
                <a:solidFill>
                  <a:srgbClr val="0B5FBA"/>
                </a:solidFill>
                <a:latin typeface="Roboto"/>
                <a:ea typeface="Roboto"/>
                <a:cs typeface="Roboto"/>
                <a:sym typeface="Arial"/>
              </a:rPr>
              <a:t>The Global </a:t>
            </a:r>
            <a:r>
              <a:rPr lang="en-GB" sz="1200" b="0" i="0" u="none" strike="noStrike" cap="none" err="1">
                <a:solidFill>
                  <a:srgbClr val="0B5FBA"/>
                </a:solidFill>
                <a:latin typeface="Roboto"/>
                <a:ea typeface="Roboto"/>
                <a:cs typeface="Roboto"/>
                <a:sym typeface="Arial"/>
              </a:rPr>
              <a:t>Center</a:t>
            </a:r>
            <a:r>
              <a:rPr lang="en-GB" sz="1200" b="0" i="0" u="none" strike="noStrike" cap="none">
                <a:solidFill>
                  <a:srgbClr val="0B5FBA"/>
                </a:solidFill>
                <a:latin typeface="Roboto"/>
                <a:ea typeface="Roboto"/>
                <a:cs typeface="Roboto"/>
                <a:sym typeface="Arial"/>
              </a:rPr>
              <a:t> on Adaptation (GCA) is contributing to capacity development through the development and deployment of a Climate Resilient Water Services Masterclass (CRWSMC) by IRC WASH. </a:t>
            </a:r>
          </a:p>
          <a:p>
            <a:pPr marR="0" lvl="0" algn="l" rtl="0">
              <a:lnSpc>
                <a:spcPct val="100000"/>
              </a:lnSpc>
              <a:spcBef>
                <a:spcPts val="0"/>
              </a:spcBef>
              <a:spcAft>
                <a:spcPts val="0"/>
              </a:spcAft>
              <a:buSzPts val="1200"/>
            </a:pPr>
            <a:endParaRPr lang="en-GB" sz="1200" b="0" i="0" u="none" strike="noStrike" cap="none">
              <a:solidFill>
                <a:srgbClr val="0B5FBA"/>
              </a:solidFill>
              <a:latin typeface="Roboto"/>
              <a:ea typeface="Roboto"/>
              <a:cs typeface="Roboto"/>
              <a:sym typeface="Arial"/>
            </a:endParaRPr>
          </a:p>
          <a:p>
            <a:pPr marR="0" lvl="0" algn="l" rtl="0">
              <a:lnSpc>
                <a:spcPct val="100000"/>
              </a:lnSpc>
              <a:spcBef>
                <a:spcPts val="0"/>
              </a:spcBef>
              <a:spcAft>
                <a:spcPts val="0"/>
              </a:spcAft>
              <a:buSzPts val="1200"/>
            </a:pPr>
            <a:endParaRPr sz="1200" b="0" i="0" u="none" strike="noStrike" cap="none">
              <a:solidFill>
                <a:srgbClr val="0B5FBA"/>
              </a:solidFill>
              <a:latin typeface="Roboto"/>
              <a:ea typeface="Roboto"/>
              <a:cs typeface="Roboto"/>
              <a:sym typeface="Arial"/>
            </a:endParaRPr>
          </a:p>
        </p:txBody>
      </p:sp>
      <p:sp>
        <p:nvSpPr>
          <p:cNvPr id="447" name="Google Shape;44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To ensure success,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programs should be grounded in strong adult learning principles and facilitation techniques.</a:t>
            </a:r>
          </a:p>
          <a:p>
            <a:endParaRPr lang="en-GB" sz="1200" b="0" i="0" u="none" strike="noStrike" cap="none">
              <a:solidFill>
                <a:schemeClr val="dk1"/>
              </a:solidFill>
              <a:effectLst/>
              <a:latin typeface="Arial"/>
              <a:cs typeface="Arial"/>
              <a:sym typeface="Arial"/>
            </a:endParaRPr>
          </a:p>
          <a:p>
            <a:r>
              <a:rPr lang="en-GB"/>
              <a:t>This slide introduces good practices for adult learning. These principles are introduced on day 1 of the </a:t>
            </a:r>
            <a:r>
              <a:rPr lang="en-GB" err="1"/>
              <a:t>ToT</a:t>
            </a:r>
            <a:r>
              <a:rPr lang="en-GB"/>
              <a:t> and will have their own chapter in the facilitator's handbook. </a:t>
            </a:r>
          </a:p>
          <a:p>
            <a:endParaRPr lang="en-GB"/>
          </a:p>
          <a:p>
            <a:r>
              <a:rPr lang="en-GB"/>
              <a:t>At the end of each day of the </a:t>
            </a:r>
            <a:r>
              <a:rPr lang="en-GB" err="1"/>
              <a:t>ToT</a:t>
            </a:r>
            <a:r>
              <a:rPr lang="en-GB"/>
              <a:t>, we will reflect on these principles. Day 5 of the </a:t>
            </a:r>
            <a:r>
              <a:rPr lang="en-GB" err="1"/>
              <a:t>ToT</a:t>
            </a:r>
            <a:r>
              <a:rPr lang="en-GB"/>
              <a:t> is dedicated to </a:t>
            </a:r>
            <a:r>
              <a:rPr lang="en-GB" sz="1200">
                <a:latin typeface="Roboto"/>
                <a:ea typeface="Roboto"/>
                <a:cs typeface="Roboto"/>
              </a:rPr>
              <a:t>good practices for adult learning and reflection.</a:t>
            </a:r>
            <a:endParaRPr lang="en-GB"/>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Key Adult Learning Principles are:</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Relevance</a:t>
            </a:r>
            <a:r>
              <a:rPr lang="en-GB" sz="1200" b="0" i="0" u="none" strike="noStrike" cap="none">
                <a:solidFill>
                  <a:schemeClr val="dk1"/>
                </a:solidFill>
                <a:effectLst/>
                <a:latin typeface="Arial"/>
                <a:ea typeface="Arial"/>
                <a:cs typeface="Arial"/>
                <a:sym typeface="Arial"/>
              </a:rPr>
              <a:t>: Adults need to see the value in what they’re learning. It is important to connect content to real-life tasks, goals, or problems.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Experience</a:t>
            </a:r>
            <a:r>
              <a:rPr lang="en-GB" sz="1200" b="0" i="0" u="none" strike="noStrike" cap="none">
                <a:solidFill>
                  <a:schemeClr val="dk1"/>
                </a:solidFill>
                <a:effectLst/>
                <a:latin typeface="Arial"/>
                <a:ea typeface="Arial"/>
                <a:cs typeface="Arial"/>
                <a:sym typeface="Arial"/>
              </a:rPr>
              <a:t>: Leverage participants’ prior knowledge and experiences.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Autonomy</a:t>
            </a:r>
            <a:r>
              <a:rPr lang="en-GB" sz="1200" b="0" i="0" u="none" strike="noStrike" cap="none">
                <a:solidFill>
                  <a:schemeClr val="dk1"/>
                </a:solidFill>
                <a:effectLst/>
                <a:latin typeface="Arial"/>
                <a:ea typeface="Arial"/>
                <a:cs typeface="Arial"/>
                <a:sym typeface="Arial"/>
              </a:rPr>
              <a:t>: Encourage self-direction and ownership of learning.</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Practicality</a:t>
            </a:r>
            <a:r>
              <a:rPr lang="en-GB" sz="1200" b="0" i="0" u="none" strike="noStrike" cap="none">
                <a:solidFill>
                  <a:schemeClr val="dk1"/>
                </a:solidFill>
                <a:effectLst/>
                <a:latin typeface="Arial"/>
                <a:ea typeface="Arial"/>
                <a:cs typeface="Arial"/>
                <a:sym typeface="Arial"/>
              </a:rPr>
              <a:t>: Focus on real-world application and problem-solving.</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200" b="1" i="0" u="none" strike="noStrike" cap="none">
                <a:solidFill>
                  <a:schemeClr val="dk1"/>
                </a:solidFill>
                <a:effectLst/>
                <a:latin typeface="Arial"/>
                <a:ea typeface="Arial"/>
                <a:cs typeface="Arial"/>
                <a:sym typeface="Arial"/>
              </a:rPr>
              <a:t>Experience as a resource: </a:t>
            </a:r>
            <a:r>
              <a:rPr lang="en-GB" sz="1200" b="0" i="0" u="none" strike="noStrike" cap="none">
                <a:solidFill>
                  <a:schemeClr val="dk1"/>
                </a:solidFill>
                <a:effectLst/>
                <a:latin typeface="Arial"/>
                <a:ea typeface="Arial"/>
                <a:cs typeface="Arial"/>
                <a:sym typeface="Arial"/>
              </a:rPr>
              <a:t>Adults bring a wealth of experience that can enrich learning. You can use this in discussions, case studies, and peer sharing to tap into this. Treat learners as equals and co-creators of knowledge.</a:t>
            </a:r>
          </a:p>
          <a:p>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Emphasize facilitation over lecture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Encourage </a:t>
            </a:r>
            <a:r>
              <a:rPr lang="en-GB" sz="1200" b="1" i="0" u="none" strike="noStrike" cap="none">
                <a:solidFill>
                  <a:schemeClr val="dk1"/>
                </a:solidFill>
                <a:effectLst/>
                <a:latin typeface="Arial"/>
                <a:ea typeface="Arial"/>
                <a:cs typeface="Arial"/>
                <a:sym typeface="Arial"/>
              </a:rPr>
              <a:t>dialogue and peer learning</a:t>
            </a:r>
            <a:r>
              <a:rPr lang="en-GB" sz="1200" b="0" i="0" u="none" strike="noStrike" cap="none">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Use </a:t>
            </a:r>
            <a:r>
              <a:rPr lang="en-GB" sz="1200" b="1" i="0" u="none" strike="noStrike" cap="none">
                <a:solidFill>
                  <a:schemeClr val="dk1"/>
                </a:solidFill>
                <a:effectLst/>
                <a:latin typeface="Arial"/>
                <a:ea typeface="Arial"/>
                <a:cs typeface="Arial"/>
                <a:sym typeface="Arial"/>
              </a:rPr>
              <a:t>open-ended questions</a:t>
            </a:r>
            <a:r>
              <a:rPr lang="en-GB" sz="1200" b="0" i="0" u="none" strike="noStrike" cap="none">
                <a:solidFill>
                  <a:schemeClr val="dk1"/>
                </a:solidFill>
                <a:effectLst/>
                <a:latin typeface="Arial"/>
                <a:ea typeface="Arial"/>
                <a:cs typeface="Arial"/>
                <a:sym typeface="Arial"/>
              </a:rPr>
              <a:t> to stimulate discussion.</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Practice </a:t>
            </a:r>
            <a:r>
              <a:rPr lang="en-GB" sz="1200" b="1" i="0" u="none" strike="noStrike" cap="none">
                <a:solidFill>
                  <a:schemeClr val="dk1"/>
                </a:solidFill>
                <a:effectLst/>
                <a:latin typeface="Arial"/>
                <a:ea typeface="Arial"/>
                <a:cs typeface="Arial"/>
                <a:sym typeface="Arial"/>
              </a:rPr>
              <a:t>active listening</a:t>
            </a:r>
            <a:r>
              <a:rPr lang="en-GB" sz="1200" b="0" i="0" u="none" strike="noStrike" cap="none">
                <a:solidFill>
                  <a:schemeClr val="dk1"/>
                </a:solidFill>
                <a:effectLst/>
                <a:latin typeface="Arial"/>
                <a:ea typeface="Arial"/>
                <a:cs typeface="Arial"/>
                <a:sym typeface="Arial"/>
              </a:rPr>
              <a:t> and inclusive facilitation.</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Encourage </a:t>
            </a:r>
            <a:r>
              <a:rPr lang="en-GB" sz="1200" b="1" i="0" u="none" strike="noStrike" cap="none">
                <a:solidFill>
                  <a:schemeClr val="dk1"/>
                </a:solidFill>
                <a:effectLst/>
                <a:latin typeface="Arial"/>
                <a:ea typeface="Arial"/>
                <a:cs typeface="Arial"/>
                <a:sym typeface="Arial"/>
              </a:rPr>
              <a:t>collaboration and resource sharing</a:t>
            </a:r>
            <a:r>
              <a:rPr lang="en-GB" sz="1200" b="0" i="0" u="none" strike="noStrike" cap="none">
                <a:solidFill>
                  <a:schemeClr val="dk1"/>
                </a:solidFill>
                <a:effectLst/>
                <a:latin typeface="Arial"/>
                <a:ea typeface="Arial"/>
                <a:cs typeface="Arial"/>
                <a:sym typeface="Arial"/>
              </a:rPr>
              <a:t>.</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Promote </a:t>
            </a:r>
            <a:r>
              <a:rPr lang="en-GB" sz="1200" b="1" i="0" u="none" strike="noStrike" cap="none">
                <a:solidFill>
                  <a:schemeClr val="dk1"/>
                </a:solidFill>
                <a:effectLst/>
                <a:latin typeface="Arial"/>
                <a:ea typeface="Arial"/>
                <a:cs typeface="Arial"/>
                <a:sym typeface="Arial"/>
              </a:rPr>
              <a:t>continuous professional development</a:t>
            </a:r>
            <a:r>
              <a:rPr lang="en-GB" sz="1200" b="0" i="0" u="none" strike="noStrike" cap="none">
                <a:solidFill>
                  <a:schemeClr val="dk1"/>
                </a:solidFill>
                <a:effectLst/>
                <a:latin typeface="Arial"/>
                <a:ea typeface="Arial"/>
                <a:cs typeface="Arial"/>
                <a:sym typeface="Arial"/>
              </a:rPr>
              <a:t>.</a:t>
            </a: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Evaluate and Reflect</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We will use </a:t>
            </a:r>
            <a:r>
              <a:rPr lang="en-GB" sz="1200" b="1" i="0" u="none" strike="noStrike" cap="none">
                <a:solidFill>
                  <a:schemeClr val="dk1"/>
                </a:solidFill>
                <a:effectLst/>
                <a:latin typeface="Arial"/>
                <a:ea typeface="Arial"/>
                <a:cs typeface="Arial"/>
                <a:sym typeface="Arial"/>
              </a:rPr>
              <a:t>pre- and post-assessments</a:t>
            </a:r>
            <a:r>
              <a:rPr lang="en-GB" sz="1200" b="0" i="0" u="none" strike="noStrike" cap="none">
                <a:solidFill>
                  <a:schemeClr val="dk1"/>
                </a:solidFill>
                <a:effectLst/>
                <a:latin typeface="Arial"/>
                <a:ea typeface="Arial"/>
                <a:cs typeface="Arial"/>
                <a:sym typeface="Arial"/>
              </a:rPr>
              <a:t> to measure learning.</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Gather </a:t>
            </a:r>
            <a:r>
              <a:rPr lang="en-GB" sz="1200" b="1" i="0" u="none" strike="noStrike" cap="none">
                <a:solidFill>
                  <a:schemeClr val="dk1"/>
                </a:solidFill>
                <a:effectLst/>
                <a:latin typeface="Arial"/>
                <a:ea typeface="Arial"/>
                <a:cs typeface="Arial"/>
                <a:sym typeface="Arial"/>
              </a:rPr>
              <a:t>participant feedback</a:t>
            </a:r>
            <a:r>
              <a:rPr lang="en-GB" sz="1200" b="0" i="0" u="none" strike="noStrike" cap="none">
                <a:solidFill>
                  <a:schemeClr val="dk1"/>
                </a:solidFill>
                <a:effectLst/>
                <a:latin typeface="Arial"/>
                <a:ea typeface="Arial"/>
                <a:cs typeface="Arial"/>
                <a:sym typeface="Arial"/>
              </a:rPr>
              <a:t> to improve future sessions.</a:t>
            </a:r>
          </a:p>
          <a:p>
            <a:pPr marL="228600" indent="0">
              <a:buFont typeface="Arial" panose="020B0604020202020204" pitchFamily="34" charset="0"/>
              <a:buNone/>
            </a:pPr>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63621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This is an interactive masterclass in which participants are encouraged to take an active role. They should be able to ask questions, discuss ideas, and share their own experience throughout the masterclass.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content of the Masterclass is presented as: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Taught content: delivered by the training using the slides and the trainer notes attached to each slide. Participants should be encouraged to ask questions if they need to.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Examples: delivered by the trainer using the slides and the trainer notes attached to each slide. Participants should be encouraged to discuss or comment on case studies. </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Exercises: </a:t>
            </a:r>
          </a:p>
          <a:p>
            <a:pPr lvl="0">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228600" lvl="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There are three types of interactive exercises throughout the masterclass: </a:t>
            </a:r>
          </a:p>
          <a:p>
            <a:pPr lvl="0"/>
            <a:endParaRPr lang="en-GB" sz="1200" b="0" i="0" u="none" strike="noStrike" cap="none">
              <a:solidFill>
                <a:schemeClr val="dk1"/>
              </a:solidFill>
              <a:effectLst/>
              <a:latin typeface="Arial"/>
              <a:ea typeface="Arial"/>
              <a:cs typeface="Arial"/>
              <a:sym typeface="Arial"/>
            </a:endParaRPr>
          </a:p>
          <a:p>
            <a:pPr lvl="0">
              <a:buFont typeface="+mj-lt"/>
              <a:buAutoNum type="arabicPeriod"/>
            </a:pPr>
            <a:r>
              <a:rPr lang="en-GB" sz="1200" b="0" i="0" u="none" strike="noStrike" cap="none">
                <a:solidFill>
                  <a:schemeClr val="dk1"/>
                </a:solidFill>
                <a:effectLst/>
                <a:latin typeface="Arial"/>
                <a:ea typeface="Arial"/>
                <a:cs typeface="Arial"/>
                <a:sym typeface="Arial"/>
              </a:rPr>
              <a:t>Quick, fun exercises: The first exercise of each module is designed to be fast paced and fun for participants. These should be delivered quickly, without too much emphasis on content. They are important to relax participants into the module and recap important definitions. </a:t>
            </a:r>
          </a:p>
          <a:p>
            <a:pPr lvl="0">
              <a:buFont typeface="+mj-lt"/>
              <a:buAutoNum type="arabicPeriod"/>
            </a:pPr>
            <a:r>
              <a:rPr lang="en-GB" sz="1200" b="0" i="0" u="none" strike="noStrike" cap="none">
                <a:solidFill>
                  <a:schemeClr val="dk1"/>
                </a:solidFill>
                <a:effectLst/>
                <a:latin typeface="Arial"/>
                <a:ea typeface="Arial"/>
                <a:cs typeface="Arial"/>
                <a:sym typeface="Arial"/>
              </a:rPr>
              <a:t>Short check in exercises: Throughout each module there are exercises that encourage participants to apply the material, ask questions, or share their experience. These exercises serve as pauses in the material to allow participants time to reflect and apply their learning. </a:t>
            </a:r>
          </a:p>
          <a:p>
            <a:pPr lvl="0">
              <a:buFont typeface="+mj-lt"/>
              <a:buAutoNum type="arabicPeriod"/>
            </a:pPr>
            <a:r>
              <a:rPr lang="en-GB" sz="1200" b="0" i="0" u="none" strike="noStrike" cap="none">
                <a:solidFill>
                  <a:schemeClr val="dk1"/>
                </a:solidFill>
                <a:effectLst/>
                <a:latin typeface="Arial"/>
                <a:ea typeface="Arial"/>
                <a:cs typeface="Arial"/>
                <a:sym typeface="Arial"/>
              </a:rPr>
              <a:t>Long group exercises: Each module completes with a longer exercise to help participants apply their learning to their own context and share their ideas with one another. These are done in small groups.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Throughout the masterclass training can pause at any time to invite participants to ask questions. </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97607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sz="1000">
                <a:solidFill>
                  <a:schemeClr val="dk1"/>
                </a:solidFill>
              </a:rPr>
              <a:t>Please remind participants about these general guiding principles for the course.</a:t>
            </a: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r>
              <a:rPr lang="en-US" sz="1000">
                <a:solidFill>
                  <a:schemeClr val="dk1"/>
                </a:solidFill>
              </a:rPr>
              <a:t>Emphasize that they are free to ask questions and to share their own experience whenever they would like.</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endParaRPr sz="1000" b="1">
              <a:solidFill>
                <a:schemeClr val="dk1"/>
              </a:solidFill>
              <a:latin typeface="Roboto"/>
              <a:ea typeface="Roboto"/>
              <a:cs typeface="Roboto"/>
              <a:sym typeface="Roboto"/>
            </a:endParaRPr>
          </a:p>
        </p:txBody>
      </p:sp>
      <p:sp>
        <p:nvSpPr>
          <p:cNvPr id="216" name="Google Shape;2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solidFill>
                  <a:schemeClr val="dk1"/>
                </a:solidFill>
                <a:latin typeface="Roboto"/>
                <a:ea typeface="Roboto"/>
                <a:cs typeface="Roboto"/>
                <a:sym typeface="Roboto"/>
              </a:rPr>
              <a:t>There are two options to do this. The first is to simply read out this slide to the participants </a:t>
            </a:r>
            <a:r>
              <a:rPr lang="en-GB" sz="1200" b="0" i="0" u="none" strike="noStrike" cap="none">
                <a:solidFill>
                  <a:schemeClr val="dk1"/>
                </a:solidFill>
                <a:effectLst/>
                <a:latin typeface="Arial"/>
                <a:ea typeface="Arial"/>
                <a:cs typeface="Arial"/>
                <a:sym typeface="Arial"/>
              </a:rPr>
              <a:t>and ask if each point is understood. Alternatively, you can print out of copy of the code of conduct and ask each participant to sign it.</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a:solidFill>
                  <a:schemeClr val="dk1"/>
                </a:solidFill>
                <a:latin typeface="Roboto"/>
                <a:ea typeface="Roboto"/>
                <a:cs typeface="Roboto"/>
                <a:sym typeface="Roboto"/>
              </a:rPr>
              <a:t>A third option requires some preparation, but is more engaging:</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1">
              <a:solidFill>
                <a:schemeClr val="dk1"/>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Before the meeting starts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arenR"/>
              <a:tabLst/>
              <a:defRPr/>
            </a:pPr>
            <a:r>
              <a:rPr lang="en-US" sz="1200" b="0">
                <a:solidFill>
                  <a:schemeClr val="dk1"/>
                </a:solidFill>
                <a:latin typeface="Roboto"/>
                <a:ea typeface="Roboto"/>
                <a:cs typeface="Roboto"/>
                <a:sym typeface="Roboto"/>
              </a:rPr>
              <a:t>Write each of the conducts on a separate post it note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arenR"/>
              <a:tabLst/>
              <a:defRPr/>
            </a:pPr>
            <a:r>
              <a:rPr lang="en-US" sz="1200" b="0">
                <a:solidFill>
                  <a:schemeClr val="dk1"/>
                </a:solidFill>
                <a:latin typeface="Roboto"/>
                <a:ea typeface="Roboto"/>
                <a:cs typeface="Roboto"/>
                <a:sym typeface="Roboto"/>
              </a:rPr>
              <a:t>Randomly stick them under different chairs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arenR"/>
              <a:tabLst/>
              <a:defRPr/>
            </a:pPr>
            <a:r>
              <a:rPr lang="en-US" sz="1200" b="0">
                <a:solidFill>
                  <a:schemeClr val="dk1"/>
                </a:solidFill>
                <a:latin typeface="Roboto"/>
                <a:ea typeface="Roboto"/>
                <a:cs typeface="Roboto"/>
                <a:sym typeface="Roboto"/>
              </a:rPr>
              <a:t>When this slide appears, ask people to look under their chair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arenR"/>
              <a:tabLst/>
              <a:defRPr/>
            </a:pPr>
            <a:r>
              <a:rPr lang="en-US" sz="1200" b="0">
                <a:solidFill>
                  <a:schemeClr val="dk1"/>
                </a:solidFill>
                <a:latin typeface="Roboto"/>
                <a:ea typeface="Roboto"/>
                <a:cs typeface="Roboto"/>
                <a:sym typeface="Roboto"/>
              </a:rPr>
              <a:t>The four people that have a </a:t>
            </a:r>
            <a:r>
              <a:rPr lang="en-US" sz="1200" b="0" err="1">
                <a:solidFill>
                  <a:schemeClr val="dk1"/>
                </a:solidFill>
                <a:latin typeface="Roboto"/>
                <a:ea typeface="Roboto"/>
                <a:cs typeface="Roboto"/>
                <a:sym typeface="Roboto"/>
              </a:rPr>
              <a:t>post-it</a:t>
            </a:r>
            <a:r>
              <a:rPr lang="en-US" sz="1200" b="0">
                <a:solidFill>
                  <a:schemeClr val="dk1"/>
                </a:solidFill>
                <a:latin typeface="Roboto"/>
                <a:ea typeface="Roboto"/>
                <a:cs typeface="Roboto"/>
                <a:sym typeface="Roboto"/>
              </a:rPr>
              <a:t> need to read them out. Make these four participants the custodians of the code of conduct.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AutoNum type="arabicParenR"/>
              <a:tabLst/>
              <a:defRPr/>
            </a:pPr>
            <a:endParaRPr lang="en-US" sz="1200" b="0">
              <a:solidFill>
                <a:schemeClr val="dk1"/>
              </a:solidFill>
              <a:latin typeface="Roboto"/>
              <a:ea typeface="Roboto"/>
              <a:cs typeface="Roboto"/>
              <a:sym typeface="Roboto"/>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77785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b="0"/>
          </a:p>
          <a:p>
            <a:r>
              <a:rPr lang="en-GB" b="0"/>
              <a:t>As combining theme though the course, we will use the metaphor of a river. Each day will be represented by a part of the river. </a:t>
            </a:r>
          </a:p>
          <a:p>
            <a:r>
              <a:rPr lang="en-GB" b="0"/>
              <a:t>Discuss which symbolism we can link to the source. Consider aspects such as the start of something, the power to break from the stones etc </a:t>
            </a:r>
            <a:r>
              <a:rPr lang="en-GB" b="0" err="1"/>
              <a:t>etc</a:t>
            </a:r>
            <a:r>
              <a:rPr lang="en-GB" b="0"/>
              <a:t>.</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Each day will represent a different part of the river. </a:t>
            </a:r>
            <a:r>
              <a:rPr lang="en-GB" b="0"/>
              <a:t>On the first day you start in a corner, with the rope just emerging from e.g. a window. Explain that the rope is the river and we are all on a boat on it. </a:t>
            </a:r>
          </a:p>
          <a:p>
            <a:endParaRPr lang="en-GB" b="0"/>
          </a:p>
          <a:p>
            <a:r>
              <a:rPr lang="en-GB" sz="1200" b="0" i="0" u="none" strike="noStrike" cap="none">
                <a:solidFill>
                  <a:schemeClr val="dk1"/>
                </a:solidFill>
                <a:effectLst/>
                <a:latin typeface="Arial"/>
                <a:ea typeface="Arial"/>
                <a:cs typeface="Arial"/>
                <a:sym typeface="Arial"/>
              </a:rPr>
              <a:t>In this first day we are at the source of the river.</a:t>
            </a:r>
            <a:endParaRPr lang="en-GB"/>
          </a:p>
          <a:p>
            <a:endParaRPr lang="en-GB"/>
          </a:p>
          <a:p>
            <a:r>
              <a:rPr lang="en-GB"/>
              <a:t>Ask participants to</a:t>
            </a:r>
            <a:r>
              <a:rPr lang="en-GB" b="0"/>
              <a:t> suggest a name for the river.</a:t>
            </a:r>
            <a:endParaRPr lang="en-GB"/>
          </a:p>
          <a:p>
            <a:endParaRPr lang="en-GB" b="0"/>
          </a:p>
          <a:p>
            <a:r>
              <a:rPr lang="en-GB" b="0"/>
              <a:t>(If there is space, and you have time) Buy a thick blue rope of around 5 meters that can be used as a symbol of the river running through the room. </a:t>
            </a:r>
          </a:p>
          <a:p>
            <a:endParaRPr lang="en-GB" b="0"/>
          </a:p>
          <a:p>
            <a:endParaRPr lang="en-GB" b="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1849376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9F7FE-B190-FEE0-99D0-4C44EC4919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1D03A4-E244-A693-695E-C1CA7D7830E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E44AB2F5-63F6-0293-EB28-6B984FA8A28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The following slides explain how to access the developed training materials including online Module 1.</a:t>
            </a:r>
          </a:p>
        </p:txBody>
      </p:sp>
      <p:sp>
        <p:nvSpPr>
          <p:cNvPr id="4" name="Slide Number Placeholder 3">
            <a:extLst>
              <a:ext uri="{FF2B5EF4-FFF2-40B4-BE49-F238E27FC236}">
                <a16:creationId xmlns:a16="http://schemas.microsoft.com/office/drawing/2014/main" id="{FCED710F-DEEA-1809-6BBC-05014F9E89B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5299060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Explain participants how to access Module 1.</a:t>
            </a:r>
          </a:p>
          <a:p>
            <a:endParaRPr lang="en-GB"/>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Arial"/>
                <a:cs typeface="Arial"/>
                <a:sym typeface="Arial"/>
              </a:rPr>
              <a:t>All participants must first undertake an introductory online module as a pre-requisite to participating in the in-person training. This is done to ensure baseline/common knowledge on key topics (e.g. climate change, water adaptation and resilience water resources management, water supply and sanitation, inclusion, equity and justice aspects). </a:t>
            </a:r>
          </a:p>
          <a:p>
            <a:pPr marL="0" lvl="0" indent="0" algn="l" rtl="0">
              <a:lnSpc>
                <a:spcPct val="100000"/>
              </a:lnSpc>
              <a:spcBef>
                <a:spcPts val="0"/>
              </a:spcBef>
              <a:spcAft>
                <a:spcPts val="0"/>
              </a:spcAft>
              <a:buClr>
                <a:schemeClr val="dk1"/>
              </a:buClr>
              <a:buSzPts val="1100"/>
              <a:buFont typeface="Arial"/>
              <a:buNone/>
            </a:pPr>
            <a:endParaRPr lang="en-GB" sz="1200" b="0" i="0" u="none" strike="noStrike" cap="none">
              <a:solidFill>
                <a:schemeClr val="dk1"/>
              </a:solidFill>
              <a:effectLst/>
              <a:latin typeface="Arial"/>
              <a:ea typeface="Roboto"/>
              <a:cs typeface="Arial"/>
              <a:sym typeface="Arial"/>
            </a:endParaRPr>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Roboto"/>
                <a:cs typeface="Arial"/>
                <a:sym typeface="Arial"/>
              </a:rPr>
              <a:t>Go to:</a:t>
            </a:r>
          </a:p>
          <a:p>
            <a:pPr marL="0" lvl="0" indent="0" algn="l" rtl="0">
              <a:lnSpc>
                <a:spcPct val="100000"/>
              </a:lnSpc>
              <a:spcBef>
                <a:spcPts val="0"/>
              </a:spcBef>
              <a:spcAft>
                <a:spcPts val="0"/>
              </a:spcAft>
              <a:buClr>
                <a:schemeClr val="dk1"/>
              </a:buClr>
              <a:buSzPts val="1100"/>
              <a:buFont typeface="Arial"/>
              <a:buNone/>
            </a:pPr>
            <a:r>
              <a:rPr lang="en-GB" sz="1200" b="0" i="0" u="none" strike="noStrike" cap="none">
                <a:solidFill>
                  <a:schemeClr val="dk1"/>
                </a:solidFill>
                <a:effectLst/>
                <a:latin typeface="Arial"/>
                <a:ea typeface="Roboto"/>
                <a:cs typeface="Arial"/>
                <a:sym typeface="Arial"/>
              </a:rPr>
              <a:t>www.washsystemsacademy.org</a:t>
            </a:r>
          </a:p>
          <a:p>
            <a:pPr marL="0" lvl="0" indent="0" algn="l" rtl="0">
              <a:lnSpc>
                <a:spcPct val="100000"/>
              </a:lnSpc>
              <a:spcBef>
                <a:spcPts val="0"/>
              </a:spcBef>
              <a:spcAft>
                <a:spcPts val="0"/>
              </a:spcAft>
              <a:buClr>
                <a:schemeClr val="dk1"/>
              </a:buClr>
              <a:buSzPts val="1100"/>
              <a:buFont typeface="Arial"/>
              <a:buNone/>
            </a:pPr>
            <a:endParaRPr lang="en-GB" sz="1200" b="0" i="0" u="none" strike="noStrike" cap="none">
              <a:solidFill>
                <a:schemeClr val="dk1"/>
              </a:solidFill>
              <a:effectLst/>
              <a:latin typeface="Arial"/>
              <a:ea typeface="Roboto"/>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Roboto"/>
                <a:cs typeface="Arial"/>
                <a:sym typeface="Arial"/>
              </a:rPr>
              <a:t>Or the direct link to Module 1</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Roboto"/>
              <a:cs typeface="Arial"/>
              <a:sym typeface="Arial"/>
              <a:hlinkClick r:id="rId3"/>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1" i="0" u="none" strike="noStrike" cap="none">
                <a:solidFill>
                  <a:schemeClr val="dk1"/>
                </a:solidFill>
                <a:effectLst/>
                <a:latin typeface="Arial"/>
                <a:ea typeface="Arial"/>
                <a:cs typeface="Arial"/>
                <a:sym typeface="Arial"/>
                <a:hlinkClick r:id="rId3"/>
              </a:rPr>
              <a:t>Introducing Climate-Resilient Water Services</a:t>
            </a:r>
            <a:endParaRPr lang="en-GB" sz="1200" b="1"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lang="en-GB" sz="1000">
              <a:solidFill>
                <a:schemeClr val="dk1"/>
              </a:solidFill>
              <a:latin typeface="Roboto"/>
              <a:ea typeface="Roboto"/>
              <a:cs typeface="Roboto"/>
              <a:sym typeface="Roboto"/>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89421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8228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r>
              <a:rPr lang="en-GB"/>
              <a:t>Direct link to Module 1:</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hlinkClick r:id="rId3"/>
              </a:rPr>
              <a:t>Introducing Climate-Resilient Water Services</a:t>
            </a:r>
            <a:endParaRPr lang="en-GB" sz="1200" b="1"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947398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Google Shape;1259;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a:solidFill>
                  <a:schemeClr val="dk1"/>
                </a:solidFill>
              </a:rPr>
              <a:t>QR Code to access all materials on GCA website</a:t>
            </a:r>
          </a:p>
          <a:p>
            <a:pPr marL="0" lvl="0" indent="0" algn="l" rtl="0">
              <a:lnSpc>
                <a:spcPct val="100000"/>
              </a:lnSpc>
              <a:spcBef>
                <a:spcPts val="0"/>
              </a:spcBef>
              <a:spcAft>
                <a:spcPts val="0"/>
              </a:spcAft>
              <a:buClr>
                <a:schemeClr val="dk1"/>
              </a:buClr>
              <a:buSzPts val="1100"/>
              <a:buFont typeface="Arial"/>
              <a:buNone/>
            </a:pPr>
            <a:endParaRPr lang="en-GB" sz="1000">
              <a:solidFill>
                <a:schemeClr val="dk1"/>
              </a:solidFill>
            </a:endParaRPr>
          </a:p>
          <a:p>
            <a:pPr marL="0" lvl="0" indent="0" algn="l" rtl="0">
              <a:lnSpc>
                <a:spcPct val="100000"/>
              </a:lnSpc>
              <a:spcBef>
                <a:spcPts val="0"/>
              </a:spcBef>
              <a:spcAft>
                <a:spcPts val="0"/>
              </a:spcAft>
              <a:buSzPts val="1100"/>
              <a:buNone/>
            </a:pPr>
            <a:endParaRPr lang="en-NL" sz="1000"/>
          </a:p>
        </p:txBody>
      </p:sp>
      <p:sp>
        <p:nvSpPr>
          <p:cNvPr id="1260" name="Google Shape;1260;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endParaRPr lang="en-GB"/>
          </a:p>
          <a:p>
            <a:r>
              <a:rPr lang="en-GB"/>
              <a:t>Overview of the main content of this presentation.</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6972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A2CC9687-F7AB-6559-39D4-EF9A1895FB73}"/>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321326B9-A82D-13F4-AD8B-EB6A2645104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a:solidFill>
                  <a:schemeClr val="dk1"/>
                </a:solidFill>
                <a:latin typeface="Roboto"/>
                <a:ea typeface="Roboto"/>
                <a:cs typeface="Roboto"/>
                <a:sym typeface="Roboto"/>
              </a:rPr>
              <a:t>Trainer notes:</a:t>
            </a:r>
          </a:p>
          <a:p>
            <a:endParaRPr lang="en-GB" sz="1000">
              <a:solidFill>
                <a:srgbClr val="0B5FBA"/>
              </a:solidFill>
              <a:latin typeface="Roboto"/>
              <a:ea typeface="Roboto"/>
              <a:cs typeface="Roboto"/>
              <a:sym typeface="Roboto"/>
            </a:endParaRPr>
          </a:p>
          <a:p>
            <a:r>
              <a:rPr lang="en-GB" sz="1000">
                <a:solidFill>
                  <a:srgbClr val="0B5FBA"/>
                </a:solidFill>
                <a:latin typeface="Roboto"/>
                <a:ea typeface="Roboto"/>
                <a:cs typeface="Roboto"/>
                <a:sym typeface="Roboto"/>
              </a:rPr>
              <a:t>Slides 24 to 34 can be used to introduce Module 1.</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000">
              <a:solidFill>
                <a:srgbClr val="0B5FBA"/>
              </a:solidFill>
              <a:latin typeface="Roboto"/>
              <a:ea typeface="Roboto"/>
              <a:cs typeface="Roboto"/>
              <a:sym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a:solidFill>
                  <a:srgbClr val="0B5FBA"/>
                </a:solidFill>
                <a:latin typeface="Roboto"/>
                <a:ea typeface="Roboto"/>
                <a:cs typeface="Roboto"/>
                <a:sym typeface="Roboto"/>
              </a:rPr>
              <a:t>Link to online Module 1: </a:t>
            </a:r>
            <a:r>
              <a:rPr lang="en-GB" sz="1200" b="0" i="0" u="none" strike="noStrike" cap="none">
                <a:solidFill>
                  <a:schemeClr val="dk1"/>
                </a:solidFill>
                <a:effectLst/>
                <a:latin typeface="Arial"/>
                <a:ea typeface="Arial"/>
                <a:cs typeface="Arial"/>
                <a:sym typeface="Arial"/>
                <a:hlinkClick r:id="rId3"/>
              </a:rPr>
              <a:t>Introducing Climate-Resilient Water Service</a:t>
            </a:r>
            <a:endParaRPr lang="en-GB" sz="1200" b="0" i="0" u="none" strike="noStrike" cap="none">
              <a:solidFill>
                <a:schemeClr val="dk1"/>
              </a:solidFill>
              <a:effectLst/>
              <a:latin typeface="Arial"/>
              <a:ea typeface="Arial"/>
              <a:cs typeface="Arial"/>
              <a:sym typeface="Arial"/>
            </a:endParaRPr>
          </a:p>
          <a:p>
            <a:endParaRPr lang="en-GB" sz="100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C6DC99FC-510F-5A3A-3495-C33B30E675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12532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a:extLst>
            <a:ext uri="{FF2B5EF4-FFF2-40B4-BE49-F238E27FC236}">
              <a16:creationId xmlns:a16="http://schemas.microsoft.com/office/drawing/2014/main" id="{38F7750F-41D2-912C-D103-22FD75071243}"/>
            </a:ext>
          </a:extLst>
        </p:cNvPr>
        <p:cNvGrpSpPr/>
        <p:nvPr/>
      </p:nvGrpSpPr>
      <p:grpSpPr>
        <a:xfrm>
          <a:off x="0" y="0"/>
          <a:ext cx="0" cy="0"/>
          <a:chOff x="0" y="0"/>
          <a:chExt cx="0" cy="0"/>
        </a:xfrm>
      </p:grpSpPr>
      <p:sp>
        <p:nvSpPr>
          <p:cNvPr id="1259" name="Google Shape;1259;p89:notes">
            <a:extLst>
              <a:ext uri="{FF2B5EF4-FFF2-40B4-BE49-F238E27FC236}">
                <a16:creationId xmlns:a16="http://schemas.microsoft.com/office/drawing/2014/main" id="{A019CE50-3143-0347-6D3E-0EDBEA81AED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GB" sz="1000">
                <a:solidFill>
                  <a:schemeClr val="dk1"/>
                </a:solidFill>
              </a:rPr>
              <a:t>QR Code to access Module 1 on the WASH Systems Academy.</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hlinkClick r:id="rId3"/>
              </a:rPr>
              <a:t>Introducing Climate-Resilient Water Service</a:t>
            </a:r>
            <a:endParaRPr lang="en-GB" sz="1200" b="0" i="0" u="none" strike="noStrike" cap="none">
              <a:solidFill>
                <a:schemeClr val="dk1"/>
              </a:solidFill>
              <a:effectLst/>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endParaRPr sz="1000"/>
          </a:p>
        </p:txBody>
      </p:sp>
      <p:sp>
        <p:nvSpPr>
          <p:cNvPr id="1260" name="Google Shape;1260;p89:notes">
            <a:extLst>
              <a:ext uri="{FF2B5EF4-FFF2-40B4-BE49-F238E27FC236}">
                <a16:creationId xmlns:a16="http://schemas.microsoft.com/office/drawing/2014/main" id="{A898D1C8-54CB-5886-95DA-3D04001998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369401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CD902-AD37-F934-A7E0-89FB09D926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77916D-A8CF-A21D-BAB7-041415BD1615}"/>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2AC92E8F-BE35-A02B-DDC1-40D039A02D28}"/>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r>
              <a:rPr lang="en-GB"/>
              <a:t>Overview of the main content of this presentation.</a:t>
            </a:r>
          </a:p>
        </p:txBody>
      </p:sp>
      <p:sp>
        <p:nvSpPr>
          <p:cNvPr id="4" name="Slide Number Placeholder 3">
            <a:extLst>
              <a:ext uri="{FF2B5EF4-FFF2-40B4-BE49-F238E27FC236}">
                <a16:creationId xmlns:a16="http://schemas.microsoft.com/office/drawing/2014/main" id="{626268E4-5B8D-C954-7E3E-79C7541FC1B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368944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2282484B-43F9-659B-C625-69066BAD1134}"/>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1B68575E-2DE6-20A7-C68F-FD9696DCAA5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a:solidFill>
                  <a:schemeClr val="dk1"/>
                </a:solidFill>
                <a:latin typeface="Roboto"/>
                <a:ea typeface="Roboto"/>
                <a:cs typeface="Roboto"/>
                <a:sym typeface="Roboto"/>
              </a:rPr>
              <a:t>Here you can acknowledge who contributed to the development of the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a:extLst>
              <a:ext uri="{FF2B5EF4-FFF2-40B4-BE49-F238E27FC236}">
                <a16:creationId xmlns:a16="http://schemas.microsoft.com/office/drawing/2014/main" id="{11F5268E-5067-DD3A-EEAB-AE03B3DF258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550443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1457442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D261C1EF-8338-2BA6-EFB6-3DE6414BD028}"/>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BCEB069C-C3F8-17A1-77A3-660DC9BD96C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p>
          <a:p>
            <a:pPr marL="0" lvl="0" indent="0" algn="l" rtl="0">
              <a:lnSpc>
                <a:spcPct val="100000"/>
              </a:lnSpc>
              <a:spcBef>
                <a:spcPts val="0"/>
              </a:spcBef>
              <a:spcAft>
                <a:spcPts val="0"/>
              </a:spcAft>
              <a:buClr>
                <a:schemeClr val="dk1"/>
              </a:buClr>
              <a:buSzPts val="1100"/>
              <a:buFont typeface="Arial"/>
              <a:buNone/>
            </a:pPr>
            <a:endParaRPr lang="en-GB" sz="12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This slide explains the overall format for Module 1.</a:t>
            </a:r>
            <a:endParaRPr lang="en-GB"/>
          </a:p>
          <a:p>
            <a:pPr marL="0" lvl="0" indent="0" algn="l" rtl="0">
              <a:lnSpc>
                <a:spcPct val="100000"/>
              </a:lnSpc>
              <a:spcBef>
                <a:spcPts val="0"/>
              </a:spcBef>
              <a:spcAft>
                <a:spcPts val="0"/>
              </a:spcAft>
              <a:buClr>
                <a:schemeClr val="dk1"/>
              </a:buClr>
              <a:buSzPts val="1100"/>
              <a:buFont typeface="Arial"/>
              <a:buNone/>
            </a:pPr>
            <a:endParaRPr lang="en-GB" sz="12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GB" sz="1200" b="1">
                <a:solidFill>
                  <a:schemeClr val="dk1"/>
                </a:solidFill>
                <a:latin typeface="Roboto"/>
                <a:ea typeface="Roboto"/>
                <a:cs typeface="Roboto"/>
                <a:sym typeface="Roboto"/>
              </a:rPr>
              <a:t>Module 1 </a:t>
            </a:r>
            <a:r>
              <a:rPr lang="en-GB" sz="1200">
                <a:solidFill>
                  <a:schemeClr val="dk1"/>
                </a:solidFill>
                <a:latin typeface="Roboto"/>
                <a:ea typeface="Roboto"/>
                <a:cs typeface="Roboto"/>
                <a:sym typeface="Roboto"/>
              </a:rPr>
              <a:t>is a </a:t>
            </a:r>
            <a:r>
              <a:rPr lang="en-GB" sz="1200" b="1">
                <a:solidFill>
                  <a:srgbClr val="0B5FBA"/>
                </a:solidFill>
                <a:latin typeface="Roboto"/>
                <a:ea typeface="Roboto"/>
                <a:cs typeface="Roboto"/>
                <a:sym typeface="Roboto"/>
              </a:rPr>
              <a:t>self-paced learning module </a:t>
            </a:r>
            <a:r>
              <a:rPr lang="en-GB" sz="1200">
                <a:solidFill>
                  <a:srgbClr val="0B5FBA"/>
                </a:solidFill>
                <a:latin typeface="Roboto"/>
                <a:ea typeface="Roboto"/>
                <a:cs typeface="Roboto"/>
                <a:sym typeface="Roboto"/>
              </a:rPr>
              <a:t>for participants to review before the in-person training. This module introduces core concepts and terminology. It includes an assessment of participants knowledge and interests before the start of the Masterclass.</a:t>
            </a:r>
          </a:p>
          <a:p>
            <a:pPr marL="0" marR="0" lvl="0" indent="0" algn="l" rtl="0">
              <a:lnSpc>
                <a:spcPct val="100000"/>
              </a:lnSpc>
              <a:spcBef>
                <a:spcPts val="0"/>
              </a:spcBef>
              <a:spcAft>
                <a:spcPts val="0"/>
              </a:spcAft>
              <a:buClr>
                <a:schemeClr val="dk1"/>
              </a:buClr>
              <a:buSzPts val="1100"/>
              <a:buFont typeface="Arial"/>
              <a:buNone/>
            </a:pPr>
            <a:endParaRPr lang="en-GB" sz="12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GB" sz="1200">
                <a:solidFill>
                  <a:srgbClr val="0B5FBA"/>
                </a:solidFill>
                <a:latin typeface="Roboto"/>
                <a:ea typeface="Roboto"/>
                <a:cs typeface="Roboto"/>
                <a:sym typeface="Roboto"/>
              </a:rPr>
              <a:t>It can be accessed as an interactive online module on the WASH Systems Academy or as a PowerPoint Presentation.</a:t>
            </a:r>
          </a:p>
          <a:p>
            <a:pPr marL="0" marR="0" lvl="0" indent="0" algn="l" rtl="0">
              <a:lnSpc>
                <a:spcPct val="100000"/>
              </a:lnSpc>
              <a:spcBef>
                <a:spcPts val="0"/>
              </a:spcBef>
              <a:spcAft>
                <a:spcPts val="0"/>
              </a:spcAft>
              <a:buClr>
                <a:schemeClr val="dk1"/>
              </a:buClr>
              <a:buSzPts val="1100"/>
              <a:buFont typeface="Arial"/>
              <a:buNone/>
            </a:pPr>
            <a:endParaRPr lang="en-GB" sz="12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GB" sz="1200">
                <a:solidFill>
                  <a:srgbClr val="0B5FBA"/>
                </a:solidFill>
                <a:latin typeface="Roboto"/>
                <a:ea typeface="Roboto"/>
                <a:cs typeface="Roboto"/>
                <a:sym typeface="Roboto"/>
              </a:rPr>
              <a:t>It is a pre-requisite before joining the in-person training.</a:t>
            </a:r>
          </a:p>
          <a:p>
            <a:pPr marL="0" marR="0" lvl="0" indent="0" algn="l" rtl="0">
              <a:lnSpc>
                <a:spcPct val="100000"/>
              </a:lnSpc>
              <a:spcBef>
                <a:spcPts val="0"/>
              </a:spcBef>
              <a:spcAft>
                <a:spcPts val="0"/>
              </a:spcAft>
              <a:buClr>
                <a:schemeClr val="dk1"/>
              </a:buClr>
              <a:buSzPts val="1100"/>
              <a:buFont typeface="Arial"/>
              <a:buNone/>
            </a:pPr>
            <a:endParaRPr lang="en-GB" sz="1200">
              <a:solidFill>
                <a:srgbClr val="0B5FBA"/>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a:solidFill>
                  <a:srgbClr val="0B5FBA"/>
                </a:solidFill>
                <a:latin typeface="Roboto"/>
                <a:ea typeface="Roboto"/>
                <a:cs typeface="Roboto"/>
                <a:sym typeface="Roboto"/>
              </a:rPr>
              <a:t>Module 1 has a duration of 1.5 hours.</a:t>
            </a:r>
            <a:endParaRPr/>
          </a:p>
        </p:txBody>
      </p:sp>
      <p:sp>
        <p:nvSpPr>
          <p:cNvPr id="166" name="Google Shape;166;p6:notes">
            <a:extLst>
              <a:ext uri="{FF2B5EF4-FFF2-40B4-BE49-F238E27FC236}">
                <a16:creationId xmlns:a16="http://schemas.microsoft.com/office/drawing/2014/main" id="{B6D64602-82CB-7A65-A974-E1B3A25BB2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3838508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Roboto"/>
              <a:buNone/>
              <a:tabLst/>
              <a:defRPr/>
            </a:pPr>
            <a:r>
              <a:rPr lang="en-US" sz="1200" b="1">
                <a:solidFill>
                  <a:schemeClr val="dk1"/>
                </a:solidFill>
                <a:latin typeface="Roboto"/>
                <a:ea typeface="Roboto"/>
                <a:cs typeface="Roboto"/>
                <a:sym typeface="Roboto"/>
              </a:rPr>
              <a:t>Trainer notes:</a:t>
            </a:r>
          </a:p>
          <a:p>
            <a:pPr marL="0" lvl="0" indent="0" algn="l" rtl="0">
              <a:lnSpc>
                <a:spcPct val="100000"/>
              </a:lnSpc>
              <a:spcBef>
                <a:spcPts val="0"/>
              </a:spcBef>
              <a:spcAft>
                <a:spcPts val="0"/>
              </a:spcAft>
              <a:buClr>
                <a:schemeClr val="dk1"/>
              </a:buClr>
              <a:buSzPts val="1100"/>
              <a:buFont typeface="Roboto"/>
              <a:buNone/>
            </a:pPr>
            <a:endParaRPr lang="en-GB" sz="12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Roboto"/>
              <a:buNone/>
            </a:pPr>
            <a:r>
              <a:rPr lang="en-GB" sz="1200">
                <a:solidFill>
                  <a:schemeClr val="dk1"/>
                </a:solidFill>
                <a:latin typeface="Roboto"/>
                <a:ea typeface="Roboto"/>
                <a:cs typeface="Roboto"/>
                <a:sym typeface="Roboto"/>
              </a:rPr>
              <a:t>This slide provides a summary of what will be taught in </a:t>
            </a:r>
            <a:r>
              <a:rPr lang="en-GB" sz="1200" b="1">
                <a:solidFill>
                  <a:schemeClr val="dk1"/>
                </a:solidFill>
                <a:latin typeface="Roboto"/>
                <a:ea typeface="Roboto"/>
                <a:cs typeface="Roboto"/>
                <a:sym typeface="Roboto"/>
              </a:rPr>
              <a:t>Module 1</a:t>
            </a:r>
            <a:r>
              <a:rPr lang="en-GB" sz="1200">
                <a:solidFill>
                  <a:schemeClr val="dk1"/>
                </a:solidFill>
                <a:latin typeface="Roboto"/>
                <a:ea typeface="Roboto"/>
                <a:cs typeface="Roboto"/>
                <a:sym typeface="Roboto"/>
              </a:rPr>
              <a:t>:</a:t>
            </a:r>
            <a:endParaRPr lang="en-GB"/>
          </a:p>
          <a:p>
            <a:pPr marL="0" lvl="0" indent="0" algn="l" rtl="0">
              <a:lnSpc>
                <a:spcPct val="100000"/>
              </a:lnSpc>
              <a:spcBef>
                <a:spcPts val="0"/>
              </a:spcBef>
              <a:spcAft>
                <a:spcPts val="0"/>
              </a:spcAft>
              <a:buClr>
                <a:schemeClr val="dk1"/>
              </a:buClr>
              <a:buSzPts val="1100"/>
              <a:buFont typeface="Arial"/>
              <a:buNone/>
            </a:pPr>
            <a:endParaRPr lang="en-GB" sz="12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r>
              <a:rPr lang="en-GB" sz="1200">
                <a:solidFill>
                  <a:srgbClr val="0B5FBA"/>
                </a:solidFill>
                <a:latin typeface="Roboto"/>
                <a:ea typeface="Roboto"/>
                <a:cs typeface="Roboto"/>
                <a:sym typeface="Roboto"/>
              </a:rPr>
              <a:t>Module 1 serves as a foundation for the Masterclass by introducing key concepts and definitions that will be used throughout the course.</a:t>
            </a:r>
          </a:p>
          <a:p>
            <a:pPr marL="0" marR="0" lvl="0" indent="0" algn="l" rtl="0">
              <a:lnSpc>
                <a:spcPct val="100000"/>
              </a:lnSpc>
              <a:spcBef>
                <a:spcPts val="0"/>
              </a:spcBef>
              <a:spcAft>
                <a:spcPts val="0"/>
              </a:spcAft>
              <a:buClr>
                <a:srgbClr val="0B5FBA"/>
              </a:buClr>
              <a:buSzPts val="1100"/>
              <a:buFont typeface="Arial"/>
              <a:buNone/>
            </a:pPr>
            <a:endParaRPr lang="en-GB" sz="1200">
              <a:solidFill>
                <a:schemeClr val="dk1"/>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r>
              <a:rPr lang="en-GB" sz="1200">
                <a:solidFill>
                  <a:srgbClr val="0B5FBA"/>
                </a:solidFill>
                <a:latin typeface="Roboto"/>
                <a:ea typeface="Roboto"/>
                <a:cs typeface="Roboto"/>
                <a:sym typeface="Roboto"/>
              </a:rPr>
              <a:t>The module introduces participants to the core concepts of climate change, climate risk and climate resilience that are used throughout the Masterclass.</a:t>
            </a:r>
          </a:p>
          <a:p>
            <a:pPr marL="0" marR="0" lvl="0" indent="0" algn="l" rtl="0">
              <a:lnSpc>
                <a:spcPct val="100000"/>
              </a:lnSpc>
              <a:spcBef>
                <a:spcPts val="0"/>
              </a:spcBef>
              <a:spcAft>
                <a:spcPts val="0"/>
              </a:spcAft>
              <a:buClr>
                <a:srgbClr val="0B5FBA"/>
              </a:buClr>
              <a:buSzPts val="1100"/>
              <a:buFont typeface="Arial"/>
              <a:buNone/>
            </a:pPr>
            <a:endParaRPr lang="en-GB" sz="12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r>
              <a:rPr lang="en-GB" sz="1200">
                <a:solidFill>
                  <a:srgbClr val="0B5FBA"/>
                </a:solidFill>
                <a:latin typeface="Roboto"/>
                <a:ea typeface="Roboto"/>
                <a:cs typeface="Roboto"/>
                <a:sym typeface="Roboto"/>
              </a:rPr>
              <a:t>This modules also introduces climate-resilient water services.</a:t>
            </a:r>
          </a:p>
          <a:p>
            <a:pPr marL="171450" marR="0" lvl="0" indent="-171450" algn="l" rtl="0">
              <a:lnSpc>
                <a:spcPct val="100000"/>
              </a:lnSpc>
              <a:spcBef>
                <a:spcPts val="0"/>
              </a:spcBef>
              <a:spcAft>
                <a:spcPts val="0"/>
              </a:spcAft>
              <a:buClr>
                <a:srgbClr val="0B5FBA"/>
              </a:buClr>
              <a:buSzPts val="1100"/>
              <a:buFont typeface="Arial"/>
              <a:buChar char="•"/>
            </a:pP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68712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92058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This slide </a:t>
            </a:r>
            <a:r>
              <a:rPr lang="en-GB"/>
              <a:t>provides an overview of the learning objectives of Module 1.</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386104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This slides provides an outline for Module 1.</a:t>
            </a:r>
          </a:p>
          <a:p>
            <a:endParaRPr lang="en-GB"/>
          </a:p>
          <a:p>
            <a:r>
              <a:rPr lang="en-GB" sz="1200" b="1" i="0" u="none" strike="noStrike" cap="none">
                <a:solidFill>
                  <a:schemeClr val="dk1"/>
                </a:solidFill>
                <a:effectLst/>
                <a:latin typeface="Arial"/>
                <a:ea typeface="Arial"/>
                <a:cs typeface="Arial"/>
                <a:sym typeface="Arial"/>
              </a:rPr>
              <a:t>Assessment</a:t>
            </a:r>
          </a:p>
          <a:p>
            <a:r>
              <a:rPr lang="en-GB" sz="1200" b="0" i="0" u="none" strike="noStrike" cap="none">
                <a:solidFill>
                  <a:schemeClr val="dk1"/>
                </a:solidFill>
                <a:effectLst/>
                <a:latin typeface="Arial"/>
                <a:ea typeface="Arial"/>
                <a:cs typeface="Arial"/>
                <a:sym typeface="Arial"/>
              </a:rPr>
              <a:t>The introductory module includes two assessments that are proposed to be created on </a:t>
            </a:r>
            <a:r>
              <a:rPr lang="en-GB" sz="1200" b="0" i="0" u="none" strike="noStrike" cap="none" err="1">
                <a:solidFill>
                  <a:schemeClr val="dk1"/>
                </a:solidFill>
                <a:effectLst/>
                <a:latin typeface="Arial"/>
                <a:ea typeface="Arial"/>
                <a:cs typeface="Arial"/>
                <a:sym typeface="Arial"/>
              </a:rPr>
              <a:t>mWater</a:t>
            </a:r>
            <a:r>
              <a:rPr lang="en-GB" sz="1200" b="0" i="0" u="none" strike="noStrike" cap="none">
                <a:solidFill>
                  <a:schemeClr val="dk1"/>
                </a:solidFill>
                <a:effectLst/>
                <a:latin typeface="Arial"/>
                <a:ea typeface="Arial"/>
                <a:cs typeface="Arial"/>
                <a:sym typeface="Arial"/>
              </a:rPr>
              <a:t> and embedded in the module:</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At the start of the module: to assess participants knowledge and experience before the start of the Masterclass</a:t>
            </a:r>
          </a:p>
          <a:p>
            <a:pPr lvl="0">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At the end of the module: to assess understanding on key topics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Both assessments will consist of two parts; the first part will collect information on the profile of the participant (including gender, work experience, country of residence) and a second part to assess understanding of the key terms and statements. The assessment at the end of the course will also include a third part to collect information on participants experience and interests in the </a:t>
            </a:r>
            <a:r>
              <a:rPr lang="en-GB" sz="1200" b="0" i="0" u="none" strike="noStrike" cap="none" err="1">
                <a:solidFill>
                  <a:schemeClr val="dk1"/>
                </a:solidFill>
                <a:effectLst/>
                <a:latin typeface="Arial"/>
                <a:ea typeface="Arial"/>
                <a:cs typeface="Arial"/>
                <a:sym typeface="Arial"/>
              </a:rPr>
              <a:t>ToT</a:t>
            </a:r>
            <a:r>
              <a:rPr lang="en-GB" sz="1200" b="0" i="0" u="none" strike="noStrike" cap="none">
                <a:solidFill>
                  <a:schemeClr val="dk1"/>
                </a:solidFill>
                <a:effectLst/>
                <a:latin typeface="Arial"/>
                <a:ea typeface="Arial"/>
                <a:cs typeface="Arial"/>
                <a:sym typeface="Arial"/>
              </a:rPr>
              <a:t>. This information can be used by trainers to tailor the </a:t>
            </a:r>
            <a:r>
              <a:rPr lang="en-GB" sz="1200" b="0" i="0" u="none" strike="noStrike" cap="none" err="1">
                <a:solidFill>
                  <a:schemeClr val="dk1"/>
                </a:solidFill>
                <a:effectLst/>
                <a:latin typeface="Arial"/>
                <a:ea typeface="Arial"/>
                <a:cs typeface="Arial"/>
                <a:sym typeface="Arial"/>
              </a:rPr>
              <a:t>ToT’s</a:t>
            </a:r>
            <a:r>
              <a:rPr lang="en-GB" sz="1200" b="0" i="0" u="none" strike="noStrike" cap="none">
                <a:solidFill>
                  <a:schemeClr val="dk1"/>
                </a:solidFill>
                <a:effectLst/>
                <a:latin typeface="Arial"/>
                <a:ea typeface="Arial"/>
                <a:cs typeface="Arial"/>
                <a:sym typeface="Arial"/>
              </a:rPr>
              <a:t>.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An interactive Dashboard will be created in </a:t>
            </a:r>
            <a:r>
              <a:rPr lang="en-GB" sz="1200" b="0" i="0" u="none" strike="noStrike" cap="none" err="1">
                <a:solidFill>
                  <a:schemeClr val="dk1"/>
                </a:solidFill>
                <a:effectLst/>
                <a:latin typeface="Arial"/>
                <a:ea typeface="Arial"/>
                <a:cs typeface="Arial"/>
                <a:sym typeface="Arial"/>
              </a:rPr>
              <a:t>PowerBi</a:t>
            </a:r>
            <a:r>
              <a:rPr lang="en-GB" sz="1200" b="0" i="0" u="none" strike="noStrike" cap="none">
                <a:solidFill>
                  <a:schemeClr val="dk1"/>
                </a:solidFill>
                <a:effectLst/>
                <a:latin typeface="Arial"/>
                <a:ea typeface="Arial"/>
                <a:cs typeface="Arial"/>
                <a:sym typeface="Arial"/>
              </a:rPr>
              <a:t> that is automatically updated that visualises the information collected in the assessments.</a:t>
            </a:r>
          </a:p>
          <a:p>
            <a:r>
              <a:rPr lang="en-GB" sz="1200" b="0" i="0" u="sng" strike="noStrike" cap="none" err="1">
                <a:solidFill>
                  <a:schemeClr val="dk1"/>
                </a:solidFill>
                <a:effectLst/>
                <a:latin typeface="Arial"/>
                <a:ea typeface="Arial"/>
                <a:cs typeface="Arial"/>
                <a:sym typeface="Arial"/>
                <a:hlinkClick r:id="rId3"/>
              </a:rPr>
              <a:t>mWater</a:t>
            </a:r>
            <a:r>
              <a:rPr lang="en-GB" sz="1200" b="0" i="0" u="none" strike="noStrike" cap="none">
                <a:solidFill>
                  <a:schemeClr val="dk1"/>
                </a:solidFill>
                <a:effectLst/>
                <a:latin typeface="Arial"/>
                <a:ea typeface="Arial"/>
                <a:cs typeface="Arial"/>
                <a:sym typeface="Arial"/>
              </a:rPr>
              <a:t>, a free online platform for data collection, analysis and visualisation</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Extra resources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The module will include references and a bibliography.</a:t>
            </a:r>
          </a:p>
          <a:p>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401386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US" sz="1200"/>
              <a:t>Since this is the first time participants have been brought together, we will start with general introductions.</a:t>
            </a:r>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8690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3B305-0C69-757D-E8C5-D5BAEAF865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529F8F-B7DF-2213-5E66-600C269AB2F6}"/>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D3650160-4117-A8AF-ED40-085B03FCF22B}"/>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Certificate</a:t>
            </a: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After successfully completing </a:t>
            </a:r>
            <a:r>
              <a:rPr lang="en-GB"/>
              <a:t>the quiz on</a:t>
            </a:r>
            <a:r>
              <a:rPr lang="en-GB" sz="1200" b="0" i="0" u="none" strike="noStrike" cap="none">
                <a:solidFill>
                  <a:schemeClr val="dk1"/>
                </a:solidFill>
                <a:effectLst/>
                <a:latin typeface="Arial"/>
                <a:ea typeface="Arial"/>
                <a:cs typeface="Arial"/>
                <a:sym typeface="Arial"/>
              </a:rPr>
              <a:t> </a:t>
            </a:r>
            <a:r>
              <a:rPr lang="en-GB"/>
              <a:t>Module 1</a:t>
            </a:r>
            <a:r>
              <a:rPr lang="en-GB" sz="1200" b="0" i="0" u="none" strike="noStrike" cap="none">
                <a:solidFill>
                  <a:schemeClr val="dk1"/>
                </a:solidFill>
                <a:effectLst/>
                <a:latin typeface="Arial"/>
                <a:ea typeface="Arial"/>
                <a:cs typeface="Arial"/>
                <a:sym typeface="Arial"/>
              </a:rPr>
              <a:t>, with a score of 80 per cent or more correct, participants can download a digital certificate of completion. The </a:t>
            </a:r>
            <a:r>
              <a:rPr lang="en-GB"/>
              <a:t>certificate is also automatically e-mailed to the participant. The </a:t>
            </a:r>
            <a:r>
              <a:rPr lang="en-GB" sz="1200" b="0" i="0" u="none" strike="noStrike" cap="none">
                <a:solidFill>
                  <a:schemeClr val="dk1"/>
                </a:solidFill>
                <a:effectLst/>
                <a:latin typeface="Arial"/>
                <a:ea typeface="Arial"/>
                <a:cs typeface="Arial"/>
                <a:sym typeface="Arial"/>
              </a:rPr>
              <a:t>certificate provides entry to the face-to-face </a:t>
            </a:r>
            <a:r>
              <a:rPr lang="en-GB"/>
              <a:t>of the Masterclass </a:t>
            </a:r>
            <a:r>
              <a:rPr lang="en-GB" sz="1200" b="0" i="0" u="none" strike="noStrike" cap="none">
                <a:solidFill>
                  <a:schemeClr val="dk1"/>
                </a:solidFill>
                <a:effectLst/>
                <a:latin typeface="Arial"/>
                <a:ea typeface="Arial"/>
                <a:cs typeface="Arial"/>
                <a:sym typeface="Arial"/>
              </a:rPr>
              <a:t>program.</a:t>
            </a:r>
            <a:endParaRPr lang="en-GB" sz="1200" b="0" i="0" u="none" strike="noStrike" cap="none">
              <a:solidFill>
                <a:schemeClr val="dk1"/>
              </a:solidFill>
              <a:effectLst/>
              <a:latin typeface="Arial"/>
              <a:ea typeface="Arial"/>
              <a:cs typeface="Arial"/>
            </a:endParaRPr>
          </a:p>
          <a:p>
            <a:endParaRPr lang="en-GB"/>
          </a:p>
          <a:p>
            <a:r>
              <a:rPr lang="en-GB" sz="1200" b="0" i="0" u="none" strike="noStrike" cap="none">
                <a:solidFill>
                  <a:schemeClr val="dk1"/>
                </a:solidFill>
                <a:effectLst/>
                <a:latin typeface="Arial"/>
                <a:ea typeface="Arial"/>
                <a:cs typeface="Arial"/>
                <a:sym typeface="Arial"/>
              </a:rPr>
              <a:t>Participants can take the </a:t>
            </a:r>
            <a:r>
              <a:rPr lang="en-GB"/>
              <a:t>quiz </a:t>
            </a:r>
            <a:r>
              <a:rPr lang="en-GB" sz="1200" b="0" i="0" u="none" strike="noStrike" cap="none">
                <a:solidFill>
                  <a:schemeClr val="dk1"/>
                </a:solidFill>
                <a:effectLst/>
                <a:latin typeface="Arial"/>
                <a:ea typeface="Arial"/>
                <a:cs typeface="Arial"/>
                <a:sym typeface="Arial"/>
              </a:rPr>
              <a:t>as many times as needed with the highest score shown on the certificate. The test</a:t>
            </a:r>
            <a:r>
              <a:rPr lang="en-GB"/>
              <a:t> has</a:t>
            </a:r>
            <a:r>
              <a:rPr lang="en-GB" sz="1200" b="0" i="0" u="none" strike="noStrike" cap="none">
                <a:solidFill>
                  <a:schemeClr val="dk1"/>
                </a:solidFill>
                <a:effectLst/>
                <a:latin typeface="Arial"/>
                <a:ea typeface="Arial"/>
                <a:cs typeface="Arial"/>
                <a:sym typeface="Arial"/>
              </a:rPr>
              <a:t> </a:t>
            </a:r>
            <a:r>
              <a:rPr lang="en-GB"/>
              <a:t>10 </a:t>
            </a:r>
            <a:r>
              <a:rPr lang="en-GB" sz="1200" b="0" i="0" u="none" strike="noStrike" cap="none">
                <a:solidFill>
                  <a:schemeClr val="dk1"/>
                </a:solidFill>
                <a:effectLst/>
                <a:latin typeface="Arial"/>
                <a:ea typeface="Arial"/>
                <a:cs typeface="Arial"/>
                <a:sym typeface="Arial"/>
              </a:rPr>
              <a:t>multiple choice questions.</a:t>
            </a:r>
            <a:endParaRPr lang="en-GB" sz="1200" b="0" i="0" u="none" strike="noStrike" cap="none">
              <a:solidFill>
                <a:schemeClr val="dk1"/>
              </a:solidFill>
              <a:effectLst/>
              <a:latin typeface="Arial"/>
              <a:ea typeface="Arial"/>
              <a:cs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latin typeface="Arial"/>
                <a:ea typeface="Arial"/>
                <a:cs typeface="Arial"/>
                <a:sym typeface="Arial"/>
              </a:rPr>
              <a:t>Accessibility</a:t>
            </a:r>
            <a:endParaRPr lang="en-GB" sz="1200" b="1" i="0" u="none" strike="noStrike" cap="none">
              <a:solidFill>
                <a:schemeClr val="dk1"/>
              </a:solidFill>
              <a:latin typeface="Arial"/>
              <a:ea typeface="Arial"/>
              <a:cs typeface="Arial"/>
            </a:endParaRPr>
          </a:p>
          <a:p>
            <a:r>
              <a:rPr lang="en-GB" sz="1200" b="0" i="0" u="none" strike="noStrike" cap="none">
                <a:solidFill>
                  <a:schemeClr val="dk1"/>
                </a:solidFill>
                <a:effectLst/>
                <a:latin typeface="Arial"/>
                <a:ea typeface="Arial"/>
                <a:cs typeface="Arial"/>
                <a:sym typeface="Arial"/>
              </a:rPr>
              <a:t>All materials will be hosted on the GCA and IRC website.</a:t>
            </a:r>
            <a:r>
              <a:rPr lang="en-GB"/>
              <a:t> All </a:t>
            </a:r>
            <a:r>
              <a:rPr lang="en-GB" sz="1200" b="0" i="0" u="none" strike="noStrike" cap="none">
                <a:solidFill>
                  <a:schemeClr val="dk1"/>
                </a:solidFill>
                <a:effectLst/>
                <a:latin typeface="Arial"/>
                <a:ea typeface="Arial"/>
                <a:cs typeface="Arial"/>
                <a:sym typeface="Arial"/>
              </a:rPr>
              <a:t>materials will also be made available on the </a:t>
            </a:r>
            <a:r>
              <a:rPr lang="en-GB" sz="1200" b="0" i="0" u="sng" strike="noStrike" cap="none">
                <a:solidFill>
                  <a:schemeClr val="dk1"/>
                </a:solidFill>
                <a:effectLst/>
                <a:latin typeface="Arial"/>
                <a:ea typeface="Arial"/>
                <a:cs typeface="Arial"/>
                <a:sym typeface="Arial"/>
                <a:hlinkClick r:id="rId3"/>
              </a:rPr>
              <a:t>WASH Systems Academy</a:t>
            </a:r>
            <a:r>
              <a:rPr lang="en-GB" sz="1200" b="0" i="0" u="none" strike="noStrike" cap="none">
                <a:solidFill>
                  <a:schemeClr val="dk1"/>
                </a:solidFill>
                <a:effectLst/>
                <a:latin typeface="Arial"/>
                <a:ea typeface="Arial"/>
                <a:cs typeface="Arial"/>
                <a:sym typeface="Arial"/>
              </a:rPr>
              <a:t> as part of the introductory online module as well as other relevant platforms</a:t>
            </a:r>
            <a:endParaRPr lang="en-GB"/>
          </a:p>
          <a:p>
            <a:endParaRPr lang="en-GB"/>
          </a:p>
        </p:txBody>
      </p:sp>
      <p:sp>
        <p:nvSpPr>
          <p:cNvPr id="4" name="Slide Number Placeholder 3">
            <a:extLst>
              <a:ext uri="{FF2B5EF4-FFF2-40B4-BE49-F238E27FC236}">
                <a16:creationId xmlns:a16="http://schemas.microsoft.com/office/drawing/2014/main" id="{CBD49A44-025E-B4A9-1400-BD3B440ABE5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5927478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a:t>Link to pre-training survey</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kern="1200">
                <a:solidFill>
                  <a:srgbClr val="0B5FBA"/>
                </a:solidFill>
                <a:latin typeface="Roboto"/>
                <a:ea typeface="Roboto"/>
                <a:hlinkClick r:id="rId3"/>
              </a:rPr>
              <a:t>https://formlink.mwater.co/#/5b2bfdfd10484f8395509ffba6ca1f1c/d0f6df1ea94c4ce5a71ef94bbed2f296?branding=mwater</a:t>
            </a: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kern="1200">
                <a:solidFill>
                  <a:srgbClr val="0B5FBA"/>
                </a:solidFill>
                <a:latin typeface="Roboto"/>
                <a:ea typeface="Roboto"/>
              </a:rPr>
              <a:t>Link to Feedback survey at the end of Module 1:</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kern="1200">
                <a:solidFill>
                  <a:srgbClr val="0B5FBA"/>
                </a:solidFill>
                <a:latin typeface="Roboto"/>
                <a:ea typeface="Roboto"/>
              </a:rPr>
              <a:t>https://formlink.mwater.co/#/5b2bfdfd10484f8395509ffba6ca1f1c/95c6083784404121a1c73bec194ce1c7?branding=mwater</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a:solidFill>
                  <a:schemeClr val="dk1"/>
                </a:solidFill>
                <a:effectLst/>
                <a:latin typeface="Arial"/>
                <a:ea typeface="Arial"/>
                <a:cs typeface="Arial"/>
                <a:sym typeface="Arial"/>
              </a:rPr>
              <a:t>The link to the surveys can also be found in the participant manual.</a:t>
            </a: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kern="1200">
              <a:solidFill>
                <a:srgbClr val="0B5FBA"/>
              </a:solidFill>
              <a:latin typeface="Roboto"/>
              <a:ea typeface="Roboto"/>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224269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a:extLst>
            <a:ext uri="{FF2B5EF4-FFF2-40B4-BE49-F238E27FC236}">
              <a16:creationId xmlns:a16="http://schemas.microsoft.com/office/drawing/2014/main" id="{A2CC9687-F7AB-6559-39D4-EF9A1895FB73}"/>
            </a:ext>
          </a:extLst>
        </p:cNvPr>
        <p:cNvGrpSpPr/>
        <p:nvPr/>
      </p:nvGrpSpPr>
      <p:grpSpPr>
        <a:xfrm>
          <a:off x="0" y="0"/>
          <a:ext cx="0" cy="0"/>
          <a:chOff x="0" y="0"/>
          <a:chExt cx="0" cy="0"/>
        </a:xfrm>
      </p:grpSpPr>
      <p:sp>
        <p:nvSpPr>
          <p:cNvPr id="319" name="Google Shape;319;p9:notes">
            <a:extLst>
              <a:ext uri="{FF2B5EF4-FFF2-40B4-BE49-F238E27FC236}">
                <a16:creationId xmlns:a16="http://schemas.microsoft.com/office/drawing/2014/main" id="{321326B9-A82D-13F4-AD8B-EB6A2645104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a:solidFill>
                <a:srgbClr val="0B5FBA"/>
              </a:solidFill>
              <a:latin typeface="Roboto"/>
              <a:ea typeface="Roboto"/>
              <a:cs typeface="Roboto"/>
              <a:sym typeface="Roboto"/>
            </a:endParaRPr>
          </a:p>
          <a:p>
            <a:r>
              <a:rPr lang="en-GB" sz="1200">
                <a:solidFill>
                  <a:srgbClr val="0B5FBA"/>
                </a:solidFill>
                <a:latin typeface="Roboto"/>
                <a:ea typeface="Roboto"/>
                <a:cs typeface="Roboto"/>
                <a:sym typeface="Roboto"/>
              </a:rPr>
              <a:t>Slides </a:t>
            </a:r>
            <a:r>
              <a:rPr lang="en-GB">
                <a:solidFill>
                  <a:srgbClr val="0B5FBA"/>
                </a:solidFill>
                <a:latin typeface="Roboto"/>
                <a:ea typeface="Roboto"/>
                <a:cs typeface="Roboto"/>
                <a:sym typeface="Roboto"/>
              </a:rPr>
              <a:t>35 </a:t>
            </a:r>
            <a:r>
              <a:rPr lang="en-GB" sz="1200">
                <a:solidFill>
                  <a:srgbClr val="0B5FBA"/>
                </a:solidFill>
                <a:latin typeface="Roboto"/>
                <a:ea typeface="Roboto"/>
                <a:cs typeface="Roboto"/>
                <a:sym typeface="Roboto"/>
              </a:rPr>
              <a:t>to … provide an overview of Module 2.</a:t>
            </a:r>
            <a:endParaRPr lang="en-GB" sz="1200">
              <a:solidFill>
                <a:srgbClr val="0B5FBA"/>
              </a:solidFill>
              <a:latin typeface="Roboto"/>
              <a:ea typeface="Roboto"/>
              <a:cs typeface="Roboto"/>
            </a:endParaRPr>
          </a:p>
          <a:p>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This module provides a concise refresher on the fundamentals of climate resilience in water systems, focusing on the key challenges, frameworks, and adaptive approaches necessary to address climate-related impacts. </a:t>
            </a:r>
            <a:endParaRPr lang="en-GB" sz="1200" b="0" i="0" u="none" strike="noStrike" cap="none">
              <a:solidFill>
                <a:schemeClr val="dk1"/>
              </a:solidFill>
              <a:effectLst/>
              <a:latin typeface="Arial"/>
              <a:ea typeface="Arial"/>
              <a:cs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a:defRPr/>
            </a:pPr>
            <a:r>
              <a:rPr lang="en-GB" sz="1200" b="0" i="0" u="none" strike="noStrike" cap="none">
                <a:solidFill>
                  <a:schemeClr val="dk1"/>
                </a:solidFill>
                <a:effectLst/>
                <a:latin typeface="Arial"/>
                <a:ea typeface="Arial"/>
                <a:cs typeface="Arial"/>
                <a:sym typeface="Arial"/>
              </a:rPr>
              <a:t>It is designed for participants with some prior knowledge of the topic. The module revisits the critical linkages between climate change and water services</a:t>
            </a:r>
            <a:r>
              <a:rPr lang="en-GB"/>
              <a:t> that were introduced in Module 1</a:t>
            </a:r>
            <a:r>
              <a:rPr lang="en-GB" sz="1200" b="0" i="0" u="none" strike="noStrike" cap="none">
                <a:solidFill>
                  <a:schemeClr val="dk1"/>
                </a:solidFill>
                <a:effectLst/>
                <a:latin typeface="Arial"/>
                <a:ea typeface="Arial"/>
                <a:cs typeface="Arial"/>
                <a:sym typeface="Arial"/>
              </a:rPr>
              <a:t>.</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cs typeface="Arial"/>
                <a:sym typeface="Arial"/>
              </a:rPr>
              <a:t>Module 2 is the first day of the Training of Trainers program.</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cs typeface="Arial"/>
                <a:sym typeface="Arial"/>
              </a:rPr>
              <a:t>Duration  of Module 2 is one day.</a:t>
            </a:r>
            <a:br>
              <a:rPr lang="en-GB" sz="1000"/>
            </a:br>
            <a:endParaRPr lang="en-GB" sz="1000">
              <a:solidFill>
                <a:srgbClr val="0B5FBA"/>
              </a:solidFill>
              <a:latin typeface="Roboto"/>
              <a:ea typeface="Roboto"/>
              <a:cs typeface="Roboto"/>
              <a:sym typeface="Roboto"/>
            </a:endParaRPr>
          </a:p>
          <a:p>
            <a:pPr marL="0" marR="0" lvl="0" indent="0" algn="l" rtl="0">
              <a:lnSpc>
                <a:spcPct val="100000"/>
              </a:lnSpc>
              <a:spcBef>
                <a:spcPts val="0"/>
              </a:spcBef>
              <a:spcAft>
                <a:spcPts val="0"/>
              </a:spcAft>
              <a:buClr>
                <a:srgbClr val="0B5FBA"/>
              </a:buClr>
              <a:buSzPts val="1100"/>
              <a:buFont typeface="Arial"/>
              <a:buNone/>
            </a:pPr>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sym typeface="Roboto"/>
            </a:endParaRPr>
          </a:p>
          <a:p>
            <a:pPr marL="171450" marR="0" lvl="0" indent="-171450" algn="l" rtl="0">
              <a:lnSpc>
                <a:spcPct val="100000"/>
              </a:lnSpc>
              <a:spcBef>
                <a:spcPts val="0"/>
              </a:spcBef>
              <a:spcAft>
                <a:spcPts val="0"/>
              </a:spcAft>
              <a:buClr>
                <a:srgbClr val="0B5FBA"/>
              </a:buClr>
              <a:buSzPts val="1100"/>
              <a:buFont typeface="Arial"/>
              <a:buChar char="•"/>
            </a:pPr>
            <a:endParaRPr lang="en-GB" sz="1000">
              <a:solidFill>
                <a:srgbClr val="0B5FBA"/>
              </a:solidFill>
              <a:latin typeface="Roboto"/>
              <a:ea typeface="Roboto"/>
              <a:cs typeface="Roboto"/>
            </a:endParaRPr>
          </a:p>
          <a:p>
            <a:pPr marL="171450" marR="0" lvl="0" indent="-101600" algn="l" rtl="0">
              <a:lnSpc>
                <a:spcPct val="100000"/>
              </a:lnSpc>
              <a:spcBef>
                <a:spcPts val="0"/>
              </a:spcBef>
              <a:spcAft>
                <a:spcPts val="0"/>
              </a:spcAft>
              <a:buClr>
                <a:schemeClr val="dk1"/>
              </a:buClr>
              <a:buSzPts val="1100"/>
              <a:buFont typeface="Arial"/>
              <a:buNone/>
            </a:pPr>
            <a:endParaRPr sz="1000">
              <a:solidFill>
                <a:srgbClr val="0B5FBA"/>
              </a:solidFill>
              <a:latin typeface="Roboto"/>
              <a:ea typeface="Roboto"/>
              <a:cs typeface="Roboto"/>
              <a:sym typeface="Roboto"/>
            </a:endParaRPr>
          </a:p>
          <a:p>
            <a:pPr marL="171450" marR="0" lvl="0" indent="-101600" algn="l" rtl="0">
              <a:lnSpc>
                <a:spcPct val="100000"/>
              </a:lnSpc>
              <a:spcBef>
                <a:spcPts val="0"/>
              </a:spcBef>
              <a:spcAft>
                <a:spcPts val="0"/>
              </a:spcAft>
              <a:buClr>
                <a:schemeClr val="dk1"/>
              </a:buClr>
              <a:buSzPts val="1100"/>
              <a:buFont typeface="Arial"/>
              <a:buNone/>
            </a:pPr>
            <a:endParaRPr sz="800">
              <a:solidFill>
                <a:srgbClr val="000000"/>
              </a:solidFill>
              <a:latin typeface="Arial"/>
              <a:ea typeface="Arial"/>
              <a:cs typeface="Arial"/>
              <a:sym typeface="Arial"/>
            </a:endParaRPr>
          </a:p>
          <a:p>
            <a:pPr marL="171450" lvl="0" indent="-10160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p:txBody>
      </p:sp>
      <p:sp>
        <p:nvSpPr>
          <p:cNvPr id="320" name="Google Shape;320;p9:notes">
            <a:extLst>
              <a:ext uri="{FF2B5EF4-FFF2-40B4-BE49-F238E27FC236}">
                <a16:creationId xmlns:a16="http://schemas.microsoft.com/office/drawing/2014/main" id="{C6DC99FC-510F-5A3A-3495-C33B30E675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125323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10A9-250F-5F48-1520-130E70A85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7F0354-3AA8-805C-224C-CF0E0AEAC72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48AE23DE-88F8-0F94-5ECB-FF4950844BE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GB"/>
          </a:p>
          <a:p>
            <a:endParaRPr lang="en-GB"/>
          </a:p>
          <a:p>
            <a:r>
              <a:rPr lang="en-GB"/>
              <a:t>Overview of the main content of Module 2.</a:t>
            </a:r>
          </a:p>
        </p:txBody>
      </p:sp>
      <p:sp>
        <p:nvSpPr>
          <p:cNvPr id="4" name="Slide Number Placeholder 3">
            <a:extLst>
              <a:ext uri="{FF2B5EF4-FFF2-40B4-BE49-F238E27FC236}">
                <a16:creationId xmlns:a16="http://schemas.microsoft.com/office/drawing/2014/main" id="{184356F3-4283-F194-2BE3-9DC0A053A528}"/>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343973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a:extLst>
            <a:ext uri="{FF2B5EF4-FFF2-40B4-BE49-F238E27FC236}">
              <a16:creationId xmlns:a16="http://schemas.microsoft.com/office/drawing/2014/main" id="{71AD3CFD-D22C-4056-0915-F464055AA951}"/>
            </a:ext>
          </a:extLst>
        </p:cNvPr>
        <p:cNvGrpSpPr/>
        <p:nvPr/>
      </p:nvGrpSpPr>
      <p:grpSpPr>
        <a:xfrm>
          <a:off x="0" y="0"/>
          <a:ext cx="0" cy="0"/>
          <a:chOff x="0" y="0"/>
          <a:chExt cx="0" cy="0"/>
        </a:xfrm>
      </p:grpSpPr>
      <p:sp>
        <p:nvSpPr>
          <p:cNvPr id="109" name="Google Shape;109;g30954ad01f5_0_1:notes">
            <a:extLst>
              <a:ext uri="{FF2B5EF4-FFF2-40B4-BE49-F238E27FC236}">
                <a16:creationId xmlns:a16="http://schemas.microsoft.com/office/drawing/2014/main" id="{47312922-16A2-3751-7EFF-077DB61C4C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Trainer notes:</a:t>
            </a:r>
          </a:p>
          <a:p>
            <a:pPr marL="0" indent="0">
              <a:buSzPts val="1200"/>
              <a:defRPr/>
            </a:pPr>
            <a:endParaRPr lang="en-US" sz="1000" b="1">
              <a:latin typeface="Roboto"/>
              <a:ea typeface="Roboto"/>
              <a:cs typeface="Roboto"/>
              <a:sym typeface="Roboto"/>
            </a:endParaRPr>
          </a:p>
          <a:p>
            <a:pPr marL="0" indent="0">
              <a:buClr>
                <a:schemeClr val="dk1"/>
              </a:buClr>
              <a:buSzPts val="1200"/>
              <a:defRPr/>
            </a:pPr>
            <a:r>
              <a:rPr lang="en-US" sz="1000" b="0">
                <a:solidFill>
                  <a:schemeClr val="dk1"/>
                </a:solidFill>
                <a:latin typeface="Roboto"/>
                <a:ea typeface="Roboto"/>
                <a:cs typeface="Roboto"/>
                <a:sym typeface="Roboto"/>
              </a:rPr>
              <a:t>Here you can acknowledge who contributed to the development of the</a:t>
            </a:r>
            <a:r>
              <a:rPr lang="en-US" sz="1000">
                <a:latin typeface="Roboto"/>
                <a:ea typeface="Roboto"/>
                <a:cs typeface="Roboto"/>
                <a:sym typeface="Roboto"/>
              </a:rPr>
              <a:t> Module</a:t>
            </a:r>
            <a:r>
              <a:rPr lang="en-US" sz="1000" b="0">
                <a:solidFill>
                  <a:schemeClr val="dk1"/>
                </a:solidFill>
                <a:latin typeface="Roboto"/>
                <a:ea typeface="Roboto"/>
                <a:cs typeface="Roboto"/>
                <a:sym typeface="Roboto"/>
              </a:rPr>
              <a:t>.</a:t>
            </a:r>
            <a:endParaRPr lang="en-US" sz="1000" b="0">
              <a:solidFill>
                <a:schemeClr val="dk1"/>
              </a:solidFill>
              <a:latin typeface="Roboto"/>
              <a:ea typeface="Roboto"/>
              <a:cs typeface="Roboto"/>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a:extLst>
              <a:ext uri="{FF2B5EF4-FFF2-40B4-BE49-F238E27FC236}">
                <a16:creationId xmlns:a16="http://schemas.microsoft.com/office/drawing/2014/main" id="{02F121E9-0173-3ECE-E45E-5854BB7EAA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0997152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4522052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B77F4E4D-9D88-E4CE-BEFD-E67DBE71FC12}"/>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8673FC77-8F12-3649-C9F7-DDBECF3E2CC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indent="0">
              <a:buClr>
                <a:schemeClr val="dk1"/>
              </a:buClr>
              <a:buSzPts val="1100"/>
              <a:defRPr/>
            </a:pPr>
            <a:r>
              <a:rPr lang="en-GB" sz="1200" b="0" i="0" u="none" strike="noStrike" cap="none">
                <a:solidFill>
                  <a:schemeClr val="dk1"/>
                </a:solidFill>
                <a:effectLst/>
                <a:latin typeface="Arial"/>
                <a:ea typeface="Arial"/>
                <a:cs typeface="Arial"/>
                <a:sym typeface="Arial"/>
              </a:rPr>
              <a:t>This slide explains how Module </a:t>
            </a:r>
            <a:r>
              <a:rPr lang="en-GB"/>
              <a:t>2 </a:t>
            </a:r>
            <a:r>
              <a:rPr lang="en-GB" sz="1200" b="0" i="0" u="none" strike="noStrike" cap="none">
                <a:solidFill>
                  <a:schemeClr val="dk1"/>
                </a:solidFill>
                <a:effectLst/>
                <a:latin typeface="Arial"/>
                <a:ea typeface="Arial"/>
                <a:cs typeface="Arial"/>
                <a:sym typeface="Arial"/>
              </a:rPr>
              <a:t>is part of the Masterclass.</a:t>
            </a:r>
            <a:endParaRPr lang="en-GB"/>
          </a:p>
          <a:p>
            <a:pPr marL="0" lvl="0" indent="0" algn="l" rtl="0">
              <a:lnSpc>
                <a:spcPct val="100000"/>
              </a:lnSpc>
              <a:spcBef>
                <a:spcPts val="0"/>
              </a:spcBef>
              <a:spcAft>
                <a:spcPts val="0"/>
              </a:spcAft>
              <a:buClr>
                <a:schemeClr val="dk1"/>
              </a:buClr>
              <a:buSzPts val="1100"/>
              <a:buFont typeface="Arial"/>
              <a:buNone/>
            </a:pPr>
            <a:endParaRPr lang="en-GB"/>
          </a:p>
          <a:p>
            <a:pPr marL="0" indent="0">
              <a:buClr>
                <a:schemeClr val="dk1"/>
              </a:buClr>
              <a:buSzPts val="1100"/>
            </a:pPr>
            <a:r>
              <a:rPr lang="en-GB"/>
              <a:t>Module 2 explores the core principles and practical steps. </a:t>
            </a:r>
            <a:r>
              <a:rPr lang="en-US"/>
              <a:t>We will refresh understanding of the topics introduced in Module 1.</a:t>
            </a:r>
          </a:p>
        </p:txBody>
      </p:sp>
      <p:sp>
        <p:nvSpPr>
          <p:cNvPr id="166" name="Google Shape;166;p6:notes">
            <a:extLst>
              <a:ext uri="{FF2B5EF4-FFF2-40B4-BE49-F238E27FC236}">
                <a16:creationId xmlns:a16="http://schemas.microsoft.com/office/drawing/2014/main" id="{D6DB4933-3477-3965-34C6-048979ED058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2030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This slide provides a summary of what will be taught in </a:t>
            </a:r>
            <a:r>
              <a:rPr lang="en-GB" sz="1200" b="1">
                <a:solidFill>
                  <a:schemeClr val="dk1"/>
                </a:solidFill>
                <a:latin typeface="Roboto"/>
                <a:ea typeface="Roboto"/>
                <a:cs typeface="Roboto"/>
                <a:sym typeface="Roboto"/>
              </a:rPr>
              <a:t>Module </a:t>
            </a:r>
            <a:r>
              <a:rPr lang="en-GB" b="1">
                <a:latin typeface="Roboto"/>
                <a:ea typeface="Roboto"/>
                <a:cs typeface="Roboto"/>
                <a:sym typeface="Roboto"/>
              </a:rPr>
              <a:t>2</a:t>
            </a:r>
            <a:r>
              <a:rPr lang="en-GB" sz="1200">
                <a:solidFill>
                  <a:schemeClr val="dk1"/>
                </a:solidFill>
                <a:latin typeface="Roboto"/>
                <a:ea typeface="Roboto"/>
                <a:cs typeface="Roboto"/>
                <a:sym typeface="Roboto"/>
              </a:rPr>
              <a:t>:</a:t>
            </a: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This module provides a concise refresher on the fundamentals of climate resilience in water systems.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It focuses on the key challenges, frameworks, and adaptive approaches necessary to address climate-related impacts.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It is designed for participants with some prior knowledge of the topic.</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a:t>The module revisits the critical linkages between climate change and water services.</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7518054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9355459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a:solidFill>
                <a:schemeClr val="dk1"/>
              </a:solidFill>
              <a:latin typeface="Roboto"/>
              <a:ea typeface="Roboto"/>
              <a:cs typeface="Roboto"/>
              <a:sym typeface="Roboto"/>
            </a:endParaRPr>
          </a:p>
          <a:p>
            <a:pPr marL="1143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a:solidFill>
                  <a:schemeClr val="dk1"/>
                </a:solidFill>
                <a:latin typeface="Roboto"/>
                <a:ea typeface="Roboto"/>
                <a:cs typeface="Roboto"/>
                <a:sym typeface="Roboto"/>
              </a:rPr>
              <a:t>This slide provides a summary of what will be taught in </a:t>
            </a:r>
            <a:r>
              <a:rPr lang="en-GB" sz="1200" b="1">
                <a:solidFill>
                  <a:schemeClr val="dk1"/>
                </a:solidFill>
                <a:latin typeface="Roboto"/>
                <a:ea typeface="Roboto"/>
                <a:cs typeface="Roboto"/>
                <a:sym typeface="Roboto"/>
              </a:rPr>
              <a:t>Module </a:t>
            </a:r>
            <a:r>
              <a:rPr lang="en-GB" b="1">
                <a:latin typeface="Roboto"/>
                <a:ea typeface="Roboto"/>
                <a:cs typeface="Roboto"/>
                <a:sym typeface="Roboto"/>
              </a:rPr>
              <a:t>2.</a:t>
            </a:r>
            <a:endParaRPr lang="en-GB">
              <a:latin typeface="Roboto"/>
              <a:ea typeface="Roboto"/>
              <a:cs typeface="Roboto"/>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45043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a:extLst>
            <a:ext uri="{FF2B5EF4-FFF2-40B4-BE49-F238E27FC236}">
              <a16:creationId xmlns:a16="http://schemas.microsoft.com/office/drawing/2014/main" id="{5F3326EF-989D-0B08-0B32-F5419932DB4F}"/>
            </a:ext>
          </a:extLst>
        </p:cNvPr>
        <p:cNvGrpSpPr/>
        <p:nvPr/>
      </p:nvGrpSpPr>
      <p:grpSpPr>
        <a:xfrm>
          <a:off x="0" y="0"/>
          <a:ext cx="0" cy="0"/>
          <a:chOff x="0" y="0"/>
          <a:chExt cx="0" cy="0"/>
        </a:xfrm>
      </p:grpSpPr>
      <p:sp>
        <p:nvSpPr>
          <p:cNvPr id="186" name="Google Shape;186;g2ff3aaf717a_0_0:notes">
            <a:extLst>
              <a:ext uri="{FF2B5EF4-FFF2-40B4-BE49-F238E27FC236}">
                <a16:creationId xmlns:a16="http://schemas.microsoft.com/office/drawing/2014/main" id="{8D762581-B404-A013-A961-780C1CB853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Trainer Notes:</a:t>
            </a:r>
            <a:endParaRPr sz="1000"/>
          </a:p>
          <a:p>
            <a:pPr marL="0" lvl="0" indent="0" algn="l" rtl="0">
              <a:lnSpc>
                <a:spcPct val="100000"/>
              </a:lnSpc>
              <a:spcBef>
                <a:spcPts val="0"/>
              </a:spcBef>
              <a:spcAft>
                <a:spcPts val="0"/>
              </a:spcAft>
              <a:buSzPts val="1100"/>
              <a:buNone/>
            </a:pPr>
            <a:endParaRPr lang="en-GB" sz="1000"/>
          </a:p>
          <a:p>
            <a:pPr marL="0" lvl="0" indent="0" algn="l" rtl="0">
              <a:lnSpc>
                <a:spcPct val="100000"/>
              </a:lnSpc>
              <a:spcBef>
                <a:spcPts val="0"/>
              </a:spcBef>
              <a:spcAft>
                <a:spcPts val="0"/>
              </a:spcAft>
              <a:buSzPts val="1100"/>
              <a:buNone/>
            </a:pPr>
            <a:r>
              <a:rPr lang="en-GB" sz="1000"/>
              <a:t>Add pictures from the trainers and introduce yourself. </a:t>
            </a:r>
            <a:endParaRPr sz="1000"/>
          </a:p>
        </p:txBody>
      </p:sp>
      <p:sp>
        <p:nvSpPr>
          <p:cNvPr id="187" name="Google Shape;187;g2ff3aaf717a_0_0:notes">
            <a:extLst>
              <a:ext uri="{FF2B5EF4-FFF2-40B4-BE49-F238E27FC236}">
                <a16:creationId xmlns:a16="http://schemas.microsoft.com/office/drawing/2014/main" id="{A3AFCC1B-E156-D719-B826-07ED410959A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37483647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US" sz="1200">
              <a:solidFill>
                <a:schemeClr val="dk1"/>
              </a:solidFill>
            </a:endParaRPr>
          </a:p>
          <a:p>
            <a:r>
              <a:rPr lang="en-US" sz="1200">
                <a:solidFill>
                  <a:schemeClr val="dk1"/>
                </a:solidFill>
              </a:rPr>
              <a:t>This section provides a rationale for this Masterclass.</a:t>
            </a:r>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0770165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indent="0">
              <a:buClr>
                <a:schemeClr val="dk1"/>
              </a:buClr>
              <a:buSzPts val="1100"/>
            </a:pPr>
            <a:r>
              <a:rPr lang="en-US" sz="1000">
                <a:solidFill>
                  <a:schemeClr val="dk1"/>
                </a:solidFill>
              </a:rPr>
              <a:t>Please lead participants through this Review Exercise. Further information on how to moderate these types of exercises is provided in the </a:t>
            </a:r>
            <a:r>
              <a:rPr lang="en-US" sz="1000"/>
              <a:t>Facilitators </a:t>
            </a:r>
            <a:r>
              <a:rPr lang="en-US" sz="1000">
                <a:solidFill>
                  <a:schemeClr val="dk1"/>
                </a:solidFill>
              </a:rPr>
              <a:t>Manual.</a:t>
            </a:r>
            <a:endParaRPr lang="fr-F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SzPts val="1100"/>
              <a:buNone/>
            </a:pPr>
            <a:endParaRPr/>
          </a:p>
        </p:txBody>
      </p:sp>
      <p:sp>
        <p:nvSpPr>
          <p:cNvPr id="979" name="Google Shape;979;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6493557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endParaRPr lang="en-GB" b="1"/>
          </a:p>
          <a:p>
            <a:r>
              <a:rPr lang="en-GB" b="1" i="1"/>
              <a:t>Why are we doing this? </a:t>
            </a:r>
          </a:p>
          <a:p>
            <a:endParaRPr lang="en-GB"/>
          </a:p>
          <a:p>
            <a:r>
              <a:rPr lang="en-GB" sz="1200" b="0" i="0" u="none" strike="noStrike" cap="none">
                <a:solidFill>
                  <a:schemeClr val="dk1"/>
                </a:solidFill>
                <a:effectLst/>
                <a:latin typeface="Arial"/>
                <a:ea typeface="Arial"/>
                <a:cs typeface="Arial"/>
                <a:sym typeface="Arial"/>
              </a:rPr>
              <a:t>Water is the primary means through which we feel the effects of a changing climate, with over </a:t>
            </a:r>
            <a:r>
              <a:rPr lang="en-GB" sz="1200" b="0" i="0" u="none" strike="noStrike" cap="none">
                <a:solidFill>
                  <a:schemeClr val="dk1"/>
                </a:solidFill>
                <a:effectLst/>
                <a:latin typeface="Arial"/>
                <a:ea typeface="Arial"/>
                <a:cs typeface="Arial"/>
                <a:sym typeface="Arial"/>
                <a:hlinkClick r:id="rId3"/>
              </a:rPr>
              <a:t>90 per cent</a:t>
            </a:r>
            <a:r>
              <a:rPr lang="en-GB" sz="1200" b="0" i="0" u="none" strike="noStrike" cap="none">
                <a:solidFill>
                  <a:schemeClr val="dk1"/>
                </a:solidFill>
                <a:effectLst/>
                <a:latin typeface="Arial"/>
                <a:ea typeface="Arial"/>
                <a:cs typeface="Arial"/>
                <a:sym typeface="Arial"/>
              </a:rPr>
              <a:t> of natural disasters being water weather-related.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ea typeface="Arial"/>
                <a:cs typeface="Arial"/>
                <a:sym typeface="Arial"/>
              </a:rPr>
              <a:t>Climate change is here and is already having impacts around the world. It is therefore imperative to plan and act for a world of increasing climate impact.</a:t>
            </a:r>
            <a:endParaRPr lang="en-GB" sz="1200" i="0" u="none" strike="noStrike" cap="none">
              <a:solidFill>
                <a:schemeClr val="dk1"/>
              </a:solidFill>
              <a:effectLst/>
              <a:latin typeface="Arial"/>
              <a:ea typeface="Arial"/>
              <a:cs typeface="Arial"/>
            </a:endParaRPr>
          </a:p>
          <a:p>
            <a:endParaRPr lang="en-GB"/>
          </a:p>
          <a:p>
            <a:r>
              <a:rPr lang="en-GB"/>
              <a:t>Strengthening climate adaptation capacity is essential to establish resilient and sustainable water and sanitation infrastructure, ensure water security under diverse climate scenarios, and support social and economic development. Integrating climate change adaptation considerations into water and sanitation infrastructure investment planning and watershed management through both green-grey infrastructure and nature-based solutions offers significant opportunities for enhancing ecosystem integrity and human well-being.</a:t>
            </a:r>
          </a:p>
          <a:p>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300631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This section provides some further details on what is presented on the slide. This is a refresher of Module 1.</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1. Greenhouse gas effect: </a:t>
            </a:r>
            <a:r>
              <a:rPr lang="en-US" sz="1000">
                <a:solidFill>
                  <a:schemeClr val="dk1"/>
                </a:solidFill>
                <a:latin typeface="Roboto"/>
                <a:ea typeface="Roboto"/>
                <a:cs typeface="Roboto"/>
                <a:sym typeface="Roboto"/>
              </a:rPr>
              <a:t>We have learned that the</a:t>
            </a:r>
            <a:r>
              <a:rPr lang="en-US" sz="1000" b="1">
                <a:solidFill>
                  <a:schemeClr val="dk1"/>
                </a:solidFill>
                <a:latin typeface="Roboto"/>
                <a:ea typeface="Roboto"/>
                <a:cs typeface="Roboto"/>
                <a:sym typeface="Roboto"/>
              </a:rPr>
              <a:t> </a:t>
            </a:r>
            <a:r>
              <a:rPr lang="en-US" sz="1000">
                <a:solidFill>
                  <a:schemeClr val="dk1"/>
                </a:solidFill>
                <a:latin typeface="Roboto"/>
                <a:ea typeface="Roboto"/>
                <a:cs typeface="Roboto"/>
                <a:sym typeface="Roboto"/>
              </a:rPr>
              <a:t>greenhouse gas effect acts a natural blanket for Earth. The sun warms our planet, and special gases like water vapor, carbon dioxide, methane, and nitrous oxide trap some of that warmth in our atmosphere, keeping it just right for life. However, human activities, like burning fossil fuels and cutting down trees, release more of these gases, making the blanket thicker and causing our planet to warm—this is global warming.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Human activities, including those linked to </a:t>
            </a:r>
            <a:r>
              <a:rPr lang="en-US" sz="1000" err="1">
                <a:solidFill>
                  <a:schemeClr val="dk1"/>
                </a:solidFill>
                <a:latin typeface="Roboto"/>
                <a:ea typeface="Roboto"/>
                <a:cs typeface="Roboto"/>
                <a:sym typeface="Roboto"/>
              </a:rPr>
              <a:t>urbanisation</a:t>
            </a:r>
            <a:r>
              <a:rPr lang="en-US" sz="1000">
                <a:solidFill>
                  <a:schemeClr val="dk1"/>
                </a:solidFill>
                <a:latin typeface="Roboto"/>
                <a:ea typeface="Roboto"/>
                <a:cs typeface="Roboto"/>
                <a:sym typeface="Roboto"/>
              </a:rPr>
              <a:t>, such as transport, energy consumption, industrial processes, building construction and operations, and land use change, intensify the greenhouse gas effect. Estimates suggest that urban areas are responsible for 70 percent of global CO</a:t>
            </a:r>
            <a:r>
              <a:rPr lang="en-US" sz="1000" baseline="-25000">
                <a:solidFill>
                  <a:schemeClr val="dk1"/>
                </a:solidFill>
                <a:latin typeface="Roboto"/>
                <a:ea typeface="Roboto"/>
                <a:cs typeface="Roboto"/>
                <a:sym typeface="Roboto"/>
              </a:rPr>
              <a:t>2</a:t>
            </a:r>
            <a:r>
              <a:rPr lang="en-US" sz="1000">
                <a:solidFill>
                  <a:schemeClr val="dk1"/>
                </a:solidFill>
                <a:latin typeface="Roboto"/>
                <a:ea typeface="Roboto"/>
                <a:cs typeface="Roboto"/>
                <a:sym typeface="Roboto"/>
              </a:rPr>
              <a:t> emissions, with transport and buildings being among the largest contributors (IPCC, 2022). This intensified greenhouse gas effect leads to global warming. </a:t>
            </a:r>
            <a:r>
              <a:rPr lang="en-US" sz="1200" u="sng">
                <a:solidFill>
                  <a:schemeClr val="hlink"/>
                </a:solidFill>
                <a:latin typeface="Calibri"/>
                <a:ea typeface="Calibri"/>
                <a:cs typeface="Calibri"/>
                <a:sym typeface="Calibri"/>
                <a:hlinkClick r:id="rId3"/>
              </a:rPr>
              <a:t>https://www.eia.gov/energyexplained/energy-and-the-environment/greenhouse-gases.php</a:t>
            </a:r>
            <a:r>
              <a:rPr lang="en-US" sz="1200">
                <a:solidFill>
                  <a:schemeClr val="dk1"/>
                </a:solidFill>
                <a:latin typeface="Calibri"/>
                <a:ea typeface="Calibri"/>
                <a:cs typeface="Calibri"/>
                <a:sym typeface="Calibri"/>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2. Global Warming and Climate Change:</a:t>
            </a:r>
            <a:r>
              <a:rPr lang="en-US" sz="1000">
                <a:solidFill>
                  <a:schemeClr val="dk1"/>
                </a:solidFill>
                <a:latin typeface="Roboto"/>
                <a:ea typeface="Roboto"/>
                <a:cs typeface="Roboto"/>
                <a:sym typeface="Roboto"/>
              </a:rPr>
              <a:t> This warming causes long-term changes in weather patterns—what we call climate change. It brings shifts in temperatures, rainfall, and other conditions, impacting our environment and daily lives.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3. Climate Hazards and Risks:</a:t>
            </a:r>
            <a:r>
              <a:rPr lang="en-US" sz="1000">
                <a:solidFill>
                  <a:schemeClr val="dk1"/>
                </a:solidFill>
                <a:latin typeface="Roboto"/>
                <a:ea typeface="Roboto"/>
                <a:cs typeface="Roboto"/>
                <a:sym typeface="Roboto"/>
              </a:rPr>
              <a:t> Climate change creates new challenges, known as climate hazards, like scorching heat, floods, and droughts. Rising sea levels also threaten coastal areas. These hazards pose risks—chances of negative consequences for people and nature. Risks occur when climate hazards affect exposed and vulnerable communities or systems.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Urban areas are  responsible for 70 percent of global CO2 emissions, and climate change affects cities in many ways, including: infrastructure, housing, food and water insecurity, livelihoods, health risks, poverty, displacement and inequality. This is why we need to think about both mitigation and adaptation. Move on to the next slide to find out more.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r>
              <a:rPr lang="en-US" sz="1000" u="sng">
                <a:solidFill>
                  <a:schemeClr val="hlink"/>
                </a:solidFill>
                <a:latin typeface="Roboto"/>
                <a:ea typeface="Roboto"/>
                <a:cs typeface="Roboto"/>
                <a:sym typeface="Roboto"/>
                <a:hlinkClick r:id="rId4"/>
              </a:rPr>
              <a:t>https://ourworldindata.org/co2-and-greenhouse-gas-emissions</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r>
              <a:rPr lang="en-US" sz="1000" u="sng">
                <a:solidFill>
                  <a:schemeClr val="hlink"/>
                </a:solidFill>
                <a:latin typeface="Roboto"/>
                <a:ea typeface="Roboto"/>
                <a:cs typeface="Roboto"/>
                <a:sym typeface="Roboto"/>
                <a:hlinkClick r:id="rId5"/>
              </a:rPr>
              <a:t>https://climateactiontracker.org/global/temperatures/</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200"/>
              <a:buFont typeface="Roboto"/>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520" name="Google Shape;52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a:extLst>
            <a:ext uri="{FF2B5EF4-FFF2-40B4-BE49-F238E27FC236}">
              <a16:creationId xmlns:a16="http://schemas.microsoft.com/office/drawing/2014/main" id="{421B66C8-839F-60E8-AAD9-871072A43F85}"/>
            </a:ext>
          </a:extLst>
        </p:cNvPr>
        <p:cNvGrpSpPr/>
        <p:nvPr/>
      </p:nvGrpSpPr>
      <p:grpSpPr>
        <a:xfrm>
          <a:off x="0" y="0"/>
          <a:ext cx="0" cy="0"/>
          <a:chOff x="0" y="0"/>
          <a:chExt cx="0" cy="0"/>
        </a:xfrm>
      </p:grpSpPr>
      <p:sp>
        <p:nvSpPr>
          <p:cNvPr id="519" name="Google Shape;519;p20:notes">
            <a:extLst>
              <a:ext uri="{FF2B5EF4-FFF2-40B4-BE49-F238E27FC236}">
                <a16:creationId xmlns:a16="http://schemas.microsoft.com/office/drawing/2014/main" id="{585F31CB-B9FA-698D-7689-031E7CA9500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This section provides some further details on what is presented on the slide. This is an addition to module 1</a:t>
            </a: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GWP: Global Warming Potential</a:t>
            </a:r>
          </a:p>
          <a:p>
            <a:pPr marL="0" lvl="0" indent="0" algn="just" rtl="0">
              <a:lnSpc>
                <a:spcPct val="100000"/>
              </a:lnSpc>
              <a:spcBef>
                <a:spcPts val="0"/>
              </a:spcBef>
              <a:spcAft>
                <a:spcPts val="0"/>
              </a:spcAft>
              <a:buClr>
                <a:schemeClr val="dk1"/>
              </a:buClr>
              <a:buSzPts val="1100"/>
              <a:buFont typeface="Arial"/>
              <a:buNone/>
            </a:pPr>
            <a:endParaRPr lang="en-US"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It discusses the various gases involved and their relative impact. Point out the importance of methane and mention the role that water has – also indicate that water can contain 7% more water when it becomes 1 degree warmer – thus hotter weather means more evaporation and also more intense rains. </a:t>
            </a:r>
            <a:endParaRPr/>
          </a:p>
        </p:txBody>
      </p:sp>
      <p:sp>
        <p:nvSpPr>
          <p:cNvPr id="520" name="Google Shape;520;p20:notes">
            <a:extLst>
              <a:ext uri="{FF2B5EF4-FFF2-40B4-BE49-F238E27FC236}">
                <a16:creationId xmlns:a16="http://schemas.microsoft.com/office/drawing/2014/main" id="{77C8276F-023A-6011-BEAF-A322779966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2424946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US" b="1"/>
              <a:t>Trainer Notes:</a:t>
            </a:r>
            <a:endParaRPr lang="en-US"/>
          </a:p>
          <a:p>
            <a:endParaRPr lang="en-US" b="1"/>
          </a:p>
          <a:p>
            <a:r>
              <a:rPr lang="en-US"/>
              <a:t>Recent climate science underscores the accelerating pace of extreme weather events and ecosystem disruptions due to rising temperatures and emphasizes the urgent need to limit warming to 1.5°C to avoid severe climate impacts. </a:t>
            </a:r>
          </a:p>
          <a:p>
            <a:endParaRPr lang="en-US"/>
          </a:p>
          <a:p>
            <a:r>
              <a:rPr lang="en-US"/>
              <a:t>This graph, taken from the IPCC’s Sixth Assessment Report (AR6), shows the global temperature rise over time, highlighting the clear upward trend. This upward trend is making the extreme weather events more frequent and intense. </a:t>
            </a:r>
          </a:p>
          <a:p>
            <a:endParaRPr lang="en-US"/>
          </a:p>
          <a:p>
            <a:r>
              <a:rPr lang="en-US"/>
              <a:t>Furthermore, the AR6 report and subsequent studies project that even seemingly small increments of warming will lead to disproportionately larger risks, including more devastating heatwaves, intensified droughts and floods, accelerated sea-level rise, and irreversible loss of biodiversity. The shading on the graph represents the uncertainty that exists in climate projections, which depends on several factors.</a:t>
            </a:r>
          </a:p>
          <a:p>
            <a:endParaRPr lang="en-US">
              <a:ea typeface="Calibri"/>
            </a:endParaRPr>
          </a:p>
          <a:p>
            <a:r>
              <a:rPr lang="en-US"/>
              <a:t>Climate change uncertainty arises from three main sources: </a:t>
            </a:r>
            <a:r>
              <a:rPr lang="en-US" b="1"/>
              <a:t>natural variability, modeling limitations, and human actions</a:t>
            </a:r>
            <a:r>
              <a:rPr lang="en-US"/>
              <a:t>. </a:t>
            </a:r>
          </a:p>
          <a:p>
            <a:endParaRPr lang="en-US"/>
          </a:p>
          <a:p>
            <a:pPr>
              <a:buChar char="•"/>
            </a:pPr>
            <a:r>
              <a:rPr lang="en-US"/>
              <a:t>Natural climate variability, such as chaotic system behavior and feedback mechanisms, leads to unpredictable fluctuations. </a:t>
            </a:r>
          </a:p>
          <a:p>
            <a:pPr>
              <a:buChar char="•"/>
            </a:pPr>
            <a:r>
              <a:rPr lang="en-US"/>
              <a:t>Climate models, while valuable, simplify complex processes and may lack sufficient resolution or data, especially in specific regions or timeframes. </a:t>
            </a:r>
          </a:p>
          <a:p>
            <a:pPr>
              <a:buChar char="•"/>
            </a:pPr>
            <a:r>
              <a:rPr lang="en-US"/>
              <a:t>Human-related uncertainties stem from future greenhouse gas emissions, socioeconomic developments, and policy actions, which are inherently unpredictable. </a:t>
            </a:r>
          </a:p>
          <a:p>
            <a:endParaRPr lang="en-US"/>
          </a:p>
          <a:p>
            <a:r>
              <a:rPr lang="en-US"/>
              <a:t>The IPCC addresses these uncertainties using probabilistic language (e.g., ‘likely’) and confidence levels based on evidence and scientific consensus. Understanding and clearly communicating these uncertainties are key to supporting informed decision-making and planning, particularly for long-term and high-stakes challenges like infrastructure development and climate adaptation strategies.</a:t>
            </a:r>
          </a:p>
          <a:p>
            <a:endParaRPr lang="en-US">
              <a:ea typeface="Calibri"/>
            </a:endParaRPr>
          </a:p>
          <a:p>
            <a:endParaRPr lang="en-US">
              <a:latin typeface="Calibri"/>
              <a:ea typeface="Calibri"/>
              <a:cs typeface="Calibri"/>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6058920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Start with introducing what climate hazards are.</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Climate hazards</a:t>
            </a:r>
            <a:r>
              <a:rPr lang="en-GB" sz="1200" b="0" i="0" u="none" strike="noStrike" cap="none">
                <a:solidFill>
                  <a:schemeClr val="dk1"/>
                </a:solidFill>
                <a:effectLst/>
                <a:latin typeface="Arial"/>
                <a:ea typeface="Arial"/>
                <a:cs typeface="Arial"/>
                <a:sym typeface="Arial"/>
              </a:rPr>
              <a:t> refer to specific events or conditions that pose a threat to human life, ecosystems, or infrastructure due to atmospheric phenomena. These hazards can include extreme weather events such as hurricanes, droughts, floods, heatwaves, and wildfires. They are typically characterized by their sudden onset and potential to cause significant damage or disruption.</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Climate hazards include both rapid onset events like hurricanes and slow onset events such as prolonged dry spells and droughts. These shocks and stresses, along with their unpredictability, significantly impact water security, sanitation, and hygiene services and </a:t>
            </a:r>
            <a:r>
              <a:rPr lang="en-GB" sz="1200" b="0" i="0" u="none" strike="noStrike" cap="none" err="1">
                <a:solidFill>
                  <a:schemeClr val="dk1"/>
                </a:solidFill>
                <a:effectLst/>
                <a:latin typeface="Arial"/>
                <a:ea typeface="Arial"/>
                <a:cs typeface="Arial"/>
                <a:sym typeface="Arial"/>
              </a:rPr>
              <a:t>behaviors</a:t>
            </a:r>
            <a:r>
              <a:rPr lang="en-GB" sz="1200" b="0" i="0" u="none" strike="noStrike" cap="none">
                <a:solidFill>
                  <a:schemeClr val="dk1"/>
                </a:solidFill>
                <a:effectLst/>
                <a:latin typeface="Arial"/>
                <a:ea typeface="Arial"/>
                <a:cs typeface="Arial"/>
                <a:sym typeface="Arial"/>
              </a:rPr>
              <a:t>.</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992791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Summary of Module 1; refresh understanding of what water services entail and how climate hazards are affecting water security.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Water services</a:t>
            </a:r>
            <a:r>
              <a:rPr lang="en-GB" sz="1200" b="0" i="0" u="none" strike="noStrike" cap="none">
                <a:solidFill>
                  <a:schemeClr val="dk1"/>
                </a:solidFill>
                <a:effectLst/>
                <a:latin typeface="Arial"/>
                <a:ea typeface="Arial"/>
                <a:cs typeface="Arial"/>
                <a:sym typeface="Arial"/>
              </a:rPr>
              <a:t> refer to the systems needed to </a:t>
            </a:r>
            <a:r>
              <a:rPr lang="en-GB" sz="1200" b="1" i="0" u="none" strike="noStrike" cap="none">
                <a:solidFill>
                  <a:schemeClr val="dk1"/>
                </a:solidFill>
                <a:effectLst/>
                <a:latin typeface="Arial"/>
                <a:ea typeface="Arial"/>
                <a:cs typeface="Arial"/>
                <a:sym typeface="Arial"/>
              </a:rPr>
              <a:t>supply, treat, distribute, and manage water</a:t>
            </a:r>
            <a:r>
              <a:rPr lang="en-GB" sz="1200" b="0" i="0" u="none" strike="noStrike" cap="none">
                <a:solidFill>
                  <a:schemeClr val="dk1"/>
                </a:solidFill>
                <a:effectLst/>
                <a:latin typeface="Arial"/>
                <a:ea typeface="Arial"/>
                <a:cs typeface="Arial"/>
                <a:sym typeface="Arial"/>
              </a:rPr>
              <a:t> for various uses, including:</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Irrigation</a:t>
            </a:r>
            <a:r>
              <a:rPr lang="en-GB" sz="1200" b="0" i="0" u="none" strike="noStrike" cap="none">
                <a:solidFill>
                  <a:schemeClr val="dk1"/>
                </a:solidFill>
                <a:effectLst/>
                <a:latin typeface="Arial"/>
                <a:ea typeface="Arial"/>
                <a:cs typeface="Arial"/>
                <a:sym typeface="Arial"/>
              </a:rPr>
              <a:t>: Supplying water for agricultural purposes.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Industrial use</a:t>
            </a:r>
            <a:r>
              <a:rPr lang="en-GB" sz="1200" b="0" i="0" u="none" strike="noStrike" cap="none">
                <a:solidFill>
                  <a:schemeClr val="dk1"/>
                </a:solidFill>
                <a:effectLst/>
                <a:latin typeface="Arial"/>
                <a:ea typeface="Arial"/>
                <a:cs typeface="Arial"/>
                <a:sym typeface="Arial"/>
              </a:rPr>
              <a:t>: Delivering water for manufacturing, cooling, and other industrial processes.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Stormwater and flood management</a:t>
            </a:r>
            <a:r>
              <a:rPr lang="en-GB" sz="1200" b="0" i="0" u="none" strike="noStrike" cap="none">
                <a:solidFill>
                  <a:schemeClr val="dk1"/>
                </a:solidFill>
                <a:effectLst/>
                <a:latin typeface="Arial"/>
                <a:ea typeface="Arial"/>
                <a:cs typeface="Arial"/>
                <a:sym typeface="Arial"/>
              </a:rPr>
              <a:t>: Handling excess water from rainfall to prevent flooding and protect ecosystems.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t>
            </a:r>
            <a:r>
              <a:rPr lang="en-GB" sz="1200" b="1" i="0" u="none" strike="noStrike" cap="none">
                <a:solidFill>
                  <a:schemeClr val="dk1"/>
                </a:solidFill>
                <a:effectLst/>
                <a:latin typeface="Arial"/>
                <a:ea typeface="Arial"/>
                <a:cs typeface="Arial"/>
                <a:sym typeface="Arial"/>
              </a:rPr>
              <a:t>Drinking water</a:t>
            </a:r>
            <a:r>
              <a:rPr lang="en-GB" sz="1200" b="0" i="0" u="none" strike="noStrike" cap="none">
                <a:solidFill>
                  <a:schemeClr val="dk1"/>
                </a:solidFill>
                <a:effectLst/>
                <a:latin typeface="Arial"/>
                <a:ea typeface="Arial"/>
                <a:cs typeface="Arial"/>
                <a:sym typeface="Arial"/>
              </a:rPr>
              <a:t>: Ensuring safe and clean water for human consumption.</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Sanitation</a:t>
            </a:r>
            <a:r>
              <a:rPr lang="en-GB" sz="1200" b="0" i="0" u="none" strike="noStrike" cap="none">
                <a:solidFill>
                  <a:schemeClr val="dk1"/>
                </a:solidFill>
                <a:effectLst/>
                <a:latin typeface="Arial"/>
                <a:ea typeface="Arial"/>
                <a:cs typeface="Arial"/>
                <a:sym typeface="Arial"/>
              </a:rPr>
              <a:t>: Providing water for hygiene, sewage treatment, and waste disposal.</a:t>
            </a:r>
          </a:p>
          <a:p>
            <a:r>
              <a:rPr lang="en-GB" sz="1200" b="0" i="0" u="none" strike="noStrike" cap="none">
                <a:solidFill>
                  <a:schemeClr val="dk1"/>
                </a:solidFill>
                <a:effectLst/>
                <a:latin typeface="Arial"/>
                <a:ea typeface="Arial"/>
                <a:cs typeface="Arial"/>
                <a:sym typeface="Arial"/>
              </a:rPr>
              <a:t>These services are typically provided by </a:t>
            </a:r>
            <a:r>
              <a:rPr lang="en-GB" sz="1200" b="1" i="0" u="none" strike="noStrike" cap="none">
                <a:solidFill>
                  <a:schemeClr val="dk1"/>
                </a:solidFill>
                <a:effectLst/>
                <a:latin typeface="Arial"/>
                <a:ea typeface="Arial"/>
                <a:cs typeface="Arial"/>
                <a:sym typeface="Arial"/>
              </a:rPr>
              <a:t>municipal authorities, private companies, communities or public utilities</a:t>
            </a:r>
            <a:r>
              <a:rPr lang="en-GB" sz="1200" b="0" i="0" u="none" strike="noStrike" cap="none">
                <a:solidFill>
                  <a:schemeClr val="dk1"/>
                </a:solidFill>
                <a:effectLst/>
                <a:latin typeface="Arial"/>
                <a:ea typeface="Arial"/>
                <a:cs typeface="Arial"/>
                <a:sym typeface="Arial"/>
              </a:rPr>
              <a:t>, and are essential for public health, environmental sustainability, and economic development.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a:solidFill>
                <a:schemeClr val="dk1"/>
              </a:solidFill>
              <a:effectLst/>
              <a:latin typeface="Arial"/>
              <a:ea typeface="Arial"/>
              <a:cs typeface="Arial"/>
              <a:sym typeface="Arial"/>
            </a:endParaRPr>
          </a:p>
          <a:p>
            <a:pPr rtl="0"/>
            <a:r>
              <a:rPr lang="en-GB" sz="1200" b="1" i="0" u="none" strike="noStrike" cap="none">
                <a:solidFill>
                  <a:schemeClr val="dk1"/>
                </a:solidFill>
                <a:effectLst/>
                <a:latin typeface="Arial"/>
                <a:ea typeface="Arial"/>
                <a:cs typeface="Arial"/>
                <a:sym typeface="Arial"/>
              </a:rPr>
              <a:t>Climate hazards </a:t>
            </a:r>
            <a:r>
              <a:rPr lang="en-GB" sz="1200" b="0" i="0" u="none" strike="noStrike" cap="none">
                <a:solidFill>
                  <a:schemeClr val="dk1"/>
                </a:solidFill>
                <a:effectLst/>
                <a:latin typeface="Arial"/>
                <a:ea typeface="Arial"/>
                <a:cs typeface="Arial"/>
                <a:sym typeface="Arial"/>
              </a:rPr>
              <a:t>impact</a:t>
            </a:r>
            <a:r>
              <a:rPr lang="en-GB" sz="1200" b="1" i="0" u="none" strike="noStrike" cap="none">
                <a:solidFill>
                  <a:schemeClr val="dk1"/>
                </a:solidFill>
                <a:effectLst/>
                <a:latin typeface="Arial"/>
                <a:ea typeface="Arial"/>
                <a:cs typeface="Arial"/>
                <a:sym typeface="Arial"/>
              </a:rPr>
              <a:t> </a:t>
            </a:r>
            <a:r>
              <a:rPr lang="en-GB" sz="1200" b="0" i="0" u="none" strike="noStrike" cap="none">
                <a:solidFill>
                  <a:schemeClr val="dk1"/>
                </a:solidFill>
                <a:effectLst/>
                <a:latin typeface="Arial"/>
                <a:ea typeface="Arial"/>
                <a:cs typeface="Arial"/>
                <a:sym typeface="Arial"/>
              </a:rPr>
              <a:t>the reliable availability of an adequate quantity and quality of water for health, livelihoods, ecosystems, and productive economies (in other words </a:t>
            </a:r>
            <a:r>
              <a:rPr lang="en-GB" sz="1200" b="1" i="0" u="none" strike="noStrike" cap="none">
                <a:solidFill>
                  <a:schemeClr val="dk1"/>
                </a:solidFill>
                <a:effectLst/>
                <a:latin typeface="Arial"/>
                <a:ea typeface="Arial"/>
                <a:cs typeface="Arial"/>
                <a:sym typeface="Arial"/>
                <a:hlinkClick r:id="rId3"/>
              </a:rPr>
              <a:t>water security</a:t>
            </a:r>
            <a:r>
              <a:rPr lang="en-GB" sz="120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graphic shows the three types of climate hazards that communities face globally that impact water security, which also impact sustainable sanitation, and hygiene.</a:t>
            </a:r>
            <a:endParaRPr lang="en-GB" sz="1200" b="0" i="0" u="none" strike="noStrike" cap="none">
              <a:solidFill>
                <a:schemeClr val="dk1"/>
              </a:solidFill>
              <a:effectLst/>
              <a:latin typeface="Arial"/>
              <a:ea typeface="Arial"/>
              <a:cs typeface="Arial"/>
            </a:endParaRPr>
          </a:p>
          <a:p>
            <a:endParaRPr lang="en-GB" sz="12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Floods</a:t>
            </a:r>
            <a:r>
              <a:rPr lang="en-GB" sz="1200" b="0" i="0" u="none" strike="noStrike" cap="none">
                <a:solidFill>
                  <a:schemeClr val="dk1"/>
                </a:solidFill>
                <a:effectLst/>
                <a:latin typeface="Arial"/>
                <a:ea typeface="Arial"/>
                <a:cs typeface="Arial"/>
                <a:sym typeface="Arial"/>
              </a:rPr>
              <a:t> and other impacts from increased and changing rainfall and sea level rise, such as saltwater intrusion and contamination.</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Droughts</a:t>
            </a:r>
            <a:r>
              <a:rPr lang="en-GB" sz="1200" b="0" i="0" u="none" strike="noStrike" cap="none">
                <a:solidFill>
                  <a:schemeClr val="dk1"/>
                </a:solidFill>
                <a:effectLst/>
                <a:latin typeface="Arial"/>
                <a:ea typeface="Arial"/>
                <a:cs typeface="Arial"/>
                <a:sym typeface="Arial"/>
              </a:rPr>
              <a:t> and other impacts from increasing temperatures and decreasing and changing rainfall patterns such as heat waves and fires.</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Storms</a:t>
            </a:r>
            <a:r>
              <a:rPr lang="en-GB" sz="1200" b="0" i="0" u="none" strike="noStrike" cap="none">
                <a:solidFill>
                  <a:schemeClr val="dk1"/>
                </a:solidFill>
                <a:effectLst/>
                <a:latin typeface="Arial"/>
                <a:ea typeface="Arial"/>
                <a:cs typeface="Arial"/>
                <a:sym typeface="Arial"/>
              </a:rPr>
              <a:t> and other impacts from increasingly unpredictable and extreme weather events such as landslides and infrastructure damage.</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228600" indent="0">
              <a:defRPr/>
            </a:pPr>
            <a:r>
              <a:rPr lang="en-GB" sz="1200" b="0" i="0" u="none" strike="noStrike" cap="none">
                <a:solidFill>
                  <a:schemeClr val="dk1"/>
                </a:solidFill>
                <a:effectLst/>
                <a:latin typeface="Arial"/>
                <a:ea typeface="Arial"/>
                <a:cs typeface="Arial"/>
                <a:sym typeface="Arial"/>
              </a:rPr>
              <a:t>Climate-resilient</a:t>
            </a:r>
            <a:r>
              <a:rPr lang="en-GB"/>
              <a:t> water services </a:t>
            </a:r>
            <a:r>
              <a:rPr lang="en-GB" sz="1200" b="0" i="0" u="none" strike="noStrike" cap="none">
                <a:solidFill>
                  <a:schemeClr val="dk1"/>
                </a:solidFill>
                <a:effectLst/>
                <a:latin typeface="Arial"/>
                <a:ea typeface="Arial"/>
                <a:cs typeface="Arial"/>
                <a:sym typeface="Arial"/>
              </a:rPr>
              <a:t>and water security have the same aim; to ensure reliable and safe water access, sustainable sanitation and hygiene, even in the face of climate change. </a:t>
            </a:r>
            <a:endParaRPr lang="en-GB" sz="1200" b="0" i="0" u="none" strike="noStrike" cap="none">
              <a:solidFill>
                <a:schemeClr val="dk1"/>
              </a:solidFill>
              <a:effectLst/>
              <a:latin typeface="Arial"/>
              <a:ea typeface="Arial"/>
              <a:cs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Balancing needs</a:t>
            </a:r>
            <a:endParaRPr lang="en-GB" sz="1200" b="1" i="0" u="none" strike="noStrike" cap="none">
              <a:solidFill>
                <a:schemeClr val="dk1"/>
              </a:solidFill>
              <a:effectLst/>
              <a:latin typeface="Arial"/>
              <a:ea typeface="Arial"/>
              <a:cs typeface="Arial"/>
            </a:endParaRPr>
          </a:p>
          <a:p>
            <a:r>
              <a:rPr lang="en-GB" sz="1200" b="0" i="0" u="none" strike="noStrike" cap="none">
                <a:solidFill>
                  <a:schemeClr val="dk1"/>
                </a:solidFill>
                <a:effectLst/>
                <a:latin typeface="Arial"/>
                <a:ea typeface="Arial"/>
                <a:cs typeface="Arial"/>
                <a:sym typeface="Arial"/>
              </a:rPr>
              <a:t>As shown in the graphic, water security requires a sustainable </a:t>
            </a:r>
            <a:r>
              <a:rPr lang="en-GB" sz="1200" b="1" i="0" u="none" strike="noStrike" cap="none">
                <a:solidFill>
                  <a:schemeClr val="dk1"/>
                </a:solidFill>
                <a:effectLst/>
                <a:latin typeface="Arial"/>
                <a:ea typeface="Arial"/>
                <a:cs typeface="Arial"/>
                <a:sym typeface="Arial"/>
              </a:rPr>
              <a:t>balance</a:t>
            </a:r>
            <a:r>
              <a:rPr lang="en-GB" sz="1200" b="0" i="0" u="none" strike="noStrike" cap="none">
                <a:solidFill>
                  <a:schemeClr val="dk1"/>
                </a:solidFill>
                <a:effectLst/>
                <a:latin typeface="Arial"/>
                <a:ea typeface="Arial"/>
                <a:cs typeface="Arial"/>
                <a:sym typeface="Arial"/>
              </a:rPr>
              <a:t> of water for household use, food production, and industry, all of which are needed to support people’s health and economic growth. Human extraction of water must also be </a:t>
            </a:r>
            <a:r>
              <a:rPr lang="en-GB" sz="1200" b="1" i="0" u="none" strike="noStrike" cap="none">
                <a:solidFill>
                  <a:schemeClr val="dk1"/>
                </a:solidFill>
                <a:effectLst/>
                <a:latin typeface="Arial"/>
                <a:ea typeface="Arial"/>
                <a:cs typeface="Arial"/>
                <a:sym typeface="Arial"/>
              </a:rPr>
              <a:t>balanced </a:t>
            </a:r>
            <a:r>
              <a:rPr lang="en-GB" sz="1200" b="0" i="0" u="none" strike="noStrike" cap="none">
                <a:solidFill>
                  <a:schemeClr val="dk1"/>
                </a:solidFill>
                <a:effectLst/>
                <a:latin typeface="Arial"/>
                <a:ea typeface="Arial"/>
                <a:cs typeface="Arial"/>
                <a:sym typeface="Arial"/>
              </a:rPr>
              <a:t>with the water needed to support healthy freshwater ecosystems, which are critical for holding and protecting water for all uses.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figure also shows that on average water for WASH makes up only around 10% of the total freshwater extraction, with most water being used for irrigation (70%) and industry (20%) (from </a:t>
            </a:r>
            <a:r>
              <a:rPr lang="en-GB" sz="1200" b="0" i="0" u="none" strike="noStrike" cap="none">
                <a:solidFill>
                  <a:schemeClr val="dk1"/>
                </a:solidFill>
                <a:effectLst/>
                <a:latin typeface="Arial"/>
                <a:ea typeface="Arial"/>
                <a:cs typeface="Arial"/>
                <a:sym typeface="Arial"/>
                <a:hlinkClick r:id="rId4"/>
              </a:rPr>
              <a:t>FAO's </a:t>
            </a:r>
            <a:r>
              <a:rPr lang="en-GB" sz="1200" b="0" i="0" u="none" strike="noStrike" cap="none" err="1">
                <a:solidFill>
                  <a:schemeClr val="dk1"/>
                </a:solidFill>
                <a:effectLst/>
                <a:latin typeface="Arial"/>
                <a:ea typeface="Arial"/>
                <a:cs typeface="Arial"/>
                <a:sym typeface="Arial"/>
                <a:hlinkClick r:id="rId4"/>
              </a:rPr>
              <a:t>Aquastat</a:t>
            </a:r>
            <a:r>
              <a:rPr lang="en-GB" sz="1200" b="0" i="0" u="none" strike="noStrike" cap="none">
                <a:solidFill>
                  <a:schemeClr val="dk1"/>
                </a:solidFill>
                <a:effectLst/>
                <a:latin typeface="Arial"/>
                <a:ea typeface="Arial"/>
                <a:cs typeface="Arial"/>
                <a:sym typeface="Arial"/>
              </a:rPr>
              <a:t> data).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endParaRPr>
          </a:p>
          <a:p>
            <a:r>
              <a:rPr lang="en-GB"/>
              <a:t>We will now dive deeper into these three types of climate hazards (floods, droughts and storms) with examples.</a:t>
            </a:r>
            <a:endParaRPr lang="en-GB" sz="1200" b="0" i="0" u="none" strike="noStrike" cap="none">
              <a:solidFill>
                <a:schemeClr val="dk1"/>
              </a:solidFill>
              <a:effectLst/>
              <a:latin typeface="Arial"/>
              <a:ea typeface="Arial"/>
              <a:cs typeface="Arial"/>
            </a:endParaRPr>
          </a:p>
          <a:p>
            <a:pPr marR="0" lvl="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endParaRPr>
          </a:p>
          <a:p>
            <a:pPr>
              <a:buFont typeface="Arial"/>
              <a:buNone/>
            </a:pPr>
            <a:endParaRPr lang="en-GB" sz="1200" b="0" i="0" u="none" strike="noStrike" cap="none">
              <a:solidFill>
                <a:schemeClr val="dk1"/>
              </a:solidFill>
              <a:effectLst/>
              <a:latin typeface="Arial"/>
              <a:ea typeface="Arial"/>
              <a:cs typeface="Arial"/>
            </a:endParaRPr>
          </a:p>
          <a:p>
            <a:pPr marL="228600" indent="0">
              <a:buFont typeface="Arial" panose="020B0604020202020204" pitchFamily="34" charset="0"/>
            </a:pPr>
            <a:endParaRPr lang="en-GB"/>
          </a:p>
          <a:p>
            <a:pPr marL="228600" indent="0">
              <a:buFont typeface="Arial" panose="020B0604020202020204" pitchFamily="34" charset="0"/>
            </a:pPr>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8269753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latin typeface="Roboto"/>
                <a:ea typeface="Roboto"/>
                <a:cs typeface="Roboto"/>
                <a:sym typeface="Roboto"/>
              </a:rPr>
              <a:t>Trainer Notes:</a:t>
            </a:r>
            <a:endParaRPr sz="1000" b="1">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latin typeface="Roboto"/>
              <a:ea typeface="Roboto"/>
              <a:cs typeface="Roboto"/>
              <a:sym typeface="Roboto"/>
            </a:endParaRPr>
          </a:p>
          <a:p>
            <a:pPr marL="0" lvl="0" indent="0" algn="l" rtl="0">
              <a:lnSpc>
                <a:spcPct val="100000"/>
              </a:lnSpc>
              <a:spcBef>
                <a:spcPts val="0"/>
              </a:spcBef>
              <a:spcAft>
                <a:spcPts val="0"/>
              </a:spcAft>
              <a:buSzPts val="1100"/>
              <a:buNone/>
            </a:pPr>
            <a:r>
              <a:rPr lang="en-US" sz="1000">
                <a:latin typeface="Roboto"/>
                <a:ea typeface="Roboto"/>
                <a:cs typeface="Roboto"/>
                <a:sym typeface="Roboto"/>
              </a:rPr>
              <a:t>Note that water access and supply can be a complicated topic because water is a transboundary resource. In other words, water may be piped from a different location (its source) to the place where it is used by people, communities, businesses, etc. (its destination). For the purpose of this introduction, we discuss the importance of water-related infrastructure as a key focal point for cities to focus on - since water access is important for resilience building in cities. However, participants should note that when it comes to developing urban water solutions, they may need to deal with issues of governance around water access that could cross different political or regulatory jurisdictions.</a:t>
            </a:r>
            <a:endParaRPr sz="9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Participants who want to read more on </a:t>
            </a:r>
            <a:r>
              <a:rPr lang="en-US" sz="1000" b="1">
                <a:solidFill>
                  <a:schemeClr val="dk1"/>
                </a:solidFill>
                <a:latin typeface="Roboto"/>
                <a:ea typeface="Roboto"/>
                <a:cs typeface="Roboto"/>
                <a:sym typeface="Roboto"/>
              </a:rPr>
              <a:t>water</a:t>
            </a:r>
            <a:r>
              <a:rPr lang="en-US" sz="1000">
                <a:solidFill>
                  <a:schemeClr val="dk1"/>
                </a:solidFill>
                <a:latin typeface="Roboto"/>
                <a:ea typeface="Roboto"/>
                <a:cs typeface="Roboto"/>
                <a:sym typeface="Roboto"/>
              </a:rPr>
              <a:t> and climate change resilience can click on the links below.</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https://www.greenclimate.fund/document/sectoral-guide-water-security</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4"/>
              </a:rPr>
              <a:t>https://siwi.org/publications/guide-to-climate-smart-and-water-wise-cities/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5"/>
              </a:rPr>
              <a:t>https://www.c40knowledgehub.org/s/article/Urban-water-management-Creating-climate-resilient-cities?language=en_US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6"/>
              </a:rPr>
              <a:t>https://www.c40knowledgehub.org/s/article/The-city-water-resilience-approach?language=en_US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7"/>
              </a:rPr>
              <a:t>https://www.ourfuturewater.com/urban-climate-resilient-water-resources-management-a-practical-guide-for-planners-and-practitioners/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8"/>
              </a:rPr>
              <a:t>https://resilientcitiesnetwork.org/downloadable_resources/UR/Resilience-Point-of-View-Water.pdf</a:t>
            </a: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100"/>
              <a:buNone/>
            </a:pPr>
            <a:endParaRPr/>
          </a:p>
        </p:txBody>
      </p:sp>
      <p:sp>
        <p:nvSpPr>
          <p:cNvPr id="977" name="Google Shape;977;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Participants who want to read more on </a:t>
            </a:r>
            <a:r>
              <a:rPr lang="en-US" sz="1000" b="1">
                <a:solidFill>
                  <a:schemeClr val="dk1"/>
                </a:solidFill>
                <a:latin typeface="Roboto"/>
                <a:ea typeface="Roboto"/>
                <a:cs typeface="Roboto"/>
                <a:sym typeface="Roboto"/>
              </a:rPr>
              <a:t>health &amp; sanitation </a:t>
            </a:r>
            <a:r>
              <a:rPr lang="en-US" sz="1000">
                <a:solidFill>
                  <a:schemeClr val="dk1"/>
                </a:solidFill>
                <a:latin typeface="Roboto"/>
                <a:ea typeface="Roboto"/>
                <a:cs typeface="Roboto"/>
                <a:sym typeface="Roboto"/>
              </a:rPr>
              <a:t>and climate change resilience can click on the links below.</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https://www.thelancet.com/countdown-health-climate</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4"/>
              </a:rPr>
              <a:t>https://www.bupa.com/~/media/Files/B/Bupa-V4/press-releases/healthy-and-resilient-cities-briefing-paper.pdf</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5"/>
              </a:rPr>
              <a:t>https://healthcareclimateaction.org/sites/default/files/2021-06/Health%20Care%20Without%20Harm_Health%20Care%20Decarbonization_Road%20Map.pdf</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6"/>
              </a:rPr>
              <a:t>https://www.who.int/docs/default-source/climate-change/2833-phe-300920-electronic.pdf?sfvrsn=e7af874</a:t>
            </a: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100"/>
              <a:buNone/>
            </a:pPr>
            <a:endParaRPr/>
          </a:p>
        </p:txBody>
      </p:sp>
      <p:sp>
        <p:nvSpPr>
          <p:cNvPr id="1001" name="Google Shape;1001;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ff3aaf717a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sz="1000" b="1"/>
              <a:t>Trainer Notes:</a:t>
            </a:r>
            <a:endParaRPr sz="1000"/>
          </a:p>
          <a:p>
            <a:pPr marL="0" lvl="0" indent="0" algn="l" rtl="0">
              <a:lnSpc>
                <a:spcPct val="100000"/>
              </a:lnSpc>
              <a:spcBef>
                <a:spcPts val="0"/>
              </a:spcBef>
              <a:spcAft>
                <a:spcPts val="0"/>
              </a:spcAft>
              <a:buSzPts val="1100"/>
              <a:buNone/>
            </a:pPr>
            <a:endParaRPr sz="1000"/>
          </a:p>
          <a:p>
            <a:pPr marL="0" lvl="0" indent="0" algn="l" rtl="0">
              <a:lnSpc>
                <a:spcPct val="100000"/>
              </a:lnSpc>
              <a:spcBef>
                <a:spcPts val="0"/>
              </a:spcBef>
              <a:spcAft>
                <a:spcPts val="0"/>
              </a:spcAft>
              <a:buSzPts val="1100"/>
              <a:buNone/>
            </a:pPr>
            <a:r>
              <a:rPr lang="en-US" sz="1000"/>
              <a:t>Please walk them through the following Icebreaker Exercise so that they can introduce themselves.</a:t>
            </a:r>
            <a:endParaRPr sz="1000"/>
          </a:p>
        </p:txBody>
      </p:sp>
      <p:sp>
        <p:nvSpPr>
          <p:cNvPr id="187" name="Google Shape;187;g2ff3aaf717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r>
              <a:rPr lang="en-US" sz="1000">
                <a:solidFill>
                  <a:schemeClr val="dk1"/>
                </a:solidFill>
                <a:latin typeface="Roboto"/>
                <a:ea typeface="Roboto"/>
                <a:cs typeface="Roboto"/>
                <a:sym typeface="Roboto"/>
              </a:rPr>
              <a:t>:</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Here is some further reading about climate hazards in Kenya that provide more information than what’s on the slide. Click on the links below for further reading if you wish.</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Kenya is </a:t>
            </a:r>
            <a:r>
              <a:rPr lang="en-US" sz="1000" err="1">
                <a:solidFill>
                  <a:schemeClr val="dk1"/>
                </a:solidFill>
                <a:latin typeface="Roboto"/>
                <a:ea typeface="Roboto"/>
                <a:cs typeface="Roboto"/>
                <a:sym typeface="Roboto"/>
              </a:rPr>
              <a:t>recognised</a:t>
            </a:r>
            <a:r>
              <a:rPr lang="en-US" sz="1000">
                <a:solidFill>
                  <a:schemeClr val="dk1"/>
                </a:solidFill>
                <a:latin typeface="Roboto"/>
                <a:ea typeface="Roboto"/>
                <a:cs typeface="Roboto"/>
                <a:sym typeface="Roboto"/>
              </a:rPr>
              <a:t> as highly vulnerable to climate change impacts, particularly floods and droughts. It is estimated that over 70% of natural disasters in Kenya are attributed to extreme climatic events, and flood and drought events are becoming more frequent, with drought cycles occurring every 2–3 years instead of every 5–10 years. Approximately 85% of Kenya’s land area is classified as a fragile arid and semi-arid ecosystem, which is largely pastoral. Temperatures are projected to increase by 3.5°C at the end of the century, and rainfall in arid zones is generally projected to decrease. The 2008-2011 drought affected 3.7 million people, and caused 12.1 billion USD in damages and losses. The prolonged drought conditions between 2020-2023 (the worst drought in forty years) have further  demonstrated this point, resulting in great suffering across the country.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At the same time, extreme rainfall events are expected to increase in frequency, duration and intensity, and the proportion of heavy rainfall that occurs in short intense events will increase. Heavy rainfall can trigger riverine, coastal and flash floods.  Recent rains across the country provide a poignant illustration of this, with 289 people killed and 293,000 displaced and homeless. Intense rainfall and flooding may also increase the likelihood of mudslides and landslides, as seen in the tragic landslide that </a:t>
            </a:r>
            <a:r>
              <a:rPr lang="en-US" sz="1000" err="1">
                <a:solidFill>
                  <a:schemeClr val="dk1"/>
                </a:solidFill>
                <a:latin typeface="Roboto"/>
                <a:ea typeface="Roboto"/>
                <a:cs typeface="Roboto"/>
                <a:sym typeface="Roboto"/>
              </a:rPr>
              <a:t>occured</a:t>
            </a:r>
            <a:r>
              <a:rPr lang="en-US" sz="1000">
                <a:solidFill>
                  <a:schemeClr val="dk1"/>
                </a:solidFill>
                <a:latin typeface="Roboto"/>
                <a:ea typeface="Roboto"/>
                <a:cs typeface="Roboto"/>
                <a:sym typeface="Roboto"/>
              </a:rPr>
              <a:t> in April 2024 in Mai Mahiu, which killed or left missing over 130 people.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Although just 27% of Kenya’s population currently lives in urban areas, this is rapidly increasing. For example, Nairobi’s population has grown exponentially from just 290,000 residents in 1960 to an estimated 5 million in 2023. Nairobi, which continues to reflect colonial planning, having since expanded in a largely unplanned manner, is dissected by the Nairobi river floodplain. Increasing urbanization, particularly into flood plains and/or low-lying areas has increased flood risk, as water drainage systems fail. Informal settlements are particularly vulnerable to extreme weather events: Makeshift homes are often built in unstable geographical locations including riverbanks and coastal areas, where flooding can lead to loss of housing, contamination of water, injury or death. Dwellers usually have low adaptive capacity to respond to such events due to high levels of poverty and lack of risk-reducing infrastructures. The recent floods that hit Nairobi demonstrates this vulnerability, with the informal settlements being hardest hit during the recent floods. Thousands of residents were displaced by the floods, and some settlements, like </a:t>
            </a:r>
            <a:r>
              <a:rPr lang="en-US" sz="1000" err="1">
                <a:solidFill>
                  <a:schemeClr val="dk1"/>
                </a:solidFill>
                <a:latin typeface="Roboto"/>
                <a:ea typeface="Roboto"/>
                <a:cs typeface="Roboto"/>
                <a:sym typeface="Roboto"/>
              </a:rPr>
              <a:t>Mukuru</a:t>
            </a:r>
            <a:r>
              <a:rPr lang="en-US" sz="1000">
                <a:solidFill>
                  <a:schemeClr val="dk1"/>
                </a:solidFill>
                <a:latin typeface="Roboto"/>
                <a:ea typeface="Roboto"/>
                <a:cs typeface="Roboto"/>
                <a:sym typeface="Roboto"/>
              </a:rPr>
              <a:t> </a:t>
            </a:r>
            <a:r>
              <a:rPr lang="en-US" sz="1000" err="1">
                <a:solidFill>
                  <a:schemeClr val="dk1"/>
                </a:solidFill>
                <a:latin typeface="Roboto"/>
                <a:ea typeface="Roboto"/>
                <a:cs typeface="Roboto"/>
                <a:sym typeface="Roboto"/>
              </a:rPr>
              <a:t>wa</a:t>
            </a:r>
            <a:r>
              <a:rPr lang="en-US" sz="1000">
                <a:solidFill>
                  <a:schemeClr val="dk1"/>
                </a:solidFill>
                <a:latin typeface="Roboto"/>
                <a:ea typeface="Roboto"/>
                <a:cs typeface="Roboto"/>
                <a:sym typeface="Roboto"/>
              </a:rPr>
              <a:t> Reuben, have been evacuated and demolished in the aftermath of the floods, which has left their former residents homeless.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3"/>
              </a:rPr>
              <a:t>https://climateknowledgeportal.worldbank.org/sites/default/files/2021-05/15724-WB_Kenya%20Country%20Profile-WEB.pdf</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4"/>
              </a:rPr>
              <a:t>https://populationmatters.org/news/2024/01/urbanisation-challenges-in-kenyas-nairobi-a-tangled-web-of-issues/#:~:text=Africa%20is%20witnessing%20rapid%20urbanisation,of%205%20million%20in%202023</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5"/>
              </a:rPr>
              <a:t>https://eos.org/thelandslideblog/mai-mahiu</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6"/>
              </a:rPr>
              <a:t>https://www.npr.org/sections/goatsandsoda/2024/05/10/1250193947/floods-kenya</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u="sng">
                <a:solidFill>
                  <a:schemeClr val="hlink"/>
                </a:solidFill>
                <a:latin typeface="Roboto"/>
                <a:ea typeface="Roboto"/>
                <a:cs typeface="Roboto"/>
                <a:sym typeface="Roboto"/>
                <a:hlinkClick r:id="rId7"/>
              </a:rPr>
              <a:t>https://www.bbc.co.uk/news/world-africa-68898731</a:t>
            </a: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171450" lvl="0" indent="-95250" algn="l" rtl="0">
              <a:lnSpc>
                <a:spcPct val="100000"/>
              </a:lnSpc>
              <a:spcBef>
                <a:spcPts val="0"/>
              </a:spcBef>
              <a:spcAft>
                <a:spcPts val="0"/>
              </a:spcAft>
              <a:buClr>
                <a:schemeClr val="dk1"/>
              </a:buClr>
              <a:buSzPts val="12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791" name="Google Shape;79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Participants who want to read more on </a:t>
            </a:r>
            <a:r>
              <a:rPr lang="en-US" sz="1000" b="1">
                <a:solidFill>
                  <a:schemeClr val="dk1"/>
                </a:solidFill>
                <a:latin typeface="Roboto"/>
                <a:ea typeface="Roboto"/>
                <a:cs typeface="Roboto"/>
                <a:sym typeface="Roboto"/>
              </a:rPr>
              <a:t>storms &amp; cyclones</a:t>
            </a:r>
            <a:r>
              <a:rPr lang="en-US" sz="1000">
                <a:solidFill>
                  <a:schemeClr val="dk1"/>
                </a:solidFill>
                <a:latin typeface="Roboto"/>
                <a:ea typeface="Roboto"/>
                <a:cs typeface="Roboto"/>
                <a:sym typeface="Roboto"/>
              </a:rPr>
              <a:t> can click on the link below.</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https://www.frontiersin.org/research-topics/11818/worsening-tropical-cyclone-impact-in-cities</a:t>
            </a:r>
            <a:r>
              <a:rPr lang="en-US">
                <a:solidFill>
                  <a:schemeClr val="dk1"/>
                </a:solidFill>
              </a:rPr>
              <a:t> </a:t>
            </a:r>
            <a:endParaRPr/>
          </a:p>
          <a:p>
            <a:pPr marL="0" lvl="0" indent="0" algn="l" rtl="0">
              <a:lnSpc>
                <a:spcPct val="100000"/>
              </a:lnSpc>
              <a:spcBef>
                <a:spcPts val="0"/>
              </a:spcBef>
              <a:spcAft>
                <a:spcPts val="0"/>
              </a:spcAft>
              <a:buSzPts val="1100"/>
              <a:buNone/>
            </a:pPr>
            <a:endParaRPr/>
          </a:p>
        </p:txBody>
      </p:sp>
      <p:sp>
        <p:nvSpPr>
          <p:cNvPr id="752" name="Google Shape;752;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Participants who wish to read more about </a:t>
            </a:r>
            <a:r>
              <a:rPr lang="en-US" sz="1000" b="1">
                <a:solidFill>
                  <a:schemeClr val="dk1"/>
                </a:solidFill>
                <a:latin typeface="Roboto"/>
                <a:ea typeface="Roboto"/>
                <a:cs typeface="Roboto"/>
                <a:sym typeface="Roboto"/>
              </a:rPr>
              <a:t>drought </a:t>
            </a:r>
            <a:r>
              <a:rPr lang="en-US" sz="1000">
                <a:solidFill>
                  <a:schemeClr val="dk1"/>
                </a:solidFill>
                <a:latin typeface="Roboto"/>
                <a:ea typeface="Roboto"/>
                <a:cs typeface="Roboto"/>
                <a:sym typeface="Roboto"/>
              </a:rPr>
              <a:t>can click on the links below.</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3"/>
              </a:rPr>
              <a:t>https://www.c40.org/water-safe-cities/</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4"/>
              </a:rPr>
              <a:t>https://climateadaptationservices.com/en/global-drought-risk-in-cities/</a:t>
            </a:r>
            <a:r>
              <a:rPr lang="en-US">
                <a:solidFill>
                  <a:schemeClr val="dk1"/>
                </a:solidFill>
              </a:rPr>
              <a:t> </a:t>
            </a: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u="sng">
                <a:solidFill>
                  <a:schemeClr val="hlink"/>
                </a:solidFill>
                <a:hlinkClick r:id="rId5"/>
              </a:rPr>
              <a:t>https://vu.nl/en/news/2023/urban-drought-is-increasing-worldwide</a:t>
            </a:r>
            <a:r>
              <a:rPr lang="en-US">
                <a:solidFill>
                  <a:schemeClr val="dk1"/>
                </a:solidFill>
              </a:rPr>
              <a:t>  – </a:t>
            </a:r>
            <a:r>
              <a:rPr lang="en-US" u="sng">
                <a:solidFill>
                  <a:schemeClr val="hlink"/>
                </a:solidFill>
                <a:hlinkClick r:id="rId6"/>
              </a:rPr>
              <a:t>https://iopscience.iop.org/article/10.1088/2515-7620/ad0210/pdf</a:t>
            </a:r>
            <a:r>
              <a:rPr lang="en-US">
                <a:solidFill>
                  <a:schemeClr val="dk1"/>
                </a:solidFill>
              </a:rPr>
              <a:t> </a:t>
            </a:r>
            <a:endParaRPr>
              <a:solidFill>
                <a:schemeClr val="dk1"/>
              </a:solidFill>
            </a:endParaRPr>
          </a:p>
          <a:p>
            <a:pPr marL="0" lvl="0" indent="0" algn="l" rtl="0">
              <a:lnSpc>
                <a:spcPct val="100000"/>
              </a:lnSpc>
              <a:spcBef>
                <a:spcPts val="0"/>
              </a:spcBef>
              <a:spcAft>
                <a:spcPts val="0"/>
              </a:spcAft>
              <a:buSzPts val="1100"/>
              <a:buNone/>
            </a:pPr>
            <a:endParaRPr/>
          </a:p>
        </p:txBody>
      </p:sp>
      <p:sp>
        <p:nvSpPr>
          <p:cNvPr id="726" name="Google Shape;72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Sum up the difference between climate hazards and climate risk.</a:t>
            </a:r>
          </a:p>
          <a:p>
            <a:endParaRPr lang="en-GB"/>
          </a:p>
          <a:p>
            <a:r>
              <a:rPr lang="en-GB"/>
              <a:t>Many people confuse these two concepts.</a:t>
            </a:r>
          </a:p>
          <a:p>
            <a:endParaRPr lang="en-GB"/>
          </a:p>
          <a:p>
            <a:r>
              <a:rPr lang="en-GB"/>
              <a:t>Later in this module will go more in-depth on assessing climate risks.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52168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US" b="1"/>
          </a:p>
          <a:p>
            <a:r>
              <a:rPr lang="en-US" b="1"/>
              <a:t>Climate impact</a:t>
            </a:r>
            <a:r>
              <a:rPr lang="en-US"/>
              <a:t> refers to the effects or consequences of climate change on various aspects of the environment, society, and economy. These impacts can manifest in different ways and may include shifts in ecosystems and biodiversity, sea-level rise, agricultural productivity, quality and availability of water resources, and can cause health and socio-economic disruptions. </a:t>
            </a:r>
          </a:p>
          <a:p>
            <a:endParaRPr lang="en-US"/>
          </a:p>
          <a:p>
            <a:r>
              <a:rPr lang="en-US"/>
              <a:t>These impacts are often interconnected and can have cascading effects across multiple sectors and regions. Understanding and assessing climate impacts is essential for informing adaptation and mitigation strategies, policy development, and decision-making processes to minimize the risks and vulnerabilities associated with climate change.</a:t>
            </a:r>
            <a:endParaRPr lang="en-GB"/>
          </a:p>
          <a:p>
            <a:endParaRPr lang="en-US">
              <a:ea typeface="Calibri"/>
            </a:endParaRPr>
          </a:p>
          <a:p>
            <a:r>
              <a:rPr lang="en-US"/>
              <a:t>Climate change creates new challenges, known as </a:t>
            </a:r>
            <a:r>
              <a:rPr lang="en-US" b="1"/>
              <a:t>climate hazards</a:t>
            </a:r>
            <a:r>
              <a:rPr lang="en-US"/>
              <a:t>, like scorching heat, floods, and droughts. These hazards pose </a:t>
            </a:r>
            <a:r>
              <a:rPr lang="en-US" b="1"/>
              <a:t>climate</a:t>
            </a:r>
            <a:r>
              <a:rPr lang="en-US"/>
              <a:t> </a:t>
            </a:r>
            <a:r>
              <a:rPr lang="en-US" b="1"/>
              <a:t>risks</a:t>
            </a:r>
            <a:r>
              <a:rPr lang="en-US"/>
              <a:t>; chances of negative consequences for people and nature. </a:t>
            </a:r>
          </a:p>
          <a:p>
            <a:r>
              <a:rPr lang="en-US"/>
              <a:t> </a:t>
            </a:r>
          </a:p>
          <a:p>
            <a:r>
              <a:rPr lang="en-US"/>
              <a:t>So, for example, if the </a:t>
            </a:r>
            <a:r>
              <a:rPr lang="en-US" b="1"/>
              <a:t>climate</a:t>
            </a:r>
            <a:r>
              <a:rPr lang="en-US"/>
              <a:t> </a:t>
            </a:r>
            <a:r>
              <a:rPr lang="en-US" b="1"/>
              <a:t>hazard</a:t>
            </a:r>
            <a:r>
              <a:rPr lang="en-US"/>
              <a:t> is rising sea levels. The </a:t>
            </a:r>
            <a:r>
              <a:rPr lang="en-US" b="1"/>
              <a:t>climate</a:t>
            </a:r>
            <a:r>
              <a:rPr lang="en-US"/>
              <a:t> i</a:t>
            </a:r>
            <a:r>
              <a:rPr lang="en-US" b="1"/>
              <a:t>mpact</a:t>
            </a:r>
            <a:r>
              <a:rPr lang="en-US"/>
              <a:t> could be coastal erosion, flooding of homes, saltwater intrusion into freshwater supplies. </a:t>
            </a:r>
          </a:p>
          <a:p>
            <a:endParaRPr lang="en-US">
              <a:ea typeface="Calibri"/>
            </a:endParaRPr>
          </a:p>
          <a:p>
            <a:r>
              <a:rPr lang="en-US">
                <a:ea typeface="Calibri"/>
              </a:rPr>
              <a:t>We will now dive deeper into climate hazards.</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64</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5500111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a:solidFill>
                  <a:schemeClr val="dk1"/>
                </a:solidFill>
                <a:latin typeface="Roboto"/>
                <a:ea typeface="Roboto"/>
                <a:cs typeface="Roboto"/>
                <a:sym typeface="Roboto"/>
              </a:rPr>
              <a:t>Trainer notes:</a:t>
            </a:r>
          </a:p>
          <a:p>
            <a:pPr marL="0" lvl="0" indent="0" algn="l" rtl="0">
              <a:lnSpc>
                <a:spcPct val="100000"/>
              </a:lnSpc>
              <a:spcBef>
                <a:spcPts val="0"/>
              </a:spcBef>
              <a:spcAft>
                <a:spcPts val="0"/>
              </a:spcAft>
              <a:buSzPts val="1100"/>
              <a:buNone/>
            </a:pPr>
            <a:endParaRPr lang="en-GB"/>
          </a:p>
          <a:p>
            <a:pPr marL="0" lvl="0" indent="0" algn="l" rtl="0">
              <a:lnSpc>
                <a:spcPct val="100000"/>
              </a:lnSpc>
              <a:spcBef>
                <a:spcPts val="0"/>
              </a:spcBef>
              <a:spcAft>
                <a:spcPts val="0"/>
              </a:spcAft>
              <a:buSzPts val="1100"/>
              <a:buNone/>
            </a:pPr>
            <a:r>
              <a:rPr lang="en-GB"/>
              <a:t>Walk participants through review exercise.</a:t>
            </a:r>
            <a:endParaRPr/>
          </a:p>
        </p:txBody>
      </p:sp>
      <p:sp>
        <p:nvSpPr>
          <p:cNvPr id="805" name="Google Shape;80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849421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E8F17-3413-B9D9-03FE-327CB87D0E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B8B64-E4D6-B8B2-787B-8D4014EEF41B}"/>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44261C8-E7D6-B753-82A0-1E631C38A6E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GB" sz="1200" b="0" i="0" u="none" strike="noStrike" cap="none">
                <a:solidFill>
                  <a:schemeClr val="dk1"/>
                </a:solidFill>
                <a:effectLst/>
                <a:latin typeface="Arial"/>
                <a:ea typeface="Arial"/>
                <a:cs typeface="Arial"/>
                <a:sym typeface="Arial"/>
              </a:rPr>
              <a:t>Going back on the previous slide – have colleagues mention examples for each</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Water services</a:t>
            </a:r>
            <a:r>
              <a:rPr lang="en-GB" sz="1200" b="0" i="0" u="none" strike="noStrike" cap="none">
                <a:solidFill>
                  <a:schemeClr val="dk1"/>
                </a:solidFill>
                <a:effectLst/>
                <a:latin typeface="Arial"/>
                <a:ea typeface="Arial"/>
                <a:cs typeface="Arial"/>
                <a:sym typeface="Arial"/>
              </a:rPr>
              <a:t> refer to the systems needed to </a:t>
            </a:r>
            <a:r>
              <a:rPr lang="en-GB" sz="1200" b="1" i="0" u="none" strike="noStrike" cap="none">
                <a:solidFill>
                  <a:schemeClr val="dk1"/>
                </a:solidFill>
                <a:effectLst/>
                <a:latin typeface="Arial"/>
                <a:ea typeface="Arial"/>
                <a:cs typeface="Arial"/>
                <a:sym typeface="Arial"/>
              </a:rPr>
              <a:t>supply, treat, distribute, and manage water</a:t>
            </a:r>
            <a:r>
              <a:rPr lang="en-GB" sz="1200" b="0" i="0" u="none" strike="noStrike" cap="none">
                <a:solidFill>
                  <a:schemeClr val="dk1"/>
                </a:solidFill>
                <a:effectLst/>
                <a:latin typeface="Arial"/>
                <a:ea typeface="Arial"/>
                <a:cs typeface="Arial"/>
                <a:sym typeface="Arial"/>
              </a:rPr>
              <a:t> for various uses, including:</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Irrigation</a:t>
            </a:r>
            <a:r>
              <a:rPr lang="en-GB" sz="1200" b="0" i="0" u="none" strike="noStrike" cap="none">
                <a:solidFill>
                  <a:schemeClr val="dk1"/>
                </a:solidFill>
                <a:effectLst/>
                <a:latin typeface="Arial"/>
                <a:ea typeface="Arial"/>
                <a:cs typeface="Arial"/>
                <a:sym typeface="Arial"/>
              </a:rPr>
              <a:t>: Supplying water for agricultural purposes.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Industrial use</a:t>
            </a:r>
            <a:r>
              <a:rPr lang="en-GB" sz="1200" b="0" i="0" u="none" strike="noStrike" cap="none">
                <a:solidFill>
                  <a:schemeClr val="dk1"/>
                </a:solidFill>
                <a:effectLst/>
                <a:latin typeface="Arial"/>
                <a:ea typeface="Arial"/>
                <a:cs typeface="Arial"/>
                <a:sym typeface="Arial"/>
              </a:rPr>
              <a:t>: Delivering water for manufacturing, cooling, and other industrial processes.</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Stormwater and flood management</a:t>
            </a:r>
            <a:r>
              <a:rPr lang="en-GB" sz="1200" b="0" i="0" u="none" strike="noStrike" cap="none">
                <a:solidFill>
                  <a:schemeClr val="dk1"/>
                </a:solidFill>
                <a:effectLst/>
                <a:latin typeface="Arial"/>
                <a:ea typeface="Arial"/>
                <a:cs typeface="Arial"/>
                <a:sym typeface="Arial"/>
              </a:rPr>
              <a:t>: Handling excess water from rainfall to prevent flooding and protect ecosystems.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t>
            </a:r>
            <a:r>
              <a:rPr lang="en-GB" sz="1200" b="1" i="0" u="none" strike="noStrike" cap="none">
                <a:solidFill>
                  <a:schemeClr val="dk1"/>
                </a:solidFill>
                <a:effectLst/>
                <a:latin typeface="Arial"/>
                <a:ea typeface="Arial"/>
                <a:cs typeface="Arial"/>
                <a:sym typeface="Arial"/>
              </a:rPr>
              <a:t>Drinking water</a:t>
            </a:r>
            <a:r>
              <a:rPr lang="en-GB" sz="1200" b="0" i="0" u="none" strike="noStrike" cap="none">
                <a:solidFill>
                  <a:schemeClr val="dk1"/>
                </a:solidFill>
                <a:effectLst/>
                <a:latin typeface="Arial"/>
                <a:ea typeface="Arial"/>
                <a:cs typeface="Arial"/>
                <a:sym typeface="Arial"/>
              </a:rPr>
              <a:t>: Ensuring safe and clean water for human consumption.</a:t>
            </a: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Sanitation</a:t>
            </a:r>
            <a:r>
              <a:rPr lang="en-GB" sz="1200" b="0" i="0" u="none" strike="noStrike" cap="none">
                <a:solidFill>
                  <a:schemeClr val="dk1"/>
                </a:solidFill>
                <a:effectLst/>
                <a:latin typeface="Arial"/>
                <a:ea typeface="Arial"/>
                <a:cs typeface="Arial"/>
                <a:sym typeface="Arial"/>
              </a:rPr>
              <a:t>: Providing water for hygiene, sewage treatment, and waste disposal.</a:t>
            </a:r>
          </a:p>
          <a:p>
            <a:r>
              <a:rPr lang="en-GB" sz="1200" b="0" i="0" u="none" strike="noStrike" cap="none">
                <a:solidFill>
                  <a:schemeClr val="dk1"/>
                </a:solidFill>
                <a:effectLst/>
                <a:latin typeface="Arial"/>
                <a:ea typeface="Arial"/>
                <a:cs typeface="Arial"/>
                <a:sym typeface="Arial"/>
              </a:rPr>
              <a:t>These services are typically provided by </a:t>
            </a:r>
            <a:r>
              <a:rPr lang="en-GB" sz="1200" b="1" i="0" u="none" strike="noStrike" cap="none">
                <a:solidFill>
                  <a:schemeClr val="dk1"/>
                </a:solidFill>
                <a:effectLst/>
                <a:latin typeface="Arial"/>
                <a:ea typeface="Arial"/>
                <a:cs typeface="Arial"/>
                <a:sym typeface="Arial"/>
              </a:rPr>
              <a:t>municipal authorities, private companies, communities or public utilities</a:t>
            </a:r>
            <a:r>
              <a:rPr lang="en-GB" sz="1200" b="0" i="0" u="none" strike="noStrike" cap="none">
                <a:solidFill>
                  <a:schemeClr val="dk1"/>
                </a:solidFill>
                <a:effectLst/>
                <a:latin typeface="Arial"/>
                <a:ea typeface="Arial"/>
                <a:cs typeface="Arial"/>
                <a:sym typeface="Arial"/>
              </a:rPr>
              <a:t>, and are essential for public health, environmental sustainability, and economic development.</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0" i="0" u="none" strike="noStrike" cap="none">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GB" sz="1200" b="1" i="0" u="none" strike="noStrike" cap="none">
              <a:solidFill>
                <a:schemeClr val="dk1"/>
              </a:solidFill>
              <a:effectLst/>
              <a:latin typeface="Arial"/>
              <a:ea typeface="Arial"/>
              <a:cs typeface="Arial"/>
              <a:sym typeface="Arial"/>
            </a:endParaRPr>
          </a:p>
          <a:p>
            <a:pPr rtl="0"/>
            <a:r>
              <a:rPr lang="en-GB" sz="1200" b="1" i="0" u="none" strike="noStrike" cap="none">
                <a:solidFill>
                  <a:schemeClr val="dk1"/>
                </a:solidFill>
                <a:effectLst/>
                <a:latin typeface="Arial"/>
                <a:ea typeface="Arial"/>
                <a:cs typeface="Arial"/>
                <a:sym typeface="Arial"/>
              </a:rPr>
              <a:t>Climate hazards </a:t>
            </a:r>
            <a:r>
              <a:rPr lang="en-GB" sz="1200" b="0" i="0" u="none" strike="noStrike" cap="none">
                <a:solidFill>
                  <a:schemeClr val="dk1"/>
                </a:solidFill>
                <a:effectLst/>
                <a:latin typeface="Arial"/>
                <a:ea typeface="Arial"/>
                <a:cs typeface="Arial"/>
                <a:sym typeface="Arial"/>
              </a:rPr>
              <a:t>impact</a:t>
            </a:r>
            <a:r>
              <a:rPr lang="en-GB" sz="1200" b="1" i="0" u="none" strike="noStrike" cap="none">
                <a:solidFill>
                  <a:schemeClr val="dk1"/>
                </a:solidFill>
                <a:effectLst/>
                <a:latin typeface="Arial"/>
                <a:ea typeface="Arial"/>
                <a:cs typeface="Arial"/>
                <a:sym typeface="Arial"/>
              </a:rPr>
              <a:t> </a:t>
            </a:r>
            <a:r>
              <a:rPr lang="en-GB" sz="1200" b="0" i="0" u="none" strike="noStrike" cap="none">
                <a:solidFill>
                  <a:schemeClr val="dk1"/>
                </a:solidFill>
                <a:effectLst/>
                <a:latin typeface="Arial"/>
                <a:ea typeface="Arial"/>
                <a:cs typeface="Arial"/>
                <a:sym typeface="Arial"/>
              </a:rPr>
              <a:t>the reliable availability of an adequate quantity and quality of water for health, livelihoods, ecosystems, and productive economies (in other words </a:t>
            </a:r>
            <a:r>
              <a:rPr lang="en-GB" sz="1200" b="1" i="0" u="none" strike="noStrike" cap="none">
                <a:solidFill>
                  <a:schemeClr val="dk1"/>
                </a:solidFill>
                <a:effectLst/>
                <a:latin typeface="Arial"/>
                <a:ea typeface="Arial"/>
                <a:cs typeface="Arial"/>
                <a:sym typeface="Arial"/>
                <a:hlinkClick r:id="rId3"/>
              </a:rPr>
              <a:t>water security</a:t>
            </a:r>
            <a:r>
              <a:rPr lang="en-GB" sz="1200" b="0" i="0" u="none" strike="noStrike" cap="none">
                <a:solidFill>
                  <a:schemeClr val="dk1"/>
                </a:solidFill>
                <a:effectLst/>
                <a:latin typeface="Arial"/>
                <a:ea typeface="Arial"/>
                <a:cs typeface="Arial"/>
                <a:sym typeface="Arial"/>
              </a:rPr>
              <a:t>).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graphic shows the three types of climate hazards that communities face globally that impact water security, which also impact sustainable sanitation, and hygiene.</a:t>
            </a:r>
            <a:endParaRPr lang="en-GB" sz="1200" b="0" i="0" u="none" strike="noStrike" cap="none">
              <a:solidFill>
                <a:schemeClr val="dk1"/>
              </a:solidFill>
              <a:effectLst/>
              <a:latin typeface="Arial"/>
              <a:ea typeface="Arial"/>
              <a:cs typeface="Arial"/>
            </a:endParaRPr>
          </a:p>
          <a:p>
            <a:endParaRPr lang="en-GB" sz="12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Floods</a:t>
            </a:r>
            <a:r>
              <a:rPr lang="en-GB" sz="1200" b="0" i="0" u="none" strike="noStrike" cap="none">
                <a:solidFill>
                  <a:schemeClr val="dk1"/>
                </a:solidFill>
                <a:effectLst/>
                <a:latin typeface="Arial"/>
                <a:ea typeface="Arial"/>
                <a:cs typeface="Arial"/>
                <a:sym typeface="Arial"/>
              </a:rPr>
              <a:t> and other impacts from increased and changing rainfall and sea level rise, such as saltwater intrusion and contamination.</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Droughts</a:t>
            </a:r>
            <a:r>
              <a:rPr lang="en-GB" sz="1200" b="0" i="0" u="none" strike="noStrike" cap="none">
                <a:solidFill>
                  <a:schemeClr val="dk1"/>
                </a:solidFill>
                <a:effectLst/>
                <a:latin typeface="Arial"/>
                <a:ea typeface="Arial"/>
                <a:cs typeface="Arial"/>
                <a:sym typeface="Arial"/>
              </a:rPr>
              <a:t> and other impacts from increasing temperatures and decreasing and changing rainfall patterns such as heat waves and fires.</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r>
              <a:rPr lang="en-GB" sz="1200" b="1" i="0" u="none" strike="noStrike" cap="none">
                <a:solidFill>
                  <a:schemeClr val="dk1"/>
                </a:solidFill>
                <a:effectLst/>
                <a:latin typeface="Arial"/>
                <a:ea typeface="Arial"/>
                <a:cs typeface="Arial"/>
                <a:sym typeface="Arial"/>
              </a:rPr>
              <a:t>Storms</a:t>
            </a:r>
            <a:r>
              <a:rPr lang="en-GB" sz="1200" b="0" i="0" u="none" strike="noStrike" cap="none">
                <a:solidFill>
                  <a:schemeClr val="dk1"/>
                </a:solidFill>
                <a:effectLst/>
                <a:latin typeface="Arial"/>
                <a:ea typeface="Arial"/>
                <a:cs typeface="Arial"/>
                <a:sym typeface="Arial"/>
              </a:rPr>
              <a:t> and other impacts from increasingly unpredictable and extreme weather events such as landslides and infrastructure damage.</a:t>
            </a:r>
            <a:endParaRPr lang="en-GB" sz="1200" b="0" i="0" u="none" strike="noStrike" cap="none">
              <a:solidFill>
                <a:schemeClr val="dk1"/>
              </a:solidFill>
              <a:effectLst/>
              <a:latin typeface="Arial"/>
              <a:ea typeface="Arial"/>
              <a:cs typeface="Arial"/>
            </a:endParaRP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228600" indent="0">
              <a:defRPr/>
            </a:pPr>
            <a:r>
              <a:rPr lang="en-GB" sz="1200" b="0" i="0" u="none" strike="noStrike" cap="none">
                <a:solidFill>
                  <a:schemeClr val="dk1"/>
                </a:solidFill>
                <a:effectLst/>
                <a:latin typeface="Arial"/>
                <a:ea typeface="Arial"/>
                <a:cs typeface="Arial"/>
                <a:sym typeface="Arial"/>
              </a:rPr>
              <a:t>Climate-resilient</a:t>
            </a:r>
            <a:r>
              <a:rPr lang="en-GB"/>
              <a:t> water services </a:t>
            </a:r>
            <a:r>
              <a:rPr lang="en-GB" sz="1200" b="0" i="0" u="none" strike="noStrike" cap="none">
                <a:solidFill>
                  <a:schemeClr val="dk1"/>
                </a:solidFill>
                <a:effectLst/>
                <a:latin typeface="Arial"/>
                <a:ea typeface="Arial"/>
                <a:cs typeface="Arial"/>
                <a:sym typeface="Arial"/>
              </a:rPr>
              <a:t>and water security have the same aim; to ensure reliable and safe water access, sustainable sanitation and hygiene, even in the face of climate change. </a:t>
            </a:r>
            <a:endParaRPr lang="en-GB" sz="1200" b="0" i="0" u="none" strike="noStrike" cap="none">
              <a:solidFill>
                <a:schemeClr val="dk1"/>
              </a:solidFill>
              <a:effectLst/>
              <a:latin typeface="Arial"/>
              <a:ea typeface="Arial"/>
              <a:cs typeface="Arial"/>
            </a:endParaRPr>
          </a:p>
          <a:p>
            <a:pPr marL="22860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Balancing needs</a:t>
            </a:r>
            <a:endParaRPr lang="en-GB" sz="1200" b="1" i="0" u="none" strike="noStrike" cap="none">
              <a:solidFill>
                <a:schemeClr val="dk1"/>
              </a:solidFill>
              <a:effectLst/>
              <a:latin typeface="Arial"/>
              <a:ea typeface="Arial"/>
              <a:cs typeface="Arial"/>
            </a:endParaRPr>
          </a:p>
          <a:p>
            <a:r>
              <a:rPr lang="en-GB" sz="1200" b="0" i="0" u="none" strike="noStrike" cap="none">
                <a:solidFill>
                  <a:schemeClr val="dk1"/>
                </a:solidFill>
                <a:effectLst/>
                <a:latin typeface="Arial"/>
                <a:ea typeface="Arial"/>
                <a:cs typeface="Arial"/>
                <a:sym typeface="Arial"/>
              </a:rPr>
              <a:t>As shown in the graphic, water security requires a sustainable </a:t>
            </a:r>
            <a:r>
              <a:rPr lang="en-GB" sz="1200" b="1" i="0" u="none" strike="noStrike" cap="none">
                <a:solidFill>
                  <a:schemeClr val="dk1"/>
                </a:solidFill>
                <a:effectLst/>
                <a:latin typeface="Arial"/>
                <a:ea typeface="Arial"/>
                <a:cs typeface="Arial"/>
                <a:sym typeface="Arial"/>
              </a:rPr>
              <a:t>balance</a:t>
            </a:r>
            <a:r>
              <a:rPr lang="en-GB" sz="1200" b="0" i="0" u="none" strike="noStrike" cap="none">
                <a:solidFill>
                  <a:schemeClr val="dk1"/>
                </a:solidFill>
                <a:effectLst/>
                <a:latin typeface="Arial"/>
                <a:ea typeface="Arial"/>
                <a:cs typeface="Arial"/>
                <a:sym typeface="Arial"/>
              </a:rPr>
              <a:t> of water for household use, food production, and industry, all of which are needed to support people’s health and economic growth. Human extraction of water must also be </a:t>
            </a:r>
            <a:r>
              <a:rPr lang="en-GB" sz="1200" b="1" i="0" u="none" strike="noStrike" cap="none">
                <a:solidFill>
                  <a:schemeClr val="dk1"/>
                </a:solidFill>
                <a:effectLst/>
                <a:latin typeface="Arial"/>
                <a:ea typeface="Arial"/>
                <a:cs typeface="Arial"/>
                <a:sym typeface="Arial"/>
              </a:rPr>
              <a:t>balanced </a:t>
            </a:r>
            <a:r>
              <a:rPr lang="en-GB" sz="1200" b="0" i="0" u="none" strike="noStrike" cap="none">
                <a:solidFill>
                  <a:schemeClr val="dk1"/>
                </a:solidFill>
                <a:effectLst/>
                <a:latin typeface="Arial"/>
                <a:ea typeface="Arial"/>
                <a:cs typeface="Arial"/>
                <a:sym typeface="Arial"/>
              </a:rPr>
              <a:t>with the water needed to support healthy freshwater ecosystems, which are critical for holding and protecting water for all uses.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figure also shows that on average water for WASH makes up only around 10% of the total freshwater extraction, with most water being used for irrigation (70%) and industry (20%) (from </a:t>
            </a:r>
            <a:r>
              <a:rPr lang="en-GB" sz="1200" b="0" i="0" u="none" strike="noStrike" cap="none">
                <a:solidFill>
                  <a:schemeClr val="dk1"/>
                </a:solidFill>
                <a:effectLst/>
                <a:latin typeface="Arial"/>
                <a:ea typeface="Arial"/>
                <a:cs typeface="Arial"/>
                <a:sym typeface="Arial"/>
                <a:hlinkClick r:id="rId4"/>
              </a:rPr>
              <a:t>FAO's </a:t>
            </a:r>
            <a:r>
              <a:rPr lang="en-GB" sz="1200" b="0" i="0" u="none" strike="noStrike" cap="none" err="1">
                <a:solidFill>
                  <a:schemeClr val="dk1"/>
                </a:solidFill>
                <a:effectLst/>
                <a:latin typeface="Arial"/>
                <a:ea typeface="Arial"/>
                <a:cs typeface="Arial"/>
                <a:sym typeface="Arial"/>
                <a:hlinkClick r:id="rId4"/>
              </a:rPr>
              <a:t>Aquastat</a:t>
            </a:r>
            <a:r>
              <a:rPr lang="en-GB" sz="1200" b="0" i="0" u="none" strike="noStrike" cap="none">
                <a:solidFill>
                  <a:schemeClr val="dk1"/>
                </a:solidFill>
                <a:effectLst/>
                <a:latin typeface="Arial"/>
                <a:ea typeface="Arial"/>
                <a:cs typeface="Arial"/>
                <a:sym typeface="Arial"/>
              </a:rPr>
              <a:t> data). </a:t>
            </a:r>
            <a:endParaRPr lang="en-GB" sz="1200" b="0" i="0" u="none" strike="noStrike" cap="none">
              <a:solidFill>
                <a:schemeClr val="dk1"/>
              </a:solidFill>
              <a:effectLst/>
              <a:latin typeface="Arial"/>
              <a:ea typeface="Arial"/>
              <a:cs typeface="Arial"/>
            </a:endParaRPr>
          </a:p>
          <a:p>
            <a:endParaRPr lang="en-GB" sz="1200" b="0" i="0" u="none" strike="noStrike" cap="none">
              <a:solidFill>
                <a:schemeClr val="dk1"/>
              </a:solidFill>
              <a:effectLst/>
              <a:latin typeface="Arial"/>
              <a:ea typeface="Arial"/>
              <a:cs typeface="Arial"/>
            </a:endParaRPr>
          </a:p>
          <a:p>
            <a:r>
              <a:rPr lang="en-GB"/>
              <a:t>We will now dive deeper into these three types of climate hazards (floods, droughts and storms) with examples.</a:t>
            </a:r>
            <a:endParaRPr lang="en-GB" sz="1200" b="0" i="0" u="none" strike="noStrike" cap="none">
              <a:solidFill>
                <a:schemeClr val="dk1"/>
              </a:solidFill>
              <a:effectLst/>
              <a:latin typeface="Arial"/>
              <a:ea typeface="Arial"/>
              <a:cs typeface="Arial"/>
            </a:endParaRPr>
          </a:p>
          <a:p>
            <a:pPr marR="0" lvl="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endParaRPr>
          </a:p>
          <a:p>
            <a:pPr>
              <a:buFont typeface="Arial"/>
              <a:buNone/>
            </a:pPr>
            <a:endParaRPr lang="en-GB" sz="1200" b="0" i="0" u="none" strike="noStrike" cap="none">
              <a:solidFill>
                <a:schemeClr val="dk1"/>
              </a:solidFill>
              <a:effectLst/>
              <a:latin typeface="Arial"/>
              <a:ea typeface="Arial"/>
              <a:cs typeface="Arial"/>
            </a:endParaRPr>
          </a:p>
          <a:p>
            <a:pPr marL="228600" indent="0">
              <a:buFont typeface="Arial" panose="020B0604020202020204" pitchFamily="34" charset="0"/>
            </a:pPr>
            <a:endParaRPr lang="en-GB"/>
          </a:p>
          <a:p>
            <a:pPr marL="228600" indent="0">
              <a:buFont typeface="Arial" panose="020B0604020202020204" pitchFamily="34" charset="0"/>
            </a:pPr>
            <a:endParaRPr lang="en-GB"/>
          </a:p>
          <a:p>
            <a:endParaRPr lang="en-GB"/>
          </a:p>
        </p:txBody>
      </p:sp>
      <p:sp>
        <p:nvSpPr>
          <p:cNvPr id="4" name="Slide Number Placeholder 3">
            <a:extLst>
              <a:ext uri="{FF2B5EF4-FFF2-40B4-BE49-F238E27FC236}">
                <a16:creationId xmlns:a16="http://schemas.microsoft.com/office/drawing/2014/main" id="{9D514B3E-A6DA-5B6C-02FB-A36B0427DE51}"/>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2149583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endParaRPr lang="en-US" sz="1200">
              <a:solidFill>
                <a:schemeClr val="dk1"/>
              </a:solidFill>
              <a:latin typeface="Roboto"/>
              <a:ea typeface="Roboto"/>
              <a:cs typeface="Roboto"/>
              <a:sym typeface="Roboto"/>
            </a:endParaRPr>
          </a:p>
          <a:p>
            <a:endParaRPr lang="en-GB"/>
          </a:p>
          <a:p>
            <a:r>
              <a:rPr lang="en-GB"/>
              <a:t>When we zoom in on the specific physical changes that water services must manage due to climate hazards, we can see that they fall into three main categories: </a:t>
            </a:r>
            <a:r>
              <a:rPr lang="en-GB" b="1"/>
              <a:t>too much water, too little water, and too dirty water </a:t>
            </a:r>
            <a:r>
              <a:rPr lang="en-GB"/>
              <a:t>as described in the figure.</a:t>
            </a:r>
          </a:p>
          <a:p>
            <a:endParaRPr lang="en-GB"/>
          </a:p>
          <a:p>
            <a:r>
              <a:rPr lang="en-GB" b="1"/>
              <a:t>Climate resilience </a:t>
            </a:r>
            <a:r>
              <a:rPr lang="en-GB"/>
              <a:t>is about the ability of an (eco)system, society or business to anticipate, prepare for and respond to the impacts of climate change (IBM, 2024). Climate-resilient systems can maintain essential services while adapting to new climate-induced conditions of too much, too little or polluted water.</a:t>
            </a:r>
          </a:p>
          <a:p>
            <a:endParaRPr lang="en-GB"/>
          </a:p>
          <a:p>
            <a:r>
              <a:rPr lang="en-GB"/>
              <a:t>Resilience is needed both for climate impacts already being felt and for those in the future.</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526524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What is a resilient water system?</a:t>
            </a:r>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A </a:t>
            </a:r>
            <a:r>
              <a:rPr lang="en-GB" sz="1200" b="1" i="0" u="none" strike="noStrike" cap="none">
                <a:solidFill>
                  <a:schemeClr val="dk1"/>
                </a:solidFill>
                <a:effectLst/>
                <a:latin typeface="Arial"/>
                <a:ea typeface="Arial"/>
                <a:cs typeface="Arial"/>
                <a:sym typeface="Arial"/>
              </a:rPr>
              <a:t>resilient water system</a:t>
            </a:r>
            <a:r>
              <a:rPr lang="en-GB" sz="1200" b="0" i="0" u="none" strike="noStrike" cap="none">
                <a:solidFill>
                  <a:schemeClr val="dk1"/>
                </a:solidFill>
                <a:effectLst/>
                <a:latin typeface="Arial"/>
                <a:ea typeface="Arial"/>
                <a:cs typeface="Arial"/>
                <a:sym typeface="Arial"/>
              </a:rPr>
              <a:t> is one that can </a:t>
            </a:r>
            <a:r>
              <a:rPr lang="en-GB" sz="1200" b="1" i="0" u="none" strike="noStrike" cap="none">
                <a:solidFill>
                  <a:schemeClr val="dk1"/>
                </a:solidFill>
                <a:effectLst/>
                <a:latin typeface="Arial"/>
                <a:ea typeface="Arial"/>
                <a:cs typeface="Arial"/>
                <a:sym typeface="Arial"/>
              </a:rPr>
              <a:t>with stand, adapt to, and recover from climate-related shocks and stresses</a:t>
            </a:r>
            <a:r>
              <a:rPr lang="en-GB" sz="1200" b="0" i="0" u="none" strike="noStrike" cap="none">
                <a:solidFill>
                  <a:schemeClr val="dk1"/>
                </a:solidFill>
                <a:effectLst/>
                <a:latin typeface="Arial"/>
                <a:ea typeface="Arial"/>
                <a:cs typeface="Arial"/>
                <a:sym typeface="Arial"/>
              </a:rPr>
              <a:t>—such as floods, droughts, sea level rise, and extreme weather—while continuing to provide </a:t>
            </a:r>
            <a:r>
              <a:rPr lang="en-GB" sz="1200" b="1" i="0" u="none" strike="noStrike" cap="none">
                <a:solidFill>
                  <a:schemeClr val="dk1"/>
                </a:solidFill>
                <a:effectLst/>
                <a:latin typeface="Arial"/>
                <a:ea typeface="Arial"/>
                <a:cs typeface="Arial"/>
                <a:sym typeface="Arial"/>
              </a:rPr>
              <a:t>safe, reliable, and sustainable water services</a:t>
            </a:r>
            <a:r>
              <a:rPr lang="en-GB" sz="1200" b="0" i="0" u="none" strike="noStrike" cap="none">
                <a:solidFill>
                  <a:schemeClr val="dk1"/>
                </a:solidFill>
                <a:effectLst/>
                <a:latin typeface="Arial"/>
                <a:ea typeface="Arial"/>
                <a:cs typeface="Arial"/>
                <a:sym typeface="Arial"/>
              </a:rPr>
              <a:t>.</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ea typeface="Arial"/>
                <a:cs typeface="Arial"/>
                <a:sym typeface="Arial"/>
              </a:rPr>
              <a:t>Key features of a resilient system include:</a:t>
            </a:r>
            <a:endParaRPr lang="en-GB" sz="1200" b="0" i="0" u="none" strike="noStrike" cap="none">
              <a:solidFill>
                <a:schemeClr val="dk1"/>
              </a:solidFill>
              <a:effectLst/>
              <a:latin typeface="Arial"/>
              <a:cs typeface="Arial"/>
              <a:sym typeface="Arial"/>
            </a:endParaRPr>
          </a:p>
          <a:p>
            <a:endParaRPr lang="en-GB" sz="1200" b="0" i="0" u="none" strike="noStrike" cap="none">
              <a:solidFill>
                <a:schemeClr val="dk1"/>
              </a:solidFill>
              <a:effectLst/>
              <a:latin typeface="Arial"/>
              <a:cs typeface="Arial"/>
              <a:sym typeface="Arial"/>
            </a:endParaRP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Redundancy: Multiple water sources or backup systems to ensure supply during disruptions.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Flexibility &amp; Adaptability: Ability to adjust operations in response to changing conditions (e.g., shifting water demand or rainfall patterns).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Robust Infrastructure: Designed to withstand extreme weather, flooding, and long-term climate impacts.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Water Efficiency: Minimizes losses and promotes conservation through smart technologies and practices.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Ecosystem Integration: Works with natural systems (e.g., wetlands, green infrastructure) to manage water sustainably.</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Community Engagement: Involves local communities in planning and decision-making to ensure equitable access and resilience.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Data-Driven Management: Uses real-time monitoring, forecasting, and modelling to anticipate and respond to risks.</a:t>
            </a: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228600" indent="0">
              <a:buFont typeface="Arial" panose="020B0604020202020204" pitchFamily="34" charset="0"/>
              <a:buNone/>
            </a:pPr>
            <a:r>
              <a:rPr lang="en-GB" sz="1200" b="0" i="0" u="none" strike="noStrike" cap="none">
                <a:solidFill>
                  <a:schemeClr val="dk1"/>
                </a:solidFill>
                <a:effectLst/>
                <a:latin typeface="Arial"/>
                <a:ea typeface="Arial"/>
                <a:cs typeface="Arial"/>
                <a:sym typeface="Arial"/>
              </a:rPr>
              <a:t>These features are further explored in the coming days.</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724105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0954ad01f5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b="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b="0">
                <a:solidFill>
                  <a:schemeClr val="dk1"/>
                </a:solidFill>
                <a:latin typeface="Roboto"/>
                <a:ea typeface="Roboto"/>
                <a:cs typeface="Roboto"/>
                <a:sym typeface="Roboto"/>
              </a:rPr>
              <a:t>Here you can acknowledge who contributed to the development of the Masterclass.</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000">
              <a:solidFill>
                <a:schemeClr val="dk1"/>
              </a:solidFil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000">
                <a:solidFill>
                  <a:schemeClr val="dk1"/>
                </a:solidFill>
              </a:rPr>
              <a:t>We would like to acknowledge the following partners and funders involved in designing and delivering the </a:t>
            </a:r>
            <a:r>
              <a:rPr lang="en-GB" sz="1000" b="0">
                <a:solidFill>
                  <a:srgbClr val="FFFFFF"/>
                </a:solidFill>
                <a:latin typeface="Roboto"/>
                <a:ea typeface="Roboto"/>
                <a:cs typeface="Roboto"/>
                <a:sym typeface="Roboto"/>
              </a:rPr>
              <a:t>Climate Resilient Water Services Masterclass (CRWSMC)</a:t>
            </a:r>
            <a:r>
              <a:rPr lang="en-GB" sz="1000" b="0">
                <a:solidFill>
                  <a:schemeClr val="dk1"/>
                </a:solidFill>
                <a:latin typeface="Roboto"/>
                <a:ea typeface="Roboto"/>
                <a:cs typeface="Roboto"/>
                <a:sym typeface="Roboto"/>
              </a:rPr>
              <a:t>.</a:t>
            </a:r>
            <a:endParaRPr sz="1000" b="0">
              <a:solidFill>
                <a:srgbClr val="0B5FBA"/>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p:txBody>
      </p:sp>
      <p:sp>
        <p:nvSpPr>
          <p:cNvPr id="110" name="Google Shape;110;g30954ad01f5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panose="02000000000000000000" pitchFamily="2" charset="0"/>
                <a:ea typeface="Roboto" panose="02000000000000000000" pitchFamily="2" charset="0"/>
                <a:cs typeface="Roboto"/>
                <a:sym typeface="Roboto"/>
              </a:rPr>
              <a:t>Trainer notes:</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After a shock-event, such as flood, drought or storm, service levels will drop. The strength of the system determines how much service levels drop and how they bounce back (or not).</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Interventions must prioritize preventing, preparing for, responding to, and recovering from disasters to enable climate adaptation and ensure the resilience and sustainability of services in the face of growing climate challenges. </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For example, in a drought context, an intervention would strengthen disaster prevention, preparedness, response, and recovery by implementing several key strategies. </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As for example, </a:t>
            </a:r>
            <a:r>
              <a:rPr lang="en-US" sz="1200" b="0" i="0" u="none" strike="noStrike" cap="none">
                <a:solidFill>
                  <a:schemeClr val="dk1"/>
                </a:solidFill>
                <a:effectLst/>
                <a:latin typeface="Arial"/>
                <a:ea typeface="Roboto" panose="02000000000000000000" pitchFamily="2" charset="0"/>
                <a:cs typeface="Arial"/>
                <a:sym typeface="Arial"/>
              </a:rPr>
              <a:t>p</a:t>
            </a:r>
            <a:r>
              <a:rPr lang="en-US" sz="1200" b="0" i="0" u="none" strike="noStrike" cap="none">
                <a:solidFill>
                  <a:schemeClr val="dk1"/>
                </a:solidFill>
                <a:effectLst/>
                <a:latin typeface="Arial"/>
                <a:ea typeface="Arial"/>
                <a:cs typeface="Arial"/>
                <a:sym typeface="Arial"/>
              </a:rPr>
              <a:t>reventive maintenance and planning for climate-stress impacts.</a:t>
            </a:r>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1" i="0" u="none" strike="noStrike" cap="none">
                <a:solidFill>
                  <a:schemeClr val="dk1"/>
                </a:solidFill>
                <a:effectLst/>
                <a:latin typeface="Roboto" panose="02000000000000000000" pitchFamily="2" charset="0"/>
                <a:ea typeface="Roboto" panose="02000000000000000000" pitchFamily="2" charset="0"/>
                <a:cs typeface="Arial"/>
                <a:sym typeface="Arial"/>
              </a:rPr>
              <a:t>Module 3 </a:t>
            </a:r>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will dive deeper in the </a:t>
            </a:r>
            <a:r>
              <a:rPr lang="en-GB" sz="1200" b="1" i="0" u="none" strike="noStrike" cap="none">
                <a:solidFill>
                  <a:schemeClr val="dk1"/>
                </a:solidFill>
                <a:effectLst/>
                <a:latin typeface="Roboto" panose="02000000000000000000" pitchFamily="2" charset="0"/>
                <a:ea typeface="Roboto" panose="02000000000000000000" pitchFamily="2" charset="0"/>
                <a:cs typeface="Arial"/>
                <a:sym typeface="Arial"/>
              </a:rPr>
              <a:t>broader enabling environment</a:t>
            </a:r>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 including governance, policy, and institutional systems that support sustainable service delivery.</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1" i="0" u="none" strike="noStrike" cap="none">
                <a:solidFill>
                  <a:schemeClr val="dk1"/>
                </a:solidFill>
                <a:effectLst/>
                <a:latin typeface="Roboto" panose="02000000000000000000" pitchFamily="2" charset="0"/>
                <a:ea typeface="Roboto" panose="02000000000000000000" pitchFamily="2" charset="0"/>
                <a:cs typeface="Arial"/>
                <a:sym typeface="Arial"/>
              </a:rPr>
              <a:t>Module 1</a:t>
            </a:r>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 also has examples of how water (and sanitation) programs can incorporate disaster prevention, preparedness, response and recovery into the design of their interventions.</a:t>
            </a:r>
          </a:p>
          <a:p>
            <a:endPar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endParaRPr>
          </a:p>
          <a:p>
            <a:r>
              <a:rPr lang="en-GB" sz="1200" b="0" i="0" u="none" strike="noStrike" cap="none">
                <a:solidFill>
                  <a:schemeClr val="dk1"/>
                </a:solidFill>
                <a:effectLst/>
                <a:latin typeface="Roboto" panose="02000000000000000000" pitchFamily="2" charset="0"/>
                <a:ea typeface="Roboto" panose="02000000000000000000" pitchFamily="2" charset="0"/>
                <a:cs typeface="Arial"/>
                <a:sym typeface="Arial"/>
              </a:rPr>
              <a:t>Resilience can be measured and monitored over time. </a:t>
            </a:r>
          </a:p>
          <a:p>
            <a:endParaRPr lang="en-GB">
              <a:latin typeface="Roboto" panose="02000000000000000000" pitchFamily="2" charset="0"/>
              <a:ea typeface="Roboto" panose="02000000000000000000" pitchFamily="2" charset="0"/>
            </a:endParaRP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6714164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Ensuring resilience of water services is not a one-off activity. As the context is always changing, preventing, preparing for, responding to and recovering from is a never-ending cycle of actions.</a:t>
            </a:r>
          </a:p>
          <a:p>
            <a:endParaRPr lang="en-GB"/>
          </a:p>
          <a:p>
            <a:r>
              <a:rPr lang="en-GB"/>
              <a:t>It is a gradual process and not a quick fix.</a:t>
            </a:r>
          </a:p>
          <a:p>
            <a:endParaRPr lang="en-GB"/>
          </a:p>
          <a:p>
            <a:r>
              <a:rPr lang="en-GB"/>
              <a:t>It will need to become part of every step in a project-cycle.</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72</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770852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Resilient water and sanitation systems play a foundational role in strengthening the capacity of households, communities, and economies to withstand broader climate impacts.</a:t>
            </a:r>
          </a:p>
          <a:p>
            <a:endParaRPr lang="en-GB" sz="1200" b="0" i="0" u="none" strike="noStrike" cap="none">
              <a:solidFill>
                <a:schemeClr val="dk1"/>
              </a:solidFill>
              <a:effectLst/>
              <a:latin typeface="Arial"/>
              <a:cs typeface="Arial"/>
              <a:sym typeface="Arial"/>
            </a:endParaRPr>
          </a:p>
          <a:p>
            <a:r>
              <a:rPr lang="en-GB" sz="1200" b="1" i="0" u="none" strike="noStrike" cap="none">
                <a:solidFill>
                  <a:schemeClr val="dk1"/>
                </a:solidFill>
                <a:effectLst/>
                <a:latin typeface="Arial"/>
                <a:ea typeface="Arial"/>
                <a:cs typeface="Arial"/>
                <a:sym typeface="Arial"/>
              </a:rPr>
              <a:t>1. Protection Against Extreme Heat</a:t>
            </a:r>
          </a:p>
          <a:p>
            <a:r>
              <a:rPr lang="en-GB" sz="1200" b="1" i="0" u="none" strike="noStrike" cap="none">
                <a:solidFill>
                  <a:schemeClr val="dk1"/>
                </a:solidFill>
                <a:effectLst/>
                <a:latin typeface="Arial"/>
                <a:ea typeface="Arial"/>
                <a:cs typeface="Arial"/>
                <a:sym typeface="Arial"/>
              </a:rPr>
              <a:t>Cooling Effect</a:t>
            </a:r>
            <a:r>
              <a:rPr lang="en-GB" sz="1200" b="0" i="0" u="none" strike="noStrike" cap="none">
                <a:solidFill>
                  <a:schemeClr val="dk1"/>
                </a:solidFill>
                <a:effectLst/>
                <a:latin typeface="Arial"/>
                <a:ea typeface="Arial"/>
                <a:cs typeface="Arial"/>
                <a:sym typeface="Arial"/>
              </a:rPr>
              <a:t>: Access to reliable water enables hydration, hygiene, and cooling—critical during heatwaves.</a:t>
            </a:r>
          </a:p>
          <a:p>
            <a:r>
              <a:rPr lang="en-GB" sz="1200" b="1" i="0" u="none" strike="noStrike" cap="none">
                <a:solidFill>
                  <a:schemeClr val="dk1"/>
                </a:solidFill>
                <a:effectLst/>
                <a:latin typeface="Arial"/>
                <a:ea typeface="Arial"/>
                <a:cs typeface="Arial"/>
                <a:sym typeface="Arial"/>
              </a:rPr>
              <a:t>Urban Heat Mitigation</a:t>
            </a:r>
            <a:r>
              <a:rPr lang="en-GB" sz="1200" b="0" i="0" u="none" strike="noStrike" cap="none">
                <a:solidFill>
                  <a:schemeClr val="dk1"/>
                </a:solidFill>
                <a:effectLst/>
                <a:latin typeface="Arial"/>
                <a:ea typeface="Arial"/>
                <a:cs typeface="Arial"/>
                <a:sym typeface="Arial"/>
              </a:rPr>
              <a:t>: Green infrastructure (e.g., vegetated swales, permeable surfaces) integrated into water systems helps reduce urban heat island effects.</a:t>
            </a:r>
          </a:p>
          <a:p>
            <a:r>
              <a:rPr lang="en-GB" sz="1200" b="1" i="0" u="none" strike="noStrike" cap="none">
                <a:solidFill>
                  <a:schemeClr val="dk1"/>
                </a:solidFill>
                <a:effectLst/>
                <a:latin typeface="Arial"/>
                <a:ea typeface="Arial"/>
                <a:cs typeface="Arial"/>
                <a:sym typeface="Arial"/>
              </a:rPr>
              <a:t>Health Safeguards</a:t>
            </a:r>
            <a:r>
              <a:rPr lang="en-GB" sz="1200" b="0" i="0" u="none" strike="noStrike" cap="none">
                <a:solidFill>
                  <a:schemeClr val="dk1"/>
                </a:solidFill>
                <a:effectLst/>
                <a:latin typeface="Arial"/>
                <a:ea typeface="Arial"/>
                <a:cs typeface="Arial"/>
                <a:sym typeface="Arial"/>
              </a:rPr>
              <a:t>: Proper sanitation prevents the spread of heat-exacerbated diseases like cholera and heat-related dehydration illnesses.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2. Support During Displacement and Migration</a:t>
            </a:r>
          </a:p>
          <a:p>
            <a:r>
              <a:rPr lang="en-GB" sz="1200" b="1" i="0" u="none" strike="noStrike" cap="none">
                <a:solidFill>
                  <a:schemeClr val="dk1"/>
                </a:solidFill>
                <a:effectLst/>
                <a:latin typeface="Arial"/>
                <a:ea typeface="Arial"/>
                <a:cs typeface="Arial"/>
                <a:sym typeface="Arial"/>
              </a:rPr>
              <a:t>Portable and Decentralized Systems</a:t>
            </a:r>
            <a:r>
              <a:rPr lang="en-GB" sz="1200" b="0" i="0" u="none" strike="noStrike" cap="none">
                <a:solidFill>
                  <a:schemeClr val="dk1"/>
                </a:solidFill>
                <a:effectLst/>
                <a:latin typeface="Arial"/>
                <a:ea typeface="Arial"/>
                <a:cs typeface="Arial"/>
                <a:sym typeface="Arial"/>
              </a:rPr>
              <a:t>: Mobile water purification units and modular sanitation facilities can serve displaced populations in temporary shelters or camps.</a:t>
            </a:r>
          </a:p>
          <a:p>
            <a:r>
              <a:rPr lang="en-GB" sz="1200" b="1" i="0" u="none" strike="noStrike" cap="none">
                <a:solidFill>
                  <a:schemeClr val="dk1"/>
                </a:solidFill>
                <a:effectLst/>
                <a:latin typeface="Arial"/>
                <a:ea typeface="Arial"/>
                <a:cs typeface="Arial"/>
                <a:sym typeface="Arial"/>
              </a:rPr>
              <a:t>Continuity of Services</a:t>
            </a:r>
            <a:r>
              <a:rPr lang="en-GB" sz="1200" b="0" i="0" u="none" strike="noStrike" cap="none">
                <a:solidFill>
                  <a:schemeClr val="dk1"/>
                </a:solidFill>
                <a:effectLst/>
                <a:latin typeface="Arial"/>
                <a:ea typeface="Arial"/>
                <a:cs typeface="Arial"/>
                <a:sym typeface="Arial"/>
              </a:rPr>
              <a:t>: Resilient infrastructure ensures that even in crisis or relocation scenarios, basic water and sanitation needs are met, reducing vulnerability and disease outbreaks.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3. Economic Stability and Livelihood Protection</a:t>
            </a:r>
          </a:p>
          <a:p>
            <a:r>
              <a:rPr lang="en-GB" sz="1200" b="1" i="0" u="none" strike="noStrike" cap="none">
                <a:solidFill>
                  <a:schemeClr val="dk1"/>
                </a:solidFill>
                <a:effectLst/>
                <a:latin typeface="Arial"/>
                <a:ea typeface="Arial"/>
                <a:cs typeface="Arial"/>
                <a:sym typeface="Arial"/>
              </a:rPr>
              <a:t>Reduced Service Disruptions</a:t>
            </a:r>
            <a:r>
              <a:rPr lang="en-GB" sz="1200" b="0" i="0" u="none" strike="noStrike" cap="none">
                <a:solidFill>
                  <a:schemeClr val="dk1"/>
                </a:solidFill>
                <a:effectLst/>
                <a:latin typeface="Arial"/>
                <a:ea typeface="Arial"/>
                <a:cs typeface="Arial"/>
                <a:sym typeface="Arial"/>
              </a:rPr>
              <a:t>: Climate-resilient systems minimize downtime, ensuring businesses, schools, and healthcare facilities can operate during and after climate events.</a:t>
            </a:r>
          </a:p>
          <a:p>
            <a:r>
              <a:rPr lang="en-GB" sz="1200" b="1" i="0" u="none" strike="noStrike" cap="none">
                <a:solidFill>
                  <a:schemeClr val="dk1"/>
                </a:solidFill>
                <a:effectLst/>
                <a:latin typeface="Arial"/>
                <a:ea typeface="Arial"/>
                <a:cs typeface="Arial"/>
                <a:sym typeface="Arial"/>
              </a:rPr>
              <a:t>Job Creation</a:t>
            </a:r>
            <a:r>
              <a:rPr lang="en-GB" sz="1200" b="0" i="0" u="none" strike="noStrike" cap="none">
                <a:solidFill>
                  <a:schemeClr val="dk1"/>
                </a:solidFill>
                <a:effectLst/>
                <a:latin typeface="Arial"/>
                <a:ea typeface="Arial"/>
                <a:cs typeface="Arial"/>
                <a:sym typeface="Arial"/>
              </a:rPr>
              <a:t>: Investments in resilient infrastructure create employment opportunities in construction, maintenance, and innovation.</a:t>
            </a:r>
          </a:p>
          <a:p>
            <a:r>
              <a:rPr lang="en-GB" sz="1200" b="1" i="0" u="none" strike="noStrike" cap="none">
                <a:solidFill>
                  <a:schemeClr val="dk1"/>
                </a:solidFill>
                <a:effectLst/>
                <a:latin typeface="Arial"/>
                <a:ea typeface="Arial"/>
                <a:cs typeface="Arial"/>
                <a:sym typeface="Arial"/>
              </a:rPr>
              <a:t>Agricultural Resilience</a:t>
            </a:r>
            <a:r>
              <a:rPr lang="en-GB" sz="1200" b="0" i="0" u="none" strike="noStrike" cap="none">
                <a:solidFill>
                  <a:schemeClr val="dk1"/>
                </a:solidFill>
                <a:effectLst/>
                <a:latin typeface="Arial"/>
                <a:ea typeface="Arial"/>
                <a:cs typeface="Arial"/>
                <a:sym typeface="Arial"/>
              </a:rPr>
              <a:t>: Reliable water supply supports irrigation and food production, buffering communities against climate-induced food insecurity.</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4. Social and Community Resilience</a:t>
            </a:r>
          </a:p>
          <a:p>
            <a:r>
              <a:rPr lang="en-GB" sz="1200" b="1" i="0" u="none" strike="noStrike" cap="none">
                <a:solidFill>
                  <a:schemeClr val="dk1"/>
                </a:solidFill>
                <a:effectLst/>
                <a:latin typeface="Arial"/>
                <a:ea typeface="Arial"/>
                <a:cs typeface="Arial"/>
                <a:sym typeface="Arial"/>
              </a:rPr>
              <a:t>Empowerment Through Participation</a:t>
            </a:r>
            <a:r>
              <a:rPr lang="en-GB" sz="1200" b="0" i="0" u="none" strike="noStrike" cap="none">
                <a:solidFill>
                  <a:schemeClr val="dk1"/>
                </a:solidFill>
                <a:effectLst/>
                <a:latin typeface="Arial"/>
                <a:ea typeface="Arial"/>
                <a:cs typeface="Arial"/>
                <a:sym typeface="Arial"/>
              </a:rPr>
              <a:t>: Community-led water management fosters local ownership, knowledge sharing, and adaptive capacity.</a:t>
            </a:r>
          </a:p>
          <a:p>
            <a:r>
              <a:rPr lang="en-GB" sz="1200" b="1" i="0" u="none" strike="noStrike" cap="none">
                <a:solidFill>
                  <a:schemeClr val="dk1"/>
                </a:solidFill>
                <a:effectLst/>
                <a:latin typeface="Arial"/>
                <a:ea typeface="Arial"/>
                <a:cs typeface="Arial"/>
                <a:sym typeface="Arial"/>
              </a:rPr>
              <a:t>Equity and Inclusion</a:t>
            </a:r>
            <a:r>
              <a:rPr lang="en-GB" sz="1200" b="0" i="0" u="none" strike="noStrike" cap="none">
                <a:solidFill>
                  <a:schemeClr val="dk1"/>
                </a:solidFill>
                <a:effectLst/>
                <a:latin typeface="Arial"/>
                <a:ea typeface="Arial"/>
                <a:cs typeface="Arial"/>
                <a:sym typeface="Arial"/>
              </a:rPr>
              <a:t>: Resilient systems prioritize access for vulnerable groups, reducing inequalities exacerbated by climate change.</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5. Systemic Risk Reduction</a:t>
            </a:r>
          </a:p>
          <a:p>
            <a:r>
              <a:rPr lang="en-GB" sz="1200" b="1" i="0" u="none" strike="noStrike" cap="none">
                <a:solidFill>
                  <a:schemeClr val="dk1"/>
                </a:solidFill>
                <a:effectLst/>
                <a:latin typeface="Arial"/>
                <a:ea typeface="Arial"/>
                <a:cs typeface="Arial"/>
                <a:sym typeface="Arial"/>
              </a:rPr>
              <a:t>Disease Prevention</a:t>
            </a:r>
            <a:r>
              <a:rPr lang="en-GB" sz="1200" b="0" i="0" u="none" strike="noStrike" cap="none">
                <a:solidFill>
                  <a:schemeClr val="dk1"/>
                </a:solidFill>
                <a:effectLst/>
                <a:latin typeface="Arial"/>
                <a:ea typeface="Arial"/>
                <a:cs typeface="Arial"/>
                <a:sym typeface="Arial"/>
              </a:rPr>
              <a:t>: Safe water and sanitation reduce the spread of climate-sensitive diseases (e.g., vector-borne and waterborne illnesses).</a:t>
            </a:r>
          </a:p>
          <a:p>
            <a:r>
              <a:rPr lang="en-GB" sz="1200" b="1" i="0" u="none" strike="noStrike" cap="none">
                <a:solidFill>
                  <a:schemeClr val="dk1"/>
                </a:solidFill>
                <a:effectLst/>
                <a:latin typeface="Arial"/>
                <a:ea typeface="Arial"/>
                <a:cs typeface="Arial"/>
                <a:sym typeface="Arial"/>
              </a:rPr>
              <a:t>Disaster Preparedness</a:t>
            </a:r>
            <a:r>
              <a:rPr lang="en-GB" sz="1200" b="0" i="0" u="none" strike="noStrike" cap="none">
                <a:solidFill>
                  <a:schemeClr val="dk1"/>
                </a:solidFill>
                <a:effectLst/>
                <a:latin typeface="Arial"/>
                <a:ea typeface="Arial"/>
                <a:cs typeface="Arial"/>
                <a:sym typeface="Arial"/>
              </a:rPr>
              <a:t>: Integrated systems with early warning, backup supplies, and emergency protocols enhance community readiness.</a:t>
            </a:r>
          </a:p>
          <a:p>
            <a:r>
              <a:rPr lang="en-GB" sz="1200" b="0" i="0" u="none" strike="noStrike" cap="none">
                <a:solidFill>
                  <a:schemeClr val="dk1"/>
                </a:solidFill>
                <a:effectLst/>
                <a:latin typeface="Arial"/>
                <a:ea typeface="Arial"/>
                <a:cs typeface="Arial"/>
                <a:sym typeface="Arial"/>
              </a:rPr>
              <a:t>In essence, resilient water and sanitation systems are not just about infrastructure—they are enablers of health, dignity, economic opportunity, and climate justice. </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6. Cost saving</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There is a clear monetary rationale for making services and infrastructure resilient to climate change.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See: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World Bank Report – “Water-related Infrastructure Investments in a Changing Environment”</a:t>
            </a:r>
            <a:br>
              <a:rPr lang="en-GB"/>
            </a:br>
            <a:r>
              <a:rPr lang="en-GB" sz="1200" b="0" i="0" u="none" strike="noStrike" cap="none">
                <a:solidFill>
                  <a:schemeClr val="dk1"/>
                </a:solidFill>
                <a:effectLst/>
                <a:latin typeface="Arial"/>
                <a:ea typeface="Arial"/>
                <a:cs typeface="Arial"/>
                <a:sym typeface="Arial"/>
              </a:rPr>
              <a:t>Introduces the </a:t>
            </a:r>
            <a:r>
              <a:rPr lang="en-GB" sz="1200" b="1" i="0" u="none" strike="noStrike" cap="none">
                <a:solidFill>
                  <a:schemeClr val="dk1"/>
                </a:solidFill>
                <a:effectLst/>
                <a:latin typeface="Arial"/>
                <a:ea typeface="Arial"/>
                <a:cs typeface="Arial"/>
                <a:sym typeface="Arial"/>
              </a:rPr>
              <a:t>Decision Tree Framework (DTF)</a:t>
            </a:r>
            <a:r>
              <a:rPr lang="en-GB" sz="1200" b="0" i="0" u="none" strike="noStrike" cap="none">
                <a:solidFill>
                  <a:schemeClr val="dk1"/>
                </a:solidFill>
                <a:effectLst/>
                <a:latin typeface="Arial"/>
                <a:ea typeface="Arial"/>
                <a:cs typeface="Arial"/>
                <a:sym typeface="Arial"/>
              </a:rPr>
              <a:t> for climate-informed investment decisions, integrating financial, social, and environmental safeguards. </a:t>
            </a:r>
            <a:r>
              <a:rPr lang="en-GB">
                <a:hlinkClick r:id="rId3"/>
              </a:rPr>
              <a:t>Untitled</a:t>
            </a:r>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Springer Review Article – “Financing the Future of Water”</a:t>
            </a:r>
            <a:br>
              <a:rPr lang="en-GB"/>
            </a:br>
            <a:r>
              <a:rPr lang="en-GB" sz="1200" b="0" i="0" u="none" strike="noStrike" cap="none">
                <a:solidFill>
                  <a:schemeClr val="dk1"/>
                </a:solidFill>
                <a:effectLst/>
                <a:latin typeface="Arial"/>
                <a:ea typeface="Arial"/>
                <a:cs typeface="Arial"/>
                <a:sym typeface="Arial"/>
              </a:rPr>
              <a:t>This peer-reviewed article explores innovative financial instruments (e.g., green bonds, blended finance, PPPs) and governance strategies for resilient water infrastructure. It introduces the </a:t>
            </a:r>
            <a:r>
              <a:rPr lang="en-GB" sz="1200" b="1" i="0" u="none" strike="noStrike" cap="none">
                <a:solidFill>
                  <a:schemeClr val="dk1"/>
                </a:solidFill>
                <a:effectLst/>
                <a:latin typeface="Arial"/>
                <a:ea typeface="Arial"/>
                <a:cs typeface="Arial"/>
                <a:sym typeface="Arial"/>
              </a:rPr>
              <a:t>Adaptive Water Infrastructure as a Service (</a:t>
            </a:r>
            <a:r>
              <a:rPr lang="en-GB" sz="1200" b="1" i="0" u="none" strike="noStrike" cap="none" err="1">
                <a:solidFill>
                  <a:schemeClr val="dk1"/>
                </a:solidFill>
                <a:effectLst/>
                <a:latin typeface="Arial"/>
                <a:ea typeface="Arial"/>
                <a:cs typeface="Arial"/>
                <a:sym typeface="Arial"/>
              </a:rPr>
              <a:t>AWIaaS</a:t>
            </a:r>
            <a:r>
              <a:rPr lang="en-GB" sz="1200" b="1" i="0" u="none" strike="noStrike" cap="none">
                <a:solidFill>
                  <a:schemeClr val="dk1"/>
                </a:solidFill>
                <a:effectLst/>
                <a:latin typeface="Arial"/>
                <a:ea typeface="Arial"/>
                <a:cs typeface="Arial"/>
                <a:sym typeface="Arial"/>
              </a:rPr>
              <a:t>)</a:t>
            </a:r>
            <a:r>
              <a:rPr lang="en-GB" sz="1200" b="0" i="0" u="none" strike="noStrike" cap="none">
                <a:solidFill>
                  <a:schemeClr val="dk1"/>
                </a:solidFill>
                <a:effectLst/>
                <a:latin typeface="Arial"/>
                <a:ea typeface="Arial"/>
                <a:cs typeface="Arial"/>
                <a:sym typeface="Arial"/>
              </a:rPr>
              <a:t> model and discusses the economic benefits of modular, climate-adaptive systems. </a:t>
            </a:r>
            <a:r>
              <a:rPr lang="en-GB">
                <a:hlinkClick r:id="rId4"/>
              </a:rPr>
              <a:t>Financing the Future of Water: Unlocking Investment, Innovation, and Governance for Resilient Infrastructure in a Changing Climate | Earth Systems and Environment</a:t>
            </a:r>
            <a:endParaRPr lang="en-GB" sz="1200" b="0"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8598387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This section provides some further details on what is presented on the slide.</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r>
              <a:rPr lang="en-US" sz="1200" b="0" i="0" u="none" strike="noStrike" cap="none">
                <a:solidFill>
                  <a:schemeClr val="dk1"/>
                </a:solidFill>
                <a:effectLst/>
                <a:latin typeface="Arial"/>
                <a:ea typeface="Arial"/>
                <a:cs typeface="Arial"/>
                <a:sym typeface="Arial"/>
              </a:rPr>
              <a:t>Before you explore some of the different climate hazards that affects water services, consider that both mitigation and adaptation are important. </a:t>
            </a:r>
            <a:endParaRPr lang="en-NL" sz="1200" b="0" i="0" u="none" strike="noStrike" cap="none">
              <a:solidFill>
                <a:schemeClr val="dk1"/>
              </a:solidFill>
              <a:effectLst/>
              <a:latin typeface="Arial"/>
              <a:ea typeface="Arial"/>
              <a:cs typeface="Arial"/>
              <a:sym typeface="Arial"/>
            </a:endParaRPr>
          </a:p>
          <a:p>
            <a:pPr lvl="0">
              <a:buFont typeface="Arial" panose="020B0604020202020204" pitchFamily="34" charset="0"/>
              <a:buChar char="•"/>
            </a:pPr>
            <a:r>
              <a:rPr lang="en-US" sz="1200" b="1" i="0" u="none" strike="noStrike" cap="none">
                <a:solidFill>
                  <a:schemeClr val="dk1"/>
                </a:solidFill>
                <a:effectLst/>
                <a:latin typeface="Arial"/>
                <a:ea typeface="Arial"/>
                <a:cs typeface="Arial"/>
                <a:sym typeface="Arial"/>
              </a:rPr>
              <a:t>Mitigation </a:t>
            </a:r>
            <a:r>
              <a:rPr lang="en-US" sz="1200" b="0" i="0" u="none" strike="noStrike" cap="none">
                <a:solidFill>
                  <a:schemeClr val="dk1"/>
                </a:solidFill>
                <a:effectLst/>
                <a:latin typeface="Arial"/>
                <a:ea typeface="Arial"/>
                <a:cs typeface="Arial"/>
                <a:sym typeface="Arial"/>
              </a:rPr>
              <a:t>means reducing emissions of greenhouse gases that cause climate change i.e., </a:t>
            </a:r>
            <a:r>
              <a:rPr lang="en-US" sz="1200" b="1" i="0" u="none" strike="noStrike" cap="none">
                <a:solidFill>
                  <a:schemeClr val="dk1"/>
                </a:solidFill>
                <a:effectLst/>
                <a:latin typeface="Arial"/>
                <a:ea typeface="Arial"/>
                <a:cs typeface="Arial"/>
                <a:sym typeface="Arial"/>
              </a:rPr>
              <a:t>addressing the cause of climate change.</a:t>
            </a:r>
            <a:endParaRPr lang="en-NL" sz="1200" b="0" i="0" u="none" strike="noStrike" cap="none">
              <a:solidFill>
                <a:schemeClr val="dk1"/>
              </a:solidFill>
              <a:effectLst/>
              <a:latin typeface="Arial"/>
              <a:ea typeface="Arial"/>
              <a:cs typeface="Arial"/>
              <a:sym typeface="Arial"/>
            </a:endParaRPr>
          </a:p>
          <a:p>
            <a:pPr lvl="0">
              <a:buFont typeface="Arial" panose="020B0604020202020204" pitchFamily="34" charset="0"/>
              <a:buChar char="•"/>
            </a:pPr>
            <a:r>
              <a:rPr lang="en-US" sz="1200" b="1" i="0" u="none" strike="noStrike" cap="none">
                <a:solidFill>
                  <a:schemeClr val="dk1"/>
                </a:solidFill>
                <a:effectLst/>
                <a:latin typeface="Arial"/>
                <a:ea typeface="Arial"/>
                <a:cs typeface="Arial"/>
                <a:sym typeface="Arial"/>
              </a:rPr>
              <a:t>Adaptation</a:t>
            </a:r>
            <a:r>
              <a:rPr lang="en-US" sz="1200" b="0" i="0" u="none" strike="noStrike" cap="none">
                <a:solidFill>
                  <a:schemeClr val="dk1"/>
                </a:solidFill>
                <a:effectLst/>
                <a:latin typeface="Arial"/>
                <a:ea typeface="Arial"/>
                <a:cs typeface="Arial"/>
                <a:sym typeface="Arial"/>
              </a:rPr>
              <a:t> means adjusting to actual or expected climate change to </a:t>
            </a:r>
            <a:r>
              <a:rPr lang="en-US" sz="1200" b="0" i="0" u="none" strike="noStrike" cap="none" err="1">
                <a:solidFill>
                  <a:schemeClr val="dk1"/>
                </a:solidFill>
                <a:effectLst/>
                <a:latin typeface="Arial"/>
                <a:ea typeface="Arial"/>
                <a:cs typeface="Arial"/>
                <a:sym typeface="Arial"/>
              </a:rPr>
              <a:t>minimise</a:t>
            </a:r>
            <a:r>
              <a:rPr lang="en-US" sz="1200" b="0" i="0" u="none" strike="noStrike" cap="none">
                <a:solidFill>
                  <a:schemeClr val="dk1"/>
                </a:solidFill>
                <a:effectLst/>
                <a:latin typeface="Arial"/>
                <a:ea typeface="Arial"/>
                <a:cs typeface="Arial"/>
                <a:sym typeface="Arial"/>
              </a:rPr>
              <a:t> harm or exploit beneficial opportunities i.e., </a:t>
            </a:r>
            <a:r>
              <a:rPr lang="en-US" sz="1200" b="1" i="0" u="none" strike="noStrike" cap="none">
                <a:solidFill>
                  <a:schemeClr val="dk1"/>
                </a:solidFill>
                <a:effectLst/>
                <a:latin typeface="Arial"/>
                <a:ea typeface="Arial"/>
                <a:cs typeface="Arial"/>
                <a:sym typeface="Arial"/>
              </a:rPr>
              <a:t>adjusting to the impacts of climate change.</a:t>
            </a:r>
            <a:endParaRPr lang="en-NL" sz="1200" b="0" i="0" u="none" strike="noStrike" cap="none">
              <a:solidFill>
                <a:schemeClr val="dk1"/>
              </a:solidFill>
              <a:effectLst/>
              <a:latin typeface="Arial"/>
              <a:ea typeface="Arial"/>
              <a:cs typeface="Arial"/>
              <a:sym typeface="Arial"/>
            </a:endParaRP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As we will learn in this Masterclass, the impacts of climate change and responses to it are unevenly distributed. Different intersectional identities, such as gender, age, and caste, shape risk. </a:t>
            </a:r>
          </a:p>
          <a:p>
            <a:endParaRPr lang="en-US"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For example, the impacts of floods and droughts are gendered; floods and droughts disproportionately affect women and girls, who often bear responsibility for household water provision. This means that we have to consider how climate change impacts affect different groups, and how our responses - be they mitigation or adaptation - might exacerbate or alleviate existing inequalities. In short, successful and sustainable mitigation and adaptation strategies must be designed to respond to existing inequalities. </a:t>
            </a:r>
            <a:endParaRPr lang="en-NL" sz="1200" b="0" i="0" u="none" strike="noStrike" cap="none">
              <a:solidFill>
                <a:schemeClr val="dk1"/>
              </a:solidFill>
              <a:effectLst/>
              <a:latin typeface="Arial"/>
              <a:ea typeface="Arial"/>
              <a:cs typeface="Arial"/>
              <a:sym typeface="Arial"/>
            </a:endParaRPr>
          </a:p>
          <a:p>
            <a:endParaRPr lang="en-US" sz="1200" b="1" i="0" u="none" strike="noStrike" cap="none">
              <a:solidFill>
                <a:schemeClr val="dk1"/>
              </a:solidFill>
              <a:effectLst/>
              <a:latin typeface="Arial"/>
              <a:ea typeface="Arial"/>
              <a:cs typeface="Arial"/>
              <a:sym typeface="Arial"/>
            </a:endParaRPr>
          </a:p>
          <a:p>
            <a:r>
              <a:rPr lang="en-US" sz="1200" b="1" i="0" u="none" strike="noStrike" cap="none">
                <a:solidFill>
                  <a:schemeClr val="dk1"/>
                </a:solidFill>
                <a:effectLst/>
                <a:latin typeface="Arial"/>
                <a:ea typeface="Arial"/>
                <a:cs typeface="Arial"/>
                <a:sym typeface="Arial"/>
              </a:rPr>
              <a:t>The focus of this Masterclass is on adaptation and resilience, but keep in mind the importance of mitigation as you progress through the course and go on to apply your learning in your work.  </a:t>
            </a:r>
          </a:p>
          <a:p>
            <a:endParaRPr lang="en-US" sz="1200" b="1" i="0" u="none" strike="noStrike" cap="none">
              <a:solidFill>
                <a:schemeClr val="dk1"/>
              </a:solidFill>
              <a:effectLst/>
              <a:latin typeface="Arial"/>
              <a:ea typeface="Arial"/>
              <a:cs typeface="Arial"/>
              <a:sym typeface="Arial"/>
            </a:endParaRPr>
          </a:p>
          <a:p>
            <a:r>
              <a:rPr lang="en-GB"/>
              <a:t>However, we will address mitigation as well.</a:t>
            </a:r>
          </a:p>
          <a:p>
            <a:endParaRPr lang="en-GB"/>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Cross cutting examples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a:t>There are a lot of examples were you both invest in climate adaptation and climate mitigation at the same time.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b="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a:t>For instance, </a:t>
            </a:r>
            <a:r>
              <a:rPr lang="en-GB" sz="1200" b="0" i="0" u="none" strike="noStrike" cap="none">
                <a:solidFill>
                  <a:schemeClr val="dk1"/>
                </a:solidFill>
                <a:effectLst/>
                <a:latin typeface="Arial"/>
                <a:cs typeface="Arial"/>
                <a:sym typeface="Arial"/>
              </a:rPr>
              <a:t>i</a:t>
            </a:r>
            <a:r>
              <a:rPr lang="en-GB" sz="1200" b="0" i="0" u="none" strike="noStrike" cap="none">
                <a:solidFill>
                  <a:schemeClr val="dk1"/>
                </a:solidFill>
                <a:effectLst/>
                <a:latin typeface="Arial"/>
                <a:ea typeface="Arial"/>
                <a:cs typeface="Arial"/>
                <a:sym typeface="Arial"/>
              </a:rPr>
              <a:t>nvesting in better </a:t>
            </a:r>
            <a:r>
              <a:rPr lang="en-GB" sz="1200" b="1" i="0" u="none" strike="noStrike" cap="none">
                <a:solidFill>
                  <a:schemeClr val="dk1"/>
                </a:solidFill>
                <a:effectLst/>
                <a:latin typeface="Arial"/>
                <a:ea typeface="Arial"/>
                <a:cs typeface="Arial"/>
                <a:sym typeface="Arial"/>
              </a:rPr>
              <a:t>sewerage systems</a:t>
            </a:r>
            <a:r>
              <a:rPr lang="en-GB" sz="1200" b="0" i="0" u="none" strike="noStrike" cap="none">
                <a:solidFill>
                  <a:schemeClr val="dk1"/>
                </a:solidFill>
                <a:effectLst/>
                <a:latin typeface="Arial"/>
                <a:ea typeface="Arial"/>
                <a:cs typeface="Arial"/>
                <a:sym typeface="Arial"/>
              </a:rPr>
              <a:t> is a powerful strategy that supports both </a:t>
            </a:r>
            <a:r>
              <a:rPr lang="en-GB" sz="1200" b="1" i="0" u="none" strike="noStrike" cap="none">
                <a:solidFill>
                  <a:schemeClr val="dk1"/>
                </a:solidFill>
                <a:effectLst/>
                <a:latin typeface="Arial"/>
                <a:ea typeface="Arial"/>
                <a:cs typeface="Arial"/>
                <a:sym typeface="Arial"/>
              </a:rPr>
              <a:t>climate adaptation</a:t>
            </a:r>
            <a:r>
              <a:rPr lang="en-GB" sz="1200" b="0" i="0" u="none" strike="noStrike" cap="none">
                <a:solidFill>
                  <a:schemeClr val="dk1"/>
                </a:solidFill>
                <a:effectLst/>
                <a:latin typeface="Arial"/>
                <a:ea typeface="Arial"/>
                <a:cs typeface="Arial"/>
                <a:sym typeface="Arial"/>
              </a:rPr>
              <a:t> and </a:t>
            </a:r>
            <a:r>
              <a:rPr lang="en-GB" sz="1200" b="1" i="0" u="none" strike="noStrike" cap="none">
                <a:solidFill>
                  <a:schemeClr val="dk1"/>
                </a:solidFill>
                <a:effectLst/>
                <a:latin typeface="Arial"/>
                <a:ea typeface="Arial"/>
                <a:cs typeface="Arial"/>
                <a:sym typeface="Arial"/>
              </a:rPr>
              <a:t>climate mitigation</a:t>
            </a:r>
            <a:r>
              <a:rPr lang="en-GB" sz="1200" b="0" i="0" u="none" strike="noStrike" cap="none">
                <a:solidFill>
                  <a:schemeClr val="dk1"/>
                </a:solidFill>
                <a:effectLst/>
                <a:latin typeface="Arial"/>
                <a:ea typeface="Arial"/>
                <a:cs typeface="Arial"/>
                <a:sym typeface="Arial"/>
              </a:rPr>
              <a:t>, especially in urban areas. </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cs typeface="Arial"/>
              <a:sym typeface="Arial"/>
            </a:endParaRPr>
          </a:p>
          <a:p>
            <a:r>
              <a:rPr lang="en-GB" sz="1200" b="1" i="0" u="none" strike="noStrike" cap="none">
                <a:solidFill>
                  <a:schemeClr val="dk1"/>
                </a:solidFill>
                <a:effectLst/>
                <a:latin typeface="Arial"/>
                <a:ea typeface="Arial"/>
                <a:cs typeface="Arial"/>
                <a:sym typeface="Arial"/>
              </a:rPr>
              <a:t>Climate Mitigation </a:t>
            </a:r>
            <a:r>
              <a:rPr lang="en-GB" sz="1200" b="0" i="0" u="none" strike="noStrike" cap="none">
                <a:solidFill>
                  <a:schemeClr val="dk1"/>
                </a:solidFill>
                <a:effectLst/>
                <a:latin typeface="Arial"/>
                <a:ea typeface="Arial"/>
                <a:cs typeface="Arial"/>
                <a:sym typeface="Arial"/>
              </a:rPr>
              <a:t>for example consists of:</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Methane and Nitrous Oxide Reduction: Upgraded wastewater treatment plants can capture or reduce emissions of potent greenhouse gases from sewage.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Energy Efficiency: Newer systems often use less energy or incorporate renewable energy sources, lowering carbon footprints.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Resource Recovery: Modern sewerage can recover nutrients and biogas from waste, turning waste into energy and reducing reliance on fossil fuels.</a:t>
            </a: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Climate Adaptation </a:t>
            </a:r>
            <a:r>
              <a:rPr lang="en-GB" sz="1200" b="0" i="0" u="none" strike="noStrike" cap="none">
                <a:solidFill>
                  <a:schemeClr val="dk1"/>
                </a:solidFill>
                <a:effectLst/>
                <a:latin typeface="Arial"/>
                <a:ea typeface="Arial"/>
                <a:cs typeface="Arial"/>
                <a:sym typeface="Arial"/>
              </a:rPr>
              <a:t>for example consists of:</a:t>
            </a:r>
            <a:endParaRPr lang="en-GB" sz="12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Flood Prevention: Modern sewerage systems can handle heavier rainfall and storm surges, reducing urban flooding caused by climate change.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Public Health Protection: Improved systems prevent sewage overflows during extreme weather, reducing the spread of waterborne diseases.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Resilience to Drought: Advanced sewerage can include greywater recycling and stormwater harvesting, helping cities manage water scarcity.</a:t>
            </a:r>
          </a:p>
          <a:p>
            <a:pPr marL="228600" indent="0">
              <a:buFont typeface="Arial" panose="020B0604020202020204" pitchFamily="34" charset="0"/>
              <a:buNone/>
            </a:pPr>
            <a:endParaRPr lang="en-GB" sz="1200" b="0" i="0" u="none" strike="noStrike" cap="none">
              <a:solidFill>
                <a:schemeClr val="dk1"/>
              </a:solidFill>
              <a:effectLst/>
              <a:latin typeface="Arial"/>
              <a:ea typeface="Arial"/>
              <a:cs typeface="Arial"/>
              <a:sym typeface="Arial"/>
            </a:endParaRPr>
          </a:p>
          <a:p>
            <a:endParaRPr lang="en-NL" sz="1200" b="0" i="0" u="none" strike="noStrike" cap="none">
              <a:solidFill>
                <a:schemeClr val="dk1"/>
              </a:solidFill>
              <a:effectLst/>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538" name="Google Shape;53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a:solidFill>
                  <a:schemeClr val="dk1"/>
                </a:solidFill>
                <a:effectLst/>
                <a:latin typeface="Arial"/>
                <a:ea typeface="Arial"/>
                <a:cs typeface="Arial"/>
                <a:sym typeface="Arial"/>
              </a:rPr>
              <a:t>An example of </a:t>
            </a:r>
            <a:r>
              <a:rPr lang="en-GB" b="0"/>
              <a:t>both climate mitigation and adaptation</a:t>
            </a:r>
            <a:r>
              <a:rPr lang="en-GB" sz="1200" b="0" i="0" u="none" strike="noStrike" cap="none">
                <a:solidFill>
                  <a:schemeClr val="dk1"/>
                </a:solidFill>
                <a:effectLst/>
                <a:latin typeface="Arial"/>
                <a:ea typeface="Arial"/>
                <a:cs typeface="Arial"/>
                <a:sym typeface="Arial"/>
              </a:rPr>
              <a:t> is restoring or constructing wetlands.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Climate Mitigation</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Carbon sequestration: Wetlands are powerful carbon sinks. They store large amounts of carbon in their plant biomass and soils, helping to reduce greenhouse gas concentrations in the atmosphere.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Reduced emissions: By managing water levels and vegetation, constructed wetlands can minimize methane emissions compared to degraded or drained wetlands.</a:t>
            </a:r>
          </a:p>
          <a:p>
            <a:pPr>
              <a:buFont typeface="Arial" panose="020B0604020202020204" pitchFamily="34" charset="0"/>
              <a:buChar cha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a:t>Climate adaptation </a:t>
            </a:r>
            <a:endParaRPr lang="en-GB" sz="12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Flood control: Wetlands absorb excess rainwater and reduce the risk of flooding during extreme weather events, which are becoming more frequent due to climate change.</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Drought resilience: Wetland help recharge groundwater and maintain water availability during dry periods.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Water purification: Wetlands naturally filter pollutants, improving water quality for ecosystems and human use.</a:t>
            </a:r>
          </a:p>
          <a:p>
            <a:pPr marL="228600" indent="0">
              <a:buFont typeface="Arial" panose="020B0604020202020204" pitchFamily="34" charset="0"/>
              <a:buNone/>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0"/>
              <a:t>Source: Created with the help of CoPilot</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76</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6093523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As the climate crisis accelerates, it’s not just about mitigation of emissions. It is about adaptation. Preparing for the impacts already being felt. In our adaptation efforts, climate-resilient services should consider all aspects of a system and all types of climate hazards that impact services.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To simplify the climate adaptation process, climate adaptation will be introduced as having three key aims for climate resilient water services:</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1. Robust infrastructure</a:t>
            </a:r>
          </a:p>
          <a:p>
            <a:r>
              <a:rPr lang="en-GB" sz="1200" b="0" i="0" u="none" strike="noStrike" cap="none">
                <a:solidFill>
                  <a:schemeClr val="dk1"/>
                </a:solidFill>
                <a:effectLst/>
                <a:latin typeface="Arial"/>
                <a:ea typeface="Arial"/>
                <a:cs typeface="Arial"/>
                <a:sym typeface="Arial"/>
              </a:rPr>
              <a:t>that can withstand stress and shock and secure inclusive accessibility and is informed by climate risk analysis. Acknowledging that no infrastructure is invincible and infrastructure alone cannot not deliver resilient services.</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2. More dynamic services</a:t>
            </a:r>
          </a:p>
          <a:p>
            <a:r>
              <a:rPr lang="en-GB" sz="1200" b="0" i="0" u="none" strike="noStrike" cap="none">
                <a:solidFill>
                  <a:schemeClr val="dk1"/>
                </a:solidFill>
                <a:effectLst/>
                <a:latin typeface="Arial"/>
                <a:ea typeface="Arial"/>
                <a:cs typeface="Arial"/>
                <a:sym typeface="Arial"/>
              </a:rPr>
              <a:t>that can actively manage risks on a real-time basis to maintain continuity of services with a focus on populations who are disproportionately impacted. We must also recognize that infrastructure and services cannot be sustained inside degrade environments. </a:t>
            </a:r>
          </a:p>
          <a:p>
            <a:endParaRPr lang="en-GB" sz="1200" b="0"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3. Healthier freshwater ecosystems</a:t>
            </a:r>
          </a:p>
          <a:p>
            <a:r>
              <a:rPr lang="en-GB" sz="1200" b="0" i="0" u="none" strike="noStrike" cap="none">
                <a:solidFill>
                  <a:schemeClr val="dk1"/>
                </a:solidFill>
                <a:effectLst/>
                <a:latin typeface="Arial"/>
                <a:ea typeface="Arial"/>
                <a:cs typeface="Arial"/>
                <a:sym typeface="Arial"/>
              </a:rPr>
              <a:t>that protect and restore ecosystems that strengthen climate defences and restore natural balance that benefit us all. </a:t>
            </a:r>
          </a:p>
          <a:p>
            <a:r>
              <a:rPr lang="en-GB" sz="1200" b="0" i="0" u="none" strike="noStrike" cap="none">
                <a:solidFill>
                  <a:schemeClr val="dk1"/>
                </a:solidFill>
                <a:effectLst/>
                <a:latin typeface="Arial"/>
                <a:ea typeface="Arial"/>
                <a:cs typeface="Arial"/>
                <a:sym typeface="Arial"/>
              </a:rPr>
              <a:t>With these aims in mind and by also considering the entire system, we can begin to see pathways for integrating climate resilience into service delivery. We need to flip our thinking. We cannot first keep thinking about infrastructure, then service management and lastly the environment. Holistic thinking and approaches are the only way to design water and sanitation interventions that are truly resilient.</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These three aims can form an overarching framework throughout the Masterclass. All four modules of the Masterclass address these three key aspects of climate resilient water services.</a:t>
            </a:r>
          </a:p>
          <a:p>
            <a:endParaRPr lang="en-GB" sz="1200" b="0" i="0" u="none" strike="noStrike" cap="none">
              <a:solidFill>
                <a:schemeClr val="dk1"/>
              </a:solidFill>
              <a:effectLst/>
              <a:latin typeface="Arial"/>
              <a:ea typeface="Arial"/>
              <a:cs typeface="Arial"/>
              <a:sym typeface="Arial"/>
            </a:endParaRP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496223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a:p>
          <a:p>
            <a:r>
              <a:rPr lang="en-GB"/>
              <a:t>Resilience is difficult to track.</a:t>
            </a:r>
          </a:p>
          <a:p>
            <a:endParaRPr lang="en-GB"/>
          </a:p>
          <a:p>
            <a:r>
              <a:rPr lang="en-GB"/>
              <a:t>The </a:t>
            </a:r>
            <a:r>
              <a:rPr lang="en-GB" b="1"/>
              <a:t>Global Goal on Adaptation (GGA)</a:t>
            </a:r>
            <a:r>
              <a:rPr lang="en-GB"/>
              <a:t>, established under Article 7 of the Paris Agreement, aims to </a:t>
            </a:r>
            <a:r>
              <a:rPr lang="en-GB" b="1"/>
              <a:t>enhance adaptive capacity, strengthen resilience, and reduce vulnerability to climate change</a:t>
            </a:r>
            <a:r>
              <a:rPr lang="en-GB"/>
              <a:t>.  GCA was introduced in Module 1. </a:t>
            </a:r>
            <a:r>
              <a:rPr lang="en-GB" i="1"/>
              <a:t>Remember the visual on the left?</a:t>
            </a:r>
          </a:p>
          <a:p>
            <a:endParaRPr lang="en-GB"/>
          </a:p>
          <a:p>
            <a:r>
              <a:rPr lang="en-GB"/>
              <a:t>To track progress, countries have been working on a set of </a:t>
            </a:r>
            <a:r>
              <a:rPr lang="en-GB" b="1"/>
              <a:t>indicators</a:t>
            </a:r>
            <a:r>
              <a:rPr lang="en-GB"/>
              <a:t> under the UAE–Belém work programme (2023–2025). </a:t>
            </a:r>
          </a:p>
          <a:p>
            <a:endParaRPr lang="en-GB"/>
          </a:p>
          <a:p>
            <a:r>
              <a:rPr lang="en-GB"/>
              <a:t>At COP30 (November 2025), negotiators adopted a </a:t>
            </a:r>
            <a:r>
              <a:rPr lang="en-GB" b="1"/>
              <a:t>final list of about 100 indicators</a:t>
            </a:r>
            <a:r>
              <a:rPr lang="en-GB"/>
              <a:t>, narrowed down from nearly 10,000 suggestions.</a:t>
            </a:r>
          </a:p>
          <a:p>
            <a:endParaRPr lang="en-GB"/>
          </a:p>
          <a:p>
            <a:r>
              <a:rPr lang="en-GB" b="0"/>
              <a:t>There are now </a:t>
            </a:r>
            <a:r>
              <a:rPr lang="en-GB" b="1"/>
              <a:t>10 key indicators</a:t>
            </a:r>
            <a:r>
              <a:rPr lang="en-GB"/>
              <a:t> designed to track climate-resilient water management and services. These indicators are largely adapted from SDG 6 metrics but interpreted through a </a:t>
            </a:r>
            <a:r>
              <a:rPr lang="en-GB" b="1"/>
              <a:t>climate resilience lens</a:t>
            </a:r>
            <a:r>
              <a:rPr lang="en-GB"/>
              <a:t>. These are:</a:t>
            </a:r>
          </a:p>
          <a:p>
            <a:endParaRPr lang="en-GB"/>
          </a:p>
          <a:p>
            <a:pPr marL="228600" indent="0">
              <a:buFont typeface="+mj-lt"/>
              <a:buNone/>
            </a:pPr>
            <a:r>
              <a:rPr lang="en-GB" b="1"/>
              <a:t>1 Water Stress Levels: </a:t>
            </a:r>
            <a:r>
              <a:rPr lang="en-GB"/>
              <a:t>Measures the ratio of freshwater withdrawal to available resources, adjusted for climate variability and extremes.</a:t>
            </a:r>
          </a:p>
          <a:p>
            <a:pPr marL="228600" indent="0">
              <a:buFont typeface="+mj-lt"/>
              <a:buNone/>
            </a:pPr>
            <a:r>
              <a:rPr lang="en-GB" b="1"/>
              <a:t>2 Water-Use Efficiency: </a:t>
            </a:r>
            <a:r>
              <a:rPr lang="en-GB"/>
              <a:t>Tracks improvements in water-use efficiency in agriculture, industry, and municipal sectors, especially in climate-vulnerable areas.</a:t>
            </a:r>
          </a:p>
          <a:p>
            <a:pPr marL="228600" indent="0">
              <a:buFont typeface="+mj-lt"/>
              <a:buNone/>
            </a:pPr>
            <a:r>
              <a:rPr lang="en-GB" b="1"/>
              <a:t>3 Access to Climate-Resilient Water and Sanitation Services: </a:t>
            </a:r>
            <a:r>
              <a:rPr lang="en-GB"/>
              <a:t>Percentage of population with reliable, safe water and sanitation services that can withstand climate hazards (droughts, floods, sea-level rise).</a:t>
            </a:r>
          </a:p>
          <a:p>
            <a:pPr marL="228600" indent="0">
              <a:buFont typeface="+mj-lt"/>
              <a:buNone/>
            </a:pPr>
            <a:r>
              <a:rPr lang="en-GB" b="1"/>
              <a:t>4 Integrated Water Resources Management (IWRM): </a:t>
            </a:r>
            <a:r>
              <a:rPr lang="en-GB"/>
              <a:t>Degree of implementation of IWRM plans that incorporate climate risk assessments.</a:t>
            </a:r>
          </a:p>
          <a:p>
            <a:pPr marL="228600" indent="0">
              <a:buFont typeface="+mj-lt"/>
              <a:buNone/>
            </a:pPr>
            <a:r>
              <a:rPr lang="en-GB" b="1"/>
              <a:t>5 Ambient Water Quality: </a:t>
            </a:r>
            <a:r>
              <a:rPr lang="en-GB"/>
              <a:t>Proportion of water bodies with good water quality, monitored in areas exposed to climate-related risks.</a:t>
            </a:r>
          </a:p>
          <a:p>
            <a:pPr marL="228600" indent="0">
              <a:buFont typeface="+mj-lt"/>
              <a:buNone/>
            </a:pPr>
            <a:r>
              <a:rPr lang="en-GB" b="1"/>
              <a:t>6 Coverage of Early Warning Systems for Water Hazards: </a:t>
            </a:r>
            <a:r>
              <a:rPr lang="en-GB"/>
              <a:t>Extent to which communities have access to flood and drought early warning systems.</a:t>
            </a:r>
          </a:p>
          <a:p>
            <a:pPr marL="228600" indent="0">
              <a:buFont typeface="+mj-lt"/>
              <a:buNone/>
            </a:pPr>
            <a:r>
              <a:rPr lang="en-GB" b="1"/>
              <a:t>7 Investment in Climate-Resilient Water Infrastructure: </a:t>
            </a:r>
            <a:r>
              <a:rPr lang="en-GB"/>
              <a:t>Share of public and private investment directed toward water systems designed for climate resilience.</a:t>
            </a:r>
          </a:p>
          <a:p>
            <a:pPr marL="228600" indent="0">
              <a:buFont typeface="+mj-lt"/>
              <a:buNone/>
            </a:pPr>
            <a:r>
              <a:rPr lang="en-GB" b="1"/>
              <a:t>8 Cryosphere and Glacier Monitoring: </a:t>
            </a:r>
            <a:r>
              <a:rPr lang="en-GB"/>
              <a:t>Indicators for monitoring glacier melt and snowpack changes, critical for water security.</a:t>
            </a:r>
          </a:p>
          <a:p>
            <a:pPr marL="228600" indent="0">
              <a:buFont typeface="+mj-lt"/>
              <a:buNone/>
            </a:pPr>
            <a:r>
              <a:rPr lang="en-GB" b="1"/>
              <a:t>9 Water Governance and Institutional Capacity: </a:t>
            </a:r>
            <a:r>
              <a:rPr lang="en-GB"/>
              <a:t>Existence and effectiveness of governance frameworks for adaptive water management.</a:t>
            </a:r>
          </a:p>
          <a:p>
            <a:pPr marL="228600" indent="0">
              <a:buFont typeface="+mj-lt"/>
              <a:buNone/>
            </a:pPr>
            <a:r>
              <a:rPr lang="en-GB" b="1"/>
              <a:t>10 Exposure and Vulnerability Mapping: </a:t>
            </a:r>
            <a:r>
              <a:rPr lang="en-GB"/>
              <a:t>Availability of spatially disaggregated data on water-related climate hazards and vulnerable populations.</a:t>
            </a:r>
          </a:p>
          <a:p>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2094168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57DAC-4BC9-8274-8101-EEAA084FCF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077583-AAF4-03EC-61C0-CE10474BE8A2}"/>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CD2DAD65-2E9B-7E27-8EB9-B3D6BBEDC19D}"/>
              </a:ext>
            </a:extLst>
          </p:cNvPr>
          <p:cNvSpPr>
            <a:spLocks noGrp="1"/>
          </p:cNvSpPr>
          <p:nvPr>
            <p:ph type="body" idx="1"/>
          </p:nvPr>
        </p:nvSpPr>
        <p:spPr/>
        <p:txBody>
          <a:bodyPr/>
          <a:lstStyle/>
          <a:p>
            <a:r>
              <a:rPr lang="en-GB" b="1"/>
              <a:t>Trainer notes:</a:t>
            </a:r>
          </a:p>
          <a:p>
            <a:endParaRPr lang="en-GB"/>
          </a:p>
          <a:p>
            <a:r>
              <a:rPr lang="en-US" sz="1200" b="1" i="0" u="none" strike="noStrike" cap="none">
                <a:solidFill>
                  <a:schemeClr val="dk1"/>
                </a:solidFill>
                <a:effectLst/>
                <a:latin typeface="Arial"/>
                <a:ea typeface="Arial"/>
                <a:cs typeface="Arial"/>
                <a:sym typeface="Arial"/>
              </a:rPr>
              <a:t>Instructions for the "Mitigation or Adaptation" Quiz</a:t>
            </a:r>
            <a:endParaRPr lang="fr-FR" sz="1200" b="0" i="0" u="none" strike="noStrike" cap="none">
              <a:solidFill>
                <a:schemeClr val="dk1"/>
              </a:solidFill>
              <a:effectLst/>
              <a:latin typeface="Arial"/>
              <a:ea typeface="Arial"/>
              <a:cs typeface="Arial"/>
              <a:sym typeface="Arial"/>
            </a:endParaRPr>
          </a:p>
          <a:p>
            <a:r>
              <a:rPr lang="en-US" sz="1200" b="0" i="0" u="none" strike="noStrike" cap="none">
                <a:solidFill>
                  <a:schemeClr val="dk1"/>
                </a:solidFill>
                <a:effectLst/>
                <a:latin typeface="Arial"/>
                <a:ea typeface="Arial"/>
                <a:cs typeface="Arial"/>
                <a:sym typeface="Arial"/>
              </a:rPr>
              <a:t>Welcome to our first interactive quiz! For this activity, we're going to test your knowledge of two fundamental concepts in climate action: </a:t>
            </a:r>
            <a:r>
              <a:rPr lang="en-US" sz="1200" b="1" i="0" u="none" strike="noStrike" cap="none">
                <a:solidFill>
                  <a:schemeClr val="dk1"/>
                </a:solidFill>
                <a:effectLst/>
                <a:latin typeface="Arial"/>
                <a:ea typeface="Arial"/>
                <a:cs typeface="Arial"/>
                <a:sym typeface="Arial"/>
              </a:rPr>
              <a:t>Mitigation</a:t>
            </a:r>
            <a:r>
              <a:rPr lang="en-US" sz="1200" b="0" i="0" u="none" strike="noStrike" cap="none">
                <a:solidFill>
                  <a:schemeClr val="dk1"/>
                </a:solidFill>
                <a:effectLst/>
                <a:latin typeface="Arial"/>
                <a:ea typeface="Arial"/>
                <a:cs typeface="Arial"/>
                <a:sym typeface="Arial"/>
              </a:rPr>
              <a:t> and </a:t>
            </a:r>
            <a:r>
              <a:rPr lang="en-US" sz="1200" b="1" i="0" u="none" strike="noStrike" cap="none">
                <a:solidFill>
                  <a:schemeClr val="dk1"/>
                </a:solidFill>
                <a:effectLst/>
                <a:latin typeface="Arial"/>
                <a:ea typeface="Arial"/>
                <a:cs typeface="Arial"/>
                <a:sym typeface="Arial"/>
              </a:rPr>
              <a:t>Adaptation or Both</a:t>
            </a:r>
            <a:r>
              <a:rPr lang="en-US" sz="1200" b="0" i="0" u="none" strike="noStrike" cap="none">
                <a:solidFill>
                  <a:schemeClr val="dk1"/>
                </a:solidFill>
                <a:effectLst/>
                <a:latin typeface="Arial"/>
                <a:ea typeface="Arial"/>
                <a:cs typeface="Arial"/>
                <a:sym typeface="Arial"/>
              </a:rPr>
              <a:t>.</a:t>
            </a:r>
          </a:p>
          <a:p>
            <a:endParaRPr lang="fr-FR" sz="1200" b="0" i="0" u="none" strike="noStrike" cap="none">
              <a:solidFill>
                <a:schemeClr val="dk1"/>
              </a:solidFill>
              <a:effectLst/>
              <a:latin typeface="Arial"/>
              <a:ea typeface="Arial"/>
              <a:cs typeface="Arial"/>
              <a:sym typeface="Arial"/>
            </a:endParaRPr>
          </a:p>
          <a:p>
            <a:r>
              <a:rPr lang="fr-FR" sz="1200" b="1" i="0" u="none" strike="noStrike" cap="none">
                <a:solidFill>
                  <a:schemeClr val="dk1"/>
                </a:solidFill>
                <a:effectLst/>
                <a:latin typeface="Arial"/>
                <a:ea typeface="Arial"/>
                <a:cs typeface="Arial"/>
                <a:sym typeface="Arial"/>
              </a:rPr>
              <a:t>How It Works</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I will present a series of statements, one by one.</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For each statement, you will need to decide if it's an action of </a:t>
            </a:r>
            <a:r>
              <a:rPr lang="en-US" sz="1200" b="1" i="0" u="none" strike="noStrike" cap="none">
                <a:solidFill>
                  <a:schemeClr val="dk1"/>
                </a:solidFill>
                <a:effectLst/>
                <a:latin typeface="Arial"/>
                <a:ea typeface="Arial"/>
                <a:cs typeface="Arial"/>
                <a:sym typeface="Arial"/>
              </a:rPr>
              <a:t>Mitigation</a:t>
            </a:r>
            <a:r>
              <a:rPr lang="en-US" sz="1200" b="0" i="0" u="none" strike="noStrike" cap="none">
                <a:solidFill>
                  <a:schemeClr val="dk1"/>
                </a:solidFill>
                <a:effectLst/>
                <a:latin typeface="Arial"/>
                <a:ea typeface="Arial"/>
                <a:cs typeface="Arial"/>
                <a:sym typeface="Arial"/>
              </a:rPr>
              <a:t> or </a:t>
            </a:r>
            <a:r>
              <a:rPr lang="en-US" sz="1200" b="1" i="0" u="none" strike="noStrike" cap="none">
                <a:solidFill>
                  <a:schemeClr val="dk1"/>
                </a:solidFill>
                <a:effectLst/>
                <a:latin typeface="Arial"/>
                <a:ea typeface="Arial"/>
                <a:cs typeface="Arial"/>
                <a:sym typeface="Arial"/>
              </a:rPr>
              <a:t>Adaptation</a:t>
            </a:r>
            <a:r>
              <a:rPr lang="en-US" sz="1200" b="0" i="0" u="none" strike="noStrike" cap="none">
                <a:solidFill>
                  <a:schemeClr val="dk1"/>
                </a:solidFill>
                <a:effectLst/>
                <a:latin typeface="Arial"/>
                <a:ea typeface="Arial"/>
                <a:cs typeface="Arial"/>
                <a:sym typeface="Arial"/>
              </a:rPr>
              <a:t>.</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If you think the statement is about </a:t>
            </a:r>
            <a:r>
              <a:rPr lang="en-US" sz="1200" b="1" i="0" u="none" strike="noStrike" cap="none">
                <a:solidFill>
                  <a:schemeClr val="dk1"/>
                </a:solidFill>
                <a:effectLst/>
                <a:latin typeface="Arial"/>
                <a:ea typeface="Arial"/>
                <a:cs typeface="Arial"/>
                <a:sym typeface="Arial"/>
              </a:rPr>
              <a:t>Adaptation</a:t>
            </a:r>
            <a:r>
              <a:rPr lang="en-US" sz="1200" b="0" i="0" u="none" strike="noStrike" cap="none">
                <a:solidFill>
                  <a:schemeClr val="dk1"/>
                </a:solidFill>
                <a:effectLst/>
                <a:latin typeface="Arial"/>
                <a:ea typeface="Arial"/>
                <a:cs typeface="Arial"/>
                <a:sym typeface="Arial"/>
              </a:rPr>
              <a:t>, please move to the </a:t>
            </a:r>
            <a:r>
              <a:rPr lang="en-US" sz="1200" b="1" i="0" u="none" strike="noStrike" cap="none">
                <a:solidFill>
                  <a:schemeClr val="dk1"/>
                </a:solidFill>
                <a:effectLst/>
                <a:latin typeface="Arial"/>
                <a:ea typeface="Arial"/>
                <a:cs typeface="Arial"/>
                <a:sym typeface="Arial"/>
              </a:rPr>
              <a:t>right</a:t>
            </a:r>
            <a:r>
              <a:rPr lang="en-US" sz="1200" b="0" i="0" u="none" strike="noStrike" cap="none">
                <a:solidFill>
                  <a:schemeClr val="dk1"/>
                </a:solidFill>
                <a:effectLst/>
                <a:latin typeface="Arial"/>
                <a:ea typeface="Arial"/>
                <a:cs typeface="Arial"/>
                <a:sym typeface="Arial"/>
              </a:rPr>
              <a:t> side of the room.</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If you think the statement is about </a:t>
            </a:r>
            <a:r>
              <a:rPr lang="en-US" sz="1200" b="1" i="0" u="none" strike="noStrike" cap="none">
                <a:solidFill>
                  <a:schemeClr val="dk1"/>
                </a:solidFill>
                <a:effectLst/>
                <a:latin typeface="Arial"/>
                <a:ea typeface="Arial"/>
                <a:cs typeface="Arial"/>
                <a:sym typeface="Arial"/>
              </a:rPr>
              <a:t>Mitigation</a:t>
            </a:r>
            <a:r>
              <a:rPr lang="en-US" sz="1200" b="0" i="0" u="none" strike="noStrike" cap="none">
                <a:solidFill>
                  <a:schemeClr val="dk1"/>
                </a:solidFill>
                <a:effectLst/>
                <a:latin typeface="Arial"/>
                <a:ea typeface="Arial"/>
                <a:cs typeface="Arial"/>
                <a:sym typeface="Arial"/>
              </a:rPr>
              <a:t>, please move to the </a:t>
            </a:r>
            <a:r>
              <a:rPr lang="en-US" sz="1200" b="1" i="0" u="none" strike="noStrike" cap="none">
                <a:solidFill>
                  <a:schemeClr val="dk1"/>
                </a:solidFill>
                <a:effectLst/>
                <a:latin typeface="Arial"/>
                <a:ea typeface="Arial"/>
                <a:cs typeface="Arial"/>
                <a:sym typeface="Arial"/>
              </a:rPr>
              <a:t>left</a:t>
            </a:r>
            <a:r>
              <a:rPr lang="en-US" sz="1200" b="0" i="0" u="none" strike="noStrike" cap="none">
                <a:solidFill>
                  <a:schemeClr val="dk1"/>
                </a:solidFill>
                <a:effectLst/>
                <a:latin typeface="Arial"/>
                <a:ea typeface="Arial"/>
                <a:cs typeface="Arial"/>
                <a:sym typeface="Arial"/>
              </a:rPr>
              <a:t> side of the room.</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Once everyone is in position, we'll reveal the correct answer.</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If you chose the correct answer, one of our assistants will give you a </a:t>
            </a:r>
            <a:r>
              <a:rPr lang="en-US" sz="1200" b="1" i="0" u="none" strike="noStrike" cap="none">
                <a:solidFill>
                  <a:schemeClr val="dk1"/>
                </a:solidFill>
                <a:effectLst/>
                <a:latin typeface="Arial"/>
                <a:ea typeface="Arial"/>
                <a:cs typeface="Arial"/>
                <a:sym typeface="Arial"/>
              </a:rPr>
              <a:t>yellow </a:t>
            </a:r>
            <a:r>
              <a:rPr lang="en-US" sz="1200" b="1" i="0" u="none" strike="noStrike" cap="none" err="1">
                <a:solidFill>
                  <a:schemeClr val="dk1"/>
                </a:solidFill>
                <a:effectLst/>
                <a:latin typeface="Arial"/>
                <a:ea typeface="Arial"/>
                <a:cs typeface="Arial"/>
                <a:sym typeface="Arial"/>
              </a:rPr>
              <a:t>post-it</a:t>
            </a:r>
            <a:r>
              <a:rPr lang="en-US" sz="1200" b="0" i="0" u="none" strike="noStrike" cap="none">
                <a:solidFill>
                  <a:schemeClr val="dk1"/>
                </a:solidFill>
                <a:effectLst/>
                <a:latin typeface="Arial"/>
                <a:ea typeface="Arial"/>
                <a:cs typeface="Arial"/>
                <a:sym typeface="Arial"/>
              </a:rPr>
              <a:t>.</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We'll repeat this process for all the statements.</a:t>
            </a:r>
            <a:endParaRPr lang="fr-FR" sz="1200" b="0" i="0" u="none" strike="noStrike" cap="none">
              <a:solidFill>
                <a:schemeClr val="dk1"/>
              </a:solidFill>
              <a:effectLst/>
              <a:latin typeface="Arial"/>
              <a:ea typeface="Arial"/>
              <a:cs typeface="Arial"/>
              <a:sym typeface="Arial"/>
            </a:endParaRPr>
          </a:p>
          <a:p>
            <a:pPr lvl="0"/>
            <a:r>
              <a:rPr lang="en-US" sz="1200" b="0" i="0" u="none" strike="noStrike" cap="none">
                <a:solidFill>
                  <a:schemeClr val="dk1"/>
                </a:solidFill>
                <a:effectLst/>
                <a:latin typeface="Arial"/>
                <a:ea typeface="Arial"/>
                <a:cs typeface="Arial"/>
                <a:sym typeface="Arial"/>
              </a:rPr>
              <a:t>	At the end of the quiz, we will count the number of yellow </a:t>
            </a:r>
            <a:r>
              <a:rPr lang="en-US" sz="1200" b="0" i="0" u="none" strike="noStrike" cap="none" err="1">
                <a:solidFill>
                  <a:schemeClr val="dk1"/>
                </a:solidFill>
                <a:effectLst/>
                <a:latin typeface="Arial"/>
                <a:ea typeface="Arial"/>
                <a:cs typeface="Arial"/>
                <a:sym typeface="Arial"/>
              </a:rPr>
              <a:t>post-its</a:t>
            </a:r>
            <a:r>
              <a:rPr lang="en-US" sz="1200" b="0" i="0" u="none" strike="noStrike" cap="none">
                <a:solidFill>
                  <a:schemeClr val="dk1"/>
                </a:solidFill>
                <a:effectLst/>
                <a:latin typeface="Arial"/>
                <a:ea typeface="Arial"/>
                <a:cs typeface="Arial"/>
                <a:sym typeface="Arial"/>
              </a:rPr>
              <a:t> to see who performed the best.</a:t>
            </a:r>
            <a:endParaRPr lang="fr-FR" sz="1200" b="0" i="0" u="none" strike="noStrike" cap="none">
              <a:solidFill>
                <a:schemeClr val="dk1"/>
              </a:solidFill>
              <a:effectLst/>
              <a:latin typeface="Arial"/>
              <a:ea typeface="Arial"/>
              <a:cs typeface="Arial"/>
              <a:sym typeface="Arial"/>
            </a:endParaRPr>
          </a:p>
          <a:p>
            <a:endParaRPr lang="fr-FR" sz="1200" b="0" i="0" u="none" strike="noStrike" cap="none">
              <a:solidFill>
                <a:schemeClr val="dk1"/>
              </a:solidFill>
              <a:effectLst/>
              <a:latin typeface="Arial"/>
              <a:ea typeface="Arial"/>
              <a:cs typeface="Arial"/>
              <a:sym typeface="Arial"/>
            </a:endParaRPr>
          </a:p>
          <a:p>
            <a:r>
              <a:rPr lang="fr-FR" sz="1200" b="0" i="0" u="none" strike="noStrike" cap="none" err="1">
                <a:solidFill>
                  <a:schemeClr val="dk1"/>
                </a:solidFill>
                <a:effectLst/>
                <a:latin typeface="Arial"/>
                <a:ea typeface="Arial"/>
                <a:cs typeface="Arial"/>
                <a:sym typeface="Arial"/>
              </a:rPr>
              <a:t>Ready</a:t>
            </a:r>
            <a:r>
              <a:rPr lang="fr-FR" sz="1200" b="0" i="0" u="none" strike="noStrike" cap="none">
                <a:solidFill>
                  <a:schemeClr val="dk1"/>
                </a:solidFill>
                <a:effectLst/>
                <a:latin typeface="Arial"/>
                <a:ea typeface="Arial"/>
                <a:cs typeface="Arial"/>
                <a:sym typeface="Arial"/>
              </a:rPr>
              <a:t>? </a:t>
            </a:r>
            <a:r>
              <a:rPr lang="fr-FR" sz="1200" b="0" i="0" u="none" strike="noStrike" cap="none" err="1">
                <a:solidFill>
                  <a:schemeClr val="dk1"/>
                </a:solidFill>
                <a:effectLst/>
                <a:latin typeface="Arial"/>
                <a:ea typeface="Arial"/>
                <a:cs typeface="Arial"/>
                <a:sym typeface="Arial"/>
              </a:rPr>
              <a:t>Let's</a:t>
            </a:r>
            <a:r>
              <a:rPr lang="fr-FR" sz="1200" b="0" i="0" u="none" strike="noStrike" cap="none">
                <a:solidFill>
                  <a:schemeClr val="dk1"/>
                </a:solidFill>
                <a:effectLst/>
                <a:latin typeface="Arial"/>
                <a:ea typeface="Arial"/>
                <a:cs typeface="Arial"/>
                <a:sym typeface="Arial"/>
              </a:rPr>
              <a:t> </a:t>
            </a:r>
            <a:r>
              <a:rPr lang="fr-FR" sz="1200" b="0" i="0" u="none" strike="noStrike" cap="none" err="1">
                <a:solidFill>
                  <a:schemeClr val="dk1"/>
                </a:solidFill>
                <a:effectLst/>
                <a:latin typeface="Arial"/>
                <a:ea typeface="Arial"/>
                <a:cs typeface="Arial"/>
                <a:sym typeface="Arial"/>
              </a:rPr>
              <a:t>get</a:t>
            </a:r>
            <a:r>
              <a:rPr lang="fr-FR" sz="1200" b="0" i="0" u="none" strike="noStrike" cap="none">
                <a:solidFill>
                  <a:schemeClr val="dk1"/>
                </a:solidFill>
                <a:effectLst/>
                <a:latin typeface="Arial"/>
                <a:ea typeface="Arial"/>
                <a:cs typeface="Arial"/>
                <a:sym typeface="Arial"/>
              </a:rPr>
              <a:t> </a:t>
            </a:r>
            <a:r>
              <a:rPr lang="fr-FR" sz="1200" b="0" i="0" u="none" strike="noStrike" cap="none" err="1">
                <a:solidFill>
                  <a:schemeClr val="dk1"/>
                </a:solidFill>
                <a:effectLst/>
                <a:latin typeface="Arial"/>
                <a:ea typeface="Arial"/>
                <a:cs typeface="Arial"/>
                <a:sym typeface="Arial"/>
              </a:rPr>
              <a:t>started</a:t>
            </a:r>
            <a:r>
              <a:rPr lang="fr-FR" sz="1200" b="0" i="0" u="none" strike="noStrike" cap="none">
                <a:solidFill>
                  <a:schemeClr val="dk1"/>
                </a:solidFill>
                <a:effectLst/>
                <a:latin typeface="Arial"/>
                <a:ea typeface="Arial"/>
                <a:cs typeface="Arial"/>
                <a:sym typeface="Arial"/>
              </a:rPr>
              <a:t>!</a:t>
            </a:r>
          </a:p>
        </p:txBody>
      </p:sp>
      <p:sp>
        <p:nvSpPr>
          <p:cNvPr id="4" name="Slide Number Placeholder 3">
            <a:extLst>
              <a:ext uri="{FF2B5EF4-FFF2-40B4-BE49-F238E27FC236}">
                <a16:creationId xmlns:a16="http://schemas.microsoft.com/office/drawing/2014/main" id="{AF673F09-C01C-C68D-0055-DF86BC053C4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40710438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B6FC2-0899-C834-91B6-A1947814DB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4B15B8-3412-2677-8A0F-EDA3F66D5768}"/>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075AC5E-D255-4D6C-C1DB-A0A29584B3DD}"/>
              </a:ext>
            </a:extLst>
          </p:cNvPr>
          <p:cNvSpPr>
            <a:spLocks noGrp="1"/>
          </p:cNvSpPr>
          <p:nvPr>
            <p:ph type="body" idx="1"/>
          </p:nvPr>
        </p:nvSpPr>
        <p:spPr/>
        <p:txBody>
          <a:bodyPr/>
          <a:lstStyle/>
          <a:p>
            <a:r>
              <a:rPr lang="en-GB" b="1"/>
              <a:t>Trainer notes:</a:t>
            </a:r>
          </a:p>
          <a:p>
            <a:endParaRPr lang="fr-FR" sz="1200" b="0" i="0" u="none" strike="noStrike" cap="none">
              <a:solidFill>
                <a:schemeClr val="dk1"/>
              </a:solidFill>
              <a:effectLst/>
              <a:latin typeface="Arial"/>
              <a:ea typeface="Arial"/>
              <a:cs typeface="Arial"/>
              <a:sym typeface="Arial"/>
            </a:endParaRPr>
          </a:p>
          <a:p>
            <a:r>
              <a:rPr lang="fr-FR" err="1"/>
              <a:t>Ask</a:t>
            </a:r>
            <a:r>
              <a:rPr lang="fr-FR"/>
              <a:t> participants to check </a:t>
            </a:r>
            <a:r>
              <a:rPr lang="fr-FR" err="1"/>
              <a:t>their</a:t>
            </a:r>
            <a:r>
              <a:rPr lang="fr-FR"/>
              <a:t> </a:t>
            </a:r>
            <a:r>
              <a:rPr lang="fr-FR" err="1"/>
              <a:t>answers</a:t>
            </a:r>
            <a:r>
              <a:rPr lang="fr-FR"/>
              <a:t>.</a:t>
            </a:r>
          </a:p>
          <a:p>
            <a:r>
              <a:rPr lang="fr-FR" err="1"/>
              <a:t>Did</a:t>
            </a:r>
            <a:r>
              <a:rPr lang="fr-FR"/>
              <a:t> </a:t>
            </a:r>
            <a:r>
              <a:rPr lang="fr-FR" err="1"/>
              <a:t>they</a:t>
            </a:r>
            <a:r>
              <a:rPr lang="fr-FR"/>
              <a:t> have </a:t>
            </a:r>
            <a:r>
              <a:rPr lang="fr-FR" err="1"/>
              <a:t>them</a:t>
            </a:r>
            <a:r>
              <a:rPr lang="fr-FR"/>
              <a:t> all correct?</a:t>
            </a:r>
          </a:p>
          <a:p>
            <a:r>
              <a:rPr lang="fr-FR" err="1"/>
              <a:t>Any</a:t>
            </a:r>
            <a:r>
              <a:rPr lang="fr-FR"/>
              <a:t> questions?</a:t>
            </a:r>
          </a:p>
        </p:txBody>
      </p:sp>
      <p:sp>
        <p:nvSpPr>
          <p:cNvPr id="4" name="Slide Number Placeholder 3">
            <a:extLst>
              <a:ext uri="{FF2B5EF4-FFF2-40B4-BE49-F238E27FC236}">
                <a16:creationId xmlns:a16="http://schemas.microsoft.com/office/drawing/2014/main" id="{83704FD3-EA27-9872-9C6F-218892E67F2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05318555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365E1-0355-41ED-D1EC-34DA0C4AD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83F645-4F40-701C-6894-DC114C194953}"/>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64988251-AF6B-221E-2C00-CA561552C89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BBF841B-4403-F209-7DB9-2164D1C01D82}"/>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81</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729755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a:extLst>
            <a:ext uri="{FF2B5EF4-FFF2-40B4-BE49-F238E27FC236}">
              <a16:creationId xmlns:a16="http://schemas.microsoft.com/office/drawing/2014/main" id="{9200D009-5289-6428-7C7E-7EDE64716801}"/>
            </a:ext>
          </a:extLst>
        </p:cNvPr>
        <p:cNvGrpSpPr/>
        <p:nvPr/>
      </p:nvGrpSpPr>
      <p:grpSpPr>
        <a:xfrm>
          <a:off x="0" y="0"/>
          <a:ext cx="0" cy="0"/>
          <a:chOff x="0" y="0"/>
          <a:chExt cx="0" cy="0"/>
        </a:xfrm>
      </p:grpSpPr>
      <p:sp>
        <p:nvSpPr>
          <p:cNvPr id="248" name="Google Shape;248;p8:notes">
            <a:extLst>
              <a:ext uri="{FF2B5EF4-FFF2-40B4-BE49-F238E27FC236}">
                <a16:creationId xmlns:a16="http://schemas.microsoft.com/office/drawing/2014/main" id="{98B59105-D102-1E45-6E9B-4C3621E7640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2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r>
              <a:rPr lang="en-GB"/>
              <a:t>Slides 8 to 14 provide a general overview of the Masterclass.</a:t>
            </a:r>
            <a:endParaRPr/>
          </a:p>
        </p:txBody>
      </p:sp>
      <p:sp>
        <p:nvSpPr>
          <p:cNvPr id="249" name="Google Shape;249;p8:notes">
            <a:extLst>
              <a:ext uri="{FF2B5EF4-FFF2-40B4-BE49-F238E27FC236}">
                <a16:creationId xmlns:a16="http://schemas.microsoft.com/office/drawing/2014/main" id="{20B38F61-C736-6CC0-FBF6-B79020FDA1C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40734419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a:extLst>
            <a:ext uri="{FF2B5EF4-FFF2-40B4-BE49-F238E27FC236}">
              <a16:creationId xmlns:a16="http://schemas.microsoft.com/office/drawing/2014/main" id="{A87A2E2B-0D19-F742-7255-2E5BC04467F1}"/>
            </a:ext>
          </a:extLst>
        </p:cNvPr>
        <p:cNvGrpSpPr/>
        <p:nvPr/>
      </p:nvGrpSpPr>
      <p:grpSpPr>
        <a:xfrm>
          <a:off x="0" y="0"/>
          <a:ext cx="0" cy="0"/>
          <a:chOff x="0" y="0"/>
          <a:chExt cx="0" cy="0"/>
        </a:xfrm>
      </p:grpSpPr>
      <p:sp>
        <p:nvSpPr>
          <p:cNvPr id="978" name="Google Shape;978;p68:notes">
            <a:extLst>
              <a:ext uri="{FF2B5EF4-FFF2-40B4-BE49-F238E27FC236}">
                <a16:creationId xmlns:a16="http://schemas.microsoft.com/office/drawing/2014/main" id="{1F26FD26-9618-DBD8-EBA3-0AAA41333A2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0" lvl="0" indent="0" algn="l" rtl="0">
              <a:lnSpc>
                <a:spcPct val="100000"/>
              </a:lnSpc>
              <a:spcBef>
                <a:spcPts val="0"/>
              </a:spcBef>
              <a:spcAft>
                <a:spcPts val="0"/>
              </a:spcAft>
              <a:buSzPts val="1100"/>
              <a:buNone/>
            </a:pPr>
            <a:r>
              <a:rPr lang="en-GB"/>
              <a:t>Ask for a show of hands who wants to share an Aha moment. If possible, without making it obvious, indicate a woman to answer first.</a:t>
            </a:r>
          </a:p>
          <a:p>
            <a:pPr marL="0" lvl="0" indent="0" algn="l" rtl="0">
              <a:lnSpc>
                <a:spcPct val="100000"/>
              </a:lnSpc>
              <a:spcBef>
                <a:spcPts val="0"/>
              </a:spcBef>
              <a:spcAft>
                <a:spcPts val="0"/>
              </a:spcAft>
              <a:buSzPts val="1100"/>
              <a:buNone/>
            </a:pPr>
            <a:endParaRPr lang="en-GB"/>
          </a:p>
          <a:p>
            <a:pPr marL="0" lvl="0" indent="0" algn="l" rtl="0">
              <a:lnSpc>
                <a:spcPct val="100000"/>
              </a:lnSpc>
              <a:spcBef>
                <a:spcPts val="0"/>
              </a:spcBef>
              <a:spcAft>
                <a:spcPts val="0"/>
              </a:spcAft>
              <a:buSzPts val="1100"/>
              <a:buNone/>
            </a:pPr>
            <a:r>
              <a:rPr lang="en-GB"/>
              <a:t>Ask who else had the same Aha moment with a show of hands.</a:t>
            </a:r>
          </a:p>
          <a:p>
            <a:pPr marL="0" lvl="0" indent="0" algn="l" rtl="0">
              <a:lnSpc>
                <a:spcPct val="100000"/>
              </a:lnSpc>
              <a:spcBef>
                <a:spcPts val="0"/>
              </a:spcBef>
              <a:spcAft>
                <a:spcPts val="0"/>
              </a:spcAft>
              <a:buSzPts val="1100"/>
              <a:buNone/>
            </a:pPr>
            <a:endParaRPr lang="en-GB"/>
          </a:p>
          <a:p>
            <a:pPr marL="0" lvl="0" indent="0" algn="l" rtl="0">
              <a:lnSpc>
                <a:spcPct val="100000"/>
              </a:lnSpc>
              <a:spcBef>
                <a:spcPts val="0"/>
              </a:spcBef>
              <a:spcAft>
                <a:spcPts val="0"/>
              </a:spcAft>
              <a:buSzPts val="1100"/>
              <a:buNone/>
            </a:pPr>
            <a:r>
              <a:rPr lang="en-GB"/>
              <a:t>Repeat maximum three times</a:t>
            </a:r>
          </a:p>
          <a:p>
            <a:pPr marL="0" lvl="0" indent="0" algn="l" rtl="0">
              <a:lnSpc>
                <a:spcPct val="100000"/>
              </a:lnSpc>
              <a:spcBef>
                <a:spcPts val="0"/>
              </a:spcBef>
              <a:spcAft>
                <a:spcPts val="0"/>
              </a:spcAft>
              <a:buSzPts val="1100"/>
              <a:buNone/>
            </a:pPr>
            <a:endParaRPr lang="en-GB"/>
          </a:p>
          <a:p>
            <a:pPr marL="0" lvl="0" indent="0" algn="l" rtl="0">
              <a:lnSpc>
                <a:spcPct val="100000"/>
              </a:lnSpc>
              <a:spcBef>
                <a:spcPts val="0"/>
              </a:spcBef>
              <a:spcAft>
                <a:spcPts val="0"/>
              </a:spcAft>
              <a:buSzPts val="1100"/>
              <a:buNone/>
            </a:pPr>
            <a:r>
              <a:rPr lang="en-GB"/>
              <a:t>If there is time, do the same for questions, - each time asking if others had a similar question. Only then answer the three.</a:t>
            </a:r>
          </a:p>
          <a:p>
            <a:pPr marL="0" lvl="0" indent="0" algn="l" rtl="0">
              <a:lnSpc>
                <a:spcPct val="100000"/>
              </a:lnSpc>
              <a:spcBef>
                <a:spcPts val="0"/>
              </a:spcBef>
              <a:spcAft>
                <a:spcPts val="0"/>
              </a:spcAft>
              <a:buSzPts val="1100"/>
              <a:buNone/>
            </a:pPr>
            <a:endParaRPr/>
          </a:p>
        </p:txBody>
      </p:sp>
      <p:sp>
        <p:nvSpPr>
          <p:cNvPr id="979" name="Google Shape;979;p68:notes">
            <a:extLst>
              <a:ext uri="{FF2B5EF4-FFF2-40B4-BE49-F238E27FC236}">
                <a16:creationId xmlns:a16="http://schemas.microsoft.com/office/drawing/2014/main" id="{35466D49-F51C-B654-510A-E5BB5DD97C2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48326704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A1FB09-6F79-285F-8113-8535C4D4C7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BD923F-04D8-1FD3-9C6D-3D92AE2C6F9E}"/>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FA5694AB-4DEB-E900-3FB2-88E7DB24726F}"/>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07035B2-F33D-9B76-0D04-258612439CD3}"/>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83</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538767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0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0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b="1" i="0" u="none" strike="noStrike" cap="none">
                <a:solidFill>
                  <a:schemeClr val="dk1"/>
                </a:solidFill>
                <a:effectLst/>
                <a:latin typeface="Arial"/>
                <a:ea typeface="Arial"/>
                <a:cs typeface="Arial"/>
                <a:sym typeface="Arial"/>
              </a:rPr>
              <a:t>Risk </a:t>
            </a:r>
            <a:r>
              <a:rPr lang="en-GB" sz="1000" b="0" i="0" u="none" strike="noStrike" cap="none">
                <a:solidFill>
                  <a:schemeClr val="dk1"/>
                </a:solidFill>
                <a:effectLst/>
                <a:latin typeface="Arial"/>
                <a:ea typeface="Arial"/>
                <a:cs typeface="Arial"/>
                <a:sym typeface="Arial"/>
              </a:rPr>
              <a:t>can be defined as the potential for consequences, where something of value is at stake and where the outcome is uncertain. In the context of climate change, risk result from dynamic interactions between climate-related hazards with the exposure and vulnerability of the affected human or ecological system to the hazards (</a:t>
            </a:r>
            <a:r>
              <a:rPr lang="en-GB" sz="1000" b="0" i="0" u="none" strike="noStrike" cap="none">
                <a:solidFill>
                  <a:schemeClr val="dk1"/>
                </a:solidFill>
                <a:effectLst/>
                <a:latin typeface="Arial"/>
                <a:ea typeface="Arial"/>
                <a:cs typeface="Arial"/>
                <a:sym typeface="Arial"/>
                <a:hlinkClick r:id="rId3" tooltip="IPCC 2022"/>
              </a:rPr>
              <a:t>IPCC 2022</a:t>
            </a:r>
            <a:r>
              <a:rPr lang="en-GB" sz="1000" b="0" i="0" u="none" strike="noStrike" cap="none">
                <a:solidFill>
                  <a:schemeClr val="dk1"/>
                </a:solidFill>
                <a:effectLst/>
                <a:latin typeface="Arial"/>
                <a:ea typeface="Arial"/>
                <a:cs typeface="Arial"/>
                <a:sym typeface="Arial"/>
              </a:rPr>
              <a:t>).</a:t>
            </a:r>
            <a:endParaRPr lang="en-GB" sz="1000" b="0" i="0" u="none" strike="noStrike" kern="1200" cap="none">
              <a:solidFill>
                <a:srgbClr val="0A5FBA"/>
              </a:solidFill>
              <a:latin typeface="Roboto" panose="02000000000000000000" pitchFamily="2" charset="0"/>
              <a:ea typeface="Roboto" panose="02000000000000000000" pitchFamily="2" charset="0"/>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000" b="0" i="0" u="none" strike="noStrike" kern="1200" cap="none">
              <a:solidFill>
                <a:srgbClr val="0A5FBA"/>
              </a:solidFill>
              <a:latin typeface="Roboto" panose="02000000000000000000" pitchFamily="2" charset="0"/>
              <a:ea typeface="Roboto" panose="02000000000000000000" pitchFamily="2" charset="0"/>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000" b="0" i="0" u="none" strike="noStrike" kern="1200" cap="none">
                <a:solidFill>
                  <a:srgbClr val="0A5FBA"/>
                </a:solidFill>
                <a:latin typeface="Roboto" panose="02000000000000000000" pitchFamily="2" charset="0"/>
                <a:ea typeface="Roboto" panose="02000000000000000000" pitchFamily="2" charset="0"/>
                <a:cs typeface="Arial"/>
                <a:sym typeface="Arial"/>
              </a:rPr>
              <a:t>Risk is influenced by a combination of the probability of an event and its negative consequences and results from the interaction of hazard, vulnerability and exposure.</a:t>
            </a:r>
          </a:p>
          <a:p>
            <a:endParaRPr lang="en-GB" sz="1000" b="1" i="0" u="none" strike="noStrike" cap="none">
              <a:solidFill>
                <a:schemeClr val="dk1"/>
              </a:solidFill>
              <a:effectLst/>
              <a:latin typeface="Arial"/>
              <a:ea typeface="Arial"/>
              <a:cs typeface="Arial"/>
              <a:sym typeface="Arial"/>
            </a:endParaRPr>
          </a:p>
          <a:p>
            <a:endParaRPr lang="en-GB" sz="1000" b="1" i="0" u="none" strike="noStrike" cap="none">
              <a:solidFill>
                <a:schemeClr val="dk1"/>
              </a:solidFill>
              <a:effectLst/>
              <a:latin typeface="Arial"/>
              <a:ea typeface="Arial"/>
              <a:cs typeface="Arial"/>
              <a:sym typeface="Arial"/>
            </a:endParaRPr>
          </a:p>
          <a:p>
            <a:r>
              <a:rPr lang="en-GB" sz="1000" b="1" i="0" u="none" strike="noStrike" cap="none">
                <a:solidFill>
                  <a:schemeClr val="dk1"/>
                </a:solidFill>
                <a:effectLst/>
                <a:latin typeface="Arial"/>
                <a:ea typeface="Arial"/>
                <a:cs typeface="Arial"/>
                <a:sym typeface="Arial"/>
              </a:rPr>
              <a:t>Key definitions:</a:t>
            </a:r>
          </a:p>
          <a:p>
            <a:endParaRPr lang="en-GB" sz="10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GB" sz="1000" b="1"/>
              <a:t>Risk:</a:t>
            </a:r>
            <a:r>
              <a:rPr lang="en-GB" sz="1000"/>
              <a:t> The potential for adverse consequences for human or ecological systems, recognizing the diversity of values and objectives associated with such systems. In the context of climate change, risks can arise from potential impacts of climate change as well as human responses to climate change. Relevant adverse consequences include those on lives, livelihoods, health and wellbeing, economic, social and cultural assets and investments, infrastructure, services (including ecosystem services), ecosystems and species </a:t>
            </a:r>
            <a:r>
              <a:rPr lang="en-GB" sz="1000" b="0" i="0" u="none" strike="noStrike" cap="none">
                <a:solidFill>
                  <a:schemeClr val="dk1"/>
                </a:solidFill>
                <a:effectLst/>
                <a:latin typeface="Arial"/>
                <a:ea typeface="Arial"/>
                <a:cs typeface="Arial"/>
                <a:sym typeface="Arial"/>
              </a:rPr>
              <a:t>(</a:t>
            </a:r>
            <a:r>
              <a:rPr lang="en-GB" sz="1000" b="0" i="0" u="none" strike="noStrike" cap="none">
                <a:solidFill>
                  <a:schemeClr val="dk1"/>
                </a:solidFill>
                <a:effectLst/>
                <a:latin typeface="Arial"/>
                <a:ea typeface="Arial"/>
                <a:cs typeface="Arial"/>
                <a:sym typeface="Arial"/>
                <a:hlinkClick r:id="rId3" tooltip="IPCC 2022"/>
              </a:rPr>
              <a:t>IPCC 2022</a:t>
            </a:r>
            <a:r>
              <a:rPr lang="en-GB" sz="1000" b="0" i="0" u="none" strike="noStrike" cap="none">
                <a:solidFill>
                  <a:schemeClr val="dk1"/>
                </a:solidFill>
                <a:effectLst/>
                <a:latin typeface="Arial"/>
                <a:ea typeface="Arial"/>
                <a:cs typeface="Arial"/>
                <a:sym typeface="Arial"/>
              </a:rPr>
              <a:t>).</a:t>
            </a:r>
            <a:endParaRPr lang="en-GB" sz="1000"/>
          </a:p>
          <a:p>
            <a:pPr>
              <a:buFont typeface="Arial" panose="020B0604020202020204" pitchFamily="34" charset="0"/>
              <a:buChar char="•"/>
            </a:pPr>
            <a:r>
              <a:rPr lang="en-GB" sz="1000" b="1"/>
              <a:t>Hazard: </a:t>
            </a:r>
            <a:r>
              <a:rPr lang="en-GB" sz="1000"/>
              <a:t>The potential occurrence of a natural or human-induced physical event or trend that may cause loss of life, injury, or other health impacts, as well as damage and loss to property, infrastructure, livelihoods, service provision, ecosystems and environmental resources. </a:t>
            </a:r>
          </a:p>
          <a:p>
            <a:pPr>
              <a:buFont typeface="Arial" panose="020B0604020202020204" pitchFamily="34" charset="0"/>
              <a:buChar char="•"/>
            </a:pPr>
            <a:r>
              <a:rPr lang="en-GB" sz="1000" b="1"/>
              <a:t>Exposure: </a:t>
            </a:r>
            <a:r>
              <a:rPr lang="en-GB" sz="1000"/>
              <a:t>The presence of people; livelihoods; species or ecosystems; environmental functions, services, and resources; infrastructure; or economic, social, or cultural assets in places and settings that could be adversely affected. </a:t>
            </a:r>
          </a:p>
          <a:p>
            <a:pPr>
              <a:buFont typeface="Arial" panose="020B0604020202020204" pitchFamily="34" charset="0"/>
              <a:buChar char="•"/>
            </a:pPr>
            <a:r>
              <a:rPr lang="en-GB" sz="1000" b="1"/>
              <a:t>Vulnerability:</a:t>
            </a:r>
            <a:r>
              <a:rPr lang="en-GB" sz="1000"/>
              <a:t> The propensity or predisposition to be adversely affected. Vulnerability encompasses a variety of concepts and elements, including sensitivity or susceptibility to harm and lack of capacity to cope and adapt.</a:t>
            </a:r>
            <a:endParaRPr lang="en-GB" sz="10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000" b="1" i="0" u="none" strike="noStrike" cap="none">
                <a:solidFill>
                  <a:schemeClr val="dk1"/>
                </a:solidFill>
                <a:effectLst/>
                <a:latin typeface="Arial"/>
                <a:ea typeface="Arial"/>
                <a:cs typeface="Arial"/>
                <a:sym typeface="Arial"/>
              </a:rPr>
              <a:t>Climate impact</a:t>
            </a:r>
            <a:r>
              <a:rPr lang="en-GB" sz="1000" b="0" i="0" u="none" strike="noStrike" cap="none">
                <a:solidFill>
                  <a:schemeClr val="dk1"/>
                </a:solidFill>
                <a:effectLst/>
                <a:latin typeface="Arial"/>
                <a:ea typeface="Arial"/>
                <a:cs typeface="Arial"/>
                <a:sym typeface="Arial"/>
              </a:rPr>
              <a:t> refers to the effects or consequences of climate change on various aspects of the environment, society, and economy. These impacts can manifest in different ways and may include shifts in ecosystems and biodiversity, sea-level rise, agricultural productivity, quality and availability of water resources, and can cause health and socio-economic disruptions. These impacts are often interconnected and can have cascading effects across multiple sectors and regions. Understanding and assessing climate impacts is essential for informing adaptation and mitigation strategies, policy development, and decision-making processes to minimize the risks and vulnerabilities associated with climate change.</a:t>
            </a:r>
            <a:endParaRPr lang="en-GB" sz="1000" b="1" i="0" u="none" strike="noStrike" cap="none">
              <a:solidFill>
                <a:schemeClr val="dk1"/>
              </a:solidFill>
              <a:effectLst/>
              <a:latin typeface="Arial"/>
              <a:ea typeface="Arial"/>
              <a:cs typeface="Arial"/>
              <a:sym typeface="Arial"/>
            </a:endParaRPr>
          </a:p>
          <a:p>
            <a:pPr>
              <a:buFont typeface="Arial" panose="020B0604020202020204" pitchFamily="34" charset="0"/>
              <a:buChar char="•"/>
            </a:pPr>
            <a:r>
              <a:rPr lang="en-GB" sz="1000" b="1" i="0" u="none" strike="noStrike" cap="none">
                <a:solidFill>
                  <a:schemeClr val="dk1"/>
                </a:solidFill>
                <a:effectLst/>
                <a:latin typeface="Arial"/>
                <a:ea typeface="Arial"/>
                <a:cs typeface="Arial"/>
                <a:sym typeface="Arial"/>
              </a:rPr>
              <a:t>Risk management</a:t>
            </a:r>
            <a:r>
              <a:rPr lang="en-GB" sz="1000" b="0" i="0" u="none" strike="noStrike" cap="none">
                <a:solidFill>
                  <a:schemeClr val="dk1"/>
                </a:solidFill>
                <a:effectLst/>
                <a:latin typeface="Arial"/>
                <a:ea typeface="Arial"/>
                <a:cs typeface="Arial"/>
                <a:sym typeface="Arial"/>
              </a:rPr>
              <a:t> is the process of identifying, assessing, and prioritizing risks, followed by the application of resources to minimize, monitor, and control the probability and/or impact of adverse events or to maximize the realization of opportunities.</a:t>
            </a:r>
          </a:p>
          <a:p>
            <a:endParaRPr lang="en-GB" sz="1000"/>
          </a:p>
          <a:p>
            <a:endParaRPr lang="en-GB" sz="1000"/>
          </a:p>
          <a:p>
            <a:r>
              <a:rPr lang="en-GB" sz="1000"/>
              <a:t>Source: Adapted from </a:t>
            </a:r>
            <a:r>
              <a:rPr lang="en-GB" sz="1000">
                <a:hlinkClick r:id="rId4"/>
              </a:rPr>
              <a:t>Climate-Resilient-Infrastructure-Handbook_20250613.pdf</a:t>
            </a:r>
            <a:r>
              <a:rPr lang="en-GB" sz="1000"/>
              <a:t>, page 20</a:t>
            </a:r>
          </a:p>
          <a:p>
            <a:pPr marL="0" lvl="0" indent="0" algn="l" rtl="0">
              <a:lnSpc>
                <a:spcPct val="100000"/>
              </a:lnSpc>
              <a:spcBef>
                <a:spcPts val="0"/>
              </a:spcBef>
              <a:spcAft>
                <a:spcPts val="0"/>
              </a:spcAft>
              <a:buSzPts val="1100"/>
              <a:buNone/>
            </a:pPr>
            <a:endParaRPr sz="10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Climate risk assessments play a critical role</a:t>
            </a:r>
            <a:r>
              <a:rPr lang="en-GB" sz="1200" b="0" i="0" u="none" strike="noStrike" cap="none">
                <a:solidFill>
                  <a:schemeClr val="dk1"/>
                </a:solidFill>
                <a:effectLst/>
                <a:latin typeface="Arial"/>
                <a:ea typeface="Arial"/>
                <a:cs typeface="Arial"/>
                <a:sym typeface="Arial"/>
              </a:rPr>
              <a:t> in managing risks by identifying risks, vulnerabilities and hazards and informing targeted interventions.</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The Intergovernmental Panel on Climate Change (IPCC) developed a simple formula, visualized below, which allows the climate risk to be captured in numeric scoring (1 to 3 or 5).</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ea typeface="Arial"/>
                <a:cs typeface="Arial"/>
                <a:sym typeface="Arial"/>
              </a:rPr>
              <a:t>Vulnerability to climate impacts is directly influenced by exposure and hazard. It is therefore important to note that climate hazards interact with other social factors which often result in disproportionate impacts to the same threat; factors such as gender, race and ethnicity, and/or ability.</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For example, groups and individuals with less formal power (political, economic, social, household) are likely to experience climate impacts most severely, as existing inequalities, gendered roles and responsibilities, social and political discrimination or power imbalances will increase vulnerability (</a:t>
            </a:r>
            <a:r>
              <a:rPr lang="en-GB" sz="1200" b="0" i="0" u="none" strike="noStrike" cap="none">
                <a:solidFill>
                  <a:schemeClr val="dk1"/>
                </a:solidFill>
                <a:effectLst/>
                <a:latin typeface="Arial"/>
                <a:ea typeface="Arial"/>
                <a:cs typeface="Arial"/>
                <a:sym typeface="Arial"/>
                <a:hlinkClick r:id="rId3" tooltip="WaterAid Programme Guide"/>
              </a:rPr>
              <a:t>WaterAid Programme Guide</a:t>
            </a:r>
            <a:r>
              <a:rPr lang="en-GB" sz="1200" b="0" i="0" u="none" strike="noStrike" cap="none">
                <a:solidFill>
                  <a:schemeClr val="dk1"/>
                </a:solidFill>
                <a:effectLst/>
                <a:latin typeface="Arial"/>
                <a:ea typeface="Arial"/>
                <a:cs typeface="Arial"/>
                <a:sym typeface="Arial"/>
              </a:rPr>
              <a:t>). Session 3 on gender and social inclusion discusses this in detail.</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We will discuss vulnerability in-depth after lunch.</a:t>
            </a:r>
          </a:p>
          <a:p>
            <a:endParaRPr lang="en-GB" sz="1200" b="0"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Climate risk assessments are discussed in detail in Module 3.</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4447427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rPr>
              <a:t>Please lead participants through this Definition Bingo exercise: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Each participant selects their own three words from the screen.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You read out the definitions only </a:t>
            </a:r>
            <a:r>
              <a:rPr lang="en-US" sz="1000" b="1">
                <a:solidFill>
                  <a:schemeClr val="dk1"/>
                </a:solidFill>
              </a:rPr>
              <a:t>(without the key word!!) </a:t>
            </a:r>
            <a:endParaRPr sz="1000" b="1">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Check when someone shouts bingo that they have got it correct. </a:t>
            </a:r>
            <a:endParaRPr sz="1000">
              <a:solidFill>
                <a:schemeClr val="dk1"/>
              </a:solidFill>
            </a:endParaRPr>
          </a:p>
          <a:p>
            <a:pPr marL="457200" lvl="0" indent="-292100" algn="l" rtl="0">
              <a:lnSpc>
                <a:spcPct val="100000"/>
              </a:lnSpc>
              <a:spcBef>
                <a:spcPts val="0"/>
              </a:spcBef>
              <a:spcAft>
                <a:spcPts val="0"/>
              </a:spcAft>
              <a:buClr>
                <a:schemeClr val="dk1"/>
              </a:buClr>
              <a:buSzPts val="1000"/>
              <a:buChar char="●"/>
            </a:pPr>
            <a:r>
              <a:rPr lang="en-US" sz="1000">
                <a:solidFill>
                  <a:schemeClr val="dk1"/>
                </a:solidFill>
              </a:rPr>
              <a:t>The aim is to have fun, but also to check their understanding of the definitions. </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EXPOSURE</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The presence of people; livelihoods; species or ecosystems; environmental functions, services, and resources; infrastructure; or economic, social, or cultural assets in places and settings that could be adversely affected. E.g. living on a flood plain, steep slope, polluted land.</a:t>
            </a: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IMPACTS</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The consequences of </a:t>
            </a:r>
            <a:r>
              <a:rPr lang="en-US" sz="1000" err="1">
                <a:solidFill>
                  <a:schemeClr val="dk1"/>
                </a:solidFill>
              </a:rPr>
              <a:t>realised</a:t>
            </a:r>
            <a:r>
              <a:rPr lang="en-US" sz="1000">
                <a:solidFill>
                  <a:schemeClr val="dk1"/>
                </a:solidFill>
              </a:rPr>
              <a:t> risks (including extreme weather / climate events) on lives; livelihoods; health and wellbeing; ecosystems and species; economic, social and cultural assets; services and infrastructure. Impacts may be referred to as consequences or outcomes and can be adverse or beneficial.</a:t>
            </a: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RISK ASSESSMENT</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The qualitative and/or quantitative scientific estimation of risks.</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HAZARD</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The potential occurrence of a natural or human-induced physical event or trend that may cause loss of life, injury, or other health impacts, as well as damage and loss to property, infrastructure, livelihoods, service provision, ecosystems and environmental resources. E.g. increasing temperatures, flooding, sea level rise.</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VULNERABILITY</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The propensity or predisposition to be adversely affected. Vulnerability encompasses a variety of concepts and elements including sensitivity or susceptibility to harm and lack of capacity to cope and adapt.</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CLIMATE SCENARIO</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A plausible description of how the future may develop based on a coherent and internally consistent set of assumptions about key driving forces (e.g., rate of technological change, prices) and relationships. Scenarios are neither predictions nor forecasts but are used to provide a view of the implications of developments and actions.</a:t>
            </a: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CLIMATE RISK</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Potential for adverse consequences for human and ecological systems</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endParaRPr sz="1000" b="1">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b="1">
                <a:solidFill>
                  <a:schemeClr val="dk1"/>
                </a:solidFill>
              </a:rPr>
              <a:t>MASTER PLAN</a:t>
            </a:r>
            <a:endParaRPr sz="1000">
              <a:solidFill>
                <a:schemeClr val="dk1"/>
              </a:solidFill>
            </a:endParaRPr>
          </a:p>
          <a:p>
            <a:pPr marL="0" lvl="0" indent="0" algn="l" rtl="0">
              <a:lnSpc>
                <a:spcPct val="100000"/>
              </a:lnSpc>
              <a:spcBef>
                <a:spcPts val="0"/>
              </a:spcBef>
              <a:spcAft>
                <a:spcPts val="0"/>
              </a:spcAft>
              <a:buClr>
                <a:schemeClr val="dk1"/>
              </a:buClr>
              <a:buSzPts val="2300"/>
              <a:buFont typeface="Arial"/>
              <a:buNone/>
            </a:pPr>
            <a:r>
              <a:rPr lang="en-US" sz="1000">
                <a:solidFill>
                  <a:schemeClr val="dk1"/>
                </a:solidFill>
              </a:rPr>
              <a:t>Planning instrument that provides a conceptual layout to guide future growth and development of a city</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397" name="Google Shape;39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729D3-4683-1C00-1F9A-C816424562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D1E65-8B7E-A6C3-498A-232BA1770BE6}"/>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7D19453D-B868-EFCD-6E06-03DA919FA860}"/>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rPr>
              <a:t>Trainer Notes:</a:t>
            </a:r>
          </a:p>
          <a:p>
            <a:endParaRPr lang="en-US" sz="1200">
              <a:solidFill>
                <a:schemeClr val="dk1"/>
              </a:solidFill>
              <a:latin typeface="Roboto"/>
              <a:ea typeface="Roboto"/>
              <a:cs typeface="Roboto"/>
              <a:sym typeface="Roboto"/>
            </a:endParaRPr>
          </a:p>
          <a:p>
            <a:r>
              <a:rPr lang="en-US" sz="1200">
                <a:solidFill>
                  <a:schemeClr val="dk1"/>
                </a:solidFill>
                <a:latin typeface="Roboto"/>
                <a:ea typeface="Roboto"/>
                <a:cs typeface="Roboto"/>
                <a:sym typeface="Roboto"/>
              </a:rPr>
              <a:t>Climate impacts are not evenly distributed. They often fall heaviest on marginalized and disadvantaged groups, such as women and girls, youth, low-income communities, people with disabilities, the elderly, and minorities due to underlying systemic inequalities. Climate change - and responses to it - can exacerbate these systemic inequalities. </a:t>
            </a:r>
          </a:p>
          <a:p>
            <a:endParaRPr lang="en-US" sz="1200">
              <a:solidFill>
                <a:schemeClr val="dk1"/>
              </a:solidFill>
              <a:latin typeface="Roboto"/>
              <a:ea typeface="Roboto"/>
              <a:sym typeface="Roboto"/>
            </a:endParaRPr>
          </a:p>
          <a:p>
            <a:endParaRPr lang="en-GB"/>
          </a:p>
        </p:txBody>
      </p:sp>
      <p:sp>
        <p:nvSpPr>
          <p:cNvPr id="4" name="Slide Number Placeholder 3">
            <a:extLst>
              <a:ext uri="{FF2B5EF4-FFF2-40B4-BE49-F238E27FC236}">
                <a16:creationId xmlns:a16="http://schemas.microsoft.com/office/drawing/2014/main" id="{3DF6BD59-CA54-CCD4-7F34-EFA8382713B6}"/>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9764655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a:extLst>
            <a:ext uri="{FF2B5EF4-FFF2-40B4-BE49-F238E27FC236}">
              <a16:creationId xmlns:a16="http://schemas.microsoft.com/office/drawing/2014/main" id="{B99C5746-B3E3-B03D-A7CC-7272120F1ACC}"/>
            </a:ext>
          </a:extLst>
        </p:cNvPr>
        <p:cNvGrpSpPr/>
        <p:nvPr/>
      </p:nvGrpSpPr>
      <p:grpSpPr>
        <a:xfrm>
          <a:off x="0" y="0"/>
          <a:ext cx="0" cy="0"/>
          <a:chOff x="0" y="0"/>
          <a:chExt cx="0" cy="0"/>
        </a:xfrm>
      </p:grpSpPr>
      <p:sp>
        <p:nvSpPr>
          <p:cNvPr id="396" name="Google Shape;396;p13:notes">
            <a:extLst>
              <a:ext uri="{FF2B5EF4-FFF2-40B4-BE49-F238E27FC236}">
                <a16:creationId xmlns:a16="http://schemas.microsoft.com/office/drawing/2014/main" id="{DAB9D68F-1106-2370-8B63-BC62E76C71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rPr>
              <a:t>Trainer Notes:</a:t>
            </a:r>
            <a:endParaRPr sz="1000" b="1">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endParaRPr>
          </a:p>
          <a:p>
            <a:r>
              <a:rPr lang="en-GB" sz="1000" b="1"/>
              <a:t>Objective:</a:t>
            </a:r>
            <a:r>
              <a:rPr lang="en-GB" sz="1000"/>
              <a:t> Get everyone engaged, focused, and laughing while practicing quick thinking and coordination.</a:t>
            </a:r>
          </a:p>
          <a:p>
            <a:r>
              <a:rPr lang="en-GB" sz="1000" b="1"/>
              <a:t>Setup:</a:t>
            </a:r>
            <a:endParaRPr lang="en-GB" sz="1000"/>
          </a:p>
          <a:p>
            <a:pPr>
              <a:buFont typeface="Arial" panose="020B0604020202020204" pitchFamily="34" charset="0"/>
              <a:buChar char="•"/>
            </a:pPr>
            <a:r>
              <a:rPr lang="en-GB" sz="1000"/>
              <a:t>Everyone stands in a circle.</a:t>
            </a:r>
          </a:p>
          <a:p>
            <a:pPr>
              <a:buFont typeface="Arial" panose="020B0604020202020204" pitchFamily="34" charset="0"/>
              <a:buChar char="•"/>
            </a:pPr>
            <a:r>
              <a:rPr lang="en-GB" sz="1000"/>
              <a:t>One person starts by saying "1", and the count continues clockwise.</a:t>
            </a:r>
          </a:p>
          <a:p>
            <a:endParaRPr lang="en-GB" sz="1000" b="1"/>
          </a:p>
          <a:p>
            <a:r>
              <a:rPr lang="en-GB" sz="1000" b="1"/>
              <a:t>Rules:</a:t>
            </a:r>
            <a:endParaRPr lang="en-GB" sz="1000"/>
          </a:p>
          <a:p>
            <a:r>
              <a:rPr lang="en-GB" sz="1000"/>
              <a:t>Each person says the next number in sequence (1, 2, 3, 4…).</a:t>
            </a:r>
          </a:p>
          <a:p>
            <a:r>
              <a:rPr lang="en-GB" sz="1000" b="1"/>
              <a:t>BUT</a:t>
            </a:r>
            <a:r>
              <a:rPr lang="en-GB" sz="1000"/>
              <a:t>—whenever a number is a multiple of 3 (like 3, 6, 9, 12…), the person must </a:t>
            </a:r>
            <a:r>
              <a:rPr lang="en-GB" sz="1000" b="1"/>
              <a:t>clap instead of saying the number</a:t>
            </a:r>
            <a:r>
              <a:rPr lang="en-GB" sz="1000"/>
              <a:t>. This includes 13, 23 as well</a:t>
            </a:r>
          </a:p>
          <a:p>
            <a:r>
              <a:rPr lang="en-GB" sz="1000"/>
              <a:t>No speaking allowed on multiples of 3—just a single clap.</a:t>
            </a:r>
          </a:p>
          <a:p>
            <a:r>
              <a:rPr lang="en-GB" sz="1000"/>
              <a:t>If someone says the number instead of clapping, hesitates too long, or claps at the wrong time, they’re out or the group starts over (depending on how competitive you want it to be).</a:t>
            </a:r>
          </a:p>
          <a:p>
            <a:endParaRPr lang="en-GB" sz="1000"/>
          </a:p>
          <a:p>
            <a:r>
              <a:rPr lang="en-GB" sz="1000" b="1"/>
              <a:t>Variations:</a:t>
            </a:r>
            <a:endParaRPr lang="en-GB" sz="1000"/>
          </a:p>
          <a:p>
            <a:r>
              <a:rPr lang="en-GB" sz="1000" b="1"/>
              <a:t>Reverse direction</a:t>
            </a:r>
            <a:r>
              <a:rPr lang="en-GB" sz="1000"/>
              <a:t> when someone claps.</a:t>
            </a:r>
          </a:p>
          <a:p>
            <a:r>
              <a:rPr lang="en-GB" sz="1000" b="1"/>
              <a:t>Add more rules</a:t>
            </a:r>
            <a:r>
              <a:rPr lang="en-GB" sz="1000"/>
              <a:t>: clap on multiples of 3, stomp on multiples of 5, jump on multiples of 7.</a:t>
            </a:r>
          </a:p>
          <a:p>
            <a:r>
              <a:rPr lang="en-GB" sz="1000" b="1"/>
              <a:t>Math twist</a:t>
            </a:r>
            <a:r>
              <a:rPr lang="en-GB" sz="1000"/>
              <a:t>: Replace clapping with saying a silly word like “climate” or “water.”</a:t>
            </a:r>
          </a:p>
          <a:p>
            <a:endParaRPr lang="en-GB" sz="1000"/>
          </a:p>
          <a:p>
            <a:pPr marL="0" lvl="0" indent="0" algn="l" rtl="0">
              <a:lnSpc>
                <a:spcPct val="100000"/>
              </a:lnSpc>
              <a:spcBef>
                <a:spcPts val="0"/>
              </a:spcBef>
              <a:spcAft>
                <a:spcPts val="0"/>
              </a:spcAft>
              <a:buSzPts val="1100"/>
              <a:buNone/>
            </a:pPr>
            <a:endParaRPr sz="1000">
              <a:solidFill>
                <a:schemeClr val="dk1"/>
              </a:solidFill>
            </a:endParaRPr>
          </a:p>
        </p:txBody>
      </p:sp>
      <p:sp>
        <p:nvSpPr>
          <p:cNvPr id="397" name="Google Shape;397;p13:notes">
            <a:extLst>
              <a:ext uri="{FF2B5EF4-FFF2-40B4-BE49-F238E27FC236}">
                <a16:creationId xmlns:a16="http://schemas.microsoft.com/office/drawing/2014/main" id="{31308D84-0CB0-D69A-CB5A-026CCDBE2A8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10988046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a:extLst>
            <a:ext uri="{FF2B5EF4-FFF2-40B4-BE49-F238E27FC236}">
              <a16:creationId xmlns:a16="http://schemas.microsoft.com/office/drawing/2014/main" id="{B1C96678-0C27-3BAB-3851-0D9757063E5E}"/>
            </a:ext>
          </a:extLst>
        </p:cNvPr>
        <p:cNvGrpSpPr/>
        <p:nvPr/>
      </p:nvGrpSpPr>
      <p:grpSpPr>
        <a:xfrm>
          <a:off x="0" y="0"/>
          <a:ext cx="0" cy="0"/>
          <a:chOff x="0" y="0"/>
          <a:chExt cx="0" cy="0"/>
        </a:xfrm>
      </p:grpSpPr>
      <p:sp>
        <p:nvSpPr>
          <p:cNvPr id="463" name="Google Shape;463;p48:notes">
            <a:extLst>
              <a:ext uri="{FF2B5EF4-FFF2-40B4-BE49-F238E27FC236}">
                <a16:creationId xmlns:a16="http://schemas.microsoft.com/office/drawing/2014/main" id="{960897DD-2106-60A3-4782-85D7889D5C2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
        <p:nvSpPr>
          <p:cNvPr id="464" name="Google Shape;464;p48:notes">
            <a:extLst>
              <a:ext uri="{FF2B5EF4-FFF2-40B4-BE49-F238E27FC236}">
                <a16:creationId xmlns:a16="http://schemas.microsoft.com/office/drawing/2014/main" id="{0C8AC93E-2E1C-CDF2-1D88-2D4A1B626FC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00" b="1">
                <a:solidFill>
                  <a:schemeClr val="dk1"/>
                </a:solidFill>
                <a:latin typeface="Roboto"/>
                <a:ea typeface="Roboto"/>
                <a:cs typeface="Roboto"/>
                <a:sym typeface="Roboto"/>
              </a:rPr>
              <a:t>Trainer notes: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a:solidFill>
                  <a:schemeClr val="dk1"/>
                </a:solidFill>
                <a:latin typeface="Roboto"/>
                <a:ea typeface="Roboto"/>
                <a:cs typeface="Roboto"/>
                <a:sym typeface="Roboto"/>
              </a:rPr>
              <a:t>Vulnerability is closely tied to issues of equity and social inclusion.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a:solidFill>
                  <a:schemeClr val="dk1"/>
                </a:solidFill>
                <a:latin typeface="Roboto"/>
                <a:ea typeface="Roboto"/>
                <a:cs typeface="Roboto"/>
                <a:sym typeface="Roboto"/>
              </a:rPr>
              <a:t>The vulnerability assessment can be an entry point to discuss and address systemic inequalities and promote inclusive climate action. By putting all of these dimensions – of hazard, exposure and vulnerability - together, we create a comprehensive risk assessment. This helps us to identify high-risk areas, vulnerable populations and potential hazards, so that we can target our efforts to reduce risk.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GB" sz="1000">
              <a:solidFill>
                <a:schemeClr val="dk1"/>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000">
                <a:solidFill>
                  <a:schemeClr val="dk1"/>
                </a:solidFill>
                <a:latin typeface="Roboto"/>
                <a:ea typeface="Roboto"/>
                <a:cs typeface="Roboto"/>
                <a:sym typeface="Roboto"/>
              </a:rPr>
              <a:t>Climate Risk assessments are the focus of Module 3.</a:t>
            </a:r>
          </a:p>
          <a:p>
            <a:pPr marL="0" lvl="0" indent="0" algn="l" rtl="0">
              <a:lnSpc>
                <a:spcPct val="100000"/>
              </a:lnSpc>
              <a:spcBef>
                <a:spcPts val="0"/>
              </a:spcBef>
              <a:spcAft>
                <a:spcPts val="0"/>
              </a:spcAft>
              <a:buSzPts val="1100"/>
              <a:buNone/>
            </a:pPr>
            <a:endParaRPr sz="1000"/>
          </a:p>
        </p:txBody>
      </p:sp>
    </p:spTree>
    <p:extLst>
      <p:ext uri="{BB962C8B-B14F-4D97-AF65-F5344CB8AC3E}">
        <p14:creationId xmlns:p14="http://schemas.microsoft.com/office/powerpoint/2010/main" val="19297114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Climate vulnerability is a social justice issue</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Climate change exacerbates existing inequalities, intensifying challenges for girls, women, and marginalized groups such as persons with disabilities and older adults. These pre-existing vulnerabilities worsen during climate impacts, including more frequent and intense disasters.</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ea typeface="Arial"/>
                <a:cs typeface="Arial"/>
                <a:sym typeface="Arial"/>
              </a:rPr>
              <a:t>The list below groups vulnerable to various climate change impacts. This list is not exhaustive and risks and impacts often span multiple groups.</a:t>
            </a:r>
          </a:p>
          <a:p>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cs typeface="Arial"/>
              <a:sym typeface="Arial"/>
            </a:endParaRPr>
          </a:p>
          <a:p>
            <a:r>
              <a:rPr lang="en-GB" sz="1200" b="1" i="0" u="none" strike="noStrike" cap="none">
                <a:solidFill>
                  <a:schemeClr val="dk1"/>
                </a:solidFill>
                <a:effectLst/>
                <a:latin typeface="Arial"/>
                <a:ea typeface="Arial"/>
                <a:cs typeface="Arial"/>
                <a:sym typeface="Arial"/>
              </a:rPr>
              <a:t>Want to know more?</a:t>
            </a:r>
          </a:p>
          <a:p>
            <a:r>
              <a:rPr lang="en-GB" sz="1200" b="0" i="0" u="none" strike="noStrike" cap="none">
                <a:solidFill>
                  <a:schemeClr val="dk1"/>
                </a:solidFill>
                <a:effectLst/>
                <a:latin typeface="Arial"/>
                <a:ea typeface="Arial"/>
                <a:cs typeface="Arial"/>
                <a:sym typeface="Arial"/>
              </a:rPr>
              <a:t>Read “</a:t>
            </a:r>
            <a:r>
              <a:rPr lang="en-GB" sz="1200" b="0" i="0" u="none" strike="noStrike" cap="none">
                <a:solidFill>
                  <a:schemeClr val="dk1"/>
                </a:solidFill>
                <a:effectLst/>
                <a:latin typeface="Arial"/>
                <a:ea typeface="Arial"/>
                <a:cs typeface="Arial"/>
                <a:sym typeface="Arial"/>
                <a:hlinkClick r:id="rId3"/>
              </a:rPr>
              <a:t>The Gender and Age Dimensions of Floods and Drought in Malawi</a:t>
            </a:r>
            <a:r>
              <a:rPr lang="en-GB" sz="1200" b="0" i="0" u="none" strike="noStrike" cap="none">
                <a:solidFill>
                  <a:schemeClr val="dk1"/>
                </a:solidFill>
                <a:effectLst/>
                <a:latin typeface="Arial"/>
                <a:ea typeface="Arial"/>
                <a:cs typeface="Arial"/>
                <a:sym typeface="Arial"/>
              </a:rPr>
              <a:t>” a case study from UN Women.</a:t>
            </a:r>
          </a:p>
          <a:p>
            <a:r>
              <a:rPr lang="en-GB" sz="1200" b="0" i="0" u="none" strike="noStrike" cap="none">
                <a:solidFill>
                  <a:schemeClr val="dk1"/>
                </a:solidFill>
                <a:effectLst/>
                <a:latin typeface="Arial"/>
                <a:ea typeface="Arial"/>
                <a:cs typeface="Arial"/>
                <a:sym typeface="Arial"/>
              </a:rPr>
              <a:t> </a:t>
            </a:r>
          </a:p>
          <a:p>
            <a:endParaRPr lang="en-GB"/>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1270583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Climate impacts often fall heavily on </a:t>
            </a:r>
            <a:r>
              <a:rPr lang="en-US" sz="1000" err="1">
                <a:solidFill>
                  <a:schemeClr val="dk1"/>
                </a:solidFill>
                <a:latin typeface="Roboto"/>
                <a:ea typeface="Roboto"/>
                <a:cs typeface="Roboto"/>
                <a:sym typeface="Roboto"/>
              </a:rPr>
              <a:t>marginalised</a:t>
            </a:r>
            <a:r>
              <a:rPr lang="en-US" sz="1000">
                <a:solidFill>
                  <a:schemeClr val="dk1"/>
                </a:solidFill>
                <a:latin typeface="Roboto"/>
                <a:ea typeface="Roboto"/>
                <a:cs typeface="Roboto"/>
                <a:sym typeface="Roboto"/>
              </a:rPr>
              <a:t> and vulnerable communities, which can worsen existing inequalities. At the same time, these groups are often excluded from decision-making, and efforts to build resilience can inadvertently make their lives worse. This is why we must ask ourselves “</a:t>
            </a:r>
            <a:r>
              <a:rPr lang="en-US" sz="1000" b="1">
                <a:solidFill>
                  <a:schemeClr val="dk1"/>
                </a:solidFill>
                <a:latin typeface="Roboto"/>
                <a:ea typeface="Roboto"/>
                <a:cs typeface="Roboto"/>
                <a:sym typeface="Roboto"/>
              </a:rPr>
              <a:t>Resilience for who?”</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Think about how it might affect: </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Women</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Low-income groups</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Informal settlement dwellers/workers</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Racial/ethnic, religious minorities </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Migrants</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Elderly, youth, children</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People with disabilities </a:t>
            </a:r>
            <a:endParaRPr sz="1000">
              <a:solidFill>
                <a:schemeClr val="dk1"/>
              </a:solidFill>
              <a:latin typeface="Roboto"/>
              <a:ea typeface="Roboto"/>
              <a:cs typeface="Roboto"/>
              <a:sym typeface="Roboto"/>
            </a:endParaRPr>
          </a:p>
          <a:p>
            <a:pPr marL="285750" lvl="0" indent="-23495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Outdoor/temporary workers</a:t>
            </a:r>
            <a:endParaRPr/>
          </a:p>
        </p:txBody>
      </p:sp>
      <p:sp>
        <p:nvSpPr>
          <p:cNvPr id="1113" name="Google Shape;111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US" sz="1000" b="1">
                <a:solidFill>
                  <a:schemeClr val="dk1"/>
                </a:solidFill>
                <a:latin typeface="Roboto"/>
                <a:ea typeface="Roboto"/>
                <a:cs typeface="Roboto"/>
                <a:sym typeface="Roboto"/>
              </a:rPr>
              <a:t>Trainer notes:</a:t>
            </a:r>
          </a:p>
          <a:p>
            <a:pPr marL="0" lvl="0" indent="0" algn="l" rtl="0">
              <a:spcBef>
                <a:spcPts val="0"/>
              </a:spcBef>
              <a:spcAft>
                <a:spcPts val="0"/>
              </a:spcAft>
              <a:buClr>
                <a:schemeClr val="dk1"/>
              </a:buClr>
              <a:buSzPts val="1400"/>
              <a:buFont typeface="Arial"/>
              <a:buNone/>
            </a:pPr>
            <a:endParaRPr lang="en-US" sz="1000" b="1">
              <a:solidFill>
                <a:schemeClr val="dk1"/>
              </a:solidFill>
              <a:latin typeface="Roboto"/>
              <a:ea typeface="Roboto"/>
              <a:cs typeface="Roboto"/>
              <a:sym typeface="Roboto"/>
            </a:endParaRPr>
          </a:p>
          <a:p>
            <a:pPr marL="0" lvl="0" indent="0" algn="l" rtl="0">
              <a:spcBef>
                <a:spcPts val="0"/>
              </a:spcBef>
              <a:spcAft>
                <a:spcPts val="0"/>
              </a:spcAft>
              <a:buClr>
                <a:schemeClr val="dk1"/>
              </a:buClr>
              <a:buSzPts val="1400"/>
              <a:buFont typeface="Arial"/>
              <a:buNone/>
            </a:pPr>
            <a:r>
              <a:rPr lang="en-GB" sz="1000" b="0" i="0" u="none" strike="noStrike" cap="none">
                <a:solidFill>
                  <a:schemeClr val="dk1"/>
                </a:solidFill>
                <a:effectLst/>
                <a:latin typeface="Arial"/>
                <a:ea typeface="Arial"/>
                <a:cs typeface="Arial"/>
                <a:sym typeface="Arial"/>
              </a:rPr>
              <a:t>The focus of the masterclass will be practical to encourage a hands-on application of the material and approaches provided by the course.</a:t>
            </a:r>
          </a:p>
          <a:p>
            <a:pPr marL="0" lvl="0" indent="0" algn="l" rtl="0">
              <a:spcBef>
                <a:spcPts val="0"/>
              </a:spcBef>
              <a:spcAft>
                <a:spcPts val="0"/>
              </a:spcAft>
              <a:buClr>
                <a:schemeClr val="dk1"/>
              </a:buClr>
              <a:buSzPts val="1400"/>
              <a:buFont typeface="Arial"/>
              <a:buNone/>
            </a:pPr>
            <a:endParaRPr lang="en-US" sz="800" b="1">
              <a:solidFill>
                <a:schemeClr val="dk1"/>
              </a:solidFill>
              <a:latin typeface="Roboto"/>
              <a:ea typeface="Roboto"/>
              <a:cs typeface="Roboto"/>
              <a:sym typeface="Roboto"/>
            </a:endParaRPr>
          </a:p>
          <a:p>
            <a:pPr marL="0" lvl="0" indent="0" algn="l" rtl="0">
              <a:spcBef>
                <a:spcPts val="0"/>
              </a:spcBef>
              <a:spcAft>
                <a:spcPts val="0"/>
              </a:spcAft>
              <a:buClr>
                <a:schemeClr val="dk1"/>
              </a:buClr>
              <a:buSzPts val="1400"/>
              <a:buFont typeface="Arial"/>
              <a:buNone/>
            </a:pPr>
            <a:r>
              <a:rPr lang="en-US" sz="1000">
                <a:solidFill>
                  <a:schemeClr val="dk1"/>
                </a:solidFill>
                <a:latin typeface="Roboto"/>
                <a:ea typeface="Roboto"/>
                <a:cs typeface="Roboto"/>
                <a:sym typeface="Roboto"/>
              </a:rPr>
              <a:t>This slide sets out the strategic importance of the Masterclass. It provides an overview of the key learning objectives.</a:t>
            </a:r>
          </a:p>
          <a:p>
            <a:pPr marL="0" lvl="0" indent="0" algn="l" rtl="0">
              <a:spcBef>
                <a:spcPts val="0"/>
              </a:spcBef>
              <a:spcAft>
                <a:spcPts val="0"/>
              </a:spcAft>
              <a:buClr>
                <a:schemeClr val="dk1"/>
              </a:buClr>
              <a:buSzPts val="1400"/>
              <a:buFont typeface="Arial"/>
              <a:buNone/>
            </a:pPr>
            <a:endParaRPr lang="en-US" sz="1000">
              <a:solidFill>
                <a:schemeClr val="dk1"/>
              </a:solidFill>
              <a:latin typeface="Roboto"/>
              <a:ea typeface="Roboto"/>
              <a:cs typeface="Roboto"/>
              <a:sym typeface="Roboto"/>
            </a:endParaRPr>
          </a:p>
          <a:p>
            <a:pPr marL="0" lvl="0" indent="0" algn="l" rtl="0">
              <a:spcBef>
                <a:spcPts val="0"/>
              </a:spcBef>
              <a:spcAft>
                <a:spcPts val="0"/>
              </a:spcAft>
              <a:buClr>
                <a:schemeClr val="dk1"/>
              </a:buClr>
              <a:buSzPts val="1400"/>
              <a:buFont typeface="Arial"/>
              <a:buNone/>
            </a:pPr>
            <a:r>
              <a:rPr lang="en-US" sz="1000">
                <a:solidFill>
                  <a:schemeClr val="dk1"/>
                </a:solidFill>
                <a:latin typeface="Roboto"/>
                <a:ea typeface="Roboto"/>
                <a:cs typeface="Roboto"/>
                <a:sym typeface="Roboto"/>
              </a:rPr>
              <a:t>Please read these bullet points out to participants, so the participants know </a:t>
            </a:r>
            <a:r>
              <a:rPr lang="en-GB" sz="1200" b="0" i="0" u="none" strike="noStrike" cap="none">
                <a:solidFill>
                  <a:schemeClr val="dk1"/>
                </a:solidFill>
                <a:effectLst/>
                <a:latin typeface="Arial"/>
                <a:ea typeface="Roboto"/>
                <a:cs typeface="Arial"/>
                <a:sym typeface="Arial"/>
              </a:rPr>
              <a:t>the e</a:t>
            </a:r>
            <a:r>
              <a:rPr lang="en-GB" sz="1200" b="0" i="0" u="none" strike="noStrike" cap="none">
                <a:solidFill>
                  <a:schemeClr val="dk1"/>
                </a:solidFill>
                <a:effectLst/>
                <a:latin typeface="Arial"/>
                <a:ea typeface="Arial"/>
                <a:cs typeface="Arial"/>
                <a:sym typeface="Arial"/>
              </a:rPr>
              <a:t>xpected outcomes of the masterclass. You can ask if there are any questions on the outcomes.</a:t>
            </a:r>
            <a:endParaRPr sz="1000">
              <a:solidFill>
                <a:schemeClr val="dk1"/>
              </a:solidFill>
              <a:latin typeface="Roboto"/>
              <a:ea typeface="Roboto"/>
              <a:cs typeface="Roboto"/>
              <a:sym typeface="Roboto"/>
            </a:endParaRPr>
          </a:p>
        </p:txBody>
      </p:sp>
      <p:sp>
        <p:nvSpPr>
          <p:cNvPr id="143" name="Google Shape;14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a:extLst>
            <a:ext uri="{FF2B5EF4-FFF2-40B4-BE49-F238E27FC236}">
              <a16:creationId xmlns:a16="http://schemas.microsoft.com/office/drawing/2014/main" id="{D2162579-F5A1-4765-3A6C-B7C1A10F65C5}"/>
            </a:ext>
          </a:extLst>
        </p:cNvPr>
        <p:cNvGrpSpPr/>
        <p:nvPr/>
      </p:nvGrpSpPr>
      <p:grpSpPr>
        <a:xfrm>
          <a:off x="0" y="0"/>
          <a:ext cx="0" cy="0"/>
          <a:chOff x="0" y="0"/>
          <a:chExt cx="0" cy="0"/>
        </a:xfrm>
      </p:grpSpPr>
      <p:sp>
        <p:nvSpPr>
          <p:cNvPr id="1112" name="Google Shape;1112;p53:notes">
            <a:extLst>
              <a:ext uri="{FF2B5EF4-FFF2-40B4-BE49-F238E27FC236}">
                <a16:creationId xmlns:a16="http://schemas.microsoft.com/office/drawing/2014/main" id="{0D6EE9DE-05D8-8F62-8312-CC0AE7AFE84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p>
          <a:p>
            <a:endParaRPr lang="en-GB" sz="1000" b="0">
              <a:solidFill>
                <a:schemeClr val="dk1"/>
              </a:solidFill>
              <a:latin typeface="Arial"/>
              <a:ea typeface="Roboto"/>
              <a:sym typeface="Arial"/>
            </a:endParaRPr>
          </a:p>
          <a:p>
            <a:r>
              <a:rPr lang="en-GB" sz="1000" b="0">
                <a:solidFill>
                  <a:srgbClr val="0B5FBA"/>
                </a:solidFill>
                <a:latin typeface="Roboto"/>
                <a:ea typeface="Roboto"/>
                <a:sym typeface="Roboto"/>
              </a:rPr>
              <a:t>Equity, equality  &amp; inclusion for climate resilience is a cross-cutting issue. They are not isolated goals. It need to be integrated across all aspects of climate resilience planning and action.</a:t>
            </a:r>
            <a:endParaRPr lang="en-GB" sz="1000" b="0">
              <a:solidFill>
                <a:srgbClr val="0B5FBA"/>
              </a:solidFill>
              <a:latin typeface="Roboto"/>
              <a:ea typeface="Roboto"/>
            </a:endParaRPr>
          </a:p>
          <a:p>
            <a:pPr marL="0" lvl="0" indent="0" algn="just" rtl="0">
              <a:lnSpc>
                <a:spcPct val="100000"/>
              </a:lnSpc>
              <a:spcBef>
                <a:spcPts val="0"/>
              </a:spcBef>
              <a:spcAft>
                <a:spcPts val="0"/>
              </a:spcAft>
              <a:buClr>
                <a:schemeClr val="dk1"/>
              </a:buClr>
              <a:buSzPts val="1100"/>
              <a:buFont typeface="Arial"/>
              <a:buNone/>
            </a:pPr>
            <a:endParaRPr lang="en-US"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GB" sz="1000" b="0">
                <a:solidFill>
                  <a:schemeClr val="dk1"/>
                </a:solidFill>
                <a:latin typeface="Roboto"/>
                <a:ea typeface="Roboto"/>
                <a:sym typeface="Roboto"/>
              </a:rPr>
              <a:t>For example:</a:t>
            </a:r>
            <a:endParaRPr lang="en-GB" b="0"/>
          </a:p>
          <a:p>
            <a:pPr marL="0" lvl="0" indent="0" algn="just" rtl="0">
              <a:lnSpc>
                <a:spcPct val="100000"/>
              </a:lnSpc>
              <a:spcBef>
                <a:spcPts val="0"/>
              </a:spcBef>
              <a:spcAft>
                <a:spcPts val="0"/>
              </a:spcAft>
              <a:buClr>
                <a:schemeClr val="dk1"/>
              </a:buClr>
              <a:buSzPts val="1100"/>
              <a:buFont typeface="Arial"/>
              <a:buNone/>
            </a:pPr>
            <a:r>
              <a:rPr lang="en-GB"/>
              <a:t>Solar energy programs should include rural and low-income communities. </a:t>
            </a:r>
          </a:p>
          <a:p>
            <a:pPr marL="0" lvl="0" indent="0" algn="just" rtl="0">
              <a:lnSpc>
                <a:spcPct val="100000"/>
              </a:lnSpc>
              <a:spcBef>
                <a:spcPts val="0"/>
              </a:spcBef>
              <a:spcAft>
                <a:spcPts val="0"/>
              </a:spcAft>
              <a:buClr>
                <a:schemeClr val="dk1"/>
              </a:buClr>
              <a:buSzPts val="1100"/>
              <a:buFont typeface="Arial"/>
              <a:buNone/>
            </a:pPr>
            <a:r>
              <a:rPr lang="en-GB"/>
              <a:t>Disaster preparedness should involve indigenous knowledge and participation.</a:t>
            </a:r>
            <a:endParaRPr/>
          </a:p>
        </p:txBody>
      </p:sp>
      <p:sp>
        <p:nvSpPr>
          <p:cNvPr id="1113" name="Google Shape;1113;p53:notes">
            <a:extLst>
              <a:ext uri="{FF2B5EF4-FFF2-40B4-BE49-F238E27FC236}">
                <a16:creationId xmlns:a16="http://schemas.microsoft.com/office/drawing/2014/main" id="{FDCA222E-0356-C1E4-4292-FA47C238DE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extLst>
      <p:ext uri="{BB962C8B-B14F-4D97-AF65-F5344CB8AC3E}">
        <p14:creationId xmlns:p14="http://schemas.microsoft.com/office/powerpoint/2010/main" val="22956755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5"/>
        <p:cNvGrpSpPr/>
        <p:nvPr/>
      </p:nvGrpSpPr>
      <p:grpSpPr>
        <a:xfrm>
          <a:off x="0" y="0"/>
          <a:ext cx="0" cy="0"/>
          <a:chOff x="0" y="0"/>
          <a:chExt cx="0" cy="0"/>
        </a:xfrm>
      </p:grpSpPr>
      <p:sp>
        <p:nvSpPr>
          <p:cNvPr id="1156" name="Google Shape;1156;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Equality </a:t>
            </a:r>
            <a:r>
              <a:rPr lang="en-US" sz="1000">
                <a:solidFill>
                  <a:schemeClr val="dk1"/>
                </a:solidFill>
                <a:latin typeface="Roboto"/>
                <a:ea typeface="Roboto"/>
                <a:cs typeface="Roboto"/>
                <a:sym typeface="Roboto"/>
              </a:rPr>
              <a:t>means that each individual or group of people is given the same resources or opportunities, regardless of their background, identity or circumstances. Equality means that everyone gets the exact same treatment or support– even if that support works better for some people or groups than others based on their current power or privilege. In the context of climate change, equality means people have (</a:t>
            </a:r>
            <a:r>
              <a:rPr lang="en-US" sz="1000" err="1">
                <a:solidFill>
                  <a:schemeClr val="dk1"/>
                </a:solidFill>
                <a:latin typeface="Roboto"/>
                <a:ea typeface="Roboto"/>
                <a:cs typeface="Roboto"/>
                <a:sym typeface="Roboto"/>
              </a:rPr>
              <a:t>i</a:t>
            </a:r>
            <a:r>
              <a:rPr lang="en-US" sz="1000">
                <a:solidFill>
                  <a:schemeClr val="dk1"/>
                </a:solidFill>
                <a:latin typeface="Roboto"/>
                <a:ea typeface="Roboto"/>
                <a:cs typeface="Roboto"/>
                <a:sym typeface="Roboto"/>
              </a:rPr>
              <a:t>) equal access to information, and (ii) equal input into decision-making to respond to climate risks.</a:t>
            </a:r>
            <a:endParaRPr sz="100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Equal Access to Information:</a:t>
            </a:r>
            <a:endParaRPr sz="1000">
              <a:solidFill>
                <a:schemeClr val="dk1"/>
              </a:solidFill>
              <a:latin typeface="Roboto"/>
              <a:ea typeface="Roboto"/>
              <a:cs typeface="Roboto"/>
              <a:sym typeface="Roboto"/>
            </a:endParaRPr>
          </a:p>
          <a:p>
            <a:pPr marL="342900" lvl="0" indent="-342900" algn="l"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In an equal climate action framework, everyone has equal access to information about climate change, its impacts, and adaptive strategies. Information is disseminated in a way that reaches all communities, ensuring that knowledge is a tool accessible to everyone.</a:t>
            </a:r>
            <a:endParaRPr sz="1000">
              <a:solidFill>
                <a:schemeClr val="dk1"/>
              </a:solidFill>
            </a:endParaRPr>
          </a:p>
          <a:p>
            <a:pPr marL="342900" lvl="0" indent="-342900" algn="l"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Equal access to information empowers communities to make informed decisions about their resilience strategies and fosters a shared understanding of the challenges and opportunities posed by climate change.</a:t>
            </a:r>
            <a:endParaRPr sz="10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 Equal access to Decision-Making:</a:t>
            </a:r>
            <a:endParaRPr sz="1000">
              <a:solidFill>
                <a:schemeClr val="dk1"/>
              </a:solidFill>
              <a:latin typeface="Roboto"/>
              <a:ea typeface="Roboto"/>
              <a:cs typeface="Roboto"/>
              <a:sym typeface="Roboto"/>
            </a:endParaRPr>
          </a:p>
          <a:p>
            <a:pPr marL="342900" lvl="0" indent="-342900" algn="l"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Equality means involving all communities in the planning and implementation of climate action initiatives. Diverse perspectives are given equal consideration, and decision-making processes are transparent and inclusive.</a:t>
            </a:r>
            <a:endParaRPr sz="1000">
              <a:solidFill>
                <a:schemeClr val="dk1"/>
              </a:solidFill>
            </a:endParaRPr>
          </a:p>
          <a:p>
            <a:pPr marL="342900" lvl="0" indent="-342900" algn="l"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By including the voices of marginalized communities, decision-makers gain valuable insights into the unique challenges faced by different groups, leading to more effective and equitable climate solutions.</a:t>
            </a:r>
            <a:endParaRPr sz="100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a:solidFill>
                  <a:schemeClr val="dk1"/>
                </a:solidFill>
                <a:latin typeface="Roboto"/>
                <a:ea typeface="Roboto"/>
                <a:cs typeface="Roboto"/>
                <a:sym typeface="Roboto"/>
              </a:rPr>
              <a:t>In reality however, different groups have different levels of power which give them more say in decision-making climate and help them prepare better to minimize climate impacts.</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1157" name="Google Shape;1157;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Google Shape;1169;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b="1">
                <a:solidFill>
                  <a:schemeClr val="dk1"/>
                </a:solidFill>
                <a:latin typeface="Roboto"/>
                <a:ea typeface="Roboto"/>
                <a:cs typeface="Roboto"/>
                <a:sym typeface="Roboto"/>
              </a:rPr>
              <a:t>Equity</a:t>
            </a:r>
            <a:r>
              <a:rPr lang="en-US" sz="1000">
                <a:solidFill>
                  <a:schemeClr val="dk1"/>
                </a:solidFill>
                <a:latin typeface="Roboto"/>
                <a:ea typeface="Roboto"/>
                <a:cs typeface="Roboto"/>
                <a:sym typeface="Roboto"/>
              </a:rPr>
              <a:t> is about giving everyone what they need to have an equal chance of success. This can mean providing extra support to vulnerable or marginalized groups to make up for the structural barriers they face so that they can achieve equal outcomes with more privileged groups who don’t face such barriers. </a:t>
            </a:r>
            <a:endParaRPr sz="1000">
              <a:solidFill>
                <a:schemeClr val="dk1"/>
              </a:solidFill>
            </a:endParaRPr>
          </a:p>
          <a:p>
            <a:pPr marL="0" lvl="0" indent="0" algn="l" rtl="0">
              <a:lnSpc>
                <a:spcPct val="100000"/>
              </a:lnSpc>
              <a:spcBef>
                <a:spcPts val="0"/>
              </a:spcBef>
              <a:spcAft>
                <a:spcPts val="0"/>
              </a:spcAft>
              <a:buClr>
                <a:schemeClr val="dk1"/>
              </a:buClr>
              <a:buSzPts val="2299"/>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2299"/>
              <a:buFont typeface="Arial"/>
              <a:buNone/>
            </a:pPr>
            <a:r>
              <a:rPr lang="en-US" sz="1000">
                <a:solidFill>
                  <a:schemeClr val="dk1"/>
                </a:solidFill>
                <a:latin typeface="Roboto"/>
                <a:ea typeface="Roboto"/>
                <a:cs typeface="Roboto"/>
                <a:sym typeface="Roboto"/>
              </a:rPr>
              <a:t>In the context of climate change, equity means recognizing that vulnerable and marginalized groups face greater climate risks and impacts. It also means addressing these disproportionate climate risks by including these groups in planning and decision-making and by prioritizing actions for vulnerable groups to ensure that equal outcomes are achieved from climate protection efforts.</a:t>
            </a:r>
            <a:endParaRPr sz="1000">
              <a:solidFill>
                <a:schemeClr val="dk1"/>
              </a:solidFill>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Example of Equity in the context of Climate Change:</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Imagine a city that's planning to build protective infrastructure against sea-level rise. Some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are wealthier and more influential, while others are economically disadvantaged.</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Without Equity:</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The wealthier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may have a stronger influence on decision-making. They might prioritize building protections for their own areas, leaving the disadvantaged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more exposed to sea-level rise.</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The disadvantaged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lacking resources and influence, may struggle to voice their concerns. They might end up bearing the brunt of the impacts without adequate protective measures.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With Equity:</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Noto Sans Symbols"/>
              <a:buChar char="∙"/>
            </a:pPr>
            <a:r>
              <a:rPr lang="en-US" sz="1000">
                <a:solidFill>
                  <a:schemeClr val="dk1"/>
                </a:solidFill>
                <a:latin typeface="Roboto"/>
                <a:ea typeface="Roboto"/>
                <a:cs typeface="Roboto"/>
                <a:sym typeface="Roboto"/>
              </a:rPr>
              <a:t>An equitable approach ensures that all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have an equal say in the decision-making process. It considers the vulnerabilities of each area and allocates resources </a:t>
            </a:r>
            <a:r>
              <a:rPr lang="en-US" sz="1000" b="1">
                <a:solidFill>
                  <a:schemeClr val="dk1"/>
                </a:solidFill>
                <a:latin typeface="Roboto"/>
                <a:ea typeface="Roboto"/>
                <a:cs typeface="Roboto"/>
                <a:sym typeface="Roboto"/>
              </a:rPr>
              <a:t>based on need</a:t>
            </a:r>
            <a:r>
              <a:rPr lang="en-US" sz="1000">
                <a:solidFill>
                  <a:schemeClr val="dk1"/>
                </a:solidFill>
                <a:latin typeface="Roboto"/>
                <a:ea typeface="Roboto"/>
                <a:cs typeface="Roboto"/>
                <a:sym typeface="Roboto"/>
              </a:rPr>
              <a:t> rather than influence.</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Resources are distributed to build protective infrastructure in a way that benefits all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giving equal importance to the concerns of both the wealthier and disadvantaged areas.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What Equity Means:</a:t>
            </a:r>
            <a:endParaRPr sz="1000">
              <a:solidFill>
                <a:schemeClr val="dk1"/>
              </a:solidFill>
              <a:latin typeface="Roboto"/>
              <a:ea typeface="Roboto"/>
              <a:cs typeface="Roboto"/>
              <a:sym typeface="Roboto"/>
            </a:endParaRPr>
          </a:p>
          <a:p>
            <a:pPr marL="342900" lvl="0" indent="-3429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Equity, in this context, means making sure that decisions and resources are distributed fairly, regardless of a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wealth or influence. It ensures that all communities, especially those at a disadvantage, receive the support they need to face the impacts of climate change.</a:t>
            </a:r>
          </a:p>
          <a:p>
            <a:pPr marL="0" lvl="0" indent="0" algn="just" rtl="0">
              <a:lnSpc>
                <a:spcPct val="100000"/>
              </a:lnSpc>
              <a:spcBef>
                <a:spcPts val="0"/>
              </a:spcBef>
              <a:spcAft>
                <a:spcPts val="0"/>
              </a:spcAft>
              <a:buClr>
                <a:schemeClr val="dk1"/>
              </a:buClr>
              <a:buSzPts val="1000"/>
              <a:buFont typeface="Roboto"/>
              <a:buNone/>
            </a:pPr>
            <a:endParaRPr lang="en-US" sz="1000">
              <a:solidFill>
                <a:schemeClr val="dk1"/>
              </a:solidFill>
              <a:latin typeface="Roboto"/>
              <a:ea typeface="Roboto"/>
              <a:cs typeface="Roboto"/>
              <a:sym typeface="Roboto"/>
            </a:endParaRPr>
          </a:p>
          <a:p>
            <a:pPr marL="0" marR="0" lvl="0" indent="0" algn="just" defTabSz="914400" rtl="0" eaLnBrk="1" fontAlgn="auto" latinLnBrk="0" hangingPunct="1">
              <a:lnSpc>
                <a:spcPct val="100000"/>
              </a:lnSpc>
              <a:spcBef>
                <a:spcPts val="0"/>
              </a:spcBef>
              <a:spcAft>
                <a:spcPts val="0"/>
              </a:spcAft>
              <a:buClr>
                <a:schemeClr val="dk1"/>
              </a:buClr>
              <a:buSzPts val="1000"/>
              <a:buFont typeface="Roboto"/>
              <a:buNone/>
              <a:tabLst/>
              <a:defRPr/>
            </a:pPr>
            <a:r>
              <a:rPr lang="en-GB" sz="1200" b="0" i="0" u="none" strike="noStrike" cap="none">
                <a:solidFill>
                  <a:schemeClr val="dk1"/>
                </a:solidFill>
                <a:effectLst/>
                <a:latin typeface="Arial"/>
                <a:ea typeface="Arial"/>
                <a:cs typeface="Arial"/>
                <a:sym typeface="Arial"/>
              </a:rPr>
              <a:t>Equity aims for equality in outcomes, yet when applied only at a compensatory level (e.g. giving more support to women's access to water or care work, without questioning existing gendered roles), it risks managing rather than transforming structural inequalities. Highlight that a truly transformative approach should ask who performs which roles and why, and what institutional, normative, or power shifts are needed to change those structures.</a:t>
            </a:r>
          </a:p>
          <a:p>
            <a:pPr marL="0" lvl="0" indent="0" algn="just" rtl="0">
              <a:lnSpc>
                <a:spcPct val="100000"/>
              </a:lnSpc>
              <a:spcBef>
                <a:spcPts val="0"/>
              </a:spcBef>
              <a:spcAft>
                <a:spcPts val="0"/>
              </a:spcAft>
              <a:buClr>
                <a:schemeClr val="dk1"/>
              </a:buClr>
              <a:buSzPts val="1000"/>
              <a:buFont typeface="Roboto"/>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sz="1000">
              <a:solidFill>
                <a:schemeClr val="dk1"/>
              </a:solidFill>
            </a:endParaRPr>
          </a:p>
        </p:txBody>
      </p:sp>
      <p:sp>
        <p:nvSpPr>
          <p:cNvPr id="1170" name="Google Shape;1170;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b="1">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Inclusion means creating an environment where everyone feels valued, respected and involved. It means that all individuals, regardless of their differences or backgrounds, have equal opportunities to participate, contribute, and be part of activities. </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Inclusivity of process:</a:t>
            </a:r>
            <a:r>
              <a:rPr lang="en-US" sz="1000">
                <a:solidFill>
                  <a:schemeClr val="dk1"/>
                </a:solidFill>
                <a:latin typeface="Roboto"/>
                <a:ea typeface="Roboto"/>
                <a:cs typeface="Roboto"/>
                <a:sym typeface="Roboto"/>
              </a:rPr>
              <a:t> Engage a wide range of communities and stakeholders, with a focus on increasing participation and involvement of populations adversely affected by inequality.</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Exclusive process:</a:t>
            </a:r>
            <a:r>
              <a:rPr lang="en-US" sz="1000">
                <a:solidFill>
                  <a:schemeClr val="dk1"/>
                </a:solidFill>
                <a:latin typeface="Roboto"/>
                <a:ea typeface="Roboto"/>
                <a:cs typeface="Roboto"/>
                <a:sym typeface="Roboto"/>
              </a:rPr>
              <a:t> Selective community participation</a:t>
            </a:r>
            <a:endParaRPr sz="1000">
              <a:solidFill>
                <a:schemeClr val="dk1"/>
              </a:solidFill>
              <a:latin typeface="Roboto"/>
              <a:ea typeface="Roboto"/>
              <a:cs typeface="Roboto"/>
              <a:sym typeface="Roboto"/>
            </a:endParaRPr>
          </a:p>
          <a:p>
            <a:pPr marL="45720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Inclusivity of planning</a:t>
            </a:r>
            <a:r>
              <a:rPr lang="en-US" sz="1000">
                <a:solidFill>
                  <a:schemeClr val="dk1"/>
                </a:solidFill>
                <a:latin typeface="Roboto"/>
                <a:ea typeface="Roboto"/>
                <a:cs typeface="Roboto"/>
                <a:sym typeface="Roboto"/>
              </a:rPr>
              <a:t>: Plan and design to promote fairness in - and accessibility of- climate </a:t>
            </a:r>
            <a:r>
              <a:rPr lang="en-US" sz="1000" err="1">
                <a:solidFill>
                  <a:schemeClr val="dk1"/>
                </a:solidFill>
                <a:latin typeface="Roboto"/>
                <a:ea typeface="Roboto"/>
                <a:cs typeface="Roboto"/>
                <a:sym typeface="Roboto"/>
              </a:rPr>
              <a:t>programmes</a:t>
            </a:r>
            <a:r>
              <a:rPr lang="en-US" sz="1000">
                <a:solidFill>
                  <a:schemeClr val="dk1"/>
                </a:solidFill>
                <a:latin typeface="Roboto"/>
                <a:ea typeface="Roboto"/>
                <a:cs typeface="Roboto"/>
                <a:sym typeface="Roboto"/>
              </a:rPr>
              <a:t>, actions and policies.</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Inequitable planning</a:t>
            </a:r>
            <a:r>
              <a:rPr lang="en-US" sz="1000">
                <a:solidFill>
                  <a:schemeClr val="dk1"/>
                </a:solidFill>
                <a:latin typeface="Roboto"/>
                <a:ea typeface="Roboto"/>
                <a:cs typeface="Roboto"/>
                <a:sym typeface="Roboto"/>
              </a:rPr>
              <a:t>: Allocating resources without attention to social, economic and political dynamics, or without considering impact on different on groups</a:t>
            </a:r>
            <a:endParaRPr sz="1000">
              <a:solidFill>
                <a:schemeClr val="dk1"/>
              </a:solidFill>
              <a:latin typeface="Roboto"/>
              <a:ea typeface="Roboto"/>
              <a:cs typeface="Roboto"/>
              <a:sym typeface="Roboto"/>
            </a:endParaRPr>
          </a:p>
          <a:p>
            <a:pPr marL="45720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Inclusivity of impact</a:t>
            </a:r>
            <a:r>
              <a:rPr lang="en-US" sz="1000">
                <a:solidFill>
                  <a:schemeClr val="dk1"/>
                </a:solidFill>
                <a:latin typeface="Roboto"/>
                <a:ea typeface="Roboto"/>
                <a:cs typeface="Roboto"/>
                <a:sym typeface="Roboto"/>
              </a:rPr>
              <a:t>: Ensure an equitable distribution of the impact of climate </a:t>
            </a:r>
            <a:r>
              <a:rPr lang="en-US" sz="1000" err="1">
                <a:solidFill>
                  <a:schemeClr val="dk1"/>
                </a:solidFill>
                <a:latin typeface="Roboto"/>
                <a:ea typeface="Roboto"/>
                <a:cs typeface="Roboto"/>
                <a:sym typeface="Roboto"/>
              </a:rPr>
              <a:t>programmes</a:t>
            </a:r>
            <a:r>
              <a:rPr lang="en-US" sz="1000">
                <a:solidFill>
                  <a:schemeClr val="dk1"/>
                </a:solidFill>
                <a:latin typeface="Roboto"/>
                <a:ea typeface="Roboto"/>
                <a:cs typeface="Roboto"/>
                <a:sym typeface="Roboto"/>
              </a:rPr>
              <a:t>, actions and​ policies, and use indicators that can monitor and evaluate this impact.</a:t>
            </a:r>
            <a:endParaRPr sz="1000">
              <a:solidFill>
                <a:schemeClr val="dk1"/>
              </a:solidFill>
              <a:latin typeface="Roboto"/>
              <a:ea typeface="Roboto"/>
              <a:cs typeface="Roboto"/>
              <a:sym typeface="Roboto"/>
            </a:endParaRPr>
          </a:p>
          <a:p>
            <a:pPr marL="342900" lvl="0" indent="-292100" algn="l" rtl="0">
              <a:lnSpc>
                <a:spcPct val="100000"/>
              </a:lnSpc>
              <a:spcBef>
                <a:spcPts val="0"/>
              </a:spcBef>
              <a:spcAft>
                <a:spcPts val="0"/>
              </a:spcAft>
              <a:buClr>
                <a:schemeClr val="dk1"/>
              </a:buClr>
              <a:buSzPts val="1000"/>
              <a:buFont typeface="Noto Sans Symbols"/>
              <a:buChar char="🗶"/>
            </a:pPr>
            <a:r>
              <a:rPr lang="en-US" sz="1000" b="1">
                <a:solidFill>
                  <a:schemeClr val="dk1"/>
                </a:solidFill>
                <a:latin typeface="Roboto"/>
                <a:ea typeface="Roboto"/>
                <a:cs typeface="Roboto"/>
                <a:sym typeface="Roboto"/>
              </a:rPr>
              <a:t>Inequitable impacts:</a:t>
            </a:r>
            <a:r>
              <a:rPr lang="en-US" sz="1000">
                <a:solidFill>
                  <a:schemeClr val="dk1"/>
                </a:solidFill>
                <a:latin typeface="Roboto"/>
                <a:ea typeface="Roboto"/>
                <a:cs typeface="Roboto"/>
                <a:sym typeface="Roboto"/>
              </a:rPr>
              <a:t> disproportionate negative impact on disadvantaged groups and positive impact on more advantaged groups</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1183" name="Google Shape;1183;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Trainer Notes:</a:t>
            </a:r>
            <a:endParaRPr sz="1000" b="1">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b="1">
                <a:solidFill>
                  <a:schemeClr val="dk1"/>
                </a:solidFill>
                <a:latin typeface="Roboto"/>
                <a:ea typeface="Roboto"/>
                <a:cs typeface="Roboto"/>
                <a:sym typeface="Roboto"/>
              </a:rPr>
              <a:t>Inequality </a:t>
            </a:r>
            <a:r>
              <a:rPr lang="en-US" sz="1000">
                <a:solidFill>
                  <a:schemeClr val="dk1"/>
                </a:solidFill>
                <a:latin typeface="Roboto"/>
                <a:ea typeface="Roboto"/>
                <a:cs typeface="Roboto"/>
                <a:sym typeface="Roboto"/>
              </a:rPr>
              <a:t>means the uneven distribution of resources, opportunities or benefits among individuals or groups. In the context of climate change, inequality means that not everyone faces the same risks or has the same capacity to cope with the impacts of extreme events.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 </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Let’s put this into perspective. Picture a city during a heatwave to illustrate how inequality makes people more vulnerable to climate change:</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a:solidFill>
                  <a:schemeClr val="dk1"/>
                </a:solidFill>
                <a:latin typeface="Roboto"/>
                <a:ea typeface="Roboto"/>
                <a:cs typeface="Roboto"/>
                <a:sym typeface="Roboto"/>
              </a:rPr>
              <a:t>Inequality in housing and infrastructure:</a:t>
            </a:r>
            <a:endParaRPr sz="1000" b="1">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In low-income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residents often live in lower quality housing made of materials that absorb and retain heat, turning homes into hot environments during heatwaves. This lack of insulation increases indoor temperatures, making living conditions uncomfortable and posing health risks.</a:t>
            </a:r>
            <a:endParaRPr sz="100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Wealthier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on the other hand, boast homes constructed with better materials that provide insulation, mitigating the indoor heat and offering a more comfortable living environment.</a:t>
            </a:r>
            <a:endParaRPr sz="1000">
              <a:solidFill>
                <a:schemeClr val="dk1"/>
              </a:solidFill>
              <a:latin typeface="Roboto"/>
              <a:ea typeface="Roboto"/>
              <a:cs typeface="Roboto"/>
              <a:sym typeface="Roboto"/>
            </a:endParaRPr>
          </a:p>
          <a:p>
            <a:pPr marL="457200" lvl="0" indent="0" algn="just" rtl="0">
              <a:lnSpc>
                <a:spcPct val="100000"/>
              </a:lnSpc>
              <a:spcBef>
                <a:spcPts val="0"/>
              </a:spcBef>
              <a:spcAft>
                <a:spcPts val="0"/>
              </a:spcAft>
              <a:buSzPts val="1100"/>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a:solidFill>
                  <a:schemeClr val="dk1"/>
                </a:solidFill>
                <a:latin typeface="Roboto"/>
                <a:ea typeface="Roboto"/>
                <a:cs typeface="Roboto"/>
                <a:sym typeface="Roboto"/>
              </a:rPr>
              <a:t>Limited access to shade and cooling resources:</a:t>
            </a:r>
            <a:endParaRPr sz="1000" b="1">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In areas with lower income, there are often fewer trees and green spaces, contributing to the urban heat island effect. The lack of natural shade and cooling resources further increases residents' exposure to extreme heat.</a:t>
            </a:r>
            <a:endParaRPr sz="100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Wealthier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characterized by green infrastructure and an abundance of trees, provide more shade, reducing outdoor temperatures and creating a more pleasant and health-supportive environment.</a:t>
            </a:r>
            <a:br>
              <a:rPr lang="en-US" sz="1000">
                <a:solidFill>
                  <a:schemeClr val="dk1"/>
                </a:solidFill>
                <a:latin typeface="Roboto"/>
                <a:ea typeface="Roboto"/>
                <a:cs typeface="Roboto"/>
                <a:sym typeface="Roboto"/>
              </a:rPr>
            </a:b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a:solidFill>
                  <a:schemeClr val="dk1"/>
                </a:solidFill>
                <a:latin typeface="Roboto"/>
                <a:ea typeface="Roboto"/>
                <a:cs typeface="Roboto"/>
                <a:sym typeface="Roboto"/>
              </a:rPr>
              <a:t>Financial constraints and health risks:</a:t>
            </a:r>
            <a:endParaRPr sz="1000" b="1">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The financial divide exacerbates vulnerability. Residents in low-income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may struggle to afford air conditioning, a crucial tool for mitigating extreme heat. Lack of access to cooling systems increases the risk of heat-related health issues, including stress, dehydration, and other heat-related illnesses.</a:t>
            </a:r>
            <a:endParaRPr sz="100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Wealthier residents, with the financial means to invest in air conditioning, can create a safer indoor environment during extreme heat, reducing the health risks associated with prolonged exposure to high temperatures.</a:t>
            </a:r>
            <a:br>
              <a:rPr lang="en-US" sz="1000">
                <a:solidFill>
                  <a:schemeClr val="dk1"/>
                </a:solidFill>
                <a:latin typeface="Roboto"/>
                <a:ea typeface="Roboto"/>
                <a:cs typeface="Roboto"/>
                <a:sym typeface="Roboto"/>
              </a:rPr>
            </a:b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SzPts val="1100"/>
              <a:buNone/>
            </a:pPr>
            <a:r>
              <a:rPr lang="en-US" sz="1000" b="1">
                <a:solidFill>
                  <a:schemeClr val="dk1"/>
                </a:solidFill>
                <a:latin typeface="Roboto"/>
                <a:ea typeface="Roboto"/>
                <a:cs typeface="Roboto"/>
                <a:sym typeface="Roboto"/>
              </a:rPr>
              <a:t>Impact on Health and Well-being:</a:t>
            </a:r>
            <a:endParaRPr sz="1000" b="1">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The unequal distribution of resources and opportunities leads to a higher incidence of heat-related health problems in low-income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More residents experience heat stress, dehydration, and other heat-related illnesses due to inadequate living conditions and limited access to cooling measures.</a:t>
            </a:r>
            <a:endParaRPr sz="1000">
              <a:solidFill>
                <a:schemeClr val="dk1"/>
              </a:solidFill>
              <a:latin typeface="Roboto"/>
              <a:ea typeface="Roboto"/>
              <a:cs typeface="Roboto"/>
              <a:sym typeface="Roboto"/>
            </a:endParaRPr>
          </a:p>
          <a:p>
            <a:pPr marL="457200" lvl="0" indent="-292100" algn="just" rtl="0">
              <a:lnSpc>
                <a:spcPct val="100000"/>
              </a:lnSpc>
              <a:spcBef>
                <a:spcPts val="0"/>
              </a:spcBef>
              <a:spcAft>
                <a:spcPts val="0"/>
              </a:spcAft>
              <a:buClr>
                <a:schemeClr val="dk1"/>
              </a:buClr>
              <a:buSzPts val="1000"/>
              <a:buFont typeface="Roboto"/>
              <a:buChar char="∙"/>
            </a:pPr>
            <a:r>
              <a:rPr lang="en-US" sz="1000">
                <a:solidFill>
                  <a:schemeClr val="dk1"/>
                </a:solidFill>
                <a:latin typeface="Roboto"/>
                <a:ea typeface="Roboto"/>
                <a:cs typeface="Roboto"/>
                <a:sym typeface="Roboto"/>
              </a:rPr>
              <a:t>In wealthier </a:t>
            </a:r>
            <a:r>
              <a:rPr lang="en-US" sz="1000" err="1">
                <a:solidFill>
                  <a:schemeClr val="dk1"/>
                </a:solidFill>
                <a:latin typeface="Roboto"/>
                <a:ea typeface="Roboto"/>
                <a:cs typeface="Roboto"/>
                <a:sym typeface="Roboto"/>
              </a:rPr>
              <a:t>neighbourhoods</a:t>
            </a:r>
            <a:r>
              <a:rPr lang="en-US" sz="1000">
                <a:solidFill>
                  <a:schemeClr val="dk1"/>
                </a:solidFill>
                <a:latin typeface="Roboto"/>
                <a:ea typeface="Roboto"/>
                <a:cs typeface="Roboto"/>
                <a:sym typeface="Roboto"/>
              </a:rPr>
              <a:t>, the combination of better housing, air conditioning, and green spaces contributes to a lower prevalence of heat-related health issues, highlighting the protective effect of resources and infrastructure against climate impacts.</a:t>
            </a: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endParaRPr sz="1000">
              <a:solidFill>
                <a:schemeClr val="dk1"/>
              </a:solidFill>
              <a:latin typeface="Roboto"/>
              <a:ea typeface="Roboto"/>
              <a:cs typeface="Roboto"/>
              <a:sym typeface="Roboto"/>
            </a:endParaRPr>
          </a:p>
          <a:p>
            <a:pPr marL="0" lvl="0" indent="0" algn="just" rtl="0">
              <a:lnSpc>
                <a:spcPct val="100000"/>
              </a:lnSpc>
              <a:spcBef>
                <a:spcPts val="0"/>
              </a:spcBef>
              <a:spcAft>
                <a:spcPts val="0"/>
              </a:spcAft>
              <a:buClr>
                <a:schemeClr val="dk1"/>
              </a:buClr>
              <a:buSzPts val="1100"/>
              <a:buFont typeface="Arial"/>
              <a:buNone/>
            </a:pPr>
            <a:r>
              <a:rPr lang="en-US" sz="1000">
                <a:solidFill>
                  <a:schemeClr val="dk1"/>
                </a:solidFill>
                <a:latin typeface="Roboto"/>
                <a:ea typeface="Roboto"/>
                <a:cs typeface="Roboto"/>
                <a:sym typeface="Roboto"/>
              </a:rPr>
              <a:t>In order to address inequality, efforts to build urban climate resilience must be socially inclusive. </a:t>
            </a:r>
            <a:r>
              <a:rPr lang="en-US" sz="1000" b="1">
                <a:solidFill>
                  <a:schemeClr val="dk1"/>
                </a:solidFill>
                <a:latin typeface="Roboto"/>
                <a:ea typeface="Roboto"/>
                <a:cs typeface="Roboto"/>
                <a:sym typeface="Roboto"/>
              </a:rPr>
              <a:t>Social inclusion</a:t>
            </a:r>
            <a:r>
              <a:rPr lang="en-US" sz="1000">
                <a:solidFill>
                  <a:schemeClr val="dk1"/>
                </a:solidFill>
                <a:latin typeface="Roboto"/>
                <a:ea typeface="Roboto"/>
                <a:cs typeface="Roboto"/>
                <a:sym typeface="Roboto"/>
              </a:rPr>
              <a:t> means making sure everyone, no matter who they are, including </a:t>
            </a:r>
            <a:r>
              <a:rPr lang="en-US" sz="1000" err="1">
                <a:solidFill>
                  <a:schemeClr val="dk1"/>
                </a:solidFill>
                <a:latin typeface="Roboto"/>
                <a:ea typeface="Roboto"/>
                <a:cs typeface="Roboto"/>
                <a:sym typeface="Roboto"/>
              </a:rPr>
              <a:t>marginalised</a:t>
            </a:r>
            <a:r>
              <a:rPr lang="en-US" sz="1000">
                <a:solidFill>
                  <a:schemeClr val="dk1"/>
                </a:solidFill>
                <a:latin typeface="Roboto"/>
                <a:ea typeface="Roboto"/>
                <a:cs typeface="Roboto"/>
                <a:sym typeface="Roboto"/>
              </a:rPr>
              <a:t> and vulnerable people, communities and districts, has a chance to be part of climate efforts. It's about giving everyone the same opportunities and dignity, especially those who might be disadvantaged because of who they are, to be part of society and its efforts to respond to climate change.</a:t>
            </a:r>
            <a:endParaRPr sz="1000">
              <a:solidFill>
                <a:schemeClr val="dk1"/>
              </a:solidFill>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
        <p:nvSpPr>
          <p:cNvPr id="1196" name="Google Shape;1196;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B859D-34BD-8B0E-706F-11768F5597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DDAA22-74B6-9C68-B469-D6CFECF2756F}"/>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30360F28-3A26-DAD2-BD3E-A37B083BCA3B}"/>
              </a:ext>
            </a:extLst>
          </p:cNvPr>
          <p:cNvSpPr>
            <a:spLocks noGrp="1"/>
          </p:cNvSpPr>
          <p:nvPr>
            <p:ph type="body" idx="1"/>
          </p:nvPr>
        </p:nvSpPr>
        <p:spPr/>
        <p:txBody>
          <a:bodyPr/>
          <a:lstStyle/>
          <a:p>
            <a:r>
              <a:rPr lang="en-GB" sz="1200" b="1" i="0" u="none" strike="noStrike" cap="none">
                <a:solidFill>
                  <a:schemeClr val="dk1"/>
                </a:solidFill>
                <a:effectLst/>
                <a:latin typeface="Arial"/>
                <a:ea typeface="Arial"/>
                <a:cs typeface="Arial"/>
                <a:sym typeface="Arial"/>
              </a:rPr>
              <a:t>Trainer notes: </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An example</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Climate hazards impact physical access to water resources, ecosystems, livelihoods, and wellbeing. These impacts place an unequal burden on marginalized groups, who also experience limited access to resources and participation in decision-making. Additionally, the mental health and overall well-being of these individuals are disproportionately affected. These challenges can be mitigated if the knowledge and lived experiences of marginalized groups are respected and prioritized.</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cs typeface="Arial"/>
                <a:sym typeface="Arial"/>
              </a:rPr>
              <a:t>Alternatively, you can w</a:t>
            </a:r>
            <a:r>
              <a:rPr lang="en-GB" sz="1200" b="0" i="0" u="none" strike="noStrike" cap="none">
                <a:solidFill>
                  <a:schemeClr val="dk1"/>
                </a:solidFill>
                <a:effectLst/>
                <a:latin typeface="Arial"/>
                <a:ea typeface="Arial"/>
                <a:cs typeface="Arial"/>
                <a:sym typeface="Arial"/>
              </a:rPr>
              <a:t>atch this animation on the role of GESI in WASH systems strengthening.</a:t>
            </a:r>
          </a:p>
          <a:p>
            <a:r>
              <a:rPr lang="en-GB"/>
              <a:t>https://youtu.be/OnlRWXVyCBM</a:t>
            </a:r>
          </a:p>
          <a:p>
            <a:endParaRPr lang="en-GB"/>
          </a:p>
        </p:txBody>
      </p:sp>
      <p:sp>
        <p:nvSpPr>
          <p:cNvPr id="4" name="Slide Number Placeholder 3">
            <a:extLst>
              <a:ext uri="{FF2B5EF4-FFF2-40B4-BE49-F238E27FC236}">
                <a16:creationId xmlns:a16="http://schemas.microsoft.com/office/drawing/2014/main" id="{5B1E41DB-815D-3253-6EC1-2624098365E9}"/>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97</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2573516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r>
              <a:rPr lang="en-GB" sz="1200" b="1" i="0" u="none" strike="noStrike" cap="none">
                <a:solidFill>
                  <a:schemeClr val="dk1"/>
                </a:solidFill>
                <a:effectLst/>
                <a:latin typeface="Arial"/>
                <a:ea typeface="Arial"/>
                <a:cs typeface="Arial"/>
                <a:sym typeface="Arial"/>
              </a:rPr>
              <a:t>Trainer notes: </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An example</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Climate hazards impact physical access to water resources, ecosystems, livelihoods, and wellbeing. These impacts place an unequal burden on marginalized groups, who also experience limited access to resources and participation in decision-making. Additionally, the mental health and overall well-being of these individuals are disproportionately affected. These challenges can be mitigated if the knowledge and lived experiences of marginalized groups are respected and prioritized.</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cs typeface="Arial"/>
                <a:sym typeface="Arial"/>
              </a:rPr>
              <a:t>Alternatively, you can w</a:t>
            </a:r>
            <a:r>
              <a:rPr lang="en-GB" sz="1200" b="0" i="0" u="none" strike="noStrike" cap="none">
                <a:solidFill>
                  <a:schemeClr val="dk1"/>
                </a:solidFill>
                <a:effectLst/>
                <a:latin typeface="Arial"/>
                <a:ea typeface="Arial"/>
                <a:cs typeface="Arial"/>
                <a:sym typeface="Arial"/>
              </a:rPr>
              <a:t>atch this animation on the role of GESI in WASH systems strengthening.</a:t>
            </a:r>
          </a:p>
          <a:p>
            <a:r>
              <a:rPr lang="en-GB"/>
              <a:t>https://youtu.be/OnlRWXVyCBM</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98</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1896095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FR"/>
          </a:p>
        </p:txBody>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An example: Inclusive Water Committees in Kibera, Nairobi (Kenya)</a:t>
            </a:r>
          </a:p>
          <a:p>
            <a:endParaRPr lang="en-GB" sz="1200" b="1"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largest informal settlement of the city, called </a:t>
            </a:r>
            <a:r>
              <a:rPr lang="en-GB" sz="1200" b="0" i="0" u="none" strike="noStrike" cap="none" err="1">
                <a:solidFill>
                  <a:schemeClr val="dk1"/>
                </a:solidFill>
                <a:effectLst/>
                <a:latin typeface="Arial"/>
                <a:ea typeface="Arial"/>
                <a:cs typeface="Arial"/>
                <a:sym typeface="Arial"/>
              </a:rPr>
              <a:t>Kiberia</a:t>
            </a:r>
            <a:r>
              <a:rPr lang="en-GB" sz="1200" b="0" i="0" u="none" strike="noStrike" cap="none">
                <a:solidFill>
                  <a:schemeClr val="dk1"/>
                </a:solidFill>
                <a:effectLst/>
                <a:latin typeface="Arial"/>
                <a:ea typeface="Arial"/>
                <a:cs typeface="Arial"/>
                <a:sym typeface="Arial"/>
              </a:rPr>
              <a:t>. </a:t>
            </a:r>
            <a:endParaRPr lang="en-GB" sz="1200" b="1" i="0" u="none" strike="noStrike" cap="none">
              <a:solidFill>
                <a:schemeClr val="dk1"/>
              </a:solidFill>
              <a:effectLst/>
              <a:latin typeface="Arial"/>
              <a:ea typeface="Arial"/>
              <a:cs typeface="Arial"/>
              <a:sym typeface="Arial"/>
            </a:endParaRPr>
          </a:p>
          <a:p>
            <a:endParaRPr lang="en-GB" sz="1200" b="1"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Women, who are often primary water collectors, were given leadership roles in water user committees.</a:t>
            </a:r>
          </a:p>
          <a:p>
            <a:r>
              <a:rPr lang="en-GB" sz="1200" b="0" i="0" u="none" strike="noStrike" cap="none">
                <a:solidFill>
                  <a:schemeClr val="dk1"/>
                </a:solidFill>
                <a:effectLst/>
                <a:latin typeface="Arial"/>
                <a:ea typeface="Arial"/>
                <a:cs typeface="Arial"/>
                <a:sym typeface="Arial"/>
              </a:rPr>
              <a:t>People with disabilities were consulted to ensure water points were physically accessible.</a:t>
            </a:r>
          </a:p>
          <a:p>
            <a:r>
              <a:rPr lang="en-GB" sz="1200" b="0" i="0" u="none" strike="noStrike" cap="none">
                <a:solidFill>
                  <a:schemeClr val="dk1"/>
                </a:solidFill>
                <a:effectLst/>
                <a:latin typeface="Arial"/>
                <a:ea typeface="Arial"/>
                <a:cs typeface="Arial"/>
                <a:sym typeface="Arial"/>
              </a:rPr>
              <a:t>Ethnic minorities were included to ensure fair distribution and avoid conflict.</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Inclusive Design Features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Accessible taps with ramps and handrails.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Flexible payment systems for low-income households.</a:t>
            </a:r>
          </a:p>
          <a:p>
            <a:pPr>
              <a:buFont typeface="Arial" panose="020B0604020202020204" pitchFamily="34" charset="0"/>
              <a:buChar char="•"/>
            </a:pPr>
            <a:r>
              <a:rPr lang="en-GB" sz="1200" b="0" i="0" u="none" strike="noStrike" cap="none">
                <a:solidFill>
                  <a:schemeClr val="dk1"/>
                </a:solidFill>
                <a:effectLst/>
                <a:latin typeface="Arial"/>
                <a:ea typeface="Arial"/>
                <a:cs typeface="Arial"/>
                <a:sym typeface="Arial"/>
              </a:rPr>
              <a:t>Community feedback mechanisms to report issues and suggest improvements.</a:t>
            </a:r>
          </a:p>
          <a:p>
            <a:endParaRPr lang="en-GB" sz="1200" b="1" i="0" u="none" strike="noStrike" cap="none">
              <a:solidFill>
                <a:schemeClr val="dk1"/>
              </a:solidFill>
              <a:effectLst/>
              <a:latin typeface="Arial"/>
              <a:ea typeface="Arial"/>
              <a:cs typeface="Arial"/>
              <a:sym typeface="Arial"/>
            </a:endParaRPr>
          </a:p>
          <a:p>
            <a:r>
              <a:rPr lang="en-GB" sz="1200" b="1" i="0" u="none" strike="noStrike" cap="none">
                <a:solidFill>
                  <a:schemeClr val="dk1"/>
                </a:solidFill>
                <a:effectLst/>
                <a:latin typeface="Arial"/>
                <a:ea typeface="Arial"/>
                <a:cs typeface="Arial"/>
                <a:sym typeface="Arial"/>
              </a:rPr>
              <a:t>Why It Matters</a:t>
            </a:r>
          </a:p>
          <a:p>
            <a:r>
              <a:rPr lang="en-GB" sz="1200" b="0" i="0" u="none" strike="noStrike" cap="none">
                <a:solidFill>
                  <a:schemeClr val="dk1"/>
                </a:solidFill>
                <a:effectLst/>
                <a:latin typeface="Arial"/>
                <a:ea typeface="Arial"/>
                <a:cs typeface="Arial"/>
                <a:sym typeface="Arial"/>
              </a:rPr>
              <a:t>Recognizes that people experience water insecurity differently based on </a:t>
            </a:r>
            <a:r>
              <a:rPr lang="en-GB" sz="1200" b="1" i="0" u="none" strike="noStrike" cap="none">
                <a:solidFill>
                  <a:schemeClr val="dk1"/>
                </a:solidFill>
                <a:effectLst/>
                <a:latin typeface="Arial"/>
                <a:ea typeface="Arial"/>
                <a:cs typeface="Arial"/>
                <a:sym typeface="Arial"/>
              </a:rPr>
              <a:t>gender, income, ability, and ethnicity</a:t>
            </a:r>
            <a:r>
              <a:rPr lang="en-GB" sz="1200" b="0" i="0" u="none" strike="noStrike" cap="none">
                <a:solidFill>
                  <a:schemeClr val="dk1"/>
                </a:solidFill>
                <a:effectLst/>
                <a:latin typeface="Arial"/>
                <a:ea typeface="Arial"/>
                <a:cs typeface="Arial"/>
                <a:sym typeface="Arial"/>
              </a:rPr>
              <a:t>.</a:t>
            </a:r>
          </a:p>
          <a:p>
            <a:r>
              <a:rPr lang="en-GB" sz="1200" b="0" i="0" u="none" strike="noStrike" cap="none">
                <a:solidFill>
                  <a:schemeClr val="dk1"/>
                </a:solidFill>
                <a:effectLst/>
                <a:latin typeface="Arial"/>
                <a:ea typeface="Arial"/>
                <a:cs typeface="Arial"/>
                <a:sym typeface="Arial"/>
              </a:rPr>
              <a:t>Builds </a:t>
            </a:r>
            <a:r>
              <a:rPr lang="en-GB" sz="1200" b="1" i="0" u="none" strike="noStrike" cap="none">
                <a:solidFill>
                  <a:schemeClr val="dk1"/>
                </a:solidFill>
                <a:effectLst/>
                <a:latin typeface="Arial"/>
                <a:ea typeface="Arial"/>
                <a:cs typeface="Arial"/>
                <a:sym typeface="Arial"/>
              </a:rPr>
              <a:t>trust, equity, and sustainability</a:t>
            </a:r>
            <a:r>
              <a:rPr lang="en-GB" sz="1200" b="0" i="0" u="none" strike="noStrike" cap="none">
                <a:solidFill>
                  <a:schemeClr val="dk1"/>
                </a:solidFill>
                <a:effectLst/>
                <a:latin typeface="Arial"/>
                <a:ea typeface="Arial"/>
                <a:cs typeface="Arial"/>
                <a:sym typeface="Arial"/>
              </a:rPr>
              <a:t> by ensuring all voices are heard and needs are met.</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hlinkClick r:id="rId3"/>
              </a:rPr>
              <a:t>WHO &amp; UNICEF Report on Gender and WASH</a:t>
            </a: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hlinkClick r:id="rId4"/>
              </a:rPr>
              <a:t>Water.org – Kenya Impact</a:t>
            </a:r>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hlinkClick r:id="rId5"/>
              </a:rPr>
              <a:t>World Bank Case Study – Kibera</a:t>
            </a:r>
            <a:r>
              <a:rPr lang="en-GB" sz="1200" b="0" i="0" u="none" strike="noStrike" cap="none">
                <a:solidFill>
                  <a:schemeClr val="dk1"/>
                </a:solidFill>
                <a:effectLst/>
                <a:latin typeface="Arial"/>
                <a:ea typeface="Arial"/>
                <a:cs typeface="Arial"/>
                <a:sym typeface="Arial"/>
              </a:rPr>
              <a:t>: </a:t>
            </a:r>
          </a:p>
          <a:p>
            <a:r>
              <a:rPr lang="en-GB" sz="1200" b="0" i="0" u="none" strike="noStrike" cap="none">
                <a:solidFill>
                  <a:schemeClr val="dk1"/>
                </a:solidFill>
                <a:effectLst/>
                <a:latin typeface="Arial"/>
                <a:ea typeface="Arial"/>
                <a:cs typeface="Arial"/>
                <a:sym typeface="Arial"/>
              </a:rPr>
              <a:t>https://ppp.worldbank.org/library/public-private-partnerships-and-poor-case-study-kibera-small-enterprises-and-water-provision-kibera-Nairobi </a:t>
            </a:r>
          </a:p>
          <a:p>
            <a:endParaRPr lang="en-GB" sz="1200" b="0" i="0" u="none" strike="noStrike" cap="none">
              <a:solidFill>
                <a:schemeClr val="dk1"/>
              </a:solidFill>
              <a:effectLst/>
              <a:latin typeface="Arial"/>
              <a:ea typeface="Arial"/>
              <a:cs typeface="Arial"/>
              <a:sym typeface="Arial"/>
            </a:endParaRPr>
          </a:p>
          <a:p>
            <a:r>
              <a:rPr lang="en-GB" sz="1200" b="0" i="0" u="none" strike="noStrike" cap="none" err="1">
                <a:solidFill>
                  <a:schemeClr val="dk1"/>
                </a:solidFill>
                <a:effectLst/>
                <a:latin typeface="Arial"/>
                <a:ea typeface="Arial"/>
                <a:cs typeface="Arial"/>
                <a:sym typeface="Arial"/>
              </a:rPr>
              <a:t>Infonile</a:t>
            </a:r>
            <a:r>
              <a:rPr lang="en-GB" sz="1200" b="0" i="0" u="none" strike="noStrike" cap="none">
                <a:solidFill>
                  <a:schemeClr val="dk1"/>
                </a:solidFill>
                <a:effectLst/>
                <a:latin typeface="Arial"/>
                <a:ea typeface="Arial"/>
                <a:cs typeface="Arial"/>
                <a:sym typeface="Arial"/>
              </a:rPr>
              <a:t>: https://infonile.org/en/2021/11/aerial-piped-water-improving-lives-in-kenyas-kibera-slum/</a:t>
            </a:r>
          </a:p>
          <a:p>
            <a:endParaRPr lang="en-GB"/>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99</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78576836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E32CF9-8EA4-C70D-08F2-E3A00A7965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588CF7-FF03-498C-0364-8A88D66B6827}"/>
              </a:ext>
            </a:extLst>
          </p:cNvPr>
          <p:cNvSpPr>
            <a:spLocks noGrp="1" noRot="1" noChangeAspect="1"/>
          </p:cNvSpPr>
          <p:nvPr>
            <p:ph type="sldImg"/>
          </p:nvPr>
        </p:nvSpPr>
        <p:spPr/>
        <p:txBody>
          <a:bodyPr/>
          <a:lstStyle/>
          <a:p>
            <a:endParaRPr lang="fr-FR"/>
          </a:p>
        </p:txBody>
      </p:sp>
      <p:sp>
        <p:nvSpPr>
          <p:cNvPr id="3" name="Notes Placeholder 2">
            <a:extLst>
              <a:ext uri="{FF2B5EF4-FFF2-40B4-BE49-F238E27FC236}">
                <a16:creationId xmlns:a16="http://schemas.microsoft.com/office/drawing/2014/main" id="{BA2729FC-44A0-195C-B0BA-5C36697D8ECF}"/>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a:solidFill>
                  <a:schemeClr val="dk1"/>
                </a:solidFill>
                <a:latin typeface="Roboto"/>
                <a:ea typeface="Roboto"/>
                <a:cs typeface="Roboto"/>
                <a:sym typeface="Roboto"/>
              </a:rPr>
              <a:t>Trainer notes:</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none" strike="noStrike" cap="none">
              <a:solidFill>
                <a:schemeClr val="dk1"/>
              </a:solidFill>
              <a:effectLst/>
              <a:latin typeface="Arial"/>
              <a:ea typeface="Arial"/>
              <a:cs typeface="Arial"/>
              <a:sym typeface="Arial"/>
            </a:endParaRP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a:solidFill>
                  <a:schemeClr val="dk1"/>
                </a:solidFill>
                <a:effectLst/>
                <a:latin typeface="Arial"/>
                <a:ea typeface="Arial"/>
                <a:cs typeface="Arial"/>
                <a:sym typeface="Arial"/>
              </a:rPr>
              <a:t>Climate vulnerability is a social justice issue</a:t>
            </a:r>
          </a:p>
          <a:p>
            <a:endParaRPr lang="en-GB" sz="1200" b="0" i="0" u="none" strike="noStrike" cap="none">
              <a:solidFill>
                <a:schemeClr val="dk1"/>
              </a:solidFill>
              <a:effectLst/>
              <a:latin typeface="Arial"/>
              <a:ea typeface="Arial"/>
              <a:cs typeface="Arial"/>
              <a:sym typeface="Arial"/>
            </a:endParaRPr>
          </a:p>
          <a:p>
            <a:r>
              <a:rPr lang="en-GB" sz="1200" b="0" i="0" u="none" strike="noStrike" cap="none">
                <a:solidFill>
                  <a:schemeClr val="dk1"/>
                </a:solidFill>
                <a:effectLst/>
                <a:latin typeface="Arial"/>
                <a:ea typeface="Arial"/>
                <a:cs typeface="Arial"/>
                <a:sym typeface="Arial"/>
              </a:rPr>
              <a:t>Climate change exacerbates existing inequalities, intensifying challenges for girls, women, and marginalized groups such as persons with disabilities and older adults. These pre-existing vulnerabilities worsen during climate impacts, including more frequent and intense disasters.</a:t>
            </a:r>
          </a:p>
          <a:p>
            <a:endParaRPr lang="en-GB" sz="1200" b="0" i="0" u="none" strike="noStrike" cap="none">
              <a:solidFill>
                <a:schemeClr val="dk1"/>
              </a:solidFill>
              <a:effectLst/>
              <a:latin typeface="Arial"/>
              <a:cs typeface="Arial"/>
              <a:sym typeface="Arial"/>
            </a:endParaRPr>
          </a:p>
          <a:p>
            <a:r>
              <a:rPr lang="en-GB" sz="1200" b="0" i="0" u="none" strike="noStrike" cap="none">
                <a:solidFill>
                  <a:schemeClr val="dk1"/>
                </a:solidFill>
                <a:effectLst/>
                <a:latin typeface="Arial"/>
                <a:ea typeface="Arial"/>
                <a:cs typeface="Arial"/>
                <a:sym typeface="Arial"/>
              </a:rPr>
              <a:t>The list below groups vulnerable to various climate change impacts. This list is not exhaustive and risks and impacts often span multiple groups.</a:t>
            </a:r>
          </a:p>
          <a:p>
            <a:endParaRPr lang="en-GB" sz="1200" b="0" i="0" u="none" strike="noStrike" cap="none">
              <a:solidFill>
                <a:schemeClr val="dk1"/>
              </a:solidFill>
              <a:effectLst/>
              <a:latin typeface="Arial"/>
              <a:ea typeface="Arial"/>
              <a:cs typeface="Arial"/>
              <a:sym typeface="Arial"/>
            </a:endParaRPr>
          </a:p>
          <a:p>
            <a:endParaRPr lang="en-GB" sz="1200" b="0" i="0" u="none" strike="noStrike" cap="none">
              <a:solidFill>
                <a:schemeClr val="dk1"/>
              </a:solidFill>
              <a:effectLst/>
              <a:latin typeface="Arial"/>
              <a:cs typeface="Arial"/>
              <a:sym typeface="Arial"/>
            </a:endParaRPr>
          </a:p>
          <a:p>
            <a:r>
              <a:rPr lang="en-GB" sz="1200" b="1" i="0" u="none" strike="noStrike" cap="none">
                <a:solidFill>
                  <a:schemeClr val="dk1"/>
                </a:solidFill>
                <a:effectLst/>
                <a:latin typeface="Arial"/>
                <a:ea typeface="Arial"/>
                <a:cs typeface="Arial"/>
                <a:sym typeface="Arial"/>
              </a:rPr>
              <a:t>Want to know more?</a:t>
            </a:r>
          </a:p>
          <a:p>
            <a:r>
              <a:rPr lang="en-GB" sz="1200" b="0" i="0" u="none" strike="noStrike" cap="none">
                <a:solidFill>
                  <a:schemeClr val="dk1"/>
                </a:solidFill>
                <a:effectLst/>
                <a:latin typeface="Arial"/>
                <a:ea typeface="Arial"/>
                <a:cs typeface="Arial"/>
                <a:sym typeface="Arial"/>
              </a:rPr>
              <a:t>Read “</a:t>
            </a:r>
            <a:r>
              <a:rPr lang="en-GB" sz="1200" b="0" i="0" u="none" strike="noStrike" cap="none">
                <a:solidFill>
                  <a:schemeClr val="dk1"/>
                </a:solidFill>
                <a:effectLst/>
                <a:latin typeface="Arial"/>
                <a:ea typeface="Arial"/>
                <a:cs typeface="Arial"/>
                <a:sym typeface="Arial"/>
                <a:hlinkClick r:id="rId3"/>
              </a:rPr>
              <a:t>The Gender and Age Dimensions of Floods and Drought in Malawi</a:t>
            </a:r>
            <a:r>
              <a:rPr lang="en-GB" sz="1200" b="0" i="0" u="none" strike="noStrike" cap="none">
                <a:solidFill>
                  <a:schemeClr val="dk1"/>
                </a:solidFill>
                <a:effectLst/>
                <a:latin typeface="Arial"/>
                <a:ea typeface="Arial"/>
                <a:cs typeface="Arial"/>
                <a:sym typeface="Arial"/>
              </a:rPr>
              <a:t>” a case study from UN Women.</a:t>
            </a:r>
          </a:p>
          <a:p>
            <a:r>
              <a:rPr lang="en-GB" sz="1200" b="0" i="0" u="none" strike="noStrike" cap="none">
                <a:solidFill>
                  <a:schemeClr val="dk1"/>
                </a:solidFill>
                <a:effectLst/>
                <a:latin typeface="Arial"/>
                <a:ea typeface="Arial"/>
                <a:cs typeface="Arial"/>
                <a:sym typeface="Arial"/>
              </a:rPr>
              <a:t> </a:t>
            </a:r>
          </a:p>
          <a:p>
            <a:endParaRPr lang="en-GB"/>
          </a:p>
          <a:p>
            <a:endParaRPr lang="en-GB"/>
          </a:p>
        </p:txBody>
      </p:sp>
      <p:sp>
        <p:nvSpPr>
          <p:cNvPr id="4" name="Slide Number Placeholder 3">
            <a:extLst>
              <a:ext uri="{FF2B5EF4-FFF2-40B4-BE49-F238E27FC236}">
                <a16:creationId xmlns:a16="http://schemas.microsoft.com/office/drawing/2014/main" id="{6E836994-A857-1BB3-72B8-19F7695901B4}"/>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100</a:t>
            </a:fld>
            <a:endParaRPr kumimoji="0" lang="en-US" sz="1200" b="0" i="0" u="none" strike="noStrike" kern="0" cap="none" spc="0" normalizeH="0" baseline="0" noProof="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11934261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400"/>
              <a:buFont typeface="Arial"/>
              <a:buNone/>
            </a:pPr>
            <a:r>
              <a:rPr lang="en-US" sz="1000" b="1">
                <a:solidFill>
                  <a:schemeClr val="dk1"/>
                </a:solidFill>
              </a:rPr>
              <a:t>Trainer Notes:</a:t>
            </a:r>
            <a:endParaRPr sz="1000">
              <a:solidFill>
                <a:schemeClr val="dk1"/>
              </a:solidFill>
            </a:endParaRPr>
          </a:p>
          <a:p>
            <a:pPr marL="0" lvl="0" indent="0" algn="l" rtl="0">
              <a:lnSpc>
                <a:spcPct val="100000"/>
              </a:lnSpc>
              <a:spcBef>
                <a:spcPts val="0"/>
              </a:spcBef>
              <a:spcAft>
                <a:spcPts val="0"/>
              </a:spcAft>
              <a:buClr>
                <a:schemeClr val="dk1"/>
              </a:buClr>
              <a:buSzPts val="1400"/>
              <a:buFont typeface="Arial"/>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Please go over this Review Exercise with participants to make sure they understand the key definitions from the previous two slides.</a:t>
            </a:r>
            <a:endParaRPr sz="1000">
              <a:solidFill>
                <a:schemeClr val="dk1"/>
              </a:solidFill>
            </a:endParaRPr>
          </a:p>
          <a:p>
            <a:pPr marL="0" lvl="0" indent="0" algn="l" rtl="0">
              <a:lnSpc>
                <a:spcPct val="100000"/>
              </a:lnSpc>
              <a:spcBef>
                <a:spcPts val="0"/>
              </a:spcBef>
              <a:spcAft>
                <a:spcPts val="0"/>
              </a:spcAft>
              <a:buSzPts val="1100"/>
              <a:buNone/>
            </a:pPr>
            <a:endParaRPr sz="1000">
              <a:solidFill>
                <a:schemeClr val="dk1"/>
              </a:solidFill>
            </a:endParaRPr>
          </a:p>
          <a:p>
            <a:pPr marL="0" lvl="0" indent="0" algn="l" rtl="0">
              <a:lnSpc>
                <a:spcPct val="100000"/>
              </a:lnSpc>
              <a:spcBef>
                <a:spcPts val="0"/>
              </a:spcBef>
              <a:spcAft>
                <a:spcPts val="0"/>
              </a:spcAft>
              <a:buSzPts val="1100"/>
              <a:buNone/>
            </a:pPr>
            <a:r>
              <a:rPr lang="en-US" sz="1000">
                <a:solidFill>
                  <a:schemeClr val="dk1"/>
                </a:solidFill>
              </a:rPr>
              <a:t>You can read the instructions on the slides to participants. Please take a moment at the end to ask if participants have any questions on the definitions and concepts from this section.</a:t>
            </a:r>
            <a:endParaRPr sz="1000">
              <a:solidFill>
                <a:schemeClr val="dk1"/>
              </a:solidFill>
            </a:endParaRPr>
          </a:p>
        </p:txBody>
      </p:sp>
      <p:sp>
        <p:nvSpPr>
          <p:cNvPr id="368" name="Google Shape;36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rs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DEE3B02A-3B83-3083-3F07-26E25C6C135D}"/>
              </a:ext>
            </a:extLst>
          </p:cNvPr>
          <p:cNvSpPr>
            <a:spLocks noGrp="1"/>
          </p:cNvSpPr>
          <p:nvPr>
            <p:ph type="pic" sz="quarter" idx="13" hasCustomPrompt="1"/>
          </p:nvPr>
        </p:nvSpPr>
        <p:spPr>
          <a:xfrm>
            <a:off x="6096001" y="0"/>
            <a:ext cx="6096000" cy="6399152"/>
          </a:xfrm>
          <a:custGeom>
            <a:avLst/>
            <a:gdLst>
              <a:gd name="connsiteX0" fmla="*/ 0 w 5674753"/>
              <a:gd name="connsiteY0" fmla="*/ 0 h 6399152"/>
              <a:gd name="connsiteX1" fmla="*/ 5674753 w 5674753"/>
              <a:gd name="connsiteY1" fmla="*/ 0 h 6399152"/>
              <a:gd name="connsiteX2" fmla="*/ 5674753 w 5674753"/>
              <a:gd name="connsiteY2" fmla="*/ 6399152 h 6399152"/>
              <a:gd name="connsiteX3" fmla="*/ 601996 w 5674753"/>
              <a:gd name="connsiteY3" fmla="*/ 6399152 h 6399152"/>
              <a:gd name="connsiteX4" fmla="*/ 0 w 5674753"/>
              <a:gd name="connsiteY4" fmla="*/ 5797156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74753" h="6399152">
                <a:moveTo>
                  <a:pt x="0" y="0"/>
                </a:moveTo>
                <a:lnTo>
                  <a:pt x="5674753" y="0"/>
                </a:lnTo>
                <a:lnTo>
                  <a:pt x="5674753" y="6399152"/>
                </a:lnTo>
                <a:lnTo>
                  <a:pt x="601996" y="6399152"/>
                </a:lnTo>
                <a:cubicBezTo>
                  <a:pt x="269523" y="6399152"/>
                  <a:pt x="0" y="6129629"/>
                  <a:pt x="0" y="5797156"/>
                </a:cubicBezTo>
                <a:close/>
              </a:path>
            </a:pathLst>
          </a:custGeom>
          <a:blipFill dpi="0" rotWithShape="1">
            <a:blip r:embed="rId2"/>
            <a:srcRect/>
            <a:stretch>
              <a:fillRect/>
            </a:stretch>
          </a:blipFill>
        </p:spPr>
        <p:txBody>
          <a:bodyPr wrap="square">
            <a:noAutofit/>
          </a:bodyPr>
          <a:lstStyle>
            <a:lvl1pPr marL="0" indent="0">
              <a:buNone/>
              <a:defRPr/>
            </a:lvl1pPr>
          </a:lstStyle>
          <a:p>
            <a:r>
              <a:rPr lang="en-US"/>
              <a:t>.</a:t>
            </a:r>
          </a:p>
        </p:txBody>
      </p:sp>
      <p:sp>
        <p:nvSpPr>
          <p:cNvPr id="7" name="Title 4">
            <a:extLst>
              <a:ext uri="{FF2B5EF4-FFF2-40B4-BE49-F238E27FC236}">
                <a16:creationId xmlns:a16="http://schemas.microsoft.com/office/drawing/2014/main" id="{6AD64127-77BA-4A3C-4456-9925B4078CEE}"/>
              </a:ext>
            </a:extLst>
          </p:cNvPr>
          <p:cNvSpPr txBox="1">
            <a:spLocks/>
          </p:cNvSpPr>
          <p:nvPr userDrawn="1"/>
        </p:nvSpPr>
        <p:spPr>
          <a:xfrm>
            <a:off x="460941" y="1724891"/>
            <a:ext cx="5330952" cy="2067792"/>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cap="none" baseline="0">
                <a:solidFill>
                  <a:schemeClr val="tx1"/>
                </a:solidFill>
                <a:latin typeface="Roboto" panose="02000000000000000000" pitchFamily="2" charset="0"/>
                <a:ea typeface="Roboto" panose="02000000000000000000" pitchFamily="2" charset="0"/>
                <a:cs typeface="+mj-cs"/>
              </a:defRPr>
            </a:lvl1pPr>
          </a:lstStyle>
          <a:p>
            <a:pPr>
              <a:buClrTx/>
              <a:buFontTx/>
            </a:pPr>
            <a:r>
              <a:rPr lang="en-GB" sz="4400" b="0" i="0">
                <a:latin typeface="Roboto" panose="02000000000000000000" pitchFamily="2" charset="0"/>
                <a:ea typeface="Roboto" panose="02000000000000000000" pitchFamily="2" charset="0"/>
              </a:rPr>
              <a:t>Climate-Resilient Water Services Masterclass</a:t>
            </a:r>
          </a:p>
        </p:txBody>
      </p:sp>
      <p:pic>
        <p:nvPicPr>
          <p:cNvPr id="9" name="Picture 8" descr="A white logo with white text&#10;&#10;AI-generated content may be incorrect.">
            <a:extLst>
              <a:ext uri="{FF2B5EF4-FFF2-40B4-BE49-F238E27FC236}">
                <a16:creationId xmlns:a16="http://schemas.microsoft.com/office/drawing/2014/main" id="{5EFDBB0E-E0D6-8F3D-42BF-FA0FAE247B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52044" y="5371246"/>
            <a:ext cx="2349592" cy="913730"/>
          </a:xfrm>
          <a:prstGeom prst="rect">
            <a:avLst/>
          </a:prstGeom>
        </p:spPr>
      </p:pic>
      <p:pic>
        <p:nvPicPr>
          <p:cNvPr id="11" name="Picture 10" descr="A white text on a black background&#10;&#10;AI-generated content may be incorrect.">
            <a:extLst>
              <a:ext uri="{FF2B5EF4-FFF2-40B4-BE49-F238E27FC236}">
                <a16:creationId xmlns:a16="http://schemas.microsoft.com/office/drawing/2014/main" id="{76FD04B4-A543-5595-D825-CFDA3EEEE74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79304" y="5397764"/>
            <a:ext cx="3015833" cy="887212"/>
          </a:xfrm>
          <a:prstGeom prst="rect">
            <a:avLst/>
          </a:prstGeom>
        </p:spPr>
      </p:pic>
      <p:sp>
        <p:nvSpPr>
          <p:cNvPr id="12" name="Subtitle 2">
            <a:extLst>
              <a:ext uri="{FF2B5EF4-FFF2-40B4-BE49-F238E27FC236}">
                <a16:creationId xmlns:a16="http://schemas.microsoft.com/office/drawing/2014/main" id="{12FC3709-27A1-5FCD-DEC0-19591DEC10C5}"/>
              </a:ext>
            </a:extLst>
          </p:cNvPr>
          <p:cNvSpPr>
            <a:spLocks noGrp="1"/>
          </p:cNvSpPr>
          <p:nvPr>
            <p:ph type="subTitle" idx="1" hasCustomPrompt="1"/>
          </p:nvPr>
        </p:nvSpPr>
        <p:spPr>
          <a:xfrm>
            <a:off x="464581" y="4025627"/>
            <a:ext cx="3889305" cy="887212"/>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Tree>
    <p:extLst>
      <p:ext uri="{BB962C8B-B14F-4D97-AF65-F5344CB8AC3E}">
        <p14:creationId xmlns:p14="http://schemas.microsoft.com/office/powerpoint/2010/main" val="253472915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 Style 1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9" name="Picture Placeholder 8">
            <a:extLst>
              <a:ext uri="{FF2B5EF4-FFF2-40B4-BE49-F238E27FC236}">
                <a16:creationId xmlns:a16="http://schemas.microsoft.com/office/drawing/2014/main" id="{AE8935B8-95DF-8CC7-E999-5053FFC12ADA}"/>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621241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Content Slide - Sty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5"/>
            <a:ext cx="10652760" cy="4499623"/>
          </a:xfrm>
        </p:spPr>
        <p:txBody>
          <a:bodyPr>
            <a:normAutofit/>
          </a:bodyPr>
          <a:lstStyle>
            <a:lvl1pPr marL="14288" indent="0">
              <a:buNone/>
              <a:tabLst/>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5346001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 Style 2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08BD7"/>
                </a:solidFill>
                <a:latin typeface="Roboto Black" panose="02000000000000000000" pitchFamily="2" charset="0"/>
                <a:ea typeface="Roboto Black" panose="02000000000000000000" pitchFamily="2" charset="0"/>
              </a:defRPr>
            </a:lvl1pPr>
          </a:lstStyle>
          <a:p>
            <a:r>
              <a:rPr lang="en-US"/>
              <a:t>Click to edit title</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a:xfrm>
            <a:off x="8897112" y="6492240"/>
            <a:ext cx="2660904" cy="338328"/>
          </a:xfrm>
          <a:prstGeom prst="rect">
            <a:avLst/>
          </a:prstGeom>
        </p:spPr>
        <p:txBody>
          <a:bodyPr/>
          <a:lstStyle/>
          <a:p>
            <a:r>
              <a:rPr lang="en-US"/>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8" name="Content Placeholder 2">
            <a:extLst>
              <a:ext uri="{FF2B5EF4-FFF2-40B4-BE49-F238E27FC236}">
                <a16:creationId xmlns:a16="http://schemas.microsoft.com/office/drawing/2014/main" id="{EA1949BF-4F49-C234-165C-E3EF7B0A874E}"/>
              </a:ext>
            </a:extLst>
          </p:cNvPr>
          <p:cNvSpPr>
            <a:spLocks noGrp="1"/>
          </p:cNvSpPr>
          <p:nvPr>
            <p:ph idx="1"/>
          </p:nvPr>
        </p:nvSpPr>
        <p:spPr>
          <a:xfrm>
            <a:off x="429768" y="1782305"/>
            <a:ext cx="6222702" cy="4073984"/>
          </a:xfrm>
        </p:spPr>
        <p:txBody>
          <a:bodyPr>
            <a:normAutofit/>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8">
            <a:extLst>
              <a:ext uri="{FF2B5EF4-FFF2-40B4-BE49-F238E27FC236}">
                <a16:creationId xmlns:a16="http://schemas.microsoft.com/office/drawing/2014/main" id="{5C0DE999-57CE-7515-9AB3-A54C38DBD40B}"/>
              </a:ext>
            </a:extLst>
          </p:cNvPr>
          <p:cNvSpPr>
            <a:spLocks noGrp="1"/>
          </p:cNvSpPr>
          <p:nvPr>
            <p:ph type="pic" sz="quarter" idx="13"/>
          </p:nvPr>
        </p:nvSpPr>
        <p:spPr>
          <a:xfrm>
            <a:off x="6853806" y="1782305"/>
            <a:ext cx="4228532" cy="4073984"/>
          </a:xfrm>
        </p:spPr>
        <p:txBody>
          <a:bodyPr/>
          <a:lstStyle/>
          <a:p>
            <a:endParaRPr lang="en-GB"/>
          </a:p>
        </p:txBody>
      </p:sp>
    </p:spTree>
    <p:extLst>
      <p:ext uri="{BB962C8B-B14F-4D97-AF65-F5344CB8AC3E}">
        <p14:creationId xmlns:p14="http://schemas.microsoft.com/office/powerpoint/2010/main" val="19824130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ntent Slide - Style 3">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6"/>
            <a:ext cx="10652760" cy="4190656"/>
          </a:xfrm>
        </p:spPr>
        <p:txBody>
          <a:bodyPr>
            <a:normAutofit/>
          </a:bodyPr>
          <a:lstStyle>
            <a:lvl1pPr marL="14288" indent="0">
              <a:buNone/>
              <a:tabLst/>
              <a:defRPr sz="2400">
                <a:solidFill>
                  <a:srgbClr val="0A5FBA"/>
                </a:solidFill>
              </a:defRPr>
            </a:lvl1pPr>
            <a:lvl2pPr>
              <a:defRPr sz="2000">
                <a:solidFill>
                  <a:srgbClr val="0A5FBA"/>
                </a:solidFill>
              </a:defRPr>
            </a:lvl2pPr>
            <a:lvl3pPr>
              <a:defRPr sz="1800">
                <a:solidFill>
                  <a:srgbClr val="0A5FBA"/>
                </a:solidFill>
              </a:defRPr>
            </a:lvl3pPr>
            <a:lvl4pPr>
              <a:defRPr sz="1800">
                <a:solidFill>
                  <a:srgbClr val="0A5FBA"/>
                </a:solidFill>
              </a:defRPr>
            </a:lvl4pPr>
            <a:lvl5pPr>
              <a:defRPr sz="18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2AE1B317-2285-2E5D-436D-E84B669271F2}"/>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8179667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userDrawn="1">
  <p:cSld name="Blank">
    <p:bg>
      <p:bgPr>
        <a:gradFill>
          <a:gsLst>
            <a:gs pos="0">
              <a:srgbClr val="0A5FBA"/>
            </a:gs>
            <a:gs pos="29000">
              <a:srgbClr val="0A5FBA"/>
            </a:gs>
            <a:gs pos="66000">
              <a:srgbClr val="00B0CE"/>
            </a:gs>
          </a:gsLst>
          <a:lin ang="13500000" scaled="1"/>
        </a:gradFill>
        <a:effectLst/>
      </p:bgPr>
    </p:bg>
    <p:spTree>
      <p:nvGrpSpPr>
        <p:cNvPr id="1" name="Shape 15"/>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371A385-3D8A-2C16-6BA9-4EA9B9A5597C}"/>
              </a:ext>
            </a:extLst>
          </p:cNvPr>
          <p:cNvSpPr>
            <a:spLocks noGrp="1"/>
          </p:cNvSpPr>
          <p:nvPr>
            <p:ph type="pic" sz="quarter" idx="10"/>
          </p:nvPr>
        </p:nvSpPr>
        <p:spPr>
          <a:xfrm>
            <a:off x="0" y="0"/>
            <a:ext cx="12192000" cy="6858000"/>
          </a:xfrm>
          <a:blipFill dpi="0" rotWithShape="1">
            <a:blip r:embed="rId2">
              <a:alphaModFix amt="63000"/>
            </a:blip>
            <a:srcRect/>
            <a:stretch>
              <a:fillRect/>
            </a:stretch>
          </a:blipFill>
        </p:spPr>
        <p:txBody>
          <a:bodyPr/>
          <a:lstStyle/>
          <a:p>
            <a:endParaRPr lang="en-GB"/>
          </a:p>
        </p:txBody>
      </p:sp>
      <p:sp>
        <p:nvSpPr>
          <p:cNvPr id="6" name="Text Placeholder 5">
            <a:extLst>
              <a:ext uri="{FF2B5EF4-FFF2-40B4-BE49-F238E27FC236}">
                <a16:creationId xmlns:a16="http://schemas.microsoft.com/office/drawing/2014/main" id="{AE94A69B-BA63-AD70-8C3A-34BDCE6345F3}"/>
              </a:ext>
            </a:extLst>
          </p:cNvPr>
          <p:cNvSpPr>
            <a:spLocks noGrp="1"/>
          </p:cNvSpPr>
          <p:nvPr>
            <p:ph type="body" sz="quarter" idx="11" hasCustomPrompt="1"/>
          </p:nvPr>
        </p:nvSpPr>
        <p:spPr>
          <a:xfrm>
            <a:off x="0" y="2362350"/>
            <a:ext cx="12192000" cy="1931964"/>
          </a:xfrm>
        </p:spPr>
        <p:txBody>
          <a:bodyPr anchor="ctr">
            <a:noAutofit/>
          </a:bodyPr>
          <a:lstStyle>
            <a:lvl1pPr marL="0" indent="0" algn="ctr">
              <a:buNone/>
              <a:defRPr sz="6600" b="1" i="0">
                <a:solidFill>
                  <a:schemeClr val="bg1"/>
                </a:solidFill>
                <a:latin typeface="Roboto" panose="02000000000000000000" pitchFamily="2" charset="0"/>
                <a:ea typeface="Roboto" panose="02000000000000000000" pitchFamily="2" charset="0"/>
              </a:defRPr>
            </a:lvl1pPr>
          </a:lstStyle>
          <a:p>
            <a:pPr lvl="0"/>
            <a:r>
              <a:rPr lang="en-GB"/>
              <a:t>Click to edit section break</a:t>
            </a:r>
          </a:p>
        </p:txBody>
      </p:sp>
      <p:sp>
        <p:nvSpPr>
          <p:cNvPr id="2" name="Slide Number Placeholder 5">
            <a:extLst>
              <a:ext uri="{FF2B5EF4-FFF2-40B4-BE49-F238E27FC236}">
                <a16:creationId xmlns:a16="http://schemas.microsoft.com/office/drawing/2014/main" id="{8C18EE53-485B-08E9-4FA8-09A3BCBA155E}"/>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967056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g Number 2">
    <p:bg>
      <p:bgPr>
        <a:gradFill>
          <a:gsLst>
            <a:gs pos="0">
              <a:srgbClr val="0A5FBA"/>
            </a:gs>
            <a:gs pos="15000">
              <a:srgbClr val="0A5FBA"/>
            </a:gs>
            <a:gs pos="99000">
              <a:srgbClr val="00D0AB"/>
            </a:gs>
          </a:gsLst>
          <a:lin ang="135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62E16-021E-429D-57AF-0AC1B2666E43}"/>
              </a:ext>
            </a:extLst>
          </p:cNvPr>
          <p:cNvSpPr>
            <a:spLocks noGrp="1"/>
          </p:cNvSpPr>
          <p:nvPr>
            <p:ph type="title"/>
          </p:nvPr>
        </p:nvSpPr>
        <p:spPr>
          <a:xfrm>
            <a:off x="621792" y="4873752"/>
            <a:ext cx="8439912" cy="1490472"/>
          </a:xfrm>
        </p:spPr>
        <p:txBody>
          <a:bodyPr vert="horz" lIns="91440" tIns="45720" rIns="91440" bIns="45720" rtlCol="0" anchor="t">
            <a:normAutofit/>
          </a:bodyPr>
          <a:lstStyle>
            <a:lvl1pPr>
              <a:lnSpc>
                <a:spcPct val="120000"/>
              </a:lnSpc>
              <a:defRPr lang="en-US" sz="2800" dirty="0">
                <a:solidFill>
                  <a:schemeClr val="bg1"/>
                </a:solidFill>
                <a:latin typeface="Roboto" panose="02000000000000000000" pitchFamily="2" charset="0"/>
                <a:ea typeface="Roboto" panose="02000000000000000000" pitchFamily="2" charset="0"/>
              </a:defRPr>
            </a:lvl1pPr>
          </a:lstStyle>
          <a:p>
            <a:pPr lvl="0"/>
            <a:r>
              <a:rPr lang="en-US"/>
              <a:t>Click to edit Master title style</a:t>
            </a:r>
          </a:p>
        </p:txBody>
      </p:sp>
      <p:sp>
        <p:nvSpPr>
          <p:cNvPr id="7" name="Content Placeholder 6">
            <a:extLst>
              <a:ext uri="{FF2B5EF4-FFF2-40B4-BE49-F238E27FC236}">
                <a16:creationId xmlns:a16="http://schemas.microsoft.com/office/drawing/2014/main" id="{8D5285B4-939B-FC12-E19A-F30DFE493F08}"/>
              </a:ext>
            </a:extLst>
          </p:cNvPr>
          <p:cNvSpPr>
            <a:spLocks noGrp="1"/>
          </p:cNvSpPr>
          <p:nvPr>
            <p:ph sz="quarter" idx="13" hasCustomPrompt="1"/>
          </p:nvPr>
        </p:nvSpPr>
        <p:spPr>
          <a:xfrm>
            <a:off x="539496" y="420624"/>
            <a:ext cx="11100816" cy="4334256"/>
          </a:xfrm>
        </p:spPr>
        <p:txBody>
          <a:bodyPr vert="horz" lIns="91440" tIns="45720" rIns="91440" bIns="45720" rtlCol="0" anchor="b">
            <a:normAutofit/>
          </a:bodyPr>
          <a:lstStyle>
            <a:lvl1pPr marL="0" indent="0">
              <a:lnSpc>
                <a:spcPct val="90000"/>
              </a:lnSpc>
              <a:buNone/>
              <a:defRPr lang="en-US" sz="27800" dirty="0">
                <a:solidFill>
                  <a:schemeClr val="bg1"/>
                </a:solidFill>
                <a:latin typeface="Roboto" panose="02000000000000000000" pitchFamily="2" charset="0"/>
                <a:ea typeface="Roboto" panose="02000000000000000000" pitchFamily="2" charset="0"/>
              </a:defRPr>
            </a:lvl1pPr>
          </a:lstStyle>
          <a:p>
            <a:pPr lvl="0"/>
            <a:r>
              <a:rPr lang="en-US"/>
              <a:t>##%</a:t>
            </a:r>
          </a:p>
        </p:txBody>
      </p:sp>
      <p:sp>
        <p:nvSpPr>
          <p:cNvPr id="3" name="Date Placeholder 2">
            <a:extLst>
              <a:ext uri="{FF2B5EF4-FFF2-40B4-BE49-F238E27FC236}">
                <a16:creationId xmlns:a16="http://schemas.microsoft.com/office/drawing/2014/main" id="{0C53913C-4E7F-A6E2-8028-C03CFD32F302}"/>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defRPr>
            </a:lvl1pPr>
          </a:lstStyle>
          <a:p>
            <a:fld id="{FB84F615-9106-410C-834A-3DBE51A81CC1}" type="datetime1">
              <a:rPr lang="en-US" smtClean="0"/>
              <a:t>4/8/2026</a:t>
            </a:fld>
            <a:endParaRPr lang="en-US"/>
          </a:p>
        </p:txBody>
      </p:sp>
      <p:sp>
        <p:nvSpPr>
          <p:cNvPr id="4" name="Footer Placeholder 3">
            <a:extLst>
              <a:ext uri="{FF2B5EF4-FFF2-40B4-BE49-F238E27FC236}">
                <a16:creationId xmlns:a16="http://schemas.microsoft.com/office/drawing/2014/main" id="{F0225984-1615-5B69-4A65-E3A7E6508DE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5" name="Slide Number Placeholder 4">
            <a:extLst>
              <a:ext uri="{FF2B5EF4-FFF2-40B4-BE49-F238E27FC236}">
                <a16:creationId xmlns:a16="http://schemas.microsoft.com/office/drawing/2014/main" id="{26A6A07C-51B6-897B-8C81-FBA62CFE4176}"/>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574227208"/>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_2">
    <p:bg>
      <p:bgPr>
        <a:gradFill>
          <a:gsLst>
            <a:gs pos="0">
              <a:srgbClr val="0A5FBA"/>
            </a:gs>
            <a:gs pos="29000">
              <a:srgbClr val="0A5FBA"/>
            </a:gs>
            <a:gs pos="66000">
              <a:srgbClr val="00B0CE"/>
            </a:gs>
          </a:gsLst>
          <a:lin ang="13500000" scaled="1"/>
        </a:gradFill>
        <a:effectLst/>
      </p:bgPr>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27BD538E-A5E4-7C65-A9B9-07DD3AEC5E0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chemeClr val="bg1"/>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83691326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1">
    <p:bg>
      <p:bgRef idx="1001">
        <a:schemeClr val="bg2"/>
      </p:bgRef>
    </p:bg>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374A2447-F4FA-FE5C-4DCA-E2F63F69057F}"/>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9979555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1_Blank">
    <p:spTree>
      <p:nvGrpSpPr>
        <p:cNvPr id="1" name="Shape 11"/>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27B3C97-AB5A-3122-EADE-69166D85A47A}"/>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4091336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365AD-FFF0-BCE5-1774-C7F4B7E6F5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B7F50B3C-DFF9-45A5-7BEB-4BCE528729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C57E0CD3-3FEC-DDD6-77BB-73CA809EE7AC}"/>
              </a:ext>
            </a:extLst>
          </p:cNvPr>
          <p:cNvSpPr>
            <a:spLocks noGrp="1"/>
          </p:cNvSpPr>
          <p:nvPr>
            <p:ph type="dt" sz="half" idx="10"/>
          </p:nvPr>
        </p:nvSpPr>
        <p:spPr/>
        <p:txBody>
          <a:bodyPr/>
          <a:lstStyle/>
          <a:p>
            <a:fld id="{9FBA266A-CAFA-49C9-9830-6BCD210E5083}" type="datetimeFigureOut">
              <a:rPr lang="en-NL" smtClean="0"/>
              <a:t>04/08/2026</a:t>
            </a:fld>
            <a:endParaRPr lang="en-NL"/>
          </a:p>
        </p:txBody>
      </p:sp>
      <p:sp>
        <p:nvSpPr>
          <p:cNvPr id="5" name="Footer Placeholder 4">
            <a:extLst>
              <a:ext uri="{FF2B5EF4-FFF2-40B4-BE49-F238E27FC236}">
                <a16:creationId xmlns:a16="http://schemas.microsoft.com/office/drawing/2014/main" id="{D6920C01-9866-6534-6265-9A4B00389274}"/>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0A292700-E54F-67CF-42DD-4BBF99DB31BC}"/>
              </a:ext>
            </a:extLst>
          </p:cNvPr>
          <p:cNvSpPr>
            <a:spLocks noGrp="1"/>
          </p:cNvSpPr>
          <p:nvPr>
            <p:ph type="sldNum" sz="quarter" idx="12"/>
          </p:nvPr>
        </p:nvSpPr>
        <p:spPr/>
        <p:txBody>
          <a:bodyPr/>
          <a:lstStyle/>
          <a:p>
            <a:fld id="{AE464BCC-EE01-42DD-B0A8-37E10C7E42EF}" type="slidenum">
              <a:rPr lang="en-NL" smtClean="0"/>
              <a:t>‹#›</a:t>
            </a:fld>
            <a:endParaRPr lang="en-NL"/>
          </a:p>
        </p:txBody>
      </p:sp>
    </p:spTree>
    <p:extLst>
      <p:ext uri="{BB962C8B-B14F-4D97-AF65-F5344CB8AC3E}">
        <p14:creationId xmlns:p14="http://schemas.microsoft.com/office/powerpoint/2010/main" val="3915081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Title">
    <p:bg>
      <p:bgPr>
        <a:gradFill>
          <a:gsLst>
            <a:gs pos="0">
              <a:srgbClr val="0A5FBA"/>
            </a:gs>
            <a:gs pos="27000">
              <a:srgbClr val="0A5FBA"/>
            </a:gs>
            <a:gs pos="59000">
              <a:srgbClr val="00B0CE"/>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5613176" y="2572721"/>
            <a:ext cx="6036280" cy="1652274"/>
          </a:xfrm>
        </p:spPr>
        <p:txBody>
          <a:bodyPr vert="horz" lIns="91440" tIns="45720" rIns="91440" bIns="45720" rtlCol="0" anchor="ctr">
            <a:normAutofit/>
          </a:bodyPr>
          <a:lstStyle>
            <a:lvl1pPr>
              <a:defRPr lang="en-US" sz="4000" b="0" dirty="0">
                <a:solidFill>
                  <a:schemeClr val="tx2"/>
                </a:solidFill>
              </a:defRPr>
            </a:lvl1pPr>
          </a:lstStyle>
          <a:p>
            <a:pPr lvl="0"/>
            <a:r>
              <a:rPr lang="en-US"/>
              <a:t>Click to edit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5613176" y="4408804"/>
            <a:ext cx="6036280" cy="705637"/>
          </a:xfrm>
        </p:spPr>
        <p:txBody>
          <a:bodyPr vert="horz" lIns="91440" tIns="45720" rIns="91440" bIns="45720" rtlCol="0" anchor="t">
            <a:normAutofit/>
          </a:bodyPr>
          <a:lstStyle>
            <a:lvl1pPr marL="0" indent="0">
              <a:buNone/>
              <a:defRPr lang="en-US" dirty="0">
                <a:solidFill>
                  <a:schemeClr val="tx2"/>
                </a:solidFill>
              </a:defRPr>
            </a:lvl1pPr>
          </a:lstStyle>
          <a:p>
            <a:pPr lvl="0"/>
            <a:r>
              <a:rPr lang="en-US"/>
              <a:t>Date |  Location</a:t>
            </a:r>
          </a:p>
          <a:p>
            <a:pPr lvl="0"/>
            <a:r>
              <a:rPr lang="en-US"/>
              <a:t>Lead facilitator</a:t>
            </a:r>
          </a:p>
        </p:txBody>
      </p:sp>
      <p:sp>
        <p:nvSpPr>
          <p:cNvPr id="11" name="Picture Placeholder 6">
            <a:extLst>
              <a:ext uri="{FF2B5EF4-FFF2-40B4-BE49-F238E27FC236}">
                <a16:creationId xmlns:a16="http://schemas.microsoft.com/office/drawing/2014/main" id="{1D6AB98B-BD95-F9FC-BB22-1A89B6EE3246}"/>
              </a:ext>
            </a:extLst>
          </p:cNvPr>
          <p:cNvSpPr>
            <a:spLocks noGrp="1"/>
          </p:cNvSpPr>
          <p:nvPr>
            <p:ph type="pic" sz="quarter" idx="13" hasCustomPrompt="1"/>
          </p:nvPr>
        </p:nvSpPr>
        <p:spPr>
          <a:xfrm>
            <a:off x="1" y="0"/>
            <a:ext cx="5191932" cy="5114441"/>
          </a:xfrm>
          <a:custGeom>
            <a:avLst/>
            <a:gdLst>
              <a:gd name="connsiteX0" fmla="*/ 0 w 6604503"/>
              <a:gd name="connsiteY0" fmla="*/ 0 h 6399152"/>
              <a:gd name="connsiteX1" fmla="*/ 6604503 w 6604503"/>
              <a:gd name="connsiteY1" fmla="*/ 0 h 6399152"/>
              <a:gd name="connsiteX2" fmla="*/ 6604503 w 6604503"/>
              <a:gd name="connsiteY2" fmla="*/ 5797156 h 6399152"/>
              <a:gd name="connsiteX3" fmla="*/ 6002507 w 6604503"/>
              <a:gd name="connsiteY3" fmla="*/ 6399152 h 6399152"/>
              <a:gd name="connsiteX4" fmla="*/ 0 w 6604503"/>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503" h="6399152">
                <a:moveTo>
                  <a:pt x="0" y="0"/>
                </a:moveTo>
                <a:lnTo>
                  <a:pt x="6604503" y="0"/>
                </a:lnTo>
                <a:lnTo>
                  <a:pt x="6604503" y="5797156"/>
                </a:lnTo>
                <a:cubicBezTo>
                  <a:pt x="6604503" y="6129629"/>
                  <a:pt x="6334980" y="6399152"/>
                  <a:pt x="6002507" y="6399152"/>
                </a:cubicBezTo>
                <a:lnTo>
                  <a:pt x="0" y="6399152"/>
                </a:lnTo>
                <a:close/>
              </a:path>
            </a:pathLst>
          </a:custGeom>
          <a:blipFill dpi="0" rotWithShape="1">
            <a:blip r:embed="rId2">
              <a:alphaModFix amt="75000"/>
            </a:blip>
            <a:srcRect/>
            <a:stretch>
              <a:fillRect/>
            </a:stretch>
          </a:blipFill>
        </p:spPr>
        <p:txBody>
          <a:bodyPr wrap="square">
            <a:noAutofit/>
          </a:bodyPr>
          <a:lstStyle>
            <a:lvl1pPr marL="0" indent="0">
              <a:buNone/>
              <a:defRPr/>
            </a:lvl1pPr>
          </a:lstStyle>
          <a:p>
            <a:r>
              <a:rPr lang="en-US"/>
              <a:t>.</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429768" y="6492240"/>
            <a:ext cx="2843784" cy="338328"/>
          </a:xfrm>
          <a:prstGeom prst="rect">
            <a:avLst/>
          </a:prstGeom>
        </p:spPr>
        <p:txBody>
          <a:bodyPr/>
          <a:lstStyle>
            <a:lvl1pPr>
              <a:defRPr>
                <a:solidFill>
                  <a:schemeClr val="tx2"/>
                </a:solidFill>
                <a:effectLst/>
              </a:defRPr>
            </a:lvl1pPr>
          </a:lstStyle>
          <a:p>
            <a:fld id="{5B3B0F7F-6AD6-4AF0-8BB1-D49CE0F9F622}" type="datetime1">
              <a:rPr lang="en-US" smtClean="0"/>
              <a:t>4/8/2026</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97112" y="6492240"/>
            <a:ext cx="2660904" cy="338328"/>
          </a:xfrm>
          <a:prstGeom prst="rect">
            <a:avLst/>
          </a:prstGeom>
        </p:spPr>
        <p:txBody>
          <a:bodyPr/>
          <a:lstStyle>
            <a:lvl1pPr>
              <a:defRPr>
                <a:solidFill>
                  <a:schemeClr val="tx2"/>
                </a:solidFill>
              </a:defRPr>
            </a:lvl1pPr>
          </a:lstStyle>
          <a:p>
            <a:r>
              <a:rPr lang="en-US"/>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a:p>
        </p:txBody>
      </p:sp>
      <p:sp>
        <p:nvSpPr>
          <p:cNvPr id="9" name="Text Placeholder 8">
            <a:extLst>
              <a:ext uri="{FF2B5EF4-FFF2-40B4-BE49-F238E27FC236}">
                <a16:creationId xmlns:a16="http://schemas.microsoft.com/office/drawing/2014/main" id="{FC1D7552-2152-9032-FC06-0CC959B564D8}"/>
              </a:ext>
            </a:extLst>
          </p:cNvPr>
          <p:cNvSpPr>
            <a:spLocks noGrp="1"/>
          </p:cNvSpPr>
          <p:nvPr>
            <p:ph type="body" sz="quarter" idx="14" hasCustomPrompt="1"/>
          </p:nvPr>
        </p:nvSpPr>
        <p:spPr>
          <a:xfrm>
            <a:off x="5613176" y="1921790"/>
            <a:ext cx="3143366" cy="412183"/>
          </a:xfrm>
        </p:spPr>
        <p:txBody>
          <a:bodyPr anchor="b">
            <a:noAutofit/>
          </a:bodyPr>
          <a:lstStyle>
            <a:lvl1pPr marL="0" indent="0">
              <a:buNone/>
              <a:defRPr sz="2000"/>
            </a:lvl1pPr>
          </a:lstStyle>
          <a:p>
            <a:pPr lvl="0"/>
            <a:r>
              <a:rPr lang="en-GB"/>
              <a:t>MODULE NUMBER</a:t>
            </a:r>
          </a:p>
        </p:txBody>
      </p:sp>
    </p:spTree>
    <p:extLst>
      <p:ext uri="{BB962C8B-B14F-4D97-AF65-F5344CB8AC3E}">
        <p14:creationId xmlns:p14="http://schemas.microsoft.com/office/powerpoint/2010/main" val="3464750648"/>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bg>
      <p:bgRef idx="1001">
        <a:schemeClr val="bg2"/>
      </p:bgRef>
    </p:bg>
    <p:spTree>
      <p:nvGrpSpPr>
        <p:cNvPr id="1" name=""/>
        <p:cNvGrpSpPr/>
        <p:nvPr/>
      </p:nvGrpSpPr>
      <p:grpSpPr>
        <a:xfrm>
          <a:off x="0" y="0"/>
          <a:ext cx="0" cy="0"/>
          <a:chOff x="0" y="0"/>
          <a:chExt cx="0" cy="0"/>
        </a:xfrm>
      </p:grpSpPr>
      <p:sp>
        <p:nvSpPr>
          <p:cNvPr id="3" name="Google Shape;211;p5">
            <a:extLst>
              <a:ext uri="{FF2B5EF4-FFF2-40B4-BE49-F238E27FC236}">
                <a16:creationId xmlns:a16="http://schemas.microsoft.com/office/drawing/2014/main" id="{1E428696-D5BF-4543-E336-4306A94FB16D}"/>
              </a:ext>
            </a:extLst>
          </p:cNvPr>
          <p:cNvSpPr/>
          <p:nvPr userDrawn="1"/>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3" name="Content Placeholder 12">
            <a:extLst>
              <a:ext uri="{FF2B5EF4-FFF2-40B4-BE49-F238E27FC236}">
                <a16:creationId xmlns:a16="http://schemas.microsoft.com/office/drawing/2014/main" id="{565DB808-7A91-ED5A-1106-9B7612CFBFBA}"/>
              </a:ext>
            </a:extLst>
          </p:cNvPr>
          <p:cNvSpPr>
            <a:spLocks noGrp="1"/>
          </p:cNvSpPr>
          <p:nvPr>
            <p:ph sz="quarter" idx="16" hasCustomPrompt="1"/>
          </p:nvPr>
        </p:nvSpPr>
        <p:spPr>
          <a:xfrm>
            <a:off x="549525" y="937153"/>
            <a:ext cx="12217400" cy="741762"/>
          </a:xfrm>
        </p:spPr>
        <p:txBody>
          <a:bodyPr>
            <a:normAutofit/>
          </a:bodyPr>
          <a:lstStyle>
            <a:lvl1pPr marL="0" indent="0">
              <a:buNone/>
              <a:defRPr sz="3600" b="0" i="0">
                <a:solidFill>
                  <a:schemeClr val="bg1"/>
                </a:solidFill>
                <a:latin typeface="Roboto Medium" panose="02000000000000000000" pitchFamily="2" charset="0"/>
                <a:ea typeface="Roboto Medium" panose="02000000000000000000" pitchFamily="2" charset="0"/>
              </a:defRPr>
            </a:lvl1pPr>
          </a:lstStyle>
          <a:p>
            <a:pPr lvl="0"/>
            <a:r>
              <a:rPr lang="en-GB" err="1"/>
              <a:t>Xx</a:t>
            </a:r>
            <a:r>
              <a:rPr lang="en-GB"/>
              <a:t> | Section name</a:t>
            </a:r>
          </a:p>
        </p:txBody>
      </p:sp>
      <p:sp>
        <p:nvSpPr>
          <p:cNvPr id="2" name="Slide Number Placeholder 5">
            <a:extLst>
              <a:ext uri="{FF2B5EF4-FFF2-40B4-BE49-F238E27FC236}">
                <a16:creationId xmlns:a16="http://schemas.microsoft.com/office/drawing/2014/main" id="{FCF95945-99E7-2D4A-986F-3E8B91E01AA0}"/>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5279984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urse overview">
    <p:bg>
      <p:bgRef idx="1001">
        <a:schemeClr val="bg2"/>
      </p:bgRef>
    </p:bg>
    <p:spTree>
      <p:nvGrpSpPr>
        <p:cNvPr id="1" name=""/>
        <p:cNvGrpSpPr/>
        <p:nvPr/>
      </p:nvGrpSpPr>
      <p:grpSpPr>
        <a:xfrm>
          <a:off x="0" y="0"/>
          <a:ext cx="0" cy="0"/>
          <a:chOff x="0" y="0"/>
          <a:chExt cx="0" cy="0"/>
        </a:xfrm>
      </p:grpSpPr>
      <p:sp>
        <p:nvSpPr>
          <p:cNvPr id="3" name="Google Shape;168;p6">
            <a:extLst>
              <a:ext uri="{FF2B5EF4-FFF2-40B4-BE49-F238E27FC236}">
                <a16:creationId xmlns:a16="http://schemas.microsoft.com/office/drawing/2014/main" id="{593680CA-F5E5-83BA-1909-4D499FF4B3FB}"/>
              </a:ext>
            </a:extLst>
          </p:cNvPr>
          <p:cNvSpPr txBox="1"/>
          <p:nvPr userDrawn="1"/>
        </p:nvSpPr>
        <p:spPr>
          <a:xfrm>
            <a:off x="0" y="679424"/>
            <a:ext cx="12192000"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overview</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 name="Slide Number Placeholder 5">
            <a:extLst>
              <a:ext uri="{FF2B5EF4-FFF2-40B4-BE49-F238E27FC236}">
                <a16:creationId xmlns:a16="http://schemas.microsoft.com/office/drawing/2014/main" id="{46B4D870-9DFE-D539-5B03-DA43115B3011}"/>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121305544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odule_Description">
    <p:bg>
      <p:bgPr>
        <a:solidFill>
          <a:srgbClr val="DBEFF9"/>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BDC76B8-60F6-62D3-9F73-E81662203017}"/>
              </a:ext>
            </a:extLst>
          </p:cNvPr>
          <p:cNvSpPr>
            <a:spLocks noGrp="1"/>
          </p:cNvSpPr>
          <p:nvPr>
            <p:ph type="subTitle" idx="1" hasCustomPrompt="1"/>
          </p:nvPr>
        </p:nvSpPr>
        <p:spPr>
          <a:xfrm>
            <a:off x="429766" y="1863670"/>
            <a:ext cx="11348378" cy="4052343"/>
          </a:xfrm>
        </p:spPr>
        <p:txBody>
          <a:bodyPr vert="horz" lIns="91440" tIns="45720" rIns="91440" bIns="45720" numCol="2" rtlCol="0" anchor="t">
            <a:normAutofit/>
          </a:bodyPr>
          <a:lstStyle>
            <a:lvl1pPr marL="342900" indent="-342900">
              <a:buFont typeface="Arial" panose="020B0604020202020204" pitchFamily="34" charset="0"/>
              <a:buChar char="•"/>
              <a:defRPr lang="en-US" sz="2000" dirty="0">
                <a:solidFill>
                  <a:srgbClr val="0A5FBA"/>
                </a:solidFill>
              </a:defRPr>
            </a:lvl1pPr>
          </a:lstStyle>
          <a:p>
            <a:pPr lvl="0"/>
            <a:r>
              <a:rPr lang="en-US"/>
              <a:t>Description</a:t>
            </a:r>
          </a:p>
        </p:txBody>
      </p:sp>
      <p:sp>
        <p:nvSpPr>
          <p:cNvPr id="7" name="TextBox 6">
            <a:extLst>
              <a:ext uri="{FF2B5EF4-FFF2-40B4-BE49-F238E27FC236}">
                <a16:creationId xmlns:a16="http://schemas.microsoft.com/office/drawing/2014/main" id="{D0CE24D6-53DF-C3EE-98C5-256C45829EB6}"/>
              </a:ext>
            </a:extLst>
          </p:cNvPr>
          <p:cNvSpPr txBox="1"/>
          <p:nvPr userDrawn="1"/>
        </p:nvSpPr>
        <p:spPr>
          <a:xfrm>
            <a:off x="429766" y="1007390"/>
            <a:ext cx="3878763" cy="461665"/>
          </a:xfrm>
          <a:prstGeom prst="rect">
            <a:avLst/>
          </a:prstGeom>
          <a:noFill/>
        </p:spPr>
        <p:txBody>
          <a:bodyPr wrap="square" rtlCol="0">
            <a:spAutoFit/>
          </a:bodyPr>
          <a:lstStyle/>
          <a:p>
            <a:r>
              <a:rPr lang="en-GB" sz="2400" b="1" i="0">
                <a:solidFill>
                  <a:srgbClr val="0A5FBA"/>
                </a:solidFill>
                <a:latin typeface="Roboto Black" panose="02000000000000000000" pitchFamily="2" charset="0"/>
                <a:ea typeface="Roboto Black" panose="02000000000000000000" pitchFamily="2" charset="0"/>
              </a:rPr>
              <a:t>About this module</a:t>
            </a:r>
          </a:p>
        </p:txBody>
      </p:sp>
      <p:sp>
        <p:nvSpPr>
          <p:cNvPr id="9" name="Slide Number Placeholder 5">
            <a:extLst>
              <a:ext uri="{FF2B5EF4-FFF2-40B4-BE49-F238E27FC236}">
                <a16:creationId xmlns:a16="http://schemas.microsoft.com/office/drawing/2014/main" id="{4AE57DFF-FBB7-A1F5-50F8-185BEE7FAB43}"/>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327843143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bg>
      <p:bgPr>
        <a:solidFill>
          <a:srgbClr val="DBEFF9"/>
        </a:solidFill>
        <a:effectLst/>
      </p:bgPr>
    </p:bg>
    <p:spTree>
      <p:nvGrpSpPr>
        <p:cNvPr id="1" name=""/>
        <p:cNvGrpSpPr/>
        <p:nvPr/>
      </p:nvGrpSpPr>
      <p:grpSpPr>
        <a:xfrm>
          <a:off x="0" y="0"/>
          <a:ext cx="0" cy="0"/>
          <a:chOff x="0" y="0"/>
          <a:chExt cx="0" cy="0"/>
        </a:xfrm>
      </p:grpSpPr>
      <p:sp>
        <p:nvSpPr>
          <p:cNvPr id="10" name="Freeform: Shape 11">
            <a:extLst>
              <a:ext uri="{FF2B5EF4-FFF2-40B4-BE49-F238E27FC236}">
                <a16:creationId xmlns:a16="http://schemas.microsoft.com/office/drawing/2014/main" id="{F42EC37D-2B88-915B-F41A-EBA61986B4EC}"/>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
        <p:nvSpPr>
          <p:cNvPr id="13" name="TextBox 12">
            <a:extLst>
              <a:ext uri="{FF2B5EF4-FFF2-40B4-BE49-F238E27FC236}">
                <a16:creationId xmlns:a16="http://schemas.microsoft.com/office/drawing/2014/main" id="{9B7C41C5-FD40-EBFC-19B4-E00567487383}"/>
              </a:ext>
            </a:extLst>
          </p:cNvPr>
          <p:cNvSpPr txBox="1"/>
          <p:nvPr userDrawn="1"/>
        </p:nvSpPr>
        <p:spPr>
          <a:xfrm>
            <a:off x="433953" y="433953"/>
            <a:ext cx="4587498" cy="769441"/>
          </a:xfrm>
          <a:prstGeom prst="rect">
            <a:avLst/>
          </a:prstGeom>
          <a:noFill/>
        </p:spPr>
        <p:txBody>
          <a:bodyPr wrap="square" rtlCol="0">
            <a:spAutoFit/>
          </a:bodyPr>
          <a:lstStyle/>
          <a:p>
            <a:r>
              <a:rPr lang="en-GB" sz="4400" b="1" i="0">
                <a:solidFill>
                  <a:srgbClr val="0A5FBA"/>
                </a:solidFill>
                <a:latin typeface="Roboto Black" panose="02000000000000000000" pitchFamily="2" charset="0"/>
                <a:ea typeface="Roboto Black" panose="02000000000000000000" pitchFamily="2" charset="0"/>
              </a:rPr>
              <a:t>Today’s focus</a:t>
            </a:r>
          </a:p>
        </p:txBody>
      </p:sp>
      <p:sp>
        <p:nvSpPr>
          <p:cNvPr id="2" name="Slide Number Placeholder 5">
            <a:extLst>
              <a:ext uri="{FF2B5EF4-FFF2-40B4-BE49-F238E27FC236}">
                <a16:creationId xmlns:a16="http://schemas.microsoft.com/office/drawing/2014/main" id="{94114EBA-FFC5-2CCD-CE07-16C3EE6738C2}"/>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459479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oT Programme">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chemeClr val="bg1"/>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499623"/>
          </a:xfrm>
        </p:spPr>
        <p:txBody>
          <a:bodyPr>
            <a:normAutofit/>
          </a:bodyPr>
          <a:lstStyle>
            <a:lvl1pPr marL="0" indent="0">
              <a:buNone/>
              <a:defRPr sz="28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79000">
                <a:srgbClr val="00B0CE"/>
              </a:gs>
              <a:gs pos="4000">
                <a:srgbClr val="00D0AB"/>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3379935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urse details">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hasCustomPrompt="1"/>
          </p:nvPr>
        </p:nvSpPr>
        <p:spPr>
          <a:xfrm>
            <a:off x="4820076" y="1187943"/>
            <a:ext cx="6766560" cy="932688"/>
          </a:xfrm>
        </p:spPr>
        <p:txBody>
          <a:bodyPr anchor="ctr">
            <a:noAutofit/>
          </a:bodyPr>
          <a:lstStyle>
            <a:lvl1pPr>
              <a:defRPr sz="2400" b="0" i="0">
                <a:solidFill>
                  <a:srgbClr val="0A5FBA"/>
                </a:solidFill>
                <a:latin typeface="Roboto" panose="02000000000000000000" pitchFamily="2" charset="0"/>
                <a:ea typeface="Roboto" panose="02000000000000000000" pitchFamily="2" charset="0"/>
              </a:defRPr>
            </a:lvl1pPr>
          </a:lstStyle>
          <a:p>
            <a:r>
              <a:rPr lang="en-US"/>
              <a:t>Module number | Module name</a:t>
            </a:r>
          </a:p>
        </p:txBody>
      </p:sp>
      <p:sp>
        <p:nvSpPr>
          <p:cNvPr id="11" name="Picture Placeholder 3">
            <a:extLst>
              <a:ext uri="{FF2B5EF4-FFF2-40B4-BE49-F238E27FC236}">
                <a16:creationId xmlns:a16="http://schemas.microsoft.com/office/drawing/2014/main" id="{1B32E518-8213-A79A-7E36-BA4D782F8ED4}"/>
              </a:ext>
            </a:extLst>
          </p:cNvPr>
          <p:cNvSpPr>
            <a:spLocks noGrp="1"/>
          </p:cNvSpPr>
          <p:nvPr>
            <p:ph type="pic" sz="quarter" idx="15" hasCustomPrompt="1"/>
          </p:nvPr>
        </p:nvSpPr>
        <p:spPr>
          <a:xfrm>
            <a:off x="0" y="0"/>
            <a:ext cx="4147926" cy="6399152"/>
          </a:xfrm>
          <a:custGeom>
            <a:avLst/>
            <a:gdLst>
              <a:gd name="connsiteX0" fmla="*/ 0 w 4147926"/>
              <a:gd name="connsiteY0" fmla="*/ 0 h 6399152"/>
              <a:gd name="connsiteX1" fmla="*/ 4147926 w 4147926"/>
              <a:gd name="connsiteY1" fmla="*/ 0 h 6399152"/>
              <a:gd name="connsiteX2" fmla="*/ 4147926 w 4147926"/>
              <a:gd name="connsiteY2" fmla="*/ 5795922 h 6399152"/>
              <a:gd name="connsiteX3" fmla="*/ 3544696 w 4147926"/>
              <a:gd name="connsiteY3" fmla="*/ 6399152 h 6399152"/>
              <a:gd name="connsiteX4" fmla="*/ 0 w 4147926"/>
              <a:gd name="connsiteY4" fmla="*/ 6399152 h 6399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7926" h="6399152">
                <a:moveTo>
                  <a:pt x="0" y="0"/>
                </a:moveTo>
                <a:lnTo>
                  <a:pt x="4147926" y="0"/>
                </a:lnTo>
                <a:lnTo>
                  <a:pt x="4147926" y="5795922"/>
                </a:lnTo>
                <a:cubicBezTo>
                  <a:pt x="4147926" y="6129077"/>
                  <a:pt x="3877851" y="6399152"/>
                  <a:pt x="3544696" y="6399152"/>
                </a:cubicBezTo>
                <a:lnTo>
                  <a:pt x="0" y="6399152"/>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a:t>.</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2466363"/>
            <a:ext cx="6766560" cy="3203694"/>
          </a:xfrm>
        </p:spPr>
        <p:txBody>
          <a:bodyPr numCol="2" anchor="ctr">
            <a:normAutofit/>
          </a:bodyPr>
          <a:lstStyle>
            <a:lvl1pPr marL="342900" indent="-342900">
              <a:buFont typeface="Arial" panose="020B0604020202020204" pitchFamily="34" charset="0"/>
              <a:buChar char="•"/>
              <a:defRPr sz="2000">
                <a:solidFill>
                  <a:srgbClr val="0A5FBA"/>
                </a:solidFill>
              </a:defRPr>
            </a:lvl1pPr>
            <a:lvl2pPr>
              <a:defRPr sz="1800">
                <a:solidFill>
                  <a:srgbClr val="0A5FBA"/>
                </a:solidFill>
              </a:defRPr>
            </a:lvl2pPr>
            <a:lvl3pPr>
              <a:defRPr sz="1600">
                <a:solidFill>
                  <a:srgbClr val="0A5FBA"/>
                </a:solidFill>
              </a:defRPr>
            </a:lvl3pPr>
            <a:lvl4pPr>
              <a:defRPr sz="1600">
                <a:solidFill>
                  <a:srgbClr val="0A5FBA"/>
                </a:solidFill>
              </a:defRPr>
            </a:lvl4pPr>
            <a:lvl5pPr>
              <a:defRPr sz="1600">
                <a:solidFill>
                  <a:srgbClr val="0A5FBA"/>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3746796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Content Slide - Styl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hasCustomPrompt="1"/>
          </p:nvPr>
        </p:nvSpPr>
        <p:spPr/>
        <p:txBody>
          <a:bodyPr anchor="ctr">
            <a:normAutofit/>
          </a:bodyPr>
          <a:lstStyle>
            <a:lvl1pPr>
              <a:defRPr sz="3200" b="0" i="0">
                <a:solidFill>
                  <a:srgbClr val="0A5FBA"/>
                </a:solidFill>
                <a:latin typeface="Roboto Black" panose="02000000000000000000" pitchFamily="2" charset="0"/>
                <a:ea typeface="Roboto Black" panose="02000000000000000000" pitchFamily="2" charset="0"/>
              </a:defRPr>
            </a:lvl1pPr>
          </a:lstStyle>
          <a:p>
            <a:r>
              <a:rPr lang="en-US"/>
              <a:t>Click to edit title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782304"/>
            <a:ext cx="10652760" cy="4115157"/>
          </a:xfrm>
        </p:spPr>
        <p:txBody>
          <a:bodyPr>
            <a:normAutofit/>
          </a:bodyPr>
          <a:lstStyle>
            <a:lvl1pPr marL="0" indent="0">
              <a:buNone/>
              <a:defRPr sz="2800"/>
            </a:lvl1pPr>
            <a:lvl2pPr>
              <a:defRPr sz="2400"/>
            </a:lvl2pPr>
            <a:lvl3pPr>
              <a:defRPr sz="20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429768" y="6492240"/>
            <a:ext cx="2843784" cy="338328"/>
          </a:xfrm>
          <a:prstGeom prst="rect">
            <a:avLst/>
          </a:prstGeom>
        </p:spPr>
        <p:txBody>
          <a:bodyPr/>
          <a:lstStyle/>
          <a:p>
            <a:fld id="{478E53AA-13B8-469A-87B0-FF7C74E1EADE}" type="datetime1">
              <a:rPr lang="en-US" smtClean="0"/>
              <a:t>4/8/2026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
        <p:nvSpPr>
          <p:cNvPr id="7" name="Freeform: Shape 11">
            <a:extLst>
              <a:ext uri="{FF2B5EF4-FFF2-40B4-BE49-F238E27FC236}">
                <a16:creationId xmlns:a16="http://schemas.microsoft.com/office/drawing/2014/main" id="{CF5DEDB2-C78D-A32F-9D76-CB0467018397}"/>
              </a:ext>
            </a:extLst>
          </p:cNvPr>
          <p:cNvSpPr/>
          <p:nvPr userDrawn="1"/>
        </p:nvSpPr>
        <p:spPr>
          <a:xfrm flipV="1">
            <a:off x="1" y="6099048"/>
            <a:ext cx="10487111" cy="758952"/>
          </a:xfrm>
          <a:custGeom>
            <a:avLst/>
            <a:gdLst>
              <a:gd name="connsiteX0" fmla="*/ 0 w 10487111"/>
              <a:gd name="connsiteY0" fmla="*/ 758952 h 758952"/>
              <a:gd name="connsiteX1" fmla="*/ 10070779 w 10487111"/>
              <a:gd name="connsiteY1" fmla="*/ 758952 h 758952"/>
              <a:gd name="connsiteX2" fmla="*/ 10487111 w 10487111"/>
              <a:gd name="connsiteY2" fmla="*/ 342620 h 758952"/>
              <a:gd name="connsiteX3" fmla="*/ 10487111 w 10487111"/>
              <a:gd name="connsiteY3" fmla="*/ 0 h 758952"/>
              <a:gd name="connsiteX4" fmla="*/ 0 w 10487111"/>
              <a:gd name="connsiteY4" fmla="*/ 0 h 758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7111" h="758952">
                <a:moveTo>
                  <a:pt x="0" y="758952"/>
                </a:moveTo>
                <a:lnTo>
                  <a:pt x="10070779" y="758952"/>
                </a:lnTo>
                <a:cubicBezTo>
                  <a:pt x="10300713" y="758952"/>
                  <a:pt x="10487111" y="572554"/>
                  <a:pt x="10487111" y="342620"/>
                </a:cubicBezTo>
                <a:lnTo>
                  <a:pt x="10487111" y="0"/>
                </a:lnTo>
                <a:lnTo>
                  <a:pt x="0" y="0"/>
                </a:lnTo>
                <a:close/>
              </a:path>
            </a:pathLst>
          </a:custGeom>
          <a:gradFill flip="none" rotWithShape="1">
            <a:gsLst>
              <a:gs pos="0">
                <a:srgbClr val="0A5FBA"/>
              </a:gs>
              <a:gs pos="29000">
                <a:srgbClr val="0A5FBA"/>
              </a:gs>
              <a:gs pos="66000">
                <a:srgbClr val="00B0CE"/>
              </a:gs>
            </a:gsLst>
            <a:lin ang="13500000" scaled="1"/>
            <a:tileRect/>
          </a:gradFill>
          <a:ln w="25400">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0EDE6"/>
              </a:solidFill>
              <a:effectLst/>
              <a:uLnTx/>
              <a:uFillTx/>
              <a:latin typeface="Neue Haas Grotesk Text Pro"/>
              <a:ea typeface="+mn-ea"/>
              <a:cs typeface="+mn-cs"/>
            </a:endParaRPr>
          </a:p>
        </p:txBody>
      </p:sp>
    </p:spTree>
    <p:extLst>
      <p:ext uri="{BB962C8B-B14F-4D97-AF65-F5344CB8AC3E}">
        <p14:creationId xmlns:p14="http://schemas.microsoft.com/office/powerpoint/2010/main" val="1743618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49456" y="6492240"/>
            <a:ext cx="457200" cy="338328"/>
          </a:xfrm>
          <a:prstGeom prst="rect">
            <a:avLst/>
          </a:prstGeom>
        </p:spPr>
        <p:txBody>
          <a:bodyPr vert="horz" lIns="91440" tIns="45720" rIns="91440" bIns="45720" rtlCol="0" anchor="ctr"/>
          <a:lstStyle>
            <a:lvl1pPr algn="r">
              <a:defRPr sz="800">
                <a:solidFill>
                  <a:srgbClr val="0A5FBA"/>
                </a:solidFill>
              </a:defRPr>
            </a:lvl1pPr>
          </a:lstStyle>
          <a:p>
            <a:fld id="{CC057153-B650-4DEB-B370-79DDCFDCE934}" type="slidenum">
              <a:rPr lang="en-US" smtClean="0"/>
              <a:pPr/>
              <a:t>‹#›</a:t>
            </a:fld>
            <a:endParaRPr lang="en-US"/>
          </a:p>
        </p:txBody>
      </p:sp>
    </p:spTree>
    <p:extLst>
      <p:ext uri="{BB962C8B-B14F-4D97-AF65-F5344CB8AC3E}">
        <p14:creationId xmlns:p14="http://schemas.microsoft.com/office/powerpoint/2010/main" val="26298240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hf sldNum="0" hdr="0" ftr="0" dt="0"/>
  <p:txStyles>
    <p:title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8.xml"/></Relationships>
</file>

<file path=ppt/slides/_rels/slide102.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00.xml"/><Relationship Id="rId1" Type="http://schemas.openxmlformats.org/officeDocument/2006/relationships/slideLayout" Target="../slideLayouts/slideLayout18.xml"/><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s>
</file>

<file path=ppt/slides/_rels/slide10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101.xml"/><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02.xml"/><Relationship Id="rId1" Type="http://schemas.openxmlformats.org/officeDocument/2006/relationships/slideLayout" Target="../slideLayouts/slideLayout9.xml"/><Relationship Id="rId5" Type="http://schemas.openxmlformats.org/officeDocument/2006/relationships/image" Target="../media/image45.png"/><Relationship Id="rId4" Type="http://schemas.microsoft.com/office/2007/relationships/hdphoto" Target="../media/hdphoto3.wdp"/></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4.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1.xml"/><Relationship Id="rId1" Type="http://schemas.openxmlformats.org/officeDocument/2006/relationships/slideLayout" Target="../slideLayouts/slideLayout17.xml"/><Relationship Id="rId6" Type="http://schemas.microsoft.com/office/2007/relationships/hdphoto" Target="../media/hdphoto5.wdp"/><Relationship Id="rId5" Type="http://schemas.openxmlformats.org/officeDocument/2006/relationships/image" Target="../media/image126.png"/><Relationship Id="rId4" Type="http://schemas.microsoft.com/office/2007/relationships/hdphoto" Target="../media/hdphoto4.wdp"/></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8" Type="http://schemas.openxmlformats.org/officeDocument/2006/relationships/hyperlink" Target="https://resilientcitiesnetwork.org/downloadable_resources/UR/Resilience-Point-of-View-Water.pdf" TargetMode="External"/><Relationship Id="rId3" Type="http://schemas.openxmlformats.org/officeDocument/2006/relationships/hyperlink" Target="https://economicsofwater.watercommission.org/" TargetMode="External"/><Relationship Id="rId7" Type="http://schemas.openxmlformats.org/officeDocument/2006/relationships/hyperlink" Target="https://www.c40knowledgehub.org/s/article/Urban-water-management-Creating-climate-resilient-cities?language=en_US" TargetMode="External"/><Relationship Id="rId2" Type="http://schemas.openxmlformats.org/officeDocument/2006/relationships/notesSlide" Target="../notesSlides/notesSlide113.xml"/><Relationship Id="rId1" Type="http://schemas.openxmlformats.org/officeDocument/2006/relationships/slideLayout" Target="../slideLayouts/slideLayout13.xml"/><Relationship Id="rId6" Type="http://schemas.openxmlformats.org/officeDocument/2006/relationships/hyperlink" Target="https://gca.org/wp-content/uploads/2022/07/02_WTW_14855_GCA_2021_Sect3_GENDER_v4.pdf" TargetMode="External"/><Relationship Id="rId5" Type="http://schemas.openxmlformats.org/officeDocument/2006/relationships/hyperlink" Target="https://siwi.org/publications/guide-to-climate-smart-and-water-wise-cities/" TargetMode="External"/><Relationship Id="rId4" Type="http://schemas.openxmlformats.org/officeDocument/2006/relationships/hyperlink" Target="https://www.ipcc.ch/report/ar6/syr/"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hyperlink" Target="https://unsplash.com/photos/landscape-photography-of-river-with-trees-ssEQdOiKd8U?utm_source=unsplash&amp;utm_medium=referral&amp;utm_content=creditCopyText" TargetMode="External"/><Relationship Id="rId4" Type="http://schemas.openxmlformats.org/officeDocument/2006/relationships/hyperlink" Target="https://unsplash.com/@jachan_devol?utm_source=unsplash&amp;utm_medium=referral&amp;utm_content=creditCopyText"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washsystemsacademy.org/"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hyperlink" Target="https://washsystemsacademy.org/mod/page/view.php?id=18677" TargetMode="External"/><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9.xml"/><Relationship Id="rId5" Type="http://schemas.openxmlformats.org/officeDocument/2006/relationships/image" Target="../media/image45.png"/><Relationship Id="rId4" Type="http://schemas.openxmlformats.org/officeDocument/2006/relationships/hyperlink" Target="https://www.ipcc.ch/report/ar6/syr/downloads/report/IPCC_AR6_SYR_LongerReport.pdf"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6.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8.xml"/><Relationship Id="rId1" Type="http://schemas.openxmlformats.org/officeDocument/2006/relationships/slideLayout" Target="../slideLayouts/slideLayout18.xml"/><Relationship Id="rId5" Type="http://schemas.openxmlformats.org/officeDocument/2006/relationships/image" Target="../media/image51.png"/><Relationship Id="rId4" Type="http://schemas.openxmlformats.org/officeDocument/2006/relationships/image" Target="../media/image50.png"/></Relationships>
</file>

<file path=ppt/slides/_rels/slide5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9.xml"/><Relationship Id="rId1" Type="http://schemas.openxmlformats.org/officeDocument/2006/relationships/slideLayout" Target="../slideLayouts/slideLayout18.xml"/><Relationship Id="rId5" Type="http://schemas.openxmlformats.org/officeDocument/2006/relationships/image" Target="../media/image53.png"/><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0.xml"/><Relationship Id="rId1" Type="http://schemas.openxmlformats.org/officeDocument/2006/relationships/slideLayout" Target="../slideLayouts/slideLayout18.xml"/><Relationship Id="rId4" Type="http://schemas.openxmlformats.org/officeDocument/2006/relationships/image" Target="../media/image55.png"/></Relationships>
</file>

<file path=ppt/slides/_rels/slide6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1.xml"/><Relationship Id="rId1" Type="http://schemas.openxmlformats.org/officeDocument/2006/relationships/slideLayout" Target="../slideLayouts/slideLayout18.xml"/><Relationship Id="rId5" Type="http://schemas.openxmlformats.org/officeDocument/2006/relationships/image" Target="../media/image57.png"/><Relationship Id="rId4" Type="http://schemas.openxmlformats.org/officeDocument/2006/relationships/hyperlink" Target="https://www.canva.com/design/DAGILuuQGWM/wVBVul7NU_nMCPV4FcWb8w/edit"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2.xml"/><Relationship Id="rId1" Type="http://schemas.openxmlformats.org/officeDocument/2006/relationships/slideLayout" Target="../slideLayouts/slideLayout18.xml"/><Relationship Id="rId4" Type="http://schemas.openxmlformats.org/officeDocument/2006/relationships/image" Target="../media/image59.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4.xml"/><Relationship Id="rId1" Type="http://schemas.openxmlformats.org/officeDocument/2006/relationships/slideLayout" Target="../slideLayouts/slideLayout9.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18.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55.png"/><Relationship Id="rId4" Type="http://schemas.openxmlformats.org/officeDocument/2006/relationships/image" Target="../media/image62.png"/><Relationship Id="rId9" Type="http://schemas.openxmlformats.org/officeDocument/2006/relationships/image" Target="../media/image67.png"/></Relationships>
</file>

<file path=ppt/slides/_rels/slide6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9.xml"/><Relationship Id="rId1" Type="http://schemas.openxmlformats.org/officeDocument/2006/relationships/slideLayout" Target="../slideLayouts/slideLayout10.xml"/><Relationship Id="rId5" Type="http://schemas.openxmlformats.org/officeDocument/2006/relationships/image" Target="../media/image45.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1.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18.xml"/><Relationship Id="rId5" Type="http://schemas.openxmlformats.org/officeDocument/2006/relationships/image" Target="../media/image76.png"/><Relationship Id="rId4" Type="http://schemas.openxmlformats.org/officeDocument/2006/relationships/image" Target="../media/image75.png"/></Relationships>
</file>

<file path=ppt/slides/_rels/slide7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5.xml"/><Relationship Id="rId1" Type="http://schemas.openxmlformats.org/officeDocument/2006/relationships/slideLayout" Target="../slideLayouts/slideLayout9.xml"/><Relationship Id="rId5" Type="http://schemas.openxmlformats.org/officeDocument/2006/relationships/image" Target="../media/image80.png"/><Relationship Id="rId4" Type="http://schemas.openxmlformats.org/officeDocument/2006/relationships/image" Target="../media/image79.png"/></Relationships>
</file>

<file path=ppt/slides/_rels/slide7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6.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2.xml"/><Relationship Id="rId1" Type="http://schemas.openxmlformats.org/officeDocument/2006/relationships/slideLayout" Target="../slideLayouts/slideLayout18.xml"/><Relationship Id="rId6" Type="http://schemas.openxmlformats.org/officeDocument/2006/relationships/image" Target="../media/image45.png"/><Relationship Id="rId5" Type="http://schemas.openxmlformats.org/officeDocument/2006/relationships/image" Target="../media/image87.png"/><Relationship Id="rId4" Type="http://schemas.openxmlformats.org/officeDocument/2006/relationships/image" Target="../media/image86.png"/></Relationships>
</file>

<file path=ppt/slides/_rels/slide8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3.xml"/><Relationship Id="rId1" Type="http://schemas.openxmlformats.org/officeDocument/2006/relationships/slideLayout" Target="../slideLayouts/slideLayout9.xml"/></Relationships>
</file>

<file path=ppt/slides/_rels/slide86.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84.xml"/><Relationship Id="rId1" Type="http://schemas.openxmlformats.org/officeDocument/2006/relationships/slideLayout" Target="../slideLayouts/slideLayout18.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8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7.xml"/><Relationship Id="rId1" Type="http://schemas.openxmlformats.org/officeDocument/2006/relationships/slideLayout" Target="../slideLayouts/slideLayout18.xml"/><Relationship Id="rId5" Type="http://schemas.openxmlformats.org/officeDocument/2006/relationships/image" Target="../media/image87.png"/><Relationship Id="rId4" Type="http://schemas.openxmlformats.org/officeDocument/2006/relationships/image" Target="../media/image8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6.png"/><Relationship Id="rId2" Type="http://schemas.openxmlformats.org/officeDocument/2006/relationships/notesSlide" Target="../notesSlides/notesSlide89.xml"/><Relationship Id="rId1" Type="http://schemas.openxmlformats.org/officeDocument/2006/relationships/slideLayout" Target="../slideLayouts/slideLayout18.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10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 Id="rId14" Type="http://schemas.openxmlformats.org/officeDocument/2006/relationships/image" Target="../media/image108.png"/></Relationships>
</file>

<file path=ppt/slides/_rels/slide92.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3" Type="http://schemas.openxmlformats.org/officeDocument/2006/relationships/image" Target="../media/image97.png"/><Relationship Id="rId7" Type="http://schemas.openxmlformats.org/officeDocument/2006/relationships/image" Target="../media/image101.png"/><Relationship Id="rId12" Type="http://schemas.openxmlformats.org/officeDocument/2006/relationships/image" Target="../media/image106.png"/><Relationship Id="rId2" Type="http://schemas.openxmlformats.org/officeDocument/2006/relationships/notesSlide" Target="../notesSlides/notesSlide90.xml"/><Relationship Id="rId1" Type="http://schemas.openxmlformats.org/officeDocument/2006/relationships/slideLayout" Target="../slideLayouts/slideLayout18.xml"/><Relationship Id="rId6" Type="http://schemas.openxmlformats.org/officeDocument/2006/relationships/image" Target="../media/image100.png"/><Relationship Id="rId11" Type="http://schemas.openxmlformats.org/officeDocument/2006/relationships/image" Target="../media/image105.png"/><Relationship Id="rId5" Type="http://schemas.openxmlformats.org/officeDocument/2006/relationships/image" Target="../media/image99.png"/><Relationship Id="rId15" Type="http://schemas.openxmlformats.org/officeDocument/2006/relationships/image" Target="../media/image109.png"/><Relationship Id="rId10" Type="http://schemas.openxmlformats.org/officeDocument/2006/relationships/image" Target="../media/image104.png"/><Relationship Id="rId4" Type="http://schemas.openxmlformats.org/officeDocument/2006/relationships/image" Target="../media/image98.png"/><Relationship Id="rId9" Type="http://schemas.openxmlformats.org/officeDocument/2006/relationships/image" Target="../media/image103.png"/><Relationship Id="rId14" Type="http://schemas.openxmlformats.org/officeDocument/2006/relationships/image" Target="../media/image108.png"/></Relationships>
</file>

<file path=ppt/slides/_rels/slide9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91.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9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2.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9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93.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9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94.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9.xml"/><Relationship Id="rId1" Type="http://schemas.openxmlformats.org/officeDocument/2006/relationships/video" Target="https://www.youtube.com/embed/OnlRWXVyCBM?feature=oembed" TargetMode="External"/><Relationship Id="rId4" Type="http://schemas.openxmlformats.org/officeDocument/2006/relationships/image" Target="../media/image114.jpeg"/></Relationships>
</file>

<file path=ppt/slides/_rels/slide9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D190EBD9-8A1E-4875-AB2D-C73E7E8770D1}"/>
              </a:ext>
            </a:extLst>
          </p:cNvPr>
          <p:cNvSpPr>
            <a:spLocks noGrp="1"/>
          </p:cNvSpPr>
          <p:nvPr>
            <p:ph type="subTitle" idx="4294967295"/>
          </p:nvPr>
        </p:nvSpPr>
        <p:spPr>
          <a:xfrm>
            <a:off x="602094" y="4123608"/>
            <a:ext cx="4517136" cy="690372"/>
          </a:xfrm>
        </p:spPr>
        <p:txBody>
          <a:bodyPr/>
          <a:lstStyle/>
          <a:p>
            <a:pPr marL="0" indent="0">
              <a:buNone/>
            </a:pPr>
            <a:r>
              <a:rPr lang="en-GB"/>
              <a:t>Course overview</a:t>
            </a:r>
          </a:p>
        </p:txBody>
      </p:sp>
      <p:pic>
        <p:nvPicPr>
          <p:cNvPr id="4" name="Picture Placeholder 3" descr="A landscape of a lake and trees&#10;&#10;AI-generated content may be incorrect.">
            <a:extLst>
              <a:ext uri="{FF2B5EF4-FFF2-40B4-BE49-F238E27FC236}">
                <a16:creationId xmlns:a16="http://schemas.microsoft.com/office/drawing/2014/main" id="{D0AD9C6F-62A0-2FFB-23F8-03719EB1214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p:blipFill>
        <p:spPr>
          <a:xfrm>
            <a:off x="6096000" y="0"/>
            <a:ext cx="6096001" cy="6399152"/>
          </a:xfrm>
        </p:spPr>
      </p:pic>
    </p:spTree>
    <p:extLst>
      <p:ext uri="{BB962C8B-B14F-4D97-AF65-F5344CB8AC3E}">
        <p14:creationId xmlns:p14="http://schemas.microsoft.com/office/powerpoint/2010/main" val="2953567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Shape 167"/>
        <p:cNvGrpSpPr/>
        <p:nvPr/>
      </p:nvGrpSpPr>
      <p:grpSpPr>
        <a:xfrm>
          <a:off x="0" y="0"/>
          <a:ext cx="0" cy="0"/>
          <a:chOff x="0" y="0"/>
          <a:chExt cx="0" cy="0"/>
        </a:xfrm>
      </p:grpSpPr>
      <p:sp>
        <p:nvSpPr>
          <p:cNvPr id="21" name="Google Shape;169;p6">
            <a:extLst>
              <a:ext uri="{FF2B5EF4-FFF2-40B4-BE49-F238E27FC236}">
                <a16:creationId xmlns:a16="http://schemas.microsoft.com/office/drawing/2014/main" id="{1CBF3DA1-AB03-C56A-516D-6E82A9828909}"/>
              </a:ext>
            </a:extLst>
          </p:cNvPr>
          <p:cNvSpPr/>
          <p:nvPr/>
        </p:nvSpPr>
        <p:spPr>
          <a:xfrm>
            <a:off x="1770634" y="3541974"/>
            <a:ext cx="1499442" cy="2371146"/>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0;p6">
            <a:extLst>
              <a:ext uri="{FF2B5EF4-FFF2-40B4-BE49-F238E27FC236}">
                <a16:creationId xmlns:a16="http://schemas.microsoft.com/office/drawing/2014/main" id="{C021FA13-F618-A8D7-0F9B-B201CFCF5D35}"/>
              </a:ext>
            </a:extLst>
          </p:cNvPr>
          <p:cNvSpPr txBox="1"/>
          <p:nvPr/>
        </p:nvSpPr>
        <p:spPr>
          <a:xfrm>
            <a:off x="1927555" y="3881496"/>
            <a:ext cx="1218027" cy="9022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srgbClr val="FFFFFF"/>
                </a:solidFill>
                <a:effectLst/>
                <a:uLnTx/>
                <a:uFillTx/>
                <a:latin typeface="Roboto"/>
                <a:ea typeface="Roboto"/>
                <a:cs typeface="Arial"/>
                <a:sym typeface="Roboto"/>
              </a:rPr>
              <a:t>Introducing climate-resilient water services</a:t>
            </a:r>
          </a:p>
        </p:txBody>
      </p:sp>
      <p:sp>
        <p:nvSpPr>
          <p:cNvPr id="23" name="Google Shape;187;p6">
            <a:extLst>
              <a:ext uri="{FF2B5EF4-FFF2-40B4-BE49-F238E27FC236}">
                <a16:creationId xmlns:a16="http://schemas.microsoft.com/office/drawing/2014/main" id="{430AC1E4-0D3E-2A41-A8E9-E93BE36B1F71}"/>
              </a:ext>
            </a:extLst>
          </p:cNvPr>
          <p:cNvSpPr/>
          <p:nvPr/>
        </p:nvSpPr>
        <p:spPr>
          <a:xfrm>
            <a:off x="3555666" y="3541974"/>
            <a:ext cx="1513030" cy="2371146"/>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5" name="Google Shape;189;p6">
            <a:extLst>
              <a:ext uri="{FF2B5EF4-FFF2-40B4-BE49-F238E27FC236}">
                <a16:creationId xmlns:a16="http://schemas.microsoft.com/office/drawing/2014/main" id="{787EA55B-7DDF-1AF0-9DA4-0976D1397B75}"/>
              </a:ext>
            </a:extLst>
          </p:cNvPr>
          <p:cNvSpPr/>
          <p:nvPr/>
        </p:nvSpPr>
        <p:spPr>
          <a:xfrm>
            <a:off x="5340699" y="3541974"/>
            <a:ext cx="1451040" cy="2371146"/>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7" name="Google Shape;191;p6">
            <a:extLst>
              <a:ext uri="{FF2B5EF4-FFF2-40B4-BE49-F238E27FC236}">
                <a16:creationId xmlns:a16="http://schemas.microsoft.com/office/drawing/2014/main" id="{02CC7751-6BB7-19D5-B167-54B0994A3CD3}"/>
              </a:ext>
            </a:extLst>
          </p:cNvPr>
          <p:cNvSpPr/>
          <p:nvPr/>
        </p:nvSpPr>
        <p:spPr>
          <a:xfrm>
            <a:off x="7131312" y="3541974"/>
            <a:ext cx="1462005" cy="2371146"/>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93;p6">
            <a:extLst>
              <a:ext uri="{FF2B5EF4-FFF2-40B4-BE49-F238E27FC236}">
                <a16:creationId xmlns:a16="http://schemas.microsoft.com/office/drawing/2014/main" id="{1585BD8B-312D-5CF8-8CCF-F86B8A93E10F}"/>
              </a:ext>
            </a:extLst>
          </p:cNvPr>
          <p:cNvSpPr/>
          <p:nvPr/>
        </p:nvSpPr>
        <p:spPr>
          <a:xfrm>
            <a:off x="8921927" y="3541974"/>
            <a:ext cx="1499440" cy="2371146"/>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38" name="Google Shape;174;p6">
            <a:extLst>
              <a:ext uri="{FF2B5EF4-FFF2-40B4-BE49-F238E27FC236}">
                <a16:creationId xmlns:a16="http://schemas.microsoft.com/office/drawing/2014/main" id="{BCB1487C-6633-8E35-C9E8-3C43044600DE}"/>
              </a:ext>
            </a:extLst>
          </p:cNvPr>
          <p:cNvGrpSpPr/>
          <p:nvPr/>
        </p:nvGrpSpPr>
        <p:grpSpPr>
          <a:xfrm>
            <a:off x="3598683" y="1949142"/>
            <a:ext cx="1391476" cy="1391476"/>
            <a:chOff x="0" y="0"/>
            <a:chExt cx="812800" cy="812800"/>
          </a:xfrm>
        </p:grpSpPr>
        <p:sp>
          <p:nvSpPr>
            <p:cNvPr id="39" name="Google Shape;175;p6">
              <a:extLst>
                <a:ext uri="{FF2B5EF4-FFF2-40B4-BE49-F238E27FC236}">
                  <a16:creationId xmlns:a16="http://schemas.microsoft.com/office/drawing/2014/main" id="{12D8AC39-424D-FE2D-DAEC-2BFACFC975D2}"/>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8BD7"/>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0" name="Google Shape;176;p6">
              <a:extLst>
                <a:ext uri="{FF2B5EF4-FFF2-40B4-BE49-F238E27FC236}">
                  <a16:creationId xmlns:a16="http://schemas.microsoft.com/office/drawing/2014/main" id="{9DBF3E3F-88AC-679C-65D8-C10EAA6DD660}"/>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2</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sp>
        <p:nvSpPr>
          <p:cNvPr id="50" name="Google Shape;170;p6">
            <a:extLst>
              <a:ext uri="{FF2B5EF4-FFF2-40B4-BE49-F238E27FC236}">
                <a16:creationId xmlns:a16="http://schemas.microsoft.com/office/drawing/2014/main" id="{FD1C7AD6-6A85-4551-3E2E-B64D352B9026}"/>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Climate risk assessments</a:t>
            </a:r>
          </a:p>
        </p:txBody>
      </p:sp>
      <p:sp>
        <p:nvSpPr>
          <p:cNvPr id="51" name="Google Shape;170;p6">
            <a:extLst>
              <a:ext uri="{FF2B5EF4-FFF2-40B4-BE49-F238E27FC236}">
                <a16:creationId xmlns:a16="http://schemas.microsoft.com/office/drawing/2014/main" id="{FD13ABAD-19D7-67A4-EA4F-D0D9989E79D7}"/>
              </a:ext>
            </a:extLst>
          </p:cNvPr>
          <p:cNvSpPr txBox="1"/>
          <p:nvPr/>
        </p:nvSpPr>
        <p:spPr>
          <a:xfrm>
            <a:off x="3662957" y="3881611"/>
            <a:ext cx="1273047" cy="9022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2" name="Google Shape;170;p6">
            <a:extLst>
              <a:ext uri="{FF2B5EF4-FFF2-40B4-BE49-F238E27FC236}">
                <a16:creationId xmlns:a16="http://schemas.microsoft.com/office/drawing/2014/main" id="{8973A9C4-2904-9898-D45E-163645360C23}"/>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srgbClr val="FFFFFF"/>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170;p6">
            <a:extLst>
              <a:ext uri="{FF2B5EF4-FFF2-40B4-BE49-F238E27FC236}">
                <a16:creationId xmlns:a16="http://schemas.microsoft.com/office/drawing/2014/main" id="{2FA71B7A-B901-F42E-67FC-54F87EFF7D62}"/>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srgbClr val="FFFFFF"/>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Toolkit for water and sanitation infrastructure planning </a:t>
            </a:r>
          </a:p>
        </p:txBody>
      </p:sp>
      <p:grpSp>
        <p:nvGrpSpPr>
          <p:cNvPr id="54" name="Google Shape;174;p6">
            <a:extLst>
              <a:ext uri="{FF2B5EF4-FFF2-40B4-BE49-F238E27FC236}">
                <a16:creationId xmlns:a16="http://schemas.microsoft.com/office/drawing/2014/main" id="{66E1E603-B2AD-FF2D-CA7D-D8531A5A8F32}"/>
              </a:ext>
            </a:extLst>
          </p:cNvPr>
          <p:cNvGrpSpPr/>
          <p:nvPr/>
        </p:nvGrpSpPr>
        <p:grpSpPr>
          <a:xfrm>
            <a:off x="5400262" y="1949142"/>
            <a:ext cx="1391476" cy="1391476"/>
            <a:chOff x="0" y="0"/>
            <a:chExt cx="812800" cy="812800"/>
          </a:xfrm>
        </p:grpSpPr>
        <p:sp>
          <p:nvSpPr>
            <p:cNvPr id="55" name="Google Shape;175;p6">
              <a:extLst>
                <a:ext uri="{FF2B5EF4-FFF2-40B4-BE49-F238E27FC236}">
                  <a16:creationId xmlns:a16="http://schemas.microsoft.com/office/drawing/2014/main" id="{94D2393A-03E9-802F-1BA5-D790153D8024}"/>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A5FBA"/>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6" name="Google Shape;176;p6">
              <a:extLst>
                <a:ext uri="{FF2B5EF4-FFF2-40B4-BE49-F238E27FC236}">
                  <a16:creationId xmlns:a16="http://schemas.microsoft.com/office/drawing/2014/main" id="{09D92166-9F03-C316-7A12-C47A8242333B}"/>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3</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57" name="Google Shape;174;p6">
            <a:extLst>
              <a:ext uri="{FF2B5EF4-FFF2-40B4-BE49-F238E27FC236}">
                <a16:creationId xmlns:a16="http://schemas.microsoft.com/office/drawing/2014/main" id="{9B5BA9D0-598E-63BE-3D33-8E58C8EDF35F}"/>
              </a:ext>
            </a:extLst>
          </p:cNvPr>
          <p:cNvGrpSpPr/>
          <p:nvPr/>
        </p:nvGrpSpPr>
        <p:grpSpPr>
          <a:xfrm>
            <a:off x="7201841" y="1949142"/>
            <a:ext cx="1391476" cy="1391476"/>
            <a:chOff x="0" y="0"/>
            <a:chExt cx="812800" cy="812800"/>
          </a:xfrm>
        </p:grpSpPr>
        <p:sp>
          <p:nvSpPr>
            <p:cNvPr id="58" name="Google Shape;175;p6">
              <a:extLst>
                <a:ext uri="{FF2B5EF4-FFF2-40B4-BE49-F238E27FC236}">
                  <a16:creationId xmlns:a16="http://schemas.microsoft.com/office/drawing/2014/main" id="{2923DE64-7E76-D0DA-E86D-15511AF414E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D0AB"/>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9" name="Google Shape;176;p6">
              <a:extLst>
                <a:ext uri="{FF2B5EF4-FFF2-40B4-BE49-F238E27FC236}">
                  <a16:creationId xmlns:a16="http://schemas.microsoft.com/office/drawing/2014/main" id="{E0A61384-1103-1C58-8975-03F302F8E92A}"/>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4</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60" name="Google Shape;174;p6">
            <a:extLst>
              <a:ext uri="{FF2B5EF4-FFF2-40B4-BE49-F238E27FC236}">
                <a16:creationId xmlns:a16="http://schemas.microsoft.com/office/drawing/2014/main" id="{317010D7-FB8F-C707-9D72-21FE104C9810}"/>
              </a:ext>
            </a:extLst>
          </p:cNvPr>
          <p:cNvGrpSpPr/>
          <p:nvPr/>
        </p:nvGrpSpPr>
        <p:grpSpPr>
          <a:xfrm>
            <a:off x="9003420" y="1949142"/>
            <a:ext cx="1391476" cy="1391476"/>
            <a:chOff x="0" y="0"/>
            <a:chExt cx="812800" cy="812800"/>
          </a:xfrm>
        </p:grpSpPr>
        <p:sp>
          <p:nvSpPr>
            <p:cNvPr id="61" name="Google Shape;175;p6">
              <a:extLst>
                <a:ext uri="{FF2B5EF4-FFF2-40B4-BE49-F238E27FC236}">
                  <a16:creationId xmlns:a16="http://schemas.microsoft.com/office/drawing/2014/main" id="{FC077688-02E5-82D5-A07F-8F971B3CB9F5}"/>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2" name="Google Shape;176;p6">
              <a:extLst>
                <a:ext uri="{FF2B5EF4-FFF2-40B4-BE49-F238E27FC236}">
                  <a16:creationId xmlns:a16="http://schemas.microsoft.com/office/drawing/2014/main" id="{2B27DCB3-30C6-1094-87C0-6135C00E5D65}"/>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5</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63" name="Google Shape;174;p6">
            <a:extLst>
              <a:ext uri="{FF2B5EF4-FFF2-40B4-BE49-F238E27FC236}">
                <a16:creationId xmlns:a16="http://schemas.microsoft.com/office/drawing/2014/main" id="{3EC0A1A1-82BE-1AD9-BF98-22F093EE693F}"/>
              </a:ext>
            </a:extLst>
          </p:cNvPr>
          <p:cNvGrpSpPr/>
          <p:nvPr/>
        </p:nvGrpSpPr>
        <p:grpSpPr>
          <a:xfrm>
            <a:off x="1797104" y="1949142"/>
            <a:ext cx="1391476" cy="1391476"/>
            <a:chOff x="0" y="0"/>
            <a:chExt cx="812800" cy="812800"/>
          </a:xfrm>
        </p:grpSpPr>
        <p:sp>
          <p:nvSpPr>
            <p:cNvPr id="128" name="Google Shape;175;p6">
              <a:extLst>
                <a:ext uri="{FF2B5EF4-FFF2-40B4-BE49-F238E27FC236}">
                  <a16:creationId xmlns:a16="http://schemas.microsoft.com/office/drawing/2014/main" id="{21DF6E1D-9528-167F-9C97-CADE7EC2D6D0}"/>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9" name="Google Shape;176;p6">
              <a:extLst>
                <a:ext uri="{FF2B5EF4-FFF2-40B4-BE49-F238E27FC236}">
                  <a16:creationId xmlns:a16="http://schemas.microsoft.com/office/drawing/2014/main" id="{79EDAD51-E7DA-4BF2-5A05-BA70501B31F6}"/>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1</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278C1-D697-1404-80DE-97901EA684C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C8DDD1E-C1E9-E86A-A64D-9D9042D9C7B9}"/>
              </a:ext>
            </a:extLst>
          </p:cNvPr>
          <p:cNvSpPr>
            <a:spLocks noGrp="1"/>
          </p:cNvSpPr>
          <p:nvPr>
            <p:ph type="title"/>
          </p:nvPr>
        </p:nvSpPr>
        <p:spPr>
          <a:xfrm>
            <a:off x="651837" y="427155"/>
            <a:ext cx="10652760" cy="969264"/>
          </a:xfrm>
        </p:spPr>
        <p:txBody>
          <a:bodyPr/>
          <a:lstStyle/>
          <a:p>
            <a:r>
              <a:rPr lang="en-GB" b="1" i="1"/>
              <a:t>Physical infrastructure vulnerability</a:t>
            </a:r>
            <a:endParaRPr lang="en-GB"/>
          </a:p>
        </p:txBody>
      </p:sp>
      <p:sp>
        <p:nvSpPr>
          <p:cNvPr id="5" name="Content Placeholder 4">
            <a:extLst>
              <a:ext uri="{FF2B5EF4-FFF2-40B4-BE49-F238E27FC236}">
                <a16:creationId xmlns:a16="http://schemas.microsoft.com/office/drawing/2014/main" id="{64164308-499A-C48F-9503-F3146ABAD551}"/>
              </a:ext>
            </a:extLst>
          </p:cNvPr>
          <p:cNvSpPr>
            <a:spLocks noGrp="1"/>
          </p:cNvSpPr>
          <p:nvPr>
            <p:ph idx="1"/>
          </p:nvPr>
        </p:nvSpPr>
        <p:spPr>
          <a:xfrm>
            <a:off x="651837" y="1507984"/>
            <a:ext cx="10652760" cy="4115157"/>
          </a:xfrm>
        </p:spPr>
        <p:txBody>
          <a:bodyPr>
            <a:normAutofit/>
          </a:bodyPr>
          <a:lstStyle/>
          <a:p>
            <a:pPr marL="457200" indent="-457200">
              <a:buFontTx/>
              <a:buChar char="-"/>
            </a:pPr>
            <a:r>
              <a:rPr lang="en-GB"/>
              <a:t>Poor quality material</a:t>
            </a:r>
          </a:p>
          <a:p>
            <a:pPr marL="457200" indent="-457200">
              <a:buFontTx/>
              <a:buChar char="-"/>
            </a:pPr>
            <a:r>
              <a:rPr lang="en-GB"/>
              <a:t>Weak, or insufficient dimensions in intake</a:t>
            </a:r>
          </a:p>
          <a:p>
            <a:pPr marL="457200" indent="-457200">
              <a:buFontTx/>
              <a:buChar char="-"/>
            </a:pPr>
            <a:r>
              <a:rPr lang="en-GB"/>
              <a:t>Shallow-buried pipes</a:t>
            </a:r>
          </a:p>
          <a:p>
            <a:pPr marL="457200" indent="-457200">
              <a:buFontTx/>
              <a:buChar char="-"/>
            </a:pPr>
            <a:r>
              <a:rPr lang="en-GB"/>
              <a:t>Borehole design without proper sealing</a:t>
            </a:r>
          </a:p>
          <a:p>
            <a:pPr marL="457200" indent="-457200">
              <a:buFontTx/>
              <a:buChar char="-"/>
            </a:pPr>
            <a:r>
              <a:rPr lang="en-GB"/>
              <a:t>Electrical systems without back-up</a:t>
            </a:r>
          </a:p>
          <a:p>
            <a:pPr marL="457200" indent="-457200">
              <a:buFontTx/>
              <a:buChar char="-"/>
            </a:pPr>
            <a:endParaRPr lang="en-GB"/>
          </a:p>
        </p:txBody>
      </p:sp>
    </p:spTree>
    <p:extLst>
      <p:ext uri="{BB962C8B-B14F-4D97-AF65-F5344CB8AC3E}">
        <p14:creationId xmlns:p14="http://schemas.microsoft.com/office/powerpoint/2010/main" val="271784503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69"/>
        <p:cNvGrpSpPr/>
        <p:nvPr/>
      </p:nvGrpSpPr>
      <p:grpSpPr>
        <a:xfrm>
          <a:off x="0" y="0"/>
          <a:ext cx="0" cy="0"/>
          <a:chOff x="0" y="0"/>
          <a:chExt cx="0" cy="0"/>
        </a:xfrm>
      </p:grpSpPr>
      <p:sp>
        <p:nvSpPr>
          <p:cNvPr id="370" name="Google Shape;370;p1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13"/>
          <p:cNvSpPr txBox="1"/>
          <p:nvPr/>
        </p:nvSpPr>
        <p:spPr>
          <a:xfrm>
            <a:off x="879707" y="415849"/>
            <a:ext cx="7846624"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Review Exercise: Pictionary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72" name="Google Shape;372;p13"/>
          <p:cNvSpPr txBox="1"/>
          <p:nvPr/>
        </p:nvSpPr>
        <p:spPr>
          <a:xfrm>
            <a:off x="879707" y="1434786"/>
            <a:ext cx="4477800"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Test your knowledge, and challenge those around you: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cxnSp>
        <p:nvCxnSpPr>
          <p:cNvPr id="373" name="Google Shape;373;p13"/>
          <p:cNvCxnSpPr/>
          <p:nvPr/>
        </p:nvCxnSpPr>
        <p:spPr>
          <a:xfrm rot="10800000" flipH="1">
            <a:off x="746696" y="2493951"/>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4" name="Google Shape;374;p13"/>
          <p:cNvCxnSpPr/>
          <p:nvPr/>
        </p:nvCxnSpPr>
        <p:spPr>
          <a:xfrm rot="10800000" flipH="1">
            <a:off x="746470" y="4081038"/>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5" name="Google Shape;375;p13"/>
          <p:cNvCxnSpPr/>
          <p:nvPr/>
        </p:nvCxnSpPr>
        <p:spPr>
          <a:xfrm rot="10800000" flipH="1">
            <a:off x="746809" y="3256210"/>
            <a:ext cx="886622" cy="7873"/>
          </a:xfrm>
          <a:prstGeom prst="straightConnector1">
            <a:avLst/>
          </a:prstGeom>
          <a:noFill/>
          <a:ln w="38100" cap="flat" cmpd="sng">
            <a:solidFill>
              <a:schemeClr val="bg1"/>
            </a:solidFill>
            <a:prstDash val="solid"/>
            <a:round/>
            <a:headEnd type="none" w="sm" len="sm"/>
            <a:tailEnd type="stealth" w="med" len="med"/>
          </a:ln>
        </p:spPr>
      </p:cxnSp>
      <p:sp>
        <p:nvSpPr>
          <p:cNvPr id="376" name="Google Shape;376;p13"/>
          <p:cNvSpPr txBox="1"/>
          <p:nvPr/>
        </p:nvSpPr>
        <p:spPr>
          <a:xfrm>
            <a:off x="1813640" y="3139497"/>
            <a:ext cx="40188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In 2 mins, draw a simple sketch of what you think this concept would look like in real life.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77" name="Google Shape;377;p13"/>
          <p:cNvSpPr txBox="1"/>
          <p:nvPr/>
        </p:nvSpPr>
        <p:spPr>
          <a:xfrm>
            <a:off x="1794365" y="3925154"/>
            <a:ext cx="40382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Challenge someone else on your table to guess which of the definitions you have drawn.</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78" name="Google Shape;378;p13"/>
          <p:cNvSpPr txBox="1"/>
          <p:nvPr/>
        </p:nvSpPr>
        <p:spPr>
          <a:xfrm>
            <a:off x="1813640" y="2353839"/>
            <a:ext cx="3045200"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Choose one of the definitions.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79" name="Google Shape;379;p13"/>
          <p:cNvSpPr txBox="1"/>
          <p:nvPr/>
        </p:nvSpPr>
        <p:spPr>
          <a:xfrm>
            <a:off x="881171" y="5765908"/>
            <a:ext cx="44636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Do you have any questions on the definitions or concepts?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grpSp>
        <p:nvGrpSpPr>
          <p:cNvPr id="383" name="Google Shape;383;p13"/>
          <p:cNvGrpSpPr/>
          <p:nvPr/>
        </p:nvGrpSpPr>
        <p:grpSpPr>
          <a:xfrm>
            <a:off x="7819683" y="2671435"/>
            <a:ext cx="896951" cy="896951"/>
            <a:chOff x="0" y="0"/>
            <a:chExt cx="812800" cy="812800"/>
          </a:xfrm>
        </p:grpSpPr>
        <p:sp>
          <p:nvSpPr>
            <p:cNvPr id="384" name="Google Shape;384;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386" name="Google Shape;386;p13"/>
          <p:cNvGrpSpPr/>
          <p:nvPr/>
        </p:nvGrpSpPr>
        <p:grpSpPr>
          <a:xfrm>
            <a:off x="7819683" y="1689722"/>
            <a:ext cx="896951" cy="896951"/>
            <a:chOff x="0" y="0"/>
            <a:chExt cx="812800" cy="812800"/>
          </a:xfrm>
        </p:grpSpPr>
        <p:sp>
          <p:nvSpPr>
            <p:cNvPr id="387" name="Google Shape;387;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389" name="Google Shape;389;p13"/>
          <p:cNvGrpSpPr/>
          <p:nvPr/>
        </p:nvGrpSpPr>
        <p:grpSpPr>
          <a:xfrm>
            <a:off x="7806137" y="3623844"/>
            <a:ext cx="896951" cy="896951"/>
            <a:chOff x="0" y="0"/>
            <a:chExt cx="812800" cy="812800"/>
          </a:xfrm>
        </p:grpSpPr>
        <p:sp>
          <p:nvSpPr>
            <p:cNvPr id="390" name="Google Shape;390;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392" name="Google Shape;392;p13"/>
          <p:cNvGrpSpPr/>
          <p:nvPr/>
        </p:nvGrpSpPr>
        <p:grpSpPr>
          <a:xfrm>
            <a:off x="7806137" y="4603346"/>
            <a:ext cx="896951" cy="896951"/>
            <a:chOff x="0" y="0"/>
            <a:chExt cx="812800" cy="812800"/>
          </a:xfrm>
        </p:grpSpPr>
        <p:sp>
          <p:nvSpPr>
            <p:cNvPr id="393" name="Google Shape;393;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94" name="Google Shape;394;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410" name="Google Shape;410;p13"/>
          <p:cNvSpPr txBox="1"/>
          <p:nvPr/>
        </p:nvSpPr>
        <p:spPr>
          <a:xfrm>
            <a:off x="8849984" y="1922297"/>
            <a:ext cx="1660675" cy="24615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Equity</a:t>
            </a: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412" name="Google Shape;412;p13"/>
          <p:cNvSpPr txBox="1"/>
          <p:nvPr/>
        </p:nvSpPr>
        <p:spPr>
          <a:xfrm>
            <a:off x="8849984" y="2986960"/>
            <a:ext cx="1660675" cy="24615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Equality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13" name="Google Shape;413;p13"/>
          <p:cNvSpPr txBox="1"/>
          <p:nvPr/>
        </p:nvSpPr>
        <p:spPr>
          <a:xfrm>
            <a:off x="8849984" y="3967688"/>
            <a:ext cx="1660675" cy="24615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Inclusion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13"/>
          <p:cNvSpPr txBox="1"/>
          <p:nvPr/>
        </p:nvSpPr>
        <p:spPr>
          <a:xfrm>
            <a:off x="8849984" y="4952595"/>
            <a:ext cx="1660675" cy="24615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000"/>
              <a:buFont typeface="Arial"/>
              <a:buNone/>
              <a:tabLst/>
              <a:defRPr/>
            </a:pPr>
            <a:r>
              <a:rPr kumimoji="0" lang="en-US" sz="1333" b="0" i="0" u="none" strike="noStrike" kern="0" cap="none" spc="0" normalizeH="0" baseline="0" noProof="0">
                <a:ln>
                  <a:noFill/>
                </a:ln>
                <a:solidFill>
                  <a:srgbClr val="FFFFFF"/>
                </a:solidFill>
                <a:effectLst/>
                <a:uLnTx/>
                <a:uFillTx/>
                <a:latin typeface="Roboto"/>
                <a:ea typeface="Roboto"/>
                <a:cs typeface="Roboto"/>
                <a:sym typeface="Roboto"/>
              </a:rPr>
              <a:t>Inequality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13"/>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77"/>
        <p:cNvGrpSpPr/>
        <p:nvPr/>
      </p:nvGrpSpPr>
      <p:grpSpPr>
        <a:xfrm>
          <a:off x="0" y="0"/>
          <a:ext cx="0" cy="0"/>
          <a:chOff x="0" y="0"/>
          <a:chExt cx="0" cy="0"/>
        </a:xfrm>
      </p:grpSpPr>
      <p:sp>
        <p:nvSpPr>
          <p:cNvPr id="382" name="Google Shape;382;p16"/>
          <p:cNvSpPr txBox="1"/>
          <p:nvPr/>
        </p:nvSpPr>
        <p:spPr>
          <a:xfrm>
            <a:off x="1441342" y="2871231"/>
            <a:ext cx="4654658"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Summing up</a:t>
            </a:r>
            <a:endParaRPr kumimoji="0" lang="en-US" sz="933" b="0" i="0" u="none" strike="noStrike" kern="0" cap="none" spc="0" normalizeH="0" baseline="0" noProof="0">
              <a:ln>
                <a:noFill/>
              </a:ln>
              <a:solidFill>
                <a:prstClr val="white"/>
              </a:solidFill>
              <a:effectLst/>
              <a:uLnTx/>
              <a:uFillTx/>
              <a:latin typeface="Arial"/>
              <a:cs typeface="Arial"/>
              <a:sym typeface="Arial"/>
            </a:endParaRPr>
          </a:p>
        </p:txBody>
      </p:sp>
      <p:sp>
        <p:nvSpPr>
          <p:cNvPr id="385" name="Google Shape;385;p16"/>
          <p:cNvSpPr txBox="1"/>
          <p:nvPr/>
        </p:nvSpPr>
        <p:spPr>
          <a:xfrm rot="-5400000">
            <a:off x="9491787" y="3983324"/>
            <a:ext cx="5157199" cy="193899"/>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050" b="0" i="1" u="none" strike="noStrike" kern="0" cap="none" spc="0" normalizeH="0" baseline="0" noProof="0">
                <a:ln>
                  <a:noFill/>
                </a:ln>
                <a:solidFill>
                  <a:prstClr val="white"/>
                </a:solidFill>
                <a:effectLst/>
                <a:uLnTx/>
                <a:uFillTx/>
                <a:latin typeface="Roboto"/>
                <a:ea typeface="Roboto"/>
                <a:cs typeface="Roboto"/>
                <a:sym typeface="Roboto"/>
              </a:rPr>
              <a:t>Illustration by Maisha Rahman, Original concept by Craig Froehle</a:t>
            </a:r>
            <a:endParaRPr kumimoji="0" sz="800" b="0" i="1" u="none" strike="noStrike" kern="0" cap="none" spc="0" normalizeH="0" baseline="0" noProof="0">
              <a:ln>
                <a:noFill/>
              </a:ln>
              <a:solidFill>
                <a:prstClr val="white"/>
              </a:solidFill>
              <a:effectLst/>
              <a:uLnTx/>
              <a:uFillTx/>
              <a:latin typeface="Arial"/>
              <a:cs typeface="Arial"/>
              <a:sym typeface="Arial"/>
            </a:endParaRPr>
          </a:p>
        </p:txBody>
      </p:sp>
      <p:sp>
        <p:nvSpPr>
          <p:cNvPr id="387" name="Google Shape;387;p16"/>
          <p:cNvSpPr txBox="1">
            <a:spLocks noGrp="1"/>
          </p:cNvSpPr>
          <p:nvPr>
            <p:ph type="sldNum" idx="4"/>
          </p:nvPr>
        </p:nvSpPr>
        <p:spPr>
          <a:xfrm>
            <a:off x="-934720" y="6414686"/>
            <a:ext cx="1422400" cy="243417"/>
          </a:xfrm>
          <a:prstGeom prst="rect">
            <a:avLst/>
          </a:prstGeom>
          <a:noFill/>
          <a:ln>
            <a:noFill/>
          </a:ln>
        </p:spPr>
        <p:txBody>
          <a:bodyPr spcFirstLastPara="1" vert="horz" wrap="square" lIns="60950" tIns="30467" rIns="60950" bIns="30467" rtlCol="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800" b="0" i="0" u="none" strike="noStrike" kern="0" cap="none" spc="0" normalizeH="0" baseline="0" noProof="0">
                <a:ln>
                  <a:noFill/>
                </a:ln>
                <a:solidFill>
                  <a:srgbClr val="0A5FBA"/>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102</a:t>
            </a:fld>
            <a:endParaRPr kumimoji="0" sz="800" b="0" i="0" u="none" strike="noStrike" kern="0" cap="none" spc="0" normalizeH="0" baseline="0" noProof="0">
              <a:ln>
                <a:noFill/>
              </a:ln>
              <a:solidFill>
                <a:srgbClr val="0A5FBA"/>
              </a:solidFill>
              <a:effectLst/>
              <a:uLnTx/>
              <a:uFillTx/>
              <a:latin typeface="Arial"/>
              <a:cs typeface="Arial"/>
              <a:sym typeface="Arial"/>
            </a:endParaRPr>
          </a:p>
        </p:txBody>
      </p:sp>
      <p:sp>
        <p:nvSpPr>
          <p:cNvPr id="388" name="Google Shape;388;p16"/>
          <p:cNvSpPr/>
          <p:nvPr/>
        </p:nvSpPr>
        <p:spPr>
          <a:xfrm>
            <a:off x="5331417" y="249841"/>
            <a:ext cx="2505791" cy="2503665"/>
          </a:xfrm>
          <a:custGeom>
            <a:avLst/>
            <a:gdLst/>
            <a:ahLst/>
            <a:cxnLst/>
            <a:rect l="l" t="t" r="r" b="b"/>
            <a:pathLst>
              <a:path w="3758687" h="3755498" extrusionOk="0">
                <a:moveTo>
                  <a:pt x="0" y="0"/>
                </a:moveTo>
                <a:lnTo>
                  <a:pt x="3758687" y="0"/>
                </a:lnTo>
                <a:lnTo>
                  <a:pt x="3758687" y="3755498"/>
                </a:lnTo>
                <a:lnTo>
                  <a:pt x="0" y="375549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16"/>
          <p:cNvSpPr/>
          <p:nvPr/>
        </p:nvSpPr>
        <p:spPr>
          <a:xfrm>
            <a:off x="8659380" y="249841"/>
            <a:ext cx="2510908" cy="2503665"/>
          </a:xfrm>
          <a:custGeom>
            <a:avLst/>
            <a:gdLst/>
            <a:ahLst/>
            <a:cxnLst/>
            <a:rect l="l" t="t" r="r" b="b"/>
            <a:pathLst>
              <a:path w="3766362" h="3755498" extrusionOk="0">
                <a:moveTo>
                  <a:pt x="0" y="0"/>
                </a:moveTo>
                <a:lnTo>
                  <a:pt x="3766362" y="0"/>
                </a:lnTo>
                <a:lnTo>
                  <a:pt x="3766362" y="3755498"/>
                </a:lnTo>
                <a:lnTo>
                  <a:pt x="0" y="3755498"/>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16"/>
          <p:cNvSpPr/>
          <p:nvPr/>
        </p:nvSpPr>
        <p:spPr>
          <a:xfrm>
            <a:off x="5331417" y="3544869"/>
            <a:ext cx="2505791" cy="2489169"/>
          </a:xfrm>
          <a:custGeom>
            <a:avLst/>
            <a:gdLst/>
            <a:ahLst/>
            <a:cxnLst/>
            <a:rect l="l" t="t" r="r" b="b"/>
            <a:pathLst>
              <a:path w="3758687" h="3733754" extrusionOk="0">
                <a:moveTo>
                  <a:pt x="0" y="0"/>
                </a:moveTo>
                <a:lnTo>
                  <a:pt x="3758687" y="0"/>
                </a:lnTo>
                <a:lnTo>
                  <a:pt x="3758687" y="3733754"/>
                </a:lnTo>
                <a:lnTo>
                  <a:pt x="0" y="3733754"/>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16"/>
          <p:cNvSpPr/>
          <p:nvPr/>
        </p:nvSpPr>
        <p:spPr>
          <a:xfrm>
            <a:off x="8640330" y="3544869"/>
            <a:ext cx="2529958" cy="2489169"/>
          </a:xfrm>
          <a:custGeom>
            <a:avLst/>
            <a:gdLst/>
            <a:ahLst/>
            <a:cxnLst/>
            <a:rect l="l" t="t" r="r" b="b"/>
            <a:pathLst>
              <a:path w="3794937" h="3733754" extrusionOk="0">
                <a:moveTo>
                  <a:pt x="0" y="0"/>
                </a:moveTo>
                <a:lnTo>
                  <a:pt x="3794937" y="0"/>
                </a:lnTo>
                <a:lnTo>
                  <a:pt x="3794937" y="3733754"/>
                </a:lnTo>
                <a:lnTo>
                  <a:pt x="0" y="373375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16"/>
          <p:cNvSpPr txBox="1"/>
          <p:nvPr/>
        </p:nvSpPr>
        <p:spPr>
          <a:xfrm>
            <a:off x="6144381" y="2871230"/>
            <a:ext cx="1692800" cy="469552"/>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Few get more than they need</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Some get just what they need</a:t>
            </a:r>
            <a:endParaRPr kumimoji="0" sz="933" b="0" i="0" u="none" strike="noStrike" kern="0" cap="none" spc="0" normalizeH="0" baseline="0" noProof="0">
              <a:ln>
                <a:noFill/>
              </a:ln>
              <a:solidFill>
                <a:prstClr val="white"/>
              </a:solidFill>
              <a:effectLst/>
              <a:uLnTx/>
              <a:uFillTx/>
              <a:latin typeface="Arial"/>
              <a:cs typeface="Arial"/>
              <a:sym typeface="Arial"/>
            </a:endParaRPr>
          </a:p>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Many get less than they need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3" name="Google Shape;393;p16"/>
          <p:cNvSpPr txBox="1"/>
          <p:nvPr/>
        </p:nvSpPr>
        <p:spPr>
          <a:xfrm>
            <a:off x="5331416" y="2947600"/>
            <a:ext cx="1269000"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REALITY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4" name="Google Shape;394;p16"/>
          <p:cNvSpPr txBox="1"/>
          <p:nvPr/>
        </p:nvSpPr>
        <p:spPr>
          <a:xfrm>
            <a:off x="6160496" y="6172199"/>
            <a:ext cx="1692800" cy="313034"/>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Everyone gets the support they need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5" name="Google Shape;395;p16"/>
          <p:cNvSpPr txBox="1"/>
          <p:nvPr/>
        </p:nvSpPr>
        <p:spPr>
          <a:xfrm>
            <a:off x="5347532" y="6248569"/>
            <a:ext cx="1269000"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EQUITY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6" name="Google Shape;396;p16"/>
          <p:cNvSpPr txBox="1"/>
          <p:nvPr/>
        </p:nvSpPr>
        <p:spPr>
          <a:xfrm>
            <a:off x="9459644" y="2871231"/>
            <a:ext cx="1692800" cy="469552"/>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Everyone gets the same support, this works better for some than for others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7" name="Google Shape;397;p16"/>
          <p:cNvSpPr txBox="1"/>
          <p:nvPr/>
        </p:nvSpPr>
        <p:spPr>
          <a:xfrm>
            <a:off x="8675931" y="2947600"/>
            <a:ext cx="1269000"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EQUALITY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8" name="Google Shape;398;p16"/>
          <p:cNvSpPr txBox="1"/>
          <p:nvPr/>
        </p:nvSpPr>
        <p:spPr>
          <a:xfrm>
            <a:off x="9453294" y="6154689"/>
            <a:ext cx="1692800" cy="469552"/>
          </a:xfrm>
          <a:prstGeom prst="rect">
            <a:avLst/>
          </a:prstGeom>
          <a:noFill/>
          <a:ln>
            <a:noFill/>
          </a:ln>
        </p:spPr>
        <p:txBody>
          <a:bodyPr spcFirstLastPara="1" wrap="square" lIns="0" tIns="0" rIns="0" bIns="0" anchor="t" anchorCtr="0">
            <a:spAutoFit/>
          </a:bodyPr>
          <a:lstStyle/>
          <a:p>
            <a:pPr marL="0" marR="0" lvl="0" indent="0" algn="r" defTabSz="914400" rtl="0" eaLnBrk="1" fontAlgn="auto" latinLnBrk="0" hangingPunct="1">
              <a:lnSpc>
                <a:spcPct val="109000"/>
              </a:lnSpc>
              <a:spcBef>
                <a:spcPts val="0"/>
              </a:spcBef>
              <a:spcAft>
                <a:spcPts val="0"/>
              </a:spcAft>
              <a:buClr>
                <a:srgbClr val="000000"/>
              </a:buClr>
              <a:buSzPts val="1400"/>
              <a:buFont typeface="Arial"/>
              <a:buNone/>
              <a:tabLst/>
              <a:defRPr/>
            </a:pPr>
            <a:r>
              <a:rPr kumimoji="0" lang="en-US" sz="933" b="0" i="0" u="none" strike="noStrike" kern="0" cap="none" spc="0" normalizeH="0" baseline="0" noProof="0">
                <a:ln>
                  <a:noFill/>
                </a:ln>
                <a:solidFill>
                  <a:prstClr val="white"/>
                </a:solidFill>
                <a:effectLst/>
                <a:uLnTx/>
                <a:uFillTx/>
                <a:latin typeface="Roboto"/>
                <a:ea typeface="Roboto"/>
                <a:cs typeface="Roboto"/>
                <a:sym typeface="Roboto"/>
              </a:rPr>
              <a:t>The structural &amp; systemic cause of inequality is addressed; Everyone can come as they are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399" name="Google Shape;399;p16"/>
          <p:cNvSpPr txBox="1"/>
          <p:nvPr/>
        </p:nvSpPr>
        <p:spPr>
          <a:xfrm>
            <a:off x="8640330" y="6231058"/>
            <a:ext cx="1269000"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prstClr val="white"/>
                </a:solidFill>
                <a:effectLst/>
                <a:uLnTx/>
                <a:uFillTx/>
                <a:latin typeface="Roboto"/>
                <a:ea typeface="Roboto"/>
                <a:cs typeface="Roboto"/>
                <a:sym typeface="Roboto"/>
              </a:rPr>
              <a:t>JUSTICE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B71E0DE-B0D0-CBDC-0FBA-A7DD3E21A97D}"/>
              </a:ext>
            </a:extLst>
          </p:cNvPr>
          <p:cNvSpPr>
            <a:spLocks noGrp="1"/>
          </p:cNvSpPr>
          <p:nvPr>
            <p:ph sz="quarter" idx="16"/>
          </p:nvPr>
        </p:nvSpPr>
        <p:spPr/>
        <p:txBody>
          <a:bodyPr>
            <a:normAutofit lnSpcReduction="10000"/>
          </a:bodyPr>
          <a:lstStyle/>
          <a:p>
            <a:r>
              <a:rPr lang="en-GB"/>
              <a:t>06| Adaptive approaches</a:t>
            </a:r>
          </a:p>
          <a:p>
            <a:endParaRPr lang="en-GB"/>
          </a:p>
        </p:txBody>
      </p:sp>
      <p:sp>
        <p:nvSpPr>
          <p:cNvPr id="2" name="Google Shape;1206;p57">
            <a:extLst>
              <a:ext uri="{FF2B5EF4-FFF2-40B4-BE49-F238E27FC236}">
                <a16:creationId xmlns:a16="http://schemas.microsoft.com/office/drawing/2014/main" id="{8F211063-F21F-B3FA-DB47-B3772016ECF6}"/>
              </a:ext>
            </a:extLst>
          </p:cNvPr>
          <p:cNvSpPr txBox="1"/>
          <p:nvPr/>
        </p:nvSpPr>
        <p:spPr>
          <a:xfrm rot="-5400000">
            <a:off x="9590758" y="4043831"/>
            <a:ext cx="4503434"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Drone support via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7807843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60B9F-8EDB-8C52-190D-7C7324FFC6EC}"/>
              </a:ext>
            </a:extLst>
          </p:cNvPr>
          <p:cNvSpPr>
            <a:spLocks noGrp="1"/>
          </p:cNvSpPr>
          <p:nvPr>
            <p:ph type="title"/>
          </p:nvPr>
        </p:nvSpPr>
        <p:spPr>
          <a:xfrm>
            <a:off x="544771" y="865269"/>
            <a:ext cx="5338911" cy="1538586"/>
          </a:xfrm>
          <a:ln>
            <a:noFill/>
          </a:ln>
        </p:spPr>
        <p:txBody>
          <a:bodyPr/>
          <a:lstStyle/>
          <a:p>
            <a:r>
              <a:rPr lang="en-GB" b="1">
                <a:latin typeface="Arial"/>
                <a:ea typeface="Arial"/>
                <a:cs typeface="Arial"/>
                <a:sym typeface="Arial"/>
              </a:rPr>
              <a:t>How to create resilient water services? </a:t>
            </a:r>
            <a:endParaRPr lang="en-GB"/>
          </a:p>
        </p:txBody>
      </p:sp>
      <p:sp>
        <p:nvSpPr>
          <p:cNvPr id="3" name="Content Placeholder 2">
            <a:extLst>
              <a:ext uri="{FF2B5EF4-FFF2-40B4-BE49-F238E27FC236}">
                <a16:creationId xmlns:a16="http://schemas.microsoft.com/office/drawing/2014/main" id="{821F8439-D00F-144A-36C6-57DA0A9E83A1}"/>
              </a:ext>
            </a:extLst>
          </p:cNvPr>
          <p:cNvSpPr>
            <a:spLocks noGrp="1"/>
          </p:cNvSpPr>
          <p:nvPr>
            <p:ph idx="1"/>
          </p:nvPr>
        </p:nvSpPr>
        <p:spPr>
          <a:xfrm>
            <a:off x="529781" y="2388864"/>
            <a:ext cx="5338912" cy="2710077"/>
          </a:xfrm>
        </p:spPr>
        <p:txBody>
          <a:bodyPr>
            <a:normAutofit lnSpcReduction="10000"/>
          </a:bodyPr>
          <a:lstStyle/>
          <a:p>
            <a:r>
              <a:rPr lang="en-GB" sz="2000">
                <a:solidFill>
                  <a:srgbClr val="0A5FBA"/>
                </a:solidFill>
                <a:latin typeface="Arial"/>
                <a:ea typeface="Arial"/>
                <a:cs typeface="Arial"/>
                <a:sym typeface="Arial"/>
              </a:rPr>
              <a:t>Adaptive approaches</a:t>
            </a:r>
            <a:r>
              <a:rPr lang="en-GB" sz="2000">
                <a:latin typeface="Arial"/>
                <a:ea typeface="Arial"/>
                <a:cs typeface="Arial"/>
                <a:sym typeface="Arial"/>
              </a:rPr>
              <a:t>:</a:t>
            </a:r>
            <a:endParaRPr lang="en-GB" sz="2000">
              <a:solidFill>
                <a:srgbClr val="0A5FBA"/>
              </a:solidFill>
              <a:sym typeface="Arial"/>
            </a:endParaRPr>
          </a:p>
          <a:p>
            <a:pPr marL="342900" indent="-342900">
              <a:buFont typeface="Arial" panose="020B0604020202020204" pitchFamily="34" charset="0"/>
              <a:buChar char="•"/>
            </a:pPr>
            <a:r>
              <a:rPr lang="en-GB" sz="2000" b="1">
                <a:solidFill>
                  <a:srgbClr val="0A5FBA"/>
                </a:solidFill>
                <a:sym typeface="Arial"/>
              </a:rPr>
              <a:t>Structural Approaches (Infrastructure-Based Solutions) </a:t>
            </a:r>
            <a:r>
              <a:rPr lang="en-GB" sz="2000">
                <a:solidFill>
                  <a:srgbClr val="0A5FBA"/>
                </a:solidFill>
                <a:sym typeface="Arial"/>
              </a:rPr>
              <a:t>such as Nature Based Solutions (NBS)</a:t>
            </a:r>
          </a:p>
          <a:p>
            <a:pPr marL="342900" indent="-342900">
              <a:buFont typeface="Arial" panose="020B0604020202020204" pitchFamily="34" charset="0"/>
              <a:buChar char="•"/>
            </a:pPr>
            <a:r>
              <a:rPr lang="en-GB" sz="2000" b="1">
                <a:solidFill>
                  <a:srgbClr val="0A5FBA"/>
                </a:solidFill>
              </a:rPr>
              <a:t>Non-Structural Approaches (Policy and Community-Based Solutions) </a:t>
            </a:r>
            <a:r>
              <a:rPr lang="en-GB" sz="2000">
                <a:solidFill>
                  <a:srgbClr val="0A5FBA"/>
                </a:solidFill>
              </a:rPr>
              <a:t>such as Early Warning Systems</a:t>
            </a:r>
            <a:endParaRPr lang="en-GB" b="1">
              <a:sym typeface="Arial"/>
            </a:endParaRPr>
          </a:p>
        </p:txBody>
      </p:sp>
      <p:pic>
        <p:nvPicPr>
          <p:cNvPr id="5" name="Picture 4">
            <a:extLst>
              <a:ext uri="{FF2B5EF4-FFF2-40B4-BE49-F238E27FC236}">
                <a16:creationId xmlns:a16="http://schemas.microsoft.com/office/drawing/2014/main" id="{6EAB09A9-76E7-54E6-C6CA-B1E848C8FAE5}"/>
              </a:ext>
            </a:extLst>
          </p:cNvPr>
          <p:cNvPicPr>
            <a:picLocks noChangeAspect="1"/>
          </p:cNvPicPr>
          <p:nvPr/>
        </p:nvPicPr>
        <p:blipFill>
          <a:blip r:embed="rId3"/>
          <a:stretch>
            <a:fillRect/>
          </a:stretch>
        </p:blipFill>
        <p:spPr>
          <a:xfrm>
            <a:off x="6323309" y="1629749"/>
            <a:ext cx="5493894" cy="3598501"/>
          </a:xfrm>
          <a:prstGeom prst="roundRect">
            <a:avLst>
              <a:gd name="adj" fmla="val 3316"/>
            </a:avLst>
          </a:prstGeom>
        </p:spPr>
      </p:pic>
      <p:sp>
        <p:nvSpPr>
          <p:cNvPr id="6" name="Google Shape;1206;p57">
            <a:extLst>
              <a:ext uri="{FF2B5EF4-FFF2-40B4-BE49-F238E27FC236}">
                <a16:creationId xmlns:a16="http://schemas.microsoft.com/office/drawing/2014/main" id="{0ED629B4-5F59-35A6-0950-F8107F42B55D}"/>
              </a:ext>
            </a:extLst>
          </p:cNvPr>
          <p:cNvSpPr txBox="1"/>
          <p:nvPr/>
        </p:nvSpPr>
        <p:spPr>
          <a:xfrm rot="-5400000">
            <a:off x="9762657" y="4224910"/>
            <a:ext cx="4503434" cy="16927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1" u="none" strike="noStrike" kern="0" cap="none" spc="0" normalizeH="0" baseline="0" noProof="0">
                <a:ln>
                  <a:noFill/>
                </a:ln>
                <a:solidFill>
                  <a:srgbClr val="0F6FC6"/>
                </a:solidFill>
                <a:effectLst/>
                <a:uLnTx/>
                <a:uFillTx/>
                <a:latin typeface="Arial"/>
                <a:cs typeface="Arial"/>
                <a:sym typeface="Arial"/>
              </a:rPr>
              <a:t>Marie-Christine Cormier Salem/</a:t>
            </a:r>
            <a:r>
              <a:rPr kumimoji="0" lang="en-GB" sz="1100" b="0" i="1" u="none" strike="noStrike" kern="0" cap="none" spc="0" normalizeH="0" baseline="0" noProof="0" err="1">
                <a:ln>
                  <a:noFill/>
                </a:ln>
                <a:solidFill>
                  <a:srgbClr val="0F6FC6"/>
                </a:solidFill>
                <a:effectLst/>
                <a:uLnTx/>
                <a:uFillTx/>
                <a:latin typeface="Arial"/>
                <a:cs typeface="Arial"/>
                <a:sym typeface="Arial"/>
              </a:rPr>
              <a:t>IRDMangroves</a:t>
            </a:r>
            <a:r>
              <a:rPr kumimoji="0" lang="en-GB" sz="1100" b="0" i="1" u="none" strike="noStrike" kern="0" cap="none" spc="0" normalizeH="0" baseline="0" noProof="0">
                <a:ln>
                  <a:noFill/>
                </a:ln>
                <a:solidFill>
                  <a:srgbClr val="0F6FC6"/>
                </a:solidFill>
                <a:effectLst/>
                <a:uLnTx/>
                <a:uFillTx/>
                <a:latin typeface="Arial"/>
                <a:cs typeface="Arial"/>
                <a:sym typeface="Arial"/>
              </a:rPr>
              <a:t> of Senegal </a:t>
            </a:r>
          </a:p>
        </p:txBody>
      </p:sp>
    </p:spTree>
    <p:extLst>
      <p:ext uri="{BB962C8B-B14F-4D97-AF65-F5344CB8AC3E}">
        <p14:creationId xmlns:p14="http://schemas.microsoft.com/office/powerpoint/2010/main" val="42898212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E762A8-2E0A-4952-6671-30600CCE748C}"/>
              </a:ext>
            </a:extLst>
          </p:cNvPr>
          <p:cNvSpPr txBox="1">
            <a:spLocks/>
          </p:cNvSpPr>
          <p:nvPr/>
        </p:nvSpPr>
        <p:spPr>
          <a:xfrm>
            <a:off x="429768" y="283464"/>
            <a:ext cx="10652760"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bg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Structural (Infrastructural approaches)</a:t>
            </a:r>
            <a:endParaRPr kumimoji="0" lang="en-NL"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endParaRPr>
          </a:p>
        </p:txBody>
      </p:sp>
      <p:graphicFrame>
        <p:nvGraphicFramePr>
          <p:cNvPr id="5" name="Content Placeholder 16">
            <a:extLst>
              <a:ext uri="{FF2B5EF4-FFF2-40B4-BE49-F238E27FC236}">
                <a16:creationId xmlns:a16="http://schemas.microsoft.com/office/drawing/2014/main" id="{EA0AA13B-6B26-A21B-2C8D-75E286B0D3C9}"/>
              </a:ext>
            </a:extLst>
          </p:cNvPr>
          <p:cNvGraphicFramePr>
            <a:graphicFrameLocks/>
          </p:cNvGraphicFramePr>
          <p:nvPr/>
        </p:nvGraphicFramePr>
        <p:xfrm>
          <a:off x="429768" y="1415637"/>
          <a:ext cx="11480202" cy="4026725"/>
        </p:xfrm>
        <a:graphic>
          <a:graphicData uri="http://schemas.openxmlformats.org/drawingml/2006/table">
            <a:tbl>
              <a:tblPr firstRow="1" firstCol="1" bandRow="1">
                <a:tableStyleId>{5C22544A-7EE6-4342-B048-85BDC9FD1C3A}</a:tableStyleId>
              </a:tblPr>
              <a:tblGrid>
                <a:gridCol w="1546157">
                  <a:extLst>
                    <a:ext uri="{9D8B030D-6E8A-4147-A177-3AD203B41FA5}">
                      <a16:colId xmlns:a16="http://schemas.microsoft.com/office/drawing/2014/main" val="4228302807"/>
                    </a:ext>
                  </a:extLst>
                </a:gridCol>
                <a:gridCol w="2603716">
                  <a:extLst>
                    <a:ext uri="{9D8B030D-6E8A-4147-A177-3AD203B41FA5}">
                      <a16:colId xmlns:a16="http://schemas.microsoft.com/office/drawing/2014/main" val="1425551464"/>
                    </a:ext>
                  </a:extLst>
                </a:gridCol>
                <a:gridCol w="7330329">
                  <a:extLst>
                    <a:ext uri="{9D8B030D-6E8A-4147-A177-3AD203B41FA5}">
                      <a16:colId xmlns:a16="http://schemas.microsoft.com/office/drawing/2014/main" val="2577353749"/>
                    </a:ext>
                  </a:extLst>
                </a:gridCol>
              </a:tblGrid>
              <a:tr h="438605">
                <a:tc>
                  <a:txBody>
                    <a:bodyPr/>
                    <a:lstStyle/>
                    <a:p>
                      <a:pPr>
                        <a:lnSpc>
                          <a:spcPct val="100000"/>
                        </a:lnSpc>
                        <a:spcAft>
                          <a:spcPts val="0"/>
                        </a:spcAft>
                        <a:buNone/>
                      </a:pPr>
                      <a:r>
                        <a:rPr lang="en-NL" sz="1800">
                          <a:solidFill>
                            <a:schemeClr val="accent3"/>
                          </a:solidFill>
                          <a:effectLst/>
                          <a:latin typeface="Roboto" panose="02000000000000000000" pitchFamily="2" charset="0"/>
                          <a:ea typeface="Roboto" panose="02000000000000000000" pitchFamily="2" charset="0"/>
                        </a:rPr>
                        <a:t>Category</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latin typeface="Roboto" panose="02000000000000000000" pitchFamily="2" charset="0"/>
                          <a:ea typeface="Roboto" panose="02000000000000000000" pitchFamily="2" charset="0"/>
                        </a:rPr>
                        <a:t>Approach</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800">
                          <a:solidFill>
                            <a:schemeClr val="accent3"/>
                          </a:solidFill>
                          <a:effectLst/>
                          <a:latin typeface="Roboto" panose="02000000000000000000" pitchFamily="2" charset="0"/>
                          <a:ea typeface="Roboto" panose="02000000000000000000" pitchFamily="2" charset="0"/>
                        </a:rPr>
                        <a:t>Description / Examples</a:t>
                      </a:r>
                      <a:endParaRPr lang="en-NL" sz="18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555977"/>
                  </a:ext>
                </a:extLst>
              </a:tr>
              <a:tr h="1004604">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Structural (Infrastructure-Based Solutions)</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Nature-Based Solutions (NbS)</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Wetlands act as natural buffers, mitigating flooding and filtering pollutants.</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Green Infrastructure (urban parks, green roofs, permeable surfaces) manages stormwater and reduces heat island effects.</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Watershed Protection safeguards water quality and availability through sustainable management.</a:t>
                      </a:r>
                      <a:endParaRPr lang="nl-NL" sz="1400">
                        <a:solidFill>
                          <a:schemeClr val="bg1"/>
                        </a:solidFill>
                        <a:effectLst/>
                        <a:latin typeface="Roboto" panose="02000000000000000000" pitchFamily="2" charset="0"/>
                        <a:ea typeface="Roboto" panose="02000000000000000000" pitchFamily="2"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7488626"/>
                  </a:ext>
                </a:extLst>
              </a:tr>
              <a:tr h="521329">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 </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Grey Infrastructure</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GB" sz="1400">
                          <a:solidFill>
                            <a:schemeClr val="bg1"/>
                          </a:solidFill>
                          <a:effectLst/>
                          <a:latin typeface="Roboto" panose="02000000000000000000" pitchFamily="2" charset="0"/>
                          <a:ea typeface="Roboto" panose="02000000000000000000" pitchFamily="2" charset="0"/>
                        </a:rPr>
                        <a:t>• Traditional engineered “hard” systems that secure water supply, sanitation, and flood protection.</a:t>
                      </a:r>
                      <a:br>
                        <a:rPr lang="en-GB" sz="1400">
                          <a:solidFill>
                            <a:schemeClr val="bg1"/>
                          </a:solidFill>
                          <a:effectLst/>
                          <a:latin typeface="Roboto" panose="02000000000000000000" pitchFamily="2" charset="0"/>
                          <a:ea typeface="Roboto" panose="02000000000000000000" pitchFamily="2" charset="0"/>
                        </a:rPr>
                      </a:br>
                      <a:r>
                        <a:rPr lang="en-GB" sz="1400">
                          <a:solidFill>
                            <a:schemeClr val="bg1"/>
                          </a:solidFill>
                          <a:effectLst/>
                          <a:latin typeface="Roboto" panose="02000000000000000000" pitchFamily="2" charset="0"/>
                          <a:ea typeface="Roboto" panose="02000000000000000000" pitchFamily="2" charset="0"/>
                        </a:rPr>
                        <a:t>• Examples: reservoirs, weirs, irrigation networks, wastewater treatment facilities, pumping stations, and managed aquifer recharge systems.</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65348896"/>
                  </a:ext>
                </a:extLst>
              </a:tr>
              <a:tr h="619034">
                <a:tc>
                  <a:txBody>
                    <a:bodyPr/>
                    <a:lstStyle/>
                    <a:p>
                      <a:pPr>
                        <a:lnSpc>
                          <a:spcPct val="100000"/>
                        </a:lnSpc>
                        <a:spcAft>
                          <a:spcPts val="0"/>
                        </a:spcAft>
                        <a:buNone/>
                      </a:pPr>
                      <a:r>
                        <a:rPr lang="en-NL" sz="1400">
                          <a:effectLst/>
                          <a:latin typeface="Roboto" panose="02000000000000000000" pitchFamily="2" charset="0"/>
                          <a:ea typeface="Roboto" panose="02000000000000000000" pitchFamily="2" charset="0"/>
                        </a:rPr>
                        <a:t> </a:t>
                      </a:r>
                      <a:endParaRPr lang="en-NL" sz="1400">
                        <a:solidFill>
                          <a:srgbClr val="0B5FBA"/>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Hybrid Infrastructure</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GB" sz="1400">
                          <a:solidFill>
                            <a:schemeClr val="bg1"/>
                          </a:solidFill>
                          <a:effectLst/>
                          <a:latin typeface="Roboto" panose="02000000000000000000" pitchFamily="2" charset="0"/>
                          <a:ea typeface="Roboto" panose="02000000000000000000" pitchFamily="2" charset="0"/>
                        </a:rPr>
                        <a:t>• Combined use of grey and nature-based solutions to maximize resilience and efficiency.</a:t>
                      </a:r>
                      <a:br>
                        <a:rPr lang="en-GB" sz="1400">
                          <a:solidFill>
                            <a:schemeClr val="bg1"/>
                          </a:solidFill>
                          <a:effectLst/>
                          <a:latin typeface="Roboto" panose="02000000000000000000" pitchFamily="2" charset="0"/>
                          <a:ea typeface="Roboto" panose="02000000000000000000" pitchFamily="2" charset="0"/>
                        </a:rPr>
                      </a:br>
                      <a:r>
                        <a:rPr lang="en-GB" sz="1400">
                          <a:solidFill>
                            <a:schemeClr val="bg1"/>
                          </a:solidFill>
                          <a:effectLst/>
                          <a:latin typeface="Roboto" panose="02000000000000000000" pitchFamily="2" charset="0"/>
                          <a:ea typeface="Roboto" panose="02000000000000000000" pitchFamily="2" charset="0"/>
                        </a:rPr>
                        <a:t>• Examples: seawalls reinforced by mangrove forests; urban stormwater drainage linked to green roofs and wetlands; managed aquifer recharge supported by watershed protection.</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8280412"/>
                  </a:ext>
                </a:extLst>
              </a:tr>
              <a:tr h="507371">
                <a:tc>
                  <a:txBody>
                    <a:bodyPr/>
                    <a:lstStyle/>
                    <a:p>
                      <a:pPr>
                        <a:lnSpc>
                          <a:spcPct val="100000"/>
                        </a:lnSpc>
                        <a:spcAft>
                          <a:spcPts val="0"/>
                        </a:spcAft>
                        <a:buNone/>
                      </a:pPr>
                      <a:endParaRPr lang="en-NL" sz="1400">
                        <a:solidFill>
                          <a:srgbClr val="0B5FBA"/>
                        </a:solidFill>
                        <a:effectLst/>
                        <a:latin typeface="Roboto" panose="02000000000000000000" pitchFamily="2" charset="0"/>
                        <a:ea typeface="Roboto" panose="02000000000000000000" pitchFamily="2"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400" b="1">
                          <a:solidFill>
                            <a:schemeClr val="bg1"/>
                          </a:solidFill>
                          <a:effectLst/>
                          <a:latin typeface="Roboto" panose="02000000000000000000" pitchFamily="2" charset="0"/>
                          <a:ea typeface="Roboto" panose="02000000000000000000" pitchFamily="2" charset="0"/>
                        </a:rPr>
                        <a:t>Decentralized Systems</a:t>
                      </a:r>
                      <a:endParaRPr lang="en-NL" sz="1400" b="1">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Small-scale, modular systems that are flexible and adaptable to local conditions.</a:t>
                      </a:r>
                    </a:p>
                    <a:p>
                      <a:pPr>
                        <a:lnSpc>
                          <a:spcPct val="100000"/>
                        </a:lnSpc>
                        <a:spcAft>
                          <a:spcPts val="600"/>
                        </a:spcAft>
                        <a:buNone/>
                      </a:pPr>
                      <a:r>
                        <a:rPr lang="en-NL" sz="1400">
                          <a:solidFill>
                            <a:schemeClr val="bg1"/>
                          </a:solidFill>
                          <a:effectLst/>
                          <a:latin typeface="Roboto" panose="02000000000000000000" pitchFamily="2" charset="0"/>
                          <a:ea typeface="Roboto" panose="02000000000000000000" pitchFamily="2" charset="0"/>
                        </a:rPr>
                        <a:t>• Particularly valuable where infrastructure is limited or environmental conditions are changing.</a:t>
                      </a:r>
                      <a:endParaRPr lang="en-NL" sz="14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51212216"/>
                  </a:ext>
                </a:extLst>
              </a:tr>
            </a:tbl>
          </a:graphicData>
        </a:graphic>
      </p:graphicFrame>
    </p:spTree>
    <p:extLst>
      <p:ext uri="{BB962C8B-B14F-4D97-AF65-F5344CB8AC3E}">
        <p14:creationId xmlns:p14="http://schemas.microsoft.com/office/powerpoint/2010/main" val="34940280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C255D-2B38-98C2-B080-44B6C1F7F1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CF6FE4-BD44-BAD3-48DA-E489C597B0B5}"/>
              </a:ext>
            </a:extLst>
          </p:cNvPr>
          <p:cNvSpPr>
            <a:spLocks noGrp="1"/>
          </p:cNvSpPr>
          <p:nvPr>
            <p:ph type="title"/>
          </p:nvPr>
        </p:nvSpPr>
        <p:spPr/>
        <p:txBody>
          <a:bodyPr/>
          <a:lstStyle/>
          <a:p>
            <a:r>
              <a:rPr lang="en-GB"/>
              <a:t>Non- Structural (Policy and community-based)</a:t>
            </a:r>
            <a:endParaRPr lang="en-NL"/>
          </a:p>
        </p:txBody>
      </p:sp>
      <p:graphicFrame>
        <p:nvGraphicFramePr>
          <p:cNvPr id="17" name="Content Placeholder 16">
            <a:extLst>
              <a:ext uri="{FF2B5EF4-FFF2-40B4-BE49-F238E27FC236}">
                <a16:creationId xmlns:a16="http://schemas.microsoft.com/office/drawing/2014/main" id="{B9149D92-0DF1-D838-63EE-6A2342277AFB}"/>
              </a:ext>
            </a:extLst>
          </p:cNvPr>
          <p:cNvGraphicFramePr>
            <a:graphicFrameLocks noGrp="1"/>
          </p:cNvGraphicFramePr>
          <p:nvPr>
            <p:ph idx="1"/>
          </p:nvPr>
        </p:nvGraphicFramePr>
        <p:xfrm>
          <a:off x="600694" y="1575925"/>
          <a:ext cx="10652124" cy="4030080"/>
        </p:xfrm>
        <a:graphic>
          <a:graphicData uri="http://schemas.openxmlformats.org/drawingml/2006/table">
            <a:tbl>
              <a:tblPr firstRow="1" firstCol="1" bandRow="1">
                <a:tableStyleId>{5C22544A-7EE6-4342-B048-85BDC9FD1C3A}</a:tableStyleId>
              </a:tblPr>
              <a:tblGrid>
                <a:gridCol w="2704899">
                  <a:extLst>
                    <a:ext uri="{9D8B030D-6E8A-4147-A177-3AD203B41FA5}">
                      <a16:colId xmlns:a16="http://schemas.microsoft.com/office/drawing/2014/main" val="4228302807"/>
                    </a:ext>
                  </a:extLst>
                </a:gridCol>
                <a:gridCol w="2402041">
                  <a:extLst>
                    <a:ext uri="{9D8B030D-6E8A-4147-A177-3AD203B41FA5}">
                      <a16:colId xmlns:a16="http://schemas.microsoft.com/office/drawing/2014/main" val="1425551464"/>
                    </a:ext>
                  </a:extLst>
                </a:gridCol>
                <a:gridCol w="5545184">
                  <a:extLst>
                    <a:ext uri="{9D8B030D-6E8A-4147-A177-3AD203B41FA5}">
                      <a16:colId xmlns:a16="http://schemas.microsoft.com/office/drawing/2014/main" val="2577353749"/>
                    </a:ext>
                  </a:extLst>
                </a:gridCol>
              </a:tblGrid>
              <a:tr h="301984">
                <a:tc>
                  <a:txBody>
                    <a:bodyPr/>
                    <a:lstStyle/>
                    <a:p>
                      <a:pPr>
                        <a:lnSpc>
                          <a:spcPct val="100000"/>
                        </a:lnSpc>
                        <a:spcAft>
                          <a:spcPts val="0"/>
                        </a:spcAft>
                        <a:buNone/>
                      </a:pPr>
                      <a:r>
                        <a:rPr lang="en-NL" sz="2000">
                          <a:solidFill>
                            <a:schemeClr val="accent3"/>
                          </a:solidFill>
                          <a:effectLst/>
                        </a:rPr>
                        <a:t>Category</a:t>
                      </a:r>
                      <a:endParaRPr lang="en-NL" sz="20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2000">
                          <a:solidFill>
                            <a:schemeClr val="accent3"/>
                          </a:solidFill>
                          <a:effectLst/>
                        </a:rPr>
                        <a:t>Approach</a:t>
                      </a:r>
                      <a:endParaRPr lang="en-NL" sz="20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2000">
                          <a:solidFill>
                            <a:schemeClr val="accent3"/>
                          </a:solidFill>
                          <a:effectLst/>
                        </a:rPr>
                        <a:t>Description / Examples</a:t>
                      </a:r>
                      <a:endParaRPr lang="en-NL" sz="2000">
                        <a:solidFill>
                          <a:schemeClr val="accent3"/>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94555977"/>
                  </a:ext>
                </a:extLst>
              </a:tr>
              <a:tr h="550015">
                <a:tc>
                  <a:txBody>
                    <a:bodyPr/>
                    <a:lstStyle/>
                    <a:p>
                      <a:pPr>
                        <a:lnSpc>
                          <a:spcPct val="100000"/>
                        </a:lnSpc>
                        <a:spcAft>
                          <a:spcPts val="0"/>
                        </a:spcAft>
                        <a:buNone/>
                      </a:pPr>
                      <a:r>
                        <a:rPr lang="en-NL" sz="1600">
                          <a:solidFill>
                            <a:schemeClr val="bg1"/>
                          </a:solidFill>
                          <a:effectLst/>
                        </a:rPr>
                        <a:t>Non-Structural (Policy and Community-Based Solutions)</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600">
                          <a:solidFill>
                            <a:schemeClr val="bg1"/>
                          </a:solidFill>
                          <a:effectLst/>
                        </a:rPr>
                        <a:t>Early Warning Systems &amp; Monitoring</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600">
                          <a:solidFill>
                            <a:schemeClr val="bg1"/>
                          </a:solidFill>
                          <a:effectLst/>
                        </a:rPr>
                        <a:t>• Real-time data enables anticipation and rapid response to climate-related threats such as floods and droughts.</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9453356"/>
                  </a:ext>
                </a:extLst>
              </a:tr>
              <a:tr h="996675">
                <a:tc>
                  <a:txBody>
                    <a:bodyPr/>
                    <a:lstStyle/>
                    <a:p>
                      <a:pPr>
                        <a:lnSpc>
                          <a:spcPct val="100000"/>
                        </a:lnSpc>
                        <a:spcAft>
                          <a:spcPts val="0"/>
                        </a:spcAft>
                        <a:buNone/>
                      </a:pPr>
                      <a:endParaRPr lang="en-NL" sz="1600">
                        <a:solidFill>
                          <a:schemeClr val="bg1"/>
                        </a:solidFill>
                        <a:effectLst/>
                        <a:latin typeface="VAG Rounded Std Light" panose="020F0502020204020204" pitchFamily="34"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600">
                          <a:solidFill>
                            <a:schemeClr val="bg1"/>
                          </a:solidFill>
                          <a:effectLst/>
                        </a:rPr>
                        <a:t>Community Engagement &amp; Capacity Building</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600">
                          <a:solidFill>
                            <a:schemeClr val="bg1"/>
                          </a:solidFill>
                          <a:effectLst/>
                        </a:rPr>
                        <a:t>• Local involvement ensures solutions are context-specific and sustainable.</a:t>
                      </a:r>
                      <a:endParaRPr lang="en-GB" sz="1600">
                        <a:solidFill>
                          <a:schemeClr val="bg1"/>
                        </a:solidFill>
                        <a:effectLst/>
                      </a:endParaRPr>
                    </a:p>
                    <a:p>
                      <a:pPr>
                        <a:lnSpc>
                          <a:spcPct val="100000"/>
                        </a:lnSpc>
                        <a:spcAft>
                          <a:spcPts val="600"/>
                        </a:spcAft>
                        <a:buNone/>
                      </a:pPr>
                      <a:r>
                        <a:rPr lang="en-NL" sz="1600">
                          <a:solidFill>
                            <a:schemeClr val="bg1"/>
                          </a:solidFill>
                          <a:effectLst/>
                        </a:rPr>
                        <a:t>• Training and awareness empower communities to adapt and manage water resources effectively.</a:t>
                      </a:r>
                      <a:endParaRPr lang="nl-NL" sz="1600">
                        <a:solidFill>
                          <a:schemeClr val="bg1"/>
                        </a:solidFill>
                        <a:effectLst/>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5752309"/>
                  </a:ext>
                </a:extLst>
              </a:tr>
              <a:tr h="1542143">
                <a:tc>
                  <a:txBody>
                    <a:bodyPr/>
                    <a:lstStyle/>
                    <a:p>
                      <a:pPr>
                        <a:lnSpc>
                          <a:spcPct val="100000"/>
                        </a:lnSpc>
                        <a:spcAft>
                          <a:spcPts val="0"/>
                        </a:spcAft>
                        <a:buNone/>
                      </a:pPr>
                      <a:endParaRPr lang="en-NL" sz="1600">
                        <a:solidFill>
                          <a:schemeClr val="bg1"/>
                        </a:solidFill>
                        <a:effectLst/>
                        <a:latin typeface="VAG Rounded Std Light" panose="020F0502020204020204" pitchFamily="34" charset="0"/>
                      </a:endParaRPr>
                    </a:p>
                  </a:txBody>
                  <a:tcPr marL="37686" marR="37686" marT="19890" marB="1989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0"/>
                        </a:spcAft>
                        <a:buNone/>
                      </a:pPr>
                      <a:r>
                        <a:rPr lang="en-NL" sz="1600">
                          <a:solidFill>
                            <a:schemeClr val="bg1"/>
                          </a:solidFill>
                          <a:effectLst/>
                        </a:rPr>
                        <a:t>Policy &amp; Financing Innovations</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nSpc>
                          <a:spcPct val="100000"/>
                        </a:lnSpc>
                        <a:spcAft>
                          <a:spcPts val="600"/>
                        </a:spcAft>
                        <a:buNone/>
                      </a:pPr>
                      <a:r>
                        <a:rPr lang="en-NL" sz="1600">
                          <a:solidFill>
                            <a:schemeClr val="bg1"/>
                          </a:solidFill>
                          <a:effectLst/>
                        </a:rPr>
                        <a:t>• Climate-resilient budgeting, insurance mechanisms, and public–private partnerships secure long-term financial support for both structural and non-structural measures.</a:t>
                      </a:r>
                    </a:p>
                    <a:p>
                      <a:pPr>
                        <a:lnSpc>
                          <a:spcPct val="100000"/>
                        </a:lnSpc>
                        <a:spcAft>
                          <a:spcPts val="600"/>
                        </a:spcAft>
                        <a:buNone/>
                      </a:pPr>
                      <a:r>
                        <a:rPr lang="en-NL" sz="1600">
                          <a:solidFill>
                            <a:schemeClr val="bg1"/>
                          </a:solidFill>
                          <a:effectLst/>
                        </a:rPr>
                        <a:t>• Water demand-oriented measures such as providing incentives to reduce water demand (subsidies, pricing), and technological options to reduce demand (such as recycling, drip irrigation, etc.).</a:t>
                      </a:r>
                      <a:endParaRPr lang="en-NL" sz="1600">
                        <a:solidFill>
                          <a:schemeClr val="bg1"/>
                        </a:solidFill>
                        <a:effectLst/>
                        <a:latin typeface="Roboto" panose="02000000000000000000" pitchFamily="2" charset="0"/>
                        <a:ea typeface="Roboto" panose="02000000000000000000" pitchFamily="2" charset="0"/>
                        <a:cs typeface="Times New Roman" panose="02020603050405020304" pitchFamily="18" charset="0"/>
                      </a:endParaRPr>
                    </a:p>
                  </a:txBody>
                  <a:tcPr marL="37686" marR="37686" marT="19890" marB="1989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48160014"/>
                  </a:ext>
                </a:extLst>
              </a:tr>
            </a:tbl>
          </a:graphicData>
        </a:graphic>
      </p:graphicFrame>
      <p:sp>
        <p:nvSpPr>
          <p:cNvPr id="18" name="Rectangle 10">
            <a:extLst>
              <a:ext uri="{FF2B5EF4-FFF2-40B4-BE49-F238E27FC236}">
                <a16:creationId xmlns:a16="http://schemas.microsoft.com/office/drawing/2014/main" id="{2CEF10E7-4499-D11B-7AA6-7DC12283C22D}"/>
              </a:ext>
            </a:extLst>
          </p:cNvPr>
          <p:cNvSpPr>
            <a:spLocks noChangeArrowheads="1"/>
          </p:cNvSpPr>
          <p:nvPr/>
        </p:nvSpPr>
        <p:spPr bwMode="auto">
          <a:xfrm>
            <a:off x="308749" y="140439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NL" altLang="en-NL" sz="1800" b="0" i="0" u="none" strike="noStrike" kern="0" cap="none" spc="0" normalizeH="0" baseline="0" noProof="0">
                <a:ln>
                  <a:noFill/>
                </a:ln>
                <a:solidFill>
                  <a:prstClr val="black"/>
                </a:solidFill>
                <a:effectLst/>
                <a:uLnTx/>
                <a:uFillTx/>
                <a:latin typeface="Arial" panose="020B0604020202020204" pitchFamily="34" charset="0"/>
                <a:cs typeface="Arial"/>
                <a:sym typeface="Arial"/>
              </a:rPr>
            </a:br>
            <a:endParaRPr kumimoji="0" lang="en-NL" altLang="en-NL" sz="1800" b="0" i="0" u="none" strike="noStrike" kern="0" cap="none" spc="0" normalizeH="0" baseline="0" noProof="0">
              <a:ln>
                <a:noFill/>
              </a:ln>
              <a:solidFill>
                <a:prstClr val="black"/>
              </a:solidFill>
              <a:effectLst/>
              <a:uLnTx/>
              <a:uFillTx/>
              <a:latin typeface="Arial" panose="020B0604020202020204" pitchFamily="34" charset="0"/>
              <a:cs typeface="Arial"/>
              <a:sym typeface="Arial"/>
            </a:endParaRPr>
          </a:p>
        </p:txBody>
      </p:sp>
    </p:spTree>
    <p:extLst>
      <p:ext uri="{BB962C8B-B14F-4D97-AF65-F5344CB8AC3E}">
        <p14:creationId xmlns:p14="http://schemas.microsoft.com/office/powerpoint/2010/main" val="20783716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brightnessContrast bright="-22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0F0B6-57CD-7F2E-801A-E08631168F43}"/>
              </a:ext>
            </a:extLst>
          </p:cNvPr>
          <p:cNvSpPr>
            <a:spLocks noGrp="1"/>
          </p:cNvSpPr>
          <p:nvPr>
            <p:ph type="title"/>
          </p:nvPr>
        </p:nvSpPr>
        <p:spPr>
          <a:xfrm>
            <a:off x="769620" y="960538"/>
            <a:ext cx="10652760" cy="969264"/>
          </a:xfrm>
        </p:spPr>
        <p:txBody>
          <a:bodyPr>
            <a:normAutofit/>
          </a:bodyPr>
          <a:lstStyle/>
          <a:p>
            <a:r>
              <a:rPr lang="en-GB" sz="3600">
                <a:solidFill>
                  <a:schemeClr val="bg1"/>
                </a:solidFill>
                <a:effectLst>
                  <a:outerShdw blurRad="50800" dist="38100" dir="2700000" algn="tl" rotWithShape="0">
                    <a:prstClr val="black">
                      <a:alpha val="40000"/>
                    </a:prstClr>
                  </a:outerShdw>
                </a:effectLst>
              </a:rPr>
              <a:t>Nature-based solutions</a:t>
            </a:r>
          </a:p>
        </p:txBody>
      </p:sp>
      <p:sp>
        <p:nvSpPr>
          <p:cNvPr id="3" name="Content Placeholder 2">
            <a:extLst>
              <a:ext uri="{FF2B5EF4-FFF2-40B4-BE49-F238E27FC236}">
                <a16:creationId xmlns:a16="http://schemas.microsoft.com/office/drawing/2014/main" id="{B8F591F2-B572-121B-83DC-21525DBDB8F5}"/>
              </a:ext>
            </a:extLst>
          </p:cNvPr>
          <p:cNvSpPr>
            <a:spLocks noGrp="1"/>
          </p:cNvSpPr>
          <p:nvPr>
            <p:ph idx="1"/>
          </p:nvPr>
        </p:nvSpPr>
        <p:spPr>
          <a:xfrm>
            <a:off x="769620" y="1929801"/>
            <a:ext cx="6359600" cy="3447835"/>
          </a:xfrm>
        </p:spPr>
        <p:txBody>
          <a:bodyPr>
            <a:normAutofit/>
          </a:bodyPr>
          <a:lstStyle/>
          <a:p>
            <a:pPr marL="457200" indent="-457200">
              <a:buFont typeface="Arial" panose="020B0604020202020204" pitchFamily="34" charset="0"/>
              <a:buChar char="•"/>
            </a:pPr>
            <a:r>
              <a:rPr lang="en-GB" sz="2400">
                <a:solidFill>
                  <a:schemeClr val="bg1"/>
                </a:solidFill>
                <a:effectLst>
                  <a:outerShdw blurRad="50800" dist="38100" dir="2700000" algn="tl" rotWithShape="0">
                    <a:prstClr val="black">
                      <a:alpha val="40000"/>
                    </a:prstClr>
                  </a:outerShdw>
                </a:effectLst>
              </a:rPr>
              <a:t>Work with nature, not against it</a:t>
            </a:r>
          </a:p>
          <a:p>
            <a:pPr marL="457200" indent="-457200">
              <a:buFont typeface="Arial" panose="020B0604020202020204" pitchFamily="34" charset="0"/>
              <a:buChar char="•"/>
            </a:pPr>
            <a:r>
              <a:rPr lang="en-GB" sz="2400">
                <a:solidFill>
                  <a:schemeClr val="bg1"/>
                </a:solidFill>
                <a:effectLst>
                  <a:outerShdw blurRad="50800" dist="38100" dir="2700000" algn="tl" rotWithShape="0">
                    <a:prstClr val="black">
                      <a:alpha val="40000"/>
                    </a:prstClr>
                  </a:outerShdw>
                </a:effectLst>
              </a:rPr>
              <a:t>Dual benefits</a:t>
            </a:r>
            <a:br>
              <a:rPr lang="en-GB" sz="2400">
                <a:solidFill>
                  <a:schemeClr val="bg1"/>
                </a:solidFill>
                <a:effectLst>
                  <a:outerShdw blurRad="50800" dist="38100" dir="2700000" algn="tl" rotWithShape="0">
                    <a:prstClr val="black">
                      <a:alpha val="40000"/>
                    </a:prstClr>
                  </a:outerShdw>
                </a:effectLst>
              </a:rPr>
            </a:br>
            <a:r>
              <a:rPr lang="en-GB" sz="2000" i="1">
                <a:solidFill>
                  <a:schemeClr val="bg1"/>
                </a:solidFill>
                <a:effectLst>
                  <a:outerShdw blurRad="50800" dist="38100" dir="2700000" algn="tl" rotWithShape="0">
                    <a:prstClr val="black">
                      <a:alpha val="40000"/>
                    </a:prstClr>
                  </a:outerShdw>
                </a:effectLst>
              </a:rPr>
              <a:t>Adaptation &amp; Mitigation</a:t>
            </a:r>
          </a:p>
          <a:p>
            <a:pPr marL="457200" indent="-457200">
              <a:buFont typeface="Arial" panose="020B0604020202020204" pitchFamily="34" charset="0"/>
              <a:buChar char="•"/>
            </a:pPr>
            <a:r>
              <a:rPr lang="en-GB" sz="2400">
                <a:solidFill>
                  <a:schemeClr val="bg1"/>
                </a:solidFill>
                <a:effectLst>
                  <a:outerShdw blurRad="50800" dist="38100" dir="2700000" algn="tl" rotWithShape="0">
                    <a:prstClr val="black">
                      <a:alpha val="40000"/>
                    </a:prstClr>
                  </a:outerShdw>
                </a:effectLst>
              </a:rPr>
              <a:t>Cost-effective and long-lasting</a:t>
            </a:r>
          </a:p>
          <a:p>
            <a:pPr marL="457200" indent="-457200">
              <a:buFont typeface="Arial" panose="020B0604020202020204" pitchFamily="34" charset="0"/>
              <a:buChar char="•"/>
            </a:pPr>
            <a:r>
              <a:rPr lang="en-GB" sz="2400">
                <a:solidFill>
                  <a:schemeClr val="bg1"/>
                </a:solidFill>
                <a:effectLst>
                  <a:outerShdw blurRad="50800" dist="38100" dir="2700000" algn="tl" rotWithShape="0">
                    <a:prstClr val="black">
                      <a:alpha val="40000"/>
                    </a:prstClr>
                  </a:outerShdw>
                </a:effectLst>
              </a:rPr>
              <a:t>Boost biodiversity and livelihoods</a:t>
            </a:r>
          </a:p>
          <a:p>
            <a:pPr marL="457200" indent="-457200">
              <a:buFont typeface="Arial" panose="020B0604020202020204" pitchFamily="34" charset="0"/>
              <a:buChar char="•"/>
            </a:pPr>
            <a:r>
              <a:rPr lang="en-GB" sz="2400">
                <a:solidFill>
                  <a:schemeClr val="bg1"/>
                </a:solidFill>
                <a:effectLst>
                  <a:outerShdw blurRad="50800" dist="38100" dir="2700000" algn="tl" rotWithShape="0">
                    <a:prstClr val="black">
                      <a:alpha val="40000"/>
                    </a:prstClr>
                  </a:outerShdw>
                </a:effectLst>
              </a:rPr>
              <a:t>Enhance urban and rural resilience</a:t>
            </a:r>
          </a:p>
          <a:p>
            <a:endParaRPr lang="en-GB" sz="2400" b="1">
              <a:solidFill>
                <a:schemeClr val="bg1"/>
              </a:solidFill>
              <a:effectLst>
                <a:outerShdw blurRad="50800" dist="38100" dir="2700000" algn="tl" rotWithShape="0">
                  <a:prstClr val="black">
                    <a:alpha val="40000"/>
                  </a:prstClr>
                </a:outerShdw>
              </a:effectLst>
            </a:endParaRPr>
          </a:p>
          <a:p>
            <a:endParaRPr lang="en-GB" sz="2400" b="1">
              <a:solidFill>
                <a:schemeClr val="bg1"/>
              </a:solidFill>
              <a:effectLst>
                <a:outerShdw blurRad="50800" dist="38100" dir="2700000" algn="tl" rotWithShape="0">
                  <a:prstClr val="black">
                    <a:alpha val="40000"/>
                  </a:prstClr>
                </a:outerShdw>
              </a:effectLst>
            </a:endParaRPr>
          </a:p>
          <a:p>
            <a:endParaRPr lang="en-GB" sz="2400">
              <a:solidFill>
                <a:schemeClr val="bg1"/>
              </a:solidFill>
              <a:effectLst>
                <a:outerShdw blurRad="50800" dist="38100" dir="2700000" algn="tl" rotWithShape="0">
                  <a:prstClr val="black">
                    <a:alpha val="40000"/>
                  </a:prstClr>
                </a:outerShdw>
              </a:effectLst>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B2AFB89E-8C69-4F9D-5316-679302ADB14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426784072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Shape 369">
          <a:extLst>
            <a:ext uri="{FF2B5EF4-FFF2-40B4-BE49-F238E27FC236}">
              <a16:creationId xmlns:a16="http://schemas.microsoft.com/office/drawing/2014/main" id="{62EA1996-4091-6BF7-D5B2-FDEBADF54983}"/>
            </a:ext>
          </a:extLst>
        </p:cNvPr>
        <p:cNvGrpSpPr/>
        <p:nvPr/>
      </p:nvGrpSpPr>
      <p:grpSpPr>
        <a:xfrm>
          <a:off x="0" y="0"/>
          <a:ext cx="0" cy="0"/>
          <a:chOff x="0" y="0"/>
          <a:chExt cx="0" cy="0"/>
        </a:xfrm>
      </p:grpSpPr>
      <p:sp>
        <p:nvSpPr>
          <p:cNvPr id="370" name="Google Shape;370;p13">
            <a:extLst>
              <a:ext uri="{FF2B5EF4-FFF2-40B4-BE49-F238E27FC236}">
                <a16:creationId xmlns:a16="http://schemas.microsoft.com/office/drawing/2014/main" id="{8C1FE817-DF97-6F8D-E816-D1A8466BEE7A}"/>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13">
            <a:extLst>
              <a:ext uri="{FF2B5EF4-FFF2-40B4-BE49-F238E27FC236}">
                <a16:creationId xmlns:a16="http://schemas.microsoft.com/office/drawing/2014/main" id="{61437AF4-28A3-A805-17B3-BB9F69E482CF}"/>
              </a:ext>
            </a:extLst>
          </p:cNvPr>
          <p:cNvSpPr txBox="1"/>
          <p:nvPr/>
        </p:nvSpPr>
        <p:spPr>
          <a:xfrm>
            <a:off x="1787253" y="2436219"/>
            <a:ext cx="3267851" cy="89236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Arial"/>
                <a:sym typeface="Roboto"/>
              </a:rPr>
              <a:t>Can you think of examples of </a:t>
            </a:r>
            <a:r>
              <a:rPr kumimoji="0" lang="en-GB" sz="1933" b="0" i="0" u="none" strike="noStrike" kern="0" cap="none" spc="0" normalizeH="0" baseline="0" noProof="0">
                <a:ln>
                  <a:noFill/>
                </a:ln>
                <a:solidFill>
                  <a:prstClr val="white"/>
                </a:solidFill>
                <a:effectLst/>
                <a:uLnTx/>
                <a:uFillTx/>
                <a:latin typeface="Roboto"/>
                <a:ea typeface="Roboto"/>
                <a:cs typeface="Arial"/>
                <a:sym typeface="Arial"/>
              </a:rPr>
              <a:t>nature-based solutions in your context?</a:t>
            </a:r>
            <a:r>
              <a:rPr kumimoji="0" lang="en-US" sz="1933" b="0" i="0" u="none" strike="noStrike" kern="0" cap="none" spc="0" normalizeH="0" baseline="0" noProof="0">
                <a:ln>
                  <a:noFill/>
                </a:ln>
                <a:solidFill>
                  <a:prstClr val="white"/>
                </a:solidFill>
                <a:effectLst/>
                <a:uLnTx/>
                <a:uFillTx/>
                <a:latin typeface="Roboto"/>
                <a:ea typeface="Roboto"/>
                <a:cs typeface="Arial"/>
                <a:sym typeface="Roboto"/>
              </a:rPr>
              <a:t> </a:t>
            </a:r>
            <a:endParaRPr kumimoji="0" sz="1933" b="0" i="0" u="none" strike="noStrike" kern="0" cap="none" spc="0" normalizeH="0" baseline="0" noProof="0">
              <a:ln>
                <a:noFill/>
              </a:ln>
              <a:solidFill>
                <a:prstClr val="white"/>
              </a:solidFill>
              <a:effectLst/>
              <a:uLnTx/>
              <a:uFillTx/>
              <a:latin typeface="Roboto"/>
              <a:ea typeface="Roboto"/>
              <a:cs typeface="Arial"/>
              <a:sym typeface="Arial"/>
            </a:endParaRPr>
          </a:p>
        </p:txBody>
      </p:sp>
      <p:cxnSp>
        <p:nvCxnSpPr>
          <p:cNvPr id="373" name="Google Shape;373;p13">
            <a:extLst>
              <a:ext uri="{FF2B5EF4-FFF2-40B4-BE49-F238E27FC236}">
                <a16:creationId xmlns:a16="http://schemas.microsoft.com/office/drawing/2014/main" id="{B614F1A4-4EEB-47AC-9DE6-0D4B6FCCDDC9}"/>
              </a:ext>
            </a:extLst>
          </p:cNvPr>
          <p:cNvCxnSpPr/>
          <p:nvPr/>
        </p:nvCxnSpPr>
        <p:spPr>
          <a:xfrm rot="10800000" flipH="1">
            <a:off x="746697" y="2692131"/>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375" name="Google Shape;375;p13">
            <a:extLst>
              <a:ext uri="{FF2B5EF4-FFF2-40B4-BE49-F238E27FC236}">
                <a16:creationId xmlns:a16="http://schemas.microsoft.com/office/drawing/2014/main" id="{1B9A54D7-FADB-C54A-014F-5AA4E6670754}"/>
              </a:ext>
            </a:extLst>
          </p:cNvPr>
          <p:cNvCxnSpPr/>
          <p:nvPr/>
        </p:nvCxnSpPr>
        <p:spPr>
          <a:xfrm rot="10800000" flipH="1">
            <a:off x="727308" y="4150124"/>
            <a:ext cx="886622" cy="7873"/>
          </a:xfrm>
          <a:prstGeom prst="straightConnector1">
            <a:avLst/>
          </a:prstGeom>
          <a:noFill/>
          <a:ln w="38100" cap="flat" cmpd="sng">
            <a:solidFill>
              <a:schemeClr val="bg1"/>
            </a:solidFill>
            <a:prstDash val="solid"/>
            <a:round/>
            <a:headEnd type="none" w="sm" len="sm"/>
            <a:tailEnd type="stealth" w="med" len="med"/>
          </a:ln>
        </p:spPr>
      </p:cxnSp>
      <p:sp>
        <p:nvSpPr>
          <p:cNvPr id="429" name="Google Shape;429;p13">
            <a:extLst>
              <a:ext uri="{FF2B5EF4-FFF2-40B4-BE49-F238E27FC236}">
                <a16:creationId xmlns:a16="http://schemas.microsoft.com/office/drawing/2014/main" id="{274DC37B-0373-34BC-86A3-08FF63428C24}"/>
              </a:ext>
            </a:extLst>
          </p:cNvPr>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108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Google Shape;372;p13">
            <a:extLst>
              <a:ext uri="{FF2B5EF4-FFF2-40B4-BE49-F238E27FC236}">
                <a16:creationId xmlns:a16="http://schemas.microsoft.com/office/drawing/2014/main" id="{DF80FBBA-B6B4-C2F3-81CB-04EB385CCEE0}"/>
              </a:ext>
            </a:extLst>
          </p:cNvPr>
          <p:cNvSpPr txBox="1"/>
          <p:nvPr/>
        </p:nvSpPr>
        <p:spPr>
          <a:xfrm>
            <a:off x="1861283" y="4009270"/>
            <a:ext cx="3267851"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Arial"/>
                <a:sym typeface="Roboto"/>
              </a:rPr>
              <a:t>Discuss with your neighbor</a:t>
            </a:r>
            <a:endParaRPr kumimoji="0" sz="1933" b="0" i="0" u="none" strike="noStrike" kern="0" cap="none" spc="0" normalizeH="0" baseline="0" noProof="0">
              <a:ln>
                <a:noFill/>
              </a:ln>
              <a:solidFill>
                <a:prstClr val="white"/>
              </a:solidFill>
              <a:effectLst/>
              <a:uLnTx/>
              <a:uFillTx/>
              <a:latin typeface="Roboto"/>
              <a:ea typeface="Roboto"/>
              <a:cs typeface="Arial"/>
              <a:sym typeface="Arial"/>
            </a:endParaRPr>
          </a:p>
        </p:txBody>
      </p:sp>
      <p:sp>
        <p:nvSpPr>
          <p:cNvPr id="3" name="TextBox 2">
            <a:extLst>
              <a:ext uri="{FF2B5EF4-FFF2-40B4-BE49-F238E27FC236}">
                <a16:creationId xmlns:a16="http://schemas.microsoft.com/office/drawing/2014/main" id="{72339BAB-EE34-2A92-A8C4-E7FC0D043EA5}"/>
              </a:ext>
            </a:extLst>
          </p:cNvPr>
          <p:cNvSpPr txBox="1"/>
          <p:nvPr/>
        </p:nvSpPr>
        <p:spPr>
          <a:xfrm>
            <a:off x="7210926" y="1893271"/>
            <a:ext cx="3866148"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4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Review exercise: Nature-based solutions  </a:t>
            </a:r>
          </a:p>
        </p:txBody>
      </p:sp>
    </p:spTree>
    <p:extLst>
      <p:ext uri="{BB962C8B-B14F-4D97-AF65-F5344CB8AC3E}">
        <p14:creationId xmlns:p14="http://schemas.microsoft.com/office/powerpoint/2010/main" val="111827127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C4291-AD14-104B-5522-30DE645A0ED3}"/>
              </a:ext>
            </a:extLst>
          </p:cNvPr>
          <p:cNvSpPr>
            <a:spLocks noGrp="1"/>
          </p:cNvSpPr>
          <p:nvPr>
            <p:ph type="title" idx="4294967295"/>
          </p:nvPr>
        </p:nvSpPr>
        <p:spPr>
          <a:xfrm>
            <a:off x="475902" y="2605619"/>
            <a:ext cx="3716172" cy="2419678"/>
          </a:xfrm>
        </p:spPr>
        <p:txBody>
          <a:bodyPr>
            <a:normAutofit/>
          </a:bodyPr>
          <a:lstStyle/>
          <a:p>
            <a:pPr>
              <a:lnSpc>
                <a:spcPct val="100000"/>
              </a:lnSpc>
            </a:pPr>
            <a:r>
              <a:rPr lang="en-GB" sz="2700" b="1">
                <a:solidFill>
                  <a:srgbClr val="0A5FBA"/>
                </a:solidFill>
                <a:latin typeface="Roboto" panose="02000000000000000000" pitchFamily="2" charset="0"/>
                <a:ea typeface="Roboto" panose="02000000000000000000" pitchFamily="2" charset="0"/>
                <a:cs typeface="Arial" panose="020B0604020202020204" pitchFamily="34" charset="0"/>
              </a:rPr>
              <a:t>Integrating climate risk, vulnerability, and resilience into the project cycle of water services</a:t>
            </a:r>
            <a:endParaRPr lang="en-GB">
              <a:solidFill>
                <a:srgbClr val="0A5FBA"/>
              </a:solidFill>
              <a:latin typeface="Roboto" panose="02000000000000000000" pitchFamily="2" charset="0"/>
              <a:ea typeface="Roboto" panose="02000000000000000000" pitchFamily="2" charset="0"/>
              <a:cs typeface="Arial" panose="020B0604020202020204" pitchFamily="34" charset="0"/>
            </a:endParaRPr>
          </a:p>
        </p:txBody>
      </p:sp>
      <p:graphicFrame>
        <p:nvGraphicFramePr>
          <p:cNvPr id="5" name="Diagram 4">
            <a:extLst>
              <a:ext uri="{FF2B5EF4-FFF2-40B4-BE49-F238E27FC236}">
                <a16:creationId xmlns:a16="http://schemas.microsoft.com/office/drawing/2014/main" id="{1F465E93-13AF-ABE1-D263-E3A7DB43CEDB}"/>
              </a:ext>
            </a:extLst>
          </p:cNvPr>
          <p:cNvGraphicFramePr/>
          <p:nvPr/>
        </p:nvGraphicFramePr>
        <p:xfrm>
          <a:off x="2821866" y="538586"/>
          <a:ext cx="9081529" cy="6054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F560ABE4-881E-CFE0-6A81-3A64241E789B}"/>
              </a:ext>
            </a:extLst>
          </p:cNvPr>
          <p:cNvSpPr txBox="1"/>
          <p:nvPr/>
        </p:nvSpPr>
        <p:spPr>
          <a:xfrm>
            <a:off x="2426307" y="560923"/>
            <a:ext cx="353153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Cross cutting themes:</a:t>
            </a:r>
          </a:p>
          <a:p>
            <a:pPr marL="285750" marR="0" lvl="0" indent="-285750" algn="l" defTabSz="914400" rtl="0" eaLnBrk="1" fontAlgn="auto" latinLnBrk="0" hangingPunct="1">
              <a:lnSpc>
                <a:spcPct val="100000"/>
              </a:lnSpc>
              <a:spcBef>
                <a:spcPts val="0"/>
              </a:spcBef>
              <a:spcAft>
                <a:spcPts val="0"/>
              </a:spcAft>
              <a:buClr>
                <a:srgbClr val="000000"/>
              </a:buClr>
              <a:buSzTx/>
              <a:buFontTx/>
              <a:buChar char="-"/>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Data driven planning</a:t>
            </a:r>
          </a:p>
          <a:p>
            <a:pPr marL="285750" marR="0" lvl="0" indent="-285750" algn="l" defTabSz="914400" rtl="0" eaLnBrk="1" fontAlgn="auto" latinLnBrk="0" hangingPunct="1">
              <a:lnSpc>
                <a:spcPct val="100000"/>
              </a:lnSpc>
              <a:spcBef>
                <a:spcPts val="0"/>
              </a:spcBef>
              <a:spcAft>
                <a:spcPts val="0"/>
              </a:spcAft>
              <a:buClr>
                <a:srgbClr val="000000"/>
              </a:buClr>
              <a:buSzTx/>
              <a:buFontTx/>
              <a:buChar char="-"/>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Gender equality and inclusion</a:t>
            </a:r>
          </a:p>
          <a:p>
            <a:pPr marL="285750" marR="0" lvl="0" indent="-285750" algn="l" defTabSz="914400" rtl="0" eaLnBrk="1" fontAlgn="auto" latinLnBrk="0" hangingPunct="1">
              <a:lnSpc>
                <a:spcPct val="100000"/>
              </a:lnSpc>
              <a:spcBef>
                <a:spcPts val="0"/>
              </a:spcBef>
              <a:spcAft>
                <a:spcPts val="0"/>
              </a:spcAft>
              <a:buClr>
                <a:srgbClr val="000000"/>
              </a:buClr>
              <a:buSzTx/>
              <a:buFontTx/>
              <a:buChar char="-"/>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Youth engagement</a:t>
            </a:r>
          </a:p>
        </p:txBody>
      </p:sp>
      <p:sp>
        <p:nvSpPr>
          <p:cNvPr id="6" name="TextBox 5">
            <a:extLst>
              <a:ext uri="{FF2B5EF4-FFF2-40B4-BE49-F238E27FC236}">
                <a16:creationId xmlns:a16="http://schemas.microsoft.com/office/drawing/2014/main" id="{99FD85C5-5395-85DC-0579-D46C1A66C33C}"/>
              </a:ext>
            </a:extLst>
          </p:cNvPr>
          <p:cNvSpPr txBox="1"/>
          <p:nvPr/>
        </p:nvSpPr>
        <p:spPr>
          <a:xfrm>
            <a:off x="10421640" y="4502077"/>
            <a:ext cx="134864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Nature-Based Solutions </a:t>
            </a:r>
          </a:p>
        </p:txBody>
      </p:sp>
      <p:sp>
        <p:nvSpPr>
          <p:cNvPr id="4" name="TextBox 3">
            <a:extLst>
              <a:ext uri="{FF2B5EF4-FFF2-40B4-BE49-F238E27FC236}">
                <a16:creationId xmlns:a16="http://schemas.microsoft.com/office/drawing/2014/main" id="{2D415B4D-44E3-CCBE-CDB4-E8BD27D9B514}"/>
              </a:ext>
            </a:extLst>
          </p:cNvPr>
          <p:cNvSpPr txBox="1"/>
          <p:nvPr/>
        </p:nvSpPr>
        <p:spPr>
          <a:xfrm>
            <a:off x="10421640" y="2094313"/>
            <a:ext cx="134864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Risk Assessment </a:t>
            </a:r>
          </a:p>
        </p:txBody>
      </p:sp>
      <p:sp>
        <p:nvSpPr>
          <p:cNvPr id="7" name="TextBox 6">
            <a:extLst>
              <a:ext uri="{FF2B5EF4-FFF2-40B4-BE49-F238E27FC236}">
                <a16:creationId xmlns:a16="http://schemas.microsoft.com/office/drawing/2014/main" id="{0CEF5728-E6F0-D18B-CD77-9735B8CBE6C4}"/>
              </a:ext>
            </a:extLst>
          </p:cNvPr>
          <p:cNvSpPr txBox="1"/>
          <p:nvPr/>
        </p:nvSpPr>
        <p:spPr>
          <a:xfrm>
            <a:off x="8419702" y="816311"/>
            <a:ext cx="252686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B0CE"/>
                </a:solidFill>
                <a:effectLst/>
                <a:uLnTx/>
                <a:uFillTx/>
                <a:latin typeface="Roboto" panose="02000000000000000000" pitchFamily="2" charset="0"/>
                <a:ea typeface="Roboto" panose="02000000000000000000" pitchFamily="2" charset="0"/>
                <a:cs typeface="Arial"/>
                <a:sym typeface="Arial"/>
              </a:rPr>
              <a:t>Vulnerability Assessment </a:t>
            </a:r>
          </a:p>
        </p:txBody>
      </p:sp>
    </p:spTree>
    <p:extLst>
      <p:ext uri="{BB962C8B-B14F-4D97-AF65-F5344CB8AC3E}">
        <p14:creationId xmlns:p14="http://schemas.microsoft.com/office/powerpoint/2010/main" val="1250027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9CD63014-4A5B-E338-FC5E-31688A304E7D}"/>
            </a:ext>
          </a:extLst>
        </p:cNvPr>
        <p:cNvGrpSpPr/>
        <p:nvPr/>
      </p:nvGrpSpPr>
      <p:grpSpPr>
        <a:xfrm>
          <a:off x="0" y="0"/>
          <a:ext cx="0" cy="0"/>
          <a:chOff x="0" y="0"/>
          <a:chExt cx="0" cy="0"/>
        </a:xfrm>
      </p:grpSpPr>
      <p:pic>
        <p:nvPicPr>
          <p:cNvPr id="5" name="Picture 4" descr="A few people fishing in the water&#10;&#10;AI-generated content may be incorrect.">
            <a:extLst>
              <a:ext uri="{FF2B5EF4-FFF2-40B4-BE49-F238E27FC236}">
                <a16:creationId xmlns:a16="http://schemas.microsoft.com/office/drawing/2014/main" id="{E3172CD9-45D5-5A0E-6B86-813E2A47DE2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27432"/>
            <a:ext cx="12191999" cy="6885432"/>
          </a:xfrm>
          <a:prstGeom prst="rect">
            <a:avLst/>
          </a:prstGeom>
        </p:spPr>
      </p:pic>
      <p:sp>
        <p:nvSpPr>
          <p:cNvPr id="4" name="Google Shape;211;p5">
            <a:extLst>
              <a:ext uri="{FF2B5EF4-FFF2-40B4-BE49-F238E27FC236}">
                <a16:creationId xmlns:a16="http://schemas.microsoft.com/office/drawing/2014/main" id="{06E03294-B3DE-FB39-32B1-609DBE5CA47B}"/>
              </a:ext>
            </a:extLst>
          </p:cNvPr>
          <p:cNvSpPr/>
          <p:nvPr/>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8">
            <a:extLst>
              <a:ext uri="{FF2B5EF4-FFF2-40B4-BE49-F238E27FC236}">
                <a16:creationId xmlns:a16="http://schemas.microsoft.com/office/drawing/2014/main" id="{199012EE-2C12-3C72-3B6A-CC3C41FF21CA}"/>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Inle</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Lake | Mega Caesaria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8">
            <a:extLst>
              <a:ext uri="{FF2B5EF4-FFF2-40B4-BE49-F238E27FC236}">
                <a16:creationId xmlns:a16="http://schemas.microsoft.com/office/drawing/2014/main" id="{85F5BFB0-286C-7677-4434-94A690A4F639}"/>
              </a:ext>
            </a:extLst>
          </p:cNvPr>
          <p:cNvSpPr txBox="1">
            <a:spLocks noGrp="1"/>
          </p:cNvSpPr>
          <p:nvPr>
            <p:ph type="sldNum" sz="quarter" idx="4"/>
          </p:nvPr>
        </p:nvSpPr>
        <p:spPr>
          <a:xfrm>
            <a:off x="11649456" y="6492240"/>
            <a:ext cx="457200" cy="338328"/>
          </a:xfrm>
          <a:prstGeom prst="rect">
            <a:avLst/>
          </a:prstGeom>
          <a:noFill/>
          <a:ln>
            <a:noFill/>
          </a:ln>
        </p:spPr>
        <p:txBody>
          <a:bodyPr spcFirstLastPara="1" wrap="square" lIns="60950" tIns="30467" rIns="60950" bIns="30467"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sp>
        <p:nvSpPr>
          <p:cNvPr id="3" name="Content Placeholder 2">
            <a:extLst>
              <a:ext uri="{FF2B5EF4-FFF2-40B4-BE49-F238E27FC236}">
                <a16:creationId xmlns:a16="http://schemas.microsoft.com/office/drawing/2014/main" id="{923D8890-B2A9-A598-A0DE-6C33E445D4C2}"/>
              </a:ext>
            </a:extLst>
          </p:cNvPr>
          <p:cNvSpPr>
            <a:spLocks noGrp="1"/>
          </p:cNvSpPr>
          <p:nvPr>
            <p:ph sz="quarter" idx="16"/>
          </p:nvPr>
        </p:nvSpPr>
        <p:spPr>
          <a:xfrm>
            <a:off x="549525" y="998952"/>
            <a:ext cx="11642475" cy="741762"/>
          </a:xfrm>
        </p:spPr>
        <p:txBody>
          <a:bodyPr>
            <a:normAutofit lnSpcReduction="10000"/>
          </a:bodyPr>
          <a:lstStyle/>
          <a:p>
            <a:r>
              <a:rPr lang="en-GB"/>
              <a:t>03 | Overview of the Trainer of Trainer’s programme</a:t>
            </a:r>
          </a:p>
          <a:p>
            <a:endParaRPr lang="en-GB"/>
          </a:p>
        </p:txBody>
      </p:sp>
    </p:spTree>
    <p:extLst>
      <p:ext uri="{BB962C8B-B14F-4D97-AF65-F5344CB8AC3E}">
        <p14:creationId xmlns:p14="http://schemas.microsoft.com/office/powerpoint/2010/main" val="311198499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DBBBFD4-85EC-1B9E-F472-E71D4DB08C7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FB8639-F5B7-AB6B-027D-63298B77CD1C}"/>
              </a:ext>
            </a:extLst>
          </p:cNvPr>
          <p:cNvSpPr>
            <a:spLocks noGrp="1"/>
          </p:cNvSpPr>
          <p:nvPr>
            <p:ph sz="quarter" idx="16"/>
          </p:nvPr>
        </p:nvSpPr>
        <p:spPr>
          <a:xfrm>
            <a:off x="549525" y="937153"/>
            <a:ext cx="11017041" cy="741762"/>
          </a:xfrm>
        </p:spPr>
        <p:txBody>
          <a:bodyPr>
            <a:normAutofit/>
          </a:bodyPr>
          <a:lstStyle/>
          <a:p>
            <a:r>
              <a:rPr lang="en-GB"/>
              <a:t>07| A quiz &amp; end of the day reflection</a:t>
            </a:r>
          </a:p>
        </p:txBody>
      </p:sp>
      <p:sp>
        <p:nvSpPr>
          <p:cNvPr id="3" name="Google Shape;1206;p57">
            <a:extLst>
              <a:ext uri="{FF2B5EF4-FFF2-40B4-BE49-F238E27FC236}">
                <a16:creationId xmlns:a16="http://schemas.microsoft.com/office/drawing/2014/main" id="{0AFEAA00-0C77-C91F-EBA3-4CF0D885486B}"/>
              </a:ext>
            </a:extLst>
          </p:cNvPr>
          <p:cNvSpPr txBox="1"/>
          <p:nvPr/>
        </p:nvSpPr>
        <p:spPr>
          <a:xfrm rot="-5400000">
            <a:off x="9696664" y="4062232"/>
            <a:ext cx="4503434" cy="18466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0" i="0" u="none" strike="noStrike" kern="0" cap="none" spc="0" normalizeH="0" baseline="0" noProof="0">
                <a:ln>
                  <a:noFill/>
                </a:ln>
                <a:solidFill>
                  <a:prstClr val="white"/>
                </a:solidFill>
                <a:effectLst/>
                <a:uLnTx/>
                <a:uFillTx/>
                <a:latin typeface="Arial"/>
                <a:cs typeface="Arial"/>
                <a:sym typeface="Arial"/>
              </a:rPr>
              <a:t>Image credit: Neil Palmer for CIAT</a:t>
            </a:r>
          </a:p>
        </p:txBody>
      </p:sp>
    </p:spTree>
    <p:extLst>
      <p:ext uri="{BB962C8B-B14F-4D97-AF65-F5344CB8AC3E}">
        <p14:creationId xmlns:p14="http://schemas.microsoft.com/office/powerpoint/2010/main" val="82242937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bg>
      <p:bgPr>
        <a:solidFill>
          <a:srgbClr val="0A5FBA"/>
        </a:solidFill>
        <a:effectLst/>
      </p:bgPr>
    </p:bg>
    <p:spTree>
      <p:nvGrpSpPr>
        <p:cNvPr id="1" name="">
          <a:extLst>
            <a:ext uri="{FF2B5EF4-FFF2-40B4-BE49-F238E27FC236}">
              <a16:creationId xmlns:a16="http://schemas.microsoft.com/office/drawing/2014/main" id="{AE792704-98C4-E0B6-81D6-88D336B901DC}"/>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EED06E2-97FD-56AA-BC22-44DE0809BEB1}"/>
              </a:ext>
            </a:extLst>
          </p:cNvPr>
          <p:cNvSpPr>
            <a:spLocks noGrp="1"/>
          </p:cNvSpPr>
          <p:nvPr>
            <p:ph idx="4294967295"/>
          </p:nvPr>
        </p:nvSpPr>
        <p:spPr>
          <a:xfrm>
            <a:off x="914400" y="1071564"/>
            <a:ext cx="9516533" cy="4498975"/>
          </a:xfrm>
        </p:spPr>
        <p:txBody>
          <a:bodyPr>
            <a:normAutofit/>
          </a:bodyPr>
          <a:lstStyle/>
          <a:p>
            <a:pPr>
              <a:spcBef>
                <a:spcPts val="0"/>
              </a:spcBef>
            </a:pPr>
            <a:r>
              <a:rPr lang="en-US" sz="3200" b="1">
                <a:solidFill>
                  <a:schemeClr val="bg1"/>
                </a:solidFill>
                <a:latin typeface="Roboto"/>
                <a:ea typeface="Roboto"/>
                <a:cs typeface="Arial"/>
              </a:rPr>
              <a:t>1. True or false? </a:t>
            </a:r>
          </a:p>
          <a:p>
            <a:pPr>
              <a:spcBef>
                <a:spcPts val="0"/>
              </a:spcBef>
            </a:pPr>
            <a:endParaRPr lang="en-GB" sz="2600">
              <a:solidFill>
                <a:schemeClr val="bg1"/>
              </a:solidFill>
              <a:latin typeface="Roboto"/>
              <a:ea typeface="Roboto"/>
              <a:cs typeface="Arial"/>
              <a:sym typeface="Arial"/>
            </a:endParaRPr>
          </a:p>
          <a:p>
            <a:pPr lvl="0" indent="-228600">
              <a:lnSpc>
                <a:spcPct val="100000"/>
              </a:lnSpc>
              <a:spcBef>
                <a:spcPts val="0"/>
              </a:spcBef>
              <a:buClr>
                <a:srgbClr val="000000"/>
              </a:buClr>
              <a:buSzPts val="1400"/>
              <a:defRPr/>
            </a:pPr>
            <a:r>
              <a:rPr lang="en-GB" sz="2600">
                <a:solidFill>
                  <a:schemeClr val="bg1"/>
                </a:solidFill>
                <a:latin typeface="Roboto"/>
                <a:ea typeface="Roboto"/>
                <a:cs typeface="Arial"/>
                <a:sym typeface="Arial"/>
              </a:rPr>
              <a:t>Nature-Based Solutions (</a:t>
            </a:r>
            <a:r>
              <a:rPr lang="en-GB" sz="2600" err="1">
                <a:solidFill>
                  <a:schemeClr val="bg1"/>
                </a:solidFill>
                <a:latin typeface="Roboto"/>
                <a:ea typeface="Roboto"/>
                <a:cs typeface="Arial"/>
                <a:sym typeface="Arial"/>
              </a:rPr>
              <a:t>NbS</a:t>
            </a:r>
            <a:r>
              <a:rPr lang="en-GB" sz="2600">
                <a:solidFill>
                  <a:schemeClr val="bg1"/>
                </a:solidFill>
                <a:latin typeface="Roboto"/>
                <a:ea typeface="Roboto"/>
                <a:cs typeface="Arial"/>
                <a:sym typeface="Arial"/>
              </a:rPr>
              <a:t>) are an example of a structural approach to enhancing water system resilience.</a:t>
            </a:r>
          </a:p>
        </p:txBody>
      </p:sp>
    </p:spTree>
    <p:extLst>
      <p:ext uri="{BB962C8B-B14F-4D97-AF65-F5344CB8AC3E}">
        <p14:creationId xmlns:p14="http://schemas.microsoft.com/office/powerpoint/2010/main" val="13173625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D346DC4-40D3-70AD-4736-F6A1B839AE3F}"/>
            </a:ext>
          </a:extLst>
        </p:cNvPr>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2554B95-F0F5-1518-DB25-CEEC5D17690E}"/>
              </a:ext>
            </a:extLst>
          </p:cNvPr>
          <p:cNvSpPr>
            <a:spLocks noGrp="1"/>
          </p:cNvSpPr>
          <p:nvPr>
            <p:ph idx="4294967295"/>
          </p:nvPr>
        </p:nvSpPr>
        <p:spPr>
          <a:xfrm>
            <a:off x="1337733" y="1937288"/>
            <a:ext cx="9516533" cy="3338783"/>
          </a:xfrm>
        </p:spPr>
        <p:txBody>
          <a:bodyPr>
            <a:normAutofit/>
          </a:bodyPr>
          <a:lstStyle/>
          <a:p>
            <a:pPr lvl="0" indent="-228600">
              <a:lnSpc>
                <a:spcPct val="100000"/>
              </a:lnSpc>
              <a:spcBef>
                <a:spcPts val="0"/>
              </a:spcBef>
              <a:buClr>
                <a:srgbClr val="000000"/>
              </a:buClr>
              <a:buSzPts val="1400"/>
              <a:defRPr/>
            </a:pPr>
            <a:r>
              <a:rPr lang="en-GB" sz="2800" b="1">
                <a:solidFill>
                  <a:srgbClr val="0B5FBA"/>
                </a:solidFill>
                <a:latin typeface="Roboto"/>
                <a:ea typeface="Roboto"/>
                <a:cs typeface="Arial"/>
                <a:sym typeface="Arial"/>
              </a:rPr>
              <a:t>Answer: </a:t>
            </a:r>
            <a:r>
              <a:rPr lang="en-GB" sz="2800">
                <a:solidFill>
                  <a:srgbClr val="0B5FBA"/>
                </a:solidFill>
                <a:latin typeface="Roboto"/>
                <a:ea typeface="Roboto"/>
                <a:cs typeface="Arial"/>
                <a:sym typeface="Arial"/>
              </a:rPr>
              <a:t>It is true. </a:t>
            </a:r>
          </a:p>
          <a:p>
            <a:pPr lvl="0" indent="-228600">
              <a:lnSpc>
                <a:spcPct val="100000"/>
              </a:lnSpc>
              <a:spcBef>
                <a:spcPts val="0"/>
              </a:spcBef>
              <a:buClr>
                <a:srgbClr val="000000"/>
              </a:buClr>
              <a:buSzPts val="1400"/>
              <a:defRPr/>
            </a:pPr>
            <a:endParaRPr lang="en-GB" sz="2800">
              <a:solidFill>
                <a:srgbClr val="0B5FBA"/>
              </a:solidFill>
              <a:latin typeface="Roboto"/>
              <a:ea typeface="Roboto"/>
              <a:cs typeface="Arial"/>
              <a:sym typeface="Arial"/>
            </a:endParaRPr>
          </a:p>
          <a:p>
            <a:pPr>
              <a:spcBef>
                <a:spcPts val="0"/>
              </a:spcBef>
            </a:pPr>
            <a:r>
              <a:rPr lang="en-GB" sz="2800">
                <a:solidFill>
                  <a:srgbClr val="0B5FBA"/>
                </a:solidFill>
                <a:latin typeface="Roboto"/>
                <a:ea typeface="Roboto"/>
                <a:cs typeface="Arial"/>
              </a:rPr>
              <a:t>Structural Approaches (Infrastructure-Based Solutions) focus on physical interventions and infrastructure development to enhance the resilience of water services. </a:t>
            </a:r>
            <a:r>
              <a:rPr lang="en-GB" sz="2800">
                <a:solidFill>
                  <a:srgbClr val="0B5FBA"/>
                </a:solidFill>
                <a:latin typeface="Roboto"/>
                <a:ea typeface="Roboto"/>
                <a:cs typeface="Arial"/>
                <a:sym typeface="Arial"/>
              </a:rPr>
              <a:t>Nature-Based Solutions (</a:t>
            </a:r>
            <a:r>
              <a:rPr lang="en-GB" sz="2800" err="1">
                <a:solidFill>
                  <a:srgbClr val="0B5FBA"/>
                </a:solidFill>
                <a:latin typeface="Roboto"/>
                <a:ea typeface="Roboto"/>
                <a:cs typeface="Arial"/>
                <a:sym typeface="Arial"/>
              </a:rPr>
              <a:t>NbS</a:t>
            </a:r>
            <a:r>
              <a:rPr lang="en-GB" sz="2800">
                <a:solidFill>
                  <a:srgbClr val="0B5FBA"/>
                </a:solidFill>
                <a:latin typeface="Roboto"/>
                <a:ea typeface="Roboto"/>
                <a:cs typeface="Arial"/>
                <a:sym typeface="Arial"/>
              </a:rPr>
              <a:t>) are a good example.</a:t>
            </a:r>
            <a:endParaRPr lang="en-GB" sz="2800">
              <a:solidFill>
                <a:srgbClr val="0B5FBA"/>
              </a:solidFill>
              <a:latin typeface="Roboto"/>
              <a:ea typeface="Roboto"/>
              <a:cs typeface="Arial"/>
            </a:endParaRPr>
          </a:p>
        </p:txBody>
      </p:sp>
    </p:spTree>
    <p:extLst>
      <p:ext uri="{BB962C8B-B14F-4D97-AF65-F5344CB8AC3E}">
        <p14:creationId xmlns:p14="http://schemas.microsoft.com/office/powerpoint/2010/main" val="202860315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79484-89E4-BDD6-BF7F-785A91918A4A}"/>
              </a:ext>
            </a:extLst>
          </p:cNvPr>
          <p:cNvSpPr>
            <a:spLocks noGrp="1"/>
          </p:cNvSpPr>
          <p:nvPr>
            <p:ph type="title" idx="4294967295"/>
          </p:nvPr>
        </p:nvSpPr>
        <p:spPr>
          <a:xfrm>
            <a:off x="1015999" y="1198741"/>
            <a:ext cx="10652125" cy="968375"/>
          </a:xfrm>
        </p:spPr>
        <p:txBody>
          <a:bodyPr>
            <a:normAutofit/>
          </a:bodyPr>
          <a:lstStyle/>
          <a:p>
            <a:r>
              <a:rPr lang="en-GB" b="1">
                <a:solidFill>
                  <a:schemeClr val="bg1"/>
                </a:solidFill>
                <a:latin typeface="Roboto"/>
                <a:ea typeface="Roboto"/>
                <a:cs typeface="Arial"/>
              </a:rPr>
              <a:t>2. Is this formula to assess climate risks, correct?</a:t>
            </a:r>
          </a:p>
        </p:txBody>
      </p:sp>
      <p:sp>
        <p:nvSpPr>
          <p:cNvPr id="4" name="Google Shape;489;p48">
            <a:extLst>
              <a:ext uri="{FF2B5EF4-FFF2-40B4-BE49-F238E27FC236}">
                <a16:creationId xmlns:a16="http://schemas.microsoft.com/office/drawing/2014/main" id="{96B30045-AE0C-7466-B482-FF4015FEA25D}"/>
              </a:ext>
            </a:extLst>
          </p:cNvPr>
          <p:cNvSpPr txBox="1">
            <a:spLocks noGrp="1"/>
          </p:cNvSpPr>
          <p:nvPr>
            <p:ph idx="4294967295"/>
          </p:nvPr>
        </p:nvSpPr>
        <p:spPr>
          <a:xfrm>
            <a:off x="1015999" y="2415089"/>
            <a:ext cx="10652125" cy="252376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endParaRPr lang="en-GB">
              <a:solidFill>
                <a:schemeClr val="bg1"/>
              </a:solidFill>
              <a:latin typeface="Roboto"/>
              <a:ea typeface="Roboto"/>
              <a:cs typeface="Arial"/>
              <a:sym typeface="Roboto"/>
            </a:endParaRPr>
          </a:p>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a:solidFill>
                  <a:schemeClr val="bg1"/>
                </a:solidFill>
                <a:latin typeface="Roboto"/>
                <a:ea typeface="Roboto"/>
                <a:cs typeface="Arial"/>
                <a:sym typeface="Roboto"/>
              </a:rPr>
              <a:t>Risk</a:t>
            </a:r>
            <a:r>
              <a:rPr lang="en-GB" sz="2800" b="0" i="0" u="none" strike="noStrike" cap="none">
                <a:solidFill>
                  <a:schemeClr val="bg1"/>
                </a:solidFill>
                <a:latin typeface="Roboto"/>
                <a:ea typeface="Roboto"/>
                <a:cs typeface="Arial"/>
                <a:sym typeface="Roboto"/>
              </a:rPr>
              <a:t> = Hazard + Exposure</a:t>
            </a:r>
          </a:p>
          <a:p>
            <a:pPr marL="0" marR="0" lvl="0" indent="0" rtl="0">
              <a:lnSpc>
                <a:spcPct val="100000"/>
              </a:lnSpc>
              <a:spcBef>
                <a:spcPts val="0"/>
              </a:spcBef>
              <a:spcAft>
                <a:spcPts val="0"/>
              </a:spcAft>
              <a:buClr>
                <a:srgbClr val="000000"/>
              </a:buClr>
              <a:buSzPts val="2299"/>
              <a:buFont typeface="Arial"/>
              <a:buNone/>
            </a:pPr>
            <a:endParaRPr lang="en-GB" sz="2800" b="0" i="0" u="none" strike="noStrike" cap="none">
              <a:solidFill>
                <a:schemeClr val="bg1"/>
              </a:solidFill>
              <a:latin typeface="Roboto"/>
              <a:ea typeface="Roboto"/>
              <a:cs typeface="Arial"/>
              <a:sym typeface="Roboto"/>
            </a:endParaRPr>
          </a:p>
          <a:p>
            <a:pPr marL="0" marR="0" lvl="0" indent="0" rtl="0">
              <a:lnSpc>
                <a:spcPct val="100000"/>
              </a:lnSpc>
              <a:spcBef>
                <a:spcPts val="0"/>
              </a:spcBef>
              <a:spcAft>
                <a:spcPts val="0"/>
              </a:spcAft>
              <a:buClr>
                <a:srgbClr val="000000"/>
              </a:buClr>
              <a:buSzPts val="2299"/>
              <a:buFont typeface="Arial"/>
              <a:buNone/>
            </a:pPr>
            <a:endParaRPr lang="en-GB" sz="2800">
              <a:solidFill>
                <a:schemeClr val="bg1"/>
              </a:solidFill>
              <a:latin typeface="Roboto"/>
              <a:ea typeface="Roboto"/>
              <a:cs typeface="Arial"/>
              <a:sym typeface="Roboto"/>
            </a:endParaRPr>
          </a:p>
          <a:p>
            <a:pPr marL="514350" marR="0" lvl="0" indent="-514350" rtl="0">
              <a:lnSpc>
                <a:spcPct val="100000"/>
              </a:lnSpc>
              <a:spcBef>
                <a:spcPts val="0"/>
              </a:spcBef>
              <a:spcAft>
                <a:spcPts val="0"/>
              </a:spcAft>
              <a:buClr>
                <a:schemeClr val="bg1"/>
              </a:buClr>
              <a:buSzPts val="2299"/>
              <a:buFont typeface="+mj-lt"/>
              <a:buAutoNum type="alphaUcPeriod"/>
            </a:pPr>
            <a:r>
              <a:rPr lang="en-GB" sz="2800" b="0" i="0" u="none" strike="noStrike" cap="none">
                <a:solidFill>
                  <a:schemeClr val="bg1"/>
                </a:solidFill>
                <a:latin typeface="Roboto"/>
                <a:ea typeface="Roboto"/>
                <a:cs typeface="Arial"/>
                <a:sym typeface="Roboto"/>
              </a:rPr>
              <a:t>Yes </a:t>
            </a:r>
          </a:p>
          <a:p>
            <a:pPr marL="514350" marR="0" lvl="0" indent="-514350" rtl="0">
              <a:lnSpc>
                <a:spcPct val="100000"/>
              </a:lnSpc>
              <a:spcBef>
                <a:spcPts val="0"/>
              </a:spcBef>
              <a:spcAft>
                <a:spcPts val="0"/>
              </a:spcAft>
              <a:buClr>
                <a:schemeClr val="bg1"/>
              </a:buClr>
              <a:buSzPts val="2299"/>
              <a:buFont typeface="+mj-lt"/>
              <a:buAutoNum type="alphaUcPeriod"/>
            </a:pPr>
            <a:r>
              <a:rPr lang="en-GB" sz="2800" b="0" i="0" u="none" strike="noStrike" cap="none">
                <a:solidFill>
                  <a:schemeClr val="bg1"/>
                </a:solidFill>
                <a:latin typeface="Roboto"/>
                <a:ea typeface="Roboto"/>
                <a:cs typeface="Arial"/>
                <a:sym typeface="Roboto"/>
              </a:rPr>
              <a:t>No</a:t>
            </a:r>
            <a:endParaRPr lang="en-GB" sz="2800" b="0" i="0" u="none" strike="noStrike" cap="none">
              <a:solidFill>
                <a:schemeClr val="bg1"/>
              </a:solidFill>
              <a:latin typeface="Arial"/>
              <a:ea typeface="Arial"/>
              <a:cs typeface="Arial"/>
              <a:sym typeface="Arial"/>
            </a:endParaRPr>
          </a:p>
        </p:txBody>
      </p:sp>
    </p:spTree>
    <p:extLst>
      <p:ext uri="{BB962C8B-B14F-4D97-AF65-F5344CB8AC3E}">
        <p14:creationId xmlns:p14="http://schemas.microsoft.com/office/powerpoint/2010/main" val="21748700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bg>
      <p:bgPr>
        <a:solidFill>
          <a:srgbClr val="DBEFF9"/>
        </a:solidFill>
        <a:effectLst/>
      </p:bgPr>
    </p:bg>
    <p:spTree>
      <p:nvGrpSpPr>
        <p:cNvPr id="1" name="">
          <a:extLst>
            <a:ext uri="{FF2B5EF4-FFF2-40B4-BE49-F238E27FC236}">
              <a16:creationId xmlns:a16="http://schemas.microsoft.com/office/drawing/2014/main" id="{49E76B6E-4086-6818-484F-6AB0B850522C}"/>
            </a:ext>
          </a:extLst>
        </p:cNvPr>
        <p:cNvGrpSpPr/>
        <p:nvPr/>
      </p:nvGrpSpPr>
      <p:grpSpPr>
        <a:xfrm>
          <a:off x="0" y="0"/>
          <a:ext cx="0" cy="0"/>
          <a:chOff x="0" y="0"/>
          <a:chExt cx="0" cy="0"/>
        </a:xfrm>
      </p:grpSpPr>
      <p:sp>
        <p:nvSpPr>
          <p:cNvPr id="4" name="Google Shape;489;p48">
            <a:extLst>
              <a:ext uri="{FF2B5EF4-FFF2-40B4-BE49-F238E27FC236}">
                <a16:creationId xmlns:a16="http://schemas.microsoft.com/office/drawing/2014/main" id="{815696D4-1E5C-13F1-53F3-FCF245197A37}"/>
              </a:ext>
            </a:extLst>
          </p:cNvPr>
          <p:cNvSpPr txBox="1">
            <a:spLocks noGrp="1"/>
          </p:cNvSpPr>
          <p:nvPr>
            <p:ph idx="4294967295"/>
          </p:nvPr>
        </p:nvSpPr>
        <p:spPr>
          <a:xfrm>
            <a:off x="892015" y="2272960"/>
            <a:ext cx="10406063" cy="3447098"/>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299"/>
              <a:buFont typeface="Arial"/>
              <a:buNone/>
            </a:pPr>
            <a:r>
              <a:rPr lang="en-GB" sz="2800" b="1" i="0" u="none" strike="noStrike" cap="none">
                <a:solidFill>
                  <a:srgbClr val="0B5FBA"/>
                </a:solidFill>
                <a:latin typeface="Roboto"/>
                <a:ea typeface="Roboto"/>
                <a:cs typeface="Arial"/>
                <a:sym typeface="Roboto"/>
              </a:rPr>
              <a:t>Risk</a:t>
            </a:r>
            <a:r>
              <a:rPr lang="en-GB" sz="2800" b="0" i="0" u="none" strike="noStrike" cap="none">
                <a:solidFill>
                  <a:srgbClr val="0B5FBA"/>
                </a:solidFill>
                <a:latin typeface="Roboto"/>
                <a:ea typeface="Roboto"/>
                <a:cs typeface="Arial"/>
                <a:sym typeface="Roboto"/>
              </a:rPr>
              <a:t> = Hazard + Exposure</a:t>
            </a:r>
          </a:p>
          <a:p>
            <a:pPr marL="0" marR="0" lvl="0" indent="0" rtl="0">
              <a:lnSpc>
                <a:spcPct val="100000"/>
              </a:lnSpc>
              <a:spcBef>
                <a:spcPts val="0"/>
              </a:spcBef>
              <a:spcAft>
                <a:spcPts val="0"/>
              </a:spcAft>
              <a:buClr>
                <a:srgbClr val="000000"/>
              </a:buClr>
              <a:buSzPts val="2299"/>
              <a:buFont typeface="Arial"/>
              <a:buNone/>
            </a:pPr>
            <a:endParaRPr lang="en-GB" sz="2800">
              <a:solidFill>
                <a:srgbClr val="0B5FBA"/>
              </a:solidFill>
              <a:latin typeface="Roboto"/>
              <a:ea typeface="Roboto"/>
              <a:cs typeface="Arial"/>
              <a:sym typeface="Roboto"/>
            </a:endParaRPr>
          </a:p>
          <a:p>
            <a:pPr marL="514350" marR="0" lvl="0" indent="-514350" rtl="0">
              <a:lnSpc>
                <a:spcPct val="100000"/>
              </a:lnSpc>
              <a:spcBef>
                <a:spcPts val="0"/>
              </a:spcBef>
              <a:spcAft>
                <a:spcPts val="0"/>
              </a:spcAft>
              <a:buClr>
                <a:srgbClr val="0A5FBA"/>
              </a:buClr>
              <a:buSzPts val="2299"/>
              <a:buFont typeface="+mj-lt"/>
              <a:buAutoNum type="alphaUcPeriod"/>
            </a:pPr>
            <a:r>
              <a:rPr lang="en-GB" sz="2800" b="0" i="0" u="none" strike="noStrike" cap="none">
                <a:solidFill>
                  <a:srgbClr val="0B5FBA"/>
                </a:solidFill>
                <a:latin typeface="Roboto"/>
                <a:ea typeface="Roboto"/>
                <a:cs typeface="Arial"/>
                <a:sym typeface="Roboto"/>
              </a:rPr>
              <a:t>Yes </a:t>
            </a:r>
          </a:p>
          <a:p>
            <a:pPr marL="514350" marR="0" lvl="0" indent="-514350" rtl="0">
              <a:lnSpc>
                <a:spcPct val="100000"/>
              </a:lnSpc>
              <a:spcBef>
                <a:spcPts val="0"/>
              </a:spcBef>
              <a:spcAft>
                <a:spcPts val="0"/>
              </a:spcAft>
              <a:buClr>
                <a:srgbClr val="0A5FBA"/>
              </a:buClr>
              <a:buSzPts val="2299"/>
              <a:buFont typeface="+mj-lt"/>
              <a:buAutoNum type="alphaUcPeriod"/>
            </a:pPr>
            <a:r>
              <a:rPr lang="en-GB" sz="2800" b="0" strike="noStrike" cap="none">
                <a:solidFill>
                  <a:srgbClr val="0B5FBA"/>
                </a:solidFill>
                <a:latin typeface="Roboto"/>
                <a:ea typeface="Roboto"/>
                <a:cs typeface="Arial"/>
                <a:sym typeface="Roboto"/>
              </a:rPr>
              <a:t>No</a:t>
            </a:r>
          </a:p>
          <a:p>
            <a:pPr marR="0" lvl="0" rtl="0">
              <a:lnSpc>
                <a:spcPct val="100000"/>
              </a:lnSpc>
              <a:spcBef>
                <a:spcPts val="0"/>
              </a:spcBef>
              <a:spcAft>
                <a:spcPts val="0"/>
              </a:spcAft>
              <a:buClr>
                <a:srgbClr val="000000"/>
              </a:buClr>
              <a:buSzPts val="2299"/>
            </a:pPr>
            <a:endParaRPr lang="en-GB" sz="2800" u="sng">
              <a:solidFill>
                <a:srgbClr val="0B5FBA"/>
              </a:solidFill>
              <a:latin typeface="Roboto"/>
              <a:ea typeface="Roboto"/>
              <a:cs typeface="Arial"/>
              <a:sym typeface="Roboto"/>
            </a:endParaRPr>
          </a:p>
          <a:p>
            <a:pPr marR="0" lvl="0" rtl="0">
              <a:lnSpc>
                <a:spcPct val="100000"/>
              </a:lnSpc>
              <a:spcBef>
                <a:spcPts val="0"/>
              </a:spcBef>
              <a:spcAft>
                <a:spcPts val="0"/>
              </a:spcAft>
              <a:buClr>
                <a:srgbClr val="000000"/>
              </a:buClr>
              <a:buSzPts val="2299"/>
            </a:pPr>
            <a:r>
              <a:rPr lang="en-GB" sz="2800" b="1">
                <a:solidFill>
                  <a:srgbClr val="0B5FBA"/>
                </a:solidFill>
                <a:latin typeface="Roboto"/>
                <a:ea typeface="Roboto"/>
                <a:cs typeface="Arial"/>
                <a:sym typeface="Roboto"/>
              </a:rPr>
              <a:t>Answer: </a:t>
            </a:r>
            <a:r>
              <a:rPr lang="en-GB" sz="2800">
                <a:solidFill>
                  <a:srgbClr val="0B5FBA"/>
                </a:solidFill>
                <a:latin typeface="Roboto"/>
                <a:ea typeface="Roboto"/>
                <a:cs typeface="Arial"/>
                <a:sym typeface="Roboto"/>
              </a:rPr>
              <a:t>B – No the correct formula is:</a:t>
            </a:r>
            <a:br>
              <a:rPr lang="en-GB" sz="2800">
                <a:solidFill>
                  <a:srgbClr val="0B5FBA"/>
                </a:solidFill>
                <a:latin typeface="Roboto"/>
                <a:ea typeface="Roboto"/>
                <a:cs typeface="Arial"/>
                <a:sym typeface="Roboto"/>
              </a:rPr>
            </a:br>
            <a:endParaRPr lang="en-GB" sz="2800" u="sng">
              <a:solidFill>
                <a:srgbClr val="0B5FBA"/>
              </a:solidFill>
              <a:latin typeface="Roboto"/>
              <a:ea typeface="Roboto"/>
              <a:cs typeface="Arial"/>
              <a:sym typeface="Roboto"/>
            </a:endParaRPr>
          </a:p>
          <a:p>
            <a:pPr algn="ctr">
              <a:lnSpc>
                <a:spcPct val="100000"/>
              </a:lnSpc>
              <a:spcBef>
                <a:spcPts val="0"/>
              </a:spcBef>
              <a:buClr>
                <a:srgbClr val="000000"/>
              </a:buClr>
              <a:buSzPts val="2299"/>
            </a:pPr>
            <a:r>
              <a:rPr lang="en-GB" sz="2800" b="1">
                <a:solidFill>
                  <a:srgbClr val="0B5FBA"/>
                </a:solidFill>
                <a:latin typeface="Roboto"/>
                <a:ea typeface="Roboto"/>
                <a:cs typeface="Roboto"/>
                <a:sym typeface="Roboto"/>
              </a:rPr>
              <a:t>Risk</a:t>
            </a:r>
            <a:r>
              <a:rPr lang="en-GB" sz="2800">
                <a:solidFill>
                  <a:srgbClr val="0B5FBA"/>
                </a:solidFill>
                <a:latin typeface="Roboto"/>
                <a:ea typeface="Roboto"/>
                <a:cs typeface="Roboto"/>
                <a:sym typeface="Roboto"/>
              </a:rPr>
              <a:t> = Hazard x Exposure x Vulnerability</a:t>
            </a:r>
          </a:p>
        </p:txBody>
      </p:sp>
      <p:sp>
        <p:nvSpPr>
          <p:cNvPr id="3" name="Title 1">
            <a:extLst>
              <a:ext uri="{FF2B5EF4-FFF2-40B4-BE49-F238E27FC236}">
                <a16:creationId xmlns:a16="http://schemas.microsoft.com/office/drawing/2014/main" id="{4A393F26-401D-2C7D-8C38-15C576786492}"/>
              </a:ext>
            </a:extLst>
          </p:cNvPr>
          <p:cNvSpPr txBox="1">
            <a:spLocks/>
          </p:cNvSpPr>
          <p:nvPr/>
        </p:nvSpPr>
        <p:spPr>
          <a:xfrm>
            <a:off x="1015999" y="1198741"/>
            <a:ext cx="10652125" cy="9683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a:ln>
                  <a:noFill/>
                </a:ln>
                <a:solidFill>
                  <a:srgbClr val="0A5FBA"/>
                </a:solidFill>
                <a:effectLst/>
                <a:uLnTx/>
                <a:uFillTx/>
                <a:latin typeface="Roboto"/>
                <a:ea typeface="Roboto"/>
                <a:cs typeface="Arial"/>
                <a:sym typeface="Arial"/>
              </a:rPr>
              <a:t>2. Is this formula to assess climate risks, correct?</a:t>
            </a:r>
          </a:p>
        </p:txBody>
      </p:sp>
    </p:spTree>
    <p:extLst>
      <p:ext uri="{BB962C8B-B14F-4D97-AF65-F5344CB8AC3E}">
        <p14:creationId xmlns:p14="http://schemas.microsoft.com/office/powerpoint/2010/main" val="46588933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6540281-805C-05FB-7BF2-34611933D1DF}"/>
              </a:ext>
            </a:extLst>
          </p:cNvPr>
          <p:cNvSpPr txBox="1"/>
          <p:nvPr/>
        </p:nvSpPr>
        <p:spPr>
          <a:xfrm>
            <a:off x="1584510" y="2365691"/>
            <a:ext cx="9022980" cy="33701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1800"/>
              </a:spcAft>
              <a:buClr>
                <a:prstClr val="white"/>
              </a:buClr>
              <a:buSzTx/>
              <a:buFont typeface="+mj-lt"/>
              <a:buAutoNum type="alphaUcPeriod"/>
              <a:tabLst/>
              <a:defRPr/>
            </a:pP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 </a:t>
            </a:r>
            <a:r>
              <a:rPr kumimoji="0" lang="en-US" sz="2400" b="1" i="0" u="none" strike="noStrike" kern="0" cap="none" spc="0" normalizeH="0" baseline="0" noProof="0">
                <a:ln>
                  <a:noFill/>
                </a:ln>
                <a:solidFill>
                  <a:prstClr val="white"/>
                </a:solidFill>
                <a:effectLst/>
                <a:uLnTx/>
                <a:uFillTx/>
                <a:latin typeface="Roboto"/>
                <a:ea typeface="Roboto"/>
                <a:cs typeface="Roboto"/>
                <a:sym typeface="Roboto"/>
              </a:rPr>
              <a:t>Climate change </a:t>
            </a: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amplifies existing inequalities.</a:t>
            </a:r>
          </a:p>
          <a:p>
            <a:pPr marL="0" marR="0" lvl="0" indent="0" algn="l" defTabSz="914400" rtl="0" eaLnBrk="1" fontAlgn="auto" latinLnBrk="0" hangingPunct="1">
              <a:lnSpc>
                <a:spcPct val="100000"/>
              </a:lnSpc>
              <a:spcBef>
                <a:spcPts val="0"/>
              </a:spcBef>
              <a:spcAft>
                <a:spcPts val="1800"/>
              </a:spcAft>
              <a:buClr>
                <a:prstClr val="white"/>
              </a:buClr>
              <a:buSzTx/>
              <a:buFont typeface="+mj-lt"/>
              <a:buAutoNum type="alphaUcPeriod"/>
              <a:tabLst/>
              <a:defRPr/>
            </a:pP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 </a:t>
            </a:r>
            <a:r>
              <a:rPr kumimoji="0" lang="en-US" sz="2400" b="1" i="0" u="none" strike="noStrike" kern="0" cap="none" spc="0" normalizeH="0" baseline="0" noProof="0">
                <a:ln>
                  <a:noFill/>
                </a:ln>
                <a:solidFill>
                  <a:prstClr val="white"/>
                </a:solidFill>
                <a:effectLst/>
                <a:uLnTx/>
                <a:uFillTx/>
                <a:latin typeface="Roboto"/>
                <a:ea typeface="Roboto"/>
                <a:cs typeface="Roboto"/>
                <a:sym typeface="Roboto"/>
              </a:rPr>
              <a:t>Equality</a:t>
            </a: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 is about giving everyone what they need to have an equal chance of success.</a:t>
            </a:r>
          </a:p>
          <a:p>
            <a:pPr marL="0" marR="0" lvl="0" indent="0" algn="l" defTabSz="914400" rtl="0" eaLnBrk="1" fontAlgn="auto" latinLnBrk="0" hangingPunct="1">
              <a:lnSpc>
                <a:spcPct val="100000"/>
              </a:lnSpc>
              <a:spcBef>
                <a:spcPts val="0"/>
              </a:spcBef>
              <a:spcAft>
                <a:spcPts val="1800"/>
              </a:spcAft>
              <a:buClr>
                <a:prstClr val="white"/>
              </a:buClr>
              <a:buSzTx/>
              <a:buFont typeface="+mj-lt"/>
              <a:buAutoNum type="alphaUcPeriod"/>
              <a:tabLst/>
              <a:defRPr/>
            </a:pP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 </a:t>
            </a:r>
            <a:r>
              <a:rPr kumimoji="0" lang="en-US" sz="2400" b="1" i="0" u="none" strike="noStrike" kern="0" cap="none" spc="0" normalizeH="0" baseline="0" noProof="0">
                <a:ln>
                  <a:noFill/>
                </a:ln>
                <a:solidFill>
                  <a:prstClr val="white"/>
                </a:solidFill>
                <a:effectLst/>
                <a:uLnTx/>
                <a:uFillTx/>
                <a:latin typeface="Roboto"/>
                <a:ea typeface="Roboto"/>
                <a:cs typeface="Roboto"/>
                <a:sym typeface="Roboto"/>
              </a:rPr>
              <a:t>Climate mitigation </a:t>
            </a:r>
            <a:r>
              <a:rPr kumimoji="0" lang="en-US" sz="2400" b="0" i="0" u="none" strike="noStrike" kern="0" cap="none" spc="0" normalizeH="0" baseline="0" noProof="0">
                <a:ln>
                  <a:noFill/>
                </a:ln>
                <a:solidFill>
                  <a:prstClr val="white"/>
                </a:solidFill>
                <a:effectLst/>
                <a:uLnTx/>
                <a:uFillTx/>
                <a:latin typeface="Roboto"/>
                <a:ea typeface="Roboto"/>
                <a:cs typeface="Roboto"/>
                <a:sym typeface="Roboto"/>
              </a:rPr>
              <a:t>means reducing emissions of greenhouse gases that cause climate change.</a:t>
            </a:r>
          </a:p>
          <a:p>
            <a:pPr marL="0" marR="0" lvl="0" indent="0" algn="l" defTabSz="914400" rtl="0" eaLnBrk="1" fontAlgn="auto" latinLnBrk="0" hangingPunct="1">
              <a:lnSpc>
                <a:spcPct val="100000"/>
              </a:lnSpc>
              <a:spcBef>
                <a:spcPts val="0"/>
              </a:spcBef>
              <a:spcAft>
                <a:spcPts val="1800"/>
              </a:spcAft>
              <a:buClr>
                <a:prstClr val="white"/>
              </a:buClr>
              <a:buSzTx/>
              <a:buFont typeface="+mj-lt"/>
              <a:buAutoNum type="alphaUcPeriod"/>
              <a:tabLst/>
              <a:defRPr/>
            </a:pPr>
            <a:r>
              <a:rPr kumimoji="0" lang="en-GB" sz="2400" b="0" i="0" u="none" strike="noStrike" kern="0" cap="none" spc="0" normalizeH="0" baseline="0" noProof="0">
                <a:ln>
                  <a:noFill/>
                </a:ln>
                <a:solidFill>
                  <a:prstClr val="white"/>
                </a:solidFill>
                <a:effectLst/>
                <a:uLnTx/>
                <a:uFillTx/>
                <a:latin typeface="Roboto"/>
                <a:ea typeface="Roboto"/>
                <a:cs typeface="Arial"/>
                <a:sym typeface="Arial"/>
              </a:rPr>
              <a:t> </a:t>
            </a:r>
            <a:r>
              <a:rPr kumimoji="0" lang="en-GB" sz="2400" b="1" i="0" u="none" strike="noStrike" kern="0" cap="none" spc="0" normalizeH="0" baseline="0" noProof="0">
                <a:ln>
                  <a:noFill/>
                </a:ln>
                <a:solidFill>
                  <a:prstClr val="white"/>
                </a:solidFill>
                <a:effectLst/>
                <a:uLnTx/>
                <a:uFillTx/>
                <a:latin typeface="Roboto"/>
                <a:ea typeface="Roboto"/>
                <a:cs typeface="Arial"/>
                <a:sym typeface="Arial"/>
              </a:rPr>
              <a:t>A resilient water system </a:t>
            </a:r>
            <a:r>
              <a:rPr kumimoji="0" lang="en-GB" sz="2400" b="0" i="0" u="none" strike="noStrike" kern="0" cap="none" spc="0" normalizeH="0" baseline="0" noProof="0">
                <a:ln>
                  <a:noFill/>
                </a:ln>
                <a:solidFill>
                  <a:prstClr val="white"/>
                </a:solidFill>
                <a:effectLst/>
                <a:uLnTx/>
                <a:uFillTx/>
                <a:latin typeface="Roboto"/>
                <a:ea typeface="Roboto"/>
                <a:cs typeface="Arial"/>
                <a:sym typeface="Arial"/>
              </a:rPr>
              <a:t>is one that can withstand, adapt to, and recover from climate-related shocks and stresses</a:t>
            </a:r>
          </a:p>
        </p:txBody>
      </p:sp>
      <p:sp>
        <p:nvSpPr>
          <p:cNvPr id="3" name="TextBox 2">
            <a:extLst>
              <a:ext uri="{FF2B5EF4-FFF2-40B4-BE49-F238E27FC236}">
                <a16:creationId xmlns:a16="http://schemas.microsoft.com/office/drawing/2014/main" id="{93A1CCCE-C932-39B1-3364-59D1588199FA}"/>
              </a:ext>
            </a:extLst>
          </p:cNvPr>
          <p:cNvSpPr txBox="1"/>
          <p:nvPr/>
        </p:nvSpPr>
        <p:spPr>
          <a:xfrm>
            <a:off x="1584510" y="1352988"/>
            <a:ext cx="848867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1200" cap="none" spc="0" normalizeH="0" baseline="0" noProof="0">
                <a:ln>
                  <a:noFill/>
                </a:ln>
                <a:solidFill>
                  <a:prstClr val="white"/>
                </a:solidFill>
                <a:effectLst/>
                <a:uLnTx/>
                <a:uFillTx/>
                <a:latin typeface="Roboto"/>
                <a:ea typeface="Roboto"/>
                <a:cs typeface="Arial"/>
                <a:sym typeface="Arial"/>
              </a:rPr>
              <a:t>3. Which statement(s) is not correct?</a:t>
            </a:r>
          </a:p>
        </p:txBody>
      </p:sp>
    </p:spTree>
    <p:extLst>
      <p:ext uri="{BB962C8B-B14F-4D97-AF65-F5344CB8AC3E}">
        <p14:creationId xmlns:p14="http://schemas.microsoft.com/office/powerpoint/2010/main" val="93933038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3B954DB-75EC-65DC-1977-FF87368961D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77CD00C-3931-A391-B5DF-E3F86CCD5074}"/>
              </a:ext>
            </a:extLst>
          </p:cNvPr>
          <p:cNvSpPr txBox="1"/>
          <p:nvPr/>
        </p:nvSpPr>
        <p:spPr>
          <a:xfrm>
            <a:off x="1732844" y="2009230"/>
            <a:ext cx="8726312" cy="440120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1200"/>
              </a:spcAft>
              <a:buClr>
                <a:srgbClr val="0A5FBA"/>
              </a:buClr>
              <a:buSzTx/>
              <a:buFont typeface="+mj-lt"/>
              <a:buAutoNum type="alphaUcPeriod"/>
              <a:tabLst/>
              <a:defRPr/>
            </a:pPr>
            <a:r>
              <a:rPr kumimoji="0" lang="en-US" sz="2000" b="0" i="0" u="none" strike="noStrike" kern="0" cap="none" spc="0" normalizeH="0" baseline="0" noProof="0">
                <a:ln>
                  <a:noFill/>
                </a:ln>
                <a:solidFill>
                  <a:srgbClr val="0B5FBA"/>
                </a:solidFill>
                <a:effectLst/>
                <a:uLnTx/>
                <a:uFillTx/>
                <a:latin typeface="Roboto"/>
                <a:ea typeface="Roboto"/>
                <a:cs typeface="Roboto"/>
                <a:sym typeface="Roboto"/>
              </a:rPr>
              <a:t>Climate change amplifies existing inequalities.</a:t>
            </a:r>
          </a:p>
          <a:p>
            <a:pPr marL="342900" marR="0" lvl="0" indent="-342900" algn="l" defTabSz="914400" rtl="0" eaLnBrk="1" fontAlgn="auto" latinLnBrk="0" hangingPunct="1">
              <a:lnSpc>
                <a:spcPct val="100000"/>
              </a:lnSpc>
              <a:spcBef>
                <a:spcPts val="0"/>
              </a:spcBef>
              <a:spcAft>
                <a:spcPts val="1200"/>
              </a:spcAft>
              <a:buClr>
                <a:srgbClr val="0A5FBA"/>
              </a:buClr>
              <a:buSzTx/>
              <a:buFont typeface="+mj-lt"/>
              <a:buAutoNum type="alphaUcPeriod"/>
              <a:tabLst/>
              <a:defRPr/>
            </a:pPr>
            <a:r>
              <a:rPr kumimoji="0" lang="en-US" sz="2000" b="0" i="0" u="none" strike="noStrike" kern="0" cap="none" spc="0" normalizeH="0" baseline="0" noProof="0">
                <a:ln>
                  <a:noFill/>
                </a:ln>
                <a:solidFill>
                  <a:srgbClr val="0B5FBA"/>
                </a:solidFill>
                <a:effectLst/>
                <a:uLnTx/>
                <a:uFillTx/>
                <a:latin typeface="Roboto"/>
                <a:ea typeface="Roboto"/>
                <a:cs typeface="Roboto"/>
                <a:sym typeface="Roboto"/>
              </a:rPr>
              <a:t>Equality is about giving everyone what they need to have an equal chance of success.</a:t>
            </a:r>
          </a:p>
          <a:p>
            <a:pPr marL="342900" marR="0" lvl="0" indent="-342900" algn="l" defTabSz="914400" rtl="0" eaLnBrk="1" fontAlgn="auto" latinLnBrk="0" hangingPunct="1">
              <a:lnSpc>
                <a:spcPct val="100000"/>
              </a:lnSpc>
              <a:spcBef>
                <a:spcPts val="0"/>
              </a:spcBef>
              <a:spcAft>
                <a:spcPts val="1200"/>
              </a:spcAft>
              <a:buClr>
                <a:srgbClr val="0A5FBA"/>
              </a:buClr>
              <a:buSzTx/>
              <a:buFont typeface="+mj-lt"/>
              <a:buAutoNum type="alphaUcPeriod"/>
              <a:tabLst/>
              <a:defRPr/>
            </a:pPr>
            <a:r>
              <a:rPr kumimoji="0" lang="en-US" sz="2000" b="0" i="0" u="none" strike="noStrike" kern="0" cap="none" spc="0" normalizeH="0" baseline="0" noProof="0">
                <a:ln>
                  <a:noFill/>
                </a:ln>
                <a:solidFill>
                  <a:srgbClr val="0A5FBA"/>
                </a:solidFill>
                <a:effectLst/>
                <a:uLnTx/>
                <a:uFillTx/>
                <a:latin typeface="Roboto"/>
                <a:ea typeface="Roboto"/>
                <a:cs typeface="Roboto"/>
                <a:sym typeface="Roboto"/>
              </a:rPr>
              <a:t>Climate mitigation means reducing emissions of greenhouse gases that cause climate change.</a:t>
            </a:r>
          </a:p>
          <a:p>
            <a:pPr marL="342900" marR="0" lvl="0" indent="-342900" algn="l" defTabSz="914400" rtl="0" eaLnBrk="1" fontAlgn="auto" latinLnBrk="0" hangingPunct="1">
              <a:lnSpc>
                <a:spcPct val="100000"/>
              </a:lnSpc>
              <a:spcBef>
                <a:spcPts val="0"/>
              </a:spcBef>
              <a:spcAft>
                <a:spcPts val="1200"/>
              </a:spcAft>
              <a:buClr>
                <a:srgbClr val="0A5FBA"/>
              </a:buClr>
              <a:buSzTx/>
              <a:buFont typeface="+mj-lt"/>
              <a:buAutoNum type="alphaUcPeriod"/>
              <a:tabLst/>
              <a:defRPr/>
            </a:pPr>
            <a:r>
              <a:rPr kumimoji="0" lang="en-GB" sz="2000" b="0" i="0" u="none" strike="noStrike" kern="0" cap="none" spc="0" normalizeH="0" baseline="0" noProof="0">
                <a:ln>
                  <a:noFill/>
                </a:ln>
                <a:solidFill>
                  <a:srgbClr val="0B5FBA"/>
                </a:solidFill>
                <a:effectLst/>
                <a:uLnTx/>
                <a:uFillTx/>
                <a:latin typeface="Roboto"/>
                <a:ea typeface="Roboto"/>
                <a:cs typeface="Arial"/>
                <a:sym typeface="Arial"/>
              </a:rPr>
              <a:t>A resilient water system is one that can with stand, adapt to, and recover from climate-related shocks and stresses.</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lphaUcPeriod"/>
              <a:tabLst/>
              <a:defRPr/>
            </a:pPr>
            <a:endParaRPr kumimoji="0" lang="en-GB" sz="2000" b="0" i="0" u="none" strike="noStrike" kern="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B5FBA"/>
                </a:solidFill>
                <a:effectLst/>
                <a:uLnTx/>
                <a:uFillTx/>
                <a:latin typeface="Roboto"/>
                <a:ea typeface="Roboto"/>
                <a:cs typeface="Arial"/>
                <a:sym typeface="Arial"/>
              </a:rPr>
              <a:t>Answer: </a:t>
            </a:r>
            <a:r>
              <a:rPr kumimoji="0" lang="en-GB" sz="2000" b="0" i="0" u="none" strike="noStrike" kern="0" cap="none" spc="0" normalizeH="0" baseline="0" noProof="0">
                <a:ln>
                  <a:noFill/>
                </a:ln>
                <a:solidFill>
                  <a:srgbClr val="0B5FBA"/>
                </a:solidFill>
                <a:effectLst/>
                <a:uLnTx/>
                <a:uFillTx/>
                <a:latin typeface="Roboto"/>
                <a:ea typeface="Roboto"/>
                <a:cs typeface="Arial"/>
                <a:sym typeface="Arial"/>
              </a:rPr>
              <a:t>B</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0B5FBA"/>
                </a:solidFill>
                <a:effectLst/>
                <a:uLnTx/>
                <a:uFillTx/>
                <a:latin typeface="Roboto"/>
                <a:ea typeface="Roboto"/>
                <a:cs typeface="Roboto"/>
                <a:sym typeface="Roboto"/>
              </a:rPr>
              <a:t>Equity</a:t>
            </a:r>
            <a:r>
              <a:rPr kumimoji="0" lang="en-US" sz="2000" b="0" i="0" u="none" strike="noStrike" kern="0" cap="none" spc="0" normalizeH="0" baseline="0" noProof="0">
                <a:ln>
                  <a:noFill/>
                </a:ln>
                <a:solidFill>
                  <a:srgbClr val="0B5FBA"/>
                </a:solidFill>
                <a:effectLst/>
                <a:uLnTx/>
                <a:uFillTx/>
                <a:latin typeface="Roboto"/>
                <a:ea typeface="Roboto"/>
                <a:cs typeface="Roboto"/>
                <a:sym typeface="Roboto"/>
              </a:rPr>
              <a:t> is about giving everyone what they need to have an equal chance of success. </a:t>
            </a:r>
            <a:r>
              <a:rPr kumimoji="0" lang="en-US" sz="2000" b="1" i="0" u="none" strike="noStrike" kern="0" cap="none" spc="0" normalizeH="0" baseline="0" noProof="0">
                <a:ln>
                  <a:noFill/>
                </a:ln>
                <a:solidFill>
                  <a:srgbClr val="0B5FBA"/>
                </a:solidFill>
                <a:effectLst/>
                <a:uLnTx/>
                <a:uFillTx/>
                <a:latin typeface="Roboto"/>
                <a:ea typeface="Roboto"/>
                <a:cs typeface="Roboto"/>
                <a:sym typeface="Roboto"/>
              </a:rPr>
              <a:t>Equality</a:t>
            </a:r>
            <a:r>
              <a:rPr kumimoji="0" lang="en-US" sz="2000" b="0" i="0" u="none" strike="noStrike" kern="0" cap="none" spc="0" normalizeH="0" baseline="0" noProof="0">
                <a:ln>
                  <a:noFill/>
                </a:ln>
                <a:solidFill>
                  <a:srgbClr val="0B5FBA"/>
                </a:solidFill>
                <a:effectLst/>
                <a:uLnTx/>
                <a:uFillTx/>
                <a:latin typeface="Roboto"/>
                <a:ea typeface="Roboto"/>
                <a:cs typeface="Roboto"/>
                <a:sym typeface="Roboto"/>
              </a:rPr>
              <a:t> is about giving everyone the same.</a:t>
            </a:r>
          </a:p>
        </p:txBody>
      </p:sp>
      <p:sp>
        <p:nvSpPr>
          <p:cNvPr id="4" name="TextBox 3">
            <a:extLst>
              <a:ext uri="{FF2B5EF4-FFF2-40B4-BE49-F238E27FC236}">
                <a16:creationId xmlns:a16="http://schemas.microsoft.com/office/drawing/2014/main" id="{DB0043A1-83A2-EA2F-A751-F43A1AC2A068}"/>
              </a:ext>
            </a:extLst>
          </p:cNvPr>
          <p:cNvSpPr txBox="1"/>
          <p:nvPr/>
        </p:nvSpPr>
        <p:spPr>
          <a:xfrm>
            <a:off x="1732844" y="872541"/>
            <a:ext cx="848867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1200" cap="none" spc="0" normalizeH="0" baseline="0" noProof="0">
                <a:ln>
                  <a:noFill/>
                </a:ln>
                <a:solidFill>
                  <a:srgbClr val="0A5FBA"/>
                </a:solidFill>
                <a:effectLst/>
                <a:uLnTx/>
                <a:uFillTx/>
                <a:latin typeface="Roboto"/>
                <a:ea typeface="Roboto"/>
                <a:cs typeface="Arial"/>
                <a:sym typeface="Arial"/>
              </a:rPr>
              <a:t>3. Which statement(s) is not correct?</a:t>
            </a:r>
          </a:p>
        </p:txBody>
      </p:sp>
    </p:spTree>
    <p:extLst>
      <p:ext uri="{BB962C8B-B14F-4D97-AF65-F5344CB8AC3E}">
        <p14:creationId xmlns:p14="http://schemas.microsoft.com/office/powerpoint/2010/main" val="371398630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C85790-0415-8C6D-6CEA-D80A69C6BE94}"/>
              </a:ext>
            </a:extLst>
          </p:cNvPr>
          <p:cNvSpPr txBox="1"/>
          <p:nvPr/>
        </p:nvSpPr>
        <p:spPr>
          <a:xfrm>
            <a:off x="1205384" y="1678090"/>
            <a:ext cx="9781232" cy="18774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1200" cap="none" spc="0" normalizeH="0" baseline="0" noProof="0">
                <a:ln>
                  <a:noFill/>
                </a:ln>
                <a:solidFill>
                  <a:prstClr val="white"/>
                </a:solidFill>
                <a:effectLst/>
                <a:uLnTx/>
                <a:uFillTx/>
                <a:latin typeface="Roboto"/>
                <a:ea typeface="Roboto"/>
                <a:cs typeface="Arial"/>
                <a:sym typeface="Arial"/>
              </a:rPr>
              <a:t>4. True or false?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800" b="1" i="0" u="none" strike="noStrike" kern="1200" cap="none" spc="0" normalizeH="0" baseline="0" noProof="0">
              <a:ln>
                <a:noFill/>
              </a:ln>
              <a:solidFill>
                <a:prstClr val="white"/>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800" b="1" i="0" u="none" strike="noStrike" kern="1200" cap="none" spc="0" normalizeH="0" baseline="0" noProof="0">
              <a:ln>
                <a:noFill/>
              </a:ln>
              <a:solidFill>
                <a:prstClr val="white"/>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0" u="none" strike="noStrike" kern="1200" cap="none" spc="0" normalizeH="0" baseline="0" noProof="0">
                <a:ln>
                  <a:noFill/>
                </a:ln>
                <a:solidFill>
                  <a:prstClr val="white"/>
                </a:solidFill>
                <a:effectLst/>
                <a:uLnTx/>
                <a:uFillTx/>
                <a:latin typeface="Roboto"/>
                <a:ea typeface="Roboto"/>
                <a:cs typeface="Arial"/>
                <a:sym typeface="Arial"/>
              </a:rPr>
              <a:t>Water services include stormwater and flood management.</a:t>
            </a:r>
          </a:p>
        </p:txBody>
      </p:sp>
    </p:spTree>
    <p:extLst>
      <p:ext uri="{BB962C8B-B14F-4D97-AF65-F5344CB8AC3E}">
        <p14:creationId xmlns:p14="http://schemas.microsoft.com/office/powerpoint/2010/main" val="67135460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bg>
      <p:bgPr>
        <a:solidFill>
          <a:srgbClr val="DBEFF9"/>
        </a:solidFill>
        <a:effectLst/>
      </p:bgPr>
    </p:bg>
    <p:spTree>
      <p:nvGrpSpPr>
        <p:cNvPr id="1" name="">
          <a:extLst>
            <a:ext uri="{FF2B5EF4-FFF2-40B4-BE49-F238E27FC236}">
              <a16:creationId xmlns:a16="http://schemas.microsoft.com/office/drawing/2014/main" id="{9F237238-D458-DBB0-61B9-7095427F6C5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38901A-97AC-5D6A-E6D5-9EFB580907D1}"/>
              </a:ext>
            </a:extLst>
          </p:cNvPr>
          <p:cNvSpPr txBox="1"/>
          <p:nvPr/>
        </p:nvSpPr>
        <p:spPr>
          <a:xfrm>
            <a:off x="1205384" y="1340597"/>
            <a:ext cx="9781232" cy="52322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1200" cap="none" spc="0" normalizeH="0" baseline="0" noProof="0">
                <a:ln>
                  <a:noFill/>
                </a:ln>
                <a:solidFill>
                  <a:srgbClr val="0B5FBA"/>
                </a:solidFill>
                <a:effectLst/>
                <a:uLnTx/>
                <a:uFillTx/>
                <a:latin typeface="Roboto"/>
                <a:ea typeface="Roboto"/>
                <a:cs typeface="Arial"/>
                <a:sym typeface="Arial"/>
              </a:rPr>
              <a:t>Answer: </a:t>
            </a:r>
            <a:r>
              <a:rPr kumimoji="0" lang="en-GB" sz="2800" b="0" i="0" u="none" strike="noStrike" kern="1200" cap="none" spc="0" normalizeH="0" baseline="0" noProof="0">
                <a:ln>
                  <a:noFill/>
                </a:ln>
                <a:solidFill>
                  <a:srgbClr val="0B5FBA"/>
                </a:solidFill>
                <a:effectLst/>
                <a:uLnTx/>
                <a:uFillTx/>
                <a:latin typeface="Roboto"/>
                <a:ea typeface="Roboto"/>
                <a:cs typeface="Arial"/>
                <a:sym typeface="Arial"/>
              </a:rPr>
              <a:t>It is true.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800" b="1" i="0" u="none" strike="noStrike" kern="120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Water services refer to the systems needed to supply, treat, distribute, and manage water for various uses, including: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0" cap="none" spc="0" normalizeH="0" baseline="0" noProof="0">
              <a:ln>
                <a:noFill/>
              </a:ln>
              <a:solidFill>
                <a:srgbClr val="0A5FBA"/>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0"/>
              </a:spcBef>
              <a:spcAft>
                <a:spcPts val="1200"/>
              </a:spcAft>
              <a:buClr>
                <a:srgbClr val="0A5FBA"/>
              </a:buClr>
              <a:buSzTx/>
              <a:buFont typeface="Arial" panose="020B0604020202020204" pitchFamily="34" charset="0"/>
              <a:buChar char="•"/>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Irrigation: Supplying water for agricultural purposes.</a:t>
            </a:r>
          </a:p>
          <a:p>
            <a:pPr marL="342900" marR="0" lvl="0" indent="-342900" algn="l" defTabSz="914400" rtl="0" eaLnBrk="1" fontAlgn="auto" latinLnBrk="0" hangingPunct="1">
              <a:lnSpc>
                <a:spcPct val="100000"/>
              </a:lnSpc>
              <a:spcBef>
                <a:spcPts val="0"/>
              </a:spcBef>
              <a:spcAft>
                <a:spcPts val="1200"/>
              </a:spcAft>
              <a:buClr>
                <a:srgbClr val="0A5FBA"/>
              </a:buClr>
              <a:buSzTx/>
              <a:buFont typeface="Arial" panose="020B0604020202020204" pitchFamily="34" charset="0"/>
              <a:buChar char="•"/>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Industrial use: Delivering water for manufacturing, cooling, and other industrial processes.</a:t>
            </a:r>
          </a:p>
          <a:p>
            <a:pPr marL="342900" marR="0" lvl="0" indent="-342900" algn="l" defTabSz="914400" rtl="0" eaLnBrk="1" fontAlgn="auto" latinLnBrk="0" hangingPunct="1">
              <a:lnSpc>
                <a:spcPct val="100000"/>
              </a:lnSpc>
              <a:spcBef>
                <a:spcPts val="0"/>
              </a:spcBef>
              <a:spcAft>
                <a:spcPts val="1200"/>
              </a:spcAft>
              <a:buClr>
                <a:srgbClr val="0A5FBA"/>
              </a:buClr>
              <a:buSzTx/>
              <a:buFont typeface="Arial" panose="020B0604020202020204" pitchFamily="34" charset="0"/>
              <a:buChar char="•"/>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Stormwater and flood management: Handling excess water from rainfall to prevent flooding and protect ecosystems.</a:t>
            </a:r>
          </a:p>
          <a:p>
            <a:pPr marL="342900" marR="0" lvl="0" indent="-342900" algn="l" defTabSz="914400" rtl="0" eaLnBrk="1" fontAlgn="auto" latinLnBrk="0" hangingPunct="1">
              <a:lnSpc>
                <a:spcPct val="100000"/>
              </a:lnSpc>
              <a:spcBef>
                <a:spcPts val="0"/>
              </a:spcBef>
              <a:spcAft>
                <a:spcPts val="1200"/>
              </a:spcAft>
              <a:buClr>
                <a:srgbClr val="0A5FBA"/>
              </a:buClr>
              <a:buSzTx/>
              <a:buFont typeface="Arial" panose="020B0604020202020204" pitchFamily="34" charset="0"/>
              <a:buChar char="•"/>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⁠Drinking water: Ensuring safe and clean water for human consumption.</a:t>
            </a:r>
          </a:p>
          <a:p>
            <a:pPr marL="342900" marR="0" lvl="0" indent="-342900" algn="l" defTabSz="914400" rtl="0" eaLnBrk="1" fontAlgn="auto" latinLnBrk="0" hangingPunct="1">
              <a:lnSpc>
                <a:spcPct val="100000"/>
              </a:lnSpc>
              <a:spcBef>
                <a:spcPts val="0"/>
              </a:spcBef>
              <a:spcAft>
                <a:spcPts val="1200"/>
              </a:spcAft>
              <a:buClr>
                <a:srgbClr val="0A5FBA"/>
              </a:buClr>
              <a:buSzTx/>
              <a:buFont typeface="Arial" panose="020B0604020202020204" pitchFamily="34" charset="0"/>
              <a:buChar char="•"/>
              <a:tabLst/>
              <a:defRPr/>
            </a:pPr>
            <a:r>
              <a:rPr kumimoji="0" lang="en-GB" sz="2000" b="0" i="0" u="none" strike="noStrike" kern="0" cap="none" spc="0" normalizeH="0" baseline="0" noProof="0">
                <a:ln>
                  <a:noFill/>
                </a:ln>
                <a:solidFill>
                  <a:srgbClr val="0A5FBA"/>
                </a:solidFill>
                <a:effectLst/>
                <a:uLnTx/>
                <a:uFillTx/>
                <a:latin typeface="Arial"/>
                <a:cs typeface="Arial"/>
                <a:sym typeface="Arial"/>
              </a:rPr>
              <a:t>Sanitation: Providing water for hygiene, sewage treatment, and waste disposal.</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800" b="1" i="0" u="none" strike="noStrike" kern="1200" cap="none" spc="0" normalizeH="0" baseline="0" noProof="0">
              <a:ln>
                <a:noFill/>
              </a:ln>
              <a:solidFill>
                <a:srgbClr val="0B5FBA"/>
              </a:solidFill>
              <a:effectLst/>
              <a:uLnTx/>
              <a:uFillTx/>
              <a:latin typeface="Roboto"/>
              <a:ea typeface="Roboto"/>
              <a:cs typeface="Arial"/>
              <a:sym typeface="Arial"/>
            </a:endParaRPr>
          </a:p>
        </p:txBody>
      </p:sp>
    </p:spTree>
    <p:extLst>
      <p:ext uri="{BB962C8B-B14F-4D97-AF65-F5344CB8AC3E}">
        <p14:creationId xmlns:p14="http://schemas.microsoft.com/office/powerpoint/2010/main" val="341182918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bg>
      <p:bgPr>
        <a:solidFill>
          <a:srgbClr val="0A5FBA"/>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B0D06B-4A44-A22D-204F-9583048027CB}"/>
              </a:ext>
            </a:extLst>
          </p:cNvPr>
          <p:cNvSpPr txBox="1"/>
          <p:nvPr/>
        </p:nvSpPr>
        <p:spPr>
          <a:xfrm>
            <a:off x="887104" y="1201003"/>
            <a:ext cx="10795380"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1200" cap="none" spc="0" normalizeH="0" baseline="0" noProof="0">
                <a:ln>
                  <a:noFill/>
                </a:ln>
                <a:solidFill>
                  <a:prstClr val="white"/>
                </a:solidFill>
                <a:effectLst/>
                <a:uLnTx/>
                <a:uFillTx/>
                <a:latin typeface="Roboto"/>
                <a:ea typeface="Roboto"/>
                <a:cs typeface="Arial"/>
                <a:sym typeface="Arial"/>
              </a:rPr>
              <a:t>5. Complete the sentence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i="0" u="none" strike="noStrike" kern="1200" cap="none" spc="0" normalizeH="0" baseline="0" noProof="0">
              <a:ln>
                <a:noFill/>
              </a:ln>
              <a:solidFill>
                <a:prstClr val="white"/>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1200" cap="none" spc="0" normalizeH="0" baseline="0" noProof="0">
                <a:ln>
                  <a:noFill/>
                </a:ln>
                <a:solidFill>
                  <a:prstClr val="white"/>
                </a:solidFill>
                <a:effectLst/>
                <a:uLnTx/>
                <a:uFillTx/>
                <a:latin typeface="Roboto"/>
                <a:ea typeface="Roboto"/>
                <a:cs typeface="Arial"/>
                <a:sym typeface="Arial"/>
              </a:rPr>
              <a:t>__________ creates new challenges, known as __________, like scorching heat, floods, and droughts which pose _________ ; chances of negative consequences for people and nature.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1200" cap="none" spc="0" normalizeH="0" baseline="0" noProof="0">
                <a:ln>
                  <a:noFill/>
                </a:ln>
                <a:solidFill>
                  <a:prstClr val="white"/>
                </a:solidFill>
                <a:effectLst/>
                <a:uLnTx/>
                <a:uFillTx/>
                <a:latin typeface="Roboto"/>
                <a:ea typeface="Roboto"/>
                <a:cs typeface="Arial"/>
                <a:sym typeface="Arial"/>
              </a:rPr>
              <a:t> </a:t>
            </a:r>
          </a:p>
          <a:p>
            <a:pPr marL="514350" marR="0" lvl="0" indent="-514350" algn="l" defTabSz="914400" rtl="0" eaLnBrk="1" fontAlgn="auto" latinLnBrk="0" hangingPunct="1">
              <a:lnSpc>
                <a:spcPct val="100000"/>
              </a:lnSpc>
              <a:spcBef>
                <a:spcPts val="0"/>
              </a:spcBef>
              <a:spcAft>
                <a:spcPts val="0"/>
              </a:spcAft>
              <a:buClr>
                <a:prstClr val="white"/>
              </a:buClr>
              <a:buSzTx/>
              <a:buFont typeface="+mj-lt"/>
              <a:buAutoNum type="alphaUcPeriod"/>
              <a:tabLst/>
              <a:defRPr/>
            </a:pPr>
            <a:r>
              <a:rPr kumimoji="0" lang="en-US" sz="2800" b="0" i="0" u="none" strike="noStrike" kern="1200" cap="none" spc="0" normalizeH="0" baseline="0" noProof="0">
                <a:ln>
                  <a:noFill/>
                </a:ln>
                <a:solidFill>
                  <a:prstClr val="white"/>
                </a:solidFill>
                <a:effectLst/>
                <a:uLnTx/>
                <a:uFillTx/>
                <a:latin typeface="Roboto"/>
                <a:ea typeface="Roboto"/>
                <a:cs typeface="Arial"/>
                <a:sym typeface="Arial"/>
              </a:rPr>
              <a:t>Climate risk</a:t>
            </a:r>
          </a:p>
          <a:p>
            <a:pPr marL="514350" marR="0" lvl="0" indent="-514350" algn="l" defTabSz="914400" rtl="0" eaLnBrk="1" fontAlgn="auto" latinLnBrk="0" hangingPunct="1">
              <a:lnSpc>
                <a:spcPct val="100000"/>
              </a:lnSpc>
              <a:spcBef>
                <a:spcPts val="0"/>
              </a:spcBef>
              <a:spcAft>
                <a:spcPts val="0"/>
              </a:spcAft>
              <a:buClr>
                <a:prstClr val="white"/>
              </a:buClr>
              <a:buSzTx/>
              <a:buFont typeface="+mj-lt"/>
              <a:buAutoNum type="alphaUcPeriod"/>
              <a:tabLst/>
              <a:defRPr/>
            </a:pPr>
            <a:r>
              <a:rPr kumimoji="0" lang="en-US" sz="2800" b="0" i="0" u="none" strike="noStrike" kern="1200" cap="none" spc="0" normalizeH="0" baseline="0" noProof="0">
                <a:ln>
                  <a:noFill/>
                </a:ln>
                <a:solidFill>
                  <a:prstClr val="white"/>
                </a:solidFill>
                <a:effectLst/>
                <a:uLnTx/>
                <a:uFillTx/>
                <a:latin typeface="Roboto"/>
                <a:ea typeface="Roboto"/>
                <a:cs typeface="Arial"/>
                <a:sym typeface="Arial"/>
              </a:rPr>
              <a:t>Climate hazard</a:t>
            </a:r>
          </a:p>
          <a:p>
            <a:pPr marL="514350" marR="0" lvl="0" indent="-514350" algn="l" defTabSz="914400" rtl="0" eaLnBrk="1" fontAlgn="auto" latinLnBrk="0" hangingPunct="1">
              <a:lnSpc>
                <a:spcPct val="100000"/>
              </a:lnSpc>
              <a:spcBef>
                <a:spcPts val="0"/>
              </a:spcBef>
              <a:spcAft>
                <a:spcPts val="0"/>
              </a:spcAft>
              <a:buClr>
                <a:prstClr val="white"/>
              </a:buClr>
              <a:buSzTx/>
              <a:buFont typeface="+mj-lt"/>
              <a:buAutoNum type="alphaUcPeriod"/>
              <a:tabLst/>
              <a:defRPr/>
            </a:pPr>
            <a:r>
              <a:rPr kumimoji="0" lang="en-US" sz="2800" b="0" i="0" u="none" strike="noStrike" kern="1200" cap="none" spc="0" normalizeH="0" baseline="0" noProof="0">
                <a:ln>
                  <a:noFill/>
                </a:ln>
                <a:solidFill>
                  <a:prstClr val="white"/>
                </a:solidFill>
                <a:effectLst/>
                <a:uLnTx/>
                <a:uFillTx/>
                <a:latin typeface="Roboto"/>
                <a:ea typeface="Roboto"/>
                <a:cs typeface="Arial"/>
                <a:sym typeface="Arial"/>
              </a:rPr>
              <a:t>Climate change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0" i="0" u="none" strike="noStrike" kern="0" cap="none" spc="0" normalizeH="0" baseline="0" noProof="0">
              <a:ln>
                <a:noFill/>
              </a:ln>
              <a:solidFill>
                <a:prstClr val="white"/>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800" b="1" i="0" u="none" strike="noStrike" kern="1200" cap="none" spc="0" normalizeH="0" baseline="0" noProof="0">
              <a:ln>
                <a:noFill/>
              </a:ln>
              <a:solidFill>
                <a:prstClr val="white"/>
              </a:solidFill>
              <a:effectLst/>
              <a:uLnTx/>
              <a:uFillTx/>
              <a:latin typeface="Roboto"/>
              <a:ea typeface="Roboto"/>
              <a:cs typeface="Arial"/>
              <a:sym typeface="Arial"/>
            </a:endParaRPr>
          </a:p>
        </p:txBody>
      </p:sp>
    </p:spTree>
    <p:extLst>
      <p:ext uri="{BB962C8B-B14F-4D97-AF65-F5344CB8AC3E}">
        <p14:creationId xmlns:p14="http://schemas.microsoft.com/office/powerpoint/2010/main" val="166005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8BD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9A65E-F843-87C3-6A3E-915C0E6DB3E2}"/>
              </a:ext>
            </a:extLst>
          </p:cNvPr>
          <p:cNvSpPr>
            <a:spLocks noGrp="1"/>
          </p:cNvSpPr>
          <p:nvPr>
            <p:ph type="title"/>
          </p:nvPr>
        </p:nvSpPr>
        <p:spPr>
          <a:xfrm>
            <a:off x="522533" y="682091"/>
            <a:ext cx="10652760" cy="969264"/>
          </a:xfrm>
        </p:spPr>
        <p:txBody>
          <a:bodyPr/>
          <a:lstStyle/>
          <a:p>
            <a:r>
              <a:rPr lang="en-GB"/>
              <a:t>Training of Trainers  programme</a:t>
            </a:r>
          </a:p>
        </p:txBody>
      </p:sp>
      <p:sp>
        <p:nvSpPr>
          <p:cNvPr id="3" name="Content Placeholder 2">
            <a:extLst>
              <a:ext uri="{FF2B5EF4-FFF2-40B4-BE49-F238E27FC236}">
                <a16:creationId xmlns:a16="http://schemas.microsoft.com/office/drawing/2014/main" id="{2338F6A0-5CF6-91B5-1EA5-14112F8A1911}"/>
              </a:ext>
            </a:extLst>
          </p:cNvPr>
          <p:cNvSpPr>
            <a:spLocks noGrp="1"/>
          </p:cNvSpPr>
          <p:nvPr>
            <p:ph idx="1"/>
          </p:nvPr>
        </p:nvSpPr>
        <p:spPr>
          <a:xfrm>
            <a:off x="641105" y="1910642"/>
            <a:ext cx="8083170" cy="2841240"/>
          </a:xfrm>
        </p:spPr>
        <p:txBody>
          <a:bodyPr>
            <a:normAutofit/>
          </a:bodyPr>
          <a:lstStyle/>
          <a:p>
            <a:r>
              <a:rPr lang="en-GB" sz="2400"/>
              <a:t>The objectives are to ensure that trainers: </a:t>
            </a:r>
          </a:p>
          <a:p>
            <a:endParaRPr lang="en-GB" sz="2400"/>
          </a:p>
          <a:p>
            <a:pPr marL="457200" indent="-457200">
              <a:buFont typeface="Arial" panose="020B0604020202020204" pitchFamily="34" charset="0"/>
              <a:buChar char="•"/>
            </a:pPr>
            <a:r>
              <a:rPr lang="en-GB" sz="2400"/>
              <a:t>Are introduced to relevant knowledge and materials</a:t>
            </a:r>
          </a:p>
          <a:p>
            <a:pPr marL="457200" indent="-457200">
              <a:buFont typeface="Arial" panose="020B0604020202020204" pitchFamily="34" charset="0"/>
              <a:buChar char="•"/>
            </a:pPr>
            <a:r>
              <a:rPr lang="en-GB" sz="2400"/>
              <a:t>Have the knowledge and tools methods to roll-out the trainings themselves.</a:t>
            </a:r>
          </a:p>
        </p:txBody>
      </p:sp>
    </p:spTree>
    <p:extLst>
      <p:ext uri="{BB962C8B-B14F-4D97-AF65-F5344CB8AC3E}">
        <p14:creationId xmlns:p14="http://schemas.microsoft.com/office/powerpoint/2010/main" val="2570476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bg>
      <p:bgPr>
        <a:solidFill>
          <a:srgbClr val="DBEFF9"/>
        </a:solidFill>
        <a:effectLst/>
      </p:bgPr>
    </p:bg>
    <p:spTree>
      <p:nvGrpSpPr>
        <p:cNvPr id="1" name="">
          <a:extLst>
            <a:ext uri="{FF2B5EF4-FFF2-40B4-BE49-F238E27FC236}">
              <a16:creationId xmlns:a16="http://schemas.microsoft.com/office/drawing/2014/main" id="{2288E19C-1FEB-2BC2-672E-2689868482C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D4CCB5A-A1C9-C5B3-082B-2853F7551EE9}"/>
              </a:ext>
            </a:extLst>
          </p:cNvPr>
          <p:cNvSpPr txBox="1"/>
          <p:nvPr/>
        </p:nvSpPr>
        <p:spPr>
          <a:xfrm>
            <a:off x="873456" y="733246"/>
            <a:ext cx="10856582" cy="4893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1200" cap="none" spc="0" normalizeH="0" baseline="0" noProof="0">
                <a:ln>
                  <a:noFill/>
                </a:ln>
                <a:solidFill>
                  <a:srgbClr val="0B5FBA"/>
                </a:solidFill>
                <a:effectLst/>
                <a:uLnTx/>
                <a:uFillTx/>
                <a:latin typeface="Roboto"/>
                <a:ea typeface="Roboto"/>
                <a:cs typeface="Arial"/>
                <a:sym typeface="Arial"/>
              </a:rPr>
              <a:t>5. Complete the sentence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i="0" u="none" strike="noStrike" kern="120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1200" cap="none" spc="0" normalizeH="0" baseline="0" noProof="0">
                <a:ln>
                  <a:noFill/>
                </a:ln>
                <a:solidFill>
                  <a:srgbClr val="0B5FBA"/>
                </a:solidFill>
                <a:effectLst/>
                <a:uLnTx/>
                <a:uFillTx/>
                <a:latin typeface="Roboto"/>
                <a:ea typeface="Roboto"/>
                <a:cs typeface="Arial"/>
                <a:sym typeface="Arial"/>
              </a:rPr>
              <a:t>Climate change </a:t>
            </a: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creates new challenges, known as </a:t>
            </a:r>
            <a:r>
              <a:rPr kumimoji="0" lang="en-US" sz="2800" b="1" i="0" u="none" strike="noStrike" kern="1200" cap="none" spc="0" normalizeH="0" baseline="0" noProof="0">
                <a:ln>
                  <a:noFill/>
                </a:ln>
                <a:solidFill>
                  <a:srgbClr val="0B5FBA"/>
                </a:solidFill>
                <a:effectLst/>
                <a:uLnTx/>
                <a:uFillTx/>
                <a:latin typeface="Roboto"/>
                <a:ea typeface="Roboto"/>
                <a:cs typeface="Arial"/>
                <a:sym typeface="Arial"/>
              </a:rPr>
              <a:t>climate hazards</a:t>
            </a: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 like scorching heat, floods, and droughts which pose </a:t>
            </a:r>
            <a:r>
              <a:rPr kumimoji="0" lang="en-US" sz="2800" b="1" i="0" u="none" strike="noStrike" kern="1200" cap="none" spc="0" normalizeH="0" baseline="0" noProof="0">
                <a:ln>
                  <a:noFill/>
                </a:ln>
                <a:solidFill>
                  <a:srgbClr val="0B5FBA"/>
                </a:solidFill>
                <a:effectLst/>
                <a:uLnTx/>
                <a:uFillTx/>
                <a:latin typeface="Roboto"/>
                <a:ea typeface="Roboto"/>
                <a:cs typeface="Arial"/>
                <a:sym typeface="Arial"/>
              </a:rPr>
              <a:t>climate risks</a:t>
            </a: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 chances of negative consequences for people and nature.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0" i="0" u="none" strike="noStrike" kern="120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0" i="0" u="none" strike="noStrike" kern="120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1200" cap="none" spc="0" normalizeH="0" baseline="0" noProof="0">
                <a:ln>
                  <a:noFill/>
                </a:ln>
                <a:solidFill>
                  <a:srgbClr val="0B5FBA"/>
                </a:solidFill>
                <a:effectLst/>
                <a:uLnTx/>
                <a:uFillTx/>
                <a:latin typeface="Roboto"/>
                <a:ea typeface="Roboto"/>
                <a:cs typeface="Arial"/>
                <a:sym typeface="Arial"/>
              </a:rPr>
              <a:t>Answers: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C. Climate change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B. Climate hazard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1200" cap="none" spc="0" normalizeH="0" baseline="0" noProof="0">
                <a:ln>
                  <a:noFill/>
                </a:ln>
                <a:solidFill>
                  <a:srgbClr val="0B5FBA"/>
                </a:solidFill>
                <a:effectLst/>
                <a:uLnTx/>
                <a:uFillTx/>
                <a:latin typeface="Roboto"/>
                <a:ea typeface="Roboto"/>
                <a:cs typeface="Arial"/>
                <a:sym typeface="Arial"/>
              </a:rPr>
              <a:t>A. Climate risk</a:t>
            </a:r>
            <a:endParaRPr kumimoji="0" lang="en-US" sz="28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9486043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65F8E4-23E0-21EA-615B-79D7C5C69643}"/>
              </a:ext>
            </a:extLst>
          </p:cNvPr>
          <p:cNvSpPr>
            <a:spLocks noGrp="1"/>
          </p:cNvSpPr>
          <p:nvPr>
            <p:ph sz="quarter" idx="16"/>
          </p:nvPr>
        </p:nvSpPr>
        <p:spPr/>
        <p:txBody>
          <a:bodyPr/>
          <a:lstStyle/>
          <a:p>
            <a:r>
              <a:rPr lang="en-GB"/>
              <a:t>For tomorrow</a:t>
            </a:r>
            <a:endParaRPr lang="en-NL"/>
          </a:p>
        </p:txBody>
      </p:sp>
      <p:sp>
        <p:nvSpPr>
          <p:cNvPr id="3" name="Content Placeholder 2">
            <a:extLst>
              <a:ext uri="{FF2B5EF4-FFF2-40B4-BE49-F238E27FC236}">
                <a16:creationId xmlns:a16="http://schemas.microsoft.com/office/drawing/2014/main" id="{405A3AF9-359A-BDC7-DF89-192951E46C52}"/>
              </a:ext>
            </a:extLst>
          </p:cNvPr>
          <p:cNvSpPr txBox="1">
            <a:spLocks/>
          </p:cNvSpPr>
          <p:nvPr/>
        </p:nvSpPr>
        <p:spPr>
          <a:xfrm>
            <a:off x="769620" y="2473012"/>
            <a:ext cx="10977880" cy="3447835"/>
          </a:xfrm>
          <a:prstGeom prst="rect">
            <a:avLst/>
          </a:prstGeom>
        </p:spPr>
        <p:txBody>
          <a:bodyPr>
            <a:normAutofit/>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sym typeface="Arial"/>
              </a:rPr>
              <a:t>We requested you to bring examples of Case studies / experiences of climate change and water and sanitation </a:t>
            </a:r>
          </a:p>
          <a:p>
            <a:pPr marL="457200" marR="0" lvl="0" indent="-4572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0" i="0" u="none" strike="noStrike" kern="1200" cap="none" spc="0" normalizeH="0" baseline="0" noProof="0">
                <a:ln>
                  <a:noFill/>
                </a:ln>
                <a:solidFill>
                  <a:prstClr val="black"/>
                </a:solidFill>
                <a:effectLst/>
                <a:uLnTx/>
                <a:uFillTx/>
                <a:latin typeface="Roboto" panose="02000000000000000000" pitchFamily="2" charset="0"/>
                <a:ea typeface="Roboto" panose="02000000000000000000" pitchFamily="2" charset="0"/>
                <a:cs typeface="+mn-cs"/>
                <a:sym typeface="Arial"/>
              </a:rPr>
              <a:t>We have slots tomorrow to share – who would like to do so?</a:t>
            </a:r>
          </a:p>
          <a:p>
            <a:pPr marL="457200" marR="0" lvl="0" indent="-4572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1"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Roboto" panose="02000000000000000000" pitchFamily="2" charset="0"/>
              <a:ea typeface="Roboto" panose="02000000000000000000" pitchFamily="2" charset="0"/>
              <a:cs typeface="+mn-cs"/>
              <a:sym typeface="Arial"/>
            </a:endParaRP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403330888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rgbClr val="00B0C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FD3E0-81F6-D1EE-8736-D651AD656A30}"/>
              </a:ext>
            </a:extLst>
          </p:cNvPr>
          <p:cNvSpPr>
            <a:spLocks noGrp="1"/>
          </p:cNvSpPr>
          <p:nvPr>
            <p:ph type="title" idx="4294967295"/>
          </p:nvPr>
        </p:nvSpPr>
        <p:spPr>
          <a:xfrm>
            <a:off x="988219" y="733504"/>
            <a:ext cx="10244138" cy="969963"/>
          </a:xfrm>
        </p:spPr>
        <p:txBody>
          <a:bodyPr/>
          <a:lstStyle/>
          <a:p>
            <a:r>
              <a:rPr lang="en-GB">
                <a:solidFill>
                  <a:schemeClr val="bg1"/>
                </a:solidFill>
              </a:rPr>
              <a:t>End of day reflection</a:t>
            </a:r>
            <a:endParaRPr lang="en-NL">
              <a:solidFill>
                <a:schemeClr val="bg1"/>
              </a:solidFill>
            </a:endParaRPr>
          </a:p>
        </p:txBody>
      </p:sp>
      <p:sp>
        <p:nvSpPr>
          <p:cNvPr id="3" name="Content Placeholder 2">
            <a:extLst>
              <a:ext uri="{FF2B5EF4-FFF2-40B4-BE49-F238E27FC236}">
                <a16:creationId xmlns:a16="http://schemas.microsoft.com/office/drawing/2014/main" id="{A8B64029-DE5B-6038-6874-BCBBC960EDB9}"/>
              </a:ext>
            </a:extLst>
          </p:cNvPr>
          <p:cNvSpPr>
            <a:spLocks noGrp="1"/>
          </p:cNvSpPr>
          <p:nvPr>
            <p:ph idx="4294967295"/>
          </p:nvPr>
        </p:nvSpPr>
        <p:spPr>
          <a:xfrm>
            <a:off x="988219" y="1925717"/>
            <a:ext cx="3592513" cy="3992483"/>
          </a:xfrm>
        </p:spPr>
        <p:txBody>
          <a:bodyPr>
            <a:normAutofit fontScale="85000" lnSpcReduction="20000"/>
          </a:bodyPr>
          <a:lstStyle/>
          <a:p>
            <a:pPr marL="357188" indent="-342900">
              <a:lnSpc>
                <a:spcPct val="100000"/>
              </a:lnSpc>
              <a:spcAft>
                <a:spcPts val="1200"/>
              </a:spcAft>
              <a:buFont typeface="Arial" panose="020B0604020202020204" pitchFamily="34" charset="0"/>
              <a:buChar char="•"/>
            </a:pPr>
            <a:r>
              <a:rPr lang="en-GB" sz="2800" b="1">
                <a:solidFill>
                  <a:schemeClr val="bg1"/>
                </a:solidFill>
              </a:rPr>
              <a:t>Yellow </a:t>
            </a:r>
            <a:r>
              <a:rPr lang="en-GB" sz="2800" b="1" err="1">
                <a:solidFill>
                  <a:schemeClr val="bg1"/>
                </a:solidFill>
              </a:rPr>
              <a:t>post-it</a:t>
            </a:r>
            <a:br>
              <a:rPr lang="en-GB" b="1">
                <a:solidFill>
                  <a:schemeClr val="bg1"/>
                </a:solidFill>
              </a:rPr>
            </a:br>
            <a:r>
              <a:rPr lang="en-GB">
                <a:solidFill>
                  <a:schemeClr val="bg1"/>
                </a:solidFill>
              </a:rPr>
              <a:t>what went well today</a:t>
            </a:r>
          </a:p>
          <a:p>
            <a:pPr marL="357188" indent="-342900">
              <a:lnSpc>
                <a:spcPct val="100000"/>
              </a:lnSpc>
              <a:spcAft>
                <a:spcPts val="1200"/>
              </a:spcAft>
              <a:buFont typeface="Arial" panose="020B0604020202020204" pitchFamily="34" charset="0"/>
              <a:buChar char="•"/>
            </a:pPr>
            <a:r>
              <a:rPr lang="en-GB" sz="2800" b="1">
                <a:solidFill>
                  <a:schemeClr val="bg1"/>
                </a:solidFill>
              </a:rPr>
              <a:t>Pink </a:t>
            </a:r>
            <a:r>
              <a:rPr lang="en-GB" sz="2800" b="1" err="1">
                <a:solidFill>
                  <a:schemeClr val="bg1"/>
                </a:solidFill>
              </a:rPr>
              <a:t>post-it</a:t>
            </a:r>
            <a:br>
              <a:rPr lang="en-GB">
                <a:solidFill>
                  <a:schemeClr val="bg1"/>
                </a:solidFill>
              </a:rPr>
            </a:br>
            <a:r>
              <a:rPr lang="en-GB">
                <a:solidFill>
                  <a:schemeClr val="bg1"/>
                </a:solidFill>
              </a:rPr>
              <a:t>what could be improved of today</a:t>
            </a:r>
          </a:p>
          <a:p>
            <a:pPr marL="357188" indent="-342900">
              <a:lnSpc>
                <a:spcPct val="100000"/>
              </a:lnSpc>
              <a:spcAft>
                <a:spcPts val="1200"/>
              </a:spcAft>
              <a:buFont typeface="Arial" panose="020B0604020202020204" pitchFamily="34" charset="0"/>
              <a:buChar char="•"/>
            </a:pPr>
            <a:r>
              <a:rPr lang="en-GB">
                <a:solidFill>
                  <a:schemeClr val="bg1"/>
                </a:solidFill>
              </a:rPr>
              <a:t>Post them on the evaluation sheet when leaving the room</a:t>
            </a:r>
          </a:p>
          <a:p>
            <a:pPr marL="357188" indent="-342900">
              <a:lnSpc>
                <a:spcPct val="100000"/>
              </a:lnSpc>
              <a:spcAft>
                <a:spcPts val="1200"/>
              </a:spcAft>
              <a:buFont typeface="Arial" panose="020B0604020202020204" pitchFamily="34" charset="0"/>
              <a:buChar char="•"/>
            </a:pPr>
            <a:r>
              <a:rPr lang="en-GB">
                <a:solidFill>
                  <a:schemeClr val="bg1"/>
                </a:solidFill>
              </a:rPr>
              <a:t>Also add in your learning logs – both in participants manual and facilitators handbook</a:t>
            </a:r>
            <a:endParaRPr lang="en-NL">
              <a:solidFill>
                <a:schemeClr val="bg1"/>
              </a:solidFill>
            </a:endParaRPr>
          </a:p>
        </p:txBody>
      </p:sp>
      <p:pic>
        <p:nvPicPr>
          <p:cNvPr id="6" name="Picture 5" descr="Several post-it notes on a white board&#10;&#10;AI-generated content may be incorrect.">
            <a:extLst>
              <a:ext uri="{FF2B5EF4-FFF2-40B4-BE49-F238E27FC236}">
                <a16:creationId xmlns:a16="http://schemas.microsoft.com/office/drawing/2014/main" id="{F635A56C-44A7-6487-5873-6FB8C1610C48}"/>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3429000"/>
            <a:ext cx="4129087" cy="2210514"/>
          </a:xfrm>
          <a:prstGeom prst="rect">
            <a:avLst/>
          </a:prstGeom>
        </p:spPr>
      </p:pic>
      <p:pic>
        <p:nvPicPr>
          <p:cNvPr id="8" name="Picture 7" descr="Several post-it notes on a white board&#10;&#10;AI-generated content may be incorrect.">
            <a:extLst>
              <a:ext uri="{FF2B5EF4-FFF2-40B4-BE49-F238E27FC236}">
                <a16:creationId xmlns:a16="http://schemas.microsoft.com/office/drawing/2014/main" id="{8C19C3FC-2499-B119-4CED-B66B34BF95CB}"/>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a:xfrm>
            <a:off x="7300913" y="1218486"/>
            <a:ext cx="4129087" cy="2210514"/>
          </a:xfrm>
          <a:prstGeom prst="rect">
            <a:avLst/>
          </a:prstGeom>
        </p:spPr>
      </p:pic>
      <p:sp>
        <p:nvSpPr>
          <p:cNvPr id="4" name="Rectangle 3">
            <a:extLst>
              <a:ext uri="{FF2B5EF4-FFF2-40B4-BE49-F238E27FC236}">
                <a16:creationId xmlns:a16="http://schemas.microsoft.com/office/drawing/2014/main" id="{A008C7BC-DE1D-C5EB-6E54-5F74F8C5CE59}"/>
              </a:ext>
            </a:extLst>
          </p:cNvPr>
          <p:cNvSpPr/>
          <p:nvPr/>
        </p:nvSpPr>
        <p:spPr>
          <a:xfrm>
            <a:off x="4572000" y="1995130"/>
            <a:ext cx="642938" cy="657225"/>
          </a:xfrm>
          <a:prstGeom prst="rect">
            <a:avLst/>
          </a:prstGeom>
          <a:solidFill>
            <a:srgbClr val="DAED24"/>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 name="Rectangle 4">
            <a:extLst>
              <a:ext uri="{FF2B5EF4-FFF2-40B4-BE49-F238E27FC236}">
                <a16:creationId xmlns:a16="http://schemas.microsoft.com/office/drawing/2014/main" id="{18F8DD71-BBB4-52CD-81D6-871AD3F9F3B9}"/>
              </a:ext>
            </a:extLst>
          </p:cNvPr>
          <p:cNvSpPr/>
          <p:nvPr/>
        </p:nvSpPr>
        <p:spPr>
          <a:xfrm>
            <a:off x="4572000" y="3012102"/>
            <a:ext cx="642938" cy="657225"/>
          </a:xfrm>
          <a:prstGeom prst="rect">
            <a:avLst/>
          </a:prstGeom>
          <a:solidFill>
            <a:srgbClr val="DA24A3"/>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358519292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0045E-5C74-EE3A-6946-D5EA1D337C83}"/>
              </a:ext>
            </a:extLst>
          </p:cNvPr>
          <p:cNvSpPr txBox="1">
            <a:spLocks/>
          </p:cNvSpPr>
          <p:nvPr/>
        </p:nvSpPr>
        <p:spPr>
          <a:xfrm>
            <a:off x="912812" y="579438"/>
            <a:ext cx="10652125" cy="9683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tx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Key points Module 2</a:t>
            </a:r>
          </a:p>
        </p:txBody>
      </p:sp>
      <p:sp>
        <p:nvSpPr>
          <p:cNvPr id="3" name="Content Placeholder 2">
            <a:extLst>
              <a:ext uri="{FF2B5EF4-FFF2-40B4-BE49-F238E27FC236}">
                <a16:creationId xmlns:a16="http://schemas.microsoft.com/office/drawing/2014/main" id="{9D37248F-6D2D-7D6D-3BC1-FF6E2EE8CB0E}"/>
              </a:ext>
            </a:extLst>
          </p:cNvPr>
          <p:cNvSpPr txBox="1">
            <a:spLocks/>
          </p:cNvSpPr>
          <p:nvPr/>
        </p:nvSpPr>
        <p:spPr>
          <a:xfrm>
            <a:off x="927100" y="1733551"/>
            <a:ext cx="10337800" cy="4191000"/>
          </a:xfrm>
          <a:prstGeom prst="rect">
            <a:avLst/>
          </a:prstGeom>
        </p:spPr>
        <p:txBody>
          <a:bodyPr vert="horz" lIns="91440" tIns="45720" rIns="91440" bIns="45720" rtlCol="0">
            <a:normAutofit fontScale="85000" lnSpcReduction="10000"/>
          </a:bodyPr>
          <a:lstStyle>
            <a:lvl1pPr marL="0" indent="0" algn="l" defTabSz="914400" rtl="0" eaLnBrk="1" latinLnBrk="0" hangingPunct="1">
              <a:lnSpc>
                <a:spcPct val="120000"/>
              </a:lnSpc>
              <a:spcBef>
                <a:spcPts val="1000"/>
              </a:spcBef>
              <a:buFont typeface="Arial" panose="020B0604020202020204" pitchFamily="34" charset="0"/>
              <a:buNone/>
              <a:defRPr sz="24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Climate risk </a:t>
            </a:r>
            <a:r>
              <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is influenced by a combination of the probability of an event and its negative consequences and results from the interaction of hazard, vulnerability and exposure.</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Climate change </a:t>
            </a:r>
            <a:r>
              <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exacerbates existing inequalities, intensifying challenges for girls, women, and marginalized groups such as persons with disabilities and older adults.</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Adaptation</a:t>
            </a:r>
            <a:r>
              <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 techniques for resilient water services can be broadly classified into structural and non-structural approaches, each offering distinct advantages for enhancing water system resilience.</a:t>
            </a:r>
          </a:p>
          <a:p>
            <a:pPr marL="357188"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Both structural and non-structural approaches </a:t>
            </a:r>
            <a:r>
              <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rPr>
              <a:t>are essential for building long-term resilience in water services, ensuring they can withstand and adapt to the challenges posed by climate change. </a:t>
            </a:r>
          </a:p>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24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89195739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FEE42-0CC6-AB0C-FE05-70A42B58C0EB}"/>
              </a:ext>
            </a:extLst>
          </p:cNvPr>
          <p:cNvSpPr>
            <a:spLocks noGrp="1"/>
          </p:cNvSpPr>
          <p:nvPr>
            <p:ph type="title"/>
          </p:nvPr>
        </p:nvSpPr>
        <p:spPr>
          <a:xfrm>
            <a:off x="545883" y="576894"/>
            <a:ext cx="10652760" cy="969264"/>
          </a:xfrm>
        </p:spPr>
        <p:txBody>
          <a:bodyPr/>
          <a:lstStyle/>
          <a:p>
            <a:r>
              <a:rPr lang="en-GB">
                <a:latin typeface="Roboto Black"/>
                <a:ea typeface="Roboto Black"/>
                <a:cs typeface="Roboto Black"/>
              </a:rPr>
              <a:t>Extra resources Module 2</a:t>
            </a:r>
          </a:p>
        </p:txBody>
      </p:sp>
      <p:sp>
        <p:nvSpPr>
          <p:cNvPr id="4" name="Content Placeholder 3">
            <a:extLst>
              <a:ext uri="{FF2B5EF4-FFF2-40B4-BE49-F238E27FC236}">
                <a16:creationId xmlns:a16="http://schemas.microsoft.com/office/drawing/2014/main" id="{E1B2EC5E-34D4-2792-A347-192AC34B52F3}"/>
              </a:ext>
            </a:extLst>
          </p:cNvPr>
          <p:cNvSpPr>
            <a:spLocks noGrp="1"/>
          </p:cNvSpPr>
          <p:nvPr>
            <p:ph idx="1"/>
          </p:nvPr>
        </p:nvSpPr>
        <p:spPr>
          <a:xfrm>
            <a:off x="545883" y="1546158"/>
            <a:ext cx="9682998" cy="4190656"/>
          </a:xfrm>
        </p:spPr>
        <p:txBody>
          <a:bodyPr vert="horz" lIns="91440" tIns="45720" rIns="91440" bIns="45720" rtlCol="0" anchor="t">
            <a:normAutofit fontScale="62500" lnSpcReduction="20000"/>
          </a:bodyPr>
          <a:lstStyle/>
          <a:p>
            <a:pPr marL="357188" indent="-342900">
              <a:buFont typeface="Arial" panose="020B0604020202020204" pitchFamily="34" charset="0"/>
              <a:buChar char="•"/>
            </a:pPr>
            <a:r>
              <a:rPr lang="en-GB"/>
              <a:t>This report by the Global Commission on the Economics of Water (GCEW) sets out the shifts required to drive radical changes in how water is valued, managed, and used </a:t>
            </a:r>
            <a:r>
              <a:rPr lang="en-GB" u="sng">
                <a:solidFill>
                  <a:srgbClr val="00B0CE"/>
                </a:solidFill>
                <a:hlinkClick r:id="rId3">
                  <a:extLst>
                    <a:ext uri="{A12FA001-AC4F-418D-AE19-62706E023703}">
                      <ahyp:hlinkClr xmlns:ahyp="http://schemas.microsoft.com/office/drawing/2018/hyperlinkcolor" val="tx"/>
                    </a:ext>
                  </a:extLst>
                </a:hlinkClick>
              </a:rPr>
              <a:t>The Economics of Water: Valuing the Hydrological Cycle as a Global Common Good</a:t>
            </a:r>
            <a:r>
              <a:rPr lang="en-GB">
                <a:solidFill>
                  <a:srgbClr val="00B0CE"/>
                </a:solidFill>
              </a:rPr>
              <a:t>.  </a:t>
            </a:r>
          </a:p>
          <a:p>
            <a:pPr marL="357188" indent="-342900">
              <a:buFont typeface="Arial" panose="020B0604020202020204" pitchFamily="34" charset="0"/>
              <a:buChar char="•"/>
            </a:pPr>
            <a:r>
              <a:rPr lang="en-US"/>
              <a:t>IPCC Sixth Assessment Report</a:t>
            </a:r>
            <a:br>
              <a:rPr lang="en-US"/>
            </a:br>
            <a:r>
              <a:rPr lang="en-US" u="sng">
                <a:solidFill>
                  <a:srgbClr val="00B0CE"/>
                </a:solidFill>
                <a:hlinkClick r:id="rId4">
                  <a:extLst>
                    <a:ext uri="{A12FA001-AC4F-418D-AE19-62706E023703}">
                      <ahyp:hlinkClr xmlns:ahyp="http://schemas.microsoft.com/office/drawing/2018/hyperlinkcolor" val="tx"/>
                    </a:ext>
                  </a:extLst>
                </a:hlinkClick>
              </a:rPr>
              <a:t>https://www.ipcc.ch/report/ar6/syr</a:t>
            </a:r>
            <a:endParaRPr lang="en-GB"/>
          </a:p>
          <a:p>
            <a:pPr marL="357188" indent="-342900">
              <a:buFont typeface="Arial" panose="020B0604020202020204" pitchFamily="34" charset="0"/>
              <a:buChar char="•"/>
            </a:pPr>
            <a:r>
              <a:rPr lang="en-US"/>
              <a:t>Guide to Climate-Smart Cities</a:t>
            </a:r>
            <a:br>
              <a:rPr lang="en-US"/>
            </a:br>
            <a:r>
              <a:rPr lang="en-US" u="sng">
                <a:solidFill>
                  <a:srgbClr val="00B0CE"/>
                </a:solidFill>
                <a:hlinkClick r:id="rId5">
                  <a:extLst>
                    <a:ext uri="{A12FA001-AC4F-418D-AE19-62706E023703}">
                      <ahyp:hlinkClr xmlns:ahyp="http://schemas.microsoft.com/office/drawing/2018/hyperlinkcolor" val="tx"/>
                    </a:ext>
                  </a:extLst>
                </a:hlinkClick>
              </a:rPr>
              <a:t>https://siwi.org/publications/guide-to-climate-smart-and-water-wise-cities</a:t>
            </a:r>
            <a:endParaRPr lang="en-GB"/>
          </a:p>
          <a:p>
            <a:pPr marL="357188" indent="-342900">
              <a:buFont typeface="Arial" panose="020B0604020202020204" pitchFamily="34" charset="0"/>
              <a:buChar char="•"/>
            </a:pPr>
            <a:r>
              <a:rPr lang="en-US"/>
              <a:t>Gender and WASH</a:t>
            </a:r>
            <a:br>
              <a:rPr lang="en-US"/>
            </a:br>
            <a:r>
              <a:rPr lang="en-US" u="sng">
                <a:solidFill>
                  <a:srgbClr val="00B0CE"/>
                </a:solidFill>
                <a:hlinkClick r:id="rId6">
                  <a:extLst>
                    <a:ext uri="{A12FA001-AC4F-418D-AE19-62706E023703}">
                      <ahyp:hlinkClr xmlns:ahyp="http://schemas.microsoft.com/office/drawing/2018/hyperlinkcolor" val="tx"/>
                    </a:ext>
                  </a:extLst>
                </a:hlinkClick>
              </a:rPr>
              <a:t>https://gca.org/wp-content/uploads/2022/07/02_WTW_14855_GCA_2021_Sect3_GENDER_v4.pdf</a:t>
            </a:r>
            <a:r>
              <a:rPr lang="en-US">
                <a:solidFill>
                  <a:srgbClr val="00B0CE"/>
                </a:solidFill>
              </a:rPr>
              <a:t> </a:t>
            </a:r>
            <a:endParaRPr lang="en-GB"/>
          </a:p>
          <a:p>
            <a:pPr marL="357188" indent="-342900">
              <a:buFont typeface="Arial" panose="020B0604020202020204" pitchFamily="34" charset="0"/>
              <a:buChar char="•"/>
            </a:pPr>
            <a:r>
              <a:rPr lang="en-US"/>
              <a:t>Nature-Based Solutions</a:t>
            </a:r>
            <a:br>
              <a:rPr lang="en-US"/>
            </a:br>
            <a:r>
              <a:rPr lang="en-US" u="sng">
                <a:solidFill>
                  <a:srgbClr val="00B0CE"/>
                </a:solidFill>
                <a:hlinkClick r:id="rId7">
                  <a:extLst>
                    <a:ext uri="{A12FA001-AC4F-418D-AE19-62706E023703}">
                      <ahyp:hlinkClr xmlns:ahyp="http://schemas.microsoft.com/office/drawing/2018/hyperlinkcolor" val="tx"/>
                    </a:ext>
                  </a:extLst>
                </a:hlinkClick>
              </a:rPr>
              <a:t>https://www.c40knowledgehub.org/s/article/Urban-water-management-Creating-climate-resilient-cities?language=en_US</a:t>
            </a:r>
            <a:r>
              <a:rPr lang="en-US">
                <a:solidFill>
                  <a:srgbClr val="00B0CE"/>
                </a:solidFill>
              </a:rPr>
              <a:t> </a:t>
            </a:r>
            <a:endParaRPr lang="en-GB"/>
          </a:p>
          <a:p>
            <a:pPr marL="357188" indent="-342900">
              <a:buFont typeface="Arial" panose="020B0604020202020204" pitchFamily="34" charset="0"/>
              <a:buChar char="•"/>
            </a:pPr>
            <a:r>
              <a:rPr lang="en-US"/>
              <a:t>Urban Water Resilience</a:t>
            </a:r>
            <a:br>
              <a:rPr lang="en-US"/>
            </a:br>
            <a:r>
              <a:rPr lang="en-US" u="sng">
                <a:solidFill>
                  <a:srgbClr val="00B0CE"/>
                </a:solidFill>
                <a:hlinkClick r:id="rId8">
                  <a:extLst>
                    <a:ext uri="{A12FA001-AC4F-418D-AE19-62706E023703}">
                      <ahyp:hlinkClr xmlns:ahyp="http://schemas.microsoft.com/office/drawing/2018/hyperlinkcolor" val="tx"/>
                    </a:ext>
                  </a:extLst>
                </a:hlinkClick>
              </a:rPr>
              <a:t>https://resilientcitiesnetwork.org/downloadable_resources/UR/Resilience-Point-of-View-Water.pdf</a:t>
            </a:r>
            <a:r>
              <a:rPr lang="en-US">
                <a:solidFill>
                  <a:srgbClr val="00B0CE"/>
                </a:solidFill>
              </a:rPr>
              <a:t> </a:t>
            </a:r>
            <a:endParaRPr lang="en-GB">
              <a:solidFill>
                <a:srgbClr val="00B0CE"/>
              </a:solidFill>
            </a:endParaRPr>
          </a:p>
        </p:txBody>
      </p:sp>
    </p:spTree>
    <p:extLst>
      <p:ext uri="{BB962C8B-B14F-4D97-AF65-F5344CB8AC3E}">
        <p14:creationId xmlns:p14="http://schemas.microsoft.com/office/powerpoint/2010/main" val="2163883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92197A09-D50C-12C1-7E85-0536DA43C9DE}"/>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CF038D3-7F71-B749-AF16-A8836D89F061}"/>
              </a:ext>
            </a:extLst>
          </p:cNvPr>
          <p:cNvSpPr txBox="1"/>
          <p:nvPr/>
        </p:nvSpPr>
        <p:spPr>
          <a:xfrm>
            <a:off x="3903865" y="5699312"/>
            <a:ext cx="6711145"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1"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B5FBA"/>
                </a:solidFill>
                <a:effectLst/>
                <a:uLnTx/>
                <a:uFillTx/>
                <a:latin typeface="Roboto"/>
                <a:ea typeface="Roboto"/>
                <a:cs typeface="Roboto"/>
                <a:sym typeface="Roboto"/>
              </a:rPr>
              <a:t>Five day, in-person</a:t>
            </a:r>
            <a:r>
              <a:rPr kumimoji="0" lang="en-GB" sz="1400" b="0" i="0" u="none" strike="noStrike" kern="0" cap="none" spc="0" normalizeH="0" baseline="0" noProof="0">
                <a:ln>
                  <a:noFill/>
                </a:ln>
                <a:solidFill>
                  <a:srgbClr val="0B5FBA"/>
                </a:solidFill>
                <a:effectLst/>
                <a:uLnTx/>
                <a:uFillTx/>
                <a:latin typeface="Roboto"/>
                <a:ea typeface="Roboto"/>
                <a:cs typeface="Roboto"/>
                <a:sym typeface="Roboto"/>
              </a:rPr>
              <a:t> </a:t>
            </a:r>
            <a:r>
              <a:rPr kumimoji="0" lang="en-GB" sz="1400" b="1" i="0" u="none" strike="noStrike" kern="0" cap="none" spc="0" normalizeH="0" baseline="0" noProof="0">
                <a:ln>
                  <a:noFill/>
                </a:ln>
                <a:solidFill>
                  <a:srgbClr val="0B5FBA"/>
                </a:solidFill>
                <a:effectLst/>
                <a:uLnTx/>
                <a:uFillTx/>
                <a:latin typeface="Roboto"/>
                <a:ea typeface="Roboto"/>
                <a:cs typeface="Roboto"/>
                <a:sym typeface="Roboto"/>
              </a:rPr>
              <a:t>Masterclass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B5FBA"/>
                </a:solidFill>
                <a:effectLst/>
                <a:uLnTx/>
                <a:uFillTx/>
                <a:latin typeface="Roboto"/>
                <a:ea typeface="Roboto"/>
                <a:cs typeface="Roboto"/>
                <a:sym typeface="Roboto"/>
              </a:rPr>
              <a:t>Modules 2 – 5  aim to enhance capacity to</a:t>
            </a:r>
            <a:r>
              <a:rPr kumimoji="0" lang="en-GB" sz="1400" b="0" i="0" u="none" strike="noStrike" kern="0" cap="none" spc="0" normalizeH="0" baseline="0" noProof="0">
                <a:ln>
                  <a:noFill/>
                </a:ln>
                <a:solidFill>
                  <a:srgbClr val="000000"/>
                </a:solidFill>
                <a:effectLst/>
                <a:uLnTx/>
                <a:uFillTx/>
                <a:latin typeface="Arial"/>
                <a:ea typeface="+mn-ea"/>
                <a:cs typeface="Arial"/>
                <a:sym typeface="Arial"/>
              </a:rPr>
              <a:t> </a:t>
            </a:r>
            <a:r>
              <a:rPr kumimoji="0" lang="en-GB" sz="1400" b="0" i="0" u="none" strike="noStrike" kern="0" cap="none" spc="0" normalizeH="0" baseline="0" noProof="0">
                <a:ln>
                  <a:noFill/>
                </a:ln>
                <a:solidFill>
                  <a:srgbClr val="0B5FBA"/>
                </a:solidFill>
                <a:effectLst/>
                <a:uLnTx/>
                <a:uFillTx/>
                <a:latin typeface="Roboto"/>
                <a:ea typeface="Roboto"/>
                <a:cs typeface="Roboto"/>
                <a:sym typeface="Arial"/>
              </a:rPr>
              <a:t>integrate high-impact climate adaptation interventions in water infrastructure and water investment planning.</a:t>
            </a:r>
          </a:p>
        </p:txBody>
      </p:sp>
      <p:cxnSp>
        <p:nvCxnSpPr>
          <p:cNvPr id="4" name="Straight Connector 3">
            <a:extLst>
              <a:ext uri="{FF2B5EF4-FFF2-40B4-BE49-F238E27FC236}">
                <a16:creationId xmlns:a16="http://schemas.microsoft.com/office/drawing/2014/main" id="{6ADFCF15-F34F-54DB-BEFC-DE53DAFD8C12}"/>
              </a:ext>
            </a:extLst>
          </p:cNvPr>
          <p:cNvCxnSpPr/>
          <p:nvPr/>
        </p:nvCxnSpPr>
        <p:spPr>
          <a:xfrm>
            <a:off x="4051300" y="5757006"/>
            <a:ext cx="6032500"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Google Shape;169;p6">
            <a:extLst>
              <a:ext uri="{FF2B5EF4-FFF2-40B4-BE49-F238E27FC236}">
                <a16:creationId xmlns:a16="http://schemas.microsoft.com/office/drawing/2014/main" id="{FF9EEC71-E0B6-54FC-4347-D7E8C7AF5B5F}"/>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5" name="Google Shape;170;p6">
            <a:extLst>
              <a:ext uri="{FF2B5EF4-FFF2-40B4-BE49-F238E27FC236}">
                <a16:creationId xmlns:a16="http://schemas.microsoft.com/office/drawing/2014/main" id="{F0E2AEAC-234D-C926-94C5-7155C16A3421}"/>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 Online introduction</a:t>
            </a: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7" name="Google Shape;187;p6">
            <a:extLst>
              <a:ext uri="{FF2B5EF4-FFF2-40B4-BE49-F238E27FC236}">
                <a16:creationId xmlns:a16="http://schemas.microsoft.com/office/drawing/2014/main" id="{71651F6D-67C9-8113-DC44-768A9717F33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7" name="Google Shape;189;p6">
            <a:extLst>
              <a:ext uri="{FF2B5EF4-FFF2-40B4-BE49-F238E27FC236}">
                <a16:creationId xmlns:a16="http://schemas.microsoft.com/office/drawing/2014/main" id="{8DE5003D-ACCA-DEB0-16C3-9F2159A3BED2}"/>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8" name="Google Shape;191;p6">
            <a:extLst>
              <a:ext uri="{FF2B5EF4-FFF2-40B4-BE49-F238E27FC236}">
                <a16:creationId xmlns:a16="http://schemas.microsoft.com/office/drawing/2014/main" id="{FC73F7F9-7726-DE47-CE01-33D882D75EB9}"/>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9" name="Google Shape;193;p6">
            <a:extLst>
              <a:ext uri="{FF2B5EF4-FFF2-40B4-BE49-F238E27FC236}">
                <a16:creationId xmlns:a16="http://schemas.microsoft.com/office/drawing/2014/main" id="{BB4CB56B-33F5-91AA-CA67-7C11CA83C7FE}"/>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20" name="Google Shape;174;p6">
            <a:extLst>
              <a:ext uri="{FF2B5EF4-FFF2-40B4-BE49-F238E27FC236}">
                <a16:creationId xmlns:a16="http://schemas.microsoft.com/office/drawing/2014/main" id="{A0908A8D-01F5-4A59-DFD8-5DB9F83D8492}"/>
              </a:ext>
            </a:extLst>
          </p:cNvPr>
          <p:cNvGrpSpPr/>
          <p:nvPr/>
        </p:nvGrpSpPr>
        <p:grpSpPr>
          <a:xfrm>
            <a:off x="3598683" y="1949142"/>
            <a:ext cx="1391476" cy="1391476"/>
            <a:chOff x="0" y="0"/>
            <a:chExt cx="812800" cy="812800"/>
          </a:xfrm>
        </p:grpSpPr>
        <p:sp>
          <p:nvSpPr>
            <p:cNvPr id="21" name="Google Shape;175;p6">
              <a:extLst>
                <a:ext uri="{FF2B5EF4-FFF2-40B4-BE49-F238E27FC236}">
                  <a16:creationId xmlns:a16="http://schemas.microsoft.com/office/drawing/2014/main" id="{F42EF263-A235-50AF-9CC9-E4CC7FCD7D9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8BD7"/>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2" name="Google Shape;176;p6">
              <a:extLst>
                <a:ext uri="{FF2B5EF4-FFF2-40B4-BE49-F238E27FC236}">
                  <a16:creationId xmlns:a16="http://schemas.microsoft.com/office/drawing/2014/main" id="{AD52E514-D939-41AF-70DE-E706F0C1C84E}"/>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2</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sp>
        <p:nvSpPr>
          <p:cNvPr id="23" name="Google Shape;170;p6">
            <a:extLst>
              <a:ext uri="{FF2B5EF4-FFF2-40B4-BE49-F238E27FC236}">
                <a16:creationId xmlns:a16="http://schemas.microsoft.com/office/drawing/2014/main" id="{44A4C863-E383-A1AF-B1A2-BF8B9A3D6C17}"/>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Climate Risk Assessments</a:t>
            </a:r>
          </a:p>
        </p:txBody>
      </p:sp>
      <p:sp>
        <p:nvSpPr>
          <p:cNvPr id="24" name="Google Shape;170;p6">
            <a:extLst>
              <a:ext uri="{FF2B5EF4-FFF2-40B4-BE49-F238E27FC236}">
                <a16:creationId xmlns:a16="http://schemas.microsoft.com/office/drawing/2014/main" id="{79FA9544-84FA-1C8F-B4E5-C0A367FF7DB7}"/>
              </a:ext>
            </a:extLst>
          </p:cNvPr>
          <p:cNvSpPr txBox="1"/>
          <p:nvPr/>
        </p:nvSpPr>
        <p:spPr>
          <a:xfrm>
            <a:off x="3689083" y="3737931"/>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170;p6">
            <a:extLst>
              <a:ext uri="{FF2B5EF4-FFF2-40B4-BE49-F238E27FC236}">
                <a16:creationId xmlns:a16="http://schemas.microsoft.com/office/drawing/2014/main" id="{5919DDA2-FD4E-781E-C2E1-BB1EAF0900F6}"/>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srgbClr val="FFFFFF"/>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170;p6">
            <a:extLst>
              <a:ext uri="{FF2B5EF4-FFF2-40B4-BE49-F238E27FC236}">
                <a16:creationId xmlns:a16="http://schemas.microsoft.com/office/drawing/2014/main" id="{E5ABD2F1-B566-1BC1-06C7-4266B050C63A}"/>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srgbClr val="FFFFFF"/>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Toolkit for Water and Sanitation Infrastructure Planning </a:t>
            </a:r>
          </a:p>
        </p:txBody>
      </p:sp>
      <p:grpSp>
        <p:nvGrpSpPr>
          <p:cNvPr id="27" name="Google Shape;174;p6">
            <a:extLst>
              <a:ext uri="{FF2B5EF4-FFF2-40B4-BE49-F238E27FC236}">
                <a16:creationId xmlns:a16="http://schemas.microsoft.com/office/drawing/2014/main" id="{05B27F09-9FF1-2406-64A9-B5341422A171}"/>
              </a:ext>
            </a:extLst>
          </p:cNvPr>
          <p:cNvGrpSpPr/>
          <p:nvPr/>
        </p:nvGrpSpPr>
        <p:grpSpPr>
          <a:xfrm>
            <a:off x="5400262" y="1949142"/>
            <a:ext cx="1391476" cy="1391476"/>
            <a:chOff x="0" y="0"/>
            <a:chExt cx="812800" cy="812800"/>
          </a:xfrm>
        </p:grpSpPr>
        <p:sp>
          <p:nvSpPr>
            <p:cNvPr id="28" name="Google Shape;175;p6">
              <a:extLst>
                <a:ext uri="{FF2B5EF4-FFF2-40B4-BE49-F238E27FC236}">
                  <a16:creationId xmlns:a16="http://schemas.microsoft.com/office/drawing/2014/main" id="{4ED0778D-8831-6EE7-1BEC-DC44E521108E}"/>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A5FBA"/>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9" name="Google Shape;176;p6">
              <a:extLst>
                <a:ext uri="{FF2B5EF4-FFF2-40B4-BE49-F238E27FC236}">
                  <a16:creationId xmlns:a16="http://schemas.microsoft.com/office/drawing/2014/main" id="{D57FB52E-7823-A2FE-82D7-FF006F4C8028}"/>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3</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30" name="Google Shape;174;p6">
            <a:extLst>
              <a:ext uri="{FF2B5EF4-FFF2-40B4-BE49-F238E27FC236}">
                <a16:creationId xmlns:a16="http://schemas.microsoft.com/office/drawing/2014/main" id="{315905E7-76FC-737C-E1DA-04ED49F968E8}"/>
              </a:ext>
            </a:extLst>
          </p:cNvPr>
          <p:cNvGrpSpPr/>
          <p:nvPr/>
        </p:nvGrpSpPr>
        <p:grpSpPr>
          <a:xfrm>
            <a:off x="7201841" y="1949142"/>
            <a:ext cx="1391476" cy="1391476"/>
            <a:chOff x="0" y="0"/>
            <a:chExt cx="812800" cy="812800"/>
          </a:xfrm>
        </p:grpSpPr>
        <p:sp>
          <p:nvSpPr>
            <p:cNvPr id="31" name="Google Shape;175;p6">
              <a:extLst>
                <a:ext uri="{FF2B5EF4-FFF2-40B4-BE49-F238E27FC236}">
                  <a16:creationId xmlns:a16="http://schemas.microsoft.com/office/drawing/2014/main" id="{B4B5E5FB-CE23-88D4-40FB-D9D58E0505DB}"/>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D0AB"/>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2" name="Google Shape;176;p6">
              <a:extLst>
                <a:ext uri="{FF2B5EF4-FFF2-40B4-BE49-F238E27FC236}">
                  <a16:creationId xmlns:a16="http://schemas.microsoft.com/office/drawing/2014/main" id="{51B45916-6680-123D-DF4A-7877E5875949}"/>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4</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33" name="Google Shape;174;p6">
            <a:extLst>
              <a:ext uri="{FF2B5EF4-FFF2-40B4-BE49-F238E27FC236}">
                <a16:creationId xmlns:a16="http://schemas.microsoft.com/office/drawing/2014/main" id="{3FEC0F95-2D19-2EBB-CF00-EB7426935E5F}"/>
              </a:ext>
            </a:extLst>
          </p:cNvPr>
          <p:cNvGrpSpPr/>
          <p:nvPr/>
        </p:nvGrpSpPr>
        <p:grpSpPr>
          <a:xfrm>
            <a:off x="9003420" y="1949142"/>
            <a:ext cx="1391476" cy="1391476"/>
            <a:chOff x="0" y="0"/>
            <a:chExt cx="812800" cy="812800"/>
          </a:xfrm>
        </p:grpSpPr>
        <p:sp>
          <p:nvSpPr>
            <p:cNvPr id="34" name="Google Shape;175;p6">
              <a:extLst>
                <a:ext uri="{FF2B5EF4-FFF2-40B4-BE49-F238E27FC236}">
                  <a16:creationId xmlns:a16="http://schemas.microsoft.com/office/drawing/2014/main" id="{C8EE6D19-28D0-A44B-0EBA-A84A215B54CF}"/>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5" name="Google Shape;176;p6">
              <a:extLst>
                <a:ext uri="{FF2B5EF4-FFF2-40B4-BE49-F238E27FC236}">
                  <a16:creationId xmlns:a16="http://schemas.microsoft.com/office/drawing/2014/main" id="{00F22FC7-F7B8-5EFA-1B55-DFA59D74054F}"/>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5</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36" name="Google Shape;174;p6">
            <a:extLst>
              <a:ext uri="{FF2B5EF4-FFF2-40B4-BE49-F238E27FC236}">
                <a16:creationId xmlns:a16="http://schemas.microsoft.com/office/drawing/2014/main" id="{72CD92AF-8E77-3863-65B2-8A746C2555EF}"/>
              </a:ext>
            </a:extLst>
          </p:cNvPr>
          <p:cNvGrpSpPr/>
          <p:nvPr/>
        </p:nvGrpSpPr>
        <p:grpSpPr>
          <a:xfrm>
            <a:off x="1797104" y="1949142"/>
            <a:ext cx="1391476" cy="1391476"/>
            <a:chOff x="0" y="0"/>
            <a:chExt cx="812800" cy="812800"/>
          </a:xfrm>
        </p:grpSpPr>
        <p:sp>
          <p:nvSpPr>
            <p:cNvPr id="37" name="Google Shape;175;p6">
              <a:extLst>
                <a:ext uri="{FF2B5EF4-FFF2-40B4-BE49-F238E27FC236}">
                  <a16:creationId xmlns:a16="http://schemas.microsoft.com/office/drawing/2014/main" id="{C3C017D8-6F85-0C17-0BFC-CE45291E7339}"/>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8" name="Google Shape;176;p6">
              <a:extLst>
                <a:ext uri="{FF2B5EF4-FFF2-40B4-BE49-F238E27FC236}">
                  <a16:creationId xmlns:a16="http://schemas.microsoft.com/office/drawing/2014/main" id="{117B4C32-2CB2-AD6B-4DB1-9B896C83EEC4}"/>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1</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spTree>
    <p:extLst>
      <p:ext uri="{BB962C8B-B14F-4D97-AF65-F5344CB8AC3E}">
        <p14:creationId xmlns:p14="http://schemas.microsoft.com/office/powerpoint/2010/main" val="1583692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8BD7"/>
        </a:solidFill>
        <a:effectLst/>
      </p:bgPr>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88E237DE-F18A-C22B-353D-E93FB6A18A65}"/>
              </a:ext>
            </a:extLst>
          </p:cNvPr>
          <p:cNvSpPr txBox="1">
            <a:spLocks/>
          </p:cNvSpPr>
          <p:nvPr/>
        </p:nvSpPr>
        <p:spPr>
          <a:xfrm>
            <a:off x="2574011" y="2709028"/>
            <a:ext cx="10515600" cy="3986239"/>
          </a:xfrm>
          <a:prstGeom prst="rect">
            <a:avLst/>
          </a:prstGeom>
        </p:spPr>
        <p:txBody>
          <a:bodyPr>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mn-cs"/>
              <a:sym typeface="Arial"/>
            </a:endParaRPr>
          </a:p>
        </p:txBody>
      </p:sp>
      <p:sp>
        <p:nvSpPr>
          <p:cNvPr id="14" name="Title 13">
            <a:extLst>
              <a:ext uri="{FF2B5EF4-FFF2-40B4-BE49-F238E27FC236}">
                <a16:creationId xmlns:a16="http://schemas.microsoft.com/office/drawing/2014/main" id="{5ED559FC-1554-E320-B5C1-52167F3AE94A}"/>
              </a:ext>
            </a:extLst>
          </p:cNvPr>
          <p:cNvSpPr>
            <a:spLocks noGrp="1"/>
          </p:cNvSpPr>
          <p:nvPr>
            <p:ph type="title"/>
          </p:nvPr>
        </p:nvSpPr>
        <p:spPr>
          <a:xfrm>
            <a:off x="769620" y="998571"/>
            <a:ext cx="10652760" cy="969264"/>
          </a:xfrm>
        </p:spPr>
        <p:txBody>
          <a:bodyPr/>
          <a:lstStyle/>
          <a:p>
            <a:r>
              <a:rPr lang="en-GB"/>
              <a:t>Training of Trainers  programme</a:t>
            </a:r>
          </a:p>
        </p:txBody>
      </p:sp>
      <p:sp>
        <p:nvSpPr>
          <p:cNvPr id="15" name="Content Placeholder 14">
            <a:extLst>
              <a:ext uri="{FF2B5EF4-FFF2-40B4-BE49-F238E27FC236}">
                <a16:creationId xmlns:a16="http://schemas.microsoft.com/office/drawing/2014/main" id="{C4D3DE40-0FC7-3E9B-B35D-67C216FD1290}"/>
              </a:ext>
            </a:extLst>
          </p:cNvPr>
          <p:cNvSpPr>
            <a:spLocks noGrp="1"/>
          </p:cNvSpPr>
          <p:nvPr>
            <p:ph idx="1"/>
          </p:nvPr>
        </p:nvSpPr>
        <p:spPr>
          <a:xfrm>
            <a:off x="652934" y="2195644"/>
            <a:ext cx="10652760" cy="4499623"/>
          </a:xfrm>
        </p:spPr>
        <p:txBody>
          <a:bodyPr>
            <a:normAutofit/>
          </a:bodyPr>
          <a:lstStyle/>
          <a:p>
            <a:pPr marL="457200" indent="-342900">
              <a:buFont typeface="Arial" panose="020B0604020202020204" pitchFamily="34" charset="0"/>
              <a:buChar char="•"/>
            </a:pPr>
            <a:r>
              <a:rPr lang="en-GB" sz="2000" b="1">
                <a:cs typeface="Roboto"/>
              </a:rPr>
              <a:t>Day 1 - Module 2: </a:t>
            </a:r>
            <a:r>
              <a:rPr lang="en-GB" sz="2000">
                <a:latin typeface="Roboto"/>
                <a:ea typeface="Roboto"/>
                <a:cs typeface="Roboto"/>
              </a:rPr>
              <a:t>Climate Resilient Water and Sanitation </a:t>
            </a:r>
          </a:p>
          <a:p>
            <a:pPr marL="914400" lvl="1" indent="-342900"/>
            <a:r>
              <a:rPr lang="en-GB" sz="1600">
                <a:latin typeface="Roboto"/>
                <a:ea typeface="Roboto"/>
                <a:cs typeface="Roboto"/>
              </a:rPr>
              <a:t>This day includes an introduction and discussion on adult learning techniques and principles.</a:t>
            </a:r>
          </a:p>
          <a:p>
            <a:pPr marL="457200" indent="-342900">
              <a:buFont typeface="Arial" panose="020B0604020202020204" pitchFamily="34" charset="0"/>
              <a:buChar char="•"/>
            </a:pPr>
            <a:r>
              <a:rPr lang="en-GB" sz="2000" b="1">
                <a:cs typeface="Roboto"/>
              </a:rPr>
              <a:t>Day 2 - Module 3: </a:t>
            </a:r>
            <a:r>
              <a:rPr lang="en-GB" sz="2000">
                <a:latin typeface="Roboto"/>
                <a:ea typeface="Roboto"/>
                <a:cs typeface="Roboto"/>
              </a:rPr>
              <a:t>Climate Risk Assessments</a:t>
            </a:r>
          </a:p>
          <a:p>
            <a:pPr marL="457200" indent="-342900">
              <a:buFont typeface="Arial" panose="020B0604020202020204" pitchFamily="34" charset="0"/>
              <a:buChar char="•"/>
            </a:pPr>
            <a:r>
              <a:rPr lang="en-GB" sz="2000" b="1">
                <a:cs typeface="Roboto"/>
              </a:rPr>
              <a:t>Day 3 - Module 4: </a:t>
            </a:r>
            <a:r>
              <a:rPr lang="en-GB" sz="2000">
                <a:latin typeface="Roboto"/>
                <a:ea typeface="Roboto"/>
                <a:cs typeface="Roboto"/>
              </a:rPr>
              <a:t>Climate Adaptation and Resilience Options</a:t>
            </a:r>
          </a:p>
          <a:p>
            <a:pPr marL="457200" indent="-342900">
              <a:buFont typeface="Arial" panose="020B0604020202020204" pitchFamily="34" charset="0"/>
              <a:buChar char="•"/>
            </a:pPr>
            <a:r>
              <a:rPr lang="en-GB" sz="2000" b="1">
                <a:cs typeface="Roboto"/>
              </a:rPr>
              <a:t>Day 4 - Module 5: </a:t>
            </a:r>
            <a:r>
              <a:rPr lang="en-GB" sz="2000">
                <a:latin typeface="Roboto"/>
                <a:ea typeface="Roboto"/>
                <a:cs typeface="Roboto"/>
              </a:rPr>
              <a:t>Toolkit for Water and Sanitation Infrastructure Planning</a:t>
            </a:r>
          </a:p>
          <a:p>
            <a:pPr marL="457200" indent="-342900">
              <a:buFont typeface="Arial" panose="020B0604020202020204" pitchFamily="34" charset="0"/>
              <a:buChar char="•"/>
            </a:pPr>
            <a:r>
              <a:rPr lang="en-GB" sz="2000" b="1">
                <a:cs typeface="Roboto"/>
              </a:rPr>
              <a:t>Day 5 (half day) - </a:t>
            </a:r>
            <a:r>
              <a:rPr lang="en-GB" sz="2000">
                <a:latin typeface="Roboto"/>
                <a:ea typeface="Roboto"/>
                <a:cs typeface="Roboto"/>
              </a:rPr>
              <a:t>Good practices for adult learning, reflection and assessment</a:t>
            </a:r>
          </a:p>
        </p:txBody>
      </p:sp>
    </p:spTree>
    <p:extLst>
      <p:ext uri="{BB962C8B-B14F-4D97-AF65-F5344CB8AC3E}">
        <p14:creationId xmlns:p14="http://schemas.microsoft.com/office/powerpoint/2010/main" val="2693010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8BD7"/>
        </a:solidFill>
        <a:effectLst/>
      </p:bgPr>
    </p:bg>
    <p:spTree>
      <p:nvGrpSpPr>
        <p:cNvPr id="1" name="Shape 144">
          <a:extLst>
            <a:ext uri="{FF2B5EF4-FFF2-40B4-BE49-F238E27FC236}">
              <a16:creationId xmlns:a16="http://schemas.microsoft.com/office/drawing/2014/main" id="{7E37FEF6-4E65-0A4F-07BA-977B10AE7173}"/>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776E1D0A-A0EF-86EF-DCE3-0E6C9B15391F}"/>
              </a:ext>
            </a:extLst>
          </p:cNvPr>
          <p:cNvSpPr/>
          <p:nvPr/>
        </p:nvSpPr>
        <p:spPr>
          <a:xfrm>
            <a:off x="5629812" y="2240734"/>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6" name="Oval 5">
            <a:extLst>
              <a:ext uri="{FF2B5EF4-FFF2-40B4-BE49-F238E27FC236}">
                <a16:creationId xmlns:a16="http://schemas.microsoft.com/office/drawing/2014/main" id="{8B9A7FCA-59F2-1FFE-F290-DE42D447376F}"/>
              </a:ext>
            </a:extLst>
          </p:cNvPr>
          <p:cNvSpPr/>
          <p:nvPr/>
        </p:nvSpPr>
        <p:spPr>
          <a:xfrm>
            <a:off x="8996138" y="2268327"/>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 name="Oval 6">
            <a:extLst>
              <a:ext uri="{FF2B5EF4-FFF2-40B4-BE49-F238E27FC236}">
                <a16:creationId xmlns:a16="http://schemas.microsoft.com/office/drawing/2014/main" id="{ED29FD3A-A448-27E2-83F9-14965F39E6D8}"/>
              </a:ext>
            </a:extLst>
          </p:cNvPr>
          <p:cNvSpPr/>
          <p:nvPr/>
        </p:nvSpPr>
        <p:spPr>
          <a:xfrm>
            <a:off x="2263486" y="2240735"/>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53" name="Google Shape;153;p5">
            <a:extLst>
              <a:ext uri="{FF2B5EF4-FFF2-40B4-BE49-F238E27FC236}">
                <a16:creationId xmlns:a16="http://schemas.microsoft.com/office/drawing/2014/main" id="{2566F3BE-872E-526C-0172-8855823AAC9D}"/>
              </a:ext>
            </a:extLst>
          </p:cNvPr>
          <p:cNvSpPr txBox="1"/>
          <p:nvPr/>
        </p:nvSpPr>
        <p:spPr>
          <a:xfrm>
            <a:off x="1749798" y="3564324"/>
            <a:ext cx="2206030" cy="166199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a:ln>
                  <a:noFill/>
                </a:ln>
                <a:solidFill>
                  <a:srgbClr val="DBEFF9"/>
                </a:solidFill>
                <a:effectLst/>
                <a:uLnTx/>
                <a:uFillTx/>
                <a:latin typeface="Roboto Medium"/>
                <a:ea typeface="Roboto Medium"/>
                <a:cs typeface="Roboto Medium"/>
                <a:sym typeface="Arial"/>
              </a:rPr>
              <a:t>Content mastery</a:t>
            </a:r>
            <a:r>
              <a:rPr kumimoji="0" lang="en-US" sz="1800" b="0" i="0" u="none" strike="noStrike" kern="0" cap="none" spc="0" normalizeH="0" baseline="0" noProof="0">
                <a:ln>
                  <a:noFill/>
                </a:ln>
                <a:solidFill>
                  <a:srgbClr val="DBEFF9"/>
                </a:solidFill>
                <a:effectLst/>
                <a:uLnTx/>
                <a:uFillTx/>
                <a:latin typeface="Roboto Medium"/>
                <a:ea typeface="Roboto Medium"/>
                <a:cs typeface="Roboto Medium"/>
                <a:sym typeface="Arial"/>
              </a:rPr>
              <a:t> Trainers will gain an in-depth understanding of the master class materials.</a:t>
            </a:r>
            <a:endParaRPr kumimoji="0" lang="en-US" sz="1400" b="0" i="0" u="none" strike="noStrike" kern="0" cap="none" spc="0" normalizeH="0" baseline="0" noProof="0">
              <a:ln>
                <a:noFill/>
              </a:ln>
              <a:solidFill>
                <a:srgbClr val="DBEFF9"/>
              </a:solidFill>
              <a:effectLst/>
              <a:uLnTx/>
              <a:uFillTx/>
              <a:latin typeface="Arial"/>
              <a:ea typeface="Roboto Medium"/>
              <a:cs typeface="Roboto Medium"/>
              <a:sym typeface="Arial"/>
            </a:endParaRPr>
          </a:p>
        </p:txBody>
      </p:sp>
      <p:sp>
        <p:nvSpPr>
          <p:cNvPr id="155" name="Google Shape;155;p5">
            <a:extLst>
              <a:ext uri="{FF2B5EF4-FFF2-40B4-BE49-F238E27FC236}">
                <a16:creationId xmlns:a16="http://schemas.microsoft.com/office/drawing/2014/main" id="{34539750-9BD8-A761-B750-6D523DA66D75}"/>
              </a:ext>
            </a:extLst>
          </p:cNvPr>
          <p:cNvSpPr txBox="1"/>
          <p:nvPr/>
        </p:nvSpPr>
        <p:spPr>
          <a:xfrm>
            <a:off x="8324440" y="3564324"/>
            <a:ext cx="2260813" cy="193899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srgbClr val="DBEFF9"/>
                </a:solidFill>
                <a:effectLst/>
                <a:uLnTx/>
                <a:uFillTx/>
                <a:latin typeface="Roboto"/>
                <a:ea typeface="Roboto"/>
                <a:cs typeface="Roboto"/>
                <a:sym typeface="Arial"/>
              </a:rPr>
              <a:t>Trainer cadre</a:t>
            </a:r>
            <a:endParaRPr kumimoji="0" lang="en-GB" sz="1800" b="0" i="0" u="none" strike="noStrike" kern="0" cap="none" spc="0" normalizeH="0" baseline="0" noProof="0">
              <a:ln>
                <a:noFill/>
              </a:ln>
              <a:solidFill>
                <a:srgbClr val="DBEFF9"/>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a:ln>
                  <a:noFill/>
                </a:ln>
                <a:solidFill>
                  <a:srgbClr val="DBEFF9"/>
                </a:solidFill>
                <a:effectLst/>
                <a:uLnTx/>
                <a:uFillTx/>
                <a:latin typeface="Roboto"/>
                <a:ea typeface="Roboto"/>
                <a:cs typeface="Roboto"/>
                <a:sym typeface="Arial"/>
              </a:rPr>
              <a:t>Prepare 15-20 competent trainers who are ready to roll out the master class to county and local-level officials.</a:t>
            </a:r>
            <a:endParaRPr kumimoji="0" lang="en-US" sz="1400" b="0" i="0" u="none" strike="noStrike" kern="0" cap="none" spc="0" normalizeH="0" baseline="0" noProof="0">
              <a:ln>
                <a:noFill/>
              </a:ln>
              <a:solidFill>
                <a:srgbClr val="DBEFF9"/>
              </a:solidFill>
              <a:effectLst/>
              <a:uLnTx/>
              <a:uFillTx/>
              <a:latin typeface="Arial"/>
              <a:cs typeface="Arial"/>
              <a:sym typeface="Arial"/>
            </a:endParaRPr>
          </a:p>
        </p:txBody>
      </p:sp>
      <p:sp>
        <p:nvSpPr>
          <p:cNvPr id="157" name="Google Shape;157;p5">
            <a:extLst>
              <a:ext uri="{FF2B5EF4-FFF2-40B4-BE49-F238E27FC236}">
                <a16:creationId xmlns:a16="http://schemas.microsoft.com/office/drawing/2014/main" id="{0CFBE4BB-1A52-A34C-DA0A-7147C1399593}"/>
              </a:ext>
            </a:extLst>
          </p:cNvPr>
          <p:cNvSpPr txBox="1"/>
          <p:nvPr/>
        </p:nvSpPr>
        <p:spPr>
          <a:xfrm>
            <a:off x="726188" y="1006113"/>
            <a:ext cx="10798159"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50" b="1" i="0" u="none" strike="noStrike" kern="0" cap="none" spc="0" normalizeH="0" baseline="0" noProof="0">
                <a:ln>
                  <a:noFill/>
                </a:ln>
                <a:solidFill>
                  <a:srgbClr val="DBEFF9"/>
                </a:solidFill>
                <a:effectLst/>
                <a:uLnTx/>
                <a:uFillTx/>
                <a:latin typeface="Roboto"/>
                <a:ea typeface="Roboto"/>
                <a:cs typeface="Roboto"/>
                <a:sym typeface="Roboto"/>
              </a:rPr>
              <a:t>Objectives for the </a:t>
            </a:r>
            <a:r>
              <a:rPr kumimoji="0" lang="en-US" sz="3550" b="1" i="0" u="none" strike="noStrike" kern="0" cap="none" spc="0" normalizeH="0" baseline="0" noProof="0" err="1">
                <a:ln>
                  <a:noFill/>
                </a:ln>
                <a:solidFill>
                  <a:srgbClr val="DBEFF9"/>
                </a:solidFill>
                <a:effectLst/>
                <a:uLnTx/>
                <a:uFillTx/>
                <a:latin typeface="Roboto"/>
                <a:ea typeface="Roboto"/>
                <a:cs typeface="Roboto"/>
                <a:sym typeface="Roboto"/>
              </a:rPr>
              <a:t>programme</a:t>
            </a:r>
            <a:r>
              <a:rPr kumimoji="0" lang="en-US" sz="3550" b="1" i="0" u="none" strike="noStrike" kern="0" cap="none" spc="0" normalizeH="0" baseline="0" noProof="0">
                <a:ln>
                  <a:noFill/>
                </a:ln>
                <a:solidFill>
                  <a:srgbClr val="DBEFF9"/>
                </a:solidFill>
                <a:effectLst/>
                <a:uLnTx/>
                <a:uFillTx/>
                <a:latin typeface="Roboto"/>
                <a:ea typeface="Roboto"/>
                <a:cs typeface="Roboto"/>
                <a:sym typeface="Roboto"/>
              </a:rPr>
              <a:t> </a:t>
            </a:r>
            <a:endParaRPr kumimoji="0" lang="en-US" sz="3550" b="0" i="0" u="none" strike="noStrike" kern="0" cap="none" spc="0" normalizeH="0" baseline="0" noProof="0">
              <a:ln>
                <a:noFill/>
              </a:ln>
              <a:solidFill>
                <a:srgbClr val="DBEFF9"/>
              </a:solidFill>
              <a:effectLst/>
              <a:uLnTx/>
              <a:uFillTx/>
              <a:latin typeface="Arial"/>
              <a:ea typeface="Arial"/>
              <a:cs typeface="Arial"/>
              <a:sym typeface="Arial"/>
            </a:endParaRPr>
          </a:p>
        </p:txBody>
      </p:sp>
      <p:sp>
        <p:nvSpPr>
          <p:cNvPr id="161" name="Google Shape;161;p5">
            <a:extLst>
              <a:ext uri="{FF2B5EF4-FFF2-40B4-BE49-F238E27FC236}">
                <a16:creationId xmlns:a16="http://schemas.microsoft.com/office/drawing/2014/main" id="{CF98DBAE-2257-9044-CE38-F3F3DCBC38A4}"/>
              </a:ext>
            </a:extLst>
          </p:cNvPr>
          <p:cNvSpPr txBox="1"/>
          <p:nvPr/>
        </p:nvSpPr>
        <p:spPr>
          <a:xfrm>
            <a:off x="4967694" y="3564324"/>
            <a:ext cx="2286898" cy="193899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a:ln>
                  <a:noFill/>
                </a:ln>
                <a:solidFill>
                  <a:srgbClr val="DBEFF9"/>
                </a:solidFill>
                <a:effectLst/>
                <a:uLnTx/>
                <a:uFillTx/>
                <a:latin typeface="Roboto Medium"/>
                <a:ea typeface="Roboto Medium"/>
                <a:cs typeface="Roboto Medium"/>
                <a:sym typeface="Arial"/>
              </a:rPr>
              <a:t>Skill development</a:t>
            </a:r>
            <a:br>
              <a:rPr kumimoji="0" lang="en-US" sz="1800" b="1" i="0" u="none" strike="noStrike" kern="0" cap="none" spc="0" normalizeH="0" baseline="0" noProof="0">
                <a:ln>
                  <a:noFill/>
                </a:ln>
                <a:solidFill>
                  <a:srgbClr val="DBEFF9"/>
                </a:solidFill>
                <a:effectLst/>
                <a:uLnTx/>
                <a:uFillTx/>
                <a:latin typeface="Roboto Medium"/>
                <a:ea typeface="Roboto Medium"/>
                <a:cs typeface="Roboto Medium"/>
                <a:sym typeface="Arial"/>
              </a:rPr>
            </a:br>
            <a:r>
              <a:rPr kumimoji="0" lang="en-US" sz="1800" b="0" i="0" u="none" strike="noStrike" kern="0" cap="none" spc="0" normalizeH="0" baseline="0" noProof="0">
                <a:ln>
                  <a:noFill/>
                </a:ln>
                <a:solidFill>
                  <a:srgbClr val="DBEFF9"/>
                </a:solidFill>
                <a:effectLst/>
                <a:uLnTx/>
                <a:uFillTx/>
                <a:latin typeface="Roboto Medium"/>
                <a:ea typeface="Roboto Medium"/>
                <a:cs typeface="Roboto Medium"/>
                <a:sym typeface="Arial"/>
              </a:rPr>
              <a:t>The masterclass will build presentation and facilitation skills to lead interactive activities and discussions.</a:t>
            </a:r>
          </a:p>
        </p:txBody>
      </p:sp>
      <p:sp>
        <p:nvSpPr>
          <p:cNvPr id="2" name="Google Shape;157;p5">
            <a:extLst>
              <a:ext uri="{FF2B5EF4-FFF2-40B4-BE49-F238E27FC236}">
                <a16:creationId xmlns:a16="http://schemas.microsoft.com/office/drawing/2014/main" id="{1B58BC43-CF82-99FF-D234-3C3C2D5221F8}"/>
              </a:ext>
            </a:extLst>
          </p:cNvPr>
          <p:cNvSpPr txBox="1"/>
          <p:nvPr/>
        </p:nvSpPr>
        <p:spPr>
          <a:xfrm>
            <a:off x="2432278" y="2406283"/>
            <a:ext cx="605438"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DBEFF9"/>
                </a:solidFill>
                <a:effectLst/>
                <a:uLnTx/>
                <a:uFillTx/>
                <a:latin typeface="Roboto"/>
                <a:ea typeface="Roboto"/>
                <a:cs typeface="Roboto"/>
                <a:sym typeface="Roboto"/>
              </a:rPr>
              <a:t>1</a:t>
            </a:r>
            <a:endParaRPr kumimoji="0" lang="en-US" sz="1200" b="0" i="0" u="none" strike="noStrike" kern="0" cap="none" spc="0" normalizeH="0" baseline="0" noProof="0">
              <a:ln>
                <a:noFill/>
              </a:ln>
              <a:solidFill>
                <a:srgbClr val="DBEFF9"/>
              </a:solidFill>
              <a:effectLst/>
              <a:uLnTx/>
              <a:uFillTx/>
              <a:latin typeface="Arial"/>
              <a:ea typeface="Arial"/>
              <a:cs typeface="Arial"/>
              <a:sym typeface="Arial"/>
            </a:endParaRPr>
          </a:p>
        </p:txBody>
      </p:sp>
      <p:sp>
        <p:nvSpPr>
          <p:cNvPr id="3" name="Google Shape;157;p5">
            <a:extLst>
              <a:ext uri="{FF2B5EF4-FFF2-40B4-BE49-F238E27FC236}">
                <a16:creationId xmlns:a16="http://schemas.microsoft.com/office/drawing/2014/main" id="{394345ED-128B-0193-6DCD-61AE71A79259}"/>
              </a:ext>
            </a:extLst>
          </p:cNvPr>
          <p:cNvSpPr txBox="1"/>
          <p:nvPr/>
        </p:nvSpPr>
        <p:spPr>
          <a:xfrm>
            <a:off x="5808424" y="2406283"/>
            <a:ext cx="605438"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DBEFF9"/>
                </a:solidFill>
                <a:effectLst/>
                <a:uLnTx/>
                <a:uFillTx/>
                <a:latin typeface="Roboto"/>
                <a:ea typeface="Roboto"/>
                <a:cs typeface="Roboto"/>
                <a:sym typeface="Roboto"/>
              </a:rPr>
              <a:t>2</a:t>
            </a:r>
            <a:endParaRPr kumimoji="0" lang="en-US" sz="1200" b="0" i="0" u="none" strike="noStrike" kern="0" cap="none" spc="0" normalizeH="0" baseline="0" noProof="0">
              <a:ln>
                <a:noFill/>
              </a:ln>
              <a:solidFill>
                <a:srgbClr val="DBEFF9"/>
              </a:solidFill>
              <a:effectLst/>
              <a:uLnTx/>
              <a:uFillTx/>
              <a:latin typeface="Arial"/>
              <a:ea typeface="Arial"/>
              <a:cs typeface="Arial"/>
              <a:sym typeface="Arial"/>
            </a:endParaRPr>
          </a:p>
        </p:txBody>
      </p:sp>
      <p:sp>
        <p:nvSpPr>
          <p:cNvPr id="4" name="Google Shape;157;p5">
            <a:extLst>
              <a:ext uri="{FF2B5EF4-FFF2-40B4-BE49-F238E27FC236}">
                <a16:creationId xmlns:a16="http://schemas.microsoft.com/office/drawing/2014/main" id="{43221F99-D1E4-1B96-64B2-9E3D33DF0F9F}"/>
              </a:ext>
            </a:extLst>
          </p:cNvPr>
          <p:cNvSpPr txBox="1"/>
          <p:nvPr/>
        </p:nvSpPr>
        <p:spPr>
          <a:xfrm>
            <a:off x="9152127" y="2406283"/>
            <a:ext cx="605438"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DBEFF9"/>
                </a:solidFill>
                <a:effectLst/>
                <a:uLnTx/>
                <a:uFillTx/>
                <a:latin typeface="Roboto"/>
                <a:ea typeface="Roboto"/>
                <a:cs typeface="Roboto"/>
                <a:sym typeface="Roboto"/>
              </a:rPr>
              <a:t>3</a:t>
            </a:r>
            <a:endParaRPr kumimoji="0" lang="en-US" sz="1200" b="0" i="0" u="none" strike="noStrike" kern="0" cap="none" spc="0" normalizeH="0" baseline="0" noProof="0">
              <a:ln>
                <a:noFill/>
              </a:ln>
              <a:solidFill>
                <a:srgbClr val="DBEFF9"/>
              </a:solidFill>
              <a:effectLst/>
              <a:uLnTx/>
              <a:uFillTx/>
              <a:latin typeface="Arial"/>
              <a:ea typeface="Arial"/>
              <a:cs typeface="Arial"/>
              <a:sym typeface="Arial"/>
            </a:endParaRPr>
          </a:p>
        </p:txBody>
      </p:sp>
    </p:spTree>
    <p:extLst>
      <p:ext uri="{BB962C8B-B14F-4D97-AF65-F5344CB8AC3E}">
        <p14:creationId xmlns:p14="http://schemas.microsoft.com/office/powerpoint/2010/main" val="41658223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A5FBA"/>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BCA86-73BB-781D-F95C-BD0A7BF2E18A}"/>
              </a:ext>
            </a:extLst>
          </p:cNvPr>
          <p:cNvSpPr>
            <a:spLocks noGrp="1"/>
          </p:cNvSpPr>
          <p:nvPr>
            <p:ph type="title"/>
          </p:nvPr>
        </p:nvSpPr>
        <p:spPr>
          <a:xfrm>
            <a:off x="987908" y="1671403"/>
            <a:ext cx="10652760" cy="969264"/>
          </a:xfrm>
        </p:spPr>
        <p:txBody>
          <a:bodyPr>
            <a:normAutofit/>
          </a:bodyPr>
          <a:lstStyle/>
          <a:p>
            <a:r>
              <a:rPr lang="en-GB" sz="3600"/>
              <a:t>Contact hours</a:t>
            </a:r>
          </a:p>
        </p:txBody>
      </p:sp>
      <p:sp>
        <p:nvSpPr>
          <p:cNvPr id="3" name="Content Placeholder 2">
            <a:extLst>
              <a:ext uri="{FF2B5EF4-FFF2-40B4-BE49-F238E27FC236}">
                <a16:creationId xmlns:a16="http://schemas.microsoft.com/office/drawing/2014/main" id="{77705C69-D03C-115B-C343-56399BE8E8BF}"/>
              </a:ext>
            </a:extLst>
          </p:cNvPr>
          <p:cNvSpPr>
            <a:spLocks noGrp="1"/>
          </p:cNvSpPr>
          <p:nvPr>
            <p:ph idx="1"/>
          </p:nvPr>
        </p:nvSpPr>
        <p:spPr>
          <a:xfrm>
            <a:off x="987908" y="3022169"/>
            <a:ext cx="5395653" cy="2164428"/>
          </a:xfrm>
        </p:spPr>
        <p:txBody>
          <a:bodyPr>
            <a:normAutofit/>
          </a:bodyPr>
          <a:lstStyle/>
          <a:p>
            <a:r>
              <a:rPr lang="en-GB" sz="2400" b="1"/>
              <a:t>09:00 – 12:00     </a:t>
            </a:r>
            <a:r>
              <a:rPr lang="en-GB" sz="2400"/>
              <a:t>Group session</a:t>
            </a:r>
          </a:p>
          <a:p>
            <a:r>
              <a:rPr lang="en-GB" sz="2400" b="1"/>
              <a:t>12:00 – 13:30     </a:t>
            </a:r>
            <a:r>
              <a:rPr lang="en-GB" sz="2400"/>
              <a:t>Lunch</a:t>
            </a:r>
          </a:p>
          <a:p>
            <a:r>
              <a:rPr lang="en-GB" sz="2400" b="1"/>
              <a:t>13:30 – 17:00     </a:t>
            </a:r>
            <a:r>
              <a:rPr lang="en-GB" sz="2400"/>
              <a:t>Group session</a:t>
            </a:r>
          </a:p>
        </p:txBody>
      </p:sp>
      <p:pic>
        <p:nvPicPr>
          <p:cNvPr id="5" name="Picture 4">
            <a:extLst>
              <a:ext uri="{FF2B5EF4-FFF2-40B4-BE49-F238E27FC236}">
                <a16:creationId xmlns:a16="http://schemas.microsoft.com/office/drawing/2014/main" id="{A73BC72C-FAE6-D54F-677A-BB007E4C47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6504" y="1911472"/>
            <a:ext cx="5395653" cy="3035055"/>
          </a:xfrm>
          <a:prstGeom prst="roundRect">
            <a:avLst>
              <a:gd name="adj" fmla="val 2760"/>
            </a:avLst>
          </a:prstGeom>
        </p:spPr>
      </p:pic>
    </p:spTree>
    <p:extLst>
      <p:ext uri="{BB962C8B-B14F-4D97-AF65-F5344CB8AC3E}">
        <p14:creationId xmlns:p14="http://schemas.microsoft.com/office/powerpoint/2010/main" val="888512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a:extLst>
            <a:ext uri="{FF2B5EF4-FFF2-40B4-BE49-F238E27FC236}">
              <a16:creationId xmlns:a16="http://schemas.microsoft.com/office/drawing/2014/main" id="{F7742230-E30E-862B-76F4-D12EE514C3B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3D62010-3D0E-974F-A55F-545855A1DB0B}"/>
              </a:ext>
            </a:extLst>
          </p:cNvPr>
          <p:cNvSpPr>
            <a:spLocks noGrp="1"/>
          </p:cNvSpPr>
          <p:nvPr>
            <p:ph idx="1"/>
          </p:nvPr>
        </p:nvSpPr>
        <p:spPr>
          <a:xfrm>
            <a:off x="895826" y="1964842"/>
            <a:ext cx="4860322" cy="4107052"/>
          </a:xfrm>
        </p:spPr>
        <p:txBody>
          <a:bodyPr numCol="1">
            <a:normAutofit/>
          </a:bodyPr>
          <a:lstStyle/>
          <a:p>
            <a:pPr marL="114300" indent="0">
              <a:buNone/>
            </a:pPr>
            <a:r>
              <a:rPr lang="en-GB" b="1">
                <a:latin typeface="Roboto"/>
                <a:ea typeface="Roboto"/>
                <a:cs typeface="Roboto"/>
              </a:rPr>
              <a:t>Available materials</a:t>
            </a:r>
          </a:p>
          <a:p>
            <a:pPr marL="342900" indent="-342900">
              <a:lnSpc>
                <a:spcPct val="100000"/>
              </a:lnSpc>
              <a:buFont typeface="Arial" panose="020B0604020202020204" pitchFamily="34" charset="0"/>
              <a:buChar char="•"/>
            </a:pPr>
            <a:r>
              <a:rPr lang="en-GB" sz="2000" b="1">
                <a:latin typeface="Roboto"/>
                <a:ea typeface="Roboto"/>
                <a:cs typeface="Roboto"/>
              </a:rPr>
              <a:t>5 Power Point Presentations</a:t>
            </a:r>
            <a:br>
              <a:rPr lang="en-GB" sz="2000">
                <a:latin typeface="Roboto"/>
                <a:ea typeface="Roboto"/>
                <a:cs typeface="Roboto"/>
              </a:rPr>
            </a:br>
            <a:r>
              <a:rPr lang="en-GB" sz="2000">
                <a:latin typeface="Roboto"/>
                <a:ea typeface="Roboto"/>
                <a:cs typeface="Roboto"/>
              </a:rPr>
              <a:t>with detailed notes</a:t>
            </a:r>
          </a:p>
          <a:p>
            <a:pPr marL="342900" indent="-342900">
              <a:lnSpc>
                <a:spcPct val="100000"/>
              </a:lnSpc>
              <a:buFont typeface="Arial" panose="020B0604020202020204" pitchFamily="34" charset="0"/>
              <a:buChar char="•"/>
            </a:pPr>
            <a:r>
              <a:rPr lang="en-GB" sz="2000" b="1">
                <a:latin typeface="Roboto"/>
                <a:ea typeface="Roboto"/>
                <a:cs typeface="Roboto"/>
              </a:rPr>
              <a:t>Facilitators handbook</a:t>
            </a:r>
          </a:p>
          <a:p>
            <a:pPr marL="342900" indent="-342900">
              <a:lnSpc>
                <a:spcPct val="100000"/>
              </a:lnSpc>
              <a:buFont typeface="Arial" panose="020B0604020202020204" pitchFamily="34" charset="0"/>
              <a:buChar char="•"/>
            </a:pPr>
            <a:r>
              <a:rPr lang="en-GB" sz="2000" b="1">
                <a:latin typeface="Roboto"/>
                <a:ea typeface="Roboto"/>
                <a:cs typeface="Roboto"/>
              </a:rPr>
              <a:t>Participant handbook</a:t>
            </a:r>
          </a:p>
          <a:p>
            <a:pPr marL="342900" indent="-342900">
              <a:lnSpc>
                <a:spcPct val="100000"/>
              </a:lnSpc>
              <a:buFont typeface="Arial" panose="020B0604020202020204" pitchFamily="34" charset="0"/>
              <a:buChar char="•"/>
            </a:pPr>
            <a:r>
              <a:rPr lang="en-GB" sz="2000" b="1">
                <a:latin typeface="Roboto"/>
                <a:ea typeface="Roboto"/>
                <a:cs typeface="Roboto"/>
              </a:rPr>
              <a:t>Online introduction</a:t>
            </a:r>
            <a:br>
              <a:rPr lang="en-GB" sz="2000">
                <a:latin typeface="Roboto"/>
                <a:ea typeface="Roboto"/>
                <a:cs typeface="Roboto"/>
              </a:rPr>
            </a:br>
            <a:r>
              <a:rPr lang="en-GB" sz="2000">
                <a:latin typeface="Roboto"/>
                <a:ea typeface="Roboto"/>
                <a:cs typeface="Roboto"/>
              </a:rPr>
              <a:t>available on the WASH Systems Academy</a:t>
            </a:r>
          </a:p>
          <a:p>
            <a:pPr marL="342900" indent="-342900">
              <a:lnSpc>
                <a:spcPct val="100000"/>
              </a:lnSpc>
              <a:buFont typeface="Arial" panose="020B0604020202020204" pitchFamily="34" charset="0"/>
              <a:buChar char="•"/>
            </a:pPr>
            <a:r>
              <a:rPr lang="en-GB" sz="2000" b="1">
                <a:latin typeface="Roboto"/>
                <a:ea typeface="Roboto"/>
                <a:cs typeface="Roboto"/>
              </a:rPr>
              <a:t>Glossary</a:t>
            </a:r>
            <a:endParaRPr lang="en-GB" sz="1600" b="1"/>
          </a:p>
        </p:txBody>
      </p:sp>
      <p:sp>
        <p:nvSpPr>
          <p:cNvPr id="4" name="Text Placeholder 2">
            <a:extLst>
              <a:ext uri="{FF2B5EF4-FFF2-40B4-BE49-F238E27FC236}">
                <a16:creationId xmlns:a16="http://schemas.microsoft.com/office/drawing/2014/main" id="{E34EE46E-D7C4-1ED9-25AE-DD71A74A2930}"/>
              </a:ext>
            </a:extLst>
          </p:cNvPr>
          <p:cNvSpPr txBox="1">
            <a:spLocks/>
          </p:cNvSpPr>
          <p:nvPr/>
        </p:nvSpPr>
        <p:spPr>
          <a:xfrm>
            <a:off x="5756149" y="1964842"/>
            <a:ext cx="5666232" cy="3647836"/>
          </a:xfrm>
          <a:prstGeom prst="rect">
            <a:avLst/>
          </a:prstGeom>
        </p:spPr>
        <p:txBody>
          <a:bodyPr vert="horz" lIns="91440" tIns="45720" rIns="91440" bIns="45720" numCol="1" rtlCol="0" anchor="t">
            <a:normAutofit fontScale="92500" lnSpcReduction="10000"/>
          </a:bodyPr>
          <a:lst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marR="0" lvl="0" indent="0" algn="l" defTabSz="914400" rtl="0" eaLnBrk="1" fontAlgn="auto" latinLnBrk="0" hangingPunct="1">
              <a:lnSpc>
                <a:spcPct val="120000"/>
              </a:lnSpc>
              <a:spcBef>
                <a:spcPts val="1000"/>
              </a:spcBef>
              <a:spcAft>
                <a:spcPts val="0"/>
              </a:spcAft>
              <a:buClr>
                <a:srgbClr val="000000"/>
              </a:buClr>
              <a:buSzTx/>
              <a:buFont typeface="Arial" panose="020B0604020202020204" pitchFamily="34" charset="0"/>
              <a:buNone/>
              <a:tabLst/>
              <a:defRPr/>
            </a:pPr>
            <a:r>
              <a:rPr kumimoji="0" lang="en-GB" sz="2800" b="1" i="0" u="none" strike="noStrike" kern="1200" cap="none" spc="0" normalizeH="0" baseline="0" noProof="0">
                <a:ln>
                  <a:noFill/>
                </a:ln>
                <a:solidFill>
                  <a:prstClr val="white"/>
                </a:solidFill>
                <a:effectLst/>
                <a:uLnTx/>
                <a:uFillTx/>
                <a:latin typeface="Roboto"/>
                <a:ea typeface="Roboto"/>
                <a:cs typeface="Roboto"/>
                <a:sym typeface="Arial"/>
              </a:rPr>
              <a:t>How to access materials?</a:t>
            </a:r>
          </a:p>
          <a:p>
            <a:pPr marL="228600" marR="0" lvl="0" indent="-228600" algn="l" defTabSz="914400" rtl="0" eaLnBrk="1" fontAlgn="auto" latinLnBrk="0" hangingPunct="1">
              <a:lnSpc>
                <a:spcPct val="120000"/>
              </a:lnSpc>
              <a:spcBef>
                <a:spcPts val="1000"/>
              </a:spcBef>
              <a:spcAft>
                <a:spcPts val="0"/>
              </a:spcAft>
              <a:buClr>
                <a:prstClr val="white"/>
              </a:buClr>
              <a:buSzTx/>
              <a:buFont typeface="Arial" panose="020B0604020202020204" pitchFamily="34" charset="0"/>
              <a:buChar char="•"/>
              <a:tabLst/>
              <a:defRPr/>
            </a:pPr>
            <a:r>
              <a:rPr kumimoji="0" lang="en-GB" sz="2000" b="0" i="0" u="none" strike="noStrike" kern="1200" cap="none" spc="0" normalizeH="0" baseline="0" noProof="0">
                <a:ln>
                  <a:noFill/>
                </a:ln>
                <a:solidFill>
                  <a:prstClr val="white"/>
                </a:solidFill>
                <a:effectLst/>
                <a:uLnTx/>
                <a:uFillTx/>
                <a:latin typeface="Roboto"/>
                <a:ea typeface="Roboto"/>
                <a:cs typeface="Roboto"/>
                <a:sym typeface="Arial"/>
              </a:rPr>
              <a:t>GCA and IRC websites</a:t>
            </a:r>
          </a:p>
          <a:p>
            <a:pPr marL="228600" marR="0" lvl="0" indent="-228600" algn="l" defTabSz="914400" rtl="0" eaLnBrk="1" fontAlgn="auto" latinLnBrk="0" hangingPunct="1">
              <a:lnSpc>
                <a:spcPct val="120000"/>
              </a:lnSpc>
              <a:spcBef>
                <a:spcPts val="1000"/>
              </a:spcBef>
              <a:spcAft>
                <a:spcPts val="0"/>
              </a:spcAft>
              <a:buClr>
                <a:prstClr val="white"/>
              </a:buClr>
              <a:buSzTx/>
              <a:buFont typeface="Arial" panose="020B0604020202020204" pitchFamily="34" charset="0"/>
              <a:buChar char="•"/>
              <a:tabLst/>
              <a:defRPr/>
            </a:pPr>
            <a:r>
              <a:rPr kumimoji="0" lang="en-GB" sz="2000" b="0" i="0" u="none" strike="noStrike" kern="1200" cap="none" spc="0" normalizeH="0" baseline="0" noProof="0">
                <a:ln>
                  <a:noFill/>
                </a:ln>
                <a:solidFill>
                  <a:prstClr val="white"/>
                </a:solidFill>
                <a:effectLst/>
                <a:uLnTx/>
                <a:uFillTx/>
                <a:latin typeface="Roboto"/>
                <a:ea typeface="Roboto"/>
                <a:cs typeface="Roboto"/>
                <a:sym typeface="Arial"/>
              </a:rPr>
              <a:t>Available to download on the WASH Systems Academy</a:t>
            </a:r>
          </a:p>
          <a:p>
            <a:pPr marL="0" marR="0" lvl="0" indent="0" algn="l" defTabSz="914400" rtl="0" eaLnBrk="1" fontAlgn="auto" latinLnBrk="0" hangingPunct="1">
              <a:lnSpc>
                <a:spcPct val="120000"/>
              </a:lnSpc>
              <a:spcBef>
                <a:spcPts val="1000"/>
              </a:spcBef>
              <a:spcAft>
                <a:spcPts val="0"/>
              </a:spcAft>
              <a:buClr>
                <a:prstClr val="white"/>
              </a:buClr>
              <a:buSzTx/>
              <a:buFont typeface="Arial" panose="020B0604020202020204" pitchFamily="34" charset="0"/>
              <a:buNone/>
              <a:tabLst/>
              <a:defRPr/>
            </a:pPr>
            <a:endParaRPr kumimoji="0" lang="en-GB" sz="2000" b="0" i="0" u="none" strike="noStrike" kern="1200" cap="none" spc="0" normalizeH="0" baseline="0" noProof="0">
              <a:ln>
                <a:noFill/>
              </a:ln>
              <a:solidFill>
                <a:prstClr val="white"/>
              </a:solidFill>
              <a:effectLst/>
              <a:uLnTx/>
              <a:uFillTx/>
              <a:latin typeface="Roboto"/>
              <a:ea typeface="Roboto"/>
              <a:cs typeface="Roboto"/>
              <a:sym typeface="Arial"/>
            </a:endParaRPr>
          </a:p>
          <a:p>
            <a:pPr marL="114300" marR="0" lvl="0" indent="0" algn="l" defTabSz="914400" rtl="0" eaLnBrk="1" fontAlgn="auto" latinLnBrk="0" hangingPunct="1">
              <a:lnSpc>
                <a:spcPct val="120000"/>
              </a:lnSpc>
              <a:spcBef>
                <a:spcPts val="1000"/>
              </a:spcBef>
              <a:spcAft>
                <a:spcPts val="0"/>
              </a:spcAft>
              <a:buClr>
                <a:srgbClr val="000000"/>
              </a:buClr>
              <a:buSzTx/>
              <a:buFont typeface="Arial" panose="020B0604020202020204" pitchFamily="34" charset="0"/>
              <a:buNone/>
              <a:tabLst/>
              <a:defRPr/>
            </a:pPr>
            <a:r>
              <a:rPr kumimoji="0" lang="en-GB" sz="2600" b="1" i="0" u="none" strike="noStrike" kern="1200" cap="none" spc="0" normalizeH="0" baseline="0" noProof="0">
                <a:ln>
                  <a:noFill/>
                </a:ln>
                <a:solidFill>
                  <a:prstClr val="white"/>
                </a:solidFill>
                <a:effectLst/>
                <a:uLnTx/>
                <a:uFillTx/>
                <a:latin typeface="Roboto"/>
                <a:ea typeface="Roboto"/>
                <a:cs typeface="Roboto"/>
                <a:sym typeface="Arial"/>
              </a:rPr>
              <a:t>Certificate</a:t>
            </a:r>
          </a:p>
          <a:p>
            <a:pPr marL="228600" marR="0" lvl="0" indent="-228600" algn="l" defTabSz="914400" rtl="0" eaLnBrk="1" fontAlgn="auto" latinLnBrk="0" hangingPunct="1">
              <a:lnSpc>
                <a:spcPct val="120000"/>
              </a:lnSpc>
              <a:spcBef>
                <a:spcPts val="1000"/>
              </a:spcBef>
              <a:spcAft>
                <a:spcPts val="0"/>
              </a:spcAft>
              <a:buClr>
                <a:prstClr val="white"/>
              </a:buClr>
              <a:buSzTx/>
              <a:buFont typeface="Arial" panose="020B0604020202020204" pitchFamily="34" charset="0"/>
              <a:buChar char="•"/>
              <a:tabLst/>
              <a:defRPr/>
            </a:pPr>
            <a:r>
              <a:rPr kumimoji="0" lang="en-GB" sz="2000" b="0" i="0" u="none" strike="noStrike" kern="1200" cap="none" spc="0" normalizeH="0" baseline="0" noProof="0">
                <a:ln>
                  <a:noFill/>
                </a:ln>
                <a:solidFill>
                  <a:prstClr val="white"/>
                </a:solidFill>
                <a:effectLst/>
                <a:uLnTx/>
                <a:uFillTx/>
                <a:latin typeface="Roboto"/>
                <a:ea typeface="Roboto"/>
                <a:cs typeface="Roboto"/>
                <a:sym typeface="Arial"/>
              </a:rPr>
              <a:t>Pass quiz at the end of each module </a:t>
            </a:r>
          </a:p>
          <a:p>
            <a:pPr marL="228600" marR="0" lvl="0" indent="-228600" algn="l" defTabSz="914400" rtl="0" eaLnBrk="1" fontAlgn="auto" latinLnBrk="0" hangingPunct="1">
              <a:lnSpc>
                <a:spcPct val="120000"/>
              </a:lnSpc>
              <a:spcBef>
                <a:spcPts val="1000"/>
              </a:spcBef>
              <a:spcAft>
                <a:spcPts val="0"/>
              </a:spcAft>
              <a:buClr>
                <a:srgbClr val="FFFFFF"/>
              </a:buClr>
              <a:buSzTx/>
              <a:buFont typeface="Arial" panose="020B0604020202020204" pitchFamily="34" charset="0"/>
              <a:buChar char="•"/>
              <a:tabLst/>
              <a:defRPr/>
            </a:pPr>
            <a:r>
              <a:rPr kumimoji="0" lang="en-GB" sz="2000" b="0" i="0" u="none" strike="noStrike" kern="1200" cap="none" spc="0" normalizeH="0" baseline="0" noProof="0">
                <a:ln>
                  <a:noFill/>
                </a:ln>
                <a:solidFill>
                  <a:prstClr val="white"/>
                </a:solidFill>
                <a:effectLst/>
                <a:uLnTx/>
                <a:uFillTx/>
                <a:latin typeface="Roboto"/>
                <a:ea typeface="Roboto"/>
                <a:cs typeface="Roboto"/>
                <a:sym typeface="Arial"/>
              </a:rPr>
              <a:t>Complete a feedback survey</a:t>
            </a:r>
            <a:endParaRPr kumimoji="0" lang="en-GB" sz="18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sym typeface="Arial"/>
            </a:endParaRPr>
          </a:p>
        </p:txBody>
      </p:sp>
      <p:sp>
        <p:nvSpPr>
          <p:cNvPr id="5" name="Title 13">
            <a:extLst>
              <a:ext uri="{FF2B5EF4-FFF2-40B4-BE49-F238E27FC236}">
                <a16:creationId xmlns:a16="http://schemas.microsoft.com/office/drawing/2014/main" id="{E479705E-E9BF-14A8-B8EC-9DA57D31460B}"/>
              </a:ext>
            </a:extLst>
          </p:cNvPr>
          <p:cNvSpPr>
            <a:spLocks noGrp="1"/>
          </p:cNvSpPr>
          <p:nvPr>
            <p:ph type="title"/>
          </p:nvPr>
        </p:nvSpPr>
        <p:spPr>
          <a:xfrm>
            <a:off x="769620" y="760690"/>
            <a:ext cx="10652760" cy="969264"/>
          </a:xfrm>
        </p:spPr>
        <p:txBody>
          <a:bodyPr/>
          <a:lstStyle/>
          <a:p>
            <a:r>
              <a:rPr lang="en-GB"/>
              <a:t>Training of Trainers programme</a:t>
            </a:r>
          </a:p>
        </p:txBody>
      </p:sp>
    </p:spTree>
    <p:extLst>
      <p:ext uri="{BB962C8B-B14F-4D97-AF65-F5344CB8AC3E}">
        <p14:creationId xmlns:p14="http://schemas.microsoft.com/office/powerpoint/2010/main" val="3940074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8BD7"/>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57C1-F6D6-92D2-C6DD-2F07F25E4DA0}"/>
              </a:ext>
            </a:extLst>
          </p:cNvPr>
          <p:cNvSpPr>
            <a:spLocks noGrp="1"/>
          </p:cNvSpPr>
          <p:nvPr>
            <p:ph type="title"/>
          </p:nvPr>
        </p:nvSpPr>
        <p:spPr>
          <a:xfrm>
            <a:off x="746760" y="917448"/>
            <a:ext cx="7291454" cy="969264"/>
          </a:xfrm>
        </p:spPr>
        <p:txBody>
          <a:bodyPr/>
          <a:lstStyle/>
          <a:p>
            <a:r>
              <a:rPr lang="en-GB"/>
              <a:t>Difference between the Masterclass and the Training of Trainers</a:t>
            </a:r>
          </a:p>
        </p:txBody>
      </p:sp>
      <p:sp>
        <p:nvSpPr>
          <p:cNvPr id="3" name="Content Placeholder 2">
            <a:extLst>
              <a:ext uri="{FF2B5EF4-FFF2-40B4-BE49-F238E27FC236}">
                <a16:creationId xmlns:a16="http://schemas.microsoft.com/office/drawing/2014/main" id="{1F5153DC-C02B-5260-7596-E2DE3AF57A84}"/>
              </a:ext>
            </a:extLst>
          </p:cNvPr>
          <p:cNvSpPr>
            <a:spLocks noGrp="1"/>
          </p:cNvSpPr>
          <p:nvPr>
            <p:ph idx="1"/>
          </p:nvPr>
        </p:nvSpPr>
        <p:spPr>
          <a:xfrm>
            <a:off x="675877" y="2358378"/>
            <a:ext cx="6234589" cy="3787242"/>
          </a:xfrm>
        </p:spPr>
        <p:txBody>
          <a:bodyPr>
            <a:normAutofit/>
          </a:bodyPr>
          <a:lstStyle/>
          <a:p>
            <a:r>
              <a:rPr lang="en-GB" sz="2400"/>
              <a:t>Before the face-to-face meeting, participants of the Training of Trainers need to:</a:t>
            </a:r>
          </a:p>
          <a:p>
            <a:pPr marL="457200" indent="-457200">
              <a:lnSpc>
                <a:spcPct val="100000"/>
              </a:lnSpc>
              <a:buFont typeface="Arial" panose="020B0604020202020204" pitchFamily="34" charset="0"/>
              <a:buChar char="•"/>
            </a:pPr>
            <a:r>
              <a:rPr lang="en-GB" sz="2400"/>
              <a:t>Complete the online introduction module</a:t>
            </a:r>
          </a:p>
          <a:p>
            <a:pPr marL="457200" indent="-457200">
              <a:lnSpc>
                <a:spcPct val="100000"/>
              </a:lnSpc>
              <a:buFont typeface="Arial" panose="020B0604020202020204" pitchFamily="34" charset="0"/>
              <a:buChar char="•"/>
            </a:pPr>
            <a:r>
              <a:rPr lang="en-GB" sz="2400"/>
              <a:t>Go through </a:t>
            </a:r>
            <a:r>
              <a:rPr lang="en-GB" sz="2400">
                <a:latin typeface="Roboto"/>
                <a:ea typeface="Roboto"/>
                <a:cs typeface="Roboto"/>
              </a:rPr>
              <a:t>facilitators handbook and the participant handbook </a:t>
            </a:r>
          </a:p>
          <a:p>
            <a:pPr marL="457200" indent="-457200">
              <a:lnSpc>
                <a:spcPct val="100000"/>
              </a:lnSpc>
              <a:buFont typeface="Arial" panose="020B0604020202020204" pitchFamily="34" charset="0"/>
              <a:buChar char="•"/>
            </a:pPr>
            <a:r>
              <a:rPr lang="en-GB" sz="2400"/>
              <a:t>Attend a 1-hour virtual preparatory meeting</a:t>
            </a:r>
          </a:p>
        </p:txBody>
      </p:sp>
      <p:pic>
        <p:nvPicPr>
          <p:cNvPr id="5" name="Picture 4" descr="A hand on a computer mouse&#10;&#10;AI-generated content may be incorrect.">
            <a:extLst>
              <a:ext uri="{FF2B5EF4-FFF2-40B4-BE49-F238E27FC236}">
                <a16:creationId xmlns:a16="http://schemas.microsoft.com/office/drawing/2014/main" id="{032812D8-F7D5-0A03-F53E-3871F1DAA5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31977" y="2358378"/>
            <a:ext cx="4762653" cy="2678992"/>
          </a:xfrm>
          <a:prstGeom prst="roundRect">
            <a:avLst>
              <a:gd name="adj" fmla="val 3076"/>
            </a:avLst>
          </a:prstGeom>
        </p:spPr>
      </p:pic>
    </p:spTree>
    <p:extLst>
      <p:ext uri="{BB962C8B-B14F-4D97-AF65-F5344CB8AC3E}">
        <p14:creationId xmlns:p14="http://schemas.microsoft.com/office/powerpoint/2010/main" val="505765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8BD7"/>
        </a:solidFill>
        <a:effectLst/>
      </p:bgPr>
    </p:bg>
    <p:spTree>
      <p:nvGrpSpPr>
        <p:cNvPr id="1" name="">
          <a:extLst>
            <a:ext uri="{FF2B5EF4-FFF2-40B4-BE49-F238E27FC236}">
              <a16:creationId xmlns:a16="http://schemas.microsoft.com/office/drawing/2014/main" id="{4076E38D-F89F-7489-F212-4F320CAECD1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2872E-507F-806D-FD5E-C8FA162C6A4E}"/>
              </a:ext>
            </a:extLst>
          </p:cNvPr>
          <p:cNvSpPr>
            <a:spLocks noGrp="1"/>
          </p:cNvSpPr>
          <p:nvPr>
            <p:ph idx="1"/>
          </p:nvPr>
        </p:nvSpPr>
        <p:spPr>
          <a:xfrm>
            <a:off x="429768" y="2124456"/>
            <a:ext cx="9643622" cy="3976541"/>
          </a:xfrm>
        </p:spPr>
        <p:txBody>
          <a:bodyPr>
            <a:normAutofit/>
          </a:bodyPr>
          <a:lstStyle/>
          <a:p>
            <a:pPr marL="457200" indent="-457200">
              <a:buFont typeface="Arial" panose="020B0604020202020204" pitchFamily="34" charset="0"/>
              <a:buChar char="•"/>
            </a:pPr>
            <a:r>
              <a:rPr lang="en-GB" sz="2400"/>
              <a:t>The facilitators handbook will have a chapter on adult learning techniques.</a:t>
            </a:r>
          </a:p>
          <a:p>
            <a:pPr marL="457200" indent="-457200">
              <a:buFont typeface="Arial" panose="020B0604020202020204" pitchFamily="34" charset="0"/>
              <a:buChar char="•"/>
            </a:pPr>
            <a:r>
              <a:rPr lang="en-GB" sz="2400"/>
              <a:t>At the end of each module, participants of the </a:t>
            </a:r>
            <a:r>
              <a:rPr lang="en-GB" sz="2400" err="1"/>
              <a:t>ToT</a:t>
            </a:r>
            <a:r>
              <a:rPr lang="en-GB" sz="2400"/>
              <a:t> will be asked to make notes in their facilitators handbook on what went well or needs to be improved on both content and learning techniques.</a:t>
            </a:r>
          </a:p>
          <a:p>
            <a:pPr marL="457200" indent="-457200">
              <a:buFont typeface="Arial" panose="020B0604020202020204" pitchFamily="34" charset="0"/>
              <a:buChar char="•"/>
            </a:pPr>
            <a:r>
              <a:rPr lang="en-GB" sz="2400"/>
              <a:t>Day 5 of the </a:t>
            </a:r>
            <a:r>
              <a:rPr lang="en-GB" sz="2400" err="1"/>
              <a:t>ToT</a:t>
            </a:r>
            <a:r>
              <a:rPr lang="en-GB" sz="2400"/>
              <a:t> is dedicated to go through the facilitators manual to address and practise any improvements needed.</a:t>
            </a:r>
          </a:p>
          <a:p>
            <a:pPr marL="457200" indent="-457200">
              <a:buFont typeface="Arial" panose="020B0604020202020204" pitchFamily="34" charset="0"/>
              <a:buChar char="•"/>
            </a:pPr>
            <a:endParaRPr lang="en-GB"/>
          </a:p>
          <a:p>
            <a:pPr marL="457200" indent="-457200">
              <a:buFont typeface="Arial" panose="020B0604020202020204" pitchFamily="34" charset="0"/>
              <a:buChar char="•"/>
            </a:pPr>
            <a:endParaRPr lang="en-GB"/>
          </a:p>
        </p:txBody>
      </p:sp>
      <p:sp>
        <p:nvSpPr>
          <p:cNvPr id="6" name="Title 1">
            <a:extLst>
              <a:ext uri="{FF2B5EF4-FFF2-40B4-BE49-F238E27FC236}">
                <a16:creationId xmlns:a16="http://schemas.microsoft.com/office/drawing/2014/main" id="{67B96318-7B1C-1CE4-A3F8-55C0770022C6}"/>
              </a:ext>
            </a:extLst>
          </p:cNvPr>
          <p:cNvSpPr txBox="1">
            <a:spLocks/>
          </p:cNvSpPr>
          <p:nvPr/>
        </p:nvSpPr>
        <p:spPr>
          <a:xfrm>
            <a:off x="746760" y="917448"/>
            <a:ext cx="7291454"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bg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Special focus Training of Trainers compared to Masterclass</a:t>
            </a:r>
          </a:p>
        </p:txBody>
      </p:sp>
    </p:spTree>
    <p:extLst>
      <p:ext uri="{BB962C8B-B14F-4D97-AF65-F5344CB8AC3E}">
        <p14:creationId xmlns:p14="http://schemas.microsoft.com/office/powerpoint/2010/main" val="909854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A5FBA"/>
            </a:gs>
            <a:gs pos="27000">
              <a:srgbClr val="0A5FBA"/>
            </a:gs>
            <a:gs pos="59000">
              <a:srgbClr val="00B0CE"/>
            </a:gs>
          </a:gsLst>
          <a:lin ang="2700000" scaled="1"/>
        </a:gradFill>
        <a:effectLst/>
      </p:bgPr>
    </p:bg>
    <p:spTree>
      <p:nvGrpSpPr>
        <p:cNvPr id="1" name="Shape 448"/>
        <p:cNvGrpSpPr/>
        <p:nvPr/>
      </p:nvGrpSpPr>
      <p:grpSpPr>
        <a:xfrm>
          <a:off x="0" y="0"/>
          <a:ext cx="0" cy="0"/>
          <a:chOff x="0" y="0"/>
          <a:chExt cx="0" cy="0"/>
        </a:xfrm>
      </p:grpSpPr>
      <p:pic>
        <p:nvPicPr>
          <p:cNvPr id="3" name="Picture 2" descr="A group of hippos in a lake&#10;&#10;AI-generated content may be incorrect.">
            <a:extLst>
              <a:ext uri="{FF2B5EF4-FFF2-40B4-BE49-F238E27FC236}">
                <a16:creationId xmlns:a16="http://schemas.microsoft.com/office/drawing/2014/main" id="{7D8B5B47-8F73-D058-BC92-98DA00242551}"/>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id="{0C9657AF-20CF-FA88-DB55-81EDCF5BA603}"/>
              </a:ext>
            </a:extLst>
          </p:cNvPr>
          <p:cNvSpPr>
            <a:spLocks noGrp="1"/>
          </p:cNvSpPr>
          <p:nvPr>
            <p:ph type="body" sz="quarter" idx="11"/>
          </p:nvPr>
        </p:nvSpPr>
        <p:spPr>
          <a:xfrm>
            <a:off x="0" y="2660259"/>
            <a:ext cx="12192000" cy="1537482"/>
          </a:xfrm>
        </p:spPr>
        <p:txBody>
          <a:bodyPr/>
          <a:lstStyle/>
          <a:p>
            <a:r>
              <a:rPr lang="en-GB"/>
              <a:t>Welcome</a:t>
            </a:r>
          </a:p>
        </p:txBody>
      </p:sp>
      <p:sp>
        <p:nvSpPr>
          <p:cNvPr id="5" name="Google Shape;286;p10">
            <a:extLst>
              <a:ext uri="{FF2B5EF4-FFF2-40B4-BE49-F238E27FC236}">
                <a16:creationId xmlns:a16="http://schemas.microsoft.com/office/drawing/2014/main" id="{32E8B551-F917-4F4F-D4BC-2B0872B89BDE}"/>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Nakuru, Kenya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Bibhash</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Banerjee|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FBB9D-A018-47A8-6DA6-08C4CAAF0CBD}"/>
              </a:ext>
            </a:extLst>
          </p:cNvPr>
          <p:cNvSpPr>
            <a:spLocks noGrp="1"/>
          </p:cNvSpPr>
          <p:nvPr>
            <p:ph type="title"/>
          </p:nvPr>
        </p:nvSpPr>
        <p:spPr>
          <a:xfrm>
            <a:off x="769620" y="669509"/>
            <a:ext cx="5181475" cy="1189271"/>
          </a:xfrm>
        </p:spPr>
        <p:txBody>
          <a:bodyPr anchor="ctr">
            <a:normAutofit/>
          </a:bodyPr>
          <a:lstStyle/>
          <a:p>
            <a:r>
              <a:rPr lang="en-GB" b="1"/>
              <a:t>Good practices for adult learning</a:t>
            </a:r>
            <a:endParaRPr lang="en-GB"/>
          </a:p>
        </p:txBody>
      </p:sp>
      <p:sp>
        <p:nvSpPr>
          <p:cNvPr id="3" name="Content Placeholder 2">
            <a:extLst>
              <a:ext uri="{FF2B5EF4-FFF2-40B4-BE49-F238E27FC236}">
                <a16:creationId xmlns:a16="http://schemas.microsoft.com/office/drawing/2014/main" id="{4E20BD17-5C00-1C44-C262-66F274D44E55}"/>
              </a:ext>
            </a:extLst>
          </p:cNvPr>
          <p:cNvSpPr>
            <a:spLocks noGrp="1"/>
          </p:cNvSpPr>
          <p:nvPr>
            <p:ph idx="1"/>
          </p:nvPr>
        </p:nvSpPr>
        <p:spPr>
          <a:xfrm>
            <a:off x="769620" y="2098623"/>
            <a:ext cx="10652760" cy="3829419"/>
          </a:xfrm>
        </p:spPr>
        <p:txBody>
          <a:bodyPr>
            <a:normAutofit/>
          </a:bodyPr>
          <a:lstStyle/>
          <a:p>
            <a:pPr>
              <a:lnSpc>
                <a:spcPct val="110000"/>
              </a:lnSpc>
            </a:pPr>
            <a:r>
              <a:rPr lang="en-GB" sz="1800"/>
              <a:t>Key adult learning principles:</a:t>
            </a:r>
          </a:p>
          <a:p>
            <a:pPr marL="457200" indent="-457200">
              <a:lnSpc>
                <a:spcPct val="110000"/>
              </a:lnSpc>
              <a:buFont typeface="Arial" panose="020B0604020202020204" pitchFamily="34" charset="0"/>
              <a:buChar char="•"/>
            </a:pPr>
            <a:r>
              <a:rPr lang="en-GB" sz="1800" b="1"/>
              <a:t>Relevance</a:t>
            </a:r>
          </a:p>
          <a:p>
            <a:pPr marL="457200" indent="-457200">
              <a:lnSpc>
                <a:spcPct val="110000"/>
              </a:lnSpc>
              <a:buFont typeface="Arial" panose="020B0604020202020204" pitchFamily="34" charset="0"/>
              <a:buChar char="•"/>
            </a:pPr>
            <a:r>
              <a:rPr lang="en-GB" sz="1800" b="1"/>
              <a:t>Experience</a:t>
            </a:r>
            <a:endParaRPr lang="en-GB" sz="1800"/>
          </a:p>
          <a:p>
            <a:pPr marL="457200" indent="-457200">
              <a:lnSpc>
                <a:spcPct val="110000"/>
              </a:lnSpc>
              <a:buFont typeface="Arial" panose="020B0604020202020204" pitchFamily="34" charset="0"/>
              <a:buChar char="•"/>
            </a:pPr>
            <a:r>
              <a:rPr lang="en-GB" sz="1800" b="1"/>
              <a:t>Autonomy</a:t>
            </a:r>
          </a:p>
          <a:p>
            <a:pPr marL="457200" indent="-457200">
              <a:lnSpc>
                <a:spcPct val="110000"/>
              </a:lnSpc>
              <a:buFont typeface="Arial" panose="020B0604020202020204" pitchFamily="34" charset="0"/>
              <a:buChar char="•"/>
            </a:pPr>
            <a:r>
              <a:rPr lang="en-GB" sz="1800" b="1"/>
              <a:t>Practicality</a:t>
            </a:r>
          </a:p>
          <a:p>
            <a:pPr marL="457200" indent="-457200">
              <a:lnSpc>
                <a:spcPct val="110000"/>
              </a:lnSpc>
              <a:buFont typeface="Arial" panose="020B0604020202020204" pitchFamily="34" charset="0"/>
              <a:buChar char="•"/>
            </a:pPr>
            <a:r>
              <a:rPr lang="en-GB" sz="1800" b="1"/>
              <a:t>Experience as a resource</a:t>
            </a:r>
          </a:p>
          <a:p>
            <a:pPr>
              <a:lnSpc>
                <a:spcPct val="110000"/>
              </a:lnSpc>
            </a:pPr>
            <a:endParaRPr lang="en-GB" sz="1800"/>
          </a:p>
          <a:p>
            <a:pPr>
              <a:lnSpc>
                <a:spcPct val="110000"/>
              </a:lnSpc>
            </a:pPr>
            <a:r>
              <a:rPr lang="en-GB" sz="1800"/>
              <a:t>Emphasise facilitation over lecture</a:t>
            </a:r>
          </a:p>
          <a:p>
            <a:pPr>
              <a:lnSpc>
                <a:spcPct val="110000"/>
              </a:lnSpc>
            </a:pPr>
            <a:r>
              <a:rPr lang="en-GB" sz="1800"/>
              <a:t>Evaluate and reflect</a:t>
            </a:r>
          </a:p>
          <a:p>
            <a:pPr>
              <a:lnSpc>
                <a:spcPct val="110000"/>
              </a:lnSpc>
            </a:pPr>
            <a:endParaRPr lang="en-GB" sz="1800"/>
          </a:p>
        </p:txBody>
      </p:sp>
      <p:pic>
        <p:nvPicPr>
          <p:cNvPr id="7" name="Picture 6" descr="A person smiling while holding a book&#10;&#10;AI-generated content may be incorrect.">
            <a:extLst>
              <a:ext uri="{FF2B5EF4-FFF2-40B4-BE49-F238E27FC236}">
                <a16:creationId xmlns:a16="http://schemas.microsoft.com/office/drawing/2014/main" id="{2F47FB42-BAE3-FF97-6CB8-354C39332F8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53"/>
          <a:stretch>
            <a:fillRect/>
          </a:stretch>
        </p:blipFill>
        <p:spPr>
          <a:xfrm>
            <a:off x="7005616" y="1220618"/>
            <a:ext cx="4416764" cy="4416764"/>
          </a:xfrm>
          <a:prstGeom prst="roundRect">
            <a:avLst>
              <a:gd name="adj" fmla="val 3846"/>
            </a:avLst>
          </a:prstGeom>
        </p:spPr>
      </p:pic>
    </p:spTree>
    <p:extLst>
      <p:ext uri="{BB962C8B-B14F-4D97-AF65-F5344CB8AC3E}">
        <p14:creationId xmlns:p14="http://schemas.microsoft.com/office/powerpoint/2010/main" val="2448408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AB6A1-A352-400B-8F63-B021D2CC5BC3}"/>
              </a:ext>
            </a:extLst>
          </p:cNvPr>
          <p:cNvSpPr>
            <a:spLocks noGrp="1"/>
          </p:cNvSpPr>
          <p:nvPr>
            <p:ph type="title"/>
          </p:nvPr>
        </p:nvSpPr>
        <p:spPr>
          <a:xfrm>
            <a:off x="769620" y="1082429"/>
            <a:ext cx="10652760" cy="969264"/>
          </a:xfrm>
        </p:spPr>
        <p:txBody>
          <a:bodyPr/>
          <a:lstStyle/>
          <a:p>
            <a:r>
              <a:rPr lang="en-GB"/>
              <a:t>An interactive Masterclass</a:t>
            </a:r>
          </a:p>
        </p:txBody>
      </p:sp>
      <p:sp>
        <p:nvSpPr>
          <p:cNvPr id="3" name="Content Placeholder 2">
            <a:extLst>
              <a:ext uri="{FF2B5EF4-FFF2-40B4-BE49-F238E27FC236}">
                <a16:creationId xmlns:a16="http://schemas.microsoft.com/office/drawing/2014/main" id="{2B3C990A-F86B-6376-06D6-E564C0EB2A69}"/>
              </a:ext>
            </a:extLst>
          </p:cNvPr>
          <p:cNvSpPr>
            <a:spLocks noGrp="1"/>
          </p:cNvSpPr>
          <p:nvPr>
            <p:ph idx="1"/>
          </p:nvPr>
        </p:nvSpPr>
        <p:spPr>
          <a:xfrm>
            <a:off x="769620" y="2064352"/>
            <a:ext cx="5326379" cy="3540412"/>
          </a:xfrm>
        </p:spPr>
        <p:txBody>
          <a:bodyPr>
            <a:normAutofit fontScale="92500" lnSpcReduction="10000"/>
          </a:bodyPr>
          <a:lstStyle/>
          <a:p>
            <a:pPr marL="342900" indent="-342900">
              <a:buFont typeface="Arial" panose="020B0604020202020204" pitchFamily="34" charset="0"/>
              <a:buChar char="•"/>
            </a:pPr>
            <a:r>
              <a:rPr lang="en-GB" sz="2400"/>
              <a:t>Questions? Ask at any point. But there is dedicated time for reflection and feedback.</a:t>
            </a:r>
          </a:p>
          <a:p>
            <a:pPr marL="342900" indent="-342900">
              <a:buFont typeface="Arial" panose="020B0604020202020204" pitchFamily="34" charset="0"/>
              <a:buChar char="•"/>
            </a:pPr>
            <a:r>
              <a:rPr lang="en-GB" sz="2400"/>
              <a:t>Many examples are shared.</a:t>
            </a:r>
          </a:p>
          <a:p>
            <a:pPr marL="342900" indent="-342900">
              <a:buFont typeface="Arial" panose="020B0604020202020204" pitchFamily="34" charset="0"/>
              <a:buChar char="•"/>
            </a:pPr>
            <a:r>
              <a:rPr lang="en-GB" sz="2400"/>
              <a:t>Exercises throughout to apply learnings to your context.</a:t>
            </a:r>
          </a:p>
          <a:p>
            <a:pPr marL="342900" indent="-342900">
              <a:buFont typeface="Arial" panose="020B0604020202020204" pitchFamily="34" charset="0"/>
              <a:buChar char="•"/>
            </a:pPr>
            <a:r>
              <a:rPr lang="en-GB" sz="2400"/>
              <a:t>Mutual respect, open dialogue and collaboration.</a:t>
            </a:r>
          </a:p>
          <a:p>
            <a:endParaRPr lang="en-GB"/>
          </a:p>
          <a:p>
            <a:endParaRPr lang="en-GB"/>
          </a:p>
          <a:p>
            <a:endParaRPr lang="en-GB"/>
          </a:p>
        </p:txBody>
      </p:sp>
      <p:pic>
        <p:nvPicPr>
          <p:cNvPr id="5" name="Picture 4">
            <a:extLst>
              <a:ext uri="{FF2B5EF4-FFF2-40B4-BE49-F238E27FC236}">
                <a16:creationId xmlns:a16="http://schemas.microsoft.com/office/drawing/2014/main" id="{B84BF206-D753-22E2-D66E-63FC4209BE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8248" y="2235159"/>
            <a:ext cx="5134131" cy="2887949"/>
          </a:xfrm>
          <a:prstGeom prst="roundRect">
            <a:avLst>
              <a:gd name="adj" fmla="val 4210"/>
            </a:avLst>
          </a:prstGeom>
        </p:spPr>
      </p:pic>
    </p:spTree>
    <p:extLst>
      <p:ext uri="{BB962C8B-B14F-4D97-AF65-F5344CB8AC3E}">
        <p14:creationId xmlns:p14="http://schemas.microsoft.com/office/powerpoint/2010/main" val="2434290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217"/>
        <p:cNvGrpSpPr/>
        <p:nvPr/>
      </p:nvGrpSpPr>
      <p:grpSpPr>
        <a:xfrm>
          <a:off x="0" y="0"/>
          <a:ext cx="0" cy="0"/>
          <a:chOff x="0" y="0"/>
          <a:chExt cx="0" cy="0"/>
        </a:xfrm>
      </p:grpSpPr>
      <p:sp>
        <p:nvSpPr>
          <p:cNvPr id="219" name="Google Shape;219;p5"/>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Housekeeping</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1059641" y="3489479"/>
            <a:ext cx="2439499" cy="1908551"/>
          </a:xfrm>
          <a:custGeom>
            <a:avLst/>
            <a:gdLst/>
            <a:ahLst/>
            <a:cxnLst/>
            <a:rect l="l" t="t" r="r" b="b"/>
            <a:pathLst>
              <a:path w="4634905" h="3626136" extrusionOk="0">
                <a:moveTo>
                  <a:pt x="4510444" y="3626135"/>
                </a:moveTo>
                <a:lnTo>
                  <a:pt x="124460" y="3626135"/>
                </a:lnTo>
                <a:cubicBezTo>
                  <a:pt x="55880" y="3626135"/>
                  <a:pt x="0" y="3570255"/>
                  <a:pt x="0" y="3501675"/>
                </a:cubicBezTo>
                <a:lnTo>
                  <a:pt x="0" y="124460"/>
                </a:lnTo>
                <a:cubicBezTo>
                  <a:pt x="0" y="55880"/>
                  <a:pt x="55880" y="0"/>
                  <a:pt x="124460" y="0"/>
                </a:cubicBezTo>
                <a:lnTo>
                  <a:pt x="4510444" y="0"/>
                </a:lnTo>
                <a:cubicBezTo>
                  <a:pt x="4579024" y="0"/>
                  <a:pt x="4634905" y="55880"/>
                  <a:pt x="4634905" y="124460"/>
                </a:cubicBezTo>
                <a:lnTo>
                  <a:pt x="4634905" y="3501675"/>
                </a:lnTo>
                <a:cubicBezTo>
                  <a:pt x="4634905" y="3570255"/>
                  <a:pt x="4579024" y="3626136"/>
                  <a:pt x="4510444" y="3626136"/>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3727213" y="3489479"/>
            <a:ext cx="2418899" cy="1908551"/>
          </a:xfrm>
          <a:custGeom>
            <a:avLst/>
            <a:gdLst/>
            <a:ahLst/>
            <a:cxnLst/>
            <a:rect l="l" t="t" r="r" b="b"/>
            <a:pathLst>
              <a:path w="4595766" h="3626136" extrusionOk="0">
                <a:moveTo>
                  <a:pt x="4471306" y="3626135"/>
                </a:moveTo>
                <a:lnTo>
                  <a:pt x="124460" y="3626135"/>
                </a:lnTo>
                <a:cubicBezTo>
                  <a:pt x="55880" y="3626135"/>
                  <a:pt x="0" y="3570255"/>
                  <a:pt x="0" y="3501675"/>
                </a:cubicBezTo>
                <a:lnTo>
                  <a:pt x="0" y="124460"/>
                </a:lnTo>
                <a:cubicBezTo>
                  <a:pt x="0" y="55880"/>
                  <a:pt x="55880" y="0"/>
                  <a:pt x="124460" y="0"/>
                </a:cubicBezTo>
                <a:lnTo>
                  <a:pt x="4471306" y="0"/>
                </a:lnTo>
                <a:cubicBezTo>
                  <a:pt x="4539886" y="0"/>
                  <a:pt x="4595766" y="55880"/>
                  <a:pt x="4595766" y="124460"/>
                </a:cubicBezTo>
                <a:lnTo>
                  <a:pt x="4595766" y="3501675"/>
                </a:lnTo>
                <a:cubicBezTo>
                  <a:pt x="4595766" y="3570255"/>
                  <a:pt x="4539886" y="3626136"/>
                  <a:pt x="4471306" y="3626136"/>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6424899" y="3489479"/>
            <a:ext cx="2434329" cy="1908551"/>
          </a:xfrm>
          <a:custGeom>
            <a:avLst/>
            <a:gdLst/>
            <a:ahLst/>
            <a:cxnLst/>
            <a:rect l="l" t="t" r="r" b="b"/>
            <a:pathLst>
              <a:path w="4625084" h="3626136" extrusionOk="0">
                <a:moveTo>
                  <a:pt x="4500624" y="3626135"/>
                </a:moveTo>
                <a:lnTo>
                  <a:pt x="124460" y="3626135"/>
                </a:lnTo>
                <a:cubicBezTo>
                  <a:pt x="55880" y="3626135"/>
                  <a:pt x="0" y="3570255"/>
                  <a:pt x="0" y="3501675"/>
                </a:cubicBezTo>
                <a:lnTo>
                  <a:pt x="0" y="124460"/>
                </a:lnTo>
                <a:cubicBezTo>
                  <a:pt x="0" y="55880"/>
                  <a:pt x="55880" y="0"/>
                  <a:pt x="124460" y="0"/>
                </a:cubicBezTo>
                <a:lnTo>
                  <a:pt x="4500624" y="0"/>
                </a:lnTo>
                <a:cubicBezTo>
                  <a:pt x="4569204" y="0"/>
                  <a:pt x="4625084" y="55880"/>
                  <a:pt x="4625084" y="124460"/>
                </a:cubicBezTo>
                <a:lnTo>
                  <a:pt x="4625084" y="3501675"/>
                </a:lnTo>
                <a:cubicBezTo>
                  <a:pt x="4625084" y="3570255"/>
                  <a:pt x="4569204" y="3626136"/>
                  <a:pt x="4500624" y="3626136"/>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9140162" y="3489479"/>
            <a:ext cx="2366038" cy="1908551"/>
          </a:xfrm>
          <a:custGeom>
            <a:avLst/>
            <a:gdLst/>
            <a:ahLst/>
            <a:cxnLst/>
            <a:rect l="l" t="t" r="r" b="b"/>
            <a:pathLst>
              <a:path w="4495335" h="3626136" extrusionOk="0">
                <a:moveTo>
                  <a:pt x="4370875" y="3626135"/>
                </a:moveTo>
                <a:lnTo>
                  <a:pt x="124460" y="3626135"/>
                </a:lnTo>
                <a:cubicBezTo>
                  <a:pt x="55880" y="3626135"/>
                  <a:pt x="0" y="3570255"/>
                  <a:pt x="0" y="3501675"/>
                </a:cubicBezTo>
                <a:lnTo>
                  <a:pt x="0" y="124460"/>
                </a:lnTo>
                <a:cubicBezTo>
                  <a:pt x="0" y="55880"/>
                  <a:pt x="55880" y="0"/>
                  <a:pt x="124460" y="0"/>
                </a:cubicBezTo>
                <a:lnTo>
                  <a:pt x="4370875" y="0"/>
                </a:lnTo>
                <a:cubicBezTo>
                  <a:pt x="4439455" y="0"/>
                  <a:pt x="4495335" y="55880"/>
                  <a:pt x="4495335" y="124460"/>
                </a:cubicBezTo>
                <a:lnTo>
                  <a:pt x="4495335" y="3501675"/>
                </a:lnTo>
                <a:cubicBezTo>
                  <a:pt x="4495335" y="3570255"/>
                  <a:pt x="4439455" y="3626136"/>
                  <a:pt x="4370875" y="3626136"/>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5"/>
          <p:cNvSpPr txBox="1"/>
          <p:nvPr/>
        </p:nvSpPr>
        <p:spPr>
          <a:xfrm>
            <a:off x="1268209" y="3960921"/>
            <a:ext cx="2022400" cy="70769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Listen carefully, follow along and make your own notes.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5"/>
          <p:cNvSpPr txBox="1"/>
          <p:nvPr/>
        </p:nvSpPr>
        <p:spPr>
          <a:xfrm>
            <a:off x="4114850" y="3960921"/>
            <a:ext cx="1694400" cy="94359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Ask the trainers questions or clarifications at any time.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5"/>
          <p:cNvSpPr txBox="1"/>
          <p:nvPr/>
        </p:nvSpPr>
        <p:spPr>
          <a:xfrm>
            <a:off x="6629150" y="3960921"/>
            <a:ext cx="2028000" cy="94359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Your own experience is valuable and we encourage you to share it.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5"/>
          <p:cNvSpPr txBox="1"/>
          <p:nvPr/>
        </p:nvSpPr>
        <p:spPr>
          <a:xfrm>
            <a:off x="9341828" y="3961380"/>
            <a:ext cx="1903000" cy="94359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Share and discuss with others during exercises, breaks and reflections. </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228" name="Google Shape;228;p5"/>
          <p:cNvGrpSpPr/>
          <p:nvPr/>
        </p:nvGrpSpPr>
        <p:grpSpPr>
          <a:xfrm>
            <a:off x="1583652" y="2334649"/>
            <a:ext cx="1391476" cy="1391476"/>
            <a:chOff x="0" y="0"/>
            <a:chExt cx="812800" cy="812800"/>
          </a:xfrm>
        </p:grpSpPr>
        <p:sp>
          <p:nvSpPr>
            <p:cNvPr id="229" name="Google Shape;229;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5"/>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231" name="Google Shape;231;p5"/>
          <p:cNvSpPr/>
          <p:nvPr/>
        </p:nvSpPr>
        <p:spPr>
          <a:xfrm>
            <a:off x="1866430" y="2605298"/>
            <a:ext cx="825921" cy="825921"/>
          </a:xfrm>
          <a:custGeom>
            <a:avLst/>
            <a:gdLst/>
            <a:ahLst/>
            <a:cxnLst/>
            <a:rect l="l" t="t" r="r" b="b"/>
            <a:pathLst>
              <a:path w="1238882" h="1238882" extrusionOk="0">
                <a:moveTo>
                  <a:pt x="0" y="0"/>
                </a:moveTo>
                <a:lnTo>
                  <a:pt x="1238882" y="0"/>
                </a:lnTo>
                <a:lnTo>
                  <a:pt x="1238882" y="1238882"/>
                </a:lnTo>
                <a:lnTo>
                  <a:pt x="0" y="123888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grpSp>
        <p:nvGrpSpPr>
          <p:cNvPr id="232" name="Google Shape;232;p5"/>
          <p:cNvGrpSpPr/>
          <p:nvPr/>
        </p:nvGrpSpPr>
        <p:grpSpPr>
          <a:xfrm>
            <a:off x="4240924" y="2334649"/>
            <a:ext cx="1391476" cy="1391476"/>
            <a:chOff x="0" y="0"/>
            <a:chExt cx="812800" cy="812800"/>
          </a:xfrm>
        </p:grpSpPr>
        <p:sp>
          <p:nvSpPr>
            <p:cNvPr id="233" name="Google Shape;233;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5"/>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235" name="Google Shape;235;p5"/>
          <p:cNvGrpSpPr/>
          <p:nvPr/>
        </p:nvGrpSpPr>
        <p:grpSpPr>
          <a:xfrm>
            <a:off x="6947399" y="2334649"/>
            <a:ext cx="1391476" cy="1391476"/>
            <a:chOff x="0" y="0"/>
            <a:chExt cx="812800" cy="812800"/>
          </a:xfrm>
        </p:grpSpPr>
        <p:sp>
          <p:nvSpPr>
            <p:cNvPr id="236" name="Google Shape;236;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5"/>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238" name="Google Shape;238;p5"/>
          <p:cNvGrpSpPr/>
          <p:nvPr/>
        </p:nvGrpSpPr>
        <p:grpSpPr>
          <a:xfrm>
            <a:off x="9597542" y="2334649"/>
            <a:ext cx="1391476" cy="1391476"/>
            <a:chOff x="0" y="0"/>
            <a:chExt cx="812800" cy="812800"/>
          </a:xfrm>
        </p:grpSpPr>
        <p:sp>
          <p:nvSpPr>
            <p:cNvPr id="239" name="Google Shape;239;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5"/>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241" name="Google Shape;241;p5"/>
          <p:cNvSpPr/>
          <p:nvPr/>
        </p:nvSpPr>
        <p:spPr>
          <a:xfrm>
            <a:off x="4686235" y="2605298"/>
            <a:ext cx="565233" cy="808921"/>
          </a:xfrm>
          <a:custGeom>
            <a:avLst/>
            <a:gdLst/>
            <a:ahLst/>
            <a:cxnLst/>
            <a:rect l="l" t="t" r="r" b="b"/>
            <a:pathLst>
              <a:path w="847850" h="1213381" extrusionOk="0">
                <a:moveTo>
                  <a:pt x="0" y="0"/>
                </a:moveTo>
                <a:lnTo>
                  <a:pt x="847850" y="0"/>
                </a:lnTo>
                <a:lnTo>
                  <a:pt x="847850" y="1213381"/>
                </a:lnTo>
                <a:lnTo>
                  <a:pt x="0" y="1213381"/>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5"/>
          <p:cNvSpPr/>
          <p:nvPr/>
        </p:nvSpPr>
        <p:spPr>
          <a:xfrm>
            <a:off x="7235722" y="2680557"/>
            <a:ext cx="814829" cy="750661"/>
          </a:xfrm>
          <a:custGeom>
            <a:avLst/>
            <a:gdLst/>
            <a:ahLst/>
            <a:cxnLst/>
            <a:rect l="l" t="t" r="r" b="b"/>
            <a:pathLst>
              <a:path w="1222244" h="1125992" extrusionOk="0">
                <a:moveTo>
                  <a:pt x="0" y="0"/>
                </a:moveTo>
                <a:lnTo>
                  <a:pt x="1222244" y="0"/>
                </a:lnTo>
                <a:lnTo>
                  <a:pt x="1222244" y="1125993"/>
                </a:lnTo>
                <a:lnTo>
                  <a:pt x="0" y="1125993"/>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5"/>
          <p:cNvSpPr/>
          <p:nvPr/>
        </p:nvSpPr>
        <p:spPr>
          <a:xfrm>
            <a:off x="9956351" y="2697558"/>
            <a:ext cx="733661" cy="733661"/>
          </a:xfrm>
          <a:custGeom>
            <a:avLst/>
            <a:gdLst/>
            <a:ahLst/>
            <a:cxnLst/>
            <a:rect l="l" t="t" r="r" b="b"/>
            <a:pathLst>
              <a:path w="1100492" h="1100492" extrusionOk="0">
                <a:moveTo>
                  <a:pt x="0" y="0"/>
                </a:moveTo>
                <a:lnTo>
                  <a:pt x="1100491" y="0"/>
                </a:lnTo>
                <a:lnTo>
                  <a:pt x="1100491" y="1100492"/>
                </a:lnTo>
                <a:lnTo>
                  <a:pt x="0" y="1100492"/>
                </a:lnTo>
                <a:lnTo>
                  <a:pt x="0" y="0"/>
                </a:lnTo>
                <a:close/>
              </a:path>
            </a:pathLst>
          </a:custGeom>
          <a:blipFill rotWithShape="1">
            <a:blip r:embed="rId6">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5"/>
          <p:cNvSpPr txBox="1"/>
          <p:nvPr/>
        </p:nvSpPr>
        <p:spPr>
          <a:xfrm>
            <a:off x="1059567" y="1777050"/>
            <a:ext cx="2439400" cy="3963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Listen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5"/>
          <p:cNvSpPr txBox="1"/>
          <p:nvPr/>
        </p:nvSpPr>
        <p:spPr>
          <a:xfrm>
            <a:off x="9050558" y="1794063"/>
            <a:ext cx="2366024" cy="3963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Discuss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5"/>
          <p:cNvSpPr txBox="1"/>
          <p:nvPr/>
        </p:nvSpPr>
        <p:spPr>
          <a:xfrm>
            <a:off x="6395259" y="1794063"/>
            <a:ext cx="2439400" cy="3963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Share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5"/>
          <p:cNvSpPr txBox="1"/>
          <p:nvPr/>
        </p:nvSpPr>
        <p:spPr>
          <a:xfrm>
            <a:off x="3716950" y="1777050"/>
            <a:ext cx="2439400" cy="3963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68000"/>
              </a:lnSpc>
              <a:spcBef>
                <a:spcPts val="0"/>
              </a:spcBef>
              <a:spcAft>
                <a:spcPts val="0"/>
              </a:spcAft>
              <a:buClr>
                <a:srgbClr val="000000"/>
              </a:buClr>
              <a:buSzPts val="2300"/>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Ask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5"/>
          <p:cNvSpPr txBox="1">
            <a:spLocks noGrp="1"/>
          </p:cNvSpPr>
          <p:nvPr>
            <p:ph type="sldNum" idx="12"/>
          </p:nvPr>
        </p:nvSpPr>
        <p:spPr>
          <a:xfrm>
            <a:off x="293915" y="9573080"/>
            <a:ext cx="391886"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1ADE4E-7498-7394-56E9-6A76EDE6953C}"/>
              </a:ext>
            </a:extLst>
          </p:cNvPr>
          <p:cNvSpPr txBox="1"/>
          <p:nvPr/>
        </p:nvSpPr>
        <p:spPr>
          <a:xfrm>
            <a:off x="4116324" y="857592"/>
            <a:ext cx="3959352" cy="64601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598" b="1" i="0" u="none" strike="noStrike" kern="0" cap="none" spc="0" normalizeH="0" baseline="0" noProof="0">
                <a:ln>
                  <a:noFill/>
                </a:ln>
                <a:solidFill>
                  <a:srgbClr val="0B5FBA"/>
                </a:solidFill>
                <a:effectLst/>
                <a:uLnTx/>
                <a:uFillTx/>
                <a:latin typeface="Roboto"/>
                <a:ea typeface="Roboto"/>
                <a:cs typeface="Roboto"/>
                <a:sym typeface="Arial"/>
              </a:rPr>
              <a:t>Code of conduct</a:t>
            </a:r>
          </a:p>
        </p:txBody>
      </p:sp>
      <p:sp>
        <p:nvSpPr>
          <p:cNvPr id="3" name="TextBox 2">
            <a:extLst>
              <a:ext uri="{FF2B5EF4-FFF2-40B4-BE49-F238E27FC236}">
                <a16:creationId xmlns:a16="http://schemas.microsoft.com/office/drawing/2014/main" id="{69AAE2EF-713A-BF30-B8A2-B23CDB02A8FD}"/>
              </a:ext>
            </a:extLst>
          </p:cNvPr>
          <p:cNvSpPr txBox="1"/>
          <p:nvPr/>
        </p:nvSpPr>
        <p:spPr>
          <a:xfrm>
            <a:off x="1299844" y="1999313"/>
            <a:ext cx="10097262" cy="40010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To ensure all everyone can enjoy this Masterclass, please adhere to this simple code of conduct:</a:t>
            </a:r>
          </a:p>
          <a:p>
            <a:pPr marL="0" marR="0" lvl="0" indent="0" algn="l" defTabSz="914400" rtl="0" eaLnBrk="1" fontAlgn="auto" latinLnBrk="0" hangingPunct="1">
              <a:lnSpc>
                <a:spcPct val="100000"/>
              </a:lnSpc>
              <a:spcBef>
                <a:spcPts val="0"/>
              </a:spcBef>
              <a:spcAft>
                <a:spcPts val="0"/>
              </a:spcAft>
              <a:buClr>
                <a:srgbClr val="0A5FBA"/>
              </a:buClr>
              <a:buSzTx/>
              <a:buFont typeface="Arial"/>
              <a:buNone/>
              <a:tabLst/>
              <a:defRPr/>
            </a:pPr>
            <a:endParaRPr kumimoji="0" lang="en-GB" sz="2400" b="0" i="0" u="none" strike="noStrike" kern="0" cap="none" spc="0" normalizeH="0" baseline="0" noProof="0">
              <a:ln>
                <a:noFill/>
              </a:ln>
              <a:solidFill>
                <a:srgbClr val="0B5FBA"/>
              </a:solidFill>
              <a:effectLst/>
              <a:uLnTx/>
              <a:uFillTx/>
              <a:latin typeface="Roboto"/>
              <a:ea typeface="Roboto"/>
              <a:cs typeface="Roboto"/>
              <a:sym typeface="Arial"/>
            </a:endParaRP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Do not judge the ideas of others.</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Be respectful of other points of view.</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Let ideas flow – be imaginative.</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Free wheel – build on other people’s ideas.</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Mobile phones away and laptops closed</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Time keeping – Respect the time indicated by the facilitator </a:t>
            </a:r>
          </a:p>
          <a:p>
            <a:pPr marL="285750" marR="0" lvl="0" indent="-285750" algn="l" defTabSz="914400" rtl="0" eaLnBrk="1" fontAlgn="auto" latinLnBrk="0" hangingPunct="1">
              <a:lnSpc>
                <a:spcPct val="100000"/>
              </a:lnSpc>
              <a:spcBef>
                <a:spcPts val="0"/>
              </a:spcBef>
              <a:spcAft>
                <a:spcPts val="0"/>
              </a:spcAft>
              <a:buClr>
                <a:srgbClr val="0A5FBA"/>
              </a:buClr>
              <a:buSzTx/>
              <a:buFont typeface="Arial" panose="020B0604020202020204" pitchFamily="34" charset="0"/>
              <a:buChar char="•"/>
              <a:tabLst/>
              <a:defRPr/>
            </a:pPr>
            <a:r>
              <a:rPr kumimoji="0" lang="en-GB" sz="2400" b="0" i="0" u="none" strike="noStrike" kern="0" cap="none" spc="0" normalizeH="0" baseline="0" noProof="0">
                <a:ln>
                  <a:noFill/>
                </a:ln>
                <a:solidFill>
                  <a:srgbClr val="0B5FBA"/>
                </a:solidFill>
                <a:effectLst/>
                <a:uLnTx/>
                <a:uFillTx/>
                <a:latin typeface="Roboto"/>
                <a:ea typeface="Roboto"/>
                <a:cs typeface="Roboto"/>
                <a:sym typeface="Arial"/>
              </a:rPr>
              <a:t>Have Fun!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8957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saturation sat="177000"/>
                    </a14:imgEffect>
                    <a14:imgEffect>
                      <a14:brightnessContrast bright="-14000" contrast="8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58BB6-C874-F7E5-8573-1AFD13F500BB}"/>
              </a:ext>
            </a:extLst>
          </p:cNvPr>
          <p:cNvSpPr>
            <a:spLocks noGrp="1"/>
          </p:cNvSpPr>
          <p:nvPr>
            <p:ph type="title"/>
          </p:nvPr>
        </p:nvSpPr>
        <p:spPr>
          <a:xfrm>
            <a:off x="0" y="2459736"/>
            <a:ext cx="12192000" cy="969264"/>
          </a:xfrm>
        </p:spPr>
        <p:txBody>
          <a:bodyPr>
            <a:normAutofit/>
          </a:bodyPr>
          <a:lstStyle/>
          <a:p>
            <a:pPr algn="ctr"/>
            <a:r>
              <a:rPr lang="en-GB" sz="6000">
                <a:solidFill>
                  <a:schemeClr val="bg2"/>
                </a:solidFill>
                <a:effectLst>
                  <a:outerShdw blurRad="528542" dist="50800" dir="5400000" algn="ctr" rotWithShape="0">
                    <a:srgbClr val="000000">
                      <a:alpha val="43137"/>
                    </a:srgbClr>
                  </a:outerShdw>
                </a:effectLst>
              </a:rPr>
              <a:t>Our river</a:t>
            </a:r>
            <a:endParaRPr lang="en-NL" sz="6000">
              <a:solidFill>
                <a:schemeClr val="bg2"/>
              </a:solidFill>
              <a:effectLst>
                <a:outerShdw blurRad="528542" dist="50800" dir="5400000" algn="ctr" rotWithShape="0">
                  <a:srgbClr val="000000">
                    <a:alpha val="43137"/>
                  </a:srgbClr>
                </a:outerShdw>
              </a:effectLst>
            </a:endParaRPr>
          </a:p>
        </p:txBody>
      </p:sp>
      <p:sp>
        <p:nvSpPr>
          <p:cNvPr id="3" name="Content Placeholder 2">
            <a:extLst>
              <a:ext uri="{FF2B5EF4-FFF2-40B4-BE49-F238E27FC236}">
                <a16:creationId xmlns:a16="http://schemas.microsoft.com/office/drawing/2014/main" id="{41C80F19-9ACC-E684-CB8B-F602CE2A5FBC}"/>
              </a:ext>
            </a:extLst>
          </p:cNvPr>
          <p:cNvSpPr>
            <a:spLocks noGrp="1"/>
          </p:cNvSpPr>
          <p:nvPr>
            <p:ph idx="1"/>
          </p:nvPr>
        </p:nvSpPr>
        <p:spPr>
          <a:xfrm>
            <a:off x="2800991" y="3455233"/>
            <a:ext cx="6590018" cy="2690116"/>
          </a:xfrm>
        </p:spPr>
        <p:txBody>
          <a:bodyPr/>
          <a:lstStyle/>
          <a:p>
            <a:pPr algn="ctr"/>
            <a:r>
              <a:rPr lang="en-GB">
                <a:solidFill>
                  <a:schemeClr val="bg2"/>
                </a:solidFill>
                <a:effectLst>
                  <a:outerShdw blurRad="528542" dist="50800" dir="5400000" algn="ctr" rotWithShape="0">
                    <a:srgbClr val="000000">
                      <a:alpha val="43137"/>
                    </a:srgbClr>
                  </a:outerShdw>
                </a:effectLst>
              </a:rPr>
              <a:t>The source: where our journey begins</a:t>
            </a:r>
          </a:p>
          <a:p>
            <a:pPr algn="ctr"/>
            <a:endParaRPr lang="en-NL">
              <a:solidFill>
                <a:schemeClr val="bg2"/>
              </a:solidFill>
              <a:effectLst>
                <a:outerShdw blurRad="528542" dist="50800" dir="5400000" algn="ctr" rotWithShape="0">
                  <a:srgbClr val="000000">
                    <a:alpha val="43137"/>
                  </a:srgbClr>
                </a:outerShdw>
              </a:effectLst>
            </a:endParaRPr>
          </a:p>
        </p:txBody>
      </p:sp>
    </p:spTree>
    <p:extLst>
      <p:ext uri="{BB962C8B-B14F-4D97-AF65-F5344CB8AC3E}">
        <p14:creationId xmlns:p14="http://schemas.microsoft.com/office/powerpoint/2010/main" val="21806860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FD07AC0-4523-A19E-CAF5-DF0DDFB514AF}"/>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79EA68-0CAB-8293-26A7-38BB64BD117D}"/>
              </a:ext>
            </a:extLst>
          </p:cNvPr>
          <p:cNvSpPr>
            <a:spLocks noGrp="1"/>
          </p:cNvSpPr>
          <p:nvPr>
            <p:ph sz="quarter" idx="16"/>
          </p:nvPr>
        </p:nvSpPr>
        <p:spPr>
          <a:xfrm>
            <a:off x="549525" y="937153"/>
            <a:ext cx="11017041" cy="741762"/>
          </a:xfrm>
        </p:spPr>
        <p:txBody>
          <a:bodyPr>
            <a:normAutofit/>
          </a:bodyPr>
          <a:lstStyle/>
          <a:p>
            <a:r>
              <a:rPr lang="en-GB"/>
              <a:t>04 | Accessing all materials</a:t>
            </a:r>
          </a:p>
        </p:txBody>
      </p:sp>
      <p:sp>
        <p:nvSpPr>
          <p:cNvPr id="6" name="TextBox 5">
            <a:extLst>
              <a:ext uri="{FF2B5EF4-FFF2-40B4-BE49-F238E27FC236}">
                <a16:creationId xmlns:a16="http://schemas.microsoft.com/office/drawing/2014/main" id="{F141E8AD-5F5C-F2AD-3D21-F14A5E690E63}"/>
              </a:ext>
            </a:extLst>
          </p:cNvPr>
          <p:cNvSpPr txBox="1"/>
          <p:nvPr/>
        </p:nvSpPr>
        <p:spPr>
          <a:xfrm rot="16200000">
            <a:off x="8790037" y="3417988"/>
            <a:ext cx="610790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prstClr val="white"/>
                </a:solidFill>
                <a:effectLst/>
                <a:uLnTx/>
                <a:uFillTx/>
                <a:latin typeface="Arial"/>
                <a:cs typeface="Arial"/>
                <a:sym typeface="Arial"/>
              </a:rPr>
              <a:t>Photo by </a:t>
            </a:r>
            <a:r>
              <a:rPr kumimoji="0" lang="en-GB" sz="1400" b="0" i="0" u="none" strike="noStrike" kern="0" cap="none" spc="0" normalizeH="0" baseline="0" noProof="0">
                <a:ln>
                  <a:noFill/>
                </a:ln>
                <a:solidFill>
                  <a:prstClr val="white"/>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Jachan DeVol</a:t>
            </a:r>
            <a:r>
              <a:rPr kumimoji="0" lang="en-GB" sz="1400" b="0" i="0" u="none" strike="noStrike" kern="0" cap="none" spc="0" normalizeH="0" baseline="0" noProof="0">
                <a:ln>
                  <a:noFill/>
                </a:ln>
                <a:solidFill>
                  <a:prstClr val="white"/>
                </a:solidFill>
                <a:effectLst/>
                <a:uLnTx/>
                <a:uFillTx/>
                <a:latin typeface="Arial"/>
                <a:cs typeface="Arial"/>
                <a:sym typeface="Arial"/>
              </a:rPr>
              <a:t> on </a:t>
            </a:r>
            <a:r>
              <a:rPr kumimoji="0" lang="en-GB" sz="1400" b="0" i="0" u="none" strike="noStrike" kern="0" cap="none" spc="0" normalizeH="0" baseline="0" noProof="0">
                <a:ln>
                  <a:noFill/>
                </a:ln>
                <a:solidFill>
                  <a:prstClr val="white"/>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Unsplash</a:t>
            </a:r>
            <a:r>
              <a:rPr kumimoji="0" lang="en-GB" sz="1400" b="0" i="0" u="none" strike="noStrike" kern="0" cap="none" spc="0" normalizeH="0" baseline="0" noProof="0">
                <a:ln>
                  <a:noFill/>
                </a:ln>
                <a:solidFill>
                  <a:prstClr val="white"/>
                </a:solidFill>
                <a:effectLst/>
                <a:uLnTx/>
                <a:uFillTx/>
                <a:latin typeface="Arial"/>
                <a:cs typeface="Arial"/>
                <a:sym typeface="Arial"/>
              </a:rPr>
              <a:t> </a:t>
            </a:r>
          </a:p>
        </p:txBody>
      </p:sp>
    </p:spTree>
    <p:extLst>
      <p:ext uri="{BB962C8B-B14F-4D97-AF65-F5344CB8AC3E}">
        <p14:creationId xmlns:p14="http://schemas.microsoft.com/office/powerpoint/2010/main" val="11858263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screenshot of a computer and a thumb up&#10;&#10;AI-generated content may be incorrect.">
            <a:hlinkClick r:id="rId3"/>
            <a:extLst>
              <a:ext uri="{FF2B5EF4-FFF2-40B4-BE49-F238E27FC236}">
                <a16:creationId xmlns:a16="http://schemas.microsoft.com/office/drawing/2014/main" id="{BC5E460C-211E-FA25-12D3-BB8FB2B95BE3}"/>
              </a:ext>
            </a:extLst>
          </p:cNvPr>
          <p:cNvPicPr>
            <a:picLocks noGrp="1" noChangeAspect="1"/>
          </p:cNvPicPr>
          <p:nvPr>
            <p:ph idx="4294967295"/>
          </p:nvPr>
        </p:nvPicPr>
        <p:blipFill>
          <a:blip r:embed="rId4"/>
          <a:stretch>
            <a:fillRect/>
          </a:stretch>
        </p:blipFill>
        <p:spPr>
          <a:xfrm>
            <a:off x="827772" y="2460647"/>
            <a:ext cx="10829925" cy="3492500"/>
          </a:xfrm>
          <a:noFill/>
        </p:spPr>
      </p:pic>
      <p:sp>
        <p:nvSpPr>
          <p:cNvPr id="8" name="TextBox 7">
            <a:extLst>
              <a:ext uri="{FF2B5EF4-FFF2-40B4-BE49-F238E27FC236}">
                <a16:creationId xmlns:a16="http://schemas.microsoft.com/office/drawing/2014/main" id="{0126E68E-5636-0BC4-2957-15EB48E51017}"/>
              </a:ext>
            </a:extLst>
          </p:cNvPr>
          <p:cNvSpPr txBox="1"/>
          <p:nvPr/>
        </p:nvSpPr>
        <p:spPr>
          <a:xfrm>
            <a:off x="827772" y="759398"/>
            <a:ext cx="75558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598" b="1" i="0" u="none" strike="noStrike" kern="0" cap="none" spc="0" normalizeH="0" baseline="0" noProof="0">
                <a:ln>
                  <a:noFill/>
                </a:ln>
                <a:solidFill>
                  <a:srgbClr val="0B5FBA"/>
                </a:solidFill>
                <a:effectLst/>
                <a:uLnTx/>
                <a:uFillTx/>
                <a:latin typeface="Roboto"/>
                <a:ea typeface="Roboto"/>
                <a:cs typeface="Arial"/>
                <a:sym typeface="Arial"/>
              </a:rPr>
              <a:t>Starting Module 1 is easy!</a:t>
            </a:r>
          </a:p>
        </p:txBody>
      </p:sp>
    </p:spTree>
    <p:extLst>
      <p:ext uri="{BB962C8B-B14F-4D97-AF65-F5344CB8AC3E}">
        <p14:creationId xmlns:p14="http://schemas.microsoft.com/office/powerpoint/2010/main" val="2381708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6CAC19-977D-DA6F-C205-891D5EA39E15}"/>
              </a:ext>
            </a:extLst>
          </p:cNvPr>
          <p:cNvSpPr txBox="1"/>
          <p:nvPr/>
        </p:nvSpPr>
        <p:spPr>
          <a:xfrm>
            <a:off x="857227" y="726814"/>
            <a:ext cx="10477537" cy="11996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598" b="1" i="0" u="none" strike="noStrike" kern="0" cap="none" spc="0" normalizeH="0" baseline="0" noProof="0">
                <a:ln>
                  <a:noFill/>
                </a:ln>
                <a:solidFill>
                  <a:srgbClr val="0B5FBA"/>
                </a:solidFill>
                <a:effectLst/>
                <a:uLnTx/>
                <a:uFillTx/>
                <a:latin typeface="Roboto"/>
                <a:ea typeface="Roboto"/>
                <a:cs typeface="Arial"/>
                <a:sym typeface="Arial"/>
              </a:rPr>
              <a:t>After you create an account, module 1 is available under ‘Partner courses’.</a:t>
            </a:r>
          </a:p>
        </p:txBody>
      </p:sp>
      <p:grpSp>
        <p:nvGrpSpPr>
          <p:cNvPr id="2" name="Group 1">
            <a:extLst>
              <a:ext uri="{FF2B5EF4-FFF2-40B4-BE49-F238E27FC236}">
                <a16:creationId xmlns:a16="http://schemas.microsoft.com/office/drawing/2014/main" id="{93F61B21-E19D-DB27-4B06-D39294BEA40A}"/>
              </a:ext>
            </a:extLst>
          </p:cNvPr>
          <p:cNvGrpSpPr/>
          <p:nvPr/>
        </p:nvGrpSpPr>
        <p:grpSpPr>
          <a:xfrm>
            <a:off x="658552" y="2250112"/>
            <a:ext cx="11088647" cy="4077269"/>
            <a:chOff x="658552" y="2250112"/>
            <a:chExt cx="11088647" cy="4077269"/>
          </a:xfrm>
        </p:grpSpPr>
        <p:pic>
          <p:nvPicPr>
            <p:cNvPr id="3" name="Picture 2">
              <a:extLst>
                <a:ext uri="{FF2B5EF4-FFF2-40B4-BE49-F238E27FC236}">
                  <a16:creationId xmlns:a16="http://schemas.microsoft.com/office/drawing/2014/main" id="{9792DC7C-C6A9-F4BD-2234-F286F02C9ABE}"/>
                </a:ext>
              </a:extLst>
            </p:cNvPr>
            <p:cNvPicPr>
              <a:picLocks noChangeAspect="1"/>
            </p:cNvPicPr>
            <p:nvPr/>
          </p:nvPicPr>
          <p:blipFill>
            <a:blip r:embed="rId3"/>
            <a:stretch>
              <a:fillRect/>
            </a:stretch>
          </p:blipFill>
          <p:spPr>
            <a:xfrm>
              <a:off x="658552" y="2250112"/>
              <a:ext cx="11088647" cy="4077269"/>
            </a:xfrm>
            <a:prstGeom prst="rect">
              <a:avLst/>
            </a:prstGeom>
          </p:spPr>
        </p:pic>
        <p:sp>
          <p:nvSpPr>
            <p:cNvPr id="5" name="Rectangle 4">
              <a:extLst>
                <a:ext uri="{FF2B5EF4-FFF2-40B4-BE49-F238E27FC236}">
                  <a16:creationId xmlns:a16="http://schemas.microsoft.com/office/drawing/2014/main" id="{0F8BB2D5-3C93-976E-0F73-0B07B00B9550}"/>
                </a:ext>
              </a:extLst>
            </p:cNvPr>
            <p:cNvSpPr/>
            <p:nvPr/>
          </p:nvSpPr>
          <p:spPr>
            <a:xfrm>
              <a:off x="9939647" y="2802577"/>
              <a:ext cx="1733797" cy="3289465"/>
            </a:xfrm>
            <a:prstGeom prst="rect">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grpSp>
    </p:spTree>
    <p:extLst>
      <p:ext uri="{BB962C8B-B14F-4D97-AF65-F5344CB8AC3E}">
        <p14:creationId xmlns:p14="http://schemas.microsoft.com/office/powerpoint/2010/main" val="1767833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3"/>
            <a:extLst>
              <a:ext uri="{FF2B5EF4-FFF2-40B4-BE49-F238E27FC236}">
                <a16:creationId xmlns:a16="http://schemas.microsoft.com/office/drawing/2014/main" id="{DDB6194F-4095-3151-9D87-8F3384DCDFE2}"/>
              </a:ext>
            </a:extLst>
          </p:cNvPr>
          <p:cNvPicPr>
            <a:picLocks noChangeAspect="1"/>
          </p:cNvPicPr>
          <p:nvPr/>
        </p:nvPicPr>
        <p:blipFill>
          <a:blip r:embed="rId4"/>
          <a:stretch>
            <a:fillRect/>
          </a:stretch>
        </p:blipFill>
        <p:spPr>
          <a:xfrm>
            <a:off x="3363507" y="1810373"/>
            <a:ext cx="4640461" cy="4671125"/>
          </a:xfrm>
          <a:prstGeom prst="rect">
            <a:avLst/>
          </a:prstGeom>
        </p:spPr>
      </p:pic>
      <p:sp>
        <p:nvSpPr>
          <p:cNvPr id="4" name="TextBox 3">
            <a:extLst>
              <a:ext uri="{FF2B5EF4-FFF2-40B4-BE49-F238E27FC236}">
                <a16:creationId xmlns:a16="http://schemas.microsoft.com/office/drawing/2014/main" id="{891E0424-5723-3D3B-6E41-1CFF5BB0BF11}"/>
              </a:ext>
            </a:extLst>
          </p:cNvPr>
          <p:cNvSpPr txBox="1"/>
          <p:nvPr/>
        </p:nvSpPr>
        <p:spPr>
          <a:xfrm>
            <a:off x="827772" y="759398"/>
            <a:ext cx="75558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598" b="1" i="0" u="none" strike="noStrike" kern="0" cap="none" spc="0" normalizeH="0" baseline="0" noProof="0">
                <a:ln>
                  <a:noFill/>
                </a:ln>
                <a:solidFill>
                  <a:srgbClr val="0B5FBA"/>
                </a:solidFill>
                <a:effectLst/>
                <a:uLnTx/>
                <a:uFillTx/>
                <a:latin typeface="Roboto"/>
                <a:ea typeface="Roboto"/>
                <a:cs typeface="Arial"/>
                <a:sym typeface="Arial"/>
              </a:rPr>
              <a:t>Just click on the link.</a:t>
            </a:r>
          </a:p>
        </p:txBody>
      </p:sp>
    </p:spTree>
    <p:extLst>
      <p:ext uri="{BB962C8B-B14F-4D97-AF65-F5344CB8AC3E}">
        <p14:creationId xmlns:p14="http://schemas.microsoft.com/office/powerpoint/2010/main" val="41676778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261"/>
        <p:cNvGrpSpPr/>
        <p:nvPr/>
      </p:nvGrpSpPr>
      <p:grpSpPr>
        <a:xfrm>
          <a:off x="0" y="0"/>
          <a:ext cx="0" cy="0"/>
          <a:chOff x="0" y="0"/>
          <a:chExt cx="0" cy="0"/>
        </a:xfrm>
      </p:grpSpPr>
      <p:sp>
        <p:nvSpPr>
          <p:cNvPr id="1263" name="Google Shape;1263;p89"/>
          <p:cNvSpPr txBox="1"/>
          <p:nvPr/>
        </p:nvSpPr>
        <p:spPr>
          <a:xfrm>
            <a:off x="2840464" y="929552"/>
            <a:ext cx="6825915" cy="55354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Accessing all materials</a:t>
            </a:r>
            <a:endParaRPr kumimoji="0" lang="en-NL" sz="933"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89"/>
          <p:cNvSpPr txBox="1">
            <a:spLocks noGrp="1"/>
          </p:cNvSpPr>
          <p:nvPr>
            <p:ph type="sldNum" idx="12"/>
          </p:nvPr>
        </p:nvSpPr>
        <p:spPr>
          <a:xfrm>
            <a:off x="164592" y="9556750"/>
            <a:ext cx="512064"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1265" name="Google Shape;1265;p89"/>
          <p:cNvPicPr preferRelativeResize="0"/>
          <p:nvPr/>
        </p:nvPicPr>
        <p:blipFill rotWithShape="1">
          <a:blip r:embed="rId3">
            <a:alphaModFix/>
          </a:blip>
          <a:srcRect/>
          <a:stretch/>
        </p:blipFill>
        <p:spPr>
          <a:xfrm>
            <a:off x="-5291660" y="2366815"/>
            <a:ext cx="2753667" cy="2743233"/>
          </a:xfrm>
          <a:prstGeom prst="rect">
            <a:avLst/>
          </a:prstGeom>
          <a:noFill/>
          <a:ln w="28575" cap="flat" cmpd="sng">
            <a:solidFill>
              <a:srgbClr val="0B5FBA"/>
            </a:solidFill>
            <a:prstDash val="solid"/>
            <a:round/>
            <a:headEnd type="none" w="sm" len="sm"/>
            <a:tailEnd type="none" w="sm" len="sm"/>
          </a:ln>
          <a:effectLst>
            <a:outerShdw blurRad="50800" dist="50800" dir="5400000" algn="ctr" rotWithShape="0">
              <a:schemeClr val="bg1"/>
            </a:outerShdw>
          </a:effectLst>
        </p:spPr>
      </p:pic>
      <p:sp>
        <p:nvSpPr>
          <p:cNvPr id="1267" name="Google Shape;1267;p89"/>
          <p:cNvSpPr txBox="1"/>
          <p:nvPr/>
        </p:nvSpPr>
        <p:spPr>
          <a:xfrm rot="-5400000">
            <a:off x="9859380" y="4532860"/>
            <a:ext cx="41448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Michael Foley,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2" name="Google Shape;1265;p89">
            <a:extLst>
              <a:ext uri="{FF2B5EF4-FFF2-40B4-BE49-F238E27FC236}">
                <a16:creationId xmlns:a16="http://schemas.microsoft.com/office/drawing/2014/main" id="{60C13B3C-13AA-D1FC-D094-C097F749C51A}"/>
              </a:ext>
            </a:extLst>
          </p:cNvPr>
          <p:cNvPicPr preferRelativeResize="0"/>
          <p:nvPr/>
        </p:nvPicPr>
        <p:blipFill rotWithShape="1">
          <a:blip r:embed="rId3">
            <a:alphaModFix/>
          </a:blip>
          <a:srcRect/>
          <a:stretch/>
        </p:blipFill>
        <p:spPr>
          <a:xfrm>
            <a:off x="4305464" y="2133330"/>
            <a:ext cx="2753667" cy="2743233"/>
          </a:xfrm>
          <a:prstGeom prst="rect">
            <a:avLst/>
          </a:prstGeom>
          <a:noFill/>
          <a:ln w="28575" cap="flat" cmpd="sng">
            <a:solidFill>
              <a:srgbClr val="0B5FBA"/>
            </a:solidFill>
            <a:prstDash val="solid"/>
            <a:round/>
            <a:headEnd type="none" w="sm" len="sm"/>
            <a:tailEnd type="none" w="sm" len="sm"/>
          </a:ln>
        </p:spPr>
      </p:pic>
      <p:sp>
        <p:nvSpPr>
          <p:cNvPr id="3" name="TextBox 2">
            <a:extLst>
              <a:ext uri="{FF2B5EF4-FFF2-40B4-BE49-F238E27FC236}">
                <a16:creationId xmlns:a16="http://schemas.microsoft.com/office/drawing/2014/main" id="{C3F7FDF2-DF33-C189-9613-0D8ECAA5B4C3}"/>
              </a:ext>
            </a:extLst>
          </p:cNvPr>
          <p:cNvSpPr txBox="1"/>
          <p:nvPr/>
        </p:nvSpPr>
        <p:spPr>
          <a:xfrm>
            <a:off x="-5093409" y="5390062"/>
            <a:ext cx="28956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prstClr val="black"/>
                </a:solidFill>
                <a:effectLst/>
                <a:uLnTx/>
                <a:uFillTx/>
                <a:latin typeface="Arial"/>
                <a:cs typeface="Arial"/>
                <a:sym typeface="Arial"/>
              </a:rPr>
              <a:t>Through Global Adaptation Centre</a:t>
            </a:r>
          </a:p>
        </p:txBody>
      </p:sp>
      <p:sp>
        <p:nvSpPr>
          <p:cNvPr id="4" name="TextBox 3">
            <a:extLst>
              <a:ext uri="{FF2B5EF4-FFF2-40B4-BE49-F238E27FC236}">
                <a16:creationId xmlns:a16="http://schemas.microsoft.com/office/drawing/2014/main" id="{1218C80F-9C56-71B9-1F9E-5E790AC18F3B}"/>
              </a:ext>
            </a:extLst>
          </p:cNvPr>
          <p:cNvSpPr txBox="1"/>
          <p:nvPr/>
        </p:nvSpPr>
        <p:spPr>
          <a:xfrm>
            <a:off x="3975689" y="5390062"/>
            <a:ext cx="289565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Through IRC WASH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C28B0C3A-098A-B9D6-BB61-E500704A7143}"/>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5679245" y="2079593"/>
          <a:ext cx="5780977" cy="2764091"/>
        </p:xfrm>
        <a:graphic>
          <a:graphicData uri="http://schemas.openxmlformats.org/drawingml/2006/table">
            <a:tbl>
              <a:tblPr firstRow="1" bandRow="1">
                <a:noFill/>
                <a:tableStyleId>{5C22544A-7EE6-4342-B048-85BDC9FD1C3A}</a:tableStyleId>
              </a:tblPr>
              <a:tblGrid>
                <a:gridCol w="1258268">
                  <a:extLst>
                    <a:ext uri="{9D8B030D-6E8A-4147-A177-3AD203B41FA5}">
                      <a16:colId xmlns:a16="http://schemas.microsoft.com/office/drawing/2014/main" val="1112987957"/>
                    </a:ext>
                  </a:extLst>
                </a:gridCol>
                <a:gridCol w="4522709">
                  <a:extLst>
                    <a:ext uri="{9D8B030D-6E8A-4147-A177-3AD203B41FA5}">
                      <a16:colId xmlns:a16="http://schemas.microsoft.com/office/drawing/2014/main" val="437448068"/>
                    </a:ext>
                  </a:extLst>
                </a:gridCol>
              </a:tblGrid>
              <a:tr h="489527">
                <a:tc>
                  <a:txBody>
                    <a:bodyPr/>
                    <a:lstStyle/>
                    <a:p>
                      <a:r>
                        <a:rPr lang="en-GB" sz="28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algn="l"/>
                      <a:r>
                        <a:rPr lang="en-GB" sz="1800" b="0" cap="none" spc="0">
                          <a:solidFill>
                            <a:schemeClr val="tx1"/>
                          </a:solidFill>
                        </a:rPr>
                        <a:t>Introductions</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99077">
                <a:tc>
                  <a:txBody>
                    <a:bodyPr/>
                    <a:lstStyle/>
                    <a:p>
                      <a:r>
                        <a:rPr lang="en-GB" sz="28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algn="l"/>
                      <a:r>
                        <a:rPr lang="en-GB" sz="1800" b="0" cap="none" spc="0">
                          <a:solidFill>
                            <a:schemeClr val="tx1"/>
                          </a:solidFill>
                        </a:rPr>
                        <a:t>Masterclass overview</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1482478753"/>
                  </a:ext>
                </a:extLst>
              </a:tr>
              <a:tr h="699077">
                <a:tc>
                  <a:txBody>
                    <a:bodyPr/>
                    <a:lstStyle/>
                    <a:p>
                      <a:r>
                        <a:rPr lang="en-GB" sz="28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cap="none" spc="0">
                          <a:solidFill>
                            <a:schemeClr val="tx1"/>
                          </a:solidFill>
                        </a:rPr>
                        <a:t>Overview of Trainer of Trainer’s program</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423163"/>
                  </a:ext>
                </a:extLst>
              </a:tr>
              <a:tr h="699077">
                <a:tc>
                  <a:txBody>
                    <a:bodyPr/>
                    <a:lstStyle/>
                    <a:p>
                      <a:r>
                        <a:rPr lang="en-GB" sz="2800" b="1" cap="none" spc="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cap="none" spc="0">
                          <a:solidFill>
                            <a:schemeClr val="tx1"/>
                          </a:solidFill>
                        </a:rPr>
                        <a:t>Accessing all materials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69596388"/>
                  </a:ext>
                </a:extLst>
              </a:tr>
            </a:tbl>
          </a:graphicData>
        </a:graphic>
      </p:graphicFrame>
    </p:spTree>
    <p:extLst>
      <p:ext uri="{BB962C8B-B14F-4D97-AF65-F5344CB8AC3E}">
        <p14:creationId xmlns:p14="http://schemas.microsoft.com/office/powerpoint/2010/main" val="16560266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F41D8DFB-4B33-EB48-4C36-1250695230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9E10C2-47A5-6A7C-8BD1-41CE953711BA}"/>
              </a:ext>
            </a:extLst>
          </p:cNvPr>
          <p:cNvSpPr>
            <a:spLocks noGrp="1"/>
          </p:cNvSpPr>
          <p:nvPr>
            <p:ph type="ctrTitle"/>
          </p:nvPr>
        </p:nvSpPr>
        <p:spPr/>
        <p:txBody>
          <a:bodyPr>
            <a:normAutofit/>
          </a:bodyPr>
          <a:lstStyle/>
          <a:p>
            <a:r>
              <a:rPr lang="en-GB">
                <a:solidFill>
                  <a:schemeClr val="tx1"/>
                </a:solidFill>
                <a:latin typeface="Roboto"/>
                <a:ea typeface="Roboto"/>
                <a:cs typeface="Roboto"/>
                <a:sym typeface="Roboto"/>
              </a:rPr>
              <a:t>Introducing Climate-Resilient Water Services</a:t>
            </a:r>
            <a:endParaRPr lang="en-GB">
              <a:solidFill>
                <a:schemeClr val="tx1"/>
              </a:solidFill>
            </a:endParaRPr>
          </a:p>
        </p:txBody>
      </p:sp>
      <p:sp>
        <p:nvSpPr>
          <p:cNvPr id="6" name="Text Placeholder 5">
            <a:extLst>
              <a:ext uri="{FF2B5EF4-FFF2-40B4-BE49-F238E27FC236}">
                <a16:creationId xmlns:a16="http://schemas.microsoft.com/office/drawing/2014/main" id="{245A437B-3DBC-E9EE-D02F-EC2DBEA5920F}"/>
              </a:ext>
            </a:extLst>
          </p:cNvPr>
          <p:cNvSpPr>
            <a:spLocks noGrp="1"/>
          </p:cNvSpPr>
          <p:nvPr>
            <p:ph type="subTitle" idx="1"/>
          </p:nvPr>
        </p:nvSpPr>
        <p:spPr/>
        <p:txBody>
          <a:bodyPr/>
          <a:lstStyle/>
          <a:p>
            <a:r>
              <a:rPr lang="en-GB">
                <a:latin typeface="Roboto"/>
                <a:ea typeface="Roboto"/>
                <a:cs typeface="Roboto"/>
              </a:rPr>
              <a:t>Online module</a:t>
            </a:r>
            <a:endParaRPr lang="en-GB"/>
          </a:p>
        </p:txBody>
      </p:sp>
      <p:pic>
        <p:nvPicPr>
          <p:cNvPr id="5" name="Picture Placeholder 4" descr="A close-up of a swamp&#10;&#10;AI-generated content may be incorrect.">
            <a:extLst>
              <a:ext uri="{FF2B5EF4-FFF2-40B4-BE49-F238E27FC236}">
                <a16:creationId xmlns:a16="http://schemas.microsoft.com/office/drawing/2014/main" id="{00EE6897-AD62-CE2E-D90C-F109F2BC1F5F}"/>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7" name="Text Placeholder 6">
            <a:extLst>
              <a:ext uri="{FF2B5EF4-FFF2-40B4-BE49-F238E27FC236}">
                <a16:creationId xmlns:a16="http://schemas.microsoft.com/office/drawing/2014/main" id="{7EB3EFDF-DE21-F5F1-B8A3-38AB346B9221}"/>
              </a:ext>
            </a:extLst>
          </p:cNvPr>
          <p:cNvSpPr>
            <a:spLocks noGrp="1"/>
          </p:cNvSpPr>
          <p:nvPr>
            <p:ph type="body" sz="quarter" idx="14"/>
          </p:nvPr>
        </p:nvSpPr>
        <p:spPr/>
        <p:txBody>
          <a:bodyPr/>
          <a:lstStyle/>
          <a:p>
            <a:r>
              <a:rPr lang="en-GB"/>
              <a:t>MODULE 1</a:t>
            </a:r>
          </a:p>
        </p:txBody>
      </p:sp>
      <p:sp>
        <p:nvSpPr>
          <p:cNvPr id="9" name="Google Shape;286;p10">
            <a:extLst>
              <a:ext uri="{FF2B5EF4-FFF2-40B4-BE49-F238E27FC236}">
                <a16:creationId xmlns:a16="http://schemas.microsoft.com/office/drawing/2014/main" id="{BADE6B17-5A15-2EAB-3CF1-B39CE6D99A42}"/>
              </a:ext>
            </a:extLst>
          </p:cNvPr>
          <p:cNvSpPr txBox="1"/>
          <p:nvPr/>
        </p:nvSpPr>
        <p:spPr>
          <a:xfrm>
            <a:off x="162550" y="4761622"/>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Mida Creek Mangrove, Kenya | Timothy K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8022040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261">
          <a:extLst>
            <a:ext uri="{FF2B5EF4-FFF2-40B4-BE49-F238E27FC236}">
              <a16:creationId xmlns:a16="http://schemas.microsoft.com/office/drawing/2014/main" id="{3BBCE94D-A50F-CF27-4438-3F2AC82F0AB0}"/>
            </a:ext>
          </a:extLst>
        </p:cNvPr>
        <p:cNvGrpSpPr/>
        <p:nvPr/>
      </p:nvGrpSpPr>
      <p:grpSpPr>
        <a:xfrm>
          <a:off x="0" y="0"/>
          <a:ext cx="0" cy="0"/>
          <a:chOff x="0" y="0"/>
          <a:chExt cx="0" cy="0"/>
        </a:xfrm>
      </p:grpSpPr>
      <p:sp>
        <p:nvSpPr>
          <p:cNvPr id="1263" name="Google Shape;1263;p89">
            <a:extLst>
              <a:ext uri="{FF2B5EF4-FFF2-40B4-BE49-F238E27FC236}">
                <a16:creationId xmlns:a16="http://schemas.microsoft.com/office/drawing/2014/main" id="{D6FCC278-971E-6584-B412-045B55D208B9}"/>
              </a:ext>
            </a:extLst>
          </p:cNvPr>
          <p:cNvSpPr txBox="1"/>
          <p:nvPr/>
        </p:nvSpPr>
        <p:spPr>
          <a:xfrm>
            <a:off x="1605710" y="597043"/>
            <a:ext cx="8980580" cy="11070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Accessing Module 1 as a </a:t>
            </a:r>
          </a:p>
          <a:p>
            <a:pPr marL="0" marR="0" lvl="0" indent="0" algn="ctr"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self-paced and guided course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89">
            <a:extLst>
              <a:ext uri="{FF2B5EF4-FFF2-40B4-BE49-F238E27FC236}">
                <a16:creationId xmlns:a16="http://schemas.microsoft.com/office/drawing/2014/main" id="{BDDAA674-D98A-0C53-DAA3-AF3466758D08}"/>
              </a:ext>
            </a:extLst>
          </p:cNvPr>
          <p:cNvSpPr txBox="1">
            <a:spLocks noGrp="1"/>
          </p:cNvSpPr>
          <p:nvPr>
            <p:ph type="sldNum" idx="12"/>
          </p:nvPr>
        </p:nvSpPr>
        <p:spPr>
          <a:xfrm>
            <a:off x="164592" y="9556750"/>
            <a:ext cx="512064"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31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1267" name="Google Shape;1267;p89">
            <a:extLst>
              <a:ext uri="{FF2B5EF4-FFF2-40B4-BE49-F238E27FC236}">
                <a16:creationId xmlns:a16="http://schemas.microsoft.com/office/drawing/2014/main" id="{C025DF2E-57C5-DB54-4237-3510D4C1A281}"/>
              </a:ext>
            </a:extLst>
          </p:cNvPr>
          <p:cNvSpPr txBox="1"/>
          <p:nvPr/>
        </p:nvSpPr>
        <p:spPr>
          <a:xfrm rot="-5400000">
            <a:off x="9859380" y="4532860"/>
            <a:ext cx="414480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Michael Foley,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2" name="Picture 1" descr="A qr code with a white background&#10;&#10;AI-generated content may be incorrect.">
            <a:extLst>
              <a:ext uri="{FF2B5EF4-FFF2-40B4-BE49-F238E27FC236}">
                <a16:creationId xmlns:a16="http://schemas.microsoft.com/office/drawing/2014/main" id="{06BC53B6-8912-5966-DFDB-727B4201A71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00612" y="2233612"/>
            <a:ext cx="2984604" cy="2984604"/>
          </a:xfrm>
          <a:prstGeom prst="rect">
            <a:avLst/>
          </a:prstGeom>
          <a:noFill/>
          <a:ln>
            <a:noFill/>
          </a:ln>
        </p:spPr>
      </p:pic>
    </p:spTree>
    <p:extLst>
      <p:ext uri="{BB962C8B-B14F-4D97-AF65-F5344CB8AC3E}">
        <p14:creationId xmlns:p14="http://schemas.microsoft.com/office/powerpoint/2010/main" val="32604534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8F5A60A1-7B96-8765-52D2-F4F65BED98BF}"/>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07AC5254-77AC-0804-656A-83309B6C23B6}"/>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4917193" y="2155861"/>
          <a:ext cx="5780977" cy="2065014"/>
        </p:xfrm>
        <a:graphic>
          <a:graphicData uri="http://schemas.openxmlformats.org/drawingml/2006/table">
            <a:tbl>
              <a:tblPr firstRow="1" bandRow="1">
                <a:noFill/>
                <a:tableStyleId>{5C22544A-7EE6-4342-B048-85BDC9FD1C3A}</a:tableStyleId>
              </a:tblPr>
              <a:tblGrid>
                <a:gridCol w="1258268">
                  <a:extLst>
                    <a:ext uri="{9D8B030D-6E8A-4147-A177-3AD203B41FA5}">
                      <a16:colId xmlns:a16="http://schemas.microsoft.com/office/drawing/2014/main" val="1112987957"/>
                    </a:ext>
                  </a:extLst>
                </a:gridCol>
                <a:gridCol w="4522709">
                  <a:extLst>
                    <a:ext uri="{9D8B030D-6E8A-4147-A177-3AD203B41FA5}">
                      <a16:colId xmlns:a16="http://schemas.microsoft.com/office/drawing/2014/main" val="437448068"/>
                    </a:ext>
                  </a:extLst>
                </a:gridCol>
              </a:tblGrid>
              <a:tr h="489527">
                <a:tc>
                  <a:txBody>
                    <a:bodyPr/>
                    <a:lstStyle/>
                    <a:p>
                      <a:r>
                        <a:rPr lang="en-GB" sz="28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cap="none" spc="0">
                          <a:solidFill>
                            <a:schemeClr val="tx1"/>
                          </a:solidFill>
                        </a:rPr>
                        <a:t>Overview Module 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699077">
                <a:tc>
                  <a:txBody>
                    <a:bodyPr/>
                    <a:lstStyle/>
                    <a:p>
                      <a:r>
                        <a:rPr lang="en-GB" sz="28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cap="none" spc="0">
                          <a:solidFill>
                            <a:schemeClr val="tx1"/>
                          </a:solidFill>
                        </a:rPr>
                        <a:t>Learning objectives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699077">
                <a:tc>
                  <a:txBody>
                    <a:bodyPr/>
                    <a:lstStyle/>
                    <a:p>
                      <a:r>
                        <a:rPr lang="en-GB" sz="28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sz="1800" b="0" cap="none" spc="0">
                          <a:solidFill>
                            <a:schemeClr val="tx1"/>
                          </a:solidFill>
                        </a:rPr>
                        <a:t>Module 1 outline</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bl>
          </a:graphicData>
        </a:graphic>
      </p:graphicFrame>
    </p:spTree>
    <p:extLst>
      <p:ext uri="{BB962C8B-B14F-4D97-AF65-F5344CB8AC3E}">
        <p14:creationId xmlns:p14="http://schemas.microsoft.com/office/powerpoint/2010/main" val="4125986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Shape 111">
          <a:extLst>
            <a:ext uri="{FF2B5EF4-FFF2-40B4-BE49-F238E27FC236}">
              <a16:creationId xmlns:a16="http://schemas.microsoft.com/office/drawing/2014/main" id="{9A5403C6-2175-DC70-59B4-D1A35B59D180}"/>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F9C6BBD4-1D71-DF5D-0D21-CB9C9E7D4E30}"/>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prstClr val="white"/>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314202ED-FC80-9EFE-204D-942BD0E6B71F}"/>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
        <p:nvSpPr>
          <p:cNvPr id="115" name="Google Shape;115;g30954ad01f5_0_1">
            <a:extLst>
              <a:ext uri="{FF2B5EF4-FFF2-40B4-BE49-F238E27FC236}">
                <a16:creationId xmlns:a16="http://schemas.microsoft.com/office/drawing/2014/main" id="{322E49C2-0552-F1FD-16F3-E60A05E31FEE}"/>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33</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6FB97E35-7D22-66A5-050E-7B88119407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08E5F6A5-2CF6-58C2-9283-3CDC40411A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27189654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E8CC07-A64D-D556-6553-AFB03B51AB95}"/>
              </a:ext>
            </a:extLst>
          </p:cNvPr>
          <p:cNvSpPr>
            <a:spLocks noGrp="1"/>
          </p:cNvSpPr>
          <p:nvPr>
            <p:ph sz="quarter" idx="16"/>
          </p:nvPr>
        </p:nvSpPr>
        <p:spPr/>
        <p:txBody>
          <a:bodyPr/>
          <a:lstStyle/>
          <a:p>
            <a:r>
              <a:rPr lang="en-GB"/>
              <a:t>01 | Overview Module 1</a:t>
            </a:r>
          </a:p>
        </p:txBody>
      </p:sp>
    </p:spTree>
    <p:extLst>
      <p:ext uri="{BB962C8B-B14F-4D97-AF65-F5344CB8AC3E}">
        <p14:creationId xmlns:p14="http://schemas.microsoft.com/office/powerpoint/2010/main" val="42260240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167">
          <a:extLst>
            <a:ext uri="{FF2B5EF4-FFF2-40B4-BE49-F238E27FC236}">
              <a16:creationId xmlns:a16="http://schemas.microsoft.com/office/drawing/2014/main" id="{32FDAD0D-9AB7-53F5-7648-2202E6F65D8B}"/>
            </a:ext>
          </a:extLst>
        </p:cNvPr>
        <p:cNvGrpSpPr/>
        <p:nvPr/>
      </p:nvGrpSpPr>
      <p:grpSpPr>
        <a:xfrm>
          <a:off x="0" y="0"/>
          <a:ext cx="0" cy="0"/>
          <a:chOff x="0" y="0"/>
          <a:chExt cx="0" cy="0"/>
        </a:xfrm>
      </p:grpSpPr>
      <p:cxnSp>
        <p:nvCxnSpPr>
          <p:cNvPr id="4" name="Connector: Elbow 3">
            <a:extLst>
              <a:ext uri="{FF2B5EF4-FFF2-40B4-BE49-F238E27FC236}">
                <a16:creationId xmlns:a16="http://schemas.microsoft.com/office/drawing/2014/main" id="{3FC08C93-2F48-C110-6DEE-671C4BED0EBA}"/>
              </a:ext>
            </a:extLst>
          </p:cNvPr>
          <p:cNvCxnSpPr>
            <a:cxnSpLocks/>
          </p:cNvCxnSpPr>
          <p:nvPr/>
        </p:nvCxnSpPr>
        <p:spPr>
          <a:xfrm>
            <a:off x="1960083" y="5112762"/>
            <a:ext cx="1157257" cy="100867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Google Shape;257;p7">
            <a:extLst>
              <a:ext uri="{FF2B5EF4-FFF2-40B4-BE49-F238E27FC236}">
                <a16:creationId xmlns:a16="http://schemas.microsoft.com/office/drawing/2014/main" id="{3BA21236-DE28-F3F7-5417-70DC0D8AF3D1}"/>
              </a:ext>
            </a:extLst>
          </p:cNvPr>
          <p:cNvSpPr txBox="1"/>
          <p:nvPr/>
        </p:nvSpPr>
        <p:spPr>
          <a:xfrm>
            <a:off x="3234007" y="5767591"/>
            <a:ext cx="7477536" cy="83099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a:ln>
                  <a:noFill/>
                </a:ln>
                <a:solidFill>
                  <a:srgbClr val="0B5FBA"/>
                </a:solidFill>
                <a:effectLst/>
                <a:uLnTx/>
                <a:uFillTx/>
                <a:latin typeface="Roboto"/>
                <a:ea typeface="Roboto"/>
                <a:cs typeface="Roboto"/>
                <a:sym typeface="Roboto"/>
              </a:rPr>
              <a:t>Self-paced learning module of 1.5 hours </a:t>
            </a:r>
            <a:r>
              <a:rPr kumimoji="0" lang="en-GB" sz="1800" b="1" i="0" u="none" strike="noStrike" kern="0" cap="none" spc="0" normalizeH="0" baseline="0" noProof="0">
                <a:ln>
                  <a:noFill/>
                </a:ln>
                <a:solidFill>
                  <a:srgbClr val="0B5FBA"/>
                </a:solidFill>
                <a:effectLst/>
                <a:uLnTx/>
                <a:uFillTx/>
                <a:latin typeface="Roboto"/>
                <a:ea typeface="Roboto"/>
                <a:cs typeface="Roboto"/>
                <a:sym typeface="Roboto"/>
              </a:rPr>
              <a:t>is pre-requisite to participating in the in-person training.</a:t>
            </a:r>
            <a:r>
              <a:rPr kumimoji="0" lang="en-GB" sz="1800" b="0" i="0" u="none" strike="noStrike" kern="0" cap="none" spc="0" normalizeH="0" baseline="0" noProof="0">
                <a:ln>
                  <a:noFill/>
                </a:ln>
                <a:solidFill>
                  <a:srgbClr val="0B5FBA"/>
                </a:solidFill>
                <a:effectLst/>
                <a:uLnTx/>
                <a:uFillTx/>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a:ln>
                  <a:noFill/>
                </a:ln>
                <a:solidFill>
                  <a:srgbClr val="0B5FBA"/>
                </a:solidFill>
                <a:effectLst/>
                <a:uLnTx/>
                <a:uFillTx/>
                <a:latin typeface="Roboto"/>
                <a:ea typeface="Roboto"/>
                <a:cs typeface="Roboto"/>
                <a:sym typeface="Roboto"/>
              </a:rPr>
              <a:t>It</a:t>
            </a:r>
            <a:r>
              <a:rPr kumimoji="0" lang="en-US" sz="1800" b="0" i="0" u="none" strike="noStrike" kern="0" cap="none" spc="0" normalizeH="0" baseline="0" noProof="0">
                <a:ln>
                  <a:noFill/>
                </a:ln>
                <a:solidFill>
                  <a:srgbClr val="0B5FBA"/>
                </a:solidFill>
                <a:effectLst/>
                <a:uLnTx/>
                <a:uFillTx/>
                <a:latin typeface="Roboto"/>
                <a:ea typeface="Roboto"/>
                <a:cs typeface="Roboto"/>
                <a:sym typeface="Roboto"/>
              </a:rPr>
              <a:t> introduces core concepts and terminology.</a:t>
            </a: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 name="Google Shape;169;p6">
            <a:extLst>
              <a:ext uri="{FF2B5EF4-FFF2-40B4-BE49-F238E27FC236}">
                <a16:creationId xmlns:a16="http://schemas.microsoft.com/office/drawing/2014/main" id="{E363A8F8-0EA5-B10F-E28D-CC4B0E63DDE8}"/>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B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Google Shape;170;p6">
            <a:extLst>
              <a:ext uri="{FF2B5EF4-FFF2-40B4-BE49-F238E27FC236}">
                <a16:creationId xmlns:a16="http://schemas.microsoft.com/office/drawing/2014/main" id="{323ECE22-F82E-9F7A-338D-01B6DABFB4C0}"/>
              </a:ext>
            </a:extLst>
          </p:cNvPr>
          <p:cNvSpPr txBox="1"/>
          <p:nvPr/>
        </p:nvSpPr>
        <p:spPr>
          <a:xfrm>
            <a:off x="1900986" y="3746554"/>
            <a:ext cx="1218027" cy="149701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srgbClr val="FFFFFF"/>
                </a:solidFill>
                <a:effectLst/>
                <a:uLnTx/>
                <a:uFillTx/>
                <a:latin typeface="Roboto"/>
                <a:ea typeface="Roboto"/>
                <a:cs typeface="Roboto"/>
                <a:sym typeface="Arial"/>
              </a:rPr>
              <a:t> Online introduction to climate-resilient water services</a:t>
            </a: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7" name="Google Shape;187;p6">
            <a:extLst>
              <a:ext uri="{FF2B5EF4-FFF2-40B4-BE49-F238E27FC236}">
                <a16:creationId xmlns:a16="http://schemas.microsoft.com/office/drawing/2014/main" id="{D79EC532-CC98-A767-5CA3-BF4C1ABBC13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8" name="Google Shape;189;p6">
            <a:extLst>
              <a:ext uri="{FF2B5EF4-FFF2-40B4-BE49-F238E27FC236}">
                <a16:creationId xmlns:a16="http://schemas.microsoft.com/office/drawing/2014/main" id="{A1F30634-C8C1-18F4-5F9E-79A65B4B8EBB}"/>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 name="Google Shape;191;p6">
            <a:extLst>
              <a:ext uri="{FF2B5EF4-FFF2-40B4-BE49-F238E27FC236}">
                <a16:creationId xmlns:a16="http://schemas.microsoft.com/office/drawing/2014/main" id="{EB0CB70E-A759-CC33-A1FC-A9B6624F47E0}"/>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 name="Google Shape;193;p6">
            <a:extLst>
              <a:ext uri="{FF2B5EF4-FFF2-40B4-BE49-F238E27FC236}">
                <a16:creationId xmlns:a16="http://schemas.microsoft.com/office/drawing/2014/main" id="{C04CB817-4CF6-3F47-D30D-73B6F01AB725}"/>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6" name="Google Shape;170;p6">
            <a:extLst>
              <a:ext uri="{FF2B5EF4-FFF2-40B4-BE49-F238E27FC236}">
                <a16:creationId xmlns:a16="http://schemas.microsoft.com/office/drawing/2014/main" id="{B0F15336-FFD6-CB07-1C64-7E837AE6C9E6}"/>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Risk Assessments</a:t>
            </a:r>
          </a:p>
        </p:txBody>
      </p:sp>
      <p:sp>
        <p:nvSpPr>
          <p:cNvPr id="27" name="Google Shape;170;p6">
            <a:extLst>
              <a:ext uri="{FF2B5EF4-FFF2-40B4-BE49-F238E27FC236}">
                <a16:creationId xmlns:a16="http://schemas.microsoft.com/office/drawing/2014/main" id="{3E542765-9CD5-8B95-5DB4-33DEE9DE20A9}"/>
              </a:ext>
            </a:extLst>
          </p:cNvPr>
          <p:cNvSpPr txBox="1"/>
          <p:nvPr/>
        </p:nvSpPr>
        <p:spPr>
          <a:xfrm>
            <a:off x="3705956" y="3759430"/>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28" name="Google Shape;170;p6">
            <a:extLst>
              <a:ext uri="{FF2B5EF4-FFF2-40B4-BE49-F238E27FC236}">
                <a16:creationId xmlns:a16="http://schemas.microsoft.com/office/drawing/2014/main" id="{1F1DFA8E-4031-6A7E-356D-182C657B0F11}"/>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prstClr val="white">
                    <a:lumMod val="85000"/>
                  </a:prstClr>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29" name="Google Shape;170;p6">
            <a:extLst>
              <a:ext uri="{FF2B5EF4-FFF2-40B4-BE49-F238E27FC236}">
                <a16:creationId xmlns:a16="http://schemas.microsoft.com/office/drawing/2014/main" id="{A6289259-EBBF-31E3-5393-048E1A215397}"/>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Toolkit for Water and Sanitation Infrastructure Planning </a:t>
            </a:r>
          </a:p>
        </p:txBody>
      </p:sp>
      <p:grpSp>
        <p:nvGrpSpPr>
          <p:cNvPr id="33" name="Google Shape;174;p6">
            <a:extLst>
              <a:ext uri="{FF2B5EF4-FFF2-40B4-BE49-F238E27FC236}">
                <a16:creationId xmlns:a16="http://schemas.microsoft.com/office/drawing/2014/main" id="{4B39E453-E639-DE20-5AFD-259AEF6FE4B9}"/>
              </a:ext>
            </a:extLst>
          </p:cNvPr>
          <p:cNvGrpSpPr/>
          <p:nvPr/>
        </p:nvGrpSpPr>
        <p:grpSpPr>
          <a:xfrm>
            <a:off x="3598683" y="1949142"/>
            <a:ext cx="1391476" cy="1391476"/>
            <a:chOff x="0" y="0"/>
            <a:chExt cx="812800" cy="812800"/>
          </a:xfrm>
        </p:grpSpPr>
        <p:sp>
          <p:nvSpPr>
            <p:cNvPr id="34" name="Google Shape;175;p6">
              <a:extLst>
                <a:ext uri="{FF2B5EF4-FFF2-40B4-BE49-F238E27FC236}">
                  <a16:creationId xmlns:a16="http://schemas.microsoft.com/office/drawing/2014/main" id="{BE2F7F97-6F10-F5B8-0BC1-3375C58BD007}"/>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5" name="Google Shape;176;p6">
              <a:extLst>
                <a:ext uri="{FF2B5EF4-FFF2-40B4-BE49-F238E27FC236}">
                  <a16:creationId xmlns:a16="http://schemas.microsoft.com/office/drawing/2014/main" id="{DB091DE4-385E-F139-C059-047AEC293C2A}"/>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2</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36" name="Google Shape;174;p6">
            <a:extLst>
              <a:ext uri="{FF2B5EF4-FFF2-40B4-BE49-F238E27FC236}">
                <a16:creationId xmlns:a16="http://schemas.microsoft.com/office/drawing/2014/main" id="{087165E5-67FC-3714-0CA9-220F042CB4DC}"/>
              </a:ext>
            </a:extLst>
          </p:cNvPr>
          <p:cNvGrpSpPr/>
          <p:nvPr/>
        </p:nvGrpSpPr>
        <p:grpSpPr>
          <a:xfrm>
            <a:off x="5400262" y="1949142"/>
            <a:ext cx="1391476" cy="1391476"/>
            <a:chOff x="0" y="0"/>
            <a:chExt cx="812800" cy="812800"/>
          </a:xfrm>
        </p:grpSpPr>
        <p:sp>
          <p:nvSpPr>
            <p:cNvPr id="37" name="Google Shape;175;p6">
              <a:extLst>
                <a:ext uri="{FF2B5EF4-FFF2-40B4-BE49-F238E27FC236}">
                  <a16:creationId xmlns:a16="http://schemas.microsoft.com/office/drawing/2014/main" id="{00EE41D9-60CE-6590-29A5-D5F58A3633ED}"/>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8" name="Google Shape;176;p6">
              <a:extLst>
                <a:ext uri="{FF2B5EF4-FFF2-40B4-BE49-F238E27FC236}">
                  <a16:creationId xmlns:a16="http://schemas.microsoft.com/office/drawing/2014/main" id="{0A5F77C0-2956-BA83-C548-7FE80E863107}"/>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3</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39" name="Google Shape;174;p6">
            <a:extLst>
              <a:ext uri="{FF2B5EF4-FFF2-40B4-BE49-F238E27FC236}">
                <a16:creationId xmlns:a16="http://schemas.microsoft.com/office/drawing/2014/main" id="{AB8B32F9-466A-F401-24D1-A07D6BB3788E}"/>
              </a:ext>
            </a:extLst>
          </p:cNvPr>
          <p:cNvGrpSpPr/>
          <p:nvPr/>
        </p:nvGrpSpPr>
        <p:grpSpPr>
          <a:xfrm>
            <a:off x="7201841" y="1949142"/>
            <a:ext cx="1391476" cy="1391476"/>
            <a:chOff x="0" y="0"/>
            <a:chExt cx="812800" cy="812800"/>
          </a:xfrm>
        </p:grpSpPr>
        <p:sp>
          <p:nvSpPr>
            <p:cNvPr id="40" name="Google Shape;175;p6">
              <a:extLst>
                <a:ext uri="{FF2B5EF4-FFF2-40B4-BE49-F238E27FC236}">
                  <a16:creationId xmlns:a16="http://schemas.microsoft.com/office/drawing/2014/main" id="{808C07A2-ABF4-BE1C-E53D-CEF90F1BB677}"/>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 name="Google Shape;176;p6">
              <a:extLst>
                <a:ext uri="{FF2B5EF4-FFF2-40B4-BE49-F238E27FC236}">
                  <a16:creationId xmlns:a16="http://schemas.microsoft.com/office/drawing/2014/main" id="{5DC7287C-DD90-9AEA-5A8B-18EA01E2EF92}"/>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4</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42" name="Google Shape;174;p6">
            <a:extLst>
              <a:ext uri="{FF2B5EF4-FFF2-40B4-BE49-F238E27FC236}">
                <a16:creationId xmlns:a16="http://schemas.microsoft.com/office/drawing/2014/main" id="{AC08A430-1DC4-9F3D-7C68-A02A9C1FD54A}"/>
              </a:ext>
            </a:extLst>
          </p:cNvPr>
          <p:cNvGrpSpPr/>
          <p:nvPr/>
        </p:nvGrpSpPr>
        <p:grpSpPr>
          <a:xfrm>
            <a:off x="9003420" y="1949142"/>
            <a:ext cx="1391476" cy="1391476"/>
            <a:chOff x="0" y="0"/>
            <a:chExt cx="812800" cy="812800"/>
          </a:xfrm>
        </p:grpSpPr>
        <p:sp>
          <p:nvSpPr>
            <p:cNvPr id="43" name="Google Shape;175;p6">
              <a:extLst>
                <a:ext uri="{FF2B5EF4-FFF2-40B4-BE49-F238E27FC236}">
                  <a16:creationId xmlns:a16="http://schemas.microsoft.com/office/drawing/2014/main" id="{AAEB5669-711E-E8A6-EA93-4EAD374227CE}"/>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 name="Google Shape;176;p6">
              <a:extLst>
                <a:ext uri="{FF2B5EF4-FFF2-40B4-BE49-F238E27FC236}">
                  <a16:creationId xmlns:a16="http://schemas.microsoft.com/office/drawing/2014/main" id="{0491ED70-4CB4-E0E9-1DB6-9361A7820BEC}"/>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rPr>
                <a:t>Module 5</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grpSp>
        <p:nvGrpSpPr>
          <p:cNvPr id="45" name="Google Shape;174;p6">
            <a:extLst>
              <a:ext uri="{FF2B5EF4-FFF2-40B4-BE49-F238E27FC236}">
                <a16:creationId xmlns:a16="http://schemas.microsoft.com/office/drawing/2014/main" id="{BE4D9EE1-2241-4A06-F76F-4A54BFBFEC63}"/>
              </a:ext>
            </a:extLst>
          </p:cNvPr>
          <p:cNvGrpSpPr/>
          <p:nvPr/>
        </p:nvGrpSpPr>
        <p:grpSpPr>
          <a:xfrm>
            <a:off x="1797104" y="1949142"/>
            <a:ext cx="1391476" cy="1391476"/>
            <a:chOff x="0" y="0"/>
            <a:chExt cx="812800" cy="812800"/>
          </a:xfrm>
        </p:grpSpPr>
        <p:sp>
          <p:nvSpPr>
            <p:cNvPr id="46" name="Google Shape;175;p6">
              <a:extLst>
                <a:ext uri="{FF2B5EF4-FFF2-40B4-BE49-F238E27FC236}">
                  <a16:creationId xmlns:a16="http://schemas.microsoft.com/office/drawing/2014/main" id="{800CDF2F-9820-5D97-1D0A-7FDD02F969D4}"/>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7" name="Google Shape;176;p6">
              <a:extLst>
                <a:ext uri="{FF2B5EF4-FFF2-40B4-BE49-F238E27FC236}">
                  <a16:creationId xmlns:a16="http://schemas.microsoft.com/office/drawing/2014/main" id="{8243E87C-D98D-9DEC-25BE-56AFC006B76B}"/>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rPr>
                <a:t>Module 1</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spTree>
    <p:extLst>
      <p:ext uri="{BB962C8B-B14F-4D97-AF65-F5344CB8AC3E}">
        <p14:creationId xmlns:p14="http://schemas.microsoft.com/office/powerpoint/2010/main" val="322426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Placeholder 4" descr="A aerial view of a beach&#10;&#10;AI-generated content may be incorrect.">
            <a:extLst>
              <a:ext uri="{FF2B5EF4-FFF2-40B4-BE49-F238E27FC236}">
                <a16:creationId xmlns:a16="http://schemas.microsoft.com/office/drawing/2014/main" id="{3717DD69-493F-DC9A-E1B4-F17B2CF29F48}"/>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3F06AB32-D4D9-B4F5-06FE-4CFAC3B8A3B7}"/>
              </a:ext>
            </a:extLst>
          </p:cNvPr>
          <p:cNvSpPr>
            <a:spLocks noGrp="1"/>
          </p:cNvSpPr>
          <p:nvPr>
            <p:ph sz="quarter" idx="14"/>
          </p:nvPr>
        </p:nvSpPr>
        <p:spPr>
          <a:xfrm>
            <a:off x="4820076" y="1274613"/>
            <a:ext cx="6766560" cy="4814292"/>
          </a:xfrm>
        </p:spPr>
        <p:txBody>
          <a:bodyPr numCol="1">
            <a:noAutofit/>
          </a:bodyPr>
          <a:lstStyle/>
          <a:p>
            <a:pPr marL="114300" indent="0">
              <a:buNone/>
            </a:pPr>
            <a:r>
              <a:rPr lang="en-GB">
                <a:solidFill>
                  <a:srgbClr val="0B5FBA"/>
                </a:solidFill>
                <a:latin typeface="Roboto"/>
                <a:ea typeface="Roboto"/>
                <a:cs typeface="Roboto"/>
                <a:sym typeface="Roboto"/>
              </a:rPr>
              <a:t>This module introduces: </a:t>
            </a:r>
          </a:p>
          <a:p>
            <a:pPr marL="457200"/>
            <a:r>
              <a:rPr lang="en-GB">
                <a:solidFill>
                  <a:srgbClr val="0B5FBA"/>
                </a:solidFill>
                <a:latin typeface="Roboto"/>
                <a:ea typeface="Roboto"/>
                <a:cs typeface="Roboto"/>
                <a:sym typeface="Roboto"/>
              </a:rPr>
              <a:t>Core concepts of climate change, water adaptation and resilience.</a:t>
            </a:r>
          </a:p>
          <a:p>
            <a:pPr marL="400050" indent="-285750"/>
            <a:r>
              <a:rPr lang="en-GB">
                <a:solidFill>
                  <a:srgbClr val="0B5FBA"/>
                </a:solidFill>
                <a:latin typeface="Roboto"/>
                <a:ea typeface="Roboto"/>
                <a:cs typeface="Roboto"/>
                <a:sym typeface="Roboto"/>
              </a:rPr>
              <a:t>Climate resilient water services.</a:t>
            </a:r>
          </a:p>
          <a:p>
            <a:pPr marL="114300" indent="0">
              <a:buNone/>
            </a:pPr>
            <a:endParaRPr lang="en-GB">
              <a:solidFill>
                <a:srgbClr val="0B5FBA"/>
              </a:solidFill>
              <a:latin typeface="Roboto"/>
              <a:ea typeface="Roboto"/>
              <a:cs typeface="Roboto"/>
              <a:sym typeface="Roboto"/>
            </a:endParaRPr>
          </a:p>
          <a:p>
            <a:pPr marL="114300" indent="0">
              <a:buNone/>
            </a:pPr>
            <a:r>
              <a:rPr lang="en-GB">
                <a:solidFill>
                  <a:srgbClr val="0B5FBA"/>
                </a:solidFill>
                <a:latin typeface="Roboto"/>
                <a:ea typeface="Roboto"/>
                <a:cs typeface="Roboto"/>
                <a:sym typeface="Roboto"/>
              </a:rPr>
              <a:t>The module includes:</a:t>
            </a:r>
          </a:p>
          <a:p>
            <a:pPr marL="457200"/>
            <a:r>
              <a:rPr lang="en-GB">
                <a:solidFill>
                  <a:srgbClr val="0B5FBA"/>
                </a:solidFill>
                <a:latin typeface="Roboto"/>
                <a:ea typeface="Roboto"/>
                <a:cs typeface="Roboto"/>
                <a:sym typeface="Roboto"/>
              </a:rPr>
              <a:t>Reflection on climate hazards that hinder sustainable and universal water services in different contexts.</a:t>
            </a:r>
          </a:p>
          <a:p>
            <a:pPr marL="457200"/>
            <a:r>
              <a:rPr lang="en-GB">
                <a:solidFill>
                  <a:srgbClr val="0B5FBA"/>
                </a:solidFill>
                <a:latin typeface="Roboto"/>
                <a:ea typeface="Roboto"/>
                <a:cs typeface="Roboto"/>
                <a:sym typeface="Roboto"/>
              </a:rPr>
              <a:t>A </a:t>
            </a:r>
            <a:r>
              <a:rPr lang="en-GB" b="1">
                <a:solidFill>
                  <a:srgbClr val="0B5FBA"/>
                </a:solidFill>
                <a:latin typeface="Roboto"/>
                <a:ea typeface="Roboto"/>
                <a:cs typeface="Roboto"/>
                <a:sym typeface="Roboto"/>
              </a:rPr>
              <a:t>g</a:t>
            </a:r>
            <a:r>
              <a:rPr lang="en-GB" b="1"/>
              <a:t>lossary </a:t>
            </a:r>
            <a:r>
              <a:rPr lang="en-GB"/>
              <a:t>of key terms and concepts.</a:t>
            </a:r>
          </a:p>
        </p:txBody>
      </p:sp>
      <p:sp>
        <p:nvSpPr>
          <p:cNvPr id="7" name="Title 1">
            <a:extLst>
              <a:ext uri="{FF2B5EF4-FFF2-40B4-BE49-F238E27FC236}">
                <a16:creationId xmlns:a16="http://schemas.microsoft.com/office/drawing/2014/main" id="{B233B4F9-8D7D-D61D-58FF-46901EB11784}"/>
              </a:ext>
            </a:extLst>
          </p:cNvPr>
          <p:cNvSpPr txBox="1">
            <a:spLocks/>
          </p:cNvSpPr>
          <p:nvPr/>
        </p:nvSpPr>
        <p:spPr>
          <a:xfrm>
            <a:off x="4820076" y="460917"/>
            <a:ext cx="7371924" cy="9326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i="0" kern="1200" cap="none" baseline="0">
                <a:solidFill>
                  <a:srgbClr val="0A5FBA"/>
                </a:solidFill>
                <a:latin typeface="Roboto" panose="02000000000000000000" pitchFamily="2" charset="0"/>
                <a:ea typeface="Roboto"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rgbClr val="0B5FBA"/>
                </a:solidFill>
                <a:effectLst/>
                <a:uLnTx/>
                <a:uFillTx/>
                <a:latin typeface="Roboto"/>
                <a:ea typeface="Roboto"/>
                <a:cs typeface="Roboto"/>
                <a:sym typeface="Arial"/>
              </a:rPr>
              <a:t>MODULE 1</a:t>
            </a:r>
            <a:br>
              <a:rPr kumimoji="0" lang="en-GB" sz="2400" b="1" i="0" u="none" strike="noStrike" kern="1200" cap="none" spc="0" normalizeH="0" baseline="0" noProof="0">
                <a:ln>
                  <a:noFill/>
                </a:ln>
                <a:solidFill>
                  <a:srgbClr val="0B5FBA"/>
                </a:solidFill>
                <a:effectLst/>
                <a:uLnTx/>
                <a:uFillTx/>
                <a:latin typeface="Roboto"/>
                <a:ea typeface="Roboto"/>
                <a:cs typeface="Roboto"/>
                <a:sym typeface="Arial"/>
              </a:rPr>
            </a:br>
            <a:r>
              <a:rPr kumimoji="0" lang="en-GB" sz="2800" b="0" i="0" u="none" strike="noStrike" kern="1200" cap="none" spc="0" normalizeH="0" baseline="0" noProof="0">
                <a:ln>
                  <a:noFill/>
                </a:ln>
                <a:solidFill>
                  <a:srgbClr val="0B5FBA"/>
                </a:solidFill>
                <a:effectLst/>
                <a:uLnTx/>
                <a:uFillTx/>
                <a:latin typeface="Roboto"/>
                <a:ea typeface="Roboto"/>
                <a:cs typeface="Roboto"/>
                <a:sym typeface="Arial"/>
              </a:rPr>
              <a:t>Introducing Climate-Resilient Water Services</a:t>
            </a:r>
            <a:endParaRPr kumimoji="0" lang="en-GB" sz="24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6" name="Google Shape;286;p10">
            <a:extLst>
              <a:ext uri="{FF2B5EF4-FFF2-40B4-BE49-F238E27FC236}">
                <a16:creationId xmlns:a16="http://schemas.microsoft.com/office/drawing/2014/main" id="{4D6862CC-F321-C263-FFDD-362E672D7BFB}"/>
              </a:ext>
            </a:extLst>
          </p:cNvPr>
          <p:cNvSpPr txBox="1"/>
          <p:nvPr/>
        </p:nvSpPr>
        <p:spPr>
          <a:xfrm>
            <a:off x="92584" y="5978170"/>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Australia | Joan Li |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8603542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657B594-03B6-6B79-B49C-24A973815BE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7442B2-1EA3-AB8E-342E-2895ECFAC934}"/>
              </a:ext>
            </a:extLst>
          </p:cNvPr>
          <p:cNvSpPr>
            <a:spLocks noGrp="1"/>
          </p:cNvSpPr>
          <p:nvPr>
            <p:ph sz="quarter" idx="16"/>
          </p:nvPr>
        </p:nvSpPr>
        <p:spPr/>
        <p:txBody>
          <a:bodyPr/>
          <a:lstStyle/>
          <a:p>
            <a:r>
              <a:rPr lang="en-GB"/>
              <a:t>02 | Learning objectives</a:t>
            </a:r>
          </a:p>
        </p:txBody>
      </p:sp>
    </p:spTree>
    <p:extLst>
      <p:ext uri="{BB962C8B-B14F-4D97-AF65-F5344CB8AC3E}">
        <p14:creationId xmlns:p14="http://schemas.microsoft.com/office/powerpoint/2010/main" val="3671836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76749-6811-C4FF-9DDC-03815095984F}"/>
              </a:ext>
            </a:extLst>
          </p:cNvPr>
          <p:cNvSpPr>
            <a:spLocks noGrp="1"/>
          </p:cNvSpPr>
          <p:nvPr>
            <p:ph type="title"/>
          </p:nvPr>
        </p:nvSpPr>
        <p:spPr>
          <a:xfrm>
            <a:off x="534871" y="429238"/>
            <a:ext cx="10652760" cy="969264"/>
          </a:xfrm>
        </p:spPr>
        <p:txBody>
          <a:bodyPr>
            <a:normAutofit/>
          </a:bodyPr>
          <a:lstStyle/>
          <a:p>
            <a:r>
              <a:rPr lang="en-GB">
                <a:latin typeface="Roboto Black"/>
                <a:ea typeface="Roboto Black"/>
                <a:cs typeface="Roboto Black"/>
              </a:rPr>
              <a:t>Module 1 objectives</a:t>
            </a:r>
            <a:endParaRPr lang="en-GB"/>
          </a:p>
        </p:txBody>
      </p:sp>
      <p:sp>
        <p:nvSpPr>
          <p:cNvPr id="4" name="Content Placeholder 3">
            <a:extLst>
              <a:ext uri="{FF2B5EF4-FFF2-40B4-BE49-F238E27FC236}">
                <a16:creationId xmlns:a16="http://schemas.microsoft.com/office/drawing/2014/main" id="{FBA54DC7-5108-3307-CD3E-4ED3201825AE}"/>
              </a:ext>
            </a:extLst>
          </p:cNvPr>
          <p:cNvSpPr>
            <a:spLocks noGrp="1"/>
          </p:cNvSpPr>
          <p:nvPr>
            <p:ph idx="1"/>
          </p:nvPr>
        </p:nvSpPr>
        <p:spPr>
          <a:xfrm>
            <a:off x="534871" y="1509037"/>
            <a:ext cx="10652760" cy="4190656"/>
          </a:xfrm>
        </p:spPr>
        <p:txBody>
          <a:bodyPr vert="horz" lIns="91440" tIns="45720" rIns="91440" bIns="45720" rtlCol="0" anchor="t">
            <a:normAutofit fontScale="85000" lnSpcReduction="10000"/>
          </a:bodyPr>
          <a:lstStyle/>
          <a:p>
            <a:pPr marL="13970"/>
            <a:r>
              <a:rPr lang="en-GB">
                <a:latin typeface="Roboto"/>
                <a:ea typeface="Roboto"/>
                <a:cs typeface="Roboto"/>
              </a:rPr>
              <a:t>By the end of this module, you will be able to:</a:t>
            </a:r>
            <a:endParaRPr lang="en-US"/>
          </a:p>
          <a:p>
            <a:pPr marL="13970"/>
            <a:endParaRPr lang="en-GB">
              <a:latin typeface="Roboto"/>
              <a:ea typeface="Roboto"/>
              <a:cs typeface="Roboto"/>
            </a:endParaRPr>
          </a:p>
          <a:p>
            <a:pPr marL="285750" indent="-285750">
              <a:buFont typeface="Arial"/>
              <a:buChar char="•"/>
            </a:pPr>
            <a:r>
              <a:rPr lang="en-GB" b="1">
                <a:latin typeface="Roboto"/>
                <a:ea typeface="Roboto"/>
                <a:cs typeface="Roboto"/>
              </a:rPr>
              <a:t>Explain</a:t>
            </a:r>
            <a:r>
              <a:rPr lang="en-GB">
                <a:latin typeface="Roboto"/>
                <a:ea typeface="Roboto"/>
                <a:cs typeface="Roboto"/>
              </a:rPr>
              <a:t> the objectives and structure of the Climate-Resilient Water Services Masterclass</a:t>
            </a:r>
          </a:p>
          <a:p>
            <a:pPr marL="285750" indent="-285750">
              <a:buFont typeface="Arial"/>
              <a:buChar char="•"/>
            </a:pPr>
            <a:r>
              <a:rPr lang="en-GB" b="1">
                <a:latin typeface="Roboto"/>
                <a:ea typeface="Roboto"/>
                <a:cs typeface="Roboto"/>
              </a:rPr>
              <a:t>Describe</a:t>
            </a:r>
            <a:r>
              <a:rPr lang="en-GB">
                <a:latin typeface="Roboto"/>
                <a:ea typeface="Roboto"/>
                <a:cs typeface="Roboto"/>
              </a:rPr>
              <a:t> the programme for the Climate Resilient Water Services Masterclass Training of Trainers </a:t>
            </a:r>
          </a:p>
          <a:p>
            <a:pPr marL="285750" indent="-285750">
              <a:buFont typeface="Arial"/>
              <a:buChar char="•"/>
            </a:pPr>
            <a:r>
              <a:rPr lang="en-GB" b="1">
                <a:latin typeface="Roboto"/>
                <a:ea typeface="Roboto"/>
                <a:cs typeface="Roboto"/>
              </a:rPr>
              <a:t>Explain</a:t>
            </a:r>
            <a:r>
              <a:rPr lang="en-GB">
                <a:latin typeface="Roboto"/>
                <a:ea typeface="Roboto"/>
                <a:cs typeface="Roboto"/>
              </a:rPr>
              <a:t> the basics of what climate change entails and its impacts on water services</a:t>
            </a:r>
          </a:p>
          <a:p>
            <a:pPr marL="285750" indent="-285750">
              <a:buFont typeface="Arial"/>
              <a:buChar char="•"/>
            </a:pPr>
            <a:r>
              <a:rPr lang="en-GB" b="1">
                <a:latin typeface="Roboto"/>
                <a:ea typeface="Roboto"/>
                <a:cs typeface="Roboto"/>
              </a:rPr>
              <a:t>Describe</a:t>
            </a:r>
            <a:r>
              <a:rPr lang="en-GB">
                <a:latin typeface="Roboto"/>
                <a:ea typeface="Roboto"/>
                <a:cs typeface="Roboto"/>
              </a:rPr>
              <a:t> climate-resilient water services</a:t>
            </a:r>
          </a:p>
          <a:p>
            <a:pPr marL="285750" indent="-285750">
              <a:buFont typeface="Arial"/>
              <a:buChar char="•"/>
            </a:pPr>
            <a:r>
              <a:rPr lang="en-GB" b="1">
                <a:latin typeface="Roboto"/>
                <a:ea typeface="Roboto"/>
                <a:cs typeface="Roboto"/>
              </a:rPr>
              <a:t>Explain</a:t>
            </a:r>
            <a:r>
              <a:rPr lang="en-GB">
                <a:latin typeface="Roboto"/>
                <a:ea typeface="Roboto"/>
                <a:cs typeface="Roboto"/>
              </a:rPr>
              <a:t> the basics of climate adaptation, mitigation and resilience in relation to water and sanitation services</a:t>
            </a:r>
          </a:p>
          <a:p>
            <a:pPr marL="0"/>
            <a:endParaRPr lang="en-GB">
              <a:cs typeface="Roboto"/>
            </a:endParaRPr>
          </a:p>
          <a:p>
            <a:pPr marL="0"/>
            <a:endParaRPr lang="en-GB"/>
          </a:p>
        </p:txBody>
      </p:sp>
    </p:spTree>
    <p:extLst>
      <p:ext uri="{BB962C8B-B14F-4D97-AF65-F5344CB8AC3E}">
        <p14:creationId xmlns:p14="http://schemas.microsoft.com/office/powerpoint/2010/main" val="860811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Placeholder 3" descr="A boat in the water&#10;&#10;AI-generated content may be incorrect.">
            <a:extLst>
              <a:ext uri="{FF2B5EF4-FFF2-40B4-BE49-F238E27FC236}">
                <a16:creationId xmlns:a16="http://schemas.microsoft.com/office/drawing/2014/main" id="{8ED3D0F8-E5CC-3078-475A-E2CF98A1C2B7}"/>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46510D33-D5A5-E9BF-8EF8-AE40087036EF}"/>
              </a:ext>
            </a:extLst>
          </p:cNvPr>
          <p:cNvSpPr>
            <a:spLocks noGrp="1"/>
          </p:cNvSpPr>
          <p:nvPr>
            <p:ph sz="quarter" idx="14"/>
          </p:nvPr>
        </p:nvSpPr>
        <p:spPr>
          <a:xfrm>
            <a:off x="4820076" y="1456258"/>
            <a:ext cx="6503275" cy="4240904"/>
          </a:xfrm>
        </p:spPr>
        <p:txBody>
          <a:bodyPr numCol="1" anchor="t">
            <a:normAutofit fontScale="92500" lnSpcReduction="20000"/>
          </a:bodyPr>
          <a:lstStyle/>
          <a:p>
            <a:pPr marL="0" indent="0">
              <a:spcBef>
                <a:spcPts val="0"/>
              </a:spcBef>
              <a:buNone/>
            </a:pPr>
            <a:r>
              <a:rPr lang="en-GB" b="1">
                <a:solidFill>
                  <a:srgbClr val="0B5FBA"/>
                </a:solidFill>
                <a:latin typeface="Roboto"/>
                <a:ea typeface="Roboto"/>
                <a:cs typeface="Roboto"/>
              </a:rPr>
              <a:t>Welcome Session</a:t>
            </a:r>
          </a:p>
          <a:p>
            <a:pPr>
              <a:spcBef>
                <a:spcPts val="0"/>
              </a:spcBef>
            </a:pPr>
            <a:r>
              <a:rPr lang="en-GB">
                <a:solidFill>
                  <a:srgbClr val="0B5FBA"/>
                </a:solidFill>
                <a:latin typeface="Roboto"/>
                <a:ea typeface="Roboto"/>
                <a:cs typeface="Roboto"/>
              </a:rPr>
              <a:t>Pre-assessment</a:t>
            </a:r>
          </a:p>
          <a:p>
            <a:pPr>
              <a:spcBef>
                <a:spcPts val="0"/>
              </a:spcBef>
            </a:pPr>
            <a:r>
              <a:rPr lang="en-GB">
                <a:solidFill>
                  <a:srgbClr val="0B5FBA"/>
                </a:solidFill>
                <a:latin typeface="Roboto"/>
                <a:ea typeface="Roboto"/>
                <a:cs typeface="Roboto"/>
              </a:rPr>
              <a:t>Overview of Masterclass modules</a:t>
            </a:r>
          </a:p>
          <a:p>
            <a:pPr>
              <a:spcBef>
                <a:spcPts val="0"/>
              </a:spcBef>
            </a:pPr>
            <a:r>
              <a:rPr lang="en-GB">
                <a:solidFill>
                  <a:srgbClr val="0B5FBA"/>
                </a:solidFill>
                <a:latin typeface="Roboto"/>
                <a:ea typeface="Roboto"/>
                <a:cs typeface="Roboto"/>
              </a:rPr>
              <a:t>Overview of Training of Trainers program</a:t>
            </a:r>
          </a:p>
          <a:p>
            <a:pPr lvl="1" indent="0">
              <a:spcBef>
                <a:spcPts val="0"/>
              </a:spcBef>
              <a:buNone/>
            </a:pPr>
            <a:endParaRPr lang="en-GB" sz="2000">
              <a:solidFill>
                <a:srgbClr val="0B5FBA"/>
              </a:solidFill>
              <a:latin typeface="Roboto"/>
              <a:ea typeface="Roboto"/>
              <a:cs typeface="Roboto"/>
            </a:endParaRPr>
          </a:p>
          <a:p>
            <a:pPr marL="0" lvl="0" indent="0">
              <a:spcBef>
                <a:spcPts val="0"/>
              </a:spcBef>
              <a:buNone/>
            </a:pPr>
            <a:r>
              <a:rPr lang="en-GB" b="1">
                <a:solidFill>
                  <a:srgbClr val="0B5FBA"/>
                </a:solidFill>
                <a:latin typeface="Roboto"/>
                <a:ea typeface="Roboto"/>
                <a:cs typeface="Roboto"/>
              </a:rPr>
              <a:t>Session 1: Introducing Climate Resilient Water Services</a:t>
            </a:r>
          </a:p>
          <a:p>
            <a:pPr>
              <a:spcBef>
                <a:spcPts val="0"/>
              </a:spcBef>
            </a:pPr>
            <a:r>
              <a:rPr lang="en-GB">
                <a:solidFill>
                  <a:srgbClr val="0B5FBA"/>
                </a:solidFill>
                <a:latin typeface="Roboto"/>
                <a:ea typeface="Roboto"/>
                <a:cs typeface="Roboto"/>
              </a:rPr>
              <a:t>Key terms and concepts:</a:t>
            </a:r>
          </a:p>
          <a:p>
            <a:pPr lvl="2">
              <a:spcBef>
                <a:spcPts val="0"/>
              </a:spcBef>
            </a:pPr>
            <a:r>
              <a:rPr lang="en-GB">
                <a:solidFill>
                  <a:srgbClr val="0B5FBA"/>
                </a:solidFill>
                <a:latin typeface="Roboto"/>
                <a:ea typeface="Roboto"/>
                <a:cs typeface="Roboto"/>
              </a:rPr>
              <a:t>Climate change</a:t>
            </a:r>
          </a:p>
          <a:p>
            <a:pPr lvl="2">
              <a:spcBef>
                <a:spcPts val="0"/>
              </a:spcBef>
            </a:pPr>
            <a:r>
              <a:rPr lang="en-GB">
                <a:solidFill>
                  <a:srgbClr val="0B5FBA"/>
                </a:solidFill>
                <a:latin typeface="Roboto"/>
                <a:ea typeface="Roboto"/>
                <a:cs typeface="Roboto"/>
              </a:rPr>
              <a:t>Climate hazards</a:t>
            </a:r>
          </a:p>
          <a:p>
            <a:pPr lvl="2">
              <a:spcBef>
                <a:spcPts val="0"/>
              </a:spcBef>
            </a:pPr>
            <a:r>
              <a:rPr lang="en-GB">
                <a:solidFill>
                  <a:srgbClr val="0B5FBA"/>
                </a:solidFill>
                <a:latin typeface="Roboto"/>
                <a:ea typeface="Roboto"/>
                <a:cs typeface="Roboto"/>
              </a:rPr>
              <a:t>Climate adaption and mitigation</a:t>
            </a:r>
          </a:p>
          <a:p>
            <a:pPr lvl="2">
              <a:spcBef>
                <a:spcPts val="0"/>
              </a:spcBef>
            </a:pPr>
            <a:r>
              <a:rPr lang="en-GB">
                <a:solidFill>
                  <a:srgbClr val="0B5FBA"/>
                </a:solidFill>
                <a:latin typeface="Roboto"/>
                <a:ea typeface="Roboto"/>
                <a:cs typeface="Roboto"/>
              </a:rPr>
              <a:t>Climate-resilient water services</a:t>
            </a:r>
          </a:p>
          <a:p>
            <a:pPr marL="0" indent="0">
              <a:spcBef>
                <a:spcPts val="0"/>
              </a:spcBef>
              <a:buNone/>
            </a:pPr>
            <a:r>
              <a:rPr lang="en-GB" b="1">
                <a:solidFill>
                  <a:srgbClr val="0B5FBA"/>
                </a:solidFill>
                <a:latin typeface="Roboto"/>
                <a:ea typeface="Roboto"/>
                <a:cs typeface="Roboto"/>
              </a:rPr>
              <a:t>Quiz</a:t>
            </a:r>
            <a:r>
              <a:rPr lang="en-GB" sz="2000" b="1">
                <a:solidFill>
                  <a:srgbClr val="0B5FBA"/>
                </a:solidFill>
                <a:latin typeface="Roboto"/>
                <a:ea typeface="Roboto"/>
                <a:cs typeface="Roboto"/>
              </a:rPr>
              <a:t>, </a:t>
            </a:r>
            <a:r>
              <a:rPr lang="en-GB" b="1">
                <a:solidFill>
                  <a:srgbClr val="0B5FBA"/>
                </a:solidFill>
                <a:latin typeface="Roboto"/>
                <a:ea typeface="Roboto"/>
                <a:cs typeface="Roboto"/>
              </a:rPr>
              <a:t>feedback survey</a:t>
            </a:r>
            <a:r>
              <a:rPr lang="en-GB" sz="2000" b="1">
                <a:solidFill>
                  <a:srgbClr val="0B5FBA"/>
                </a:solidFill>
                <a:latin typeface="Roboto"/>
                <a:ea typeface="Roboto"/>
                <a:cs typeface="Roboto"/>
              </a:rPr>
              <a:t>, certification</a:t>
            </a:r>
          </a:p>
          <a:p>
            <a:pPr marL="0" lvl="0" indent="0">
              <a:spcBef>
                <a:spcPts val="0"/>
              </a:spcBef>
              <a:buNone/>
            </a:pPr>
            <a:r>
              <a:rPr lang="en-GB" sz="2000" b="1">
                <a:solidFill>
                  <a:srgbClr val="0B5FBA"/>
                </a:solidFill>
                <a:latin typeface="Roboto"/>
                <a:ea typeface="Roboto"/>
                <a:cs typeface="Roboto"/>
              </a:rPr>
              <a:t>Extra resources</a:t>
            </a:r>
          </a:p>
          <a:p>
            <a:pPr marL="0" lvl="0" indent="0">
              <a:spcBef>
                <a:spcPts val="0"/>
              </a:spcBef>
              <a:buNone/>
            </a:pPr>
            <a:endParaRPr lang="en-GB" b="1">
              <a:solidFill>
                <a:srgbClr val="0B5FBA"/>
              </a:solidFill>
              <a:latin typeface="Roboto"/>
              <a:ea typeface="Roboto"/>
              <a:cs typeface="Roboto"/>
            </a:endParaRPr>
          </a:p>
          <a:p>
            <a:pPr marL="0" lvl="0" indent="0">
              <a:spcBef>
                <a:spcPts val="0"/>
              </a:spcBef>
              <a:buNone/>
            </a:pPr>
            <a:r>
              <a:rPr lang="en-GB" sz="2000" b="1">
                <a:solidFill>
                  <a:srgbClr val="0B5FBA"/>
                </a:solidFill>
                <a:latin typeface="Roboto"/>
                <a:ea typeface="Roboto"/>
                <a:cs typeface="Roboto"/>
              </a:rPr>
              <a:t>Duration: 1.5 hours</a:t>
            </a:r>
          </a:p>
          <a:p>
            <a:pPr lvl="0">
              <a:spcBef>
                <a:spcPts val="0"/>
              </a:spcBef>
            </a:pPr>
            <a:endParaRPr lang="en-GB" sz="1800">
              <a:solidFill>
                <a:srgbClr val="0B5FBA"/>
              </a:solidFill>
              <a:latin typeface="Roboto"/>
              <a:ea typeface="Roboto"/>
              <a:cs typeface="Roboto"/>
            </a:endParaRPr>
          </a:p>
        </p:txBody>
      </p:sp>
      <p:sp>
        <p:nvSpPr>
          <p:cNvPr id="8" name="Title 1">
            <a:extLst>
              <a:ext uri="{FF2B5EF4-FFF2-40B4-BE49-F238E27FC236}">
                <a16:creationId xmlns:a16="http://schemas.microsoft.com/office/drawing/2014/main" id="{3283CCB8-299B-B1A3-6D5C-7F641E7AA8B7}"/>
              </a:ext>
            </a:extLst>
          </p:cNvPr>
          <p:cNvSpPr txBox="1">
            <a:spLocks/>
          </p:cNvSpPr>
          <p:nvPr/>
        </p:nvSpPr>
        <p:spPr>
          <a:xfrm>
            <a:off x="4820076" y="523570"/>
            <a:ext cx="7371924" cy="9326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i="0" kern="1200" cap="none" baseline="0">
                <a:solidFill>
                  <a:srgbClr val="0A5FBA"/>
                </a:solidFill>
                <a:latin typeface="Roboto" panose="02000000000000000000" pitchFamily="2" charset="0"/>
                <a:ea typeface="Roboto"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rgbClr val="0B5FBA"/>
                </a:solidFill>
                <a:effectLst/>
                <a:uLnTx/>
                <a:uFillTx/>
                <a:latin typeface="Roboto"/>
                <a:ea typeface="Roboto"/>
                <a:cs typeface="Roboto"/>
                <a:sym typeface="Arial"/>
              </a:rPr>
              <a:t>MODULE 1 outline</a:t>
            </a:r>
            <a:endParaRPr kumimoji="0" lang="en-GB" sz="2400" b="0" i="0" u="none" strike="noStrike" kern="1200" cap="none" spc="0" normalizeH="0" baseline="0" noProof="0">
              <a:ln>
                <a:noFill/>
              </a:ln>
              <a:solidFill>
                <a:srgbClr val="0B5FBA"/>
              </a:solidFill>
              <a:effectLst/>
              <a:uLnTx/>
              <a:uFillTx/>
              <a:latin typeface="Roboto"/>
              <a:ea typeface="Roboto"/>
              <a:cs typeface="Roboto"/>
              <a:sym typeface="Arial"/>
            </a:endParaRPr>
          </a:p>
        </p:txBody>
      </p:sp>
    </p:spTree>
    <p:extLst>
      <p:ext uri="{BB962C8B-B14F-4D97-AF65-F5344CB8AC3E}">
        <p14:creationId xmlns:p14="http://schemas.microsoft.com/office/powerpoint/2010/main" val="1784017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C965A2A-AB35-9C83-6CF7-4CFFF2A97E3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D05F82-56C4-6303-873D-7866DBE0AD69}"/>
              </a:ext>
            </a:extLst>
          </p:cNvPr>
          <p:cNvSpPr>
            <a:spLocks noGrp="1"/>
          </p:cNvSpPr>
          <p:nvPr>
            <p:ph sz="quarter" idx="16"/>
          </p:nvPr>
        </p:nvSpPr>
        <p:spPr/>
        <p:txBody>
          <a:bodyPr/>
          <a:lstStyle/>
          <a:p>
            <a:r>
              <a:rPr lang="en-GB"/>
              <a:t>01 | Introduction</a:t>
            </a:r>
          </a:p>
        </p:txBody>
      </p:sp>
    </p:spTree>
    <p:extLst>
      <p:ext uri="{BB962C8B-B14F-4D97-AF65-F5344CB8AC3E}">
        <p14:creationId xmlns:p14="http://schemas.microsoft.com/office/powerpoint/2010/main" val="39799997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D7F772C-3EAB-AD38-BC63-0885247E83DF}"/>
            </a:ext>
          </a:extLst>
        </p:cNvPr>
        <p:cNvGrpSpPr/>
        <p:nvPr/>
      </p:nvGrpSpPr>
      <p:grpSpPr>
        <a:xfrm>
          <a:off x="0" y="0"/>
          <a:ext cx="0" cy="0"/>
          <a:chOff x="0" y="0"/>
          <a:chExt cx="0" cy="0"/>
        </a:xfrm>
      </p:grpSpPr>
      <p:pic>
        <p:nvPicPr>
          <p:cNvPr id="4" name="Picture Placeholder 3" descr="A river with green trees&#10;&#10;AI-generated content may be incorrect.">
            <a:extLst>
              <a:ext uri="{FF2B5EF4-FFF2-40B4-BE49-F238E27FC236}">
                <a16:creationId xmlns:a16="http://schemas.microsoft.com/office/drawing/2014/main" id="{41740B81-5E30-594D-5BF3-BDCCEC7BDA35}"/>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30B902C1-8C64-64F1-2DB3-1D75F4141BFD}"/>
              </a:ext>
            </a:extLst>
          </p:cNvPr>
          <p:cNvSpPr>
            <a:spLocks noGrp="1"/>
          </p:cNvSpPr>
          <p:nvPr>
            <p:ph sz="quarter" idx="14"/>
          </p:nvPr>
        </p:nvSpPr>
        <p:spPr>
          <a:xfrm>
            <a:off x="4820076" y="1812518"/>
            <a:ext cx="6032803" cy="3232965"/>
          </a:xfrm>
        </p:spPr>
        <p:txBody>
          <a:bodyPr numCol="1">
            <a:normAutofit/>
          </a:bodyPr>
          <a:lstStyle/>
          <a:p>
            <a:pPr marL="9525">
              <a:lnSpc>
                <a:spcPct val="100000"/>
              </a:lnSpc>
              <a:buNone/>
            </a:pPr>
            <a:r>
              <a:rPr lang="en-GB" sz="2200" b="1">
                <a:solidFill>
                  <a:srgbClr val="0B5FBA"/>
                </a:solidFill>
                <a:latin typeface="Roboto"/>
                <a:ea typeface="Roboto"/>
                <a:cs typeface="Roboto"/>
              </a:rPr>
              <a:t>Certificate</a:t>
            </a:r>
          </a:p>
          <a:p>
            <a:pPr marL="352425">
              <a:lnSpc>
                <a:spcPct val="100000"/>
              </a:lnSpc>
            </a:pPr>
            <a:r>
              <a:rPr lang="en-GB" sz="2200">
                <a:solidFill>
                  <a:srgbClr val="0B5FBA"/>
                </a:solidFill>
                <a:latin typeface="Roboto"/>
                <a:ea typeface="Roboto"/>
                <a:cs typeface="Roboto"/>
              </a:rPr>
              <a:t>Pass the quiz at the end of Module 1</a:t>
            </a:r>
          </a:p>
          <a:p>
            <a:pPr marL="352425" indent="-342900">
              <a:lnSpc>
                <a:spcPct val="100000"/>
              </a:lnSpc>
              <a:buFont typeface="Arial" panose="020B0604020202020204" pitchFamily="34" charset="0"/>
              <a:buChar char="•"/>
            </a:pPr>
            <a:r>
              <a:rPr lang="en-GB" sz="2200">
                <a:solidFill>
                  <a:srgbClr val="0B5FBA"/>
                </a:solidFill>
                <a:latin typeface="Roboto"/>
                <a:ea typeface="Roboto"/>
                <a:cs typeface="Roboto"/>
              </a:rPr>
              <a:t>Complete a feedback survey</a:t>
            </a:r>
          </a:p>
          <a:p>
            <a:pPr marL="9525" indent="0">
              <a:lnSpc>
                <a:spcPct val="100000"/>
              </a:lnSpc>
              <a:buNone/>
            </a:pPr>
            <a:endParaRPr lang="en-GB" sz="2200">
              <a:solidFill>
                <a:srgbClr val="0B5FBA"/>
              </a:solidFill>
              <a:latin typeface="Roboto"/>
              <a:ea typeface="Roboto"/>
              <a:cs typeface="Roboto"/>
            </a:endParaRPr>
          </a:p>
          <a:p>
            <a:pPr marL="9525">
              <a:lnSpc>
                <a:spcPct val="100000"/>
              </a:lnSpc>
              <a:buNone/>
            </a:pPr>
            <a:r>
              <a:rPr lang="en-GB" sz="2200" b="1">
                <a:solidFill>
                  <a:srgbClr val="0B5FBA"/>
                </a:solidFill>
                <a:latin typeface="Roboto"/>
                <a:ea typeface="Roboto"/>
                <a:cs typeface="Roboto"/>
              </a:rPr>
              <a:t>Accessibility</a:t>
            </a:r>
          </a:p>
          <a:p>
            <a:pPr marL="352425">
              <a:lnSpc>
                <a:spcPct val="100000"/>
              </a:lnSpc>
            </a:pPr>
            <a:r>
              <a:rPr lang="en-GB" sz="2200">
                <a:solidFill>
                  <a:srgbClr val="0B5FBA"/>
                </a:solidFill>
                <a:latin typeface="Roboto"/>
                <a:ea typeface="Roboto"/>
                <a:cs typeface="Roboto"/>
              </a:rPr>
              <a:t>Available on the WASH Systems Academy as a self-paced and guided online course</a:t>
            </a:r>
          </a:p>
        </p:txBody>
      </p:sp>
      <p:sp>
        <p:nvSpPr>
          <p:cNvPr id="6" name="Title 1">
            <a:extLst>
              <a:ext uri="{FF2B5EF4-FFF2-40B4-BE49-F238E27FC236}">
                <a16:creationId xmlns:a16="http://schemas.microsoft.com/office/drawing/2014/main" id="{AB67CB74-164D-65FF-BAFF-67064826F86A}"/>
              </a:ext>
            </a:extLst>
          </p:cNvPr>
          <p:cNvSpPr txBox="1">
            <a:spLocks/>
          </p:cNvSpPr>
          <p:nvPr/>
        </p:nvSpPr>
        <p:spPr>
          <a:xfrm>
            <a:off x="4820076" y="879830"/>
            <a:ext cx="7371924" cy="9326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b="0" i="0" kern="1200" cap="none" baseline="0">
                <a:solidFill>
                  <a:srgbClr val="0A5FBA"/>
                </a:solidFill>
                <a:latin typeface="Roboto" panose="02000000000000000000" pitchFamily="2" charset="0"/>
                <a:ea typeface="Roboto"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rgbClr val="0B5FBA"/>
                </a:solidFill>
                <a:effectLst/>
                <a:uLnTx/>
                <a:uFillTx/>
                <a:latin typeface="Roboto"/>
                <a:ea typeface="Roboto"/>
                <a:cs typeface="Roboto"/>
                <a:sym typeface="Arial"/>
              </a:rPr>
              <a:t>MODULE 1</a:t>
            </a:r>
            <a:endParaRPr kumimoji="0" lang="en-GB" sz="2400" b="0" i="0" u="none" strike="noStrike" kern="1200" cap="none" spc="0" normalizeH="0" baseline="0" noProof="0">
              <a:ln>
                <a:noFill/>
              </a:ln>
              <a:solidFill>
                <a:srgbClr val="0B5FBA"/>
              </a:solidFill>
              <a:effectLst/>
              <a:uLnTx/>
              <a:uFillTx/>
              <a:latin typeface="Roboto"/>
              <a:ea typeface="Roboto"/>
              <a:cs typeface="Roboto"/>
              <a:sym typeface="Arial"/>
            </a:endParaRPr>
          </a:p>
        </p:txBody>
      </p:sp>
      <p:sp>
        <p:nvSpPr>
          <p:cNvPr id="7" name="Google Shape;286;p10">
            <a:extLst>
              <a:ext uri="{FF2B5EF4-FFF2-40B4-BE49-F238E27FC236}">
                <a16:creationId xmlns:a16="http://schemas.microsoft.com/office/drawing/2014/main" id="{D070AF68-C6DD-00A4-C59B-EFA8015A02BA}"/>
              </a:ext>
            </a:extLst>
          </p:cNvPr>
          <p:cNvSpPr txBox="1"/>
          <p:nvPr/>
        </p:nvSpPr>
        <p:spPr>
          <a:xfrm>
            <a:off x="92584" y="5978170"/>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Saloum Delta, Senegal | Curioso Photography|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8211514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CF21C3D-1423-61E7-4E9F-4A3CDCEBCDE4}"/>
              </a:ext>
            </a:extLst>
          </p:cNvPr>
          <p:cNvSpPr txBox="1"/>
          <p:nvPr/>
        </p:nvSpPr>
        <p:spPr>
          <a:xfrm>
            <a:off x="2492111" y="2249035"/>
            <a:ext cx="7454900"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1200" cap="none" spc="0" normalizeH="0" baseline="0" noProof="0">
                <a:ln>
                  <a:noFill/>
                </a:ln>
                <a:solidFill>
                  <a:srgbClr val="0A5FBA"/>
                </a:solidFill>
                <a:effectLst/>
                <a:uLnTx/>
                <a:uFillTx/>
                <a:latin typeface="Roboto"/>
                <a:ea typeface="Roboto"/>
                <a:cs typeface="Arial"/>
                <a:sym typeface="Arial"/>
              </a:rPr>
              <a:t>Fill in a survey before you start Module 1. This helps us to get a good understanding of who you are and what you already know.</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1200" cap="none" spc="0" normalizeH="0" baseline="0" noProof="0">
              <a:ln>
                <a:noFill/>
              </a:ln>
              <a:solidFill>
                <a:srgbClr val="0A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1200" cap="none" spc="0" normalizeH="0" baseline="0" noProof="0">
              <a:ln>
                <a:noFill/>
              </a:ln>
              <a:solidFill>
                <a:srgbClr val="0A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1200" cap="none" spc="0" normalizeH="0" baseline="0" noProof="0">
              <a:ln>
                <a:noFill/>
              </a:ln>
              <a:solidFill>
                <a:srgbClr val="0A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1200" cap="none" spc="0" normalizeH="0" baseline="0" noProof="0">
                <a:ln>
                  <a:noFill/>
                </a:ln>
                <a:solidFill>
                  <a:srgbClr val="0A5FBA"/>
                </a:solidFill>
                <a:effectLst/>
                <a:uLnTx/>
                <a:uFillTx/>
                <a:latin typeface="Roboto"/>
                <a:ea typeface="Roboto"/>
                <a:cs typeface="Arial"/>
                <a:sym typeface="Arial"/>
              </a:rPr>
              <a:t>Did you enjoy Module 1 and what are your expectations for the face-to-face Masterclass? Please fill in the survey.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1200" cap="none" spc="0" normalizeH="0" baseline="0" noProof="0">
              <a:ln>
                <a:noFill/>
              </a:ln>
              <a:solidFill>
                <a:srgbClr val="0B5FBA"/>
              </a:solidFill>
              <a:effectLst/>
              <a:uLnTx/>
              <a:uFillTx/>
              <a:latin typeface="Roboto"/>
              <a:ea typeface="Roboto"/>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1200" cap="none" spc="0" normalizeH="0" baseline="0" noProof="0">
              <a:ln>
                <a:noFill/>
              </a:ln>
              <a:solidFill>
                <a:srgbClr val="0B5FBA"/>
              </a:solidFill>
              <a:effectLst/>
              <a:uLnTx/>
              <a:uFillTx/>
              <a:latin typeface="Roboto"/>
              <a:ea typeface="Roboto"/>
              <a:cs typeface="Arial"/>
              <a:sym typeface="Arial"/>
            </a:endParaRPr>
          </a:p>
        </p:txBody>
      </p:sp>
      <p:sp>
        <p:nvSpPr>
          <p:cNvPr id="7" name="TextBox 6">
            <a:extLst>
              <a:ext uri="{FF2B5EF4-FFF2-40B4-BE49-F238E27FC236}">
                <a16:creationId xmlns:a16="http://schemas.microsoft.com/office/drawing/2014/main" id="{8924DE56-9E2A-543A-2856-14B3ADE29B41}"/>
              </a:ext>
            </a:extLst>
          </p:cNvPr>
          <p:cNvSpPr txBox="1"/>
          <p:nvPr/>
        </p:nvSpPr>
        <p:spPr>
          <a:xfrm>
            <a:off x="1493692" y="991344"/>
            <a:ext cx="9296400" cy="535531"/>
          </a:xfrm>
          <a:prstGeom prst="rect">
            <a:avLst/>
          </a:prstGeom>
          <a:noFill/>
        </p:spPr>
        <p:txBody>
          <a:bodyPr wrap="square" rtlCol="0">
            <a:spAutoFit/>
          </a:bodyPr>
          <a:lstStyle/>
          <a:p>
            <a:pPr marL="0" marR="0" lvl="0" indent="0" algn="l" defTabSz="914400" rtl="0" eaLnBrk="1" fontAlgn="auto" latinLnBrk="0" hangingPunct="1">
              <a:lnSpc>
                <a:spcPct val="90000"/>
              </a:lnSpc>
              <a:spcBef>
                <a:spcPct val="0"/>
              </a:spcBef>
              <a:spcAft>
                <a:spcPts val="0"/>
              </a:spcAft>
              <a:buClrTx/>
              <a:buSzTx/>
              <a:buFont typeface="Arial"/>
              <a:buNone/>
              <a:tabLst/>
              <a:defRPr/>
            </a:pPr>
            <a:r>
              <a:rPr kumimoji="0" lang="en-GB" sz="3200" b="1" i="0" u="none" strike="noStrike" kern="1200" cap="none" spc="0" normalizeH="0" baseline="0" noProof="0">
                <a:ln>
                  <a:noFill/>
                </a:ln>
                <a:solidFill>
                  <a:srgbClr val="0B5FBA"/>
                </a:solidFill>
                <a:effectLst/>
                <a:uLnTx/>
                <a:uFillTx/>
                <a:latin typeface="Roboto"/>
                <a:ea typeface="Roboto"/>
                <a:cs typeface="Arial"/>
                <a:sym typeface="Arial"/>
              </a:rPr>
              <a:t>Assessing what you know and your interests</a:t>
            </a:r>
          </a:p>
        </p:txBody>
      </p:sp>
      <p:sp>
        <p:nvSpPr>
          <p:cNvPr id="8" name="Oval 7">
            <a:extLst>
              <a:ext uri="{FF2B5EF4-FFF2-40B4-BE49-F238E27FC236}">
                <a16:creationId xmlns:a16="http://schemas.microsoft.com/office/drawing/2014/main" id="{B492EE9E-A031-6A9C-EE3D-D7FC1C7A069F}"/>
              </a:ext>
            </a:extLst>
          </p:cNvPr>
          <p:cNvSpPr/>
          <p:nvPr/>
        </p:nvSpPr>
        <p:spPr>
          <a:xfrm>
            <a:off x="1025626" y="3547353"/>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9" name="Oval 8">
            <a:extLst>
              <a:ext uri="{FF2B5EF4-FFF2-40B4-BE49-F238E27FC236}">
                <a16:creationId xmlns:a16="http://schemas.microsoft.com/office/drawing/2014/main" id="{AE06A729-2405-50A5-8658-09D6DC758AA9}"/>
              </a:ext>
            </a:extLst>
          </p:cNvPr>
          <p:cNvSpPr/>
          <p:nvPr/>
        </p:nvSpPr>
        <p:spPr>
          <a:xfrm>
            <a:off x="984230" y="2161177"/>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0" name="Google Shape;157;p5">
            <a:extLst>
              <a:ext uri="{FF2B5EF4-FFF2-40B4-BE49-F238E27FC236}">
                <a16:creationId xmlns:a16="http://schemas.microsoft.com/office/drawing/2014/main" id="{956E166E-F1BD-0C4E-54A2-C5497179DB1F}"/>
              </a:ext>
            </a:extLst>
          </p:cNvPr>
          <p:cNvSpPr txBox="1"/>
          <p:nvPr/>
        </p:nvSpPr>
        <p:spPr>
          <a:xfrm>
            <a:off x="1149578" y="2284958"/>
            <a:ext cx="605438"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DBEFF9"/>
                </a:solidFill>
                <a:effectLst/>
                <a:uLnTx/>
                <a:uFillTx/>
                <a:latin typeface="Roboto"/>
                <a:ea typeface="Roboto"/>
                <a:cs typeface="Roboto"/>
                <a:sym typeface="Roboto"/>
              </a:rPr>
              <a:t>1</a:t>
            </a:r>
            <a:endParaRPr kumimoji="0" lang="en-US" sz="1200" b="0" i="0" u="none" strike="noStrike" kern="0" cap="none" spc="0" normalizeH="0" baseline="0" noProof="0">
              <a:ln>
                <a:noFill/>
              </a:ln>
              <a:solidFill>
                <a:srgbClr val="DBEFF9"/>
              </a:solidFill>
              <a:effectLst/>
              <a:uLnTx/>
              <a:uFillTx/>
              <a:latin typeface="Arial"/>
              <a:ea typeface="Arial"/>
              <a:cs typeface="Arial"/>
              <a:sym typeface="Arial"/>
            </a:endParaRPr>
          </a:p>
        </p:txBody>
      </p:sp>
      <p:sp>
        <p:nvSpPr>
          <p:cNvPr id="11" name="Google Shape;157;p5">
            <a:extLst>
              <a:ext uri="{FF2B5EF4-FFF2-40B4-BE49-F238E27FC236}">
                <a16:creationId xmlns:a16="http://schemas.microsoft.com/office/drawing/2014/main" id="{BD6B5AB9-3184-8653-14F7-FA27E01AA555}"/>
              </a:ext>
            </a:extLst>
          </p:cNvPr>
          <p:cNvSpPr txBox="1"/>
          <p:nvPr/>
        </p:nvSpPr>
        <p:spPr>
          <a:xfrm>
            <a:off x="1190974" y="3645286"/>
            <a:ext cx="605438"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DBEFF9"/>
                </a:solidFill>
                <a:effectLst/>
                <a:uLnTx/>
                <a:uFillTx/>
                <a:latin typeface="Roboto"/>
                <a:ea typeface="Roboto"/>
                <a:cs typeface="Roboto"/>
                <a:sym typeface="Roboto"/>
              </a:rPr>
              <a:t>2</a:t>
            </a:r>
            <a:endParaRPr kumimoji="0" lang="en-US" sz="1200" b="0" i="0" u="none" strike="noStrike" kern="0" cap="none" spc="0" normalizeH="0" baseline="0" noProof="0">
              <a:ln>
                <a:noFill/>
              </a:ln>
              <a:solidFill>
                <a:srgbClr val="DBEFF9"/>
              </a:solidFill>
              <a:effectLst/>
              <a:uLnTx/>
              <a:uFillTx/>
              <a:latin typeface="Arial"/>
              <a:ea typeface="Arial"/>
              <a:cs typeface="Arial"/>
              <a:sym typeface="Arial"/>
            </a:endParaRPr>
          </a:p>
        </p:txBody>
      </p:sp>
    </p:spTree>
    <p:extLst>
      <p:ext uri="{BB962C8B-B14F-4D97-AF65-F5344CB8AC3E}">
        <p14:creationId xmlns:p14="http://schemas.microsoft.com/office/powerpoint/2010/main" val="2187780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1">
          <a:extLst>
            <a:ext uri="{FF2B5EF4-FFF2-40B4-BE49-F238E27FC236}">
              <a16:creationId xmlns:a16="http://schemas.microsoft.com/office/drawing/2014/main" id="{F41D8DFB-4B33-EB48-4C36-12506952304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810929A-9D01-3BB9-74A3-AAC31010392A}"/>
              </a:ext>
            </a:extLst>
          </p:cNvPr>
          <p:cNvSpPr>
            <a:spLocks noGrp="1"/>
          </p:cNvSpPr>
          <p:nvPr>
            <p:ph type="ctrTitle"/>
          </p:nvPr>
        </p:nvSpPr>
        <p:spPr/>
        <p:txBody>
          <a:bodyPr>
            <a:normAutofit/>
          </a:bodyPr>
          <a:lstStyle/>
          <a:p>
            <a:r>
              <a:rPr lang="en-GB" kern="0">
                <a:solidFill>
                  <a:schemeClr val="tx1"/>
                </a:solidFill>
                <a:latin typeface="Roboto"/>
                <a:ea typeface="Roboto"/>
                <a:cs typeface="Roboto"/>
                <a:sym typeface="Roboto"/>
              </a:rPr>
              <a:t>Climate hazards &amp; risks and the role of inclusion</a:t>
            </a:r>
            <a:endParaRPr lang="en-GB">
              <a:solidFill>
                <a:schemeClr val="tx1"/>
              </a:solidFill>
            </a:endParaRPr>
          </a:p>
        </p:txBody>
      </p:sp>
      <p:sp>
        <p:nvSpPr>
          <p:cNvPr id="6" name="Text Placeholder 5">
            <a:extLst>
              <a:ext uri="{FF2B5EF4-FFF2-40B4-BE49-F238E27FC236}">
                <a16:creationId xmlns:a16="http://schemas.microsoft.com/office/drawing/2014/main" id="{846C44B4-0308-B40E-A403-F7EED343E75B}"/>
              </a:ext>
            </a:extLst>
          </p:cNvPr>
          <p:cNvSpPr>
            <a:spLocks noGrp="1"/>
          </p:cNvSpPr>
          <p:nvPr>
            <p:ph type="subTitle" idx="1"/>
          </p:nvPr>
        </p:nvSpPr>
        <p:spPr/>
        <p:txBody>
          <a:bodyPr/>
          <a:lstStyle/>
          <a:p>
            <a:endParaRPr lang="en-GB"/>
          </a:p>
        </p:txBody>
      </p:sp>
      <p:pic>
        <p:nvPicPr>
          <p:cNvPr id="7" name="Picture Placeholder 6" descr="A beach with trees and water&#10;&#10;AI-generated content may be incorrect.">
            <a:extLst>
              <a:ext uri="{FF2B5EF4-FFF2-40B4-BE49-F238E27FC236}">
                <a16:creationId xmlns:a16="http://schemas.microsoft.com/office/drawing/2014/main" id="{9E266C88-2B48-8330-94E9-8861B596B64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Text Placeholder 4">
            <a:extLst>
              <a:ext uri="{FF2B5EF4-FFF2-40B4-BE49-F238E27FC236}">
                <a16:creationId xmlns:a16="http://schemas.microsoft.com/office/drawing/2014/main" id="{79B4C097-424F-694E-3375-89BF409B5602}"/>
              </a:ext>
            </a:extLst>
          </p:cNvPr>
          <p:cNvSpPr>
            <a:spLocks noGrp="1"/>
          </p:cNvSpPr>
          <p:nvPr>
            <p:ph type="body" sz="quarter" idx="14"/>
          </p:nvPr>
        </p:nvSpPr>
        <p:spPr/>
        <p:txBody>
          <a:bodyPr/>
          <a:lstStyle/>
          <a:p>
            <a:r>
              <a:rPr lang="en-GB"/>
              <a:t>MODULE 2</a:t>
            </a:r>
          </a:p>
        </p:txBody>
      </p:sp>
      <p:sp>
        <p:nvSpPr>
          <p:cNvPr id="8" name="Google Shape;286;p10">
            <a:extLst>
              <a:ext uri="{FF2B5EF4-FFF2-40B4-BE49-F238E27FC236}">
                <a16:creationId xmlns:a16="http://schemas.microsoft.com/office/drawing/2014/main" id="{E8578470-E1B6-65BC-BF41-38880F47689B}"/>
              </a:ext>
            </a:extLst>
          </p:cNvPr>
          <p:cNvSpPr txBox="1"/>
          <p:nvPr/>
        </p:nvSpPr>
        <p:spPr>
          <a:xfrm>
            <a:off x="206884" y="4761622"/>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Wher</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e did she go this time!?|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9445296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2B6165-1246-55E3-ADE4-43382647564D}"/>
            </a:ext>
          </a:extLst>
        </p:cNvPr>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08EEC038-2462-29E2-7BCC-40D3E8AB88D2}"/>
              </a:ext>
            </a:extLst>
          </p:cNvPr>
          <p:cNvGraphicFramePr>
            <a:graphicFrameLocks/>
          </p:cNvGraphicFramePr>
          <p:nvPr>
            <p:extLst>
              <p:ext uri="{E7BDC344-281C-4309-B0C6-D0EE65EED2A8}">
                <p202:designPr xmlns:p202="http://schemas.microsoft.com/office/powerpoint/2020/02/main">
                  <p202:designTagLst>
                    <p202:designTag name="ARCH:1:CLS" val="StackedSequentialRowTable"/>
                  </p202:designTagLst>
                </p202:designPr>
              </p:ext>
            </p:extLst>
          </p:nvPr>
        </p:nvGraphicFramePr>
        <p:xfrm>
          <a:off x="5418434" y="1184221"/>
          <a:ext cx="5281680" cy="4734049"/>
        </p:xfrm>
        <a:graphic>
          <a:graphicData uri="http://schemas.openxmlformats.org/drawingml/2006/table">
            <a:tbl>
              <a:tblPr firstRow="1" bandRow="1">
                <a:noFill/>
                <a:tableStyleId>{5C22544A-7EE6-4342-B048-85BDC9FD1C3A}</a:tableStyleId>
              </a:tblPr>
              <a:tblGrid>
                <a:gridCol w="1149593">
                  <a:extLst>
                    <a:ext uri="{9D8B030D-6E8A-4147-A177-3AD203B41FA5}">
                      <a16:colId xmlns:a16="http://schemas.microsoft.com/office/drawing/2014/main" val="1112987957"/>
                    </a:ext>
                  </a:extLst>
                </a:gridCol>
                <a:gridCol w="4132087">
                  <a:extLst>
                    <a:ext uri="{9D8B030D-6E8A-4147-A177-3AD203B41FA5}">
                      <a16:colId xmlns:a16="http://schemas.microsoft.com/office/drawing/2014/main" val="437448068"/>
                    </a:ext>
                  </a:extLst>
                </a:gridCol>
              </a:tblGrid>
              <a:tr h="431587">
                <a:tc>
                  <a:txBody>
                    <a:bodyPr/>
                    <a:lstStyle/>
                    <a:p>
                      <a:r>
                        <a:rPr lang="en-GB" sz="1400" b="1" cap="none" spc="0">
                          <a:solidFill>
                            <a:srgbClr val="0A5FBA"/>
                          </a:solidFill>
                        </a:rPr>
                        <a:t>01</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Overview Module 2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including Learning objectives</a:t>
                      </a:r>
                    </a:p>
                  </a:txBody>
                  <a:tcPr marL="120070" marR="120070" marT="120070" marB="120070" anchor="ctr">
                    <a:lnL w="12700" cmpd="sng">
                      <a:noFill/>
                      <a:prstDash val="solid"/>
                    </a:lnL>
                    <a:lnR w="12700" cmpd="sng">
                      <a:noFill/>
                      <a:prstDash val="solid"/>
                    </a:lnR>
                    <a:lnT w="6350" cap="flat" cmpd="sng" algn="ctr">
                      <a:noFill/>
                      <a:prstDash val="solid"/>
                    </a:lnT>
                    <a:lnB w="6350" cap="flat" cmpd="sng" algn="ctr">
                      <a:solidFill>
                        <a:schemeClr val="tx1"/>
                      </a:solidFill>
                      <a:prstDash val="solid"/>
                    </a:lnB>
                    <a:noFill/>
                  </a:tcPr>
                </a:tc>
                <a:extLst>
                  <a:ext uri="{0D108BD9-81ED-4DB2-BD59-A6C34878D82A}">
                    <a16:rowId xmlns:a16="http://schemas.microsoft.com/office/drawing/2014/main" val="3821755801"/>
                  </a:ext>
                </a:extLst>
              </a:tr>
              <a:tr h="581027">
                <a:tc>
                  <a:txBody>
                    <a:bodyPr/>
                    <a:lstStyle/>
                    <a:p>
                      <a:r>
                        <a:rPr lang="en-GB" sz="1400" b="1" cap="none" spc="0">
                          <a:solidFill>
                            <a:srgbClr val="0A5FBA"/>
                          </a:solidFill>
                        </a:rPr>
                        <a:t>02</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Why this topic matters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1482478753"/>
                  </a:ext>
                </a:extLst>
              </a:tr>
              <a:tr h="581027">
                <a:tc>
                  <a:txBody>
                    <a:bodyPr/>
                    <a:lstStyle/>
                    <a:p>
                      <a:r>
                        <a:rPr lang="en-GB" sz="1400" b="1" cap="none" spc="0">
                          <a:solidFill>
                            <a:schemeClr val="accent1"/>
                          </a:solidFill>
                        </a:rPr>
                        <a:t>03</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Climate-resilient water services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lnB>
                    <a:noFill/>
                  </a:tcPr>
                </a:tc>
                <a:extLst>
                  <a:ext uri="{0D108BD9-81ED-4DB2-BD59-A6C34878D82A}">
                    <a16:rowId xmlns:a16="http://schemas.microsoft.com/office/drawing/2014/main" val="93423163"/>
                  </a:ext>
                </a:extLst>
              </a:tr>
              <a:tr h="581027">
                <a:tc>
                  <a:txBody>
                    <a:bodyPr/>
                    <a:lstStyle/>
                    <a:p>
                      <a:r>
                        <a:rPr lang="en-GB" sz="1400" b="1" cap="none" spc="0">
                          <a:solidFill>
                            <a:schemeClr val="accent1"/>
                          </a:solidFill>
                        </a:rPr>
                        <a:t>04</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Climate risk, hazard, exposure and vulnerability</a:t>
                      </a:r>
                    </a:p>
                  </a:txBody>
                  <a:tcPr marL="120070" marR="120070" marT="120070" marB="120070" anchor="ctr">
                    <a:lnL w="12700" cmpd="sng">
                      <a:noFill/>
                      <a:prstDash val="solid"/>
                    </a:lnL>
                    <a:lnR w="12700" cmpd="sng">
                      <a:noFill/>
                      <a:prstDash val="solid"/>
                    </a:lnR>
                    <a:lnT w="6350" cap="flat" cmpd="sng" algn="ctr">
                      <a:solidFill>
                        <a:schemeClr val="tx1"/>
                      </a:solidFill>
                      <a:prstDash val="solid"/>
                      <a:round/>
                      <a:headEnd type="none" w="med" len="med"/>
                      <a:tailEnd type="none" w="med" len="med"/>
                    </a:lnT>
                    <a:lnB w="6350" cap="flat" cmpd="sng" algn="ctr">
                      <a:solidFill>
                        <a:schemeClr val="tx1"/>
                      </a:solidFill>
                      <a:prstDash val="solid"/>
                    </a:lnB>
                    <a:noFill/>
                  </a:tcPr>
                </a:tc>
                <a:extLst>
                  <a:ext uri="{0D108BD9-81ED-4DB2-BD59-A6C34878D82A}">
                    <a16:rowId xmlns:a16="http://schemas.microsoft.com/office/drawing/2014/main" val="2944718996"/>
                  </a:ext>
                </a:extLst>
              </a:tr>
              <a:tr h="581027">
                <a:tc>
                  <a:txBody>
                    <a:bodyPr/>
                    <a:lstStyle/>
                    <a:p>
                      <a:endParaRPr lang="en-GB" sz="1400" b="1" cap="none" spc="0">
                        <a:solidFill>
                          <a:schemeClr val="accent1"/>
                        </a:solidFill>
                      </a:endParaRP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rgbClr val="0A5FBA"/>
                          </a:solidFill>
                        </a:rPr>
                        <a:t>Lunch</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4538633"/>
                  </a:ext>
                </a:extLst>
              </a:tr>
              <a:tr h="581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05</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Inclusive water services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9958463"/>
                  </a:ext>
                </a:extLst>
              </a:tr>
              <a:tr h="5810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cap="none" spc="0">
                          <a:solidFill>
                            <a:schemeClr val="accent1"/>
                          </a:solidFill>
                        </a:rPr>
                        <a:t>06</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Adaptive approaches</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7540894"/>
                  </a:ext>
                </a:extLst>
              </a:tr>
              <a:tr h="581027">
                <a:tc>
                  <a:txBody>
                    <a:bodyPr/>
                    <a:lstStyle/>
                    <a:p>
                      <a:r>
                        <a:rPr lang="en-GB" sz="1400" b="1" cap="none" spc="0">
                          <a:solidFill>
                            <a:schemeClr val="accent1"/>
                          </a:solidFill>
                        </a:rPr>
                        <a:t>07</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cap="none" spc="0">
                          <a:solidFill>
                            <a:schemeClr val="tx1"/>
                          </a:solidFill>
                        </a:rPr>
                        <a:t>A quiz &amp; end of the day reflection</a:t>
                      </a:r>
                    </a:p>
                  </a:txBody>
                  <a:tcPr marL="120070" marR="120070" marT="120070" marB="120070" anchor="ctr">
                    <a:lnL w="12700" cmpd="sng">
                      <a:noFill/>
                      <a:prstDash val="solid"/>
                    </a:lnL>
                    <a:lnR w="12700" cmpd="sng">
                      <a:noFill/>
                      <a:prstDash val="solid"/>
                    </a:lnR>
                    <a:lnT w="6350" cap="flat" cmpd="sng" algn="ctr">
                      <a:solidFill>
                        <a:schemeClr val="tx1"/>
                      </a:solidFill>
                      <a:prstDash val="soli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15350495"/>
                  </a:ext>
                </a:extLst>
              </a:tr>
            </a:tbl>
          </a:graphicData>
        </a:graphic>
      </p:graphicFrame>
    </p:spTree>
    <p:extLst>
      <p:ext uri="{BB962C8B-B14F-4D97-AF65-F5344CB8AC3E}">
        <p14:creationId xmlns:p14="http://schemas.microsoft.com/office/powerpoint/2010/main" val="29417516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11">
          <a:extLst>
            <a:ext uri="{FF2B5EF4-FFF2-40B4-BE49-F238E27FC236}">
              <a16:creationId xmlns:a16="http://schemas.microsoft.com/office/drawing/2014/main" id="{D1FD2BFF-9C6F-6A72-BFE0-77E9BA395FF4}"/>
            </a:ext>
          </a:extLst>
        </p:cNvPr>
        <p:cNvGrpSpPr/>
        <p:nvPr/>
      </p:nvGrpSpPr>
      <p:grpSpPr>
        <a:xfrm>
          <a:off x="0" y="0"/>
          <a:ext cx="0" cy="0"/>
          <a:chOff x="0" y="0"/>
          <a:chExt cx="0" cy="0"/>
        </a:xfrm>
      </p:grpSpPr>
      <p:sp>
        <p:nvSpPr>
          <p:cNvPr id="113" name="Google Shape;113;g30954ad01f5_0_1">
            <a:extLst>
              <a:ext uri="{FF2B5EF4-FFF2-40B4-BE49-F238E27FC236}">
                <a16:creationId xmlns:a16="http://schemas.microsoft.com/office/drawing/2014/main" id="{3D00BB41-391A-9AAB-46E5-9FF6FD7D648F}"/>
              </a:ext>
            </a:extLst>
          </p:cNvPr>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prstClr val="white"/>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14" name="Google Shape;114;g30954ad01f5_0_1">
            <a:extLst>
              <a:ext uri="{FF2B5EF4-FFF2-40B4-BE49-F238E27FC236}">
                <a16:creationId xmlns:a16="http://schemas.microsoft.com/office/drawing/2014/main" id="{1631A57C-9AF5-4CF5-23C7-4F0383915C6B}"/>
              </a:ext>
            </a:extLst>
          </p:cNvPr>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
        <p:nvSpPr>
          <p:cNvPr id="115" name="Google Shape;115;g30954ad01f5_0_1">
            <a:extLst>
              <a:ext uri="{FF2B5EF4-FFF2-40B4-BE49-F238E27FC236}">
                <a16:creationId xmlns:a16="http://schemas.microsoft.com/office/drawing/2014/main" id="{DD1873AB-B418-8967-704D-A15743EEF03A}"/>
              </a:ext>
            </a:extLst>
          </p:cNvPr>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44</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0EDA01B7-717B-48B9-D5B5-C021C1658B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2DF175AA-9F05-798E-D4AC-9B5E55F47D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extLst>
      <p:ext uri="{BB962C8B-B14F-4D97-AF65-F5344CB8AC3E}">
        <p14:creationId xmlns:p14="http://schemas.microsoft.com/office/powerpoint/2010/main" val="31190189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F7BD837-73C7-13AF-CA59-469E32355A0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AF61A7-B38E-6994-5B93-BA6D7DF7F402}"/>
              </a:ext>
            </a:extLst>
          </p:cNvPr>
          <p:cNvSpPr>
            <a:spLocks noGrp="1"/>
          </p:cNvSpPr>
          <p:nvPr>
            <p:ph sz="quarter" idx="16"/>
          </p:nvPr>
        </p:nvSpPr>
        <p:spPr/>
        <p:txBody>
          <a:bodyPr vert="horz" lIns="91440" tIns="45720" rIns="91440" bIns="45720" rtlCol="0" anchor="t">
            <a:normAutofit/>
          </a:bodyPr>
          <a:lstStyle/>
          <a:p>
            <a:r>
              <a:rPr lang="en-GB">
                <a:latin typeface="Roboto Medium"/>
                <a:ea typeface="Roboto Medium"/>
                <a:cs typeface="Roboto Medium"/>
              </a:rPr>
              <a:t>Overview Module 2</a:t>
            </a:r>
          </a:p>
        </p:txBody>
      </p:sp>
      <p:sp>
        <p:nvSpPr>
          <p:cNvPr id="3" name="Google Shape;286;p10">
            <a:extLst>
              <a:ext uri="{FF2B5EF4-FFF2-40B4-BE49-F238E27FC236}">
                <a16:creationId xmlns:a16="http://schemas.microsoft.com/office/drawing/2014/main" id="{FECBCD32-75BE-F690-33B2-73B06C61EEA9}"/>
              </a:ext>
            </a:extLst>
          </p:cNvPr>
          <p:cNvSpPr txBox="1"/>
          <p:nvPr/>
        </p:nvSpPr>
        <p:spPr>
          <a:xfrm rot="16200000">
            <a:off x="-1921719" y="427904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Image credit: IRC</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939301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67">
          <a:extLst>
            <a:ext uri="{FF2B5EF4-FFF2-40B4-BE49-F238E27FC236}">
              <a16:creationId xmlns:a16="http://schemas.microsoft.com/office/drawing/2014/main" id="{C8456DC2-3067-2204-5F1F-A7DB7DB68722}"/>
            </a:ext>
          </a:extLst>
        </p:cNvPr>
        <p:cNvGrpSpPr/>
        <p:nvPr/>
      </p:nvGrpSpPr>
      <p:grpSpPr>
        <a:xfrm>
          <a:off x="0" y="0"/>
          <a:ext cx="0" cy="0"/>
          <a:chOff x="0" y="0"/>
          <a:chExt cx="0" cy="0"/>
        </a:xfrm>
      </p:grpSpPr>
      <p:grpSp>
        <p:nvGrpSpPr>
          <p:cNvPr id="2" name="Google Shape;174;p6">
            <a:extLst>
              <a:ext uri="{FF2B5EF4-FFF2-40B4-BE49-F238E27FC236}">
                <a16:creationId xmlns:a16="http://schemas.microsoft.com/office/drawing/2014/main" id="{6C4A7BD6-41EA-14FE-E8A0-3D00883931C3}"/>
              </a:ext>
            </a:extLst>
          </p:cNvPr>
          <p:cNvGrpSpPr/>
          <p:nvPr/>
        </p:nvGrpSpPr>
        <p:grpSpPr>
          <a:xfrm>
            <a:off x="3598683" y="1942167"/>
            <a:ext cx="1391476" cy="1391476"/>
            <a:chOff x="0" y="0"/>
            <a:chExt cx="812800" cy="812800"/>
          </a:xfrm>
        </p:grpSpPr>
        <p:sp>
          <p:nvSpPr>
            <p:cNvPr id="11" name="Google Shape;175;p6">
              <a:extLst>
                <a:ext uri="{FF2B5EF4-FFF2-40B4-BE49-F238E27FC236}">
                  <a16:creationId xmlns:a16="http://schemas.microsoft.com/office/drawing/2014/main" id="{0D2FE4C9-ABFF-D9EB-7095-54D3B4CC714D}"/>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8BD7"/>
            </a:solidFill>
            <a:ln w="28575" cap="sq" cmpd="sng">
              <a:solidFill>
                <a:srgbClr val="0B5FBA"/>
              </a:solidFill>
              <a:prstDash val="solid"/>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2" name="Google Shape;176;p6">
              <a:extLst>
                <a:ext uri="{FF2B5EF4-FFF2-40B4-BE49-F238E27FC236}">
                  <a16:creationId xmlns:a16="http://schemas.microsoft.com/office/drawing/2014/main" id="{83DC53C8-35B3-2110-70D9-7FE54FB8C545}"/>
                </a:ext>
              </a:extLst>
            </p:cNvPr>
            <p:cNvSpPr txBox="1"/>
            <p:nvPr/>
          </p:nvSpPr>
          <p:spPr>
            <a:xfrm>
              <a:off x="76200" y="83953"/>
              <a:ext cx="660400" cy="609346"/>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solidFill>
                  <a:effectLst/>
                  <a:uLnTx/>
                  <a:uFillTx/>
                  <a:latin typeface="Roboto"/>
                  <a:ea typeface="Roboto"/>
                  <a:cs typeface="Calibri"/>
                  <a:sym typeface="Calibri"/>
                </a:rPr>
                <a:t>Module 2</a:t>
              </a:r>
              <a:endParaRPr kumimoji="0" sz="1800" b="1"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Calibri"/>
                <a:sym typeface="Calibri"/>
              </a:endParaRPr>
            </a:p>
          </p:txBody>
        </p:sp>
      </p:grpSp>
      <p:cxnSp>
        <p:nvCxnSpPr>
          <p:cNvPr id="4" name="Connector: Elbow 3">
            <a:extLst>
              <a:ext uri="{FF2B5EF4-FFF2-40B4-BE49-F238E27FC236}">
                <a16:creationId xmlns:a16="http://schemas.microsoft.com/office/drawing/2014/main" id="{67CEBC0B-6F82-4899-F39D-13A25BD2D168}"/>
              </a:ext>
            </a:extLst>
          </p:cNvPr>
          <p:cNvCxnSpPr>
            <a:cxnSpLocks/>
          </p:cNvCxnSpPr>
          <p:nvPr/>
        </p:nvCxnSpPr>
        <p:spPr>
          <a:xfrm>
            <a:off x="3645255" y="5131145"/>
            <a:ext cx="1157257" cy="100867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Google Shape;257;p7">
            <a:extLst>
              <a:ext uri="{FF2B5EF4-FFF2-40B4-BE49-F238E27FC236}">
                <a16:creationId xmlns:a16="http://schemas.microsoft.com/office/drawing/2014/main" id="{7E0D7B8A-C3D0-CC98-37F8-F568193A5327}"/>
              </a:ext>
            </a:extLst>
          </p:cNvPr>
          <p:cNvSpPr txBox="1"/>
          <p:nvPr/>
        </p:nvSpPr>
        <p:spPr>
          <a:xfrm>
            <a:off x="4947161" y="5903923"/>
            <a:ext cx="5767895"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533" b="1" i="0" u="none" strike="noStrike" kern="0" cap="none" spc="0" normalizeH="0" baseline="0" noProof="0">
                <a:ln>
                  <a:noFill/>
                </a:ln>
                <a:solidFill>
                  <a:srgbClr val="0B5FBA"/>
                </a:solidFill>
                <a:effectLst/>
                <a:uLnTx/>
                <a:uFillTx/>
                <a:latin typeface="Roboto"/>
                <a:ea typeface="Roboto"/>
                <a:cs typeface="Roboto"/>
                <a:sym typeface="Roboto"/>
              </a:rPr>
              <a:t>Refresher on the fundamentals of climate resilience in water and sanitation systems.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 name="Google Shape;169;p6">
            <a:extLst>
              <a:ext uri="{FF2B5EF4-FFF2-40B4-BE49-F238E27FC236}">
                <a16:creationId xmlns:a16="http://schemas.microsoft.com/office/drawing/2014/main" id="{1EE975A3-E73A-CDBE-FEE3-2ED9AFBFDCDA}"/>
              </a:ext>
            </a:extLst>
          </p:cNvPr>
          <p:cNvSpPr/>
          <p:nvPr/>
        </p:nvSpPr>
        <p:spPr>
          <a:xfrm>
            <a:off x="1770633"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Google Shape;170;p6">
            <a:extLst>
              <a:ext uri="{FF2B5EF4-FFF2-40B4-BE49-F238E27FC236}">
                <a16:creationId xmlns:a16="http://schemas.microsoft.com/office/drawing/2014/main" id="{CAB256CB-C43A-1EB1-88C9-1CD9C216C88C}"/>
              </a:ext>
            </a:extLst>
          </p:cNvPr>
          <p:cNvSpPr txBox="1"/>
          <p:nvPr/>
        </p:nvSpPr>
        <p:spPr>
          <a:xfrm>
            <a:off x="1900986" y="3746554"/>
            <a:ext cx="1218027" cy="82028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srgbClr val="FFFFFF"/>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 Online introduction</a:t>
            </a: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7" name="Google Shape;187;p6">
            <a:extLst>
              <a:ext uri="{FF2B5EF4-FFF2-40B4-BE49-F238E27FC236}">
                <a16:creationId xmlns:a16="http://schemas.microsoft.com/office/drawing/2014/main" id="{AA25EABF-6E50-1F11-BBEB-82327184CD51}"/>
              </a:ext>
            </a:extLst>
          </p:cNvPr>
          <p:cNvSpPr/>
          <p:nvPr/>
        </p:nvSpPr>
        <p:spPr>
          <a:xfrm>
            <a:off x="3555665"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rgbClr val="0A5FBA"/>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A5FBA"/>
              </a:solidFill>
              <a:effectLst/>
              <a:uLnTx/>
              <a:uFillTx/>
              <a:latin typeface="Arial"/>
              <a:ea typeface="Arial"/>
              <a:cs typeface="Arial"/>
              <a:sym typeface="Arial"/>
            </a:endParaRPr>
          </a:p>
        </p:txBody>
      </p:sp>
      <p:sp>
        <p:nvSpPr>
          <p:cNvPr id="8" name="Google Shape;189;p6">
            <a:extLst>
              <a:ext uri="{FF2B5EF4-FFF2-40B4-BE49-F238E27FC236}">
                <a16:creationId xmlns:a16="http://schemas.microsoft.com/office/drawing/2014/main" id="{26B770D3-E4B9-2680-1656-0C354D21A40E}"/>
              </a:ext>
            </a:extLst>
          </p:cNvPr>
          <p:cNvSpPr/>
          <p:nvPr/>
        </p:nvSpPr>
        <p:spPr>
          <a:xfrm>
            <a:off x="5340698"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 name="Google Shape;191;p6">
            <a:extLst>
              <a:ext uri="{FF2B5EF4-FFF2-40B4-BE49-F238E27FC236}">
                <a16:creationId xmlns:a16="http://schemas.microsoft.com/office/drawing/2014/main" id="{A8B0CC96-FB88-EDA4-F61B-A6D329C51132}"/>
              </a:ext>
            </a:extLst>
          </p:cNvPr>
          <p:cNvSpPr/>
          <p:nvPr/>
        </p:nvSpPr>
        <p:spPr>
          <a:xfrm>
            <a:off x="7131312"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0" name="Google Shape;193;p6">
            <a:extLst>
              <a:ext uri="{FF2B5EF4-FFF2-40B4-BE49-F238E27FC236}">
                <a16:creationId xmlns:a16="http://schemas.microsoft.com/office/drawing/2014/main" id="{9F416749-9D0A-E7BD-4B70-A50EED3CB133}"/>
              </a:ext>
            </a:extLst>
          </p:cNvPr>
          <p:cNvSpPr/>
          <p:nvPr/>
        </p:nvSpPr>
        <p:spPr>
          <a:xfrm>
            <a:off x="8921926" y="3541974"/>
            <a:ext cx="1518611" cy="1888929"/>
          </a:xfrm>
          <a:custGeom>
            <a:avLst/>
            <a:gdLst/>
            <a:ahLst/>
            <a:cxnLst/>
            <a:rect l="l" t="t" r="r" b="b"/>
            <a:pathLst>
              <a:path w="4879086" h="7188995" extrusionOk="0">
                <a:moveTo>
                  <a:pt x="4748022" y="7188995"/>
                </a:moveTo>
                <a:lnTo>
                  <a:pt x="131064" y="7188995"/>
                </a:lnTo>
                <a:cubicBezTo>
                  <a:pt x="58801" y="7188995"/>
                  <a:pt x="0" y="7078259"/>
                  <a:pt x="0" y="6942162"/>
                </a:cubicBezTo>
                <a:lnTo>
                  <a:pt x="0" y="246841"/>
                </a:lnTo>
                <a:cubicBezTo>
                  <a:pt x="0" y="110744"/>
                  <a:pt x="58801" y="0"/>
                  <a:pt x="131064" y="0"/>
                </a:cubicBezTo>
                <a:lnTo>
                  <a:pt x="4748022" y="0"/>
                </a:lnTo>
                <a:cubicBezTo>
                  <a:pt x="4820158" y="0"/>
                  <a:pt x="4879086" y="110744"/>
                  <a:pt x="4879086" y="246841"/>
                </a:cubicBezTo>
                <a:lnTo>
                  <a:pt x="4879086" y="6942162"/>
                </a:lnTo>
                <a:cubicBezTo>
                  <a:pt x="4879086" y="7078020"/>
                  <a:pt x="4820285" y="7188995"/>
                  <a:pt x="4748022" y="7188995"/>
                </a:cubicBezTo>
                <a:close/>
              </a:path>
            </a:pathLst>
          </a:custGeom>
          <a:solidFill>
            <a:schemeClr val="bg1">
              <a:lumMod val="95000"/>
            </a:schemeClr>
          </a:solidFill>
          <a:ln w="28575">
            <a:solidFill>
              <a:schemeClr val="accent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26" name="Google Shape;170;p6">
            <a:extLst>
              <a:ext uri="{FF2B5EF4-FFF2-40B4-BE49-F238E27FC236}">
                <a16:creationId xmlns:a16="http://schemas.microsoft.com/office/drawing/2014/main" id="{C6BB5CDC-4347-3376-B4C2-B14E8B70CA68}"/>
              </a:ext>
            </a:extLst>
          </p:cNvPr>
          <p:cNvSpPr txBox="1"/>
          <p:nvPr/>
        </p:nvSpPr>
        <p:spPr>
          <a:xfrm>
            <a:off x="5490990" y="3746554"/>
            <a:ext cx="1218027" cy="67672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Climate Risk Assessments</a:t>
            </a:r>
          </a:p>
        </p:txBody>
      </p:sp>
      <p:sp>
        <p:nvSpPr>
          <p:cNvPr id="27" name="Google Shape;170;p6">
            <a:extLst>
              <a:ext uri="{FF2B5EF4-FFF2-40B4-BE49-F238E27FC236}">
                <a16:creationId xmlns:a16="http://schemas.microsoft.com/office/drawing/2014/main" id="{94795EA9-296D-090F-4696-4A2E2812140B}"/>
              </a:ext>
            </a:extLst>
          </p:cNvPr>
          <p:cNvSpPr txBox="1"/>
          <p:nvPr/>
        </p:nvSpPr>
        <p:spPr>
          <a:xfrm>
            <a:off x="3703734" y="3746554"/>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solidFill>
                <a:effectLst/>
                <a:uLnTx/>
                <a:uFillTx/>
                <a:latin typeface="Roboto"/>
                <a:ea typeface="Roboto"/>
                <a:cs typeface="Roboto"/>
                <a:sym typeface="Arial"/>
              </a:rPr>
              <a:t>Climate hazards &amp; risks and the role of inclusion</a:t>
            </a:r>
            <a:endParaRPr kumimoji="0" lang="en-US" sz="933" b="0" i="0" u="none" strike="noStrike" kern="0" cap="none" spc="0" normalizeH="0" baseline="0" noProof="0">
              <a:ln>
                <a:noFill/>
              </a:ln>
              <a:solidFill>
                <a:prstClr val="white"/>
              </a:solidFill>
              <a:effectLst/>
              <a:uLnTx/>
              <a:uFillTx/>
              <a:latin typeface="Arial"/>
              <a:cs typeface="Arial"/>
              <a:sym typeface="Arial"/>
            </a:endParaRPr>
          </a:p>
        </p:txBody>
      </p:sp>
      <p:sp>
        <p:nvSpPr>
          <p:cNvPr id="28" name="Google Shape;170;p6">
            <a:extLst>
              <a:ext uri="{FF2B5EF4-FFF2-40B4-BE49-F238E27FC236}">
                <a16:creationId xmlns:a16="http://schemas.microsoft.com/office/drawing/2014/main" id="{B3FCA158-2319-C9EC-C7BA-4D18E6BA1F16}"/>
              </a:ext>
            </a:extLst>
          </p:cNvPr>
          <p:cNvSpPr txBox="1"/>
          <p:nvPr/>
        </p:nvSpPr>
        <p:spPr>
          <a:xfrm>
            <a:off x="7281604" y="3759315"/>
            <a:ext cx="1218027" cy="112787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66" b="1" i="0" u="none" strike="noStrike" kern="0" cap="none" spc="0" normalizeH="0" baseline="0" noProof="0">
              <a:ln>
                <a:noFill/>
              </a:ln>
              <a:solidFill>
                <a:prstClr val="white">
                  <a:lumMod val="85000"/>
                </a:prstClr>
              </a:solidFill>
              <a:effectLst/>
              <a:uLnTx/>
              <a:uFillTx/>
              <a:latin typeface="Roboto"/>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6" b="0" i="0" u="none" strike="noStrike" kern="0" cap="none" spc="0" normalizeH="0" baseline="0" noProof="0">
                <a:ln>
                  <a:noFill/>
                </a:ln>
                <a:solidFill>
                  <a:prstClr val="white">
                    <a:lumMod val="85000"/>
                  </a:prstClr>
                </a:solidFill>
                <a:effectLst/>
                <a:uLnTx/>
                <a:uFillTx/>
                <a:latin typeface="Roboto"/>
                <a:ea typeface="Roboto"/>
                <a:cs typeface="Roboto"/>
                <a:sym typeface="Roboto"/>
              </a:rPr>
              <a:t>Climate Adaptation and Resilience Options</a:t>
            </a:r>
            <a:endParaRPr kumimoji="0" lang="en-US" sz="933" b="0" i="0" u="none" strike="noStrike" kern="0" cap="none" spc="0" normalizeH="0" baseline="0" noProof="0">
              <a:ln>
                <a:noFill/>
              </a:ln>
              <a:solidFill>
                <a:prstClr val="white">
                  <a:lumMod val="85000"/>
                </a:prstClr>
              </a:solidFill>
              <a:effectLst/>
              <a:uLnTx/>
              <a:uFillTx/>
              <a:latin typeface="Arial"/>
              <a:cs typeface="Arial"/>
              <a:sym typeface="Arial"/>
            </a:endParaRPr>
          </a:p>
        </p:txBody>
      </p:sp>
      <p:sp>
        <p:nvSpPr>
          <p:cNvPr id="29" name="Google Shape;170;p6">
            <a:extLst>
              <a:ext uri="{FF2B5EF4-FFF2-40B4-BE49-F238E27FC236}">
                <a16:creationId xmlns:a16="http://schemas.microsoft.com/office/drawing/2014/main" id="{EA366FD5-C26E-5FDD-AFD3-A3B14B651FD3}"/>
              </a:ext>
            </a:extLst>
          </p:cNvPr>
          <p:cNvSpPr txBox="1"/>
          <p:nvPr/>
        </p:nvSpPr>
        <p:spPr>
          <a:xfrm>
            <a:off x="9072217" y="3759315"/>
            <a:ext cx="1218027" cy="135344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66" b="0" i="0" u="none" strike="noStrike" kern="0" cap="none" spc="0" normalizeH="0" baseline="0" noProof="0">
                <a:ln>
                  <a:noFill/>
                </a:ln>
                <a:solidFill>
                  <a:prstClr val="white">
                    <a:lumMod val="85000"/>
                  </a:prstClr>
                </a:solidFill>
                <a:effectLst/>
                <a:uLnTx/>
                <a:uFillTx/>
                <a:latin typeface="Roboto"/>
                <a:ea typeface="Roboto"/>
                <a:cs typeface="Roboto"/>
                <a:sym typeface="Arial"/>
              </a:rPr>
              <a:t>Toolkit for Water and Sanitation Infrastructure Planning </a:t>
            </a:r>
          </a:p>
        </p:txBody>
      </p:sp>
      <p:grpSp>
        <p:nvGrpSpPr>
          <p:cNvPr id="36" name="Google Shape;174;p6">
            <a:extLst>
              <a:ext uri="{FF2B5EF4-FFF2-40B4-BE49-F238E27FC236}">
                <a16:creationId xmlns:a16="http://schemas.microsoft.com/office/drawing/2014/main" id="{50D3018C-348D-9C3D-6099-9FFF2733BFD1}"/>
              </a:ext>
            </a:extLst>
          </p:cNvPr>
          <p:cNvGrpSpPr/>
          <p:nvPr/>
        </p:nvGrpSpPr>
        <p:grpSpPr>
          <a:xfrm>
            <a:off x="5400262" y="1949142"/>
            <a:ext cx="1391476" cy="1391476"/>
            <a:chOff x="0" y="0"/>
            <a:chExt cx="812800" cy="812800"/>
          </a:xfrm>
        </p:grpSpPr>
        <p:sp>
          <p:nvSpPr>
            <p:cNvPr id="37" name="Google Shape;175;p6">
              <a:extLst>
                <a:ext uri="{FF2B5EF4-FFF2-40B4-BE49-F238E27FC236}">
                  <a16:creationId xmlns:a16="http://schemas.microsoft.com/office/drawing/2014/main" id="{01E43044-7280-590D-9015-7B64E0297E08}"/>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38" name="Google Shape;176;p6">
              <a:extLst>
                <a:ext uri="{FF2B5EF4-FFF2-40B4-BE49-F238E27FC236}">
                  <a16:creationId xmlns:a16="http://schemas.microsoft.com/office/drawing/2014/main" id="{36BBA840-A727-F220-B878-A81E5CBB715F}"/>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a:ea typeface="Roboto"/>
                  <a:cs typeface="Calibri"/>
                  <a:sym typeface="Calibri"/>
                </a:rPr>
                <a:t>Module 3</a:t>
              </a:r>
              <a:endParaRPr kumimoji="0" sz="1800" b="1" i="0" u="none" strike="noStrike" kern="0" cap="none" spc="0" normalizeH="0" baseline="0" noProof="0">
                <a:ln>
                  <a:noFill/>
                </a:ln>
                <a:solidFill>
                  <a:prstClr val="white">
                    <a:lumMod val="85000"/>
                  </a:prstClr>
                </a:solidFill>
                <a:effectLst/>
                <a:uLnTx/>
                <a:uFillTx/>
                <a:latin typeface="Roboto"/>
                <a:ea typeface="Roboto"/>
                <a:cs typeface="Calibri"/>
                <a:sym typeface="Calibri"/>
              </a:endParaRPr>
            </a:p>
          </p:txBody>
        </p:sp>
      </p:grpSp>
      <p:grpSp>
        <p:nvGrpSpPr>
          <p:cNvPr id="39" name="Google Shape;174;p6">
            <a:extLst>
              <a:ext uri="{FF2B5EF4-FFF2-40B4-BE49-F238E27FC236}">
                <a16:creationId xmlns:a16="http://schemas.microsoft.com/office/drawing/2014/main" id="{9343BE00-21D1-C49A-40BC-4856B3396BD4}"/>
              </a:ext>
            </a:extLst>
          </p:cNvPr>
          <p:cNvGrpSpPr/>
          <p:nvPr/>
        </p:nvGrpSpPr>
        <p:grpSpPr>
          <a:xfrm>
            <a:off x="7201841" y="1949142"/>
            <a:ext cx="1391476" cy="1391476"/>
            <a:chOff x="0" y="0"/>
            <a:chExt cx="812800" cy="812800"/>
          </a:xfrm>
        </p:grpSpPr>
        <p:sp>
          <p:nvSpPr>
            <p:cNvPr id="40" name="Google Shape;175;p6">
              <a:extLst>
                <a:ext uri="{FF2B5EF4-FFF2-40B4-BE49-F238E27FC236}">
                  <a16:creationId xmlns:a16="http://schemas.microsoft.com/office/drawing/2014/main" id="{2C2C904C-CC93-0249-A3D9-D69E8FC77F63}"/>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 name="Google Shape;176;p6">
              <a:extLst>
                <a:ext uri="{FF2B5EF4-FFF2-40B4-BE49-F238E27FC236}">
                  <a16:creationId xmlns:a16="http://schemas.microsoft.com/office/drawing/2014/main" id="{71DE2575-7089-99D1-748A-0C13FAE910E8}"/>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a:ea typeface="Roboto"/>
                  <a:cs typeface="Calibri"/>
                  <a:sym typeface="Calibri"/>
                </a:rPr>
                <a:t>Module 4</a:t>
              </a:r>
              <a:endParaRPr kumimoji="0" sz="1800" b="1" i="0" u="none" strike="noStrike" kern="0" cap="none" spc="0" normalizeH="0" baseline="0" noProof="0">
                <a:ln>
                  <a:noFill/>
                </a:ln>
                <a:solidFill>
                  <a:prstClr val="white">
                    <a:lumMod val="85000"/>
                  </a:prstClr>
                </a:solidFill>
                <a:effectLst/>
                <a:uLnTx/>
                <a:uFillTx/>
                <a:latin typeface="Roboto"/>
                <a:ea typeface="Roboto"/>
                <a:cs typeface="Calibri"/>
                <a:sym typeface="Calibri"/>
              </a:endParaRPr>
            </a:p>
          </p:txBody>
        </p:sp>
      </p:grpSp>
      <p:grpSp>
        <p:nvGrpSpPr>
          <p:cNvPr id="42" name="Google Shape;174;p6">
            <a:extLst>
              <a:ext uri="{FF2B5EF4-FFF2-40B4-BE49-F238E27FC236}">
                <a16:creationId xmlns:a16="http://schemas.microsoft.com/office/drawing/2014/main" id="{DE7F0760-C2DD-76AC-A078-6F45FDE6F1EE}"/>
              </a:ext>
            </a:extLst>
          </p:cNvPr>
          <p:cNvGrpSpPr/>
          <p:nvPr/>
        </p:nvGrpSpPr>
        <p:grpSpPr>
          <a:xfrm>
            <a:off x="9003420" y="1949142"/>
            <a:ext cx="1391476" cy="1391476"/>
            <a:chOff x="0" y="0"/>
            <a:chExt cx="812800" cy="812800"/>
          </a:xfrm>
        </p:grpSpPr>
        <p:sp>
          <p:nvSpPr>
            <p:cNvPr id="43" name="Google Shape;175;p6">
              <a:extLst>
                <a:ext uri="{FF2B5EF4-FFF2-40B4-BE49-F238E27FC236}">
                  <a16:creationId xmlns:a16="http://schemas.microsoft.com/office/drawing/2014/main" id="{4928222A-A0B5-2E5F-4539-0845AB14F8DA}"/>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 name="Google Shape;176;p6">
              <a:extLst>
                <a:ext uri="{FF2B5EF4-FFF2-40B4-BE49-F238E27FC236}">
                  <a16:creationId xmlns:a16="http://schemas.microsoft.com/office/drawing/2014/main" id="{477A557E-1401-A5D3-1BD9-5B0CD8A0077A}"/>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a:ea typeface="Roboto"/>
                  <a:cs typeface="Calibri"/>
                  <a:sym typeface="Calibri"/>
                </a:rPr>
                <a:t>Module 5</a:t>
              </a:r>
              <a:endParaRPr kumimoji="0" sz="1800" b="1" i="0" u="none" strike="noStrike" kern="0" cap="none" spc="0" normalizeH="0" baseline="0" noProof="0">
                <a:ln>
                  <a:noFill/>
                </a:ln>
                <a:solidFill>
                  <a:prstClr val="white">
                    <a:lumMod val="85000"/>
                  </a:prstClr>
                </a:solidFill>
                <a:effectLst/>
                <a:uLnTx/>
                <a:uFillTx/>
                <a:latin typeface="Roboto"/>
                <a:ea typeface="Roboto"/>
                <a:cs typeface="Calibri"/>
                <a:sym typeface="Calibri"/>
              </a:endParaRPr>
            </a:p>
          </p:txBody>
        </p:sp>
      </p:grpSp>
      <p:grpSp>
        <p:nvGrpSpPr>
          <p:cNvPr id="45" name="Google Shape;174;p6">
            <a:extLst>
              <a:ext uri="{FF2B5EF4-FFF2-40B4-BE49-F238E27FC236}">
                <a16:creationId xmlns:a16="http://schemas.microsoft.com/office/drawing/2014/main" id="{B3500A10-21A0-A815-EDE3-2231D3BB3FDE}"/>
              </a:ext>
            </a:extLst>
          </p:cNvPr>
          <p:cNvGrpSpPr/>
          <p:nvPr/>
        </p:nvGrpSpPr>
        <p:grpSpPr>
          <a:xfrm>
            <a:off x="1797104" y="1949142"/>
            <a:ext cx="1391476" cy="1391476"/>
            <a:chOff x="0" y="0"/>
            <a:chExt cx="812800" cy="812800"/>
          </a:xfrm>
        </p:grpSpPr>
        <p:sp>
          <p:nvSpPr>
            <p:cNvPr id="46" name="Google Shape;175;p6">
              <a:extLst>
                <a:ext uri="{FF2B5EF4-FFF2-40B4-BE49-F238E27FC236}">
                  <a16:creationId xmlns:a16="http://schemas.microsoft.com/office/drawing/2014/main" id="{8E183FC2-C7A2-44B2-B2E4-1941651D1B53}"/>
                </a:ext>
              </a:extLst>
            </p:cNvPr>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95000"/>
              </a:schemeClr>
            </a:solidFill>
            <a:ln w="28575" cap="sq" cmpd="sng">
              <a:solidFill>
                <a:srgbClr val="0B5FBA"/>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7" name="Google Shape;176;p6">
              <a:extLst>
                <a:ext uri="{FF2B5EF4-FFF2-40B4-BE49-F238E27FC236}">
                  <a16:creationId xmlns:a16="http://schemas.microsoft.com/office/drawing/2014/main" id="{54617155-05FC-6705-79A4-297C7CB5C6EF}"/>
                </a:ext>
              </a:extLst>
            </p:cNvPr>
            <p:cNvSpPr txBox="1"/>
            <p:nvPr/>
          </p:nvSpPr>
          <p:spPr>
            <a:xfrm>
              <a:off x="76200" y="19050"/>
              <a:ext cx="660400" cy="717550"/>
            </a:xfrm>
            <a:prstGeom prst="rect">
              <a:avLst/>
            </a:prstGeom>
            <a:noFill/>
            <a:ln>
              <a:noFill/>
            </a:ln>
          </p:spPr>
          <p:txBody>
            <a:bodyPr spcFirstLastPara="1" wrap="square" lIns="33850" tIns="33850" rIns="33850" bIns="33850"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Tx/>
                <a:buFont typeface="Arial"/>
                <a:buNone/>
                <a:tabLst/>
                <a:defRPr/>
              </a:pPr>
              <a:r>
                <a:rPr kumimoji="0" lang="nl-NL" sz="1800" b="1" i="0" u="none" strike="noStrike" kern="0" cap="none" spc="0" normalizeH="0" baseline="0" noProof="0">
                  <a:ln>
                    <a:noFill/>
                  </a:ln>
                  <a:solidFill>
                    <a:prstClr val="white">
                      <a:lumMod val="85000"/>
                    </a:prstClr>
                  </a:solidFill>
                  <a:effectLst/>
                  <a:uLnTx/>
                  <a:uFillTx/>
                  <a:latin typeface="Roboto"/>
                  <a:ea typeface="Roboto"/>
                  <a:cs typeface="Calibri"/>
                  <a:sym typeface="Calibri"/>
                </a:rPr>
                <a:t>Module 1</a:t>
              </a:r>
              <a:endParaRPr kumimoji="0" sz="1800" b="1" i="0" u="none" strike="noStrike" kern="0" cap="none" spc="0" normalizeH="0" baseline="0" noProof="0">
                <a:ln>
                  <a:noFill/>
                </a:ln>
                <a:solidFill>
                  <a:prstClr val="white">
                    <a:lumMod val="85000"/>
                  </a:prstClr>
                </a:solidFill>
                <a:effectLst/>
                <a:uLnTx/>
                <a:uFillTx/>
                <a:latin typeface="Roboto" panose="02000000000000000000" pitchFamily="2" charset="0"/>
                <a:ea typeface="Roboto" panose="02000000000000000000" pitchFamily="2" charset="0"/>
                <a:cs typeface="Calibri"/>
                <a:sym typeface="Calibri"/>
              </a:endParaRPr>
            </a:p>
          </p:txBody>
        </p:sp>
      </p:grpSp>
    </p:spTree>
    <p:extLst>
      <p:ext uri="{BB962C8B-B14F-4D97-AF65-F5344CB8AC3E}">
        <p14:creationId xmlns:p14="http://schemas.microsoft.com/office/powerpoint/2010/main" val="9192382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53764-2E56-54D7-1EF3-325CE44CD39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1F1BB393-46FC-6CC1-D7A8-E0B65F4EBD35}"/>
              </a:ext>
            </a:extLst>
          </p:cNvPr>
          <p:cNvSpPr>
            <a:spLocks noGrp="1"/>
          </p:cNvSpPr>
          <p:nvPr>
            <p:ph type="title"/>
          </p:nvPr>
        </p:nvSpPr>
        <p:spPr>
          <a:xfrm>
            <a:off x="1130022" y="1043189"/>
            <a:ext cx="10652760" cy="969264"/>
          </a:xfrm>
        </p:spPr>
        <p:txBody>
          <a:bodyPr/>
          <a:lstStyle/>
          <a:p>
            <a:r>
              <a:rPr lang="en-GB">
                <a:latin typeface="Roboto Black"/>
                <a:ea typeface="Roboto Black"/>
                <a:cs typeface="Roboto Black"/>
              </a:rPr>
              <a:t>MODULE 2 Climate Resilient Water and Sanitation</a:t>
            </a:r>
          </a:p>
        </p:txBody>
      </p:sp>
      <p:sp>
        <p:nvSpPr>
          <p:cNvPr id="3" name="Text Placeholder 2">
            <a:extLst>
              <a:ext uri="{FF2B5EF4-FFF2-40B4-BE49-F238E27FC236}">
                <a16:creationId xmlns:a16="http://schemas.microsoft.com/office/drawing/2014/main" id="{C9C4C22D-B8D4-F10E-5B00-339072E73341}"/>
              </a:ext>
            </a:extLst>
          </p:cNvPr>
          <p:cNvSpPr>
            <a:spLocks noGrp="1"/>
          </p:cNvSpPr>
          <p:nvPr>
            <p:ph idx="1"/>
          </p:nvPr>
        </p:nvSpPr>
        <p:spPr>
          <a:xfrm>
            <a:off x="559164" y="1624155"/>
            <a:ext cx="10652760" cy="4190656"/>
          </a:xfrm>
        </p:spPr>
        <p:txBody>
          <a:bodyPr vert="horz" lIns="91440" tIns="45720" rIns="91440" bIns="45720" rtlCol="0" anchor="t">
            <a:normAutofit/>
          </a:bodyPr>
          <a:lstStyle/>
          <a:p>
            <a:pPr marL="114300" indent="0">
              <a:buNone/>
            </a:pPr>
            <a:endParaRPr lang="en-GB"/>
          </a:p>
          <a:p>
            <a:pPr marL="800100" indent="-342900">
              <a:buFont typeface="Arial" panose="020B0604020202020204" pitchFamily="34" charset="0"/>
              <a:buChar char="•"/>
            </a:pPr>
            <a:r>
              <a:rPr lang="en-GB">
                <a:latin typeface="Roboto"/>
                <a:ea typeface="Roboto"/>
                <a:cs typeface="Roboto"/>
              </a:rPr>
              <a:t>Module 2 focuses on the key challenges, frameworks, and adaptive approaches necessary to address climate-related impacts.</a:t>
            </a:r>
          </a:p>
          <a:p>
            <a:pPr marL="800100" indent="-342900">
              <a:buFont typeface="Arial" panose="020B0604020202020204" pitchFamily="34" charset="0"/>
              <a:buChar char="•"/>
            </a:pPr>
            <a:r>
              <a:rPr lang="en-GB">
                <a:latin typeface="Roboto"/>
                <a:ea typeface="Roboto"/>
                <a:cs typeface="Roboto"/>
              </a:rPr>
              <a:t>The module revisits the critical linkages between climate change and water services.</a:t>
            </a:r>
          </a:p>
          <a:p>
            <a:pPr marL="800100" indent="-342900">
              <a:buFont typeface="Arial" panose="020B0604020202020204" pitchFamily="34" charset="0"/>
              <a:buChar char="•"/>
            </a:pPr>
            <a:endParaRPr lang="en-GB"/>
          </a:p>
          <a:p>
            <a:pPr marL="457200"/>
            <a:r>
              <a:rPr lang="en-GB" b="1">
                <a:latin typeface="Roboto"/>
                <a:ea typeface="Roboto"/>
                <a:cs typeface="Roboto"/>
              </a:rPr>
              <a:t>Duration: </a:t>
            </a:r>
            <a:r>
              <a:rPr lang="en-GB">
                <a:latin typeface="Roboto"/>
                <a:ea typeface="Roboto"/>
                <a:cs typeface="Roboto"/>
              </a:rPr>
              <a:t>1 day</a:t>
            </a:r>
          </a:p>
          <a:p>
            <a:pPr marL="457200"/>
            <a:endParaRPr lang="en-GB"/>
          </a:p>
        </p:txBody>
      </p:sp>
    </p:spTree>
    <p:extLst>
      <p:ext uri="{BB962C8B-B14F-4D97-AF65-F5344CB8AC3E}">
        <p14:creationId xmlns:p14="http://schemas.microsoft.com/office/powerpoint/2010/main" val="3596913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51C3D01-4A19-ED94-44D7-E72EE8E5DDAA}"/>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6536C7-F7E5-9F76-D5CD-E974C6A41DD4}"/>
              </a:ext>
            </a:extLst>
          </p:cNvPr>
          <p:cNvSpPr>
            <a:spLocks noGrp="1"/>
          </p:cNvSpPr>
          <p:nvPr>
            <p:ph sz="quarter" idx="16"/>
          </p:nvPr>
        </p:nvSpPr>
        <p:spPr/>
        <p:txBody>
          <a:bodyPr/>
          <a:lstStyle/>
          <a:p>
            <a:r>
              <a:rPr lang="en-GB"/>
              <a:t>Learning objectives</a:t>
            </a:r>
          </a:p>
        </p:txBody>
      </p:sp>
      <p:sp>
        <p:nvSpPr>
          <p:cNvPr id="3" name="Google Shape;286;p10">
            <a:extLst>
              <a:ext uri="{FF2B5EF4-FFF2-40B4-BE49-F238E27FC236}">
                <a16:creationId xmlns:a16="http://schemas.microsoft.com/office/drawing/2014/main" id="{65F4C7F1-EC4E-F232-41F3-8F96A6AFA399}"/>
              </a:ext>
            </a:extLst>
          </p:cNvPr>
          <p:cNvSpPr txBox="1"/>
          <p:nvPr/>
        </p:nvSpPr>
        <p:spPr>
          <a:xfrm rot="16200000">
            <a:off x="-1921719" y="427904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Image credit: IRC</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0702370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EDF9E-0F18-B8E5-C53D-A1C08AA2C342}"/>
              </a:ext>
            </a:extLst>
          </p:cNvPr>
          <p:cNvSpPr>
            <a:spLocks noGrp="1"/>
          </p:cNvSpPr>
          <p:nvPr>
            <p:ph type="title"/>
          </p:nvPr>
        </p:nvSpPr>
        <p:spPr>
          <a:xfrm>
            <a:off x="534699" y="613248"/>
            <a:ext cx="10652760" cy="969264"/>
          </a:xfrm>
        </p:spPr>
        <p:txBody>
          <a:bodyPr/>
          <a:lstStyle/>
          <a:p>
            <a:r>
              <a:rPr lang="en-GB" b="1">
                <a:solidFill>
                  <a:srgbClr val="0B5FBA"/>
                </a:solidFill>
                <a:latin typeface="Roboto"/>
                <a:ea typeface="Roboto"/>
                <a:cs typeface="Roboto"/>
              </a:rPr>
              <a:t>MODULE 2 Learning objectives</a:t>
            </a:r>
            <a:endParaRPr lang="en-GB">
              <a:solidFill>
                <a:srgbClr val="0B5FBA"/>
              </a:solidFill>
              <a:latin typeface="Roboto"/>
              <a:ea typeface="Roboto"/>
              <a:cs typeface="Roboto"/>
            </a:endParaRPr>
          </a:p>
        </p:txBody>
      </p:sp>
      <p:sp>
        <p:nvSpPr>
          <p:cNvPr id="3" name="Text Placeholder 2">
            <a:extLst>
              <a:ext uri="{FF2B5EF4-FFF2-40B4-BE49-F238E27FC236}">
                <a16:creationId xmlns:a16="http://schemas.microsoft.com/office/drawing/2014/main" id="{27DD1796-B2AD-BA45-675A-2F35633D8B18}"/>
              </a:ext>
            </a:extLst>
          </p:cNvPr>
          <p:cNvSpPr>
            <a:spLocks noGrp="1"/>
          </p:cNvSpPr>
          <p:nvPr>
            <p:ph idx="1"/>
          </p:nvPr>
        </p:nvSpPr>
        <p:spPr>
          <a:xfrm>
            <a:off x="429768" y="1856619"/>
            <a:ext cx="5666232" cy="4169428"/>
          </a:xfrm>
        </p:spPr>
        <p:txBody>
          <a:bodyPr vert="horz" lIns="91440" tIns="45720" rIns="91440" bIns="45720" numCol="1" spcCol="360000" rtlCol="0" anchor="t">
            <a:normAutofit/>
          </a:bodyPr>
          <a:lstStyle/>
          <a:p>
            <a:pPr marL="9525">
              <a:lnSpc>
                <a:spcPct val="100000"/>
              </a:lnSpc>
            </a:pPr>
            <a:r>
              <a:rPr lang="en-GB" sz="2000">
                <a:latin typeface="Roboto"/>
                <a:ea typeface="Roboto"/>
                <a:cs typeface="Roboto"/>
              </a:rPr>
              <a:t>By the end of this module, you will be able to:</a:t>
            </a:r>
            <a:endParaRPr lang="en-GB" sz="2000" b="1">
              <a:latin typeface="Roboto"/>
              <a:ea typeface="Roboto"/>
              <a:cs typeface="Roboto"/>
            </a:endParaRPr>
          </a:p>
          <a:p>
            <a:pPr marL="342900" indent="-342900">
              <a:lnSpc>
                <a:spcPct val="100000"/>
              </a:lnSpc>
              <a:buChar char="•"/>
            </a:pPr>
            <a:r>
              <a:rPr lang="en-GB" sz="2000" b="1">
                <a:latin typeface="Roboto"/>
                <a:ea typeface="Roboto"/>
                <a:cs typeface="Roboto"/>
              </a:rPr>
              <a:t>Recap of Module 1</a:t>
            </a:r>
            <a:r>
              <a:rPr lang="en-GB" sz="2000">
                <a:latin typeface="Roboto"/>
                <a:ea typeface="Roboto"/>
                <a:cs typeface="Roboto"/>
              </a:rPr>
              <a:t>: Describe the key concepts around climate change, climate risk, and climate-resilient water services.</a:t>
            </a:r>
            <a:endParaRPr lang="en-GB" sz="2000" b="1">
              <a:latin typeface="Roboto"/>
              <a:ea typeface="Roboto"/>
              <a:cs typeface="Roboto"/>
            </a:endParaRPr>
          </a:p>
          <a:p>
            <a:pPr marL="285750" indent="-285750">
              <a:lnSpc>
                <a:spcPct val="100000"/>
              </a:lnSpc>
              <a:buChar char="•"/>
            </a:pPr>
            <a:r>
              <a:rPr lang="en-GB" sz="2000" b="1">
                <a:latin typeface="Roboto"/>
                <a:ea typeface="Roboto"/>
                <a:cs typeface="Roboto"/>
              </a:rPr>
              <a:t>Identify and explain </a:t>
            </a:r>
            <a:r>
              <a:rPr lang="en-GB" sz="2000">
                <a:latin typeface="Roboto"/>
                <a:ea typeface="Roboto"/>
                <a:cs typeface="Roboto"/>
              </a:rPr>
              <a:t>the primary connections between climate risks and the delivery of safe, sustainable water services.</a:t>
            </a:r>
            <a:endParaRPr lang="en-GB">
              <a:latin typeface="Roboto"/>
              <a:ea typeface="Roboto"/>
              <a:cs typeface="Roboto"/>
            </a:endParaRPr>
          </a:p>
          <a:p>
            <a:pPr marL="285750" indent="-285750">
              <a:lnSpc>
                <a:spcPct val="100000"/>
              </a:lnSpc>
              <a:buChar char="•"/>
            </a:pPr>
            <a:r>
              <a:rPr lang="en-GB" sz="2000" b="1">
                <a:latin typeface="Roboto"/>
                <a:ea typeface="Roboto"/>
                <a:cs typeface="Roboto"/>
              </a:rPr>
              <a:t>Explain</a:t>
            </a:r>
            <a:r>
              <a:rPr lang="en-GB" sz="2000">
                <a:latin typeface="Roboto"/>
                <a:ea typeface="Roboto"/>
                <a:cs typeface="Roboto"/>
              </a:rPr>
              <a:t> the importance of water resources management, water supply, inclusion, equity and justice aspects linked to climate change.</a:t>
            </a:r>
            <a:endParaRPr lang="en-US"/>
          </a:p>
          <a:p>
            <a:pPr marL="13970">
              <a:lnSpc>
                <a:spcPct val="100000"/>
              </a:lnSpc>
            </a:pPr>
            <a:endParaRPr lang="en-GB" sz="1600">
              <a:cs typeface="Roboto" panose="02000000000000000000" pitchFamily="2" charset="0"/>
            </a:endParaRPr>
          </a:p>
          <a:p>
            <a:pPr marL="114300" indent="0">
              <a:lnSpc>
                <a:spcPct val="100000"/>
              </a:lnSpc>
              <a:buNone/>
            </a:pPr>
            <a:endParaRPr lang="en-GB" sz="1600"/>
          </a:p>
        </p:txBody>
      </p:sp>
      <p:sp>
        <p:nvSpPr>
          <p:cNvPr id="4" name="Text Placeholder 2">
            <a:extLst>
              <a:ext uri="{FF2B5EF4-FFF2-40B4-BE49-F238E27FC236}">
                <a16:creationId xmlns:a16="http://schemas.microsoft.com/office/drawing/2014/main" id="{CD05040B-BF1C-7D2E-4066-E77C8C2C3F1A}"/>
              </a:ext>
            </a:extLst>
          </p:cNvPr>
          <p:cNvSpPr txBox="1">
            <a:spLocks/>
          </p:cNvSpPr>
          <p:nvPr/>
        </p:nvSpPr>
        <p:spPr>
          <a:xfrm>
            <a:off x="6096000" y="1856619"/>
            <a:ext cx="5666232" cy="4169428"/>
          </a:xfrm>
          <a:prstGeom prst="rect">
            <a:avLst/>
          </a:prstGeom>
        </p:spPr>
        <p:txBody>
          <a:bodyPr vert="horz" lIns="91440" tIns="45720" rIns="91440" bIns="45720" numCol="1" spcCol="360000" rtlCol="0" anchor="t">
            <a:normAutofit/>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n-GB" sz="2000" b="1" i="0" u="none" strike="noStrike" kern="1200" cap="none" spc="0" normalizeH="0" baseline="0" noProof="0">
                <a:ln>
                  <a:noFill/>
                </a:ln>
                <a:solidFill>
                  <a:srgbClr val="0A5FBA"/>
                </a:solidFill>
                <a:effectLst/>
                <a:uLnTx/>
                <a:uFillTx/>
                <a:latin typeface="Roboto"/>
                <a:ea typeface="Roboto"/>
                <a:cs typeface="Roboto"/>
                <a:sym typeface="Arial"/>
              </a:rPr>
              <a:t>Recognise</a:t>
            </a:r>
            <a:r>
              <a:rPr kumimoji="0" lang="en-GB" sz="2000" b="0" i="0" u="none" strike="noStrike" kern="1200" cap="none" spc="0" normalizeH="0" baseline="0" noProof="0">
                <a:ln>
                  <a:noFill/>
                </a:ln>
                <a:solidFill>
                  <a:srgbClr val="0A5FBA"/>
                </a:solidFill>
                <a:effectLst/>
                <a:uLnTx/>
                <a:uFillTx/>
                <a:latin typeface="Roboto"/>
                <a:ea typeface="Roboto"/>
                <a:cs typeface="Roboto"/>
                <a:sym typeface="Arial"/>
              </a:rPr>
              <a:t> the impacts on the water sector caused by climate-related threats, including:</a:t>
            </a:r>
            <a:endParaRPr kumimoji="0" lang="en-US"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685800" marR="0" lvl="2" indent="-228600" algn="l" defTabSz="914400" rtl="0" eaLnBrk="1" fontAlgn="auto" latinLnBrk="0" hangingPunct="1">
              <a:lnSpc>
                <a:spcPct val="100000"/>
              </a:lnSpc>
              <a:spcBef>
                <a:spcPts val="500"/>
              </a:spcBef>
              <a:spcAft>
                <a:spcPts val="0"/>
              </a:spcAft>
              <a:buClr>
                <a:srgbClr val="000000"/>
              </a:buClr>
              <a:buSzTx/>
              <a:buFont typeface="Arial" panose="020B0604020202020204" pitchFamily="34" charset="0"/>
              <a:buChar char="•"/>
              <a:tabLst/>
              <a:defRPr/>
            </a:pPr>
            <a:r>
              <a:rPr kumimoji="0" lang="en-GB" sz="1800" b="0" i="0" u="none" strike="noStrike" kern="1200" cap="none" spc="0" normalizeH="0" baseline="0" noProof="0">
                <a:ln>
                  <a:noFill/>
                </a:ln>
                <a:solidFill>
                  <a:srgbClr val="0A5FBA"/>
                </a:solidFill>
                <a:effectLst/>
                <a:uLnTx/>
                <a:uFillTx/>
                <a:latin typeface="Roboto"/>
                <a:ea typeface="Roboto"/>
                <a:cs typeface="Roboto"/>
                <a:sym typeface="Arial"/>
              </a:rPr>
              <a:t>Too little water </a:t>
            </a:r>
            <a:r>
              <a:rPr kumimoji="0" lang="en-GB" sz="1600" b="0" i="1" u="none" strike="noStrike" kern="1200" cap="none" spc="0" normalizeH="0" baseline="0" noProof="0">
                <a:ln>
                  <a:noFill/>
                </a:ln>
                <a:solidFill>
                  <a:srgbClr val="0A5FBA"/>
                </a:solidFill>
                <a:effectLst/>
                <a:uLnTx/>
                <a:uFillTx/>
                <a:latin typeface="Roboto"/>
                <a:ea typeface="Roboto"/>
                <a:cs typeface="Roboto"/>
                <a:sym typeface="Arial"/>
              </a:rPr>
              <a:t>(e.g., drought, reduced rainfall)</a:t>
            </a:r>
            <a:endParaRPr kumimoji="0" lang="en-US" sz="1600" b="0" i="1"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685800" marR="0" lvl="2" indent="-228600" algn="l" defTabSz="914400" rtl="0" eaLnBrk="1" fontAlgn="auto" latinLnBrk="0" hangingPunct="1">
              <a:lnSpc>
                <a:spcPct val="100000"/>
              </a:lnSpc>
              <a:spcBef>
                <a:spcPts val="500"/>
              </a:spcBef>
              <a:spcAft>
                <a:spcPts val="0"/>
              </a:spcAft>
              <a:buClr>
                <a:srgbClr val="000000"/>
              </a:buClr>
              <a:buSzTx/>
              <a:buFont typeface="Arial" panose="020B0604020202020204" pitchFamily="34" charset="0"/>
              <a:buChar char="•"/>
              <a:tabLst/>
              <a:defRPr/>
            </a:pPr>
            <a:r>
              <a:rPr kumimoji="0" lang="en-GB" sz="1800" b="0" i="0" u="none" strike="noStrike" kern="1200" cap="none" spc="0" normalizeH="0" baseline="0" noProof="0">
                <a:ln>
                  <a:noFill/>
                </a:ln>
                <a:solidFill>
                  <a:srgbClr val="0A5FBA"/>
                </a:solidFill>
                <a:effectLst/>
                <a:uLnTx/>
                <a:uFillTx/>
                <a:latin typeface="Roboto"/>
                <a:ea typeface="Roboto"/>
                <a:cs typeface="Roboto"/>
                <a:sym typeface="Arial"/>
              </a:rPr>
              <a:t>Too much water </a:t>
            </a:r>
            <a:r>
              <a:rPr kumimoji="0" lang="en-GB" sz="1600" b="0" i="1" u="none" strike="noStrike" kern="1200" cap="none" spc="0" normalizeH="0" baseline="0" noProof="0">
                <a:ln>
                  <a:noFill/>
                </a:ln>
                <a:solidFill>
                  <a:srgbClr val="0A5FBA"/>
                </a:solidFill>
                <a:effectLst/>
                <a:uLnTx/>
                <a:uFillTx/>
                <a:latin typeface="Roboto"/>
                <a:ea typeface="Roboto"/>
                <a:cs typeface="Roboto"/>
                <a:sym typeface="Arial"/>
              </a:rPr>
              <a:t>(e.g., flooding, sea level rise)</a:t>
            </a:r>
            <a:endParaRPr kumimoji="0" lang="en-US" sz="1600" b="0" i="1"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685800" marR="0" lvl="2" indent="-228600" algn="l" defTabSz="914400" rtl="0" eaLnBrk="1" fontAlgn="auto" latinLnBrk="0" hangingPunct="1">
              <a:lnSpc>
                <a:spcPct val="100000"/>
              </a:lnSpc>
              <a:spcBef>
                <a:spcPts val="500"/>
              </a:spcBef>
              <a:spcAft>
                <a:spcPts val="0"/>
              </a:spcAft>
              <a:buClr>
                <a:srgbClr val="000000"/>
              </a:buClr>
              <a:buSzTx/>
              <a:buFont typeface="Arial" panose="020B0604020202020204" pitchFamily="34" charset="0"/>
              <a:buChar char="•"/>
              <a:tabLst/>
              <a:defRPr/>
            </a:pPr>
            <a:r>
              <a:rPr kumimoji="0" lang="en-GB" sz="1800" b="0" i="0" u="none" strike="noStrike" kern="1200" cap="none" spc="0" normalizeH="0" baseline="0" noProof="0">
                <a:ln>
                  <a:noFill/>
                </a:ln>
                <a:solidFill>
                  <a:srgbClr val="0A5FBA"/>
                </a:solidFill>
                <a:effectLst/>
                <a:uLnTx/>
                <a:uFillTx/>
                <a:latin typeface="Roboto"/>
                <a:ea typeface="Roboto"/>
                <a:cs typeface="Roboto"/>
                <a:sym typeface="Arial"/>
              </a:rPr>
              <a:t>Too dirty water </a:t>
            </a:r>
            <a:r>
              <a:rPr kumimoji="0" lang="en-GB" sz="1600" b="0" i="1" u="none" strike="noStrike" kern="1200" cap="none" spc="0" normalizeH="0" baseline="0" noProof="0">
                <a:ln>
                  <a:noFill/>
                </a:ln>
                <a:solidFill>
                  <a:srgbClr val="0A5FBA"/>
                </a:solidFill>
                <a:effectLst/>
                <a:uLnTx/>
                <a:uFillTx/>
                <a:latin typeface="Roboto"/>
                <a:ea typeface="Roboto"/>
                <a:cs typeface="Roboto"/>
                <a:sym typeface="Arial"/>
              </a:rPr>
              <a:t>(e.g., pollution)</a:t>
            </a:r>
            <a:endParaRPr kumimoji="0" lang="en-US" sz="1800" b="0" i="1"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a:p>
            <a:pPr marL="285750" marR="0" lvl="0" indent="-285750" algn="l"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n-GB" sz="2000" b="1" i="0" u="none" strike="noStrike" kern="1200" cap="none" spc="0" normalizeH="0" baseline="0" noProof="0">
                <a:ln>
                  <a:noFill/>
                </a:ln>
                <a:solidFill>
                  <a:srgbClr val="0A5FBA"/>
                </a:solidFill>
                <a:effectLst/>
                <a:uLnTx/>
                <a:uFillTx/>
                <a:latin typeface="Roboto"/>
                <a:ea typeface="Roboto"/>
                <a:cs typeface="Roboto"/>
                <a:sym typeface="Arial"/>
              </a:rPr>
              <a:t>Describe</a:t>
            </a:r>
            <a:r>
              <a:rPr kumimoji="0" lang="en-GB" sz="2000" b="0" i="0" u="none" strike="noStrike" kern="1200" cap="none" spc="0" normalizeH="0" baseline="0" noProof="0">
                <a:ln>
                  <a:noFill/>
                </a:ln>
                <a:solidFill>
                  <a:srgbClr val="0A5FBA"/>
                </a:solidFill>
                <a:effectLst/>
                <a:uLnTx/>
                <a:uFillTx/>
                <a:latin typeface="Roboto"/>
                <a:ea typeface="Roboto"/>
                <a:cs typeface="Roboto"/>
                <a:sym typeface="Arial"/>
              </a:rPr>
              <a:t> how resilient water systems can strengthen the capacity of households, communities, and economies to withstand broader climate impacts such as extreme heat, displacement, and other indirect effects.</a:t>
            </a:r>
            <a:endParaRPr kumimoji="0" lang="en-GB" sz="20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endParaRPr>
          </a:p>
        </p:txBody>
      </p:sp>
    </p:spTree>
    <p:extLst>
      <p:ext uri="{BB962C8B-B14F-4D97-AF65-F5344CB8AC3E}">
        <p14:creationId xmlns:p14="http://schemas.microsoft.com/office/powerpoint/2010/main" val="1985979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8">
          <a:extLst>
            <a:ext uri="{FF2B5EF4-FFF2-40B4-BE49-F238E27FC236}">
              <a16:creationId xmlns:a16="http://schemas.microsoft.com/office/drawing/2014/main" id="{AACBDB2E-77DF-A37D-8346-0E7946667EDF}"/>
            </a:ext>
          </a:extLst>
        </p:cNvPr>
        <p:cNvGrpSpPr/>
        <p:nvPr/>
      </p:nvGrpSpPr>
      <p:grpSpPr>
        <a:xfrm>
          <a:off x="0" y="0"/>
          <a:ext cx="0" cy="0"/>
          <a:chOff x="0" y="0"/>
          <a:chExt cx="0" cy="0"/>
        </a:xfrm>
      </p:grpSpPr>
      <p:sp>
        <p:nvSpPr>
          <p:cNvPr id="190" name="Google Shape;190;g2ff3aaf717a_0_0">
            <a:extLst>
              <a:ext uri="{FF2B5EF4-FFF2-40B4-BE49-F238E27FC236}">
                <a16:creationId xmlns:a16="http://schemas.microsoft.com/office/drawing/2014/main" id="{29BECC6C-C620-10E2-6590-8D1A121D917E}"/>
              </a:ext>
            </a:extLst>
          </p:cNvPr>
          <p:cNvSpPr txBox="1"/>
          <p:nvPr/>
        </p:nvSpPr>
        <p:spPr>
          <a:xfrm>
            <a:off x="1030542" y="844317"/>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Introductions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6" name="Title 5">
            <a:extLst>
              <a:ext uri="{FF2B5EF4-FFF2-40B4-BE49-F238E27FC236}">
                <a16:creationId xmlns:a16="http://schemas.microsoft.com/office/drawing/2014/main" id="{C912064F-B1D2-A588-6ABD-50937AE016C6}"/>
              </a:ext>
            </a:extLst>
          </p:cNvPr>
          <p:cNvSpPr>
            <a:spLocks noGrp="1"/>
          </p:cNvSpPr>
          <p:nvPr>
            <p:ph type="title"/>
          </p:nvPr>
        </p:nvSpPr>
        <p:spPr>
          <a:xfrm>
            <a:off x="508698" y="844317"/>
            <a:ext cx="10652760" cy="969264"/>
          </a:xfrm>
        </p:spPr>
        <p:txBody>
          <a:bodyPr/>
          <a:lstStyle/>
          <a:p>
            <a:r>
              <a:rPr lang="en-GB"/>
              <a:t>Your trainers</a:t>
            </a:r>
          </a:p>
        </p:txBody>
      </p:sp>
      <p:sp>
        <p:nvSpPr>
          <p:cNvPr id="206" name="Google Shape;206;g2ff3aaf717a_0_0">
            <a:extLst>
              <a:ext uri="{FF2B5EF4-FFF2-40B4-BE49-F238E27FC236}">
                <a16:creationId xmlns:a16="http://schemas.microsoft.com/office/drawing/2014/main" id="{94FC15DB-4DFB-0D67-6B9E-492FAA26B866}"/>
              </a:ext>
            </a:extLst>
          </p:cNvPr>
          <p:cNvSpPr txBox="1">
            <a:spLocks noGrp="1"/>
          </p:cNvSpPr>
          <p:nvPr>
            <p:ph type="sldNum" sz="quarter" idx="12"/>
          </p:nvPr>
        </p:nvSpPr>
        <p:spPr>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pic>
        <p:nvPicPr>
          <p:cNvPr id="2" name="Picture 1">
            <a:extLst>
              <a:ext uri="{FF2B5EF4-FFF2-40B4-BE49-F238E27FC236}">
                <a16:creationId xmlns:a16="http://schemas.microsoft.com/office/drawing/2014/main" id="{D96FDBCA-CE98-691E-B048-0DAD356796D1}"/>
              </a:ext>
            </a:extLst>
          </p:cNvPr>
          <p:cNvPicPr>
            <a:picLocks noChangeAspect="1"/>
          </p:cNvPicPr>
          <p:nvPr/>
        </p:nvPicPr>
        <p:blipFill>
          <a:blip r:embed="rId3"/>
          <a:stretch>
            <a:fillRect/>
          </a:stretch>
        </p:blipFill>
        <p:spPr>
          <a:xfrm>
            <a:off x="5895399" y="1776888"/>
            <a:ext cx="2575010" cy="3267531"/>
          </a:xfrm>
          <a:prstGeom prst="rect">
            <a:avLst/>
          </a:prstGeom>
        </p:spPr>
      </p:pic>
      <p:pic>
        <p:nvPicPr>
          <p:cNvPr id="3" name="Picture 2">
            <a:extLst>
              <a:ext uri="{FF2B5EF4-FFF2-40B4-BE49-F238E27FC236}">
                <a16:creationId xmlns:a16="http://schemas.microsoft.com/office/drawing/2014/main" id="{D066D2B0-A2A8-D1EE-D5D7-0DB238978D69}"/>
              </a:ext>
            </a:extLst>
          </p:cNvPr>
          <p:cNvPicPr>
            <a:picLocks noChangeAspect="1"/>
          </p:cNvPicPr>
          <p:nvPr/>
        </p:nvPicPr>
        <p:blipFill>
          <a:blip r:embed="rId4"/>
          <a:stretch>
            <a:fillRect/>
          </a:stretch>
        </p:blipFill>
        <p:spPr>
          <a:xfrm>
            <a:off x="3650342" y="1776889"/>
            <a:ext cx="2278441" cy="3267531"/>
          </a:xfrm>
          <a:prstGeom prst="rect">
            <a:avLst/>
          </a:prstGeom>
        </p:spPr>
      </p:pic>
      <p:pic>
        <p:nvPicPr>
          <p:cNvPr id="4" name="Picture 3">
            <a:extLst>
              <a:ext uri="{FF2B5EF4-FFF2-40B4-BE49-F238E27FC236}">
                <a16:creationId xmlns:a16="http://schemas.microsoft.com/office/drawing/2014/main" id="{D10ED9D3-8B01-0487-4F63-CB65664CBB33}"/>
              </a:ext>
            </a:extLst>
          </p:cNvPr>
          <p:cNvPicPr>
            <a:picLocks noChangeAspect="1"/>
          </p:cNvPicPr>
          <p:nvPr/>
        </p:nvPicPr>
        <p:blipFill>
          <a:blip r:embed="rId5"/>
          <a:stretch>
            <a:fillRect/>
          </a:stretch>
        </p:blipFill>
        <p:spPr>
          <a:xfrm>
            <a:off x="1287812" y="1776889"/>
            <a:ext cx="2362530" cy="3267531"/>
          </a:xfrm>
          <a:prstGeom prst="rect">
            <a:avLst/>
          </a:prstGeom>
        </p:spPr>
      </p:pic>
      <p:pic>
        <p:nvPicPr>
          <p:cNvPr id="5" name="Picture 4">
            <a:extLst>
              <a:ext uri="{FF2B5EF4-FFF2-40B4-BE49-F238E27FC236}">
                <a16:creationId xmlns:a16="http://schemas.microsoft.com/office/drawing/2014/main" id="{42F7DB83-A67A-D4E9-CACF-E42E1E7727C4}"/>
              </a:ext>
            </a:extLst>
          </p:cNvPr>
          <p:cNvPicPr>
            <a:picLocks noChangeAspect="1"/>
          </p:cNvPicPr>
          <p:nvPr/>
        </p:nvPicPr>
        <p:blipFill>
          <a:blip r:embed="rId6"/>
          <a:stretch>
            <a:fillRect/>
          </a:stretch>
        </p:blipFill>
        <p:spPr>
          <a:xfrm>
            <a:off x="8470409" y="1776887"/>
            <a:ext cx="2301479" cy="3267532"/>
          </a:xfrm>
          <a:prstGeom prst="rect">
            <a:avLst/>
          </a:prstGeom>
        </p:spPr>
      </p:pic>
    </p:spTree>
    <p:extLst>
      <p:ext uri="{BB962C8B-B14F-4D97-AF65-F5344CB8AC3E}">
        <p14:creationId xmlns:p14="http://schemas.microsoft.com/office/powerpoint/2010/main" val="19202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0F968BA-28DC-C3F5-17B7-1077E929060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91B796-33AA-F33B-3929-CC0C74DDD258}"/>
              </a:ext>
            </a:extLst>
          </p:cNvPr>
          <p:cNvSpPr>
            <a:spLocks noGrp="1"/>
          </p:cNvSpPr>
          <p:nvPr>
            <p:ph sz="quarter" idx="16"/>
          </p:nvPr>
        </p:nvSpPr>
        <p:spPr/>
        <p:txBody>
          <a:bodyPr>
            <a:normAutofit/>
          </a:bodyPr>
          <a:lstStyle/>
          <a:p>
            <a:r>
              <a:rPr lang="en-GB"/>
              <a:t>02 | Why this topic matters</a:t>
            </a:r>
          </a:p>
        </p:txBody>
      </p:sp>
    </p:spTree>
    <p:extLst>
      <p:ext uri="{BB962C8B-B14F-4D97-AF65-F5344CB8AC3E}">
        <p14:creationId xmlns:p14="http://schemas.microsoft.com/office/powerpoint/2010/main" val="26893458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68"/>
          <p:cNvSpPr/>
          <p:nvPr/>
        </p:nvSpPr>
        <p:spPr>
          <a:xfrm>
            <a:off x="708257" y="0"/>
            <a:ext cx="38100" cy="6975088"/>
          </a:xfrm>
          <a:prstGeom prst="rect">
            <a:avLst/>
          </a:prstGeom>
          <a:solidFill>
            <a:srgbClr val="008BD7"/>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82" name="Google Shape;982;p68"/>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F6FC6"/>
                </a:solidFill>
                <a:effectLst/>
                <a:uLnTx/>
                <a:uFillTx/>
                <a:latin typeface="Roboto"/>
                <a:ea typeface="Roboto"/>
                <a:cs typeface="Roboto"/>
                <a:sym typeface="Roboto"/>
              </a:rPr>
              <a:t>Pre-review exercise</a:t>
            </a:r>
            <a:endParaRPr kumimoji="0" sz="933" b="0" i="0" u="none" strike="noStrike" kern="0" cap="none" spc="0" normalizeH="0" baseline="0" noProof="0">
              <a:ln>
                <a:noFill/>
              </a:ln>
              <a:solidFill>
                <a:srgbClr val="0F6FC6"/>
              </a:solidFill>
              <a:effectLst/>
              <a:uLnTx/>
              <a:uFillTx/>
              <a:latin typeface="Arial"/>
              <a:ea typeface="Arial"/>
              <a:cs typeface="Arial"/>
              <a:sym typeface="Arial"/>
            </a:endParaRPr>
          </a:p>
        </p:txBody>
      </p:sp>
      <p:sp>
        <p:nvSpPr>
          <p:cNvPr id="983" name="Google Shape;983;p68"/>
          <p:cNvSpPr/>
          <p:nvPr/>
        </p:nvSpPr>
        <p:spPr>
          <a:xfrm>
            <a:off x="6096000" y="0"/>
            <a:ext cx="6071161" cy="6858000"/>
          </a:xfrm>
          <a:custGeom>
            <a:avLst/>
            <a:gdLst/>
            <a:ahLst/>
            <a:cxnLst/>
            <a:rect l="l" t="t" r="r" b="b"/>
            <a:pathLst>
              <a:path w="9106741" h="13643058" extrusionOk="0">
                <a:moveTo>
                  <a:pt x="0" y="0"/>
                </a:moveTo>
                <a:lnTo>
                  <a:pt x="9106741" y="0"/>
                </a:lnTo>
                <a:lnTo>
                  <a:pt x="9106741" y="13643058"/>
                </a:lnTo>
                <a:lnTo>
                  <a:pt x="0" y="1364305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985" name="Google Shape;985;p68"/>
          <p:cNvCxnSpPr/>
          <p:nvPr/>
        </p:nvCxnSpPr>
        <p:spPr>
          <a:xfrm rot="10800000" flipH="1">
            <a:off x="746696" y="2573722"/>
            <a:ext cx="886622" cy="7873"/>
          </a:xfrm>
          <a:prstGeom prst="straightConnector1">
            <a:avLst/>
          </a:prstGeom>
          <a:noFill/>
          <a:ln w="38100" cap="flat" cmpd="sng">
            <a:solidFill>
              <a:schemeClr val="accent1"/>
            </a:solidFill>
            <a:prstDash val="solid"/>
            <a:round/>
            <a:headEnd type="none" w="sm" len="sm"/>
            <a:tailEnd type="stealth" w="med" len="med"/>
          </a:ln>
        </p:spPr>
      </p:cxnSp>
      <p:cxnSp>
        <p:nvCxnSpPr>
          <p:cNvPr id="986" name="Google Shape;986;p68"/>
          <p:cNvCxnSpPr/>
          <p:nvPr/>
        </p:nvCxnSpPr>
        <p:spPr>
          <a:xfrm rot="10800000" flipH="1">
            <a:off x="746809" y="3825085"/>
            <a:ext cx="886622" cy="7873"/>
          </a:xfrm>
          <a:prstGeom prst="straightConnector1">
            <a:avLst/>
          </a:prstGeom>
          <a:noFill/>
          <a:ln w="38100" cap="flat" cmpd="sng">
            <a:solidFill>
              <a:schemeClr val="accent1"/>
            </a:solidFill>
            <a:prstDash val="solid"/>
            <a:round/>
            <a:headEnd type="none" w="sm" len="sm"/>
            <a:tailEnd type="stealth" w="med" len="med"/>
          </a:ln>
        </p:spPr>
      </p:cxnSp>
      <p:cxnSp>
        <p:nvCxnSpPr>
          <p:cNvPr id="987" name="Google Shape;987;p68"/>
          <p:cNvCxnSpPr/>
          <p:nvPr/>
        </p:nvCxnSpPr>
        <p:spPr>
          <a:xfrm rot="10800000" flipH="1">
            <a:off x="746922" y="5342735"/>
            <a:ext cx="886622" cy="7873"/>
          </a:xfrm>
          <a:prstGeom prst="straightConnector1">
            <a:avLst/>
          </a:prstGeom>
          <a:noFill/>
          <a:ln w="38100" cap="flat" cmpd="sng">
            <a:solidFill>
              <a:schemeClr val="accent1"/>
            </a:solidFill>
            <a:prstDash val="solid"/>
            <a:round/>
            <a:headEnd type="none" w="sm" len="sm"/>
            <a:tailEnd type="stealth" w="med" len="med"/>
          </a:ln>
        </p:spPr>
      </p:cxnSp>
      <p:sp>
        <p:nvSpPr>
          <p:cNvPr id="988" name="Google Shape;988;p68"/>
          <p:cNvSpPr txBox="1"/>
          <p:nvPr/>
        </p:nvSpPr>
        <p:spPr>
          <a:xfrm>
            <a:off x="881171" y="1218236"/>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srgbClr val="0F6FC6"/>
                </a:solidFill>
                <a:effectLst/>
                <a:uLnTx/>
                <a:uFillTx/>
                <a:latin typeface="Roboto"/>
                <a:ea typeface="Roboto"/>
                <a:cs typeface="Roboto"/>
                <a:sym typeface="Roboto"/>
              </a:rPr>
              <a:t>Aha &amp; ask</a:t>
            </a:r>
            <a:endParaRPr kumimoji="0" sz="933" b="0" i="0" u="none" strike="noStrike" kern="0" cap="none" spc="0" normalizeH="0" baseline="0" noProof="0">
              <a:ln>
                <a:noFill/>
              </a:ln>
              <a:solidFill>
                <a:srgbClr val="0F6FC6"/>
              </a:solidFill>
              <a:effectLst/>
              <a:uLnTx/>
              <a:uFillTx/>
              <a:latin typeface="Arial"/>
              <a:ea typeface="Arial"/>
              <a:cs typeface="Arial"/>
              <a:sym typeface="Arial"/>
            </a:endParaRPr>
          </a:p>
        </p:txBody>
      </p:sp>
      <p:sp>
        <p:nvSpPr>
          <p:cNvPr id="989" name="Google Shape;989;p68"/>
          <p:cNvSpPr txBox="1"/>
          <p:nvPr/>
        </p:nvSpPr>
        <p:spPr>
          <a:xfrm>
            <a:off x="1813640" y="5034958"/>
            <a:ext cx="4018800" cy="61555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000" b="0" i="0" u="none" strike="noStrike" kern="0" cap="none" spc="0" normalizeH="0" baseline="0" noProof="0">
                <a:ln>
                  <a:noFill/>
                </a:ln>
                <a:solidFill>
                  <a:srgbClr val="0F6FC6"/>
                </a:solidFill>
                <a:effectLst/>
                <a:uLnTx/>
                <a:uFillTx/>
                <a:latin typeface="Roboto"/>
                <a:ea typeface="Roboto"/>
                <a:cs typeface="Roboto"/>
                <a:sym typeface="Roboto"/>
              </a:rPr>
              <a:t>At the end of this module, we will review these.</a:t>
            </a:r>
            <a:endParaRPr kumimoji="0" lang="en-US" sz="2000" b="0" i="0" u="none" strike="noStrike" kern="0" cap="none" spc="0" normalizeH="0" baseline="0" noProof="0">
              <a:ln>
                <a:noFill/>
              </a:ln>
              <a:solidFill>
                <a:srgbClr val="0F6FC6"/>
              </a:solidFill>
              <a:effectLst/>
              <a:uLnTx/>
              <a:uFillTx/>
              <a:latin typeface="Arial"/>
              <a:ea typeface="Arial"/>
              <a:cs typeface="Arial"/>
              <a:sym typeface="Arial"/>
            </a:endParaRPr>
          </a:p>
        </p:txBody>
      </p:sp>
      <p:sp>
        <p:nvSpPr>
          <p:cNvPr id="990" name="Google Shape;990;p68"/>
          <p:cNvSpPr txBox="1"/>
          <p:nvPr/>
        </p:nvSpPr>
        <p:spPr>
          <a:xfrm>
            <a:off x="1813640" y="3567469"/>
            <a:ext cx="3531200" cy="61555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000" b="0" i="0" u="none" strike="noStrike" kern="0" cap="none" spc="0" normalizeH="0" baseline="0" noProof="0">
                <a:ln>
                  <a:noFill/>
                </a:ln>
                <a:solidFill>
                  <a:srgbClr val="0F6FC6"/>
                </a:solidFill>
                <a:effectLst/>
                <a:uLnTx/>
                <a:uFillTx/>
                <a:latin typeface="Roboto"/>
                <a:ea typeface="Roboto"/>
                <a:cs typeface="Roboto"/>
                <a:sym typeface="Roboto"/>
              </a:rPr>
              <a:t>Write down at least one question you would like to ask.</a:t>
            </a:r>
            <a:endParaRPr kumimoji="0" lang="en-US" sz="2000" b="0" i="0" u="none" strike="noStrike" kern="0" cap="none" spc="0" normalizeH="0" baseline="0" noProof="0">
              <a:ln>
                <a:noFill/>
              </a:ln>
              <a:solidFill>
                <a:srgbClr val="0F6FC6"/>
              </a:solidFill>
              <a:effectLst/>
              <a:uLnTx/>
              <a:uFillTx/>
              <a:latin typeface="Arial"/>
              <a:ea typeface="Arial"/>
              <a:cs typeface="Arial"/>
              <a:sym typeface="Arial"/>
            </a:endParaRPr>
          </a:p>
        </p:txBody>
      </p:sp>
      <p:sp>
        <p:nvSpPr>
          <p:cNvPr id="991" name="Google Shape;991;p68"/>
          <p:cNvSpPr txBox="1"/>
          <p:nvPr/>
        </p:nvSpPr>
        <p:spPr>
          <a:xfrm>
            <a:off x="1921718" y="2104395"/>
            <a:ext cx="3872622" cy="923330"/>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2000" b="0" i="0" u="none" strike="noStrike" kern="0" cap="none" spc="0" normalizeH="0" baseline="0" noProof="0">
                <a:ln>
                  <a:noFill/>
                </a:ln>
                <a:solidFill>
                  <a:srgbClr val="0F6FC6"/>
                </a:solidFill>
                <a:effectLst/>
                <a:uLnTx/>
                <a:uFillTx/>
                <a:latin typeface="Roboto"/>
                <a:ea typeface="Roboto"/>
                <a:cs typeface="Roboto"/>
                <a:sym typeface="Roboto"/>
              </a:rPr>
              <a:t>During the following session, write down at least one thing that </a:t>
            </a:r>
            <a:r>
              <a:rPr kumimoji="0" lang="en-US" sz="2000" b="1" i="0" u="none" strike="noStrike" kern="0" cap="none" spc="0" normalizeH="0" baseline="0" noProof="0">
                <a:ln>
                  <a:noFill/>
                </a:ln>
                <a:solidFill>
                  <a:srgbClr val="0F6FC6"/>
                </a:solidFill>
                <a:effectLst/>
                <a:uLnTx/>
                <a:uFillTx/>
                <a:latin typeface="Roboto"/>
                <a:ea typeface="Roboto"/>
                <a:cs typeface="Roboto"/>
                <a:sym typeface="Roboto"/>
              </a:rPr>
              <a:t>was new to you- an “Aha” moment</a:t>
            </a:r>
            <a:endParaRPr kumimoji="0" lang="en-US" sz="2000" b="1" i="0" u="none" strike="noStrike" kern="0" cap="none" spc="0" normalizeH="0" baseline="0" noProof="0">
              <a:ln>
                <a:noFill/>
              </a:ln>
              <a:solidFill>
                <a:srgbClr val="0F6FC6"/>
              </a:solidFill>
              <a:effectLst/>
              <a:uLnTx/>
              <a:uFillTx/>
              <a:latin typeface="Arial"/>
              <a:ea typeface="Arial"/>
              <a:cs typeface="Arial"/>
              <a:sym typeface="Arial"/>
            </a:endParaRPr>
          </a:p>
        </p:txBody>
      </p:sp>
      <p:sp>
        <p:nvSpPr>
          <p:cNvPr id="992" name="Google Shape;992;p68"/>
          <p:cNvSpPr txBox="1"/>
          <p:nvPr/>
        </p:nvSpPr>
        <p:spPr>
          <a:xfrm rot="-5400000">
            <a:off x="9728418" y="42569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Nairobi; Photo by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Nirian</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Getty Images (licensed via Canva)</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93" name="Google Shape;993;p68"/>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51</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7517132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owing plant">
            <a:extLst>
              <a:ext uri="{FF2B5EF4-FFF2-40B4-BE49-F238E27FC236}">
                <a16:creationId xmlns:a16="http://schemas.microsoft.com/office/drawing/2014/main" id="{1EAED518-EA6B-3532-DF6D-F5DD63F108F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 y="10"/>
            <a:ext cx="12191980" cy="6857990"/>
          </a:xfrm>
          <a:prstGeom prst="rect">
            <a:avLst/>
          </a:prstGeom>
          <a:noFill/>
        </p:spPr>
      </p:pic>
      <p:sp>
        <p:nvSpPr>
          <p:cNvPr id="2" name="Title 1">
            <a:extLst>
              <a:ext uri="{FF2B5EF4-FFF2-40B4-BE49-F238E27FC236}">
                <a16:creationId xmlns:a16="http://schemas.microsoft.com/office/drawing/2014/main" id="{84F55BD2-0C65-7754-CC08-0C5DCDA19B87}"/>
              </a:ext>
            </a:extLst>
          </p:cNvPr>
          <p:cNvSpPr>
            <a:spLocks noGrp="1"/>
          </p:cNvSpPr>
          <p:nvPr>
            <p:ph type="body" sz="quarter" idx="11"/>
          </p:nvPr>
        </p:nvSpPr>
        <p:spPr>
          <a:xfrm>
            <a:off x="-20" y="2212449"/>
            <a:ext cx="12192000" cy="1931964"/>
          </a:xfrm>
        </p:spPr>
        <p:txBody>
          <a:bodyPr anchor="ctr">
            <a:normAutofit/>
          </a:bodyPr>
          <a:lstStyle/>
          <a:p>
            <a:r>
              <a:rPr lang="en-GB" sz="4800"/>
              <a:t>Climate change is water change.</a:t>
            </a:r>
          </a:p>
        </p:txBody>
      </p:sp>
    </p:spTree>
    <p:extLst>
      <p:ext uri="{BB962C8B-B14F-4D97-AF65-F5344CB8AC3E}">
        <p14:creationId xmlns:p14="http://schemas.microsoft.com/office/powerpoint/2010/main" val="25879808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521"/>
        <p:cNvGrpSpPr/>
        <p:nvPr/>
      </p:nvGrpSpPr>
      <p:grpSpPr>
        <a:xfrm>
          <a:off x="0" y="0"/>
          <a:ext cx="0" cy="0"/>
          <a:chOff x="0" y="0"/>
          <a:chExt cx="0" cy="0"/>
        </a:xfrm>
      </p:grpSpPr>
      <p:grpSp>
        <p:nvGrpSpPr>
          <p:cNvPr id="525" name="Google Shape;525;p20"/>
          <p:cNvGrpSpPr/>
          <p:nvPr/>
        </p:nvGrpSpPr>
        <p:grpSpPr>
          <a:xfrm>
            <a:off x="881171" y="1697375"/>
            <a:ext cx="3837065" cy="4911789"/>
            <a:chOff x="0" y="-66675"/>
            <a:chExt cx="1710460" cy="2189543"/>
          </a:xfrm>
        </p:grpSpPr>
        <p:sp>
          <p:nvSpPr>
            <p:cNvPr id="526" name="Google Shape;526;p20"/>
            <p:cNvSpPr/>
            <p:nvPr/>
          </p:nvSpPr>
          <p:spPr>
            <a:xfrm>
              <a:off x="0" y="0"/>
              <a:ext cx="1710460" cy="2122868"/>
            </a:xfrm>
            <a:custGeom>
              <a:avLst/>
              <a:gdLst/>
              <a:ahLst/>
              <a:cxnLst/>
              <a:rect l="l" t="t" r="r" b="b"/>
              <a:pathLst>
                <a:path w="1710460" h="2122868" extrusionOk="0">
                  <a:moveTo>
                    <a:pt x="30938" y="0"/>
                  </a:moveTo>
                  <a:lnTo>
                    <a:pt x="1679522" y="0"/>
                  </a:lnTo>
                  <a:cubicBezTo>
                    <a:pt x="1687727" y="0"/>
                    <a:pt x="1695597" y="3259"/>
                    <a:pt x="1701398" y="9061"/>
                  </a:cubicBezTo>
                  <a:cubicBezTo>
                    <a:pt x="1707200" y="14863"/>
                    <a:pt x="1710460" y="22732"/>
                    <a:pt x="1710460" y="30938"/>
                  </a:cubicBezTo>
                  <a:lnTo>
                    <a:pt x="1710460" y="2091931"/>
                  </a:lnTo>
                  <a:cubicBezTo>
                    <a:pt x="1710460" y="2109017"/>
                    <a:pt x="1696608" y="2122868"/>
                    <a:pt x="1679522" y="2122868"/>
                  </a:cubicBezTo>
                  <a:lnTo>
                    <a:pt x="30938" y="2122868"/>
                  </a:lnTo>
                  <a:cubicBezTo>
                    <a:pt x="13851" y="2122868"/>
                    <a:pt x="0" y="2109017"/>
                    <a:pt x="0" y="2091931"/>
                  </a:cubicBezTo>
                  <a:lnTo>
                    <a:pt x="0" y="30938"/>
                  </a:lnTo>
                  <a:cubicBezTo>
                    <a:pt x="0" y="13851"/>
                    <a:pt x="13851" y="0"/>
                    <a:pt x="30938"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20"/>
            <p:cNvSpPr txBox="1"/>
            <p:nvPr/>
          </p:nvSpPr>
          <p:spPr>
            <a:xfrm>
              <a:off x="0" y="-66675"/>
              <a:ext cx="1710460" cy="2189543"/>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528" name="Google Shape;528;p20"/>
          <p:cNvGrpSpPr/>
          <p:nvPr/>
        </p:nvGrpSpPr>
        <p:grpSpPr>
          <a:xfrm>
            <a:off x="4915085" y="1697374"/>
            <a:ext cx="6591115" cy="1584303"/>
            <a:chOff x="0" y="-66675"/>
            <a:chExt cx="2938141" cy="706239"/>
          </a:xfrm>
        </p:grpSpPr>
        <p:sp>
          <p:nvSpPr>
            <p:cNvPr id="529" name="Google Shape;529;p20"/>
            <p:cNvSpPr/>
            <p:nvPr/>
          </p:nvSpPr>
          <p:spPr>
            <a:xfrm>
              <a:off x="0" y="0"/>
              <a:ext cx="2938141" cy="639564"/>
            </a:xfrm>
            <a:custGeom>
              <a:avLst/>
              <a:gdLst/>
              <a:ahLst/>
              <a:cxnLst/>
              <a:rect l="l" t="t" r="r" b="b"/>
              <a:pathLst>
                <a:path w="2938141" h="639564" extrusionOk="0">
                  <a:moveTo>
                    <a:pt x="18011" y="0"/>
                  </a:moveTo>
                  <a:lnTo>
                    <a:pt x="2920130" y="0"/>
                  </a:lnTo>
                  <a:cubicBezTo>
                    <a:pt x="2924907" y="0"/>
                    <a:pt x="2929488" y="1898"/>
                    <a:pt x="2932866" y="5275"/>
                  </a:cubicBezTo>
                  <a:cubicBezTo>
                    <a:pt x="2936243" y="8653"/>
                    <a:pt x="2938141" y="13234"/>
                    <a:pt x="2938141" y="18011"/>
                  </a:cubicBezTo>
                  <a:lnTo>
                    <a:pt x="2938141" y="621554"/>
                  </a:lnTo>
                  <a:cubicBezTo>
                    <a:pt x="2938141" y="626330"/>
                    <a:pt x="2936243" y="630911"/>
                    <a:pt x="2932866" y="634289"/>
                  </a:cubicBezTo>
                  <a:cubicBezTo>
                    <a:pt x="2929488" y="637667"/>
                    <a:pt x="2924907" y="639564"/>
                    <a:pt x="2920130" y="639564"/>
                  </a:cubicBezTo>
                  <a:lnTo>
                    <a:pt x="18011" y="639564"/>
                  </a:lnTo>
                  <a:cubicBezTo>
                    <a:pt x="13234" y="639564"/>
                    <a:pt x="8653" y="637667"/>
                    <a:pt x="5275" y="634289"/>
                  </a:cubicBezTo>
                  <a:cubicBezTo>
                    <a:pt x="1898" y="630911"/>
                    <a:pt x="0" y="626330"/>
                    <a:pt x="0" y="621554"/>
                  </a:cubicBezTo>
                  <a:lnTo>
                    <a:pt x="0" y="18011"/>
                  </a:lnTo>
                  <a:cubicBezTo>
                    <a:pt x="0" y="13234"/>
                    <a:pt x="1898" y="8653"/>
                    <a:pt x="5275" y="5275"/>
                  </a:cubicBezTo>
                  <a:cubicBezTo>
                    <a:pt x="8653" y="1898"/>
                    <a:pt x="13234" y="0"/>
                    <a:pt x="18011" y="0"/>
                  </a:cubicBezTo>
                  <a:close/>
                </a:path>
              </a:pathLst>
            </a:custGeom>
            <a:solidFill>
              <a:srgbClr val="FFFFFF"/>
            </a:solidFill>
            <a:ln w="28575" cap="rnd" cmpd="sng">
              <a:solidFill>
                <a:srgbClr val="0B5FBA"/>
              </a:solidFill>
              <a:prstDash val="dash"/>
              <a:round/>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20"/>
            <p:cNvSpPr txBox="1"/>
            <p:nvPr/>
          </p:nvSpPr>
          <p:spPr>
            <a:xfrm>
              <a:off x="0" y="-66675"/>
              <a:ext cx="2938141" cy="706239"/>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205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531" name="Google Shape;531;p20"/>
          <p:cNvSpPr/>
          <p:nvPr/>
        </p:nvSpPr>
        <p:spPr>
          <a:xfrm>
            <a:off x="4915085" y="3459756"/>
            <a:ext cx="6591115" cy="3149408"/>
          </a:xfrm>
          <a:custGeom>
            <a:avLst/>
            <a:gdLst/>
            <a:ahLst/>
            <a:cxnLst/>
            <a:rect l="l" t="t" r="r" b="b"/>
            <a:pathLst>
              <a:path w="9886672" h="4724112" extrusionOk="0">
                <a:moveTo>
                  <a:pt x="0" y="0"/>
                </a:moveTo>
                <a:lnTo>
                  <a:pt x="9886672" y="0"/>
                </a:lnTo>
                <a:lnTo>
                  <a:pt x="9886672" y="4724112"/>
                </a:lnTo>
                <a:lnTo>
                  <a:pt x="0" y="4724112"/>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t="-6748" r="-2690" b="-25413"/>
            </a:stretch>
          </a:blipFill>
          <a:ln w="28575" cap="rnd" cmpd="sng">
            <a:solidFill>
              <a:srgbClr val="0B5FBA"/>
            </a:solidFill>
            <a:prstDash val="dash"/>
            <a:round/>
            <a:headEnd type="none" w="sm" len="sm"/>
            <a:tailEnd type="none" w="sm" len="sm"/>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20"/>
          <p:cNvSpPr txBox="1"/>
          <p:nvPr/>
        </p:nvSpPr>
        <p:spPr>
          <a:xfrm>
            <a:off x="881171" y="845533"/>
            <a:ext cx="8685761" cy="6478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16994"/>
              </a:lnSpc>
              <a:spcBef>
                <a:spcPts val="0"/>
              </a:spcBef>
              <a:spcAft>
                <a:spcPts val="0"/>
              </a:spcAft>
              <a:buClr>
                <a:srgbClr val="000000"/>
              </a:buClr>
              <a:buSzPts val="5396"/>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What is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33" name="Google Shape;533;p20"/>
          <p:cNvSpPr txBox="1"/>
          <p:nvPr/>
        </p:nvSpPr>
        <p:spPr>
          <a:xfrm>
            <a:off x="1001762" y="2092974"/>
            <a:ext cx="3388260" cy="4246162"/>
          </a:xfrm>
          <a:prstGeom prst="rect">
            <a:avLst/>
          </a:prstGeom>
          <a:noFill/>
          <a:ln>
            <a:noFill/>
          </a:ln>
        </p:spPr>
        <p:txBody>
          <a:bodyPr spcFirstLastPara="1" wrap="square" lIns="0" tIns="0" rIns="0" bIns="0" anchor="t" anchorCtr="0">
            <a:spAutoFit/>
          </a:bodyPr>
          <a:lstStyle/>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Greenhouse gases (incl. CO₂, CH4, N₂O, H₂O) trap solar energy, warming the atmosphere.</a:t>
            </a:r>
            <a:endParaRPr kumimoji="0" lang="en-US"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Human activities, such as transport, energy use and industrial processes, have increased the concentration of greenhouse gases enhancing the greenhouse effect, causing global warming.</a:t>
            </a:r>
            <a:endParaRPr kumimoji="0" lang="fr-FR"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This causes climate change: changes in long-term climate.</a:t>
            </a:r>
            <a:endParaRPr kumimoji="0" lang="fr-FR"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330835" marR="0" lvl="1" indent="-165100" algn="l" defTabSz="914400" rtl="0" eaLnBrk="1" fontAlgn="auto" latinLnBrk="0" hangingPunct="1">
              <a:lnSpc>
                <a:spcPct val="100000"/>
              </a:lnSpc>
              <a:spcBef>
                <a:spcPts val="0"/>
              </a:spcBef>
              <a:spcAft>
                <a:spcPts val="0"/>
              </a:spcAft>
              <a:buClr>
                <a:srgbClr val="0B5FBA"/>
              </a:buClr>
              <a:buSzPts val="2299"/>
              <a:buFont typeface="Arial"/>
              <a:buChar char="•"/>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Impacts include hotter temperatures, more severe storms, intense rainfall, droughts, sea level rise, flooding and land/mudslides.</a:t>
            </a:r>
            <a:endParaRPr kumimoji="0" lang="fr-FR" sz="933"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20"/>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37E84626-8836-AA2E-EA9A-A53E28E4C4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
        <p:nvSpPr>
          <p:cNvPr id="534" name="Google Shape;534;p20"/>
          <p:cNvSpPr txBox="1"/>
          <p:nvPr/>
        </p:nvSpPr>
        <p:spPr>
          <a:xfrm>
            <a:off x="5174017" y="1984478"/>
            <a:ext cx="6178000" cy="94359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Urban areas are responsible for 70% of global CO₂ emissions, and climate change can affect cities in many ways, including by damaging infrastructure, causing food and water insecurity, impacting livelihoods, and increasing health risks, poverty, displacement and inequality.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521">
          <a:extLst>
            <a:ext uri="{FF2B5EF4-FFF2-40B4-BE49-F238E27FC236}">
              <a16:creationId xmlns:a16="http://schemas.microsoft.com/office/drawing/2014/main" id="{AE7BCCAC-424E-9F5C-C9F7-8D81083B52CC}"/>
            </a:ext>
          </a:extLst>
        </p:cNvPr>
        <p:cNvGrpSpPr/>
        <p:nvPr/>
      </p:nvGrpSpPr>
      <p:grpSpPr>
        <a:xfrm>
          <a:off x="0" y="0"/>
          <a:ext cx="0" cy="0"/>
          <a:chOff x="0" y="0"/>
          <a:chExt cx="0" cy="0"/>
        </a:xfrm>
      </p:grpSpPr>
      <p:sp>
        <p:nvSpPr>
          <p:cNvPr id="532" name="Google Shape;532;p20">
            <a:extLst>
              <a:ext uri="{FF2B5EF4-FFF2-40B4-BE49-F238E27FC236}">
                <a16:creationId xmlns:a16="http://schemas.microsoft.com/office/drawing/2014/main" id="{2CCDCC6C-B0E4-155E-298F-5BDF55D2386E}"/>
              </a:ext>
            </a:extLst>
          </p:cNvPr>
          <p:cNvSpPr txBox="1"/>
          <p:nvPr/>
        </p:nvSpPr>
        <p:spPr>
          <a:xfrm>
            <a:off x="881171" y="845533"/>
            <a:ext cx="8685761" cy="6478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16994"/>
              </a:lnSpc>
              <a:spcBef>
                <a:spcPts val="0"/>
              </a:spcBef>
              <a:spcAft>
                <a:spcPts val="0"/>
              </a:spcAft>
              <a:buClr>
                <a:srgbClr val="000000"/>
              </a:buClr>
              <a:buSzPts val="5396"/>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What gases cause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20">
            <a:extLst>
              <a:ext uri="{FF2B5EF4-FFF2-40B4-BE49-F238E27FC236}">
                <a16:creationId xmlns:a16="http://schemas.microsoft.com/office/drawing/2014/main" id="{03E288ED-526E-9B6F-FA08-BC5EF572B362}"/>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D8697A12-927A-2D33-CD17-6F87E6989F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graphicFrame>
        <p:nvGraphicFramePr>
          <p:cNvPr id="7" name="Table 6">
            <a:extLst>
              <a:ext uri="{FF2B5EF4-FFF2-40B4-BE49-F238E27FC236}">
                <a16:creationId xmlns:a16="http://schemas.microsoft.com/office/drawing/2014/main" id="{4C02FABF-7DC5-145F-687A-5EC66823CFBB}"/>
              </a:ext>
            </a:extLst>
          </p:cNvPr>
          <p:cNvGraphicFramePr>
            <a:graphicFrameLocks noGrp="1"/>
          </p:cNvGraphicFramePr>
          <p:nvPr/>
        </p:nvGraphicFramePr>
        <p:xfrm>
          <a:off x="114300" y="1603310"/>
          <a:ext cx="12077700" cy="5384369"/>
        </p:xfrm>
        <a:graphic>
          <a:graphicData uri="http://schemas.openxmlformats.org/drawingml/2006/table">
            <a:tbl>
              <a:tblPr firstRow="1" firstCol="1" bandRow="1">
                <a:tableStyleId>{5C22544A-7EE6-4342-B048-85BDC9FD1C3A}</a:tableStyleId>
              </a:tblPr>
              <a:tblGrid>
                <a:gridCol w="1676400">
                  <a:extLst>
                    <a:ext uri="{9D8B030D-6E8A-4147-A177-3AD203B41FA5}">
                      <a16:colId xmlns:a16="http://schemas.microsoft.com/office/drawing/2014/main" val="2125175211"/>
                    </a:ext>
                  </a:extLst>
                </a:gridCol>
                <a:gridCol w="2235200">
                  <a:extLst>
                    <a:ext uri="{9D8B030D-6E8A-4147-A177-3AD203B41FA5}">
                      <a16:colId xmlns:a16="http://schemas.microsoft.com/office/drawing/2014/main" val="1382717330"/>
                    </a:ext>
                  </a:extLst>
                </a:gridCol>
                <a:gridCol w="2463800">
                  <a:extLst>
                    <a:ext uri="{9D8B030D-6E8A-4147-A177-3AD203B41FA5}">
                      <a16:colId xmlns:a16="http://schemas.microsoft.com/office/drawing/2014/main" val="1991490477"/>
                    </a:ext>
                  </a:extLst>
                </a:gridCol>
                <a:gridCol w="2806700">
                  <a:extLst>
                    <a:ext uri="{9D8B030D-6E8A-4147-A177-3AD203B41FA5}">
                      <a16:colId xmlns:a16="http://schemas.microsoft.com/office/drawing/2014/main" val="362119593"/>
                    </a:ext>
                  </a:extLst>
                </a:gridCol>
                <a:gridCol w="2895600">
                  <a:extLst>
                    <a:ext uri="{9D8B030D-6E8A-4147-A177-3AD203B41FA5}">
                      <a16:colId xmlns:a16="http://schemas.microsoft.com/office/drawing/2014/main" val="693454513"/>
                    </a:ext>
                  </a:extLst>
                </a:gridCol>
              </a:tblGrid>
              <a:tr h="529449">
                <a:tc>
                  <a:txBody>
                    <a:bodyPr/>
                    <a:lstStyle/>
                    <a:p>
                      <a:pPr>
                        <a:lnSpc>
                          <a:spcPct val="100000"/>
                        </a:lnSpc>
                        <a:spcAft>
                          <a:spcPts val="0"/>
                        </a:spcAft>
                        <a:buNone/>
                      </a:pPr>
                      <a:r>
                        <a:rPr lang="en-NL" sz="1400">
                          <a:effectLst/>
                        </a:rPr>
                        <a:t>Greenhouse gas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Atmospheric lifetime (cycle duration)</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Relative greenhouse strength (GWP</a:t>
                      </a:r>
                      <a:r>
                        <a:rPr lang="en-GB" sz="1400">
                          <a:effectLst/>
                        </a:rPr>
                        <a:t> Global Warming Potential</a:t>
                      </a:r>
                      <a:r>
                        <a:rPr lang="en-NL" sz="1400">
                          <a:effectLst/>
                        </a:rPr>
                        <a:t>, CO₂ = 1)</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Main contribution to greenhouse process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Main sources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30539056"/>
                  </a:ext>
                </a:extLst>
              </a:tr>
              <a:tr h="1307887">
                <a:tc>
                  <a:txBody>
                    <a:bodyPr/>
                    <a:lstStyle/>
                    <a:p>
                      <a:pPr>
                        <a:lnSpc>
                          <a:spcPct val="100000"/>
                        </a:lnSpc>
                        <a:spcAft>
                          <a:spcPts val="0"/>
                        </a:spcAft>
                        <a:buNone/>
                      </a:pPr>
                      <a:r>
                        <a:rPr lang="en-NL" sz="1400">
                          <a:effectLst/>
                        </a:rPr>
                        <a:t>Carbon dioxide (CO₂)</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100–1,000+ years (part persists for millennia)</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 (20 yrs); 1 (100 yrs)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Long-term, cumulative warming; sets baseline global temperature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Fossil fuel combustion (energy, transport, industry); cement production; deforestation and land-use change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077176592"/>
                  </a:ext>
                </a:extLst>
              </a:tr>
              <a:tr h="789545">
                <a:tc>
                  <a:txBody>
                    <a:bodyPr/>
                    <a:lstStyle/>
                    <a:p>
                      <a:pPr>
                        <a:lnSpc>
                          <a:spcPct val="100000"/>
                        </a:lnSpc>
                        <a:spcAft>
                          <a:spcPts val="0"/>
                        </a:spcAft>
                        <a:buNone/>
                      </a:pPr>
                      <a:r>
                        <a:rPr lang="en-NL" sz="1400">
                          <a:effectLst/>
                        </a:rPr>
                        <a:t>Methane (CH₄)</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~12 years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~80 (20 yrs); ~28 (100 yrs)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Strong short-term warming; drives near-term temperature rise</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Livestock and rice cultivation; landfills and wastewater; oil, gas, and coal extraction</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911591844"/>
                  </a:ext>
                </a:extLst>
              </a:tr>
              <a:tr h="789545">
                <a:tc>
                  <a:txBody>
                    <a:bodyPr/>
                    <a:lstStyle/>
                    <a:p>
                      <a:pPr>
                        <a:lnSpc>
                          <a:spcPct val="100000"/>
                        </a:lnSpc>
                        <a:spcAft>
                          <a:spcPts val="0"/>
                        </a:spcAft>
                        <a:buNone/>
                      </a:pPr>
                      <a:r>
                        <a:rPr lang="en-NL" sz="1400">
                          <a:effectLst/>
                        </a:rPr>
                        <a:t>Nitrous oxide (N₂O)</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~120 years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~280 (20 yrs); ~265 (100 yrs)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Long-lived and powerful warming; also affects ozone layer</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Fertiliser and manure use in agriculture; biomass burning; chemical industry</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181577505"/>
                  </a:ext>
                </a:extLst>
              </a:tr>
              <a:tr h="1048717">
                <a:tc>
                  <a:txBody>
                    <a:bodyPr/>
                    <a:lstStyle/>
                    <a:p>
                      <a:pPr>
                        <a:lnSpc>
                          <a:spcPct val="100000"/>
                        </a:lnSpc>
                        <a:spcAft>
                          <a:spcPts val="0"/>
                        </a:spcAft>
                        <a:buNone/>
                      </a:pPr>
                      <a:r>
                        <a:rPr lang="en-NL" sz="1400">
                          <a:effectLst/>
                        </a:rPr>
                        <a:t>Fluorinated gases (HFCs, PFCs, SF₆)</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1–50+ years (some thousands of years)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~100 to &gt;10,000 (100 yrs)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Extremely high warming impact per unit mass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Refrigeration and air conditioning; foams and insulation; electronics and electrical equipment</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584441988"/>
                  </a:ext>
                </a:extLst>
              </a:tr>
              <a:tr h="789545">
                <a:tc>
                  <a:txBody>
                    <a:bodyPr/>
                    <a:lstStyle/>
                    <a:p>
                      <a:pPr>
                        <a:lnSpc>
                          <a:spcPct val="100000"/>
                        </a:lnSpc>
                        <a:spcAft>
                          <a:spcPts val="0"/>
                        </a:spcAft>
                        <a:buNone/>
                      </a:pPr>
                      <a:r>
                        <a:rPr lang="en-NL" sz="1400">
                          <a:effectLst/>
                        </a:rPr>
                        <a:t>Water vapour (H₂O)</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Days</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Not defined (climate feedback)</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Amplifies warming as temperatures increase; not a direct driver</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tc>
                  <a:txBody>
                    <a:bodyPr/>
                    <a:lstStyle/>
                    <a:p>
                      <a:pPr>
                        <a:lnSpc>
                          <a:spcPct val="100000"/>
                        </a:lnSpc>
                        <a:spcAft>
                          <a:spcPts val="0"/>
                        </a:spcAft>
                        <a:buNone/>
                      </a:pPr>
                      <a:r>
                        <a:rPr lang="en-NL" sz="1400">
                          <a:effectLst/>
                        </a:rPr>
                        <a:t>Evaporation from oceans, lakes, soils, and vegetation</a:t>
                      </a:r>
                      <a:endParaRPr lang="en-NL" sz="1400">
                        <a:effectLst/>
                        <a:latin typeface="Lora" panose="02000503000000020004" pitchFamily="2" charset="0"/>
                        <a:ea typeface="Lora" panose="02000503000000020004" pitchFamily="2"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727142297"/>
                  </a:ext>
                </a:extLst>
              </a:tr>
            </a:tbl>
          </a:graphicData>
        </a:graphic>
      </p:graphicFrame>
    </p:spTree>
    <p:extLst>
      <p:ext uri="{BB962C8B-B14F-4D97-AF65-F5344CB8AC3E}">
        <p14:creationId xmlns:p14="http://schemas.microsoft.com/office/powerpoint/2010/main" val="17922819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1F1F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5BE4B-3D41-253B-88B5-13B2408019C6}"/>
              </a:ext>
            </a:extLst>
          </p:cNvPr>
          <p:cNvSpPr>
            <a:spLocks noGrp="1"/>
          </p:cNvSpPr>
          <p:nvPr>
            <p:ph type="title"/>
          </p:nvPr>
        </p:nvSpPr>
        <p:spPr>
          <a:xfrm>
            <a:off x="942411" y="1394085"/>
            <a:ext cx="3752205" cy="1056428"/>
          </a:xfrm>
        </p:spPr>
        <p:txBody>
          <a:bodyPr>
            <a:normAutofit fontScale="90000"/>
          </a:bodyPr>
          <a:lstStyle/>
          <a:p>
            <a:pPr>
              <a:lnSpc>
                <a:spcPct val="100000"/>
              </a:lnSpc>
            </a:pPr>
            <a:r>
              <a:rPr lang="en-GB">
                <a:cs typeface="Roboto Black"/>
              </a:rPr>
              <a:t>Climate change and uncertainty</a:t>
            </a:r>
            <a:endParaRPr lang="en-US"/>
          </a:p>
          <a:p>
            <a:pPr>
              <a:lnSpc>
                <a:spcPct val="100000"/>
              </a:lnSpc>
            </a:pPr>
            <a:endParaRPr lang="en-GB">
              <a:cs typeface="Roboto Black"/>
            </a:endParaRPr>
          </a:p>
        </p:txBody>
      </p:sp>
      <p:pic>
        <p:nvPicPr>
          <p:cNvPr id="4" name="Content Placeholder 3">
            <a:extLst>
              <a:ext uri="{FF2B5EF4-FFF2-40B4-BE49-F238E27FC236}">
                <a16:creationId xmlns:a16="http://schemas.microsoft.com/office/drawing/2014/main" id="{D88E7528-3A65-16CF-52D3-73453AD045BB}"/>
              </a:ext>
            </a:extLst>
          </p:cNvPr>
          <p:cNvPicPr>
            <a:picLocks noGrp="1" noChangeAspect="1"/>
          </p:cNvPicPr>
          <p:nvPr>
            <p:ph idx="1"/>
          </p:nvPr>
        </p:nvPicPr>
        <p:blipFill>
          <a:blip r:embed="rId3"/>
          <a:stretch>
            <a:fillRect/>
          </a:stretch>
        </p:blipFill>
        <p:spPr>
          <a:xfrm>
            <a:off x="5044261" y="1394085"/>
            <a:ext cx="5328933" cy="3632444"/>
          </a:xfrm>
          <a:prstGeom prst="rect">
            <a:avLst/>
          </a:prstGeom>
        </p:spPr>
      </p:pic>
      <p:sp>
        <p:nvSpPr>
          <p:cNvPr id="5" name="TextBox 4">
            <a:extLst>
              <a:ext uri="{FF2B5EF4-FFF2-40B4-BE49-F238E27FC236}">
                <a16:creationId xmlns:a16="http://schemas.microsoft.com/office/drawing/2014/main" id="{9CFF3111-612C-C2FC-598C-CFAF56995778}"/>
              </a:ext>
            </a:extLst>
          </p:cNvPr>
          <p:cNvSpPr txBox="1"/>
          <p:nvPr/>
        </p:nvSpPr>
        <p:spPr>
          <a:xfrm>
            <a:off x="4871663" y="5217198"/>
            <a:ext cx="594055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Figure 1.1 </a:t>
            </a:r>
            <a:r>
              <a:rPr kumimoji="0" lang="en-GB" sz="14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Global surface temperature change relative to 1850–1900. (IPCC AR6, 2023).</a:t>
            </a:r>
            <a:r>
              <a:rPr kumimoji="0" lang="en-US" sz="14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 </a:t>
            </a:r>
            <a:r>
              <a:rPr kumimoji="0" lang="en-GB" sz="14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Source:</a:t>
            </a:r>
            <a:r>
              <a:rPr kumimoji="0" lang="en-GB" sz="1400" b="0" i="0" u="none" strike="noStrike" kern="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 </a:t>
            </a:r>
            <a:r>
              <a:rPr kumimoji="0" lang="en-GB" sz="1400" b="0" i="0" u="none" strike="noStrike" kern="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hlinkClick r:id="rId4">
                  <a:extLst>
                    <a:ext uri="{A12FA001-AC4F-418D-AE19-62706E023703}">
                      <ahyp:hlinkClr xmlns:ahyp="http://schemas.microsoft.com/office/drawing/2018/hyperlinkcolor" val="tx"/>
                    </a:ext>
                  </a:extLst>
                </a:hlinkClick>
              </a:rPr>
              <a:t>IPCC_AR6_SYR_LongerReport.pdf</a:t>
            </a:r>
            <a:endParaRPr kumimoji="0" lang="en-GB" sz="1400" b="0" i="0" u="none" strike="noStrike" kern="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endParaRPr>
          </a:p>
        </p:txBody>
      </p:sp>
      <p:sp>
        <p:nvSpPr>
          <p:cNvPr id="3" name="TextBox 2">
            <a:extLst>
              <a:ext uri="{FF2B5EF4-FFF2-40B4-BE49-F238E27FC236}">
                <a16:creationId xmlns:a16="http://schemas.microsoft.com/office/drawing/2014/main" id="{BE5699B1-6FFF-C490-38CC-7545C1C62CE3}"/>
              </a:ext>
            </a:extLst>
          </p:cNvPr>
          <p:cNvSpPr txBox="1"/>
          <p:nvPr/>
        </p:nvSpPr>
        <p:spPr>
          <a:xfrm>
            <a:off x="942412" y="2450513"/>
            <a:ext cx="3924074" cy="21748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a:ln>
                  <a:noFill/>
                </a:ln>
                <a:solidFill>
                  <a:srgbClr val="0B5FBA"/>
                </a:solidFill>
                <a:effectLst/>
                <a:uLnTx/>
                <a:uFillTx/>
                <a:latin typeface="Roboto"/>
                <a:ea typeface="Roboto"/>
                <a:cs typeface="Roboto"/>
                <a:sym typeface="Arial"/>
              </a:rPr>
              <a:t>C</a:t>
            </a:r>
            <a:r>
              <a:rPr kumimoji="0" lang="en-GB" sz="2000" b="0" i="0" u="none" strike="noStrike" kern="0" cap="none" spc="0" normalizeH="0" baseline="0" noProof="0">
                <a:ln>
                  <a:noFill/>
                </a:ln>
                <a:solidFill>
                  <a:srgbClr val="0F6FC6"/>
                </a:solidFill>
                <a:effectLst/>
                <a:uLnTx/>
                <a:uFillTx/>
                <a:latin typeface="Arial"/>
                <a:cs typeface="Arial"/>
                <a:sym typeface="Arial"/>
              </a:rPr>
              <a:t>l</a:t>
            </a:r>
            <a:r>
              <a:rPr kumimoji="0" lang="en-GB" sz="2000" b="0" i="0" u="none" strike="noStrike" kern="0" cap="none" spc="0" normalizeH="0" baseline="0" noProof="0">
                <a:ln>
                  <a:noFill/>
                </a:ln>
                <a:solidFill>
                  <a:srgbClr val="0B5FBA"/>
                </a:solidFill>
                <a:effectLst/>
                <a:uLnTx/>
                <a:uFillTx/>
                <a:latin typeface="Roboto"/>
                <a:ea typeface="Roboto"/>
                <a:cs typeface="Roboto"/>
                <a:sym typeface="Arial"/>
              </a:rPr>
              <a:t>imate change uncertainty arises from three main sources: </a:t>
            </a:r>
            <a:endParaRPr kumimoji="0" lang="en-US" sz="2000" b="0" i="0" u="none" strike="noStrike" kern="0" cap="none" spc="0" normalizeH="0" baseline="0" noProof="0">
              <a:ln>
                <a:noFill/>
              </a:ln>
              <a:solidFill>
                <a:srgbClr val="0B5FBA"/>
              </a:solidFill>
              <a:effectLst/>
              <a:uLnTx/>
              <a:uFillTx/>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000" b="0" i="0" u="none" strike="noStrike" kern="0" cap="none" spc="0" normalizeH="0" baseline="0" noProof="0">
              <a:ln>
                <a:noFill/>
              </a:ln>
              <a:solidFill>
                <a:srgbClr val="0B5FBA"/>
              </a:solidFill>
              <a:effectLst/>
              <a:uLnTx/>
              <a:uFillTx/>
              <a:latin typeface="Roboto"/>
              <a:ea typeface="Roboto"/>
              <a:cs typeface="Roboto"/>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a:buChar char="•"/>
              <a:tabLst/>
              <a:defRPr/>
            </a:pPr>
            <a:r>
              <a:rPr kumimoji="0" lang="en-GB" sz="2000" b="0" i="0" u="none" strike="noStrike" kern="0" cap="none" spc="0" normalizeH="0" baseline="0" noProof="0">
                <a:ln>
                  <a:noFill/>
                </a:ln>
                <a:solidFill>
                  <a:srgbClr val="0B5FBA"/>
                </a:solidFill>
                <a:effectLst/>
                <a:uLnTx/>
                <a:uFillTx/>
                <a:latin typeface="Roboto"/>
                <a:ea typeface="Roboto"/>
                <a:cs typeface="Roboto"/>
                <a:sym typeface="Arial"/>
              </a:rPr>
              <a:t>Natural variability</a:t>
            </a:r>
            <a:endParaRPr kumimoji="0" lang="en-US" sz="2000" b="0" i="0" u="none" strike="noStrike" kern="0" cap="none" spc="0" normalizeH="0" baseline="0" noProof="0">
              <a:ln>
                <a:noFill/>
              </a:ln>
              <a:solidFill>
                <a:srgbClr val="0B5FBA"/>
              </a:solidFill>
              <a:effectLst/>
              <a:uLnTx/>
              <a:uFillTx/>
              <a:latin typeface="Roboto"/>
              <a:ea typeface="Roboto"/>
              <a:cs typeface="Roboto"/>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a:buChar char="•"/>
              <a:tabLst/>
              <a:defRPr/>
            </a:pPr>
            <a:r>
              <a:rPr kumimoji="0" lang="en-GB" sz="2000" b="0" i="0" u="none" strike="noStrike" kern="0" cap="none" spc="0" normalizeH="0" baseline="0" noProof="0">
                <a:ln>
                  <a:noFill/>
                </a:ln>
                <a:solidFill>
                  <a:srgbClr val="0B5FBA"/>
                </a:solidFill>
                <a:effectLst/>
                <a:uLnTx/>
                <a:uFillTx/>
                <a:latin typeface="Roboto"/>
                <a:ea typeface="Roboto"/>
                <a:cs typeface="Roboto"/>
                <a:sym typeface="Arial"/>
              </a:rPr>
              <a:t>Modelling limitations</a:t>
            </a:r>
            <a:endParaRPr kumimoji="0" lang="en-US" sz="2000" b="0" i="0" u="none" strike="noStrike" kern="0" cap="none" spc="0" normalizeH="0" baseline="0" noProof="0">
              <a:ln>
                <a:noFill/>
              </a:ln>
              <a:solidFill>
                <a:srgbClr val="0B5FBA"/>
              </a:solidFill>
              <a:effectLst/>
              <a:uLnTx/>
              <a:uFillTx/>
              <a:latin typeface="Roboto"/>
              <a:ea typeface="Roboto"/>
              <a:cs typeface="Roboto"/>
              <a:sym typeface="Arial"/>
            </a:endParaRPr>
          </a:p>
          <a:p>
            <a:pPr marL="285750" marR="0" lvl="0" indent="-285750" algn="l" defTabSz="914400" rtl="0" eaLnBrk="1" fontAlgn="auto" latinLnBrk="0" hangingPunct="1">
              <a:lnSpc>
                <a:spcPct val="100000"/>
              </a:lnSpc>
              <a:spcBef>
                <a:spcPts val="0"/>
              </a:spcBef>
              <a:spcAft>
                <a:spcPts val="0"/>
              </a:spcAft>
              <a:buClr>
                <a:srgbClr val="000000"/>
              </a:buClr>
              <a:buSzTx/>
              <a:buFont typeface="Arial"/>
              <a:buChar char="•"/>
              <a:tabLst/>
              <a:defRPr/>
            </a:pPr>
            <a:r>
              <a:rPr kumimoji="0" lang="en-GB" sz="2000" b="0" i="0" u="none" strike="noStrike" kern="0" cap="none" spc="0" normalizeH="0" baseline="0" noProof="0">
                <a:ln>
                  <a:noFill/>
                </a:ln>
                <a:solidFill>
                  <a:srgbClr val="0B5FBA"/>
                </a:solidFill>
                <a:effectLst/>
                <a:uLnTx/>
                <a:uFillTx/>
                <a:latin typeface="Roboto"/>
                <a:ea typeface="Roboto"/>
                <a:cs typeface="Roboto"/>
                <a:sym typeface="Arial"/>
              </a:rPr>
              <a:t>Human actions</a:t>
            </a:r>
            <a:endParaRPr kumimoji="0" lang="en-US" sz="2000" b="0" i="0" u="none" strike="noStrike" kern="0" cap="none" spc="0" normalizeH="0" baseline="0" noProof="0">
              <a:ln>
                <a:noFill/>
              </a:ln>
              <a:solidFill>
                <a:srgbClr val="0B5FBA"/>
              </a:solidFill>
              <a:effectLst/>
              <a:uLnTx/>
              <a:uFillTx/>
              <a:latin typeface="Roboto"/>
              <a:ea typeface="Roboto"/>
              <a:cs typeface="Roboto"/>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533" b="0" i="0" u="none" strike="noStrike" kern="0" cap="none" spc="0" normalizeH="0" baseline="0" noProof="0">
              <a:ln>
                <a:noFill/>
              </a:ln>
              <a:solidFill>
                <a:srgbClr val="0B5FBA"/>
              </a:solidFill>
              <a:effectLst/>
              <a:uLnTx/>
              <a:uFillTx/>
              <a:latin typeface="Roboto"/>
              <a:ea typeface="Roboto"/>
              <a:cs typeface="Roboto"/>
              <a:sym typeface="Arial"/>
            </a:endParaRPr>
          </a:p>
        </p:txBody>
      </p:sp>
      <p:pic>
        <p:nvPicPr>
          <p:cNvPr id="7" name="Picture 6" descr="A blue background with a magnifying glass and a magnifying glass&#10;&#10;AI-generated content may be incorrect.">
            <a:extLst>
              <a:ext uri="{FF2B5EF4-FFF2-40B4-BE49-F238E27FC236}">
                <a16:creationId xmlns:a16="http://schemas.microsoft.com/office/drawing/2014/main" id="{B25CB2BE-5023-7CA9-3BB8-52EF44FD72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40534220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A collage of a flooded area&#10;&#10;AI-generated content may be incorrect.">
            <a:extLst>
              <a:ext uri="{FF2B5EF4-FFF2-40B4-BE49-F238E27FC236}">
                <a16:creationId xmlns:a16="http://schemas.microsoft.com/office/drawing/2014/main" id="{BFA1FC8F-B6F1-AA3F-1099-78A97880EA52}"/>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p:spPr>
      </p:pic>
      <p:sp>
        <p:nvSpPr>
          <p:cNvPr id="2" name="Title 1">
            <a:extLst>
              <a:ext uri="{FF2B5EF4-FFF2-40B4-BE49-F238E27FC236}">
                <a16:creationId xmlns:a16="http://schemas.microsoft.com/office/drawing/2014/main" id="{FF9DDD2F-01AF-E3E7-2D45-A0FB70CDA759}"/>
              </a:ext>
            </a:extLst>
          </p:cNvPr>
          <p:cNvSpPr>
            <a:spLocks noGrp="1"/>
          </p:cNvSpPr>
          <p:nvPr>
            <p:ph type="title"/>
          </p:nvPr>
        </p:nvSpPr>
        <p:spPr>
          <a:xfrm>
            <a:off x="693171" y="4398567"/>
            <a:ext cx="4583367" cy="704537"/>
          </a:xfrm>
        </p:spPr>
        <p:txBody>
          <a:bodyPr>
            <a:noAutofit/>
          </a:bodyPr>
          <a:lstStyle/>
          <a:p>
            <a:r>
              <a:rPr lang="en-GB" sz="4000" b="1">
                <a:solidFill>
                  <a:schemeClr val="bg1"/>
                </a:solidFill>
                <a:effectLst>
                  <a:outerShdw blurRad="50800" dist="38100" dir="2700000" algn="tl" rotWithShape="0">
                    <a:prstClr val="black">
                      <a:alpha val="40000"/>
                    </a:prstClr>
                  </a:outerShdw>
                </a:effectLst>
              </a:rPr>
              <a:t>Climate hazards</a:t>
            </a:r>
            <a:endParaRPr lang="en-GB" sz="4000">
              <a:solidFill>
                <a:schemeClr val="bg1"/>
              </a:solidFill>
              <a:effectLst>
                <a:outerShdw blurRad="50800" dist="38100" dir="2700000" algn="tl" rotWithShape="0">
                  <a:prstClr val="black">
                    <a:alpha val="40000"/>
                  </a:prstClr>
                </a:outerShdw>
              </a:effectLst>
            </a:endParaRPr>
          </a:p>
        </p:txBody>
      </p:sp>
      <p:sp>
        <p:nvSpPr>
          <p:cNvPr id="3" name="TextBox 2">
            <a:extLst>
              <a:ext uri="{FF2B5EF4-FFF2-40B4-BE49-F238E27FC236}">
                <a16:creationId xmlns:a16="http://schemas.microsoft.com/office/drawing/2014/main" id="{D2D34BDD-11E0-B783-3211-43179B27FF05}"/>
              </a:ext>
            </a:extLst>
          </p:cNvPr>
          <p:cNvSpPr txBox="1"/>
          <p:nvPr/>
        </p:nvSpPr>
        <p:spPr>
          <a:xfrm>
            <a:off x="693171" y="5103104"/>
            <a:ext cx="6222293" cy="117211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en-GB" sz="2000" b="0" i="0" u="none" strike="noStrike" kern="1200" cap="none" spc="0" normalizeH="0" baseline="0" noProof="0">
                <a:ln>
                  <a:noFill/>
                </a:ln>
                <a:solidFill>
                  <a:prstClr val="white"/>
                </a:solidFill>
                <a:effectLst>
                  <a:outerShdw blurRad="50800" dist="38100" dir="2700000" algn="tl" rotWithShape="0">
                    <a:prstClr val="black">
                      <a:alpha val="40000"/>
                    </a:prstClr>
                  </a:outerShdw>
                </a:effectLst>
                <a:uLnTx/>
                <a:uFillTx/>
                <a:latin typeface="Roboto"/>
                <a:ea typeface="Roboto"/>
                <a:cs typeface="Roboto"/>
                <a:sym typeface="Arial"/>
              </a:rPr>
              <a:t>are specific events or conditions that pose a threat to human life, ecosystems, or infrastructure due to atmospheric phenomena. </a:t>
            </a: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8EC54EA2-D213-BBEB-A9E9-ACB9CCF84F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5709828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FEC7D2F-A68F-CB42-CF33-6BC19EECA780}"/>
              </a:ext>
            </a:extLst>
          </p:cNvPr>
          <p:cNvSpPr/>
          <p:nvPr/>
        </p:nvSpPr>
        <p:spPr>
          <a:xfrm>
            <a:off x="0" y="4017363"/>
            <a:ext cx="12192000" cy="2983043"/>
          </a:xfrm>
          <a:prstGeom prst="rect">
            <a:avLst/>
          </a:prstGeom>
          <a:solidFill>
            <a:srgbClr val="0A5FBA"/>
          </a:solidFill>
          <a:ln>
            <a:solidFill>
              <a:srgbClr val="0A5F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pic>
        <p:nvPicPr>
          <p:cNvPr id="13" name="Picture 12" descr="A diagram of a diagram&#10;&#10;AI-generated content may be incorrect.">
            <a:extLst>
              <a:ext uri="{FF2B5EF4-FFF2-40B4-BE49-F238E27FC236}">
                <a16:creationId xmlns:a16="http://schemas.microsoft.com/office/drawing/2014/main" id="{21A538D2-D2EF-B433-4847-8109229A2B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587" y="830997"/>
            <a:ext cx="10714671" cy="6027003"/>
          </a:xfrm>
          <a:prstGeom prst="rect">
            <a:avLst/>
          </a:prstGeom>
        </p:spPr>
      </p:pic>
      <p:sp>
        <p:nvSpPr>
          <p:cNvPr id="8" name="TextBox 7">
            <a:extLst>
              <a:ext uri="{FF2B5EF4-FFF2-40B4-BE49-F238E27FC236}">
                <a16:creationId xmlns:a16="http://schemas.microsoft.com/office/drawing/2014/main" id="{B7EDA960-27EC-ED09-0DE8-F3A51FF5BE48}"/>
              </a:ext>
            </a:extLst>
          </p:cNvPr>
          <p:cNvSpPr txBox="1"/>
          <p:nvPr/>
        </p:nvSpPr>
        <p:spPr>
          <a:xfrm>
            <a:off x="0" y="6466755"/>
            <a:ext cx="310296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Graphic adapted from Water For People</a:t>
            </a:r>
          </a:p>
        </p:txBody>
      </p:sp>
      <p:sp>
        <p:nvSpPr>
          <p:cNvPr id="7" name="TextBox 6">
            <a:extLst>
              <a:ext uri="{FF2B5EF4-FFF2-40B4-BE49-F238E27FC236}">
                <a16:creationId xmlns:a16="http://schemas.microsoft.com/office/drawing/2014/main" id="{DE469ABF-11E4-3AB2-3211-33EB87737BE8}"/>
              </a:ext>
            </a:extLst>
          </p:cNvPr>
          <p:cNvSpPr txBox="1"/>
          <p:nvPr/>
        </p:nvSpPr>
        <p:spPr>
          <a:xfrm>
            <a:off x="292307" y="211537"/>
            <a:ext cx="5047789"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0F6FC6"/>
                </a:solidFill>
                <a:effectLst/>
                <a:uLnTx/>
                <a:uFillTx/>
                <a:latin typeface="Roboto"/>
                <a:ea typeface="Roboto"/>
                <a:cs typeface="Roboto"/>
                <a:sym typeface="Arial"/>
              </a:rPr>
              <a:t>How climate hazards impact sustainable water services </a:t>
            </a:r>
            <a:endParaRPr kumimoji="0" lang="en-GB" sz="2800" b="0" i="0" u="none" strike="noStrike" kern="0" cap="none" spc="0" normalizeH="0" baseline="0" noProof="0">
              <a:ln>
                <a:noFill/>
              </a:ln>
              <a:solidFill>
                <a:srgbClr val="0F6FC6"/>
              </a:solidFill>
              <a:effectLst/>
              <a:uLnTx/>
              <a:uFillTx/>
              <a:latin typeface="Arial"/>
              <a:cs typeface="Arial"/>
              <a:sym typeface="Arial"/>
            </a:endParaRPr>
          </a:p>
        </p:txBody>
      </p:sp>
    </p:spTree>
    <p:extLst>
      <p:ext uri="{BB962C8B-B14F-4D97-AF65-F5344CB8AC3E}">
        <p14:creationId xmlns:p14="http://schemas.microsoft.com/office/powerpoint/2010/main" val="3795829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Shape 978"/>
        <p:cNvGrpSpPr/>
        <p:nvPr/>
      </p:nvGrpSpPr>
      <p:grpSpPr>
        <a:xfrm>
          <a:off x="0" y="0"/>
          <a:ext cx="0" cy="0"/>
          <a:chOff x="0" y="0"/>
          <a:chExt cx="0" cy="0"/>
        </a:xfrm>
      </p:grpSpPr>
      <p:sp>
        <p:nvSpPr>
          <p:cNvPr id="979" name="Google Shape;979;p45"/>
          <p:cNvSpPr/>
          <p:nvPr/>
        </p:nvSpPr>
        <p:spPr>
          <a:xfrm>
            <a:off x="6178443" y="0"/>
            <a:ext cx="6013577" cy="6858000"/>
          </a:xfrm>
          <a:custGeom>
            <a:avLst/>
            <a:gdLst/>
            <a:ahLst/>
            <a:cxnLst/>
            <a:rect l="l" t="t" r="r" b="b"/>
            <a:pathLst>
              <a:path w="12027154" h="13716000" extrusionOk="0">
                <a:moveTo>
                  <a:pt x="0" y="0"/>
                </a:moveTo>
                <a:lnTo>
                  <a:pt x="12027154" y="0"/>
                </a:lnTo>
                <a:lnTo>
                  <a:pt x="1202715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45"/>
          <p:cNvSpPr txBox="1"/>
          <p:nvPr/>
        </p:nvSpPr>
        <p:spPr>
          <a:xfrm>
            <a:off x="881171" y="548806"/>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Water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2" name="Google Shape;982;p45"/>
          <p:cNvSpPr txBox="1"/>
          <p:nvPr/>
        </p:nvSpPr>
        <p:spPr>
          <a:xfrm>
            <a:off x="881167" y="1941180"/>
            <a:ext cx="5000600" cy="424616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Water supply and distribution networks will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become increasingly at risk of climate change over the coming century as temperatures rise and rainfall patterns become disrupted.</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Water is a necessity for life and we will need to ensure sustainable water access for its citizens, as well as resilient piping and distribution water networks.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Making water more resilient means implementing measures to ensure that water supply and distribution systems can withstand, adapt to, and quickly recover from the impacts of various climate-related challenges.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Efforts can focus at the catchment level, to improve water security at a more systemic level.</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They can also involve improving local access to water to promote equity and reduce inequality for women and marginalized groups.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3" name="Google Shape;983;p45"/>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Kallyanpur slum, Dhaka; Photo by Kibae Park, Flickr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4" name="Google Shape;984;p45"/>
          <p:cNvSpPr/>
          <p:nvPr/>
        </p:nvSpPr>
        <p:spPr>
          <a:xfrm>
            <a:off x="5731668" y="822825"/>
            <a:ext cx="883405" cy="883405"/>
          </a:xfrm>
          <a:custGeom>
            <a:avLst/>
            <a:gdLst/>
            <a:ahLst/>
            <a:cxnLst/>
            <a:rect l="l" t="t" r="r" b="b"/>
            <a:pathLst>
              <a:path w="1325108" h="1325108" extrusionOk="0">
                <a:moveTo>
                  <a:pt x="0" y="0"/>
                </a:moveTo>
                <a:lnTo>
                  <a:pt x="1325108" y="0"/>
                </a:lnTo>
                <a:lnTo>
                  <a:pt x="1325108" y="1325108"/>
                </a:lnTo>
                <a:lnTo>
                  <a:pt x="0" y="1325108"/>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5" name="Google Shape;985;p45"/>
          <p:cNvSpPr/>
          <p:nvPr/>
        </p:nvSpPr>
        <p:spPr>
          <a:xfrm>
            <a:off x="5887461" y="1024791"/>
            <a:ext cx="571817" cy="511747"/>
          </a:xfrm>
          <a:custGeom>
            <a:avLst/>
            <a:gdLst/>
            <a:ahLst/>
            <a:cxnLst/>
            <a:rect l="l" t="t" r="r" b="b"/>
            <a:pathLst>
              <a:path w="1143635" h="1023493" extrusionOk="0">
                <a:moveTo>
                  <a:pt x="0" y="0"/>
                </a:moveTo>
                <a:lnTo>
                  <a:pt x="1143635" y="0"/>
                </a:lnTo>
                <a:lnTo>
                  <a:pt x="1143635" y="1023493"/>
                </a:lnTo>
                <a:lnTo>
                  <a:pt x="0" y="1023493"/>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986" name="Google Shape;986;p45"/>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58</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2266524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Shape 1002"/>
        <p:cNvGrpSpPr/>
        <p:nvPr/>
      </p:nvGrpSpPr>
      <p:grpSpPr>
        <a:xfrm>
          <a:off x="0" y="0"/>
          <a:ext cx="0" cy="0"/>
          <a:chOff x="0" y="0"/>
          <a:chExt cx="0" cy="0"/>
        </a:xfrm>
      </p:grpSpPr>
      <p:sp>
        <p:nvSpPr>
          <p:cNvPr id="1003" name="Google Shape;1003;p47"/>
          <p:cNvSpPr txBox="1"/>
          <p:nvPr/>
        </p:nvSpPr>
        <p:spPr>
          <a:xfrm>
            <a:off x="881167" y="1947530"/>
            <a:ext cx="4946000"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Health, sanitation and hygiene infrastructure are vulnerable to a range of climate hazards.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Wastewater and sewage treatment facilities can be impacted by floods, storms and landslides. A lack of access to these core services can lead to increased risk of disease during crises.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Access to health facilities such as hospitals and clinics can also be a ‘downstream risk’ of climate hazards - as disasters such as floods or storms can lead to transport disruptions that inhibit the supply of medicines or limit people’s abilities to reach health </a:t>
            </a:r>
            <a:r>
              <a:rPr kumimoji="0" lang="en-US" sz="1533" b="0" i="0" u="none" strike="noStrike" kern="0" cap="none" spc="0" normalizeH="0" baseline="0" noProof="0" err="1">
                <a:ln>
                  <a:noFill/>
                </a:ln>
                <a:solidFill>
                  <a:srgbClr val="0B5FBA"/>
                </a:solidFill>
                <a:effectLst/>
                <a:uLnTx/>
                <a:uFillTx/>
                <a:latin typeface="Roboto"/>
                <a:ea typeface="Roboto"/>
                <a:cs typeface="Roboto"/>
                <a:sym typeface="Roboto"/>
              </a:rPr>
              <a:t>centres</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Building resilience of health systems involves climate-proofing core health &amp; sanitation infrastructure, as well as ensuring adequate disaster management planning to ensure that all people can access healthcare in times of climate-related disasters.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04" name="Google Shape;1004;p47"/>
          <p:cNvSpPr/>
          <p:nvPr/>
        </p:nvSpPr>
        <p:spPr>
          <a:xfrm>
            <a:off x="6167021" y="0"/>
            <a:ext cx="6013577" cy="6858000"/>
          </a:xfrm>
          <a:custGeom>
            <a:avLst/>
            <a:gdLst/>
            <a:ahLst/>
            <a:cxnLst/>
            <a:rect l="l" t="t" r="r" b="b"/>
            <a:pathLst>
              <a:path w="12027154" h="13716000" extrusionOk="0">
                <a:moveTo>
                  <a:pt x="0" y="0"/>
                </a:moveTo>
                <a:lnTo>
                  <a:pt x="12027154" y="0"/>
                </a:lnTo>
                <a:lnTo>
                  <a:pt x="1202715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47"/>
          <p:cNvSpPr txBox="1"/>
          <p:nvPr/>
        </p:nvSpPr>
        <p:spPr>
          <a:xfrm>
            <a:off x="866480" y="472031"/>
            <a:ext cx="5239600" cy="11070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Health, Sanitation and Hygiene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47"/>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Kuntal Biwas,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47"/>
          <p:cNvSpPr/>
          <p:nvPr/>
        </p:nvSpPr>
        <p:spPr>
          <a:xfrm>
            <a:off x="5731668" y="822825"/>
            <a:ext cx="883405" cy="883405"/>
          </a:xfrm>
          <a:custGeom>
            <a:avLst/>
            <a:gdLst/>
            <a:ahLst/>
            <a:cxnLst/>
            <a:rect l="l" t="t" r="r" b="b"/>
            <a:pathLst>
              <a:path w="1325108" h="1325108" extrusionOk="0">
                <a:moveTo>
                  <a:pt x="0" y="0"/>
                </a:moveTo>
                <a:lnTo>
                  <a:pt x="1325108" y="0"/>
                </a:lnTo>
                <a:lnTo>
                  <a:pt x="1325108" y="1325108"/>
                </a:lnTo>
                <a:lnTo>
                  <a:pt x="0" y="1325108"/>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47"/>
          <p:cNvSpPr/>
          <p:nvPr/>
        </p:nvSpPr>
        <p:spPr>
          <a:xfrm>
            <a:off x="5912344" y="1025580"/>
            <a:ext cx="522033" cy="463296"/>
          </a:xfrm>
          <a:custGeom>
            <a:avLst/>
            <a:gdLst/>
            <a:ahLst/>
            <a:cxnLst/>
            <a:rect l="l" t="t" r="r" b="b"/>
            <a:pathLst>
              <a:path w="1044067" h="926592" extrusionOk="0">
                <a:moveTo>
                  <a:pt x="0" y="0"/>
                </a:moveTo>
                <a:lnTo>
                  <a:pt x="1044067" y="0"/>
                </a:lnTo>
                <a:lnTo>
                  <a:pt x="1044067" y="926592"/>
                </a:lnTo>
                <a:lnTo>
                  <a:pt x="0" y="926592"/>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 b="-8"/>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47"/>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59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90" name="Google Shape;190;g2ff3aaf717a_0_0"/>
          <p:cNvSpPr txBox="1"/>
          <p:nvPr/>
        </p:nvSpPr>
        <p:spPr>
          <a:xfrm>
            <a:off x="1030542" y="844317"/>
            <a:ext cx="5239600"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Introductions</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nvGrpSpPr>
          <p:cNvPr id="191" name="Google Shape;191;g2ff3aaf717a_0_0"/>
          <p:cNvGrpSpPr/>
          <p:nvPr/>
        </p:nvGrpSpPr>
        <p:grpSpPr>
          <a:xfrm>
            <a:off x="7450558" y="1009934"/>
            <a:ext cx="3960000" cy="3960000"/>
            <a:chOff x="-260602" y="-273616"/>
            <a:chExt cx="9736653" cy="9319238"/>
          </a:xfrm>
          <a:solidFill>
            <a:schemeClr val="accent2"/>
          </a:solidFill>
        </p:grpSpPr>
        <p:sp>
          <p:nvSpPr>
            <p:cNvPr id="192" name="Google Shape;192;g2ff3aaf717a_0_0"/>
            <p:cNvSpPr/>
            <p:nvPr/>
          </p:nvSpPr>
          <p:spPr>
            <a:xfrm>
              <a:off x="152399" y="152400"/>
              <a:ext cx="8851503" cy="8472035"/>
            </a:xfrm>
            <a:custGeom>
              <a:avLst/>
              <a:gdLst/>
              <a:ahLst/>
              <a:cxnLst/>
              <a:rect l="l" t="t" r="r" b="b"/>
              <a:pathLst>
                <a:path w="8923655" h="8473567" extrusionOk="0">
                  <a:moveTo>
                    <a:pt x="0" y="4236847"/>
                  </a:moveTo>
                  <a:cubicBezTo>
                    <a:pt x="0" y="1896872"/>
                    <a:pt x="1997583" y="0"/>
                    <a:pt x="4461764" y="0"/>
                  </a:cubicBezTo>
                  <a:cubicBezTo>
                    <a:pt x="6925945" y="0"/>
                    <a:pt x="8923655" y="1896872"/>
                    <a:pt x="8923655" y="4236847"/>
                  </a:cubicBezTo>
                  <a:cubicBezTo>
                    <a:pt x="8923655" y="6576822"/>
                    <a:pt x="6925945" y="8473567"/>
                    <a:pt x="4461764" y="8473567"/>
                  </a:cubicBezTo>
                  <a:cubicBezTo>
                    <a:pt x="1997583" y="8473567"/>
                    <a:pt x="0" y="6576695"/>
                    <a:pt x="0" y="4236847"/>
                  </a:cubicBezTo>
                  <a:close/>
                </a:path>
              </a:pathLst>
            </a:custGeom>
            <a:grp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93" name="Google Shape;193;g2ff3aaf717a_0_0"/>
            <p:cNvSpPr/>
            <p:nvPr/>
          </p:nvSpPr>
          <p:spPr>
            <a:xfrm>
              <a:off x="-260602" y="-273616"/>
              <a:ext cx="9736653" cy="9319238"/>
            </a:xfrm>
            <a:custGeom>
              <a:avLst/>
              <a:gdLst/>
              <a:ahLst/>
              <a:cxnLst/>
              <a:rect l="l" t="t" r="r" b="b"/>
              <a:pathLst>
                <a:path w="9228455" h="8778494" extrusionOk="0">
                  <a:moveTo>
                    <a:pt x="0" y="4389247"/>
                  </a:moveTo>
                  <a:cubicBezTo>
                    <a:pt x="0" y="1957832"/>
                    <a:pt x="2073402" y="0"/>
                    <a:pt x="4614164" y="0"/>
                  </a:cubicBezTo>
                  <a:lnTo>
                    <a:pt x="4614164" y="152400"/>
                  </a:lnTo>
                  <a:lnTo>
                    <a:pt x="4614164" y="0"/>
                  </a:lnTo>
                  <a:cubicBezTo>
                    <a:pt x="7155053" y="0"/>
                    <a:pt x="9228455" y="1957832"/>
                    <a:pt x="9228455" y="4389247"/>
                  </a:cubicBezTo>
                  <a:lnTo>
                    <a:pt x="9076055" y="4389247"/>
                  </a:lnTo>
                  <a:lnTo>
                    <a:pt x="9228455" y="4389247"/>
                  </a:lnTo>
                  <a:cubicBezTo>
                    <a:pt x="9228455" y="6820662"/>
                    <a:pt x="7155053" y="8778494"/>
                    <a:pt x="4614291" y="8778494"/>
                  </a:cubicBezTo>
                  <a:lnTo>
                    <a:pt x="4614291" y="8626094"/>
                  </a:lnTo>
                  <a:lnTo>
                    <a:pt x="4614291" y="8778494"/>
                  </a:lnTo>
                  <a:cubicBezTo>
                    <a:pt x="2073402" y="8778367"/>
                    <a:pt x="0" y="6820662"/>
                    <a:pt x="0" y="4389247"/>
                  </a:cubicBezTo>
                  <a:lnTo>
                    <a:pt x="152400" y="4389247"/>
                  </a:lnTo>
                  <a:lnTo>
                    <a:pt x="304800" y="4389247"/>
                  </a:lnTo>
                  <a:lnTo>
                    <a:pt x="152400" y="4389247"/>
                  </a:lnTo>
                  <a:lnTo>
                    <a:pt x="0" y="4389247"/>
                  </a:lnTo>
                  <a:moveTo>
                    <a:pt x="304800" y="4389247"/>
                  </a:moveTo>
                  <a:cubicBezTo>
                    <a:pt x="304800" y="4473448"/>
                    <a:pt x="236601" y="4541647"/>
                    <a:pt x="152400" y="4541647"/>
                  </a:cubicBezTo>
                  <a:cubicBezTo>
                    <a:pt x="68199" y="4541647"/>
                    <a:pt x="0" y="4473448"/>
                    <a:pt x="0" y="4389247"/>
                  </a:cubicBezTo>
                  <a:cubicBezTo>
                    <a:pt x="0" y="4305046"/>
                    <a:pt x="68199" y="4236847"/>
                    <a:pt x="152400" y="4236847"/>
                  </a:cubicBezTo>
                  <a:cubicBezTo>
                    <a:pt x="236601" y="4236847"/>
                    <a:pt x="304800" y="4305046"/>
                    <a:pt x="304800" y="4389247"/>
                  </a:cubicBezTo>
                  <a:cubicBezTo>
                    <a:pt x="304800" y="6637655"/>
                    <a:pt x="2226691" y="8473694"/>
                    <a:pt x="4614164" y="8473694"/>
                  </a:cubicBezTo>
                  <a:cubicBezTo>
                    <a:pt x="7001637" y="8473694"/>
                    <a:pt x="8923655" y="6637655"/>
                    <a:pt x="8923655" y="4389247"/>
                  </a:cubicBezTo>
                  <a:cubicBezTo>
                    <a:pt x="8923655" y="2140838"/>
                    <a:pt x="7001764" y="304800"/>
                    <a:pt x="4614164" y="304800"/>
                  </a:cubicBezTo>
                  <a:lnTo>
                    <a:pt x="4614164" y="152400"/>
                  </a:lnTo>
                  <a:lnTo>
                    <a:pt x="4614164" y="304800"/>
                  </a:lnTo>
                  <a:cubicBezTo>
                    <a:pt x="2226691" y="304800"/>
                    <a:pt x="304800" y="2140839"/>
                    <a:pt x="304800" y="4389247"/>
                  </a:cubicBezTo>
                  <a:close/>
                </a:path>
              </a:pathLst>
            </a:custGeom>
            <a:solidFill>
              <a:schemeClr val="accent3"/>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grpSp>
        <p:nvGrpSpPr>
          <p:cNvPr id="194" name="Google Shape;194;g2ff3aaf717a_0_0"/>
          <p:cNvGrpSpPr/>
          <p:nvPr/>
        </p:nvGrpSpPr>
        <p:grpSpPr>
          <a:xfrm>
            <a:off x="8530558" y="2089934"/>
            <a:ext cx="1800000" cy="1800000"/>
            <a:chOff x="0" y="0"/>
            <a:chExt cx="4509516" cy="4297680"/>
          </a:xfrm>
        </p:grpSpPr>
        <p:sp>
          <p:nvSpPr>
            <p:cNvPr id="195" name="Google Shape;195;g2ff3aaf717a_0_0"/>
            <p:cNvSpPr/>
            <p:nvPr/>
          </p:nvSpPr>
          <p:spPr>
            <a:xfrm>
              <a:off x="152400" y="152400"/>
              <a:ext cx="4204843" cy="3992880"/>
            </a:xfrm>
            <a:custGeom>
              <a:avLst/>
              <a:gdLst/>
              <a:ahLst/>
              <a:cxnLst/>
              <a:rect l="l" t="t" r="r" b="b"/>
              <a:pathLst>
                <a:path w="4204843" h="3992880" extrusionOk="0">
                  <a:moveTo>
                    <a:pt x="0" y="1996440"/>
                  </a:moveTo>
                  <a:cubicBezTo>
                    <a:pt x="0" y="893826"/>
                    <a:pt x="941324" y="0"/>
                    <a:pt x="2102358" y="0"/>
                  </a:cubicBezTo>
                  <a:cubicBezTo>
                    <a:pt x="3263392" y="0"/>
                    <a:pt x="4204843" y="893826"/>
                    <a:pt x="4204843" y="1996440"/>
                  </a:cubicBezTo>
                  <a:cubicBezTo>
                    <a:pt x="4204843" y="3099054"/>
                    <a:pt x="3263519" y="3992880"/>
                    <a:pt x="2102485" y="3992880"/>
                  </a:cubicBezTo>
                  <a:cubicBezTo>
                    <a:pt x="941451" y="3992880"/>
                    <a:pt x="0" y="3098927"/>
                    <a:pt x="0" y="1996440"/>
                  </a:cubicBezTo>
                  <a:close/>
                </a:path>
              </a:pathLst>
            </a:custGeom>
            <a:solidFill>
              <a:srgbClr val="FFFFFF"/>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96" name="Google Shape;196;g2ff3aaf717a_0_0"/>
            <p:cNvSpPr/>
            <p:nvPr/>
          </p:nvSpPr>
          <p:spPr>
            <a:xfrm>
              <a:off x="0" y="0"/>
              <a:ext cx="4509516" cy="4297680"/>
            </a:xfrm>
            <a:custGeom>
              <a:avLst/>
              <a:gdLst/>
              <a:ahLst/>
              <a:cxnLst/>
              <a:rect l="l" t="t" r="r" b="b"/>
              <a:pathLst>
                <a:path w="4509516" h="4297680" extrusionOk="0">
                  <a:moveTo>
                    <a:pt x="0" y="2148840"/>
                  </a:moveTo>
                  <a:cubicBezTo>
                    <a:pt x="0" y="954659"/>
                    <a:pt x="1017016" y="0"/>
                    <a:pt x="2254758" y="0"/>
                  </a:cubicBezTo>
                  <a:lnTo>
                    <a:pt x="2254758" y="152400"/>
                  </a:lnTo>
                  <a:lnTo>
                    <a:pt x="2254758" y="0"/>
                  </a:lnTo>
                  <a:cubicBezTo>
                    <a:pt x="3492500" y="0"/>
                    <a:pt x="4509516" y="954659"/>
                    <a:pt x="4509516" y="2148840"/>
                  </a:cubicBezTo>
                  <a:lnTo>
                    <a:pt x="4357116" y="2148840"/>
                  </a:lnTo>
                  <a:lnTo>
                    <a:pt x="4509516" y="2148840"/>
                  </a:lnTo>
                  <a:cubicBezTo>
                    <a:pt x="4509516" y="3342894"/>
                    <a:pt x="3492500" y="4297680"/>
                    <a:pt x="2254758" y="4297680"/>
                  </a:cubicBezTo>
                  <a:lnTo>
                    <a:pt x="2254758" y="4145280"/>
                  </a:lnTo>
                  <a:lnTo>
                    <a:pt x="2254758" y="4297680"/>
                  </a:lnTo>
                  <a:cubicBezTo>
                    <a:pt x="1017016" y="4297553"/>
                    <a:pt x="0" y="3342894"/>
                    <a:pt x="0" y="2148840"/>
                  </a:cubicBezTo>
                  <a:lnTo>
                    <a:pt x="152400" y="2148840"/>
                  </a:lnTo>
                  <a:lnTo>
                    <a:pt x="304800" y="2148840"/>
                  </a:lnTo>
                  <a:lnTo>
                    <a:pt x="152400" y="2148840"/>
                  </a:lnTo>
                  <a:lnTo>
                    <a:pt x="0" y="2148840"/>
                  </a:lnTo>
                  <a:moveTo>
                    <a:pt x="304800" y="2148840"/>
                  </a:moveTo>
                  <a:cubicBezTo>
                    <a:pt x="304800" y="2233041"/>
                    <a:pt x="236601" y="2301240"/>
                    <a:pt x="152400" y="2301240"/>
                  </a:cubicBezTo>
                  <a:cubicBezTo>
                    <a:pt x="68199" y="2301240"/>
                    <a:pt x="0" y="2233041"/>
                    <a:pt x="0" y="2148840"/>
                  </a:cubicBezTo>
                  <a:cubicBezTo>
                    <a:pt x="0" y="2064639"/>
                    <a:pt x="68199" y="1996440"/>
                    <a:pt x="152400" y="1996440"/>
                  </a:cubicBezTo>
                  <a:cubicBezTo>
                    <a:pt x="236601" y="1996440"/>
                    <a:pt x="304800" y="2064639"/>
                    <a:pt x="304800" y="2148840"/>
                  </a:cubicBezTo>
                  <a:cubicBezTo>
                    <a:pt x="304800" y="3159887"/>
                    <a:pt x="1170305" y="3992880"/>
                    <a:pt x="2254758" y="3992880"/>
                  </a:cubicBezTo>
                  <a:cubicBezTo>
                    <a:pt x="3339211" y="3992880"/>
                    <a:pt x="4204716" y="3160014"/>
                    <a:pt x="4204716" y="2148840"/>
                  </a:cubicBezTo>
                  <a:cubicBezTo>
                    <a:pt x="4204716" y="1137666"/>
                    <a:pt x="3339338" y="304800"/>
                    <a:pt x="2254758" y="304800"/>
                  </a:cubicBezTo>
                  <a:lnTo>
                    <a:pt x="2254758" y="152400"/>
                  </a:lnTo>
                  <a:lnTo>
                    <a:pt x="2254758" y="304800"/>
                  </a:lnTo>
                  <a:cubicBezTo>
                    <a:pt x="1170305" y="304800"/>
                    <a:pt x="304800" y="1137666"/>
                    <a:pt x="304800" y="2148840"/>
                  </a:cubicBezTo>
                  <a:close/>
                </a:path>
              </a:pathLst>
            </a:custGeom>
            <a:solidFill>
              <a:srgbClr val="1F497D"/>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grpSp>
      <p:cxnSp>
        <p:nvCxnSpPr>
          <p:cNvPr id="198" name="Google Shape;198;g2ff3aaf717a_0_0"/>
          <p:cNvCxnSpPr>
            <a:cxnSpLocks/>
          </p:cNvCxnSpPr>
          <p:nvPr/>
        </p:nvCxnSpPr>
        <p:spPr>
          <a:xfrm>
            <a:off x="7689101" y="2989934"/>
            <a:ext cx="720608" cy="0"/>
          </a:xfrm>
          <a:prstGeom prst="straightConnector1">
            <a:avLst/>
          </a:prstGeom>
          <a:noFill/>
          <a:ln w="57150" cap="rnd" cmpd="sng">
            <a:solidFill>
              <a:srgbClr val="FFFFFF"/>
            </a:solidFill>
            <a:prstDash val="solid"/>
            <a:round/>
            <a:headEnd type="triangle" w="med" len="med"/>
            <a:tailEnd type="triangle" w="med" len="med"/>
          </a:ln>
        </p:spPr>
      </p:cxnSp>
      <p:sp>
        <p:nvSpPr>
          <p:cNvPr id="6" name="Title 5">
            <a:extLst>
              <a:ext uri="{FF2B5EF4-FFF2-40B4-BE49-F238E27FC236}">
                <a16:creationId xmlns:a16="http://schemas.microsoft.com/office/drawing/2014/main" id="{A7B197EA-C503-801C-97BE-D802B4E1272B}"/>
              </a:ext>
            </a:extLst>
          </p:cNvPr>
          <p:cNvSpPr>
            <a:spLocks noGrp="1"/>
          </p:cNvSpPr>
          <p:nvPr>
            <p:ph type="title"/>
          </p:nvPr>
        </p:nvSpPr>
        <p:spPr>
          <a:xfrm>
            <a:off x="591191" y="354730"/>
            <a:ext cx="10652760" cy="969264"/>
          </a:xfrm>
        </p:spPr>
        <p:txBody>
          <a:bodyPr>
            <a:normAutofit/>
          </a:bodyPr>
          <a:lstStyle/>
          <a:p>
            <a:r>
              <a:rPr lang="en-GB" sz="4000"/>
              <a:t>Introduction</a:t>
            </a:r>
          </a:p>
        </p:txBody>
      </p:sp>
      <p:sp>
        <p:nvSpPr>
          <p:cNvPr id="7" name="Content Placeholder 6">
            <a:extLst>
              <a:ext uri="{FF2B5EF4-FFF2-40B4-BE49-F238E27FC236}">
                <a16:creationId xmlns:a16="http://schemas.microsoft.com/office/drawing/2014/main" id="{066E6BF7-961D-CC02-3EA0-AED7B9B2F699}"/>
              </a:ext>
            </a:extLst>
          </p:cNvPr>
          <p:cNvSpPr>
            <a:spLocks noGrp="1"/>
          </p:cNvSpPr>
          <p:nvPr>
            <p:ph idx="1"/>
          </p:nvPr>
        </p:nvSpPr>
        <p:spPr>
          <a:xfrm>
            <a:off x="591191" y="1146699"/>
            <a:ext cx="6012164" cy="4499623"/>
          </a:xfrm>
        </p:spPr>
        <p:txBody>
          <a:bodyPr>
            <a:normAutofit fontScale="85000" lnSpcReduction="10000"/>
          </a:bodyPr>
          <a:lstStyle/>
          <a:p>
            <a:endParaRPr lang="en-GB"/>
          </a:p>
          <a:p>
            <a:pPr marL="514350" indent="-514350">
              <a:buFont typeface="+mj-lt"/>
              <a:buAutoNum type="arabicPeriod"/>
            </a:pPr>
            <a:r>
              <a:rPr lang="en-GB"/>
              <a:t>Split the group in half.</a:t>
            </a:r>
          </a:p>
          <a:p>
            <a:pPr marL="514350" indent="-514350">
              <a:buFont typeface="+mj-lt"/>
              <a:buAutoNum type="arabicPeriod"/>
            </a:pPr>
            <a:r>
              <a:rPr lang="en-GB"/>
              <a:t>Form two circles; one inside the other (Everybody in the outer circle should be facing a person in the inner circle).</a:t>
            </a:r>
          </a:p>
          <a:p>
            <a:pPr marL="514350" indent="-514350">
              <a:buFont typeface="+mj-lt"/>
              <a:buAutoNum type="arabicPeriod"/>
            </a:pPr>
            <a:r>
              <a:rPr lang="en-GB"/>
              <a:t>Introduce yourselves.</a:t>
            </a:r>
          </a:p>
          <a:p>
            <a:pPr marL="514350" indent="-514350">
              <a:buFont typeface="+mj-lt"/>
              <a:buAutoNum type="arabicPeriod"/>
            </a:pPr>
            <a:r>
              <a:rPr lang="en-GB"/>
              <a:t>Every minute the outer circle moves clockwise.</a:t>
            </a:r>
          </a:p>
          <a:p>
            <a:pPr marL="514350" indent="-514350">
              <a:buFont typeface="+mj-lt"/>
              <a:buAutoNum type="arabicPeriod"/>
            </a:pPr>
            <a:r>
              <a:rPr lang="en-GB"/>
              <a:t>Keep moving round every minute.</a:t>
            </a:r>
          </a:p>
        </p:txBody>
      </p:sp>
      <p:sp>
        <p:nvSpPr>
          <p:cNvPr id="206" name="Google Shape;206;g2ff3aaf717a_0_0"/>
          <p:cNvSpPr txBox="1">
            <a:spLocks noGrp="1"/>
          </p:cNvSpPr>
          <p:nvPr>
            <p:ph type="sldNum" sz="quarter" idx="12"/>
          </p:nvPr>
        </p:nvSpPr>
        <p:spPr>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cxnSp>
        <p:nvCxnSpPr>
          <p:cNvPr id="9" name="Google Shape;198;g2ff3aaf717a_0_0">
            <a:extLst>
              <a:ext uri="{FF2B5EF4-FFF2-40B4-BE49-F238E27FC236}">
                <a16:creationId xmlns:a16="http://schemas.microsoft.com/office/drawing/2014/main" id="{93328851-5E2D-69D8-FB3D-B4FA517F7AE0}"/>
              </a:ext>
            </a:extLst>
          </p:cNvPr>
          <p:cNvCxnSpPr>
            <a:cxnSpLocks/>
          </p:cNvCxnSpPr>
          <p:nvPr/>
        </p:nvCxnSpPr>
        <p:spPr>
          <a:xfrm>
            <a:off x="10404592" y="2989934"/>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0" name="Google Shape;198;g2ff3aaf717a_0_0">
            <a:extLst>
              <a:ext uri="{FF2B5EF4-FFF2-40B4-BE49-F238E27FC236}">
                <a16:creationId xmlns:a16="http://schemas.microsoft.com/office/drawing/2014/main" id="{495EB7F3-1A24-F0E2-FAB5-7C9467DC1FE2}"/>
              </a:ext>
            </a:extLst>
          </p:cNvPr>
          <p:cNvCxnSpPr>
            <a:cxnSpLocks/>
          </p:cNvCxnSpPr>
          <p:nvPr/>
        </p:nvCxnSpPr>
        <p:spPr>
          <a:xfrm rot="5400000">
            <a:off x="9070254" y="1619273"/>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1" name="Google Shape;198;g2ff3aaf717a_0_0">
            <a:extLst>
              <a:ext uri="{FF2B5EF4-FFF2-40B4-BE49-F238E27FC236}">
                <a16:creationId xmlns:a16="http://schemas.microsoft.com/office/drawing/2014/main" id="{31ED1579-B4AE-9C86-898F-A103CBA9E08F}"/>
              </a:ext>
            </a:extLst>
          </p:cNvPr>
          <p:cNvCxnSpPr>
            <a:cxnSpLocks/>
          </p:cNvCxnSpPr>
          <p:nvPr/>
        </p:nvCxnSpPr>
        <p:spPr>
          <a:xfrm rot="5400000">
            <a:off x="9070254" y="4349623"/>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2" name="Google Shape;198;g2ff3aaf717a_0_0">
            <a:extLst>
              <a:ext uri="{FF2B5EF4-FFF2-40B4-BE49-F238E27FC236}">
                <a16:creationId xmlns:a16="http://schemas.microsoft.com/office/drawing/2014/main" id="{314A5787-6F5F-8627-7852-CDF0581CD42C}"/>
              </a:ext>
            </a:extLst>
          </p:cNvPr>
          <p:cNvCxnSpPr>
            <a:cxnSpLocks/>
          </p:cNvCxnSpPr>
          <p:nvPr/>
        </p:nvCxnSpPr>
        <p:spPr>
          <a:xfrm rot="2700000">
            <a:off x="10007272" y="3924981"/>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3" name="Google Shape;198;g2ff3aaf717a_0_0">
            <a:extLst>
              <a:ext uri="{FF2B5EF4-FFF2-40B4-BE49-F238E27FC236}">
                <a16:creationId xmlns:a16="http://schemas.microsoft.com/office/drawing/2014/main" id="{431F3402-8322-0AAF-FCE8-C3500689D642}"/>
              </a:ext>
            </a:extLst>
          </p:cNvPr>
          <p:cNvCxnSpPr>
            <a:cxnSpLocks/>
          </p:cNvCxnSpPr>
          <p:nvPr/>
        </p:nvCxnSpPr>
        <p:spPr>
          <a:xfrm rot="2700000">
            <a:off x="8133235" y="1999421"/>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4" name="Google Shape;198;g2ff3aaf717a_0_0">
            <a:extLst>
              <a:ext uri="{FF2B5EF4-FFF2-40B4-BE49-F238E27FC236}">
                <a16:creationId xmlns:a16="http://schemas.microsoft.com/office/drawing/2014/main" id="{CE940881-81C9-8141-4F43-020CF2BD9F48}"/>
              </a:ext>
            </a:extLst>
          </p:cNvPr>
          <p:cNvCxnSpPr>
            <a:cxnSpLocks/>
          </p:cNvCxnSpPr>
          <p:nvPr/>
        </p:nvCxnSpPr>
        <p:spPr>
          <a:xfrm rot="18900000" flipV="1">
            <a:off x="10041645" y="2063252"/>
            <a:ext cx="720608" cy="0"/>
          </a:xfrm>
          <a:prstGeom prst="straightConnector1">
            <a:avLst/>
          </a:prstGeom>
          <a:noFill/>
          <a:ln w="57150" cap="rnd" cmpd="sng">
            <a:solidFill>
              <a:srgbClr val="FFFFFF"/>
            </a:solidFill>
            <a:prstDash val="solid"/>
            <a:round/>
            <a:headEnd type="triangle" w="med" len="med"/>
            <a:tailEnd type="triangle" w="med" len="med"/>
          </a:ln>
        </p:spPr>
      </p:cxnSp>
      <p:cxnSp>
        <p:nvCxnSpPr>
          <p:cNvPr id="15" name="Google Shape;198;g2ff3aaf717a_0_0">
            <a:extLst>
              <a:ext uri="{FF2B5EF4-FFF2-40B4-BE49-F238E27FC236}">
                <a16:creationId xmlns:a16="http://schemas.microsoft.com/office/drawing/2014/main" id="{CE319C51-6D82-DABA-1E7C-847052F1D588}"/>
              </a:ext>
            </a:extLst>
          </p:cNvPr>
          <p:cNvCxnSpPr>
            <a:cxnSpLocks/>
          </p:cNvCxnSpPr>
          <p:nvPr/>
        </p:nvCxnSpPr>
        <p:spPr>
          <a:xfrm rot="18900000" flipV="1">
            <a:off x="8109828" y="3939628"/>
            <a:ext cx="720608" cy="0"/>
          </a:xfrm>
          <a:prstGeom prst="straightConnector1">
            <a:avLst/>
          </a:prstGeom>
          <a:noFill/>
          <a:ln w="57150" cap="rnd" cmpd="sng">
            <a:solidFill>
              <a:srgbClr val="FFFFFF"/>
            </a:solidFill>
            <a:prstDash val="solid"/>
            <a:round/>
            <a:headEnd type="triangle" w="med" len="med"/>
            <a:tailEnd type="triangle" w="med" len="med"/>
          </a:ln>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92"/>
        <p:cNvGrpSpPr/>
        <p:nvPr/>
      </p:nvGrpSpPr>
      <p:grpSpPr>
        <a:xfrm>
          <a:off x="0" y="0"/>
          <a:ext cx="0" cy="0"/>
          <a:chOff x="0" y="0"/>
          <a:chExt cx="0" cy="0"/>
        </a:xfrm>
      </p:grpSpPr>
      <p:sp>
        <p:nvSpPr>
          <p:cNvPr id="4" name="Google Shape;758;p31">
            <a:extLst>
              <a:ext uri="{FF2B5EF4-FFF2-40B4-BE49-F238E27FC236}">
                <a16:creationId xmlns:a16="http://schemas.microsoft.com/office/drawing/2014/main" id="{F92F0F20-95FE-F29B-BAA3-7CBFE73580D3}"/>
              </a:ext>
            </a:extLst>
          </p:cNvPr>
          <p:cNvSpPr txBox="1"/>
          <p:nvPr/>
        </p:nvSpPr>
        <p:spPr>
          <a:xfrm>
            <a:off x="896035" y="1123505"/>
            <a:ext cx="10625000" cy="49975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68000"/>
              </a:lnSpc>
              <a:spcBef>
                <a:spcPts val="0"/>
              </a:spcBef>
              <a:spcAft>
                <a:spcPts val="0"/>
              </a:spcAft>
              <a:buClr>
                <a:srgbClr val="000000"/>
              </a:buClr>
              <a:buSzPts val="2900"/>
              <a:buFont typeface="Arial"/>
              <a:buNone/>
              <a:tabLst/>
              <a:defRPr/>
            </a:pPr>
            <a:r>
              <a:rPr kumimoji="0" lang="en-US" sz="1933" b="1" i="0" u="none" strike="noStrike" kern="0" cap="none" spc="0" normalizeH="0" baseline="0" noProof="0">
                <a:ln>
                  <a:noFill/>
                </a:ln>
                <a:solidFill>
                  <a:srgbClr val="0B5FBA"/>
                </a:solidFill>
                <a:effectLst/>
                <a:uLnTx/>
                <a:uFillTx/>
                <a:latin typeface="Roboto"/>
                <a:ea typeface="Roboto"/>
                <a:cs typeface="Roboto"/>
                <a:sym typeface="Roboto"/>
              </a:rPr>
              <a:t>Floods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 name="Oval 1">
            <a:extLst>
              <a:ext uri="{FF2B5EF4-FFF2-40B4-BE49-F238E27FC236}">
                <a16:creationId xmlns:a16="http://schemas.microsoft.com/office/drawing/2014/main" id="{DAA8A5A2-2D95-6BB3-7E7A-2BE263F7058A}"/>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94" name="Google Shape;794;p35"/>
          <p:cNvSpPr txBox="1"/>
          <p:nvPr/>
        </p:nvSpPr>
        <p:spPr>
          <a:xfrm>
            <a:off x="881171" y="532742"/>
            <a:ext cx="9057959" cy="76482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50" b="1" i="0" u="none" strike="noStrike" kern="0" cap="none" spc="0" normalizeH="0" baseline="0" noProof="0">
                <a:ln>
                  <a:noFill/>
                </a:ln>
                <a:solidFill>
                  <a:srgbClr val="0B5FBA"/>
                </a:solidFill>
                <a:effectLst/>
                <a:uLnTx/>
                <a:uFillTx/>
                <a:latin typeface="Roboto"/>
                <a:ea typeface="Roboto"/>
                <a:cs typeface="Roboto"/>
                <a:sym typeface="Roboto"/>
              </a:rPr>
              <a:t>Climate hazards</a:t>
            </a:r>
            <a:endParaRPr kumimoji="0" lang="en-US" sz="3550" b="1" i="0" u="none" strike="noStrike" kern="0" cap="none" spc="0" normalizeH="0" baseline="0" noProof="0">
              <a:ln>
                <a:noFill/>
              </a:ln>
              <a:solidFill>
                <a:srgbClr val="0B5FBA"/>
              </a:solidFill>
              <a:effectLst/>
              <a:uLnTx/>
              <a:uFillTx/>
              <a:latin typeface="Roboto"/>
              <a:ea typeface="Roboto"/>
              <a:cs typeface="Roboto"/>
              <a:sym typeface="Arial"/>
            </a:endParaRPr>
          </a:p>
        </p:txBody>
      </p:sp>
      <p:sp>
        <p:nvSpPr>
          <p:cNvPr id="798" name="Google Shape;798;p35"/>
          <p:cNvSpPr txBox="1"/>
          <p:nvPr/>
        </p:nvSpPr>
        <p:spPr>
          <a:xfrm>
            <a:off x="867103" y="1908871"/>
            <a:ext cx="3528048"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 May 2024, floods killed nearly 300 people in Kenya and displaced 300,000 people</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Extreme rainfall events in Kenya are projected to rise in frequency, duration, and intensity, triggering riverine, coastal, and flash floods, along with mudslides and landslides, exacerbating risks across the country.</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Urbanization, particularly in flood-prone areas like Nairobi's informal settlements, amplifies flood risks due to inadequate drainage systems, leading to displacement, loss of housing, and heightened vulnerability for residents with low adaptive capacity.</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p:txBody>
      </p:sp>
      <p:sp>
        <p:nvSpPr>
          <p:cNvPr id="799" name="Google Shape;799;p35"/>
          <p:cNvSpPr/>
          <p:nvPr/>
        </p:nvSpPr>
        <p:spPr>
          <a:xfrm rot="54000">
            <a:off x="4922985" y="1759611"/>
            <a:ext cx="6967795" cy="4880452"/>
          </a:xfrm>
          <a:custGeom>
            <a:avLst/>
            <a:gdLst/>
            <a:ahLst/>
            <a:cxnLst/>
            <a:rect l="l" t="t" r="r" b="b"/>
            <a:pathLst>
              <a:path w="20292592" h="14020094" extrusionOk="0">
                <a:moveTo>
                  <a:pt x="521571" y="303588"/>
                </a:moveTo>
                <a:lnTo>
                  <a:pt x="19555579" y="4578"/>
                </a:lnTo>
                <a:cubicBezTo>
                  <a:pt x="19847000" y="0"/>
                  <a:pt x="20086953" y="232531"/>
                  <a:pt x="20091531" y="523950"/>
                </a:cubicBezTo>
                <a:lnTo>
                  <a:pt x="20290394" y="13182936"/>
                </a:lnTo>
                <a:cubicBezTo>
                  <a:pt x="20292593" y="13322879"/>
                  <a:pt x="20239108" y="13457966"/>
                  <a:pt x="20141707" y="13558476"/>
                </a:cubicBezTo>
                <a:cubicBezTo>
                  <a:pt x="20044306" y="13658986"/>
                  <a:pt x="19910966" y="13716687"/>
                  <a:pt x="19771021" y="13718886"/>
                </a:cubicBezTo>
                <a:lnTo>
                  <a:pt x="737013" y="14017896"/>
                </a:lnTo>
                <a:cubicBezTo>
                  <a:pt x="597068" y="14020094"/>
                  <a:pt x="461982" y="13966610"/>
                  <a:pt x="361472" y="13869209"/>
                </a:cubicBezTo>
                <a:cubicBezTo>
                  <a:pt x="260962" y="13771808"/>
                  <a:pt x="203260" y="13638468"/>
                  <a:pt x="201062" y="13498524"/>
                </a:cubicBezTo>
                <a:lnTo>
                  <a:pt x="2199" y="839539"/>
                </a:lnTo>
                <a:cubicBezTo>
                  <a:pt x="0" y="699594"/>
                  <a:pt x="53485" y="564508"/>
                  <a:pt x="150886" y="463998"/>
                </a:cubicBezTo>
                <a:cubicBezTo>
                  <a:pt x="248287" y="363488"/>
                  <a:pt x="381627" y="305787"/>
                  <a:pt x="521571" y="303588"/>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35"/>
          <p:cNvSpPr txBox="1"/>
          <p:nvPr/>
        </p:nvSpPr>
        <p:spPr>
          <a:xfrm rot="-5400000">
            <a:off x="9306232" y="4026280"/>
            <a:ext cx="4342430"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Kwa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Mang’eli</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settlement, Machakos county</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Thomas Mukoya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02" name="Google Shape;802;p35"/>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60</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3" name="Google Shape;843;p36">
            <a:extLst>
              <a:ext uri="{FF2B5EF4-FFF2-40B4-BE49-F238E27FC236}">
                <a16:creationId xmlns:a16="http://schemas.microsoft.com/office/drawing/2014/main" id="{31A786C6-77D3-BDC0-1B10-6C58DC0EC8CC}"/>
              </a:ext>
            </a:extLst>
          </p:cNvPr>
          <p:cNvPicPr preferRelativeResize="0"/>
          <p:nvPr/>
        </p:nvPicPr>
        <p:blipFill rotWithShape="1">
          <a:blip r:embed="rId4">
            <a:alphaModFix/>
          </a:blip>
          <a:srcRect/>
          <a:stretch/>
        </p:blipFill>
        <p:spPr>
          <a:xfrm>
            <a:off x="10848354" y="477066"/>
            <a:ext cx="924950" cy="639481"/>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53"/>
        <p:cNvGrpSpPr/>
        <p:nvPr/>
      </p:nvGrpSpPr>
      <p:grpSpPr>
        <a:xfrm>
          <a:off x="0" y="0"/>
          <a:ext cx="0" cy="0"/>
          <a:chOff x="0" y="0"/>
          <a:chExt cx="0" cy="0"/>
        </a:xfrm>
      </p:grpSpPr>
      <p:sp>
        <p:nvSpPr>
          <p:cNvPr id="756" name="Google Shape;756;p31"/>
          <p:cNvSpPr/>
          <p:nvPr/>
        </p:nvSpPr>
        <p:spPr>
          <a:xfrm>
            <a:off x="6193667" y="0"/>
            <a:ext cx="5997702" cy="6858000"/>
          </a:xfrm>
          <a:custGeom>
            <a:avLst/>
            <a:gdLst/>
            <a:ahLst/>
            <a:cxnLst/>
            <a:rect l="l" t="t" r="r" b="b"/>
            <a:pathLst>
              <a:path w="11995404" h="13716000" extrusionOk="0">
                <a:moveTo>
                  <a:pt x="0" y="0"/>
                </a:moveTo>
                <a:lnTo>
                  <a:pt x="11995404" y="0"/>
                </a:lnTo>
                <a:lnTo>
                  <a:pt x="11995404" y="13716000"/>
                </a:lnTo>
                <a:lnTo>
                  <a:pt x="0" y="1371600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2" name="Oval 1">
            <a:extLst>
              <a:ext uri="{FF2B5EF4-FFF2-40B4-BE49-F238E27FC236}">
                <a16:creationId xmlns:a16="http://schemas.microsoft.com/office/drawing/2014/main" id="{CEFABBE8-4877-13F4-3B2D-846B2BC26342}"/>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55" name="Google Shape;755;p31"/>
          <p:cNvSpPr txBox="1"/>
          <p:nvPr/>
        </p:nvSpPr>
        <p:spPr>
          <a:xfrm>
            <a:off x="896035" y="1787789"/>
            <a:ext cx="5101516" cy="4431983"/>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600 million people around the world live in coastal zones that are less than 10m above sea level. Coastal cities are particularly vulnerable to the impact of tropical storms and cyclones, which are expected to increase in intensity and frequency as a result of climate change.</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Tropical storms and cyclones can lead to significant damage to urban infrastructure because of high-speed winds, extreme rainfall and storm surges causing urban flooding and blowing down buildings and other structures. </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600"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600" b="0" i="0" u="none" strike="noStrike" kern="0" cap="none" spc="0" normalizeH="0" baseline="0" noProof="0">
                <a:ln>
                  <a:noFill/>
                </a:ln>
                <a:solidFill>
                  <a:srgbClr val="0B5FBA"/>
                </a:solidFill>
                <a:effectLst/>
                <a:uLnTx/>
                <a:uFillTx/>
                <a:latin typeface="Roboto"/>
                <a:ea typeface="Roboto"/>
                <a:cs typeface="Roboto"/>
                <a:sym typeface="Roboto"/>
              </a:rPr>
              <a:t>Storms and cyclones can also cause loss of life and injury, and power outages and service disruptions. They can cause particular damage to vulnerable groups living in informal settlements or in housing that is not resilient to high winds and lacks appropriate drainage infrastructure.</a:t>
            </a:r>
            <a:endParaRPr kumimoji="0" sz="1000"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31"/>
          <p:cNvSpPr txBox="1"/>
          <p:nvPr/>
        </p:nvSpPr>
        <p:spPr>
          <a:xfrm>
            <a:off x="881169" y="618650"/>
            <a:ext cx="4477600"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 hazards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31"/>
          <p:cNvSpPr txBox="1"/>
          <p:nvPr/>
        </p:nvSpPr>
        <p:spPr>
          <a:xfrm>
            <a:off x="896035" y="1123505"/>
            <a:ext cx="10625000" cy="49975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68000"/>
              </a:lnSpc>
              <a:spcBef>
                <a:spcPts val="0"/>
              </a:spcBef>
              <a:spcAft>
                <a:spcPts val="0"/>
              </a:spcAft>
              <a:buClr>
                <a:srgbClr val="000000"/>
              </a:buClr>
              <a:buSzPts val="2900"/>
              <a:buFont typeface="Arial"/>
              <a:buNone/>
              <a:tabLst/>
              <a:defRPr/>
            </a:pPr>
            <a:r>
              <a:rPr kumimoji="0" lang="en-US" sz="1933" b="1" i="0" u="none" strike="noStrike" kern="0" cap="none" spc="0" normalizeH="0" baseline="0" noProof="0">
                <a:ln>
                  <a:noFill/>
                </a:ln>
                <a:solidFill>
                  <a:srgbClr val="0B5FBA"/>
                </a:solidFill>
                <a:effectLst/>
                <a:uLnTx/>
                <a:uFillTx/>
                <a:latin typeface="Roboto"/>
                <a:ea typeface="Roboto"/>
                <a:cs typeface="Roboto"/>
                <a:sym typeface="Roboto"/>
              </a:rPr>
              <a:t>Storms &amp; cyclones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31"/>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a:t>
            </a:r>
            <a:r>
              <a:rPr kumimoji="0" lang="en-US" sz="1199" b="0" i="0" u="sng" strike="noStrike" kern="0" cap="none" spc="0" normalizeH="0" baseline="0" noProof="0">
                <a:ln>
                  <a:noFill/>
                </a:ln>
                <a:solidFill>
                  <a:srgbClr val="FFFFFF"/>
                </a:solidFill>
                <a:effectLst/>
                <a:uLnTx/>
                <a:uFillTx/>
                <a:latin typeface="Roboto"/>
                <a:ea typeface="Roboto"/>
                <a:cs typeface="Roboto"/>
                <a:sym typeface="Roboto"/>
                <a:hlinkClick r:id="rId4">
                  <a:extLst>
                    <a:ext uri="{A12FA001-AC4F-418D-AE19-62706E023703}">
                      <ahyp:hlinkClr xmlns:ahyp="http://schemas.microsoft.com/office/drawing/2018/hyperlinkcolor" val="tx"/>
                    </a:ext>
                  </a:extLst>
                </a:hlinkClick>
              </a:rPr>
              <a:t>mdesigner125</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Getty Images (licensed via Canva)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31"/>
          <p:cNvSpPr/>
          <p:nvPr/>
        </p:nvSpPr>
        <p:spPr>
          <a:xfrm>
            <a:off x="10957624" y="388125"/>
            <a:ext cx="669268" cy="818239"/>
          </a:xfrm>
          <a:custGeom>
            <a:avLst/>
            <a:gdLst/>
            <a:ahLst/>
            <a:cxnLst/>
            <a:rect l="l" t="t" r="r" b="b"/>
            <a:pathLst>
              <a:path w="938149" h="962787" extrusionOk="0">
                <a:moveTo>
                  <a:pt x="0" y="0"/>
                </a:moveTo>
                <a:lnTo>
                  <a:pt x="938149" y="0"/>
                </a:lnTo>
                <a:lnTo>
                  <a:pt x="938149" y="962787"/>
                </a:lnTo>
                <a:lnTo>
                  <a:pt x="0" y="962787"/>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l="-8446" r="-8445"/>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31"/>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727"/>
        <p:cNvGrpSpPr/>
        <p:nvPr/>
      </p:nvGrpSpPr>
      <p:grpSpPr>
        <a:xfrm>
          <a:off x="0" y="0"/>
          <a:ext cx="0" cy="0"/>
          <a:chOff x="0" y="0"/>
          <a:chExt cx="0" cy="0"/>
        </a:xfrm>
      </p:grpSpPr>
      <p:sp>
        <p:nvSpPr>
          <p:cNvPr id="729" name="Google Shape;729;p29"/>
          <p:cNvSpPr txBox="1"/>
          <p:nvPr/>
        </p:nvSpPr>
        <p:spPr>
          <a:xfrm>
            <a:off x="916144" y="1719623"/>
            <a:ext cx="5082200" cy="495385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Climate-related disruptions in the water cycle will increase the likelihood of drought in many cities. Prolonged dry weather will trigger meteorological droughts, while low water supply in the water system will lead to hydrological droughts.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Heightened water scarcity from droughts will intensify water shortages, undermine water quality, and enhance competition over water resources, impacting household water usage and reducing availability for crucial sectors like energy production, agriculture, industry, and sanitation infrastructure. Socioeconomic droughts will affect the supply and demand of various commodities, while agricultural droughts will impact crops.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Vulnerable groups, such as women, children and the elderly, particularly those residing in informal settlements without reliable water distribution infrastructure, will face heightened risks due to increased drought occurrences. women and girls inordinately bear the impacts of water insecurity particularly in low-income households.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29"/>
          <p:cNvSpPr/>
          <p:nvPr/>
        </p:nvSpPr>
        <p:spPr>
          <a:xfrm>
            <a:off x="6193668" y="1"/>
            <a:ext cx="5998333" cy="6857999"/>
          </a:xfrm>
          <a:custGeom>
            <a:avLst/>
            <a:gdLst/>
            <a:ahLst/>
            <a:cxnLst/>
            <a:rect l="l" t="t" r="r" b="b"/>
            <a:pathLst>
              <a:path w="8997499" h="10286999" extrusionOk="0">
                <a:moveTo>
                  <a:pt x="0" y="0"/>
                </a:moveTo>
                <a:lnTo>
                  <a:pt x="8997499" y="0"/>
                </a:lnTo>
                <a:lnTo>
                  <a:pt x="8997499" y="10286999"/>
                </a:lnTo>
                <a:lnTo>
                  <a:pt x="0" y="10286999"/>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29"/>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Yoda Adaman, Unsplash</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29"/>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Oval 1">
            <a:extLst>
              <a:ext uri="{FF2B5EF4-FFF2-40B4-BE49-F238E27FC236}">
                <a16:creationId xmlns:a16="http://schemas.microsoft.com/office/drawing/2014/main" id="{8A9E8121-7DEE-A1CA-D10D-C61A45631ED2}"/>
              </a:ext>
            </a:extLst>
          </p:cNvPr>
          <p:cNvSpPr/>
          <p:nvPr/>
        </p:nvSpPr>
        <p:spPr>
          <a:xfrm>
            <a:off x="10658529" y="163516"/>
            <a:ext cx="1267458" cy="1267458"/>
          </a:xfrm>
          <a:prstGeom prst="ellipse">
            <a:avLst/>
          </a:prstGeom>
          <a:solidFill>
            <a:srgbClr val="06B0CE"/>
          </a:solidFill>
          <a:ln>
            <a:solidFill>
              <a:srgbClr val="06B0C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735" name="Google Shape;735;p29"/>
          <p:cNvSpPr/>
          <p:nvPr/>
        </p:nvSpPr>
        <p:spPr>
          <a:xfrm>
            <a:off x="11013747" y="517149"/>
            <a:ext cx="557022" cy="616505"/>
          </a:xfrm>
          <a:custGeom>
            <a:avLst/>
            <a:gdLst/>
            <a:ahLst/>
            <a:cxnLst/>
            <a:rect l="l" t="t" r="r" b="b"/>
            <a:pathLst>
              <a:path w="890778" h="985901" extrusionOk="0">
                <a:moveTo>
                  <a:pt x="0" y="0"/>
                </a:moveTo>
                <a:lnTo>
                  <a:pt x="890778" y="0"/>
                </a:lnTo>
                <a:lnTo>
                  <a:pt x="890778" y="985901"/>
                </a:lnTo>
                <a:lnTo>
                  <a:pt x="0" y="985901"/>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 name="Google Shape;757;p31">
            <a:extLst>
              <a:ext uri="{FF2B5EF4-FFF2-40B4-BE49-F238E27FC236}">
                <a16:creationId xmlns:a16="http://schemas.microsoft.com/office/drawing/2014/main" id="{B26BF894-6718-A289-FC89-2348087C3104}"/>
              </a:ext>
            </a:extLst>
          </p:cNvPr>
          <p:cNvSpPr txBox="1"/>
          <p:nvPr/>
        </p:nvSpPr>
        <p:spPr>
          <a:xfrm>
            <a:off x="881169" y="618650"/>
            <a:ext cx="4477600" cy="66428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18"/>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Climate hazards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 name="Google Shape;758;p31">
            <a:extLst>
              <a:ext uri="{FF2B5EF4-FFF2-40B4-BE49-F238E27FC236}">
                <a16:creationId xmlns:a16="http://schemas.microsoft.com/office/drawing/2014/main" id="{5BB13FF7-B127-6277-4495-E8EC43C8349D}"/>
              </a:ext>
            </a:extLst>
          </p:cNvPr>
          <p:cNvSpPr txBox="1"/>
          <p:nvPr/>
        </p:nvSpPr>
        <p:spPr>
          <a:xfrm>
            <a:off x="896035" y="1123505"/>
            <a:ext cx="10625000" cy="499752"/>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68000"/>
              </a:lnSpc>
              <a:spcBef>
                <a:spcPts val="0"/>
              </a:spcBef>
              <a:spcAft>
                <a:spcPts val="0"/>
              </a:spcAft>
              <a:buClr>
                <a:srgbClr val="000000"/>
              </a:buClr>
              <a:buSzPts val="2900"/>
              <a:buFont typeface="Arial"/>
              <a:buNone/>
              <a:tabLst/>
              <a:defRPr/>
            </a:pPr>
            <a:r>
              <a:rPr kumimoji="0" lang="en-US" sz="1933" b="1" i="0" u="none" strike="noStrike" kern="0" cap="none" spc="0" normalizeH="0" baseline="0" noProof="0">
                <a:ln>
                  <a:noFill/>
                </a:ln>
                <a:solidFill>
                  <a:srgbClr val="0B5FBA"/>
                </a:solidFill>
                <a:effectLst/>
                <a:uLnTx/>
                <a:uFillTx/>
                <a:latin typeface="Roboto"/>
                <a:ea typeface="Roboto"/>
                <a:cs typeface="Roboto"/>
                <a:sym typeface="Roboto"/>
              </a:rPr>
              <a:t>Droughts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6CB13-70FC-25FC-D417-DBC6E4B1F1DC}"/>
              </a:ext>
            </a:extLst>
          </p:cNvPr>
          <p:cNvSpPr>
            <a:spLocks noGrp="1"/>
          </p:cNvSpPr>
          <p:nvPr>
            <p:ph type="title"/>
          </p:nvPr>
        </p:nvSpPr>
        <p:spPr>
          <a:xfrm>
            <a:off x="1743697" y="994766"/>
            <a:ext cx="2284556" cy="969264"/>
          </a:xfrm>
        </p:spPr>
        <p:txBody>
          <a:bodyPr/>
          <a:lstStyle/>
          <a:p>
            <a:pPr algn="ctr"/>
            <a:r>
              <a:rPr lang="en-GB"/>
              <a:t>Climate Hazard</a:t>
            </a:r>
          </a:p>
        </p:txBody>
      </p:sp>
      <p:sp>
        <p:nvSpPr>
          <p:cNvPr id="3" name="Content Placeholder 2">
            <a:extLst>
              <a:ext uri="{FF2B5EF4-FFF2-40B4-BE49-F238E27FC236}">
                <a16:creationId xmlns:a16="http://schemas.microsoft.com/office/drawing/2014/main" id="{DEDAFC2D-C9BA-D1A5-94B8-88087DF26543}"/>
              </a:ext>
            </a:extLst>
          </p:cNvPr>
          <p:cNvSpPr>
            <a:spLocks noGrp="1"/>
          </p:cNvSpPr>
          <p:nvPr>
            <p:ph idx="1"/>
          </p:nvPr>
        </p:nvSpPr>
        <p:spPr>
          <a:xfrm>
            <a:off x="907611" y="2389192"/>
            <a:ext cx="4163151" cy="4190656"/>
          </a:xfrm>
        </p:spPr>
        <p:txBody>
          <a:bodyPr/>
          <a:lstStyle/>
          <a:p>
            <a:pPr algn="ctr"/>
            <a:r>
              <a:rPr lang="en-GB"/>
              <a:t>Climate change creates new challenges, known as climate hazards, like scorching heat, floods, and droughts. </a:t>
            </a:r>
          </a:p>
        </p:txBody>
      </p:sp>
      <p:sp>
        <p:nvSpPr>
          <p:cNvPr id="4" name="Title 1">
            <a:extLst>
              <a:ext uri="{FF2B5EF4-FFF2-40B4-BE49-F238E27FC236}">
                <a16:creationId xmlns:a16="http://schemas.microsoft.com/office/drawing/2014/main" id="{C760A3CE-E62C-CF18-9485-34618AD5ADAD}"/>
              </a:ext>
            </a:extLst>
          </p:cNvPr>
          <p:cNvSpPr txBox="1">
            <a:spLocks/>
          </p:cNvSpPr>
          <p:nvPr/>
        </p:nvSpPr>
        <p:spPr>
          <a:xfrm>
            <a:off x="6911741" y="994766"/>
            <a:ext cx="2284556"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rgbClr val="0A5FBA"/>
                </a:solidFill>
                <a:latin typeface="Roboto Black" panose="02000000000000000000" pitchFamily="2" charset="0"/>
                <a:ea typeface="Roboto Black" panose="02000000000000000000" pitchFamily="2" charset="0"/>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mj-cs"/>
                <a:sym typeface="Arial"/>
              </a:rPr>
              <a:t>Climate Risk</a:t>
            </a:r>
          </a:p>
        </p:txBody>
      </p:sp>
      <p:sp>
        <p:nvSpPr>
          <p:cNvPr id="5" name="Content Placeholder 2">
            <a:extLst>
              <a:ext uri="{FF2B5EF4-FFF2-40B4-BE49-F238E27FC236}">
                <a16:creationId xmlns:a16="http://schemas.microsoft.com/office/drawing/2014/main" id="{41CF972B-FD4E-F2EF-E66F-E65B021CDA8D}"/>
              </a:ext>
            </a:extLst>
          </p:cNvPr>
          <p:cNvSpPr txBox="1">
            <a:spLocks/>
          </p:cNvSpPr>
          <p:nvPr/>
        </p:nvSpPr>
        <p:spPr>
          <a:xfrm>
            <a:off x="5851678" y="2358378"/>
            <a:ext cx="4624137" cy="4190656"/>
          </a:xfrm>
          <a:prstGeom prst="rect">
            <a:avLst/>
          </a:prstGeom>
        </p:spPr>
        <p:txBody>
          <a:bodyPr vert="horz" lIns="91440" tIns="45720" rIns="91440" bIns="45720" rtlCol="0">
            <a:normAutofit/>
          </a:bodyPr>
          <a:lstStyle>
            <a:lvl1pPr marL="14288" indent="0" algn="l" defTabSz="914400" rtl="0" eaLnBrk="1" latinLnBrk="0" hangingPunct="1">
              <a:lnSpc>
                <a:spcPct val="120000"/>
              </a:lnSpc>
              <a:spcBef>
                <a:spcPts val="1000"/>
              </a:spcBef>
              <a:buFont typeface="Arial" panose="020B0604020202020204" pitchFamily="34" charset="0"/>
              <a:buNone/>
              <a:tabLst/>
              <a:defRPr sz="2400" kern="1200">
                <a:solidFill>
                  <a:srgbClr val="0A5FBA"/>
                </a:solidFill>
                <a:latin typeface="Roboto" panose="02000000000000000000" pitchFamily="2" charset="0"/>
                <a:ea typeface="Roboto" panose="02000000000000000000" pitchFamily="2" charset="0"/>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2000" kern="1200">
                <a:solidFill>
                  <a:srgbClr val="0A5FBA"/>
                </a:solidFill>
                <a:latin typeface="Roboto" panose="02000000000000000000" pitchFamily="2" charset="0"/>
                <a:ea typeface="Roboto" panose="02000000000000000000" pitchFamily="2" charset="0"/>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800" kern="1200">
                <a:solidFill>
                  <a:srgbClr val="0A5FBA"/>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mn-cs"/>
                <a:sym typeface="Arial"/>
              </a:rPr>
              <a:t>Potential for negative consequences for people and nature. Risks occur when climate hazards affect exposed and vulnerable communities or systems.</a:t>
            </a:r>
          </a:p>
        </p:txBody>
      </p:sp>
    </p:spTree>
    <p:extLst>
      <p:ext uri="{BB962C8B-B14F-4D97-AF65-F5344CB8AC3E}">
        <p14:creationId xmlns:p14="http://schemas.microsoft.com/office/powerpoint/2010/main" val="14847647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20265-66FB-A199-E87B-EA0FC54029F4}"/>
              </a:ext>
            </a:extLst>
          </p:cNvPr>
          <p:cNvSpPr>
            <a:spLocks noGrp="1"/>
          </p:cNvSpPr>
          <p:nvPr>
            <p:ph type="title"/>
          </p:nvPr>
        </p:nvSpPr>
        <p:spPr>
          <a:xfrm>
            <a:off x="530129" y="860496"/>
            <a:ext cx="10652760" cy="969264"/>
          </a:xfrm>
        </p:spPr>
        <p:txBody>
          <a:bodyPr>
            <a:normAutofit/>
          </a:bodyPr>
          <a:lstStyle/>
          <a:p>
            <a:r>
              <a:rPr lang="en-GB" sz="4400">
                <a:solidFill>
                  <a:schemeClr val="bg1"/>
                </a:solidFill>
                <a:effectLst>
                  <a:outerShdw blurRad="50800" dist="38100" dir="2700000" algn="tl" rotWithShape="0">
                    <a:prstClr val="black">
                      <a:alpha val="40000"/>
                    </a:prstClr>
                  </a:outerShdw>
                </a:effectLst>
                <a:latin typeface="Roboto Black"/>
                <a:ea typeface="Roboto Black"/>
                <a:cs typeface="Roboto Black"/>
              </a:rPr>
              <a:t>Climate impact</a:t>
            </a:r>
            <a:endParaRPr lang="en-GB" sz="4400">
              <a:solidFill>
                <a:schemeClr val="bg1"/>
              </a:solidFill>
              <a:effectLst>
                <a:outerShdw blurRad="50800" dist="38100" dir="2700000" algn="tl" rotWithShape="0">
                  <a:prstClr val="black">
                    <a:alpha val="40000"/>
                  </a:prstClr>
                </a:outerShdw>
              </a:effectLst>
            </a:endParaRPr>
          </a:p>
        </p:txBody>
      </p:sp>
      <p:sp>
        <p:nvSpPr>
          <p:cNvPr id="3" name="Content Placeholder 2">
            <a:extLst>
              <a:ext uri="{FF2B5EF4-FFF2-40B4-BE49-F238E27FC236}">
                <a16:creationId xmlns:a16="http://schemas.microsoft.com/office/drawing/2014/main" id="{DDECE732-1065-42BF-7865-F9000CE5452E}"/>
              </a:ext>
            </a:extLst>
          </p:cNvPr>
          <p:cNvSpPr>
            <a:spLocks noGrp="1"/>
          </p:cNvSpPr>
          <p:nvPr>
            <p:ph idx="1"/>
          </p:nvPr>
        </p:nvSpPr>
        <p:spPr>
          <a:xfrm>
            <a:off x="530129" y="2005859"/>
            <a:ext cx="5825702" cy="1398776"/>
          </a:xfrm>
        </p:spPr>
        <p:txBody>
          <a:bodyPr>
            <a:normAutofit/>
          </a:bodyPr>
          <a:lstStyle/>
          <a:p>
            <a:r>
              <a:rPr lang="en-GB" sz="2400">
                <a:solidFill>
                  <a:schemeClr val="bg1"/>
                </a:solidFill>
                <a:effectLst>
                  <a:outerShdw blurRad="50800" dist="38100" dir="2700000" algn="tl" rotWithShape="0">
                    <a:prstClr val="black">
                      <a:alpha val="40000"/>
                    </a:prstClr>
                  </a:outerShdw>
                </a:effectLst>
              </a:rPr>
              <a:t>effects or consequences of climate change on various aspects of the environment, society, and economy.</a:t>
            </a:r>
          </a:p>
        </p:txBody>
      </p:sp>
      <p:sp>
        <p:nvSpPr>
          <p:cNvPr id="4" name="TextBox 3">
            <a:extLst>
              <a:ext uri="{FF2B5EF4-FFF2-40B4-BE49-F238E27FC236}">
                <a16:creationId xmlns:a16="http://schemas.microsoft.com/office/drawing/2014/main" id="{418E4430-CEB9-0071-A510-4766E88D4057}"/>
              </a:ext>
            </a:extLst>
          </p:cNvPr>
          <p:cNvSpPr txBox="1"/>
          <p:nvPr/>
        </p:nvSpPr>
        <p:spPr>
          <a:xfrm>
            <a:off x="8694294" y="5448290"/>
            <a:ext cx="29963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1"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Floods in Bangladesh.</a:t>
            </a:r>
            <a:endParaRPr kumimoji="0" lang="en-GB" sz="18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8221A025-A656-FD40-B21B-A630FA7761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203328574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806"/>
        <p:cNvGrpSpPr/>
        <p:nvPr/>
      </p:nvGrpSpPr>
      <p:grpSpPr>
        <a:xfrm>
          <a:off x="0" y="0"/>
          <a:ext cx="0" cy="0"/>
          <a:chOff x="0" y="0"/>
          <a:chExt cx="0" cy="0"/>
        </a:xfrm>
      </p:grpSpPr>
      <p:sp>
        <p:nvSpPr>
          <p:cNvPr id="810" name="Google Shape;810;p36"/>
          <p:cNvSpPr/>
          <p:nvPr/>
        </p:nvSpPr>
        <p:spPr>
          <a:xfrm>
            <a:off x="8754055" y="1367711"/>
            <a:ext cx="664210" cy="661670"/>
          </a:xfrm>
          <a:custGeom>
            <a:avLst/>
            <a:gdLst/>
            <a:ahLst/>
            <a:cxnLst/>
            <a:rect l="l" t="t" r="r" b="b"/>
            <a:pathLst>
              <a:path w="1328420" h="1323340" extrusionOk="0">
                <a:moveTo>
                  <a:pt x="0" y="0"/>
                </a:moveTo>
                <a:lnTo>
                  <a:pt x="1328420" y="0"/>
                </a:lnTo>
                <a:lnTo>
                  <a:pt x="1328420" y="1323340"/>
                </a:lnTo>
                <a:lnTo>
                  <a:pt x="0" y="1323340"/>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l="-598" r="-590"/>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1" name="Google Shape;811;p36"/>
          <p:cNvSpPr txBox="1"/>
          <p:nvPr/>
        </p:nvSpPr>
        <p:spPr>
          <a:xfrm>
            <a:off x="8400518" y="2096917"/>
            <a:ext cx="1371400" cy="29251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Heatwaves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2" name="Google Shape;812;p36"/>
          <p:cNvSpPr/>
          <p:nvPr/>
        </p:nvSpPr>
        <p:spPr>
          <a:xfrm>
            <a:off x="7764270" y="2860301"/>
            <a:ext cx="738251" cy="738314"/>
          </a:xfrm>
          <a:custGeom>
            <a:avLst/>
            <a:gdLst/>
            <a:ahLst/>
            <a:cxnLst/>
            <a:rect l="l" t="t" r="r" b="b"/>
            <a:pathLst>
              <a:path w="1476502" h="1476629" extrusionOk="0">
                <a:moveTo>
                  <a:pt x="0" y="0"/>
                </a:moveTo>
                <a:lnTo>
                  <a:pt x="1476502" y="0"/>
                </a:lnTo>
                <a:lnTo>
                  <a:pt x="1476502" y="1476629"/>
                </a:lnTo>
                <a:lnTo>
                  <a:pt x="0" y="147662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36"/>
          <p:cNvSpPr/>
          <p:nvPr/>
        </p:nvSpPr>
        <p:spPr>
          <a:xfrm>
            <a:off x="9577699" y="2917201"/>
            <a:ext cx="711136" cy="624459"/>
          </a:xfrm>
          <a:custGeom>
            <a:avLst/>
            <a:gdLst/>
            <a:ahLst/>
            <a:cxnLst/>
            <a:rect l="l" t="t" r="r" b="b"/>
            <a:pathLst>
              <a:path w="1422273" h="1248918" extrusionOk="0">
                <a:moveTo>
                  <a:pt x="0" y="0"/>
                </a:moveTo>
                <a:lnTo>
                  <a:pt x="1422273" y="0"/>
                </a:lnTo>
                <a:lnTo>
                  <a:pt x="1422273" y="1248918"/>
                </a:lnTo>
                <a:lnTo>
                  <a:pt x="0" y="124891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5" name="Google Shape;815;p36"/>
          <p:cNvSpPr txBox="1"/>
          <p:nvPr/>
        </p:nvSpPr>
        <p:spPr>
          <a:xfrm>
            <a:off x="7498580" y="3706892"/>
            <a:ext cx="1371200" cy="29251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Drought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7" name="Google Shape;817;p36"/>
          <p:cNvSpPr txBox="1"/>
          <p:nvPr/>
        </p:nvSpPr>
        <p:spPr>
          <a:xfrm>
            <a:off x="9298263" y="3615317"/>
            <a:ext cx="1371200" cy="23397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Storms &amp; Cyclones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8" name="Google Shape;818;p36"/>
          <p:cNvSpPr txBox="1"/>
          <p:nvPr/>
        </p:nvSpPr>
        <p:spPr>
          <a:xfrm>
            <a:off x="10117239" y="5295010"/>
            <a:ext cx="1371200" cy="29251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Landslides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36"/>
          <p:cNvSpPr/>
          <p:nvPr/>
        </p:nvSpPr>
        <p:spPr>
          <a:xfrm>
            <a:off x="10462692" y="4538165"/>
            <a:ext cx="643445" cy="672910"/>
          </a:xfrm>
          <a:custGeom>
            <a:avLst/>
            <a:gdLst/>
            <a:ahLst/>
            <a:cxnLst/>
            <a:rect l="l" t="t" r="r" b="b"/>
            <a:pathLst>
              <a:path w="1286891" h="1345819" extrusionOk="0">
                <a:moveTo>
                  <a:pt x="0" y="0"/>
                </a:moveTo>
                <a:lnTo>
                  <a:pt x="1286891" y="0"/>
                </a:lnTo>
                <a:lnTo>
                  <a:pt x="1286891" y="1345819"/>
                </a:lnTo>
                <a:lnTo>
                  <a:pt x="0" y="1345819"/>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36"/>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F6FC6"/>
              </a:solidFill>
              <a:effectLst/>
              <a:uLnTx/>
              <a:uFillTx/>
              <a:latin typeface="Arial"/>
              <a:cs typeface="Arial"/>
              <a:sym typeface="Arial"/>
            </a:endParaRPr>
          </a:p>
        </p:txBody>
      </p:sp>
      <p:cxnSp>
        <p:nvCxnSpPr>
          <p:cNvPr id="822" name="Google Shape;822;p36"/>
          <p:cNvCxnSpPr/>
          <p:nvPr/>
        </p:nvCxnSpPr>
        <p:spPr>
          <a:xfrm rot="10800000" flipH="1">
            <a:off x="746470" y="4527337"/>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823" name="Google Shape;823;p36"/>
          <p:cNvCxnSpPr/>
          <p:nvPr/>
        </p:nvCxnSpPr>
        <p:spPr>
          <a:xfrm rot="10800000" flipH="1">
            <a:off x="746809" y="3702509"/>
            <a:ext cx="886622" cy="7873"/>
          </a:xfrm>
          <a:prstGeom prst="straightConnector1">
            <a:avLst/>
          </a:prstGeom>
          <a:noFill/>
          <a:ln w="38100" cap="flat" cmpd="sng">
            <a:solidFill>
              <a:schemeClr val="bg1"/>
            </a:solidFill>
            <a:prstDash val="solid"/>
            <a:round/>
            <a:headEnd type="none" w="sm" len="sm"/>
            <a:tailEnd type="stealth" w="med" len="med"/>
          </a:ln>
        </p:spPr>
      </p:cxnSp>
      <p:sp>
        <p:nvSpPr>
          <p:cNvPr id="824" name="Google Shape;824;p36"/>
          <p:cNvSpPr/>
          <p:nvPr/>
        </p:nvSpPr>
        <p:spPr>
          <a:xfrm rot="-5400000">
            <a:off x="8088390" y="986297"/>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36"/>
          <p:cNvSpPr/>
          <p:nvPr/>
        </p:nvSpPr>
        <p:spPr>
          <a:xfrm rot="-5400000">
            <a:off x="7144433" y="2529609"/>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36"/>
          <p:cNvSpPr/>
          <p:nvPr/>
        </p:nvSpPr>
        <p:spPr>
          <a:xfrm rot="-5400000">
            <a:off x="8986768" y="2560047"/>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36"/>
          <p:cNvSpPr/>
          <p:nvPr/>
        </p:nvSpPr>
        <p:spPr>
          <a:xfrm rot="-5400000">
            <a:off x="9845265" y="4168766"/>
            <a:ext cx="1971745" cy="1705560"/>
          </a:xfrm>
          <a:custGeom>
            <a:avLst/>
            <a:gdLst/>
            <a:ahLst/>
            <a:cxnLst/>
            <a:rect l="l" t="t" r="r" b="b"/>
            <a:pathLst>
              <a:path w="2957618" h="2558340" extrusionOk="0">
                <a:moveTo>
                  <a:pt x="0" y="0"/>
                </a:moveTo>
                <a:lnTo>
                  <a:pt x="2957619" y="0"/>
                </a:lnTo>
                <a:lnTo>
                  <a:pt x="2957619"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36"/>
          <p:cNvSpPr/>
          <p:nvPr/>
        </p:nvSpPr>
        <p:spPr>
          <a:xfrm rot="-5400000">
            <a:off x="9933338" y="1004913"/>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36"/>
          <p:cNvSpPr txBox="1"/>
          <p:nvPr/>
        </p:nvSpPr>
        <p:spPr>
          <a:xfrm>
            <a:off x="10209033" y="2093743"/>
            <a:ext cx="1371200" cy="29251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Flooding</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36"/>
          <p:cNvSpPr txBox="1"/>
          <p:nvPr/>
        </p:nvSpPr>
        <p:spPr>
          <a:xfrm>
            <a:off x="6505671" y="5128979"/>
            <a:ext cx="1371200" cy="23397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Extreme Rainfall</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36"/>
          <p:cNvSpPr txBox="1"/>
          <p:nvPr/>
        </p:nvSpPr>
        <p:spPr>
          <a:xfrm>
            <a:off x="819585" y="722569"/>
            <a:ext cx="7461185"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Review Exercise: Climate hazards</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3" name="Google Shape;833;p36"/>
          <p:cNvSpPr txBox="1"/>
          <p:nvPr/>
        </p:nvSpPr>
        <p:spPr>
          <a:xfrm>
            <a:off x="867102" y="1746884"/>
            <a:ext cx="4477800" cy="5949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Test yourself by ensuring you can answer the following questions: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5" name="Google Shape;835;p36"/>
          <p:cNvSpPr txBox="1"/>
          <p:nvPr/>
        </p:nvSpPr>
        <p:spPr>
          <a:xfrm>
            <a:off x="1813640" y="3658912"/>
            <a:ext cx="35312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How does climate change create new or increased hazards?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6" name="Google Shape;836;p36"/>
          <p:cNvSpPr txBox="1"/>
          <p:nvPr/>
        </p:nvSpPr>
        <p:spPr>
          <a:xfrm>
            <a:off x="1794365" y="4444570"/>
            <a:ext cx="28536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What are the top hazards in your context?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7" name="Google Shape;837;p36"/>
          <p:cNvSpPr txBox="1"/>
          <p:nvPr/>
        </p:nvSpPr>
        <p:spPr>
          <a:xfrm>
            <a:off x="874204" y="5535623"/>
            <a:ext cx="44636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Keep your answers on a paper or document so you can refer to them again. </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838" name="Google Shape;838;p36"/>
          <p:cNvSpPr/>
          <p:nvPr/>
        </p:nvSpPr>
        <p:spPr>
          <a:xfrm rot="-5400000">
            <a:off x="6182947" y="4070496"/>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36"/>
          <p:cNvSpPr/>
          <p:nvPr/>
        </p:nvSpPr>
        <p:spPr>
          <a:xfrm rot="-5400000">
            <a:off x="8023882" y="4115077"/>
            <a:ext cx="1971745" cy="1705560"/>
          </a:xfrm>
          <a:custGeom>
            <a:avLst/>
            <a:gdLst/>
            <a:ahLst/>
            <a:cxnLst/>
            <a:rect l="l" t="t" r="r" b="b"/>
            <a:pathLst>
              <a:path w="2957618" h="2558340" extrusionOk="0">
                <a:moveTo>
                  <a:pt x="0" y="0"/>
                </a:moveTo>
                <a:lnTo>
                  <a:pt x="2957618" y="0"/>
                </a:lnTo>
                <a:lnTo>
                  <a:pt x="2957618" y="2558340"/>
                </a:lnTo>
                <a:lnTo>
                  <a:pt x="0" y="2558340"/>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41" name="Google Shape;841;p36"/>
          <p:cNvSpPr/>
          <p:nvPr/>
        </p:nvSpPr>
        <p:spPr>
          <a:xfrm>
            <a:off x="8611805" y="4211733"/>
            <a:ext cx="924941" cy="624332"/>
          </a:xfrm>
          <a:custGeom>
            <a:avLst/>
            <a:gdLst/>
            <a:ahLst/>
            <a:cxnLst/>
            <a:rect l="l" t="t" r="r" b="b"/>
            <a:pathLst>
              <a:path w="1849882" h="1248664" extrusionOk="0">
                <a:moveTo>
                  <a:pt x="0" y="0"/>
                </a:moveTo>
                <a:lnTo>
                  <a:pt x="1849882" y="0"/>
                </a:lnTo>
                <a:lnTo>
                  <a:pt x="1849882" y="1248664"/>
                </a:lnTo>
                <a:lnTo>
                  <a:pt x="0" y="1248664"/>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pic>
        <p:nvPicPr>
          <p:cNvPr id="842" name="Google Shape;842;p36"/>
          <p:cNvPicPr preferRelativeResize="0"/>
          <p:nvPr/>
        </p:nvPicPr>
        <p:blipFill rotWithShape="1">
          <a:blip r:embed="rId9">
            <a:alphaModFix/>
          </a:blip>
          <a:srcRect/>
          <a:stretch/>
        </p:blipFill>
        <p:spPr>
          <a:xfrm>
            <a:off x="6818574" y="4475786"/>
            <a:ext cx="738250" cy="545663"/>
          </a:xfrm>
          <a:prstGeom prst="rect">
            <a:avLst/>
          </a:prstGeom>
          <a:noFill/>
          <a:ln>
            <a:noFill/>
          </a:ln>
        </p:spPr>
      </p:pic>
      <p:pic>
        <p:nvPicPr>
          <p:cNvPr id="843" name="Google Shape;843;p36"/>
          <p:cNvPicPr preferRelativeResize="0"/>
          <p:nvPr/>
        </p:nvPicPr>
        <p:blipFill rotWithShape="1">
          <a:blip r:embed="rId10">
            <a:alphaModFix/>
          </a:blip>
          <a:srcRect/>
          <a:stretch/>
        </p:blipFill>
        <p:spPr>
          <a:xfrm>
            <a:off x="10482958" y="1360495"/>
            <a:ext cx="924950" cy="639481"/>
          </a:xfrm>
          <a:prstGeom prst="rect">
            <a:avLst/>
          </a:prstGeom>
          <a:solidFill>
            <a:srgbClr val="0A5FBA"/>
          </a:solidFill>
          <a:ln>
            <a:noFill/>
          </a:ln>
        </p:spPr>
      </p:pic>
      <p:sp>
        <p:nvSpPr>
          <p:cNvPr id="844" name="Google Shape;844;p36"/>
          <p:cNvSpPr txBox="1"/>
          <p:nvPr/>
        </p:nvSpPr>
        <p:spPr>
          <a:xfrm>
            <a:off x="8324155" y="4965958"/>
            <a:ext cx="1371200" cy="467949"/>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0000"/>
              </a:lnSpc>
              <a:spcBef>
                <a:spcPts val="0"/>
              </a:spcBef>
              <a:spcAft>
                <a:spcPts val="0"/>
              </a:spcAft>
              <a:buClr>
                <a:srgbClr val="000000"/>
              </a:buClr>
              <a:buSzPts val="1900"/>
              <a:buFont typeface="Arial"/>
              <a:buNone/>
              <a:tabLst/>
              <a:defRPr/>
            </a:pPr>
            <a:r>
              <a:rPr kumimoji="0" lang="en-US" sz="1267" b="0" i="0" u="none" strike="noStrike" kern="0" cap="none" spc="0" normalizeH="0" baseline="0" noProof="0">
                <a:ln>
                  <a:noFill/>
                </a:ln>
                <a:solidFill>
                  <a:srgbClr val="FFFFFF"/>
                </a:solidFill>
                <a:effectLst/>
                <a:uLnTx/>
                <a:uFillTx/>
                <a:latin typeface="Roboto"/>
                <a:ea typeface="Roboto"/>
                <a:cs typeface="Roboto"/>
                <a:sym typeface="Roboto"/>
              </a:rPr>
              <a:t>Sea Level Rise &amp; Coastal Inundation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36"/>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65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1E0FA2-A497-60A4-BBC6-EE615D0D2B80}"/>
              </a:ext>
            </a:extLst>
          </p:cNvPr>
          <p:cNvSpPr>
            <a:spLocks noGrp="1"/>
          </p:cNvSpPr>
          <p:nvPr>
            <p:ph sz="quarter" idx="16"/>
          </p:nvPr>
        </p:nvSpPr>
        <p:spPr/>
        <p:txBody>
          <a:bodyPr/>
          <a:lstStyle/>
          <a:p>
            <a:r>
              <a:rPr lang="en-GB"/>
              <a:t>03 | Climate-resilient water services</a:t>
            </a:r>
          </a:p>
        </p:txBody>
      </p:sp>
    </p:spTree>
    <p:extLst>
      <p:ext uri="{BB962C8B-B14F-4D97-AF65-F5344CB8AC3E}">
        <p14:creationId xmlns:p14="http://schemas.microsoft.com/office/powerpoint/2010/main" val="30316984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5C625-98FE-11BA-7E62-709EEC779345}"/>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6D34263-570D-ED08-9047-54330602BDF6}"/>
              </a:ext>
            </a:extLst>
          </p:cNvPr>
          <p:cNvSpPr/>
          <p:nvPr/>
        </p:nvSpPr>
        <p:spPr>
          <a:xfrm>
            <a:off x="0" y="4017363"/>
            <a:ext cx="12192000" cy="2983043"/>
          </a:xfrm>
          <a:prstGeom prst="rect">
            <a:avLst/>
          </a:prstGeom>
          <a:solidFill>
            <a:srgbClr val="0A5FBA"/>
          </a:solidFill>
          <a:ln>
            <a:solidFill>
              <a:srgbClr val="0A5FB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pic>
        <p:nvPicPr>
          <p:cNvPr id="13" name="Picture 12" descr="A diagram of a diagram&#10;&#10;AI-generated content may be incorrect.">
            <a:extLst>
              <a:ext uri="{FF2B5EF4-FFF2-40B4-BE49-F238E27FC236}">
                <a16:creationId xmlns:a16="http://schemas.microsoft.com/office/drawing/2014/main" id="{8F3A77BE-5D99-88F4-FFD1-6E76ECCBD8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587" y="830997"/>
            <a:ext cx="10714671" cy="6027003"/>
          </a:xfrm>
          <a:prstGeom prst="rect">
            <a:avLst/>
          </a:prstGeom>
        </p:spPr>
      </p:pic>
      <p:sp>
        <p:nvSpPr>
          <p:cNvPr id="8" name="TextBox 7">
            <a:extLst>
              <a:ext uri="{FF2B5EF4-FFF2-40B4-BE49-F238E27FC236}">
                <a16:creationId xmlns:a16="http://schemas.microsoft.com/office/drawing/2014/main" id="{0D27453D-74BF-FE15-765E-953A9BF93E51}"/>
              </a:ext>
            </a:extLst>
          </p:cNvPr>
          <p:cNvSpPr txBox="1"/>
          <p:nvPr/>
        </p:nvSpPr>
        <p:spPr>
          <a:xfrm>
            <a:off x="0" y="6466755"/>
            <a:ext cx="310296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Graphic adapted from Water For People</a:t>
            </a:r>
          </a:p>
        </p:txBody>
      </p:sp>
      <p:sp>
        <p:nvSpPr>
          <p:cNvPr id="7" name="TextBox 6">
            <a:extLst>
              <a:ext uri="{FF2B5EF4-FFF2-40B4-BE49-F238E27FC236}">
                <a16:creationId xmlns:a16="http://schemas.microsoft.com/office/drawing/2014/main" id="{86B66819-F88B-0A5B-2540-7800A4D971A3}"/>
              </a:ext>
            </a:extLst>
          </p:cNvPr>
          <p:cNvSpPr txBox="1"/>
          <p:nvPr/>
        </p:nvSpPr>
        <p:spPr>
          <a:xfrm>
            <a:off x="292307" y="211537"/>
            <a:ext cx="11051951"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1" i="0" u="none" strike="noStrike" kern="0" cap="none" spc="0" normalizeH="0" baseline="0" noProof="0">
                <a:ln>
                  <a:noFill/>
                </a:ln>
                <a:solidFill>
                  <a:srgbClr val="0F6FC6"/>
                </a:solidFill>
                <a:effectLst/>
                <a:uLnTx/>
                <a:uFillTx/>
                <a:latin typeface="Roboto"/>
                <a:ea typeface="Roboto"/>
                <a:cs typeface="Roboto"/>
                <a:sym typeface="Arial"/>
              </a:rPr>
              <a:t>What water services do we have in Kenya?</a:t>
            </a:r>
            <a:endParaRPr kumimoji="0" lang="en-GB" sz="2800" b="0" i="0" u="none" strike="noStrike" kern="0" cap="none" spc="0" normalizeH="0" baseline="0" noProof="0">
              <a:ln>
                <a:noFill/>
              </a:ln>
              <a:solidFill>
                <a:srgbClr val="0F6FC6"/>
              </a:solidFill>
              <a:effectLst/>
              <a:uLnTx/>
              <a:uFillTx/>
              <a:latin typeface="Arial"/>
              <a:cs typeface="Arial"/>
              <a:sym typeface="Arial"/>
            </a:endParaRPr>
          </a:p>
        </p:txBody>
      </p:sp>
      <p:sp>
        <p:nvSpPr>
          <p:cNvPr id="2" name="Rectangle 1">
            <a:extLst>
              <a:ext uri="{FF2B5EF4-FFF2-40B4-BE49-F238E27FC236}">
                <a16:creationId xmlns:a16="http://schemas.microsoft.com/office/drawing/2014/main" id="{0108E31A-591E-17D4-0BC5-022310F5597B}"/>
              </a:ext>
            </a:extLst>
          </p:cNvPr>
          <p:cNvSpPr/>
          <p:nvPr/>
        </p:nvSpPr>
        <p:spPr>
          <a:xfrm>
            <a:off x="292307" y="1231900"/>
            <a:ext cx="4241593" cy="25288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3" name="Rectangle 2">
            <a:extLst>
              <a:ext uri="{FF2B5EF4-FFF2-40B4-BE49-F238E27FC236}">
                <a16:creationId xmlns:a16="http://schemas.microsoft.com/office/drawing/2014/main" id="{81AB2CEB-0363-E8E5-A46F-FC1C57BB6226}"/>
              </a:ext>
            </a:extLst>
          </p:cNvPr>
          <p:cNvSpPr/>
          <p:nvPr/>
        </p:nvSpPr>
        <p:spPr>
          <a:xfrm>
            <a:off x="7439945" y="1159775"/>
            <a:ext cx="4241593" cy="25288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4" name="Rectangle 3">
            <a:extLst>
              <a:ext uri="{FF2B5EF4-FFF2-40B4-BE49-F238E27FC236}">
                <a16:creationId xmlns:a16="http://schemas.microsoft.com/office/drawing/2014/main" id="{7DB15163-78D4-3011-D27D-4578F84D5165}"/>
              </a:ext>
            </a:extLst>
          </p:cNvPr>
          <p:cNvSpPr/>
          <p:nvPr/>
        </p:nvSpPr>
        <p:spPr>
          <a:xfrm>
            <a:off x="4752056" y="830997"/>
            <a:ext cx="3314597" cy="180572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3211821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38178-835F-6097-F7DC-AE61B22B4615}"/>
              </a:ext>
            </a:extLst>
          </p:cNvPr>
          <p:cNvSpPr>
            <a:spLocks noGrp="1"/>
          </p:cNvSpPr>
          <p:nvPr>
            <p:ph type="title"/>
          </p:nvPr>
        </p:nvSpPr>
        <p:spPr>
          <a:xfrm>
            <a:off x="391720" y="304375"/>
            <a:ext cx="11408558" cy="969264"/>
          </a:xfrm>
        </p:spPr>
        <p:txBody>
          <a:bodyPr/>
          <a:lstStyle/>
          <a:p>
            <a:r>
              <a:rPr lang="en-GB"/>
              <a:t>What does it mean for water services to be climate-resilient?</a:t>
            </a:r>
          </a:p>
        </p:txBody>
      </p:sp>
      <p:pic>
        <p:nvPicPr>
          <p:cNvPr id="4" name="Picture 3">
            <a:extLst>
              <a:ext uri="{FF2B5EF4-FFF2-40B4-BE49-F238E27FC236}">
                <a16:creationId xmlns:a16="http://schemas.microsoft.com/office/drawing/2014/main" id="{B7528137-55CA-CF79-5F97-72FE085C9F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69883" y="826810"/>
            <a:ext cx="9252231" cy="5204380"/>
          </a:xfrm>
          <a:prstGeom prst="rect">
            <a:avLst/>
          </a:prstGeom>
        </p:spPr>
      </p:pic>
    </p:spTree>
    <p:extLst>
      <p:ext uri="{BB962C8B-B14F-4D97-AF65-F5344CB8AC3E}">
        <p14:creationId xmlns:p14="http://schemas.microsoft.com/office/powerpoint/2010/main" val="10664812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extLst>
              <a:ext uri="{BEBA8EAE-BF5A-486C-A8C5-ECC9F3942E4B}">
                <a14:imgProps xmlns:a14="http://schemas.microsoft.com/office/drawing/2010/main">
                  <a14:imgLayer r:embed="rId4">
                    <a14:imgEffect>
                      <a14:sharpenSoften amount="9000"/>
                    </a14:imgEffect>
                    <a14:imgEffect>
                      <a14:brightnessContrast bright="-36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CA707-99D5-E7F5-48EF-EA75401AF9D5}"/>
              </a:ext>
            </a:extLst>
          </p:cNvPr>
          <p:cNvSpPr>
            <a:spLocks noGrp="1"/>
          </p:cNvSpPr>
          <p:nvPr>
            <p:ph type="title"/>
          </p:nvPr>
        </p:nvSpPr>
        <p:spPr>
          <a:xfrm>
            <a:off x="488951" y="698722"/>
            <a:ext cx="10652760" cy="969264"/>
          </a:xfrm>
        </p:spPr>
        <p:txBody>
          <a:bodyPr>
            <a:normAutofit/>
          </a:bodyPr>
          <a:lstStyle/>
          <a:p>
            <a:r>
              <a:rPr lang="en-GB" sz="4000">
                <a:solidFill>
                  <a:schemeClr val="bg1"/>
                </a:solidFill>
                <a:effectLst>
                  <a:outerShdw blurRad="50800" dist="38100" dir="2700000" algn="tl" rotWithShape="0">
                    <a:prstClr val="black">
                      <a:alpha val="40000"/>
                    </a:prstClr>
                  </a:outerShdw>
                </a:effectLst>
              </a:rPr>
              <a:t>A resilient system….</a:t>
            </a:r>
          </a:p>
        </p:txBody>
      </p:sp>
      <p:sp>
        <p:nvSpPr>
          <p:cNvPr id="4" name="Content Placeholder 3">
            <a:extLst>
              <a:ext uri="{FF2B5EF4-FFF2-40B4-BE49-F238E27FC236}">
                <a16:creationId xmlns:a16="http://schemas.microsoft.com/office/drawing/2014/main" id="{8E89621F-DA3E-5685-50B9-69CCBEBDA0B7}"/>
              </a:ext>
            </a:extLst>
          </p:cNvPr>
          <p:cNvSpPr>
            <a:spLocks noGrp="1"/>
          </p:cNvSpPr>
          <p:nvPr>
            <p:ph idx="1"/>
          </p:nvPr>
        </p:nvSpPr>
        <p:spPr>
          <a:xfrm>
            <a:off x="5187528" y="1855446"/>
            <a:ext cx="5653076" cy="3612551"/>
          </a:xfrm>
        </p:spPr>
        <p:txBody>
          <a:bodyPr>
            <a:normAutofit fontScale="85000" lnSpcReduction="20000"/>
          </a:bodyPr>
          <a:lstStyle/>
          <a:p>
            <a:r>
              <a:rPr lang="en-GB">
                <a:solidFill>
                  <a:schemeClr val="bg1"/>
                </a:solidFill>
                <a:effectLst>
                  <a:outerShdw blurRad="50800" dist="38100" dir="2700000" algn="tl" rotWithShape="0">
                    <a:prstClr val="black">
                      <a:alpha val="40000"/>
                    </a:prstClr>
                  </a:outerShdw>
                </a:effectLst>
              </a:rPr>
              <a:t>Key features of a resilient system include: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Redundancy</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Flexibility &amp; Adaptability</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Robust Infrastructure</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Efficiency</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Nature-Based Solutions</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Community Involvement</a:t>
            </a:r>
          </a:p>
          <a:p>
            <a:pPr marL="342900" indent="-342900">
              <a:buFont typeface="Arial" panose="020B0604020202020204" pitchFamily="34" charset="0"/>
              <a:buChar char="•"/>
            </a:pPr>
            <a:r>
              <a:rPr lang="en-GB">
                <a:solidFill>
                  <a:schemeClr val="bg1"/>
                </a:solidFill>
                <a:effectLst>
                  <a:outerShdw blurRad="50800" dist="38100" dir="2700000" algn="tl" rotWithShape="0">
                    <a:prstClr val="black">
                      <a:alpha val="40000"/>
                    </a:prstClr>
                  </a:outerShdw>
                </a:effectLst>
              </a:rPr>
              <a:t>Data-Driven Management</a:t>
            </a:r>
          </a:p>
        </p:txBody>
      </p:sp>
      <p:sp>
        <p:nvSpPr>
          <p:cNvPr id="3" name="TextBox 2">
            <a:extLst>
              <a:ext uri="{FF2B5EF4-FFF2-40B4-BE49-F238E27FC236}">
                <a16:creationId xmlns:a16="http://schemas.microsoft.com/office/drawing/2014/main" id="{F9238E8D-3650-4E5C-EDA2-383F6C3F24EA}"/>
              </a:ext>
            </a:extLst>
          </p:cNvPr>
          <p:cNvSpPr txBox="1"/>
          <p:nvPr/>
        </p:nvSpPr>
        <p:spPr>
          <a:xfrm>
            <a:off x="488951" y="1821341"/>
            <a:ext cx="414938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a:cs typeface="Arial"/>
                <a:sym typeface="Arial"/>
              </a:rPr>
              <a:t>can </a:t>
            </a:r>
            <a:r>
              <a:rPr kumimoji="0" lang="en-GB" sz="2400" b="1" i="0" u="none" strike="noStrike" kern="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a:cs typeface="Arial"/>
                <a:sym typeface="Arial"/>
              </a:rPr>
              <a:t>with stand, adapt to, and recover </a:t>
            </a:r>
            <a:r>
              <a:rPr kumimoji="0" lang="en-GB" sz="2400" b="0" i="0" u="none" strike="noStrike" kern="0" cap="none" spc="0" normalizeH="0" baseline="0" noProof="0">
                <a:ln>
                  <a:noFill/>
                </a:ln>
                <a:solidFill>
                  <a:prstClr val="white"/>
                </a:solidFill>
                <a:effectLst>
                  <a:outerShdw blurRad="50800" dist="38100" dir="2700000" algn="tl" rotWithShape="0">
                    <a:prstClr val="black">
                      <a:alpha val="40000"/>
                    </a:prstClr>
                  </a:outerShdw>
                </a:effectLst>
                <a:uLnTx/>
                <a:uFillTx/>
                <a:latin typeface="Arial"/>
                <a:cs typeface="Arial"/>
                <a:sym typeface="Arial"/>
              </a:rPr>
              <a:t>from climate-related shocks and stresses.</a:t>
            </a:r>
          </a:p>
        </p:txBody>
      </p:sp>
      <p:pic>
        <p:nvPicPr>
          <p:cNvPr id="5" name="Picture 4" descr="A blue background with a magnifying glass and a magnifying glass&#10;&#10;AI-generated content may be incorrect.">
            <a:extLst>
              <a:ext uri="{FF2B5EF4-FFF2-40B4-BE49-F238E27FC236}">
                <a16:creationId xmlns:a16="http://schemas.microsoft.com/office/drawing/2014/main" id="{57B96BBA-8D7D-AC5E-28BA-410345754E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2882706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3" name="Google Shape;113;g30954ad01f5_0_1"/>
          <p:cNvSpPr txBox="1"/>
          <p:nvPr/>
        </p:nvSpPr>
        <p:spPr>
          <a:xfrm>
            <a:off x="1" y="794726"/>
            <a:ext cx="12191999" cy="86177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374"/>
              </a:lnSpc>
              <a:spcBef>
                <a:spcPts val="0"/>
              </a:spcBef>
              <a:spcAft>
                <a:spcPts val="0"/>
              </a:spcAft>
              <a:buClr>
                <a:srgbClr val="000000"/>
              </a:buClr>
              <a:buSzTx/>
              <a:buFont typeface="Arial"/>
              <a:buNone/>
              <a:tabLst/>
              <a:defRPr/>
            </a:pPr>
            <a:r>
              <a:rPr kumimoji="0" lang="en-US" sz="4000" b="1" i="0" u="none" strike="noStrike" kern="0" cap="none" spc="0" normalizeH="0" baseline="0" noProof="0">
                <a:ln>
                  <a:noFill/>
                </a:ln>
                <a:solidFill>
                  <a:prstClr val="white"/>
                </a:solidFill>
                <a:effectLst/>
                <a:uLnTx/>
                <a:uFillTx/>
                <a:latin typeface="Roboto"/>
                <a:ea typeface="Roboto"/>
                <a:cs typeface="Roboto"/>
                <a:sym typeface="Roboto"/>
              </a:rPr>
              <a:t>Acknowledgements</a:t>
            </a:r>
            <a:endParaRPr kumimoji="0" sz="40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114" name="Google Shape;114;g30954ad01f5_0_1"/>
          <p:cNvSpPr txBox="1"/>
          <p:nvPr/>
        </p:nvSpPr>
        <p:spPr>
          <a:xfrm>
            <a:off x="1526435" y="2197894"/>
            <a:ext cx="9139129" cy="12311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We would like to acknowledge the following partners and funders involved in designing and delivering the </a:t>
            </a:r>
            <a:r>
              <a:rPr kumimoji="0" lang="en-GB"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Climate Resilient Water Services Masterclass</a:t>
            </a: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a:t>
            </a:r>
            <a:endParaRPr kumimoji="0" sz="105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Roboto"/>
                <a:sym typeface="Roboto"/>
              </a:rPr>
              <a:t>The Modules were developed with</a:t>
            </a:r>
            <a:endParaRPr kumimoji="0" sz="2000" b="0" i="0" u="none" strike="noStrike" kern="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endParaRPr>
          </a:p>
        </p:txBody>
      </p:sp>
      <p:sp>
        <p:nvSpPr>
          <p:cNvPr id="115" name="Google Shape;115;g30954ad01f5_0_1"/>
          <p:cNvSpPr txBox="1">
            <a:spLocks noGrp="1"/>
          </p:cNvSpPr>
          <p:nvPr>
            <p:ph type="sldNum" idx="4"/>
          </p:nvPr>
        </p:nvSpPr>
        <p:spPr>
          <a:xfrm>
            <a:off x="-934720" y="6414685"/>
            <a:ext cx="1422300" cy="243300"/>
          </a:xfrm>
          <a:prstGeom prst="rect">
            <a:avLst/>
          </a:prstGeom>
          <a:noFill/>
          <a:ln>
            <a:noFill/>
          </a:ln>
        </p:spPr>
        <p:txBody>
          <a:bodyPr spcFirstLastPara="1" wrap="square" lIns="60950" tIns="30450" rIns="60950" bIns="30450"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pic>
        <p:nvPicPr>
          <p:cNvPr id="6" name="Picture 5" descr="A white text on a black background&#10;&#10;AI-generated content may be incorrect.">
            <a:extLst>
              <a:ext uri="{FF2B5EF4-FFF2-40B4-BE49-F238E27FC236}">
                <a16:creationId xmlns:a16="http://schemas.microsoft.com/office/drawing/2014/main" id="{740AF9FB-8636-CF0F-5479-DD7F5E0D98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72250" y="4133911"/>
            <a:ext cx="4318000" cy="1270289"/>
          </a:xfrm>
          <a:prstGeom prst="rect">
            <a:avLst/>
          </a:prstGeom>
        </p:spPr>
      </p:pic>
      <p:pic>
        <p:nvPicPr>
          <p:cNvPr id="8" name="Picture 7" descr="A white logo with white text&#10;&#10;AI-generated content may be incorrect.">
            <a:extLst>
              <a:ext uri="{FF2B5EF4-FFF2-40B4-BE49-F238E27FC236}">
                <a16:creationId xmlns:a16="http://schemas.microsoft.com/office/drawing/2014/main" id="{63AB5342-CB47-9FBB-16FC-C7377D94ED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25879" y="3993979"/>
            <a:ext cx="3626283" cy="1410221"/>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F15CF-3B2A-EBCE-7250-727C7E9AE9E3}"/>
            </a:ext>
          </a:extLst>
        </p:cNvPr>
        <p:cNvGrpSpPr/>
        <p:nvPr/>
      </p:nvGrpSpPr>
      <p:grpSpPr>
        <a:xfrm>
          <a:off x="0" y="0"/>
          <a:ext cx="0" cy="0"/>
          <a:chOff x="0" y="0"/>
          <a:chExt cx="0" cy="0"/>
        </a:xfrm>
      </p:grpSpPr>
      <p:sp>
        <p:nvSpPr>
          <p:cNvPr id="9" name="Freeform: Shape 8">
            <a:extLst>
              <a:ext uri="{FF2B5EF4-FFF2-40B4-BE49-F238E27FC236}">
                <a16:creationId xmlns:a16="http://schemas.microsoft.com/office/drawing/2014/main" id="{F97E6AF9-1FF7-6AFF-BCBC-B5AE28C9C1DC}"/>
              </a:ext>
            </a:extLst>
          </p:cNvPr>
          <p:cNvSpPr/>
          <p:nvPr/>
        </p:nvSpPr>
        <p:spPr>
          <a:xfrm>
            <a:off x="1532980" y="3572899"/>
            <a:ext cx="6400800" cy="96894"/>
          </a:xfrm>
          <a:custGeom>
            <a:avLst/>
            <a:gdLst>
              <a:gd name="csX0" fmla="*/ 0 w 6400800"/>
              <a:gd name="csY0" fmla="*/ 64723 h 96894"/>
              <a:gd name="csX1" fmla="*/ 1666240 w 6400800"/>
              <a:gd name="csY1" fmla="*/ 34243 h 96894"/>
              <a:gd name="csX2" fmla="*/ 2153920 w 6400800"/>
              <a:gd name="csY2" fmla="*/ 64723 h 96894"/>
              <a:gd name="csX3" fmla="*/ 2915920 w 6400800"/>
              <a:gd name="csY3" fmla="*/ 54563 h 96894"/>
              <a:gd name="csX4" fmla="*/ 4338320 w 6400800"/>
              <a:gd name="csY4" fmla="*/ 3763 h 96894"/>
              <a:gd name="csX5" fmla="*/ 6400800 w 6400800"/>
              <a:gd name="csY5" fmla="*/ 3763 h 96894"/>
              <a:gd name="csX6" fmla="*/ 6400800 w 6400800"/>
              <a:gd name="csY6" fmla="*/ 3763 h 9689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400800" h="96894" extrusionOk="0">
                <a:moveTo>
                  <a:pt x="0" y="64723"/>
                </a:moveTo>
                <a:cubicBezTo>
                  <a:pt x="556309" y="-20182"/>
                  <a:pt x="1223566" y="44697"/>
                  <a:pt x="1666240" y="34243"/>
                </a:cubicBezTo>
                <a:cubicBezTo>
                  <a:pt x="2083497" y="66473"/>
                  <a:pt x="1913279" y="62365"/>
                  <a:pt x="2153920" y="64723"/>
                </a:cubicBezTo>
                <a:cubicBezTo>
                  <a:pt x="2314662" y="114534"/>
                  <a:pt x="2546682" y="122988"/>
                  <a:pt x="2915920" y="54563"/>
                </a:cubicBezTo>
                <a:cubicBezTo>
                  <a:pt x="3150745" y="-45701"/>
                  <a:pt x="3871814" y="66847"/>
                  <a:pt x="4338320" y="3763"/>
                </a:cubicBezTo>
                <a:cubicBezTo>
                  <a:pt x="4919135" y="-4704"/>
                  <a:pt x="6400800" y="3761"/>
                  <a:pt x="6400800" y="3763"/>
                </a:cubicBezTo>
                <a:lnTo>
                  <a:pt x="6400800" y="3763"/>
                </a:lnTo>
              </a:path>
            </a:pathLst>
          </a:custGeom>
          <a:noFill/>
          <a:ln w="38100" cap="rnd">
            <a:prstDash val="dash"/>
            <a:miter lim="800000"/>
            <a:tailEnd type="triangle"/>
            <a:extLst>
              <a:ext uri="{C807C97D-BFC1-408E-A445-0C87EB9F89A2}">
                <ask:lineSketchStyleProps xmlns:ask="http://schemas.microsoft.com/office/drawing/2018/sketchyshapes" sd="1219033472">
                  <a:custGeom>
                    <a:avLst/>
                    <a:gdLst>
                      <a:gd name="connsiteX0" fmla="*/ 0 w 6400800"/>
                      <a:gd name="connsiteY0" fmla="*/ 64723 h 186723"/>
                      <a:gd name="connsiteX1" fmla="*/ 1666240 w 6400800"/>
                      <a:gd name="connsiteY1" fmla="*/ 34243 h 186723"/>
                      <a:gd name="connsiteX2" fmla="*/ 2164080 w 6400800"/>
                      <a:gd name="connsiteY2" fmla="*/ 186643 h 186723"/>
                      <a:gd name="connsiteX3" fmla="*/ 2915920 w 6400800"/>
                      <a:gd name="connsiteY3" fmla="*/ 54563 h 186723"/>
                      <a:gd name="connsiteX4" fmla="*/ 4338320 w 6400800"/>
                      <a:gd name="connsiteY4" fmla="*/ 3763 h 186723"/>
                      <a:gd name="connsiteX5" fmla="*/ 6400800 w 6400800"/>
                      <a:gd name="connsiteY5" fmla="*/ 3763 h 186723"/>
                      <a:gd name="connsiteX6" fmla="*/ 6400800 w 6400800"/>
                      <a:gd name="connsiteY6" fmla="*/ 3763 h 186723"/>
                      <a:gd name="connsiteX0" fmla="*/ 0 w 6400800"/>
                      <a:gd name="connsiteY0" fmla="*/ 64723 h 96894"/>
                      <a:gd name="connsiteX1" fmla="*/ 1666240 w 6400800"/>
                      <a:gd name="connsiteY1" fmla="*/ 34243 h 96894"/>
                      <a:gd name="connsiteX2" fmla="*/ 2153920 w 6400800"/>
                      <a:gd name="connsiteY2" fmla="*/ 64723 h 96894"/>
                      <a:gd name="connsiteX3" fmla="*/ 2915920 w 6400800"/>
                      <a:gd name="connsiteY3" fmla="*/ 54563 h 96894"/>
                      <a:gd name="connsiteX4" fmla="*/ 4338320 w 6400800"/>
                      <a:gd name="connsiteY4" fmla="*/ 3763 h 96894"/>
                      <a:gd name="connsiteX5" fmla="*/ 6400800 w 6400800"/>
                      <a:gd name="connsiteY5" fmla="*/ 3763 h 96894"/>
                      <a:gd name="connsiteX6" fmla="*/ 6400800 w 6400800"/>
                      <a:gd name="connsiteY6" fmla="*/ 3763 h 9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800" h="96894" extrusionOk="0">
                        <a:moveTo>
                          <a:pt x="0" y="64723"/>
                        </a:moveTo>
                        <a:cubicBezTo>
                          <a:pt x="596082" y="4351"/>
                          <a:pt x="1279953" y="23534"/>
                          <a:pt x="1666240" y="34243"/>
                        </a:cubicBezTo>
                        <a:cubicBezTo>
                          <a:pt x="2052676" y="59985"/>
                          <a:pt x="1921599" y="62100"/>
                          <a:pt x="2153920" y="64723"/>
                        </a:cubicBezTo>
                        <a:cubicBezTo>
                          <a:pt x="2326384" y="103086"/>
                          <a:pt x="2548032" y="115525"/>
                          <a:pt x="2915920" y="54563"/>
                        </a:cubicBezTo>
                        <a:cubicBezTo>
                          <a:pt x="3201098" y="-18152"/>
                          <a:pt x="3782362" y="24106"/>
                          <a:pt x="4338320" y="3763"/>
                        </a:cubicBezTo>
                        <a:cubicBezTo>
                          <a:pt x="4919134" y="-4704"/>
                          <a:pt x="6400800" y="3762"/>
                          <a:pt x="6400800" y="3763"/>
                        </a:cubicBezTo>
                        <a:lnTo>
                          <a:pt x="6400800" y="3763"/>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3" name="Freeform: Shape 12">
            <a:extLst>
              <a:ext uri="{FF2B5EF4-FFF2-40B4-BE49-F238E27FC236}">
                <a16:creationId xmlns:a16="http://schemas.microsoft.com/office/drawing/2014/main" id="{07668107-10B7-9DD1-64F4-D6F9F6E4C7E8}"/>
              </a:ext>
            </a:extLst>
          </p:cNvPr>
          <p:cNvSpPr/>
          <p:nvPr/>
        </p:nvSpPr>
        <p:spPr>
          <a:xfrm>
            <a:off x="3688080" y="3627200"/>
            <a:ext cx="4185920" cy="2459426"/>
          </a:xfrm>
          <a:custGeom>
            <a:avLst/>
            <a:gdLst>
              <a:gd name="csX0" fmla="*/ 0 w 4185920"/>
              <a:gd name="csY0" fmla="*/ 0 h 2459426"/>
              <a:gd name="csX1" fmla="*/ 1445701 w 4185920"/>
              <a:gd name="csY1" fmla="*/ 2121760 h 2459426"/>
              <a:gd name="csX2" fmla="*/ 4185920 w 4185920"/>
              <a:gd name="csY2" fmla="*/ 2453655 h 2459426"/>
              <a:gd name="csX3" fmla="*/ 4185920 w 4185920"/>
              <a:gd name="csY3" fmla="*/ 2453655 h 2459426"/>
            </a:gdLst>
            <a:ahLst/>
            <a:cxnLst>
              <a:cxn ang="0">
                <a:pos x="csX0" y="csY0"/>
              </a:cxn>
              <a:cxn ang="0">
                <a:pos x="csX1" y="csY1"/>
              </a:cxn>
              <a:cxn ang="0">
                <a:pos x="csX2" y="csY2"/>
              </a:cxn>
              <a:cxn ang="0">
                <a:pos x="csX3" y="csY3"/>
              </a:cxn>
            </a:cxnLst>
            <a:rect l="l" t="t" r="r" b="b"/>
            <a:pathLst>
              <a:path w="4185920" h="2459426" extrusionOk="0">
                <a:moveTo>
                  <a:pt x="0" y="0"/>
                </a:moveTo>
                <a:cubicBezTo>
                  <a:pt x="417626" y="855961"/>
                  <a:pt x="754391" y="1757160"/>
                  <a:pt x="1445701" y="2121760"/>
                </a:cubicBezTo>
                <a:cubicBezTo>
                  <a:pt x="2143355" y="2530701"/>
                  <a:pt x="4185920" y="2453655"/>
                  <a:pt x="4185920" y="2453655"/>
                </a:cubicBezTo>
                <a:lnTo>
                  <a:pt x="4185920" y="2453655"/>
                </a:lnTo>
              </a:path>
            </a:pathLst>
          </a:custGeom>
          <a:noFill/>
          <a:ln w="38100" cap="rnd">
            <a:solidFill>
              <a:srgbClr val="7030A0"/>
            </a:solidFill>
            <a:prstDash val="solid"/>
            <a:miter lim="800000"/>
            <a:tailEnd type="triangle"/>
            <a:extLst>
              <a:ext uri="{C807C97D-BFC1-408E-A445-0C87EB9F89A2}">
                <ask:lineSketchStyleProps xmlns:ask="http://schemas.microsoft.com/office/drawing/2018/sketchyshapes" sd="2277949675">
                  <a:custGeom>
                    <a:avLst/>
                    <a:gdLst>
                      <a:gd name="connsiteX0" fmla="*/ 0 w 4500880"/>
                      <a:gd name="connsiteY0" fmla="*/ 0 h 2108066"/>
                      <a:gd name="connsiteX1" fmla="*/ 1554480 w 4500880"/>
                      <a:gd name="connsiteY1" fmla="*/ 1818640 h 2108066"/>
                      <a:gd name="connsiteX2" fmla="*/ 4500880 w 4500880"/>
                      <a:gd name="connsiteY2" fmla="*/ 2103120 h 2108066"/>
                      <a:gd name="connsiteX3" fmla="*/ 4500880 w 4500880"/>
                      <a:gd name="connsiteY3" fmla="*/ 2103120 h 2108066"/>
                    </a:gdLst>
                    <a:ahLst/>
                    <a:cxnLst>
                      <a:cxn ang="0">
                        <a:pos x="connsiteX0" y="connsiteY0"/>
                      </a:cxn>
                      <a:cxn ang="0">
                        <a:pos x="connsiteX1" y="connsiteY1"/>
                      </a:cxn>
                      <a:cxn ang="0">
                        <a:pos x="connsiteX2" y="connsiteY2"/>
                      </a:cxn>
                      <a:cxn ang="0">
                        <a:pos x="connsiteX3" y="connsiteY3"/>
                      </a:cxn>
                    </a:cxnLst>
                    <a:rect l="l" t="t" r="r" b="b"/>
                    <a:pathLst>
                      <a:path w="4500880" h="2108066">
                        <a:moveTo>
                          <a:pt x="0" y="0"/>
                        </a:moveTo>
                        <a:cubicBezTo>
                          <a:pt x="402166" y="734060"/>
                          <a:pt x="804333" y="1468120"/>
                          <a:pt x="1554480" y="1818640"/>
                        </a:cubicBezTo>
                        <a:cubicBezTo>
                          <a:pt x="2304627" y="2169160"/>
                          <a:pt x="4500880" y="2103120"/>
                          <a:pt x="4500880" y="2103120"/>
                        </a:cubicBezTo>
                        <a:lnTo>
                          <a:pt x="4500880" y="2103120"/>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7" name="Rectangle: Rounded Corners 16">
            <a:extLst>
              <a:ext uri="{FF2B5EF4-FFF2-40B4-BE49-F238E27FC236}">
                <a16:creationId xmlns:a16="http://schemas.microsoft.com/office/drawing/2014/main" id="{8A5D37A0-1018-9B2E-4E77-AA3941AE27B0}"/>
              </a:ext>
            </a:extLst>
          </p:cNvPr>
          <p:cNvSpPr/>
          <p:nvPr/>
        </p:nvSpPr>
        <p:spPr>
          <a:xfrm>
            <a:off x="7874000" y="5779901"/>
            <a:ext cx="4318000" cy="826361"/>
          </a:xfrm>
          <a:prstGeom prst="roundRect">
            <a:avLst/>
          </a:prstGeom>
          <a:solidFill>
            <a:schemeClr val="bg1"/>
          </a:solidFill>
          <a:ln w="15875" cap="rnd">
            <a:solidFill>
              <a:srgbClr val="7030A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1" i="0" u="none" strike="noStrike" kern="0" cap="none" spc="0" normalizeH="0" baseline="0" noProof="0">
                <a:ln>
                  <a:noFill/>
                </a:ln>
                <a:solidFill>
                  <a:srgbClr val="7030A0"/>
                </a:solidFill>
                <a:effectLst/>
                <a:uLnTx/>
                <a:uFillTx/>
                <a:latin typeface="Arial"/>
                <a:cs typeface="Arial"/>
                <a:sym typeface="Arial"/>
              </a:rPr>
              <a:t>Collapse: </a:t>
            </a:r>
            <a:r>
              <a:rPr kumimoji="0" lang="en-GB" sz="1600" b="0" i="0" u="none" strike="noStrike" kern="0" cap="none" spc="0" normalizeH="0" baseline="0" noProof="0">
                <a:ln>
                  <a:noFill/>
                </a:ln>
                <a:solidFill>
                  <a:srgbClr val="7030A0"/>
                </a:solidFill>
                <a:effectLst/>
                <a:uLnTx/>
                <a:uFillTx/>
                <a:latin typeface="Arial"/>
                <a:cs typeface="Arial"/>
                <a:sym typeface="Arial"/>
              </a:rPr>
              <a:t>After a knock, the system collapses</a:t>
            </a:r>
            <a:endParaRPr kumimoji="0" lang="en-NL" sz="1600" b="0" i="0" u="none" strike="noStrike" kern="0" cap="none" spc="0" normalizeH="0" baseline="0" noProof="0">
              <a:ln>
                <a:noFill/>
              </a:ln>
              <a:solidFill>
                <a:srgbClr val="7030A0"/>
              </a:solidFill>
              <a:effectLst/>
              <a:uLnTx/>
              <a:uFillTx/>
              <a:latin typeface="Arial"/>
              <a:cs typeface="Arial"/>
              <a:sym typeface="Arial"/>
            </a:endParaRPr>
          </a:p>
        </p:txBody>
      </p:sp>
      <p:sp>
        <p:nvSpPr>
          <p:cNvPr id="18" name="Rectangle: Rounded Corners 17">
            <a:extLst>
              <a:ext uri="{FF2B5EF4-FFF2-40B4-BE49-F238E27FC236}">
                <a16:creationId xmlns:a16="http://schemas.microsoft.com/office/drawing/2014/main" id="{EBC6AE42-5EEF-5715-7A0E-CB18FFF8EEAE}"/>
              </a:ext>
            </a:extLst>
          </p:cNvPr>
          <p:cNvSpPr/>
          <p:nvPr/>
        </p:nvSpPr>
        <p:spPr>
          <a:xfrm>
            <a:off x="7874000" y="2396209"/>
            <a:ext cx="4185920" cy="1098776"/>
          </a:xfrm>
          <a:prstGeom prst="roundRect">
            <a:avLst/>
          </a:prstGeom>
          <a:noFill/>
          <a:ln w="15875" cap="rnd">
            <a:solidFill>
              <a:schemeClr val="tx1">
                <a:alpha val="96000"/>
              </a:schemeClr>
            </a:solidFill>
            <a:prstDash val="dash"/>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1" i="0" u="none" strike="noStrike" kern="0" cap="none" spc="0" normalizeH="0" baseline="0" noProof="0">
                <a:ln>
                  <a:noFill/>
                </a:ln>
                <a:solidFill>
                  <a:srgbClr val="000000"/>
                </a:solidFill>
                <a:effectLst/>
                <a:uLnTx/>
                <a:uFillTx/>
                <a:latin typeface="Arial"/>
                <a:cs typeface="Arial"/>
                <a:sym typeface="Arial"/>
              </a:rPr>
              <a:t>Robustness: </a:t>
            </a:r>
            <a:r>
              <a:rPr kumimoji="0" lang="en-GB" sz="1600" b="0" i="0" u="none" strike="noStrike" kern="0" cap="none" spc="0" normalizeH="0" baseline="0" noProof="0">
                <a:ln>
                  <a:noFill/>
                </a:ln>
                <a:solidFill>
                  <a:srgbClr val="000000"/>
                </a:solidFill>
                <a:effectLst/>
                <a:uLnTx/>
                <a:uFillTx/>
                <a:latin typeface="Arial"/>
                <a:cs typeface="Arial"/>
                <a:sym typeface="Arial"/>
              </a:rPr>
              <a:t>The system absorbs the adversity. It sustains itself and returns to previous state (Absorb)</a:t>
            </a:r>
            <a:endParaRPr kumimoji="0" lang="en-NL" sz="1600" b="0" i="0" u="none" strike="noStrike" kern="0" cap="none" spc="0" normalizeH="0" baseline="0" noProof="0">
              <a:ln>
                <a:noFill/>
              </a:ln>
              <a:solidFill>
                <a:srgbClr val="7030A0"/>
              </a:solidFill>
              <a:effectLst/>
              <a:uLnTx/>
              <a:uFillTx/>
              <a:latin typeface="Arial"/>
              <a:cs typeface="Arial"/>
              <a:sym typeface="Arial"/>
            </a:endParaRPr>
          </a:p>
        </p:txBody>
      </p:sp>
      <p:sp>
        <p:nvSpPr>
          <p:cNvPr id="22" name="Freeform: Shape 21">
            <a:extLst>
              <a:ext uri="{FF2B5EF4-FFF2-40B4-BE49-F238E27FC236}">
                <a16:creationId xmlns:a16="http://schemas.microsoft.com/office/drawing/2014/main" id="{03A869AD-57B7-D7F0-4F59-791C7D77503E}"/>
              </a:ext>
            </a:extLst>
          </p:cNvPr>
          <p:cNvSpPr/>
          <p:nvPr/>
        </p:nvSpPr>
        <p:spPr>
          <a:xfrm>
            <a:off x="3688080" y="3356502"/>
            <a:ext cx="4185920" cy="1764138"/>
          </a:xfrm>
          <a:custGeom>
            <a:avLst/>
            <a:gdLst>
              <a:gd name="csX0" fmla="*/ 0 w 4185920"/>
              <a:gd name="csY0" fmla="*/ 298785 h 1764138"/>
              <a:gd name="csX1" fmla="*/ 300527 w 4185920"/>
              <a:gd name="csY1" fmla="*/ 838652 h 1764138"/>
              <a:gd name="csX2" fmla="*/ 933782 w 4185920"/>
              <a:gd name="csY2" fmla="*/ 1307 h 1764138"/>
              <a:gd name="csX3" fmla="*/ 1910496 w 4185920"/>
              <a:gd name="csY3" fmla="*/ 1070023 h 1764138"/>
              <a:gd name="csX4" fmla="*/ 4185920 w 4185920"/>
              <a:gd name="csY4" fmla="*/ 1764138 h 1764138"/>
            </a:gdLst>
            <a:ahLst/>
            <a:cxnLst>
              <a:cxn ang="0">
                <a:pos x="csX0" y="csY0"/>
              </a:cxn>
              <a:cxn ang="0">
                <a:pos x="csX1" y="csY1"/>
              </a:cxn>
              <a:cxn ang="0">
                <a:pos x="csX2" y="csY2"/>
              </a:cxn>
              <a:cxn ang="0">
                <a:pos x="csX3" y="csY3"/>
              </a:cxn>
              <a:cxn ang="0">
                <a:pos x="csX4" y="csY4"/>
              </a:cxn>
            </a:cxnLst>
            <a:rect l="l" t="t" r="r" b="b"/>
            <a:pathLst>
              <a:path w="4185920" h="1764138" extrusionOk="0">
                <a:moveTo>
                  <a:pt x="0" y="298785"/>
                </a:moveTo>
                <a:cubicBezTo>
                  <a:pt x="59025" y="573088"/>
                  <a:pt x="118970" y="919416"/>
                  <a:pt x="300527" y="838652"/>
                </a:cubicBezTo>
                <a:cubicBezTo>
                  <a:pt x="481344" y="802040"/>
                  <a:pt x="674436" y="-10017"/>
                  <a:pt x="933782" y="1307"/>
                </a:cubicBezTo>
                <a:cubicBezTo>
                  <a:pt x="1282582" y="154265"/>
                  <a:pt x="1331766" y="692376"/>
                  <a:pt x="1910496" y="1070023"/>
                </a:cubicBezTo>
                <a:cubicBezTo>
                  <a:pt x="2525396" y="1322570"/>
                  <a:pt x="3666283" y="1630995"/>
                  <a:pt x="4185920" y="1764138"/>
                </a:cubicBezTo>
              </a:path>
            </a:pathLst>
          </a:custGeom>
          <a:noFill/>
          <a:ln w="38100" cap="rnd">
            <a:solidFill>
              <a:srgbClr val="00B0F0"/>
            </a:solidFill>
            <a:prstDash val="solid"/>
            <a:miter lim="800000"/>
            <a:tailEnd type="triangle"/>
            <a:extLst>
              <a:ext uri="{C807C97D-BFC1-408E-A445-0C87EB9F89A2}">
                <ask:lineSketchStyleProps xmlns:ask="http://schemas.microsoft.com/office/drawing/2018/sketchyshapes" sd="4195192271">
                  <a:custGeom>
                    <a:avLst/>
                    <a:gdLst>
                      <a:gd name="connsiteX0" fmla="*/ 0 w 3962400"/>
                      <a:gd name="connsiteY0" fmla="*/ 275526 h 1626806"/>
                      <a:gd name="connsiteX1" fmla="*/ 284480 w 3962400"/>
                      <a:gd name="connsiteY1" fmla="*/ 773366 h 1626806"/>
                      <a:gd name="connsiteX2" fmla="*/ 883920 w 3962400"/>
                      <a:gd name="connsiteY2" fmla="*/ 1206 h 1626806"/>
                      <a:gd name="connsiteX3" fmla="*/ 1808480 w 3962400"/>
                      <a:gd name="connsiteY3" fmla="*/ 986726 h 1626806"/>
                      <a:gd name="connsiteX4" fmla="*/ 3962400 w 3962400"/>
                      <a:gd name="connsiteY4" fmla="*/ 1626806 h 1626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2400" h="1626806">
                        <a:moveTo>
                          <a:pt x="0" y="275526"/>
                        </a:moveTo>
                        <a:cubicBezTo>
                          <a:pt x="68580" y="547306"/>
                          <a:pt x="137160" y="819086"/>
                          <a:pt x="284480" y="773366"/>
                        </a:cubicBezTo>
                        <a:cubicBezTo>
                          <a:pt x="431800" y="727646"/>
                          <a:pt x="629920" y="-34354"/>
                          <a:pt x="883920" y="1206"/>
                        </a:cubicBezTo>
                        <a:cubicBezTo>
                          <a:pt x="1137920" y="36766"/>
                          <a:pt x="1295400" y="715793"/>
                          <a:pt x="1808480" y="986726"/>
                        </a:cubicBezTo>
                        <a:cubicBezTo>
                          <a:pt x="2321560" y="1257659"/>
                          <a:pt x="3449320" y="1501499"/>
                          <a:pt x="3962400" y="1626806"/>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3" name="Rectangle: Rounded Corners 22">
            <a:extLst>
              <a:ext uri="{FF2B5EF4-FFF2-40B4-BE49-F238E27FC236}">
                <a16:creationId xmlns:a16="http://schemas.microsoft.com/office/drawing/2014/main" id="{3B232570-F9D8-33CB-4233-E88D4FE80DE6}"/>
              </a:ext>
            </a:extLst>
          </p:cNvPr>
          <p:cNvSpPr/>
          <p:nvPr/>
        </p:nvSpPr>
        <p:spPr>
          <a:xfrm>
            <a:off x="7874000" y="4556763"/>
            <a:ext cx="4185920" cy="1098776"/>
          </a:xfrm>
          <a:prstGeom prst="roundRect">
            <a:avLst/>
          </a:prstGeom>
          <a:noFill/>
          <a:ln w="15875" cap="rnd">
            <a:solidFill>
              <a:srgbClr val="00B0F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1" i="0" u="none" strike="noStrike" kern="0" cap="none" spc="0" normalizeH="0" baseline="0" noProof="0">
                <a:ln>
                  <a:noFill/>
                </a:ln>
                <a:solidFill>
                  <a:srgbClr val="00B0F0"/>
                </a:solidFill>
                <a:effectLst/>
                <a:uLnTx/>
                <a:uFillTx/>
                <a:latin typeface="Arial"/>
                <a:cs typeface="Arial"/>
                <a:sym typeface="Arial"/>
              </a:rPr>
              <a:t>Temporary fix: </a:t>
            </a:r>
            <a:r>
              <a:rPr kumimoji="0" lang="en-GB" sz="1600" b="0" i="0" u="none" strike="noStrike" kern="0" cap="none" spc="0" normalizeH="0" baseline="0" noProof="0">
                <a:ln>
                  <a:noFill/>
                </a:ln>
                <a:solidFill>
                  <a:srgbClr val="00B0F0"/>
                </a:solidFill>
                <a:effectLst/>
                <a:uLnTx/>
                <a:uFillTx/>
                <a:latin typeface="Arial"/>
                <a:cs typeface="Arial"/>
                <a:sym typeface="Arial"/>
              </a:rPr>
              <a:t>The system temporarily changes and reorients, however this is </a:t>
            </a:r>
            <a:r>
              <a:rPr kumimoji="0" lang="en-GB" sz="1600" b="0" i="0" u="none" strike="noStrike" kern="0" cap="none" spc="0" normalizeH="0" baseline="0" noProof="0" err="1">
                <a:ln>
                  <a:noFill/>
                </a:ln>
                <a:solidFill>
                  <a:srgbClr val="00B0F0"/>
                </a:solidFill>
                <a:effectLst/>
                <a:uLnTx/>
                <a:uFillTx/>
                <a:latin typeface="Arial"/>
                <a:cs typeface="Arial"/>
                <a:sym typeface="Arial"/>
              </a:rPr>
              <a:t>shortterm</a:t>
            </a:r>
            <a:r>
              <a:rPr kumimoji="0" lang="en-GB" sz="1600" b="0" i="0" u="none" strike="noStrike" kern="0" cap="none" spc="0" normalizeH="0" baseline="0" noProof="0">
                <a:ln>
                  <a:noFill/>
                </a:ln>
                <a:solidFill>
                  <a:srgbClr val="00B0F0"/>
                </a:solidFill>
                <a:effectLst/>
                <a:uLnTx/>
                <a:uFillTx/>
                <a:latin typeface="Arial"/>
                <a:cs typeface="Arial"/>
                <a:sym typeface="Arial"/>
              </a:rPr>
              <a:t> and unsustainable</a:t>
            </a:r>
            <a:endParaRPr kumimoji="0" lang="en-NL" sz="1600" b="0" i="0" u="none" strike="noStrike" kern="0" cap="none" spc="0" normalizeH="0" baseline="0" noProof="0">
              <a:ln>
                <a:noFill/>
              </a:ln>
              <a:solidFill>
                <a:srgbClr val="00B0F0"/>
              </a:solidFill>
              <a:effectLst/>
              <a:uLnTx/>
              <a:uFillTx/>
              <a:latin typeface="Arial"/>
              <a:cs typeface="Arial"/>
              <a:sym typeface="Arial"/>
            </a:endParaRPr>
          </a:p>
        </p:txBody>
      </p:sp>
      <p:sp>
        <p:nvSpPr>
          <p:cNvPr id="24" name="Rectangle: Rounded Corners 23">
            <a:extLst>
              <a:ext uri="{FF2B5EF4-FFF2-40B4-BE49-F238E27FC236}">
                <a16:creationId xmlns:a16="http://schemas.microsoft.com/office/drawing/2014/main" id="{421AC68A-6F98-73A2-A890-3C5E5A8A7E98}"/>
              </a:ext>
            </a:extLst>
          </p:cNvPr>
          <p:cNvSpPr/>
          <p:nvPr/>
        </p:nvSpPr>
        <p:spPr>
          <a:xfrm>
            <a:off x="7874000" y="3624735"/>
            <a:ext cx="4185920" cy="826361"/>
          </a:xfrm>
          <a:prstGeom prst="roundRect">
            <a:avLst/>
          </a:prstGeom>
          <a:noFill/>
          <a:ln w="15875" cap="rnd">
            <a:solidFill>
              <a:schemeClr val="accent4">
                <a:lumMod val="50000"/>
                <a:alpha val="96000"/>
              </a:scheme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1" i="0" u="none" strike="noStrike" kern="0" cap="none" spc="0" normalizeH="0" baseline="0" noProof="0">
                <a:ln>
                  <a:noFill/>
                </a:ln>
                <a:solidFill>
                  <a:srgbClr val="10CF9B">
                    <a:lumMod val="50000"/>
                  </a:srgbClr>
                </a:solidFill>
                <a:effectLst/>
                <a:uLnTx/>
                <a:uFillTx/>
                <a:latin typeface="Arial"/>
                <a:cs typeface="Arial"/>
                <a:sym typeface="Arial"/>
              </a:rPr>
              <a:t>Recovery</a:t>
            </a:r>
            <a:r>
              <a:rPr kumimoji="0" lang="en-GB" sz="1600" b="0" i="0" u="none" strike="noStrike" kern="0" cap="none" spc="0" normalizeH="0" baseline="0" noProof="0">
                <a:ln>
                  <a:noFill/>
                </a:ln>
                <a:solidFill>
                  <a:srgbClr val="10CF9B">
                    <a:lumMod val="50000"/>
                  </a:srgbClr>
                </a:solidFill>
                <a:effectLst/>
                <a:uLnTx/>
                <a:uFillTx/>
                <a:latin typeface="Arial"/>
                <a:cs typeface="Arial"/>
                <a:sym typeface="Arial"/>
              </a:rPr>
              <a:t>: After a knock, system recovers to previous state; ‘bounce back’ (Absorb)</a:t>
            </a:r>
            <a:endParaRPr kumimoji="0" lang="en-NL" sz="1600" b="0" i="0" u="none" strike="noStrike" kern="0" cap="none" spc="0" normalizeH="0" baseline="0" noProof="0">
              <a:ln>
                <a:noFill/>
              </a:ln>
              <a:solidFill>
                <a:srgbClr val="10CF9B">
                  <a:lumMod val="50000"/>
                </a:srgbClr>
              </a:solidFill>
              <a:effectLst/>
              <a:uLnTx/>
              <a:uFillTx/>
              <a:latin typeface="Arial"/>
              <a:cs typeface="Arial"/>
              <a:sym typeface="Arial"/>
            </a:endParaRPr>
          </a:p>
        </p:txBody>
      </p:sp>
      <p:sp>
        <p:nvSpPr>
          <p:cNvPr id="27" name="Rectangle: Rounded Corners 26">
            <a:extLst>
              <a:ext uri="{FF2B5EF4-FFF2-40B4-BE49-F238E27FC236}">
                <a16:creationId xmlns:a16="http://schemas.microsoft.com/office/drawing/2014/main" id="{F5B310B0-DAF9-194F-EBCD-E0CB97142BC6}"/>
              </a:ext>
            </a:extLst>
          </p:cNvPr>
          <p:cNvSpPr/>
          <p:nvPr/>
        </p:nvSpPr>
        <p:spPr>
          <a:xfrm>
            <a:off x="7874000" y="1189235"/>
            <a:ext cx="4185920" cy="1098776"/>
          </a:xfrm>
          <a:prstGeom prst="roundRect">
            <a:avLst/>
          </a:prstGeom>
          <a:noFill/>
          <a:ln w="15875" cap="rnd">
            <a:solidFill>
              <a:srgbClr val="FF00FF">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1" i="0" u="none" strike="noStrike" kern="0" cap="none" spc="0" normalizeH="0" baseline="0" noProof="0">
                <a:ln>
                  <a:noFill/>
                </a:ln>
                <a:solidFill>
                  <a:srgbClr val="FF00FF"/>
                </a:solidFill>
                <a:effectLst/>
                <a:uLnTx/>
                <a:uFillTx/>
                <a:latin typeface="Arial"/>
                <a:cs typeface="Arial"/>
                <a:sym typeface="Arial"/>
              </a:rPr>
              <a:t>Adaptation: </a:t>
            </a:r>
            <a:r>
              <a:rPr kumimoji="0" lang="en-GB" sz="1600" b="0" i="0" u="none" strike="noStrike" kern="0" cap="none" spc="0" normalizeH="0" baseline="0" noProof="0">
                <a:ln>
                  <a:noFill/>
                </a:ln>
                <a:solidFill>
                  <a:srgbClr val="FF00FF"/>
                </a:solidFill>
                <a:effectLst/>
                <a:uLnTx/>
                <a:uFillTx/>
                <a:latin typeface="Arial"/>
                <a:cs typeface="Arial"/>
                <a:sym typeface="Arial"/>
              </a:rPr>
              <a:t>The system incrementally changes. Can occur prior to adverse event (Adapt/Anticipate)</a:t>
            </a:r>
            <a:endParaRPr kumimoji="0" lang="en-NL" sz="1600" b="0" i="0" u="none" strike="noStrike" kern="0" cap="none" spc="0" normalizeH="0" baseline="0" noProof="0">
              <a:ln>
                <a:noFill/>
              </a:ln>
              <a:solidFill>
                <a:srgbClr val="FF00FF"/>
              </a:solidFill>
              <a:effectLst/>
              <a:uLnTx/>
              <a:uFillTx/>
              <a:latin typeface="Arial"/>
              <a:cs typeface="Arial"/>
              <a:sym typeface="Arial"/>
            </a:endParaRPr>
          </a:p>
        </p:txBody>
      </p:sp>
      <p:cxnSp>
        <p:nvCxnSpPr>
          <p:cNvPr id="30" name="Straight Arrow Connector 29">
            <a:extLst>
              <a:ext uri="{FF2B5EF4-FFF2-40B4-BE49-F238E27FC236}">
                <a16:creationId xmlns:a16="http://schemas.microsoft.com/office/drawing/2014/main" id="{B686832B-BE92-9527-B84B-C178E4D3B7C5}"/>
              </a:ext>
            </a:extLst>
          </p:cNvPr>
          <p:cNvCxnSpPr>
            <a:cxnSpLocks/>
          </p:cNvCxnSpPr>
          <p:nvPr/>
        </p:nvCxnSpPr>
        <p:spPr>
          <a:xfrm>
            <a:off x="979865" y="3613741"/>
            <a:ext cx="2707035" cy="7605"/>
          </a:xfrm>
          <a:custGeom>
            <a:avLst/>
            <a:gdLst>
              <a:gd name="csX0" fmla="*/ 0 w 2707035"/>
              <a:gd name="csY0" fmla="*/ 0 h 7605"/>
              <a:gd name="csX1" fmla="*/ 730899 w 2707035"/>
              <a:gd name="csY1" fmla="*/ 2053 h 7605"/>
              <a:gd name="csX2" fmla="*/ 1326447 w 2707035"/>
              <a:gd name="csY2" fmla="*/ 3726 h 7605"/>
              <a:gd name="csX3" fmla="*/ 1949065 w 2707035"/>
              <a:gd name="csY3" fmla="*/ 5476 h 7605"/>
              <a:gd name="csX4" fmla="*/ 2707035 w 2707035"/>
              <a:gd name="csY4" fmla="*/ 7605 h 7605"/>
            </a:gdLst>
            <a:ahLst/>
            <a:cxnLst>
              <a:cxn ang="0">
                <a:pos x="csX0" y="csY0"/>
              </a:cxn>
              <a:cxn ang="0">
                <a:pos x="csX1" y="csY1"/>
              </a:cxn>
              <a:cxn ang="0">
                <a:pos x="csX2" y="csY2"/>
              </a:cxn>
              <a:cxn ang="0">
                <a:pos x="csX3" y="csY3"/>
              </a:cxn>
              <a:cxn ang="0">
                <a:pos x="csX4" y="csY4"/>
              </a:cxn>
            </a:cxnLst>
            <a:rect l="l" t="t" r="r" b="b"/>
            <a:pathLst>
              <a:path w="2707035" h="7605" fill="none" extrusionOk="0">
                <a:moveTo>
                  <a:pt x="0" y="0"/>
                </a:moveTo>
                <a:cubicBezTo>
                  <a:pt x="192909" y="-9894"/>
                  <a:pt x="396152" y="28001"/>
                  <a:pt x="730899" y="2053"/>
                </a:cubicBezTo>
                <a:cubicBezTo>
                  <a:pt x="1065646" y="-23895"/>
                  <a:pt x="1036858" y="19795"/>
                  <a:pt x="1326447" y="3726"/>
                </a:cubicBezTo>
                <a:cubicBezTo>
                  <a:pt x="1616036" y="-12342"/>
                  <a:pt x="1673711" y="34649"/>
                  <a:pt x="1949065" y="5476"/>
                </a:cubicBezTo>
                <a:cubicBezTo>
                  <a:pt x="2224419" y="-23697"/>
                  <a:pt x="2388053" y="-10286"/>
                  <a:pt x="2707035" y="7605"/>
                </a:cubicBezTo>
              </a:path>
            </a:pathLst>
          </a:custGeom>
          <a:noFill/>
          <a:ln w="38100" cap="rnd">
            <a:solidFill>
              <a:schemeClr val="tx1"/>
            </a:solidFill>
            <a:prstDash val="solid"/>
            <a:miter lim="800000"/>
            <a:tailEnd type="triangle"/>
            <a:extLst>
              <a:ext uri="{C807C97D-BFC1-408E-A445-0C87EB9F89A2}">
                <ask:lineSketchStyleProps xmlns:ask="http://schemas.microsoft.com/office/drawing/2018/sketchyshapes" sd="1650906866">
                  <a:prstGeom prst="straightConnector1">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cxnSp>
      <p:sp>
        <p:nvSpPr>
          <p:cNvPr id="36" name="Freeform: Shape 35">
            <a:extLst>
              <a:ext uri="{FF2B5EF4-FFF2-40B4-BE49-F238E27FC236}">
                <a16:creationId xmlns:a16="http://schemas.microsoft.com/office/drawing/2014/main" id="{D6659081-59AF-8FC3-A9DF-74CD51AF0FDA}"/>
              </a:ext>
            </a:extLst>
          </p:cNvPr>
          <p:cNvSpPr/>
          <p:nvPr/>
        </p:nvSpPr>
        <p:spPr>
          <a:xfrm>
            <a:off x="3686930" y="3547100"/>
            <a:ext cx="4084260" cy="635362"/>
          </a:xfrm>
          <a:custGeom>
            <a:avLst/>
            <a:gdLst>
              <a:gd name="csX0" fmla="*/ 0 w 4084260"/>
              <a:gd name="csY0" fmla="*/ 183264 h 635362"/>
              <a:gd name="csX1" fmla="*/ 579062 w 4084260"/>
              <a:gd name="csY1" fmla="*/ 635314 h 635362"/>
              <a:gd name="csX2" fmla="*/ 1906682 w 4084260"/>
              <a:gd name="csY2" fmla="*/ 243665 h 635362"/>
              <a:gd name="csX3" fmla="*/ 4084260 w 4084260"/>
              <a:gd name="csY3" fmla="*/ 2060 h 635362"/>
            </a:gdLst>
            <a:ahLst/>
            <a:cxnLst>
              <a:cxn ang="0">
                <a:pos x="csX0" y="csY0"/>
              </a:cxn>
              <a:cxn ang="0">
                <a:pos x="csX1" y="csY1"/>
              </a:cxn>
              <a:cxn ang="0">
                <a:pos x="csX2" y="csY2"/>
              </a:cxn>
              <a:cxn ang="0">
                <a:pos x="csX3" y="csY3"/>
              </a:cxn>
            </a:cxnLst>
            <a:rect l="l" t="t" r="r" b="b"/>
            <a:pathLst>
              <a:path w="4084260" h="635362" extrusionOk="0">
                <a:moveTo>
                  <a:pt x="0" y="183264"/>
                </a:moveTo>
                <a:cubicBezTo>
                  <a:pt x="232404" y="599683"/>
                  <a:pt x="127617" y="588482"/>
                  <a:pt x="579062" y="635314"/>
                </a:cubicBezTo>
                <a:cubicBezTo>
                  <a:pt x="659105" y="653412"/>
                  <a:pt x="1088835" y="296983"/>
                  <a:pt x="1906682" y="243665"/>
                </a:cubicBezTo>
                <a:cubicBezTo>
                  <a:pt x="2305279" y="234009"/>
                  <a:pt x="3912852" y="2827"/>
                  <a:pt x="4084260" y="2060"/>
                </a:cubicBezTo>
              </a:path>
            </a:pathLst>
          </a:custGeom>
          <a:noFill/>
          <a:ln w="38100" cap="rnd">
            <a:solidFill>
              <a:schemeClr val="accent4">
                <a:lumMod val="50000"/>
              </a:schemeClr>
            </a:solidFill>
            <a:prstDash val="solid"/>
            <a:miter lim="800000"/>
            <a:tailEnd type="triangle"/>
            <a:extLst>
              <a:ext uri="{C807C97D-BFC1-408E-A445-0C87EB9F89A2}">
                <ask:lineSketchStyleProps xmlns:ask="http://schemas.microsoft.com/office/drawing/2018/sketchyshapes" sd="3939551906">
                  <a:custGeom>
                    <a:avLst/>
                    <a:gdLst>
                      <a:gd name="connsiteX0" fmla="*/ 11608 w 4095868"/>
                      <a:gd name="connsiteY0" fmla="*/ 184492 h 636542"/>
                      <a:gd name="connsiteX1" fmla="*/ 590670 w 4095868"/>
                      <a:gd name="connsiteY1" fmla="*/ 636542 h 636542"/>
                      <a:gd name="connsiteX2" fmla="*/ 1918290 w 4095868"/>
                      <a:gd name="connsiteY2" fmla="*/ 244893 h 636542"/>
                      <a:gd name="connsiteX3" fmla="*/ 4095868 w 4095868"/>
                      <a:gd name="connsiteY3" fmla="*/ 3288 h 636542"/>
                      <a:gd name="connsiteX0" fmla="*/ 0 w 4084260"/>
                      <a:gd name="connsiteY0" fmla="*/ 183264 h 635362"/>
                      <a:gd name="connsiteX1" fmla="*/ 579062 w 4084260"/>
                      <a:gd name="connsiteY1" fmla="*/ 635314 h 635362"/>
                      <a:gd name="connsiteX2" fmla="*/ 1906682 w 4084260"/>
                      <a:gd name="connsiteY2" fmla="*/ 243665 h 635362"/>
                      <a:gd name="connsiteX3" fmla="*/ 4084260 w 4084260"/>
                      <a:gd name="connsiteY3" fmla="*/ 2060 h 635362"/>
                    </a:gdLst>
                    <a:ahLst/>
                    <a:cxnLst>
                      <a:cxn ang="0">
                        <a:pos x="connsiteX0" y="connsiteY0"/>
                      </a:cxn>
                      <a:cxn ang="0">
                        <a:pos x="connsiteX1" y="connsiteY1"/>
                      </a:cxn>
                      <a:cxn ang="0">
                        <a:pos x="connsiteX2" y="connsiteY2"/>
                      </a:cxn>
                      <a:cxn ang="0">
                        <a:pos x="connsiteX3" y="connsiteY3"/>
                      </a:cxn>
                    </a:cxnLst>
                    <a:rect l="l" t="t" r="r" b="b"/>
                    <a:pathLst>
                      <a:path w="4084260" h="635362" extrusionOk="0">
                        <a:moveTo>
                          <a:pt x="0" y="183264"/>
                        </a:moveTo>
                        <a:cubicBezTo>
                          <a:pt x="235518" y="587133"/>
                          <a:pt x="136811" y="585048"/>
                          <a:pt x="579062" y="635314"/>
                        </a:cubicBezTo>
                        <a:cubicBezTo>
                          <a:pt x="685340" y="639568"/>
                          <a:pt x="1124558" y="363458"/>
                          <a:pt x="1906682" y="243665"/>
                        </a:cubicBezTo>
                        <a:cubicBezTo>
                          <a:pt x="2320336" y="232477"/>
                          <a:pt x="3879354" y="-25503"/>
                          <a:pt x="4084260" y="2060"/>
                        </a:cubicBez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37" name="Rectangle: Rounded Corners 36">
            <a:extLst>
              <a:ext uri="{FF2B5EF4-FFF2-40B4-BE49-F238E27FC236}">
                <a16:creationId xmlns:a16="http://schemas.microsoft.com/office/drawing/2014/main" id="{703FB4AE-F983-CB84-3EB4-A57C4FC99AF5}"/>
              </a:ext>
            </a:extLst>
          </p:cNvPr>
          <p:cNvSpPr/>
          <p:nvPr/>
        </p:nvSpPr>
        <p:spPr>
          <a:xfrm>
            <a:off x="7874000" y="42692"/>
            <a:ext cx="4185920" cy="1098776"/>
          </a:xfrm>
          <a:prstGeom prst="roundRect">
            <a:avLst/>
          </a:prstGeom>
          <a:noFill/>
          <a:ln w="15875" cap="rnd">
            <a:solidFill>
              <a:srgbClr val="00B050">
                <a:alpha val="96000"/>
              </a:srgbClr>
            </a:solid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l"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0" i="0" u="none" strike="noStrike" kern="0" cap="none" spc="0" normalizeH="0" baseline="0" noProof="0">
                <a:ln>
                  <a:noFill/>
                </a:ln>
                <a:solidFill>
                  <a:srgbClr val="00B050"/>
                </a:solidFill>
                <a:effectLst/>
                <a:uLnTx/>
                <a:uFillTx/>
                <a:latin typeface="Arial"/>
                <a:cs typeface="Arial"/>
                <a:sym typeface="Arial"/>
              </a:rPr>
              <a:t>Reorientation: After a knock, the WASH system rapidly reorientates; ‘builds back better’ (Transform)</a:t>
            </a:r>
            <a:endParaRPr kumimoji="0" lang="en-NL" sz="1600" b="0" i="0" u="none" strike="noStrike" kern="0" cap="none" spc="0" normalizeH="0" baseline="0" noProof="0">
              <a:ln>
                <a:noFill/>
              </a:ln>
              <a:solidFill>
                <a:srgbClr val="00B050"/>
              </a:solidFill>
              <a:effectLst/>
              <a:uLnTx/>
              <a:uFillTx/>
              <a:latin typeface="Arial"/>
              <a:cs typeface="Arial"/>
              <a:sym typeface="Arial"/>
            </a:endParaRPr>
          </a:p>
        </p:txBody>
      </p:sp>
      <p:sp>
        <p:nvSpPr>
          <p:cNvPr id="38" name="Freeform: Shape 37">
            <a:extLst>
              <a:ext uri="{FF2B5EF4-FFF2-40B4-BE49-F238E27FC236}">
                <a16:creationId xmlns:a16="http://schemas.microsoft.com/office/drawing/2014/main" id="{F3641A9E-4F9C-C051-B858-09CD4827F649}"/>
              </a:ext>
            </a:extLst>
          </p:cNvPr>
          <p:cNvSpPr/>
          <p:nvPr/>
        </p:nvSpPr>
        <p:spPr>
          <a:xfrm>
            <a:off x="2296160" y="1727200"/>
            <a:ext cx="5466080" cy="1879600"/>
          </a:xfrm>
          <a:custGeom>
            <a:avLst/>
            <a:gdLst>
              <a:gd name="connsiteX0" fmla="*/ 0 w 5466080"/>
              <a:gd name="connsiteY0" fmla="*/ 1879600 h 1879600"/>
              <a:gd name="connsiteX1" fmla="*/ 5466080 w 5466080"/>
              <a:gd name="connsiteY1" fmla="*/ 0 h 1879600"/>
            </a:gdLst>
            <a:ahLst/>
            <a:cxnLst>
              <a:cxn ang="0">
                <a:pos x="connsiteX0" y="connsiteY0"/>
              </a:cxn>
              <a:cxn ang="0">
                <a:pos x="connsiteX1" y="connsiteY1"/>
              </a:cxn>
            </a:cxnLst>
            <a:rect l="l" t="t" r="r" b="b"/>
            <a:pathLst>
              <a:path w="5466080" h="1879600">
                <a:moveTo>
                  <a:pt x="0" y="1879600"/>
                </a:moveTo>
                <a:lnTo>
                  <a:pt x="5466080" y="0"/>
                </a:lnTo>
              </a:path>
            </a:pathLst>
          </a:custGeom>
          <a:noFill/>
          <a:ln w="38100" cap="rnd">
            <a:solidFill>
              <a:srgbClr val="FF00FF"/>
            </a:solidFill>
            <a:prstDash val="solid"/>
            <a:miter lim="800000"/>
            <a:tailEnd type="triangle"/>
            <a:extLst>
              <a:ext uri="{C807C97D-BFC1-408E-A445-0C87EB9F89A2}">
                <ask:lineSketchStyleProps xmlns:ask="http://schemas.microsoft.com/office/drawing/2018/sketchyshapes" sd="1558296732">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srgbClr val="FF00FF"/>
              </a:solidFill>
              <a:effectLst/>
              <a:uLnTx/>
              <a:uFillTx/>
              <a:latin typeface="Neue Haas Grotesk Text Pro"/>
              <a:ea typeface="+mn-ea"/>
              <a:cs typeface="+mn-cs"/>
              <a:sym typeface="Arial"/>
            </a:endParaRPr>
          </a:p>
        </p:txBody>
      </p:sp>
      <p:sp>
        <p:nvSpPr>
          <p:cNvPr id="41" name="Freeform: Shape 40">
            <a:extLst>
              <a:ext uri="{FF2B5EF4-FFF2-40B4-BE49-F238E27FC236}">
                <a16:creationId xmlns:a16="http://schemas.microsoft.com/office/drawing/2014/main" id="{B346D699-FC96-EED7-3CF0-18BFC01D4611}"/>
              </a:ext>
            </a:extLst>
          </p:cNvPr>
          <p:cNvSpPr/>
          <p:nvPr/>
        </p:nvSpPr>
        <p:spPr>
          <a:xfrm>
            <a:off x="3758050" y="431366"/>
            <a:ext cx="3994060" cy="3836479"/>
          </a:xfrm>
          <a:custGeom>
            <a:avLst/>
            <a:gdLst>
              <a:gd name="csX0" fmla="*/ 0 w 3994060"/>
              <a:gd name="csY0" fmla="*/ 3180080 h 3836479"/>
              <a:gd name="csX1" fmla="*/ 310973 w 3994060"/>
              <a:gd name="csY1" fmla="*/ 3738880 h 3836479"/>
              <a:gd name="csX2" fmla="*/ 1535429 w 3994060"/>
              <a:gd name="csY2" fmla="*/ 1412240 h 3836479"/>
              <a:gd name="csX3" fmla="*/ 2711296 w 3994060"/>
              <a:gd name="csY3" fmla="*/ 243840 h 3836479"/>
              <a:gd name="csX4" fmla="*/ 3994060 w 3994060"/>
              <a:gd name="csY4" fmla="*/ 0 h 3836479"/>
              <a:gd name="csX5" fmla="*/ 3994060 w 3994060"/>
              <a:gd name="csY5" fmla="*/ 0 h 3836479"/>
            </a:gdLst>
            <a:ahLst/>
            <a:cxnLst>
              <a:cxn ang="0">
                <a:pos x="csX0" y="csY0"/>
              </a:cxn>
              <a:cxn ang="0">
                <a:pos x="csX1" y="csY1"/>
              </a:cxn>
              <a:cxn ang="0">
                <a:pos x="csX2" y="csY2"/>
              </a:cxn>
              <a:cxn ang="0">
                <a:pos x="csX3" y="csY3"/>
              </a:cxn>
              <a:cxn ang="0">
                <a:pos x="csX4" y="csY4"/>
              </a:cxn>
              <a:cxn ang="0">
                <a:pos x="csX5" y="csY5"/>
              </a:cxn>
            </a:cxnLst>
            <a:rect l="l" t="t" r="r" b="b"/>
            <a:pathLst>
              <a:path w="3994060" h="3836479" extrusionOk="0">
                <a:moveTo>
                  <a:pt x="0" y="3180080"/>
                </a:moveTo>
                <a:cubicBezTo>
                  <a:pt x="16613" y="3690093"/>
                  <a:pt x="18907" y="3975408"/>
                  <a:pt x="310973" y="3738880"/>
                </a:cubicBezTo>
                <a:cubicBezTo>
                  <a:pt x="554984" y="3512158"/>
                  <a:pt x="1311237" y="2005179"/>
                  <a:pt x="1535429" y="1412240"/>
                </a:cubicBezTo>
                <a:cubicBezTo>
                  <a:pt x="1832936" y="806928"/>
                  <a:pt x="2404390" y="432442"/>
                  <a:pt x="2711296" y="243840"/>
                </a:cubicBezTo>
                <a:cubicBezTo>
                  <a:pt x="3121067" y="8467"/>
                  <a:pt x="3994060" y="1"/>
                  <a:pt x="3994060" y="0"/>
                </a:cubicBezTo>
                <a:lnTo>
                  <a:pt x="3994060" y="0"/>
                </a:lnTo>
              </a:path>
            </a:pathLst>
          </a:custGeom>
          <a:noFill/>
          <a:ln w="38100" cap="rnd">
            <a:solidFill>
              <a:srgbClr val="00B050"/>
            </a:solidFill>
            <a:prstDash val="solid"/>
            <a:miter lim="800000"/>
            <a:tailEnd type="triangle"/>
            <a:extLst>
              <a:ext uri="{C807C97D-BFC1-408E-A445-0C87EB9F89A2}">
                <ask:lineSketchStyleProps xmlns:ask="http://schemas.microsoft.com/office/drawing/2018/sketchyshapes" sd="4254404985">
                  <a:custGeom>
                    <a:avLst/>
                    <a:gdLst>
                      <a:gd name="connsiteX0" fmla="*/ 0 w 4175760"/>
                      <a:gd name="connsiteY0" fmla="*/ 3180080 h 3836479"/>
                      <a:gd name="connsiteX1" fmla="*/ 325120 w 4175760"/>
                      <a:gd name="connsiteY1" fmla="*/ 3738880 h 3836479"/>
                      <a:gd name="connsiteX2" fmla="*/ 1605280 w 4175760"/>
                      <a:gd name="connsiteY2" fmla="*/ 1412240 h 3836479"/>
                      <a:gd name="connsiteX3" fmla="*/ 2834640 w 4175760"/>
                      <a:gd name="connsiteY3" fmla="*/ 243840 h 3836479"/>
                      <a:gd name="connsiteX4" fmla="*/ 4175760 w 4175760"/>
                      <a:gd name="connsiteY4" fmla="*/ 0 h 3836479"/>
                      <a:gd name="connsiteX5" fmla="*/ 4175760 w 4175760"/>
                      <a:gd name="connsiteY5" fmla="*/ 0 h 383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5760" h="3836479">
                        <a:moveTo>
                          <a:pt x="0" y="3180080"/>
                        </a:moveTo>
                        <a:cubicBezTo>
                          <a:pt x="28786" y="3606800"/>
                          <a:pt x="57573" y="4033520"/>
                          <a:pt x="325120" y="3738880"/>
                        </a:cubicBezTo>
                        <a:cubicBezTo>
                          <a:pt x="592667" y="3444240"/>
                          <a:pt x="1187027" y="1994747"/>
                          <a:pt x="1605280" y="1412240"/>
                        </a:cubicBezTo>
                        <a:cubicBezTo>
                          <a:pt x="2023533" y="829733"/>
                          <a:pt x="2406227" y="479213"/>
                          <a:pt x="2834640" y="243840"/>
                        </a:cubicBezTo>
                        <a:cubicBezTo>
                          <a:pt x="3263053" y="8467"/>
                          <a:pt x="4175760" y="0"/>
                          <a:pt x="4175760" y="0"/>
                        </a:cubicBezTo>
                        <a:lnTo>
                          <a:pt x="4175760" y="0"/>
                        </a:lnTo>
                      </a:path>
                    </a:pathLst>
                  </a:cu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42" name="Lightning Bolt 41">
            <a:extLst>
              <a:ext uri="{FF2B5EF4-FFF2-40B4-BE49-F238E27FC236}">
                <a16:creationId xmlns:a16="http://schemas.microsoft.com/office/drawing/2014/main" id="{99B052FD-8345-E8E6-9B5F-DE35AA93B0A5}"/>
              </a:ext>
            </a:extLst>
          </p:cNvPr>
          <p:cNvSpPr/>
          <p:nvPr/>
        </p:nvSpPr>
        <p:spPr>
          <a:xfrm rot="20488913" flipH="1">
            <a:off x="3436847" y="2174416"/>
            <a:ext cx="536486" cy="1268206"/>
          </a:xfrm>
          <a:prstGeom prst="lightningBol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NL"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51" name="Rectangle: Rounded Corners 50">
            <a:extLst>
              <a:ext uri="{FF2B5EF4-FFF2-40B4-BE49-F238E27FC236}">
                <a16:creationId xmlns:a16="http://schemas.microsoft.com/office/drawing/2014/main" id="{3BC0E163-3578-1D67-2B37-52332E8E9641}"/>
              </a:ext>
            </a:extLst>
          </p:cNvPr>
          <p:cNvSpPr/>
          <p:nvPr/>
        </p:nvSpPr>
        <p:spPr>
          <a:xfrm>
            <a:off x="1357326" y="978884"/>
            <a:ext cx="4084261" cy="1098776"/>
          </a:xfrm>
          <a:prstGeom prst="roundRect">
            <a:avLst/>
          </a:prstGeom>
          <a:noFill/>
          <a:ln w="15875" cap="rnd">
            <a:no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en-GB" sz="1600" b="0" i="0" u="none" strike="noStrike" kern="0" cap="none" spc="0" normalizeH="0" baseline="0" noProof="0">
                <a:ln>
                  <a:noFill/>
                </a:ln>
                <a:solidFill>
                  <a:srgbClr val="FF0000"/>
                </a:solidFill>
                <a:effectLst/>
                <a:uLnTx/>
                <a:uFillTx/>
                <a:latin typeface="Arial"/>
                <a:cs typeface="Arial"/>
                <a:sym typeface="Arial"/>
              </a:rPr>
              <a:t>The WASH system, with its water sources, supplies, management and people,   encounters significant adversity here</a:t>
            </a:r>
            <a:endParaRPr kumimoji="0" lang="en-NL" sz="1600" b="0" i="0" u="none" strike="noStrike" kern="0" cap="none" spc="0" normalizeH="0" baseline="0" noProof="0">
              <a:ln>
                <a:noFill/>
              </a:ln>
              <a:solidFill>
                <a:srgbClr val="FF0000"/>
              </a:solidFill>
              <a:effectLst/>
              <a:uLnTx/>
              <a:uFillTx/>
              <a:latin typeface="Arial"/>
              <a:cs typeface="Arial"/>
              <a:sym typeface="Arial"/>
            </a:endParaRPr>
          </a:p>
        </p:txBody>
      </p:sp>
      <p:cxnSp>
        <p:nvCxnSpPr>
          <p:cNvPr id="4" name="Straight Arrow Connector 3">
            <a:extLst>
              <a:ext uri="{FF2B5EF4-FFF2-40B4-BE49-F238E27FC236}">
                <a16:creationId xmlns:a16="http://schemas.microsoft.com/office/drawing/2014/main" id="{D3818226-2A1E-D539-2147-5712464C53C6}"/>
              </a:ext>
            </a:extLst>
          </p:cNvPr>
          <p:cNvCxnSpPr>
            <a:cxnSpLocks/>
          </p:cNvCxnSpPr>
          <p:nvPr/>
        </p:nvCxnSpPr>
        <p:spPr>
          <a:xfrm flipV="1">
            <a:off x="2296160" y="3669793"/>
            <a:ext cx="0" cy="1127526"/>
          </a:xfrm>
          <a:prstGeom prst="straightConnector1">
            <a:avLst/>
          </a:prstGeom>
          <a:ln w="2540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64B4C54-B606-A033-2151-83D1F8524F63}"/>
              </a:ext>
            </a:extLst>
          </p:cNvPr>
          <p:cNvSpPr txBox="1"/>
          <p:nvPr/>
        </p:nvSpPr>
        <p:spPr>
          <a:xfrm>
            <a:off x="1533232" y="4732349"/>
            <a:ext cx="1525856" cy="746903"/>
          </a:xfrm>
          <a:prstGeom prst="rect">
            <a:avLst/>
          </a:prstGeom>
          <a:noFill/>
          <a:ln w="15875" cap="rnd">
            <a:noFill/>
            <a:extLst>
              <a:ext uri="{C807C97D-BFC1-408E-A445-0C87EB9F89A2}">
                <ask:lineSketchStyleProps xmlns:ask="http://schemas.microsoft.com/office/drawing/2018/sketchyshapes" sd="1219033472">
                  <a:custGeom>
                    <a:avLst/>
                    <a:gdLst>
                      <a:gd name="connsiteX0" fmla="*/ 0 w 3657600"/>
                      <a:gd name="connsiteY0" fmla="*/ 0 h 751840"/>
                      <a:gd name="connsiteX1" fmla="*/ 3657600 w 3657600"/>
                      <a:gd name="connsiteY1" fmla="*/ 0 h 751840"/>
                      <a:gd name="connsiteX2" fmla="*/ 3657600 w 3657600"/>
                      <a:gd name="connsiteY2" fmla="*/ 751840 h 751840"/>
                      <a:gd name="connsiteX3" fmla="*/ 0 w 3657600"/>
                      <a:gd name="connsiteY3" fmla="*/ 751840 h 751840"/>
                      <a:gd name="connsiteX4" fmla="*/ 0 w 3657600"/>
                      <a:gd name="connsiteY4" fmla="*/ 0 h 751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0" h="751840" extrusionOk="0">
                        <a:moveTo>
                          <a:pt x="0" y="0"/>
                        </a:moveTo>
                        <a:cubicBezTo>
                          <a:pt x="1333300" y="118645"/>
                          <a:pt x="3026577" y="116012"/>
                          <a:pt x="3657600" y="0"/>
                        </a:cubicBezTo>
                        <a:cubicBezTo>
                          <a:pt x="3717011" y="313712"/>
                          <a:pt x="3627074" y="495572"/>
                          <a:pt x="3657600" y="751840"/>
                        </a:cubicBezTo>
                        <a:cubicBezTo>
                          <a:pt x="2216377" y="886440"/>
                          <a:pt x="1123499" y="594644"/>
                          <a:pt x="0" y="751840"/>
                        </a:cubicBezTo>
                        <a:cubicBezTo>
                          <a:pt x="66314" y="411356"/>
                          <a:pt x="-34712" y="358431"/>
                          <a:pt x="0" y="0"/>
                        </a:cubicBezTo>
                        <a:close/>
                      </a:path>
                    </a:pathLst>
                  </a:custGeom>
                  <ask:type>
                    <ask:lineSketchNone/>
                  </ask:type>
                </ask:lineSketchStyleProps>
              </a:ext>
            </a:extLst>
          </a:ln>
          <a:effectLst>
            <a:softEdge rad="0"/>
          </a:effectLst>
        </p:spPr>
        <p:txBody>
          <a:bodyPr wrap="square" lIns="108000" tIns="108000" rIns="108000" bIns="144000" rtlCol="0">
            <a:spAutoFit/>
          </a:bodyPr>
          <a:lstStyle>
            <a:defPPr>
              <a:defRPr lang="en-NL"/>
            </a:defPPr>
            <a:lvl1pPr algn="ctr">
              <a:spcBef>
                <a:spcPts val="1200"/>
              </a:spcBef>
              <a:spcAft>
                <a:spcPts val="1200"/>
              </a:spcAft>
              <a:defRPr sz="1600">
                <a:solidFill>
                  <a:schemeClr val="accent4">
                    <a:lumMod val="50000"/>
                  </a:schemeClr>
                </a:solidFill>
              </a:defRPr>
            </a:lvl1pPr>
          </a:lstStyle>
          <a:p>
            <a:pPr marL="0" marR="0" lvl="0" indent="0" algn="ctr" defTabSz="914400" rtl="0" eaLnBrk="1" fontAlgn="auto" latinLnBrk="0" hangingPunct="1">
              <a:lnSpc>
                <a:spcPct val="100000"/>
              </a:lnSpc>
              <a:spcBef>
                <a:spcPts val="1200"/>
              </a:spcBef>
              <a:spcAft>
                <a:spcPts val="1200"/>
              </a:spcAft>
              <a:buClr>
                <a:srgbClr val="000000"/>
              </a:buClr>
              <a:buSzTx/>
              <a:buFont typeface="Arial"/>
              <a:buNone/>
              <a:tabLst/>
              <a:defRPr/>
            </a:pPr>
            <a:r>
              <a:rPr kumimoji="0" lang="pt-BR" sz="1600" b="0" i="0" u="none" strike="noStrike" kern="0" cap="none" spc="0" normalizeH="0" baseline="0" noProof="0">
                <a:ln>
                  <a:noFill/>
                </a:ln>
                <a:solidFill>
                  <a:srgbClr val="FF00FF"/>
                </a:solidFill>
                <a:effectLst/>
                <a:uLnTx/>
                <a:uFillTx/>
                <a:latin typeface="Arial"/>
                <a:cs typeface="Arial"/>
                <a:sym typeface="Arial"/>
              </a:rPr>
              <a:t>Anticipatory adaptation</a:t>
            </a:r>
            <a:endParaRPr kumimoji="0" lang="en-NL" sz="1600" b="0" i="0" u="none" strike="noStrike" kern="0" cap="none" spc="0" normalizeH="0" baseline="0" noProof="0">
              <a:ln>
                <a:noFill/>
              </a:ln>
              <a:solidFill>
                <a:srgbClr val="FF00FF"/>
              </a:solidFill>
              <a:effectLst/>
              <a:uLnTx/>
              <a:uFillTx/>
              <a:latin typeface="Arial"/>
              <a:cs typeface="Arial"/>
              <a:sym typeface="Arial"/>
            </a:endParaRPr>
          </a:p>
        </p:txBody>
      </p:sp>
      <p:sp>
        <p:nvSpPr>
          <p:cNvPr id="7" name="TextBox 6">
            <a:extLst>
              <a:ext uri="{FF2B5EF4-FFF2-40B4-BE49-F238E27FC236}">
                <a16:creationId xmlns:a16="http://schemas.microsoft.com/office/drawing/2014/main" id="{4F31C26B-2039-81EC-756F-25DF33E3B3FA}"/>
              </a:ext>
            </a:extLst>
          </p:cNvPr>
          <p:cNvSpPr txBox="1"/>
          <p:nvPr/>
        </p:nvSpPr>
        <p:spPr>
          <a:xfrm>
            <a:off x="497840" y="436880"/>
            <a:ext cx="460248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000000"/>
                </a:solidFill>
                <a:effectLst/>
                <a:uLnTx/>
                <a:uFillTx/>
                <a:latin typeface="Arial"/>
                <a:cs typeface="Arial"/>
                <a:sym typeface="Arial"/>
              </a:rPr>
              <a:t>Six responses to climate shocks and changes</a:t>
            </a:r>
            <a:endParaRPr kumimoji="0" lang="en-NL" sz="1400" b="1" i="0" u="none" strike="noStrike" kern="0" cap="none" spc="0" normalizeH="0" baseline="0" noProof="0">
              <a:ln>
                <a:noFill/>
              </a:ln>
              <a:solidFill>
                <a:srgbClr val="000000"/>
              </a:solidFill>
              <a:effectLst/>
              <a:uLnTx/>
              <a:uFillTx/>
              <a:latin typeface="Arial"/>
              <a:cs typeface="Arial"/>
              <a:sym typeface="Arial"/>
            </a:endParaRPr>
          </a:p>
        </p:txBody>
      </p:sp>
      <p:cxnSp>
        <p:nvCxnSpPr>
          <p:cNvPr id="3" name="Straight Connector 2">
            <a:extLst>
              <a:ext uri="{FF2B5EF4-FFF2-40B4-BE49-F238E27FC236}">
                <a16:creationId xmlns:a16="http://schemas.microsoft.com/office/drawing/2014/main" id="{E44F78A9-59F7-35C9-CF30-4AEEEFE06505}"/>
              </a:ext>
            </a:extLst>
          </p:cNvPr>
          <p:cNvCxnSpPr>
            <a:cxnSpLocks/>
          </p:cNvCxnSpPr>
          <p:nvPr/>
        </p:nvCxnSpPr>
        <p:spPr>
          <a:xfrm>
            <a:off x="955040" y="1452543"/>
            <a:ext cx="0" cy="48032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38264EA-AD13-72C7-95AF-97B837551924}"/>
              </a:ext>
            </a:extLst>
          </p:cNvPr>
          <p:cNvSpPr txBox="1"/>
          <p:nvPr/>
        </p:nvSpPr>
        <p:spPr>
          <a:xfrm>
            <a:off x="0" y="806212"/>
            <a:ext cx="1447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Strength of system</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10" name="TextBox 9">
            <a:extLst>
              <a:ext uri="{FF2B5EF4-FFF2-40B4-BE49-F238E27FC236}">
                <a16:creationId xmlns:a16="http://schemas.microsoft.com/office/drawing/2014/main" id="{E4004A5E-1F5F-319E-B21C-26D2381D83FC}"/>
              </a:ext>
            </a:extLst>
          </p:cNvPr>
          <p:cNvSpPr txBox="1"/>
          <p:nvPr/>
        </p:nvSpPr>
        <p:spPr>
          <a:xfrm>
            <a:off x="131173" y="1458693"/>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Strong</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TextBox 10">
            <a:extLst>
              <a:ext uri="{FF2B5EF4-FFF2-40B4-BE49-F238E27FC236}">
                <a16:creationId xmlns:a16="http://schemas.microsoft.com/office/drawing/2014/main" id="{4004BB7F-56C2-5F89-1867-9368F62F69FB}"/>
              </a:ext>
            </a:extLst>
          </p:cNvPr>
          <p:cNvSpPr txBox="1"/>
          <p:nvPr/>
        </p:nvSpPr>
        <p:spPr>
          <a:xfrm>
            <a:off x="188052" y="5743093"/>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Weak</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5" name="Straight Connector 14">
            <a:extLst>
              <a:ext uri="{FF2B5EF4-FFF2-40B4-BE49-F238E27FC236}">
                <a16:creationId xmlns:a16="http://schemas.microsoft.com/office/drawing/2014/main" id="{8382A477-1DF6-8CAE-4078-C5657351A101}"/>
              </a:ext>
            </a:extLst>
          </p:cNvPr>
          <p:cNvCxnSpPr>
            <a:cxnSpLocks/>
          </p:cNvCxnSpPr>
          <p:nvPr/>
        </p:nvCxnSpPr>
        <p:spPr>
          <a:xfrm flipH="1">
            <a:off x="955040" y="625576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C5E26D9-38C5-AFE6-F42F-8536930660B7}"/>
              </a:ext>
            </a:extLst>
          </p:cNvPr>
          <p:cNvSpPr txBox="1"/>
          <p:nvPr/>
        </p:nvSpPr>
        <p:spPr>
          <a:xfrm>
            <a:off x="3624943" y="6583765"/>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Time</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31" name="Straight Connector 30">
            <a:extLst>
              <a:ext uri="{FF2B5EF4-FFF2-40B4-BE49-F238E27FC236}">
                <a16:creationId xmlns:a16="http://schemas.microsoft.com/office/drawing/2014/main" id="{82675309-9E1B-7A9E-12A3-CD02E9C1CF5A}"/>
              </a:ext>
            </a:extLst>
          </p:cNvPr>
          <p:cNvCxnSpPr>
            <a:cxnSpLocks/>
          </p:cNvCxnSpPr>
          <p:nvPr/>
        </p:nvCxnSpPr>
        <p:spPr>
          <a:xfrm flipH="1">
            <a:off x="2333382" y="625576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3CA4334-B5A5-DE54-11B3-6CDC81734CFC}"/>
              </a:ext>
            </a:extLst>
          </p:cNvPr>
          <p:cNvCxnSpPr>
            <a:cxnSpLocks/>
          </p:cNvCxnSpPr>
          <p:nvPr/>
        </p:nvCxnSpPr>
        <p:spPr>
          <a:xfrm flipH="1">
            <a:off x="3686900" y="6255762"/>
            <a:ext cx="134112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BF2A974-C365-4FC1-2D0D-4CEA2264E666}"/>
              </a:ext>
            </a:extLst>
          </p:cNvPr>
          <p:cNvCxnSpPr>
            <a:cxnSpLocks/>
          </p:cNvCxnSpPr>
          <p:nvPr/>
        </p:nvCxnSpPr>
        <p:spPr>
          <a:xfrm flipH="1">
            <a:off x="5028020" y="6263124"/>
            <a:ext cx="2743170" cy="0"/>
          </a:xfrm>
          <a:prstGeom prst="line">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9BCA0F7-082D-F882-3E64-4FB4703BD157}"/>
              </a:ext>
            </a:extLst>
          </p:cNvPr>
          <p:cNvSpPr txBox="1"/>
          <p:nvPr/>
        </p:nvSpPr>
        <p:spPr>
          <a:xfrm>
            <a:off x="1153885" y="6304184"/>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Prevention</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39" name="TextBox 38">
            <a:extLst>
              <a:ext uri="{FF2B5EF4-FFF2-40B4-BE49-F238E27FC236}">
                <a16:creationId xmlns:a16="http://schemas.microsoft.com/office/drawing/2014/main" id="{67756460-7B23-E243-A1FE-EFAEA2C5A973}"/>
              </a:ext>
            </a:extLst>
          </p:cNvPr>
          <p:cNvSpPr txBox="1"/>
          <p:nvPr/>
        </p:nvSpPr>
        <p:spPr>
          <a:xfrm>
            <a:off x="2349710" y="6333847"/>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Preparedness</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40" name="TextBox 39">
            <a:extLst>
              <a:ext uri="{FF2B5EF4-FFF2-40B4-BE49-F238E27FC236}">
                <a16:creationId xmlns:a16="http://schemas.microsoft.com/office/drawing/2014/main" id="{84567D4C-4863-1B36-2CA0-730198D57271}"/>
              </a:ext>
            </a:extLst>
          </p:cNvPr>
          <p:cNvSpPr txBox="1"/>
          <p:nvPr/>
        </p:nvSpPr>
        <p:spPr>
          <a:xfrm>
            <a:off x="3876918" y="6324543"/>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Response</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43" name="TextBox 42">
            <a:extLst>
              <a:ext uri="{FF2B5EF4-FFF2-40B4-BE49-F238E27FC236}">
                <a16:creationId xmlns:a16="http://schemas.microsoft.com/office/drawing/2014/main" id="{204313C9-301E-9A9A-C1C6-FEAE0B464645}"/>
              </a:ext>
            </a:extLst>
          </p:cNvPr>
          <p:cNvSpPr txBox="1"/>
          <p:nvPr/>
        </p:nvSpPr>
        <p:spPr>
          <a:xfrm>
            <a:off x="5781040" y="6304184"/>
            <a:ext cx="1447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a:ln>
                  <a:noFill/>
                </a:ln>
                <a:solidFill>
                  <a:srgbClr val="000000"/>
                </a:solidFill>
                <a:effectLst/>
                <a:uLnTx/>
                <a:uFillTx/>
                <a:latin typeface="Arial"/>
                <a:cs typeface="Arial"/>
                <a:sym typeface="Arial"/>
              </a:rPr>
              <a:t>Recovery</a:t>
            </a:r>
            <a:endParaRPr kumimoji="0" lang="en-NL" sz="1400" b="0" i="0" u="none" strike="noStrike" kern="0" cap="none" spc="0" normalizeH="0" baseline="0" noProof="0">
              <a:ln>
                <a:noFill/>
              </a:ln>
              <a:solidFill>
                <a:srgbClr val="000000"/>
              </a:solidFill>
              <a:effectLst/>
              <a:uLnTx/>
              <a:uFillTx/>
              <a:latin typeface="Arial"/>
              <a:cs typeface="Arial"/>
              <a:sym typeface="Arial"/>
            </a:endParaRPr>
          </a:p>
        </p:txBody>
      </p:sp>
      <p:sp>
        <p:nvSpPr>
          <p:cNvPr id="2" name="Title 1">
            <a:extLst>
              <a:ext uri="{FF2B5EF4-FFF2-40B4-BE49-F238E27FC236}">
                <a16:creationId xmlns:a16="http://schemas.microsoft.com/office/drawing/2014/main" id="{63EE7D68-E225-32C6-8722-4F895FC12CB4}"/>
              </a:ext>
            </a:extLst>
          </p:cNvPr>
          <p:cNvSpPr>
            <a:spLocks noGrp="1"/>
          </p:cNvSpPr>
          <p:nvPr>
            <p:ph type="title"/>
          </p:nvPr>
        </p:nvSpPr>
        <p:spPr/>
        <p:txBody>
          <a:bodyPr/>
          <a:lstStyle/>
          <a:p>
            <a:endParaRPr lang="en-NL"/>
          </a:p>
        </p:txBody>
      </p:sp>
    </p:spTree>
    <p:extLst>
      <p:ext uri="{BB962C8B-B14F-4D97-AF65-F5344CB8AC3E}">
        <p14:creationId xmlns:p14="http://schemas.microsoft.com/office/powerpoint/2010/main" val="1486527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7" grpId="0" animBg="1"/>
      <p:bldP spid="18" grpId="0" animBg="1"/>
      <p:bldP spid="22" grpId="0" animBg="1"/>
      <p:bldP spid="23" grpId="0" animBg="1"/>
      <p:bldP spid="24" grpId="0" animBg="1"/>
      <p:bldP spid="27" grpId="0" animBg="1"/>
      <p:bldP spid="36" grpId="0" animBg="1"/>
      <p:bldP spid="37" grpId="0" animBg="1"/>
      <p:bldP spid="38" grpId="0" animBg="1"/>
      <p:bldP spid="41" grpId="0" animBg="1"/>
      <p:bldP spid="42" grpId="0" animBg="1"/>
      <p:bldP spid="51"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7E685-5887-BD3C-C02F-D255F6CE6079}"/>
              </a:ext>
            </a:extLst>
          </p:cNvPr>
          <p:cNvSpPr>
            <a:spLocks noGrp="1"/>
          </p:cNvSpPr>
          <p:nvPr>
            <p:ph type="title"/>
          </p:nvPr>
        </p:nvSpPr>
        <p:spPr>
          <a:xfrm>
            <a:off x="660337" y="1227004"/>
            <a:ext cx="3902239" cy="1042866"/>
          </a:xfrm>
        </p:spPr>
        <p:txBody>
          <a:bodyPr/>
          <a:lstStyle/>
          <a:p>
            <a:r>
              <a:rPr lang="en-GB">
                <a:sym typeface="Roboto"/>
              </a:rPr>
              <a:t>Climate-Resilient Water Services</a:t>
            </a:r>
            <a:endParaRPr lang="en-GB"/>
          </a:p>
        </p:txBody>
      </p:sp>
      <p:sp>
        <p:nvSpPr>
          <p:cNvPr id="7" name="TextBox 6">
            <a:extLst>
              <a:ext uri="{FF2B5EF4-FFF2-40B4-BE49-F238E27FC236}">
                <a16:creationId xmlns:a16="http://schemas.microsoft.com/office/drawing/2014/main" id="{458545AE-D664-F1E9-8A1A-3F6409AC3748}"/>
              </a:ext>
            </a:extLst>
          </p:cNvPr>
          <p:cNvSpPr txBox="1"/>
          <p:nvPr/>
        </p:nvSpPr>
        <p:spPr>
          <a:xfrm>
            <a:off x="660337" y="2649139"/>
            <a:ext cx="3075027"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Core factors: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Prevention</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Preparedness</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Response</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GB" sz="24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Recovery</a:t>
            </a:r>
          </a:p>
        </p:txBody>
      </p:sp>
      <p:sp>
        <p:nvSpPr>
          <p:cNvPr id="8" name="TextBox 7">
            <a:extLst>
              <a:ext uri="{FF2B5EF4-FFF2-40B4-BE49-F238E27FC236}">
                <a16:creationId xmlns:a16="http://schemas.microsoft.com/office/drawing/2014/main" id="{9A486C1A-3298-A535-2899-ED172D34BC56}"/>
              </a:ext>
            </a:extLst>
          </p:cNvPr>
          <p:cNvSpPr txBox="1"/>
          <p:nvPr/>
        </p:nvSpPr>
        <p:spPr>
          <a:xfrm>
            <a:off x="4606024" y="5609010"/>
            <a:ext cx="687401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srgbClr val="0B5FBA"/>
                </a:solidFill>
                <a:effectLst/>
                <a:uLnTx/>
                <a:uFillTx/>
                <a:latin typeface="Roboto"/>
                <a:ea typeface="Roboto"/>
                <a:cs typeface="Roboto"/>
                <a:sym typeface="Arial"/>
              </a:rPr>
              <a:t>Figure: How the existing strength of a system can influence the outcomes of services</a:t>
            </a:r>
          </a:p>
        </p:txBody>
      </p:sp>
      <p:pic>
        <p:nvPicPr>
          <p:cNvPr id="4" name="Picture 3">
            <a:extLst>
              <a:ext uri="{FF2B5EF4-FFF2-40B4-BE49-F238E27FC236}">
                <a16:creationId xmlns:a16="http://schemas.microsoft.com/office/drawing/2014/main" id="{FC4FA323-749D-A482-0E99-F3136EF309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08735" y="74219"/>
            <a:ext cx="7772400" cy="5534791"/>
          </a:xfrm>
          <a:prstGeom prst="rect">
            <a:avLst/>
          </a:prstGeom>
        </p:spPr>
      </p:pic>
    </p:spTree>
    <p:extLst>
      <p:ext uri="{BB962C8B-B14F-4D97-AF65-F5344CB8AC3E}">
        <p14:creationId xmlns:p14="http://schemas.microsoft.com/office/powerpoint/2010/main" val="9443061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C5B4-0DDE-3E79-1CB4-E58D07616EDA}"/>
              </a:ext>
            </a:extLst>
          </p:cNvPr>
          <p:cNvSpPr>
            <a:spLocks noGrp="1"/>
          </p:cNvSpPr>
          <p:nvPr>
            <p:ph type="title"/>
          </p:nvPr>
        </p:nvSpPr>
        <p:spPr>
          <a:xfrm>
            <a:off x="658368" y="758537"/>
            <a:ext cx="4142231" cy="4336608"/>
          </a:xfrm>
        </p:spPr>
        <p:txBody>
          <a:bodyPr>
            <a:normAutofit/>
          </a:bodyPr>
          <a:lstStyle/>
          <a:p>
            <a:r>
              <a:rPr lang="en-GB"/>
              <a:t>Resilience is a never-ending cycle.</a:t>
            </a:r>
            <a:br>
              <a:rPr lang="en-GB"/>
            </a:br>
            <a:br>
              <a:rPr lang="en-GB"/>
            </a:br>
            <a:br>
              <a:rPr lang="en-GB"/>
            </a:br>
            <a:r>
              <a:rPr lang="en-GB"/>
              <a:t>It is a gradual process and not a quick fix or a one-off action.</a:t>
            </a:r>
          </a:p>
        </p:txBody>
      </p:sp>
      <p:graphicFrame>
        <p:nvGraphicFramePr>
          <p:cNvPr id="4" name="Diagram 3">
            <a:extLst>
              <a:ext uri="{FF2B5EF4-FFF2-40B4-BE49-F238E27FC236}">
                <a16:creationId xmlns:a16="http://schemas.microsoft.com/office/drawing/2014/main" id="{C1810783-4B80-FC74-A966-7CB97D95DCBE}"/>
              </a:ext>
            </a:extLst>
          </p:cNvPr>
          <p:cNvGraphicFramePr/>
          <p:nvPr/>
        </p:nvGraphicFramePr>
        <p:xfrm>
          <a:off x="3314701" y="426027"/>
          <a:ext cx="8405967" cy="5282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E943D502-00E8-F500-F334-F618A84BEF56}"/>
              </a:ext>
            </a:extLst>
          </p:cNvPr>
          <p:cNvSpPr txBox="1"/>
          <p:nvPr/>
        </p:nvSpPr>
        <p:spPr>
          <a:xfrm>
            <a:off x="8491134" y="4190537"/>
            <a:ext cx="184958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SHOCK</a:t>
            </a:r>
          </a:p>
        </p:txBody>
      </p:sp>
      <p:pic>
        <p:nvPicPr>
          <p:cNvPr id="8" name="Graphic 7" descr="Lightning bolt with solid fill">
            <a:extLst>
              <a:ext uri="{FF2B5EF4-FFF2-40B4-BE49-F238E27FC236}">
                <a16:creationId xmlns:a16="http://schemas.microsoft.com/office/drawing/2014/main" id="{5A55213C-4366-9D16-2B00-BBA4165BC50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339448" y="4190537"/>
            <a:ext cx="606623" cy="606623"/>
          </a:xfrm>
          <a:prstGeom prst="rect">
            <a:avLst/>
          </a:prstGeom>
        </p:spPr>
      </p:pic>
      <p:pic>
        <p:nvPicPr>
          <p:cNvPr id="3" name="Graphic 2" descr="Lightning bolt with solid fill">
            <a:extLst>
              <a:ext uri="{FF2B5EF4-FFF2-40B4-BE49-F238E27FC236}">
                <a16:creationId xmlns:a16="http://schemas.microsoft.com/office/drawing/2014/main" id="{BBA1D580-BFE9-AE23-33B5-6B8EDC0209A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642759" y="4190537"/>
            <a:ext cx="606623" cy="606623"/>
          </a:xfrm>
          <a:prstGeom prst="rect">
            <a:avLst/>
          </a:prstGeom>
        </p:spPr>
      </p:pic>
    </p:spTree>
    <p:extLst>
      <p:ext uri="{BB962C8B-B14F-4D97-AF65-F5344CB8AC3E}">
        <p14:creationId xmlns:p14="http://schemas.microsoft.com/office/powerpoint/2010/main" val="20543211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B23B2-B9A8-177A-8232-DFA87DE1AF21}"/>
              </a:ext>
            </a:extLst>
          </p:cNvPr>
          <p:cNvSpPr>
            <a:spLocks noGrp="1"/>
          </p:cNvSpPr>
          <p:nvPr>
            <p:ph type="title"/>
          </p:nvPr>
        </p:nvSpPr>
        <p:spPr>
          <a:xfrm>
            <a:off x="619773" y="402157"/>
            <a:ext cx="10652760" cy="969264"/>
          </a:xfrm>
        </p:spPr>
        <p:txBody>
          <a:bodyPr>
            <a:normAutofit/>
          </a:bodyPr>
          <a:lstStyle/>
          <a:p>
            <a:r>
              <a:rPr lang="en-GB"/>
              <a:t>The benefits</a:t>
            </a:r>
          </a:p>
        </p:txBody>
      </p:sp>
      <p:sp>
        <p:nvSpPr>
          <p:cNvPr id="3" name="Content Placeholder 2">
            <a:extLst>
              <a:ext uri="{FF2B5EF4-FFF2-40B4-BE49-F238E27FC236}">
                <a16:creationId xmlns:a16="http://schemas.microsoft.com/office/drawing/2014/main" id="{57ED52F3-3601-4F9B-7C9B-A68412753A0F}"/>
              </a:ext>
            </a:extLst>
          </p:cNvPr>
          <p:cNvSpPr>
            <a:spLocks noGrp="1"/>
          </p:cNvSpPr>
          <p:nvPr>
            <p:ph idx="1"/>
          </p:nvPr>
        </p:nvSpPr>
        <p:spPr>
          <a:xfrm>
            <a:off x="619773" y="1371421"/>
            <a:ext cx="7085171" cy="1341799"/>
          </a:xfrm>
        </p:spPr>
        <p:txBody>
          <a:bodyPr>
            <a:normAutofit/>
          </a:bodyPr>
          <a:lstStyle/>
          <a:p>
            <a:r>
              <a:rPr lang="en-GB" sz="2200"/>
              <a:t>Resilient water and sanitation systems can strengthen the capacity of households, communities, and economies to withstand broader climate impacts:</a:t>
            </a:r>
            <a:endParaRPr lang="en-GB">
              <a:sym typeface="Arial"/>
            </a:endParaRPr>
          </a:p>
          <a:p>
            <a:endParaRPr lang="en-GB">
              <a:sym typeface="Arial"/>
            </a:endParaRPr>
          </a:p>
          <a:p>
            <a:endParaRPr lang="en-GB">
              <a:sym typeface="Arial"/>
            </a:endParaRPr>
          </a:p>
          <a:p>
            <a:endParaRPr lang="en-GB"/>
          </a:p>
          <a:p>
            <a:endParaRPr lang="en-GB"/>
          </a:p>
          <a:p>
            <a:endParaRPr lang="en-GB"/>
          </a:p>
        </p:txBody>
      </p:sp>
      <p:sp>
        <p:nvSpPr>
          <p:cNvPr id="4" name="TextBox 3">
            <a:extLst>
              <a:ext uri="{FF2B5EF4-FFF2-40B4-BE49-F238E27FC236}">
                <a16:creationId xmlns:a16="http://schemas.microsoft.com/office/drawing/2014/main" id="{77C4E4B3-FB24-A0C2-69E1-03CDAADE185B}"/>
              </a:ext>
            </a:extLst>
          </p:cNvPr>
          <p:cNvSpPr txBox="1"/>
          <p:nvPr/>
        </p:nvSpPr>
        <p:spPr>
          <a:xfrm>
            <a:off x="619773" y="2929286"/>
            <a:ext cx="10353027" cy="2651367"/>
          </a:xfrm>
          <a:prstGeom prst="rect">
            <a:avLst/>
          </a:prstGeom>
          <a:noFill/>
        </p:spPr>
        <p:txBody>
          <a:bodyPr wrap="square" numCol="2" rtlCol="0">
            <a:spAutoFit/>
          </a:bodyPr>
          <a:lstStyle/>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Support during displacement and migration</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Economic stability and livelihood protection</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Social and community resilience</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Systemic risk reduction</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Cost-saving</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Protection against extreme heat</a:t>
            </a:r>
          </a:p>
          <a:p>
            <a:pPr marL="342900" marR="0" lvl="0" indent="-342900" algn="l" defTabSz="914400" rtl="0" eaLnBrk="1" fontAlgn="auto" latinLnBrk="0" hangingPunct="1">
              <a:lnSpc>
                <a:spcPct val="100000"/>
              </a:lnSpc>
              <a:spcBef>
                <a:spcPts val="0"/>
              </a:spcBef>
              <a:spcAft>
                <a:spcPts val="1200"/>
              </a:spcAft>
              <a:buClr>
                <a:srgbClr val="000000"/>
              </a:buClr>
              <a:buSzTx/>
              <a:buFont typeface="Arial" panose="020B0604020202020204" pitchFamily="34" charset="0"/>
              <a:buChar char="•"/>
              <a:tabLst/>
              <a:defRPr/>
            </a:pPr>
            <a:r>
              <a:rPr kumimoji="0" lang="en-GB" sz="2000" b="0" i="0" u="none" strike="noStrike" kern="0" cap="none" spc="0" normalizeH="0" baseline="0" noProof="0">
                <a:ln>
                  <a:noFill/>
                </a:ln>
                <a:solidFill>
                  <a:srgbClr val="000000"/>
                </a:solidFill>
                <a:effectLst/>
                <a:uLnTx/>
                <a:uFillTx/>
                <a:latin typeface="Arial"/>
                <a:cs typeface="Arial"/>
                <a:sym typeface="Arial"/>
              </a:rPr>
              <a:t>Reduced social inequalities/injustice</a:t>
            </a:r>
          </a:p>
          <a:p>
            <a:pPr marL="0" marR="0" lvl="0" indent="0" algn="l" defTabSz="914400" rtl="0" eaLnBrk="1" fontAlgn="auto" latinLnBrk="0" hangingPunct="1">
              <a:lnSpc>
                <a:spcPct val="100000"/>
              </a:lnSpc>
              <a:spcBef>
                <a:spcPts val="0"/>
              </a:spcBef>
              <a:spcAft>
                <a:spcPts val="1200"/>
              </a:spcAft>
              <a:buClr>
                <a:srgbClr val="000000"/>
              </a:buClr>
              <a:buSzTx/>
              <a:buFont typeface="Arial"/>
              <a:buNone/>
              <a:tabLst/>
              <a:defRPr/>
            </a:pPr>
            <a:endParaRPr kumimoji="0" lang="en-GB" sz="20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093891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26515C4-2337-9501-958E-12588352766D}"/>
              </a:ext>
            </a:extLst>
          </p:cNvPr>
          <p:cNvSpPr>
            <a:spLocks noGrp="1"/>
          </p:cNvSpPr>
          <p:nvPr>
            <p:ph sz="quarter" idx="16"/>
          </p:nvPr>
        </p:nvSpPr>
        <p:spPr/>
        <p:txBody>
          <a:bodyPr/>
          <a:lstStyle/>
          <a:p>
            <a:r>
              <a:rPr lang="en-GB"/>
              <a:t>Climate mitigation and adaptation</a:t>
            </a:r>
          </a:p>
        </p:txBody>
      </p:sp>
    </p:spTree>
    <p:extLst>
      <p:ext uri="{BB962C8B-B14F-4D97-AF65-F5344CB8AC3E}">
        <p14:creationId xmlns:p14="http://schemas.microsoft.com/office/powerpoint/2010/main" val="8035996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1" name="Google Shape;541;p21"/>
          <p:cNvSpPr txBox="1"/>
          <p:nvPr/>
        </p:nvSpPr>
        <p:spPr>
          <a:xfrm>
            <a:off x="593074" y="49216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Mitigation and adaptation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21"/>
          <p:cNvSpPr/>
          <p:nvPr/>
        </p:nvSpPr>
        <p:spPr>
          <a:xfrm>
            <a:off x="9278834" y="0"/>
            <a:ext cx="2913165" cy="6858000"/>
          </a:xfrm>
          <a:custGeom>
            <a:avLst/>
            <a:gdLst/>
            <a:ahLst/>
            <a:cxnLst/>
            <a:rect l="l" t="t" r="r" b="b"/>
            <a:pathLst>
              <a:path w="6361176" h="13716000" extrusionOk="0">
                <a:moveTo>
                  <a:pt x="6252718" y="13716000"/>
                </a:moveTo>
                <a:lnTo>
                  <a:pt x="108458" y="13716000"/>
                </a:lnTo>
                <a:cubicBezTo>
                  <a:pt x="48768" y="13716000"/>
                  <a:pt x="0" y="13667360"/>
                  <a:pt x="0" y="13607542"/>
                </a:cubicBezTo>
                <a:lnTo>
                  <a:pt x="0" y="108458"/>
                </a:lnTo>
                <a:cubicBezTo>
                  <a:pt x="0" y="48641"/>
                  <a:pt x="48641" y="0"/>
                  <a:pt x="108458" y="0"/>
                </a:cubicBezTo>
                <a:lnTo>
                  <a:pt x="6252718" y="0"/>
                </a:lnTo>
                <a:cubicBezTo>
                  <a:pt x="6312408" y="0"/>
                  <a:pt x="6361176" y="48641"/>
                  <a:pt x="6361176" y="108458"/>
                </a:cubicBezTo>
                <a:lnTo>
                  <a:pt x="6361176" y="13607542"/>
                </a:lnTo>
                <a:cubicBezTo>
                  <a:pt x="6361176" y="13667231"/>
                  <a:pt x="6312535" y="13716000"/>
                  <a:pt x="6252718" y="13716000"/>
                </a:cubicBezTo>
                <a:close/>
              </a:path>
            </a:pathLst>
          </a:custGeom>
          <a:solidFill>
            <a:srgbClr val="0A5FBA"/>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4" name="Google Shape;544;p21"/>
          <p:cNvSpPr/>
          <p:nvPr/>
        </p:nvSpPr>
        <p:spPr>
          <a:xfrm>
            <a:off x="10541901" y="548806"/>
            <a:ext cx="387033" cy="544767"/>
          </a:xfrm>
          <a:custGeom>
            <a:avLst/>
            <a:gdLst/>
            <a:ahLst/>
            <a:cxnLst/>
            <a:rect l="l" t="t" r="r" b="b"/>
            <a:pathLst>
              <a:path w="774065" h="1089533" extrusionOk="0">
                <a:moveTo>
                  <a:pt x="0" y="0"/>
                </a:moveTo>
                <a:lnTo>
                  <a:pt x="774065" y="0"/>
                </a:lnTo>
                <a:lnTo>
                  <a:pt x="774065" y="1089533"/>
                </a:lnTo>
                <a:lnTo>
                  <a:pt x="0" y="1089533"/>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5" name="Google Shape;545;p21"/>
          <p:cNvSpPr/>
          <p:nvPr/>
        </p:nvSpPr>
        <p:spPr>
          <a:xfrm>
            <a:off x="10348544" y="3138805"/>
            <a:ext cx="580390" cy="580390"/>
          </a:xfrm>
          <a:custGeom>
            <a:avLst/>
            <a:gdLst/>
            <a:ahLst/>
            <a:cxnLst/>
            <a:rect l="l" t="t" r="r" b="b"/>
            <a:pathLst>
              <a:path w="1160780" h="1160780" extrusionOk="0">
                <a:moveTo>
                  <a:pt x="0" y="0"/>
                </a:moveTo>
                <a:lnTo>
                  <a:pt x="1160780" y="0"/>
                </a:lnTo>
                <a:lnTo>
                  <a:pt x="1160780" y="1160780"/>
                </a:lnTo>
                <a:lnTo>
                  <a:pt x="0" y="1160780"/>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21"/>
          <p:cNvSpPr txBox="1"/>
          <p:nvPr/>
        </p:nvSpPr>
        <p:spPr>
          <a:xfrm>
            <a:off x="9513947" y="1304491"/>
            <a:ext cx="2426800" cy="1179490"/>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Mitigation</a:t>
            </a: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 means reducing emissions of greenhouse gases that cause climate change i.e., </a:t>
            </a: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addressing the cause of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21"/>
          <p:cNvSpPr txBox="1"/>
          <p:nvPr/>
        </p:nvSpPr>
        <p:spPr>
          <a:xfrm>
            <a:off x="9449090" y="3897400"/>
            <a:ext cx="2426800" cy="259487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Adaptation</a:t>
            </a: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 means adjusting to actual or expected climate change to </a:t>
            </a:r>
            <a:r>
              <a:rPr kumimoji="0" lang="en-US" sz="1533" b="0" i="0" u="none" strike="noStrike" kern="0" cap="none" spc="0" normalizeH="0" baseline="0" noProof="0" err="1">
                <a:ln>
                  <a:noFill/>
                </a:ln>
                <a:solidFill>
                  <a:srgbClr val="FFFFFF"/>
                </a:solidFill>
                <a:effectLst/>
                <a:uLnTx/>
                <a:uFillTx/>
                <a:latin typeface="Roboto"/>
                <a:ea typeface="Roboto"/>
                <a:cs typeface="Roboto"/>
                <a:sym typeface="Roboto"/>
              </a:rPr>
              <a:t>minimise</a:t>
            </a: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 harm or exploit beneficial opportunities i.e., </a:t>
            </a: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adjusting to the impacts of climate change.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1" i="0" u="none" strike="noStrike" kern="0" cap="none" spc="0" normalizeH="0" baseline="0" noProof="0">
              <a:ln>
                <a:noFill/>
              </a:ln>
              <a:solidFill>
                <a:srgbClr val="FFFFFF"/>
              </a:solidFill>
              <a:effectLst/>
              <a:uLnTx/>
              <a:uFillTx/>
              <a:latin typeface="Roboto"/>
              <a:ea typeface="Roboto"/>
              <a:cs typeface="Roboto"/>
              <a:sym typeface="Roboto"/>
            </a:endParaRPr>
          </a:p>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Both need to respond to issues of </a:t>
            </a: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inequality, social exclusion </a:t>
            </a: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and</a:t>
            </a:r>
            <a:r>
              <a:rPr kumimoji="0" lang="en-US" sz="1533" b="1" i="0" u="none" strike="noStrike" kern="0" cap="none" spc="0" normalizeH="0" baseline="0" noProof="0">
                <a:ln>
                  <a:noFill/>
                </a:ln>
                <a:solidFill>
                  <a:srgbClr val="FFFFFF"/>
                </a:solidFill>
                <a:effectLst/>
                <a:uLnTx/>
                <a:uFillTx/>
                <a:latin typeface="Roboto"/>
                <a:ea typeface="Roboto"/>
                <a:cs typeface="Roboto"/>
                <a:sym typeface="Roboto"/>
              </a:rPr>
              <a:t> injustices.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21"/>
          <p:cNvSpPr txBox="1">
            <a:spLocks noGrp="1"/>
          </p:cNvSpPr>
          <p:nvPr>
            <p:ph type="sldNum" idx="4294967295"/>
          </p:nvPr>
        </p:nvSpPr>
        <p:spPr>
          <a:xfrm>
            <a:off x="0" y="962183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75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4" name="Picture 3" descr="A diagram of different types of energy&#10;&#10;AI-generated content may be incorrect.">
            <a:extLst>
              <a:ext uri="{FF2B5EF4-FFF2-40B4-BE49-F238E27FC236}">
                <a16:creationId xmlns:a16="http://schemas.microsoft.com/office/drawing/2014/main" id="{65E382F5-5BB6-CDEA-CA15-0851946847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7772" y="1639052"/>
            <a:ext cx="8619809" cy="4413162"/>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6E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5C46A9-52DB-A56D-A53F-F2BB45A2A1AF}"/>
              </a:ext>
            </a:extLst>
          </p:cNvPr>
          <p:cNvPicPr>
            <a:picLocks noChangeAspect="1"/>
          </p:cNvPicPr>
          <p:nvPr/>
        </p:nvPicPr>
        <p:blipFill>
          <a:blip r:embed="rId3"/>
          <a:stretch>
            <a:fillRect/>
          </a:stretch>
        </p:blipFill>
        <p:spPr>
          <a:xfrm>
            <a:off x="2670747" y="7495"/>
            <a:ext cx="6850505" cy="6850505"/>
          </a:xfrm>
          <a:prstGeom prst="rect">
            <a:avLst/>
          </a:prstGeom>
        </p:spPr>
      </p:pic>
      <p:sp>
        <p:nvSpPr>
          <p:cNvPr id="2" name="Title 1">
            <a:extLst>
              <a:ext uri="{FF2B5EF4-FFF2-40B4-BE49-F238E27FC236}">
                <a16:creationId xmlns:a16="http://schemas.microsoft.com/office/drawing/2014/main" id="{B4AD1F2F-FF79-DC42-6ECC-CC645F3EEBC5}"/>
              </a:ext>
            </a:extLst>
          </p:cNvPr>
          <p:cNvSpPr>
            <a:spLocks noGrp="1"/>
          </p:cNvSpPr>
          <p:nvPr>
            <p:ph type="title" idx="4294967295"/>
          </p:nvPr>
        </p:nvSpPr>
        <p:spPr>
          <a:xfrm>
            <a:off x="164893" y="179232"/>
            <a:ext cx="2053652" cy="1094932"/>
          </a:xfrm>
        </p:spPr>
        <p:txBody>
          <a:bodyPr/>
          <a:lstStyle/>
          <a:p>
            <a:r>
              <a:rPr lang="en-GB">
                <a:solidFill>
                  <a:schemeClr val="tx2"/>
                </a:solidFill>
              </a:rPr>
              <a:t>An example:</a:t>
            </a:r>
          </a:p>
        </p:txBody>
      </p:sp>
    </p:spTree>
    <p:extLst>
      <p:ext uri="{BB962C8B-B14F-4D97-AF65-F5344CB8AC3E}">
        <p14:creationId xmlns:p14="http://schemas.microsoft.com/office/powerpoint/2010/main" val="41275052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3847-FF4F-40ED-B4B2-0004FE43B2E9}"/>
              </a:ext>
            </a:extLst>
          </p:cNvPr>
          <p:cNvSpPr>
            <a:spLocks noGrp="1"/>
          </p:cNvSpPr>
          <p:nvPr>
            <p:ph type="title"/>
          </p:nvPr>
        </p:nvSpPr>
        <p:spPr>
          <a:xfrm>
            <a:off x="2697777" y="703343"/>
            <a:ext cx="7612302" cy="969264"/>
          </a:xfrm>
        </p:spPr>
        <p:txBody>
          <a:bodyPr/>
          <a:lstStyle/>
          <a:p>
            <a:r>
              <a:rPr lang="en-GB"/>
              <a:t>Three aims of climate adaptation:</a:t>
            </a:r>
          </a:p>
        </p:txBody>
      </p:sp>
      <p:sp>
        <p:nvSpPr>
          <p:cNvPr id="4" name="Content Placeholder 3">
            <a:extLst>
              <a:ext uri="{FF2B5EF4-FFF2-40B4-BE49-F238E27FC236}">
                <a16:creationId xmlns:a16="http://schemas.microsoft.com/office/drawing/2014/main" id="{1802C5EB-7D48-A9F3-FDE5-1C50E66B6A42}"/>
              </a:ext>
            </a:extLst>
          </p:cNvPr>
          <p:cNvSpPr>
            <a:spLocks noGrp="1"/>
          </p:cNvSpPr>
          <p:nvPr>
            <p:ph idx="1"/>
          </p:nvPr>
        </p:nvSpPr>
        <p:spPr>
          <a:xfrm>
            <a:off x="3573848" y="1759200"/>
            <a:ext cx="6169759" cy="2793860"/>
          </a:xfrm>
        </p:spPr>
        <p:txBody>
          <a:bodyPr>
            <a:normAutofit/>
          </a:bodyPr>
          <a:lstStyle/>
          <a:p>
            <a:pPr marL="0">
              <a:lnSpc>
                <a:spcPct val="200000"/>
              </a:lnSpc>
            </a:pPr>
            <a:r>
              <a:rPr lang="en-GB">
                <a:solidFill>
                  <a:srgbClr val="0A5FBA"/>
                </a:solidFill>
              </a:rPr>
              <a:t>Robust infrastructure</a:t>
            </a:r>
          </a:p>
          <a:p>
            <a:pPr marL="0">
              <a:lnSpc>
                <a:spcPct val="200000"/>
              </a:lnSpc>
            </a:pPr>
            <a:r>
              <a:rPr lang="en-GB">
                <a:solidFill>
                  <a:srgbClr val="0A5FBA"/>
                </a:solidFill>
              </a:rPr>
              <a:t>Just, equitable and dynamic services</a:t>
            </a:r>
          </a:p>
          <a:p>
            <a:pPr marL="0">
              <a:lnSpc>
                <a:spcPct val="200000"/>
              </a:lnSpc>
            </a:pPr>
            <a:r>
              <a:rPr lang="en-GB">
                <a:solidFill>
                  <a:srgbClr val="0A5FBA"/>
                </a:solidFill>
              </a:rPr>
              <a:t>Healthier freshwater ecosystems</a:t>
            </a:r>
          </a:p>
        </p:txBody>
      </p:sp>
      <p:pic>
        <p:nvPicPr>
          <p:cNvPr id="5" name="Picture 4" descr="A green circle with arrows and a check mark&#10;&#10;AI-generated content may be incorrect.">
            <a:extLst>
              <a:ext uri="{FF2B5EF4-FFF2-40B4-BE49-F238E27FC236}">
                <a16:creationId xmlns:a16="http://schemas.microsoft.com/office/drawing/2014/main" id="{343E890F-C456-F38B-47AE-E1CEEC47D2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7777" y="2881711"/>
            <a:ext cx="793388" cy="793388"/>
          </a:xfrm>
          <a:prstGeom prst="rect">
            <a:avLst/>
          </a:prstGeom>
        </p:spPr>
      </p:pic>
      <p:pic>
        <p:nvPicPr>
          <p:cNvPr id="7" name="Picture 6" descr="A blue circle with a white outline of a planet in a drop of water&#10;&#10;AI-generated content may be incorrect.">
            <a:extLst>
              <a:ext uri="{FF2B5EF4-FFF2-40B4-BE49-F238E27FC236}">
                <a16:creationId xmlns:a16="http://schemas.microsoft.com/office/drawing/2014/main" id="{0C7BE933-BD34-F88C-CF01-CC326A39DF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97777" y="1909100"/>
            <a:ext cx="793388" cy="793388"/>
          </a:xfrm>
          <a:prstGeom prst="rect">
            <a:avLst/>
          </a:prstGeom>
        </p:spPr>
      </p:pic>
      <p:pic>
        <p:nvPicPr>
          <p:cNvPr id="9" name="Picture 8" descr="A blue circle with a white line on it&#10;&#10;AI-generated content may be incorrect.">
            <a:extLst>
              <a:ext uri="{FF2B5EF4-FFF2-40B4-BE49-F238E27FC236}">
                <a16:creationId xmlns:a16="http://schemas.microsoft.com/office/drawing/2014/main" id="{5429E4DB-D0A5-C7C6-1B7F-67FC7FE315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97777" y="3914282"/>
            <a:ext cx="793389" cy="793389"/>
          </a:xfrm>
          <a:prstGeom prst="rect">
            <a:avLst/>
          </a:prstGeom>
        </p:spPr>
      </p:pic>
    </p:spTree>
    <p:extLst>
      <p:ext uri="{BB962C8B-B14F-4D97-AF65-F5344CB8AC3E}">
        <p14:creationId xmlns:p14="http://schemas.microsoft.com/office/powerpoint/2010/main" val="27749904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19F552-A28E-1F2B-17B9-D953E545F072}"/>
              </a:ext>
            </a:extLst>
          </p:cNvPr>
          <p:cNvSpPr txBox="1"/>
          <p:nvPr/>
        </p:nvSpPr>
        <p:spPr>
          <a:xfrm>
            <a:off x="378931" y="503346"/>
            <a:ext cx="773083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0"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Arial"/>
                <a:sym typeface="Arial"/>
              </a:rPr>
              <a:t>Monitoring and tracking adaptation</a:t>
            </a:r>
          </a:p>
        </p:txBody>
      </p:sp>
      <p:pic>
        <p:nvPicPr>
          <p:cNvPr id="5" name="Picture 4" descr="A blue and green diagram with text&#10;&#10;AI-generated content may be incorrect.">
            <a:extLst>
              <a:ext uri="{FF2B5EF4-FFF2-40B4-BE49-F238E27FC236}">
                <a16:creationId xmlns:a16="http://schemas.microsoft.com/office/drawing/2014/main" id="{15C18CF5-5EE3-5DFF-3DC9-E20941503B4A}"/>
              </a:ext>
            </a:extLst>
          </p:cNvPr>
          <p:cNvPicPr>
            <a:picLocks noChangeAspect="1"/>
          </p:cNvPicPr>
          <p:nvPr/>
        </p:nvPicPr>
        <p:blipFill>
          <a:blip r:embed="rId3"/>
          <a:stretch>
            <a:fillRect/>
          </a:stretch>
        </p:blipFill>
        <p:spPr>
          <a:xfrm>
            <a:off x="378931" y="1566480"/>
            <a:ext cx="7244731" cy="4075161"/>
          </a:xfrm>
          <a:prstGeom prst="rect">
            <a:avLst/>
          </a:prstGeom>
        </p:spPr>
      </p:pic>
      <p:sp>
        <p:nvSpPr>
          <p:cNvPr id="6" name="TextBox 5">
            <a:extLst>
              <a:ext uri="{FF2B5EF4-FFF2-40B4-BE49-F238E27FC236}">
                <a16:creationId xmlns:a16="http://schemas.microsoft.com/office/drawing/2014/main" id="{FC0A60B3-206E-8F94-8DCA-DD325C9041E1}"/>
              </a:ext>
            </a:extLst>
          </p:cNvPr>
          <p:cNvSpPr txBox="1"/>
          <p:nvPr/>
        </p:nvSpPr>
        <p:spPr>
          <a:xfrm>
            <a:off x="672085" y="5462102"/>
            <a:ext cx="591391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1"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Arial"/>
                <a:sym typeface="Arial"/>
              </a:rPr>
              <a:t>Figure: The transition from infrastructure to resilience</a:t>
            </a:r>
          </a:p>
        </p:txBody>
      </p:sp>
      <p:sp>
        <p:nvSpPr>
          <p:cNvPr id="7" name="TextBox 6">
            <a:extLst>
              <a:ext uri="{FF2B5EF4-FFF2-40B4-BE49-F238E27FC236}">
                <a16:creationId xmlns:a16="http://schemas.microsoft.com/office/drawing/2014/main" id="{CDA0F5DA-4E9C-9445-BBCD-20A460177465}"/>
              </a:ext>
            </a:extLst>
          </p:cNvPr>
          <p:cNvSpPr txBox="1"/>
          <p:nvPr/>
        </p:nvSpPr>
        <p:spPr>
          <a:xfrm>
            <a:off x="7654497" y="1039398"/>
            <a:ext cx="4158572" cy="57861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rPr>
              <a:t>10 indicators aim to measure Global Goal on Adaptation: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800" b="0" i="0" u="none" strike="noStrike" kern="1200" cap="none" spc="0" normalizeH="0" baseline="0" noProof="0">
              <a:ln>
                <a:noFill/>
              </a:ln>
              <a:solidFill>
                <a:srgbClr val="0A5FBA"/>
              </a:solidFill>
              <a:effectLst/>
              <a:uLnTx/>
              <a:uFillTx/>
              <a:latin typeface="Roboto" panose="02000000000000000000" pitchFamily="2" charset="0"/>
              <a:ea typeface="Roboto" panose="02000000000000000000" pitchFamily="2" charset="0"/>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Water Stress Level</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Water-Use Efficiency</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Access to Climate-Resilient Water and Sanitation Services</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Integrated Water Resources Management</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Ambient Water Quality</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Coverage of Early Warning Systems for Water Hazards</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Investment in Climate-Resilient Water Infrastructure</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Cryosphere and Glacier Monitoring</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Water Governance and Institutional Capacity</a:t>
            </a:r>
          </a:p>
          <a:p>
            <a:pPr marL="342900" marR="0" lvl="0" indent="-342900" algn="l" defTabSz="914400" rtl="0" eaLnBrk="1" fontAlgn="auto" latinLnBrk="0" hangingPunct="1">
              <a:lnSpc>
                <a:spcPct val="100000"/>
              </a:lnSpc>
              <a:spcBef>
                <a:spcPts val="0"/>
              </a:spcBef>
              <a:spcAft>
                <a:spcPts val="0"/>
              </a:spcAft>
              <a:buClr>
                <a:srgbClr val="000000"/>
              </a:buClr>
              <a:buSzTx/>
              <a:buFont typeface="+mj-lt"/>
              <a:buAutoNum type="arabicPeriod"/>
              <a:tabLst/>
              <a:defRPr/>
            </a:pPr>
            <a:r>
              <a:rPr kumimoji="0" lang="en-GB" sz="1800" b="0" i="0" u="none" strike="noStrike" kern="0" cap="none" spc="0" normalizeH="0" baseline="0" noProof="0">
                <a:ln>
                  <a:noFill/>
                </a:ln>
                <a:solidFill>
                  <a:srgbClr val="000000"/>
                </a:solidFill>
                <a:effectLst/>
                <a:uLnTx/>
                <a:uFillTx/>
                <a:latin typeface="Roboto" panose="02000000000000000000" pitchFamily="2" charset="0"/>
                <a:ea typeface="Roboto" panose="02000000000000000000" pitchFamily="2" charset="0"/>
                <a:cs typeface="Arial"/>
                <a:sym typeface="Arial"/>
              </a:rPr>
              <a:t>Exposure and Vulnerability Mapping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1" i="0" u="none" strike="noStrike" kern="1200" cap="none" spc="0" normalizeH="0" baseline="0" noProof="0">
              <a:ln>
                <a:noFill/>
              </a:ln>
              <a:solidFill>
                <a:srgbClr val="0A5FBA"/>
              </a:solidFill>
              <a:effectLst/>
              <a:uLnTx/>
              <a:uFillTx/>
              <a:latin typeface="Roboto Black" panose="02000000000000000000" pitchFamily="2" charset="0"/>
              <a:ea typeface="Roboto Black" panose="02000000000000000000" pitchFamily="2" charset="0"/>
              <a:cs typeface="Arial"/>
              <a:sym typeface="Arial"/>
            </a:endParaRPr>
          </a:p>
        </p:txBody>
      </p:sp>
    </p:spTree>
    <p:extLst>
      <p:ext uri="{BB962C8B-B14F-4D97-AF65-F5344CB8AC3E}">
        <p14:creationId xmlns:p14="http://schemas.microsoft.com/office/powerpoint/2010/main" val="38097573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C40CD-EFE2-5B5C-16EA-FDC510CAC9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44A448-20DD-70FB-A451-35196F2D505B}"/>
              </a:ext>
            </a:extLst>
          </p:cNvPr>
          <p:cNvSpPr>
            <a:spLocks noGrp="1"/>
          </p:cNvSpPr>
          <p:nvPr>
            <p:ph type="title"/>
          </p:nvPr>
        </p:nvSpPr>
        <p:spPr>
          <a:xfrm>
            <a:off x="1149296" y="643228"/>
            <a:ext cx="10652760" cy="969264"/>
          </a:xfrm>
        </p:spPr>
        <p:txBody>
          <a:bodyPr anchor="ctr">
            <a:normAutofit/>
          </a:bodyPr>
          <a:lstStyle/>
          <a:p>
            <a:r>
              <a:rPr lang="en-GB"/>
              <a:t>Quiz: Is it climate mitigation, adaptation or both?</a:t>
            </a:r>
          </a:p>
        </p:txBody>
      </p:sp>
      <p:sp>
        <p:nvSpPr>
          <p:cNvPr id="4" name="TextBox 3">
            <a:extLst>
              <a:ext uri="{FF2B5EF4-FFF2-40B4-BE49-F238E27FC236}">
                <a16:creationId xmlns:a16="http://schemas.microsoft.com/office/drawing/2014/main" id="{EF4740FB-CEF6-19FA-5D69-66ED77C43108}"/>
              </a:ext>
            </a:extLst>
          </p:cNvPr>
          <p:cNvSpPr txBox="1"/>
          <p:nvPr/>
        </p:nvSpPr>
        <p:spPr>
          <a:xfrm>
            <a:off x="5639823" y="3031635"/>
            <a:ext cx="914400"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366C300B-73BF-285E-38DD-D73322635970}"/>
              </a:ext>
            </a:extLst>
          </p:cNvPr>
          <p:cNvSpPr txBox="1"/>
          <p:nvPr/>
        </p:nvSpPr>
        <p:spPr>
          <a:xfrm>
            <a:off x="5639823" y="3007087"/>
            <a:ext cx="914400"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6F69094C-85D5-8BE0-B55D-515AA1EFA65D}"/>
              </a:ext>
            </a:extLst>
          </p:cNvPr>
          <p:cNvSpPr txBox="1"/>
          <p:nvPr/>
        </p:nvSpPr>
        <p:spPr>
          <a:xfrm>
            <a:off x="1259576" y="1728297"/>
            <a:ext cx="944470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1. Improving energy efficiency and converting from fossil fuels to solar for pumping. </a:t>
            </a:r>
          </a:p>
        </p:txBody>
      </p:sp>
      <p:sp>
        <p:nvSpPr>
          <p:cNvPr id="12" name="TextBox 11">
            <a:extLst>
              <a:ext uri="{FF2B5EF4-FFF2-40B4-BE49-F238E27FC236}">
                <a16:creationId xmlns:a16="http://schemas.microsoft.com/office/drawing/2014/main" id="{F71BF7AD-9957-AF66-F397-9FB1D3B24842}"/>
              </a:ext>
            </a:extLst>
          </p:cNvPr>
          <p:cNvSpPr txBox="1"/>
          <p:nvPr/>
        </p:nvSpPr>
        <p:spPr>
          <a:xfrm>
            <a:off x="1259575" y="2628498"/>
            <a:ext cx="944470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2. Elevating a well platform to allow for access during a flood. </a:t>
            </a:r>
          </a:p>
        </p:txBody>
      </p:sp>
      <p:sp>
        <p:nvSpPr>
          <p:cNvPr id="14" name="TextBox 13">
            <a:extLst>
              <a:ext uri="{FF2B5EF4-FFF2-40B4-BE49-F238E27FC236}">
                <a16:creationId xmlns:a16="http://schemas.microsoft.com/office/drawing/2014/main" id="{6F7B631B-4E5B-B3BC-DCF0-BC6A1D89FA1A}"/>
              </a:ext>
            </a:extLst>
          </p:cNvPr>
          <p:cNvSpPr txBox="1"/>
          <p:nvPr/>
        </p:nvSpPr>
        <p:spPr>
          <a:xfrm>
            <a:off x="1259574" y="3212382"/>
            <a:ext cx="944470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3. Reducing the time untreated waste is stored and retrofitting treatment plants with carbon capture to reduce emissions from sanitation services.</a:t>
            </a:r>
          </a:p>
        </p:txBody>
      </p:sp>
      <p:sp>
        <p:nvSpPr>
          <p:cNvPr id="16" name="TextBox 15">
            <a:extLst>
              <a:ext uri="{FF2B5EF4-FFF2-40B4-BE49-F238E27FC236}">
                <a16:creationId xmlns:a16="http://schemas.microsoft.com/office/drawing/2014/main" id="{A26D79D6-24D6-9683-483B-F5B89513133A}"/>
              </a:ext>
            </a:extLst>
          </p:cNvPr>
          <p:cNvSpPr txBox="1"/>
          <p:nvPr/>
        </p:nvSpPr>
        <p:spPr>
          <a:xfrm>
            <a:off x="1259574" y="4134820"/>
            <a:ext cx="9444709" cy="76944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a:ea typeface="Roboto"/>
                <a:cs typeface="Roboto"/>
                <a:sym typeface="Arial"/>
              </a:rPr>
              <a:t>4. Planting native plants and trees in the source area catchment to improve infiltration and reduce runoff.</a:t>
            </a:r>
          </a:p>
        </p:txBody>
      </p:sp>
      <p:sp>
        <p:nvSpPr>
          <p:cNvPr id="18" name="TextBox 17">
            <a:extLst>
              <a:ext uri="{FF2B5EF4-FFF2-40B4-BE49-F238E27FC236}">
                <a16:creationId xmlns:a16="http://schemas.microsoft.com/office/drawing/2014/main" id="{B00C8BC9-A431-F705-596B-666E8A031771}"/>
              </a:ext>
            </a:extLst>
          </p:cNvPr>
          <p:cNvSpPr txBox="1"/>
          <p:nvPr/>
        </p:nvSpPr>
        <p:spPr>
          <a:xfrm>
            <a:off x="1259574" y="5057258"/>
            <a:ext cx="944470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5. Increasing availability of hardware and other materials that are likely to be damaged in the case of extreme weather events from climate change.</a:t>
            </a:r>
          </a:p>
        </p:txBody>
      </p:sp>
    </p:spTree>
    <p:extLst>
      <p:ext uri="{BB962C8B-B14F-4D97-AF65-F5344CB8AC3E}">
        <p14:creationId xmlns:p14="http://schemas.microsoft.com/office/powerpoint/2010/main" val="236262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6"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0">
          <a:extLst>
            <a:ext uri="{FF2B5EF4-FFF2-40B4-BE49-F238E27FC236}">
              <a16:creationId xmlns:a16="http://schemas.microsoft.com/office/drawing/2014/main" id="{A21614D2-A6AC-C8A9-5334-E129C0D10775}"/>
            </a:ext>
          </a:extLst>
        </p:cNvPr>
        <p:cNvGrpSpPr/>
        <p:nvPr/>
      </p:nvGrpSpPr>
      <p:grpSpPr>
        <a:xfrm>
          <a:off x="0" y="0"/>
          <a:ext cx="0" cy="0"/>
          <a:chOff x="0" y="0"/>
          <a:chExt cx="0" cy="0"/>
        </a:xfrm>
      </p:grpSpPr>
      <p:pic>
        <p:nvPicPr>
          <p:cNvPr id="5" name="Picture 4" descr="A river running through a green field&#10;&#10;AI-generated content may be incorrect.">
            <a:extLst>
              <a:ext uri="{FF2B5EF4-FFF2-40B4-BE49-F238E27FC236}">
                <a16:creationId xmlns:a16="http://schemas.microsoft.com/office/drawing/2014/main" id="{AA32C5DC-DDFF-084C-A915-12E380BAC0F3}"/>
              </a:ext>
            </a:extLst>
          </p:cNvPr>
          <p:cNvPicPr>
            <a:picLocks noChangeAspect="1"/>
          </p:cNvPicPr>
          <p:nvPr/>
        </p:nvPicPr>
        <p:blipFill>
          <a:blip r:embed="rId3" cstate="screen">
            <a:extLst>
              <a:ext uri="{28A0092B-C50C-407E-A947-70E740481C1C}">
                <a14:useLocalDpi xmlns:a14="http://schemas.microsoft.com/office/drawing/2010/main"/>
              </a:ext>
            </a:extLst>
          </a:blip>
          <a:srcRect l="-1" r="-203"/>
          <a:stretch>
            <a:fillRect/>
          </a:stretch>
        </p:blipFill>
        <p:spPr>
          <a:xfrm>
            <a:off x="0" y="1"/>
            <a:ext cx="12216829" cy="6858000"/>
          </a:xfrm>
          <a:prstGeom prst="rect">
            <a:avLst/>
          </a:prstGeom>
        </p:spPr>
      </p:pic>
      <p:sp>
        <p:nvSpPr>
          <p:cNvPr id="4" name="Google Shape;211;p5">
            <a:extLst>
              <a:ext uri="{FF2B5EF4-FFF2-40B4-BE49-F238E27FC236}">
                <a16:creationId xmlns:a16="http://schemas.microsoft.com/office/drawing/2014/main" id="{D9A31F31-1C38-B2FE-720B-A5BA0D6A6894}"/>
              </a:ext>
            </a:extLst>
          </p:cNvPr>
          <p:cNvSpPr/>
          <p:nvPr/>
        </p:nvSpPr>
        <p:spPr>
          <a:xfrm>
            <a:off x="0" y="641888"/>
            <a:ext cx="12216829" cy="1332293"/>
          </a:xfrm>
          <a:custGeom>
            <a:avLst/>
            <a:gdLst/>
            <a:ahLst/>
            <a:cxnLst/>
            <a:rect l="l" t="t" r="r" b="b"/>
            <a:pathLst>
              <a:path w="24433657" h="2664587" extrusionOk="0">
                <a:moveTo>
                  <a:pt x="0" y="0"/>
                </a:moveTo>
                <a:lnTo>
                  <a:pt x="24433657" y="0"/>
                </a:lnTo>
                <a:lnTo>
                  <a:pt x="24433657" y="2664587"/>
                </a:lnTo>
                <a:lnTo>
                  <a:pt x="0" y="2664587"/>
                </a:lnTo>
                <a:close/>
              </a:path>
            </a:pathLst>
          </a:custGeom>
          <a:gradFill>
            <a:gsLst>
              <a:gs pos="0">
                <a:srgbClr val="0B5FBA">
                  <a:alpha val="80000"/>
                </a:srgbClr>
              </a:gs>
              <a:gs pos="100000">
                <a:srgbClr val="00D0AB"/>
              </a:gs>
            </a:gsLst>
            <a:lin ang="0" scaled="0"/>
          </a:grad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4" name="Google Shape;254;p8">
            <a:extLst>
              <a:ext uri="{FF2B5EF4-FFF2-40B4-BE49-F238E27FC236}">
                <a16:creationId xmlns:a16="http://schemas.microsoft.com/office/drawing/2014/main" id="{BCBF3BF7-6C1E-9A1C-7E0B-BCE739863396}"/>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Dan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Roizer</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Unsplash</a:t>
            </a:r>
            <a:endParaRPr kumimoji="0" sz="933"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5" name="Google Shape;255;p8">
            <a:extLst>
              <a:ext uri="{FF2B5EF4-FFF2-40B4-BE49-F238E27FC236}">
                <a16:creationId xmlns:a16="http://schemas.microsoft.com/office/drawing/2014/main" id="{74BBFFA5-9036-BFC9-9D16-CEFB57BFEF5F}"/>
              </a:ext>
            </a:extLst>
          </p:cNvPr>
          <p:cNvSpPr txBox="1">
            <a:spLocks noGrp="1"/>
          </p:cNvSpPr>
          <p:nvPr>
            <p:ph type="sldNum" sz="quarter" idx="4"/>
          </p:nvPr>
        </p:nvSpPr>
        <p:spPr>
          <a:xfrm>
            <a:off x="11649456" y="6492240"/>
            <a:ext cx="457200" cy="338328"/>
          </a:xfrm>
          <a:prstGeom prst="rect">
            <a:avLst/>
          </a:prstGeom>
          <a:noFill/>
          <a:ln>
            <a:noFill/>
          </a:ln>
        </p:spPr>
        <p:txBody>
          <a:bodyPr spcFirstLastPara="1" wrap="square" lIns="60950" tIns="30467" rIns="60950" bIns="30467"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757575"/>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8</a:t>
            </a:fld>
            <a:endParaRPr kumimoji="0" sz="1200" b="0" i="0" u="none" strike="noStrike" kern="0" cap="none" spc="0" normalizeH="0" baseline="0" noProof="0">
              <a:ln>
                <a:noFill/>
              </a:ln>
              <a:solidFill>
                <a:srgbClr val="757575"/>
              </a:solidFill>
              <a:effectLst/>
              <a:uLnTx/>
              <a:uFillTx/>
              <a:latin typeface="Arial"/>
              <a:cs typeface="Arial"/>
              <a:sym typeface="Arial"/>
            </a:endParaRPr>
          </a:p>
        </p:txBody>
      </p:sp>
      <p:sp>
        <p:nvSpPr>
          <p:cNvPr id="3" name="Content Placeholder 2">
            <a:extLst>
              <a:ext uri="{FF2B5EF4-FFF2-40B4-BE49-F238E27FC236}">
                <a16:creationId xmlns:a16="http://schemas.microsoft.com/office/drawing/2014/main" id="{64210B6A-65F1-C54A-F01C-DA617C87B5C3}"/>
              </a:ext>
            </a:extLst>
          </p:cNvPr>
          <p:cNvSpPr>
            <a:spLocks noGrp="1"/>
          </p:cNvSpPr>
          <p:nvPr>
            <p:ph sz="quarter" idx="16"/>
          </p:nvPr>
        </p:nvSpPr>
        <p:spPr>
          <a:xfrm>
            <a:off x="549525" y="998952"/>
            <a:ext cx="11642475" cy="741762"/>
          </a:xfrm>
        </p:spPr>
        <p:txBody>
          <a:bodyPr>
            <a:normAutofit lnSpcReduction="10000"/>
          </a:bodyPr>
          <a:lstStyle/>
          <a:p>
            <a:r>
              <a:rPr lang="en-GB"/>
              <a:t>02 | Masterclass overview</a:t>
            </a:r>
          </a:p>
          <a:p>
            <a:endParaRPr lang="en-GB"/>
          </a:p>
        </p:txBody>
      </p:sp>
    </p:spTree>
    <p:extLst>
      <p:ext uri="{BB962C8B-B14F-4D97-AF65-F5344CB8AC3E}">
        <p14:creationId xmlns:p14="http://schemas.microsoft.com/office/powerpoint/2010/main" val="282474650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7F0D386-30B2-6DC9-C5B8-CDE1892BE8D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6A32442-D422-C7B6-4C16-D9EC9786F550}"/>
              </a:ext>
            </a:extLst>
          </p:cNvPr>
          <p:cNvSpPr txBox="1"/>
          <p:nvPr/>
        </p:nvSpPr>
        <p:spPr>
          <a:xfrm>
            <a:off x="5639823" y="3031635"/>
            <a:ext cx="914400"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9E38E058-814D-7D1C-50EC-010CB020C8A8}"/>
              </a:ext>
            </a:extLst>
          </p:cNvPr>
          <p:cNvSpPr txBox="1"/>
          <p:nvPr/>
        </p:nvSpPr>
        <p:spPr>
          <a:xfrm>
            <a:off x="5639823" y="3007087"/>
            <a:ext cx="914400" cy="9144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endParaRPr>
          </a:p>
        </p:txBody>
      </p:sp>
      <p:sp>
        <p:nvSpPr>
          <p:cNvPr id="8" name="TextBox 7">
            <a:extLst>
              <a:ext uri="{FF2B5EF4-FFF2-40B4-BE49-F238E27FC236}">
                <a16:creationId xmlns:a16="http://schemas.microsoft.com/office/drawing/2014/main" id="{7A9508B0-DFD9-D48A-FF0E-187EB7F2D8B8}"/>
              </a:ext>
            </a:extLst>
          </p:cNvPr>
          <p:cNvSpPr txBox="1"/>
          <p:nvPr/>
        </p:nvSpPr>
        <p:spPr>
          <a:xfrm>
            <a:off x="917468" y="1475705"/>
            <a:ext cx="944470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1. Improving energy efficiency and converting from fossil fuels to solar for pumping. </a:t>
            </a:r>
          </a:p>
        </p:txBody>
      </p:sp>
      <p:sp>
        <p:nvSpPr>
          <p:cNvPr id="11" name="TextBox 10">
            <a:extLst>
              <a:ext uri="{FF2B5EF4-FFF2-40B4-BE49-F238E27FC236}">
                <a16:creationId xmlns:a16="http://schemas.microsoft.com/office/drawing/2014/main" id="{A20509C1-4785-C96C-0242-23EDA677B2F2}"/>
              </a:ext>
            </a:extLst>
          </p:cNvPr>
          <p:cNvSpPr txBox="1"/>
          <p:nvPr/>
        </p:nvSpPr>
        <p:spPr>
          <a:xfrm>
            <a:off x="2297949" y="1823081"/>
            <a:ext cx="2374985" cy="4334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fr-FR" sz="2000" b="1" i="0" u="none" strike="noStrike" kern="1200" cap="none" spc="0" normalizeH="0" baseline="0" noProof="0">
                <a:ln>
                  <a:noFill/>
                </a:ln>
                <a:solidFill>
                  <a:srgbClr val="06B0CE"/>
                </a:solidFill>
                <a:effectLst/>
                <a:uLnTx/>
                <a:uFillTx/>
                <a:latin typeface="Roboto" panose="02000000000000000000" pitchFamily="2" charset="0"/>
                <a:ea typeface="Roboto" panose="02000000000000000000" pitchFamily="2" charset="0"/>
                <a:cs typeface="Arial"/>
                <a:sym typeface="Arial"/>
              </a:rPr>
              <a:t>Mitigation</a:t>
            </a:r>
          </a:p>
        </p:txBody>
      </p:sp>
      <p:sp>
        <p:nvSpPr>
          <p:cNvPr id="12" name="TextBox 11">
            <a:extLst>
              <a:ext uri="{FF2B5EF4-FFF2-40B4-BE49-F238E27FC236}">
                <a16:creationId xmlns:a16="http://schemas.microsoft.com/office/drawing/2014/main" id="{615482A0-CBB1-6312-0C17-1DBDA9AC2DA8}"/>
              </a:ext>
            </a:extLst>
          </p:cNvPr>
          <p:cNvSpPr txBox="1"/>
          <p:nvPr/>
        </p:nvSpPr>
        <p:spPr>
          <a:xfrm>
            <a:off x="917469" y="2512693"/>
            <a:ext cx="9444709"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2. Elevating a well platform to allow for access during a flood. </a:t>
            </a:r>
          </a:p>
        </p:txBody>
      </p:sp>
      <p:sp>
        <p:nvSpPr>
          <p:cNvPr id="13" name="TextBox 12">
            <a:extLst>
              <a:ext uri="{FF2B5EF4-FFF2-40B4-BE49-F238E27FC236}">
                <a16:creationId xmlns:a16="http://schemas.microsoft.com/office/drawing/2014/main" id="{A7445593-0770-B095-BC1C-97097361BB14}"/>
              </a:ext>
            </a:extLst>
          </p:cNvPr>
          <p:cNvSpPr txBox="1"/>
          <p:nvPr/>
        </p:nvSpPr>
        <p:spPr>
          <a:xfrm>
            <a:off x="8680665" y="2502192"/>
            <a:ext cx="2374985" cy="4334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fr-FR" sz="2000" b="1" i="0" u="none" strike="noStrike" kern="1200" cap="none" spc="0" normalizeH="0" baseline="0" noProof="0">
                <a:ln>
                  <a:noFill/>
                </a:ln>
                <a:solidFill>
                  <a:srgbClr val="06B0CE"/>
                </a:solidFill>
                <a:effectLst/>
                <a:uLnTx/>
                <a:uFillTx/>
                <a:latin typeface="Roboto" panose="02000000000000000000" pitchFamily="2" charset="0"/>
                <a:ea typeface="Roboto" panose="02000000000000000000" pitchFamily="2" charset="0"/>
                <a:cs typeface="Arial"/>
                <a:sym typeface="Arial"/>
              </a:rPr>
              <a:t>Adaptation</a:t>
            </a:r>
          </a:p>
        </p:txBody>
      </p:sp>
      <p:sp>
        <p:nvSpPr>
          <p:cNvPr id="14" name="TextBox 13">
            <a:extLst>
              <a:ext uri="{FF2B5EF4-FFF2-40B4-BE49-F238E27FC236}">
                <a16:creationId xmlns:a16="http://schemas.microsoft.com/office/drawing/2014/main" id="{A5E0C9D8-0883-24DD-E3AB-BE4BFEE80A99}"/>
              </a:ext>
            </a:extLst>
          </p:cNvPr>
          <p:cNvSpPr txBox="1"/>
          <p:nvPr/>
        </p:nvSpPr>
        <p:spPr>
          <a:xfrm>
            <a:off x="917468" y="3096577"/>
            <a:ext cx="944470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3. Reducing the time untreated waste is stored and retrofitting treatment plants with carbon capture to reduce emissions from sanitation services.</a:t>
            </a:r>
          </a:p>
        </p:txBody>
      </p:sp>
      <p:sp>
        <p:nvSpPr>
          <p:cNvPr id="15" name="TextBox 14">
            <a:extLst>
              <a:ext uri="{FF2B5EF4-FFF2-40B4-BE49-F238E27FC236}">
                <a16:creationId xmlns:a16="http://schemas.microsoft.com/office/drawing/2014/main" id="{28CA386C-8B6C-9119-5C72-08CBDD3C17D9}"/>
              </a:ext>
            </a:extLst>
          </p:cNvPr>
          <p:cNvSpPr txBox="1"/>
          <p:nvPr/>
        </p:nvSpPr>
        <p:spPr>
          <a:xfrm>
            <a:off x="10102384" y="3416745"/>
            <a:ext cx="2374985" cy="4334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fr-FR" sz="2000" b="1" i="0" u="none" strike="noStrike" kern="1200" cap="none" spc="0" normalizeH="0" baseline="0" noProof="0">
                <a:ln>
                  <a:noFill/>
                </a:ln>
                <a:solidFill>
                  <a:srgbClr val="06B0CE"/>
                </a:solidFill>
                <a:effectLst/>
                <a:uLnTx/>
                <a:uFillTx/>
                <a:latin typeface="Roboto" panose="02000000000000000000" pitchFamily="2" charset="0"/>
                <a:ea typeface="Roboto" panose="02000000000000000000" pitchFamily="2" charset="0"/>
                <a:cs typeface="Arial"/>
                <a:sym typeface="Arial"/>
              </a:rPr>
              <a:t>Mitigation</a:t>
            </a:r>
          </a:p>
        </p:txBody>
      </p:sp>
      <p:sp>
        <p:nvSpPr>
          <p:cNvPr id="16" name="TextBox 15">
            <a:extLst>
              <a:ext uri="{FF2B5EF4-FFF2-40B4-BE49-F238E27FC236}">
                <a16:creationId xmlns:a16="http://schemas.microsoft.com/office/drawing/2014/main" id="{DF4568F4-2FEA-7580-B05A-9017D56130E7}"/>
              </a:ext>
            </a:extLst>
          </p:cNvPr>
          <p:cNvSpPr txBox="1"/>
          <p:nvPr/>
        </p:nvSpPr>
        <p:spPr>
          <a:xfrm>
            <a:off x="917468" y="4019015"/>
            <a:ext cx="9444709" cy="76944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a:ea typeface="Roboto"/>
                <a:cs typeface="Roboto"/>
                <a:sym typeface="Arial"/>
              </a:rPr>
              <a:t>4. Planting native plants and trees in the source area catchment to improve infiltration and reduce runoff.</a:t>
            </a:r>
          </a:p>
        </p:txBody>
      </p:sp>
      <p:sp>
        <p:nvSpPr>
          <p:cNvPr id="17" name="TextBox 16">
            <a:extLst>
              <a:ext uri="{FF2B5EF4-FFF2-40B4-BE49-F238E27FC236}">
                <a16:creationId xmlns:a16="http://schemas.microsoft.com/office/drawing/2014/main" id="{548447F4-2998-34BA-7305-04D623E99FC7}"/>
              </a:ext>
            </a:extLst>
          </p:cNvPr>
          <p:cNvSpPr txBox="1"/>
          <p:nvPr/>
        </p:nvSpPr>
        <p:spPr>
          <a:xfrm>
            <a:off x="5744152" y="4349719"/>
            <a:ext cx="2374985" cy="4334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fr-FR" sz="2000" b="1" i="0" u="none" strike="noStrike" kern="1200" cap="none" spc="0" normalizeH="0" baseline="0" noProof="0" err="1">
                <a:ln>
                  <a:noFill/>
                </a:ln>
                <a:solidFill>
                  <a:srgbClr val="06B0CE"/>
                </a:solidFill>
                <a:effectLst/>
                <a:uLnTx/>
                <a:uFillTx/>
                <a:latin typeface="Roboto" panose="02000000000000000000" pitchFamily="2" charset="0"/>
                <a:ea typeface="Roboto" panose="02000000000000000000" pitchFamily="2" charset="0"/>
                <a:cs typeface="Arial"/>
                <a:sym typeface="Arial"/>
              </a:rPr>
              <a:t>Both</a:t>
            </a:r>
            <a:endParaRPr kumimoji="0" lang="fr-FR" sz="2000" b="1" i="0" u="none" strike="noStrike" kern="1200" cap="none" spc="0" normalizeH="0" baseline="0" noProof="0">
              <a:ln>
                <a:noFill/>
              </a:ln>
              <a:solidFill>
                <a:srgbClr val="06B0CE"/>
              </a:solidFill>
              <a:effectLst/>
              <a:uLnTx/>
              <a:uFillTx/>
              <a:latin typeface="Roboto" panose="02000000000000000000" pitchFamily="2" charset="0"/>
              <a:ea typeface="Roboto" panose="02000000000000000000" pitchFamily="2" charset="0"/>
              <a:cs typeface="Arial"/>
              <a:sym typeface="Arial"/>
            </a:endParaRPr>
          </a:p>
        </p:txBody>
      </p:sp>
      <p:sp>
        <p:nvSpPr>
          <p:cNvPr id="18" name="TextBox 17">
            <a:extLst>
              <a:ext uri="{FF2B5EF4-FFF2-40B4-BE49-F238E27FC236}">
                <a16:creationId xmlns:a16="http://schemas.microsoft.com/office/drawing/2014/main" id="{B98D7E96-7D7D-26E4-BC33-CD98255CAC11}"/>
              </a:ext>
            </a:extLst>
          </p:cNvPr>
          <p:cNvSpPr txBox="1"/>
          <p:nvPr/>
        </p:nvSpPr>
        <p:spPr>
          <a:xfrm>
            <a:off x="917468" y="4941453"/>
            <a:ext cx="9444709"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200" b="0"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Arial"/>
                <a:sym typeface="Arial"/>
              </a:rPr>
              <a:t>5. Increasing availability of hardware and other materials that are likely to be damaged in the case of extreme weather events caused by climate change.</a:t>
            </a:r>
          </a:p>
        </p:txBody>
      </p:sp>
      <p:sp>
        <p:nvSpPr>
          <p:cNvPr id="19" name="TextBox 18">
            <a:extLst>
              <a:ext uri="{FF2B5EF4-FFF2-40B4-BE49-F238E27FC236}">
                <a16:creationId xmlns:a16="http://schemas.microsoft.com/office/drawing/2014/main" id="{4DF1522B-9464-B8A9-BFB2-8104B5A98540}"/>
              </a:ext>
            </a:extLst>
          </p:cNvPr>
          <p:cNvSpPr txBox="1"/>
          <p:nvPr/>
        </p:nvSpPr>
        <p:spPr>
          <a:xfrm>
            <a:off x="2092239" y="5615997"/>
            <a:ext cx="2374985" cy="4334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1000"/>
              </a:spcBef>
              <a:spcAft>
                <a:spcPts val="0"/>
              </a:spcAft>
              <a:buClr>
                <a:srgbClr val="000000"/>
              </a:buClr>
              <a:buSzTx/>
              <a:buFont typeface="Arial"/>
              <a:buNone/>
              <a:tabLst/>
              <a:defRPr/>
            </a:pPr>
            <a:r>
              <a:rPr kumimoji="0" lang="fr-FR" sz="2000" b="1" i="0" u="none" strike="noStrike" kern="1200" cap="none" spc="0" normalizeH="0" baseline="0" noProof="0">
                <a:ln>
                  <a:noFill/>
                </a:ln>
                <a:solidFill>
                  <a:srgbClr val="06B0CE"/>
                </a:solidFill>
                <a:effectLst/>
                <a:uLnTx/>
                <a:uFillTx/>
                <a:latin typeface="Roboto" panose="02000000000000000000" pitchFamily="2" charset="0"/>
                <a:ea typeface="Roboto" panose="02000000000000000000" pitchFamily="2" charset="0"/>
                <a:cs typeface="Arial"/>
                <a:sym typeface="Arial"/>
              </a:rPr>
              <a:t>Adaptation</a:t>
            </a:r>
          </a:p>
        </p:txBody>
      </p:sp>
      <p:sp>
        <p:nvSpPr>
          <p:cNvPr id="10" name="Title 1">
            <a:extLst>
              <a:ext uri="{FF2B5EF4-FFF2-40B4-BE49-F238E27FC236}">
                <a16:creationId xmlns:a16="http://schemas.microsoft.com/office/drawing/2014/main" id="{75618596-2204-268C-1F43-42D45A4AB48E}"/>
              </a:ext>
            </a:extLst>
          </p:cNvPr>
          <p:cNvSpPr txBox="1">
            <a:spLocks/>
          </p:cNvSpPr>
          <p:nvPr/>
        </p:nvSpPr>
        <p:spPr>
          <a:xfrm>
            <a:off x="1112720" y="429205"/>
            <a:ext cx="10652760" cy="9692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0" i="0" kern="1200" cap="none" baseline="0">
                <a:solidFill>
                  <a:schemeClr val="bg1"/>
                </a:solidFill>
                <a:latin typeface="Roboto Black" panose="02000000000000000000" pitchFamily="2" charset="0"/>
                <a:ea typeface="Roboto Black" panose="02000000000000000000" pitchFamily="2" charset="0"/>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j-cs"/>
                <a:sym typeface="Arial"/>
              </a:rPr>
              <a:t>QUIZ: Is it climate mitigation, adaptation or both?</a:t>
            </a:r>
          </a:p>
        </p:txBody>
      </p:sp>
    </p:spTree>
    <p:extLst>
      <p:ext uri="{BB962C8B-B14F-4D97-AF65-F5344CB8AC3E}">
        <p14:creationId xmlns:p14="http://schemas.microsoft.com/office/powerpoint/2010/main" val="67883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2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circle(in)">
                                      <p:cBhvr>
                                        <p:cTn id="29" dur="20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circle(in)">
                                      <p:cBhvr>
                                        <p:cTn id="38" dur="20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circle(in)">
                                      <p:cBhvr>
                                        <p:cTn id="4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4" grpId="0"/>
      <p:bldP spid="15" grpId="0"/>
      <p:bldP spid="16" grpId="0"/>
      <p:bldP spid="17" grpId="0"/>
      <p:bldP spid="18" grpId="0"/>
      <p:bldP spid="19"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3C9D8A5-86DA-6790-BAE8-B0E8D7C9C805}"/>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0C88AC08-35D8-58C4-277F-4236F5F4D8BD}"/>
              </a:ext>
            </a:extLst>
          </p:cNvPr>
          <p:cNvSpPr>
            <a:spLocks noGrp="1"/>
          </p:cNvSpPr>
          <p:nvPr>
            <p:ph sz="quarter" idx="16"/>
          </p:nvPr>
        </p:nvSpPr>
        <p:spPr/>
        <p:txBody>
          <a:bodyPr/>
          <a:lstStyle/>
          <a:p>
            <a:r>
              <a:rPr lang="en-GB"/>
              <a:t>LUNCH</a:t>
            </a:r>
          </a:p>
        </p:txBody>
      </p:sp>
    </p:spTree>
    <p:extLst>
      <p:ext uri="{BB962C8B-B14F-4D97-AF65-F5344CB8AC3E}">
        <p14:creationId xmlns:p14="http://schemas.microsoft.com/office/powerpoint/2010/main" val="28987501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980">
          <a:extLst>
            <a:ext uri="{FF2B5EF4-FFF2-40B4-BE49-F238E27FC236}">
              <a16:creationId xmlns:a16="http://schemas.microsoft.com/office/drawing/2014/main" id="{4A271F4D-6779-CB76-7376-680F26D866F2}"/>
            </a:ext>
          </a:extLst>
        </p:cNvPr>
        <p:cNvGrpSpPr/>
        <p:nvPr/>
      </p:nvGrpSpPr>
      <p:grpSpPr>
        <a:xfrm>
          <a:off x="0" y="0"/>
          <a:ext cx="0" cy="0"/>
          <a:chOff x="0" y="0"/>
          <a:chExt cx="0" cy="0"/>
        </a:xfrm>
      </p:grpSpPr>
      <p:sp>
        <p:nvSpPr>
          <p:cNvPr id="981" name="Google Shape;981;p68">
            <a:extLst>
              <a:ext uri="{FF2B5EF4-FFF2-40B4-BE49-F238E27FC236}">
                <a16:creationId xmlns:a16="http://schemas.microsoft.com/office/drawing/2014/main" id="{47D06E2D-5B89-CADF-879C-C8D15CAA18AF}"/>
              </a:ext>
            </a:extLst>
          </p:cNvPr>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82" name="Google Shape;982;p68">
            <a:extLst>
              <a:ext uri="{FF2B5EF4-FFF2-40B4-BE49-F238E27FC236}">
                <a16:creationId xmlns:a16="http://schemas.microsoft.com/office/drawing/2014/main" id="{FB4445FC-3CCD-B878-346F-500510DD94E3}"/>
              </a:ext>
            </a:extLst>
          </p:cNvPr>
          <p:cNvSpPr txBox="1"/>
          <p:nvPr/>
        </p:nvSpPr>
        <p:spPr>
          <a:xfrm>
            <a:off x="881171" y="1410554"/>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Review exercise</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983" name="Google Shape;983;p68">
            <a:extLst>
              <a:ext uri="{FF2B5EF4-FFF2-40B4-BE49-F238E27FC236}">
                <a16:creationId xmlns:a16="http://schemas.microsoft.com/office/drawing/2014/main" id="{598B7059-35A1-C092-1134-25C7C10A5180}"/>
              </a:ext>
            </a:extLst>
          </p:cNvPr>
          <p:cNvSpPr/>
          <p:nvPr/>
        </p:nvSpPr>
        <p:spPr>
          <a:xfrm>
            <a:off x="6120840" y="0"/>
            <a:ext cx="6071161" cy="6858000"/>
          </a:xfrm>
          <a:custGeom>
            <a:avLst/>
            <a:gdLst/>
            <a:ahLst/>
            <a:cxnLst/>
            <a:rect l="l" t="t" r="r" b="b"/>
            <a:pathLst>
              <a:path w="9106741" h="13643058" extrusionOk="0">
                <a:moveTo>
                  <a:pt x="0" y="0"/>
                </a:moveTo>
                <a:lnTo>
                  <a:pt x="9106741" y="0"/>
                </a:lnTo>
                <a:lnTo>
                  <a:pt x="9106741" y="13643058"/>
                </a:lnTo>
                <a:lnTo>
                  <a:pt x="0" y="13643058"/>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985" name="Google Shape;985;p68">
            <a:extLst>
              <a:ext uri="{FF2B5EF4-FFF2-40B4-BE49-F238E27FC236}">
                <a16:creationId xmlns:a16="http://schemas.microsoft.com/office/drawing/2014/main" id="{511CBD0A-EEBC-3568-ECEB-75391E537AEB}"/>
              </a:ext>
            </a:extLst>
          </p:cNvPr>
          <p:cNvCxnSpPr/>
          <p:nvPr/>
        </p:nvCxnSpPr>
        <p:spPr>
          <a:xfrm rot="10800000" flipH="1">
            <a:off x="746696" y="3657025"/>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986" name="Google Shape;986;p68">
            <a:extLst>
              <a:ext uri="{FF2B5EF4-FFF2-40B4-BE49-F238E27FC236}">
                <a16:creationId xmlns:a16="http://schemas.microsoft.com/office/drawing/2014/main" id="{FDE1D5AA-CF2C-7ED0-335C-C30B48C20C2D}"/>
              </a:ext>
            </a:extLst>
          </p:cNvPr>
          <p:cNvCxnSpPr/>
          <p:nvPr/>
        </p:nvCxnSpPr>
        <p:spPr>
          <a:xfrm rot="10800000" flipH="1">
            <a:off x="746809" y="4908388"/>
            <a:ext cx="886622" cy="7873"/>
          </a:xfrm>
          <a:prstGeom prst="straightConnector1">
            <a:avLst/>
          </a:prstGeom>
          <a:noFill/>
          <a:ln w="38100" cap="flat" cmpd="sng">
            <a:solidFill>
              <a:schemeClr val="bg1"/>
            </a:solidFill>
            <a:prstDash val="solid"/>
            <a:round/>
            <a:headEnd type="none" w="sm" len="sm"/>
            <a:tailEnd type="stealth" w="med" len="med"/>
          </a:ln>
        </p:spPr>
      </p:cxnSp>
      <p:sp>
        <p:nvSpPr>
          <p:cNvPr id="988" name="Google Shape;988;p68">
            <a:extLst>
              <a:ext uri="{FF2B5EF4-FFF2-40B4-BE49-F238E27FC236}">
                <a16:creationId xmlns:a16="http://schemas.microsoft.com/office/drawing/2014/main" id="{EB06A389-E216-BF38-4416-0009022E0AFF}"/>
              </a:ext>
            </a:extLst>
          </p:cNvPr>
          <p:cNvSpPr txBox="1"/>
          <p:nvPr/>
        </p:nvSpPr>
        <p:spPr>
          <a:xfrm>
            <a:off x="867102" y="2247000"/>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Aha &amp; ask</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990" name="Google Shape;990;p68">
            <a:extLst>
              <a:ext uri="{FF2B5EF4-FFF2-40B4-BE49-F238E27FC236}">
                <a16:creationId xmlns:a16="http://schemas.microsoft.com/office/drawing/2014/main" id="{C8997DDC-1058-0C96-4B7F-A4D9DA43820D}"/>
              </a:ext>
            </a:extLst>
          </p:cNvPr>
          <p:cNvSpPr txBox="1"/>
          <p:nvPr/>
        </p:nvSpPr>
        <p:spPr>
          <a:xfrm>
            <a:off x="1813640" y="4708352"/>
            <a:ext cx="35312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Second part: show of hands who has a question</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991" name="Google Shape;991;p68">
            <a:extLst>
              <a:ext uri="{FF2B5EF4-FFF2-40B4-BE49-F238E27FC236}">
                <a16:creationId xmlns:a16="http://schemas.microsoft.com/office/drawing/2014/main" id="{DD64C541-3E24-2FFB-95D3-AD71E952C0B0}"/>
              </a:ext>
            </a:extLst>
          </p:cNvPr>
          <p:cNvSpPr txBox="1"/>
          <p:nvPr/>
        </p:nvSpPr>
        <p:spPr>
          <a:xfrm>
            <a:off x="1813640" y="3429000"/>
            <a:ext cx="35312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GB" sz="1533" b="0" i="0" u="none" strike="noStrike" kern="0" cap="none" spc="0" normalizeH="0" baseline="0" noProof="0">
                <a:ln>
                  <a:noFill/>
                </a:ln>
                <a:solidFill>
                  <a:prstClr val="white"/>
                </a:solidFill>
                <a:effectLst/>
                <a:uLnTx/>
                <a:uFillTx/>
                <a:latin typeface="Roboto"/>
                <a:ea typeface="Roboto"/>
                <a:cs typeface="Roboto"/>
                <a:sym typeface="Roboto"/>
              </a:rPr>
              <a:t>A show of hands who wants to share an Aha moment</a:t>
            </a:r>
            <a:endParaRPr kumimoji="0" sz="933" b="1"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992" name="Google Shape;992;p68">
            <a:extLst>
              <a:ext uri="{FF2B5EF4-FFF2-40B4-BE49-F238E27FC236}">
                <a16:creationId xmlns:a16="http://schemas.microsoft.com/office/drawing/2014/main" id="{C5E08080-6F5F-81C1-EFB9-1ED76086B388}"/>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Nairobi; Photo by Nirian, Getty Images (licensed via Canva)</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993" name="Google Shape;993;p68">
            <a:extLst>
              <a:ext uri="{FF2B5EF4-FFF2-40B4-BE49-F238E27FC236}">
                <a16:creationId xmlns:a16="http://schemas.microsoft.com/office/drawing/2014/main" id="{6376893A-92CF-226A-8445-1930A83A1A84}"/>
              </a:ext>
            </a:extLst>
          </p:cNvPr>
          <p:cNvSpPr txBox="1">
            <a:spLocks noGrp="1"/>
          </p:cNvSpPr>
          <p:nvPr>
            <p:ph type="sldNum" idx="12"/>
          </p:nvPr>
        </p:nvSpPr>
        <p:spPr>
          <a:xfrm>
            <a:off x="8610600" y="6356350"/>
            <a:ext cx="2743200" cy="365125"/>
          </a:xfrm>
          <a:prstGeom prst="rect">
            <a:avLst/>
          </a:prstGeom>
          <a:noFill/>
          <a:ln>
            <a:noFill/>
          </a:ln>
        </p:spPr>
        <p:txBody>
          <a:bodyPr spcFirstLastPara="1" vert="horz" wrap="square" lIns="91440" tIns="45720" rIns="91440" bIns="45720" rtlCol="0" anchor="ctr" anchorCtr="0">
            <a:noAutofit/>
          </a:bodyPr>
          <a:lstStyle>
            <a:defPPr>
              <a:defRPr lang="en-NL"/>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AE359490-CD5A-415E-9F64-F5EC5CB28074}" type="slidenum">
              <a:rPr kumimoji="0" lang="en-NL" sz="1200" b="0" i="0" u="none" strike="noStrike" kern="1200" cap="none" spc="0" normalizeH="0" baseline="0" noProof="0" smtClean="0">
                <a:ln>
                  <a:noFill/>
                </a:ln>
                <a:solidFill>
                  <a:prstClr val="black">
                    <a:tint val="82000"/>
                  </a:prstClr>
                </a:solidFill>
                <a:effectLst/>
                <a:uLnTx/>
                <a:uFillTx/>
                <a:latin typeface="Neue Haas Grotesk Text Pro"/>
                <a:ea typeface="+mn-ea"/>
                <a:cs typeface="+mn-cs"/>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82</a:t>
            </a:fld>
            <a:endParaRPr kumimoji="0" sz="1200" b="0" i="0" u="none" strike="noStrike" kern="1200" cap="none" spc="0" normalizeH="0" baseline="0" noProof="0">
              <a:ln>
                <a:noFill/>
              </a:ln>
              <a:solidFill>
                <a:prstClr val="black">
                  <a:tint val="82000"/>
                </a:prstClr>
              </a:solidFill>
              <a:effectLst/>
              <a:uLnTx/>
              <a:uFillTx/>
              <a:latin typeface="Neue Haas Grotesk Text Pro"/>
              <a:ea typeface="+mn-ea"/>
              <a:cs typeface="+mn-cs"/>
              <a:sym typeface="Arial"/>
            </a:endParaRPr>
          </a:p>
        </p:txBody>
      </p:sp>
    </p:spTree>
    <p:extLst>
      <p:ext uri="{BB962C8B-B14F-4D97-AF65-F5344CB8AC3E}">
        <p14:creationId xmlns:p14="http://schemas.microsoft.com/office/powerpoint/2010/main" val="134262390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6453924-D6DA-177D-28CE-47C862EDD8A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B0EEEF-4B0C-ADAB-4AB9-CE227B71F715}"/>
              </a:ext>
            </a:extLst>
          </p:cNvPr>
          <p:cNvSpPr>
            <a:spLocks noGrp="1"/>
          </p:cNvSpPr>
          <p:nvPr>
            <p:ph sz="quarter" idx="16"/>
          </p:nvPr>
        </p:nvSpPr>
        <p:spPr>
          <a:xfrm>
            <a:off x="549525" y="937153"/>
            <a:ext cx="11017041" cy="741762"/>
          </a:xfrm>
        </p:spPr>
        <p:txBody>
          <a:bodyPr>
            <a:normAutofit/>
          </a:bodyPr>
          <a:lstStyle/>
          <a:p>
            <a:r>
              <a:rPr lang="en-GB"/>
              <a:t>04 | Climate risk, hazard, exposure and vulnerability</a:t>
            </a:r>
          </a:p>
        </p:txBody>
      </p:sp>
      <p:sp>
        <p:nvSpPr>
          <p:cNvPr id="4" name="Google Shape;1007;p47">
            <a:extLst>
              <a:ext uri="{FF2B5EF4-FFF2-40B4-BE49-F238E27FC236}">
                <a16:creationId xmlns:a16="http://schemas.microsoft.com/office/drawing/2014/main" id="{125DA59F-1757-474C-C76F-7B518D057147}"/>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Kuntal Biwas,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658708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7" name="Google Shape;467;p48"/>
          <p:cNvSpPr txBox="1"/>
          <p:nvPr/>
        </p:nvSpPr>
        <p:spPr>
          <a:xfrm>
            <a:off x="448056" y="491574"/>
            <a:ext cx="3224534" cy="123110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5395"/>
              <a:buFont typeface="Arial"/>
              <a:buNone/>
              <a:tabLst/>
              <a:defRPr/>
            </a:pPr>
            <a:r>
              <a:rPr kumimoji="0" lang="en-US" sz="4000" b="1" i="0" u="none" strike="noStrike" kern="0" cap="none" spc="0" normalizeH="0" baseline="0" noProof="0">
                <a:ln>
                  <a:noFill/>
                </a:ln>
                <a:solidFill>
                  <a:srgbClr val="0B5FBA"/>
                </a:solidFill>
                <a:effectLst/>
                <a:uLnTx/>
                <a:uFillTx/>
                <a:latin typeface="Roboto"/>
                <a:ea typeface="Roboto"/>
                <a:cs typeface="Roboto"/>
                <a:sym typeface="Roboto"/>
              </a:rPr>
              <a:t>What is climate risk?</a:t>
            </a:r>
            <a:endParaRPr kumimoji="0" sz="1050"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48"/>
          <p:cNvSpPr/>
          <p:nvPr/>
        </p:nvSpPr>
        <p:spPr>
          <a:xfrm>
            <a:off x="2710549" y="2099379"/>
            <a:ext cx="4320000" cy="4320000"/>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p:cNvSpPr/>
          <p:nvPr/>
        </p:nvSpPr>
        <p:spPr>
          <a:xfrm>
            <a:off x="5288125" y="2099379"/>
            <a:ext cx="4320000" cy="4320000"/>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p:cNvSpPr/>
          <p:nvPr/>
        </p:nvSpPr>
        <p:spPr>
          <a:xfrm>
            <a:off x="3877450" y="196314"/>
            <a:ext cx="4320000" cy="4320000"/>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p:cNvSpPr txBox="1"/>
          <p:nvPr/>
        </p:nvSpPr>
        <p:spPr>
          <a:xfrm>
            <a:off x="4340800" y="1657291"/>
            <a:ext cx="3510400"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600"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1600" b="0" i="0" u="none" strike="noStrike" kern="0" cap="none" spc="0" normalizeH="0" baseline="0" noProof="0">
              <a:ln>
                <a:noFill/>
              </a:ln>
              <a:solidFill>
                <a:prstClr val="white"/>
              </a:solidFill>
              <a:effectLst/>
              <a:uLnTx/>
              <a:uFillTx/>
              <a:latin typeface="Arial"/>
              <a:cs typeface="Arial"/>
              <a:sym typeface="Arial"/>
            </a:endParaRPr>
          </a:p>
        </p:txBody>
      </p:sp>
      <p:sp>
        <p:nvSpPr>
          <p:cNvPr id="486" name="Google Shape;486;p48"/>
          <p:cNvSpPr txBox="1"/>
          <p:nvPr/>
        </p:nvSpPr>
        <p:spPr>
          <a:xfrm>
            <a:off x="6125415" y="4375268"/>
            <a:ext cx="3510400"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600"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1600" b="0" i="0" u="none" strike="noStrike" kern="0" cap="none" spc="0" normalizeH="0" baseline="0" noProof="0">
              <a:ln>
                <a:noFill/>
              </a:ln>
              <a:solidFill>
                <a:prstClr val="white"/>
              </a:solidFill>
              <a:effectLst/>
              <a:uLnTx/>
              <a:uFillTx/>
              <a:latin typeface="Arial"/>
              <a:cs typeface="Arial"/>
              <a:sym typeface="Arial"/>
            </a:endParaRPr>
          </a:p>
        </p:txBody>
      </p:sp>
      <p:sp>
        <p:nvSpPr>
          <p:cNvPr id="487" name="Google Shape;487;p48"/>
          <p:cNvSpPr txBox="1"/>
          <p:nvPr/>
        </p:nvSpPr>
        <p:spPr>
          <a:xfrm>
            <a:off x="2527050" y="4436343"/>
            <a:ext cx="3510400" cy="30777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600"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1600" b="0" i="0" u="none" strike="noStrike" kern="0" cap="none" spc="0" normalizeH="0" baseline="0" noProof="0">
              <a:ln>
                <a:noFill/>
              </a:ln>
              <a:solidFill>
                <a:prstClr val="white"/>
              </a:solidFill>
              <a:effectLst/>
              <a:uLnTx/>
              <a:uFillTx/>
              <a:latin typeface="Arial"/>
              <a:cs typeface="Arial"/>
              <a:sym typeface="Arial"/>
            </a:endParaRPr>
          </a:p>
        </p:txBody>
      </p:sp>
      <p:sp>
        <p:nvSpPr>
          <p:cNvPr id="488" name="Google Shape;488;p48"/>
          <p:cNvSpPr txBox="1"/>
          <p:nvPr/>
        </p:nvSpPr>
        <p:spPr>
          <a:xfrm>
            <a:off x="4370215" y="3397533"/>
            <a:ext cx="3510400"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3200" b="1" i="0" u="none" strike="noStrike" kern="0" cap="none" spc="0" normalizeH="0" baseline="0" noProof="0">
                <a:ln>
                  <a:noFill/>
                </a:ln>
                <a:solidFill>
                  <a:prstClr val="white"/>
                </a:solidFill>
                <a:effectLst/>
                <a:uLnTx/>
                <a:uFillTx/>
                <a:latin typeface="Roboto"/>
                <a:ea typeface="Roboto"/>
                <a:cs typeface="Roboto"/>
                <a:sym typeface="Roboto"/>
              </a:rPr>
              <a:t>Risk</a:t>
            </a:r>
            <a:endParaRPr kumimoji="0" sz="3200" b="0" i="0" u="none" strike="noStrike" kern="0" cap="none" spc="0" normalizeH="0" baseline="0" noProof="0">
              <a:ln>
                <a:noFill/>
              </a:ln>
              <a:solidFill>
                <a:prstClr val="white"/>
              </a:solidFill>
              <a:effectLst/>
              <a:uLnTx/>
              <a:uFillTx/>
              <a:latin typeface="Arial"/>
              <a:cs typeface="Arial"/>
              <a:sym typeface="Arial"/>
            </a:endParaRPr>
          </a:p>
        </p:txBody>
      </p:sp>
      <p:sp>
        <p:nvSpPr>
          <p:cNvPr id="490" name="Google Shape;490;p48"/>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2" name="TextBox 1">
            <a:extLst>
              <a:ext uri="{FF2B5EF4-FFF2-40B4-BE49-F238E27FC236}">
                <a16:creationId xmlns:a16="http://schemas.microsoft.com/office/drawing/2014/main" id="{FDE4EDF3-9E81-6DBE-1D78-EC6868B0CFC9}"/>
              </a:ext>
            </a:extLst>
          </p:cNvPr>
          <p:cNvSpPr txBox="1"/>
          <p:nvPr/>
        </p:nvSpPr>
        <p:spPr>
          <a:xfrm>
            <a:off x="324086" y="5588382"/>
            <a:ext cx="297993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1" i="0" u="none" strike="noStrike" kern="0" cap="none" spc="0" normalizeH="0" baseline="0" noProof="0">
                <a:ln>
                  <a:noFill/>
                </a:ln>
                <a:solidFill>
                  <a:srgbClr val="0B5FBA"/>
                </a:solidFill>
                <a:effectLst/>
                <a:uLnTx/>
                <a:uFillTx/>
                <a:latin typeface="Roboto"/>
                <a:ea typeface="Roboto"/>
                <a:cs typeface="Roboto"/>
                <a:sym typeface="Arial"/>
              </a:rPr>
              <a:t>Figure: Climate risk results from the interaction of hazard, vulnerability and exposure</a:t>
            </a:r>
          </a:p>
        </p:txBody>
      </p:sp>
      <p:pic>
        <p:nvPicPr>
          <p:cNvPr id="3" name="Picture 2" descr="A blue background with a magnifying glass and a magnifying glass&#10;&#10;AI-generated content may be incorrect.">
            <a:extLst>
              <a:ext uri="{FF2B5EF4-FFF2-40B4-BE49-F238E27FC236}">
                <a16:creationId xmlns:a16="http://schemas.microsoft.com/office/drawing/2014/main" id="{FC42A074-441B-FD1E-A084-77FA1FAD5B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5666-4007-7D86-1933-E92A46B6CED7}"/>
              </a:ext>
            </a:extLst>
          </p:cNvPr>
          <p:cNvSpPr>
            <a:spLocks noGrp="1"/>
          </p:cNvSpPr>
          <p:nvPr>
            <p:ph type="title"/>
          </p:nvPr>
        </p:nvSpPr>
        <p:spPr>
          <a:xfrm>
            <a:off x="1157696" y="1524651"/>
            <a:ext cx="10652760" cy="969264"/>
          </a:xfrm>
        </p:spPr>
        <p:txBody>
          <a:bodyPr/>
          <a:lstStyle/>
          <a:p>
            <a:r>
              <a:rPr lang="en-GB"/>
              <a:t>Climate risk assessment</a:t>
            </a:r>
          </a:p>
        </p:txBody>
      </p:sp>
      <p:sp>
        <p:nvSpPr>
          <p:cNvPr id="3" name="Google Shape;489;p48">
            <a:extLst>
              <a:ext uri="{FF2B5EF4-FFF2-40B4-BE49-F238E27FC236}">
                <a16:creationId xmlns:a16="http://schemas.microsoft.com/office/drawing/2014/main" id="{24B97D6D-1F0E-ABB9-6606-B03BC9432CF3}"/>
              </a:ext>
            </a:extLst>
          </p:cNvPr>
          <p:cNvSpPr txBox="1"/>
          <p:nvPr/>
        </p:nvSpPr>
        <p:spPr>
          <a:xfrm>
            <a:off x="769620" y="3429000"/>
            <a:ext cx="9741236" cy="43088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GB" sz="2800" b="1" i="0" u="none" strike="noStrike" kern="0" cap="none" spc="0" normalizeH="0" baseline="0" noProof="0">
                <a:ln>
                  <a:noFill/>
                </a:ln>
                <a:solidFill>
                  <a:srgbClr val="0B5FBA"/>
                </a:solidFill>
                <a:effectLst/>
                <a:uLnTx/>
                <a:uFillTx/>
                <a:latin typeface="Roboto"/>
                <a:ea typeface="Roboto"/>
                <a:cs typeface="Roboto"/>
                <a:sym typeface="Roboto"/>
              </a:rPr>
              <a:t>Risk</a:t>
            </a:r>
            <a:r>
              <a:rPr kumimoji="0" lang="en-GB" sz="2800" b="0" i="0" u="none" strike="noStrike" kern="0" cap="none" spc="0" normalizeH="0" baseline="0" noProof="0">
                <a:ln>
                  <a:noFill/>
                </a:ln>
                <a:solidFill>
                  <a:srgbClr val="0B5FBA"/>
                </a:solidFill>
                <a:effectLst/>
                <a:uLnTx/>
                <a:uFillTx/>
                <a:latin typeface="Roboto"/>
                <a:ea typeface="Roboto"/>
                <a:cs typeface="Roboto"/>
                <a:sym typeface="Roboto"/>
              </a:rPr>
              <a:t> = Hazard x Exposure x Vulnerability</a:t>
            </a:r>
            <a:endParaRPr kumimoji="0" lang="en-GB" sz="28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4" name="Picture 3" descr="A blue background with a magnifying glass and a magnifying glass&#10;&#10;AI-generated content may be incorrect.">
            <a:extLst>
              <a:ext uri="{FF2B5EF4-FFF2-40B4-BE49-F238E27FC236}">
                <a16:creationId xmlns:a16="http://schemas.microsoft.com/office/drawing/2014/main" id="{769A8601-C49A-175F-F309-0B9512A891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extLst>
      <p:ext uri="{BB962C8B-B14F-4D97-AF65-F5344CB8AC3E}">
        <p14:creationId xmlns:p14="http://schemas.microsoft.com/office/powerpoint/2010/main" val="38407249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398"/>
        <p:cNvGrpSpPr/>
        <p:nvPr/>
      </p:nvGrpSpPr>
      <p:grpSpPr>
        <a:xfrm>
          <a:off x="0" y="0"/>
          <a:ext cx="0" cy="0"/>
          <a:chOff x="0" y="0"/>
          <a:chExt cx="0" cy="0"/>
        </a:xfrm>
      </p:grpSpPr>
      <p:cxnSp>
        <p:nvCxnSpPr>
          <p:cNvPr id="399" name="Google Shape;399;p13"/>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p:cNvSpPr/>
          <p:nvPr/>
        </p:nvSpPr>
        <p:spPr>
          <a:xfrm>
            <a:off x="708257" y="0"/>
            <a:ext cx="38100" cy="6975088"/>
          </a:xfrm>
          <a:prstGeom prst="rect">
            <a:avLst/>
          </a:prstGeom>
          <a:solidFill>
            <a:schemeClr val="bg1"/>
          </a:solid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401" name="Google Shape;401;p13"/>
          <p:cNvCxnSpPr/>
          <p:nvPr/>
        </p:nvCxnSpPr>
        <p:spPr>
          <a:xfrm rot="10800000" flipH="1">
            <a:off x="746470" y="5286240"/>
            <a:ext cx="886622" cy="7873"/>
          </a:xfrm>
          <a:prstGeom prst="straightConnector1">
            <a:avLst/>
          </a:prstGeom>
          <a:noFill/>
          <a:ln w="38100" cap="flat" cmpd="sng">
            <a:solidFill>
              <a:schemeClr val="bg1"/>
            </a:solidFill>
            <a:prstDash val="solid"/>
            <a:round/>
            <a:headEnd type="none" w="sm" len="sm"/>
            <a:tailEnd type="stealth" w="med" len="med"/>
          </a:ln>
        </p:spPr>
      </p:cxnSp>
      <p:cxnSp>
        <p:nvCxnSpPr>
          <p:cNvPr id="402" name="Google Shape;402;p13"/>
          <p:cNvCxnSpPr/>
          <p:nvPr/>
        </p:nvCxnSpPr>
        <p:spPr>
          <a:xfrm rot="10800000" flipH="1">
            <a:off x="746809" y="3867794"/>
            <a:ext cx="886622" cy="7873"/>
          </a:xfrm>
          <a:prstGeom prst="straightConnector1">
            <a:avLst/>
          </a:prstGeom>
          <a:noFill/>
          <a:ln w="38100" cap="flat" cmpd="sng">
            <a:solidFill>
              <a:schemeClr val="bg1"/>
            </a:solidFill>
            <a:prstDash val="solid"/>
            <a:round/>
            <a:headEnd type="none" w="sm" len="sm"/>
            <a:tailEnd type="stealth" w="med" len="med"/>
          </a:ln>
        </p:spPr>
      </p:cxnSp>
      <p:grpSp>
        <p:nvGrpSpPr>
          <p:cNvPr id="406" name="Google Shape;406;p13"/>
          <p:cNvGrpSpPr/>
          <p:nvPr/>
        </p:nvGrpSpPr>
        <p:grpSpPr>
          <a:xfrm>
            <a:off x="6457784" y="922499"/>
            <a:ext cx="896951" cy="896951"/>
            <a:chOff x="0" y="0"/>
            <a:chExt cx="812800" cy="812800"/>
          </a:xfrm>
        </p:grpSpPr>
        <p:sp>
          <p:nvSpPr>
            <p:cNvPr id="407" name="Google Shape;407;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08" name="Google Shape;408;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09" name="Google Shape;409;p13"/>
          <p:cNvGrpSpPr/>
          <p:nvPr/>
        </p:nvGrpSpPr>
        <p:grpSpPr>
          <a:xfrm>
            <a:off x="6457784" y="2283001"/>
            <a:ext cx="896951" cy="896951"/>
            <a:chOff x="0" y="0"/>
            <a:chExt cx="812800" cy="812800"/>
          </a:xfrm>
        </p:grpSpPr>
        <p:sp>
          <p:nvSpPr>
            <p:cNvPr id="410" name="Google Shape;410;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1" name="Google Shape;411;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12" name="Google Shape;412;p13"/>
          <p:cNvGrpSpPr/>
          <p:nvPr/>
        </p:nvGrpSpPr>
        <p:grpSpPr>
          <a:xfrm>
            <a:off x="6457784" y="3643502"/>
            <a:ext cx="896951" cy="896951"/>
            <a:chOff x="0" y="0"/>
            <a:chExt cx="812800" cy="812800"/>
          </a:xfrm>
        </p:grpSpPr>
        <p:sp>
          <p:nvSpPr>
            <p:cNvPr id="413" name="Google Shape;413;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4" name="Google Shape;414;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15" name="Google Shape;415;p13"/>
          <p:cNvGrpSpPr/>
          <p:nvPr/>
        </p:nvGrpSpPr>
        <p:grpSpPr>
          <a:xfrm>
            <a:off x="6471330" y="5092904"/>
            <a:ext cx="896951" cy="896951"/>
            <a:chOff x="0" y="0"/>
            <a:chExt cx="812800" cy="812800"/>
          </a:xfrm>
        </p:grpSpPr>
        <p:sp>
          <p:nvSpPr>
            <p:cNvPr id="416" name="Google Shape;416;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17" name="Google Shape;417;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18" name="Google Shape;418;p13"/>
          <p:cNvGrpSpPr/>
          <p:nvPr/>
        </p:nvGrpSpPr>
        <p:grpSpPr>
          <a:xfrm>
            <a:off x="9162307" y="922499"/>
            <a:ext cx="896951" cy="896951"/>
            <a:chOff x="0" y="0"/>
            <a:chExt cx="812800" cy="812800"/>
          </a:xfrm>
        </p:grpSpPr>
        <p:sp>
          <p:nvSpPr>
            <p:cNvPr id="419" name="Google Shape;419;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20" name="Google Shape;420;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21" name="Google Shape;421;p13"/>
          <p:cNvGrpSpPr/>
          <p:nvPr/>
        </p:nvGrpSpPr>
        <p:grpSpPr>
          <a:xfrm>
            <a:off x="9162307" y="2283001"/>
            <a:ext cx="896951" cy="896951"/>
            <a:chOff x="0" y="0"/>
            <a:chExt cx="812800" cy="812800"/>
          </a:xfrm>
        </p:grpSpPr>
        <p:sp>
          <p:nvSpPr>
            <p:cNvPr id="422" name="Google Shape;422;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23" name="Google Shape;423;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24" name="Google Shape;424;p13"/>
          <p:cNvGrpSpPr/>
          <p:nvPr/>
        </p:nvGrpSpPr>
        <p:grpSpPr>
          <a:xfrm>
            <a:off x="9162307" y="3643502"/>
            <a:ext cx="896951" cy="896951"/>
            <a:chOff x="0" y="0"/>
            <a:chExt cx="812800" cy="812800"/>
          </a:xfrm>
        </p:grpSpPr>
        <p:sp>
          <p:nvSpPr>
            <p:cNvPr id="425" name="Google Shape;425;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26" name="Google Shape;426;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grpSp>
        <p:nvGrpSpPr>
          <p:cNvPr id="427" name="Google Shape;427;p13"/>
          <p:cNvGrpSpPr/>
          <p:nvPr/>
        </p:nvGrpSpPr>
        <p:grpSpPr>
          <a:xfrm>
            <a:off x="9175853" y="5092904"/>
            <a:ext cx="896951" cy="896951"/>
            <a:chOff x="0" y="0"/>
            <a:chExt cx="812800" cy="812800"/>
          </a:xfrm>
        </p:grpSpPr>
        <p:sp>
          <p:nvSpPr>
            <p:cNvPr id="428" name="Google Shape;428;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B0CE"/>
            </a:solidFill>
            <a:ln w="28575" cap="sq" cmpd="sng">
              <a:solidFill>
                <a:srgbClr val="FFFFFF"/>
              </a:solidFill>
              <a:prstDash val="dash"/>
              <a:miter lim="8000"/>
              <a:headEnd type="none" w="sm" len="sm"/>
              <a:tailEnd type="none" w="sm" len="sm"/>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29" name="Google Shape;429;p13"/>
            <p:cNvSpPr txBox="1"/>
            <p:nvPr/>
          </p:nvSpPr>
          <p:spPr>
            <a:xfrm>
              <a:off x="76200" y="19050"/>
              <a:ext cx="660400" cy="717550"/>
            </a:xfrm>
            <a:prstGeom prst="rect">
              <a:avLst/>
            </a:prstGeom>
            <a:noFill/>
            <a:ln>
              <a:noFill/>
            </a:ln>
          </p:spPr>
          <p:txBody>
            <a:bodyPr spcFirstLastPara="1" wrap="square" lIns="33867" tIns="33867" rIns="33867" bIns="33867" anchor="ctr" anchorCtr="0">
              <a:noAutofit/>
            </a:bodyPr>
            <a:lstStyle/>
            <a:p>
              <a:pPr marL="0" marR="0" lvl="0" indent="0" algn="ctr" defTabSz="914400" rtl="0" eaLnBrk="1" fontAlgn="auto" latinLnBrk="0" hangingPunct="1">
                <a:lnSpc>
                  <a:spcPct val="186611"/>
                </a:lnSpc>
                <a:spcBef>
                  <a:spcPts val="0"/>
                </a:spcBef>
                <a:spcAft>
                  <a:spcPts val="0"/>
                </a:spcAft>
                <a:buClr>
                  <a:srgbClr val="000000"/>
                </a:buClr>
                <a:buSzPts val="1800"/>
                <a:buFont typeface="Arial"/>
                <a:buNone/>
                <a:tabLst/>
                <a:defRPr/>
              </a:pPr>
              <a:endParaRPr kumimoji="0" sz="1200" b="0" i="0" u="none" strike="noStrike" kern="0" cap="none" spc="0" normalizeH="0" baseline="0" noProof="0">
                <a:ln>
                  <a:noFill/>
                </a:ln>
                <a:solidFill>
                  <a:prstClr val="black"/>
                </a:solidFill>
                <a:effectLst/>
                <a:uLnTx/>
                <a:uFillTx/>
                <a:latin typeface="Calibri"/>
                <a:ea typeface="Calibri"/>
                <a:cs typeface="Calibri"/>
                <a:sym typeface="Calibri"/>
              </a:endParaRPr>
            </a:p>
          </p:txBody>
        </p:sp>
      </p:grpSp>
      <p:sp>
        <p:nvSpPr>
          <p:cNvPr id="430" name="Google Shape;430;p13"/>
          <p:cNvSpPr/>
          <p:nvPr/>
        </p:nvSpPr>
        <p:spPr>
          <a:xfrm>
            <a:off x="6590518" y="1056375"/>
            <a:ext cx="617347" cy="550228"/>
          </a:xfrm>
          <a:custGeom>
            <a:avLst/>
            <a:gdLst/>
            <a:ahLst/>
            <a:cxnLst/>
            <a:rect l="l" t="t" r="r" b="b"/>
            <a:pathLst>
              <a:path w="1234694" h="1100455" extrusionOk="0">
                <a:moveTo>
                  <a:pt x="0" y="0"/>
                </a:moveTo>
                <a:lnTo>
                  <a:pt x="1234694" y="0"/>
                </a:lnTo>
                <a:lnTo>
                  <a:pt x="1234694" y="1100455"/>
                </a:lnTo>
                <a:lnTo>
                  <a:pt x="0" y="1100455"/>
                </a:lnTo>
                <a:lnTo>
                  <a:pt x="0" y="0"/>
                </a:ln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1" name="Google Shape;431;p13"/>
          <p:cNvSpPr/>
          <p:nvPr/>
        </p:nvSpPr>
        <p:spPr>
          <a:xfrm>
            <a:off x="6561758" y="2411106"/>
            <a:ext cx="716117" cy="657901"/>
          </a:xfrm>
          <a:custGeom>
            <a:avLst/>
            <a:gdLst/>
            <a:ahLst/>
            <a:cxnLst/>
            <a:rect l="l" t="t" r="r" b="b"/>
            <a:pathLst>
              <a:path w="1329436" h="1221359" extrusionOk="0">
                <a:moveTo>
                  <a:pt x="0" y="0"/>
                </a:moveTo>
                <a:lnTo>
                  <a:pt x="1329436" y="0"/>
                </a:lnTo>
                <a:lnTo>
                  <a:pt x="1329436" y="1221359"/>
                </a:lnTo>
                <a:lnTo>
                  <a:pt x="0" y="1221359"/>
                </a:lnTo>
                <a:lnTo>
                  <a:pt x="0" y="0"/>
                </a:lnTo>
                <a:close/>
              </a:path>
            </a:pathLst>
          </a:custGeom>
          <a:blipFill rotWithShape="1">
            <a:blip r:embed="rId4"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2" name="Google Shape;432;p13"/>
          <p:cNvSpPr/>
          <p:nvPr/>
        </p:nvSpPr>
        <p:spPr>
          <a:xfrm>
            <a:off x="6615392" y="5215253"/>
            <a:ext cx="618346" cy="616027"/>
          </a:xfrm>
          <a:custGeom>
            <a:avLst/>
            <a:gdLst/>
            <a:ahLst/>
            <a:cxnLst/>
            <a:rect l="l" t="t" r="r" b="b"/>
            <a:pathLst>
              <a:path w="927519" h="924040" extrusionOk="0">
                <a:moveTo>
                  <a:pt x="0" y="0"/>
                </a:moveTo>
                <a:lnTo>
                  <a:pt x="927519" y="0"/>
                </a:lnTo>
                <a:lnTo>
                  <a:pt x="927519" y="924040"/>
                </a:lnTo>
                <a:lnTo>
                  <a:pt x="0" y="924040"/>
                </a:lnTo>
                <a:lnTo>
                  <a:pt x="0" y="0"/>
                </a:lnTo>
                <a:close/>
              </a:path>
            </a:pathLst>
          </a:custGeom>
          <a:blipFill rotWithShape="1">
            <a:blip r:embed="rId5">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3" name="Google Shape;433;p13"/>
          <p:cNvSpPr/>
          <p:nvPr/>
        </p:nvSpPr>
        <p:spPr>
          <a:xfrm>
            <a:off x="6574458" y="3757885"/>
            <a:ext cx="610249" cy="680892"/>
          </a:xfrm>
          <a:custGeom>
            <a:avLst/>
            <a:gdLst/>
            <a:ahLst/>
            <a:cxnLst/>
            <a:rect l="l" t="t" r="r" b="b"/>
            <a:pathLst>
              <a:path w="915374" h="1021338" extrusionOk="0">
                <a:moveTo>
                  <a:pt x="0" y="0"/>
                </a:moveTo>
                <a:lnTo>
                  <a:pt x="915374" y="0"/>
                </a:lnTo>
                <a:lnTo>
                  <a:pt x="915374" y="1021338"/>
                </a:lnTo>
                <a:lnTo>
                  <a:pt x="0" y="1021338"/>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4" name="Google Shape;434;p13"/>
          <p:cNvSpPr txBox="1"/>
          <p:nvPr/>
        </p:nvSpPr>
        <p:spPr>
          <a:xfrm>
            <a:off x="881171" y="548806"/>
            <a:ext cx="5239669"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Review exercise</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35" name="Google Shape;435;p13"/>
          <p:cNvSpPr txBox="1"/>
          <p:nvPr/>
        </p:nvSpPr>
        <p:spPr>
          <a:xfrm>
            <a:off x="7501631" y="5415317"/>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Exposure</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7" name="Google Shape;437;p13"/>
          <p:cNvSpPr/>
          <p:nvPr/>
        </p:nvSpPr>
        <p:spPr>
          <a:xfrm>
            <a:off x="9374221" y="1083161"/>
            <a:ext cx="552323" cy="550228"/>
          </a:xfrm>
          <a:custGeom>
            <a:avLst/>
            <a:gdLst/>
            <a:ahLst/>
            <a:cxnLst/>
            <a:rect l="l" t="t" r="r" b="b"/>
            <a:pathLst>
              <a:path w="1104646" h="1100455" extrusionOk="0">
                <a:moveTo>
                  <a:pt x="0" y="0"/>
                </a:moveTo>
                <a:lnTo>
                  <a:pt x="1104646" y="0"/>
                </a:lnTo>
                <a:lnTo>
                  <a:pt x="1104646" y="1100455"/>
                </a:lnTo>
                <a:lnTo>
                  <a:pt x="0" y="1100455"/>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t="-182" b="-182"/>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8" name="Google Shape;438;p13"/>
          <p:cNvSpPr/>
          <p:nvPr/>
        </p:nvSpPr>
        <p:spPr>
          <a:xfrm>
            <a:off x="9301031" y="2504264"/>
            <a:ext cx="619506" cy="471614"/>
          </a:xfrm>
          <a:custGeom>
            <a:avLst/>
            <a:gdLst/>
            <a:ahLst/>
            <a:cxnLst/>
            <a:rect l="l" t="t" r="r" b="b"/>
            <a:pathLst>
              <a:path w="1239012" h="943229" extrusionOk="0">
                <a:moveTo>
                  <a:pt x="0" y="0"/>
                </a:moveTo>
                <a:lnTo>
                  <a:pt x="1239012" y="0"/>
                </a:lnTo>
                <a:lnTo>
                  <a:pt x="1239012" y="943229"/>
                </a:lnTo>
                <a:lnTo>
                  <a:pt x="0" y="943229"/>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t="-38" b="-31"/>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39" name="Google Shape;439;p13"/>
          <p:cNvSpPr/>
          <p:nvPr/>
        </p:nvSpPr>
        <p:spPr>
          <a:xfrm>
            <a:off x="9360005" y="5281053"/>
            <a:ext cx="566483" cy="550228"/>
          </a:xfrm>
          <a:custGeom>
            <a:avLst/>
            <a:gdLst/>
            <a:ahLst/>
            <a:cxnLst/>
            <a:rect l="l" t="t" r="r" b="b"/>
            <a:pathLst>
              <a:path w="1132967" h="1100455" extrusionOk="0">
                <a:moveTo>
                  <a:pt x="0" y="0"/>
                </a:moveTo>
                <a:lnTo>
                  <a:pt x="1132967" y="0"/>
                </a:lnTo>
                <a:lnTo>
                  <a:pt x="1132967" y="1100455"/>
                </a:lnTo>
                <a:lnTo>
                  <a:pt x="0" y="1100455"/>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0" name="Google Shape;440;p13"/>
          <p:cNvSpPr/>
          <p:nvPr/>
        </p:nvSpPr>
        <p:spPr>
          <a:xfrm>
            <a:off x="9398409" y="3781742"/>
            <a:ext cx="528110" cy="607023"/>
          </a:xfrm>
          <a:custGeom>
            <a:avLst/>
            <a:gdLst/>
            <a:ahLst/>
            <a:cxnLst/>
            <a:rect l="l" t="t" r="r" b="b"/>
            <a:pathLst>
              <a:path w="792165" h="910534" extrusionOk="0">
                <a:moveTo>
                  <a:pt x="0" y="0"/>
                </a:moveTo>
                <a:lnTo>
                  <a:pt x="792164" y="0"/>
                </a:lnTo>
                <a:lnTo>
                  <a:pt x="792164" y="910534"/>
                </a:lnTo>
                <a:lnTo>
                  <a:pt x="0" y="910534"/>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1" name="Google Shape;441;p13"/>
          <p:cNvSpPr txBox="1"/>
          <p:nvPr/>
        </p:nvSpPr>
        <p:spPr>
          <a:xfrm>
            <a:off x="867102" y="1295312"/>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Roboto"/>
                <a:sym typeface="Roboto"/>
              </a:rPr>
              <a:t>Definition Bingo</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42" name="Google Shape;442;p13"/>
          <p:cNvSpPr txBox="1"/>
          <p:nvPr/>
        </p:nvSpPr>
        <p:spPr>
          <a:xfrm>
            <a:off x="1871373" y="2238750"/>
            <a:ext cx="2853600" cy="47179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Write down any three of the words on the screen.</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43" name="Google Shape;443;p13"/>
          <p:cNvSpPr txBox="1"/>
          <p:nvPr/>
        </p:nvSpPr>
        <p:spPr>
          <a:xfrm>
            <a:off x="1871373" y="3513947"/>
            <a:ext cx="3531194"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The definitions will be read out, if a definition matches your word then you can check it.</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44" name="Google Shape;444;p13"/>
          <p:cNvSpPr txBox="1"/>
          <p:nvPr/>
        </p:nvSpPr>
        <p:spPr>
          <a:xfrm>
            <a:off x="1871373" y="4936329"/>
            <a:ext cx="2853600" cy="70769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300"/>
              <a:buFont typeface="Arial"/>
              <a:buNone/>
              <a:tabLst/>
              <a:defRPr/>
            </a:pPr>
            <a:r>
              <a:rPr kumimoji="0" lang="en-US" sz="1533" b="0" i="0" u="none" strike="noStrike" kern="0" cap="none" spc="0" normalizeH="0" baseline="0" noProof="0">
                <a:ln>
                  <a:noFill/>
                </a:ln>
                <a:solidFill>
                  <a:prstClr val="white"/>
                </a:solidFill>
                <a:effectLst/>
                <a:uLnTx/>
                <a:uFillTx/>
                <a:latin typeface="Roboto"/>
                <a:ea typeface="Roboto"/>
                <a:cs typeface="Roboto"/>
                <a:sym typeface="Roboto"/>
              </a:rPr>
              <a:t>The first person who has all three of their words checked is the winner. </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45" name="Google Shape;445;p13"/>
          <p:cNvSpPr txBox="1"/>
          <p:nvPr/>
        </p:nvSpPr>
        <p:spPr>
          <a:xfrm>
            <a:off x="7501631" y="1274339"/>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Climate hazard</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6" name="Google Shape;446;p13"/>
          <p:cNvSpPr txBox="1"/>
          <p:nvPr/>
        </p:nvSpPr>
        <p:spPr>
          <a:xfrm>
            <a:off x="7501631" y="2579495"/>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Climate risk</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7" name="Google Shape;447;p13"/>
          <p:cNvSpPr txBox="1"/>
          <p:nvPr/>
        </p:nvSpPr>
        <p:spPr>
          <a:xfrm>
            <a:off x="7501631" y="3984028"/>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Vulnerability</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8" name="Google Shape;448;p13"/>
          <p:cNvSpPr txBox="1"/>
          <p:nvPr/>
        </p:nvSpPr>
        <p:spPr>
          <a:xfrm>
            <a:off x="10206155" y="1274339"/>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Risk assessment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49" name="Google Shape;449;p13"/>
          <p:cNvSpPr txBox="1"/>
          <p:nvPr/>
        </p:nvSpPr>
        <p:spPr>
          <a:xfrm>
            <a:off x="10206155" y="2579495"/>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Climate impact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50" name="Google Shape;450;p13"/>
          <p:cNvSpPr txBox="1"/>
          <p:nvPr/>
        </p:nvSpPr>
        <p:spPr>
          <a:xfrm>
            <a:off x="10206155" y="3984028"/>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Resilient</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451" name="Google Shape;451;p13"/>
          <p:cNvSpPr txBox="1"/>
          <p:nvPr/>
        </p:nvSpPr>
        <p:spPr>
          <a:xfrm>
            <a:off x="10206155" y="5415317"/>
            <a:ext cx="1660675" cy="28309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20008"/>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FFFFFF"/>
                </a:solidFill>
                <a:effectLst/>
                <a:uLnTx/>
                <a:uFillTx/>
                <a:latin typeface="Roboto"/>
                <a:ea typeface="Roboto"/>
                <a:cs typeface="Roboto"/>
                <a:sym typeface="Roboto"/>
              </a:rPr>
              <a:t>Climate scenario</a:t>
            </a: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BF4B44-D0AC-4F2B-FB85-0DF1DE27755C}"/>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885D15-8348-1A02-E360-8BF4115CBCC7}"/>
              </a:ext>
            </a:extLst>
          </p:cNvPr>
          <p:cNvSpPr>
            <a:spLocks noGrp="1"/>
          </p:cNvSpPr>
          <p:nvPr>
            <p:ph sz="quarter" idx="16"/>
          </p:nvPr>
        </p:nvSpPr>
        <p:spPr>
          <a:xfrm>
            <a:off x="549525" y="937153"/>
            <a:ext cx="11017041" cy="741762"/>
          </a:xfrm>
        </p:spPr>
        <p:txBody>
          <a:bodyPr>
            <a:normAutofit/>
          </a:bodyPr>
          <a:lstStyle/>
          <a:p>
            <a:r>
              <a:rPr lang="en-GB"/>
              <a:t>05| Inclusive water services</a:t>
            </a:r>
          </a:p>
        </p:txBody>
      </p:sp>
      <p:sp>
        <p:nvSpPr>
          <p:cNvPr id="3" name="Google Shape;1007;p47">
            <a:extLst>
              <a:ext uri="{FF2B5EF4-FFF2-40B4-BE49-F238E27FC236}">
                <a16:creationId xmlns:a16="http://schemas.microsoft.com/office/drawing/2014/main" id="{DF5ED782-10A5-CBEB-12B3-13A83B2A3ADF}"/>
              </a:ext>
            </a:extLst>
          </p:cNvPr>
          <p:cNvSpPr txBox="1"/>
          <p:nvPr/>
        </p:nvSpPr>
        <p:spPr>
          <a:xfrm rot="-5400000">
            <a:off x="9698436" y="403466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Image credit: IRC</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0597211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06B0CE"/>
        </a:solidFill>
        <a:effectLst/>
      </p:bgPr>
    </p:bg>
    <p:spTree>
      <p:nvGrpSpPr>
        <p:cNvPr id="1" name="Shape 398">
          <a:extLst>
            <a:ext uri="{FF2B5EF4-FFF2-40B4-BE49-F238E27FC236}">
              <a16:creationId xmlns:a16="http://schemas.microsoft.com/office/drawing/2014/main" id="{28DA388D-A786-A5A8-E669-C3231F166A2E}"/>
            </a:ext>
          </a:extLst>
        </p:cNvPr>
        <p:cNvGrpSpPr/>
        <p:nvPr/>
      </p:nvGrpSpPr>
      <p:grpSpPr>
        <a:xfrm>
          <a:off x="0" y="0"/>
          <a:ext cx="0" cy="0"/>
          <a:chOff x="0" y="0"/>
          <a:chExt cx="0" cy="0"/>
        </a:xfrm>
      </p:grpSpPr>
      <p:cxnSp>
        <p:nvCxnSpPr>
          <p:cNvPr id="399" name="Google Shape;399;p13">
            <a:extLst>
              <a:ext uri="{FF2B5EF4-FFF2-40B4-BE49-F238E27FC236}">
                <a16:creationId xmlns:a16="http://schemas.microsoft.com/office/drawing/2014/main" id="{34A20420-5A4A-DD40-526E-AA19DC881288}"/>
              </a:ext>
            </a:extLst>
          </p:cNvPr>
          <p:cNvCxnSpPr/>
          <p:nvPr/>
        </p:nvCxnSpPr>
        <p:spPr>
          <a:xfrm rot="10800000" flipH="1">
            <a:off x="746696" y="2449347"/>
            <a:ext cx="886622" cy="7873"/>
          </a:xfrm>
          <a:prstGeom prst="straightConnector1">
            <a:avLst/>
          </a:prstGeom>
          <a:noFill/>
          <a:ln w="38100" cap="flat" cmpd="sng">
            <a:solidFill>
              <a:schemeClr val="bg1"/>
            </a:solidFill>
            <a:prstDash val="solid"/>
            <a:round/>
            <a:headEnd type="none" w="sm" len="sm"/>
            <a:tailEnd type="stealth" w="med" len="med"/>
          </a:ln>
        </p:spPr>
      </p:cxnSp>
      <p:sp>
        <p:nvSpPr>
          <p:cNvPr id="400" name="Google Shape;400;p13">
            <a:extLst>
              <a:ext uri="{FF2B5EF4-FFF2-40B4-BE49-F238E27FC236}">
                <a16:creationId xmlns:a16="http://schemas.microsoft.com/office/drawing/2014/main" id="{D7A621A2-8B3E-9266-4A9B-390D68AA858F}"/>
              </a:ext>
            </a:extLst>
          </p:cNvPr>
          <p:cNvSpPr/>
          <p:nvPr/>
        </p:nvSpPr>
        <p:spPr>
          <a:xfrm>
            <a:off x="708257" y="0"/>
            <a:ext cx="38100" cy="6975088"/>
          </a:xfrm>
          <a:prstGeom prst="rect">
            <a:avLst/>
          </a:prstGeom>
          <a:solidFill>
            <a:schemeClr val="bg1"/>
          </a:solidFill>
          <a:ln>
            <a:solidFill>
              <a:schemeClr val="bg1"/>
            </a:solid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ea typeface="Arial"/>
              <a:cs typeface="Arial"/>
              <a:sym typeface="Arial"/>
            </a:endParaRPr>
          </a:p>
        </p:txBody>
      </p:sp>
      <p:cxnSp>
        <p:nvCxnSpPr>
          <p:cNvPr id="401" name="Google Shape;401;p13">
            <a:extLst>
              <a:ext uri="{FF2B5EF4-FFF2-40B4-BE49-F238E27FC236}">
                <a16:creationId xmlns:a16="http://schemas.microsoft.com/office/drawing/2014/main" id="{2D503472-C8CD-E90A-2208-9764FD26859E}"/>
              </a:ext>
            </a:extLst>
          </p:cNvPr>
          <p:cNvCxnSpPr/>
          <p:nvPr/>
        </p:nvCxnSpPr>
        <p:spPr>
          <a:xfrm rot="10800000" flipH="1">
            <a:off x="746470" y="5286240"/>
            <a:ext cx="886622" cy="7873"/>
          </a:xfrm>
          <a:prstGeom prst="straightConnector1">
            <a:avLst/>
          </a:prstGeom>
          <a:noFill/>
          <a:ln w="38100" cap="flat" cmpd="sng">
            <a:solidFill>
              <a:srgbClr val="00B0CE"/>
            </a:solidFill>
            <a:prstDash val="solid"/>
            <a:round/>
            <a:headEnd type="none" w="sm" len="sm"/>
            <a:tailEnd type="stealth" w="med" len="med"/>
          </a:ln>
        </p:spPr>
      </p:cxnSp>
      <p:cxnSp>
        <p:nvCxnSpPr>
          <p:cNvPr id="402" name="Google Shape;402;p13">
            <a:extLst>
              <a:ext uri="{FF2B5EF4-FFF2-40B4-BE49-F238E27FC236}">
                <a16:creationId xmlns:a16="http://schemas.microsoft.com/office/drawing/2014/main" id="{7400F625-E83C-3CF7-C3FC-DF4A2AEEF40A}"/>
              </a:ext>
            </a:extLst>
          </p:cNvPr>
          <p:cNvCxnSpPr/>
          <p:nvPr/>
        </p:nvCxnSpPr>
        <p:spPr>
          <a:xfrm rot="10800000" flipH="1">
            <a:off x="746809" y="3767520"/>
            <a:ext cx="886622" cy="7873"/>
          </a:xfrm>
          <a:prstGeom prst="straightConnector1">
            <a:avLst/>
          </a:prstGeom>
          <a:noFill/>
          <a:ln w="38100" cap="flat" cmpd="sng">
            <a:solidFill>
              <a:srgbClr val="00B0CE"/>
            </a:solidFill>
            <a:prstDash val="solid"/>
            <a:round/>
            <a:headEnd type="none" w="sm" len="sm"/>
            <a:tailEnd type="stealth" w="med" len="med"/>
          </a:ln>
        </p:spPr>
      </p:cxnSp>
      <p:sp>
        <p:nvSpPr>
          <p:cNvPr id="434" name="Google Shape;434;p13">
            <a:extLst>
              <a:ext uri="{FF2B5EF4-FFF2-40B4-BE49-F238E27FC236}">
                <a16:creationId xmlns:a16="http://schemas.microsoft.com/office/drawing/2014/main" id="{C4A73C5B-00B2-3EE4-06CD-984D94DC0A5F}"/>
              </a:ext>
            </a:extLst>
          </p:cNvPr>
          <p:cNvSpPr txBox="1"/>
          <p:nvPr/>
        </p:nvSpPr>
        <p:spPr>
          <a:xfrm>
            <a:off x="6488323" y="610296"/>
            <a:ext cx="4981153"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Energizer</a:t>
            </a:r>
            <a:endParaRPr kumimoji="0" sz="933"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41" name="Google Shape;441;p13">
            <a:extLst>
              <a:ext uri="{FF2B5EF4-FFF2-40B4-BE49-F238E27FC236}">
                <a16:creationId xmlns:a16="http://schemas.microsoft.com/office/drawing/2014/main" id="{45220D06-96E5-D039-C81F-A057D3688106}"/>
              </a:ext>
            </a:extLst>
          </p:cNvPr>
          <p:cNvSpPr txBox="1"/>
          <p:nvPr/>
        </p:nvSpPr>
        <p:spPr>
          <a:xfrm>
            <a:off x="1866846" y="2308493"/>
            <a:ext cx="4477732" cy="297454"/>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US" sz="1933" b="0" i="0" u="none" strike="noStrike" kern="0" cap="none" spc="0" normalizeH="0" baseline="0" noProof="0">
                <a:ln>
                  <a:noFill/>
                </a:ln>
                <a:solidFill>
                  <a:prstClr val="white"/>
                </a:solidFill>
                <a:effectLst/>
                <a:uLnTx/>
                <a:uFillTx/>
                <a:latin typeface="Roboto"/>
                <a:ea typeface="Roboto"/>
                <a:cs typeface="Arial"/>
                <a:sym typeface="Roboto"/>
              </a:rPr>
              <a:t>Stand up and form a circle.</a:t>
            </a:r>
            <a:endParaRPr kumimoji="0" lang="en-US" sz="933" b="0" i="0" u="none" strike="noStrike" kern="0" cap="none" spc="0" normalizeH="0" baseline="0" noProof="0">
              <a:ln>
                <a:noFill/>
              </a:ln>
              <a:solidFill>
                <a:prstClr val="white"/>
              </a:solidFill>
              <a:effectLst/>
              <a:uLnTx/>
              <a:uFillTx/>
              <a:latin typeface="Arial"/>
              <a:ea typeface="Arial"/>
              <a:cs typeface="Arial"/>
              <a:sym typeface="Arial"/>
            </a:endParaRPr>
          </a:p>
        </p:txBody>
      </p:sp>
      <p:cxnSp>
        <p:nvCxnSpPr>
          <p:cNvPr id="2" name="Google Shape;399;p13">
            <a:extLst>
              <a:ext uri="{FF2B5EF4-FFF2-40B4-BE49-F238E27FC236}">
                <a16:creationId xmlns:a16="http://schemas.microsoft.com/office/drawing/2014/main" id="{65D58A45-1986-954F-546C-85088E44A66D}"/>
              </a:ext>
            </a:extLst>
          </p:cNvPr>
          <p:cNvCxnSpPr/>
          <p:nvPr/>
        </p:nvCxnSpPr>
        <p:spPr>
          <a:xfrm rot="10800000" flipH="1">
            <a:off x="708257" y="3421127"/>
            <a:ext cx="886622" cy="7873"/>
          </a:xfrm>
          <a:prstGeom prst="straightConnector1">
            <a:avLst/>
          </a:prstGeom>
          <a:noFill/>
          <a:ln w="38100" cap="flat" cmpd="sng">
            <a:solidFill>
              <a:schemeClr val="bg1"/>
            </a:solidFill>
            <a:prstDash val="solid"/>
            <a:round/>
            <a:headEnd type="none" w="sm" len="sm"/>
            <a:tailEnd type="stealth" w="med" len="med"/>
          </a:ln>
        </p:spPr>
      </p:cxnSp>
      <p:sp>
        <p:nvSpPr>
          <p:cNvPr id="3" name="Google Shape;441;p13">
            <a:extLst>
              <a:ext uri="{FF2B5EF4-FFF2-40B4-BE49-F238E27FC236}">
                <a16:creationId xmlns:a16="http://schemas.microsoft.com/office/drawing/2014/main" id="{B3C7F001-1796-2480-19F7-945147FA6FB6}"/>
              </a:ext>
            </a:extLst>
          </p:cNvPr>
          <p:cNvSpPr txBox="1"/>
          <p:nvPr/>
        </p:nvSpPr>
        <p:spPr>
          <a:xfrm>
            <a:off x="1828407" y="3280273"/>
            <a:ext cx="9655336" cy="148726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GB" sz="1933" b="0" i="0" u="none" strike="noStrike" kern="0" cap="none" spc="0" normalizeH="0" baseline="0" noProof="0">
                <a:ln>
                  <a:noFill/>
                </a:ln>
                <a:solidFill>
                  <a:prstClr val="white"/>
                </a:solidFill>
                <a:effectLst/>
                <a:uLnTx/>
                <a:uFillTx/>
                <a:latin typeface="Roboto"/>
                <a:ea typeface="Roboto"/>
                <a:cs typeface="Arial"/>
                <a:sym typeface="Roboto"/>
              </a:rPr>
              <a:t>Rules:</a:t>
            </a:r>
          </a:p>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GB" sz="1933" b="0" i="0" u="none" strike="noStrike" kern="0" cap="none" spc="0" normalizeH="0" baseline="0" noProof="0">
                <a:ln>
                  <a:noFill/>
                </a:ln>
                <a:solidFill>
                  <a:prstClr val="white"/>
                </a:solidFill>
                <a:effectLst/>
                <a:uLnTx/>
                <a:uFillTx/>
                <a:latin typeface="Roboto"/>
                <a:ea typeface="Roboto"/>
                <a:cs typeface="Arial"/>
                <a:sym typeface="Roboto"/>
              </a:rPr>
              <a:t>Each person says the next number in sequence (1, 2, 3, 4…).</a:t>
            </a:r>
          </a:p>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GB" sz="1933" b="0" i="0" u="none" strike="noStrike" kern="0" cap="none" spc="0" normalizeH="0" baseline="0" noProof="0">
                <a:ln>
                  <a:noFill/>
                </a:ln>
                <a:solidFill>
                  <a:prstClr val="white"/>
                </a:solidFill>
                <a:effectLst/>
                <a:uLnTx/>
                <a:uFillTx/>
                <a:latin typeface="Roboto"/>
                <a:ea typeface="Roboto"/>
                <a:cs typeface="Arial"/>
                <a:sym typeface="Roboto"/>
              </a:rPr>
              <a:t>BUT—whenever a number is a multiple of 3 (like 3, 6, 9, 12…), the person must clap instead of saying the number. This includes </a:t>
            </a:r>
            <a:r>
              <a:rPr kumimoji="0" lang="en-GB" sz="1933" b="1" i="0" u="none" strike="noStrike" kern="0" cap="none" spc="0" normalizeH="0" baseline="0" noProof="0">
                <a:ln>
                  <a:noFill/>
                </a:ln>
                <a:solidFill>
                  <a:prstClr val="white"/>
                </a:solidFill>
                <a:effectLst/>
                <a:uLnTx/>
                <a:uFillTx/>
                <a:latin typeface="Roboto"/>
                <a:ea typeface="Roboto"/>
                <a:cs typeface="Arial"/>
                <a:sym typeface="Roboto"/>
              </a:rPr>
              <a:t>13, 23 </a:t>
            </a:r>
            <a:r>
              <a:rPr kumimoji="0" lang="en-GB" sz="1933" b="0" i="0" u="none" strike="noStrike" kern="0" cap="none" spc="0" normalizeH="0" baseline="0" noProof="0">
                <a:ln>
                  <a:noFill/>
                </a:ln>
                <a:solidFill>
                  <a:prstClr val="white"/>
                </a:solidFill>
                <a:effectLst/>
                <a:uLnTx/>
                <a:uFillTx/>
                <a:latin typeface="Roboto"/>
                <a:ea typeface="Roboto"/>
                <a:cs typeface="Arial"/>
                <a:sym typeface="Roboto"/>
              </a:rPr>
              <a:t>as well</a:t>
            </a:r>
          </a:p>
          <a:p>
            <a:pPr marL="0" marR="0" lvl="0" indent="0" algn="l" defTabSz="914400" rtl="0" eaLnBrk="1" fontAlgn="auto" latinLnBrk="0" hangingPunct="1">
              <a:lnSpc>
                <a:spcPct val="100000"/>
              </a:lnSpc>
              <a:spcBef>
                <a:spcPts val="0"/>
              </a:spcBef>
              <a:spcAft>
                <a:spcPts val="0"/>
              </a:spcAft>
              <a:buClr>
                <a:srgbClr val="000000"/>
              </a:buClr>
              <a:buSzPts val="2900"/>
              <a:buFont typeface="Arial"/>
              <a:buNone/>
              <a:tabLst/>
              <a:defRPr/>
            </a:pPr>
            <a:r>
              <a:rPr kumimoji="0" lang="en-GB" sz="1933" b="0" i="0" u="none" strike="noStrike" kern="0" cap="none" spc="0" normalizeH="0" baseline="0" noProof="0">
                <a:ln>
                  <a:noFill/>
                </a:ln>
                <a:solidFill>
                  <a:prstClr val="white"/>
                </a:solidFill>
                <a:effectLst/>
                <a:uLnTx/>
                <a:uFillTx/>
                <a:latin typeface="Roboto"/>
                <a:ea typeface="Roboto"/>
                <a:cs typeface="Arial"/>
                <a:sym typeface="Roboto"/>
              </a:rPr>
              <a:t>No speaking allowed on multiples of 3—just a single clap.</a:t>
            </a:r>
          </a:p>
        </p:txBody>
      </p:sp>
    </p:spTree>
    <p:extLst>
      <p:ext uri="{BB962C8B-B14F-4D97-AF65-F5344CB8AC3E}">
        <p14:creationId xmlns:p14="http://schemas.microsoft.com/office/powerpoint/2010/main" val="2035943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Shape 465">
          <a:extLst>
            <a:ext uri="{FF2B5EF4-FFF2-40B4-BE49-F238E27FC236}">
              <a16:creationId xmlns:a16="http://schemas.microsoft.com/office/drawing/2014/main" id="{D1A5328C-C002-71ED-B3F6-695AE9F5CAB7}"/>
            </a:ext>
          </a:extLst>
        </p:cNvPr>
        <p:cNvGrpSpPr/>
        <p:nvPr/>
      </p:nvGrpSpPr>
      <p:grpSpPr>
        <a:xfrm>
          <a:off x="0" y="0"/>
          <a:ext cx="0" cy="0"/>
          <a:chOff x="0" y="0"/>
          <a:chExt cx="0" cy="0"/>
        </a:xfrm>
      </p:grpSpPr>
      <p:sp>
        <p:nvSpPr>
          <p:cNvPr id="467" name="Google Shape;467;p48">
            <a:extLst>
              <a:ext uri="{FF2B5EF4-FFF2-40B4-BE49-F238E27FC236}">
                <a16:creationId xmlns:a16="http://schemas.microsoft.com/office/drawing/2014/main" id="{9FBB518D-BFB6-55EA-4FD0-39777520FA06}"/>
              </a:ext>
            </a:extLst>
          </p:cNvPr>
          <p:cNvSpPr txBox="1"/>
          <p:nvPr/>
        </p:nvSpPr>
        <p:spPr>
          <a:xfrm>
            <a:off x="1891109" y="479282"/>
            <a:ext cx="8685800" cy="77495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prstClr val="white"/>
                </a:solidFill>
                <a:effectLst/>
                <a:uLnTx/>
                <a:uFillTx/>
                <a:latin typeface="Roboto"/>
                <a:ea typeface="Roboto"/>
                <a:cs typeface="Roboto"/>
                <a:sym typeface="Roboto"/>
              </a:rPr>
              <a:t>Vulnerability assessment</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2" name="Google Shape;482;p48">
            <a:extLst>
              <a:ext uri="{FF2B5EF4-FFF2-40B4-BE49-F238E27FC236}">
                <a16:creationId xmlns:a16="http://schemas.microsoft.com/office/drawing/2014/main" id="{25FAFE7E-0CCB-4FBE-45CB-4C950DC246B6}"/>
              </a:ext>
            </a:extLst>
          </p:cNvPr>
          <p:cNvSpPr/>
          <p:nvPr/>
        </p:nvSpPr>
        <p:spPr>
          <a:xfrm>
            <a:off x="4186990" y="3201983"/>
            <a:ext cx="2535508" cy="240177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3"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48">
            <a:extLst>
              <a:ext uri="{FF2B5EF4-FFF2-40B4-BE49-F238E27FC236}">
                <a16:creationId xmlns:a16="http://schemas.microsoft.com/office/drawing/2014/main" id="{B29E3F3C-0C09-E8DA-1D9D-29AC8BF0A045}"/>
              </a:ext>
            </a:extLst>
          </p:cNvPr>
          <p:cNvSpPr/>
          <p:nvPr/>
        </p:nvSpPr>
        <p:spPr>
          <a:xfrm>
            <a:off x="5229944" y="3201983"/>
            <a:ext cx="2535508" cy="2401779"/>
          </a:xfrm>
          <a:custGeom>
            <a:avLst/>
            <a:gdLst/>
            <a:ahLst/>
            <a:cxnLst/>
            <a:rect l="l" t="t" r="r" b="b"/>
            <a:pathLst>
              <a:path w="3128859" h="3128859" extrusionOk="0">
                <a:moveTo>
                  <a:pt x="0" y="0"/>
                </a:moveTo>
                <a:lnTo>
                  <a:pt x="3128858" y="0"/>
                </a:lnTo>
                <a:lnTo>
                  <a:pt x="3128858" y="3128859"/>
                </a:lnTo>
                <a:lnTo>
                  <a:pt x="0" y="3128859"/>
                </a:lnTo>
                <a:lnTo>
                  <a:pt x="0" y="0"/>
                </a:lnTo>
                <a:close/>
              </a:path>
            </a:pathLst>
          </a:custGeom>
          <a:blipFill rotWithShape="1">
            <a:blip r:embed="rId4" cstate="screen">
              <a:alphaModFix amt="80000"/>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48">
            <a:extLst>
              <a:ext uri="{FF2B5EF4-FFF2-40B4-BE49-F238E27FC236}">
                <a16:creationId xmlns:a16="http://schemas.microsoft.com/office/drawing/2014/main" id="{EDE55446-36BB-9B53-06B6-73DB20A6A5B5}"/>
              </a:ext>
            </a:extLst>
          </p:cNvPr>
          <p:cNvSpPr/>
          <p:nvPr/>
        </p:nvSpPr>
        <p:spPr>
          <a:xfrm>
            <a:off x="4708440" y="1860222"/>
            <a:ext cx="2535508" cy="2491759"/>
          </a:xfrm>
          <a:custGeom>
            <a:avLst/>
            <a:gdLst/>
            <a:ahLst/>
            <a:cxnLst/>
            <a:rect l="l" t="t" r="r" b="b"/>
            <a:pathLst>
              <a:path w="3128859" h="3128859" extrusionOk="0">
                <a:moveTo>
                  <a:pt x="0" y="0"/>
                </a:moveTo>
                <a:lnTo>
                  <a:pt x="3128859" y="0"/>
                </a:lnTo>
                <a:lnTo>
                  <a:pt x="3128859" y="3128859"/>
                </a:lnTo>
                <a:lnTo>
                  <a:pt x="0" y="3128859"/>
                </a:lnTo>
                <a:lnTo>
                  <a:pt x="0" y="0"/>
                </a:lnTo>
                <a:close/>
              </a:path>
            </a:pathLst>
          </a:custGeom>
          <a:blipFill rotWithShape="1">
            <a:blip r:embed="rId5" cstate="screen">
              <a:alphaModFix amt="50000"/>
              <a:extLst>
                <a:ext uri="{28A0092B-C50C-407E-A947-70E740481C1C}">
                  <a14:useLocalDpi xmlns:a14="http://schemas.microsoft.com/office/drawing/2010/main"/>
                </a:ext>
              </a:extLst>
            </a:blip>
            <a:stretch>
              <a:fillRect/>
            </a:stretch>
          </a:blipFill>
          <a:ln w="57150">
            <a:solidFill>
              <a:schemeClr val="bg1"/>
            </a:solid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48">
            <a:extLst>
              <a:ext uri="{FF2B5EF4-FFF2-40B4-BE49-F238E27FC236}">
                <a16:creationId xmlns:a16="http://schemas.microsoft.com/office/drawing/2014/main" id="{02046F0B-6F42-6AA4-593B-B3ABCCBC7FB7}"/>
              </a:ext>
            </a:extLst>
          </p:cNvPr>
          <p:cNvSpPr txBox="1"/>
          <p:nvPr/>
        </p:nvSpPr>
        <p:spPr>
          <a:xfrm>
            <a:off x="4956840" y="2567960"/>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Vulnerability</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6" name="Google Shape;486;p48">
            <a:extLst>
              <a:ext uri="{FF2B5EF4-FFF2-40B4-BE49-F238E27FC236}">
                <a16:creationId xmlns:a16="http://schemas.microsoft.com/office/drawing/2014/main" id="{1D38C222-B2B9-2DD1-51FF-10EDBB0C5136}"/>
              </a:ext>
            </a:extLst>
          </p:cNvPr>
          <p:cNvSpPr txBox="1"/>
          <p:nvPr/>
        </p:nvSpPr>
        <p:spPr>
          <a:xfrm>
            <a:off x="5599629" y="4776928"/>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Exposure</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7" name="Google Shape;487;p48">
            <a:extLst>
              <a:ext uri="{FF2B5EF4-FFF2-40B4-BE49-F238E27FC236}">
                <a16:creationId xmlns:a16="http://schemas.microsoft.com/office/drawing/2014/main" id="{C97836F2-A945-32D4-8342-EBEC0725080F}"/>
              </a:ext>
            </a:extLst>
          </p:cNvPr>
          <p:cNvSpPr txBox="1"/>
          <p:nvPr/>
        </p:nvSpPr>
        <p:spPr>
          <a:xfrm>
            <a:off x="3829478" y="4776927"/>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Hazard</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88" name="Google Shape;488;p48">
            <a:extLst>
              <a:ext uri="{FF2B5EF4-FFF2-40B4-BE49-F238E27FC236}">
                <a16:creationId xmlns:a16="http://schemas.microsoft.com/office/drawing/2014/main" id="{AF7C482E-A2AC-D066-37CD-1465F8C437EB}"/>
              </a:ext>
            </a:extLst>
          </p:cNvPr>
          <p:cNvSpPr txBox="1"/>
          <p:nvPr/>
        </p:nvSpPr>
        <p:spPr>
          <a:xfrm>
            <a:off x="4925819" y="3800942"/>
            <a:ext cx="2038709" cy="25218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25012"/>
              </a:lnSpc>
              <a:spcBef>
                <a:spcPts val="0"/>
              </a:spcBef>
              <a:spcAft>
                <a:spcPts val="0"/>
              </a:spcAft>
              <a:buClr>
                <a:srgbClr val="000000"/>
              </a:buClr>
              <a:buSzPts val="1967"/>
              <a:buFont typeface="Arial"/>
              <a:buNone/>
              <a:tabLst/>
              <a:defRPr/>
            </a:pPr>
            <a:r>
              <a:rPr kumimoji="0" lang="en-US" sz="1311" b="1" i="0" u="none" strike="noStrike" kern="0" cap="none" spc="0" normalizeH="0" baseline="0" noProof="0">
                <a:ln>
                  <a:noFill/>
                </a:ln>
                <a:solidFill>
                  <a:prstClr val="white"/>
                </a:solidFill>
                <a:effectLst/>
                <a:uLnTx/>
                <a:uFillTx/>
                <a:latin typeface="Roboto"/>
                <a:ea typeface="Roboto"/>
                <a:cs typeface="Roboto"/>
                <a:sym typeface="Roboto"/>
              </a:rPr>
              <a:t>Risk</a:t>
            </a:r>
            <a:endParaRPr kumimoji="0" sz="933" b="0" i="0" u="none" strike="noStrike" kern="0" cap="none" spc="0" normalizeH="0" baseline="0" noProof="0">
              <a:ln>
                <a:noFill/>
              </a:ln>
              <a:solidFill>
                <a:prstClr val="white"/>
              </a:solidFill>
              <a:effectLst/>
              <a:uLnTx/>
              <a:uFillTx/>
              <a:latin typeface="Arial"/>
              <a:cs typeface="Arial"/>
              <a:sym typeface="Arial"/>
            </a:endParaRPr>
          </a:p>
        </p:txBody>
      </p:sp>
      <p:sp>
        <p:nvSpPr>
          <p:cNvPr id="490" name="Google Shape;490;p48">
            <a:extLst>
              <a:ext uri="{FF2B5EF4-FFF2-40B4-BE49-F238E27FC236}">
                <a16:creationId xmlns:a16="http://schemas.microsoft.com/office/drawing/2014/main" id="{DC385CD8-E54D-0951-4257-2FA41FCC8032}"/>
              </a:ext>
            </a:extLst>
          </p:cNvPr>
          <p:cNvSpPr txBox="1">
            <a:spLocks noGrp="1"/>
          </p:cNvSpPr>
          <p:nvPr>
            <p:ph type="sldNum" idx="12"/>
          </p:nvPr>
        </p:nvSpPr>
        <p:spPr>
          <a:xfrm>
            <a:off x="219456" y="9538462"/>
            <a:ext cx="457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4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89</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cxnSp>
        <p:nvCxnSpPr>
          <p:cNvPr id="3" name="Straight Arrow Connector 2">
            <a:extLst>
              <a:ext uri="{FF2B5EF4-FFF2-40B4-BE49-F238E27FC236}">
                <a16:creationId xmlns:a16="http://schemas.microsoft.com/office/drawing/2014/main" id="{870C8C74-FE32-FB80-BF9B-E0087E65397B}"/>
              </a:ext>
            </a:extLst>
          </p:cNvPr>
          <p:cNvCxnSpPr/>
          <p:nvPr/>
        </p:nvCxnSpPr>
        <p:spPr>
          <a:xfrm flipH="1">
            <a:off x="7448353" y="2112113"/>
            <a:ext cx="1161535" cy="569534"/>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910D9CA2-5216-5D9C-B218-FCF07BF36821}"/>
              </a:ext>
            </a:extLst>
          </p:cNvPr>
          <p:cNvSpPr txBox="1"/>
          <p:nvPr/>
        </p:nvSpPr>
        <p:spPr>
          <a:xfrm>
            <a:off x="1985491" y="5985598"/>
            <a:ext cx="798140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200" b="1" i="0" u="none" strike="noStrike" kern="0" cap="none" spc="0" normalizeH="0" baseline="0" noProof="0">
                <a:ln>
                  <a:noFill/>
                </a:ln>
                <a:solidFill>
                  <a:prstClr val="white"/>
                </a:solidFill>
                <a:effectLst/>
                <a:uLnTx/>
                <a:uFillTx/>
                <a:latin typeface="Roboto"/>
                <a:ea typeface="Roboto"/>
                <a:cs typeface="Roboto"/>
                <a:sym typeface="Arial"/>
              </a:rPr>
              <a:t>Figure: Climate risk results from the interaction of hazard, vulnerability and exposure</a:t>
            </a:r>
          </a:p>
        </p:txBody>
      </p:sp>
    </p:spTree>
    <p:extLst>
      <p:ext uri="{BB962C8B-B14F-4D97-AF65-F5344CB8AC3E}">
        <p14:creationId xmlns:p14="http://schemas.microsoft.com/office/powerpoint/2010/main" val="840496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7" name="Oval 6">
            <a:extLst>
              <a:ext uri="{FF2B5EF4-FFF2-40B4-BE49-F238E27FC236}">
                <a16:creationId xmlns:a16="http://schemas.microsoft.com/office/drawing/2014/main" id="{ED33223C-3495-652F-1D6A-2A6A9EF4FFB1}"/>
              </a:ext>
            </a:extLst>
          </p:cNvPr>
          <p:cNvSpPr/>
          <p:nvPr/>
        </p:nvSpPr>
        <p:spPr>
          <a:xfrm>
            <a:off x="4316023" y="1842395"/>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8" name="Oval 7">
            <a:extLst>
              <a:ext uri="{FF2B5EF4-FFF2-40B4-BE49-F238E27FC236}">
                <a16:creationId xmlns:a16="http://schemas.microsoft.com/office/drawing/2014/main" id="{96C60DC1-02FC-E75F-2273-AE339E402591}"/>
              </a:ext>
            </a:extLst>
          </p:cNvPr>
          <p:cNvSpPr/>
          <p:nvPr/>
        </p:nvSpPr>
        <p:spPr>
          <a:xfrm>
            <a:off x="6959330" y="1842395"/>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9" name="Oval 8">
            <a:extLst>
              <a:ext uri="{FF2B5EF4-FFF2-40B4-BE49-F238E27FC236}">
                <a16:creationId xmlns:a16="http://schemas.microsoft.com/office/drawing/2014/main" id="{A37EC4A3-50CE-2D8A-CA32-134F86B165DD}"/>
              </a:ext>
            </a:extLst>
          </p:cNvPr>
          <p:cNvSpPr/>
          <p:nvPr/>
        </p:nvSpPr>
        <p:spPr>
          <a:xfrm>
            <a:off x="9602637" y="1842395"/>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2" name="Oval 1">
            <a:extLst>
              <a:ext uri="{FF2B5EF4-FFF2-40B4-BE49-F238E27FC236}">
                <a16:creationId xmlns:a16="http://schemas.microsoft.com/office/drawing/2014/main" id="{45E1E36E-81E7-360C-AAD4-DCA3B11BD311}"/>
              </a:ext>
            </a:extLst>
          </p:cNvPr>
          <p:cNvSpPr/>
          <p:nvPr/>
        </p:nvSpPr>
        <p:spPr>
          <a:xfrm>
            <a:off x="1672716" y="1842395"/>
            <a:ext cx="936133" cy="936133"/>
          </a:xfrm>
          <a:prstGeom prst="ellipse">
            <a:avLst/>
          </a:prstGeom>
          <a:solidFill>
            <a:srgbClr val="0A5F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400" b="0" i="0" u="none" strike="noStrike" kern="0" cap="none" spc="0" normalizeH="0" baseline="0" noProof="0">
              <a:ln>
                <a:noFill/>
              </a:ln>
              <a:solidFill>
                <a:prstClr val="white"/>
              </a:solidFill>
              <a:effectLst/>
              <a:uLnTx/>
              <a:uFillTx/>
              <a:latin typeface="Neue Haas Grotesk Text Pro"/>
              <a:ea typeface="+mn-ea"/>
              <a:cs typeface="+mn-cs"/>
              <a:sym typeface="Arial"/>
            </a:endParaRPr>
          </a:p>
        </p:txBody>
      </p:sp>
      <p:sp>
        <p:nvSpPr>
          <p:cNvPr id="153" name="Google Shape;153;p5"/>
          <p:cNvSpPr txBox="1"/>
          <p:nvPr/>
        </p:nvSpPr>
        <p:spPr>
          <a:xfrm>
            <a:off x="1037768" y="2892055"/>
            <a:ext cx="2206030" cy="2215991"/>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a:ln>
                  <a:noFill/>
                </a:ln>
                <a:solidFill>
                  <a:srgbClr val="0B5FBA"/>
                </a:solidFill>
                <a:effectLst/>
                <a:uLnTx/>
                <a:uFillTx/>
                <a:latin typeface="Roboto Medium"/>
                <a:ea typeface="Roboto"/>
                <a:cs typeface="Arial"/>
                <a:sym typeface="Arial"/>
              </a:rPr>
              <a:t>National and local governments are better equipped to integrate high-impact climate adaptation into their water infrastructure and investment plans.</a:t>
            </a:r>
            <a:endParaRPr kumimoji="0" lang="en-US" sz="1400" b="0" i="0" u="none" strike="noStrike" kern="0" cap="none" spc="0" normalizeH="0" baseline="0" noProof="0">
              <a:ln>
                <a:noFill/>
              </a:ln>
              <a:solidFill>
                <a:srgbClr val="000000"/>
              </a:solidFill>
              <a:effectLst/>
              <a:uLnTx/>
              <a:uFillTx/>
              <a:latin typeface="Roboto Medium"/>
              <a:cs typeface="Arial"/>
              <a:sym typeface="Arial"/>
            </a:endParaRPr>
          </a:p>
        </p:txBody>
      </p:sp>
      <p:sp>
        <p:nvSpPr>
          <p:cNvPr id="154" name="Google Shape;154;p5"/>
          <p:cNvSpPr txBox="1"/>
          <p:nvPr/>
        </p:nvSpPr>
        <p:spPr>
          <a:xfrm>
            <a:off x="8982038" y="2892055"/>
            <a:ext cx="2286898" cy="110799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a:ln>
                  <a:noFill/>
                </a:ln>
                <a:solidFill>
                  <a:srgbClr val="0B5FBA"/>
                </a:solidFill>
                <a:effectLst/>
                <a:uLnTx/>
                <a:uFillTx/>
                <a:latin typeface="Roboto Medium"/>
                <a:ea typeface="Roboto"/>
                <a:cs typeface="Arial"/>
                <a:sym typeface="Arial"/>
              </a:rPr>
              <a:t>Capacity-building tools and trainers exist to strengthen capacity.</a:t>
            </a:r>
          </a:p>
        </p:txBody>
      </p:sp>
      <p:sp>
        <p:nvSpPr>
          <p:cNvPr id="155" name="Google Shape;155;p5"/>
          <p:cNvSpPr txBox="1"/>
          <p:nvPr/>
        </p:nvSpPr>
        <p:spPr>
          <a:xfrm>
            <a:off x="6324382" y="2892055"/>
            <a:ext cx="2260813" cy="166199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a:ln>
                  <a:noFill/>
                </a:ln>
                <a:solidFill>
                  <a:srgbClr val="0B5FBA"/>
                </a:solidFill>
                <a:effectLst/>
                <a:uLnTx/>
                <a:uFillTx/>
                <a:latin typeface="Roboto Medium"/>
                <a:ea typeface="Roboto"/>
                <a:cs typeface="Arial"/>
                <a:sym typeface="Arial"/>
              </a:rPr>
              <a:t>Government officials are able to address climate-related challenges that affect water and sanitation services.</a:t>
            </a:r>
          </a:p>
        </p:txBody>
      </p:sp>
      <p:sp>
        <p:nvSpPr>
          <p:cNvPr id="157" name="Google Shape;157;p5"/>
          <p:cNvSpPr txBox="1"/>
          <p:nvPr/>
        </p:nvSpPr>
        <p:spPr>
          <a:xfrm>
            <a:off x="726188" y="676332"/>
            <a:ext cx="10798159" cy="64780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srgbClr val="0B5FBA"/>
                </a:solidFill>
                <a:effectLst/>
                <a:uLnTx/>
                <a:uFillTx/>
                <a:latin typeface="Roboto"/>
                <a:ea typeface="Roboto"/>
                <a:cs typeface="Roboto"/>
                <a:sym typeface="Roboto"/>
              </a:rPr>
              <a:t>Masterclass objectives</a:t>
            </a:r>
            <a:endParaRPr kumimoji="0" sz="12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1" name="Google Shape;161;p5"/>
          <p:cNvSpPr txBox="1"/>
          <p:nvPr/>
        </p:nvSpPr>
        <p:spPr>
          <a:xfrm>
            <a:off x="3640641" y="2892055"/>
            <a:ext cx="2286898" cy="1384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a:ln>
                  <a:noFill/>
                </a:ln>
                <a:solidFill>
                  <a:srgbClr val="0B5FBA"/>
                </a:solidFill>
                <a:effectLst/>
                <a:uLnTx/>
                <a:uFillTx/>
                <a:latin typeface="Roboto Medium"/>
                <a:ea typeface="Roboto"/>
                <a:cs typeface="Arial"/>
                <a:sym typeface="Arial"/>
              </a:rPr>
              <a:t>Adaptation tools, methods, and approaches are continuously reflected upon and improved.</a:t>
            </a:r>
          </a:p>
        </p:txBody>
      </p:sp>
      <p:sp>
        <p:nvSpPr>
          <p:cNvPr id="3" name="Google Shape;157;p5">
            <a:extLst>
              <a:ext uri="{FF2B5EF4-FFF2-40B4-BE49-F238E27FC236}">
                <a16:creationId xmlns:a16="http://schemas.microsoft.com/office/drawing/2014/main" id="{C6B885CE-BDA4-E09B-FF5E-4D5456F881D3}"/>
              </a:ext>
            </a:extLst>
          </p:cNvPr>
          <p:cNvSpPr txBox="1"/>
          <p:nvPr/>
        </p:nvSpPr>
        <p:spPr>
          <a:xfrm>
            <a:off x="1838064" y="1986558"/>
            <a:ext cx="605438" cy="64780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prstClr val="white"/>
                </a:solidFill>
                <a:effectLst/>
                <a:uLnTx/>
                <a:uFillTx/>
                <a:latin typeface="Roboto"/>
                <a:ea typeface="Roboto"/>
                <a:cs typeface="Roboto"/>
                <a:sym typeface="Roboto"/>
              </a:rPr>
              <a:t>1</a:t>
            </a:r>
            <a:endParaRPr kumimoji="0" sz="12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4" name="Google Shape;157;p5">
            <a:extLst>
              <a:ext uri="{FF2B5EF4-FFF2-40B4-BE49-F238E27FC236}">
                <a16:creationId xmlns:a16="http://schemas.microsoft.com/office/drawing/2014/main" id="{0A38C1AD-1977-B319-C5F4-4FD0444E918E}"/>
              </a:ext>
            </a:extLst>
          </p:cNvPr>
          <p:cNvSpPr txBox="1"/>
          <p:nvPr/>
        </p:nvSpPr>
        <p:spPr>
          <a:xfrm>
            <a:off x="4481371" y="1986558"/>
            <a:ext cx="605438" cy="64780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prstClr val="white"/>
                </a:solidFill>
                <a:effectLst/>
                <a:uLnTx/>
                <a:uFillTx/>
                <a:latin typeface="Roboto"/>
                <a:ea typeface="Roboto"/>
                <a:cs typeface="Roboto"/>
                <a:sym typeface="Roboto"/>
              </a:rPr>
              <a:t>2</a:t>
            </a:r>
            <a:endParaRPr kumimoji="0" sz="12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5" name="Google Shape;157;p5">
            <a:extLst>
              <a:ext uri="{FF2B5EF4-FFF2-40B4-BE49-F238E27FC236}">
                <a16:creationId xmlns:a16="http://schemas.microsoft.com/office/drawing/2014/main" id="{9C9CC419-855D-5EE1-932C-18C15D2BCA69}"/>
              </a:ext>
            </a:extLst>
          </p:cNvPr>
          <p:cNvSpPr txBox="1"/>
          <p:nvPr/>
        </p:nvSpPr>
        <p:spPr>
          <a:xfrm>
            <a:off x="7124678" y="1986558"/>
            <a:ext cx="605438" cy="64780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prstClr val="white"/>
                </a:solidFill>
                <a:effectLst/>
                <a:uLnTx/>
                <a:uFillTx/>
                <a:latin typeface="Roboto"/>
                <a:ea typeface="Roboto"/>
                <a:cs typeface="Roboto"/>
                <a:sym typeface="Roboto"/>
              </a:rPr>
              <a:t>3</a:t>
            </a:r>
            <a:endParaRPr kumimoji="0" sz="1200" b="0" i="0" u="none" strike="noStrike" kern="0" cap="none" spc="0" normalizeH="0" baseline="0" noProof="0">
              <a:ln>
                <a:noFill/>
              </a:ln>
              <a:solidFill>
                <a:prstClr val="white"/>
              </a:solidFill>
              <a:effectLst/>
              <a:uLnTx/>
              <a:uFillTx/>
              <a:latin typeface="Arial"/>
              <a:ea typeface="Arial"/>
              <a:cs typeface="Arial"/>
              <a:sym typeface="Arial"/>
            </a:endParaRPr>
          </a:p>
        </p:txBody>
      </p:sp>
      <p:sp>
        <p:nvSpPr>
          <p:cNvPr id="6" name="Google Shape;157;p5">
            <a:extLst>
              <a:ext uri="{FF2B5EF4-FFF2-40B4-BE49-F238E27FC236}">
                <a16:creationId xmlns:a16="http://schemas.microsoft.com/office/drawing/2014/main" id="{2C4A2CFC-2131-F130-094F-45F4963AF1B1}"/>
              </a:ext>
            </a:extLst>
          </p:cNvPr>
          <p:cNvSpPr txBox="1"/>
          <p:nvPr/>
        </p:nvSpPr>
        <p:spPr>
          <a:xfrm>
            <a:off x="9767985" y="1986558"/>
            <a:ext cx="605438" cy="647806"/>
          </a:xfrm>
          <a:prstGeom prst="rect">
            <a:avLst/>
          </a:prstGeom>
          <a:noFill/>
          <a:ln>
            <a:noFill/>
          </a:ln>
        </p:spPr>
        <p:txBody>
          <a:bodyPr spcFirstLastPara="1" wrap="square" lIns="0" tIns="0" rIns="0" bIns="0" anchor="ctr" anchorCtr="0">
            <a:spAutoFit/>
          </a:bodyPr>
          <a:lstStyle/>
          <a:p>
            <a:pPr marL="0" marR="0" lvl="0" indent="0" algn="ctr" defTabSz="914400" rtl="0" eaLnBrk="1" fontAlgn="auto" latinLnBrk="0" hangingPunct="1">
              <a:lnSpc>
                <a:spcPct val="116994"/>
              </a:lnSpc>
              <a:spcBef>
                <a:spcPts val="0"/>
              </a:spcBef>
              <a:spcAft>
                <a:spcPts val="0"/>
              </a:spcAft>
              <a:buClr>
                <a:srgbClr val="000000"/>
              </a:buClr>
              <a:buSzTx/>
              <a:buFont typeface="Arial"/>
              <a:buNone/>
              <a:tabLst/>
              <a:defRPr/>
            </a:pPr>
            <a:r>
              <a:rPr kumimoji="0" lang="en-US" sz="3598" b="1" i="0" u="none" strike="noStrike" kern="0" cap="none" spc="0" normalizeH="0" baseline="0" noProof="0">
                <a:ln>
                  <a:noFill/>
                </a:ln>
                <a:solidFill>
                  <a:prstClr val="white"/>
                </a:solidFill>
                <a:effectLst/>
                <a:uLnTx/>
                <a:uFillTx/>
                <a:latin typeface="Roboto"/>
                <a:ea typeface="Roboto"/>
                <a:cs typeface="Roboto"/>
                <a:sym typeface="Roboto"/>
              </a:rPr>
              <a:t>4</a:t>
            </a:r>
            <a:endParaRPr kumimoji="0" sz="1200" b="0" i="0" u="none" strike="noStrike" kern="0" cap="none" spc="0" normalizeH="0" baseline="0" noProof="0">
              <a:ln>
                <a:noFill/>
              </a:ln>
              <a:solidFill>
                <a:prstClr val="white"/>
              </a:solidFill>
              <a:effectLst/>
              <a:uLnTx/>
              <a:uFillTx/>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0DC840C-29F3-A8A8-7B30-E2AC0F5BADBC}"/>
              </a:ext>
            </a:extLst>
          </p:cNvPr>
          <p:cNvSpPr>
            <a:spLocks noGrp="1"/>
          </p:cNvSpPr>
          <p:nvPr>
            <p:ph type="title"/>
          </p:nvPr>
        </p:nvSpPr>
        <p:spPr>
          <a:xfrm>
            <a:off x="651837" y="427155"/>
            <a:ext cx="10652760" cy="969264"/>
          </a:xfrm>
        </p:spPr>
        <p:txBody>
          <a:bodyPr/>
          <a:lstStyle/>
          <a:p>
            <a:r>
              <a:rPr lang="en-GB" b="1" i="1"/>
              <a:t>Social: Increased vulnerability in some groups</a:t>
            </a:r>
            <a:endParaRPr lang="en-GB"/>
          </a:p>
        </p:txBody>
      </p:sp>
      <p:sp>
        <p:nvSpPr>
          <p:cNvPr id="5" name="Content Placeholder 4">
            <a:extLst>
              <a:ext uri="{FF2B5EF4-FFF2-40B4-BE49-F238E27FC236}">
                <a16:creationId xmlns:a16="http://schemas.microsoft.com/office/drawing/2014/main" id="{C5FCFE38-50A5-55DB-1A3C-8D6677815AC9}"/>
              </a:ext>
            </a:extLst>
          </p:cNvPr>
          <p:cNvSpPr>
            <a:spLocks noGrp="1"/>
          </p:cNvSpPr>
          <p:nvPr>
            <p:ph idx="1"/>
          </p:nvPr>
        </p:nvSpPr>
        <p:spPr>
          <a:xfrm>
            <a:off x="651837" y="1507984"/>
            <a:ext cx="10652760" cy="4115157"/>
          </a:xfrm>
        </p:spPr>
        <p:txBody>
          <a:bodyPr>
            <a:normAutofit fontScale="92500" lnSpcReduction="20000"/>
          </a:bodyPr>
          <a:lstStyle/>
          <a:p>
            <a:r>
              <a:rPr lang="en-GB"/>
              <a:t>Everyone is affected by climate change, with some groups being more vulnerable:</a:t>
            </a:r>
          </a:p>
          <a:p>
            <a:pPr marL="357188" indent="-342900">
              <a:buFont typeface="Arial" panose="020B0604020202020204" pitchFamily="34" charset="0"/>
              <a:buChar char="•"/>
            </a:pPr>
            <a:r>
              <a:rPr lang="en-GB"/>
              <a:t>Women and girls</a:t>
            </a:r>
          </a:p>
          <a:p>
            <a:pPr marL="357188" indent="-342900">
              <a:buFont typeface="Arial" panose="020B0604020202020204" pitchFamily="34" charset="0"/>
              <a:buChar char="•"/>
            </a:pPr>
            <a:r>
              <a:rPr lang="en-GB"/>
              <a:t>Youth</a:t>
            </a:r>
          </a:p>
          <a:p>
            <a:pPr marL="357188" indent="-342900">
              <a:buFont typeface="Arial" panose="020B0604020202020204" pitchFamily="34" charset="0"/>
              <a:buChar char="•"/>
            </a:pPr>
            <a:r>
              <a:rPr lang="en-GB"/>
              <a:t>Indigenous peoples</a:t>
            </a:r>
          </a:p>
          <a:p>
            <a:pPr marL="357188" indent="-342900">
              <a:buFont typeface="Arial" panose="020B0604020202020204" pitchFamily="34" charset="0"/>
              <a:buChar char="•"/>
            </a:pPr>
            <a:r>
              <a:rPr lang="en-GB"/>
              <a:t>Persons with disabilities</a:t>
            </a:r>
          </a:p>
          <a:p>
            <a:pPr marL="357188" indent="-342900">
              <a:buFont typeface="Arial" panose="020B0604020202020204" pitchFamily="34" charset="0"/>
              <a:buChar char="•"/>
            </a:pPr>
            <a:r>
              <a:rPr lang="en-GB"/>
              <a:t>Older people</a:t>
            </a:r>
          </a:p>
          <a:p>
            <a:pPr marL="357188" indent="-342900">
              <a:buFont typeface="Arial" panose="020B0604020202020204" pitchFamily="34" charset="0"/>
              <a:buChar char="•"/>
            </a:pPr>
            <a:r>
              <a:rPr lang="en-GB"/>
              <a:t>People living in fragile and conflict situations</a:t>
            </a:r>
          </a:p>
        </p:txBody>
      </p:sp>
    </p:spTree>
    <p:extLst>
      <p:ext uri="{BB962C8B-B14F-4D97-AF65-F5344CB8AC3E}">
        <p14:creationId xmlns:p14="http://schemas.microsoft.com/office/powerpoint/2010/main" val="6946939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14"/>
        <p:cNvGrpSpPr/>
        <p:nvPr/>
      </p:nvGrpSpPr>
      <p:grpSpPr>
        <a:xfrm>
          <a:off x="0" y="0"/>
          <a:ext cx="0" cy="0"/>
          <a:chOff x="0" y="0"/>
          <a:chExt cx="0" cy="0"/>
        </a:xfrm>
      </p:grpSpPr>
      <p:sp>
        <p:nvSpPr>
          <p:cNvPr id="1116" name="Google Shape;1116;p53"/>
          <p:cNvSpPr/>
          <p:nvPr/>
        </p:nvSpPr>
        <p:spPr>
          <a:xfrm>
            <a:off x="776788"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53"/>
          <p:cNvSpPr/>
          <p:nvPr/>
        </p:nvSpPr>
        <p:spPr>
          <a:xfrm>
            <a:off x="1238677" y="3443084"/>
            <a:ext cx="558673" cy="558673"/>
          </a:xfrm>
          <a:custGeom>
            <a:avLst/>
            <a:gdLst/>
            <a:ahLst/>
            <a:cxnLst/>
            <a:rect l="l" t="t" r="r" b="b"/>
            <a:pathLst>
              <a:path w="1117346" h="1117346" extrusionOk="0">
                <a:moveTo>
                  <a:pt x="0" y="0"/>
                </a:moveTo>
                <a:lnTo>
                  <a:pt x="1117346" y="0"/>
                </a:lnTo>
                <a:lnTo>
                  <a:pt x="1117346" y="1117346"/>
                </a:lnTo>
                <a:lnTo>
                  <a:pt x="0" y="111734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53"/>
          <p:cNvSpPr/>
          <p:nvPr/>
        </p:nvSpPr>
        <p:spPr>
          <a:xfrm>
            <a:off x="2469473"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53"/>
          <p:cNvSpPr/>
          <p:nvPr/>
        </p:nvSpPr>
        <p:spPr>
          <a:xfrm>
            <a:off x="4141995"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53"/>
          <p:cNvSpPr/>
          <p:nvPr/>
        </p:nvSpPr>
        <p:spPr>
          <a:xfrm>
            <a:off x="5747755"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53"/>
          <p:cNvSpPr/>
          <p:nvPr/>
        </p:nvSpPr>
        <p:spPr>
          <a:xfrm>
            <a:off x="7440440"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53"/>
          <p:cNvSpPr/>
          <p:nvPr/>
        </p:nvSpPr>
        <p:spPr>
          <a:xfrm>
            <a:off x="9112962" y="314534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53"/>
          <p:cNvSpPr/>
          <p:nvPr/>
        </p:nvSpPr>
        <p:spPr>
          <a:xfrm>
            <a:off x="1596124"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53"/>
          <p:cNvSpPr/>
          <p:nvPr/>
        </p:nvSpPr>
        <p:spPr>
          <a:xfrm>
            <a:off x="3288808"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53"/>
          <p:cNvSpPr/>
          <p:nvPr/>
        </p:nvSpPr>
        <p:spPr>
          <a:xfrm>
            <a:off x="4961330"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53"/>
          <p:cNvSpPr/>
          <p:nvPr/>
        </p:nvSpPr>
        <p:spPr>
          <a:xfrm>
            <a:off x="6635352"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53"/>
          <p:cNvSpPr/>
          <p:nvPr/>
        </p:nvSpPr>
        <p:spPr>
          <a:xfrm>
            <a:off x="8328038"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53"/>
          <p:cNvSpPr/>
          <p:nvPr/>
        </p:nvSpPr>
        <p:spPr>
          <a:xfrm>
            <a:off x="8799317" y="4886876"/>
            <a:ext cx="575119" cy="519049"/>
          </a:xfrm>
          <a:custGeom>
            <a:avLst/>
            <a:gdLst/>
            <a:ahLst/>
            <a:cxnLst/>
            <a:rect l="l" t="t" r="r" b="b"/>
            <a:pathLst>
              <a:path w="1150239" h="1038098" extrusionOk="0">
                <a:moveTo>
                  <a:pt x="0" y="0"/>
                </a:moveTo>
                <a:lnTo>
                  <a:pt x="1150239" y="0"/>
                </a:lnTo>
                <a:lnTo>
                  <a:pt x="1150239" y="1038098"/>
                </a:lnTo>
                <a:lnTo>
                  <a:pt x="0" y="103809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6" b="-35"/>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9" name="Google Shape;1129;p53"/>
          <p:cNvSpPr/>
          <p:nvPr/>
        </p:nvSpPr>
        <p:spPr>
          <a:xfrm>
            <a:off x="2937593" y="3475745"/>
            <a:ext cx="565912" cy="544322"/>
          </a:xfrm>
          <a:custGeom>
            <a:avLst/>
            <a:gdLst/>
            <a:ahLst/>
            <a:cxnLst/>
            <a:rect l="l" t="t" r="r" b="b"/>
            <a:pathLst>
              <a:path w="1131824" h="1088644" extrusionOk="0">
                <a:moveTo>
                  <a:pt x="0" y="0"/>
                </a:moveTo>
                <a:lnTo>
                  <a:pt x="1131824" y="0"/>
                </a:lnTo>
                <a:lnTo>
                  <a:pt x="1131824" y="1088644"/>
                </a:lnTo>
                <a:lnTo>
                  <a:pt x="0" y="108864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0" name="Google Shape;1130;p53"/>
          <p:cNvSpPr/>
          <p:nvPr/>
        </p:nvSpPr>
        <p:spPr>
          <a:xfrm>
            <a:off x="4681267" y="3443084"/>
            <a:ext cx="450787" cy="576961"/>
          </a:xfrm>
          <a:custGeom>
            <a:avLst/>
            <a:gdLst/>
            <a:ahLst/>
            <a:cxnLst/>
            <a:rect l="l" t="t" r="r" b="b"/>
            <a:pathLst>
              <a:path w="901573" h="1153922" extrusionOk="0">
                <a:moveTo>
                  <a:pt x="0" y="0"/>
                </a:moveTo>
                <a:lnTo>
                  <a:pt x="901573" y="0"/>
                </a:lnTo>
                <a:lnTo>
                  <a:pt x="901573" y="1153922"/>
                </a:lnTo>
                <a:lnTo>
                  <a:pt x="0" y="11539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53"/>
          <p:cNvSpPr/>
          <p:nvPr/>
        </p:nvSpPr>
        <p:spPr>
          <a:xfrm>
            <a:off x="7881177" y="3475745"/>
            <a:ext cx="574104" cy="519811"/>
          </a:xfrm>
          <a:custGeom>
            <a:avLst/>
            <a:gdLst/>
            <a:ahLst/>
            <a:cxnLst/>
            <a:rect l="l" t="t" r="r" b="b"/>
            <a:pathLst>
              <a:path w="1148207" h="1039622" extrusionOk="0">
                <a:moveTo>
                  <a:pt x="0" y="0"/>
                </a:moveTo>
                <a:lnTo>
                  <a:pt x="1148207" y="0"/>
                </a:lnTo>
                <a:lnTo>
                  <a:pt x="1148207" y="1039622"/>
                </a:lnTo>
                <a:lnTo>
                  <a:pt x="0" y="1039622"/>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l="-401" r="-39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53"/>
          <p:cNvSpPr/>
          <p:nvPr/>
        </p:nvSpPr>
        <p:spPr>
          <a:xfrm>
            <a:off x="3779162" y="4927880"/>
            <a:ext cx="549402" cy="497903"/>
          </a:xfrm>
          <a:custGeom>
            <a:avLst/>
            <a:gdLst/>
            <a:ahLst/>
            <a:cxnLst/>
            <a:rect l="l" t="t" r="r" b="b"/>
            <a:pathLst>
              <a:path w="1098804" h="995807" extrusionOk="0">
                <a:moveTo>
                  <a:pt x="0" y="0"/>
                </a:moveTo>
                <a:lnTo>
                  <a:pt x="1098804" y="0"/>
                </a:lnTo>
                <a:lnTo>
                  <a:pt x="1098804" y="995807"/>
                </a:lnTo>
                <a:lnTo>
                  <a:pt x="0" y="995807"/>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53"/>
          <p:cNvSpPr/>
          <p:nvPr/>
        </p:nvSpPr>
        <p:spPr>
          <a:xfrm>
            <a:off x="5361812" y="4927880"/>
            <a:ext cx="684085" cy="519049"/>
          </a:xfrm>
          <a:custGeom>
            <a:avLst/>
            <a:gdLst/>
            <a:ahLst/>
            <a:cxnLst/>
            <a:rect l="l" t="t" r="r" b="b"/>
            <a:pathLst>
              <a:path w="1368171" h="1038098" extrusionOk="0">
                <a:moveTo>
                  <a:pt x="0" y="0"/>
                </a:moveTo>
                <a:lnTo>
                  <a:pt x="1368171" y="0"/>
                </a:lnTo>
                <a:lnTo>
                  <a:pt x="1368171" y="1038098"/>
                </a:lnTo>
                <a:lnTo>
                  <a:pt x="0" y="103809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t="-55" b="-59"/>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53"/>
          <p:cNvSpPr/>
          <p:nvPr/>
        </p:nvSpPr>
        <p:spPr>
          <a:xfrm>
            <a:off x="7095738" y="4901702"/>
            <a:ext cx="575627" cy="571437"/>
          </a:xfrm>
          <a:custGeom>
            <a:avLst/>
            <a:gdLst/>
            <a:ahLst/>
            <a:cxnLst/>
            <a:rect l="l" t="t" r="r" b="b"/>
            <a:pathLst>
              <a:path w="1151255" h="1142873" extrusionOk="0">
                <a:moveTo>
                  <a:pt x="0" y="0"/>
                </a:moveTo>
                <a:lnTo>
                  <a:pt x="1151255" y="0"/>
                </a:lnTo>
                <a:lnTo>
                  <a:pt x="1151255" y="1142873"/>
                </a:lnTo>
                <a:lnTo>
                  <a:pt x="0" y="114287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l="-108" r="-103"/>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53"/>
          <p:cNvSpPr/>
          <p:nvPr/>
        </p:nvSpPr>
        <p:spPr>
          <a:xfrm>
            <a:off x="9497291" y="3367973"/>
            <a:ext cx="749046" cy="708914"/>
          </a:xfrm>
          <a:custGeom>
            <a:avLst/>
            <a:gdLst/>
            <a:ahLst/>
            <a:cxnLst/>
            <a:rect l="l" t="t" r="r" b="b"/>
            <a:pathLst>
              <a:path w="1498092" h="1417828" extrusionOk="0">
                <a:moveTo>
                  <a:pt x="0" y="0"/>
                </a:moveTo>
                <a:lnTo>
                  <a:pt x="1498092" y="0"/>
                </a:lnTo>
                <a:lnTo>
                  <a:pt x="1498092" y="1417828"/>
                </a:lnTo>
                <a:lnTo>
                  <a:pt x="0" y="1417828"/>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53"/>
          <p:cNvSpPr/>
          <p:nvPr/>
        </p:nvSpPr>
        <p:spPr>
          <a:xfrm>
            <a:off x="1969188" y="4746101"/>
            <a:ext cx="771589" cy="700849"/>
          </a:xfrm>
          <a:custGeom>
            <a:avLst/>
            <a:gdLst/>
            <a:ahLst/>
            <a:cxnLst/>
            <a:rect l="l" t="t" r="r" b="b"/>
            <a:pathLst>
              <a:path w="1543177" h="1401699" extrusionOk="0">
                <a:moveTo>
                  <a:pt x="0" y="0"/>
                </a:moveTo>
                <a:lnTo>
                  <a:pt x="1543177" y="0"/>
                </a:lnTo>
                <a:lnTo>
                  <a:pt x="1543177" y="1401699"/>
                </a:lnTo>
                <a:lnTo>
                  <a:pt x="0" y="1401699"/>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7" name="Google Shape;1137;p53"/>
          <p:cNvSpPr txBox="1"/>
          <p:nvPr/>
        </p:nvSpPr>
        <p:spPr>
          <a:xfrm>
            <a:off x="1436618" y="549012"/>
            <a:ext cx="9377422"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Equity, equality  &amp; inclusion for resilience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53"/>
          <p:cNvSpPr txBox="1"/>
          <p:nvPr/>
        </p:nvSpPr>
        <p:spPr>
          <a:xfrm>
            <a:off x="1007691"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Poverty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53"/>
          <p:cNvSpPr txBox="1"/>
          <p:nvPr/>
        </p:nvSpPr>
        <p:spPr>
          <a:xfrm>
            <a:off x="2700376"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Gender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53"/>
          <p:cNvSpPr txBox="1"/>
          <p:nvPr/>
        </p:nvSpPr>
        <p:spPr>
          <a:xfrm>
            <a:off x="4372898"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Disability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53"/>
          <p:cNvSpPr txBox="1"/>
          <p:nvPr/>
        </p:nvSpPr>
        <p:spPr>
          <a:xfrm>
            <a:off x="5978658"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Race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53"/>
          <p:cNvSpPr txBox="1"/>
          <p:nvPr/>
        </p:nvSpPr>
        <p:spPr>
          <a:xfrm>
            <a:off x="7671343"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Ethnicity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53"/>
          <p:cNvSpPr txBox="1"/>
          <p:nvPr/>
        </p:nvSpPr>
        <p:spPr>
          <a:xfrm>
            <a:off x="9343865" y="405756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Caste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53"/>
          <p:cNvSpPr txBox="1"/>
          <p:nvPr/>
        </p:nvSpPr>
        <p:spPr>
          <a:xfrm>
            <a:off x="1827026"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Class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53"/>
          <p:cNvSpPr txBox="1"/>
          <p:nvPr/>
        </p:nvSpPr>
        <p:spPr>
          <a:xfrm>
            <a:off x="3519711"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Religion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53"/>
          <p:cNvSpPr txBox="1"/>
          <p:nvPr/>
        </p:nvSpPr>
        <p:spPr>
          <a:xfrm>
            <a:off x="5192233"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Age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7" name="Google Shape;1147;p53"/>
          <p:cNvSpPr txBox="1"/>
          <p:nvPr/>
        </p:nvSpPr>
        <p:spPr>
          <a:xfrm>
            <a:off x="6866255"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Sexuality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8" name="Google Shape;1148;p53"/>
          <p:cNvSpPr txBox="1"/>
          <p:nvPr/>
        </p:nvSpPr>
        <p:spPr>
          <a:xfrm>
            <a:off x="8558940"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Displacement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9" name="Google Shape;1149;p53"/>
          <p:cNvSpPr/>
          <p:nvPr/>
        </p:nvSpPr>
        <p:spPr>
          <a:xfrm>
            <a:off x="6220484" y="3367967"/>
            <a:ext cx="552450" cy="660400"/>
          </a:xfrm>
          <a:custGeom>
            <a:avLst/>
            <a:gdLst/>
            <a:ahLst/>
            <a:cxnLst/>
            <a:rect l="l" t="t" r="r" b="b"/>
            <a:pathLst>
              <a:path w="828675" h="990600" extrusionOk="0">
                <a:moveTo>
                  <a:pt x="0" y="0"/>
                </a:moveTo>
                <a:lnTo>
                  <a:pt x="828675" y="0"/>
                </a:lnTo>
                <a:lnTo>
                  <a:pt x="828675" y="990600"/>
                </a:lnTo>
                <a:lnTo>
                  <a:pt x="0" y="990600"/>
                </a:lnTo>
                <a:lnTo>
                  <a:pt x="0" y="0"/>
                </a:lnTo>
                <a:close/>
              </a:path>
            </a:pathLst>
          </a:custGeom>
          <a:blipFill rotWithShape="1">
            <a:blip r:embed="rId1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0" name="Google Shape;1150;p53"/>
          <p:cNvSpPr txBox="1"/>
          <p:nvPr/>
        </p:nvSpPr>
        <p:spPr>
          <a:xfrm>
            <a:off x="1238677" y="1667470"/>
            <a:ext cx="10575598" cy="800027"/>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US" sz="1733" b="0" i="0" u="none" strike="noStrike" kern="0" cap="none" spc="0" normalizeH="0" baseline="0" noProof="0">
                <a:ln>
                  <a:noFill/>
                </a:ln>
                <a:solidFill>
                  <a:srgbClr val="0B5FBA"/>
                </a:solidFill>
                <a:effectLst/>
                <a:uLnTx/>
                <a:uFillTx/>
                <a:latin typeface="Roboto"/>
                <a:ea typeface="Roboto"/>
                <a:cs typeface="Roboto"/>
                <a:sym typeface="Roboto"/>
              </a:rPr>
              <a:t>Climate impacts often fall heaviest on marginalized and excluded groups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endParaRPr kumimoji="0" sz="17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600"/>
              <a:buFont typeface="Arial"/>
              <a:buNone/>
              <a:tabLst/>
              <a:defRPr/>
            </a:pPr>
            <a:r>
              <a:rPr kumimoji="0" lang="en-US" sz="1733" b="0" i="0" u="none" strike="noStrike" kern="0" cap="none" spc="0" normalizeH="0" baseline="0" noProof="0">
                <a:ln>
                  <a:noFill/>
                </a:ln>
                <a:solidFill>
                  <a:srgbClr val="0B5FBA"/>
                </a:solidFill>
                <a:effectLst/>
                <a:uLnTx/>
                <a:uFillTx/>
                <a:latin typeface="Roboto"/>
                <a:ea typeface="Roboto"/>
                <a:cs typeface="Roboto"/>
                <a:sym typeface="Roboto"/>
              </a:rPr>
              <a:t>Some of the structural inequalities that make people vulnerable to climate change include: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1" name="Google Shape;1151;p53"/>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91</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1152" name="Google Shape;1152;p53"/>
          <p:cNvSpPr/>
          <p:nvPr/>
        </p:nvSpPr>
        <p:spPr>
          <a:xfrm>
            <a:off x="10020721" y="456932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3" name="Google Shape;1153;p53"/>
          <p:cNvSpPr txBox="1"/>
          <p:nvPr/>
        </p:nvSpPr>
        <p:spPr>
          <a:xfrm>
            <a:off x="10286140" y="548154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Informality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53"/>
          <p:cNvSpPr/>
          <p:nvPr/>
        </p:nvSpPr>
        <p:spPr>
          <a:xfrm>
            <a:off x="10598033" y="4905866"/>
            <a:ext cx="451671" cy="497445"/>
          </a:xfrm>
          <a:custGeom>
            <a:avLst/>
            <a:gdLst/>
            <a:ahLst/>
            <a:cxnLst/>
            <a:rect l="l" t="t" r="r" b="b"/>
            <a:pathLst>
              <a:path w="1361821" h="1314831" extrusionOk="0">
                <a:moveTo>
                  <a:pt x="0" y="0"/>
                </a:moveTo>
                <a:lnTo>
                  <a:pt x="1361821" y="0"/>
                </a:lnTo>
                <a:lnTo>
                  <a:pt x="1361821" y="1314831"/>
                </a:lnTo>
                <a:lnTo>
                  <a:pt x="0" y="1314831"/>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14">
          <a:extLst>
            <a:ext uri="{FF2B5EF4-FFF2-40B4-BE49-F238E27FC236}">
              <a16:creationId xmlns:a16="http://schemas.microsoft.com/office/drawing/2014/main" id="{0FF530E5-524A-BFEB-678C-3B746230BFB6}"/>
            </a:ext>
          </a:extLst>
        </p:cNvPr>
        <p:cNvGrpSpPr/>
        <p:nvPr/>
      </p:nvGrpSpPr>
      <p:grpSpPr>
        <a:xfrm>
          <a:off x="0" y="0"/>
          <a:ext cx="0" cy="0"/>
          <a:chOff x="0" y="0"/>
          <a:chExt cx="0" cy="0"/>
        </a:xfrm>
      </p:grpSpPr>
      <p:sp>
        <p:nvSpPr>
          <p:cNvPr id="1116" name="Google Shape;1116;p53">
            <a:extLst>
              <a:ext uri="{FF2B5EF4-FFF2-40B4-BE49-F238E27FC236}">
                <a16:creationId xmlns:a16="http://schemas.microsoft.com/office/drawing/2014/main" id="{77A3162A-5E50-602C-9F25-8D309C6A2E10}"/>
              </a:ext>
            </a:extLst>
          </p:cNvPr>
          <p:cNvSpPr/>
          <p:nvPr/>
        </p:nvSpPr>
        <p:spPr>
          <a:xfrm>
            <a:off x="9374436" y="759419"/>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53">
            <a:extLst>
              <a:ext uri="{FF2B5EF4-FFF2-40B4-BE49-F238E27FC236}">
                <a16:creationId xmlns:a16="http://schemas.microsoft.com/office/drawing/2014/main" id="{3FA0EA8C-927C-B0FD-D4C9-02A7871E3BBC}"/>
              </a:ext>
            </a:extLst>
          </p:cNvPr>
          <p:cNvSpPr/>
          <p:nvPr/>
        </p:nvSpPr>
        <p:spPr>
          <a:xfrm>
            <a:off x="9836325" y="959604"/>
            <a:ext cx="558673" cy="558673"/>
          </a:xfrm>
          <a:custGeom>
            <a:avLst/>
            <a:gdLst/>
            <a:ahLst/>
            <a:cxnLst/>
            <a:rect l="l" t="t" r="r" b="b"/>
            <a:pathLst>
              <a:path w="1117346" h="1117346" extrusionOk="0">
                <a:moveTo>
                  <a:pt x="0" y="0"/>
                </a:moveTo>
                <a:lnTo>
                  <a:pt x="1117346" y="0"/>
                </a:lnTo>
                <a:lnTo>
                  <a:pt x="1117346" y="1117346"/>
                </a:lnTo>
                <a:lnTo>
                  <a:pt x="0" y="1117346"/>
                </a:lnTo>
                <a:lnTo>
                  <a:pt x="0" y="0"/>
                </a:lnTo>
                <a:close/>
              </a:path>
            </a:pathLst>
          </a:custGeom>
          <a:blipFill rotWithShape="1">
            <a:blip r:embed="rId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53">
            <a:extLst>
              <a:ext uri="{FF2B5EF4-FFF2-40B4-BE49-F238E27FC236}">
                <a16:creationId xmlns:a16="http://schemas.microsoft.com/office/drawing/2014/main" id="{1F3A57D9-2CB9-22BB-7ED6-8E958094DD1A}"/>
              </a:ext>
            </a:extLst>
          </p:cNvPr>
          <p:cNvSpPr/>
          <p:nvPr/>
        </p:nvSpPr>
        <p:spPr>
          <a:xfrm>
            <a:off x="7588782" y="856081"/>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53">
            <a:extLst>
              <a:ext uri="{FF2B5EF4-FFF2-40B4-BE49-F238E27FC236}">
                <a16:creationId xmlns:a16="http://schemas.microsoft.com/office/drawing/2014/main" id="{891545BD-A401-C464-79CF-94347AA955F6}"/>
              </a:ext>
            </a:extLst>
          </p:cNvPr>
          <p:cNvSpPr/>
          <p:nvPr/>
        </p:nvSpPr>
        <p:spPr>
          <a:xfrm>
            <a:off x="6133677" y="127589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53">
            <a:extLst>
              <a:ext uri="{FF2B5EF4-FFF2-40B4-BE49-F238E27FC236}">
                <a16:creationId xmlns:a16="http://schemas.microsoft.com/office/drawing/2014/main" id="{1CF60270-8BB4-2FF3-905E-C5D85067594F}"/>
              </a:ext>
            </a:extLst>
          </p:cNvPr>
          <p:cNvSpPr/>
          <p:nvPr/>
        </p:nvSpPr>
        <p:spPr>
          <a:xfrm>
            <a:off x="6305044" y="3827167"/>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53">
            <a:extLst>
              <a:ext uri="{FF2B5EF4-FFF2-40B4-BE49-F238E27FC236}">
                <a16:creationId xmlns:a16="http://schemas.microsoft.com/office/drawing/2014/main" id="{0CBA3421-5E9C-0073-DA92-8EB951E79F4F}"/>
              </a:ext>
            </a:extLst>
          </p:cNvPr>
          <p:cNvSpPr/>
          <p:nvPr/>
        </p:nvSpPr>
        <p:spPr>
          <a:xfrm>
            <a:off x="7124518" y="251205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53">
            <a:extLst>
              <a:ext uri="{FF2B5EF4-FFF2-40B4-BE49-F238E27FC236}">
                <a16:creationId xmlns:a16="http://schemas.microsoft.com/office/drawing/2014/main" id="{08AFC5F6-BDB6-D69E-9B86-F92FC4ACE90A}"/>
              </a:ext>
            </a:extLst>
          </p:cNvPr>
          <p:cNvSpPr/>
          <p:nvPr/>
        </p:nvSpPr>
        <p:spPr>
          <a:xfrm>
            <a:off x="8732129" y="2231476"/>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53">
            <a:extLst>
              <a:ext uri="{FF2B5EF4-FFF2-40B4-BE49-F238E27FC236}">
                <a16:creationId xmlns:a16="http://schemas.microsoft.com/office/drawing/2014/main" id="{F4EC322D-0FC4-1F75-9213-2F83F316778C}"/>
              </a:ext>
            </a:extLst>
          </p:cNvPr>
          <p:cNvSpPr/>
          <p:nvPr/>
        </p:nvSpPr>
        <p:spPr>
          <a:xfrm>
            <a:off x="10324500" y="2171263"/>
            <a:ext cx="1411093" cy="1669487"/>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53">
            <a:extLst>
              <a:ext uri="{FF2B5EF4-FFF2-40B4-BE49-F238E27FC236}">
                <a16:creationId xmlns:a16="http://schemas.microsoft.com/office/drawing/2014/main" id="{456A7CD3-A6B0-80D8-0BD9-6B4122A5F761}"/>
              </a:ext>
            </a:extLst>
          </p:cNvPr>
          <p:cNvSpPr/>
          <p:nvPr/>
        </p:nvSpPr>
        <p:spPr>
          <a:xfrm>
            <a:off x="9250046" y="5103170"/>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53">
            <a:extLst>
              <a:ext uri="{FF2B5EF4-FFF2-40B4-BE49-F238E27FC236}">
                <a16:creationId xmlns:a16="http://schemas.microsoft.com/office/drawing/2014/main" id="{D197BB20-BD95-58BC-BB04-8E2684CB2EE8}"/>
              </a:ext>
            </a:extLst>
          </p:cNvPr>
          <p:cNvSpPr/>
          <p:nvPr/>
        </p:nvSpPr>
        <p:spPr>
          <a:xfrm>
            <a:off x="5583765" y="5127934"/>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53">
            <a:extLst>
              <a:ext uri="{FF2B5EF4-FFF2-40B4-BE49-F238E27FC236}">
                <a16:creationId xmlns:a16="http://schemas.microsoft.com/office/drawing/2014/main" id="{A04221E5-EE57-F409-FFB3-B85A6D852C2E}"/>
              </a:ext>
            </a:extLst>
          </p:cNvPr>
          <p:cNvSpPr/>
          <p:nvPr/>
        </p:nvSpPr>
        <p:spPr>
          <a:xfrm>
            <a:off x="7241492" y="5077308"/>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53">
            <a:extLst>
              <a:ext uri="{FF2B5EF4-FFF2-40B4-BE49-F238E27FC236}">
                <a16:creationId xmlns:a16="http://schemas.microsoft.com/office/drawing/2014/main" id="{F3E3ED9F-04D0-DF53-FB39-A8230D73DBE7}"/>
              </a:ext>
            </a:extLst>
          </p:cNvPr>
          <p:cNvSpPr/>
          <p:nvPr/>
        </p:nvSpPr>
        <p:spPr>
          <a:xfrm>
            <a:off x="8328038" y="3981161"/>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53">
            <a:extLst>
              <a:ext uri="{FF2B5EF4-FFF2-40B4-BE49-F238E27FC236}">
                <a16:creationId xmlns:a16="http://schemas.microsoft.com/office/drawing/2014/main" id="{D89A78AE-4CF3-DCBC-7EB4-94630980E333}"/>
              </a:ext>
            </a:extLst>
          </p:cNvPr>
          <p:cNvSpPr/>
          <p:nvPr/>
        </p:nvSpPr>
        <p:spPr>
          <a:xfrm>
            <a:off x="8799317" y="4334987"/>
            <a:ext cx="575119" cy="519049"/>
          </a:xfrm>
          <a:custGeom>
            <a:avLst/>
            <a:gdLst/>
            <a:ahLst/>
            <a:cxnLst/>
            <a:rect l="l" t="t" r="r" b="b"/>
            <a:pathLst>
              <a:path w="1150239" h="1038098" extrusionOk="0">
                <a:moveTo>
                  <a:pt x="0" y="0"/>
                </a:moveTo>
                <a:lnTo>
                  <a:pt x="1150239" y="0"/>
                </a:lnTo>
                <a:lnTo>
                  <a:pt x="1150239" y="1038098"/>
                </a:lnTo>
                <a:lnTo>
                  <a:pt x="0" y="1038098"/>
                </a:lnTo>
                <a:lnTo>
                  <a:pt x="0" y="0"/>
                </a:lnTo>
                <a:close/>
              </a:path>
            </a:pathLst>
          </a:custGeom>
          <a:blipFill rotWithShape="1">
            <a:blip r:embed="rId5" cstate="screen">
              <a:alphaModFix/>
              <a:extLst>
                <a:ext uri="{28A0092B-C50C-407E-A947-70E740481C1C}">
                  <a14:useLocalDpi xmlns:a14="http://schemas.microsoft.com/office/drawing/2010/main"/>
                </a:ext>
              </a:extLst>
            </a:blip>
            <a:stretch>
              <a:fillRect t="-36" b="-35"/>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29" name="Google Shape;1129;p53">
            <a:extLst>
              <a:ext uri="{FF2B5EF4-FFF2-40B4-BE49-F238E27FC236}">
                <a16:creationId xmlns:a16="http://schemas.microsoft.com/office/drawing/2014/main" id="{1910583C-CF79-F421-B410-102FDB7B54C8}"/>
              </a:ext>
            </a:extLst>
          </p:cNvPr>
          <p:cNvSpPr/>
          <p:nvPr/>
        </p:nvSpPr>
        <p:spPr>
          <a:xfrm>
            <a:off x="8056902" y="1318643"/>
            <a:ext cx="565912" cy="544322"/>
          </a:xfrm>
          <a:custGeom>
            <a:avLst/>
            <a:gdLst/>
            <a:ahLst/>
            <a:cxnLst/>
            <a:rect l="l" t="t" r="r" b="b"/>
            <a:pathLst>
              <a:path w="1131824" h="1088644" extrusionOk="0">
                <a:moveTo>
                  <a:pt x="0" y="0"/>
                </a:moveTo>
                <a:lnTo>
                  <a:pt x="1131824" y="0"/>
                </a:lnTo>
                <a:lnTo>
                  <a:pt x="1131824" y="1088644"/>
                </a:lnTo>
                <a:lnTo>
                  <a:pt x="0" y="1088644"/>
                </a:lnTo>
                <a:lnTo>
                  <a:pt x="0" y="0"/>
                </a:lnTo>
                <a:close/>
              </a:path>
            </a:pathLst>
          </a:custGeom>
          <a:blipFill rotWithShape="1">
            <a:blip r:embed="rId6"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0" name="Google Shape;1130;p53">
            <a:extLst>
              <a:ext uri="{FF2B5EF4-FFF2-40B4-BE49-F238E27FC236}">
                <a16:creationId xmlns:a16="http://schemas.microsoft.com/office/drawing/2014/main" id="{29ABE977-D78B-4741-560C-350D2B813C32}"/>
              </a:ext>
            </a:extLst>
          </p:cNvPr>
          <p:cNvSpPr/>
          <p:nvPr/>
        </p:nvSpPr>
        <p:spPr>
          <a:xfrm>
            <a:off x="6672949" y="1573629"/>
            <a:ext cx="450787" cy="576961"/>
          </a:xfrm>
          <a:custGeom>
            <a:avLst/>
            <a:gdLst/>
            <a:ahLst/>
            <a:cxnLst/>
            <a:rect l="l" t="t" r="r" b="b"/>
            <a:pathLst>
              <a:path w="901573" h="1153922" extrusionOk="0">
                <a:moveTo>
                  <a:pt x="0" y="0"/>
                </a:moveTo>
                <a:lnTo>
                  <a:pt x="901573" y="0"/>
                </a:lnTo>
                <a:lnTo>
                  <a:pt x="901573" y="1153922"/>
                </a:lnTo>
                <a:lnTo>
                  <a:pt x="0" y="1153922"/>
                </a:lnTo>
                <a:lnTo>
                  <a:pt x="0" y="0"/>
                </a:lnTo>
                <a:close/>
              </a:path>
            </a:pathLst>
          </a:custGeom>
          <a:blipFill rotWithShape="1">
            <a:blip r:embed="rId7"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53">
            <a:extLst>
              <a:ext uri="{FF2B5EF4-FFF2-40B4-BE49-F238E27FC236}">
                <a16:creationId xmlns:a16="http://schemas.microsoft.com/office/drawing/2014/main" id="{761A3F3C-6C3A-21BC-155D-6894B6E7B66E}"/>
              </a:ext>
            </a:extLst>
          </p:cNvPr>
          <p:cNvSpPr/>
          <p:nvPr/>
        </p:nvSpPr>
        <p:spPr>
          <a:xfrm>
            <a:off x="7593124" y="2925403"/>
            <a:ext cx="574104" cy="519811"/>
          </a:xfrm>
          <a:custGeom>
            <a:avLst/>
            <a:gdLst/>
            <a:ahLst/>
            <a:cxnLst/>
            <a:rect l="l" t="t" r="r" b="b"/>
            <a:pathLst>
              <a:path w="1148207" h="1039622" extrusionOk="0">
                <a:moveTo>
                  <a:pt x="0" y="0"/>
                </a:moveTo>
                <a:lnTo>
                  <a:pt x="1148207" y="0"/>
                </a:lnTo>
                <a:lnTo>
                  <a:pt x="1148207" y="1039622"/>
                </a:lnTo>
                <a:lnTo>
                  <a:pt x="0" y="1039622"/>
                </a:lnTo>
                <a:lnTo>
                  <a:pt x="0" y="0"/>
                </a:lnTo>
                <a:close/>
              </a:path>
            </a:pathLst>
          </a:custGeom>
          <a:blipFill rotWithShape="1">
            <a:blip r:embed="rId8" cstate="screen">
              <a:alphaModFix/>
              <a:extLst>
                <a:ext uri="{28A0092B-C50C-407E-A947-70E740481C1C}">
                  <a14:useLocalDpi xmlns:a14="http://schemas.microsoft.com/office/drawing/2010/main"/>
                </a:ext>
              </a:extLst>
            </a:blip>
            <a:stretch>
              <a:fillRect l="-401" r="-394"/>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53">
            <a:extLst>
              <a:ext uri="{FF2B5EF4-FFF2-40B4-BE49-F238E27FC236}">
                <a16:creationId xmlns:a16="http://schemas.microsoft.com/office/drawing/2014/main" id="{934430C5-2089-0B7D-D21A-51081F6CFC9C}"/>
              </a:ext>
            </a:extLst>
          </p:cNvPr>
          <p:cNvSpPr/>
          <p:nvPr/>
        </p:nvSpPr>
        <p:spPr>
          <a:xfrm>
            <a:off x="9726627" y="5433202"/>
            <a:ext cx="549402" cy="497903"/>
          </a:xfrm>
          <a:custGeom>
            <a:avLst/>
            <a:gdLst/>
            <a:ahLst/>
            <a:cxnLst/>
            <a:rect l="l" t="t" r="r" b="b"/>
            <a:pathLst>
              <a:path w="1098804" h="995807" extrusionOk="0">
                <a:moveTo>
                  <a:pt x="0" y="0"/>
                </a:moveTo>
                <a:lnTo>
                  <a:pt x="1098804" y="0"/>
                </a:lnTo>
                <a:lnTo>
                  <a:pt x="1098804" y="995807"/>
                </a:lnTo>
                <a:lnTo>
                  <a:pt x="0" y="995807"/>
                </a:lnTo>
                <a:lnTo>
                  <a:pt x="0" y="0"/>
                </a:lnTo>
                <a:close/>
              </a:path>
            </a:pathLst>
          </a:custGeom>
          <a:blipFill rotWithShape="1">
            <a:blip r:embed="rId9"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53">
            <a:extLst>
              <a:ext uri="{FF2B5EF4-FFF2-40B4-BE49-F238E27FC236}">
                <a16:creationId xmlns:a16="http://schemas.microsoft.com/office/drawing/2014/main" id="{425802D5-BF6C-3EC6-E809-92D967E42693}"/>
              </a:ext>
            </a:extLst>
          </p:cNvPr>
          <p:cNvSpPr/>
          <p:nvPr/>
        </p:nvSpPr>
        <p:spPr>
          <a:xfrm>
            <a:off x="5987389" y="5457588"/>
            <a:ext cx="684085" cy="519049"/>
          </a:xfrm>
          <a:custGeom>
            <a:avLst/>
            <a:gdLst/>
            <a:ahLst/>
            <a:cxnLst/>
            <a:rect l="l" t="t" r="r" b="b"/>
            <a:pathLst>
              <a:path w="1368171" h="1038098" extrusionOk="0">
                <a:moveTo>
                  <a:pt x="0" y="0"/>
                </a:moveTo>
                <a:lnTo>
                  <a:pt x="1368171" y="0"/>
                </a:lnTo>
                <a:lnTo>
                  <a:pt x="1368171" y="1038098"/>
                </a:lnTo>
                <a:lnTo>
                  <a:pt x="0" y="1038098"/>
                </a:lnTo>
                <a:lnTo>
                  <a:pt x="0" y="0"/>
                </a:lnTo>
                <a:close/>
              </a:path>
            </a:pathLst>
          </a:custGeom>
          <a:blipFill rotWithShape="1">
            <a:blip r:embed="rId10" cstate="screen">
              <a:alphaModFix/>
              <a:extLst>
                <a:ext uri="{28A0092B-C50C-407E-A947-70E740481C1C}">
                  <a14:useLocalDpi xmlns:a14="http://schemas.microsoft.com/office/drawing/2010/main"/>
                </a:ext>
              </a:extLst>
            </a:blip>
            <a:stretch>
              <a:fillRect t="-55" b="-59"/>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53">
            <a:extLst>
              <a:ext uri="{FF2B5EF4-FFF2-40B4-BE49-F238E27FC236}">
                <a16:creationId xmlns:a16="http://schemas.microsoft.com/office/drawing/2014/main" id="{6B6FDB91-C114-D9F1-32C4-6F9B3E1A77B9}"/>
              </a:ext>
            </a:extLst>
          </p:cNvPr>
          <p:cNvSpPr/>
          <p:nvPr/>
        </p:nvSpPr>
        <p:spPr>
          <a:xfrm>
            <a:off x="7671117" y="5339403"/>
            <a:ext cx="575627" cy="571437"/>
          </a:xfrm>
          <a:custGeom>
            <a:avLst/>
            <a:gdLst/>
            <a:ahLst/>
            <a:cxnLst/>
            <a:rect l="l" t="t" r="r" b="b"/>
            <a:pathLst>
              <a:path w="1151255" h="1142873" extrusionOk="0">
                <a:moveTo>
                  <a:pt x="0" y="0"/>
                </a:moveTo>
                <a:lnTo>
                  <a:pt x="1151255" y="0"/>
                </a:lnTo>
                <a:lnTo>
                  <a:pt x="1151255" y="1142873"/>
                </a:lnTo>
                <a:lnTo>
                  <a:pt x="0" y="1142873"/>
                </a:lnTo>
                <a:lnTo>
                  <a:pt x="0" y="0"/>
                </a:lnTo>
                <a:close/>
              </a:path>
            </a:pathLst>
          </a:custGeom>
          <a:blipFill rotWithShape="1">
            <a:blip r:embed="rId11" cstate="screen">
              <a:alphaModFix/>
              <a:extLst>
                <a:ext uri="{28A0092B-C50C-407E-A947-70E740481C1C}">
                  <a14:useLocalDpi xmlns:a14="http://schemas.microsoft.com/office/drawing/2010/main"/>
                </a:ext>
              </a:extLst>
            </a:blip>
            <a:stretch>
              <a:fillRect l="-108" r="-103"/>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53">
            <a:extLst>
              <a:ext uri="{FF2B5EF4-FFF2-40B4-BE49-F238E27FC236}">
                <a16:creationId xmlns:a16="http://schemas.microsoft.com/office/drawing/2014/main" id="{0C89B404-EF79-43F3-904E-35DA1E1EF893}"/>
              </a:ext>
            </a:extLst>
          </p:cNvPr>
          <p:cNvSpPr/>
          <p:nvPr/>
        </p:nvSpPr>
        <p:spPr>
          <a:xfrm>
            <a:off x="9145181" y="2573790"/>
            <a:ext cx="749046" cy="708914"/>
          </a:xfrm>
          <a:custGeom>
            <a:avLst/>
            <a:gdLst/>
            <a:ahLst/>
            <a:cxnLst/>
            <a:rect l="l" t="t" r="r" b="b"/>
            <a:pathLst>
              <a:path w="1498092" h="1417828" extrusionOk="0">
                <a:moveTo>
                  <a:pt x="0" y="0"/>
                </a:moveTo>
                <a:lnTo>
                  <a:pt x="1498092" y="0"/>
                </a:lnTo>
                <a:lnTo>
                  <a:pt x="1498092" y="1417828"/>
                </a:lnTo>
                <a:lnTo>
                  <a:pt x="0" y="1417828"/>
                </a:lnTo>
                <a:lnTo>
                  <a:pt x="0" y="0"/>
                </a:lnTo>
                <a:close/>
              </a:path>
            </a:pathLst>
          </a:custGeom>
          <a:blipFill rotWithShape="1">
            <a:blip r:embed="rId12"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53">
            <a:extLst>
              <a:ext uri="{FF2B5EF4-FFF2-40B4-BE49-F238E27FC236}">
                <a16:creationId xmlns:a16="http://schemas.microsoft.com/office/drawing/2014/main" id="{E6A84F03-3658-51BC-71CC-30ED1953A358}"/>
              </a:ext>
            </a:extLst>
          </p:cNvPr>
          <p:cNvSpPr/>
          <p:nvPr/>
        </p:nvSpPr>
        <p:spPr>
          <a:xfrm>
            <a:off x="10801713" y="2493516"/>
            <a:ext cx="771589" cy="770934"/>
          </a:xfrm>
          <a:custGeom>
            <a:avLst/>
            <a:gdLst/>
            <a:ahLst/>
            <a:cxnLst/>
            <a:rect l="l" t="t" r="r" b="b"/>
            <a:pathLst>
              <a:path w="1543177" h="1401699" extrusionOk="0">
                <a:moveTo>
                  <a:pt x="0" y="0"/>
                </a:moveTo>
                <a:lnTo>
                  <a:pt x="1543177" y="0"/>
                </a:lnTo>
                <a:lnTo>
                  <a:pt x="1543177" y="1401699"/>
                </a:lnTo>
                <a:lnTo>
                  <a:pt x="0" y="1401699"/>
                </a:lnTo>
                <a:lnTo>
                  <a:pt x="0" y="0"/>
                </a:lnTo>
                <a:close/>
              </a:path>
            </a:pathLst>
          </a:custGeom>
          <a:blipFill rotWithShape="1">
            <a:blip r:embed="rId1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53">
            <a:extLst>
              <a:ext uri="{FF2B5EF4-FFF2-40B4-BE49-F238E27FC236}">
                <a16:creationId xmlns:a16="http://schemas.microsoft.com/office/drawing/2014/main" id="{4E8A8276-4816-AEC4-D23A-95CB6BF2B339}"/>
              </a:ext>
            </a:extLst>
          </p:cNvPr>
          <p:cNvSpPr txBox="1"/>
          <p:nvPr/>
        </p:nvSpPr>
        <p:spPr>
          <a:xfrm>
            <a:off x="9605339" y="1671637"/>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Poverty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53">
            <a:extLst>
              <a:ext uri="{FF2B5EF4-FFF2-40B4-BE49-F238E27FC236}">
                <a16:creationId xmlns:a16="http://schemas.microsoft.com/office/drawing/2014/main" id="{CDE20F5A-FBEB-8909-9661-4140325D9AD6}"/>
              </a:ext>
            </a:extLst>
          </p:cNvPr>
          <p:cNvSpPr txBox="1"/>
          <p:nvPr/>
        </p:nvSpPr>
        <p:spPr>
          <a:xfrm>
            <a:off x="7795733" y="1918519"/>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Gender</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53">
            <a:extLst>
              <a:ext uri="{FF2B5EF4-FFF2-40B4-BE49-F238E27FC236}">
                <a16:creationId xmlns:a16="http://schemas.microsoft.com/office/drawing/2014/main" id="{729DA9AC-A2DB-9EC4-A24B-C899AE40A892}"/>
              </a:ext>
            </a:extLst>
          </p:cNvPr>
          <p:cNvSpPr txBox="1"/>
          <p:nvPr/>
        </p:nvSpPr>
        <p:spPr>
          <a:xfrm>
            <a:off x="6344178" y="2216451"/>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Disability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53">
            <a:extLst>
              <a:ext uri="{FF2B5EF4-FFF2-40B4-BE49-F238E27FC236}">
                <a16:creationId xmlns:a16="http://schemas.microsoft.com/office/drawing/2014/main" id="{2F41A079-DFAE-2A2C-56B7-031970D0870A}"/>
              </a:ext>
            </a:extLst>
          </p:cNvPr>
          <p:cNvSpPr txBox="1"/>
          <p:nvPr/>
        </p:nvSpPr>
        <p:spPr>
          <a:xfrm>
            <a:off x="6561125" y="4801970"/>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Race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53">
            <a:extLst>
              <a:ext uri="{FF2B5EF4-FFF2-40B4-BE49-F238E27FC236}">
                <a16:creationId xmlns:a16="http://schemas.microsoft.com/office/drawing/2014/main" id="{ED3C9D2D-53B5-6461-9E57-ED21A8DBE8DD}"/>
              </a:ext>
            </a:extLst>
          </p:cNvPr>
          <p:cNvSpPr txBox="1"/>
          <p:nvPr/>
        </p:nvSpPr>
        <p:spPr>
          <a:xfrm>
            <a:off x="7328564" y="3519040"/>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Ethnicity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53">
            <a:extLst>
              <a:ext uri="{FF2B5EF4-FFF2-40B4-BE49-F238E27FC236}">
                <a16:creationId xmlns:a16="http://schemas.microsoft.com/office/drawing/2014/main" id="{64327391-FE08-48E8-0FA6-9F8AADA56AB9}"/>
              </a:ext>
            </a:extLst>
          </p:cNvPr>
          <p:cNvSpPr txBox="1"/>
          <p:nvPr/>
        </p:nvSpPr>
        <p:spPr>
          <a:xfrm>
            <a:off x="8991755" y="3263384"/>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Caste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53">
            <a:extLst>
              <a:ext uri="{FF2B5EF4-FFF2-40B4-BE49-F238E27FC236}">
                <a16:creationId xmlns:a16="http://schemas.microsoft.com/office/drawing/2014/main" id="{1295BD07-6B93-50DD-4764-BB629C453553}"/>
              </a:ext>
            </a:extLst>
          </p:cNvPr>
          <p:cNvSpPr txBox="1"/>
          <p:nvPr/>
        </p:nvSpPr>
        <p:spPr>
          <a:xfrm>
            <a:off x="10602218" y="3277536"/>
            <a:ext cx="1055800" cy="2881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Class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53">
            <a:extLst>
              <a:ext uri="{FF2B5EF4-FFF2-40B4-BE49-F238E27FC236}">
                <a16:creationId xmlns:a16="http://schemas.microsoft.com/office/drawing/2014/main" id="{CABFD78C-F18E-8DF8-942A-19275F797148}"/>
              </a:ext>
            </a:extLst>
          </p:cNvPr>
          <p:cNvSpPr txBox="1"/>
          <p:nvPr/>
        </p:nvSpPr>
        <p:spPr>
          <a:xfrm>
            <a:off x="9500499" y="6070325"/>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Religion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53">
            <a:extLst>
              <a:ext uri="{FF2B5EF4-FFF2-40B4-BE49-F238E27FC236}">
                <a16:creationId xmlns:a16="http://schemas.microsoft.com/office/drawing/2014/main" id="{8F40368F-CA48-A9D1-20FF-B65ADBB638C9}"/>
              </a:ext>
            </a:extLst>
          </p:cNvPr>
          <p:cNvSpPr txBox="1"/>
          <p:nvPr/>
        </p:nvSpPr>
        <p:spPr>
          <a:xfrm>
            <a:off x="5790083" y="6170672"/>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Age</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7" name="Google Shape;1147;p53">
            <a:extLst>
              <a:ext uri="{FF2B5EF4-FFF2-40B4-BE49-F238E27FC236}">
                <a16:creationId xmlns:a16="http://schemas.microsoft.com/office/drawing/2014/main" id="{7526D014-D3CC-1F6C-2736-2D05960F0CAD}"/>
              </a:ext>
            </a:extLst>
          </p:cNvPr>
          <p:cNvSpPr txBox="1"/>
          <p:nvPr/>
        </p:nvSpPr>
        <p:spPr>
          <a:xfrm>
            <a:off x="7491945" y="6072728"/>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Sexuality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8" name="Google Shape;1148;p53">
            <a:extLst>
              <a:ext uri="{FF2B5EF4-FFF2-40B4-BE49-F238E27FC236}">
                <a16:creationId xmlns:a16="http://schemas.microsoft.com/office/drawing/2014/main" id="{B59F18FC-B58D-A63A-4BD3-406B32394F92}"/>
              </a:ext>
            </a:extLst>
          </p:cNvPr>
          <p:cNvSpPr txBox="1"/>
          <p:nvPr/>
        </p:nvSpPr>
        <p:spPr>
          <a:xfrm>
            <a:off x="8558940" y="4929656"/>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Displacement</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49" name="Google Shape;1149;p53">
            <a:extLst>
              <a:ext uri="{FF2B5EF4-FFF2-40B4-BE49-F238E27FC236}">
                <a16:creationId xmlns:a16="http://schemas.microsoft.com/office/drawing/2014/main" id="{A7AEB885-8611-14AD-F02A-B19E57565B6B}"/>
              </a:ext>
            </a:extLst>
          </p:cNvPr>
          <p:cNvSpPr/>
          <p:nvPr/>
        </p:nvSpPr>
        <p:spPr>
          <a:xfrm>
            <a:off x="6776114" y="4090160"/>
            <a:ext cx="552450" cy="660400"/>
          </a:xfrm>
          <a:custGeom>
            <a:avLst/>
            <a:gdLst/>
            <a:ahLst/>
            <a:cxnLst/>
            <a:rect l="l" t="t" r="r" b="b"/>
            <a:pathLst>
              <a:path w="828675" h="990600" extrusionOk="0">
                <a:moveTo>
                  <a:pt x="0" y="0"/>
                </a:moveTo>
                <a:lnTo>
                  <a:pt x="828675" y="0"/>
                </a:lnTo>
                <a:lnTo>
                  <a:pt x="828675" y="990600"/>
                </a:lnTo>
                <a:lnTo>
                  <a:pt x="0" y="990600"/>
                </a:lnTo>
                <a:lnTo>
                  <a:pt x="0" y="0"/>
                </a:lnTo>
                <a:close/>
              </a:path>
            </a:pathLst>
          </a:custGeom>
          <a:blipFill rotWithShape="1">
            <a:blip r:embed="rId14">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1" name="Google Shape;1151;p53">
            <a:extLst>
              <a:ext uri="{FF2B5EF4-FFF2-40B4-BE49-F238E27FC236}">
                <a16:creationId xmlns:a16="http://schemas.microsoft.com/office/drawing/2014/main" id="{83EB802A-DB41-0B76-40E4-B306F003FCDF}"/>
              </a:ext>
            </a:extLst>
          </p:cNvPr>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92</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sp>
        <p:nvSpPr>
          <p:cNvPr id="1152" name="Google Shape;1152;p53">
            <a:extLst>
              <a:ext uri="{FF2B5EF4-FFF2-40B4-BE49-F238E27FC236}">
                <a16:creationId xmlns:a16="http://schemas.microsoft.com/office/drawing/2014/main" id="{69B1CE74-19DD-F5A1-3DE9-B1B638A06668}"/>
              </a:ext>
            </a:extLst>
          </p:cNvPr>
          <p:cNvSpPr/>
          <p:nvPr/>
        </p:nvSpPr>
        <p:spPr>
          <a:xfrm>
            <a:off x="10096166" y="3874615"/>
            <a:ext cx="1411093" cy="1517715"/>
          </a:xfrm>
          <a:custGeom>
            <a:avLst/>
            <a:gdLst/>
            <a:ahLst/>
            <a:cxnLst/>
            <a:rect l="l" t="t" r="r" b="b"/>
            <a:pathLst>
              <a:path w="2116640" h="2276572" extrusionOk="0">
                <a:moveTo>
                  <a:pt x="0" y="0"/>
                </a:moveTo>
                <a:lnTo>
                  <a:pt x="2116640" y="0"/>
                </a:lnTo>
                <a:lnTo>
                  <a:pt x="2116640" y="2276572"/>
                </a:lnTo>
                <a:lnTo>
                  <a:pt x="0" y="2276572"/>
                </a:lnTo>
                <a:lnTo>
                  <a:pt x="0" y="0"/>
                </a:lnTo>
                <a:close/>
              </a:path>
            </a:pathLst>
          </a:custGeom>
          <a:blipFill rotWithShape="1">
            <a:blip r:embed="rId3">
              <a:alphaModFix/>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3" name="Google Shape;1153;p53">
            <a:extLst>
              <a:ext uri="{FF2B5EF4-FFF2-40B4-BE49-F238E27FC236}">
                <a16:creationId xmlns:a16="http://schemas.microsoft.com/office/drawing/2014/main" id="{D3DC991B-CA72-7B3C-609A-FB4FB31CFADB}"/>
              </a:ext>
            </a:extLst>
          </p:cNvPr>
          <p:cNvSpPr txBox="1"/>
          <p:nvPr/>
        </p:nvSpPr>
        <p:spPr>
          <a:xfrm>
            <a:off x="10286140" y="4866262"/>
            <a:ext cx="1055800" cy="26199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9941"/>
              </a:lnSpc>
              <a:spcBef>
                <a:spcPts val="0"/>
              </a:spcBef>
              <a:spcAft>
                <a:spcPts val="0"/>
              </a:spcAft>
              <a:buClr>
                <a:srgbClr val="000000"/>
              </a:buClr>
              <a:buSzPts val="1702"/>
              <a:buFont typeface="Arial"/>
              <a:buNone/>
              <a:tabLst/>
              <a:defRPr/>
            </a:pPr>
            <a:r>
              <a:rPr kumimoji="0" lang="en-US" sz="1135" b="0" i="0" u="none" strike="noStrike" kern="0" cap="none" spc="0" normalizeH="0" baseline="0" noProof="0">
                <a:ln>
                  <a:noFill/>
                </a:ln>
                <a:solidFill>
                  <a:srgbClr val="FFFFFF"/>
                </a:solidFill>
                <a:effectLst/>
                <a:uLnTx/>
                <a:uFillTx/>
                <a:latin typeface="Roboto"/>
                <a:ea typeface="Roboto"/>
                <a:cs typeface="Roboto"/>
                <a:sym typeface="Roboto"/>
              </a:rPr>
              <a:t>Informality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54" name="Google Shape;1154;p53">
            <a:extLst>
              <a:ext uri="{FF2B5EF4-FFF2-40B4-BE49-F238E27FC236}">
                <a16:creationId xmlns:a16="http://schemas.microsoft.com/office/drawing/2014/main" id="{A9B09C8A-5A5C-16AD-9432-52B26414F7E6}"/>
              </a:ext>
            </a:extLst>
          </p:cNvPr>
          <p:cNvSpPr/>
          <p:nvPr/>
        </p:nvSpPr>
        <p:spPr>
          <a:xfrm>
            <a:off x="10602218" y="4357376"/>
            <a:ext cx="451671" cy="497445"/>
          </a:xfrm>
          <a:custGeom>
            <a:avLst/>
            <a:gdLst/>
            <a:ahLst/>
            <a:cxnLst/>
            <a:rect l="l" t="t" r="r" b="b"/>
            <a:pathLst>
              <a:path w="1361821" h="1314831" extrusionOk="0">
                <a:moveTo>
                  <a:pt x="0" y="0"/>
                </a:moveTo>
                <a:lnTo>
                  <a:pt x="1361821" y="0"/>
                </a:lnTo>
                <a:lnTo>
                  <a:pt x="1361821" y="1314831"/>
                </a:lnTo>
                <a:lnTo>
                  <a:pt x="0" y="1314831"/>
                </a:lnTo>
                <a:lnTo>
                  <a:pt x="0" y="0"/>
                </a:lnTo>
                <a:close/>
              </a:path>
            </a:pathLst>
          </a:custGeom>
          <a:blipFill rotWithShape="1">
            <a:blip r:embed="rId15"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3" name="TextBox 2">
            <a:extLst>
              <a:ext uri="{FF2B5EF4-FFF2-40B4-BE49-F238E27FC236}">
                <a16:creationId xmlns:a16="http://schemas.microsoft.com/office/drawing/2014/main" id="{BBF24EE9-21D3-9344-709C-513062F8E39F}"/>
              </a:ext>
            </a:extLst>
          </p:cNvPr>
          <p:cNvSpPr txBox="1"/>
          <p:nvPr/>
        </p:nvSpPr>
        <p:spPr>
          <a:xfrm>
            <a:off x="501162" y="1189141"/>
            <a:ext cx="5203168" cy="4253985"/>
          </a:xfrm>
          <a:prstGeom prst="rect">
            <a:avLst/>
          </a:prstGeom>
          <a:noFill/>
        </p:spPr>
        <p:txBody>
          <a:bodyPr wrap="square">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GB" sz="2800" b="1" i="0" u="none" strike="noStrike" kern="0" cap="none" spc="0" normalizeH="0" baseline="0" noProof="0">
                <a:ln>
                  <a:noFill/>
                </a:ln>
                <a:solidFill>
                  <a:srgbClr val="0B5FBA"/>
                </a:solidFill>
                <a:effectLst/>
                <a:uLnTx/>
                <a:uFillTx/>
                <a:latin typeface="Roboto"/>
                <a:ea typeface="Roboto"/>
                <a:cs typeface="Arial"/>
                <a:sym typeface="Roboto"/>
              </a:rPr>
              <a:t>Equity, equality, and inclusion are not isolated goals. </a:t>
            </a:r>
          </a:p>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endParaRPr kumimoji="0" lang="en-GB" sz="2800" b="1" i="0" u="none" strike="noStrike" kern="0" cap="none" spc="0" normalizeH="0" baseline="0" noProof="0">
              <a:ln>
                <a:noFill/>
              </a:ln>
              <a:solidFill>
                <a:srgbClr val="0B5FBA"/>
              </a:solidFill>
              <a:effectLst/>
              <a:uLnTx/>
              <a:uFillTx/>
              <a:latin typeface="Roboto"/>
              <a:ea typeface="Roboto"/>
              <a:cs typeface="Arial"/>
              <a:sym typeface="Roboto"/>
            </a:endParaRPr>
          </a:p>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endParaRPr kumimoji="0" lang="en-GB" sz="2800" b="1" i="0" u="none" strike="noStrike" kern="0" cap="none" spc="0" normalizeH="0" baseline="0" noProof="0">
              <a:ln>
                <a:noFill/>
              </a:ln>
              <a:solidFill>
                <a:srgbClr val="0B5FBA"/>
              </a:solidFill>
              <a:effectLst/>
              <a:uLnTx/>
              <a:uFillTx/>
              <a:latin typeface="Roboto"/>
              <a:ea typeface="Roboto"/>
              <a:cs typeface="Arial"/>
              <a:sym typeface="Roboto"/>
            </a:endParaRPr>
          </a:p>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GB" sz="2800" b="1" i="0" u="none" strike="noStrike" kern="0" cap="none" spc="0" normalizeH="0" baseline="0" noProof="0">
                <a:ln>
                  <a:noFill/>
                </a:ln>
                <a:solidFill>
                  <a:srgbClr val="0B5FBA"/>
                </a:solidFill>
                <a:effectLst/>
                <a:uLnTx/>
                <a:uFillTx/>
                <a:latin typeface="Roboto"/>
                <a:ea typeface="Roboto"/>
                <a:cs typeface="Arial"/>
                <a:sym typeface="Roboto"/>
              </a:rPr>
              <a:t>They need to be integrated across all aspects of climate resilience planning and action.</a:t>
            </a:r>
            <a:endParaRPr kumimoji="0" lang="en-GB" sz="2800" b="1" i="0" u="none" strike="noStrike" kern="0" cap="none" spc="0" normalizeH="0" baseline="0" noProof="0">
              <a:ln>
                <a:noFill/>
              </a:ln>
              <a:solidFill>
                <a:srgbClr val="0B5FBA"/>
              </a:solidFill>
              <a:effectLst/>
              <a:uLnTx/>
              <a:uFillTx/>
              <a:latin typeface="Roboto"/>
              <a:ea typeface="Roboto"/>
              <a:cs typeface="Arial"/>
              <a:sym typeface="Arial"/>
            </a:endParaRPr>
          </a:p>
        </p:txBody>
      </p:sp>
    </p:spTree>
    <p:extLst>
      <p:ext uri="{BB962C8B-B14F-4D97-AF65-F5344CB8AC3E}">
        <p14:creationId xmlns:p14="http://schemas.microsoft.com/office/powerpoint/2010/main" val="28529470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58"/>
        <p:cNvGrpSpPr/>
        <p:nvPr/>
      </p:nvGrpSpPr>
      <p:grpSpPr>
        <a:xfrm>
          <a:off x="0" y="0"/>
          <a:ext cx="0" cy="0"/>
          <a:chOff x="0" y="0"/>
          <a:chExt cx="0" cy="0"/>
        </a:xfrm>
      </p:grpSpPr>
      <p:sp>
        <p:nvSpPr>
          <p:cNvPr id="1160" name="Google Shape;1160;p54"/>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Equality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4" name="Google Shape;1164;p54"/>
          <p:cNvSpPr txBox="1"/>
          <p:nvPr/>
        </p:nvSpPr>
        <p:spPr>
          <a:xfrm>
            <a:off x="881171" y="1565332"/>
            <a:ext cx="4516400"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Equality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means that each individual or group of people is given the same resources or opportunities, regardless of their background, identity or circumstances.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Equality means that everyone gets the exact same treatment or support– even if that support works better for some people or groups than others based on their current power or privilege.</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In the context of climate change, equality means people have equal access to information and equal input into decision-making to respond to climate risks.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However, in reality different groups have different levels of power which give them more say in decision-making climate and help them prepare better to minimize climate impacts.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5" name="Google Shape;1165;p54"/>
          <p:cNvSpPr/>
          <p:nvPr/>
        </p:nvSpPr>
        <p:spPr>
          <a:xfrm>
            <a:off x="6096000" y="1565332"/>
            <a:ext cx="5410200" cy="4831622"/>
          </a:xfrm>
          <a:prstGeom prst="roundRect">
            <a:avLst>
              <a:gd name="adj" fmla="val 2706"/>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6" name="Google Shape;1166;p54"/>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Bangladesh; Photo by Asian Development Bank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67" name="Google Shape;1167;p54"/>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93</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FE917782-32CC-0935-09CF-EFFCF88415E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71"/>
        <p:cNvGrpSpPr/>
        <p:nvPr/>
      </p:nvGrpSpPr>
      <p:grpSpPr>
        <a:xfrm>
          <a:off x="0" y="0"/>
          <a:ext cx="0" cy="0"/>
          <a:chOff x="0" y="0"/>
          <a:chExt cx="0" cy="0"/>
        </a:xfrm>
      </p:grpSpPr>
      <p:sp>
        <p:nvSpPr>
          <p:cNvPr id="1173" name="Google Shape;1173;p55"/>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Equity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77" name="Google Shape;1177;p55"/>
          <p:cNvSpPr txBox="1"/>
          <p:nvPr/>
        </p:nvSpPr>
        <p:spPr>
          <a:xfrm>
            <a:off x="881171" y="1565332"/>
            <a:ext cx="4516400" cy="400808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r>
              <a:rPr kumimoji="0" lang="en-US" sz="1532" b="1" i="0" u="none" strike="noStrike" kern="0" cap="none" spc="0" normalizeH="0" baseline="0" noProof="0">
                <a:ln>
                  <a:noFill/>
                </a:ln>
                <a:solidFill>
                  <a:srgbClr val="0B5FBA"/>
                </a:solidFill>
                <a:effectLst/>
                <a:uLnTx/>
                <a:uFillTx/>
                <a:latin typeface="Roboto"/>
                <a:ea typeface="Roboto"/>
                <a:cs typeface="Roboto"/>
                <a:sym typeface="Roboto"/>
              </a:rPr>
              <a:t>Equity</a:t>
            </a:r>
            <a:r>
              <a:rPr kumimoji="0" lang="en-US" sz="1532" b="0" i="0" u="none" strike="noStrike" kern="0" cap="none" spc="0" normalizeH="0" baseline="0" noProof="0">
                <a:ln>
                  <a:noFill/>
                </a:ln>
                <a:solidFill>
                  <a:srgbClr val="0B5FBA"/>
                </a:solidFill>
                <a:effectLst/>
                <a:uLnTx/>
                <a:uFillTx/>
                <a:latin typeface="Roboto"/>
                <a:ea typeface="Roboto"/>
                <a:cs typeface="Roboto"/>
                <a:sym typeface="Roboto"/>
              </a:rPr>
              <a:t> is about giving everyone what they need to have an equal chance of success. This can mean providing extra support to vulnerable or marginalized groups to make up for the structural barriers they face so that they can achieve equal outcomes to more privileged groups who don’t face such barriers.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532"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r>
              <a:rPr kumimoji="0" lang="en-US" sz="1532" b="0" i="0" u="none" strike="noStrike" kern="0" cap="none" spc="0" normalizeH="0" baseline="0" noProof="0">
                <a:ln>
                  <a:noFill/>
                </a:ln>
                <a:solidFill>
                  <a:srgbClr val="0B5FBA"/>
                </a:solidFill>
                <a:effectLst/>
                <a:uLnTx/>
                <a:uFillTx/>
                <a:latin typeface="Roboto"/>
                <a:ea typeface="Roboto"/>
                <a:cs typeface="Roboto"/>
                <a:sym typeface="Roboto"/>
              </a:rPr>
              <a:t>In the context of climate change, equity means recognizing that vulnerable and marginalized groups face greater climate risks and impacts. It also means addressing these disproportionate climate risks by including these groups in planning and decision-making and by prioritizing actions for vulnerable groups to ensure that equal outcomes are achieved from climate protection efforts.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8"/>
              <a:buFont typeface="Arial"/>
              <a:buNone/>
              <a:tabLst/>
              <a:defRPr/>
            </a:pPr>
            <a:endParaRPr kumimoji="0" sz="1532" b="0" i="0" u="none" strike="noStrike" kern="0" cap="none" spc="0" normalizeH="0" baseline="0" noProof="0">
              <a:ln>
                <a:noFill/>
              </a:ln>
              <a:solidFill>
                <a:srgbClr val="0B5FBA"/>
              </a:solidFill>
              <a:effectLst/>
              <a:uLnTx/>
              <a:uFillTx/>
              <a:latin typeface="Roboto"/>
              <a:ea typeface="Roboto"/>
              <a:cs typeface="Roboto"/>
              <a:sym typeface="Roboto"/>
            </a:endParaRPr>
          </a:p>
        </p:txBody>
      </p:sp>
      <p:sp>
        <p:nvSpPr>
          <p:cNvPr id="1178" name="Google Shape;1178;p55"/>
          <p:cNvSpPr/>
          <p:nvPr/>
        </p:nvSpPr>
        <p:spPr>
          <a:xfrm>
            <a:off x="6096000" y="1565332"/>
            <a:ext cx="5410200" cy="4831622"/>
          </a:xfrm>
          <a:prstGeom prst="roundRect">
            <a:avLst>
              <a:gd name="adj" fmla="val 2706"/>
            </a:avLst>
          </a:pr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30467" rIns="60950" bIns="30467"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79" name="Google Shape;1179;p55"/>
          <p:cNvSpPr txBox="1"/>
          <p:nvPr/>
        </p:nvSpPr>
        <p:spPr>
          <a:xfrm rot="-5400000">
            <a:off x="9048316" y="3888848"/>
            <a:ext cx="4503434"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Photo by Maria Inês Costa, UMinho</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80" name="Google Shape;1180;p55"/>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94</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BB12CAD7-D553-7150-13E3-C20DC27BC1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84"/>
        <p:cNvGrpSpPr/>
        <p:nvPr/>
      </p:nvGrpSpPr>
      <p:grpSpPr>
        <a:xfrm>
          <a:off x="0" y="0"/>
          <a:ext cx="0" cy="0"/>
          <a:chOff x="0" y="0"/>
          <a:chExt cx="0" cy="0"/>
        </a:xfrm>
      </p:grpSpPr>
      <p:sp>
        <p:nvSpPr>
          <p:cNvPr id="1186" name="Google Shape;1186;p56"/>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Inclusion</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56"/>
          <p:cNvSpPr txBox="1"/>
          <p:nvPr/>
        </p:nvSpPr>
        <p:spPr>
          <a:xfrm>
            <a:off x="881171" y="1724563"/>
            <a:ext cx="2728000" cy="40102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Inclusion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is the practice of including relevant stakeholders and communities, particularly </a:t>
            </a:r>
            <a:r>
              <a:rPr kumimoji="0" lang="en-US" sz="1533" b="0" i="0" u="none" strike="noStrike" kern="0" cap="none" spc="0" normalizeH="0" baseline="0" noProof="0" err="1">
                <a:ln>
                  <a:noFill/>
                </a:ln>
                <a:solidFill>
                  <a:srgbClr val="0B5FBA"/>
                </a:solidFill>
                <a:effectLst/>
                <a:uLnTx/>
                <a:uFillTx/>
                <a:latin typeface="Roboto"/>
                <a:ea typeface="Roboto"/>
                <a:cs typeface="Roboto"/>
                <a:sym typeface="Roboto"/>
              </a:rPr>
              <a:t>marginalised</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groups, in policy making and urban governance processes, to ensure a fair policy process with equitable outcomes despite different needs. </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Social inclusion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means making sure everyone, no matter who they are, including </a:t>
            </a:r>
            <a:r>
              <a:rPr kumimoji="0" lang="en-US" sz="1533" b="0" i="0" u="none" strike="noStrike" kern="0" cap="none" spc="0" normalizeH="0" baseline="0" noProof="0" err="1">
                <a:ln>
                  <a:noFill/>
                </a:ln>
                <a:solidFill>
                  <a:srgbClr val="0B5FBA"/>
                </a:solidFill>
                <a:effectLst/>
                <a:uLnTx/>
                <a:uFillTx/>
                <a:latin typeface="Roboto"/>
                <a:ea typeface="Roboto"/>
                <a:cs typeface="Roboto"/>
                <a:sym typeface="Roboto"/>
              </a:rPr>
              <a:t>marginalised</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and vulnerable people, communities and districts, has a chance to be part of climate efforts.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91" name="Google Shape;1191;p56"/>
          <p:cNvSpPr/>
          <p:nvPr/>
        </p:nvSpPr>
        <p:spPr>
          <a:xfrm>
            <a:off x="4227718" y="1724563"/>
            <a:ext cx="7278497" cy="4606861"/>
          </a:xfrm>
          <a:custGeom>
            <a:avLst/>
            <a:gdLst/>
            <a:ahLst/>
            <a:cxnLst/>
            <a:rect l="l" t="t" r="r" b="b"/>
            <a:pathLst>
              <a:path w="14556994" h="9213723" extrusionOk="0">
                <a:moveTo>
                  <a:pt x="292100" y="0"/>
                </a:moveTo>
                <a:lnTo>
                  <a:pt x="14264894" y="0"/>
                </a:lnTo>
                <a:cubicBezTo>
                  <a:pt x="14426216" y="0"/>
                  <a:pt x="14556994" y="130778"/>
                  <a:pt x="14556994" y="292100"/>
                </a:cubicBezTo>
                <a:lnTo>
                  <a:pt x="14556994" y="8921623"/>
                </a:lnTo>
                <a:cubicBezTo>
                  <a:pt x="14556994" y="9082946"/>
                  <a:pt x="14426216" y="9213723"/>
                  <a:pt x="14264894" y="9213723"/>
                </a:cubicBezTo>
                <a:lnTo>
                  <a:pt x="292100" y="9213723"/>
                </a:lnTo>
                <a:cubicBezTo>
                  <a:pt x="214630" y="9213723"/>
                  <a:pt x="140333" y="9182948"/>
                  <a:pt x="85554" y="9128168"/>
                </a:cubicBezTo>
                <a:cubicBezTo>
                  <a:pt x="30775" y="9073390"/>
                  <a:pt x="0" y="8999093"/>
                  <a:pt x="0" y="8921623"/>
                </a:cubicBezTo>
                <a:lnTo>
                  <a:pt x="0" y="292100"/>
                </a:lnTo>
                <a:cubicBezTo>
                  <a:pt x="0" y="130778"/>
                  <a:pt x="130778" y="0"/>
                  <a:pt x="292100"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92" name="Google Shape;1192;p56"/>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Kibera slum, Nairobi; Photo by Ninaras, Wikimedia</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193" name="Google Shape;1193;p56"/>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95</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8BC90A04-8A5C-CEDA-2D5D-6A38953B5D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DBEFF9"/>
        </a:solidFill>
        <a:effectLst/>
      </p:bgPr>
    </p:bg>
    <p:spTree>
      <p:nvGrpSpPr>
        <p:cNvPr id="1" name="Shape 1197"/>
        <p:cNvGrpSpPr/>
        <p:nvPr/>
      </p:nvGrpSpPr>
      <p:grpSpPr>
        <a:xfrm>
          <a:off x="0" y="0"/>
          <a:ext cx="0" cy="0"/>
          <a:chOff x="0" y="0"/>
          <a:chExt cx="0" cy="0"/>
        </a:xfrm>
      </p:grpSpPr>
      <p:sp>
        <p:nvSpPr>
          <p:cNvPr id="1199" name="Google Shape;1199;p57"/>
          <p:cNvSpPr txBox="1"/>
          <p:nvPr/>
        </p:nvSpPr>
        <p:spPr>
          <a:xfrm>
            <a:off x="881171" y="548806"/>
            <a:ext cx="8685761" cy="774956"/>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40407"/>
              </a:lnSpc>
              <a:spcBef>
                <a:spcPts val="0"/>
              </a:spcBef>
              <a:spcAft>
                <a:spcPts val="0"/>
              </a:spcAft>
              <a:buClr>
                <a:srgbClr val="000000"/>
              </a:buClr>
              <a:buSzPts val="5395"/>
              <a:buFont typeface="Arial"/>
              <a:buNone/>
              <a:tabLst/>
              <a:defRPr/>
            </a:pPr>
            <a:r>
              <a:rPr kumimoji="0" lang="en-US" sz="3597" b="1" i="0" u="none" strike="noStrike" kern="0" cap="none" spc="0" normalizeH="0" baseline="0" noProof="0">
                <a:ln>
                  <a:noFill/>
                </a:ln>
                <a:solidFill>
                  <a:srgbClr val="0B5FBA"/>
                </a:solidFill>
                <a:effectLst/>
                <a:uLnTx/>
                <a:uFillTx/>
                <a:latin typeface="Roboto"/>
                <a:ea typeface="Roboto"/>
                <a:cs typeface="Roboto"/>
                <a:sym typeface="Roboto"/>
              </a:rPr>
              <a:t>Inequality</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57"/>
          <p:cNvSpPr txBox="1"/>
          <p:nvPr/>
        </p:nvSpPr>
        <p:spPr>
          <a:xfrm>
            <a:off x="881171" y="1724563"/>
            <a:ext cx="3428200" cy="4482061"/>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Inequality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is state of not being equal, especially in status, rights, and opportunities (socially, economically, etc.)</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Climate change amplifies existing inequalities. Vulnerable and marginalized groups often face disproportionately higher risks and do not have the same capacity to cope with the impacts of extreme events.</a:t>
            </a:r>
            <a:endParaRPr kumimoji="0" sz="933"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endParaRPr kumimoji="0" sz="1533" b="0" i="0" u="none" strike="noStrike" kern="0" cap="none" spc="0" normalizeH="0" baseline="0" noProof="0">
              <a:ln>
                <a:noFill/>
              </a:ln>
              <a:solidFill>
                <a:srgbClr val="0B5FBA"/>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2299"/>
              <a:buFont typeface="Arial"/>
              <a:buNone/>
              <a:tabLst/>
              <a:defRPr/>
            </a:pP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Climate justice </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means addressing inequality and building a more resilient and more just society. This requires that efforts to build climate resilience in cities, such as through </a:t>
            </a:r>
            <a:r>
              <a:rPr kumimoji="0" lang="en-US" sz="1533" b="1" i="0" u="none" strike="noStrike" kern="0" cap="none" spc="0" normalizeH="0" baseline="0" noProof="0">
                <a:ln>
                  <a:noFill/>
                </a:ln>
                <a:solidFill>
                  <a:srgbClr val="0B5FBA"/>
                </a:solidFill>
                <a:effectLst/>
                <a:uLnTx/>
                <a:uFillTx/>
                <a:latin typeface="Roboto"/>
                <a:ea typeface="Roboto"/>
                <a:cs typeface="Roboto"/>
                <a:sym typeface="Roboto"/>
              </a:rPr>
              <a:t>locally led adaptation</a:t>
            </a:r>
            <a:r>
              <a:rPr kumimoji="0" lang="en-US" sz="1533" b="0" i="0" u="none" strike="noStrike" kern="0" cap="none" spc="0" normalizeH="0" baseline="0" noProof="0">
                <a:ln>
                  <a:noFill/>
                </a:ln>
                <a:solidFill>
                  <a:srgbClr val="0B5FBA"/>
                </a:solidFill>
                <a:effectLst/>
                <a:uLnTx/>
                <a:uFillTx/>
                <a:latin typeface="Roboto"/>
                <a:ea typeface="Roboto"/>
                <a:cs typeface="Roboto"/>
                <a:sym typeface="Roboto"/>
              </a:rPr>
              <a:t>, strive for equality, equity and social inclusion.  </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4" name="Google Shape;1204;p57"/>
          <p:cNvSpPr txBox="1"/>
          <p:nvPr/>
        </p:nvSpPr>
        <p:spPr>
          <a:xfrm rot="-5400000">
            <a:off x="9128818" y="3969351"/>
            <a:ext cx="4342430"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Dibakar Roy, Pexels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57"/>
          <p:cNvSpPr/>
          <p:nvPr/>
        </p:nvSpPr>
        <p:spPr>
          <a:xfrm>
            <a:off x="4954704" y="1724563"/>
            <a:ext cx="6551511" cy="4606861"/>
          </a:xfrm>
          <a:custGeom>
            <a:avLst/>
            <a:gdLst/>
            <a:ahLst/>
            <a:cxnLst/>
            <a:rect l="l" t="t" r="r" b="b"/>
            <a:pathLst>
              <a:path w="13103022" h="9213723" extrusionOk="0">
                <a:moveTo>
                  <a:pt x="324513" y="0"/>
                </a:moveTo>
                <a:lnTo>
                  <a:pt x="12778509" y="0"/>
                </a:lnTo>
                <a:cubicBezTo>
                  <a:pt x="12864575" y="0"/>
                  <a:pt x="12947117" y="34190"/>
                  <a:pt x="13007975" y="95048"/>
                </a:cubicBezTo>
                <a:cubicBezTo>
                  <a:pt x="13068832" y="155906"/>
                  <a:pt x="13103022" y="238447"/>
                  <a:pt x="13103022" y="324513"/>
                </a:cubicBezTo>
                <a:lnTo>
                  <a:pt x="13103022" y="8889210"/>
                </a:lnTo>
                <a:cubicBezTo>
                  <a:pt x="13103022" y="8975276"/>
                  <a:pt x="13068832" y="9057818"/>
                  <a:pt x="13007975" y="9118675"/>
                </a:cubicBezTo>
                <a:cubicBezTo>
                  <a:pt x="12947117" y="9179533"/>
                  <a:pt x="12864575" y="9213723"/>
                  <a:pt x="12778509" y="9213723"/>
                </a:cubicBezTo>
                <a:lnTo>
                  <a:pt x="324513" y="9213723"/>
                </a:lnTo>
                <a:cubicBezTo>
                  <a:pt x="238447" y="9213723"/>
                  <a:pt x="155906" y="9179533"/>
                  <a:pt x="95048" y="9118675"/>
                </a:cubicBezTo>
                <a:cubicBezTo>
                  <a:pt x="34190" y="9057818"/>
                  <a:pt x="0" y="8975276"/>
                  <a:pt x="0" y="8889210"/>
                </a:cubicBezTo>
                <a:lnTo>
                  <a:pt x="0" y="324513"/>
                </a:lnTo>
                <a:cubicBezTo>
                  <a:pt x="0" y="238447"/>
                  <a:pt x="34190" y="155906"/>
                  <a:pt x="95048" y="95048"/>
                </a:cubicBezTo>
                <a:cubicBezTo>
                  <a:pt x="155906" y="34190"/>
                  <a:pt x="238447" y="0"/>
                  <a:pt x="324513" y="0"/>
                </a:cubicBezTo>
                <a:close/>
              </a:path>
            </a:pathLst>
          </a:custGeom>
          <a:blipFill rotWithShape="1">
            <a:blip r:embed="rId3" cstate="screen">
              <a:alphaModFix/>
              <a:extLst>
                <a:ext uri="{28A0092B-C50C-407E-A947-70E740481C1C}">
                  <a14:useLocalDpi xmlns:a14="http://schemas.microsoft.com/office/drawing/2010/main"/>
                </a:ext>
              </a:extLst>
            </a:blip>
            <a:stretch>
              <a:fillRect/>
            </a:stretch>
          </a:blipFill>
          <a:ln>
            <a:noFill/>
          </a:ln>
        </p:spPr>
        <p:txBody>
          <a:bodyPr spcFirstLastPara="1" wrap="square" lIns="60950" tIns="60950" rIns="60950" bIns="609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57"/>
          <p:cNvSpPr txBox="1"/>
          <p:nvPr/>
        </p:nvSpPr>
        <p:spPr>
          <a:xfrm rot="-5400000">
            <a:off x="9048316" y="3888848"/>
            <a:ext cx="4503434" cy="221471"/>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Dhaka; Photo by Dibakar Roy, </a:t>
            </a: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PeDxels</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57"/>
          <p:cNvSpPr txBox="1">
            <a:spLocks noGrp="1"/>
          </p:cNvSpPr>
          <p:nvPr>
            <p:ph type="sldNum" idx="12"/>
          </p:nvPr>
        </p:nvSpPr>
        <p:spPr>
          <a:xfrm>
            <a:off x="-1402080" y="9622028"/>
            <a:ext cx="21336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400" b="1" i="0" u="none" strike="noStrike" cap="none">
                <a:solidFill>
                  <a:schemeClr val="lt1"/>
                </a:solidFill>
                <a:latin typeface="Calibri"/>
                <a:ea typeface="Calibri"/>
                <a:cs typeface="Calibri"/>
                <a:sym typeface="Calibri"/>
              </a:defRPr>
            </a:lvl9p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400" b="1" i="0" u="none" strike="noStrike" kern="0" cap="none" spc="0" normalizeH="0" baseline="0" noProof="0" smtClean="0">
                <a:ln>
                  <a:noFill/>
                </a:ln>
                <a:solidFill>
                  <a:prstClr val="white"/>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96</a:t>
            </a:fld>
            <a:endParaRPr kumimoji="0" sz="1400" b="1" i="0" u="none" strike="noStrike" kern="0" cap="none" spc="0" normalizeH="0" baseline="0" noProof="0">
              <a:ln>
                <a:noFill/>
              </a:ln>
              <a:solidFill>
                <a:prstClr val="white"/>
              </a:solidFill>
              <a:effectLst/>
              <a:uLnTx/>
              <a:uFillTx/>
              <a:latin typeface="Calibri"/>
              <a:ea typeface="Calibri"/>
              <a:cs typeface="Calibri"/>
              <a:sym typeface="Calibri"/>
            </a:endParaRPr>
          </a:p>
        </p:txBody>
      </p:sp>
      <p:pic>
        <p:nvPicPr>
          <p:cNvPr id="2" name="Picture 1" descr="A blue background with a magnifying glass and a magnifying glass&#10;&#10;AI-generated content may be incorrect.">
            <a:extLst>
              <a:ext uri="{FF2B5EF4-FFF2-40B4-BE49-F238E27FC236}">
                <a16:creationId xmlns:a16="http://schemas.microsoft.com/office/drawing/2014/main" id="{380153AB-FA9B-678C-9513-459749D2F7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50970" y="-14991"/>
            <a:ext cx="1152079" cy="2024274"/>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EAF7FE"/>
        </a:solidFill>
        <a:effectLst/>
      </p:bgPr>
    </p:bg>
    <p:spTree>
      <p:nvGrpSpPr>
        <p:cNvPr id="1" name="">
          <a:extLst>
            <a:ext uri="{FF2B5EF4-FFF2-40B4-BE49-F238E27FC236}">
              <a16:creationId xmlns:a16="http://schemas.microsoft.com/office/drawing/2014/main" id="{F268B932-9675-3FCF-1A62-2DADAA1303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45F2B90-DFF4-0FE5-4B77-958B73D495E5}"/>
              </a:ext>
            </a:extLst>
          </p:cNvPr>
          <p:cNvSpPr>
            <a:spLocks noGrp="1"/>
          </p:cNvSpPr>
          <p:nvPr>
            <p:ph type="title"/>
          </p:nvPr>
        </p:nvSpPr>
        <p:spPr/>
        <p:txBody>
          <a:bodyPr/>
          <a:lstStyle/>
          <a:p>
            <a:r>
              <a:rPr lang="en-GB"/>
              <a:t>Putting people at the heart</a:t>
            </a:r>
            <a:endParaRPr lang="en-NL"/>
          </a:p>
        </p:txBody>
      </p:sp>
      <p:pic>
        <p:nvPicPr>
          <p:cNvPr id="7" name="Online Media 6" title="Putting people at the heart of it">
            <a:hlinkClick r:id="" action="ppaction://media"/>
            <a:extLst>
              <a:ext uri="{FF2B5EF4-FFF2-40B4-BE49-F238E27FC236}">
                <a16:creationId xmlns:a16="http://schemas.microsoft.com/office/drawing/2014/main" id="{1F306044-2F02-E127-CC20-56547E7A8EA6}"/>
              </a:ext>
            </a:extLst>
          </p:cNvPr>
          <p:cNvPicPr>
            <a:picLocks noGrp="1" noRot="1" noChangeAspect="1"/>
          </p:cNvPicPr>
          <p:nvPr>
            <p:ph idx="1"/>
            <a:videoFile r:link="rId1"/>
          </p:nvPr>
        </p:nvPicPr>
        <p:blipFill>
          <a:blip r:embed="rId4"/>
          <a:stretch>
            <a:fillRect/>
          </a:stretch>
        </p:blipFill>
        <p:spPr>
          <a:xfrm>
            <a:off x="2114550" y="1782763"/>
            <a:ext cx="7283450" cy="4114800"/>
          </a:xfrm>
          <a:prstGeom prst="rect">
            <a:avLst/>
          </a:prstGeom>
        </p:spPr>
      </p:pic>
    </p:spTree>
    <p:extLst>
      <p:ext uri="{BB962C8B-B14F-4D97-AF65-F5344CB8AC3E}">
        <p14:creationId xmlns:p14="http://schemas.microsoft.com/office/powerpoint/2010/main" val="363459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0">
  <p:cSld>
    <p:bg>
      <p:bgPr>
        <a:solidFill>
          <a:srgbClr val="EAF7FE"/>
        </a:solidFill>
        <a:effectLst/>
      </p:bgPr>
    </p:bg>
    <p:spTree>
      <p:nvGrpSpPr>
        <p:cNvPr id="1" name=""/>
        <p:cNvGrpSpPr/>
        <p:nvPr/>
      </p:nvGrpSpPr>
      <p:grpSpPr>
        <a:xfrm>
          <a:off x="0" y="0"/>
          <a:ext cx="0" cy="0"/>
          <a:chOff x="0" y="0"/>
          <a:chExt cx="0" cy="0"/>
        </a:xfrm>
      </p:grpSpPr>
      <p:pic>
        <p:nvPicPr>
          <p:cNvPr id="9" name="Content Placeholder 8" descr="A diagram of a diagram&#10;&#10;AI-generated content may be incorrect.">
            <a:extLst>
              <a:ext uri="{FF2B5EF4-FFF2-40B4-BE49-F238E27FC236}">
                <a16:creationId xmlns:a16="http://schemas.microsoft.com/office/drawing/2014/main" id="{6474B250-3BAD-BC24-8CBE-8D8E438C96A3}"/>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3792511" y="454117"/>
            <a:ext cx="8104433" cy="5354193"/>
          </a:xfrm>
        </p:spPr>
      </p:pic>
      <p:sp>
        <p:nvSpPr>
          <p:cNvPr id="2" name="Title 1">
            <a:extLst>
              <a:ext uri="{FF2B5EF4-FFF2-40B4-BE49-F238E27FC236}">
                <a16:creationId xmlns:a16="http://schemas.microsoft.com/office/drawing/2014/main" id="{0BDAA056-8C39-F9DF-DD17-85E149702329}"/>
              </a:ext>
            </a:extLst>
          </p:cNvPr>
          <p:cNvSpPr>
            <a:spLocks noGrp="1"/>
          </p:cNvSpPr>
          <p:nvPr>
            <p:ph type="title"/>
          </p:nvPr>
        </p:nvSpPr>
        <p:spPr>
          <a:xfrm>
            <a:off x="491479" y="1920691"/>
            <a:ext cx="2986240" cy="2607583"/>
          </a:xfrm>
        </p:spPr>
        <p:txBody>
          <a:bodyPr>
            <a:noAutofit/>
          </a:bodyPr>
          <a:lstStyle/>
          <a:p>
            <a:pPr>
              <a:lnSpc>
                <a:spcPct val="100000"/>
              </a:lnSpc>
            </a:pPr>
            <a:r>
              <a:rPr lang="en-GB" sz="2400">
                <a:latin typeface="Roboto Medium" panose="02000000000000000000" pitchFamily="2" charset="0"/>
                <a:ea typeface="Roboto Medium" panose="02000000000000000000" pitchFamily="2" charset="0"/>
              </a:rPr>
              <a:t>The relationship between WASH,</a:t>
            </a:r>
            <a:br>
              <a:rPr lang="en-GB" sz="2400">
                <a:latin typeface="Roboto Medium" panose="02000000000000000000" pitchFamily="2" charset="0"/>
                <a:ea typeface="Roboto Medium" panose="02000000000000000000" pitchFamily="2" charset="0"/>
              </a:rPr>
            </a:br>
            <a:r>
              <a:rPr lang="en-GB" sz="2400">
                <a:latin typeface="Roboto Medium" panose="02000000000000000000" pitchFamily="2" charset="0"/>
                <a:ea typeface="Roboto Medium" panose="02000000000000000000" pitchFamily="2" charset="0"/>
              </a:rPr>
              <a:t>climate change impact, and gender &amp; social inclusion</a:t>
            </a:r>
          </a:p>
        </p:txBody>
      </p:sp>
    </p:spTree>
    <p:extLst>
      <p:ext uri="{BB962C8B-B14F-4D97-AF65-F5344CB8AC3E}">
        <p14:creationId xmlns:p14="http://schemas.microsoft.com/office/powerpoint/2010/main" val="150411613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45865-8313-8870-BB17-D9AE5828F5FE}"/>
              </a:ext>
            </a:extLst>
          </p:cNvPr>
          <p:cNvSpPr>
            <a:spLocks noGrp="1"/>
          </p:cNvSpPr>
          <p:nvPr>
            <p:ph type="title"/>
          </p:nvPr>
        </p:nvSpPr>
        <p:spPr>
          <a:xfrm>
            <a:off x="429768" y="813040"/>
            <a:ext cx="10652760" cy="969264"/>
          </a:xfrm>
        </p:spPr>
        <p:txBody>
          <a:bodyPr>
            <a:normAutofit/>
          </a:bodyPr>
          <a:lstStyle/>
          <a:p>
            <a:r>
              <a:rPr lang="en-GB">
                <a:sym typeface="Arial"/>
              </a:rPr>
              <a:t>Inclusive Water Committees in Kibera, Nairobi (Kenya)</a:t>
            </a:r>
            <a:br>
              <a:rPr lang="en-GB">
                <a:sym typeface="Arial"/>
              </a:rPr>
            </a:br>
            <a:endParaRPr lang="en-GB"/>
          </a:p>
        </p:txBody>
      </p:sp>
      <p:sp>
        <p:nvSpPr>
          <p:cNvPr id="3" name="Content Placeholder 2">
            <a:extLst>
              <a:ext uri="{FF2B5EF4-FFF2-40B4-BE49-F238E27FC236}">
                <a16:creationId xmlns:a16="http://schemas.microsoft.com/office/drawing/2014/main" id="{A529B071-CF07-4CD6-188E-CD8A1FB5ED9C}"/>
              </a:ext>
            </a:extLst>
          </p:cNvPr>
          <p:cNvSpPr>
            <a:spLocks noGrp="1"/>
          </p:cNvSpPr>
          <p:nvPr>
            <p:ph idx="1"/>
          </p:nvPr>
        </p:nvSpPr>
        <p:spPr>
          <a:xfrm>
            <a:off x="429768" y="1782304"/>
            <a:ext cx="6440932" cy="4115157"/>
          </a:xfrm>
        </p:spPr>
        <p:txBody>
          <a:bodyPr>
            <a:normAutofit fontScale="85000" lnSpcReduction="10000"/>
          </a:bodyPr>
          <a:lstStyle/>
          <a:p>
            <a:pPr>
              <a:lnSpc>
                <a:spcPct val="150407"/>
              </a:lnSpc>
              <a:spcBef>
                <a:spcPts val="0"/>
              </a:spcBef>
              <a:buClr>
                <a:srgbClr val="000000"/>
              </a:buClr>
              <a:buSzPts val="5395"/>
              <a:buFont typeface="Arial"/>
            </a:pPr>
            <a:r>
              <a:rPr lang="en-GB" b="1">
                <a:solidFill>
                  <a:srgbClr val="0B5FBA"/>
                </a:solidFill>
                <a:latin typeface="Roboto"/>
                <a:ea typeface="Roboto"/>
                <a:cs typeface="Arial"/>
                <a:sym typeface="Arial"/>
              </a:rPr>
              <a:t>Inclusive Design Features</a:t>
            </a:r>
          </a:p>
          <a:p>
            <a:pPr marL="457200" indent="-457200">
              <a:lnSpc>
                <a:spcPct val="150407"/>
              </a:lnSpc>
              <a:spcBef>
                <a:spcPts val="0"/>
              </a:spcBef>
              <a:buClr>
                <a:srgbClr val="000000"/>
              </a:buClr>
              <a:buSzPts val="5395"/>
              <a:buFont typeface="Arial"/>
              <a:buChar char="•"/>
            </a:pPr>
            <a:r>
              <a:rPr lang="en-GB" b="1">
                <a:solidFill>
                  <a:srgbClr val="0B5FBA"/>
                </a:solidFill>
                <a:latin typeface="Roboto"/>
                <a:ea typeface="Roboto"/>
                <a:cs typeface="Arial"/>
                <a:sym typeface="Arial"/>
              </a:rPr>
              <a:t>Accessible taps with ramps and handrails.</a:t>
            </a:r>
          </a:p>
          <a:p>
            <a:pPr marL="457200" indent="-457200">
              <a:lnSpc>
                <a:spcPct val="150407"/>
              </a:lnSpc>
              <a:spcBef>
                <a:spcPts val="0"/>
              </a:spcBef>
              <a:buClr>
                <a:srgbClr val="000000"/>
              </a:buClr>
              <a:buSzPts val="5395"/>
              <a:buFont typeface="Arial"/>
              <a:buChar char="•"/>
            </a:pPr>
            <a:r>
              <a:rPr lang="en-GB" b="1">
                <a:solidFill>
                  <a:srgbClr val="0B5FBA"/>
                </a:solidFill>
                <a:latin typeface="Roboto"/>
                <a:ea typeface="Roboto"/>
                <a:cs typeface="Arial"/>
                <a:sym typeface="Arial"/>
              </a:rPr>
              <a:t>Flexible payment systems for low-income households.</a:t>
            </a:r>
          </a:p>
          <a:p>
            <a:pPr marL="457200" indent="-457200">
              <a:lnSpc>
                <a:spcPct val="150407"/>
              </a:lnSpc>
              <a:spcBef>
                <a:spcPts val="0"/>
              </a:spcBef>
              <a:buClr>
                <a:srgbClr val="000000"/>
              </a:buClr>
              <a:buSzPts val="5395"/>
              <a:buFont typeface="Arial"/>
              <a:buChar char="•"/>
            </a:pPr>
            <a:r>
              <a:rPr lang="en-GB" b="1">
                <a:solidFill>
                  <a:srgbClr val="0B5FBA"/>
                </a:solidFill>
                <a:latin typeface="Roboto"/>
                <a:ea typeface="Roboto"/>
                <a:cs typeface="Arial"/>
                <a:sym typeface="Arial"/>
              </a:rPr>
              <a:t>Community feedback mechanisms to report issues and suggest improvements.</a:t>
            </a:r>
          </a:p>
        </p:txBody>
      </p:sp>
      <p:pic>
        <p:nvPicPr>
          <p:cNvPr id="2050" name="Picture 2" descr="Residents tapping water at Gatwekera water ATM dispensing kiosk">
            <a:extLst>
              <a:ext uri="{FF2B5EF4-FFF2-40B4-BE49-F238E27FC236}">
                <a16:creationId xmlns:a16="http://schemas.microsoft.com/office/drawing/2014/main" id="{40D3B9B2-3DDB-0939-7D58-1C249C1995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5700" y="1524000"/>
            <a:ext cx="3576828" cy="4472329"/>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206;p57">
            <a:extLst>
              <a:ext uri="{FF2B5EF4-FFF2-40B4-BE49-F238E27FC236}">
                <a16:creationId xmlns:a16="http://schemas.microsoft.com/office/drawing/2014/main" id="{0E767BB9-90D3-6D0F-4230-3C0FBDF09FFF}"/>
              </a:ext>
            </a:extLst>
          </p:cNvPr>
          <p:cNvSpPr txBox="1"/>
          <p:nvPr/>
        </p:nvSpPr>
        <p:spPr>
          <a:xfrm rot="16200000">
            <a:off x="8731476" y="3597209"/>
            <a:ext cx="4259161" cy="442942"/>
          </a:xfrm>
          <a:prstGeom prst="rect">
            <a:avLst/>
          </a:prstGeom>
          <a:noFill/>
          <a:ln>
            <a:noFill/>
          </a:ln>
        </p:spPr>
        <p:txBody>
          <a:bodyPr spcFirstLastPara="1" wrap="square" lIns="0" tIns="0" rIns="0" bIns="0" anchor="t" anchorCtr="0">
            <a:spAutoFit/>
          </a:bodyPr>
          <a:lstStyle/>
          <a:p>
            <a:pPr marL="0" marR="0" lvl="0" indent="0" algn="just" defTabSz="914400" rtl="0" eaLnBrk="1" fontAlgn="auto" latinLnBrk="0" hangingPunct="1">
              <a:lnSpc>
                <a:spcPct val="119955"/>
              </a:lnSpc>
              <a:spcBef>
                <a:spcPts val="0"/>
              </a:spcBef>
              <a:spcAft>
                <a:spcPts val="0"/>
              </a:spcAft>
              <a:buClr>
                <a:srgbClr val="000000"/>
              </a:buClr>
              <a:buSzPts val="1799"/>
              <a:buFont typeface="Arial"/>
              <a:buNone/>
              <a:tabLst/>
              <a:defRPr/>
            </a:pPr>
            <a:r>
              <a:rPr kumimoji="0" lang="en-US" sz="1199" b="0" i="0" u="none" strike="noStrike" kern="0" cap="none" spc="0" normalizeH="0" baseline="0" noProof="0" err="1">
                <a:ln>
                  <a:noFill/>
                </a:ln>
                <a:solidFill>
                  <a:srgbClr val="FFFFFF"/>
                </a:solidFill>
                <a:effectLst/>
                <a:uLnTx/>
                <a:uFillTx/>
                <a:latin typeface="Roboto"/>
                <a:ea typeface="Roboto"/>
                <a:cs typeface="Roboto"/>
                <a:sym typeface="Roboto"/>
              </a:rPr>
              <a:t>InforNlile</a:t>
            </a:r>
            <a:r>
              <a:rPr kumimoji="0" lang="en-US" sz="1199" b="0" i="0" u="none" strike="noStrike" kern="0" cap="none" spc="0" normalizeH="0" baseline="0" noProof="0">
                <a:ln>
                  <a:noFill/>
                </a:ln>
                <a:solidFill>
                  <a:srgbClr val="FFFFFF"/>
                </a:solidFill>
                <a:effectLst/>
                <a:uLnTx/>
                <a:uFillTx/>
                <a:latin typeface="Roboto"/>
                <a:ea typeface="Roboto"/>
                <a:cs typeface="Roboto"/>
                <a:sym typeface="Roboto"/>
              </a:rPr>
              <a:t> photo - </a:t>
            </a:r>
            <a:r>
              <a:rPr kumimoji="0" lang="en-GB" sz="1199" b="0" i="0" u="none" strike="noStrike" kern="0" cap="none" spc="0" normalizeH="0" baseline="0" noProof="0">
                <a:ln>
                  <a:noFill/>
                </a:ln>
                <a:solidFill>
                  <a:srgbClr val="FFFFFF"/>
                </a:solidFill>
                <a:effectLst/>
                <a:uLnTx/>
                <a:uFillTx/>
                <a:latin typeface="Roboto"/>
                <a:ea typeface="Roboto"/>
                <a:cs typeface="Roboto"/>
                <a:sym typeface="Roboto"/>
              </a:rPr>
              <a:t>Residents tapping water at </a:t>
            </a:r>
            <a:r>
              <a:rPr kumimoji="0" lang="en-GB" sz="1199" b="0" i="0" u="none" strike="noStrike" kern="0" cap="none" spc="0" normalizeH="0" baseline="0" noProof="0" err="1">
                <a:ln>
                  <a:noFill/>
                </a:ln>
                <a:solidFill>
                  <a:srgbClr val="FFFFFF"/>
                </a:solidFill>
                <a:effectLst/>
                <a:uLnTx/>
                <a:uFillTx/>
                <a:latin typeface="Roboto"/>
                <a:ea typeface="Roboto"/>
                <a:cs typeface="Roboto"/>
                <a:sym typeface="Roboto"/>
              </a:rPr>
              <a:t>Gatwekera</a:t>
            </a:r>
            <a:r>
              <a:rPr kumimoji="0" lang="en-GB" sz="1199" b="0" i="0" u="none" strike="noStrike" kern="0" cap="none" spc="0" normalizeH="0" baseline="0" noProof="0">
                <a:ln>
                  <a:noFill/>
                </a:ln>
                <a:solidFill>
                  <a:srgbClr val="FFFFFF"/>
                </a:solidFill>
                <a:effectLst/>
                <a:uLnTx/>
                <a:uFillTx/>
                <a:latin typeface="Roboto"/>
                <a:ea typeface="Roboto"/>
                <a:cs typeface="Roboto"/>
                <a:sym typeface="Roboto"/>
              </a:rPr>
              <a:t> water ATM dispensing kiosk</a:t>
            </a:r>
            <a:endParaRPr kumimoji="0" sz="933"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78239398"/>
      </p:ext>
    </p:extLst>
  </p:cSld>
  <p:clrMapOvr>
    <a:masterClrMapping/>
  </p:clrMapOvr>
</p:sld>
</file>

<file path=ppt/theme/theme1.xml><?xml version="1.0" encoding="utf-8"?>
<a:theme xmlns:a="http://schemas.openxmlformats.org/drawingml/2006/main" name="Oasis">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asis Font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asis" id="{F87D57D1-6595-40EA-BD1E-F0C34D0EF910}" vid="{ECA7DBCD-4BC8-40F2-8EF4-7A6D942FA1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CDAE8A5613BE44AE408DFBEF6469DC" ma:contentTypeVersion="19" ma:contentTypeDescription="Create a new document." ma:contentTypeScope="" ma:versionID="d615cc25bebf5639f6f173eb8d0509a6">
  <xsd:schema xmlns:xsd="http://www.w3.org/2001/XMLSchema" xmlns:xs="http://www.w3.org/2001/XMLSchema" xmlns:p="http://schemas.microsoft.com/office/2006/metadata/properties" xmlns:ns2="d4a57fd9-c3a3-4a9b-9a1a-19a03a0d6162" xmlns:ns3="65029163-e779-4170-aed0-0becec4468f2" targetNamespace="http://schemas.microsoft.com/office/2006/metadata/properties" ma:root="true" ma:fieldsID="0880252e80212dafee82d896830a871d" ns2:_="" ns3:_="">
    <xsd:import namespace="d4a57fd9-c3a3-4a9b-9a1a-19a03a0d6162"/>
    <xsd:import namespace="65029163-e779-4170-aed0-0becec4468f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lcf76f155ced4ddcb4097134ff3c332f" minOccurs="0"/>
                <xsd:element ref="ns2:TaxCatchAll" minOccurs="0"/>
                <xsd:element ref="ns3:MediaLengthInSeconds" minOccurs="0"/>
                <xsd:element ref="ns3:MediaServiceLocation"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4a57fd9-c3a3-4a9b-9a1a-19a03a0d616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10a0b2bc-92bd-465b-a373-d6bc6ea1897a}" ma:internalName="TaxCatchAll" ma:showField="CatchAllData" ma:web="d4a57fd9-c3a3-4a9b-9a1a-19a03a0d616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5029163-e779-4170-aed0-0becec4468f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8fe839-c01e-4c27-8916-61a48d4ace03"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5029163-e779-4170-aed0-0becec4468f2">
      <Terms xmlns="http://schemas.microsoft.com/office/infopath/2007/PartnerControls"/>
    </lcf76f155ced4ddcb4097134ff3c332f>
    <TaxCatchAll xmlns="d4a57fd9-c3a3-4a9b-9a1a-19a03a0d616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BD10A39-5E93-4295-AFE3-0F258B9C37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4a57fd9-c3a3-4a9b-9a1a-19a03a0d6162"/>
    <ds:schemaRef ds:uri="65029163-e779-4170-aed0-0becec4468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83DD42-D773-4376-B554-C46194DB2B25}">
  <ds:schemaRefs>
    <ds:schemaRef ds:uri="2ac7cd8f-dacc-453d-90dd-0fe78c9bbb66"/>
    <ds:schemaRef ds:uri="http://schemas.microsoft.com/office/2006/metadata/properties"/>
    <ds:schemaRef ds:uri="http://schemas.microsoft.com/office/infopath/2007/PartnerControls"/>
    <ds:schemaRef ds:uri="65029163-e779-4170-aed0-0becec4468f2"/>
    <ds:schemaRef ds:uri="d4a57fd9-c3a3-4a9b-9a1a-19a03a0d6162"/>
  </ds:schemaRefs>
</ds:datastoreItem>
</file>

<file path=customXml/itemProps3.xml><?xml version="1.0" encoding="utf-8"?>
<ds:datastoreItem xmlns:ds="http://schemas.openxmlformats.org/officeDocument/2006/customXml" ds:itemID="{FE1A4A01-99CF-4CE9-90BC-E4564ED0F2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20870</Words>
  <Application>Microsoft Office PowerPoint</Application>
  <PresentationFormat>Widescreen</PresentationFormat>
  <Paragraphs>2113</Paragraphs>
  <Slides>124</Slides>
  <Notes>113</Notes>
  <HiddenSlides>26</HiddenSlides>
  <MMClips>1</MMClips>
  <ScaleCrop>false</ScaleCrop>
  <HeadingPairs>
    <vt:vector size="4" baseType="variant">
      <vt:variant>
        <vt:lpstr>Theme</vt:lpstr>
      </vt:variant>
      <vt:variant>
        <vt:i4>1</vt:i4>
      </vt:variant>
      <vt:variant>
        <vt:lpstr>Slide Titles</vt:lpstr>
      </vt:variant>
      <vt:variant>
        <vt:i4>124</vt:i4>
      </vt:variant>
    </vt:vector>
  </HeadingPairs>
  <TitlesOfParts>
    <vt:vector size="125" baseType="lpstr">
      <vt:lpstr>Oasis</vt:lpstr>
      <vt:lpstr>PowerPoint Presentation</vt:lpstr>
      <vt:lpstr>PowerPoint Presentation</vt:lpstr>
      <vt:lpstr>PowerPoint Presentation</vt:lpstr>
      <vt:lpstr>PowerPoint Presentation</vt:lpstr>
      <vt:lpstr>Your trainers</vt:lpstr>
      <vt:lpstr>Introduction</vt:lpstr>
      <vt:lpstr>PowerPoint Presentation</vt:lpstr>
      <vt:lpstr>PowerPoint Presentation</vt:lpstr>
      <vt:lpstr>PowerPoint Presentation</vt:lpstr>
      <vt:lpstr>PowerPoint Presentation</vt:lpstr>
      <vt:lpstr>PowerPoint Presentation</vt:lpstr>
      <vt:lpstr>Training of Trainers  programme</vt:lpstr>
      <vt:lpstr>PowerPoint Presentation</vt:lpstr>
      <vt:lpstr>Training of Trainers  programme</vt:lpstr>
      <vt:lpstr>PowerPoint Presentation</vt:lpstr>
      <vt:lpstr>Contact hours</vt:lpstr>
      <vt:lpstr>Training of Trainers programme</vt:lpstr>
      <vt:lpstr>Difference between the Masterclass and the Training of Trainers</vt:lpstr>
      <vt:lpstr>PowerPoint Presentation</vt:lpstr>
      <vt:lpstr>Good practices for adult learning</vt:lpstr>
      <vt:lpstr>An interactive Masterclass</vt:lpstr>
      <vt:lpstr>PowerPoint Presentation</vt:lpstr>
      <vt:lpstr>PowerPoint Presentation</vt:lpstr>
      <vt:lpstr>Our river</vt:lpstr>
      <vt:lpstr>PowerPoint Presentation</vt:lpstr>
      <vt:lpstr>PowerPoint Presentation</vt:lpstr>
      <vt:lpstr>PowerPoint Presentation</vt:lpstr>
      <vt:lpstr>PowerPoint Presentation</vt:lpstr>
      <vt:lpstr>PowerPoint Presentation</vt:lpstr>
      <vt:lpstr>Introducing Climate-Resilient Water Services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1 objectives</vt:lpstr>
      <vt:lpstr>PowerPoint Presentation</vt:lpstr>
      <vt:lpstr>PowerPoint Presentation</vt:lpstr>
      <vt:lpstr>PowerPoint Presentation</vt:lpstr>
      <vt:lpstr>Climate hazards &amp; risks and the role of inclusion</vt:lpstr>
      <vt:lpstr>PowerPoint Presentation</vt:lpstr>
      <vt:lpstr>PowerPoint Presentation</vt:lpstr>
      <vt:lpstr>PowerPoint Presentation</vt:lpstr>
      <vt:lpstr>PowerPoint Presentation</vt:lpstr>
      <vt:lpstr>MODULE 2 Climate Resilient Water and Sanitation</vt:lpstr>
      <vt:lpstr>PowerPoint Presentation</vt:lpstr>
      <vt:lpstr>MODULE 2 Learning objectives</vt:lpstr>
      <vt:lpstr>PowerPoint Presentation</vt:lpstr>
      <vt:lpstr>PowerPoint Presentation</vt:lpstr>
      <vt:lpstr>PowerPoint Presentation</vt:lpstr>
      <vt:lpstr>PowerPoint Presentation</vt:lpstr>
      <vt:lpstr>PowerPoint Presentation</vt:lpstr>
      <vt:lpstr>Climate change and uncertainty </vt:lpstr>
      <vt:lpstr>Climate hazards</vt:lpstr>
      <vt:lpstr>PowerPoint Presentation</vt:lpstr>
      <vt:lpstr>PowerPoint Presentation</vt:lpstr>
      <vt:lpstr>PowerPoint Presentation</vt:lpstr>
      <vt:lpstr>PowerPoint Presentation</vt:lpstr>
      <vt:lpstr>PowerPoint Presentation</vt:lpstr>
      <vt:lpstr>PowerPoint Presentation</vt:lpstr>
      <vt:lpstr>Climate Hazard</vt:lpstr>
      <vt:lpstr>Climate impact</vt:lpstr>
      <vt:lpstr>PowerPoint Presentation</vt:lpstr>
      <vt:lpstr>PowerPoint Presentation</vt:lpstr>
      <vt:lpstr>PowerPoint Presentation</vt:lpstr>
      <vt:lpstr>What does it mean for water services to be climate-resilient?</vt:lpstr>
      <vt:lpstr>A resilient system….</vt:lpstr>
      <vt:lpstr>PowerPoint Presentation</vt:lpstr>
      <vt:lpstr>Climate-Resilient Water Services</vt:lpstr>
      <vt:lpstr>Resilience is a never-ending cycle.   It is a gradual process and not a quick fix or a one-off action.</vt:lpstr>
      <vt:lpstr>The benefits</vt:lpstr>
      <vt:lpstr>PowerPoint Presentation</vt:lpstr>
      <vt:lpstr>PowerPoint Presentation</vt:lpstr>
      <vt:lpstr>An example:</vt:lpstr>
      <vt:lpstr>Three aims of climate adaptation:</vt:lpstr>
      <vt:lpstr>PowerPoint Presentation</vt:lpstr>
      <vt:lpstr>Quiz: Is it climate mitigation, adaptation or both?</vt:lpstr>
      <vt:lpstr>PowerPoint Presentation</vt:lpstr>
      <vt:lpstr>PowerPoint Presentation</vt:lpstr>
      <vt:lpstr>PowerPoint Presentation</vt:lpstr>
      <vt:lpstr>PowerPoint Presentation</vt:lpstr>
      <vt:lpstr>PowerPoint Presentation</vt:lpstr>
      <vt:lpstr>Climate risk assessment</vt:lpstr>
      <vt:lpstr>PowerPoint Presentation</vt:lpstr>
      <vt:lpstr>PowerPoint Presentation</vt:lpstr>
      <vt:lpstr>PowerPoint Presentation</vt:lpstr>
      <vt:lpstr>PowerPoint Presentation</vt:lpstr>
      <vt:lpstr>Social: Increased vulnerability in some groups</vt:lpstr>
      <vt:lpstr>PowerPoint Presentation</vt:lpstr>
      <vt:lpstr>PowerPoint Presentation</vt:lpstr>
      <vt:lpstr>PowerPoint Presentation</vt:lpstr>
      <vt:lpstr>PowerPoint Presentation</vt:lpstr>
      <vt:lpstr>PowerPoint Presentation</vt:lpstr>
      <vt:lpstr>PowerPoint Presentation</vt:lpstr>
      <vt:lpstr>Putting people at the heart</vt:lpstr>
      <vt:lpstr>The relationship between WASH, climate change impact, and gender &amp; social inclusion</vt:lpstr>
      <vt:lpstr>Inclusive Water Committees in Kibera, Nairobi (Kenya) </vt:lpstr>
      <vt:lpstr>Physical infrastructure vulnerability</vt:lpstr>
      <vt:lpstr>PowerPoint Presentation</vt:lpstr>
      <vt:lpstr>PowerPoint Presentation</vt:lpstr>
      <vt:lpstr>PowerPoint Presentation</vt:lpstr>
      <vt:lpstr>How to create resilient water services? </vt:lpstr>
      <vt:lpstr>PowerPoint Presentation</vt:lpstr>
      <vt:lpstr>Non- Structural (Policy and community-based)</vt:lpstr>
      <vt:lpstr>Nature-based solutions</vt:lpstr>
      <vt:lpstr>PowerPoint Presentation</vt:lpstr>
      <vt:lpstr>Integrating climate risk, vulnerability, and resilience into the project cycle of water services</vt:lpstr>
      <vt:lpstr>PowerPoint Presentation</vt:lpstr>
      <vt:lpstr>PowerPoint Presentation</vt:lpstr>
      <vt:lpstr>PowerPoint Presentation</vt:lpstr>
      <vt:lpstr>2. Is this formula to assess climate risks, correct?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day reflection</vt:lpstr>
      <vt:lpstr>PowerPoint Presentation</vt:lpstr>
      <vt:lpstr>Extra resources Module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Arjen Naafs</dc:creator>
  <cp:lastModifiedBy>Arjen Naafs</cp:lastModifiedBy>
  <cp:revision>3</cp:revision>
  <dcterms:created xsi:type="dcterms:W3CDTF">2025-12-15T03:58:06Z</dcterms:created>
  <dcterms:modified xsi:type="dcterms:W3CDTF">2026-04-08T10:35:28Z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0x010100ABCDAE8A5613BE44AE408DFBEF6469DC</vt:lpwstr>
  </property>
  <property fmtid="{D5CDD505-2E9C-101B-9397-08002B2CF9AE}" pid="3" name="MediaServiceImageTags">
    <vt:lpwstr/>
  </property>
</Properties>
</file>