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Masters/slideMaster1.xml" ContentType="application/vnd.openxmlformats-officedocument.presentationml.slideMaster+xml"/>
  <Override PartName="/ppt/notesSlides/notesSlide26.xml" ContentType="application/vnd.openxmlformats-officedocument.presentationml.notesSlide+xml"/>
  <Override PartName="/ppt/notesSlides/notesSlide74.xml" ContentType="application/vnd.openxmlformats-officedocument.presentationml.notesSlide+xml"/>
  <Override PartName="/ppt/notesSlides/notesSlide73.xml" ContentType="application/vnd.openxmlformats-officedocument.presentationml.notesSlide+xml"/>
  <Override PartName="/ppt/notesSlides/notesSlide48.xml" ContentType="application/vnd.openxmlformats-officedocument.presentationml.notesSlide+xml"/>
  <Override PartName="/ppt/notesSlides/notesSlide7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41.xml" ContentType="application/vnd.openxmlformats-officedocument.presentationml.notesSlide+xml"/>
  <Override PartName="/ppt/notesSlides/notesSlide49.xml" ContentType="application/vnd.openxmlformats-officedocument.presentationml.notesSlide+xml"/>
  <Override PartName="/ppt/notesSlides/notesSlide56.xml" ContentType="application/vnd.openxmlformats-officedocument.presentationml.notesSlide+xml"/>
  <Override PartName="/ppt/notesSlides/notesSlide27.xml" ContentType="application/vnd.openxmlformats-officedocument.presentationml.notesSlide+xml"/>
  <Override PartName="/ppt/notesSlides/notesSlide50.xml" ContentType="application/vnd.openxmlformats-officedocument.presentationml.notesSlide+xml"/>
  <Override PartName="/ppt/notesSlides/notesSlide42.xml" ContentType="application/vnd.openxmlformats-officedocument.presentationml.notesSlide+xml"/>
  <Override PartName="/ppt/notesSlides/notesSlide1.xml" ContentType="application/vnd.openxmlformats-officedocument.presentationml.notesSlide+xml"/>
  <Override PartName="/ppt/notesSlides/notesSlide61.xml" ContentType="application/vnd.openxmlformats-officedocument.presentationml.notesSlide+xml"/>
  <Override PartName="/ppt/notesSlides/notesSlide2.xml" ContentType="application/vnd.openxmlformats-officedocument.presentationml.notesSlide+xml"/>
  <Override PartName="/ppt/notesSlides/notesSlide28.xml" ContentType="application/vnd.openxmlformats-officedocument.presentationml.notesSlide+xml"/>
  <Override PartName="/ppt/notesSlides/notesSlide4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29.xml" ContentType="application/vnd.openxmlformats-officedocument.presentationml.notesSlide+xml"/>
  <Override PartName="/ppt/notesSlides/notesSlide59.xml" ContentType="application/vnd.openxmlformats-officedocument.presentationml.notesSlide+xml"/>
  <Override PartName="/ppt/notesSlides/notesSlide30.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notesSlides/notesSlide45.xml" ContentType="application/vnd.openxmlformats-officedocument.presentationml.notesSlide+xml"/>
  <Override PartName="/ppt/notesSlides/notesSlide6.xml" ContentType="application/vnd.openxmlformats-officedocument.presentationml.notesSlide+xml"/>
  <Override PartName="/ppt/notesSlides/notesSlide51.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46.xml" ContentType="application/vnd.openxmlformats-officedocument.presentationml.notesSlide+xml"/>
  <Override PartName="/ppt/notesSlides/notesSlide9.xml" ContentType="application/vnd.openxmlformats-officedocument.presentationml.notesSlide+xml"/>
  <Override PartName="/ppt/notesSlides/notesSlide3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57.xml" ContentType="application/vnd.openxmlformats-officedocument.presentationml.notesSlide+xml"/>
  <Override PartName="/ppt/notesSlides/notesSlide12.xml" ContentType="application/vnd.openxmlformats-officedocument.presentationml.notesSlide+xml"/>
  <Override PartName="/ppt/notesSlides/notesSlide32.xml" ContentType="application/vnd.openxmlformats-officedocument.presentationml.notesSlide+xml"/>
  <Override PartName="/ppt/notesSlides/notesSlide13.xml" ContentType="application/vnd.openxmlformats-officedocument.presentationml.notesSlide+xml"/>
  <Override PartName="/ppt/notesSlides/notesSlide47.xml" ContentType="application/vnd.openxmlformats-officedocument.presentationml.notesSlide+xml"/>
  <Override PartName="/ppt/notesSlides/notesSlide14.xml" ContentType="application/vnd.openxmlformats-officedocument.presentationml.notesSlide+xml"/>
  <Override PartName="/ppt/notesSlides/notesSlide33.xml" ContentType="application/vnd.openxmlformats-officedocument.presentationml.notesSlide+xml"/>
  <Override PartName="/ppt/notesSlides/notesSlide15.xml" ContentType="application/vnd.openxmlformats-officedocument.presentationml.notesSlide+xml"/>
  <Override PartName="/ppt/notesSlides/notesSlide52.xml" ContentType="application/vnd.openxmlformats-officedocument.presentationml.notesSlide+xml"/>
  <Override PartName="/ppt/notesSlides/notesSlide34.xml" ContentType="application/vnd.openxmlformats-officedocument.presentationml.notesSlide+xml"/>
  <Override PartName="/ppt/notesSlides/notesSlide71.xml" ContentType="application/vnd.openxmlformats-officedocument.presentationml.notesSlide+xml"/>
  <Override PartName="/ppt/notesSlides/notesSlide16.xml" ContentType="application/vnd.openxmlformats-officedocument.presentationml.notesSlide+xml"/>
  <Override PartName="/ppt/notesSlides/notesSlide35.xml" ContentType="application/vnd.openxmlformats-officedocument.presentationml.notesSlide+xml"/>
  <Override PartName="/ppt/notesSlides/notesSlide17.xml" ContentType="application/vnd.openxmlformats-officedocument.presentationml.notesSlide+xml"/>
  <Override PartName="/ppt/notesSlides/notesSlide60.xml" ContentType="application/vnd.openxmlformats-officedocument.presentationml.notes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53.xml" ContentType="application/vnd.openxmlformats-officedocument.presentationml.notesSlide+xml"/>
  <Override PartName="/ppt/notesSlides/notesSlide37.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8.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58.xml" ContentType="application/vnd.openxmlformats-officedocument.presentationml.notesSlide+xml"/>
  <Override PartName="/ppt/notesSlides/notesSlide39.xml" ContentType="application/vnd.openxmlformats-officedocument.presentationml.notesSlide+xml"/>
  <Override PartName="/ppt/notesSlides/notesSlide25.xml" ContentType="application/vnd.openxmlformats-officedocument.presentationml.notesSlide+xml"/>
  <Override PartName="/ppt/notesSlides/notesSlide40.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authors.xml" ContentType="application/vnd.ms-powerpoint.authors+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6"/>
  </p:notesMasterIdLst>
  <p:sldIdLst>
    <p:sldId id="377" r:id="rId2"/>
    <p:sldId id="589" r:id="rId3"/>
    <p:sldId id="459" r:id="rId4"/>
    <p:sldId id="2130" r:id="rId5"/>
    <p:sldId id="581" r:id="rId6"/>
    <p:sldId id="495" r:id="rId7"/>
    <p:sldId id="382" r:id="rId8"/>
    <p:sldId id="282" r:id="rId9"/>
    <p:sldId id="497" r:id="rId10"/>
    <p:sldId id="283" r:id="rId11"/>
    <p:sldId id="493" r:id="rId12"/>
    <p:sldId id="399" r:id="rId13"/>
    <p:sldId id="442" r:id="rId14"/>
    <p:sldId id="529" r:id="rId15"/>
    <p:sldId id="273" r:id="rId16"/>
    <p:sldId id="2134960807" r:id="rId17"/>
    <p:sldId id="2134960808" r:id="rId18"/>
    <p:sldId id="2134960805" r:id="rId19"/>
    <p:sldId id="2134960809" r:id="rId20"/>
    <p:sldId id="2134960810" r:id="rId21"/>
    <p:sldId id="528" r:id="rId22"/>
    <p:sldId id="408" r:id="rId23"/>
    <p:sldId id="2134960811" r:id="rId24"/>
    <p:sldId id="2146846426" r:id="rId25"/>
    <p:sldId id="2146846427" r:id="rId26"/>
    <p:sldId id="525" r:id="rId27"/>
    <p:sldId id="346" r:id="rId28"/>
    <p:sldId id="527" r:id="rId29"/>
    <p:sldId id="506" r:id="rId30"/>
    <p:sldId id="530" r:id="rId31"/>
    <p:sldId id="532" r:id="rId32"/>
    <p:sldId id="533" r:id="rId33"/>
    <p:sldId id="534" r:id="rId34"/>
    <p:sldId id="535" r:id="rId35"/>
    <p:sldId id="536" r:id="rId36"/>
    <p:sldId id="293" r:id="rId37"/>
    <p:sldId id="294" r:id="rId38"/>
    <p:sldId id="537" r:id="rId39"/>
    <p:sldId id="296" r:id="rId40"/>
    <p:sldId id="297" r:id="rId41"/>
    <p:sldId id="538" r:id="rId42"/>
    <p:sldId id="539" r:id="rId43"/>
    <p:sldId id="2146846428" r:id="rId44"/>
    <p:sldId id="300" r:id="rId45"/>
    <p:sldId id="540" r:id="rId46"/>
    <p:sldId id="541" r:id="rId47"/>
    <p:sldId id="542" r:id="rId48"/>
    <p:sldId id="409" r:id="rId49"/>
    <p:sldId id="410" r:id="rId50"/>
    <p:sldId id="599" r:id="rId51"/>
    <p:sldId id="586" r:id="rId52"/>
    <p:sldId id="449" r:id="rId53"/>
    <p:sldId id="598" r:id="rId54"/>
    <p:sldId id="2143" r:id="rId55"/>
    <p:sldId id="612" r:id="rId56"/>
    <p:sldId id="613" r:id="rId57"/>
    <p:sldId id="2146846429" r:id="rId58"/>
    <p:sldId id="543" r:id="rId59"/>
    <p:sldId id="544" r:id="rId60"/>
    <p:sldId id="2146846425" r:id="rId61"/>
    <p:sldId id="2146846432" r:id="rId62"/>
    <p:sldId id="306" r:id="rId63"/>
    <p:sldId id="307" r:id="rId64"/>
    <p:sldId id="545" r:id="rId65"/>
    <p:sldId id="2146846433" r:id="rId66"/>
    <p:sldId id="546" r:id="rId67"/>
    <p:sldId id="547" r:id="rId68"/>
    <p:sldId id="548" r:id="rId69"/>
    <p:sldId id="549" r:id="rId70"/>
    <p:sldId id="550" r:id="rId71"/>
    <p:sldId id="2144" r:id="rId72"/>
    <p:sldId id="446" r:id="rId73"/>
    <p:sldId id="431" r:id="rId74"/>
    <p:sldId id="511" r:id="rId75"/>
    <p:sldId id="334" r:id="rId76"/>
    <p:sldId id="2134960804" r:id="rId77"/>
    <p:sldId id="335" r:id="rId78"/>
    <p:sldId id="551" r:id="rId79"/>
    <p:sldId id="337" r:id="rId80"/>
    <p:sldId id="2134960803" r:id="rId81"/>
    <p:sldId id="338" r:id="rId82"/>
    <p:sldId id="339" r:id="rId83"/>
    <p:sldId id="340" r:id="rId84"/>
    <p:sldId id="341" r:id="rId85"/>
    <p:sldId id="496" r:id="rId86"/>
    <p:sldId id="2134960788" r:id="rId87"/>
    <p:sldId id="429" r:id="rId88"/>
    <p:sldId id="2134960787" r:id="rId89"/>
    <p:sldId id="2134960789" r:id="rId90"/>
    <p:sldId id="2134960790" r:id="rId91"/>
    <p:sldId id="454" r:id="rId92"/>
    <p:sldId id="333" r:id="rId93"/>
    <p:sldId id="387" r:id="rId94"/>
    <p:sldId id="2131" r:id="rId95"/>
  </p:sldIdLst>
  <p:sldSz cx="12192000" cy="6858000"/>
  <p:notesSz cx="6858000" cy="9144000"/>
  <p:defaultTex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F06ABA5B-72CA-2192-6756-ED807EE52BCA}" name="Guest User" initials="GU" userId="S::urn:spo:tenantanon#0b30b577-c02c-48ec-b75b-0786694b620d::" providerId="AD"/>
  <p188:author id="{E2BD1A85-9A1D-09B0-146F-63A60F32EC46}" name="Arjen Naafs" initials="AN" userId="S::naafs@Ircwash.org::71577389-def5-469d-88bb-7515e703481d"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56" d="100"/>
          <a:sy n="56" d="100"/>
        </p:scale>
        <p:origin x="100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customXml" Target="../customXml/item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customXml" Target="../customXml/item2.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101"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presProps" Target="presProps.xml"/><Relationship Id="rId104" Type="http://schemas.openxmlformats.org/officeDocument/2006/relationships/customXml" Target="../customXml/item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viewProps" Target="viewProps.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4FF02F-2CA8-4566-89D3-F39500CC1F3D}" type="datetimeFigureOut">
              <a:rPr lang="en-NL" smtClean="0"/>
              <a:t>16/12/2025</a:t>
            </a:fld>
            <a:endParaRPr lang="en-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21A1B6-6210-4369-AFCC-A24C7E965F94}" type="slidenum">
              <a:rPr lang="en-NL" smtClean="0"/>
              <a:t>‹#›</a:t>
            </a:fld>
            <a:endParaRPr lang="en-NL"/>
          </a:p>
        </p:txBody>
      </p:sp>
    </p:spTree>
    <p:extLst>
      <p:ext uri="{BB962C8B-B14F-4D97-AF65-F5344CB8AC3E}">
        <p14:creationId xmlns:p14="http://schemas.microsoft.com/office/powerpoint/2010/main" val="2171564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economicsofwater.watercommission.org/"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climate-adapt.eea.europa.eu/en/knowledge/tools/adaptation-support-tool/step-2-1"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s://iclei.org/activity/climate-vulnerability-assessment/" TargetMode="External"/><Relationship Id="rId5" Type="http://schemas.openxmlformats.org/officeDocument/2006/relationships/hyperlink" Target="https://www.c40knowledgehub.org/s/article/Climate-Change-Risk-Assessment-Guidance?language=en_US" TargetMode="External"/><Relationship Id="rId4" Type="http://schemas.openxmlformats.org/officeDocument/2006/relationships/hyperlink" Target="https://www.c40knowledgehub.org/s/article/Rapid-Climate-Change-Risk-Assessment-Module?language=en_US"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ashmatters.wateraid.org/sites/g/files/jkxoof256/files/programme-guidance-for-climate-resilient-water-sanitation-and-hygiene.pdf"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youtu.be/7XB4xOHNEPc"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data.opencity.in/dataset/f561b852-74bf-4ae7-b4a5-a8bf538ee52b/resource/4e38d17b-bcd1-42de-b671-3705d9ad3afa/download/vulnerability-assessment-report-mcap.pdf"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link.springer.com/chapter/10.1007/978-3-030-86211-4_25"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www.cdp.net/en/cities/climate-risk-vulnerability-assessment-training-guide-for-cities"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www.cdp.net/en/cities/climate-risk-vulnerability-assessment-training-guide-for-cities"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iwa-network.org/wp-content/uploads/2019/05/IWA-FDMT-Utilities-Report-ART-%E2%80%93-SML.pdf" TargetMode="External"/><Relationship Id="rId2" Type="http://schemas.openxmlformats.org/officeDocument/2006/relationships/slide" Target="../slides/slide48.xml"/><Relationship Id="rId1" Type="http://schemas.openxmlformats.org/officeDocument/2006/relationships/notesMaster" Target="../notesMasters/notesMaster1.xml"/><Relationship Id="rId5" Type="http://schemas.openxmlformats.org/officeDocument/2006/relationships/hyperlink" Target="https://washsystemsacademy.org/mod/resource/view.php?id=14625&amp;forceview=1" TargetMode="External"/><Relationship Id="rId4" Type="http://schemas.openxmlformats.org/officeDocument/2006/relationships/hyperlink" Target="https://washsystemsacademy.org/pluginfile.php/61169/mod_resource/content/1/Vulnerability%20assessment%20for%20climate%20strategy%20and%20action%20plan%20final.pdf" TargetMode="Externa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www.mdpi.com/2071-1050/15/13/10473"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s://gca.org/reports/rapid-climate-risk-assessment-for-urban-adaptation-and-resilience-mukuru-nairobi-kenya/"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s://urban-leds.org/thane-and-nagpur-advance-on-climate-resilience-planning-with-completion-of-climate-risk-and-vulnerability-assessments/"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s://drive.google.com/file/d/1IwH7Ai8Zupn1rL6_RcgMlvS-N9LzPASN/view"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s://data.opencity.in/dataset/f561b852-74bf-4ae7-b4a5-a8bf538ee52b/resource/4e38d17b-bcd1-42de-b671-3705d9ad3afa/download/vulnerability-assessment-report-mcap.pdf"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s://www.c40.org/case-studies/ethekwini-story-map/" TargetMode="External"/><Relationship Id="rId2" Type="http://schemas.openxmlformats.org/officeDocument/2006/relationships/slide" Target="../slides/slide68.xml"/><Relationship Id="rId1" Type="http://schemas.openxmlformats.org/officeDocument/2006/relationships/notesMaster" Target="../notesMasters/notesMaster1.xml"/><Relationship Id="rId4" Type="http://schemas.openxmlformats.org/officeDocument/2006/relationships/hyperlink" Target="https://ethekwini.maps.arcgis.com/apps/MapSeries/index.html?appid=4c59620219d343a1aec468b87aa0ffc5" TargetMode="Externa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s://gca.org/wp-content/uploads/2025/06/Climate-Resilient-Infrastructure-Handbook_20250613.pdf"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s://www.climatecentre.org/wp-content/uploads/Decisions-for-the-Decade.pdf" TargetMode="External"/><Relationship Id="rId2" Type="http://schemas.openxmlformats.org/officeDocument/2006/relationships/slide" Target="../slides/slide75.xml"/><Relationship Id="rId1" Type="http://schemas.openxmlformats.org/officeDocument/2006/relationships/notesMaster" Target="../notesMasters/notesMaster1.xml"/><Relationship Id="rId6" Type="http://schemas.openxmlformats.org/officeDocument/2006/relationships/hyperlink" Target="https://www.climatecentre.org/wp-content/uploads/ConeFinal-for-Print-.pdf" TargetMode="External"/><Relationship Id="rId5" Type="http://schemas.openxmlformats.org/officeDocument/2006/relationships/hyperlink" Target="https://www.climatecentre.org/games/2520/decisions-for-the-decade/" TargetMode="External"/><Relationship Id="rId4" Type="http://schemas.openxmlformats.org/officeDocument/2006/relationships/hyperlink" Target="https://vimeo.com/215056621" TargetMode="Externa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a:extLst>
            <a:ext uri="{FF2B5EF4-FFF2-40B4-BE49-F238E27FC236}">
              <a16:creationId xmlns:a16="http://schemas.microsoft.com/office/drawing/2014/main" id="{40F63D29-291F-97D3-82F5-3CBC807B559D}"/>
            </a:ext>
          </a:extLst>
        </p:cNvPr>
        <p:cNvGrpSpPr/>
        <p:nvPr/>
      </p:nvGrpSpPr>
      <p:grpSpPr>
        <a:xfrm>
          <a:off x="0" y="0"/>
          <a:ext cx="0" cy="0"/>
          <a:chOff x="0" y="0"/>
          <a:chExt cx="0" cy="0"/>
        </a:xfrm>
      </p:grpSpPr>
      <p:sp>
        <p:nvSpPr>
          <p:cNvPr id="319" name="Google Shape;319;p9:notes">
            <a:extLst>
              <a:ext uri="{FF2B5EF4-FFF2-40B4-BE49-F238E27FC236}">
                <a16:creationId xmlns:a16="http://schemas.microsoft.com/office/drawing/2014/main" id="{15ABD7E5-4967-E5DD-897D-A870FB4D72C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GB" sz="1200" b="1" i="0" u="none" strike="noStrike" cap="none">
                <a:solidFill>
                  <a:schemeClr val="dk1"/>
                </a:solidFill>
                <a:effectLst/>
                <a:latin typeface="Arial"/>
                <a:ea typeface="Arial"/>
                <a:cs typeface="Arial"/>
                <a:sym typeface="Arial"/>
              </a:rPr>
              <a:t>Climate risk assessments play a critical role</a:t>
            </a:r>
            <a:r>
              <a:rPr lang="en-GB" sz="1200" b="0" i="0" u="none" strike="noStrike" cap="none">
                <a:solidFill>
                  <a:schemeClr val="dk1"/>
                </a:solidFill>
                <a:effectLst/>
                <a:latin typeface="Arial"/>
                <a:ea typeface="Arial"/>
                <a:cs typeface="Arial"/>
                <a:sym typeface="Arial"/>
              </a:rPr>
              <a:t> in managing risks across all building blocks of water systems by identifying risks, vulnerabilities and hazards and informing targeted interventions.</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Multiple tools have been developed for assessing vulnerability, hazards, and overall risks for water services and more. </a:t>
            </a:r>
            <a:endParaRPr lang="en-GB" sz="1000" b="1" i="0" u="none" strike="noStrike" cap="none">
              <a:solidFill>
                <a:schemeClr val="dk1"/>
              </a:solidFill>
              <a:effectLst/>
              <a:latin typeface="Arial"/>
              <a:ea typeface="Arial"/>
              <a:cs typeface="Arial"/>
              <a:sym typeface="Arial"/>
            </a:endParaRPr>
          </a:p>
          <a:p>
            <a:endParaRPr lang="en-GB" sz="1000" b="1"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In this module, participants explore the core principles and practical steps involved in conducting, commissioning, or managing climate risk assessments tailored to local contexts and specific projects. </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This module also includes a focus on bottom up, DMDU approaches, to help build both the capacity to carry out stakeholder engagement needed for such approaches. We will highlight the need for technical capacity to carry out bottom-up future scenario modelling.</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This module emphasizes both technical understanding and social sensitivity, equipping participants to carry out comprehensive and inclusive climate risk assessments.</a:t>
            </a:r>
            <a:endParaRPr lang="en-GB" sz="1000" b="1" i="0" u="none" strike="noStrike" cap="none">
              <a:solidFill>
                <a:schemeClr val="dk1"/>
              </a:solidFill>
              <a:effectLst/>
              <a:latin typeface="Arial"/>
              <a:ea typeface="Arial"/>
              <a:cs typeface="Arial"/>
              <a:sym typeface="Arial"/>
            </a:endParaRPr>
          </a:p>
          <a:p>
            <a:endParaRPr lang="en-GB" sz="1000"/>
          </a:p>
          <a:p>
            <a:r>
              <a:rPr lang="en-GB" sz="1000"/>
              <a:t>Slides 116 to  provide an overview of Module 3.</a:t>
            </a:r>
          </a:p>
          <a:p>
            <a:endParaRPr lang="en-GB" sz="1000"/>
          </a:p>
          <a:p>
            <a:r>
              <a:rPr lang="en-GB" sz="1000" b="1" i="0" u="none" strike="noStrike" cap="none">
                <a:solidFill>
                  <a:schemeClr val="dk1"/>
                </a:solidFill>
                <a:effectLst/>
                <a:latin typeface="Arial"/>
                <a:ea typeface="Arial"/>
                <a:cs typeface="Arial"/>
                <a:sym typeface="Arial"/>
              </a:rPr>
              <a:t>Exercise: Guiding principles for participation</a:t>
            </a:r>
          </a:p>
          <a:p>
            <a:r>
              <a:rPr lang="en-GB" sz="1000" b="0" i="0" u="none" strike="noStrike" cap="none">
                <a:solidFill>
                  <a:schemeClr val="dk1"/>
                </a:solidFill>
                <a:effectLst/>
                <a:latin typeface="Arial"/>
                <a:ea typeface="Arial"/>
                <a:cs typeface="Arial"/>
                <a:sym typeface="Arial"/>
              </a:rPr>
              <a:t>At the start of each day, remind the participants of these simple ‘housekeeping’ principles:</a:t>
            </a:r>
          </a:p>
          <a:p>
            <a:pPr lvl="0">
              <a:buFont typeface="Arial" panose="020B0604020202020204" pitchFamily="34" charset="0"/>
              <a:buChar char="•"/>
            </a:pPr>
            <a:r>
              <a:rPr lang="en-GB" sz="1000" b="0" i="0" u="none" strike="noStrike" cap="none">
                <a:solidFill>
                  <a:schemeClr val="dk1"/>
                </a:solidFill>
                <a:effectLst/>
                <a:latin typeface="Arial"/>
                <a:ea typeface="Arial"/>
                <a:cs typeface="Arial"/>
                <a:sym typeface="Arial"/>
              </a:rPr>
              <a:t>Listen carefully, follow along and make your own notes.</a:t>
            </a:r>
          </a:p>
          <a:p>
            <a:pPr lvl="0">
              <a:buFont typeface="Arial" panose="020B0604020202020204" pitchFamily="34" charset="0"/>
              <a:buChar char="•"/>
            </a:pPr>
            <a:r>
              <a:rPr lang="en-GB" sz="1000" b="0" i="0" u="none" strike="noStrike" cap="none">
                <a:solidFill>
                  <a:schemeClr val="dk1"/>
                </a:solidFill>
                <a:effectLst/>
                <a:latin typeface="Arial"/>
                <a:ea typeface="Arial"/>
                <a:cs typeface="Arial"/>
                <a:sym typeface="Arial"/>
              </a:rPr>
              <a:t>Ask the trainers questions or clarifications at any time.</a:t>
            </a:r>
          </a:p>
          <a:p>
            <a:pPr lvl="0">
              <a:buFont typeface="Arial" panose="020B0604020202020204" pitchFamily="34" charset="0"/>
              <a:buChar char="•"/>
            </a:pPr>
            <a:r>
              <a:rPr lang="en-GB" sz="1000" b="0" i="0" u="none" strike="noStrike" cap="none">
                <a:solidFill>
                  <a:schemeClr val="dk1"/>
                </a:solidFill>
                <a:effectLst/>
                <a:latin typeface="Arial"/>
                <a:ea typeface="Arial"/>
                <a:cs typeface="Arial"/>
                <a:sym typeface="Arial"/>
              </a:rPr>
              <a:t>Your own experience is valuable, and we encourage you to share it.</a:t>
            </a:r>
          </a:p>
          <a:p>
            <a:pPr lvl="0">
              <a:buFont typeface="Arial" panose="020B0604020202020204" pitchFamily="34" charset="0"/>
              <a:buChar char="•"/>
            </a:pPr>
            <a:r>
              <a:rPr lang="en-GB" sz="1000" b="0" i="0" u="none" strike="noStrike" cap="none">
                <a:solidFill>
                  <a:schemeClr val="dk1"/>
                </a:solidFill>
                <a:effectLst/>
                <a:latin typeface="Arial"/>
                <a:ea typeface="Arial"/>
                <a:cs typeface="Arial"/>
                <a:sym typeface="Arial"/>
              </a:rPr>
              <a:t>Share and discuss with others during exercises, breaks and reflections. </a:t>
            </a:r>
          </a:p>
          <a:p>
            <a:endParaRPr lang="en-GB" sz="1000"/>
          </a:p>
          <a:p>
            <a:endParaRPr lang="en-GB" sz="1000">
              <a:solidFill>
                <a:srgbClr val="0B5FBA"/>
              </a:solidFill>
              <a:latin typeface="Roboto"/>
              <a:ea typeface="Roboto"/>
              <a:cs typeface="Roboto"/>
              <a:sym typeface="Roboto"/>
            </a:endParaRPr>
          </a:p>
          <a:p>
            <a:pPr marL="171450" marR="0" lvl="0" indent="-171450" algn="l" rtl="0">
              <a:lnSpc>
                <a:spcPct val="100000"/>
              </a:lnSpc>
              <a:spcBef>
                <a:spcPts val="0"/>
              </a:spcBef>
              <a:spcAft>
                <a:spcPts val="0"/>
              </a:spcAft>
              <a:buClr>
                <a:srgbClr val="0B5FBA"/>
              </a:buClr>
              <a:buSzPts val="1100"/>
              <a:buFont typeface="Arial"/>
              <a:buChar char="•"/>
            </a:pPr>
            <a:endParaRPr lang="en-GB" sz="1000">
              <a:solidFill>
                <a:srgbClr val="0B5FBA"/>
              </a:solidFill>
              <a:latin typeface="Roboto"/>
              <a:ea typeface="Roboto"/>
              <a:cs typeface="Roboto"/>
            </a:endParaRPr>
          </a:p>
          <a:p>
            <a:pPr marL="171450" marR="0" lvl="0" indent="-101600" algn="l" rtl="0">
              <a:lnSpc>
                <a:spcPct val="100000"/>
              </a:lnSpc>
              <a:spcBef>
                <a:spcPts val="0"/>
              </a:spcBef>
              <a:spcAft>
                <a:spcPts val="0"/>
              </a:spcAft>
              <a:buClr>
                <a:schemeClr val="dk1"/>
              </a:buClr>
              <a:buSzPts val="1100"/>
              <a:buFont typeface="Arial"/>
              <a:buNone/>
            </a:pPr>
            <a:endParaRPr sz="1000">
              <a:solidFill>
                <a:srgbClr val="0B5FBA"/>
              </a:solidFill>
              <a:latin typeface="Roboto"/>
              <a:ea typeface="Roboto"/>
              <a:cs typeface="Roboto"/>
              <a:sym typeface="Roboto"/>
            </a:endParaRPr>
          </a:p>
          <a:p>
            <a:pPr marL="171450" marR="0" lvl="0" indent="-101600" algn="l" rtl="0">
              <a:lnSpc>
                <a:spcPct val="100000"/>
              </a:lnSpc>
              <a:spcBef>
                <a:spcPts val="0"/>
              </a:spcBef>
              <a:spcAft>
                <a:spcPts val="0"/>
              </a:spcAft>
              <a:buClr>
                <a:schemeClr val="dk1"/>
              </a:buClr>
              <a:buSzPts val="1100"/>
              <a:buFont typeface="Arial"/>
              <a:buNone/>
            </a:pPr>
            <a:endParaRPr sz="800">
              <a:solidFill>
                <a:srgbClr val="000000"/>
              </a:solidFill>
              <a:latin typeface="Arial"/>
              <a:ea typeface="Arial"/>
              <a:cs typeface="Arial"/>
              <a:sym typeface="Arial"/>
            </a:endParaRPr>
          </a:p>
          <a:p>
            <a:pPr marL="171450" lvl="0" indent="-10160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p:txBody>
      </p:sp>
      <p:sp>
        <p:nvSpPr>
          <p:cNvPr id="320" name="Google Shape;320;p9:notes">
            <a:extLst>
              <a:ext uri="{FF2B5EF4-FFF2-40B4-BE49-F238E27FC236}">
                <a16:creationId xmlns:a16="http://schemas.microsoft.com/office/drawing/2014/main" id="{806C5EA4-D399-24D7-FB57-0D9AFAF97DC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6572896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chemeClr val="dk1"/>
                </a:solidFill>
                <a:latin typeface="Roboto"/>
                <a:ea typeface="Roboto"/>
                <a:cs typeface="Roboto"/>
                <a:sym typeface="Roboto"/>
              </a:rPr>
              <a:t>This slide provides a summary of what will be taught in </a:t>
            </a:r>
            <a:r>
              <a:rPr lang="en-GB" sz="1200" b="1" dirty="0">
                <a:solidFill>
                  <a:schemeClr val="dk1"/>
                </a:solidFill>
                <a:latin typeface="Roboto"/>
                <a:ea typeface="Roboto"/>
                <a:cs typeface="Roboto"/>
                <a:sym typeface="Roboto"/>
              </a:rPr>
              <a:t>Module 3: </a:t>
            </a:r>
            <a:endParaRPr lang="en-GB" dirty="0"/>
          </a:p>
          <a:p>
            <a:endParaRPr lang="en-GB" dirty="0"/>
          </a:p>
          <a:p>
            <a:pPr marL="114300" indent="0">
              <a:buNone/>
            </a:pPr>
            <a:endParaRPr lang="en-GB" dirty="0"/>
          </a:p>
          <a:p>
            <a:pPr marL="457200" indent="-457200">
              <a:buFont typeface="Arial" panose="020B0604020202020204" pitchFamily="34" charset="0"/>
              <a:buChar char="•"/>
            </a:pPr>
            <a:r>
              <a:rPr lang="en-GB" b="1" dirty="0"/>
              <a:t>Explain</a:t>
            </a:r>
            <a:r>
              <a:rPr lang="en-GB" dirty="0"/>
              <a:t> the fundamentals of climate risk assessment, with a focus on aligning assessments with local conditions and project-specific needs.</a:t>
            </a:r>
          </a:p>
          <a:p>
            <a:pPr marL="457200" indent="-457200">
              <a:buFont typeface="Arial" panose="020B0604020202020204" pitchFamily="34" charset="0"/>
              <a:buChar char="•"/>
            </a:pPr>
            <a:r>
              <a:rPr lang="en-GB" b="1" dirty="0"/>
              <a:t>Describe</a:t>
            </a:r>
            <a:r>
              <a:rPr lang="en-GB" dirty="0"/>
              <a:t> key tools and resources used to identify and evaluate climate risks.</a:t>
            </a:r>
          </a:p>
          <a:p>
            <a:pPr marL="457200" indent="-457200">
              <a:buFont typeface="Arial" panose="020B0604020202020204" pitchFamily="34" charset="0"/>
              <a:buChar char="•"/>
            </a:pPr>
            <a:r>
              <a:rPr lang="en-GB" b="1" dirty="0"/>
              <a:t>Include </a:t>
            </a:r>
            <a:r>
              <a:rPr lang="en-GB" dirty="0"/>
              <a:t>vulnerable groups, including women and marginalized populations, to ensure inclusive and equitable risk analysis.</a:t>
            </a:r>
          </a:p>
          <a:p>
            <a:pPr marL="457200" indent="-457200">
              <a:buFont typeface="Arial" panose="020B0604020202020204" pitchFamily="34" charset="0"/>
              <a:buChar char="•"/>
            </a:pPr>
            <a:r>
              <a:rPr lang="en-GB" b="1" dirty="0"/>
              <a:t>Recognise</a:t>
            </a:r>
            <a:r>
              <a:rPr lang="en-GB" dirty="0"/>
              <a:t> uses and limitations of climate models</a:t>
            </a:r>
          </a:p>
          <a:p>
            <a:pPr marL="457200" indent="-457200">
              <a:buFont typeface="Arial" panose="020B0604020202020204" pitchFamily="34" charset="0"/>
              <a:buChar char="•"/>
            </a:pPr>
            <a:endParaRPr lang="en-GB" dirty="0"/>
          </a:p>
          <a:p>
            <a:pPr marL="457200" indent="-457200">
              <a:buFont typeface="Arial" panose="020B0604020202020204" pitchFamily="34" charset="0"/>
              <a:buChar char="•"/>
            </a:pPr>
            <a:endParaRPr lang="en-GB" dirty="0"/>
          </a:p>
          <a:p>
            <a:pPr marL="0" indent="0">
              <a:buFont typeface="Arial" panose="020B0604020202020204" pitchFamily="34" charset="0"/>
              <a:buNone/>
            </a:pPr>
            <a:r>
              <a:rPr lang="en-GB" dirty="0"/>
              <a:t>It builds on module 2 and feeds into module 4 and 5</a:t>
            </a:r>
          </a:p>
          <a:p>
            <a:endParaRPr lang="en-GB"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0889950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55940-6C43-E5B5-B144-FA9ABB9AB9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504CB6-EA41-878F-CBAC-523269EEC40A}"/>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DA944438-194F-6192-9E82-180589C093B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C9FCC734-AA40-A44A-F762-078A60086DF9}"/>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6403809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GB" sz="1200" b="0" i="0" u="none" strike="noStrike" cap="none" dirty="0">
                <a:solidFill>
                  <a:schemeClr val="dk1"/>
                </a:solidFill>
                <a:effectLst/>
                <a:latin typeface="Arial"/>
                <a:ea typeface="Arial"/>
                <a:cs typeface="Arial"/>
                <a:sym typeface="Arial"/>
              </a:rPr>
              <a:t>Resilient services can contribute to improved water security for all uses by recognizing the role of water and especially sanitation services in protecting up and downstream surface and groundwater resources. </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This Masterclass will focus more on upstream in the water cycle, the management of water services.</a:t>
            </a:r>
          </a:p>
          <a:p>
            <a:endParaRPr lang="en-GB" sz="1200" b="0"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dirty="0">
                <a:solidFill>
                  <a:srgbClr val="0B5FBA"/>
                </a:solidFill>
                <a:latin typeface="Roboto"/>
                <a:ea typeface="Roboto"/>
                <a:cs typeface="Roboto"/>
              </a:rPr>
              <a:t>Upstream and downstream water resources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Arial"/>
                <a:ea typeface="Arial"/>
                <a:cs typeface="Arial"/>
                <a:sym typeface="Arial"/>
              </a:rPr>
              <a:t>In the </a:t>
            </a:r>
            <a:r>
              <a:rPr lang="en-GB" sz="1200" b="1" i="0" u="none" strike="noStrike" cap="none" dirty="0">
                <a:solidFill>
                  <a:schemeClr val="dk1"/>
                </a:solidFill>
                <a:effectLst/>
                <a:latin typeface="Arial"/>
                <a:ea typeface="Arial"/>
                <a:cs typeface="Arial"/>
                <a:sym typeface="Arial"/>
              </a:rPr>
              <a:t>water cycle</a:t>
            </a:r>
            <a:r>
              <a:rPr lang="en-GB" sz="1200" b="0" i="0" u="none" strike="noStrike" cap="none" dirty="0">
                <a:solidFill>
                  <a:schemeClr val="dk1"/>
                </a:solidFill>
                <a:effectLst/>
                <a:latin typeface="Arial"/>
                <a:ea typeface="Arial"/>
                <a:cs typeface="Arial"/>
                <a:sym typeface="Arial"/>
              </a:rPr>
              <a:t>, the term </a:t>
            </a:r>
            <a:r>
              <a:rPr lang="en-GB" sz="1200" b="1" i="0" u="none" strike="noStrike" cap="none" dirty="0">
                <a:solidFill>
                  <a:schemeClr val="dk1"/>
                </a:solidFill>
                <a:effectLst/>
                <a:latin typeface="Arial"/>
                <a:ea typeface="Arial"/>
                <a:cs typeface="Arial"/>
                <a:sym typeface="Arial"/>
              </a:rPr>
              <a:t>"upstream"</a:t>
            </a:r>
            <a:r>
              <a:rPr lang="en-GB" sz="1200" b="0" i="0" u="none" strike="noStrike" cap="none" dirty="0">
                <a:solidFill>
                  <a:schemeClr val="dk1"/>
                </a:solidFill>
                <a:effectLst/>
                <a:latin typeface="Arial"/>
                <a:ea typeface="Arial"/>
                <a:cs typeface="Arial"/>
                <a:sym typeface="Arial"/>
              </a:rPr>
              <a:t> isn't a formal scientific label, but it can be used metaphorically to describe the </a:t>
            </a:r>
            <a:r>
              <a:rPr lang="en-GB" sz="1200" b="1" i="0" u="none" strike="noStrike" cap="none" dirty="0">
                <a:solidFill>
                  <a:schemeClr val="dk1"/>
                </a:solidFill>
                <a:effectLst/>
                <a:latin typeface="Arial"/>
                <a:ea typeface="Arial"/>
                <a:cs typeface="Arial"/>
                <a:sym typeface="Arial"/>
              </a:rPr>
              <a:t>earlier parts</a:t>
            </a:r>
            <a:r>
              <a:rPr lang="en-GB" sz="1200" b="0" i="0" u="none" strike="noStrike" cap="none" dirty="0">
                <a:solidFill>
                  <a:schemeClr val="dk1"/>
                </a:solidFill>
                <a:effectLst/>
                <a:latin typeface="Arial"/>
                <a:ea typeface="Arial"/>
                <a:cs typeface="Arial"/>
                <a:sym typeface="Arial"/>
              </a:rPr>
              <a:t> of the water cycle; where water begins its journey through the environment. </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These are water sources located </a:t>
            </a:r>
            <a:r>
              <a:rPr lang="en-GB" sz="1200" b="1" i="0" u="none" strike="noStrike" cap="none" dirty="0">
                <a:solidFill>
                  <a:schemeClr val="dk1"/>
                </a:solidFill>
                <a:effectLst/>
                <a:latin typeface="Arial"/>
                <a:ea typeface="Arial"/>
                <a:cs typeface="Arial"/>
                <a:sym typeface="Arial"/>
              </a:rPr>
              <a:t>closer to the origin</a:t>
            </a:r>
            <a:r>
              <a:rPr lang="en-GB" sz="1200" b="0" i="0" u="none" strike="noStrike" cap="none" dirty="0">
                <a:solidFill>
                  <a:schemeClr val="dk1"/>
                </a:solidFill>
                <a:effectLst/>
                <a:latin typeface="Arial"/>
                <a:ea typeface="Arial"/>
                <a:cs typeface="Arial"/>
                <a:sym typeface="Arial"/>
              </a:rPr>
              <a:t> of a river or stream, typically in </a:t>
            </a:r>
            <a:r>
              <a:rPr lang="en-GB" sz="1200" b="1" i="0" u="none" strike="noStrike" cap="none" dirty="0">
                <a:solidFill>
                  <a:schemeClr val="dk1"/>
                </a:solidFill>
                <a:effectLst/>
                <a:latin typeface="Arial"/>
                <a:ea typeface="Arial"/>
                <a:cs typeface="Arial"/>
                <a:sym typeface="Arial"/>
              </a:rPr>
              <a:t>higher elevations</a:t>
            </a:r>
            <a:r>
              <a:rPr lang="en-GB" sz="1200" b="0" i="0" u="none" strike="noStrike" cap="none" dirty="0">
                <a:solidFill>
                  <a:schemeClr val="dk1"/>
                </a:solidFill>
                <a:effectLst/>
                <a:latin typeface="Arial"/>
                <a:ea typeface="Arial"/>
                <a:cs typeface="Arial"/>
                <a:sym typeface="Arial"/>
              </a:rPr>
              <a:t> such as mountains or hills.</a:t>
            </a: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Examples of upstream:</a:t>
            </a:r>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Headwaters of rivers</a:t>
            </a:r>
          </a:p>
          <a:p>
            <a:r>
              <a:rPr lang="en-GB" sz="1200" b="0" i="0" u="none" strike="noStrike" cap="none" dirty="0">
                <a:solidFill>
                  <a:schemeClr val="dk1"/>
                </a:solidFill>
                <a:effectLst/>
                <a:latin typeface="Arial"/>
                <a:ea typeface="Arial"/>
                <a:cs typeface="Arial"/>
                <a:sym typeface="Arial"/>
              </a:rPr>
              <a:t>Mountain lakes and glaciers</a:t>
            </a:r>
          </a:p>
          <a:p>
            <a:r>
              <a:rPr lang="en-GB" sz="1200" b="0" i="0" u="none" strike="noStrike" cap="none" dirty="0">
                <a:solidFill>
                  <a:schemeClr val="dk1"/>
                </a:solidFill>
                <a:effectLst/>
                <a:latin typeface="Arial"/>
                <a:ea typeface="Arial"/>
                <a:cs typeface="Arial"/>
                <a:sym typeface="Arial"/>
              </a:rPr>
              <a:t>Rainfall and snowmelt catchment areas</a:t>
            </a:r>
          </a:p>
          <a:p>
            <a:r>
              <a:rPr lang="en-GB" sz="1200" b="0" i="0" u="none" strike="noStrike" cap="none" dirty="0">
                <a:solidFill>
                  <a:schemeClr val="dk1"/>
                </a:solidFill>
                <a:effectLst/>
                <a:latin typeface="Arial"/>
                <a:ea typeface="Arial"/>
                <a:cs typeface="Arial"/>
                <a:sym typeface="Arial"/>
              </a:rPr>
              <a:t>Forested watersheds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Arial"/>
                <a:ea typeface="Arial"/>
                <a:cs typeface="Arial"/>
                <a:sym typeface="Arial"/>
              </a:rPr>
              <a:t>Infiltration areas for groundwater (swamps, wetlands)</a:t>
            </a:r>
            <a:endParaRPr lang="en-NL" sz="1200" b="0" i="0" u="none" strike="noStrike" cap="none" dirty="0">
              <a:solidFill>
                <a:schemeClr val="dk1"/>
              </a:solidFill>
              <a:effectLst/>
              <a:latin typeface="Arial"/>
              <a:ea typeface="Arial"/>
              <a:cs typeface="Arial"/>
              <a:sym typeface="Arial"/>
            </a:endParaRPr>
          </a:p>
          <a:p>
            <a:endParaRPr lang="en-GB" sz="1200" b="0" i="0" u="none" strike="noStrike" cap="none" dirty="0">
              <a:solidFill>
                <a:schemeClr val="dk1"/>
              </a:solidFill>
              <a:effectLst/>
              <a:latin typeface="Arial"/>
              <a:ea typeface="Arial"/>
              <a:cs typeface="Arial"/>
              <a:sym typeface="Arial"/>
            </a:endParaRP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Examples of downstream:</a:t>
            </a:r>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Drinking water sources</a:t>
            </a:r>
          </a:p>
          <a:p>
            <a:r>
              <a:rPr lang="en-GB" sz="1200" b="0" i="0" u="none" strike="noStrike" cap="none" dirty="0">
                <a:solidFill>
                  <a:schemeClr val="dk1"/>
                </a:solidFill>
                <a:effectLst/>
                <a:latin typeface="Arial"/>
                <a:ea typeface="Arial"/>
                <a:cs typeface="Arial"/>
                <a:sym typeface="Arial"/>
              </a:rPr>
              <a:t>Hydropower generation</a:t>
            </a:r>
          </a:p>
          <a:p>
            <a:r>
              <a:rPr lang="en-GB" sz="1200" b="0" i="0" u="none" strike="noStrike" cap="none" dirty="0">
                <a:solidFill>
                  <a:schemeClr val="dk1"/>
                </a:solidFill>
                <a:effectLst/>
                <a:latin typeface="Arial"/>
                <a:ea typeface="Arial"/>
                <a:cs typeface="Arial"/>
                <a:sym typeface="Arial"/>
              </a:rPr>
              <a:t>Ecosystem support (e.g., alpine wetlands)</a:t>
            </a:r>
          </a:p>
          <a:p>
            <a:r>
              <a:rPr lang="en-GB" sz="1200" b="0" i="0" u="none" strike="noStrike" cap="none" dirty="0">
                <a:solidFill>
                  <a:schemeClr val="dk1"/>
                </a:solidFill>
                <a:effectLst/>
                <a:latin typeface="Arial"/>
                <a:ea typeface="Arial"/>
                <a:cs typeface="Arial"/>
                <a:sym typeface="Arial"/>
              </a:rPr>
              <a:t>Regulation of water flow and quality downstream</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Extra resource: </a:t>
            </a:r>
            <a:r>
              <a:rPr lang="en-GB" dirty="0">
                <a:hlinkClick r:id="rId3"/>
              </a:rPr>
              <a:t>The Economics of Water: Valuing the Hydrological Cycle as a Global Common Good</a:t>
            </a:r>
            <a:endParaRPr lang="en-GB" sz="1200" b="0" i="0" u="none" strike="noStrike" cap="none" dirty="0">
              <a:solidFill>
                <a:schemeClr val="dk1"/>
              </a:solidFill>
              <a:effectLst/>
              <a:latin typeface="Arial"/>
              <a:ea typeface="Arial"/>
              <a:cs typeface="Arial"/>
              <a:sym typeface="Arial"/>
            </a:endParaRP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6857425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GB" b="1" dirty="0"/>
              <a:t>Exercise</a:t>
            </a:r>
          </a:p>
          <a:p>
            <a:endParaRPr lang="en-GB" dirty="0"/>
          </a:p>
          <a:p>
            <a:r>
              <a:rPr lang="en-GB" dirty="0"/>
              <a:t>Place a blue rope on the ground in the meeting room. We will use this rope symbolises a river and will be used in several exercises throughout the Masterclass. You can leave the rope on the floor for the rest of the week.</a:t>
            </a:r>
          </a:p>
          <a:p>
            <a:endParaRPr lang="en-GB" dirty="0"/>
          </a:p>
          <a:p>
            <a:r>
              <a:rPr lang="en-GB" dirty="0"/>
              <a:t>In this first exercise the rope will be used to visualise upstream and downstream water services.</a:t>
            </a:r>
          </a:p>
          <a:p>
            <a:endParaRPr lang="en-GB" dirty="0"/>
          </a:p>
          <a:p>
            <a:r>
              <a:rPr lang="en-GB" dirty="0"/>
              <a:t>We will ask participants to think of examples of upstream and downstream water services and place this along the rope and place themselves where they feel they are in the upstream downstream discussion.</a:t>
            </a:r>
          </a:p>
          <a:p>
            <a:endParaRPr lang="en-GB" dirty="0"/>
          </a:p>
          <a:p>
            <a:r>
              <a:rPr lang="en-GB" dirty="0"/>
              <a:t>The idea is that when colleagues stand on the spot, we ask them to see the notes around them and see if they feel that represents their work. Are there notes wrongly placed? </a:t>
            </a:r>
          </a:p>
          <a:p>
            <a:endParaRPr lang="en-GB" dirty="0"/>
          </a:p>
          <a:p>
            <a:r>
              <a:rPr lang="en-GB" dirty="0"/>
              <a:t>Are there many notes that cannot be placed anywhere?</a:t>
            </a:r>
          </a:p>
          <a:p>
            <a:endParaRPr lang="en-GB"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13</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7132806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FED357-F3BF-DAA8-8053-9A85983CEB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0BC2F2-8A07-748A-3015-E916244BAC99}"/>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4A5C4F7A-A6EC-17CD-684E-FBF283394BF6}"/>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B43BFD52-D0ED-335D-F41D-84659CA009A9}"/>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14</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7542867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
        <p:nvSpPr>
          <p:cNvPr id="464" name="Google Shape;464;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Roboto"/>
              <a:buNone/>
            </a:pPr>
            <a:r>
              <a:rPr lang="en-US" sz="1000" b="1" dirty="0">
                <a:solidFill>
                  <a:schemeClr val="dk1"/>
                </a:solidFill>
              </a:rPr>
              <a:t>Trainer Notes:</a:t>
            </a:r>
            <a:endParaRPr sz="1000" b="1" dirty="0">
              <a:solidFill>
                <a:schemeClr val="dk1"/>
              </a:solidFill>
            </a:endParaRPr>
          </a:p>
          <a:p>
            <a:pPr marL="0" lvl="0" indent="0" algn="l" rtl="0">
              <a:lnSpc>
                <a:spcPct val="100000"/>
              </a:lnSpc>
              <a:spcBef>
                <a:spcPts val="0"/>
              </a:spcBef>
              <a:spcAft>
                <a:spcPts val="0"/>
              </a:spcAft>
              <a:buClr>
                <a:schemeClr val="dk1"/>
              </a:buClr>
              <a:buSzPts val="1200"/>
              <a:buFont typeface="Roboto"/>
              <a:buNone/>
            </a:pPr>
            <a:endParaRPr sz="1000" b="1" dirty="0">
              <a:solidFill>
                <a:schemeClr val="dk1"/>
              </a:solidFill>
            </a:endParaRPr>
          </a:p>
          <a:p>
            <a:pPr marL="0" lvl="0" indent="0" algn="l" rtl="0">
              <a:lnSpc>
                <a:spcPct val="100000"/>
              </a:lnSpc>
              <a:spcBef>
                <a:spcPts val="0"/>
              </a:spcBef>
              <a:spcAft>
                <a:spcPts val="0"/>
              </a:spcAft>
              <a:buClr>
                <a:schemeClr val="dk1"/>
              </a:buClr>
              <a:buSzPts val="1200"/>
              <a:buFont typeface="Roboto"/>
              <a:buNone/>
            </a:pPr>
            <a:r>
              <a:rPr lang="en-US" sz="1000" dirty="0">
                <a:solidFill>
                  <a:schemeClr val="dk1"/>
                </a:solidFill>
              </a:rPr>
              <a:t>This slide provides a recap of climate risk, which was introduced in Module 2. Please go over this content so that participants understand that climate risk is more than just the climate hazard that impact cities - but rather the nexus between hazards, exposure, and vulnerability.</a:t>
            </a:r>
            <a:endParaRPr sz="1000" dirty="0">
              <a:solidFill>
                <a:schemeClr val="dk1"/>
              </a:solidFill>
            </a:endParaRPr>
          </a:p>
          <a:p>
            <a:pPr marL="0" lvl="0" indent="0" algn="l" rtl="0">
              <a:lnSpc>
                <a:spcPct val="100000"/>
              </a:lnSpc>
              <a:spcBef>
                <a:spcPts val="0"/>
              </a:spcBef>
              <a:spcAft>
                <a:spcPts val="0"/>
              </a:spcAft>
              <a:buClr>
                <a:schemeClr val="dk1"/>
              </a:buClr>
              <a:buSzPts val="1200"/>
              <a:buFont typeface="Roboto"/>
              <a:buNone/>
            </a:pPr>
            <a:endParaRPr sz="1000" b="1" dirty="0">
              <a:solidFill>
                <a:schemeClr val="dk1"/>
              </a:solidFill>
            </a:endParaRPr>
          </a:p>
          <a:p>
            <a:pPr marL="0" lvl="0" indent="0" algn="l" rtl="0">
              <a:lnSpc>
                <a:spcPct val="100000"/>
              </a:lnSpc>
              <a:spcBef>
                <a:spcPts val="0"/>
              </a:spcBef>
              <a:spcAft>
                <a:spcPts val="0"/>
              </a:spcAft>
              <a:buClr>
                <a:schemeClr val="dk1"/>
              </a:buClr>
              <a:buSzPts val="1200"/>
              <a:buFont typeface="Roboto"/>
              <a:buNone/>
            </a:pPr>
            <a:r>
              <a:rPr lang="en-US" sz="1000" b="1" dirty="0">
                <a:solidFill>
                  <a:schemeClr val="dk1"/>
                </a:solidFill>
              </a:rPr>
              <a:t>Climate risk</a:t>
            </a:r>
            <a:r>
              <a:rPr lang="en-US" sz="1000" dirty="0">
                <a:solidFill>
                  <a:schemeClr val="dk1"/>
                </a:solidFill>
              </a:rPr>
              <a:t> is the chance of negative consequences for people and nature because of climate change. Risks happen when climate </a:t>
            </a:r>
            <a:r>
              <a:rPr lang="en-US" sz="1000" b="1" dirty="0">
                <a:solidFill>
                  <a:schemeClr val="dk1"/>
                </a:solidFill>
              </a:rPr>
              <a:t>hazards </a:t>
            </a:r>
            <a:r>
              <a:rPr lang="en-US" sz="1000" dirty="0">
                <a:solidFill>
                  <a:schemeClr val="dk1"/>
                </a:solidFill>
              </a:rPr>
              <a:t>affect </a:t>
            </a:r>
            <a:r>
              <a:rPr lang="en-US" sz="1000" b="1" dirty="0">
                <a:solidFill>
                  <a:schemeClr val="dk1"/>
                </a:solidFill>
              </a:rPr>
              <a:t>exposed</a:t>
            </a:r>
            <a:r>
              <a:rPr lang="en-US" sz="1000" dirty="0">
                <a:solidFill>
                  <a:schemeClr val="dk1"/>
                </a:solidFill>
              </a:rPr>
              <a:t> and </a:t>
            </a:r>
            <a:r>
              <a:rPr lang="en-US" sz="1000" b="1" dirty="0">
                <a:solidFill>
                  <a:schemeClr val="dk1"/>
                </a:solidFill>
              </a:rPr>
              <a:t>vulnerable</a:t>
            </a:r>
            <a:r>
              <a:rPr lang="en-US" sz="1000" dirty="0">
                <a:solidFill>
                  <a:schemeClr val="dk1"/>
                </a:solidFill>
              </a:rPr>
              <a:t> people, communities or systems. This means that we can define risk by identifying hazards, mapping exposure and understanding what makes a person, community or system vulnerable. Understanding risk helps in </a:t>
            </a:r>
            <a:r>
              <a:rPr lang="en-US" sz="1000" dirty="0" err="1">
                <a:solidFill>
                  <a:schemeClr val="dk1"/>
                </a:solidFill>
              </a:rPr>
              <a:t>prioritising</a:t>
            </a:r>
            <a:r>
              <a:rPr lang="en-US" sz="1000" dirty="0">
                <a:solidFill>
                  <a:schemeClr val="dk1"/>
                </a:solidFill>
              </a:rPr>
              <a:t> measures for risk reduction. </a:t>
            </a:r>
            <a:endParaRPr sz="1000" dirty="0"/>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Risk is central to current thinking around climate change decision making and resilience building. Risk from a changing climate comes from vulnerability (lack of preparedness) and exposure (people or assets in harm’s way) overlapping with hazards (triggering climate events or trends).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 </a:t>
            </a:r>
            <a:endParaRPr sz="1000" dirty="0">
              <a:solidFill>
                <a:schemeClr val="dk1"/>
              </a:solidFill>
            </a:endParaRPr>
          </a:p>
          <a:p>
            <a:pPr marL="285750" lvl="0" indent="-273050" algn="l" rtl="0">
              <a:lnSpc>
                <a:spcPct val="100000"/>
              </a:lnSpc>
              <a:spcBef>
                <a:spcPts val="0"/>
              </a:spcBef>
              <a:spcAft>
                <a:spcPts val="0"/>
              </a:spcAft>
              <a:buClr>
                <a:schemeClr val="dk1"/>
              </a:buClr>
              <a:buSzPts val="1000"/>
              <a:buChar char="•"/>
            </a:pPr>
            <a:r>
              <a:rPr lang="en-US" sz="1000" b="1" dirty="0">
                <a:solidFill>
                  <a:schemeClr val="dk1"/>
                </a:solidFill>
              </a:rPr>
              <a:t>Hazards (climate events)</a:t>
            </a:r>
            <a:r>
              <a:rPr lang="en-US" sz="1000" dirty="0">
                <a:solidFill>
                  <a:schemeClr val="dk1"/>
                </a:solidFill>
              </a:rPr>
              <a:t>: Climate events, like droughts, floods, extreme heat, landslides, and landslides, which may cause loss or damage. Hazards can happen quickly (e.g., flash flood) or slowly (e.g., drought), and different hazards can interact with one another.</a:t>
            </a:r>
            <a:endParaRPr sz="1000" dirty="0">
              <a:solidFill>
                <a:schemeClr val="dk1"/>
              </a:solidFill>
            </a:endParaRPr>
          </a:p>
          <a:p>
            <a:pPr marL="285750" lvl="0" indent="-209550" algn="l" rtl="0">
              <a:lnSpc>
                <a:spcPct val="100000"/>
              </a:lnSpc>
              <a:spcBef>
                <a:spcPts val="0"/>
              </a:spcBef>
              <a:spcAft>
                <a:spcPts val="0"/>
              </a:spcAft>
              <a:buClr>
                <a:schemeClr val="dk1"/>
              </a:buClr>
              <a:buSzPts val="1000"/>
              <a:buFont typeface="Arial"/>
              <a:buNone/>
            </a:pPr>
            <a:endParaRPr sz="1000" dirty="0">
              <a:solidFill>
                <a:schemeClr val="dk1"/>
              </a:solidFill>
            </a:endParaRPr>
          </a:p>
          <a:p>
            <a:pPr marL="285750" lvl="0" indent="-273050" algn="l" rtl="0">
              <a:lnSpc>
                <a:spcPct val="100000"/>
              </a:lnSpc>
              <a:spcBef>
                <a:spcPts val="0"/>
              </a:spcBef>
              <a:spcAft>
                <a:spcPts val="0"/>
              </a:spcAft>
              <a:buClr>
                <a:schemeClr val="dk1"/>
              </a:buClr>
              <a:buSzPts val="1000"/>
              <a:buChar char="•"/>
            </a:pPr>
            <a:r>
              <a:rPr lang="en-US" sz="1000" b="1" dirty="0">
                <a:solidFill>
                  <a:schemeClr val="dk1"/>
                </a:solidFill>
              </a:rPr>
              <a:t>Exposure:</a:t>
            </a:r>
            <a:r>
              <a:rPr lang="en-US" sz="1000" dirty="0">
                <a:solidFill>
                  <a:schemeClr val="dk1"/>
                </a:solidFill>
              </a:rPr>
              <a:t> Being in places that could be negatively affected by the hazard(s). </a:t>
            </a:r>
            <a:r>
              <a:rPr lang="en-US" sz="1000" i="1" dirty="0">
                <a:solidFill>
                  <a:schemeClr val="dk1"/>
                </a:solidFill>
              </a:rPr>
              <a:t>E.g., living on a flood plain, steep slope, contaminated or polluted land.</a:t>
            </a:r>
            <a:endParaRPr sz="1000" dirty="0">
              <a:solidFill>
                <a:schemeClr val="dk1"/>
              </a:solidFill>
            </a:endParaRPr>
          </a:p>
          <a:p>
            <a:pPr marL="285750" lvl="0" indent="-209550" algn="l" rtl="0">
              <a:lnSpc>
                <a:spcPct val="100000"/>
              </a:lnSpc>
              <a:spcBef>
                <a:spcPts val="0"/>
              </a:spcBef>
              <a:spcAft>
                <a:spcPts val="0"/>
              </a:spcAft>
              <a:buClr>
                <a:schemeClr val="dk1"/>
              </a:buClr>
              <a:buSzPts val="1000"/>
              <a:buFont typeface="Arial"/>
              <a:buNone/>
            </a:pPr>
            <a:endParaRPr sz="1000" dirty="0">
              <a:solidFill>
                <a:schemeClr val="dk1"/>
              </a:solidFill>
            </a:endParaRPr>
          </a:p>
          <a:p>
            <a:pPr marL="285750" lvl="0" indent="-273050" algn="l" rtl="0">
              <a:lnSpc>
                <a:spcPct val="100000"/>
              </a:lnSpc>
              <a:spcBef>
                <a:spcPts val="0"/>
              </a:spcBef>
              <a:spcAft>
                <a:spcPts val="0"/>
              </a:spcAft>
              <a:buClr>
                <a:schemeClr val="dk1"/>
              </a:buClr>
              <a:buSzPts val="1000"/>
              <a:buChar char="•"/>
            </a:pPr>
            <a:r>
              <a:rPr lang="en-US" sz="1000" b="1" dirty="0">
                <a:solidFill>
                  <a:schemeClr val="dk1"/>
                </a:solidFill>
              </a:rPr>
              <a:t>Vulnerability</a:t>
            </a:r>
            <a:r>
              <a:rPr lang="en-US" sz="1000" dirty="0">
                <a:solidFill>
                  <a:schemeClr val="dk1"/>
                </a:solidFill>
              </a:rPr>
              <a:t>: The likelihood of being negatively affected, influenced by factors like economic status, access to resources, quality of infrastructure, governance, and the ability to adapt to changes. Vulnerability is made up of </a:t>
            </a:r>
            <a:r>
              <a:rPr lang="en-US" sz="1000" b="1" i="1" dirty="0">
                <a:solidFill>
                  <a:schemeClr val="dk1"/>
                </a:solidFill>
              </a:rPr>
              <a:t>sensitivity</a:t>
            </a:r>
            <a:r>
              <a:rPr lang="en-US" sz="1000" dirty="0">
                <a:solidFill>
                  <a:schemeClr val="dk1"/>
                </a:solidFill>
              </a:rPr>
              <a:t> and </a:t>
            </a:r>
            <a:r>
              <a:rPr lang="en-US" sz="1000" b="1" i="1" dirty="0">
                <a:solidFill>
                  <a:schemeClr val="dk1"/>
                </a:solidFill>
              </a:rPr>
              <a:t>adaptive capacity</a:t>
            </a:r>
            <a:r>
              <a:rPr lang="en-US" sz="1000" dirty="0">
                <a:solidFill>
                  <a:schemeClr val="dk1"/>
                </a:solidFill>
              </a:rPr>
              <a:t>. Sensitivity is the degree to which people and ecosystems are affected by the changing climate. The adaptive capacity of human and natural systems is based on their potential to respond and/or adjust to the impacts of climate change or take advantage of opportunities that may arise from them. </a:t>
            </a:r>
            <a:endParaRPr sz="1000" dirty="0"/>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References:</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u="sng" dirty="0">
                <a:solidFill>
                  <a:schemeClr val="hlink"/>
                </a:solidFill>
                <a:hlinkClick r:id="rId3"/>
              </a:rPr>
              <a:t>https://climate-adapt.eea.europa.eu/en/knowledge/tools/adaptation-support-tool/step-2-1</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u="sng" dirty="0">
                <a:solidFill>
                  <a:schemeClr val="hlink"/>
                </a:solidFill>
                <a:hlinkClick r:id="rId4"/>
              </a:rPr>
              <a:t>https://www.c40knowledgehub.org/s/article/Rapid-Climate-Change-Risk-Assessment-Module?language=en_US</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u="sng" dirty="0">
                <a:solidFill>
                  <a:schemeClr val="hlink"/>
                </a:solidFill>
                <a:hlinkClick r:id="rId5"/>
              </a:rPr>
              <a:t>https://www.c40knowledgehub.org/s/article/Climate-Change-Risk-Assessment-Guidance?language=en_US</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Noto Sans Symbols"/>
              <a:buNone/>
            </a:pPr>
            <a:endParaRPr sz="1000" b="1" dirty="0">
              <a:solidFill>
                <a:schemeClr val="dk1"/>
              </a:solidFill>
            </a:endParaRPr>
          </a:p>
          <a:p>
            <a:pPr marL="0" lvl="0" indent="0" algn="l" rtl="0">
              <a:lnSpc>
                <a:spcPct val="100000"/>
              </a:lnSpc>
              <a:spcBef>
                <a:spcPts val="0"/>
              </a:spcBef>
              <a:spcAft>
                <a:spcPts val="0"/>
              </a:spcAft>
              <a:buClr>
                <a:schemeClr val="dk1"/>
              </a:buClr>
              <a:buSzPts val="1800"/>
              <a:buFont typeface="Noto Sans Symbols"/>
              <a:buNone/>
            </a:pPr>
            <a:r>
              <a:rPr lang="en-US" sz="1000" u="sng" dirty="0">
                <a:solidFill>
                  <a:schemeClr val="hlink"/>
                </a:solidFill>
                <a:hlinkClick r:id="rId6"/>
              </a:rPr>
              <a:t>https://iclei.org/activity/climate-vulnerability-assessment/</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SzPts val="1100"/>
              <a:buNone/>
            </a:pPr>
            <a:endParaRPr sz="10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a:extLst>
            <a:ext uri="{FF2B5EF4-FFF2-40B4-BE49-F238E27FC236}">
              <a16:creationId xmlns:a16="http://schemas.microsoft.com/office/drawing/2014/main" id="{C450B2FE-EE63-21D0-87C8-7207947146E4}"/>
            </a:ext>
          </a:extLst>
        </p:cNvPr>
        <p:cNvGrpSpPr/>
        <p:nvPr/>
      </p:nvGrpSpPr>
      <p:grpSpPr>
        <a:xfrm>
          <a:off x="0" y="0"/>
          <a:ext cx="0" cy="0"/>
          <a:chOff x="0" y="0"/>
          <a:chExt cx="0" cy="0"/>
        </a:xfrm>
      </p:grpSpPr>
      <p:sp>
        <p:nvSpPr>
          <p:cNvPr id="463" name="Google Shape;463;p48:notes">
            <a:extLst>
              <a:ext uri="{FF2B5EF4-FFF2-40B4-BE49-F238E27FC236}">
                <a16:creationId xmlns:a16="http://schemas.microsoft.com/office/drawing/2014/main" id="{7764D586-257E-600E-E98E-A181054C938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
        <p:nvSpPr>
          <p:cNvPr id="464" name="Google Shape;464;p48:notes">
            <a:extLst>
              <a:ext uri="{FF2B5EF4-FFF2-40B4-BE49-F238E27FC236}">
                <a16:creationId xmlns:a16="http://schemas.microsoft.com/office/drawing/2014/main" id="{733B4BAC-2B9D-5F1F-602A-D62710905B5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200"/>
              <a:buFont typeface="Roboto"/>
              <a:buNone/>
            </a:pPr>
            <a:r>
              <a:rPr lang="en-US" sz="1000" b="1" dirty="0">
                <a:solidFill>
                  <a:schemeClr val="dk1"/>
                </a:solidFill>
              </a:rPr>
              <a:t>Trainer Notes:</a:t>
            </a:r>
            <a:endParaRPr sz="1000" b="1" dirty="0">
              <a:solidFill>
                <a:schemeClr val="dk1"/>
              </a:solidFill>
            </a:endParaRPr>
          </a:p>
          <a:p>
            <a:pPr marL="0" lvl="0" indent="0" algn="l" rtl="0">
              <a:lnSpc>
                <a:spcPct val="100000"/>
              </a:lnSpc>
              <a:spcBef>
                <a:spcPts val="0"/>
              </a:spcBef>
              <a:spcAft>
                <a:spcPts val="0"/>
              </a:spcAft>
              <a:buClr>
                <a:schemeClr val="dk1"/>
              </a:buClr>
              <a:buSzPts val="1200"/>
              <a:buFont typeface="Roboto"/>
              <a:buNone/>
            </a:pPr>
            <a:endParaRPr sz="1000" b="1" dirty="0">
              <a:solidFill>
                <a:schemeClr val="dk1"/>
              </a:solidFill>
            </a:endParaRPr>
          </a:p>
          <a:p>
            <a:pPr marL="0" lvl="0" indent="0" algn="l" rtl="0">
              <a:lnSpc>
                <a:spcPct val="100000"/>
              </a:lnSpc>
              <a:spcBef>
                <a:spcPts val="0"/>
              </a:spcBef>
              <a:spcAft>
                <a:spcPts val="0"/>
              </a:spcAft>
              <a:buSzPts val="1100"/>
              <a:buNone/>
            </a:pPr>
            <a:r>
              <a:rPr lang="en-GB" sz="1000" dirty="0"/>
              <a:t>This video provides more background to risks: https://www.youtube.com/watch?v=7XB4xOHNEPc – it is not embedded and needs to be opened in a separate browser</a:t>
            </a:r>
            <a:endParaRPr sz="1000" dirty="0"/>
          </a:p>
        </p:txBody>
      </p:sp>
    </p:spTree>
    <p:extLst>
      <p:ext uri="{BB962C8B-B14F-4D97-AF65-F5344CB8AC3E}">
        <p14:creationId xmlns:p14="http://schemas.microsoft.com/office/powerpoint/2010/main" val="17129217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BDCE86-F0F3-6657-7148-D8DF498D6F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7C2DA6-00EA-D686-CCAB-E543A17E2A5D}"/>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8D843F09-623D-4358-998C-6A433F2833A8}"/>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solidFill>
                  <a:schemeClr val="dk1"/>
                </a:solidFill>
                <a:latin typeface="Roboto"/>
                <a:ea typeface="Roboto"/>
                <a:cs typeface="Roboto"/>
                <a:sym typeface="Roboto"/>
              </a:rPr>
              <a:t>Trainer notes:</a:t>
            </a: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Climate risk assessments play a critical role</a:t>
            </a:r>
            <a:r>
              <a:rPr lang="en-GB" sz="1200" b="0" i="0" u="none" strike="noStrike" cap="none" dirty="0">
                <a:solidFill>
                  <a:schemeClr val="dk1"/>
                </a:solidFill>
                <a:effectLst/>
                <a:latin typeface="Arial"/>
                <a:ea typeface="Arial"/>
                <a:cs typeface="Arial"/>
                <a:sym typeface="Arial"/>
              </a:rPr>
              <a:t> in managing risks by identifying risks, vulnerabilities and hazards and informing targeted interventions.</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The Intergovernmental Panel on Climate Change (IPCC) developed a simple formula, visualized below, which allows the climate risk to be captured in numeric scoring (1 to 3 or 5).</a:t>
            </a:r>
          </a:p>
          <a:p>
            <a:endParaRPr lang="en-GB" sz="1200" b="0" i="0" u="none" strike="noStrike" cap="none" dirty="0">
              <a:solidFill>
                <a:schemeClr val="dk1"/>
              </a:solidFill>
              <a:effectLst/>
              <a:latin typeface="Arial"/>
              <a:cs typeface="Arial"/>
              <a:sym typeface="Arial"/>
            </a:endParaRPr>
          </a:p>
          <a:p>
            <a:r>
              <a:rPr lang="en-GB" sz="1200" b="0" i="0" u="none" strike="noStrike" cap="none" dirty="0">
                <a:solidFill>
                  <a:schemeClr val="dk1"/>
                </a:solidFill>
                <a:effectLst/>
                <a:latin typeface="Arial"/>
                <a:ea typeface="Arial"/>
                <a:cs typeface="Arial"/>
                <a:sym typeface="Arial"/>
              </a:rPr>
              <a:t>Vulnerability to climate impacts is directly influenced by exposure and hazard. It is therefore important to note that climate hazards interact with other social factors which often result in disproportionate impacts to the same threat; factors such as gender, race and ethnicity, and/or ability.</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For example, groups and individuals with less formal power (political, economic, social, household) are likely to experience climate impacts most severely, as existing inequalities, gendered roles and responsibilities, social and political discrimination or power imbalances will increase vulnerability (</a:t>
            </a:r>
            <a:r>
              <a:rPr lang="en-GB" sz="1200" b="0" i="0" u="none" strike="noStrike" cap="none" dirty="0">
                <a:solidFill>
                  <a:schemeClr val="dk1"/>
                </a:solidFill>
                <a:effectLst/>
                <a:latin typeface="Arial"/>
                <a:ea typeface="Arial"/>
                <a:cs typeface="Arial"/>
                <a:sym typeface="Arial"/>
                <a:hlinkClick r:id="rId3" tooltip="WaterAid Programme Guide"/>
              </a:rPr>
              <a:t>WaterAid Programme Guide</a:t>
            </a:r>
            <a:r>
              <a:rPr lang="en-GB" sz="1200" b="0" i="0" u="none" strike="noStrike" cap="none" dirty="0">
                <a:solidFill>
                  <a:schemeClr val="dk1"/>
                </a:solidFill>
                <a:effectLst/>
                <a:latin typeface="Arial"/>
                <a:ea typeface="Arial"/>
                <a:cs typeface="Arial"/>
                <a:sym typeface="Arial"/>
              </a:rPr>
              <a:t>). Session 3 on gender and social inclusion discusses this in detail.</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We will discuss vulnerability in-depth after lunch.</a:t>
            </a:r>
          </a:p>
          <a:p>
            <a:endParaRPr lang="en-GB" sz="1200" b="0" i="0" u="none" strike="noStrike" cap="none" dirty="0">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dirty="0">
                <a:solidFill>
                  <a:schemeClr val="dk1"/>
                </a:solidFill>
                <a:effectLst/>
                <a:latin typeface="Arial"/>
                <a:ea typeface="Arial"/>
                <a:cs typeface="Arial"/>
                <a:sym typeface="Arial"/>
              </a:rPr>
              <a:t>Climate risk assessments are discussed in detail in Module 3.</a:t>
            </a:r>
          </a:p>
          <a:p>
            <a:endParaRPr lang="en-GB" dirty="0"/>
          </a:p>
        </p:txBody>
      </p:sp>
      <p:sp>
        <p:nvSpPr>
          <p:cNvPr id="4" name="Slide Number Placeholder 3">
            <a:extLst>
              <a:ext uri="{FF2B5EF4-FFF2-40B4-BE49-F238E27FC236}">
                <a16:creationId xmlns:a16="http://schemas.microsoft.com/office/drawing/2014/main" id="{52A94DF3-B73D-AE34-F50E-6816A891B268}"/>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9364531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a:extLst>
            <a:ext uri="{FF2B5EF4-FFF2-40B4-BE49-F238E27FC236}">
              <a16:creationId xmlns:a16="http://schemas.microsoft.com/office/drawing/2014/main" id="{C71EB7D2-C58E-2E05-B971-032CD3B62FFA}"/>
            </a:ext>
          </a:extLst>
        </p:cNvPr>
        <p:cNvGrpSpPr/>
        <p:nvPr/>
      </p:nvGrpSpPr>
      <p:grpSpPr>
        <a:xfrm>
          <a:off x="0" y="0"/>
          <a:ext cx="0" cy="0"/>
          <a:chOff x="0" y="0"/>
          <a:chExt cx="0" cy="0"/>
        </a:xfrm>
      </p:grpSpPr>
      <p:sp>
        <p:nvSpPr>
          <p:cNvPr id="463" name="Google Shape;463;p48:notes">
            <a:extLst>
              <a:ext uri="{FF2B5EF4-FFF2-40B4-BE49-F238E27FC236}">
                <a16:creationId xmlns:a16="http://schemas.microsoft.com/office/drawing/2014/main" id="{FFF804AB-BE02-A96E-60B0-C2B21765167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
        <p:nvSpPr>
          <p:cNvPr id="464" name="Google Shape;464;p48:notes">
            <a:extLst>
              <a:ext uri="{FF2B5EF4-FFF2-40B4-BE49-F238E27FC236}">
                <a16:creationId xmlns:a16="http://schemas.microsoft.com/office/drawing/2014/main" id="{853857A9-FF8A-1BF9-895C-CB18AA6CB2C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000" b="1" dirty="0">
                <a:solidFill>
                  <a:schemeClr val="dk1"/>
                </a:solidFill>
                <a:latin typeface="Roboto"/>
                <a:ea typeface="Roboto"/>
                <a:cs typeface="Roboto"/>
                <a:sym typeface="Roboto"/>
              </a:rPr>
              <a:t>Trainer notes: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000" dirty="0">
              <a:solidFill>
                <a:schemeClr val="dk1"/>
              </a:solidFill>
              <a:latin typeface="Roboto"/>
              <a:ea typeface="Roboto"/>
              <a:cs typeface="Roboto"/>
              <a:sym typeface="Roboto"/>
            </a:endParaRPr>
          </a:p>
          <a:p>
            <a:r>
              <a:rPr lang="en-GB" sz="1000" b="1" dirty="0"/>
              <a:t>1. Hazard (includes probability and likelihood)</a:t>
            </a:r>
          </a:p>
          <a:p>
            <a:r>
              <a:rPr lang="en-GB" sz="1000" dirty="0"/>
              <a:t>A </a:t>
            </a:r>
            <a:r>
              <a:rPr lang="en-GB" sz="1000" b="1" dirty="0"/>
              <a:t>hazard</a:t>
            </a:r>
            <a:r>
              <a:rPr lang="en-GB" sz="1000" dirty="0"/>
              <a:t> is a potentially damaging event, such as a flood, drought, heatwave, or landslide.</a:t>
            </a:r>
          </a:p>
          <a:p>
            <a:r>
              <a:rPr lang="en-GB" sz="1000" dirty="0"/>
              <a:t>A hazard has two important parts:</a:t>
            </a:r>
          </a:p>
          <a:p>
            <a:r>
              <a:rPr lang="en-GB" sz="1000" b="1" dirty="0"/>
              <a:t>Likelihood / probability</a:t>
            </a:r>
            <a:r>
              <a:rPr lang="en-GB" sz="1000" dirty="0"/>
              <a:t>:</a:t>
            </a:r>
            <a:br>
              <a:rPr lang="en-GB" sz="1000" dirty="0"/>
            </a:br>
            <a:r>
              <a:rPr lang="en-GB" sz="1000" dirty="0"/>
              <a:t>How likely the event is to happen</a:t>
            </a:r>
            <a:br>
              <a:rPr lang="en-GB" sz="1000" dirty="0"/>
            </a:br>
            <a:r>
              <a:rPr lang="en-GB" sz="1000" i="1" dirty="0"/>
              <a:t>Example: a flood that happens once every 10 years</a:t>
            </a:r>
            <a:endParaRPr lang="en-GB" sz="1000" dirty="0"/>
          </a:p>
          <a:p>
            <a:r>
              <a:rPr lang="en-GB" sz="1000" b="1" dirty="0"/>
              <a:t>Intensity</a:t>
            </a:r>
            <a:r>
              <a:rPr lang="en-GB" sz="1000" dirty="0"/>
              <a:t>:</a:t>
            </a:r>
            <a:br>
              <a:rPr lang="en-GB" sz="1000" dirty="0"/>
            </a:br>
            <a:r>
              <a:rPr lang="en-GB" sz="1000" dirty="0"/>
              <a:t>How strong or severe the event is</a:t>
            </a:r>
            <a:br>
              <a:rPr lang="en-GB" sz="1000" dirty="0"/>
            </a:br>
            <a:r>
              <a:rPr lang="en-GB" sz="1000" i="1" dirty="0"/>
              <a:t>Example: flood depth, drought length, temperature</a:t>
            </a:r>
            <a:endParaRPr lang="en-GB" sz="1000" dirty="0"/>
          </a:p>
          <a:p>
            <a:r>
              <a:rPr lang="en-GB" sz="1000" dirty="0"/>
              <a:t>👉 </a:t>
            </a:r>
            <a:r>
              <a:rPr lang="en-GB" sz="1000" b="1" dirty="0"/>
              <a:t>Probability and likelihood are part of the hazard.</a:t>
            </a:r>
            <a:br>
              <a:rPr lang="en-GB" sz="1000" dirty="0"/>
            </a:br>
            <a:r>
              <a:rPr lang="en-GB" sz="1000" dirty="0"/>
              <a:t>They describe how often and how likely the hazard occurs.</a:t>
            </a:r>
          </a:p>
          <a:p>
            <a:endParaRPr lang="en-GB" sz="1000" dirty="0"/>
          </a:p>
          <a:p>
            <a:r>
              <a:rPr lang="en-GB" sz="1000" b="1" dirty="0"/>
              <a:t>Why probability is often not written explicitly</a:t>
            </a:r>
          </a:p>
          <a:p>
            <a:r>
              <a:rPr lang="en-GB" sz="1000" dirty="0"/>
              <a:t>The compact formula is used because:</a:t>
            </a:r>
          </a:p>
          <a:p>
            <a:r>
              <a:rPr lang="en-GB" sz="1000" dirty="0"/>
              <a:t>It is </a:t>
            </a:r>
            <a:r>
              <a:rPr lang="en-GB" sz="1000" b="1" dirty="0"/>
              <a:t>communicable</a:t>
            </a:r>
            <a:r>
              <a:rPr lang="en-GB" sz="1000" dirty="0"/>
              <a:t> and works for qualitative, semi-quantitative, and quantitative assessments</a:t>
            </a:r>
          </a:p>
          <a:p>
            <a:r>
              <a:rPr lang="en-GB" sz="1000" dirty="0"/>
              <a:t>Probability is often </a:t>
            </a:r>
            <a:r>
              <a:rPr lang="en-GB" sz="1000" b="1" dirty="0"/>
              <a:t>implicitly captured</a:t>
            </a:r>
            <a:r>
              <a:rPr lang="en-GB" sz="1000" dirty="0"/>
              <a:t> in hazard definitions (return periods, scenarios)</a:t>
            </a:r>
          </a:p>
          <a:p>
            <a:r>
              <a:rPr lang="en-GB" sz="1000" dirty="0"/>
              <a:t>In practice, data limitations mean probability is handled through </a:t>
            </a:r>
            <a:r>
              <a:rPr lang="en-GB" sz="1000" b="1" dirty="0"/>
              <a:t>scenarios</a:t>
            </a:r>
            <a:r>
              <a:rPr lang="en-GB" sz="1000" dirty="0"/>
              <a:t>, not precise calculations</a:t>
            </a:r>
          </a:p>
          <a:p>
            <a:endParaRPr lang="en-GB" sz="1000" dirty="0"/>
          </a:p>
          <a:p>
            <a:pPr marL="0" lvl="0" indent="0" algn="l" rtl="0">
              <a:lnSpc>
                <a:spcPct val="100000"/>
              </a:lnSpc>
              <a:spcBef>
                <a:spcPts val="0"/>
              </a:spcBef>
              <a:spcAft>
                <a:spcPts val="0"/>
              </a:spcAft>
              <a:buSzPts val="1100"/>
              <a:buNone/>
            </a:pPr>
            <a:endParaRPr sz="1000" dirty="0"/>
          </a:p>
        </p:txBody>
      </p:sp>
    </p:spTree>
    <p:extLst>
      <p:ext uri="{BB962C8B-B14F-4D97-AF65-F5344CB8AC3E}">
        <p14:creationId xmlns:p14="http://schemas.microsoft.com/office/powerpoint/2010/main" val="16578419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a:extLst>
            <a:ext uri="{FF2B5EF4-FFF2-40B4-BE49-F238E27FC236}">
              <a16:creationId xmlns:a16="http://schemas.microsoft.com/office/drawing/2014/main" id="{AA2F6C56-FD3E-AFA7-32F2-0974EFD8E176}"/>
            </a:ext>
          </a:extLst>
        </p:cNvPr>
        <p:cNvGrpSpPr/>
        <p:nvPr/>
      </p:nvGrpSpPr>
      <p:grpSpPr>
        <a:xfrm>
          <a:off x="0" y="0"/>
          <a:ext cx="0" cy="0"/>
          <a:chOff x="0" y="0"/>
          <a:chExt cx="0" cy="0"/>
        </a:xfrm>
      </p:grpSpPr>
      <p:sp>
        <p:nvSpPr>
          <p:cNvPr id="463" name="Google Shape;463;p48:notes">
            <a:extLst>
              <a:ext uri="{FF2B5EF4-FFF2-40B4-BE49-F238E27FC236}">
                <a16:creationId xmlns:a16="http://schemas.microsoft.com/office/drawing/2014/main" id="{F1FD6567-166C-DEE3-63CB-97F6D6517E0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
        <p:nvSpPr>
          <p:cNvPr id="464" name="Google Shape;464;p48:notes">
            <a:extLst>
              <a:ext uri="{FF2B5EF4-FFF2-40B4-BE49-F238E27FC236}">
                <a16:creationId xmlns:a16="http://schemas.microsoft.com/office/drawing/2014/main" id="{AA764980-3058-7917-FFD8-576BF69D4A8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000" b="1" dirty="0">
                <a:solidFill>
                  <a:schemeClr val="dk1"/>
                </a:solidFill>
                <a:latin typeface="Roboto"/>
                <a:ea typeface="Roboto"/>
                <a:cs typeface="Roboto"/>
                <a:sym typeface="Roboto"/>
              </a:rPr>
              <a:t>Trainer notes: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000" dirty="0">
              <a:solidFill>
                <a:schemeClr val="dk1"/>
              </a:solidFill>
              <a:latin typeface="Roboto"/>
              <a:ea typeface="Roboto"/>
              <a:cs typeface="Roboto"/>
              <a:sym typeface="Roboto"/>
            </a:endParaRPr>
          </a:p>
          <a:p>
            <a:r>
              <a:rPr lang="en-GB" sz="1000" b="1" dirty="0"/>
              <a:t>1. 2. Exposure (what is in harm’s way)</a:t>
            </a:r>
          </a:p>
          <a:p>
            <a:r>
              <a:rPr lang="en-GB" sz="1000" b="1" dirty="0"/>
              <a:t>Exposure</a:t>
            </a:r>
            <a:r>
              <a:rPr lang="en-GB" sz="1000" dirty="0"/>
              <a:t> means the people, assets, or services that are located where the hazard can occur.</a:t>
            </a:r>
          </a:p>
          <a:p>
            <a:r>
              <a:rPr lang="en-GB" sz="1000" dirty="0"/>
              <a:t>Examples:</a:t>
            </a:r>
          </a:p>
          <a:p>
            <a:r>
              <a:rPr lang="en-GB" sz="1000" dirty="0"/>
              <a:t>People living in a floodplain</a:t>
            </a:r>
          </a:p>
          <a:p>
            <a:r>
              <a:rPr lang="en-GB" sz="1000" dirty="0"/>
              <a:t>A water intake located in a river</a:t>
            </a:r>
          </a:p>
          <a:p>
            <a:r>
              <a:rPr lang="en-GB" sz="1000" dirty="0"/>
              <a:t>A pipeline crossing unstable ground</a:t>
            </a:r>
          </a:p>
          <a:p>
            <a:r>
              <a:rPr lang="en-GB" sz="1000" dirty="0"/>
              <a:t>If nothing is exposed, there is no risk — even if a hazard occurs.</a:t>
            </a:r>
          </a:p>
          <a:p>
            <a:pPr marL="0" lvl="0" indent="0" algn="l" rtl="0">
              <a:lnSpc>
                <a:spcPct val="100000"/>
              </a:lnSpc>
              <a:spcBef>
                <a:spcPts val="0"/>
              </a:spcBef>
              <a:spcAft>
                <a:spcPts val="0"/>
              </a:spcAft>
              <a:buSzPts val="1100"/>
              <a:buNone/>
            </a:pPr>
            <a:endParaRPr lang="en-GB" sz="1000" dirty="0"/>
          </a:p>
          <a:p>
            <a:r>
              <a:rPr lang="en-GB" sz="1000" dirty="0"/>
              <a:t>Exposure is usually treated as a </a:t>
            </a:r>
            <a:r>
              <a:rPr lang="en-GB" sz="1000" b="1" dirty="0"/>
              <a:t>static quantity</a:t>
            </a:r>
            <a:r>
              <a:rPr lang="en-GB" sz="1000" dirty="0"/>
              <a:t> (e.g. number of people or assets exposed).</a:t>
            </a:r>
            <a:br>
              <a:rPr lang="en-GB" sz="1000" dirty="0"/>
            </a:br>
            <a:r>
              <a:rPr lang="en-GB" sz="1000" dirty="0"/>
              <a:t>However, probability can enter indirectly when:</a:t>
            </a:r>
          </a:p>
          <a:p>
            <a:r>
              <a:rPr lang="en-GB" sz="1000" dirty="0"/>
              <a:t>Exposure varies over time (seasonal population, intermittent service use)</a:t>
            </a:r>
          </a:p>
          <a:p>
            <a:r>
              <a:rPr lang="en-GB" sz="1000" dirty="0"/>
              <a:t>Scenarios are used (e.g. probability that a system is operational during a hazard)</a:t>
            </a:r>
          </a:p>
          <a:p>
            <a:pPr marL="0" lvl="0" indent="0" algn="l" rtl="0">
              <a:lnSpc>
                <a:spcPct val="100000"/>
              </a:lnSpc>
              <a:spcBef>
                <a:spcPts val="0"/>
              </a:spcBef>
              <a:spcAft>
                <a:spcPts val="0"/>
              </a:spcAft>
              <a:buSzPts val="1100"/>
              <a:buNone/>
            </a:pPr>
            <a:endParaRPr sz="1000" dirty="0"/>
          </a:p>
        </p:txBody>
      </p:sp>
    </p:spTree>
    <p:extLst>
      <p:ext uri="{BB962C8B-B14F-4D97-AF65-F5344CB8AC3E}">
        <p14:creationId xmlns:p14="http://schemas.microsoft.com/office/powerpoint/2010/main" val="3074155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a:extLst>
            <a:ext uri="{FF2B5EF4-FFF2-40B4-BE49-F238E27FC236}">
              <a16:creationId xmlns:a16="http://schemas.microsoft.com/office/drawing/2014/main" id="{18ABEA45-1A32-C64D-00E7-1F4AFE6D4AD8}"/>
            </a:ext>
          </a:extLst>
        </p:cNvPr>
        <p:cNvGrpSpPr/>
        <p:nvPr/>
      </p:nvGrpSpPr>
      <p:grpSpPr>
        <a:xfrm>
          <a:off x="0" y="0"/>
          <a:ext cx="0" cy="0"/>
          <a:chOff x="0" y="0"/>
          <a:chExt cx="0" cy="0"/>
        </a:xfrm>
      </p:grpSpPr>
      <p:sp>
        <p:nvSpPr>
          <p:cNvPr id="109" name="Google Shape;109;g30954ad01f5_0_1:notes">
            <a:extLst>
              <a:ext uri="{FF2B5EF4-FFF2-40B4-BE49-F238E27FC236}">
                <a16:creationId xmlns:a16="http://schemas.microsoft.com/office/drawing/2014/main" id="{2331B904-55D7-99A7-2652-2CE811B755A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b="1">
                <a:solidFill>
                  <a:schemeClr val="dk1"/>
                </a:solidFill>
                <a:latin typeface="Roboto"/>
                <a:ea typeface="Roboto"/>
                <a:cs typeface="Roboto"/>
                <a:sym typeface="Roboto"/>
              </a:rPr>
              <a:t>Trainer notes:</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b="0">
                <a:solidFill>
                  <a:schemeClr val="dk1"/>
                </a:solidFill>
                <a:latin typeface="Roboto"/>
                <a:ea typeface="Roboto"/>
                <a:cs typeface="Roboto"/>
                <a:sym typeface="Roboto"/>
              </a:rPr>
              <a:t>Here you can acknowledge who contributed to the development of the Masterclass.</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endParaRPr lang="en-US" sz="1000">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a:solidFill>
                  <a:schemeClr val="dk1"/>
                </a:solidFill>
              </a:rPr>
              <a:t>We would like to acknowledge the following partners and funders involved in designing and delivering the </a:t>
            </a:r>
            <a:r>
              <a:rPr lang="en-GB" sz="1000" b="0">
                <a:solidFill>
                  <a:srgbClr val="FFFFFF"/>
                </a:solidFill>
                <a:latin typeface="Roboto"/>
                <a:ea typeface="Roboto"/>
                <a:cs typeface="Roboto"/>
                <a:sym typeface="Roboto"/>
              </a:rPr>
              <a:t>Climate Resilient Water Services Masterclass (CRWSMC)</a:t>
            </a:r>
            <a:r>
              <a:rPr lang="en-GB" sz="1000" b="0">
                <a:solidFill>
                  <a:schemeClr val="dk1"/>
                </a:solidFill>
                <a:latin typeface="Roboto"/>
                <a:ea typeface="Roboto"/>
                <a:cs typeface="Roboto"/>
                <a:sym typeface="Roboto"/>
              </a:rPr>
              <a:t>.</a:t>
            </a:r>
            <a:endParaRPr sz="1000" b="0">
              <a:solidFill>
                <a:srgbClr val="0B5FBA"/>
              </a:solidFill>
            </a:endParaRPr>
          </a:p>
          <a:p>
            <a:pPr marL="0" lvl="0" indent="0" algn="l" rtl="0">
              <a:lnSpc>
                <a:spcPct val="100000"/>
              </a:lnSpc>
              <a:spcBef>
                <a:spcPts val="0"/>
              </a:spcBef>
              <a:spcAft>
                <a:spcPts val="0"/>
              </a:spcAft>
              <a:buClr>
                <a:schemeClr val="dk1"/>
              </a:buClr>
              <a:buSzPts val="1100"/>
              <a:buFont typeface="Arial"/>
              <a:buNone/>
            </a:pPr>
            <a:endParaRPr sz="1000" b="1">
              <a:solidFill>
                <a:schemeClr val="dk1"/>
              </a:solidFill>
            </a:endParaRPr>
          </a:p>
        </p:txBody>
      </p:sp>
      <p:sp>
        <p:nvSpPr>
          <p:cNvPr id="110" name="Google Shape;110;g30954ad01f5_0_1:notes">
            <a:extLst>
              <a:ext uri="{FF2B5EF4-FFF2-40B4-BE49-F238E27FC236}">
                <a16:creationId xmlns:a16="http://schemas.microsoft.com/office/drawing/2014/main" id="{03D355F4-5BCE-F3C5-0634-EB6F92AE450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1785881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a:extLst>
            <a:ext uri="{FF2B5EF4-FFF2-40B4-BE49-F238E27FC236}">
              <a16:creationId xmlns:a16="http://schemas.microsoft.com/office/drawing/2014/main" id="{5DB8B756-2A40-604C-B591-E688438EA12E}"/>
            </a:ext>
          </a:extLst>
        </p:cNvPr>
        <p:cNvGrpSpPr/>
        <p:nvPr/>
      </p:nvGrpSpPr>
      <p:grpSpPr>
        <a:xfrm>
          <a:off x="0" y="0"/>
          <a:ext cx="0" cy="0"/>
          <a:chOff x="0" y="0"/>
          <a:chExt cx="0" cy="0"/>
        </a:xfrm>
      </p:grpSpPr>
      <p:sp>
        <p:nvSpPr>
          <p:cNvPr id="463" name="Google Shape;463;p48:notes">
            <a:extLst>
              <a:ext uri="{FF2B5EF4-FFF2-40B4-BE49-F238E27FC236}">
                <a16:creationId xmlns:a16="http://schemas.microsoft.com/office/drawing/2014/main" id="{FA81B06F-A43F-A016-D745-CD1BC8C83FA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
        <p:nvSpPr>
          <p:cNvPr id="464" name="Google Shape;464;p48:notes">
            <a:extLst>
              <a:ext uri="{FF2B5EF4-FFF2-40B4-BE49-F238E27FC236}">
                <a16:creationId xmlns:a16="http://schemas.microsoft.com/office/drawing/2014/main" id="{62AB534D-8709-CA89-3ABC-2EC4363C5AC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000" b="1" dirty="0">
                <a:solidFill>
                  <a:schemeClr val="dk1"/>
                </a:solidFill>
                <a:latin typeface="Roboto"/>
                <a:ea typeface="Roboto"/>
                <a:cs typeface="Roboto"/>
                <a:sym typeface="Roboto"/>
              </a:rPr>
              <a:t>Trainer notes: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000" dirty="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000" dirty="0">
                <a:solidFill>
                  <a:schemeClr val="dk1"/>
                </a:solidFill>
                <a:latin typeface="Roboto"/>
                <a:ea typeface="Roboto"/>
                <a:cs typeface="Roboto"/>
                <a:sym typeface="Roboto"/>
              </a:rPr>
              <a:t>Vulnerability is closely tied to issues of equity and social inclusion.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000" dirty="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000" dirty="0">
                <a:solidFill>
                  <a:schemeClr val="dk1"/>
                </a:solidFill>
                <a:latin typeface="Roboto"/>
                <a:ea typeface="Roboto"/>
                <a:cs typeface="Roboto"/>
                <a:sym typeface="Roboto"/>
              </a:rPr>
              <a:t>The vulnerability assessment can be an entry point to discuss and address systemic inequalities and promote inclusive climate action. By putting all of these dimensions – of hazard, exposure and vulnerability - together, we create a comprehensive risk assessment. This helps us to identify high-risk areas, vulnerable populations and potential hazards, so that we can target our efforts to reduce risk.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000" dirty="0">
              <a:solidFill>
                <a:schemeClr val="dk1"/>
              </a:solidFill>
              <a:latin typeface="Roboto"/>
              <a:ea typeface="Roboto"/>
              <a:cs typeface="Roboto"/>
              <a:sym typeface="Roboto"/>
            </a:endParaRPr>
          </a:p>
          <a:p>
            <a:r>
              <a:rPr lang="en-GB" sz="1000" b="1" dirty="0"/>
              <a:t>Capacity (ability to anticipate, cope, respond, and recover)</a:t>
            </a:r>
          </a:p>
          <a:p>
            <a:r>
              <a:rPr lang="en-GB" sz="1000" dirty="0"/>
              <a:t>Capacity includes:</a:t>
            </a:r>
          </a:p>
          <a:p>
            <a:r>
              <a:rPr lang="en-GB" sz="1000" dirty="0"/>
              <a:t>Technical capacity (robust design, backup systems)</a:t>
            </a:r>
          </a:p>
          <a:p>
            <a:r>
              <a:rPr lang="en-GB" sz="1000" dirty="0"/>
              <a:t>Institutional capacity (O&amp;M, staffing, governance)</a:t>
            </a:r>
          </a:p>
          <a:p>
            <a:r>
              <a:rPr lang="en-GB" sz="1000" dirty="0"/>
              <a:t>Financial capacity (maintenance budgets, emergency funds)</a:t>
            </a:r>
          </a:p>
          <a:p>
            <a:r>
              <a:rPr lang="en-GB" sz="1000" dirty="0"/>
              <a:t>Social capacity (user awareness, demand management)</a:t>
            </a:r>
          </a:p>
          <a:p>
            <a:r>
              <a:rPr lang="en-GB" sz="1000" dirty="0"/>
              <a:t>In probabilistic terms, capacity:</a:t>
            </a:r>
          </a:p>
          <a:p>
            <a:r>
              <a:rPr lang="en-GB" sz="1000" b="1" dirty="0"/>
              <a:t>Reduces the probability of failure</a:t>
            </a:r>
            <a:r>
              <a:rPr lang="en-GB" sz="1000" dirty="0"/>
              <a:t>, given a hazard</a:t>
            </a:r>
          </a:p>
          <a:p>
            <a:r>
              <a:rPr lang="en-GB" sz="1000" b="1" dirty="0"/>
              <a:t>Reduces the duration and severity of impacts</a:t>
            </a:r>
            <a:endParaRPr lang="en-GB" sz="1000" dirty="0"/>
          </a:p>
          <a:p>
            <a:r>
              <a:rPr lang="en-GB" sz="1000" b="1" dirty="0"/>
              <a:t>Improves recovery time</a:t>
            </a:r>
            <a:endParaRPr lang="en-GB" sz="1000" dirty="0"/>
          </a:p>
          <a:p>
            <a:r>
              <a:rPr lang="en-GB" sz="1000" dirty="0"/>
              <a:t>So capacity </a:t>
            </a:r>
            <a:r>
              <a:rPr lang="en-GB" sz="1000" b="1" dirty="0"/>
              <a:t>lowers effective vulnerability</a:t>
            </a:r>
            <a:r>
              <a:rPr lang="en-GB" sz="1000" dirty="0"/>
              <a:t>.</a:t>
            </a:r>
          </a:p>
          <a:p>
            <a:endParaRPr lang="en-GB" sz="1000" dirty="0"/>
          </a:p>
          <a:p>
            <a:r>
              <a:rPr lang="en-GB" sz="1000" b="1" dirty="0"/>
              <a:t>5. Why capacity is sometimes omitted in simple formulas</a:t>
            </a:r>
          </a:p>
          <a:p>
            <a:r>
              <a:rPr lang="en-GB" sz="1000" dirty="0"/>
              <a:t>Capacity is often left out because:</a:t>
            </a:r>
          </a:p>
          <a:p>
            <a:r>
              <a:rPr lang="en-GB" sz="1000" dirty="0"/>
              <a:t>It is harder to quantify than hazard or exposure</a:t>
            </a:r>
          </a:p>
          <a:p>
            <a:r>
              <a:rPr lang="en-GB" sz="1000" dirty="0"/>
              <a:t>It overlaps conceptually with vulnerability</a:t>
            </a:r>
          </a:p>
          <a:p>
            <a:r>
              <a:rPr lang="en-GB" sz="1000" dirty="0"/>
              <a:t>Many assessments implicitly assume “current capacity”</a:t>
            </a:r>
          </a:p>
          <a:p>
            <a:r>
              <a:rPr lang="en-GB" sz="1000" dirty="0"/>
              <a:t>However, for </a:t>
            </a:r>
            <a:r>
              <a:rPr lang="en-GB" sz="1000" b="1" dirty="0"/>
              <a:t>climate resilience and WASH systems</a:t>
            </a:r>
            <a:r>
              <a:rPr lang="en-GB" sz="1000" dirty="0"/>
              <a:t>, making capacity explicit is critical, because:</a:t>
            </a:r>
          </a:p>
          <a:p>
            <a:r>
              <a:rPr lang="en-GB" sz="1000" dirty="0"/>
              <a:t>Capacity is </a:t>
            </a:r>
            <a:r>
              <a:rPr lang="en-GB" sz="1000" b="1" dirty="0"/>
              <a:t>actionable</a:t>
            </a:r>
            <a:endParaRPr lang="en-GB" sz="1000" dirty="0"/>
          </a:p>
          <a:p>
            <a:r>
              <a:rPr lang="en-GB" sz="1000" dirty="0"/>
              <a:t>It aligns with systems strengthening</a:t>
            </a:r>
          </a:p>
          <a:p>
            <a:r>
              <a:rPr lang="en-GB" sz="1000" dirty="0"/>
              <a:t>It highlights adaptation options beyond infrastructure</a:t>
            </a:r>
          </a:p>
          <a:p>
            <a:endParaRPr lang="en-GB" sz="1000" dirty="0"/>
          </a:p>
          <a:p>
            <a:r>
              <a:rPr lang="en-GB" sz="1000" dirty="0"/>
              <a:t>Additional explanation, if needed</a:t>
            </a:r>
          </a:p>
          <a:p>
            <a:r>
              <a:rPr lang="en-GB" sz="1000" b="1" dirty="0"/>
              <a:t>Sensitivity</a:t>
            </a:r>
            <a:r>
              <a:rPr lang="en-GB" sz="1000" dirty="0"/>
              <a:t> describes </a:t>
            </a:r>
            <a:r>
              <a:rPr lang="en-GB" sz="1000" b="1" dirty="0"/>
              <a:t>how strongly exposed people or systems are affected</a:t>
            </a:r>
            <a:r>
              <a:rPr lang="en-GB" sz="1000" dirty="0"/>
              <a:t> by a hazard.</a:t>
            </a:r>
          </a:p>
          <a:p>
            <a:r>
              <a:rPr lang="en-GB" sz="1000" dirty="0"/>
              <a:t>It is a key part of </a:t>
            </a:r>
            <a:r>
              <a:rPr lang="en-GB" sz="1000" b="1" dirty="0"/>
              <a:t>vulnerability</a:t>
            </a:r>
            <a:r>
              <a:rPr lang="en-GB" sz="1000" dirty="0"/>
              <a:t>.</a:t>
            </a:r>
          </a:p>
          <a:p>
            <a:r>
              <a:rPr lang="en-GB" sz="1000" dirty="0"/>
              <a:t>Examples:</a:t>
            </a:r>
          </a:p>
          <a:p>
            <a:r>
              <a:rPr lang="en-GB" sz="1000" dirty="0"/>
              <a:t>Shallow wells are more sensitive to drought than deep boreholes</a:t>
            </a:r>
          </a:p>
          <a:p>
            <a:r>
              <a:rPr lang="en-GB" sz="1000" dirty="0"/>
              <a:t>Old pipes are more sensitive to ground movement than flexible pipes</a:t>
            </a:r>
          </a:p>
          <a:p>
            <a:r>
              <a:rPr lang="en-GB" sz="1000" dirty="0"/>
              <a:t>Poor water quality systems are more sensitive to flooding</a:t>
            </a:r>
          </a:p>
          <a:p>
            <a:r>
              <a:rPr lang="en-GB" sz="1000" dirty="0"/>
              <a:t>👉 Sensitivity answers:</a:t>
            </a:r>
            <a:br>
              <a:rPr lang="en-GB" sz="1000" dirty="0"/>
            </a:br>
            <a:r>
              <a:rPr lang="en-GB" sz="1000" b="1" dirty="0"/>
              <a:t>“If exposed, how badly will it be affected?”</a:t>
            </a:r>
            <a:endParaRPr lang="en-GB" sz="1000" dirty="0"/>
          </a:p>
          <a:p>
            <a:endParaRPr lang="en-GB" sz="1000" dirty="0"/>
          </a:p>
          <a:p>
            <a:endParaRPr lang="en-GB" sz="1000" dirty="0"/>
          </a:p>
          <a:p>
            <a:pPr marL="0" lvl="0" indent="0" algn="l" rtl="0">
              <a:lnSpc>
                <a:spcPct val="100000"/>
              </a:lnSpc>
              <a:spcBef>
                <a:spcPts val="0"/>
              </a:spcBef>
              <a:spcAft>
                <a:spcPts val="0"/>
              </a:spcAft>
              <a:buSzPts val="1100"/>
              <a:buNone/>
            </a:pPr>
            <a:endParaRPr sz="1000" dirty="0"/>
          </a:p>
        </p:txBody>
      </p:sp>
    </p:spTree>
    <p:extLst>
      <p:ext uri="{BB962C8B-B14F-4D97-AF65-F5344CB8AC3E}">
        <p14:creationId xmlns:p14="http://schemas.microsoft.com/office/powerpoint/2010/main" val="26826300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5"/>
        <p:cNvGrpSpPr/>
        <p:nvPr/>
      </p:nvGrpSpPr>
      <p:grpSpPr>
        <a:xfrm>
          <a:off x="0" y="0"/>
          <a:ext cx="0" cy="0"/>
          <a:chOff x="0" y="0"/>
          <a:chExt cx="0" cy="0"/>
        </a:xfrm>
      </p:grpSpPr>
      <p:sp>
        <p:nvSpPr>
          <p:cNvPr id="656" name="Google Shape;656;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This is slide looks at the impacts of climate hazards on marginalized groups. Remind participants that vulnerability is one of the three elements of climate risk (which also includes climate hazards and exposure). This slide showcases how climate hazards create impacts on </a:t>
            </a:r>
            <a:r>
              <a:rPr lang="en-US" sz="1000" b="1">
                <a:solidFill>
                  <a:schemeClr val="dk1"/>
                </a:solidFill>
              </a:rPr>
              <a:t>women &amp; girls </a:t>
            </a:r>
            <a:r>
              <a:rPr lang="en-US" sz="1000">
                <a:solidFill>
                  <a:schemeClr val="dk1"/>
                </a:solidFill>
              </a:rPr>
              <a:t>and on </a:t>
            </a:r>
            <a:r>
              <a:rPr lang="en-US" sz="1000" b="1">
                <a:solidFill>
                  <a:schemeClr val="dk1"/>
                </a:solidFill>
              </a:rPr>
              <a:t>people living with disabilities</a:t>
            </a:r>
            <a:r>
              <a:rPr lang="en-US" sz="1000">
                <a:solidFill>
                  <a:schemeClr val="dk1"/>
                </a:solidFill>
              </a:rPr>
              <a:t>.</a:t>
            </a: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Vulnerability of women is influenced by:</a:t>
            </a:r>
            <a:br>
              <a:rPr lang="en-US" sz="1000" b="1">
                <a:solidFill>
                  <a:schemeClr val="dk1"/>
                </a:solidFill>
              </a:rPr>
            </a:b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a:solidFill>
                  <a:schemeClr val="dk1"/>
                </a:solidFill>
              </a:rPr>
              <a:t>Gender roles and responsibilities</a:t>
            </a:r>
            <a:r>
              <a:rPr lang="en-US" sz="1000">
                <a:solidFill>
                  <a:schemeClr val="dk1"/>
                </a:solidFill>
              </a:rPr>
              <a:t>: Typically, women are primarily responsible for household tasks such as fetching water, cooking, and caring for children and the elderly. Climate change exacerbates these responsibilities by increasing the time and effort required for tasks such as water collection, as water sources become scarcer or more distant.</a:t>
            </a:r>
            <a:br>
              <a:rPr lang="en-US" sz="1000">
                <a:solidFill>
                  <a:schemeClr val="dk1"/>
                </a:solidFill>
              </a:rPr>
            </a:b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a:solidFill>
                  <a:schemeClr val="dk1"/>
                </a:solidFill>
              </a:rPr>
              <a:t>Limited access to resources</a:t>
            </a:r>
            <a:r>
              <a:rPr lang="en-US" sz="1000">
                <a:solidFill>
                  <a:schemeClr val="dk1"/>
                </a:solidFill>
              </a:rPr>
              <a:t>: Women often have less access to resources such as land, credit, technology, and education compared to men. This limits their ability to adapt to climate change,  invest in climate adaptation measures or pursue alternative livelihood strategies. </a:t>
            </a:r>
            <a:br>
              <a:rPr lang="en-US" sz="1000">
                <a:solidFill>
                  <a:schemeClr val="dk1"/>
                </a:solidFill>
              </a:rPr>
            </a:b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a:solidFill>
                  <a:schemeClr val="dk1"/>
                </a:solidFill>
              </a:rPr>
              <a:t>Economic dependence</a:t>
            </a:r>
            <a:r>
              <a:rPr lang="en-US" sz="1000">
                <a:solidFill>
                  <a:schemeClr val="dk1"/>
                </a:solidFill>
              </a:rPr>
              <a:t>: Women are more likely to be economically dependent on natural resources and agriculture. Climate change can disrupt agricultural patterns, leading to crop failures, loss of livestock, and reduced income for women farmers and pastoralists, thereby increasing their economic vulnerability.</a:t>
            </a:r>
            <a:br>
              <a:rPr lang="en-US" sz="1000">
                <a:solidFill>
                  <a:schemeClr val="dk1"/>
                </a:solidFill>
              </a:rPr>
            </a:b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a:solidFill>
                  <a:schemeClr val="dk1"/>
                </a:solidFill>
              </a:rPr>
              <a:t>Health risks</a:t>
            </a:r>
            <a:r>
              <a:rPr lang="en-US" sz="1000">
                <a:solidFill>
                  <a:schemeClr val="dk1"/>
                </a:solidFill>
              </a:rPr>
              <a:t>: Women's health can be disproportionately affected by climate change-related health risks. e.g. pregnant women and nursing mothers may be more vulnerable to heat-related illnesses and malnutrition during droughts or food shortages. Additionally, women may face challenges accessing reproductive healthcare services in the aftermath of climate-related disasters.</a:t>
            </a:r>
            <a:br>
              <a:rPr lang="en-US" sz="1000">
                <a:solidFill>
                  <a:schemeClr val="dk1"/>
                </a:solidFill>
              </a:rPr>
            </a:b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a:solidFill>
                  <a:schemeClr val="dk1"/>
                </a:solidFill>
              </a:rPr>
              <a:t>Gender-Based Violence</a:t>
            </a:r>
            <a:r>
              <a:rPr lang="en-US" sz="1000">
                <a:solidFill>
                  <a:schemeClr val="dk1"/>
                </a:solidFill>
              </a:rPr>
              <a:t>: Climate change can exacerbate gender-based violence, particularly in situations of displacement or resource scarcity. Women and girls are at increased risk of exploitation, sexual violence, and forced marriage in the aftermath of climate-related disasters or conflicts over scarce resources such as water or land.</a:t>
            </a:r>
            <a:br>
              <a:rPr lang="en-US" sz="1000">
                <a:solidFill>
                  <a:schemeClr val="dk1"/>
                </a:solidFill>
              </a:rPr>
            </a:b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a:solidFill>
                  <a:schemeClr val="dk1"/>
                </a:solidFill>
              </a:rPr>
              <a:t>Limited decision-making Power</a:t>
            </a:r>
            <a:r>
              <a:rPr lang="en-US" sz="1000">
                <a:solidFill>
                  <a:schemeClr val="dk1"/>
                </a:solidFill>
              </a:rPr>
              <a:t>: Gender inequalities in decision-making processes at the household, community, and institutional levels can undermine women's ability to influence policies and interventions aimed at addressing climate change impacts. This can result in the neglect of women's needs and priorities in climate adaptation and mitigation strategies.</a:t>
            </a:r>
            <a:endParaRPr sz="1000">
              <a:solidFill>
                <a:schemeClr val="dk1"/>
              </a:solidFill>
            </a:endParaRPr>
          </a:p>
          <a:p>
            <a:pPr marL="15875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People living with disabilities also </a:t>
            </a:r>
            <a:r>
              <a:rPr lang="en-US" sz="1000">
                <a:solidFill>
                  <a:schemeClr val="dk1"/>
                </a:solidFill>
              </a:rPr>
              <a:t>face climate risks due to their unique vulnerability context:</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a:solidFill>
                  <a:schemeClr val="dk1"/>
                </a:solidFill>
              </a:rPr>
              <a:t>Poverty: </a:t>
            </a:r>
            <a:r>
              <a:rPr lang="en-US" sz="1000">
                <a:solidFill>
                  <a:schemeClr val="dk1"/>
                </a:solidFill>
              </a:rPr>
              <a:t>people living with disabilities are more likely to experience poverty and economic marginalization, which can limit their ability to prepare for and recover from climate-related impacts.</a:t>
            </a:r>
            <a:br>
              <a:rPr lang="en-US" sz="1000" b="1">
                <a:solidFill>
                  <a:schemeClr val="dk1"/>
                </a:solidFill>
              </a:rPr>
            </a:br>
            <a:endParaRPr sz="1000" b="1">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a:solidFill>
                  <a:schemeClr val="dk1"/>
                </a:solidFill>
              </a:rPr>
              <a:t>Barriers to climate information:</a:t>
            </a:r>
            <a:r>
              <a:rPr lang="en-US" sz="1000">
                <a:solidFill>
                  <a:schemeClr val="dk1"/>
                </a:solidFill>
              </a:rPr>
              <a:t> barriers to accessing timely and relevant information about climate risks, preparedness measures, and evacuation procedures. Communication channels such as emergency alerts, warning systems, and public announcements may not be accessible to people with sensory or cognitive impairments, putting them at greater risk during disasters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p:txBody>
      </p:sp>
      <p:sp>
        <p:nvSpPr>
          <p:cNvPr id="657" name="Google Shape;657;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GB" dirty="0"/>
              <a:t>This is an example of how a risk assessment can be done and how capacity reduces the vulnerability</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22</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4624098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B5A49A-5FC9-0C50-C831-F269D5F22B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451402-48B4-F3C2-8BDB-8F22FA95823D}"/>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F338CAA2-A93F-823A-5474-17A696160CBC}"/>
              </a:ext>
            </a:extLst>
          </p:cNvPr>
          <p:cNvSpPr>
            <a:spLocks noGrp="1"/>
          </p:cNvSpPr>
          <p:nvPr>
            <p:ph type="body" idx="1"/>
          </p:nvPr>
        </p:nvSpPr>
        <p:spPr/>
        <p:txBody>
          <a:bodyPr/>
          <a:lstStyle/>
          <a:p>
            <a:r>
              <a:rPr lang="en-GB" b="1" dirty="0"/>
              <a:t>Good to know </a:t>
            </a: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Finance institutions often use risk assessments to understand the financial risk that their investments hold. By embedding risk assessment in your program, you can also increase the level of confidence that financing institutions have in your approach. </a:t>
            </a: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Risk assessments are not static. With changing climate and increasing understanding, it is recommended to build in regular review of your risk profile. Risk assessment can take place at project, infrastructure and from district to regional or national level.</a:t>
            </a:r>
            <a:endParaRPr lang="en-GB" sz="1200" b="0" i="0" u="none" strike="noStrike" cap="none" dirty="0">
              <a:solidFill>
                <a:schemeClr val="dk1"/>
              </a:solidFill>
              <a:effectLst/>
              <a:latin typeface="Arial"/>
              <a:cs typeface="Arial"/>
              <a:sym typeface="Arial"/>
            </a:endParaRP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From service delivery infrastructure to planning and institutional arrangements, risk assessments align with a systems strengthening approach by promoting a holistic, integrated, and adaptive strategies that build resilience, ensures sustainable resource use, and enhances the overall effectiveness of services. </a:t>
            </a:r>
          </a:p>
          <a:p>
            <a:pPr>
              <a:buFont typeface="Arial" panose="020B0604020202020204" pitchFamily="34" charset="0"/>
              <a:buChar char="•"/>
            </a:pPr>
            <a:endParaRPr lang="en-GB" sz="1200" b="0" i="0" u="none" strike="noStrike" cap="none" dirty="0">
              <a:solidFill>
                <a:schemeClr val="dk1"/>
              </a:solidFill>
              <a:effectLst/>
              <a:latin typeface="Arial"/>
              <a:cs typeface="Arial"/>
              <a:sym typeface="Arial"/>
            </a:endParaRPr>
          </a:p>
          <a:p>
            <a:pPr marL="228600" indent="0">
              <a:buFont typeface="Arial" panose="020B0604020202020204" pitchFamily="34" charset="0"/>
              <a:buNone/>
            </a:pPr>
            <a:r>
              <a:rPr lang="en-GB" sz="1200" b="0" i="0" u="none" strike="noStrike" cap="none" dirty="0">
                <a:solidFill>
                  <a:schemeClr val="dk1"/>
                </a:solidFill>
                <a:effectLst/>
                <a:latin typeface="Arial"/>
                <a:cs typeface="Arial"/>
                <a:sym typeface="Arial"/>
              </a:rPr>
              <a:t>But you do risk assessments for everyone, not just for vulnerable groups.</a:t>
            </a:r>
            <a:endParaRPr lang="en-GB" dirty="0"/>
          </a:p>
        </p:txBody>
      </p:sp>
      <p:sp>
        <p:nvSpPr>
          <p:cNvPr id="4" name="Slide Number Placeholder 3">
            <a:extLst>
              <a:ext uri="{FF2B5EF4-FFF2-40B4-BE49-F238E27FC236}">
                <a16:creationId xmlns:a16="http://schemas.microsoft.com/office/drawing/2014/main" id="{6ACE5E9F-4BA5-516F-3C5C-343282433A84}"/>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23</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0001337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a:extLst>
            <a:ext uri="{FF2B5EF4-FFF2-40B4-BE49-F238E27FC236}">
              <a16:creationId xmlns:a16="http://schemas.microsoft.com/office/drawing/2014/main" id="{E8CA5315-31F3-6329-12EC-C8BC64956B83}"/>
            </a:ext>
          </a:extLst>
        </p:cNvPr>
        <p:cNvGrpSpPr/>
        <p:nvPr/>
      </p:nvGrpSpPr>
      <p:grpSpPr>
        <a:xfrm>
          <a:off x="0" y="0"/>
          <a:ext cx="0" cy="0"/>
          <a:chOff x="0" y="0"/>
          <a:chExt cx="0" cy="0"/>
        </a:xfrm>
      </p:grpSpPr>
      <p:sp>
        <p:nvSpPr>
          <p:cNvPr id="536" name="Google Shape;536;p18:notes">
            <a:extLst>
              <a:ext uri="{FF2B5EF4-FFF2-40B4-BE49-F238E27FC236}">
                <a16:creationId xmlns:a16="http://schemas.microsoft.com/office/drawing/2014/main" id="{ABFF2252-CD56-2992-C21B-DCBB0330B1D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sz="1000" dirty="0">
                <a:solidFill>
                  <a:schemeClr val="dk1"/>
                </a:solidFill>
              </a:rPr>
              <a:t>Have participants describe what happened here – in terms of risks. Have them explain that the hazard remained the same, but the vulnerability has been reduced</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SzPts val="1100"/>
              <a:buNone/>
            </a:pPr>
            <a:r>
              <a:rPr lang="en-US" sz="1000" dirty="0">
                <a:solidFill>
                  <a:schemeClr val="dk1"/>
                </a:solidFill>
              </a:rPr>
              <a:t>If necessary, you can refer back to the diagram illustrating the three interconnected components of climate risk to remind participants that climate risk is not just the hazard (climate component) causing risk, it is the interaction of this hazard with vulnerability and exposure factors.</a:t>
            </a:r>
            <a:endParaRPr sz="1000" b="1" dirty="0">
              <a:solidFill>
                <a:schemeClr val="dk1"/>
              </a:solidFill>
              <a:latin typeface="Roboto"/>
              <a:ea typeface="Roboto"/>
              <a:cs typeface="Roboto"/>
              <a:sym typeface="Roboto"/>
            </a:endParaRPr>
          </a:p>
        </p:txBody>
      </p:sp>
      <p:sp>
        <p:nvSpPr>
          <p:cNvPr id="537" name="Google Shape;537;p18:notes">
            <a:extLst>
              <a:ext uri="{FF2B5EF4-FFF2-40B4-BE49-F238E27FC236}">
                <a16:creationId xmlns:a16="http://schemas.microsoft.com/office/drawing/2014/main" id="{96DF19CA-AA83-1B64-0DFF-A2F531FB631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6187674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a:extLst>
            <a:ext uri="{FF2B5EF4-FFF2-40B4-BE49-F238E27FC236}">
              <a16:creationId xmlns:a16="http://schemas.microsoft.com/office/drawing/2014/main" id="{0896515E-4EEB-B176-71A0-21681F8347BF}"/>
            </a:ext>
          </a:extLst>
        </p:cNvPr>
        <p:cNvGrpSpPr/>
        <p:nvPr/>
      </p:nvGrpSpPr>
      <p:grpSpPr>
        <a:xfrm>
          <a:off x="0" y="0"/>
          <a:ext cx="0" cy="0"/>
          <a:chOff x="0" y="0"/>
          <a:chExt cx="0" cy="0"/>
        </a:xfrm>
      </p:grpSpPr>
      <p:sp>
        <p:nvSpPr>
          <p:cNvPr id="536" name="Google Shape;536;p18:notes">
            <a:extLst>
              <a:ext uri="{FF2B5EF4-FFF2-40B4-BE49-F238E27FC236}">
                <a16:creationId xmlns:a16="http://schemas.microsoft.com/office/drawing/2014/main" id="{F81ED66D-37D1-0CDC-49D0-7037B7EBF16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sz="1000" dirty="0">
                <a:solidFill>
                  <a:schemeClr val="dk1"/>
                </a:solidFill>
              </a:rPr>
              <a:t>Have participants describe what happened here – in terms of risks. Have them explain that the hazard remained the same, but the vulnerability has been reduced</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SzPts val="1100"/>
              <a:buNone/>
            </a:pPr>
            <a:r>
              <a:rPr lang="en-US" sz="1000" dirty="0">
                <a:solidFill>
                  <a:schemeClr val="dk1"/>
                </a:solidFill>
              </a:rPr>
              <a:t>If necessary, you can refer back to the diagram illustrating the three interconnected components of climate risk to remind participants that climate risk is not just the hazard (climate component) causing risk, it is the interaction of this hazard with vulnerability and exposure factors.</a:t>
            </a:r>
            <a:endParaRPr sz="1000" b="1" dirty="0">
              <a:solidFill>
                <a:schemeClr val="dk1"/>
              </a:solidFill>
              <a:latin typeface="Roboto"/>
              <a:ea typeface="Roboto"/>
              <a:cs typeface="Roboto"/>
              <a:sym typeface="Roboto"/>
            </a:endParaRPr>
          </a:p>
        </p:txBody>
      </p:sp>
      <p:sp>
        <p:nvSpPr>
          <p:cNvPr id="537" name="Google Shape;537;p18:notes">
            <a:extLst>
              <a:ext uri="{FF2B5EF4-FFF2-40B4-BE49-F238E27FC236}">
                <a16:creationId xmlns:a16="http://schemas.microsoft.com/office/drawing/2014/main" id="{3ED6CC05-4CBE-0947-CA2E-046C055E60F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512585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These are some examples of climate risks that may occur in participants situations. Please go over each of these types of climate risks with participants to make sure they understand them.</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If you would like, you can pause to ask participants if they have experienced any of these risks, or if they can identify any other risks not on this list.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SzPts val="1100"/>
              <a:buNone/>
            </a:pPr>
            <a:r>
              <a:rPr lang="en-US" sz="1000" dirty="0">
                <a:solidFill>
                  <a:schemeClr val="dk1"/>
                </a:solidFill>
              </a:rPr>
              <a:t>If necessary, you can refer back to the diagram illustrating the three interconnected components of climate risk to remind participants that climate risk is not just the hazard (climate component) causing risk, it is the interaction of this hazard with vulnerability and exposure factors.</a:t>
            </a:r>
            <a:endParaRPr sz="1000" b="1" dirty="0">
              <a:solidFill>
                <a:schemeClr val="dk1"/>
              </a:solidFill>
              <a:latin typeface="Roboto"/>
              <a:ea typeface="Roboto"/>
              <a:cs typeface="Roboto"/>
              <a:sym typeface="Roboto"/>
            </a:endParaRPr>
          </a:p>
        </p:txBody>
      </p:sp>
      <p:sp>
        <p:nvSpPr>
          <p:cNvPr id="537" name="Google Shape;53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a:extLst>
            <a:ext uri="{FF2B5EF4-FFF2-40B4-BE49-F238E27FC236}">
              <a16:creationId xmlns:a16="http://schemas.microsoft.com/office/drawing/2014/main" id="{659EABFE-71F5-0278-623D-AC15CC48FE77}"/>
            </a:ext>
          </a:extLst>
        </p:cNvPr>
        <p:cNvGrpSpPr/>
        <p:nvPr/>
      </p:nvGrpSpPr>
      <p:grpSpPr>
        <a:xfrm>
          <a:off x="0" y="0"/>
          <a:ext cx="0" cy="0"/>
          <a:chOff x="0" y="0"/>
          <a:chExt cx="0" cy="0"/>
        </a:xfrm>
      </p:grpSpPr>
      <p:sp>
        <p:nvSpPr>
          <p:cNvPr id="558" name="Google Shape;558;p19:notes">
            <a:extLst>
              <a:ext uri="{FF2B5EF4-FFF2-40B4-BE49-F238E27FC236}">
                <a16:creationId xmlns:a16="http://schemas.microsoft.com/office/drawing/2014/main" id="{1CC4104B-AF0E-A079-56DC-5FD5E324D01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sz="1000" dirty="0">
                <a:solidFill>
                  <a:schemeClr val="dk1"/>
                </a:solidFill>
              </a:rPr>
              <a:t>These are some examples of climate risks that may occur in participants situations. Please go over each of these types of climate risks with participants to make sure they understand them.</a:t>
            </a:r>
          </a:p>
          <a:p>
            <a:pPr marL="0" lvl="0" indent="0" algn="l" rtl="0">
              <a:lnSpc>
                <a:spcPct val="100000"/>
              </a:lnSpc>
              <a:spcBef>
                <a:spcPts val="0"/>
              </a:spcBef>
              <a:spcAft>
                <a:spcPts val="0"/>
              </a:spcAft>
              <a:buClr>
                <a:schemeClr val="dk1"/>
              </a:buClr>
              <a:buSzPts val="1100"/>
              <a:buFont typeface="Arial"/>
              <a:buNone/>
            </a:pPr>
            <a:endParaRPr lang="en-GB"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sz="1000" dirty="0">
                <a:solidFill>
                  <a:schemeClr val="dk1"/>
                </a:solidFill>
              </a:rPr>
              <a:t>If you would like, you can pause to ask participants if they have experienced any of these risks, or if they can identify any other risks not on this list. </a:t>
            </a:r>
          </a:p>
          <a:p>
            <a:pPr marL="0" lvl="0" indent="0" algn="l" rtl="0">
              <a:lnSpc>
                <a:spcPct val="100000"/>
              </a:lnSpc>
              <a:spcBef>
                <a:spcPts val="0"/>
              </a:spcBef>
              <a:spcAft>
                <a:spcPts val="0"/>
              </a:spcAft>
              <a:buClr>
                <a:schemeClr val="dk1"/>
              </a:buClr>
              <a:buSzPts val="1100"/>
              <a:buFont typeface="Arial"/>
              <a:buNone/>
            </a:pPr>
            <a:endParaRPr lang="en-GB" sz="1000" dirty="0">
              <a:solidFill>
                <a:schemeClr val="dk1"/>
              </a:solidFill>
            </a:endParaRPr>
          </a:p>
          <a:p>
            <a:pPr marL="0" lvl="0" indent="0" algn="l" rtl="0">
              <a:lnSpc>
                <a:spcPct val="100000"/>
              </a:lnSpc>
              <a:spcBef>
                <a:spcPts val="0"/>
              </a:spcBef>
              <a:spcAft>
                <a:spcPts val="0"/>
              </a:spcAft>
              <a:buSzPts val="1100"/>
              <a:buNone/>
            </a:pPr>
            <a:r>
              <a:rPr lang="en-GB" sz="1000" dirty="0">
                <a:solidFill>
                  <a:schemeClr val="dk1"/>
                </a:solidFill>
              </a:rPr>
              <a:t>If necessary, you can refer back to the diagram illustrating the three interconnected components of climate risk to remind participants that climate risk is not just the hazard (climate component) causing risk, it is the interaction of this hazard with vulnerability and exposure factors.</a:t>
            </a:r>
            <a:endParaRPr lang="en-GB" sz="1000" b="1" dirty="0">
              <a:solidFill>
                <a:schemeClr val="dk1"/>
              </a:solidFill>
              <a:latin typeface="Roboto"/>
              <a:ea typeface="Roboto"/>
              <a:cs typeface="Roboto"/>
              <a:sym typeface="Roboto"/>
            </a:endParaRPr>
          </a:p>
        </p:txBody>
      </p:sp>
      <p:sp>
        <p:nvSpPr>
          <p:cNvPr id="559" name="Google Shape;559;p19:notes">
            <a:extLst>
              <a:ext uri="{FF2B5EF4-FFF2-40B4-BE49-F238E27FC236}">
                <a16:creationId xmlns:a16="http://schemas.microsoft.com/office/drawing/2014/main" id="{BD127819-AC0E-5EB5-E597-B68228ABEAB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3131762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sz="1000" b="1" dirty="0"/>
              <a:t>Trainer Notes:</a:t>
            </a:r>
            <a:endParaRPr sz="1000" dirty="0"/>
          </a:p>
          <a:p>
            <a:pPr marL="0" lvl="0" indent="0" algn="l" rtl="0">
              <a:lnSpc>
                <a:spcPct val="100000"/>
              </a:lnSpc>
              <a:spcBef>
                <a:spcPts val="0"/>
              </a:spcBef>
              <a:spcAft>
                <a:spcPts val="0"/>
              </a:spcAft>
              <a:buSzPts val="1100"/>
              <a:buNone/>
            </a:pPr>
            <a:endParaRPr sz="1000" dirty="0"/>
          </a:p>
          <a:p>
            <a:r>
              <a:rPr lang="en-GB" sz="1200" b="1" i="0" u="none" strike="noStrike" cap="none" dirty="0">
                <a:solidFill>
                  <a:schemeClr val="dk1"/>
                </a:solidFill>
                <a:effectLst/>
                <a:latin typeface="Arial"/>
                <a:ea typeface="Arial"/>
                <a:cs typeface="Arial"/>
                <a:sym typeface="Arial"/>
              </a:rPr>
              <a:t>Exercise: What are the climate risks in your context?</a:t>
            </a:r>
          </a:p>
          <a:p>
            <a:r>
              <a:rPr lang="en-GB" sz="1200" b="0" i="0" u="none" strike="noStrike" cap="none" dirty="0">
                <a:solidFill>
                  <a:schemeClr val="dk1"/>
                </a:solidFill>
                <a:effectLst/>
                <a:latin typeface="Arial"/>
                <a:ea typeface="Arial"/>
                <a:cs typeface="Arial"/>
                <a:sym typeface="Arial"/>
              </a:rPr>
              <a:t>Duration: 15 minutes</a:t>
            </a:r>
          </a:p>
          <a:p>
            <a:r>
              <a:rPr lang="en-GB" sz="1200" b="0" i="0" u="none" strike="noStrike" cap="none" dirty="0">
                <a:solidFill>
                  <a:schemeClr val="dk1"/>
                </a:solidFill>
                <a:effectLst/>
                <a:latin typeface="Arial"/>
                <a:ea typeface="Arial"/>
                <a:cs typeface="Arial"/>
                <a:sym typeface="Arial"/>
              </a:rPr>
              <a:t>Take a few minutes to start a discussion with participants. Discuss the different climate risks that they face in their context.  </a:t>
            </a:r>
            <a:r>
              <a:rPr lang="en-GB" sz="1200" b="1" i="0" u="none" strike="noStrike" cap="none" dirty="0">
                <a:solidFill>
                  <a:schemeClr val="dk1"/>
                </a:solidFill>
                <a:effectLst/>
                <a:latin typeface="Arial"/>
                <a:ea typeface="Arial"/>
                <a:cs typeface="Arial"/>
                <a:sym typeface="Arial"/>
              </a:rPr>
              <a:t>What risk does climate change pose for water services?</a:t>
            </a:r>
            <a:r>
              <a:rPr lang="en-GB" sz="1200" b="0" i="0" u="none" strike="noStrike" cap="none" dirty="0">
                <a:solidFill>
                  <a:schemeClr val="dk1"/>
                </a:solidFill>
                <a:effectLst/>
                <a:latin typeface="Arial"/>
                <a:ea typeface="Arial"/>
                <a:cs typeface="Arial"/>
                <a:sym typeface="Arial"/>
              </a:rPr>
              <a:t> This question is at the core of climate risk assessments.</a:t>
            </a:r>
          </a:p>
          <a:p>
            <a:r>
              <a:rPr lang="en-GB" sz="1200" b="0" i="0" u="none" strike="noStrike" cap="none" dirty="0">
                <a:solidFill>
                  <a:schemeClr val="dk1"/>
                </a:solidFill>
                <a:effectLst/>
                <a:latin typeface="Arial"/>
                <a:ea typeface="Arial"/>
                <a:cs typeface="Arial"/>
                <a:sym typeface="Arial"/>
              </a:rPr>
              <a:t>You can these questions to prompt discussion with participants.</a:t>
            </a:r>
          </a:p>
          <a:p>
            <a:pPr lvl="0">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What risks does your context face?</a:t>
            </a:r>
          </a:p>
          <a:p>
            <a:pPr lvl="0">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Who will they affect?</a:t>
            </a:r>
            <a:endParaRPr lang="en-GB" sz="1200" b="0" i="0" u="none" strike="noStrike" cap="none" dirty="0">
              <a:solidFill>
                <a:schemeClr val="dk1"/>
              </a:solidFill>
              <a:effectLst/>
              <a:latin typeface="Arial"/>
              <a:ea typeface="Arial"/>
              <a:cs typeface="Arial"/>
              <a:sym typeface="Arial"/>
            </a:endParaRPr>
          </a:p>
          <a:p>
            <a:pPr lvl="0">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Can you link any particular risks to particular groups?</a:t>
            </a:r>
            <a:endParaRPr lang="en-GB" sz="1200" b="0" i="0" u="none" strike="noStrike" cap="none" dirty="0">
              <a:solidFill>
                <a:schemeClr val="dk1"/>
              </a:solidFill>
              <a:effectLst/>
              <a:latin typeface="Arial"/>
              <a:ea typeface="Arial"/>
              <a:cs typeface="Arial"/>
              <a:sym typeface="Arial"/>
            </a:endParaRP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You can also show this video (2 mins) introducing climate risk assessments. The video introduces climate change Impacts and risk management. The video was developed by the German Climate Consortium, in collaboration with World Wildlife Fund Germany. </a:t>
            </a:r>
          </a:p>
          <a:p>
            <a:r>
              <a:rPr lang="en-GB" sz="1200" b="0" i="0" u="sng" strike="noStrike" cap="none" dirty="0">
                <a:solidFill>
                  <a:schemeClr val="dk1"/>
                </a:solidFill>
                <a:effectLst/>
                <a:latin typeface="Arial"/>
                <a:ea typeface="Arial"/>
                <a:cs typeface="Arial"/>
                <a:sym typeface="Arial"/>
                <a:hlinkClick r:id="rId3"/>
              </a:rPr>
              <a:t>https://youtu.be/7XB4xOHNEPc</a:t>
            </a:r>
            <a:endParaRPr lang="en-GB" sz="1200" b="0" i="0" u="none" strike="noStrike" cap="none" dirty="0">
              <a:solidFill>
                <a:schemeClr val="dk1"/>
              </a:solidFill>
              <a:effectLst/>
              <a:latin typeface="Arial"/>
              <a:ea typeface="Arial"/>
              <a:cs typeface="Arial"/>
              <a:sym typeface="Arial"/>
            </a:endParaRPr>
          </a:p>
          <a:p>
            <a:pPr marL="0" lvl="0" indent="0" algn="l" rtl="0">
              <a:lnSpc>
                <a:spcPct val="100000"/>
              </a:lnSpc>
              <a:spcBef>
                <a:spcPts val="0"/>
              </a:spcBef>
              <a:spcAft>
                <a:spcPts val="0"/>
              </a:spcAft>
              <a:buSzPts val="1100"/>
              <a:buNone/>
            </a:pPr>
            <a:endParaRPr lang="en-GB" sz="1000" dirty="0"/>
          </a:p>
        </p:txBody>
      </p:sp>
      <p:sp>
        <p:nvSpPr>
          <p:cNvPr id="577" name="Google Shape;577;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3D5C0-5B65-09CB-9F35-5B72CAE16B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D544C0-9D4D-7F0F-6905-4C3BB0A4997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0CF623EA-A4A4-4922-D162-92D1C3B4A81D}"/>
              </a:ext>
            </a:extLst>
          </p:cNvPr>
          <p:cNvSpPr>
            <a:spLocks noGrp="1"/>
          </p:cNvSpPr>
          <p:nvPr>
            <p:ph type="body" idx="1"/>
          </p:nvPr>
        </p:nvSpPr>
        <p:spPr/>
        <p:txBody>
          <a:bodyPr/>
          <a:lstStyle/>
          <a:p>
            <a:pPr marL="0" lvl="0" indent="0" algn="l" rtl="0">
              <a:lnSpc>
                <a:spcPct val="100000"/>
              </a:lnSpc>
              <a:spcBef>
                <a:spcPts val="0"/>
              </a:spcBef>
              <a:spcAft>
                <a:spcPts val="0"/>
              </a:spcAft>
              <a:buSzPts val="1100"/>
              <a:buNone/>
            </a:pPr>
            <a:r>
              <a:rPr lang="en-GB" sz="1200" b="1" dirty="0"/>
              <a:t>Trainer Notes:</a:t>
            </a:r>
            <a:endParaRPr lang="en-GB" sz="1200" dirty="0"/>
          </a:p>
          <a:p>
            <a:pPr marL="0" lvl="0" indent="0" algn="l" rtl="0">
              <a:lnSpc>
                <a:spcPct val="100000"/>
              </a:lnSpc>
              <a:spcBef>
                <a:spcPts val="0"/>
              </a:spcBef>
              <a:spcAft>
                <a:spcPts val="0"/>
              </a:spcAft>
              <a:buSzPts val="1100"/>
              <a:buNone/>
            </a:pPr>
            <a:endParaRPr lang="en-GB" sz="1200" dirty="0"/>
          </a:p>
          <a:p>
            <a:pPr marL="0" lvl="0" indent="0" algn="l" rtl="0">
              <a:lnSpc>
                <a:spcPct val="100000"/>
              </a:lnSpc>
              <a:spcBef>
                <a:spcPts val="0"/>
              </a:spcBef>
              <a:spcAft>
                <a:spcPts val="0"/>
              </a:spcAft>
              <a:buSzPts val="1100"/>
              <a:buNone/>
            </a:pPr>
            <a:r>
              <a:rPr lang="en-GB" sz="1200" dirty="0"/>
              <a:t>This section now moves to the topic of </a:t>
            </a:r>
            <a:r>
              <a:rPr lang="en-GB" sz="1200" b="1" dirty="0"/>
              <a:t>climate risk assessments (CRAs)</a:t>
            </a:r>
            <a:r>
              <a:rPr lang="en-GB" sz="1200" dirty="0"/>
              <a:t>. Having built a generalized understanding of the different climate risks in the previous two sections, we now discuss how cities can develop CRAs to systematically evaluate the different climate risks that are now and into the future.</a:t>
            </a:r>
          </a:p>
          <a:p>
            <a:endParaRPr lang="en-GB" dirty="0"/>
          </a:p>
        </p:txBody>
      </p:sp>
      <p:sp>
        <p:nvSpPr>
          <p:cNvPr id="4" name="Slide Number Placeholder 3">
            <a:extLst>
              <a:ext uri="{FF2B5EF4-FFF2-40B4-BE49-F238E27FC236}">
                <a16:creationId xmlns:a16="http://schemas.microsoft.com/office/drawing/2014/main" id="{74741989-B25C-B4A9-98B9-EC8F1A9A47FD}"/>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29</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750134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10BA9A-F76C-E500-0FF7-59561A74A5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92D7B6-4EBE-6AB1-219B-5BD78721AB48}"/>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8CBD1BF8-2035-7507-F71D-0B2B6F274266}"/>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endParaRPr lang="en-GB"/>
          </a:p>
          <a:p>
            <a:r>
              <a:rPr lang="en-GB"/>
              <a:t>Overview of the main content of this presentation.</a:t>
            </a:r>
          </a:p>
        </p:txBody>
      </p:sp>
      <p:sp>
        <p:nvSpPr>
          <p:cNvPr id="4" name="Slide Number Placeholder 3">
            <a:extLst>
              <a:ext uri="{FF2B5EF4-FFF2-40B4-BE49-F238E27FC236}">
                <a16:creationId xmlns:a16="http://schemas.microsoft.com/office/drawing/2014/main" id="{15E95D2A-BA95-35A8-70A7-E5526855A814}"/>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3235411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7"/>
        <p:cNvGrpSpPr/>
        <p:nvPr/>
      </p:nvGrpSpPr>
      <p:grpSpPr>
        <a:xfrm>
          <a:off x="0" y="0"/>
          <a:ext cx="0" cy="0"/>
          <a:chOff x="0" y="0"/>
          <a:chExt cx="0" cy="0"/>
        </a:xfrm>
      </p:grpSpPr>
      <p:sp>
        <p:nvSpPr>
          <p:cNvPr id="678" name="Google Shape;678;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This slide provides an introduction to CRAs. Please read these bullet points to help participants understand what a climate risk assessment is.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SzPts val="1100"/>
              <a:buNone/>
            </a:pPr>
            <a:endParaRPr sz="1000">
              <a:solidFill>
                <a:schemeClr val="dk1"/>
              </a:solidFill>
            </a:endParaRPr>
          </a:p>
        </p:txBody>
      </p:sp>
      <p:sp>
        <p:nvSpPr>
          <p:cNvPr id="679" name="Google Shape;679;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p:cNvGrpSpPr/>
        <p:nvPr/>
      </p:nvGrpSpPr>
      <p:grpSpPr>
        <a:xfrm>
          <a:off x="0" y="0"/>
          <a:ext cx="0" cy="0"/>
          <a:chOff x="0" y="0"/>
          <a:chExt cx="0" cy="0"/>
        </a:xfrm>
      </p:grpSpPr>
      <p:sp>
        <p:nvSpPr>
          <p:cNvPr id="715" name="Google Shape;715;p1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Trainer Notes: </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a:solidFill>
                  <a:schemeClr val="dk1"/>
                </a:solidFill>
              </a:rPr>
              <a:t>The following slides go over the main steps involved in conducting a CRA. The aim here is for participants to understand the overall process and steps of a CRA. Participants are not expected to be able to conduct a CRA, but they should have a basic understanding of its process and components. This can enable them to procure and supervise a CRA from an external consultant or </a:t>
            </a:r>
            <a:r>
              <a:rPr lang="en-US" sz="1000" err="1">
                <a:solidFill>
                  <a:schemeClr val="dk1"/>
                </a:solidFill>
              </a:rPr>
              <a:t>organisation</a:t>
            </a:r>
            <a:r>
              <a:rPr lang="en-US" sz="1000">
                <a:solidFill>
                  <a:schemeClr val="dk1"/>
                </a:solidFill>
              </a:rPr>
              <a:t> in the future.</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a:solidFill>
                  <a:schemeClr val="dk1"/>
                </a:solidFill>
              </a:rPr>
              <a:t>This slide outlines the overall steps to conduct a CRA. Please note to participants that we have provided a </a:t>
            </a:r>
            <a:r>
              <a:rPr lang="en-US" sz="1000" err="1">
                <a:solidFill>
                  <a:schemeClr val="dk1"/>
                </a:solidFill>
              </a:rPr>
              <a:t>generalised</a:t>
            </a:r>
            <a:r>
              <a:rPr lang="en-US" sz="1000">
                <a:solidFill>
                  <a:schemeClr val="dk1"/>
                </a:solidFill>
              </a:rPr>
              <a:t> set of steps. Some methodologies will have slightly different names for the steps, or they may combine some of these steps into a single step (meaning those methodologies might have 5 steps instead of 6). Overall, the content in this section should provide a </a:t>
            </a:r>
            <a:r>
              <a:rPr lang="en-US" sz="1000" err="1">
                <a:solidFill>
                  <a:schemeClr val="dk1"/>
                </a:solidFill>
              </a:rPr>
              <a:t>generalised</a:t>
            </a:r>
            <a:r>
              <a:rPr lang="en-US" sz="1000">
                <a:solidFill>
                  <a:schemeClr val="dk1"/>
                </a:solidFill>
              </a:rPr>
              <a:t> approach that participants can follow and tailor to their own context. </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a:solidFill>
                  <a:schemeClr val="dk1"/>
                </a:solidFill>
              </a:rPr>
              <a:t>The main steps of a CRA are:</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a:solidFill>
                <a:schemeClr val="dk1"/>
              </a:solidFill>
            </a:endParaRPr>
          </a:p>
          <a:p>
            <a:pPr marL="457200" lvl="0" indent="-292100" algn="l" rtl="0">
              <a:lnSpc>
                <a:spcPct val="100000"/>
              </a:lnSpc>
              <a:spcBef>
                <a:spcPts val="0"/>
              </a:spcBef>
              <a:spcAft>
                <a:spcPts val="0"/>
              </a:spcAft>
              <a:buClr>
                <a:schemeClr val="dk1"/>
              </a:buClr>
              <a:buSzPts val="1000"/>
              <a:buFont typeface="Roboto"/>
              <a:buAutoNum type="arabicPeriod"/>
            </a:pPr>
            <a:r>
              <a:rPr lang="en-US" sz="1000" b="1">
                <a:solidFill>
                  <a:schemeClr val="dk1"/>
                </a:solidFill>
              </a:rPr>
              <a:t>Establish the decision-making context – </a:t>
            </a:r>
            <a:r>
              <a:rPr lang="en-US" sz="1000">
                <a:solidFill>
                  <a:schemeClr val="dk1"/>
                </a:solidFill>
              </a:rPr>
              <a:t>this determines the scope of the CRA</a:t>
            </a:r>
            <a:endParaRPr sz="1000">
              <a:solidFill>
                <a:schemeClr val="dk1"/>
              </a:solidFill>
            </a:endParaRPr>
          </a:p>
          <a:p>
            <a:pPr marL="457200" lvl="0" indent="-292100" algn="l" rtl="0">
              <a:lnSpc>
                <a:spcPct val="100000"/>
              </a:lnSpc>
              <a:spcBef>
                <a:spcPts val="0"/>
              </a:spcBef>
              <a:spcAft>
                <a:spcPts val="0"/>
              </a:spcAft>
              <a:buClr>
                <a:schemeClr val="dk1"/>
              </a:buClr>
              <a:buSzPts val="1000"/>
              <a:buFont typeface="Roboto"/>
              <a:buAutoNum type="arabicPeriod"/>
            </a:pPr>
            <a:r>
              <a:rPr lang="en-US" sz="1000" b="1">
                <a:solidFill>
                  <a:schemeClr val="dk1"/>
                </a:solidFill>
              </a:rPr>
              <a:t>Assess hazards: </a:t>
            </a:r>
            <a:r>
              <a:rPr lang="en-US" sz="1000">
                <a:solidFill>
                  <a:schemeClr val="dk1"/>
                </a:solidFill>
              </a:rPr>
              <a:t>identify the probability, intensity and timescale of current and future climate hazards in a city.</a:t>
            </a:r>
            <a:endParaRPr sz="1000">
              <a:solidFill>
                <a:schemeClr val="dk1"/>
              </a:solidFill>
            </a:endParaRPr>
          </a:p>
          <a:p>
            <a:pPr marL="457200" lvl="0" indent="-292100" algn="l" rtl="0">
              <a:lnSpc>
                <a:spcPct val="100000"/>
              </a:lnSpc>
              <a:spcBef>
                <a:spcPts val="0"/>
              </a:spcBef>
              <a:spcAft>
                <a:spcPts val="0"/>
              </a:spcAft>
              <a:buClr>
                <a:schemeClr val="dk1"/>
              </a:buClr>
              <a:buSzPts val="1000"/>
              <a:buFont typeface="Roboto"/>
              <a:buAutoNum type="arabicPeriod"/>
            </a:pPr>
            <a:r>
              <a:rPr lang="en-US" sz="1000" b="1">
                <a:solidFill>
                  <a:schemeClr val="dk1"/>
                </a:solidFill>
              </a:rPr>
              <a:t>Assess impact</a:t>
            </a:r>
            <a:r>
              <a:rPr lang="en-US" sz="1000">
                <a:solidFill>
                  <a:schemeClr val="dk1"/>
                </a:solidFill>
              </a:rPr>
              <a:t> (threats and opportunities): describe the potential impacts of those hazards on people, assets, services and the environment. Includes analysis of exposure, sensitivity and adaptive capacity.</a:t>
            </a:r>
            <a:endParaRPr sz="1000">
              <a:solidFill>
                <a:schemeClr val="dk1"/>
              </a:solidFill>
            </a:endParaRPr>
          </a:p>
          <a:p>
            <a:pPr marL="457200" lvl="0" indent="-292100" algn="l" rtl="0">
              <a:lnSpc>
                <a:spcPct val="100000"/>
              </a:lnSpc>
              <a:spcBef>
                <a:spcPts val="0"/>
              </a:spcBef>
              <a:spcAft>
                <a:spcPts val="0"/>
              </a:spcAft>
              <a:buClr>
                <a:schemeClr val="dk1"/>
              </a:buClr>
              <a:buSzPts val="1000"/>
              <a:buFont typeface="Roboto"/>
              <a:buAutoNum type="arabicPeriod"/>
            </a:pPr>
            <a:r>
              <a:rPr lang="en-US" sz="1000" b="1">
                <a:solidFill>
                  <a:schemeClr val="dk1"/>
                </a:solidFill>
              </a:rPr>
              <a:t>Identify and assess risks</a:t>
            </a:r>
            <a:r>
              <a:rPr lang="en-US" sz="1000">
                <a:solidFill>
                  <a:schemeClr val="dk1"/>
                </a:solidFill>
              </a:rPr>
              <a:t>: determine the risks based on the likelihood of a hazard occurring and the consequence of the identified impacts. Involves ‘overlaying’ climate scenarios on the results of the previous two steps. This can involve a qualitative and/or quantitative assessment. </a:t>
            </a:r>
            <a:endParaRPr sz="1000">
              <a:solidFill>
                <a:schemeClr val="dk1"/>
              </a:solidFill>
            </a:endParaRPr>
          </a:p>
          <a:p>
            <a:pPr marL="457200" lvl="0" indent="-292100" algn="l" rtl="0">
              <a:lnSpc>
                <a:spcPct val="100000"/>
              </a:lnSpc>
              <a:spcBef>
                <a:spcPts val="0"/>
              </a:spcBef>
              <a:spcAft>
                <a:spcPts val="0"/>
              </a:spcAft>
              <a:buClr>
                <a:schemeClr val="dk1"/>
              </a:buClr>
              <a:buSzPts val="1000"/>
              <a:buFont typeface="Roboto"/>
              <a:buAutoNum type="arabicPeriod"/>
            </a:pPr>
            <a:r>
              <a:rPr lang="en-US" sz="1000" b="1">
                <a:solidFill>
                  <a:schemeClr val="dk1"/>
                </a:solidFill>
              </a:rPr>
              <a:t>Identify adaptation/resilience building actions</a:t>
            </a:r>
            <a:endParaRPr sz="1000">
              <a:solidFill>
                <a:schemeClr val="dk1"/>
              </a:solidFill>
            </a:endParaRPr>
          </a:p>
          <a:p>
            <a:pPr marL="457200" lvl="0" indent="-292100" algn="l" rtl="0">
              <a:lnSpc>
                <a:spcPct val="100000"/>
              </a:lnSpc>
              <a:spcBef>
                <a:spcPts val="0"/>
              </a:spcBef>
              <a:spcAft>
                <a:spcPts val="0"/>
              </a:spcAft>
              <a:buClr>
                <a:schemeClr val="dk1"/>
              </a:buClr>
              <a:buSzPts val="1000"/>
              <a:buFont typeface="Roboto"/>
              <a:buAutoNum type="arabicPeriod"/>
            </a:pPr>
            <a:r>
              <a:rPr lang="en-US" sz="1000" b="1">
                <a:solidFill>
                  <a:schemeClr val="dk1"/>
                </a:solidFill>
              </a:rPr>
              <a:t>Appraise or </a:t>
            </a:r>
            <a:r>
              <a:rPr lang="en-US" sz="1000" b="1" err="1">
                <a:solidFill>
                  <a:schemeClr val="dk1"/>
                </a:solidFill>
              </a:rPr>
              <a:t>prioritise</a:t>
            </a:r>
            <a:r>
              <a:rPr lang="en-US" sz="1000" b="1">
                <a:solidFill>
                  <a:schemeClr val="dk1"/>
                </a:solidFill>
              </a:rPr>
              <a:t> adaptation/resilience building actions </a:t>
            </a:r>
            <a:r>
              <a:rPr lang="en-US" sz="1000">
                <a:solidFill>
                  <a:schemeClr val="dk1"/>
                </a:solidFill>
              </a:rPr>
              <a:t>(not covered in this course)</a:t>
            </a:r>
            <a:endParaRPr sz="1000" b="1">
              <a:solidFill>
                <a:schemeClr val="dk1"/>
              </a:solidFill>
            </a:endParaRPr>
          </a:p>
          <a:p>
            <a:pPr marL="342900" lvl="0" indent="-266700" algn="l" rtl="0">
              <a:lnSpc>
                <a:spcPct val="100000"/>
              </a:lnSpc>
              <a:spcBef>
                <a:spcPts val="0"/>
              </a:spcBef>
              <a:spcAft>
                <a:spcPts val="0"/>
              </a:spcAft>
              <a:buClr>
                <a:schemeClr val="dk1"/>
              </a:buClr>
              <a:buSzPts val="1200"/>
              <a:buFont typeface="Calibri"/>
              <a:buNone/>
            </a:pPr>
            <a:endParaRPr sz="1000" b="1">
              <a:solidFill>
                <a:schemeClr val="dk1"/>
              </a:solidFill>
            </a:endParaRPr>
          </a:p>
          <a:p>
            <a:pPr marL="0" lvl="0" indent="0" algn="l" rtl="0">
              <a:lnSpc>
                <a:spcPct val="100000"/>
              </a:lnSpc>
              <a:spcBef>
                <a:spcPts val="0"/>
              </a:spcBef>
              <a:spcAft>
                <a:spcPts val="0"/>
              </a:spcAft>
              <a:buClr>
                <a:schemeClr val="dk1"/>
              </a:buClr>
              <a:buSzPts val="1200"/>
              <a:buFont typeface="Calibri"/>
              <a:buNone/>
            </a:pPr>
            <a:r>
              <a:rPr lang="en-US" sz="1000">
                <a:solidFill>
                  <a:schemeClr val="dk1"/>
                </a:solidFill>
              </a:rPr>
              <a:t>Following a CRA, the city would decide on which priority actions to implement, allocate funding for these initiatives, deliver them, and </a:t>
            </a:r>
            <a:r>
              <a:rPr lang="en-US" sz="1000" err="1">
                <a:solidFill>
                  <a:schemeClr val="dk1"/>
                </a:solidFill>
              </a:rPr>
              <a:t>and</a:t>
            </a:r>
            <a:r>
              <a:rPr lang="en-US" sz="1000">
                <a:solidFill>
                  <a:schemeClr val="dk1"/>
                </a:solidFill>
              </a:rPr>
              <a:t> monitor results over time. Implementation and monitoring should eventually feed back into risk assessment. Risk assessments should be updated over time as new information becomes available.</a:t>
            </a:r>
            <a:endParaRPr sz="1000">
              <a:solidFill>
                <a:schemeClr val="dk1"/>
              </a:solidFill>
            </a:endParaRPr>
          </a:p>
        </p:txBody>
      </p:sp>
      <p:sp>
        <p:nvSpPr>
          <p:cNvPr id="716" name="Google Shape;716;p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2"/>
        <p:cNvGrpSpPr/>
        <p:nvPr/>
      </p:nvGrpSpPr>
      <p:grpSpPr>
        <a:xfrm>
          <a:off x="0" y="0"/>
          <a:ext cx="0" cy="0"/>
          <a:chOff x="0" y="0"/>
          <a:chExt cx="0" cy="0"/>
        </a:xfrm>
      </p:grpSpPr>
      <p:sp>
        <p:nvSpPr>
          <p:cNvPr id="743" name="Google Shape;743;g274a0cb926b_1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
        <p:nvSpPr>
          <p:cNvPr id="744" name="Google Shape;744;g274a0cb926b_1_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Trainer Notes: </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Step 1</a:t>
            </a:r>
            <a:r>
              <a:rPr lang="en-US" sz="1000">
                <a:solidFill>
                  <a:schemeClr val="dk1"/>
                </a:solidFill>
              </a:rPr>
              <a:t> of a CRA involves </a:t>
            </a:r>
            <a:r>
              <a:rPr lang="en-US" sz="1000" b="1">
                <a:solidFill>
                  <a:schemeClr val="dk1"/>
                </a:solidFill>
              </a:rPr>
              <a:t>establishing the decision-making context,</a:t>
            </a:r>
            <a:r>
              <a:rPr lang="en-US" sz="1000">
                <a:solidFill>
                  <a:schemeClr val="dk1"/>
                </a:solidFill>
              </a:rPr>
              <a:t> which helps to determine the scope of the CRA.</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a:solidFill>
                  <a:schemeClr val="dk1"/>
                </a:solidFill>
              </a:rPr>
              <a:t>You will need to determine what decision needs to be made and what are the drivers of this decision. Is the area looking at investing in a new infrastructure asset or upgrading an old one? Does the area need to develop a climate change strategy and action plan or integrate climate risk into its existing planning instruments (e.g. master plan or catchment development plan)? </a:t>
            </a:r>
            <a:endParaRPr sz="100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a:solidFill>
                  <a:schemeClr val="dk1"/>
                </a:solidFill>
              </a:rPr>
              <a:t>You will also need to establish what criteria determine a successful decision. E.g. ease of implementation, cost, equity, public approval etc. (these will be used later to appraise adaptation options)</a:t>
            </a:r>
            <a:endParaRPr sz="1000">
              <a:solidFill>
                <a:schemeClr val="dk1"/>
              </a:solidFill>
            </a:endParaRPr>
          </a:p>
          <a:p>
            <a:pPr marL="0" lvl="0" indent="0" algn="l" rtl="0">
              <a:lnSpc>
                <a:spcPct val="100000"/>
              </a:lnSpc>
              <a:spcBef>
                <a:spcPts val="0"/>
              </a:spcBef>
              <a:spcAft>
                <a:spcPts val="0"/>
              </a:spcAft>
              <a:buClr>
                <a:schemeClr val="dk1"/>
              </a:buClr>
              <a:buSzPts val="12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a:solidFill>
                  <a:schemeClr val="dk1"/>
                </a:solidFill>
              </a:rPr>
              <a:t>Here are some</a:t>
            </a:r>
            <a:r>
              <a:rPr lang="en-US" sz="1000" b="1">
                <a:solidFill>
                  <a:schemeClr val="dk1"/>
                </a:solidFill>
              </a:rPr>
              <a:t> key questions</a:t>
            </a:r>
            <a:r>
              <a:rPr lang="en-US" sz="1000">
                <a:solidFill>
                  <a:schemeClr val="dk1"/>
                </a:solidFill>
              </a:rPr>
              <a:t> to set the scope of the CRA:</a:t>
            </a: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Determine the system of interest / target of the assessment (e.g. sectors, assets, communities)</a:t>
            </a: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Identify available resources (financial and human). Also determine how much time is available to conduct the assessment</a:t>
            </a: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Determine geographic scale and scope (e.g. entire city, specific districts, coastal communities only)</a:t>
            </a: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Agree the timescale(s) of the assessment. Over what period are the benefits of the decision expected to be realized?</a:t>
            </a: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Determine the relevant hazards to be assessed. Which hazards are likely to be of interest to the decision being made?</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SzPts val="1100"/>
              <a:buNone/>
            </a:pPr>
            <a:endParaRPr sz="1000">
              <a:solidFill>
                <a:schemeClr val="dk1"/>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9"/>
        <p:cNvGrpSpPr/>
        <p:nvPr/>
      </p:nvGrpSpPr>
      <p:grpSpPr>
        <a:xfrm>
          <a:off x="0" y="0"/>
          <a:ext cx="0" cy="0"/>
          <a:chOff x="0" y="0"/>
          <a:chExt cx="0" cy="0"/>
        </a:xfrm>
      </p:grpSpPr>
      <p:sp>
        <p:nvSpPr>
          <p:cNvPr id="760" name="Google Shape;760;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Trainer Notes: </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Step 2</a:t>
            </a:r>
            <a:r>
              <a:rPr lang="en-US" sz="1000">
                <a:solidFill>
                  <a:schemeClr val="dk1"/>
                </a:solidFill>
              </a:rPr>
              <a:t> of a CRA involves </a:t>
            </a:r>
            <a:r>
              <a:rPr lang="en-US" sz="1000" b="1">
                <a:solidFill>
                  <a:schemeClr val="dk1"/>
                </a:solidFill>
              </a:rPr>
              <a:t>assessing climate hazards </a:t>
            </a:r>
            <a:r>
              <a:rPr lang="en-US" sz="1000">
                <a:solidFill>
                  <a:schemeClr val="dk1"/>
                </a:solidFill>
              </a:rPr>
              <a:t>in the city. This step should identify the most frequent, severe and widespread hazards and those likely to cause the greatest impact to the city / system of interest.  </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a:solidFill>
                  <a:schemeClr val="dk1"/>
                </a:solidFill>
              </a:rPr>
              <a:t>We have broken down step 2 into four sub-steps that are listed on the left hand column. This slide goes over </a:t>
            </a:r>
            <a:r>
              <a:rPr lang="en-US" sz="1000" b="1">
                <a:solidFill>
                  <a:schemeClr val="dk1"/>
                </a:solidFill>
              </a:rPr>
              <a:t>Step 2.1</a:t>
            </a:r>
            <a:r>
              <a:rPr lang="en-US" sz="1000">
                <a:solidFill>
                  <a:schemeClr val="dk1"/>
                </a:solidFill>
              </a:rPr>
              <a:t> | </a:t>
            </a:r>
            <a:r>
              <a:rPr lang="en-US" sz="1000" b="1">
                <a:solidFill>
                  <a:schemeClr val="dk1"/>
                </a:solidFill>
              </a:rPr>
              <a:t>Determine relevant climate hazards </a:t>
            </a:r>
            <a:r>
              <a:rPr lang="en-US" sz="1000" i="1">
                <a:solidFill>
                  <a:schemeClr val="dk1"/>
                </a:solidFill>
              </a:rPr>
              <a:t>: </a:t>
            </a:r>
            <a:endParaRPr sz="1000" b="1">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a:solidFill>
                  <a:schemeClr val="dk1"/>
                </a:solidFill>
              </a:rPr>
              <a:t>It can be helpful to </a:t>
            </a:r>
            <a:r>
              <a:rPr lang="en-US" sz="1000" err="1">
                <a:solidFill>
                  <a:schemeClr val="dk1"/>
                </a:solidFill>
              </a:rPr>
              <a:t>categorise</a:t>
            </a:r>
            <a:r>
              <a:rPr lang="en-US" sz="1000">
                <a:solidFill>
                  <a:schemeClr val="dk1"/>
                </a:solidFill>
              </a:rPr>
              <a:t> hazards by climate theme. There are two broad categories of climate hazards to consider:</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a:solidFill>
                <a:schemeClr val="dk1"/>
              </a:solidFill>
            </a:endParaRPr>
          </a:p>
          <a:p>
            <a:pPr marL="457200" lvl="0" indent="-292100" algn="l" rtl="0">
              <a:lnSpc>
                <a:spcPct val="100000"/>
              </a:lnSpc>
              <a:spcBef>
                <a:spcPts val="0"/>
              </a:spcBef>
              <a:spcAft>
                <a:spcPts val="0"/>
              </a:spcAft>
              <a:buClr>
                <a:schemeClr val="dk1"/>
              </a:buClr>
              <a:buSzPts val="1000"/>
              <a:buFont typeface="Roboto"/>
              <a:buChar char="●"/>
            </a:pPr>
            <a:r>
              <a:rPr lang="en-US" sz="1000" b="1">
                <a:solidFill>
                  <a:schemeClr val="dk1"/>
                </a:solidFill>
              </a:rPr>
              <a:t>Slow onset changes</a:t>
            </a:r>
            <a:r>
              <a:rPr lang="en-US" sz="1000">
                <a:solidFill>
                  <a:schemeClr val="dk1"/>
                </a:solidFill>
              </a:rPr>
              <a:t> (incremental climate change) represent the slow, ‘creeping’ manifestations of longer-term climate change over decades, such as rising temperatures and changes in precipitation patterns. </a:t>
            </a:r>
            <a:endParaRPr sz="1000">
              <a:solidFill>
                <a:schemeClr val="dk1"/>
              </a:solidFill>
            </a:endParaRPr>
          </a:p>
          <a:p>
            <a:pPr marL="457200" lvl="0" indent="0" algn="l" rtl="0">
              <a:lnSpc>
                <a:spcPct val="100000"/>
              </a:lnSpc>
              <a:spcBef>
                <a:spcPts val="0"/>
              </a:spcBef>
              <a:spcAft>
                <a:spcPts val="0"/>
              </a:spcAft>
              <a:buSzPts val="1100"/>
              <a:buNone/>
            </a:pPr>
            <a:endParaRPr sz="1000">
              <a:solidFill>
                <a:schemeClr val="dk1"/>
              </a:solidFill>
            </a:endParaRPr>
          </a:p>
          <a:p>
            <a:pPr marL="457200" lvl="0" indent="-292100" algn="l" rtl="0">
              <a:lnSpc>
                <a:spcPct val="100000"/>
              </a:lnSpc>
              <a:spcBef>
                <a:spcPts val="0"/>
              </a:spcBef>
              <a:spcAft>
                <a:spcPts val="0"/>
              </a:spcAft>
              <a:buClr>
                <a:schemeClr val="dk1"/>
              </a:buClr>
              <a:buSzPts val="1000"/>
              <a:buFont typeface="Roboto"/>
              <a:buChar char="●"/>
            </a:pPr>
            <a:r>
              <a:rPr lang="en-US" sz="1000" b="1">
                <a:solidFill>
                  <a:schemeClr val="dk1"/>
                </a:solidFill>
              </a:rPr>
              <a:t>Rapid onset changes</a:t>
            </a:r>
            <a:r>
              <a:rPr lang="en-US" sz="1000">
                <a:solidFill>
                  <a:schemeClr val="dk1"/>
                </a:solidFill>
              </a:rPr>
              <a:t> (also known as extreme events) such as floods, cyclones, forest fires. These are acute climate hazards that and may only occur in specific locations, such as floodplains or tropical cyclone regions. </a:t>
            </a:r>
            <a:endParaRPr sz="1000">
              <a:solidFill>
                <a:schemeClr val="dk1"/>
              </a:solidFill>
            </a:endParaRPr>
          </a:p>
          <a:p>
            <a:pPr marL="0" lvl="0" indent="0" algn="l" rtl="0">
              <a:lnSpc>
                <a:spcPct val="100000"/>
              </a:lnSpc>
              <a:spcBef>
                <a:spcPts val="0"/>
              </a:spcBef>
              <a:spcAft>
                <a:spcPts val="0"/>
              </a:spcAft>
              <a:buSzPts val="1100"/>
              <a:buNone/>
            </a:pPr>
            <a:endParaRPr sz="1000">
              <a:solidFill>
                <a:schemeClr val="dk1"/>
              </a:solidFill>
            </a:endParaRPr>
          </a:p>
          <a:p>
            <a:pPr marL="0" lvl="0" indent="0" algn="l" rtl="0">
              <a:lnSpc>
                <a:spcPct val="100000"/>
              </a:lnSpc>
              <a:spcBef>
                <a:spcPts val="0"/>
              </a:spcBef>
              <a:spcAft>
                <a:spcPts val="0"/>
              </a:spcAft>
              <a:buSzPts val="1100"/>
              <a:buNone/>
            </a:pPr>
            <a:r>
              <a:rPr lang="en-US" sz="1000">
                <a:solidFill>
                  <a:schemeClr val="dk1"/>
                </a:solidFill>
              </a:rPr>
              <a:t>Extreme events often attract more attention as their impacts are more obvious. However, the risks from incremental changes, which are already underway, must also be considered. They have the potential to gradually erode productivity and performance of assets on an ongoing basis. </a:t>
            </a:r>
            <a:endParaRPr sz="1000">
              <a:solidFill>
                <a:schemeClr val="dk1"/>
              </a:solidFill>
            </a:endParaRPr>
          </a:p>
        </p:txBody>
      </p:sp>
      <p:sp>
        <p:nvSpPr>
          <p:cNvPr id="761" name="Google Shape;761;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Trainer Notes: </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Step 2</a:t>
            </a:r>
            <a:r>
              <a:rPr lang="en-US" sz="1000">
                <a:solidFill>
                  <a:schemeClr val="dk1"/>
                </a:solidFill>
              </a:rPr>
              <a:t> of a CRA involves </a:t>
            </a:r>
            <a:r>
              <a:rPr lang="en-US" sz="1000" b="1">
                <a:solidFill>
                  <a:schemeClr val="dk1"/>
                </a:solidFill>
              </a:rPr>
              <a:t>assessing climate hazards</a:t>
            </a:r>
            <a:r>
              <a:rPr lang="en-US" sz="1000">
                <a:solidFill>
                  <a:schemeClr val="dk1"/>
                </a:solidFill>
              </a:rPr>
              <a:t>. This step should identify the most frequent, severe and widespread hazards and those likely to cause the greatest impact to the area / system of interest.  </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a:solidFill>
                  <a:schemeClr val="dk1"/>
                </a:solidFill>
              </a:rPr>
              <a:t>We have broken down step 2 into four sub-steps that are listed on the left hand column. This slide goes over </a:t>
            </a:r>
            <a:r>
              <a:rPr lang="en-US" sz="1000" b="1">
                <a:solidFill>
                  <a:schemeClr val="dk1"/>
                </a:solidFill>
              </a:rPr>
              <a:t>Step 2.2</a:t>
            </a:r>
            <a:r>
              <a:rPr lang="en-US" sz="1000">
                <a:solidFill>
                  <a:schemeClr val="dk1"/>
                </a:solidFill>
              </a:rPr>
              <a:t> | </a:t>
            </a:r>
            <a:r>
              <a:rPr lang="en-US" sz="1000" b="1">
                <a:solidFill>
                  <a:schemeClr val="dk1"/>
                </a:solidFill>
              </a:rPr>
              <a:t>Select relevant hazard indicators.</a:t>
            </a:r>
            <a:endParaRPr sz="1000" b="1">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a:solidFill>
                <a:schemeClr val="dk1"/>
              </a:solidFill>
            </a:endParaRPr>
          </a:p>
          <a:p>
            <a:pPr marL="0" lvl="0" indent="0" algn="l" rtl="0">
              <a:lnSpc>
                <a:spcPct val="100000"/>
              </a:lnSpc>
              <a:spcBef>
                <a:spcPts val="0"/>
              </a:spcBef>
              <a:spcAft>
                <a:spcPts val="0"/>
              </a:spcAft>
              <a:buSzPts val="1100"/>
              <a:buNone/>
            </a:pPr>
            <a:r>
              <a:rPr lang="en-US" sz="1000">
                <a:solidFill>
                  <a:schemeClr val="dk1"/>
                </a:solidFill>
              </a:rPr>
              <a:t>Please explain to participants that each type of climate hazard can have different types of indicators. The box in the middle of the slide outlines some of the different types of hazard indicators for common climate hazards such as increased temperatures, heat waves, and floods. Note that in a CRA, hazard indicators should cover a given time period and spatial area. </a:t>
            </a:r>
            <a:endParaRPr sz="1000">
              <a:solidFill>
                <a:schemeClr val="dk1"/>
              </a:solidFill>
            </a:endParaRPr>
          </a:p>
        </p:txBody>
      </p:sp>
      <p:sp>
        <p:nvSpPr>
          <p:cNvPr id="775" name="Google Shape;775;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
        <p:cNvGrpSpPr/>
        <p:nvPr/>
      </p:nvGrpSpPr>
      <p:grpSpPr>
        <a:xfrm>
          <a:off x="0" y="0"/>
          <a:ext cx="0" cy="0"/>
          <a:chOff x="0" y="0"/>
          <a:chExt cx="0" cy="0"/>
        </a:xfrm>
      </p:grpSpPr>
      <p:sp>
        <p:nvSpPr>
          <p:cNvPr id="788" name="Google Shape;788;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Trainer Notes: </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Step 2</a:t>
            </a:r>
            <a:r>
              <a:rPr lang="en-US" sz="1000">
                <a:solidFill>
                  <a:schemeClr val="dk1"/>
                </a:solidFill>
              </a:rPr>
              <a:t> of a CRA involves </a:t>
            </a:r>
            <a:r>
              <a:rPr lang="en-US" sz="1000" b="1">
                <a:solidFill>
                  <a:schemeClr val="dk1"/>
                </a:solidFill>
              </a:rPr>
              <a:t>assessing climate hazards</a:t>
            </a:r>
            <a:r>
              <a:rPr lang="en-US" sz="1000">
                <a:solidFill>
                  <a:schemeClr val="dk1"/>
                </a:solidFill>
              </a:rPr>
              <a:t>. This step should identify the most frequent, severe and widespread hazards and those likely to cause the greatest impact to the area / system of interest.  </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a:solidFill>
                  <a:schemeClr val="dk1"/>
                </a:solidFill>
              </a:rPr>
              <a:t>We have broken down step 2 into four sub-steps that are listed on the left hand column. This slide goes over </a:t>
            </a:r>
            <a:r>
              <a:rPr lang="en-US" sz="1000" b="1">
                <a:solidFill>
                  <a:schemeClr val="dk1"/>
                </a:solidFill>
              </a:rPr>
              <a:t>Step 2.3</a:t>
            </a:r>
            <a:r>
              <a:rPr lang="en-US" sz="1000">
                <a:solidFill>
                  <a:schemeClr val="dk1"/>
                </a:solidFill>
              </a:rPr>
              <a:t> | </a:t>
            </a:r>
            <a:r>
              <a:rPr lang="en-US" sz="1000" b="1">
                <a:solidFill>
                  <a:schemeClr val="dk1"/>
                </a:solidFill>
              </a:rPr>
              <a:t>Analyze historical trends and events.</a:t>
            </a:r>
            <a:endParaRPr sz="1000" b="1">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Please explain to participants that after identifying relevant indicators for each hazard, it is important to </a:t>
            </a:r>
            <a:r>
              <a:rPr lang="en-US" sz="1000" err="1">
                <a:solidFill>
                  <a:schemeClr val="dk1"/>
                </a:solidFill>
              </a:rPr>
              <a:t>analyse</a:t>
            </a:r>
            <a:r>
              <a:rPr lang="en-US" sz="1000">
                <a:solidFill>
                  <a:schemeClr val="dk1"/>
                </a:solidFill>
              </a:rPr>
              <a:t> the trends in these indicators over time, and identify major historical climate events related to each hazard.</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Data can be obtained from:</a:t>
            </a: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Historical weather records held by national institutions</a:t>
            </a: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International sources (e.g. World Bank Climate Knowledge Portal)</a:t>
            </a: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Existing summaries/analyses of this data (e.g. in other CRAs or risk assessments conducted by cities, governments, NGOs, etc.)</a:t>
            </a: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Participatory methods (e.g. workshops or surveys of relevant communities). This is an important place to involve a cross-section of city stakeholders including vulnerable communities, who have first-hand knowledge of past climate-related hazards and their impacts. </a:t>
            </a:r>
            <a:endParaRPr sz="1000">
              <a:solidFill>
                <a:schemeClr val="dk1"/>
              </a:solidFill>
            </a:endParaRPr>
          </a:p>
          <a:p>
            <a:pPr marL="171450" lvl="0" indent="-95250" algn="l" rtl="0">
              <a:lnSpc>
                <a:spcPct val="100000"/>
              </a:lnSpc>
              <a:spcBef>
                <a:spcPts val="0"/>
              </a:spcBef>
              <a:spcAft>
                <a:spcPts val="0"/>
              </a:spcAft>
              <a:buClr>
                <a:schemeClr val="dk1"/>
              </a:buClr>
              <a:buSzPts val="1000"/>
              <a:buFont typeface="Roboto"/>
              <a:buNone/>
            </a:pPr>
            <a:endParaRPr sz="1000">
              <a:solidFill>
                <a:schemeClr val="dk1"/>
              </a:solidFill>
            </a:endParaRPr>
          </a:p>
          <a:p>
            <a:pPr marL="12700" lvl="0" indent="0" algn="l" rtl="0">
              <a:lnSpc>
                <a:spcPct val="100000"/>
              </a:lnSpc>
              <a:spcBef>
                <a:spcPts val="0"/>
              </a:spcBef>
              <a:spcAft>
                <a:spcPts val="0"/>
              </a:spcAft>
              <a:buClr>
                <a:schemeClr val="dk1"/>
              </a:buClr>
              <a:buSzPts val="1000"/>
              <a:buFont typeface="Roboto"/>
              <a:buNone/>
            </a:pPr>
            <a:r>
              <a:rPr lang="en-US" sz="1000">
                <a:solidFill>
                  <a:schemeClr val="dk1"/>
                </a:solidFill>
              </a:rPr>
              <a:t>It is common to use the average climate over a 30-year period to define the baseline climate. A 30-year climatic average smooths out many of the year-to-year variations in the climate. The IPCC Data Distribution Centre (IPCC DDC) suggests the period 1961-90 to be used as the baseline period. This period has generally good observed data and it represents the recent climate to which many present-day human or natural systems are likely to be reasonably well adapted.</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Note to participants that we have developed an Annex that can be shared to them after participating in the UCRMC so they can easily identify some sources of data for climate information in their country.</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SzPts val="1100"/>
              <a:buNone/>
            </a:pPr>
            <a:endParaRPr sz="1000">
              <a:solidFill>
                <a:schemeClr val="dk1"/>
              </a:solidFill>
            </a:endParaRPr>
          </a:p>
        </p:txBody>
      </p:sp>
      <p:sp>
        <p:nvSpPr>
          <p:cNvPr id="789" name="Google Shape;789;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1"/>
        <p:cNvGrpSpPr/>
        <p:nvPr/>
      </p:nvGrpSpPr>
      <p:grpSpPr>
        <a:xfrm>
          <a:off x="0" y="0"/>
          <a:ext cx="0" cy="0"/>
          <a:chOff x="0" y="0"/>
          <a:chExt cx="0" cy="0"/>
        </a:xfrm>
      </p:grpSpPr>
      <p:sp>
        <p:nvSpPr>
          <p:cNvPr id="802" name="Google Shape;802;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Trainer Notes: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dirty="0">
                <a:solidFill>
                  <a:schemeClr val="dk1"/>
                </a:solidFill>
              </a:rPr>
              <a:t>This slide presents a case study of how </a:t>
            </a:r>
            <a:r>
              <a:rPr lang="en-GB" sz="1000" b="1" dirty="0">
                <a:solidFill>
                  <a:schemeClr val="dk1"/>
                </a:solidFill>
              </a:rPr>
              <a:t>Congo</a:t>
            </a:r>
            <a:r>
              <a:rPr lang="en-GB" sz="1000" b="0" dirty="0">
                <a:solidFill>
                  <a:schemeClr val="dk1"/>
                </a:solidFill>
              </a:rPr>
              <a:t> is becoming drier  overt time – data https://ourworldindata.org/grapher/global-precipitation-anomaly?country=~COD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dirty="0">
              <a:solidFill>
                <a:schemeClr val="dk1"/>
              </a:solidFill>
            </a:endParaRPr>
          </a:p>
        </p:txBody>
      </p:sp>
      <p:sp>
        <p:nvSpPr>
          <p:cNvPr id="803" name="Google Shape;803;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4"/>
        <p:cNvGrpSpPr/>
        <p:nvPr/>
      </p:nvGrpSpPr>
      <p:grpSpPr>
        <a:xfrm>
          <a:off x="0" y="0"/>
          <a:ext cx="0" cy="0"/>
          <a:chOff x="0" y="0"/>
          <a:chExt cx="0" cy="0"/>
        </a:xfrm>
      </p:grpSpPr>
      <p:sp>
        <p:nvSpPr>
          <p:cNvPr id="815" name="Google Shape;815;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Trainer Notes: </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Step 2</a:t>
            </a:r>
            <a:r>
              <a:rPr lang="en-US" sz="1000">
                <a:solidFill>
                  <a:schemeClr val="dk1"/>
                </a:solidFill>
              </a:rPr>
              <a:t> of a CRA involves </a:t>
            </a:r>
            <a:r>
              <a:rPr lang="en-US" sz="1000" b="1">
                <a:solidFill>
                  <a:schemeClr val="dk1"/>
                </a:solidFill>
              </a:rPr>
              <a:t>assessing climate hazards </a:t>
            </a:r>
            <a:r>
              <a:rPr lang="en-US" sz="1000">
                <a:solidFill>
                  <a:schemeClr val="dk1"/>
                </a:solidFill>
              </a:rPr>
              <a:t>in the city. This step should identify the most frequent, severe and widespread hazards and those likely to cause the greatest impact to the city / system of interest.  </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a:solidFill>
                  <a:schemeClr val="dk1"/>
                </a:solidFill>
              </a:rPr>
              <a:t>We have broken down step 2 into four sub-steps that are listed on the left hand column. This slide goes over </a:t>
            </a:r>
            <a:r>
              <a:rPr lang="en-US" sz="1000" b="1">
                <a:solidFill>
                  <a:schemeClr val="dk1"/>
                </a:solidFill>
              </a:rPr>
              <a:t>Step 2.4</a:t>
            </a:r>
            <a:r>
              <a:rPr lang="en-US" sz="1000">
                <a:solidFill>
                  <a:schemeClr val="dk1"/>
                </a:solidFill>
              </a:rPr>
              <a:t> | </a:t>
            </a:r>
            <a:r>
              <a:rPr lang="en-US" sz="1000" b="1">
                <a:solidFill>
                  <a:schemeClr val="dk1"/>
                </a:solidFill>
              </a:rPr>
              <a:t>Analyze future projections across different scenarios.</a:t>
            </a:r>
            <a:endParaRPr sz="1000" b="1">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Please explain to participants that after identifying relevant historical trends, it is important to also analyze future forecasts for how the climate might change - and how that is likely to affect the frequency and intensity of the different climate hazards that the city will face. This data will come from climate models that offer future climate projections under different scenarios (different sets of assumptions on how the climate will change).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We have provided a lot of supplementary information below. Much of this information might be beyond the technical understanding of UCRMC participants. You can choose the extent to which you want to present this material to the audience, or whether you just want to give a brief summary and share this extra information after the course should participants want to learn more.</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Further information:</a:t>
            </a: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A climate model is a qualitative or quantitative representation of the climate system based on the physical, chemical and biological properties of its components, their interactions and feedback processes and accounting for some of its known properties. Climate models are applied as a research tool to study and simulate the climate and provide projections.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Future climate projections are obtained from climate models, which usually require specific technical expertise to access and interpret. The KNMI Climate Explorer and World Bank Climate Change Knowledge Portal (CCKP) are more user-friendly. They give access to climate change projections from the Coupled Model Intercomparison Project Phase 3 (CMIP3) and Phase 5 (CMIP5).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Climate models are known as Generical Circulation Models (GCMs) which provide information on how climate parameters may change under different scenarios at a global scale. For a local scale of analysis (e.g. urban), climate model outputs need to be downscaled to a higher resolution. However this does not translate to a higher level of accuracy. These tools require technical expertise to interpret. The team conducting the CRA should have the capacity to interpret outputs of climate models and understand where to access and process relevant data.</a:t>
            </a:r>
            <a:endParaRPr sz="1000">
              <a:solidFill>
                <a:schemeClr val="dk1"/>
              </a:solidFill>
            </a:endParaRPr>
          </a:p>
          <a:p>
            <a:pPr marL="0" lvl="0" indent="0" algn="l" rtl="0">
              <a:lnSpc>
                <a:spcPct val="100000"/>
              </a:lnSpc>
              <a:spcBef>
                <a:spcPts val="0"/>
              </a:spcBef>
              <a:spcAft>
                <a:spcPts val="0"/>
              </a:spcAft>
              <a:buSzPts val="1100"/>
              <a:buNone/>
            </a:pPr>
            <a:endParaRPr sz="1000">
              <a:solidFill>
                <a:schemeClr val="dk1"/>
              </a:solidFill>
            </a:endParaRPr>
          </a:p>
          <a:p>
            <a:pPr marL="0" lvl="0" indent="0" algn="l" rtl="0">
              <a:lnSpc>
                <a:spcPct val="100000"/>
              </a:lnSpc>
              <a:spcBef>
                <a:spcPts val="0"/>
              </a:spcBef>
              <a:spcAft>
                <a:spcPts val="0"/>
              </a:spcAft>
              <a:buSzPts val="1100"/>
              <a:buNone/>
            </a:pPr>
            <a:r>
              <a:rPr lang="en-US" sz="1000">
                <a:solidFill>
                  <a:schemeClr val="dk1"/>
                </a:solidFill>
              </a:rPr>
              <a:t>When implementing this step of a CRA, the study team should select climate scenarios and time horizons for evaluating future climate hazards. Some more info on scenarios and projects is presented below:</a:t>
            </a:r>
            <a:endParaRPr sz="1000">
              <a:solidFill>
                <a:schemeClr val="dk1"/>
              </a:solidFill>
            </a:endParaRPr>
          </a:p>
          <a:p>
            <a:pPr marL="0" lvl="0" indent="0" algn="l" rtl="0">
              <a:lnSpc>
                <a:spcPct val="100000"/>
              </a:lnSpc>
              <a:spcBef>
                <a:spcPts val="0"/>
              </a:spcBef>
              <a:spcAft>
                <a:spcPts val="0"/>
              </a:spcAft>
              <a:buSzPts val="1100"/>
              <a:buNone/>
            </a:pP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a:solidFill>
                  <a:schemeClr val="dk1"/>
                </a:solidFill>
              </a:rPr>
              <a:t>Scenarios:</a:t>
            </a:r>
            <a:r>
              <a:rPr lang="en-US" sz="1000">
                <a:solidFill>
                  <a:schemeClr val="dk1"/>
                </a:solidFill>
              </a:rPr>
              <a:t> It is best practice to select multiple scenarios, including a worst-case/high emissions scenario. In IPCC’s AR5, RCP (Representative Concentration Pathway) reflects the amount of greenhouse gases in the atmosphere, according to 4 different scenarios (of which RCP 2.6 represents the lowest and RCP 8.5 the highest concentrations). Typically a mid-range scenario (e.g. RCP 4.5 / RCP 6) is supplemented by a more extreme ‘business as usual’ case (e.g. RCP 8.5). Evaluating a more extreme scenario helps understand the most extreme potential effects of a city’s climate hazards. The result of using multiple RCPs is that projections of future climate change are usually provided as ranges rather than specific, single values. </a:t>
            </a:r>
            <a:endParaRPr sz="1000">
              <a:solidFill>
                <a:schemeClr val="dk1"/>
              </a:solidFill>
            </a:endParaRPr>
          </a:p>
          <a:p>
            <a:pPr marL="457200" lvl="0" indent="0" algn="l" rtl="0">
              <a:lnSpc>
                <a:spcPct val="100000"/>
              </a:lnSpc>
              <a:spcBef>
                <a:spcPts val="0"/>
              </a:spcBef>
              <a:spcAft>
                <a:spcPts val="0"/>
              </a:spcAft>
              <a:buSzPts val="1100"/>
              <a:buNone/>
            </a:pP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a:solidFill>
                  <a:schemeClr val="dk1"/>
                </a:solidFill>
              </a:rPr>
              <a:t>Time horizons:</a:t>
            </a:r>
            <a:r>
              <a:rPr lang="en-US" sz="1000">
                <a:solidFill>
                  <a:schemeClr val="dk1"/>
                </a:solidFill>
              </a:rPr>
              <a:t> Future climate change projections typically cover the time period out to the end of the century (2100) and can be divided into shorter-term time horizons, such as the 2030’s (2020-2050) and 2050’s (2040-2070).  The time horizon of the projections selected for a CRA should be relevant to the life and planning timescales of the system / assets under consideration.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p:txBody>
      </p:sp>
      <p:sp>
        <p:nvSpPr>
          <p:cNvPr id="816" name="Google Shape;816;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8"/>
        <p:cNvGrpSpPr/>
        <p:nvPr/>
      </p:nvGrpSpPr>
      <p:grpSpPr>
        <a:xfrm>
          <a:off x="0" y="0"/>
          <a:ext cx="0" cy="0"/>
          <a:chOff x="0" y="0"/>
          <a:chExt cx="0" cy="0"/>
        </a:xfrm>
      </p:grpSpPr>
      <p:sp>
        <p:nvSpPr>
          <p:cNvPr id="829" name="Google Shape;829;p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Trainer Notes: </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Step 3</a:t>
            </a:r>
            <a:r>
              <a:rPr lang="en-US" sz="1000">
                <a:solidFill>
                  <a:schemeClr val="dk1"/>
                </a:solidFill>
              </a:rPr>
              <a:t> of a CRA involves </a:t>
            </a:r>
            <a:r>
              <a:rPr lang="en-US" sz="1000" b="1">
                <a:solidFill>
                  <a:schemeClr val="dk1"/>
                </a:solidFill>
              </a:rPr>
              <a:t>assessing the impacts of climate hazards </a:t>
            </a:r>
            <a:r>
              <a:rPr lang="en-US" sz="1000">
                <a:solidFill>
                  <a:schemeClr val="dk1"/>
                </a:solidFill>
              </a:rPr>
              <a:t>on people, the environment, the economy, urban infrastructure &amp; services, etc.  </a:t>
            </a: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r>
              <a:rPr lang="en-GB" sz="1000"/>
              <a:t>A Climate Risk Assessment (CRA) should examine how climate hazards affect the water services system and the area it serves. The scale and nature of these impacts are shaped by the local </a:t>
            </a:r>
            <a:r>
              <a:rPr lang="en-GB" sz="1000" b="1"/>
              <a:t>socioeconomic, demographic, and environmental context</a:t>
            </a:r>
            <a:r>
              <a:rPr lang="en-GB" sz="1000"/>
              <a:t>.</a:t>
            </a:r>
          </a:p>
          <a:p>
            <a:r>
              <a:rPr lang="en-GB" sz="1000"/>
              <a:t>The </a:t>
            </a:r>
            <a:r>
              <a:rPr lang="en-GB" sz="1000" b="1"/>
              <a:t>socioeconomic and demographic context</a:t>
            </a:r>
            <a:r>
              <a:rPr lang="en-GB" sz="1000"/>
              <a:t> involves describing population characteristics, service demand, and trends in social and economic development, as well as projections that influence future service needs. The </a:t>
            </a:r>
            <a:r>
              <a:rPr lang="en-GB" sz="1000" b="1"/>
              <a:t>environmental context</a:t>
            </a:r>
            <a:r>
              <a:rPr lang="en-GB" sz="1000"/>
              <a:t> should capture the administrative and physical setting in relation to climate change—such as whether services are located in coastal or inland zones, floodplains or highlands, and how factors like topography and elevation shape exposure to hazards.</a:t>
            </a:r>
          </a:p>
          <a:p>
            <a:r>
              <a:rPr lang="en-GB" sz="1000"/>
              <a:t>To ensure equity and inclusiveness, data should be </a:t>
            </a:r>
            <a:r>
              <a:rPr lang="en-GB" sz="1000" b="1"/>
              <a:t>disaggregated by gender and other vulnerable groups</a:t>
            </a:r>
            <a:r>
              <a:rPr lang="en-GB" sz="1000"/>
              <a:t> wherever possible. This allows for a clearer understanding of differentiated impacts and helps design responses that strengthen resilience across the entire service system.</a:t>
            </a:r>
          </a:p>
          <a:p>
            <a:pPr marL="0" lvl="0" indent="0" algn="l" rtl="0">
              <a:lnSpc>
                <a:spcPct val="100000"/>
              </a:lnSpc>
              <a:spcBef>
                <a:spcPts val="0"/>
              </a:spcBef>
              <a:spcAft>
                <a:spcPts val="0"/>
              </a:spcAft>
              <a:buClr>
                <a:schemeClr val="dk1"/>
              </a:buClr>
              <a:buSzPts val="1800"/>
              <a:buFont typeface="Roboto"/>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Sources:</a:t>
            </a:r>
            <a:r>
              <a:rPr lang="en-US" sz="1000">
                <a:solidFill>
                  <a:schemeClr val="dk1"/>
                </a:solidFill>
              </a:rPr>
              <a:t>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Bahadur and Tanner (2021). Resilience Reset: Creating Resilient Cities in the Global South. Routledge.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C40 Cities (2018). Climate Change Risk Assessment Guidance</a:t>
            </a:r>
            <a:endParaRPr sz="1000">
              <a:solidFill>
                <a:schemeClr val="dk1"/>
              </a:solidFill>
            </a:endParaRPr>
          </a:p>
        </p:txBody>
      </p:sp>
      <p:sp>
        <p:nvSpPr>
          <p:cNvPr id="830" name="Google Shape;830;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5"/>
        <p:cNvGrpSpPr/>
        <p:nvPr/>
      </p:nvGrpSpPr>
      <p:grpSpPr>
        <a:xfrm>
          <a:off x="0" y="0"/>
          <a:ext cx="0" cy="0"/>
          <a:chOff x="0" y="0"/>
          <a:chExt cx="0" cy="0"/>
        </a:xfrm>
      </p:grpSpPr>
      <p:sp>
        <p:nvSpPr>
          <p:cNvPr id="846" name="Google Shape;846;p1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Trainer Notes: </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Step 3</a:t>
            </a:r>
            <a:r>
              <a:rPr lang="en-US" sz="1000">
                <a:solidFill>
                  <a:schemeClr val="dk1"/>
                </a:solidFill>
              </a:rPr>
              <a:t> of a CRA involves </a:t>
            </a:r>
            <a:r>
              <a:rPr lang="en-US" sz="1000" b="1">
                <a:solidFill>
                  <a:schemeClr val="dk1"/>
                </a:solidFill>
              </a:rPr>
              <a:t>assessing the impacts of climate hazards </a:t>
            </a:r>
            <a:r>
              <a:rPr lang="en-US" sz="1000">
                <a:solidFill>
                  <a:schemeClr val="dk1"/>
                </a:solidFill>
              </a:rPr>
              <a:t>on people, the environment, the economy, urban infrastructure &amp; services, etc.  </a:t>
            </a:r>
            <a:endParaRPr sz="1000" b="1">
              <a:solidFill>
                <a:schemeClr val="dk1"/>
              </a:solidFill>
            </a:endParaRPr>
          </a:p>
          <a:p>
            <a:pPr marL="0" lvl="0" indent="0" algn="l" rtl="0">
              <a:lnSpc>
                <a:spcPct val="100000"/>
              </a:lnSpc>
              <a:spcBef>
                <a:spcPts val="0"/>
              </a:spcBef>
              <a:spcAft>
                <a:spcPts val="0"/>
              </a:spcAft>
              <a:buSzPts val="1100"/>
              <a:buNone/>
            </a:pPr>
            <a:endParaRPr sz="1000">
              <a:solidFill>
                <a:schemeClr val="dk1"/>
              </a:solidFill>
            </a:endParaRPr>
          </a:p>
          <a:p>
            <a:pPr marL="0" lvl="0" indent="0" algn="l" rtl="0">
              <a:lnSpc>
                <a:spcPct val="100000"/>
              </a:lnSpc>
              <a:spcBef>
                <a:spcPts val="0"/>
              </a:spcBef>
              <a:spcAft>
                <a:spcPts val="0"/>
              </a:spcAft>
              <a:buSzPts val="1100"/>
              <a:buNone/>
            </a:pPr>
            <a:r>
              <a:rPr lang="en-US" sz="1000">
                <a:solidFill>
                  <a:schemeClr val="dk1"/>
                </a:solidFill>
              </a:rPr>
              <a:t>Please remind participants that climate risk is an assessment of the intersection of hazards, exposure, and sensitivity. In Step 3 we are </a:t>
            </a:r>
            <a:r>
              <a:rPr lang="en-US" sz="1000" err="1">
                <a:solidFill>
                  <a:schemeClr val="dk1"/>
                </a:solidFill>
              </a:rPr>
              <a:t>analysing</a:t>
            </a:r>
            <a:r>
              <a:rPr lang="en-US" sz="1000">
                <a:solidFill>
                  <a:schemeClr val="dk1"/>
                </a:solidFill>
              </a:rPr>
              <a:t> the exposure and vulnerability of different groups of people in an area, the environment, and infrastructure systems. This slide outlines how a CRA can assess climate impacts related to exposure and vulnerability. Here, vulnerability is made up of two components - sensitivity and adaptive capacity.</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SzPts val="1100"/>
              <a:buNone/>
            </a:pPr>
            <a:r>
              <a:rPr lang="en-US" sz="1000">
                <a:solidFill>
                  <a:schemeClr val="dk1"/>
                </a:solidFill>
              </a:rPr>
              <a:t>This slide explains some of the indicators that can be used to collect data on exposure and vulnerability. Indicators can be qualitative and quantitative. Once again data need to be collected from various sources, requiring collaboration and coordination. Vulnerability assessment has historically included more participatory methods involving local communities and those with low adaptive capacity. This helps capture climate-related concerns of vulnerable groups that top-down planning processes may otherwise not capture.</a:t>
            </a:r>
            <a:endParaRPr sz="1000">
              <a:solidFill>
                <a:schemeClr val="dk1"/>
              </a:solidFill>
            </a:endParaRPr>
          </a:p>
          <a:p>
            <a:pPr marL="0" lvl="0" indent="0" algn="l" rtl="0">
              <a:lnSpc>
                <a:spcPct val="100000"/>
              </a:lnSpc>
              <a:spcBef>
                <a:spcPts val="0"/>
              </a:spcBef>
              <a:spcAft>
                <a:spcPts val="0"/>
              </a:spcAft>
              <a:buClr>
                <a:srgbClr val="0C0F14"/>
              </a:buClr>
              <a:buSzPts val="1800"/>
              <a:buFont typeface="Times"/>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Relevant data sources: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Exposure: SRS and GIS data, Census data, participatory methods including participatory maps, transect walks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Vulnerability: publicly available survey/census data, bespoke surveys, participatory vulnerability assessments, transect walks etc.</a:t>
            </a:r>
            <a:endParaRPr sz="1000">
              <a:solidFill>
                <a:schemeClr val="dk1"/>
              </a:solidFill>
            </a:endParaRPr>
          </a:p>
          <a:p>
            <a:pPr marL="0" lvl="0" indent="0" algn="l" rtl="0">
              <a:lnSpc>
                <a:spcPct val="100000"/>
              </a:lnSpc>
              <a:spcBef>
                <a:spcPts val="0"/>
              </a:spcBef>
              <a:spcAft>
                <a:spcPts val="0"/>
              </a:spcAft>
              <a:buClr>
                <a:srgbClr val="0C0F14"/>
              </a:buClr>
              <a:buSzPts val="1800"/>
              <a:buFont typeface="Times"/>
              <a:buNone/>
            </a:pPr>
            <a:endParaRPr sz="1000">
              <a:solidFill>
                <a:schemeClr val="dk1"/>
              </a:solidFill>
            </a:endParaRPr>
          </a:p>
          <a:p>
            <a:pPr marL="0" lvl="0" indent="0" algn="l" rtl="0">
              <a:lnSpc>
                <a:spcPct val="100000"/>
              </a:lnSpc>
              <a:spcBef>
                <a:spcPts val="0"/>
              </a:spcBef>
              <a:spcAft>
                <a:spcPts val="0"/>
              </a:spcAft>
              <a:buClr>
                <a:schemeClr val="dk1"/>
              </a:buClr>
              <a:buSzPts val="1800"/>
              <a:buFont typeface="Roboto"/>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Sources:</a:t>
            </a:r>
            <a:r>
              <a:rPr lang="en-US" sz="1000">
                <a:solidFill>
                  <a:schemeClr val="dk1"/>
                </a:solidFill>
              </a:rPr>
              <a:t>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Bahadur and Tanner (2021). Resilience Reset: Creating Resilient Cities in the Global South. Routledge.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C40 Cities (2018). Climate Change Risk Assessment Guidance</a:t>
            </a:r>
            <a:endParaRPr sz="1000">
              <a:solidFill>
                <a:schemeClr val="dk1"/>
              </a:solidFill>
            </a:endParaRPr>
          </a:p>
          <a:p>
            <a:pPr marL="0" lvl="0" indent="0" algn="l" rtl="0">
              <a:lnSpc>
                <a:spcPct val="100000"/>
              </a:lnSpc>
              <a:spcBef>
                <a:spcPts val="0"/>
              </a:spcBef>
              <a:spcAft>
                <a:spcPts val="0"/>
              </a:spcAft>
              <a:buSzPts val="1100"/>
              <a:buNone/>
            </a:pPr>
            <a:endParaRPr/>
          </a:p>
        </p:txBody>
      </p:sp>
      <p:sp>
        <p:nvSpPr>
          <p:cNvPr id="847" name="Google Shape;847;p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5B476B-A8D4-2214-A4EB-75453EDF89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E80A53-EFD6-2770-527A-661EB61743D1}"/>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67BD2713-74C2-C306-D4B5-C9931A68EE1B}"/>
              </a:ext>
            </a:extLst>
          </p:cNvPr>
          <p:cNvSpPr>
            <a:spLocks noGrp="1"/>
          </p:cNvSpPr>
          <p:nvPr>
            <p:ph type="body" idx="1"/>
          </p:nvPr>
        </p:nvSpPr>
        <p:spPr/>
        <p:txBody>
          <a:bodyPr/>
          <a:lstStyle/>
          <a:p>
            <a:r>
              <a:rPr lang="en-GB" b="1"/>
              <a:t>Facilitators notes: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Briefly touch on the issues (positive and negative) that were raised at the evaluation yesterday and indicate what changes have been made to respond to them</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Highlight the items in the parking lot and indicate which ones are integrated today</a:t>
            </a:r>
          </a:p>
          <a:p>
            <a:endParaRPr lang="en-GB" b="0"/>
          </a:p>
        </p:txBody>
      </p:sp>
      <p:sp>
        <p:nvSpPr>
          <p:cNvPr id="4" name="Slide Number Placeholder 3">
            <a:extLst>
              <a:ext uri="{FF2B5EF4-FFF2-40B4-BE49-F238E27FC236}">
                <a16:creationId xmlns:a16="http://schemas.microsoft.com/office/drawing/2014/main" id="{0D716C73-497B-DF32-D4B3-6BD3714F07C7}"/>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57881203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4"/>
        <p:cNvGrpSpPr/>
        <p:nvPr/>
      </p:nvGrpSpPr>
      <p:grpSpPr>
        <a:xfrm>
          <a:off x="0" y="0"/>
          <a:ext cx="0" cy="0"/>
          <a:chOff x="0" y="0"/>
          <a:chExt cx="0" cy="0"/>
        </a:xfrm>
      </p:grpSpPr>
      <p:sp>
        <p:nvSpPr>
          <p:cNvPr id="865" name="Google Shape;865;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This slide showcases how Mumbai has used maps to visualize different elements of exposure, sensitivity and adaptive capacity. Figures are taken from Mumbai’s Climate and Air Pollution Risks and Vulnerability Assessment (2022).</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The purpose here is just for participants to understand how data can be presented. The maps are a little bit small, so participants are not expected to view these in a lot of detail. Rather, it would be helpful if you can explain the main concept of the maps to participants so that they understand the core terms of exposure, sensitivity, and adaptive capacity.</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a:solidFill>
                  <a:schemeClr val="dk1"/>
                </a:solidFill>
              </a:rPr>
              <a:t>Exposure: </a:t>
            </a:r>
            <a:r>
              <a:rPr lang="en-US" sz="1000">
                <a:solidFill>
                  <a:schemeClr val="dk1"/>
                </a:solidFill>
              </a:rPr>
              <a:t>The map on the left outlines the exposure of people in Mumbai to floods. The dots on the map show different population clusters who are located within 250m of a flood zone. The different </a:t>
            </a:r>
            <a:r>
              <a:rPr lang="en-US" sz="1000" err="1">
                <a:solidFill>
                  <a:schemeClr val="dk1"/>
                </a:solidFill>
              </a:rPr>
              <a:t>colours</a:t>
            </a:r>
            <a:r>
              <a:rPr lang="en-US" sz="1000">
                <a:solidFill>
                  <a:schemeClr val="dk1"/>
                </a:solidFill>
              </a:rPr>
              <a:t> on the map show different densities of people near the flood zones, representing areas that will have higher negative impacts if a flood occurs.</a:t>
            </a:r>
            <a:br>
              <a:rPr lang="en-US" sz="1000">
                <a:solidFill>
                  <a:schemeClr val="dk1"/>
                </a:solidFill>
              </a:rPr>
            </a:b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a:solidFill>
                  <a:schemeClr val="dk1"/>
                </a:solidFill>
              </a:rPr>
              <a:t>Sensitivity: </a:t>
            </a:r>
            <a:r>
              <a:rPr lang="en-US" sz="1000">
                <a:solidFill>
                  <a:schemeClr val="dk1"/>
                </a:solidFill>
              </a:rPr>
              <a:t>The map in the middle showcases the % of people with temporary roofing material on their households. This is a proxy indicator to showcase sensitivity, since it is likely that people with temporary roofing are poorer and also that temporary roofing are more likely to leak and cause negative impacts to households (e.g. property damage, health issues). The </a:t>
            </a:r>
            <a:r>
              <a:rPr lang="en-US" sz="1000" err="1">
                <a:solidFill>
                  <a:schemeClr val="dk1"/>
                </a:solidFill>
              </a:rPr>
              <a:t>colours</a:t>
            </a:r>
            <a:r>
              <a:rPr lang="en-US" sz="1000">
                <a:solidFill>
                  <a:schemeClr val="dk1"/>
                </a:solidFill>
              </a:rPr>
              <a:t> on the map represent different densities of population with temporary roofing materials - the lighter </a:t>
            </a:r>
            <a:r>
              <a:rPr lang="en-US" sz="1000" err="1">
                <a:solidFill>
                  <a:schemeClr val="dk1"/>
                </a:solidFill>
              </a:rPr>
              <a:t>colours</a:t>
            </a:r>
            <a:r>
              <a:rPr lang="en-US" sz="1000">
                <a:solidFill>
                  <a:schemeClr val="dk1"/>
                </a:solidFill>
              </a:rPr>
              <a:t> have lower density of climate-sensitive households, while the darker </a:t>
            </a:r>
            <a:r>
              <a:rPr lang="en-US" sz="1000" err="1">
                <a:solidFill>
                  <a:schemeClr val="dk1"/>
                </a:solidFill>
              </a:rPr>
              <a:t>colours</a:t>
            </a:r>
            <a:r>
              <a:rPr lang="en-US" sz="1000">
                <a:solidFill>
                  <a:schemeClr val="dk1"/>
                </a:solidFill>
              </a:rPr>
              <a:t> represent higher density areas.</a:t>
            </a:r>
            <a:br>
              <a:rPr lang="en-US" sz="1000">
                <a:solidFill>
                  <a:schemeClr val="dk1"/>
                </a:solidFill>
              </a:rPr>
            </a:b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b="1">
                <a:solidFill>
                  <a:schemeClr val="dk1"/>
                </a:solidFill>
              </a:rPr>
              <a:t>Adaptive capacity:</a:t>
            </a:r>
            <a:r>
              <a:rPr lang="en-US" sz="1000">
                <a:solidFill>
                  <a:schemeClr val="dk1"/>
                </a:solidFill>
              </a:rPr>
              <a:t> the map on the right shows the density of populations that have access to hotels. This is a proxy indicator for adaptive capacity, because having access to a hospital means participants are likely to be able to deal with negative health impacts that could after a climate shock (e.g. that leads to increased transmission of waterborne diseases). The red areas on the map indicate areas with higher density of populations that lack access to hospitals.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Source: Mumbai’s Climate and Air Pollution Risks and Vulnerability Assessment (2022). </a:t>
            </a:r>
            <a:r>
              <a:rPr lang="en-US" sz="1000" u="sng">
                <a:solidFill>
                  <a:schemeClr val="hlink"/>
                </a:solidFill>
                <a:hlinkClick r:id="rId3"/>
              </a:rPr>
              <a:t>https://data.opencity.in/dataset/f561b852-74bf-4ae7-b4a5-a8bf538ee52b/resource/4e38d17b-bcd1-42de-b671-3705d9ad3afa/download/vulnerability-assessment-report-mcap.pdf</a:t>
            </a:r>
            <a:r>
              <a:rPr lang="en-US" sz="1000">
                <a:solidFill>
                  <a:schemeClr val="dk1"/>
                </a:solidFill>
              </a:rPr>
              <a:t> </a:t>
            </a:r>
            <a:endParaRPr sz="1000">
              <a:solidFill>
                <a:schemeClr val="dk1"/>
              </a:solidFill>
            </a:endParaRPr>
          </a:p>
          <a:p>
            <a:pPr marL="0" lvl="0" indent="0" algn="l" rtl="0">
              <a:lnSpc>
                <a:spcPct val="100000"/>
              </a:lnSpc>
              <a:spcBef>
                <a:spcPts val="0"/>
              </a:spcBef>
              <a:spcAft>
                <a:spcPts val="0"/>
              </a:spcAft>
              <a:buSzPts val="1100"/>
              <a:buNone/>
            </a:pPr>
            <a:endParaRPr sz="1000">
              <a:solidFill>
                <a:schemeClr val="dk1"/>
              </a:solidFill>
            </a:endParaRPr>
          </a:p>
        </p:txBody>
      </p:sp>
      <p:sp>
        <p:nvSpPr>
          <p:cNvPr id="866" name="Google Shape;866;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0"/>
        <p:cNvGrpSpPr/>
        <p:nvPr/>
      </p:nvGrpSpPr>
      <p:grpSpPr>
        <a:xfrm>
          <a:off x="0" y="0"/>
          <a:ext cx="0" cy="0"/>
          <a:chOff x="0" y="0"/>
          <a:chExt cx="0" cy="0"/>
        </a:xfrm>
      </p:grpSpPr>
      <p:sp>
        <p:nvSpPr>
          <p:cNvPr id="881" name="Google Shape;881;p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An </a:t>
            </a:r>
            <a:r>
              <a:rPr lang="en-US" sz="1000" b="1" dirty="0">
                <a:solidFill>
                  <a:schemeClr val="dk1"/>
                </a:solidFill>
              </a:rPr>
              <a:t>impact chain</a:t>
            </a:r>
            <a:r>
              <a:rPr lang="en-US" sz="1000" dirty="0">
                <a:solidFill>
                  <a:schemeClr val="dk1"/>
                </a:solidFill>
              </a:rPr>
              <a:t> is an analytical tool to better understand, </a:t>
            </a:r>
            <a:r>
              <a:rPr lang="en-US" sz="1000" dirty="0" err="1">
                <a:solidFill>
                  <a:schemeClr val="dk1"/>
                </a:solidFill>
              </a:rPr>
              <a:t>systemise</a:t>
            </a:r>
            <a:r>
              <a:rPr lang="en-US" sz="1000" dirty="0">
                <a:solidFill>
                  <a:schemeClr val="dk1"/>
                </a:solidFill>
              </a:rPr>
              <a:t>, and </a:t>
            </a:r>
            <a:r>
              <a:rPr lang="en-US" sz="1000" dirty="0" err="1">
                <a:solidFill>
                  <a:schemeClr val="dk1"/>
                </a:solidFill>
              </a:rPr>
              <a:t>prioritise</a:t>
            </a:r>
            <a:r>
              <a:rPr lang="en-US" sz="1000" dirty="0">
                <a:solidFill>
                  <a:schemeClr val="dk1"/>
                </a:solidFill>
              </a:rPr>
              <a:t> the factors that drive risk in a specific system of interest. It is one possible tool for a CRA, and a useful way to </a:t>
            </a:r>
            <a:r>
              <a:rPr lang="en-US" sz="1000" dirty="0" err="1">
                <a:solidFill>
                  <a:schemeClr val="dk1"/>
                </a:solidFill>
              </a:rPr>
              <a:t>visualise</a:t>
            </a:r>
            <a:r>
              <a:rPr lang="en-US" sz="1000" dirty="0">
                <a:solidFill>
                  <a:schemeClr val="dk1"/>
                </a:solidFill>
              </a:rPr>
              <a:t> the various components of risk and how they interact. Impact chains are usually developed in a participatory manner with stakeholders and experts to create a shared picture of climate risk drivers in a specific context, allowing the integration of local data and knowledge, and learnings from past climatic events.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This diagram provides an example of a </a:t>
            </a:r>
            <a:r>
              <a:rPr lang="en-US" sz="1000" b="1" dirty="0">
                <a:solidFill>
                  <a:schemeClr val="dk1"/>
                </a:solidFill>
              </a:rPr>
              <a:t>flood risk impact chain</a:t>
            </a:r>
            <a:r>
              <a:rPr lang="en-US" sz="1000" dirty="0">
                <a:solidFill>
                  <a:schemeClr val="dk1"/>
                </a:solidFill>
              </a:rPr>
              <a:t>. It shows the impact of a hazard (heavy precipitation) leading to impacts (flooding that causes damage of property and loss of life). Importantly, it brings in issues of exposure (people living in flood prone areas, property and buildings in flood prone areas) and vulnerability (absence of flood resistant housing, degraded landscapes) which exacerbate the impact of flooding. It  also shows potential indicators for various risk factors (text beneath blue boxes).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While the hazard-impact-risk link is fairly straightforward (e.g. heavy rain events trigger floods and the related risk of loss and damage due to flooding), vulnerability and exposure factors can be complex and are highly context specific. Remember that vulnerability is a combination of sensitivity and adaptive capacity. Vulnerability factors include a wide range of issues from natural, ecosystem related parameters and processes (such as a reduced natural retention capacity due to wetland degradation) to more technical parameters (e.g., absence of flood resistant houses) or capacity related parameters (e.g. lack of urban planning). Exposure factors describe the presence, number or density of assets and livelihoods potentially affected by a certain hazard.</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marR="0" lvl="0" indent="0" algn="l" rtl="0">
              <a:lnSpc>
                <a:spcPct val="100000"/>
              </a:lnSpc>
              <a:spcBef>
                <a:spcPts val="0"/>
              </a:spcBef>
              <a:spcAft>
                <a:spcPts val="0"/>
              </a:spcAft>
              <a:buClr>
                <a:schemeClr val="dk1"/>
              </a:buClr>
              <a:buSzPts val="1100"/>
              <a:buFont typeface="Arial"/>
              <a:buNone/>
            </a:pPr>
            <a:r>
              <a:rPr lang="en-US" sz="1000" dirty="0">
                <a:solidFill>
                  <a:schemeClr val="dk1"/>
                </a:solidFill>
              </a:rPr>
              <a:t>Vulnerability factors interact with exposure factors and the hazard – the risk is a function of these three factors. In this example, the reduced natural retention capacity of wetlands and the absence of flood resistant housing (vulnerability), in combination with people, property and buildings in flood prone areas (exposure), leads to flooding (impact) and the related risk of loss and damage of property and loss of lives.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Source: </a:t>
            </a:r>
            <a:r>
              <a:rPr lang="en-US" sz="1000" u="sng" dirty="0">
                <a:solidFill>
                  <a:schemeClr val="hlink"/>
                </a:solidFill>
                <a:hlinkClick r:id="rId3"/>
              </a:rPr>
              <a:t>https://link.springer.com/chapter/10.1007/978-3-030-86211-4_25</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SzPts val="1100"/>
              <a:buNone/>
            </a:pPr>
            <a:endParaRPr sz="1000" dirty="0">
              <a:solidFill>
                <a:schemeClr val="dk1"/>
              </a:solidFill>
            </a:endParaRPr>
          </a:p>
        </p:txBody>
      </p:sp>
      <p:sp>
        <p:nvSpPr>
          <p:cNvPr id="882" name="Google Shape;882;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6"/>
        <p:cNvGrpSpPr/>
        <p:nvPr/>
      </p:nvGrpSpPr>
      <p:grpSpPr>
        <a:xfrm>
          <a:off x="0" y="0"/>
          <a:ext cx="0" cy="0"/>
          <a:chOff x="0" y="0"/>
          <a:chExt cx="0" cy="0"/>
        </a:xfrm>
      </p:grpSpPr>
      <p:sp>
        <p:nvSpPr>
          <p:cNvPr id="937" name="Google Shape;937;p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Trainer Notes: </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Step 4</a:t>
            </a:r>
            <a:r>
              <a:rPr lang="en-US" sz="1000">
                <a:solidFill>
                  <a:schemeClr val="dk1"/>
                </a:solidFill>
              </a:rPr>
              <a:t> of a CRA involves </a:t>
            </a:r>
            <a:r>
              <a:rPr lang="en-US" sz="1000" b="1">
                <a:solidFill>
                  <a:schemeClr val="dk1"/>
                </a:solidFill>
              </a:rPr>
              <a:t>identifying and assessing climate risks. </a:t>
            </a:r>
            <a:endParaRPr sz="1000" b="1">
              <a:solidFill>
                <a:schemeClr val="dk1"/>
              </a:solidFill>
            </a:endParaRPr>
          </a:p>
          <a:p>
            <a:pPr marL="0" lvl="0" indent="0" algn="l" rtl="0">
              <a:lnSpc>
                <a:spcPct val="100000"/>
              </a:lnSpc>
              <a:spcBef>
                <a:spcPts val="0"/>
              </a:spcBef>
              <a:spcAft>
                <a:spcPts val="0"/>
              </a:spcAft>
              <a:buClr>
                <a:schemeClr val="dk1"/>
              </a:buClr>
              <a:buSzPts val="1200"/>
              <a:buFont typeface="Roboto"/>
              <a:buNone/>
            </a:pPr>
            <a:endParaRPr sz="1000">
              <a:solidFill>
                <a:schemeClr val="dk1"/>
              </a:solidFill>
            </a:endParaRPr>
          </a:p>
          <a:p>
            <a:pPr marL="0" lvl="0" indent="0" algn="l" rtl="0">
              <a:lnSpc>
                <a:spcPct val="100000"/>
              </a:lnSpc>
              <a:spcBef>
                <a:spcPts val="0"/>
              </a:spcBef>
              <a:spcAft>
                <a:spcPts val="0"/>
              </a:spcAft>
              <a:buClr>
                <a:srgbClr val="626262"/>
              </a:buClr>
              <a:buSzPts val="1200"/>
              <a:buFont typeface="Roboto"/>
              <a:buNone/>
            </a:pPr>
            <a:r>
              <a:rPr lang="en-US" sz="1000">
                <a:solidFill>
                  <a:schemeClr val="dk1"/>
                </a:solidFill>
              </a:rPr>
              <a:t>This step builds on the previous steps which have combined an analysis of hazards, exposure, and vulnerability - bringing in historical data and future climate projections. In Step 4, the team conducting the CRA should list the main climate risks in the city. Once these risks have been identified they should add a score for both the </a:t>
            </a:r>
            <a:r>
              <a:rPr lang="en-US" sz="1000" b="1">
                <a:solidFill>
                  <a:schemeClr val="dk1"/>
                </a:solidFill>
              </a:rPr>
              <a:t>probability of the risk occurring</a:t>
            </a:r>
            <a:r>
              <a:rPr lang="en-US" sz="1000">
                <a:solidFill>
                  <a:schemeClr val="dk1"/>
                </a:solidFill>
              </a:rPr>
              <a:t> (e.g. on a scale of 1 to 5 with 1 = very unlikely and 5 = very likely) and the </a:t>
            </a:r>
            <a:r>
              <a:rPr lang="en-US" sz="1000" b="1">
                <a:solidFill>
                  <a:schemeClr val="dk1"/>
                </a:solidFill>
              </a:rPr>
              <a:t>severity of the consequences </a:t>
            </a:r>
            <a:r>
              <a:rPr lang="en-US" sz="1000">
                <a:solidFill>
                  <a:schemeClr val="dk1"/>
                </a:solidFill>
              </a:rPr>
              <a:t>of that risk if it did occur (e.g. on a scale of 1 to 5 with 1 = not severe at all and 5 = very severe). </a:t>
            </a:r>
            <a:endParaRPr sz="1000">
              <a:solidFill>
                <a:schemeClr val="dk1"/>
              </a:solidFill>
            </a:endParaRPr>
          </a:p>
          <a:p>
            <a:pPr marL="0" lvl="0" indent="0" algn="l" rtl="0">
              <a:lnSpc>
                <a:spcPct val="100000"/>
              </a:lnSpc>
              <a:spcBef>
                <a:spcPts val="0"/>
              </a:spcBef>
              <a:spcAft>
                <a:spcPts val="0"/>
              </a:spcAft>
              <a:buSzPts val="1100"/>
              <a:buNone/>
            </a:pPr>
            <a:br>
              <a:rPr lang="en-US" sz="1000"/>
            </a:br>
            <a:r>
              <a:rPr lang="en-US" sz="1000">
                <a:solidFill>
                  <a:schemeClr val="dk1"/>
                </a:solidFill>
              </a:rPr>
              <a:t>Source: CDP Climate Risk and Vulnerability Assessment Training Guide for Cities. </a:t>
            </a:r>
            <a:r>
              <a:rPr lang="en-US" sz="1000" u="sng">
                <a:solidFill>
                  <a:schemeClr val="hlink"/>
                </a:solidFill>
                <a:hlinkClick r:id="rId3"/>
              </a:rPr>
              <a:t>https://www.cdp.net/en/cities/climate-risk-vulnerability-assessment-training-guide-for-cities</a:t>
            </a:r>
            <a:r>
              <a:rPr lang="en-US" sz="1000">
                <a:solidFill>
                  <a:schemeClr val="dk1"/>
                </a:solidFill>
              </a:rPr>
              <a:t> </a:t>
            </a:r>
            <a:endParaRPr sz="1000">
              <a:solidFill>
                <a:schemeClr val="dk1"/>
              </a:solidFill>
            </a:endParaRPr>
          </a:p>
          <a:p>
            <a:pPr marL="0" lvl="0" indent="0" algn="l" rtl="0">
              <a:lnSpc>
                <a:spcPct val="100000"/>
              </a:lnSpc>
              <a:spcBef>
                <a:spcPts val="0"/>
              </a:spcBef>
              <a:spcAft>
                <a:spcPts val="0"/>
              </a:spcAft>
              <a:buSzPts val="1100"/>
              <a:buNone/>
            </a:pPr>
            <a:endParaRPr sz="1000"/>
          </a:p>
        </p:txBody>
      </p:sp>
      <p:sp>
        <p:nvSpPr>
          <p:cNvPr id="938" name="Google Shape;938;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6">
          <a:extLst>
            <a:ext uri="{FF2B5EF4-FFF2-40B4-BE49-F238E27FC236}">
              <a16:creationId xmlns:a16="http://schemas.microsoft.com/office/drawing/2014/main" id="{62218A41-A771-E99B-A8FA-F9A8CCBFF50D}"/>
            </a:ext>
          </a:extLst>
        </p:cNvPr>
        <p:cNvGrpSpPr/>
        <p:nvPr/>
      </p:nvGrpSpPr>
      <p:grpSpPr>
        <a:xfrm>
          <a:off x="0" y="0"/>
          <a:ext cx="0" cy="0"/>
          <a:chOff x="0" y="0"/>
          <a:chExt cx="0" cy="0"/>
        </a:xfrm>
      </p:grpSpPr>
      <p:sp>
        <p:nvSpPr>
          <p:cNvPr id="937" name="Google Shape;937;p47:notes">
            <a:extLst>
              <a:ext uri="{FF2B5EF4-FFF2-40B4-BE49-F238E27FC236}">
                <a16:creationId xmlns:a16="http://schemas.microsoft.com/office/drawing/2014/main" id="{239B572F-7D2B-FD48-1766-F2EC9500CAC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Trainer Notes: </a:t>
            </a:r>
            <a:endParaRPr sz="1000" dirty="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1" dirty="0">
                <a:solidFill>
                  <a:schemeClr val="dk1"/>
                </a:solidFill>
              </a:rPr>
              <a:t>Step 4</a:t>
            </a:r>
            <a:r>
              <a:rPr lang="en-US" sz="1000" dirty="0">
                <a:solidFill>
                  <a:schemeClr val="dk1"/>
                </a:solidFill>
              </a:rPr>
              <a:t> of a CRA involves </a:t>
            </a:r>
            <a:r>
              <a:rPr lang="en-US" sz="1000" b="1" dirty="0">
                <a:solidFill>
                  <a:schemeClr val="dk1"/>
                </a:solidFill>
              </a:rPr>
              <a:t>identifying and assessing climate risks. </a:t>
            </a:r>
            <a:endParaRPr sz="1000" b="1" dirty="0">
              <a:solidFill>
                <a:schemeClr val="dk1"/>
              </a:solidFill>
            </a:endParaRPr>
          </a:p>
          <a:p>
            <a:pPr marL="0" lvl="0" indent="0" algn="l" rtl="0">
              <a:lnSpc>
                <a:spcPct val="100000"/>
              </a:lnSpc>
              <a:spcBef>
                <a:spcPts val="0"/>
              </a:spcBef>
              <a:spcAft>
                <a:spcPts val="0"/>
              </a:spcAft>
              <a:buClr>
                <a:schemeClr val="dk1"/>
              </a:buClr>
              <a:buSzPts val="1200"/>
              <a:buFont typeface="Roboto"/>
              <a:buNone/>
            </a:pPr>
            <a:endParaRPr sz="1000" dirty="0">
              <a:solidFill>
                <a:schemeClr val="dk1"/>
              </a:solidFill>
            </a:endParaRPr>
          </a:p>
          <a:p>
            <a:pPr marL="0" lvl="0" indent="0" algn="l" rtl="0">
              <a:lnSpc>
                <a:spcPct val="100000"/>
              </a:lnSpc>
              <a:spcBef>
                <a:spcPts val="0"/>
              </a:spcBef>
              <a:spcAft>
                <a:spcPts val="0"/>
              </a:spcAft>
              <a:buClr>
                <a:srgbClr val="626262"/>
              </a:buClr>
              <a:buSzPts val="1200"/>
              <a:buFont typeface="Roboto"/>
              <a:buNone/>
            </a:pPr>
            <a:r>
              <a:rPr lang="en-US" sz="1000" dirty="0">
                <a:solidFill>
                  <a:schemeClr val="dk1"/>
                </a:solidFill>
              </a:rPr>
              <a:t>This step builds on the previous steps which have combined an analysis of hazards, exposure, and vulnerability - bringing in historical data and future climate projections. In Step 4, the team conducting the CRA should list the main climate risks in the city. Once these risks have been identified they should add a score for both the </a:t>
            </a:r>
            <a:r>
              <a:rPr lang="en-US" sz="1000" b="1" dirty="0">
                <a:solidFill>
                  <a:schemeClr val="dk1"/>
                </a:solidFill>
              </a:rPr>
              <a:t>probability of the risk occurring</a:t>
            </a:r>
            <a:r>
              <a:rPr lang="en-US" sz="1000" dirty="0">
                <a:solidFill>
                  <a:schemeClr val="dk1"/>
                </a:solidFill>
              </a:rPr>
              <a:t> (e.g. on a scale of 1 to 5 with 1 = very unlikely and 5 = very likely) and the </a:t>
            </a:r>
            <a:r>
              <a:rPr lang="en-US" sz="1000" b="1" dirty="0">
                <a:solidFill>
                  <a:schemeClr val="dk1"/>
                </a:solidFill>
              </a:rPr>
              <a:t>severity of the consequences </a:t>
            </a:r>
            <a:r>
              <a:rPr lang="en-US" sz="1000" dirty="0">
                <a:solidFill>
                  <a:schemeClr val="dk1"/>
                </a:solidFill>
              </a:rPr>
              <a:t>of that risk if it did occur (e.g. on a scale of 1 to 5 with 1 = not severe at all and 5 = very severe). </a:t>
            </a:r>
            <a:endParaRPr sz="1000" dirty="0">
              <a:solidFill>
                <a:schemeClr val="dk1"/>
              </a:solidFill>
            </a:endParaRPr>
          </a:p>
          <a:p>
            <a:pPr marL="0" lvl="0" indent="0" algn="l" rtl="0">
              <a:lnSpc>
                <a:spcPct val="100000"/>
              </a:lnSpc>
              <a:spcBef>
                <a:spcPts val="0"/>
              </a:spcBef>
              <a:spcAft>
                <a:spcPts val="0"/>
              </a:spcAft>
              <a:buSzPts val="1100"/>
              <a:buNone/>
            </a:pPr>
            <a:br>
              <a:rPr lang="en-US" sz="1000" dirty="0"/>
            </a:br>
            <a:r>
              <a:rPr lang="en-US" sz="1000" dirty="0">
                <a:solidFill>
                  <a:schemeClr val="dk1"/>
                </a:solidFill>
              </a:rPr>
              <a:t>Source: CDP Climate Risk and Vulnerability Assessment Training Guide for Cities. </a:t>
            </a:r>
            <a:r>
              <a:rPr lang="en-US" sz="1000" u="sng" dirty="0">
                <a:solidFill>
                  <a:schemeClr val="hlink"/>
                </a:solidFill>
                <a:hlinkClick r:id="rId3"/>
              </a:rPr>
              <a:t>https://www.cdp.net/en/cities/climate-risk-vulnerability-assessment-training-guide-for-cities</a:t>
            </a:r>
            <a:r>
              <a:rPr lang="en-US" sz="1000" dirty="0">
                <a:solidFill>
                  <a:schemeClr val="dk1"/>
                </a:solidFill>
              </a:rPr>
              <a:t> </a:t>
            </a:r>
          </a:p>
          <a:p>
            <a:pPr marL="0" lvl="0" indent="0" algn="l" rtl="0">
              <a:lnSpc>
                <a:spcPct val="100000"/>
              </a:lnSpc>
              <a:spcBef>
                <a:spcPts val="0"/>
              </a:spcBef>
              <a:spcAft>
                <a:spcPts val="0"/>
              </a:spcAft>
              <a:buSzPts val="1100"/>
              <a:buNone/>
            </a:pPr>
            <a:endParaRPr lang="en-US"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lang="en-GB"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sz="1000" dirty="0">
                <a:solidFill>
                  <a:schemeClr val="dk1"/>
                </a:solidFill>
              </a:rPr>
              <a:t>A risk matrix is a useful tool for visualizing the climate risk analysis in a CRA. This slide provides an example of a risk matrix that shows how the 1 to 5 scores of both </a:t>
            </a:r>
            <a:r>
              <a:rPr lang="en-GB" sz="1000" b="1" dirty="0">
                <a:solidFill>
                  <a:schemeClr val="dk1"/>
                </a:solidFill>
              </a:rPr>
              <a:t>probability </a:t>
            </a:r>
            <a:r>
              <a:rPr lang="en-GB" sz="1000" dirty="0">
                <a:solidFill>
                  <a:schemeClr val="dk1"/>
                </a:solidFill>
              </a:rPr>
              <a:t>and </a:t>
            </a:r>
            <a:r>
              <a:rPr lang="en-GB" sz="1000" b="1" dirty="0">
                <a:solidFill>
                  <a:schemeClr val="dk1"/>
                </a:solidFill>
              </a:rPr>
              <a:t>consequence</a:t>
            </a:r>
            <a:r>
              <a:rPr lang="en-GB" sz="1000" dirty="0">
                <a:solidFill>
                  <a:schemeClr val="dk1"/>
                </a:solidFill>
              </a:rPr>
              <a:t> can be used to classify and rank climate risks in a city.</a:t>
            </a:r>
          </a:p>
          <a:p>
            <a:pPr marL="0" lvl="0" indent="0" algn="l" rtl="0">
              <a:lnSpc>
                <a:spcPct val="100000"/>
              </a:lnSpc>
              <a:spcBef>
                <a:spcPts val="0"/>
              </a:spcBef>
              <a:spcAft>
                <a:spcPts val="0"/>
              </a:spcAft>
              <a:buClr>
                <a:schemeClr val="dk1"/>
              </a:buClr>
              <a:buSzPts val="1100"/>
              <a:buFont typeface="Arial"/>
              <a:buNone/>
            </a:pPr>
            <a:endParaRPr lang="en-GB"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sz="1000" dirty="0">
                <a:solidFill>
                  <a:schemeClr val="dk1"/>
                </a:solidFill>
              </a:rPr>
              <a:t>The matrix shows different risk ratings associated with combinations of consequence and likelihood. Risk matrices can be updated over time as new information becomes available, and as adaptation actions are undertaken</a:t>
            </a:r>
            <a:endParaRPr sz="1000" dirty="0">
              <a:solidFill>
                <a:schemeClr val="dk1"/>
              </a:solidFill>
            </a:endParaRPr>
          </a:p>
          <a:p>
            <a:pPr marL="0" lvl="0" indent="0" algn="l" rtl="0">
              <a:lnSpc>
                <a:spcPct val="100000"/>
              </a:lnSpc>
              <a:spcBef>
                <a:spcPts val="0"/>
              </a:spcBef>
              <a:spcAft>
                <a:spcPts val="0"/>
              </a:spcAft>
              <a:buSzPts val="1100"/>
              <a:buNone/>
            </a:pPr>
            <a:endParaRPr sz="1000" dirty="0"/>
          </a:p>
        </p:txBody>
      </p:sp>
      <p:sp>
        <p:nvSpPr>
          <p:cNvPr id="938" name="Google Shape;938;p47:notes">
            <a:extLst>
              <a:ext uri="{FF2B5EF4-FFF2-40B4-BE49-F238E27FC236}">
                <a16:creationId xmlns:a16="http://schemas.microsoft.com/office/drawing/2014/main" id="{FE7214B5-C81C-6FFB-1598-03E1DAF3BCD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1485857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4"/>
        <p:cNvGrpSpPr/>
        <p:nvPr/>
      </p:nvGrpSpPr>
      <p:grpSpPr>
        <a:xfrm>
          <a:off x="0" y="0"/>
          <a:ext cx="0" cy="0"/>
          <a:chOff x="0" y="0"/>
          <a:chExt cx="0" cy="0"/>
        </a:xfrm>
      </p:grpSpPr>
      <p:sp>
        <p:nvSpPr>
          <p:cNvPr id="965" name="Google Shape;965;p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A risk matrix is a useful tool for visualizing the climate risk analysis in a CRA. This slide provides an example of a risk matrix that shows how the 1 to 5 scores of both </a:t>
            </a:r>
            <a:r>
              <a:rPr lang="en-US" sz="1000" b="1" dirty="0">
                <a:solidFill>
                  <a:schemeClr val="dk1"/>
                </a:solidFill>
              </a:rPr>
              <a:t>probability </a:t>
            </a:r>
            <a:r>
              <a:rPr lang="en-US" sz="1000" dirty="0">
                <a:solidFill>
                  <a:schemeClr val="dk1"/>
                </a:solidFill>
              </a:rPr>
              <a:t>and </a:t>
            </a:r>
            <a:r>
              <a:rPr lang="en-US" sz="1000" b="1" dirty="0">
                <a:solidFill>
                  <a:schemeClr val="dk1"/>
                </a:solidFill>
              </a:rPr>
              <a:t>consequence</a:t>
            </a:r>
            <a:r>
              <a:rPr lang="en-US" sz="1000" dirty="0">
                <a:solidFill>
                  <a:schemeClr val="dk1"/>
                </a:solidFill>
              </a:rPr>
              <a:t> can be used to classify and rank climate risks in a city.</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The matrix shows different risk ratings associated with combinations of consequence and likelihood. Risk matrices can be updated over time as new information becomes available, and as adaptation actions are undertaken. </a:t>
            </a:r>
            <a:endParaRPr sz="1000" dirty="0"/>
          </a:p>
        </p:txBody>
      </p:sp>
      <p:sp>
        <p:nvSpPr>
          <p:cNvPr id="966" name="Google Shape;966;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7"/>
        <p:cNvGrpSpPr/>
        <p:nvPr/>
      </p:nvGrpSpPr>
      <p:grpSpPr>
        <a:xfrm>
          <a:off x="0" y="0"/>
          <a:ext cx="0" cy="0"/>
          <a:chOff x="0" y="0"/>
          <a:chExt cx="0" cy="0"/>
        </a:xfrm>
      </p:grpSpPr>
      <p:sp>
        <p:nvSpPr>
          <p:cNvPr id="988" name="Google Shape;988;p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Trainer Notes: </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Step 5</a:t>
            </a:r>
            <a:r>
              <a:rPr lang="en-US" sz="1000">
                <a:solidFill>
                  <a:schemeClr val="dk1"/>
                </a:solidFill>
              </a:rPr>
              <a:t> of a CRA is to </a:t>
            </a:r>
            <a:r>
              <a:rPr lang="en-US" sz="1000" b="1">
                <a:solidFill>
                  <a:schemeClr val="dk1"/>
                </a:solidFill>
              </a:rPr>
              <a:t>identify adaptation / resilience-building options </a:t>
            </a:r>
            <a:r>
              <a:rPr lang="en-US" sz="1000">
                <a:solidFill>
                  <a:schemeClr val="dk1"/>
                </a:solidFill>
              </a:rPr>
              <a:t>to help build resilience to climate risks.</a:t>
            </a:r>
            <a:endParaRPr sz="1000" b="1">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a:solidFill>
                  <a:schemeClr val="dk1"/>
                </a:solidFill>
              </a:rPr>
              <a:t>There are a wide range of different types of resilience options. These could include different categories of actions:</a:t>
            </a:r>
            <a:endParaRPr sz="1000">
              <a:solidFill>
                <a:schemeClr val="dk1"/>
              </a:solidFill>
            </a:endParaRPr>
          </a:p>
          <a:p>
            <a:pPr marL="457200" lvl="0" indent="-292100" algn="l" rtl="0">
              <a:lnSpc>
                <a:spcPct val="100000"/>
              </a:lnSpc>
              <a:spcBef>
                <a:spcPts val="0"/>
              </a:spcBef>
              <a:spcAft>
                <a:spcPts val="0"/>
              </a:spcAft>
              <a:buClr>
                <a:schemeClr val="dk1"/>
              </a:buClr>
              <a:buSzPts val="1000"/>
              <a:buFont typeface="Roboto"/>
              <a:buChar char="●"/>
            </a:pPr>
            <a:r>
              <a:rPr lang="en-US" sz="1000" b="1">
                <a:solidFill>
                  <a:schemeClr val="dk1"/>
                </a:solidFill>
              </a:rPr>
              <a:t>Structural/physical:</a:t>
            </a:r>
            <a:r>
              <a:rPr lang="en-US" sz="1000">
                <a:solidFill>
                  <a:schemeClr val="dk1"/>
                </a:solidFill>
              </a:rPr>
              <a:t> sea walls, coastal protection infrastructure, drainage systems, wetland and floodplain conservation and restoration</a:t>
            </a:r>
            <a:endParaRPr sz="1000" b="1">
              <a:solidFill>
                <a:schemeClr val="dk1"/>
              </a:solidFill>
            </a:endParaRPr>
          </a:p>
          <a:p>
            <a:pPr marL="457200" lvl="0" indent="-292100" algn="l" rtl="0">
              <a:lnSpc>
                <a:spcPct val="100000"/>
              </a:lnSpc>
              <a:spcBef>
                <a:spcPts val="0"/>
              </a:spcBef>
              <a:spcAft>
                <a:spcPts val="0"/>
              </a:spcAft>
              <a:buClr>
                <a:schemeClr val="dk1"/>
              </a:buClr>
              <a:buSzPts val="1000"/>
              <a:buFont typeface="Roboto"/>
              <a:buChar char="●"/>
            </a:pPr>
            <a:r>
              <a:rPr lang="en-US" sz="1000" b="1">
                <a:solidFill>
                  <a:schemeClr val="dk1"/>
                </a:solidFill>
              </a:rPr>
              <a:t>Social:</a:t>
            </a:r>
            <a:r>
              <a:rPr lang="en-US" sz="1000">
                <a:solidFill>
                  <a:schemeClr val="dk1"/>
                </a:solidFill>
              </a:rPr>
              <a:t> educational options such as awareness raising, informational options such as vulnerability and hazard maps, early warning systems</a:t>
            </a:r>
            <a:endParaRPr sz="1000">
              <a:solidFill>
                <a:schemeClr val="dk1"/>
              </a:solidFill>
            </a:endParaRPr>
          </a:p>
          <a:p>
            <a:pPr marL="457200" lvl="0" indent="-292100" algn="l" rtl="0">
              <a:lnSpc>
                <a:spcPct val="100000"/>
              </a:lnSpc>
              <a:spcBef>
                <a:spcPts val="0"/>
              </a:spcBef>
              <a:spcAft>
                <a:spcPts val="0"/>
              </a:spcAft>
              <a:buClr>
                <a:schemeClr val="dk1"/>
              </a:buClr>
              <a:buSzPts val="1000"/>
              <a:buFont typeface="Roboto"/>
              <a:buChar char="●"/>
            </a:pPr>
            <a:r>
              <a:rPr lang="en-US" sz="1000" b="1">
                <a:solidFill>
                  <a:schemeClr val="dk1"/>
                </a:solidFill>
              </a:rPr>
              <a:t>Institutional:</a:t>
            </a:r>
            <a:r>
              <a:rPr lang="en-US" sz="1000">
                <a:solidFill>
                  <a:schemeClr val="dk1"/>
                </a:solidFill>
              </a:rPr>
              <a:t> land zoning laws, city adaptation / resilience strategies and plans, climate integrated sectoral plans</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a:solidFill>
                  <a:schemeClr val="dk1"/>
                </a:solidFill>
              </a:rPr>
              <a:t>Please explain to participants that it is highly likely that during this step a range of decision-makers and city officials may be involved in consultations on the different adaptation options that are feasible and appropriate for the area. </a:t>
            </a:r>
            <a:endParaRPr sz="1000"/>
          </a:p>
        </p:txBody>
      </p:sp>
      <p:sp>
        <p:nvSpPr>
          <p:cNvPr id="989" name="Google Shape;989;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0"/>
        <p:cNvGrpSpPr/>
        <p:nvPr/>
      </p:nvGrpSpPr>
      <p:grpSpPr>
        <a:xfrm>
          <a:off x="0" y="0"/>
          <a:ext cx="0" cy="0"/>
          <a:chOff x="0" y="0"/>
          <a:chExt cx="0" cy="0"/>
        </a:xfrm>
      </p:grpSpPr>
      <p:sp>
        <p:nvSpPr>
          <p:cNvPr id="1001" name="Google Shape;1001;p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Trainer Notes: </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b="1">
                <a:solidFill>
                  <a:schemeClr val="dk1"/>
                </a:solidFill>
              </a:rPr>
              <a:t>Step 6</a:t>
            </a:r>
            <a:r>
              <a:rPr lang="en-US" sz="1000">
                <a:solidFill>
                  <a:schemeClr val="dk1"/>
                </a:solidFill>
              </a:rPr>
              <a:t> of a CRA is to </a:t>
            </a:r>
            <a:r>
              <a:rPr lang="en-US" sz="1000" b="1">
                <a:solidFill>
                  <a:schemeClr val="dk1"/>
                </a:solidFill>
              </a:rPr>
              <a:t>appraise and select the appropriate adaptation / resilience-building options </a:t>
            </a:r>
            <a:r>
              <a:rPr lang="en-US" sz="1000">
                <a:solidFill>
                  <a:schemeClr val="dk1"/>
                </a:solidFill>
              </a:rPr>
              <a:t>that the stakeholders wishes to undertake.</a:t>
            </a:r>
            <a:endParaRPr sz="1000" b="1">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a:solidFill>
                  <a:schemeClr val="dk1"/>
                </a:solidFill>
              </a:rPr>
              <a:t>Please explain to participants that it is highly likely that this step may actually be taken by decision-makers (e.g. political leaders, community leaders, heads of sectoral departments, etc.) since this involves committing to specific projects and investments that the city will undertake in the future. </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a:solidFill>
                  <a:schemeClr val="dk1"/>
                </a:solidFill>
              </a:rPr>
              <a:t>This selection may also involve a type of options appraisal process where different options are weighed and deliberated - and ultimately selected for prioritization - by key stakeholders. Options appraisal provides a basis for decision making. It involves trade-offs between environmental, economic and social implications. Possible methods for appraisal include: cost-benefit analysis, multi-criteria analysis, scenario analysis, consultation exercises, expert judgement, and cost-effectiveness analysis.</a:t>
            </a: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800"/>
              <a:buFont typeface="Arial"/>
              <a:buNone/>
            </a:pPr>
            <a:r>
              <a:rPr lang="en-US" sz="1000">
                <a:solidFill>
                  <a:schemeClr val="dk1"/>
                </a:solidFill>
              </a:rPr>
              <a:t>Below we provide some supplementary information on these methodologies. Feel free to explain them, or to omit this information if you want to save time and move on in the Module.</a:t>
            </a:r>
            <a:endParaRPr sz="1000">
              <a:solidFill>
                <a:schemeClr val="dk1"/>
              </a:solidFill>
            </a:endParaRPr>
          </a:p>
          <a:p>
            <a:pPr marL="0" lvl="0" indent="0" algn="l" rtl="0">
              <a:lnSpc>
                <a:spcPct val="100000"/>
              </a:lnSpc>
              <a:spcBef>
                <a:spcPts val="0"/>
              </a:spcBef>
              <a:spcAft>
                <a:spcPts val="0"/>
              </a:spcAft>
              <a:buClr>
                <a:schemeClr val="dk1"/>
              </a:buClr>
              <a:buSzPts val="12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b="1">
                <a:solidFill>
                  <a:schemeClr val="dk1"/>
                </a:solidFill>
              </a:rPr>
              <a:t>Multi criteria analysis (MCA): </a:t>
            </a:r>
            <a:r>
              <a:rPr lang="en-US" sz="1000">
                <a:solidFill>
                  <a:schemeClr val="dk1"/>
                </a:solidFill>
              </a:rPr>
              <a:t>Because both monetary and non-monetary objectives drive adaptation, it is important to consider both the financial and non-financial costs and benefits of an action. MCA is often a preferred approach to achieve this. In multi-criteria analysis, solutions are weighed and prioritized based on a number of pre-agreed criteria such as cost, health benefits, environmental impacts, alignment with current institutional processes, etc. MCA is an appropriate methodology when the decision-maker wants to consider wider impacts of climate change on the environment and communities. It is useful when the options under consideration accomplish several objectives. </a:t>
            </a:r>
            <a:endParaRPr sz="1000">
              <a:solidFill>
                <a:schemeClr val="dk1"/>
              </a:solidFill>
            </a:endParaRPr>
          </a:p>
          <a:p>
            <a:pPr marL="0" lvl="0" indent="0" algn="l" rtl="0">
              <a:lnSpc>
                <a:spcPct val="100000"/>
              </a:lnSpc>
              <a:spcBef>
                <a:spcPts val="0"/>
              </a:spcBef>
              <a:spcAft>
                <a:spcPts val="0"/>
              </a:spcAft>
              <a:buClr>
                <a:schemeClr val="dk1"/>
              </a:buClr>
              <a:buSzPts val="12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b="1">
                <a:solidFill>
                  <a:schemeClr val="dk1"/>
                </a:solidFill>
              </a:rPr>
              <a:t>Cost-benefit analysis (CBA):  </a:t>
            </a:r>
            <a:r>
              <a:rPr lang="en-US" sz="1000">
                <a:solidFill>
                  <a:schemeClr val="dk1"/>
                </a:solidFill>
              </a:rPr>
              <a:t>Assigns monetary value to costs and benefits of different actions. It is appropriate when efficiency of investment is the main / only decision-making criteria. However, a drawback of this approach is that it requires all costs and benefits to be expressed in monetary terms - when sometimes non-monetary objectives are more appropriate for decision-making.</a:t>
            </a:r>
            <a:endParaRPr sz="1000">
              <a:solidFill>
                <a:schemeClr val="dk1"/>
              </a:solidFill>
            </a:endParaRPr>
          </a:p>
          <a:p>
            <a:pPr marL="0" lvl="0" indent="0" algn="l" rtl="0">
              <a:lnSpc>
                <a:spcPct val="100000"/>
              </a:lnSpc>
              <a:spcBef>
                <a:spcPts val="0"/>
              </a:spcBef>
              <a:spcAft>
                <a:spcPts val="0"/>
              </a:spcAft>
              <a:buClr>
                <a:schemeClr val="dk1"/>
              </a:buClr>
              <a:buSzPts val="12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b="1">
                <a:solidFill>
                  <a:schemeClr val="dk1"/>
                </a:solidFill>
              </a:rPr>
              <a:t>Cost effective analysis (CEA): </a:t>
            </a:r>
            <a:r>
              <a:rPr lang="en-US" sz="1000">
                <a:solidFill>
                  <a:schemeClr val="dk1"/>
                </a:solidFill>
              </a:rPr>
              <a:t>Compares the relative costs and outcomes of different actions, and determines the least costly way to achieve an outcome. Compared with CBA, CEA is suitable where costs and benefits cannot be defined in monetary terms.</a:t>
            </a:r>
            <a:endParaRPr sz="1000">
              <a:solidFill>
                <a:schemeClr val="dk1"/>
              </a:solidFill>
            </a:endParaRPr>
          </a:p>
        </p:txBody>
      </p:sp>
      <p:sp>
        <p:nvSpPr>
          <p:cNvPr id="1002" name="Google Shape;1002;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7"/>
        <p:cNvGrpSpPr/>
        <p:nvPr/>
      </p:nvGrpSpPr>
      <p:grpSpPr>
        <a:xfrm>
          <a:off x="0" y="0"/>
          <a:ext cx="0" cy="0"/>
          <a:chOff x="0" y="0"/>
          <a:chExt cx="0" cy="0"/>
        </a:xfrm>
      </p:grpSpPr>
      <p:sp>
        <p:nvSpPr>
          <p:cNvPr id="1018" name="Google Shape;1018;p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As seen previously, climate impacts often fall heaviest on marginalized and excluded groups due to either their increased exposure to hazards or limitations in their ability to respond. A CRA can help provide the evidence base for directing investments in infrastructure and services that target vulnerable groups and improve their resilience.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This slide provides supplementary information on how stakeholders conducting a CRA can integrate a focus on equity and inclusion.</a:t>
            </a:r>
            <a:endParaRPr sz="1000">
              <a:solidFill>
                <a:schemeClr val="dk1"/>
              </a:solidFill>
            </a:endParaRPr>
          </a:p>
        </p:txBody>
      </p:sp>
      <p:sp>
        <p:nvSpPr>
          <p:cNvPr id="1019" name="Google Shape;1019;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a:solidFill>
                  <a:schemeClr val="dk1"/>
                </a:solidFill>
                <a:effectLst/>
                <a:latin typeface="Arial"/>
                <a:ea typeface="Arial"/>
                <a:cs typeface="Arial"/>
                <a:sym typeface="Arial"/>
              </a:rPr>
              <a:t>The national utility in Rwanda operates or regulates all water systems in the country.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The national water and sanitation utility (WASAC) initiated a process to draft a climate resilience strategy. Their first step consisted of conducting a vulnerability assessment to understand the influences of climate change on their operations. </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The approach is based on the</a:t>
            </a:r>
            <a:r>
              <a:rPr lang="en-GB" sz="1200" b="0" i="0" u="none" strike="noStrike" cap="none">
                <a:solidFill>
                  <a:schemeClr val="dk1"/>
                </a:solidFill>
                <a:effectLst/>
                <a:latin typeface="Arial"/>
                <a:ea typeface="Arial"/>
                <a:cs typeface="Arial"/>
                <a:sym typeface="Arial"/>
                <a:hlinkClick r:id="rId3" tooltip="International Water A"/>
              </a:rPr>
              <a:t> </a:t>
            </a:r>
            <a:r>
              <a:rPr lang="en-GB" sz="1200" b="0" i="0" u="none" strike="noStrike" cap="none">
                <a:solidFill>
                  <a:schemeClr val="dk1"/>
                </a:solidFill>
                <a:effectLst/>
                <a:latin typeface="Arial"/>
                <a:ea typeface="Arial"/>
                <a:cs typeface="Arial"/>
                <a:sym typeface="Arial"/>
                <a:hlinkClick r:id="rId3"/>
              </a:rPr>
              <a:t>International Water Association</a:t>
            </a:r>
            <a:r>
              <a:rPr lang="en-GB" sz="1200" b="0" i="0" u="none" strike="noStrike" cap="none">
                <a:solidFill>
                  <a:schemeClr val="dk1"/>
                </a:solidFill>
                <a:effectLst/>
                <a:latin typeface="Arial"/>
                <a:ea typeface="Arial"/>
                <a:cs typeface="Arial"/>
                <a:sym typeface="Arial"/>
              </a:rPr>
              <a:t> approach.</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The process followed the following steps:</a:t>
            </a:r>
          </a:p>
          <a:p>
            <a:pPr>
              <a:buFont typeface="+mj-lt"/>
              <a:buAutoNum type="arabicPeriod"/>
            </a:pPr>
            <a:r>
              <a:rPr lang="en-GB" sz="1200" b="0" i="0" u="none" strike="noStrike" cap="none">
                <a:solidFill>
                  <a:schemeClr val="dk1"/>
                </a:solidFill>
                <a:effectLst/>
                <a:latin typeface="Arial"/>
                <a:ea typeface="Arial"/>
                <a:cs typeface="Arial"/>
                <a:sym typeface="Arial"/>
              </a:rPr>
              <a:t>What are the main climate hazards affecting the country?</a:t>
            </a:r>
          </a:p>
          <a:p>
            <a:pPr>
              <a:buFont typeface="+mj-lt"/>
              <a:buAutoNum type="arabicPeriod"/>
            </a:pPr>
            <a:r>
              <a:rPr lang="en-GB" sz="1200" b="0" i="0" u="none" strike="noStrike" cap="none">
                <a:solidFill>
                  <a:schemeClr val="dk1"/>
                </a:solidFill>
                <a:effectLst/>
                <a:latin typeface="Arial"/>
                <a:ea typeface="Arial"/>
                <a:cs typeface="Arial"/>
                <a:sym typeface="Arial"/>
              </a:rPr>
              <a:t>Which are the main assets vulnerable to these assets?</a:t>
            </a:r>
          </a:p>
          <a:p>
            <a:pPr>
              <a:buFont typeface="+mj-lt"/>
              <a:buAutoNum type="arabicPeriod"/>
            </a:pPr>
            <a:r>
              <a:rPr lang="en-GB" sz="1200" b="0" i="0" u="none" strike="noStrike" cap="none">
                <a:solidFill>
                  <a:schemeClr val="dk1"/>
                </a:solidFill>
                <a:effectLst/>
                <a:latin typeface="Arial"/>
                <a:ea typeface="Arial"/>
                <a:cs typeface="Arial"/>
                <a:sym typeface="Arial"/>
              </a:rPr>
              <a:t>How does climate change increase the risk as compared to “business as usual”?</a:t>
            </a:r>
          </a:p>
          <a:p>
            <a:pPr marL="228600" indent="0">
              <a:buFont typeface="+mj-lt"/>
              <a:buNone/>
            </a:pPr>
            <a:endParaRPr lang="en-GB" sz="1200" b="0"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 Additional resources for support</a:t>
            </a:r>
          </a:p>
          <a:p>
            <a:r>
              <a:rPr lang="en-GB" sz="1200" b="0" i="0" u="none" strike="noStrike" cap="none">
                <a:solidFill>
                  <a:schemeClr val="dk1"/>
                </a:solidFill>
                <a:effectLst/>
                <a:latin typeface="Arial"/>
                <a:ea typeface="Arial"/>
                <a:cs typeface="Arial"/>
                <a:sym typeface="Arial"/>
                <a:hlinkClick r:id="rId4" tooltip="Climate change impact on WASAC’s assets and operations: Vulnerability assessment"/>
              </a:rPr>
              <a:t>Climate change impact on WASAC’s assets and operations: Vulnerability assessment - </a:t>
            </a:r>
            <a:r>
              <a:rPr lang="en-GB" sz="1200" b="0" i="0" u="none" strike="noStrike" cap="none">
                <a:solidFill>
                  <a:schemeClr val="dk1"/>
                </a:solidFill>
                <a:effectLst/>
                <a:latin typeface="Arial"/>
                <a:ea typeface="Arial"/>
                <a:cs typeface="Arial"/>
                <a:sym typeface="Arial"/>
              </a:rPr>
              <a:t>Prepared for by the Water and Sanitation Cooperation (WASAC) by IRC and VEI with UNICEF support.</a:t>
            </a:r>
          </a:p>
          <a:p>
            <a:r>
              <a:rPr lang="en-GB" sz="1200" b="0" i="0" u="none" strike="noStrike" cap="none">
                <a:solidFill>
                  <a:schemeClr val="dk1"/>
                </a:solidFill>
                <a:effectLst/>
                <a:latin typeface="Arial"/>
                <a:ea typeface="Arial"/>
                <a:cs typeface="Arial"/>
                <a:sym typeface="Arial"/>
                <a:hlinkClick r:id="rId5"/>
              </a:rPr>
              <a:t>Introduction to Risk Assessments Presentation</a:t>
            </a:r>
            <a:r>
              <a:rPr lang="en-GB" sz="1200" b="0" i="0" u="none" strike="noStrike" cap="none">
                <a:solidFill>
                  <a:schemeClr val="dk1"/>
                </a:solidFill>
                <a:effectLst/>
                <a:latin typeface="Arial"/>
                <a:ea typeface="Arial"/>
                <a:cs typeface="Arial"/>
                <a:sym typeface="Arial"/>
              </a:rPr>
              <a:t> - Prepared for by the Water and Sanitation Cooperation (WASAC) by IRC and VEI with UNICEF support.</a:t>
            </a:r>
          </a:p>
          <a:p>
            <a:r>
              <a:rPr lang="en-GB" sz="1200" b="0" i="0" u="none" strike="noStrike" cap="none">
                <a:solidFill>
                  <a:schemeClr val="dk1"/>
                </a:solidFill>
                <a:effectLst/>
                <a:latin typeface="Arial"/>
                <a:ea typeface="Arial"/>
                <a:cs typeface="Arial"/>
                <a:sym typeface="Arial"/>
                <a:hlinkClick r:id="rId3"/>
              </a:rPr>
              <a:t>Strategic Recommendations for Climate Smart Water Utilities Using the Flood and Drought Portal in Planning</a:t>
            </a:r>
            <a:r>
              <a:rPr lang="en-GB" sz="1200" b="0" i="0" u="none" strike="noStrike" cap="none">
                <a:solidFill>
                  <a:schemeClr val="dk1"/>
                </a:solidFill>
                <a:effectLst/>
                <a:latin typeface="Arial"/>
                <a:ea typeface="Arial"/>
                <a:cs typeface="Arial"/>
                <a:sym typeface="Arial"/>
              </a:rPr>
              <a:t> - By the International Water Association</a:t>
            </a:r>
          </a:p>
          <a:p>
            <a:pPr marL="228600" indent="0">
              <a:buFont typeface="+mj-lt"/>
              <a:buNone/>
            </a:pPr>
            <a:endParaRPr lang="en-GB" sz="1200" b="0" i="0" u="none" strike="noStrike" cap="none">
              <a:solidFill>
                <a:schemeClr val="dk1"/>
              </a:solidFill>
              <a:effectLst/>
              <a:latin typeface="Arial"/>
              <a:ea typeface="Arial"/>
              <a:cs typeface="Arial"/>
              <a:sym typeface="Arial"/>
            </a:endParaRPr>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48</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0252618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49</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435364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410974-101D-619E-0179-10A6D0DF85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52FAD8-81F7-6291-34AC-3E5430AF8450}"/>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4B7DDAEE-C67E-8836-1181-63FFBE9C63E3}"/>
              </a:ext>
            </a:extLst>
          </p:cNvPr>
          <p:cNvSpPr>
            <a:spLocks noGrp="1"/>
          </p:cNvSpPr>
          <p:nvPr>
            <p:ph type="body" idx="1"/>
          </p:nvPr>
        </p:nvSpPr>
        <p:spPr/>
        <p:txBody>
          <a:bodyPr/>
          <a:lstStyle/>
          <a:p>
            <a:r>
              <a:rPr lang="en-GB" b="1" dirty="0"/>
              <a:t>Facilitators notes:</a:t>
            </a:r>
          </a:p>
          <a:p>
            <a:r>
              <a:rPr lang="en-GB" sz="1200" b="0" i="0" u="none" strike="noStrike" cap="none" dirty="0">
                <a:solidFill>
                  <a:schemeClr val="dk1"/>
                </a:solidFill>
                <a:effectLst/>
                <a:latin typeface="Arial"/>
                <a:ea typeface="Arial"/>
                <a:cs typeface="Arial"/>
                <a:sym typeface="Arial"/>
              </a:rPr>
              <a:t>As combining theme though the course, we will use the metaphor of a river. Each day will be represented by a part of the river. </a:t>
            </a:r>
          </a:p>
          <a:p>
            <a:endParaRPr lang="en-NL"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Discuss which symbolism we can link to rapids and Risk assessments. </a:t>
            </a:r>
          </a:p>
          <a:p>
            <a:r>
              <a:rPr lang="en-GB" sz="1200" b="0" i="0" u="none" strike="noStrike" cap="none" dirty="0">
                <a:solidFill>
                  <a:schemeClr val="dk1"/>
                </a:solidFill>
                <a:effectLst/>
                <a:latin typeface="Arial"/>
                <a:ea typeface="Arial"/>
                <a:cs typeface="Arial"/>
                <a:sym typeface="Arial"/>
              </a:rPr>
              <a:t>Can people provide examples of what they do to judge if they can pass with their boat. Does anybody suggest to walk around? Does anyone suggest swimming lessons, build a bigger boat, wear a helmet? </a:t>
            </a:r>
          </a:p>
          <a:p>
            <a:endParaRPr lang="en-NL"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All these are examples of how people are judging a risk and coming with examples how to reduce their vulnerability, how they are adapting to ensure they can survive this treacherous part of the journey </a:t>
            </a:r>
          </a:p>
          <a:p>
            <a:endParaRPr lang="en-NL"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If you are using a rope, you can unroll it further, but feel free to make knots, twirls and other ways to represent the rapids.  . </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You may show a short video: https://www.youtube.com/watch?v=6aZf07Zb0FI of </a:t>
            </a:r>
            <a:r>
              <a:rPr lang="en-GB" sz="1200" b="0" i="0" u="none" strike="noStrike" cap="none" dirty="0" err="1">
                <a:solidFill>
                  <a:schemeClr val="dk1"/>
                </a:solidFill>
                <a:effectLst/>
                <a:latin typeface="Arial"/>
                <a:ea typeface="Arial"/>
                <a:cs typeface="Arial"/>
                <a:sym typeface="Arial"/>
              </a:rPr>
              <a:t>rafring</a:t>
            </a:r>
            <a:endParaRPr lang="en-NL" sz="1200" b="0" i="0" u="none" strike="noStrike" cap="none" dirty="0">
              <a:solidFill>
                <a:schemeClr val="dk1"/>
              </a:solidFill>
              <a:effectLst/>
              <a:latin typeface="Arial"/>
              <a:ea typeface="Arial"/>
              <a:cs typeface="Arial"/>
              <a:sym typeface="Arial"/>
            </a:endParaRPr>
          </a:p>
          <a:p>
            <a:endParaRPr lang="en-GB" b="0" dirty="0"/>
          </a:p>
          <a:p>
            <a:endParaRPr lang="en-GB" b="0" dirty="0"/>
          </a:p>
        </p:txBody>
      </p:sp>
      <p:sp>
        <p:nvSpPr>
          <p:cNvPr id="4" name="Slide Number Placeholder 3">
            <a:extLst>
              <a:ext uri="{FF2B5EF4-FFF2-40B4-BE49-F238E27FC236}">
                <a16:creationId xmlns:a16="http://schemas.microsoft.com/office/drawing/2014/main" id="{9B6D5887-CA21-9070-2F3F-3C0240EEBDEF}"/>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8493692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8">
          <a:extLst>
            <a:ext uri="{FF2B5EF4-FFF2-40B4-BE49-F238E27FC236}">
              <a16:creationId xmlns:a16="http://schemas.microsoft.com/office/drawing/2014/main" id="{49BE45C3-9D7B-D2A6-F3AB-2F94D473DEFF}"/>
            </a:ext>
          </a:extLst>
        </p:cNvPr>
        <p:cNvGrpSpPr/>
        <p:nvPr/>
      </p:nvGrpSpPr>
      <p:grpSpPr>
        <a:xfrm>
          <a:off x="0" y="0"/>
          <a:ext cx="0" cy="0"/>
          <a:chOff x="0" y="0"/>
          <a:chExt cx="0" cy="0"/>
        </a:xfrm>
      </p:grpSpPr>
      <p:sp>
        <p:nvSpPr>
          <p:cNvPr id="1149" name="Google Shape;1149;p64:notes">
            <a:extLst>
              <a:ext uri="{FF2B5EF4-FFF2-40B4-BE49-F238E27FC236}">
                <a16:creationId xmlns:a16="http://schemas.microsoft.com/office/drawing/2014/main" id="{814435C2-56A0-CC41-B1BC-A1AFB41A855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Please ask participants to pause and discuss the above questions with their partners / table for a few minutes.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Once they have discussed for a few minutes, open the floor for a few participants to share their experience with the rest of the participants in the room. </a:t>
            </a:r>
            <a:endParaRPr sz="1000">
              <a:solidFill>
                <a:schemeClr val="dk1"/>
              </a:solidFill>
            </a:endParaRPr>
          </a:p>
          <a:p>
            <a:pPr marL="0" lvl="0" indent="0" algn="l" rtl="0">
              <a:lnSpc>
                <a:spcPct val="100000"/>
              </a:lnSpc>
              <a:spcBef>
                <a:spcPts val="0"/>
              </a:spcBef>
              <a:spcAft>
                <a:spcPts val="0"/>
              </a:spcAft>
              <a:buSzPts val="1100"/>
              <a:buNone/>
            </a:pPr>
            <a:endParaRPr sz="1000"/>
          </a:p>
        </p:txBody>
      </p:sp>
      <p:sp>
        <p:nvSpPr>
          <p:cNvPr id="1150" name="Google Shape;1150;p64:notes">
            <a:extLst>
              <a:ext uri="{FF2B5EF4-FFF2-40B4-BE49-F238E27FC236}">
                <a16:creationId xmlns:a16="http://schemas.microsoft.com/office/drawing/2014/main" id="{28CBCC0A-FC9B-6840-2E78-5831C884E70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2296252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Trainer Notes:</a:t>
            </a:r>
          </a:p>
          <a:p>
            <a:endParaRPr lang="en-GB"/>
          </a:p>
          <a:p>
            <a:r>
              <a:rPr lang="en-GB"/>
              <a:t>Ask the group to go to a previous selected location to take a group photo.</a:t>
            </a:r>
            <a:endParaRPr lang="en-NL"/>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51</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74909057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DDFA00-AF9F-7F5C-EFC4-309E5D3518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20909D-5162-4753-4FA5-74D60CD47729}"/>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C913DCAF-F48A-BDA4-E6AB-9AD87F37476A}"/>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Trainer Notes: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a:solidFill>
                  <a:schemeClr val="dk1"/>
                </a:solidFill>
                <a:effectLst/>
                <a:latin typeface="Arial"/>
                <a:ea typeface="Arial"/>
                <a:cs typeface="Arial"/>
                <a:sym typeface="Arial"/>
              </a:rPr>
              <a:t>Duration: 1.5 hours </a:t>
            </a:r>
          </a:p>
          <a:p>
            <a:endParaRPr lang="en-GB"/>
          </a:p>
        </p:txBody>
      </p:sp>
      <p:sp>
        <p:nvSpPr>
          <p:cNvPr id="4" name="Slide Number Placeholder 3">
            <a:extLst>
              <a:ext uri="{FF2B5EF4-FFF2-40B4-BE49-F238E27FC236}">
                <a16:creationId xmlns:a16="http://schemas.microsoft.com/office/drawing/2014/main" id="{7444C9C4-443B-BEDE-5EC9-2A56DA580D36}"/>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52</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74928451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a:extLst>
            <a:ext uri="{FF2B5EF4-FFF2-40B4-BE49-F238E27FC236}">
              <a16:creationId xmlns:a16="http://schemas.microsoft.com/office/drawing/2014/main" id="{F1ACCC80-D549-ECDC-7A64-FB931F673D21}"/>
            </a:ext>
          </a:extLst>
        </p:cNvPr>
        <p:cNvGrpSpPr/>
        <p:nvPr/>
      </p:nvGrpSpPr>
      <p:grpSpPr>
        <a:xfrm>
          <a:off x="0" y="0"/>
          <a:ext cx="0" cy="0"/>
          <a:chOff x="0" y="0"/>
          <a:chExt cx="0" cy="0"/>
        </a:xfrm>
      </p:grpSpPr>
      <p:sp>
        <p:nvSpPr>
          <p:cNvPr id="396" name="Google Shape;396;p13:notes">
            <a:extLst>
              <a:ext uri="{FF2B5EF4-FFF2-40B4-BE49-F238E27FC236}">
                <a16:creationId xmlns:a16="http://schemas.microsoft.com/office/drawing/2014/main" id="{F31B2461-4855-ACD0-75F8-059CCD8DDE2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b="1">
              <a:solidFill>
                <a:schemeClr val="dk1"/>
              </a:solidFill>
            </a:endParaRP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This energiser is like the game rock, paper and scissors but with actions to represent different objects and animals. </a:t>
            </a:r>
          </a:p>
          <a:p>
            <a:pPr lvl="0"/>
            <a:r>
              <a:rPr lang="en-GB" sz="1200" b="0" i="0" u="none" strike="noStrike" cap="none">
                <a:solidFill>
                  <a:schemeClr val="dk1"/>
                </a:solidFill>
                <a:effectLst/>
                <a:latin typeface="Arial"/>
                <a:ea typeface="Arial"/>
                <a:cs typeface="Arial"/>
                <a:sym typeface="Arial"/>
              </a:rPr>
              <a:t>Split your group into two (To form the teams – you can ask people cross their arms – about 50% does right over left and 50% left over right. Quick and fun way to get them split). </a:t>
            </a:r>
          </a:p>
          <a:p>
            <a:pPr lvl="0"/>
            <a:r>
              <a:rPr lang="en-GB" sz="1200" b="0" i="0" u="none" strike="noStrike" cap="none">
                <a:solidFill>
                  <a:schemeClr val="dk1"/>
                </a:solidFill>
                <a:effectLst/>
                <a:latin typeface="Arial"/>
                <a:ea typeface="Arial"/>
                <a:cs typeface="Arial"/>
                <a:sym typeface="Arial"/>
              </a:rPr>
              <a:t>Tell them to secretly decide whether they will be ;</a:t>
            </a:r>
          </a:p>
          <a:p>
            <a:pPr lvl="1"/>
            <a:r>
              <a:rPr lang="en-GB" sz="1200" b="0" i="0" u="none" strike="noStrike" cap="none">
                <a:solidFill>
                  <a:schemeClr val="dk1"/>
                </a:solidFill>
                <a:effectLst/>
                <a:latin typeface="Arial"/>
                <a:ea typeface="Arial"/>
                <a:cs typeface="Arial"/>
                <a:sym typeface="Arial"/>
              </a:rPr>
              <a:t>A spear (put one hand outstretched forward and one backward),</a:t>
            </a:r>
          </a:p>
          <a:p>
            <a:pPr lvl="1"/>
            <a:r>
              <a:rPr lang="en-GB" sz="1200" b="0" i="0" u="none" strike="noStrike" cap="none">
                <a:solidFill>
                  <a:schemeClr val="dk1"/>
                </a:solidFill>
                <a:effectLst/>
                <a:latin typeface="Arial"/>
                <a:ea typeface="Arial"/>
                <a:cs typeface="Arial"/>
                <a:sym typeface="Arial"/>
              </a:rPr>
              <a:t>a wall (both hands out sideways) </a:t>
            </a:r>
          </a:p>
          <a:p>
            <a:pPr lvl="1"/>
            <a:r>
              <a:rPr lang="en-GB" sz="1200" b="0" i="0" u="none" strike="noStrike" cap="none">
                <a:solidFill>
                  <a:schemeClr val="dk1"/>
                </a:solidFill>
                <a:effectLst/>
                <a:latin typeface="Arial"/>
                <a:ea typeface="Arial"/>
                <a:cs typeface="Arial"/>
                <a:sym typeface="Arial"/>
              </a:rPr>
              <a:t>or a gazelle (both hands pointing upwards and forwards).</a:t>
            </a:r>
          </a:p>
          <a:p>
            <a:r>
              <a:rPr lang="en-GB" sz="1200" b="0" i="0" u="none" strike="noStrike" cap="none">
                <a:solidFill>
                  <a:schemeClr val="dk1"/>
                </a:solidFill>
                <a:effectLst/>
                <a:latin typeface="Arial"/>
                <a:ea typeface="Arial"/>
                <a:cs typeface="Arial"/>
                <a:sym typeface="Arial"/>
              </a:rPr>
              <a:t>The two groups line up facing each other, with their backs to each other. On the count of three tell them to turn around and reveal their chosen action.</a:t>
            </a:r>
          </a:p>
          <a:p>
            <a:r>
              <a:rPr lang="en-GB" sz="1200" b="0" i="0" u="none" strike="noStrike" cap="none">
                <a:solidFill>
                  <a:schemeClr val="dk1"/>
                </a:solidFill>
                <a:effectLst/>
                <a:latin typeface="Arial"/>
                <a:ea typeface="Arial"/>
                <a:cs typeface="Arial"/>
                <a:sym typeface="Arial"/>
              </a:rPr>
              <a:t>Remember to win - the wall can break the spear, the spear can kill the gazelle and the gazelle can jump over the wall. </a:t>
            </a:r>
          </a:p>
          <a:p>
            <a:r>
              <a:rPr lang="en-GB" sz="1200" b="0" i="0" u="none" strike="noStrike" cap="none">
                <a:solidFill>
                  <a:schemeClr val="dk1"/>
                </a:solidFill>
                <a:effectLst/>
                <a:latin typeface="Arial"/>
                <a:ea typeface="Arial"/>
                <a:cs typeface="Arial"/>
                <a:sym typeface="Arial"/>
              </a:rPr>
              <a:t>Do up to 3 rounds and see who wins.</a:t>
            </a:r>
          </a:p>
          <a:p>
            <a:pPr marL="0" lvl="0" indent="0" algn="l" rtl="0">
              <a:lnSpc>
                <a:spcPct val="100000"/>
              </a:lnSpc>
              <a:spcBef>
                <a:spcPts val="0"/>
              </a:spcBef>
              <a:spcAft>
                <a:spcPts val="0"/>
              </a:spcAft>
              <a:buSzPts val="1100"/>
              <a:buNone/>
            </a:pPr>
            <a:endParaRPr sz="1000">
              <a:solidFill>
                <a:schemeClr val="dk1"/>
              </a:solidFill>
            </a:endParaRPr>
          </a:p>
        </p:txBody>
      </p:sp>
      <p:sp>
        <p:nvSpPr>
          <p:cNvPr id="397" name="Google Shape;397;p13:notes">
            <a:extLst>
              <a:ext uri="{FF2B5EF4-FFF2-40B4-BE49-F238E27FC236}">
                <a16:creationId xmlns:a16="http://schemas.microsoft.com/office/drawing/2014/main" id="{12E36581-A94C-992A-3BBF-9C294135007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408151839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EB174E-6C3D-F894-E792-203B3F9423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5C2ADD-DFE7-9EF3-6BCA-BA4E811C000B}"/>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7A4C30F0-DBB5-E32C-E0FD-E00F23964972}"/>
              </a:ext>
            </a:extLst>
          </p:cNvPr>
          <p:cNvSpPr>
            <a:spLocks noGrp="1"/>
          </p:cNvSpPr>
          <p:nvPr>
            <p:ph type="body" idx="1"/>
          </p:nvPr>
        </p:nvSpPr>
        <p:spPr/>
        <p:txBody>
          <a:bodyPr/>
          <a:lstStyle/>
          <a:p>
            <a:pPr marL="0" lvl="0" indent="0" algn="l" rtl="0">
              <a:lnSpc>
                <a:spcPct val="100000"/>
              </a:lnSpc>
              <a:spcBef>
                <a:spcPts val="0"/>
              </a:spcBef>
              <a:spcAft>
                <a:spcPts val="0"/>
              </a:spcAft>
              <a:buSzPts val="1100"/>
              <a:buNone/>
            </a:pPr>
            <a:r>
              <a:rPr lang="en-GB" sz="1200" b="1" dirty="0"/>
              <a:t>Trainer Notes:</a:t>
            </a:r>
            <a:endParaRPr lang="en-GB" sz="1200" dirty="0"/>
          </a:p>
          <a:p>
            <a:pPr marL="0" lvl="0" indent="0" algn="l" rtl="0">
              <a:lnSpc>
                <a:spcPct val="100000"/>
              </a:lnSpc>
              <a:spcBef>
                <a:spcPts val="0"/>
              </a:spcBef>
              <a:spcAft>
                <a:spcPts val="0"/>
              </a:spcAft>
              <a:buSzPts val="1100"/>
              <a:buNone/>
            </a:pPr>
            <a:endParaRPr lang="en-GB" sz="1200"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200" dirty="0"/>
              <a:t>This section now moves to the topic of b</a:t>
            </a:r>
            <a:r>
              <a:rPr lang="en-GB" dirty="0"/>
              <a:t>ottom-up approaches.</a:t>
            </a:r>
          </a:p>
          <a:p>
            <a:pPr marL="0" lvl="0" indent="0" algn="l" rtl="0">
              <a:lnSpc>
                <a:spcPct val="100000"/>
              </a:lnSpc>
              <a:spcBef>
                <a:spcPts val="0"/>
              </a:spcBef>
              <a:spcAft>
                <a:spcPts val="0"/>
              </a:spcAft>
              <a:buSzPts val="1100"/>
              <a:buNone/>
            </a:pPr>
            <a:endParaRPr lang="en-GB" dirty="0"/>
          </a:p>
        </p:txBody>
      </p:sp>
      <p:sp>
        <p:nvSpPr>
          <p:cNvPr id="4" name="Slide Number Placeholder 3">
            <a:extLst>
              <a:ext uri="{FF2B5EF4-FFF2-40B4-BE49-F238E27FC236}">
                <a16:creationId xmlns:a16="http://schemas.microsoft.com/office/drawing/2014/main" id="{290A600D-675D-75FD-B49E-F4FFA43AB30F}"/>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54</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86304362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GB" sz="1200" b="0" i="0" u="none" strike="noStrike" cap="none" dirty="0">
                <a:solidFill>
                  <a:schemeClr val="dk1"/>
                </a:solidFill>
                <a:effectLst/>
                <a:latin typeface="Arial"/>
                <a:ea typeface="Arial"/>
                <a:cs typeface="Arial"/>
                <a:sym typeface="Arial"/>
              </a:rPr>
              <a:t>Bottom-up approaches using </a:t>
            </a:r>
            <a:r>
              <a:rPr lang="en-GB" sz="1200" b="1" i="0" u="none" strike="noStrike" cap="none" dirty="0">
                <a:solidFill>
                  <a:schemeClr val="dk1"/>
                </a:solidFill>
                <a:effectLst/>
                <a:latin typeface="Arial"/>
                <a:ea typeface="Arial"/>
                <a:cs typeface="Arial"/>
                <a:sym typeface="Arial"/>
              </a:rPr>
              <a:t>Decision-Making under Deep Uncertainty (DMDU)</a:t>
            </a:r>
            <a:r>
              <a:rPr lang="en-GB" sz="1200" b="0" i="0" u="none" strike="noStrike" cap="none" dirty="0">
                <a:solidFill>
                  <a:schemeClr val="dk1"/>
                </a:solidFill>
                <a:effectLst/>
                <a:latin typeface="Arial"/>
                <a:ea typeface="Arial"/>
                <a:cs typeface="Arial"/>
                <a:sym typeface="Arial"/>
              </a:rPr>
              <a:t> can be vital for building climate resilience in water and sanitation systems. Bottom-up DMDU approaches empower communities to shape resilient water and sanitation systems that reflect their values and realities. Building both </a:t>
            </a:r>
            <a:r>
              <a:rPr lang="en-GB" sz="1200" b="1" i="0" u="none" strike="noStrike" cap="none" dirty="0">
                <a:solidFill>
                  <a:schemeClr val="dk1"/>
                </a:solidFill>
                <a:effectLst/>
                <a:latin typeface="Arial"/>
                <a:ea typeface="Arial"/>
                <a:cs typeface="Arial"/>
                <a:sym typeface="Arial"/>
              </a:rPr>
              <a:t>engagement</a:t>
            </a:r>
            <a:r>
              <a:rPr lang="en-GB" sz="1200" b="0" i="0" u="none" strike="noStrike" cap="none" dirty="0">
                <a:solidFill>
                  <a:schemeClr val="dk1"/>
                </a:solidFill>
                <a:effectLst/>
                <a:latin typeface="Arial"/>
                <a:ea typeface="Arial"/>
                <a:cs typeface="Arial"/>
                <a:sym typeface="Arial"/>
              </a:rPr>
              <a:t> and </a:t>
            </a:r>
            <a:r>
              <a:rPr lang="en-GB" sz="1200" b="1" i="0" u="none" strike="noStrike" cap="none" dirty="0">
                <a:solidFill>
                  <a:schemeClr val="dk1"/>
                </a:solidFill>
                <a:effectLst/>
                <a:latin typeface="Arial"/>
                <a:ea typeface="Arial"/>
                <a:cs typeface="Arial"/>
                <a:sym typeface="Arial"/>
              </a:rPr>
              <a:t>technical capacity</a:t>
            </a:r>
            <a:r>
              <a:rPr lang="en-GB" sz="1200" b="0" i="0" u="none" strike="noStrike" cap="none" dirty="0">
                <a:solidFill>
                  <a:schemeClr val="dk1"/>
                </a:solidFill>
                <a:effectLst/>
                <a:latin typeface="Arial"/>
                <a:ea typeface="Arial"/>
                <a:cs typeface="Arial"/>
                <a:sym typeface="Arial"/>
              </a:rPr>
              <a:t> is essential to ensure these approaches are inclusive, adaptive, and effective in the face of climate uncertainty.</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These approaches emphasize stakeholder-driven processes and flexible, adaptive planning in the face of uncertain future conditions. </a:t>
            </a:r>
          </a:p>
          <a:p>
            <a:endParaRPr lang="en-GB" sz="1200" b="0" i="0" u="none" strike="noStrike" cap="none" dirty="0">
              <a:solidFill>
                <a:schemeClr val="dk1"/>
              </a:solidFill>
              <a:effectLst/>
              <a:latin typeface="Arial"/>
              <a:cs typeface="Arial"/>
              <a:sym typeface="Arial"/>
            </a:endParaRPr>
          </a:p>
          <a:p>
            <a:r>
              <a:rPr lang="en-GB" sz="1200" b="1" i="0" u="none" strike="noStrike" cap="none" dirty="0">
                <a:solidFill>
                  <a:schemeClr val="dk1"/>
                </a:solidFill>
                <a:effectLst/>
                <a:latin typeface="Arial"/>
                <a:ea typeface="Arial"/>
                <a:cs typeface="Arial"/>
                <a:sym typeface="Arial"/>
              </a:rPr>
              <a:t>Core Principles</a:t>
            </a:r>
            <a:endParaRPr lang="en-GB" sz="1200" b="0" i="0" u="none" strike="noStrike" cap="none" dirty="0">
              <a:solidFill>
                <a:schemeClr val="dk1"/>
              </a:solidFill>
              <a:effectLst/>
              <a:latin typeface="Arial"/>
              <a:ea typeface="Arial"/>
              <a:cs typeface="Arial"/>
              <a:sym typeface="Arial"/>
            </a:endParaRP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Stakeholder-</a:t>
            </a:r>
            <a:r>
              <a:rPr lang="en-GB" sz="1200" b="0" i="0" u="none" strike="noStrike" cap="none" dirty="0" err="1">
                <a:solidFill>
                  <a:schemeClr val="dk1"/>
                </a:solidFill>
                <a:effectLst/>
                <a:latin typeface="Arial"/>
                <a:ea typeface="Arial"/>
                <a:cs typeface="Arial"/>
                <a:sym typeface="Arial"/>
              </a:rPr>
              <a:t>Centered</a:t>
            </a:r>
            <a:r>
              <a:rPr lang="en-GB" sz="1200" b="0" i="0" u="none" strike="noStrike" cap="none" dirty="0">
                <a:solidFill>
                  <a:schemeClr val="dk1"/>
                </a:solidFill>
                <a:effectLst/>
                <a:latin typeface="Arial"/>
                <a:ea typeface="Arial"/>
                <a:cs typeface="Arial"/>
                <a:sym typeface="Arial"/>
              </a:rPr>
              <a:t>: Local actors define goals, vulnerabilities, and acceptable outcomes.</a:t>
            </a: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Exploratory </a:t>
            </a:r>
            <a:r>
              <a:rPr lang="en-GB" sz="1200" b="0" i="0" u="none" strike="noStrike" cap="none" dirty="0" err="1">
                <a:solidFill>
                  <a:schemeClr val="dk1"/>
                </a:solidFill>
                <a:effectLst/>
                <a:latin typeface="Arial"/>
                <a:ea typeface="Arial"/>
                <a:cs typeface="Arial"/>
                <a:sym typeface="Arial"/>
              </a:rPr>
              <a:t>Modeling</a:t>
            </a:r>
            <a:r>
              <a:rPr lang="en-GB" sz="1200" b="0" i="0" u="none" strike="noStrike" cap="none" dirty="0">
                <a:solidFill>
                  <a:schemeClr val="dk1"/>
                </a:solidFill>
                <a:effectLst/>
                <a:latin typeface="Arial"/>
                <a:ea typeface="Arial"/>
                <a:cs typeface="Arial"/>
                <a:sym typeface="Arial"/>
              </a:rPr>
              <a:t>: Instead of predicting a single future, multiple plausible scenarios are explored.</a:t>
            </a: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Adaptive Pathways: Plans are designed to evolve over time as conditions change and new information becomes available.</a:t>
            </a:r>
          </a:p>
          <a:p>
            <a:endParaRPr lang="en-GB" sz="1200" b="1" i="0" u="none" strike="noStrike" cap="none" dirty="0">
              <a:solidFill>
                <a:schemeClr val="dk1"/>
              </a:solidFill>
              <a:effectLst/>
              <a:latin typeface="Arial"/>
              <a:ea typeface="Arial"/>
              <a:cs typeface="Arial"/>
              <a:sym typeface="Arial"/>
            </a:endParaRPr>
          </a:p>
          <a:p>
            <a:r>
              <a:rPr lang="en-GB" sz="1200" b="1" i="0" u="none" strike="noStrike" cap="none" dirty="0">
                <a:solidFill>
                  <a:schemeClr val="dk1"/>
                </a:solidFill>
                <a:effectLst/>
                <a:latin typeface="Arial"/>
                <a:ea typeface="Arial"/>
                <a:cs typeface="Arial"/>
                <a:sym typeface="Arial"/>
              </a:rPr>
              <a:t>Common Methods</a:t>
            </a:r>
            <a:endParaRPr lang="en-GB" sz="1200" b="0" i="0" u="none" strike="noStrike" cap="none" dirty="0">
              <a:solidFill>
                <a:schemeClr val="dk1"/>
              </a:solidFill>
              <a:effectLst/>
              <a:latin typeface="Arial"/>
              <a:ea typeface="Arial"/>
              <a:cs typeface="Arial"/>
              <a:sym typeface="Arial"/>
            </a:endParaRP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Robust Decision Making (RDM): Evaluates strategies across a wide range of futures to identify those that perform well under many conditions.</a:t>
            </a: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Dynamic Adaptive Policy Pathways (DAPP): Maps out decision points and adaptation options over time.</a:t>
            </a:r>
          </a:p>
          <a:p>
            <a:pPr>
              <a:buFont typeface="Arial" panose="020B0604020202020204" pitchFamily="34" charset="0"/>
              <a:buChar char="•"/>
            </a:pPr>
            <a:r>
              <a:rPr lang="en-GB" sz="1200" b="0" i="0" u="none" strike="noStrike" cap="none" dirty="0">
                <a:solidFill>
                  <a:schemeClr val="dk1"/>
                </a:solidFill>
                <a:effectLst/>
                <a:latin typeface="Arial"/>
                <a:ea typeface="Arial"/>
                <a:cs typeface="Arial"/>
                <a:sym typeface="Arial"/>
              </a:rPr>
              <a:t>Scenario Discovery: Uses data analytics to identify conditions under which strategies fail or succeed.</a:t>
            </a:r>
          </a:p>
          <a:p>
            <a:endParaRPr lang="en-GB"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55</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40613585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GB" dirty="0"/>
              <a:t>Notes:</a:t>
            </a:r>
          </a:p>
          <a:p>
            <a:endParaRPr lang="en-GB" dirty="0"/>
          </a:p>
          <a:p>
            <a:r>
              <a:rPr lang="en-GB" dirty="0"/>
              <a:t>https://elgeyomarakwet.go.ke/pcra/ </a:t>
            </a:r>
          </a:p>
          <a:p>
            <a:pPr fontAlgn="base"/>
            <a:r>
              <a:rPr lang="en-GB" sz="1200" b="0" i="0" u="none" strike="noStrike" cap="none" dirty="0">
                <a:solidFill>
                  <a:schemeClr val="dk1"/>
                </a:solidFill>
                <a:effectLst/>
                <a:latin typeface="Arial"/>
                <a:ea typeface="Arial"/>
                <a:cs typeface="Arial"/>
                <a:sym typeface="Arial"/>
              </a:rPr>
              <a:t> the World Bank launched the Financing Locally-Led Climate Action (</a:t>
            </a:r>
            <a:r>
              <a:rPr lang="en-GB" sz="1200" b="1" i="0" u="none" strike="noStrike" cap="none" dirty="0" err="1">
                <a:solidFill>
                  <a:schemeClr val="dk1"/>
                </a:solidFill>
                <a:effectLst/>
                <a:latin typeface="Arial"/>
                <a:ea typeface="Arial"/>
                <a:cs typeface="Arial"/>
                <a:sym typeface="Arial"/>
              </a:rPr>
              <a:t>FLLoCA</a:t>
            </a:r>
            <a:r>
              <a:rPr lang="en-GB" sz="1200" b="0" i="0" u="none" strike="noStrike" cap="none" dirty="0">
                <a:solidFill>
                  <a:schemeClr val="dk1"/>
                </a:solidFill>
                <a:effectLst/>
                <a:latin typeface="Arial"/>
                <a:ea typeface="Arial"/>
                <a:cs typeface="Arial"/>
                <a:sym typeface="Arial"/>
              </a:rPr>
              <a:t>) Program looking at both enabling environmental activities and an innovative decentralized approach for tackling climate change impacts.</a:t>
            </a:r>
          </a:p>
          <a:p>
            <a:pPr fontAlgn="base"/>
            <a:r>
              <a:rPr lang="en-GB" sz="1200" b="0" i="0" u="none" strike="noStrike" cap="none" dirty="0">
                <a:solidFill>
                  <a:schemeClr val="dk1"/>
                </a:solidFill>
                <a:effectLst/>
                <a:latin typeface="Arial"/>
                <a:ea typeface="Arial"/>
                <a:cs typeface="Arial"/>
                <a:sym typeface="Arial"/>
              </a:rPr>
              <a:t>The objective is to strengthen local resilience to the impact of climate change, natural hazards, and other shocks/stressors by building the country’s capacity to plan, implement, and monitor resilient investments in partnership with county governments and communities.</a:t>
            </a:r>
          </a:p>
          <a:p>
            <a:pPr fontAlgn="base"/>
            <a:r>
              <a:rPr lang="en-GB" sz="1200" b="0" i="0" u="none" strike="noStrike" cap="none" dirty="0">
                <a:solidFill>
                  <a:schemeClr val="dk1"/>
                </a:solidFill>
                <a:effectLst/>
                <a:latin typeface="Arial"/>
                <a:ea typeface="Arial"/>
                <a:cs typeface="Arial"/>
                <a:sym typeface="Arial"/>
              </a:rPr>
              <a:t>The program, as part of design, was supported by the World Bank to conduct Participatory Climate Risk Assessment (PCRA) at the community/ward levels that would underpin monitoring and evaluation aspects as well as county climate resilience measurement.</a:t>
            </a:r>
          </a:p>
          <a:p>
            <a:pPr fontAlgn="base"/>
            <a:r>
              <a:rPr lang="en-GB" sz="1200" b="0" i="0" u="none" strike="noStrike" cap="none" dirty="0">
                <a:solidFill>
                  <a:schemeClr val="dk1"/>
                </a:solidFill>
                <a:effectLst/>
                <a:latin typeface="Arial"/>
                <a:ea typeface="Arial"/>
                <a:cs typeface="Arial"/>
                <a:sym typeface="Arial"/>
              </a:rPr>
              <a:t>The PCRA process consisted of three main steps;</a:t>
            </a:r>
          </a:p>
          <a:p>
            <a:pPr fontAlgn="base"/>
            <a:r>
              <a:rPr lang="en-GB" sz="1200" b="0" i="0" u="none" strike="noStrike" cap="none" dirty="0">
                <a:solidFill>
                  <a:schemeClr val="dk1"/>
                </a:solidFill>
                <a:effectLst/>
                <a:latin typeface="Arial"/>
                <a:ea typeface="Arial"/>
                <a:cs typeface="Arial"/>
                <a:sym typeface="Arial"/>
              </a:rPr>
              <a:t>(a) Conducting of community/ward-level sensitization and participatory climate risk assessments informed by climate scenarios at the ward level; (b) Development of prioritized ward-level climate action plans; and</a:t>
            </a:r>
          </a:p>
          <a:p>
            <a:pPr fontAlgn="base"/>
            <a:r>
              <a:rPr lang="en-GB" sz="1200" b="0" i="0" u="none" strike="noStrike" cap="none" dirty="0">
                <a:solidFill>
                  <a:schemeClr val="dk1"/>
                </a:solidFill>
                <a:effectLst/>
                <a:latin typeface="Arial"/>
                <a:ea typeface="Arial"/>
                <a:cs typeface="Arial"/>
                <a:sym typeface="Arial"/>
              </a:rPr>
              <a:t>(c) Proposition of County Climate Resilience Investment (CCRI) plans.</a:t>
            </a:r>
          </a:p>
          <a:p>
            <a:pPr fontAlgn="base"/>
            <a:r>
              <a:rPr lang="en-GB" sz="1200" b="0" i="0" u="none" strike="noStrike" cap="none" dirty="0" err="1">
                <a:solidFill>
                  <a:schemeClr val="dk1"/>
                </a:solidFill>
                <a:effectLst/>
                <a:latin typeface="Arial"/>
                <a:ea typeface="Arial"/>
                <a:cs typeface="Arial"/>
                <a:sym typeface="Arial"/>
              </a:rPr>
              <a:t>Elgeyo</a:t>
            </a:r>
            <a:r>
              <a:rPr lang="en-GB" sz="1200" b="0" i="0" u="none" strike="noStrike" cap="none" dirty="0">
                <a:solidFill>
                  <a:schemeClr val="dk1"/>
                </a:solidFill>
                <a:effectLst/>
                <a:latin typeface="Arial"/>
                <a:ea typeface="Arial"/>
                <a:cs typeface="Arial"/>
                <a:sym typeface="Arial"/>
              </a:rPr>
              <a:t> Marakwet County has adopted the </a:t>
            </a:r>
            <a:r>
              <a:rPr lang="en-GB" sz="1200" b="1" i="0" u="none" strike="noStrike" cap="none" dirty="0" err="1">
                <a:solidFill>
                  <a:schemeClr val="dk1"/>
                </a:solidFill>
                <a:effectLst/>
                <a:latin typeface="Arial"/>
                <a:ea typeface="Arial"/>
                <a:cs typeface="Arial"/>
                <a:sym typeface="Arial"/>
              </a:rPr>
              <a:t>FLLoCA</a:t>
            </a:r>
            <a:r>
              <a:rPr lang="en-GB" sz="1200" b="0" i="0" u="none" strike="noStrike" cap="none" dirty="0">
                <a:solidFill>
                  <a:schemeClr val="dk1"/>
                </a:solidFill>
                <a:effectLst/>
                <a:latin typeface="Arial"/>
                <a:ea typeface="Arial"/>
                <a:cs typeface="Arial"/>
                <a:sym typeface="Arial"/>
              </a:rPr>
              <a:t> program and embraced its bottom-up approach where the community (Ward-Level) identify hazards, propose mitigation measures and prioritize them and link with organization and/or institutions for urgent interventions and financing.</a:t>
            </a:r>
          </a:p>
          <a:p>
            <a:pPr fontAlgn="base"/>
            <a:r>
              <a:rPr lang="en-GB" sz="1200" b="0" i="0" u="none" strike="noStrike" cap="none" dirty="0" err="1">
                <a:solidFill>
                  <a:schemeClr val="dk1"/>
                </a:solidFill>
                <a:effectLst/>
                <a:latin typeface="Arial"/>
                <a:ea typeface="Arial"/>
                <a:cs typeface="Arial"/>
                <a:sym typeface="Arial"/>
              </a:rPr>
              <a:t>Elgeyo</a:t>
            </a:r>
            <a:r>
              <a:rPr lang="en-GB" sz="1200" b="0" i="0" u="none" strike="noStrike" cap="none" dirty="0">
                <a:solidFill>
                  <a:schemeClr val="dk1"/>
                </a:solidFill>
                <a:effectLst/>
                <a:latin typeface="Arial"/>
                <a:ea typeface="Arial"/>
                <a:cs typeface="Arial"/>
                <a:sym typeface="Arial"/>
              </a:rPr>
              <a:t> Marakwet invites partnerships to form a formidable front to address climate change challenges/effects affecting the County and provide a lasting solution.</a:t>
            </a:r>
          </a:p>
          <a:p>
            <a:endParaRPr lang="en-GB"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56</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70305237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CEA76F-70E2-F015-4AC1-CCFCB0128F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3C1322-7627-AC65-2E28-16192D34A644}"/>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B5B4488A-E99A-B6AD-79FB-5BC3080E28CA}"/>
              </a:ext>
            </a:extLst>
          </p:cNvPr>
          <p:cNvSpPr>
            <a:spLocks noGrp="1"/>
          </p:cNvSpPr>
          <p:nvPr>
            <p:ph type="body" idx="1"/>
          </p:nvPr>
        </p:nvSpPr>
        <p:spPr/>
        <p:txBody>
          <a:bodyPr/>
          <a:lstStyle/>
          <a:p>
            <a:r>
              <a:rPr lang="en-GB" dirty="0"/>
              <a:t>Notes:</a:t>
            </a:r>
          </a:p>
          <a:p>
            <a:endParaRPr lang="en-GB" dirty="0"/>
          </a:p>
          <a:p>
            <a:r>
              <a:rPr lang="en-GB" dirty="0"/>
              <a:t>A </a:t>
            </a:r>
            <a:r>
              <a:rPr lang="en-GB" b="1" dirty="0"/>
              <a:t>Rapid Climate Risk Assessment</a:t>
            </a:r>
            <a:r>
              <a:rPr lang="en-GB" dirty="0"/>
              <a:t> typically:</a:t>
            </a:r>
          </a:p>
          <a:p>
            <a:pPr>
              <a:buFont typeface="Arial" panose="020B0604020202020204" pitchFamily="34" charset="0"/>
              <a:buChar char="•"/>
            </a:pPr>
            <a:r>
              <a:rPr lang="en-GB" b="1" dirty="0"/>
              <a:t>Identifies key hazards</a:t>
            </a:r>
            <a:r>
              <a:rPr lang="en-GB" dirty="0"/>
              <a:t> (flooding, heat, drought, etc.)</a:t>
            </a:r>
          </a:p>
          <a:p>
            <a:pPr>
              <a:buFont typeface="Arial" panose="020B0604020202020204" pitchFamily="34" charset="0"/>
              <a:buChar char="•"/>
            </a:pPr>
            <a:r>
              <a:rPr lang="en-GB" b="1" dirty="0"/>
              <a:t>Assesses who is exposed</a:t>
            </a:r>
            <a:r>
              <a:rPr lang="en-GB" dirty="0"/>
              <a:t> (communities, infrastructure)</a:t>
            </a:r>
          </a:p>
          <a:p>
            <a:pPr>
              <a:buFont typeface="Arial" panose="020B0604020202020204" pitchFamily="34" charset="0"/>
              <a:buChar char="•"/>
            </a:pPr>
            <a:r>
              <a:rPr lang="en-GB" b="1" dirty="0"/>
              <a:t>Highlights vulnerabilities and impacts</a:t>
            </a:r>
            <a:r>
              <a:rPr lang="en-GB" dirty="0"/>
              <a:t> in that context</a:t>
            </a:r>
          </a:p>
          <a:p>
            <a:pPr>
              <a:buFont typeface="Arial" panose="020B0604020202020204" pitchFamily="34" charset="0"/>
              <a:buChar char="•"/>
            </a:pPr>
            <a:r>
              <a:rPr lang="en-GB" b="1" dirty="0"/>
              <a:t>Suggests priority adaptation and resilience actions</a:t>
            </a:r>
            <a:endParaRPr lang="en-GB" dirty="0"/>
          </a:p>
          <a:p>
            <a:r>
              <a:rPr lang="en-GB" dirty="0"/>
              <a:t>Is focused on </a:t>
            </a:r>
            <a:r>
              <a:rPr lang="en-GB" b="1" dirty="0"/>
              <a:t>quick, actionable insights</a:t>
            </a:r>
            <a:r>
              <a:rPr lang="en-GB" dirty="0"/>
              <a:t>, not long modelling exercises</a:t>
            </a:r>
          </a:p>
          <a:p>
            <a:endParaRPr lang="en-GB" dirty="0"/>
          </a:p>
          <a:p>
            <a:r>
              <a:rPr lang="en-GB" dirty="0"/>
              <a:t>In </a:t>
            </a:r>
            <a:r>
              <a:rPr lang="en-GB" dirty="0" err="1"/>
              <a:t>Mukuru’s</a:t>
            </a:r>
            <a:r>
              <a:rPr lang="en-GB" dirty="0"/>
              <a:t> case:</a:t>
            </a:r>
          </a:p>
          <a:p>
            <a:r>
              <a:rPr lang="en-GB" dirty="0"/>
              <a:t>Flooding and heat were identified as </a:t>
            </a:r>
            <a:r>
              <a:rPr lang="en-GB" b="1" dirty="0"/>
              <a:t>high-priority hazards</a:t>
            </a:r>
            <a:r>
              <a:rPr lang="en-GB" dirty="0"/>
              <a:t> for the settlement. </a:t>
            </a:r>
          </a:p>
          <a:p>
            <a:r>
              <a:rPr lang="en-GB" dirty="0"/>
              <a:t>Adaptation responses were framed to be </a:t>
            </a:r>
            <a:r>
              <a:rPr lang="en-GB" b="1" dirty="0"/>
              <a:t>locally relevant and achievable</a:t>
            </a:r>
            <a:r>
              <a:rPr lang="en-GB" dirty="0"/>
              <a:t>.</a:t>
            </a:r>
          </a:p>
          <a:p>
            <a:endParaRPr lang="en-GB" dirty="0"/>
          </a:p>
          <a:p>
            <a:r>
              <a:rPr lang="en-GB" dirty="0"/>
              <a:t>https://gca.org/wp-content/uploads/2024/08/RCRA-Mukuru-Nairobi-Kenya_web.pdf </a:t>
            </a:r>
          </a:p>
        </p:txBody>
      </p:sp>
      <p:sp>
        <p:nvSpPr>
          <p:cNvPr id="4" name="Slide Number Placeholder 3">
            <a:extLst>
              <a:ext uri="{FF2B5EF4-FFF2-40B4-BE49-F238E27FC236}">
                <a16:creationId xmlns:a16="http://schemas.microsoft.com/office/drawing/2014/main" id="{D6DA8A2E-D806-BC9C-3D02-9B11AD13BC83}"/>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57</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50413703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49E8B-878B-044F-52C8-2F86C9AECB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34A99A-7F3D-BA78-C64A-9861529ABBC6}"/>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5FBF04EC-493E-06A4-80F1-FC3453755F95}"/>
              </a:ext>
            </a:extLst>
          </p:cNvPr>
          <p:cNvSpPr>
            <a:spLocks noGrp="1"/>
          </p:cNvSpPr>
          <p:nvPr>
            <p:ph type="body" idx="1"/>
          </p:nvPr>
        </p:nvSpPr>
        <p:spPr/>
        <p:txBody>
          <a:bodyPr/>
          <a:lstStyle/>
          <a:p>
            <a:pPr marL="0" lvl="0" indent="0" algn="l" rtl="0">
              <a:lnSpc>
                <a:spcPct val="100000"/>
              </a:lnSpc>
              <a:spcBef>
                <a:spcPts val="0"/>
              </a:spcBef>
              <a:spcAft>
                <a:spcPts val="0"/>
              </a:spcAft>
              <a:buSzPts val="1100"/>
              <a:buNone/>
            </a:pPr>
            <a:r>
              <a:rPr lang="en-GB" sz="1200" dirty="0"/>
              <a:t>The slides in this next section are meant to be skimmed over quickly. The point here is to show participants the different types of visual outputs that a CRA can produce. You do not need to go into each type of output in a lot of detail. This is just for participants to get a feel for the options that are available.</a:t>
            </a:r>
          </a:p>
          <a:p>
            <a:pPr marL="0" lvl="0" indent="0" algn="l" rtl="0">
              <a:lnSpc>
                <a:spcPct val="100000"/>
              </a:lnSpc>
              <a:spcBef>
                <a:spcPts val="0"/>
              </a:spcBef>
              <a:spcAft>
                <a:spcPts val="0"/>
              </a:spcAft>
              <a:buSzPts val="1100"/>
              <a:buNone/>
            </a:pPr>
            <a:endParaRPr lang="en-GB" sz="1200" dirty="0"/>
          </a:p>
          <a:p>
            <a:pPr marL="0" lvl="0" indent="0" algn="l" rtl="0">
              <a:lnSpc>
                <a:spcPct val="100000"/>
              </a:lnSpc>
              <a:spcBef>
                <a:spcPts val="0"/>
              </a:spcBef>
              <a:spcAft>
                <a:spcPts val="0"/>
              </a:spcAft>
              <a:buSzPts val="1100"/>
              <a:buNone/>
            </a:pPr>
            <a:r>
              <a:rPr lang="en-GB" sz="1200" dirty="0"/>
              <a:t>Further information on each type of output is provided in case you want to familiarize yourself with them. Or in case participants ask questions about one of the outputs.</a:t>
            </a:r>
          </a:p>
          <a:p>
            <a:endParaRPr lang="en-GB" dirty="0"/>
          </a:p>
        </p:txBody>
      </p:sp>
      <p:sp>
        <p:nvSpPr>
          <p:cNvPr id="4" name="Slide Number Placeholder 3">
            <a:extLst>
              <a:ext uri="{FF2B5EF4-FFF2-40B4-BE49-F238E27FC236}">
                <a16:creationId xmlns:a16="http://schemas.microsoft.com/office/drawing/2014/main" id="{ACD89009-78D7-DEE6-9A13-9BA4F1285EA4}"/>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58</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4048741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8"/>
        <p:cNvGrpSpPr/>
        <p:nvPr/>
      </p:nvGrpSpPr>
      <p:grpSpPr>
        <a:xfrm>
          <a:off x="0" y="0"/>
          <a:ext cx="0" cy="0"/>
          <a:chOff x="0" y="0"/>
          <a:chExt cx="0" cy="0"/>
        </a:xfrm>
      </p:grpSpPr>
      <p:sp>
        <p:nvSpPr>
          <p:cNvPr id="1049" name="Google Shape;1049;p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This slide shows some potential outputs from a CRA. Each of these will be covered in more detail in subsequent slides.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The image on the right is an example of a heat risk map showing thermal comfort conditions for the city of </a:t>
            </a:r>
            <a:r>
              <a:rPr lang="en-US" sz="1000" b="1" dirty="0" err="1">
                <a:solidFill>
                  <a:schemeClr val="dk1"/>
                </a:solidFill>
              </a:rPr>
              <a:t>Diyarbakır</a:t>
            </a:r>
            <a:r>
              <a:rPr lang="en-US" sz="1000" b="1" dirty="0">
                <a:solidFill>
                  <a:schemeClr val="dk1"/>
                </a:solidFill>
              </a:rPr>
              <a:t>, Turkey. </a:t>
            </a:r>
            <a:r>
              <a:rPr lang="en-US" sz="1000" dirty="0">
                <a:solidFill>
                  <a:schemeClr val="dk1"/>
                </a:solidFill>
              </a:rPr>
              <a:t>It shows heat risk in the hot season of the year in the near future (2021–2050) according to the SSP-2 scenario (moderate scenario). Thermal comfort is an indicator of health and wellbeing in relation to temperature and humidity.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Source:</a:t>
            </a:r>
            <a:endParaRPr sz="1000" b="1" dirty="0"/>
          </a:p>
          <a:p>
            <a:pPr marL="0" lvl="0" indent="0" algn="l" rtl="0">
              <a:lnSpc>
                <a:spcPct val="100000"/>
              </a:lnSpc>
              <a:spcBef>
                <a:spcPts val="0"/>
              </a:spcBef>
              <a:spcAft>
                <a:spcPts val="0"/>
              </a:spcAft>
              <a:buClr>
                <a:schemeClr val="dk1"/>
              </a:buClr>
              <a:buSzPts val="1200"/>
              <a:buFont typeface="Roboto"/>
              <a:buNone/>
            </a:pPr>
            <a:r>
              <a:rPr lang="en-US" sz="1000" u="sng" dirty="0">
                <a:solidFill>
                  <a:schemeClr val="hlink"/>
                </a:solidFill>
                <a:hlinkClick r:id="rId3"/>
              </a:rPr>
              <a:t>https://www.mdpi.com/2071-1050/15/13/10473</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SzPts val="1100"/>
              <a:buNone/>
            </a:pPr>
            <a:endParaRPr sz="1000" dirty="0"/>
          </a:p>
        </p:txBody>
      </p:sp>
      <p:sp>
        <p:nvSpPr>
          <p:cNvPr id="1050" name="Google Shape;1050;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31F37-FD9B-F7A1-7B90-1A3C997DA0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61D7AB-BA30-43FF-B30A-027DCF08DDF4}"/>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013E5249-B840-CDAB-2381-112D0E9A640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CCC96BEB-E527-1266-5F3C-586BF9B7D00B}"/>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44111831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60</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08321978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0" i="0" u="none" strike="noStrike" baseline="0" dirty="0">
                <a:latin typeface="UniversLT-55Rm"/>
              </a:rPr>
              <a:t>The exercise conducted for the WASH sector is aligned with the national assessment conducted by the gov’t, and follows same methodology.</a:t>
            </a:r>
          </a:p>
          <a:p>
            <a:pPr algn="l"/>
            <a:endParaRPr lang="en-US" sz="1200" b="0" i="0" u="none" strike="noStrike" baseline="0" dirty="0">
              <a:latin typeface="UniversLT-55Rm"/>
            </a:endParaRPr>
          </a:p>
          <a:p>
            <a:pPr algn="l"/>
            <a:r>
              <a:rPr lang="en-US" sz="1200" b="0" i="0" u="none" strike="noStrike" baseline="0" dirty="0">
                <a:latin typeface="UniversLT-55Rm"/>
              </a:rPr>
              <a:t>In this assessment, vulnerability is defined as sensitivity or susceptibility to harm, as well as a lack of capacity to cope and adapt. It is influenced by a variety of conditions varying in their sensitivity, such as demographic, socioeconomic, ecological, physical, and geological characteristics, as well as the status and condition of resources and infrastructures. Furthermore, it is dependent on adaptability, which is influenced by socioeconomic assets, the existence of policy and regulations, access to power, access, control, and ownership over resources.</a:t>
            </a:r>
          </a:p>
          <a:p>
            <a:pPr algn="l"/>
            <a:endParaRPr lang="en-US" sz="1200" b="0" i="0" u="none" strike="noStrike" baseline="0" dirty="0">
              <a:latin typeface="UniversLT-55Rm"/>
            </a:endParaRPr>
          </a:p>
          <a:p>
            <a:pPr algn="l"/>
            <a:r>
              <a:rPr lang="en-US" sz="1200" b="0" i="0" u="none" strike="noStrike" baseline="0" dirty="0">
                <a:latin typeface="UniversLT-55Rm"/>
              </a:rPr>
              <a:t>The adaptive capacity is the ability of systems, institutions, humans, and other organisms such as plant and faunal species to adjust to potential damage, to take advantage of opportunities, or to respond to the consequences of climate change. In this assessment, adaptive capacity was assessed in terms of socio-economic capability such as the Human Development Index (HDI), Gender Inequality Index (GII), Gross Domestic Product (GDP), savings; institutional capability:</a:t>
            </a:r>
          </a:p>
          <a:p>
            <a:pPr algn="l"/>
            <a:r>
              <a:rPr lang="en-US" sz="1200" b="0" i="0" u="none" strike="noStrike" baseline="0" dirty="0">
                <a:latin typeface="UniversLT-55Rm"/>
              </a:rPr>
              <a:t>access to goods and services (hospitals), adoption of policies and plans, codes and standards, actors and agencies; physical and technological: access to technology and practices, access to climate-resilient infrastructure, Early Warning Systems (EWS), well functional system; financial: access to insurance, access to financial institutions, budget flow, available fund; resourcefulness: access to safe drinking water and improved sanitation.</a:t>
            </a:r>
            <a:endParaRPr lang="LID4096" dirty="0"/>
          </a:p>
          <a:p>
            <a:endParaRPr lang="en-SE"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8F26D270-28BC-9741-9790-13B9E6594025}" type="slidenum">
              <a:rPr kumimoji="0" lang="en-SE"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61</a:t>
            </a:fld>
            <a:endParaRPr kumimoji="0" lang="en-SE"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96963024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1"/>
        <p:cNvGrpSpPr/>
        <p:nvPr/>
      </p:nvGrpSpPr>
      <p:grpSpPr>
        <a:xfrm>
          <a:off x="0" y="0"/>
          <a:ext cx="0" cy="0"/>
          <a:chOff x="0" y="0"/>
          <a:chExt cx="0" cy="0"/>
        </a:xfrm>
      </p:grpSpPr>
      <p:sp>
        <p:nvSpPr>
          <p:cNvPr id="1072" name="Google Shape;1072;p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This is an example of a </a:t>
            </a:r>
            <a:r>
              <a:rPr lang="en-US" sz="1000" b="1" dirty="0">
                <a:solidFill>
                  <a:schemeClr val="dk1"/>
                </a:solidFill>
              </a:rPr>
              <a:t>risk matrix </a:t>
            </a:r>
            <a:r>
              <a:rPr lang="en-US" sz="1000" dirty="0">
                <a:solidFill>
                  <a:schemeClr val="dk1"/>
                </a:solidFill>
              </a:rPr>
              <a:t>from a CRA conducted in Nagpur, India. Fragile urban systems were identified based on one-to-one discussion with the key officials of Nagpur Municipal Corporation. The most fragile urban systems were prioritized and assessed in terms of the climate risks identified via the CRA. The risk score for each climate fragility statement is a combination of the likelihood of an event to occur and the consequences faced if the event occurred.</a:t>
            </a:r>
            <a:endParaRPr sz="1000" dirty="0"/>
          </a:p>
        </p:txBody>
      </p:sp>
      <p:sp>
        <p:nvSpPr>
          <p:cNvPr id="1073" name="Google Shape;1073;p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2"/>
        <p:cNvGrpSpPr/>
        <p:nvPr/>
      </p:nvGrpSpPr>
      <p:grpSpPr>
        <a:xfrm>
          <a:off x="0" y="0"/>
          <a:ext cx="0" cy="0"/>
          <a:chOff x="0" y="0"/>
          <a:chExt cx="0" cy="0"/>
        </a:xfrm>
      </p:grpSpPr>
      <p:sp>
        <p:nvSpPr>
          <p:cNvPr id="1083" name="Google Shape;1083;p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This is an example of a </a:t>
            </a:r>
            <a:r>
              <a:rPr lang="en-US" sz="1000" b="1">
                <a:solidFill>
                  <a:schemeClr val="dk1"/>
                </a:solidFill>
              </a:rPr>
              <a:t>hazard map </a:t>
            </a:r>
            <a:r>
              <a:rPr lang="en-US" sz="1000">
                <a:solidFill>
                  <a:schemeClr val="dk1"/>
                </a:solidFill>
              </a:rPr>
              <a:t>from GCA’s work in </a:t>
            </a:r>
            <a:r>
              <a:rPr lang="en-US" sz="1000" err="1">
                <a:solidFill>
                  <a:schemeClr val="dk1"/>
                </a:solidFill>
              </a:rPr>
              <a:t>Mukuru</a:t>
            </a:r>
            <a:r>
              <a:rPr lang="en-US" sz="1000">
                <a:solidFill>
                  <a:schemeClr val="dk1"/>
                </a:solidFill>
              </a:rPr>
              <a:t>, Nairobi Kenya. The map shows present-day flood zones in a blue hatch </a:t>
            </a:r>
            <a:r>
              <a:rPr lang="en-US" sz="1000" err="1">
                <a:solidFill>
                  <a:schemeClr val="dk1"/>
                </a:solidFill>
              </a:rPr>
              <a:t>colour</a:t>
            </a:r>
            <a:r>
              <a:rPr lang="en-US" sz="1000">
                <a:solidFill>
                  <a:schemeClr val="dk1"/>
                </a:solidFill>
              </a:rPr>
              <a:t> both inland and along the river within the informal settlement of </a:t>
            </a:r>
            <a:r>
              <a:rPr lang="en-US" sz="1000" err="1">
                <a:solidFill>
                  <a:schemeClr val="dk1"/>
                </a:solidFill>
              </a:rPr>
              <a:t>Mukuru</a:t>
            </a:r>
            <a:r>
              <a:rPr lang="en-US" sz="1000">
                <a:solidFill>
                  <a:schemeClr val="dk1"/>
                </a:solidFill>
              </a:rPr>
              <a:t>. </a:t>
            </a:r>
          </a:p>
          <a:p>
            <a:pPr marL="0" lvl="0" indent="0" algn="l" rtl="0">
              <a:lnSpc>
                <a:spcPct val="100000"/>
              </a:lnSpc>
              <a:spcBef>
                <a:spcPts val="0"/>
              </a:spcBef>
              <a:spcAft>
                <a:spcPts val="0"/>
              </a:spcAft>
              <a:buClr>
                <a:schemeClr val="dk1"/>
              </a:buClr>
              <a:buSzPts val="1100"/>
              <a:buFont typeface="Arial"/>
              <a:buNone/>
            </a:pPr>
            <a:endParaRPr lang="en-US"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sz="1000"/>
              <a:t>Flooding is the main cause of climate change risks in the </a:t>
            </a:r>
            <a:r>
              <a:rPr lang="en-GB" sz="1000" err="1"/>
              <a:t>Mukuru</a:t>
            </a:r>
            <a:r>
              <a:rPr lang="en-GB" sz="1000"/>
              <a:t> informal settlement. These risks include: </a:t>
            </a:r>
          </a:p>
          <a:p>
            <a:pPr marL="0" lvl="0" indent="0" algn="l" rtl="0">
              <a:lnSpc>
                <a:spcPct val="100000"/>
              </a:lnSpc>
              <a:spcBef>
                <a:spcPts val="0"/>
              </a:spcBef>
              <a:spcAft>
                <a:spcPts val="0"/>
              </a:spcAft>
              <a:buClr>
                <a:schemeClr val="dk1"/>
              </a:buClr>
              <a:buSzPts val="1100"/>
              <a:buFont typeface="Arial"/>
              <a:buNone/>
            </a:pPr>
            <a:r>
              <a:rPr lang="en-GB" sz="1000"/>
              <a:t>• Loss of lives and livelihoods </a:t>
            </a:r>
          </a:p>
          <a:p>
            <a:pPr marL="0" lvl="0" indent="0" algn="l" rtl="0">
              <a:lnSpc>
                <a:spcPct val="100000"/>
              </a:lnSpc>
              <a:spcBef>
                <a:spcPts val="0"/>
              </a:spcBef>
              <a:spcAft>
                <a:spcPts val="0"/>
              </a:spcAft>
              <a:buClr>
                <a:schemeClr val="dk1"/>
              </a:buClr>
              <a:buSzPts val="1100"/>
              <a:buFont typeface="Arial"/>
              <a:buNone/>
            </a:pPr>
            <a:r>
              <a:rPr lang="en-GB" sz="1000"/>
              <a:t>• Displacement of families </a:t>
            </a:r>
          </a:p>
          <a:p>
            <a:pPr marL="0" lvl="0" indent="0" algn="l" rtl="0">
              <a:lnSpc>
                <a:spcPct val="100000"/>
              </a:lnSpc>
              <a:spcBef>
                <a:spcPts val="0"/>
              </a:spcBef>
              <a:spcAft>
                <a:spcPts val="0"/>
              </a:spcAft>
              <a:buClr>
                <a:schemeClr val="dk1"/>
              </a:buClr>
              <a:buSzPts val="1100"/>
              <a:buFont typeface="Arial"/>
              <a:buNone/>
            </a:pPr>
            <a:r>
              <a:rPr lang="en-GB" sz="1000"/>
              <a:t>• Disease burden due to waterborne and vector-borne diseases, as well as heat stress complications </a:t>
            </a:r>
          </a:p>
          <a:p>
            <a:pPr marL="0" lvl="0" indent="0" algn="l" rtl="0">
              <a:lnSpc>
                <a:spcPct val="100000"/>
              </a:lnSpc>
              <a:spcBef>
                <a:spcPts val="0"/>
              </a:spcBef>
              <a:spcAft>
                <a:spcPts val="0"/>
              </a:spcAft>
              <a:buClr>
                <a:schemeClr val="dk1"/>
              </a:buClr>
              <a:buSzPts val="1100"/>
              <a:buFont typeface="Arial"/>
              <a:buNone/>
            </a:pPr>
            <a:r>
              <a:rPr lang="en-GB" sz="1000"/>
              <a:t>• Infrastructure destruction </a:t>
            </a:r>
          </a:p>
          <a:p>
            <a:pPr marL="0" lvl="0" indent="0" algn="l" rtl="0">
              <a:lnSpc>
                <a:spcPct val="100000"/>
              </a:lnSpc>
              <a:spcBef>
                <a:spcPts val="0"/>
              </a:spcBef>
              <a:spcAft>
                <a:spcPts val="0"/>
              </a:spcAft>
              <a:buClr>
                <a:schemeClr val="dk1"/>
              </a:buClr>
              <a:buSzPts val="1100"/>
              <a:buFont typeface="Arial"/>
              <a:buNone/>
            </a:pPr>
            <a:r>
              <a:rPr lang="en-GB" sz="1000"/>
              <a:t>• Food and water scarcity</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Source: GCA (2023). Executive Summary. </a:t>
            </a:r>
            <a:r>
              <a:rPr lang="en-US" sz="1000">
                <a:solidFill>
                  <a:srgbClr val="052D38"/>
                </a:solidFill>
              </a:rPr>
              <a:t>Rapid Climate Risk Assessment for Urban Adaptation and Resilience: </a:t>
            </a:r>
            <a:r>
              <a:rPr lang="en-US" sz="1000" err="1">
                <a:solidFill>
                  <a:srgbClr val="052D38"/>
                </a:solidFill>
              </a:rPr>
              <a:t>Mukuru</a:t>
            </a:r>
            <a:r>
              <a:rPr lang="en-US" sz="1000">
                <a:solidFill>
                  <a:srgbClr val="052D38"/>
                </a:solidFill>
              </a:rPr>
              <a:t>, Nairobi </a:t>
            </a:r>
            <a:r>
              <a:rPr lang="en-US" sz="1000" u="sng">
                <a:solidFill>
                  <a:schemeClr val="hlink"/>
                </a:solidFill>
                <a:hlinkClick r:id="rId3"/>
              </a:rPr>
              <a:t>https://gca.org/reports/rapid-climate-risk-assessment-for-urban-adaptation-and-resilience-mukuru-nairobi-kenya/</a:t>
            </a:r>
            <a:endParaRPr sz="1000"/>
          </a:p>
        </p:txBody>
      </p:sp>
      <p:sp>
        <p:nvSpPr>
          <p:cNvPr id="1084" name="Google Shape;1084;p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1"/>
        <p:cNvGrpSpPr/>
        <p:nvPr/>
      </p:nvGrpSpPr>
      <p:grpSpPr>
        <a:xfrm>
          <a:off x="0" y="0"/>
          <a:ext cx="0" cy="0"/>
          <a:chOff x="0" y="0"/>
          <a:chExt cx="0" cy="0"/>
        </a:xfrm>
      </p:grpSpPr>
      <p:sp>
        <p:nvSpPr>
          <p:cNvPr id="1092" name="Google Shape;1092;p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This diagram shows a </a:t>
            </a:r>
            <a:r>
              <a:rPr lang="en-US" sz="1000" b="1">
                <a:solidFill>
                  <a:schemeClr val="dk1"/>
                </a:solidFill>
              </a:rPr>
              <a:t>vulnerability hotspot map</a:t>
            </a:r>
            <a:r>
              <a:rPr lang="en-US" sz="1000">
                <a:solidFill>
                  <a:schemeClr val="dk1"/>
                </a:solidFill>
              </a:rPr>
              <a:t> in the Indian city of Nagpur. It shows impacts of climate hazards such as rising temperature and high intensity short duration rainfall, analyzed in conjunction with infrastructure and provision of urban services including water supply, solid waste management, storm water drainage, wastewater collection and treatment, health and biodiversity.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u="sng">
                <a:solidFill>
                  <a:schemeClr val="dk1"/>
                </a:solidFill>
              </a:rPr>
              <a:t>Further information about the Nagpur case study:</a:t>
            </a:r>
            <a:endParaRPr sz="1000" b="1" u="sng">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Stakeholder inputs were reinforced through literature review and collating data from various departments on water logging locations, traffic congestion areas, vulnerable population (such as slum areas). </a:t>
            </a: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Vulnerabilities were mapped through satellite imagery available for Nagpur’s green cover, overall land use pattern, and land surface temperature profile. </a:t>
            </a: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Superimposed maps were subsequently prepared to identify specific administrative wards (zones) that are vulnerable to climate risks. </a:t>
            </a: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Adaptive capacities of urban services in terms of technology, finance, and governance were scrutinized in linkage with climate risks, to inform identification of suitable strategies and policy interventions.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Source: </a:t>
            </a: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u="sng">
                <a:solidFill>
                  <a:schemeClr val="hlink"/>
                </a:solidFill>
                <a:hlinkClick r:id="rId3"/>
              </a:rPr>
              <a:t>https://urban-leds.org/thane-and-nagpur-advance-on-climate-resilience-planning-with-completion-of-climate-risk-and-vulnerability-assessments/</a:t>
            </a:r>
            <a:r>
              <a:rPr lang="en-US" sz="1000">
                <a:solidFill>
                  <a:schemeClr val="dk1"/>
                </a:solidFill>
              </a:rPr>
              <a:t> </a:t>
            </a:r>
            <a:endParaRPr sz="1000">
              <a:solidFill>
                <a:schemeClr val="dk1"/>
              </a:solidFill>
            </a:endParaRPr>
          </a:p>
        </p:txBody>
      </p:sp>
      <p:sp>
        <p:nvSpPr>
          <p:cNvPr id="1093" name="Google Shape;1093;p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1">
          <a:extLst>
            <a:ext uri="{FF2B5EF4-FFF2-40B4-BE49-F238E27FC236}">
              <a16:creationId xmlns:a16="http://schemas.microsoft.com/office/drawing/2014/main" id="{644AB73A-3A88-DF06-14B5-68E59A37971A}"/>
            </a:ext>
          </a:extLst>
        </p:cNvPr>
        <p:cNvGrpSpPr/>
        <p:nvPr/>
      </p:nvGrpSpPr>
      <p:grpSpPr>
        <a:xfrm>
          <a:off x="0" y="0"/>
          <a:ext cx="0" cy="0"/>
          <a:chOff x="0" y="0"/>
          <a:chExt cx="0" cy="0"/>
        </a:xfrm>
      </p:grpSpPr>
      <p:sp>
        <p:nvSpPr>
          <p:cNvPr id="1092" name="Google Shape;1092;p59:notes">
            <a:extLst>
              <a:ext uri="{FF2B5EF4-FFF2-40B4-BE49-F238E27FC236}">
                <a16:creationId xmlns:a16="http://schemas.microsoft.com/office/drawing/2014/main" id="{1F8DF5A2-83BD-E2DF-D8DD-072F9EFDFBB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 </a:t>
            </a:r>
            <a:endParaRPr sz="1000" dirty="0">
              <a:solidFill>
                <a:schemeClr val="dk1"/>
              </a:solidFill>
            </a:endParaRPr>
          </a:p>
        </p:txBody>
      </p:sp>
      <p:sp>
        <p:nvSpPr>
          <p:cNvPr id="1093" name="Google Shape;1093;p59:notes">
            <a:extLst>
              <a:ext uri="{FF2B5EF4-FFF2-40B4-BE49-F238E27FC236}">
                <a16:creationId xmlns:a16="http://schemas.microsoft.com/office/drawing/2014/main" id="{A0ADACED-4479-EED5-3556-D125D0595D5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08084898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1"/>
        <p:cNvGrpSpPr/>
        <p:nvPr/>
      </p:nvGrpSpPr>
      <p:grpSpPr>
        <a:xfrm>
          <a:off x="0" y="0"/>
          <a:ext cx="0" cy="0"/>
          <a:chOff x="0" y="0"/>
          <a:chExt cx="0" cy="0"/>
        </a:xfrm>
      </p:grpSpPr>
      <p:sp>
        <p:nvSpPr>
          <p:cNvPr id="1102" name="Google Shape;1102;p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Key messages from a CRA, which is often a very technical exercise, can be communicated simply and concisely via </a:t>
            </a:r>
            <a:r>
              <a:rPr lang="en-US" sz="1000" b="1">
                <a:solidFill>
                  <a:schemeClr val="dk1"/>
                </a:solidFill>
              </a:rPr>
              <a:t>infographics</a:t>
            </a:r>
            <a:r>
              <a:rPr lang="en-US" sz="1000">
                <a:solidFill>
                  <a:schemeClr val="dk1"/>
                </a:solidFill>
              </a:rPr>
              <a:t>. This example is from Semarang (Indonesia)’s climate resilience strategy, underpinned by a climate risk assessment.</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Source: Resilient Semarang: Moving Together Towards a Resilient Semarang. </a:t>
            </a:r>
            <a:r>
              <a:rPr lang="en-US" sz="1000" u="sng">
                <a:solidFill>
                  <a:schemeClr val="hlink"/>
                </a:solidFill>
                <a:hlinkClick r:id="rId3"/>
              </a:rPr>
              <a:t>https://drive.google.com/file/d/1IwH7Ai8Zupn1rL6_RcgMlvS-N9LzPASN/view</a:t>
            </a:r>
            <a:r>
              <a:rPr lang="en-US" sz="1000">
                <a:solidFill>
                  <a:schemeClr val="dk1"/>
                </a:solidFill>
              </a:rPr>
              <a:t>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SzPts val="1100"/>
              <a:buNone/>
            </a:pPr>
            <a:endParaRPr sz="1000"/>
          </a:p>
        </p:txBody>
      </p:sp>
      <p:sp>
        <p:nvSpPr>
          <p:cNvPr id="1103" name="Google Shape;1103;p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1"/>
        <p:cNvGrpSpPr/>
        <p:nvPr/>
      </p:nvGrpSpPr>
      <p:grpSpPr>
        <a:xfrm>
          <a:off x="0" y="0"/>
          <a:ext cx="0" cy="0"/>
          <a:chOff x="0" y="0"/>
          <a:chExt cx="0" cy="0"/>
        </a:xfrm>
      </p:grpSpPr>
      <p:sp>
        <p:nvSpPr>
          <p:cNvPr id="1112" name="Google Shape;1112;p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CRA outputs can also include a summary of </a:t>
            </a:r>
            <a:r>
              <a:rPr lang="en-US" sz="1000" b="1">
                <a:solidFill>
                  <a:schemeClr val="dk1"/>
                </a:solidFill>
              </a:rPr>
              <a:t>prioritized adaptation solutions. </a:t>
            </a:r>
            <a:r>
              <a:rPr lang="en-US" sz="1000">
                <a:solidFill>
                  <a:schemeClr val="dk1"/>
                </a:solidFill>
              </a:rPr>
              <a:t>This can be in list form or presented as an infographic, as shown in the above example from Mumbai’s Climate Action Plan. In Mumbai,six priorities were identified with corresponding adaptation actions for Mumbai to become climate-resilient (and net zero) by 2050. These actions are further described in the Action Plan.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Source: Mumbai’s Climate and Air Pollution Risks and Vulnerability Assessment (2022). </a:t>
            </a:r>
            <a:r>
              <a:rPr lang="en-US" sz="1000" u="sng">
                <a:solidFill>
                  <a:schemeClr val="hlink"/>
                </a:solidFill>
                <a:hlinkClick r:id="rId3"/>
              </a:rPr>
              <a:t>https://data.opencity.in/dataset/f561b852-74bf-4ae7-b4a5-a8bf538ee52b/resource/4e38d17b-bcd1-42de-b671-3705d9ad3afa/download/vulnerability-assessment-report-mcap.pdf</a:t>
            </a:r>
            <a:r>
              <a:rPr lang="en-US" sz="1000">
                <a:solidFill>
                  <a:schemeClr val="dk1"/>
                </a:solidFill>
              </a:rPr>
              <a:t> </a:t>
            </a:r>
            <a:endParaRPr sz="1000">
              <a:solidFill>
                <a:schemeClr val="dk1"/>
              </a:solidFill>
            </a:endParaRPr>
          </a:p>
        </p:txBody>
      </p:sp>
      <p:sp>
        <p:nvSpPr>
          <p:cNvPr id="1113" name="Google Shape;1113;p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p:cNvGrpSpPr/>
        <p:nvPr/>
      </p:nvGrpSpPr>
      <p:grpSpPr>
        <a:xfrm>
          <a:off x="0" y="0"/>
          <a:ext cx="0" cy="0"/>
          <a:chOff x="0" y="0"/>
          <a:chExt cx="0" cy="0"/>
        </a:xfrm>
      </p:grpSpPr>
      <p:sp>
        <p:nvSpPr>
          <p:cNvPr id="1124" name="Google Shape;1124;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CRA outputs can also include </a:t>
            </a:r>
            <a:r>
              <a:rPr lang="en-US" sz="1000" b="1" dirty="0">
                <a:solidFill>
                  <a:schemeClr val="dk1"/>
                </a:solidFill>
              </a:rPr>
              <a:t>interactive online platforms </a:t>
            </a:r>
            <a:r>
              <a:rPr lang="en-US" sz="1000" dirty="0">
                <a:solidFill>
                  <a:schemeClr val="dk1"/>
                </a:solidFill>
              </a:rPr>
              <a:t>that provide summary data using a variety of different visualization options (e.g. maps, infographics, narrative information).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The municipality of </a:t>
            </a:r>
            <a:r>
              <a:rPr lang="en-US" sz="1000" b="1" dirty="0">
                <a:solidFill>
                  <a:schemeClr val="dk1"/>
                </a:solidFill>
              </a:rPr>
              <a:t>eThekwini, South Africa</a:t>
            </a:r>
            <a:r>
              <a:rPr lang="en-US" sz="1000" dirty="0">
                <a:solidFill>
                  <a:schemeClr val="dk1"/>
                </a:solidFill>
              </a:rPr>
              <a:t> (which includes the city of Durban), in collaboration with C40 Cities, has developed an interactive online story map to identify and share current and projected climate conditions and impacts with its citizens. The result is the Climate Impact Atlas, an interactive website that provides easily understandable information about eThekwini’s changing climate. It aims to bridge the gap between climate science and city level action, going the last mile by translating climate impact information to policy relevant and usable science and making it available to key stakeholders.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Key points from this case study:</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171450" lvl="0" indent="-158750" algn="l" rtl="0">
              <a:lnSpc>
                <a:spcPct val="100000"/>
              </a:lnSpc>
              <a:spcBef>
                <a:spcPts val="0"/>
              </a:spcBef>
              <a:spcAft>
                <a:spcPts val="0"/>
              </a:spcAft>
              <a:buClr>
                <a:schemeClr val="dk1"/>
              </a:buClr>
              <a:buSzPts val="1000"/>
              <a:buChar char="•"/>
            </a:pPr>
            <a:r>
              <a:rPr lang="en-US" sz="1000" dirty="0">
                <a:solidFill>
                  <a:schemeClr val="dk1"/>
                </a:solidFill>
              </a:rPr>
              <a:t>It followed a participatory process, engaging local stakeholders: The city adopted a combined top-down and bottom-up approach, where consultants and municipal officials worked together to co-produce a series of maps, to illustrate climate risk.</a:t>
            </a:r>
            <a:endParaRPr sz="1000" dirty="0">
              <a:solidFill>
                <a:schemeClr val="dk1"/>
              </a:solidFill>
            </a:endParaRPr>
          </a:p>
          <a:p>
            <a:pPr marL="171450" lvl="0" indent="-158750" algn="l" rtl="0">
              <a:lnSpc>
                <a:spcPct val="100000"/>
              </a:lnSpc>
              <a:spcBef>
                <a:spcPts val="0"/>
              </a:spcBef>
              <a:spcAft>
                <a:spcPts val="0"/>
              </a:spcAft>
              <a:buClr>
                <a:schemeClr val="dk1"/>
              </a:buClr>
              <a:buSzPts val="1000"/>
              <a:buChar char="•"/>
            </a:pPr>
            <a:r>
              <a:rPr lang="en-US" sz="1000" dirty="0">
                <a:solidFill>
                  <a:schemeClr val="dk1"/>
                </a:solidFill>
              </a:rPr>
              <a:t>It employs two scenarios for 2050:</a:t>
            </a:r>
            <a:r>
              <a:rPr lang="en-US" sz="1000" b="1" dirty="0">
                <a:solidFill>
                  <a:schemeClr val="dk1"/>
                </a:solidFill>
              </a:rPr>
              <a:t> </a:t>
            </a:r>
            <a:r>
              <a:rPr lang="en-US" sz="1000" dirty="0">
                <a:solidFill>
                  <a:schemeClr val="dk1"/>
                </a:solidFill>
              </a:rPr>
              <a:t>a low emissions scenario (RCP 2.6) in line with the Paris Agreement’s 1.5 degree target, and a high emissions / ‘business as usual’ scenario (RCP 8.5) </a:t>
            </a:r>
            <a:endParaRPr sz="1000" dirty="0">
              <a:solidFill>
                <a:schemeClr val="dk1"/>
              </a:solidFill>
            </a:endParaRPr>
          </a:p>
          <a:p>
            <a:pPr marL="171450" lvl="0" indent="-158750" algn="l" rtl="0">
              <a:lnSpc>
                <a:spcPct val="100000"/>
              </a:lnSpc>
              <a:spcBef>
                <a:spcPts val="0"/>
              </a:spcBef>
              <a:spcAft>
                <a:spcPts val="0"/>
              </a:spcAft>
              <a:buClr>
                <a:schemeClr val="dk1"/>
              </a:buClr>
              <a:buSzPts val="1000"/>
              <a:buChar char="•"/>
            </a:pPr>
            <a:r>
              <a:rPr lang="en-US" sz="1000" dirty="0">
                <a:solidFill>
                  <a:schemeClr val="dk1"/>
                </a:solidFill>
              </a:rPr>
              <a:t>It focuses on communicating climate risk in line with the city’s priorities and interests:</a:t>
            </a:r>
            <a:r>
              <a:rPr lang="en-US" sz="1000" b="1" dirty="0">
                <a:solidFill>
                  <a:schemeClr val="dk1"/>
                </a:solidFill>
              </a:rPr>
              <a:t> </a:t>
            </a:r>
            <a:r>
              <a:rPr lang="en-US" sz="1000" dirty="0">
                <a:solidFill>
                  <a:schemeClr val="dk1"/>
                </a:solidFill>
              </a:rPr>
              <a:t>The climate risk assessment and climate action plan update highlighted the need to frame climate adaptation not only as a means of risk reduction or risk avoidance, but also as a value creation or value enhancing proposition. This helped focus on how climate adaptation and mitigation actions can support the city to change for the better.</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Source: </a:t>
            </a:r>
            <a:endParaRPr sz="1000" b="1"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u="sng" dirty="0">
                <a:solidFill>
                  <a:schemeClr val="hlink"/>
                </a:solidFill>
                <a:hlinkClick r:id="rId3"/>
              </a:rPr>
              <a:t>https://www.c40.org/case-studies/ethekwini-story-map/</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u="sng" dirty="0">
                <a:solidFill>
                  <a:schemeClr val="hlink"/>
                </a:solidFill>
                <a:hlinkClick r:id="rId4"/>
              </a:rPr>
              <a:t>https://ethekwini.maps.arcgis.com/apps/MapSeries/index.html?appid=4c59620219d343a1aec468b87aa0ffc5</a:t>
            </a:r>
            <a:r>
              <a:rPr lang="en-US" sz="1000" dirty="0">
                <a:solidFill>
                  <a:schemeClr val="dk1"/>
                </a:solidFill>
              </a:rPr>
              <a:t> </a:t>
            </a:r>
            <a:endParaRPr sz="1000" dirty="0">
              <a:solidFill>
                <a:schemeClr val="dk1"/>
              </a:solidFill>
            </a:endParaRPr>
          </a:p>
          <a:p>
            <a:pPr marL="0" lvl="0" indent="0" algn="l" rtl="0">
              <a:lnSpc>
                <a:spcPct val="100000"/>
              </a:lnSpc>
              <a:spcBef>
                <a:spcPts val="0"/>
              </a:spcBef>
              <a:spcAft>
                <a:spcPts val="0"/>
              </a:spcAft>
              <a:buSzPts val="1100"/>
              <a:buNone/>
            </a:pPr>
            <a:endParaRPr sz="1000" dirty="0"/>
          </a:p>
        </p:txBody>
      </p:sp>
      <p:sp>
        <p:nvSpPr>
          <p:cNvPr id="1125" name="Google Shape;1125;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3"/>
        <p:cNvGrpSpPr/>
        <p:nvPr/>
      </p:nvGrpSpPr>
      <p:grpSpPr>
        <a:xfrm>
          <a:off x="0" y="0"/>
          <a:ext cx="0" cy="0"/>
          <a:chOff x="0" y="0"/>
          <a:chExt cx="0" cy="0"/>
        </a:xfrm>
      </p:grpSpPr>
      <p:sp>
        <p:nvSpPr>
          <p:cNvPr id="1134" name="Google Shape;1134;p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sz="1000" b="1"/>
              <a:t>Trainer Notes:</a:t>
            </a:r>
            <a:endParaRPr sz="1000"/>
          </a:p>
          <a:p>
            <a:pPr marL="0" lvl="0" indent="0" algn="l" rtl="0">
              <a:lnSpc>
                <a:spcPct val="100000"/>
              </a:lnSpc>
              <a:spcBef>
                <a:spcPts val="0"/>
              </a:spcBef>
              <a:spcAft>
                <a:spcPts val="0"/>
              </a:spcAft>
              <a:buSzPts val="1100"/>
              <a:buNone/>
            </a:pPr>
            <a:endParaRPr sz="1000"/>
          </a:p>
          <a:p>
            <a:pPr marL="0" lvl="0" indent="0" algn="l" rtl="0">
              <a:lnSpc>
                <a:spcPct val="100000"/>
              </a:lnSpc>
              <a:spcBef>
                <a:spcPts val="0"/>
              </a:spcBef>
              <a:spcAft>
                <a:spcPts val="0"/>
              </a:spcAft>
              <a:buSzPts val="1100"/>
              <a:buNone/>
            </a:pPr>
            <a:r>
              <a:rPr lang="en-US" sz="1000"/>
              <a:t>Please ask participants if they have any questions about the content from the previous section.</a:t>
            </a:r>
            <a:endParaRPr sz="1000"/>
          </a:p>
        </p:txBody>
      </p:sp>
      <p:sp>
        <p:nvSpPr>
          <p:cNvPr id="1135" name="Google Shape;1135;p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a:extLst>
            <a:ext uri="{FF2B5EF4-FFF2-40B4-BE49-F238E27FC236}">
              <a16:creationId xmlns:a16="http://schemas.microsoft.com/office/drawing/2014/main" id="{022DFCF5-6205-311D-3075-6AA6DA602287}"/>
            </a:ext>
          </a:extLst>
        </p:cNvPr>
        <p:cNvGrpSpPr/>
        <p:nvPr/>
      </p:nvGrpSpPr>
      <p:grpSpPr>
        <a:xfrm>
          <a:off x="0" y="0"/>
          <a:ext cx="0" cy="0"/>
          <a:chOff x="0" y="0"/>
          <a:chExt cx="0" cy="0"/>
        </a:xfrm>
      </p:grpSpPr>
      <p:sp>
        <p:nvSpPr>
          <p:cNvPr id="165" name="Google Shape;165;p6:notes">
            <a:extLst>
              <a:ext uri="{FF2B5EF4-FFF2-40B4-BE49-F238E27FC236}">
                <a16:creationId xmlns:a16="http://schemas.microsoft.com/office/drawing/2014/main" id="{7D46924D-38E8-A9B6-C1FB-25326F866A4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1200" b="0" i="0" u="none" strike="noStrike" cap="none" dirty="0">
                <a:solidFill>
                  <a:schemeClr val="dk1"/>
                </a:solidFill>
                <a:effectLst/>
                <a:latin typeface="Arial"/>
                <a:ea typeface="Arial"/>
                <a:cs typeface="Arial"/>
                <a:sym typeface="Arial"/>
              </a:rPr>
              <a:t>In this module, participants will explore the core principles and practical steps involved in conducting, commissioning, or managing climate risk assessments tailored to local contexts and specific projects. Building on the broad risk categories introduced in Module 1.</a:t>
            </a:r>
            <a:endParaRPr sz="1000" dirty="0">
              <a:solidFill>
                <a:schemeClr val="dk1"/>
              </a:solidFill>
              <a:latin typeface="Roboto"/>
              <a:ea typeface="Roboto"/>
              <a:cs typeface="Roboto"/>
              <a:sym typeface="Roboto"/>
            </a:endParaRPr>
          </a:p>
        </p:txBody>
      </p:sp>
      <p:sp>
        <p:nvSpPr>
          <p:cNvPr id="166" name="Google Shape;166;p6:notes">
            <a:extLst>
              <a:ext uri="{FF2B5EF4-FFF2-40B4-BE49-F238E27FC236}">
                <a16:creationId xmlns:a16="http://schemas.microsoft.com/office/drawing/2014/main" id="{93E47EB6-9B5F-4E9B-9484-43D7B5697C9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56063078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8"/>
        <p:cNvGrpSpPr/>
        <p:nvPr/>
      </p:nvGrpSpPr>
      <p:grpSpPr>
        <a:xfrm>
          <a:off x="0" y="0"/>
          <a:ext cx="0" cy="0"/>
          <a:chOff x="0" y="0"/>
          <a:chExt cx="0" cy="0"/>
        </a:xfrm>
      </p:grpSpPr>
      <p:sp>
        <p:nvSpPr>
          <p:cNvPr id="1149" name="Google Shape;1149;p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r>
              <a:rPr lang="en-GB" sz="1200" b="0" i="0" u="none" strike="noStrike" cap="none">
                <a:solidFill>
                  <a:schemeClr val="dk1"/>
                </a:solidFill>
                <a:effectLst/>
                <a:latin typeface="Arial"/>
                <a:ea typeface="Arial"/>
                <a:cs typeface="Arial"/>
                <a:sym typeface="Arial"/>
              </a:rPr>
              <a:t>Duration: 10 minutes</a:t>
            </a:r>
          </a:p>
          <a:p>
            <a:r>
              <a:rPr lang="en-US" sz="1200" b="0" i="0" u="none" strike="noStrike" cap="none">
                <a:solidFill>
                  <a:schemeClr val="dk1"/>
                </a:solidFill>
                <a:effectLst/>
                <a:latin typeface="Arial"/>
                <a:ea typeface="Arial"/>
                <a:cs typeface="Arial"/>
                <a:sym typeface="Arial"/>
              </a:rPr>
              <a:t>Ask participants to pause and discuss the following questions with their partners / table for a few minutes.</a:t>
            </a:r>
            <a:endParaRPr lang="en-GB" sz="1200" b="0" i="0" u="none" strike="noStrike" cap="none">
              <a:solidFill>
                <a:schemeClr val="dk1"/>
              </a:solidFill>
              <a:effectLst/>
              <a:latin typeface="Arial"/>
              <a:ea typeface="Arial"/>
              <a:cs typeface="Arial"/>
              <a:sym typeface="Arial"/>
            </a:endParaRPr>
          </a:p>
          <a:p>
            <a:pPr lvl="0"/>
            <a:r>
              <a:rPr lang="en-GB" sz="1200" b="0" i="0" u="none" strike="noStrike" cap="none">
                <a:solidFill>
                  <a:schemeClr val="dk1"/>
                </a:solidFill>
                <a:effectLst/>
                <a:latin typeface="Arial"/>
                <a:ea typeface="Arial"/>
                <a:cs typeface="Arial"/>
                <a:sym typeface="Arial"/>
              </a:rPr>
              <a:t>Have you had any experience working with CRA outputs?</a:t>
            </a:r>
          </a:p>
          <a:p>
            <a:pPr lvl="0"/>
            <a:r>
              <a:rPr lang="en-US" sz="1200" b="0" i="0" u="none" strike="noStrike" cap="none">
                <a:solidFill>
                  <a:schemeClr val="dk1"/>
                </a:solidFill>
                <a:effectLst/>
                <a:latin typeface="Arial"/>
                <a:ea typeface="Arial"/>
                <a:cs typeface="Arial"/>
                <a:sym typeface="Arial"/>
              </a:rPr>
              <a:t>Have you ever used a CRA in decision making? </a:t>
            </a:r>
            <a:endParaRPr lang="en-GB" sz="1200" b="0" i="0" u="none" strike="noStrike" cap="none">
              <a:solidFill>
                <a:schemeClr val="dk1"/>
              </a:solidFill>
              <a:effectLst/>
              <a:latin typeface="Arial"/>
              <a:ea typeface="Arial"/>
              <a:cs typeface="Arial"/>
              <a:sym typeface="Arial"/>
            </a:endParaRPr>
          </a:p>
          <a:p>
            <a:r>
              <a:rPr lang="en-US" sz="1200" b="0" i="0" u="none" strike="noStrike" cap="none">
                <a:solidFill>
                  <a:schemeClr val="dk1"/>
                </a:solidFill>
                <a:effectLst/>
                <a:latin typeface="Arial"/>
                <a:ea typeface="Arial"/>
                <a:cs typeface="Arial"/>
                <a:sym typeface="Arial"/>
              </a:rPr>
              <a:t>Once they have discussed for a few minutes, open the floor for a few participants to share their experience with the rest of the participants in the room. </a:t>
            </a:r>
            <a:endParaRPr lang="en-GB" sz="1200" b="0" i="0" u="none" strike="noStrike" cap="none">
              <a:solidFill>
                <a:schemeClr val="dk1"/>
              </a:solidFill>
              <a:effectLst/>
              <a:latin typeface="Arial"/>
              <a:ea typeface="Arial"/>
              <a:cs typeface="Arial"/>
              <a:sym typeface="Arial"/>
            </a:endParaRPr>
          </a:p>
          <a:p>
            <a:pPr marL="0" lvl="0" indent="0" algn="l" rtl="0">
              <a:lnSpc>
                <a:spcPct val="100000"/>
              </a:lnSpc>
              <a:spcBef>
                <a:spcPts val="0"/>
              </a:spcBef>
              <a:spcAft>
                <a:spcPts val="0"/>
              </a:spcAft>
              <a:buSzPts val="1100"/>
              <a:buNone/>
            </a:pPr>
            <a:endParaRPr sz="1000"/>
          </a:p>
        </p:txBody>
      </p:sp>
      <p:sp>
        <p:nvSpPr>
          <p:cNvPr id="1150" name="Google Shape;1150;p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A06798-4055-F8B0-2C9B-021D27236A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F159B9-4DDC-0383-5823-3F25D8EDCED2}"/>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DD5F30C1-5281-871E-7B35-F1C9AF713FD4}"/>
              </a:ext>
            </a:extLst>
          </p:cNvPr>
          <p:cNvSpPr>
            <a:spLocks noGrp="1"/>
          </p:cNvSpPr>
          <p:nvPr>
            <p:ph type="body" idx="1"/>
          </p:nvPr>
        </p:nvSpPr>
        <p:spPr/>
        <p:txBody>
          <a:bodyPr/>
          <a:lstStyle/>
          <a:p>
            <a:r>
              <a:rPr lang="en-GB" sz="1200" b="1" i="0" u="none" strike="noStrike" cap="none">
                <a:solidFill>
                  <a:schemeClr val="dk1"/>
                </a:solidFill>
                <a:effectLst/>
                <a:latin typeface="Arial"/>
                <a:ea typeface="Arial"/>
                <a:cs typeface="Arial"/>
                <a:sym typeface="Arial"/>
              </a:rPr>
              <a:t>Place holder: </a:t>
            </a:r>
            <a:r>
              <a:rPr lang="en-GB" sz="1200" b="0" i="0" u="none" strike="noStrike" cap="none">
                <a:solidFill>
                  <a:schemeClr val="dk1"/>
                </a:solidFill>
                <a:effectLst/>
                <a:latin typeface="Arial"/>
                <a:ea typeface="Arial"/>
                <a:cs typeface="Arial"/>
                <a:sym typeface="Arial"/>
              </a:rPr>
              <a:t>Based on guidelines still in development by GCA.</a:t>
            </a:r>
          </a:p>
          <a:p>
            <a:endParaRPr lang="en-GB" sz="1200" b="0" i="0" u="none" strike="noStrike" cap="none">
              <a:solidFill>
                <a:schemeClr val="dk1"/>
              </a:solidFill>
              <a:effectLst/>
              <a:latin typeface="Arial"/>
              <a:ea typeface="Arial"/>
              <a:cs typeface="Arial"/>
              <a:sym typeface="Arial"/>
            </a:endParaRPr>
          </a:p>
          <a:p>
            <a:r>
              <a:rPr lang="en-GB"/>
              <a:t>The steps for undertaking a climate risk screening might vary slightly according to published guidelines and nomenclature, but they typically comprise: </a:t>
            </a:r>
          </a:p>
          <a:p>
            <a:endParaRPr lang="en-GB"/>
          </a:p>
          <a:p>
            <a:pPr>
              <a:buAutoNum type="arabicPeriod"/>
            </a:pPr>
            <a:r>
              <a:rPr lang="en-GB"/>
              <a:t>Identifying climate hazards that could affect the proposed project </a:t>
            </a:r>
          </a:p>
          <a:p>
            <a:pPr>
              <a:buAutoNum type="arabicPeriod"/>
            </a:pPr>
            <a:r>
              <a:rPr lang="en-GB"/>
              <a:t>Assessing the exposure of the project and end users to the identified climate hazards at the project’s location </a:t>
            </a:r>
          </a:p>
          <a:p>
            <a:pPr>
              <a:buAutoNum type="arabicPeriod"/>
            </a:pPr>
            <a:r>
              <a:rPr lang="en-GB"/>
              <a:t>Estimating the impact of hazards on the project and its components.</a:t>
            </a:r>
          </a:p>
          <a:p>
            <a:pPr>
              <a:buAutoNum type="arabicPeriod"/>
            </a:pPr>
            <a:endParaRPr lang="en-GB" sz="1200" b="0" i="0" u="none" strike="noStrike" cap="none">
              <a:solidFill>
                <a:schemeClr val="dk1"/>
              </a:solidFill>
              <a:effectLst/>
              <a:latin typeface="Arial"/>
              <a:ea typeface="Arial"/>
              <a:cs typeface="Arial"/>
              <a:sym typeface="Arial"/>
            </a:endParaRPr>
          </a:p>
          <a:p>
            <a:pPr marL="228600" indent="0">
              <a:buNone/>
            </a:pPr>
            <a:r>
              <a:rPr lang="en-GB" sz="1200" b="0" i="0" u="none" strike="noStrike" cap="none">
                <a:solidFill>
                  <a:schemeClr val="dk1"/>
                </a:solidFill>
                <a:effectLst/>
                <a:latin typeface="Arial"/>
                <a:ea typeface="Arial"/>
                <a:cs typeface="Arial"/>
                <a:sym typeface="Arial"/>
              </a:rPr>
              <a:t>Source: </a:t>
            </a:r>
            <a:r>
              <a:rPr lang="en-GB">
                <a:hlinkClick r:id="rId3"/>
              </a:rPr>
              <a:t>Climate-Resilient-Infrastructure-Handbook_20250613.pdf</a:t>
            </a:r>
            <a:r>
              <a:rPr lang="en-GB"/>
              <a:t>, page 21</a:t>
            </a:r>
            <a:endParaRPr lang="en-GB" sz="1200" b="0" i="0" u="none" strike="noStrike" cap="none">
              <a:solidFill>
                <a:schemeClr val="dk1"/>
              </a:solidFill>
              <a:effectLst/>
              <a:latin typeface="Arial"/>
              <a:ea typeface="Arial"/>
              <a:cs typeface="Arial"/>
              <a:sym typeface="Arial"/>
            </a:endParaRPr>
          </a:p>
          <a:p>
            <a:endParaRPr lang="en-GB"/>
          </a:p>
        </p:txBody>
      </p:sp>
      <p:sp>
        <p:nvSpPr>
          <p:cNvPr id="4" name="Slide Number Placeholder 3">
            <a:extLst>
              <a:ext uri="{FF2B5EF4-FFF2-40B4-BE49-F238E27FC236}">
                <a16:creationId xmlns:a16="http://schemas.microsoft.com/office/drawing/2014/main" id="{DF647FA0-9C13-CED6-3C64-E3325A5BF791}"/>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71</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94284297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indent="-457200">
              <a:buClrTx/>
              <a:buFont typeface="Arial" panose="020B0604020202020204" pitchFamily="34" charset="0"/>
              <a:buChar char="•"/>
            </a:pPr>
            <a:r>
              <a:rPr lang="en-GB" dirty="0"/>
              <a:t>Place holder: Guest speaker is participants identified end of day one - We requested you to bring examples of Case studies / experiences of climate change and water and sanitation </a:t>
            </a:r>
          </a:p>
          <a:p>
            <a:pPr marL="457200" indent="-457200">
              <a:buClrTx/>
              <a:buFont typeface="Arial" panose="020B0604020202020204" pitchFamily="34" charset="0"/>
              <a:buChar char="•"/>
            </a:pPr>
            <a:r>
              <a:rPr lang="en-GB" dirty="0"/>
              <a:t>We have slots tomorrow to share – who would like to do so?</a:t>
            </a:r>
          </a:p>
          <a:p>
            <a:endParaRPr lang="en-GB"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72</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67815237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GB" b="1"/>
              <a:t>Placeholder</a:t>
            </a:r>
          </a:p>
          <a:p>
            <a:r>
              <a:rPr lang="en-GB" sz="1200" b="0" i="0" u="none" strike="noStrike" cap="none">
                <a:solidFill>
                  <a:schemeClr val="dk1"/>
                </a:solidFill>
                <a:effectLst/>
                <a:latin typeface="Arial"/>
                <a:ea typeface="Arial"/>
                <a:cs typeface="Arial"/>
                <a:sym typeface="Arial"/>
              </a:rPr>
              <a:t>How to work in data scare areas and how to validate your findings in those cases?</a:t>
            </a:r>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73</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86515769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E5F3D-3590-33B0-60D6-7286D31922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66A46E-52A1-5AF7-8CEB-ED340322AAD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22E84063-658F-0F3D-4AF9-8850AD0A8E1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C08292C2-FBF0-417D-14EB-59C02994B59F}"/>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74</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93747876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7"/>
        <p:cNvGrpSpPr/>
        <p:nvPr/>
      </p:nvGrpSpPr>
      <p:grpSpPr>
        <a:xfrm>
          <a:off x="0" y="0"/>
          <a:ext cx="0" cy="0"/>
          <a:chOff x="0" y="0"/>
          <a:chExt cx="0" cy="0"/>
        </a:xfrm>
      </p:grpSpPr>
      <p:sp>
        <p:nvSpPr>
          <p:cNvPr id="1518" name="Google Shape;1518;p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The interactive exercise that you will lead is called ‘Decisions for the Decade’. It is an interactive game developed by the Red Cross Climate Centre. Full links for how to facilitate this game are provided below.</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Full facilitation notes: </a:t>
            </a:r>
            <a:r>
              <a:rPr lang="en-US" sz="1000" u="sng" dirty="0">
                <a:solidFill>
                  <a:schemeClr val="hlink"/>
                </a:solidFill>
                <a:hlinkClick r:id="rId3"/>
              </a:rPr>
              <a:t>https://www.climatecentre.org/wp-content/uploads/Decisions-for-the-Decade.pdf</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Full facilitation explanation video: </a:t>
            </a:r>
            <a:r>
              <a:rPr lang="en-US" sz="1000" u="sng" dirty="0">
                <a:solidFill>
                  <a:schemeClr val="hlink"/>
                </a:solidFill>
                <a:hlinkClick r:id="rId4"/>
              </a:rPr>
              <a:t>https://vimeo.com/215056621</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Game hosted on the climate </a:t>
            </a:r>
            <a:r>
              <a:rPr lang="en-US" sz="1000" dirty="0" err="1">
                <a:solidFill>
                  <a:schemeClr val="dk1"/>
                </a:solidFill>
              </a:rPr>
              <a:t>centre</a:t>
            </a:r>
            <a:r>
              <a:rPr lang="en-US" sz="1000" dirty="0">
                <a:solidFill>
                  <a:schemeClr val="dk1"/>
                </a:solidFill>
              </a:rPr>
              <a:t> page: </a:t>
            </a:r>
            <a:r>
              <a:rPr lang="en-US" sz="1000" u="sng" dirty="0">
                <a:solidFill>
                  <a:schemeClr val="hlink"/>
                </a:solidFill>
                <a:hlinkClick r:id="rId5"/>
              </a:rPr>
              <a:t>https://www.climatecentre.org/games/2520/decisions-for-the-decade/</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Cone print out: </a:t>
            </a:r>
            <a:r>
              <a:rPr lang="en-US" sz="1000" u="sng" dirty="0">
                <a:solidFill>
                  <a:schemeClr val="hlink"/>
                </a:solidFill>
                <a:hlinkClick r:id="rId6"/>
              </a:rPr>
              <a:t>https://www.climatecentre.org/wp-content/uploads/ConeFinal-for-Print-.pdf</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rgbClr val="343434"/>
                </a:solidFill>
              </a:rPr>
              <a:t>Description: </a:t>
            </a:r>
            <a:r>
              <a:rPr lang="en-US" sz="1000" dirty="0">
                <a:solidFill>
                  <a:srgbClr val="343434"/>
                </a:solidFill>
              </a:rPr>
              <a:t>“Decisions for the Decade” is an intensely interactive game designed to support learning and dialogue about key aspects of long-term investments under uncertainty.</a:t>
            </a:r>
            <a:endParaRPr sz="1000" dirty="0">
              <a:solidFill>
                <a:srgbClr val="343434"/>
              </a:solidFill>
            </a:endParaRPr>
          </a:p>
          <a:p>
            <a:pPr marL="0" lvl="0" indent="0" algn="l" rtl="0">
              <a:lnSpc>
                <a:spcPct val="100000"/>
              </a:lnSpc>
              <a:spcBef>
                <a:spcPts val="0"/>
              </a:spcBef>
              <a:spcAft>
                <a:spcPts val="0"/>
              </a:spcAft>
              <a:buClr>
                <a:schemeClr val="dk1"/>
              </a:buClr>
              <a:buSzPts val="1100"/>
              <a:buFont typeface="Arial"/>
              <a:buNone/>
            </a:pPr>
            <a:endParaRPr sz="1000" b="1" dirty="0">
              <a:solidFill>
                <a:srgbClr val="343434"/>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rgbClr val="343434"/>
                </a:solidFill>
              </a:rPr>
              <a:t>Learning objectives: </a:t>
            </a:r>
            <a:r>
              <a:rPr lang="en-US" sz="1000" dirty="0">
                <a:solidFill>
                  <a:srgbClr val="343434"/>
                </a:solidFill>
              </a:rPr>
              <a:t>This game helps participants to (</a:t>
            </a:r>
            <a:r>
              <a:rPr lang="en-US" sz="1000" dirty="0" err="1">
                <a:solidFill>
                  <a:srgbClr val="343434"/>
                </a:solidFill>
              </a:rPr>
              <a:t>i</a:t>
            </a:r>
            <a:r>
              <a:rPr lang="en-US" sz="1000" dirty="0">
                <a:solidFill>
                  <a:srgbClr val="343434"/>
                </a:solidFill>
              </a:rPr>
              <a:t>) Plan for extremes, (ii) experience and understand climate change impacts, (iii) cooperate to better manage risk.</a:t>
            </a:r>
            <a:endParaRPr sz="1000" dirty="0">
              <a:solidFill>
                <a:srgbClr val="343434"/>
              </a:solidFill>
            </a:endParaRPr>
          </a:p>
          <a:p>
            <a:pPr marL="0" lvl="0" indent="0" algn="l" rtl="0">
              <a:lnSpc>
                <a:spcPct val="100000"/>
              </a:lnSpc>
              <a:spcBef>
                <a:spcPts val="0"/>
              </a:spcBef>
              <a:spcAft>
                <a:spcPts val="0"/>
              </a:spcAft>
              <a:buClr>
                <a:schemeClr val="dk1"/>
              </a:buClr>
              <a:buSzPts val="1100"/>
              <a:buFont typeface="Arial"/>
              <a:buNone/>
            </a:pPr>
            <a:endParaRPr sz="1000" b="1" dirty="0">
              <a:solidFill>
                <a:srgbClr val="343434"/>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rgbClr val="343434"/>
                </a:solidFill>
              </a:rPr>
              <a:t>Intended audience: </a:t>
            </a:r>
            <a:r>
              <a:rPr lang="en-US" sz="1000" dirty="0">
                <a:solidFill>
                  <a:srgbClr val="343434"/>
                </a:solidFill>
              </a:rPr>
              <a:t>While particularly suited for government officials at local to national level, this game can be useful to a wide range of stakeholders affected by long-term climate risks.</a:t>
            </a:r>
            <a:endParaRPr sz="1000" dirty="0">
              <a:solidFill>
                <a:srgbClr val="343434"/>
              </a:solidFill>
            </a:endParaRPr>
          </a:p>
          <a:p>
            <a:pPr marL="0" lvl="0" indent="0" algn="l" rtl="0">
              <a:lnSpc>
                <a:spcPct val="100000"/>
              </a:lnSpc>
              <a:spcBef>
                <a:spcPts val="0"/>
              </a:spcBef>
              <a:spcAft>
                <a:spcPts val="0"/>
              </a:spcAft>
              <a:buClr>
                <a:schemeClr val="dk1"/>
              </a:buClr>
              <a:buSzPts val="1100"/>
              <a:buFont typeface="Arial"/>
              <a:buNone/>
            </a:pPr>
            <a:endParaRPr sz="1000" b="1" dirty="0">
              <a:solidFill>
                <a:srgbClr val="343434"/>
              </a:solidFill>
            </a:endParaRPr>
          </a:p>
          <a:p>
            <a:pPr marL="0" lvl="0" indent="0" algn="l" rtl="0">
              <a:lnSpc>
                <a:spcPct val="100000"/>
              </a:lnSpc>
              <a:spcBef>
                <a:spcPts val="0"/>
              </a:spcBef>
              <a:spcAft>
                <a:spcPts val="0"/>
              </a:spcAft>
              <a:buClr>
                <a:schemeClr val="dk1"/>
              </a:buClr>
              <a:buSzPts val="1100"/>
              <a:buFont typeface="Arial"/>
              <a:buNone/>
            </a:pPr>
            <a:r>
              <a:rPr lang="en-US" sz="1000" b="1" dirty="0" err="1">
                <a:solidFill>
                  <a:srgbClr val="343434"/>
                </a:solidFill>
              </a:rPr>
              <a:t>Playspace</a:t>
            </a:r>
            <a:r>
              <a:rPr lang="en-US" sz="1000" b="1" dirty="0">
                <a:solidFill>
                  <a:srgbClr val="343434"/>
                </a:solidFill>
              </a:rPr>
              <a:t> requirements: </a:t>
            </a:r>
            <a:r>
              <a:rPr lang="en-US" sz="1000" dirty="0">
                <a:solidFill>
                  <a:srgbClr val="343434"/>
                </a:solidFill>
              </a:rPr>
              <a:t>Large room with tables and chairs</a:t>
            </a:r>
            <a:endParaRPr sz="1000" dirty="0">
              <a:solidFill>
                <a:srgbClr val="343434"/>
              </a:solidFill>
            </a:endParaRPr>
          </a:p>
          <a:p>
            <a:pPr marL="0" lvl="0" indent="0" algn="l" rtl="0">
              <a:lnSpc>
                <a:spcPct val="100000"/>
              </a:lnSpc>
              <a:spcBef>
                <a:spcPts val="0"/>
              </a:spcBef>
              <a:spcAft>
                <a:spcPts val="0"/>
              </a:spcAft>
              <a:buClr>
                <a:schemeClr val="dk1"/>
              </a:buClr>
              <a:buSzPts val="1100"/>
              <a:buFont typeface="Arial"/>
              <a:buNone/>
            </a:pPr>
            <a:endParaRPr sz="1000" b="1" dirty="0">
              <a:solidFill>
                <a:srgbClr val="343434"/>
              </a:solidFill>
            </a:endParaRPr>
          </a:p>
          <a:p>
            <a:pPr marL="0" lvl="0" indent="0" algn="l" rtl="0">
              <a:lnSpc>
                <a:spcPct val="100000"/>
              </a:lnSpc>
              <a:spcBef>
                <a:spcPts val="0"/>
              </a:spcBef>
              <a:spcAft>
                <a:spcPts val="0"/>
              </a:spcAft>
              <a:buClr>
                <a:schemeClr val="dk1"/>
              </a:buClr>
              <a:buSzPts val="1100"/>
              <a:buFont typeface="Arial"/>
              <a:buNone/>
            </a:pPr>
            <a:r>
              <a:rPr lang="en-US" sz="1000" b="1" dirty="0">
                <a:solidFill>
                  <a:srgbClr val="343434"/>
                </a:solidFill>
              </a:rPr>
              <a:t>Acknowledgements: </a:t>
            </a:r>
            <a:r>
              <a:rPr lang="en-US" sz="1000" dirty="0">
                <a:solidFill>
                  <a:srgbClr val="343434"/>
                </a:solidFill>
              </a:rPr>
              <a:t>This game was developed with support from the American Red Cross (International Services Team), and is a substantially simplified version of a game on deep uncertainty and robust decision making, designed for the World Bank Chief Economist for Sustainable Development.</a:t>
            </a:r>
            <a:endParaRPr sz="1000" dirty="0"/>
          </a:p>
        </p:txBody>
      </p:sp>
      <p:sp>
        <p:nvSpPr>
          <p:cNvPr id="1519" name="Google Shape;1519;p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show the FIRST 3:33 minutes of this video –  Stop where it says stop – then go into the next slides, as now they have had the basic introduction already</a:t>
            </a:r>
            <a:endParaRPr lang="en-NL"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76</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30442494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0"/>
        <p:cNvGrpSpPr/>
        <p:nvPr/>
      </p:nvGrpSpPr>
      <p:grpSpPr>
        <a:xfrm>
          <a:off x="0" y="0"/>
          <a:ext cx="0" cy="0"/>
          <a:chOff x="0" y="0"/>
          <a:chExt cx="0" cy="0"/>
        </a:xfrm>
      </p:grpSpPr>
      <p:sp>
        <p:nvSpPr>
          <p:cNvPr id="1531" name="Google Shape;1531;p10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endParaRPr sz="1000" b="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a:solidFill>
                  <a:schemeClr val="dk1"/>
                </a:solidFill>
              </a:rPr>
              <a:t>Put everyone into groups of 10 (it can be smaller if the room is smaller, but 10 is ideal).</a:t>
            </a: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a:solidFill>
                  <a:schemeClr val="dk1"/>
                </a:solidFill>
              </a:rPr>
              <a:t>Ask everyone to stand up.</a:t>
            </a: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a:solidFill>
                  <a:schemeClr val="dk1"/>
                </a:solidFill>
              </a:rPr>
              <a:t>Practice making each symbol with the hands.</a:t>
            </a:r>
            <a:endParaRPr sz="1000" dirty="0">
              <a:solidFill>
                <a:schemeClr val="dk1"/>
              </a:solidFill>
            </a:endParaRPr>
          </a:p>
          <a:p>
            <a:pPr marL="0" lvl="0" indent="0" algn="l" rtl="0">
              <a:lnSpc>
                <a:spcPct val="100000"/>
              </a:lnSpc>
              <a:spcBef>
                <a:spcPts val="0"/>
              </a:spcBef>
              <a:spcAft>
                <a:spcPts val="0"/>
              </a:spcAft>
              <a:buSzPts val="1100"/>
              <a:buNone/>
            </a:pPr>
            <a:endParaRPr sz="1000" dirty="0"/>
          </a:p>
        </p:txBody>
      </p:sp>
      <p:sp>
        <p:nvSpPr>
          <p:cNvPr id="1532" name="Google Shape;1532;p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4"/>
        <p:cNvGrpSpPr/>
        <p:nvPr/>
      </p:nvGrpSpPr>
      <p:grpSpPr>
        <a:xfrm>
          <a:off x="0" y="0"/>
          <a:ext cx="0" cy="0"/>
          <a:chOff x="0" y="0"/>
          <a:chExt cx="0" cy="0"/>
        </a:xfrm>
      </p:grpSpPr>
      <p:sp>
        <p:nvSpPr>
          <p:cNvPr id="1555" name="Google Shape;1555;p10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endParaRPr sz="1000" b="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Please lead participants through a practice round before we begin the full game.</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Pick three groups and instruct them so one group is displaying each of the following: </a:t>
            </a:r>
            <a:endParaRPr sz="1000" dirty="0">
              <a:solidFill>
                <a:schemeClr val="dk1"/>
              </a:solidFill>
            </a:endParaRPr>
          </a:p>
          <a:p>
            <a:pPr marL="171450" lvl="0" indent="-165100" algn="l" rtl="0">
              <a:lnSpc>
                <a:spcPct val="100000"/>
              </a:lnSpc>
              <a:spcBef>
                <a:spcPts val="0"/>
              </a:spcBef>
              <a:spcAft>
                <a:spcPts val="0"/>
              </a:spcAft>
              <a:buClr>
                <a:schemeClr val="dk1"/>
              </a:buClr>
              <a:buSzPts val="1100"/>
              <a:buChar char="•"/>
            </a:pPr>
            <a:r>
              <a:rPr lang="en-US" sz="1000" dirty="0">
                <a:solidFill>
                  <a:schemeClr val="dk1"/>
                </a:solidFill>
              </a:rPr>
              <a:t>Group 1: All thumbs up</a:t>
            </a:r>
            <a:endParaRPr sz="1000" dirty="0">
              <a:solidFill>
                <a:schemeClr val="dk1"/>
              </a:solidFill>
            </a:endParaRPr>
          </a:p>
          <a:p>
            <a:pPr marL="171450" lvl="0" indent="-165100" algn="l" rtl="0">
              <a:lnSpc>
                <a:spcPct val="100000"/>
              </a:lnSpc>
              <a:spcBef>
                <a:spcPts val="0"/>
              </a:spcBef>
              <a:spcAft>
                <a:spcPts val="0"/>
              </a:spcAft>
              <a:buClr>
                <a:schemeClr val="dk1"/>
              </a:buClr>
              <a:buSzPts val="1100"/>
              <a:buChar char="•"/>
            </a:pPr>
            <a:r>
              <a:rPr lang="en-US" sz="1000" dirty="0">
                <a:solidFill>
                  <a:schemeClr val="dk1"/>
                </a:solidFill>
              </a:rPr>
              <a:t>Group 2: 1 thumbs up, the rest umbrella or bucket</a:t>
            </a:r>
            <a:endParaRPr sz="1000" dirty="0">
              <a:solidFill>
                <a:schemeClr val="dk1"/>
              </a:solidFill>
            </a:endParaRPr>
          </a:p>
          <a:p>
            <a:pPr marL="171450" lvl="0" indent="-165100" algn="l" rtl="0">
              <a:lnSpc>
                <a:spcPct val="100000"/>
              </a:lnSpc>
              <a:spcBef>
                <a:spcPts val="0"/>
              </a:spcBef>
              <a:spcAft>
                <a:spcPts val="0"/>
              </a:spcAft>
              <a:buClr>
                <a:schemeClr val="dk1"/>
              </a:buClr>
              <a:buSzPts val="1100"/>
              <a:buChar char="•"/>
            </a:pPr>
            <a:r>
              <a:rPr lang="en-US" sz="1000" dirty="0">
                <a:solidFill>
                  <a:schemeClr val="dk1"/>
                </a:solidFill>
              </a:rPr>
              <a:t>Group 3: 1 umbrella, 1 bucket, the rest thumbs up</a:t>
            </a:r>
            <a:endParaRPr sz="1000" dirty="0">
              <a:solidFill>
                <a:schemeClr val="dk1"/>
              </a:solidFill>
            </a:endParaRPr>
          </a:p>
          <a:p>
            <a:pPr marL="171450" lvl="0" indent="-95250" algn="l" rtl="0">
              <a:lnSpc>
                <a:spcPct val="100000"/>
              </a:lnSpc>
              <a:spcBef>
                <a:spcPts val="0"/>
              </a:spcBef>
              <a:spcAft>
                <a:spcPts val="0"/>
              </a:spcAft>
              <a:buClr>
                <a:schemeClr val="dk1"/>
              </a:buClr>
              <a:buSzPts val="12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dirty="0">
                <a:solidFill>
                  <a:schemeClr val="dk1"/>
                </a:solidFill>
              </a:rPr>
              <a:t>Now roll the dice and get them to sit down accordingly</a:t>
            </a:r>
            <a:endParaRPr sz="1000" dirty="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dirty="0">
                <a:solidFill>
                  <a:schemeClr val="dk1"/>
                </a:solidFill>
              </a:rPr>
              <a:t>1 = 1 bucket sits / all thumbs up if there is no bucket remaining</a:t>
            </a:r>
            <a:endParaRPr sz="1000" dirty="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dirty="0">
                <a:solidFill>
                  <a:schemeClr val="dk1"/>
                </a:solidFill>
              </a:rPr>
              <a:t>6 = 1 umbrella sits / all thumbs up if there is no umbrella remaining</a:t>
            </a:r>
            <a:endParaRPr sz="1000" dirty="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dirty="0">
                <a:solidFill>
                  <a:schemeClr val="dk1"/>
                </a:solidFill>
              </a:rPr>
              <a:t>2 – 5 no one sits </a:t>
            </a:r>
            <a:endParaRPr sz="1000" dirty="0">
              <a:solidFill>
                <a:schemeClr val="dk1"/>
              </a:solidFill>
            </a:endParaRPr>
          </a:p>
          <a:p>
            <a:pPr marL="0" lvl="0" indent="0" algn="l" rtl="0">
              <a:lnSpc>
                <a:spcPct val="100000"/>
              </a:lnSpc>
              <a:spcBef>
                <a:spcPts val="0"/>
              </a:spcBef>
              <a:spcAft>
                <a:spcPts val="0"/>
              </a:spcAft>
              <a:buClr>
                <a:schemeClr val="dk1"/>
              </a:buClr>
              <a:buSzPts val="12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200"/>
              <a:buFont typeface="Arial"/>
              <a:buNone/>
            </a:pPr>
            <a:r>
              <a:rPr lang="en-US" sz="1000" dirty="0">
                <a:solidFill>
                  <a:schemeClr val="dk1"/>
                </a:solidFill>
              </a:rPr>
              <a:t>At the end of 10 rolls count the teams with the most development points still standing and they are the ‘winner’ of the practice round. </a:t>
            </a:r>
            <a:endParaRPr sz="1000" dirty="0">
              <a:solidFill>
                <a:schemeClr val="dk1"/>
              </a:solidFill>
            </a:endParaRPr>
          </a:p>
          <a:p>
            <a:pPr marL="0" lvl="0" indent="0" algn="l" rtl="0">
              <a:lnSpc>
                <a:spcPct val="100000"/>
              </a:lnSpc>
              <a:spcBef>
                <a:spcPts val="0"/>
              </a:spcBef>
              <a:spcAft>
                <a:spcPts val="0"/>
              </a:spcAft>
              <a:buSzPts val="1100"/>
              <a:buNone/>
            </a:pPr>
            <a:endParaRPr sz="1000" dirty="0"/>
          </a:p>
        </p:txBody>
      </p:sp>
      <p:sp>
        <p:nvSpPr>
          <p:cNvPr id="1556" name="Google Shape;1556;p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8"/>
        <p:cNvGrpSpPr/>
        <p:nvPr/>
      </p:nvGrpSpPr>
      <p:grpSpPr>
        <a:xfrm>
          <a:off x="0" y="0"/>
          <a:ext cx="0" cy="0"/>
          <a:chOff x="0" y="0"/>
          <a:chExt cx="0" cy="0"/>
        </a:xfrm>
      </p:grpSpPr>
      <p:sp>
        <p:nvSpPr>
          <p:cNvPr id="1579" name="Google Shape;1579;p10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endParaRPr sz="1000" b="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Please set up the game for participants:</a:t>
            </a: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a:solidFill>
                  <a:schemeClr val="dk1"/>
                </a:solidFill>
              </a:rPr>
              <a:t>Give each table a sheet to plan, and 10 beans – or better 10 people with hands up. </a:t>
            </a: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a:solidFill>
                  <a:schemeClr val="dk1"/>
                </a:solidFill>
              </a:rPr>
              <a:t>They can decide where to place the beans in the decade 1 column.</a:t>
            </a: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a:solidFill>
                  <a:schemeClr val="dk1"/>
                </a:solidFill>
              </a:rPr>
              <a:t>Work through each round, introduce the new dice / cone rules and then let the teams decide their investment strategy.</a:t>
            </a: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a:solidFill>
                  <a:schemeClr val="dk1"/>
                </a:solidFill>
              </a:rPr>
              <a:t>After each round keep score of the teams development points. </a:t>
            </a:r>
            <a:endParaRPr sz="1000" dirty="0">
              <a:solidFill>
                <a:schemeClr val="dk1"/>
              </a:solidFill>
            </a:endParaRPr>
          </a:p>
          <a:p>
            <a:pPr marL="0" lvl="0" indent="0" algn="l" rtl="0">
              <a:lnSpc>
                <a:spcPct val="100000"/>
              </a:lnSpc>
              <a:spcBef>
                <a:spcPts val="0"/>
              </a:spcBef>
              <a:spcAft>
                <a:spcPts val="0"/>
              </a:spcAft>
              <a:buSzPts val="1100"/>
              <a:buNone/>
            </a:pPr>
            <a:endParaRPr sz="1000" dirty="0"/>
          </a:p>
        </p:txBody>
      </p:sp>
      <p:sp>
        <p:nvSpPr>
          <p:cNvPr id="1580" name="Google Shape;1580;p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dirty="0">
                <a:solidFill>
                  <a:schemeClr val="dk1"/>
                </a:solidFill>
                <a:latin typeface="Roboto"/>
                <a:ea typeface="Roboto"/>
                <a:cs typeface="Roboto"/>
                <a:sym typeface="Roboto"/>
              </a:rPr>
              <a:t>This slide provides a summary of what will be taught in </a:t>
            </a:r>
            <a:r>
              <a:rPr lang="en-GB" sz="1200" b="1" dirty="0">
                <a:solidFill>
                  <a:schemeClr val="dk1"/>
                </a:solidFill>
                <a:latin typeface="Roboto"/>
                <a:ea typeface="Roboto"/>
                <a:cs typeface="Roboto"/>
                <a:sym typeface="Roboto"/>
              </a:rPr>
              <a:t>Module 3.</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dirty="0">
              <a:solidFill>
                <a:schemeClr val="dk1"/>
              </a:solidFill>
              <a:latin typeface="Roboto"/>
              <a:ea typeface="Roboto"/>
              <a:sym typeface="Roboto"/>
            </a:endParaRPr>
          </a:p>
          <a:p>
            <a:r>
              <a:rPr lang="en-GB" sz="1200" b="1" i="0" u="none" strike="noStrike" cap="none" dirty="0">
                <a:solidFill>
                  <a:schemeClr val="dk1"/>
                </a:solidFill>
                <a:effectLst/>
                <a:latin typeface="Arial"/>
                <a:ea typeface="Arial"/>
                <a:cs typeface="Arial"/>
                <a:sym typeface="Arial"/>
              </a:rPr>
              <a:t>Exercise: Guiding principles for participation</a:t>
            </a:r>
          </a:p>
          <a:p>
            <a:r>
              <a:rPr lang="en-GB" sz="1200" b="0" i="0" u="none" strike="noStrike" cap="none" dirty="0">
                <a:solidFill>
                  <a:schemeClr val="dk1"/>
                </a:solidFill>
                <a:effectLst/>
                <a:latin typeface="Arial"/>
                <a:ea typeface="Arial"/>
                <a:cs typeface="Arial"/>
                <a:sym typeface="Arial"/>
              </a:rPr>
              <a:t>Duration: 5 minutes</a:t>
            </a:r>
          </a:p>
          <a:p>
            <a:endParaRPr lang="en-GB" sz="1200" b="0" i="0" u="none" strike="noStrike" cap="none" dirty="0">
              <a:solidFill>
                <a:schemeClr val="dk1"/>
              </a:solidFill>
              <a:effectLst/>
              <a:latin typeface="Arial"/>
              <a:ea typeface="Arial"/>
              <a:cs typeface="Arial"/>
              <a:sym typeface="Arial"/>
            </a:endParaRPr>
          </a:p>
          <a:p>
            <a:r>
              <a:rPr lang="en-GB" sz="1200" b="0" i="0" u="none" strike="noStrike" cap="none" dirty="0">
                <a:solidFill>
                  <a:schemeClr val="dk1"/>
                </a:solidFill>
                <a:effectLst/>
                <a:latin typeface="Arial"/>
                <a:ea typeface="Arial"/>
                <a:cs typeface="Arial"/>
                <a:sym typeface="Arial"/>
              </a:rPr>
              <a:t>At the start of each day, remind the participants of these simple ‘housekeeping’ principles:</a:t>
            </a:r>
          </a:p>
          <a:p>
            <a:pPr lvl="0"/>
            <a:r>
              <a:rPr lang="en-GB" sz="1200" b="0" i="0" u="none" strike="noStrike" cap="none" dirty="0">
                <a:solidFill>
                  <a:schemeClr val="dk1"/>
                </a:solidFill>
                <a:effectLst/>
                <a:latin typeface="Arial"/>
                <a:ea typeface="Arial"/>
                <a:cs typeface="Arial"/>
                <a:sym typeface="Arial"/>
              </a:rPr>
              <a:t>Listen carefully, follow along and make your own notes.</a:t>
            </a:r>
          </a:p>
          <a:p>
            <a:pPr lvl="0"/>
            <a:r>
              <a:rPr lang="en-GB" sz="1200" b="0" i="0" u="none" strike="noStrike" cap="none" dirty="0">
                <a:solidFill>
                  <a:schemeClr val="dk1"/>
                </a:solidFill>
                <a:effectLst/>
                <a:latin typeface="Arial"/>
                <a:ea typeface="Arial"/>
                <a:cs typeface="Arial"/>
                <a:sym typeface="Arial"/>
              </a:rPr>
              <a:t>Ask the trainers questions or clarifications at any time.</a:t>
            </a:r>
          </a:p>
          <a:p>
            <a:pPr lvl="0"/>
            <a:r>
              <a:rPr lang="en-GB" sz="1200" b="0" i="0" u="none" strike="noStrike" cap="none" dirty="0">
                <a:solidFill>
                  <a:schemeClr val="dk1"/>
                </a:solidFill>
                <a:effectLst/>
                <a:latin typeface="Arial"/>
                <a:ea typeface="Arial"/>
                <a:cs typeface="Arial"/>
                <a:sym typeface="Arial"/>
              </a:rPr>
              <a:t>Your own experience is valuable, and we encourage you to share it.</a:t>
            </a:r>
          </a:p>
          <a:p>
            <a:pPr lvl="0"/>
            <a:r>
              <a:rPr lang="en-GB" sz="1200" b="0" i="0" u="none" strike="noStrike" cap="none" dirty="0">
                <a:solidFill>
                  <a:schemeClr val="dk1"/>
                </a:solidFill>
                <a:effectLst/>
                <a:latin typeface="Arial"/>
                <a:ea typeface="Arial"/>
                <a:cs typeface="Arial"/>
                <a:sym typeface="Arial"/>
              </a:rPr>
              <a:t>Share and discuss with others during exercises, breaks and reflections.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a:p>
            <a:endParaRPr lang="en-GB"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93689828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8">
          <a:extLst>
            <a:ext uri="{FF2B5EF4-FFF2-40B4-BE49-F238E27FC236}">
              <a16:creationId xmlns:a16="http://schemas.microsoft.com/office/drawing/2014/main" id="{D42188D8-0BF9-0B38-39F4-B385952D2A0B}"/>
            </a:ext>
          </a:extLst>
        </p:cNvPr>
        <p:cNvGrpSpPr/>
        <p:nvPr/>
      </p:nvGrpSpPr>
      <p:grpSpPr>
        <a:xfrm>
          <a:off x="0" y="0"/>
          <a:ext cx="0" cy="0"/>
          <a:chOff x="0" y="0"/>
          <a:chExt cx="0" cy="0"/>
        </a:xfrm>
      </p:grpSpPr>
      <p:sp>
        <p:nvSpPr>
          <p:cNvPr id="1579" name="Google Shape;1579;p102:notes">
            <a:extLst>
              <a:ext uri="{FF2B5EF4-FFF2-40B4-BE49-F238E27FC236}">
                <a16:creationId xmlns:a16="http://schemas.microsoft.com/office/drawing/2014/main" id="{8A76C53D-88FF-0721-A218-744EDFC6FBE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endParaRPr sz="1000" b="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Please set up the game for participants:</a:t>
            </a: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a:solidFill>
                  <a:schemeClr val="dk1"/>
                </a:solidFill>
              </a:rPr>
              <a:t>Give each table a sheet to 10 people with hands up. </a:t>
            </a: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a:solidFill>
                  <a:schemeClr val="dk1"/>
                </a:solidFill>
              </a:rPr>
              <a:t>Each person decides what they are going to be doing</a:t>
            </a:r>
          </a:p>
          <a:p>
            <a:pPr marL="457200" lvl="0" indent="-292100" algn="l" rtl="0">
              <a:lnSpc>
                <a:spcPct val="100000"/>
              </a:lnSpc>
              <a:spcBef>
                <a:spcPts val="0"/>
              </a:spcBef>
              <a:spcAft>
                <a:spcPts val="0"/>
              </a:spcAft>
              <a:buClr>
                <a:schemeClr val="dk1"/>
              </a:buClr>
              <a:buSzPts val="1000"/>
              <a:buChar char="●"/>
            </a:pPr>
            <a:r>
              <a:rPr lang="en-US" sz="1000" dirty="0">
                <a:solidFill>
                  <a:schemeClr val="dk1"/>
                </a:solidFill>
              </a:rPr>
              <a:t>Work through each round/decade, introduce the new dice / cone rules and then let the teams decide their investment strategy.</a:t>
            </a:r>
            <a:endParaRPr sz="1000" dirty="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dirty="0">
                <a:solidFill>
                  <a:schemeClr val="dk1"/>
                </a:solidFill>
              </a:rPr>
              <a:t>After each round keep score of the teams development points. </a:t>
            </a:r>
            <a:endParaRPr sz="1000" dirty="0">
              <a:solidFill>
                <a:schemeClr val="dk1"/>
              </a:solidFill>
            </a:endParaRPr>
          </a:p>
          <a:p>
            <a:pPr marL="0" lvl="0" indent="0" algn="l" rtl="0">
              <a:lnSpc>
                <a:spcPct val="100000"/>
              </a:lnSpc>
              <a:spcBef>
                <a:spcPts val="0"/>
              </a:spcBef>
              <a:spcAft>
                <a:spcPts val="0"/>
              </a:spcAft>
              <a:buSzPts val="1100"/>
              <a:buNone/>
            </a:pPr>
            <a:endParaRPr sz="1000" dirty="0"/>
          </a:p>
        </p:txBody>
      </p:sp>
      <p:sp>
        <p:nvSpPr>
          <p:cNvPr id="1580" name="Google Shape;1580;p102:notes">
            <a:extLst>
              <a:ext uri="{FF2B5EF4-FFF2-40B4-BE49-F238E27FC236}">
                <a16:creationId xmlns:a16="http://schemas.microsoft.com/office/drawing/2014/main" id="{49D4AB06-BDBE-B95E-6C01-272B3D177E4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70952034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7"/>
        <p:cNvGrpSpPr/>
        <p:nvPr/>
      </p:nvGrpSpPr>
      <p:grpSpPr>
        <a:xfrm>
          <a:off x="0" y="0"/>
          <a:ext cx="0" cy="0"/>
          <a:chOff x="0" y="0"/>
          <a:chExt cx="0" cy="0"/>
        </a:xfrm>
      </p:grpSpPr>
      <p:sp>
        <p:nvSpPr>
          <p:cNvPr id="1598" name="Google Shape;1598;p10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Please lead participants through ‘Decade 1’ of the game.</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Decade 1: follows the same rules as the practice run.</a:t>
            </a: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You can use https://www.calculator.net/dice-roller.html and roll on screen</a:t>
            </a:r>
            <a:endParaRPr sz="1000" dirty="0"/>
          </a:p>
        </p:txBody>
      </p:sp>
      <p:sp>
        <p:nvSpPr>
          <p:cNvPr id="1599" name="Google Shape;1599;p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9"/>
        <p:cNvGrpSpPr/>
        <p:nvPr/>
      </p:nvGrpSpPr>
      <p:grpSpPr>
        <a:xfrm>
          <a:off x="0" y="0"/>
          <a:ext cx="0" cy="0"/>
          <a:chOff x="0" y="0"/>
          <a:chExt cx="0" cy="0"/>
        </a:xfrm>
      </p:grpSpPr>
      <p:sp>
        <p:nvSpPr>
          <p:cNvPr id="1620" name="Google Shape;1620;p1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Please lead participants through ‘Decade 2’ of the game.</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Decade 2: has more chance of floods, so use an 8-sided dice.</a:t>
            </a:r>
            <a:endParaRPr sz="1000"/>
          </a:p>
        </p:txBody>
      </p:sp>
      <p:sp>
        <p:nvSpPr>
          <p:cNvPr id="1621" name="Google Shape;1621;p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2"/>
        <p:cNvGrpSpPr/>
        <p:nvPr/>
      </p:nvGrpSpPr>
      <p:grpSpPr>
        <a:xfrm>
          <a:off x="0" y="0"/>
          <a:ext cx="0" cy="0"/>
          <a:chOff x="0" y="0"/>
          <a:chExt cx="0" cy="0"/>
        </a:xfrm>
      </p:grpSpPr>
      <p:sp>
        <p:nvSpPr>
          <p:cNvPr id="1643" name="Google Shape;1643;p10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Please lead participants through ‘Decade 2’ of the game.</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Decade 3: has an equal chance of all outcomes. Use the cone of uncertainty.</a:t>
            </a:r>
            <a:endParaRPr/>
          </a:p>
          <a:p>
            <a:pPr marL="0" lvl="0" indent="0" algn="l" rtl="0">
              <a:lnSpc>
                <a:spcPct val="100000"/>
              </a:lnSpc>
              <a:spcBef>
                <a:spcPts val="0"/>
              </a:spcBef>
              <a:spcAft>
                <a:spcPts val="0"/>
              </a:spcAft>
              <a:buSzPts val="1100"/>
              <a:buNone/>
            </a:pPr>
            <a:endParaRPr/>
          </a:p>
        </p:txBody>
      </p:sp>
      <p:sp>
        <p:nvSpPr>
          <p:cNvPr id="1644" name="Google Shape;1644;p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9"/>
        <p:cNvGrpSpPr/>
        <p:nvPr/>
      </p:nvGrpSpPr>
      <p:grpSpPr>
        <a:xfrm>
          <a:off x="0" y="0"/>
          <a:ext cx="0" cy="0"/>
          <a:chOff x="0" y="0"/>
          <a:chExt cx="0" cy="0"/>
        </a:xfrm>
      </p:grpSpPr>
      <p:sp>
        <p:nvSpPr>
          <p:cNvPr id="1670" name="Google Shape;1670;p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dirty="0">
                <a:solidFill>
                  <a:schemeClr val="dk1"/>
                </a:solidFill>
              </a:rPr>
              <a:t>Trainer Notes:</a:t>
            </a:r>
            <a:endParaRPr sz="1000" b="0" dirty="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Once the game is over, announce the ‘winner’ and allow all teams to discuss their progress using the above questions above. </a:t>
            </a:r>
            <a:endParaRPr sz="1000" dirty="0"/>
          </a:p>
          <a:p>
            <a:pPr marL="0" lvl="0" indent="0" algn="l" rtl="0">
              <a:lnSpc>
                <a:spcPct val="100000"/>
              </a:lnSpc>
              <a:spcBef>
                <a:spcPts val="0"/>
              </a:spcBef>
              <a:spcAft>
                <a:spcPts val="0"/>
              </a:spcAft>
              <a:buClr>
                <a:schemeClr val="dk1"/>
              </a:buClr>
              <a:buSzPts val="1100"/>
              <a:buFont typeface="Arial"/>
              <a:buNone/>
            </a:pP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1. Reflect individually</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2. Discuss in teams</a:t>
            </a:r>
            <a:endParaRPr sz="1000" dirty="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dirty="0">
                <a:solidFill>
                  <a:schemeClr val="dk1"/>
                </a:solidFill>
              </a:rPr>
              <a:t>3. Open floor for sharing</a:t>
            </a:r>
            <a:endParaRPr sz="1000" dirty="0">
              <a:solidFill>
                <a:schemeClr val="dk1"/>
              </a:solidFill>
            </a:endParaRPr>
          </a:p>
          <a:p>
            <a:pPr marL="0" lvl="0" indent="0" algn="l" rtl="0">
              <a:lnSpc>
                <a:spcPct val="100000"/>
              </a:lnSpc>
              <a:spcBef>
                <a:spcPts val="0"/>
              </a:spcBef>
              <a:spcAft>
                <a:spcPts val="0"/>
              </a:spcAft>
              <a:buSzPts val="1100"/>
              <a:buNone/>
            </a:pPr>
            <a:endParaRPr sz="1000" dirty="0"/>
          </a:p>
        </p:txBody>
      </p:sp>
      <p:sp>
        <p:nvSpPr>
          <p:cNvPr id="1671" name="Google Shape;1671;p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D6FF0-1696-D954-F23E-B096F91465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2BB172-77F9-C89C-D663-2120C10E3BC7}"/>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5A48C762-C254-9FFB-2D1C-D4FC5F297D3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43564831-2B6D-F5F4-C651-F4F78F368C75}"/>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85</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50306584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 It is true.</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86</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78857416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75999C-D541-2395-2810-F8C8F592CB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B3EB6C-0A5C-A816-692D-D0C2DAC609E5}"/>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F85D36F6-4FE1-01CF-53A0-2E746F8D40A9}"/>
              </a:ext>
            </a:extLst>
          </p:cNvPr>
          <p:cNvSpPr>
            <a:spLocks noGrp="1"/>
          </p:cNvSpPr>
          <p:nvPr>
            <p:ph type="body" idx="1"/>
          </p:nvPr>
        </p:nvSpPr>
        <p:spPr/>
        <p:txBody>
          <a:bodyPr/>
          <a:lstStyle/>
          <a:p>
            <a:r>
              <a:rPr lang="en-GB" dirty="0"/>
              <a:t>Answer: D</a:t>
            </a:r>
            <a:endParaRPr lang="en-GB"/>
          </a:p>
        </p:txBody>
      </p:sp>
      <p:sp>
        <p:nvSpPr>
          <p:cNvPr id="4" name="Slide Number Placeholder 3">
            <a:extLst>
              <a:ext uri="{FF2B5EF4-FFF2-40B4-BE49-F238E27FC236}">
                <a16:creationId xmlns:a16="http://schemas.microsoft.com/office/drawing/2014/main" id="{BD28B018-2AE4-6041-160C-BC227567BD4E}"/>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87</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42599536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 All of the above</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88</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0527258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answer is False - </a:t>
            </a:r>
            <a:r>
              <a:rPr lang="en-GB" sz="1200" dirty="0">
                <a:solidFill>
                  <a:schemeClr val="bg1"/>
                </a:solidFill>
              </a:rPr>
              <a:t>Aim for decision-relevant outputs – even a 'good enough' CRA adds value</a:t>
            </a:r>
            <a:endParaRPr lang="en-NL"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89</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808979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2228D7-599D-944C-8D96-17118FCC0E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97B8F8-F8B6-2FD3-42B2-487BEEE6EAB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A6E0246F-DB91-88DF-1E7B-3B4DF28FBE5B}"/>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FDAE0C65-45E4-ADC7-D9E4-FE2CF364BCA1}"/>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13435355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 is B</a:t>
            </a:r>
          </a:p>
          <a:p>
            <a:r>
              <a:rPr lang="en-GB" b="1" dirty="0"/>
              <a:t>Why</a:t>
            </a:r>
          </a:p>
          <a:p>
            <a:r>
              <a:rPr lang="en-GB" dirty="0"/>
              <a:t>Reflects </a:t>
            </a:r>
            <a:r>
              <a:rPr lang="en-GB" b="1" dirty="0"/>
              <a:t>stakeholder-centred processes</a:t>
            </a:r>
            <a:endParaRPr lang="en-GB" dirty="0"/>
          </a:p>
          <a:p>
            <a:r>
              <a:rPr lang="en-GB" dirty="0"/>
              <a:t>Emphasises </a:t>
            </a:r>
            <a:r>
              <a:rPr lang="en-GB" b="1" dirty="0"/>
              <a:t>exploration of multiple futures</a:t>
            </a:r>
            <a:endParaRPr lang="en-GB" dirty="0"/>
          </a:p>
          <a:p>
            <a:r>
              <a:rPr lang="en-GB" dirty="0"/>
              <a:t>Highlights </a:t>
            </a:r>
            <a:r>
              <a:rPr lang="en-GB" b="1" dirty="0"/>
              <a:t>adaptive, flexible planning</a:t>
            </a:r>
            <a:r>
              <a:rPr lang="en-GB" dirty="0"/>
              <a:t>, not fixed solutions</a:t>
            </a:r>
          </a:p>
          <a:p>
            <a:endParaRPr lang="en-NL"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90</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04455262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262A8B-58B2-BCE2-A698-8DA7CCF8C8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5BA040-860B-36B0-E4F2-77C1B1D982D8}"/>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9C703159-5081-A195-3477-8969F1BAAF26}"/>
              </a:ext>
            </a:extLst>
          </p:cNvPr>
          <p:cNvSpPr>
            <a:spLocks noGrp="1"/>
          </p:cNvSpPr>
          <p:nvPr>
            <p:ph type="body" idx="1"/>
          </p:nvPr>
        </p:nvSpPr>
        <p:spPr/>
        <p:txBody>
          <a:bodyPr/>
          <a:lstStyle/>
          <a:p>
            <a:r>
              <a:rPr lang="en-GB"/>
              <a:t>For trainer</a:t>
            </a:r>
          </a:p>
          <a:p>
            <a:endParaRPr lang="en-GB"/>
          </a:p>
          <a:p>
            <a:r>
              <a:rPr lang="en-GB"/>
              <a:t>End of the day reflection.</a:t>
            </a:r>
          </a:p>
          <a:p>
            <a:endParaRPr lang="en-GB"/>
          </a:p>
          <a:p>
            <a:r>
              <a:rPr lang="en-GB"/>
              <a:t>Ask participants to write down I their facilitators handbook</a:t>
            </a:r>
          </a:p>
          <a:p>
            <a:endParaRPr lang="en-GB"/>
          </a:p>
          <a:p>
            <a:pPr>
              <a:buFont typeface="Arial" panose="020B0604020202020204" pitchFamily="34" charset="0"/>
              <a:buChar char="•"/>
            </a:pPr>
            <a:r>
              <a:rPr lang="en-GB" sz="1200" b="0" i="1" u="none" strike="noStrike" cap="none">
                <a:solidFill>
                  <a:schemeClr val="dk1"/>
                </a:solidFill>
                <a:effectLst/>
                <a:latin typeface="Arial"/>
                <a:ea typeface="Arial"/>
                <a:cs typeface="Arial"/>
                <a:sym typeface="Arial"/>
              </a:rPr>
              <a:t>What went well?</a:t>
            </a:r>
          </a:p>
          <a:p>
            <a:pPr>
              <a:buFont typeface="Arial" panose="020B0604020202020204" pitchFamily="34" charset="0"/>
              <a:buChar char="•"/>
            </a:pPr>
            <a:r>
              <a:rPr lang="en-GB" sz="1200" b="0" i="1" u="none" strike="noStrike" cap="none">
                <a:solidFill>
                  <a:schemeClr val="dk1"/>
                </a:solidFill>
                <a:effectLst/>
                <a:latin typeface="Arial"/>
                <a:ea typeface="Arial"/>
                <a:cs typeface="Arial"/>
                <a:sym typeface="Arial"/>
              </a:rPr>
              <a:t>What needs to be improved on both content and learning techniques?</a:t>
            </a:r>
          </a:p>
          <a:p>
            <a:pPr>
              <a:buFont typeface="Arial" panose="020B0604020202020204" pitchFamily="34" charset="0"/>
              <a:buChar char="•"/>
            </a:pPr>
            <a:r>
              <a:rPr lang="en-GB" sz="1200" b="0" i="1" u="none" strike="noStrike" cap="none">
                <a:solidFill>
                  <a:schemeClr val="dk1"/>
                </a:solidFill>
                <a:effectLst/>
                <a:latin typeface="Arial"/>
                <a:ea typeface="Arial"/>
                <a:cs typeface="Arial"/>
                <a:sym typeface="Arial"/>
              </a:rPr>
              <a:t>Things that they want to remember for rolling out the training</a:t>
            </a:r>
          </a:p>
          <a:p>
            <a:pPr>
              <a:buFont typeface="Arial" panose="020B0604020202020204" pitchFamily="34" charset="0"/>
              <a:buChar char="•"/>
            </a:pPr>
            <a:endParaRPr lang="en-GB" sz="1200" b="0" i="1" u="none" strike="noStrike" cap="none">
              <a:solidFill>
                <a:schemeClr val="dk1"/>
              </a:solidFill>
              <a:effectLst/>
              <a:latin typeface="Arial"/>
              <a:ea typeface="Arial"/>
              <a:cs typeface="Arial"/>
              <a:sym typeface="Arial"/>
            </a:endParaRPr>
          </a:p>
          <a:p>
            <a:pPr marL="228600" indent="0">
              <a:buFont typeface="Arial" panose="020B0604020202020204" pitchFamily="34" charset="0"/>
              <a:buNone/>
            </a:pPr>
            <a:r>
              <a:rPr lang="en-GB" sz="1200" b="0" i="0" u="none" strike="noStrike" cap="none">
                <a:solidFill>
                  <a:schemeClr val="dk1"/>
                </a:solidFill>
                <a:effectLst/>
                <a:latin typeface="Arial"/>
                <a:ea typeface="Arial"/>
                <a:cs typeface="Arial"/>
                <a:sym typeface="Arial"/>
              </a:rPr>
              <a:t>Ask participants to share their reflections in plenary.</a:t>
            </a:r>
          </a:p>
          <a:p>
            <a:endParaRPr lang="en-GB"/>
          </a:p>
        </p:txBody>
      </p:sp>
      <p:sp>
        <p:nvSpPr>
          <p:cNvPr id="4" name="Slide Number Placeholder 3">
            <a:extLst>
              <a:ext uri="{FF2B5EF4-FFF2-40B4-BE49-F238E27FC236}">
                <a16:creationId xmlns:a16="http://schemas.microsoft.com/office/drawing/2014/main" id="{7B2B03D7-7E84-E49E-2713-270442BD19EC}"/>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91</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06003104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1"/>
        <p:cNvGrpSpPr/>
        <p:nvPr/>
      </p:nvGrpSpPr>
      <p:grpSpPr>
        <a:xfrm>
          <a:off x="0" y="0"/>
          <a:ext cx="0" cy="0"/>
          <a:chOff x="0" y="0"/>
          <a:chExt cx="0" cy="0"/>
        </a:xfrm>
      </p:grpSpPr>
      <p:sp>
        <p:nvSpPr>
          <p:cNvPr id="1492" name="Google Shape;1492;p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200"/>
              <a:buFont typeface="Helvetica Neue"/>
              <a:buNone/>
            </a:pPr>
            <a:r>
              <a:rPr lang="en-US" sz="1000">
                <a:solidFill>
                  <a:schemeClr val="dk1"/>
                </a:solidFill>
              </a:rPr>
              <a:t>This slide provides a summary from Module 3. Please recap </a:t>
            </a:r>
            <a:r>
              <a:rPr lang="en-US" sz="1000" b="1">
                <a:solidFill>
                  <a:schemeClr val="dk1"/>
                </a:solidFill>
              </a:rPr>
              <a:t>why a CRA is important </a:t>
            </a:r>
            <a:r>
              <a:rPr lang="en-US" sz="1000">
                <a:solidFill>
                  <a:schemeClr val="dk1"/>
                </a:solidFill>
              </a:rPr>
              <a:t>and </a:t>
            </a:r>
            <a:r>
              <a:rPr lang="en-US" sz="1000" b="1">
                <a:solidFill>
                  <a:schemeClr val="dk1"/>
                </a:solidFill>
              </a:rPr>
              <a:t>what stakeholders can do with the data from a CRA</a:t>
            </a:r>
            <a:r>
              <a:rPr lang="en-US" sz="1000">
                <a:solidFill>
                  <a:schemeClr val="dk1"/>
                </a:solidFill>
              </a:rPr>
              <a:t> once you have conducted one. Emphasize that ultimately, a good quality CRA has little value if it does not contribute to decision-making. A CRA enables officials to better engage in adaptation and resilience planning - helping them to </a:t>
            </a:r>
            <a:r>
              <a:rPr lang="en-US" sz="1000" err="1">
                <a:solidFill>
                  <a:schemeClr val="dk1"/>
                </a:solidFill>
              </a:rPr>
              <a:t>prioritise</a:t>
            </a:r>
            <a:r>
              <a:rPr lang="en-US" sz="1000">
                <a:solidFill>
                  <a:schemeClr val="dk1"/>
                </a:solidFill>
              </a:rPr>
              <a:t> resilience investments that can make the services better able to withstand the impacts of climate change. </a:t>
            </a:r>
            <a:endParaRPr sz="1000">
              <a:solidFill>
                <a:schemeClr val="dk1"/>
              </a:solidFill>
            </a:endParaRPr>
          </a:p>
        </p:txBody>
      </p:sp>
      <p:sp>
        <p:nvSpPr>
          <p:cNvPr id="1493" name="Google Shape;1493;p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8E3B45-7414-D042-E445-97EA30A5B8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6E12B9-9E55-CD16-97E5-9B043A59B231}"/>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3485AD95-986B-B0C5-058F-F7AF5287FAB8}"/>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This slide provides an overview of the key materials underlying Module 3.</a:t>
            </a:r>
          </a:p>
        </p:txBody>
      </p:sp>
      <p:sp>
        <p:nvSpPr>
          <p:cNvPr id="4" name="Slide Number Placeholder 3">
            <a:extLst>
              <a:ext uri="{FF2B5EF4-FFF2-40B4-BE49-F238E27FC236}">
                <a16:creationId xmlns:a16="http://schemas.microsoft.com/office/drawing/2014/main" id="{5A36A2DC-ABB7-A06D-CFAA-4146007B9B8A}"/>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93</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6426102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B283B3-80F4-8E13-7177-2B62C48A37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5E88A3-847A-98E9-9A6F-B20378666CC1}"/>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395A3313-BA21-E51A-D112-10F6C7FBE9BA}"/>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Trainer Notes:</a:t>
            </a:r>
            <a:endParaRPr lang="en-US" sz="1200">
              <a:solidFill>
                <a:schemeClr val="dk1"/>
              </a:solidFill>
            </a:endParaRPr>
          </a:p>
          <a:p>
            <a:endParaRPr lang="en-GB"/>
          </a:p>
          <a:p>
            <a:r>
              <a:rPr lang="en-GB"/>
              <a:t>End of the day reflection.</a:t>
            </a:r>
          </a:p>
          <a:p>
            <a:endParaRPr lang="en-GB"/>
          </a:p>
          <a:p>
            <a:r>
              <a:rPr lang="en-GB"/>
              <a:t>Ask participants to write down I their facilitators handbook</a:t>
            </a:r>
          </a:p>
          <a:p>
            <a:endParaRPr lang="en-GB"/>
          </a:p>
          <a:p>
            <a:pPr>
              <a:buFont typeface="Arial" panose="020B0604020202020204" pitchFamily="34" charset="0"/>
              <a:buChar char="•"/>
            </a:pPr>
            <a:r>
              <a:rPr lang="en-GB" sz="1200" b="0" i="1" u="none" strike="noStrike" cap="none">
                <a:solidFill>
                  <a:schemeClr val="dk1"/>
                </a:solidFill>
                <a:effectLst/>
                <a:latin typeface="Arial"/>
                <a:ea typeface="Arial"/>
                <a:cs typeface="Arial"/>
                <a:sym typeface="Arial"/>
              </a:rPr>
              <a:t>What went well?</a:t>
            </a:r>
          </a:p>
          <a:p>
            <a:pPr>
              <a:buFont typeface="Arial" panose="020B0604020202020204" pitchFamily="34" charset="0"/>
              <a:buChar char="•"/>
            </a:pPr>
            <a:r>
              <a:rPr lang="en-GB" sz="1200" b="0" i="1" u="none" strike="noStrike" cap="none">
                <a:solidFill>
                  <a:schemeClr val="dk1"/>
                </a:solidFill>
                <a:effectLst/>
                <a:latin typeface="Arial"/>
                <a:ea typeface="Arial"/>
                <a:cs typeface="Arial"/>
                <a:sym typeface="Arial"/>
              </a:rPr>
              <a:t>What needs to be improved on both content and learning techniques?</a:t>
            </a:r>
          </a:p>
          <a:p>
            <a:pPr>
              <a:buFont typeface="Arial" panose="020B0604020202020204" pitchFamily="34" charset="0"/>
              <a:buChar char="•"/>
            </a:pPr>
            <a:r>
              <a:rPr lang="en-GB" sz="1200" b="0" i="1" u="none" strike="noStrike" cap="none">
                <a:solidFill>
                  <a:schemeClr val="dk1"/>
                </a:solidFill>
                <a:effectLst/>
                <a:latin typeface="Arial"/>
                <a:ea typeface="Arial"/>
                <a:cs typeface="Arial"/>
                <a:sym typeface="Arial"/>
              </a:rPr>
              <a:t>Things that they want to remember for rolling out the training</a:t>
            </a:r>
          </a:p>
          <a:p>
            <a:pPr>
              <a:buFont typeface="Arial" panose="020B0604020202020204" pitchFamily="34" charset="0"/>
              <a:buChar char="•"/>
            </a:pPr>
            <a:endParaRPr lang="en-GB" sz="1200" b="0" i="1" u="none" strike="noStrike" cap="none">
              <a:solidFill>
                <a:schemeClr val="dk1"/>
              </a:solidFill>
              <a:effectLst/>
              <a:latin typeface="Arial"/>
              <a:ea typeface="Arial"/>
              <a:cs typeface="Arial"/>
              <a:sym typeface="Arial"/>
            </a:endParaRPr>
          </a:p>
          <a:p>
            <a:pPr marL="228600" indent="0">
              <a:buFont typeface="Arial" panose="020B0604020202020204" pitchFamily="34" charset="0"/>
              <a:buNone/>
            </a:pPr>
            <a:r>
              <a:rPr lang="en-GB" sz="1200" b="0" i="0" u="none" strike="noStrike" cap="none">
                <a:solidFill>
                  <a:schemeClr val="dk1"/>
                </a:solidFill>
                <a:effectLst/>
                <a:latin typeface="Arial"/>
                <a:ea typeface="Arial"/>
                <a:cs typeface="Arial"/>
                <a:sym typeface="Arial"/>
              </a:rPr>
              <a:t>Ask participants to share their reflections in plenary.</a:t>
            </a:r>
          </a:p>
          <a:p>
            <a:endParaRPr lang="en-NL"/>
          </a:p>
        </p:txBody>
      </p:sp>
      <p:sp>
        <p:nvSpPr>
          <p:cNvPr id="4" name="Slide Number Placeholder 3">
            <a:extLst>
              <a:ext uri="{FF2B5EF4-FFF2-40B4-BE49-F238E27FC236}">
                <a16:creationId xmlns:a16="http://schemas.microsoft.com/office/drawing/2014/main" id="{5F00C242-C245-E75E-04B1-F184FE110456}"/>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94</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9734537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rse Title">
    <p:bg>
      <p:bgPr>
        <a:gradFill>
          <a:gsLst>
            <a:gs pos="0">
              <a:srgbClr val="0A5FBA"/>
            </a:gs>
            <a:gs pos="27000">
              <a:srgbClr val="0A5FBA"/>
            </a:gs>
            <a:gs pos="59000">
              <a:srgbClr val="00B0CE"/>
            </a:gs>
          </a:gsLst>
          <a:lin ang="2700000" scaled="1"/>
        </a:gradFill>
        <a:effectLst/>
      </p:bgPr>
    </p:bg>
    <p:spTree>
      <p:nvGrpSpPr>
        <p:cNvPr id="1" name=""/>
        <p:cNvGrpSpPr/>
        <p:nvPr/>
      </p:nvGrpSpPr>
      <p:grpSpPr>
        <a:xfrm>
          <a:off x="0" y="0"/>
          <a:ext cx="0" cy="0"/>
          <a:chOff x="0" y="0"/>
          <a:chExt cx="0" cy="0"/>
        </a:xfrm>
      </p:grpSpPr>
      <p:sp>
        <p:nvSpPr>
          <p:cNvPr id="10" name="Picture Placeholder 6">
            <a:extLst>
              <a:ext uri="{FF2B5EF4-FFF2-40B4-BE49-F238E27FC236}">
                <a16:creationId xmlns:a16="http://schemas.microsoft.com/office/drawing/2014/main" id="{DEE3B02A-3B83-3083-3F07-26E25C6C135D}"/>
              </a:ext>
            </a:extLst>
          </p:cNvPr>
          <p:cNvSpPr>
            <a:spLocks noGrp="1"/>
          </p:cNvSpPr>
          <p:nvPr>
            <p:ph type="pic" sz="quarter" idx="13" hasCustomPrompt="1"/>
          </p:nvPr>
        </p:nvSpPr>
        <p:spPr>
          <a:xfrm>
            <a:off x="6096001" y="0"/>
            <a:ext cx="6096000" cy="6399152"/>
          </a:xfrm>
          <a:custGeom>
            <a:avLst/>
            <a:gdLst>
              <a:gd name="connsiteX0" fmla="*/ 0 w 5674753"/>
              <a:gd name="connsiteY0" fmla="*/ 0 h 6399152"/>
              <a:gd name="connsiteX1" fmla="*/ 5674753 w 5674753"/>
              <a:gd name="connsiteY1" fmla="*/ 0 h 6399152"/>
              <a:gd name="connsiteX2" fmla="*/ 5674753 w 5674753"/>
              <a:gd name="connsiteY2" fmla="*/ 6399152 h 6399152"/>
              <a:gd name="connsiteX3" fmla="*/ 601996 w 5674753"/>
              <a:gd name="connsiteY3" fmla="*/ 6399152 h 6399152"/>
              <a:gd name="connsiteX4" fmla="*/ 0 w 5674753"/>
              <a:gd name="connsiteY4" fmla="*/ 5797156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4753" h="6399152">
                <a:moveTo>
                  <a:pt x="0" y="0"/>
                </a:moveTo>
                <a:lnTo>
                  <a:pt x="5674753" y="0"/>
                </a:lnTo>
                <a:lnTo>
                  <a:pt x="5674753" y="6399152"/>
                </a:lnTo>
                <a:lnTo>
                  <a:pt x="601996" y="6399152"/>
                </a:lnTo>
                <a:cubicBezTo>
                  <a:pt x="269523" y="6399152"/>
                  <a:pt x="0" y="6129629"/>
                  <a:pt x="0" y="5797156"/>
                </a:cubicBezTo>
                <a:close/>
              </a:path>
            </a:pathLst>
          </a:custGeom>
          <a:blipFill dpi="0" rotWithShape="1">
            <a:blip r:embed="rId2"/>
            <a:srcRect/>
            <a:stretch>
              <a:fillRect/>
            </a:stretch>
          </a:blipFill>
        </p:spPr>
        <p:txBody>
          <a:bodyPr wrap="square">
            <a:noAutofit/>
          </a:bodyPr>
          <a:lstStyle>
            <a:lvl1pPr marL="0" indent="0">
              <a:buNone/>
              <a:defRPr/>
            </a:lvl1pPr>
          </a:lstStyle>
          <a:p>
            <a:r>
              <a:rPr lang="en-US"/>
              <a:t>.</a:t>
            </a:r>
          </a:p>
        </p:txBody>
      </p:sp>
      <p:sp>
        <p:nvSpPr>
          <p:cNvPr id="7" name="Title 4">
            <a:extLst>
              <a:ext uri="{FF2B5EF4-FFF2-40B4-BE49-F238E27FC236}">
                <a16:creationId xmlns:a16="http://schemas.microsoft.com/office/drawing/2014/main" id="{6AD64127-77BA-4A3C-4456-9925B4078CEE}"/>
              </a:ext>
            </a:extLst>
          </p:cNvPr>
          <p:cNvSpPr txBox="1">
            <a:spLocks/>
          </p:cNvSpPr>
          <p:nvPr userDrawn="1"/>
        </p:nvSpPr>
        <p:spPr>
          <a:xfrm>
            <a:off x="460941" y="1724891"/>
            <a:ext cx="5330952" cy="206779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cap="none" baseline="0">
                <a:solidFill>
                  <a:schemeClr val="tx1"/>
                </a:solidFill>
                <a:latin typeface="Roboto" panose="02000000000000000000" pitchFamily="2" charset="0"/>
                <a:ea typeface="Roboto" panose="02000000000000000000" pitchFamily="2" charset="0"/>
                <a:cs typeface="+mj-cs"/>
              </a:defRPr>
            </a:lvl1pPr>
          </a:lstStyle>
          <a:p>
            <a:pPr>
              <a:buClrTx/>
              <a:buFontTx/>
            </a:pPr>
            <a:r>
              <a:rPr lang="en-GB" sz="4400" b="0" i="0">
                <a:latin typeface="Roboto" panose="02000000000000000000" pitchFamily="2" charset="0"/>
                <a:ea typeface="Roboto" panose="02000000000000000000" pitchFamily="2" charset="0"/>
              </a:rPr>
              <a:t>Climate-Resilient Water Services Masterclass</a:t>
            </a:r>
          </a:p>
        </p:txBody>
      </p:sp>
      <p:pic>
        <p:nvPicPr>
          <p:cNvPr id="9" name="Picture 8" descr="A white logo with white text&#10;&#10;AI-generated content may be incorrect.">
            <a:extLst>
              <a:ext uri="{FF2B5EF4-FFF2-40B4-BE49-F238E27FC236}">
                <a16:creationId xmlns:a16="http://schemas.microsoft.com/office/drawing/2014/main" id="{5EFDBB0E-E0D6-8F3D-42BF-FA0FAE247B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52044" y="5371246"/>
            <a:ext cx="2349592" cy="913730"/>
          </a:xfrm>
          <a:prstGeom prst="rect">
            <a:avLst/>
          </a:prstGeom>
        </p:spPr>
      </p:pic>
      <p:pic>
        <p:nvPicPr>
          <p:cNvPr id="11" name="Picture 10" descr="A white text on a black background&#10;&#10;AI-generated content may be incorrect.">
            <a:extLst>
              <a:ext uri="{FF2B5EF4-FFF2-40B4-BE49-F238E27FC236}">
                <a16:creationId xmlns:a16="http://schemas.microsoft.com/office/drawing/2014/main" id="{76FD04B4-A543-5595-D825-CFDA3EEEE74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979304" y="5397764"/>
            <a:ext cx="3015833" cy="887212"/>
          </a:xfrm>
          <a:prstGeom prst="rect">
            <a:avLst/>
          </a:prstGeom>
        </p:spPr>
      </p:pic>
      <p:sp>
        <p:nvSpPr>
          <p:cNvPr id="12" name="Subtitle 2">
            <a:extLst>
              <a:ext uri="{FF2B5EF4-FFF2-40B4-BE49-F238E27FC236}">
                <a16:creationId xmlns:a16="http://schemas.microsoft.com/office/drawing/2014/main" id="{12FC3709-27A1-5FCD-DEC0-19591DEC10C5}"/>
              </a:ext>
            </a:extLst>
          </p:cNvPr>
          <p:cNvSpPr>
            <a:spLocks noGrp="1"/>
          </p:cNvSpPr>
          <p:nvPr>
            <p:ph type="subTitle" idx="1" hasCustomPrompt="1"/>
          </p:nvPr>
        </p:nvSpPr>
        <p:spPr>
          <a:xfrm>
            <a:off x="464581" y="4025627"/>
            <a:ext cx="3889305" cy="887212"/>
          </a:xfrm>
        </p:spPr>
        <p:txBody>
          <a:bodyPr vert="horz" lIns="91440" tIns="45720" rIns="91440" bIns="45720" rtlCol="0" anchor="t">
            <a:normAutofit/>
          </a:bodyPr>
          <a:lstStyle>
            <a:lvl1pPr marL="0" indent="0">
              <a:buNone/>
              <a:defRPr lang="en-US" dirty="0">
                <a:solidFill>
                  <a:schemeClr val="tx2"/>
                </a:solidFill>
              </a:defRPr>
            </a:lvl1pPr>
          </a:lstStyle>
          <a:p>
            <a:pPr lvl="0"/>
            <a:r>
              <a:rPr lang="en-US"/>
              <a:t>Date |  Location</a:t>
            </a:r>
          </a:p>
          <a:p>
            <a:pPr lvl="0"/>
            <a:r>
              <a:rPr lang="en-US"/>
              <a:t>Lead facilitator</a:t>
            </a:r>
          </a:p>
        </p:txBody>
      </p:sp>
    </p:spTree>
    <p:extLst>
      <p:ext uri="{BB962C8B-B14F-4D97-AF65-F5344CB8AC3E}">
        <p14:creationId xmlns:p14="http://schemas.microsoft.com/office/powerpoint/2010/main" val="3584168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 Style 1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5"/>
            <a:ext cx="6222702" cy="4073984"/>
          </a:xfrm>
        </p:spPr>
        <p:txBody>
          <a:bodyPr>
            <a:normAutofit/>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12/15/2025</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
        <p:nvSpPr>
          <p:cNvPr id="9" name="Picture Placeholder 8">
            <a:extLst>
              <a:ext uri="{FF2B5EF4-FFF2-40B4-BE49-F238E27FC236}">
                <a16:creationId xmlns:a16="http://schemas.microsoft.com/office/drawing/2014/main" id="{AE8935B8-95DF-8CC7-E999-5053FFC12ADA}"/>
              </a:ext>
            </a:extLst>
          </p:cNvPr>
          <p:cNvSpPr>
            <a:spLocks noGrp="1"/>
          </p:cNvSpPr>
          <p:nvPr>
            <p:ph type="pic" sz="quarter" idx="13"/>
          </p:nvPr>
        </p:nvSpPr>
        <p:spPr>
          <a:xfrm>
            <a:off x="6853806" y="1782305"/>
            <a:ext cx="4228532" cy="4073984"/>
          </a:xfrm>
        </p:spPr>
        <p:txBody>
          <a:bodyPr/>
          <a:lstStyle/>
          <a:p>
            <a:endParaRPr lang="en-GB"/>
          </a:p>
        </p:txBody>
      </p:sp>
    </p:spTree>
    <p:extLst>
      <p:ext uri="{BB962C8B-B14F-4D97-AF65-F5344CB8AC3E}">
        <p14:creationId xmlns:p14="http://schemas.microsoft.com/office/powerpoint/2010/main" val="18241706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Content Slide - Styl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08BD7"/>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5"/>
            <a:ext cx="10652760" cy="4499623"/>
          </a:xfrm>
        </p:spPr>
        <p:txBody>
          <a:bodyPr>
            <a:normAutofit/>
          </a:bodyPr>
          <a:lstStyle>
            <a:lvl1pPr marL="14288" indent="0">
              <a:buNone/>
              <a:tabLst/>
              <a:defRPr sz="2800"/>
            </a:lvl1pPr>
            <a:lvl2pPr>
              <a:defRPr sz="24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12/15/2025</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897112" y="6492240"/>
            <a:ext cx="2660904" cy="338328"/>
          </a:xfrm>
          <a:prstGeom prst="rect">
            <a:avLst/>
          </a:prstGeom>
        </p:spPr>
        <p:txBody>
          <a:bodyPr/>
          <a:lstStyle/>
          <a:p>
            <a:r>
              <a:rPr lang="en-US"/>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314664094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 Style 2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08BD7"/>
                </a:solidFill>
                <a:latin typeface="Roboto Black" panose="02000000000000000000" pitchFamily="2" charset="0"/>
                <a:ea typeface="Roboto Black" panose="02000000000000000000" pitchFamily="2" charset="0"/>
              </a:defRPr>
            </a:lvl1pPr>
          </a:lstStyle>
          <a:p>
            <a:r>
              <a:rPr lang="en-US"/>
              <a:t>Click to edit title</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12/15/2025</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897112" y="6492240"/>
            <a:ext cx="2660904" cy="338328"/>
          </a:xfrm>
          <a:prstGeom prst="rect">
            <a:avLst/>
          </a:prstGeom>
        </p:spPr>
        <p:txBody>
          <a:bodyPr/>
          <a:lstStyle/>
          <a:p>
            <a:r>
              <a:rPr lang="en-US"/>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
        <p:nvSpPr>
          <p:cNvPr id="8" name="Content Placeholder 2">
            <a:extLst>
              <a:ext uri="{FF2B5EF4-FFF2-40B4-BE49-F238E27FC236}">
                <a16:creationId xmlns:a16="http://schemas.microsoft.com/office/drawing/2014/main" id="{EA1949BF-4F49-C234-165C-E3EF7B0A874E}"/>
              </a:ext>
            </a:extLst>
          </p:cNvPr>
          <p:cNvSpPr>
            <a:spLocks noGrp="1"/>
          </p:cNvSpPr>
          <p:nvPr>
            <p:ph idx="1"/>
          </p:nvPr>
        </p:nvSpPr>
        <p:spPr>
          <a:xfrm>
            <a:off x="429768" y="1782305"/>
            <a:ext cx="6222702" cy="4073984"/>
          </a:xfrm>
        </p:spPr>
        <p:txBody>
          <a:bodyPr>
            <a:normAutofit/>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icture Placeholder 8">
            <a:extLst>
              <a:ext uri="{FF2B5EF4-FFF2-40B4-BE49-F238E27FC236}">
                <a16:creationId xmlns:a16="http://schemas.microsoft.com/office/drawing/2014/main" id="{5C0DE999-57CE-7515-9AB3-A54C38DBD40B}"/>
              </a:ext>
            </a:extLst>
          </p:cNvPr>
          <p:cNvSpPr>
            <a:spLocks noGrp="1"/>
          </p:cNvSpPr>
          <p:nvPr>
            <p:ph type="pic" sz="quarter" idx="13"/>
          </p:nvPr>
        </p:nvSpPr>
        <p:spPr>
          <a:xfrm>
            <a:off x="6853806" y="1782305"/>
            <a:ext cx="4228532" cy="4073984"/>
          </a:xfrm>
        </p:spPr>
        <p:txBody>
          <a:bodyPr/>
          <a:lstStyle/>
          <a:p>
            <a:endParaRPr lang="en-GB"/>
          </a:p>
        </p:txBody>
      </p:sp>
    </p:spTree>
    <p:extLst>
      <p:ext uri="{BB962C8B-B14F-4D97-AF65-F5344CB8AC3E}">
        <p14:creationId xmlns:p14="http://schemas.microsoft.com/office/powerpoint/2010/main" val="209160467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Content Slide - Style 3">
    <p:bg>
      <p:bgPr>
        <a:solidFill>
          <a:srgbClr val="DB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6"/>
            <a:ext cx="10652760" cy="4190656"/>
          </a:xfrm>
        </p:spPr>
        <p:txBody>
          <a:bodyPr>
            <a:normAutofit/>
          </a:bodyPr>
          <a:lstStyle>
            <a:lvl1pPr marL="14288" indent="0">
              <a:buNone/>
              <a:tabLst/>
              <a:defRPr sz="2400">
                <a:solidFill>
                  <a:srgbClr val="0A5FBA"/>
                </a:solidFill>
              </a:defRPr>
            </a:lvl1pPr>
            <a:lvl2pPr>
              <a:defRPr sz="2000">
                <a:solidFill>
                  <a:srgbClr val="0A5FBA"/>
                </a:solidFill>
              </a:defRPr>
            </a:lvl2pPr>
            <a:lvl3pPr>
              <a:defRPr sz="1800">
                <a:solidFill>
                  <a:srgbClr val="0A5FBA"/>
                </a:solidFill>
              </a:defRPr>
            </a:lvl3pPr>
            <a:lvl4pPr>
              <a:defRPr sz="1800">
                <a:solidFill>
                  <a:srgbClr val="0A5FBA"/>
                </a:solidFill>
              </a:defRPr>
            </a:lvl4pPr>
            <a:lvl5pPr>
              <a:defRPr sz="1800">
                <a:solidFill>
                  <a:srgbClr val="0A5FBA"/>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12/15/2025</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1016802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userDrawn="1">
  <p:cSld name="Blank">
    <p:bg>
      <p:bgPr>
        <a:gradFill>
          <a:gsLst>
            <a:gs pos="0">
              <a:srgbClr val="0A5FBA"/>
            </a:gs>
            <a:gs pos="29000">
              <a:srgbClr val="0A5FBA"/>
            </a:gs>
            <a:gs pos="66000">
              <a:srgbClr val="00B0CE"/>
            </a:gs>
          </a:gsLst>
          <a:lin ang="13500000" scaled="1"/>
        </a:gradFill>
        <a:effectLst/>
      </p:bgPr>
    </p:bg>
    <p:spTree>
      <p:nvGrpSpPr>
        <p:cNvPr id="1" name="Shape 15"/>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371A385-3D8A-2C16-6BA9-4EA9B9A5597C}"/>
              </a:ext>
            </a:extLst>
          </p:cNvPr>
          <p:cNvSpPr>
            <a:spLocks noGrp="1"/>
          </p:cNvSpPr>
          <p:nvPr>
            <p:ph type="pic" sz="quarter" idx="10"/>
          </p:nvPr>
        </p:nvSpPr>
        <p:spPr>
          <a:xfrm>
            <a:off x="0" y="0"/>
            <a:ext cx="12192000" cy="6858000"/>
          </a:xfrm>
          <a:blipFill dpi="0" rotWithShape="1">
            <a:blip r:embed="rId2">
              <a:alphaModFix amt="63000"/>
            </a:blip>
            <a:srcRect/>
            <a:stretch>
              <a:fillRect/>
            </a:stretch>
          </a:blipFill>
        </p:spPr>
        <p:txBody>
          <a:bodyPr/>
          <a:lstStyle/>
          <a:p>
            <a:endParaRPr lang="en-GB"/>
          </a:p>
        </p:txBody>
      </p:sp>
      <p:sp>
        <p:nvSpPr>
          <p:cNvPr id="6" name="Text Placeholder 5">
            <a:extLst>
              <a:ext uri="{FF2B5EF4-FFF2-40B4-BE49-F238E27FC236}">
                <a16:creationId xmlns:a16="http://schemas.microsoft.com/office/drawing/2014/main" id="{AE94A69B-BA63-AD70-8C3A-34BDCE6345F3}"/>
              </a:ext>
            </a:extLst>
          </p:cNvPr>
          <p:cNvSpPr>
            <a:spLocks noGrp="1"/>
          </p:cNvSpPr>
          <p:nvPr>
            <p:ph type="body" sz="quarter" idx="11" hasCustomPrompt="1"/>
          </p:nvPr>
        </p:nvSpPr>
        <p:spPr>
          <a:xfrm>
            <a:off x="0" y="2362350"/>
            <a:ext cx="12192000" cy="1931964"/>
          </a:xfrm>
        </p:spPr>
        <p:txBody>
          <a:bodyPr anchor="ctr">
            <a:noAutofit/>
          </a:bodyPr>
          <a:lstStyle>
            <a:lvl1pPr marL="0" indent="0" algn="ctr">
              <a:buNone/>
              <a:defRPr sz="6600" b="1" i="0">
                <a:solidFill>
                  <a:schemeClr val="bg1"/>
                </a:solidFill>
                <a:latin typeface="Roboto" panose="02000000000000000000" pitchFamily="2" charset="0"/>
                <a:ea typeface="Roboto" panose="02000000000000000000" pitchFamily="2" charset="0"/>
              </a:defRPr>
            </a:lvl1pPr>
          </a:lstStyle>
          <a:p>
            <a:pPr lvl="0"/>
            <a:r>
              <a:rPr lang="en-GB"/>
              <a:t>Click to edit section break</a:t>
            </a:r>
          </a:p>
        </p:txBody>
      </p:sp>
      <p:sp>
        <p:nvSpPr>
          <p:cNvPr id="2" name="Slide Number Placeholder 5">
            <a:extLst>
              <a:ext uri="{FF2B5EF4-FFF2-40B4-BE49-F238E27FC236}">
                <a16:creationId xmlns:a16="http://schemas.microsoft.com/office/drawing/2014/main" id="{8C18EE53-485B-08E9-4FA8-09A3BCBA155E}"/>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chemeClr val="bg1"/>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34036326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ig Number 2">
    <p:bg>
      <p:bgPr>
        <a:gradFill>
          <a:gsLst>
            <a:gs pos="0">
              <a:srgbClr val="0A5FBA"/>
            </a:gs>
            <a:gs pos="15000">
              <a:srgbClr val="0A5FBA"/>
            </a:gs>
            <a:gs pos="99000">
              <a:srgbClr val="00D0AB"/>
            </a:gs>
          </a:gsLst>
          <a:lin ang="135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62E16-021E-429D-57AF-0AC1B2666E43}"/>
              </a:ext>
            </a:extLst>
          </p:cNvPr>
          <p:cNvSpPr>
            <a:spLocks noGrp="1"/>
          </p:cNvSpPr>
          <p:nvPr>
            <p:ph type="title"/>
          </p:nvPr>
        </p:nvSpPr>
        <p:spPr>
          <a:xfrm>
            <a:off x="621792" y="4873752"/>
            <a:ext cx="8439912" cy="1490472"/>
          </a:xfrm>
        </p:spPr>
        <p:txBody>
          <a:bodyPr vert="horz" lIns="91440" tIns="45720" rIns="91440" bIns="45720" rtlCol="0" anchor="t">
            <a:normAutofit/>
          </a:bodyPr>
          <a:lstStyle>
            <a:lvl1pPr>
              <a:lnSpc>
                <a:spcPct val="120000"/>
              </a:lnSpc>
              <a:defRPr lang="en-US" sz="2800" dirty="0">
                <a:solidFill>
                  <a:schemeClr val="bg1"/>
                </a:solidFill>
                <a:latin typeface="Roboto" panose="02000000000000000000" pitchFamily="2" charset="0"/>
                <a:ea typeface="Roboto" panose="02000000000000000000" pitchFamily="2" charset="0"/>
              </a:defRPr>
            </a:lvl1pPr>
          </a:lstStyle>
          <a:p>
            <a:pPr lvl="0"/>
            <a:r>
              <a:rPr lang="en-US"/>
              <a:t>Click to edit Master title style</a:t>
            </a:r>
          </a:p>
        </p:txBody>
      </p:sp>
      <p:sp>
        <p:nvSpPr>
          <p:cNvPr id="7" name="Content Placeholder 6">
            <a:extLst>
              <a:ext uri="{FF2B5EF4-FFF2-40B4-BE49-F238E27FC236}">
                <a16:creationId xmlns:a16="http://schemas.microsoft.com/office/drawing/2014/main" id="{8D5285B4-939B-FC12-E19A-F30DFE493F08}"/>
              </a:ext>
            </a:extLst>
          </p:cNvPr>
          <p:cNvSpPr>
            <a:spLocks noGrp="1"/>
          </p:cNvSpPr>
          <p:nvPr>
            <p:ph sz="quarter" idx="13" hasCustomPrompt="1"/>
          </p:nvPr>
        </p:nvSpPr>
        <p:spPr>
          <a:xfrm>
            <a:off x="539496" y="420624"/>
            <a:ext cx="11100816" cy="4334256"/>
          </a:xfrm>
        </p:spPr>
        <p:txBody>
          <a:bodyPr vert="horz" lIns="91440" tIns="45720" rIns="91440" bIns="45720" rtlCol="0" anchor="b">
            <a:normAutofit/>
          </a:bodyPr>
          <a:lstStyle>
            <a:lvl1pPr marL="0" indent="0">
              <a:lnSpc>
                <a:spcPct val="90000"/>
              </a:lnSpc>
              <a:buNone/>
              <a:defRPr lang="en-US" sz="27800" dirty="0">
                <a:solidFill>
                  <a:schemeClr val="bg1"/>
                </a:solidFill>
                <a:latin typeface="Roboto" panose="02000000000000000000" pitchFamily="2" charset="0"/>
                <a:ea typeface="Roboto" panose="02000000000000000000" pitchFamily="2" charset="0"/>
              </a:defRPr>
            </a:lvl1pPr>
          </a:lstStyle>
          <a:p>
            <a:pPr lvl="0"/>
            <a:r>
              <a:rPr lang="en-US"/>
              <a:t>##%</a:t>
            </a:r>
          </a:p>
        </p:txBody>
      </p:sp>
      <p:sp>
        <p:nvSpPr>
          <p:cNvPr id="3" name="Date Placeholder 2">
            <a:extLst>
              <a:ext uri="{FF2B5EF4-FFF2-40B4-BE49-F238E27FC236}">
                <a16:creationId xmlns:a16="http://schemas.microsoft.com/office/drawing/2014/main" id="{0C53913C-4E7F-A6E2-8028-C03CFD32F302}"/>
              </a:ext>
            </a:extLst>
          </p:cNvPr>
          <p:cNvSpPr>
            <a:spLocks noGrp="1"/>
          </p:cNvSpPr>
          <p:nvPr>
            <p:ph type="dt" sz="half" idx="10"/>
          </p:nvPr>
        </p:nvSpPr>
        <p:spPr>
          <a:xfrm>
            <a:off x="429768" y="6492240"/>
            <a:ext cx="2843784" cy="338328"/>
          </a:xfrm>
          <a:prstGeom prst="rect">
            <a:avLst/>
          </a:prstGeom>
        </p:spPr>
        <p:txBody>
          <a:bodyPr/>
          <a:lstStyle>
            <a:lvl1pPr>
              <a:defRPr>
                <a:solidFill>
                  <a:schemeClr val="tx2"/>
                </a:solidFill>
              </a:defRPr>
            </a:lvl1pPr>
          </a:lstStyle>
          <a:p>
            <a:fld id="{FB84F615-9106-410C-834A-3DBE51A81CC1}" type="datetime1">
              <a:rPr lang="en-US" smtClean="0"/>
              <a:t>12/15/2025</a:t>
            </a:fld>
            <a:endParaRPr lang="en-US"/>
          </a:p>
        </p:txBody>
      </p:sp>
      <p:sp>
        <p:nvSpPr>
          <p:cNvPr id="4" name="Footer Placeholder 3">
            <a:extLst>
              <a:ext uri="{FF2B5EF4-FFF2-40B4-BE49-F238E27FC236}">
                <a16:creationId xmlns:a16="http://schemas.microsoft.com/office/drawing/2014/main" id="{F0225984-1615-5B69-4A65-E3A7E6508DE7}"/>
              </a:ext>
            </a:extLst>
          </p:cNvPr>
          <p:cNvSpPr>
            <a:spLocks noGrp="1"/>
          </p:cNvSpPr>
          <p:nvPr>
            <p:ph type="ftr" sz="quarter" idx="11"/>
          </p:nvPr>
        </p:nvSpPr>
        <p:spPr>
          <a:xfrm>
            <a:off x="8897112" y="6492240"/>
            <a:ext cx="2660904" cy="338328"/>
          </a:xfrm>
          <a:prstGeom prst="rect">
            <a:avLst/>
          </a:prstGeom>
        </p:spPr>
        <p:txBody>
          <a:bodyPr/>
          <a:lstStyle>
            <a:lvl1pPr>
              <a:defRPr>
                <a:solidFill>
                  <a:schemeClr val="tx2"/>
                </a:solidFill>
              </a:defRPr>
            </a:lvl1pPr>
          </a:lstStyle>
          <a:p>
            <a:r>
              <a:rPr lang="en-US"/>
              <a:t>Sample Footer Text</a:t>
            </a:r>
          </a:p>
        </p:txBody>
      </p:sp>
      <p:sp>
        <p:nvSpPr>
          <p:cNvPr id="5" name="Slide Number Placeholder 4">
            <a:extLst>
              <a:ext uri="{FF2B5EF4-FFF2-40B4-BE49-F238E27FC236}">
                <a16:creationId xmlns:a16="http://schemas.microsoft.com/office/drawing/2014/main" id="{26A6A07C-51B6-897B-8C81-FBA62CFE4176}"/>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2464357615"/>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_2">
    <p:bg>
      <p:bgPr>
        <a:gradFill>
          <a:gsLst>
            <a:gs pos="0">
              <a:srgbClr val="0A5FBA"/>
            </a:gs>
            <a:gs pos="29000">
              <a:srgbClr val="0A5FBA"/>
            </a:gs>
            <a:gs pos="66000">
              <a:srgbClr val="00B0CE"/>
            </a:gs>
          </a:gsLst>
          <a:lin ang="13500000" scaled="1"/>
        </a:gradFill>
        <a:effectLst/>
      </p:bgPr>
    </p:bg>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27BD538E-A5E4-7C65-A9B9-07DD3AEC5E02}"/>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chemeClr val="bg1"/>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253997120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1">
    <p:bg>
      <p:bgRef idx="1001">
        <a:schemeClr val="bg2"/>
      </p:bgRef>
    </p:bg>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374A2447-F4FA-FE5C-4DCA-E2F63F69057F}"/>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420433171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1_Blank">
    <p:spTree>
      <p:nvGrpSpPr>
        <p:cNvPr id="1" name="Shape 11"/>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D27B3C97-AB5A-3122-EADE-69166D85A47A}"/>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34996120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365AD-FFF0-BCE5-1774-C7F4B7E6F52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NL"/>
          </a:p>
        </p:txBody>
      </p:sp>
      <p:sp>
        <p:nvSpPr>
          <p:cNvPr id="3" name="Subtitle 2">
            <a:extLst>
              <a:ext uri="{FF2B5EF4-FFF2-40B4-BE49-F238E27FC236}">
                <a16:creationId xmlns:a16="http://schemas.microsoft.com/office/drawing/2014/main" id="{B7F50B3C-DFF9-45A5-7BEB-4BCE528729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L"/>
          </a:p>
        </p:txBody>
      </p:sp>
      <p:sp>
        <p:nvSpPr>
          <p:cNvPr id="4" name="Date Placeholder 3">
            <a:extLst>
              <a:ext uri="{FF2B5EF4-FFF2-40B4-BE49-F238E27FC236}">
                <a16:creationId xmlns:a16="http://schemas.microsoft.com/office/drawing/2014/main" id="{C57E0CD3-3FEC-DDD6-77BB-73CA809EE7AC}"/>
              </a:ext>
            </a:extLst>
          </p:cNvPr>
          <p:cNvSpPr>
            <a:spLocks noGrp="1"/>
          </p:cNvSpPr>
          <p:nvPr>
            <p:ph type="dt" sz="half" idx="10"/>
          </p:nvPr>
        </p:nvSpPr>
        <p:spPr/>
        <p:txBody>
          <a:bodyPr/>
          <a:lstStyle/>
          <a:p>
            <a:fld id="{9FBA266A-CAFA-49C9-9830-6BCD210E5083}" type="datetimeFigureOut">
              <a:rPr lang="en-NL" smtClean="0"/>
              <a:t>15/12/2025</a:t>
            </a:fld>
            <a:endParaRPr lang="en-NL"/>
          </a:p>
        </p:txBody>
      </p:sp>
      <p:sp>
        <p:nvSpPr>
          <p:cNvPr id="5" name="Footer Placeholder 4">
            <a:extLst>
              <a:ext uri="{FF2B5EF4-FFF2-40B4-BE49-F238E27FC236}">
                <a16:creationId xmlns:a16="http://schemas.microsoft.com/office/drawing/2014/main" id="{D6920C01-9866-6534-6265-9A4B00389274}"/>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0A292700-E54F-67CF-42DD-4BBF99DB31BC}"/>
              </a:ext>
            </a:extLst>
          </p:cNvPr>
          <p:cNvSpPr>
            <a:spLocks noGrp="1"/>
          </p:cNvSpPr>
          <p:nvPr>
            <p:ph type="sldNum" sz="quarter" idx="12"/>
          </p:nvPr>
        </p:nvSpPr>
        <p:spPr/>
        <p:txBody>
          <a:bodyPr/>
          <a:lstStyle/>
          <a:p>
            <a:fld id="{AE464BCC-EE01-42DD-B0A8-37E10C7E42EF}" type="slidenum">
              <a:rPr lang="en-NL" smtClean="0"/>
              <a:t>‹#›</a:t>
            </a:fld>
            <a:endParaRPr lang="en-NL"/>
          </a:p>
        </p:txBody>
      </p:sp>
    </p:spTree>
    <p:extLst>
      <p:ext uri="{BB962C8B-B14F-4D97-AF65-F5344CB8AC3E}">
        <p14:creationId xmlns:p14="http://schemas.microsoft.com/office/powerpoint/2010/main" val="33696015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odule Title">
    <p:bg>
      <p:bgPr>
        <a:gradFill>
          <a:gsLst>
            <a:gs pos="0">
              <a:srgbClr val="0A5FBA"/>
            </a:gs>
            <a:gs pos="27000">
              <a:srgbClr val="0A5FBA"/>
            </a:gs>
            <a:gs pos="59000">
              <a:srgbClr val="00B0CE"/>
            </a:gs>
          </a:gsLst>
          <a:lin ang="27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5613176" y="2572721"/>
            <a:ext cx="6036280" cy="1652274"/>
          </a:xfrm>
        </p:spPr>
        <p:txBody>
          <a:bodyPr vert="horz" lIns="91440" tIns="45720" rIns="91440" bIns="45720" rtlCol="0" anchor="ctr">
            <a:normAutofit/>
          </a:bodyPr>
          <a:lstStyle>
            <a:lvl1pPr>
              <a:defRPr lang="en-US" sz="4000" b="0" dirty="0">
                <a:solidFill>
                  <a:schemeClr val="tx2"/>
                </a:solidFill>
              </a:defRPr>
            </a:lvl1pPr>
          </a:lstStyle>
          <a:p>
            <a:pPr lvl="0"/>
            <a:r>
              <a:rPr lang="en-US"/>
              <a:t>Click to edit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hasCustomPrompt="1"/>
          </p:nvPr>
        </p:nvSpPr>
        <p:spPr>
          <a:xfrm>
            <a:off x="5613176" y="4408804"/>
            <a:ext cx="6036280" cy="705637"/>
          </a:xfrm>
        </p:spPr>
        <p:txBody>
          <a:bodyPr vert="horz" lIns="91440" tIns="45720" rIns="91440" bIns="45720" rtlCol="0" anchor="t">
            <a:normAutofit/>
          </a:bodyPr>
          <a:lstStyle>
            <a:lvl1pPr marL="0" indent="0">
              <a:buNone/>
              <a:defRPr lang="en-US" dirty="0">
                <a:solidFill>
                  <a:schemeClr val="tx2"/>
                </a:solidFill>
              </a:defRPr>
            </a:lvl1pPr>
          </a:lstStyle>
          <a:p>
            <a:pPr lvl="0"/>
            <a:r>
              <a:rPr lang="en-US"/>
              <a:t>Date |  Location</a:t>
            </a:r>
          </a:p>
          <a:p>
            <a:pPr lvl="0"/>
            <a:r>
              <a:rPr lang="en-US"/>
              <a:t>Lead facilitator</a:t>
            </a:r>
          </a:p>
        </p:txBody>
      </p:sp>
      <p:sp>
        <p:nvSpPr>
          <p:cNvPr id="11" name="Picture Placeholder 6">
            <a:extLst>
              <a:ext uri="{FF2B5EF4-FFF2-40B4-BE49-F238E27FC236}">
                <a16:creationId xmlns:a16="http://schemas.microsoft.com/office/drawing/2014/main" id="{1D6AB98B-BD95-F9FC-BB22-1A89B6EE3246}"/>
              </a:ext>
            </a:extLst>
          </p:cNvPr>
          <p:cNvSpPr>
            <a:spLocks noGrp="1"/>
          </p:cNvSpPr>
          <p:nvPr>
            <p:ph type="pic" sz="quarter" idx="13" hasCustomPrompt="1"/>
          </p:nvPr>
        </p:nvSpPr>
        <p:spPr>
          <a:xfrm>
            <a:off x="1" y="0"/>
            <a:ext cx="5191932" cy="5114441"/>
          </a:xfrm>
          <a:custGeom>
            <a:avLst/>
            <a:gdLst>
              <a:gd name="connsiteX0" fmla="*/ 0 w 6604503"/>
              <a:gd name="connsiteY0" fmla="*/ 0 h 6399152"/>
              <a:gd name="connsiteX1" fmla="*/ 6604503 w 6604503"/>
              <a:gd name="connsiteY1" fmla="*/ 0 h 6399152"/>
              <a:gd name="connsiteX2" fmla="*/ 6604503 w 6604503"/>
              <a:gd name="connsiteY2" fmla="*/ 5797156 h 6399152"/>
              <a:gd name="connsiteX3" fmla="*/ 6002507 w 6604503"/>
              <a:gd name="connsiteY3" fmla="*/ 6399152 h 6399152"/>
              <a:gd name="connsiteX4" fmla="*/ 0 w 6604503"/>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4503" h="6399152">
                <a:moveTo>
                  <a:pt x="0" y="0"/>
                </a:moveTo>
                <a:lnTo>
                  <a:pt x="6604503" y="0"/>
                </a:lnTo>
                <a:lnTo>
                  <a:pt x="6604503" y="5797156"/>
                </a:lnTo>
                <a:cubicBezTo>
                  <a:pt x="6604503" y="6129629"/>
                  <a:pt x="6334980" y="6399152"/>
                  <a:pt x="6002507" y="6399152"/>
                </a:cubicBezTo>
                <a:lnTo>
                  <a:pt x="0" y="6399152"/>
                </a:lnTo>
                <a:close/>
              </a:path>
            </a:pathLst>
          </a:custGeom>
          <a:blipFill dpi="0" rotWithShape="1">
            <a:blip r:embed="rId2">
              <a:alphaModFix amt="75000"/>
            </a:blip>
            <a:srcRect/>
            <a:stretch>
              <a:fillRect/>
            </a:stretch>
          </a:blipFill>
        </p:spPr>
        <p:txBody>
          <a:bodyPr wrap="square">
            <a:noAutofit/>
          </a:bodyPr>
          <a:lstStyle>
            <a:lvl1pPr marL="0" indent="0">
              <a:buNone/>
              <a:defRPr/>
            </a:lvl1pPr>
          </a:lstStyle>
          <a:p>
            <a:r>
              <a:rPr lang="en-US"/>
              <a:t>.</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429768" y="6492240"/>
            <a:ext cx="2843784" cy="338328"/>
          </a:xfrm>
          <a:prstGeom prst="rect">
            <a:avLst/>
          </a:prstGeom>
        </p:spPr>
        <p:txBody>
          <a:bodyPr/>
          <a:lstStyle>
            <a:lvl1pPr>
              <a:defRPr>
                <a:solidFill>
                  <a:schemeClr val="tx2"/>
                </a:solidFill>
                <a:effectLst/>
              </a:defRPr>
            </a:lvl1pPr>
          </a:lstStyle>
          <a:p>
            <a:fld id="{5B3B0F7F-6AD6-4AF0-8BB1-D49CE0F9F622}" type="datetime1">
              <a:rPr lang="en-US" smtClean="0"/>
              <a:t>12/15/2025</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897112" y="6492240"/>
            <a:ext cx="2660904" cy="338328"/>
          </a:xfrm>
          <a:prstGeom prst="rect">
            <a:avLst/>
          </a:prstGeom>
        </p:spPr>
        <p:txBody>
          <a:bodyPr/>
          <a:lstStyle>
            <a:lvl1pPr>
              <a:defRPr>
                <a:solidFill>
                  <a:schemeClr val="tx2"/>
                </a:solidFill>
              </a:defRPr>
            </a:lvl1pPr>
          </a:lstStyle>
          <a:p>
            <a:r>
              <a:rPr lang="en-US"/>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a:p>
        </p:txBody>
      </p:sp>
      <p:sp>
        <p:nvSpPr>
          <p:cNvPr id="9" name="Text Placeholder 8">
            <a:extLst>
              <a:ext uri="{FF2B5EF4-FFF2-40B4-BE49-F238E27FC236}">
                <a16:creationId xmlns:a16="http://schemas.microsoft.com/office/drawing/2014/main" id="{FC1D7552-2152-9032-FC06-0CC959B564D8}"/>
              </a:ext>
            </a:extLst>
          </p:cNvPr>
          <p:cNvSpPr>
            <a:spLocks noGrp="1"/>
          </p:cNvSpPr>
          <p:nvPr>
            <p:ph type="body" sz="quarter" idx="14" hasCustomPrompt="1"/>
          </p:nvPr>
        </p:nvSpPr>
        <p:spPr>
          <a:xfrm>
            <a:off x="5613176" y="1921790"/>
            <a:ext cx="3143366" cy="412183"/>
          </a:xfrm>
        </p:spPr>
        <p:txBody>
          <a:bodyPr anchor="b">
            <a:noAutofit/>
          </a:bodyPr>
          <a:lstStyle>
            <a:lvl1pPr marL="0" indent="0">
              <a:buNone/>
              <a:defRPr sz="2000"/>
            </a:lvl1pPr>
          </a:lstStyle>
          <a:p>
            <a:pPr lvl="0"/>
            <a:r>
              <a:rPr lang="en-GB"/>
              <a:t>MODULE NUMBER</a:t>
            </a:r>
          </a:p>
        </p:txBody>
      </p:sp>
    </p:spTree>
    <p:extLst>
      <p:ext uri="{BB962C8B-B14F-4D97-AF65-F5344CB8AC3E}">
        <p14:creationId xmlns:p14="http://schemas.microsoft.com/office/powerpoint/2010/main" val="1312481652"/>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Title and Content 2">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9156" y="1825625"/>
            <a:ext cx="9974644" cy="4351338"/>
          </a:xfrm>
        </p:spPr>
        <p:txBody>
          <a:bodyPr/>
          <a:lstStyle>
            <a:lvl1pPr>
              <a:defRPr sz="2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B6EA1AD9-BF0A-35A3-43B9-8FE14C9FBF98}"/>
              </a:ext>
            </a:extLst>
          </p:cNvPr>
          <p:cNvPicPr>
            <a:picLocks noChangeAspect="1"/>
          </p:cNvPicPr>
          <p:nvPr/>
        </p:nvPicPr>
        <p:blipFill rotWithShape="1">
          <a:blip r:embed="rId2"/>
          <a:srcRect l="28338" r="30608" b="17059"/>
          <a:stretch/>
        </p:blipFill>
        <p:spPr>
          <a:xfrm>
            <a:off x="11600106" y="5765167"/>
            <a:ext cx="332688" cy="840843"/>
          </a:xfrm>
          <a:prstGeom prst="rect">
            <a:avLst/>
          </a:prstGeom>
        </p:spPr>
      </p:pic>
      <p:grpSp>
        <p:nvGrpSpPr>
          <p:cNvPr id="6" name="Group 5">
            <a:extLst>
              <a:ext uri="{FF2B5EF4-FFF2-40B4-BE49-F238E27FC236}">
                <a16:creationId xmlns:a16="http://schemas.microsoft.com/office/drawing/2014/main" id="{42E3491E-24B6-B45F-4354-44E271E627FA}"/>
              </a:ext>
            </a:extLst>
          </p:cNvPr>
          <p:cNvGrpSpPr/>
          <p:nvPr/>
        </p:nvGrpSpPr>
        <p:grpSpPr>
          <a:xfrm rot="5400000">
            <a:off x="-207814" y="-12777"/>
            <a:ext cx="823912" cy="1987449"/>
            <a:chOff x="5635752" y="4726766"/>
            <a:chExt cx="871728" cy="1816910"/>
          </a:xfrm>
          <a:solidFill>
            <a:schemeClr val="accent6"/>
          </a:solidFill>
        </p:grpSpPr>
        <p:sp>
          <p:nvSpPr>
            <p:cNvPr id="8" name="Rectangle: Rounded Corners 4">
              <a:extLst>
                <a:ext uri="{FF2B5EF4-FFF2-40B4-BE49-F238E27FC236}">
                  <a16:creationId xmlns:a16="http://schemas.microsoft.com/office/drawing/2014/main" id="{A8182EE9-3C3C-E797-CAB8-BA8FDE5B29D3}"/>
                </a:ext>
              </a:extLst>
            </p:cNvPr>
            <p:cNvSpPr/>
            <p:nvPr userDrawn="1"/>
          </p:nvSpPr>
          <p:spPr>
            <a:xfrm rot="5400000">
              <a:off x="5354820" y="5324690"/>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9" name="Rectangle: Rounded Corners 4">
              <a:extLst>
                <a:ext uri="{FF2B5EF4-FFF2-40B4-BE49-F238E27FC236}">
                  <a16:creationId xmlns:a16="http://schemas.microsoft.com/office/drawing/2014/main" id="{200B8992-1129-86F9-D964-4B6A3072AC04}"/>
                </a:ext>
              </a:extLst>
            </p:cNvPr>
            <p:cNvSpPr/>
            <p:nvPr userDrawn="1"/>
          </p:nvSpPr>
          <p:spPr>
            <a:xfrm rot="5400000">
              <a:off x="5671812" y="5522810"/>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10" name="Rectangle: Rounded Corners 4">
              <a:extLst>
                <a:ext uri="{FF2B5EF4-FFF2-40B4-BE49-F238E27FC236}">
                  <a16:creationId xmlns:a16="http://schemas.microsoft.com/office/drawing/2014/main" id="{7F5864A9-B818-067B-936C-9B5326E9D33F}"/>
                </a:ext>
              </a:extLst>
            </p:cNvPr>
            <p:cNvSpPr/>
            <p:nvPr userDrawn="1"/>
          </p:nvSpPr>
          <p:spPr>
            <a:xfrm rot="5400000">
              <a:off x="5037828" y="5708008"/>
              <a:ext cx="1433592" cy="237744"/>
            </a:xfrm>
            <a:prstGeom prst="roundRect">
              <a:avLst>
                <a:gd name="adj" fmla="val 5000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Corbel" panose="020B0503020204020204" pitchFamily="34" charset="0"/>
              </a:endParaRPr>
            </a:p>
          </p:txBody>
        </p:sp>
      </p:grpSp>
      <p:sp>
        <p:nvSpPr>
          <p:cNvPr id="11" name="Title 1">
            <a:extLst>
              <a:ext uri="{FF2B5EF4-FFF2-40B4-BE49-F238E27FC236}">
                <a16:creationId xmlns:a16="http://schemas.microsoft.com/office/drawing/2014/main" id="{A4A03E7D-1E1B-894B-BEBF-2C11C7E2A762}"/>
              </a:ext>
            </a:extLst>
          </p:cNvPr>
          <p:cNvSpPr>
            <a:spLocks noGrp="1"/>
          </p:cNvSpPr>
          <p:nvPr>
            <p:ph type="title"/>
          </p:nvPr>
        </p:nvSpPr>
        <p:spPr>
          <a:xfrm>
            <a:off x="1380744" y="429133"/>
            <a:ext cx="9974644" cy="1180211"/>
          </a:xfrm>
        </p:spPr>
        <p:txBody>
          <a:bodyPr/>
          <a:lstStyle/>
          <a:p>
            <a:r>
              <a:rPr lang="en-US"/>
              <a:t>Click to edit Master title style</a:t>
            </a:r>
          </a:p>
        </p:txBody>
      </p:sp>
    </p:spTree>
    <p:extLst>
      <p:ext uri="{BB962C8B-B14F-4D97-AF65-F5344CB8AC3E}">
        <p14:creationId xmlns:p14="http://schemas.microsoft.com/office/powerpoint/2010/main" val="36301412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White Content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BB57C4C8-7A2D-B841-9CD6-F2F14F063EF1}"/>
              </a:ext>
            </a:extLst>
          </p:cNvPr>
          <p:cNvSpPr>
            <a:spLocks noGrp="1"/>
          </p:cNvSpPr>
          <p:nvPr>
            <p:ph type="title"/>
          </p:nvPr>
        </p:nvSpPr>
        <p:spPr>
          <a:xfrm>
            <a:off x="838200" y="619769"/>
            <a:ext cx="10515600" cy="711319"/>
          </a:xfrm>
        </p:spPr>
        <p:txBody>
          <a:bodyPr/>
          <a:lstStyle/>
          <a:p>
            <a:r>
              <a:rPr lang="en-GB"/>
              <a:t>Click to edit Master title style</a:t>
            </a:r>
            <a:endParaRPr lang="en-SE"/>
          </a:p>
        </p:txBody>
      </p:sp>
      <p:sp>
        <p:nvSpPr>
          <p:cNvPr id="8" name="Content Placeholder 2">
            <a:extLst>
              <a:ext uri="{FF2B5EF4-FFF2-40B4-BE49-F238E27FC236}">
                <a16:creationId xmlns:a16="http://schemas.microsoft.com/office/drawing/2014/main" id="{80E4718B-9538-4343-BF92-BB2C0E95BCB5}"/>
              </a:ext>
            </a:extLst>
          </p:cNvPr>
          <p:cNvSpPr>
            <a:spLocks noGrp="1"/>
          </p:cNvSpPr>
          <p:nvPr>
            <p:ph idx="1"/>
          </p:nvPr>
        </p:nvSpPr>
        <p:spPr>
          <a:xfrm>
            <a:off x="838200" y="1551007"/>
            <a:ext cx="9359096" cy="4572000"/>
          </a:xfrm>
        </p:spPr>
        <p:txBody>
          <a:bodyPr/>
          <a:lstStyle>
            <a:lvl1pPr>
              <a:lnSpc>
                <a:spcPct val="110000"/>
              </a:lnSpc>
              <a:defRPr/>
            </a:lvl1pPr>
            <a:lvl2pPr>
              <a:lnSpc>
                <a:spcPct val="110000"/>
              </a:lnSpc>
              <a:defRPr/>
            </a:lvl2pPr>
            <a:lvl3pPr>
              <a:lnSpc>
                <a:spcPct val="110000"/>
              </a:lnSpc>
              <a:defRPr/>
            </a:lvl3pPr>
          </a:lstStyle>
          <a:p>
            <a:pPr lvl="0"/>
            <a:r>
              <a:rPr lang="en-GB"/>
              <a:t>Click to edit Master text styles</a:t>
            </a:r>
          </a:p>
          <a:p>
            <a:pPr lvl="1"/>
            <a:r>
              <a:rPr lang="en-GB"/>
              <a:t>Second level</a:t>
            </a:r>
          </a:p>
          <a:p>
            <a:pPr lvl="2"/>
            <a:r>
              <a:rPr lang="en-GB"/>
              <a:t>Third level</a:t>
            </a:r>
          </a:p>
        </p:txBody>
      </p:sp>
    </p:spTree>
    <p:extLst>
      <p:ext uri="{BB962C8B-B14F-4D97-AF65-F5344CB8AC3E}">
        <p14:creationId xmlns:p14="http://schemas.microsoft.com/office/powerpoint/2010/main" val="250597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divider">
    <p:bg>
      <p:bgRef idx="1001">
        <a:schemeClr val="bg2"/>
      </p:bgRef>
    </p:bg>
    <p:spTree>
      <p:nvGrpSpPr>
        <p:cNvPr id="1" name=""/>
        <p:cNvGrpSpPr/>
        <p:nvPr/>
      </p:nvGrpSpPr>
      <p:grpSpPr>
        <a:xfrm>
          <a:off x="0" y="0"/>
          <a:ext cx="0" cy="0"/>
          <a:chOff x="0" y="0"/>
          <a:chExt cx="0" cy="0"/>
        </a:xfrm>
      </p:grpSpPr>
      <p:sp>
        <p:nvSpPr>
          <p:cNvPr id="3" name="Google Shape;211;p5">
            <a:extLst>
              <a:ext uri="{FF2B5EF4-FFF2-40B4-BE49-F238E27FC236}">
                <a16:creationId xmlns:a16="http://schemas.microsoft.com/office/drawing/2014/main" id="{1E428696-D5BF-4543-E336-4306A94FB16D}"/>
              </a:ext>
            </a:extLst>
          </p:cNvPr>
          <p:cNvSpPr/>
          <p:nvPr userDrawn="1"/>
        </p:nvSpPr>
        <p:spPr>
          <a:xfrm>
            <a:off x="0" y="641888"/>
            <a:ext cx="12216829" cy="1332293"/>
          </a:xfrm>
          <a:custGeom>
            <a:avLst/>
            <a:gdLst/>
            <a:ahLst/>
            <a:cxnLst/>
            <a:rect l="l" t="t" r="r" b="b"/>
            <a:pathLst>
              <a:path w="24433657" h="2664587" extrusionOk="0">
                <a:moveTo>
                  <a:pt x="0" y="0"/>
                </a:moveTo>
                <a:lnTo>
                  <a:pt x="24433657" y="0"/>
                </a:lnTo>
                <a:lnTo>
                  <a:pt x="24433657" y="2664587"/>
                </a:lnTo>
                <a:lnTo>
                  <a:pt x="0" y="2664587"/>
                </a:lnTo>
                <a:close/>
              </a:path>
            </a:pathLst>
          </a:custGeom>
          <a:gradFill>
            <a:gsLst>
              <a:gs pos="0">
                <a:srgbClr val="0B5FBA">
                  <a:alpha val="80000"/>
                </a:srgbClr>
              </a:gs>
              <a:gs pos="100000">
                <a:srgbClr val="00D0AB"/>
              </a:gs>
            </a:gsLst>
            <a:lin ang="0" scaled="0"/>
          </a:gra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 name="Content Placeholder 12">
            <a:extLst>
              <a:ext uri="{FF2B5EF4-FFF2-40B4-BE49-F238E27FC236}">
                <a16:creationId xmlns:a16="http://schemas.microsoft.com/office/drawing/2014/main" id="{565DB808-7A91-ED5A-1106-9B7612CFBFBA}"/>
              </a:ext>
            </a:extLst>
          </p:cNvPr>
          <p:cNvSpPr>
            <a:spLocks noGrp="1"/>
          </p:cNvSpPr>
          <p:nvPr>
            <p:ph sz="quarter" idx="16" hasCustomPrompt="1"/>
          </p:nvPr>
        </p:nvSpPr>
        <p:spPr>
          <a:xfrm>
            <a:off x="549525" y="937153"/>
            <a:ext cx="12217400" cy="741762"/>
          </a:xfrm>
        </p:spPr>
        <p:txBody>
          <a:bodyPr>
            <a:normAutofit/>
          </a:bodyPr>
          <a:lstStyle>
            <a:lvl1pPr marL="0" indent="0">
              <a:buNone/>
              <a:defRPr sz="3600" b="0" i="0">
                <a:solidFill>
                  <a:schemeClr val="bg1"/>
                </a:solidFill>
                <a:latin typeface="Roboto Medium" panose="02000000000000000000" pitchFamily="2" charset="0"/>
                <a:ea typeface="Roboto Medium" panose="02000000000000000000" pitchFamily="2" charset="0"/>
              </a:defRPr>
            </a:lvl1pPr>
          </a:lstStyle>
          <a:p>
            <a:pPr lvl="0"/>
            <a:r>
              <a:rPr lang="en-GB" err="1"/>
              <a:t>Xx</a:t>
            </a:r>
            <a:r>
              <a:rPr lang="en-GB"/>
              <a:t> | Section name</a:t>
            </a:r>
          </a:p>
        </p:txBody>
      </p:sp>
      <p:sp>
        <p:nvSpPr>
          <p:cNvPr id="2" name="Slide Number Placeholder 5">
            <a:extLst>
              <a:ext uri="{FF2B5EF4-FFF2-40B4-BE49-F238E27FC236}">
                <a16:creationId xmlns:a16="http://schemas.microsoft.com/office/drawing/2014/main" id="{FCF95945-99E7-2D4A-986F-3E8B91E01AA0}"/>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329848042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urse overview">
    <p:bg>
      <p:bgRef idx="1001">
        <a:schemeClr val="bg2"/>
      </p:bgRef>
    </p:bg>
    <p:spTree>
      <p:nvGrpSpPr>
        <p:cNvPr id="1" name=""/>
        <p:cNvGrpSpPr/>
        <p:nvPr/>
      </p:nvGrpSpPr>
      <p:grpSpPr>
        <a:xfrm>
          <a:off x="0" y="0"/>
          <a:ext cx="0" cy="0"/>
          <a:chOff x="0" y="0"/>
          <a:chExt cx="0" cy="0"/>
        </a:xfrm>
      </p:grpSpPr>
      <p:sp>
        <p:nvSpPr>
          <p:cNvPr id="3" name="Google Shape;168;p6">
            <a:extLst>
              <a:ext uri="{FF2B5EF4-FFF2-40B4-BE49-F238E27FC236}">
                <a16:creationId xmlns:a16="http://schemas.microsoft.com/office/drawing/2014/main" id="{593680CA-F5E5-83BA-1909-4D499FF4B3FB}"/>
              </a:ext>
            </a:extLst>
          </p:cNvPr>
          <p:cNvSpPr txBox="1"/>
          <p:nvPr userDrawn="1"/>
        </p:nvSpPr>
        <p:spPr>
          <a:xfrm>
            <a:off x="0" y="679424"/>
            <a:ext cx="12192000" cy="6478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16994"/>
              </a:lnSpc>
              <a:spcBef>
                <a:spcPts val="0"/>
              </a:spcBef>
              <a:spcAft>
                <a:spcPts val="0"/>
              </a:spcAft>
              <a:buClr>
                <a:srgbClr val="000000"/>
              </a:buClr>
              <a:buSzTx/>
              <a:buFont typeface="Arial"/>
              <a:buNone/>
              <a:tabLst/>
              <a:defRPr/>
            </a:pPr>
            <a:r>
              <a:rPr kumimoji="0" lang="en-US" sz="3598" b="1" i="0" u="none" strike="noStrike" kern="0" cap="none" spc="0" normalizeH="0" baseline="0" noProof="0">
                <a:ln>
                  <a:noFill/>
                </a:ln>
                <a:solidFill>
                  <a:srgbClr val="0B5FBA"/>
                </a:solidFill>
                <a:effectLst/>
                <a:uLnTx/>
                <a:uFillTx/>
                <a:latin typeface="Roboto"/>
                <a:ea typeface="Roboto"/>
                <a:cs typeface="Roboto"/>
                <a:sym typeface="Roboto"/>
              </a:rPr>
              <a:t>Masterclass overview</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 name="Slide Number Placeholder 5">
            <a:extLst>
              <a:ext uri="{FF2B5EF4-FFF2-40B4-BE49-F238E27FC236}">
                <a16:creationId xmlns:a16="http://schemas.microsoft.com/office/drawing/2014/main" id="{46B4D870-9DFE-D539-5B03-DA43115B3011}"/>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76516020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odule_Description">
    <p:bg>
      <p:bgPr>
        <a:solidFill>
          <a:srgbClr val="DBEFF9"/>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BDC76B8-60F6-62D3-9F73-E81662203017}"/>
              </a:ext>
            </a:extLst>
          </p:cNvPr>
          <p:cNvSpPr>
            <a:spLocks noGrp="1"/>
          </p:cNvSpPr>
          <p:nvPr>
            <p:ph type="subTitle" idx="1" hasCustomPrompt="1"/>
          </p:nvPr>
        </p:nvSpPr>
        <p:spPr>
          <a:xfrm>
            <a:off x="429766" y="1863670"/>
            <a:ext cx="11348378" cy="4052343"/>
          </a:xfrm>
        </p:spPr>
        <p:txBody>
          <a:bodyPr vert="horz" lIns="91440" tIns="45720" rIns="91440" bIns="45720" numCol="2" rtlCol="0" anchor="t">
            <a:normAutofit/>
          </a:bodyPr>
          <a:lstStyle>
            <a:lvl1pPr marL="342900" indent="-342900">
              <a:buFont typeface="Arial" panose="020B0604020202020204" pitchFamily="34" charset="0"/>
              <a:buChar char="•"/>
              <a:defRPr lang="en-US" sz="2000" dirty="0">
                <a:solidFill>
                  <a:srgbClr val="0A5FBA"/>
                </a:solidFill>
              </a:defRPr>
            </a:lvl1pPr>
          </a:lstStyle>
          <a:p>
            <a:pPr lvl="0"/>
            <a:r>
              <a:rPr lang="en-US"/>
              <a:t>Description</a:t>
            </a:r>
          </a:p>
        </p:txBody>
      </p:sp>
      <p:sp>
        <p:nvSpPr>
          <p:cNvPr id="7" name="TextBox 6">
            <a:extLst>
              <a:ext uri="{FF2B5EF4-FFF2-40B4-BE49-F238E27FC236}">
                <a16:creationId xmlns:a16="http://schemas.microsoft.com/office/drawing/2014/main" id="{D0CE24D6-53DF-C3EE-98C5-256C45829EB6}"/>
              </a:ext>
            </a:extLst>
          </p:cNvPr>
          <p:cNvSpPr txBox="1"/>
          <p:nvPr userDrawn="1"/>
        </p:nvSpPr>
        <p:spPr>
          <a:xfrm>
            <a:off x="429766" y="1007390"/>
            <a:ext cx="3878763" cy="461665"/>
          </a:xfrm>
          <a:prstGeom prst="rect">
            <a:avLst/>
          </a:prstGeom>
          <a:noFill/>
        </p:spPr>
        <p:txBody>
          <a:bodyPr wrap="square" rtlCol="0">
            <a:spAutoFit/>
          </a:bodyPr>
          <a:lstStyle/>
          <a:p>
            <a:r>
              <a:rPr lang="en-GB" sz="2400" b="1" i="0">
                <a:solidFill>
                  <a:srgbClr val="0A5FBA"/>
                </a:solidFill>
                <a:latin typeface="Roboto Black" panose="02000000000000000000" pitchFamily="2" charset="0"/>
                <a:ea typeface="Roboto Black" panose="02000000000000000000" pitchFamily="2" charset="0"/>
              </a:rPr>
              <a:t>About this module</a:t>
            </a:r>
          </a:p>
        </p:txBody>
      </p:sp>
      <p:sp>
        <p:nvSpPr>
          <p:cNvPr id="9" name="Slide Number Placeholder 5">
            <a:extLst>
              <a:ext uri="{FF2B5EF4-FFF2-40B4-BE49-F238E27FC236}">
                <a16:creationId xmlns:a16="http://schemas.microsoft.com/office/drawing/2014/main" id="{4AE57DFF-FBB7-A1F5-50F8-185BEE7FAB43}"/>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50283513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Agenda">
    <p:bg>
      <p:bgPr>
        <a:solidFill>
          <a:srgbClr val="DBEFF9"/>
        </a:solidFill>
        <a:effectLst/>
      </p:bgPr>
    </p:bg>
    <p:spTree>
      <p:nvGrpSpPr>
        <p:cNvPr id="1" name=""/>
        <p:cNvGrpSpPr/>
        <p:nvPr/>
      </p:nvGrpSpPr>
      <p:grpSpPr>
        <a:xfrm>
          <a:off x="0" y="0"/>
          <a:ext cx="0" cy="0"/>
          <a:chOff x="0" y="0"/>
          <a:chExt cx="0" cy="0"/>
        </a:xfrm>
      </p:grpSpPr>
      <p:sp>
        <p:nvSpPr>
          <p:cNvPr id="10" name="Freeform: Shape 11">
            <a:extLst>
              <a:ext uri="{FF2B5EF4-FFF2-40B4-BE49-F238E27FC236}">
                <a16:creationId xmlns:a16="http://schemas.microsoft.com/office/drawing/2014/main" id="{F42EC37D-2B88-915B-F41A-EBA61986B4EC}"/>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
        <p:nvSpPr>
          <p:cNvPr id="13" name="TextBox 12">
            <a:extLst>
              <a:ext uri="{FF2B5EF4-FFF2-40B4-BE49-F238E27FC236}">
                <a16:creationId xmlns:a16="http://schemas.microsoft.com/office/drawing/2014/main" id="{9B7C41C5-FD40-EBFC-19B4-E00567487383}"/>
              </a:ext>
            </a:extLst>
          </p:cNvPr>
          <p:cNvSpPr txBox="1"/>
          <p:nvPr userDrawn="1"/>
        </p:nvSpPr>
        <p:spPr>
          <a:xfrm>
            <a:off x="433953" y="433953"/>
            <a:ext cx="4587498" cy="769441"/>
          </a:xfrm>
          <a:prstGeom prst="rect">
            <a:avLst/>
          </a:prstGeom>
          <a:noFill/>
        </p:spPr>
        <p:txBody>
          <a:bodyPr wrap="square" rtlCol="0">
            <a:spAutoFit/>
          </a:bodyPr>
          <a:lstStyle/>
          <a:p>
            <a:r>
              <a:rPr lang="en-GB" sz="4400" b="1" i="0">
                <a:solidFill>
                  <a:srgbClr val="0A5FBA"/>
                </a:solidFill>
                <a:latin typeface="Roboto Black" panose="02000000000000000000" pitchFamily="2" charset="0"/>
                <a:ea typeface="Roboto Black" panose="02000000000000000000" pitchFamily="2" charset="0"/>
              </a:rPr>
              <a:t>Today’s focus</a:t>
            </a:r>
          </a:p>
        </p:txBody>
      </p:sp>
      <p:sp>
        <p:nvSpPr>
          <p:cNvPr id="2" name="Slide Number Placeholder 5">
            <a:extLst>
              <a:ext uri="{FF2B5EF4-FFF2-40B4-BE49-F238E27FC236}">
                <a16:creationId xmlns:a16="http://schemas.microsoft.com/office/drawing/2014/main" id="{94114EBA-FFC5-2CCD-CE07-16C3EE6738C2}"/>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84577523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oT Programme">
    <p:bg>
      <p:bgPr>
        <a:solidFill>
          <a:srgbClr val="0A5FBA"/>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chemeClr val="bg1"/>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4"/>
            <a:ext cx="10652760" cy="4499623"/>
          </a:xfrm>
        </p:spPr>
        <p:txBody>
          <a:bodyPr>
            <a:normAutofit/>
          </a:bodyPr>
          <a:lstStyle>
            <a:lvl1pPr marL="0" indent="0">
              <a:buNone/>
              <a:defRPr sz="2800">
                <a:solidFill>
                  <a:schemeClr val="bg1"/>
                </a:solidFill>
              </a:defRPr>
            </a:lvl1pPr>
            <a:lvl2pPr>
              <a:defRPr sz="24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12/15/2025</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lvl1pPr>
              <a:defRPr>
                <a:solidFill>
                  <a:schemeClr val="bg1"/>
                </a:solidFill>
              </a:defRPr>
            </a:lvl1pPr>
          </a:lstStyle>
          <a:p>
            <a:fld id="{CC057153-B650-4DEB-B370-79DDCFDCE934}" type="slidenum">
              <a:rPr lang="en-US" smtClean="0"/>
              <a:pPr/>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79000">
                <a:srgbClr val="00B0CE"/>
              </a:gs>
              <a:gs pos="4000">
                <a:srgbClr val="00D0AB"/>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2617265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urse details">
    <p:bg>
      <p:bgPr>
        <a:solidFill>
          <a:srgbClr val="DB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hasCustomPrompt="1"/>
          </p:nvPr>
        </p:nvSpPr>
        <p:spPr>
          <a:xfrm>
            <a:off x="4820076" y="1187943"/>
            <a:ext cx="6766560" cy="932688"/>
          </a:xfrm>
        </p:spPr>
        <p:txBody>
          <a:bodyPr anchor="ctr">
            <a:noAutofit/>
          </a:bodyPr>
          <a:lstStyle>
            <a:lvl1pPr>
              <a:defRPr sz="2400" b="0" i="0">
                <a:solidFill>
                  <a:srgbClr val="0A5FBA"/>
                </a:solidFill>
                <a:latin typeface="Roboto" panose="02000000000000000000" pitchFamily="2" charset="0"/>
                <a:ea typeface="Roboto" panose="02000000000000000000" pitchFamily="2" charset="0"/>
              </a:defRPr>
            </a:lvl1pPr>
          </a:lstStyle>
          <a:p>
            <a:r>
              <a:rPr lang="en-US"/>
              <a:t>Module number | Module name</a:t>
            </a:r>
          </a:p>
        </p:txBody>
      </p:sp>
      <p:sp>
        <p:nvSpPr>
          <p:cNvPr id="11" name="Picture Placeholder 3">
            <a:extLst>
              <a:ext uri="{FF2B5EF4-FFF2-40B4-BE49-F238E27FC236}">
                <a16:creationId xmlns:a16="http://schemas.microsoft.com/office/drawing/2014/main" id="{1B32E518-8213-A79A-7E36-BA4D782F8ED4}"/>
              </a:ext>
            </a:extLst>
          </p:cNvPr>
          <p:cNvSpPr>
            <a:spLocks noGrp="1"/>
          </p:cNvSpPr>
          <p:nvPr>
            <p:ph type="pic" sz="quarter" idx="15" hasCustomPrompt="1"/>
          </p:nvPr>
        </p:nvSpPr>
        <p:spPr>
          <a:xfrm>
            <a:off x="0" y="0"/>
            <a:ext cx="4147926" cy="6399152"/>
          </a:xfrm>
          <a:custGeom>
            <a:avLst/>
            <a:gdLst>
              <a:gd name="connsiteX0" fmla="*/ 0 w 4147926"/>
              <a:gd name="connsiteY0" fmla="*/ 0 h 6399152"/>
              <a:gd name="connsiteX1" fmla="*/ 4147926 w 4147926"/>
              <a:gd name="connsiteY1" fmla="*/ 0 h 6399152"/>
              <a:gd name="connsiteX2" fmla="*/ 4147926 w 4147926"/>
              <a:gd name="connsiteY2" fmla="*/ 5795922 h 6399152"/>
              <a:gd name="connsiteX3" fmla="*/ 3544696 w 4147926"/>
              <a:gd name="connsiteY3" fmla="*/ 6399152 h 6399152"/>
              <a:gd name="connsiteX4" fmla="*/ 0 w 4147926"/>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7926" h="6399152">
                <a:moveTo>
                  <a:pt x="0" y="0"/>
                </a:moveTo>
                <a:lnTo>
                  <a:pt x="4147926" y="0"/>
                </a:lnTo>
                <a:lnTo>
                  <a:pt x="4147926" y="5795922"/>
                </a:lnTo>
                <a:cubicBezTo>
                  <a:pt x="4147926" y="6129077"/>
                  <a:pt x="3877851" y="6399152"/>
                  <a:pt x="3544696" y="6399152"/>
                </a:cubicBezTo>
                <a:lnTo>
                  <a:pt x="0" y="6399152"/>
                </a:lnTo>
                <a:close/>
              </a:path>
            </a:pathLst>
          </a:custGeom>
          <a:blipFill dpi="0" rotWithShape="1">
            <a:blip r:embed="rId2">
              <a:alphaModFix amt="60000"/>
            </a:blip>
            <a:srcRect/>
            <a:stretch>
              <a:fillRect/>
            </a:stretch>
          </a:blipFill>
        </p:spPr>
        <p:txBody>
          <a:bodyPr wrap="square">
            <a:noAutofit/>
          </a:bodyPr>
          <a:lstStyle>
            <a:lvl1pPr marL="0" indent="0">
              <a:buNone/>
              <a:defRPr/>
            </a:lvl1pPr>
          </a:lstStyle>
          <a:p>
            <a:r>
              <a:rPr lang="en-US"/>
              <a:t>.</a:t>
            </a:r>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4820076" y="2466363"/>
            <a:ext cx="6766560" cy="3203694"/>
          </a:xfrm>
        </p:spPr>
        <p:txBody>
          <a:bodyPr numCol="2" anchor="ctr">
            <a:normAutofit/>
          </a:bodyPr>
          <a:lstStyle>
            <a:lvl1pPr marL="342900" indent="-342900">
              <a:buFont typeface="Arial" panose="020B0604020202020204" pitchFamily="34" charset="0"/>
              <a:buChar char="•"/>
              <a:defRPr sz="2000">
                <a:solidFill>
                  <a:srgbClr val="0A5FBA"/>
                </a:solidFill>
              </a:defRPr>
            </a:lvl1pPr>
            <a:lvl2pPr>
              <a:defRPr sz="1800">
                <a:solidFill>
                  <a:srgbClr val="0A5FBA"/>
                </a:solidFill>
              </a:defRPr>
            </a:lvl2pPr>
            <a:lvl3pPr>
              <a:defRPr sz="1600">
                <a:solidFill>
                  <a:srgbClr val="0A5FBA"/>
                </a:solidFill>
              </a:defRPr>
            </a:lvl3pPr>
            <a:lvl4pPr>
              <a:defRPr sz="1600">
                <a:solidFill>
                  <a:srgbClr val="0A5FBA"/>
                </a:solidFill>
              </a:defRPr>
            </a:lvl4pPr>
            <a:lvl5pPr>
              <a:defRPr sz="1600">
                <a:solidFill>
                  <a:srgbClr val="0A5FBA"/>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1136131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Content Slide - Styl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4"/>
            <a:ext cx="10652760" cy="4115157"/>
          </a:xfrm>
        </p:spPr>
        <p:txBody>
          <a:bodyPr>
            <a:normAutofit/>
          </a:bodyPr>
          <a:lstStyle>
            <a:lvl1pPr marL="0" indent="0">
              <a:buNone/>
              <a:defRPr sz="2800"/>
            </a:lvl1pPr>
            <a:lvl2pPr>
              <a:defRPr sz="24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12/15/2025</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589548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429768" y="283464"/>
            <a:ext cx="10652760" cy="969264"/>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429768" y="1380744"/>
            <a:ext cx="10652760" cy="49011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36681028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Lst>
  <p:hf sldNum="0" hdr="0" ftr="0" dt="0"/>
  <p:txStyles>
    <p:title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p:titleStyle>
    <p:body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hyperlink" Target="https://unsplash.com/photos/landscape-photography-of-river-with-trees-ssEQdOiKd8U?utm_source=unsplash&amp;utm_medium=referral&amp;utm_content=creditCopyText" TargetMode="External"/><Relationship Id="rId4" Type="http://schemas.openxmlformats.org/officeDocument/2006/relationships/hyperlink" Target="https://unsplash.com/@jachan_devol?utm_source=unsplash&amp;utm_medium=referral&amp;utm_content=creditCopyText"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18.xml"/><Relationship Id="rId5" Type="http://schemas.openxmlformats.org/officeDocument/2006/relationships/image" Target="../media/image23.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7XB4xOHNEPc" TargetMode="External"/><Relationship Id="rId2" Type="http://schemas.openxmlformats.org/officeDocument/2006/relationships/notesSlide" Target="../notesSlides/notesSlide16.xml"/><Relationship Id="rId1" Type="http://schemas.openxmlformats.org/officeDocument/2006/relationships/slideLayout" Target="../slideLayouts/slideLayout18.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8.xml"/><Relationship Id="rId5" Type="http://schemas.openxmlformats.org/officeDocument/2006/relationships/image" Target="../media/image28.pn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18.xml"/><Relationship Id="rId5" Type="http://schemas.openxmlformats.org/officeDocument/2006/relationships/image" Target="../media/image28.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18.xml"/><Relationship Id="rId5" Type="http://schemas.openxmlformats.org/officeDocument/2006/relationships/image" Target="../media/image28.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18.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18.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png"/><Relationship Id="rId9"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18.xml"/><Relationship Id="rId6" Type="http://schemas.openxmlformats.org/officeDocument/2006/relationships/image" Target="../media/image37.png"/><Relationship Id="rId5" Type="http://schemas.openxmlformats.org/officeDocument/2006/relationships/image" Target="../media/image40.jpeg"/><Relationship Id="rId4" Type="http://schemas.openxmlformats.org/officeDocument/2006/relationships/image" Target="../media/image39.jpeg"/></Relationships>
</file>

<file path=ppt/slides/_rels/slide2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18.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7.xml"/><Relationship Id="rId6" Type="http://schemas.microsoft.com/office/2007/relationships/hdphoto" Target="../media/hdphoto2.wdp"/><Relationship Id="rId5" Type="http://schemas.openxmlformats.org/officeDocument/2006/relationships/image" Target="../media/image12.pn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0.xml"/><Relationship Id="rId1" Type="http://schemas.openxmlformats.org/officeDocument/2006/relationships/slideLayout" Target="../slideLayouts/slideLayout18.xml"/><Relationship Id="rId5" Type="http://schemas.openxmlformats.org/officeDocument/2006/relationships/image" Target="../media/image57.png"/><Relationship Id="rId4" Type="http://schemas.openxmlformats.org/officeDocument/2006/relationships/image" Target="../media/image56.png"/></Relationships>
</file>

<file path=ppt/slides/_rels/slide4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1.xml"/><Relationship Id="rId1" Type="http://schemas.openxmlformats.org/officeDocument/2006/relationships/slideLayout" Target="../slideLayouts/slideLayout18.xml"/><Relationship Id="rId5" Type="http://schemas.openxmlformats.org/officeDocument/2006/relationships/image" Target="../media/image60.png"/><Relationship Id="rId4" Type="http://schemas.openxmlformats.org/officeDocument/2006/relationships/image" Target="../media/image59.png"/></Relationships>
</file>

<file path=ppt/slides/_rels/slide4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5.jpeg"/><Relationship Id="rId7" Type="http://schemas.openxmlformats.org/officeDocument/2006/relationships/image" Target="../media/image68.png"/><Relationship Id="rId2" Type="http://schemas.openxmlformats.org/officeDocument/2006/relationships/notesSlide" Target="../notesSlides/notesSlide47.xml"/><Relationship Id="rId1" Type="http://schemas.openxmlformats.org/officeDocument/2006/relationships/slideLayout" Target="../slideLayouts/slideLayout18.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37.png"/></Relationships>
</file>

<file path=ppt/slides/_rels/slide4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48.xml"/><Relationship Id="rId1" Type="http://schemas.openxmlformats.org/officeDocument/2006/relationships/slideLayout" Target="../slideLayouts/slideLayout12.xml"/><Relationship Id="rId4" Type="http://schemas.openxmlformats.org/officeDocument/2006/relationships/image" Target="../media/image71.png"/></Relationships>
</file>

<file path=ppt/slides/_rels/slide4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microsoft.com/office/2007/relationships/hdphoto" Target="../media/hdphoto3.wdp"/></Relationships>
</file>

<file path=ppt/slides/_rels/slide5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0.xml"/><Relationship Id="rId1" Type="http://schemas.openxmlformats.org/officeDocument/2006/relationships/slideLayout" Target="../slideLayouts/slideLayout18.xml"/><Relationship Id="rId4" Type="http://schemas.openxmlformats.org/officeDocument/2006/relationships/image" Target="../media/image74.jpeg"/></Relationships>
</file>

<file path=ppt/slides/_rels/slide5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6.xml"/><Relationship Id="rId1" Type="http://schemas.openxmlformats.org/officeDocument/2006/relationships/slideLayout" Target="../slideLayouts/slideLayout9.xml"/><Relationship Id="rId4" Type="http://schemas.openxmlformats.org/officeDocument/2006/relationships/image" Target="../media/image79.png"/></Relationships>
</file>

<file path=ppt/slides/_rels/slide5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2.png"/><Relationship Id="rId7" Type="http://schemas.openxmlformats.org/officeDocument/2006/relationships/image" Target="../media/image85.png"/><Relationship Id="rId2" Type="http://schemas.openxmlformats.org/officeDocument/2006/relationships/notesSlide" Target="../notesSlides/notesSlide59.xml"/><Relationship Id="rId1" Type="http://schemas.openxmlformats.org/officeDocument/2006/relationships/slideLayout" Target="../slideLayouts/slideLayout18.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37.png"/><Relationship Id="rId9" Type="http://schemas.openxmlformats.org/officeDocument/2006/relationships/image" Target="../media/image87.pn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0.xml"/><Relationship Id="rId1" Type="http://schemas.openxmlformats.org/officeDocument/2006/relationships/slideLayout" Target="../slideLayouts/slideLayout20.xml"/><Relationship Id="rId5" Type="http://schemas.openxmlformats.org/officeDocument/2006/relationships/image" Target="../media/image90.png"/><Relationship Id="rId4" Type="http://schemas.openxmlformats.org/officeDocument/2006/relationships/image" Target="../media/image89.png"/></Relationships>
</file>

<file path=ppt/slides/_rels/slide61.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91.png"/><Relationship Id="rId7" Type="http://schemas.openxmlformats.org/officeDocument/2006/relationships/image" Target="../media/image95.png"/><Relationship Id="rId2" Type="http://schemas.openxmlformats.org/officeDocument/2006/relationships/notesSlide" Target="../notesSlides/notesSlide61.xml"/><Relationship Id="rId1" Type="http://schemas.openxmlformats.org/officeDocument/2006/relationships/slideLayout" Target="../slideLayouts/slideLayout21.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 Id="rId9" Type="http://schemas.openxmlformats.org/officeDocument/2006/relationships/image" Target="../media/image97.png"/></Relationships>
</file>

<file path=ppt/slides/_rels/slide6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62.xml"/><Relationship Id="rId1" Type="http://schemas.openxmlformats.org/officeDocument/2006/relationships/slideLayout" Target="../slideLayouts/slideLayout18.xml"/><Relationship Id="rId4" Type="http://schemas.openxmlformats.org/officeDocument/2006/relationships/image" Target="../media/image99.png"/></Relationships>
</file>

<file path=ppt/slides/_rels/slide6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63.xml"/><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64.xml"/><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102.emf"/><Relationship Id="rId2" Type="http://schemas.openxmlformats.org/officeDocument/2006/relationships/notesSlide" Target="../notesSlides/notesSlide65.xml"/><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66.xml"/><Relationship Id="rId1" Type="http://schemas.openxmlformats.org/officeDocument/2006/relationships/slideLayout" Target="../slideLayouts/slideLayout18.xml"/><Relationship Id="rId4" Type="http://schemas.openxmlformats.org/officeDocument/2006/relationships/image" Target="../media/image104.png"/></Relationships>
</file>

<file path=ppt/slides/_rels/slide67.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67.xml"/><Relationship Id="rId1" Type="http://schemas.openxmlformats.org/officeDocument/2006/relationships/slideLayout" Target="../slideLayouts/slideLayout18.xml"/><Relationship Id="rId5" Type="http://schemas.openxmlformats.org/officeDocument/2006/relationships/image" Target="../media/image107.png"/><Relationship Id="rId4" Type="http://schemas.openxmlformats.org/officeDocument/2006/relationships/image" Target="../media/image106.png"/></Relationships>
</file>

<file path=ppt/slides/_rels/slide68.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68.xml"/><Relationship Id="rId1" Type="http://schemas.openxmlformats.org/officeDocument/2006/relationships/slideLayout" Target="../slideLayouts/slideLayout18.xml"/><Relationship Id="rId4" Type="http://schemas.openxmlformats.org/officeDocument/2006/relationships/image" Target="../media/image109.png"/></Relationships>
</file>

<file path=ppt/slides/_rels/slide69.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69.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70.xml"/><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75.xml"/><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8.xml"/><Relationship Id="rId1" Type="http://schemas.openxmlformats.org/officeDocument/2006/relationships/video" Target="https://player.vimeo.com/video/215056621?app_id=122963" TargetMode="External"/><Relationship Id="rId4" Type="http://schemas.openxmlformats.org/officeDocument/2006/relationships/image" Target="../media/image116.jpeg"/></Relationships>
</file>

<file path=ppt/slides/_rels/slide77.xml.rels><?xml version="1.0" encoding="UTF-8" standalone="yes"?>
<Relationships xmlns="http://schemas.openxmlformats.org/package/2006/relationships"><Relationship Id="rId3" Type="http://schemas.openxmlformats.org/officeDocument/2006/relationships/image" Target="../media/image117.png"/><Relationship Id="rId7" Type="http://schemas.openxmlformats.org/officeDocument/2006/relationships/image" Target="../media/image121.png"/><Relationship Id="rId2" Type="http://schemas.openxmlformats.org/officeDocument/2006/relationships/notesSlide" Target="../notesSlides/notesSlide77.xml"/><Relationship Id="rId1" Type="http://schemas.openxmlformats.org/officeDocument/2006/relationships/slideLayout" Target="../slideLayouts/slideLayout18.xml"/><Relationship Id="rId6" Type="http://schemas.openxmlformats.org/officeDocument/2006/relationships/image" Target="../media/image120.png"/><Relationship Id="rId5" Type="http://schemas.openxmlformats.org/officeDocument/2006/relationships/image" Target="../media/image119.png"/><Relationship Id="rId4" Type="http://schemas.openxmlformats.org/officeDocument/2006/relationships/image" Target="../media/image118.png"/></Relationships>
</file>

<file path=ppt/slides/_rels/slide78.xml.rels><?xml version="1.0" encoding="UTF-8" standalone="yes"?>
<Relationships xmlns="http://schemas.openxmlformats.org/package/2006/relationships"><Relationship Id="rId3" Type="http://schemas.openxmlformats.org/officeDocument/2006/relationships/image" Target="../media/image117.png"/><Relationship Id="rId7" Type="http://schemas.openxmlformats.org/officeDocument/2006/relationships/image" Target="../media/image121.png"/><Relationship Id="rId2" Type="http://schemas.openxmlformats.org/officeDocument/2006/relationships/notesSlide" Target="../notesSlides/notesSlide78.xml"/><Relationship Id="rId1" Type="http://schemas.openxmlformats.org/officeDocument/2006/relationships/slideLayout" Target="../slideLayouts/slideLayout18.xml"/><Relationship Id="rId6" Type="http://schemas.openxmlformats.org/officeDocument/2006/relationships/image" Target="../media/image120.png"/><Relationship Id="rId5" Type="http://schemas.openxmlformats.org/officeDocument/2006/relationships/image" Target="../media/image119.png"/><Relationship Id="rId4" Type="http://schemas.openxmlformats.org/officeDocument/2006/relationships/image" Target="../media/image118.png"/></Relationships>
</file>

<file path=ppt/slides/_rels/slide79.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79.xml"/><Relationship Id="rId1" Type="http://schemas.openxmlformats.org/officeDocument/2006/relationships/slideLayout" Target="../slideLayouts/slideLayout18.xml"/><Relationship Id="rId5" Type="http://schemas.openxmlformats.org/officeDocument/2006/relationships/image" Target="../media/image121.png"/><Relationship Id="rId4" Type="http://schemas.openxmlformats.org/officeDocument/2006/relationships/image" Target="../media/image123.pn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3" Type="http://schemas.openxmlformats.org/officeDocument/2006/relationships/image" Target="../media/image124.emf"/><Relationship Id="rId2" Type="http://schemas.openxmlformats.org/officeDocument/2006/relationships/notesSlide" Target="../notesSlides/notesSlide80.xml"/><Relationship Id="rId1" Type="http://schemas.openxmlformats.org/officeDocument/2006/relationships/slideLayout" Target="../slideLayouts/slideLayout18.xml"/></Relationships>
</file>

<file path=ppt/slides/_rels/slide81.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125.png"/><Relationship Id="rId7" Type="http://schemas.openxmlformats.org/officeDocument/2006/relationships/image" Target="../media/image129.png"/><Relationship Id="rId2" Type="http://schemas.openxmlformats.org/officeDocument/2006/relationships/notesSlide" Target="../notesSlides/notesSlide81.xml"/><Relationship Id="rId1" Type="http://schemas.openxmlformats.org/officeDocument/2006/relationships/slideLayout" Target="../slideLayouts/slideLayout18.xml"/><Relationship Id="rId6" Type="http://schemas.openxmlformats.org/officeDocument/2006/relationships/image" Target="../media/image128.png"/><Relationship Id="rId5" Type="http://schemas.openxmlformats.org/officeDocument/2006/relationships/image" Target="../media/image127.png"/><Relationship Id="rId10" Type="http://schemas.openxmlformats.org/officeDocument/2006/relationships/image" Target="../media/image119.png"/><Relationship Id="rId4" Type="http://schemas.openxmlformats.org/officeDocument/2006/relationships/image" Target="../media/image126.png"/><Relationship Id="rId9" Type="http://schemas.openxmlformats.org/officeDocument/2006/relationships/image" Target="../media/image118.png"/></Relationships>
</file>

<file path=ppt/slides/_rels/slide82.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130.png"/><Relationship Id="rId7" Type="http://schemas.openxmlformats.org/officeDocument/2006/relationships/image" Target="../media/image128.png"/><Relationship Id="rId2" Type="http://schemas.openxmlformats.org/officeDocument/2006/relationships/notesSlide" Target="../notesSlides/notesSlide82.xml"/><Relationship Id="rId1" Type="http://schemas.openxmlformats.org/officeDocument/2006/relationships/slideLayout" Target="../slideLayouts/slideLayout18.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125.png"/><Relationship Id="rId9" Type="http://schemas.openxmlformats.org/officeDocument/2006/relationships/image" Target="../media/image131.png"/></Relationships>
</file>

<file path=ppt/slides/_rels/slide83.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83.xml"/><Relationship Id="rId1" Type="http://schemas.openxmlformats.org/officeDocument/2006/relationships/slideLayout" Target="../slideLayouts/slideLayout18.xml"/></Relationships>
</file>

<file path=ppt/slides/_rels/slide84.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84.xml"/><Relationship Id="rId1" Type="http://schemas.openxmlformats.org/officeDocument/2006/relationships/slideLayout" Target="../slideLayouts/slideLayout18.xml"/><Relationship Id="rId5" Type="http://schemas.openxmlformats.org/officeDocument/2006/relationships/image" Target="../media/image121.png"/><Relationship Id="rId4" Type="http://schemas.openxmlformats.org/officeDocument/2006/relationships/image" Target="../media/image123.png"/></Relationships>
</file>

<file path=ppt/slides/_rels/slide85.xml.rels><?xml version="1.0" encoding="UTF-8" standalone="yes"?>
<Relationships xmlns="http://schemas.openxmlformats.org/package/2006/relationships"><Relationship Id="rId3" Type="http://schemas.openxmlformats.org/officeDocument/2006/relationships/image" Target="../media/image133.jpg"/><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notesSlide" Target="../notesSlides/notesSlide92.xml"/><Relationship Id="rId1" Type="http://schemas.openxmlformats.org/officeDocument/2006/relationships/slideLayout" Target="../slideLayouts/slideLayout9.xml"/></Relationships>
</file>

<file path=ppt/slides/_rels/slide93.xml.rels><?xml version="1.0" encoding="UTF-8" standalone="yes"?>
<Relationships xmlns="http://schemas.openxmlformats.org/package/2006/relationships"><Relationship Id="rId8" Type="http://schemas.openxmlformats.org/officeDocument/2006/relationships/hyperlink" Target="https://www.cedrig.org/cedrig-modules#light" TargetMode="External"/><Relationship Id="rId3" Type="http://schemas.openxmlformats.org/officeDocument/2006/relationships/hyperlink" Target="https://www.ngfs.net/system/files/import/ngfs/media/2022/09/02/ngfs_physical_climate_risk_assessment.pdf" TargetMode="External"/><Relationship Id="rId7" Type="http://schemas.openxmlformats.org/officeDocument/2006/relationships/hyperlink" Target="https://resilientwash.blogs.bristol.ac.uk/tools-and-publications/" TargetMode="External"/><Relationship Id="rId2" Type="http://schemas.openxmlformats.org/officeDocument/2006/relationships/notesSlide" Target="../notesSlides/notesSlide93.xml"/><Relationship Id="rId1" Type="http://schemas.openxmlformats.org/officeDocument/2006/relationships/slideLayout" Target="../slideLayouts/slideLayout13.xml"/><Relationship Id="rId6" Type="http://schemas.openxmlformats.org/officeDocument/2006/relationships/hyperlink" Target="https://gwp.org/globalassets/global/toolbox/publications/technical-briefs/gwp_unicef_guidance-note-risk-assessments-for-wash.pdf" TargetMode="External"/><Relationship Id="rId5" Type="http://schemas.openxmlformats.org/officeDocument/2006/relationships/hyperlink" Target="https://washmatters.wateraid.org/sites/g/files/jkxoof256/files/programme-guidance-for-climate-resilient-water-sanitation-and-hygiene.pdf" TargetMode="External"/><Relationship Id="rId10" Type="http://schemas.openxmlformats.org/officeDocument/2006/relationships/hyperlink" Target="https://agwaguide.org/about/CRIDA/" TargetMode="External"/><Relationship Id="rId4" Type="http://schemas.openxmlformats.org/officeDocument/2006/relationships/hyperlink" Target="https://ndcpartnership.org/knowledge-portal/climate-toolbox/technical-guidance-comprehensive-risk-assessment-and-planning-context-climate-change" TargetMode="External"/><Relationship Id="rId9" Type="http://schemas.openxmlformats.org/officeDocument/2006/relationships/hyperlink" Target="https://washmatters.wateraid.org/sites/g/files/jkxoof256/files/integrating-climate-resilience-with-wash-system-strengthening.pdf" TargetMode="External"/></Relationships>
</file>

<file path=ppt/slides/_rels/slide9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4.xml"/><Relationship Id="rId1" Type="http://schemas.openxmlformats.org/officeDocument/2006/relationships/slideLayout" Target="../slideLayouts/slideLayout17.xml"/><Relationship Id="rId6" Type="http://schemas.microsoft.com/office/2007/relationships/hdphoto" Target="../media/hdphoto5.wdp"/><Relationship Id="rId5" Type="http://schemas.openxmlformats.org/officeDocument/2006/relationships/image" Target="../media/image12.png"/><Relationship Id="rId4"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21">
          <a:extLst>
            <a:ext uri="{FF2B5EF4-FFF2-40B4-BE49-F238E27FC236}">
              <a16:creationId xmlns:a16="http://schemas.microsoft.com/office/drawing/2014/main" id="{0F86C17D-C16C-E131-6DEF-C1C72848166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6409813-5715-2C53-1ED7-ABBCE15EA78C}"/>
              </a:ext>
            </a:extLst>
          </p:cNvPr>
          <p:cNvSpPr>
            <a:spLocks noGrp="1"/>
          </p:cNvSpPr>
          <p:nvPr>
            <p:ph type="ctrTitle"/>
          </p:nvPr>
        </p:nvSpPr>
        <p:spPr/>
        <p:txBody>
          <a:bodyPr>
            <a:normAutofit/>
          </a:bodyPr>
          <a:lstStyle/>
          <a:p>
            <a:r>
              <a:rPr lang="en-GB" kern="0">
                <a:solidFill>
                  <a:schemeClr val="tx1"/>
                </a:solidFill>
                <a:latin typeface="Roboto"/>
                <a:ea typeface="Roboto"/>
                <a:cs typeface="Roboto"/>
                <a:sym typeface="Roboto"/>
              </a:rPr>
              <a:t>Climate Risk Assessments</a:t>
            </a:r>
            <a:endParaRPr lang="en-GB">
              <a:solidFill>
                <a:schemeClr val="tx1"/>
              </a:solidFill>
            </a:endParaRPr>
          </a:p>
        </p:txBody>
      </p:sp>
      <p:sp>
        <p:nvSpPr>
          <p:cNvPr id="6" name="Text Placeholder 5">
            <a:extLst>
              <a:ext uri="{FF2B5EF4-FFF2-40B4-BE49-F238E27FC236}">
                <a16:creationId xmlns:a16="http://schemas.microsoft.com/office/drawing/2014/main" id="{BAF9CD03-24E6-3516-6E88-D0C104450FD4}"/>
              </a:ext>
            </a:extLst>
          </p:cNvPr>
          <p:cNvSpPr>
            <a:spLocks noGrp="1"/>
          </p:cNvSpPr>
          <p:nvPr>
            <p:ph type="subTitle" idx="1"/>
          </p:nvPr>
        </p:nvSpPr>
        <p:spPr/>
        <p:txBody>
          <a:bodyPr/>
          <a:lstStyle/>
          <a:p>
            <a:endParaRPr lang="en-GB"/>
          </a:p>
        </p:txBody>
      </p:sp>
      <p:pic>
        <p:nvPicPr>
          <p:cNvPr id="7" name="Picture Placeholder 6" descr="A large storm in space&#10;&#10;AI-generated content may be incorrect.">
            <a:extLst>
              <a:ext uri="{FF2B5EF4-FFF2-40B4-BE49-F238E27FC236}">
                <a16:creationId xmlns:a16="http://schemas.microsoft.com/office/drawing/2014/main" id="{201888D7-10FA-752C-1902-84F0DB4BFE95}"/>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5" name="Text Placeholder 4">
            <a:extLst>
              <a:ext uri="{FF2B5EF4-FFF2-40B4-BE49-F238E27FC236}">
                <a16:creationId xmlns:a16="http://schemas.microsoft.com/office/drawing/2014/main" id="{9146AF56-270F-F041-1DCD-BD93D3C445FC}"/>
              </a:ext>
            </a:extLst>
          </p:cNvPr>
          <p:cNvSpPr>
            <a:spLocks noGrp="1"/>
          </p:cNvSpPr>
          <p:nvPr>
            <p:ph type="body" sz="quarter" idx="14"/>
          </p:nvPr>
        </p:nvSpPr>
        <p:spPr/>
        <p:txBody>
          <a:bodyPr/>
          <a:lstStyle/>
          <a:p>
            <a:r>
              <a:rPr lang="en-GB"/>
              <a:t>MODULE 3</a:t>
            </a:r>
          </a:p>
        </p:txBody>
      </p:sp>
      <p:sp>
        <p:nvSpPr>
          <p:cNvPr id="8" name="Google Shape;286;p10">
            <a:extLst>
              <a:ext uri="{FF2B5EF4-FFF2-40B4-BE49-F238E27FC236}">
                <a16:creationId xmlns:a16="http://schemas.microsoft.com/office/drawing/2014/main" id="{F87092C3-3844-F7B7-2B9E-B9D2E0A0C50E}"/>
              </a:ext>
            </a:extLst>
          </p:cNvPr>
          <p:cNvSpPr txBox="1"/>
          <p:nvPr/>
        </p:nvSpPr>
        <p:spPr>
          <a:xfrm>
            <a:off x="206884" y="4761622"/>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Hurricane from space | NASA | </a:t>
            </a: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Unsplash</a:t>
            </a:r>
            <a:endParaRPr kumimoji="0" sz="933"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2133629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535B417-3D01-E0EE-C553-C59F4EAEFB21}"/>
              </a:ext>
            </a:extLst>
          </p:cNvPr>
          <p:cNvSpPr>
            <a:spLocks noGrp="1"/>
          </p:cNvSpPr>
          <p:nvPr>
            <p:ph type="title"/>
          </p:nvPr>
        </p:nvSpPr>
        <p:spPr/>
        <p:txBody>
          <a:bodyPr/>
          <a:lstStyle/>
          <a:p>
            <a:r>
              <a:rPr lang="en-GB" sz="2800" b="1" dirty="0">
                <a:solidFill>
                  <a:srgbClr val="0B5FBA"/>
                </a:solidFill>
                <a:latin typeface="Roboto"/>
                <a:ea typeface="Roboto"/>
                <a:cs typeface="Roboto"/>
              </a:rPr>
              <a:t>MODULE 3 Learning objectives</a:t>
            </a:r>
            <a:endParaRPr lang="en-GB" dirty="0">
              <a:solidFill>
                <a:srgbClr val="0B5FBA"/>
              </a:solidFill>
              <a:latin typeface="Roboto"/>
              <a:ea typeface="Roboto"/>
              <a:cs typeface="Roboto"/>
            </a:endParaRPr>
          </a:p>
        </p:txBody>
      </p:sp>
      <p:sp>
        <p:nvSpPr>
          <p:cNvPr id="3" name="Text Placeholder 2">
            <a:extLst>
              <a:ext uri="{FF2B5EF4-FFF2-40B4-BE49-F238E27FC236}">
                <a16:creationId xmlns:a16="http://schemas.microsoft.com/office/drawing/2014/main" id="{45BBF9BC-A39D-80AC-A0B4-E09C039ECCE0}"/>
              </a:ext>
            </a:extLst>
          </p:cNvPr>
          <p:cNvSpPr>
            <a:spLocks noGrp="1"/>
          </p:cNvSpPr>
          <p:nvPr>
            <p:ph idx="1"/>
          </p:nvPr>
        </p:nvSpPr>
        <p:spPr>
          <a:xfrm>
            <a:off x="429768" y="1434416"/>
            <a:ext cx="11582591" cy="4190656"/>
          </a:xfrm>
        </p:spPr>
        <p:txBody>
          <a:bodyPr>
            <a:normAutofit lnSpcReduction="10000"/>
          </a:bodyPr>
          <a:lstStyle/>
          <a:p>
            <a:pPr marL="114300"/>
            <a:r>
              <a:rPr lang="en-GB"/>
              <a:t>By the end of this module, participants will be able to:</a:t>
            </a:r>
          </a:p>
          <a:p>
            <a:pPr marL="114300"/>
            <a:endParaRPr lang="en-GB"/>
          </a:p>
          <a:p>
            <a:pPr marL="457200" indent="-457200">
              <a:buFont typeface="Arial" panose="020B0604020202020204" pitchFamily="34" charset="0"/>
              <a:buChar char="•"/>
            </a:pPr>
            <a:r>
              <a:rPr lang="en-GB" b="1"/>
              <a:t>Explain</a:t>
            </a:r>
            <a:r>
              <a:rPr lang="en-GB"/>
              <a:t> the fundamentals of climate risk assessment, with a focus on aligning assessments with local conditions and project-specific needs.</a:t>
            </a:r>
          </a:p>
          <a:p>
            <a:pPr marL="457200" indent="-457200">
              <a:buFont typeface="Arial" panose="020B0604020202020204" pitchFamily="34" charset="0"/>
              <a:buChar char="•"/>
            </a:pPr>
            <a:r>
              <a:rPr lang="en-GB" b="1"/>
              <a:t>Describe</a:t>
            </a:r>
            <a:r>
              <a:rPr lang="en-GB"/>
              <a:t> key tools and resources used to identify and evaluate climate risks.</a:t>
            </a:r>
          </a:p>
          <a:p>
            <a:pPr marL="457200" indent="-457200">
              <a:buFont typeface="Arial" panose="020B0604020202020204" pitchFamily="34" charset="0"/>
              <a:buChar char="•"/>
            </a:pPr>
            <a:r>
              <a:rPr lang="en-GB" b="1"/>
              <a:t>Include </a:t>
            </a:r>
            <a:r>
              <a:rPr lang="en-GB"/>
              <a:t>vulnerable groups, including women and marginalized populations, to ensure inclusive and equitable risk analysis.</a:t>
            </a:r>
          </a:p>
          <a:p>
            <a:pPr marL="457200" indent="-457200">
              <a:buFont typeface="Arial" panose="020B0604020202020204" pitchFamily="34" charset="0"/>
              <a:buChar char="•"/>
            </a:pPr>
            <a:r>
              <a:rPr lang="en-GB" b="1"/>
              <a:t>Recognise</a:t>
            </a:r>
            <a:r>
              <a:rPr lang="en-GB"/>
              <a:t> uses and limitations of climate models</a:t>
            </a:r>
          </a:p>
        </p:txBody>
      </p:sp>
    </p:spTree>
    <p:extLst>
      <p:ext uri="{BB962C8B-B14F-4D97-AF65-F5344CB8AC3E}">
        <p14:creationId xmlns:p14="http://schemas.microsoft.com/office/powerpoint/2010/main" val="40355629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4279AA3-2EA5-089B-65D4-C7D1260855DF}"/>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1954F7C-E5F1-39A9-0A90-A495D6504F8E}"/>
              </a:ext>
            </a:extLst>
          </p:cNvPr>
          <p:cNvSpPr>
            <a:spLocks noGrp="1"/>
          </p:cNvSpPr>
          <p:nvPr>
            <p:ph sz="quarter" idx="16"/>
          </p:nvPr>
        </p:nvSpPr>
        <p:spPr>
          <a:xfrm>
            <a:off x="549525" y="937153"/>
            <a:ext cx="11017041" cy="741762"/>
          </a:xfrm>
        </p:spPr>
        <p:txBody>
          <a:bodyPr>
            <a:normAutofit/>
          </a:bodyPr>
          <a:lstStyle/>
          <a:p>
            <a:r>
              <a:rPr lang="en-GB"/>
              <a:t>02| Upstream and downstream water resources</a:t>
            </a:r>
          </a:p>
        </p:txBody>
      </p:sp>
      <p:sp>
        <p:nvSpPr>
          <p:cNvPr id="6" name="TextBox 5">
            <a:extLst>
              <a:ext uri="{FF2B5EF4-FFF2-40B4-BE49-F238E27FC236}">
                <a16:creationId xmlns:a16="http://schemas.microsoft.com/office/drawing/2014/main" id="{BF788199-5F73-08E2-1983-BC21C45397AC}"/>
              </a:ext>
            </a:extLst>
          </p:cNvPr>
          <p:cNvSpPr txBox="1"/>
          <p:nvPr/>
        </p:nvSpPr>
        <p:spPr>
          <a:xfrm rot="16200000">
            <a:off x="8790037" y="3417988"/>
            <a:ext cx="6107906"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a:ln>
                  <a:noFill/>
                </a:ln>
                <a:solidFill>
                  <a:prstClr val="white"/>
                </a:solidFill>
                <a:effectLst/>
                <a:uLnTx/>
                <a:uFillTx/>
                <a:latin typeface="Arial"/>
                <a:cs typeface="Arial"/>
                <a:sym typeface="Arial"/>
              </a:rPr>
              <a:t>Photo by </a:t>
            </a:r>
            <a:r>
              <a:rPr kumimoji="0" lang="en-GB" sz="1400" b="0" i="0" u="none" strike="noStrike" kern="0" cap="none" spc="0" normalizeH="0" baseline="0" noProof="0">
                <a:ln>
                  <a:noFill/>
                </a:ln>
                <a:solidFill>
                  <a:prstClr val="white"/>
                </a:solidFill>
                <a:effectLst/>
                <a:uLnTx/>
                <a:uFillTx/>
                <a:latin typeface="Arial"/>
                <a:cs typeface="Arial"/>
                <a:sym typeface="Arial"/>
                <a:hlinkClick r:id="rId4">
                  <a:extLst>
                    <a:ext uri="{A12FA001-AC4F-418D-AE19-62706E023703}">
                      <ahyp:hlinkClr xmlns:ahyp="http://schemas.microsoft.com/office/drawing/2018/hyperlinkcolor" val="tx"/>
                    </a:ext>
                  </a:extLst>
                </a:hlinkClick>
              </a:rPr>
              <a:t>Jachan DeVol</a:t>
            </a:r>
            <a:r>
              <a:rPr kumimoji="0" lang="en-GB" sz="1400" b="0" i="0" u="none" strike="noStrike" kern="0" cap="none" spc="0" normalizeH="0" baseline="0" noProof="0">
                <a:ln>
                  <a:noFill/>
                </a:ln>
                <a:solidFill>
                  <a:prstClr val="white"/>
                </a:solidFill>
                <a:effectLst/>
                <a:uLnTx/>
                <a:uFillTx/>
                <a:latin typeface="Arial"/>
                <a:cs typeface="Arial"/>
                <a:sym typeface="Arial"/>
              </a:rPr>
              <a:t> on </a:t>
            </a:r>
            <a:r>
              <a:rPr kumimoji="0" lang="en-GB" sz="1400" b="0" i="0" u="none" strike="noStrike" kern="0" cap="none" spc="0" normalizeH="0" baseline="0" noProof="0">
                <a:ln>
                  <a:noFill/>
                </a:ln>
                <a:solidFill>
                  <a:prstClr val="white"/>
                </a:solidFill>
                <a:effectLst/>
                <a:uLnTx/>
                <a:uFillTx/>
                <a:latin typeface="Arial"/>
                <a:cs typeface="Arial"/>
                <a:sym typeface="Arial"/>
                <a:hlinkClick r:id="rId5">
                  <a:extLst>
                    <a:ext uri="{A12FA001-AC4F-418D-AE19-62706E023703}">
                      <ahyp:hlinkClr xmlns:ahyp="http://schemas.microsoft.com/office/drawing/2018/hyperlinkcolor" val="tx"/>
                    </a:ext>
                  </a:extLst>
                </a:hlinkClick>
              </a:rPr>
              <a:t>Unsplash</a:t>
            </a:r>
            <a:r>
              <a:rPr kumimoji="0" lang="en-GB" sz="1400" b="0" i="0" u="none" strike="noStrike" kern="0" cap="none" spc="0" normalizeH="0" baseline="0" noProof="0">
                <a:ln>
                  <a:noFill/>
                </a:ln>
                <a:solidFill>
                  <a:prstClr val="white"/>
                </a:solidFill>
                <a:effectLst/>
                <a:uLnTx/>
                <a:uFillTx/>
                <a:latin typeface="Arial"/>
                <a:cs typeface="Arial"/>
                <a:sym typeface="Arial"/>
              </a:rPr>
              <a:t> </a:t>
            </a:r>
          </a:p>
        </p:txBody>
      </p:sp>
    </p:spTree>
    <p:extLst>
      <p:ext uri="{BB962C8B-B14F-4D97-AF65-F5344CB8AC3E}">
        <p14:creationId xmlns:p14="http://schemas.microsoft.com/office/powerpoint/2010/main" val="2959091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48F8A-75D0-F20D-6FF0-BC8027DC7A6B}"/>
              </a:ext>
            </a:extLst>
          </p:cNvPr>
          <p:cNvSpPr>
            <a:spLocks noGrp="1"/>
          </p:cNvSpPr>
          <p:nvPr>
            <p:ph type="title"/>
          </p:nvPr>
        </p:nvSpPr>
        <p:spPr>
          <a:xfrm>
            <a:off x="658368" y="270100"/>
            <a:ext cx="11274552" cy="969264"/>
          </a:xfrm>
        </p:spPr>
        <p:txBody>
          <a:bodyPr/>
          <a:lstStyle/>
          <a:p>
            <a:r>
              <a:rPr lang="en-GB"/>
              <a:t>The water you depend on and the water you risk polluting</a:t>
            </a:r>
          </a:p>
        </p:txBody>
      </p:sp>
      <p:sp>
        <p:nvSpPr>
          <p:cNvPr id="6" name="TextBox 5">
            <a:extLst>
              <a:ext uri="{FF2B5EF4-FFF2-40B4-BE49-F238E27FC236}">
                <a16:creationId xmlns:a16="http://schemas.microsoft.com/office/drawing/2014/main" id="{850C65D2-17A4-3F8B-6EF0-CBC646D095B4}"/>
              </a:ext>
            </a:extLst>
          </p:cNvPr>
          <p:cNvSpPr txBox="1"/>
          <p:nvPr/>
        </p:nvSpPr>
        <p:spPr>
          <a:xfrm>
            <a:off x="1771146" y="5638905"/>
            <a:ext cx="448056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200" b="1" i="0" u="none" strike="noStrike" kern="0" cap="none" spc="0" normalizeH="0" baseline="0" noProof="0">
                <a:ln>
                  <a:noFill/>
                </a:ln>
                <a:solidFill>
                  <a:srgbClr val="0B5FBA"/>
                </a:solidFill>
                <a:effectLst/>
                <a:uLnTx/>
                <a:uFillTx/>
                <a:latin typeface="Roboto"/>
                <a:ea typeface="Roboto"/>
                <a:cs typeface="Roboto"/>
                <a:sym typeface="Arial"/>
              </a:rPr>
              <a:t>Figure: Upstream and downstream water resources</a:t>
            </a:r>
          </a:p>
        </p:txBody>
      </p:sp>
      <p:pic>
        <p:nvPicPr>
          <p:cNvPr id="1026" name="Picture 2">
            <a:extLst>
              <a:ext uri="{FF2B5EF4-FFF2-40B4-BE49-F238E27FC236}">
                <a16:creationId xmlns:a16="http://schemas.microsoft.com/office/drawing/2014/main" id="{C96D50EE-4678-2668-9529-1AE00481117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636732" y="1332386"/>
            <a:ext cx="7620000" cy="428625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45D3E44A-220A-FE48-450B-827333489E46}"/>
              </a:ext>
            </a:extLst>
          </p:cNvPr>
          <p:cNvSpPr/>
          <p:nvPr/>
        </p:nvSpPr>
        <p:spPr>
          <a:xfrm>
            <a:off x="1771146" y="1239364"/>
            <a:ext cx="3974124" cy="3881980"/>
          </a:xfrm>
          <a:prstGeom prst="rect">
            <a:avLst/>
          </a:prstGeom>
          <a:noFill/>
          <a:ln w="571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Tree>
    <p:extLst>
      <p:ext uri="{BB962C8B-B14F-4D97-AF65-F5344CB8AC3E}">
        <p14:creationId xmlns:p14="http://schemas.microsoft.com/office/powerpoint/2010/main" val="25733660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A987F-E477-9A3A-3750-717999039958}"/>
              </a:ext>
            </a:extLst>
          </p:cNvPr>
          <p:cNvSpPr>
            <a:spLocks noGrp="1"/>
          </p:cNvSpPr>
          <p:nvPr>
            <p:ph type="title"/>
          </p:nvPr>
        </p:nvSpPr>
        <p:spPr>
          <a:xfrm>
            <a:off x="429768" y="518161"/>
            <a:ext cx="10652760" cy="969264"/>
          </a:xfrm>
        </p:spPr>
        <p:txBody>
          <a:bodyPr/>
          <a:lstStyle/>
          <a:p>
            <a:r>
              <a:rPr lang="en-GB"/>
              <a:t>River exercise: </a:t>
            </a:r>
            <a:r>
              <a:rPr lang="en-GB" b="1">
                <a:latin typeface="Roboto"/>
                <a:ea typeface="Roboto"/>
                <a:cs typeface="Roboto"/>
              </a:rPr>
              <a:t>Upstream and downstream water resources</a:t>
            </a:r>
            <a:endParaRPr lang="en-GB"/>
          </a:p>
        </p:txBody>
      </p:sp>
      <p:sp>
        <p:nvSpPr>
          <p:cNvPr id="3" name="Content Placeholder 2">
            <a:extLst>
              <a:ext uri="{FF2B5EF4-FFF2-40B4-BE49-F238E27FC236}">
                <a16:creationId xmlns:a16="http://schemas.microsoft.com/office/drawing/2014/main" id="{CD40C4E9-168D-8F05-6660-9CBFC29D9628}"/>
              </a:ext>
            </a:extLst>
          </p:cNvPr>
          <p:cNvSpPr>
            <a:spLocks noGrp="1"/>
          </p:cNvSpPr>
          <p:nvPr>
            <p:ph idx="1"/>
          </p:nvPr>
        </p:nvSpPr>
        <p:spPr>
          <a:xfrm>
            <a:off x="527304" y="1807465"/>
            <a:ext cx="5836920" cy="4499623"/>
          </a:xfrm>
        </p:spPr>
        <p:txBody>
          <a:bodyPr>
            <a:normAutofit/>
          </a:bodyPr>
          <a:lstStyle/>
          <a:p>
            <a:pPr marL="457200" indent="-457200">
              <a:buFont typeface="Arial" panose="020B0604020202020204" pitchFamily="34" charset="0"/>
              <a:buChar char="•"/>
            </a:pPr>
            <a:r>
              <a:rPr lang="en-GB"/>
              <a:t>With your neighbour, think of three examples of water services, write them on a note and place them along the rope</a:t>
            </a:r>
          </a:p>
          <a:p>
            <a:pPr marL="457200" indent="-457200">
              <a:buFont typeface="Arial" panose="020B0604020202020204" pitchFamily="34" charset="0"/>
              <a:buChar char="•"/>
            </a:pPr>
            <a:endParaRPr lang="en-GB"/>
          </a:p>
          <a:p>
            <a:pPr marL="457200" indent="-457200">
              <a:buFont typeface="Arial" panose="020B0604020202020204" pitchFamily="34" charset="0"/>
              <a:buChar char="•"/>
            </a:pPr>
            <a:r>
              <a:rPr lang="en-GB"/>
              <a:t>Find your place along the rope where you work most</a:t>
            </a:r>
          </a:p>
          <a:p>
            <a:pPr marL="457200" indent="-457200">
              <a:buFont typeface="Arial" panose="020B0604020202020204" pitchFamily="34" charset="0"/>
              <a:buChar char="•"/>
            </a:pPr>
            <a:endParaRPr lang="en-GB"/>
          </a:p>
          <a:p>
            <a:pPr marL="457200" indent="-457200">
              <a:buFont typeface="Arial" panose="020B0604020202020204" pitchFamily="34" charset="0"/>
              <a:buChar char="•"/>
            </a:pPr>
            <a:endParaRPr lang="en-GB"/>
          </a:p>
        </p:txBody>
      </p:sp>
      <p:pic>
        <p:nvPicPr>
          <p:cNvPr id="1026" name="Picture 2" descr="Generated image">
            <a:extLst>
              <a:ext uri="{FF2B5EF4-FFF2-40B4-BE49-F238E27FC236}">
                <a16:creationId xmlns:a16="http://schemas.microsoft.com/office/drawing/2014/main" id="{CDC550AA-7FD4-C31F-66E3-FB4E6A39DE2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317813" y="1868424"/>
            <a:ext cx="3679371" cy="36793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21782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575D088-314F-E2B2-CC77-28B30A19A78C}"/>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E585A56-36F0-70B3-A6DA-156F1A16750D}"/>
              </a:ext>
            </a:extLst>
          </p:cNvPr>
          <p:cNvSpPr>
            <a:spLocks noGrp="1"/>
          </p:cNvSpPr>
          <p:nvPr>
            <p:ph sz="quarter" idx="16"/>
          </p:nvPr>
        </p:nvSpPr>
        <p:spPr>
          <a:xfrm>
            <a:off x="549525" y="937153"/>
            <a:ext cx="11017041" cy="741762"/>
          </a:xfrm>
        </p:spPr>
        <p:txBody>
          <a:bodyPr>
            <a:normAutofit/>
          </a:bodyPr>
          <a:lstStyle/>
          <a:p>
            <a:r>
              <a:rPr lang="en-GB"/>
              <a:t>03 | Recap: Climate risks</a:t>
            </a:r>
          </a:p>
        </p:txBody>
      </p:sp>
      <p:sp>
        <p:nvSpPr>
          <p:cNvPr id="4" name="TextBox 3">
            <a:extLst>
              <a:ext uri="{FF2B5EF4-FFF2-40B4-BE49-F238E27FC236}">
                <a16:creationId xmlns:a16="http://schemas.microsoft.com/office/drawing/2014/main" id="{AD3CF480-32E1-B1D8-9965-DEDDD5157F94}"/>
              </a:ext>
            </a:extLst>
          </p:cNvPr>
          <p:cNvSpPr txBox="1"/>
          <p:nvPr/>
        </p:nvSpPr>
        <p:spPr>
          <a:xfrm rot="16200000">
            <a:off x="8868966" y="3532288"/>
            <a:ext cx="6107906"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a:ln>
                  <a:noFill/>
                </a:ln>
                <a:solidFill>
                  <a:prstClr val="white"/>
                </a:solidFill>
                <a:effectLst/>
                <a:uLnTx/>
                <a:uFillTx/>
                <a:latin typeface="Arial"/>
                <a:cs typeface="Arial"/>
                <a:sym typeface="Arial"/>
              </a:rPr>
              <a:t>Toomas Tartes</a:t>
            </a:r>
          </a:p>
        </p:txBody>
      </p:sp>
    </p:spTree>
    <p:extLst>
      <p:ext uri="{BB962C8B-B14F-4D97-AF65-F5344CB8AC3E}">
        <p14:creationId xmlns:p14="http://schemas.microsoft.com/office/powerpoint/2010/main" val="26760897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Shape 465"/>
        <p:cNvGrpSpPr/>
        <p:nvPr/>
      </p:nvGrpSpPr>
      <p:grpSpPr>
        <a:xfrm>
          <a:off x="0" y="0"/>
          <a:ext cx="0" cy="0"/>
          <a:chOff x="0" y="0"/>
          <a:chExt cx="0" cy="0"/>
        </a:xfrm>
      </p:grpSpPr>
      <p:sp>
        <p:nvSpPr>
          <p:cNvPr id="467" name="Google Shape;467;p48"/>
          <p:cNvSpPr txBox="1"/>
          <p:nvPr/>
        </p:nvSpPr>
        <p:spPr>
          <a:xfrm>
            <a:off x="881171" y="548806"/>
            <a:ext cx="86858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Recap: What is a climate risk?</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grpSp>
        <p:nvGrpSpPr>
          <p:cNvPr id="468" name="Google Shape;468;p48"/>
          <p:cNvGrpSpPr/>
          <p:nvPr/>
        </p:nvGrpSpPr>
        <p:grpSpPr>
          <a:xfrm>
            <a:off x="881171" y="1574993"/>
            <a:ext cx="3149659" cy="4756623"/>
            <a:chOff x="0" y="-66675"/>
            <a:chExt cx="1404050" cy="2120400"/>
          </a:xfrm>
        </p:grpSpPr>
        <p:sp>
          <p:nvSpPr>
            <p:cNvPr id="469" name="Google Shape;469;p48"/>
            <p:cNvSpPr/>
            <p:nvPr/>
          </p:nvSpPr>
          <p:spPr>
            <a:xfrm>
              <a:off x="0" y="0"/>
              <a:ext cx="1404050" cy="2053617"/>
            </a:xfrm>
            <a:custGeom>
              <a:avLst/>
              <a:gdLst/>
              <a:ahLst/>
              <a:cxnLst/>
              <a:rect l="l" t="t" r="r" b="b"/>
              <a:pathLst>
                <a:path w="1404050" h="2053617" extrusionOk="0">
                  <a:moveTo>
                    <a:pt x="37689" y="0"/>
                  </a:moveTo>
                  <a:lnTo>
                    <a:pt x="1366360" y="0"/>
                  </a:lnTo>
                  <a:cubicBezTo>
                    <a:pt x="1376356" y="0"/>
                    <a:pt x="1385943" y="3971"/>
                    <a:pt x="1393011" y="11039"/>
                  </a:cubicBezTo>
                  <a:cubicBezTo>
                    <a:pt x="1400079" y="18107"/>
                    <a:pt x="1404050" y="27693"/>
                    <a:pt x="1404050" y="37689"/>
                  </a:cubicBezTo>
                  <a:lnTo>
                    <a:pt x="1404050" y="2015928"/>
                  </a:lnTo>
                  <a:cubicBezTo>
                    <a:pt x="1404050" y="2025924"/>
                    <a:pt x="1400079" y="2035510"/>
                    <a:pt x="1393011" y="2042578"/>
                  </a:cubicBezTo>
                  <a:cubicBezTo>
                    <a:pt x="1385943" y="2049646"/>
                    <a:pt x="1376356" y="2053617"/>
                    <a:pt x="1366360" y="2053617"/>
                  </a:cubicBezTo>
                  <a:lnTo>
                    <a:pt x="37689" y="2053617"/>
                  </a:lnTo>
                  <a:cubicBezTo>
                    <a:pt x="16874" y="2053617"/>
                    <a:pt x="0" y="2036743"/>
                    <a:pt x="0" y="2015928"/>
                  </a:cubicBezTo>
                  <a:lnTo>
                    <a:pt x="0" y="37689"/>
                  </a:lnTo>
                  <a:cubicBezTo>
                    <a:pt x="0" y="16874"/>
                    <a:pt x="16874" y="0"/>
                    <a:pt x="37689" y="0"/>
                  </a:cubicBezTo>
                  <a:close/>
                </a:path>
              </a:pathLst>
            </a:custGeom>
            <a:solidFill>
              <a:srgbClr val="FFFFFF"/>
            </a:solidFill>
            <a:ln w="28575" cap="rnd" cmpd="sng">
              <a:solidFill>
                <a:srgbClr val="0B5FBA"/>
              </a:solidFill>
              <a:prstDash val="dash"/>
              <a:round/>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70" name="Google Shape;470;p48"/>
            <p:cNvSpPr txBox="1"/>
            <p:nvPr/>
          </p:nvSpPr>
          <p:spPr>
            <a:xfrm>
              <a:off x="0" y="-66675"/>
              <a:ext cx="1404000" cy="2120400"/>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205611"/>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grpSp>
      <p:grpSp>
        <p:nvGrpSpPr>
          <p:cNvPr id="471" name="Google Shape;471;p48"/>
          <p:cNvGrpSpPr/>
          <p:nvPr/>
        </p:nvGrpSpPr>
        <p:grpSpPr>
          <a:xfrm>
            <a:off x="4227717" y="1574993"/>
            <a:ext cx="3149659" cy="4756623"/>
            <a:chOff x="0" y="-66675"/>
            <a:chExt cx="1404050" cy="2120400"/>
          </a:xfrm>
        </p:grpSpPr>
        <p:sp>
          <p:nvSpPr>
            <p:cNvPr id="472" name="Google Shape;472;p48"/>
            <p:cNvSpPr/>
            <p:nvPr/>
          </p:nvSpPr>
          <p:spPr>
            <a:xfrm>
              <a:off x="0" y="0"/>
              <a:ext cx="1404050" cy="2053617"/>
            </a:xfrm>
            <a:custGeom>
              <a:avLst/>
              <a:gdLst/>
              <a:ahLst/>
              <a:cxnLst/>
              <a:rect l="l" t="t" r="r" b="b"/>
              <a:pathLst>
                <a:path w="1404050" h="2053617" extrusionOk="0">
                  <a:moveTo>
                    <a:pt x="37689" y="0"/>
                  </a:moveTo>
                  <a:lnTo>
                    <a:pt x="1366360" y="0"/>
                  </a:lnTo>
                  <a:cubicBezTo>
                    <a:pt x="1376356" y="0"/>
                    <a:pt x="1385943" y="3971"/>
                    <a:pt x="1393011" y="11039"/>
                  </a:cubicBezTo>
                  <a:cubicBezTo>
                    <a:pt x="1400079" y="18107"/>
                    <a:pt x="1404050" y="27693"/>
                    <a:pt x="1404050" y="37689"/>
                  </a:cubicBezTo>
                  <a:lnTo>
                    <a:pt x="1404050" y="2015928"/>
                  </a:lnTo>
                  <a:cubicBezTo>
                    <a:pt x="1404050" y="2025924"/>
                    <a:pt x="1400079" y="2035510"/>
                    <a:pt x="1393011" y="2042578"/>
                  </a:cubicBezTo>
                  <a:cubicBezTo>
                    <a:pt x="1385943" y="2049646"/>
                    <a:pt x="1376356" y="2053617"/>
                    <a:pt x="1366360" y="2053617"/>
                  </a:cubicBezTo>
                  <a:lnTo>
                    <a:pt x="37689" y="2053617"/>
                  </a:lnTo>
                  <a:cubicBezTo>
                    <a:pt x="16874" y="2053617"/>
                    <a:pt x="0" y="2036743"/>
                    <a:pt x="0" y="2015928"/>
                  </a:cubicBezTo>
                  <a:lnTo>
                    <a:pt x="0" y="37689"/>
                  </a:lnTo>
                  <a:cubicBezTo>
                    <a:pt x="0" y="16874"/>
                    <a:pt x="16874" y="0"/>
                    <a:pt x="37689" y="0"/>
                  </a:cubicBezTo>
                  <a:close/>
                </a:path>
              </a:pathLst>
            </a:custGeom>
            <a:solidFill>
              <a:srgbClr val="FFFFFF"/>
            </a:solidFill>
            <a:ln w="28575" cap="rnd" cmpd="sng">
              <a:solidFill>
                <a:srgbClr val="0B5FBA"/>
              </a:solidFill>
              <a:prstDash val="dash"/>
              <a:round/>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73" name="Google Shape;473;p48"/>
            <p:cNvSpPr txBox="1"/>
            <p:nvPr/>
          </p:nvSpPr>
          <p:spPr>
            <a:xfrm>
              <a:off x="0" y="-66675"/>
              <a:ext cx="1404000" cy="2120400"/>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205611"/>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grpSp>
      <p:grpSp>
        <p:nvGrpSpPr>
          <p:cNvPr id="474" name="Google Shape;474;p48"/>
          <p:cNvGrpSpPr/>
          <p:nvPr/>
        </p:nvGrpSpPr>
        <p:grpSpPr>
          <a:xfrm>
            <a:off x="7574264" y="1574993"/>
            <a:ext cx="3932222" cy="4756623"/>
            <a:chOff x="0" y="-66675"/>
            <a:chExt cx="1752900" cy="2120400"/>
          </a:xfrm>
        </p:grpSpPr>
        <p:sp>
          <p:nvSpPr>
            <p:cNvPr id="475" name="Google Shape;475;p48"/>
            <p:cNvSpPr/>
            <p:nvPr/>
          </p:nvSpPr>
          <p:spPr>
            <a:xfrm>
              <a:off x="0" y="0"/>
              <a:ext cx="1752751" cy="2053617"/>
            </a:xfrm>
            <a:custGeom>
              <a:avLst/>
              <a:gdLst/>
              <a:ahLst/>
              <a:cxnLst/>
              <a:rect l="l" t="t" r="r" b="b"/>
              <a:pathLst>
                <a:path w="1752751" h="2053617" extrusionOk="0">
                  <a:moveTo>
                    <a:pt x="30191" y="0"/>
                  </a:moveTo>
                  <a:lnTo>
                    <a:pt x="1722560" y="0"/>
                  </a:lnTo>
                  <a:cubicBezTo>
                    <a:pt x="1739234" y="0"/>
                    <a:pt x="1752751" y="13517"/>
                    <a:pt x="1752751" y="30191"/>
                  </a:cubicBezTo>
                  <a:lnTo>
                    <a:pt x="1752751" y="2023426"/>
                  </a:lnTo>
                  <a:cubicBezTo>
                    <a:pt x="1752751" y="2031433"/>
                    <a:pt x="1749571" y="2039113"/>
                    <a:pt x="1743909" y="2044775"/>
                  </a:cubicBezTo>
                  <a:cubicBezTo>
                    <a:pt x="1738247" y="2050436"/>
                    <a:pt x="1730567" y="2053617"/>
                    <a:pt x="1722560" y="2053617"/>
                  </a:cubicBezTo>
                  <a:lnTo>
                    <a:pt x="30191" y="2053617"/>
                  </a:lnTo>
                  <a:cubicBezTo>
                    <a:pt x="13517" y="2053617"/>
                    <a:pt x="0" y="2040100"/>
                    <a:pt x="0" y="2023426"/>
                  </a:cubicBezTo>
                  <a:lnTo>
                    <a:pt x="0" y="30191"/>
                  </a:lnTo>
                  <a:cubicBezTo>
                    <a:pt x="0" y="13517"/>
                    <a:pt x="13517" y="0"/>
                    <a:pt x="30191" y="0"/>
                  </a:cubicBezTo>
                  <a:close/>
                </a:path>
              </a:pathLst>
            </a:custGeom>
            <a:solidFill>
              <a:srgbClr val="FFFFFF"/>
            </a:solidFill>
            <a:ln w="28575" cap="rnd" cmpd="sng">
              <a:solidFill>
                <a:srgbClr val="0B5FBA"/>
              </a:solidFill>
              <a:prstDash val="dash"/>
              <a:round/>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76" name="Google Shape;476;p48"/>
            <p:cNvSpPr txBox="1"/>
            <p:nvPr/>
          </p:nvSpPr>
          <p:spPr>
            <a:xfrm>
              <a:off x="0" y="-66675"/>
              <a:ext cx="1752900" cy="2120400"/>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205611"/>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grpSp>
      <p:sp>
        <p:nvSpPr>
          <p:cNvPr id="477" name="Google Shape;477;p48"/>
          <p:cNvSpPr txBox="1"/>
          <p:nvPr/>
        </p:nvSpPr>
        <p:spPr>
          <a:xfrm>
            <a:off x="1140103" y="1969115"/>
            <a:ext cx="2616200" cy="4010265"/>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Climate risk </a:t>
            </a: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is the chance of negative consequences for people and nature because of climate change.</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Risks happen when climate hazards affect exposed and vulnerable people, communities or systems. </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Climate risk is therefore closely linked with issues of equity and inclusion – since risks are made worse by vulnerable and marginalized groups.</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p:txBody>
      </p:sp>
      <p:sp>
        <p:nvSpPr>
          <p:cNvPr id="478" name="Google Shape;478;p48"/>
          <p:cNvSpPr txBox="1"/>
          <p:nvPr/>
        </p:nvSpPr>
        <p:spPr>
          <a:xfrm>
            <a:off x="4486649" y="1969115"/>
            <a:ext cx="2616200" cy="424462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298"/>
              <a:buFont typeface="Arial"/>
              <a:buNone/>
              <a:tabLst/>
              <a:defRPr/>
            </a:pPr>
            <a:r>
              <a:rPr kumimoji="0" lang="en-US" sz="1532" b="1" i="0" u="none" strike="noStrike" kern="0" cap="none" spc="0" normalizeH="0" baseline="0" noProof="0">
                <a:ln>
                  <a:noFill/>
                </a:ln>
                <a:solidFill>
                  <a:srgbClr val="0B5FBA"/>
                </a:solidFill>
                <a:effectLst/>
                <a:uLnTx/>
                <a:uFillTx/>
                <a:latin typeface="Roboto"/>
                <a:ea typeface="Roboto"/>
                <a:cs typeface="Roboto"/>
                <a:sym typeface="Roboto"/>
              </a:rPr>
              <a:t>Climate risks </a:t>
            </a:r>
            <a:r>
              <a:rPr kumimoji="0" lang="en-US" sz="1532" b="0" i="0" u="none" strike="noStrike" kern="0" cap="none" spc="0" normalizeH="0" baseline="0" noProof="0">
                <a:ln>
                  <a:noFill/>
                </a:ln>
                <a:solidFill>
                  <a:srgbClr val="0B5FBA"/>
                </a:solidFill>
                <a:effectLst/>
                <a:uLnTx/>
                <a:uFillTx/>
                <a:latin typeface="Roboto"/>
                <a:ea typeface="Roboto"/>
                <a:cs typeface="Roboto"/>
                <a:sym typeface="Roboto"/>
              </a:rPr>
              <a:t>occur as a results of three inter-linked elements: </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8"/>
              <a:buFont typeface="Arial"/>
              <a:buNone/>
              <a:tabLst/>
              <a:defRPr/>
            </a:pPr>
            <a:endParaRPr kumimoji="0" sz="1532" b="0" i="0" u="none" strike="noStrike" kern="0" cap="none" spc="0" normalizeH="0" baseline="0" noProof="0">
              <a:ln>
                <a:noFill/>
              </a:ln>
              <a:solidFill>
                <a:srgbClr val="0B5FBA"/>
              </a:solidFill>
              <a:effectLst/>
              <a:uLnTx/>
              <a:uFillTx/>
              <a:latin typeface="Roboto"/>
              <a:ea typeface="Roboto"/>
              <a:cs typeface="Roboto"/>
              <a:sym typeface="Roboto"/>
            </a:endParaRPr>
          </a:p>
          <a:p>
            <a:pPr marL="330835" marR="0" lvl="1" indent="-165100" algn="l" defTabSz="914400" rtl="0" eaLnBrk="1" fontAlgn="auto" latinLnBrk="0" hangingPunct="1">
              <a:lnSpc>
                <a:spcPct val="100000"/>
              </a:lnSpc>
              <a:spcBef>
                <a:spcPts val="0"/>
              </a:spcBef>
              <a:spcAft>
                <a:spcPts val="0"/>
              </a:spcAft>
              <a:buClr>
                <a:srgbClr val="0B5FBA"/>
              </a:buClr>
              <a:buSzPts val="2298"/>
              <a:buFont typeface="Arial"/>
              <a:buChar char="•"/>
              <a:tabLst/>
              <a:defRPr/>
            </a:pPr>
            <a:r>
              <a:rPr kumimoji="0" lang="en-US" sz="1532" b="1" i="0" u="none" strike="noStrike" kern="0" cap="none" spc="0" normalizeH="0" baseline="0" noProof="0">
                <a:ln>
                  <a:noFill/>
                </a:ln>
                <a:solidFill>
                  <a:srgbClr val="0B5FBA"/>
                </a:solidFill>
                <a:effectLst/>
                <a:uLnTx/>
                <a:uFillTx/>
                <a:latin typeface="Roboto"/>
                <a:ea typeface="Roboto"/>
                <a:cs typeface="Roboto"/>
                <a:sym typeface="Roboto"/>
              </a:rPr>
              <a:t>Hazard: </a:t>
            </a:r>
            <a:r>
              <a:rPr kumimoji="0" lang="en-US" sz="1532" b="0" i="0" u="none" strike="noStrike" kern="0" cap="none" spc="0" normalizeH="0" baseline="0" noProof="0">
                <a:ln>
                  <a:noFill/>
                </a:ln>
                <a:solidFill>
                  <a:srgbClr val="0B5FBA"/>
                </a:solidFill>
                <a:effectLst/>
                <a:uLnTx/>
                <a:uFillTx/>
                <a:latin typeface="Roboto"/>
                <a:ea typeface="Roboto"/>
                <a:cs typeface="Roboto"/>
                <a:sym typeface="Roboto"/>
              </a:rPr>
              <a:t>climate event e.g., drought, flood, landslide</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8"/>
              <a:buFont typeface="Arial"/>
              <a:buNone/>
              <a:tabLst/>
              <a:defRPr/>
            </a:pPr>
            <a:endParaRPr kumimoji="0" sz="1532" b="0" i="0" u="none" strike="noStrike" kern="0" cap="none" spc="0" normalizeH="0" baseline="0" noProof="0">
              <a:ln>
                <a:noFill/>
              </a:ln>
              <a:solidFill>
                <a:srgbClr val="0B5FBA"/>
              </a:solidFill>
              <a:effectLst/>
              <a:uLnTx/>
              <a:uFillTx/>
              <a:latin typeface="Roboto"/>
              <a:ea typeface="Roboto"/>
              <a:cs typeface="Roboto"/>
              <a:sym typeface="Roboto"/>
            </a:endParaRPr>
          </a:p>
          <a:p>
            <a:pPr marL="330919" marR="0" lvl="1" indent="-165460" algn="l" defTabSz="914400" rtl="0" eaLnBrk="1" fontAlgn="auto" latinLnBrk="0" hangingPunct="1">
              <a:lnSpc>
                <a:spcPct val="100000"/>
              </a:lnSpc>
              <a:spcBef>
                <a:spcPts val="0"/>
              </a:spcBef>
              <a:spcAft>
                <a:spcPts val="0"/>
              </a:spcAft>
              <a:buClr>
                <a:srgbClr val="0B5FBA"/>
              </a:buClr>
              <a:buSzPts val="2298"/>
              <a:buFont typeface="Arial"/>
              <a:buChar char="•"/>
              <a:tabLst/>
              <a:defRPr/>
            </a:pPr>
            <a:r>
              <a:rPr kumimoji="0" lang="en-US" sz="1532" b="1" i="0" u="none" strike="noStrike" kern="0" cap="none" spc="0" normalizeH="0" baseline="0" noProof="0">
                <a:ln>
                  <a:noFill/>
                </a:ln>
                <a:solidFill>
                  <a:srgbClr val="0B5FBA"/>
                </a:solidFill>
                <a:effectLst/>
                <a:uLnTx/>
                <a:uFillTx/>
                <a:latin typeface="Roboto"/>
                <a:ea typeface="Roboto"/>
                <a:cs typeface="Roboto"/>
                <a:sym typeface="Roboto"/>
              </a:rPr>
              <a:t>Exposure: </a:t>
            </a:r>
            <a:r>
              <a:rPr kumimoji="0" lang="en-US" sz="1532" b="0" i="0" u="none" strike="noStrike" kern="0" cap="none" spc="0" normalizeH="0" baseline="0" noProof="0">
                <a:ln>
                  <a:noFill/>
                </a:ln>
                <a:solidFill>
                  <a:srgbClr val="0B5FBA"/>
                </a:solidFill>
                <a:effectLst/>
                <a:uLnTx/>
                <a:uFillTx/>
                <a:latin typeface="Roboto"/>
                <a:ea typeface="Roboto"/>
                <a:cs typeface="Roboto"/>
                <a:sym typeface="Roboto"/>
              </a:rPr>
              <a:t>being in places that could be negatively affected</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8"/>
              <a:buFont typeface="Arial"/>
              <a:buNone/>
              <a:tabLst/>
              <a:defRPr/>
            </a:pPr>
            <a:endParaRPr kumimoji="0" sz="1532" b="0" i="0" u="none" strike="noStrike" kern="0" cap="none" spc="0" normalizeH="0" baseline="0" noProof="0">
              <a:ln>
                <a:noFill/>
              </a:ln>
              <a:solidFill>
                <a:srgbClr val="0B5FBA"/>
              </a:solidFill>
              <a:effectLst/>
              <a:uLnTx/>
              <a:uFillTx/>
              <a:latin typeface="Roboto"/>
              <a:ea typeface="Roboto"/>
              <a:cs typeface="Roboto"/>
              <a:sym typeface="Roboto"/>
            </a:endParaRPr>
          </a:p>
          <a:p>
            <a:pPr marL="330919" marR="0" lvl="1" indent="-165460"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Vulnerability: </a:t>
            </a: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likelihood of being negatively affected. This is often made worse by inequality and social exclusion.</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350457" marR="0" lvl="2" indent="-116819"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p:txBody>
      </p:sp>
      <p:sp>
        <p:nvSpPr>
          <p:cNvPr id="482" name="Google Shape;482;p48"/>
          <p:cNvSpPr/>
          <p:nvPr/>
        </p:nvSpPr>
        <p:spPr>
          <a:xfrm>
            <a:off x="7975802" y="3029422"/>
            <a:ext cx="2085906" cy="2085906"/>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3" cstate="screen">
              <a:alphaModFix amt="8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83" name="Google Shape;483;p48"/>
          <p:cNvSpPr/>
          <p:nvPr/>
        </p:nvSpPr>
        <p:spPr>
          <a:xfrm>
            <a:off x="9018756" y="3029422"/>
            <a:ext cx="2085906" cy="2085906"/>
          </a:xfrm>
          <a:custGeom>
            <a:avLst/>
            <a:gdLst/>
            <a:ahLst/>
            <a:cxnLst/>
            <a:rect l="l" t="t" r="r" b="b"/>
            <a:pathLst>
              <a:path w="3128859" h="3128859" extrusionOk="0">
                <a:moveTo>
                  <a:pt x="0" y="0"/>
                </a:moveTo>
                <a:lnTo>
                  <a:pt x="3128858" y="0"/>
                </a:lnTo>
                <a:lnTo>
                  <a:pt x="3128858" y="3128859"/>
                </a:lnTo>
                <a:lnTo>
                  <a:pt x="0" y="3128859"/>
                </a:lnTo>
                <a:lnTo>
                  <a:pt x="0" y="0"/>
                </a:lnTo>
                <a:close/>
              </a:path>
            </a:pathLst>
          </a:custGeom>
          <a:blipFill rotWithShape="1">
            <a:blip r:embed="rId4" cstate="screen">
              <a:alphaModFix amt="8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84" name="Google Shape;484;p48"/>
          <p:cNvSpPr/>
          <p:nvPr/>
        </p:nvSpPr>
        <p:spPr>
          <a:xfrm>
            <a:off x="8497253" y="2139836"/>
            <a:ext cx="2085906" cy="2085906"/>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5" cstate="screen">
              <a:alphaModFix amt="5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85" name="Google Shape;485;p48"/>
          <p:cNvSpPr txBox="1"/>
          <p:nvPr/>
        </p:nvSpPr>
        <p:spPr>
          <a:xfrm>
            <a:off x="8701658" y="2558624"/>
            <a:ext cx="1677200" cy="25218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311" b="1" i="0" u="none" strike="noStrike" kern="0" cap="none" spc="0" normalizeH="0" baseline="0" noProof="0">
                <a:ln>
                  <a:noFill/>
                </a:ln>
                <a:solidFill>
                  <a:srgbClr val="0B5FBA"/>
                </a:solidFill>
                <a:effectLst/>
                <a:uLnTx/>
                <a:uFillTx/>
                <a:latin typeface="Roboto"/>
                <a:ea typeface="Roboto"/>
                <a:cs typeface="Roboto"/>
                <a:sym typeface="Roboto"/>
              </a:rPr>
              <a:t>Vulnerability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86" name="Google Shape;486;p48"/>
          <p:cNvSpPr txBox="1"/>
          <p:nvPr/>
        </p:nvSpPr>
        <p:spPr>
          <a:xfrm>
            <a:off x="9744611" y="4059676"/>
            <a:ext cx="1677200" cy="25218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311" b="1" i="0" u="none" strike="noStrike" kern="0" cap="none" spc="0" normalizeH="0" baseline="0" noProof="0">
                <a:ln>
                  <a:noFill/>
                </a:ln>
                <a:solidFill>
                  <a:srgbClr val="0B5FBA"/>
                </a:solidFill>
                <a:effectLst/>
                <a:uLnTx/>
                <a:uFillTx/>
                <a:latin typeface="Roboto"/>
                <a:ea typeface="Roboto"/>
                <a:cs typeface="Roboto"/>
                <a:sym typeface="Roboto"/>
              </a:rPr>
              <a:t>Exposure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87" name="Google Shape;487;p48"/>
          <p:cNvSpPr txBox="1"/>
          <p:nvPr/>
        </p:nvSpPr>
        <p:spPr>
          <a:xfrm>
            <a:off x="7658705" y="4056119"/>
            <a:ext cx="1677200" cy="25218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311" b="1" i="0" u="none" strike="noStrike" kern="0" cap="none" spc="0" normalizeH="0" baseline="0" noProof="0">
                <a:ln>
                  <a:noFill/>
                </a:ln>
                <a:solidFill>
                  <a:srgbClr val="0B5FBA"/>
                </a:solidFill>
                <a:effectLst/>
                <a:uLnTx/>
                <a:uFillTx/>
                <a:latin typeface="Roboto"/>
                <a:ea typeface="Roboto"/>
                <a:cs typeface="Roboto"/>
                <a:sym typeface="Roboto"/>
              </a:rPr>
              <a:t>Hazard</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88" name="Google Shape;488;p48"/>
          <p:cNvSpPr txBox="1"/>
          <p:nvPr/>
        </p:nvSpPr>
        <p:spPr>
          <a:xfrm>
            <a:off x="8701658" y="3665071"/>
            <a:ext cx="1677200" cy="25218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311" b="1" i="0" u="none" strike="noStrike" kern="0" cap="none" spc="0" normalizeH="0" baseline="0" noProof="0">
                <a:ln>
                  <a:noFill/>
                </a:ln>
                <a:solidFill>
                  <a:srgbClr val="0B5FBA"/>
                </a:solidFill>
                <a:effectLst/>
                <a:uLnTx/>
                <a:uFillTx/>
                <a:latin typeface="Roboto"/>
                <a:ea typeface="Roboto"/>
                <a:cs typeface="Roboto"/>
                <a:sym typeface="Roboto"/>
              </a:rPr>
              <a:t>Risk</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89" name="Google Shape;489;p48"/>
          <p:cNvSpPr txBox="1"/>
          <p:nvPr/>
        </p:nvSpPr>
        <p:spPr>
          <a:xfrm>
            <a:off x="7748315" y="5362978"/>
            <a:ext cx="3637200" cy="23589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1" i="0" u="none" strike="noStrike" kern="0" cap="none" spc="0" normalizeH="0" baseline="0" noProof="0" dirty="0">
                <a:ln>
                  <a:noFill/>
                </a:ln>
                <a:solidFill>
                  <a:srgbClr val="0B5FBA"/>
                </a:solidFill>
                <a:effectLst/>
                <a:uLnTx/>
                <a:uFillTx/>
                <a:latin typeface="Roboto"/>
                <a:ea typeface="Roboto"/>
                <a:cs typeface="Roboto"/>
                <a:sym typeface="Roboto"/>
              </a:rPr>
              <a:t>Risk</a:t>
            </a:r>
            <a:r>
              <a:rPr kumimoji="0" lang="en-US" sz="1533" b="0" i="0" u="none" strike="noStrike" kern="0" cap="none" spc="0" normalizeH="0" baseline="0" noProof="0" dirty="0">
                <a:ln>
                  <a:noFill/>
                </a:ln>
                <a:solidFill>
                  <a:srgbClr val="0B5FBA"/>
                </a:solidFill>
                <a:effectLst/>
                <a:uLnTx/>
                <a:uFillTx/>
                <a:latin typeface="Roboto"/>
                <a:ea typeface="Roboto"/>
                <a:cs typeface="Roboto"/>
                <a:sym typeface="Roboto"/>
              </a:rPr>
              <a:t> = Hazard x Exposure x Vulnerability</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490" name="Google Shape;490;p48"/>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15</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Shape 465">
          <a:extLst>
            <a:ext uri="{FF2B5EF4-FFF2-40B4-BE49-F238E27FC236}">
              <a16:creationId xmlns:a16="http://schemas.microsoft.com/office/drawing/2014/main" id="{C5EDC445-A015-28CC-49A1-CB0C939EF891}"/>
            </a:ext>
          </a:extLst>
        </p:cNvPr>
        <p:cNvGrpSpPr/>
        <p:nvPr/>
      </p:nvGrpSpPr>
      <p:grpSpPr>
        <a:xfrm>
          <a:off x="0" y="0"/>
          <a:ext cx="0" cy="0"/>
          <a:chOff x="0" y="0"/>
          <a:chExt cx="0" cy="0"/>
        </a:xfrm>
      </p:grpSpPr>
      <p:sp>
        <p:nvSpPr>
          <p:cNvPr id="467" name="Google Shape;467;p48">
            <a:extLst>
              <a:ext uri="{FF2B5EF4-FFF2-40B4-BE49-F238E27FC236}">
                <a16:creationId xmlns:a16="http://schemas.microsoft.com/office/drawing/2014/main" id="{B8E4DE90-870C-F12F-0B79-C44BDBB47D5E}"/>
              </a:ext>
            </a:extLst>
          </p:cNvPr>
          <p:cNvSpPr txBox="1"/>
          <p:nvPr/>
        </p:nvSpPr>
        <p:spPr>
          <a:xfrm>
            <a:off x="881171" y="548806"/>
            <a:ext cx="86858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Recap: What is a climate risk?</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grpSp>
        <p:nvGrpSpPr>
          <p:cNvPr id="468" name="Google Shape;468;p48">
            <a:extLst>
              <a:ext uri="{FF2B5EF4-FFF2-40B4-BE49-F238E27FC236}">
                <a16:creationId xmlns:a16="http://schemas.microsoft.com/office/drawing/2014/main" id="{B3E0617C-FD3E-05B1-4AA6-47909745892C}"/>
              </a:ext>
            </a:extLst>
          </p:cNvPr>
          <p:cNvGrpSpPr/>
          <p:nvPr/>
        </p:nvGrpSpPr>
        <p:grpSpPr>
          <a:xfrm>
            <a:off x="1720311" y="1642820"/>
            <a:ext cx="8409711" cy="4688796"/>
            <a:chOff x="0" y="-66675"/>
            <a:chExt cx="1404050" cy="2120400"/>
          </a:xfrm>
        </p:grpSpPr>
        <p:sp>
          <p:nvSpPr>
            <p:cNvPr id="469" name="Google Shape;469;p48">
              <a:extLst>
                <a:ext uri="{FF2B5EF4-FFF2-40B4-BE49-F238E27FC236}">
                  <a16:creationId xmlns:a16="http://schemas.microsoft.com/office/drawing/2014/main" id="{A1EF62B2-EE43-63B2-9318-12DD87F8C710}"/>
                </a:ext>
              </a:extLst>
            </p:cNvPr>
            <p:cNvSpPr/>
            <p:nvPr/>
          </p:nvSpPr>
          <p:spPr>
            <a:xfrm>
              <a:off x="0" y="0"/>
              <a:ext cx="1404050" cy="2053617"/>
            </a:xfrm>
            <a:custGeom>
              <a:avLst/>
              <a:gdLst/>
              <a:ahLst/>
              <a:cxnLst/>
              <a:rect l="l" t="t" r="r" b="b"/>
              <a:pathLst>
                <a:path w="1404050" h="2053617" extrusionOk="0">
                  <a:moveTo>
                    <a:pt x="37689" y="0"/>
                  </a:moveTo>
                  <a:lnTo>
                    <a:pt x="1366360" y="0"/>
                  </a:lnTo>
                  <a:cubicBezTo>
                    <a:pt x="1376356" y="0"/>
                    <a:pt x="1385943" y="3971"/>
                    <a:pt x="1393011" y="11039"/>
                  </a:cubicBezTo>
                  <a:cubicBezTo>
                    <a:pt x="1400079" y="18107"/>
                    <a:pt x="1404050" y="27693"/>
                    <a:pt x="1404050" y="37689"/>
                  </a:cubicBezTo>
                  <a:lnTo>
                    <a:pt x="1404050" y="2015928"/>
                  </a:lnTo>
                  <a:cubicBezTo>
                    <a:pt x="1404050" y="2025924"/>
                    <a:pt x="1400079" y="2035510"/>
                    <a:pt x="1393011" y="2042578"/>
                  </a:cubicBezTo>
                  <a:cubicBezTo>
                    <a:pt x="1385943" y="2049646"/>
                    <a:pt x="1376356" y="2053617"/>
                    <a:pt x="1366360" y="2053617"/>
                  </a:cubicBezTo>
                  <a:lnTo>
                    <a:pt x="37689" y="2053617"/>
                  </a:lnTo>
                  <a:cubicBezTo>
                    <a:pt x="16874" y="2053617"/>
                    <a:pt x="0" y="2036743"/>
                    <a:pt x="0" y="2015928"/>
                  </a:cubicBezTo>
                  <a:lnTo>
                    <a:pt x="0" y="37689"/>
                  </a:lnTo>
                  <a:cubicBezTo>
                    <a:pt x="0" y="16874"/>
                    <a:pt x="16874" y="0"/>
                    <a:pt x="37689" y="0"/>
                  </a:cubicBezTo>
                  <a:close/>
                </a:path>
              </a:pathLst>
            </a:custGeom>
            <a:solidFill>
              <a:srgbClr val="FFFFFF"/>
            </a:solidFill>
            <a:ln w="28575" cap="rnd" cmpd="sng">
              <a:solidFill>
                <a:srgbClr val="0B5FBA"/>
              </a:solidFill>
              <a:prstDash val="dash"/>
              <a:round/>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70" name="Google Shape;470;p48">
              <a:extLst>
                <a:ext uri="{FF2B5EF4-FFF2-40B4-BE49-F238E27FC236}">
                  <a16:creationId xmlns:a16="http://schemas.microsoft.com/office/drawing/2014/main" id="{01937495-B10C-1D2D-1936-7171B443A044}"/>
                </a:ext>
              </a:extLst>
            </p:cNvPr>
            <p:cNvSpPr txBox="1"/>
            <p:nvPr/>
          </p:nvSpPr>
          <p:spPr>
            <a:xfrm>
              <a:off x="0" y="-66675"/>
              <a:ext cx="1404000" cy="2120400"/>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205611"/>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grpSp>
      <p:sp>
        <p:nvSpPr>
          <p:cNvPr id="490" name="Google Shape;490;p48">
            <a:extLst>
              <a:ext uri="{FF2B5EF4-FFF2-40B4-BE49-F238E27FC236}">
                <a16:creationId xmlns:a16="http://schemas.microsoft.com/office/drawing/2014/main" id="{573BC912-7EC5-B208-3AB7-47ED47A255ED}"/>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16</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pic>
        <p:nvPicPr>
          <p:cNvPr id="3" name="Picture 2" descr="A diagram of a risk&#10;&#10;AI-generated content may be incorrect.">
            <a:hlinkClick r:id="rId3"/>
            <a:extLst>
              <a:ext uri="{FF2B5EF4-FFF2-40B4-BE49-F238E27FC236}">
                <a16:creationId xmlns:a16="http://schemas.microsoft.com/office/drawing/2014/main" id="{AD5A292F-698E-AF37-96EB-1D2D7C76B2C3}"/>
              </a:ext>
            </a:extLst>
          </p:cNvPr>
          <p:cNvPicPr>
            <a:picLocks noChangeAspect="1"/>
          </p:cNvPicPr>
          <p:nvPr/>
        </p:nvPicPr>
        <p:blipFill>
          <a:blip r:embed="rId4"/>
          <a:stretch>
            <a:fillRect/>
          </a:stretch>
        </p:blipFill>
        <p:spPr>
          <a:xfrm>
            <a:off x="2061977" y="1871430"/>
            <a:ext cx="7748451" cy="4313076"/>
          </a:xfrm>
          <a:prstGeom prst="rect">
            <a:avLst/>
          </a:prstGeom>
        </p:spPr>
      </p:pic>
    </p:spTree>
    <p:extLst>
      <p:ext uri="{BB962C8B-B14F-4D97-AF65-F5344CB8AC3E}">
        <p14:creationId xmlns:p14="http://schemas.microsoft.com/office/powerpoint/2010/main" val="23754068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
          <a:extLst>
            <a:ext uri="{FF2B5EF4-FFF2-40B4-BE49-F238E27FC236}">
              <a16:creationId xmlns:a16="http://schemas.microsoft.com/office/drawing/2014/main" id="{3EDF99F2-88BA-82F3-16C5-F7157A64B6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045DAA-DFEC-71BE-4455-0C74D429FB6A}"/>
              </a:ext>
            </a:extLst>
          </p:cNvPr>
          <p:cNvSpPr>
            <a:spLocks noGrp="1"/>
          </p:cNvSpPr>
          <p:nvPr>
            <p:ph type="title"/>
          </p:nvPr>
        </p:nvSpPr>
        <p:spPr>
          <a:xfrm>
            <a:off x="1157696" y="1524651"/>
            <a:ext cx="10652760" cy="969264"/>
          </a:xfrm>
        </p:spPr>
        <p:txBody>
          <a:bodyPr/>
          <a:lstStyle/>
          <a:p>
            <a:r>
              <a:rPr lang="en-GB"/>
              <a:t>Climate risk assessment</a:t>
            </a:r>
          </a:p>
        </p:txBody>
      </p:sp>
      <p:sp>
        <p:nvSpPr>
          <p:cNvPr id="3" name="Google Shape;489;p48">
            <a:extLst>
              <a:ext uri="{FF2B5EF4-FFF2-40B4-BE49-F238E27FC236}">
                <a16:creationId xmlns:a16="http://schemas.microsoft.com/office/drawing/2014/main" id="{F0796CA9-4D06-A60E-CA6C-A26397F25534}"/>
              </a:ext>
            </a:extLst>
          </p:cNvPr>
          <p:cNvSpPr txBox="1"/>
          <p:nvPr/>
        </p:nvSpPr>
        <p:spPr>
          <a:xfrm>
            <a:off x="692128" y="3429000"/>
            <a:ext cx="9741236" cy="43088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GB" sz="2800" b="1" i="0" u="none" strike="noStrike" kern="0" cap="none" spc="0" normalizeH="0" baseline="0" noProof="0" dirty="0">
                <a:ln>
                  <a:noFill/>
                </a:ln>
                <a:solidFill>
                  <a:srgbClr val="0B5FBA"/>
                </a:solidFill>
                <a:effectLst/>
                <a:uLnTx/>
                <a:uFillTx/>
                <a:latin typeface="Roboto"/>
                <a:ea typeface="Roboto"/>
                <a:cs typeface="Roboto"/>
                <a:sym typeface="Roboto"/>
              </a:rPr>
              <a:t>Risk</a:t>
            </a:r>
            <a:r>
              <a:rPr kumimoji="0" lang="en-GB" sz="2800" b="0" i="0" u="none" strike="noStrike" kern="0" cap="none" spc="0" normalizeH="0" baseline="0" noProof="0" dirty="0">
                <a:ln>
                  <a:noFill/>
                </a:ln>
                <a:solidFill>
                  <a:srgbClr val="0B5FBA"/>
                </a:solidFill>
                <a:effectLst/>
                <a:uLnTx/>
                <a:uFillTx/>
                <a:latin typeface="Roboto"/>
                <a:ea typeface="Roboto"/>
                <a:cs typeface="Roboto"/>
                <a:sym typeface="Roboto"/>
              </a:rPr>
              <a:t> = Hazard x Exposure x Vulnerability</a:t>
            </a:r>
            <a:endParaRPr kumimoji="0" lang="en-GB" sz="2800" b="0" i="0" u="none" strike="noStrike" kern="0" cap="none" spc="0" normalizeH="0" baseline="0" noProof="0" dirty="0">
              <a:ln>
                <a:noFill/>
              </a:ln>
              <a:solidFill>
                <a:srgbClr val="000000"/>
              </a:solidFill>
              <a:effectLst/>
              <a:uLnTx/>
              <a:uFillTx/>
              <a:latin typeface="Arial"/>
              <a:ea typeface="Arial"/>
              <a:cs typeface="Arial"/>
              <a:sym typeface="Arial"/>
            </a:endParaRPr>
          </a:p>
        </p:txBody>
      </p:sp>
      <p:pic>
        <p:nvPicPr>
          <p:cNvPr id="4" name="Picture 3" descr="A blue background with a magnifying glass and a magnifying glass&#10;&#10;AI-generated content may be incorrect.">
            <a:extLst>
              <a:ext uri="{FF2B5EF4-FFF2-40B4-BE49-F238E27FC236}">
                <a16:creationId xmlns:a16="http://schemas.microsoft.com/office/drawing/2014/main" id="{BCBD81B6-65DA-2364-6166-6AFA9FC474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
        <p:nvSpPr>
          <p:cNvPr id="5" name="Google Shape;489;p48">
            <a:extLst>
              <a:ext uri="{FF2B5EF4-FFF2-40B4-BE49-F238E27FC236}">
                <a16:creationId xmlns:a16="http://schemas.microsoft.com/office/drawing/2014/main" id="{2A27741E-A510-3B35-7DA4-758DD71AB8B1}"/>
              </a:ext>
            </a:extLst>
          </p:cNvPr>
          <p:cNvSpPr txBox="1"/>
          <p:nvPr/>
        </p:nvSpPr>
        <p:spPr>
          <a:xfrm>
            <a:off x="-147364" y="4232329"/>
            <a:ext cx="12339363" cy="1292662"/>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GB" sz="2800" b="1" i="0" u="none" strike="noStrike" kern="0" cap="none" spc="0" normalizeH="0" baseline="0" noProof="0" dirty="0">
                <a:ln>
                  <a:noFill/>
                </a:ln>
                <a:solidFill>
                  <a:srgbClr val="0B5FBA"/>
                </a:solidFill>
                <a:effectLst/>
                <a:uLnTx/>
                <a:uFillTx/>
                <a:latin typeface="Roboto"/>
                <a:ea typeface="Roboto"/>
                <a:cs typeface="Roboto"/>
                <a:sym typeface="Roboto"/>
              </a:rPr>
              <a:t>Risk</a:t>
            </a:r>
            <a:r>
              <a:rPr kumimoji="0" lang="en-GB" sz="2800" b="0" i="0" u="none" strike="noStrike" kern="0" cap="none" spc="0" normalizeH="0" baseline="0" noProof="0" dirty="0">
                <a:ln>
                  <a:noFill/>
                </a:ln>
                <a:solidFill>
                  <a:srgbClr val="0B5FBA"/>
                </a:solidFill>
                <a:effectLst/>
                <a:uLnTx/>
                <a:uFillTx/>
                <a:latin typeface="Roboto"/>
                <a:ea typeface="Roboto"/>
                <a:cs typeface="Roboto"/>
                <a:sym typeface="Roboto"/>
              </a:rPr>
              <a:t> = Hazard (likelihood &amp; probability) x Exposure x </a:t>
            </a:r>
            <a:r>
              <a:rPr kumimoji="0" lang="en-GB" sz="2800" b="0" i="0" u="sng" strike="noStrike" kern="0" cap="none" spc="0" normalizeH="0" baseline="0" noProof="0" dirty="0">
                <a:ln>
                  <a:noFill/>
                </a:ln>
                <a:solidFill>
                  <a:srgbClr val="0B5FBA"/>
                </a:solidFill>
                <a:effectLst/>
                <a:uLnTx/>
                <a:uFillTx/>
                <a:latin typeface="Roboto"/>
                <a:ea typeface="Roboto"/>
                <a:cs typeface="Roboto"/>
                <a:sym typeface="Roboto"/>
              </a:rPr>
              <a:t>Vulnerability/Sensitivity</a:t>
            </a: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GB" sz="2800" b="0" i="0" u="none" strike="noStrike" kern="0" cap="none" spc="0" normalizeH="0" baseline="0" noProof="0" dirty="0">
                <a:ln>
                  <a:noFill/>
                </a:ln>
                <a:solidFill>
                  <a:srgbClr val="0B5FBA"/>
                </a:solidFill>
                <a:effectLst/>
                <a:uLnTx/>
                <a:uFillTx/>
                <a:latin typeface="Roboto"/>
                <a:ea typeface="Roboto"/>
                <a:cs typeface="Roboto"/>
                <a:sym typeface="Roboto"/>
              </a:rPr>
              <a:t>										Adaptive Capacity </a:t>
            </a:r>
          </a:p>
          <a:p>
            <a:pPr marL="0" marR="0" lvl="0" indent="0" algn="ctr"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lang="en-GB" sz="28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0366725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Shape 465">
          <a:extLst>
            <a:ext uri="{FF2B5EF4-FFF2-40B4-BE49-F238E27FC236}">
              <a16:creationId xmlns:a16="http://schemas.microsoft.com/office/drawing/2014/main" id="{5C48393A-94BC-B0D1-1A42-2123FB46CD8C}"/>
            </a:ext>
          </a:extLst>
        </p:cNvPr>
        <p:cNvGrpSpPr/>
        <p:nvPr/>
      </p:nvGrpSpPr>
      <p:grpSpPr>
        <a:xfrm>
          <a:off x="0" y="0"/>
          <a:ext cx="0" cy="0"/>
          <a:chOff x="0" y="0"/>
          <a:chExt cx="0" cy="0"/>
        </a:xfrm>
      </p:grpSpPr>
      <p:sp>
        <p:nvSpPr>
          <p:cNvPr id="467" name="Google Shape;467;p48">
            <a:extLst>
              <a:ext uri="{FF2B5EF4-FFF2-40B4-BE49-F238E27FC236}">
                <a16:creationId xmlns:a16="http://schemas.microsoft.com/office/drawing/2014/main" id="{9DB8BB25-59D5-B9A6-1BC5-F88BF6D50A1F}"/>
              </a:ext>
            </a:extLst>
          </p:cNvPr>
          <p:cNvSpPr txBox="1"/>
          <p:nvPr/>
        </p:nvSpPr>
        <p:spPr>
          <a:xfrm>
            <a:off x="-488332" y="414386"/>
            <a:ext cx="8685800" cy="77495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dirty="0">
                <a:ln>
                  <a:noFill/>
                </a:ln>
                <a:solidFill>
                  <a:prstClr val="white"/>
                </a:solidFill>
                <a:effectLst/>
                <a:uLnTx/>
                <a:uFillTx/>
                <a:latin typeface="Roboto"/>
                <a:ea typeface="Roboto"/>
                <a:cs typeface="Roboto"/>
                <a:sym typeface="Roboto"/>
              </a:rPr>
              <a:t>Hazards assessment</a:t>
            </a:r>
            <a:endParaRPr kumimoji="0" sz="933" b="0" i="0" u="none" strike="noStrike" kern="0" cap="none" spc="0" normalizeH="0" baseline="0" noProof="0" dirty="0">
              <a:ln>
                <a:noFill/>
              </a:ln>
              <a:solidFill>
                <a:prstClr val="white"/>
              </a:solidFill>
              <a:effectLst/>
              <a:uLnTx/>
              <a:uFillTx/>
              <a:latin typeface="Arial"/>
              <a:cs typeface="Arial"/>
              <a:sym typeface="Arial"/>
            </a:endParaRPr>
          </a:p>
        </p:txBody>
      </p:sp>
      <p:sp>
        <p:nvSpPr>
          <p:cNvPr id="482" name="Google Shape;482;p48">
            <a:extLst>
              <a:ext uri="{FF2B5EF4-FFF2-40B4-BE49-F238E27FC236}">
                <a16:creationId xmlns:a16="http://schemas.microsoft.com/office/drawing/2014/main" id="{B08C1E7F-2309-6B65-732F-29DD7B335EDA}"/>
              </a:ext>
            </a:extLst>
          </p:cNvPr>
          <p:cNvSpPr/>
          <p:nvPr/>
        </p:nvSpPr>
        <p:spPr>
          <a:xfrm>
            <a:off x="4186990" y="3201983"/>
            <a:ext cx="2535508" cy="2401779"/>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3" cstate="screen">
              <a:alphaModFix amt="80000"/>
              <a:extLst>
                <a:ext uri="{28A0092B-C50C-407E-A947-70E740481C1C}">
                  <a14:useLocalDpi xmlns:a14="http://schemas.microsoft.com/office/drawing/2010/main"/>
                </a:ext>
              </a:extLst>
            </a:blip>
            <a:stretch>
              <a:fillRect/>
            </a:stretch>
          </a:blipFill>
          <a:ln w="53975">
            <a:solidFill>
              <a:schemeClr val="bg1"/>
            </a:solid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83" name="Google Shape;483;p48">
            <a:extLst>
              <a:ext uri="{FF2B5EF4-FFF2-40B4-BE49-F238E27FC236}">
                <a16:creationId xmlns:a16="http://schemas.microsoft.com/office/drawing/2014/main" id="{B0DF4FFB-F5C1-D7D7-083F-16CA40A60D58}"/>
              </a:ext>
            </a:extLst>
          </p:cNvPr>
          <p:cNvSpPr/>
          <p:nvPr/>
        </p:nvSpPr>
        <p:spPr>
          <a:xfrm>
            <a:off x="5229944" y="3201983"/>
            <a:ext cx="2535508" cy="2401779"/>
          </a:xfrm>
          <a:custGeom>
            <a:avLst/>
            <a:gdLst/>
            <a:ahLst/>
            <a:cxnLst/>
            <a:rect l="l" t="t" r="r" b="b"/>
            <a:pathLst>
              <a:path w="3128859" h="3128859" extrusionOk="0">
                <a:moveTo>
                  <a:pt x="0" y="0"/>
                </a:moveTo>
                <a:lnTo>
                  <a:pt x="3128858" y="0"/>
                </a:lnTo>
                <a:lnTo>
                  <a:pt x="3128858" y="3128859"/>
                </a:lnTo>
                <a:lnTo>
                  <a:pt x="0" y="3128859"/>
                </a:lnTo>
                <a:lnTo>
                  <a:pt x="0" y="0"/>
                </a:lnTo>
                <a:close/>
              </a:path>
            </a:pathLst>
          </a:custGeom>
          <a:blipFill rotWithShape="1">
            <a:blip r:embed="rId4" cstate="screen">
              <a:alphaModFix amt="8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84" name="Google Shape;484;p48">
            <a:extLst>
              <a:ext uri="{FF2B5EF4-FFF2-40B4-BE49-F238E27FC236}">
                <a16:creationId xmlns:a16="http://schemas.microsoft.com/office/drawing/2014/main" id="{4874B0B5-668D-61EC-8092-DAB5B5F0B113}"/>
              </a:ext>
            </a:extLst>
          </p:cNvPr>
          <p:cNvSpPr/>
          <p:nvPr/>
        </p:nvSpPr>
        <p:spPr>
          <a:xfrm>
            <a:off x="4708440" y="1860222"/>
            <a:ext cx="2535508" cy="2491759"/>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5" cstate="screen">
              <a:alphaModFix amt="50000"/>
              <a:extLst>
                <a:ext uri="{28A0092B-C50C-407E-A947-70E740481C1C}">
                  <a14:useLocalDpi xmlns:a14="http://schemas.microsoft.com/office/drawing/2010/main"/>
                </a:ext>
              </a:extLst>
            </a:blip>
            <a:stretch>
              <a:fillRect/>
            </a:stretch>
          </a:blipFill>
          <a:ln w="57150">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85" name="Google Shape;485;p48">
            <a:extLst>
              <a:ext uri="{FF2B5EF4-FFF2-40B4-BE49-F238E27FC236}">
                <a16:creationId xmlns:a16="http://schemas.microsoft.com/office/drawing/2014/main" id="{161D2E05-C407-2AD4-F16B-790CE58EB031}"/>
              </a:ext>
            </a:extLst>
          </p:cNvPr>
          <p:cNvSpPr txBox="1"/>
          <p:nvPr/>
        </p:nvSpPr>
        <p:spPr>
          <a:xfrm>
            <a:off x="4956840" y="2567960"/>
            <a:ext cx="2038709" cy="25218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311" b="1" i="0" u="none" strike="noStrike" kern="0" cap="none" spc="0" normalizeH="0" baseline="0" noProof="0">
                <a:ln>
                  <a:noFill/>
                </a:ln>
                <a:solidFill>
                  <a:prstClr val="white"/>
                </a:solidFill>
                <a:effectLst/>
                <a:uLnTx/>
                <a:uFillTx/>
                <a:latin typeface="Roboto"/>
                <a:ea typeface="Roboto"/>
                <a:cs typeface="Roboto"/>
                <a:sym typeface="Roboto"/>
              </a:rPr>
              <a:t>Vulnerability</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486" name="Google Shape;486;p48">
            <a:extLst>
              <a:ext uri="{FF2B5EF4-FFF2-40B4-BE49-F238E27FC236}">
                <a16:creationId xmlns:a16="http://schemas.microsoft.com/office/drawing/2014/main" id="{567E3471-88B2-90F9-B411-806160E21A71}"/>
              </a:ext>
            </a:extLst>
          </p:cNvPr>
          <p:cNvSpPr txBox="1"/>
          <p:nvPr/>
        </p:nvSpPr>
        <p:spPr>
          <a:xfrm>
            <a:off x="5599629" y="4776928"/>
            <a:ext cx="2038709" cy="25218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311" b="1" i="0" u="none" strike="noStrike" kern="0" cap="none" spc="0" normalizeH="0" baseline="0" noProof="0">
                <a:ln>
                  <a:noFill/>
                </a:ln>
                <a:solidFill>
                  <a:prstClr val="white"/>
                </a:solidFill>
                <a:effectLst/>
                <a:uLnTx/>
                <a:uFillTx/>
                <a:latin typeface="Roboto"/>
                <a:ea typeface="Roboto"/>
                <a:cs typeface="Roboto"/>
                <a:sym typeface="Roboto"/>
              </a:rPr>
              <a:t>Exposure</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487" name="Google Shape;487;p48">
            <a:extLst>
              <a:ext uri="{FF2B5EF4-FFF2-40B4-BE49-F238E27FC236}">
                <a16:creationId xmlns:a16="http://schemas.microsoft.com/office/drawing/2014/main" id="{AC6B4C1C-D571-446E-D2C3-6284303D9835}"/>
              </a:ext>
            </a:extLst>
          </p:cNvPr>
          <p:cNvSpPr txBox="1"/>
          <p:nvPr/>
        </p:nvSpPr>
        <p:spPr>
          <a:xfrm>
            <a:off x="3829478" y="4776927"/>
            <a:ext cx="2038709" cy="25218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311" b="1" i="0" u="none" strike="noStrike" kern="0" cap="none" spc="0" normalizeH="0" baseline="0" noProof="0">
                <a:ln>
                  <a:noFill/>
                </a:ln>
                <a:solidFill>
                  <a:prstClr val="white"/>
                </a:solidFill>
                <a:effectLst/>
                <a:uLnTx/>
                <a:uFillTx/>
                <a:latin typeface="Roboto"/>
                <a:ea typeface="Roboto"/>
                <a:cs typeface="Roboto"/>
                <a:sym typeface="Roboto"/>
              </a:rPr>
              <a:t>Hazard</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488" name="Google Shape;488;p48">
            <a:extLst>
              <a:ext uri="{FF2B5EF4-FFF2-40B4-BE49-F238E27FC236}">
                <a16:creationId xmlns:a16="http://schemas.microsoft.com/office/drawing/2014/main" id="{65BE5508-5C86-A212-0836-B029D8F21995}"/>
              </a:ext>
            </a:extLst>
          </p:cNvPr>
          <p:cNvSpPr txBox="1"/>
          <p:nvPr/>
        </p:nvSpPr>
        <p:spPr>
          <a:xfrm>
            <a:off x="4925819" y="3800942"/>
            <a:ext cx="2038709" cy="25218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311" b="1" i="0" u="none" strike="noStrike" kern="0" cap="none" spc="0" normalizeH="0" baseline="0" noProof="0">
                <a:ln>
                  <a:noFill/>
                </a:ln>
                <a:solidFill>
                  <a:prstClr val="white"/>
                </a:solidFill>
                <a:effectLst/>
                <a:uLnTx/>
                <a:uFillTx/>
                <a:latin typeface="Roboto"/>
                <a:ea typeface="Roboto"/>
                <a:cs typeface="Roboto"/>
                <a:sym typeface="Roboto"/>
              </a:rPr>
              <a:t>Risk</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490" name="Google Shape;490;p48">
            <a:extLst>
              <a:ext uri="{FF2B5EF4-FFF2-40B4-BE49-F238E27FC236}">
                <a16:creationId xmlns:a16="http://schemas.microsoft.com/office/drawing/2014/main" id="{5B1E301C-1956-F993-23DD-87B56CCA8563}"/>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18</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cxnSp>
        <p:nvCxnSpPr>
          <p:cNvPr id="3" name="Straight Arrow Connector 2">
            <a:extLst>
              <a:ext uri="{FF2B5EF4-FFF2-40B4-BE49-F238E27FC236}">
                <a16:creationId xmlns:a16="http://schemas.microsoft.com/office/drawing/2014/main" id="{78A95366-4633-226F-E906-16727052ED43}"/>
              </a:ext>
            </a:extLst>
          </p:cNvPr>
          <p:cNvCxnSpPr>
            <a:cxnSpLocks/>
          </p:cNvCxnSpPr>
          <p:nvPr/>
        </p:nvCxnSpPr>
        <p:spPr>
          <a:xfrm>
            <a:off x="2402237" y="2535379"/>
            <a:ext cx="1452331" cy="951369"/>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686CB9F-3709-D349-0BE7-2D2BD80A7300}"/>
              </a:ext>
            </a:extLst>
          </p:cNvPr>
          <p:cNvSpPr txBox="1"/>
          <p:nvPr/>
        </p:nvSpPr>
        <p:spPr>
          <a:xfrm>
            <a:off x="1985491" y="5985598"/>
            <a:ext cx="798140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200" b="1" i="0" u="none" strike="noStrike" kern="0" cap="none" spc="0" normalizeH="0" baseline="0" noProof="0">
                <a:ln>
                  <a:noFill/>
                </a:ln>
                <a:solidFill>
                  <a:prstClr val="white"/>
                </a:solidFill>
                <a:effectLst/>
                <a:uLnTx/>
                <a:uFillTx/>
                <a:latin typeface="Roboto"/>
                <a:ea typeface="Roboto"/>
                <a:cs typeface="Roboto"/>
                <a:sym typeface="Arial"/>
              </a:rPr>
              <a:t>Figure: Climate risk results from the interaction of hazard, vulnerability and exposure</a:t>
            </a:r>
          </a:p>
        </p:txBody>
      </p:sp>
      <p:sp>
        <p:nvSpPr>
          <p:cNvPr id="6" name="TextBox 5">
            <a:extLst>
              <a:ext uri="{FF2B5EF4-FFF2-40B4-BE49-F238E27FC236}">
                <a16:creationId xmlns:a16="http://schemas.microsoft.com/office/drawing/2014/main" id="{7088792A-FD46-0CF7-CD15-AA268D699C88}"/>
              </a:ext>
            </a:extLst>
          </p:cNvPr>
          <p:cNvSpPr txBox="1"/>
          <p:nvPr/>
        </p:nvSpPr>
        <p:spPr>
          <a:xfrm>
            <a:off x="7888638" y="218326"/>
            <a:ext cx="4303362" cy="452431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prstClr val="white"/>
                </a:solidFill>
                <a:effectLst/>
                <a:uLnTx/>
                <a:uFillTx/>
                <a:latin typeface="Arial"/>
                <a:cs typeface="Arial"/>
                <a:sym typeface="Arial"/>
              </a:rPr>
              <a:t>A hazard has two important parts: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1" i="0" u="none" strike="noStrike" kern="0" cap="none" spc="0" normalizeH="0" baseline="0" noProof="0" dirty="0">
                <a:ln>
                  <a:noFill/>
                </a:ln>
                <a:solidFill>
                  <a:prstClr val="white"/>
                </a:solidFill>
                <a:effectLst/>
                <a:uLnTx/>
                <a:uFillTx/>
                <a:latin typeface="Arial"/>
                <a:cs typeface="Arial"/>
                <a:sym typeface="Arial"/>
              </a:rPr>
              <a:t>Likelihood / probability</a:t>
            </a:r>
            <a:r>
              <a:rPr kumimoji="0" lang="en-GB" sz="2400" b="0" i="0" u="none" strike="noStrike" kern="0" cap="none" spc="0" normalizeH="0" baseline="0" noProof="0" dirty="0">
                <a:ln>
                  <a:noFill/>
                </a:ln>
                <a:solidFill>
                  <a:prstClr val="white"/>
                </a:solidFill>
                <a:effectLst/>
                <a:uLnTx/>
                <a:uFillTx/>
                <a:latin typeface="Arial"/>
                <a:cs typeface="Arial"/>
                <a:sym typeface="Arial"/>
              </a:rPr>
              <a:t>:</a:t>
            </a:r>
            <a:br>
              <a:rPr kumimoji="0" lang="en-GB" sz="2400" b="0" i="0" u="none" strike="noStrike" kern="0" cap="none" spc="0" normalizeH="0" baseline="0" noProof="0" dirty="0">
                <a:ln>
                  <a:noFill/>
                </a:ln>
                <a:solidFill>
                  <a:prstClr val="white"/>
                </a:solidFill>
                <a:effectLst/>
                <a:uLnTx/>
                <a:uFillTx/>
                <a:latin typeface="Arial"/>
                <a:cs typeface="Arial"/>
                <a:sym typeface="Arial"/>
              </a:rPr>
            </a:br>
            <a:r>
              <a:rPr kumimoji="0" lang="en-GB" sz="2400" b="0" i="0" u="none" strike="noStrike" kern="0" cap="none" spc="0" normalizeH="0" baseline="0" noProof="0" dirty="0">
                <a:ln>
                  <a:noFill/>
                </a:ln>
                <a:solidFill>
                  <a:prstClr val="white"/>
                </a:solidFill>
                <a:effectLst/>
                <a:uLnTx/>
                <a:uFillTx/>
                <a:latin typeface="Arial"/>
                <a:cs typeface="Arial"/>
                <a:sym typeface="Arial"/>
              </a:rPr>
              <a:t>How likely the event is to happen</a:t>
            </a:r>
            <a:br>
              <a:rPr kumimoji="0" lang="en-GB" sz="2400" b="0" i="0" u="none" strike="noStrike" kern="0" cap="none" spc="0" normalizeH="0" baseline="0" noProof="0" dirty="0">
                <a:ln>
                  <a:noFill/>
                </a:ln>
                <a:solidFill>
                  <a:prstClr val="white"/>
                </a:solidFill>
                <a:effectLst/>
                <a:uLnTx/>
                <a:uFillTx/>
                <a:latin typeface="Arial"/>
                <a:cs typeface="Arial"/>
                <a:sym typeface="Arial"/>
              </a:rPr>
            </a:br>
            <a:r>
              <a:rPr kumimoji="0" lang="en-GB" sz="2400" b="0" i="1" u="none" strike="noStrike" kern="0" cap="none" spc="0" normalizeH="0" baseline="0" noProof="0" dirty="0">
                <a:ln>
                  <a:noFill/>
                </a:ln>
                <a:solidFill>
                  <a:prstClr val="white"/>
                </a:solidFill>
                <a:effectLst/>
                <a:uLnTx/>
                <a:uFillTx/>
                <a:latin typeface="Arial"/>
                <a:cs typeface="Arial"/>
                <a:sym typeface="Arial"/>
              </a:rPr>
              <a:t>Example: a flood that happens once every 10 years</a:t>
            </a:r>
            <a:endParaRPr kumimoji="0" lang="en-GB" sz="2400"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1" i="0" u="none" strike="noStrike" kern="0" cap="none" spc="0" normalizeH="0" baseline="0" noProof="0" dirty="0">
                <a:ln>
                  <a:noFill/>
                </a:ln>
                <a:solidFill>
                  <a:prstClr val="white"/>
                </a:solidFill>
                <a:effectLst/>
                <a:uLnTx/>
                <a:uFillTx/>
                <a:latin typeface="Arial"/>
                <a:cs typeface="Arial"/>
                <a:sym typeface="Arial"/>
              </a:rPr>
              <a:t>Intensity</a:t>
            </a:r>
            <a:r>
              <a:rPr kumimoji="0" lang="en-GB" sz="2400" b="0" i="0" u="none" strike="noStrike" kern="0" cap="none" spc="0" normalizeH="0" baseline="0" noProof="0" dirty="0">
                <a:ln>
                  <a:noFill/>
                </a:ln>
                <a:solidFill>
                  <a:prstClr val="white"/>
                </a:solidFill>
                <a:effectLst/>
                <a:uLnTx/>
                <a:uFillTx/>
                <a:latin typeface="Arial"/>
                <a:cs typeface="Arial"/>
                <a:sym typeface="Arial"/>
              </a:rPr>
              <a:t>: (severity)</a:t>
            </a:r>
            <a:br>
              <a:rPr kumimoji="0" lang="en-GB" sz="2400" b="0" i="0" u="none" strike="noStrike" kern="0" cap="none" spc="0" normalizeH="0" baseline="0" noProof="0" dirty="0">
                <a:ln>
                  <a:noFill/>
                </a:ln>
                <a:solidFill>
                  <a:prstClr val="white"/>
                </a:solidFill>
                <a:effectLst/>
                <a:uLnTx/>
                <a:uFillTx/>
                <a:latin typeface="Arial"/>
                <a:cs typeface="Arial"/>
                <a:sym typeface="Arial"/>
              </a:rPr>
            </a:br>
            <a:r>
              <a:rPr kumimoji="0" lang="en-GB" sz="2400" b="0" i="0" u="none" strike="noStrike" kern="0" cap="none" spc="0" normalizeH="0" baseline="0" noProof="0" dirty="0">
                <a:ln>
                  <a:noFill/>
                </a:ln>
                <a:solidFill>
                  <a:prstClr val="white"/>
                </a:solidFill>
                <a:effectLst/>
                <a:uLnTx/>
                <a:uFillTx/>
                <a:latin typeface="Arial"/>
                <a:cs typeface="Arial"/>
                <a:sym typeface="Arial"/>
              </a:rPr>
              <a:t>How strong or severe the event is</a:t>
            </a:r>
            <a:br>
              <a:rPr kumimoji="0" lang="en-GB" sz="2400" b="0" i="0" u="none" strike="noStrike" kern="0" cap="none" spc="0" normalizeH="0" baseline="0" noProof="0" dirty="0">
                <a:ln>
                  <a:noFill/>
                </a:ln>
                <a:solidFill>
                  <a:prstClr val="white"/>
                </a:solidFill>
                <a:effectLst/>
                <a:uLnTx/>
                <a:uFillTx/>
                <a:latin typeface="Arial"/>
                <a:cs typeface="Arial"/>
                <a:sym typeface="Arial"/>
              </a:rPr>
            </a:br>
            <a:r>
              <a:rPr kumimoji="0" lang="en-GB" sz="2400" b="0" i="1" u="none" strike="noStrike" kern="0" cap="none" spc="0" normalizeH="0" baseline="0" noProof="0" dirty="0">
                <a:ln>
                  <a:noFill/>
                </a:ln>
                <a:solidFill>
                  <a:prstClr val="white"/>
                </a:solidFill>
                <a:effectLst/>
                <a:uLnTx/>
                <a:uFillTx/>
                <a:latin typeface="Arial"/>
                <a:cs typeface="Arial"/>
                <a:sym typeface="Arial"/>
              </a:rPr>
              <a:t>Example: flood depth, drought length, temperature</a:t>
            </a:r>
            <a:endParaRPr kumimoji="0" lang="en-GB" sz="2400" b="0" i="0" u="none" strike="noStrike" kern="0" cap="none" spc="0" normalizeH="0" baseline="0" noProof="0" dirty="0">
              <a:ln>
                <a:noFill/>
              </a:ln>
              <a:solidFill>
                <a:prstClr val="white"/>
              </a:solidFill>
              <a:effectLst/>
              <a:uLnTx/>
              <a:uFillTx/>
              <a:latin typeface="Arial"/>
              <a:cs typeface="Arial"/>
              <a:sym typeface="Arial"/>
            </a:endParaRPr>
          </a:p>
        </p:txBody>
      </p:sp>
    </p:spTree>
    <p:extLst>
      <p:ext uri="{BB962C8B-B14F-4D97-AF65-F5344CB8AC3E}">
        <p14:creationId xmlns:p14="http://schemas.microsoft.com/office/powerpoint/2010/main" val="21535319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Shape 465">
          <a:extLst>
            <a:ext uri="{FF2B5EF4-FFF2-40B4-BE49-F238E27FC236}">
              <a16:creationId xmlns:a16="http://schemas.microsoft.com/office/drawing/2014/main" id="{683141C4-BD88-9191-0120-F74689CDA340}"/>
            </a:ext>
          </a:extLst>
        </p:cNvPr>
        <p:cNvGrpSpPr/>
        <p:nvPr/>
      </p:nvGrpSpPr>
      <p:grpSpPr>
        <a:xfrm>
          <a:off x="0" y="0"/>
          <a:ext cx="0" cy="0"/>
          <a:chOff x="0" y="0"/>
          <a:chExt cx="0" cy="0"/>
        </a:xfrm>
      </p:grpSpPr>
      <p:sp>
        <p:nvSpPr>
          <p:cNvPr id="467" name="Google Shape;467;p48">
            <a:extLst>
              <a:ext uri="{FF2B5EF4-FFF2-40B4-BE49-F238E27FC236}">
                <a16:creationId xmlns:a16="http://schemas.microsoft.com/office/drawing/2014/main" id="{7095AB28-2C60-D10C-60FF-4967C8D246EB}"/>
              </a:ext>
            </a:extLst>
          </p:cNvPr>
          <p:cNvSpPr txBox="1"/>
          <p:nvPr/>
        </p:nvSpPr>
        <p:spPr>
          <a:xfrm>
            <a:off x="-488332" y="414386"/>
            <a:ext cx="8685800" cy="77495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dirty="0">
                <a:ln>
                  <a:noFill/>
                </a:ln>
                <a:solidFill>
                  <a:prstClr val="white"/>
                </a:solidFill>
                <a:effectLst/>
                <a:uLnTx/>
                <a:uFillTx/>
                <a:latin typeface="Roboto"/>
                <a:ea typeface="Roboto"/>
                <a:cs typeface="Roboto"/>
                <a:sym typeface="Roboto"/>
              </a:rPr>
              <a:t>Exposure assessment</a:t>
            </a:r>
            <a:endParaRPr kumimoji="0" sz="933" b="0" i="0" u="none" strike="noStrike" kern="0" cap="none" spc="0" normalizeH="0" baseline="0" noProof="0" dirty="0">
              <a:ln>
                <a:noFill/>
              </a:ln>
              <a:solidFill>
                <a:prstClr val="white"/>
              </a:solidFill>
              <a:effectLst/>
              <a:uLnTx/>
              <a:uFillTx/>
              <a:latin typeface="Arial"/>
              <a:cs typeface="Arial"/>
              <a:sym typeface="Arial"/>
            </a:endParaRPr>
          </a:p>
        </p:txBody>
      </p:sp>
      <p:sp>
        <p:nvSpPr>
          <p:cNvPr id="482" name="Google Shape;482;p48">
            <a:extLst>
              <a:ext uri="{FF2B5EF4-FFF2-40B4-BE49-F238E27FC236}">
                <a16:creationId xmlns:a16="http://schemas.microsoft.com/office/drawing/2014/main" id="{721BE2C8-B1B7-141A-E249-A6177675DE53}"/>
              </a:ext>
            </a:extLst>
          </p:cNvPr>
          <p:cNvSpPr/>
          <p:nvPr/>
        </p:nvSpPr>
        <p:spPr>
          <a:xfrm>
            <a:off x="4186990" y="3201983"/>
            <a:ext cx="2535508" cy="2401779"/>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3" cstate="screen">
              <a:alphaModFix amt="80000"/>
              <a:extLst>
                <a:ext uri="{28A0092B-C50C-407E-A947-70E740481C1C}">
                  <a14:useLocalDpi xmlns:a14="http://schemas.microsoft.com/office/drawing/2010/main"/>
                </a:ext>
              </a:extLst>
            </a:blip>
            <a:stretch>
              <a:fillRect/>
            </a:stretch>
          </a:blipFill>
          <a:ln w="53975">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83" name="Google Shape;483;p48">
            <a:extLst>
              <a:ext uri="{FF2B5EF4-FFF2-40B4-BE49-F238E27FC236}">
                <a16:creationId xmlns:a16="http://schemas.microsoft.com/office/drawing/2014/main" id="{CB57E5B6-BDEF-978F-400F-B5C3BB6B83F0}"/>
              </a:ext>
            </a:extLst>
          </p:cNvPr>
          <p:cNvSpPr/>
          <p:nvPr/>
        </p:nvSpPr>
        <p:spPr>
          <a:xfrm>
            <a:off x="5229944" y="3201983"/>
            <a:ext cx="2535508" cy="2401779"/>
          </a:xfrm>
          <a:custGeom>
            <a:avLst/>
            <a:gdLst/>
            <a:ahLst/>
            <a:cxnLst/>
            <a:rect l="l" t="t" r="r" b="b"/>
            <a:pathLst>
              <a:path w="3128859" h="3128859" extrusionOk="0">
                <a:moveTo>
                  <a:pt x="0" y="0"/>
                </a:moveTo>
                <a:lnTo>
                  <a:pt x="3128858" y="0"/>
                </a:lnTo>
                <a:lnTo>
                  <a:pt x="3128858" y="3128859"/>
                </a:lnTo>
                <a:lnTo>
                  <a:pt x="0" y="3128859"/>
                </a:lnTo>
                <a:lnTo>
                  <a:pt x="0" y="0"/>
                </a:lnTo>
                <a:close/>
              </a:path>
            </a:pathLst>
          </a:custGeom>
          <a:blipFill rotWithShape="1">
            <a:blip r:embed="rId4" cstate="screen">
              <a:alphaModFix amt="80000"/>
              <a:extLst>
                <a:ext uri="{28A0092B-C50C-407E-A947-70E740481C1C}">
                  <a14:useLocalDpi xmlns:a14="http://schemas.microsoft.com/office/drawing/2010/main"/>
                </a:ext>
              </a:extLst>
            </a:blip>
            <a:stretch>
              <a:fillRect/>
            </a:stretch>
          </a:blipFill>
          <a:ln w="63500">
            <a:solidFill>
              <a:schemeClr val="bg1"/>
            </a:solid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84" name="Google Shape;484;p48">
            <a:extLst>
              <a:ext uri="{FF2B5EF4-FFF2-40B4-BE49-F238E27FC236}">
                <a16:creationId xmlns:a16="http://schemas.microsoft.com/office/drawing/2014/main" id="{4C225B18-98A6-5258-F309-23AE85B6365B}"/>
              </a:ext>
            </a:extLst>
          </p:cNvPr>
          <p:cNvSpPr/>
          <p:nvPr/>
        </p:nvSpPr>
        <p:spPr>
          <a:xfrm>
            <a:off x="4708440" y="1860222"/>
            <a:ext cx="2535508" cy="2491759"/>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5" cstate="screen">
              <a:alphaModFix amt="50000"/>
              <a:extLst>
                <a:ext uri="{28A0092B-C50C-407E-A947-70E740481C1C}">
                  <a14:useLocalDpi xmlns:a14="http://schemas.microsoft.com/office/drawing/2010/main"/>
                </a:ext>
              </a:extLst>
            </a:blip>
            <a:stretch>
              <a:fillRect/>
            </a:stretch>
          </a:blipFill>
          <a:ln w="57150">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85" name="Google Shape;485;p48">
            <a:extLst>
              <a:ext uri="{FF2B5EF4-FFF2-40B4-BE49-F238E27FC236}">
                <a16:creationId xmlns:a16="http://schemas.microsoft.com/office/drawing/2014/main" id="{AAAA82E1-D622-4070-CF9B-ED5B2CE7B722}"/>
              </a:ext>
            </a:extLst>
          </p:cNvPr>
          <p:cNvSpPr txBox="1"/>
          <p:nvPr/>
        </p:nvSpPr>
        <p:spPr>
          <a:xfrm>
            <a:off x="4956840" y="2567960"/>
            <a:ext cx="2038709" cy="25218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311" b="1" i="0" u="none" strike="noStrike" kern="0" cap="none" spc="0" normalizeH="0" baseline="0" noProof="0">
                <a:ln>
                  <a:noFill/>
                </a:ln>
                <a:solidFill>
                  <a:prstClr val="white"/>
                </a:solidFill>
                <a:effectLst/>
                <a:uLnTx/>
                <a:uFillTx/>
                <a:latin typeface="Roboto"/>
                <a:ea typeface="Roboto"/>
                <a:cs typeface="Roboto"/>
                <a:sym typeface="Roboto"/>
              </a:rPr>
              <a:t>Vulnerability</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486" name="Google Shape;486;p48">
            <a:extLst>
              <a:ext uri="{FF2B5EF4-FFF2-40B4-BE49-F238E27FC236}">
                <a16:creationId xmlns:a16="http://schemas.microsoft.com/office/drawing/2014/main" id="{309B30C8-7C76-360C-8B36-8A57B2A07BAC}"/>
              </a:ext>
            </a:extLst>
          </p:cNvPr>
          <p:cNvSpPr txBox="1"/>
          <p:nvPr/>
        </p:nvSpPr>
        <p:spPr>
          <a:xfrm>
            <a:off x="5599629" y="4776928"/>
            <a:ext cx="2038709" cy="25218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311" b="1" i="0" u="none" strike="noStrike" kern="0" cap="none" spc="0" normalizeH="0" baseline="0" noProof="0">
                <a:ln>
                  <a:noFill/>
                </a:ln>
                <a:solidFill>
                  <a:prstClr val="white"/>
                </a:solidFill>
                <a:effectLst/>
                <a:uLnTx/>
                <a:uFillTx/>
                <a:latin typeface="Roboto"/>
                <a:ea typeface="Roboto"/>
                <a:cs typeface="Roboto"/>
                <a:sym typeface="Roboto"/>
              </a:rPr>
              <a:t>Exposure</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487" name="Google Shape;487;p48">
            <a:extLst>
              <a:ext uri="{FF2B5EF4-FFF2-40B4-BE49-F238E27FC236}">
                <a16:creationId xmlns:a16="http://schemas.microsoft.com/office/drawing/2014/main" id="{8CF3CA1C-4110-D91D-48C6-682635131149}"/>
              </a:ext>
            </a:extLst>
          </p:cNvPr>
          <p:cNvSpPr txBox="1"/>
          <p:nvPr/>
        </p:nvSpPr>
        <p:spPr>
          <a:xfrm>
            <a:off x="3829478" y="4776927"/>
            <a:ext cx="2038709" cy="25218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311" b="1" i="0" u="none" strike="noStrike" kern="0" cap="none" spc="0" normalizeH="0" baseline="0" noProof="0">
                <a:ln>
                  <a:noFill/>
                </a:ln>
                <a:solidFill>
                  <a:prstClr val="white"/>
                </a:solidFill>
                <a:effectLst/>
                <a:uLnTx/>
                <a:uFillTx/>
                <a:latin typeface="Roboto"/>
                <a:ea typeface="Roboto"/>
                <a:cs typeface="Roboto"/>
                <a:sym typeface="Roboto"/>
              </a:rPr>
              <a:t>Hazard</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488" name="Google Shape;488;p48">
            <a:extLst>
              <a:ext uri="{FF2B5EF4-FFF2-40B4-BE49-F238E27FC236}">
                <a16:creationId xmlns:a16="http://schemas.microsoft.com/office/drawing/2014/main" id="{BFEA35A9-DD54-7DDC-E6CB-3A61CB8B29BA}"/>
              </a:ext>
            </a:extLst>
          </p:cNvPr>
          <p:cNvSpPr txBox="1"/>
          <p:nvPr/>
        </p:nvSpPr>
        <p:spPr>
          <a:xfrm>
            <a:off x="4925819" y="3800942"/>
            <a:ext cx="2038709" cy="25218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311" b="1" i="0" u="none" strike="noStrike" kern="0" cap="none" spc="0" normalizeH="0" baseline="0" noProof="0">
                <a:ln>
                  <a:noFill/>
                </a:ln>
                <a:solidFill>
                  <a:prstClr val="white"/>
                </a:solidFill>
                <a:effectLst/>
                <a:uLnTx/>
                <a:uFillTx/>
                <a:latin typeface="Roboto"/>
                <a:ea typeface="Roboto"/>
                <a:cs typeface="Roboto"/>
                <a:sym typeface="Roboto"/>
              </a:rPr>
              <a:t>Risk</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490" name="Google Shape;490;p48">
            <a:extLst>
              <a:ext uri="{FF2B5EF4-FFF2-40B4-BE49-F238E27FC236}">
                <a16:creationId xmlns:a16="http://schemas.microsoft.com/office/drawing/2014/main" id="{65B4EFDE-EF5E-03DC-C08B-772947A20A4E}"/>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19</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cxnSp>
        <p:nvCxnSpPr>
          <p:cNvPr id="3" name="Straight Arrow Connector 2">
            <a:extLst>
              <a:ext uri="{FF2B5EF4-FFF2-40B4-BE49-F238E27FC236}">
                <a16:creationId xmlns:a16="http://schemas.microsoft.com/office/drawing/2014/main" id="{CE75EFF9-AA54-7ED4-533A-230A294EC9A8}"/>
              </a:ext>
            </a:extLst>
          </p:cNvPr>
          <p:cNvCxnSpPr>
            <a:cxnSpLocks/>
          </p:cNvCxnSpPr>
          <p:nvPr/>
        </p:nvCxnSpPr>
        <p:spPr>
          <a:xfrm flipH="1" flipV="1">
            <a:off x="8069577" y="5302891"/>
            <a:ext cx="2887725" cy="1061731"/>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CD06A740-BD7A-CAEA-165A-DE14420033A9}"/>
              </a:ext>
            </a:extLst>
          </p:cNvPr>
          <p:cNvSpPr txBox="1"/>
          <p:nvPr/>
        </p:nvSpPr>
        <p:spPr>
          <a:xfrm>
            <a:off x="1985491" y="5985598"/>
            <a:ext cx="798140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200" b="1" i="0" u="none" strike="noStrike" kern="0" cap="none" spc="0" normalizeH="0" baseline="0" noProof="0">
                <a:ln>
                  <a:noFill/>
                </a:ln>
                <a:solidFill>
                  <a:prstClr val="white"/>
                </a:solidFill>
                <a:effectLst/>
                <a:uLnTx/>
                <a:uFillTx/>
                <a:latin typeface="Roboto"/>
                <a:ea typeface="Roboto"/>
                <a:cs typeface="Roboto"/>
                <a:sym typeface="Arial"/>
              </a:rPr>
              <a:t>Figure: Climate risk results from the interaction of hazard, vulnerability and exposure</a:t>
            </a:r>
          </a:p>
        </p:txBody>
      </p:sp>
      <p:sp>
        <p:nvSpPr>
          <p:cNvPr id="6" name="TextBox 5">
            <a:extLst>
              <a:ext uri="{FF2B5EF4-FFF2-40B4-BE49-F238E27FC236}">
                <a16:creationId xmlns:a16="http://schemas.microsoft.com/office/drawing/2014/main" id="{06DB768B-55EB-2ACF-B56E-F0FF142DDEE0}"/>
              </a:ext>
            </a:extLst>
          </p:cNvPr>
          <p:cNvSpPr txBox="1"/>
          <p:nvPr/>
        </p:nvSpPr>
        <p:spPr>
          <a:xfrm>
            <a:off x="7888638" y="218326"/>
            <a:ext cx="4303362" cy="489364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prstClr val="white"/>
                </a:solidFill>
                <a:effectLst/>
                <a:uLnTx/>
                <a:uFillTx/>
                <a:latin typeface="Arial"/>
                <a:cs typeface="Arial"/>
                <a:sym typeface="Arial"/>
              </a:rPr>
              <a:t>Exposure means the people, assets, or services that are located where the hazard can occur.</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1" i="0" u="none" strike="noStrike" kern="0" cap="none" spc="0" normalizeH="0" baseline="0" noProof="0" dirty="0">
                <a:ln>
                  <a:noFill/>
                </a:ln>
                <a:solidFill>
                  <a:prstClr val="white"/>
                </a:solidFill>
                <a:effectLst/>
                <a:uLnTx/>
                <a:uFillTx/>
                <a:latin typeface="Arial"/>
                <a:cs typeface="Arial"/>
                <a:sym typeface="Arial"/>
              </a:rPr>
              <a:t>Examples: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prstClr val="white"/>
                </a:solidFill>
                <a:effectLst/>
                <a:uLnTx/>
                <a:uFillTx/>
                <a:latin typeface="Arial"/>
                <a:cs typeface="Arial"/>
                <a:sym typeface="Arial"/>
              </a:rPr>
              <a:t>People living in a floodplain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prstClr val="white"/>
                </a:solidFill>
                <a:effectLst/>
                <a:uLnTx/>
                <a:uFillTx/>
                <a:latin typeface="Arial"/>
                <a:cs typeface="Arial"/>
                <a:sym typeface="Arial"/>
              </a:rPr>
              <a:t>A water intake located in a river</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prstClr val="white"/>
                </a:solidFill>
                <a:effectLst/>
                <a:uLnTx/>
                <a:uFillTx/>
                <a:latin typeface="Arial"/>
                <a:cs typeface="Arial"/>
                <a:sym typeface="Arial"/>
              </a:rPr>
              <a:t>A pipeline crossing unstable ground</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prstClr val="white"/>
                </a:solidFill>
                <a:effectLst/>
                <a:uLnTx/>
                <a:uFillTx/>
                <a:latin typeface="Arial"/>
                <a:cs typeface="Arial"/>
                <a:sym typeface="Arial"/>
              </a:rPr>
              <a:t>If nothing is exposed, there is no risk — even if a hazard occurs.</a:t>
            </a:r>
          </a:p>
        </p:txBody>
      </p:sp>
    </p:spTree>
    <p:extLst>
      <p:ext uri="{BB962C8B-B14F-4D97-AF65-F5344CB8AC3E}">
        <p14:creationId xmlns:p14="http://schemas.microsoft.com/office/powerpoint/2010/main" val="4010953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1">
          <a:extLst>
            <a:ext uri="{FF2B5EF4-FFF2-40B4-BE49-F238E27FC236}">
              <a16:creationId xmlns:a16="http://schemas.microsoft.com/office/drawing/2014/main" id="{9DC34834-2EBF-6260-6507-F7978DB7640B}"/>
            </a:ext>
          </a:extLst>
        </p:cNvPr>
        <p:cNvGrpSpPr/>
        <p:nvPr/>
      </p:nvGrpSpPr>
      <p:grpSpPr>
        <a:xfrm>
          <a:off x="0" y="0"/>
          <a:ext cx="0" cy="0"/>
          <a:chOff x="0" y="0"/>
          <a:chExt cx="0" cy="0"/>
        </a:xfrm>
      </p:grpSpPr>
      <p:sp>
        <p:nvSpPr>
          <p:cNvPr id="113" name="Google Shape;113;g30954ad01f5_0_1">
            <a:extLst>
              <a:ext uri="{FF2B5EF4-FFF2-40B4-BE49-F238E27FC236}">
                <a16:creationId xmlns:a16="http://schemas.microsoft.com/office/drawing/2014/main" id="{867DFD36-5E81-69C5-FF50-C7AC33CF3E4B}"/>
              </a:ext>
            </a:extLst>
          </p:cNvPr>
          <p:cNvSpPr txBox="1"/>
          <p:nvPr/>
        </p:nvSpPr>
        <p:spPr>
          <a:xfrm>
            <a:off x="1" y="794726"/>
            <a:ext cx="12191999" cy="86177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0374"/>
              </a:lnSpc>
              <a:spcBef>
                <a:spcPts val="0"/>
              </a:spcBef>
              <a:spcAft>
                <a:spcPts val="0"/>
              </a:spcAft>
              <a:buClr>
                <a:srgbClr val="000000"/>
              </a:buClr>
              <a:buSzTx/>
              <a:buFont typeface="Arial"/>
              <a:buNone/>
              <a:tabLst/>
              <a:defRPr/>
            </a:pPr>
            <a:r>
              <a:rPr kumimoji="0" lang="en-US" sz="4000" b="1" i="0" u="none" strike="noStrike" kern="0" cap="none" spc="0" normalizeH="0" baseline="0" noProof="0">
                <a:ln>
                  <a:noFill/>
                </a:ln>
                <a:solidFill>
                  <a:prstClr val="white"/>
                </a:solidFill>
                <a:effectLst/>
                <a:uLnTx/>
                <a:uFillTx/>
                <a:latin typeface="Roboto"/>
                <a:ea typeface="Roboto"/>
                <a:cs typeface="Roboto"/>
                <a:sym typeface="Roboto"/>
              </a:rPr>
              <a:t>Acknowledgements</a:t>
            </a:r>
            <a:endParaRPr kumimoji="0" sz="4000" b="0" i="0" u="none" strike="noStrike" kern="0" cap="none" spc="0" normalizeH="0" baseline="0" noProof="0">
              <a:ln>
                <a:noFill/>
              </a:ln>
              <a:solidFill>
                <a:prstClr val="white"/>
              </a:solidFill>
              <a:effectLst/>
              <a:uLnTx/>
              <a:uFillTx/>
              <a:latin typeface="Arial"/>
              <a:ea typeface="Arial"/>
              <a:cs typeface="Arial"/>
              <a:sym typeface="Arial"/>
            </a:endParaRPr>
          </a:p>
        </p:txBody>
      </p:sp>
      <p:sp>
        <p:nvSpPr>
          <p:cNvPr id="114" name="Google Shape;114;g30954ad01f5_0_1">
            <a:extLst>
              <a:ext uri="{FF2B5EF4-FFF2-40B4-BE49-F238E27FC236}">
                <a16:creationId xmlns:a16="http://schemas.microsoft.com/office/drawing/2014/main" id="{CC3D2A9E-AB05-66C8-4565-34488C83EB24}"/>
              </a:ext>
            </a:extLst>
          </p:cNvPr>
          <p:cNvSpPr txBox="1"/>
          <p:nvPr/>
        </p:nvSpPr>
        <p:spPr>
          <a:xfrm>
            <a:off x="1526435" y="2197894"/>
            <a:ext cx="9139129" cy="12311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rPr>
              <a:t>We would like to acknowledge the following partners and funders involved in designing and delivering the </a:t>
            </a:r>
            <a:r>
              <a:rPr kumimoji="0" lang="en-GB"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rPr>
              <a:t>Climate Resilient Water Services Masterclass</a:t>
            </a:r>
            <a:r>
              <a:rPr kumimoji="0" lang="en-US"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rPr>
              <a:t>:</a:t>
            </a:r>
            <a:endParaRPr kumimoji="0" sz="105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rPr>
              <a:t>The Modules were developed with</a:t>
            </a:r>
            <a:endParaRPr kumimoji="0"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endParaRPr>
          </a:p>
        </p:txBody>
      </p:sp>
      <p:sp>
        <p:nvSpPr>
          <p:cNvPr id="115" name="Google Shape;115;g30954ad01f5_0_1">
            <a:extLst>
              <a:ext uri="{FF2B5EF4-FFF2-40B4-BE49-F238E27FC236}">
                <a16:creationId xmlns:a16="http://schemas.microsoft.com/office/drawing/2014/main" id="{93394ABE-1CD6-6F00-C457-F39351406463}"/>
              </a:ext>
            </a:extLst>
          </p:cNvPr>
          <p:cNvSpPr txBox="1">
            <a:spLocks noGrp="1"/>
          </p:cNvSpPr>
          <p:nvPr>
            <p:ph type="sldNum" idx="4"/>
          </p:nvPr>
        </p:nvSpPr>
        <p:spPr>
          <a:xfrm>
            <a:off x="-934720" y="6414685"/>
            <a:ext cx="1422300" cy="243300"/>
          </a:xfrm>
          <a:prstGeom prst="rect">
            <a:avLst/>
          </a:prstGeom>
          <a:noFill/>
          <a:ln>
            <a:noFill/>
          </a:ln>
        </p:spPr>
        <p:txBody>
          <a:bodyPr spcFirstLastPara="1" wrap="square" lIns="60950" tIns="30450" rIns="60950" bIns="3045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757575"/>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sz="1200" b="0" i="0" u="none" strike="noStrike" kern="0" cap="none" spc="0" normalizeH="0" baseline="0" noProof="0">
              <a:ln>
                <a:noFill/>
              </a:ln>
              <a:solidFill>
                <a:srgbClr val="757575"/>
              </a:solidFill>
              <a:effectLst/>
              <a:uLnTx/>
              <a:uFillTx/>
              <a:latin typeface="Arial"/>
              <a:cs typeface="Arial"/>
              <a:sym typeface="Arial"/>
            </a:endParaRPr>
          </a:p>
        </p:txBody>
      </p:sp>
      <p:pic>
        <p:nvPicPr>
          <p:cNvPr id="6" name="Picture 5" descr="A white text on a black background&#10;&#10;AI-generated content may be incorrect.">
            <a:extLst>
              <a:ext uri="{FF2B5EF4-FFF2-40B4-BE49-F238E27FC236}">
                <a16:creationId xmlns:a16="http://schemas.microsoft.com/office/drawing/2014/main" id="{F96860CE-76FD-1CCD-9533-637B4D075B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72250" y="4133911"/>
            <a:ext cx="4318000" cy="1270289"/>
          </a:xfrm>
          <a:prstGeom prst="rect">
            <a:avLst/>
          </a:prstGeom>
        </p:spPr>
      </p:pic>
      <p:pic>
        <p:nvPicPr>
          <p:cNvPr id="8" name="Picture 7" descr="A white logo with white text&#10;&#10;AI-generated content may be incorrect.">
            <a:extLst>
              <a:ext uri="{FF2B5EF4-FFF2-40B4-BE49-F238E27FC236}">
                <a16:creationId xmlns:a16="http://schemas.microsoft.com/office/drawing/2014/main" id="{B92BF030-D442-1259-AB1E-83485A6133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25879" y="3993979"/>
            <a:ext cx="3626283" cy="1410221"/>
          </a:xfrm>
          <a:prstGeom prst="rect">
            <a:avLst/>
          </a:prstGeom>
        </p:spPr>
      </p:pic>
    </p:spTree>
    <p:extLst>
      <p:ext uri="{BB962C8B-B14F-4D97-AF65-F5344CB8AC3E}">
        <p14:creationId xmlns:p14="http://schemas.microsoft.com/office/powerpoint/2010/main" val="9961743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Shape 465">
          <a:extLst>
            <a:ext uri="{FF2B5EF4-FFF2-40B4-BE49-F238E27FC236}">
              <a16:creationId xmlns:a16="http://schemas.microsoft.com/office/drawing/2014/main" id="{B6C2FD8F-3EA9-F0F1-48C0-A11E5898C512}"/>
            </a:ext>
          </a:extLst>
        </p:cNvPr>
        <p:cNvGrpSpPr/>
        <p:nvPr/>
      </p:nvGrpSpPr>
      <p:grpSpPr>
        <a:xfrm>
          <a:off x="0" y="0"/>
          <a:ext cx="0" cy="0"/>
          <a:chOff x="0" y="0"/>
          <a:chExt cx="0" cy="0"/>
        </a:xfrm>
      </p:grpSpPr>
      <p:sp>
        <p:nvSpPr>
          <p:cNvPr id="467" name="Google Shape;467;p48">
            <a:extLst>
              <a:ext uri="{FF2B5EF4-FFF2-40B4-BE49-F238E27FC236}">
                <a16:creationId xmlns:a16="http://schemas.microsoft.com/office/drawing/2014/main" id="{679E836A-2099-3596-50AD-C2A76FEACA8D}"/>
              </a:ext>
            </a:extLst>
          </p:cNvPr>
          <p:cNvSpPr txBox="1"/>
          <p:nvPr/>
        </p:nvSpPr>
        <p:spPr>
          <a:xfrm>
            <a:off x="-155910" y="162207"/>
            <a:ext cx="8685800" cy="77495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dirty="0">
                <a:ln>
                  <a:noFill/>
                </a:ln>
                <a:solidFill>
                  <a:prstClr val="white"/>
                </a:solidFill>
                <a:effectLst/>
                <a:uLnTx/>
                <a:uFillTx/>
                <a:latin typeface="Roboto"/>
                <a:ea typeface="Roboto"/>
                <a:cs typeface="Roboto"/>
                <a:sym typeface="Roboto"/>
              </a:rPr>
              <a:t>Vulnerability assessment</a:t>
            </a:r>
            <a:endParaRPr kumimoji="0" sz="933" b="0" i="0" u="none" strike="noStrike" kern="0" cap="none" spc="0" normalizeH="0" baseline="0" noProof="0" dirty="0">
              <a:ln>
                <a:noFill/>
              </a:ln>
              <a:solidFill>
                <a:prstClr val="white"/>
              </a:solidFill>
              <a:effectLst/>
              <a:uLnTx/>
              <a:uFillTx/>
              <a:latin typeface="Arial"/>
              <a:cs typeface="Arial"/>
              <a:sym typeface="Arial"/>
            </a:endParaRPr>
          </a:p>
        </p:txBody>
      </p:sp>
      <p:sp>
        <p:nvSpPr>
          <p:cNvPr id="482" name="Google Shape;482;p48">
            <a:extLst>
              <a:ext uri="{FF2B5EF4-FFF2-40B4-BE49-F238E27FC236}">
                <a16:creationId xmlns:a16="http://schemas.microsoft.com/office/drawing/2014/main" id="{34827233-F6F0-8E4F-1A1F-1F24465D6E44}"/>
              </a:ext>
            </a:extLst>
          </p:cNvPr>
          <p:cNvSpPr/>
          <p:nvPr/>
        </p:nvSpPr>
        <p:spPr>
          <a:xfrm>
            <a:off x="4186990" y="3201983"/>
            <a:ext cx="2535508" cy="2401779"/>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3" cstate="screen">
              <a:alphaModFix amt="8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83" name="Google Shape;483;p48">
            <a:extLst>
              <a:ext uri="{FF2B5EF4-FFF2-40B4-BE49-F238E27FC236}">
                <a16:creationId xmlns:a16="http://schemas.microsoft.com/office/drawing/2014/main" id="{3893F703-4D1C-0C75-A7EC-B21565398F50}"/>
              </a:ext>
            </a:extLst>
          </p:cNvPr>
          <p:cNvSpPr/>
          <p:nvPr/>
        </p:nvSpPr>
        <p:spPr>
          <a:xfrm>
            <a:off x="5229944" y="3201983"/>
            <a:ext cx="2535508" cy="2401779"/>
          </a:xfrm>
          <a:custGeom>
            <a:avLst/>
            <a:gdLst/>
            <a:ahLst/>
            <a:cxnLst/>
            <a:rect l="l" t="t" r="r" b="b"/>
            <a:pathLst>
              <a:path w="3128859" h="3128859" extrusionOk="0">
                <a:moveTo>
                  <a:pt x="0" y="0"/>
                </a:moveTo>
                <a:lnTo>
                  <a:pt x="3128858" y="0"/>
                </a:lnTo>
                <a:lnTo>
                  <a:pt x="3128858" y="3128859"/>
                </a:lnTo>
                <a:lnTo>
                  <a:pt x="0" y="3128859"/>
                </a:lnTo>
                <a:lnTo>
                  <a:pt x="0" y="0"/>
                </a:lnTo>
                <a:close/>
              </a:path>
            </a:pathLst>
          </a:custGeom>
          <a:blipFill rotWithShape="1">
            <a:blip r:embed="rId4" cstate="screen">
              <a:alphaModFix amt="8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84" name="Google Shape;484;p48">
            <a:extLst>
              <a:ext uri="{FF2B5EF4-FFF2-40B4-BE49-F238E27FC236}">
                <a16:creationId xmlns:a16="http://schemas.microsoft.com/office/drawing/2014/main" id="{53300BE5-F15A-8EF7-6B57-4B69870620F9}"/>
              </a:ext>
            </a:extLst>
          </p:cNvPr>
          <p:cNvSpPr/>
          <p:nvPr/>
        </p:nvSpPr>
        <p:spPr>
          <a:xfrm>
            <a:off x="4708440" y="1860222"/>
            <a:ext cx="2535508" cy="2491759"/>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5" cstate="screen">
              <a:alphaModFix amt="50000"/>
              <a:extLst>
                <a:ext uri="{28A0092B-C50C-407E-A947-70E740481C1C}">
                  <a14:useLocalDpi xmlns:a14="http://schemas.microsoft.com/office/drawing/2010/main"/>
                </a:ext>
              </a:extLst>
            </a:blip>
            <a:stretch>
              <a:fillRect/>
            </a:stretch>
          </a:blipFill>
          <a:ln w="57150">
            <a:solidFill>
              <a:schemeClr val="bg1"/>
            </a:solid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85" name="Google Shape;485;p48">
            <a:extLst>
              <a:ext uri="{FF2B5EF4-FFF2-40B4-BE49-F238E27FC236}">
                <a16:creationId xmlns:a16="http://schemas.microsoft.com/office/drawing/2014/main" id="{90885F19-0368-A599-8FD2-E35E7AB26026}"/>
              </a:ext>
            </a:extLst>
          </p:cNvPr>
          <p:cNvSpPr txBox="1"/>
          <p:nvPr/>
        </p:nvSpPr>
        <p:spPr>
          <a:xfrm>
            <a:off x="4956840" y="2567960"/>
            <a:ext cx="2038709" cy="25218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311" b="1" i="0" u="none" strike="noStrike" kern="0" cap="none" spc="0" normalizeH="0" baseline="0" noProof="0">
                <a:ln>
                  <a:noFill/>
                </a:ln>
                <a:solidFill>
                  <a:prstClr val="white"/>
                </a:solidFill>
                <a:effectLst/>
                <a:uLnTx/>
                <a:uFillTx/>
                <a:latin typeface="Roboto"/>
                <a:ea typeface="Roboto"/>
                <a:cs typeface="Roboto"/>
                <a:sym typeface="Roboto"/>
              </a:rPr>
              <a:t>Vulnerability</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486" name="Google Shape;486;p48">
            <a:extLst>
              <a:ext uri="{FF2B5EF4-FFF2-40B4-BE49-F238E27FC236}">
                <a16:creationId xmlns:a16="http://schemas.microsoft.com/office/drawing/2014/main" id="{552A8CAE-1C49-AEBA-8D82-3B2877C61A62}"/>
              </a:ext>
            </a:extLst>
          </p:cNvPr>
          <p:cNvSpPr txBox="1"/>
          <p:nvPr/>
        </p:nvSpPr>
        <p:spPr>
          <a:xfrm>
            <a:off x="5599629" y="4776928"/>
            <a:ext cx="2038709" cy="25218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311" b="1" i="0" u="none" strike="noStrike" kern="0" cap="none" spc="0" normalizeH="0" baseline="0" noProof="0">
                <a:ln>
                  <a:noFill/>
                </a:ln>
                <a:solidFill>
                  <a:prstClr val="white"/>
                </a:solidFill>
                <a:effectLst/>
                <a:uLnTx/>
                <a:uFillTx/>
                <a:latin typeface="Roboto"/>
                <a:ea typeface="Roboto"/>
                <a:cs typeface="Roboto"/>
                <a:sym typeface="Roboto"/>
              </a:rPr>
              <a:t>Exposure</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487" name="Google Shape;487;p48">
            <a:extLst>
              <a:ext uri="{FF2B5EF4-FFF2-40B4-BE49-F238E27FC236}">
                <a16:creationId xmlns:a16="http://schemas.microsoft.com/office/drawing/2014/main" id="{35D1159E-EDE1-7093-854D-EBF23B3A7B4E}"/>
              </a:ext>
            </a:extLst>
          </p:cNvPr>
          <p:cNvSpPr txBox="1"/>
          <p:nvPr/>
        </p:nvSpPr>
        <p:spPr>
          <a:xfrm>
            <a:off x="3829478" y="4776927"/>
            <a:ext cx="2038709" cy="25218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311" b="1" i="0" u="none" strike="noStrike" kern="0" cap="none" spc="0" normalizeH="0" baseline="0" noProof="0">
                <a:ln>
                  <a:noFill/>
                </a:ln>
                <a:solidFill>
                  <a:prstClr val="white"/>
                </a:solidFill>
                <a:effectLst/>
                <a:uLnTx/>
                <a:uFillTx/>
                <a:latin typeface="Roboto"/>
                <a:ea typeface="Roboto"/>
                <a:cs typeface="Roboto"/>
                <a:sym typeface="Roboto"/>
              </a:rPr>
              <a:t>Hazard</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488" name="Google Shape;488;p48">
            <a:extLst>
              <a:ext uri="{FF2B5EF4-FFF2-40B4-BE49-F238E27FC236}">
                <a16:creationId xmlns:a16="http://schemas.microsoft.com/office/drawing/2014/main" id="{FF8A2D4F-9323-3278-CE93-90FFA4713546}"/>
              </a:ext>
            </a:extLst>
          </p:cNvPr>
          <p:cNvSpPr txBox="1"/>
          <p:nvPr/>
        </p:nvSpPr>
        <p:spPr>
          <a:xfrm>
            <a:off x="4925819" y="3800942"/>
            <a:ext cx="2038709" cy="25218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311" b="1" i="0" u="none" strike="noStrike" kern="0" cap="none" spc="0" normalizeH="0" baseline="0" noProof="0">
                <a:ln>
                  <a:noFill/>
                </a:ln>
                <a:solidFill>
                  <a:prstClr val="white"/>
                </a:solidFill>
                <a:effectLst/>
                <a:uLnTx/>
                <a:uFillTx/>
                <a:latin typeface="Roboto"/>
                <a:ea typeface="Roboto"/>
                <a:cs typeface="Roboto"/>
                <a:sym typeface="Roboto"/>
              </a:rPr>
              <a:t>Risk</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490" name="Google Shape;490;p48">
            <a:extLst>
              <a:ext uri="{FF2B5EF4-FFF2-40B4-BE49-F238E27FC236}">
                <a16:creationId xmlns:a16="http://schemas.microsoft.com/office/drawing/2014/main" id="{49DEC08E-994B-83F9-B613-B135ABD2152C}"/>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20</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cxnSp>
        <p:nvCxnSpPr>
          <p:cNvPr id="3" name="Straight Arrow Connector 2">
            <a:extLst>
              <a:ext uri="{FF2B5EF4-FFF2-40B4-BE49-F238E27FC236}">
                <a16:creationId xmlns:a16="http://schemas.microsoft.com/office/drawing/2014/main" id="{579EEC76-4399-703B-C733-4FC7A5D159C5}"/>
              </a:ext>
            </a:extLst>
          </p:cNvPr>
          <p:cNvCxnSpPr/>
          <p:nvPr/>
        </p:nvCxnSpPr>
        <p:spPr>
          <a:xfrm flipH="1">
            <a:off x="7448353" y="2112113"/>
            <a:ext cx="1161535" cy="569534"/>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65C1C480-D553-CAF4-027F-A815D8BDE51B}"/>
              </a:ext>
            </a:extLst>
          </p:cNvPr>
          <p:cNvSpPr txBox="1"/>
          <p:nvPr/>
        </p:nvSpPr>
        <p:spPr>
          <a:xfrm>
            <a:off x="1985491" y="5985598"/>
            <a:ext cx="798140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200" b="1" i="0" u="none" strike="noStrike" kern="0" cap="none" spc="0" normalizeH="0" baseline="0" noProof="0">
                <a:ln>
                  <a:noFill/>
                </a:ln>
                <a:solidFill>
                  <a:prstClr val="white"/>
                </a:solidFill>
                <a:effectLst/>
                <a:uLnTx/>
                <a:uFillTx/>
                <a:latin typeface="Roboto"/>
                <a:ea typeface="Roboto"/>
                <a:cs typeface="Roboto"/>
                <a:sym typeface="Arial"/>
              </a:rPr>
              <a:t>Figure: Climate risk results from the interaction of hazard, vulnerability and exposure</a:t>
            </a:r>
          </a:p>
        </p:txBody>
      </p:sp>
      <p:sp>
        <p:nvSpPr>
          <p:cNvPr id="2" name="TextBox 1">
            <a:extLst>
              <a:ext uri="{FF2B5EF4-FFF2-40B4-BE49-F238E27FC236}">
                <a16:creationId xmlns:a16="http://schemas.microsoft.com/office/drawing/2014/main" id="{39BD526F-2090-5654-CE89-B9B6044A4139}"/>
              </a:ext>
            </a:extLst>
          </p:cNvPr>
          <p:cNvSpPr txBox="1"/>
          <p:nvPr/>
        </p:nvSpPr>
        <p:spPr>
          <a:xfrm>
            <a:off x="7888638" y="218326"/>
            <a:ext cx="4303362" cy="230832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prstClr val="white"/>
                </a:solidFill>
                <a:effectLst/>
                <a:uLnTx/>
                <a:uFillTx/>
                <a:latin typeface="Arial"/>
                <a:cs typeface="Arial"/>
                <a:sym typeface="Arial"/>
              </a:rPr>
              <a:t>Vulnerability (susceptibility to damage)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prstClr val="white"/>
                </a:solidFill>
                <a:effectLst/>
                <a:uLnTx/>
                <a:uFillTx/>
                <a:latin typeface="Arial"/>
                <a:cs typeface="Arial"/>
                <a:sym typeface="Arial"/>
              </a:rPr>
              <a:t>Consists of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prstClr val="white"/>
                </a:solidFill>
                <a:effectLst/>
                <a:uLnTx/>
                <a:uFillTx/>
                <a:latin typeface="Arial"/>
                <a:cs typeface="Arial"/>
                <a:sym typeface="Arial"/>
              </a:rPr>
              <a:t>Adaptive Capacity (ability to anticipate, cope, respond, and recover</a:t>
            </a:r>
            <a:r>
              <a:rPr kumimoji="0" lang="en-GB" sz="2400" b="0" i="0" u="none" strike="noStrike" kern="0" cap="none" spc="0" normalizeH="0" baseline="0" noProof="0" dirty="0">
                <a:ln>
                  <a:noFill/>
                </a:ln>
                <a:solidFill>
                  <a:srgbClr val="000000"/>
                </a:solidFill>
                <a:effectLst/>
                <a:uLnTx/>
                <a:uFillTx/>
                <a:latin typeface="Arial"/>
                <a:cs typeface="Arial"/>
                <a:sym typeface="Arial"/>
              </a:rPr>
              <a:t>)</a:t>
            </a:r>
            <a:endParaRPr kumimoji="0" lang="en-GB" sz="2400" b="0" i="0" u="none" strike="noStrike" kern="0" cap="none" spc="0" normalizeH="0" baseline="0" noProof="0" dirty="0">
              <a:ln>
                <a:noFill/>
              </a:ln>
              <a:solidFill>
                <a:prstClr val="white"/>
              </a:solidFill>
              <a:effectLst/>
              <a:uLnTx/>
              <a:uFillTx/>
              <a:latin typeface="Arial"/>
              <a:cs typeface="Arial"/>
              <a:sym typeface="Arial"/>
            </a:endParaRPr>
          </a:p>
        </p:txBody>
      </p:sp>
    </p:spTree>
    <p:extLst>
      <p:ext uri="{BB962C8B-B14F-4D97-AF65-F5344CB8AC3E}">
        <p14:creationId xmlns:p14="http://schemas.microsoft.com/office/powerpoint/2010/main" val="15103874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58"/>
        <p:cNvGrpSpPr/>
        <p:nvPr/>
      </p:nvGrpSpPr>
      <p:grpSpPr>
        <a:xfrm>
          <a:off x="0" y="0"/>
          <a:ext cx="0" cy="0"/>
          <a:chOff x="0" y="0"/>
          <a:chExt cx="0" cy="0"/>
        </a:xfrm>
      </p:grpSpPr>
      <p:sp>
        <p:nvSpPr>
          <p:cNvPr id="660" name="Google Shape;660;p33" descr="A group of women carrying containers on their heads  Description automatically generated"/>
          <p:cNvSpPr/>
          <p:nvPr/>
        </p:nvSpPr>
        <p:spPr>
          <a:xfrm>
            <a:off x="6329363" y="1"/>
            <a:ext cx="5862637" cy="6857999"/>
          </a:xfrm>
          <a:custGeom>
            <a:avLst/>
            <a:gdLst/>
            <a:ahLst/>
            <a:cxnLst/>
            <a:rect l="l" t="t" r="r" b="b"/>
            <a:pathLst>
              <a:path w="7619001" h="10286999" extrusionOk="0">
                <a:moveTo>
                  <a:pt x="0" y="0"/>
                </a:moveTo>
                <a:lnTo>
                  <a:pt x="7619001" y="0"/>
                </a:lnTo>
                <a:lnTo>
                  <a:pt x="7619001" y="10286999"/>
                </a:lnTo>
                <a:lnTo>
                  <a:pt x="0" y="10286999"/>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661" name="Google Shape;661;p33"/>
          <p:cNvSpPr txBox="1"/>
          <p:nvPr/>
        </p:nvSpPr>
        <p:spPr>
          <a:xfrm>
            <a:off x="448056" y="334383"/>
            <a:ext cx="5214829" cy="110709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Climate impacts on </a:t>
            </a:r>
            <a:r>
              <a:rPr kumimoji="0" lang="en-US" sz="3597" b="1" i="0" u="none" strike="noStrike" kern="0" cap="none" spc="0" normalizeH="0" baseline="0" noProof="0" err="1">
                <a:ln>
                  <a:noFill/>
                </a:ln>
                <a:solidFill>
                  <a:srgbClr val="0B5FBA"/>
                </a:solidFill>
                <a:effectLst/>
                <a:uLnTx/>
                <a:uFillTx/>
                <a:latin typeface="Roboto"/>
                <a:ea typeface="Roboto"/>
                <a:cs typeface="Roboto"/>
                <a:sym typeface="Roboto"/>
              </a:rPr>
              <a:t>marginalised</a:t>
            </a: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 groups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665" name="Google Shape;665;p33"/>
          <p:cNvSpPr txBox="1"/>
          <p:nvPr/>
        </p:nvSpPr>
        <p:spPr>
          <a:xfrm>
            <a:off x="448056" y="1792297"/>
            <a:ext cx="5719200" cy="4524315"/>
          </a:xfrm>
          <a:prstGeom prst="rect">
            <a:avLst/>
          </a:prstGeom>
          <a:noFill/>
          <a:ln>
            <a:noFill/>
          </a:ln>
        </p:spPr>
        <p:txBody>
          <a:bodyPr spcFirstLastPara="1" wrap="square" lIns="0" tIns="0" rIns="0" bIns="0" anchor="t" anchorCtr="0">
            <a:spAutoFit/>
          </a:bodyPr>
          <a:lstStyle/>
          <a:p>
            <a:pPr marL="15876" marR="0" lvl="1" indent="0" algn="l" defTabSz="914400" rtl="0" eaLnBrk="1" fontAlgn="auto" latinLnBrk="0" hangingPunct="1">
              <a:lnSpc>
                <a:spcPct val="100000"/>
              </a:lnSpc>
              <a:spcBef>
                <a:spcPts val="0"/>
              </a:spcBef>
              <a:spcAft>
                <a:spcPts val="0"/>
              </a:spcAft>
              <a:buClr>
                <a:srgbClr val="000000"/>
              </a:buClr>
              <a:buSzPts val="2100"/>
              <a:buFont typeface="Arial"/>
              <a:buNone/>
              <a:tabLst/>
              <a:defRPr/>
            </a:pPr>
            <a:r>
              <a:rPr kumimoji="0" lang="en-US" sz="1400" b="1" i="0" u="none" strike="noStrike" kern="0" cap="none" spc="0" normalizeH="0" baseline="0" noProof="0" dirty="0">
                <a:ln>
                  <a:noFill/>
                </a:ln>
                <a:solidFill>
                  <a:srgbClr val="0B5FBA"/>
                </a:solidFill>
                <a:effectLst/>
                <a:uLnTx/>
                <a:uFillTx/>
                <a:latin typeface="Roboto"/>
                <a:ea typeface="Roboto"/>
                <a:cs typeface="Roboto"/>
                <a:sym typeface="Roboto"/>
              </a:rPr>
              <a:t>Women &amp; girls: </a:t>
            </a:r>
            <a:br>
              <a:rPr kumimoji="0" lang="en-US" sz="1400" b="1" i="0" u="none" strike="noStrike" kern="0" cap="none" spc="0" normalizeH="0" baseline="0" noProof="0" dirty="0">
                <a:ln>
                  <a:noFill/>
                </a:ln>
                <a:solidFill>
                  <a:srgbClr val="0B5FBA"/>
                </a:solidFill>
                <a:effectLst/>
                <a:uLnTx/>
                <a:uFillTx/>
                <a:latin typeface="Roboto"/>
                <a:ea typeface="Roboto"/>
                <a:cs typeface="Roboto"/>
                <a:sym typeface="Roboto"/>
              </a:rPr>
            </a:br>
            <a:endParaRPr kumimoji="0" sz="1400" b="0" i="0" u="none" strike="noStrike" kern="0" cap="none" spc="0" normalizeH="0" baseline="0" noProof="0" dirty="0">
              <a:ln>
                <a:noFill/>
              </a:ln>
              <a:solidFill>
                <a:srgbClr val="0B5FBA"/>
              </a:solidFill>
              <a:effectLst/>
              <a:uLnTx/>
              <a:uFillTx/>
              <a:latin typeface="Roboto"/>
              <a:ea typeface="Roboto"/>
              <a:cs typeface="Roboto"/>
              <a:sym typeface="Roboto"/>
            </a:endParaRPr>
          </a:p>
          <a:p>
            <a:pPr marL="394144" marR="0" lvl="1" indent="-228609"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400" b="0" i="0" u="none" strike="noStrike" kern="0" cap="none" spc="0" normalizeH="0" baseline="0" noProof="0" dirty="0">
                <a:ln>
                  <a:noFill/>
                </a:ln>
                <a:solidFill>
                  <a:srgbClr val="0B5FBA"/>
                </a:solidFill>
                <a:effectLst/>
                <a:uLnTx/>
                <a:uFillTx/>
                <a:latin typeface="Roboto"/>
                <a:ea typeface="Roboto"/>
                <a:cs typeface="Roboto"/>
                <a:sym typeface="Roboto"/>
              </a:rPr>
              <a:t>A combination of social, economic, and cultural factors intersect with climate impacts making women and girls disproportionately vulnerable to climate risks. </a:t>
            </a:r>
            <a:endParaRPr kumimoji="0" sz="933" b="0" i="0" u="none" strike="noStrike" kern="0" cap="none" spc="0" normalizeH="0" baseline="0" noProof="0" dirty="0">
              <a:ln>
                <a:noFill/>
              </a:ln>
              <a:solidFill>
                <a:srgbClr val="000000"/>
              </a:solidFill>
              <a:effectLst/>
              <a:uLnTx/>
              <a:uFillTx/>
              <a:latin typeface="Arial"/>
              <a:cs typeface="Arial"/>
              <a:sym typeface="Arial"/>
            </a:endParaRPr>
          </a:p>
          <a:p>
            <a:pPr marL="394144" marR="0" lvl="1" indent="-131238" algn="l" defTabSz="914400" rtl="0" eaLnBrk="1" fontAlgn="auto" latinLnBrk="0" hangingPunct="1">
              <a:lnSpc>
                <a:spcPct val="100000"/>
              </a:lnSpc>
              <a:spcBef>
                <a:spcPts val="0"/>
              </a:spcBef>
              <a:spcAft>
                <a:spcPts val="0"/>
              </a:spcAft>
              <a:buClr>
                <a:srgbClr val="0B5FBA"/>
              </a:buClr>
              <a:buSzPts val="2300"/>
              <a:buFont typeface="Arial"/>
              <a:buNone/>
              <a:tabLst/>
              <a:defRPr/>
            </a:pPr>
            <a:endParaRPr kumimoji="0" sz="1400" b="0" i="0" u="none" strike="noStrike" kern="0" cap="none" spc="0" normalizeH="0" baseline="0" noProof="0" dirty="0">
              <a:ln>
                <a:noFill/>
              </a:ln>
              <a:solidFill>
                <a:srgbClr val="0B5FBA"/>
              </a:solidFill>
              <a:effectLst/>
              <a:uLnTx/>
              <a:uFillTx/>
              <a:latin typeface="Roboto"/>
              <a:ea typeface="Roboto"/>
              <a:cs typeface="Roboto"/>
              <a:sym typeface="Roboto"/>
            </a:endParaRPr>
          </a:p>
          <a:p>
            <a:pPr marL="394144" marR="0" lvl="1" indent="-228609"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400" b="0" i="0" u="none" strike="noStrike" kern="0" cap="none" spc="0" normalizeH="0" baseline="0" noProof="0" dirty="0">
                <a:ln>
                  <a:noFill/>
                </a:ln>
                <a:solidFill>
                  <a:srgbClr val="0B5FBA"/>
                </a:solidFill>
                <a:effectLst/>
                <a:uLnTx/>
                <a:uFillTx/>
                <a:latin typeface="Roboto"/>
                <a:ea typeface="Roboto"/>
                <a:cs typeface="Roboto"/>
                <a:sym typeface="Roboto"/>
              </a:rPr>
              <a:t>These factors include gender roles and responsibilities; limited resources; economic dependence; health risks, gender-based violence and limited decision-making power.</a:t>
            </a:r>
            <a:endParaRPr kumimoji="0" sz="1400" b="0" i="0" u="none" strike="noStrike" kern="0" cap="none" spc="0" normalizeH="0" baseline="0" noProof="0" dirty="0">
              <a:ln>
                <a:noFill/>
              </a:ln>
              <a:solidFill>
                <a:srgbClr val="000000"/>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100"/>
              <a:buFont typeface="Arial"/>
              <a:buNone/>
              <a:tabLst/>
              <a:defRPr/>
            </a:pPr>
            <a:endParaRPr kumimoji="0" sz="1400" b="0" i="0" u="none" strike="noStrike" kern="0" cap="none" spc="0" normalizeH="0" baseline="0" noProof="0" dirty="0">
              <a:ln>
                <a:noFill/>
              </a:ln>
              <a:solidFill>
                <a:srgbClr val="0B5FBA"/>
              </a:solidFill>
              <a:effectLst/>
              <a:uLnTx/>
              <a:uFillTx/>
              <a:latin typeface="Roboto"/>
              <a:ea typeface="Roboto"/>
              <a:cs typeface="Roboto"/>
              <a:sym typeface="Roboto"/>
            </a:endParaRPr>
          </a:p>
          <a:p>
            <a:pPr marL="15876" marR="0" lvl="1" indent="0" algn="l" defTabSz="914400" rtl="0" eaLnBrk="1" fontAlgn="auto" latinLnBrk="0" hangingPunct="1">
              <a:lnSpc>
                <a:spcPct val="100000"/>
              </a:lnSpc>
              <a:spcBef>
                <a:spcPts val="0"/>
              </a:spcBef>
              <a:spcAft>
                <a:spcPts val="0"/>
              </a:spcAft>
              <a:buClr>
                <a:srgbClr val="000000"/>
              </a:buClr>
              <a:buSzPts val="2100"/>
              <a:buFont typeface="Arial"/>
              <a:buNone/>
              <a:tabLst/>
              <a:defRPr/>
            </a:pPr>
            <a:r>
              <a:rPr kumimoji="0" lang="en-US" sz="1400" b="1" i="0" u="none" strike="noStrike" kern="0" cap="none" spc="0" normalizeH="0" baseline="0" noProof="0" dirty="0">
                <a:ln>
                  <a:noFill/>
                </a:ln>
                <a:solidFill>
                  <a:srgbClr val="0B5FBA"/>
                </a:solidFill>
                <a:effectLst/>
                <a:uLnTx/>
                <a:uFillTx/>
                <a:latin typeface="Roboto"/>
                <a:ea typeface="Roboto"/>
                <a:cs typeface="Roboto"/>
                <a:sym typeface="Roboto"/>
              </a:rPr>
              <a:t>People living with disabilities </a:t>
            </a:r>
            <a:endParaRPr kumimoji="0" sz="933" b="0" i="0" u="none" strike="noStrike" kern="0" cap="none" spc="0" normalizeH="0" baseline="0" noProof="0" dirty="0">
              <a:ln>
                <a:noFill/>
              </a:ln>
              <a:solidFill>
                <a:srgbClr val="000000"/>
              </a:solidFill>
              <a:effectLst/>
              <a:uLnTx/>
              <a:uFillTx/>
              <a:latin typeface="Arial"/>
              <a:cs typeface="Arial"/>
              <a:sym typeface="Arial"/>
            </a:endParaRPr>
          </a:p>
          <a:p>
            <a:pPr marL="165533" marR="0" lvl="1" indent="0" algn="l" defTabSz="914400" rtl="0" eaLnBrk="1" fontAlgn="auto" latinLnBrk="0" hangingPunct="1">
              <a:lnSpc>
                <a:spcPct val="100000"/>
              </a:lnSpc>
              <a:spcBef>
                <a:spcPts val="0"/>
              </a:spcBef>
              <a:spcAft>
                <a:spcPts val="0"/>
              </a:spcAft>
              <a:buClr>
                <a:srgbClr val="000000"/>
              </a:buClr>
              <a:buSzPts val="2100"/>
              <a:buFont typeface="Arial"/>
              <a:buNone/>
              <a:tabLst/>
              <a:defRPr/>
            </a:pPr>
            <a:endParaRPr kumimoji="0" sz="1400" b="1" i="0" u="none" strike="noStrike" kern="0" cap="none" spc="0" normalizeH="0" baseline="0" noProof="0" dirty="0">
              <a:ln>
                <a:noFill/>
              </a:ln>
              <a:solidFill>
                <a:srgbClr val="0B5FBA"/>
              </a:solidFill>
              <a:effectLst/>
              <a:uLnTx/>
              <a:uFillTx/>
              <a:latin typeface="Roboto"/>
              <a:ea typeface="Roboto"/>
              <a:cs typeface="Roboto"/>
              <a:sym typeface="Roboto"/>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400" b="0" i="0" u="none" strike="noStrike" kern="0" cap="none" spc="0" normalizeH="0" baseline="0" noProof="0" dirty="0">
                <a:ln>
                  <a:noFill/>
                </a:ln>
                <a:solidFill>
                  <a:srgbClr val="0B5FBA"/>
                </a:solidFill>
                <a:effectLst/>
                <a:uLnTx/>
                <a:uFillTx/>
                <a:latin typeface="Roboto"/>
                <a:ea typeface="Roboto"/>
                <a:cs typeface="Roboto"/>
                <a:sym typeface="Roboto"/>
              </a:rPr>
              <a:t>These people face physical barriers that limit their mobility and ability to access information, services, and resources during climate-related emergencies e.g. inaccessible infrastructure and limited transportation options can hinder evacuation efforts and access to shelters. </a:t>
            </a:r>
            <a:endParaRPr kumimoji="0" sz="933" b="0" i="0" u="none" strike="noStrike" kern="0" cap="none" spc="0" normalizeH="0" baseline="0" noProof="0" dirty="0">
              <a:ln>
                <a:noFill/>
              </a:ln>
              <a:solidFill>
                <a:srgbClr val="000000"/>
              </a:solidFill>
              <a:effectLst/>
              <a:uLnTx/>
              <a:uFillTx/>
              <a:latin typeface="Arial"/>
              <a:cs typeface="Arial"/>
              <a:sym typeface="Arial"/>
            </a:endParaRPr>
          </a:p>
          <a:p>
            <a:pPr marL="331064" marR="0" lvl="1" indent="-68159" algn="l" defTabSz="914400" rtl="0" eaLnBrk="1" fontAlgn="auto" latinLnBrk="0" hangingPunct="1">
              <a:lnSpc>
                <a:spcPct val="100000"/>
              </a:lnSpc>
              <a:spcBef>
                <a:spcPts val="0"/>
              </a:spcBef>
              <a:spcAft>
                <a:spcPts val="0"/>
              </a:spcAft>
              <a:buClr>
                <a:srgbClr val="0B5FBA"/>
              </a:buClr>
              <a:buSzPts val="2300"/>
              <a:buFont typeface="Arial"/>
              <a:buNone/>
              <a:tabLst/>
              <a:defRPr/>
            </a:pPr>
            <a:endParaRPr kumimoji="0" sz="1400" b="0" i="0" u="none" strike="noStrike" kern="0" cap="none" spc="0" normalizeH="0" baseline="0" noProof="0" dirty="0">
              <a:ln>
                <a:noFill/>
              </a:ln>
              <a:solidFill>
                <a:srgbClr val="0B5FBA"/>
              </a:solidFill>
              <a:effectLst/>
              <a:uLnTx/>
              <a:uFillTx/>
              <a:latin typeface="Roboto"/>
              <a:ea typeface="Roboto"/>
              <a:cs typeface="Roboto"/>
              <a:sym typeface="Roboto"/>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400" b="0" i="0" u="none" strike="noStrike" kern="0" cap="none" spc="0" normalizeH="0" baseline="0" noProof="0" dirty="0">
                <a:ln>
                  <a:noFill/>
                </a:ln>
                <a:solidFill>
                  <a:srgbClr val="0B5FBA"/>
                </a:solidFill>
                <a:effectLst/>
                <a:uLnTx/>
                <a:uFillTx/>
                <a:latin typeface="Roboto"/>
                <a:ea typeface="Roboto"/>
                <a:cs typeface="Roboto"/>
                <a:sym typeface="Roboto"/>
              </a:rPr>
              <a:t>They are also more likely to experience poverty and economic marginalization, which can limit their ability to prepare for and recover from climate-related impacts.</a:t>
            </a:r>
            <a:endParaRPr kumimoji="0" sz="1400" b="0" i="0" u="none" strike="noStrike" kern="0" cap="none" spc="0" normalizeH="0" baseline="0" noProof="0" dirty="0">
              <a:ln>
                <a:noFill/>
              </a:ln>
              <a:solidFill>
                <a:srgbClr val="000000"/>
              </a:solidFill>
              <a:effectLst/>
              <a:uLnTx/>
              <a:uFillTx/>
              <a:latin typeface="Roboto"/>
              <a:ea typeface="Roboto"/>
              <a:cs typeface="Roboto"/>
              <a:sym typeface="Roboto"/>
            </a:endParaRPr>
          </a:p>
        </p:txBody>
      </p:sp>
      <p:sp>
        <p:nvSpPr>
          <p:cNvPr id="666" name="Google Shape;666;p33"/>
          <p:cNvSpPr txBox="1"/>
          <p:nvPr/>
        </p:nvSpPr>
        <p:spPr>
          <a:xfrm rot="-5400000">
            <a:off x="9300074" y="3570012"/>
            <a:ext cx="5050257" cy="442942"/>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Women in ASAL regions travel long distances for water;</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Bartosz Hadyniak</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667" name="Google Shape;667;p33"/>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21</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59EC9-C38E-48B8-B28C-88E9ED28EDB7}"/>
              </a:ext>
            </a:extLst>
          </p:cNvPr>
          <p:cNvSpPr>
            <a:spLocks noGrp="1"/>
          </p:cNvSpPr>
          <p:nvPr>
            <p:ph type="title"/>
          </p:nvPr>
        </p:nvSpPr>
        <p:spPr>
          <a:xfrm>
            <a:off x="331676" y="0"/>
            <a:ext cx="10652760" cy="969264"/>
          </a:xfrm>
        </p:spPr>
        <p:txBody>
          <a:bodyPr/>
          <a:lstStyle/>
          <a:p>
            <a:r>
              <a:rPr lang="en-GB" dirty="0"/>
              <a:t>Example</a:t>
            </a:r>
          </a:p>
        </p:txBody>
      </p:sp>
      <p:sp>
        <p:nvSpPr>
          <p:cNvPr id="4" name="Content Placeholder 2">
            <a:extLst>
              <a:ext uri="{FF2B5EF4-FFF2-40B4-BE49-F238E27FC236}">
                <a16:creationId xmlns:a16="http://schemas.microsoft.com/office/drawing/2014/main" id="{5A4AFA34-57E9-9F3D-FC4B-2E03935D577A}"/>
              </a:ext>
            </a:extLst>
          </p:cNvPr>
          <p:cNvSpPr txBox="1">
            <a:spLocks/>
          </p:cNvSpPr>
          <p:nvPr/>
        </p:nvSpPr>
        <p:spPr>
          <a:xfrm>
            <a:off x="331676" y="909386"/>
            <a:ext cx="11695009" cy="5700641"/>
          </a:xfrm>
          <a:prstGeom prst="rect">
            <a:avLst/>
          </a:prstGeom>
        </p:spPr>
        <p:txBody>
          <a:bodyPr vert="horz" lIns="91440" tIns="45720" rIns="91440" bIns="45720" numCol="2" rtlCol="0">
            <a:normAutofit fontScale="92500"/>
          </a:bodyPr>
          <a:lstStyle>
            <a:lvl1pPr marL="14288" indent="0" algn="l" defTabSz="914400" rtl="0" eaLnBrk="1" latinLnBrk="0" hangingPunct="1">
              <a:lnSpc>
                <a:spcPct val="120000"/>
              </a:lnSpc>
              <a:spcBef>
                <a:spcPts val="1000"/>
              </a:spcBef>
              <a:buFont typeface="Arial" panose="020B0604020202020204" pitchFamily="34" charset="0"/>
              <a:buNone/>
              <a:tabLst/>
              <a:defRPr sz="2400" kern="1200">
                <a:solidFill>
                  <a:srgbClr val="0A5FBA"/>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rgbClr val="0A5FBA"/>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rgbClr val="0A5FBA"/>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rgbClr val="0A5FBA"/>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rgbClr val="0A5FBA"/>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288"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srgbClr val="0A5FBA"/>
                </a:solidFill>
                <a:effectLst/>
                <a:uLnTx/>
                <a:uFillTx/>
                <a:latin typeface="Roboto" panose="02000000000000000000" pitchFamily="2" charset="0"/>
                <a:ea typeface="Roboto" panose="02000000000000000000" pitchFamily="2" charset="0"/>
                <a:cs typeface="+mn-cs"/>
                <a:sym typeface="Arial"/>
              </a:rPr>
              <a:t>Flood risk to a rural piped water scheme</a:t>
            </a:r>
          </a:p>
          <a:p>
            <a:pPr marL="14288"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srgbClr val="0A5FBA"/>
                </a:solidFill>
                <a:effectLst/>
                <a:uLnTx/>
                <a:uFillTx/>
                <a:latin typeface="Roboto" panose="02000000000000000000" pitchFamily="2" charset="0"/>
                <a:ea typeface="Roboto" panose="02000000000000000000" pitchFamily="2" charset="0"/>
                <a:cs typeface="+mn-cs"/>
                <a:sym typeface="Arial"/>
              </a:rPr>
              <a:t>Hazard</a:t>
            </a:r>
          </a:p>
          <a:p>
            <a:pPr marL="357188"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srgbClr val="0A5FBA"/>
                </a:solidFill>
                <a:effectLst/>
                <a:uLnTx/>
                <a:uFillTx/>
                <a:latin typeface="Roboto" panose="02000000000000000000" pitchFamily="2" charset="0"/>
                <a:ea typeface="Roboto" panose="02000000000000000000" pitchFamily="2" charset="0"/>
                <a:cs typeface="+mn-cs"/>
                <a:sym typeface="Arial"/>
              </a:rPr>
              <a:t>Likelihood: Flood probability: 10% per year</a:t>
            </a:r>
          </a:p>
          <a:p>
            <a:pPr marL="357188"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srgbClr val="0A5FBA"/>
                </a:solidFill>
                <a:effectLst/>
                <a:uLnTx/>
                <a:uFillTx/>
                <a:latin typeface="Roboto" panose="02000000000000000000" pitchFamily="2" charset="0"/>
                <a:ea typeface="Roboto" panose="02000000000000000000" pitchFamily="2" charset="0"/>
                <a:cs typeface="+mn-cs"/>
                <a:sym typeface="Arial"/>
              </a:rPr>
              <a:t>Intensity: Expected flood depth: 1 m</a:t>
            </a:r>
          </a:p>
          <a:p>
            <a:pPr marL="14288"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srgbClr val="0A5FBA"/>
                </a:solidFill>
                <a:effectLst/>
                <a:uLnTx/>
                <a:uFillTx/>
                <a:latin typeface="Roboto" panose="02000000000000000000" pitchFamily="2" charset="0"/>
                <a:ea typeface="Roboto" panose="02000000000000000000" pitchFamily="2" charset="0"/>
                <a:cs typeface="+mn-cs"/>
                <a:sym typeface="Arial"/>
              </a:rPr>
              <a:t>Exposure</a:t>
            </a:r>
          </a:p>
          <a:p>
            <a:pPr marL="357188"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srgbClr val="0A5FBA"/>
                </a:solidFill>
                <a:effectLst/>
                <a:uLnTx/>
                <a:uFillTx/>
                <a:latin typeface="Roboto" panose="02000000000000000000" pitchFamily="2" charset="0"/>
                <a:ea typeface="Roboto" panose="02000000000000000000" pitchFamily="2" charset="0"/>
                <a:cs typeface="+mn-cs"/>
                <a:sym typeface="Arial"/>
              </a:rPr>
              <a:t>Intake, pump house, and distribution network serving 12,000 people</a:t>
            </a:r>
          </a:p>
          <a:p>
            <a:pPr marL="14288"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srgbClr val="0A5FBA"/>
                </a:solidFill>
                <a:effectLst/>
                <a:uLnTx/>
                <a:uFillTx/>
                <a:latin typeface="Roboto" panose="02000000000000000000" pitchFamily="2" charset="0"/>
                <a:ea typeface="Roboto" panose="02000000000000000000" pitchFamily="2" charset="0"/>
                <a:cs typeface="+mn-cs"/>
                <a:sym typeface="Arial"/>
              </a:rPr>
              <a:t>Vulnerability (without capacity)</a:t>
            </a:r>
          </a:p>
          <a:p>
            <a:pPr marL="14288"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srgbClr val="0A5FBA"/>
                </a:solidFill>
                <a:effectLst/>
                <a:uLnTx/>
                <a:uFillTx/>
                <a:latin typeface="Roboto" panose="02000000000000000000" pitchFamily="2" charset="0"/>
                <a:ea typeface="Roboto" panose="02000000000000000000" pitchFamily="2" charset="0"/>
                <a:cs typeface="+mn-cs"/>
                <a:sym typeface="Arial"/>
              </a:rPr>
              <a:t>80% probability of pump failure at 1 m flood depth</a:t>
            </a:r>
          </a:p>
          <a:p>
            <a:pPr marL="14288"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en-GB" sz="2400" b="0" i="0" u="none" strike="noStrike" kern="1200" cap="none" spc="0" normalizeH="0" baseline="0" noProof="0" dirty="0">
              <a:ln>
                <a:noFill/>
              </a:ln>
              <a:solidFill>
                <a:srgbClr val="0A5FBA"/>
              </a:solidFill>
              <a:effectLst/>
              <a:uLnTx/>
              <a:uFillTx/>
              <a:latin typeface="Roboto" panose="02000000000000000000" pitchFamily="2" charset="0"/>
              <a:ea typeface="Roboto" panose="02000000000000000000" pitchFamily="2" charset="0"/>
              <a:cs typeface="+mn-cs"/>
              <a:sym typeface="Arial"/>
            </a:endParaRPr>
          </a:p>
          <a:p>
            <a:pPr marL="14288"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srgbClr val="0A5FBA"/>
                </a:solidFill>
                <a:effectLst/>
                <a:uLnTx/>
                <a:uFillTx/>
                <a:latin typeface="Roboto" panose="02000000000000000000" pitchFamily="2" charset="0"/>
                <a:ea typeface="Roboto" panose="02000000000000000000" pitchFamily="2" charset="0"/>
                <a:cs typeface="+mn-cs"/>
                <a:sym typeface="Arial"/>
              </a:rPr>
              <a:t>Capacity measures</a:t>
            </a:r>
          </a:p>
          <a:p>
            <a:pPr marL="357188"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srgbClr val="0A5FBA"/>
                </a:solidFill>
                <a:effectLst/>
                <a:uLnTx/>
                <a:uFillTx/>
                <a:latin typeface="Roboto" panose="02000000000000000000" pitchFamily="2" charset="0"/>
                <a:ea typeface="Roboto" panose="02000000000000000000" pitchFamily="2" charset="0"/>
                <a:cs typeface="+mn-cs"/>
                <a:sym typeface="Arial"/>
              </a:rPr>
              <a:t>Raised pump platform</a:t>
            </a:r>
          </a:p>
          <a:p>
            <a:pPr marL="357188"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srgbClr val="0A5FBA"/>
                </a:solidFill>
                <a:effectLst/>
                <a:uLnTx/>
                <a:uFillTx/>
                <a:latin typeface="Roboto" panose="02000000000000000000" pitchFamily="2" charset="0"/>
                <a:ea typeface="Roboto" panose="02000000000000000000" pitchFamily="2" charset="0"/>
                <a:cs typeface="+mn-cs"/>
                <a:sym typeface="Arial"/>
              </a:rPr>
              <a:t>Trained local operator </a:t>
            </a:r>
          </a:p>
          <a:p>
            <a:pPr marL="357188"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srgbClr val="0A5FBA"/>
                </a:solidFill>
                <a:effectLst/>
                <a:uLnTx/>
                <a:uFillTx/>
                <a:latin typeface="Roboto" panose="02000000000000000000" pitchFamily="2" charset="0"/>
                <a:ea typeface="Roboto" panose="02000000000000000000" pitchFamily="2" charset="0"/>
                <a:cs typeface="+mn-cs"/>
                <a:sym typeface="Arial"/>
              </a:rPr>
              <a:t>Spare parts and emergency budget</a:t>
            </a:r>
          </a:p>
          <a:p>
            <a:pPr marL="14288"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srgbClr val="0A5FBA"/>
                </a:solidFill>
                <a:effectLst/>
                <a:uLnTx/>
                <a:uFillTx/>
                <a:latin typeface="Roboto" panose="02000000000000000000" pitchFamily="2" charset="0"/>
                <a:ea typeface="Roboto" panose="02000000000000000000" pitchFamily="2" charset="0"/>
                <a:cs typeface="+mn-cs"/>
                <a:sym typeface="Arial"/>
              </a:rPr>
              <a:t>Resulting vulnerability</a:t>
            </a:r>
          </a:p>
          <a:p>
            <a:pPr marL="357188"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srgbClr val="0A5FBA"/>
                </a:solidFill>
                <a:effectLst/>
                <a:uLnTx/>
                <a:uFillTx/>
                <a:latin typeface="Roboto" panose="02000000000000000000" pitchFamily="2" charset="0"/>
                <a:ea typeface="Roboto" panose="02000000000000000000" pitchFamily="2" charset="0"/>
                <a:cs typeface="+mn-cs"/>
                <a:sym typeface="Arial"/>
              </a:rPr>
              <a:t>Failure probability reduced to 30%</a:t>
            </a:r>
          </a:p>
          <a:p>
            <a:pPr marL="357188"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srgbClr val="0A5FBA"/>
                </a:solidFill>
                <a:effectLst/>
                <a:uLnTx/>
                <a:uFillTx/>
                <a:latin typeface="Roboto" panose="02000000000000000000" pitchFamily="2" charset="0"/>
                <a:ea typeface="Roboto" panose="02000000000000000000" pitchFamily="2" charset="0"/>
                <a:cs typeface="+mn-cs"/>
                <a:sym typeface="Arial"/>
              </a:rPr>
              <a:t>Recovery time reduced from weeks to days</a:t>
            </a:r>
          </a:p>
          <a:p>
            <a:pPr marL="14288"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srgbClr val="0A5FBA"/>
                </a:solidFill>
                <a:effectLst/>
                <a:uLnTx/>
                <a:uFillTx/>
                <a:latin typeface="Roboto" panose="02000000000000000000" pitchFamily="2" charset="0"/>
                <a:ea typeface="Roboto" panose="02000000000000000000" pitchFamily="2" charset="0"/>
                <a:cs typeface="+mn-cs"/>
                <a:sym typeface="Arial"/>
              </a:rPr>
              <a:t>Outcome: </a:t>
            </a:r>
            <a:r>
              <a:rPr kumimoji="0" lang="en-GB" sz="2400" b="0" i="0" u="none" strike="noStrike" kern="1200" cap="none" spc="0" normalizeH="0" baseline="0" noProof="0" dirty="0">
                <a:ln>
                  <a:noFill/>
                </a:ln>
                <a:solidFill>
                  <a:srgbClr val="0A5FBA"/>
                </a:solidFill>
                <a:effectLst/>
                <a:uLnTx/>
                <a:uFillTx/>
                <a:latin typeface="Roboto" panose="02000000000000000000" pitchFamily="2" charset="0"/>
                <a:ea typeface="Roboto" panose="02000000000000000000" pitchFamily="2" charset="0"/>
                <a:cs typeface="+mn-cs"/>
                <a:sym typeface="Arial"/>
              </a:rPr>
              <a:t>Risk is significantly reduced without changing the flood probability, purely through increased capacity.</a:t>
            </a:r>
          </a:p>
        </p:txBody>
      </p:sp>
    </p:spTree>
    <p:extLst>
      <p:ext uri="{BB962C8B-B14F-4D97-AF65-F5344CB8AC3E}">
        <p14:creationId xmlns:p14="http://schemas.microsoft.com/office/powerpoint/2010/main" val="3232054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0" end="1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11" end="1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12" end="1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13" end="1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14" end="1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15" end="1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C04DB7-7DAE-71C4-B133-3B72D0EF20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DA9D18-24F1-6C3C-0EC0-F2019DADCD10}"/>
              </a:ext>
            </a:extLst>
          </p:cNvPr>
          <p:cNvSpPr>
            <a:spLocks noGrp="1"/>
          </p:cNvSpPr>
          <p:nvPr>
            <p:ph type="title"/>
          </p:nvPr>
        </p:nvSpPr>
        <p:spPr>
          <a:xfrm>
            <a:off x="371959" y="568118"/>
            <a:ext cx="10652760" cy="969264"/>
          </a:xfrm>
        </p:spPr>
        <p:txBody>
          <a:bodyPr/>
          <a:lstStyle/>
          <a:p>
            <a:r>
              <a:rPr lang="en-GB" dirty="0"/>
              <a:t>By assessing risks, you can identify</a:t>
            </a:r>
          </a:p>
        </p:txBody>
      </p:sp>
      <p:sp>
        <p:nvSpPr>
          <p:cNvPr id="3" name="Content Placeholder 2">
            <a:extLst>
              <a:ext uri="{FF2B5EF4-FFF2-40B4-BE49-F238E27FC236}">
                <a16:creationId xmlns:a16="http://schemas.microsoft.com/office/drawing/2014/main" id="{16B717B2-6747-55CA-D08A-A81B657A9836}"/>
              </a:ext>
            </a:extLst>
          </p:cNvPr>
          <p:cNvSpPr>
            <a:spLocks noGrp="1"/>
          </p:cNvSpPr>
          <p:nvPr>
            <p:ph idx="1"/>
          </p:nvPr>
        </p:nvSpPr>
        <p:spPr>
          <a:xfrm>
            <a:off x="89915" y="1845628"/>
            <a:ext cx="9023087" cy="4190656"/>
          </a:xfrm>
        </p:spPr>
        <p:txBody>
          <a:bodyPr/>
          <a:lstStyle/>
          <a:p>
            <a:pPr marL="357188" indent="-342900">
              <a:buFont typeface="Arial" panose="020B0604020202020204" pitchFamily="34" charset="0"/>
              <a:buChar char="•"/>
            </a:pPr>
            <a:r>
              <a:rPr lang="en-GB" dirty="0"/>
              <a:t>Likelihood of hazards that could have an impact</a:t>
            </a:r>
          </a:p>
          <a:p>
            <a:pPr marL="357188" indent="-342900">
              <a:buFont typeface="Arial" panose="020B0604020202020204" pitchFamily="34" charset="0"/>
              <a:buChar char="•"/>
            </a:pPr>
            <a:r>
              <a:rPr lang="en-GB" dirty="0"/>
              <a:t>Who and what is exposed to these hazards</a:t>
            </a:r>
          </a:p>
          <a:p>
            <a:pPr marL="357188" indent="-342900">
              <a:buFont typeface="Arial" panose="020B0604020202020204" pitchFamily="34" charset="0"/>
              <a:buChar char="•"/>
            </a:pPr>
            <a:r>
              <a:rPr lang="en-GB" dirty="0"/>
              <a:t>Vulnerabilities of those exposed and the projected damage of a hazard</a:t>
            </a:r>
          </a:p>
          <a:p>
            <a:pPr marL="357188" indent="-342900">
              <a:buFont typeface="Arial" panose="020B0604020202020204" pitchFamily="34" charset="0"/>
              <a:buChar char="•"/>
            </a:pPr>
            <a:r>
              <a:rPr lang="en-GB" dirty="0"/>
              <a:t> To what extent the risks can be reduced or mitigated</a:t>
            </a:r>
          </a:p>
          <a:p>
            <a:endParaRPr lang="en-GB" dirty="0"/>
          </a:p>
        </p:txBody>
      </p:sp>
    </p:spTree>
    <p:extLst>
      <p:ext uri="{BB962C8B-B14F-4D97-AF65-F5344CB8AC3E}">
        <p14:creationId xmlns:p14="http://schemas.microsoft.com/office/powerpoint/2010/main" val="22281953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38">
          <a:extLst>
            <a:ext uri="{FF2B5EF4-FFF2-40B4-BE49-F238E27FC236}">
              <a16:creationId xmlns:a16="http://schemas.microsoft.com/office/drawing/2014/main" id="{0082AF8F-F429-85A5-C29E-49340D10D0A6}"/>
            </a:ext>
          </a:extLst>
        </p:cNvPr>
        <p:cNvGrpSpPr/>
        <p:nvPr/>
      </p:nvGrpSpPr>
      <p:grpSpPr>
        <a:xfrm>
          <a:off x="0" y="0"/>
          <a:ext cx="0" cy="0"/>
          <a:chOff x="0" y="0"/>
          <a:chExt cx="0" cy="0"/>
        </a:xfrm>
      </p:grpSpPr>
      <p:sp>
        <p:nvSpPr>
          <p:cNvPr id="551" name="Google Shape;551;p18">
            <a:extLst>
              <a:ext uri="{FF2B5EF4-FFF2-40B4-BE49-F238E27FC236}">
                <a16:creationId xmlns:a16="http://schemas.microsoft.com/office/drawing/2014/main" id="{F8930D59-1F7B-0436-90CA-02D6B6FBA3E9}"/>
              </a:ext>
            </a:extLst>
          </p:cNvPr>
          <p:cNvSpPr/>
          <p:nvPr/>
        </p:nvSpPr>
        <p:spPr>
          <a:xfrm>
            <a:off x="895625" y="5463532"/>
            <a:ext cx="391097" cy="587058"/>
          </a:xfrm>
          <a:custGeom>
            <a:avLst/>
            <a:gdLst/>
            <a:ahLst/>
            <a:cxnLst/>
            <a:rect l="l" t="t" r="r" b="b"/>
            <a:pathLst>
              <a:path w="782193" h="1174115" extrusionOk="0">
                <a:moveTo>
                  <a:pt x="0" y="0"/>
                </a:moveTo>
                <a:lnTo>
                  <a:pt x="782193" y="0"/>
                </a:lnTo>
                <a:lnTo>
                  <a:pt x="782193" y="1174115"/>
                </a:lnTo>
                <a:lnTo>
                  <a:pt x="0" y="1174115"/>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l="-27" r="-28"/>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52" name="Google Shape;552;p18">
            <a:extLst>
              <a:ext uri="{FF2B5EF4-FFF2-40B4-BE49-F238E27FC236}">
                <a16:creationId xmlns:a16="http://schemas.microsoft.com/office/drawing/2014/main" id="{A635A9B0-7A73-E4AF-AEC7-1DBDF8607AAF}"/>
              </a:ext>
            </a:extLst>
          </p:cNvPr>
          <p:cNvSpPr txBox="1"/>
          <p:nvPr/>
        </p:nvSpPr>
        <p:spPr>
          <a:xfrm>
            <a:off x="7062834" y="3125257"/>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PTI</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54" name="Google Shape;554;p18">
            <a:extLst>
              <a:ext uri="{FF2B5EF4-FFF2-40B4-BE49-F238E27FC236}">
                <a16:creationId xmlns:a16="http://schemas.microsoft.com/office/drawing/2014/main" id="{CC112674-3D1B-A3A8-57C5-4A7E4FFAD505}"/>
              </a:ext>
            </a:extLst>
          </p:cNvPr>
          <p:cNvSpPr txBox="1"/>
          <p:nvPr/>
        </p:nvSpPr>
        <p:spPr>
          <a:xfrm>
            <a:off x="555260" y="505946"/>
            <a:ext cx="10938296"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dirty="0">
                <a:ln>
                  <a:noFill/>
                </a:ln>
                <a:solidFill>
                  <a:srgbClr val="0B5FBA"/>
                </a:solidFill>
                <a:effectLst/>
                <a:uLnTx/>
                <a:uFillTx/>
                <a:latin typeface="Roboto"/>
                <a:ea typeface="Roboto"/>
                <a:cs typeface="Roboto"/>
                <a:sym typeface="Roboto"/>
              </a:rPr>
              <a:t>What changed in terms of risks?</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556" name="Google Shape;556;p18">
            <a:extLst>
              <a:ext uri="{FF2B5EF4-FFF2-40B4-BE49-F238E27FC236}">
                <a16:creationId xmlns:a16="http://schemas.microsoft.com/office/drawing/2014/main" id="{6863A939-B3C0-629D-7ECE-183BBF696743}"/>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24</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pic>
        <p:nvPicPr>
          <p:cNvPr id="5" name="Picture 4" descr="A collage of a person and person working on a pipeline&#10;&#10;AI-generated content may be incorrect.">
            <a:extLst>
              <a:ext uri="{FF2B5EF4-FFF2-40B4-BE49-F238E27FC236}">
                <a16:creationId xmlns:a16="http://schemas.microsoft.com/office/drawing/2014/main" id="{D92C0A11-708C-7CBB-39E0-DA53F2C9105A}"/>
              </a:ext>
            </a:extLst>
          </p:cNvPr>
          <p:cNvPicPr>
            <a:picLocks noChangeAspect="1"/>
          </p:cNvPicPr>
          <p:nvPr/>
        </p:nvPicPr>
        <p:blipFill>
          <a:blip r:embed="rId4"/>
          <a:stretch>
            <a:fillRect/>
          </a:stretch>
        </p:blipFill>
        <p:spPr>
          <a:xfrm>
            <a:off x="1596325" y="1174598"/>
            <a:ext cx="9458129" cy="5796624"/>
          </a:xfrm>
          <a:prstGeom prst="rect">
            <a:avLst/>
          </a:prstGeom>
        </p:spPr>
      </p:pic>
    </p:spTree>
    <p:extLst>
      <p:ext uri="{BB962C8B-B14F-4D97-AF65-F5344CB8AC3E}">
        <p14:creationId xmlns:p14="http://schemas.microsoft.com/office/powerpoint/2010/main" val="20131230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38">
          <a:extLst>
            <a:ext uri="{FF2B5EF4-FFF2-40B4-BE49-F238E27FC236}">
              <a16:creationId xmlns:a16="http://schemas.microsoft.com/office/drawing/2014/main" id="{6C3B245D-CB60-B061-B03F-65498D89E946}"/>
            </a:ext>
          </a:extLst>
        </p:cNvPr>
        <p:cNvGrpSpPr/>
        <p:nvPr/>
      </p:nvGrpSpPr>
      <p:grpSpPr>
        <a:xfrm>
          <a:off x="0" y="0"/>
          <a:ext cx="0" cy="0"/>
          <a:chOff x="0" y="0"/>
          <a:chExt cx="0" cy="0"/>
        </a:xfrm>
      </p:grpSpPr>
      <p:sp>
        <p:nvSpPr>
          <p:cNvPr id="551" name="Google Shape;551;p18">
            <a:extLst>
              <a:ext uri="{FF2B5EF4-FFF2-40B4-BE49-F238E27FC236}">
                <a16:creationId xmlns:a16="http://schemas.microsoft.com/office/drawing/2014/main" id="{07680D54-C79D-0EC5-6BD3-F473BACE2E48}"/>
              </a:ext>
            </a:extLst>
          </p:cNvPr>
          <p:cNvSpPr/>
          <p:nvPr/>
        </p:nvSpPr>
        <p:spPr>
          <a:xfrm>
            <a:off x="895625" y="5463532"/>
            <a:ext cx="391097" cy="587058"/>
          </a:xfrm>
          <a:custGeom>
            <a:avLst/>
            <a:gdLst/>
            <a:ahLst/>
            <a:cxnLst/>
            <a:rect l="l" t="t" r="r" b="b"/>
            <a:pathLst>
              <a:path w="782193" h="1174115" extrusionOk="0">
                <a:moveTo>
                  <a:pt x="0" y="0"/>
                </a:moveTo>
                <a:lnTo>
                  <a:pt x="782193" y="0"/>
                </a:lnTo>
                <a:lnTo>
                  <a:pt x="782193" y="1174115"/>
                </a:lnTo>
                <a:lnTo>
                  <a:pt x="0" y="1174115"/>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l="-27" r="-28"/>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52" name="Google Shape;552;p18">
            <a:extLst>
              <a:ext uri="{FF2B5EF4-FFF2-40B4-BE49-F238E27FC236}">
                <a16:creationId xmlns:a16="http://schemas.microsoft.com/office/drawing/2014/main" id="{07900FE6-43E0-1D2A-3313-CC9EDCBF5553}"/>
              </a:ext>
            </a:extLst>
          </p:cNvPr>
          <p:cNvSpPr txBox="1"/>
          <p:nvPr/>
        </p:nvSpPr>
        <p:spPr>
          <a:xfrm>
            <a:off x="7062834" y="3125257"/>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PTI</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54" name="Google Shape;554;p18">
            <a:extLst>
              <a:ext uri="{FF2B5EF4-FFF2-40B4-BE49-F238E27FC236}">
                <a16:creationId xmlns:a16="http://schemas.microsoft.com/office/drawing/2014/main" id="{97796A75-518C-8127-1510-5EE80530E880}"/>
              </a:ext>
            </a:extLst>
          </p:cNvPr>
          <p:cNvSpPr txBox="1"/>
          <p:nvPr/>
        </p:nvSpPr>
        <p:spPr>
          <a:xfrm>
            <a:off x="555260" y="505946"/>
            <a:ext cx="10938296"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dirty="0">
                <a:ln>
                  <a:noFill/>
                </a:ln>
                <a:solidFill>
                  <a:srgbClr val="0B5FBA"/>
                </a:solidFill>
                <a:effectLst/>
                <a:uLnTx/>
                <a:uFillTx/>
                <a:latin typeface="Roboto"/>
                <a:ea typeface="Roboto"/>
                <a:cs typeface="Roboto"/>
                <a:sym typeface="Roboto"/>
              </a:rPr>
              <a:t>What changed in terms of risk?</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556" name="Google Shape;556;p18">
            <a:extLst>
              <a:ext uri="{FF2B5EF4-FFF2-40B4-BE49-F238E27FC236}">
                <a16:creationId xmlns:a16="http://schemas.microsoft.com/office/drawing/2014/main" id="{0CFCD441-2112-3724-C0CD-BD652483D729}"/>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25</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pic>
        <p:nvPicPr>
          <p:cNvPr id="3" name="Picture 2" descr="A collage of water supply&#10;&#10;AI-generated content may be incorrect.">
            <a:extLst>
              <a:ext uri="{FF2B5EF4-FFF2-40B4-BE49-F238E27FC236}">
                <a16:creationId xmlns:a16="http://schemas.microsoft.com/office/drawing/2014/main" id="{D5A7A270-2509-0019-AC9E-C1141D24B1CD}"/>
              </a:ext>
            </a:extLst>
          </p:cNvPr>
          <p:cNvPicPr>
            <a:picLocks noChangeAspect="1"/>
          </p:cNvPicPr>
          <p:nvPr/>
        </p:nvPicPr>
        <p:blipFill>
          <a:blip r:embed="rId4"/>
          <a:stretch>
            <a:fillRect/>
          </a:stretch>
        </p:blipFill>
        <p:spPr>
          <a:xfrm>
            <a:off x="1547991" y="1280902"/>
            <a:ext cx="9396783" cy="5577098"/>
          </a:xfrm>
          <a:prstGeom prst="rect">
            <a:avLst/>
          </a:prstGeom>
        </p:spPr>
      </p:pic>
    </p:spTree>
    <p:extLst>
      <p:ext uri="{BB962C8B-B14F-4D97-AF65-F5344CB8AC3E}">
        <p14:creationId xmlns:p14="http://schemas.microsoft.com/office/powerpoint/2010/main" val="11732846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Shape 538"/>
        <p:cNvGrpSpPr/>
        <p:nvPr/>
      </p:nvGrpSpPr>
      <p:grpSpPr>
        <a:xfrm>
          <a:off x="0" y="0"/>
          <a:ext cx="0" cy="0"/>
          <a:chOff x="0" y="0"/>
          <a:chExt cx="0" cy="0"/>
        </a:xfrm>
      </p:grpSpPr>
      <p:sp>
        <p:nvSpPr>
          <p:cNvPr id="540" name="Google Shape;540;p18"/>
          <p:cNvSpPr/>
          <p:nvPr/>
        </p:nvSpPr>
        <p:spPr>
          <a:xfrm>
            <a:off x="5908347" y="1766499"/>
            <a:ext cx="334835" cy="1385857"/>
          </a:xfrm>
          <a:custGeom>
            <a:avLst/>
            <a:gdLst/>
            <a:ahLst/>
            <a:cxnLst/>
            <a:rect l="l" t="t" r="r" b="b"/>
            <a:pathLst>
              <a:path w="669671" h="1206754" extrusionOk="0">
                <a:moveTo>
                  <a:pt x="0" y="0"/>
                </a:moveTo>
                <a:lnTo>
                  <a:pt x="669671" y="0"/>
                </a:lnTo>
                <a:lnTo>
                  <a:pt x="669671" y="1206754"/>
                </a:lnTo>
                <a:lnTo>
                  <a:pt x="0" y="1206754"/>
                </a:lnTo>
                <a:close/>
              </a:path>
            </a:pathLst>
          </a:custGeom>
          <a:solidFill>
            <a:srgbClr val="008BD7"/>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41" name="Google Shape;541;p18"/>
          <p:cNvSpPr/>
          <p:nvPr/>
        </p:nvSpPr>
        <p:spPr>
          <a:xfrm rot="5400000">
            <a:off x="6214516" y="1988589"/>
            <a:ext cx="184023" cy="159194"/>
          </a:xfrm>
          <a:custGeom>
            <a:avLst/>
            <a:gdLst/>
            <a:ahLst/>
            <a:cxnLst/>
            <a:rect l="l" t="t" r="r" b="b"/>
            <a:pathLst>
              <a:path w="368046" h="318389" extrusionOk="0">
                <a:moveTo>
                  <a:pt x="0" y="0"/>
                </a:moveTo>
                <a:lnTo>
                  <a:pt x="368046" y="0"/>
                </a:lnTo>
                <a:lnTo>
                  <a:pt x="368046" y="318389"/>
                </a:lnTo>
                <a:lnTo>
                  <a:pt x="0" y="318389"/>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t="-30" r="-3" b="-24"/>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42" name="Google Shape;542;p18"/>
          <p:cNvSpPr/>
          <p:nvPr/>
        </p:nvSpPr>
        <p:spPr>
          <a:xfrm rot="-5400000">
            <a:off x="5744022" y="4602825"/>
            <a:ext cx="184023" cy="159194"/>
          </a:xfrm>
          <a:custGeom>
            <a:avLst/>
            <a:gdLst/>
            <a:ahLst/>
            <a:cxnLst/>
            <a:rect l="l" t="t" r="r" b="b"/>
            <a:pathLst>
              <a:path w="368046" h="318389" extrusionOk="0">
                <a:moveTo>
                  <a:pt x="0" y="0"/>
                </a:moveTo>
                <a:lnTo>
                  <a:pt x="368046" y="0"/>
                </a:lnTo>
                <a:lnTo>
                  <a:pt x="368046" y="318389"/>
                </a:lnTo>
                <a:lnTo>
                  <a:pt x="0" y="318389"/>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t="-30" r="-3" b="-24"/>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43" name="Google Shape;543;p18"/>
          <p:cNvSpPr/>
          <p:nvPr/>
        </p:nvSpPr>
        <p:spPr>
          <a:xfrm>
            <a:off x="5908347" y="2973276"/>
            <a:ext cx="334835" cy="3016821"/>
          </a:xfrm>
          <a:custGeom>
            <a:avLst/>
            <a:gdLst/>
            <a:ahLst/>
            <a:cxnLst/>
            <a:rect l="l" t="t" r="r" b="b"/>
            <a:pathLst>
              <a:path w="669671" h="6033643" extrusionOk="0">
                <a:moveTo>
                  <a:pt x="0" y="0"/>
                </a:moveTo>
                <a:lnTo>
                  <a:pt x="669671" y="0"/>
                </a:lnTo>
                <a:lnTo>
                  <a:pt x="669671" y="6033643"/>
                </a:lnTo>
                <a:lnTo>
                  <a:pt x="0" y="6033643"/>
                </a:lnTo>
                <a:close/>
              </a:path>
            </a:pathLst>
          </a:custGeom>
          <a:solidFill>
            <a:srgbClr val="008BD7"/>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44" name="Google Shape;544;p18"/>
          <p:cNvSpPr/>
          <p:nvPr/>
        </p:nvSpPr>
        <p:spPr>
          <a:xfrm>
            <a:off x="6932029" y="3054391"/>
            <a:ext cx="4685609" cy="3254804"/>
          </a:xfrm>
          <a:custGeom>
            <a:avLst/>
            <a:gdLst/>
            <a:ahLst/>
            <a:cxnLst/>
            <a:rect l="l" t="t" r="r" b="b"/>
            <a:pathLst>
              <a:path w="6861256" h="5736038" extrusionOk="0">
                <a:moveTo>
                  <a:pt x="0" y="0"/>
                </a:moveTo>
                <a:lnTo>
                  <a:pt x="6861256" y="0"/>
                </a:lnTo>
                <a:lnTo>
                  <a:pt x="6861256" y="5736038"/>
                </a:lnTo>
                <a:lnTo>
                  <a:pt x="0" y="5736038"/>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45" name="Google Shape;545;p18"/>
          <p:cNvSpPr/>
          <p:nvPr/>
        </p:nvSpPr>
        <p:spPr>
          <a:xfrm>
            <a:off x="574362" y="3054391"/>
            <a:ext cx="4674375" cy="3254803"/>
          </a:xfrm>
          <a:custGeom>
            <a:avLst/>
            <a:gdLst/>
            <a:ahLst/>
            <a:cxnLst/>
            <a:rect l="l" t="t" r="r" b="b"/>
            <a:pathLst>
              <a:path w="7011563" h="4882204" extrusionOk="0">
                <a:moveTo>
                  <a:pt x="0" y="0"/>
                </a:moveTo>
                <a:lnTo>
                  <a:pt x="7011563" y="0"/>
                </a:lnTo>
                <a:lnTo>
                  <a:pt x="7011563" y="4882204"/>
                </a:lnTo>
                <a:lnTo>
                  <a:pt x="0" y="4882204"/>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46" name="Google Shape;546;p18"/>
          <p:cNvSpPr txBox="1"/>
          <p:nvPr/>
        </p:nvSpPr>
        <p:spPr>
          <a:xfrm>
            <a:off x="555260" y="1612451"/>
            <a:ext cx="4674375" cy="1179490"/>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dirty="0">
                <a:ln>
                  <a:noFill/>
                </a:ln>
                <a:solidFill>
                  <a:srgbClr val="0B5FBA"/>
                </a:solidFill>
                <a:effectLst/>
                <a:uLnTx/>
                <a:uFillTx/>
                <a:latin typeface="Roboto"/>
                <a:ea typeface="Roboto"/>
                <a:cs typeface="Roboto"/>
                <a:sym typeface="Roboto"/>
              </a:rPr>
              <a:t>Degraded water &amp; sanitation, water-borne diseases</a:t>
            </a:r>
            <a:endParaRPr kumimoji="0" sz="933"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srgbClr val="0B5FBA"/>
                </a:solidFill>
                <a:effectLst/>
                <a:uLnTx/>
                <a:uFillTx/>
                <a:latin typeface="Roboto"/>
                <a:ea typeface="Roboto"/>
                <a:cs typeface="Roboto"/>
                <a:sym typeface="Roboto"/>
              </a:rPr>
              <a:t>Higher temperatures and increased rainfall, combined with a lack of adequate sanitation infrastructure can lead to higher incidence of water and vector borne diseases.</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547" name="Google Shape;547;p18"/>
          <p:cNvSpPr txBox="1"/>
          <p:nvPr/>
        </p:nvSpPr>
        <p:spPr>
          <a:xfrm>
            <a:off x="6962367" y="1596390"/>
            <a:ext cx="4448200" cy="94359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dirty="0">
                <a:ln>
                  <a:noFill/>
                </a:ln>
                <a:solidFill>
                  <a:srgbClr val="0B5FBA"/>
                </a:solidFill>
                <a:effectLst/>
                <a:uLnTx/>
                <a:uFillTx/>
                <a:latin typeface="Roboto"/>
                <a:ea typeface="Roboto"/>
                <a:cs typeface="Roboto"/>
                <a:sym typeface="Roboto"/>
              </a:rPr>
              <a:t>Displacement and shelter needs</a:t>
            </a:r>
            <a:endParaRPr kumimoji="0" sz="933"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srgbClr val="0B5FBA"/>
                </a:solidFill>
                <a:effectLst/>
                <a:uLnTx/>
                <a:uFillTx/>
                <a:latin typeface="Roboto"/>
                <a:ea typeface="Roboto"/>
                <a:cs typeface="Roboto"/>
                <a:sym typeface="Roboto"/>
              </a:rPr>
              <a:t>Storms, cyclones and typhoons can cause destruction of housing and public infrastructure, and loss of lives. </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548" name="Google Shape;548;p18"/>
          <p:cNvSpPr/>
          <p:nvPr/>
        </p:nvSpPr>
        <p:spPr>
          <a:xfrm>
            <a:off x="7062834" y="5355940"/>
            <a:ext cx="883405" cy="883405"/>
          </a:xfrm>
          <a:custGeom>
            <a:avLst/>
            <a:gdLst/>
            <a:ahLst/>
            <a:cxnLst/>
            <a:rect l="l" t="t" r="r" b="b"/>
            <a:pathLst>
              <a:path w="1325108" h="1325108" extrusionOk="0">
                <a:moveTo>
                  <a:pt x="0" y="0"/>
                </a:moveTo>
                <a:lnTo>
                  <a:pt x="1325108" y="0"/>
                </a:lnTo>
                <a:lnTo>
                  <a:pt x="1325108" y="1325108"/>
                </a:lnTo>
                <a:lnTo>
                  <a:pt x="0" y="1325108"/>
                </a:lnTo>
                <a:lnTo>
                  <a:pt x="0" y="0"/>
                </a:lnTo>
                <a:close/>
              </a:path>
            </a:pathLst>
          </a:custGeom>
          <a:blipFill rotWithShape="1">
            <a:blip r:embed="rId7">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49" name="Google Shape;549;p18"/>
          <p:cNvSpPr/>
          <p:nvPr/>
        </p:nvSpPr>
        <p:spPr>
          <a:xfrm>
            <a:off x="7214066" y="5517514"/>
            <a:ext cx="587185" cy="551942"/>
          </a:xfrm>
          <a:custGeom>
            <a:avLst/>
            <a:gdLst/>
            <a:ahLst/>
            <a:cxnLst/>
            <a:rect l="l" t="t" r="r" b="b"/>
            <a:pathLst>
              <a:path w="1174369" h="1103884" extrusionOk="0">
                <a:moveTo>
                  <a:pt x="0" y="0"/>
                </a:moveTo>
                <a:lnTo>
                  <a:pt x="1174369" y="0"/>
                </a:lnTo>
                <a:lnTo>
                  <a:pt x="1174369" y="1103884"/>
                </a:lnTo>
                <a:lnTo>
                  <a:pt x="0" y="1103884"/>
                </a:lnTo>
                <a:lnTo>
                  <a:pt x="0" y="0"/>
                </a:lnTo>
                <a:close/>
              </a:path>
            </a:pathLst>
          </a:custGeom>
          <a:blipFill rotWithShape="1">
            <a:blip r:embed="rId8"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50" name="Google Shape;550;p18"/>
          <p:cNvSpPr/>
          <p:nvPr/>
        </p:nvSpPr>
        <p:spPr>
          <a:xfrm>
            <a:off x="676656" y="5355940"/>
            <a:ext cx="883405" cy="883405"/>
          </a:xfrm>
          <a:custGeom>
            <a:avLst/>
            <a:gdLst/>
            <a:ahLst/>
            <a:cxnLst/>
            <a:rect l="l" t="t" r="r" b="b"/>
            <a:pathLst>
              <a:path w="1325108" h="1325108" extrusionOk="0">
                <a:moveTo>
                  <a:pt x="0" y="0"/>
                </a:moveTo>
                <a:lnTo>
                  <a:pt x="1325108" y="0"/>
                </a:lnTo>
                <a:lnTo>
                  <a:pt x="1325108" y="1325108"/>
                </a:lnTo>
                <a:lnTo>
                  <a:pt x="0" y="1325108"/>
                </a:lnTo>
                <a:lnTo>
                  <a:pt x="0" y="0"/>
                </a:lnTo>
                <a:close/>
              </a:path>
            </a:pathLst>
          </a:custGeom>
          <a:blipFill rotWithShape="1">
            <a:blip r:embed="rId7">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51" name="Google Shape;551;p18"/>
          <p:cNvSpPr/>
          <p:nvPr/>
        </p:nvSpPr>
        <p:spPr>
          <a:xfrm>
            <a:off x="895625" y="5463532"/>
            <a:ext cx="391097" cy="587058"/>
          </a:xfrm>
          <a:custGeom>
            <a:avLst/>
            <a:gdLst/>
            <a:ahLst/>
            <a:cxnLst/>
            <a:rect l="l" t="t" r="r" b="b"/>
            <a:pathLst>
              <a:path w="782193" h="1174115" extrusionOk="0">
                <a:moveTo>
                  <a:pt x="0" y="0"/>
                </a:moveTo>
                <a:lnTo>
                  <a:pt x="782193" y="0"/>
                </a:lnTo>
                <a:lnTo>
                  <a:pt x="782193" y="1174115"/>
                </a:lnTo>
                <a:lnTo>
                  <a:pt x="0" y="1174115"/>
                </a:lnTo>
                <a:lnTo>
                  <a:pt x="0" y="0"/>
                </a:lnTo>
                <a:close/>
              </a:path>
            </a:pathLst>
          </a:custGeom>
          <a:blipFill rotWithShape="1">
            <a:blip r:embed="rId9" cstate="screen">
              <a:alphaModFix/>
              <a:extLst>
                <a:ext uri="{28A0092B-C50C-407E-A947-70E740481C1C}">
                  <a14:useLocalDpi xmlns:a14="http://schemas.microsoft.com/office/drawing/2010/main"/>
                </a:ext>
              </a:extLst>
            </a:blip>
            <a:stretch>
              <a:fillRect l="-27" r="-28"/>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52" name="Google Shape;552;p18"/>
          <p:cNvSpPr txBox="1"/>
          <p:nvPr/>
        </p:nvSpPr>
        <p:spPr>
          <a:xfrm>
            <a:off x="7062834" y="3125257"/>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PTI</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53" name="Google Shape;553;p18"/>
          <p:cNvSpPr txBox="1"/>
          <p:nvPr/>
        </p:nvSpPr>
        <p:spPr>
          <a:xfrm>
            <a:off x="676656" y="3121076"/>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dirty="0">
                <a:ln>
                  <a:noFill/>
                </a:ln>
                <a:solidFill>
                  <a:srgbClr val="FFFFFF"/>
                </a:solidFill>
                <a:effectLst/>
                <a:uLnTx/>
                <a:uFillTx/>
                <a:latin typeface="Roboto"/>
                <a:ea typeface="Roboto"/>
                <a:cs typeface="Roboto"/>
                <a:sym typeface="Roboto"/>
              </a:rPr>
              <a:t>Bangladesh;  Photo by </a:t>
            </a:r>
            <a:r>
              <a:rPr kumimoji="0" lang="en-US" sz="1199" b="0" i="0" u="none" strike="noStrike" kern="0" cap="none" spc="0" normalizeH="0" baseline="0" noProof="0" dirty="0" err="1">
                <a:ln>
                  <a:noFill/>
                </a:ln>
                <a:solidFill>
                  <a:srgbClr val="FFFFFF"/>
                </a:solidFill>
                <a:effectLst/>
                <a:uLnTx/>
                <a:uFillTx/>
                <a:latin typeface="Roboto"/>
                <a:ea typeface="Roboto"/>
                <a:cs typeface="Roboto"/>
                <a:sym typeface="Roboto"/>
              </a:rPr>
              <a:t>Mushfiqul</a:t>
            </a:r>
            <a:r>
              <a:rPr kumimoji="0" lang="en-US" sz="1199" b="0" i="0" u="none" strike="noStrike" kern="0" cap="none" spc="0" normalizeH="0" baseline="0" noProof="0" dirty="0">
                <a:ln>
                  <a:noFill/>
                </a:ln>
                <a:solidFill>
                  <a:srgbClr val="FFFFFF"/>
                </a:solidFill>
                <a:effectLst/>
                <a:uLnTx/>
                <a:uFillTx/>
                <a:latin typeface="Roboto"/>
                <a:ea typeface="Roboto"/>
                <a:cs typeface="Roboto"/>
                <a:sym typeface="Roboto"/>
              </a:rPr>
              <a:t> Alam, </a:t>
            </a:r>
            <a:r>
              <a:rPr kumimoji="0" lang="en-US" sz="1199" b="0" i="0" u="none" strike="noStrike" kern="0" cap="none" spc="0" normalizeH="0" baseline="0" noProof="0" dirty="0" err="1">
                <a:ln>
                  <a:noFill/>
                </a:ln>
                <a:solidFill>
                  <a:srgbClr val="FFFFFF"/>
                </a:solidFill>
                <a:effectLst/>
                <a:uLnTx/>
                <a:uFillTx/>
                <a:latin typeface="Roboto"/>
                <a:ea typeface="Roboto"/>
                <a:cs typeface="Roboto"/>
                <a:sym typeface="Roboto"/>
              </a:rPr>
              <a:t>NurPhoto</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554" name="Google Shape;554;p18"/>
          <p:cNvSpPr txBox="1"/>
          <p:nvPr/>
        </p:nvSpPr>
        <p:spPr>
          <a:xfrm>
            <a:off x="555260" y="505946"/>
            <a:ext cx="10938296"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dirty="0">
                <a:ln>
                  <a:noFill/>
                </a:ln>
                <a:solidFill>
                  <a:srgbClr val="0B5FBA"/>
                </a:solidFill>
                <a:effectLst/>
                <a:uLnTx/>
                <a:uFillTx/>
                <a:latin typeface="Roboto"/>
                <a:ea typeface="Roboto"/>
                <a:cs typeface="Roboto"/>
                <a:sym typeface="Roboto"/>
              </a:rPr>
              <a:t>Climate risks that might occur</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555" name="Google Shape;555;p18"/>
          <p:cNvSpPr/>
          <p:nvPr/>
        </p:nvSpPr>
        <p:spPr>
          <a:xfrm>
            <a:off x="5908347" y="4368021"/>
            <a:ext cx="334835" cy="603377"/>
          </a:xfrm>
          <a:custGeom>
            <a:avLst/>
            <a:gdLst/>
            <a:ahLst/>
            <a:cxnLst/>
            <a:rect l="l" t="t" r="r" b="b"/>
            <a:pathLst>
              <a:path w="669671" h="1206754" extrusionOk="0">
                <a:moveTo>
                  <a:pt x="0" y="0"/>
                </a:moveTo>
                <a:lnTo>
                  <a:pt x="669671" y="0"/>
                </a:lnTo>
                <a:lnTo>
                  <a:pt x="669671" y="1206754"/>
                </a:lnTo>
                <a:lnTo>
                  <a:pt x="0" y="1206754"/>
                </a:lnTo>
                <a:close/>
              </a:path>
            </a:pathLst>
          </a:custGeom>
          <a:solidFill>
            <a:srgbClr val="0B5FBA"/>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56" name="Google Shape;556;p18"/>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26</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Shape 560">
          <a:extLst>
            <a:ext uri="{FF2B5EF4-FFF2-40B4-BE49-F238E27FC236}">
              <a16:creationId xmlns:a16="http://schemas.microsoft.com/office/drawing/2014/main" id="{2CB58366-D618-C23E-4C0D-BA61E7D5A6FE}"/>
            </a:ext>
          </a:extLst>
        </p:cNvPr>
        <p:cNvGrpSpPr/>
        <p:nvPr/>
      </p:nvGrpSpPr>
      <p:grpSpPr>
        <a:xfrm>
          <a:off x="0" y="0"/>
          <a:ext cx="0" cy="0"/>
          <a:chOff x="0" y="0"/>
          <a:chExt cx="0" cy="0"/>
        </a:xfrm>
      </p:grpSpPr>
      <p:sp>
        <p:nvSpPr>
          <p:cNvPr id="562" name="Google Shape;562;p19">
            <a:extLst>
              <a:ext uri="{FF2B5EF4-FFF2-40B4-BE49-F238E27FC236}">
                <a16:creationId xmlns:a16="http://schemas.microsoft.com/office/drawing/2014/main" id="{CC7C0C81-8F94-190F-60B2-747B60D767ED}"/>
              </a:ext>
            </a:extLst>
          </p:cNvPr>
          <p:cNvSpPr/>
          <p:nvPr/>
        </p:nvSpPr>
        <p:spPr>
          <a:xfrm>
            <a:off x="6304657" y="1730666"/>
            <a:ext cx="334835" cy="1479296"/>
          </a:xfrm>
          <a:custGeom>
            <a:avLst/>
            <a:gdLst/>
            <a:ahLst/>
            <a:cxnLst/>
            <a:rect l="l" t="t" r="r" b="b"/>
            <a:pathLst>
              <a:path w="669671" h="2958592" extrusionOk="0">
                <a:moveTo>
                  <a:pt x="0" y="0"/>
                </a:moveTo>
                <a:lnTo>
                  <a:pt x="669671" y="0"/>
                </a:lnTo>
                <a:lnTo>
                  <a:pt x="669671" y="2958592"/>
                </a:lnTo>
                <a:lnTo>
                  <a:pt x="0" y="2958592"/>
                </a:lnTo>
                <a:close/>
              </a:path>
            </a:pathLst>
          </a:custGeom>
          <a:solidFill>
            <a:srgbClr val="008BD7"/>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63" name="Google Shape;563;p19">
            <a:extLst>
              <a:ext uri="{FF2B5EF4-FFF2-40B4-BE49-F238E27FC236}">
                <a16:creationId xmlns:a16="http://schemas.microsoft.com/office/drawing/2014/main" id="{CEB84A1B-85BE-48BC-BF19-F2807D2D8377}"/>
              </a:ext>
            </a:extLst>
          </p:cNvPr>
          <p:cNvSpPr/>
          <p:nvPr/>
        </p:nvSpPr>
        <p:spPr>
          <a:xfrm rot="-5400000" flipH="1">
            <a:off x="6139401" y="1952770"/>
            <a:ext cx="184023" cy="159194"/>
          </a:xfrm>
          <a:custGeom>
            <a:avLst/>
            <a:gdLst/>
            <a:ahLst/>
            <a:cxnLst/>
            <a:rect l="l" t="t" r="r" b="b"/>
            <a:pathLst>
              <a:path w="368046" h="318389" extrusionOk="0">
                <a:moveTo>
                  <a:pt x="0" y="318389"/>
                </a:moveTo>
                <a:lnTo>
                  <a:pt x="368046" y="318389"/>
                </a:lnTo>
                <a:lnTo>
                  <a:pt x="368046" y="0"/>
                </a:lnTo>
                <a:lnTo>
                  <a:pt x="0" y="0"/>
                </a:lnTo>
                <a:lnTo>
                  <a:pt x="0" y="318389"/>
                </a:lnTo>
                <a:close/>
              </a:path>
            </a:pathLst>
          </a:custGeom>
          <a:blipFill rotWithShape="1">
            <a:blip r:embed="rId3" cstate="screen">
              <a:alphaModFix/>
              <a:extLst>
                <a:ext uri="{28A0092B-C50C-407E-A947-70E740481C1C}">
                  <a14:useLocalDpi xmlns:a14="http://schemas.microsoft.com/office/drawing/2010/main"/>
                </a:ext>
              </a:extLst>
            </a:blip>
            <a:stretch>
              <a:fillRect t="-30" r="-3" b="-24"/>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64" name="Google Shape;564;p19">
            <a:extLst>
              <a:ext uri="{FF2B5EF4-FFF2-40B4-BE49-F238E27FC236}">
                <a16:creationId xmlns:a16="http://schemas.microsoft.com/office/drawing/2014/main" id="{B7C68617-F7BB-63E5-5664-04EEA6C69465}"/>
              </a:ext>
            </a:extLst>
          </p:cNvPr>
          <p:cNvSpPr/>
          <p:nvPr/>
        </p:nvSpPr>
        <p:spPr>
          <a:xfrm>
            <a:off x="6304657" y="2937443"/>
            <a:ext cx="334835" cy="3016821"/>
          </a:xfrm>
          <a:custGeom>
            <a:avLst/>
            <a:gdLst/>
            <a:ahLst/>
            <a:cxnLst/>
            <a:rect l="l" t="t" r="r" b="b"/>
            <a:pathLst>
              <a:path w="669671" h="6033643" extrusionOk="0">
                <a:moveTo>
                  <a:pt x="0" y="0"/>
                </a:moveTo>
                <a:lnTo>
                  <a:pt x="669671" y="0"/>
                </a:lnTo>
                <a:lnTo>
                  <a:pt x="669671" y="6033643"/>
                </a:lnTo>
                <a:lnTo>
                  <a:pt x="0" y="6033643"/>
                </a:lnTo>
                <a:close/>
              </a:path>
            </a:pathLst>
          </a:custGeom>
          <a:solidFill>
            <a:srgbClr val="008BD7"/>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65" name="Google Shape;565;p19">
            <a:extLst>
              <a:ext uri="{FF2B5EF4-FFF2-40B4-BE49-F238E27FC236}">
                <a16:creationId xmlns:a16="http://schemas.microsoft.com/office/drawing/2014/main" id="{1F5E3E53-4139-2505-F7DF-96D1F89CA163}"/>
              </a:ext>
            </a:extLst>
          </p:cNvPr>
          <p:cNvSpPr/>
          <p:nvPr/>
        </p:nvSpPr>
        <p:spPr>
          <a:xfrm>
            <a:off x="6932029" y="2640756"/>
            <a:ext cx="4574171" cy="3824025"/>
          </a:xfrm>
          <a:custGeom>
            <a:avLst/>
            <a:gdLst/>
            <a:ahLst/>
            <a:cxnLst/>
            <a:rect l="l" t="t" r="r" b="b"/>
            <a:pathLst>
              <a:path w="6861256" h="5736038" extrusionOk="0">
                <a:moveTo>
                  <a:pt x="0" y="0"/>
                </a:moveTo>
                <a:lnTo>
                  <a:pt x="6861256" y="0"/>
                </a:lnTo>
                <a:lnTo>
                  <a:pt x="6861256" y="5736038"/>
                </a:lnTo>
                <a:lnTo>
                  <a:pt x="0" y="5736038"/>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66" name="Google Shape;566;p19">
            <a:extLst>
              <a:ext uri="{FF2B5EF4-FFF2-40B4-BE49-F238E27FC236}">
                <a16:creationId xmlns:a16="http://schemas.microsoft.com/office/drawing/2014/main" id="{A55D3D8E-5003-98A6-E732-3DB0D422675D}"/>
              </a:ext>
            </a:extLst>
          </p:cNvPr>
          <p:cNvSpPr/>
          <p:nvPr/>
        </p:nvSpPr>
        <p:spPr>
          <a:xfrm>
            <a:off x="1338182" y="2640756"/>
            <a:ext cx="4674375" cy="3824025"/>
          </a:xfrm>
          <a:custGeom>
            <a:avLst/>
            <a:gdLst/>
            <a:ahLst/>
            <a:cxnLst/>
            <a:rect l="l" t="t" r="r" b="b"/>
            <a:pathLst>
              <a:path w="7011563" h="5736038" extrusionOk="0">
                <a:moveTo>
                  <a:pt x="0" y="0"/>
                </a:moveTo>
                <a:lnTo>
                  <a:pt x="7011563" y="0"/>
                </a:lnTo>
                <a:lnTo>
                  <a:pt x="7011563" y="5736038"/>
                </a:lnTo>
                <a:lnTo>
                  <a:pt x="0" y="5736038"/>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67" name="Google Shape;567;p19">
            <a:extLst>
              <a:ext uri="{FF2B5EF4-FFF2-40B4-BE49-F238E27FC236}">
                <a16:creationId xmlns:a16="http://schemas.microsoft.com/office/drawing/2014/main" id="{E21D6060-4B03-7833-027B-A9E53CF4F017}"/>
              </a:ext>
            </a:extLst>
          </p:cNvPr>
          <p:cNvSpPr/>
          <p:nvPr/>
        </p:nvSpPr>
        <p:spPr>
          <a:xfrm>
            <a:off x="1545716" y="5364329"/>
            <a:ext cx="883405" cy="883405"/>
          </a:xfrm>
          <a:custGeom>
            <a:avLst/>
            <a:gdLst/>
            <a:ahLst/>
            <a:cxnLst/>
            <a:rect l="l" t="t" r="r" b="b"/>
            <a:pathLst>
              <a:path w="1325108" h="1325108" extrusionOk="0">
                <a:moveTo>
                  <a:pt x="0" y="0"/>
                </a:moveTo>
                <a:lnTo>
                  <a:pt x="1325108" y="0"/>
                </a:lnTo>
                <a:lnTo>
                  <a:pt x="1325108" y="1325108"/>
                </a:lnTo>
                <a:lnTo>
                  <a:pt x="0" y="1325108"/>
                </a:lnTo>
                <a:lnTo>
                  <a:pt x="0" y="0"/>
                </a:lnTo>
                <a:close/>
              </a:path>
            </a:pathLst>
          </a:custGeom>
          <a:blipFill rotWithShape="1">
            <a:blip r:embed="rId6">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68" name="Google Shape;568;p19">
            <a:extLst>
              <a:ext uri="{FF2B5EF4-FFF2-40B4-BE49-F238E27FC236}">
                <a16:creationId xmlns:a16="http://schemas.microsoft.com/office/drawing/2014/main" id="{520AC529-2FC7-4DB4-72AC-2944B200AD1F}"/>
              </a:ext>
            </a:extLst>
          </p:cNvPr>
          <p:cNvSpPr/>
          <p:nvPr/>
        </p:nvSpPr>
        <p:spPr>
          <a:xfrm>
            <a:off x="1695120" y="5500202"/>
            <a:ext cx="597345" cy="572706"/>
          </a:xfrm>
          <a:custGeom>
            <a:avLst/>
            <a:gdLst/>
            <a:ahLst/>
            <a:cxnLst/>
            <a:rect l="l" t="t" r="r" b="b"/>
            <a:pathLst>
              <a:path w="1194689" h="1145413" extrusionOk="0">
                <a:moveTo>
                  <a:pt x="0" y="0"/>
                </a:moveTo>
                <a:lnTo>
                  <a:pt x="1194689" y="0"/>
                </a:lnTo>
                <a:lnTo>
                  <a:pt x="1194689" y="1145413"/>
                </a:lnTo>
                <a:lnTo>
                  <a:pt x="0" y="1145413"/>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69" name="Google Shape;569;p19">
            <a:extLst>
              <a:ext uri="{FF2B5EF4-FFF2-40B4-BE49-F238E27FC236}">
                <a16:creationId xmlns:a16="http://schemas.microsoft.com/office/drawing/2014/main" id="{227F69EC-DCE0-81D2-E1A8-4802635F3124}"/>
              </a:ext>
            </a:extLst>
          </p:cNvPr>
          <p:cNvSpPr txBox="1"/>
          <p:nvPr/>
        </p:nvSpPr>
        <p:spPr>
          <a:xfrm>
            <a:off x="1545716" y="1658195"/>
            <a:ext cx="4448200" cy="943592"/>
          </a:xfrm>
          <a:prstGeom prst="rect">
            <a:avLst/>
          </a:prstGeom>
          <a:noFill/>
          <a:ln>
            <a:noFill/>
          </a:ln>
        </p:spPr>
        <p:txBody>
          <a:bodyPr spcFirstLastPara="1" wrap="square" lIns="0" tIns="0" rIns="0" bIns="0"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Increased water stress &amp; water scarcity</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r"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Increase in frequency of droughts can lead to acute shortage of safe and reliable water supply for drinking and industrial purposes.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70" name="Google Shape;570;p19">
            <a:extLst>
              <a:ext uri="{FF2B5EF4-FFF2-40B4-BE49-F238E27FC236}">
                <a16:creationId xmlns:a16="http://schemas.microsoft.com/office/drawing/2014/main" id="{DD87D733-24A7-36FA-9ADF-598A77E195AA}"/>
              </a:ext>
            </a:extLst>
          </p:cNvPr>
          <p:cNvSpPr txBox="1"/>
          <p:nvPr/>
        </p:nvSpPr>
        <p:spPr>
          <a:xfrm>
            <a:off x="7095330" y="2761724"/>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0B5FBA"/>
                </a:solidFill>
                <a:effectLst/>
                <a:uLnTx/>
                <a:uFillTx/>
                <a:latin typeface="Roboto"/>
                <a:ea typeface="Roboto"/>
                <a:cs typeface="Roboto"/>
                <a:sym typeface="Roboto"/>
              </a:rPr>
              <a:t>Photo by Alain Nkingi, Pexels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71" name="Google Shape;571;p19">
            <a:extLst>
              <a:ext uri="{FF2B5EF4-FFF2-40B4-BE49-F238E27FC236}">
                <a16:creationId xmlns:a16="http://schemas.microsoft.com/office/drawing/2014/main" id="{B414AB41-93DE-17E0-D57E-AB452AC1CE24}"/>
              </a:ext>
            </a:extLst>
          </p:cNvPr>
          <p:cNvSpPr txBox="1"/>
          <p:nvPr/>
        </p:nvSpPr>
        <p:spPr>
          <a:xfrm>
            <a:off x="1473065" y="2753293"/>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Piyaset, Getty Images (licensed via Canva)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72" name="Google Shape;572;p19">
            <a:extLst>
              <a:ext uri="{FF2B5EF4-FFF2-40B4-BE49-F238E27FC236}">
                <a16:creationId xmlns:a16="http://schemas.microsoft.com/office/drawing/2014/main" id="{5C3135CC-349F-569D-3D26-5C51FB037BD6}"/>
              </a:ext>
            </a:extLst>
          </p:cNvPr>
          <p:cNvSpPr txBox="1"/>
          <p:nvPr/>
        </p:nvSpPr>
        <p:spPr>
          <a:xfrm>
            <a:off x="881171" y="548806"/>
            <a:ext cx="10938296"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Climate risks that might occur</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73" name="Google Shape;573;p19">
            <a:extLst>
              <a:ext uri="{FF2B5EF4-FFF2-40B4-BE49-F238E27FC236}">
                <a16:creationId xmlns:a16="http://schemas.microsoft.com/office/drawing/2014/main" id="{2C16629D-65ED-CD6F-C2A4-6AD4FBB7538A}"/>
              </a:ext>
            </a:extLst>
          </p:cNvPr>
          <p:cNvSpPr/>
          <p:nvPr/>
        </p:nvSpPr>
        <p:spPr>
          <a:xfrm rot="5400000">
            <a:off x="6610826" y="4509690"/>
            <a:ext cx="184023" cy="159194"/>
          </a:xfrm>
          <a:custGeom>
            <a:avLst/>
            <a:gdLst/>
            <a:ahLst/>
            <a:cxnLst/>
            <a:rect l="l" t="t" r="r" b="b"/>
            <a:pathLst>
              <a:path w="368046" h="318389" extrusionOk="0">
                <a:moveTo>
                  <a:pt x="0" y="0"/>
                </a:moveTo>
                <a:lnTo>
                  <a:pt x="368046" y="0"/>
                </a:lnTo>
                <a:lnTo>
                  <a:pt x="368046" y="318389"/>
                </a:lnTo>
                <a:lnTo>
                  <a:pt x="0" y="318389"/>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t="-30" r="-3" b="-24"/>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74" name="Google Shape;574;p19">
            <a:extLst>
              <a:ext uri="{FF2B5EF4-FFF2-40B4-BE49-F238E27FC236}">
                <a16:creationId xmlns:a16="http://schemas.microsoft.com/office/drawing/2014/main" id="{4365D322-B3EE-B562-6322-26B4638DE00C}"/>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27</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418681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578"/>
        <p:cNvGrpSpPr/>
        <p:nvPr/>
      </p:nvGrpSpPr>
      <p:grpSpPr>
        <a:xfrm>
          <a:off x="0" y="0"/>
          <a:ext cx="0" cy="0"/>
          <a:chOff x="0" y="0"/>
          <a:chExt cx="0" cy="0"/>
        </a:xfrm>
      </p:grpSpPr>
      <p:sp>
        <p:nvSpPr>
          <p:cNvPr id="579" name="Google Shape;579;p20"/>
          <p:cNvSpPr/>
          <p:nvPr/>
        </p:nvSpPr>
        <p:spPr>
          <a:xfrm>
            <a:off x="708257" y="0"/>
            <a:ext cx="38100" cy="6975088"/>
          </a:xfrm>
          <a:prstGeom prst="rect">
            <a:avLst/>
          </a:prstGeom>
          <a:solidFill>
            <a:schemeClr val="bg1"/>
          </a:solidFill>
          <a:ln>
            <a:solidFill>
              <a:schemeClr val="bg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80" name="Google Shape;580;p20"/>
          <p:cNvSpPr/>
          <p:nvPr/>
        </p:nvSpPr>
        <p:spPr>
          <a:xfrm>
            <a:off x="6096000" y="0"/>
            <a:ext cx="6096000" cy="6858000"/>
          </a:xfrm>
          <a:custGeom>
            <a:avLst/>
            <a:gdLst/>
            <a:ahLst/>
            <a:cxnLst/>
            <a:rect l="l" t="t" r="r" b="b"/>
            <a:pathLst>
              <a:path w="9144000" h="10287000" extrusionOk="0">
                <a:moveTo>
                  <a:pt x="0" y="0"/>
                </a:moveTo>
                <a:lnTo>
                  <a:pt x="9144000" y="0"/>
                </a:lnTo>
                <a:lnTo>
                  <a:pt x="9144000" y="10287000"/>
                </a:lnTo>
                <a:lnTo>
                  <a:pt x="0" y="10287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81" name="Google Shape;581;p20"/>
          <p:cNvSpPr txBox="1"/>
          <p:nvPr/>
        </p:nvSpPr>
        <p:spPr>
          <a:xfrm>
            <a:off x="881171" y="548806"/>
            <a:ext cx="5239669"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Discuss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cxnSp>
        <p:nvCxnSpPr>
          <p:cNvPr id="582" name="Google Shape;582;p20"/>
          <p:cNvCxnSpPr/>
          <p:nvPr/>
        </p:nvCxnSpPr>
        <p:spPr>
          <a:xfrm rot="10800000" flipH="1">
            <a:off x="746696" y="2449347"/>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584" name="Google Shape;584;p20"/>
          <p:cNvCxnSpPr/>
          <p:nvPr/>
        </p:nvCxnSpPr>
        <p:spPr>
          <a:xfrm rot="10800000" flipH="1">
            <a:off x="746696" y="2951235"/>
            <a:ext cx="886622" cy="7873"/>
          </a:xfrm>
          <a:prstGeom prst="straightConnector1">
            <a:avLst/>
          </a:prstGeom>
          <a:noFill/>
          <a:ln w="38100" cap="flat" cmpd="sng">
            <a:solidFill>
              <a:schemeClr val="bg1"/>
            </a:solidFill>
            <a:prstDash val="solid"/>
            <a:round/>
            <a:headEnd type="none" w="sm" len="sm"/>
            <a:tailEnd type="stealth" w="med" len="med"/>
          </a:ln>
        </p:spPr>
      </p:cxnSp>
      <p:sp>
        <p:nvSpPr>
          <p:cNvPr id="585" name="Google Shape;585;p20"/>
          <p:cNvSpPr txBox="1"/>
          <p:nvPr/>
        </p:nvSpPr>
        <p:spPr>
          <a:xfrm>
            <a:off x="867102" y="1419119"/>
            <a:ext cx="4477732" cy="59490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900"/>
              <a:buFont typeface="Arial"/>
              <a:buNone/>
              <a:tabLst/>
              <a:defRPr/>
            </a:pPr>
            <a:r>
              <a:rPr kumimoji="0" lang="en-US" sz="1933" b="0" i="0" u="none" strike="noStrike" kern="0" cap="none" spc="0" normalizeH="0" baseline="0" noProof="0" dirty="0">
                <a:ln>
                  <a:noFill/>
                </a:ln>
                <a:solidFill>
                  <a:prstClr val="white"/>
                </a:solidFill>
                <a:effectLst/>
                <a:uLnTx/>
                <a:uFillTx/>
                <a:latin typeface="Roboto"/>
                <a:ea typeface="Roboto"/>
                <a:cs typeface="Roboto"/>
                <a:sym typeface="Roboto"/>
              </a:rPr>
              <a:t>What are the climate risks in your context?</a:t>
            </a:r>
            <a:endParaRPr kumimoji="0" sz="933" b="0" i="0" u="none" strike="noStrike" kern="0" cap="none" spc="0" normalizeH="0" baseline="0" noProof="0" dirty="0">
              <a:ln>
                <a:noFill/>
              </a:ln>
              <a:solidFill>
                <a:prstClr val="white"/>
              </a:solidFill>
              <a:effectLst/>
              <a:uLnTx/>
              <a:uFillTx/>
              <a:latin typeface="Arial"/>
              <a:cs typeface="Arial"/>
              <a:sym typeface="Arial"/>
            </a:endParaRPr>
          </a:p>
        </p:txBody>
      </p:sp>
      <p:sp>
        <p:nvSpPr>
          <p:cNvPr id="586" name="Google Shape;586;p20"/>
          <p:cNvSpPr txBox="1"/>
          <p:nvPr/>
        </p:nvSpPr>
        <p:spPr>
          <a:xfrm>
            <a:off x="1813640" y="2353839"/>
            <a:ext cx="3821616" cy="28309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What hazard does your context face?</a:t>
            </a:r>
            <a:endParaRPr kumimoji="0" sz="933" b="0" i="0" u="none" strike="noStrike" kern="0" cap="none" spc="0" normalizeH="0" baseline="0" noProof="0" dirty="0">
              <a:ln>
                <a:noFill/>
              </a:ln>
              <a:solidFill>
                <a:prstClr val="white"/>
              </a:solidFill>
              <a:effectLst/>
              <a:uLnTx/>
              <a:uFillTx/>
              <a:latin typeface="Arial"/>
              <a:cs typeface="Arial"/>
              <a:sym typeface="Arial"/>
            </a:endParaRPr>
          </a:p>
        </p:txBody>
      </p:sp>
      <p:sp>
        <p:nvSpPr>
          <p:cNvPr id="587" name="Google Shape;587;p20"/>
          <p:cNvSpPr txBox="1"/>
          <p:nvPr/>
        </p:nvSpPr>
        <p:spPr>
          <a:xfrm>
            <a:off x="1822278" y="2837222"/>
            <a:ext cx="3197800" cy="23589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prstClr val="black"/>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Who will they affect? </a:t>
            </a:r>
          </a:p>
        </p:txBody>
      </p:sp>
      <p:sp>
        <p:nvSpPr>
          <p:cNvPr id="588" name="Google Shape;588;p20"/>
          <p:cNvSpPr txBox="1"/>
          <p:nvPr/>
        </p:nvSpPr>
        <p:spPr>
          <a:xfrm>
            <a:off x="901080" y="4850379"/>
            <a:ext cx="4951400"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Any questions or sharing to the room is welcome, please raise your hand. </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589" name="Google Shape;589;p20"/>
          <p:cNvSpPr txBox="1"/>
          <p:nvPr/>
        </p:nvSpPr>
        <p:spPr>
          <a:xfrm rot="-5400000">
            <a:off x="9127708" y="3442098"/>
            <a:ext cx="5306087" cy="442942"/>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Multi-Sectoral Team Conducts Feasibility Study and Community Engagement; Photo by Mandera County Government</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90" name="Google Shape;590;p20"/>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28</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Google Shape;587;p20">
            <a:extLst>
              <a:ext uri="{FF2B5EF4-FFF2-40B4-BE49-F238E27FC236}">
                <a16:creationId xmlns:a16="http://schemas.microsoft.com/office/drawing/2014/main" id="{44346EEC-41E4-1EC8-B953-89FA0AEC3708}"/>
              </a:ext>
            </a:extLst>
          </p:cNvPr>
          <p:cNvSpPr txBox="1"/>
          <p:nvPr/>
        </p:nvSpPr>
        <p:spPr>
          <a:xfrm>
            <a:off x="1765460" y="3368987"/>
            <a:ext cx="3197800"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prstClr val="black"/>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Can you link any particular vulnerable groups?</a:t>
            </a: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p:txBody>
      </p:sp>
      <p:cxnSp>
        <p:nvCxnSpPr>
          <p:cNvPr id="3" name="Google Shape;584;p20">
            <a:extLst>
              <a:ext uri="{FF2B5EF4-FFF2-40B4-BE49-F238E27FC236}">
                <a16:creationId xmlns:a16="http://schemas.microsoft.com/office/drawing/2014/main" id="{3DA12752-CE1A-FCC8-59AF-502248E4C87B}"/>
              </a:ext>
            </a:extLst>
          </p:cNvPr>
          <p:cNvCxnSpPr/>
          <p:nvPr/>
        </p:nvCxnSpPr>
        <p:spPr>
          <a:xfrm rot="10800000" flipH="1">
            <a:off x="727307" y="3487544"/>
            <a:ext cx="886622" cy="7873"/>
          </a:xfrm>
          <a:prstGeom prst="straightConnector1">
            <a:avLst/>
          </a:prstGeom>
          <a:noFill/>
          <a:ln w="38100" cap="flat" cmpd="sng">
            <a:solidFill>
              <a:schemeClr val="bg1"/>
            </a:solidFill>
            <a:prstDash val="solid"/>
            <a:round/>
            <a:headEnd type="none" w="sm" len="sm"/>
            <a:tailEnd type="stealth" w="med" len="med"/>
          </a:ln>
        </p:spPr>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D7C955C-A4AC-23D5-36FE-7D02352C3C6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7EA9F6F-50F3-9853-6A76-BC5E189180A0}"/>
              </a:ext>
            </a:extLst>
          </p:cNvPr>
          <p:cNvSpPr>
            <a:spLocks noGrp="1"/>
          </p:cNvSpPr>
          <p:nvPr>
            <p:ph sz="quarter" idx="16"/>
          </p:nvPr>
        </p:nvSpPr>
        <p:spPr>
          <a:xfrm>
            <a:off x="549525" y="937153"/>
            <a:ext cx="11017041" cy="741762"/>
          </a:xfrm>
        </p:spPr>
        <p:txBody>
          <a:bodyPr>
            <a:normAutofit/>
          </a:bodyPr>
          <a:lstStyle/>
          <a:p>
            <a:r>
              <a:rPr lang="en-GB"/>
              <a:t>04 | Climate risk assessments</a:t>
            </a:r>
          </a:p>
        </p:txBody>
      </p:sp>
      <p:sp>
        <p:nvSpPr>
          <p:cNvPr id="3" name="TextBox 2">
            <a:extLst>
              <a:ext uri="{FF2B5EF4-FFF2-40B4-BE49-F238E27FC236}">
                <a16:creationId xmlns:a16="http://schemas.microsoft.com/office/drawing/2014/main" id="{FF469B7E-F7B6-B75D-94DB-CBAA46CA7A6F}"/>
              </a:ext>
            </a:extLst>
          </p:cNvPr>
          <p:cNvSpPr txBox="1"/>
          <p:nvPr/>
        </p:nvSpPr>
        <p:spPr>
          <a:xfrm rot="16200000">
            <a:off x="10844213" y="5400676"/>
            <a:ext cx="202882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a:ln>
                  <a:noFill/>
                </a:ln>
                <a:solidFill>
                  <a:prstClr val="white"/>
                </a:solidFill>
                <a:effectLst/>
                <a:uLnTx/>
                <a:uFillTx/>
                <a:latin typeface="Arial"/>
                <a:cs typeface="Arial"/>
                <a:sym typeface="Arial"/>
              </a:rPr>
              <a:t>Ibrahim Boran</a:t>
            </a:r>
          </a:p>
        </p:txBody>
      </p:sp>
    </p:spTree>
    <p:extLst>
      <p:ext uri="{BB962C8B-B14F-4D97-AF65-F5344CB8AC3E}">
        <p14:creationId xmlns:p14="http://schemas.microsoft.com/office/powerpoint/2010/main" val="5825678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324E53F-D29D-C91F-83FA-9691B73CB55C}"/>
            </a:ext>
          </a:extLst>
        </p:cNvPr>
        <p:cNvGrpSpPr/>
        <p:nvPr/>
      </p:nvGrpSpPr>
      <p:grpSpPr>
        <a:xfrm>
          <a:off x="0" y="0"/>
          <a:ext cx="0" cy="0"/>
          <a:chOff x="0" y="0"/>
          <a:chExt cx="0" cy="0"/>
        </a:xfrm>
      </p:grpSpPr>
      <p:graphicFrame>
        <p:nvGraphicFramePr>
          <p:cNvPr id="4" name="Content Placeholder 4">
            <a:extLst>
              <a:ext uri="{FF2B5EF4-FFF2-40B4-BE49-F238E27FC236}">
                <a16:creationId xmlns:a16="http://schemas.microsoft.com/office/drawing/2014/main" id="{55001B5B-DAF5-221C-0AC4-16A1D0834840}"/>
              </a:ext>
            </a:extLst>
          </p:cNvPr>
          <p:cNvGraphicFramePr>
            <a:graphicFrameLocks/>
          </p:cNvGraphicFramePr>
          <p:nvPr>
            <p:extLst>
              <p:ext uri="{E7BDC344-281C-4309-B0C6-D0EE65EED2A8}">
                <p202:designPr xmlns:p202="http://schemas.microsoft.com/office/powerpoint/2020/02/main">
                  <p202:designTagLst>
                    <p202:designTag name="ARCH:1:CLS" val="StackedSequentialRowTable"/>
                  </p202:designTagLst>
                </p202:designPr>
              </p:ext>
            </p:extLst>
          </p:nvPr>
        </p:nvGraphicFramePr>
        <p:xfrm>
          <a:off x="4696934" y="387356"/>
          <a:ext cx="6141419" cy="5551084"/>
        </p:xfrm>
        <a:graphic>
          <a:graphicData uri="http://schemas.openxmlformats.org/drawingml/2006/table">
            <a:tbl>
              <a:tblPr firstRow="1" bandRow="1">
                <a:noFill/>
                <a:tableStyleId>{5C22544A-7EE6-4342-B048-85BDC9FD1C3A}</a:tableStyleId>
              </a:tblPr>
              <a:tblGrid>
                <a:gridCol w="856152">
                  <a:extLst>
                    <a:ext uri="{9D8B030D-6E8A-4147-A177-3AD203B41FA5}">
                      <a16:colId xmlns:a16="http://schemas.microsoft.com/office/drawing/2014/main" val="1112987957"/>
                    </a:ext>
                  </a:extLst>
                </a:gridCol>
                <a:gridCol w="5285267">
                  <a:extLst>
                    <a:ext uri="{9D8B030D-6E8A-4147-A177-3AD203B41FA5}">
                      <a16:colId xmlns:a16="http://schemas.microsoft.com/office/drawing/2014/main" val="437448068"/>
                    </a:ext>
                  </a:extLst>
                </a:gridCol>
              </a:tblGrid>
              <a:tr h="427521">
                <a:tc>
                  <a:txBody>
                    <a:bodyPr/>
                    <a:lstStyle/>
                    <a:p>
                      <a:r>
                        <a:rPr lang="en-GB" sz="1400" b="1" cap="none" spc="0">
                          <a:solidFill>
                            <a:srgbClr val="0A5FBA"/>
                          </a:solidFill>
                        </a:rPr>
                        <a:t>01</a:t>
                      </a:r>
                    </a:p>
                  </a:txBody>
                  <a:tcPr marL="120070" marR="120070" marT="120070" marB="120070" anchor="ctr">
                    <a:lnL w="12700" cmpd="sng">
                      <a:noFill/>
                      <a:prstDash val="solid"/>
                    </a:lnL>
                    <a:lnR w="12700" cmpd="sng">
                      <a:noFill/>
                      <a:prstDash val="solid"/>
                    </a:lnR>
                    <a:lnT w="6350" cap="flat" cmpd="sng" algn="ctr">
                      <a:noFill/>
                      <a:prstDash val="soli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Overview Module 3</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Including Learning objectives</a:t>
                      </a:r>
                    </a:p>
                  </a:txBody>
                  <a:tcPr marL="120070" marR="120070" marT="120070" marB="120070" anchor="ctr">
                    <a:lnL w="12700" cmpd="sng">
                      <a:noFill/>
                      <a:prstDash val="solid"/>
                    </a:lnL>
                    <a:lnR w="12700" cmpd="sng">
                      <a:noFill/>
                      <a:prstDash val="solid"/>
                    </a:lnR>
                    <a:lnT w="6350" cap="flat" cmpd="sng" algn="ctr">
                      <a:noFill/>
                      <a:prstDash val="solid"/>
                    </a:lnT>
                    <a:lnB w="6350" cap="flat" cmpd="sng" algn="ctr">
                      <a:solidFill>
                        <a:schemeClr val="tx1"/>
                      </a:solidFill>
                      <a:prstDash val="solid"/>
                    </a:lnB>
                    <a:noFill/>
                  </a:tcPr>
                </a:tc>
                <a:extLst>
                  <a:ext uri="{0D108BD9-81ED-4DB2-BD59-A6C34878D82A}">
                    <a16:rowId xmlns:a16="http://schemas.microsoft.com/office/drawing/2014/main" val="3821755801"/>
                  </a:ext>
                </a:extLst>
              </a:tr>
              <a:tr h="610528">
                <a:tc>
                  <a:txBody>
                    <a:bodyPr/>
                    <a:lstStyle/>
                    <a:p>
                      <a:r>
                        <a:rPr lang="en-GB" sz="1400" b="1" cap="none" spc="0">
                          <a:solidFill>
                            <a:srgbClr val="0A5FBA"/>
                          </a:solidFill>
                        </a:rPr>
                        <a:t>02</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The river: Upstream and downstream water resources</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extLst>
                  <a:ext uri="{0D108BD9-81ED-4DB2-BD59-A6C34878D82A}">
                    <a16:rowId xmlns:a16="http://schemas.microsoft.com/office/drawing/2014/main" val="1482478753"/>
                  </a:ext>
                </a:extLst>
              </a:tr>
              <a:tr h="610528">
                <a:tc>
                  <a:txBody>
                    <a:bodyPr/>
                    <a:lstStyle/>
                    <a:p>
                      <a:r>
                        <a:rPr lang="en-GB" sz="1400" b="1" cap="none" spc="0">
                          <a:solidFill>
                            <a:srgbClr val="0A5FBA"/>
                          </a:solidFill>
                        </a:rPr>
                        <a:t>03</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Recap: Climate risks</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extLst>
                  <a:ext uri="{0D108BD9-81ED-4DB2-BD59-A6C34878D82A}">
                    <a16:rowId xmlns:a16="http://schemas.microsoft.com/office/drawing/2014/main" val="294768226"/>
                  </a:ext>
                </a:extLst>
              </a:tr>
              <a:tr h="610528">
                <a:tc>
                  <a:txBody>
                    <a:bodyPr/>
                    <a:lstStyle/>
                    <a:p>
                      <a:r>
                        <a:rPr lang="en-GB" sz="1400" b="1" cap="none" spc="0">
                          <a:solidFill>
                            <a:schemeClr val="accent1"/>
                          </a:solidFill>
                        </a:rPr>
                        <a:t>04</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Climate risk assessments</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extLst>
                  <a:ext uri="{0D108BD9-81ED-4DB2-BD59-A6C34878D82A}">
                    <a16:rowId xmlns:a16="http://schemas.microsoft.com/office/drawing/2014/main" val="93423163"/>
                  </a:ext>
                </a:extLst>
              </a:tr>
              <a:tr h="610528">
                <a:tc>
                  <a:txBody>
                    <a:bodyPr/>
                    <a:lstStyle/>
                    <a:p>
                      <a:endParaRPr lang="en-GB" sz="1400" b="1" cap="none" spc="0">
                        <a:solidFill>
                          <a:schemeClr val="accent1"/>
                        </a:solidFill>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cap="none" spc="0">
                          <a:solidFill>
                            <a:srgbClr val="0A5FBA"/>
                          </a:solidFill>
                        </a:rPr>
                        <a:t>LUNCH</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39958463"/>
                  </a:ext>
                </a:extLst>
              </a:tr>
              <a:tr h="610528">
                <a:tc>
                  <a:txBody>
                    <a:bodyPr/>
                    <a:lstStyle/>
                    <a:p>
                      <a:r>
                        <a:rPr lang="en-GB" sz="1400" b="1" cap="none" spc="0">
                          <a:solidFill>
                            <a:schemeClr val="accent1"/>
                          </a:solidFill>
                        </a:rPr>
                        <a:t>05</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Climate risk assessments outputs</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7540894"/>
                  </a:ext>
                </a:extLst>
              </a:tr>
              <a:tr h="610528">
                <a:tc>
                  <a:txBody>
                    <a:bodyPr/>
                    <a:lstStyle/>
                    <a:p>
                      <a:r>
                        <a:rPr lang="en-GB" sz="1400" b="1" cap="none" spc="0">
                          <a:solidFill>
                            <a:schemeClr val="accent1"/>
                          </a:solidFill>
                        </a:rPr>
                        <a:t>06</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Climate risk assessment tools</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4762592"/>
                  </a:ext>
                </a:extLst>
              </a:tr>
              <a:tr h="610528">
                <a:tc>
                  <a:txBody>
                    <a:bodyPr/>
                    <a:lstStyle/>
                    <a:p>
                      <a:r>
                        <a:rPr lang="en-GB" sz="1400" b="1" cap="none" spc="0">
                          <a:solidFill>
                            <a:schemeClr val="accent1"/>
                          </a:solidFill>
                        </a:rPr>
                        <a:t>07</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Exercise: Decisions for the decade</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5350495"/>
                  </a:ext>
                </a:extLst>
              </a:tr>
              <a:tr h="61052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cap="none" spc="0">
                          <a:solidFill>
                            <a:schemeClr val="accent1"/>
                          </a:solidFill>
                        </a:rPr>
                        <a:t>08</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A quiz &amp; end of the day reflection</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35790424"/>
                  </a:ext>
                </a:extLst>
              </a:tr>
            </a:tbl>
          </a:graphicData>
        </a:graphic>
      </p:graphicFrame>
    </p:spTree>
    <p:extLst>
      <p:ext uri="{BB962C8B-B14F-4D97-AF65-F5344CB8AC3E}">
        <p14:creationId xmlns:p14="http://schemas.microsoft.com/office/powerpoint/2010/main" val="20568205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80"/>
        <p:cNvGrpSpPr/>
        <p:nvPr/>
      </p:nvGrpSpPr>
      <p:grpSpPr>
        <a:xfrm>
          <a:off x="0" y="0"/>
          <a:ext cx="0" cy="0"/>
          <a:chOff x="0" y="0"/>
          <a:chExt cx="0" cy="0"/>
        </a:xfrm>
      </p:grpSpPr>
      <p:sp>
        <p:nvSpPr>
          <p:cNvPr id="682" name="Google Shape;682;p35"/>
          <p:cNvSpPr/>
          <p:nvPr/>
        </p:nvSpPr>
        <p:spPr>
          <a:xfrm>
            <a:off x="6147971" y="0"/>
            <a:ext cx="6044057" cy="6858000"/>
          </a:xfrm>
          <a:custGeom>
            <a:avLst/>
            <a:gdLst/>
            <a:ahLst/>
            <a:cxnLst/>
            <a:rect l="l" t="t" r="r" b="b"/>
            <a:pathLst>
              <a:path w="12088114" h="13716000" extrusionOk="0">
                <a:moveTo>
                  <a:pt x="0" y="0"/>
                </a:moveTo>
                <a:lnTo>
                  <a:pt x="12088114" y="0"/>
                </a:lnTo>
                <a:lnTo>
                  <a:pt x="12088114" y="13716000"/>
                </a:lnTo>
                <a:lnTo>
                  <a:pt x="0" y="13716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683" name="Google Shape;683;p35"/>
          <p:cNvSpPr/>
          <p:nvPr/>
        </p:nvSpPr>
        <p:spPr>
          <a:xfrm>
            <a:off x="495409" y="2427774"/>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684" name="Google Shape;684;p35"/>
          <p:cNvSpPr/>
          <p:nvPr/>
        </p:nvSpPr>
        <p:spPr>
          <a:xfrm>
            <a:off x="495409" y="3863292"/>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685" name="Google Shape;685;p35"/>
          <p:cNvSpPr/>
          <p:nvPr/>
        </p:nvSpPr>
        <p:spPr>
          <a:xfrm>
            <a:off x="514559" y="5075207"/>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686" name="Google Shape;686;p35"/>
          <p:cNvSpPr/>
          <p:nvPr/>
        </p:nvSpPr>
        <p:spPr>
          <a:xfrm>
            <a:off x="667584" y="2603404"/>
            <a:ext cx="551942" cy="491935"/>
          </a:xfrm>
          <a:custGeom>
            <a:avLst/>
            <a:gdLst/>
            <a:ahLst/>
            <a:cxnLst/>
            <a:rect l="l" t="t" r="r" b="b"/>
            <a:pathLst>
              <a:path w="1103884" h="983869" extrusionOk="0">
                <a:moveTo>
                  <a:pt x="0" y="0"/>
                </a:moveTo>
                <a:lnTo>
                  <a:pt x="1103884" y="0"/>
                </a:lnTo>
                <a:lnTo>
                  <a:pt x="1103884" y="983869"/>
                </a:lnTo>
                <a:lnTo>
                  <a:pt x="0" y="983869"/>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687" name="Google Shape;687;p35"/>
          <p:cNvSpPr/>
          <p:nvPr/>
        </p:nvSpPr>
        <p:spPr>
          <a:xfrm>
            <a:off x="640954" y="4102044"/>
            <a:ext cx="547370" cy="416687"/>
          </a:xfrm>
          <a:custGeom>
            <a:avLst/>
            <a:gdLst/>
            <a:ahLst/>
            <a:cxnLst/>
            <a:rect l="l" t="t" r="r" b="b"/>
            <a:pathLst>
              <a:path w="1094740" h="833374" extrusionOk="0">
                <a:moveTo>
                  <a:pt x="0" y="0"/>
                </a:moveTo>
                <a:lnTo>
                  <a:pt x="1094740" y="0"/>
                </a:lnTo>
                <a:lnTo>
                  <a:pt x="1094740" y="833374"/>
                </a:lnTo>
                <a:lnTo>
                  <a:pt x="0" y="833374"/>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t="-37" b="-38"/>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688" name="Google Shape;688;p35"/>
          <p:cNvSpPr/>
          <p:nvPr/>
        </p:nvSpPr>
        <p:spPr>
          <a:xfrm>
            <a:off x="762683" y="5263644"/>
            <a:ext cx="387159" cy="528511"/>
          </a:xfrm>
          <a:custGeom>
            <a:avLst/>
            <a:gdLst/>
            <a:ahLst/>
            <a:cxnLst/>
            <a:rect l="l" t="t" r="r" b="b"/>
            <a:pathLst>
              <a:path w="774319" h="1057021" extrusionOk="0">
                <a:moveTo>
                  <a:pt x="0" y="0"/>
                </a:moveTo>
                <a:lnTo>
                  <a:pt x="774319" y="0"/>
                </a:lnTo>
                <a:lnTo>
                  <a:pt x="774319" y="1057021"/>
                </a:lnTo>
                <a:lnTo>
                  <a:pt x="0" y="1057021"/>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b="-1"/>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689" name="Google Shape;689;p35"/>
          <p:cNvSpPr txBox="1"/>
          <p:nvPr/>
        </p:nvSpPr>
        <p:spPr>
          <a:xfrm>
            <a:off x="495409" y="645612"/>
            <a:ext cx="5214800" cy="1328569"/>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18"/>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What is a climate risk assessment?</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690" name="Google Shape;690;p35"/>
          <p:cNvSpPr txBox="1"/>
          <p:nvPr/>
        </p:nvSpPr>
        <p:spPr>
          <a:xfrm>
            <a:off x="1510498" y="2493341"/>
            <a:ext cx="3608400" cy="70769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srgbClr val="0B5FBA"/>
                </a:solidFill>
                <a:effectLst/>
                <a:uLnTx/>
                <a:uFillTx/>
                <a:latin typeface="Roboto"/>
                <a:ea typeface="Roboto"/>
                <a:cs typeface="Roboto"/>
                <a:sym typeface="Roboto"/>
              </a:rPr>
              <a:t>A CRA identifies the likelihood of future climate hazards and their potential impacts for a city and its communities. </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691" name="Google Shape;691;p35"/>
          <p:cNvSpPr txBox="1"/>
          <p:nvPr/>
        </p:nvSpPr>
        <p:spPr>
          <a:xfrm>
            <a:off x="1483070" y="3919448"/>
            <a:ext cx="3999200" cy="70769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srgbClr val="0B5FBA"/>
                </a:solidFill>
                <a:effectLst/>
                <a:uLnTx/>
                <a:uFillTx/>
                <a:latin typeface="Roboto"/>
                <a:ea typeface="Roboto"/>
                <a:cs typeface="Roboto"/>
                <a:sym typeface="Roboto"/>
              </a:rPr>
              <a:t>Outputs often include spatial patterns showing the impact of hazards on infrastructure, settlements and communities.</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692" name="Google Shape;692;p35"/>
          <p:cNvSpPr txBox="1"/>
          <p:nvPr/>
        </p:nvSpPr>
        <p:spPr>
          <a:xfrm>
            <a:off x="1483070" y="5244594"/>
            <a:ext cx="3230800"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srgbClr val="0B5FBA"/>
                </a:solidFill>
                <a:effectLst/>
                <a:uLnTx/>
                <a:uFillTx/>
                <a:latin typeface="Roboto"/>
                <a:ea typeface="Roboto"/>
                <a:cs typeface="Roboto"/>
                <a:sym typeface="Roboto"/>
              </a:rPr>
              <a:t>A CRA provides quantitative and qualitative estimates of climate risk.</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693" name="Google Shape;693;p35"/>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Genevieve French, Greenpeace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694" name="Google Shape;694;p35"/>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30</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
        <p:nvSpPr>
          <p:cNvPr id="719" name="Google Shape;719;p125"/>
          <p:cNvSpPr txBox="1"/>
          <p:nvPr/>
        </p:nvSpPr>
        <p:spPr>
          <a:xfrm>
            <a:off x="423971" y="141515"/>
            <a:ext cx="86858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Main Steps of a CRA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20" name="Google Shape;720;p125"/>
          <p:cNvSpPr/>
          <p:nvPr/>
        </p:nvSpPr>
        <p:spPr>
          <a:xfrm>
            <a:off x="8070512" y="0"/>
            <a:ext cx="4121488" cy="6858000"/>
          </a:xfrm>
          <a:custGeom>
            <a:avLst/>
            <a:gdLst/>
            <a:ahLst/>
            <a:cxnLst/>
            <a:rect l="l" t="t" r="r" b="b"/>
            <a:pathLst>
              <a:path w="5143855" h="6921436" extrusionOk="0">
                <a:moveTo>
                  <a:pt x="0" y="0"/>
                </a:moveTo>
                <a:lnTo>
                  <a:pt x="5143854" y="0"/>
                </a:lnTo>
                <a:lnTo>
                  <a:pt x="5143854" y="6921436"/>
                </a:lnTo>
                <a:lnTo>
                  <a:pt x="0" y="6921436"/>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21" name="Google Shape;721;p125"/>
          <p:cNvSpPr txBox="1"/>
          <p:nvPr/>
        </p:nvSpPr>
        <p:spPr>
          <a:xfrm rot="-5400000">
            <a:off x="9906414" y="4600683"/>
            <a:ext cx="4144733"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Dhaka; Photo by Michael Foley, Flickr</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grpSp>
        <p:nvGrpSpPr>
          <p:cNvPr id="2" name="Group 1">
            <a:extLst>
              <a:ext uri="{FF2B5EF4-FFF2-40B4-BE49-F238E27FC236}">
                <a16:creationId xmlns:a16="http://schemas.microsoft.com/office/drawing/2014/main" id="{7FD8A2B0-5736-4AB0-07F8-AF9336466F02}"/>
              </a:ext>
            </a:extLst>
          </p:cNvPr>
          <p:cNvGrpSpPr/>
          <p:nvPr/>
        </p:nvGrpSpPr>
        <p:grpSpPr>
          <a:xfrm>
            <a:off x="423971" y="933717"/>
            <a:ext cx="7569829" cy="5319396"/>
            <a:chOff x="881171" y="1341008"/>
            <a:chExt cx="7569829" cy="5319396"/>
          </a:xfrm>
        </p:grpSpPr>
        <p:grpSp>
          <p:nvGrpSpPr>
            <p:cNvPr id="722" name="Google Shape;722;p125"/>
            <p:cNvGrpSpPr/>
            <p:nvPr/>
          </p:nvGrpSpPr>
          <p:grpSpPr>
            <a:xfrm>
              <a:off x="2443300" y="1794230"/>
              <a:ext cx="3624952" cy="3701642"/>
              <a:chOff x="1937751" y="366790"/>
              <a:chExt cx="5437428" cy="5552463"/>
            </a:xfrm>
          </p:grpSpPr>
          <p:sp>
            <p:nvSpPr>
              <p:cNvPr id="723" name="Google Shape;723;p125"/>
              <p:cNvSpPr/>
              <p:nvPr/>
            </p:nvSpPr>
            <p:spPr>
              <a:xfrm>
                <a:off x="2094902" y="366790"/>
                <a:ext cx="5280277" cy="5280277"/>
              </a:xfrm>
              <a:prstGeom prst="pie">
                <a:avLst>
                  <a:gd name="adj1" fmla="val 16200000"/>
                  <a:gd name="adj2" fmla="val 19800000"/>
                </a:avLst>
              </a:prstGeom>
              <a:solidFill>
                <a:srgbClr val="0B5FBA"/>
              </a:solidFill>
              <a:ln w="25400" cap="flat" cmpd="sng">
                <a:solidFill>
                  <a:schemeClr val="lt1"/>
                </a:solidFill>
                <a:prstDash val="solid"/>
                <a:round/>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24" name="Google Shape;724;p125"/>
              <p:cNvSpPr txBox="1"/>
              <p:nvPr/>
            </p:nvSpPr>
            <p:spPr>
              <a:xfrm>
                <a:off x="4791615" y="932534"/>
                <a:ext cx="1540081" cy="1131488"/>
              </a:xfrm>
              <a:prstGeom prst="rect">
                <a:avLst/>
              </a:prstGeom>
              <a:noFill/>
              <a:ln>
                <a:noFill/>
              </a:ln>
            </p:spPr>
            <p:txBody>
              <a:bodyPr spcFirstLastPara="1" wrap="square" lIns="55033" tIns="55033" rIns="55033" bIns="55033"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6500"/>
                  <a:buFont typeface="Arial"/>
                  <a:buNone/>
                  <a:tabLst/>
                  <a:defRPr/>
                </a:pPr>
                <a:r>
                  <a:rPr kumimoji="0" lang="en-US" sz="4334" b="0" i="0" u="none" strike="noStrike" kern="0" cap="none" spc="0" normalizeH="0" baseline="0" noProof="0">
                    <a:ln>
                      <a:noFill/>
                    </a:ln>
                    <a:solidFill>
                      <a:prstClr val="white"/>
                    </a:solidFill>
                    <a:effectLst/>
                    <a:uLnTx/>
                    <a:uFillTx/>
                    <a:latin typeface="Arial"/>
                    <a:cs typeface="Arial"/>
                    <a:sym typeface="Arial"/>
                  </a:rPr>
                  <a:t>1</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25" name="Google Shape;725;p125"/>
              <p:cNvSpPr/>
              <p:nvPr/>
            </p:nvSpPr>
            <p:spPr>
              <a:xfrm>
                <a:off x="1937751" y="638976"/>
                <a:ext cx="5280277" cy="5280277"/>
              </a:xfrm>
              <a:prstGeom prst="pie">
                <a:avLst>
                  <a:gd name="adj1" fmla="val 19800000"/>
                  <a:gd name="adj2" fmla="val 1800000"/>
                </a:avLst>
              </a:prstGeom>
              <a:solidFill>
                <a:srgbClr val="0B5FBA"/>
              </a:solidFill>
              <a:ln w="25400" cap="flat" cmpd="sng">
                <a:solidFill>
                  <a:schemeClr val="lt1"/>
                </a:solidFill>
                <a:prstDash val="solid"/>
                <a:round/>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26" name="Google Shape;726;p125"/>
              <p:cNvSpPr txBox="1"/>
              <p:nvPr/>
            </p:nvSpPr>
            <p:spPr>
              <a:xfrm>
                <a:off x="5552226" y="2744801"/>
                <a:ext cx="1596655" cy="1068627"/>
              </a:xfrm>
              <a:prstGeom prst="rect">
                <a:avLst/>
              </a:prstGeom>
              <a:noFill/>
              <a:ln>
                <a:noFill/>
              </a:ln>
            </p:spPr>
            <p:txBody>
              <a:bodyPr spcFirstLastPara="1" wrap="square" lIns="55033" tIns="55033" rIns="55033" bIns="55033"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6500"/>
                  <a:buFont typeface="Arial"/>
                  <a:buNone/>
                  <a:tabLst/>
                  <a:defRPr/>
                </a:pPr>
                <a:r>
                  <a:rPr kumimoji="0" lang="en-US" sz="4334" b="0" i="0" u="none" strike="noStrike" kern="0" cap="none" spc="0" normalizeH="0" baseline="0" noProof="0">
                    <a:ln>
                      <a:noFill/>
                    </a:ln>
                    <a:solidFill>
                      <a:prstClr val="white"/>
                    </a:solidFill>
                    <a:effectLst/>
                    <a:uLnTx/>
                    <a:uFillTx/>
                    <a:latin typeface="Arial"/>
                    <a:cs typeface="Arial"/>
                    <a:sym typeface="Arial"/>
                  </a:rPr>
                  <a:t>2</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27" name="Google Shape;727;p125"/>
              <p:cNvSpPr/>
              <p:nvPr/>
            </p:nvSpPr>
            <p:spPr>
              <a:xfrm>
                <a:off x="1937751" y="638976"/>
                <a:ext cx="5280277" cy="5280277"/>
              </a:xfrm>
              <a:prstGeom prst="pie">
                <a:avLst>
                  <a:gd name="adj1" fmla="val 1800000"/>
                  <a:gd name="adj2" fmla="val 5400000"/>
                </a:avLst>
              </a:prstGeom>
              <a:solidFill>
                <a:srgbClr val="0B5FBA"/>
              </a:solidFill>
              <a:ln w="25400" cap="flat" cmpd="sng">
                <a:solidFill>
                  <a:schemeClr val="lt1"/>
                </a:solidFill>
                <a:prstDash val="solid"/>
                <a:round/>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28" name="Google Shape;728;p125"/>
              <p:cNvSpPr txBox="1"/>
              <p:nvPr/>
            </p:nvSpPr>
            <p:spPr>
              <a:xfrm>
                <a:off x="4634464" y="4222022"/>
                <a:ext cx="1540081" cy="1131488"/>
              </a:xfrm>
              <a:prstGeom prst="rect">
                <a:avLst/>
              </a:prstGeom>
              <a:noFill/>
              <a:ln>
                <a:noFill/>
              </a:ln>
            </p:spPr>
            <p:txBody>
              <a:bodyPr spcFirstLastPara="1" wrap="square" lIns="55033" tIns="55033" rIns="55033" bIns="55033"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6500"/>
                  <a:buFont typeface="Arial"/>
                  <a:buNone/>
                  <a:tabLst/>
                  <a:defRPr/>
                </a:pPr>
                <a:r>
                  <a:rPr kumimoji="0" lang="en-US" sz="4334" b="0" i="0" u="none" strike="noStrike" kern="0" cap="none" spc="0" normalizeH="0" baseline="0" noProof="0">
                    <a:ln>
                      <a:noFill/>
                    </a:ln>
                    <a:solidFill>
                      <a:prstClr val="white"/>
                    </a:solidFill>
                    <a:effectLst/>
                    <a:uLnTx/>
                    <a:uFillTx/>
                    <a:latin typeface="Arial"/>
                    <a:cs typeface="Arial"/>
                    <a:sym typeface="Arial"/>
                  </a:rPr>
                  <a:t>3</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29" name="Google Shape;729;p125"/>
              <p:cNvSpPr/>
              <p:nvPr/>
            </p:nvSpPr>
            <p:spPr>
              <a:xfrm>
                <a:off x="1937751" y="638976"/>
                <a:ext cx="5280277" cy="5280277"/>
              </a:xfrm>
              <a:prstGeom prst="pie">
                <a:avLst>
                  <a:gd name="adj1" fmla="val 5400000"/>
                  <a:gd name="adj2" fmla="val 9000000"/>
                </a:avLst>
              </a:prstGeom>
              <a:solidFill>
                <a:srgbClr val="0B5FBA"/>
              </a:solidFill>
              <a:ln w="25400" cap="flat" cmpd="sng">
                <a:solidFill>
                  <a:schemeClr val="lt1"/>
                </a:solidFill>
                <a:prstDash val="solid"/>
                <a:round/>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30" name="Google Shape;730;p125"/>
              <p:cNvSpPr txBox="1"/>
              <p:nvPr/>
            </p:nvSpPr>
            <p:spPr>
              <a:xfrm>
                <a:off x="2981234" y="4222022"/>
                <a:ext cx="1540081" cy="1131488"/>
              </a:xfrm>
              <a:prstGeom prst="rect">
                <a:avLst/>
              </a:prstGeom>
              <a:noFill/>
              <a:ln>
                <a:noFill/>
              </a:ln>
            </p:spPr>
            <p:txBody>
              <a:bodyPr spcFirstLastPara="1" wrap="square" lIns="55033" tIns="55033" rIns="55033" bIns="55033"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6500"/>
                  <a:buFont typeface="Arial"/>
                  <a:buNone/>
                  <a:tabLst/>
                  <a:defRPr/>
                </a:pPr>
                <a:r>
                  <a:rPr kumimoji="0" lang="en-US" sz="4334" b="0" i="0" u="none" strike="noStrike" kern="0" cap="none" spc="0" normalizeH="0" baseline="0" noProof="0">
                    <a:ln>
                      <a:noFill/>
                    </a:ln>
                    <a:solidFill>
                      <a:prstClr val="white"/>
                    </a:solidFill>
                    <a:effectLst/>
                    <a:uLnTx/>
                    <a:uFillTx/>
                    <a:latin typeface="Arial"/>
                    <a:cs typeface="Arial"/>
                    <a:sym typeface="Arial"/>
                  </a:rPr>
                  <a:t>4</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31" name="Google Shape;731;p125"/>
              <p:cNvSpPr/>
              <p:nvPr/>
            </p:nvSpPr>
            <p:spPr>
              <a:xfrm>
                <a:off x="1937751" y="638976"/>
                <a:ext cx="5280277" cy="5280277"/>
              </a:xfrm>
              <a:prstGeom prst="pie">
                <a:avLst>
                  <a:gd name="adj1" fmla="val 9000000"/>
                  <a:gd name="adj2" fmla="val 12600000"/>
                </a:avLst>
              </a:prstGeom>
              <a:solidFill>
                <a:srgbClr val="0B5FBA"/>
              </a:solidFill>
              <a:ln w="25400" cap="flat" cmpd="sng">
                <a:solidFill>
                  <a:schemeClr val="lt1"/>
                </a:solidFill>
                <a:prstDash val="solid"/>
                <a:round/>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32" name="Google Shape;732;p125"/>
              <p:cNvSpPr txBox="1"/>
              <p:nvPr/>
            </p:nvSpPr>
            <p:spPr>
              <a:xfrm>
                <a:off x="2019469" y="2744801"/>
                <a:ext cx="1596655" cy="1068627"/>
              </a:xfrm>
              <a:prstGeom prst="rect">
                <a:avLst/>
              </a:prstGeom>
              <a:noFill/>
              <a:ln>
                <a:noFill/>
              </a:ln>
            </p:spPr>
            <p:txBody>
              <a:bodyPr spcFirstLastPara="1" wrap="square" lIns="55033" tIns="55033" rIns="55033" bIns="55033"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6500"/>
                  <a:buFont typeface="Arial"/>
                  <a:buNone/>
                  <a:tabLst/>
                  <a:defRPr/>
                </a:pPr>
                <a:r>
                  <a:rPr kumimoji="0" lang="en-US" sz="4334" b="0" i="0" u="none" strike="noStrike" kern="0" cap="none" spc="0" normalizeH="0" baseline="0" noProof="0">
                    <a:ln>
                      <a:noFill/>
                    </a:ln>
                    <a:solidFill>
                      <a:prstClr val="white"/>
                    </a:solidFill>
                    <a:effectLst/>
                    <a:uLnTx/>
                    <a:uFillTx/>
                    <a:latin typeface="Arial"/>
                    <a:cs typeface="Arial"/>
                    <a:sym typeface="Arial"/>
                  </a:rPr>
                  <a:t>5</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33" name="Google Shape;733;p125"/>
              <p:cNvSpPr/>
              <p:nvPr/>
            </p:nvSpPr>
            <p:spPr>
              <a:xfrm>
                <a:off x="1937751" y="638976"/>
                <a:ext cx="5280277" cy="5280277"/>
              </a:xfrm>
              <a:prstGeom prst="pie">
                <a:avLst>
                  <a:gd name="adj1" fmla="val 12600000"/>
                  <a:gd name="adj2" fmla="val 16200000"/>
                </a:avLst>
              </a:prstGeom>
              <a:solidFill>
                <a:srgbClr val="0B5FBA"/>
              </a:solidFill>
              <a:ln w="25400" cap="flat" cmpd="sng">
                <a:solidFill>
                  <a:schemeClr val="lt1"/>
                </a:solidFill>
                <a:prstDash val="solid"/>
                <a:round/>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34" name="Google Shape;734;p125"/>
              <p:cNvSpPr txBox="1"/>
              <p:nvPr/>
            </p:nvSpPr>
            <p:spPr>
              <a:xfrm>
                <a:off x="2981234" y="1204720"/>
                <a:ext cx="1540081" cy="1131488"/>
              </a:xfrm>
              <a:prstGeom prst="rect">
                <a:avLst/>
              </a:prstGeom>
              <a:noFill/>
              <a:ln>
                <a:noFill/>
              </a:ln>
            </p:spPr>
            <p:txBody>
              <a:bodyPr spcFirstLastPara="1" wrap="square" lIns="55033" tIns="55033" rIns="55033" bIns="55033" anchor="ctr" anchorCtr="0">
                <a:noAutofit/>
              </a:bodyPr>
              <a:lstStyle/>
              <a:p>
                <a:pPr marL="0" marR="0" lvl="0" indent="0" algn="ctr" defTabSz="914400" rtl="0" eaLnBrk="1" fontAlgn="auto" latinLnBrk="0" hangingPunct="1">
                  <a:lnSpc>
                    <a:spcPct val="90000"/>
                  </a:lnSpc>
                  <a:spcBef>
                    <a:spcPts val="0"/>
                  </a:spcBef>
                  <a:spcAft>
                    <a:spcPts val="0"/>
                  </a:spcAft>
                  <a:buClr>
                    <a:srgbClr val="000000"/>
                  </a:buClr>
                  <a:buSzPts val="6500"/>
                  <a:buFont typeface="Arial"/>
                  <a:buNone/>
                  <a:tabLst/>
                  <a:defRPr/>
                </a:pPr>
                <a:r>
                  <a:rPr kumimoji="0" lang="en-US" sz="4334" b="0" i="0" u="none" strike="noStrike" kern="0" cap="none" spc="0" normalizeH="0" baseline="0" noProof="0">
                    <a:ln>
                      <a:noFill/>
                    </a:ln>
                    <a:solidFill>
                      <a:prstClr val="white"/>
                    </a:solidFill>
                    <a:effectLst/>
                    <a:uLnTx/>
                    <a:uFillTx/>
                    <a:latin typeface="Arial"/>
                    <a:cs typeface="Arial"/>
                    <a:sym typeface="Arial"/>
                  </a:rPr>
                  <a:t>6</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grpSp>
        <p:sp>
          <p:nvSpPr>
            <p:cNvPr id="735" name="Google Shape;735;p125"/>
            <p:cNvSpPr txBox="1"/>
            <p:nvPr/>
          </p:nvSpPr>
          <p:spPr>
            <a:xfrm>
              <a:off x="5552248" y="1341008"/>
              <a:ext cx="2810107" cy="82048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1" i="0" u="none" strike="noStrike" kern="0" cap="none" spc="0" normalizeH="0" baseline="0" noProof="0">
                  <a:ln>
                    <a:noFill/>
                  </a:ln>
                  <a:solidFill>
                    <a:srgbClr val="0B5FBA"/>
                  </a:solidFill>
                  <a:effectLst/>
                  <a:uLnTx/>
                  <a:uFillTx/>
                  <a:latin typeface="Roboto"/>
                  <a:ea typeface="Roboto"/>
                  <a:cs typeface="Roboto"/>
                  <a:sym typeface="Roboto"/>
                </a:rPr>
                <a:t>Step 01 | Establish the decision-making context</a:t>
              </a:r>
              <a:r>
                <a:rPr kumimoji="0" lang="en-US" sz="1333" b="0" i="0" u="none" strike="noStrike" kern="0" cap="none" spc="0" normalizeH="0" baseline="0" noProof="0">
                  <a:ln>
                    <a:noFill/>
                  </a:ln>
                  <a:solidFill>
                    <a:srgbClr val="000000"/>
                  </a:solidFill>
                  <a:effectLst/>
                  <a:uLnTx/>
                  <a:uFillTx/>
                  <a:latin typeface="Roboto"/>
                  <a:ea typeface="Roboto"/>
                  <a:cs typeface="Roboto"/>
                  <a:sym typeface="Roboto"/>
                </a:rPr>
                <a:t>. </a:t>
              </a:r>
              <a:r>
                <a:rPr kumimoji="0" lang="en-US" sz="1333" b="0" i="0" u="none" strike="noStrike" kern="0" cap="none" spc="0" normalizeH="0" baseline="0" noProof="0">
                  <a:ln>
                    <a:noFill/>
                  </a:ln>
                  <a:solidFill>
                    <a:srgbClr val="0B5FBA"/>
                  </a:solidFill>
                  <a:effectLst/>
                  <a:uLnTx/>
                  <a:uFillTx/>
                  <a:latin typeface="Roboto"/>
                  <a:ea typeface="Roboto"/>
                  <a:cs typeface="Roboto"/>
                  <a:sym typeface="Roboto"/>
                </a:rPr>
                <a:t>What are the objectives of the CRA? What decision is to be made? Set the scope.</a:t>
              </a:r>
              <a:endParaRPr kumimoji="0" sz="1333" b="0" i="0" u="none" strike="noStrike" kern="0" cap="none" spc="0" normalizeH="0" baseline="0" noProof="0">
                <a:ln>
                  <a:noFill/>
                </a:ln>
                <a:solidFill>
                  <a:srgbClr val="000000"/>
                </a:solidFill>
                <a:effectLst/>
                <a:uLnTx/>
                <a:uFillTx/>
                <a:latin typeface="Roboto"/>
                <a:ea typeface="Roboto"/>
                <a:cs typeface="Roboto"/>
                <a:sym typeface="Roboto"/>
              </a:endParaRPr>
            </a:p>
          </p:txBody>
        </p:sp>
        <p:sp>
          <p:nvSpPr>
            <p:cNvPr id="736" name="Google Shape;736;p125"/>
            <p:cNvSpPr txBox="1"/>
            <p:nvPr/>
          </p:nvSpPr>
          <p:spPr>
            <a:xfrm>
              <a:off x="6144963" y="3234683"/>
              <a:ext cx="2106311" cy="102560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1" i="0" u="none" strike="noStrike" kern="0" cap="none" spc="0" normalizeH="0" baseline="0" noProof="0">
                  <a:ln>
                    <a:noFill/>
                  </a:ln>
                  <a:solidFill>
                    <a:srgbClr val="0B5FBA"/>
                  </a:solidFill>
                  <a:effectLst/>
                  <a:uLnTx/>
                  <a:uFillTx/>
                  <a:latin typeface="Roboto"/>
                  <a:ea typeface="Roboto"/>
                  <a:cs typeface="Roboto"/>
                  <a:sym typeface="Roboto"/>
                </a:rPr>
                <a:t>Step 02 | Assess hazards</a:t>
              </a:r>
              <a:endParaRPr kumimoji="0" sz="1333" b="0" i="0" u="none" strike="noStrike" kern="0" cap="none" spc="0" normalizeH="0" baseline="0" noProof="0">
                <a:ln>
                  <a:noFill/>
                </a:ln>
                <a:solidFill>
                  <a:srgbClr val="000000"/>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0" i="0" u="none" strike="noStrike" kern="0" cap="none" spc="0" normalizeH="0" baseline="0" noProof="0">
                  <a:ln>
                    <a:noFill/>
                  </a:ln>
                  <a:solidFill>
                    <a:srgbClr val="0B5FBA"/>
                  </a:solidFill>
                  <a:effectLst/>
                  <a:uLnTx/>
                  <a:uFillTx/>
                  <a:latin typeface="Roboto"/>
                  <a:ea typeface="Roboto"/>
                  <a:cs typeface="Roboto"/>
                  <a:sym typeface="Roboto"/>
                </a:rPr>
                <a:t>Identify the probability, intensity and timescale of current and future climate hazards.</a:t>
              </a:r>
              <a:endParaRPr kumimoji="0" sz="1333" b="0" i="0" u="none" strike="noStrike" kern="0" cap="none" spc="0" normalizeH="0" baseline="0" noProof="0">
                <a:ln>
                  <a:noFill/>
                </a:ln>
                <a:solidFill>
                  <a:srgbClr val="000000"/>
                </a:solidFill>
                <a:effectLst/>
                <a:uLnTx/>
                <a:uFillTx/>
                <a:latin typeface="Roboto"/>
                <a:ea typeface="Roboto"/>
                <a:cs typeface="Roboto"/>
                <a:sym typeface="Roboto"/>
              </a:endParaRPr>
            </a:p>
          </p:txBody>
        </p:sp>
        <p:sp>
          <p:nvSpPr>
            <p:cNvPr id="737" name="Google Shape;737;p125"/>
            <p:cNvSpPr txBox="1"/>
            <p:nvPr/>
          </p:nvSpPr>
          <p:spPr>
            <a:xfrm>
              <a:off x="5543207" y="5429682"/>
              <a:ext cx="2907793" cy="123072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1" i="0" u="none" strike="noStrike" kern="0" cap="none" spc="0" normalizeH="0" baseline="0" noProof="0" dirty="0">
                  <a:ln>
                    <a:noFill/>
                  </a:ln>
                  <a:solidFill>
                    <a:srgbClr val="0B5FBA"/>
                  </a:solidFill>
                  <a:effectLst/>
                  <a:uLnTx/>
                  <a:uFillTx/>
                  <a:latin typeface="Roboto"/>
                  <a:ea typeface="Roboto"/>
                  <a:cs typeface="Roboto"/>
                  <a:sym typeface="Roboto"/>
                </a:rPr>
                <a:t>Step 03 | Assess impact</a:t>
              </a:r>
              <a:endParaRPr kumimoji="0" sz="1333" b="0" i="0" u="none" strike="noStrike" kern="0" cap="none" spc="0" normalizeH="0" baseline="0" noProof="0" dirty="0">
                <a:ln>
                  <a:noFill/>
                </a:ln>
                <a:solidFill>
                  <a:srgbClr val="000000"/>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0" i="0" u="none" strike="noStrike" kern="0" cap="none" spc="0" normalizeH="0" baseline="0" noProof="0" dirty="0">
                  <a:ln>
                    <a:noFill/>
                  </a:ln>
                  <a:solidFill>
                    <a:srgbClr val="0B5FBA"/>
                  </a:solidFill>
                  <a:effectLst/>
                  <a:uLnTx/>
                  <a:uFillTx/>
                  <a:latin typeface="Roboto"/>
                  <a:ea typeface="Roboto"/>
                  <a:cs typeface="Roboto"/>
                  <a:sym typeface="Roboto"/>
                </a:rPr>
                <a:t>What are the potential impacts of those hazards on people, assets, services and the environment? Includes analysis of exposure, sensitivity and adaptive capacity.</a:t>
              </a:r>
              <a:r>
                <a:rPr kumimoji="0" lang="en-US" sz="1333" b="1" i="0" u="none" strike="noStrike" kern="0" cap="none" spc="0" normalizeH="0" baseline="0" noProof="0" dirty="0">
                  <a:ln>
                    <a:noFill/>
                  </a:ln>
                  <a:solidFill>
                    <a:srgbClr val="0B5FBA"/>
                  </a:solidFill>
                  <a:effectLst/>
                  <a:uLnTx/>
                  <a:uFillTx/>
                  <a:latin typeface="Roboto"/>
                  <a:ea typeface="Roboto"/>
                  <a:cs typeface="Roboto"/>
                  <a:sym typeface="Roboto"/>
                </a:rPr>
                <a:t> </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738" name="Google Shape;738;p125"/>
            <p:cNvSpPr txBox="1"/>
            <p:nvPr/>
          </p:nvSpPr>
          <p:spPr>
            <a:xfrm>
              <a:off x="881171" y="5429931"/>
              <a:ext cx="2430248" cy="102560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1" i="0" u="none" strike="noStrike" kern="0" cap="none" spc="0" normalizeH="0" baseline="0" noProof="0">
                  <a:ln>
                    <a:noFill/>
                  </a:ln>
                  <a:solidFill>
                    <a:srgbClr val="0B5FBA"/>
                  </a:solidFill>
                  <a:effectLst/>
                  <a:uLnTx/>
                  <a:uFillTx/>
                  <a:latin typeface="Roboto"/>
                  <a:ea typeface="Roboto"/>
                  <a:cs typeface="Roboto"/>
                  <a:sym typeface="Roboto"/>
                </a:rPr>
                <a:t>Step 04 | Identify and Assess risks</a:t>
              </a:r>
              <a:r>
                <a:rPr kumimoji="0" lang="en-US" sz="1333" b="0" i="0" u="none" strike="noStrike" kern="0" cap="none" spc="0" normalizeH="0" baseline="0" noProof="0">
                  <a:ln>
                    <a:noFill/>
                  </a:ln>
                  <a:solidFill>
                    <a:srgbClr val="000000"/>
                  </a:solidFill>
                  <a:effectLst/>
                  <a:uLnTx/>
                  <a:uFillTx/>
                  <a:latin typeface="Roboto"/>
                  <a:ea typeface="Roboto"/>
                  <a:cs typeface="Roboto"/>
                  <a:sym typeface="Roboto"/>
                </a:rPr>
                <a:t>. </a:t>
              </a:r>
              <a:r>
                <a:rPr kumimoji="0" lang="en-US" sz="1333" b="0" i="0" u="none" strike="noStrike" kern="0" cap="none" spc="0" normalizeH="0" baseline="0" noProof="0">
                  <a:ln>
                    <a:noFill/>
                  </a:ln>
                  <a:solidFill>
                    <a:srgbClr val="0B5FBA"/>
                  </a:solidFill>
                  <a:effectLst/>
                  <a:uLnTx/>
                  <a:uFillTx/>
                  <a:latin typeface="Roboto"/>
                  <a:ea typeface="Roboto"/>
                  <a:cs typeface="Roboto"/>
                  <a:sym typeface="Roboto"/>
                </a:rPr>
                <a:t>Determine risks based on the likelihood of a hazard occurring and the consequence of the identified impacts.</a:t>
              </a:r>
              <a:endParaRPr kumimoji="0" sz="1333" b="0" i="0" u="none" strike="noStrike" kern="0" cap="none" spc="0" normalizeH="0" baseline="0" noProof="0">
                <a:ln>
                  <a:noFill/>
                </a:ln>
                <a:solidFill>
                  <a:srgbClr val="000000"/>
                </a:solidFill>
                <a:effectLst/>
                <a:uLnTx/>
                <a:uFillTx/>
                <a:latin typeface="Roboto"/>
                <a:ea typeface="Roboto"/>
                <a:cs typeface="Roboto"/>
                <a:sym typeface="Roboto"/>
              </a:endParaRPr>
            </a:p>
          </p:txBody>
        </p:sp>
        <p:sp>
          <p:nvSpPr>
            <p:cNvPr id="739" name="Google Shape;739;p125"/>
            <p:cNvSpPr txBox="1"/>
            <p:nvPr/>
          </p:nvSpPr>
          <p:spPr>
            <a:xfrm>
              <a:off x="881171" y="3280698"/>
              <a:ext cx="1299315" cy="123072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1" i="0" u="none" strike="noStrike" kern="0" cap="none" spc="0" normalizeH="0" baseline="0" noProof="0">
                  <a:ln>
                    <a:noFill/>
                  </a:ln>
                  <a:solidFill>
                    <a:srgbClr val="0B5FBA"/>
                  </a:solidFill>
                  <a:effectLst/>
                  <a:uLnTx/>
                  <a:uFillTx/>
                  <a:latin typeface="Roboto"/>
                  <a:ea typeface="Roboto"/>
                  <a:cs typeface="Roboto"/>
                  <a:sym typeface="Roboto"/>
                </a:rPr>
                <a:t>Step 05 | Identify resilience building options</a:t>
              </a:r>
              <a:endParaRPr kumimoji="0" sz="1333" b="0" i="0" u="none" strike="noStrike" kern="0" cap="none" spc="0" normalizeH="0" baseline="0" noProof="0">
                <a:ln>
                  <a:noFill/>
                </a:ln>
                <a:solidFill>
                  <a:srgbClr val="000000"/>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0" i="0" u="none" strike="noStrike" kern="0" cap="none" spc="0" normalizeH="0" baseline="0" noProof="0">
                  <a:ln>
                    <a:noFill/>
                  </a:ln>
                  <a:solidFill>
                    <a:srgbClr val="0B5FBA"/>
                  </a:solidFill>
                  <a:effectLst/>
                  <a:uLnTx/>
                  <a:uFillTx/>
                  <a:latin typeface="Roboto"/>
                  <a:ea typeface="Roboto"/>
                  <a:cs typeface="Roboto"/>
                  <a:sym typeface="Roboto"/>
                </a:rPr>
                <a:t>Determine a long list of adaptation options. </a:t>
              </a:r>
              <a:endParaRPr kumimoji="0" sz="1333" b="0" i="0" u="none" strike="noStrike" kern="0" cap="none" spc="0" normalizeH="0" baseline="0" noProof="0">
                <a:ln>
                  <a:noFill/>
                </a:ln>
                <a:solidFill>
                  <a:srgbClr val="000000"/>
                </a:solidFill>
                <a:effectLst/>
                <a:uLnTx/>
                <a:uFillTx/>
                <a:latin typeface="Roboto"/>
                <a:ea typeface="Roboto"/>
                <a:cs typeface="Roboto"/>
                <a:sym typeface="Roboto"/>
              </a:endParaRPr>
            </a:p>
          </p:txBody>
        </p:sp>
        <p:sp>
          <p:nvSpPr>
            <p:cNvPr id="740" name="Google Shape;740;p125"/>
            <p:cNvSpPr txBox="1"/>
            <p:nvPr/>
          </p:nvSpPr>
          <p:spPr>
            <a:xfrm>
              <a:off x="881171" y="1525459"/>
              <a:ext cx="1976648" cy="123072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1" i="0" u="none" strike="noStrike" kern="0" cap="none" spc="0" normalizeH="0" baseline="0" noProof="0">
                  <a:ln>
                    <a:noFill/>
                  </a:ln>
                  <a:solidFill>
                    <a:srgbClr val="0B5FBA"/>
                  </a:solidFill>
                  <a:effectLst/>
                  <a:uLnTx/>
                  <a:uFillTx/>
                  <a:latin typeface="Roboto"/>
                  <a:ea typeface="Roboto"/>
                  <a:cs typeface="Roboto"/>
                  <a:sym typeface="Roboto"/>
                </a:rPr>
                <a:t>Step 06 | Appraise resilience building options</a:t>
              </a:r>
              <a:r>
                <a:rPr kumimoji="0" lang="en-US" sz="1333" b="0" i="0" u="none" strike="noStrike" kern="0" cap="none" spc="0" normalizeH="0" baseline="0" noProof="0">
                  <a:ln>
                    <a:noFill/>
                  </a:ln>
                  <a:solidFill>
                    <a:srgbClr val="000000"/>
                  </a:solidFill>
                  <a:effectLst/>
                  <a:uLnTx/>
                  <a:uFillTx/>
                  <a:latin typeface="Arial"/>
                  <a:cs typeface="Arial"/>
                  <a:sym typeface="Arial"/>
                </a:rPr>
                <a:t>. </a:t>
              </a:r>
              <a:r>
                <a:rPr kumimoji="0" lang="en-US" sz="1333" b="0" i="0" u="none" strike="noStrike" kern="0" cap="none" spc="0" normalizeH="0" baseline="0" noProof="0">
                  <a:ln>
                    <a:noFill/>
                  </a:ln>
                  <a:solidFill>
                    <a:srgbClr val="0B5FBA"/>
                  </a:solidFill>
                  <a:effectLst/>
                  <a:uLnTx/>
                  <a:uFillTx/>
                  <a:latin typeface="Roboto"/>
                  <a:ea typeface="Roboto"/>
                  <a:cs typeface="Roboto"/>
                  <a:sym typeface="Roboto"/>
                </a:rPr>
                <a:t>Assess options against decision-making criteria; prioritize resilience options.</a:t>
              </a:r>
              <a:endParaRPr kumimoji="0" sz="1333" b="0" i="0" u="none" strike="noStrike" kern="0" cap="none" spc="0" normalizeH="0" baseline="0" noProof="0">
                <a:ln>
                  <a:noFill/>
                </a:ln>
                <a:solidFill>
                  <a:srgbClr val="000000"/>
                </a:solidFill>
                <a:effectLst/>
                <a:uLnTx/>
                <a:uFillTx/>
                <a:latin typeface="Arial"/>
                <a:cs typeface="Arial"/>
                <a:sym typeface="Arial"/>
              </a:endParaRPr>
            </a:p>
          </p:txBody>
        </p:sp>
      </p:grpSp>
      <p:sp>
        <p:nvSpPr>
          <p:cNvPr id="741" name="Google Shape;741;p125"/>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31</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745"/>
        <p:cNvGrpSpPr/>
        <p:nvPr/>
      </p:nvGrpSpPr>
      <p:grpSpPr>
        <a:xfrm>
          <a:off x="0" y="0"/>
          <a:ext cx="0" cy="0"/>
          <a:chOff x="0" y="0"/>
          <a:chExt cx="0" cy="0"/>
        </a:xfrm>
      </p:grpSpPr>
      <p:sp>
        <p:nvSpPr>
          <p:cNvPr id="747" name="Google Shape;747;g274a0cb926b_1_2"/>
          <p:cNvSpPr txBox="1"/>
          <p:nvPr/>
        </p:nvSpPr>
        <p:spPr>
          <a:xfrm>
            <a:off x="568640" y="410379"/>
            <a:ext cx="1162336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Step 01 | Establish the decision-making context</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754" name="Google Shape;754;g274a0cb926b_1_2"/>
          <p:cNvSpPr txBox="1"/>
          <p:nvPr/>
        </p:nvSpPr>
        <p:spPr>
          <a:xfrm>
            <a:off x="568640" y="1673639"/>
            <a:ext cx="2872659" cy="423699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800" b="1" i="0" u="none" strike="noStrike" kern="0" cap="none" spc="0" normalizeH="0" baseline="0" noProof="0" dirty="0">
                <a:ln>
                  <a:noFill/>
                </a:ln>
                <a:solidFill>
                  <a:prstClr val="white"/>
                </a:solidFill>
                <a:effectLst/>
                <a:uLnTx/>
                <a:uFillTx/>
                <a:latin typeface="Roboto"/>
                <a:ea typeface="Roboto"/>
                <a:cs typeface="Roboto"/>
                <a:sym typeface="Roboto"/>
              </a:rPr>
              <a:t>What decisions need to be made?</a:t>
            </a:r>
            <a:endParaRPr kumimoji="0" sz="1800"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330835" marR="0" lvl="1" indent="-165100"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600" b="0" i="0" u="none" strike="noStrike" kern="0" cap="none" spc="0" normalizeH="0" baseline="0" noProof="0" dirty="0">
                <a:ln>
                  <a:noFill/>
                </a:ln>
                <a:solidFill>
                  <a:prstClr val="white"/>
                </a:solidFill>
                <a:effectLst/>
                <a:uLnTx/>
                <a:uFillTx/>
                <a:latin typeface="Roboto"/>
                <a:ea typeface="Roboto"/>
                <a:cs typeface="Roboto"/>
                <a:sym typeface="Roboto"/>
              </a:rPr>
              <a:t>Investing in a new infrastructure asset? Upgrading or rehabilitating old infrastructure?</a:t>
            </a:r>
            <a:endParaRPr kumimoji="0" sz="1600"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600" b="0" i="0" u="none" strike="noStrike" kern="0" cap="none" spc="0" normalizeH="0" baseline="0" noProof="0" dirty="0">
              <a:ln>
                <a:noFill/>
              </a:ln>
              <a:solidFill>
                <a:prstClr val="white"/>
              </a:solidFill>
              <a:effectLst/>
              <a:uLnTx/>
              <a:uFillTx/>
              <a:latin typeface="Roboto"/>
              <a:ea typeface="Roboto"/>
              <a:cs typeface="Roboto"/>
              <a:sym typeface="Roboto"/>
            </a:endParaRPr>
          </a:p>
          <a:p>
            <a:pPr marL="330835" marR="0" lvl="1" indent="-165100"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600" b="0" i="0" u="none" strike="noStrike" kern="0" cap="none" spc="0" normalizeH="0" baseline="0" noProof="0" dirty="0">
                <a:ln>
                  <a:noFill/>
                </a:ln>
                <a:solidFill>
                  <a:prstClr val="white"/>
                </a:solidFill>
                <a:effectLst/>
                <a:uLnTx/>
                <a:uFillTx/>
                <a:latin typeface="Roboto"/>
                <a:ea typeface="Roboto"/>
                <a:cs typeface="Roboto"/>
                <a:sym typeface="Roboto"/>
              </a:rPr>
              <a:t>Building resilience of a vulnerable sub-county or community?</a:t>
            </a:r>
            <a:endParaRPr kumimoji="0" sz="1600"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600" b="0" i="0" u="none" strike="noStrike" kern="0" cap="none" spc="0" normalizeH="0" baseline="0" noProof="0" dirty="0">
              <a:ln>
                <a:noFill/>
              </a:ln>
              <a:solidFill>
                <a:prstClr val="white"/>
              </a:solidFill>
              <a:effectLst/>
              <a:uLnTx/>
              <a:uFillTx/>
              <a:latin typeface="Roboto"/>
              <a:ea typeface="Roboto"/>
              <a:cs typeface="Roboto"/>
              <a:sym typeface="Roboto"/>
            </a:endParaRPr>
          </a:p>
          <a:p>
            <a:pPr marL="330835" marR="0" lvl="1" indent="-165100"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600" b="0" i="0" u="none" strike="noStrike" kern="0" cap="none" spc="0" normalizeH="0" baseline="0" noProof="0" dirty="0">
                <a:ln>
                  <a:noFill/>
                </a:ln>
                <a:solidFill>
                  <a:prstClr val="white"/>
                </a:solidFill>
                <a:effectLst/>
                <a:uLnTx/>
                <a:uFillTx/>
                <a:latin typeface="Roboto"/>
                <a:ea typeface="Roboto"/>
                <a:cs typeface="Roboto"/>
                <a:sym typeface="Roboto"/>
              </a:rPr>
              <a:t>Developing a climate strategy? Integrating climate risk into existing policies or plans?</a:t>
            </a:r>
            <a:endParaRPr kumimoji="0" sz="1600"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600" b="0" i="0" u="none" strike="noStrike" kern="0" cap="none" spc="0" normalizeH="0" baseline="0" noProof="0" dirty="0">
                <a:ln>
                  <a:noFill/>
                </a:ln>
                <a:solidFill>
                  <a:prstClr val="white"/>
                </a:solidFill>
                <a:effectLst/>
                <a:uLnTx/>
                <a:uFillTx/>
                <a:latin typeface="Roboto"/>
                <a:ea typeface="Roboto"/>
                <a:cs typeface="Roboto"/>
                <a:sym typeface="Roboto"/>
              </a:rPr>
              <a:t> </a:t>
            </a:r>
            <a:endParaRPr kumimoji="0" sz="1600" b="0" i="0" u="none" strike="noStrike" kern="0" cap="none" spc="0" normalizeH="0" baseline="0" noProof="0" dirty="0">
              <a:ln>
                <a:noFill/>
              </a:ln>
              <a:solidFill>
                <a:prstClr val="white"/>
              </a:solidFill>
              <a:effectLst/>
              <a:uLnTx/>
              <a:uFillTx/>
              <a:latin typeface="Arial"/>
              <a:cs typeface="Arial"/>
              <a:sym typeface="Arial"/>
            </a:endParaRPr>
          </a:p>
        </p:txBody>
      </p:sp>
      <p:sp>
        <p:nvSpPr>
          <p:cNvPr id="755" name="Google Shape;755;g274a0cb926b_1_2"/>
          <p:cNvSpPr txBox="1"/>
          <p:nvPr/>
        </p:nvSpPr>
        <p:spPr>
          <a:xfrm>
            <a:off x="3941906" y="1673639"/>
            <a:ext cx="3559031" cy="399077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800" b="1" i="0" u="none" strike="noStrike" kern="0" cap="none" spc="0" normalizeH="0" baseline="0" noProof="0" dirty="0">
                <a:ln>
                  <a:noFill/>
                </a:ln>
                <a:solidFill>
                  <a:prstClr val="white"/>
                </a:solidFill>
                <a:effectLst/>
                <a:uLnTx/>
                <a:uFillTx/>
                <a:latin typeface="Roboto"/>
                <a:ea typeface="Roboto"/>
                <a:cs typeface="Roboto"/>
                <a:sym typeface="Roboto"/>
              </a:rPr>
              <a:t>Questions to set the scope</a:t>
            </a:r>
            <a:br>
              <a:rPr kumimoji="0" lang="en-US" sz="1800" b="1" i="0" u="none" strike="noStrike" kern="0" cap="none" spc="0" normalizeH="0" baseline="0" noProof="0" dirty="0">
                <a:ln>
                  <a:noFill/>
                </a:ln>
                <a:solidFill>
                  <a:prstClr val="white"/>
                </a:solidFill>
                <a:effectLst/>
                <a:uLnTx/>
                <a:uFillTx/>
                <a:latin typeface="Roboto"/>
                <a:ea typeface="Roboto"/>
                <a:cs typeface="Roboto"/>
                <a:sym typeface="Roboto"/>
              </a:rPr>
            </a:br>
            <a:r>
              <a:rPr kumimoji="0" lang="en-US" sz="1800" b="1" i="0" u="none" strike="noStrike" kern="0" cap="none" spc="0" normalizeH="0" baseline="0" noProof="0" dirty="0">
                <a:ln>
                  <a:noFill/>
                </a:ln>
                <a:solidFill>
                  <a:prstClr val="white"/>
                </a:solidFill>
                <a:effectLst/>
                <a:uLnTx/>
                <a:uFillTx/>
                <a:latin typeface="Roboto"/>
                <a:ea typeface="Roboto"/>
                <a:cs typeface="Roboto"/>
                <a:sym typeface="Roboto"/>
              </a:rPr>
              <a:t>of the CRA:</a:t>
            </a:r>
            <a:endParaRPr kumimoji="0" sz="1050"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330835" marR="0" lvl="1" indent="-165100"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600" b="0" i="0" u="none" strike="noStrike" kern="0" cap="none" spc="0" normalizeH="0" baseline="0" noProof="0" dirty="0">
                <a:ln>
                  <a:noFill/>
                </a:ln>
                <a:solidFill>
                  <a:prstClr val="white"/>
                </a:solidFill>
                <a:effectLst/>
                <a:uLnTx/>
                <a:uFillTx/>
                <a:latin typeface="Roboto"/>
                <a:ea typeface="Roboto"/>
                <a:cs typeface="Roboto"/>
                <a:sym typeface="Roboto"/>
              </a:rPr>
              <a:t>What is the system(s) of interest? (sector, assets, specific community)</a:t>
            </a:r>
            <a:endParaRPr kumimoji="0" sz="1600"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600" b="0" i="0" u="none" strike="noStrike" kern="0" cap="none" spc="0" normalizeH="0" baseline="0" noProof="0" dirty="0">
              <a:ln>
                <a:noFill/>
              </a:ln>
              <a:solidFill>
                <a:prstClr val="white"/>
              </a:solidFill>
              <a:effectLst/>
              <a:uLnTx/>
              <a:uFillTx/>
              <a:latin typeface="Roboto"/>
              <a:ea typeface="Roboto"/>
              <a:cs typeface="Roboto"/>
              <a:sym typeface="Roboto"/>
            </a:endParaRPr>
          </a:p>
          <a:p>
            <a:pPr marL="331062" marR="0" lvl="1" indent="-165530"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600" b="0" i="0" u="none" strike="noStrike" kern="0" cap="none" spc="0" normalizeH="0" baseline="0" noProof="0" dirty="0">
                <a:ln>
                  <a:noFill/>
                </a:ln>
                <a:solidFill>
                  <a:prstClr val="white"/>
                </a:solidFill>
                <a:effectLst/>
                <a:uLnTx/>
                <a:uFillTx/>
                <a:latin typeface="Roboto"/>
                <a:ea typeface="Roboto"/>
                <a:cs typeface="Roboto"/>
                <a:sym typeface="Roboto"/>
              </a:rPr>
              <a:t>What resources are available?</a:t>
            </a:r>
            <a:endParaRPr kumimoji="0" sz="1600"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600" b="0" i="0" u="none" strike="noStrike" kern="0" cap="none" spc="0" normalizeH="0" baseline="0" noProof="0" dirty="0">
              <a:ln>
                <a:noFill/>
              </a:ln>
              <a:solidFill>
                <a:prstClr val="white"/>
              </a:solidFill>
              <a:effectLst/>
              <a:uLnTx/>
              <a:uFillTx/>
              <a:latin typeface="Roboto"/>
              <a:ea typeface="Roboto"/>
              <a:cs typeface="Roboto"/>
              <a:sym typeface="Roboto"/>
            </a:endParaRPr>
          </a:p>
          <a:p>
            <a:pPr marL="331062" marR="0" lvl="1" indent="-165530"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600" b="0" i="0" u="none" strike="noStrike" kern="0" cap="none" spc="0" normalizeH="0" baseline="0" noProof="0" dirty="0">
                <a:ln>
                  <a:noFill/>
                </a:ln>
                <a:solidFill>
                  <a:prstClr val="white"/>
                </a:solidFill>
                <a:effectLst/>
                <a:uLnTx/>
                <a:uFillTx/>
                <a:latin typeface="Roboto"/>
                <a:ea typeface="Roboto"/>
                <a:cs typeface="Roboto"/>
                <a:sym typeface="Roboto"/>
              </a:rPr>
              <a:t>What are the geographic boundaries of the assessment?</a:t>
            </a:r>
            <a:endParaRPr kumimoji="0" sz="1600"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600" b="0" i="0" u="none" strike="noStrike" kern="0" cap="none" spc="0" normalizeH="0" baseline="0" noProof="0" dirty="0">
              <a:ln>
                <a:noFill/>
              </a:ln>
              <a:solidFill>
                <a:prstClr val="white"/>
              </a:solidFill>
              <a:effectLst/>
              <a:uLnTx/>
              <a:uFillTx/>
              <a:latin typeface="Roboto"/>
              <a:ea typeface="Roboto"/>
              <a:cs typeface="Roboto"/>
              <a:sym typeface="Roboto"/>
            </a:endParaRPr>
          </a:p>
          <a:p>
            <a:pPr marL="330835" marR="0" lvl="1" indent="-165100"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600" b="0" i="0" u="none" strike="noStrike" kern="0" cap="none" spc="0" normalizeH="0" baseline="0" noProof="0" dirty="0">
                <a:ln>
                  <a:noFill/>
                </a:ln>
                <a:solidFill>
                  <a:prstClr val="white"/>
                </a:solidFill>
                <a:effectLst/>
                <a:uLnTx/>
                <a:uFillTx/>
                <a:latin typeface="Roboto"/>
                <a:ea typeface="Roboto"/>
                <a:cs typeface="Roboto"/>
                <a:sym typeface="Roboto"/>
              </a:rPr>
              <a:t>What are the relevant timescales for assessment?</a:t>
            </a:r>
            <a:endParaRPr kumimoji="0" sz="1600"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600" b="0" i="0" u="none" strike="noStrike" kern="0" cap="none" spc="0" normalizeH="0" baseline="0" noProof="0" dirty="0">
              <a:ln>
                <a:noFill/>
              </a:ln>
              <a:solidFill>
                <a:prstClr val="white"/>
              </a:solidFill>
              <a:effectLst/>
              <a:uLnTx/>
              <a:uFillTx/>
              <a:latin typeface="Roboto"/>
              <a:ea typeface="Roboto"/>
              <a:cs typeface="Roboto"/>
              <a:sym typeface="Roboto"/>
            </a:endParaRPr>
          </a:p>
          <a:p>
            <a:pPr marL="331062" marR="0" lvl="1" indent="-165530"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600" b="0" i="0" u="none" strike="noStrike" kern="0" cap="none" spc="0" normalizeH="0" baseline="0" noProof="0" dirty="0">
                <a:ln>
                  <a:noFill/>
                </a:ln>
                <a:solidFill>
                  <a:prstClr val="white"/>
                </a:solidFill>
                <a:effectLst/>
                <a:uLnTx/>
                <a:uFillTx/>
                <a:latin typeface="Roboto"/>
                <a:ea typeface="Roboto"/>
                <a:cs typeface="Roboto"/>
                <a:sym typeface="Roboto"/>
              </a:rPr>
              <a:t>Which hazards are most relevant?</a:t>
            </a:r>
            <a:endParaRPr kumimoji="0" sz="1600" b="0" i="0" u="none" strike="noStrike" kern="0" cap="none" spc="0" normalizeH="0" baseline="0" noProof="0" dirty="0">
              <a:ln>
                <a:noFill/>
              </a:ln>
              <a:solidFill>
                <a:prstClr val="white"/>
              </a:solidFill>
              <a:effectLst/>
              <a:uLnTx/>
              <a:uFillTx/>
              <a:latin typeface="Arial"/>
              <a:cs typeface="Arial"/>
              <a:sym typeface="Arial"/>
            </a:endParaRPr>
          </a:p>
        </p:txBody>
      </p:sp>
      <p:sp>
        <p:nvSpPr>
          <p:cNvPr id="756" name="Google Shape;756;g274a0cb926b_1_2"/>
          <p:cNvSpPr/>
          <p:nvPr/>
        </p:nvSpPr>
        <p:spPr>
          <a:xfrm>
            <a:off x="8250094" y="1461972"/>
            <a:ext cx="3559031" cy="4791141"/>
          </a:xfrm>
          <a:prstGeom prst="roundRect">
            <a:avLst>
              <a:gd name="adj" fmla="val 5295"/>
            </a:avLst>
          </a:pr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57" name="Google Shape;757;g274a0cb926b_1_2"/>
          <p:cNvSpPr txBox="1"/>
          <p:nvPr/>
        </p:nvSpPr>
        <p:spPr>
          <a:xfrm rot="-5400000">
            <a:off x="9550960" y="3905085"/>
            <a:ext cx="414480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World Bank</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58" name="Google Shape;758;g274a0cb926b_1_2"/>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32</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A5FBA"/>
        </a:solidFill>
        <a:effectLst/>
      </p:bgPr>
    </p:bg>
    <p:spTree>
      <p:nvGrpSpPr>
        <p:cNvPr id="1" name="Shape 762"/>
        <p:cNvGrpSpPr/>
        <p:nvPr/>
      </p:nvGrpSpPr>
      <p:grpSpPr>
        <a:xfrm>
          <a:off x="0" y="0"/>
          <a:ext cx="0" cy="0"/>
          <a:chOff x="0" y="0"/>
          <a:chExt cx="0" cy="0"/>
        </a:xfrm>
      </p:grpSpPr>
      <p:sp>
        <p:nvSpPr>
          <p:cNvPr id="764" name="Google Shape;764;p38"/>
          <p:cNvSpPr txBox="1"/>
          <p:nvPr/>
        </p:nvSpPr>
        <p:spPr>
          <a:xfrm>
            <a:off x="568640" y="410379"/>
            <a:ext cx="10924527"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Step 02 | Assess Hazards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765" name="Google Shape;765;p38"/>
          <p:cNvSpPr txBox="1"/>
          <p:nvPr/>
        </p:nvSpPr>
        <p:spPr>
          <a:xfrm>
            <a:off x="568640" y="1710677"/>
            <a:ext cx="2140400" cy="3436775"/>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600" b="1" i="0" u="none" strike="noStrike" kern="0" cap="none" spc="0" normalizeH="0" baseline="0" noProof="0" dirty="0">
                <a:ln>
                  <a:noFill/>
                </a:ln>
                <a:solidFill>
                  <a:srgbClr val="0BD0D9">
                    <a:lumMod val="40000"/>
                    <a:lumOff val="60000"/>
                  </a:srgbClr>
                </a:solidFill>
                <a:effectLst/>
                <a:uLnTx/>
                <a:uFillTx/>
                <a:latin typeface="Roboto"/>
                <a:ea typeface="Roboto"/>
                <a:cs typeface="Roboto"/>
                <a:sym typeface="Roboto"/>
              </a:rPr>
              <a:t>2.1 | Determine relevant climate hazards</a:t>
            </a:r>
            <a:endParaRPr kumimoji="0" lang="en-US" sz="1600" b="0" i="0" u="none" strike="noStrike" kern="0" cap="none" spc="0" normalizeH="0" baseline="0" noProof="0" dirty="0">
              <a:ln>
                <a:noFill/>
              </a:ln>
              <a:solidFill>
                <a:srgbClr val="0BD0D9">
                  <a:lumMod val="40000"/>
                  <a:lumOff val="60000"/>
                </a:srgbClr>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600"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600" b="0" i="0" u="none" strike="noStrike" kern="0" cap="none" spc="0" normalizeH="0" baseline="0" noProof="0" dirty="0">
                <a:ln>
                  <a:noFill/>
                </a:ln>
                <a:solidFill>
                  <a:prstClr val="white"/>
                </a:solidFill>
                <a:effectLst/>
                <a:uLnTx/>
                <a:uFillTx/>
                <a:latin typeface="Roboto"/>
                <a:ea typeface="Roboto"/>
                <a:cs typeface="Roboto"/>
                <a:sym typeface="Roboto"/>
              </a:rPr>
              <a:t>2.2 | Select relevant hazard indicators</a:t>
            </a:r>
            <a:endParaRPr kumimoji="0" sz="1600"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600"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600" b="0" i="0" u="none" strike="noStrike" kern="0" cap="none" spc="0" normalizeH="0" baseline="0" noProof="0" dirty="0">
                <a:ln>
                  <a:noFill/>
                </a:ln>
                <a:solidFill>
                  <a:prstClr val="white"/>
                </a:solidFill>
                <a:effectLst/>
                <a:uLnTx/>
                <a:uFillTx/>
                <a:latin typeface="Roboto"/>
                <a:ea typeface="Roboto"/>
                <a:cs typeface="Roboto"/>
                <a:sym typeface="Roboto"/>
              </a:rPr>
              <a:t>2.3 | Analyze historical trends and events</a:t>
            </a:r>
            <a:endParaRPr kumimoji="0" sz="1600"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600"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600" b="0" i="0" u="none" strike="noStrike" kern="0" cap="none" spc="0" normalizeH="0" baseline="0" noProof="0" dirty="0">
                <a:ln>
                  <a:noFill/>
                </a:ln>
                <a:solidFill>
                  <a:prstClr val="white"/>
                </a:solidFill>
                <a:effectLst/>
                <a:uLnTx/>
                <a:uFillTx/>
                <a:latin typeface="Roboto"/>
                <a:ea typeface="Roboto"/>
                <a:cs typeface="Roboto"/>
                <a:sym typeface="Roboto"/>
              </a:rPr>
              <a:t>2.4 | Analyze future projections across different scenarios</a:t>
            </a:r>
            <a:endParaRPr kumimoji="0" sz="1600"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p:txBody>
      </p:sp>
      <p:sp>
        <p:nvSpPr>
          <p:cNvPr id="769" name="Google Shape;769;p38"/>
          <p:cNvSpPr txBox="1"/>
          <p:nvPr/>
        </p:nvSpPr>
        <p:spPr>
          <a:xfrm>
            <a:off x="3183466" y="1744771"/>
            <a:ext cx="4074876" cy="467820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600" b="1" i="0" u="none" strike="noStrike" kern="0" cap="none" spc="0" normalizeH="0" baseline="0" noProof="0" dirty="0">
                <a:ln>
                  <a:noFill/>
                </a:ln>
                <a:solidFill>
                  <a:prstClr val="white"/>
                </a:solidFill>
                <a:effectLst/>
                <a:uLnTx/>
                <a:uFillTx/>
                <a:latin typeface="Roboto"/>
                <a:ea typeface="Roboto"/>
                <a:cs typeface="Roboto"/>
                <a:sym typeface="Roboto"/>
              </a:rPr>
              <a:t>It can be helpful to categorize hazards by climate themes:</a:t>
            </a:r>
            <a:endParaRPr kumimoji="0" sz="1600"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600"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600" b="1" i="0" u="none" strike="noStrike" kern="0" cap="none" spc="0" normalizeH="0" baseline="0" noProof="0" dirty="0">
                <a:ln>
                  <a:noFill/>
                </a:ln>
                <a:solidFill>
                  <a:prstClr val="white"/>
                </a:solidFill>
                <a:effectLst/>
                <a:uLnTx/>
                <a:uFillTx/>
                <a:latin typeface="Roboto"/>
                <a:ea typeface="Roboto"/>
                <a:cs typeface="Roboto"/>
                <a:sym typeface="Roboto"/>
              </a:rPr>
              <a:t>Drought: </a:t>
            </a:r>
            <a:endParaRPr kumimoji="0" sz="1600" b="1"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600" b="0" i="0" u="none" strike="noStrike" kern="0" cap="none" spc="0" normalizeH="0" baseline="0" noProof="0" dirty="0">
                <a:ln>
                  <a:noFill/>
                </a:ln>
                <a:solidFill>
                  <a:prstClr val="white"/>
                </a:solidFill>
                <a:effectLst/>
                <a:uLnTx/>
                <a:uFillTx/>
                <a:latin typeface="Roboto"/>
                <a:ea typeface="Roboto"/>
                <a:cs typeface="Roboto"/>
                <a:sym typeface="Roboto"/>
              </a:rPr>
              <a:t>Wildfires, Wind Erosion, Water Scarcity, Subsidence</a:t>
            </a:r>
            <a:endParaRPr kumimoji="0" sz="1600"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600"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600" b="1" i="0" u="none" strike="noStrike" kern="0" cap="none" spc="0" normalizeH="0" baseline="0" noProof="0" dirty="0">
                <a:ln>
                  <a:noFill/>
                </a:ln>
                <a:solidFill>
                  <a:prstClr val="white"/>
                </a:solidFill>
                <a:effectLst/>
                <a:uLnTx/>
                <a:uFillTx/>
                <a:latin typeface="Roboto"/>
                <a:ea typeface="Roboto"/>
                <a:cs typeface="Roboto"/>
                <a:sym typeface="Roboto"/>
              </a:rPr>
              <a:t>Floods:</a:t>
            </a:r>
            <a:endParaRPr kumimoji="0" sz="1600" b="1"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600" b="0" i="0" u="none" strike="noStrike" kern="0" cap="none" spc="0" normalizeH="0" baseline="0" noProof="0" dirty="0">
                <a:ln>
                  <a:noFill/>
                </a:ln>
                <a:solidFill>
                  <a:prstClr val="white"/>
                </a:solidFill>
                <a:effectLst/>
                <a:uLnTx/>
                <a:uFillTx/>
                <a:latin typeface="Roboto"/>
                <a:ea typeface="Roboto"/>
                <a:cs typeface="Roboto"/>
                <a:sym typeface="Roboto"/>
              </a:rPr>
              <a:t>Flash Floods, River Flooding, Surface Flooding, Coastal Flooding, Erosion</a:t>
            </a:r>
            <a:endParaRPr kumimoji="0" sz="1600"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600"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600" b="1" i="0" u="none" strike="noStrike" kern="0" cap="none" spc="0" normalizeH="0" baseline="0" noProof="0" dirty="0">
                <a:ln>
                  <a:noFill/>
                </a:ln>
                <a:solidFill>
                  <a:prstClr val="white"/>
                </a:solidFill>
                <a:effectLst/>
                <a:uLnTx/>
                <a:uFillTx/>
                <a:latin typeface="Roboto"/>
                <a:ea typeface="Roboto"/>
                <a:cs typeface="Roboto"/>
                <a:sym typeface="Roboto"/>
              </a:rPr>
              <a:t>Storms:</a:t>
            </a:r>
            <a:endParaRPr kumimoji="0" sz="1600" b="1"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600" b="0" i="0" u="none" strike="noStrike" kern="0" cap="none" spc="0" normalizeH="0" baseline="0" noProof="0" dirty="0">
                <a:ln>
                  <a:noFill/>
                </a:ln>
                <a:solidFill>
                  <a:prstClr val="white"/>
                </a:solidFill>
                <a:effectLst/>
                <a:uLnTx/>
                <a:uFillTx/>
                <a:latin typeface="Roboto"/>
                <a:ea typeface="Roboto"/>
                <a:cs typeface="Roboto"/>
                <a:sym typeface="Roboto"/>
              </a:rPr>
              <a:t>Tornados, Tropical Storms</a:t>
            </a:r>
            <a:endParaRPr kumimoji="0" sz="1600"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600" b="0" i="0" u="none" strike="noStrike" kern="0" cap="none" spc="0" normalizeH="0" baseline="0" noProof="0" dirty="0">
                <a:ln>
                  <a:noFill/>
                </a:ln>
                <a:solidFill>
                  <a:prstClr val="white"/>
                </a:solidFill>
                <a:effectLst/>
                <a:uLnTx/>
                <a:uFillTx/>
                <a:latin typeface="Roboto"/>
                <a:ea typeface="Roboto"/>
                <a:cs typeface="Roboto"/>
                <a:sym typeface="Roboto"/>
              </a:rPr>
              <a:t>Winter Storms, Thunderstorms, Coastal Flooding</a:t>
            </a:r>
            <a:endParaRPr kumimoji="0" sz="1600"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600"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600" b="1" i="0" u="none" strike="noStrike" kern="0" cap="none" spc="0" normalizeH="0" baseline="0" noProof="0" dirty="0">
                <a:ln>
                  <a:noFill/>
                </a:ln>
                <a:solidFill>
                  <a:prstClr val="white"/>
                </a:solidFill>
                <a:effectLst/>
                <a:uLnTx/>
                <a:uFillTx/>
                <a:latin typeface="Roboto"/>
                <a:ea typeface="Roboto"/>
                <a:cs typeface="Roboto"/>
                <a:sym typeface="Roboto"/>
              </a:rPr>
              <a:t>Heat:</a:t>
            </a:r>
            <a:endParaRPr kumimoji="0" sz="1600" b="1"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600" b="0" i="0" u="none" strike="noStrike" kern="0" cap="none" spc="0" normalizeH="0" baseline="0" noProof="0" dirty="0">
                <a:ln>
                  <a:noFill/>
                </a:ln>
                <a:solidFill>
                  <a:prstClr val="white"/>
                </a:solidFill>
                <a:effectLst/>
                <a:uLnTx/>
                <a:uFillTx/>
                <a:latin typeface="Roboto"/>
                <a:ea typeface="Roboto"/>
                <a:cs typeface="Roboto"/>
                <a:sym typeface="Roboto"/>
              </a:rPr>
              <a:t>Ocean Acidification, Heat Waves, Urban Heat Islands</a:t>
            </a:r>
            <a:endParaRPr kumimoji="0" sz="1600" b="0" i="0" u="none" strike="noStrike" kern="0" cap="none" spc="0" normalizeH="0" baseline="0" noProof="0" dirty="0">
              <a:ln>
                <a:noFill/>
              </a:ln>
              <a:solidFill>
                <a:prstClr val="white"/>
              </a:solidFill>
              <a:effectLst/>
              <a:uLnTx/>
              <a:uFillTx/>
              <a:latin typeface="Arial"/>
              <a:cs typeface="Arial"/>
              <a:sym typeface="Arial"/>
            </a:endParaRPr>
          </a:p>
        </p:txBody>
      </p:sp>
      <p:sp>
        <p:nvSpPr>
          <p:cNvPr id="770" name="Google Shape;770;p38"/>
          <p:cNvSpPr/>
          <p:nvPr/>
        </p:nvSpPr>
        <p:spPr>
          <a:xfrm>
            <a:off x="7466262" y="1048322"/>
            <a:ext cx="4074876" cy="5399299"/>
          </a:xfrm>
          <a:prstGeom prst="roundRect">
            <a:avLst>
              <a:gd name="adj" fmla="val 3163"/>
            </a:avLst>
          </a:pr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71" name="Google Shape;771;p38"/>
          <p:cNvSpPr txBox="1"/>
          <p:nvPr/>
        </p:nvSpPr>
        <p:spPr>
          <a:xfrm rot="-5400000">
            <a:off x="9615594" y="4079135"/>
            <a:ext cx="4294030" cy="442942"/>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dirty="0">
                <a:ln>
                  <a:noFill/>
                </a:ln>
                <a:solidFill>
                  <a:srgbClr val="FFFFFF"/>
                </a:solidFill>
                <a:effectLst/>
                <a:uLnTx/>
                <a:uFillTx/>
                <a:latin typeface="Roboto"/>
                <a:ea typeface="Roboto"/>
                <a:cs typeface="Roboto"/>
                <a:sym typeface="Roboto"/>
              </a:rPr>
              <a:t>Khulna </a:t>
            </a:r>
            <a:r>
              <a:rPr kumimoji="0" lang="en-US" sz="1199" b="0" i="0" u="none" strike="noStrike" kern="0" cap="none" spc="0" normalizeH="0" baseline="0" noProof="0" dirty="0" err="1">
                <a:ln>
                  <a:noFill/>
                </a:ln>
                <a:solidFill>
                  <a:srgbClr val="FFFFFF"/>
                </a:solidFill>
                <a:effectLst/>
                <a:uLnTx/>
                <a:uFillTx/>
                <a:latin typeface="Roboto"/>
                <a:ea typeface="Roboto"/>
                <a:cs typeface="Roboto"/>
                <a:sym typeface="Roboto"/>
              </a:rPr>
              <a:t>Dacope</a:t>
            </a:r>
            <a:r>
              <a:rPr kumimoji="0" lang="en-US" sz="1199" b="0" i="0" u="none" strike="noStrike" kern="0" cap="none" spc="0" normalizeH="0" baseline="0" noProof="0" dirty="0">
                <a:ln>
                  <a:noFill/>
                </a:ln>
                <a:solidFill>
                  <a:srgbClr val="FFFFFF"/>
                </a:solidFill>
                <a:effectLst/>
                <a:uLnTx/>
                <a:uFillTx/>
                <a:latin typeface="Roboto"/>
                <a:ea typeface="Roboto"/>
                <a:cs typeface="Roboto"/>
                <a:sym typeface="Roboto"/>
              </a:rPr>
              <a:t> Koira, Bangladesh; Photo by </a:t>
            </a:r>
            <a:r>
              <a:rPr kumimoji="0" lang="en-US" sz="1199" b="0" i="0" u="none" strike="noStrike" kern="0" cap="none" spc="0" normalizeH="0" baseline="0" noProof="0" dirty="0" err="1">
                <a:ln>
                  <a:noFill/>
                </a:ln>
                <a:solidFill>
                  <a:srgbClr val="FFFFFF"/>
                </a:solidFill>
                <a:effectLst/>
                <a:uLnTx/>
                <a:uFillTx/>
                <a:latin typeface="Roboto"/>
                <a:ea typeface="Roboto"/>
                <a:cs typeface="Roboto"/>
                <a:sym typeface="Roboto"/>
              </a:rPr>
              <a:t>Emdadul</a:t>
            </a:r>
            <a:r>
              <a:rPr kumimoji="0" lang="en-US" sz="1199" b="0" i="0" u="none" strike="noStrike" kern="0" cap="none" spc="0" normalizeH="0" baseline="0" noProof="0" dirty="0">
                <a:ln>
                  <a:noFill/>
                </a:ln>
                <a:solidFill>
                  <a:srgbClr val="FFFFFF"/>
                </a:solidFill>
                <a:effectLst/>
                <a:uLnTx/>
                <a:uFillTx/>
                <a:latin typeface="Roboto"/>
                <a:ea typeface="Roboto"/>
                <a:cs typeface="Roboto"/>
                <a:sym typeface="Roboto"/>
              </a:rPr>
              <a:t> Islam </a:t>
            </a:r>
            <a:r>
              <a:rPr kumimoji="0" lang="en-US" sz="1199" b="0" i="0" u="none" strike="noStrike" kern="0" cap="none" spc="0" normalizeH="0" baseline="0" noProof="0" dirty="0" err="1">
                <a:ln>
                  <a:noFill/>
                </a:ln>
                <a:solidFill>
                  <a:srgbClr val="FFFFFF"/>
                </a:solidFill>
                <a:effectLst/>
                <a:uLnTx/>
                <a:uFillTx/>
                <a:latin typeface="Roboto"/>
                <a:ea typeface="Roboto"/>
                <a:cs typeface="Roboto"/>
                <a:sym typeface="Roboto"/>
              </a:rPr>
              <a:t>Bitu</a:t>
            </a:r>
            <a:r>
              <a:rPr kumimoji="0" lang="en-US" sz="1199" b="0" i="0" u="none" strike="noStrike" kern="0" cap="none" spc="0" normalizeH="0" baseline="0" noProof="0" dirty="0">
                <a:ln>
                  <a:noFill/>
                </a:ln>
                <a:solidFill>
                  <a:srgbClr val="FFFFFF"/>
                </a:solidFill>
                <a:effectLst/>
                <a:uLnTx/>
                <a:uFillTx/>
                <a:latin typeface="Roboto"/>
                <a:ea typeface="Roboto"/>
                <a:cs typeface="Roboto"/>
                <a:sym typeface="Roboto"/>
              </a:rPr>
              <a:t>, UNDP Bangladesh</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772" name="Google Shape;772;p38"/>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33</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A5FBA"/>
        </a:solidFill>
        <a:effectLst/>
      </p:bgPr>
    </p:bg>
    <p:spTree>
      <p:nvGrpSpPr>
        <p:cNvPr id="1" name="Shape 776"/>
        <p:cNvGrpSpPr/>
        <p:nvPr/>
      </p:nvGrpSpPr>
      <p:grpSpPr>
        <a:xfrm>
          <a:off x="0" y="0"/>
          <a:ext cx="0" cy="0"/>
          <a:chOff x="0" y="0"/>
          <a:chExt cx="0" cy="0"/>
        </a:xfrm>
      </p:grpSpPr>
      <p:sp>
        <p:nvSpPr>
          <p:cNvPr id="781" name="Google Shape;781;p39"/>
          <p:cNvSpPr/>
          <p:nvPr/>
        </p:nvSpPr>
        <p:spPr>
          <a:xfrm>
            <a:off x="7466262" y="1048322"/>
            <a:ext cx="4074876" cy="5399299"/>
          </a:xfrm>
          <a:prstGeom prst="roundRect">
            <a:avLst>
              <a:gd name="adj" fmla="val 2888"/>
            </a:avLst>
          </a:pr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83" name="Google Shape;783;p39"/>
          <p:cNvSpPr txBox="1"/>
          <p:nvPr/>
        </p:nvSpPr>
        <p:spPr>
          <a:xfrm>
            <a:off x="3063816" y="1710677"/>
            <a:ext cx="4402445" cy="474854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DBEFF9"/>
              </a:buClr>
              <a:buSzPts val="2000"/>
              <a:buFont typeface="Arial"/>
              <a:buNone/>
              <a:tabLst/>
              <a:defRPr/>
            </a:pPr>
            <a:r>
              <a:rPr kumimoji="0" lang="en-US" sz="1533" b="1" i="0" u="none" strike="noStrike" kern="0" cap="none" spc="0" normalizeH="0" baseline="0" noProof="0" dirty="0">
                <a:ln>
                  <a:noFill/>
                </a:ln>
                <a:solidFill>
                  <a:prstClr val="white"/>
                </a:solidFill>
                <a:effectLst/>
                <a:uLnTx/>
                <a:uFillTx/>
                <a:latin typeface="Roboto"/>
                <a:ea typeface="Roboto"/>
                <a:cs typeface="Roboto"/>
                <a:sym typeface="Roboto"/>
              </a:rPr>
              <a:t>Examples of hazard indicators</a:t>
            </a:r>
            <a:endParaRPr kumimoji="0" lang="en-GB" sz="11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DBEFF9"/>
              </a:buClr>
              <a:buSzPts val="2000"/>
              <a:buFont typeface="Arial"/>
              <a:buNone/>
              <a:tabLst/>
              <a:defRPr/>
            </a:pPr>
            <a:endParaRPr kumimoji="0" lang="en-GB" sz="13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DBEFF9"/>
              </a:buClr>
              <a:buSzPts val="2000"/>
              <a:buFont typeface="Arial"/>
              <a:buNone/>
              <a:tabLst/>
              <a:defRPr/>
            </a:pPr>
            <a:r>
              <a:rPr kumimoji="0" lang="en-US" sz="1333" b="1" i="0" u="none" strike="noStrike" kern="0" cap="none" spc="0" normalizeH="0" baseline="0" noProof="0" dirty="0">
                <a:ln>
                  <a:noFill/>
                </a:ln>
                <a:solidFill>
                  <a:prstClr val="white"/>
                </a:solidFill>
                <a:effectLst/>
                <a:uLnTx/>
                <a:uFillTx/>
                <a:latin typeface="Roboto"/>
                <a:ea typeface="Roboto"/>
                <a:cs typeface="Roboto"/>
                <a:sym typeface="Roboto"/>
              </a:rPr>
              <a:t>Increasing temperatures:</a:t>
            </a:r>
            <a:endParaRPr kumimoji="0" lang="en-GB" sz="933" b="0" i="0" u="none" strike="noStrike" kern="0" cap="none" spc="0" normalizeH="0" baseline="0" noProof="0" dirty="0">
              <a:ln>
                <a:noFill/>
              </a:ln>
              <a:solidFill>
                <a:prstClr val="white"/>
              </a:solidFill>
              <a:effectLst/>
              <a:uLnTx/>
              <a:uFillTx/>
              <a:latin typeface="Arial"/>
              <a:cs typeface="Arial"/>
              <a:sym typeface="Arial"/>
            </a:endParaRPr>
          </a:p>
          <a:p>
            <a:pPr marL="287882" marR="0" lvl="1" indent="-143941" algn="l" defTabSz="914400" rtl="0" eaLnBrk="1" fontAlgn="auto" latinLnBrk="0" hangingPunct="1">
              <a:lnSpc>
                <a:spcPct val="100000"/>
              </a:lnSpc>
              <a:spcBef>
                <a:spcPts val="0"/>
              </a:spcBef>
              <a:spcAft>
                <a:spcPts val="0"/>
              </a:spcAft>
              <a:buClr>
                <a:srgbClr val="00B0CE"/>
              </a:buClr>
              <a:buSzPts val="2000"/>
              <a:buFont typeface="Arial"/>
              <a:buChar char="•"/>
              <a:tabLst/>
              <a:defRPr/>
            </a:pPr>
            <a:r>
              <a:rPr kumimoji="0" lang="en-US" sz="1333" b="0" i="0" u="none" strike="noStrike" kern="0" cap="none" spc="0" normalizeH="0" baseline="0" noProof="0" dirty="0">
                <a:ln>
                  <a:noFill/>
                </a:ln>
                <a:solidFill>
                  <a:prstClr val="white"/>
                </a:solidFill>
                <a:effectLst/>
                <a:uLnTx/>
                <a:uFillTx/>
                <a:latin typeface="Roboto"/>
                <a:ea typeface="Roboto"/>
                <a:cs typeface="Roboto"/>
                <a:sym typeface="Roboto"/>
              </a:rPr>
              <a:t>Annual seasonal monthly average (air) temperature</a:t>
            </a:r>
            <a:endParaRPr kumimoji="0" lang="en-GB"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B0CE"/>
              </a:buClr>
              <a:buSzPts val="2000"/>
              <a:buFont typeface="Arial"/>
              <a:buNone/>
              <a:tabLst/>
              <a:defRPr/>
            </a:pPr>
            <a:endParaRPr kumimoji="0" lang="en-GB" sz="13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B0CE"/>
              </a:buClr>
              <a:buSzPts val="2000"/>
              <a:buFont typeface="Arial"/>
              <a:buNone/>
              <a:tabLst/>
              <a:defRPr/>
            </a:pPr>
            <a:r>
              <a:rPr kumimoji="0" lang="en-US" sz="1333" b="1" i="0" u="none" strike="noStrike" kern="0" cap="none" spc="0" normalizeH="0" baseline="0" noProof="0" dirty="0">
                <a:ln>
                  <a:noFill/>
                </a:ln>
                <a:solidFill>
                  <a:prstClr val="white"/>
                </a:solidFill>
                <a:effectLst/>
                <a:uLnTx/>
                <a:uFillTx/>
                <a:latin typeface="Roboto"/>
                <a:ea typeface="Roboto"/>
                <a:cs typeface="Roboto"/>
                <a:sym typeface="Roboto"/>
              </a:rPr>
              <a:t>Heat waves:</a:t>
            </a:r>
            <a:endParaRPr kumimoji="0" lang="en-GB" sz="933" b="0" i="0" u="none" strike="noStrike" kern="0" cap="none" spc="0" normalizeH="0" baseline="0" noProof="0" dirty="0">
              <a:ln>
                <a:noFill/>
              </a:ln>
              <a:solidFill>
                <a:prstClr val="white"/>
              </a:solidFill>
              <a:effectLst/>
              <a:uLnTx/>
              <a:uFillTx/>
              <a:latin typeface="Arial"/>
              <a:cs typeface="Arial"/>
              <a:sym typeface="Arial"/>
            </a:endParaRPr>
          </a:p>
          <a:p>
            <a:pPr marL="287882" marR="0" lvl="1" indent="-143941" algn="l" defTabSz="914400" rtl="0" eaLnBrk="1" fontAlgn="auto" latinLnBrk="0" hangingPunct="1">
              <a:lnSpc>
                <a:spcPct val="100000"/>
              </a:lnSpc>
              <a:spcBef>
                <a:spcPts val="0"/>
              </a:spcBef>
              <a:spcAft>
                <a:spcPts val="0"/>
              </a:spcAft>
              <a:buClr>
                <a:srgbClr val="00B0CE"/>
              </a:buClr>
              <a:buSzPts val="2000"/>
              <a:buFont typeface="Arial"/>
              <a:buChar char="•"/>
              <a:tabLst/>
              <a:defRPr/>
            </a:pPr>
            <a:r>
              <a:rPr kumimoji="0" lang="en-US" sz="1333" b="0" i="0" u="none" strike="noStrike" kern="0" cap="none" spc="0" normalizeH="0" baseline="0" noProof="0" dirty="0">
                <a:ln>
                  <a:noFill/>
                </a:ln>
                <a:solidFill>
                  <a:prstClr val="white"/>
                </a:solidFill>
                <a:effectLst/>
                <a:uLnTx/>
                <a:uFillTx/>
                <a:latin typeface="Roboto"/>
                <a:ea typeface="Roboto"/>
                <a:cs typeface="Roboto"/>
                <a:sym typeface="Roboto"/>
              </a:rPr>
              <a:t>Heat wave frequency</a:t>
            </a:r>
            <a:br>
              <a:rPr kumimoji="0" lang="en-US" sz="1333" b="0" i="0" u="none" strike="noStrike" kern="0" cap="none" spc="0" normalizeH="0" baseline="0" noProof="0" dirty="0">
                <a:ln>
                  <a:noFill/>
                </a:ln>
                <a:solidFill>
                  <a:prstClr val="white"/>
                </a:solidFill>
                <a:effectLst/>
                <a:uLnTx/>
                <a:uFillTx/>
                <a:latin typeface="Roboto"/>
                <a:ea typeface="Roboto"/>
                <a:cs typeface="Roboto"/>
                <a:sym typeface="Roboto"/>
              </a:rPr>
            </a:br>
            <a:r>
              <a:rPr kumimoji="0" lang="en-US" sz="1333" b="0" i="0" u="none" strike="noStrike" kern="0" cap="none" spc="0" normalizeH="0" baseline="0" noProof="0" dirty="0">
                <a:ln>
                  <a:noFill/>
                </a:ln>
                <a:solidFill>
                  <a:prstClr val="white"/>
                </a:solidFill>
                <a:effectLst/>
                <a:uLnTx/>
                <a:uFillTx/>
                <a:latin typeface="Roboto"/>
                <a:ea typeface="Roboto"/>
                <a:cs typeface="Roboto"/>
                <a:sym typeface="Roboto"/>
              </a:rPr>
              <a:t>(avg. number of heat waves per year)</a:t>
            </a:r>
            <a:endParaRPr kumimoji="0" lang="en-GB" sz="933" b="0" i="0" u="none" strike="noStrike" kern="0" cap="none" spc="0" normalizeH="0" baseline="0" noProof="0" dirty="0">
              <a:ln>
                <a:noFill/>
              </a:ln>
              <a:solidFill>
                <a:prstClr val="white"/>
              </a:solidFill>
              <a:effectLst/>
              <a:uLnTx/>
              <a:uFillTx/>
              <a:latin typeface="Arial"/>
              <a:cs typeface="Arial"/>
              <a:sym typeface="Arial"/>
            </a:endParaRPr>
          </a:p>
          <a:p>
            <a:pPr marL="287882" marR="0" lvl="1" indent="-143941" algn="l" defTabSz="914400" rtl="0" eaLnBrk="1" fontAlgn="auto" latinLnBrk="0" hangingPunct="1">
              <a:lnSpc>
                <a:spcPct val="100000"/>
              </a:lnSpc>
              <a:spcBef>
                <a:spcPts val="0"/>
              </a:spcBef>
              <a:spcAft>
                <a:spcPts val="0"/>
              </a:spcAft>
              <a:buClr>
                <a:srgbClr val="00B0CE"/>
              </a:buClr>
              <a:buSzPts val="2000"/>
              <a:buFont typeface="Arial"/>
              <a:buChar char="•"/>
              <a:tabLst/>
              <a:defRPr/>
            </a:pPr>
            <a:r>
              <a:rPr kumimoji="0" lang="en-US" sz="1333" b="0" i="0" u="none" strike="noStrike" kern="0" cap="none" spc="0" normalizeH="0" baseline="0" noProof="0" dirty="0">
                <a:ln>
                  <a:noFill/>
                </a:ln>
                <a:solidFill>
                  <a:prstClr val="white"/>
                </a:solidFill>
                <a:effectLst/>
                <a:uLnTx/>
                <a:uFillTx/>
                <a:latin typeface="Roboto"/>
                <a:ea typeface="Roboto"/>
                <a:cs typeface="Roboto"/>
                <a:sym typeface="Roboto"/>
              </a:rPr>
              <a:t>Heat wave intensity</a:t>
            </a:r>
            <a:br>
              <a:rPr kumimoji="0" lang="en-US" sz="1333" b="0" i="0" u="none" strike="noStrike" kern="0" cap="none" spc="0" normalizeH="0" baseline="0" noProof="0" dirty="0">
                <a:ln>
                  <a:noFill/>
                </a:ln>
                <a:solidFill>
                  <a:prstClr val="white"/>
                </a:solidFill>
                <a:effectLst/>
                <a:uLnTx/>
                <a:uFillTx/>
                <a:latin typeface="Roboto"/>
                <a:ea typeface="Roboto"/>
                <a:cs typeface="Roboto"/>
                <a:sym typeface="Roboto"/>
              </a:rPr>
            </a:br>
            <a:r>
              <a:rPr kumimoji="0" lang="en-US" sz="1333" b="0" i="0" u="none" strike="noStrike" kern="0" cap="none" spc="0" normalizeH="0" baseline="0" noProof="0" dirty="0">
                <a:ln>
                  <a:noFill/>
                </a:ln>
                <a:solidFill>
                  <a:prstClr val="white"/>
                </a:solidFill>
                <a:effectLst/>
                <a:uLnTx/>
                <a:uFillTx/>
                <a:latin typeface="Roboto"/>
                <a:ea typeface="Roboto"/>
                <a:cs typeface="Roboto"/>
                <a:sym typeface="Roboto"/>
              </a:rPr>
              <a:t>(avg. temperature above local threshold)</a:t>
            </a:r>
            <a:endParaRPr kumimoji="0" lang="en-GB" sz="933" b="0" i="0" u="none" strike="noStrike" kern="0" cap="none" spc="0" normalizeH="0" baseline="0" noProof="0" dirty="0">
              <a:ln>
                <a:noFill/>
              </a:ln>
              <a:solidFill>
                <a:prstClr val="white"/>
              </a:solidFill>
              <a:effectLst/>
              <a:uLnTx/>
              <a:uFillTx/>
              <a:latin typeface="Arial"/>
              <a:cs typeface="Arial"/>
              <a:sym typeface="Arial"/>
            </a:endParaRPr>
          </a:p>
          <a:p>
            <a:pPr marL="287882" marR="0" lvl="1" indent="-143941" algn="l" defTabSz="914400" rtl="0" eaLnBrk="1" fontAlgn="auto" latinLnBrk="0" hangingPunct="1">
              <a:lnSpc>
                <a:spcPct val="100000"/>
              </a:lnSpc>
              <a:spcBef>
                <a:spcPts val="0"/>
              </a:spcBef>
              <a:spcAft>
                <a:spcPts val="0"/>
              </a:spcAft>
              <a:buClr>
                <a:srgbClr val="00B0CE"/>
              </a:buClr>
              <a:buSzPts val="2000"/>
              <a:buFont typeface="Arial"/>
              <a:buChar char="•"/>
              <a:tabLst/>
              <a:defRPr/>
            </a:pPr>
            <a:r>
              <a:rPr kumimoji="0" lang="en-US" sz="1333" b="0" i="0" u="none" strike="noStrike" kern="0" cap="none" spc="0" normalizeH="0" baseline="0" noProof="0" dirty="0">
                <a:ln>
                  <a:noFill/>
                </a:ln>
                <a:solidFill>
                  <a:prstClr val="white"/>
                </a:solidFill>
                <a:effectLst/>
                <a:uLnTx/>
                <a:uFillTx/>
                <a:latin typeface="Roboto"/>
                <a:ea typeface="Roboto"/>
                <a:cs typeface="Roboto"/>
                <a:sym typeface="Roboto"/>
              </a:rPr>
              <a:t>Heat wave duration</a:t>
            </a:r>
            <a:br>
              <a:rPr kumimoji="0" lang="en-US" sz="1333" b="0" i="0" u="none" strike="noStrike" kern="0" cap="none" spc="0" normalizeH="0" baseline="0" noProof="0" dirty="0">
                <a:ln>
                  <a:noFill/>
                </a:ln>
                <a:solidFill>
                  <a:prstClr val="white"/>
                </a:solidFill>
                <a:effectLst/>
                <a:uLnTx/>
                <a:uFillTx/>
                <a:latin typeface="Roboto"/>
                <a:ea typeface="Roboto"/>
                <a:cs typeface="Roboto"/>
                <a:sym typeface="Roboto"/>
              </a:rPr>
            </a:br>
            <a:r>
              <a:rPr kumimoji="0" lang="en-US" sz="1333" b="0" i="0" u="none" strike="noStrike" kern="0" cap="none" spc="0" normalizeH="0" baseline="0" noProof="0" dirty="0">
                <a:ln>
                  <a:noFill/>
                </a:ln>
                <a:solidFill>
                  <a:prstClr val="white"/>
                </a:solidFill>
                <a:effectLst/>
                <a:uLnTx/>
                <a:uFillTx/>
                <a:latin typeface="Roboto"/>
                <a:ea typeface="Roboto"/>
                <a:cs typeface="Roboto"/>
                <a:sym typeface="Roboto"/>
              </a:rPr>
              <a:t>(avg. length of individual heat waves – no. days)</a:t>
            </a:r>
            <a:endParaRPr kumimoji="0" lang="en-GB"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B0CE"/>
              </a:buClr>
              <a:buSzPts val="2000"/>
              <a:buFont typeface="Arial"/>
              <a:buNone/>
              <a:tabLst/>
              <a:defRPr/>
            </a:pPr>
            <a:endParaRPr kumimoji="0" lang="en-GB" sz="13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B0CE"/>
              </a:buClr>
              <a:buSzPts val="2000"/>
              <a:buFont typeface="Arial"/>
              <a:buNone/>
              <a:tabLst/>
              <a:defRPr/>
            </a:pPr>
            <a:r>
              <a:rPr kumimoji="0" lang="en-US" sz="1333" b="1" i="0" u="none" strike="noStrike" kern="0" cap="none" spc="0" normalizeH="0" baseline="0" noProof="0" dirty="0">
                <a:ln>
                  <a:noFill/>
                </a:ln>
                <a:solidFill>
                  <a:prstClr val="white"/>
                </a:solidFill>
                <a:effectLst/>
                <a:uLnTx/>
                <a:uFillTx/>
                <a:latin typeface="Roboto"/>
                <a:ea typeface="Roboto"/>
                <a:cs typeface="Roboto"/>
                <a:sym typeface="Roboto"/>
              </a:rPr>
              <a:t>Sea level rise:</a:t>
            </a:r>
            <a:endParaRPr kumimoji="0" lang="en-GB" sz="933" b="0" i="0" u="none" strike="noStrike" kern="0" cap="none" spc="0" normalizeH="0" baseline="0" noProof="0" dirty="0">
              <a:ln>
                <a:noFill/>
              </a:ln>
              <a:solidFill>
                <a:prstClr val="white"/>
              </a:solidFill>
              <a:effectLst/>
              <a:uLnTx/>
              <a:uFillTx/>
              <a:latin typeface="Arial"/>
              <a:cs typeface="Arial"/>
              <a:sym typeface="Arial"/>
            </a:endParaRPr>
          </a:p>
          <a:p>
            <a:pPr marL="287882" marR="0" lvl="1" indent="-143941" algn="l" defTabSz="914400" rtl="0" eaLnBrk="1" fontAlgn="auto" latinLnBrk="0" hangingPunct="1">
              <a:lnSpc>
                <a:spcPct val="100000"/>
              </a:lnSpc>
              <a:spcBef>
                <a:spcPts val="0"/>
              </a:spcBef>
              <a:spcAft>
                <a:spcPts val="0"/>
              </a:spcAft>
              <a:buClr>
                <a:srgbClr val="00B0CE"/>
              </a:buClr>
              <a:buSzPts val="2000"/>
              <a:buFont typeface="Arial"/>
              <a:buChar char="•"/>
              <a:tabLst/>
              <a:defRPr/>
            </a:pPr>
            <a:r>
              <a:rPr kumimoji="0" lang="en-US" sz="1333" b="0" i="0" u="none" strike="noStrike" kern="0" cap="none" spc="0" normalizeH="0" baseline="0" noProof="0" dirty="0">
                <a:ln>
                  <a:noFill/>
                </a:ln>
                <a:solidFill>
                  <a:prstClr val="white"/>
                </a:solidFill>
                <a:effectLst/>
                <a:uLnTx/>
                <a:uFillTx/>
                <a:latin typeface="Roboto"/>
                <a:ea typeface="Roboto"/>
                <a:cs typeface="Roboto"/>
                <a:sym typeface="Roboto"/>
              </a:rPr>
              <a:t>Absolute sea level change (cm)</a:t>
            </a:r>
            <a:endParaRPr kumimoji="0" lang="en-GB" sz="933" b="0" i="0" u="none" strike="noStrike" kern="0" cap="none" spc="0" normalizeH="0" baseline="0" noProof="0" dirty="0">
              <a:ln>
                <a:noFill/>
              </a:ln>
              <a:solidFill>
                <a:prstClr val="white"/>
              </a:solidFill>
              <a:effectLst/>
              <a:uLnTx/>
              <a:uFillTx/>
              <a:latin typeface="Arial"/>
              <a:cs typeface="Arial"/>
              <a:sym typeface="Arial"/>
            </a:endParaRPr>
          </a:p>
          <a:p>
            <a:pPr marL="287882" marR="0" lvl="1" indent="-143941" algn="l" defTabSz="914400" rtl="0" eaLnBrk="1" fontAlgn="auto" latinLnBrk="0" hangingPunct="1">
              <a:lnSpc>
                <a:spcPct val="100000"/>
              </a:lnSpc>
              <a:spcBef>
                <a:spcPts val="0"/>
              </a:spcBef>
              <a:spcAft>
                <a:spcPts val="0"/>
              </a:spcAft>
              <a:buClr>
                <a:srgbClr val="00B0CE"/>
              </a:buClr>
              <a:buSzPts val="2000"/>
              <a:buFont typeface="Arial"/>
              <a:buChar char="•"/>
              <a:tabLst/>
              <a:defRPr/>
            </a:pPr>
            <a:r>
              <a:rPr kumimoji="0" lang="en-US" sz="1333" b="0" i="0" u="none" strike="noStrike" kern="0" cap="none" spc="0" normalizeH="0" baseline="0" noProof="0" dirty="0">
                <a:ln>
                  <a:noFill/>
                </a:ln>
                <a:solidFill>
                  <a:prstClr val="white"/>
                </a:solidFill>
                <a:effectLst/>
                <a:uLnTx/>
                <a:uFillTx/>
                <a:latin typeface="Roboto"/>
                <a:ea typeface="Roboto"/>
                <a:cs typeface="Roboto"/>
                <a:sym typeface="Roboto"/>
              </a:rPr>
              <a:t>Relative sea level change (incl. local land movement) (cm)</a:t>
            </a:r>
            <a:endParaRPr kumimoji="0" lang="en-GB"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B0CE"/>
              </a:buClr>
              <a:buSzPts val="2000"/>
              <a:buFont typeface="Arial"/>
              <a:buNone/>
              <a:tabLst/>
              <a:defRPr/>
            </a:pPr>
            <a:endParaRPr kumimoji="0" lang="en-GB" sz="13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B0CE"/>
              </a:buClr>
              <a:buSzPts val="2000"/>
              <a:buFont typeface="Arial"/>
              <a:buNone/>
              <a:tabLst/>
              <a:defRPr/>
            </a:pPr>
            <a:r>
              <a:rPr kumimoji="0" lang="en-US" sz="1333" b="1" i="0" u="none" strike="noStrike" kern="0" cap="none" spc="0" normalizeH="0" baseline="0" noProof="0" dirty="0">
                <a:ln>
                  <a:noFill/>
                </a:ln>
                <a:solidFill>
                  <a:prstClr val="white"/>
                </a:solidFill>
                <a:effectLst/>
                <a:uLnTx/>
                <a:uFillTx/>
                <a:latin typeface="Roboto"/>
                <a:ea typeface="Roboto"/>
                <a:cs typeface="Roboto"/>
                <a:sym typeface="Roboto"/>
              </a:rPr>
              <a:t>River floods:</a:t>
            </a:r>
            <a:endParaRPr kumimoji="0" lang="en-GB" sz="933" b="0" i="0" u="none" strike="noStrike" kern="0" cap="none" spc="0" normalizeH="0" baseline="0" noProof="0" dirty="0">
              <a:ln>
                <a:noFill/>
              </a:ln>
              <a:solidFill>
                <a:prstClr val="white"/>
              </a:solidFill>
              <a:effectLst/>
              <a:uLnTx/>
              <a:uFillTx/>
              <a:latin typeface="Arial"/>
              <a:cs typeface="Arial"/>
              <a:sym typeface="Arial"/>
            </a:endParaRPr>
          </a:p>
          <a:p>
            <a:pPr marL="287882" marR="0" lvl="1" indent="-143941" algn="l" defTabSz="914400" rtl="0" eaLnBrk="1" fontAlgn="auto" latinLnBrk="0" hangingPunct="1">
              <a:lnSpc>
                <a:spcPct val="100000"/>
              </a:lnSpc>
              <a:spcBef>
                <a:spcPts val="0"/>
              </a:spcBef>
              <a:spcAft>
                <a:spcPts val="0"/>
              </a:spcAft>
              <a:buClr>
                <a:srgbClr val="00B0CE"/>
              </a:buClr>
              <a:buSzPts val="2000"/>
              <a:buFont typeface="Arial"/>
              <a:buChar char="•"/>
              <a:tabLst/>
              <a:defRPr/>
            </a:pPr>
            <a:r>
              <a:rPr kumimoji="0" lang="en-US" sz="1333" b="0" i="0" u="none" strike="noStrike" kern="0" cap="none" spc="0" normalizeH="0" baseline="0" noProof="0" dirty="0">
                <a:ln>
                  <a:noFill/>
                </a:ln>
                <a:solidFill>
                  <a:prstClr val="white"/>
                </a:solidFill>
                <a:effectLst/>
                <a:uLnTx/>
                <a:uFillTx/>
                <a:latin typeface="Roboto"/>
                <a:ea typeface="Roboto"/>
                <a:cs typeface="Roboto"/>
                <a:sym typeface="Roboto"/>
              </a:rPr>
              <a:t>No. of days with precipitation &gt; 100mm</a:t>
            </a:r>
            <a:endParaRPr kumimoji="0" lang="en-GB" sz="933" b="0" i="0" u="none" strike="noStrike" kern="0" cap="none" spc="0" normalizeH="0" baseline="0" noProof="0" dirty="0">
              <a:ln>
                <a:noFill/>
              </a:ln>
              <a:solidFill>
                <a:prstClr val="white"/>
              </a:solidFill>
              <a:effectLst/>
              <a:uLnTx/>
              <a:uFillTx/>
              <a:latin typeface="Arial"/>
              <a:cs typeface="Arial"/>
              <a:sym typeface="Arial"/>
            </a:endParaRPr>
          </a:p>
          <a:p>
            <a:pPr marL="287882" marR="0" lvl="1" indent="-143941" algn="l" defTabSz="914400" rtl="0" eaLnBrk="1" fontAlgn="auto" latinLnBrk="0" hangingPunct="1">
              <a:lnSpc>
                <a:spcPct val="100000"/>
              </a:lnSpc>
              <a:spcBef>
                <a:spcPts val="0"/>
              </a:spcBef>
              <a:spcAft>
                <a:spcPts val="0"/>
              </a:spcAft>
              <a:buClr>
                <a:srgbClr val="00B0CE"/>
              </a:buClr>
              <a:buSzPts val="2000"/>
              <a:buFont typeface="Arial"/>
              <a:buChar char="•"/>
              <a:tabLst/>
              <a:defRPr/>
            </a:pPr>
            <a:r>
              <a:rPr kumimoji="0" lang="en-US" sz="1333" b="0" i="0" u="none" strike="noStrike" kern="0" cap="none" spc="0" normalizeH="0" baseline="0" noProof="0" dirty="0">
                <a:ln>
                  <a:noFill/>
                </a:ln>
                <a:solidFill>
                  <a:prstClr val="white"/>
                </a:solidFill>
                <a:effectLst/>
                <a:uLnTx/>
                <a:uFillTx/>
                <a:latin typeface="Roboto"/>
                <a:ea typeface="Roboto"/>
                <a:cs typeface="Roboto"/>
                <a:sym typeface="Roboto"/>
              </a:rPr>
              <a:t>Flooding magnitude (peak discharge)</a:t>
            </a:r>
            <a:endParaRPr kumimoji="0" lang="en-GB" sz="933" b="0" i="0" u="none" strike="noStrike" kern="0" cap="none" spc="0" normalizeH="0" baseline="0" noProof="0" dirty="0">
              <a:ln>
                <a:noFill/>
              </a:ln>
              <a:solidFill>
                <a:prstClr val="white"/>
              </a:solidFill>
              <a:effectLst/>
              <a:uLnTx/>
              <a:uFillTx/>
              <a:latin typeface="Arial"/>
              <a:cs typeface="Arial"/>
              <a:sym typeface="Arial"/>
            </a:endParaRPr>
          </a:p>
          <a:p>
            <a:pPr marL="287882" marR="0" lvl="1" indent="-143941" algn="l" defTabSz="914400" rtl="0" eaLnBrk="1" fontAlgn="auto" latinLnBrk="0" hangingPunct="1">
              <a:lnSpc>
                <a:spcPct val="100000"/>
              </a:lnSpc>
              <a:spcBef>
                <a:spcPts val="0"/>
              </a:spcBef>
              <a:spcAft>
                <a:spcPts val="0"/>
              </a:spcAft>
              <a:buClr>
                <a:srgbClr val="00B0CE"/>
              </a:buClr>
              <a:buSzPts val="2000"/>
              <a:buFont typeface="Arial"/>
              <a:buChar char="•"/>
              <a:tabLst/>
              <a:defRPr/>
            </a:pPr>
            <a:r>
              <a:rPr kumimoji="0" lang="en-US" sz="1333" b="0" i="0" u="none" strike="noStrike" kern="0" cap="none" spc="0" normalizeH="0" baseline="0" noProof="0" dirty="0">
                <a:ln>
                  <a:noFill/>
                </a:ln>
                <a:solidFill>
                  <a:prstClr val="white"/>
                </a:solidFill>
                <a:effectLst/>
                <a:uLnTx/>
                <a:uFillTx/>
                <a:latin typeface="Roboto"/>
                <a:ea typeface="Roboto"/>
                <a:cs typeface="Roboto"/>
                <a:sym typeface="Roboto"/>
              </a:rPr>
              <a:t>Flooding frequency</a:t>
            </a:r>
            <a:br>
              <a:rPr kumimoji="0" lang="en-US" sz="1333" b="0" i="0" u="none" strike="noStrike" kern="0" cap="none" spc="0" normalizeH="0" baseline="0" noProof="0" dirty="0">
                <a:ln>
                  <a:noFill/>
                </a:ln>
                <a:solidFill>
                  <a:prstClr val="white"/>
                </a:solidFill>
                <a:effectLst/>
                <a:uLnTx/>
                <a:uFillTx/>
                <a:latin typeface="Roboto"/>
                <a:ea typeface="Roboto"/>
                <a:cs typeface="Roboto"/>
                <a:sym typeface="Roboto"/>
              </a:rPr>
            </a:br>
            <a:r>
              <a:rPr kumimoji="0" lang="en-US" sz="1333" b="0" i="0" u="none" strike="noStrike" kern="0" cap="none" spc="0" normalizeH="0" baseline="0" noProof="0" dirty="0">
                <a:ln>
                  <a:noFill/>
                </a:ln>
                <a:solidFill>
                  <a:prstClr val="white"/>
                </a:solidFill>
                <a:effectLst/>
                <a:uLnTx/>
                <a:uFillTx/>
                <a:latin typeface="Roboto"/>
                <a:ea typeface="Roboto"/>
                <a:cs typeface="Roboto"/>
                <a:sym typeface="Roboto"/>
              </a:rPr>
              <a:t>(avg. no. of flood days per year)</a:t>
            </a:r>
            <a:endParaRPr kumimoji="0" lang="en-GB" sz="933" b="0" i="0" u="none" strike="noStrike" kern="0" cap="none" spc="0" normalizeH="0" baseline="0" noProof="0" dirty="0">
              <a:ln>
                <a:noFill/>
              </a:ln>
              <a:solidFill>
                <a:prstClr val="white"/>
              </a:solidFill>
              <a:effectLst/>
              <a:uLnTx/>
              <a:uFillTx/>
              <a:latin typeface="Arial"/>
              <a:cs typeface="Arial"/>
              <a:sym typeface="Arial"/>
            </a:endParaRPr>
          </a:p>
        </p:txBody>
      </p:sp>
      <p:sp>
        <p:nvSpPr>
          <p:cNvPr id="784" name="Google Shape;784;p39"/>
          <p:cNvSpPr txBox="1"/>
          <p:nvPr/>
        </p:nvSpPr>
        <p:spPr>
          <a:xfrm rot="-5400000">
            <a:off x="9712707" y="4264519"/>
            <a:ext cx="4144733"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dirty="0" err="1">
                <a:ln>
                  <a:noFill/>
                </a:ln>
                <a:solidFill>
                  <a:prstClr val="white"/>
                </a:solidFill>
                <a:effectLst/>
                <a:uLnTx/>
                <a:uFillTx/>
                <a:latin typeface="Roboto"/>
                <a:ea typeface="Roboto"/>
                <a:cs typeface="Roboto"/>
                <a:sym typeface="Roboto"/>
              </a:rPr>
              <a:t>Wajir</a:t>
            </a:r>
            <a:r>
              <a:rPr kumimoji="0" lang="en-US" sz="1199" b="0" i="0" u="none" strike="noStrike" kern="0" cap="none" spc="0" normalizeH="0" baseline="0" noProof="0" dirty="0">
                <a:ln>
                  <a:noFill/>
                </a:ln>
                <a:solidFill>
                  <a:prstClr val="white"/>
                </a:solidFill>
                <a:effectLst/>
                <a:uLnTx/>
                <a:uFillTx/>
                <a:latin typeface="Roboto"/>
                <a:ea typeface="Roboto"/>
                <a:cs typeface="Roboto"/>
                <a:sym typeface="Roboto"/>
              </a:rPr>
              <a:t>; Photo by Jervis Sundays, Kenya Red Cross Society</a:t>
            </a:r>
            <a:endParaRPr kumimoji="0" sz="933" b="0" i="0" u="none" strike="noStrike" kern="0" cap="none" spc="0" normalizeH="0" baseline="0" noProof="0" dirty="0">
              <a:ln>
                <a:noFill/>
              </a:ln>
              <a:solidFill>
                <a:prstClr val="white"/>
              </a:solidFill>
              <a:effectLst/>
              <a:uLnTx/>
              <a:uFillTx/>
              <a:latin typeface="Arial"/>
              <a:cs typeface="Arial"/>
              <a:sym typeface="Arial"/>
            </a:endParaRPr>
          </a:p>
        </p:txBody>
      </p:sp>
      <p:sp>
        <p:nvSpPr>
          <p:cNvPr id="786" name="Google Shape;786;p39"/>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34</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Google Shape;764;p38">
            <a:extLst>
              <a:ext uri="{FF2B5EF4-FFF2-40B4-BE49-F238E27FC236}">
                <a16:creationId xmlns:a16="http://schemas.microsoft.com/office/drawing/2014/main" id="{2AE87EAE-6354-E20A-1877-961EA86F4F69}"/>
              </a:ext>
            </a:extLst>
          </p:cNvPr>
          <p:cNvSpPr txBox="1"/>
          <p:nvPr/>
        </p:nvSpPr>
        <p:spPr>
          <a:xfrm>
            <a:off x="568640" y="410379"/>
            <a:ext cx="10924527"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Step 02 | Assess Hazards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3" name="Google Shape;765;p38">
            <a:extLst>
              <a:ext uri="{FF2B5EF4-FFF2-40B4-BE49-F238E27FC236}">
                <a16:creationId xmlns:a16="http://schemas.microsoft.com/office/drawing/2014/main" id="{F37D3424-207E-726C-71C4-E7822F315EB2}"/>
              </a:ext>
            </a:extLst>
          </p:cNvPr>
          <p:cNvSpPr txBox="1"/>
          <p:nvPr/>
        </p:nvSpPr>
        <p:spPr>
          <a:xfrm>
            <a:off x="568640" y="1710677"/>
            <a:ext cx="2140400" cy="3066673"/>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2.1 | Determine relevant climate hazards</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GB" sz="1533" b="1" i="0" u="none" strike="noStrike" kern="0" cap="none" spc="0" normalizeH="0" baseline="0" noProof="0" dirty="0">
                <a:ln>
                  <a:noFill/>
                </a:ln>
                <a:solidFill>
                  <a:srgbClr val="0BD0D9">
                    <a:lumMod val="40000"/>
                    <a:lumOff val="60000"/>
                  </a:srgbClr>
                </a:solidFill>
                <a:effectLst/>
                <a:uLnTx/>
                <a:uFillTx/>
                <a:latin typeface="Roboto"/>
                <a:ea typeface="Roboto"/>
                <a:cs typeface="Roboto"/>
                <a:sym typeface="Roboto"/>
              </a:rPr>
              <a:t>2.2 | Select relevant hazard indicators</a:t>
            </a:r>
            <a:endParaRPr kumimoji="0" lang="en-GB" sz="933" b="1" i="0" u="none" strike="noStrike" kern="0" cap="none" spc="0" normalizeH="0" baseline="0" noProof="0" dirty="0">
              <a:ln>
                <a:noFill/>
              </a:ln>
              <a:solidFill>
                <a:srgbClr val="0BD0D9">
                  <a:lumMod val="40000"/>
                  <a:lumOff val="60000"/>
                </a:srgbClr>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2.3 | Analyze historical trends and events</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2.4 | Analyze future projections across different scenarios</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A5FBA"/>
        </a:solidFill>
        <a:effectLst/>
      </p:bgPr>
    </p:bg>
    <p:spTree>
      <p:nvGrpSpPr>
        <p:cNvPr id="1" name="Shape 790"/>
        <p:cNvGrpSpPr/>
        <p:nvPr/>
      </p:nvGrpSpPr>
      <p:grpSpPr>
        <a:xfrm>
          <a:off x="0" y="0"/>
          <a:ext cx="0" cy="0"/>
          <a:chOff x="0" y="0"/>
          <a:chExt cx="0" cy="0"/>
        </a:xfrm>
      </p:grpSpPr>
      <p:sp>
        <p:nvSpPr>
          <p:cNvPr id="797" name="Google Shape;797;p40"/>
          <p:cNvSpPr/>
          <p:nvPr/>
        </p:nvSpPr>
        <p:spPr>
          <a:xfrm>
            <a:off x="7466263" y="1048322"/>
            <a:ext cx="4074876" cy="5399299"/>
          </a:xfrm>
          <a:prstGeom prst="roundRect">
            <a:avLst>
              <a:gd name="adj" fmla="val 4069"/>
            </a:avLst>
          </a:pr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96" name="Google Shape;796;p40"/>
          <p:cNvSpPr txBox="1"/>
          <p:nvPr/>
        </p:nvSpPr>
        <p:spPr>
          <a:xfrm>
            <a:off x="3090099" y="1583782"/>
            <a:ext cx="4074876" cy="448206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B0CE"/>
              </a:buClr>
              <a:buSzPts val="2300"/>
              <a:buFont typeface="Arial"/>
              <a:buNone/>
              <a:tabLst/>
              <a:defRPr/>
            </a:pPr>
            <a:r>
              <a:rPr kumimoji="0" lang="en-US" sz="1533" b="1" i="0" u="none" strike="noStrike" kern="0" cap="none" spc="0" normalizeH="0" baseline="0" noProof="0" dirty="0">
                <a:ln>
                  <a:noFill/>
                </a:ln>
                <a:solidFill>
                  <a:prstClr val="white"/>
                </a:solidFill>
                <a:effectLst/>
                <a:uLnTx/>
                <a:uFillTx/>
                <a:latin typeface="Roboto"/>
                <a:ea typeface="Roboto"/>
                <a:cs typeface="Roboto"/>
                <a:sym typeface="Roboto"/>
              </a:rPr>
              <a:t>Key questions:</a:t>
            </a:r>
            <a:endParaRPr kumimoji="0" lang="en-GB" sz="933" b="0" i="0" u="none" strike="noStrike" kern="0" cap="none" spc="0" normalizeH="0" baseline="0" noProof="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B0CE"/>
              </a:buClr>
              <a:buSzPts val="2300"/>
              <a:buFont typeface="Arial"/>
              <a:buNone/>
              <a:tabLst/>
              <a:defRPr/>
            </a:pPr>
            <a:endParaRPr kumimoji="0" lang="en-GB" sz="1533" b="1" i="0" u="none" strike="noStrike" kern="0" cap="none" spc="0" normalizeH="0" baseline="0" noProof="0">
              <a:ln>
                <a:noFill/>
              </a:ln>
              <a:solidFill>
                <a:prstClr val="white"/>
              </a:solidFill>
              <a:effectLst/>
              <a:uLnTx/>
              <a:uFillTx/>
              <a:latin typeface="Roboto"/>
              <a:ea typeface="Roboto"/>
              <a:cs typeface="Roboto"/>
              <a:sym typeface="Roboto"/>
            </a:endParaRPr>
          </a:p>
          <a:p>
            <a:pPr marL="331064" marR="0" lvl="1" indent="-165531" algn="l" defTabSz="914400" rtl="0" eaLnBrk="1" fontAlgn="auto" latinLnBrk="0" hangingPunct="1">
              <a:lnSpc>
                <a:spcPct val="100000"/>
              </a:lnSpc>
              <a:spcBef>
                <a:spcPts val="0"/>
              </a:spcBef>
              <a:spcAft>
                <a:spcPts val="0"/>
              </a:spcAft>
              <a:buClr>
                <a:srgbClr val="00B0CE"/>
              </a:buClr>
              <a:buSzPts val="2300"/>
              <a:buFont typeface="Arial"/>
              <a:buChar char="•"/>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What are key historical trends in the city? (looking back over 30 years is ideal)</a:t>
            </a:r>
            <a:endParaRPr kumimoji="0" lang="en-GB" sz="933" b="0" i="0" u="none" strike="noStrike" kern="0" cap="none" spc="0" normalizeH="0" baseline="0" noProof="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B0CE"/>
              </a:buClr>
              <a:buSzPts val="2300"/>
              <a:buFont typeface="Arial"/>
              <a:buNone/>
              <a:tabLst/>
              <a:defRPr/>
            </a:pPr>
            <a:endParaRPr kumimoji="0" lang="en-GB" sz="1533" b="0" i="0" u="none" strike="noStrike" kern="0" cap="none" spc="0" normalizeH="0" baseline="0" noProof="0">
              <a:ln>
                <a:noFill/>
              </a:ln>
              <a:solidFill>
                <a:prstClr val="white"/>
              </a:solidFill>
              <a:effectLst/>
              <a:uLnTx/>
              <a:uFillTx/>
              <a:latin typeface="Roboto"/>
              <a:ea typeface="Roboto"/>
              <a:cs typeface="Roboto"/>
              <a:sym typeface="Roboto"/>
            </a:endParaRPr>
          </a:p>
          <a:p>
            <a:pPr marL="331064" marR="0" lvl="1" indent="-165531" algn="l" defTabSz="914400" rtl="0" eaLnBrk="1" fontAlgn="auto" latinLnBrk="0" hangingPunct="1">
              <a:lnSpc>
                <a:spcPct val="100000"/>
              </a:lnSpc>
              <a:spcBef>
                <a:spcPts val="0"/>
              </a:spcBef>
              <a:spcAft>
                <a:spcPts val="0"/>
              </a:spcAft>
              <a:buClr>
                <a:srgbClr val="00B0CE"/>
              </a:buClr>
              <a:buSzPts val="2300"/>
              <a:buFont typeface="Arial"/>
              <a:buChar char="•"/>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What major historical climate events have occurred for each relevant hazard?</a:t>
            </a:r>
            <a:endParaRPr kumimoji="0" lang="en-GB" sz="933" b="0" i="0" u="none" strike="noStrike" kern="0" cap="none" spc="0" normalizeH="0" baseline="0" noProof="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B0CE"/>
              </a:buClr>
              <a:buSzPts val="2300"/>
              <a:buFont typeface="Arial"/>
              <a:buNone/>
              <a:tabLst/>
              <a:defRPr/>
            </a:pPr>
            <a:endParaRPr kumimoji="0" lang="en-GB" sz="1533" b="0" i="0" u="none" strike="noStrike" kern="0" cap="none" spc="0" normalizeH="0" baseline="0" noProof="0">
              <a:ln>
                <a:noFill/>
              </a:ln>
              <a:solidFill>
                <a:prstClr val="white"/>
              </a:solidFill>
              <a:effectLst/>
              <a:uLnTx/>
              <a:uFillTx/>
              <a:latin typeface="Roboto"/>
              <a:ea typeface="Roboto"/>
              <a:cs typeface="Roboto"/>
              <a:sym typeface="Roboto"/>
            </a:endParaRPr>
          </a:p>
          <a:p>
            <a:pPr marL="331064" marR="0" lvl="1" indent="-165531" algn="l" defTabSz="914400" rtl="0" eaLnBrk="1" fontAlgn="auto" latinLnBrk="0" hangingPunct="1">
              <a:lnSpc>
                <a:spcPct val="100000"/>
              </a:lnSpc>
              <a:spcBef>
                <a:spcPts val="0"/>
              </a:spcBef>
              <a:spcAft>
                <a:spcPts val="0"/>
              </a:spcAft>
              <a:buClr>
                <a:srgbClr val="00B0CE"/>
              </a:buClr>
              <a:buSzPts val="2300"/>
              <a:buFont typeface="Arial"/>
              <a:buChar char="•"/>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What were the impacts? (e.g. loss of lives and/or livelihoods, direct and indirect economic losses)</a:t>
            </a:r>
            <a:endParaRPr kumimoji="0" lang="en-GB" sz="933" b="0" i="0" u="none" strike="noStrike" kern="0" cap="none" spc="0" normalizeH="0" baseline="0" noProof="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B0CE"/>
              </a:buClr>
              <a:buSzPts val="2300"/>
              <a:buFont typeface="Arial"/>
              <a:buNone/>
              <a:tabLst/>
              <a:defRPr/>
            </a:pPr>
            <a:endParaRPr kumimoji="0" lang="en-GB" sz="1533" b="0" i="0" u="none" strike="noStrike" kern="0" cap="none" spc="0" normalizeH="0" baseline="0" noProof="0">
              <a:ln>
                <a:noFill/>
              </a:ln>
              <a:solidFill>
                <a:prstClr val="white"/>
              </a:solidFill>
              <a:effectLst/>
              <a:uLnTx/>
              <a:uFillTx/>
              <a:latin typeface="Roboto"/>
              <a:ea typeface="Roboto"/>
              <a:cs typeface="Roboto"/>
              <a:sym typeface="Roboto"/>
            </a:endParaRPr>
          </a:p>
          <a:p>
            <a:pPr marL="331064" marR="0" lvl="1" indent="-165531" algn="l" defTabSz="914400" rtl="0" eaLnBrk="1" fontAlgn="auto" latinLnBrk="0" hangingPunct="1">
              <a:lnSpc>
                <a:spcPct val="100000"/>
              </a:lnSpc>
              <a:spcBef>
                <a:spcPts val="0"/>
              </a:spcBef>
              <a:spcAft>
                <a:spcPts val="0"/>
              </a:spcAft>
              <a:buClr>
                <a:srgbClr val="00B0CE"/>
              </a:buClr>
              <a:buSzPts val="2300"/>
              <a:buFont typeface="Arial"/>
              <a:buChar char="•"/>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What sectors and groups of people were most affected, including women, poor communities, children, the elderly, etc.?</a:t>
            </a:r>
            <a:endParaRPr kumimoji="0" lang="en-GB" sz="933" b="0" i="0" u="none" strike="noStrike" kern="0" cap="none" spc="0" normalizeH="0" baseline="0" noProof="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B0CE"/>
              </a:buClr>
              <a:buSzPts val="2300"/>
              <a:buFont typeface="Arial"/>
              <a:buNone/>
              <a:tabLst/>
              <a:defRPr/>
            </a:pPr>
            <a:endParaRPr kumimoji="0" lang="en-GB" sz="1533" b="0" i="0" u="none" strike="noStrike" kern="0" cap="none" spc="0" normalizeH="0" baseline="0" noProof="0">
              <a:ln>
                <a:noFill/>
              </a:ln>
              <a:solidFill>
                <a:prstClr val="white"/>
              </a:solidFill>
              <a:effectLst/>
              <a:uLnTx/>
              <a:uFillTx/>
              <a:latin typeface="Roboto"/>
              <a:ea typeface="Roboto"/>
              <a:cs typeface="Roboto"/>
              <a:sym typeface="Roboto"/>
            </a:endParaRPr>
          </a:p>
          <a:p>
            <a:pPr marL="331064" marR="0" lvl="1" indent="-165531" algn="l" defTabSz="914400" rtl="0" eaLnBrk="1" fontAlgn="auto" latinLnBrk="0" hangingPunct="1">
              <a:lnSpc>
                <a:spcPct val="100000"/>
              </a:lnSpc>
              <a:spcBef>
                <a:spcPts val="0"/>
              </a:spcBef>
              <a:spcAft>
                <a:spcPts val="0"/>
              </a:spcAft>
              <a:buClr>
                <a:srgbClr val="00B0CE"/>
              </a:buClr>
              <a:buSzPts val="2300"/>
              <a:buFont typeface="Arial"/>
              <a:buChar char="•"/>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How have these hazards changed over time? (More/less frequent? More/less intense? Longer/shorter duration?)</a:t>
            </a:r>
            <a:endParaRPr kumimoji="0" lang="en-GB" sz="933" b="0" i="0" u="none" strike="noStrike" kern="0" cap="none" spc="0" normalizeH="0" baseline="0" noProof="0">
              <a:ln>
                <a:noFill/>
              </a:ln>
              <a:solidFill>
                <a:prstClr val="white"/>
              </a:solidFill>
              <a:effectLst/>
              <a:uLnTx/>
              <a:uFillTx/>
              <a:latin typeface="Arial"/>
              <a:cs typeface="Arial"/>
              <a:sym typeface="Arial"/>
            </a:endParaRPr>
          </a:p>
        </p:txBody>
      </p:sp>
      <p:sp>
        <p:nvSpPr>
          <p:cNvPr id="799" name="Google Shape;799;p40"/>
          <p:cNvSpPr txBox="1"/>
          <p:nvPr/>
        </p:nvSpPr>
        <p:spPr>
          <a:xfrm rot="-5400000">
            <a:off x="9661729" y="4086053"/>
            <a:ext cx="4144733"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dirty="0" err="1">
                <a:ln>
                  <a:noFill/>
                </a:ln>
                <a:solidFill>
                  <a:srgbClr val="FFFFFF"/>
                </a:solidFill>
                <a:effectLst/>
                <a:uLnTx/>
                <a:uFillTx/>
                <a:latin typeface="Roboto"/>
                <a:ea typeface="Roboto"/>
                <a:cs typeface="Roboto"/>
                <a:sym typeface="Roboto"/>
              </a:rPr>
              <a:t>Wajir</a:t>
            </a:r>
            <a:r>
              <a:rPr kumimoji="0" lang="en-US" sz="1199" b="0" i="0" u="none" strike="noStrike" kern="0" cap="none" spc="0" normalizeH="0" baseline="0" noProof="0" dirty="0">
                <a:ln>
                  <a:noFill/>
                </a:ln>
                <a:solidFill>
                  <a:srgbClr val="FFFFFF"/>
                </a:solidFill>
                <a:effectLst/>
                <a:uLnTx/>
                <a:uFillTx/>
                <a:latin typeface="Roboto"/>
                <a:ea typeface="Roboto"/>
                <a:cs typeface="Roboto"/>
                <a:sym typeface="Roboto"/>
              </a:rPr>
              <a:t>; Photo by Riccardo Gangale, ILRI</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800" name="Google Shape;800;p40"/>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35</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Google Shape;764;p38">
            <a:extLst>
              <a:ext uri="{FF2B5EF4-FFF2-40B4-BE49-F238E27FC236}">
                <a16:creationId xmlns:a16="http://schemas.microsoft.com/office/drawing/2014/main" id="{26D13905-5DEF-6F0A-7484-91C90F8381E4}"/>
              </a:ext>
            </a:extLst>
          </p:cNvPr>
          <p:cNvSpPr txBox="1"/>
          <p:nvPr/>
        </p:nvSpPr>
        <p:spPr>
          <a:xfrm>
            <a:off x="568640" y="410379"/>
            <a:ext cx="10924527"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Step 02 | Assess Hazards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4" name="Google Shape;765;p38">
            <a:extLst>
              <a:ext uri="{FF2B5EF4-FFF2-40B4-BE49-F238E27FC236}">
                <a16:creationId xmlns:a16="http://schemas.microsoft.com/office/drawing/2014/main" id="{38DAC993-1EEC-C5BF-04CF-CD3660D7598B}"/>
              </a:ext>
            </a:extLst>
          </p:cNvPr>
          <p:cNvSpPr txBox="1"/>
          <p:nvPr/>
        </p:nvSpPr>
        <p:spPr>
          <a:xfrm>
            <a:off x="568640" y="1710677"/>
            <a:ext cx="2140400" cy="3066673"/>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2.1 | Determine relevant climate hazards</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2.2 | Select relevant hazard indicators</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lang="en-GB" sz="1533" b="0" i="0" u="none" strike="noStrike" kern="0" cap="none" spc="0" normalizeH="0" baseline="0" noProof="0">
              <a:ln>
                <a:noFill/>
              </a:ln>
              <a:solidFill>
                <a:srgbClr val="0BD0D9">
                  <a:lumMod val="40000"/>
                  <a:lumOff val="60000"/>
                </a:srgbClr>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GB" sz="1533" b="1" i="0" u="none" strike="noStrike" kern="0" cap="none" spc="0" normalizeH="0" baseline="0" noProof="0">
                <a:ln>
                  <a:noFill/>
                </a:ln>
                <a:solidFill>
                  <a:srgbClr val="0BD0D9">
                    <a:lumMod val="40000"/>
                    <a:lumOff val="60000"/>
                  </a:srgbClr>
                </a:solidFill>
                <a:effectLst/>
                <a:uLnTx/>
                <a:uFillTx/>
                <a:latin typeface="Roboto"/>
                <a:ea typeface="Roboto"/>
                <a:cs typeface="Roboto"/>
                <a:sym typeface="Roboto"/>
              </a:rPr>
              <a:t>2.3 | Analyze historical trends and events</a:t>
            </a:r>
            <a:endParaRPr kumimoji="0" lang="en-GB" sz="933" b="1" i="0" u="none" strike="noStrike" kern="0" cap="none" spc="0" normalizeH="0" baseline="0" noProof="0">
              <a:ln>
                <a:noFill/>
              </a:ln>
              <a:solidFill>
                <a:srgbClr val="0BD0D9">
                  <a:lumMod val="40000"/>
                  <a:lumOff val="60000"/>
                </a:srgbClr>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2.4 | Analyze future projections across different scenarios</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A5FBA"/>
        </a:solidFill>
        <a:effectLst/>
      </p:bgPr>
    </p:bg>
    <p:spTree>
      <p:nvGrpSpPr>
        <p:cNvPr id="1" name="Shape 804"/>
        <p:cNvGrpSpPr/>
        <p:nvPr/>
      </p:nvGrpSpPr>
      <p:grpSpPr>
        <a:xfrm>
          <a:off x="0" y="0"/>
          <a:ext cx="0" cy="0"/>
          <a:chOff x="0" y="0"/>
          <a:chExt cx="0" cy="0"/>
        </a:xfrm>
      </p:grpSpPr>
      <p:sp>
        <p:nvSpPr>
          <p:cNvPr id="813" name="Google Shape;813;p41"/>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36</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Google Shape;764;p38">
            <a:extLst>
              <a:ext uri="{FF2B5EF4-FFF2-40B4-BE49-F238E27FC236}">
                <a16:creationId xmlns:a16="http://schemas.microsoft.com/office/drawing/2014/main" id="{516596E3-4917-DF6D-ED10-A06777278FC6}"/>
              </a:ext>
            </a:extLst>
          </p:cNvPr>
          <p:cNvSpPr txBox="1"/>
          <p:nvPr/>
        </p:nvSpPr>
        <p:spPr>
          <a:xfrm>
            <a:off x="568640" y="410379"/>
            <a:ext cx="10924527"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Step 02 | Assess Hazards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3" name="Google Shape;765;p38">
            <a:extLst>
              <a:ext uri="{FF2B5EF4-FFF2-40B4-BE49-F238E27FC236}">
                <a16:creationId xmlns:a16="http://schemas.microsoft.com/office/drawing/2014/main" id="{62600623-99F7-EF9B-1E7F-58143490A91C}"/>
              </a:ext>
            </a:extLst>
          </p:cNvPr>
          <p:cNvSpPr txBox="1"/>
          <p:nvPr/>
        </p:nvSpPr>
        <p:spPr>
          <a:xfrm>
            <a:off x="568640" y="1710677"/>
            <a:ext cx="2140400" cy="3066673"/>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2.1 | Determine relevant climate hazards</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2.2 | Select relevant hazard indicators</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GB" sz="1533" b="1" i="0" u="none" strike="noStrike" kern="0" cap="none" spc="0" normalizeH="0" baseline="0" noProof="0" dirty="0">
                <a:ln>
                  <a:noFill/>
                </a:ln>
                <a:solidFill>
                  <a:srgbClr val="0BD0D9">
                    <a:lumMod val="40000"/>
                    <a:lumOff val="60000"/>
                  </a:srgbClr>
                </a:solidFill>
                <a:effectLst/>
                <a:uLnTx/>
                <a:uFillTx/>
                <a:latin typeface="Roboto"/>
                <a:ea typeface="Roboto"/>
                <a:cs typeface="Roboto"/>
                <a:sym typeface="Roboto"/>
              </a:rPr>
              <a:t>2.3 | </a:t>
            </a:r>
            <a:r>
              <a:rPr kumimoji="0" lang="en-GB" sz="1533" b="1" i="0" u="none" strike="noStrike" kern="0" cap="none" spc="0" normalizeH="0" baseline="0" noProof="0" dirty="0" err="1">
                <a:ln>
                  <a:noFill/>
                </a:ln>
                <a:solidFill>
                  <a:srgbClr val="0BD0D9">
                    <a:lumMod val="40000"/>
                    <a:lumOff val="60000"/>
                  </a:srgbClr>
                </a:solidFill>
                <a:effectLst/>
                <a:uLnTx/>
                <a:uFillTx/>
                <a:latin typeface="Roboto"/>
                <a:ea typeface="Roboto"/>
                <a:cs typeface="Roboto"/>
                <a:sym typeface="Roboto"/>
              </a:rPr>
              <a:t>Analyze</a:t>
            </a:r>
            <a:r>
              <a:rPr kumimoji="0" lang="en-GB" sz="1533" b="1" i="0" u="none" strike="noStrike" kern="0" cap="none" spc="0" normalizeH="0" baseline="0" noProof="0" dirty="0">
                <a:ln>
                  <a:noFill/>
                </a:ln>
                <a:solidFill>
                  <a:srgbClr val="0BD0D9">
                    <a:lumMod val="40000"/>
                    <a:lumOff val="60000"/>
                  </a:srgbClr>
                </a:solidFill>
                <a:effectLst/>
                <a:uLnTx/>
                <a:uFillTx/>
                <a:latin typeface="Roboto"/>
                <a:ea typeface="Roboto"/>
                <a:cs typeface="Roboto"/>
                <a:sym typeface="Roboto"/>
              </a:rPr>
              <a:t> historical trends and events</a:t>
            </a:r>
            <a:endParaRPr kumimoji="0" lang="en-GB" sz="933" b="1" i="0" u="none" strike="noStrike" kern="0" cap="none" spc="0" normalizeH="0" baseline="0" noProof="0" dirty="0">
              <a:ln>
                <a:noFill/>
              </a:ln>
              <a:solidFill>
                <a:srgbClr val="0BD0D9">
                  <a:lumMod val="40000"/>
                  <a:lumOff val="60000"/>
                </a:srgbClr>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2.4 | Analyze future projections across different scenarios</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p:txBody>
      </p:sp>
      <p:pic>
        <p:nvPicPr>
          <p:cNvPr id="9" name="Picture 8" descr="A graph of a graph&#10;&#10;AI-generated content may be incorrect.">
            <a:extLst>
              <a:ext uri="{FF2B5EF4-FFF2-40B4-BE49-F238E27FC236}">
                <a16:creationId xmlns:a16="http://schemas.microsoft.com/office/drawing/2014/main" id="{85EFDD9D-9872-1263-7D08-3D19B7D55CB9}"/>
              </a:ext>
            </a:extLst>
          </p:cNvPr>
          <p:cNvPicPr>
            <a:picLocks noChangeAspect="1"/>
          </p:cNvPicPr>
          <p:nvPr/>
        </p:nvPicPr>
        <p:blipFill>
          <a:blip r:embed="rId3"/>
          <a:stretch>
            <a:fillRect/>
          </a:stretch>
        </p:blipFill>
        <p:spPr>
          <a:xfrm>
            <a:off x="3253563" y="1721356"/>
            <a:ext cx="7251404" cy="5118639"/>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A5FBA"/>
        </a:solidFill>
        <a:effectLst/>
      </p:bgPr>
    </p:bg>
    <p:spTree>
      <p:nvGrpSpPr>
        <p:cNvPr id="1" name="Shape 817"/>
        <p:cNvGrpSpPr/>
        <p:nvPr/>
      </p:nvGrpSpPr>
      <p:grpSpPr>
        <a:xfrm>
          <a:off x="0" y="0"/>
          <a:ext cx="0" cy="0"/>
          <a:chOff x="0" y="0"/>
          <a:chExt cx="0" cy="0"/>
        </a:xfrm>
      </p:grpSpPr>
      <p:sp>
        <p:nvSpPr>
          <p:cNvPr id="824" name="Google Shape;824;p42"/>
          <p:cNvSpPr txBox="1"/>
          <p:nvPr/>
        </p:nvSpPr>
        <p:spPr>
          <a:xfrm>
            <a:off x="3553508" y="1724100"/>
            <a:ext cx="3344000" cy="453329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prstClr val="white"/>
                </a:solidFill>
                <a:effectLst/>
                <a:uLnTx/>
                <a:uFillTx/>
                <a:latin typeface="Roboto"/>
                <a:ea typeface="Roboto"/>
                <a:cs typeface="Roboto"/>
                <a:sym typeface="Roboto"/>
              </a:rPr>
              <a:t>Climate Models</a:t>
            </a:r>
            <a:endParaRPr kumimoji="0" sz="933" b="0" i="0" u="none" strike="noStrike" kern="0" cap="none" spc="0" normalizeH="0" baseline="0" noProof="0">
              <a:ln>
                <a:noFill/>
              </a:ln>
              <a:solidFill>
                <a:prstClr val="white"/>
              </a:solidFill>
              <a:effectLst/>
              <a:uLnTx/>
              <a:uFillTx/>
              <a:latin typeface="Arial"/>
              <a:cs typeface="Arial"/>
              <a:sym typeface="Arial"/>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Tools that generate climate projections showing how the climate may change under various scenarios.</a:t>
            </a:r>
            <a:br>
              <a:rPr kumimoji="0" lang="en-US" sz="1533" b="0" i="0" u="none" strike="noStrike" kern="0" cap="none" spc="0" normalizeH="0" baseline="0" noProof="0">
                <a:ln>
                  <a:noFill/>
                </a:ln>
                <a:solidFill>
                  <a:prstClr val="white"/>
                </a:solidFill>
                <a:effectLst/>
                <a:uLnTx/>
                <a:uFillTx/>
                <a:latin typeface="Roboto"/>
                <a:ea typeface="Roboto"/>
                <a:cs typeface="Roboto"/>
                <a:sym typeface="Roboto"/>
              </a:rPr>
            </a:br>
            <a:endParaRPr kumimoji="0" sz="933" b="0" i="0" u="none" strike="noStrike" kern="0" cap="none" spc="0" normalizeH="0" baseline="0" noProof="0">
              <a:ln>
                <a:noFill/>
              </a:ln>
              <a:solidFill>
                <a:prstClr val="white"/>
              </a:solidFill>
              <a:effectLst/>
              <a:uLnTx/>
              <a:uFillTx/>
              <a:latin typeface="Arial"/>
              <a:cs typeface="Arial"/>
              <a:sym typeface="Arial"/>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Require technical expertise to access and interpret – this should be part of team conducting the CRA.</a:t>
            </a:r>
            <a:endParaRPr kumimoji="0" sz="933" b="0" i="0" u="none" strike="noStrike" kern="0" cap="none" spc="0" normalizeH="0" baseline="0" noProof="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prstClr val="white"/>
                </a:solidFill>
                <a:effectLst/>
                <a:uLnTx/>
                <a:uFillTx/>
                <a:latin typeface="Roboto"/>
                <a:ea typeface="Roboto"/>
                <a:cs typeface="Roboto"/>
                <a:sym typeface="Roboto"/>
              </a:rPr>
              <a:t>Scenarios</a:t>
            </a:r>
            <a:endParaRPr kumimoji="0" sz="933" b="0" i="0" u="none" strike="noStrike" kern="0" cap="none" spc="0" normalizeH="0" baseline="0" noProof="0">
              <a:ln>
                <a:noFill/>
              </a:ln>
              <a:solidFill>
                <a:prstClr val="white"/>
              </a:solidFill>
              <a:effectLst/>
              <a:uLnTx/>
              <a:uFillTx/>
              <a:latin typeface="Arial"/>
              <a:cs typeface="Arial"/>
              <a:sym typeface="Arial"/>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A CRA should select multiple climate scenarios, usually a mid-range and a worst-case scenario. </a:t>
            </a:r>
            <a:br>
              <a:rPr kumimoji="0" lang="en-US" sz="1533" b="0" i="0" u="none" strike="noStrike" kern="0" cap="none" spc="0" normalizeH="0" baseline="0" noProof="0">
                <a:ln>
                  <a:noFill/>
                </a:ln>
                <a:solidFill>
                  <a:prstClr val="white"/>
                </a:solidFill>
                <a:effectLst/>
                <a:uLnTx/>
                <a:uFillTx/>
                <a:latin typeface="Roboto"/>
                <a:ea typeface="Roboto"/>
                <a:cs typeface="Roboto"/>
                <a:sym typeface="Roboto"/>
              </a:rPr>
            </a:br>
            <a:endParaRPr kumimoji="0" sz="933" b="0" i="0" u="none" strike="noStrike" kern="0" cap="none" spc="0" normalizeH="0" baseline="0" noProof="0">
              <a:ln>
                <a:noFill/>
              </a:ln>
              <a:solidFill>
                <a:prstClr val="white"/>
              </a:solidFill>
              <a:effectLst/>
              <a:uLnTx/>
              <a:uFillTx/>
              <a:latin typeface="Arial"/>
              <a:cs typeface="Arial"/>
              <a:sym typeface="Arial"/>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Projections of future climate change are usually presented as a range of values (e.g. sea level rise by 3-5 cm by 2050).</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826" name="Google Shape;826;p42"/>
          <p:cNvSpPr txBox="1"/>
          <p:nvPr/>
        </p:nvSpPr>
        <p:spPr>
          <a:xfrm>
            <a:off x="7924135" y="1724100"/>
            <a:ext cx="3344039" cy="2068195"/>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5000"/>
              </a:lnSpc>
              <a:spcBef>
                <a:spcPts val="0"/>
              </a:spcBef>
              <a:spcAft>
                <a:spcPts val="0"/>
              </a:spcAft>
              <a:buClr>
                <a:srgbClr val="000000"/>
              </a:buClr>
              <a:buSzPts val="2300"/>
              <a:buFont typeface="Arial"/>
              <a:buNone/>
              <a:tabLst/>
              <a:defRPr/>
            </a:pPr>
            <a:r>
              <a:rPr kumimoji="0" lang="en-US" sz="1500" b="1" i="0" u="none" strike="noStrike" kern="0" cap="none" spc="0" normalizeH="0" baseline="0" noProof="0" dirty="0">
                <a:ln>
                  <a:noFill/>
                </a:ln>
                <a:solidFill>
                  <a:prstClr val="white"/>
                </a:solidFill>
                <a:effectLst/>
                <a:uLnTx/>
                <a:uFillTx/>
                <a:latin typeface="Roboto"/>
                <a:ea typeface="Roboto"/>
                <a:cs typeface="Roboto"/>
                <a:sym typeface="Roboto"/>
              </a:rPr>
              <a:t>Time Horizons</a:t>
            </a:r>
            <a:endParaRPr kumimoji="0" sz="1500" b="0" i="0" u="none" strike="noStrike" kern="0" cap="none" spc="0" normalizeH="0" baseline="0" noProof="0" dirty="0">
              <a:ln>
                <a:noFill/>
              </a:ln>
              <a:solidFill>
                <a:prstClr val="white"/>
              </a:solidFill>
              <a:effectLst/>
              <a:uLnTx/>
              <a:uFillTx/>
              <a:latin typeface="Arial"/>
              <a:cs typeface="Arial"/>
              <a:sym typeface="Arial"/>
            </a:endParaRPr>
          </a:p>
          <a:p>
            <a:pPr marL="330835" marR="0" lvl="1" indent="-165100"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00" b="0" i="0" u="none" strike="noStrike" kern="0" cap="none" spc="0" normalizeH="0" baseline="0" noProof="0" dirty="0">
                <a:ln>
                  <a:noFill/>
                </a:ln>
                <a:solidFill>
                  <a:prstClr val="white"/>
                </a:solidFill>
                <a:effectLst/>
                <a:uLnTx/>
                <a:uFillTx/>
                <a:latin typeface="Roboto"/>
                <a:ea typeface="Roboto"/>
                <a:cs typeface="Roboto"/>
                <a:sym typeface="Roboto"/>
              </a:rPr>
              <a:t>Typical time horizons include short-term (2030s), mid-term (2050s) and long-term (2100). </a:t>
            </a:r>
            <a:endParaRPr kumimoji="0" sz="1500" b="0" i="0" u="none" strike="noStrike" kern="0" cap="none" spc="0" normalizeH="0" baseline="0" noProof="0" dirty="0">
              <a:ln>
                <a:noFill/>
              </a:ln>
              <a:solidFill>
                <a:prstClr val="white"/>
              </a:solidFill>
              <a:effectLst/>
              <a:uLnTx/>
              <a:uFillTx/>
              <a:latin typeface="Arial"/>
              <a:cs typeface="Arial"/>
              <a:sym typeface="Arial"/>
            </a:endParaRPr>
          </a:p>
          <a:p>
            <a:pPr marL="330835" marR="0" lvl="1" indent="-67945" algn="l" defTabSz="914400" rtl="0" eaLnBrk="1" fontAlgn="auto" latinLnBrk="0" hangingPunct="1">
              <a:lnSpc>
                <a:spcPct val="100000"/>
              </a:lnSpc>
              <a:spcBef>
                <a:spcPts val="0"/>
              </a:spcBef>
              <a:spcAft>
                <a:spcPts val="0"/>
              </a:spcAft>
              <a:buClr>
                <a:srgbClr val="0B5FBA"/>
              </a:buClr>
              <a:buSzPts val="2300"/>
              <a:buFont typeface="Arial"/>
              <a:buNone/>
              <a:tabLst/>
              <a:defRPr/>
            </a:pP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330835" marR="0" lvl="1" indent="-165100"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A CRA should use time horizon(s) relevant to the life and planning timescale of the community / asset of interest.</a:t>
            </a:r>
            <a:endParaRPr kumimoji="0" sz="933" b="0" i="0" u="none" strike="noStrike" kern="0" cap="none" spc="0" normalizeH="0" baseline="0" noProof="0" dirty="0">
              <a:ln>
                <a:noFill/>
              </a:ln>
              <a:solidFill>
                <a:prstClr val="white"/>
              </a:solidFill>
              <a:effectLst/>
              <a:uLnTx/>
              <a:uFillTx/>
              <a:latin typeface="Arial"/>
              <a:cs typeface="Arial"/>
              <a:sym typeface="Arial"/>
            </a:endParaRPr>
          </a:p>
        </p:txBody>
      </p:sp>
      <p:sp>
        <p:nvSpPr>
          <p:cNvPr id="827" name="Google Shape;827;p42"/>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37</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Google Shape;764;p38">
            <a:extLst>
              <a:ext uri="{FF2B5EF4-FFF2-40B4-BE49-F238E27FC236}">
                <a16:creationId xmlns:a16="http://schemas.microsoft.com/office/drawing/2014/main" id="{911F207B-B36B-52A7-8B9F-1768FE53BBEB}"/>
              </a:ext>
            </a:extLst>
          </p:cNvPr>
          <p:cNvSpPr txBox="1"/>
          <p:nvPr/>
        </p:nvSpPr>
        <p:spPr>
          <a:xfrm>
            <a:off x="568640" y="410379"/>
            <a:ext cx="10924527"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Step 02 | Assess Hazards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3" name="Google Shape;765;p38">
            <a:extLst>
              <a:ext uri="{FF2B5EF4-FFF2-40B4-BE49-F238E27FC236}">
                <a16:creationId xmlns:a16="http://schemas.microsoft.com/office/drawing/2014/main" id="{0C6FA8A4-B883-3BF0-A544-5ACAFDFA82D6}"/>
              </a:ext>
            </a:extLst>
          </p:cNvPr>
          <p:cNvSpPr txBox="1"/>
          <p:nvPr/>
        </p:nvSpPr>
        <p:spPr>
          <a:xfrm>
            <a:off x="568640" y="1710677"/>
            <a:ext cx="2140400" cy="3066673"/>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2.1 | Determine relevant climate hazards</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2.2 | Select relevant hazard indicators</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2.3 | Analyze historical trends and events</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dirty="0">
                <a:ln>
                  <a:noFill/>
                </a:ln>
                <a:solidFill>
                  <a:srgbClr val="0BD0D9">
                    <a:lumMod val="40000"/>
                    <a:lumOff val="60000"/>
                  </a:srgbClr>
                </a:solidFill>
                <a:effectLst/>
                <a:uLnTx/>
                <a:uFillTx/>
                <a:latin typeface="Roboto"/>
                <a:ea typeface="Roboto"/>
                <a:cs typeface="Roboto"/>
                <a:sym typeface="Roboto"/>
              </a:rPr>
              <a:t>2.4 | Analyze future projections across different scenarios</a:t>
            </a:r>
            <a:endParaRPr kumimoji="0" lang="en-US" sz="933" b="1" i="0" u="none" strike="noStrike" kern="0" cap="none" spc="0" normalizeH="0" baseline="0" noProof="0">
              <a:ln>
                <a:noFill/>
              </a:ln>
              <a:solidFill>
                <a:srgbClr val="0BD0D9">
                  <a:lumMod val="40000"/>
                  <a:lumOff val="60000"/>
                </a:srgbClr>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Shape 831"/>
        <p:cNvGrpSpPr/>
        <p:nvPr/>
      </p:nvGrpSpPr>
      <p:grpSpPr>
        <a:xfrm>
          <a:off x="0" y="0"/>
          <a:ext cx="0" cy="0"/>
          <a:chOff x="0" y="0"/>
          <a:chExt cx="0" cy="0"/>
        </a:xfrm>
      </p:grpSpPr>
      <p:sp>
        <p:nvSpPr>
          <p:cNvPr id="833" name="Google Shape;833;p44"/>
          <p:cNvSpPr txBox="1"/>
          <p:nvPr/>
        </p:nvSpPr>
        <p:spPr>
          <a:xfrm>
            <a:off x="568639" y="409738"/>
            <a:ext cx="5527361"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Step 03 | Assess impacts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837" name="Google Shape;837;p44"/>
          <p:cNvSpPr txBox="1"/>
          <p:nvPr/>
        </p:nvSpPr>
        <p:spPr>
          <a:xfrm>
            <a:off x="1010034" y="1470100"/>
            <a:ext cx="3128000" cy="518975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dirty="0">
                <a:ln>
                  <a:noFill/>
                </a:ln>
                <a:solidFill>
                  <a:prstClr val="white"/>
                </a:solidFill>
                <a:effectLst/>
                <a:uLnTx/>
                <a:uFillTx/>
                <a:latin typeface="Roboto"/>
                <a:ea typeface="Roboto"/>
                <a:cs typeface="Roboto"/>
                <a:sym typeface="Roboto"/>
              </a:rPr>
              <a:t>Assessing climate impacts:</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GB" sz="1533" b="0" i="0" u="none" strike="noStrike" kern="0" cap="none" spc="0" normalizeH="0" baseline="0" noProof="0" dirty="0">
                <a:ln>
                  <a:noFill/>
                </a:ln>
                <a:solidFill>
                  <a:prstClr val="white"/>
                </a:solidFill>
                <a:effectLst/>
                <a:uLnTx/>
                <a:uFillTx/>
                <a:latin typeface="Roboto"/>
                <a:ea typeface="Roboto"/>
                <a:cs typeface="Roboto"/>
                <a:sym typeface="Roboto"/>
              </a:rPr>
              <a:t>Impact is the actual consequence when a hazard occurs:</a:t>
            </a: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lang="en-GB"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Risk → Event → Impact.</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1. Risk exists– based on hazard, exposure, and vulnerability</a:t>
            </a: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2. A hazard event occurs– e.g. flood, drought, heatwave</a:t>
            </a: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3. The system is tested– exposure and vulnerability determine what fails</a:t>
            </a: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4. Impact is experienced– service disruption, damage, health effects</a:t>
            </a: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CRAs need to understand the differentiated impact of climate hazards based on </a:t>
            </a:r>
            <a:r>
              <a:rPr kumimoji="0" lang="en-US" sz="1533" b="1" i="0" u="none" strike="noStrike" kern="0" cap="none" spc="0" normalizeH="0" baseline="0" noProof="0" dirty="0">
                <a:ln>
                  <a:noFill/>
                </a:ln>
                <a:solidFill>
                  <a:prstClr val="white"/>
                </a:solidFill>
                <a:effectLst/>
                <a:uLnTx/>
                <a:uFillTx/>
                <a:latin typeface="Roboto"/>
                <a:ea typeface="Roboto"/>
                <a:cs typeface="Roboto"/>
                <a:sym typeface="Roboto"/>
              </a:rPr>
              <a:t>exposure</a:t>
            </a: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 </a:t>
            </a:r>
            <a:r>
              <a:rPr kumimoji="0" lang="en-US" sz="1533" b="1" i="0" u="none" strike="noStrike" kern="0" cap="none" spc="0" normalizeH="0" baseline="0" noProof="0" dirty="0">
                <a:ln>
                  <a:noFill/>
                </a:ln>
                <a:solidFill>
                  <a:prstClr val="white"/>
                </a:solidFill>
                <a:effectLst/>
                <a:uLnTx/>
                <a:uFillTx/>
                <a:latin typeface="Roboto"/>
                <a:ea typeface="Roboto"/>
                <a:cs typeface="Roboto"/>
                <a:sym typeface="Roboto"/>
              </a:rPr>
              <a:t>sensitivity</a:t>
            </a: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 and </a:t>
            </a:r>
            <a:r>
              <a:rPr kumimoji="0" lang="en-US" sz="1533" b="1" i="0" u="none" strike="noStrike" kern="0" cap="none" spc="0" normalizeH="0" baseline="0" noProof="0" dirty="0">
                <a:ln>
                  <a:noFill/>
                </a:ln>
                <a:solidFill>
                  <a:prstClr val="white"/>
                </a:solidFill>
                <a:effectLst/>
                <a:uLnTx/>
                <a:uFillTx/>
                <a:latin typeface="Roboto"/>
                <a:ea typeface="Roboto"/>
                <a:cs typeface="Roboto"/>
                <a:sym typeface="Roboto"/>
              </a:rPr>
              <a:t>adaptive capacity.</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p:txBody>
      </p:sp>
      <p:sp>
        <p:nvSpPr>
          <p:cNvPr id="841" name="Google Shape;841;p44"/>
          <p:cNvSpPr txBox="1"/>
          <p:nvPr/>
        </p:nvSpPr>
        <p:spPr>
          <a:xfrm>
            <a:off x="4672667" y="1464543"/>
            <a:ext cx="3128000" cy="4953857"/>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prstClr val="white"/>
                </a:solidFill>
                <a:effectLst/>
                <a:uLnTx/>
                <a:uFillTx/>
                <a:latin typeface="Roboto"/>
                <a:ea typeface="Roboto"/>
                <a:cs typeface="Roboto"/>
                <a:sym typeface="Roboto"/>
              </a:rPr>
              <a:t>Key questions for a CRA:</a:t>
            </a:r>
            <a:endParaRPr kumimoji="0" sz="933" b="0" i="0" u="none" strike="noStrike" kern="0" cap="none" spc="0" normalizeH="0" baseline="0" noProof="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prstClr val="white"/>
                </a:solidFill>
                <a:effectLst/>
                <a:uLnTx/>
                <a:uFillTx/>
                <a:latin typeface="Roboto"/>
                <a:ea typeface="Roboto"/>
                <a:cs typeface="Roboto"/>
                <a:sym typeface="Roboto"/>
              </a:rPr>
              <a:t>People</a:t>
            </a:r>
            <a:endParaRPr kumimoji="0" sz="933" b="0" i="0" u="none" strike="noStrike" kern="0" cap="none" spc="0" normalizeH="0" baseline="0" noProof="0">
              <a:ln>
                <a:noFill/>
              </a:ln>
              <a:solidFill>
                <a:prstClr val="white"/>
              </a:solidFill>
              <a:effectLst/>
              <a:uLnTx/>
              <a:uFillTx/>
              <a:latin typeface="Arial"/>
              <a:cs typeface="Arial"/>
              <a:sym typeface="Arial"/>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What are the impacts of the climate hazard on people and their livelihoods?</a:t>
            </a:r>
            <a:endParaRPr kumimoji="0" sz="933" b="0" i="0" u="none" strike="noStrike" kern="0" cap="none" spc="0" normalizeH="0" baseline="0" noProof="0">
              <a:ln>
                <a:noFill/>
              </a:ln>
              <a:solidFill>
                <a:prstClr val="white"/>
              </a:solidFill>
              <a:effectLst/>
              <a:uLnTx/>
              <a:uFillTx/>
              <a:latin typeface="Arial"/>
              <a:cs typeface="Arial"/>
              <a:sym typeface="Arial"/>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What are the impacts on particularly vulnerable groups most exposed to the hazard? </a:t>
            </a:r>
            <a:endParaRPr kumimoji="0" sz="933" b="0" i="0" u="none" strike="noStrike" kern="0" cap="none" spc="0" normalizeH="0" baseline="0" noProof="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prstClr val="white"/>
                </a:solidFill>
                <a:effectLst/>
                <a:uLnTx/>
                <a:uFillTx/>
                <a:latin typeface="Roboto"/>
                <a:ea typeface="Roboto"/>
                <a:cs typeface="Roboto"/>
                <a:sym typeface="Roboto"/>
              </a:rPr>
              <a:t>Environment</a:t>
            </a:r>
            <a:endParaRPr kumimoji="0" sz="933" b="0" i="0" u="none" strike="noStrike" kern="0" cap="none" spc="0" normalizeH="0" baseline="0" noProof="0">
              <a:ln>
                <a:noFill/>
              </a:ln>
              <a:solidFill>
                <a:prstClr val="white"/>
              </a:solidFill>
              <a:effectLst/>
              <a:uLnTx/>
              <a:uFillTx/>
              <a:latin typeface="Arial"/>
              <a:cs typeface="Arial"/>
              <a:sym typeface="Arial"/>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What are the impacts of the hazard on the local environment e.g. biodiversity, air quality, water quality?</a:t>
            </a:r>
            <a:endParaRPr kumimoji="0" sz="933" b="0" i="0" u="none" strike="noStrike" kern="0" cap="none" spc="0" normalizeH="0" baseline="0" noProof="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prstClr val="white"/>
                </a:solidFill>
                <a:effectLst/>
                <a:uLnTx/>
                <a:uFillTx/>
                <a:latin typeface="Roboto"/>
                <a:ea typeface="Roboto"/>
                <a:cs typeface="Roboto"/>
                <a:sym typeface="Roboto"/>
              </a:rPr>
              <a:t>Economy</a:t>
            </a:r>
            <a:endParaRPr kumimoji="0" sz="933" b="0" i="0" u="none" strike="noStrike" kern="0" cap="none" spc="0" normalizeH="0" baseline="0" noProof="0">
              <a:ln>
                <a:noFill/>
              </a:ln>
              <a:solidFill>
                <a:prstClr val="white"/>
              </a:solidFill>
              <a:effectLst/>
              <a:uLnTx/>
              <a:uFillTx/>
              <a:latin typeface="Arial"/>
              <a:cs typeface="Arial"/>
              <a:sym typeface="Arial"/>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What are the impacts of the hazard on the city’s economy?</a:t>
            </a:r>
            <a:endParaRPr kumimoji="0" sz="933" b="0" i="0" u="none" strike="noStrike" kern="0" cap="none" spc="0" normalizeH="0" baseline="0" noProof="0">
              <a:ln>
                <a:noFill/>
              </a:ln>
              <a:solidFill>
                <a:prstClr val="white"/>
              </a:solidFill>
              <a:effectLst/>
              <a:uLnTx/>
              <a:uFillTx/>
              <a:latin typeface="Arial"/>
              <a:cs typeface="Arial"/>
              <a:sym typeface="Arial"/>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Which sectors, industries and assets will be most impacted?</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842" name="Google Shape;842;p44"/>
          <p:cNvSpPr/>
          <p:nvPr/>
        </p:nvSpPr>
        <p:spPr>
          <a:xfrm>
            <a:off x="8250094" y="1342385"/>
            <a:ext cx="3429237" cy="5122395"/>
          </a:xfrm>
          <a:custGeom>
            <a:avLst/>
            <a:gdLst/>
            <a:ahLst/>
            <a:cxnLst/>
            <a:rect l="l" t="t" r="r" b="b"/>
            <a:pathLst>
              <a:path w="5143855" h="7683592" extrusionOk="0">
                <a:moveTo>
                  <a:pt x="0" y="0"/>
                </a:moveTo>
                <a:lnTo>
                  <a:pt x="5143854" y="0"/>
                </a:lnTo>
                <a:lnTo>
                  <a:pt x="5143854" y="7683592"/>
                </a:lnTo>
                <a:lnTo>
                  <a:pt x="0" y="7683592"/>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43" name="Google Shape;843;p44"/>
          <p:cNvSpPr txBox="1"/>
          <p:nvPr/>
        </p:nvSpPr>
        <p:spPr>
          <a:xfrm rot="-5400000">
            <a:off x="9386210" y="4070011"/>
            <a:ext cx="4144733"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Homa Bay Town; Photo by Robert Omollo, The Star</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44" name="Google Shape;844;p44"/>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38</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Shape 848"/>
        <p:cNvGrpSpPr/>
        <p:nvPr/>
      </p:nvGrpSpPr>
      <p:grpSpPr>
        <a:xfrm>
          <a:off x="0" y="0"/>
          <a:ext cx="0" cy="0"/>
          <a:chOff x="0" y="0"/>
          <a:chExt cx="0" cy="0"/>
        </a:xfrm>
      </p:grpSpPr>
      <p:sp>
        <p:nvSpPr>
          <p:cNvPr id="854" name="Google Shape;854;p126"/>
          <p:cNvSpPr txBox="1"/>
          <p:nvPr/>
        </p:nvSpPr>
        <p:spPr>
          <a:xfrm>
            <a:off x="676656" y="1458987"/>
            <a:ext cx="3128000" cy="3671903"/>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2400" b="1" i="0" u="none" strike="noStrike" kern="0" cap="none" spc="0" normalizeH="0" baseline="0" noProof="0" dirty="0">
                <a:ln>
                  <a:noFill/>
                </a:ln>
                <a:solidFill>
                  <a:prstClr val="white"/>
                </a:solidFill>
                <a:effectLst/>
                <a:uLnTx/>
                <a:uFillTx/>
                <a:latin typeface="Roboto"/>
                <a:ea typeface="Roboto"/>
                <a:cs typeface="Roboto"/>
                <a:sym typeface="Roboto"/>
              </a:rPr>
              <a:t>Exposure</a:t>
            </a:r>
            <a:endParaRPr kumimoji="0" sz="1200"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dirty="0">
                <a:ln>
                  <a:noFill/>
                </a:ln>
                <a:solidFill>
                  <a:prstClr val="white"/>
                </a:solidFill>
                <a:effectLst/>
                <a:uLnTx/>
                <a:uFillTx/>
                <a:latin typeface="Roboto"/>
                <a:ea typeface="Roboto"/>
                <a:cs typeface="Roboto"/>
                <a:sym typeface="Roboto"/>
              </a:rPr>
              <a:t>Exposure</a:t>
            </a: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 = people, livelihoods or assets located in proximity to potential hazards.</a:t>
            </a: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dirty="0">
                <a:ln>
                  <a:noFill/>
                </a:ln>
                <a:solidFill>
                  <a:prstClr val="white"/>
                </a:solidFill>
                <a:effectLst/>
                <a:uLnTx/>
                <a:uFillTx/>
                <a:latin typeface="Roboto"/>
                <a:ea typeface="Roboto"/>
                <a:cs typeface="Roboto"/>
                <a:sym typeface="Roboto"/>
              </a:rPr>
              <a:t>Indicators</a:t>
            </a: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 may include: </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Population (including marginalized groups) exposed </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Value of economic services exposed</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Assets (e.g. housing) exposed</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 of livelihoods dependent on natural resources exposed</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p:txBody>
      </p:sp>
      <p:sp>
        <p:nvSpPr>
          <p:cNvPr id="858" name="Google Shape;858;p126"/>
          <p:cNvSpPr txBox="1"/>
          <p:nvPr/>
        </p:nvSpPr>
        <p:spPr>
          <a:xfrm>
            <a:off x="4505977" y="1458987"/>
            <a:ext cx="3128000" cy="4379597"/>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2400" b="1" i="0" u="none" strike="noStrike" kern="0" cap="none" spc="0" normalizeH="0" baseline="0" noProof="0" dirty="0">
                <a:ln>
                  <a:noFill/>
                </a:ln>
                <a:solidFill>
                  <a:prstClr val="white"/>
                </a:solidFill>
                <a:effectLst/>
                <a:uLnTx/>
                <a:uFillTx/>
                <a:latin typeface="Roboto"/>
                <a:ea typeface="Roboto"/>
                <a:cs typeface="Roboto"/>
                <a:sym typeface="Roboto"/>
              </a:rPr>
              <a:t>Sensitivity</a:t>
            </a:r>
            <a:endParaRPr kumimoji="0" sz="1200"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Vulnerability is composed of </a:t>
            </a:r>
            <a:r>
              <a:rPr kumimoji="0" lang="en-US" sz="1533" b="1" i="0" u="none" strike="noStrike" kern="0" cap="none" spc="0" normalizeH="0" baseline="0" noProof="0" dirty="0">
                <a:ln>
                  <a:noFill/>
                </a:ln>
                <a:solidFill>
                  <a:prstClr val="white"/>
                </a:solidFill>
                <a:effectLst/>
                <a:uLnTx/>
                <a:uFillTx/>
                <a:latin typeface="Roboto"/>
                <a:ea typeface="Roboto"/>
                <a:cs typeface="Roboto"/>
                <a:sym typeface="Roboto"/>
              </a:rPr>
              <a:t>sensitivity</a:t>
            </a: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 + adaptive capacity </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Sensitivity = degree to which people and assets/systems are affected by their exposure to climate impacts</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dirty="0">
                <a:ln>
                  <a:noFill/>
                </a:ln>
                <a:solidFill>
                  <a:prstClr val="white"/>
                </a:solidFill>
                <a:effectLst/>
                <a:uLnTx/>
                <a:uFillTx/>
                <a:latin typeface="Roboto"/>
                <a:ea typeface="Roboto"/>
                <a:cs typeface="Roboto"/>
                <a:sym typeface="Roboto"/>
              </a:rPr>
              <a:t>Indicators</a:t>
            </a: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 may include: </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Population of dependent demographic groups</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Livelihood dependence of affected sectors</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Condition of housing</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p:txBody>
      </p:sp>
      <p:sp>
        <p:nvSpPr>
          <p:cNvPr id="862" name="Google Shape;862;p126"/>
          <p:cNvSpPr txBox="1"/>
          <p:nvPr/>
        </p:nvSpPr>
        <p:spPr>
          <a:xfrm>
            <a:off x="8335299" y="1458987"/>
            <a:ext cx="3605064" cy="461549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2400" b="1" i="0" u="none" strike="noStrike" kern="0" cap="none" spc="0" normalizeH="0" baseline="0" noProof="0" dirty="0">
                <a:ln>
                  <a:noFill/>
                </a:ln>
                <a:solidFill>
                  <a:prstClr val="white"/>
                </a:solidFill>
                <a:effectLst/>
                <a:uLnTx/>
                <a:uFillTx/>
                <a:latin typeface="Roboto"/>
                <a:ea typeface="Roboto"/>
                <a:cs typeface="Roboto"/>
                <a:sym typeface="Roboto"/>
              </a:rPr>
              <a:t>Adaptive Capacity</a:t>
            </a:r>
            <a:endParaRPr kumimoji="0" sz="1200"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Vulnerability is composed of sensitivity + </a:t>
            </a:r>
            <a:r>
              <a:rPr kumimoji="0" lang="en-US" sz="1533" b="1" i="0" u="none" strike="noStrike" kern="0" cap="none" spc="0" normalizeH="0" baseline="0" noProof="0" dirty="0">
                <a:ln>
                  <a:noFill/>
                </a:ln>
                <a:solidFill>
                  <a:prstClr val="white"/>
                </a:solidFill>
                <a:effectLst/>
                <a:uLnTx/>
                <a:uFillTx/>
                <a:latin typeface="Roboto"/>
                <a:ea typeface="Roboto"/>
                <a:cs typeface="Roboto"/>
                <a:sym typeface="Roboto"/>
              </a:rPr>
              <a:t>adaptive capacity </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Adaptive capacity = potential of people and systems to adjust to the impacts of climate change or take advantage of opportunities that may arise from them. </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dirty="0">
                <a:ln>
                  <a:noFill/>
                </a:ln>
                <a:solidFill>
                  <a:prstClr val="white"/>
                </a:solidFill>
                <a:effectLst/>
                <a:uLnTx/>
                <a:uFillTx/>
                <a:latin typeface="Roboto"/>
                <a:ea typeface="Roboto"/>
                <a:cs typeface="Roboto"/>
                <a:sym typeface="Roboto"/>
              </a:rPr>
              <a:t>Indicators </a:t>
            </a: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may include:</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Access to basic services (water, sanitation)</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Access to healthcare </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GB" sz="1533" b="0" i="0" u="none" strike="noStrike" kern="0" cap="none" spc="0" normalizeH="0" baseline="0" noProof="0" dirty="0">
                <a:ln>
                  <a:noFill/>
                </a:ln>
                <a:solidFill>
                  <a:prstClr val="white"/>
                </a:solidFill>
                <a:effectLst/>
                <a:uLnTx/>
                <a:uFillTx/>
                <a:latin typeface="Roboto"/>
                <a:ea typeface="Roboto"/>
                <a:cs typeface="Roboto"/>
                <a:sym typeface="Roboto"/>
              </a:rPr>
              <a:t>Meaningful participation of diverse groups in local adaptation decisions</a:t>
            </a:r>
          </a:p>
          <a:p>
            <a:pPr marL="331064" marR="0" lvl="1" indent="-165531" algn="l" defTabSz="914400" rtl="0" eaLnBrk="1" fontAlgn="auto" latinLnBrk="0" hangingPunct="1">
              <a:lnSpc>
                <a:spcPct val="100000"/>
              </a:lnSpc>
              <a:spcBef>
                <a:spcPts val="0"/>
              </a:spcBef>
              <a:spcAft>
                <a:spcPts val="0"/>
              </a:spcAft>
              <a:buClr>
                <a:srgbClr val="0B5FBA"/>
              </a:buClr>
              <a:buSzPts val="2300"/>
              <a:buFont typeface="Arial"/>
              <a:buChar char="•"/>
              <a:tabLst/>
              <a:defRPr/>
            </a:pPr>
            <a:r>
              <a:rPr kumimoji="0" lang="en-GB" sz="1533" b="0" i="0" u="none" strike="noStrike" kern="0" cap="none" spc="0" normalizeH="0" baseline="0" noProof="0" dirty="0">
                <a:ln>
                  <a:noFill/>
                </a:ln>
                <a:solidFill>
                  <a:prstClr val="white"/>
                </a:solidFill>
                <a:effectLst/>
                <a:uLnTx/>
                <a:uFillTx/>
                <a:latin typeface="Roboto"/>
                <a:ea typeface="Roboto"/>
                <a:cs typeface="Roboto"/>
                <a:sym typeface="Roboto"/>
              </a:rPr>
              <a:t>Ability of individual to make and act on livelihood or resource-use decisions during climate shocks</a:t>
            </a:r>
            <a:endParaRPr kumimoji="0" sz="933" b="0" i="0" u="none" strike="noStrike" kern="0" cap="none" spc="0" normalizeH="0" baseline="0" noProof="0" dirty="0">
              <a:ln>
                <a:noFill/>
              </a:ln>
              <a:solidFill>
                <a:prstClr val="white"/>
              </a:solidFill>
              <a:effectLst/>
              <a:uLnTx/>
              <a:uFillTx/>
              <a:latin typeface="Arial"/>
              <a:cs typeface="Arial"/>
              <a:sym typeface="Arial"/>
            </a:endParaRPr>
          </a:p>
        </p:txBody>
      </p:sp>
      <p:sp>
        <p:nvSpPr>
          <p:cNvPr id="863" name="Google Shape;863;p126"/>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39</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Google Shape;833;p44">
            <a:extLst>
              <a:ext uri="{FF2B5EF4-FFF2-40B4-BE49-F238E27FC236}">
                <a16:creationId xmlns:a16="http://schemas.microsoft.com/office/drawing/2014/main" id="{77DC5D80-4EBB-05BF-4ADC-E25432FA78F8}"/>
              </a:ext>
            </a:extLst>
          </p:cNvPr>
          <p:cNvSpPr txBox="1"/>
          <p:nvPr/>
        </p:nvSpPr>
        <p:spPr>
          <a:xfrm>
            <a:off x="568639" y="409738"/>
            <a:ext cx="5527361"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Step 03 | Assess impacts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861A57-994E-F3AD-C2E8-0F7B0B677EFD}"/>
            </a:ext>
          </a:extLst>
        </p:cNvPr>
        <p:cNvGrpSpPr/>
        <p:nvPr/>
      </p:nvGrpSpPr>
      <p:grpSpPr>
        <a:xfrm>
          <a:off x="0" y="0"/>
          <a:ext cx="0" cy="0"/>
          <a:chOff x="0" y="0"/>
          <a:chExt cx="0" cy="0"/>
        </a:xfrm>
      </p:grpSpPr>
      <p:pic>
        <p:nvPicPr>
          <p:cNvPr id="6" name="Picture 5" descr="Several post-it notes on a white board&#10;&#10;AI-generated content may be incorrect.">
            <a:extLst>
              <a:ext uri="{FF2B5EF4-FFF2-40B4-BE49-F238E27FC236}">
                <a16:creationId xmlns:a16="http://schemas.microsoft.com/office/drawing/2014/main" id="{03A95B46-BE15-ABB0-60B4-4B5B279BA758}"/>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3429000"/>
            <a:ext cx="4129087" cy="2210514"/>
          </a:xfrm>
          <a:prstGeom prst="rect">
            <a:avLst/>
          </a:prstGeom>
        </p:spPr>
      </p:pic>
      <p:pic>
        <p:nvPicPr>
          <p:cNvPr id="8" name="Picture 7" descr="Several post-it notes on a white board&#10;&#10;AI-generated content may be incorrect.">
            <a:extLst>
              <a:ext uri="{FF2B5EF4-FFF2-40B4-BE49-F238E27FC236}">
                <a16:creationId xmlns:a16="http://schemas.microsoft.com/office/drawing/2014/main" id="{0E4F6533-98C6-1A3E-6891-B019C0188DEB}"/>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1218486"/>
            <a:ext cx="4129087" cy="2210514"/>
          </a:xfrm>
          <a:prstGeom prst="rect">
            <a:avLst/>
          </a:prstGeom>
        </p:spPr>
      </p:pic>
      <p:sp>
        <p:nvSpPr>
          <p:cNvPr id="7" name="Title 1">
            <a:extLst>
              <a:ext uri="{FF2B5EF4-FFF2-40B4-BE49-F238E27FC236}">
                <a16:creationId xmlns:a16="http://schemas.microsoft.com/office/drawing/2014/main" id="{5C59C67B-41E2-C4B3-0FFF-7CB27E5942E2}"/>
              </a:ext>
            </a:extLst>
          </p:cNvPr>
          <p:cNvSpPr txBox="1">
            <a:spLocks/>
          </p:cNvSpPr>
          <p:nvPr/>
        </p:nvSpPr>
        <p:spPr>
          <a:xfrm>
            <a:off x="777240" y="1168502"/>
            <a:ext cx="10652760" cy="630875"/>
          </a:xfrm>
          <a:prstGeom prst="rect">
            <a:avLst/>
          </a:prstGeom>
        </p:spPr>
        <p:txBody>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0" i="0" u="none" strike="noStrike" kern="1200" cap="none" spc="0" normalizeH="0" baseline="0" noProof="0">
                <a:ln>
                  <a:noFill/>
                </a:ln>
                <a:solidFill>
                  <a:srgbClr val="0A5FBA"/>
                </a:solidFill>
                <a:effectLst/>
                <a:uLnTx/>
                <a:uFillTx/>
                <a:latin typeface="Roboto Black" panose="02000000000000000000" pitchFamily="2" charset="0"/>
                <a:ea typeface="Roboto Black" panose="02000000000000000000" pitchFamily="2" charset="0"/>
                <a:cs typeface="+mj-cs"/>
                <a:sym typeface="Arial"/>
              </a:rPr>
              <a:t>Feedback</a:t>
            </a:r>
            <a:endParaRPr kumimoji="0" lang="en-NL" sz="3200" b="0" i="0" u="none" strike="noStrike" kern="1200" cap="none" spc="0" normalizeH="0" baseline="0" noProof="0">
              <a:ln>
                <a:noFill/>
              </a:ln>
              <a:solidFill>
                <a:srgbClr val="0A5FBA"/>
              </a:solidFill>
              <a:effectLst/>
              <a:uLnTx/>
              <a:uFillTx/>
              <a:latin typeface="Roboto Black" panose="02000000000000000000" pitchFamily="2" charset="0"/>
              <a:ea typeface="Roboto Black" panose="02000000000000000000" pitchFamily="2" charset="0"/>
              <a:cs typeface="+mj-cs"/>
              <a:sym typeface="Arial"/>
            </a:endParaRPr>
          </a:p>
        </p:txBody>
      </p:sp>
      <p:sp>
        <p:nvSpPr>
          <p:cNvPr id="9" name="Content Placeholder 2">
            <a:extLst>
              <a:ext uri="{FF2B5EF4-FFF2-40B4-BE49-F238E27FC236}">
                <a16:creationId xmlns:a16="http://schemas.microsoft.com/office/drawing/2014/main" id="{A0FC6F1A-19EF-CE7D-D662-DA74B6AE7CA6}"/>
              </a:ext>
            </a:extLst>
          </p:cNvPr>
          <p:cNvSpPr txBox="1">
            <a:spLocks/>
          </p:cNvSpPr>
          <p:nvPr/>
        </p:nvSpPr>
        <p:spPr>
          <a:xfrm>
            <a:off x="777240" y="2667344"/>
            <a:ext cx="4567534" cy="2727616"/>
          </a:xfrm>
          <a:prstGeom prst="rect">
            <a:avLst/>
          </a:prstGeom>
        </p:spPr>
        <p:txBody>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mn-cs"/>
                <a:sym typeface="Arial"/>
              </a:rPr>
              <a:t>Short feedback on follow-up of yesterday’s feedback session.</a:t>
            </a: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en-GB" sz="24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mn-cs"/>
              <a:sym typeface="Arial"/>
            </a:endParaRP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mn-cs"/>
                <a:sym typeface="Arial"/>
              </a:rPr>
              <a:t>Parking lot review</a:t>
            </a: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en-NL" sz="24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mn-cs"/>
              <a:sym typeface="Arial"/>
            </a:endParaRPr>
          </a:p>
        </p:txBody>
      </p:sp>
    </p:spTree>
    <p:extLst>
      <p:ext uri="{BB962C8B-B14F-4D97-AF65-F5344CB8AC3E}">
        <p14:creationId xmlns:p14="http://schemas.microsoft.com/office/powerpoint/2010/main" val="17679457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Shape 867"/>
        <p:cNvGrpSpPr/>
        <p:nvPr/>
      </p:nvGrpSpPr>
      <p:grpSpPr>
        <a:xfrm>
          <a:off x="0" y="0"/>
          <a:ext cx="0" cy="0"/>
          <a:chOff x="0" y="0"/>
          <a:chExt cx="0" cy="0"/>
        </a:xfrm>
      </p:grpSpPr>
      <p:sp>
        <p:nvSpPr>
          <p:cNvPr id="5" name="Rectangle 4">
            <a:extLst>
              <a:ext uri="{FF2B5EF4-FFF2-40B4-BE49-F238E27FC236}">
                <a16:creationId xmlns:a16="http://schemas.microsoft.com/office/drawing/2014/main" id="{B906A971-B1F9-FE8C-B462-1867EC52F80C}"/>
              </a:ext>
            </a:extLst>
          </p:cNvPr>
          <p:cNvSpPr/>
          <p:nvPr/>
        </p:nvSpPr>
        <p:spPr>
          <a:xfrm>
            <a:off x="7912191" y="1337606"/>
            <a:ext cx="3171819" cy="45930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4" name="Rectangle 3">
            <a:extLst>
              <a:ext uri="{FF2B5EF4-FFF2-40B4-BE49-F238E27FC236}">
                <a16:creationId xmlns:a16="http://schemas.microsoft.com/office/drawing/2014/main" id="{16B891D8-93F6-77F9-2BA7-1B22E8860F7C}"/>
              </a:ext>
            </a:extLst>
          </p:cNvPr>
          <p:cNvSpPr/>
          <p:nvPr/>
        </p:nvSpPr>
        <p:spPr>
          <a:xfrm>
            <a:off x="4245795" y="1337606"/>
            <a:ext cx="3171819" cy="45930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3" name="Rectangle 2">
            <a:extLst>
              <a:ext uri="{FF2B5EF4-FFF2-40B4-BE49-F238E27FC236}">
                <a16:creationId xmlns:a16="http://schemas.microsoft.com/office/drawing/2014/main" id="{CC137645-CE53-70B0-6DD0-385125E813B4}"/>
              </a:ext>
            </a:extLst>
          </p:cNvPr>
          <p:cNvSpPr/>
          <p:nvPr/>
        </p:nvSpPr>
        <p:spPr>
          <a:xfrm>
            <a:off x="579399" y="1337606"/>
            <a:ext cx="3171819" cy="45930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870" name="Google Shape;870;p45"/>
          <p:cNvSpPr txBox="1"/>
          <p:nvPr/>
        </p:nvSpPr>
        <p:spPr>
          <a:xfrm>
            <a:off x="601300" y="1419815"/>
            <a:ext cx="3128016" cy="29488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dirty="0">
                <a:ln>
                  <a:noFill/>
                </a:ln>
                <a:solidFill>
                  <a:prstClr val="white"/>
                </a:solidFill>
                <a:effectLst/>
                <a:uLnTx/>
                <a:uFillTx/>
                <a:latin typeface="Roboto"/>
                <a:ea typeface="Roboto"/>
                <a:cs typeface="Roboto"/>
                <a:sym typeface="Roboto"/>
              </a:rPr>
              <a:t>Exposure</a:t>
            </a:r>
            <a:endParaRPr kumimoji="0" sz="933" b="0" i="0" u="none" strike="noStrike" kern="0" cap="none" spc="0" normalizeH="0" baseline="0" noProof="0" dirty="0">
              <a:ln>
                <a:noFill/>
              </a:ln>
              <a:solidFill>
                <a:prstClr val="white"/>
              </a:solidFill>
              <a:effectLst/>
              <a:uLnTx/>
              <a:uFillTx/>
              <a:latin typeface="Arial"/>
              <a:cs typeface="Arial"/>
              <a:sym typeface="Arial"/>
            </a:endParaRPr>
          </a:p>
        </p:txBody>
      </p:sp>
      <p:sp>
        <p:nvSpPr>
          <p:cNvPr id="871" name="Google Shape;871;p45"/>
          <p:cNvSpPr txBox="1"/>
          <p:nvPr/>
        </p:nvSpPr>
        <p:spPr>
          <a:xfrm>
            <a:off x="4282785" y="1419815"/>
            <a:ext cx="3128016" cy="29488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dirty="0">
                <a:ln>
                  <a:noFill/>
                </a:ln>
                <a:solidFill>
                  <a:prstClr val="white"/>
                </a:solidFill>
                <a:effectLst/>
                <a:uLnTx/>
                <a:uFillTx/>
                <a:latin typeface="Roboto"/>
                <a:ea typeface="Roboto"/>
                <a:cs typeface="Roboto"/>
                <a:sym typeface="Roboto"/>
              </a:rPr>
              <a:t>Sensitivity</a:t>
            </a:r>
            <a:endParaRPr kumimoji="0" sz="933" b="0" i="0" u="none" strike="noStrike" kern="0" cap="none" spc="0" normalizeH="0" baseline="0" noProof="0" dirty="0">
              <a:ln>
                <a:noFill/>
              </a:ln>
              <a:solidFill>
                <a:prstClr val="white"/>
              </a:solidFill>
              <a:effectLst/>
              <a:uLnTx/>
              <a:uFillTx/>
              <a:latin typeface="Arial"/>
              <a:cs typeface="Arial"/>
              <a:sym typeface="Arial"/>
            </a:endParaRPr>
          </a:p>
        </p:txBody>
      </p:sp>
      <p:sp>
        <p:nvSpPr>
          <p:cNvPr id="872" name="Google Shape;872;p45"/>
          <p:cNvSpPr txBox="1"/>
          <p:nvPr/>
        </p:nvSpPr>
        <p:spPr>
          <a:xfrm>
            <a:off x="7921097" y="1419814"/>
            <a:ext cx="3128016" cy="29488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dirty="0">
                <a:ln>
                  <a:noFill/>
                </a:ln>
                <a:solidFill>
                  <a:prstClr val="white"/>
                </a:solidFill>
                <a:effectLst/>
                <a:uLnTx/>
                <a:uFillTx/>
                <a:latin typeface="Roboto"/>
                <a:ea typeface="Roboto"/>
                <a:cs typeface="Roboto"/>
                <a:sym typeface="Roboto"/>
              </a:rPr>
              <a:t>Adaptive capacity</a:t>
            </a:r>
            <a:endParaRPr kumimoji="0" sz="933" b="0" i="0" u="none" strike="noStrike" kern="0" cap="none" spc="0" normalizeH="0" baseline="0" noProof="0" dirty="0">
              <a:ln>
                <a:noFill/>
              </a:ln>
              <a:solidFill>
                <a:prstClr val="white"/>
              </a:solidFill>
              <a:effectLst/>
              <a:uLnTx/>
              <a:uFillTx/>
              <a:latin typeface="Arial"/>
              <a:cs typeface="Arial"/>
              <a:sym typeface="Arial"/>
            </a:endParaRPr>
          </a:p>
        </p:txBody>
      </p:sp>
      <p:sp>
        <p:nvSpPr>
          <p:cNvPr id="873" name="Google Shape;873;p45" descr="A map of a large island  Description automatically generated"/>
          <p:cNvSpPr/>
          <p:nvPr/>
        </p:nvSpPr>
        <p:spPr>
          <a:xfrm>
            <a:off x="599579" y="1796915"/>
            <a:ext cx="3171819" cy="4122859"/>
          </a:xfrm>
          <a:custGeom>
            <a:avLst/>
            <a:gdLst/>
            <a:ahLst/>
            <a:cxnLst/>
            <a:rect l="l" t="t" r="r" b="b"/>
            <a:pathLst>
              <a:path w="4757729" h="6184289" extrusionOk="0">
                <a:moveTo>
                  <a:pt x="0" y="0"/>
                </a:moveTo>
                <a:lnTo>
                  <a:pt x="4757729" y="0"/>
                </a:lnTo>
                <a:lnTo>
                  <a:pt x="4757729" y="6184288"/>
                </a:lnTo>
                <a:lnTo>
                  <a:pt x="0" y="6184288"/>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74" name="Google Shape;874;p45"/>
          <p:cNvSpPr/>
          <p:nvPr/>
        </p:nvSpPr>
        <p:spPr>
          <a:xfrm>
            <a:off x="4250389" y="1796915"/>
            <a:ext cx="3171819" cy="4062949"/>
          </a:xfrm>
          <a:custGeom>
            <a:avLst/>
            <a:gdLst/>
            <a:ahLst/>
            <a:cxnLst/>
            <a:rect l="l" t="t" r="r" b="b"/>
            <a:pathLst>
              <a:path w="4757729" h="6094424" extrusionOk="0">
                <a:moveTo>
                  <a:pt x="0" y="0"/>
                </a:moveTo>
                <a:lnTo>
                  <a:pt x="4757729" y="0"/>
                </a:lnTo>
                <a:lnTo>
                  <a:pt x="4757729" y="6094424"/>
                </a:lnTo>
                <a:lnTo>
                  <a:pt x="0" y="6094424"/>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75" name="Google Shape;875;p45" descr="A map of a city  Description automatically generated"/>
          <p:cNvSpPr/>
          <p:nvPr/>
        </p:nvSpPr>
        <p:spPr>
          <a:xfrm>
            <a:off x="7921097" y="1796915"/>
            <a:ext cx="3126291" cy="4122859"/>
          </a:xfrm>
          <a:custGeom>
            <a:avLst/>
            <a:gdLst/>
            <a:ahLst/>
            <a:cxnLst/>
            <a:rect l="l" t="t" r="r" b="b"/>
            <a:pathLst>
              <a:path w="4689436" h="6184289" extrusionOk="0">
                <a:moveTo>
                  <a:pt x="0" y="0"/>
                </a:moveTo>
                <a:lnTo>
                  <a:pt x="4689436" y="0"/>
                </a:lnTo>
                <a:lnTo>
                  <a:pt x="4689436" y="6184288"/>
                </a:lnTo>
                <a:lnTo>
                  <a:pt x="0" y="6184288"/>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76" name="Google Shape;876;p45"/>
          <p:cNvSpPr txBox="1"/>
          <p:nvPr/>
        </p:nvSpPr>
        <p:spPr>
          <a:xfrm>
            <a:off x="635025" y="5996988"/>
            <a:ext cx="3171800" cy="492058"/>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00000"/>
              </a:lnSpc>
              <a:spcBef>
                <a:spcPts val="0"/>
              </a:spcBef>
              <a:spcAft>
                <a:spcPts val="0"/>
              </a:spcAft>
              <a:buClr>
                <a:srgbClr val="000000"/>
              </a:buClr>
              <a:buSzPts val="1599"/>
              <a:buFont typeface="Arial"/>
              <a:buNone/>
              <a:tabLst/>
              <a:defRPr/>
            </a:pPr>
            <a:r>
              <a:rPr kumimoji="0" lang="en-US" sz="1066" b="0" i="0" u="none" strike="noStrike" kern="0" cap="none" spc="0" normalizeH="0" baseline="0" noProof="0" dirty="0">
                <a:ln>
                  <a:noFill/>
                </a:ln>
                <a:solidFill>
                  <a:prstClr val="white"/>
                </a:solidFill>
                <a:effectLst/>
                <a:uLnTx/>
                <a:uFillTx/>
                <a:latin typeface="Roboto"/>
                <a:ea typeface="Roboto"/>
                <a:cs typeface="Roboto"/>
                <a:sym typeface="Roboto"/>
              </a:rPr>
              <a:t>Population within flood zones (250m)</a:t>
            </a:r>
            <a:endParaRPr kumimoji="0" sz="800" b="0" i="0" u="none" strike="noStrike" kern="0" cap="none" spc="0" normalizeH="0" baseline="0" noProof="0" dirty="0">
              <a:ln>
                <a:noFill/>
              </a:ln>
              <a:solidFill>
                <a:prstClr val="white"/>
              </a:solidFill>
              <a:effectLst/>
              <a:uLnTx/>
              <a:uFillTx/>
              <a:latin typeface="Arial"/>
              <a:cs typeface="Arial"/>
              <a:sym typeface="Arial"/>
            </a:endParaRPr>
          </a:p>
          <a:p>
            <a:pPr marL="0" marR="0" lvl="0" indent="0" algn="just" defTabSz="914400" rtl="0" eaLnBrk="1" fontAlgn="auto" latinLnBrk="0" hangingPunct="1">
              <a:lnSpc>
                <a:spcPct val="100000"/>
              </a:lnSpc>
              <a:spcBef>
                <a:spcPts val="0"/>
              </a:spcBef>
              <a:spcAft>
                <a:spcPts val="0"/>
              </a:spcAft>
              <a:buClr>
                <a:srgbClr val="000000"/>
              </a:buClr>
              <a:buSzPts val="1599"/>
              <a:buFont typeface="Arial"/>
              <a:buNone/>
              <a:tabLst/>
              <a:defRPr/>
            </a:pPr>
            <a:r>
              <a:rPr kumimoji="0" lang="en-US" sz="1066" b="0" i="0" u="none" strike="noStrike" kern="0" cap="none" spc="0" normalizeH="0" baseline="0" noProof="0" dirty="0">
                <a:ln>
                  <a:noFill/>
                </a:ln>
                <a:solidFill>
                  <a:prstClr val="white"/>
                </a:solidFill>
                <a:effectLst/>
                <a:uLnTx/>
                <a:uFillTx/>
                <a:latin typeface="Roboto"/>
                <a:ea typeface="Roboto"/>
                <a:cs typeface="Roboto"/>
                <a:sym typeface="Roboto"/>
              </a:rPr>
              <a:t>Mumbai’s Climate and Air Pollution Risks and Vulnerability Assessment, 2022</a:t>
            </a:r>
            <a:endParaRPr kumimoji="0" sz="800" b="0" i="0" u="none" strike="noStrike" kern="0" cap="none" spc="0" normalizeH="0" baseline="0" noProof="0" dirty="0">
              <a:ln>
                <a:noFill/>
              </a:ln>
              <a:solidFill>
                <a:prstClr val="white"/>
              </a:solidFill>
              <a:effectLst/>
              <a:uLnTx/>
              <a:uFillTx/>
              <a:latin typeface="Arial"/>
              <a:cs typeface="Arial"/>
              <a:sym typeface="Arial"/>
            </a:endParaRPr>
          </a:p>
        </p:txBody>
      </p:sp>
      <p:sp>
        <p:nvSpPr>
          <p:cNvPr id="877" name="Google Shape;877;p45"/>
          <p:cNvSpPr txBox="1"/>
          <p:nvPr/>
        </p:nvSpPr>
        <p:spPr>
          <a:xfrm>
            <a:off x="4284957" y="5940766"/>
            <a:ext cx="3171800" cy="492058"/>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00000"/>
              </a:lnSpc>
              <a:spcBef>
                <a:spcPts val="0"/>
              </a:spcBef>
              <a:spcAft>
                <a:spcPts val="0"/>
              </a:spcAft>
              <a:buClr>
                <a:srgbClr val="000000"/>
              </a:buClr>
              <a:buSzPts val="1599"/>
              <a:buFont typeface="Arial"/>
              <a:buNone/>
              <a:tabLst/>
              <a:defRPr/>
            </a:pPr>
            <a:r>
              <a:rPr kumimoji="0" lang="en-US" sz="1066" b="0" i="0" u="none" strike="noStrike" kern="0" cap="none" spc="0" normalizeH="0" baseline="0" noProof="0">
                <a:ln>
                  <a:noFill/>
                </a:ln>
                <a:solidFill>
                  <a:prstClr val="white"/>
                </a:solidFill>
                <a:effectLst/>
                <a:uLnTx/>
                <a:uFillTx/>
                <a:latin typeface="Roboto"/>
                <a:ea typeface="Roboto"/>
                <a:cs typeface="Roboto"/>
                <a:sym typeface="Roboto"/>
              </a:rPr>
              <a:t>% households with temporary roofing material</a:t>
            </a:r>
            <a:endParaRPr kumimoji="0" sz="800" b="0" i="0" u="none" strike="noStrike" kern="0" cap="none" spc="0" normalizeH="0" baseline="0" noProof="0">
              <a:ln>
                <a:noFill/>
              </a:ln>
              <a:solidFill>
                <a:prstClr val="white"/>
              </a:solidFill>
              <a:effectLst/>
              <a:uLnTx/>
              <a:uFillTx/>
              <a:latin typeface="Arial"/>
              <a:cs typeface="Arial"/>
              <a:sym typeface="Arial"/>
            </a:endParaRPr>
          </a:p>
          <a:p>
            <a:pPr marL="0" marR="0" lvl="0" indent="0" algn="just" defTabSz="914400" rtl="0" eaLnBrk="1" fontAlgn="auto" latinLnBrk="0" hangingPunct="1">
              <a:lnSpc>
                <a:spcPct val="100000"/>
              </a:lnSpc>
              <a:spcBef>
                <a:spcPts val="0"/>
              </a:spcBef>
              <a:spcAft>
                <a:spcPts val="0"/>
              </a:spcAft>
              <a:buClr>
                <a:srgbClr val="000000"/>
              </a:buClr>
              <a:buSzPts val="1599"/>
              <a:buFont typeface="Arial"/>
              <a:buNone/>
              <a:tabLst/>
              <a:defRPr/>
            </a:pPr>
            <a:r>
              <a:rPr kumimoji="0" lang="en-US" sz="1066" b="0" i="0" u="none" strike="noStrike" kern="0" cap="none" spc="0" normalizeH="0" baseline="0" noProof="0">
                <a:ln>
                  <a:noFill/>
                </a:ln>
                <a:solidFill>
                  <a:prstClr val="white"/>
                </a:solidFill>
                <a:effectLst/>
                <a:uLnTx/>
                <a:uFillTx/>
                <a:latin typeface="Roboto"/>
                <a:ea typeface="Roboto"/>
                <a:cs typeface="Roboto"/>
                <a:sym typeface="Roboto"/>
              </a:rPr>
              <a:t>Mumbai’s Climate and Air Pollution Risks and Vulnerability Assessment, 2022</a:t>
            </a:r>
            <a:endParaRPr kumimoji="0" sz="800" b="0" i="0" u="none" strike="noStrike" kern="0" cap="none" spc="0" normalizeH="0" baseline="0" noProof="0">
              <a:ln>
                <a:noFill/>
              </a:ln>
              <a:solidFill>
                <a:prstClr val="white"/>
              </a:solidFill>
              <a:effectLst/>
              <a:uLnTx/>
              <a:uFillTx/>
              <a:latin typeface="Arial"/>
              <a:cs typeface="Arial"/>
              <a:sym typeface="Arial"/>
            </a:endParaRPr>
          </a:p>
        </p:txBody>
      </p:sp>
      <p:sp>
        <p:nvSpPr>
          <p:cNvPr id="878" name="Google Shape;878;p45"/>
          <p:cNvSpPr txBox="1"/>
          <p:nvPr/>
        </p:nvSpPr>
        <p:spPr>
          <a:xfrm>
            <a:off x="7933779" y="5953466"/>
            <a:ext cx="3171800" cy="492058"/>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00000"/>
              </a:lnSpc>
              <a:spcBef>
                <a:spcPts val="0"/>
              </a:spcBef>
              <a:spcAft>
                <a:spcPts val="0"/>
              </a:spcAft>
              <a:buClr>
                <a:srgbClr val="000000"/>
              </a:buClr>
              <a:buSzPts val="1599"/>
              <a:buFont typeface="Arial"/>
              <a:buNone/>
              <a:tabLst/>
              <a:defRPr/>
            </a:pPr>
            <a:r>
              <a:rPr kumimoji="0" lang="en-US" sz="1066" b="0" i="0" u="none" strike="noStrike" kern="0" cap="none" spc="0" normalizeH="0" baseline="0" noProof="0">
                <a:ln>
                  <a:noFill/>
                </a:ln>
                <a:solidFill>
                  <a:prstClr val="white"/>
                </a:solidFill>
                <a:effectLst/>
                <a:uLnTx/>
                <a:uFillTx/>
                <a:latin typeface="Roboto"/>
                <a:ea typeface="Roboto"/>
                <a:cs typeface="Roboto"/>
                <a:sym typeface="Roboto"/>
              </a:rPr>
              <a:t>Population with / without access to hospitals</a:t>
            </a:r>
            <a:endParaRPr kumimoji="0" sz="800" b="0" i="0" u="none" strike="noStrike" kern="0" cap="none" spc="0" normalizeH="0" baseline="0" noProof="0">
              <a:ln>
                <a:noFill/>
              </a:ln>
              <a:solidFill>
                <a:prstClr val="white"/>
              </a:solidFill>
              <a:effectLst/>
              <a:uLnTx/>
              <a:uFillTx/>
              <a:latin typeface="Arial"/>
              <a:cs typeface="Arial"/>
              <a:sym typeface="Arial"/>
            </a:endParaRPr>
          </a:p>
          <a:p>
            <a:pPr marL="0" marR="0" lvl="0" indent="0" algn="just" defTabSz="914400" rtl="0" eaLnBrk="1" fontAlgn="auto" latinLnBrk="0" hangingPunct="1">
              <a:lnSpc>
                <a:spcPct val="100000"/>
              </a:lnSpc>
              <a:spcBef>
                <a:spcPts val="0"/>
              </a:spcBef>
              <a:spcAft>
                <a:spcPts val="0"/>
              </a:spcAft>
              <a:buClr>
                <a:srgbClr val="000000"/>
              </a:buClr>
              <a:buSzPts val="1599"/>
              <a:buFont typeface="Arial"/>
              <a:buNone/>
              <a:tabLst/>
              <a:defRPr/>
            </a:pPr>
            <a:r>
              <a:rPr kumimoji="0" lang="en-US" sz="1066" b="0" i="0" u="none" strike="noStrike" kern="0" cap="none" spc="0" normalizeH="0" baseline="0" noProof="0">
                <a:ln>
                  <a:noFill/>
                </a:ln>
                <a:solidFill>
                  <a:prstClr val="white"/>
                </a:solidFill>
                <a:effectLst/>
                <a:uLnTx/>
                <a:uFillTx/>
                <a:latin typeface="Roboto"/>
                <a:ea typeface="Roboto"/>
                <a:cs typeface="Roboto"/>
                <a:sym typeface="Roboto"/>
              </a:rPr>
              <a:t>Mumbai’s Climate and Air Pollution Risks and Vulnerability Assessment, 2022</a:t>
            </a:r>
            <a:endParaRPr kumimoji="0" sz="800" b="0" i="0" u="none" strike="noStrike" kern="0" cap="none" spc="0" normalizeH="0" baseline="0" noProof="0">
              <a:ln>
                <a:noFill/>
              </a:ln>
              <a:solidFill>
                <a:prstClr val="white"/>
              </a:solidFill>
              <a:effectLst/>
              <a:uLnTx/>
              <a:uFillTx/>
              <a:latin typeface="Arial"/>
              <a:cs typeface="Arial"/>
              <a:sym typeface="Arial"/>
            </a:endParaRPr>
          </a:p>
        </p:txBody>
      </p:sp>
      <p:sp>
        <p:nvSpPr>
          <p:cNvPr id="879" name="Google Shape;879;p45"/>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40</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Google Shape;833;p44">
            <a:extLst>
              <a:ext uri="{FF2B5EF4-FFF2-40B4-BE49-F238E27FC236}">
                <a16:creationId xmlns:a16="http://schemas.microsoft.com/office/drawing/2014/main" id="{0ACF8796-76C9-342D-C80F-EABAF943E960}"/>
              </a:ext>
            </a:extLst>
          </p:cNvPr>
          <p:cNvSpPr txBox="1"/>
          <p:nvPr/>
        </p:nvSpPr>
        <p:spPr>
          <a:xfrm>
            <a:off x="568639" y="409738"/>
            <a:ext cx="5527361"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Step 03 | Assess impacts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bg>
      <p:bgPr>
        <a:solidFill>
          <a:schemeClr val="tx2"/>
        </a:solidFill>
        <a:effectLst/>
      </p:bgPr>
    </p:bg>
    <p:spTree>
      <p:nvGrpSpPr>
        <p:cNvPr id="1" name="Shape 883"/>
        <p:cNvGrpSpPr/>
        <p:nvPr/>
      </p:nvGrpSpPr>
      <p:grpSpPr>
        <a:xfrm>
          <a:off x="0" y="0"/>
          <a:ext cx="0" cy="0"/>
          <a:chOff x="0" y="0"/>
          <a:chExt cx="0" cy="0"/>
        </a:xfrm>
      </p:grpSpPr>
      <p:sp>
        <p:nvSpPr>
          <p:cNvPr id="884" name="Google Shape;884;p46"/>
          <p:cNvSpPr/>
          <p:nvPr/>
        </p:nvSpPr>
        <p:spPr>
          <a:xfrm>
            <a:off x="904816" y="3456567"/>
            <a:ext cx="2759090" cy="3071713"/>
          </a:xfrm>
          <a:prstGeom prst="rect">
            <a:avLst/>
          </a:prstGeom>
          <a:solidFill>
            <a:srgbClr val="008BD7">
              <a:alpha val="60000"/>
            </a:srgb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85" name="Google Shape;885;p46"/>
          <p:cNvSpPr/>
          <p:nvPr/>
        </p:nvSpPr>
        <p:spPr>
          <a:xfrm>
            <a:off x="900056" y="1942742"/>
            <a:ext cx="2763850" cy="1386825"/>
          </a:xfrm>
          <a:prstGeom prst="rect">
            <a:avLst/>
          </a:prstGeom>
          <a:solidFill>
            <a:srgbClr val="0B5FBA">
              <a:alpha val="60000"/>
            </a:srgb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86" name="Google Shape;886;p46"/>
          <p:cNvSpPr/>
          <p:nvPr/>
        </p:nvSpPr>
        <p:spPr>
          <a:xfrm>
            <a:off x="6778940" y="1940392"/>
            <a:ext cx="4900390" cy="3453957"/>
          </a:xfrm>
          <a:prstGeom prst="rect">
            <a:avLst/>
          </a:prstGeom>
          <a:solidFill>
            <a:srgbClr val="008BD7">
              <a:alpha val="28627"/>
            </a:srgb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87" name="Google Shape;887;p46"/>
          <p:cNvSpPr/>
          <p:nvPr/>
        </p:nvSpPr>
        <p:spPr>
          <a:xfrm>
            <a:off x="4059865" y="1966196"/>
            <a:ext cx="2278621" cy="349851"/>
          </a:xfrm>
          <a:prstGeom prst="rect">
            <a:avLst/>
          </a:pr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cxnSp>
        <p:nvCxnSpPr>
          <p:cNvPr id="888" name="Google Shape;888;p46"/>
          <p:cNvCxnSpPr/>
          <p:nvPr/>
        </p:nvCxnSpPr>
        <p:spPr>
          <a:xfrm flipH="1">
            <a:off x="5244615" y="2462110"/>
            <a:ext cx="2377" cy="2869006"/>
          </a:xfrm>
          <a:prstGeom prst="straightConnector1">
            <a:avLst/>
          </a:prstGeom>
          <a:noFill/>
          <a:ln w="47625" cap="flat" cmpd="sng">
            <a:solidFill>
              <a:schemeClr val="bg1"/>
            </a:solidFill>
            <a:prstDash val="dash"/>
            <a:round/>
            <a:headEnd type="none" w="sm" len="sm"/>
            <a:tailEnd type="oval" w="lg" len="lg"/>
          </a:ln>
        </p:spPr>
      </p:cxnSp>
      <p:cxnSp>
        <p:nvCxnSpPr>
          <p:cNvPr id="889" name="Google Shape;889;p46"/>
          <p:cNvCxnSpPr/>
          <p:nvPr/>
        </p:nvCxnSpPr>
        <p:spPr>
          <a:xfrm>
            <a:off x="3649786" y="2477985"/>
            <a:ext cx="1609906" cy="0"/>
          </a:xfrm>
          <a:prstGeom prst="straightConnector1">
            <a:avLst/>
          </a:prstGeom>
          <a:noFill/>
          <a:ln w="47625" cap="flat" cmpd="sng">
            <a:solidFill>
              <a:schemeClr val="bg1"/>
            </a:solidFill>
            <a:prstDash val="dash"/>
            <a:round/>
            <a:headEnd type="none" w="sm" len="sm"/>
            <a:tailEnd type="none" w="sm" len="sm"/>
          </a:ln>
        </p:spPr>
      </p:cxnSp>
      <p:cxnSp>
        <p:nvCxnSpPr>
          <p:cNvPr id="890" name="Google Shape;890;p46"/>
          <p:cNvCxnSpPr/>
          <p:nvPr/>
        </p:nvCxnSpPr>
        <p:spPr>
          <a:xfrm flipH="1">
            <a:off x="5574168" y="2672012"/>
            <a:ext cx="9941" cy="2700108"/>
          </a:xfrm>
          <a:prstGeom prst="straightConnector1">
            <a:avLst/>
          </a:prstGeom>
          <a:noFill/>
          <a:ln w="47625" cap="flat" cmpd="sng">
            <a:solidFill>
              <a:schemeClr val="bg1"/>
            </a:solidFill>
            <a:prstDash val="dash"/>
            <a:round/>
            <a:headEnd type="none" w="sm" len="sm"/>
            <a:tailEnd type="oval" w="lg" len="lg"/>
          </a:ln>
        </p:spPr>
      </p:cxnSp>
      <p:cxnSp>
        <p:nvCxnSpPr>
          <p:cNvPr id="891" name="Google Shape;891;p46"/>
          <p:cNvCxnSpPr/>
          <p:nvPr/>
        </p:nvCxnSpPr>
        <p:spPr>
          <a:xfrm>
            <a:off x="5578175" y="2687887"/>
            <a:ext cx="1200765" cy="0"/>
          </a:xfrm>
          <a:prstGeom prst="straightConnector1">
            <a:avLst/>
          </a:prstGeom>
          <a:noFill/>
          <a:ln w="47625" cap="flat" cmpd="sng">
            <a:solidFill>
              <a:schemeClr val="bg1"/>
            </a:solidFill>
            <a:prstDash val="dash"/>
            <a:round/>
            <a:headEnd type="none" w="sm" len="sm"/>
            <a:tailEnd type="none" w="sm" len="sm"/>
          </a:ln>
        </p:spPr>
      </p:cxnSp>
      <p:cxnSp>
        <p:nvCxnSpPr>
          <p:cNvPr id="892" name="Google Shape;892;p46"/>
          <p:cNvCxnSpPr/>
          <p:nvPr/>
        </p:nvCxnSpPr>
        <p:spPr>
          <a:xfrm>
            <a:off x="4785067" y="3998440"/>
            <a:ext cx="11112" cy="1293019"/>
          </a:xfrm>
          <a:prstGeom prst="straightConnector1">
            <a:avLst/>
          </a:prstGeom>
          <a:noFill/>
          <a:ln w="47625" cap="flat" cmpd="sng">
            <a:solidFill>
              <a:srgbClr val="008BD7">
                <a:alpha val="60000"/>
              </a:srgbClr>
            </a:solidFill>
            <a:prstDash val="dash"/>
            <a:round/>
            <a:headEnd type="none" w="sm" len="sm"/>
            <a:tailEnd type="oval" w="lg" len="lg"/>
          </a:ln>
        </p:spPr>
      </p:cxnSp>
      <p:cxnSp>
        <p:nvCxnSpPr>
          <p:cNvPr id="893" name="Google Shape;893;p46"/>
          <p:cNvCxnSpPr/>
          <p:nvPr/>
        </p:nvCxnSpPr>
        <p:spPr>
          <a:xfrm>
            <a:off x="3632157" y="4012463"/>
            <a:ext cx="1164023" cy="0"/>
          </a:xfrm>
          <a:prstGeom prst="straightConnector1">
            <a:avLst/>
          </a:prstGeom>
          <a:noFill/>
          <a:ln w="47625" cap="flat" cmpd="sng">
            <a:solidFill>
              <a:srgbClr val="008BD7">
                <a:alpha val="60000"/>
              </a:srgbClr>
            </a:solidFill>
            <a:prstDash val="dash"/>
            <a:round/>
            <a:headEnd type="none" w="sm" len="sm"/>
            <a:tailEnd type="none" w="sm" len="sm"/>
          </a:ln>
        </p:spPr>
      </p:cxnSp>
      <p:sp>
        <p:nvSpPr>
          <p:cNvPr id="894" name="Google Shape;894;p46"/>
          <p:cNvSpPr/>
          <p:nvPr/>
        </p:nvSpPr>
        <p:spPr>
          <a:xfrm>
            <a:off x="4082680" y="3164137"/>
            <a:ext cx="2278621" cy="349851"/>
          </a:xfrm>
          <a:prstGeom prst="rect">
            <a:avLst/>
          </a:pr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95" name="Google Shape;895;p46"/>
          <p:cNvSpPr/>
          <p:nvPr/>
        </p:nvSpPr>
        <p:spPr>
          <a:xfrm>
            <a:off x="4091806" y="4352187"/>
            <a:ext cx="2278621" cy="349851"/>
          </a:xfrm>
          <a:prstGeom prst="rect">
            <a:avLst/>
          </a:pr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99" name="Google Shape;899;p46"/>
          <p:cNvSpPr/>
          <p:nvPr/>
        </p:nvSpPr>
        <p:spPr>
          <a:xfrm>
            <a:off x="1145050" y="2387726"/>
            <a:ext cx="2278621" cy="349851"/>
          </a:xfrm>
          <a:prstGeom prst="rect">
            <a:avLst/>
          </a:pr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00" name="Google Shape;900;p46"/>
          <p:cNvSpPr/>
          <p:nvPr/>
        </p:nvSpPr>
        <p:spPr>
          <a:xfrm>
            <a:off x="1126798" y="3892956"/>
            <a:ext cx="2278621" cy="569893"/>
          </a:xfrm>
          <a:prstGeom prst="rect">
            <a:avLst/>
          </a:pr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01" name="Google Shape;901;p46"/>
          <p:cNvSpPr/>
          <p:nvPr/>
        </p:nvSpPr>
        <p:spPr>
          <a:xfrm>
            <a:off x="1158618" y="5080830"/>
            <a:ext cx="2278621" cy="754038"/>
          </a:xfrm>
          <a:prstGeom prst="rect">
            <a:avLst/>
          </a:pr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02" name="Google Shape;902;p46"/>
          <p:cNvSpPr/>
          <p:nvPr/>
        </p:nvSpPr>
        <p:spPr>
          <a:xfrm>
            <a:off x="9293174" y="2430618"/>
            <a:ext cx="2278621" cy="754038"/>
          </a:xfrm>
          <a:prstGeom prst="rect">
            <a:avLst/>
          </a:pr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03" name="Google Shape;903;p46"/>
          <p:cNvSpPr/>
          <p:nvPr/>
        </p:nvSpPr>
        <p:spPr>
          <a:xfrm>
            <a:off x="6899174" y="2440144"/>
            <a:ext cx="2278621" cy="754038"/>
          </a:xfrm>
          <a:prstGeom prst="rect">
            <a:avLst/>
          </a:pr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04" name="Google Shape;904;p46"/>
          <p:cNvSpPr/>
          <p:nvPr/>
        </p:nvSpPr>
        <p:spPr>
          <a:xfrm>
            <a:off x="9293174" y="3907117"/>
            <a:ext cx="2278621" cy="754038"/>
          </a:xfrm>
          <a:prstGeom prst="rect">
            <a:avLst/>
          </a:pr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05" name="Google Shape;905;p46"/>
          <p:cNvSpPr/>
          <p:nvPr/>
        </p:nvSpPr>
        <p:spPr>
          <a:xfrm>
            <a:off x="6899174" y="3916642"/>
            <a:ext cx="2278621" cy="754038"/>
          </a:xfrm>
          <a:prstGeom prst="rect">
            <a:avLst/>
          </a:pr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06" name="Google Shape;906;p46"/>
          <p:cNvSpPr/>
          <p:nvPr/>
        </p:nvSpPr>
        <p:spPr>
          <a:xfrm>
            <a:off x="3830940" y="5141456"/>
            <a:ext cx="2782900" cy="1386825"/>
          </a:xfrm>
          <a:prstGeom prst="rect">
            <a:avLst/>
          </a:prstGeom>
          <a:solidFill>
            <a:srgbClr val="DAED24"/>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17406D"/>
              </a:solidFill>
              <a:effectLst/>
              <a:uLnTx/>
              <a:uFillTx/>
              <a:latin typeface="Arial"/>
              <a:cs typeface="Arial"/>
              <a:sym typeface="Arial"/>
            </a:endParaRPr>
          </a:p>
        </p:txBody>
      </p:sp>
      <p:sp>
        <p:nvSpPr>
          <p:cNvPr id="907" name="Google Shape;907;p46"/>
          <p:cNvSpPr/>
          <p:nvPr/>
        </p:nvSpPr>
        <p:spPr>
          <a:xfrm rot="5400000">
            <a:off x="5479859" y="4919618"/>
            <a:ext cx="188618" cy="282574"/>
          </a:xfrm>
          <a:custGeom>
            <a:avLst/>
            <a:gdLst/>
            <a:ahLst/>
            <a:cxnLst/>
            <a:rect l="l" t="t" r="r" b="b"/>
            <a:pathLst>
              <a:path w="282927" h="423861" extrusionOk="0">
                <a:moveTo>
                  <a:pt x="0" y="0"/>
                </a:moveTo>
                <a:lnTo>
                  <a:pt x="282927" y="0"/>
                </a:lnTo>
                <a:lnTo>
                  <a:pt x="282927" y="423861"/>
                </a:lnTo>
                <a:lnTo>
                  <a:pt x="0" y="423861"/>
                </a:lnTo>
                <a:lnTo>
                  <a:pt x="0" y="0"/>
                </a:lnTo>
                <a:close/>
              </a:path>
            </a:pathLst>
          </a:custGeom>
          <a:blipFill rotWithShape="1">
            <a:blip r:embed="rId3" cstate="screen">
              <a:alphaModFix amt="3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08" name="Google Shape;908;p46"/>
          <p:cNvSpPr txBox="1"/>
          <p:nvPr/>
        </p:nvSpPr>
        <p:spPr>
          <a:xfrm>
            <a:off x="1253859" y="1986836"/>
            <a:ext cx="1809052" cy="29488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prstClr val="white"/>
                </a:solidFill>
                <a:effectLst/>
                <a:uLnTx/>
                <a:uFillTx/>
                <a:latin typeface="Roboto"/>
                <a:ea typeface="Roboto"/>
                <a:cs typeface="Roboto"/>
                <a:sym typeface="Roboto"/>
              </a:rPr>
              <a:t>Hazard</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09" name="Google Shape;909;p46"/>
          <p:cNvSpPr txBox="1"/>
          <p:nvPr/>
        </p:nvSpPr>
        <p:spPr>
          <a:xfrm>
            <a:off x="1253859" y="3501017"/>
            <a:ext cx="1809052" cy="29488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prstClr val="white"/>
                </a:solidFill>
                <a:effectLst/>
                <a:uLnTx/>
                <a:uFillTx/>
                <a:latin typeface="Roboto"/>
                <a:ea typeface="Roboto"/>
                <a:cs typeface="Roboto"/>
                <a:sym typeface="Roboto"/>
              </a:rPr>
              <a:t>Exposure</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10" name="Google Shape;910;p46"/>
          <p:cNvSpPr txBox="1"/>
          <p:nvPr/>
        </p:nvSpPr>
        <p:spPr>
          <a:xfrm>
            <a:off x="4276397" y="2012640"/>
            <a:ext cx="1809052" cy="29488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FFFFFF"/>
                </a:solidFill>
                <a:effectLst/>
                <a:uLnTx/>
                <a:uFillTx/>
                <a:latin typeface="Roboto"/>
                <a:ea typeface="Roboto"/>
                <a:cs typeface="Roboto"/>
                <a:sym typeface="Roboto"/>
              </a:rPr>
              <a:t>Impacts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11" name="Google Shape;911;p46"/>
          <p:cNvSpPr txBox="1"/>
          <p:nvPr/>
        </p:nvSpPr>
        <p:spPr>
          <a:xfrm>
            <a:off x="4299213" y="3210581"/>
            <a:ext cx="1809052" cy="29488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FFFFFF"/>
                </a:solidFill>
                <a:effectLst/>
                <a:uLnTx/>
                <a:uFillTx/>
                <a:latin typeface="Roboto"/>
                <a:ea typeface="Roboto"/>
                <a:cs typeface="Roboto"/>
                <a:sym typeface="Roboto"/>
              </a:rPr>
              <a:t>Flooding</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12" name="Google Shape;912;p46"/>
          <p:cNvSpPr txBox="1"/>
          <p:nvPr/>
        </p:nvSpPr>
        <p:spPr>
          <a:xfrm>
            <a:off x="4308339" y="4398632"/>
            <a:ext cx="1809052" cy="29488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FFFFFF"/>
                </a:solidFill>
                <a:effectLst/>
                <a:uLnTx/>
                <a:uFillTx/>
                <a:latin typeface="Roboto"/>
                <a:ea typeface="Roboto"/>
                <a:cs typeface="Roboto"/>
                <a:sym typeface="Roboto"/>
              </a:rPr>
              <a:t>Flood damage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13" name="Google Shape;913;p46"/>
          <p:cNvSpPr txBox="1"/>
          <p:nvPr/>
        </p:nvSpPr>
        <p:spPr>
          <a:xfrm>
            <a:off x="1361583" y="2443060"/>
            <a:ext cx="1809052" cy="25641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00"/>
              </a:lnSpc>
              <a:spcBef>
                <a:spcPts val="0"/>
              </a:spcBef>
              <a:spcAft>
                <a:spcPts val="0"/>
              </a:spcAft>
              <a:buClr>
                <a:srgbClr val="000000"/>
              </a:buClr>
              <a:buSzPts val="2000"/>
              <a:buFont typeface="Arial"/>
              <a:buNone/>
              <a:tabLst/>
              <a:defRPr/>
            </a:pPr>
            <a:r>
              <a:rPr kumimoji="0" lang="en-US" sz="1333" b="0" i="0" u="none" strike="noStrike" kern="0" cap="none" spc="0" normalizeH="0" baseline="0" noProof="0">
                <a:ln>
                  <a:noFill/>
                </a:ln>
                <a:solidFill>
                  <a:srgbClr val="FFFFFF"/>
                </a:solidFill>
                <a:effectLst/>
                <a:uLnTx/>
                <a:uFillTx/>
                <a:latin typeface="Roboto"/>
                <a:ea typeface="Roboto"/>
                <a:cs typeface="Roboto"/>
                <a:sym typeface="Roboto"/>
              </a:rPr>
              <a:t>Heavy precipitation</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14" name="Google Shape;914;p46"/>
          <p:cNvSpPr txBox="1"/>
          <p:nvPr/>
        </p:nvSpPr>
        <p:spPr>
          <a:xfrm>
            <a:off x="1145050" y="2801077"/>
            <a:ext cx="2278600" cy="389979"/>
          </a:xfrm>
          <a:prstGeom prst="rect">
            <a:avLst/>
          </a:prstGeom>
          <a:noFill/>
          <a:ln>
            <a:noFill/>
          </a:ln>
        </p:spPr>
        <p:txBody>
          <a:bodyPr spcFirstLastPara="1" wrap="square" lIns="0" tIns="0" rIns="0" bIns="0"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Pts val="1900"/>
              <a:buFont typeface="Arial"/>
              <a:buNone/>
              <a:tabLst/>
              <a:defRPr/>
            </a:pPr>
            <a:r>
              <a:rPr kumimoji="0" lang="en-US" sz="1267" b="0" i="0" u="none" strike="noStrike" kern="0" cap="none" spc="0" normalizeH="0" baseline="0" noProof="0">
                <a:ln>
                  <a:noFill/>
                </a:ln>
                <a:solidFill>
                  <a:prstClr val="white"/>
                </a:solidFill>
                <a:effectLst/>
                <a:uLnTx/>
                <a:uFillTx/>
                <a:latin typeface="Roboto"/>
                <a:ea typeface="Roboto"/>
                <a:cs typeface="Roboto"/>
                <a:sym typeface="Roboto"/>
              </a:rPr>
              <a:t>No. of days with precipitation    100mm</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15" name="Google Shape;915;p46"/>
          <p:cNvSpPr txBox="1"/>
          <p:nvPr/>
        </p:nvSpPr>
        <p:spPr>
          <a:xfrm>
            <a:off x="2759031" y="2858227"/>
            <a:ext cx="110706" cy="358881"/>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0016"/>
              </a:lnSpc>
              <a:spcBef>
                <a:spcPts val="0"/>
              </a:spcBef>
              <a:spcAft>
                <a:spcPts val="0"/>
              </a:spcAft>
              <a:buClr>
                <a:srgbClr val="000000"/>
              </a:buClr>
              <a:buSzPts val="2499"/>
              <a:buFont typeface="Arial"/>
              <a:buNone/>
              <a:tabLst/>
              <a:defRPr/>
            </a:pPr>
            <a:r>
              <a:rPr kumimoji="0" lang="en-US" sz="1666" b="0" i="0" u="none" strike="noStrike" kern="0" cap="none" spc="0" normalizeH="0" baseline="0" noProof="0">
                <a:ln>
                  <a:noFill/>
                </a:ln>
                <a:solidFill>
                  <a:srgbClr val="0B5FBA"/>
                </a:solidFill>
                <a:effectLst/>
                <a:uLnTx/>
                <a:uFillTx/>
                <a:latin typeface="Roboto"/>
                <a:ea typeface="Roboto"/>
                <a:cs typeface="Roboto"/>
                <a:sym typeface="Roboto"/>
              </a:rPr>
              <a:t>≥</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16" name="Google Shape;916;p46"/>
          <p:cNvSpPr txBox="1"/>
          <p:nvPr/>
        </p:nvSpPr>
        <p:spPr>
          <a:xfrm>
            <a:off x="1343330" y="3948289"/>
            <a:ext cx="1809000" cy="410241"/>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0" i="0" u="none" strike="noStrike" kern="0" cap="none" spc="0" normalizeH="0" baseline="0" noProof="0">
                <a:ln>
                  <a:noFill/>
                </a:ln>
                <a:solidFill>
                  <a:srgbClr val="FFFFFF"/>
                </a:solidFill>
                <a:effectLst/>
                <a:uLnTx/>
                <a:uFillTx/>
                <a:latin typeface="Roboto"/>
                <a:ea typeface="Roboto"/>
                <a:cs typeface="Roboto"/>
                <a:sym typeface="Roboto"/>
              </a:rPr>
              <a:t>People living in flood prone areas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17" name="Google Shape;917;p46"/>
          <p:cNvSpPr txBox="1"/>
          <p:nvPr/>
        </p:nvSpPr>
        <p:spPr>
          <a:xfrm>
            <a:off x="1126798" y="4526348"/>
            <a:ext cx="2278600" cy="389979"/>
          </a:xfrm>
          <a:prstGeom prst="rect">
            <a:avLst/>
          </a:prstGeom>
          <a:noFill/>
          <a:ln>
            <a:noFill/>
          </a:ln>
        </p:spPr>
        <p:txBody>
          <a:bodyPr spcFirstLastPara="1" wrap="square" lIns="0" tIns="0" rIns="0" bIns="0"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Pts val="1900"/>
              <a:buFont typeface="Arial"/>
              <a:buNone/>
              <a:tabLst/>
              <a:defRPr/>
            </a:pPr>
            <a:r>
              <a:rPr kumimoji="0" lang="en-US" sz="1267" b="0" i="0" u="none" strike="noStrike" kern="0" cap="none" spc="0" normalizeH="0" baseline="0" noProof="0">
                <a:ln>
                  <a:noFill/>
                </a:ln>
                <a:solidFill>
                  <a:prstClr val="white"/>
                </a:solidFill>
                <a:effectLst/>
                <a:uLnTx/>
                <a:uFillTx/>
                <a:latin typeface="Roboto"/>
                <a:ea typeface="Roboto"/>
                <a:cs typeface="Roboto"/>
                <a:sym typeface="Roboto"/>
              </a:rPr>
              <a:t>No. of people per sq km in flood prone area</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18" name="Google Shape;918;p46"/>
          <p:cNvSpPr txBox="1"/>
          <p:nvPr/>
        </p:nvSpPr>
        <p:spPr>
          <a:xfrm>
            <a:off x="1375151" y="5214180"/>
            <a:ext cx="1809000" cy="410241"/>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0" i="0" u="none" strike="noStrike" kern="0" cap="none" spc="0" normalizeH="0" baseline="0" noProof="0">
                <a:ln>
                  <a:noFill/>
                </a:ln>
                <a:solidFill>
                  <a:srgbClr val="FFFFFF"/>
                </a:solidFill>
                <a:effectLst/>
                <a:uLnTx/>
                <a:uFillTx/>
                <a:latin typeface="Roboto"/>
                <a:ea typeface="Roboto"/>
                <a:cs typeface="Roboto"/>
                <a:sym typeface="Roboto"/>
              </a:rPr>
              <a:t>Property &amp; Buildings in flood prone areas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19" name="Google Shape;919;p46"/>
          <p:cNvSpPr txBox="1"/>
          <p:nvPr/>
        </p:nvSpPr>
        <p:spPr>
          <a:xfrm>
            <a:off x="1126798" y="5911068"/>
            <a:ext cx="2278600" cy="389979"/>
          </a:xfrm>
          <a:prstGeom prst="rect">
            <a:avLst/>
          </a:prstGeom>
          <a:noFill/>
          <a:ln>
            <a:noFill/>
          </a:ln>
        </p:spPr>
        <p:txBody>
          <a:bodyPr spcFirstLastPara="1" wrap="square" lIns="0" tIns="0" rIns="0" bIns="0"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Pts val="1900"/>
              <a:buFont typeface="Arial"/>
              <a:buNone/>
              <a:tabLst/>
              <a:defRPr/>
            </a:pPr>
            <a:r>
              <a:rPr kumimoji="0" lang="en-US" sz="1267" b="0" i="0" u="none" strike="noStrike" kern="0" cap="none" spc="0" normalizeH="0" baseline="0" noProof="0">
                <a:ln>
                  <a:noFill/>
                </a:ln>
                <a:solidFill>
                  <a:prstClr val="white"/>
                </a:solidFill>
                <a:effectLst/>
                <a:uLnTx/>
                <a:uFillTx/>
                <a:latin typeface="Roboto"/>
                <a:ea typeface="Roboto"/>
                <a:cs typeface="Roboto"/>
                <a:sym typeface="Roboto"/>
              </a:rPr>
              <a:t>No. of buildings per sq km in flood prone area</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20" name="Google Shape;920;p46"/>
          <p:cNvSpPr txBox="1"/>
          <p:nvPr/>
        </p:nvSpPr>
        <p:spPr>
          <a:xfrm>
            <a:off x="8224175" y="1986836"/>
            <a:ext cx="2137998" cy="29488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prstClr val="white"/>
                </a:solidFill>
                <a:effectLst/>
                <a:uLnTx/>
                <a:uFillTx/>
                <a:latin typeface="Roboto"/>
                <a:ea typeface="Roboto"/>
                <a:cs typeface="Roboto"/>
                <a:sym typeface="Roboto"/>
              </a:rPr>
              <a:t>Vulnerability</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21" name="Google Shape;921;p46"/>
          <p:cNvSpPr txBox="1"/>
          <p:nvPr/>
        </p:nvSpPr>
        <p:spPr>
          <a:xfrm>
            <a:off x="9527959" y="2662435"/>
            <a:ext cx="1809052" cy="25641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00"/>
              </a:lnSpc>
              <a:spcBef>
                <a:spcPts val="0"/>
              </a:spcBef>
              <a:spcAft>
                <a:spcPts val="0"/>
              </a:spcAft>
              <a:buClr>
                <a:srgbClr val="000000"/>
              </a:buClr>
              <a:buSzPts val="2000"/>
              <a:buFont typeface="Arial"/>
              <a:buNone/>
              <a:tabLst/>
              <a:defRPr/>
            </a:pPr>
            <a:r>
              <a:rPr kumimoji="0" lang="en-US" sz="1333" b="0" i="0" u="none" strike="noStrike" kern="0" cap="none" spc="0" normalizeH="0" baseline="0" noProof="0">
                <a:ln>
                  <a:noFill/>
                </a:ln>
                <a:solidFill>
                  <a:srgbClr val="FFFFFF"/>
                </a:solidFill>
                <a:effectLst/>
                <a:uLnTx/>
                <a:uFillTx/>
                <a:latin typeface="Roboto"/>
                <a:ea typeface="Roboto"/>
                <a:cs typeface="Roboto"/>
                <a:sym typeface="Roboto"/>
              </a:rPr>
              <a:t>Wetland degradation</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22" name="Google Shape;922;p46"/>
          <p:cNvSpPr txBox="1"/>
          <p:nvPr/>
        </p:nvSpPr>
        <p:spPr>
          <a:xfrm>
            <a:off x="9286824" y="3246001"/>
            <a:ext cx="2278621" cy="193066"/>
          </a:xfrm>
          <a:prstGeom prst="rect">
            <a:avLst/>
          </a:prstGeom>
          <a:noFill/>
          <a:ln>
            <a:noFill/>
          </a:ln>
        </p:spPr>
        <p:txBody>
          <a:bodyPr spcFirstLastPara="1" wrap="square" lIns="0" tIns="0" rIns="0" bIns="0" anchor="t" anchorCtr="0">
            <a:spAutoFit/>
          </a:bodyPr>
          <a:lstStyle/>
          <a:p>
            <a:pPr marL="0" marR="0" lvl="0" indent="0" algn="r" defTabSz="914400" rtl="0" eaLnBrk="1" fontAlgn="auto" latinLnBrk="0" hangingPunct="1">
              <a:lnSpc>
                <a:spcPct val="99000"/>
              </a:lnSpc>
              <a:spcBef>
                <a:spcPts val="0"/>
              </a:spcBef>
              <a:spcAft>
                <a:spcPts val="0"/>
              </a:spcAft>
              <a:buClr>
                <a:srgbClr val="000000"/>
              </a:buClr>
              <a:buSzPts val="1900"/>
              <a:buFont typeface="Arial"/>
              <a:buNone/>
              <a:tabLst/>
              <a:defRPr/>
            </a:pPr>
            <a:r>
              <a:rPr kumimoji="0" lang="en-US" sz="1267" b="0" i="0" u="none" strike="noStrike" kern="0" cap="none" spc="0" normalizeH="0" baseline="0" noProof="0">
                <a:ln>
                  <a:noFill/>
                </a:ln>
                <a:solidFill>
                  <a:prstClr val="white"/>
                </a:solidFill>
                <a:effectLst/>
                <a:uLnTx/>
                <a:uFillTx/>
                <a:latin typeface="Roboto"/>
                <a:ea typeface="Roboto"/>
                <a:cs typeface="Roboto"/>
                <a:sym typeface="Roboto"/>
              </a:rPr>
              <a:t>Percentage of wetland area</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23" name="Google Shape;923;p46"/>
          <p:cNvSpPr txBox="1"/>
          <p:nvPr/>
        </p:nvSpPr>
        <p:spPr>
          <a:xfrm>
            <a:off x="7133958" y="2583271"/>
            <a:ext cx="1809000" cy="410241"/>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0" i="0" u="none" strike="noStrike" kern="0" cap="none" spc="0" normalizeH="0" baseline="0" noProof="0">
                <a:ln>
                  <a:noFill/>
                </a:ln>
                <a:solidFill>
                  <a:srgbClr val="FFFFFF"/>
                </a:solidFill>
                <a:effectLst/>
                <a:uLnTx/>
                <a:uFillTx/>
                <a:latin typeface="Roboto"/>
                <a:ea typeface="Roboto"/>
                <a:cs typeface="Roboto"/>
                <a:sym typeface="Roboto"/>
              </a:rPr>
              <a:t>Reduced natural retention capacity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24" name="Google Shape;924;p46"/>
          <p:cNvSpPr txBox="1"/>
          <p:nvPr/>
        </p:nvSpPr>
        <p:spPr>
          <a:xfrm>
            <a:off x="9527959" y="4158852"/>
            <a:ext cx="1809000" cy="205121"/>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0" i="0" u="none" strike="noStrike" kern="0" cap="none" spc="0" normalizeH="0" baseline="0" noProof="0">
                <a:ln>
                  <a:noFill/>
                </a:ln>
                <a:solidFill>
                  <a:srgbClr val="FFFFFF"/>
                </a:solidFill>
                <a:effectLst/>
                <a:uLnTx/>
                <a:uFillTx/>
                <a:latin typeface="Roboto"/>
                <a:ea typeface="Roboto"/>
                <a:cs typeface="Roboto"/>
                <a:sym typeface="Roboto"/>
              </a:rPr>
              <a:t>Lack of urban planning</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25" name="Google Shape;925;p46"/>
          <p:cNvSpPr txBox="1"/>
          <p:nvPr/>
        </p:nvSpPr>
        <p:spPr>
          <a:xfrm>
            <a:off x="9286824" y="4722499"/>
            <a:ext cx="2278600" cy="389979"/>
          </a:xfrm>
          <a:prstGeom prst="rect">
            <a:avLst/>
          </a:prstGeom>
          <a:noFill/>
          <a:ln>
            <a:noFill/>
          </a:ln>
        </p:spPr>
        <p:txBody>
          <a:bodyPr spcFirstLastPara="1" wrap="square" lIns="0" tIns="0" rIns="0" bIns="0"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Pts val="1900"/>
              <a:buFont typeface="Arial"/>
              <a:buNone/>
              <a:tabLst/>
              <a:defRPr/>
            </a:pPr>
            <a:r>
              <a:rPr kumimoji="0" lang="en-US" sz="1267" b="0" i="0" u="none" strike="noStrike" kern="0" cap="none" spc="0" normalizeH="0" baseline="0" noProof="0">
                <a:ln>
                  <a:noFill/>
                </a:ln>
                <a:solidFill>
                  <a:prstClr val="white"/>
                </a:solidFill>
                <a:effectLst/>
                <a:uLnTx/>
                <a:uFillTx/>
                <a:latin typeface="Roboto"/>
                <a:ea typeface="Roboto"/>
                <a:cs typeface="Roboto"/>
                <a:sym typeface="Roboto"/>
              </a:rPr>
              <a:t>Percentage of municipalities with planning process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26" name="Google Shape;926;p46"/>
          <p:cNvSpPr txBox="1"/>
          <p:nvPr/>
        </p:nvSpPr>
        <p:spPr>
          <a:xfrm>
            <a:off x="7133958" y="4059769"/>
            <a:ext cx="1809000" cy="410241"/>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1333" b="0" i="0" u="none" strike="noStrike" kern="0" cap="none" spc="0" normalizeH="0" baseline="0" noProof="0">
                <a:ln>
                  <a:noFill/>
                </a:ln>
                <a:solidFill>
                  <a:srgbClr val="FFFFFF"/>
                </a:solidFill>
                <a:effectLst/>
                <a:uLnTx/>
                <a:uFillTx/>
                <a:latin typeface="Roboto"/>
                <a:ea typeface="Roboto"/>
                <a:cs typeface="Roboto"/>
                <a:sym typeface="Roboto"/>
              </a:rPr>
              <a:t>Absence of flood resistant housing</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27" name="Google Shape;927;p46"/>
          <p:cNvSpPr txBox="1"/>
          <p:nvPr/>
        </p:nvSpPr>
        <p:spPr>
          <a:xfrm>
            <a:off x="6899173" y="4728672"/>
            <a:ext cx="2278600" cy="389979"/>
          </a:xfrm>
          <a:prstGeom prst="rect">
            <a:avLst/>
          </a:prstGeom>
          <a:noFill/>
          <a:ln>
            <a:noFill/>
          </a:ln>
        </p:spPr>
        <p:txBody>
          <a:bodyPr spcFirstLastPara="1" wrap="square" lIns="0" tIns="0" rIns="0" bIns="0"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Pts val="1900"/>
              <a:buFont typeface="Arial"/>
              <a:buNone/>
              <a:tabLst/>
              <a:defRPr/>
            </a:pPr>
            <a:r>
              <a:rPr kumimoji="0" lang="en-US" sz="1267" b="0" i="0" u="none" strike="noStrike" kern="0" cap="none" spc="0" normalizeH="0" baseline="0" noProof="0">
                <a:ln>
                  <a:noFill/>
                </a:ln>
                <a:solidFill>
                  <a:prstClr val="white"/>
                </a:solidFill>
                <a:effectLst/>
                <a:uLnTx/>
                <a:uFillTx/>
                <a:latin typeface="Roboto"/>
                <a:ea typeface="Roboto"/>
                <a:cs typeface="Roboto"/>
                <a:sym typeface="Roboto"/>
              </a:rPr>
              <a:t>Percentage of elevated buildings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28" name="Google Shape;928;p46"/>
          <p:cNvSpPr txBox="1"/>
          <p:nvPr/>
        </p:nvSpPr>
        <p:spPr>
          <a:xfrm>
            <a:off x="4068991" y="5465086"/>
            <a:ext cx="2269400" cy="70769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dirty="0">
                <a:ln>
                  <a:noFill/>
                </a:ln>
                <a:solidFill>
                  <a:srgbClr val="17406D"/>
                </a:solidFill>
                <a:effectLst/>
                <a:uLnTx/>
                <a:uFillTx/>
                <a:latin typeface="Roboto"/>
                <a:ea typeface="Roboto"/>
                <a:cs typeface="Roboto"/>
                <a:sym typeface="Roboto"/>
              </a:rPr>
              <a:t>Risk of damage of property &amp; loss of lives due to flooding</a:t>
            </a:r>
            <a:endParaRPr kumimoji="0" sz="933" b="0" i="0" u="none" strike="noStrike" kern="0" cap="none" spc="0" normalizeH="0" baseline="0" noProof="0" dirty="0">
              <a:ln>
                <a:noFill/>
              </a:ln>
              <a:solidFill>
                <a:srgbClr val="17406D"/>
              </a:solidFill>
              <a:effectLst/>
              <a:uLnTx/>
              <a:uFillTx/>
              <a:latin typeface="Arial"/>
              <a:cs typeface="Arial"/>
              <a:sym typeface="Arial"/>
            </a:endParaRPr>
          </a:p>
        </p:txBody>
      </p:sp>
      <p:sp>
        <p:nvSpPr>
          <p:cNvPr id="929" name="Google Shape;929;p46"/>
          <p:cNvSpPr/>
          <p:nvPr/>
        </p:nvSpPr>
        <p:spPr>
          <a:xfrm rot="5400000">
            <a:off x="5146333" y="4919618"/>
            <a:ext cx="188618" cy="282574"/>
          </a:xfrm>
          <a:custGeom>
            <a:avLst/>
            <a:gdLst/>
            <a:ahLst/>
            <a:cxnLst/>
            <a:rect l="l" t="t" r="r" b="b"/>
            <a:pathLst>
              <a:path w="282927" h="423861" extrusionOk="0">
                <a:moveTo>
                  <a:pt x="0" y="0"/>
                </a:moveTo>
                <a:lnTo>
                  <a:pt x="282927" y="0"/>
                </a:lnTo>
                <a:lnTo>
                  <a:pt x="282927" y="423861"/>
                </a:lnTo>
                <a:lnTo>
                  <a:pt x="0" y="423861"/>
                </a:lnTo>
                <a:lnTo>
                  <a:pt x="0" y="0"/>
                </a:lnTo>
                <a:close/>
              </a:path>
            </a:pathLst>
          </a:custGeom>
          <a:blipFill rotWithShape="1">
            <a:blip r:embed="rId4" cstate="screen">
              <a:alphaModFix amt="6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30" name="Google Shape;930;p46"/>
          <p:cNvSpPr/>
          <p:nvPr/>
        </p:nvSpPr>
        <p:spPr>
          <a:xfrm rot="5400000">
            <a:off x="4701870" y="4919618"/>
            <a:ext cx="188618" cy="282574"/>
          </a:xfrm>
          <a:custGeom>
            <a:avLst/>
            <a:gdLst/>
            <a:ahLst/>
            <a:cxnLst/>
            <a:rect l="l" t="t" r="r" b="b"/>
            <a:pathLst>
              <a:path w="282927" h="423861" extrusionOk="0">
                <a:moveTo>
                  <a:pt x="0" y="0"/>
                </a:moveTo>
                <a:lnTo>
                  <a:pt x="282928" y="0"/>
                </a:lnTo>
                <a:lnTo>
                  <a:pt x="282928" y="423861"/>
                </a:lnTo>
                <a:lnTo>
                  <a:pt x="0" y="423861"/>
                </a:lnTo>
                <a:lnTo>
                  <a:pt x="0" y="0"/>
                </a:lnTo>
                <a:close/>
              </a:path>
            </a:pathLst>
          </a:custGeom>
          <a:blipFill rotWithShape="1">
            <a:blip r:embed="rId3" cstate="screen">
              <a:alphaModFix amt="6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31" name="Google Shape;931;p46"/>
          <p:cNvSpPr/>
          <p:nvPr/>
        </p:nvSpPr>
        <p:spPr>
          <a:xfrm rot="-5535672">
            <a:off x="8966224" y="3885988"/>
            <a:ext cx="453721" cy="827454"/>
          </a:xfrm>
          <a:custGeom>
            <a:avLst/>
            <a:gdLst/>
            <a:ahLst/>
            <a:cxnLst/>
            <a:rect l="l" t="t" r="r" b="b"/>
            <a:pathLst>
              <a:path w="680581" h="1241181" extrusionOk="0">
                <a:moveTo>
                  <a:pt x="0" y="0"/>
                </a:moveTo>
                <a:lnTo>
                  <a:pt x="680581" y="0"/>
                </a:lnTo>
                <a:lnTo>
                  <a:pt x="680581" y="1241181"/>
                </a:lnTo>
                <a:lnTo>
                  <a:pt x="0" y="1241181"/>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32" name="Google Shape;932;p46"/>
          <p:cNvSpPr/>
          <p:nvPr/>
        </p:nvSpPr>
        <p:spPr>
          <a:xfrm rot="-5535672">
            <a:off x="9108036" y="2386066"/>
            <a:ext cx="453721" cy="827454"/>
          </a:xfrm>
          <a:custGeom>
            <a:avLst/>
            <a:gdLst/>
            <a:ahLst/>
            <a:cxnLst/>
            <a:rect l="l" t="t" r="r" b="b"/>
            <a:pathLst>
              <a:path w="680581" h="1241181" extrusionOk="0">
                <a:moveTo>
                  <a:pt x="0" y="0"/>
                </a:moveTo>
                <a:lnTo>
                  <a:pt x="680581" y="0"/>
                </a:lnTo>
                <a:lnTo>
                  <a:pt x="680581" y="1241181"/>
                </a:lnTo>
                <a:lnTo>
                  <a:pt x="0" y="1241181"/>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33" name="Google Shape;933;p46"/>
          <p:cNvSpPr txBox="1"/>
          <p:nvPr/>
        </p:nvSpPr>
        <p:spPr>
          <a:xfrm>
            <a:off x="881171" y="1463652"/>
            <a:ext cx="6096000" cy="297427"/>
          </a:xfrm>
          <a:prstGeom prst="rect">
            <a:avLst/>
          </a:prstGeom>
          <a:noFill/>
          <a:ln>
            <a:noFill/>
          </a:ln>
        </p:spPr>
        <p:txBody>
          <a:bodyPr spcFirstLastPara="1" wrap="square" lIns="60950" tIns="30467" rIns="60950" bIns="30467"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prstClr val="white"/>
                </a:solidFill>
                <a:effectLst/>
                <a:uLnTx/>
                <a:uFillTx/>
                <a:latin typeface="Roboto"/>
                <a:ea typeface="Roboto"/>
                <a:cs typeface="Roboto"/>
                <a:sym typeface="Roboto"/>
              </a:rPr>
              <a:t>Example | Flood Risk Chain</a:t>
            </a:r>
            <a:endParaRPr kumimoji="0" sz="1533" b="0" i="0" u="none" strike="noStrike" kern="0" cap="none" spc="0" normalizeH="0" baseline="0" noProof="0">
              <a:ln>
                <a:noFill/>
              </a:ln>
              <a:solidFill>
                <a:prstClr val="white"/>
              </a:solidFill>
              <a:effectLst/>
              <a:uLnTx/>
              <a:uFillTx/>
              <a:latin typeface="Arial"/>
              <a:cs typeface="Arial"/>
              <a:sym typeface="Arial"/>
            </a:endParaRPr>
          </a:p>
        </p:txBody>
      </p:sp>
      <p:sp>
        <p:nvSpPr>
          <p:cNvPr id="934" name="Google Shape;934;p46"/>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41</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Google Shape;833;p44">
            <a:extLst>
              <a:ext uri="{FF2B5EF4-FFF2-40B4-BE49-F238E27FC236}">
                <a16:creationId xmlns:a16="http://schemas.microsoft.com/office/drawing/2014/main" id="{0C53C891-1B17-422B-A90E-F9AA79DED39C}"/>
              </a:ext>
            </a:extLst>
          </p:cNvPr>
          <p:cNvSpPr txBox="1"/>
          <p:nvPr/>
        </p:nvSpPr>
        <p:spPr>
          <a:xfrm>
            <a:off x="568639" y="409738"/>
            <a:ext cx="5527361"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Step 03 | Assess impacts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bg>
      <p:bgPr>
        <a:solidFill>
          <a:schemeClr val="tx2">
            <a:lumMod val="75000"/>
          </a:schemeClr>
        </a:solidFill>
        <a:effectLst/>
      </p:bgPr>
    </p:bg>
    <p:spTree>
      <p:nvGrpSpPr>
        <p:cNvPr id="1" name="Shape 939"/>
        <p:cNvGrpSpPr/>
        <p:nvPr/>
      </p:nvGrpSpPr>
      <p:grpSpPr>
        <a:xfrm>
          <a:off x="0" y="0"/>
          <a:ext cx="0" cy="0"/>
          <a:chOff x="0" y="0"/>
          <a:chExt cx="0" cy="0"/>
        </a:xfrm>
      </p:grpSpPr>
      <p:sp>
        <p:nvSpPr>
          <p:cNvPr id="941" name="Google Shape;941;p47"/>
          <p:cNvSpPr txBox="1"/>
          <p:nvPr/>
        </p:nvSpPr>
        <p:spPr>
          <a:xfrm>
            <a:off x="564303" y="418184"/>
            <a:ext cx="10924527"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Step 04 | Identify &amp; assess risks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45" name="Google Shape;945;p47"/>
          <p:cNvSpPr txBox="1"/>
          <p:nvPr/>
        </p:nvSpPr>
        <p:spPr>
          <a:xfrm>
            <a:off x="3510646" y="1724100"/>
            <a:ext cx="7995600" cy="448206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prstClr val="white"/>
                </a:solidFill>
                <a:effectLst/>
                <a:uLnTx/>
                <a:uFillTx/>
                <a:latin typeface="Roboto"/>
                <a:ea typeface="Roboto"/>
                <a:cs typeface="Roboto"/>
                <a:sym typeface="Roboto"/>
              </a:rPr>
              <a:t>Case Study | Air Temperature 1973-2020 | Mumbai, India</a:t>
            </a:r>
            <a:endParaRPr kumimoji="0" sz="933" b="0" i="0" u="none" strike="noStrike" kern="0" cap="none" spc="0" normalizeH="0" baseline="0" noProof="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Plotting risks on a matrix by probability and consequence is a useful way to visualize the most likely and most damaging impacts, to prioritize action </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49" name="Google Shape;949;p47"/>
          <p:cNvSpPr txBox="1"/>
          <p:nvPr/>
        </p:nvSpPr>
        <p:spPr>
          <a:xfrm>
            <a:off x="676656" y="1925054"/>
            <a:ext cx="2140400" cy="3538469"/>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Identify the key risks in your city by assigning a probability and consequence score to each identified risk.</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dirty="0">
                <a:ln>
                  <a:noFill/>
                </a:ln>
                <a:solidFill>
                  <a:prstClr val="white"/>
                </a:solidFill>
                <a:effectLst/>
                <a:uLnTx/>
                <a:uFillTx/>
                <a:latin typeface="Roboto"/>
                <a:ea typeface="Roboto"/>
                <a:cs typeface="Roboto"/>
                <a:sym typeface="Roboto"/>
              </a:rPr>
              <a:t>Probability: </a:t>
            </a: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how likely is the risk to occur?</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dirty="0">
                <a:ln>
                  <a:noFill/>
                </a:ln>
                <a:solidFill>
                  <a:prstClr val="white"/>
                </a:solidFill>
                <a:effectLst/>
                <a:uLnTx/>
                <a:uFillTx/>
                <a:latin typeface="Roboto"/>
                <a:ea typeface="Roboto"/>
                <a:cs typeface="Roboto"/>
                <a:sym typeface="Roboto"/>
              </a:rPr>
              <a:t>Consequence: </a:t>
            </a: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how serious would the consequences be if the risk did occur?</a:t>
            </a:r>
            <a:endParaRPr kumimoji="0" sz="933" b="0" i="0" u="none" strike="noStrike" kern="0" cap="none" spc="0" normalizeH="0" baseline="0" noProof="0" dirty="0">
              <a:ln>
                <a:noFill/>
              </a:ln>
              <a:solidFill>
                <a:prstClr val="white"/>
              </a:solidFill>
              <a:effectLst/>
              <a:uLnTx/>
              <a:uFillTx/>
              <a:latin typeface="Arial"/>
              <a:cs typeface="Arial"/>
              <a:sym typeface="Arial"/>
            </a:endParaRPr>
          </a:p>
        </p:txBody>
      </p:sp>
      <p:sp>
        <p:nvSpPr>
          <p:cNvPr id="950" name="Google Shape;950;p47"/>
          <p:cNvSpPr/>
          <p:nvPr/>
        </p:nvSpPr>
        <p:spPr>
          <a:xfrm>
            <a:off x="3540414" y="2024258"/>
            <a:ext cx="6091841" cy="3672238"/>
          </a:xfrm>
          <a:custGeom>
            <a:avLst/>
            <a:gdLst/>
            <a:ahLst/>
            <a:cxnLst/>
            <a:rect l="l" t="t" r="r" b="b"/>
            <a:pathLst>
              <a:path w="9137761" h="5508357" extrusionOk="0">
                <a:moveTo>
                  <a:pt x="0" y="0"/>
                </a:moveTo>
                <a:lnTo>
                  <a:pt x="9137761" y="0"/>
                </a:lnTo>
                <a:lnTo>
                  <a:pt x="9137761" y="5508357"/>
                </a:lnTo>
                <a:lnTo>
                  <a:pt x="0" y="5508357"/>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grpSp>
        <p:nvGrpSpPr>
          <p:cNvPr id="951" name="Google Shape;951;p47"/>
          <p:cNvGrpSpPr/>
          <p:nvPr/>
        </p:nvGrpSpPr>
        <p:grpSpPr>
          <a:xfrm>
            <a:off x="9829104" y="4656965"/>
            <a:ext cx="147447" cy="147447"/>
            <a:chOff x="0" y="0"/>
            <a:chExt cx="294894" cy="294894"/>
          </a:xfrm>
        </p:grpSpPr>
        <p:sp>
          <p:nvSpPr>
            <p:cNvPr id="952" name="Google Shape;952;p47"/>
            <p:cNvSpPr/>
            <p:nvPr/>
          </p:nvSpPr>
          <p:spPr>
            <a:xfrm>
              <a:off x="16891" y="16891"/>
              <a:ext cx="261112" cy="261112"/>
            </a:xfrm>
            <a:custGeom>
              <a:avLst/>
              <a:gdLst/>
              <a:ahLst/>
              <a:cxnLst/>
              <a:rect l="l" t="t" r="r" b="b"/>
              <a:pathLst>
                <a:path w="261112" h="261112" extrusionOk="0">
                  <a:moveTo>
                    <a:pt x="0" y="130556"/>
                  </a:moveTo>
                  <a:cubicBezTo>
                    <a:pt x="0" y="58420"/>
                    <a:pt x="58420" y="0"/>
                    <a:pt x="130556" y="0"/>
                  </a:cubicBezTo>
                  <a:cubicBezTo>
                    <a:pt x="202692" y="0"/>
                    <a:pt x="261112" y="58420"/>
                    <a:pt x="261112" y="130556"/>
                  </a:cubicBezTo>
                  <a:cubicBezTo>
                    <a:pt x="261112" y="202692"/>
                    <a:pt x="202692" y="261112"/>
                    <a:pt x="130556" y="261112"/>
                  </a:cubicBezTo>
                  <a:cubicBezTo>
                    <a:pt x="58420" y="261112"/>
                    <a:pt x="0" y="202565"/>
                    <a:pt x="0" y="130556"/>
                  </a:cubicBezTo>
                  <a:close/>
                </a:path>
              </a:pathLst>
            </a:custGeom>
            <a:solidFill>
              <a:srgbClr val="FF0000"/>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53" name="Google Shape;953;p47"/>
            <p:cNvSpPr/>
            <p:nvPr/>
          </p:nvSpPr>
          <p:spPr>
            <a:xfrm>
              <a:off x="0" y="0"/>
              <a:ext cx="294894" cy="294894"/>
            </a:xfrm>
            <a:custGeom>
              <a:avLst/>
              <a:gdLst/>
              <a:ahLst/>
              <a:cxnLst/>
              <a:rect l="l" t="t" r="r" b="b"/>
              <a:pathLst>
                <a:path w="294894" h="294894" extrusionOk="0">
                  <a:moveTo>
                    <a:pt x="0" y="147447"/>
                  </a:moveTo>
                  <a:cubicBezTo>
                    <a:pt x="0" y="66040"/>
                    <a:pt x="66040" y="0"/>
                    <a:pt x="147447" y="0"/>
                  </a:cubicBezTo>
                  <a:lnTo>
                    <a:pt x="147447" y="16891"/>
                  </a:lnTo>
                  <a:lnTo>
                    <a:pt x="147447" y="0"/>
                  </a:lnTo>
                  <a:cubicBezTo>
                    <a:pt x="228854" y="0"/>
                    <a:pt x="294894" y="66040"/>
                    <a:pt x="294894" y="147447"/>
                  </a:cubicBezTo>
                  <a:lnTo>
                    <a:pt x="278003" y="147447"/>
                  </a:lnTo>
                  <a:lnTo>
                    <a:pt x="294894" y="147447"/>
                  </a:lnTo>
                  <a:cubicBezTo>
                    <a:pt x="294894" y="228854"/>
                    <a:pt x="228854" y="294894"/>
                    <a:pt x="147447" y="294894"/>
                  </a:cubicBezTo>
                  <a:lnTo>
                    <a:pt x="147447" y="278003"/>
                  </a:lnTo>
                  <a:lnTo>
                    <a:pt x="147447" y="294894"/>
                  </a:lnTo>
                  <a:cubicBezTo>
                    <a:pt x="66040" y="294894"/>
                    <a:pt x="0" y="228854"/>
                    <a:pt x="0" y="147447"/>
                  </a:cubicBezTo>
                  <a:lnTo>
                    <a:pt x="16891" y="147447"/>
                  </a:lnTo>
                  <a:lnTo>
                    <a:pt x="33909" y="147447"/>
                  </a:lnTo>
                  <a:lnTo>
                    <a:pt x="16891" y="147447"/>
                  </a:lnTo>
                  <a:lnTo>
                    <a:pt x="0" y="147447"/>
                  </a:lnTo>
                  <a:moveTo>
                    <a:pt x="33909" y="147447"/>
                  </a:moveTo>
                  <a:cubicBezTo>
                    <a:pt x="33909" y="156845"/>
                    <a:pt x="26289" y="164338"/>
                    <a:pt x="17018" y="164338"/>
                  </a:cubicBezTo>
                  <a:cubicBezTo>
                    <a:pt x="7747" y="164338"/>
                    <a:pt x="0" y="156845"/>
                    <a:pt x="0" y="147447"/>
                  </a:cubicBezTo>
                  <a:cubicBezTo>
                    <a:pt x="0" y="138049"/>
                    <a:pt x="7620" y="130556"/>
                    <a:pt x="16891" y="130556"/>
                  </a:cubicBezTo>
                  <a:cubicBezTo>
                    <a:pt x="26162" y="130556"/>
                    <a:pt x="33782" y="138176"/>
                    <a:pt x="33782" y="147447"/>
                  </a:cubicBezTo>
                  <a:cubicBezTo>
                    <a:pt x="33782" y="210185"/>
                    <a:pt x="84582" y="260985"/>
                    <a:pt x="147320" y="260985"/>
                  </a:cubicBezTo>
                  <a:cubicBezTo>
                    <a:pt x="210058" y="260985"/>
                    <a:pt x="260858" y="210185"/>
                    <a:pt x="260858" y="147447"/>
                  </a:cubicBezTo>
                  <a:cubicBezTo>
                    <a:pt x="260858" y="84709"/>
                    <a:pt x="210058" y="33909"/>
                    <a:pt x="147320" y="33909"/>
                  </a:cubicBezTo>
                  <a:lnTo>
                    <a:pt x="147320" y="16891"/>
                  </a:lnTo>
                  <a:lnTo>
                    <a:pt x="147320" y="33909"/>
                  </a:lnTo>
                  <a:cubicBezTo>
                    <a:pt x="84582" y="33909"/>
                    <a:pt x="33782" y="84709"/>
                    <a:pt x="33782" y="147447"/>
                  </a:cubicBezTo>
                  <a:close/>
                </a:path>
              </a:pathLst>
            </a:custGeom>
            <a:solidFill>
              <a:srgbClr val="FF0000"/>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954" name="Google Shape;954;p47"/>
          <p:cNvGrpSpPr/>
          <p:nvPr/>
        </p:nvGrpSpPr>
        <p:grpSpPr>
          <a:xfrm>
            <a:off x="9829105" y="4966985"/>
            <a:ext cx="147447" cy="147447"/>
            <a:chOff x="0" y="0"/>
            <a:chExt cx="294894" cy="294894"/>
          </a:xfrm>
        </p:grpSpPr>
        <p:sp>
          <p:nvSpPr>
            <p:cNvPr id="955" name="Google Shape;955;p47"/>
            <p:cNvSpPr/>
            <p:nvPr/>
          </p:nvSpPr>
          <p:spPr>
            <a:xfrm>
              <a:off x="16891" y="16891"/>
              <a:ext cx="261112" cy="261112"/>
            </a:xfrm>
            <a:custGeom>
              <a:avLst/>
              <a:gdLst/>
              <a:ahLst/>
              <a:cxnLst/>
              <a:rect l="l" t="t" r="r" b="b"/>
              <a:pathLst>
                <a:path w="261112" h="261112" extrusionOk="0">
                  <a:moveTo>
                    <a:pt x="0" y="130556"/>
                  </a:moveTo>
                  <a:cubicBezTo>
                    <a:pt x="0" y="58420"/>
                    <a:pt x="58420" y="0"/>
                    <a:pt x="130556" y="0"/>
                  </a:cubicBezTo>
                  <a:cubicBezTo>
                    <a:pt x="202692" y="0"/>
                    <a:pt x="261112" y="58420"/>
                    <a:pt x="261112" y="130556"/>
                  </a:cubicBezTo>
                  <a:cubicBezTo>
                    <a:pt x="261112" y="202692"/>
                    <a:pt x="202692" y="261112"/>
                    <a:pt x="130556" y="261112"/>
                  </a:cubicBezTo>
                  <a:cubicBezTo>
                    <a:pt x="58420" y="261112"/>
                    <a:pt x="0" y="202565"/>
                    <a:pt x="0" y="130556"/>
                  </a:cubicBezTo>
                  <a:close/>
                </a:path>
              </a:pathLst>
            </a:custGeom>
            <a:solidFill>
              <a:srgbClr val="FFC000"/>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56" name="Google Shape;956;p47"/>
            <p:cNvSpPr/>
            <p:nvPr/>
          </p:nvSpPr>
          <p:spPr>
            <a:xfrm>
              <a:off x="0" y="0"/>
              <a:ext cx="294894" cy="294894"/>
            </a:xfrm>
            <a:custGeom>
              <a:avLst/>
              <a:gdLst/>
              <a:ahLst/>
              <a:cxnLst/>
              <a:rect l="l" t="t" r="r" b="b"/>
              <a:pathLst>
                <a:path w="294894" h="294894" extrusionOk="0">
                  <a:moveTo>
                    <a:pt x="0" y="147447"/>
                  </a:moveTo>
                  <a:cubicBezTo>
                    <a:pt x="0" y="66040"/>
                    <a:pt x="66040" y="0"/>
                    <a:pt x="147447" y="0"/>
                  </a:cubicBezTo>
                  <a:lnTo>
                    <a:pt x="147447" y="16891"/>
                  </a:lnTo>
                  <a:lnTo>
                    <a:pt x="147447" y="0"/>
                  </a:lnTo>
                  <a:cubicBezTo>
                    <a:pt x="228854" y="0"/>
                    <a:pt x="294894" y="66040"/>
                    <a:pt x="294894" y="147447"/>
                  </a:cubicBezTo>
                  <a:lnTo>
                    <a:pt x="278003" y="147447"/>
                  </a:lnTo>
                  <a:lnTo>
                    <a:pt x="294894" y="147447"/>
                  </a:lnTo>
                  <a:cubicBezTo>
                    <a:pt x="294894" y="228854"/>
                    <a:pt x="228854" y="294894"/>
                    <a:pt x="147447" y="294894"/>
                  </a:cubicBezTo>
                  <a:lnTo>
                    <a:pt x="147447" y="278003"/>
                  </a:lnTo>
                  <a:lnTo>
                    <a:pt x="147447" y="294894"/>
                  </a:lnTo>
                  <a:cubicBezTo>
                    <a:pt x="66040" y="294894"/>
                    <a:pt x="0" y="228854"/>
                    <a:pt x="0" y="147447"/>
                  </a:cubicBezTo>
                  <a:lnTo>
                    <a:pt x="16891" y="147447"/>
                  </a:lnTo>
                  <a:lnTo>
                    <a:pt x="33909" y="147447"/>
                  </a:lnTo>
                  <a:lnTo>
                    <a:pt x="16891" y="147447"/>
                  </a:lnTo>
                  <a:lnTo>
                    <a:pt x="0" y="147447"/>
                  </a:lnTo>
                  <a:moveTo>
                    <a:pt x="33909" y="147447"/>
                  </a:moveTo>
                  <a:cubicBezTo>
                    <a:pt x="33909" y="156845"/>
                    <a:pt x="26289" y="164338"/>
                    <a:pt x="17018" y="164338"/>
                  </a:cubicBezTo>
                  <a:cubicBezTo>
                    <a:pt x="7747" y="164338"/>
                    <a:pt x="0" y="156845"/>
                    <a:pt x="0" y="147447"/>
                  </a:cubicBezTo>
                  <a:cubicBezTo>
                    <a:pt x="0" y="138049"/>
                    <a:pt x="7620" y="130556"/>
                    <a:pt x="16891" y="130556"/>
                  </a:cubicBezTo>
                  <a:cubicBezTo>
                    <a:pt x="26162" y="130556"/>
                    <a:pt x="33782" y="138176"/>
                    <a:pt x="33782" y="147447"/>
                  </a:cubicBezTo>
                  <a:cubicBezTo>
                    <a:pt x="33782" y="210185"/>
                    <a:pt x="84582" y="260985"/>
                    <a:pt x="147320" y="260985"/>
                  </a:cubicBezTo>
                  <a:cubicBezTo>
                    <a:pt x="210058" y="260985"/>
                    <a:pt x="260858" y="210185"/>
                    <a:pt x="260858" y="147447"/>
                  </a:cubicBezTo>
                  <a:cubicBezTo>
                    <a:pt x="260858" y="84709"/>
                    <a:pt x="210058" y="33909"/>
                    <a:pt x="147320" y="33909"/>
                  </a:cubicBezTo>
                  <a:lnTo>
                    <a:pt x="147320" y="16891"/>
                  </a:lnTo>
                  <a:lnTo>
                    <a:pt x="147320" y="33909"/>
                  </a:lnTo>
                  <a:cubicBezTo>
                    <a:pt x="84582" y="33909"/>
                    <a:pt x="33782" y="84709"/>
                    <a:pt x="33782" y="147447"/>
                  </a:cubicBezTo>
                  <a:close/>
                </a:path>
              </a:pathLst>
            </a:custGeom>
            <a:solidFill>
              <a:srgbClr val="FFC000"/>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957" name="Google Shape;957;p47"/>
          <p:cNvGrpSpPr/>
          <p:nvPr/>
        </p:nvGrpSpPr>
        <p:grpSpPr>
          <a:xfrm>
            <a:off x="9829105" y="5260779"/>
            <a:ext cx="147447" cy="147447"/>
            <a:chOff x="0" y="0"/>
            <a:chExt cx="294894" cy="294894"/>
          </a:xfrm>
        </p:grpSpPr>
        <p:sp>
          <p:nvSpPr>
            <p:cNvPr id="958" name="Google Shape;958;p47"/>
            <p:cNvSpPr/>
            <p:nvPr/>
          </p:nvSpPr>
          <p:spPr>
            <a:xfrm>
              <a:off x="16891" y="16891"/>
              <a:ext cx="261112" cy="261112"/>
            </a:xfrm>
            <a:custGeom>
              <a:avLst/>
              <a:gdLst/>
              <a:ahLst/>
              <a:cxnLst/>
              <a:rect l="l" t="t" r="r" b="b"/>
              <a:pathLst>
                <a:path w="261112" h="261112" extrusionOk="0">
                  <a:moveTo>
                    <a:pt x="0" y="130556"/>
                  </a:moveTo>
                  <a:cubicBezTo>
                    <a:pt x="0" y="58420"/>
                    <a:pt x="58420" y="0"/>
                    <a:pt x="130556" y="0"/>
                  </a:cubicBezTo>
                  <a:cubicBezTo>
                    <a:pt x="202692" y="0"/>
                    <a:pt x="261112" y="58420"/>
                    <a:pt x="261112" y="130556"/>
                  </a:cubicBezTo>
                  <a:cubicBezTo>
                    <a:pt x="261112" y="202692"/>
                    <a:pt x="202692" y="261112"/>
                    <a:pt x="130556" y="261112"/>
                  </a:cubicBezTo>
                  <a:cubicBezTo>
                    <a:pt x="58420" y="261112"/>
                    <a:pt x="0" y="202565"/>
                    <a:pt x="0" y="130556"/>
                  </a:cubicBezTo>
                  <a:close/>
                </a:path>
              </a:pathLst>
            </a:custGeom>
            <a:solidFill>
              <a:srgbClr val="00B0F0"/>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59" name="Google Shape;959;p47"/>
            <p:cNvSpPr/>
            <p:nvPr/>
          </p:nvSpPr>
          <p:spPr>
            <a:xfrm>
              <a:off x="0" y="0"/>
              <a:ext cx="294894" cy="294894"/>
            </a:xfrm>
            <a:custGeom>
              <a:avLst/>
              <a:gdLst/>
              <a:ahLst/>
              <a:cxnLst/>
              <a:rect l="l" t="t" r="r" b="b"/>
              <a:pathLst>
                <a:path w="294894" h="294894" extrusionOk="0">
                  <a:moveTo>
                    <a:pt x="0" y="147447"/>
                  </a:moveTo>
                  <a:cubicBezTo>
                    <a:pt x="0" y="66040"/>
                    <a:pt x="66040" y="0"/>
                    <a:pt x="147447" y="0"/>
                  </a:cubicBezTo>
                  <a:lnTo>
                    <a:pt x="147447" y="16891"/>
                  </a:lnTo>
                  <a:lnTo>
                    <a:pt x="147447" y="0"/>
                  </a:lnTo>
                  <a:cubicBezTo>
                    <a:pt x="228854" y="0"/>
                    <a:pt x="294894" y="66040"/>
                    <a:pt x="294894" y="147447"/>
                  </a:cubicBezTo>
                  <a:lnTo>
                    <a:pt x="278003" y="147447"/>
                  </a:lnTo>
                  <a:lnTo>
                    <a:pt x="294894" y="147447"/>
                  </a:lnTo>
                  <a:cubicBezTo>
                    <a:pt x="294894" y="228854"/>
                    <a:pt x="228854" y="294894"/>
                    <a:pt x="147447" y="294894"/>
                  </a:cubicBezTo>
                  <a:lnTo>
                    <a:pt x="147447" y="278003"/>
                  </a:lnTo>
                  <a:lnTo>
                    <a:pt x="147447" y="294894"/>
                  </a:lnTo>
                  <a:cubicBezTo>
                    <a:pt x="66040" y="294894"/>
                    <a:pt x="0" y="228854"/>
                    <a:pt x="0" y="147447"/>
                  </a:cubicBezTo>
                  <a:lnTo>
                    <a:pt x="16891" y="147447"/>
                  </a:lnTo>
                  <a:lnTo>
                    <a:pt x="33909" y="147447"/>
                  </a:lnTo>
                  <a:lnTo>
                    <a:pt x="16891" y="147447"/>
                  </a:lnTo>
                  <a:lnTo>
                    <a:pt x="0" y="147447"/>
                  </a:lnTo>
                  <a:moveTo>
                    <a:pt x="33909" y="147447"/>
                  </a:moveTo>
                  <a:cubicBezTo>
                    <a:pt x="33909" y="156845"/>
                    <a:pt x="26289" y="164338"/>
                    <a:pt x="17018" y="164338"/>
                  </a:cubicBezTo>
                  <a:cubicBezTo>
                    <a:pt x="7747" y="164338"/>
                    <a:pt x="0" y="156845"/>
                    <a:pt x="0" y="147447"/>
                  </a:cubicBezTo>
                  <a:cubicBezTo>
                    <a:pt x="0" y="138049"/>
                    <a:pt x="7620" y="130556"/>
                    <a:pt x="16891" y="130556"/>
                  </a:cubicBezTo>
                  <a:cubicBezTo>
                    <a:pt x="26162" y="130556"/>
                    <a:pt x="33782" y="138176"/>
                    <a:pt x="33782" y="147447"/>
                  </a:cubicBezTo>
                  <a:cubicBezTo>
                    <a:pt x="33782" y="210185"/>
                    <a:pt x="84582" y="260985"/>
                    <a:pt x="147320" y="260985"/>
                  </a:cubicBezTo>
                  <a:cubicBezTo>
                    <a:pt x="210058" y="260985"/>
                    <a:pt x="260858" y="210185"/>
                    <a:pt x="260858" y="147447"/>
                  </a:cubicBezTo>
                  <a:cubicBezTo>
                    <a:pt x="260858" y="84709"/>
                    <a:pt x="210058" y="33909"/>
                    <a:pt x="147320" y="33909"/>
                  </a:cubicBezTo>
                  <a:lnTo>
                    <a:pt x="147320" y="16891"/>
                  </a:lnTo>
                  <a:lnTo>
                    <a:pt x="147320" y="33909"/>
                  </a:lnTo>
                  <a:cubicBezTo>
                    <a:pt x="84582" y="33909"/>
                    <a:pt x="33782" y="84709"/>
                    <a:pt x="33782" y="147447"/>
                  </a:cubicBezTo>
                  <a:close/>
                </a:path>
              </a:pathLst>
            </a:custGeom>
            <a:solidFill>
              <a:srgbClr val="00B0F0"/>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grpSp>
      <p:sp>
        <p:nvSpPr>
          <p:cNvPr id="960" name="Google Shape;960;p47"/>
          <p:cNvSpPr txBox="1"/>
          <p:nvPr/>
        </p:nvSpPr>
        <p:spPr>
          <a:xfrm>
            <a:off x="10053550" y="4645859"/>
            <a:ext cx="1119071" cy="19704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1600"/>
              <a:buFont typeface="Arial"/>
              <a:buNone/>
              <a:tabLst/>
              <a:defRPr/>
            </a:pPr>
            <a:r>
              <a:rPr kumimoji="0" lang="en-US" sz="1067" b="0" i="0" u="none" strike="noStrike" kern="0" cap="none" spc="0" normalizeH="0" baseline="0" noProof="0">
                <a:ln>
                  <a:noFill/>
                </a:ln>
                <a:solidFill>
                  <a:prstClr val="white"/>
                </a:solidFill>
                <a:effectLst/>
                <a:uLnTx/>
                <a:uFillTx/>
                <a:latin typeface="Poppins"/>
                <a:ea typeface="Poppins"/>
                <a:cs typeface="Poppins"/>
                <a:sym typeface="Poppins"/>
              </a:rPr>
              <a:t>Heat</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61" name="Google Shape;961;p47"/>
          <p:cNvSpPr txBox="1"/>
          <p:nvPr/>
        </p:nvSpPr>
        <p:spPr>
          <a:xfrm>
            <a:off x="10053549" y="4955878"/>
            <a:ext cx="1119071" cy="19704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1600"/>
              <a:buFont typeface="Arial"/>
              <a:buNone/>
              <a:tabLst/>
              <a:defRPr/>
            </a:pPr>
            <a:r>
              <a:rPr kumimoji="0" lang="en-US" sz="1067" b="0" i="0" u="none" strike="noStrike" kern="0" cap="none" spc="0" normalizeH="0" baseline="0" noProof="0">
                <a:ln>
                  <a:noFill/>
                </a:ln>
                <a:solidFill>
                  <a:prstClr val="white"/>
                </a:solidFill>
                <a:effectLst/>
                <a:uLnTx/>
                <a:uFillTx/>
                <a:latin typeface="Poppins"/>
                <a:ea typeface="Poppins"/>
                <a:cs typeface="Poppins"/>
                <a:sym typeface="Poppins"/>
              </a:rPr>
              <a:t>Drought</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62" name="Google Shape;962;p47"/>
          <p:cNvSpPr txBox="1"/>
          <p:nvPr/>
        </p:nvSpPr>
        <p:spPr>
          <a:xfrm>
            <a:off x="10053549" y="5249672"/>
            <a:ext cx="1435281" cy="19704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1600"/>
              <a:buFont typeface="Arial"/>
              <a:buNone/>
              <a:tabLst/>
              <a:defRPr/>
            </a:pPr>
            <a:r>
              <a:rPr kumimoji="0" lang="en-US" sz="1067" b="0" i="0" u="none" strike="noStrike" kern="0" cap="none" spc="0" normalizeH="0" baseline="0" noProof="0">
                <a:ln>
                  <a:noFill/>
                </a:ln>
                <a:solidFill>
                  <a:prstClr val="white"/>
                </a:solidFill>
                <a:effectLst/>
                <a:uLnTx/>
                <a:uFillTx/>
                <a:latin typeface="Poppins"/>
                <a:ea typeface="Poppins"/>
                <a:cs typeface="Poppins"/>
                <a:sym typeface="Poppins"/>
              </a:rPr>
              <a:t>Cyclones and flood</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63" name="Google Shape;963;p47"/>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42</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Shape 939">
          <a:extLst>
            <a:ext uri="{FF2B5EF4-FFF2-40B4-BE49-F238E27FC236}">
              <a16:creationId xmlns:a16="http://schemas.microsoft.com/office/drawing/2014/main" id="{B4B2DC83-16C0-333E-FFCA-61B56516B1C7}"/>
            </a:ext>
          </a:extLst>
        </p:cNvPr>
        <p:cNvGrpSpPr/>
        <p:nvPr/>
      </p:nvGrpSpPr>
      <p:grpSpPr>
        <a:xfrm>
          <a:off x="0" y="0"/>
          <a:ext cx="0" cy="0"/>
          <a:chOff x="0" y="0"/>
          <a:chExt cx="0" cy="0"/>
        </a:xfrm>
      </p:grpSpPr>
      <p:sp>
        <p:nvSpPr>
          <p:cNvPr id="941" name="Google Shape;941;p47">
            <a:extLst>
              <a:ext uri="{FF2B5EF4-FFF2-40B4-BE49-F238E27FC236}">
                <a16:creationId xmlns:a16="http://schemas.microsoft.com/office/drawing/2014/main" id="{2872CC00-5455-8604-E1C2-41607E599061}"/>
              </a:ext>
            </a:extLst>
          </p:cNvPr>
          <p:cNvSpPr txBox="1"/>
          <p:nvPr/>
        </p:nvSpPr>
        <p:spPr>
          <a:xfrm>
            <a:off x="564303" y="418184"/>
            <a:ext cx="10924527"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Step 04 | Identify &amp; assess risks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45" name="Google Shape;945;p47">
            <a:extLst>
              <a:ext uri="{FF2B5EF4-FFF2-40B4-BE49-F238E27FC236}">
                <a16:creationId xmlns:a16="http://schemas.microsoft.com/office/drawing/2014/main" id="{F1938AA2-926F-F57C-C635-6470928F058E}"/>
              </a:ext>
            </a:extLst>
          </p:cNvPr>
          <p:cNvSpPr txBox="1"/>
          <p:nvPr/>
        </p:nvSpPr>
        <p:spPr>
          <a:xfrm>
            <a:off x="3510646" y="1724100"/>
            <a:ext cx="7995600" cy="448206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dirty="0">
                <a:ln>
                  <a:noFill/>
                </a:ln>
                <a:solidFill>
                  <a:prstClr val="white"/>
                </a:solidFill>
                <a:effectLst/>
                <a:uLnTx/>
                <a:uFillTx/>
                <a:latin typeface="Roboto"/>
                <a:ea typeface="Roboto"/>
                <a:cs typeface="Roboto"/>
                <a:sym typeface="Roboto"/>
              </a:rPr>
              <a:t>Case Study | Rwanda climate risk </a:t>
            </a:r>
            <a:r>
              <a:rPr kumimoji="0" lang="en-US" sz="1533" b="1" i="0" u="none" strike="noStrike" kern="0" cap="none" spc="0" normalizeH="0" baseline="0" noProof="0" dirty="0" err="1">
                <a:ln>
                  <a:noFill/>
                </a:ln>
                <a:solidFill>
                  <a:prstClr val="white"/>
                </a:solidFill>
                <a:effectLst/>
                <a:uLnTx/>
                <a:uFillTx/>
                <a:latin typeface="Roboto"/>
                <a:ea typeface="Roboto"/>
                <a:cs typeface="Roboto"/>
                <a:sym typeface="Roboto"/>
              </a:rPr>
              <a:t>assesment</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lang="en-NL"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1"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Plotting risks on a matrix by likelihood and intensity/severity is a useful way to visualize the most likely and most damaging impacts, to prioritize action </a:t>
            </a:r>
            <a:endParaRPr kumimoji="0" sz="933" b="0" i="0" u="none" strike="noStrike" kern="0" cap="none" spc="0" normalizeH="0" baseline="0" noProof="0" dirty="0">
              <a:ln>
                <a:noFill/>
              </a:ln>
              <a:solidFill>
                <a:prstClr val="white"/>
              </a:solidFill>
              <a:effectLst/>
              <a:uLnTx/>
              <a:uFillTx/>
              <a:latin typeface="Arial"/>
              <a:cs typeface="Arial"/>
              <a:sym typeface="Arial"/>
            </a:endParaRPr>
          </a:p>
        </p:txBody>
      </p:sp>
      <p:sp>
        <p:nvSpPr>
          <p:cNvPr id="949" name="Google Shape;949;p47">
            <a:extLst>
              <a:ext uri="{FF2B5EF4-FFF2-40B4-BE49-F238E27FC236}">
                <a16:creationId xmlns:a16="http://schemas.microsoft.com/office/drawing/2014/main" id="{68B5061F-D27A-2BF3-4132-E6CD967EF8DA}"/>
              </a:ext>
            </a:extLst>
          </p:cNvPr>
          <p:cNvSpPr txBox="1"/>
          <p:nvPr/>
        </p:nvSpPr>
        <p:spPr>
          <a:xfrm>
            <a:off x="676656" y="1925054"/>
            <a:ext cx="2140400" cy="3538469"/>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Identify the key risks in your city by assigning a probability and consequence score to each identified risk.</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dirty="0">
                <a:ln>
                  <a:noFill/>
                </a:ln>
                <a:solidFill>
                  <a:prstClr val="white"/>
                </a:solidFill>
                <a:effectLst/>
                <a:uLnTx/>
                <a:uFillTx/>
                <a:latin typeface="Roboto"/>
                <a:ea typeface="Roboto"/>
                <a:cs typeface="Roboto"/>
                <a:sym typeface="Roboto"/>
              </a:rPr>
              <a:t>Probability: </a:t>
            </a: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how likely is the risk to occur?</a:t>
            </a:r>
            <a:endParaRPr kumimoji="0" sz="933" b="0" i="0" u="none" strike="noStrike" kern="0" cap="none" spc="0" normalizeH="0" baseline="0" noProof="0" dirty="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dirty="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dirty="0">
                <a:ln>
                  <a:noFill/>
                </a:ln>
                <a:solidFill>
                  <a:prstClr val="white"/>
                </a:solidFill>
                <a:effectLst/>
                <a:uLnTx/>
                <a:uFillTx/>
                <a:latin typeface="Roboto"/>
                <a:ea typeface="Roboto"/>
                <a:cs typeface="Roboto"/>
                <a:sym typeface="Roboto"/>
              </a:rPr>
              <a:t>Consequence: </a:t>
            </a: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how serious would the consequences be if the risk did occur?</a:t>
            </a:r>
            <a:endParaRPr kumimoji="0" sz="933" b="0" i="0" u="none" strike="noStrike" kern="0" cap="none" spc="0" normalizeH="0" baseline="0" noProof="0" dirty="0">
              <a:ln>
                <a:noFill/>
              </a:ln>
              <a:solidFill>
                <a:prstClr val="white"/>
              </a:solidFill>
              <a:effectLst/>
              <a:uLnTx/>
              <a:uFillTx/>
              <a:latin typeface="Arial"/>
              <a:cs typeface="Arial"/>
              <a:sym typeface="Arial"/>
            </a:endParaRPr>
          </a:p>
        </p:txBody>
      </p:sp>
      <p:sp>
        <p:nvSpPr>
          <p:cNvPr id="963" name="Google Shape;963;p47">
            <a:extLst>
              <a:ext uri="{FF2B5EF4-FFF2-40B4-BE49-F238E27FC236}">
                <a16:creationId xmlns:a16="http://schemas.microsoft.com/office/drawing/2014/main" id="{9C613A42-68C0-B475-C229-145FBFB74B53}"/>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43</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pic>
        <p:nvPicPr>
          <p:cNvPr id="2" name="Picture 1" descr="A chart with numbers and symbols&#10;&#10;Description automatically generated">
            <a:extLst>
              <a:ext uri="{FF2B5EF4-FFF2-40B4-BE49-F238E27FC236}">
                <a16:creationId xmlns:a16="http://schemas.microsoft.com/office/drawing/2014/main" id="{D88B4023-221E-51F2-4CC3-30DBF661E63E}"/>
              </a:ext>
            </a:extLst>
          </p:cNvPr>
          <p:cNvPicPr>
            <a:picLocks noChangeAspect="1"/>
          </p:cNvPicPr>
          <p:nvPr/>
        </p:nvPicPr>
        <p:blipFill>
          <a:blip r:embed="rId3"/>
          <a:stretch>
            <a:fillRect/>
          </a:stretch>
        </p:blipFill>
        <p:spPr>
          <a:xfrm>
            <a:off x="3510646" y="1925054"/>
            <a:ext cx="6958771" cy="3604425"/>
          </a:xfrm>
          <a:prstGeom prst="rect">
            <a:avLst/>
          </a:prstGeom>
        </p:spPr>
      </p:pic>
    </p:spTree>
    <p:extLst>
      <p:ext uri="{BB962C8B-B14F-4D97-AF65-F5344CB8AC3E}">
        <p14:creationId xmlns:p14="http://schemas.microsoft.com/office/powerpoint/2010/main" val="12738810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bg>
      <p:bgPr>
        <a:solidFill>
          <a:schemeClr val="tx2">
            <a:lumMod val="75000"/>
          </a:schemeClr>
        </a:solidFill>
        <a:effectLst/>
      </p:bgPr>
    </p:bg>
    <p:spTree>
      <p:nvGrpSpPr>
        <p:cNvPr id="1" name="Shape 967"/>
        <p:cNvGrpSpPr/>
        <p:nvPr/>
      </p:nvGrpSpPr>
      <p:grpSpPr>
        <a:xfrm>
          <a:off x="0" y="0"/>
          <a:ext cx="0" cy="0"/>
          <a:chOff x="0" y="0"/>
          <a:chExt cx="0" cy="0"/>
        </a:xfrm>
      </p:grpSpPr>
      <p:sp>
        <p:nvSpPr>
          <p:cNvPr id="968" name="Google Shape;968;p55"/>
          <p:cNvSpPr txBox="1"/>
          <p:nvPr/>
        </p:nvSpPr>
        <p:spPr>
          <a:xfrm>
            <a:off x="6909329" y="1505570"/>
            <a:ext cx="4622271" cy="26154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50000"/>
              </a:lnSpc>
              <a:spcBef>
                <a:spcPts val="0"/>
              </a:spcBef>
              <a:spcAft>
                <a:spcPts val="0"/>
              </a:spcAft>
              <a:buClr>
                <a:srgbClr val="000000"/>
              </a:buClr>
              <a:buSzPts val="1700"/>
              <a:buFont typeface="Arial"/>
              <a:buNone/>
              <a:tabLst/>
              <a:defRPr/>
            </a:pPr>
            <a:r>
              <a:rPr kumimoji="0" lang="en-US" sz="1133" b="1" i="0" u="none" strike="noStrike" kern="0" cap="none" spc="0" normalizeH="0" baseline="0" noProof="0">
                <a:ln>
                  <a:noFill/>
                </a:ln>
                <a:solidFill>
                  <a:prstClr val="white"/>
                </a:solidFill>
                <a:effectLst/>
                <a:uLnTx/>
                <a:uFillTx/>
                <a:latin typeface="Roboto"/>
                <a:ea typeface="Roboto"/>
                <a:cs typeface="Roboto"/>
                <a:sym typeface="Roboto"/>
              </a:rPr>
              <a:t>Consequence Rating</a:t>
            </a:r>
            <a:endParaRPr kumimoji="0" sz="933" b="1" i="0" u="none" strike="noStrike" kern="0" cap="none" spc="0" normalizeH="0" baseline="0" noProof="0">
              <a:ln>
                <a:noFill/>
              </a:ln>
              <a:solidFill>
                <a:prstClr val="white"/>
              </a:solidFill>
              <a:effectLst/>
              <a:uLnTx/>
              <a:uFillTx/>
              <a:latin typeface="Arial"/>
              <a:cs typeface="Arial"/>
              <a:sym typeface="Arial"/>
            </a:endParaRPr>
          </a:p>
        </p:txBody>
      </p:sp>
      <p:sp>
        <p:nvSpPr>
          <p:cNvPr id="971" name="Google Shape;971;p55"/>
          <p:cNvSpPr txBox="1"/>
          <p:nvPr/>
        </p:nvSpPr>
        <p:spPr>
          <a:xfrm>
            <a:off x="981142" y="2004431"/>
            <a:ext cx="4622271" cy="26154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50000"/>
              </a:lnSpc>
              <a:spcBef>
                <a:spcPts val="0"/>
              </a:spcBef>
              <a:spcAft>
                <a:spcPts val="0"/>
              </a:spcAft>
              <a:buClr>
                <a:srgbClr val="000000"/>
              </a:buClr>
              <a:buSzPts val="1700"/>
              <a:buFont typeface="Arial"/>
              <a:buNone/>
              <a:tabLst/>
              <a:defRPr/>
            </a:pPr>
            <a:r>
              <a:rPr kumimoji="0" lang="en-US" sz="1133" b="1" i="0" u="none" strike="noStrike" kern="0" cap="none" spc="0" normalizeH="0" baseline="0" noProof="0">
                <a:ln>
                  <a:noFill/>
                </a:ln>
                <a:solidFill>
                  <a:prstClr val="white"/>
                </a:solidFill>
                <a:effectLst/>
                <a:uLnTx/>
                <a:uFillTx/>
                <a:latin typeface="Roboto"/>
                <a:ea typeface="Roboto"/>
                <a:cs typeface="Roboto"/>
                <a:sym typeface="Roboto"/>
              </a:rPr>
              <a:t>Likelihood Rating</a:t>
            </a:r>
            <a:endParaRPr kumimoji="0" sz="933" b="1" i="0" u="none" strike="noStrike" kern="0" cap="none" spc="0" normalizeH="0" baseline="0" noProof="0">
              <a:ln>
                <a:noFill/>
              </a:ln>
              <a:solidFill>
                <a:prstClr val="white"/>
              </a:solidFill>
              <a:effectLst/>
              <a:uLnTx/>
              <a:uFillTx/>
              <a:latin typeface="Arial"/>
              <a:cs typeface="Arial"/>
              <a:sym typeface="Arial"/>
            </a:endParaRPr>
          </a:p>
        </p:txBody>
      </p:sp>
      <p:sp>
        <p:nvSpPr>
          <p:cNvPr id="972" name="Google Shape;972;p55"/>
          <p:cNvSpPr/>
          <p:nvPr/>
        </p:nvSpPr>
        <p:spPr>
          <a:xfrm>
            <a:off x="881171" y="5959143"/>
            <a:ext cx="1121029" cy="260921"/>
          </a:xfrm>
          <a:custGeom>
            <a:avLst/>
            <a:gdLst/>
            <a:ahLst/>
            <a:cxnLst/>
            <a:rect l="l" t="t" r="r" b="b"/>
            <a:pathLst>
              <a:path w="2242058" h="521843" extrusionOk="0">
                <a:moveTo>
                  <a:pt x="0" y="0"/>
                </a:moveTo>
                <a:lnTo>
                  <a:pt x="2242058" y="0"/>
                </a:lnTo>
                <a:lnTo>
                  <a:pt x="2242058" y="521843"/>
                </a:lnTo>
                <a:lnTo>
                  <a:pt x="0" y="521843"/>
                </a:lnTo>
                <a:close/>
              </a:path>
            </a:pathLst>
          </a:custGeom>
          <a:solidFill>
            <a:srgbClr val="EC2027"/>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73" name="Google Shape;973;p55"/>
          <p:cNvSpPr txBox="1"/>
          <p:nvPr/>
        </p:nvSpPr>
        <p:spPr>
          <a:xfrm>
            <a:off x="989437" y="5977646"/>
            <a:ext cx="904600" cy="26154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50000"/>
              </a:lnSpc>
              <a:spcBef>
                <a:spcPts val="0"/>
              </a:spcBef>
              <a:spcAft>
                <a:spcPts val="0"/>
              </a:spcAft>
              <a:buClr>
                <a:srgbClr val="000000"/>
              </a:buClr>
              <a:buSzPts val="1700"/>
              <a:buFont typeface="Arial"/>
              <a:buNone/>
              <a:tabLst/>
              <a:defRPr/>
            </a:pPr>
            <a:r>
              <a:rPr kumimoji="0" lang="en-US" sz="1133" b="0" i="0" u="none" strike="noStrike" kern="0" cap="none" spc="0" normalizeH="0" baseline="0" noProof="0">
                <a:ln>
                  <a:noFill/>
                </a:ln>
                <a:solidFill>
                  <a:prstClr val="white"/>
                </a:solidFill>
                <a:effectLst/>
                <a:uLnTx/>
                <a:uFillTx/>
                <a:latin typeface="Roboto"/>
                <a:ea typeface="Roboto"/>
                <a:cs typeface="Roboto"/>
                <a:sym typeface="Roboto"/>
              </a:rPr>
              <a:t>Very High</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74" name="Google Shape;974;p55"/>
          <p:cNvSpPr txBox="1"/>
          <p:nvPr/>
        </p:nvSpPr>
        <p:spPr>
          <a:xfrm>
            <a:off x="2044851" y="5961560"/>
            <a:ext cx="4621200" cy="307777"/>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500"/>
              <a:buFont typeface="Arial"/>
              <a:buNone/>
              <a:tabLst/>
              <a:defRPr/>
            </a:pPr>
            <a:r>
              <a:rPr kumimoji="0" lang="en-US" sz="1000" b="0" i="0" u="none" strike="noStrike" kern="0" cap="none" spc="0" normalizeH="0" baseline="0" noProof="0">
                <a:ln>
                  <a:noFill/>
                </a:ln>
                <a:solidFill>
                  <a:prstClr val="white"/>
                </a:solidFill>
                <a:effectLst/>
                <a:uLnTx/>
                <a:uFillTx/>
                <a:latin typeface="Roboto"/>
                <a:ea typeface="Roboto"/>
                <a:cs typeface="Roboto"/>
                <a:sym typeface="Roboto"/>
              </a:rPr>
              <a:t>Very high risks are unacceptable. When possible, identify options to avoid or transfer risk. Where not possible, discuss immediately with Senior Management.</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75" name="Google Shape;975;p55"/>
          <p:cNvSpPr/>
          <p:nvPr/>
        </p:nvSpPr>
        <p:spPr>
          <a:xfrm>
            <a:off x="881171" y="6334305"/>
            <a:ext cx="1121029" cy="260921"/>
          </a:xfrm>
          <a:custGeom>
            <a:avLst/>
            <a:gdLst/>
            <a:ahLst/>
            <a:cxnLst/>
            <a:rect l="l" t="t" r="r" b="b"/>
            <a:pathLst>
              <a:path w="2242058" h="521843" extrusionOk="0">
                <a:moveTo>
                  <a:pt x="0" y="0"/>
                </a:moveTo>
                <a:lnTo>
                  <a:pt x="2242058" y="0"/>
                </a:lnTo>
                <a:lnTo>
                  <a:pt x="2242058" y="521843"/>
                </a:lnTo>
                <a:lnTo>
                  <a:pt x="0" y="521843"/>
                </a:lnTo>
                <a:close/>
              </a:path>
            </a:pathLst>
          </a:custGeom>
          <a:solidFill>
            <a:srgbClr val="F79322"/>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76" name="Google Shape;976;p55"/>
          <p:cNvSpPr txBox="1"/>
          <p:nvPr/>
        </p:nvSpPr>
        <p:spPr>
          <a:xfrm>
            <a:off x="989437" y="6352808"/>
            <a:ext cx="904600" cy="26154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50000"/>
              </a:lnSpc>
              <a:spcBef>
                <a:spcPts val="0"/>
              </a:spcBef>
              <a:spcAft>
                <a:spcPts val="0"/>
              </a:spcAft>
              <a:buClr>
                <a:srgbClr val="000000"/>
              </a:buClr>
              <a:buSzPts val="1700"/>
              <a:buFont typeface="Arial"/>
              <a:buNone/>
              <a:tabLst/>
              <a:defRPr/>
            </a:pPr>
            <a:r>
              <a:rPr kumimoji="0" lang="en-US" sz="1133" b="0" i="0" u="none" strike="noStrike" kern="0" cap="none" spc="0" normalizeH="0" baseline="0" noProof="0">
                <a:ln>
                  <a:noFill/>
                </a:ln>
                <a:solidFill>
                  <a:prstClr val="white"/>
                </a:solidFill>
                <a:effectLst/>
                <a:uLnTx/>
                <a:uFillTx/>
                <a:latin typeface="Roboto"/>
                <a:ea typeface="Roboto"/>
                <a:cs typeface="Roboto"/>
                <a:sym typeface="Roboto"/>
              </a:rPr>
              <a:t>High</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77" name="Google Shape;977;p55"/>
          <p:cNvSpPr txBox="1"/>
          <p:nvPr/>
        </p:nvSpPr>
        <p:spPr>
          <a:xfrm>
            <a:off x="2044851" y="6372282"/>
            <a:ext cx="4498800" cy="15388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500"/>
              <a:buFont typeface="Arial"/>
              <a:buNone/>
              <a:tabLst/>
              <a:defRPr/>
            </a:pPr>
            <a:r>
              <a:rPr kumimoji="0" lang="en-US" sz="1000" b="0" i="0" u="none" strike="noStrike" kern="0" cap="none" spc="0" normalizeH="0" baseline="0" noProof="0">
                <a:ln>
                  <a:noFill/>
                </a:ln>
                <a:solidFill>
                  <a:prstClr val="white"/>
                </a:solidFill>
                <a:effectLst/>
                <a:uLnTx/>
                <a:uFillTx/>
                <a:latin typeface="Roboto"/>
                <a:ea typeface="Roboto"/>
                <a:cs typeface="Roboto"/>
                <a:sym typeface="Roboto"/>
              </a:rPr>
              <a:t>Discuss options with Senior Management.</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78" name="Google Shape;978;p55"/>
          <p:cNvSpPr/>
          <p:nvPr/>
        </p:nvSpPr>
        <p:spPr>
          <a:xfrm>
            <a:off x="6909329" y="5959143"/>
            <a:ext cx="1121029" cy="260921"/>
          </a:xfrm>
          <a:custGeom>
            <a:avLst/>
            <a:gdLst/>
            <a:ahLst/>
            <a:cxnLst/>
            <a:rect l="l" t="t" r="r" b="b"/>
            <a:pathLst>
              <a:path w="2242058" h="521843" extrusionOk="0">
                <a:moveTo>
                  <a:pt x="0" y="0"/>
                </a:moveTo>
                <a:lnTo>
                  <a:pt x="2242058" y="0"/>
                </a:lnTo>
                <a:lnTo>
                  <a:pt x="2242058" y="521843"/>
                </a:lnTo>
                <a:lnTo>
                  <a:pt x="0" y="521843"/>
                </a:lnTo>
                <a:close/>
              </a:path>
            </a:pathLst>
          </a:custGeom>
          <a:solidFill>
            <a:srgbClr val="FFC542"/>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79" name="Google Shape;979;p55"/>
          <p:cNvSpPr txBox="1"/>
          <p:nvPr/>
        </p:nvSpPr>
        <p:spPr>
          <a:xfrm>
            <a:off x="7017595" y="5977646"/>
            <a:ext cx="904600" cy="26154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50000"/>
              </a:lnSpc>
              <a:spcBef>
                <a:spcPts val="0"/>
              </a:spcBef>
              <a:spcAft>
                <a:spcPts val="0"/>
              </a:spcAft>
              <a:buClr>
                <a:srgbClr val="000000"/>
              </a:buClr>
              <a:buSzPts val="1700"/>
              <a:buFont typeface="Arial"/>
              <a:buNone/>
              <a:tabLst/>
              <a:defRPr/>
            </a:pPr>
            <a:r>
              <a:rPr kumimoji="0" lang="en-US" sz="1133" b="0" i="0" u="none" strike="noStrike" kern="0" cap="none" spc="0" normalizeH="0" baseline="0" noProof="0">
                <a:ln>
                  <a:noFill/>
                </a:ln>
                <a:solidFill>
                  <a:prstClr val="white"/>
                </a:solidFill>
                <a:effectLst/>
                <a:uLnTx/>
                <a:uFillTx/>
                <a:latin typeface="Roboto"/>
                <a:ea typeface="Roboto"/>
                <a:cs typeface="Roboto"/>
                <a:sym typeface="Roboto"/>
              </a:rPr>
              <a:t>Medium</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80" name="Google Shape;980;p55"/>
          <p:cNvSpPr txBox="1"/>
          <p:nvPr/>
        </p:nvSpPr>
        <p:spPr>
          <a:xfrm>
            <a:off x="8074837" y="5959444"/>
            <a:ext cx="3604400" cy="307777"/>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500"/>
              <a:buFont typeface="Arial"/>
              <a:buNone/>
              <a:tabLst/>
              <a:defRPr/>
            </a:pPr>
            <a:r>
              <a:rPr kumimoji="0" lang="en-US" sz="1000" b="0" i="0" u="none" strike="noStrike" kern="0" cap="none" spc="0" normalizeH="0" baseline="0" noProof="0">
                <a:ln>
                  <a:noFill/>
                </a:ln>
                <a:solidFill>
                  <a:prstClr val="white"/>
                </a:solidFill>
                <a:effectLst/>
                <a:uLnTx/>
                <a:uFillTx/>
                <a:latin typeface="Roboto"/>
                <a:ea typeface="Roboto"/>
                <a:cs typeface="Roboto"/>
                <a:sym typeface="Roboto"/>
              </a:rPr>
              <a:t>Medium risk is tolerated if analysis show that risk can be rendered as acceptable reducing residual risk.</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81" name="Google Shape;981;p55"/>
          <p:cNvSpPr/>
          <p:nvPr/>
        </p:nvSpPr>
        <p:spPr>
          <a:xfrm>
            <a:off x="6909329" y="6309206"/>
            <a:ext cx="1121029" cy="260921"/>
          </a:xfrm>
          <a:custGeom>
            <a:avLst/>
            <a:gdLst/>
            <a:ahLst/>
            <a:cxnLst/>
            <a:rect l="l" t="t" r="r" b="b"/>
            <a:pathLst>
              <a:path w="2242058" h="521843" extrusionOk="0">
                <a:moveTo>
                  <a:pt x="0" y="0"/>
                </a:moveTo>
                <a:lnTo>
                  <a:pt x="2242058" y="0"/>
                </a:lnTo>
                <a:lnTo>
                  <a:pt x="2242058" y="521843"/>
                </a:lnTo>
                <a:lnTo>
                  <a:pt x="0" y="521843"/>
                </a:lnTo>
                <a:close/>
              </a:path>
            </a:pathLst>
          </a:custGeom>
          <a:solidFill>
            <a:srgbClr val="8DC642"/>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82" name="Google Shape;982;p55"/>
          <p:cNvSpPr txBox="1"/>
          <p:nvPr/>
        </p:nvSpPr>
        <p:spPr>
          <a:xfrm>
            <a:off x="8074837" y="6371947"/>
            <a:ext cx="3604400" cy="15388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500"/>
              <a:buFont typeface="Arial"/>
              <a:buNone/>
              <a:tabLst/>
              <a:defRPr/>
            </a:pPr>
            <a:r>
              <a:rPr kumimoji="0" lang="en-US" sz="1000" b="0" i="0" u="none" strike="noStrike" kern="0" cap="none" spc="0" normalizeH="0" baseline="0" noProof="0">
                <a:ln>
                  <a:noFill/>
                </a:ln>
                <a:solidFill>
                  <a:prstClr val="white"/>
                </a:solidFill>
                <a:effectLst/>
                <a:uLnTx/>
                <a:uFillTx/>
                <a:latin typeface="Roboto"/>
                <a:ea typeface="Roboto"/>
                <a:cs typeface="Roboto"/>
                <a:sym typeface="Roboto"/>
              </a:rPr>
              <a:t>Low risks are acceptable.</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83" name="Google Shape;983;p55"/>
          <p:cNvSpPr txBox="1"/>
          <p:nvPr/>
        </p:nvSpPr>
        <p:spPr>
          <a:xfrm>
            <a:off x="7023945" y="6327709"/>
            <a:ext cx="904600" cy="26154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50000"/>
              </a:lnSpc>
              <a:spcBef>
                <a:spcPts val="0"/>
              </a:spcBef>
              <a:spcAft>
                <a:spcPts val="0"/>
              </a:spcAft>
              <a:buClr>
                <a:srgbClr val="000000"/>
              </a:buClr>
              <a:buSzPts val="1700"/>
              <a:buFont typeface="Arial"/>
              <a:buNone/>
              <a:tabLst/>
              <a:defRPr/>
            </a:pPr>
            <a:r>
              <a:rPr kumimoji="0" lang="en-US" sz="1133" b="0" i="0" u="none" strike="noStrike" kern="0" cap="none" spc="0" normalizeH="0" baseline="0" noProof="0">
                <a:ln>
                  <a:noFill/>
                </a:ln>
                <a:solidFill>
                  <a:prstClr val="white"/>
                </a:solidFill>
                <a:effectLst/>
                <a:uLnTx/>
                <a:uFillTx/>
                <a:latin typeface="Roboto"/>
                <a:ea typeface="Roboto"/>
                <a:cs typeface="Roboto"/>
                <a:sym typeface="Roboto"/>
              </a:rPr>
              <a:t>Low</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graphicFrame>
        <p:nvGraphicFramePr>
          <p:cNvPr id="984" name="Google Shape;984;p55"/>
          <p:cNvGraphicFramePr/>
          <p:nvPr/>
        </p:nvGraphicFramePr>
        <p:xfrm>
          <a:off x="881171" y="1868964"/>
          <a:ext cx="10773851" cy="3874599"/>
        </p:xfrm>
        <a:graphic>
          <a:graphicData uri="http://schemas.openxmlformats.org/drawingml/2006/table">
            <a:tbl>
              <a:tblPr>
                <a:noFill/>
              </a:tblPr>
              <a:tblGrid>
                <a:gridCol w="1050117">
                  <a:extLst>
                    <a:ext uri="{9D8B030D-6E8A-4147-A177-3AD203B41FA5}">
                      <a16:colId xmlns:a16="http://schemas.microsoft.com/office/drawing/2014/main" val="20000"/>
                    </a:ext>
                  </a:extLst>
                </a:gridCol>
                <a:gridCol w="517833">
                  <a:extLst>
                    <a:ext uri="{9D8B030D-6E8A-4147-A177-3AD203B41FA5}">
                      <a16:colId xmlns:a16="http://schemas.microsoft.com/office/drawing/2014/main" val="20001"/>
                    </a:ext>
                  </a:extLst>
                </a:gridCol>
                <a:gridCol w="4409783">
                  <a:extLst>
                    <a:ext uri="{9D8B030D-6E8A-4147-A177-3AD203B41FA5}">
                      <a16:colId xmlns:a16="http://schemas.microsoft.com/office/drawing/2014/main" val="20002"/>
                    </a:ext>
                  </a:extLst>
                </a:gridCol>
                <a:gridCol w="960467">
                  <a:extLst>
                    <a:ext uri="{9D8B030D-6E8A-4147-A177-3AD203B41FA5}">
                      <a16:colId xmlns:a16="http://schemas.microsoft.com/office/drawing/2014/main" val="20003"/>
                    </a:ext>
                  </a:extLst>
                </a:gridCol>
                <a:gridCol w="960467">
                  <a:extLst>
                    <a:ext uri="{9D8B030D-6E8A-4147-A177-3AD203B41FA5}">
                      <a16:colId xmlns:a16="http://schemas.microsoft.com/office/drawing/2014/main" val="20004"/>
                    </a:ext>
                  </a:extLst>
                </a:gridCol>
                <a:gridCol w="960467">
                  <a:extLst>
                    <a:ext uri="{9D8B030D-6E8A-4147-A177-3AD203B41FA5}">
                      <a16:colId xmlns:a16="http://schemas.microsoft.com/office/drawing/2014/main" val="20005"/>
                    </a:ext>
                  </a:extLst>
                </a:gridCol>
                <a:gridCol w="960467">
                  <a:extLst>
                    <a:ext uri="{9D8B030D-6E8A-4147-A177-3AD203B41FA5}">
                      <a16:colId xmlns:a16="http://schemas.microsoft.com/office/drawing/2014/main" val="20006"/>
                    </a:ext>
                  </a:extLst>
                </a:gridCol>
                <a:gridCol w="954250">
                  <a:extLst>
                    <a:ext uri="{9D8B030D-6E8A-4147-A177-3AD203B41FA5}">
                      <a16:colId xmlns:a16="http://schemas.microsoft.com/office/drawing/2014/main" val="20007"/>
                    </a:ext>
                  </a:extLst>
                </a:gridCol>
              </a:tblGrid>
              <a:tr h="552900">
                <a:tc gridSpan="3">
                  <a:txBody>
                    <a:bodyPr/>
                    <a:lstStyle/>
                    <a:p>
                      <a:pPr marL="0" marR="0" lvl="0" indent="0" algn="l" rtl="0">
                        <a:lnSpc>
                          <a:spcPct val="100000"/>
                        </a:lnSpc>
                        <a:spcBef>
                          <a:spcPts val="0"/>
                        </a:spcBef>
                        <a:spcAft>
                          <a:spcPts val="0"/>
                        </a:spcAft>
                        <a:buClr>
                          <a:srgbClr val="000000"/>
                        </a:buClr>
                        <a:buSzPts val="1100"/>
                        <a:buFont typeface="Arial"/>
                        <a:buNone/>
                      </a:pPr>
                      <a:endParaRPr sz="700" u="none" strike="noStrike" cap="none"/>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1</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2</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3</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4</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5</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559217">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Almost Certain</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5</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Recurrent events - expect this event almost annually. Single event - highly likely (&gt;90% probability)</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Medium</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FC5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High</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7932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Very High</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EC2027"/>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Very High</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EC2027"/>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Very High</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EC2027"/>
                    </a:solidFill>
                  </a:tcPr>
                </a:tc>
                <a:extLst>
                  <a:ext uri="{0D108BD9-81ED-4DB2-BD59-A6C34878D82A}">
                    <a16:rowId xmlns:a16="http://schemas.microsoft.com/office/drawing/2014/main" val="10001"/>
                  </a:ext>
                </a:extLst>
              </a:tr>
              <a:tr h="570783">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Probable</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4</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Recurrent events - expect this event several times in your career. Single event - more likely than not (50-90% probability)</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Medium</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FC5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Medium</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FC5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High</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7932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Very High</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EC2027"/>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Very High</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EC2027"/>
                    </a:solidFill>
                  </a:tcPr>
                </a:tc>
                <a:extLst>
                  <a:ext uri="{0D108BD9-81ED-4DB2-BD59-A6C34878D82A}">
                    <a16:rowId xmlns:a16="http://schemas.microsoft.com/office/drawing/2014/main" val="10002"/>
                  </a:ext>
                </a:extLst>
              </a:tr>
              <a:tr h="734333">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Possible</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3</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Expect this event to occur once in your career, at any time. Single event - less likely than not, but still appreciable chance of occurring (10-50% probability)</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Low</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8DC6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Medium</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FC5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Medium</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FC5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High</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7932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Very High</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EC2027"/>
                    </a:solidFill>
                  </a:tcPr>
                </a:tc>
                <a:extLst>
                  <a:ext uri="{0D108BD9-81ED-4DB2-BD59-A6C34878D82A}">
                    <a16:rowId xmlns:a16="http://schemas.microsoft.com/office/drawing/2014/main" val="10003"/>
                  </a:ext>
                </a:extLst>
              </a:tr>
              <a:tr h="734333">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Unlikely</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2</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Event hasn't occurred during your career yet, but could occur at some time. Single event - unlikely but not negligible (1-10% probability)</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Low</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8DC6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Low</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8DC6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Medium</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FC5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Medium</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FC5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High</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79322"/>
                    </a:solidFill>
                  </a:tcPr>
                </a:tc>
                <a:extLst>
                  <a:ext uri="{0D108BD9-81ED-4DB2-BD59-A6C34878D82A}">
                    <a16:rowId xmlns:a16="http://schemas.microsoft.com/office/drawing/2014/main" val="10004"/>
                  </a:ext>
                </a:extLst>
              </a:tr>
              <a:tr h="723033">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Rare</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1</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Event has occurred elsewhere, but in exceptional circumstances. Single event - not expected to occur, but possible (&lt;1% probability)</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Low</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8DC6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Low</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8DC6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Low</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8DC6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Medium</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FC542"/>
                    </a:solidFill>
                  </a:tcPr>
                </a:tc>
                <a:tc>
                  <a:txBody>
                    <a:bodyPr/>
                    <a:lstStyle/>
                    <a:p>
                      <a:pPr marL="0" marR="0" lvl="0" indent="0" algn="l" rtl="0">
                        <a:lnSpc>
                          <a:spcPct val="100000"/>
                        </a:lnSpc>
                        <a:spcBef>
                          <a:spcPts val="0"/>
                        </a:spcBef>
                        <a:spcAft>
                          <a:spcPts val="0"/>
                        </a:spcAft>
                        <a:buClr>
                          <a:srgbClr val="000000"/>
                        </a:buClr>
                        <a:buSzPts val="1700"/>
                        <a:buFont typeface="Arial"/>
                        <a:buNone/>
                      </a:pPr>
                      <a:r>
                        <a:rPr lang="en-US" sz="1100" u="none" strike="noStrike" cap="none">
                          <a:solidFill>
                            <a:schemeClr val="bg1"/>
                          </a:solidFill>
                          <a:latin typeface="Roboto"/>
                          <a:ea typeface="Roboto"/>
                          <a:cs typeface="Roboto"/>
                          <a:sym typeface="Roboto"/>
                        </a:rPr>
                        <a:t>Medium</a:t>
                      </a:r>
                      <a:endParaRPr sz="700" u="none" strike="noStrike" cap="none">
                        <a:solidFill>
                          <a:schemeClr val="bg1"/>
                        </a:solidFill>
                      </a:endParaRPr>
                    </a:p>
                  </a:txBody>
                  <a:tcPr marL="88900" marR="88900" marT="88900" marB="8890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FFC542"/>
                    </a:solidFill>
                  </a:tcPr>
                </a:tc>
                <a:extLst>
                  <a:ext uri="{0D108BD9-81ED-4DB2-BD59-A6C34878D82A}">
                    <a16:rowId xmlns:a16="http://schemas.microsoft.com/office/drawing/2014/main" val="10005"/>
                  </a:ext>
                </a:extLst>
              </a:tr>
            </a:tbl>
          </a:graphicData>
        </a:graphic>
      </p:graphicFrame>
      <p:sp>
        <p:nvSpPr>
          <p:cNvPr id="985" name="Google Shape;985;p55"/>
          <p:cNvSpPr txBox="1"/>
          <p:nvPr/>
        </p:nvSpPr>
        <p:spPr>
          <a:xfrm>
            <a:off x="881171" y="1463652"/>
            <a:ext cx="6096000" cy="297427"/>
          </a:xfrm>
          <a:prstGeom prst="rect">
            <a:avLst/>
          </a:prstGeom>
          <a:noFill/>
          <a:ln>
            <a:noFill/>
          </a:ln>
        </p:spPr>
        <p:txBody>
          <a:bodyPr spcFirstLastPara="1" wrap="square" lIns="60950" tIns="30467" rIns="60950" bIns="30467"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prstClr val="white"/>
                </a:solidFill>
                <a:effectLst/>
                <a:uLnTx/>
                <a:uFillTx/>
                <a:latin typeface="Roboto"/>
                <a:ea typeface="Roboto"/>
                <a:cs typeface="Roboto"/>
                <a:sym typeface="Roboto"/>
              </a:rPr>
              <a:t>Example | Risk Matrix</a:t>
            </a:r>
            <a:endParaRPr kumimoji="0" sz="1533" b="0" i="0" u="none" strike="noStrike" kern="0" cap="none" spc="0" normalizeH="0" baseline="0" noProof="0">
              <a:ln>
                <a:noFill/>
              </a:ln>
              <a:solidFill>
                <a:prstClr val="white"/>
              </a:solidFill>
              <a:effectLst/>
              <a:uLnTx/>
              <a:uFillTx/>
              <a:latin typeface="Arial"/>
              <a:cs typeface="Arial"/>
              <a:sym typeface="Arial"/>
            </a:endParaRPr>
          </a:p>
        </p:txBody>
      </p:sp>
      <p:sp>
        <p:nvSpPr>
          <p:cNvPr id="986" name="Google Shape;986;p55"/>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44</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3" name="Google Shape;941;p47">
            <a:extLst>
              <a:ext uri="{FF2B5EF4-FFF2-40B4-BE49-F238E27FC236}">
                <a16:creationId xmlns:a16="http://schemas.microsoft.com/office/drawing/2014/main" id="{B92083BC-B0C0-DD3F-1177-19A74A52F172}"/>
              </a:ext>
            </a:extLst>
          </p:cNvPr>
          <p:cNvSpPr txBox="1"/>
          <p:nvPr/>
        </p:nvSpPr>
        <p:spPr>
          <a:xfrm>
            <a:off x="564303" y="418184"/>
            <a:ext cx="10924527"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Step 04 | Identify &amp; assess risks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990"/>
        <p:cNvGrpSpPr/>
        <p:nvPr/>
      </p:nvGrpSpPr>
      <p:grpSpPr>
        <a:xfrm>
          <a:off x="0" y="0"/>
          <a:ext cx="0" cy="0"/>
          <a:chOff x="0" y="0"/>
          <a:chExt cx="0" cy="0"/>
        </a:xfrm>
      </p:grpSpPr>
      <p:sp>
        <p:nvSpPr>
          <p:cNvPr id="991" name="Google Shape;991;p50"/>
          <p:cNvSpPr txBox="1"/>
          <p:nvPr/>
        </p:nvSpPr>
        <p:spPr>
          <a:xfrm>
            <a:off x="564302" y="418184"/>
            <a:ext cx="9622685"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Step 05 | Identify options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96" name="Google Shape;996;p50"/>
          <p:cNvSpPr txBox="1"/>
          <p:nvPr/>
        </p:nvSpPr>
        <p:spPr>
          <a:xfrm>
            <a:off x="622688" y="1719152"/>
            <a:ext cx="5199600" cy="4246162"/>
          </a:xfrm>
          <a:prstGeom prst="rect">
            <a:avLst/>
          </a:prstGeom>
          <a:noFill/>
          <a:ln>
            <a:noFill/>
          </a:ln>
        </p:spPr>
        <p:txBody>
          <a:bodyPr spcFirstLastPara="1" wrap="square" lIns="0" tIns="0" rIns="0" bIns="0" anchor="t" anchorCtr="0">
            <a:spAutoFit/>
          </a:bodyPr>
          <a:lstStyle/>
          <a:p>
            <a:pPr marL="331063" marR="0" lvl="1" indent="-165531"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Many CRAs identify a list of options that can be taken to build resilience to climate risks.</a:t>
            </a:r>
            <a:endParaRPr kumimoji="0" sz="933" b="0" i="0" u="none" strike="noStrike" kern="0" cap="none" spc="0" normalizeH="0" baseline="0" noProof="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prstClr val="white"/>
              </a:solidFill>
              <a:effectLst/>
              <a:uLnTx/>
              <a:uFillTx/>
              <a:latin typeface="Roboto"/>
              <a:ea typeface="Roboto"/>
              <a:cs typeface="Roboto"/>
              <a:sym typeface="Roboto"/>
            </a:endParaRPr>
          </a:p>
          <a:p>
            <a:pPr marL="331063" marR="0" lvl="1" indent="-165531"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This should include a list of the main climate risks faced by a city, ranked in order of severity or priority for policymakers to address. </a:t>
            </a:r>
            <a:endParaRPr kumimoji="0" sz="933" b="0" i="0" u="none" strike="noStrike" kern="0" cap="none" spc="0" normalizeH="0" baseline="0" noProof="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prstClr val="white"/>
              </a:solidFill>
              <a:effectLst/>
              <a:uLnTx/>
              <a:uFillTx/>
              <a:latin typeface="Roboto"/>
              <a:ea typeface="Roboto"/>
              <a:cs typeface="Roboto"/>
              <a:sym typeface="Roboto"/>
            </a:endParaRPr>
          </a:p>
          <a:p>
            <a:pPr marL="331063" marR="0" lvl="1" indent="-165531"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It could also include an explanation of the main locations or groups of people that are vulnerable to climate hazards so that actions can be undertaken to ensure climate resilient priorities address equity &amp; inclusion.</a:t>
            </a:r>
            <a:endParaRPr kumimoji="0" sz="933" b="0" i="0" u="none" strike="noStrike" kern="0" cap="none" spc="0" normalizeH="0" baseline="0" noProof="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prstClr val="white"/>
              </a:solidFill>
              <a:effectLst/>
              <a:uLnTx/>
              <a:uFillTx/>
              <a:latin typeface="Roboto"/>
              <a:ea typeface="Roboto"/>
              <a:cs typeface="Roboto"/>
              <a:sym typeface="Roboto"/>
            </a:endParaRPr>
          </a:p>
          <a:p>
            <a:pPr marL="331063" marR="0" lvl="1" indent="-165531"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It should then include a list of priority adaptation and resilience building measures to be taken - for example a list of priority sectors that need to be made resilience, or a list of priority actions to be undertaken to build resilience.</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997" name="Google Shape;997;p50"/>
          <p:cNvSpPr/>
          <p:nvPr/>
        </p:nvSpPr>
        <p:spPr>
          <a:xfrm>
            <a:off x="7186613" y="1"/>
            <a:ext cx="5005387" cy="6858000"/>
          </a:xfrm>
          <a:custGeom>
            <a:avLst/>
            <a:gdLst/>
            <a:ahLst/>
            <a:cxnLst/>
            <a:rect l="l" t="t" r="r" b="b"/>
            <a:pathLst>
              <a:path w="7485068" h="6921436" extrusionOk="0">
                <a:moveTo>
                  <a:pt x="0" y="0"/>
                </a:moveTo>
                <a:lnTo>
                  <a:pt x="7485068" y="0"/>
                </a:lnTo>
                <a:lnTo>
                  <a:pt x="7485068" y="6921436"/>
                </a:lnTo>
                <a:lnTo>
                  <a:pt x="0" y="6921436"/>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98" name="Google Shape;998;p50"/>
          <p:cNvSpPr txBox="1"/>
          <p:nvPr/>
        </p:nvSpPr>
        <p:spPr>
          <a:xfrm rot="-5400000">
            <a:off x="9900560" y="4477433"/>
            <a:ext cx="4144733"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0B5FBA"/>
                </a:solidFill>
                <a:effectLst/>
                <a:uLnTx/>
                <a:uFillTx/>
                <a:latin typeface="Roboto"/>
                <a:ea typeface="Roboto"/>
                <a:cs typeface="Roboto"/>
                <a:sym typeface="Roboto"/>
              </a:rPr>
              <a:t>Photo by </a:t>
            </a:r>
            <a:r>
              <a:rPr kumimoji="0" lang="en-US" sz="1199" b="0" i="0" u="none" strike="noStrike" kern="0" cap="none" spc="0" normalizeH="0" baseline="0" noProof="0" err="1">
                <a:ln>
                  <a:noFill/>
                </a:ln>
                <a:solidFill>
                  <a:srgbClr val="0B5FBA"/>
                </a:solidFill>
                <a:effectLst/>
                <a:uLnTx/>
                <a:uFillTx/>
                <a:latin typeface="Roboto"/>
                <a:ea typeface="Roboto"/>
                <a:cs typeface="Roboto"/>
                <a:sym typeface="Roboto"/>
              </a:rPr>
              <a:t>Poco_bw</a:t>
            </a:r>
            <a:r>
              <a:rPr kumimoji="0" lang="en-US" sz="1199" b="0" i="0" u="none" strike="noStrike" kern="0" cap="none" spc="0" normalizeH="0" baseline="0" noProof="0">
                <a:ln>
                  <a:noFill/>
                </a:ln>
                <a:solidFill>
                  <a:srgbClr val="0B5FBA"/>
                </a:solidFill>
                <a:effectLst/>
                <a:uLnTx/>
                <a:uFillTx/>
                <a:latin typeface="Roboto"/>
                <a:ea typeface="Roboto"/>
                <a:cs typeface="Roboto"/>
                <a:sym typeface="Roboto"/>
              </a:rPr>
              <a:t>, Canva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99" name="Google Shape;999;p50"/>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45</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1003"/>
        <p:cNvGrpSpPr/>
        <p:nvPr/>
      </p:nvGrpSpPr>
      <p:grpSpPr>
        <a:xfrm>
          <a:off x="0" y="0"/>
          <a:ext cx="0" cy="0"/>
          <a:chOff x="0" y="0"/>
          <a:chExt cx="0" cy="0"/>
        </a:xfrm>
      </p:grpSpPr>
      <p:sp>
        <p:nvSpPr>
          <p:cNvPr id="1006" name="Google Shape;1006;p51"/>
          <p:cNvSpPr txBox="1"/>
          <p:nvPr/>
        </p:nvSpPr>
        <p:spPr>
          <a:xfrm>
            <a:off x="564302" y="418184"/>
            <a:ext cx="99216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Step 06 | Appraise options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pic>
        <p:nvPicPr>
          <p:cNvPr id="1004" name="Google Shape;1004;p51"/>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929439" y="1"/>
            <a:ext cx="5262562" cy="6858000"/>
          </a:xfrm>
          <a:prstGeom prst="rect">
            <a:avLst/>
          </a:prstGeom>
          <a:noFill/>
          <a:ln>
            <a:noFill/>
          </a:ln>
        </p:spPr>
      </p:pic>
      <p:sp>
        <p:nvSpPr>
          <p:cNvPr id="1013" name="Google Shape;1013;p51"/>
          <p:cNvSpPr txBox="1"/>
          <p:nvPr/>
        </p:nvSpPr>
        <p:spPr>
          <a:xfrm>
            <a:off x="359399" y="1813359"/>
            <a:ext cx="3050547" cy="3302571"/>
          </a:xfrm>
          <a:prstGeom prst="rect">
            <a:avLst/>
          </a:prstGeom>
          <a:noFill/>
          <a:ln>
            <a:noFill/>
          </a:ln>
        </p:spPr>
        <p:txBody>
          <a:bodyPr spcFirstLastPara="1" wrap="square" lIns="0" tIns="0" rIns="0" bIns="0" anchor="t" anchorCtr="0">
            <a:spAutoFit/>
          </a:bodyPr>
          <a:lstStyle/>
          <a:p>
            <a:pPr marL="331063" marR="0" lvl="1" indent="-165531"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Selecting adaptation options involves trade-offs between economic, environmental and social implications</a:t>
            </a:r>
            <a:endParaRPr kumimoji="0" sz="933" b="0" i="0" u="none" strike="noStrike" kern="0" cap="none" spc="0" normalizeH="0" baseline="0" noProof="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prstClr val="white"/>
              </a:solidFill>
              <a:effectLst/>
              <a:uLnTx/>
              <a:uFillTx/>
              <a:latin typeface="Roboto"/>
              <a:ea typeface="Roboto"/>
              <a:cs typeface="Roboto"/>
              <a:sym typeface="Roboto"/>
            </a:endParaRPr>
          </a:p>
          <a:p>
            <a:pPr marL="331063" marR="0" lvl="1" indent="-165531"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Adaptation often involves both financial and non-financial costs and benefits </a:t>
            </a:r>
            <a:endParaRPr kumimoji="0" sz="933" b="0" i="0" u="none" strike="noStrike" kern="0" cap="none" spc="0" normalizeH="0" baseline="0" noProof="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prstClr val="white"/>
              </a:solidFill>
              <a:effectLst/>
              <a:uLnTx/>
              <a:uFillTx/>
              <a:latin typeface="Roboto"/>
              <a:ea typeface="Roboto"/>
              <a:cs typeface="Roboto"/>
              <a:sym typeface="Roboto"/>
            </a:endParaRPr>
          </a:p>
          <a:p>
            <a:pPr marL="331063" marR="0" lvl="1" indent="-165531"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Involve affected stakeholders to agree criteria and their weightings, in order to capture different values in selection of options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014" name="Google Shape;1014;p51"/>
          <p:cNvSpPr txBox="1"/>
          <p:nvPr/>
        </p:nvSpPr>
        <p:spPr>
          <a:xfrm>
            <a:off x="3537305" y="1813359"/>
            <a:ext cx="2866400" cy="2830775"/>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There are many approaches to appraise adaptation options:</a:t>
            </a:r>
            <a:endParaRPr kumimoji="0" sz="933" b="0" i="0" u="none" strike="noStrike" kern="0" cap="none" spc="0" normalizeH="0" baseline="0" noProof="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prstClr val="white"/>
              </a:solidFill>
              <a:effectLst/>
              <a:uLnTx/>
              <a:uFillTx/>
              <a:latin typeface="Roboto"/>
              <a:ea typeface="Roboto"/>
              <a:cs typeface="Roboto"/>
              <a:sym typeface="Roboto"/>
            </a:endParaRPr>
          </a:p>
          <a:p>
            <a:pPr marL="331063" marR="0" lvl="1" indent="-165531"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Cost-benefit analysis </a:t>
            </a:r>
            <a:endParaRPr kumimoji="0" sz="933" b="0" i="0" u="none" strike="noStrike" kern="0" cap="none" spc="0" normalizeH="0" baseline="0" noProof="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prstClr val="white"/>
              </a:solidFill>
              <a:effectLst/>
              <a:uLnTx/>
              <a:uFillTx/>
              <a:latin typeface="Roboto"/>
              <a:ea typeface="Roboto"/>
              <a:cs typeface="Roboto"/>
              <a:sym typeface="Roboto"/>
            </a:endParaRPr>
          </a:p>
          <a:p>
            <a:pPr marL="331063" marR="0" lvl="1" indent="-165531"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Multi criteria analysis </a:t>
            </a:r>
            <a:endParaRPr kumimoji="0" sz="933" b="0" i="0" u="none" strike="noStrike" kern="0" cap="none" spc="0" normalizeH="0" baseline="0" noProof="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prstClr val="white"/>
              </a:solidFill>
              <a:effectLst/>
              <a:uLnTx/>
              <a:uFillTx/>
              <a:latin typeface="Roboto"/>
              <a:ea typeface="Roboto"/>
              <a:cs typeface="Roboto"/>
              <a:sym typeface="Roboto"/>
            </a:endParaRPr>
          </a:p>
          <a:p>
            <a:pPr marL="331063" marR="0" lvl="1" indent="-165531"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Cost-effectiveness analysis </a:t>
            </a:r>
            <a:endParaRPr kumimoji="0" sz="933" b="0" i="0" u="none" strike="noStrike" kern="0" cap="none" spc="0" normalizeH="0" baseline="0" noProof="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prstClr val="white"/>
              </a:solidFill>
              <a:effectLst/>
              <a:uLnTx/>
              <a:uFillTx/>
              <a:latin typeface="Roboto"/>
              <a:ea typeface="Roboto"/>
              <a:cs typeface="Roboto"/>
              <a:sym typeface="Roboto"/>
            </a:endParaRPr>
          </a:p>
          <a:p>
            <a:pPr marL="331063" marR="0" lvl="1" indent="-165531"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Expert judgment</a:t>
            </a:r>
            <a:endParaRPr kumimoji="0" sz="933" b="0" i="0" u="none" strike="noStrike" kern="0" cap="none" spc="0" normalizeH="0" baseline="0" noProof="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prstClr val="white"/>
              </a:solidFill>
              <a:effectLst/>
              <a:uLnTx/>
              <a:uFillTx/>
              <a:latin typeface="Roboto"/>
              <a:ea typeface="Roboto"/>
              <a:cs typeface="Roboto"/>
              <a:sym typeface="Roboto"/>
            </a:endParaRPr>
          </a:p>
          <a:p>
            <a:pPr marL="331063" marR="0" lvl="1" indent="-165531"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Stakeholder consultation</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015" name="Google Shape;1015;p51"/>
          <p:cNvSpPr txBox="1"/>
          <p:nvPr/>
        </p:nvSpPr>
        <p:spPr>
          <a:xfrm rot="-5400000">
            <a:off x="9881506" y="4533398"/>
            <a:ext cx="414480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Githurai</a:t>
            </a: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 area of Nairobi; Photo by Patrick Ngugi, AP</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16" name="Google Shape;1016;p51"/>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46</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020"/>
        <p:cNvGrpSpPr/>
        <p:nvPr/>
      </p:nvGrpSpPr>
      <p:grpSpPr>
        <a:xfrm>
          <a:off x="0" y="0"/>
          <a:ext cx="0" cy="0"/>
          <a:chOff x="0" y="0"/>
          <a:chExt cx="0" cy="0"/>
        </a:xfrm>
      </p:grpSpPr>
      <p:sp>
        <p:nvSpPr>
          <p:cNvPr id="1022" name="Google Shape;1022;p52"/>
          <p:cNvSpPr/>
          <p:nvPr/>
        </p:nvSpPr>
        <p:spPr>
          <a:xfrm>
            <a:off x="7717189" y="6350"/>
            <a:ext cx="4474839" cy="6858000"/>
          </a:xfrm>
          <a:custGeom>
            <a:avLst/>
            <a:gdLst/>
            <a:ahLst/>
            <a:cxnLst/>
            <a:rect l="l" t="t" r="r" b="b"/>
            <a:pathLst>
              <a:path w="8949678" h="13716000" extrusionOk="0">
                <a:moveTo>
                  <a:pt x="0" y="0"/>
                </a:moveTo>
                <a:lnTo>
                  <a:pt x="8949678" y="0"/>
                </a:lnTo>
                <a:lnTo>
                  <a:pt x="8949678" y="13716000"/>
                </a:lnTo>
                <a:lnTo>
                  <a:pt x="0" y="13716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23" name="Google Shape;1023;p52"/>
          <p:cNvSpPr/>
          <p:nvPr/>
        </p:nvSpPr>
        <p:spPr>
          <a:xfrm>
            <a:off x="509696" y="2456023"/>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24" name="Google Shape;1024;p52"/>
          <p:cNvSpPr/>
          <p:nvPr/>
        </p:nvSpPr>
        <p:spPr>
          <a:xfrm>
            <a:off x="516146" y="3450525"/>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25" name="Google Shape;1025;p52"/>
          <p:cNvSpPr/>
          <p:nvPr/>
        </p:nvSpPr>
        <p:spPr>
          <a:xfrm>
            <a:off x="528846" y="4441871"/>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26" name="Google Shape;1026;p52"/>
          <p:cNvSpPr txBox="1"/>
          <p:nvPr/>
        </p:nvSpPr>
        <p:spPr>
          <a:xfrm>
            <a:off x="509696" y="683310"/>
            <a:ext cx="6717946" cy="553549"/>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Equity &amp; inclusion</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27" name="Google Shape;1027;p52"/>
          <p:cNvSpPr txBox="1"/>
          <p:nvPr/>
        </p:nvSpPr>
        <p:spPr>
          <a:xfrm>
            <a:off x="1524785" y="2540639"/>
            <a:ext cx="4913400"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CRA design should involve different stakeholder groups across gender, race, religion, age, ability, income etc.</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28" name="Google Shape;1028;p52"/>
          <p:cNvSpPr txBox="1"/>
          <p:nvPr/>
        </p:nvSpPr>
        <p:spPr>
          <a:xfrm>
            <a:off x="1497357" y="3531129"/>
            <a:ext cx="4940800"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Wide consultations with different population groups helps capture local knowledge and capacities to adapt.</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29" name="Google Shape;1029;p52"/>
          <p:cNvSpPr txBox="1"/>
          <p:nvPr/>
        </p:nvSpPr>
        <p:spPr>
          <a:xfrm>
            <a:off x="1561605" y="4521619"/>
            <a:ext cx="5730200" cy="70769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Include indicators that reflect impacts on a wide range of groups, including the most vulnerable (e.g. women-headed households, female participation in the workforce, age-dependency ratio etc.).</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30" name="Google Shape;1030;p52"/>
          <p:cNvSpPr txBox="1"/>
          <p:nvPr/>
        </p:nvSpPr>
        <p:spPr>
          <a:xfrm rot="-5400000">
            <a:off x="8963381" y="3299607"/>
            <a:ext cx="581254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Riccardo Lennart Niels Mayer, Getty Images (licensed via Canva)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31" name="Google Shape;1031;p52"/>
          <p:cNvSpPr/>
          <p:nvPr/>
        </p:nvSpPr>
        <p:spPr>
          <a:xfrm>
            <a:off x="503446" y="5433217"/>
            <a:ext cx="883396" cy="883396"/>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32" name="Google Shape;1032;p52"/>
          <p:cNvSpPr txBox="1"/>
          <p:nvPr/>
        </p:nvSpPr>
        <p:spPr>
          <a:xfrm>
            <a:off x="1471957" y="5602603"/>
            <a:ext cx="5271200"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Identify adaptation options that promote equity and inclusion/ build resilience of vulnerable groups.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33" name="Google Shape;1033;p52"/>
          <p:cNvSpPr/>
          <p:nvPr/>
        </p:nvSpPr>
        <p:spPr>
          <a:xfrm>
            <a:off x="701330" y="2588246"/>
            <a:ext cx="538429" cy="538429"/>
          </a:xfrm>
          <a:custGeom>
            <a:avLst/>
            <a:gdLst/>
            <a:ahLst/>
            <a:cxnLst/>
            <a:rect l="l" t="t" r="r" b="b"/>
            <a:pathLst>
              <a:path w="807644" h="807644" extrusionOk="0">
                <a:moveTo>
                  <a:pt x="0" y="0"/>
                </a:moveTo>
                <a:lnTo>
                  <a:pt x="807644" y="0"/>
                </a:lnTo>
                <a:lnTo>
                  <a:pt x="807644" y="807644"/>
                </a:lnTo>
                <a:lnTo>
                  <a:pt x="0" y="807644"/>
                </a:lnTo>
                <a:lnTo>
                  <a:pt x="0" y="0"/>
                </a:lnTo>
                <a:close/>
              </a:path>
            </a:pathLst>
          </a:custGeom>
          <a:blipFill rotWithShape="1">
            <a:blip r:embed="rId5">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34" name="Google Shape;1034;p52"/>
          <p:cNvSpPr/>
          <p:nvPr/>
        </p:nvSpPr>
        <p:spPr>
          <a:xfrm>
            <a:off x="701330" y="3617829"/>
            <a:ext cx="552083" cy="474792"/>
          </a:xfrm>
          <a:custGeom>
            <a:avLst/>
            <a:gdLst/>
            <a:ahLst/>
            <a:cxnLst/>
            <a:rect l="l" t="t" r="r" b="b"/>
            <a:pathLst>
              <a:path w="828125" h="712188" extrusionOk="0">
                <a:moveTo>
                  <a:pt x="0" y="0"/>
                </a:moveTo>
                <a:lnTo>
                  <a:pt x="828125" y="0"/>
                </a:lnTo>
                <a:lnTo>
                  <a:pt x="828125" y="712188"/>
                </a:lnTo>
                <a:lnTo>
                  <a:pt x="0" y="712188"/>
                </a:lnTo>
                <a:lnTo>
                  <a:pt x="0" y="0"/>
                </a:lnTo>
                <a:close/>
              </a:path>
            </a:pathLst>
          </a:custGeom>
          <a:blipFill rotWithShape="1">
            <a:blip r:embed="rId6">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35" name="Google Shape;1035;p52"/>
          <p:cNvSpPr/>
          <p:nvPr/>
        </p:nvSpPr>
        <p:spPr>
          <a:xfrm>
            <a:off x="678209" y="4675607"/>
            <a:ext cx="546369" cy="415923"/>
          </a:xfrm>
          <a:custGeom>
            <a:avLst/>
            <a:gdLst/>
            <a:ahLst/>
            <a:cxnLst/>
            <a:rect l="l" t="t" r="r" b="b"/>
            <a:pathLst>
              <a:path w="819554" h="623885" extrusionOk="0">
                <a:moveTo>
                  <a:pt x="0" y="0"/>
                </a:moveTo>
                <a:lnTo>
                  <a:pt x="819554" y="0"/>
                </a:lnTo>
                <a:lnTo>
                  <a:pt x="819554" y="623886"/>
                </a:lnTo>
                <a:lnTo>
                  <a:pt x="0" y="623886"/>
                </a:lnTo>
                <a:lnTo>
                  <a:pt x="0" y="0"/>
                </a:lnTo>
                <a:close/>
              </a:path>
            </a:pathLst>
          </a:custGeom>
          <a:blipFill rotWithShape="1">
            <a:blip r:embed="rId7">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36" name="Google Shape;1036;p52"/>
          <p:cNvSpPr/>
          <p:nvPr/>
        </p:nvSpPr>
        <p:spPr>
          <a:xfrm>
            <a:off x="741162" y="5608953"/>
            <a:ext cx="433365" cy="505628"/>
          </a:xfrm>
          <a:custGeom>
            <a:avLst/>
            <a:gdLst/>
            <a:ahLst/>
            <a:cxnLst/>
            <a:rect l="l" t="t" r="r" b="b"/>
            <a:pathLst>
              <a:path w="650048" h="758442" extrusionOk="0">
                <a:moveTo>
                  <a:pt x="0" y="0"/>
                </a:moveTo>
                <a:lnTo>
                  <a:pt x="650048" y="0"/>
                </a:lnTo>
                <a:lnTo>
                  <a:pt x="650048" y="758442"/>
                </a:lnTo>
                <a:lnTo>
                  <a:pt x="0" y="758442"/>
                </a:lnTo>
                <a:lnTo>
                  <a:pt x="0" y="0"/>
                </a:lnTo>
                <a:close/>
              </a:path>
            </a:pathLst>
          </a:custGeom>
          <a:blipFill rotWithShape="1">
            <a:blip r:embed="rId8"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37" name="Google Shape;1037;p52"/>
          <p:cNvSpPr txBox="1"/>
          <p:nvPr/>
        </p:nvSpPr>
        <p:spPr>
          <a:xfrm>
            <a:off x="509696" y="1451109"/>
            <a:ext cx="6732000" cy="59490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899"/>
              <a:buFont typeface="Arial"/>
              <a:buNone/>
              <a:tabLst/>
              <a:defRPr/>
            </a:pPr>
            <a:r>
              <a:rPr kumimoji="0" lang="en-US" sz="1933" b="0" i="0" u="none" strike="noStrike" kern="0" cap="none" spc="0" normalizeH="0" baseline="0" noProof="0">
                <a:ln>
                  <a:noFill/>
                </a:ln>
                <a:solidFill>
                  <a:srgbClr val="0B5FBA"/>
                </a:solidFill>
                <a:effectLst/>
                <a:uLnTx/>
                <a:uFillTx/>
                <a:latin typeface="Roboto"/>
                <a:ea typeface="Roboto"/>
                <a:cs typeface="Roboto"/>
                <a:sym typeface="Roboto"/>
              </a:rPr>
              <a:t>A CRA should integrate considerations of equity and inclusion to understand differentiated impacts on vulnerable groups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38" name="Google Shape;1038;p52"/>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47</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CF727-7EC3-F1B9-F8C1-D0FEE06BB778}"/>
              </a:ext>
            </a:extLst>
          </p:cNvPr>
          <p:cNvSpPr>
            <a:spLocks noGrp="1"/>
          </p:cNvSpPr>
          <p:nvPr>
            <p:ph type="title"/>
          </p:nvPr>
        </p:nvSpPr>
        <p:spPr>
          <a:xfrm>
            <a:off x="595338" y="290928"/>
            <a:ext cx="10652760" cy="969264"/>
          </a:xfrm>
        </p:spPr>
        <p:txBody>
          <a:bodyPr/>
          <a:lstStyle/>
          <a:p>
            <a:r>
              <a:rPr lang="en-GB"/>
              <a:t>EXAMPLE: </a:t>
            </a:r>
            <a:r>
              <a:rPr lang="en-GB" b="1"/>
              <a:t>Vulnerability assessments in Rwanda</a:t>
            </a:r>
            <a:endParaRPr lang="en-GB"/>
          </a:p>
        </p:txBody>
      </p:sp>
      <p:pic>
        <p:nvPicPr>
          <p:cNvPr id="7" name="Picture Placeholder 6" descr="A person working on a water meter&#10;&#10;AI-generated content may be incorrect.">
            <a:extLst>
              <a:ext uri="{FF2B5EF4-FFF2-40B4-BE49-F238E27FC236}">
                <a16:creationId xmlns:a16="http://schemas.microsoft.com/office/drawing/2014/main" id="{B413B80B-F975-B92B-EDE3-461714E8D0C6}"/>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a:xfrm>
            <a:off x="7172708" y="1389056"/>
            <a:ext cx="4228532" cy="4073984"/>
          </a:xfrm>
        </p:spPr>
      </p:pic>
      <p:sp>
        <p:nvSpPr>
          <p:cNvPr id="8" name="TextBox 7">
            <a:extLst>
              <a:ext uri="{FF2B5EF4-FFF2-40B4-BE49-F238E27FC236}">
                <a16:creationId xmlns:a16="http://schemas.microsoft.com/office/drawing/2014/main" id="{99FCA61B-D1A9-4854-6731-90A845764FC8}"/>
              </a:ext>
            </a:extLst>
          </p:cNvPr>
          <p:cNvSpPr txBox="1"/>
          <p:nvPr/>
        </p:nvSpPr>
        <p:spPr>
          <a:xfrm>
            <a:off x="7055142" y="5591904"/>
            <a:ext cx="531658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a:ln>
                  <a:noFill/>
                </a:ln>
                <a:solidFill>
                  <a:srgbClr val="0B5FBA"/>
                </a:solidFill>
                <a:effectLst/>
                <a:uLnTx/>
                <a:uFillTx/>
                <a:latin typeface="Roboto"/>
                <a:ea typeface="Roboto"/>
                <a:cs typeface="Roboto"/>
                <a:sym typeface="Arial"/>
              </a:rPr>
              <a:t>Photo credit: Theophile Harushyamagara, Water For People</a:t>
            </a:r>
            <a:endParaRPr kumimoji="0" lang="en-GB" sz="1200" b="1" i="0" u="none" strike="noStrike" kern="0" cap="none" spc="0" normalizeH="0" baseline="0" noProof="0">
              <a:ln>
                <a:noFill/>
              </a:ln>
              <a:solidFill>
                <a:srgbClr val="0B5FBA"/>
              </a:solidFill>
              <a:effectLst/>
              <a:uLnTx/>
              <a:uFillTx/>
              <a:latin typeface="Roboto"/>
              <a:ea typeface="Roboto"/>
              <a:cs typeface="Roboto"/>
              <a:sym typeface="Arial"/>
            </a:endParaRPr>
          </a:p>
        </p:txBody>
      </p:sp>
      <p:pic>
        <p:nvPicPr>
          <p:cNvPr id="10" name="Picture 9" descr="A map of a country with different colored spots&#10;&#10;AI-generated content may be incorrect.">
            <a:extLst>
              <a:ext uri="{FF2B5EF4-FFF2-40B4-BE49-F238E27FC236}">
                <a16:creationId xmlns:a16="http://schemas.microsoft.com/office/drawing/2014/main" id="{6934258E-A0B2-E8F8-970B-450EAB75F5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1825" y="1328626"/>
            <a:ext cx="5896902" cy="4168499"/>
          </a:xfrm>
          <a:prstGeom prst="rect">
            <a:avLst/>
          </a:prstGeom>
        </p:spPr>
      </p:pic>
      <p:sp>
        <p:nvSpPr>
          <p:cNvPr id="11" name="TextBox 10">
            <a:extLst>
              <a:ext uri="{FF2B5EF4-FFF2-40B4-BE49-F238E27FC236}">
                <a16:creationId xmlns:a16="http://schemas.microsoft.com/office/drawing/2014/main" id="{A7A6C664-AABA-FB09-411F-ADEEABFB7F9E}"/>
              </a:ext>
            </a:extLst>
          </p:cNvPr>
          <p:cNvSpPr txBox="1"/>
          <p:nvPr/>
        </p:nvSpPr>
        <p:spPr>
          <a:xfrm>
            <a:off x="765155" y="5565560"/>
            <a:ext cx="589690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200" b="1" i="0" u="none" strike="noStrike" kern="0" cap="none" spc="0" normalizeH="0" baseline="0" noProof="0">
                <a:ln>
                  <a:noFill/>
                </a:ln>
                <a:solidFill>
                  <a:srgbClr val="0B5FBA"/>
                </a:solidFill>
                <a:effectLst/>
                <a:uLnTx/>
                <a:uFillTx/>
                <a:latin typeface="Roboto"/>
                <a:ea typeface="Roboto"/>
                <a:cs typeface="Roboto"/>
                <a:sym typeface="Arial"/>
              </a:rPr>
              <a:t>Figure: Map of Rwanda showing the locations of the main assets overlain by the climate hazards</a:t>
            </a:r>
          </a:p>
        </p:txBody>
      </p:sp>
    </p:spTree>
    <p:extLst>
      <p:ext uri="{BB962C8B-B14F-4D97-AF65-F5344CB8AC3E}">
        <p14:creationId xmlns:p14="http://schemas.microsoft.com/office/powerpoint/2010/main" val="7072875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854AF-170E-BD9F-8F9A-4ACA0B6CFE33}"/>
              </a:ext>
            </a:extLst>
          </p:cNvPr>
          <p:cNvSpPr>
            <a:spLocks noGrp="1"/>
          </p:cNvSpPr>
          <p:nvPr>
            <p:ph type="title"/>
          </p:nvPr>
        </p:nvSpPr>
        <p:spPr>
          <a:xfrm>
            <a:off x="644904" y="188200"/>
            <a:ext cx="10652760" cy="969264"/>
          </a:xfrm>
        </p:spPr>
        <p:txBody>
          <a:bodyPr/>
          <a:lstStyle/>
          <a:p>
            <a:r>
              <a:rPr lang="en-GB" b="1"/>
              <a:t>EXAMPLE: Vulnerability assessments in Rwanda</a:t>
            </a:r>
            <a:endParaRPr lang="en-GB"/>
          </a:p>
        </p:txBody>
      </p:sp>
      <p:pic>
        <p:nvPicPr>
          <p:cNvPr id="6" name="Content Placeholder 5" descr="A screenshot of a computer screen&#10;&#10;AI-generated content may be incorrect.">
            <a:extLst>
              <a:ext uri="{FF2B5EF4-FFF2-40B4-BE49-F238E27FC236}">
                <a16:creationId xmlns:a16="http://schemas.microsoft.com/office/drawing/2014/main" id="{98481313-85CB-67D8-F6EE-B027D1E5C547}"/>
              </a:ext>
            </a:extLst>
          </p:cNvPr>
          <p:cNvPicPr>
            <a:picLocks noGrp="1" noChangeAspect="1"/>
          </p:cNvPicPr>
          <p:nvPr>
            <p:ph idx="1"/>
          </p:nvPr>
        </p:nvPicPr>
        <p:blipFill>
          <a:blip r:embed="rId3"/>
          <a:stretch>
            <a:fillRect/>
          </a:stretch>
        </p:blipFill>
        <p:spPr>
          <a:xfrm>
            <a:off x="625710" y="1230349"/>
            <a:ext cx="8613493" cy="3967428"/>
          </a:xfrm>
        </p:spPr>
      </p:pic>
      <p:sp>
        <p:nvSpPr>
          <p:cNvPr id="7" name="TextBox 6">
            <a:extLst>
              <a:ext uri="{FF2B5EF4-FFF2-40B4-BE49-F238E27FC236}">
                <a16:creationId xmlns:a16="http://schemas.microsoft.com/office/drawing/2014/main" id="{9259C108-66B1-A0DF-4875-D336BD415027}"/>
              </a:ext>
            </a:extLst>
          </p:cNvPr>
          <p:cNvSpPr txBox="1"/>
          <p:nvPr/>
        </p:nvSpPr>
        <p:spPr>
          <a:xfrm>
            <a:off x="625710" y="5458557"/>
            <a:ext cx="894805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200" b="1" i="0" u="none" strike="noStrike" kern="0" cap="none" spc="0" normalizeH="0" baseline="0" noProof="0">
                <a:ln>
                  <a:noFill/>
                </a:ln>
                <a:solidFill>
                  <a:srgbClr val="0B5FBA"/>
                </a:solidFill>
                <a:effectLst/>
                <a:uLnTx/>
                <a:uFillTx/>
                <a:latin typeface="Roboto"/>
                <a:ea typeface="Roboto"/>
                <a:cs typeface="Roboto"/>
                <a:sym typeface="Arial"/>
              </a:rPr>
              <a:t>Figure: Risk categorisations for the various asset types and regions in Rwanda. "CC" stands for incorporating climate change hazards and note that those columns have a higher overall risk.</a:t>
            </a:r>
          </a:p>
        </p:txBody>
      </p:sp>
      <p:sp>
        <p:nvSpPr>
          <p:cNvPr id="13" name="Google Shape;972;p55">
            <a:extLst>
              <a:ext uri="{FF2B5EF4-FFF2-40B4-BE49-F238E27FC236}">
                <a16:creationId xmlns:a16="http://schemas.microsoft.com/office/drawing/2014/main" id="{B52D8515-3261-5009-BB93-6EC21F0DF29A}"/>
              </a:ext>
            </a:extLst>
          </p:cNvPr>
          <p:cNvSpPr/>
          <p:nvPr/>
        </p:nvSpPr>
        <p:spPr>
          <a:xfrm>
            <a:off x="10221114" y="1319398"/>
            <a:ext cx="1121029" cy="260921"/>
          </a:xfrm>
          <a:custGeom>
            <a:avLst/>
            <a:gdLst/>
            <a:ahLst/>
            <a:cxnLst/>
            <a:rect l="l" t="t" r="r" b="b"/>
            <a:pathLst>
              <a:path w="2242058" h="521843" extrusionOk="0">
                <a:moveTo>
                  <a:pt x="0" y="0"/>
                </a:moveTo>
                <a:lnTo>
                  <a:pt x="2242058" y="0"/>
                </a:lnTo>
                <a:lnTo>
                  <a:pt x="2242058" y="521843"/>
                </a:lnTo>
                <a:lnTo>
                  <a:pt x="0" y="521843"/>
                </a:lnTo>
                <a:close/>
              </a:path>
            </a:pathLst>
          </a:custGeom>
          <a:solidFill>
            <a:srgbClr val="EC2027"/>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4" name="Google Shape;973;p55">
            <a:extLst>
              <a:ext uri="{FF2B5EF4-FFF2-40B4-BE49-F238E27FC236}">
                <a16:creationId xmlns:a16="http://schemas.microsoft.com/office/drawing/2014/main" id="{997F4000-A235-D485-0DD2-585166450CD0}"/>
              </a:ext>
            </a:extLst>
          </p:cNvPr>
          <p:cNvSpPr txBox="1"/>
          <p:nvPr/>
        </p:nvSpPr>
        <p:spPr>
          <a:xfrm>
            <a:off x="10329380" y="1337901"/>
            <a:ext cx="904600" cy="26154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50000"/>
              </a:lnSpc>
              <a:spcBef>
                <a:spcPts val="0"/>
              </a:spcBef>
              <a:spcAft>
                <a:spcPts val="0"/>
              </a:spcAft>
              <a:buClr>
                <a:srgbClr val="000000"/>
              </a:buClr>
              <a:buSzPts val="1700"/>
              <a:buFont typeface="Arial"/>
              <a:buNone/>
              <a:tabLst/>
              <a:defRPr/>
            </a:pPr>
            <a:r>
              <a:rPr kumimoji="0" lang="en-US" sz="1133" b="0" i="0" u="none" strike="noStrike" kern="0" cap="none" spc="0" normalizeH="0" baseline="0" noProof="0">
                <a:ln>
                  <a:noFill/>
                </a:ln>
                <a:solidFill>
                  <a:srgbClr val="0B5FBA"/>
                </a:solidFill>
                <a:effectLst/>
                <a:uLnTx/>
                <a:uFillTx/>
                <a:latin typeface="Roboto"/>
                <a:ea typeface="Roboto"/>
                <a:cs typeface="Roboto"/>
                <a:sym typeface="Roboto"/>
              </a:rPr>
              <a:t>Very High</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5" name="Google Shape;974;p55">
            <a:extLst>
              <a:ext uri="{FF2B5EF4-FFF2-40B4-BE49-F238E27FC236}">
                <a16:creationId xmlns:a16="http://schemas.microsoft.com/office/drawing/2014/main" id="{ACBCB98D-4D11-420B-AC56-7B9F225BCAE6}"/>
              </a:ext>
            </a:extLst>
          </p:cNvPr>
          <p:cNvSpPr txBox="1"/>
          <p:nvPr/>
        </p:nvSpPr>
        <p:spPr>
          <a:xfrm>
            <a:off x="10229278" y="1659701"/>
            <a:ext cx="1322137" cy="123110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500"/>
              <a:buFont typeface="Arial"/>
              <a:buNone/>
              <a:tabLst/>
              <a:defRPr/>
            </a:pPr>
            <a:r>
              <a:rPr kumimoji="0" lang="en-US" sz="1000" b="0" i="0" u="none" strike="noStrike" kern="0" cap="none" spc="0" normalizeH="0" baseline="0" noProof="0">
                <a:ln>
                  <a:noFill/>
                </a:ln>
                <a:solidFill>
                  <a:srgbClr val="0B5FBA"/>
                </a:solidFill>
                <a:effectLst/>
                <a:uLnTx/>
                <a:uFillTx/>
                <a:latin typeface="Roboto"/>
                <a:ea typeface="Roboto"/>
                <a:cs typeface="Roboto"/>
                <a:sym typeface="Roboto"/>
              </a:rPr>
              <a:t>Very high risks are unacceptable. When possible, identify options to avoid or transfer risk. Where not possible, discuss immediately with Senior Management.</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6" name="Google Shape;975;p55">
            <a:extLst>
              <a:ext uri="{FF2B5EF4-FFF2-40B4-BE49-F238E27FC236}">
                <a16:creationId xmlns:a16="http://schemas.microsoft.com/office/drawing/2014/main" id="{C59D6F92-2660-C2FC-96A9-9B08A862696F}"/>
              </a:ext>
            </a:extLst>
          </p:cNvPr>
          <p:cNvSpPr/>
          <p:nvPr/>
        </p:nvSpPr>
        <p:spPr>
          <a:xfrm>
            <a:off x="10201874" y="3014811"/>
            <a:ext cx="1121029" cy="260921"/>
          </a:xfrm>
          <a:custGeom>
            <a:avLst/>
            <a:gdLst/>
            <a:ahLst/>
            <a:cxnLst/>
            <a:rect l="l" t="t" r="r" b="b"/>
            <a:pathLst>
              <a:path w="2242058" h="521843" extrusionOk="0">
                <a:moveTo>
                  <a:pt x="0" y="0"/>
                </a:moveTo>
                <a:lnTo>
                  <a:pt x="2242058" y="0"/>
                </a:lnTo>
                <a:lnTo>
                  <a:pt x="2242058" y="521843"/>
                </a:lnTo>
                <a:lnTo>
                  <a:pt x="0" y="521843"/>
                </a:lnTo>
                <a:close/>
              </a:path>
            </a:pathLst>
          </a:custGeom>
          <a:solidFill>
            <a:srgbClr val="F79322"/>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7" name="Google Shape;976;p55">
            <a:extLst>
              <a:ext uri="{FF2B5EF4-FFF2-40B4-BE49-F238E27FC236}">
                <a16:creationId xmlns:a16="http://schemas.microsoft.com/office/drawing/2014/main" id="{32A76D4A-5CF0-A4D2-0E9F-E777770D585F}"/>
              </a:ext>
            </a:extLst>
          </p:cNvPr>
          <p:cNvSpPr txBox="1"/>
          <p:nvPr/>
        </p:nvSpPr>
        <p:spPr>
          <a:xfrm>
            <a:off x="10310140" y="3033314"/>
            <a:ext cx="904600" cy="26154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50000"/>
              </a:lnSpc>
              <a:spcBef>
                <a:spcPts val="0"/>
              </a:spcBef>
              <a:spcAft>
                <a:spcPts val="0"/>
              </a:spcAft>
              <a:buClr>
                <a:srgbClr val="000000"/>
              </a:buClr>
              <a:buSzPts val="1700"/>
              <a:buFont typeface="Arial"/>
              <a:buNone/>
              <a:tabLst/>
              <a:defRPr/>
            </a:pPr>
            <a:r>
              <a:rPr kumimoji="0" lang="en-US" sz="1133" b="0" i="0" u="none" strike="noStrike" kern="0" cap="none" spc="0" normalizeH="0" baseline="0" noProof="0">
                <a:ln>
                  <a:noFill/>
                </a:ln>
                <a:solidFill>
                  <a:srgbClr val="0B5FBA"/>
                </a:solidFill>
                <a:effectLst/>
                <a:uLnTx/>
                <a:uFillTx/>
                <a:latin typeface="Roboto"/>
                <a:ea typeface="Roboto"/>
                <a:cs typeface="Roboto"/>
                <a:sym typeface="Roboto"/>
              </a:rPr>
              <a:t>High</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8" name="Google Shape;977;p55">
            <a:extLst>
              <a:ext uri="{FF2B5EF4-FFF2-40B4-BE49-F238E27FC236}">
                <a16:creationId xmlns:a16="http://schemas.microsoft.com/office/drawing/2014/main" id="{9895DE35-EC36-A34B-57FC-93A1E67639DD}"/>
              </a:ext>
            </a:extLst>
          </p:cNvPr>
          <p:cNvSpPr txBox="1"/>
          <p:nvPr/>
        </p:nvSpPr>
        <p:spPr>
          <a:xfrm>
            <a:off x="10181965" y="3384370"/>
            <a:ext cx="1322137" cy="307777"/>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500"/>
              <a:buFont typeface="Arial"/>
              <a:buNone/>
              <a:tabLst/>
              <a:defRPr/>
            </a:pPr>
            <a:r>
              <a:rPr kumimoji="0" lang="en-US" sz="1000" b="0" i="0" u="none" strike="noStrike" kern="0" cap="none" spc="0" normalizeH="0" baseline="0" noProof="0">
                <a:ln>
                  <a:noFill/>
                </a:ln>
                <a:solidFill>
                  <a:srgbClr val="0B5FBA"/>
                </a:solidFill>
                <a:effectLst/>
                <a:uLnTx/>
                <a:uFillTx/>
                <a:latin typeface="Roboto"/>
                <a:ea typeface="Roboto"/>
                <a:cs typeface="Roboto"/>
                <a:sym typeface="Roboto"/>
              </a:rPr>
              <a:t>Discuss options with Senior Management.</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9" name="Google Shape;978;p55">
            <a:extLst>
              <a:ext uri="{FF2B5EF4-FFF2-40B4-BE49-F238E27FC236}">
                <a16:creationId xmlns:a16="http://schemas.microsoft.com/office/drawing/2014/main" id="{681E3077-9631-2EC6-F6F9-91FC884E7BD0}"/>
              </a:ext>
            </a:extLst>
          </p:cNvPr>
          <p:cNvSpPr/>
          <p:nvPr/>
        </p:nvSpPr>
        <p:spPr>
          <a:xfrm>
            <a:off x="10201874" y="3846200"/>
            <a:ext cx="1121029" cy="260921"/>
          </a:xfrm>
          <a:custGeom>
            <a:avLst/>
            <a:gdLst/>
            <a:ahLst/>
            <a:cxnLst/>
            <a:rect l="l" t="t" r="r" b="b"/>
            <a:pathLst>
              <a:path w="2242058" h="521843" extrusionOk="0">
                <a:moveTo>
                  <a:pt x="0" y="0"/>
                </a:moveTo>
                <a:lnTo>
                  <a:pt x="2242058" y="0"/>
                </a:lnTo>
                <a:lnTo>
                  <a:pt x="2242058" y="521843"/>
                </a:lnTo>
                <a:lnTo>
                  <a:pt x="0" y="521843"/>
                </a:lnTo>
                <a:close/>
              </a:path>
            </a:pathLst>
          </a:custGeom>
          <a:solidFill>
            <a:srgbClr val="FFC542"/>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0" name="Google Shape;979;p55">
            <a:extLst>
              <a:ext uri="{FF2B5EF4-FFF2-40B4-BE49-F238E27FC236}">
                <a16:creationId xmlns:a16="http://schemas.microsoft.com/office/drawing/2014/main" id="{FA1B38CE-3C04-31D0-A110-EBF4E61330B6}"/>
              </a:ext>
            </a:extLst>
          </p:cNvPr>
          <p:cNvSpPr txBox="1"/>
          <p:nvPr/>
        </p:nvSpPr>
        <p:spPr>
          <a:xfrm>
            <a:off x="10310140" y="3864703"/>
            <a:ext cx="904600" cy="26154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50000"/>
              </a:lnSpc>
              <a:spcBef>
                <a:spcPts val="0"/>
              </a:spcBef>
              <a:spcAft>
                <a:spcPts val="0"/>
              </a:spcAft>
              <a:buClr>
                <a:srgbClr val="000000"/>
              </a:buClr>
              <a:buSzPts val="1700"/>
              <a:buFont typeface="Arial"/>
              <a:buNone/>
              <a:tabLst/>
              <a:defRPr/>
            </a:pPr>
            <a:r>
              <a:rPr kumimoji="0" lang="en-US" sz="1133" b="0" i="0" u="none" strike="noStrike" kern="0" cap="none" spc="0" normalizeH="0" baseline="0" noProof="0">
                <a:ln>
                  <a:noFill/>
                </a:ln>
                <a:solidFill>
                  <a:srgbClr val="0B5FBA"/>
                </a:solidFill>
                <a:effectLst/>
                <a:uLnTx/>
                <a:uFillTx/>
                <a:latin typeface="Roboto"/>
                <a:ea typeface="Roboto"/>
                <a:cs typeface="Roboto"/>
                <a:sym typeface="Roboto"/>
              </a:rPr>
              <a:t>Medium</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1" name="Google Shape;980;p55">
            <a:extLst>
              <a:ext uri="{FF2B5EF4-FFF2-40B4-BE49-F238E27FC236}">
                <a16:creationId xmlns:a16="http://schemas.microsoft.com/office/drawing/2014/main" id="{2DE56A3E-0A55-C2E1-9AFF-4AB4BE547F23}"/>
              </a:ext>
            </a:extLst>
          </p:cNvPr>
          <p:cNvSpPr txBox="1"/>
          <p:nvPr/>
        </p:nvSpPr>
        <p:spPr>
          <a:xfrm>
            <a:off x="10201874" y="4258552"/>
            <a:ext cx="1302228" cy="923330"/>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500"/>
              <a:buFont typeface="Arial"/>
              <a:buNone/>
              <a:tabLst/>
              <a:defRPr/>
            </a:pPr>
            <a:r>
              <a:rPr kumimoji="0" lang="en-US" sz="1000" b="0" i="0" u="none" strike="noStrike" kern="0" cap="none" spc="0" normalizeH="0" baseline="0" noProof="0">
                <a:ln>
                  <a:noFill/>
                </a:ln>
                <a:solidFill>
                  <a:srgbClr val="0B5FBA"/>
                </a:solidFill>
                <a:effectLst/>
                <a:uLnTx/>
                <a:uFillTx/>
                <a:latin typeface="Roboto"/>
                <a:ea typeface="Roboto"/>
                <a:cs typeface="Roboto"/>
                <a:sym typeface="Roboto"/>
              </a:rPr>
              <a:t>Medium risk is tolerated if analysis show that risk can be rendered as acceptable reducing residual risk.</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2" name="Google Shape;981;p55">
            <a:extLst>
              <a:ext uri="{FF2B5EF4-FFF2-40B4-BE49-F238E27FC236}">
                <a16:creationId xmlns:a16="http://schemas.microsoft.com/office/drawing/2014/main" id="{E49FCD0E-9C50-ABFF-D588-F0856239C274}"/>
              </a:ext>
            </a:extLst>
          </p:cNvPr>
          <p:cNvSpPr/>
          <p:nvPr/>
        </p:nvSpPr>
        <p:spPr>
          <a:xfrm>
            <a:off x="10176635" y="5314185"/>
            <a:ext cx="1121029" cy="260921"/>
          </a:xfrm>
          <a:custGeom>
            <a:avLst/>
            <a:gdLst/>
            <a:ahLst/>
            <a:cxnLst/>
            <a:rect l="l" t="t" r="r" b="b"/>
            <a:pathLst>
              <a:path w="2242058" h="521843" extrusionOk="0">
                <a:moveTo>
                  <a:pt x="0" y="0"/>
                </a:moveTo>
                <a:lnTo>
                  <a:pt x="2242058" y="0"/>
                </a:lnTo>
                <a:lnTo>
                  <a:pt x="2242058" y="521843"/>
                </a:lnTo>
                <a:lnTo>
                  <a:pt x="0" y="521843"/>
                </a:lnTo>
                <a:close/>
              </a:path>
            </a:pathLst>
          </a:custGeom>
          <a:solidFill>
            <a:srgbClr val="8DC642"/>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3" name="Google Shape;982;p55">
            <a:extLst>
              <a:ext uri="{FF2B5EF4-FFF2-40B4-BE49-F238E27FC236}">
                <a16:creationId xmlns:a16="http://schemas.microsoft.com/office/drawing/2014/main" id="{942135E4-7763-BBE1-830C-DE7264DAF0D5}"/>
              </a:ext>
            </a:extLst>
          </p:cNvPr>
          <p:cNvSpPr txBox="1"/>
          <p:nvPr/>
        </p:nvSpPr>
        <p:spPr>
          <a:xfrm>
            <a:off x="10176635" y="5679532"/>
            <a:ext cx="849857" cy="307777"/>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500"/>
              <a:buFont typeface="Arial"/>
              <a:buNone/>
              <a:tabLst/>
              <a:defRPr/>
            </a:pPr>
            <a:r>
              <a:rPr kumimoji="0" lang="en-US" sz="1000" b="0" i="0" u="none" strike="noStrike" kern="0" cap="none" spc="0" normalizeH="0" baseline="0" noProof="0">
                <a:ln>
                  <a:noFill/>
                </a:ln>
                <a:solidFill>
                  <a:srgbClr val="0B5FBA"/>
                </a:solidFill>
                <a:effectLst/>
                <a:uLnTx/>
                <a:uFillTx/>
                <a:latin typeface="Roboto"/>
                <a:ea typeface="Roboto"/>
                <a:cs typeface="Roboto"/>
                <a:sym typeface="Roboto"/>
              </a:rPr>
              <a:t>Low risks are acceptable.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4" name="Google Shape;983;p55">
            <a:extLst>
              <a:ext uri="{FF2B5EF4-FFF2-40B4-BE49-F238E27FC236}">
                <a16:creationId xmlns:a16="http://schemas.microsoft.com/office/drawing/2014/main" id="{CFE8951C-30DC-14C6-3830-D4322E9DC8AF}"/>
              </a:ext>
            </a:extLst>
          </p:cNvPr>
          <p:cNvSpPr txBox="1"/>
          <p:nvPr/>
        </p:nvSpPr>
        <p:spPr>
          <a:xfrm>
            <a:off x="10291251" y="5332688"/>
            <a:ext cx="904600" cy="26154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50000"/>
              </a:lnSpc>
              <a:spcBef>
                <a:spcPts val="0"/>
              </a:spcBef>
              <a:spcAft>
                <a:spcPts val="0"/>
              </a:spcAft>
              <a:buClr>
                <a:srgbClr val="000000"/>
              </a:buClr>
              <a:buSzPts val="1700"/>
              <a:buFont typeface="Arial"/>
              <a:buNone/>
              <a:tabLst/>
              <a:defRPr/>
            </a:pPr>
            <a:r>
              <a:rPr kumimoji="0" lang="en-US" sz="1133" b="0" i="0" u="none" strike="noStrike" kern="0" cap="none" spc="0" normalizeH="0" baseline="0" noProof="0">
                <a:ln>
                  <a:noFill/>
                </a:ln>
                <a:solidFill>
                  <a:srgbClr val="0B5FBA"/>
                </a:solidFill>
                <a:effectLst/>
                <a:uLnTx/>
                <a:uFillTx/>
                <a:latin typeface="Roboto"/>
                <a:ea typeface="Roboto"/>
                <a:cs typeface="Roboto"/>
                <a:sym typeface="Roboto"/>
              </a:rPr>
              <a:t>Low</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1554978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BEBA8EAE-BF5A-486C-A8C5-ECC9F3942E4B}">
                <a14:imgProps xmlns:a14="http://schemas.microsoft.com/office/drawing/2010/main">
                  <a14:imgLayer r:embed="rId4">
                    <a14:imgEffect>
                      <a14:brightnessContrast bright="-27000"/>
                    </a14:imgEffect>
                  </a14:imgLayer>
                </a14:imgProps>
              </a:ex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F2F6957-794A-4D74-A8CF-901E832638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A25C09-B4FA-391E-371D-389BAEA39BFF}"/>
              </a:ext>
            </a:extLst>
          </p:cNvPr>
          <p:cNvSpPr>
            <a:spLocks noGrp="1"/>
          </p:cNvSpPr>
          <p:nvPr>
            <p:ph type="title"/>
          </p:nvPr>
        </p:nvSpPr>
        <p:spPr>
          <a:xfrm>
            <a:off x="769620" y="2944368"/>
            <a:ext cx="10652760" cy="969264"/>
          </a:xfrm>
        </p:spPr>
        <p:txBody>
          <a:bodyPr>
            <a:normAutofit/>
          </a:bodyPr>
          <a:lstStyle/>
          <a:p>
            <a:pPr algn="ctr"/>
            <a:r>
              <a:rPr lang="en-GB" sz="4400">
                <a:solidFill>
                  <a:schemeClr val="bg1"/>
                </a:solidFill>
              </a:rPr>
              <a:t>Our river</a:t>
            </a:r>
            <a:endParaRPr lang="en-NL" sz="4400">
              <a:solidFill>
                <a:schemeClr val="bg1"/>
              </a:solidFill>
            </a:endParaRPr>
          </a:p>
        </p:txBody>
      </p:sp>
      <p:sp>
        <p:nvSpPr>
          <p:cNvPr id="3" name="Content Placeholder 2">
            <a:extLst>
              <a:ext uri="{FF2B5EF4-FFF2-40B4-BE49-F238E27FC236}">
                <a16:creationId xmlns:a16="http://schemas.microsoft.com/office/drawing/2014/main" id="{3AA34B0C-9FD1-ED99-43C6-C774FBA4A60F}"/>
              </a:ext>
            </a:extLst>
          </p:cNvPr>
          <p:cNvSpPr>
            <a:spLocks noGrp="1"/>
          </p:cNvSpPr>
          <p:nvPr>
            <p:ph idx="1"/>
          </p:nvPr>
        </p:nvSpPr>
        <p:spPr>
          <a:xfrm>
            <a:off x="429768" y="3771899"/>
            <a:ext cx="11762232" cy="1886737"/>
          </a:xfrm>
        </p:spPr>
        <p:txBody>
          <a:bodyPr/>
          <a:lstStyle/>
          <a:p>
            <a:pPr algn="ctr"/>
            <a:r>
              <a:rPr lang="en-GB">
                <a:solidFill>
                  <a:schemeClr val="bg1"/>
                </a:solidFill>
              </a:rPr>
              <a:t>Straight away, we are hitting the rapids…</a:t>
            </a:r>
          </a:p>
          <a:p>
            <a:pPr algn="ctr"/>
            <a:endParaRPr lang="en-NL">
              <a:solidFill>
                <a:schemeClr val="bg1"/>
              </a:solidFill>
            </a:endParaRPr>
          </a:p>
        </p:txBody>
      </p:sp>
    </p:spTree>
    <p:extLst>
      <p:ext uri="{BB962C8B-B14F-4D97-AF65-F5344CB8AC3E}">
        <p14:creationId xmlns:p14="http://schemas.microsoft.com/office/powerpoint/2010/main" val="16655582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1151">
          <a:extLst>
            <a:ext uri="{FF2B5EF4-FFF2-40B4-BE49-F238E27FC236}">
              <a16:creationId xmlns:a16="http://schemas.microsoft.com/office/drawing/2014/main" id="{5B73B029-AFDD-D75C-DEB5-700751DFE0C9}"/>
            </a:ext>
          </a:extLst>
        </p:cNvPr>
        <p:cNvGrpSpPr/>
        <p:nvPr/>
      </p:nvGrpSpPr>
      <p:grpSpPr>
        <a:xfrm>
          <a:off x="0" y="0"/>
          <a:ext cx="0" cy="0"/>
          <a:chOff x="0" y="0"/>
          <a:chExt cx="0" cy="0"/>
        </a:xfrm>
      </p:grpSpPr>
      <p:sp>
        <p:nvSpPr>
          <p:cNvPr id="1152" name="Google Shape;1152;p64">
            <a:extLst>
              <a:ext uri="{FF2B5EF4-FFF2-40B4-BE49-F238E27FC236}">
                <a16:creationId xmlns:a16="http://schemas.microsoft.com/office/drawing/2014/main" id="{4DA6B97F-331A-DABA-F14B-B8F74C917EFE}"/>
              </a:ext>
            </a:extLst>
          </p:cNvPr>
          <p:cNvSpPr/>
          <p:nvPr/>
        </p:nvSpPr>
        <p:spPr>
          <a:xfrm>
            <a:off x="708257" y="0"/>
            <a:ext cx="38100" cy="6975088"/>
          </a:xfrm>
          <a:prstGeom prst="rect">
            <a:avLst/>
          </a:prstGeom>
          <a:solidFill>
            <a:schemeClr val="bg1"/>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54" name="Google Shape;1154;p64">
            <a:extLst>
              <a:ext uri="{FF2B5EF4-FFF2-40B4-BE49-F238E27FC236}">
                <a16:creationId xmlns:a16="http://schemas.microsoft.com/office/drawing/2014/main" id="{F107E648-36C1-3154-5D0C-56DF7AA958C0}"/>
              </a:ext>
            </a:extLst>
          </p:cNvPr>
          <p:cNvSpPr txBox="1"/>
          <p:nvPr/>
        </p:nvSpPr>
        <p:spPr>
          <a:xfrm>
            <a:off x="856400" y="377903"/>
            <a:ext cx="52396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Recap exercise</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155" name="Google Shape;1155;p64">
            <a:extLst>
              <a:ext uri="{FF2B5EF4-FFF2-40B4-BE49-F238E27FC236}">
                <a16:creationId xmlns:a16="http://schemas.microsoft.com/office/drawing/2014/main" id="{C2891977-E15E-A95C-AF8C-525080B3EA97}"/>
              </a:ext>
            </a:extLst>
          </p:cNvPr>
          <p:cNvSpPr txBox="1"/>
          <p:nvPr/>
        </p:nvSpPr>
        <p:spPr>
          <a:xfrm>
            <a:off x="867102" y="1385252"/>
            <a:ext cx="4477732" cy="29745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900"/>
              <a:buFont typeface="Arial"/>
              <a:buNone/>
              <a:tabLst/>
              <a:defRPr/>
            </a:pPr>
            <a:r>
              <a:rPr kumimoji="0" lang="en-US" sz="1933" b="0" i="0" u="none" strike="noStrike" kern="0" cap="none" spc="0" normalizeH="0" baseline="0" noProof="0">
                <a:ln>
                  <a:noFill/>
                </a:ln>
                <a:solidFill>
                  <a:prstClr val="white"/>
                </a:solidFill>
                <a:effectLst/>
                <a:uLnTx/>
                <a:uFillTx/>
                <a:latin typeface="Roboto"/>
                <a:ea typeface="Roboto"/>
                <a:cs typeface="Roboto"/>
                <a:sym typeface="Roboto"/>
              </a:rPr>
              <a:t>Buzz groups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cxnSp>
        <p:nvCxnSpPr>
          <p:cNvPr id="1156" name="Google Shape;1156;p64">
            <a:extLst>
              <a:ext uri="{FF2B5EF4-FFF2-40B4-BE49-F238E27FC236}">
                <a16:creationId xmlns:a16="http://schemas.microsoft.com/office/drawing/2014/main" id="{313F921C-86BE-643F-03AA-F99E759A6108}"/>
              </a:ext>
            </a:extLst>
          </p:cNvPr>
          <p:cNvCxnSpPr/>
          <p:nvPr/>
        </p:nvCxnSpPr>
        <p:spPr>
          <a:xfrm rot="10800000" flipH="1">
            <a:off x="746696" y="2449347"/>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1157" name="Google Shape;1157;p64">
            <a:extLst>
              <a:ext uri="{FF2B5EF4-FFF2-40B4-BE49-F238E27FC236}">
                <a16:creationId xmlns:a16="http://schemas.microsoft.com/office/drawing/2014/main" id="{92F6D025-E79C-D6AA-CF79-6D843B82F939}"/>
              </a:ext>
            </a:extLst>
          </p:cNvPr>
          <p:cNvCxnSpPr/>
          <p:nvPr/>
        </p:nvCxnSpPr>
        <p:spPr>
          <a:xfrm rot="10800000" flipH="1">
            <a:off x="746470" y="3574780"/>
            <a:ext cx="886622" cy="7873"/>
          </a:xfrm>
          <a:prstGeom prst="straightConnector1">
            <a:avLst/>
          </a:prstGeom>
          <a:noFill/>
          <a:ln w="38100" cap="flat" cmpd="sng">
            <a:solidFill>
              <a:schemeClr val="bg1"/>
            </a:solidFill>
            <a:prstDash val="solid"/>
            <a:round/>
            <a:headEnd type="none" w="sm" len="sm"/>
            <a:tailEnd type="stealth" w="med" len="med"/>
          </a:ln>
        </p:spPr>
      </p:cxnSp>
      <p:sp>
        <p:nvSpPr>
          <p:cNvPr id="1158" name="Google Shape;1158;p64">
            <a:extLst>
              <a:ext uri="{FF2B5EF4-FFF2-40B4-BE49-F238E27FC236}">
                <a16:creationId xmlns:a16="http://schemas.microsoft.com/office/drawing/2014/main" id="{17E236AC-28ED-6E75-8E53-3B103D44B972}"/>
              </a:ext>
            </a:extLst>
          </p:cNvPr>
          <p:cNvSpPr txBox="1"/>
          <p:nvPr/>
        </p:nvSpPr>
        <p:spPr>
          <a:xfrm>
            <a:off x="1794365" y="3418897"/>
            <a:ext cx="2853669" cy="28309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Discuss any questions you have </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159" name="Google Shape;1159;p64">
            <a:extLst>
              <a:ext uri="{FF2B5EF4-FFF2-40B4-BE49-F238E27FC236}">
                <a16:creationId xmlns:a16="http://schemas.microsoft.com/office/drawing/2014/main" id="{69AFBC60-CAFF-A96A-377B-937E30668EE9}"/>
              </a:ext>
            </a:extLst>
          </p:cNvPr>
          <p:cNvSpPr txBox="1"/>
          <p:nvPr/>
        </p:nvSpPr>
        <p:spPr>
          <a:xfrm>
            <a:off x="1813640" y="2353839"/>
            <a:ext cx="3045257" cy="56618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In groups of two – three discuss the previous session </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160" name="Google Shape;1160;p64">
            <a:extLst>
              <a:ext uri="{FF2B5EF4-FFF2-40B4-BE49-F238E27FC236}">
                <a16:creationId xmlns:a16="http://schemas.microsoft.com/office/drawing/2014/main" id="{61241101-E119-4C2D-48F0-3DB1CC614915}"/>
              </a:ext>
            </a:extLst>
          </p:cNvPr>
          <p:cNvSpPr txBox="1"/>
          <p:nvPr/>
        </p:nvSpPr>
        <p:spPr>
          <a:xfrm rot="-5400000">
            <a:off x="9344523" y="3680748"/>
            <a:ext cx="5050257"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Nairobi; Photo by Millerpd, Getty Images (licensed via Canva)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62" name="Google Shape;1162;p64">
            <a:extLst>
              <a:ext uri="{FF2B5EF4-FFF2-40B4-BE49-F238E27FC236}">
                <a16:creationId xmlns:a16="http://schemas.microsoft.com/office/drawing/2014/main" id="{119FFD63-D28C-C1AF-55AF-9B40A8D27469}"/>
              </a:ext>
            </a:extLst>
          </p:cNvPr>
          <p:cNvSpPr txBox="1"/>
          <p:nvPr/>
        </p:nvSpPr>
        <p:spPr>
          <a:xfrm>
            <a:off x="881171" y="5654097"/>
            <a:ext cx="4951363" cy="56618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If you want to share an experience with the room, please raise your hand.</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163" name="Google Shape;1163;p64">
            <a:extLst>
              <a:ext uri="{FF2B5EF4-FFF2-40B4-BE49-F238E27FC236}">
                <a16:creationId xmlns:a16="http://schemas.microsoft.com/office/drawing/2014/main" id="{9E1BB9BB-728E-A0E3-FCF6-45500EC4FA27}"/>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50</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Google Shape;1158;p64">
            <a:extLst>
              <a:ext uri="{FF2B5EF4-FFF2-40B4-BE49-F238E27FC236}">
                <a16:creationId xmlns:a16="http://schemas.microsoft.com/office/drawing/2014/main" id="{64542FF1-D609-A413-611A-FD78228D134F}"/>
              </a:ext>
            </a:extLst>
          </p:cNvPr>
          <p:cNvSpPr txBox="1"/>
          <p:nvPr/>
        </p:nvSpPr>
        <p:spPr>
          <a:xfrm>
            <a:off x="1813640" y="4416783"/>
            <a:ext cx="2853669" cy="84927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Up to 5 minutes. We want to hear a nice Buzz around the room!</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cxnSp>
        <p:nvCxnSpPr>
          <p:cNvPr id="3" name="Google Shape;1157;p64">
            <a:extLst>
              <a:ext uri="{FF2B5EF4-FFF2-40B4-BE49-F238E27FC236}">
                <a16:creationId xmlns:a16="http://schemas.microsoft.com/office/drawing/2014/main" id="{733A8E73-522F-7639-6DC8-359507EE7084}"/>
              </a:ext>
            </a:extLst>
          </p:cNvPr>
          <p:cNvCxnSpPr/>
          <p:nvPr/>
        </p:nvCxnSpPr>
        <p:spPr>
          <a:xfrm rot="10800000" flipH="1">
            <a:off x="708257" y="4666233"/>
            <a:ext cx="886622" cy="7873"/>
          </a:xfrm>
          <a:prstGeom prst="straightConnector1">
            <a:avLst/>
          </a:prstGeom>
          <a:noFill/>
          <a:ln w="38100" cap="flat" cmpd="sng">
            <a:solidFill>
              <a:schemeClr val="bg1"/>
            </a:solidFill>
            <a:prstDash val="solid"/>
            <a:round/>
            <a:headEnd type="none" w="sm" len="sm"/>
            <a:tailEnd type="stealth" w="med" len="med"/>
          </a:ln>
        </p:spPr>
      </p:cxnSp>
      <p:pic>
        <p:nvPicPr>
          <p:cNvPr id="5" name="Picture 4">
            <a:extLst>
              <a:ext uri="{FF2B5EF4-FFF2-40B4-BE49-F238E27FC236}">
                <a16:creationId xmlns:a16="http://schemas.microsoft.com/office/drawing/2014/main" id="{3A21A413-0BAA-39B0-6E95-C205D5B894F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3624502" flipH="1">
            <a:off x="8548355" y="4102244"/>
            <a:ext cx="2769703" cy="2077278"/>
          </a:xfrm>
          <a:prstGeom prst="rect">
            <a:avLst/>
          </a:prstGeom>
        </p:spPr>
      </p:pic>
      <p:pic>
        <p:nvPicPr>
          <p:cNvPr id="8" name="Picture 7" descr="Bees on a honeycomb&#10;&#10;AI-generated content may be incorrect.">
            <a:extLst>
              <a:ext uri="{FF2B5EF4-FFF2-40B4-BE49-F238E27FC236}">
                <a16:creationId xmlns:a16="http://schemas.microsoft.com/office/drawing/2014/main" id="{AE6DF6DE-2F87-9FD7-6DE6-0788B3C41657}"/>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6200000">
            <a:off x="6172200" y="838200"/>
            <a:ext cx="6858000" cy="5181600"/>
          </a:xfrm>
          <a:prstGeom prst="rect">
            <a:avLst/>
          </a:prstGeom>
        </p:spPr>
      </p:pic>
    </p:spTree>
    <p:extLst>
      <p:ext uri="{BB962C8B-B14F-4D97-AF65-F5344CB8AC3E}">
        <p14:creationId xmlns:p14="http://schemas.microsoft.com/office/powerpoint/2010/main" val="17668568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bg>
      <p:bgPr>
        <a:solidFill>
          <a:srgbClr val="0A5FBA"/>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D7710D-54E6-8926-0767-D7709E1933EF}"/>
              </a:ext>
            </a:extLst>
          </p:cNvPr>
          <p:cNvSpPr>
            <a:spLocks noGrp="1"/>
          </p:cNvSpPr>
          <p:nvPr>
            <p:ph type="title"/>
          </p:nvPr>
        </p:nvSpPr>
        <p:spPr>
          <a:xfrm>
            <a:off x="572643" y="1026414"/>
            <a:ext cx="10652760" cy="969264"/>
          </a:xfrm>
        </p:spPr>
        <p:txBody>
          <a:bodyPr/>
          <a:lstStyle/>
          <a:p>
            <a:pPr algn="ctr"/>
            <a:r>
              <a:rPr lang="en-GB">
                <a:solidFill>
                  <a:schemeClr val="bg1"/>
                </a:solidFill>
              </a:rPr>
              <a:t>Group photo</a:t>
            </a:r>
            <a:endParaRPr lang="en-NL">
              <a:solidFill>
                <a:schemeClr val="bg1"/>
              </a:solidFill>
            </a:endParaRPr>
          </a:p>
        </p:txBody>
      </p:sp>
      <p:pic>
        <p:nvPicPr>
          <p:cNvPr id="3074" name="Picture 2" descr="Generated image">
            <a:extLst>
              <a:ext uri="{FF2B5EF4-FFF2-40B4-BE49-F238E27FC236}">
                <a16:creationId xmlns:a16="http://schemas.microsoft.com/office/drawing/2014/main" id="{F7300709-3050-2691-B222-D0D4E2CB92BD}"/>
              </a:ext>
            </a:extLst>
          </p:cNvPr>
          <p:cNvPicPr>
            <a:picLocks noGrp="1" noChangeAspect="1" noChangeArrowheads="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bwMode="auto">
          <a:xfrm>
            <a:off x="4182044" y="1995678"/>
            <a:ext cx="4228532" cy="4073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37979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6B1B135-1ED0-287D-2EA6-8B31BB3D7A95}"/>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53E88D5-3E59-7752-A85A-02F33042D279}"/>
              </a:ext>
            </a:extLst>
          </p:cNvPr>
          <p:cNvSpPr>
            <a:spLocks noGrp="1"/>
          </p:cNvSpPr>
          <p:nvPr>
            <p:ph sz="quarter" idx="16"/>
          </p:nvPr>
        </p:nvSpPr>
        <p:spPr/>
        <p:txBody>
          <a:bodyPr/>
          <a:lstStyle/>
          <a:p>
            <a:r>
              <a:rPr lang="en-GB"/>
              <a:t>LUNCH</a:t>
            </a:r>
          </a:p>
        </p:txBody>
      </p:sp>
    </p:spTree>
    <p:extLst>
      <p:ext uri="{BB962C8B-B14F-4D97-AF65-F5344CB8AC3E}">
        <p14:creationId xmlns:p14="http://schemas.microsoft.com/office/powerpoint/2010/main" val="41205192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398">
          <a:extLst>
            <a:ext uri="{FF2B5EF4-FFF2-40B4-BE49-F238E27FC236}">
              <a16:creationId xmlns:a16="http://schemas.microsoft.com/office/drawing/2014/main" id="{08977D3A-0CDA-D8D5-5658-36840EC1BFC9}"/>
            </a:ext>
          </a:extLst>
        </p:cNvPr>
        <p:cNvGrpSpPr/>
        <p:nvPr/>
      </p:nvGrpSpPr>
      <p:grpSpPr>
        <a:xfrm>
          <a:off x="0" y="0"/>
          <a:ext cx="0" cy="0"/>
          <a:chOff x="0" y="0"/>
          <a:chExt cx="0" cy="0"/>
        </a:xfrm>
      </p:grpSpPr>
      <p:cxnSp>
        <p:nvCxnSpPr>
          <p:cNvPr id="399" name="Google Shape;399;p13">
            <a:extLst>
              <a:ext uri="{FF2B5EF4-FFF2-40B4-BE49-F238E27FC236}">
                <a16:creationId xmlns:a16="http://schemas.microsoft.com/office/drawing/2014/main" id="{8C4B8421-5024-E0C9-481A-E6D5FC0A5423}"/>
              </a:ext>
            </a:extLst>
          </p:cNvPr>
          <p:cNvCxnSpPr/>
          <p:nvPr/>
        </p:nvCxnSpPr>
        <p:spPr>
          <a:xfrm rot="10800000" flipH="1">
            <a:off x="746696" y="2449347"/>
            <a:ext cx="886622" cy="7873"/>
          </a:xfrm>
          <a:prstGeom prst="straightConnector1">
            <a:avLst/>
          </a:prstGeom>
          <a:noFill/>
          <a:ln w="38100" cap="flat" cmpd="sng">
            <a:solidFill>
              <a:schemeClr val="bg1"/>
            </a:solidFill>
            <a:prstDash val="solid"/>
            <a:round/>
            <a:headEnd type="none" w="sm" len="sm"/>
            <a:tailEnd type="stealth" w="med" len="med"/>
          </a:ln>
        </p:spPr>
      </p:cxnSp>
      <p:sp>
        <p:nvSpPr>
          <p:cNvPr id="400" name="Google Shape;400;p13">
            <a:extLst>
              <a:ext uri="{FF2B5EF4-FFF2-40B4-BE49-F238E27FC236}">
                <a16:creationId xmlns:a16="http://schemas.microsoft.com/office/drawing/2014/main" id="{1A541D62-FC87-CE46-465F-A109E8C2199F}"/>
              </a:ext>
            </a:extLst>
          </p:cNvPr>
          <p:cNvSpPr/>
          <p:nvPr/>
        </p:nvSpPr>
        <p:spPr>
          <a:xfrm>
            <a:off x="708257" y="0"/>
            <a:ext cx="38100" cy="6975088"/>
          </a:xfrm>
          <a:prstGeom prst="rect">
            <a:avLst/>
          </a:prstGeom>
          <a:solidFill>
            <a:schemeClr val="bg1"/>
          </a:solidFill>
          <a:ln>
            <a:solidFill>
              <a:schemeClr val="bg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cxnSp>
        <p:nvCxnSpPr>
          <p:cNvPr id="401" name="Google Shape;401;p13">
            <a:extLst>
              <a:ext uri="{FF2B5EF4-FFF2-40B4-BE49-F238E27FC236}">
                <a16:creationId xmlns:a16="http://schemas.microsoft.com/office/drawing/2014/main" id="{898DBA49-0077-776A-7D92-B34D187872B3}"/>
              </a:ext>
            </a:extLst>
          </p:cNvPr>
          <p:cNvCxnSpPr/>
          <p:nvPr/>
        </p:nvCxnSpPr>
        <p:spPr>
          <a:xfrm rot="10800000" flipH="1">
            <a:off x="752393" y="5048246"/>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402" name="Google Shape;402;p13">
            <a:extLst>
              <a:ext uri="{FF2B5EF4-FFF2-40B4-BE49-F238E27FC236}">
                <a16:creationId xmlns:a16="http://schemas.microsoft.com/office/drawing/2014/main" id="{0DDCA7DD-BFBC-2249-5A0E-481EA9FE7B47}"/>
              </a:ext>
            </a:extLst>
          </p:cNvPr>
          <p:cNvCxnSpPr/>
          <p:nvPr/>
        </p:nvCxnSpPr>
        <p:spPr>
          <a:xfrm rot="10800000" flipH="1">
            <a:off x="727307" y="3867793"/>
            <a:ext cx="886622" cy="7873"/>
          </a:xfrm>
          <a:prstGeom prst="straightConnector1">
            <a:avLst/>
          </a:prstGeom>
          <a:noFill/>
          <a:ln w="38100" cap="flat" cmpd="sng">
            <a:solidFill>
              <a:schemeClr val="bg1"/>
            </a:solidFill>
            <a:prstDash val="solid"/>
            <a:round/>
            <a:headEnd type="none" w="sm" len="sm"/>
            <a:tailEnd type="stealth" w="med" len="med"/>
          </a:ln>
        </p:spPr>
      </p:cxnSp>
      <p:sp>
        <p:nvSpPr>
          <p:cNvPr id="434" name="Google Shape;434;p13">
            <a:extLst>
              <a:ext uri="{FF2B5EF4-FFF2-40B4-BE49-F238E27FC236}">
                <a16:creationId xmlns:a16="http://schemas.microsoft.com/office/drawing/2014/main" id="{4D960C13-929B-7F48-60F3-0285B67C9D1C}"/>
              </a:ext>
            </a:extLst>
          </p:cNvPr>
          <p:cNvSpPr txBox="1"/>
          <p:nvPr/>
        </p:nvSpPr>
        <p:spPr>
          <a:xfrm>
            <a:off x="881171" y="548806"/>
            <a:ext cx="5239669"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dirty="0" err="1">
                <a:ln>
                  <a:noFill/>
                </a:ln>
                <a:solidFill>
                  <a:prstClr val="white"/>
                </a:solidFill>
                <a:effectLst/>
                <a:uLnTx/>
                <a:uFillTx/>
                <a:latin typeface="Roboto"/>
                <a:ea typeface="Roboto"/>
                <a:cs typeface="Roboto"/>
                <a:sym typeface="Roboto"/>
              </a:rPr>
              <a:t>Energiser</a:t>
            </a:r>
            <a:endParaRPr kumimoji="0" sz="933" b="0" i="0" u="none" strike="noStrike" kern="0" cap="none" spc="0" normalizeH="0" baseline="0" noProof="0" dirty="0">
              <a:ln>
                <a:noFill/>
              </a:ln>
              <a:solidFill>
                <a:prstClr val="white"/>
              </a:solidFill>
              <a:effectLst/>
              <a:uLnTx/>
              <a:uFillTx/>
              <a:latin typeface="Arial"/>
              <a:ea typeface="Arial"/>
              <a:cs typeface="Arial"/>
              <a:sym typeface="Arial"/>
            </a:endParaRPr>
          </a:p>
        </p:txBody>
      </p:sp>
      <p:sp>
        <p:nvSpPr>
          <p:cNvPr id="441" name="Google Shape;441;p13">
            <a:extLst>
              <a:ext uri="{FF2B5EF4-FFF2-40B4-BE49-F238E27FC236}">
                <a16:creationId xmlns:a16="http://schemas.microsoft.com/office/drawing/2014/main" id="{6BDFAE62-FE5C-3080-DE4C-F6D037943F86}"/>
              </a:ext>
            </a:extLst>
          </p:cNvPr>
          <p:cNvSpPr txBox="1"/>
          <p:nvPr/>
        </p:nvSpPr>
        <p:spPr>
          <a:xfrm>
            <a:off x="867102" y="1385252"/>
            <a:ext cx="4477732" cy="29745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900"/>
              <a:buFont typeface="Arial"/>
              <a:buNone/>
              <a:tabLst/>
              <a:defRPr/>
            </a:pPr>
            <a:r>
              <a:rPr kumimoji="0" lang="en-US" sz="1933" b="0" i="0" u="none" strike="noStrike" kern="0" cap="none" spc="0" normalizeH="0" baseline="0" noProof="0">
                <a:ln>
                  <a:noFill/>
                </a:ln>
                <a:solidFill>
                  <a:prstClr val="white"/>
                </a:solidFill>
                <a:effectLst/>
                <a:uLnTx/>
                <a:uFillTx/>
                <a:latin typeface="Roboto"/>
                <a:ea typeface="Roboto"/>
                <a:cs typeface="Arial"/>
                <a:sym typeface="Roboto"/>
              </a:rPr>
              <a:t>Spear, wall, gazelle</a:t>
            </a:r>
            <a:endParaRPr kumimoji="0" sz="933" b="0" i="0" u="none" strike="noStrike" kern="0" cap="none" spc="0" normalizeH="0" baseline="0" noProof="0">
              <a:ln>
                <a:noFill/>
              </a:ln>
              <a:solidFill>
                <a:prstClr val="white"/>
              </a:solidFill>
              <a:effectLst/>
              <a:uLnTx/>
              <a:uFillTx/>
              <a:latin typeface="Arial"/>
              <a:ea typeface="Arial"/>
              <a:cs typeface="Arial"/>
              <a:sym typeface="Arial"/>
            </a:endParaRPr>
          </a:p>
        </p:txBody>
      </p:sp>
      <p:sp>
        <p:nvSpPr>
          <p:cNvPr id="4" name="Google Shape;1159;p64">
            <a:extLst>
              <a:ext uri="{FF2B5EF4-FFF2-40B4-BE49-F238E27FC236}">
                <a16:creationId xmlns:a16="http://schemas.microsoft.com/office/drawing/2014/main" id="{CA446CD2-47E5-C45C-5041-CE1BE68E5624}"/>
              </a:ext>
            </a:extLst>
          </p:cNvPr>
          <p:cNvSpPr txBox="1"/>
          <p:nvPr/>
        </p:nvSpPr>
        <p:spPr>
          <a:xfrm>
            <a:off x="1813640" y="2353839"/>
            <a:ext cx="3045257" cy="339708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GB" sz="1533" b="0" i="0" u="none" strike="noStrike" kern="0" cap="none" spc="0" normalizeH="0" baseline="0" noProof="0">
                <a:ln>
                  <a:noFill/>
                </a:ln>
                <a:solidFill>
                  <a:prstClr val="white"/>
                </a:solidFill>
                <a:effectLst/>
                <a:uLnTx/>
                <a:uFillTx/>
                <a:latin typeface="Roboto"/>
                <a:ea typeface="Roboto"/>
                <a:cs typeface="Roboto"/>
                <a:sym typeface="Roboto"/>
              </a:rPr>
              <a:t>A spear (put one hand outstretched forward and one backward),</a:t>
            </a:r>
          </a:p>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endParaRPr kumimoji="0" lang="en-GB" sz="1533" b="0"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endParaRPr kumimoji="0" lang="en-GB" sz="1533" b="0"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GB" sz="1533" b="0" i="0" u="none" strike="noStrike" kern="0" cap="none" spc="0" normalizeH="0" baseline="0" noProof="0">
                <a:ln>
                  <a:noFill/>
                </a:ln>
                <a:solidFill>
                  <a:prstClr val="white"/>
                </a:solidFill>
                <a:effectLst/>
                <a:uLnTx/>
                <a:uFillTx/>
                <a:latin typeface="Roboto"/>
                <a:ea typeface="Roboto"/>
                <a:cs typeface="Roboto"/>
                <a:sym typeface="Arial"/>
              </a:rPr>
              <a:t>a wall (both hands out sideways) </a:t>
            </a:r>
            <a:endParaRPr kumimoji="0" lang="en-NL" sz="1533" b="0" i="0" u="none" strike="noStrike" kern="0" cap="none" spc="0" normalizeH="0" baseline="0" noProof="0">
              <a:ln>
                <a:noFill/>
              </a:ln>
              <a:solidFill>
                <a:prstClr val="white"/>
              </a:solidFill>
              <a:effectLst/>
              <a:uLnTx/>
              <a:uFillTx/>
              <a:latin typeface="Roboto"/>
              <a:ea typeface="Roboto"/>
              <a:cs typeface="Roboto"/>
              <a:sym typeface="Arial"/>
            </a:endParaRPr>
          </a:p>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endParaRPr kumimoji="0" lang="en-GB" sz="1533" b="0"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endParaRPr kumimoji="0" lang="en-GB" sz="1533" b="0"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endParaRPr kumimoji="0" lang="en-GB" sz="1533" b="0"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GB" sz="1533" b="0" i="0" u="none" strike="noStrike" kern="0" cap="none" spc="0" normalizeH="0" baseline="0" noProof="0">
                <a:ln>
                  <a:noFill/>
                </a:ln>
                <a:solidFill>
                  <a:prstClr val="white"/>
                </a:solidFill>
                <a:effectLst/>
                <a:uLnTx/>
                <a:uFillTx/>
                <a:latin typeface="Roboto"/>
                <a:ea typeface="Roboto"/>
                <a:cs typeface="Roboto"/>
                <a:sym typeface="Arial"/>
              </a:rPr>
              <a:t>gazelle (both hands pointing upwards and forwards).</a:t>
            </a:r>
            <a:endParaRPr kumimoji="0" lang="en-NL" sz="1533" b="0" i="0" u="none" strike="noStrike" kern="0" cap="none" spc="0" normalizeH="0" baseline="0" noProof="0">
              <a:ln>
                <a:noFill/>
              </a:ln>
              <a:solidFill>
                <a:prstClr val="white"/>
              </a:solidFill>
              <a:effectLst/>
              <a:uLnTx/>
              <a:uFillTx/>
              <a:latin typeface="Roboto"/>
              <a:ea typeface="Roboto"/>
              <a:cs typeface="Roboto"/>
              <a:sym typeface="Arial"/>
            </a:endParaRPr>
          </a:p>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endParaRPr kumimoji="0" lang="en-GB" sz="1533" b="0" i="0" u="none" strike="noStrike" kern="0" cap="none" spc="0" normalizeH="0" baseline="0" noProof="0">
              <a:ln>
                <a:noFill/>
              </a:ln>
              <a:solidFill>
                <a:prstClr val="white"/>
              </a:solidFill>
              <a:effectLst/>
              <a:uLnTx/>
              <a:uFillTx/>
              <a:latin typeface="Roboto"/>
              <a:ea typeface="Roboto"/>
              <a:cs typeface="Roboto"/>
              <a:sym typeface="Roboto"/>
            </a:endParaRPr>
          </a:p>
        </p:txBody>
      </p:sp>
      <p:pic>
        <p:nvPicPr>
          <p:cNvPr id="2050" name="Picture 2" descr="Generated image">
            <a:extLst>
              <a:ext uri="{FF2B5EF4-FFF2-40B4-BE49-F238E27FC236}">
                <a16:creationId xmlns:a16="http://schemas.microsoft.com/office/drawing/2014/main" id="{67EBADD6-B33A-FA26-02EC-808BA886377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255654" y="686508"/>
            <a:ext cx="5484983" cy="54849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139925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8B52E34-EACD-B58B-0C1A-59B839B246D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E0EFE2C-7873-9AD9-D517-4C31934BDF64}"/>
              </a:ext>
            </a:extLst>
          </p:cNvPr>
          <p:cNvSpPr>
            <a:spLocks noGrp="1"/>
          </p:cNvSpPr>
          <p:nvPr>
            <p:ph sz="quarter" idx="16"/>
          </p:nvPr>
        </p:nvSpPr>
        <p:spPr>
          <a:xfrm>
            <a:off x="549525" y="937153"/>
            <a:ext cx="11017041" cy="741762"/>
          </a:xfrm>
        </p:spPr>
        <p:txBody>
          <a:bodyPr>
            <a:normAutofit/>
          </a:bodyPr>
          <a:lstStyle/>
          <a:p>
            <a:r>
              <a:rPr lang="en-GB"/>
              <a:t>05 | Bottom-up approaches </a:t>
            </a:r>
          </a:p>
        </p:txBody>
      </p:sp>
      <p:sp>
        <p:nvSpPr>
          <p:cNvPr id="3" name="TextBox 2">
            <a:extLst>
              <a:ext uri="{FF2B5EF4-FFF2-40B4-BE49-F238E27FC236}">
                <a16:creationId xmlns:a16="http://schemas.microsoft.com/office/drawing/2014/main" id="{DD683C4B-9EAF-E137-D2E7-883F134F1BAF}"/>
              </a:ext>
            </a:extLst>
          </p:cNvPr>
          <p:cNvSpPr txBox="1"/>
          <p:nvPr/>
        </p:nvSpPr>
        <p:spPr>
          <a:xfrm rot="16200000">
            <a:off x="10844213" y="5400676"/>
            <a:ext cx="202882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a:ln>
                  <a:noFill/>
                </a:ln>
                <a:solidFill>
                  <a:prstClr val="white"/>
                </a:solidFill>
                <a:effectLst/>
                <a:uLnTx/>
                <a:uFillTx/>
                <a:latin typeface="Arial"/>
                <a:cs typeface="Arial"/>
                <a:sym typeface="Arial"/>
              </a:rPr>
              <a:t>Ibrahim Boran</a:t>
            </a:r>
          </a:p>
        </p:txBody>
      </p:sp>
    </p:spTree>
    <p:extLst>
      <p:ext uri="{BB962C8B-B14F-4D97-AF65-F5344CB8AC3E}">
        <p14:creationId xmlns:p14="http://schemas.microsoft.com/office/powerpoint/2010/main" val="2045499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B3097-A588-3672-B7F8-284400A23C3C}"/>
              </a:ext>
            </a:extLst>
          </p:cNvPr>
          <p:cNvSpPr>
            <a:spLocks noGrp="1"/>
          </p:cNvSpPr>
          <p:nvPr>
            <p:ph type="title"/>
          </p:nvPr>
        </p:nvSpPr>
        <p:spPr/>
        <p:txBody>
          <a:bodyPr/>
          <a:lstStyle/>
          <a:p>
            <a:r>
              <a:rPr lang="en-GB"/>
              <a:t>Bottom-up approaches </a:t>
            </a:r>
          </a:p>
        </p:txBody>
      </p:sp>
      <p:sp>
        <p:nvSpPr>
          <p:cNvPr id="3" name="Content Placeholder 2">
            <a:extLst>
              <a:ext uri="{FF2B5EF4-FFF2-40B4-BE49-F238E27FC236}">
                <a16:creationId xmlns:a16="http://schemas.microsoft.com/office/drawing/2014/main" id="{DDACE815-4703-FFC5-5162-AF1DAAC696B4}"/>
              </a:ext>
            </a:extLst>
          </p:cNvPr>
          <p:cNvSpPr>
            <a:spLocks noGrp="1"/>
          </p:cNvSpPr>
          <p:nvPr>
            <p:ph idx="1"/>
          </p:nvPr>
        </p:nvSpPr>
        <p:spPr/>
        <p:txBody>
          <a:bodyPr>
            <a:normAutofit fontScale="92500" lnSpcReduction="10000"/>
          </a:bodyPr>
          <a:lstStyle/>
          <a:p>
            <a:r>
              <a:rPr lang="en-GB" dirty="0"/>
              <a:t>Bottom-up climate approaches reduce risk by starting from local impacts and system weaknesses, using participatory risk assessment to identify risks, understand impacts, and agree on actions that work across many possible future climates, based on local knowledge and experience.</a:t>
            </a:r>
          </a:p>
          <a:p>
            <a:pPr marL="457200" indent="-457200">
              <a:buFont typeface="Arial" panose="020B0604020202020204" pitchFamily="34" charset="0"/>
              <a:buChar char="•"/>
            </a:pPr>
            <a:r>
              <a:rPr lang="en-GB" dirty="0"/>
              <a:t>Start with what people experience on the ground</a:t>
            </a:r>
          </a:p>
          <a:p>
            <a:pPr marL="457200" indent="-457200">
              <a:buFont typeface="Arial" panose="020B0604020202020204" pitchFamily="34" charset="0"/>
              <a:buChar char="•"/>
            </a:pPr>
            <a:r>
              <a:rPr lang="en-GB" dirty="0"/>
              <a:t>Focus on real impacts, not abstract projections</a:t>
            </a:r>
          </a:p>
          <a:p>
            <a:pPr marL="457200" indent="-457200">
              <a:buFont typeface="Arial" panose="020B0604020202020204" pitchFamily="34" charset="0"/>
              <a:buChar char="•"/>
            </a:pPr>
            <a:r>
              <a:rPr lang="en-GB" dirty="0"/>
              <a:t>Value local knowledge alongside technical data</a:t>
            </a:r>
          </a:p>
          <a:p>
            <a:endParaRPr lang="en-GB" dirty="0"/>
          </a:p>
        </p:txBody>
      </p:sp>
    </p:spTree>
    <p:extLst>
      <p:ext uri="{BB962C8B-B14F-4D97-AF65-F5344CB8AC3E}">
        <p14:creationId xmlns:p14="http://schemas.microsoft.com/office/powerpoint/2010/main" val="26945068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1473E-8680-2157-B703-A568F4ECE732}"/>
              </a:ext>
            </a:extLst>
          </p:cNvPr>
          <p:cNvSpPr>
            <a:spLocks noGrp="1"/>
          </p:cNvSpPr>
          <p:nvPr>
            <p:ph type="title"/>
          </p:nvPr>
        </p:nvSpPr>
        <p:spPr>
          <a:xfrm>
            <a:off x="429768" y="1247432"/>
            <a:ext cx="6938595" cy="969264"/>
          </a:xfrm>
        </p:spPr>
        <p:txBody>
          <a:bodyPr>
            <a:normAutofit/>
          </a:bodyPr>
          <a:lstStyle/>
          <a:p>
            <a:r>
              <a:rPr lang="en-GB" dirty="0"/>
              <a:t>Example - </a:t>
            </a:r>
            <a:r>
              <a:rPr lang="pt-BR" b="1" dirty="0"/>
              <a:t>Participatory Climate Risk Assessment (</a:t>
            </a:r>
            <a:r>
              <a:rPr lang="en-GB" dirty="0"/>
              <a:t>PCRA)</a:t>
            </a:r>
          </a:p>
        </p:txBody>
      </p:sp>
      <p:sp>
        <p:nvSpPr>
          <p:cNvPr id="3" name="Content Placeholder 2">
            <a:extLst>
              <a:ext uri="{FF2B5EF4-FFF2-40B4-BE49-F238E27FC236}">
                <a16:creationId xmlns:a16="http://schemas.microsoft.com/office/drawing/2014/main" id="{66FB5C21-BE1D-7D7D-1E8A-D6F4A10F5432}"/>
              </a:ext>
            </a:extLst>
          </p:cNvPr>
          <p:cNvSpPr>
            <a:spLocks noGrp="1"/>
          </p:cNvSpPr>
          <p:nvPr>
            <p:ph idx="1"/>
          </p:nvPr>
        </p:nvSpPr>
        <p:spPr>
          <a:xfrm>
            <a:off x="575241" y="2743200"/>
            <a:ext cx="6704353" cy="3465988"/>
          </a:xfrm>
        </p:spPr>
        <p:txBody>
          <a:bodyPr>
            <a:normAutofit fontScale="70000" lnSpcReduction="20000"/>
          </a:bodyPr>
          <a:lstStyle/>
          <a:p>
            <a:r>
              <a:rPr lang="pt-BR" dirty="0"/>
              <a:t>Financing Locally-Led Climate Action (</a:t>
            </a:r>
            <a:r>
              <a:rPr lang="pt-BR" b="1" dirty="0"/>
              <a:t>FLLoCA</a:t>
            </a:r>
            <a:r>
              <a:rPr lang="pt-BR" dirty="0"/>
              <a:t>)</a:t>
            </a:r>
            <a:r>
              <a:rPr lang="en-GB" dirty="0"/>
              <a:t> consisted of three main steps;</a:t>
            </a:r>
          </a:p>
          <a:p>
            <a:pPr marL="514350" indent="-514350" fontAlgn="base">
              <a:buAutoNum type="alphaLcParenBoth"/>
            </a:pPr>
            <a:r>
              <a:rPr lang="en-GB" dirty="0"/>
              <a:t>Conducting of community/ward-level sensitization and participatory climate risk assessments informed by climate scenarios at the ward level; </a:t>
            </a:r>
          </a:p>
          <a:p>
            <a:pPr marL="514350" indent="-514350" fontAlgn="base">
              <a:buAutoNum type="alphaLcParenBoth"/>
            </a:pPr>
            <a:r>
              <a:rPr lang="en-GB" dirty="0"/>
              <a:t>Development of prioritized ward-level climate action plans; and</a:t>
            </a:r>
          </a:p>
          <a:p>
            <a:pPr marL="514350" indent="-514350" fontAlgn="base">
              <a:buAutoNum type="alphaLcParenBoth"/>
            </a:pPr>
            <a:r>
              <a:rPr lang="en-GB" dirty="0"/>
              <a:t>Proposition of County Climate Resilience Investment (CCRI) plans.</a:t>
            </a:r>
          </a:p>
          <a:p>
            <a:endParaRPr lang="en-GB" sz="2400" dirty="0">
              <a:solidFill>
                <a:schemeClr val="accent1"/>
              </a:solidFill>
            </a:endParaRPr>
          </a:p>
        </p:txBody>
      </p:sp>
      <p:pic>
        <p:nvPicPr>
          <p:cNvPr id="5" name="Picture 4" descr="A cover of a report&#10;&#10;AI-generated content may be incorrect.">
            <a:extLst>
              <a:ext uri="{FF2B5EF4-FFF2-40B4-BE49-F238E27FC236}">
                <a16:creationId xmlns:a16="http://schemas.microsoft.com/office/drawing/2014/main" id="{851C6FD5-A85A-5B76-16C3-9EDD2C92841A}"/>
              </a:ext>
            </a:extLst>
          </p:cNvPr>
          <p:cNvPicPr>
            <a:picLocks noChangeAspect="1"/>
          </p:cNvPicPr>
          <p:nvPr/>
        </p:nvPicPr>
        <p:blipFill>
          <a:blip r:embed="rId3"/>
          <a:stretch>
            <a:fillRect/>
          </a:stretch>
        </p:blipFill>
        <p:spPr>
          <a:xfrm>
            <a:off x="7279594" y="-5509"/>
            <a:ext cx="4912406" cy="6858000"/>
          </a:xfrm>
          <a:prstGeom prst="rect">
            <a:avLst/>
          </a:prstGeom>
        </p:spPr>
      </p:pic>
      <p:pic>
        <p:nvPicPr>
          <p:cNvPr id="7" name="Picture 6" descr="A map of a hazard&#10;&#10;AI-generated content may be incorrect.">
            <a:extLst>
              <a:ext uri="{FF2B5EF4-FFF2-40B4-BE49-F238E27FC236}">
                <a16:creationId xmlns:a16="http://schemas.microsoft.com/office/drawing/2014/main" id="{8133C832-0ED6-F178-A377-29F1CB59B9BC}"/>
              </a:ext>
            </a:extLst>
          </p:cNvPr>
          <p:cNvPicPr>
            <a:picLocks noChangeAspect="1"/>
          </p:cNvPicPr>
          <p:nvPr/>
        </p:nvPicPr>
        <p:blipFill>
          <a:blip r:embed="rId4"/>
          <a:stretch>
            <a:fillRect/>
          </a:stretch>
        </p:blipFill>
        <p:spPr>
          <a:xfrm>
            <a:off x="7223066" y="4284921"/>
            <a:ext cx="4968934" cy="3065938"/>
          </a:xfrm>
          <a:prstGeom prst="rect">
            <a:avLst/>
          </a:prstGeom>
        </p:spPr>
      </p:pic>
    </p:spTree>
    <p:extLst>
      <p:ext uri="{BB962C8B-B14F-4D97-AF65-F5344CB8AC3E}">
        <p14:creationId xmlns:p14="http://schemas.microsoft.com/office/powerpoint/2010/main" val="211524946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292D1E-AC9C-E5C5-EE95-6F3D6326E9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989389-0360-428C-EB1E-3964CCC5A9CC}"/>
              </a:ext>
            </a:extLst>
          </p:cNvPr>
          <p:cNvSpPr>
            <a:spLocks noGrp="1"/>
          </p:cNvSpPr>
          <p:nvPr>
            <p:ph type="title"/>
          </p:nvPr>
        </p:nvSpPr>
        <p:spPr>
          <a:xfrm>
            <a:off x="429768" y="1247432"/>
            <a:ext cx="6938595" cy="969264"/>
          </a:xfrm>
        </p:spPr>
        <p:txBody>
          <a:bodyPr>
            <a:normAutofit/>
          </a:bodyPr>
          <a:lstStyle/>
          <a:p>
            <a:r>
              <a:rPr lang="en-GB" dirty="0"/>
              <a:t>Example - </a:t>
            </a:r>
            <a:r>
              <a:rPr lang="en-GB" b="1" dirty="0"/>
              <a:t>Rapid Climate Risk Assessment (RCRA)</a:t>
            </a:r>
            <a:endParaRPr lang="en-GB" dirty="0"/>
          </a:p>
        </p:txBody>
      </p:sp>
      <p:sp>
        <p:nvSpPr>
          <p:cNvPr id="3" name="Content Placeholder 2">
            <a:extLst>
              <a:ext uri="{FF2B5EF4-FFF2-40B4-BE49-F238E27FC236}">
                <a16:creationId xmlns:a16="http://schemas.microsoft.com/office/drawing/2014/main" id="{EECFC630-A475-D25E-B4AC-6A175DC8676A}"/>
              </a:ext>
            </a:extLst>
          </p:cNvPr>
          <p:cNvSpPr>
            <a:spLocks noGrp="1"/>
          </p:cNvSpPr>
          <p:nvPr>
            <p:ph idx="1"/>
          </p:nvPr>
        </p:nvSpPr>
        <p:spPr>
          <a:xfrm>
            <a:off x="575241" y="2743200"/>
            <a:ext cx="6704353" cy="3465988"/>
          </a:xfrm>
        </p:spPr>
        <p:txBody>
          <a:bodyPr>
            <a:normAutofit fontScale="70000" lnSpcReduction="20000"/>
          </a:bodyPr>
          <a:lstStyle/>
          <a:p>
            <a:r>
              <a:rPr lang="en-GB" dirty="0"/>
              <a:t>Flooding is the main cause of climate change risks in the </a:t>
            </a:r>
            <a:r>
              <a:rPr lang="en-GB" dirty="0" err="1"/>
              <a:t>Mukuru</a:t>
            </a:r>
            <a:r>
              <a:rPr lang="en-GB" dirty="0"/>
              <a:t> informal settlement, Kenya. These risks include: </a:t>
            </a:r>
            <a:endParaRPr lang="en-NL" dirty="0"/>
          </a:p>
          <a:p>
            <a:pPr marL="457200" lvl="0" indent="-457200">
              <a:buFont typeface="Arial" panose="020B0604020202020204" pitchFamily="34" charset="0"/>
              <a:buChar char="•"/>
            </a:pPr>
            <a:r>
              <a:rPr lang="en-GB" dirty="0"/>
              <a:t>Loss of lives and livelihoods </a:t>
            </a:r>
            <a:endParaRPr lang="en-NL" dirty="0"/>
          </a:p>
          <a:p>
            <a:pPr marL="457200" lvl="0" indent="-457200">
              <a:buFont typeface="Arial" panose="020B0604020202020204" pitchFamily="34" charset="0"/>
              <a:buChar char="•"/>
            </a:pPr>
            <a:r>
              <a:rPr lang="en-GB" dirty="0"/>
              <a:t>Displacement of families </a:t>
            </a:r>
            <a:endParaRPr lang="en-NL" dirty="0"/>
          </a:p>
          <a:p>
            <a:pPr marL="457200" lvl="0" indent="-457200">
              <a:buFont typeface="Arial" panose="020B0604020202020204" pitchFamily="34" charset="0"/>
              <a:buChar char="•"/>
            </a:pPr>
            <a:r>
              <a:rPr lang="en-GB" dirty="0"/>
              <a:t>Disease burden due to waterborne and vector-borne diseases, as well as heat stress complications </a:t>
            </a:r>
            <a:endParaRPr lang="en-NL" dirty="0"/>
          </a:p>
          <a:p>
            <a:pPr marL="457200" lvl="0" indent="-457200">
              <a:buFont typeface="Arial" panose="020B0604020202020204" pitchFamily="34" charset="0"/>
              <a:buChar char="•"/>
            </a:pPr>
            <a:r>
              <a:rPr lang="en-GB" dirty="0"/>
              <a:t>Infrastructure destruction </a:t>
            </a:r>
          </a:p>
          <a:p>
            <a:pPr marL="457200" lvl="0" indent="-457200">
              <a:buFont typeface="Arial" panose="020B0604020202020204" pitchFamily="34" charset="0"/>
              <a:buChar char="•"/>
            </a:pPr>
            <a:r>
              <a:rPr lang="en-GB" dirty="0"/>
              <a:t>Food and water scarcity.</a:t>
            </a:r>
          </a:p>
          <a:p>
            <a:endParaRPr lang="en-GB" sz="2400" dirty="0">
              <a:solidFill>
                <a:schemeClr val="accent1"/>
              </a:solidFill>
            </a:endParaRPr>
          </a:p>
        </p:txBody>
      </p:sp>
      <p:pic>
        <p:nvPicPr>
          <p:cNvPr id="6" name="Picture 5" descr="A brochure of a city&#10;&#10;AI-generated content may be incorrect.">
            <a:extLst>
              <a:ext uri="{FF2B5EF4-FFF2-40B4-BE49-F238E27FC236}">
                <a16:creationId xmlns:a16="http://schemas.microsoft.com/office/drawing/2014/main" id="{33342CA7-C5F4-BF24-4AFB-CB3039C05644}"/>
              </a:ext>
            </a:extLst>
          </p:cNvPr>
          <p:cNvPicPr>
            <a:picLocks noChangeAspect="1"/>
          </p:cNvPicPr>
          <p:nvPr/>
        </p:nvPicPr>
        <p:blipFill>
          <a:blip r:embed="rId3"/>
          <a:stretch>
            <a:fillRect/>
          </a:stretch>
        </p:blipFill>
        <p:spPr>
          <a:xfrm>
            <a:off x="7445093" y="0"/>
            <a:ext cx="4746907" cy="6858000"/>
          </a:xfrm>
          <a:prstGeom prst="rect">
            <a:avLst/>
          </a:prstGeom>
        </p:spPr>
      </p:pic>
    </p:spTree>
    <p:extLst>
      <p:ext uri="{BB962C8B-B14F-4D97-AF65-F5344CB8AC3E}">
        <p14:creationId xmlns:p14="http://schemas.microsoft.com/office/powerpoint/2010/main" val="38057180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1FA1262-2569-90E0-57BD-6492BEAC2CB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CB9526-ECD1-BC4F-2B95-B578B13AF0CD}"/>
              </a:ext>
            </a:extLst>
          </p:cNvPr>
          <p:cNvSpPr>
            <a:spLocks noGrp="1"/>
          </p:cNvSpPr>
          <p:nvPr>
            <p:ph sz="quarter" idx="16"/>
          </p:nvPr>
        </p:nvSpPr>
        <p:spPr>
          <a:xfrm>
            <a:off x="549525" y="937153"/>
            <a:ext cx="11017041" cy="741762"/>
          </a:xfrm>
        </p:spPr>
        <p:txBody>
          <a:bodyPr>
            <a:normAutofit/>
          </a:bodyPr>
          <a:lstStyle/>
          <a:p>
            <a:r>
              <a:rPr lang="en-GB"/>
              <a:t>06 | Climate risk assessments outputs</a:t>
            </a:r>
          </a:p>
        </p:txBody>
      </p:sp>
    </p:spTree>
    <p:extLst>
      <p:ext uri="{BB962C8B-B14F-4D97-AF65-F5344CB8AC3E}">
        <p14:creationId xmlns:p14="http://schemas.microsoft.com/office/powerpoint/2010/main" val="121298663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051"/>
        <p:cNvGrpSpPr/>
        <p:nvPr/>
      </p:nvGrpSpPr>
      <p:grpSpPr>
        <a:xfrm>
          <a:off x="0" y="0"/>
          <a:ext cx="0" cy="0"/>
          <a:chOff x="0" y="0"/>
          <a:chExt cx="0" cy="0"/>
        </a:xfrm>
      </p:grpSpPr>
      <p:sp>
        <p:nvSpPr>
          <p:cNvPr id="1053" name="Google Shape;1053;p54"/>
          <p:cNvSpPr txBox="1"/>
          <p:nvPr/>
        </p:nvSpPr>
        <p:spPr>
          <a:xfrm>
            <a:off x="423971" y="277343"/>
            <a:ext cx="49608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dirty="0">
                <a:ln>
                  <a:noFill/>
                </a:ln>
                <a:solidFill>
                  <a:srgbClr val="0B5FBA"/>
                </a:solidFill>
                <a:effectLst/>
                <a:uLnTx/>
                <a:uFillTx/>
                <a:latin typeface="Roboto"/>
                <a:ea typeface="Roboto"/>
                <a:cs typeface="Roboto"/>
                <a:sym typeface="Roboto"/>
              </a:rPr>
              <a:t>Types of CRA outputs</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1055" name="Google Shape;1055;p54"/>
          <p:cNvSpPr/>
          <p:nvPr/>
        </p:nvSpPr>
        <p:spPr>
          <a:xfrm>
            <a:off x="5841971" y="0"/>
            <a:ext cx="6350029" cy="6858000"/>
          </a:xfrm>
          <a:custGeom>
            <a:avLst/>
            <a:gdLst/>
            <a:ahLst/>
            <a:cxnLst/>
            <a:rect l="l" t="t" r="r" b="b"/>
            <a:pathLst>
              <a:path w="6948993" h="7364422" extrusionOk="0">
                <a:moveTo>
                  <a:pt x="0" y="0"/>
                </a:moveTo>
                <a:lnTo>
                  <a:pt x="6948993" y="0"/>
                </a:lnTo>
                <a:lnTo>
                  <a:pt x="6948993" y="7364422"/>
                </a:lnTo>
                <a:lnTo>
                  <a:pt x="0" y="736442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56" name="Google Shape;1056;p54"/>
          <p:cNvSpPr/>
          <p:nvPr/>
        </p:nvSpPr>
        <p:spPr>
          <a:xfrm>
            <a:off x="520616" y="1271854"/>
            <a:ext cx="685800" cy="654515"/>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57" name="Google Shape;1057;p54"/>
          <p:cNvSpPr/>
          <p:nvPr/>
        </p:nvSpPr>
        <p:spPr>
          <a:xfrm>
            <a:off x="520616" y="2299695"/>
            <a:ext cx="685800" cy="654515"/>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58" name="Google Shape;1058;p54"/>
          <p:cNvSpPr/>
          <p:nvPr/>
        </p:nvSpPr>
        <p:spPr>
          <a:xfrm>
            <a:off x="520616" y="3327536"/>
            <a:ext cx="685800" cy="654515"/>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60" name="Google Shape;1060;p54"/>
          <p:cNvSpPr/>
          <p:nvPr/>
        </p:nvSpPr>
        <p:spPr>
          <a:xfrm>
            <a:off x="570841" y="4355377"/>
            <a:ext cx="685800" cy="654515"/>
          </a:xfrm>
          <a:custGeom>
            <a:avLst/>
            <a:gdLst/>
            <a:ahLst/>
            <a:cxnLst/>
            <a:rect l="l" t="t" r="r" b="b"/>
            <a:pathLst>
              <a:path w="1325094" h="1325094" extrusionOk="0">
                <a:moveTo>
                  <a:pt x="0" y="0"/>
                </a:moveTo>
                <a:lnTo>
                  <a:pt x="1325094" y="0"/>
                </a:lnTo>
                <a:lnTo>
                  <a:pt x="1325094" y="1325094"/>
                </a:lnTo>
                <a:lnTo>
                  <a:pt x="0" y="1325094"/>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61" name="Google Shape;1061;p54"/>
          <p:cNvSpPr txBox="1"/>
          <p:nvPr/>
        </p:nvSpPr>
        <p:spPr>
          <a:xfrm>
            <a:off x="1557593" y="1466930"/>
            <a:ext cx="4913400" cy="24622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n-US" sz="1600" b="0" i="0" u="none" strike="noStrike" kern="0" cap="none" spc="0" normalizeH="0" baseline="0" noProof="0" dirty="0">
                <a:ln>
                  <a:noFill/>
                </a:ln>
                <a:solidFill>
                  <a:srgbClr val="0B5FBA"/>
                </a:solidFill>
                <a:effectLst/>
                <a:uLnTx/>
                <a:uFillTx/>
                <a:latin typeface="Roboto"/>
                <a:ea typeface="Roboto"/>
                <a:cs typeface="Roboto"/>
                <a:sym typeface="Roboto"/>
              </a:rPr>
              <a:t>Risk matrices</a:t>
            </a:r>
            <a:endParaRPr kumimoji="0" sz="1067" b="0" i="0" u="none" strike="noStrike" kern="0" cap="none" spc="0" normalizeH="0" baseline="0" noProof="0" dirty="0">
              <a:ln>
                <a:noFill/>
              </a:ln>
              <a:solidFill>
                <a:srgbClr val="000000"/>
              </a:solidFill>
              <a:effectLst/>
              <a:uLnTx/>
              <a:uFillTx/>
              <a:latin typeface="Arial"/>
              <a:cs typeface="Arial"/>
              <a:sym typeface="Arial"/>
            </a:endParaRPr>
          </a:p>
        </p:txBody>
      </p:sp>
      <p:sp>
        <p:nvSpPr>
          <p:cNvPr id="1062" name="Google Shape;1062;p54"/>
          <p:cNvSpPr txBox="1"/>
          <p:nvPr/>
        </p:nvSpPr>
        <p:spPr>
          <a:xfrm>
            <a:off x="1557593" y="2503842"/>
            <a:ext cx="4913400" cy="24622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n-US" sz="1600" b="0" i="0" u="none" strike="noStrike" kern="0" cap="none" spc="0" normalizeH="0" baseline="0" noProof="0" dirty="0">
                <a:ln>
                  <a:noFill/>
                </a:ln>
                <a:solidFill>
                  <a:srgbClr val="0B5FBA"/>
                </a:solidFill>
                <a:effectLst/>
                <a:uLnTx/>
                <a:uFillTx/>
                <a:latin typeface="Roboto"/>
                <a:ea typeface="Roboto"/>
                <a:cs typeface="Roboto"/>
                <a:sym typeface="Roboto"/>
              </a:rPr>
              <a:t>Hazard, risk and vulnerability maps</a:t>
            </a:r>
            <a:endParaRPr kumimoji="0" sz="1067" b="0" i="0" u="none" strike="noStrike" kern="0" cap="none" spc="0" normalizeH="0" baseline="0" noProof="0" dirty="0">
              <a:ln>
                <a:noFill/>
              </a:ln>
              <a:solidFill>
                <a:srgbClr val="000000"/>
              </a:solidFill>
              <a:effectLst/>
              <a:uLnTx/>
              <a:uFillTx/>
              <a:latin typeface="Arial"/>
              <a:cs typeface="Arial"/>
              <a:sym typeface="Arial"/>
            </a:endParaRPr>
          </a:p>
        </p:txBody>
      </p:sp>
      <p:sp>
        <p:nvSpPr>
          <p:cNvPr id="1063" name="Google Shape;1063;p54"/>
          <p:cNvSpPr txBox="1"/>
          <p:nvPr/>
        </p:nvSpPr>
        <p:spPr>
          <a:xfrm>
            <a:off x="1557593" y="3531683"/>
            <a:ext cx="4913400" cy="24622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n-US" sz="1600" b="0" i="0" u="none" strike="noStrike" kern="0" cap="none" spc="0" normalizeH="0" baseline="0" noProof="0">
                <a:ln>
                  <a:noFill/>
                </a:ln>
                <a:solidFill>
                  <a:srgbClr val="0B5FBA"/>
                </a:solidFill>
                <a:effectLst/>
                <a:uLnTx/>
                <a:uFillTx/>
                <a:latin typeface="Roboto"/>
                <a:ea typeface="Roboto"/>
                <a:cs typeface="Roboto"/>
                <a:sym typeface="Roboto"/>
              </a:rPr>
              <a:t>Infographics</a:t>
            </a:r>
            <a:endParaRPr kumimoji="0" sz="1067" b="0" i="0" u="none" strike="noStrike" kern="0" cap="none" spc="0" normalizeH="0" baseline="0" noProof="0">
              <a:ln>
                <a:noFill/>
              </a:ln>
              <a:solidFill>
                <a:srgbClr val="000000"/>
              </a:solidFill>
              <a:effectLst/>
              <a:uLnTx/>
              <a:uFillTx/>
              <a:latin typeface="Arial"/>
              <a:cs typeface="Arial"/>
              <a:sym typeface="Arial"/>
            </a:endParaRPr>
          </a:p>
        </p:txBody>
      </p:sp>
      <p:sp>
        <p:nvSpPr>
          <p:cNvPr id="1064" name="Google Shape;1064;p54"/>
          <p:cNvSpPr txBox="1"/>
          <p:nvPr/>
        </p:nvSpPr>
        <p:spPr>
          <a:xfrm>
            <a:off x="1499872" y="4559523"/>
            <a:ext cx="3345747" cy="246221"/>
          </a:xfrm>
          <a:prstGeom prst="rect">
            <a:avLst/>
          </a:prstGeom>
          <a:noFill/>
          <a:ln>
            <a:noFill/>
          </a:ln>
        </p:spPr>
        <p:txBody>
          <a:bodyPr spcFirstLastPara="1" wrap="square" lIns="0" tIns="0" rIns="0" bIns="0" anchor="t" anchorCtr="0">
            <a:spAutoFit/>
          </a:bodyPr>
          <a:lstStyle/>
          <a:p>
            <a:pPr marL="32810" marR="0" lvl="1" indent="0" algn="l"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n-US" sz="1600" b="0" i="0" u="none" strike="noStrike" kern="0" cap="none" spc="0" normalizeH="0" baseline="0" noProof="0" dirty="0">
                <a:ln>
                  <a:noFill/>
                </a:ln>
                <a:solidFill>
                  <a:srgbClr val="0B5FBA"/>
                </a:solidFill>
                <a:effectLst/>
                <a:uLnTx/>
                <a:uFillTx/>
                <a:latin typeface="Roboto"/>
                <a:ea typeface="Roboto"/>
                <a:cs typeface="Roboto"/>
                <a:sym typeface="Roboto"/>
              </a:rPr>
              <a:t>Interactive online platforms</a:t>
            </a:r>
            <a:endParaRPr kumimoji="0" sz="1600" b="0" i="0" u="none" strike="noStrike" kern="0" cap="none" spc="0" normalizeH="0" baseline="0" noProof="0" dirty="0">
              <a:ln>
                <a:noFill/>
              </a:ln>
              <a:solidFill>
                <a:srgbClr val="000000"/>
              </a:solidFill>
              <a:effectLst/>
              <a:uLnTx/>
              <a:uFillTx/>
              <a:latin typeface="Roboto"/>
              <a:ea typeface="Roboto"/>
              <a:cs typeface="Roboto"/>
              <a:sym typeface="Roboto"/>
            </a:endParaRPr>
          </a:p>
        </p:txBody>
      </p:sp>
      <p:sp>
        <p:nvSpPr>
          <p:cNvPr id="1065" name="Google Shape;1065;p54"/>
          <p:cNvSpPr/>
          <p:nvPr/>
        </p:nvSpPr>
        <p:spPr>
          <a:xfrm>
            <a:off x="684360" y="4502634"/>
            <a:ext cx="358312" cy="360000"/>
          </a:xfrm>
          <a:custGeom>
            <a:avLst/>
            <a:gdLst/>
            <a:ahLst/>
            <a:cxnLst/>
            <a:rect l="l" t="t" r="r" b="b"/>
            <a:pathLst>
              <a:path w="650048" h="758442" extrusionOk="0">
                <a:moveTo>
                  <a:pt x="0" y="0"/>
                </a:moveTo>
                <a:lnTo>
                  <a:pt x="650048" y="0"/>
                </a:lnTo>
                <a:lnTo>
                  <a:pt x="650048" y="758442"/>
                </a:lnTo>
                <a:lnTo>
                  <a:pt x="0" y="758442"/>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66" name="Google Shape;1066;p54"/>
          <p:cNvSpPr/>
          <p:nvPr/>
        </p:nvSpPr>
        <p:spPr>
          <a:xfrm>
            <a:off x="643096" y="1379803"/>
            <a:ext cx="459552" cy="398225"/>
          </a:xfrm>
          <a:custGeom>
            <a:avLst/>
            <a:gdLst/>
            <a:ahLst/>
            <a:cxnLst/>
            <a:rect l="l" t="t" r="r" b="b"/>
            <a:pathLst>
              <a:path w="1234694" h="1100455" extrusionOk="0">
                <a:moveTo>
                  <a:pt x="0" y="0"/>
                </a:moveTo>
                <a:lnTo>
                  <a:pt x="1234694" y="0"/>
                </a:lnTo>
                <a:lnTo>
                  <a:pt x="1234694" y="1100455"/>
                </a:lnTo>
                <a:lnTo>
                  <a:pt x="0" y="1100455"/>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pic>
        <p:nvPicPr>
          <p:cNvPr id="1067" name="Google Shape;1067;p54" descr="Map with pin with solid fill"/>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661837" y="2404528"/>
            <a:ext cx="434512" cy="434512"/>
          </a:xfrm>
          <a:prstGeom prst="rect">
            <a:avLst/>
          </a:prstGeom>
          <a:noFill/>
          <a:ln>
            <a:noFill/>
          </a:ln>
        </p:spPr>
      </p:pic>
      <p:pic>
        <p:nvPicPr>
          <p:cNvPr id="1068" name="Google Shape;1068;p54" descr="Qr Code outline"/>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643096" y="4420024"/>
            <a:ext cx="525220" cy="525220"/>
          </a:xfrm>
          <a:prstGeom prst="rect">
            <a:avLst/>
          </a:prstGeom>
          <a:noFill/>
          <a:ln>
            <a:noFill/>
          </a:ln>
        </p:spPr>
      </p:pic>
      <p:pic>
        <p:nvPicPr>
          <p:cNvPr id="1069" name="Google Shape;1069;p54" descr="Information outline"/>
          <p:cNvPicPr preferRelativeResize="0"/>
          <p:nvPr/>
        </p:nvPicPr>
        <p:blipFill rotWithShape="1">
          <a:blip r:embed="rId9" cstate="screen">
            <a:alphaModFix/>
            <a:extLst>
              <a:ext uri="{28A0092B-C50C-407E-A947-70E740481C1C}">
                <a14:useLocalDpi xmlns:a14="http://schemas.microsoft.com/office/drawing/2010/main"/>
              </a:ext>
            </a:extLst>
          </a:blip>
          <a:srcRect/>
          <a:stretch/>
        </p:blipFill>
        <p:spPr>
          <a:xfrm>
            <a:off x="550681" y="3349993"/>
            <a:ext cx="609600" cy="609600"/>
          </a:xfrm>
          <a:prstGeom prst="rect">
            <a:avLst/>
          </a:prstGeom>
          <a:noFill/>
          <a:ln>
            <a:noFill/>
          </a:ln>
        </p:spPr>
      </p:pic>
      <p:sp>
        <p:nvSpPr>
          <p:cNvPr id="1070" name="Google Shape;1070;p54"/>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59</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1393F37-B49A-C54E-AA7D-583BC08FE0B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B769E6-B4D7-30EE-C155-1D3BDA03888B}"/>
              </a:ext>
            </a:extLst>
          </p:cNvPr>
          <p:cNvSpPr>
            <a:spLocks noGrp="1"/>
          </p:cNvSpPr>
          <p:nvPr>
            <p:ph sz="quarter" idx="16"/>
          </p:nvPr>
        </p:nvSpPr>
        <p:spPr>
          <a:xfrm>
            <a:off x="549525" y="937153"/>
            <a:ext cx="11017041" cy="741762"/>
          </a:xfrm>
        </p:spPr>
        <p:txBody>
          <a:bodyPr>
            <a:normAutofit/>
          </a:bodyPr>
          <a:lstStyle/>
          <a:p>
            <a:r>
              <a:rPr lang="en-GB"/>
              <a:t>01| Overview Module 3</a:t>
            </a:r>
          </a:p>
        </p:txBody>
      </p:sp>
      <p:sp>
        <p:nvSpPr>
          <p:cNvPr id="6" name="TextBox 5">
            <a:extLst>
              <a:ext uri="{FF2B5EF4-FFF2-40B4-BE49-F238E27FC236}">
                <a16:creationId xmlns:a16="http://schemas.microsoft.com/office/drawing/2014/main" id="{1E1DA740-6E1E-C832-F329-C1CCDAA43CCE}"/>
              </a:ext>
            </a:extLst>
          </p:cNvPr>
          <p:cNvSpPr txBox="1"/>
          <p:nvPr/>
        </p:nvSpPr>
        <p:spPr>
          <a:xfrm rot="16200000">
            <a:off x="-774799" y="5775424"/>
            <a:ext cx="185737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a:ln>
                  <a:noFill/>
                </a:ln>
                <a:solidFill>
                  <a:prstClr val="white"/>
                </a:solidFill>
                <a:effectLst/>
                <a:uLnTx/>
                <a:uFillTx/>
                <a:latin typeface="Arial"/>
                <a:cs typeface="Arial"/>
                <a:sym typeface="Arial"/>
              </a:rPr>
              <a:t>H SJ on </a:t>
            </a:r>
            <a:r>
              <a:rPr kumimoji="0" lang="en-GB" sz="1400" b="0" i="0" u="none" strike="noStrike" kern="0" cap="none" spc="0" normalizeH="0" baseline="0" noProof="0" err="1">
                <a:ln>
                  <a:noFill/>
                </a:ln>
                <a:solidFill>
                  <a:prstClr val="white"/>
                </a:solidFill>
                <a:effectLst/>
                <a:uLnTx/>
                <a:uFillTx/>
                <a:latin typeface="Arial"/>
                <a:cs typeface="Arial"/>
                <a:sym typeface="Arial"/>
              </a:rPr>
              <a:t>Unsplash</a:t>
            </a:r>
            <a:endParaRPr kumimoji="0" lang="en-GB" sz="1400" b="0" i="0" u="none" strike="noStrike" kern="0" cap="none" spc="0" normalizeH="0" baseline="0" noProof="0">
              <a:ln>
                <a:noFill/>
              </a:ln>
              <a:solidFill>
                <a:prstClr val="white"/>
              </a:solidFill>
              <a:effectLst/>
              <a:uLnTx/>
              <a:uFillTx/>
              <a:latin typeface="Arial"/>
              <a:cs typeface="Arial"/>
              <a:sym typeface="Arial"/>
            </a:endParaRPr>
          </a:p>
        </p:txBody>
      </p:sp>
    </p:spTree>
    <p:extLst>
      <p:ext uri="{BB962C8B-B14F-4D97-AF65-F5344CB8AC3E}">
        <p14:creationId xmlns:p14="http://schemas.microsoft.com/office/powerpoint/2010/main" val="4789482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33622-1D2F-D7DF-2A85-D0249A32B4D9}"/>
              </a:ext>
            </a:extLst>
          </p:cNvPr>
          <p:cNvSpPr>
            <a:spLocks noGrp="1"/>
          </p:cNvSpPr>
          <p:nvPr>
            <p:ph type="title"/>
          </p:nvPr>
        </p:nvSpPr>
        <p:spPr>
          <a:xfrm>
            <a:off x="1380744" y="429134"/>
            <a:ext cx="9974644" cy="991834"/>
          </a:xfrm>
        </p:spPr>
        <p:txBody>
          <a:bodyPr>
            <a:normAutofit/>
          </a:bodyPr>
          <a:lstStyle/>
          <a:p>
            <a:r>
              <a:rPr lang="en-US" b="1"/>
              <a:t>Methodology for risk analysis</a:t>
            </a:r>
            <a:endParaRPr lang="en-SE" sz="2800" b="1"/>
          </a:p>
        </p:txBody>
      </p:sp>
      <p:sp>
        <p:nvSpPr>
          <p:cNvPr id="4" name="Content Placeholder 2">
            <a:extLst>
              <a:ext uri="{FF2B5EF4-FFF2-40B4-BE49-F238E27FC236}">
                <a16:creationId xmlns:a16="http://schemas.microsoft.com/office/drawing/2014/main" id="{E8C8F899-C3DB-EA1F-FF33-2C685B00F155}"/>
              </a:ext>
            </a:extLst>
          </p:cNvPr>
          <p:cNvSpPr txBox="1">
            <a:spLocks/>
          </p:cNvSpPr>
          <p:nvPr/>
        </p:nvSpPr>
        <p:spPr bwMode="gray">
          <a:xfrm>
            <a:off x="4857177" y="1581456"/>
            <a:ext cx="6410898" cy="1091506"/>
          </a:xfrm>
          <a:prstGeom prst="rect">
            <a:avLst/>
          </a:prstGeom>
        </p:spPr>
        <p:txBody>
          <a:bodyPr>
            <a:noAutofit/>
          </a:bodyPr>
          <a:lstStyle>
            <a:lvl1pPr marL="2286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KievitOT-Regular" panose="020B0504020101020102" pitchFamily="34" charset="77"/>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000" b="0" i="0" kern="1200">
                <a:solidFill>
                  <a:schemeClr val="tx1"/>
                </a:solidFill>
                <a:latin typeface="KievitOT-Regular" panose="020B0504020101020102" pitchFamily="34" charset="77"/>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1800" b="0" i="0" kern="1200">
                <a:solidFill>
                  <a:schemeClr val="tx1"/>
                </a:solidFill>
                <a:latin typeface="KievitOT-Regular" panose="020B0504020101020102"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KievitOT-Regular" panose="020B0504020101020102"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KievitOT-Regular" panose="020B0504020101020102"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1000"/>
              </a:spcBef>
              <a:spcAft>
                <a:spcPts val="0"/>
              </a:spcAft>
              <a:buClr>
                <a:srgbClr val="000000"/>
              </a:buClr>
              <a:buSzTx/>
              <a:buFont typeface="Arial" panose="020B0604020202020204" pitchFamily="34" charset="0"/>
              <a:buNone/>
              <a:tabLst/>
              <a:defRPr/>
            </a:pPr>
            <a:r>
              <a:rPr kumimoji="0" lang="en-US" sz="2400" b="1" i="0" u="none" strike="noStrike" kern="1200" cap="none" spc="0" normalizeH="0" baseline="0" noProof="0">
                <a:ln>
                  <a:noFill/>
                </a:ln>
                <a:solidFill>
                  <a:prstClr val="black">
                    <a:lumMod val="50000"/>
                  </a:prstClr>
                </a:solidFill>
                <a:effectLst/>
                <a:uLnTx/>
                <a:uFillTx/>
                <a:latin typeface="KievitOT-Regular"/>
                <a:ea typeface="+mn-ea"/>
                <a:cs typeface="+mn-cs"/>
                <a:sym typeface="Arial"/>
              </a:rPr>
              <a:t>Key notion</a:t>
            </a:r>
            <a:r>
              <a:rPr kumimoji="0" lang="en-US" sz="2400" b="0" i="0" u="none" strike="noStrike" kern="1200" cap="none" spc="0" normalizeH="0" baseline="0" noProof="0">
                <a:ln>
                  <a:noFill/>
                </a:ln>
                <a:solidFill>
                  <a:prstClr val="black">
                    <a:lumMod val="50000"/>
                  </a:prstClr>
                </a:solidFill>
                <a:effectLst/>
                <a:uLnTx/>
                <a:uFillTx/>
                <a:latin typeface="KievitOT-Regular"/>
                <a:ea typeface="+mn-ea"/>
                <a:cs typeface="+mn-cs"/>
                <a:sym typeface="Arial"/>
              </a:rPr>
              <a:t>: Risk results from the interaction of hazard, exposure, and vulnerability. </a:t>
            </a:r>
          </a:p>
        </p:txBody>
      </p:sp>
      <p:pic>
        <p:nvPicPr>
          <p:cNvPr id="5" name="Picture 4">
            <a:extLst>
              <a:ext uri="{FF2B5EF4-FFF2-40B4-BE49-F238E27FC236}">
                <a16:creationId xmlns:a16="http://schemas.microsoft.com/office/drawing/2014/main" id="{3107BE91-3E6F-32B1-B982-DBC31476D140}"/>
              </a:ext>
            </a:extLst>
          </p:cNvPr>
          <p:cNvPicPr>
            <a:picLocks noChangeAspect="1"/>
          </p:cNvPicPr>
          <p:nvPr/>
        </p:nvPicPr>
        <p:blipFill>
          <a:blip r:embed="rId3"/>
          <a:stretch>
            <a:fillRect/>
          </a:stretch>
        </p:blipFill>
        <p:spPr>
          <a:xfrm>
            <a:off x="1276350" y="1660480"/>
            <a:ext cx="3134395" cy="4349560"/>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B5CB70EA-E068-217B-42E6-B8BF1F20E33B}"/>
              </a:ext>
            </a:extLst>
          </p:cNvPr>
          <p:cNvPicPr>
            <a:picLocks noChangeAspect="1"/>
          </p:cNvPicPr>
          <p:nvPr/>
        </p:nvPicPr>
        <p:blipFill rotWithShape="1">
          <a:blip r:embed="rId4"/>
          <a:srcRect t="27874" b="27026"/>
          <a:stretch/>
        </p:blipFill>
        <p:spPr>
          <a:xfrm>
            <a:off x="4857177" y="2833451"/>
            <a:ext cx="5848159" cy="435060"/>
          </a:xfrm>
          <a:prstGeom prst="rect">
            <a:avLst/>
          </a:prstGeom>
        </p:spPr>
      </p:pic>
      <p:pic>
        <p:nvPicPr>
          <p:cNvPr id="7" name="Picture 6" descr="A close-up of a card&#10;&#10;Description automatically generated">
            <a:extLst>
              <a:ext uri="{FF2B5EF4-FFF2-40B4-BE49-F238E27FC236}">
                <a16:creationId xmlns:a16="http://schemas.microsoft.com/office/drawing/2014/main" id="{F4B16614-170A-99F0-93E9-4FB6634EB6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6976" y="3429000"/>
            <a:ext cx="6381099" cy="2733675"/>
          </a:xfrm>
          <a:prstGeom prst="rect">
            <a:avLst/>
          </a:prstGeom>
        </p:spPr>
      </p:pic>
    </p:spTree>
    <p:extLst>
      <p:ext uri="{BB962C8B-B14F-4D97-AF65-F5344CB8AC3E}">
        <p14:creationId xmlns:p14="http://schemas.microsoft.com/office/powerpoint/2010/main" val="179494431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33622-1D2F-D7DF-2A85-D0249A32B4D9}"/>
              </a:ext>
            </a:extLst>
          </p:cNvPr>
          <p:cNvSpPr>
            <a:spLocks noGrp="1"/>
          </p:cNvSpPr>
          <p:nvPr>
            <p:ph type="title"/>
          </p:nvPr>
        </p:nvSpPr>
        <p:spPr/>
        <p:txBody>
          <a:bodyPr>
            <a:normAutofit fontScale="90000"/>
          </a:bodyPr>
          <a:lstStyle/>
          <a:p>
            <a:r>
              <a:rPr lang="en-US" sz="4400" dirty="0"/>
              <a:t>Uganda National Risk Assessment WASH</a:t>
            </a:r>
            <a:endParaRPr lang="en-SE" dirty="0"/>
          </a:p>
        </p:txBody>
      </p:sp>
      <p:sp>
        <p:nvSpPr>
          <p:cNvPr id="4" name="TextBox 3">
            <a:extLst>
              <a:ext uri="{FF2B5EF4-FFF2-40B4-BE49-F238E27FC236}">
                <a16:creationId xmlns:a16="http://schemas.microsoft.com/office/drawing/2014/main" id="{EA69743B-B64E-B993-494D-24A49C9A9BEB}"/>
              </a:ext>
            </a:extLst>
          </p:cNvPr>
          <p:cNvSpPr txBox="1"/>
          <p:nvPr/>
        </p:nvSpPr>
        <p:spPr>
          <a:xfrm>
            <a:off x="276573" y="1749904"/>
            <a:ext cx="3173625"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a:ln>
                  <a:noFill/>
                </a:ln>
                <a:solidFill>
                  <a:srgbClr val="000000"/>
                </a:solidFill>
                <a:effectLst/>
                <a:uLnTx/>
                <a:uFillTx/>
                <a:latin typeface="KievitOT-Regular"/>
                <a:cs typeface="Arial"/>
                <a:sym typeface="Arial"/>
              </a:rPr>
              <a:t>Step 1: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a:ln>
                  <a:noFill/>
                </a:ln>
                <a:solidFill>
                  <a:srgbClr val="A5C249"/>
                </a:solidFill>
                <a:effectLst/>
                <a:uLnTx/>
                <a:uFillTx/>
                <a:latin typeface="KievitOT-Regular"/>
                <a:cs typeface="Arial"/>
                <a:sym typeface="Arial"/>
              </a:rPr>
              <a:t>Identification, characterization, and scoring of hazards, including identification of high-risk areas </a:t>
            </a:r>
            <a:endParaRPr kumimoji="0" lang="en-SE" sz="1400" b="0" i="0" u="none" strike="noStrike" kern="0" cap="none" spc="0" normalizeH="0" baseline="0" noProof="0">
              <a:ln>
                <a:noFill/>
              </a:ln>
              <a:solidFill>
                <a:srgbClr val="A5C249"/>
              </a:solidFill>
              <a:effectLst/>
              <a:uLnTx/>
              <a:uFillTx/>
              <a:latin typeface="KievitOT-Regular"/>
              <a:cs typeface="Arial"/>
              <a:sym typeface="Arial"/>
            </a:endParaRPr>
          </a:p>
        </p:txBody>
      </p:sp>
      <p:sp>
        <p:nvSpPr>
          <p:cNvPr id="5" name="TextBox 4">
            <a:extLst>
              <a:ext uri="{FF2B5EF4-FFF2-40B4-BE49-F238E27FC236}">
                <a16:creationId xmlns:a16="http://schemas.microsoft.com/office/drawing/2014/main" id="{C5320F52-CEE8-4793-25D3-0643DB249E0A}"/>
              </a:ext>
            </a:extLst>
          </p:cNvPr>
          <p:cNvSpPr txBox="1"/>
          <p:nvPr/>
        </p:nvSpPr>
        <p:spPr>
          <a:xfrm>
            <a:off x="3450199" y="1749904"/>
            <a:ext cx="2642949"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a:ln>
                  <a:noFill/>
                </a:ln>
                <a:solidFill>
                  <a:srgbClr val="000000"/>
                </a:solidFill>
                <a:effectLst/>
                <a:uLnTx/>
                <a:uFillTx/>
                <a:latin typeface="KievitOT-Regular"/>
                <a:cs typeface="Arial"/>
                <a:sym typeface="Arial"/>
              </a:rPr>
              <a:t>Step 2: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a:ln>
                  <a:noFill/>
                </a:ln>
                <a:solidFill>
                  <a:srgbClr val="A5C249"/>
                </a:solidFill>
                <a:effectLst/>
                <a:uLnTx/>
                <a:uFillTx/>
                <a:latin typeface="KievitOT-Regular"/>
                <a:cs typeface="Arial"/>
                <a:sym typeface="Arial"/>
              </a:rPr>
              <a:t>Identification and scoring of exposure</a:t>
            </a:r>
            <a:endParaRPr kumimoji="0" lang="en-SE" sz="1400" b="0" i="0" u="none" strike="noStrike" kern="0" cap="none" spc="0" normalizeH="0" baseline="0" noProof="0">
              <a:ln>
                <a:noFill/>
              </a:ln>
              <a:solidFill>
                <a:srgbClr val="A5C249"/>
              </a:solidFill>
              <a:effectLst/>
              <a:uLnTx/>
              <a:uFillTx/>
              <a:latin typeface="KievitOT-Regular"/>
              <a:cs typeface="Arial"/>
              <a:sym typeface="Arial"/>
            </a:endParaRPr>
          </a:p>
        </p:txBody>
      </p:sp>
      <p:sp>
        <p:nvSpPr>
          <p:cNvPr id="6" name="TextBox 5">
            <a:extLst>
              <a:ext uri="{FF2B5EF4-FFF2-40B4-BE49-F238E27FC236}">
                <a16:creationId xmlns:a16="http://schemas.microsoft.com/office/drawing/2014/main" id="{F614934D-F6F9-0C94-0174-5F86B776E3F5}"/>
              </a:ext>
            </a:extLst>
          </p:cNvPr>
          <p:cNvSpPr txBox="1"/>
          <p:nvPr/>
        </p:nvSpPr>
        <p:spPr>
          <a:xfrm>
            <a:off x="6314066" y="1749904"/>
            <a:ext cx="2642949"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a:ln>
                  <a:noFill/>
                </a:ln>
                <a:solidFill>
                  <a:srgbClr val="000000"/>
                </a:solidFill>
                <a:effectLst/>
                <a:uLnTx/>
                <a:uFillTx/>
                <a:latin typeface="KievitOT-Regular"/>
                <a:cs typeface="Arial"/>
                <a:sym typeface="Arial"/>
              </a:rPr>
              <a:t>Step 3: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a:ln>
                  <a:noFill/>
                </a:ln>
                <a:solidFill>
                  <a:srgbClr val="A5C249"/>
                </a:solidFill>
                <a:effectLst/>
                <a:uLnTx/>
                <a:uFillTx/>
                <a:latin typeface="KievitOT-Regular"/>
                <a:cs typeface="Arial"/>
                <a:sym typeface="Arial"/>
              </a:rPr>
              <a:t>Identification and scoring of vulnerabilities</a:t>
            </a:r>
            <a:endParaRPr kumimoji="0" lang="en-SE" sz="1400" b="0" i="0" u="none" strike="noStrike" kern="0" cap="none" spc="0" normalizeH="0" baseline="0" noProof="0">
              <a:ln>
                <a:noFill/>
              </a:ln>
              <a:solidFill>
                <a:srgbClr val="A5C249"/>
              </a:solidFill>
              <a:effectLst/>
              <a:uLnTx/>
              <a:uFillTx/>
              <a:latin typeface="KievitOT-Regular"/>
              <a:cs typeface="Arial"/>
              <a:sym typeface="Arial"/>
            </a:endParaRPr>
          </a:p>
        </p:txBody>
      </p:sp>
      <p:sp>
        <p:nvSpPr>
          <p:cNvPr id="16" name="TextBox 15">
            <a:extLst>
              <a:ext uri="{FF2B5EF4-FFF2-40B4-BE49-F238E27FC236}">
                <a16:creationId xmlns:a16="http://schemas.microsoft.com/office/drawing/2014/main" id="{2CE77556-8BF0-0889-D34B-3ED2F078F61D}"/>
              </a:ext>
            </a:extLst>
          </p:cNvPr>
          <p:cNvSpPr txBox="1"/>
          <p:nvPr/>
        </p:nvSpPr>
        <p:spPr>
          <a:xfrm>
            <a:off x="9196335" y="1749904"/>
            <a:ext cx="264294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a:ln>
                  <a:noFill/>
                </a:ln>
                <a:solidFill>
                  <a:srgbClr val="000000"/>
                </a:solidFill>
                <a:effectLst/>
                <a:uLnTx/>
                <a:uFillTx/>
                <a:latin typeface="KievitOT-Regular"/>
                <a:cs typeface="Arial"/>
                <a:sym typeface="Arial"/>
              </a:rPr>
              <a:t>Step 4: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a:ln>
                  <a:noFill/>
                </a:ln>
                <a:solidFill>
                  <a:srgbClr val="A5C249"/>
                </a:solidFill>
                <a:effectLst/>
                <a:uLnTx/>
                <a:uFillTx/>
                <a:latin typeface="KievitOT-Regular"/>
                <a:cs typeface="Arial"/>
                <a:sym typeface="Arial"/>
              </a:rPr>
              <a:t>Assessment and prioritization of climate risks</a:t>
            </a:r>
            <a:endParaRPr kumimoji="0" lang="en-SE" sz="1400" b="0" i="0" u="none" strike="noStrike" kern="0" cap="none" spc="0" normalizeH="0" baseline="0" noProof="0">
              <a:ln>
                <a:noFill/>
              </a:ln>
              <a:solidFill>
                <a:srgbClr val="A5C249"/>
              </a:solidFill>
              <a:effectLst/>
              <a:uLnTx/>
              <a:uFillTx/>
              <a:latin typeface="KievitOT-Regular"/>
              <a:cs typeface="Arial"/>
              <a:sym typeface="Arial"/>
            </a:endParaRPr>
          </a:p>
        </p:txBody>
      </p:sp>
      <p:pic>
        <p:nvPicPr>
          <p:cNvPr id="17" name="Picture 16">
            <a:extLst>
              <a:ext uri="{FF2B5EF4-FFF2-40B4-BE49-F238E27FC236}">
                <a16:creationId xmlns:a16="http://schemas.microsoft.com/office/drawing/2014/main" id="{8DAAEE55-2369-EC53-0A55-3C1BC55E8AEE}"/>
              </a:ext>
            </a:extLst>
          </p:cNvPr>
          <p:cNvPicPr>
            <a:picLocks noChangeAspect="1"/>
          </p:cNvPicPr>
          <p:nvPr/>
        </p:nvPicPr>
        <p:blipFill>
          <a:blip r:embed="rId3"/>
          <a:stretch>
            <a:fillRect/>
          </a:stretch>
        </p:blipFill>
        <p:spPr>
          <a:xfrm>
            <a:off x="3970653" y="5104013"/>
            <a:ext cx="1602040" cy="1624749"/>
          </a:xfrm>
          <a:prstGeom prst="rect">
            <a:avLst/>
          </a:prstGeom>
        </p:spPr>
      </p:pic>
      <p:pic>
        <p:nvPicPr>
          <p:cNvPr id="18" name="Picture 2">
            <a:extLst>
              <a:ext uri="{FF2B5EF4-FFF2-40B4-BE49-F238E27FC236}">
                <a16:creationId xmlns:a16="http://schemas.microsoft.com/office/drawing/2014/main" id="{A049E3D6-E159-4ACB-67AA-A5374DA160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8295" y="5238375"/>
            <a:ext cx="2454490" cy="13560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a:extLst>
              <a:ext uri="{FF2B5EF4-FFF2-40B4-BE49-F238E27FC236}">
                <a16:creationId xmlns:a16="http://schemas.microsoft.com/office/drawing/2014/main" id="{5BDE6AE9-41D4-7501-D1A7-89390C7E501C}"/>
              </a:ext>
            </a:extLst>
          </p:cNvPr>
          <p:cNvPicPr>
            <a:picLocks noChangeAspect="1"/>
          </p:cNvPicPr>
          <p:nvPr/>
        </p:nvPicPr>
        <p:blipFill>
          <a:blip r:embed="rId5"/>
          <a:stretch>
            <a:fillRect/>
          </a:stretch>
        </p:blipFill>
        <p:spPr>
          <a:xfrm>
            <a:off x="246682" y="3148753"/>
            <a:ext cx="2888369" cy="3330423"/>
          </a:xfrm>
          <a:prstGeom prst="rect">
            <a:avLst/>
          </a:prstGeom>
        </p:spPr>
      </p:pic>
      <p:pic>
        <p:nvPicPr>
          <p:cNvPr id="9" name="Picture 8">
            <a:extLst>
              <a:ext uri="{FF2B5EF4-FFF2-40B4-BE49-F238E27FC236}">
                <a16:creationId xmlns:a16="http://schemas.microsoft.com/office/drawing/2014/main" id="{6E582AF6-AE2F-DE08-94AC-4465ABCBA8D5}"/>
              </a:ext>
            </a:extLst>
          </p:cNvPr>
          <p:cNvPicPr>
            <a:picLocks noChangeAspect="1"/>
          </p:cNvPicPr>
          <p:nvPr/>
        </p:nvPicPr>
        <p:blipFill>
          <a:blip r:embed="rId6"/>
          <a:stretch>
            <a:fillRect/>
          </a:stretch>
        </p:blipFill>
        <p:spPr>
          <a:xfrm>
            <a:off x="3480089" y="2673234"/>
            <a:ext cx="2261293" cy="2430779"/>
          </a:xfrm>
          <a:prstGeom prst="rect">
            <a:avLst/>
          </a:prstGeom>
        </p:spPr>
      </p:pic>
      <p:pic>
        <p:nvPicPr>
          <p:cNvPr id="11" name="Picture 10">
            <a:extLst>
              <a:ext uri="{FF2B5EF4-FFF2-40B4-BE49-F238E27FC236}">
                <a16:creationId xmlns:a16="http://schemas.microsoft.com/office/drawing/2014/main" id="{B2F242D4-AEA9-B061-8E93-F31E1FC362A8}"/>
              </a:ext>
            </a:extLst>
          </p:cNvPr>
          <p:cNvPicPr>
            <a:picLocks noChangeAspect="1"/>
          </p:cNvPicPr>
          <p:nvPr/>
        </p:nvPicPr>
        <p:blipFill>
          <a:blip r:embed="rId7"/>
          <a:stretch>
            <a:fillRect/>
          </a:stretch>
        </p:blipFill>
        <p:spPr>
          <a:xfrm>
            <a:off x="6466621" y="2651690"/>
            <a:ext cx="2261293" cy="2551775"/>
          </a:xfrm>
          <a:prstGeom prst="rect">
            <a:avLst/>
          </a:prstGeom>
        </p:spPr>
      </p:pic>
      <p:pic>
        <p:nvPicPr>
          <p:cNvPr id="3" name="Picture 2">
            <a:extLst>
              <a:ext uri="{FF2B5EF4-FFF2-40B4-BE49-F238E27FC236}">
                <a16:creationId xmlns:a16="http://schemas.microsoft.com/office/drawing/2014/main" id="{57402032-1795-2B13-5B7B-ED14A4B661B2}"/>
              </a:ext>
            </a:extLst>
          </p:cNvPr>
          <p:cNvPicPr>
            <a:picLocks noChangeAspect="1"/>
          </p:cNvPicPr>
          <p:nvPr/>
        </p:nvPicPr>
        <p:blipFill>
          <a:blip r:embed="rId8"/>
          <a:stretch>
            <a:fillRect/>
          </a:stretch>
        </p:blipFill>
        <p:spPr>
          <a:xfrm>
            <a:off x="9296682" y="3062565"/>
            <a:ext cx="2618533" cy="1892744"/>
          </a:xfrm>
          <a:prstGeom prst="rect">
            <a:avLst/>
          </a:prstGeom>
        </p:spPr>
      </p:pic>
      <p:pic>
        <p:nvPicPr>
          <p:cNvPr id="8" name="Picture 7">
            <a:extLst>
              <a:ext uri="{FF2B5EF4-FFF2-40B4-BE49-F238E27FC236}">
                <a16:creationId xmlns:a16="http://schemas.microsoft.com/office/drawing/2014/main" id="{46E4FAAD-051A-9271-7F34-E47458193E75}"/>
              </a:ext>
            </a:extLst>
          </p:cNvPr>
          <p:cNvPicPr>
            <a:picLocks noChangeAspect="1"/>
          </p:cNvPicPr>
          <p:nvPr/>
        </p:nvPicPr>
        <p:blipFill>
          <a:blip r:embed="rId9"/>
          <a:stretch>
            <a:fillRect/>
          </a:stretch>
        </p:blipFill>
        <p:spPr>
          <a:xfrm>
            <a:off x="9417504" y="5067641"/>
            <a:ext cx="2376887" cy="1624749"/>
          </a:xfrm>
          <a:prstGeom prst="rect">
            <a:avLst/>
          </a:prstGeom>
        </p:spPr>
      </p:pic>
    </p:spTree>
    <p:extLst>
      <p:ext uri="{BB962C8B-B14F-4D97-AF65-F5344CB8AC3E}">
        <p14:creationId xmlns:p14="http://schemas.microsoft.com/office/powerpoint/2010/main" val="21449500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Shape 1074"/>
        <p:cNvGrpSpPr/>
        <p:nvPr/>
      </p:nvGrpSpPr>
      <p:grpSpPr>
        <a:xfrm>
          <a:off x="0" y="0"/>
          <a:ext cx="0" cy="0"/>
          <a:chOff x="0" y="0"/>
          <a:chExt cx="0" cy="0"/>
        </a:xfrm>
      </p:grpSpPr>
      <p:sp>
        <p:nvSpPr>
          <p:cNvPr id="1076" name="Google Shape;1076;p56"/>
          <p:cNvSpPr/>
          <p:nvPr/>
        </p:nvSpPr>
        <p:spPr>
          <a:xfrm>
            <a:off x="5520181" y="1331163"/>
            <a:ext cx="6322369" cy="5013634"/>
          </a:xfrm>
          <a:custGeom>
            <a:avLst/>
            <a:gdLst/>
            <a:ahLst/>
            <a:cxnLst/>
            <a:rect l="l" t="t" r="r" b="b"/>
            <a:pathLst>
              <a:path w="11030671" h="10315575" extrusionOk="0">
                <a:moveTo>
                  <a:pt x="0" y="0"/>
                </a:moveTo>
                <a:lnTo>
                  <a:pt x="11030670" y="0"/>
                </a:lnTo>
                <a:lnTo>
                  <a:pt x="11030670" y="10315575"/>
                </a:lnTo>
                <a:lnTo>
                  <a:pt x="0" y="10315575"/>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l="-1746" t="-1666" r="-5857"/>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77" name="Google Shape;1077;p56"/>
          <p:cNvSpPr/>
          <p:nvPr/>
        </p:nvSpPr>
        <p:spPr>
          <a:xfrm>
            <a:off x="452546" y="1814163"/>
            <a:ext cx="3706707" cy="4120807"/>
          </a:xfrm>
          <a:custGeom>
            <a:avLst/>
            <a:gdLst/>
            <a:ahLst/>
            <a:cxnLst/>
            <a:rect l="l" t="t" r="r" b="b"/>
            <a:pathLst>
              <a:path w="5560060" h="6181211" extrusionOk="0">
                <a:moveTo>
                  <a:pt x="0" y="0"/>
                </a:moveTo>
                <a:lnTo>
                  <a:pt x="5560060" y="0"/>
                </a:lnTo>
                <a:lnTo>
                  <a:pt x="5560060" y="6181211"/>
                </a:lnTo>
                <a:lnTo>
                  <a:pt x="0" y="6181211"/>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78" name="Google Shape;1078;p56"/>
          <p:cNvSpPr txBox="1"/>
          <p:nvPr/>
        </p:nvSpPr>
        <p:spPr>
          <a:xfrm>
            <a:off x="452546" y="532256"/>
            <a:ext cx="6322369" cy="553549"/>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5395"/>
              <a:buFont typeface="Arial"/>
              <a:buNone/>
              <a:tabLst/>
              <a:defRPr/>
            </a:pPr>
            <a:r>
              <a:rPr kumimoji="0" lang="en-US" sz="3597" b="1" i="0" u="none" strike="noStrike" kern="0" cap="none" spc="0" normalizeH="0" baseline="0" noProof="0" dirty="0">
                <a:ln>
                  <a:noFill/>
                </a:ln>
                <a:solidFill>
                  <a:srgbClr val="0B5FBA"/>
                </a:solidFill>
                <a:effectLst/>
                <a:uLnTx/>
                <a:uFillTx/>
                <a:latin typeface="Roboto"/>
                <a:ea typeface="Roboto"/>
                <a:cs typeface="Roboto"/>
                <a:sym typeface="Roboto"/>
              </a:rPr>
              <a:t>CRA outputs | risk matrix</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1079" name="Google Shape;1079;p56"/>
          <p:cNvSpPr txBox="1"/>
          <p:nvPr/>
        </p:nvSpPr>
        <p:spPr>
          <a:xfrm rot="-5400000">
            <a:off x="9047016" y="3327791"/>
            <a:ext cx="581254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Extract from risk matrix for Nagpur’s Climate Resilient City Action Plan</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80" name="Google Shape;1080;p56"/>
          <p:cNvSpPr txBox="1"/>
          <p:nvPr/>
        </p:nvSpPr>
        <p:spPr>
          <a:xfrm>
            <a:off x="503654" y="1383970"/>
            <a:ext cx="5326400" cy="23589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Case Study | Risk Matrix | Nagpur, India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81" name="Google Shape;1081;p56"/>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62</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085"/>
        <p:cNvGrpSpPr/>
        <p:nvPr/>
      </p:nvGrpSpPr>
      <p:grpSpPr>
        <a:xfrm>
          <a:off x="0" y="0"/>
          <a:ext cx="0" cy="0"/>
          <a:chOff x="0" y="0"/>
          <a:chExt cx="0" cy="0"/>
        </a:xfrm>
      </p:grpSpPr>
      <p:sp>
        <p:nvSpPr>
          <p:cNvPr id="1087" name="Google Shape;1087;p58"/>
          <p:cNvSpPr txBox="1"/>
          <p:nvPr/>
        </p:nvSpPr>
        <p:spPr>
          <a:xfrm>
            <a:off x="529802" y="548806"/>
            <a:ext cx="86858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dirty="0">
                <a:ln>
                  <a:noFill/>
                </a:ln>
                <a:solidFill>
                  <a:srgbClr val="0B5FBA"/>
                </a:solidFill>
                <a:effectLst/>
                <a:uLnTx/>
                <a:uFillTx/>
                <a:latin typeface="Roboto"/>
                <a:ea typeface="Roboto"/>
                <a:cs typeface="Roboto"/>
                <a:sym typeface="Roboto"/>
              </a:rPr>
              <a:t>CRA outputs | Hazard &amp; risk maps</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1088" name="Google Shape;1088;p58" descr="A map of a city  Description automatically generated"/>
          <p:cNvSpPr/>
          <p:nvPr/>
        </p:nvSpPr>
        <p:spPr>
          <a:xfrm>
            <a:off x="3081446" y="1540219"/>
            <a:ext cx="8766489" cy="4599513"/>
          </a:xfrm>
          <a:custGeom>
            <a:avLst/>
            <a:gdLst/>
            <a:ahLst/>
            <a:cxnLst/>
            <a:rect l="l" t="t" r="r" b="b"/>
            <a:pathLst>
              <a:path w="14712279" h="8086986" extrusionOk="0">
                <a:moveTo>
                  <a:pt x="0" y="0"/>
                </a:moveTo>
                <a:lnTo>
                  <a:pt x="14712279" y="0"/>
                </a:lnTo>
                <a:lnTo>
                  <a:pt x="14712279" y="8086986"/>
                </a:lnTo>
                <a:lnTo>
                  <a:pt x="0" y="8086986"/>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w="12700" cap="sq" cmpd="sng">
            <a:solidFill>
              <a:schemeClr val="bg1"/>
            </a:solidFill>
            <a:prstDash val="solid"/>
            <a:miter lim="8000"/>
            <a:headEnd type="none" w="sm" len="sm"/>
            <a:tailEnd type="none" w="sm" len="sm"/>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89" name="Google Shape;1089;p58"/>
          <p:cNvSpPr txBox="1"/>
          <p:nvPr/>
        </p:nvSpPr>
        <p:spPr>
          <a:xfrm>
            <a:off x="580910" y="1540219"/>
            <a:ext cx="2239546" cy="70769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Case Study | </a:t>
            </a:r>
            <a:r>
              <a:rPr kumimoji="0" lang="en-US" sz="1533" b="1" i="0" u="none" strike="noStrike" kern="0" cap="none" spc="0" normalizeH="0" baseline="0" noProof="0" err="1">
                <a:ln>
                  <a:noFill/>
                </a:ln>
                <a:solidFill>
                  <a:srgbClr val="0B5FBA"/>
                </a:solidFill>
                <a:effectLst/>
                <a:uLnTx/>
                <a:uFillTx/>
                <a:latin typeface="Roboto"/>
                <a:ea typeface="Roboto"/>
                <a:cs typeface="Roboto"/>
                <a:sym typeface="Roboto"/>
              </a:rPr>
              <a:t>Mukuru</a:t>
            </a: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 Flood Risk Map | Nairobi, Kenya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90" name="Google Shape;1090;p58"/>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63</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094"/>
        <p:cNvGrpSpPr/>
        <p:nvPr/>
      </p:nvGrpSpPr>
      <p:grpSpPr>
        <a:xfrm>
          <a:off x="0" y="0"/>
          <a:ext cx="0" cy="0"/>
          <a:chOff x="0" y="0"/>
          <a:chExt cx="0" cy="0"/>
        </a:xfrm>
      </p:grpSpPr>
      <p:sp>
        <p:nvSpPr>
          <p:cNvPr id="1096" name="Google Shape;1096;p59"/>
          <p:cNvSpPr txBox="1"/>
          <p:nvPr/>
        </p:nvSpPr>
        <p:spPr>
          <a:xfrm>
            <a:off x="352533" y="548806"/>
            <a:ext cx="86858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dirty="0">
                <a:ln>
                  <a:noFill/>
                </a:ln>
                <a:solidFill>
                  <a:srgbClr val="0B5FBA"/>
                </a:solidFill>
                <a:effectLst/>
                <a:uLnTx/>
                <a:uFillTx/>
                <a:latin typeface="Roboto"/>
                <a:ea typeface="Roboto"/>
                <a:cs typeface="Roboto"/>
                <a:sym typeface="Roboto"/>
              </a:rPr>
              <a:t>CRA outputs | Vulnerability maps</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1097" name="Google Shape;1097;p59"/>
          <p:cNvSpPr/>
          <p:nvPr/>
        </p:nvSpPr>
        <p:spPr>
          <a:xfrm>
            <a:off x="2812158" y="1306520"/>
            <a:ext cx="8685799" cy="5316357"/>
          </a:xfrm>
          <a:custGeom>
            <a:avLst/>
            <a:gdLst/>
            <a:ahLst/>
            <a:cxnLst/>
            <a:rect l="l" t="t" r="r" b="b"/>
            <a:pathLst>
              <a:path w="11347393" h="7978636" extrusionOk="0">
                <a:moveTo>
                  <a:pt x="0" y="0"/>
                </a:moveTo>
                <a:lnTo>
                  <a:pt x="11347393" y="0"/>
                </a:lnTo>
                <a:lnTo>
                  <a:pt x="11347393" y="7978635"/>
                </a:lnTo>
                <a:lnTo>
                  <a:pt x="0" y="7978635"/>
                </a:lnTo>
                <a:lnTo>
                  <a:pt x="0" y="0"/>
                </a:lnTo>
                <a:close/>
              </a:path>
            </a:pathLst>
          </a:custGeom>
          <a:blipFill rotWithShape="1">
            <a:blip r:embed="rId3">
              <a:alphaModFix/>
            </a:blip>
            <a:stretch>
              <a:fillRect/>
            </a:stretch>
          </a:blipFill>
          <a:ln w="12700" cap="rnd" cmpd="sng">
            <a:solidFill>
              <a:schemeClr val="bg1"/>
            </a:solidFill>
            <a:prstDash val="solid"/>
            <a:round/>
            <a:headEnd type="none" w="sm" len="sm"/>
            <a:tailEnd type="none" w="sm" len="sm"/>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98" name="Google Shape;1098;p59"/>
          <p:cNvSpPr txBox="1"/>
          <p:nvPr/>
        </p:nvSpPr>
        <p:spPr>
          <a:xfrm rot="-5400000">
            <a:off x="8933197" y="3546775"/>
            <a:ext cx="581254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0B5FBA"/>
                </a:solidFill>
                <a:effectLst/>
                <a:uLnTx/>
                <a:uFillTx/>
                <a:latin typeface="Roboto"/>
                <a:ea typeface="Roboto"/>
                <a:cs typeface="Roboto"/>
                <a:sym typeface="Roboto"/>
              </a:rPr>
              <a:t>Vulnerability hotspots, Nagpur (India)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99" name="Google Shape;1099;p59"/>
          <p:cNvSpPr txBox="1"/>
          <p:nvPr/>
        </p:nvSpPr>
        <p:spPr>
          <a:xfrm>
            <a:off x="403641" y="1540219"/>
            <a:ext cx="2177743" cy="70769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Case Study | Vulnerability Hotspot Map | Nagpur, India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00" name="Google Shape;1100;p59"/>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64</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094">
          <a:extLst>
            <a:ext uri="{FF2B5EF4-FFF2-40B4-BE49-F238E27FC236}">
              <a16:creationId xmlns:a16="http://schemas.microsoft.com/office/drawing/2014/main" id="{14135FAA-C69A-293D-4FCC-1CF5918BFA4C}"/>
            </a:ext>
          </a:extLst>
        </p:cNvPr>
        <p:cNvGrpSpPr/>
        <p:nvPr/>
      </p:nvGrpSpPr>
      <p:grpSpPr>
        <a:xfrm>
          <a:off x="0" y="0"/>
          <a:ext cx="0" cy="0"/>
          <a:chOff x="0" y="0"/>
          <a:chExt cx="0" cy="0"/>
        </a:xfrm>
      </p:grpSpPr>
      <p:sp>
        <p:nvSpPr>
          <p:cNvPr id="1096" name="Google Shape;1096;p59">
            <a:extLst>
              <a:ext uri="{FF2B5EF4-FFF2-40B4-BE49-F238E27FC236}">
                <a16:creationId xmlns:a16="http://schemas.microsoft.com/office/drawing/2014/main" id="{D0C8255F-9F7A-328B-43F1-F7CDE3240AC5}"/>
              </a:ext>
            </a:extLst>
          </p:cNvPr>
          <p:cNvSpPr txBox="1"/>
          <p:nvPr/>
        </p:nvSpPr>
        <p:spPr>
          <a:xfrm>
            <a:off x="352533" y="548806"/>
            <a:ext cx="86858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dirty="0">
                <a:ln>
                  <a:noFill/>
                </a:ln>
                <a:solidFill>
                  <a:srgbClr val="0B5FBA"/>
                </a:solidFill>
                <a:effectLst/>
                <a:uLnTx/>
                <a:uFillTx/>
                <a:latin typeface="Roboto"/>
                <a:ea typeface="Roboto"/>
                <a:cs typeface="Roboto"/>
                <a:sym typeface="Roboto"/>
              </a:rPr>
              <a:t>CRA outputs | Ranked Risk Matrix, Malawi</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1099" name="Google Shape;1099;p59">
            <a:extLst>
              <a:ext uri="{FF2B5EF4-FFF2-40B4-BE49-F238E27FC236}">
                <a16:creationId xmlns:a16="http://schemas.microsoft.com/office/drawing/2014/main" id="{2A619DAB-7077-3B86-1F91-EF4479296B77}"/>
              </a:ext>
            </a:extLst>
          </p:cNvPr>
          <p:cNvSpPr txBox="1"/>
          <p:nvPr/>
        </p:nvSpPr>
        <p:spPr>
          <a:xfrm>
            <a:off x="403641" y="1540219"/>
            <a:ext cx="2177743" cy="70769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dirty="0">
                <a:ln>
                  <a:noFill/>
                </a:ln>
                <a:solidFill>
                  <a:srgbClr val="0B5FBA"/>
                </a:solidFill>
                <a:effectLst/>
                <a:uLnTx/>
                <a:uFillTx/>
                <a:latin typeface="Roboto"/>
                <a:ea typeface="Roboto"/>
                <a:cs typeface="Roboto"/>
                <a:sym typeface="Roboto"/>
              </a:rPr>
              <a:t>Case Study | Malawi national climate resilient WASH Strategy</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1100" name="Google Shape;1100;p59">
            <a:extLst>
              <a:ext uri="{FF2B5EF4-FFF2-40B4-BE49-F238E27FC236}">
                <a16:creationId xmlns:a16="http://schemas.microsoft.com/office/drawing/2014/main" id="{EAD7AD3F-AEAC-0E18-35FB-6E0909815FEC}"/>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65</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pic>
        <p:nvPicPr>
          <p:cNvPr id="2" name="Picture 1">
            <a:extLst>
              <a:ext uri="{FF2B5EF4-FFF2-40B4-BE49-F238E27FC236}">
                <a16:creationId xmlns:a16="http://schemas.microsoft.com/office/drawing/2014/main" id="{DC185EEA-AE5F-CD7F-7E0A-87C0D9390A03}"/>
              </a:ext>
            </a:extLst>
          </p:cNvPr>
          <p:cNvPicPr>
            <a:picLocks noChangeAspect="1"/>
          </p:cNvPicPr>
          <p:nvPr/>
        </p:nvPicPr>
        <p:blipFill>
          <a:blip r:embed="rId3"/>
          <a:stretch>
            <a:fillRect/>
          </a:stretch>
        </p:blipFill>
        <p:spPr>
          <a:xfrm>
            <a:off x="3001830" y="1139231"/>
            <a:ext cx="8509686" cy="7910392"/>
          </a:xfrm>
          <a:prstGeom prst="rect">
            <a:avLst/>
          </a:prstGeom>
        </p:spPr>
      </p:pic>
    </p:spTree>
    <p:extLst>
      <p:ext uri="{BB962C8B-B14F-4D97-AF65-F5344CB8AC3E}">
        <p14:creationId xmlns:p14="http://schemas.microsoft.com/office/powerpoint/2010/main" val="64279114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104"/>
        <p:cNvGrpSpPr/>
        <p:nvPr/>
      </p:nvGrpSpPr>
      <p:grpSpPr>
        <a:xfrm>
          <a:off x="0" y="0"/>
          <a:ext cx="0" cy="0"/>
          <a:chOff x="0" y="0"/>
          <a:chExt cx="0" cy="0"/>
        </a:xfrm>
      </p:grpSpPr>
      <p:sp>
        <p:nvSpPr>
          <p:cNvPr id="1106" name="Google Shape;1106;p60" descr="A blue circle with buildings in the background  Description automatically generated"/>
          <p:cNvSpPr/>
          <p:nvPr/>
        </p:nvSpPr>
        <p:spPr>
          <a:xfrm>
            <a:off x="881171" y="1915492"/>
            <a:ext cx="3796860" cy="3885108"/>
          </a:xfrm>
          <a:custGeom>
            <a:avLst/>
            <a:gdLst/>
            <a:ahLst/>
            <a:cxnLst/>
            <a:rect l="l" t="t" r="r" b="b"/>
            <a:pathLst>
              <a:path w="5695290" h="5827662" extrusionOk="0">
                <a:moveTo>
                  <a:pt x="0" y="0"/>
                </a:moveTo>
                <a:lnTo>
                  <a:pt x="5695290" y="0"/>
                </a:lnTo>
                <a:lnTo>
                  <a:pt x="5695290" y="5827662"/>
                </a:lnTo>
                <a:lnTo>
                  <a:pt x="0" y="5827662"/>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w="12700" cap="rnd" cmpd="sng">
            <a:solidFill>
              <a:srgbClr val="0B5FBA"/>
            </a:solidFill>
            <a:prstDash val="solid"/>
            <a:round/>
            <a:headEnd type="none" w="sm" len="sm"/>
            <a:tailEnd type="none" w="sm" len="sm"/>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07" name="Google Shape;1107;p60"/>
          <p:cNvSpPr/>
          <p:nvPr/>
        </p:nvSpPr>
        <p:spPr>
          <a:xfrm>
            <a:off x="4874881" y="1915492"/>
            <a:ext cx="6981319" cy="3885108"/>
          </a:xfrm>
          <a:custGeom>
            <a:avLst/>
            <a:gdLst/>
            <a:ahLst/>
            <a:cxnLst/>
            <a:rect l="l" t="t" r="r" b="b"/>
            <a:pathLst>
              <a:path w="10471978" h="5827662" extrusionOk="0">
                <a:moveTo>
                  <a:pt x="0" y="0"/>
                </a:moveTo>
                <a:lnTo>
                  <a:pt x="10471978" y="0"/>
                </a:lnTo>
                <a:lnTo>
                  <a:pt x="10471978" y="5827662"/>
                </a:lnTo>
                <a:lnTo>
                  <a:pt x="0" y="5827662"/>
                </a:lnTo>
                <a:lnTo>
                  <a:pt x="0" y="0"/>
                </a:lnTo>
                <a:close/>
              </a:path>
            </a:pathLst>
          </a:custGeom>
          <a:blipFill rotWithShape="1">
            <a:blip r:embed="rId4">
              <a:alphaModFix/>
            </a:blip>
            <a:stretch>
              <a:fillRect/>
            </a:stretch>
          </a:blipFill>
          <a:ln w="12700" cap="rnd" cmpd="sng">
            <a:solidFill>
              <a:srgbClr val="0B5FBA"/>
            </a:solidFill>
            <a:prstDash val="solid"/>
            <a:round/>
            <a:headEnd type="none" w="sm" len="sm"/>
            <a:tailEnd type="none" w="sm" len="sm"/>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08" name="Google Shape;1108;p60"/>
          <p:cNvSpPr txBox="1"/>
          <p:nvPr/>
        </p:nvSpPr>
        <p:spPr>
          <a:xfrm>
            <a:off x="881171" y="548806"/>
            <a:ext cx="86858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dirty="0">
                <a:ln>
                  <a:noFill/>
                </a:ln>
                <a:solidFill>
                  <a:srgbClr val="0B5FBA"/>
                </a:solidFill>
                <a:effectLst/>
                <a:uLnTx/>
                <a:uFillTx/>
                <a:latin typeface="Roboto"/>
                <a:ea typeface="Roboto"/>
                <a:cs typeface="Roboto"/>
                <a:sym typeface="Roboto"/>
              </a:rPr>
              <a:t>CRA outputs | infographics</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1109" name="Google Shape;1109;p60"/>
          <p:cNvSpPr txBox="1"/>
          <p:nvPr/>
        </p:nvSpPr>
        <p:spPr>
          <a:xfrm>
            <a:off x="932279" y="1540220"/>
            <a:ext cx="5326400" cy="23589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Case Study | Semarang, Indonesia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10" name="Google Shape;1110;p60"/>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66</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114"/>
        <p:cNvGrpSpPr/>
        <p:nvPr/>
      </p:nvGrpSpPr>
      <p:grpSpPr>
        <a:xfrm>
          <a:off x="0" y="0"/>
          <a:ext cx="0" cy="0"/>
          <a:chOff x="0" y="0"/>
          <a:chExt cx="0" cy="0"/>
        </a:xfrm>
      </p:grpSpPr>
      <p:sp>
        <p:nvSpPr>
          <p:cNvPr id="1116" name="Google Shape;1116;p61"/>
          <p:cNvSpPr txBox="1"/>
          <p:nvPr/>
        </p:nvSpPr>
        <p:spPr>
          <a:xfrm>
            <a:off x="440583" y="688500"/>
            <a:ext cx="11310834" cy="553549"/>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5395"/>
              <a:buFont typeface="Arial"/>
              <a:buNone/>
              <a:tabLst/>
              <a:defRPr/>
            </a:pPr>
            <a:r>
              <a:rPr kumimoji="0" lang="en-US" sz="3597" b="1" i="0" u="none" strike="noStrike" kern="0" cap="none" spc="0" normalizeH="0" baseline="0" noProof="0" dirty="0">
                <a:ln>
                  <a:noFill/>
                </a:ln>
                <a:solidFill>
                  <a:srgbClr val="0B5FBA"/>
                </a:solidFill>
                <a:effectLst/>
                <a:uLnTx/>
                <a:uFillTx/>
                <a:latin typeface="Roboto"/>
                <a:ea typeface="Roboto"/>
                <a:cs typeface="Roboto"/>
                <a:sym typeface="Roboto"/>
              </a:rPr>
              <a:t>CRA outputs | </a:t>
            </a:r>
            <a:r>
              <a:rPr kumimoji="0" lang="en-US" sz="3597" b="1" i="0" u="none" strike="noStrike" kern="0" cap="none" spc="0" normalizeH="0" baseline="0" noProof="0" dirty="0" err="1">
                <a:ln>
                  <a:noFill/>
                </a:ln>
                <a:solidFill>
                  <a:srgbClr val="0B5FBA"/>
                </a:solidFill>
                <a:effectLst/>
                <a:uLnTx/>
                <a:uFillTx/>
                <a:latin typeface="Roboto"/>
                <a:ea typeface="Roboto"/>
                <a:cs typeface="Roboto"/>
                <a:sym typeface="Roboto"/>
              </a:rPr>
              <a:t>Prioritised</a:t>
            </a:r>
            <a:r>
              <a:rPr kumimoji="0" lang="en-US" sz="3597" b="1" i="0" u="none" strike="noStrike" kern="0" cap="none" spc="0" normalizeH="0" baseline="0" noProof="0" dirty="0">
                <a:ln>
                  <a:noFill/>
                </a:ln>
                <a:solidFill>
                  <a:srgbClr val="0B5FBA"/>
                </a:solidFill>
                <a:effectLst/>
                <a:uLnTx/>
                <a:uFillTx/>
                <a:latin typeface="Roboto"/>
                <a:ea typeface="Roboto"/>
                <a:cs typeface="Roboto"/>
                <a:sym typeface="Roboto"/>
              </a:rPr>
              <a:t> adaptation solutions</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1117" name="Google Shape;1117;p61" descr="A poster of different types of waste management  Description automatically generated"/>
          <p:cNvSpPr/>
          <p:nvPr/>
        </p:nvSpPr>
        <p:spPr>
          <a:xfrm>
            <a:off x="6003460" y="1913467"/>
            <a:ext cx="4805123" cy="2035528"/>
          </a:xfrm>
          <a:custGeom>
            <a:avLst/>
            <a:gdLst/>
            <a:ahLst/>
            <a:cxnLst/>
            <a:rect l="l" t="t" r="r" b="b"/>
            <a:pathLst>
              <a:path w="8252887" h="3954187" extrusionOk="0">
                <a:moveTo>
                  <a:pt x="0" y="0"/>
                </a:moveTo>
                <a:lnTo>
                  <a:pt x="8252887" y="0"/>
                </a:lnTo>
                <a:lnTo>
                  <a:pt x="8252887" y="3954188"/>
                </a:lnTo>
                <a:lnTo>
                  <a:pt x="0" y="3954188"/>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w="12700" cap="rnd" cmpd="sng">
            <a:solidFill>
              <a:srgbClr val="0B5FBA"/>
            </a:solidFill>
            <a:prstDash val="solid"/>
            <a:round/>
            <a:headEnd type="none" w="sm" len="sm"/>
            <a:tailEnd type="none" w="sm" len="sm"/>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18" name="Google Shape;1118;p61" descr="A poster of different types of waste management  Description automatically generated"/>
          <p:cNvSpPr/>
          <p:nvPr/>
        </p:nvSpPr>
        <p:spPr>
          <a:xfrm>
            <a:off x="6003460" y="4057970"/>
            <a:ext cx="4805123" cy="2309801"/>
          </a:xfrm>
          <a:custGeom>
            <a:avLst/>
            <a:gdLst/>
            <a:ahLst/>
            <a:cxnLst/>
            <a:rect l="l" t="t" r="r" b="b"/>
            <a:pathLst>
              <a:path w="8252887" h="3771304" extrusionOk="0">
                <a:moveTo>
                  <a:pt x="0" y="0"/>
                </a:moveTo>
                <a:lnTo>
                  <a:pt x="8252887" y="0"/>
                </a:lnTo>
                <a:lnTo>
                  <a:pt x="8252887" y="3771304"/>
                </a:lnTo>
                <a:lnTo>
                  <a:pt x="0" y="3771304"/>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w="12700" cap="rnd" cmpd="sng">
            <a:solidFill>
              <a:srgbClr val="0B5FBA"/>
            </a:solidFill>
            <a:prstDash val="solid"/>
            <a:round/>
            <a:headEnd type="none" w="sm" len="sm"/>
            <a:tailEnd type="none" w="sm" len="sm"/>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19" name="Google Shape;1119;p61" descr="A poster of different types of waste management  Description automatically generated"/>
          <p:cNvSpPr/>
          <p:nvPr/>
        </p:nvSpPr>
        <p:spPr>
          <a:xfrm>
            <a:off x="491696" y="1913467"/>
            <a:ext cx="4805123" cy="4454304"/>
          </a:xfrm>
          <a:custGeom>
            <a:avLst/>
            <a:gdLst/>
            <a:ahLst/>
            <a:cxnLst/>
            <a:rect l="l" t="t" r="r" b="b"/>
            <a:pathLst>
              <a:path w="6158683" h="5827662" extrusionOk="0">
                <a:moveTo>
                  <a:pt x="0" y="0"/>
                </a:moveTo>
                <a:lnTo>
                  <a:pt x="6158683" y="0"/>
                </a:lnTo>
                <a:lnTo>
                  <a:pt x="6158683" y="5827661"/>
                </a:lnTo>
                <a:lnTo>
                  <a:pt x="0" y="5827661"/>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w="12700" cap="rnd" cmpd="sng">
            <a:solidFill>
              <a:srgbClr val="0B5FBA"/>
            </a:solidFill>
            <a:prstDash val="solid"/>
            <a:round/>
            <a:headEnd type="none" w="sm" len="sm"/>
            <a:tailEnd type="none" w="sm" len="sm"/>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0" name="Google Shape;1120;p61"/>
          <p:cNvSpPr txBox="1"/>
          <p:nvPr/>
        </p:nvSpPr>
        <p:spPr>
          <a:xfrm rot="-5400000">
            <a:off x="8168371" y="3350765"/>
            <a:ext cx="581254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0B5FBA"/>
                </a:solidFill>
                <a:effectLst/>
                <a:uLnTx/>
                <a:uFillTx/>
                <a:latin typeface="Roboto"/>
                <a:ea typeface="Roboto"/>
                <a:cs typeface="Roboto"/>
                <a:sym typeface="Roboto"/>
              </a:rPr>
              <a:t>Priority adaptation actions for Mumbai (India)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1" name="Google Shape;1121;p61"/>
          <p:cNvSpPr txBox="1"/>
          <p:nvPr/>
        </p:nvSpPr>
        <p:spPr>
          <a:xfrm>
            <a:off x="491696" y="1540220"/>
            <a:ext cx="5326400" cy="23589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Case Study | Mumbai, India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2" name="Google Shape;1122;p61"/>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67</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126"/>
        <p:cNvGrpSpPr/>
        <p:nvPr/>
      </p:nvGrpSpPr>
      <p:grpSpPr>
        <a:xfrm>
          <a:off x="0" y="0"/>
          <a:ext cx="0" cy="0"/>
          <a:chOff x="0" y="0"/>
          <a:chExt cx="0" cy="0"/>
        </a:xfrm>
      </p:grpSpPr>
      <p:sp>
        <p:nvSpPr>
          <p:cNvPr id="1128" name="Google Shape;1128;p62"/>
          <p:cNvSpPr txBox="1"/>
          <p:nvPr/>
        </p:nvSpPr>
        <p:spPr>
          <a:xfrm>
            <a:off x="409679" y="548800"/>
            <a:ext cx="92932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dirty="0">
                <a:ln>
                  <a:noFill/>
                </a:ln>
                <a:solidFill>
                  <a:srgbClr val="0B5FBA"/>
                </a:solidFill>
                <a:effectLst/>
                <a:uLnTx/>
                <a:uFillTx/>
                <a:latin typeface="Roboto"/>
                <a:ea typeface="Roboto"/>
                <a:cs typeface="Roboto"/>
                <a:sym typeface="Roboto"/>
              </a:rPr>
              <a:t>CRA outputs | Interactive online platforms</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1129" name="Google Shape;1129;p62"/>
          <p:cNvSpPr/>
          <p:nvPr/>
        </p:nvSpPr>
        <p:spPr>
          <a:xfrm>
            <a:off x="9702875" y="4234657"/>
            <a:ext cx="2028334" cy="2074543"/>
          </a:xfrm>
          <a:custGeom>
            <a:avLst/>
            <a:gdLst/>
            <a:ahLst/>
            <a:cxnLst/>
            <a:rect l="l" t="t" r="r" b="b"/>
            <a:pathLst>
              <a:path w="3461634" h="3461634" extrusionOk="0">
                <a:moveTo>
                  <a:pt x="0" y="0"/>
                </a:moveTo>
                <a:lnTo>
                  <a:pt x="3461634" y="0"/>
                </a:lnTo>
                <a:lnTo>
                  <a:pt x="3461634" y="3461634"/>
                </a:lnTo>
                <a:lnTo>
                  <a:pt x="0" y="3461634"/>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0" name="Google Shape;1130;p62"/>
          <p:cNvSpPr/>
          <p:nvPr/>
        </p:nvSpPr>
        <p:spPr>
          <a:xfrm>
            <a:off x="460791" y="2143953"/>
            <a:ext cx="9242084" cy="4079951"/>
          </a:xfrm>
          <a:custGeom>
            <a:avLst/>
            <a:gdLst/>
            <a:ahLst/>
            <a:cxnLst/>
            <a:rect l="l" t="t" r="r" b="b"/>
            <a:pathLst>
              <a:path w="13863126" h="6428565" extrusionOk="0">
                <a:moveTo>
                  <a:pt x="0" y="0"/>
                </a:moveTo>
                <a:lnTo>
                  <a:pt x="13863126" y="0"/>
                </a:lnTo>
                <a:lnTo>
                  <a:pt x="13863126" y="6428564"/>
                </a:lnTo>
                <a:lnTo>
                  <a:pt x="0" y="6428564"/>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1" name="Google Shape;1131;p62"/>
          <p:cNvSpPr txBox="1"/>
          <p:nvPr/>
        </p:nvSpPr>
        <p:spPr>
          <a:xfrm>
            <a:off x="460791" y="1540220"/>
            <a:ext cx="5326400" cy="23589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Case Study | eThekwini Municipality (Durban), South Africa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2" name="Google Shape;1132;p62"/>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68</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1136"/>
        <p:cNvGrpSpPr/>
        <p:nvPr/>
      </p:nvGrpSpPr>
      <p:grpSpPr>
        <a:xfrm>
          <a:off x="0" y="0"/>
          <a:ext cx="0" cy="0"/>
          <a:chOff x="0" y="0"/>
          <a:chExt cx="0" cy="0"/>
        </a:xfrm>
      </p:grpSpPr>
      <p:sp>
        <p:nvSpPr>
          <p:cNvPr id="1137" name="Google Shape;1137;p63"/>
          <p:cNvSpPr/>
          <p:nvPr/>
        </p:nvSpPr>
        <p:spPr>
          <a:xfrm>
            <a:off x="708257" y="0"/>
            <a:ext cx="38100" cy="6975088"/>
          </a:xfrm>
          <a:prstGeom prst="rect">
            <a:avLst/>
          </a:prstGeom>
          <a:solidFill>
            <a:schemeClr val="bg1"/>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8" name="Google Shape;1138;p63"/>
          <p:cNvSpPr/>
          <p:nvPr/>
        </p:nvSpPr>
        <p:spPr>
          <a:xfrm>
            <a:off x="6096000" y="0"/>
            <a:ext cx="6096000" cy="6858000"/>
          </a:xfrm>
          <a:custGeom>
            <a:avLst/>
            <a:gdLst/>
            <a:ahLst/>
            <a:cxnLst/>
            <a:rect l="l" t="t" r="r" b="b"/>
            <a:pathLst>
              <a:path w="9144000" h="10287000" extrusionOk="0">
                <a:moveTo>
                  <a:pt x="0" y="0"/>
                </a:moveTo>
                <a:lnTo>
                  <a:pt x="9144000" y="0"/>
                </a:lnTo>
                <a:lnTo>
                  <a:pt x="9144000" y="10287000"/>
                </a:lnTo>
                <a:lnTo>
                  <a:pt x="0" y="10287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9" name="Google Shape;1139;p63"/>
          <p:cNvSpPr txBox="1"/>
          <p:nvPr/>
        </p:nvSpPr>
        <p:spPr>
          <a:xfrm>
            <a:off x="881171" y="1170402"/>
            <a:ext cx="5239669"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Questions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140" name="Google Shape;1140;p63"/>
          <p:cNvSpPr txBox="1"/>
          <p:nvPr/>
        </p:nvSpPr>
        <p:spPr>
          <a:xfrm>
            <a:off x="867102" y="2017814"/>
            <a:ext cx="4477732" cy="29745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900"/>
              <a:buFont typeface="Arial"/>
              <a:buNone/>
              <a:tabLst/>
              <a:defRPr/>
            </a:pPr>
            <a:r>
              <a:rPr kumimoji="0" lang="en-US" sz="1933" b="0" i="0" u="none" strike="noStrike" kern="0" cap="none" spc="0" normalizeH="0" baseline="0" noProof="0">
                <a:ln>
                  <a:noFill/>
                </a:ln>
                <a:solidFill>
                  <a:prstClr val="white"/>
                </a:solidFill>
                <a:effectLst/>
                <a:uLnTx/>
                <a:uFillTx/>
                <a:latin typeface="Roboto"/>
                <a:ea typeface="Roboto"/>
                <a:cs typeface="Roboto"/>
                <a:sym typeface="Roboto"/>
              </a:rPr>
              <a:t>Do you have any questions?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cxnSp>
        <p:nvCxnSpPr>
          <p:cNvPr id="1141" name="Google Shape;1141;p63"/>
          <p:cNvCxnSpPr/>
          <p:nvPr/>
        </p:nvCxnSpPr>
        <p:spPr>
          <a:xfrm rot="10800000" flipH="1">
            <a:off x="746696" y="3306775"/>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1142" name="Google Shape;1142;p63"/>
          <p:cNvCxnSpPr/>
          <p:nvPr/>
        </p:nvCxnSpPr>
        <p:spPr>
          <a:xfrm rot="10800000" flipH="1">
            <a:off x="746470" y="4415275"/>
            <a:ext cx="886622" cy="7873"/>
          </a:xfrm>
          <a:prstGeom prst="straightConnector1">
            <a:avLst/>
          </a:prstGeom>
          <a:noFill/>
          <a:ln w="38100" cap="flat" cmpd="sng">
            <a:solidFill>
              <a:schemeClr val="bg1"/>
            </a:solidFill>
            <a:prstDash val="solid"/>
            <a:round/>
            <a:headEnd type="none" w="sm" len="sm"/>
            <a:tailEnd type="stealth" w="med" len="med"/>
          </a:ln>
        </p:spPr>
      </p:cxnSp>
      <p:sp>
        <p:nvSpPr>
          <p:cNvPr id="1143" name="Google Shape;1143;p63"/>
          <p:cNvSpPr txBox="1"/>
          <p:nvPr/>
        </p:nvSpPr>
        <p:spPr>
          <a:xfrm>
            <a:off x="1794365" y="4259391"/>
            <a:ext cx="2853600" cy="1179490"/>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Is there anything introduced in this section that you are unfamiliar with and that you would like to discuss in further detail?</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144" name="Google Shape;1144;p63"/>
          <p:cNvSpPr txBox="1"/>
          <p:nvPr/>
        </p:nvSpPr>
        <p:spPr>
          <a:xfrm>
            <a:off x="1813640" y="3211267"/>
            <a:ext cx="3045200"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Consider ‘how to conduct a climate risk assessment’.</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145" name="Google Shape;1145;p63"/>
          <p:cNvSpPr txBox="1"/>
          <p:nvPr/>
        </p:nvSpPr>
        <p:spPr>
          <a:xfrm rot="-5400000">
            <a:off x="9344523" y="3680748"/>
            <a:ext cx="5050257"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Dhaka'; Photo by Nachoipd, Pixabay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7" name="Google Shape;1147;p63"/>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69</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DE17456B-1235-C219-F975-B4014B0735E8}"/>
            </a:ext>
          </a:extLst>
        </p:cNvPr>
        <p:cNvGrpSpPr/>
        <p:nvPr/>
      </p:nvGrpSpPr>
      <p:grpSpPr>
        <a:xfrm>
          <a:off x="0" y="0"/>
          <a:ext cx="0" cy="0"/>
          <a:chOff x="0" y="0"/>
          <a:chExt cx="0" cy="0"/>
        </a:xfrm>
      </p:grpSpPr>
      <p:sp>
        <p:nvSpPr>
          <p:cNvPr id="21" name="Google Shape;169;p6">
            <a:extLst>
              <a:ext uri="{FF2B5EF4-FFF2-40B4-BE49-F238E27FC236}">
                <a16:creationId xmlns:a16="http://schemas.microsoft.com/office/drawing/2014/main" id="{1F0174DF-969E-561D-B3C3-D6DD49609B5F}"/>
              </a:ext>
            </a:extLst>
          </p:cNvPr>
          <p:cNvSpPr/>
          <p:nvPr/>
        </p:nvSpPr>
        <p:spPr>
          <a:xfrm>
            <a:off x="1770633"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2" name="Google Shape;170;p6">
            <a:extLst>
              <a:ext uri="{FF2B5EF4-FFF2-40B4-BE49-F238E27FC236}">
                <a16:creationId xmlns:a16="http://schemas.microsoft.com/office/drawing/2014/main" id="{609FE114-8EFB-AE1C-DECA-38BC261808A1}"/>
              </a:ext>
            </a:extLst>
          </p:cNvPr>
          <p:cNvSpPr txBox="1"/>
          <p:nvPr/>
        </p:nvSpPr>
        <p:spPr>
          <a:xfrm>
            <a:off x="1900986" y="3746554"/>
            <a:ext cx="1218027" cy="82028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66" b="1" i="0" u="none" strike="noStrike" kern="0" cap="none" spc="0" normalizeH="0" baseline="0" noProof="0">
              <a:ln>
                <a:noFill/>
              </a:ln>
              <a:solidFill>
                <a:srgbClr val="FFFFFF"/>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srgbClr val="FFFFFF"/>
                </a:solidFill>
                <a:effectLst/>
                <a:uLnTx/>
                <a:uFillTx/>
                <a:latin typeface="Roboto"/>
                <a:ea typeface="Roboto"/>
                <a:cs typeface="Roboto"/>
                <a:sym typeface="Arial"/>
              </a:rPr>
              <a:t> </a:t>
            </a:r>
            <a:r>
              <a:rPr kumimoji="0" lang="en-GB" sz="1466" b="0" i="0" u="none" strike="noStrike" kern="0" cap="none" spc="0" normalizeH="0" baseline="0" noProof="0">
                <a:ln>
                  <a:noFill/>
                </a:ln>
                <a:solidFill>
                  <a:prstClr val="white">
                    <a:lumMod val="85000"/>
                  </a:prstClr>
                </a:solidFill>
                <a:effectLst/>
                <a:uLnTx/>
                <a:uFillTx/>
                <a:latin typeface="Roboto"/>
                <a:ea typeface="Roboto"/>
                <a:cs typeface="Roboto"/>
                <a:sym typeface="Arial"/>
              </a:rPr>
              <a:t>Online introduction</a:t>
            </a:r>
            <a:endParaRPr kumimoji="0" lang="en-US" sz="1466" b="1" i="0" u="none" strike="noStrike" kern="0" cap="none" spc="0" normalizeH="0" baseline="0" noProof="0">
              <a:ln>
                <a:noFill/>
              </a:ln>
              <a:solidFill>
                <a:prstClr val="white">
                  <a:lumMod val="85000"/>
                </a:prstClr>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3" name="Google Shape;187;p6">
            <a:extLst>
              <a:ext uri="{FF2B5EF4-FFF2-40B4-BE49-F238E27FC236}">
                <a16:creationId xmlns:a16="http://schemas.microsoft.com/office/drawing/2014/main" id="{C366B4DB-562B-6E6E-C248-02F0D1E83A61}"/>
              </a:ext>
            </a:extLst>
          </p:cNvPr>
          <p:cNvSpPr/>
          <p:nvPr/>
        </p:nvSpPr>
        <p:spPr>
          <a:xfrm>
            <a:off x="3555665"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5" name="Google Shape;189;p6">
            <a:extLst>
              <a:ext uri="{FF2B5EF4-FFF2-40B4-BE49-F238E27FC236}">
                <a16:creationId xmlns:a16="http://schemas.microsoft.com/office/drawing/2014/main" id="{6636C677-A245-7A48-441E-18AA3960DEE7}"/>
              </a:ext>
            </a:extLst>
          </p:cNvPr>
          <p:cNvSpPr/>
          <p:nvPr/>
        </p:nvSpPr>
        <p:spPr>
          <a:xfrm>
            <a:off x="5340698"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7" name="Google Shape;191;p6">
            <a:extLst>
              <a:ext uri="{FF2B5EF4-FFF2-40B4-BE49-F238E27FC236}">
                <a16:creationId xmlns:a16="http://schemas.microsoft.com/office/drawing/2014/main" id="{1EDE06FF-4544-6DE6-D2CB-89A696D387C8}"/>
              </a:ext>
            </a:extLst>
          </p:cNvPr>
          <p:cNvSpPr/>
          <p:nvPr/>
        </p:nvSpPr>
        <p:spPr>
          <a:xfrm>
            <a:off x="7131312"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9" name="Google Shape;193;p6">
            <a:extLst>
              <a:ext uri="{FF2B5EF4-FFF2-40B4-BE49-F238E27FC236}">
                <a16:creationId xmlns:a16="http://schemas.microsoft.com/office/drawing/2014/main" id="{556207FE-1816-CF71-8C00-663F70595F4E}"/>
              </a:ext>
            </a:extLst>
          </p:cNvPr>
          <p:cNvSpPr/>
          <p:nvPr/>
        </p:nvSpPr>
        <p:spPr>
          <a:xfrm>
            <a:off x="8921926"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9" name="Google Shape;175;p6">
            <a:extLst>
              <a:ext uri="{FF2B5EF4-FFF2-40B4-BE49-F238E27FC236}">
                <a16:creationId xmlns:a16="http://schemas.microsoft.com/office/drawing/2014/main" id="{20E5A39F-DFB5-3BEB-30EC-8CFC959F4BB0}"/>
              </a:ext>
            </a:extLst>
          </p:cNvPr>
          <p:cNvSpPr/>
          <p:nvPr/>
        </p:nvSpPr>
        <p:spPr>
          <a:xfrm>
            <a:off x="3555665" y="1949142"/>
            <a:ext cx="1391476" cy="1391476"/>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Arial"/>
              </a:rPr>
              <a:t>Module 2</a:t>
            </a:r>
            <a:endParaRPr kumimoji="0"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Arial"/>
            </a:endParaRPr>
          </a:p>
        </p:txBody>
      </p:sp>
      <p:sp>
        <p:nvSpPr>
          <p:cNvPr id="50" name="Google Shape;170;p6">
            <a:extLst>
              <a:ext uri="{FF2B5EF4-FFF2-40B4-BE49-F238E27FC236}">
                <a16:creationId xmlns:a16="http://schemas.microsoft.com/office/drawing/2014/main" id="{C1E4A5E0-75E6-7CBB-E264-03E343D61161}"/>
              </a:ext>
            </a:extLst>
          </p:cNvPr>
          <p:cNvSpPr txBox="1"/>
          <p:nvPr/>
        </p:nvSpPr>
        <p:spPr>
          <a:xfrm>
            <a:off x="5490990" y="3746554"/>
            <a:ext cx="1218027" cy="67672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66" b="1" i="0" u="none" strike="noStrike" kern="0" cap="none" spc="0" normalizeH="0" baseline="0" noProof="0">
              <a:ln>
                <a:noFill/>
              </a:ln>
              <a:solidFill>
                <a:srgbClr val="FFFFFF"/>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srgbClr val="FFFFFF"/>
                </a:solidFill>
                <a:effectLst/>
                <a:uLnTx/>
                <a:uFillTx/>
                <a:latin typeface="Roboto"/>
                <a:ea typeface="Roboto"/>
                <a:cs typeface="Roboto"/>
                <a:sym typeface="Arial"/>
              </a:rPr>
              <a:t>Climate Risk Assessments</a:t>
            </a:r>
          </a:p>
        </p:txBody>
      </p:sp>
      <p:sp>
        <p:nvSpPr>
          <p:cNvPr id="51" name="Google Shape;170;p6">
            <a:extLst>
              <a:ext uri="{FF2B5EF4-FFF2-40B4-BE49-F238E27FC236}">
                <a16:creationId xmlns:a16="http://schemas.microsoft.com/office/drawing/2014/main" id="{F40C155C-4514-BEB4-986A-255B52F8C132}"/>
              </a:ext>
            </a:extLst>
          </p:cNvPr>
          <p:cNvSpPr txBox="1"/>
          <p:nvPr/>
        </p:nvSpPr>
        <p:spPr>
          <a:xfrm>
            <a:off x="3650983" y="3737931"/>
            <a:ext cx="1218027" cy="135344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66" b="1" i="0" u="none" strike="noStrike" kern="0" cap="none" spc="0" normalizeH="0" baseline="0" noProof="0">
              <a:ln>
                <a:noFill/>
              </a:ln>
              <a:solidFill>
                <a:srgbClr val="FFFFFF"/>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prstClr val="white">
                    <a:lumMod val="85000"/>
                  </a:prstClr>
                </a:solidFill>
                <a:effectLst/>
                <a:uLnTx/>
                <a:uFillTx/>
                <a:latin typeface="Roboto"/>
                <a:ea typeface="Roboto"/>
                <a:cs typeface="Roboto"/>
                <a:sym typeface="Arial"/>
              </a:rPr>
              <a:t>Climate hazards &amp; risks and the role of inclusion</a:t>
            </a:r>
            <a:endParaRPr kumimoji="0" lang="en-US" sz="933" b="0" i="0" u="none" strike="noStrike" kern="0" cap="none" spc="0" normalizeH="0" baseline="0" noProof="0">
              <a:ln>
                <a:noFill/>
              </a:ln>
              <a:solidFill>
                <a:prstClr val="white">
                  <a:lumMod val="85000"/>
                </a:prstClr>
              </a:solidFill>
              <a:effectLst/>
              <a:uLnTx/>
              <a:uFillTx/>
              <a:latin typeface="Arial"/>
              <a:cs typeface="Arial"/>
              <a:sym typeface="Arial"/>
            </a:endParaRPr>
          </a:p>
        </p:txBody>
      </p:sp>
      <p:sp>
        <p:nvSpPr>
          <p:cNvPr id="52" name="Google Shape;170;p6">
            <a:extLst>
              <a:ext uri="{FF2B5EF4-FFF2-40B4-BE49-F238E27FC236}">
                <a16:creationId xmlns:a16="http://schemas.microsoft.com/office/drawing/2014/main" id="{F1BD0552-0DD2-6678-4ADD-540F4410042D}"/>
              </a:ext>
            </a:extLst>
          </p:cNvPr>
          <p:cNvSpPr txBox="1"/>
          <p:nvPr/>
        </p:nvSpPr>
        <p:spPr>
          <a:xfrm>
            <a:off x="7281604" y="3759315"/>
            <a:ext cx="1218027" cy="112787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66" b="1" i="0" u="none" strike="noStrike" kern="0" cap="none" spc="0" normalizeH="0" baseline="0" noProof="0">
              <a:ln>
                <a:noFill/>
              </a:ln>
              <a:solidFill>
                <a:srgbClr val="FFFFFF"/>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66" b="0" i="0" u="none" strike="noStrike" kern="0" cap="none" spc="0" normalizeH="0" baseline="0" noProof="0">
                <a:ln>
                  <a:noFill/>
                </a:ln>
                <a:solidFill>
                  <a:prstClr val="white">
                    <a:lumMod val="85000"/>
                  </a:prstClr>
                </a:solidFill>
                <a:effectLst/>
                <a:uLnTx/>
                <a:uFillTx/>
                <a:latin typeface="Roboto"/>
                <a:ea typeface="Roboto"/>
                <a:cs typeface="Roboto"/>
                <a:sym typeface="Roboto"/>
              </a:rPr>
              <a:t>Climate Adaptation and Resilience Options</a:t>
            </a:r>
            <a:endParaRPr kumimoji="0" lang="en-US" sz="933" b="0" i="0" u="none" strike="noStrike" kern="0" cap="none" spc="0" normalizeH="0" baseline="0" noProof="0">
              <a:ln>
                <a:noFill/>
              </a:ln>
              <a:solidFill>
                <a:prstClr val="white">
                  <a:lumMod val="85000"/>
                </a:prstClr>
              </a:solidFill>
              <a:effectLst/>
              <a:uLnTx/>
              <a:uFillTx/>
              <a:latin typeface="Arial"/>
              <a:cs typeface="Arial"/>
              <a:sym typeface="Arial"/>
            </a:endParaRPr>
          </a:p>
        </p:txBody>
      </p:sp>
      <p:sp>
        <p:nvSpPr>
          <p:cNvPr id="53" name="Google Shape;170;p6">
            <a:extLst>
              <a:ext uri="{FF2B5EF4-FFF2-40B4-BE49-F238E27FC236}">
                <a16:creationId xmlns:a16="http://schemas.microsoft.com/office/drawing/2014/main" id="{4D6CEC74-4D20-E0A1-D00E-D5A8B237F759}"/>
              </a:ext>
            </a:extLst>
          </p:cNvPr>
          <p:cNvSpPr txBox="1"/>
          <p:nvPr/>
        </p:nvSpPr>
        <p:spPr>
          <a:xfrm>
            <a:off x="9072217" y="3759315"/>
            <a:ext cx="1218027" cy="135344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66" b="0" i="0" u="none" strike="noStrike" kern="0" cap="none" spc="0" normalizeH="0" baseline="0" noProof="0">
              <a:ln>
                <a:noFill/>
              </a:ln>
              <a:solidFill>
                <a:srgbClr val="FFFFFF"/>
              </a:solidFill>
              <a:effectLst/>
              <a:uLnTx/>
              <a:uFillTx/>
              <a:latin typeface="Roboto"/>
              <a:ea typeface="Roboto"/>
              <a:cs typeface="Roboto"/>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prstClr val="white">
                    <a:lumMod val="85000"/>
                  </a:prstClr>
                </a:solidFill>
                <a:effectLst/>
                <a:uLnTx/>
                <a:uFillTx/>
                <a:latin typeface="Roboto"/>
                <a:ea typeface="Roboto"/>
                <a:cs typeface="Roboto"/>
                <a:sym typeface="Arial"/>
              </a:rPr>
              <a:t>Toolkit for Water and Sanitation Infrastructure Planning </a:t>
            </a:r>
          </a:p>
        </p:txBody>
      </p:sp>
      <p:grpSp>
        <p:nvGrpSpPr>
          <p:cNvPr id="54" name="Google Shape;174;p6">
            <a:extLst>
              <a:ext uri="{FF2B5EF4-FFF2-40B4-BE49-F238E27FC236}">
                <a16:creationId xmlns:a16="http://schemas.microsoft.com/office/drawing/2014/main" id="{45CBB766-9A6B-9E43-C330-6CF24481F715}"/>
              </a:ext>
            </a:extLst>
          </p:cNvPr>
          <p:cNvGrpSpPr/>
          <p:nvPr/>
        </p:nvGrpSpPr>
        <p:grpSpPr>
          <a:xfrm>
            <a:off x="5400262" y="1949142"/>
            <a:ext cx="1391476" cy="1391476"/>
            <a:chOff x="0" y="0"/>
            <a:chExt cx="812800" cy="812800"/>
          </a:xfrm>
        </p:grpSpPr>
        <p:sp>
          <p:nvSpPr>
            <p:cNvPr id="55" name="Google Shape;175;p6">
              <a:extLst>
                <a:ext uri="{FF2B5EF4-FFF2-40B4-BE49-F238E27FC236}">
                  <a16:creationId xmlns:a16="http://schemas.microsoft.com/office/drawing/2014/main" id="{148A9AF8-E8BC-72C3-8144-5DED2C53E2EF}"/>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A5FBA"/>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56" name="Google Shape;176;p6">
              <a:extLst>
                <a:ext uri="{FF2B5EF4-FFF2-40B4-BE49-F238E27FC236}">
                  <a16:creationId xmlns:a16="http://schemas.microsoft.com/office/drawing/2014/main" id="{48CD9C74-80D7-2A69-A929-27EF0A27BACC}"/>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rPr>
                <a:t>Module 3</a:t>
              </a:r>
              <a:endParaRPr kumimoji="0"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endParaRPr>
            </a:p>
          </p:txBody>
        </p:sp>
      </p:grpSp>
      <p:sp>
        <p:nvSpPr>
          <p:cNvPr id="58" name="Google Shape;175;p6">
            <a:extLst>
              <a:ext uri="{FF2B5EF4-FFF2-40B4-BE49-F238E27FC236}">
                <a16:creationId xmlns:a16="http://schemas.microsoft.com/office/drawing/2014/main" id="{0EE6869D-F123-6B04-D7DA-438F16DD1A22}"/>
              </a:ext>
            </a:extLst>
          </p:cNvPr>
          <p:cNvSpPr/>
          <p:nvPr/>
        </p:nvSpPr>
        <p:spPr>
          <a:xfrm>
            <a:off x="7108155" y="1981755"/>
            <a:ext cx="1391476" cy="1391476"/>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Arial"/>
              </a:rPr>
              <a:t>Module 4</a:t>
            </a:r>
            <a:endParaRPr kumimoji="0"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Arial"/>
            </a:endParaRPr>
          </a:p>
        </p:txBody>
      </p:sp>
      <p:sp>
        <p:nvSpPr>
          <p:cNvPr id="61" name="Google Shape;175;p6">
            <a:extLst>
              <a:ext uri="{FF2B5EF4-FFF2-40B4-BE49-F238E27FC236}">
                <a16:creationId xmlns:a16="http://schemas.microsoft.com/office/drawing/2014/main" id="{010026FC-B09D-2FD9-3792-7A830590D5B7}"/>
              </a:ext>
            </a:extLst>
          </p:cNvPr>
          <p:cNvSpPr/>
          <p:nvPr/>
        </p:nvSpPr>
        <p:spPr>
          <a:xfrm>
            <a:off x="9003420" y="1949142"/>
            <a:ext cx="1391476" cy="1391476"/>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Arial"/>
              </a:rPr>
              <a:t>Module 5</a:t>
            </a:r>
            <a:endParaRPr kumimoji="0"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Arial"/>
            </a:endParaRPr>
          </a:p>
        </p:txBody>
      </p:sp>
      <p:grpSp>
        <p:nvGrpSpPr>
          <p:cNvPr id="63" name="Google Shape;174;p6">
            <a:extLst>
              <a:ext uri="{FF2B5EF4-FFF2-40B4-BE49-F238E27FC236}">
                <a16:creationId xmlns:a16="http://schemas.microsoft.com/office/drawing/2014/main" id="{8A0E4110-4FFE-052B-5D49-9364243D9083}"/>
              </a:ext>
            </a:extLst>
          </p:cNvPr>
          <p:cNvGrpSpPr/>
          <p:nvPr/>
        </p:nvGrpSpPr>
        <p:grpSpPr>
          <a:xfrm>
            <a:off x="1797104" y="1949142"/>
            <a:ext cx="1391476" cy="1391476"/>
            <a:chOff x="0" y="0"/>
            <a:chExt cx="812800" cy="812800"/>
          </a:xfrm>
        </p:grpSpPr>
        <p:sp>
          <p:nvSpPr>
            <p:cNvPr id="128" name="Google Shape;175;p6">
              <a:extLst>
                <a:ext uri="{FF2B5EF4-FFF2-40B4-BE49-F238E27FC236}">
                  <a16:creationId xmlns:a16="http://schemas.microsoft.com/office/drawing/2014/main" id="{05BDE3E3-7811-E79E-72A0-1FAC10B4AC6E}"/>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29" name="Google Shape;176;p6">
              <a:extLst>
                <a:ext uri="{FF2B5EF4-FFF2-40B4-BE49-F238E27FC236}">
                  <a16:creationId xmlns:a16="http://schemas.microsoft.com/office/drawing/2014/main" id="{0BB387EF-2D28-3C73-A949-6C9F9D399596}"/>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Calibri"/>
                </a:rPr>
                <a:t>Module 1</a:t>
              </a:r>
              <a:endParaRPr kumimoji="0"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Calibri"/>
              </a:endParaRPr>
            </a:p>
          </p:txBody>
        </p:sp>
      </p:grpSp>
      <p:sp>
        <p:nvSpPr>
          <p:cNvPr id="2" name="Google Shape;257;p7">
            <a:extLst>
              <a:ext uri="{FF2B5EF4-FFF2-40B4-BE49-F238E27FC236}">
                <a16:creationId xmlns:a16="http://schemas.microsoft.com/office/drawing/2014/main" id="{B8D433A6-6F65-A076-FC06-538FE031DCD7}"/>
              </a:ext>
            </a:extLst>
          </p:cNvPr>
          <p:cNvSpPr txBox="1"/>
          <p:nvPr/>
        </p:nvSpPr>
        <p:spPr>
          <a:xfrm>
            <a:off x="6297997" y="5698817"/>
            <a:ext cx="5767895"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nl-NL" sz="1533" b="1" i="0" u="none" strike="noStrike" kern="0" cap="none" spc="0" normalizeH="0" baseline="0" noProof="0">
                <a:ln>
                  <a:noFill/>
                </a:ln>
                <a:solidFill>
                  <a:srgbClr val="0B5FBA"/>
                </a:solidFill>
                <a:effectLst/>
                <a:uLnTx/>
                <a:uFillTx/>
                <a:latin typeface="Roboto"/>
                <a:ea typeface="Roboto"/>
                <a:cs typeface="Roboto"/>
                <a:sym typeface="Roboto"/>
              </a:rPr>
              <a:t>Explores</a:t>
            </a:r>
            <a:r>
              <a:rPr kumimoji="0" lang="en-GB" sz="1533" b="1" i="0" u="none" strike="noStrike" kern="0" cap="none" spc="0" normalizeH="0" baseline="0" noProof="0">
                <a:ln>
                  <a:noFill/>
                </a:ln>
                <a:solidFill>
                  <a:srgbClr val="0B5FBA"/>
                </a:solidFill>
                <a:effectLst/>
                <a:uLnTx/>
                <a:uFillTx/>
                <a:latin typeface="Roboto"/>
                <a:ea typeface="Roboto"/>
                <a:cs typeface="Roboto"/>
                <a:sym typeface="Roboto"/>
              </a:rPr>
              <a:t> principles and practical steps involved in conducting, commissioning, or managing climate risk assessments.</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cxnSp>
        <p:nvCxnSpPr>
          <p:cNvPr id="3" name="Connector: Elbow 2">
            <a:extLst>
              <a:ext uri="{FF2B5EF4-FFF2-40B4-BE49-F238E27FC236}">
                <a16:creationId xmlns:a16="http://schemas.microsoft.com/office/drawing/2014/main" id="{ED79C859-DFC6-BCCB-A540-3769278634A2}"/>
              </a:ext>
            </a:extLst>
          </p:cNvPr>
          <p:cNvCxnSpPr>
            <a:cxnSpLocks/>
          </p:cNvCxnSpPr>
          <p:nvPr/>
        </p:nvCxnSpPr>
        <p:spPr>
          <a:xfrm>
            <a:off x="5400262" y="5454868"/>
            <a:ext cx="783894" cy="419812"/>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261829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1151"/>
        <p:cNvGrpSpPr/>
        <p:nvPr/>
      </p:nvGrpSpPr>
      <p:grpSpPr>
        <a:xfrm>
          <a:off x="0" y="0"/>
          <a:ext cx="0" cy="0"/>
          <a:chOff x="0" y="0"/>
          <a:chExt cx="0" cy="0"/>
        </a:xfrm>
      </p:grpSpPr>
      <p:sp>
        <p:nvSpPr>
          <p:cNvPr id="1152" name="Google Shape;1152;p64"/>
          <p:cNvSpPr/>
          <p:nvPr/>
        </p:nvSpPr>
        <p:spPr>
          <a:xfrm>
            <a:off x="708257" y="0"/>
            <a:ext cx="38100" cy="6975088"/>
          </a:xfrm>
          <a:prstGeom prst="rect">
            <a:avLst/>
          </a:prstGeom>
          <a:solidFill>
            <a:schemeClr val="bg1"/>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53" name="Google Shape;1153;p64"/>
          <p:cNvSpPr/>
          <p:nvPr/>
        </p:nvSpPr>
        <p:spPr>
          <a:xfrm>
            <a:off x="6096000" y="0"/>
            <a:ext cx="6096000" cy="6858000"/>
          </a:xfrm>
          <a:custGeom>
            <a:avLst/>
            <a:gdLst/>
            <a:ahLst/>
            <a:cxnLst/>
            <a:rect l="l" t="t" r="r" b="b"/>
            <a:pathLst>
              <a:path w="9144000" h="10287000" extrusionOk="0">
                <a:moveTo>
                  <a:pt x="0" y="0"/>
                </a:moveTo>
                <a:lnTo>
                  <a:pt x="9144000" y="0"/>
                </a:lnTo>
                <a:lnTo>
                  <a:pt x="9144000" y="10287000"/>
                </a:lnTo>
                <a:lnTo>
                  <a:pt x="0" y="10287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54" name="Google Shape;1154;p64"/>
          <p:cNvSpPr txBox="1"/>
          <p:nvPr/>
        </p:nvSpPr>
        <p:spPr>
          <a:xfrm>
            <a:off x="881171" y="548806"/>
            <a:ext cx="52396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dirty="0">
                <a:ln>
                  <a:noFill/>
                </a:ln>
                <a:solidFill>
                  <a:prstClr val="white"/>
                </a:solidFill>
                <a:effectLst/>
                <a:uLnTx/>
                <a:uFillTx/>
                <a:latin typeface="Roboto"/>
                <a:ea typeface="Roboto"/>
                <a:cs typeface="Roboto"/>
                <a:sym typeface="Roboto"/>
              </a:rPr>
              <a:t>Experience &amp; share</a:t>
            </a:r>
            <a:endParaRPr kumimoji="0" sz="933" b="0" i="0" u="none" strike="noStrike" kern="0" cap="none" spc="0" normalizeH="0" baseline="0" noProof="0" dirty="0">
              <a:ln>
                <a:noFill/>
              </a:ln>
              <a:solidFill>
                <a:prstClr val="white"/>
              </a:solidFill>
              <a:effectLst/>
              <a:uLnTx/>
              <a:uFillTx/>
              <a:latin typeface="Arial"/>
              <a:cs typeface="Arial"/>
              <a:sym typeface="Arial"/>
            </a:endParaRPr>
          </a:p>
        </p:txBody>
      </p:sp>
      <p:sp>
        <p:nvSpPr>
          <p:cNvPr id="1155" name="Google Shape;1155;p64"/>
          <p:cNvSpPr txBox="1"/>
          <p:nvPr/>
        </p:nvSpPr>
        <p:spPr>
          <a:xfrm>
            <a:off x="867102" y="1887890"/>
            <a:ext cx="4477732" cy="59490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900"/>
              <a:buFont typeface="Arial"/>
              <a:buNone/>
              <a:tabLst/>
              <a:defRPr/>
            </a:pPr>
            <a:r>
              <a:rPr kumimoji="0" lang="en-US" sz="1933" b="0" i="0" u="none" strike="noStrike" kern="0" cap="none" spc="0" normalizeH="0" baseline="0" noProof="0">
                <a:ln>
                  <a:noFill/>
                </a:ln>
                <a:solidFill>
                  <a:prstClr val="white"/>
                </a:solidFill>
                <a:effectLst/>
                <a:uLnTx/>
                <a:uFillTx/>
                <a:latin typeface="Roboto"/>
                <a:ea typeface="Roboto"/>
                <a:cs typeface="Roboto"/>
                <a:sym typeface="Roboto"/>
              </a:rPr>
              <a:t>Your experiences with CRA outputs and / or decision making</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cxnSp>
        <p:nvCxnSpPr>
          <p:cNvPr id="1156" name="Google Shape;1156;p64"/>
          <p:cNvCxnSpPr/>
          <p:nvPr/>
        </p:nvCxnSpPr>
        <p:spPr>
          <a:xfrm rot="10800000" flipH="1">
            <a:off x="746696" y="3111303"/>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1157" name="Google Shape;1157;p64"/>
          <p:cNvCxnSpPr/>
          <p:nvPr/>
        </p:nvCxnSpPr>
        <p:spPr>
          <a:xfrm rot="10800000" flipH="1">
            <a:off x="746470" y="4236736"/>
            <a:ext cx="886622" cy="7873"/>
          </a:xfrm>
          <a:prstGeom prst="straightConnector1">
            <a:avLst/>
          </a:prstGeom>
          <a:noFill/>
          <a:ln w="38100" cap="flat" cmpd="sng">
            <a:solidFill>
              <a:schemeClr val="bg1"/>
            </a:solidFill>
            <a:prstDash val="solid"/>
            <a:round/>
            <a:headEnd type="none" w="sm" len="sm"/>
            <a:tailEnd type="stealth" w="med" len="med"/>
          </a:ln>
        </p:spPr>
      </p:cxnSp>
      <p:sp>
        <p:nvSpPr>
          <p:cNvPr id="1158" name="Google Shape;1158;p64"/>
          <p:cNvSpPr txBox="1"/>
          <p:nvPr/>
        </p:nvSpPr>
        <p:spPr>
          <a:xfrm>
            <a:off x="1794365" y="4080853"/>
            <a:ext cx="2853669" cy="56618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Have you ever used a CRA in decision making? </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159" name="Google Shape;1159;p64"/>
          <p:cNvSpPr txBox="1"/>
          <p:nvPr/>
        </p:nvSpPr>
        <p:spPr>
          <a:xfrm>
            <a:off x="1813640" y="3015795"/>
            <a:ext cx="3045257" cy="56618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Have you had any experience working with CRA outputs? </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1160" name="Google Shape;1160;p64"/>
          <p:cNvSpPr txBox="1"/>
          <p:nvPr/>
        </p:nvSpPr>
        <p:spPr>
          <a:xfrm rot="-5400000">
            <a:off x="9344523" y="3680748"/>
            <a:ext cx="5050257"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dirty="0">
                <a:ln>
                  <a:noFill/>
                </a:ln>
                <a:solidFill>
                  <a:srgbClr val="FFFFFF"/>
                </a:solidFill>
                <a:effectLst/>
                <a:uLnTx/>
                <a:uFillTx/>
                <a:latin typeface="Roboto"/>
                <a:ea typeface="Roboto"/>
                <a:cs typeface="Roboto"/>
                <a:sym typeface="Roboto"/>
              </a:rPr>
              <a:t>Nairobi; Photo by </a:t>
            </a:r>
            <a:r>
              <a:rPr kumimoji="0" lang="en-US" sz="1199" b="0" i="0" u="none" strike="noStrike" kern="0" cap="none" spc="0" normalizeH="0" baseline="0" noProof="0" dirty="0" err="1">
                <a:ln>
                  <a:noFill/>
                </a:ln>
                <a:solidFill>
                  <a:srgbClr val="FFFFFF"/>
                </a:solidFill>
                <a:effectLst/>
                <a:uLnTx/>
                <a:uFillTx/>
                <a:latin typeface="Roboto"/>
                <a:ea typeface="Roboto"/>
                <a:cs typeface="Roboto"/>
                <a:sym typeface="Roboto"/>
              </a:rPr>
              <a:t>Millerpd</a:t>
            </a:r>
            <a:r>
              <a:rPr kumimoji="0" lang="en-US" sz="1199" b="0" i="0" u="none" strike="noStrike" kern="0" cap="none" spc="0" normalizeH="0" baseline="0" noProof="0" dirty="0">
                <a:ln>
                  <a:noFill/>
                </a:ln>
                <a:solidFill>
                  <a:srgbClr val="FFFFFF"/>
                </a:solidFill>
                <a:effectLst/>
                <a:uLnTx/>
                <a:uFillTx/>
                <a:latin typeface="Roboto"/>
                <a:ea typeface="Roboto"/>
                <a:cs typeface="Roboto"/>
                <a:sym typeface="Roboto"/>
              </a:rPr>
              <a:t>, Getty Images (licensed via Canva)</a:t>
            </a:r>
            <a:endParaRPr kumimoji="0" sz="933" b="0" i="0" u="none" strike="noStrike" kern="0" cap="none" spc="0" normalizeH="0" baseline="0" noProof="0" dirty="0">
              <a:ln>
                <a:noFill/>
              </a:ln>
              <a:solidFill>
                <a:srgbClr val="000000"/>
              </a:solidFill>
              <a:effectLst/>
              <a:uLnTx/>
              <a:uFillTx/>
              <a:latin typeface="Arial"/>
              <a:cs typeface="Arial"/>
              <a:sym typeface="Arial"/>
            </a:endParaRPr>
          </a:p>
        </p:txBody>
      </p:sp>
      <p:sp>
        <p:nvSpPr>
          <p:cNvPr id="1162" name="Google Shape;1162;p64"/>
          <p:cNvSpPr txBox="1"/>
          <p:nvPr/>
        </p:nvSpPr>
        <p:spPr>
          <a:xfrm>
            <a:off x="867102" y="5277407"/>
            <a:ext cx="4951363" cy="56618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dirty="0">
                <a:ln>
                  <a:noFill/>
                </a:ln>
                <a:solidFill>
                  <a:prstClr val="white"/>
                </a:solidFill>
                <a:effectLst/>
                <a:uLnTx/>
                <a:uFillTx/>
                <a:latin typeface="Roboto"/>
                <a:ea typeface="Roboto"/>
                <a:cs typeface="Roboto"/>
                <a:sym typeface="Roboto"/>
              </a:rPr>
              <a:t>If you want to share an experience with the room, please raise your hand.</a:t>
            </a:r>
            <a:endParaRPr kumimoji="0" sz="933" b="0" i="0" u="none" strike="noStrike" kern="0" cap="none" spc="0" normalizeH="0" baseline="0" noProof="0" dirty="0">
              <a:ln>
                <a:noFill/>
              </a:ln>
              <a:solidFill>
                <a:prstClr val="white"/>
              </a:solidFill>
              <a:effectLst/>
              <a:uLnTx/>
              <a:uFillTx/>
              <a:latin typeface="Arial"/>
              <a:cs typeface="Arial"/>
              <a:sym typeface="Arial"/>
            </a:endParaRPr>
          </a:p>
        </p:txBody>
      </p:sp>
      <p:sp>
        <p:nvSpPr>
          <p:cNvPr id="1163" name="Google Shape;1163;p64"/>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70</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5A18B49-12F0-C63C-CB8C-F669F8393AA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0DAB93-B1CF-C99C-A792-6F763CE66B5C}"/>
              </a:ext>
            </a:extLst>
          </p:cNvPr>
          <p:cNvSpPr>
            <a:spLocks noGrp="1"/>
          </p:cNvSpPr>
          <p:nvPr>
            <p:ph sz="quarter" idx="16"/>
          </p:nvPr>
        </p:nvSpPr>
        <p:spPr>
          <a:xfrm>
            <a:off x="549525" y="937153"/>
            <a:ext cx="11017041" cy="741762"/>
          </a:xfrm>
        </p:spPr>
        <p:txBody>
          <a:bodyPr>
            <a:normAutofit/>
          </a:bodyPr>
          <a:lstStyle/>
          <a:p>
            <a:r>
              <a:rPr lang="en-GB" dirty="0"/>
              <a:t>07 | Climate risk assessment tools</a:t>
            </a:r>
          </a:p>
        </p:txBody>
      </p:sp>
      <p:sp>
        <p:nvSpPr>
          <p:cNvPr id="3" name="Google Shape;1160;p64">
            <a:extLst>
              <a:ext uri="{FF2B5EF4-FFF2-40B4-BE49-F238E27FC236}">
                <a16:creationId xmlns:a16="http://schemas.microsoft.com/office/drawing/2014/main" id="{B42EE736-2282-FDB0-F563-9D735C58ABA5}"/>
              </a:ext>
            </a:extLst>
          </p:cNvPr>
          <p:cNvSpPr txBox="1"/>
          <p:nvPr/>
        </p:nvSpPr>
        <p:spPr>
          <a:xfrm rot="-5400000">
            <a:off x="9344523" y="3710691"/>
            <a:ext cx="5050257" cy="161583"/>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050" b="0" i="1" u="none" strike="noStrike" kern="0" cap="none" spc="0" normalizeH="0" baseline="0" noProof="0" dirty="0">
                <a:ln>
                  <a:noFill/>
                </a:ln>
                <a:solidFill>
                  <a:prstClr val="white"/>
                </a:solidFill>
                <a:effectLst/>
                <a:uLnTx/>
                <a:uFillTx/>
                <a:latin typeface="Arial"/>
                <a:cs typeface="Arial"/>
                <a:sym typeface="Arial"/>
              </a:rPr>
              <a:t>Credit: ©2016CIAT/</a:t>
            </a:r>
            <a:r>
              <a:rPr kumimoji="0" lang="en-GB" sz="1050" b="0" i="1" u="none" strike="noStrike" kern="0" cap="none" spc="0" normalizeH="0" baseline="0" noProof="0" dirty="0" err="1">
                <a:ln>
                  <a:noFill/>
                </a:ln>
                <a:solidFill>
                  <a:prstClr val="white"/>
                </a:solidFill>
                <a:effectLst/>
                <a:uLnTx/>
                <a:uFillTx/>
                <a:latin typeface="Arial"/>
                <a:cs typeface="Arial"/>
                <a:sym typeface="Arial"/>
              </a:rPr>
              <a:t>GeorginaSmith</a:t>
            </a:r>
            <a:endParaRPr kumimoji="0" lang="en-GB" sz="1050" b="0" i="1" u="none" strike="noStrike" kern="0" cap="none" spc="0" normalizeH="0" baseline="0" noProof="0" dirty="0">
              <a:ln>
                <a:noFill/>
              </a:ln>
              <a:solidFill>
                <a:prstClr val="white"/>
              </a:solidFill>
              <a:effectLst/>
              <a:uLnTx/>
              <a:uFillTx/>
              <a:latin typeface="Arial"/>
              <a:cs typeface="Arial"/>
              <a:sym typeface="Arial"/>
            </a:endParaRPr>
          </a:p>
        </p:txBody>
      </p:sp>
    </p:spTree>
    <p:extLst>
      <p:ext uri="{BB962C8B-B14F-4D97-AF65-F5344CB8AC3E}">
        <p14:creationId xmlns:p14="http://schemas.microsoft.com/office/powerpoint/2010/main" val="35562598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00C6AD7-9709-CAED-A518-340C709C283B}"/>
              </a:ext>
            </a:extLst>
          </p:cNvPr>
          <p:cNvSpPr>
            <a:spLocks noGrp="1"/>
          </p:cNvSpPr>
          <p:nvPr>
            <p:ph type="title"/>
          </p:nvPr>
        </p:nvSpPr>
        <p:spPr>
          <a:xfrm>
            <a:off x="0" y="2598039"/>
            <a:ext cx="12192000" cy="969264"/>
          </a:xfrm>
        </p:spPr>
        <p:txBody>
          <a:bodyPr>
            <a:normAutofit fontScale="90000"/>
          </a:bodyPr>
          <a:lstStyle/>
          <a:p>
            <a:pPr algn="ctr">
              <a:buClrTx/>
            </a:pPr>
            <a:r>
              <a:rPr lang="en-GB" sz="4000" dirty="0">
                <a:solidFill>
                  <a:schemeClr val="bg1"/>
                </a:solidFill>
              </a:rPr>
              <a:t>Speaker Case studies / experiences of climate change and water and sanitation </a:t>
            </a:r>
            <a:br>
              <a:rPr lang="en-GB" sz="4000" dirty="0"/>
            </a:br>
            <a:br>
              <a:rPr lang="en-GB" sz="4000" dirty="0"/>
            </a:br>
            <a:endParaRPr lang="en-GB" sz="4000" dirty="0">
              <a:solidFill>
                <a:schemeClr val="bg1"/>
              </a:solidFill>
            </a:endParaRPr>
          </a:p>
        </p:txBody>
      </p:sp>
    </p:spTree>
    <p:extLst>
      <p:ext uri="{BB962C8B-B14F-4D97-AF65-F5344CB8AC3E}">
        <p14:creationId xmlns:p14="http://schemas.microsoft.com/office/powerpoint/2010/main" val="302571941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F0A9CB-FFE6-177C-B801-2A41835364D6}"/>
              </a:ext>
            </a:extLst>
          </p:cNvPr>
          <p:cNvSpPr>
            <a:spLocks noGrp="1"/>
          </p:cNvSpPr>
          <p:nvPr>
            <p:ph type="title"/>
          </p:nvPr>
        </p:nvSpPr>
        <p:spPr>
          <a:xfrm>
            <a:off x="783909" y="648828"/>
            <a:ext cx="10652760" cy="969264"/>
          </a:xfrm>
        </p:spPr>
        <p:txBody>
          <a:bodyPr/>
          <a:lstStyle/>
          <a:p>
            <a:r>
              <a:rPr lang="en-GB" dirty="0"/>
              <a:t>How to work in data scarce environments?</a:t>
            </a:r>
          </a:p>
        </p:txBody>
      </p:sp>
      <p:sp>
        <p:nvSpPr>
          <p:cNvPr id="3" name="Content Placeholder 2">
            <a:extLst>
              <a:ext uri="{FF2B5EF4-FFF2-40B4-BE49-F238E27FC236}">
                <a16:creationId xmlns:a16="http://schemas.microsoft.com/office/drawing/2014/main" id="{5BC6F072-8DF4-F755-6FC2-1D3A365BDBE1}"/>
              </a:ext>
            </a:extLst>
          </p:cNvPr>
          <p:cNvSpPr>
            <a:spLocks noGrp="1"/>
          </p:cNvSpPr>
          <p:nvPr>
            <p:ph idx="1"/>
          </p:nvPr>
        </p:nvSpPr>
        <p:spPr>
          <a:xfrm>
            <a:off x="6388001" y="1618092"/>
            <a:ext cx="5528120" cy="2413343"/>
          </a:xfrm>
        </p:spPr>
        <p:txBody>
          <a:bodyPr numCol="1">
            <a:normAutofit/>
          </a:bodyPr>
          <a:lstStyle/>
          <a:p>
            <a:pPr marL="342900" indent="-342900">
              <a:buFont typeface="Arial" panose="020B0604020202020204" pitchFamily="34" charset="0"/>
              <a:buChar char="•"/>
            </a:pPr>
            <a:r>
              <a:rPr lang="en-GB" sz="1600" dirty="0">
                <a:solidFill>
                  <a:schemeClr val="bg1"/>
                </a:solidFill>
              </a:rPr>
              <a:t>Leverage open-access sources: rainfall estimates, soil moisture, global flood models.</a:t>
            </a:r>
          </a:p>
          <a:p>
            <a:pPr marL="342900" indent="-342900">
              <a:buFont typeface="Arial" panose="020B0604020202020204" pitchFamily="34" charset="0"/>
              <a:buChar char="•"/>
            </a:pPr>
            <a:r>
              <a:rPr lang="en-GB" sz="1600" dirty="0">
                <a:solidFill>
                  <a:schemeClr val="bg1"/>
                </a:solidFill>
              </a:rPr>
              <a:t>Document assumptions &amp; limitations transparently to build credibility.</a:t>
            </a:r>
          </a:p>
          <a:p>
            <a:pPr marL="342900" indent="-342900">
              <a:buFont typeface="Arial" panose="020B0604020202020204" pitchFamily="34" charset="0"/>
              <a:buChar char="•"/>
            </a:pPr>
            <a:r>
              <a:rPr lang="en-GB" sz="1600" dirty="0">
                <a:solidFill>
                  <a:schemeClr val="bg1"/>
                </a:solidFill>
              </a:rPr>
              <a:t>Aim for decision-relevant outputs – even a 'good enough' CRA adds value.</a:t>
            </a:r>
          </a:p>
        </p:txBody>
      </p:sp>
      <p:sp>
        <p:nvSpPr>
          <p:cNvPr id="5" name="TextBox 4">
            <a:extLst>
              <a:ext uri="{FF2B5EF4-FFF2-40B4-BE49-F238E27FC236}">
                <a16:creationId xmlns:a16="http://schemas.microsoft.com/office/drawing/2014/main" id="{DC6E5F1D-5D59-1343-C834-9EF0CC873CB4}"/>
              </a:ext>
            </a:extLst>
          </p:cNvPr>
          <p:cNvSpPr txBox="1"/>
          <p:nvPr/>
        </p:nvSpPr>
        <p:spPr>
          <a:xfrm rot="16200000">
            <a:off x="9704356" y="4407197"/>
            <a:ext cx="4115753"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1" u="none" strike="noStrike" kern="0" cap="none" spc="0" normalizeH="0" baseline="0" noProof="0" dirty="0">
                <a:ln>
                  <a:noFill/>
                </a:ln>
                <a:solidFill>
                  <a:prstClr val="white"/>
                </a:solidFill>
                <a:effectLst/>
                <a:uLnTx/>
                <a:uFillTx/>
                <a:latin typeface="Arial"/>
                <a:cs typeface="Arial"/>
                <a:sym typeface="Arial"/>
              </a:rPr>
              <a:t>Image: Wolfgang Hasselmann</a:t>
            </a:r>
          </a:p>
        </p:txBody>
      </p:sp>
      <p:sp>
        <p:nvSpPr>
          <p:cNvPr id="8" name="Content Placeholder 2">
            <a:extLst>
              <a:ext uri="{FF2B5EF4-FFF2-40B4-BE49-F238E27FC236}">
                <a16:creationId xmlns:a16="http://schemas.microsoft.com/office/drawing/2014/main" id="{A770EA19-3548-DEA4-8E64-AE05109E661E}"/>
              </a:ext>
            </a:extLst>
          </p:cNvPr>
          <p:cNvSpPr txBox="1">
            <a:spLocks/>
          </p:cNvSpPr>
          <p:nvPr/>
        </p:nvSpPr>
        <p:spPr>
          <a:xfrm>
            <a:off x="582169" y="1618093"/>
            <a:ext cx="5528120" cy="2413343"/>
          </a:xfrm>
          <a:prstGeom prst="rect">
            <a:avLst/>
          </a:prstGeom>
        </p:spPr>
        <p:txBody>
          <a:bodyPr vert="horz" lIns="91440" tIns="45720" rIns="91440" bIns="45720" numCol="1" rtlCol="0">
            <a:norm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sym typeface="Arial"/>
              </a:rPr>
              <a:t>Use what is available: administrative records, hydrology data, health stats.</a:t>
            </a:r>
          </a:p>
          <a:p>
            <a:pPr marL="34290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sym typeface="Arial"/>
              </a:rPr>
              <a:t>Draw on local knowledge: participatory mapping, operator insights, community memory.</a:t>
            </a:r>
          </a:p>
          <a:p>
            <a:pPr marL="34290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sym typeface="Arial"/>
              </a:rPr>
              <a:t>Apply proxy indicators: tanker prices, latrine flooding, satellite imagery.</a:t>
            </a:r>
          </a:p>
          <a:p>
            <a:pPr marL="34290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endParaRPr kumimoji="0" lang="en-GB" sz="1600" b="0"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sym typeface="Arial"/>
            </a:endParaRPr>
          </a:p>
        </p:txBody>
      </p:sp>
    </p:spTree>
    <p:extLst>
      <p:ext uri="{BB962C8B-B14F-4D97-AF65-F5344CB8AC3E}">
        <p14:creationId xmlns:p14="http://schemas.microsoft.com/office/powerpoint/2010/main" val="92286222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C02EA3D-37C9-C4CB-14B5-DC293A7366CC}"/>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0455129-F403-38DC-094D-8274FF1ED188}"/>
              </a:ext>
            </a:extLst>
          </p:cNvPr>
          <p:cNvSpPr>
            <a:spLocks noGrp="1"/>
          </p:cNvSpPr>
          <p:nvPr>
            <p:ph sz="quarter" idx="16"/>
          </p:nvPr>
        </p:nvSpPr>
        <p:spPr>
          <a:xfrm>
            <a:off x="549525" y="937153"/>
            <a:ext cx="11017041" cy="741762"/>
          </a:xfrm>
        </p:spPr>
        <p:txBody>
          <a:bodyPr>
            <a:normAutofit lnSpcReduction="10000"/>
          </a:bodyPr>
          <a:lstStyle/>
          <a:p>
            <a:r>
              <a:rPr lang="en-GB"/>
              <a:t>07 | Exercise: Decisions for the decade</a:t>
            </a:r>
          </a:p>
          <a:p>
            <a:endParaRPr lang="en-GB"/>
          </a:p>
        </p:txBody>
      </p:sp>
    </p:spTree>
    <p:extLst>
      <p:ext uri="{BB962C8B-B14F-4D97-AF65-F5344CB8AC3E}">
        <p14:creationId xmlns:p14="http://schemas.microsoft.com/office/powerpoint/2010/main" val="173562906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1520"/>
        <p:cNvGrpSpPr/>
        <p:nvPr/>
      </p:nvGrpSpPr>
      <p:grpSpPr>
        <a:xfrm>
          <a:off x="0" y="0"/>
          <a:ext cx="0" cy="0"/>
          <a:chOff x="0" y="0"/>
          <a:chExt cx="0" cy="0"/>
        </a:xfrm>
      </p:grpSpPr>
      <p:sp>
        <p:nvSpPr>
          <p:cNvPr id="1521" name="Google Shape;1521;p99"/>
          <p:cNvSpPr/>
          <p:nvPr/>
        </p:nvSpPr>
        <p:spPr>
          <a:xfrm>
            <a:off x="708257" y="0"/>
            <a:ext cx="38100" cy="6974400"/>
          </a:xfrm>
          <a:prstGeom prst="rect">
            <a:avLst/>
          </a:prstGeom>
          <a:solidFill>
            <a:schemeClr val="bg1"/>
          </a:solidFill>
          <a:ln>
            <a:solidFill>
              <a:schemeClr val="bg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cxnSp>
        <p:nvCxnSpPr>
          <p:cNvPr id="1522" name="Google Shape;1522;p99"/>
          <p:cNvCxnSpPr/>
          <p:nvPr/>
        </p:nvCxnSpPr>
        <p:spPr>
          <a:xfrm rot="10800000" flipH="1">
            <a:off x="746696" y="2817647"/>
            <a:ext cx="886622" cy="7873"/>
          </a:xfrm>
          <a:prstGeom prst="straightConnector1">
            <a:avLst/>
          </a:prstGeom>
          <a:noFill/>
          <a:ln w="38100" cap="flat" cmpd="sng">
            <a:solidFill>
              <a:schemeClr val="bg1"/>
            </a:solidFill>
            <a:prstDash val="solid"/>
            <a:round/>
            <a:headEnd type="none" w="sm" len="sm"/>
            <a:tailEnd type="stealth" w="med" len="med"/>
          </a:ln>
        </p:spPr>
      </p:cxnSp>
      <p:sp>
        <p:nvSpPr>
          <p:cNvPr id="1523" name="Google Shape;1523;p99"/>
          <p:cNvSpPr/>
          <p:nvPr/>
        </p:nvSpPr>
        <p:spPr>
          <a:xfrm>
            <a:off x="5925697" y="1565592"/>
            <a:ext cx="5891508" cy="4297489"/>
          </a:xfrm>
          <a:custGeom>
            <a:avLst/>
            <a:gdLst/>
            <a:ahLst/>
            <a:cxnLst/>
            <a:rect l="l" t="t" r="r" b="b"/>
            <a:pathLst>
              <a:path w="8837262" h="6446233" extrusionOk="0">
                <a:moveTo>
                  <a:pt x="0" y="0"/>
                </a:moveTo>
                <a:lnTo>
                  <a:pt x="8837262" y="0"/>
                </a:lnTo>
                <a:lnTo>
                  <a:pt x="8837262" y="6446233"/>
                </a:lnTo>
                <a:lnTo>
                  <a:pt x="0" y="6446233"/>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24" name="Google Shape;1524;p99"/>
          <p:cNvSpPr txBox="1"/>
          <p:nvPr/>
        </p:nvSpPr>
        <p:spPr>
          <a:xfrm>
            <a:off x="881171" y="1358850"/>
            <a:ext cx="4224229" cy="110709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Decisions for the decade</a:t>
            </a:r>
            <a:endParaRPr kumimoji="0" sz="933" b="0" i="0" u="none" strike="noStrike" kern="0" cap="none" spc="0" normalizeH="0" baseline="0" noProof="0">
              <a:ln>
                <a:noFill/>
              </a:ln>
              <a:solidFill>
                <a:prstClr val="white"/>
              </a:solidFill>
              <a:effectLst/>
              <a:uLnTx/>
              <a:uFillTx/>
              <a:latin typeface="Arial"/>
              <a:ea typeface="Arial"/>
              <a:cs typeface="Arial"/>
              <a:sym typeface="Arial"/>
            </a:endParaRPr>
          </a:p>
        </p:txBody>
      </p:sp>
      <p:sp>
        <p:nvSpPr>
          <p:cNvPr id="1525" name="Google Shape;1525;p99"/>
          <p:cNvSpPr txBox="1"/>
          <p:nvPr/>
        </p:nvSpPr>
        <p:spPr>
          <a:xfrm>
            <a:off x="1813640" y="2722139"/>
            <a:ext cx="3045200" cy="212308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Investing in infrastructure for the future is full of uncertainty</a:t>
            </a:r>
            <a:endParaRPr kumimoji="0" sz="933" b="0" i="0" u="none" strike="noStrike" kern="0" cap="none" spc="0" normalizeH="0" baseline="0" noProof="0">
              <a:ln>
                <a:noFill/>
              </a:ln>
              <a:solidFill>
                <a:prstClr val="white"/>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Let’s play a game to discuss the level of uncertainty in which we must operate. </a:t>
            </a:r>
            <a:endParaRPr kumimoji="0" sz="933" b="0" i="0" u="none" strike="noStrike" kern="0" cap="none" spc="0" normalizeH="0" baseline="0" noProof="0">
              <a:ln>
                <a:noFill/>
              </a:ln>
              <a:solidFill>
                <a:prstClr val="white"/>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prstClr val="white"/>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Are you ready? </a:t>
            </a:r>
            <a:endParaRPr kumimoji="0" sz="933" b="0" i="0" u="none" strike="noStrike" kern="0" cap="none" spc="0" normalizeH="0" baseline="0" noProof="0">
              <a:ln>
                <a:noFill/>
              </a:ln>
              <a:solidFill>
                <a:prstClr val="white"/>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prstClr val="white"/>
              </a:solidFill>
              <a:effectLst/>
              <a:uLnTx/>
              <a:uFillTx/>
              <a:latin typeface="Roboto"/>
              <a:ea typeface="Roboto"/>
              <a:cs typeface="Roboto"/>
              <a:sym typeface="Roboto"/>
            </a:endParaRPr>
          </a:p>
        </p:txBody>
      </p:sp>
      <p:sp>
        <p:nvSpPr>
          <p:cNvPr id="1526" name="Google Shape;1526;p99"/>
          <p:cNvSpPr txBox="1"/>
          <p:nvPr/>
        </p:nvSpPr>
        <p:spPr>
          <a:xfrm rot="-5400000">
            <a:off x="8720027" y="2683265"/>
            <a:ext cx="5769197"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Source: Red Cross/Red Crescent</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27" name="Google Shape;1527;p99"/>
          <p:cNvSpPr txBox="1">
            <a:spLocks noGrp="1"/>
          </p:cNvSpPr>
          <p:nvPr>
            <p:ph type="sldNum" idx="12"/>
          </p:nvPr>
        </p:nvSpPr>
        <p:spPr>
          <a:xfrm>
            <a:off x="8610600" y="6356350"/>
            <a:ext cx="2743200" cy="365125"/>
          </a:xfrm>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AE359490-CD5A-415E-9F64-F5EC5CB28074}" type="slidenum">
              <a:rPr kumimoji="0" lang="en-NL" sz="1200" b="0" i="0" u="none" strike="noStrike" kern="1200" cap="none" spc="0" normalizeH="0" baseline="0" noProof="0" smtClean="0">
                <a:ln>
                  <a:noFill/>
                </a:ln>
                <a:solidFill>
                  <a:prstClr val="black">
                    <a:tint val="82000"/>
                  </a:prstClr>
                </a:solidFill>
                <a:effectLst/>
                <a:uLnTx/>
                <a:uFillTx/>
                <a:latin typeface="Neue Haas Grotesk Text Pro"/>
                <a:ea typeface="+mn-ea"/>
                <a:cs typeface="+mn-cs"/>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75</a:t>
            </a:fld>
            <a:endParaRPr kumimoji="0" sz="1200" b="0" i="0" u="none" strike="noStrike" kern="1200" cap="none" spc="0" normalizeH="0" baseline="0" noProof="0">
              <a:ln>
                <a:noFill/>
              </a:ln>
              <a:solidFill>
                <a:prstClr val="black">
                  <a:tint val="82000"/>
                </a:prstClr>
              </a:solidFill>
              <a:effectLst/>
              <a:uLnTx/>
              <a:uFillTx/>
              <a:latin typeface="Neue Haas Grotesk Text Pro"/>
              <a:ea typeface="+mn-ea"/>
              <a:cs typeface="+mn-cs"/>
              <a:sym typeface="Arial"/>
            </a:endParaRPr>
          </a:p>
        </p:txBody>
      </p:sp>
      <p:cxnSp>
        <p:nvCxnSpPr>
          <p:cNvPr id="1528" name="Google Shape;1528;p99"/>
          <p:cNvCxnSpPr/>
          <p:nvPr/>
        </p:nvCxnSpPr>
        <p:spPr>
          <a:xfrm rot="10800000" flipH="1">
            <a:off x="746695" y="3528919"/>
            <a:ext cx="886600" cy="7800"/>
          </a:xfrm>
          <a:prstGeom prst="straightConnector1">
            <a:avLst/>
          </a:prstGeom>
          <a:noFill/>
          <a:ln w="38100" cap="flat" cmpd="sng">
            <a:solidFill>
              <a:schemeClr val="bg1"/>
            </a:solidFill>
            <a:prstDash val="solid"/>
            <a:round/>
            <a:headEnd type="none" w="sm" len="sm"/>
            <a:tailEnd type="stealth" w="med" len="med"/>
          </a:ln>
        </p:spPr>
      </p:cxnSp>
      <p:cxnSp>
        <p:nvCxnSpPr>
          <p:cNvPr id="1529" name="Google Shape;1529;p99"/>
          <p:cNvCxnSpPr/>
          <p:nvPr/>
        </p:nvCxnSpPr>
        <p:spPr>
          <a:xfrm rot="10800000" flipH="1">
            <a:off x="746695" y="4494119"/>
            <a:ext cx="886600" cy="7800"/>
          </a:xfrm>
          <a:prstGeom prst="straightConnector1">
            <a:avLst/>
          </a:prstGeom>
          <a:noFill/>
          <a:ln w="38100" cap="flat" cmpd="sng">
            <a:solidFill>
              <a:schemeClr val="bg1"/>
            </a:solidFill>
            <a:prstDash val="solid"/>
            <a:round/>
            <a:headEnd type="none" w="sm" len="sm"/>
            <a:tailEnd type="stealth" w="med" len="med"/>
          </a:ln>
        </p:spPr>
      </p:cxn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Decisions for the Decade (D4tD) (RELEASE)">
            <a:hlinkClick r:id="" action="ppaction://media"/>
            <a:extLst>
              <a:ext uri="{FF2B5EF4-FFF2-40B4-BE49-F238E27FC236}">
                <a16:creationId xmlns:a16="http://schemas.microsoft.com/office/drawing/2014/main" id="{C0574495-3085-9D1B-F12B-EAE84BDD03C6}"/>
              </a:ext>
            </a:extLst>
          </p:cNvPr>
          <p:cNvPicPr>
            <a:picLocks noRot="1" noChangeAspect="1"/>
          </p:cNvPicPr>
          <p:nvPr>
            <a:videoFile r:link="rId1"/>
          </p:nvPr>
        </p:nvPicPr>
        <p:blipFill>
          <a:blip r:embed="rId4"/>
          <a:stretch>
            <a:fillRect/>
          </a:stretch>
        </p:blipFill>
        <p:spPr>
          <a:xfrm>
            <a:off x="2460787" y="1730966"/>
            <a:ext cx="7613112" cy="4282376"/>
          </a:xfrm>
          <a:prstGeom prst="rect">
            <a:avLst/>
          </a:prstGeom>
        </p:spPr>
      </p:pic>
      <p:sp>
        <p:nvSpPr>
          <p:cNvPr id="3" name="Google Shape;1550;p100">
            <a:extLst>
              <a:ext uri="{FF2B5EF4-FFF2-40B4-BE49-F238E27FC236}">
                <a16:creationId xmlns:a16="http://schemas.microsoft.com/office/drawing/2014/main" id="{97A53A40-18BC-5281-2C80-1CDCA048F7F9}"/>
              </a:ext>
            </a:extLst>
          </p:cNvPr>
          <p:cNvSpPr txBox="1"/>
          <p:nvPr/>
        </p:nvSpPr>
        <p:spPr>
          <a:xfrm>
            <a:off x="881171" y="548806"/>
            <a:ext cx="52396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dirty="0">
                <a:ln>
                  <a:noFill/>
                </a:ln>
                <a:solidFill>
                  <a:srgbClr val="00AACB"/>
                </a:solidFill>
                <a:effectLst/>
                <a:uLnTx/>
                <a:uFillTx/>
                <a:latin typeface="Roboto"/>
                <a:ea typeface="Roboto"/>
                <a:cs typeface="Roboto"/>
                <a:sym typeface="Roboto"/>
              </a:rPr>
              <a:t>Decisions for the Decade</a:t>
            </a:r>
            <a:endParaRPr kumimoji="0" sz="933"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899168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533"/>
        <p:cNvGrpSpPr/>
        <p:nvPr/>
      </p:nvGrpSpPr>
      <p:grpSpPr>
        <a:xfrm>
          <a:off x="0" y="0"/>
          <a:ext cx="0" cy="0"/>
          <a:chOff x="0" y="0"/>
          <a:chExt cx="0" cy="0"/>
        </a:xfrm>
      </p:grpSpPr>
      <p:sp>
        <p:nvSpPr>
          <p:cNvPr id="1534" name="Google Shape;1534;p100"/>
          <p:cNvSpPr/>
          <p:nvPr/>
        </p:nvSpPr>
        <p:spPr>
          <a:xfrm>
            <a:off x="1639308" y="1497922"/>
            <a:ext cx="2694397" cy="2470223"/>
          </a:xfrm>
          <a:custGeom>
            <a:avLst/>
            <a:gdLst/>
            <a:ahLst/>
            <a:cxnLst/>
            <a:rect l="l" t="t" r="r" b="b"/>
            <a:pathLst>
              <a:path w="4041596" h="3705335" extrusionOk="0">
                <a:moveTo>
                  <a:pt x="0" y="0"/>
                </a:moveTo>
                <a:lnTo>
                  <a:pt x="4041596" y="0"/>
                </a:lnTo>
                <a:lnTo>
                  <a:pt x="4041596" y="3705335"/>
                </a:lnTo>
                <a:lnTo>
                  <a:pt x="0" y="3705335"/>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nvGrpSpPr>
          <p:cNvPr id="1535" name="Google Shape;1535;p100"/>
          <p:cNvGrpSpPr/>
          <p:nvPr/>
        </p:nvGrpSpPr>
        <p:grpSpPr>
          <a:xfrm>
            <a:off x="1957807" y="3099785"/>
            <a:ext cx="2057400" cy="2302229"/>
            <a:chOff x="0" y="-9525"/>
            <a:chExt cx="812800" cy="909523"/>
          </a:xfrm>
        </p:grpSpPr>
        <p:sp>
          <p:nvSpPr>
            <p:cNvPr id="1536" name="Google Shape;1536;p100"/>
            <p:cNvSpPr/>
            <p:nvPr/>
          </p:nvSpPr>
          <p:spPr>
            <a:xfrm>
              <a:off x="0" y="0"/>
              <a:ext cx="812800" cy="899998"/>
            </a:xfrm>
            <a:custGeom>
              <a:avLst/>
              <a:gdLst/>
              <a:ahLst/>
              <a:cxnLst/>
              <a:rect l="l" t="t" r="r" b="b"/>
              <a:pathLst>
                <a:path w="812800" h="899998" extrusionOk="0">
                  <a:moveTo>
                    <a:pt x="0" y="0"/>
                  </a:moveTo>
                  <a:lnTo>
                    <a:pt x="812800" y="0"/>
                  </a:lnTo>
                  <a:lnTo>
                    <a:pt x="812800" y="899998"/>
                  </a:lnTo>
                  <a:lnTo>
                    <a:pt x="0" y="899998"/>
                  </a:lnTo>
                  <a:close/>
                </a:path>
              </a:pathLst>
            </a:custGeom>
            <a:solidFill>
              <a:srgbClr val="FFFFFF"/>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37" name="Google Shape;1537;p100"/>
            <p:cNvSpPr txBox="1"/>
            <p:nvPr/>
          </p:nvSpPr>
          <p:spPr>
            <a:xfrm>
              <a:off x="0" y="-9525"/>
              <a:ext cx="812800" cy="909523"/>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19888"/>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sp>
        <p:nvSpPr>
          <p:cNvPr id="1538" name="Google Shape;1538;p100"/>
          <p:cNvSpPr/>
          <p:nvPr/>
        </p:nvSpPr>
        <p:spPr>
          <a:xfrm>
            <a:off x="9103593" y="2946585"/>
            <a:ext cx="1521815" cy="1316370"/>
          </a:xfrm>
          <a:custGeom>
            <a:avLst/>
            <a:gdLst/>
            <a:ahLst/>
            <a:cxnLst/>
            <a:rect l="l" t="t" r="r" b="b"/>
            <a:pathLst>
              <a:path w="2282722" h="1974555" extrusionOk="0">
                <a:moveTo>
                  <a:pt x="0" y="0"/>
                </a:moveTo>
                <a:lnTo>
                  <a:pt x="2282722" y="0"/>
                </a:lnTo>
                <a:lnTo>
                  <a:pt x="2282722" y="1974555"/>
                </a:lnTo>
                <a:lnTo>
                  <a:pt x="0" y="1974555"/>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39" name="Google Shape;1539;p100"/>
          <p:cNvSpPr/>
          <p:nvPr/>
        </p:nvSpPr>
        <p:spPr>
          <a:xfrm>
            <a:off x="9040094" y="1731580"/>
            <a:ext cx="1776577" cy="1786321"/>
          </a:xfrm>
          <a:custGeom>
            <a:avLst/>
            <a:gdLst/>
            <a:ahLst/>
            <a:cxnLst/>
            <a:rect l="l" t="t" r="r" b="b"/>
            <a:pathLst>
              <a:path w="2664866" h="2679481" extrusionOk="0">
                <a:moveTo>
                  <a:pt x="0" y="0"/>
                </a:moveTo>
                <a:lnTo>
                  <a:pt x="2664866" y="0"/>
                </a:lnTo>
                <a:lnTo>
                  <a:pt x="2664866" y="2679481"/>
                </a:lnTo>
                <a:lnTo>
                  <a:pt x="0" y="2679481"/>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40" name="Google Shape;1540;p100"/>
          <p:cNvSpPr/>
          <p:nvPr/>
        </p:nvSpPr>
        <p:spPr>
          <a:xfrm>
            <a:off x="708257" y="0"/>
            <a:ext cx="38100" cy="6975088"/>
          </a:xfrm>
          <a:prstGeom prst="rect">
            <a:avLst/>
          </a:prstGeom>
          <a:solidFill>
            <a:srgbClr val="00AACB"/>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nvGrpSpPr>
          <p:cNvPr id="1541" name="Google Shape;1541;p100"/>
          <p:cNvGrpSpPr/>
          <p:nvPr/>
        </p:nvGrpSpPr>
        <p:grpSpPr>
          <a:xfrm>
            <a:off x="1524251" y="4727581"/>
            <a:ext cx="2924513" cy="595789"/>
            <a:chOff x="0" y="-9525"/>
            <a:chExt cx="1155363" cy="235373"/>
          </a:xfrm>
        </p:grpSpPr>
        <p:sp>
          <p:nvSpPr>
            <p:cNvPr id="1542" name="Google Shape;1542;p100"/>
            <p:cNvSpPr/>
            <p:nvPr/>
          </p:nvSpPr>
          <p:spPr>
            <a:xfrm>
              <a:off x="0" y="0"/>
              <a:ext cx="1155363" cy="225848"/>
            </a:xfrm>
            <a:custGeom>
              <a:avLst/>
              <a:gdLst/>
              <a:ahLst/>
              <a:cxnLst/>
              <a:rect l="l" t="t" r="r" b="b"/>
              <a:pathLst>
                <a:path w="1155363" h="225848" extrusionOk="0">
                  <a:moveTo>
                    <a:pt x="0" y="0"/>
                  </a:moveTo>
                  <a:lnTo>
                    <a:pt x="1155363" y="0"/>
                  </a:lnTo>
                  <a:lnTo>
                    <a:pt x="1155363" y="225848"/>
                  </a:lnTo>
                  <a:lnTo>
                    <a:pt x="0" y="225848"/>
                  </a:lnTo>
                  <a:close/>
                </a:path>
              </a:pathLst>
            </a:custGeom>
            <a:solidFill>
              <a:srgbClr val="00AACB"/>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43" name="Google Shape;1543;p100"/>
            <p:cNvSpPr txBox="1"/>
            <p:nvPr/>
          </p:nvSpPr>
          <p:spPr>
            <a:xfrm>
              <a:off x="0" y="-9525"/>
              <a:ext cx="1155363" cy="235373"/>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20017"/>
                </a:lnSpc>
                <a:spcBef>
                  <a:spcPts val="0"/>
                </a:spcBef>
                <a:spcAft>
                  <a:spcPts val="0"/>
                </a:spcAft>
                <a:buClr>
                  <a:srgbClr val="000000"/>
                </a:buClr>
                <a:buSzPts val="2298"/>
                <a:buFont typeface="Arial"/>
                <a:buNone/>
                <a:tabLst/>
                <a:defRPr/>
              </a:pPr>
              <a:r>
                <a:rPr kumimoji="0" lang="en-US" sz="1532" b="0" i="0" u="none" strike="noStrike" kern="0" cap="none" spc="0" normalizeH="0" baseline="0" noProof="0">
                  <a:ln>
                    <a:noFill/>
                  </a:ln>
                  <a:solidFill>
                    <a:srgbClr val="FFFFFF"/>
                  </a:solidFill>
                  <a:effectLst/>
                  <a:uLnTx/>
                  <a:uFillTx/>
                  <a:latin typeface="Roboto"/>
                  <a:ea typeface="Roboto"/>
                  <a:cs typeface="Roboto"/>
                  <a:sym typeface="Roboto"/>
                </a:rPr>
                <a:t>Umbrella Flood Protection</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grpSp>
        <p:nvGrpSpPr>
          <p:cNvPr id="1544" name="Google Shape;1544;p100"/>
          <p:cNvGrpSpPr/>
          <p:nvPr/>
        </p:nvGrpSpPr>
        <p:grpSpPr>
          <a:xfrm>
            <a:off x="4983084" y="4727581"/>
            <a:ext cx="2924513" cy="595789"/>
            <a:chOff x="0" y="-9525"/>
            <a:chExt cx="1155363" cy="235373"/>
          </a:xfrm>
        </p:grpSpPr>
        <p:sp>
          <p:nvSpPr>
            <p:cNvPr id="1545" name="Google Shape;1545;p100"/>
            <p:cNvSpPr/>
            <p:nvPr/>
          </p:nvSpPr>
          <p:spPr>
            <a:xfrm>
              <a:off x="0" y="0"/>
              <a:ext cx="1155363" cy="225848"/>
            </a:xfrm>
            <a:custGeom>
              <a:avLst/>
              <a:gdLst/>
              <a:ahLst/>
              <a:cxnLst/>
              <a:rect l="l" t="t" r="r" b="b"/>
              <a:pathLst>
                <a:path w="1155363" h="225848" extrusionOk="0">
                  <a:moveTo>
                    <a:pt x="0" y="0"/>
                  </a:moveTo>
                  <a:lnTo>
                    <a:pt x="1155363" y="0"/>
                  </a:lnTo>
                  <a:lnTo>
                    <a:pt x="1155363" y="225848"/>
                  </a:lnTo>
                  <a:lnTo>
                    <a:pt x="0" y="225848"/>
                  </a:lnTo>
                  <a:close/>
                </a:path>
              </a:pathLst>
            </a:custGeom>
            <a:solidFill>
              <a:srgbClr val="00AACB"/>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46" name="Google Shape;1546;p100"/>
            <p:cNvSpPr txBox="1"/>
            <p:nvPr/>
          </p:nvSpPr>
          <p:spPr>
            <a:xfrm>
              <a:off x="0" y="-9525"/>
              <a:ext cx="1155363" cy="235373"/>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20017"/>
                </a:lnSpc>
                <a:spcBef>
                  <a:spcPts val="0"/>
                </a:spcBef>
                <a:spcAft>
                  <a:spcPts val="0"/>
                </a:spcAft>
                <a:buClr>
                  <a:srgbClr val="000000"/>
                </a:buClr>
                <a:buSzPts val="2298"/>
                <a:buFont typeface="Arial"/>
                <a:buNone/>
                <a:tabLst/>
                <a:defRPr/>
              </a:pPr>
              <a:r>
                <a:rPr kumimoji="0" lang="en-US" sz="1532" b="0" i="0" u="none" strike="noStrike" kern="0" cap="none" spc="0" normalizeH="0" baseline="0" noProof="0">
                  <a:ln>
                    <a:noFill/>
                  </a:ln>
                  <a:solidFill>
                    <a:srgbClr val="FFFFFF"/>
                  </a:solidFill>
                  <a:effectLst/>
                  <a:uLnTx/>
                  <a:uFillTx/>
                  <a:latin typeface="Roboto"/>
                  <a:ea typeface="Roboto"/>
                  <a:cs typeface="Roboto"/>
                  <a:sym typeface="Roboto"/>
                </a:rPr>
                <a:t>Thumbs Up Development</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grpSp>
        <p:nvGrpSpPr>
          <p:cNvPr id="1547" name="Google Shape;1547;p100"/>
          <p:cNvGrpSpPr/>
          <p:nvPr/>
        </p:nvGrpSpPr>
        <p:grpSpPr>
          <a:xfrm>
            <a:off x="8440996" y="4727581"/>
            <a:ext cx="2924513" cy="595789"/>
            <a:chOff x="0" y="-9525"/>
            <a:chExt cx="1155363" cy="235373"/>
          </a:xfrm>
        </p:grpSpPr>
        <p:sp>
          <p:nvSpPr>
            <p:cNvPr id="1548" name="Google Shape;1548;p100"/>
            <p:cNvSpPr/>
            <p:nvPr/>
          </p:nvSpPr>
          <p:spPr>
            <a:xfrm>
              <a:off x="0" y="0"/>
              <a:ext cx="1155363" cy="225848"/>
            </a:xfrm>
            <a:custGeom>
              <a:avLst/>
              <a:gdLst/>
              <a:ahLst/>
              <a:cxnLst/>
              <a:rect l="l" t="t" r="r" b="b"/>
              <a:pathLst>
                <a:path w="1155363" h="225848" extrusionOk="0">
                  <a:moveTo>
                    <a:pt x="0" y="0"/>
                  </a:moveTo>
                  <a:lnTo>
                    <a:pt x="1155363" y="0"/>
                  </a:lnTo>
                  <a:lnTo>
                    <a:pt x="1155363" y="225848"/>
                  </a:lnTo>
                  <a:lnTo>
                    <a:pt x="0" y="225848"/>
                  </a:lnTo>
                  <a:close/>
                </a:path>
              </a:pathLst>
            </a:custGeom>
            <a:solidFill>
              <a:srgbClr val="00AACB"/>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49" name="Google Shape;1549;p100"/>
            <p:cNvSpPr txBox="1"/>
            <p:nvPr/>
          </p:nvSpPr>
          <p:spPr>
            <a:xfrm>
              <a:off x="0" y="-9525"/>
              <a:ext cx="1155363" cy="235373"/>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20017"/>
                </a:lnSpc>
                <a:spcBef>
                  <a:spcPts val="0"/>
                </a:spcBef>
                <a:spcAft>
                  <a:spcPts val="0"/>
                </a:spcAft>
                <a:buClr>
                  <a:srgbClr val="000000"/>
                </a:buClr>
                <a:buSzPts val="2298"/>
                <a:buFont typeface="Arial"/>
                <a:buNone/>
                <a:tabLst/>
                <a:defRPr/>
              </a:pPr>
              <a:r>
                <a:rPr kumimoji="0" lang="en-US" sz="1532" b="0" i="0" u="none" strike="noStrike" kern="0" cap="none" spc="0" normalizeH="0" baseline="0" noProof="0">
                  <a:ln>
                    <a:noFill/>
                  </a:ln>
                  <a:solidFill>
                    <a:srgbClr val="FFFFFF"/>
                  </a:solidFill>
                  <a:effectLst/>
                  <a:uLnTx/>
                  <a:uFillTx/>
                  <a:latin typeface="Roboto"/>
                  <a:ea typeface="Roboto"/>
                  <a:cs typeface="Roboto"/>
                  <a:sym typeface="Roboto"/>
                </a:rPr>
                <a:t>Bucket Drought Protection</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sp>
        <p:nvSpPr>
          <p:cNvPr id="1550" name="Google Shape;1550;p100"/>
          <p:cNvSpPr txBox="1"/>
          <p:nvPr/>
        </p:nvSpPr>
        <p:spPr>
          <a:xfrm>
            <a:off x="881171" y="548806"/>
            <a:ext cx="52396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dirty="0">
                <a:ln>
                  <a:noFill/>
                </a:ln>
                <a:solidFill>
                  <a:srgbClr val="00AACB"/>
                </a:solidFill>
                <a:effectLst/>
                <a:uLnTx/>
                <a:uFillTx/>
                <a:latin typeface="Roboto"/>
                <a:ea typeface="Roboto"/>
                <a:cs typeface="Roboto"/>
                <a:sym typeface="Roboto"/>
              </a:rPr>
              <a:t>Decisions for the Decade</a:t>
            </a:r>
            <a:endParaRPr kumimoji="0" sz="933"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551" name="Google Shape;1551;p100"/>
          <p:cNvSpPr txBox="1">
            <a:spLocks noGrp="1"/>
          </p:cNvSpPr>
          <p:nvPr>
            <p:ph type="sldNum" idx="12"/>
          </p:nvPr>
        </p:nvSpPr>
        <p:spPr>
          <a:xfrm>
            <a:off x="8610600" y="6356350"/>
            <a:ext cx="2743200" cy="365125"/>
          </a:xfrm>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AE359490-CD5A-415E-9F64-F5EC5CB28074}" type="slidenum">
              <a:rPr kumimoji="0" lang="en-NL" sz="1200" b="0" i="0" u="none" strike="noStrike" kern="1200" cap="none" spc="0" normalizeH="0" baseline="0" noProof="0" smtClean="0">
                <a:ln>
                  <a:noFill/>
                </a:ln>
                <a:solidFill>
                  <a:prstClr val="black">
                    <a:tint val="82000"/>
                  </a:prstClr>
                </a:solidFill>
                <a:effectLst/>
                <a:uLnTx/>
                <a:uFillTx/>
                <a:latin typeface="Neue Haas Grotesk Text Pro"/>
                <a:ea typeface="+mn-ea"/>
                <a:cs typeface="+mn-cs"/>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77</a:t>
            </a:fld>
            <a:endParaRPr kumimoji="0" sz="1200" b="0" i="0" u="none" strike="noStrike" kern="1200" cap="none" spc="0" normalizeH="0" baseline="0" noProof="0">
              <a:ln>
                <a:noFill/>
              </a:ln>
              <a:solidFill>
                <a:prstClr val="black">
                  <a:tint val="82000"/>
                </a:prstClr>
              </a:solidFill>
              <a:effectLst/>
              <a:uLnTx/>
              <a:uFillTx/>
              <a:latin typeface="Neue Haas Grotesk Text Pro"/>
              <a:ea typeface="+mn-ea"/>
              <a:cs typeface="+mn-cs"/>
              <a:sym typeface="Arial"/>
            </a:endParaRPr>
          </a:p>
        </p:txBody>
      </p:sp>
      <p:pic>
        <p:nvPicPr>
          <p:cNvPr id="1552" name="Google Shape;1552;p100"/>
          <p:cNvPicPr preferRelativeResize="0"/>
          <p:nvPr/>
        </p:nvPicPr>
        <p:blipFill rotWithShape="1">
          <a:blip r:embed="rId6">
            <a:alphaModFix/>
          </a:blip>
          <a:srcRect/>
          <a:stretch/>
        </p:blipFill>
        <p:spPr>
          <a:xfrm>
            <a:off x="1921731" y="2895785"/>
            <a:ext cx="2114165" cy="1316367"/>
          </a:xfrm>
          <a:prstGeom prst="rect">
            <a:avLst/>
          </a:prstGeom>
          <a:noFill/>
          <a:ln>
            <a:noFill/>
          </a:ln>
        </p:spPr>
      </p:pic>
      <p:pic>
        <p:nvPicPr>
          <p:cNvPr id="1553" name="Google Shape;1553;p100"/>
          <p:cNvPicPr preferRelativeResize="0"/>
          <p:nvPr/>
        </p:nvPicPr>
        <p:blipFill rotWithShape="1">
          <a:blip r:embed="rId7">
            <a:alphaModFix/>
          </a:blip>
          <a:srcRect/>
          <a:stretch/>
        </p:blipFill>
        <p:spPr>
          <a:xfrm>
            <a:off x="5684428" y="2887344"/>
            <a:ext cx="1521800" cy="143484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557"/>
        <p:cNvGrpSpPr/>
        <p:nvPr/>
      </p:nvGrpSpPr>
      <p:grpSpPr>
        <a:xfrm>
          <a:off x="0" y="0"/>
          <a:ext cx="0" cy="0"/>
          <a:chOff x="0" y="0"/>
          <a:chExt cx="0" cy="0"/>
        </a:xfrm>
      </p:grpSpPr>
      <p:sp>
        <p:nvSpPr>
          <p:cNvPr id="1558" name="Google Shape;1558;p101"/>
          <p:cNvSpPr/>
          <p:nvPr/>
        </p:nvSpPr>
        <p:spPr>
          <a:xfrm>
            <a:off x="1639308" y="1497922"/>
            <a:ext cx="2694397" cy="2470223"/>
          </a:xfrm>
          <a:custGeom>
            <a:avLst/>
            <a:gdLst/>
            <a:ahLst/>
            <a:cxnLst/>
            <a:rect l="l" t="t" r="r" b="b"/>
            <a:pathLst>
              <a:path w="4041596" h="3705335" extrusionOk="0">
                <a:moveTo>
                  <a:pt x="0" y="0"/>
                </a:moveTo>
                <a:lnTo>
                  <a:pt x="4041596" y="0"/>
                </a:lnTo>
                <a:lnTo>
                  <a:pt x="4041596" y="3705335"/>
                </a:lnTo>
                <a:lnTo>
                  <a:pt x="0" y="3705335"/>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nvGrpSpPr>
          <p:cNvPr id="1559" name="Google Shape;1559;p101"/>
          <p:cNvGrpSpPr/>
          <p:nvPr/>
        </p:nvGrpSpPr>
        <p:grpSpPr>
          <a:xfrm>
            <a:off x="1957807" y="3099785"/>
            <a:ext cx="2057400" cy="2302229"/>
            <a:chOff x="0" y="-9525"/>
            <a:chExt cx="812800" cy="909523"/>
          </a:xfrm>
        </p:grpSpPr>
        <p:sp>
          <p:nvSpPr>
            <p:cNvPr id="1560" name="Google Shape;1560;p101"/>
            <p:cNvSpPr/>
            <p:nvPr/>
          </p:nvSpPr>
          <p:spPr>
            <a:xfrm>
              <a:off x="0" y="0"/>
              <a:ext cx="812800" cy="899998"/>
            </a:xfrm>
            <a:custGeom>
              <a:avLst/>
              <a:gdLst/>
              <a:ahLst/>
              <a:cxnLst/>
              <a:rect l="l" t="t" r="r" b="b"/>
              <a:pathLst>
                <a:path w="812800" h="899998" extrusionOk="0">
                  <a:moveTo>
                    <a:pt x="0" y="0"/>
                  </a:moveTo>
                  <a:lnTo>
                    <a:pt x="812800" y="0"/>
                  </a:lnTo>
                  <a:lnTo>
                    <a:pt x="812800" y="899998"/>
                  </a:lnTo>
                  <a:lnTo>
                    <a:pt x="0" y="899998"/>
                  </a:lnTo>
                  <a:close/>
                </a:path>
              </a:pathLst>
            </a:custGeom>
            <a:solidFill>
              <a:srgbClr val="FFFFFF"/>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61" name="Google Shape;1561;p101"/>
            <p:cNvSpPr txBox="1"/>
            <p:nvPr/>
          </p:nvSpPr>
          <p:spPr>
            <a:xfrm>
              <a:off x="0" y="-9525"/>
              <a:ext cx="812800" cy="909523"/>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19888"/>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sp>
        <p:nvSpPr>
          <p:cNvPr id="1562" name="Google Shape;1562;p101"/>
          <p:cNvSpPr/>
          <p:nvPr/>
        </p:nvSpPr>
        <p:spPr>
          <a:xfrm>
            <a:off x="9103593" y="2946585"/>
            <a:ext cx="1521815" cy="1316370"/>
          </a:xfrm>
          <a:custGeom>
            <a:avLst/>
            <a:gdLst/>
            <a:ahLst/>
            <a:cxnLst/>
            <a:rect l="l" t="t" r="r" b="b"/>
            <a:pathLst>
              <a:path w="2282722" h="1974555" extrusionOk="0">
                <a:moveTo>
                  <a:pt x="0" y="0"/>
                </a:moveTo>
                <a:lnTo>
                  <a:pt x="2282722" y="0"/>
                </a:lnTo>
                <a:lnTo>
                  <a:pt x="2282722" y="1974555"/>
                </a:lnTo>
                <a:lnTo>
                  <a:pt x="0" y="1974555"/>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63" name="Google Shape;1563;p101"/>
          <p:cNvSpPr/>
          <p:nvPr/>
        </p:nvSpPr>
        <p:spPr>
          <a:xfrm>
            <a:off x="9040094" y="1731580"/>
            <a:ext cx="1776577" cy="1786321"/>
          </a:xfrm>
          <a:custGeom>
            <a:avLst/>
            <a:gdLst/>
            <a:ahLst/>
            <a:cxnLst/>
            <a:rect l="l" t="t" r="r" b="b"/>
            <a:pathLst>
              <a:path w="2664866" h="2679481" extrusionOk="0">
                <a:moveTo>
                  <a:pt x="0" y="0"/>
                </a:moveTo>
                <a:lnTo>
                  <a:pt x="2664866" y="0"/>
                </a:lnTo>
                <a:lnTo>
                  <a:pt x="2664866" y="2679481"/>
                </a:lnTo>
                <a:lnTo>
                  <a:pt x="0" y="2679481"/>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64" name="Google Shape;1564;p101"/>
          <p:cNvSpPr txBox="1"/>
          <p:nvPr/>
        </p:nvSpPr>
        <p:spPr>
          <a:xfrm>
            <a:off x="881171" y="548806"/>
            <a:ext cx="5239669"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dirty="0">
                <a:ln>
                  <a:noFill/>
                </a:ln>
                <a:solidFill>
                  <a:srgbClr val="00AACB"/>
                </a:solidFill>
                <a:effectLst/>
                <a:uLnTx/>
                <a:uFillTx/>
                <a:latin typeface="Roboto"/>
                <a:ea typeface="Roboto"/>
                <a:cs typeface="Roboto"/>
                <a:sym typeface="Roboto"/>
              </a:rPr>
              <a:t>Practice run</a:t>
            </a:r>
            <a:endParaRPr kumimoji="0" sz="933"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565" name="Google Shape;1565;p101"/>
          <p:cNvSpPr/>
          <p:nvPr/>
        </p:nvSpPr>
        <p:spPr>
          <a:xfrm>
            <a:off x="708257" y="0"/>
            <a:ext cx="38100" cy="6975088"/>
          </a:xfrm>
          <a:prstGeom prst="rect">
            <a:avLst/>
          </a:prstGeom>
          <a:solidFill>
            <a:srgbClr val="00AACB"/>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nvGrpSpPr>
          <p:cNvPr id="1566" name="Google Shape;1566;p101"/>
          <p:cNvGrpSpPr/>
          <p:nvPr/>
        </p:nvGrpSpPr>
        <p:grpSpPr>
          <a:xfrm>
            <a:off x="1524251" y="4727581"/>
            <a:ext cx="2924513" cy="595789"/>
            <a:chOff x="0" y="-9525"/>
            <a:chExt cx="1155363" cy="235373"/>
          </a:xfrm>
        </p:grpSpPr>
        <p:sp>
          <p:nvSpPr>
            <p:cNvPr id="1567" name="Google Shape;1567;p101"/>
            <p:cNvSpPr/>
            <p:nvPr/>
          </p:nvSpPr>
          <p:spPr>
            <a:xfrm>
              <a:off x="0" y="0"/>
              <a:ext cx="1155363" cy="225848"/>
            </a:xfrm>
            <a:custGeom>
              <a:avLst/>
              <a:gdLst/>
              <a:ahLst/>
              <a:cxnLst/>
              <a:rect l="l" t="t" r="r" b="b"/>
              <a:pathLst>
                <a:path w="1155363" h="225848" extrusionOk="0">
                  <a:moveTo>
                    <a:pt x="0" y="0"/>
                  </a:moveTo>
                  <a:lnTo>
                    <a:pt x="1155363" y="0"/>
                  </a:lnTo>
                  <a:lnTo>
                    <a:pt x="1155363" y="225848"/>
                  </a:lnTo>
                  <a:lnTo>
                    <a:pt x="0" y="225848"/>
                  </a:lnTo>
                  <a:close/>
                </a:path>
              </a:pathLst>
            </a:custGeom>
            <a:solidFill>
              <a:srgbClr val="00AACB"/>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68" name="Google Shape;1568;p101"/>
            <p:cNvSpPr txBox="1"/>
            <p:nvPr/>
          </p:nvSpPr>
          <p:spPr>
            <a:xfrm>
              <a:off x="0" y="-9525"/>
              <a:ext cx="1155363" cy="235373"/>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20017"/>
                </a:lnSpc>
                <a:spcBef>
                  <a:spcPts val="0"/>
                </a:spcBef>
                <a:spcAft>
                  <a:spcPts val="0"/>
                </a:spcAft>
                <a:buClr>
                  <a:srgbClr val="000000"/>
                </a:buClr>
                <a:buSzPts val="2298"/>
                <a:buFont typeface="Arial"/>
                <a:buNone/>
                <a:tabLst/>
                <a:defRPr/>
              </a:pPr>
              <a:r>
                <a:rPr kumimoji="0" lang="en-US" sz="1532" b="0" i="0" u="none" strike="noStrike" kern="0" cap="none" spc="0" normalizeH="0" baseline="0" noProof="0">
                  <a:ln>
                    <a:noFill/>
                  </a:ln>
                  <a:solidFill>
                    <a:srgbClr val="FFFFFF"/>
                  </a:solidFill>
                  <a:effectLst/>
                  <a:uLnTx/>
                  <a:uFillTx/>
                  <a:latin typeface="Roboto"/>
                  <a:ea typeface="Roboto"/>
                  <a:cs typeface="Roboto"/>
                  <a:sym typeface="Roboto"/>
                </a:rPr>
                <a:t>Umbrella Flood Protection</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grpSp>
        <p:nvGrpSpPr>
          <p:cNvPr id="1569" name="Google Shape;1569;p101"/>
          <p:cNvGrpSpPr/>
          <p:nvPr/>
        </p:nvGrpSpPr>
        <p:grpSpPr>
          <a:xfrm>
            <a:off x="4983084" y="4727581"/>
            <a:ext cx="2924513" cy="595789"/>
            <a:chOff x="0" y="-9525"/>
            <a:chExt cx="1155363" cy="235373"/>
          </a:xfrm>
        </p:grpSpPr>
        <p:sp>
          <p:nvSpPr>
            <p:cNvPr id="1570" name="Google Shape;1570;p101"/>
            <p:cNvSpPr/>
            <p:nvPr/>
          </p:nvSpPr>
          <p:spPr>
            <a:xfrm>
              <a:off x="0" y="0"/>
              <a:ext cx="1155363" cy="225848"/>
            </a:xfrm>
            <a:custGeom>
              <a:avLst/>
              <a:gdLst/>
              <a:ahLst/>
              <a:cxnLst/>
              <a:rect l="l" t="t" r="r" b="b"/>
              <a:pathLst>
                <a:path w="1155363" h="225848" extrusionOk="0">
                  <a:moveTo>
                    <a:pt x="0" y="0"/>
                  </a:moveTo>
                  <a:lnTo>
                    <a:pt x="1155363" y="0"/>
                  </a:lnTo>
                  <a:lnTo>
                    <a:pt x="1155363" y="225848"/>
                  </a:lnTo>
                  <a:lnTo>
                    <a:pt x="0" y="225848"/>
                  </a:lnTo>
                  <a:close/>
                </a:path>
              </a:pathLst>
            </a:custGeom>
            <a:solidFill>
              <a:srgbClr val="00AACB"/>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71" name="Google Shape;1571;p101"/>
            <p:cNvSpPr txBox="1"/>
            <p:nvPr/>
          </p:nvSpPr>
          <p:spPr>
            <a:xfrm>
              <a:off x="0" y="-9525"/>
              <a:ext cx="1155363" cy="235373"/>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20017"/>
                </a:lnSpc>
                <a:spcBef>
                  <a:spcPts val="0"/>
                </a:spcBef>
                <a:spcAft>
                  <a:spcPts val="0"/>
                </a:spcAft>
                <a:buClr>
                  <a:srgbClr val="000000"/>
                </a:buClr>
                <a:buSzPts val="2298"/>
                <a:buFont typeface="Arial"/>
                <a:buNone/>
                <a:tabLst/>
                <a:defRPr/>
              </a:pPr>
              <a:r>
                <a:rPr kumimoji="0" lang="en-US" sz="1532" b="0" i="0" u="none" strike="noStrike" kern="0" cap="none" spc="0" normalizeH="0" baseline="0" noProof="0">
                  <a:ln>
                    <a:noFill/>
                  </a:ln>
                  <a:solidFill>
                    <a:srgbClr val="FFFFFF"/>
                  </a:solidFill>
                  <a:effectLst/>
                  <a:uLnTx/>
                  <a:uFillTx/>
                  <a:latin typeface="Roboto"/>
                  <a:ea typeface="Roboto"/>
                  <a:cs typeface="Roboto"/>
                  <a:sym typeface="Roboto"/>
                </a:rPr>
                <a:t>Thumbs Up Development</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grpSp>
        <p:nvGrpSpPr>
          <p:cNvPr id="1572" name="Google Shape;1572;p101"/>
          <p:cNvGrpSpPr/>
          <p:nvPr/>
        </p:nvGrpSpPr>
        <p:grpSpPr>
          <a:xfrm>
            <a:off x="8440996" y="4727581"/>
            <a:ext cx="2924513" cy="595789"/>
            <a:chOff x="0" y="-9525"/>
            <a:chExt cx="1155363" cy="235373"/>
          </a:xfrm>
        </p:grpSpPr>
        <p:sp>
          <p:nvSpPr>
            <p:cNvPr id="1573" name="Google Shape;1573;p101"/>
            <p:cNvSpPr/>
            <p:nvPr/>
          </p:nvSpPr>
          <p:spPr>
            <a:xfrm>
              <a:off x="0" y="0"/>
              <a:ext cx="1155363" cy="225848"/>
            </a:xfrm>
            <a:custGeom>
              <a:avLst/>
              <a:gdLst/>
              <a:ahLst/>
              <a:cxnLst/>
              <a:rect l="l" t="t" r="r" b="b"/>
              <a:pathLst>
                <a:path w="1155363" h="225848" extrusionOk="0">
                  <a:moveTo>
                    <a:pt x="0" y="0"/>
                  </a:moveTo>
                  <a:lnTo>
                    <a:pt x="1155363" y="0"/>
                  </a:lnTo>
                  <a:lnTo>
                    <a:pt x="1155363" y="225848"/>
                  </a:lnTo>
                  <a:lnTo>
                    <a:pt x="0" y="225848"/>
                  </a:lnTo>
                  <a:close/>
                </a:path>
              </a:pathLst>
            </a:custGeom>
            <a:solidFill>
              <a:srgbClr val="00AACB"/>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74" name="Google Shape;1574;p101"/>
            <p:cNvSpPr txBox="1"/>
            <p:nvPr/>
          </p:nvSpPr>
          <p:spPr>
            <a:xfrm>
              <a:off x="0" y="-9525"/>
              <a:ext cx="1155363" cy="235373"/>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20017"/>
                </a:lnSpc>
                <a:spcBef>
                  <a:spcPts val="0"/>
                </a:spcBef>
                <a:spcAft>
                  <a:spcPts val="0"/>
                </a:spcAft>
                <a:buClr>
                  <a:srgbClr val="000000"/>
                </a:buClr>
                <a:buSzPts val="2298"/>
                <a:buFont typeface="Arial"/>
                <a:buNone/>
                <a:tabLst/>
                <a:defRPr/>
              </a:pPr>
              <a:r>
                <a:rPr kumimoji="0" lang="en-US" sz="1532" b="0" i="0" u="none" strike="noStrike" kern="0" cap="none" spc="0" normalizeH="0" baseline="0" noProof="0">
                  <a:ln>
                    <a:noFill/>
                  </a:ln>
                  <a:solidFill>
                    <a:srgbClr val="FFFFFF"/>
                  </a:solidFill>
                  <a:effectLst/>
                  <a:uLnTx/>
                  <a:uFillTx/>
                  <a:latin typeface="Roboto"/>
                  <a:ea typeface="Roboto"/>
                  <a:cs typeface="Roboto"/>
                  <a:sym typeface="Roboto"/>
                </a:rPr>
                <a:t>Bucket Drought Protection</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sp>
        <p:nvSpPr>
          <p:cNvPr id="1575" name="Google Shape;1575;p101"/>
          <p:cNvSpPr txBox="1">
            <a:spLocks noGrp="1"/>
          </p:cNvSpPr>
          <p:nvPr>
            <p:ph type="sldNum" idx="12"/>
          </p:nvPr>
        </p:nvSpPr>
        <p:spPr>
          <a:xfrm>
            <a:off x="8610600" y="6356350"/>
            <a:ext cx="2743200" cy="365125"/>
          </a:xfrm>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AE359490-CD5A-415E-9F64-F5EC5CB28074}" type="slidenum">
              <a:rPr kumimoji="0" lang="en-NL" sz="1200" b="0" i="0" u="none" strike="noStrike" kern="1200" cap="none" spc="0" normalizeH="0" baseline="0" noProof="0" smtClean="0">
                <a:ln>
                  <a:noFill/>
                </a:ln>
                <a:solidFill>
                  <a:prstClr val="black">
                    <a:tint val="82000"/>
                  </a:prstClr>
                </a:solidFill>
                <a:effectLst/>
                <a:uLnTx/>
                <a:uFillTx/>
                <a:latin typeface="Neue Haas Grotesk Text Pro"/>
                <a:ea typeface="+mn-ea"/>
                <a:cs typeface="+mn-cs"/>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78</a:t>
            </a:fld>
            <a:endParaRPr kumimoji="0" sz="1200" b="0" i="0" u="none" strike="noStrike" kern="1200" cap="none" spc="0" normalizeH="0" baseline="0" noProof="0">
              <a:ln>
                <a:noFill/>
              </a:ln>
              <a:solidFill>
                <a:prstClr val="black">
                  <a:tint val="82000"/>
                </a:prstClr>
              </a:solidFill>
              <a:effectLst/>
              <a:uLnTx/>
              <a:uFillTx/>
              <a:latin typeface="Neue Haas Grotesk Text Pro"/>
              <a:ea typeface="+mn-ea"/>
              <a:cs typeface="+mn-cs"/>
              <a:sym typeface="Arial"/>
            </a:endParaRPr>
          </a:p>
        </p:txBody>
      </p:sp>
      <p:pic>
        <p:nvPicPr>
          <p:cNvPr id="1576" name="Google Shape;1576;p101"/>
          <p:cNvPicPr preferRelativeResize="0"/>
          <p:nvPr/>
        </p:nvPicPr>
        <p:blipFill rotWithShape="1">
          <a:blip r:embed="rId6">
            <a:alphaModFix/>
          </a:blip>
          <a:srcRect/>
          <a:stretch/>
        </p:blipFill>
        <p:spPr>
          <a:xfrm>
            <a:off x="1921731" y="2895785"/>
            <a:ext cx="2114165" cy="1316367"/>
          </a:xfrm>
          <a:prstGeom prst="rect">
            <a:avLst/>
          </a:prstGeom>
          <a:noFill/>
          <a:ln>
            <a:noFill/>
          </a:ln>
        </p:spPr>
      </p:pic>
      <p:pic>
        <p:nvPicPr>
          <p:cNvPr id="1577" name="Google Shape;1577;p101"/>
          <p:cNvPicPr preferRelativeResize="0"/>
          <p:nvPr/>
        </p:nvPicPr>
        <p:blipFill rotWithShape="1">
          <a:blip r:embed="rId7">
            <a:alphaModFix/>
          </a:blip>
          <a:srcRect/>
          <a:stretch/>
        </p:blipFill>
        <p:spPr>
          <a:xfrm>
            <a:off x="5684428" y="2887344"/>
            <a:ext cx="1521800" cy="1434840"/>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Shape 1581"/>
        <p:cNvGrpSpPr/>
        <p:nvPr/>
      </p:nvGrpSpPr>
      <p:grpSpPr>
        <a:xfrm>
          <a:off x="0" y="0"/>
          <a:ext cx="0" cy="0"/>
          <a:chOff x="0" y="0"/>
          <a:chExt cx="0" cy="0"/>
        </a:xfrm>
      </p:grpSpPr>
      <p:cxnSp>
        <p:nvCxnSpPr>
          <p:cNvPr id="1582" name="Google Shape;1582;p102"/>
          <p:cNvCxnSpPr/>
          <p:nvPr/>
        </p:nvCxnSpPr>
        <p:spPr>
          <a:xfrm>
            <a:off x="8377949" y="1935811"/>
            <a:ext cx="21995" cy="4102245"/>
          </a:xfrm>
          <a:prstGeom prst="straightConnector1">
            <a:avLst/>
          </a:prstGeom>
          <a:noFill/>
          <a:ln w="28575" cap="rnd" cmpd="sng">
            <a:solidFill>
              <a:srgbClr val="00AACB"/>
            </a:solidFill>
            <a:prstDash val="solid"/>
            <a:round/>
            <a:headEnd type="none" w="sm" len="sm"/>
            <a:tailEnd type="none" w="sm" len="sm"/>
          </a:ln>
        </p:spPr>
      </p:cxnSp>
      <p:cxnSp>
        <p:nvCxnSpPr>
          <p:cNvPr id="1583" name="Google Shape;1583;p102"/>
          <p:cNvCxnSpPr/>
          <p:nvPr/>
        </p:nvCxnSpPr>
        <p:spPr>
          <a:xfrm>
            <a:off x="6137009" y="1935899"/>
            <a:ext cx="21995" cy="4102245"/>
          </a:xfrm>
          <a:prstGeom prst="straightConnector1">
            <a:avLst/>
          </a:prstGeom>
          <a:noFill/>
          <a:ln w="28575" cap="rnd" cmpd="sng">
            <a:solidFill>
              <a:srgbClr val="00AACB"/>
            </a:solidFill>
            <a:prstDash val="solid"/>
            <a:round/>
            <a:headEnd type="none" w="sm" len="sm"/>
            <a:tailEnd type="none" w="sm" len="sm"/>
          </a:ln>
        </p:spPr>
      </p:cxnSp>
      <p:cxnSp>
        <p:nvCxnSpPr>
          <p:cNvPr id="1584" name="Google Shape;1584;p102"/>
          <p:cNvCxnSpPr/>
          <p:nvPr/>
        </p:nvCxnSpPr>
        <p:spPr>
          <a:xfrm>
            <a:off x="3956941" y="1935855"/>
            <a:ext cx="21995" cy="4102245"/>
          </a:xfrm>
          <a:prstGeom prst="straightConnector1">
            <a:avLst/>
          </a:prstGeom>
          <a:noFill/>
          <a:ln w="28575" cap="rnd" cmpd="sng">
            <a:solidFill>
              <a:srgbClr val="00AACB"/>
            </a:solidFill>
            <a:prstDash val="solid"/>
            <a:round/>
            <a:headEnd type="none" w="sm" len="sm"/>
            <a:tailEnd type="none" w="sm" len="sm"/>
          </a:ln>
        </p:spPr>
      </p:cxnSp>
      <p:cxnSp>
        <p:nvCxnSpPr>
          <p:cNvPr id="1585" name="Google Shape;1585;p102"/>
          <p:cNvCxnSpPr/>
          <p:nvPr/>
        </p:nvCxnSpPr>
        <p:spPr>
          <a:xfrm rot="10800000">
            <a:off x="1585376" y="3288533"/>
            <a:ext cx="8838265" cy="0"/>
          </a:xfrm>
          <a:prstGeom prst="straightConnector1">
            <a:avLst/>
          </a:prstGeom>
          <a:noFill/>
          <a:ln w="28575" cap="rnd" cmpd="sng">
            <a:solidFill>
              <a:srgbClr val="00AACB"/>
            </a:solidFill>
            <a:prstDash val="solid"/>
            <a:round/>
            <a:headEnd type="none" w="sm" len="sm"/>
            <a:tailEnd type="none" w="sm" len="sm"/>
          </a:ln>
        </p:spPr>
      </p:cxnSp>
      <p:cxnSp>
        <p:nvCxnSpPr>
          <p:cNvPr id="1586" name="Google Shape;1586;p102"/>
          <p:cNvCxnSpPr/>
          <p:nvPr/>
        </p:nvCxnSpPr>
        <p:spPr>
          <a:xfrm rot="10800000">
            <a:off x="1596374" y="4690745"/>
            <a:ext cx="8838265" cy="0"/>
          </a:xfrm>
          <a:prstGeom prst="straightConnector1">
            <a:avLst/>
          </a:prstGeom>
          <a:noFill/>
          <a:ln w="28575" cap="rnd" cmpd="sng">
            <a:solidFill>
              <a:srgbClr val="00AACB"/>
            </a:solidFill>
            <a:prstDash val="solid"/>
            <a:round/>
            <a:headEnd type="none" w="sm" len="sm"/>
            <a:tailEnd type="none" w="sm" len="sm"/>
          </a:ln>
        </p:spPr>
      </p:cxnSp>
      <p:sp>
        <p:nvSpPr>
          <p:cNvPr id="1587" name="Google Shape;1587;p102"/>
          <p:cNvSpPr/>
          <p:nvPr/>
        </p:nvSpPr>
        <p:spPr>
          <a:xfrm>
            <a:off x="2114159" y="1865961"/>
            <a:ext cx="1167264" cy="1070147"/>
          </a:xfrm>
          <a:custGeom>
            <a:avLst/>
            <a:gdLst/>
            <a:ahLst/>
            <a:cxnLst/>
            <a:rect l="l" t="t" r="r" b="b"/>
            <a:pathLst>
              <a:path w="1750896" h="1605221" extrusionOk="0">
                <a:moveTo>
                  <a:pt x="0" y="0"/>
                </a:moveTo>
                <a:lnTo>
                  <a:pt x="1750896" y="0"/>
                </a:lnTo>
                <a:lnTo>
                  <a:pt x="1750896" y="1605221"/>
                </a:lnTo>
                <a:lnTo>
                  <a:pt x="0" y="1605221"/>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88" name="Google Shape;1588;p102"/>
          <p:cNvSpPr/>
          <p:nvPr/>
        </p:nvSpPr>
        <p:spPr>
          <a:xfrm>
            <a:off x="2247304" y="4865371"/>
            <a:ext cx="913674" cy="918685"/>
          </a:xfrm>
          <a:custGeom>
            <a:avLst/>
            <a:gdLst/>
            <a:ahLst/>
            <a:cxnLst/>
            <a:rect l="l" t="t" r="r" b="b"/>
            <a:pathLst>
              <a:path w="1370511" h="1378028" extrusionOk="0">
                <a:moveTo>
                  <a:pt x="0" y="0"/>
                </a:moveTo>
                <a:lnTo>
                  <a:pt x="1370511" y="0"/>
                </a:lnTo>
                <a:lnTo>
                  <a:pt x="1370511" y="1378027"/>
                </a:lnTo>
                <a:lnTo>
                  <a:pt x="0" y="1378027"/>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89" name="Google Shape;1589;p102"/>
          <p:cNvSpPr/>
          <p:nvPr/>
        </p:nvSpPr>
        <p:spPr>
          <a:xfrm>
            <a:off x="708257" y="0"/>
            <a:ext cx="38100" cy="6975088"/>
          </a:xfrm>
          <a:prstGeom prst="rect">
            <a:avLst/>
          </a:prstGeom>
          <a:solidFill>
            <a:srgbClr val="00AACB"/>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90" name="Google Shape;1590;p102"/>
          <p:cNvSpPr txBox="1"/>
          <p:nvPr/>
        </p:nvSpPr>
        <p:spPr>
          <a:xfrm>
            <a:off x="881171" y="548806"/>
            <a:ext cx="52396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0AACB"/>
                </a:solidFill>
                <a:effectLst/>
                <a:uLnTx/>
                <a:uFillTx/>
                <a:latin typeface="Roboto"/>
                <a:ea typeface="Roboto"/>
                <a:cs typeface="Roboto"/>
                <a:sym typeface="Roboto"/>
              </a:rPr>
              <a:t>Decisions for the Decade</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91" name="Google Shape;1591;p102"/>
          <p:cNvSpPr txBox="1"/>
          <p:nvPr/>
        </p:nvSpPr>
        <p:spPr>
          <a:xfrm>
            <a:off x="867103" y="1306935"/>
            <a:ext cx="6938423" cy="29745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899"/>
              <a:buFont typeface="Arial"/>
              <a:buNone/>
              <a:tabLst/>
              <a:defRPr/>
            </a:pPr>
            <a:r>
              <a:rPr kumimoji="0" lang="en-US" sz="1933" b="0" i="0" u="none" strike="noStrike" kern="0" cap="none" spc="0" normalizeH="0" baseline="0" noProof="0">
                <a:ln>
                  <a:noFill/>
                </a:ln>
                <a:solidFill>
                  <a:srgbClr val="00AACB"/>
                </a:solidFill>
                <a:effectLst/>
                <a:uLnTx/>
                <a:uFillTx/>
                <a:latin typeface="Roboto"/>
                <a:ea typeface="Roboto"/>
                <a:cs typeface="Roboto"/>
                <a:sym typeface="Roboto"/>
              </a:rPr>
              <a:t>Strategy: Where should we invest?</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92" name="Google Shape;1592;p102"/>
          <p:cNvSpPr txBox="1"/>
          <p:nvPr/>
        </p:nvSpPr>
        <p:spPr>
          <a:xfrm>
            <a:off x="1086262" y="2980558"/>
            <a:ext cx="3045257" cy="24615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0000"/>
              </a:lnSpc>
              <a:spcBef>
                <a:spcPts val="0"/>
              </a:spcBef>
              <a:spcAft>
                <a:spcPts val="0"/>
              </a:spcAft>
              <a:buClr>
                <a:srgbClr val="000000"/>
              </a:buClr>
              <a:buSzPts val="2000"/>
              <a:buFont typeface="Arial"/>
              <a:buNone/>
              <a:tabLst/>
              <a:defRPr/>
            </a:pPr>
            <a:r>
              <a:rPr kumimoji="0" lang="en-US" sz="1333" b="1" i="0" u="none" strike="noStrike" kern="0" cap="none" spc="0" normalizeH="0" baseline="0" noProof="0" dirty="0">
                <a:ln>
                  <a:noFill/>
                </a:ln>
                <a:solidFill>
                  <a:srgbClr val="00AACB"/>
                </a:solidFill>
                <a:effectLst/>
                <a:uLnTx/>
                <a:uFillTx/>
                <a:latin typeface="Roboto"/>
                <a:ea typeface="Roboto"/>
                <a:cs typeface="Roboto"/>
                <a:sym typeface="Roboto"/>
              </a:rPr>
              <a:t>Umbrella Flood Protection</a:t>
            </a:r>
            <a:endParaRPr kumimoji="0" sz="933"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593" name="Google Shape;1593;p102"/>
          <p:cNvSpPr txBox="1"/>
          <p:nvPr/>
        </p:nvSpPr>
        <p:spPr>
          <a:xfrm>
            <a:off x="1130712" y="4380049"/>
            <a:ext cx="3045257" cy="24615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0000"/>
              </a:lnSpc>
              <a:spcBef>
                <a:spcPts val="0"/>
              </a:spcBef>
              <a:spcAft>
                <a:spcPts val="0"/>
              </a:spcAft>
              <a:buClr>
                <a:srgbClr val="000000"/>
              </a:buClr>
              <a:buSzPts val="2000"/>
              <a:buFont typeface="Arial"/>
              <a:buNone/>
              <a:tabLst/>
              <a:defRPr/>
            </a:pPr>
            <a:r>
              <a:rPr kumimoji="0" lang="en-US" sz="1333" b="1" i="0" u="none" strike="noStrike" kern="0" cap="none" spc="0" normalizeH="0" baseline="0" noProof="0">
                <a:ln>
                  <a:noFill/>
                </a:ln>
                <a:solidFill>
                  <a:srgbClr val="00AACB"/>
                </a:solidFill>
                <a:effectLst/>
                <a:uLnTx/>
                <a:uFillTx/>
                <a:latin typeface="Roboto"/>
                <a:ea typeface="Roboto"/>
                <a:cs typeface="Roboto"/>
                <a:sym typeface="Roboto"/>
              </a:rPr>
              <a:t>Thumbs Up Development</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94" name="Google Shape;1594;p102"/>
          <p:cNvSpPr txBox="1"/>
          <p:nvPr/>
        </p:nvSpPr>
        <p:spPr>
          <a:xfrm>
            <a:off x="1079912" y="5885656"/>
            <a:ext cx="3045257" cy="24615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0000"/>
              </a:lnSpc>
              <a:spcBef>
                <a:spcPts val="0"/>
              </a:spcBef>
              <a:spcAft>
                <a:spcPts val="0"/>
              </a:spcAft>
              <a:buClr>
                <a:srgbClr val="000000"/>
              </a:buClr>
              <a:buSzPts val="2000"/>
              <a:buFont typeface="Arial"/>
              <a:buNone/>
              <a:tabLst/>
              <a:defRPr/>
            </a:pPr>
            <a:r>
              <a:rPr kumimoji="0" lang="en-US" sz="1333" b="1" i="0" u="none" strike="noStrike" kern="0" cap="none" spc="0" normalizeH="0" baseline="0" noProof="0" dirty="0">
                <a:ln>
                  <a:noFill/>
                </a:ln>
                <a:solidFill>
                  <a:srgbClr val="00AACB"/>
                </a:solidFill>
                <a:effectLst/>
                <a:uLnTx/>
                <a:uFillTx/>
                <a:latin typeface="Roboto"/>
                <a:ea typeface="Roboto"/>
                <a:cs typeface="Roboto"/>
                <a:sym typeface="Roboto"/>
              </a:rPr>
              <a:t>Bucket Drought Protection</a:t>
            </a:r>
            <a:endParaRPr kumimoji="0" sz="933"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595" name="Google Shape;1595;p102"/>
          <p:cNvSpPr txBox="1">
            <a:spLocks noGrp="1"/>
          </p:cNvSpPr>
          <p:nvPr>
            <p:ph type="sldNum" idx="12"/>
          </p:nvPr>
        </p:nvSpPr>
        <p:spPr>
          <a:xfrm>
            <a:off x="8610600" y="6356350"/>
            <a:ext cx="2743200" cy="365125"/>
          </a:xfrm>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AE359490-CD5A-415E-9F64-F5EC5CB28074}" type="slidenum">
              <a:rPr kumimoji="0" lang="en-NL" sz="1200" b="0" i="0" u="none" strike="noStrike" kern="1200" cap="none" spc="0" normalizeH="0" baseline="0" noProof="0" smtClean="0">
                <a:ln>
                  <a:noFill/>
                </a:ln>
                <a:solidFill>
                  <a:prstClr val="black">
                    <a:tint val="82000"/>
                  </a:prstClr>
                </a:solidFill>
                <a:effectLst/>
                <a:uLnTx/>
                <a:uFillTx/>
                <a:latin typeface="Neue Haas Grotesk Text Pro"/>
                <a:ea typeface="+mn-ea"/>
                <a:cs typeface="+mn-cs"/>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79</a:t>
            </a:fld>
            <a:endParaRPr kumimoji="0" sz="1200" b="0" i="0" u="none" strike="noStrike" kern="1200" cap="none" spc="0" normalizeH="0" baseline="0" noProof="0">
              <a:ln>
                <a:noFill/>
              </a:ln>
              <a:solidFill>
                <a:prstClr val="black">
                  <a:tint val="82000"/>
                </a:prstClr>
              </a:solidFill>
              <a:effectLst/>
              <a:uLnTx/>
              <a:uFillTx/>
              <a:latin typeface="Neue Haas Grotesk Text Pro"/>
              <a:ea typeface="+mn-ea"/>
              <a:cs typeface="+mn-cs"/>
              <a:sym typeface="Arial"/>
            </a:endParaRPr>
          </a:p>
        </p:txBody>
      </p:sp>
      <p:pic>
        <p:nvPicPr>
          <p:cNvPr id="1596" name="Google Shape;1596;p102"/>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2310615" y="3511014"/>
            <a:ext cx="799567" cy="75387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river running through a valley&#10;&#10;AI-generated content may be incorrect.">
            <a:extLst>
              <a:ext uri="{FF2B5EF4-FFF2-40B4-BE49-F238E27FC236}">
                <a16:creationId xmlns:a16="http://schemas.microsoft.com/office/drawing/2014/main" id="{7A9FE2DE-BFF5-73B9-557C-9BDC7D110F82}"/>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EF53E7F6-5E26-D980-EBD9-8C7CC1360212}"/>
              </a:ext>
            </a:extLst>
          </p:cNvPr>
          <p:cNvSpPr>
            <a:spLocks noGrp="1"/>
          </p:cNvSpPr>
          <p:nvPr>
            <p:ph sz="quarter" idx="14"/>
          </p:nvPr>
        </p:nvSpPr>
        <p:spPr>
          <a:xfrm>
            <a:off x="4820076" y="2413072"/>
            <a:ext cx="6766560" cy="3047202"/>
          </a:xfrm>
        </p:spPr>
        <p:txBody>
          <a:bodyPr numCol="1" spcCol="360000">
            <a:noAutofit/>
          </a:bodyPr>
          <a:lstStyle/>
          <a:p>
            <a:pPr marL="114300" indent="0">
              <a:buNone/>
            </a:pPr>
            <a:r>
              <a:rPr lang="en-GB"/>
              <a:t>In this module, participants will explore the core principles and practical steps involved in conducting, commissioning, or managing climate risk assessments tailored to local contexts and specific projects. </a:t>
            </a:r>
          </a:p>
          <a:p>
            <a:pPr marL="114300" indent="0">
              <a:buNone/>
            </a:pPr>
            <a:endParaRPr lang="en-GB"/>
          </a:p>
          <a:p>
            <a:pPr marL="114300" indent="0">
              <a:buNone/>
            </a:pPr>
            <a:r>
              <a:rPr lang="en-GB"/>
              <a:t>It builds on the broad risk categories introduced in Module 2.</a:t>
            </a:r>
          </a:p>
          <a:p>
            <a:pPr marL="114300" indent="0">
              <a:buNone/>
            </a:pPr>
            <a:endParaRPr lang="en-GB"/>
          </a:p>
          <a:p>
            <a:pPr marL="114300" indent="0">
              <a:buNone/>
            </a:pPr>
            <a:r>
              <a:rPr lang="en-GB" b="1"/>
              <a:t>Duration: </a:t>
            </a:r>
            <a:r>
              <a:rPr lang="en-GB"/>
              <a:t>1 day</a:t>
            </a:r>
          </a:p>
        </p:txBody>
      </p:sp>
      <p:sp>
        <p:nvSpPr>
          <p:cNvPr id="7" name="Title 1">
            <a:extLst>
              <a:ext uri="{FF2B5EF4-FFF2-40B4-BE49-F238E27FC236}">
                <a16:creationId xmlns:a16="http://schemas.microsoft.com/office/drawing/2014/main" id="{DC4D498B-F522-B227-E8DE-3A4360CF06B7}"/>
              </a:ext>
            </a:extLst>
          </p:cNvPr>
          <p:cNvSpPr>
            <a:spLocks noGrp="1"/>
          </p:cNvSpPr>
          <p:nvPr>
            <p:ph type="title"/>
          </p:nvPr>
        </p:nvSpPr>
        <p:spPr>
          <a:xfrm>
            <a:off x="4820076" y="879830"/>
            <a:ext cx="6766560" cy="932688"/>
          </a:xfrm>
        </p:spPr>
        <p:txBody>
          <a:bodyPr/>
          <a:lstStyle/>
          <a:p>
            <a:r>
              <a:rPr lang="en-GB" sz="2000" b="1">
                <a:solidFill>
                  <a:srgbClr val="0B5FBA"/>
                </a:solidFill>
                <a:latin typeface="Roboto"/>
                <a:ea typeface="Roboto"/>
                <a:cs typeface="Roboto"/>
              </a:rPr>
              <a:t>MODULE 3</a:t>
            </a:r>
            <a:br>
              <a:rPr lang="en-GB" b="1">
                <a:solidFill>
                  <a:srgbClr val="0B5FBA"/>
                </a:solidFill>
                <a:latin typeface="Roboto"/>
                <a:ea typeface="Roboto"/>
                <a:cs typeface="Roboto"/>
              </a:rPr>
            </a:br>
            <a:r>
              <a:rPr lang="en-GB" sz="2800">
                <a:solidFill>
                  <a:srgbClr val="0B5FBA"/>
                </a:solidFill>
                <a:latin typeface="Roboto"/>
                <a:ea typeface="Roboto"/>
                <a:cs typeface="Roboto"/>
              </a:rPr>
              <a:t>Risk Assessments</a:t>
            </a:r>
            <a:endParaRPr lang="en-GB">
              <a:solidFill>
                <a:srgbClr val="0B5FBA"/>
              </a:solidFill>
              <a:latin typeface="Roboto"/>
              <a:ea typeface="Roboto"/>
              <a:cs typeface="Roboto"/>
            </a:endParaRPr>
          </a:p>
        </p:txBody>
      </p:sp>
      <p:sp>
        <p:nvSpPr>
          <p:cNvPr id="6" name="Google Shape;286;p10">
            <a:extLst>
              <a:ext uri="{FF2B5EF4-FFF2-40B4-BE49-F238E27FC236}">
                <a16:creationId xmlns:a16="http://schemas.microsoft.com/office/drawing/2014/main" id="{4FE7F7E9-3246-3C9E-0ABB-635A994F7A34}"/>
              </a:ext>
            </a:extLst>
          </p:cNvPr>
          <p:cNvSpPr txBox="1"/>
          <p:nvPr/>
        </p:nvSpPr>
        <p:spPr>
          <a:xfrm>
            <a:off x="141571" y="603525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Ooty, India|  Shravan K Acharya| </a:t>
            </a: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Unsplash</a:t>
            </a:r>
            <a:endParaRPr kumimoji="0" sz="933"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127741639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581">
          <a:extLst>
            <a:ext uri="{FF2B5EF4-FFF2-40B4-BE49-F238E27FC236}">
              <a16:creationId xmlns:a16="http://schemas.microsoft.com/office/drawing/2014/main" id="{7B35C221-89BF-3810-9810-5588083E4806}"/>
            </a:ext>
          </a:extLst>
        </p:cNvPr>
        <p:cNvGrpSpPr/>
        <p:nvPr/>
      </p:nvGrpSpPr>
      <p:grpSpPr>
        <a:xfrm>
          <a:off x="0" y="0"/>
          <a:ext cx="0" cy="0"/>
          <a:chOff x="0" y="0"/>
          <a:chExt cx="0" cy="0"/>
        </a:xfrm>
      </p:grpSpPr>
      <p:sp>
        <p:nvSpPr>
          <p:cNvPr id="1589" name="Google Shape;1589;p102">
            <a:extLst>
              <a:ext uri="{FF2B5EF4-FFF2-40B4-BE49-F238E27FC236}">
                <a16:creationId xmlns:a16="http://schemas.microsoft.com/office/drawing/2014/main" id="{8EB1D3F3-E125-5C43-D395-6E2FC62A77FE}"/>
              </a:ext>
            </a:extLst>
          </p:cNvPr>
          <p:cNvSpPr/>
          <p:nvPr/>
        </p:nvSpPr>
        <p:spPr>
          <a:xfrm>
            <a:off x="708257" y="0"/>
            <a:ext cx="38100" cy="6975088"/>
          </a:xfrm>
          <a:prstGeom prst="rect">
            <a:avLst/>
          </a:prstGeom>
          <a:solidFill>
            <a:srgbClr val="00AACB"/>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90" name="Google Shape;1590;p102">
            <a:extLst>
              <a:ext uri="{FF2B5EF4-FFF2-40B4-BE49-F238E27FC236}">
                <a16:creationId xmlns:a16="http://schemas.microsoft.com/office/drawing/2014/main" id="{BAE3FC2B-A806-27CA-92DC-3A776EA2E6B1}"/>
              </a:ext>
            </a:extLst>
          </p:cNvPr>
          <p:cNvSpPr txBox="1"/>
          <p:nvPr/>
        </p:nvSpPr>
        <p:spPr>
          <a:xfrm>
            <a:off x="881171" y="548806"/>
            <a:ext cx="52396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0AACB"/>
                </a:solidFill>
                <a:effectLst/>
                <a:uLnTx/>
                <a:uFillTx/>
                <a:latin typeface="Roboto"/>
                <a:ea typeface="Roboto"/>
                <a:cs typeface="Roboto"/>
                <a:sym typeface="Roboto"/>
              </a:rPr>
              <a:t>Decisions for the Decade</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91" name="Google Shape;1591;p102">
            <a:extLst>
              <a:ext uri="{FF2B5EF4-FFF2-40B4-BE49-F238E27FC236}">
                <a16:creationId xmlns:a16="http://schemas.microsoft.com/office/drawing/2014/main" id="{7C583A91-E240-C266-95C3-A8417FBD0761}"/>
              </a:ext>
            </a:extLst>
          </p:cNvPr>
          <p:cNvSpPr txBox="1"/>
          <p:nvPr/>
        </p:nvSpPr>
        <p:spPr>
          <a:xfrm>
            <a:off x="867103" y="1306935"/>
            <a:ext cx="6938423" cy="29745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899"/>
              <a:buFont typeface="Arial"/>
              <a:buNone/>
              <a:tabLst/>
              <a:defRPr/>
            </a:pPr>
            <a:r>
              <a:rPr kumimoji="0" lang="en-US" sz="1933" b="0" i="0" u="none" strike="noStrike" kern="0" cap="none" spc="0" normalizeH="0" baseline="0" noProof="0">
                <a:ln>
                  <a:noFill/>
                </a:ln>
                <a:solidFill>
                  <a:srgbClr val="00AACB"/>
                </a:solidFill>
                <a:effectLst/>
                <a:uLnTx/>
                <a:uFillTx/>
                <a:latin typeface="Roboto"/>
                <a:ea typeface="Roboto"/>
                <a:cs typeface="Roboto"/>
                <a:sym typeface="Roboto"/>
              </a:rPr>
              <a:t>Strategy: Where should we invest?</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95" name="Google Shape;1595;p102">
            <a:extLst>
              <a:ext uri="{FF2B5EF4-FFF2-40B4-BE49-F238E27FC236}">
                <a16:creationId xmlns:a16="http://schemas.microsoft.com/office/drawing/2014/main" id="{266E4717-0902-C4B9-DB39-E7C114F81C36}"/>
              </a:ext>
            </a:extLst>
          </p:cNvPr>
          <p:cNvSpPr txBox="1">
            <a:spLocks noGrp="1"/>
          </p:cNvSpPr>
          <p:nvPr>
            <p:ph type="sldNum" idx="12"/>
          </p:nvPr>
        </p:nvSpPr>
        <p:spPr>
          <a:xfrm>
            <a:off x="8610600" y="6356350"/>
            <a:ext cx="2743200" cy="365125"/>
          </a:xfrm>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AE359490-CD5A-415E-9F64-F5EC5CB28074}" type="slidenum">
              <a:rPr kumimoji="0" lang="en-NL" sz="1200" b="0" i="0" u="none" strike="noStrike" kern="1200" cap="none" spc="0" normalizeH="0" baseline="0" noProof="0" smtClean="0">
                <a:ln>
                  <a:noFill/>
                </a:ln>
                <a:solidFill>
                  <a:prstClr val="black">
                    <a:tint val="82000"/>
                  </a:prstClr>
                </a:solidFill>
                <a:effectLst/>
                <a:uLnTx/>
                <a:uFillTx/>
                <a:latin typeface="Neue Haas Grotesk Text Pro"/>
                <a:ea typeface="+mn-ea"/>
                <a:cs typeface="+mn-cs"/>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80</a:t>
            </a:fld>
            <a:endParaRPr kumimoji="0" sz="1200" b="0" i="0" u="none" strike="noStrike" kern="1200" cap="none" spc="0" normalizeH="0" baseline="0" noProof="0">
              <a:ln>
                <a:noFill/>
              </a:ln>
              <a:solidFill>
                <a:prstClr val="black">
                  <a:tint val="82000"/>
                </a:prstClr>
              </a:solidFill>
              <a:effectLst/>
              <a:uLnTx/>
              <a:uFillTx/>
              <a:latin typeface="Neue Haas Grotesk Text Pro"/>
              <a:ea typeface="+mn-ea"/>
              <a:cs typeface="+mn-cs"/>
              <a:sym typeface="Arial"/>
            </a:endParaRPr>
          </a:p>
        </p:txBody>
      </p:sp>
      <p:pic>
        <p:nvPicPr>
          <p:cNvPr id="2" name="Picture 1">
            <a:extLst>
              <a:ext uri="{FF2B5EF4-FFF2-40B4-BE49-F238E27FC236}">
                <a16:creationId xmlns:a16="http://schemas.microsoft.com/office/drawing/2014/main" id="{064CBD62-5483-6CAA-B391-E65C8C2C6929}"/>
              </a:ext>
            </a:extLst>
          </p:cNvPr>
          <p:cNvPicPr>
            <a:picLocks noChangeAspect="1"/>
          </p:cNvPicPr>
          <p:nvPr/>
        </p:nvPicPr>
        <p:blipFill>
          <a:blip r:embed="rId3"/>
          <a:stretch>
            <a:fillRect/>
          </a:stretch>
        </p:blipFill>
        <p:spPr>
          <a:xfrm>
            <a:off x="1031643" y="1776412"/>
            <a:ext cx="10452100" cy="4762500"/>
          </a:xfrm>
          <a:prstGeom prst="rect">
            <a:avLst/>
          </a:prstGeom>
        </p:spPr>
      </p:pic>
    </p:spTree>
    <p:extLst>
      <p:ext uri="{BB962C8B-B14F-4D97-AF65-F5344CB8AC3E}">
        <p14:creationId xmlns:p14="http://schemas.microsoft.com/office/powerpoint/2010/main" val="76337605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600"/>
        <p:cNvGrpSpPr/>
        <p:nvPr/>
      </p:nvGrpSpPr>
      <p:grpSpPr>
        <a:xfrm>
          <a:off x="0" y="0"/>
          <a:ext cx="0" cy="0"/>
          <a:chOff x="0" y="0"/>
          <a:chExt cx="0" cy="0"/>
        </a:xfrm>
      </p:grpSpPr>
      <p:grpSp>
        <p:nvGrpSpPr>
          <p:cNvPr id="1601" name="Google Shape;1601;p103"/>
          <p:cNvGrpSpPr/>
          <p:nvPr/>
        </p:nvGrpSpPr>
        <p:grpSpPr>
          <a:xfrm>
            <a:off x="1524251" y="4727581"/>
            <a:ext cx="2924513" cy="658140"/>
            <a:chOff x="0" y="-9525"/>
            <a:chExt cx="1155363" cy="260006"/>
          </a:xfrm>
        </p:grpSpPr>
        <p:sp>
          <p:nvSpPr>
            <p:cNvPr id="1602" name="Google Shape;1602;p103"/>
            <p:cNvSpPr/>
            <p:nvPr/>
          </p:nvSpPr>
          <p:spPr>
            <a:xfrm>
              <a:off x="0" y="0"/>
              <a:ext cx="1155363" cy="250481"/>
            </a:xfrm>
            <a:custGeom>
              <a:avLst/>
              <a:gdLst/>
              <a:ahLst/>
              <a:cxnLst/>
              <a:rect l="l" t="t" r="r" b="b"/>
              <a:pathLst>
                <a:path w="1155363" h="250481" extrusionOk="0">
                  <a:moveTo>
                    <a:pt x="0" y="0"/>
                  </a:moveTo>
                  <a:lnTo>
                    <a:pt x="1155363" y="0"/>
                  </a:lnTo>
                  <a:lnTo>
                    <a:pt x="1155363" y="250481"/>
                  </a:lnTo>
                  <a:lnTo>
                    <a:pt x="0" y="250481"/>
                  </a:lnTo>
                  <a:close/>
                </a:path>
              </a:pathLst>
            </a:custGeom>
            <a:solidFill>
              <a:srgbClr val="00AACB"/>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03" name="Google Shape;1603;p103"/>
            <p:cNvSpPr txBox="1"/>
            <p:nvPr/>
          </p:nvSpPr>
          <p:spPr>
            <a:xfrm>
              <a:off x="0" y="-9525"/>
              <a:ext cx="1155363" cy="260006"/>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20017"/>
                </a:lnSpc>
                <a:spcBef>
                  <a:spcPts val="0"/>
                </a:spcBef>
                <a:spcAft>
                  <a:spcPts val="0"/>
                </a:spcAft>
                <a:buClr>
                  <a:srgbClr val="000000"/>
                </a:buClr>
                <a:buSzPts val="2298"/>
                <a:buFont typeface="Arial"/>
                <a:buNone/>
                <a:tabLst/>
                <a:defRPr/>
              </a:pPr>
              <a:r>
                <a:rPr kumimoji="0" lang="en-US" sz="1532" b="0" i="0" u="none" strike="noStrike" kern="0" cap="none" spc="0" normalizeH="0" baseline="0" noProof="0">
                  <a:ln>
                    <a:noFill/>
                  </a:ln>
                  <a:solidFill>
                    <a:srgbClr val="FFFFFF"/>
                  </a:solidFill>
                  <a:effectLst/>
                  <a:uLnTx/>
                  <a:uFillTx/>
                  <a:latin typeface="Roboto"/>
                  <a:ea typeface="Roboto"/>
                  <a:cs typeface="Roboto"/>
                  <a:sym typeface="Roboto"/>
                </a:rPr>
                <a:t>Too much flood disaster</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grpSp>
        <p:nvGrpSpPr>
          <p:cNvPr id="1604" name="Google Shape;1604;p103"/>
          <p:cNvGrpSpPr/>
          <p:nvPr/>
        </p:nvGrpSpPr>
        <p:grpSpPr>
          <a:xfrm>
            <a:off x="4983084" y="4727581"/>
            <a:ext cx="2924513" cy="658140"/>
            <a:chOff x="0" y="-9525"/>
            <a:chExt cx="1155363" cy="260006"/>
          </a:xfrm>
        </p:grpSpPr>
        <p:sp>
          <p:nvSpPr>
            <p:cNvPr id="1605" name="Google Shape;1605;p103"/>
            <p:cNvSpPr/>
            <p:nvPr/>
          </p:nvSpPr>
          <p:spPr>
            <a:xfrm>
              <a:off x="0" y="0"/>
              <a:ext cx="1155363" cy="250481"/>
            </a:xfrm>
            <a:custGeom>
              <a:avLst/>
              <a:gdLst/>
              <a:ahLst/>
              <a:cxnLst/>
              <a:rect l="l" t="t" r="r" b="b"/>
              <a:pathLst>
                <a:path w="1155363" h="250481" extrusionOk="0">
                  <a:moveTo>
                    <a:pt x="0" y="0"/>
                  </a:moveTo>
                  <a:lnTo>
                    <a:pt x="1155363" y="0"/>
                  </a:lnTo>
                  <a:lnTo>
                    <a:pt x="1155363" y="250481"/>
                  </a:lnTo>
                  <a:lnTo>
                    <a:pt x="0" y="250481"/>
                  </a:lnTo>
                  <a:close/>
                </a:path>
              </a:pathLst>
            </a:custGeom>
            <a:solidFill>
              <a:srgbClr val="00AACB"/>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06" name="Google Shape;1606;p103"/>
            <p:cNvSpPr txBox="1"/>
            <p:nvPr/>
          </p:nvSpPr>
          <p:spPr>
            <a:xfrm>
              <a:off x="0" y="-9525"/>
              <a:ext cx="1155363" cy="260006"/>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20017"/>
                </a:lnSpc>
                <a:spcBef>
                  <a:spcPts val="0"/>
                </a:spcBef>
                <a:spcAft>
                  <a:spcPts val="0"/>
                </a:spcAft>
                <a:buClr>
                  <a:srgbClr val="000000"/>
                </a:buClr>
                <a:buSzPts val="2298"/>
                <a:buFont typeface="Arial"/>
                <a:buNone/>
                <a:tabLst/>
                <a:defRPr/>
              </a:pPr>
              <a:r>
                <a:rPr kumimoji="0" lang="en-US" sz="1532" b="0" i="0" u="none" strike="noStrike" kern="0" cap="none" spc="0" normalizeH="0" baseline="0" noProof="0">
                  <a:ln>
                    <a:noFill/>
                  </a:ln>
                  <a:solidFill>
                    <a:srgbClr val="FFFFFF"/>
                  </a:solidFill>
                  <a:effectLst/>
                  <a:uLnTx/>
                  <a:uFillTx/>
                  <a:latin typeface="Roboto"/>
                  <a:ea typeface="Roboto"/>
                  <a:cs typeface="Roboto"/>
                  <a:sym typeface="Roboto"/>
                </a:rPr>
                <a:t>Just right</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ctr" defTabSz="914400" rtl="0" eaLnBrk="1" fontAlgn="auto" latinLnBrk="0" hangingPunct="1">
                <a:lnSpc>
                  <a:spcPct val="120017"/>
                </a:lnSpc>
                <a:spcBef>
                  <a:spcPts val="0"/>
                </a:spcBef>
                <a:spcAft>
                  <a:spcPts val="0"/>
                </a:spcAft>
                <a:buClr>
                  <a:srgbClr val="000000"/>
                </a:buClr>
                <a:buSzPts val="2298"/>
                <a:buFont typeface="Arial"/>
                <a:buNone/>
                <a:tabLst/>
                <a:defRPr/>
              </a:pPr>
              <a:r>
                <a:rPr kumimoji="0" lang="en-US" sz="1532" b="0" i="0" u="none" strike="noStrike" kern="0" cap="none" spc="0" normalizeH="0" baseline="0" noProof="0">
                  <a:ln>
                    <a:noFill/>
                  </a:ln>
                  <a:solidFill>
                    <a:srgbClr val="FFFFFF"/>
                  </a:solidFill>
                  <a:effectLst/>
                  <a:uLnTx/>
                  <a:uFillTx/>
                  <a:latin typeface="Roboto"/>
                  <a:ea typeface="Roboto"/>
                  <a:cs typeface="Roboto"/>
                  <a:sym typeface="Roboto"/>
                </a:rPr>
                <a:t>It’s okay for development</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grpSp>
        <p:nvGrpSpPr>
          <p:cNvPr id="1607" name="Google Shape;1607;p103"/>
          <p:cNvGrpSpPr/>
          <p:nvPr/>
        </p:nvGrpSpPr>
        <p:grpSpPr>
          <a:xfrm>
            <a:off x="8440996" y="4727581"/>
            <a:ext cx="2924513" cy="658140"/>
            <a:chOff x="0" y="-9525"/>
            <a:chExt cx="1155363" cy="260006"/>
          </a:xfrm>
        </p:grpSpPr>
        <p:sp>
          <p:nvSpPr>
            <p:cNvPr id="1608" name="Google Shape;1608;p103"/>
            <p:cNvSpPr/>
            <p:nvPr/>
          </p:nvSpPr>
          <p:spPr>
            <a:xfrm>
              <a:off x="0" y="0"/>
              <a:ext cx="1155363" cy="250481"/>
            </a:xfrm>
            <a:custGeom>
              <a:avLst/>
              <a:gdLst/>
              <a:ahLst/>
              <a:cxnLst/>
              <a:rect l="l" t="t" r="r" b="b"/>
              <a:pathLst>
                <a:path w="1155363" h="250481" extrusionOk="0">
                  <a:moveTo>
                    <a:pt x="0" y="0"/>
                  </a:moveTo>
                  <a:lnTo>
                    <a:pt x="1155363" y="0"/>
                  </a:lnTo>
                  <a:lnTo>
                    <a:pt x="1155363" y="250481"/>
                  </a:lnTo>
                  <a:lnTo>
                    <a:pt x="0" y="250481"/>
                  </a:lnTo>
                  <a:close/>
                </a:path>
              </a:pathLst>
            </a:custGeom>
            <a:solidFill>
              <a:srgbClr val="00AACB"/>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09" name="Google Shape;1609;p103"/>
            <p:cNvSpPr txBox="1"/>
            <p:nvPr/>
          </p:nvSpPr>
          <p:spPr>
            <a:xfrm>
              <a:off x="0" y="-9525"/>
              <a:ext cx="1155363" cy="260006"/>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20017"/>
                </a:lnSpc>
                <a:spcBef>
                  <a:spcPts val="0"/>
                </a:spcBef>
                <a:spcAft>
                  <a:spcPts val="0"/>
                </a:spcAft>
                <a:buClr>
                  <a:srgbClr val="000000"/>
                </a:buClr>
                <a:buSzPts val="2298"/>
                <a:buFont typeface="Arial"/>
                <a:buNone/>
                <a:tabLst/>
                <a:defRPr/>
              </a:pPr>
              <a:r>
                <a:rPr kumimoji="0" lang="en-US" sz="1532" b="0" i="0" u="none" strike="noStrike" kern="0" cap="none" spc="0" normalizeH="0" baseline="0" noProof="0">
                  <a:ln>
                    <a:noFill/>
                  </a:ln>
                  <a:solidFill>
                    <a:srgbClr val="FFFFFF"/>
                  </a:solidFill>
                  <a:effectLst/>
                  <a:uLnTx/>
                  <a:uFillTx/>
                  <a:latin typeface="Roboto"/>
                  <a:ea typeface="Roboto"/>
                  <a:cs typeface="Roboto"/>
                  <a:sym typeface="Roboto"/>
                </a:rPr>
                <a:t>Too little drought disaster</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sp>
        <p:nvSpPr>
          <p:cNvPr id="1610" name="Google Shape;1610;p103"/>
          <p:cNvSpPr/>
          <p:nvPr/>
        </p:nvSpPr>
        <p:spPr>
          <a:xfrm>
            <a:off x="708257" y="0"/>
            <a:ext cx="38100" cy="6975088"/>
          </a:xfrm>
          <a:prstGeom prst="rect">
            <a:avLst/>
          </a:prstGeom>
          <a:solidFill>
            <a:srgbClr val="00AACB"/>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11" name="Google Shape;1611;p103"/>
          <p:cNvSpPr txBox="1"/>
          <p:nvPr/>
        </p:nvSpPr>
        <p:spPr>
          <a:xfrm>
            <a:off x="881171" y="548806"/>
            <a:ext cx="5239669"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0AACB"/>
                </a:solidFill>
                <a:effectLst/>
                <a:uLnTx/>
                <a:uFillTx/>
                <a:latin typeface="Roboto"/>
                <a:ea typeface="Roboto"/>
                <a:cs typeface="Roboto"/>
                <a:sym typeface="Roboto"/>
              </a:rPr>
              <a:t>Decade 1</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12" name="Google Shape;1612;p103"/>
          <p:cNvSpPr txBox="1">
            <a:spLocks noGrp="1"/>
          </p:cNvSpPr>
          <p:nvPr>
            <p:ph type="sldNum" idx="12"/>
          </p:nvPr>
        </p:nvSpPr>
        <p:spPr>
          <a:xfrm>
            <a:off x="8610600" y="6356350"/>
            <a:ext cx="2743200" cy="365125"/>
          </a:xfrm>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AE359490-CD5A-415E-9F64-F5EC5CB28074}" type="slidenum">
              <a:rPr kumimoji="0" lang="en-NL" sz="1200" b="0" i="0" u="none" strike="noStrike" kern="1200" cap="none" spc="0" normalizeH="0" baseline="0" noProof="0" smtClean="0">
                <a:ln>
                  <a:noFill/>
                </a:ln>
                <a:solidFill>
                  <a:prstClr val="black">
                    <a:tint val="82000"/>
                  </a:prstClr>
                </a:solidFill>
                <a:effectLst/>
                <a:uLnTx/>
                <a:uFillTx/>
                <a:latin typeface="Neue Haas Grotesk Text Pro"/>
                <a:ea typeface="+mn-ea"/>
                <a:cs typeface="+mn-cs"/>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81</a:t>
            </a:fld>
            <a:endParaRPr kumimoji="0" sz="1200" b="0" i="0" u="none" strike="noStrike" kern="1200" cap="none" spc="0" normalizeH="0" baseline="0" noProof="0">
              <a:ln>
                <a:noFill/>
              </a:ln>
              <a:solidFill>
                <a:prstClr val="black">
                  <a:tint val="82000"/>
                </a:prstClr>
              </a:solidFill>
              <a:effectLst/>
              <a:uLnTx/>
              <a:uFillTx/>
              <a:latin typeface="Neue Haas Grotesk Text Pro"/>
              <a:ea typeface="+mn-ea"/>
              <a:cs typeface="+mn-cs"/>
              <a:sym typeface="Arial"/>
            </a:endParaRPr>
          </a:p>
        </p:txBody>
      </p:sp>
      <p:sp>
        <p:nvSpPr>
          <p:cNvPr id="1614" name="Google Shape;1614;p103"/>
          <p:cNvSpPr/>
          <p:nvPr/>
        </p:nvSpPr>
        <p:spPr>
          <a:xfrm>
            <a:off x="6968398" y="3405815"/>
            <a:ext cx="1184559" cy="1213866"/>
          </a:xfrm>
          <a:custGeom>
            <a:avLst/>
            <a:gdLst/>
            <a:ahLst/>
            <a:cxnLst/>
            <a:rect l="l" t="t" r="r" b="b"/>
            <a:pathLst>
              <a:path w="3416999" h="4114800" extrusionOk="0">
                <a:moveTo>
                  <a:pt x="0" y="0"/>
                </a:moveTo>
                <a:lnTo>
                  <a:pt x="3416999" y="0"/>
                </a:lnTo>
                <a:lnTo>
                  <a:pt x="3416999" y="4114800"/>
                </a:lnTo>
                <a:lnTo>
                  <a:pt x="0" y="41148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
        <p:nvSpPr>
          <p:cNvPr id="1615" name="Google Shape;1615;p103"/>
          <p:cNvSpPr/>
          <p:nvPr/>
        </p:nvSpPr>
        <p:spPr>
          <a:xfrm>
            <a:off x="2394238" y="3405816"/>
            <a:ext cx="1184559" cy="1213866"/>
          </a:xfrm>
          <a:custGeom>
            <a:avLst/>
            <a:gdLst/>
            <a:ahLst/>
            <a:cxnLst/>
            <a:rect l="l" t="t" r="r" b="b"/>
            <a:pathLst>
              <a:path w="3416998" h="4114800" extrusionOk="0">
                <a:moveTo>
                  <a:pt x="0" y="0"/>
                </a:moveTo>
                <a:lnTo>
                  <a:pt x="3416998" y="0"/>
                </a:lnTo>
                <a:lnTo>
                  <a:pt x="3416998" y="4114800"/>
                </a:lnTo>
                <a:lnTo>
                  <a:pt x="0" y="4114800"/>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
        <p:nvSpPr>
          <p:cNvPr id="1616" name="Google Shape;1616;p103"/>
          <p:cNvSpPr/>
          <p:nvPr/>
        </p:nvSpPr>
        <p:spPr>
          <a:xfrm>
            <a:off x="4722267" y="3405817"/>
            <a:ext cx="1184559" cy="1213866"/>
          </a:xfrm>
          <a:custGeom>
            <a:avLst/>
            <a:gdLst/>
            <a:ahLst/>
            <a:cxnLst/>
            <a:rect l="l" t="t" r="r" b="b"/>
            <a:pathLst>
              <a:path w="3416999" h="4114800" extrusionOk="0">
                <a:moveTo>
                  <a:pt x="0" y="0"/>
                </a:moveTo>
                <a:lnTo>
                  <a:pt x="3416998" y="0"/>
                </a:lnTo>
                <a:lnTo>
                  <a:pt x="3416998" y="4114800"/>
                </a:lnTo>
                <a:lnTo>
                  <a:pt x="0" y="4114800"/>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
        <p:nvSpPr>
          <p:cNvPr id="1617" name="Google Shape;1617;p103"/>
          <p:cNvSpPr/>
          <p:nvPr/>
        </p:nvSpPr>
        <p:spPr>
          <a:xfrm>
            <a:off x="5888642" y="3900480"/>
            <a:ext cx="1113397" cy="321873"/>
          </a:xfrm>
          <a:custGeom>
            <a:avLst/>
            <a:gdLst/>
            <a:ahLst/>
            <a:cxnLst/>
            <a:rect l="l" t="t" r="r" b="b"/>
            <a:pathLst>
              <a:path w="1670096" h="482809" extrusionOk="0">
                <a:moveTo>
                  <a:pt x="0" y="0"/>
                </a:moveTo>
                <a:lnTo>
                  <a:pt x="1670096" y="0"/>
                </a:lnTo>
                <a:lnTo>
                  <a:pt x="1670096" y="482810"/>
                </a:lnTo>
                <a:lnTo>
                  <a:pt x="0" y="482810"/>
                </a:lnTo>
                <a:lnTo>
                  <a:pt x="0" y="0"/>
                </a:lnTo>
                <a:close/>
              </a:path>
            </a:pathLst>
          </a:custGeom>
          <a:blipFill rotWithShape="1">
            <a:blip r:embed="rId6">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18" name="Google Shape;1618;p103"/>
          <p:cNvSpPr/>
          <p:nvPr/>
        </p:nvSpPr>
        <p:spPr>
          <a:xfrm>
            <a:off x="9311867" y="3405810"/>
            <a:ext cx="1184559" cy="1213866"/>
          </a:xfrm>
          <a:custGeom>
            <a:avLst/>
            <a:gdLst/>
            <a:ahLst/>
            <a:cxnLst/>
            <a:rect l="l" t="t" r="r" b="b"/>
            <a:pathLst>
              <a:path w="3416998" h="4114800" extrusionOk="0">
                <a:moveTo>
                  <a:pt x="0" y="0"/>
                </a:moveTo>
                <a:lnTo>
                  <a:pt x="3416998" y="0"/>
                </a:lnTo>
                <a:lnTo>
                  <a:pt x="3416998" y="4114800"/>
                </a:lnTo>
                <a:lnTo>
                  <a:pt x="0" y="4114800"/>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
        <p:nvSpPr>
          <p:cNvPr id="2" name="Google Shape;1615;p103">
            <a:extLst>
              <a:ext uri="{FF2B5EF4-FFF2-40B4-BE49-F238E27FC236}">
                <a16:creationId xmlns:a16="http://schemas.microsoft.com/office/drawing/2014/main" id="{A0DF2050-CB43-DB8C-309A-CE94AA2DED8E}"/>
              </a:ext>
            </a:extLst>
          </p:cNvPr>
          <p:cNvSpPr/>
          <p:nvPr/>
        </p:nvSpPr>
        <p:spPr>
          <a:xfrm>
            <a:off x="5549684" y="432733"/>
            <a:ext cx="1791311" cy="2079092"/>
          </a:xfrm>
          <a:custGeom>
            <a:avLst/>
            <a:gdLst/>
            <a:ahLst/>
            <a:cxnLst/>
            <a:rect l="l" t="t" r="r" b="b"/>
            <a:pathLst>
              <a:path w="3416998" h="4114800" extrusionOk="0">
                <a:moveTo>
                  <a:pt x="0" y="0"/>
                </a:moveTo>
                <a:lnTo>
                  <a:pt x="3416998" y="0"/>
                </a:lnTo>
                <a:lnTo>
                  <a:pt x="3416998" y="4114800"/>
                </a:lnTo>
                <a:lnTo>
                  <a:pt x="0" y="4114800"/>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
        <p:nvSpPr>
          <p:cNvPr id="3" name="Google Shape;1587;p102">
            <a:extLst>
              <a:ext uri="{FF2B5EF4-FFF2-40B4-BE49-F238E27FC236}">
                <a16:creationId xmlns:a16="http://schemas.microsoft.com/office/drawing/2014/main" id="{4B38550E-1E3B-0314-A287-3976F391FD69}"/>
              </a:ext>
            </a:extLst>
          </p:cNvPr>
          <p:cNvSpPr/>
          <p:nvPr/>
        </p:nvSpPr>
        <p:spPr>
          <a:xfrm>
            <a:off x="2239580" y="5464060"/>
            <a:ext cx="1167264" cy="1070147"/>
          </a:xfrm>
          <a:custGeom>
            <a:avLst/>
            <a:gdLst/>
            <a:ahLst/>
            <a:cxnLst/>
            <a:rect l="l" t="t" r="r" b="b"/>
            <a:pathLst>
              <a:path w="1750896" h="1605221" extrusionOk="0">
                <a:moveTo>
                  <a:pt x="0" y="0"/>
                </a:moveTo>
                <a:lnTo>
                  <a:pt x="1750896" y="0"/>
                </a:lnTo>
                <a:lnTo>
                  <a:pt x="1750896" y="1605221"/>
                </a:lnTo>
                <a:lnTo>
                  <a:pt x="0" y="1605221"/>
                </a:lnTo>
                <a:lnTo>
                  <a:pt x="0" y="0"/>
                </a:lnTo>
                <a:close/>
              </a:path>
            </a:pathLst>
          </a:custGeom>
          <a:blipFill rotWithShape="1">
            <a:blip r:embed="rId8"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 name="Google Shape;1592;p102">
            <a:extLst>
              <a:ext uri="{FF2B5EF4-FFF2-40B4-BE49-F238E27FC236}">
                <a16:creationId xmlns:a16="http://schemas.microsoft.com/office/drawing/2014/main" id="{46B7FE44-6756-D191-EBFA-A76B49CE6AC5}"/>
              </a:ext>
            </a:extLst>
          </p:cNvPr>
          <p:cNvSpPr txBox="1"/>
          <p:nvPr/>
        </p:nvSpPr>
        <p:spPr>
          <a:xfrm>
            <a:off x="1211683" y="6578657"/>
            <a:ext cx="3045257" cy="24615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0000"/>
              </a:lnSpc>
              <a:spcBef>
                <a:spcPts val="0"/>
              </a:spcBef>
              <a:spcAft>
                <a:spcPts val="0"/>
              </a:spcAft>
              <a:buClr>
                <a:srgbClr val="000000"/>
              </a:buClr>
              <a:buSzPts val="2000"/>
              <a:buFont typeface="Arial"/>
              <a:buNone/>
              <a:tabLst/>
              <a:defRPr/>
            </a:pPr>
            <a:r>
              <a:rPr kumimoji="0" lang="en-US" sz="1333" b="1" i="0" u="none" strike="noStrike" kern="0" cap="none" spc="0" normalizeH="0" baseline="0" noProof="0" dirty="0">
                <a:ln>
                  <a:noFill/>
                </a:ln>
                <a:solidFill>
                  <a:srgbClr val="00AACB"/>
                </a:solidFill>
                <a:effectLst/>
                <a:uLnTx/>
                <a:uFillTx/>
                <a:latin typeface="Roboto"/>
                <a:ea typeface="Roboto"/>
                <a:cs typeface="Roboto"/>
                <a:sym typeface="Roboto"/>
              </a:rPr>
              <a:t>Umbrella Flood Protection</a:t>
            </a:r>
            <a:endParaRPr kumimoji="0" sz="933"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5" name="Google Shape;1562;p101">
            <a:extLst>
              <a:ext uri="{FF2B5EF4-FFF2-40B4-BE49-F238E27FC236}">
                <a16:creationId xmlns:a16="http://schemas.microsoft.com/office/drawing/2014/main" id="{4759D1E9-8F74-FB88-6942-8B47F3246632}"/>
              </a:ext>
            </a:extLst>
          </p:cNvPr>
          <p:cNvSpPr/>
          <p:nvPr/>
        </p:nvSpPr>
        <p:spPr>
          <a:xfrm>
            <a:off x="9237415" y="6063001"/>
            <a:ext cx="636216" cy="454392"/>
          </a:xfrm>
          <a:custGeom>
            <a:avLst/>
            <a:gdLst/>
            <a:ahLst/>
            <a:cxnLst/>
            <a:rect l="l" t="t" r="r" b="b"/>
            <a:pathLst>
              <a:path w="2282722" h="1974555" extrusionOk="0">
                <a:moveTo>
                  <a:pt x="0" y="0"/>
                </a:moveTo>
                <a:lnTo>
                  <a:pt x="2282722" y="0"/>
                </a:lnTo>
                <a:lnTo>
                  <a:pt x="2282722" y="1974555"/>
                </a:lnTo>
                <a:lnTo>
                  <a:pt x="0" y="1974555"/>
                </a:lnTo>
                <a:lnTo>
                  <a:pt x="0" y="0"/>
                </a:lnTo>
                <a:close/>
              </a:path>
            </a:pathLst>
          </a:custGeom>
          <a:blipFill rotWithShape="1">
            <a:blip r:embed="rId9"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6" name="Google Shape;1563;p101">
            <a:extLst>
              <a:ext uri="{FF2B5EF4-FFF2-40B4-BE49-F238E27FC236}">
                <a16:creationId xmlns:a16="http://schemas.microsoft.com/office/drawing/2014/main" id="{266AE79F-53F2-500F-7F65-B5E0CF5D9A44}"/>
              </a:ext>
            </a:extLst>
          </p:cNvPr>
          <p:cNvSpPr/>
          <p:nvPr/>
        </p:nvSpPr>
        <p:spPr>
          <a:xfrm>
            <a:off x="9209697" y="5590305"/>
            <a:ext cx="742723" cy="616612"/>
          </a:xfrm>
          <a:custGeom>
            <a:avLst/>
            <a:gdLst/>
            <a:ahLst/>
            <a:cxnLst/>
            <a:rect l="l" t="t" r="r" b="b"/>
            <a:pathLst>
              <a:path w="2664866" h="2679481" extrusionOk="0">
                <a:moveTo>
                  <a:pt x="0" y="0"/>
                </a:moveTo>
                <a:lnTo>
                  <a:pt x="2664866" y="0"/>
                </a:lnTo>
                <a:lnTo>
                  <a:pt x="2664866" y="2679481"/>
                </a:lnTo>
                <a:lnTo>
                  <a:pt x="0" y="2679481"/>
                </a:lnTo>
                <a:lnTo>
                  <a:pt x="0" y="0"/>
                </a:lnTo>
                <a:close/>
              </a:path>
            </a:pathLst>
          </a:custGeom>
          <a:blipFill rotWithShape="1">
            <a:blip r:embed="rId10"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nvGrpSpPr>
          <p:cNvPr id="7" name="Google Shape;1572;p101">
            <a:extLst>
              <a:ext uri="{FF2B5EF4-FFF2-40B4-BE49-F238E27FC236}">
                <a16:creationId xmlns:a16="http://schemas.microsoft.com/office/drawing/2014/main" id="{023C4D97-3CED-957B-BFA5-DA7825D7011C}"/>
              </a:ext>
            </a:extLst>
          </p:cNvPr>
          <p:cNvGrpSpPr/>
          <p:nvPr/>
        </p:nvGrpSpPr>
        <p:grpSpPr>
          <a:xfrm>
            <a:off x="8610600" y="7806728"/>
            <a:ext cx="1222634" cy="205657"/>
            <a:chOff x="0" y="-9525"/>
            <a:chExt cx="1155363" cy="235373"/>
          </a:xfrm>
        </p:grpSpPr>
        <p:sp>
          <p:nvSpPr>
            <p:cNvPr id="8" name="Google Shape;1573;p101">
              <a:extLst>
                <a:ext uri="{FF2B5EF4-FFF2-40B4-BE49-F238E27FC236}">
                  <a16:creationId xmlns:a16="http://schemas.microsoft.com/office/drawing/2014/main" id="{8126ACB6-8AEF-03C0-87F0-1F67633BD990}"/>
                </a:ext>
              </a:extLst>
            </p:cNvPr>
            <p:cNvSpPr/>
            <p:nvPr/>
          </p:nvSpPr>
          <p:spPr>
            <a:xfrm>
              <a:off x="0" y="0"/>
              <a:ext cx="1155363" cy="225848"/>
            </a:xfrm>
            <a:custGeom>
              <a:avLst/>
              <a:gdLst/>
              <a:ahLst/>
              <a:cxnLst/>
              <a:rect l="l" t="t" r="r" b="b"/>
              <a:pathLst>
                <a:path w="1155363" h="225848" extrusionOk="0">
                  <a:moveTo>
                    <a:pt x="0" y="0"/>
                  </a:moveTo>
                  <a:lnTo>
                    <a:pt x="1155363" y="0"/>
                  </a:lnTo>
                  <a:lnTo>
                    <a:pt x="1155363" y="225848"/>
                  </a:lnTo>
                  <a:lnTo>
                    <a:pt x="0" y="225848"/>
                  </a:lnTo>
                  <a:close/>
                </a:path>
              </a:pathLst>
            </a:custGeom>
            <a:solidFill>
              <a:srgbClr val="00AACB"/>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9" name="Google Shape;1574;p101">
              <a:extLst>
                <a:ext uri="{FF2B5EF4-FFF2-40B4-BE49-F238E27FC236}">
                  <a16:creationId xmlns:a16="http://schemas.microsoft.com/office/drawing/2014/main" id="{178D4900-DE24-4948-43F9-6E99E513471F}"/>
                </a:ext>
              </a:extLst>
            </p:cNvPr>
            <p:cNvSpPr txBox="1"/>
            <p:nvPr/>
          </p:nvSpPr>
          <p:spPr>
            <a:xfrm>
              <a:off x="0" y="-9525"/>
              <a:ext cx="1155363" cy="235373"/>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20017"/>
                </a:lnSpc>
                <a:spcBef>
                  <a:spcPts val="0"/>
                </a:spcBef>
                <a:spcAft>
                  <a:spcPts val="0"/>
                </a:spcAft>
                <a:buClr>
                  <a:srgbClr val="000000"/>
                </a:buClr>
                <a:buSzPts val="2298"/>
                <a:buFont typeface="Arial"/>
                <a:buNone/>
                <a:tabLst/>
                <a:defRPr/>
              </a:pPr>
              <a:r>
                <a:rPr kumimoji="0" lang="en-US" sz="1532" b="0" i="0" u="none" strike="noStrike" kern="0" cap="none" spc="0" normalizeH="0" baseline="0" noProof="0">
                  <a:ln>
                    <a:noFill/>
                  </a:ln>
                  <a:solidFill>
                    <a:srgbClr val="FFFFFF"/>
                  </a:solidFill>
                  <a:effectLst/>
                  <a:uLnTx/>
                  <a:uFillTx/>
                  <a:latin typeface="Roboto"/>
                  <a:ea typeface="Roboto"/>
                  <a:cs typeface="Roboto"/>
                  <a:sym typeface="Roboto"/>
                </a:rPr>
                <a:t>Bucket Drought Protection</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sp>
        <p:nvSpPr>
          <p:cNvPr id="13" name="Google Shape;1594;p102">
            <a:extLst>
              <a:ext uri="{FF2B5EF4-FFF2-40B4-BE49-F238E27FC236}">
                <a16:creationId xmlns:a16="http://schemas.microsoft.com/office/drawing/2014/main" id="{99E2C09A-82B5-F9ED-88EF-B6DC9CCDE806}"/>
              </a:ext>
            </a:extLst>
          </p:cNvPr>
          <p:cNvSpPr txBox="1"/>
          <p:nvPr/>
        </p:nvSpPr>
        <p:spPr>
          <a:xfrm>
            <a:off x="8305760" y="6578657"/>
            <a:ext cx="3045257" cy="24615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0000"/>
              </a:lnSpc>
              <a:spcBef>
                <a:spcPts val="0"/>
              </a:spcBef>
              <a:spcAft>
                <a:spcPts val="0"/>
              </a:spcAft>
              <a:buClr>
                <a:srgbClr val="000000"/>
              </a:buClr>
              <a:buSzPts val="2000"/>
              <a:buFont typeface="Arial"/>
              <a:buNone/>
              <a:tabLst/>
              <a:defRPr/>
            </a:pPr>
            <a:r>
              <a:rPr kumimoji="0" lang="en-US" sz="1333" b="1" i="0" u="none" strike="noStrike" kern="0" cap="none" spc="0" normalizeH="0" baseline="0" noProof="0" dirty="0">
                <a:ln>
                  <a:noFill/>
                </a:ln>
                <a:solidFill>
                  <a:srgbClr val="00AACB"/>
                </a:solidFill>
                <a:effectLst/>
                <a:uLnTx/>
                <a:uFillTx/>
                <a:latin typeface="Roboto"/>
                <a:ea typeface="Roboto"/>
                <a:cs typeface="Roboto"/>
                <a:sym typeface="Roboto"/>
              </a:rPr>
              <a:t>Bucket Drought Protection</a:t>
            </a:r>
            <a:endParaRPr kumimoji="0" sz="933"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622"/>
        <p:cNvGrpSpPr/>
        <p:nvPr/>
      </p:nvGrpSpPr>
      <p:grpSpPr>
        <a:xfrm>
          <a:off x="0" y="0"/>
          <a:ext cx="0" cy="0"/>
          <a:chOff x="0" y="0"/>
          <a:chExt cx="0" cy="0"/>
        </a:xfrm>
      </p:grpSpPr>
      <p:sp>
        <p:nvSpPr>
          <p:cNvPr id="1623" name="Google Shape;1623;p104"/>
          <p:cNvSpPr/>
          <p:nvPr/>
        </p:nvSpPr>
        <p:spPr>
          <a:xfrm>
            <a:off x="708257" y="0"/>
            <a:ext cx="38100" cy="6975088"/>
          </a:xfrm>
          <a:prstGeom prst="rect">
            <a:avLst/>
          </a:prstGeom>
          <a:solidFill>
            <a:srgbClr val="00AACB"/>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24" name="Google Shape;1624;p104"/>
          <p:cNvSpPr txBox="1"/>
          <p:nvPr/>
        </p:nvSpPr>
        <p:spPr>
          <a:xfrm>
            <a:off x="881171" y="548806"/>
            <a:ext cx="5239669"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0AACB"/>
                </a:solidFill>
                <a:effectLst/>
                <a:uLnTx/>
                <a:uFillTx/>
                <a:latin typeface="Roboto"/>
                <a:ea typeface="Roboto"/>
                <a:cs typeface="Roboto"/>
                <a:sym typeface="Roboto"/>
              </a:rPr>
              <a:t>Decade 2</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nvGrpSpPr>
          <p:cNvPr id="1625" name="Google Shape;1625;p104"/>
          <p:cNvGrpSpPr/>
          <p:nvPr/>
        </p:nvGrpSpPr>
        <p:grpSpPr>
          <a:xfrm>
            <a:off x="1524251" y="4727581"/>
            <a:ext cx="2924513" cy="658140"/>
            <a:chOff x="0" y="-9525"/>
            <a:chExt cx="1155363" cy="260006"/>
          </a:xfrm>
        </p:grpSpPr>
        <p:sp>
          <p:nvSpPr>
            <p:cNvPr id="1626" name="Google Shape;1626;p104"/>
            <p:cNvSpPr/>
            <p:nvPr/>
          </p:nvSpPr>
          <p:spPr>
            <a:xfrm>
              <a:off x="0" y="0"/>
              <a:ext cx="1155363" cy="250481"/>
            </a:xfrm>
            <a:custGeom>
              <a:avLst/>
              <a:gdLst/>
              <a:ahLst/>
              <a:cxnLst/>
              <a:rect l="l" t="t" r="r" b="b"/>
              <a:pathLst>
                <a:path w="1155363" h="250481" extrusionOk="0">
                  <a:moveTo>
                    <a:pt x="0" y="0"/>
                  </a:moveTo>
                  <a:lnTo>
                    <a:pt x="1155363" y="0"/>
                  </a:lnTo>
                  <a:lnTo>
                    <a:pt x="1155363" y="250481"/>
                  </a:lnTo>
                  <a:lnTo>
                    <a:pt x="0" y="250481"/>
                  </a:lnTo>
                  <a:close/>
                </a:path>
              </a:pathLst>
            </a:custGeom>
            <a:solidFill>
              <a:srgbClr val="00AACB"/>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27" name="Google Shape;1627;p104"/>
            <p:cNvSpPr txBox="1"/>
            <p:nvPr/>
          </p:nvSpPr>
          <p:spPr>
            <a:xfrm>
              <a:off x="0" y="-9525"/>
              <a:ext cx="1155363" cy="260006"/>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20017"/>
                </a:lnSpc>
                <a:spcBef>
                  <a:spcPts val="0"/>
                </a:spcBef>
                <a:spcAft>
                  <a:spcPts val="0"/>
                </a:spcAft>
                <a:buClr>
                  <a:srgbClr val="000000"/>
                </a:buClr>
                <a:buSzPts val="2298"/>
                <a:buFont typeface="Arial"/>
                <a:buNone/>
                <a:tabLst/>
                <a:defRPr/>
              </a:pPr>
              <a:r>
                <a:rPr kumimoji="0" lang="en-US" sz="1532" b="0" i="0" u="none" strike="noStrike" kern="0" cap="none" spc="0" normalizeH="0" baseline="0" noProof="0">
                  <a:ln>
                    <a:noFill/>
                  </a:ln>
                  <a:solidFill>
                    <a:srgbClr val="FFFFFF"/>
                  </a:solidFill>
                  <a:effectLst/>
                  <a:uLnTx/>
                  <a:uFillTx/>
                  <a:latin typeface="Roboto"/>
                  <a:ea typeface="Roboto"/>
                  <a:cs typeface="Roboto"/>
                  <a:sym typeface="Roboto"/>
                </a:rPr>
                <a:t>Too much flood disaster</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grpSp>
        <p:nvGrpSpPr>
          <p:cNvPr id="1628" name="Google Shape;1628;p104"/>
          <p:cNvGrpSpPr/>
          <p:nvPr/>
        </p:nvGrpSpPr>
        <p:grpSpPr>
          <a:xfrm>
            <a:off x="4983084" y="4727581"/>
            <a:ext cx="2924513" cy="658140"/>
            <a:chOff x="0" y="-9525"/>
            <a:chExt cx="1155363" cy="260006"/>
          </a:xfrm>
        </p:grpSpPr>
        <p:sp>
          <p:nvSpPr>
            <p:cNvPr id="1629" name="Google Shape;1629;p104"/>
            <p:cNvSpPr/>
            <p:nvPr/>
          </p:nvSpPr>
          <p:spPr>
            <a:xfrm>
              <a:off x="0" y="0"/>
              <a:ext cx="1155363" cy="250481"/>
            </a:xfrm>
            <a:custGeom>
              <a:avLst/>
              <a:gdLst/>
              <a:ahLst/>
              <a:cxnLst/>
              <a:rect l="l" t="t" r="r" b="b"/>
              <a:pathLst>
                <a:path w="1155363" h="250481" extrusionOk="0">
                  <a:moveTo>
                    <a:pt x="0" y="0"/>
                  </a:moveTo>
                  <a:lnTo>
                    <a:pt x="1155363" y="0"/>
                  </a:lnTo>
                  <a:lnTo>
                    <a:pt x="1155363" y="250481"/>
                  </a:lnTo>
                  <a:lnTo>
                    <a:pt x="0" y="250481"/>
                  </a:lnTo>
                  <a:close/>
                </a:path>
              </a:pathLst>
            </a:custGeom>
            <a:solidFill>
              <a:srgbClr val="00AACB"/>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30" name="Google Shape;1630;p104"/>
            <p:cNvSpPr txBox="1"/>
            <p:nvPr/>
          </p:nvSpPr>
          <p:spPr>
            <a:xfrm>
              <a:off x="0" y="-9525"/>
              <a:ext cx="1155363" cy="260006"/>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20017"/>
                </a:lnSpc>
                <a:spcBef>
                  <a:spcPts val="0"/>
                </a:spcBef>
                <a:spcAft>
                  <a:spcPts val="0"/>
                </a:spcAft>
                <a:buClr>
                  <a:srgbClr val="000000"/>
                </a:buClr>
                <a:buSzPts val="2298"/>
                <a:buFont typeface="Arial"/>
                <a:buNone/>
                <a:tabLst/>
                <a:defRPr/>
              </a:pPr>
              <a:r>
                <a:rPr kumimoji="0" lang="en-US" sz="1532" b="0" i="0" u="none" strike="noStrike" kern="0" cap="none" spc="0" normalizeH="0" baseline="0" noProof="0">
                  <a:ln>
                    <a:noFill/>
                  </a:ln>
                  <a:solidFill>
                    <a:srgbClr val="FFFFFF"/>
                  </a:solidFill>
                  <a:effectLst/>
                  <a:uLnTx/>
                  <a:uFillTx/>
                  <a:latin typeface="Roboto"/>
                  <a:ea typeface="Roboto"/>
                  <a:cs typeface="Roboto"/>
                  <a:sym typeface="Roboto"/>
                </a:rPr>
                <a:t>Just right</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ctr" defTabSz="914400" rtl="0" eaLnBrk="1" fontAlgn="auto" latinLnBrk="0" hangingPunct="1">
                <a:lnSpc>
                  <a:spcPct val="120017"/>
                </a:lnSpc>
                <a:spcBef>
                  <a:spcPts val="0"/>
                </a:spcBef>
                <a:spcAft>
                  <a:spcPts val="0"/>
                </a:spcAft>
                <a:buClr>
                  <a:srgbClr val="000000"/>
                </a:buClr>
                <a:buSzPts val="2298"/>
                <a:buFont typeface="Arial"/>
                <a:buNone/>
                <a:tabLst/>
                <a:defRPr/>
              </a:pPr>
              <a:r>
                <a:rPr kumimoji="0" lang="en-US" sz="1532" b="0" i="0" u="none" strike="noStrike" kern="0" cap="none" spc="0" normalizeH="0" baseline="0" noProof="0">
                  <a:ln>
                    <a:noFill/>
                  </a:ln>
                  <a:solidFill>
                    <a:srgbClr val="FFFFFF"/>
                  </a:solidFill>
                  <a:effectLst/>
                  <a:uLnTx/>
                  <a:uFillTx/>
                  <a:latin typeface="Roboto"/>
                  <a:ea typeface="Roboto"/>
                  <a:cs typeface="Roboto"/>
                  <a:sym typeface="Roboto"/>
                </a:rPr>
                <a:t>It’s okay for development</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grpSp>
        <p:nvGrpSpPr>
          <p:cNvPr id="1631" name="Google Shape;1631;p104"/>
          <p:cNvGrpSpPr/>
          <p:nvPr/>
        </p:nvGrpSpPr>
        <p:grpSpPr>
          <a:xfrm>
            <a:off x="8440996" y="4727581"/>
            <a:ext cx="2924513" cy="658140"/>
            <a:chOff x="0" y="-9525"/>
            <a:chExt cx="1155363" cy="260006"/>
          </a:xfrm>
        </p:grpSpPr>
        <p:sp>
          <p:nvSpPr>
            <p:cNvPr id="1632" name="Google Shape;1632;p104"/>
            <p:cNvSpPr/>
            <p:nvPr/>
          </p:nvSpPr>
          <p:spPr>
            <a:xfrm>
              <a:off x="0" y="0"/>
              <a:ext cx="1155363" cy="250481"/>
            </a:xfrm>
            <a:custGeom>
              <a:avLst/>
              <a:gdLst/>
              <a:ahLst/>
              <a:cxnLst/>
              <a:rect l="l" t="t" r="r" b="b"/>
              <a:pathLst>
                <a:path w="1155363" h="250481" extrusionOk="0">
                  <a:moveTo>
                    <a:pt x="0" y="0"/>
                  </a:moveTo>
                  <a:lnTo>
                    <a:pt x="1155363" y="0"/>
                  </a:lnTo>
                  <a:lnTo>
                    <a:pt x="1155363" y="250481"/>
                  </a:lnTo>
                  <a:lnTo>
                    <a:pt x="0" y="250481"/>
                  </a:lnTo>
                  <a:close/>
                </a:path>
              </a:pathLst>
            </a:custGeom>
            <a:solidFill>
              <a:srgbClr val="00AACB"/>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33" name="Google Shape;1633;p104"/>
            <p:cNvSpPr txBox="1"/>
            <p:nvPr/>
          </p:nvSpPr>
          <p:spPr>
            <a:xfrm>
              <a:off x="0" y="-9525"/>
              <a:ext cx="1155363" cy="260006"/>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20017"/>
                </a:lnSpc>
                <a:spcBef>
                  <a:spcPts val="0"/>
                </a:spcBef>
                <a:spcAft>
                  <a:spcPts val="0"/>
                </a:spcAft>
                <a:buClr>
                  <a:srgbClr val="000000"/>
                </a:buClr>
                <a:buSzPts val="2298"/>
                <a:buFont typeface="Arial"/>
                <a:buNone/>
                <a:tabLst/>
                <a:defRPr/>
              </a:pPr>
              <a:r>
                <a:rPr kumimoji="0" lang="en-US" sz="1532" b="0" i="0" u="none" strike="noStrike" kern="0" cap="none" spc="0" normalizeH="0" baseline="0" noProof="0">
                  <a:ln>
                    <a:noFill/>
                  </a:ln>
                  <a:solidFill>
                    <a:srgbClr val="FFFFFF"/>
                  </a:solidFill>
                  <a:effectLst/>
                  <a:uLnTx/>
                  <a:uFillTx/>
                  <a:latin typeface="Roboto"/>
                  <a:ea typeface="Roboto"/>
                  <a:cs typeface="Roboto"/>
                  <a:sym typeface="Roboto"/>
                </a:rPr>
                <a:t>Too little drought disaster</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sp>
        <p:nvSpPr>
          <p:cNvPr id="1634" name="Google Shape;1634;p104"/>
          <p:cNvSpPr txBox="1">
            <a:spLocks noGrp="1"/>
          </p:cNvSpPr>
          <p:nvPr>
            <p:ph type="sldNum" idx="12"/>
          </p:nvPr>
        </p:nvSpPr>
        <p:spPr>
          <a:xfrm>
            <a:off x="8610600" y="6356350"/>
            <a:ext cx="2743200" cy="365125"/>
          </a:xfrm>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AE359490-CD5A-415E-9F64-F5EC5CB28074}" type="slidenum">
              <a:rPr kumimoji="0" lang="en-NL" sz="1200" b="0" i="0" u="none" strike="noStrike" kern="1200" cap="none" spc="0" normalizeH="0" baseline="0" noProof="0" smtClean="0">
                <a:ln>
                  <a:noFill/>
                </a:ln>
                <a:solidFill>
                  <a:prstClr val="black">
                    <a:tint val="82000"/>
                  </a:prstClr>
                </a:solidFill>
                <a:effectLst/>
                <a:uLnTx/>
                <a:uFillTx/>
                <a:latin typeface="Neue Haas Grotesk Text Pro"/>
                <a:ea typeface="+mn-ea"/>
                <a:cs typeface="+mn-cs"/>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82</a:t>
            </a:fld>
            <a:endParaRPr kumimoji="0" sz="1200" b="0" i="0" u="none" strike="noStrike" kern="1200" cap="none" spc="0" normalizeH="0" baseline="0" noProof="0">
              <a:ln>
                <a:noFill/>
              </a:ln>
              <a:solidFill>
                <a:prstClr val="black">
                  <a:tint val="82000"/>
                </a:prstClr>
              </a:solidFill>
              <a:effectLst/>
              <a:uLnTx/>
              <a:uFillTx/>
              <a:latin typeface="Neue Haas Grotesk Text Pro"/>
              <a:ea typeface="+mn-ea"/>
              <a:cs typeface="+mn-cs"/>
              <a:sym typeface="Arial"/>
            </a:endParaRPr>
          </a:p>
        </p:txBody>
      </p:sp>
      <p:sp>
        <p:nvSpPr>
          <p:cNvPr id="1635" name="Google Shape;1635;p104"/>
          <p:cNvSpPr/>
          <p:nvPr/>
        </p:nvSpPr>
        <p:spPr>
          <a:xfrm>
            <a:off x="5306348" y="314047"/>
            <a:ext cx="2277999" cy="2743200"/>
          </a:xfrm>
          <a:custGeom>
            <a:avLst/>
            <a:gdLst/>
            <a:ahLst/>
            <a:cxnLst/>
            <a:rect l="l" t="t" r="r" b="b"/>
            <a:pathLst>
              <a:path w="3416999" h="4114800" extrusionOk="0">
                <a:moveTo>
                  <a:pt x="0" y="0"/>
                </a:moveTo>
                <a:lnTo>
                  <a:pt x="3416999" y="0"/>
                </a:lnTo>
                <a:lnTo>
                  <a:pt x="3416999" y="4114800"/>
                </a:lnTo>
                <a:lnTo>
                  <a:pt x="0" y="41148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
        <p:nvSpPr>
          <p:cNvPr id="1636" name="Google Shape;1636;p104"/>
          <p:cNvSpPr/>
          <p:nvPr/>
        </p:nvSpPr>
        <p:spPr>
          <a:xfrm>
            <a:off x="6968398" y="3405815"/>
            <a:ext cx="1184559" cy="1213866"/>
          </a:xfrm>
          <a:custGeom>
            <a:avLst/>
            <a:gdLst/>
            <a:ahLst/>
            <a:cxnLst/>
            <a:rect l="l" t="t" r="r" b="b"/>
            <a:pathLst>
              <a:path w="3416999" h="4114800" extrusionOk="0">
                <a:moveTo>
                  <a:pt x="0" y="0"/>
                </a:moveTo>
                <a:lnTo>
                  <a:pt x="3416999" y="0"/>
                </a:lnTo>
                <a:lnTo>
                  <a:pt x="3416999" y="4114800"/>
                </a:lnTo>
                <a:lnTo>
                  <a:pt x="0" y="4114800"/>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
        <p:nvSpPr>
          <p:cNvPr id="1637" name="Google Shape;1637;p104"/>
          <p:cNvSpPr/>
          <p:nvPr/>
        </p:nvSpPr>
        <p:spPr>
          <a:xfrm>
            <a:off x="2394238" y="3405816"/>
            <a:ext cx="1184559" cy="1213866"/>
          </a:xfrm>
          <a:custGeom>
            <a:avLst/>
            <a:gdLst/>
            <a:ahLst/>
            <a:cxnLst/>
            <a:rect l="l" t="t" r="r" b="b"/>
            <a:pathLst>
              <a:path w="3416998" h="4114800" extrusionOk="0">
                <a:moveTo>
                  <a:pt x="0" y="0"/>
                </a:moveTo>
                <a:lnTo>
                  <a:pt x="3416998" y="0"/>
                </a:lnTo>
                <a:lnTo>
                  <a:pt x="3416998" y="4114800"/>
                </a:lnTo>
                <a:lnTo>
                  <a:pt x="0" y="4114800"/>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
        <p:nvSpPr>
          <p:cNvPr id="1638" name="Google Shape;1638;p104"/>
          <p:cNvSpPr/>
          <p:nvPr/>
        </p:nvSpPr>
        <p:spPr>
          <a:xfrm>
            <a:off x="4722267" y="3405817"/>
            <a:ext cx="1184559" cy="1213866"/>
          </a:xfrm>
          <a:custGeom>
            <a:avLst/>
            <a:gdLst/>
            <a:ahLst/>
            <a:cxnLst/>
            <a:rect l="l" t="t" r="r" b="b"/>
            <a:pathLst>
              <a:path w="3416999" h="4114800" extrusionOk="0">
                <a:moveTo>
                  <a:pt x="0" y="0"/>
                </a:moveTo>
                <a:lnTo>
                  <a:pt x="3416998" y="0"/>
                </a:lnTo>
                <a:lnTo>
                  <a:pt x="3416998" y="4114800"/>
                </a:lnTo>
                <a:lnTo>
                  <a:pt x="0" y="4114800"/>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
        <p:nvSpPr>
          <p:cNvPr id="1639" name="Google Shape;1639;p104"/>
          <p:cNvSpPr/>
          <p:nvPr/>
        </p:nvSpPr>
        <p:spPr>
          <a:xfrm>
            <a:off x="5888642" y="3900480"/>
            <a:ext cx="1113397" cy="321873"/>
          </a:xfrm>
          <a:custGeom>
            <a:avLst/>
            <a:gdLst/>
            <a:ahLst/>
            <a:cxnLst/>
            <a:rect l="l" t="t" r="r" b="b"/>
            <a:pathLst>
              <a:path w="1670096" h="482809" extrusionOk="0">
                <a:moveTo>
                  <a:pt x="0" y="0"/>
                </a:moveTo>
                <a:lnTo>
                  <a:pt x="1670096" y="0"/>
                </a:lnTo>
                <a:lnTo>
                  <a:pt x="1670096" y="482810"/>
                </a:lnTo>
                <a:lnTo>
                  <a:pt x="0" y="482810"/>
                </a:lnTo>
                <a:lnTo>
                  <a:pt x="0" y="0"/>
                </a:lnTo>
                <a:close/>
              </a:path>
            </a:pathLst>
          </a:custGeom>
          <a:blipFill rotWithShape="1">
            <a:blip r:embed="rId7">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40" name="Google Shape;1640;p104"/>
          <p:cNvSpPr/>
          <p:nvPr/>
        </p:nvSpPr>
        <p:spPr>
          <a:xfrm>
            <a:off x="9311867" y="3405810"/>
            <a:ext cx="1184559" cy="1213866"/>
          </a:xfrm>
          <a:custGeom>
            <a:avLst/>
            <a:gdLst/>
            <a:ahLst/>
            <a:cxnLst/>
            <a:rect l="l" t="t" r="r" b="b"/>
            <a:pathLst>
              <a:path w="3416998" h="4114800" extrusionOk="0">
                <a:moveTo>
                  <a:pt x="0" y="0"/>
                </a:moveTo>
                <a:lnTo>
                  <a:pt x="3416998" y="0"/>
                </a:lnTo>
                <a:lnTo>
                  <a:pt x="3416998" y="4114800"/>
                </a:lnTo>
                <a:lnTo>
                  <a:pt x="0" y="4114800"/>
                </a:lnTo>
                <a:lnTo>
                  <a:pt x="0" y="0"/>
                </a:lnTo>
                <a:close/>
              </a:path>
            </a:pathLst>
          </a:custGeom>
          <a:blipFill rotWithShape="1">
            <a:blip r:embed="rId8" cstate="screen">
              <a:alphaModFix/>
              <a:extLst>
                <a:ext uri="{28A0092B-C50C-407E-A947-70E740481C1C}">
                  <a14:useLocalDpi xmlns:a14="http://schemas.microsoft.com/office/drawing/2010/main"/>
                </a:ext>
              </a:extLst>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pic>
        <p:nvPicPr>
          <p:cNvPr id="1641" name="Google Shape;1641;p104"/>
          <p:cNvPicPr preferRelativeResize="0"/>
          <p:nvPr/>
        </p:nvPicPr>
        <p:blipFill rotWithShape="1">
          <a:blip r:embed="rId9">
            <a:alphaModFix/>
          </a:blip>
          <a:srcRect/>
          <a:stretch/>
        </p:blipFill>
        <p:spPr>
          <a:xfrm>
            <a:off x="3547734" y="3961534"/>
            <a:ext cx="614800" cy="658150"/>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645"/>
        <p:cNvGrpSpPr/>
        <p:nvPr/>
      </p:nvGrpSpPr>
      <p:grpSpPr>
        <a:xfrm>
          <a:off x="0" y="0"/>
          <a:ext cx="0" cy="0"/>
          <a:chOff x="0" y="0"/>
          <a:chExt cx="0" cy="0"/>
        </a:xfrm>
      </p:grpSpPr>
      <p:grpSp>
        <p:nvGrpSpPr>
          <p:cNvPr id="1646" name="Google Shape;1646;p105"/>
          <p:cNvGrpSpPr/>
          <p:nvPr/>
        </p:nvGrpSpPr>
        <p:grpSpPr>
          <a:xfrm>
            <a:off x="1524251" y="5299081"/>
            <a:ext cx="2924513" cy="658140"/>
            <a:chOff x="0" y="-9525"/>
            <a:chExt cx="1155363" cy="260006"/>
          </a:xfrm>
        </p:grpSpPr>
        <p:sp>
          <p:nvSpPr>
            <p:cNvPr id="1647" name="Google Shape;1647;p105"/>
            <p:cNvSpPr/>
            <p:nvPr/>
          </p:nvSpPr>
          <p:spPr>
            <a:xfrm>
              <a:off x="0" y="0"/>
              <a:ext cx="1155363" cy="250481"/>
            </a:xfrm>
            <a:custGeom>
              <a:avLst/>
              <a:gdLst/>
              <a:ahLst/>
              <a:cxnLst/>
              <a:rect l="l" t="t" r="r" b="b"/>
              <a:pathLst>
                <a:path w="1155363" h="250481" extrusionOk="0">
                  <a:moveTo>
                    <a:pt x="0" y="0"/>
                  </a:moveTo>
                  <a:lnTo>
                    <a:pt x="1155363" y="0"/>
                  </a:lnTo>
                  <a:lnTo>
                    <a:pt x="1155363" y="250481"/>
                  </a:lnTo>
                  <a:lnTo>
                    <a:pt x="0" y="250481"/>
                  </a:lnTo>
                  <a:close/>
                </a:path>
              </a:pathLst>
            </a:custGeom>
            <a:solidFill>
              <a:srgbClr val="00AACB"/>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48" name="Google Shape;1648;p105"/>
            <p:cNvSpPr txBox="1"/>
            <p:nvPr/>
          </p:nvSpPr>
          <p:spPr>
            <a:xfrm>
              <a:off x="0" y="-9525"/>
              <a:ext cx="1155363" cy="260006"/>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20017"/>
                </a:lnSpc>
                <a:spcBef>
                  <a:spcPts val="0"/>
                </a:spcBef>
                <a:spcAft>
                  <a:spcPts val="0"/>
                </a:spcAft>
                <a:buClr>
                  <a:srgbClr val="000000"/>
                </a:buClr>
                <a:buSzPts val="2298"/>
                <a:buFont typeface="Arial"/>
                <a:buNone/>
                <a:tabLst/>
                <a:defRPr/>
              </a:pPr>
              <a:r>
                <a:rPr kumimoji="0" lang="en-US" sz="1532" b="0" i="0" u="none" strike="noStrike" kern="0" cap="none" spc="0" normalizeH="0" baseline="0" noProof="0" dirty="0">
                  <a:ln>
                    <a:noFill/>
                  </a:ln>
                  <a:solidFill>
                    <a:srgbClr val="FFFFFF"/>
                  </a:solidFill>
                  <a:effectLst/>
                  <a:uLnTx/>
                  <a:uFillTx/>
                  <a:latin typeface="Roboto"/>
                  <a:ea typeface="Roboto"/>
                  <a:cs typeface="Roboto"/>
                  <a:sym typeface="Roboto"/>
                </a:rPr>
                <a:t>Too much</a:t>
              </a:r>
            </a:p>
            <a:p>
              <a:pPr marL="0" marR="0" lvl="0" indent="0" algn="ctr" defTabSz="914400" rtl="0" eaLnBrk="1" fontAlgn="auto" latinLnBrk="0" hangingPunct="1">
                <a:lnSpc>
                  <a:spcPct val="120017"/>
                </a:lnSpc>
                <a:spcBef>
                  <a:spcPts val="0"/>
                </a:spcBef>
                <a:spcAft>
                  <a:spcPts val="0"/>
                </a:spcAft>
                <a:buClr>
                  <a:srgbClr val="000000"/>
                </a:buClr>
                <a:buSzPts val="2298"/>
                <a:buFont typeface="Arial"/>
                <a:buNone/>
                <a:tabLst/>
                <a:defRPr/>
              </a:pPr>
              <a:r>
                <a:rPr kumimoji="0" lang="en-US" sz="1532" b="0" i="0" u="none" strike="noStrike" kern="0" cap="none" spc="0" normalizeH="0" baseline="0" noProof="0" dirty="0">
                  <a:ln>
                    <a:noFill/>
                  </a:ln>
                  <a:solidFill>
                    <a:srgbClr val="FFFFFF"/>
                  </a:solidFill>
                  <a:effectLst/>
                  <a:uLnTx/>
                  <a:uFillTx/>
                  <a:latin typeface="Roboto"/>
                  <a:ea typeface="Roboto"/>
                  <a:cs typeface="Roboto"/>
                  <a:sym typeface="Roboto"/>
                </a:rPr>
                <a:t> flood disaster</a:t>
              </a:r>
              <a:endParaRPr kumimoji="0" sz="933" b="0" i="0" u="none" strike="noStrike" kern="0" cap="none" spc="0" normalizeH="0" baseline="0" noProof="0" dirty="0">
                <a:ln>
                  <a:noFill/>
                </a:ln>
                <a:solidFill>
                  <a:srgbClr val="000000"/>
                </a:solidFill>
                <a:effectLst/>
                <a:uLnTx/>
                <a:uFillTx/>
                <a:latin typeface="Arial"/>
                <a:ea typeface="Arial"/>
                <a:cs typeface="Arial"/>
                <a:sym typeface="Arial"/>
              </a:endParaRPr>
            </a:p>
          </p:txBody>
        </p:sp>
      </p:grpSp>
      <p:grpSp>
        <p:nvGrpSpPr>
          <p:cNvPr id="1649" name="Google Shape;1649;p105"/>
          <p:cNvGrpSpPr/>
          <p:nvPr/>
        </p:nvGrpSpPr>
        <p:grpSpPr>
          <a:xfrm>
            <a:off x="4983084" y="5299081"/>
            <a:ext cx="2924513" cy="658140"/>
            <a:chOff x="0" y="-9525"/>
            <a:chExt cx="1155363" cy="260006"/>
          </a:xfrm>
        </p:grpSpPr>
        <p:sp>
          <p:nvSpPr>
            <p:cNvPr id="1650" name="Google Shape;1650;p105"/>
            <p:cNvSpPr/>
            <p:nvPr/>
          </p:nvSpPr>
          <p:spPr>
            <a:xfrm>
              <a:off x="0" y="0"/>
              <a:ext cx="1155363" cy="250481"/>
            </a:xfrm>
            <a:custGeom>
              <a:avLst/>
              <a:gdLst/>
              <a:ahLst/>
              <a:cxnLst/>
              <a:rect l="l" t="t" r="r" b="b"/>
              <a:pathLst>
                <a:path w="1155363" h="250481" extrusionOk="0">
                  <a:moveTo>
                    <a:pt x="0" y="0"/>
                  </a:moveTo>
                  <a:lnTo>
                    <a:pt x="1155363" y="0"/>
                  </a:lnTo>
                  <a:lnTo>
                    <a:pt x="1155363" y="250481"/>
                  </a:lnTo>
                  <a:lnTo>
                    <a:pt x="0" y="250481"/>
                  </a:lnTo>
                  <a:close/>
                </a:path>
              </a:pathLst>
            </a:custGeom>
            <a:solidFill>
              <a:srgbClr val="00AACB"/>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51" name="Google Shape;1651;p105"/>
            <p:cNvSpPr txBox="1"/>
            <p:nvPr/>
          </p:nvSpPr>
          <p:spPr>
            <a:xfrm>
              <a:off x="0" y="-9525"/>
              <a:ext cx="1155363" cy="260006"/>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20017"/>
                </a:lnSpc>
                <a:spcBef>
                  <a:spcPts val="0"/>
                </a:spcBef>
                <a:spcAft>
                  <a:spcPts val="0"/>
                </a:spcAft>
                <a:buClr>
                  <a:srgbClr val="000000"/>
                </a:buClr>
                <a:buSzPts val="2298"/>
                <a:buFont typeface="Arial"/>
                <a:buNone/>
                <a:tabLst/>
                <a:defRPr/>
              </a:pPr>
              <a:r>
                <a:rPr kumimoji="0" lang="en-US" sz="1532" b="0" i="0" u="none" strike="noStrike" kern="0" cap="none" spc="0" normalizeH="0" baseline="0" noProof="0">
                  <a:ln>
                    <a:noFill/>
                  </a:ln>
                  <a:solidFill>
                    <a:srgbClr val="FFFFFF"/>
                  </a:solidFill>
                  <a:effectLst/>
                  <a:uLnTx/>
                  <a:uFillTx/>
                  <a:latin typeface="Roboto"/>
                  <a:ea typeface="Roboto"/>
                  <a:cs typeface="Roboto"/>
                  <a:sym typeface="Roboto"/>
                </a:rPr>
                <a:t>Just right</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ctr" defTabSz="914400" rtl="0" eaLnBrk="1" fontAlgn="auto" latinLnBrk="0" hangingPunct="1">
                <a:lnSpc>
                  <a:spcPct val="120017"/>
                </a:lnSpc>
                <a:spcBef>
                  <a:spcPts val="0"/>
                </a:spcBef>
                <a:spcAft>
                  <a:spcPts val="0"/>
                </a:spcAft>
                <a:buClr>
                  <a:srgbClr val="000000"/>
                </a:buClr>
                <a:buSzPts val="2298"/>
                <a:buFont typeface="Arial"/>
                <a:buNone/>
                <a:tabLst/>
                <a:defRPr/>
              </a:pPr>
              <a:r>
                <a:rPr kumimoji="0" lang="en-US" sz="1532" b="0" i="0" u="none" strike="noStrike" kern="0" cap="none" spc="0" normalizeH="0" baseline="0" noProof="0">
                  <a:ln>
                    <a:noFill/>
                  </a:ln>
                  <a:solidFill>
                    <a:srgbClr val="FFFFFF"/>
                  </a:solidFill>
                  <a:effectLst/>
                  <a:uLnTx/>
                  <a:uFillTx/>
                  <a:latin typeface="Roboto"/>
                  <a:ea typeface="Roboto"/>
                  <a:cs typeface="Roboto"/>
                  <a:sym typeface="Roboto"/>
                </a:rPr>
                <a:t>It’s okay for development</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grpSp>
        <p:nvGrpSpPr>
          <p:cNvPr id="1652" name="Google Shape;1652;p105"/>
          <p:cNvGrpSpPr/>
          <p:nvPr/>
        </p:nvGrpSpPr>
        <p:grpSpPr>
          <a:xfrm>
            <a:off x="8440996" y="5299081"/>
            <a:ext cx="2924513" cy="658140"/>
            <a:chOff x="0" y="-9525"/>
            <a:chExt cx="1155363" cy="260006"/>
          </a:xfrm>
        </p:grpSpPr>
        <p:sp>
          <p:nvSpPr>
            <p:cNvPr id="1653" name="Google Shape;1653;p105"/>
            <p:cNvSpPr/>
            <p:nvPr/>
          </p:nvSpPr>
          <p:spPr>
            <a:xfrm>
              <a:off x="0" y="0"/>
              <a:ext cx="1155363" cy="250481"/>
            </a:xfrm>
            <a:custGeom>
              <a:avLst/>
              <a:gdLst/>
              <a:ahLst/>
              <a:cxnLst/>
              <a:rect l="l" t="t" r="r" b="b"/>
              <a:pathLst>
                <a:path w="1155363" h="250481" extrusionOk="0">
                  <a:moveTo>
                    <a:pt x="0" y="0"/>
                  </a:moveTo>
                  <a:lnTo>
                    <a:pt x="1155363" y="0"/>
                  </a:lnTo>
                  <a:lnTo>
                    <a:pt x="1155363" y="250481"/>
                  </a:lnTo>
                  <a:lnTo>
                    <a:pt x="0" y="250481"/>
                  </a:lnTo>
                  <a:close/>
                </a:path>
              </a:pathLst>
            </a:custGeom>
            <a:solidFill>
              <a:srgbClr val="00AACB"/>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54" name="Google Shape;1654;p105"/>
            <p:cNvSpPr txBox="1"/>
            <p:nvPr/>
          </p:nvSpPr>
          <p:spPr>
            <a:xfrm>
              <a:off x="0" y="-9525"/>
              <a:ext cx="1155363" cy="260006"/>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20017"/>
                </a:lnSpc>
                <a:spcBef>
                  <a:spcPts val="0"/>
                </a:spcBef>
                <a:spcAft>
                  <a:spcPts val="0"/>
                </a:spcAft>
                <a:buClr>
                  <a:srgbClr val="000000"/>
                </a:buClr>
                <a:buSzPts val="2298"/>
                <a:buFont typeface="Arial"/>
                <a:buNone/>
                <a:tabLst/>
                <a:defRPr/>
              </a:pPr>
              <a:r>
                <a:rPr kumimoji="0" lang="en-US" sz="1532" b="0" i="0" u="none" strike="noStrike" kern="0" cap="none" spc="0" normalizeH="0" baseline="0" noProof="0" dirty="0">
                  <a:ln>
                    <a:noFill/>
                  </a:ln>
                  <a:solidFill>
                    <a:srgbClr val="FFFFFF"/>
                  </a:solidFill>
                  <a:effectLst/>
                  <a:uLnTx/>
                  <a:uFillTx/>
                  <a:latin typeface="Roboto"/>
                  <a:ea typeface="Roboto"/>
                  <a:cs typeface="Roboto"/>
                  <a:sym typeface="Roboto"/>
                </a:rPr>
                <a:t>Too little </a:t>
              </a:r>
            </a:p>
            <a:p>
              <a:pPr marL="0" marR="0" lvl="0" indent="0" algn="ctr" defTabSz="914400" rtl="0" eaLnBrk="1" fontAlgn="auto" latinLnBrk="0" hangingPunct="1">
                <a:lnSpc>
                  <a:spcPct val="120017"/>
                </a:lnSpc>
                <a:spcBef>
                  <a:spcPts val="0"/>
                </a:spcBef>
                <a:spcAft>
                  <a:spcPts val="0"/>
                </a:spcAft>
                <a:buClr>
                  <a:srgbClr val="000000"/>
                </a:buClr>
                <a:buSzPts val="2298"/>
                <a:buFont typeface="Arial"/>
                <a:buNone/>
                <a:tabLst/>
                <a:defRPr/>
              </a:pPr>
              <a:r>
                <a:rPr kumimoji="0" lang="en-US" sz="1532" b="0" i="0" u="none" strike="noStrike" kern="0" cap="none" spc="0" normalizeH="0" baseline="0" noProof="0" dirty="0">
                  <a:ln>
                    <a:noFill/>
                  </a:ln>
                  <a:solidFill>
                    <a:srgbClr val="FFFFFF"/>
                  </a:solidFill>
                  <a:effectLst/>
                  <a:uLnTx/>
                  <a:uFillTx/>
                  <a:latin typeface="Roboto"/>
                  <a:ea typeface="Roboto"/>
                  <a:cs typeface="Roboto"/>
                  <a:sym typeface="Roboto"/>
                </a:rPr>
                <a:t>drought disaster</a:t>
              </a:r>
              <a:endParaRPr kumimoji="0" sz="933" b="0" i="0" u="none" strike="noStrike" kern="0" cap="none" spc="0" normalizeH="0" baseline="0" noProof="0" dirty="0">
                <a:ln>
                  <a:noFill/>
                </a:ln>
                <a:solidFill>
                  <a:srgbClr val="000000"/>
                </a:solidFill>
                <a:effectLst/>
                <a:uLnTx/>
                <a:uFillTx/>
                <a:latin typeface="Arial"/>
                <a:ea typeface="Arial"/>
                <a:cs typeface="Arial"/>
                <a:sym typeface="Arial"/>
              </a:endParaRPr>
            </a:p>
          </p:txBody>
        </p:sp>
      </p:grpSp>
      <p:sp>
        <p:nvSpPr>
          <p:cNvPr id="1655" name="Google Shape;1655;p105"/>
          <p:cNvSpPr/>
          <p:nvPr/>
        </p:nvSpPr>
        <p:spPr>
          <a:xfrm>
            <a:off x="708257" y="0"/>
            <a:ext cx="38100" cy="6975088"/>
          </a:xfrm>
          <a:prstGeom prst="rect">
            <a:avLst/>
          </a:prstGeom>
          <a:solidFill>
            <a:srgbClr val="00AACB"/>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56" name="Google Shape;1656;p105"/>
          <p:cNvSpPr txBox="1"/>
          <p:nvPr/>
        </p:nvSpPr>
        <p:spPr>
          <a:xfrm>
            <a:off x="881171" y="548806"/>
            <a:ext cx="5239669"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0AACB"/>
                </a:solidFill>
                <a:effectLst/>
                <a:uLnTx/>
                <a:uFillTx/>
                <a:latin typeface="Roboto"/>
                <a:ea typeface="Roboto"/>
                <a:cs typeface="Roboto"/>
                <a:sym typeface="Roboto"/>
              </a:rPr>
              <a:t>Decade 3</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57" name="Google Shape;1657;p105"/>
          <p:cNvSpPr txBox="1"/>
          <p:nvPr/>
        </p:nvSpPr>
        <p:spPr>
          <a:xfrm>
            <a:off x="4504193" y="2560532"/>
            <a:ext cx="3183600" cy="348685"/>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3399"/>
              <a:buFont typeface="Arial"/>
              <a:buNone/>
              <a:tabLst/>
              <a:defRPr/>
            </a:pPr>
            <a:r>
              <a:rPr kumimoji="0" lang="en-US" sz="2266" b="0" i="0" u="none" strike="noStrike" kern="0" cap="none" spc="0" normalizeH="0" baseline="0" noProof="0">
                <a:ln>
                  <a:noFill/>
                </a:ln>
                <a:solidFill>
                  <a:srgbClr val="00AACB"/>
                </a:solidFill>
                <a:effectLst/>
                <a:uLnTx/>
                <a:uFillTx/>
                <a:latin typeface="Roboto"/>
                <a:ea typeface="Roboto"/>
                <a:cs typeface="Roboto"/>
                <a:sym typeface="Roboto"/>
              </a:rPr>
              <a:t>CONE OF UNCERTAINTY</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58" name="Google Shape;1658;p105"/>
          <p:cNvSpPr/>
          <p:nvPr/>
        </p:nvSpPr>
        <p:spPr>
          <a:xfrm>
            <a:off x="4595633" y="357718"/>
            <a:ext cx="2955167" cy="2079699"/>
          </a:xfrm>
          <a:custGeom>
            <a:avLst/>
            <a:gdLst/>
            <a:ahLst/>
            <a:cxnLst/>
            <a:rect l="l" t="t" r="r" b="b"/>
            <a:pathLst>
              <a:path w="4432750" h="3119548" extrusionOk="0">
                <a:moveTo>
                  <a:pt x="0" y="0"/>
                </a:moveTo>
                <a:lnTo>
                  <a:pt x="4432750" y="0"/>
                </a:lnTo>
                <a:lnTo>
                  <a:pt x="4432750" y="3119548"/>
                </a:lnTo>
                <a:lnTo>
                  <a:pt x="0" y="3119548"/>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nvGrpSpPr>
          <p:cNvPr id="1659" name="Google Shape;1659;p105"/>
          <p:cNvGrpSpPr/>
          <p:nvPr/>
        </p:nvGrpSpPr>
        <p:grpSpPr>
          <a:xfrm>
            <a:off x="2124546" y="3754392"/>
            <a:ext cx="1723921" cy="1313143"/>
            <a:chOff x="0" y="-9525"/>
            <a:chExt cx="812800" cy="619125"/>
          </a:xfrm>
        </p:grpSpPr>
        <p:sp>
          <p:nvSpPr>
            <p:cNvPr id="1660" name="Google Shape;1660;p105"/>
            <p:cNvSpPr/>
            <p:nvPr/>
          </p:nvSpPr>
          <p:spPr>
            <a:xfrm>
              <a:off x="0" y="0"/>
              <a:ext cx="812800" cy="609600"/>
            </a:xfrm>
            <a:custGeom>
              <a:avLst/>
              <a:gdLst/>
              <a:ahLst/>
              <a:cxnLst/>
              <a:rect l="l" t="t" r="r" b="b"/>
              <a:pathLst>
                <a:path w="812800" h="609600" extrusionOk="0">
                  <a:moveTo>
                    <a:pt x="203200" y="0"/>
                  </a:moveTo>
                  <a:lnTo>
                    <a:pt x="609600" y="0"/>
                  </a:lnTo>
                  <a:lnTo>
                    <a:pt x="812800" y="609600"/>
                  </a:lnTo>
                  <a:lnTo>
                    <a:pt x="0" y="609600"/>
                  </a:lnTo>
                  <a:lnTo>
                    <a:pt x="203200" y="0"/>
                  </a:lnTo>
                  <a:close/>
                </a:path>
              </a:pathLst>
            </a:custGeom>
            <a:solidFill>
              <a:srgbClr val="00AACB"/>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61" name="Google Shape;1661;p105"/>
            <p:cNvSpPr txBox="1"/>
            <p:nvPr/>
          </p:nvSpPr>
          <p:spPr>
            <a:xfrm>
              <a:off x="127000" y="-9525"/>
              <a:ext cx="558800" cy="619125"/>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19888"/>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grpSp>
        <p:nvGrpSpPr>
          <p:cNvPr id="1662" name="Google Shape;1662;p105"/>
          <p:cNvGrpSpPr/>
          <p:nvPr/>
        </p:nvGrpSpPr>
        <p:grpSpPr>
          <a:xfrm>
            <a:off x="9045297" y="3754251"/>
            <a:ext cx="1735848" cy="1322228"/>
            <a:chOff x="0" y="-9525"/>
            <a:chExt cx="812800" cy="619125"/>
          </a:xfrm>
        </p:grpSpPr>
        <p:sp>
          <p:nvSpPr>
            <p:cNvPr id="1663" name="Google Shape;1663;p105"/>
            <p:cNvSpPr/>
            <p:nvPr/>
          </p:nvSpPr>
          <p:spPr>
            <a:xfrm>
              <a:off x="0" y="0"/>
              <a:ext cx="812800" cy="609600"/>
            </a:xfrm>
            <a:custGeom>
              <a:avLst/>
              <a:gdLst/>
              <a:ahLst/>
              <a:cxnLst/>
              <a:rect l="l" t="t" r="r" b="b"/>
              <a:pathLst>
                <a:path w="812800" h="609600" extrusionOk="0">
                  <a:moveTo>
                    <a:pt x="203200" y="609600"/>
                  </a:moveTo>
                  <a:lnTo>
                    <a:pt x="609600" y="609600"/>
                  </a:lnTo>
                  <a:lnTo>
                    <a:pt x="812800" y="0"/>
                  </a:lnTo>
                  <a:lnTo>
                    <a:pt x="0" y="0"/>
                  </a:lnTo>
                  <a:lnTo>
                    <a:pt x="203200" y="609600"/>
                  </a:lnTo>
                  <a:close/>
                </a:path>
              </a:pathLst>
            </a:custGeom>
            <a:solidFill>
              <a:srgbClr val="00AACB"/>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64" name="Google Shape;1664;p105"/>
            <p:cNvSpPr txBox="1"/>
            <p:nvPr/>
          </p:nvSpPr>
          <p:spPr>
            <a:xfrm>
              <a:off x="127000" y="-9525"/>
              <a:ext cx="558800" cy="619125"/>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19888"/>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grpSp>
        <p:nvGrpSpPr>
          <p:cNvPr id="1665" name="Google Shape;1665;p105"/>
          <p:cNvGrpSpPr/>
          <p:nvPr/>
        </p:nvGrpSpPr>
        <p:grpSpPr>
          <a:xfrm rot="-4149139">
            <a:off x="5567911" y="3756331"/>
            <a:ext cx="1735848" cy="1322228"/>
            <a:chOff x="0" y="-9525"/>
            <a:chExt cx="812800" cy="619125"/>
          </a:xfrm>
        </p:grpSpPr>
        <p:sp>
          <p:nvSpPr>
            <p:cNvPr id="1666" name="Google Shape;1666;p105"/>
            <p:cNvSpPr/>
            <p:nvPr/>
          </p:nvSpPr>
          <p:spPr>
            <a:xfrm>
              <a:off x="0" y="0"/>
              <a:ext cx="812800" cy="609600"/>
            </a:xfrm>
            <a:custGeom>
              <a:avLst/>
              <a:gdLst/>
              <a:ahLst/>
              <a:cxnLst/>
              <a:rect l="l" t="t" r="r" b="b"/>
              <a:pathLst>
                <a:path w="812800" h="609600" extrusionOk="0">
                  <a:moveTo>
                    <a:pt x="203200" y="609600"/>
                  </a:moveTo>
                  <a:lnTo>
                    <a:pt x="609600" y="609600"/>
                  </a:lnTo>
                  <a:lnTo>
                    <a:pt x="812800" y="0"/>
                  </a:lnTo>
                  <a:lnTo>
                    <a:pt x="0" y="0"/>
                  </a:lnTo>
                  <a:lnTo>
                    <a:pt x="203200" y="609600"/>
                  </a:lnTo>
                  <a:close/>
                </a:path>
              </a:pathLst>
            </a:custGeom>
            <a:solidFill>
              <a:srgbClr val="00AACB"/>
            </a:soli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67" name="Google Shape;1667;p105"/>
            <p:cNvSpPr txBox="1"/>
            <p:nvPr/>
          </p:nvSpPr>
          <p:spPr>
            <a:xfrm>
              <a:off x="127000" y="-9525"/>
              <a:ext cx="558800" cy="619125"/>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19888"/>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sp>
        <p:nvSpPr>
          <p:cNvPr id="1668" name="Google Shape;1668;p105"/>
          <p:cNvSpPr txBox="1">
            <a:spLocks noGrp="1"/>
          </p:cNvSpPr>
          <p:nvPr>
            <p:ph type="sldNum" idx="12"/>
          </p:nvPr>
        </p:nvSpPr>
        <p:spPr>
          <a:xfrm>
            <a:off x="8610600" y="6356350"/>
            <a:ext cx="2743200" cy="365125"/>
          </a:xfrm>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AE359490-CD5A-415E-9F64-F5EC5CB28074}" type="slidenum">
              <a:rPr kumimoji="0" lang="en-NL" sz="1200" b="0" i="0" u="none" strike="noStrike" kern="1200" cap="none" spc="0" normalizeH="0" baseline="0" noProof="0" smtClean="0">
                <a:ln>
                  <a:noFill/>
                </a:ln>
                <a:solidFill>
                  <a:prstClr val="black">
                    <a:tint val="82000"/>
                  </a:prstClr>
                </a:solidFill>
                <a:effectLst/>
                <a:uLnTx/>
                <a:uFillTx/>
                <a:latin typeface="Neue Haas Grotesk Text Pro"/>
                <a:ea typeface="+mn-ea"/>
                <a:cs typeface="+mn-cs"/>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83</a:t>
            </a:fld>
            <a:endParaRPr kumimoji="0" sz="1200" b="0" i="0" u="none" strike="noStrike" kern="1200" cap="none" spc="0" normalizeH="0" baseline="0" noProof="0">
              <a:ln>
                <a:noFill/>
              </a:ln>
              <a:solidFill>
                <a:prstClr val="black">
                  <a:tint val="82000"/>
                </a:prstClr>
              </a:solidFill>
              <a:effectLst/>
              <a:uLnTx/>
              <a:uFillTx/>
              <a:latin typeface="Neue Haas Grotesk Text Pro"/>
              <a:ea typeface="+mn-ea"/>
              <a:cs typeface="+mn-cs"/>
              <a:sym typeface="Arial"/>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672"/>
        <p:cNvGrpSpPr/>
        <p:nvPr/>
      </p:nvGrpSpPr>
      <p:grpSpPr>
        <a:xfrm>
          <a:off x="0" y="0"/>
          <a:ext cx="0" cy="0"/>
          <a:chOff x="0" y="0"/>
          <a:chExt cx="0" cy="0"/>
        </a:xfrm>
      </p:grpSpPr>
      <p:cxnSp>
        <p:nvCxnSpPr>
          <p:cNvPr id="1673" name="Google Shape;1673;p106"/>
          <p:cNvCxnSpPr/>
          <p:nvPr/>
        </p:nvCxnSpPr>
        <p:spPr>
          <a:xfrm>
            <a:off x="3956941" y="1935855"/>
            <a:ext cx="21995" cy="4102245"/>
          </a:xfrm>
          <a:prstGeom prst="straightConnector1">
            <a:avLst/>
          </a:prstGeom>
          <a:noFill/>
          <a:ln w="28575" cap="rnd" cmpd="sng">
            <a:solidFill>
              <a:srgbClr val="00AACB"/>
            </a:solidFill>
            <a:prstDash val="solid"/>
            <a:round/>
            <a:headEnd type="none" w="sm" len="sm"/>
            <a:tailEnd type="none" w="sm" len="sm"/>
          </a:ln>
        </p:spPr>
      </p:cxnSp>
      <p:sp>
        <p:nvSpPr>
          <p:cNvPr id="1674" name="Google Shape;1674;p106"/>
          <p:cNvSpPr/>
          <p:nvPr/>
        </p:nvSpPr>
        <p:spPr>
          <a:xfrm>
            <a:off x="2114159" y="1865961"/>
            <a:ext cx="1167264" cy="1070147"/>
          </a:xfrm>
          <a:custGeom>
            <a:avLst/>
            <a:gdLst/>
            <a:ahLst/>
            <a:cxnLst/>
            <a:rect l="l" t="t" r="r" b="b"/>
            <a:pathLst>
              <a:path w="1750896" h="1605221" extrusionOk="0">
                <a:moveTo>
                  <a:pt x="0" y="0"/>
                </a:moveTo>
                <a:lnTo>
                  <a:pt x="1750896" y="0"/>
                </a:lnTo>
                <a:lnTo>
                  <a:pt x="1750896" y="1605221"/>
                </a:lnTo>
                <a:lnTo>
                  <a:pt x="0" y="1605221"/>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75" name="Google Shape;1675;p106"/>
          <p:cNvSpPr/>
          <p:nvPr/>
        </p:nvSpPr>
        <p:spPr>
          <a:xfrm>
            <a:off x="2247304" y="4865371"/>
            <a:ext cx="913674" cy="918685"/>
          </a:xfrm>
          <a:custGeom>
            <a:avLst/>
            <a:gdLst/>
            <a:ahLst/>
            <a:cxnLst/>
            <a:rect l="l" t="t" r="r" b="b"/>
            <a:pathLst>
              <a:path w="1370511" h="1378028" extrusionOk="0">
                <a:moveTo>
                  <a:pt x="0" y="0"/>
                </a:moveTo>
                <a:lnTo>
                  <a:pt x="1370511" y="0"/>
                </a:lnTo>
                <a:lnTo>
                  <a:pt x="1370511" y="1378027"/>
                </a:lnTo>
                <a:lnTo>
                  <a:pt x="0" y="1378027"/>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76" name="Google Shape;1676;p106"/>
          <p:cNvSpPr/>
          <p:nvPr/>
        </p:nvSpPr>
        <p:spPr>
          <a:xfrm>
            <a:off x="708257" y="0"/>
            <a:ext cx="38100" cy="6975088"/>
          </a:xfrm>
          <a:prstGeom prst="rect">
            <a:avLst/>
          </a:prstGeom>
          <a:solidFill>
            <a:srgbClr val="00AACB"/>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77" name="Google Shape;1677;p106"/>
          <p:cNvSpPr txBox="1"/>
          <p:nvPr/>
        </p:nvSpPr>
        <p:spPr>
          <a:xfrm>
            <a:off x="881171" y="548806"/>
            <a:ext cx="5239669"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0AACB"/>
                </a:solidFill>
                <a:effectLst/>
                <a:uLnTx/>
                <a:uFillTx/>
                <a:latin typeface="Roboto"/>
                <a:ea typeface="Roboto"/>
                <a:cs typeface="Roboto"/>
                <a:sym typeface="Roboto"/>
              </a:rPr>
              <a:t>Discussion</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78" name="Google Shape;1678;p106"/>
          <p:cNvSpPr txBox="1"/>
          <p:nvPr/>
        </p:nvSpPr>
        <p:spPr>
          <a:xfrm>
            <a:off x="4419742" y="2462349"/>
            <a:ext cx="6119600" cy="297453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899"/>
              <a:buFont typeface="Arial"/>
              <a:buNone/>
              <a:tabLst/>
              <a:defRPr/>
            </a:pPr>
            <a:r>
              <a:rPr kumimoji="0" lang="en-US" sz="1933" b="0" i="0" u="none" strike="noStrike" kern="0" cap="none" spc="0" normalizeH="0" baseline="0" noProof="0">
                <a:ln>
                  <a:noFill/>
                </a:ln>
                <a:solidFill>
                  <a:srgbClr val="00AACB"/>
                </a:solidFill>
                <a:effectLst/>
                <a:uLnTx/>
                <a:uFillTx/>
                <a:latin typeface="Roboto"/>
                <a:ea typeface="Roboto"/>
                <a:cs typeface="Roboto"/>
                <a:sym typeface="Roboto"/>
              </a:rPr>
              <a:t>Did your team make good decisions?</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899"/>
              <a:buFont typeface="Arial"/>
              <a:buNone/>
              <a:tabLst/>
              <a:defRPr/>
            </a:pPr>
            <a:endParaRPr kumimoji="0" sz="1933" b="0" i="0" u="none" strike="noStrike" kern="0" cap="none" spc="0" normalizeH="0" baseline="0" noProof="0">
              <a:ln>
                <a:noFill/>
              </a:ln>
              <a:solidFill>
                <a:srgbClr val="00AACB"/>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899"/>
              <a:buFont typeface="Arial"/>
              <a:buNone/>
              <a:tabLst/>
              <a:defRPr/>
            </a:pPr>
            <a:r>
              <a:rPr kumimoji="0" lang="en-US" sz="1933" b="0" i="0" u="none" strike="noStrike" kern="0" cap="none" spc="0" normalizeH="0" baseline="0" noProof="0">
                <a:ln>
                  <a:noFill/>
                </a:ln>
                <a:solidFill>
                  <a:srgbClr val="00AACB"/>
                </a:solidFill>
                <a:effectLst/>
                <a:uLnTx/>
                <a:uFillTx/>
                <a:latin typeface="Roboto"/>
                <a:ea typeface="Roboto"/>
                <a:cs typeface="Roboto"/>
                <a:sym typeface="Roboto"/>
              </a:rPr>
              <a:t>What is a good decision?</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899"/>
              <a:buFont typeface="Arial"/>
              <a:buNone/>
              <a:tabLst/>
              <a:defRPr/>
            </a:pPr>
            <a:endParaRPr kumimoji="0" sz="1933" b="0" i="0" u="none" strike="noStrike" kern="0" cap="none" spc="0" normalizeH="0" baseline="0" noProof="0">
              <a:ln>
                <a:noFill/>
              </a:ln>
              <a:solidFill>
                <a:srgbClr val="00AACB"/>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899"/>
              <a:buFont typeface="Arial"/>
              <a:buNone/>
              <a:tabLst/>
              <a:defRPr/>
            </a:pPr>
            <a:r>
              <a:rPr kumimoji="0" lang="en-US" sz="1933" b="0" i="0" u="none" strike="noStrike" kern="0" cap="none" spc="0" normalizeH="0" baseline="0" noProof="0">
                <a:ln>
                  <a:noFill/>
                </a:ln>
                <a:solidFill>
                  <a:srgbClr val="00AACB"/>
                </a:solidFill>
                <a:effectLst/>
                <a:uLnTx/>
                <a:uFillTx/>
                <a:latin typeface="Roboto"/>
                <a:ea typeface="Roboto"/>
                <a:cs typeface="Roboto"/>
                <a:sym typeface="Roboto"/>
              </a:rPr>
              <a:t>How did the decision making change over time as the risk levels changed? </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899"/>
              <a:buFont typeface="Arial"/>
              <a:buNone/>
              <a:tabLst/>
              <a:defRPr/>
            </a:pPr>
            <a:endParaRPr kumimoji="0" sz="1933" b="0" i="0" u="none" strike="noStrike" kern="0" cap="none" spc="0" normalizeH="0" baseline="0" noProof="0">
              <a:ln>
                <a:noFill/>
              </a:ln>
              <a:solidFill>
                <a:srgbClr val="00AACB"/>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899"/>
              <a:buFont typeface="Arial"/>
              <a:buNone/>
              <a:tabLst/>
              <a:defRPr/>
            </a:pPr>
            <a:r>
              <a:rPr kumimoji="0" lang="en-US" sz="1933" b="0" i="0" u="none" strike="noStrike" kern="0" cap="none" spc="0" normalizeH="0" baseline="0" noProof="0">
                <a:ln>
                  <a:noFill/>
                </a:ln>
                <a:solidFill>
                  <a:srgbClr val="00AACB"/>
                </a:solidFill>
                <a:effectLst/>
                <a:uLnTx/>
                <a:uFillTx/>
                <a:latin typeface="Roboto"/>
                <a:ea typeface="Roboto"/>
                <a:cs typeface="Roboto"/>
                <a:sym typeface="Roboto"/>
              </a:rPr>
              <a:t>Were you too cautious or too ambitious? </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899"/>
              <a:buFont typeface="Arial"/>
              <a:buNone/>
              <a:tabLst/>
              <a:defRPr/>
            </a:pPr>
            <a:endParaRPr kumimoji="0" sz="1933" b="0" i="0" u="none" strike="noStrike" kern="0" cap="none" spc="0" normalizeH="0" baseline="0" noProof="0">
              <a:ln>
                <a:noFill/>
              </a:ln>
              <a:solidFill>
                <a:srgbClr val="00AACB"/>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899"/>
              <a:buFont typeface="Arial"/>
              <a:buNone/>
              <a:tabLst/>
              <a:defRPr/>
            </a:pPr>
            <a:r>
              <a:rPr kumimoji="0" lang="en-US" sz="1933" b="0" i="0" u="none" strike="noStrike" kern="0" cap="none" spc="0" normalizeH="0" baseline="0" noProof="0">
                <a:ln>
                  <a:noFill/>
                </a:ln>
                <a:solidFill>
                  <a:srgbClr val="00AACB"/>
                </a:solidFill>
                <a:effectLst/>
                <a:uLnTx/>
                <a:uFillTx/>
                <a:latin typeface="Roboto"/>
                <a:ea typeface="Roboto"/>
                <a:cs typeface="Roboto"/>
                <a:sym typeface="Roboto"/>
              </a:rPr>
              <a:t>What other strategy could you have deployed? </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79" name="Google Shape;1679;p106"/>
          <p:cNvSpPr txBox="1">
            <a:spLocks noGrp="1"/>
          </p:cNvSpPr>
          <p:nvPr>
            <p:ph type="sldNum" idx="12"/>
          </p:nvPr>
        </p:nvSpPr>
        <p:spPr>
          <a:xfrm>
            <a:off x="8610600" y="6356350"/>
            <a:ext cx="2743200" cy="365125"/>
          </a:xfrm>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AE359490-CD5A-415E-9F64-F5EC5CB28074}" type="slidenum">
              <a:rPr kumimoji="0" lang="en-NL" sz="1200" b="0" i="0" u="none" strike="noStrike" kern="1200" cap="none" spc="0" normalizeH="0" baseline="0" noProof="0" smtClean="0">
                <a:ln>
                  <a:noFill/>
                </a:ln>
                <a:solidFill>
                  <a:prstClr val="black">
                    <a:tint val="82000"/>
                  </a:prstClr>
                </a:solidFill>
                <a:effectLst/>
                <a:uLnTx/>
                <a:uFillTx/>
                <a:latin typeface="Neue Haas Grotesk Text Pro"/>
                <a:ea typeface="+mn-ea"/>
                <a:cs typeface="+mn-cs"/>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84</a:t>
            </a:fld>
            <a:endParaRPr kumimoji="0" sz="1200" b="0" i="0" u="none" strike="noStrike" kern="1200" cap="none" spc="0" normalizeH="0" baseline="0" noProof="0">
              <a:ln>
                <a:noFill/>
              </a:ln>
              <a:solidFill>
                <a:prstClr val="black">
                  <a:tint val="82000"/>
                </a:prstClr>
              </a:solidFill>
              <a:effectLst/>
              <a:uLnTx/>
              <a:uFillTx/>
              <a:latin typeface="Neue Haas Grotesk Text Pro"/>
              <a:ea typeface="+mn-ea"/>
              <a:cs typeface="+mn-cs"/>
              <a:sym typeface="Arial"/>
            </a:endParaRPr>
          </a:p>
        </p:txBody>
      </p:sp>
      <p:pic>
        <p:nvPicPr>
          <p:cNvPr id="1680" name="Google Shape;1680;p106"/>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2310615" y="3511014"/>
            <a:ext cx="799567" cy="753872"/>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1BB531D5-32AE-3259-D4C8-62C4D7648D4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A682146-8E16-2C9E-5D84-BCC742C6C081}"/>
              </a:ext>
            </a:extLst>
          </p:cNvPr>
          <p:cNvSpPr>
            <a:spLocks noGrp="1"/>
          </p:cNvSpPr>
          <p:nvPr>
            <p:ph sz="quarter" idx="16"/>
          </p:nvPr>
        </p:nvSpPr>
        <p:spPr>
          <a:xfrm>
            <a:off x="549525" y="937153"/>
            <a:ext cx="11017041" cy="741762"/>
          </a:xfrm>
        </p:spPr>
        <p:txBody>
          <a:bodyPr>
            <a:normAutofit/>
          </a:bodyPr>
          <a:lstStyle/>
          <a:p>
            <a:r>
              <a:rPr lang="en-GB" dirty="0"/>
              <a:t>08| A quiz &amp; end of the day reflection</a:t>
            </a:r>
          </a:p>
        </p:txBody>
      </p:sp>
    </p:spTree>
    <p:extLst>
      <p:ext uri="{BB962C8B-B14F-4D97-AF65-F5344CB8AC3E}">
        <p14:creationId xmlns:p14="http://schemas.microsoft.com/office/powerpoint/2010/main" val="244448923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919172F-6F82-204E-3441-E8B93B759B34}"/>
              </a:ext>
            </a:extLst>
          </p:cNvPr>
          <p:cNvSpPr>
            <a:spLocks noGrp="1"/>
          </p:cNvSpPr>
          <p:nvPr>
            <p:ph idx="1"/>
          </p:nvPr>
        </p:nvSpPr>
        <p:spPr>
          <a:xfrm>
            <a:off x="684949" y="952964"/>
            <a:ext cx="10652760" cy="4499623"/>
          </a:xfrm>
        </p:spPr>
        <p:txBody>
          <a:bodyPr>
            <a:normAutofit/>
          </a:bodyPr>
          <a:lstStyle/>
          <a:p>
            <a:pPr marL="514350" indent="-514350">
              <a:buAutoNum type="arabicPeriod"/>
            </a:pPr>
            <a:r>
              <a:rPr lang="en-GB" sz="2000" dirty="0"/>
              <a:t>True or False.</a:t>
            </a:r>
          </a:p>
          <a:p>
            <a:r>
              <a:rPr lang="en-GB" sz="2000" dirty="0"/>
              <a:t>Climate Risk Assessments (CRAs) are a structured approach to identifying hazards, vulnerabilities, and risks. </a:t>
            </a:r>
          </a:p>
        </p:txBody>
      </p:sp>
    </p:spTree>
    <p:extLst>
      <p:ext uri="{BB962C8B-B14F-4D97-AF65-F5344CB8AC3E}">
        <p14:creationId xmlns:p14="http://schemas.microsoft.com/office/powerpoint/2010/main" val="13448246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83A368-B37F-597C-0519-1EF46F869496}"/>
            </a:ext>
          </a:extLst>
        </p:cNvPr>
        <p:cNvGrpSpPr/>
        <p:nvPr/>
      </p:nvGrpSpPr>
      <p:grpSpPr>
        <a:xfrm>
          <a:off x="0" y="0"/>
          <a:ext cx="0" cy="0"/>
          <a:chOff x="0" y="0"/>
          <a:chExt cx="0" cy="0"/>
        </a:xfrm>
      </p:grpSpPr>
      <p:sp>
        <p:nvSpPr>
          <p:cNvPr id="9" name="Content Placeholder 2">
            <a:extLst>
              <a:ext uri="{FF2B5EF4-FFF2-40B4-BE49-F238E27FC236}">
                <a16:creationId xmlns:a16="http://schemas.microsoft.com/office/drawing/2014/main" id="{7053AD29-8A87-7805-5CBC-9463025897F9}"/>
              </a:ext>
            </a:extLst>
          </p:cNvPr>
          <p:cNvSpPr>
            <a:spLocks noGrp="1"/>
          </p:cNvSpPr>
          <p:nvPr>
            <p:ph idx="1"/>
          </p:nvPr>
        </p:nvSpPr>
        <p:spPr>
          <a:xfrm>
            <a:off x="649047" y="1179188"/>
            <a:ext cx="10893906" cy="4499623"/>
          </a:xfrm>
        </p:spPr>
        <p:txBody>
          <a:bodyPr>
            <a:normAutofit/>
          </a:bodyPr>
          <a:lstStyle/>
          <a:p>
            <a:r>
              <a:rPr lang="en-GB" sz="2000" b="1" dirty="0"/>
              <a:t>2. Why is a CRA important? Which answer is </a:t>
            </a:r>
            <a:r>
              <a:rPr lang="en-GB" sz="2000" b="1" u="sng" dirty="0"/>
              <a:t>not</a:t>
            </a:r>
            <a:r>
              <a:rPr lang="en-GB" sz="2000" b="1" dirty="0"/>
              <a:t> correct.</a:t>
            </a:r>
          </a:p>
          <a:p>
            <a:endParaRPr lang="en-GB" sz="2000" dirty="0"/>
          </a:p>
          <a:p>
            <a:pPr marL="514350" indent="-514350">
              <a:buFont typeface="+mj-lt"/>
              <a:buAutoNum type="alphaUcPeriod"/>
            </a:pPr>
            <a:r>
              <a:rPr lang="en-GB" sz="2000" dirty="0"/>
              <a:t>A CRA provides an evidence base for climate action and investment.</a:t>
            </a:r>
          </a:p>
          <a:p>
            <a:pPr marL="514350" indent="-514350">
              <a:buFont typeface="+mj-lt"/>
              <a:buAutoNum type="alphaUcPeriod"/>
            </a:pPr>
            <a:r>
              <a:rPr lang="en-GB" sz="2000" dirty="0"/>
              <a:t>CRAs provide data on the locations, the types of infrastructure and the groups of people that will be negatively impacted by climate change.</a:t>
            </a:r>
          </a:p>
          <a:p>
            <a:pPr marL="514350" indent="-514350">
              <a:buFont typeface="+mj-lt"/>
              <a:buAutoNum type="alphaUcPeriod"/>
            </a:pPr>
            <a:r>
              <a:rPr lang="en-GB" sz="2000" dirty="0"/>
              <a:t>The interpretation and use of a CRA in decision-making is important to how you address climate risk.</a:t>
            </a:r>
            <a:r>
              <a:rPr lang="en-US" sz="2000" dirty="0"/>
              <a:t> </a:t>
            </a:r>
          </a:p>
          <a:p>
            <a:pPr marL="514350" indent="-514350">
              <a:buFont typeface="+mj-lt"/>
              <a:buAutoNum type="alphaUcPeriod"/>
            </a:pPr>
            <a:r>
              <a:rPr lang="en-US" sz="2000" dirty="0"/>
              <a:t>It helps to secure climate finance.</a:t>
            </a:r>
          </a:p>
        </p:txBody>
      </p:sp>
    </p:spTree>
    <p:extLst>
      <p:ext uri="{BB962C8B-B14F-4D97-AF65-F5344CB8AC3E}">
        <p14:creationId xmlns:p14="http://schemas.microsoft.com/office/powerpoint/2010/main" val="200737180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A0CBD9-7FEE-E774-23C9-5A927D6DA318}"/>
              </a:ext>
            </a:extLst>
          </p:cNvPr>
          <p:cNvSpPr>
            <a:spLocks noGrp="1"/>
          </p:cNvSpPr>
          <p:nvPr>
            <p:ph idx="1"/>
          </p:nvPr>
        </p:nvSpPr>
        <p:spPr>
          <a:xfrm>
            <a:off x="769620" y="1271941"/>
            <a:ext cx="10652760" cy="4499623"/>
          </a:xfrm>
        </p:spPr>
        <p:txBody>
          <a:bodyPr/>
          <a:lstStyle/>
          <a:p>
            <a:pPr>
              <a:buSzPts val="2299"/>
            </a:pPr>
            <a:r>
              <a:rPr lang="en-GB" sz="2000" b="1" dirty="0">
                <a:sym typeface="Roboto"/>
              </a:rPr>
              <a:t>3. What can you do with a CRA?</a:t>
            </a:r>
            <a:endParaRPr lang="en-GB" sz="2000" b="1" dirty="0"/>
          </a:p>
          <a:p>
            <a:pPr>
              <a:buSzPts val="2299"/>
            </a:pPr>
            <a:endParaRPr lang="en-GB" sz="1533" b="1" dirty="0">
              <a:latin typeface="Roboto"/>
              <a:ea typeface="Roboto"/>
              <a:cs typeface="Roboto"/>
              <a:sym typeface="Roboto"/>
            </a:endParaRPr>
          </a:p>
          <a:p>
            <a:pPr marL="165532" lvl="1" indent="0">
              <a:buClr>
                <a:srgbClr val="0B5FBA"/>
              </a:buClr>
              <a:buSzPts val="2299"/>
              <a:buNone/>
            </a:pPr>
            <a:r>
              <a:rPr lang="en-GB" sz="1533" dirty="0">
                <a:latin typeface="Roboto"/>
                <a:ea typeface="Roboto"/>
                <a:cs typeface="Roboto"/>
                <a:sym typeface="Roboto"/>
              </a:rPr>
              <a:t>A. Identify priority climate resilient infrastructure and services that need to be built.</a:t>
            </a:r>
            <a:endParaRPr lang="en-GB" sz="933" dirty="0"/>
          </a:p>
          <a:p>
            <a:pPr>
              <a:buSzPts val="2299"/>
            </a:pPr>
            <a:endParaRPr lang="en-GB" sz="1533" dirty="0">
              <a:latin typeface="Roboto"/>
              <a:ea typeface="Roboto"/>
              <a:cs typeface="Roboto"/>
              <a:sym typeface="Roboto"/>
            </a:endParaRPr>
          </a:p>
          <a:p>
            <a:pPr marL="165532" lvl="1" indent="0">
              <a:buClr>
                <a:srgbClr val="0B5FBA"/>
              </a:buClr>
              <a:buSzPts val="2299"/>
              <a:buNone/>
            </a:pPr>
            <a:r>
              <a:rPr lang="en-GB" sz="1533" dirty="0">
                <a:latin typeface="Roboto"/>
                <a:ea typeface="Roboto"/>
                <a:cs typeface="Roboto"/>
                <a:sym typeface="Roboto"/>
              </a:rPr>
              <a:t>B. Integrate resilience into long-term planning (e.g. master plans).</a:t>
            </a:r>
            <a:endParaRPr lang="en-GB" sz="933" dirty="0"/>
          </a:p>
          <a:p>
            <a:pPr>
              <a:buSzPts val="2299"/>
            </a:pPr>
            <a:endParaRPr lang="en-GB" sz="1533" dirty="0">
              <a:latin typeface="Roboto"/>
              <a:ea typeface="Roboto"/>
              <a:cs typeface="Roboto"/>
              <a:sym typeface="Roboto"/>
            </a:endParaRPr>
          </a:p>
          <a:p>
            <a:pPr marL="165532" lvl="1" indent="0">
              <a:buClr>
                <a:srgbClr val="0B5FBA"/>
              </a:buClr>
              <a:buSzPts val="2299"/>
              <a:buNone/>
            </a:pPr>
            <a:r>
              <a:rPr lang="en-GB" sz="1533" dirty="0">
                <a:latin typeface="Roboto"/>
                <a:ea typeface="Roboto"/>
                <a:cs typeface="Roboto"/>
                <a:sym typeface="Roboto"/>
              </a:rPr>
              <a:t>C. Develop policies and strategies such as city-level Climate Action Plans or catchment plans.</a:t>
            </a:r>
            <a:endParaRPr lang="en-GB" sz="933" dirty="0"/>
          </a:p>
          <a:p>
            <a:pPr>
              <a:buSzPts val="2299"/>
            </a:pPr>
            <a:endParaRPr lang="en-GB" sz="1533" dirty="0">
              <a:latin typeface="Roboto"/>
              <a:ea typeface="Roboto"/>
              <a:cs typeface="Roboto"/>
              <a:sym typeface="Roboto"/>
            </a:endParaRPr>
          </a:p>
          <a:p>
            <a:pPr marL="165532" lvl="1" indent="0">
              <a:buClr>
                <a:srgbClr val="0B5FBA"/>
              </a:buClr>
              <a:buSzPts val="2299"/>
              <a:buNone/>
            </a:pPr>
            <a:r>
              <a:rPr lang="en-GB" sz="1533" dirty="0">
                <a:latin typeface="Roboto"/>
                <a:ea typeface="Roboto"/>
                <a:cs typeface="Roboto"/>
                <a:sym typeface="Roboto"/>
              </a:rPr>
              <a:t>D. Secure finance for investment in priority adaptation and resilience options.</a:t>
            </a:r>
            <a:endParaRPr lang="en-GB" sz="933" dirty="0"/>
          </a:p>
        </p:txBody>
      </p:sp>
    </p:spTree>
    <p:extLst>
      <p:ext uri="{BB962C8B-B14F-4D97-AF65-F5344CB8AC3E}">
        <p14:creationId xmlns:p14="http://schemas.microsoft.com/office/powerpoint/2010/main" val="240803724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8B3DDC-4AC5-65DA-6181-9C93EC619B3B}"/>
              </a:ext>
            </a:extLst>
          </p:cNvPr>
          <p:cNvSpPr>
            <a:spLocks noGrp="1"/>
          </p:cNvSpPr>
          <p:nvPr>
            <p:ph idx="1"/>
          </p:nvPr>
        </p:nvSpPr>
        <p:spPr>
          <a:xfrm>
            <a:off x="557359" y="857272"/>
            <a:ext cx="10652760" cy="4499623"/>
          </a:xfrm>
        </p:spPr>
        <p:txBody>
          <a:bodyPr>
            <a:normAutofit/>
          </a:bodyPr>
          <a:lstStyle/>
          <a:p>
            <a:r>
              <a:rPr lang="en-GB" dirty="0"/>
              <a:t>4. True or False</a:t>
            </a:r>
          </a:p>
          <a:p>
            <a:endParaRPr lang="en-GB" dirty="0"/>
          </a:p>
          <a:p>
            <a:r>
              <a:rPr lang="en-GB" dirty="0"/>
              <a:t>If there is limited data, you don’t need to do a CRA</a:t>
            </a:r>
          </a:p>
        </p:txBody>
      </p:sp>
    </p:spTree>
    <p:extLst>
      <p:ext uri="{BB962C8B-B14F-4D97-AF65-F5344CB8AC3E}">
        <p14:creationId xmlns:p14="http://schemas.microsoft.com/office/powerpoint/2010/main" val="39453930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43ED203-D908-819E-0F83-4DD6D4C6EB91}"/>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A9371F1-1251-2055-1FD3-F19CAF2AA875}"/>
              </a:ext>
            </a:extLst>
          </p:cNvPr>
          <p:cNvSpPr>
            <a:spLocks noGrp="1"/>
          </p:cNvSpPr>
          <p:nvPr>
            <p:ph sz="quarter" idx="16"/>
          </p:nvPr>
        </p:nvSpPr>
        <p:spPr>
          <a:xfrm>
            <a:off x="549525" y="937153"/>
            <a:ext cx="11017041" cy="741762"/>
          </a:xfrm>
        </p:spPr>
        <p:txBody>
          <a:bodyPr>
            <a:normAutofit/>
          </a:bodyPr>
          <a:lstStyle/>
          <a:p>
            <a:r>
              <a:rPr lang="en-GB"/>
              <a:t>Learning objectives</a:t>
            </a:r>
          </a:p>
        </p:txBody>
      </p:sp>
    </p:spTree>
    <p:extLst>
      <p:ext uri="{BB962C8B-B14F-4D97-AF65-F5344CB8AC3E}">
        <p14:creationId xmlns:p14="http://schemas.microsoft.com/office/powerpoint/2010/main" val="61475383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26E5EA-3105-B726-6E82-8D27D2543C61}"/>
              </a:ext>
            </a:extLst>
          </p:cNvPr>
          <p:cNvSpPr>
            <a:spLocks noGrp="1"/>
          </p:cNvSpPr>
          <p:nvPr>
            <p:ph idx="1"/>
          </p:nvPr>
        </p:nvSpPr>
        <p:spPr>
          <a:xfrm>
            <a:off x="589256" y="1179188"/>
            <a:ext cx="10652760" cy="4499623"/>
          </a:xfrm>
        </p:spPr>
        <p:txBody>
          <a:bodyPr>
            <a:normAutofit fontScale="92500" lnSpcReduction="10000"/>
          </a:bodyPr>
          <a:lstStyle/>
          <a:p>
            <a:r>
              <a:rPr lang="en-GB" dirty="0"/>
              <a:t>5. Which of the following statements BEST describes bottom-up approaches using Decision-Making under Deep Uncertainty (DMDU) in water and sanitation? </a:t>
            </a:r>
          </a:p>
          <a:p>
            <a:pPr marL="457200" indent="-457200">
              <a:buAutoNum type="alphaUcPeriod"/>
            </a:pPr>
            <a:r>
              <a:rPr lang="en-GB" sz="1900" dirty="0"/>
              <a:t>They rely on predicting the most likely future climate scenario and designing fixed infrastructure solutions accordingly.</a:t>
            </a:r>
          </a:p>
          <a:p>
            <a:pPr marL="457200" indent="-457200">
              <a:buAutoNum type="alphaUcPeriod"/>
            </a:pPr>
            <a:r>
              <a:rPr lang="en-GB" sz="1900" dirty="0"/>
              <a:t>They prioritise stakeholder-driven goal setting, explore multiple plausible futures, and use adaptive pathways to adjust decisions over time.</a:t>
            </a:r>
          </a:p>
          <a:p>
            <a:pPr marL="457200" indent="-457200">
              <a:buAutoNum type="alphaUcPeriod"/>
            </a:pPr>
            <a:r>
              <a:rPr lang="en-GB" sz="1900" dirty="0"/>
              <a:t>They transfer decision-making authority primarily to national experts to ensure technical optimisation under climate uncertainty.</a:t>
            </a:r>
          </a:p>
          <a:p>
            <a:pPr marL="457200" indent="-457200">
              <a:buAutoNum type="alphaUcPeriod"/>
            </a:pPr>
            <a:r>
              <a:rPr lang="en-GB" sz="1900" dirty="0"/>
              <a:t>They aim to eliminate uncertainty by improving climate models before making any planning decisions.</a:t>
            </a:r>
          </a:p>
        </p:txBody>
      </p:sp>
    </p:spTree>
    <p:extLst>
      <p:ext uri="{BB962C8B-B14F-4D97-AF65-F5344CB8AC3E}">
        <p14:creationId xmlns:p14="http://schemas.microsoft.com/office/powerpoint/2010/main" val="212097466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150C98-3EEC-0705-E49D-98A53C70D5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85E8A2-9524-6511-90AD-11D2B6F32A88}"/>
              </a:ext>
            </a:extLst>
          </p:cNvPr>
          <p:cNvSpPr>
            <a:spLocks noGrp="1"/>
          </p:cNvSpPr>
          <p:nvPr>
            <p:ph type="title"/>
          </p:nvPr>
        </p:nvSpPr>
        <p:spPr/>
        <p:txBody>
          <a:bodyPr/>
          <a:lstStyle/>
          <a:p>
            <a:r>
              <a:rPr lang="en-GB"/>
              <a:t>End of the day reflection</a:t>
            </a:r>
          </a:p>
        </p:txBody>
      </p:sp>
      <p:sp>
        <p:nvSpPr>
          <p:cNvPr id="3" name="Content Placeholder 2">
            <a:extLst>
              <a:ext uri="{FF2B5EF4-FFF2-40B4-BE49-F238E27FC236}">
                <a16:creationId xmlns:a16="http://schemas.microsoft.com/office/drawing/2014/main" id="{D844A304-1ADF-CBFA-2204-3B21BB1C6811}"/>
              </a:ext>
            </a:extLst>
          </p:cNvPr>
          <p:cNvSpPr>
            <a:spLocks noGrp="1"/>
          </p:cNvSpPr>
          <p:nvPr>
            <p:ph idx="1"/>
          </p:nvPr>
        </p:nvSpPr>
        <p:spPr/>
        <p:txBody>
          <a:bodyPr/>
          <a:lstStyle/>
          <a:p>
            <a:endParaRPr lang="en-GB"/>
          </a:p>
        </p:txBody>
      </p:sp>
    </p:spTree>
    <p:extLst>
      <p:ext uri="{BB962C8B-B14F-4D97-AF65-F5344CB8AC3E}">
        <p14:creationId xmlns:p14="http://schemas.microsoft.com/office/powerpoint/2010/main" val="295597645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494"/>
        <p:cNvGrpSpPr/>
        <p:nvPr/>
      </p:nvGrpSpPr>
      <p:grpSpPr>
        <a:xfrm>
          <a:off x="0" y="0"/>
          <a:ext cx="0" cy="0"/>
          <a:chOff x="0" y="0"/>
          <a:chExt cx="0" cy="0"/>
        </a:xfrm>
      </p:grpSpPr>
      <p:sp>
        <p:nvSpPr>
          <p:cNvPr id="1503" name="Google Shape;1503;p93"/>
          <p:cNvSpPr txBox="1"/>
          <p:nvPr/>
        </p:nvSpPr>
        <p:spPr>
          <a:xfrm>
            <a:off x="512669" y="1557523"/>
            <a:ext cx="3458763" cy="330257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Why is a CRA important? </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1" i="0" u="none" strike="noStrike" kern="0" cap="none" spc="0" normalizeH="0" baseline="0" noProof="0">
              <a:ln>
                <a:noFill/>
              </a:ln>
              <a:solidFill>
                <a:srgbClr val="0B5FBA"/>
              </a:solidFill>
              <a:effectLst/>
              <a:uLnTx/>
              <a:uFillTx/>
              <a:latin typeface="Roboto"/>
              <a:ea typeface="Roboto"/>
              <a:cs typeface="Roboto"/>
              <a:sym typeface="Roboto"/>
            </a:endParaRPr>
          </a:p>
          <a:p>
            <a:pPr marL="331063" marR="0" lvl="1" indent="-165531"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A CRA provides an </a:t>
            </a: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evidence base</a:t>
            </a: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 for climate action and investment.</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331063" marR="0" lvl="1" indent="-165531"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CRAs provide data on the locations, the types of infrastructure and the groups of people that will be negatively impacted by climate change.</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331063" marR="0" lvl="1" indent="-165531"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The interpretation and use of a CRA in decision-making is important to how you address climate risk.</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504" name="Google Shape;1504;p93"/>
          <p:cNvSpPr txBox="1"/>
          <p:nvPr/>
        </p:nvSpPr>
        <p:spPr>
          <a:xfrm>
            <a:off x="4381381" y="1557523"/>
            <a:ext cx="3429237" cy="4010265"/>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What can you do with a CRA?</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1" i="0" u="none" strike="noStrike" kern="0" cap="none" spc="0" normalizeH="0" baseline="0" noProof="0">
              <a:ln>
                <a:noFill/>
              </a:ln>
              <a:solidFill>
                <a:srgbClr val="0B5FBA"/>
              </a:solidFill>
              <a:effectLst/>
              <a:uLnTx/>
              <a:uFillTx/>
              <a:latin typeface="Roboto"/>
              <a:ea typeface="Roboto"/>
              <a:cs typeface="Roboto"/>
              <a:sym typeface="Roboto"/>
            </a:endParaRPr>
          </a:p>
          <a:p>
            <a:pPr marL="331063" marR="0" lvl="1" indent="-165531"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Identify priority climate resilient infrastructure and services that need to be built.</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331063" marR="0" lvl="1" indent="-165531"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Integrate resilience into long-term planning (e.g. master plans).</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331063" marR="0" lvl="1" indent="-165531"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Develop policies and strategies such as city-level Climate Action Plans or catchment plans.</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331063" marR="0" lvl="1" indent="-165531"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Secure finance for investment in priority adaptation and resilience options.</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p:txBody>
      </p:sp>
      <p:sp>
        <p:nvSpPr>
          <p:cNvPr id="1505" name="Google Shape;1505;p93"/>
          <p:cNvSpPr/>
          <p:nvPr/>
        </p:nvSpPr>
        <p:spPr>
          <a:xfrm>
            <a:off x="8458291" y="1401210"/>
            <a:ext cx="3080429" cy="4322887"/>
          </a:xfrm>
          <a:custGeom>
            <a:avLst/>
            <a:gdLst/>
            <a:ahLst/>
            <a:cxnLst/>
            <a:rect l="l" t="t" r="r" b="b"/>
            <a:pathLst>
              <a:path w="5143855" h="7360887" extrusionOk="0">
                <a:moveTo>
                  <a:pt x="0" y="0"/>
                </a:moveTo>
                <a:lnTo>
                  <a:pt x="5143854" y="0"/>
                </a:lnTo>
                <a:lnTo>
                  <a:pt x="5143854" y="7360886"/>
                </a:lnTo>
                <a:lnTo>
                  <a:pt x="0" y="7360886"/>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506" name="Google Shape;1506;p93"/>
          <p:cNvSpPr txBox="1"/>
          <p:nvPr/>
        </p:nvSpPr>
        <p:spPr>
          <a:xfrm rot="-5400000">
            <a:off x="9466354" y="3451919"/>
            <a:ext cx="4144733"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AP</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 name="Title 1">
            <a:extLst>
              <a:ext uri="{FF2B5EF4-FFF2-40B4-BE49-F238E27FC236}">
                <a16:creationId xmlns:a16="http://schemas.microsoft.com/office/drawing/2014/main" id="{663D4130-851F-6C03-4684-29C51F956846}"/>
              </a:ext>
            </a:extLst>
          </p:cNvPr>
          <p:cNvSpPr>
            <a:spLocks noGrp="1"/>
          </p:cNvSpPr>
          <p:nvPr>
            <p:ph type="title"/>
          </p:nvPr>
        </p:nvSpPr>
        <p:spPr/>
        <p:txBody>
          <a:bodyPr/>
          <a:lstStyle/>
          <a:p>
            <a:r>
              <a:rPr lang="en-US" b="1">
                <a:solidFill>
                  <a:srgbClr val="0B5FBA"/>
                </a:solidFill>
                <a:latin typeface="Roboto"/>
                <a:ea typeface="Roboto"/>
                <a:cs typeface="Roboto"/>
                <a:sym typeface="Roboto"/>
              </a:rPr>
              <a:t>Key points Module 3 </a:t>
            </a:r>
            <a:r>
              <a:rPr lang="en-US" b="1" dirty="0">
                <a:solidFill>
                  <a:srgbClr val="0B5FBA"/>
                </a:solidFill>
                <a:latin typeface="Roboto"/>
                <a:ea typeface="Roboto"/>
                <a:cs typeface="Roboto"/>
                <a:sym typeface="Roboto"/>
              </a:rPr>
              <a:t>Using a climate risk assessment</a:t>
            </a:r>
            <a:endParaRPr lang="en-GB" dirty="0"/>
          </a:p>
        </p:txBody>
      </p:sp>
      <p:sp>
        <p:nvSpPr>
          <p:cNvPr id="1507" name="Google Shape;1507;p93"/>
          <p:cNvSpPr txBox="1">
            <a:spLocks noGrp="1"/>
          </p:cNvSpPr>
          <p:nvPr>
            <p:ph type="sldNum" sz="quarter" idx="12"/>
          </p:nvPr>
        </p:nvSpPr>
        <p:spPr>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92</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52332C-A572-2D17-F93B-827D885996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E2DAD4-731B-F316-2CF7-A507E6B9022B}"/>
              </a:ext>
            </a:extLst>
          </p:cNvPr>
          <p:cNvSpPr>
            <a:spLocks noGrp="1"/>
          </p:cNvSpPr>
          <p:nvPr>
            <p:ph type="title"/>
          </p:nvPr>
        </p:nvSpPr>
        <p:spPr>
          <a:xfrm>
            <a:off x="769620" y="666161"/>
            <a:ext cx="10652760" cy="969264"/>
          </a:xfrm>
        </p:spPr>
        <p:txBody>
          <a:bodyPr/>
          <a:lstStyle/>
          <a:p>
            <a:r>
              <a:rPr lang="en-GB"/>
              <a:t>Extra resources Module 3</a:t>
            </a:r>
          </a:p>
        </p:txBody>
      </p:sp>
      <p:sp>
        <p:nvSpPr>
          <p:cNvPr id="4" name="Content Placeholder 3">
            <a:extLst>
              <a:ext uri="{FF2B5EF4-FFF2-40B4-BE49-F238E27FC236}">
                <a16:creationId xmlns:a16="http://schemas.microsoft.com/office/drawing/2014/main" id="{F0711CFB-2A30-A4F5-7C73-3FA21E13BE6A}"/>
              </a:ext>
            </a:extLst>
          </p:cNvPr>
          <p:cNvSpPr>
            <a:spLocks noGrp="1"/>
          </p:cNvSpPr>
          <p:nvPr>
            <p:ph idx="1"/>
          </p:nvPr>
        </p:nvSpPr>
        <p:spPr>
          <a:xfrm>
            <a:off x="769620" y="1814512"/>
            <a:ext cx="10652760" cy="3892695"/>
          </a:xfrm>
        </p:spPr>
        <p:txBody>
          <a:bodyPr numCol="2">
            <a:normAutofit/>
          </a:bodyPr>
          <a:lstStyle/>
          <a:p>
            <a:r>
              <a:rPr lang="en-GB" sz="1800" u="sng">
                <a:solidFill>
                  <a:schemeClr val="accent2"/>
                </a:solidFill>
                <a:hlinkClick r:id="rId3">
                  <a:extLst>
                    <a:ext uri="{A12FA001-AC4F-418D-AE19-62706E023703}">
                      <ahyp:hlinkClr xmlns:ahyp="http://schemas.microsoft.com/office/drawing/2018/hyperlinkcolor" val="tx"/>
                    </a:ext>
                  </a:extLst>
                </a:hlinkClick>
              </a:rPr>
              <a:t>Physical Climate Risk Assessment: Practical Lessons for the Development of Climate Scenarios</a:t>
            </a:r>
            <a:r>
              <a:rPr lang="en-GB" sz="1800">
                <a:solidFill>
                  <a:schemeClr val="accent1"/>
                </a:solidFill>
              </a:rPr>
              <a:t> NGFS &amp; World Bank (2022)</a:t>
            </a:r>
          </a:p>
          <a:p>
            <a:r>
              <a:rPr lang="en-GB" sz="1800" u="sng">
                <a:solidFill>
                  <a:schemeClr val="accent2"/>
                </a:solidFill>
                <a:hlinkClick r:id="rId4">
                  <a:extLst>
                    <a:ext uri="{A12FA001-AC4F-418D-AE19-62706E023703}">
                      <ahyp:hlinkClr xmlns:ahyp="http://schemas.microsoft.com/office/drawing/2018/hyperlinkcolor" val="tx"/>
                    </a:ext>
                  </a:extLst>
                </a:hlinkClick>
              </a:rPr>
              <a:t>Technical Guidance on Comprehensive Risk Assessment and Planning in the Context of Climate Change</a:t>
            </a:r>
            <a:r>
              <a:rPr lang="en-GB" sz="1800" u="sng">
                <a:solidFill>
                  <a:schemeClr val="accent2"/>
                </a:solidFill>
              </a:rPr>
              <a:t> </a:t>
            </a:r>
            <a:r>
              <a:rPr lang="en-GB" sz="1800"/>
              <a:t>UNDRR</a:t>
            </a:r>
          </a:p>
          <a:p>
            <a:r>
              <a:rPr lang="en-GB" sz="1800" u="sng">
                <a:solidFill>
                  <a:schemeClr val="accent2"/>
                </a:solidFill>
                <a:hlinkClick r:id="rId5">
                  <a:extLst>
                    <a:ext uri="{A12FA001-AC4F-418D-AE19-62706E023703}">
                      <ahyp:hlinkClr xmlns:ahyp="http://schemas.microsoft.com/office/drawing/2018/hyperlinkcolor" val="tx"/>
                    </a:ext>
                  </a:extLst>
                </a:hlinkClick>
              </a:rPr>
              <a:t>Programme guidance for climate resilient WASH</a:t>
            </a:r>
            <a:r>
              <a:rPr lang="en-GB" sz="1800"/>
              <a:t> WaterAid</a:t>
            </a:r>
          </a:p>
          <a:p>
            <a:r>
              <a:rPr lang="en-GB" sz="1800" u="sng">
                <a:solidFill>
                  <a:schemeClr val="accent2"/>
                </a:solidFill>
                <a:hlinkClick r:id="rId6">
                  <a:extLst>
                    <a:ext uri="{A12FA001-AC4F-418D-AE19-62706E023703}">
                      <ahyp:hlinkClr xmlns:ahyp="http://schemas.microsoft.com/office/drawing/2018/hyperlinkcolor" val="tx"/>
                    </a:ext>
                  </a:extLst>
                </a:hlinkClick>
              </a:rPr>
              <a:t>WASH Climate Resilient Development Guidance Note</a:t>
            </a:r>
            <a:r>
              <a:rPr lang="en-GB" sz="1800"/>
              <a:t> UNICEF</a:t>
            </a:r>
          </a:p>
          <a:p>
            <a:r>
              <a:rPr lang="en-GB" sz="1800" u="sng">
                <a:solidFill>
                  <a:schemeClr val="accent2"/>
                </a:solidFill>
                <a:hlinkClick r:id="rId7">
                  <a:extLst>
                    <a:ext uri="{A12FA001-AC4F-418D-AE19-62706E023703}">
                      <ahyp:hlinkClr xmlns:ahyp="http://schemas.microsoft.com/office/drawing/2018/hyperlinkcolor" val="tx"/>
                    </a:ext>
                  </a:extLst>
                </a:hlinkClick>
              </a:rPr>
              <a:t>How Tough is WASH?</a:t>
            </a:r>
            <a:r>
              <a:rPr lang="en-GB" sz="1800">
                <a:solidFill>
                  <a:schemeClr val="accent2"/>
                </a:solidFill>
              </a:rPr>
              <a:t> </a:t>
            </a:r>
            <a:r>
              <a:rPr lang="en-GB" sz="1800"/>
              <a:t>Bristol University</a:t>
            </a:r>
          </a:p>
          <a:p>
            <a:r>
              <a:rPr lang="en-GB" sz="1800" u="sng">
                <a:solidFill>
                  <a:schemeClr val="accent2"/>
                </a:solidFill>
                <a:hlinkClick r:id="rId8" tooltip="Climate, Environment and Disaster Risk Reduction Guidance (CEDRIG)">
                  <a:extLst>
                    <a:ext uri="{A12FA001-AC4F-418D-AE19-62706E023703}">
                      <ahyp:hlinkClr xmlns:ahyp="http://schemas.microsoft.com/office/drawing/2018/hyperlinkcolor" val="tx"/>
                    </a:ext>
                  </a:extLst>
                </a:hlinkClick>
              </a:rPr>
              <a:t>Climate, Environment and Disaster Risk Reduction Guidance (CEDRIG)</a:t>
            </a:r>
            <a:br>
              <a:rPr lang="en-GB" sz="1800" u="sng"/>
            </a:br>
            <a:r>
              <a:rPr lang="en-GB" sz="1800"/>
              <a:t>Swiss Agency for Development Cooperation</a:t>
            </a:r>
          </a:p>
          <a:p>
            <a:r>
              <a:rPr lang="en-GB" sz="1800" u="sng">
                <a:solidFill>
                  <a:schemeClr val="accent2"/>
                </a:solidFill>
                <a:hlinkClick r:id="rId9" tooltip="Integrating climate resilience with WASH systems strengthening">
                  <a:extLst>
                    <a:ext uri="{A12FA001-AC4F-418D-AE19-62706E023703}">
                      <ahyp:hlinkClr xmlns:ahyp="http://schemas.microsoft.com/office/drawing/2018/hyperlinkcolor" val="tx"/>
                    </a:ext>
                  </a:extLst>
                </a:hlinkClick>
              </a:rPr>
              <a:t>Integrating climate resilience with WASH systems strengthening</a:t>
            </a:r>
            <a:br>
              <a:rPr lang="en-GB" sz="1800" u="sng"/>
            </a:br>
            <a:r>
              <a:rPr lang="en-GB" sz="1800"/>
              <a:t>WaterAid</a:t>
            </a:r>
          </a:p>
          <a:p>
            <a:r>
              <a:rPr lang="en-GB" sz="1800" u="sng">
                <a:solidFill>
                  <a:schemeClr val="accent2"/>
                </a:solidFill>
                <a:hlinkClick r:id="rId10">
                  <a:extLst>
                    <a:ext uri="{A12FA001-AC4F-418D-AE19-62706E023703}">
                      <ahyp:hlinkClr xmlns:ahyp="http://schemas.microsoft.com/office/drawing/2018/hyperlinkcolor" val="tx"/>
                    </a:ext>
                  </a:extLst>
                </a:hlinkClick>
              </a:rPr>
              <a:t>Climate Risk Informed Decision Analysis</a:t>
            </a:r>
            <a:br>
              <a:rPr lang="en-GB" sz="1800" u="sng">
                <a:solidFill>
                  <a:srgbClr val="F49100"/>
                </a:solidFill>
                <a:hlinkClick r:id="rId10">
                  <a:extLst>
                    <a:ext uri="{A12FA001-AC4F-418D-AE19-62706E023703}">
                      <ahyp:hlinkClr xmlns:ahyp="http://schemas.microsoft.com/office/drawing/2018/hyperlinkcolor" val="tx"/>
                    </a:ext>
                  </a:extLst>
                </a:hlinkClick>
              </a:rPr>
            </a:br>
            <a:r>
              <a:rPr lang="en-GB" sz="1800"/>
              <a:t>CRIDA</a:t>
            </a:r>
          </a:p>
        </p:txBody>
      </p:sp>
    </p:spTree>
    <p:extLst>
      <p:ext uri="{BB962C8B-B14F-4D97-AF65-F5344CB8AC3E}">
        <p14:creationId xmlns:p14="http://schemas.microsoft.com/office/powerpoint/2010/main" val="135019927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
          <a:extLst>
            <a:ext uri="{FF2B5EF4-FFF2-40B4-BE49-F238E27FC236}">
              <a16:creationId xmlns:a16="http://schemas.microsoft.com/office/drawing/2014/main" id="{3BFE1F56-E5DC-AEC5-1842-95169EAE2D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199C9D-37AB-9E2C-E548-6FC5B980CF2C}"/>
              </a:ext>
            </a:extLst>
          </p:cNvPr>
          <p:cNvSpPr>
            <a:spLocks noGrp="1"/>
          </p:cNvSpPr>
          <p:nvPr>
            <p:ph type="title" idx="4294967295"/>
          </p:nvPr>
        </p:nvSpPr>
        <p:spPr>
          <a:xfrm>
            <a:off x="988219" y="733504"/>
            <a:ext cx="10244138" cy="969963"/>
          </a:xfrm>
        </p:spPr>
        <p:txBody>
          <a:bodyPr/>
          <a:lstStyle/>
          <a:p>
            <a:r>
              <a:rPr lang="en-GB">
                <a:solidFill>
                  <a:schemeClr val="bg1"/>
                </a:solidFill>
              </a:rPr>
              <a:t>End of day reflection</a:t>
            </a:r>
            <a:endParaRPr lang="en-NL">
              <a:solidFill>
                <a:schemeClr val="bg1"/>
              </a:solidFill>
            </a:endParaRPr>
          </a:p>
        </p:txBody>
      </p:sp>
      <p:sp>
        <p:nvSpPr>
          <p:cNvPr id="3" name="Content Placeholder 2">
            <a:extLst>
              <a:ext uri="{FF2B5EF4-FFF2-40B4-BE49-F238E27FC236}">
                <a16:creationId xmlns:a16="http://schemas.microsoft.com/office/drawing/2014/main" id="{148921C9-480E-B2C4-3789-6F465C63E836}"/>
              </a:ext>
            </a:extLst>
          </p:cNvPr>
          <p:cNvSpPr>
            <a:spLocks noGrp="1"/>
          </p:cNvSpPr>
          <p:nvPr>
            <p:ph idx="4294967295"/>
          </p:nvPr>
        </p:nvSpPr>
        <p:spPr>
          <a:xfrm>
            <a:off x="988219" y="1925717"/>
            <a:ext cx="3592513" cy="3417887"/>
          </a:xfrm>
        </p:spPr>
        <p:txBody>
          <a:bodyPr>
            <a:normAutofit lnSpcReduction="10000"/>
          </a:bodyPr>
          <a:lstStyle/>
          <a:p>
            <a:pPr marL="357188" indent="-342900">
              <a:lnSpc>
                <a:spcPct val="100000"/>
              </a:lnSpc>
              <a:spcAft>
                <a:spcPts val="1200"/>
              </a:spcAft>
              <a:buFont typeface="Arial" panose="020B0604020202020204" pitchFamily="34" charset="0"/>
              <a:buChar char="•"/>
            </a:pPr>
            <a:r>
              <a:rPr lang="en-GB" sz="2800" b="1">
                <a:solidFill>
                  <a:schemeClr val="bg1"/>
                </a:solidFill>
              </a:rPr>
              <a:t>Yellow </a:t>
            </a:r>
            <a:r>
              <a:rPr lang="en-GB" sz="2800" b="1" err="1">
                <a:solidFill>
                  <a:schemeClr val="bg1"/>
                </a:solidFill>
              </a:rPr>
              <a:t>post-it</a:t>
            </a:r>
            <a:br>
              <a:rPr lang="en-GB" b="1">
                <a:solidFill>
                  <a:schemeClr val="bg1"/>
                </a:solidFill>
              </a:rPr>
            </a:br>
            <a:r>
              <a:rPr lang="en-GB">
                <a:solidFill>
                  <a:schemeClr val="bg1"/>
                </a:solidFill>
              </a:rPr>
              <a:t>what went well today</a:t>
            </a:r>
          </a:p>
          <a:p>
            <a:pPr marL="357188" indent="-342900">
              <a:lnSpc>
                <a:spcPct val="100000"/>
              </a:lnSpc>
              <a:spcAft>
                <a:spcPts val="1200"/>
              </a:spcAft>
              <a:buFont typeface="Arial" panose="020B0604020202020204" pitchFamily="34" charset="0"/>
              <a:buChar char="•"/>
            </a:pPr>
            <a:r>
              <a:rPr lang="en-GB" sz="2800" b="1">
                <a:solidFill>
                  <a:schemeClr val="bg1"/>
                </a:solidFill>
              </a:rPr>
              <a:t>Pink </a:t>
            </a:r>
            <a:r>
              <a:rPr lang="en-GB" sz="2800" b="1" err="1">
                <a:solidFill>
                  <a:schemeClr val="bg1"/>
                </a:solidFill>
              </a:rPr>
              <a:t>post-it</a:t>
            </a:r>
            <a:br>
              <a:rPr lang="en-GB">
                <a:solidFill>
                  <a:schemeClr val="bg1"/>
                </a:solidFill>
              </a:rPr>
            </a:br>
            <a:r>
              <a:rPr lang="en-GB">
                <a:solidFill>
                  <a:schemeClr val="bg1"/>
                </a:solidFill>
              </a:rPr>
              <a:t>what could be improved of today</a:t>
            </a:r>
          </a:p>
          <a:p>
            <a:pPr marL="357188" indent="-342900">
              <a:lnSpc>
                <a:spcPct val="100000"/>
              </a:lnSpc>
              <a:spcAft>
                <a:spcPts val="1200"/>
              </a:spcAft>
              <a:buFont typeface="Arial" panose="020B0604020202020204" pitchFamily="34" charset="0"/>
              <a:buChar char="•"/>
            </a:pPr>
            <a:r>
              <a:rPr lang="en-GB">
                <a:solidFill>
                  <a:schemeClr val="bg1"/>
                </a:solidFill>
              </a:rPr>
              <a:t>Post them on the evaluation sheet when leaving the room</a:t>
            </a:r>
            <a:endParaRPr lang="en-NL">
              <a:solidFill>
                <a:schemeClr val="bg1"/>
              </a:solidFill>
            </a:endParaRPr>
          </a:p>
        </p:txBody>
      </p:sp>
      <p:pic>
        <p:nvPicPr>
          <p:cNvPr id="6" name="Picture 5" descr="Several post-it notes on a white board&#10;&#10;AI-generated content may be incorrect.">
            <a:extLst>
              <a:ext uri="{FF2B5EF4-FFF2-40B4-BE49-F238E27FC236}">
                <a16:creationId xmlns:a16="http://schemas.microsoft.com/office/drawing/2014/main" id="{4A51CE25-52FF-BB97-397C-B626FEC8FA1C}"/>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3429000"/>
            <a:ext cx="4129087" cy="2210514"/>
          </a:xfrm>
          <a:prstGeom prst="rect">
            <a:avLst/>
          </a:prstGeom>
        </p:spPr>
      </p:pic>
      <p:pic>
        <p:nvPicPr>
          <p:cNvPr id="8" name="Picture 7" descr="Several post-it notes on a white board&#10;&#10;AI-generated content may be incorrect.">
            <a:extLst>
              <a:ext uri="{FF2B5EF4-FFF2-40B4-BE49-F238E27FC236}">
                <a16:creationId xmlns:a16="http://schemas.microsoft.com/office/drawing/2014/main" id="{86DAD8C5-CDCA-30B6-E7BB-AA65347933C8}"/>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1218486"/>
            <a:ext cx="4129087" cy="2210514"/>
          </a:xfrm>
          <a:prstGeom prst="rect">
            <a:avLst/>
          </a:prstGeom>
        </p:spPr>
      </p:pic>
      <p:sp>
        <p:nvSpPr>
          <p:cNvPr id="4" name="Rectangle 3">
            <a:extLst>
              <a:ext uri="{FF2B5EF4-FFF2-40B4-BE49-F238E27FC236}">
                <a16:creationId xmlns:a16="http://schemas.microsoft.com/office/drawing/2014/main" id="{F6E94072-685C-EBC2-8BF2-4FE35E91B15B}"/>
              </a:ext>
            </a:extLst>
          </p:cNvPr>
          <p:cNvSpPr/>
          <p:nvPr/>
        </p:nvSpPr>
        <p:spPr>
          <a:xfrm>
            <a:off x="4572000" y="1995130"/>
            <a:ext cx="642938" cy="657225"/>
          </a:xfrm>
          <a:prstGeom prst="rect">
            <a:avLst/>
          </a:prstGeom>
          <a:solidFill>
            <a:srgbClr val="DAED24"/>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5" name="Rectangle 4">
            <a:extLst>
              <a:ext uri="{FF2B5EF4-FFF2-40B4-BE49-F238E27FC236}">
                <a16:creationId xmlns:a16="http://schemas.microsoft.com/office/drawing/2014/main" id="{29F9772E-36E9-56D1-E9E3-DAFC8E88A9E8}"/>
              </a:ext>
            </a:extLst>
          </p:cNvPr>
          <p:cNvSpPr/>
          <p:nvPr/>
        </p:nvSpPr>
        <p:spPr>
          <a:xfrm>
            <a:off x="4572000" y="3012102"/>
            <a:ext cx="642938" cy="657225"/>
          </a:xfrm>
          <a:prstGeom prst="rect">
            <a:avLst/>
          </a:prstGeom>
          <a:solidFill>
            <a:srgbClr val="DA24A3"/>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Tree>
    <p:extLst>
      <p:ext uri="{BB962C8B-B14F-4D97-AF65-F5344CB8AC3E}">
        <p14:creationId xmlns:p14="http://schemas.microsoft.com/office/powerpoint/2010/main" val="393248775"/>
      </p:ext>
    </p:extLst>
  </p:cSld>
  <p:clrMapOvr>
    <a:masterClrMapping/>
  </p:clrMapOvr>
</p:sld>
</file>

<file path=ppt/theme/theme1.xml><?xml version="1.0" encoding="utf-8"?>
<a:theme xmlns:a="http://schemas.openxmlformats.org/drawingml/2006/main" name="Oasis">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asis Font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asis" id="{F87D57D1-6595-40EA-BD1E-F0C34D0EF910}" vid="{ECA7DBCD-4BC8-40F2-8EF4-7A6D942FA19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BCDAE8A5613BE44AE408DFBEF6469DC" ma:contentTypeVersion="19" ma:contentTypeDescription="Create a new document." ma:contentTypeScope="" ma:versionID="d615cc25bebf5639f6f173eb8d0509a6">
  <xsd:schema xmlns:xsd="http://www.w3.org/2001/XMLSchema" xmlns:xs="http://www.w3.org/2001/XMLSchema" xmlns:p="http://schemas.microsoft.com/office/2006/metadata/properties" xmlns:ns2="d4a57fd9-c3a3-4a9b-9a1a-19a03a0d6162" xmlns:ns3="65029163-e779-4170-aed0-0becec4468f2" targetNamespace="http://schemas.microsoft.com/office/2006/metadata/properties" ma:root="true" ma:fieldsID="0880252e80212dafee82d896830a871d" ns2:_="" ns3:_="">
    <xsd:import namespace="d4a57fd9-c3a3-4a9b-9a1a-19a03a0d6162"/>
    <xsd:import namespace="65029163-e779-4170-aed0-0becec4468f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lcf76f155ced4ddcb4097134ff3c332f" minOccurs="0"/>
                <xsd:element ref="ns2:TaxCatchAll" minOccurs="0"/>
                <xsd:element ref="ns3:MediaLengthInSeconds" minOccurs="0"/>
                <xsd:element ref="ns3:MediaServiceLocation"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a57fd9-c3a3-4a9b-9a1a-19a03a0d616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10a0b2bc-92bd-465b-a373-d6bc6ea1897a}" ma:internalName="TaxCatchAll" ma:showField="CatchAllData" ma:web="d4a57fd9-c3a3-4a9b-9a1a-19a03a0d616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65029163-e779-4170-aed0-0becec4468f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a8fe839-c01e-4c27-8916-61a48d4ace03"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5029163-e779-4170-aed0-0becec4468f2">
      <Terms xmlns="http://schemas.microsoft.com/office/infopath/2007/PartnerControls"/>
    </lcf76f155ced4ddcb4097134ff3c332f>
    <TaxCatchAll xmlns="d4a57fd9-c3a3-4a9b-9a1a-19a03a0d6162" xsi:nil="true"/>
  </documentManagement>
</p:properties>
</file>

<file path=customXml/itemProps1.xml><?xml version="1.0" encoding="utf-8"?>
<ds:datastoreItem xmlns:ds="http://schemas.openxmlformats.org/officeDocument/2006/customXml" ds:itemID="{4EA9E890-8C7C-4186-87BC-B6B24E14F364}"/>
</file>

<file path=customXml/itemProps2.xml><?xml version="1.0" encoding="utf-8"?>
<ds:datastoreItem xmlns:ds="http://schemas.openxmlformats.org/officeDocument/2006/customXml" ds:itemID="{ABB5BCB2-B04D-4DE5-B33E-4E074E62FC5D}"/>
</file>

<file path=customXml/itemProps3.xml><?xml version="1.0" encoding="utf-8"?>
<ds:datastoreItem xmlns:ds="http://schemas.openxmlformats.org/officeDocument/2006/customXml" ds:itemID="{0A7F13C0-C46F-4A94-92CA-195E51F3D60A}"/>
</file>

<file path=docProps/app.xml><?xml version="1.0" encoding="utf-8"?>
<Properties xmlns="http://schemas.openxmlformats.org/officeDocument/2006/extended-properties" xmlns:vt="http://schemas.openxmlformats.org/officeDocument/2006/docPropsVTypes">
  <TotalTime>1</TotalTime>
  <Words>16904</Words>
  <Application>Microsoft Office PowerPoint</Application>
  <PresentationFormat>Widescreen</PresentationFormat>
  <Paragraphs>1620</Paragraphs>
  <Slides>94</Slides>
  <Notes>94</Notes>
  <HiddenSlides>7</HiddenSlides>
  <MMClips>1</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94</vt:i4>
      </vt:variant>
    </vt:vector>
  </HeadingPairs>
  <TitlesOfParts>
    <vt:vector size="109" baseType="lpstr">
      <vt:lpstr>Aptos</vt:lpstr>
      <vt:lpstr>Arial</vt:lpstr>
      <vt:lpstr>Calibri</vt:lpstr>
      <vt:lpstr>Corbel</vt:lpstr>
      <vt:lpstr>Helvetica Neue</vt:lpstr>
      <vt:lpstr>KievitOT-Regular</vt:lpstr>
      <vt:lpstr>Neue Haas Grotesk Text Pro</vt:lpstr>
      <vt:lpstr>Noto Sans Symbols</vt:lpstr>
      <vt:lpstr>Poppins</vt:lpstr>
      <vt:lpstr>Roboto</vt:lpstr>
      <vt:lpstr>Roboto Black</vt:lpstr>
      <vt:lpstr>Roboto Medium</vt:lpstr>
      <vt:lpstr>Times</vt:lpstr>
      <vt:lpstr>UniversLT-55Rm</vt:lpstr>
      <vt:lpstr>Oasis</vt:lpstr>
      <vt:lpstr>Climate Risk Assessments</vt:lpstr>
      <vt:lpstr>PowerPoint Presentation</vt:lpstr>
      <vt:lpstr>PowerPoint Presentation</vt:lpstr>
      <vt:lpstr>PowerPoint Presentation</vt:lpstr>
      <vt:lpstr>Our river</vt:lpstr>
      <vt:lpstr>PowerPoint Presentation</vt:lpstr>
      <vt:lpstr>PowerPoint Presentation</vt:lpstr>
      <vt:lpstr>MODULE 3 Risk Assessments</vt:lpstr>
      <vt:lpstr>PowerPoint Presentation</vt:lpstr>
      <vt:lpstr>MODULE 3 Learning objectives</vt:lpstr>
      <vt:lpstr>PowerPoint Presentation</vt:lpstr>
      <vt:lpstr>The water you depend on and the water you risk polluting</vt:lpstr>
      <vt:lpstr>River exercise: Upstream and downstream water resources</vt:lpstr>
      <vt:lpstr>PowerPoint Presentation</vt:lpstr>
      <vt:lpstr>PowerPoint Presentation</vt:lpstr>
      <vt:lpstr>PowerPoint Presentation</vt:lpstr>
      <vt:lpstr>Climate risk assessment</vt:lpstr>
      <vt:lpstr>PowerPoint Presentation</vt:lpstr>
      <vt:lpstr>PowerPoint Presentation</vt:lpstr>
      <vt:lpstr>PowerPoint Presentation</vt:lpstr>
      <vt:lpstr>PowerPoint Presentation</vt:lpstr>
      <vt:lpstr>Example</vt:lpstr>
      <vt:lpstr>By assessing risks, you can identify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EXAMPLE: Vulnerability assessments in Rwanda</vt:lpstr>
      <vt:lpstr>EXAMPLE: Vulnerability assessments in Rwanda</vt:lpstr>
      <vt:lpstr>PowerPoint Presentation</vt:lpstr>
      <vt:lpstr>Group photo</vt:lpstr>
      <vt:lpstr>PowerPoint Presentation</vt:lpstr>
      <vt:lpstr>PowerPoint Presentation</vt:lpstr>
      <vt:lpstr>PowerPoint Presentation</vt:lpstr>
      <vt:lpstr>Bottom-up approaches </vt:lpstr>
      <vt:lpstr>Example - Participatory Climate Risk Assessment (PCRA)</vt:lpstr>
      <vt:lpstr>Example - Rapid Climate Risk Assessment (RCRA)</vt:lpstr>
      <vt:lpstr>PowerPoint Presentation</vt:lpstr>
      <vt:lpstr>PowerPoint Presentation</vt:lpstr>
      <vt:lpstr>Methodology for risk analysis</vt:lpstr>
      <vt:lpstr>Uganda National Risk Assessment WASH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Speaker Case studies / experiences of climate change and water and sanitation   </vt:lpstr>
      <vt:lpstr>How to work in data scarce environments?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 of the day reflection</vt:lpstr>
      <vt:lpstr>Key points Module 3 Using a climate risk assessment</vt:lpstr>
      <vt:lpstr>Extra resources Module 3</vt:lpstr>
      <vt:lpstr>End of day reflection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Arjen Naafs</dc:creator>
  <cp:lastModifiedBy>Arjen Naafs</cp:lastModifiedBy>
  <cp:revision>1</cp:revision>
  <dcterms:created xsi:type="dcterms:W3CDTF">2025-12-16T04:41:28Z</dcterms:created>
  <dcterms:modified xsi:type="dcterms:W3CDTF">2025-12-16T04:43:11Z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0x010100ABCDAE8A5613BE44AE408DFBEF6469DC</vt:lpwstr>
  </property>
  <property fmtid="{D5CDD505-2E9C-101B-9397-08002B2CF9AE}" pid="3" name="MediaServiceImageTags">
    <vt:lpwstr/>
  </property>
</Properties>
</file>