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648" r:id="rId4"/>
    <p:sldMasterId id="2147483678" r:id="rId5"/>
  </p:sldMasterIdLst>
  <p:notesMasterIdLst>
    <p:notesMasterId r:id="rId37"/>
  </p:notesMasterIdLst>
  <p:sldIdLst>
    <p:sldId id="291" r:id="rId6"/>
    <p:sldId id="411" r:id="rId7"/>
    <p:sldId id="423" r:id="rId8"/>
    <p:sldId id="503" r:id="rId9"/>
    <p:sldId id="476" r:id="rId10"/>
    <p:sldId id="456" r:id="rId11"/>
    <p:sldId id="465" r:id="rId12"/>
    <p:sldId id="474" r:id="rId13"/>
    <p:sldId id="490" r:id="rId14"/>
    <p:sldId id="488" r:id="rId15"/>
    <p:sldId id="451" r:id="rId16"/>
    <p:sldId id="486" r:id="rId17"/>
    <p:sldId id="487" r:id="rId18"/>
    <p:sldId id="504" r:id="rId19"/>
    <p:sldId id="489" r:id="rId20"/>
    <p:sldId id="484" r:id="rId21"/>
    <p:sldId id="492" r:id="rId22"/>
    <p:sldId id="483" r:id="rId23"/>
    <p:sldId id="493" r:id="rId24"/>
    <p:sldId id="494" r:id="rId25"/>
    <p:sldId id="495" r:id="rId26"/>
    <p:sldId id="499" r:id="rId27"/>
    <p:sldId id="505" r:id="rId28"/>
    <p:sldId id="498" r:id="rId29"/>
    <p:sldId id="496" r:id="rId30"/>
    <p:sldId id="497" r:id="rId31"/>
    <p:sldId id="500" r:id="rId32"/>
    <p:sldId id="501" r:id="rId33"/>
    <p:sldId id="502" r:id="rId34"/>
    <p:sldId id="394" r:id="rId35"/>
    <p:sldId id="271" r:id="rId3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96C704D-9B4F-77C7-7C8B-55F1C91C5EE7}" name="Mutsa Masiyandima" initials="MM" userId="S::mutsa.masiyandima@gca.org::fca16062-ccf3-468b-bb70-e84f6037167b" providerId="AD"/>
  <p188:author id="{C1446B6A-8ECE-A61D-C617-CF4335B71DE2}" name="GUILLOT Emma (G8)" initials="EG" userId="S::emma.guillot@groupehuit.com::bb0d0974-3932-4bcb-803f-4b7f759bece1" providerId="AD"/>
  <p188:author id="{0E6942FA-E30D-F4E9-FAC3-E9BEB3614048}" name="VIAVANT Romain (G8)" initials="RV" userId="S::romain.viavant@groupehuit.com::6a7653f6-aed2-4a68-9bd7-01fc00c5193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008077"/>
    <a:srgbClr val="D3E3D6"/>
    <a:srgbClr val="7AAA85"/>
    <a:srgbClr val="E3E6D4"/>
    <a:srgbClr val="ABB57F"/>
    <a:srgbClr val="217234"/>
    <a:srgbClr val="73842A"/>
    <a:srgbClr val="7D89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8/10/relationships/authors" Target="author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3D7259-FFF1-491C-BE81-623D66016607}" type="datetimeFigureOut">
              <a:rPr lang="fr-FR" smtClean="0"/>
              <a:t>08/04/2026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279E5-88CB-45D5-983A-006466B09C9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060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587F2-832C-66AF-067B-F6C5299A6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35280DD-0D8A-BA9C-E545-3A7B551EBB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6B400B7-2582-1146-727B-CE879054CD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188F3F7-D1E7-FFD8-EBDF-67754D0B29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41842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11610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73184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4488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ED401-797D-67F1-192C-DCE49FD77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BCE9235-BEAF-6CC5-FEA4-AA1AB23386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603D1BA-2887-E351-1C32-F65952052D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AB5852A-6DBD-04FB-809E-D5D2CEB91E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6194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78590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32532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21609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119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8048E-E177-030E-A9E2-8BA97BE9D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A7B2F73-4AAB-2702-7E57-A5117D7D96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9095EA6-E946-C611-3239-D2B4551874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248C632-0E7C-CAEB-0C2E-57B89100C4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73142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0184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587F2-832C-66AF-067B-F6C5299A6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35280DD-0D8A-BA9C-E545-3A7B551EBB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6B400B7-2582-1146-727B-CE879054CD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188F3F7-D1E7-FFD8-EBDF-67754D0B29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8015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34724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7362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04598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26420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6575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F0699-BDD1-246B-DE04-2D2D53B9D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509E848-C0BE-7E04-9E68-7974BC25C5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0402824-6E96-0EC9-020C-95E9B9635D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84FA765-6BB2-FB9C-8DD2-A9FAA44D2D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8409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9D71A-B737-C508-C97E-9EE32AD55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269C425-87D6-23BA-84DB-4786B12983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717CF1D-B55C-9C2D-DC44-3BA84A29F4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75FA46F-5627-89BA-E9AE-0C05EF4FD9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9921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7F765-1F2E-D580-11EE-152849915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582FB32-DC82-E149-5BF3-B115535F22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1070E83-D235-D1F0-53FD-227BF70252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DCBB4E7-73E5-E17B-55D6-0791CE38BC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522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3209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C1050-42A7-0486-E665-84B1B2CB0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50DBCF-18BC-308C-0038-E43433A37D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31519F-311A-0221-252F-464C94CB95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D11EADA-D170-9902-8187-855F2D4B3E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7376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E856C-6045-816B-EA26-62796272B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60619D5-0FF4-8FCB-A10E-7617AACBCD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7DEC392-29A1-243B-9C72-5C03D8EF7C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5783AC4-D0E7-8034-054C-5510A1EC5C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3695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E856C-6045-816B-EA26-62796272B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60619D5-0FF4-8FCB-A10E-7617AACBCD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7DEC392-29A1-243B-9C72-5C03D8EF7C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5783AC4-D0E7-8034-054C-5510A1EC5C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4279E5-88CB-45D5-983A-006466B09C9D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7713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groupehuit.com/" TargetMode="Externa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F5DF71A4-C46C-DA93-4C2F-3B4058D58D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8625" y="323"/>
            <a:ext cx="5397500" cy="6857354"/>
          </a:xfrm>
          <a:prstGeom prst="rect">
            <a:avLst/>
          </a:prstGeom>
        </p:spPr>
      </p:pic>
      <p:sp>
        <p:nvSpPr>
          <p:cNvPr id="10" name="Espace réservé pour une image  12">
            <a:extLst>
              <a:ext uri="{FF2B5EF4-FFF2-40B4-BE49-F238E27FC236}">
                <a16:creationId xmlns:a16="http://schemas.microsoft.com/office/drawing/2014/main" id="{A529B911-BF87-1896-1A20-CA225A82234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048750" y="550068"/>
            <a:ext cx="2533651" cy="1545432"/>
          </a:xfrm>
          <a:prstGeom prst="rect">
            <a:avLst/>
          </a:prstGeom>
          <a:solidFill>
            <a:schemeClr val="bg1"/>
          </a:solidFill>
        </p:spPr>
        <p:txBody>
          <a:bodyPr tIns="0" rIns="0" bIns="0" anchor="ctr"/>
          <a:lstStyle>
            <a:lvl1pPr marL="0" indent="0" algn="ctr">
              <a:buNone/>
              <a:defRPr sz="1100" b="0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</a:t>
            </a:r>
            <a:br>
              <a:rPr lang="fr-FR"/>
            </a:br>
            <a:r>
              <a:rPr lang="fr-FR"/>
              <a:t>pour insérer le logo client</a:t>
            </a:r>
          </a:p>
        </p:txBody>
      </p:sp>
      <p:sp>
        <p:nvSpPr>
          <p:cNvPr id="14" name="Espace réservé pour une image  13">
            <a:extLst>
              <a:ext uri="{FF2B5EF4-FFF2-40B4-BE49-F238E27FC236}">
                <a16:creationId xmlns:a16="http://schemas.microsoft.com/office/drawing/2014/main" id="{1716EC55-2936-5B91-9B2D-5E6DB539522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8709" y="-1430"/>
            <a:ext cx="5283821" cy="5200905"/>
          </a:xfrm>
          <a:custGeom>
            <a:avLst/>
            <a:gdLst>
              <a:gd name="connsiteX0" fmla="*/ 0 w 12428888"/>
              <a:gd name="connsiteY0" fmla="*/ 6028448 h 12056896"/>
              <a:gd name="connsiteX1" fmla="*/ 6214444 w 12428888"/>
              <a:gd name="connsiteY1" fmla="*/ 0 h 12056896"/>
              <a:gd name="connsiteX2" fmla="*/ 12428888 w 12428888"/>
              <a:gd name="connsiteY2" fmla="*/ 6028448 h 12056896"/>
              <a:gd name="connsiteX3" fmla="*/ 6214444 w 12428888"/>
              <a:gd name="connsiteY3" fmla="*/ 12056896 h 12056896"/>
              <a:gd name="connsiteX4" fmla="*/ 0 w 12428888"/>
              <a:gd name="connsiteY4" fmla="*/ 6028448 h 12056896"/>
              <a:gd name="connsiteX0" fmla="*/ 0 w 12431828"/>
              <a:gd name="connsiteY0" fmla="*/ 6028448 h 12783745"/>
              <a:gd name="connsiteX1" fmla="*/ 6214444 w 12431828"/>
              <a:gd name="connsiteY1" fmla="*/ 0 h 12783745"/>
              <a:gd name="connsiteX2" fmla="*/ 12428888 w 12431828"/>
              <a:gd name="connsiteY2" fmla="*/ 6028448 h 12783745"/>
              <a:gd name="connsiteX3" fmla="*/ 7020426 w 12431828"/>
              <a:gd name="connsiteY3" fmla="*/ 12008770 h 12783745"/>
              <a:gd name="connsiteX4" fmla="*/ 6214444 w 12431828"/>
              <a:gd name="connsiteY4" fmla="*/ 12056896 h 12783745"/>
              <a:gd name="connsiteX5" fmla="*/ 0 w 12431828"/>
              <a:gd name="connsiteY5" fmla="*/ 6028448 h 12783745"/>
              <a:gd name="connsiteX0" fmla="*/ 0 w 12432858"/>
              <a:gd name="connsiteY0" fmla="*/ 6028448 h 12783745"/>
              <a:gd name="connsiteX1" fmla="*/ 6214444 w 12432858"/>
              <a:gd name="connsiteY1" fmla="*/ 0 h 12783745"/>
              <a:gd name="connsiteX2" fmla="*/ 12428888 w 12432858"/>
              <a:gd name="connsiteY2" fmla="*/ 6028448 h 12783745"/>
              <a:gd name="connsiteX3" fmla="*/ 7020426 w 12432858"/>
              <a:gd name="connsiteY3" fmla="*/ 12008770 h 12783745"/>
              <a:gd name="connsiteX4" fmla="*/ 6214444 w 12432858"/>
              <a:gd name="connsiteY4" fmla="*/ 12056896 h 12783745"/>
              <a:gd name="connsiteX5" fmla="*/ 0 w 12432858"/>
              <a:gd name="connsiteY5" fmla="*/ 6028448 h 12783745"/>
              <a:gd name="connsiteX0" fmla="*/ 4463 w 12437321"/>
              <a:gd name="connsiteY0" fmla="*/ 6028448 h 12008770"/>
              <a:gd name="connsiteX1" fmla="*/ 6218907 w 12437321"/>
              <a:gd name="connsiteY1" fmla="*/ 0 h 12008770"/>
              <a:gd name="connsiteX2" fmla="*/ 12433351 w 12437321"/>
              <a:gd name="connsiteY2" fmla="*/ 6028448 h 12008770"/>
              <a:gd name="connsiteX3" fmla="*/ 7024889 w 12437321"/>
              <a:gd name="connsiteY3" fmla="*/ 12008770 h 12008770"/>
              <a:gd name="connsiteX4" fmla="*/ 4463 w 12437321"/>
              <a:gd name="connsiteY4" fmla="*/ 6028448 h 12008770"/>
              <a:gd name="connsiteX0" fmla="*/ 0 w 12432858"/>
              <a:gd name="connsiteY0" fmla="*/ 747540 h 6727862"/>
              <a:gd name="connsiteX1" fmla="*/ 12428888 w 12432858"/>
              <a:gd name="connsiteY1" fmla="*/ 747540 h 6727862"/>
              <a:gd name="connsiteX2" fmla="*/ 7020426 w 12432858"/>
              <a:gd name="connsiteY2" fmla="*/ 6727862 h 6727862"/>
              <a:gd name="connsiteX3" fmla="*/ 0 w 12432858"/>
              <a:gd name="connsiteY3" fmla="*/ 747540 h 6727862"/>
              <a:gd name="connsiteX0" fmla="*/ 1894302 w 6078510"/>
              <a:gd name="connsiteY0" fmla="*/ 2202483 h 6258755"/>
              <a:gd name="connsiteX1" fmla="*/ 6074540 w 6078510"/>
              <a:gd name="connsiteY1" fmla="*/ 278433 h 6258755"/>
              <a:gd name="connsiteX2" fmla="*/ 666078 w 6078510"/>
              <a:gd name="connsiteY2" fmla="*/ 6258755 h 6258755"/>
              <a:gd name="connsiteX3" fmla="*/ 1894302 w 6078510"/>
              <a:gd name="connsiteY3" fmla="*/ 2202483 h 6258755"/>
              <a:gd name="connsiteX0" fmla="*/ 869635 w 6311143"/>
              <a:gd name="connsiteY0" fmla="*/ 1228949 h 6447271"/>
              <a:gd name="connsiteX1" fmla="*/ 6307173 w 6311143"/>
              <a:gd name="connsiteY1" fmla="*/ 466949 h 6447271"/>
              <a:gd name="connsiteX2" fmla="*/ 898711 w 6311143"/>
              <a:gd name="connsiteY2" fmla="*/ 6447271 h 6447271"/>
              <a:gd name="connsiteX3" fmla="*/ 869635 w 6311143"/>
              <a:gd name="connsiteY3" fmla="*/ 1228949 h 6447271"/>
              <a:gd name="connsiteX0" fmla="*/ 0 w 5441508"/>
              <a:gd name="connsiteY0" fmla="*/ 1228949 h 6447271"/>
              <a:gd name="connsiteX1" fmla="*/ 5437538 w 5441508"/>
              <a:gd name="connsiteY1" fmla="*/ 466949 h 6447271"/>
              <a:gd name="connsiteX2" fmla="*/ 29076 w 5441508"/>
              <a:gd name="connsiteY2" fmla="*/ 6447271 h 6447271"/>
              <a:gd name="connsiteX3" fmla="*/ 0 w 5441508"/>
              <a:gd name="connsiteY3" fmla="*/ 1228949 h 6447271"/>
              <a:gd name="connsiteX0" fmla="*/ 318818 w 4771338"/>
              <a:gd name="connsiteY0" fmla="*/ 575705 h 5794027"/>
              <a:gd name="connsiteX1" fmla="*/ 4765756 w 4771338"/>
              <a:gd name="connsiteY1" fmla="*/ 804305 h 5794027"/>
              <a:gd name="connsiteX2" fmla="*/ 347894 w 4771338"/>
              <a:gd name="connsiteY2" fmla="*/ 5794027 h 5794027"/>
              <a:gd name="connsiteX3" fmla="*/ 318818 w 4771338"/>
              <a:gd name="connsiteY3" fmla="*/ 575705 h 5794027"/>
              <a:gd name="connsiteX0" fmla="*/ 382284 w 5690603"/>
              <a:gd name="connsiteY0" fmla="*/ 734732 h 5953054"/>
              <a:gd name="connsiteX1" fmla="*/ 5686472 w 5690603"/>
              <a:gd name="connsiteY1" fmla="*/ 677582 h 5953054"/>
              <a:gd name="connsiteX2" fmla="*/ 411360 w 5690603"/>
              <a:gd name="connsiteY2" fmla="*/ 5953054 h 5953054"/>
              <a:gd name="connsiteX3" fmla="*/ 382284 w 5690603"/>
              <a:gd name="connsiteY3" fmla="*/ 734732 h 5953054"/>
              <a:gd name="connsiteX0" fmla="*/ 382284 w 5690603"/>
              <a:gd name="connsiteY0" fmla="*/ 403112 h 5621434"/>
              <a:gd name="connsiteX1" fmla="*/ 5686472 w 5690603"/>
              <a:gd name="connsiteY1" fmla="*/ 345962 h 5621434"/>
              <a:gd name="connsiteX2" fmla="*/ 411360 w 5690603"/>
              <a:gd name="connsiteY2" fmla="*/ 5621434 h 5621434"/>
              <a:gd name="connsiteX3" fmla="*/ 382284 w 5690603"/>
              <a:gd name="connsiteY3" fmla="*/ 403112 h 5621434"/>
              <a:gd name="connsiteX0" fmla="*/ 161 w 5308480"/>
              <a:gd name="connsiteY0" fmla="*/ 470785 h 5689107"/>
              <a:gd name="connsiteX1" fmla="*/ 5304349 w 5308480"/>
              <a:gd name="connsiteY1" fmla="*/ 413635 h 5689107"/>
              <a:gd name="connsiteX2" fmla="*/ 29237 w 5308480"/>
              <a:gd name="connsiteY2" fmla="*/ 5689107 h 5689107"/>
              <a:gd name="connsiteX3" fmla="*/ 161 w 5308480"/>
              <a:gd name="connsiteY3" fmla="*/ 470785 h 5689107"/>
              <a:gd name="connsiteX0" fmla="*/ 161 w 5308480"/>
              <a:gd name="connsiteY0" fmla="*/ 57150 h 5275472"/>
              <a:gd name="connsiteX1" fmla="*/ 5304349 w 5308480"/>
              <a:gd name="connsiteY1" fmla="*/ 0 h 5275472"/>
              <a:gd name="connsiteX2" fmla="*/ 29237 w 5308480"/>
              <a:gd name="connsiteY2" fmla="*/ 5275472 h 5275472"/>
              <a:gd name="connsiteX3" fmla="*/ 161 w 5308480"/>
              <a:gd name="connsiteY3" fmla="*/ 57150 h 5275472"/>
              <a:gd name="connsiteX0" fmla="*/ 188638 w 5279243"/>
              <a:gd name="connsiteY0" fmla="*/ 187778 h 5275472"/>
              <a:gd name="connsiteX1" fmla="*/ 5275112 w 5279243"/>
              <a:gd name="connsiteY1" fmla="*/ 0 h 5275472"/>
              <a:gd name="connsiteX2" fmla="*/ 0 w 5279243"/>
              <a:gd name="connsiteY2" fmla="*/ 5275472 h 5275472"/>
              <a:gd name="connsiteX3" fmla="*/ 188638 w 5279243"/>
              <a:gd name="connsiteY3" fmla="*/ 187778 h 5275472"/>
              <a:gd name="connsiteX0" fmla="*/ 498 w 5282691"/>
              <a:gd name="connsiteY0" fmla="*/ 0 h 5279282"/>
              <a:gd name="connsiteX1" fmla="*/ 5278560 w 5282691"/>
              <a:gd name="connsiteY1" fmla="*/ 3810 h 5279282"/>
              <a:gd name="connsiteX2" fmla="*/ 3448 w 5282691"/>
              <a:gd name="connsiteY2" fmla="*/ 5279282 h 5279282"/>
              <a:gd name="connsiteX3" fmla="*/ 498 w 5282691"/>
              <a:gd name="connsiteY3" fmla="*/ 0 h 5279282"/>
              <a:gd name="connsiteX0" fmla="*/ 498 w 5282691"/>
              <a:gd name="connsiteY0" fmla="*/ 0 h 5279282"/>
              <a:gd name="connsiteX1" fmla="*/ 5278560 w 5282691"/>
              <a:gd name="connsiteY1" fmla="*/ 3810 h 5279282"/>
              <a:gd name="connsiteX2" fmla="*/ 3448 w 5282691"/>
              <a:gd name="connsiteY2" fmla="*/ 5279282 h 5279282"/>
              <a:gd name="connsiteX3" fmla="*/ 498 w 5282691"/>
              <a:gd name="connsiteY3" fmla="*/ 0 h 5279282"/>
              <a:gd name="connsiteX0" fmla="*/ 498 w 5282691"/>
              <a:gd name="connsiteY0" fmla="*/ 0 h 5279282"/>
              <a:gd name="connsiteX1" fmla="*/ 5278560 w 5282691"/>
              <a:gd name="connsiteY1" fmla="*/ 3810 h 5279282"/>
              <a:gd name="connsiteX2" fmla="*/ 3448 w 5282691"/>
              <a:gd name="connsiteY2" fmla="*/ 5279282 h 5279282"/>
              <a:gd name="connsiteX3" fmla="*/ 498 w 5282691"/>
              <a:gd name="connsiteY3" fmla="*/ 0 h 5279282"/>
              <a:gd name="connsiteX0" fmla="*/ 0 w 5282193"/>
              <a:gd name="connsiteY0" fmla="*/ 0 h 5279282"/>
              <a:gd name="connsiteX1" fmla="*/ 5278062 w 5282193"/>
              <a:gd name="connsiteY1" fmla="*/ 3810 h 5279282"/>
              <a:gd name="connsiteX2" fmla="*/ 2950 w 5282193"/>
              <a:gd name="connsiteY2" fmla="*/ 5279282 h 5279282"/>
              <a:gd name="connsiteX3" fmla="*/ 0 w 5282193"/>
              <a:gd name="connsiteY3" fmla="*/ 0 h 5279282"/>
              <a:gd name="connsiteX0" fmla="*/ 498 w 5282691"/>
              <a:gd name="connsiteY0" fmla="*/ 0 h 5279282"/>
              <a:gd name="connsiteX1" fmla="*/ 5278560 w 5282691"/>
              <a:gd name="connsiteY1" fmla="*/ 3810 h 5279282"/>
              <a:gd name="connsiteX2" fmla="*/ 3448 w 5282691"/>
              <a:gd name="connsiteY2" fmla="*/ 5279282 h 5279282"/>
              <a:gd name="connsiteX3" fmla="*/ 498 w 5282691"/>
              <a:gd name="connsiteY3" fmla="*/ 0 h 5279282"/>
              <a:gd name="connsiteX0" fmla="*/ 498 w 5282981"/>
              <a:gd name="connsiteY0" fmla="*/ 0 h 5279282"/>
              <a:gd name="connsiteX1" fmla="*/ 5278560 w 5282981"/>
              <a:gd name="connsiteY1" fmla="*/ 3810 h 5279282"/>
              <a:gd name="connsiteX2" fmla="*/ 3448 w 5282981"/>
              <a:gd name="connsiteY2" fmla="*/ 5279282 h 5279282"/>
              <a:gd name="connsiteX3" fmla="*/ 498 w 5282981"/>
              <a:gd name="connsiteY3" fmla="*/ 0 h 5279282"/>
              <a:gd name="connsiteX0" fmla="*/ 14467 w 5296925"/>
              <a:gd name="connsiteY0" fmla="*/ 0 h 4939648"/>
              <a:gd name="connsiteX1" fmla="*/ 5292529 w 5296925"/>
              <a:gd name="connsiteY1" fmla="*/ 3810 h 4939648"/>
              <a:gd name="connsiteX2" fmla="*/ 0 w 5296925"/>
              <a:gd name="connsiteY2" fmla="*/ 4939648 h 4939648"/>
              <a:gd name="connsiteX3" fmla="*/ 14467 w 5296925"/>
              <a:gd name="connsiteY3" fmla="*/ 0 h 4939648"/>
              <a:gd name="connsiteX0" fmla="*/ 26 w 5282874"/>
              <a:gd name="connsiteY0" fmla="*/ 0 h 4713225"/>
              <a:gd name="connsiteX1" fmla="*/ 5278088 w 5282874"/>
              <a:gd name="connsiteY1" fmla="*/ 3810 h 4713225"/>
              <a:gd name="connsiteX2" fmla="*/ 238107 w 5282874"/>
              <a:gd name="connsiteY2" fmla="*/ 4713225 h 4713225"/>
              <a:gd name="connsiteX3" fmla="*/ 26 w 5282874"/>
              <a:gd name="connsiteY3" fmla="*/ 0 h 4713225"/>
              <a:gd name="connsiteX0" fmla="*/ 5759 w 5288229"/>
              <a:gd name="connsiteY0" fmla="*/ 0 h 5200905"/>
              <a:gd name="connsiteX1" fmla="*/ 5283821 w 5288229"/>
              <a:gd name="connsiteY1" fmla="*/ 3810 h 5200905"/>
              <a:gd name="connsiteX2" fmla="*/ 0 w 5288229"/>
              <a:gd name="connsiteY2" fmla="*/ 5200905 h 5200905"/>
              <a:gd name="connsiteX3" fmla="*/ 5759 w 5288229"/>
              <a:gd name="connsiteY3" fmla="*/ 0 h 5200905"/>
              <a:gd name="connsiteX0" fmla="*/ 5759 w 5289495"/>
              <a:gd name="connsiteY0" fmla="*/ 0 h 5200905"/>
              <a:gd name="connsiteX1" fmla="*/ 5283821 w 5289495"/>
              <a:gd name="connsiteY1" fmla="*/ 3810 h 5200905"/>
              <a:gd name="connsiteX2" fmla="*/ 0 w 5289495"/>
              <a:gd name="connsiteY2" fmla="*/ 5200905 h 5200905"/>
              <a:gd name="connsiteX3" fmla="*/ 5759 w 5289495"/>
              <a:gd name="connsiteY3" fmla="*/ 0 h 5200905"/>
              <a:gd name="connsiteX0" fmla="*/ 5759 w 5283821"/>
              <a:gd name="connsiteY0" fmla="*/ 0 h 5200905"/>
              <a:gd name="connsiteX1" fmla="*/ 5283821 w 5283821"/>
              <a:gd name="connsiteY1" fmla="*/ 3810 h 5200905"/>
              <a:gd name="connsiteX2" fmla="*/ 0 w 5283821"/>
              <a:gd name="connsiteY2" fmla="*/ 5200905 h 5200905"/>
              <a:gd name="connsiteX3" fmla="*/ 5759 w 5283821"/>
              <a:gd name="connsiteY3" fmla="*/ 0 h 5200905"/>
              <a:gd name="connsiteX0" fmla="*/ 5759 w 5283821"/>
              <a:gd name="connsiteY0" fmla="*/ 0 h 5200905"/>
              <a:gd name="connsiteX1" fmla="*/ 5283821 w 5283821"/>
              <a:gd name="connsiteY1" fmla="*/ 3810 h 5200905"/>
              <a:gd name="connsiteX2" fmla="*/ 0 w 5283821"/>
              <a:gd name="connsiteY2" fmla="*/ 5200905 h 5200905"/>
              <a:gd name="connsiteX3" fmla="*/ 5759 w 5283821"/>
              <a:gd name="connsiteY3" fmla="*/ 0 h 5200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3821" h="5200905">
                <a:moveTo>
                  <a:pt x="5759" y="0"/>
                </a:moveTo>
                <a:lnTo>
                  <a:pt x="5283821" y="3810"/>
                </a:lnTo>
                <a:cubicBezTo>
                  <a:pt x="5183019" y="2318780"/>
                  <a:pt x="3153299" y="4928600"/>
                  <a:pt x="0" y="5200905"/>
                </a:cubicBezTo>
                <a:cubicBezTo>
                  <a:pt x="4969" y="3467355"/>
                  <a:pt x="2874" y="1031644"/>
                  <a:pt x="575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algn="ctr">
              <a:defRPr sz="16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BCFDD65D-8AD0-349D-C05C-6F4427A224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8175" y="3428998"/>
            <a:ext cx="7134226" cy="1466851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/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F290CF6F-9CE1-0DB2-1240-C4E20DFD3D2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48175" y="5019675"/>
            <a:ext cx="7134226" cy="333375"/>
          </a:xfrm>
        </p:spPr>
        <p:txBody>
          <a:bodyPr tIns="0" rIns="0" bIns="0">
            <a:noAutofit/>
          </a:bodyPr>
          <a:lstStyle>
            <a:lvl1pPr>
              <a:defRPr sz="1800" b="0" i="1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Sous-titre de la présentation</a:t>
            </a:r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267EF16E-C43C-D317-17EF-89ABBFDC71E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48175" y="5476876"/>
            <a:ext cx="3564857" cy="333375"/>
          </a:xfrm>
        </p:spPr>
        <p:txBody>
          <a:bodyPr tIns="0" rIns="0" bIns="0">
            <a:noAutofit/>
          </a:bodyPr>
          <a:lstStyle>
            <a:lvl1pPr>
              <a:defRPr sz="16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fr-FR"/>
              <a:t>Date de la présentation</a:t>
            </a:r>
          </a:p>
        </p:txBody>
      </p:sp>
      <p:pic>
        <p:nvPicPr>
          <p:cNvPr id="4" name="Image 3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87198D8E-B065-7918-6E4F-76ADF4251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555" y="5702744"/>
            <a:ext cx="2146820" cy="84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38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16BD9E-5200-8FA1-9F8C-4A7EDAAB41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4" y="365125"/>
            <a:ext cx="10963267" cy="379478"/>
          </a:xfrm>
        </p:spPr>
        <p:txBody>
          <a:bodyPr/>
          <a:lstStyle/>
          <a:p>
            <a:r>
              <a:rPr lang="fr-FR"/>
              <a:t>Titre de la partie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D724DA1-39E7-24A8-5C23-FC1A3DEFCA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F62AA38-22BD-AA32-AFEB-890306BF4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0B40527-FB1C-BADA-7671-1E149E4B3E0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9" name="Espace réservé du texte 13">
            <a:extLst>
              <a:ext uri="{FF2B5EF4-FFF2-40B4-BE49-F238E27FC236}">
                <a16:creationId xmlns:a16="http://schemas.microsoft.com/office/drawing/2014/main" id="{CA726962-4E58-302C-355D-468FEBA4AD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7704" y="1390650"/>
            <a:ext cx="5133971" cy="46196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endParaRPr lang="fr-FR"/>
          </a:p>
          <a:p>
            <a:pPr lvl="2"/>
            <a:r>
              <a:rPr lang="fr-FR"/>
              <a:t>Texte</a:t>
            </a:r>
          </a:p>
          <a:p>
            <a:pPr lvl="3"/>
            <a:r>
              <a:rPr lang="fr-FR"/>
              <a:t>Texte italique</a:t>
            </a:r>
          </a:p>
          <a:p>
            <a:pPr lvl="3"/>
            <a:endParaRPr lang="fr-FR"/>
          </a:p>
          <a:p>
            <a:pPr lvl="4"/>
            <a:r>
              <a:rPr lang="fr-FR"/>
              <a:t>Premier niveau de liste à puces</a:t>
            </a:r>
          </a:p>
          <a:p>
            <a:pPr lvl="5"/>
            <a:r>
              <a:rPr lang="fr-FR"/>
              <a:t>Second niveau de liste à puces</a:t>
            </a:r>
          </a:p>
        </p:txBody>
      </p:sp>
      <p:sp>
        <p:nvSpPr>
          <p:cNvPr id="6" name="Espace réservé pour une image  6">
            <a:extLst>
              <a:ext uri="{FF2B5EF4-FFF2-40B4-BE49-F238E27FC236}">
                <a16:creationId xmlns:a16="http://schemas.microsoft.com/office/drawing/2014/main" id="{44B5D61B-5CF5-BF3A-1996-7EB5D6E100A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477000" y="3819525"/>
            <a:ext cx="5133971" cy="2190750"/>
          </a:xfrm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3128CE-5DC5-F336-197E-4C51DB9161D5}"/>
              </a:ext>
            </a:extLst>
          </p:cNvPr>
          <p:cNvSpPr/>
          <p:nvPr userDrawn="1"/>
        </p:nvSpPr>
        <p:spPr>
          <a:xfrm rot="5400000">
            <a:off x="5356590" y="4873256"/>
            <a:ext cx="2190751" cy="832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pour une image  6">
            <a:extLst>
              <a:ext uri="{FF2B5EF4-FFF2-40B4-BE49-F238E27FC236}">
                <a16:creationId xmlns:a16="http://schemas.microsoft.com/office/drawing/2014/main" id="{9D9DCB0D-BBF7-92B8-4910-6206DC6DEE0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477000" y="1390650"/>
            <a:ext cx="5133971" cy="2190750"/>
          </a:xfrm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650A7-3FDA-F4C8-4E3C-C9E198D792F8}"/>
              </a:ext>
            </a:extLst>
          </p:cNvPr>
          <p:cNvSpPr/>
          <p:nvPr userDrawn="1"/>
        </p:nvSpPr>
        <p:spPr>
          <a:xfrm rot="5400000">
            <a:off x="5356590" y="2444381"/>
            <a:ext cx="2190751" cy="832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01701FF-BFEF-F080-3CEE-C4896D42C9FA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6912F2F8-E23B-0DE6-4D0D-CEB45B7C4408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0A3852FC-682C-951D-26F7-D8A02F52C6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889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36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D724DA1-39E7-24A8-5C23-FC1A3DEFCA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F62AA38-22BD-AA32-AFEB-890306BF4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0B40527-FB1C-BADA-7671-1E149E4B3E0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40945EDE-9B03-71E4-AA50-DD2B2790FA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93613" y="1390650"/>
            <a:ext cx="5117361" cy="4619625"/>
          </a:xfrm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D6A6F2-5450-3DB1-813C-EB592761E364}"/>
              </a:ext>
            </a:extLst>
          </p:cNvPr>
          <p:cNvSpPr/>
          <p:nvPr userDrawn="1"/>
        </p:nvSpPr>
        <p:spPr>
          <a:xfrm rot="5400000">
            <a:off x="4142156" y="3658818"/>
            <a:ext cx="4619623" cy="832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pour une image  6">
            <a:extLst>
              <a:ext uri="{FF2B5EF4-FFF2-40B4-BE49-F238E27FC236}">
                <a16:creationId xmlns:a16="http://schemas.microsoft.com/office/drawing/2014/main" id="{80617B67-95C7-57D8-F3C6-7729460E0C5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7704" y="1390650"/>
            <a:ext cx="5133969" cy="4619625"/>
          </a:xfrm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3A852C-BE2F-D7A8-4EB3-AF065A81054F}"/>
              </a:ext>
            </a:extLst>
          </p:cNvPr>
          <p:cNvSpPr/>
          <p:nvPr userDrawn="1"/>
        </p:nvSpPr>
        <p:spPr>
          <a:xfrm rot="5400000">
            <a:off x="-1687139" y="3658818"/>
            <a:ext cx="4619623" cy="832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01C1015-6588-A835-A9BD-4B80826AA46C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37302F3E-E294-801B-E93E-3D163FF8D111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6D1FDFA9-FC9E-00B3-C16C-62A79C47F6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4" y="365125"/>
            <a:ext cx="10963267" cy="379478"/>
          </a:xfrm>
        </p:spPr>
        <p:txBody>
          <a:bodyPr/>
          <a:lstStyle/>
          <a:p>
            <a:r>
              <a:rPr lang="fr-FR"/>
              <a:t>Titre de la partie</a:t>
            </a:r>
          </a:p>
        </p:txBody>
      </p:sp>
      <p:pic>
        <p:nvPicPr>
          <p:cNvPr id="2" name="Image 1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4EB8E350-77AA-090C-09FD-9ADD07271E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889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86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 + légen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16BD9E-5200-8FA1-9F8C-4A7EDAAB41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4" y="365125"/>
            <a:ext cx="10963267" cy="379478"/>
          </a:xfrm>
        </p:spPr>
        <p:txBody>
          <a:bodyPr/>
          <a:lstStyle/>
          <a:p>
            <a:r>
              <a:rPr lang="fr-FR"/>
              <a:t>Titre de la partie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D724DA1-39E7-24A8-5C23-FC1A3DEFCA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F62AA38-22BD-AA32-AFEB-890306BF4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0B40527-FB1C-BADA-7671-1E149E4B3E0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6" name="Espace réservé pour une image  6">
            <a:extLst>
              <a:ext uri="{FF2B5EF4-FFF2-40B4-BE49-F238E27FC236}">
                <a16:creationId xmlns:a16="http://schemas.microsoft.com/office/drawing/2014/main" id="{80617B67-95C7-57D8-F3C6-7729460E0C5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7704" y="1390650"/>
            <a:ext cx="5133971" cy="3648075"/>
          </a:xfrm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3A852C-BE2F-D7A8-4EB3-AF065A81054F}"/>
              </a:ext>
            </a:extLst>
          </p:cNvPr>
          <p:cNvSpPr/>
          <p:nvPr userDrawn="1"/>
        </p:nvSpPr>
        <p:spPr>
          <a:xfrm rot="5400000">
            <a:off x="-1201365" y="3173043"/>
            <a:ext cx="3648073" cy="832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1137FFCA-CD94-F8CB-FA7A-A90B152A8B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1024" y="5286375"/>
            <a:ext cx="5204025" cy="828675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Texte à modifier</a:t>
            </a:r>
          </a:p>
        </p:txBody>
      </p:sp>
      <p:sp>
        <p:nvSpPr>
          <p:cNvPr id="19" name="Espace réservé pour une image  6">
            <a:extLst>
              <a:ext uri="{FF2B5EF4-FFF2-40B4-BE49-F238E27FC236}">
                <a16:creationId xmlns:a16="http://schemas.microsoft.com/office/drawing/2014/main" id="{ECC94AA5-A837-B56F-3F6C-737B004A004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77000" y="1390650"/>
            <a:ext cx="5133971" cy="3648075"/>
          </a:xfrm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0397590-505A-C300-8814-98DB49B6EE23}"/>
              </a:ext>
            </a:extLst>
          </p:cNvPr>
          <p:cNvSpPr/>
          <p:nvPr userDrawn="1"/>
        </p:nvSpPr>
        <p:spPr>
          <a:xfrm rot="5400000">
            <a:off x="4627931" y="3173043"/>
            <a:ext cx="3648073" cy="832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space réservé du texte 13">
            <a:extLst>
              <a:ext uri="{FF2B5EF4-FFF2-40B4-BE49-F238E27FC236}">
                <a16:creationId xmlns:a16="http://schemas.microsoft.com/office/drawing/2014/main" id="{3B7E0227-A1F2-DC35-B091-5F4F4FFEED6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10320" y="5286375"/>
            <a:ext cx="5204025" cy="828675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Texte à modifier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ED361228-924C-B988-4AF8-F037CE1873D2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C35EFC38-6EFA-8FBC-CECD-009241993F60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EBC443DB-1273-0912-26BC-CECACAF472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889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11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 &quot;découpée&quot;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16BD9E-5200-8FA1-9F8C-4A7EDAAB41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5" y="365125"/>
            <a:ext cx="8304275" cy="379478"/>
          </a:xfrm>
        </p:spPr>
        <p:txBody>
          <a:bodyPr/>
          <a:lstStyle/>
          <a:p>
            <a:r>
              <a:rPr lang="fr-FR"/>
              <a:t>Titre de la partie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D724DA1-39E7-24A8-5C23-FC1A3DEFCA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F62AA38-22BD-AA32-AFEB-890306BF4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0B40527-FB1C-BADA-7671-1E149E4B3E0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9" name="Espace réservé du texte 13">
            <a:extLst>
              <a:ext uri="{FF2B5EF4-FFF2-40B4-BE49-F238E27FC236}">
                <a16:creationId xmlns:a16="http://schemas.microsoft.com/office/drawing/2014/main" id="{CA726962-4E58-302C-355D-468FEBA4AD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7704" y="1390650"/>
            <a:ext cx="8304272" cy="46196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endParaRPr lang="fr-FR"/>
          </a:p>
          <a:p>
            <a:pPr lvl="2"/>
            <a:r>
              <a:rPr lang="fr-FR"/>
              <a:t>Texte</a:t>
            </a:r>
          </a:p>
          <a:p>
            <a:pPr lvl="3"/>
            <a:r>
              <a:rPr lang="fr-FR"/>
              <a:t>Texte italique</a:t>
            </a:r>
          </a:p>
          <a:p>
            <a:pPr lvl="3"/>
            <a:endParaRPr lang="fr-FR"/>
          </a:p>
          <a:p>
            <a:pPr lvl="4"/>
            <a:r>
              <a:rPr lang="fr-FR"/>
              <a:t>Premier niveau de liste à puces</a:t>
            </a:r>
          </a:p>
          <a:p>
            <a:pPr lvl="5"/>
            <a:r>
              <a:rPr lang="fr-FR"/>
              <a:t>Second niveau de liste à puces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4DFC47A6-B269-32A4-D754-BA986C1A4FC9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6A46E040-A070-6507-3F11-CD5276832749}"/>
              </a:ext>
            </a:extLst>
          </p:cNvPr>
          <p:cNvSpPr/>
          <p:nvPr userDrawn="1"/>
        </p:nvSpPr>
        <p:spPr>
          <a:xfrm>
            <a:off x="9784080" y="91440"/>
            <a:ext cx="2313432" cy="66842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Coller sur cet encart</a:t>
            </a:r>
          </a:p>
          <a:p>
            <a:pPr algn="ctr"/>
            <a:r>
              <a:rPr lang="fr-FR" sz="12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« Photo dynamique 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105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105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</a:t>
            </a:r>
            <a:r>
              <a:rPr lang="fr-FR" sz="105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pages dans le modèle</a:t>
            </a:r>
          </a:p>
          <a:p>
            <a:pPr algn="ctr"/>
            <a:r>
              <a:rPr lang="fr-FR" sz="105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PPT « Ressources »)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02836D-FBAD-2BA6-C96E-2A11616C6AF4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AD5BD1BA-E110-E0A6-5963-7262D5398D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946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738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A1F23E70-93C5-8666-CFC2-14F12ED62B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5" y="365125"/>
            <a:ext cx="8304275" cy="37947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Contact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DA6EA-44E9-BE28-F7A6-39C14A6617AB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FA5301BD-DB15-F3F7-D036-29C990A0C92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446213" y="2413000"/>
            <a:ext cx="2254250" cy="225425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Photo</a:t>
            </a:r>
          </a:p>
        </p:txBody>
      </p:sp>
      <p:sp>
        <p:nvSpPr>
          <p:cNvPr id="15" name="Espace réservé du texte 13">
            <a:extLst>
              <a:ext uri="{FF2B5EF4-FFF2-40B4-BE49-F238E27FC236}">
                <a16:creationId xmlns:a16="http://schemas.microsoft.com/office/drawing/2014/main" id="{6AC9DABE-18D4-D10C-48D2-A7E90DC984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39401" y="2644037"/>
            <a:ext cx="7081838" cy="379477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5716AFF7-06B8-0E24-4ED2-8D11B220BF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39401" y="3213221"/>
            <a:ext cx="7081838" cy="215780"/>
          </a:xfrm>
        </p:spPr>
        <p:txBody>
          <a:bodyPr>
            <a:norm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19" name="Espace réservé du texte 13">
            <a:extLst>
              <a:ext uri="{FF2B5EF4-FFF2-40B4-BE49-F238E27FC236}">
                <a16:creationId xmlns:a16="http://schemas.microsoft.com/office/drawing/2014/main" id="{4B5268CB-255A-0C33-4EFF-6B480C86D9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39401" y="3591663"/>
            <a:ext cx="7081838" cy="215780"/>
          </a:xfrm>
        </p:spPr>
        <p:txBody>
          <a:bodyPr>
            <a:norm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Adresse mail</a:t>
            </a:r>
          </a:p>
        </p:txBody>
      </p:sp>
      <p:sp>
        <p:nvSpPr>
          <p:cNvPr id="20" name="Espace réservé du texte 13">
            <a:extLst>
              <a:ext uri="{FF2B5EF4-FFF2-40B4-BE49-F238E27FC236}">
                <a16:creationId xmlns:a16="http://schemas.microsoft.com/office/drawing/2014/main" id="{3F5647EC-0F0D-9836-F242-9DBA11A969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9401" y="3976891"/>
            <a:ext cx="7081838" cy="215780"/>
          </a:xfrm>
        </p:spPr>
        <p:txBody>
          <a:bodyPr>
            <a:norm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Téléphone</a:t>
            </a:r>
          </a:p>
        </p:txBody>
      </p:sp>
      <p:sp>
        <p:nvSpPr>
          <p:cNvPr id="2" name="Espace réservé du numéro de diapositive 2">
            <a:extLst>
              <a:ext uri="{FF2B5EF4-FFF2-40B4-BE49-F238E27FC236}">
                <a16:creationId xmlns:a16="http://schemas.microsoft.com/office/drawing/2014/main" id="{B972EFE2-93C0-B6DD-5EEB-3C10ACD2E6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91082" y="6492876"/>
            <a:ext cx="547118" cy="180000"/>
          </a:xfrm>
        </p:spPr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Espace réservé du pied de page 3">
            <a:extLst>
              <a:ext uri="{FF2B5EF4-FFF2-40B4-BE49-F238E27FC236}">
                <a16:creationId xmlns:a16="http://schemas.microsoft.com/office/drawing/2014/main" id="{2CBCB3DE-DC88-EFDE-FC29-EE5427310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9409" y="6492875"/>
            <a:ext cx="4114800" cy="180000"/>
          </a:xfrm>
        </p:spPr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e la date 4">
            <a:extLst>
              <a:ext uri="{FF2B5EF4-FFF2-40B4-BE49-F238E27FC236}">
                <a16:creationId xmlns:a16="http://schemas.microsoft.com/office/drawing/2014/main" id="{EF8CA977-795F-42F1-8D29-766635F5BB8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987552" y="6492875"/>
            <a:ext cx="941108" cy="180000"/>
          </a:xfrm>
        </p:spPr>
        <p:txBody>
          <a:bodyPr/>
          <a:lstStyle/>
          <a:p>
            <a:r>
              <a:rPr lang="fr-FR"/>
              <a:t>December 2025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E1D85F3-0402-6CF8-F2AD-44E24D72F95C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E27C0602-92F2-E46A-370B-12C1473D9A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889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608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A1F23E70-93C5-8666-CFC2-14F12ED62B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5" y="365125"/>
            <a:ext cx="8304275" cy="379478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Contact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EDA6EA-44E9-BE28-F7A6-39C14A6617AB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FA5301BD-DB15-F3F7-D036-29C990A0C92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99572" y="1709900"/>
            <a:ext cx="2254250" cy="225425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Photo</a:t>
            </a:r>
          </a:p>
        </p:txBody>
      </p:sp>
      <p:sp>
        <p:nvSpPr>
          <p:cNvPr id="8" name="Espace réservé du texte 13">
            <a:extLst>
              <a:ext uri="{FF2B5EF4-FFF2-40B4-BE49-F238E27FC236}">
                <a16:creationId xmlns:a16="http://schemas.microsoft.com/office/drawing/2014/main" id="{2848599B-B628-8750-B6E4-A58EB9C01EE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9572" y="4248202"/>
            <a:ext cx="4649787" cy="38882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9" name="Espace réservé du texte 13">
            <a:extLst>
              <a:ext uri="{FF2B5EF4-FFF2-40B4-BE49-F238E27FC236}">
                <a16:creationId xmlns:a16="http://schemas.microsoft.com/office/drawing/2014/main" id="{4B13B70C-408A-6EE2-FA6C-4DF5E741AE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99572" y="4817385"/>
            <a:ext cx="4649787" cy="221095"/>
          </a:xfrm>
        </p:spPr>
        <p:txBody>
          <a:bodyPr>
            <a:norm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11AEDADA-0913-1B9B-9407-2E1B27D7AD6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99572" y="5195827"/>
            <a:ext cx="4649787" cy="221095"/>
          </a:xfrm>
        </p:spPr>
        <p:txBody>
          <a:bodyPr>
            <a:norm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Adresse mail</a:t>
            </a:r>
          </a:p>
        </p:txBody>
      </p:sp>
      <p:sp>
        <p:nvSpPr>
          <p:cNvPr id="11" name="Espace réservé du texte 13">
            <a:extLst>
              <a:ext uri="{FF2B5EF4-FFF2-40B4-BE49-F238E27FC236}">
                <a16:creationId xmlns:a16="http://schemas.microsoft.com/office/drawing/2014/main" id="{8C237264-EDC7-3AC3-BC6A-3BBA27A362A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99572" y="5581055"/>
            <a:ext cx="4649787" cy="221095"/>
          </a:xfrm>
        </p:spPr>
        <p:txBody>
          <a:bodyPr>
            <a:norm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Téléphone</a:t>
            </a:r>
          </a:p>
        </p:txBody>
      </p:sp>
      <p:sp>
        <p:nvSpPr>
          <p:cNvPr id="12" name="Espace réservé pour une image  6">
            <a:extLst>
              <a:ext uri="{FF2B5EF4-FFF2-40B4-BE49-F238E27FC236}">
                <a16:creationId xmlns:a16="http://schemas.microsoft.com/office/drawing/2014/main" id="{410310C7-0EC7-4E7D-1996-E05B995EAF2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697730" y="1709900"/>
            <a:ext cx="2254250" cy="225425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Photo</a:t>
            </a:r>
          </a:p>
        </p:txBody>
      </p:sp>
      <p:sp>
        <p:nvSpPr>
          <p:cNvPr id="13" name="Espace réservé du texte 13">
            <a:extLst>
              <a:ext uri="{FF2B5EF4-FFF2-40B4-BE49-F238E27FC236}">
                <a16:creationId xmlns:a16="http://schemas.microsoft.com/office/drawing/2014/main" id="{C680C135-9D38-0A17-5A64-AB197EA900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697730" y="4248202"/>
            <a:ext cx="4649787" cy="38882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Prénom Nom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98CAD018-C1A5-88C4-08B9-E0F73AC2AC5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7730" y="4817385"/>
            <a:ext cx="4649787" cy="221095"/>
          </a:xfrm>
        </p:spPr>
        <p:txBody>
          <a:bodyPr>
            <a:norm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Poste</a:t>
            </a:r>
          </a:p>
        </p:txBody>
      </p:sp>
      <p:sp>
        <p:nvSpPr>
          <p:cNvPr id="15" name="Espace réservé du texte 13">
            <a:extLst>
              <a:ext uri="{FF2B5EF4-FFF2-40B4-BE49-F238E27FC236}">
                <a16:creationId xmlns:a16="http://schemas.microsoft.com/office/drawing/2014/main" id="{13102C2A-CDF8-0C72-3E89-B357C7EB783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697730" y="5195827"/>
            <a:ext cx="4649787" cy="221095"/>
          </a:xfrm>
        </p:spPr>
        <p:txBody>
          <a:bodyPr>
            <a:norm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Adresse mail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21665144-18C2-A751-8EAA-FB1810ACEFE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697730" y="5581055"/>
            <a:ext cx="4649787" cy="221095"/>
          </a:xfrm>
        </p:spPr>
        <p:txBody>
          <a:bodyPr>
            <a:norm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Téléphone</a:t>
            </a:r>
          </a:p>
        </p:txBody>
      </p:sp>
      <p:sp>
        <p:nvSpPr>
          <p:cNvPr id="2" name="Espace réservé du numéro de diapositive 2">
            <a:extLst>
              <a:ext uri="{FF2B5EF4-FFF2-40B4-BE49-F238E27FC236}">
                <a16:creationId xmlns:a16="http://schemas.microsoft.com/office/drawing/2014/main" id="{E7E615B4-D1F3-DBEA-B46D-62D4B17364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91082" y="6492876"/>
            <a:ext cx="547118" cy="180000"/>
          </a:xfrm>
        </p:spPr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5" name="Espace réservé du pied de page 3">
            <a:extLst>
              <a:ext uri="{FF2B5EF4-FFF2-40B4-BE49-F238E27FC236}">
                <a16:creationId xmlns:a16="http://schemas.microsoft.com/office/drawing/2014/main" id="{07CA6059-8864-E9C2-7EAB-0BE782409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9409" y="6492875"/>
            <a:ext cx="4114800" cy="180000"/>
          </a:xfrm>
        </p:spPr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e la date 4">
            <a:extLst>
              <a:ext uri="{FF2B5EF4-FFF2-40B4-BE49-F238E27FC236}">
                <a16:creationId xmlns:a16="http://schemas.microsoft.com/office/drawing/2014/main" id="{291BAA02-1804-7ECF-EA21-4786D68305C3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987552" y="6492875"/>
            <a:ext cx="941108" cy="180000"/>
          </a:xfrm>
        </p:spPr>
        <p:txBody>
          <a:bodyPr/>
          <a:lstStyle/>
          <a:p>
            <a:r>
              <a:rPr lang="fr-FR"/>
              <a:t>December 2025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74AE2BE-DC70-5E0E-A578-EB0E57D94C6C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E26FD59B-EF24-BF95-2E1F-9FC35CCB5D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889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31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hlinkClick r:id="rId2"/>
            <a:extLst>
              <a:ext uri="{FF2B5EF4-FFF2-40B4-BE49-F238E27FC236}">
                <a16:creationId xmlns:a16="http://schemas.microsoft.com/office/drawing/2014/main" id="{440D5BFF-A2F7-7609-C5D0-7C164F57664D}"/>
              </a:ext>
            </a:extLst>
          </p:cNvPr>
          <p:cNvSpPr txBox="1"/>
          <p:nvPr userDrawn="1"/>
        </p:nvSpPr>
        <p:spPr>
          <a:xfrm>
            <a:off x="5328005" y="4825800"/>
            <a:ext cx="1535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groupehuit.com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F45E05A-949A-E751-44A9-8FF67C094994}"/>
              </a:ext>
            </a:extLst>
          </p:cNvPr>
          <p:cNvSpPr txBox="1"/>
          <p:nvPr userDrawn="1"/>
        </p:nvSpPr>
        <p:spPr>
          <a:xfrm>
            <a:off x="5384106" y="5133577"/>
            <a:ext cx="14237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GROUPE</a:t>
            </a:r>
            <a:r>
              <a:rPr lang="fr-FR" sz="1200" b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KERAN</a:t>
            </a:r>
            <a:endParaRPr lang="fr-FR" sz="1200" b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4D7E7252-587E-FA8B-FA92-38B9C0F862D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526" y="2005511"/>
            <a:ext cx="4488945" cy="176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6445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éférence -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65A45B1-396A-1E1F-E6B5-85072A8796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FB8E86-7862-0E71-7D6D-CDA4D7AC4E6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5" name="Espace réservé pour une image  6">
            <a:extLst>
              <a:ext uri="{FF2B5EF4-FFF2-40B4-BE49-F238E27FC236}">
                <a16:creationId xmlns:a16="http://schemas.microsoft.com/office/drawing/2014/main" id="{420A8F0A-82A4-0E6D-A04B-8FD9EF341C8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54861" y="0"/>
            <a:ext cx="5137139" cy="68580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Image du projet à ajouter ici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DA1AAEB-4339-EEA2-CA7E-7FBB446AB7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7704" y="534389"/>
            <a:ext cx="5970584" cy="3926846"/>
          </a:xfrm>
        </p:spPr>
        <p:txBody>
          <a:bodyPr/>
          <a:lstStyle>
            <a:lvl3pPr>
              <a:defRPr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</a:lstStyle>
          <a:p>
            <a:pPr lvl="0"/>
            <a:r>
              <a:rPr lang="fr-FR"/>
              <a:t>Nom du projet</a:t>
            </a:r>
          </a:p>
          <a:p>
            <a:pPr lvl="2"/>
            <a:r>
              <a:rPr lang="fr-FR"/>
              <a:t>Date</a:t>
            </a:r>
          </a:p>
          <a:p>
            <a:pPr lvl="2"/>
            <a:endParaRPr lang="fr-FR"/>
          </a:p>
          <a:p>
            <a:pPr lvl="3"/>
            <a:r>
              <a:rPr lang="fr-FR"/>
              <a:t>Titre catégorie</a:t>
            </a:r>
          </a:p>
          <a:p>
            <a:pPr lvl="4"/>
            <a:r>
              <a:rPr lang="fr-FR"/>
              <a:t>Texte</a:t>
            </a:r>
          </a:p>
          <a:p>
            <a:pPr lvl="5"/>
            <a:r>
              <a:rPr lang="fr-FR"/>
              <a:t>Mission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BC60808-3A70-45C0-6985-5277DAA34A0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703" y="4726377"/>
            <a:ext cx="5970584" cy="1282535"/>
          </a:xfrm>
          <a:solidFill>
            <a:schemeClr val="accent1">
              <a:lumMod val="40000"/>
              <a:lumOff val="60000"/>
            </a:schemeClr>
          </a:solidFill>
        </p:spPr>
        <p:txBody>
          <a:bodyPr lIns="108000" tIns="108000" rIns="108000" bIns="108000" anchor="ctr" anchorCtr="0"/>
          <a:lstStyle>
            <a:lvl7pPr>
              <a:defRPr/>
            </a:lvl7pPr>
          </a:lstStyle>
          <a:p>
            <a:pPr lvl="6"/>
            <a:r>
              <a:rPr lang="fr-FR"/>
              <a:t>Chiffres / Infos clés</a:t>
            </a:r>
          </a:p>
        </p:txBody>
      </p:sp>
      <p:pic>
        <p:nvPicPr>
          <p:cNvPr id="7" name="Image 6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0F90634F-5A45-CA3C-BA1B-DD8BD4B55F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523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362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éférence -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E65A45B1-396A-1E1F-E6B5-85072A8796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FB8E86-7862-0E71-7D6D-CDA4D7AC4E6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DA1AAEB-4339-EEA2-CA7E-7FBB446AB7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7704" y="534389"/>
            <a:ext cx="5970584" cy="3926846"/>
          </a:xfrm>
        </p:spPr>
        <p:txBody>
          <a:bodyPr/>
          <a:lstStyle>
            <a:lvl3pPr>
              <a:defRPr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</a:lstStyle>
          <a:p>
            <a:pPr lvl="0"/>
            <a:r>
              <a:rPr lang="fr-FR"/>
              <a:t>Nom du projet</a:t>
            </a:r>
          </a:p>
          <a:p>
            <a:pPr lvl="2"/>
            <a:r>
              <a:rPr lang="fr-FR"/>
              <a:t>Date</a:t>
            </a:r>
          </a:p>
          <a:p>
            <a:pPr lvl="2"/>
            <a:endParaRPr lang="fr-FR"/>
          </a:p>
          <a:p>
            <a:pPr lvl="3"/>
            <a:r>
              <a:rPr lang="fr-FR"/>
              <a:t>Titre catégorie</a:t>
            </a:r>
          </a:p>
          <a:p>
            <a:pPr lvl="4"/>
            <a:r>
              <a:rPr lang="fr-FR"/>
              <a:t>Texte</a:t>
            </a:r>
          </a:p>
          <a:p>
            <a:pPr lvl="5"/>
            <a:r>
              <a:rPr lang="fr-FR"/>
              <a:t>Mission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BC60808-3A70-45C0-6985-5277DAA34A0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703" y="4726377"/>
            <a:ext cx="5970584" cy="1282535"/>
          </a:xfrm>
          <a:solidFill>
            <a:schemeClr val="accent1">
              <a:lumMod val="40000"/>
              <a:lumOff val="60000"/>
            </a:schemeClr>
          </a:solidFill>
        </p:spPr>
        <p:txBody>
          <a:bodyPr lIns="108000" tIns="108000" rIns="108000" bIns="108000" anchor="ctr" anchorCtr="0"/>
          <a:lstStyle>
            <a:lvl7pPr>
              <a:defRPr/>
            </a:lvl7pPr>
          </a:lstStyle>
          <a:p>
            <a:pPr lvl="6"/>
            <a:r>
              <a:rPr lang="fr-FR"/>
              <a:t>Chiffres / Infos clés</a:t>
            </a:r>
          </a:p>
        </p:txBody>
      </p:sp>
      <p:sp>
        <p:nvSpPr>
          <p:cNvPr id="2" name="Espace réservé pour une image  6">
            <a:extLst>
              <a:ext uri="{FF2B5EF4-FFF2-40B4-BE49-F238E27FC236}">
                <a16:creationId xmlns:a16="http://schemas.microsoft.com/office/drawing/2014/main" id="{8D1A159F-CE9E-0563-1F8A-F9B9468E0CC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054861" y="0"/>
            <a:ext cx="5137139" cy="3313216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Image du projet à ajouter ici</a:t>
            </a: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C48B30FB-8A8A-330C-8E95-4D47C56469C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054861" y="3544785"/>
            <a:ext cx="5137139" cy="3313216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0" indent="0" algn="ctr">
              <a:buFontTx/>
              <a:buNone/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Image du projet à ajouter ici</a:t>
            </a:r>
          </a:p>
        </p:txBody>
      </p:sp>
      <p:pic>
        <p:nvPicPr>
          <p:cNvPr id="5" name="Image 4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50C24494-2CF0-AF31-BB50-010D72E659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523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119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2A4DAC-F8DA-7022-6CC8-E7B799CDF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06058" y="982675"/>
            <a:ext cx="8528049" cy="44656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/>
              <a:t>Sommaire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56DB087-765E-0E85-D3BF-B3E6B993F0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081" y="0"/>
            <a:ext cx="1905000" cy="6857999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42B2145-5ABD-3973-E8D7-D8AE3939B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06651" y="1778789"/>
            <a:ext cx="700916" cy="640561"/>
          </a:xfrm>
        </p:spPr>
        <p:txBody>
          <a:bodyPr anchor="ctr"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01.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46415DBB-FFED-2306-64C4-6B17736FB18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1985" y="1778789"/>
            <a:ext cx="7702715" cy="640561"/>
          </a:xfrm>
        </p:spPr>
        <p:txBody>
          <a:bodyPr anchor="ctr">
            <a:no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23" name="Espace réservé du texte 4">
            <a:extLst>
              <a:ext uri="{FF2B5EF4-FFF2-40B4-BE49-F238E27FC236}">
                <a16:creationId xmlns:a16="http://schemas.microsoft.com/office/drawing/2014/main" id="{B37E47CC-CF11-7766-7CFC-F7B66FE6EC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06651" y="2578889"/>
            <a:ext cx="700916" cy="640561"/>
          </a:xfrm>
        </p:spPr>
        <p:txBody>
          <a:bodyPr anchor="ctr"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02.</a:t>
            </a:r>
          </a:p>
        </p:txBody>
      </p:sp>
      <p:sp>
        <p:nvSpPr>
          <p:cNvPr id="24" name="Espace réservé du texte 4">
            <a:extLst>
              <a:ext uri="{FF2B5EF4-FFF2-40B4-BE49-F238E27FC236}">
                <a16:creationId xmlns:a16="http://schemas.microsoft.com/office/drawing/2014/main" id="{6DE20A20-2886-0B8E-292E-DD716442219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31985" y="2578889"/>
            <a:ext cx="7702715" cy="640561"/>
          </a:xfrm>
        </p:spPr>
        <p:txBody>
          <a:bodyPr anchor="ctr">
            <a:no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25" name="Espace réservé du texte 4">
            <a:extLst>
              <a:ext uri="{FF2B5EF4-FFF2-40B4-BE49-F238E27FC236}">
                <a16:creationId xmlns:a16="http://schemas.microsoft.com/office/drawing/2014/main" id="{57905018-4CD1-55CF-2EC2-CEC700CFC1F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06651" y="3378989"/>
            <a:ext cx="700916" cy="640561"/>
          </a:xfrm>
        </p:spPr>
        <p:txBody>
          <a:bodyPr anchor="ctr"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03.</a:t>
            </a:r>
          </a:p>
        </p:txBody>
      </p:sp>
      <p:sp>
        <p:nvSpPr>
          <p:cNvPr id="26" name="Espace réservé du texte 4">
            <a:extLst>
              <a:ext uri="{FF2B5EF4-FFF2-40B4-BE49-F238E27FC236}">
                <a16:creationId xmlns:a16="http://schemas.microsoft.com/office/drawing/2014/main" id="{BF65B01D-AEA6-E79C-E646-8C1BFF2C20A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231985" y="3378989"/>
            <a:ext cx="7702715" cy="640561"/>
          </a:xfrm>
        </p:spPr>
        <p:txBody>
          <a:bodyPr anchor="ctr">
            <a:no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27" name="Espace réservé du texte 4">
            <a:extLst>
              <a:ext uri="{FF2B5EF4-FFF2-40B4-BE49-F238E27FC236}">
                <a16:creationId xmlns:a16="http://schemas.microsoft.com/office/drawing/2014/main" id="{C087C64F-9BD9-AAEA-6BF1-879F523F924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6059" y="4179089"/>
            <a:ext cx="700916" cy="640561"/>
          </a:xfrm>
        </p:spPr>
        <p:txBody>
          <a:bodyPr anchor="ctr"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04.</a:t>
            </a:r>
          </a:p>
        </p:txBody>
      </p:sp>
      <p:sp>
        <p:nvSpPr>
          <p:cNvPr id="28" name="Espace réservé du texte 4">
            <a:extLst>
              <a:ext uri="{FF2B5EF4-FFF2-40B4-BE49-F238E27FC236}">
                <a16:creationId xmlns:a16="http://schemas.microsoft.com/office/drawing/2014/main" id="{91AD5F29-DB59-D3E6-FD7C-91FF2A3E8C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231393" y="4179089"/>
            <a:ext cx="7702715" cy="640561"/>
          </a:xfrm>
        </p:spPr>
        <p:txBody>
          <a:bodyPr anchor="ctr">
            <a:no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29" name="Espace réservé du texte 4">
            <a:extLst>
              <a:ext uri="{FF2B5EF4-FFF2-40B4-BE49-F238E27FC236}">
                <a16:creationId xmlns:a16="http://schemas.microsoft.com/office/drawing/2014/main" id="{4D6D796A-E790-7238-DE49-DC72AD0ACD9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06059" y="4979189"/>
            <a:ext cx="700916" cy="640561"/>
          </a:xfrm>
        </p:spPr>
        <p:txBody>
          <a:bodyPr anchor="ctr"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05.</a:t>
            </a:r>
          </a:p>
        </p:txBody>
      </p:sp>
      <p:sp>
        <p:nvSpPr>
          <p:cNvPr id="30" name="Espace réservé du texte 4">
            <a:extLst>
              <a:ext uri="{FF2B5EF4-FFF2-40B4-BE49-F238E27FC236}">
                <a16:creationId xmlns:a16="http://schemas.microsoft.com/office/drawing/2014/main" id="{AEF5F3FE-F02D-74B8-4F24-3DDB06D8BF3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31393" y="4979189"/>
            <a:ext cx="7702715" cy="640561"/>
          </a:xfrm>
        </p:spPr>
        <p:txBody>
          <a:bodyPr anchor="ctr">
            <a:noAutofit/>
          </a:bodyPr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pic>
        <p:nvPicPr>
          <p:cNvPr id="7" name="Image 6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0A7CFC70-0F3E-68EE-BCD7-09762AE4A5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555" y="5702744"/>
            <a:ext cx="2146820" cy="84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4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2A4DAC-F8DA-7022-6CC8-E7B799CDF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06058" y="982675"/>
            <a:ext cx="8528641" cy="44656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/>
              <a:t>Sommaire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56DB087-765E-0E85-D3BF-B3E6B993F0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081" y="0"/>
            <a:ext cx="1905000" cy="6857999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42B2145-5ABD-3973-E8D7-D8AE3939B8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06651" y="1778789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01.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46415DBB-FFED-2306-64C4-6B17736FB18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1985" y="1778789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4" name="Espace réservé du texte 4">
            <a:extLst>
              <a:ext uri="{FF2B5EF4-FFF2-40B4-BE49-F238E27FC236}">
                <a16:creationId xmlns:a16="http://schemas.microsoft.com/office/drawing/2014/main" id="{EC3210EC-0E1E-079F-0B3A-BC88EDB379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06651" y="2207414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02.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C3F76E16-367C-FB26-495B-54DC1B236F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31985" y="2207414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E9B66BF1-73FF-93C5-2692-24CBE93AD6F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06651" y="2636039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03.</a:t>
            </a:r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BC1E9966-5B91-8053-16E6-54F83A8DE44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231985" y="2636039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10" name="Espace réservé du texte 4">
            <a:extLst>
              <a:ext uri="{FF2B5EF4-FFF2-40B4-BE49-F238E27FC236}">
                <a16:creationId xmlns:a16="http://schemas.microsoft.com/office/drawing/2014/main" id="{CBA61711-FE7E-C458-2A69-3223DE34255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6651" y="3064664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04.</a:t>
            </a:r>
          </a:p>
        </p:txBody>
      </p:sp>
      <p:sp>
        <p:nvSpPr>
          <p:cNvPr id="11" name="Espace réservé du texte 4">
            <a:extLst>
              <a:ext uri="{FF2B5EF4-FFF2-40B4-BE49-F238E27FC236}">
                <a16:creationId xmlns:a16="http://schemas.microsoft.com/office/drawing/2014/main" id="{8FDD5765-80D3-2A57-02DD-EBE1C577B21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231985" y="3064664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12" name="Espace réservé du texte 4">
            <a:extLst>
              <a:ext uri="{FF2B5EF4-FFF2-40B4-BE49-F238E27FC236}">
                <a16:creationId xmlns:a16="http://schemas.microsoft.com/office/drawing/2014/main" id="{4E73E494-DC5B-8927-844E-36DF56A93D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06058" y="3493289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05.</a:t>
            </a: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09780B14-9E20-E566-3014-A6F68F48AC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31392" y="3493289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E53592B7-C706-ABBC-B851-A561206DD44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06058" y="3921914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06.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C8D5629E-E100-C351-F105-2414B1D39D0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31392" y="3921914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17" name="Espace réservé du texte 4">
            <a:extLst>
              <a:ext uri="{FF2B5EF4-FFF2-40B4-BE49-F238E27FC236}">
                <a16:creationId xmlns:a16="http://schemas.microsoft.com/office/drawing/2014/main" id="{7AF68BA1-7F3E-5125-AA27-CC15EA58900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406058" y="4350539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07.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BE8CC9F0-B013-31F3-A02C-AFCC6D7A2F3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31392" y="4350539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19" name="Espace réservé du texte 4">
            <a:extLst>
              <a:ext uri="{FF2B5EF4-FFF2-40B4-BE49-F238E27FC236}">
                <a16:creationId xmlns:a16="http://schemas.microsoft.com/office/drawing/2014/main" id="{A8BC9EC3-C182-309A-1A7F-409BC9DBE7D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406058" y="4779164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08.</a:t>
            </a:r>
          </a:p>
        </p:txBody>
      </p:sp>
      <p:sp>
        <p:nvSpPr>
          <p:cNvPr id="20" name="Espace réservé du texte 4">
            <a:extLst>
              <a:ext uri="{FF2B5EF4-FFF2-40B4-BE49-F238E27FC236}">
                <a16:creationId xmlns:a16="http://schemas.microsoft.com/office/drawing/2014/main" id="{EB3C916C-B460-95E1-AF39-C39C7C017AA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31392" y="4779164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E016ADBF-194E-833B-10E3-383D6356507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406058" y="5207789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09.</a:t>
            </a:r>
          </a:p>
        </p:txBody>
      </p:sp>
      <p:sp>
        <p:nvSpPr>
          <p:cNvPr id="22" name="Espace réservé du texte 4">
            <a:extLst>
              <a:ext uri="{FF2B5EF4-FFF2-40B4-BE49-F238E27FC236}">
                <a16:creationId xmlns:a16="http://schemas.microsoft.com/office/drawing/2014/main" id="{25D4F72E-4C59-F034-2C95-4979454BA51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231392" y="5207789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sp>
        <p:nvSpPr>
          <p:cNvPr id="31" name="Espace réservé du texte 4">
            <a:extLst>
              <a:ext uri="{FF2B5EF4-FFF2-40B4-BE49-F238E27FC236}">
                <a16:creationId xmlns:a16="http://schemas.microsoft.com/office/drawing/2014/main" id="{646D1B91-7F60-C02F-7BB5-FC19B391778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06058" y="5636414"/>
            <a:ext cx="700916" cy="335761"/>
          </a:xfrm>
        </p:spPr>
        <p:txBody>
          <a:bodyPr anchor="ctr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10.</a:t>
            </a:r>
          </a:p>
        </p:txBody>
      </p:sp>
      <p:sp>
        <p:nvSpPr>
          <p:cNvPr id="32" name="Espace réservé du texte 4">
            <a:extLst>
              <a:ext uri="{FF2B5EF4-FFF2-40B4-BE49-F238E27FC236}">
                <a16:creationId xmlns:a16="http://schemas.microsoft.com/office/drawing/2014/main" id="{BCA01322-39F4-3B92-4BAF-521845A2556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231392" y="5636414"/>
            <a:ext cx="7702715" cy="335761"/>
          </a:xfrm>
        </p:spPr>
        <p:txBody>
          <a:bodyPr anchor="ctr">
            <a:no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Écrire ici le nom de la partie</a:t>
            </a:r>
          </a:p>
        </p:txBody>
      </p:sp>
      <p:pic>
        <p:nvPicPr>
          <p:cNvPr id="23" name="Image 22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09DDB14C-ADF9-0F61-4406-6703E3BFEF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555" y="5702744"/>
            <a:ext cx="2146820" cy="84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412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 d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id="{22918A59-30C0-3B36-BA1A-049514F42CF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0162" y="2033588"/>
            <a:ext cx="3021013" cy="1670050"/>
          </a:xfrm>
        </p:spPr>
        <p:txBody>
          <a:bodyPr>
            <a:noAutofit/>
          </a:bodyPr>
          <a:lstStyle>
            <a:lvl1pPr>
              <a:defRPr sz="13000">
                <a:solidFill>
                  <a:schemeClr val="tx2"/>
                </a:solidFill>
              </a:defRPr>
            </a:lvl1pPr>
            <a:lvl5pPr>
              <a:defRPr/>
            </a:lvl5pPr>
          </a:lstStyle>
          <a:p>
            <a:pPr lvl="0"/>
            <a:r>
              <a:rPr lang="fr-FR"/>
              <a:t>01.</a:t>
            </a:r>
          </a:p>
        </p:txBody>
      </p:sp>
      <p:sp>
        <p:nvSpPr>
          <p:cNvPr id="9" name="Espace réservé pour une image  8">
            <a:extLst>
              <a:ext uri="{FF2B5EF4-FFF2-40B4-BE49-F238E27FC236}">
                <a16:creationId xmlns:a16="http://schemas.microsoft.com/office/drawing/2014/main" id="{9C47DEFF-F25E-609B-122D-EC32CF8BA7F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389107" y="-10711"/>
            <a:ext cx="3832905" cy="6880745"/>
          </a:xfrm>
          <a:custGeom>
            <a:avLst/>
            <a:gdLst>
              <a:gd name="connsiteX0" fmla="*/ 3530480 w 3762375"/>
              <a:gd name="connsiteY0" fmla="*/ 5078292 h 6857999"/>
              <a:gd name="connsiteX1" fmla="*/ 517478 w 3762375"/>
              <a:gd name="connsiteY1" fmla="*/ 5791012 h 6857999"/>
              <a:gd name="connsiteX2" fmla="*/ 20000 w 3762375"/>
              <a:gd name="connsiteY2" fmla="*/ 2930296 h 6857999"/>
              <a:gd name="connsiteX3" fmla="*/ 1881186 w 3762375"/>
              <a:gd name="connsiteY3" fmla="*/ -1 h 6857999"/>
              <a:gd name="connsiteX4" fmla="*/ 3530480 w 3762375"/>
              <a:gd name="connsiteY4" fmla="*/ 5078292 h 6857999"/>
              <a:gd name="connsiteX0" fmla="*/ 3776661 w 3776661"/>
              <a:gd name="connsiteY0" fmla="*/ 6830893 h 7628864"/>
              <a:gd name="connsiteX1" fmla="*/ 544584 w 3776661"/>
              <a:gd name="connsiteY1" fmla="*/ 5791013 h 7628864"/>
              <a:gd name="connsiteX2" fmla="*/ 47106 w 3776661"/>
              <a:gd name="connsiteY2" fmla="*/ 2930297 h 7628864"/>
              <a:gd name="connsiteX3" fmla="*/ 1908292 w 3776661"/>
              <a:gd name="connsiteY3" fmla="*/ 0 h 7628864"/>
              <a:gd name="connsiteX4" fmla="*/ 3776661 w 3776661"/>
              <a:gd name="connsiteY4" fmla="*/ 6830893 h 7628864"/>
              <a:gd name="connsiteX0" fmla="*/ 3776661 w 3917244"/>
              <a:gd name="connsiteY0" fmla="*/ 6840418 h 7638389"/>
              <a:gd name="connsiteX1" fmla="*/ 544584 w 3917244"/>
              <a:gd name="connsiteY1" fmla="*/ 5800538 h 7638389"/>
              <a:gd name="connsiteX2" fmla="*/ 47106 w 3917244"/>
              <a:gd name="connsiteY2" fmla="*/ 2939822 h 7638389"/>
              <a:gd name="connsiteX3" fmla="*/ 3756142 w 3917244"/>
              <a:gd name="connsiteY3" fmla="*/ 0 h 7638389"/>
              <a:gd name="connsiteX4" fmla="*/ 3776661 w 3917244"/>
              <a:gd name="connsiteY4" fmla="*/ 6840418 h 7638389"/>
              <a:gd name="connsiteX0" fmla="*/ 3776661 w 3776661"/>
              <a:gd name="connsiteY0" fmla="*/ 6840418 h 7638389"/>
              <a:gd name="connsiteX1" fmla="*/ 544584 w 3776661"/>
              <a:gd name="connsiteY1" fmla="*/ 5800538 h 7638389"/>
              <a:gd name="connsiteX2" fmla="*/ 47106 w 3776661"/>
              <a:gd name="connsiteY2" fmla="*/ 2939822 h 7638389"/>
              <a:gd name="connsiteX3" fmla="*/ 3756142 w 3776661"/>
              <a:gd name="connsiteY3" fmla="*/ 0 h 7638389"/>
              <a:gd name="connsiteX4" fmla="*/ 3776661 w 3776661"/>
              <a:gd name="connsiteY4" fmla="*/ 6840418 h 7638389"/>
              <a:gd name="connsiteX0" fmla="*/ 3776661 w 3776661"/>
              <a:gd name="connsiteY0" fmla="*/ 6840418 h 7638389"/>
              <a:gd name="connsiteX1" fmla="*/ 544584 w 3776661"/>
              <a:gd name="connsiteY1" fmla="*/ 5800538 h 7638389"/>
              <a:gd name="connsiteX2" fmla="*/ 47106 w 3776661"/>
              <a:gd name="connsiteY2" fmla="*/ 2939822 h 7638389"/>
              <a:gd name="connsiteX3" fmla="*/ 3756142 w 3776661"/>
              <a:gd name="connsiteY3" fmla="*/ 0 h 7638389"/>
              <a:gd name="connsiteX4" fmla="*/ 3776661 w 3776661"/>
              <a:gd name="connsiteY4" fmla="*/ 6840418 h 7638389"/>
              <a:gd name="connsiteX0" fmla="*/ 3151041 w 3740122"/>
              <a:gd name="connsiteY0" fmla="*/ 6411793 h 7288872"/>
              <a:gd name="connsiteX1" fmla="*/ 528564 w 3740122"/>
              <a:gd name="connsiteY1" fmla="*/ 5800538 h 7288872"/>
              <a:gd name="connsiteX2" fmla="*/ 31086 w 3740122"/>
              <a:gd name="connsiteY2" fmla="*/ 2939822 h 7288872"/>
              <a:gd name="connsiteX3" fmla="*/ 3740122 w 3740122"/>
              <a:gd name="connsiteY3" fmla="*/ 0 h 7288872"/>
              <a:gd name="connsiteX4" fmla="*/ 3151041 w 3740122"/>
              <a:gd name="connsiteY4" fmla="*/ 6411793 h 7288872"/>
              <a:gd name="connsiteX0" fmla="*/ 3875071 w 3875071"/>
              <a:gd name="connsiteY0" fmla="*/ 6897568 h 7686037"/>
              <a:gd name="connsiteX1" fmla="*/ 547744 w 3875071"/>
              <a:gd name="connsiteY1" fmla="*/ 5800538 h 7686037"/>
              <a:gd name="connsiteX2" fmla="*/ 50266 w 3875071"/>
              <a:gd name="connsiteY2" fmla="*/ 2939822 h 7686037"/>
              <a:gd name="connsiteX3" fmla="*/ 3759302 w 3875071"/>
              <a:gd name="connsiteY3" fmla="*/ 0 h 7686037"/>
              <a:gd name="connsiteX4" fmla="*/ 3875071 w 3875071"/>
              <a:gd name="connsiteY4" fmla="*/ 6897568 h 7686037"/>
              <a:gd name="connsiteX0" fmla="*/ 3971518 w 3971518"/>
              <a:gd name="connsiteY0" fmla="*/ 7585234 h 8461799"/>
              <a:gd name="connsiteX1" fmla="*/ 644191 w 3971518"/>
              <a:gd name="connsiteY1" fmla="*/ 6488204 h 8461799"/>
              <a:gd name="connsiteX2" fmla="*/ 32413 w 3971518"/>
              <a:gd name="connsiteY2" fmla="*/ 769988 h 8461799"/>
              <a:gd name="connsiteX3" fmla="*/ 3855749 w 3971518"/>
              <a:gd name="connsiteY3" fmla="*/ 687666 h 8461799"/>
              <a:gd name="connsiteX4" fmla="*/ 3971518 w 3971518"/>
              <a:gd name="connsiteY4" fmla="*/ 7585234 h 8461799"/>
              <a:gd name="connsiteX0" fmla="*/ 3939105 w 3939105"/>
              <a:gd name="connsiteY0" fmla="*/ 7585234 h 8461799"/>
              <a:gd name="connsiteX1" fmla="*/ 611778 w 3939105"/>
              <a:gd name="connsiteY1" fmla="*/ 6488204 h 8461799"/>
              <a:gd name="connsiteX2" fmla="*/ 0 w 3939105"/>
              <a:gd name="connsiteY2" fmla="*/ 769988 h 8461799"/>
              <a:gd name="connsiteX3" fmla="*/ 3823336 w 3939105"/>
              <a:gd name="connsiteY3" fmla="*/ 687666 h 8461799"/>
              <a:gd name="connsiteX4" fmla="*/ 3939105 w 3939105"/>
              <a:gd name="connsiteY4" fmla="*/ 7585234 h 8461799"/>
              <a:gd name="connsiteX0" fmla="*/ 3815280 w 3815280"/>
              <a:gd name="connsiteY0" fmla="*/ 7634032 h 8512824"/>
              <a:gd name="connsiteX1" fmla="*/ 487953 w 3815280"/>
              <a:gd name="connsiteY1" fmla="*/ 6537002 h 8512824"/>
              <a:gd name="connsiteX2" fmla="*/ 0 w 3815280"/>
              <a:gd name="connsiteY2" fmla="*/ 752111 h 8512824"/>
              <a:gd name="connsiteX3" fmla="*/ 3699511 w 3815280"/>
              <a:gd name="connsiteY3" fmla="*/ 736464 h 8512824"/>
              <a:gd name="connsiteX4" fmla="*/ 3815280 w 3815280"/>
              <a:gd name="connsiteY4" fmla="*/ 7634032 h 8512824"/>
              <a:gd name="connsiteX0" fmla="*/ 4026409 w 4026409"/>
              <a:gd name="connsiteY0" fmla="*/ 7634032 h 8892607"/>
              <a:gd name="connsiteX1" fmla="*/ 165682 w 4026409"/>
              <a:gd name="connsiteY1" fmla="*/ 7737152 h 8892607"/>
              <a:gd name="connsiteX2" fmla="*/ 211129 w 4026409"/>
              <a:gd name="connsiteY2" fmla="*/ 752111 h 8892607"/>
              <a:gd name="connsiteX3" fmla="*/ 3910640 w 4026409"/>
              <a:gd name="connsiteY3" fmla="*/ 736464 h 8892607"/>
              <a:gd name="connsiteX4" fmla="*/ 4026409 w 4026409"/>
              <a:gd name="connsiteY4" fmla="*/ 7634032 h 8892607"/>
              <a:gd name="connsiteX0" fmla="*/ 4017782 w 4017782"/>
              <a:gd name="connsiteY0" fmla="*/ 7634032 h 8845642"/>
              <a:gd name="connsiteX1" fmla="*/ 166580 w 4017782"/>
              <a:gd name="connsiteY1" fmla="*/ 7622852 h 8845642"/>
              <a:gd name="connsiteX2" fmla="*/ 202502 w 4017782"/>
              <a:gd name="connsiteY2" fmla="*/ 752111 h 8845642"/>
              <a:gd name="connsiteX3" fmla="*/ 3902013 w 4017782"/>
              <a:gd name="connsiteY3" fmla="*/ 736464 h 8845642"/>
              <a:gd name="connsiteX4" fmla="*/ 4017782 w 4017782"/>
              <a:gd name="connsiteY4" fmla="*/ 7634032 h 8845642"/>
              <a:gd name="connsiteX0" fmla="*/ 3938407 w 3938407"/>
              <a:gd name="connsiteY0" fmla="*/ 7634032 h 8829536"/>
              <a:gd name="connsiteX1" fmla="*/ 87205 w 3938407"/>
              <a:gd name="connsiteY1" fmla="*/ 7622852 h 8829536"/>
              <a:gd name="connsiteX2" fmla="*/ 123127 w 3938407"/>
              <a:gd name="connsiteY2" fmla="*/ 752111 h 8829536"/>
              <a:gd name="connsiteX3" fmla="*/ 3822638 w 3938407"/>
              <a:gd name="connsiteY3" fmla="*/ 736464 h 8829536"/>
              <a:gd name="connsiteX4" fmla="*/ 3938407 w 3938407"/>
              <a:gd name="connsiteY4" fmla="*/ 7634032 h 8829536"/>
              <a:gd name="connsiteX0" fmla="*/ 3938407 w 3938407"/>
              <a:gd name="connsiteY0" fmla="*/ 7634032 h 8829536"/>
              <a:gd name="connsiteX1" fmla="*/ 87205 w 3938407"/>
              <a:gd name="connsiteY1" fmla="*/ 7622852 h 8829536"/>
              <a:gd name="connsiteX2" fmla="*/ 123127 w 3938407"/>
              <a:gd name="connsiteY2" fmla="*/ 752111 h 8829536"/>
              <a:gd name="connsiteX3" fmla="*/ 3822638 w 3938407"/>
              <a:gd name="connsiteY3" fmla="*/ 736464 h 8829536"/>
              <a:gd name="connsiteX4" fmla="*/ 3938407 w 3938407"/>
              <a:gd name="connsiteY4" fmla="*/ 7634032 h 8829536"/>
              <a:gd name="connsiteX0" fmla="*/ 3938407 w 3938407"/>
              <a:gd name="connsiteY0" fmla="*/ 7634032 h 8829536"/>
              <a:gd name="connsiteX1" fmla="*/ 87205 w 3938407"/>
              <a:gd name="connsiteY1" fmla="*/ 7622852 h 8829536"/>
              <a:gd name="connsiteX2" fmla="*/ 123127 w 3938407"/>
              <a:gd name="connsiteY2" fmla="*/ 752111 h 8829536"/>
              <a:gd name="connsiteX3" fmla="*/ 3822638 w 3938407"/>
              <a:gd name="connsiteY3" fmla="*/ 736464 h 8829536"/>
              <a:gd name="connsiteX4" fmla="*/ 3938407 w 3938407"/>
              <a:gd name="connsiteY4" fmla="*/ 7634032 h 8829536"/>
              <a:gd name="connsiteX0" fmla="*/ 3938407 w 3938407"/>
              <a:gd name="connsiteY0" fmla="*/ 7070844 h 8266348"/>
              <a:gd name="connsiteX1" fmla="*/ 87205 w 3938407"/>
              <a:gd name="connsiteY1" fmla="*/ 7059664 h 8266348"/>
              <a:gd name="connsiteX2" fmla="*/ 123127 w 3938407"/>
              <a:gd name="connsiteY2" fmla="*/ 188923 h 8266348"/>
              <a:gd name="connsiteX3" fmla="*/ 3822638 w 3938407"/>
              <a:gd name="connsiteY3" fmla="*/ 173276 h 8266348"/>
              <a:gd name="connsiteX4" fmla="*/ 3938407 w 3938407"/>
              <a:gd name="connsiteY4" fmla="*/ 7070844 h 8266348"/>
              <a:gd name="connsiteX0" fmla="*/ 3938407 w 4015143"/>
              <a:gd name="connsiteY0" fmla="*/ 7113151 h 8308655"/>
              <a:gd name="connsiteX1" fmla="*/ 87205 w 4015143"/>
              <a:gd name="connsiteY1" fmla="*/ 7101971 h 8308655"/>
              <a:gd name="connsiteX2" fmla="*/ 123127 w 4015143"/>
              <a:gd name="connsiteY2" fmla="*/ 231230 h 8308655"/>
              <a:gd name="connsiteX3" fmla="*/ 4015143 w 4015143"/>
              <a:gd name="connsiteY3" fmla="*/ 87246 h 8308655"/>
              <a:gd name="connsiteX4" fmla="*/ 3938407 w 4015143"/>
              <a:gd name="connsiteY4" fmla="*/ 7113151 h 8308655"/>
              <a:gd name="connsiteX0" fmla="*/ 3938407 w 4015940"/>
              <a:gd name="connsiteY0" fmla="*/ 7113151 h 8308655"/>
              <a:gd name="connsiteX1" fmla="*/ 87205 w 4015940"/>
              <a:gd name="connsiteY1" fmla="*/ 7101971 h 8308655"/>
              <a:gd name="connsiteX2" fmla="*/ 123127 w 4015940"/>
              <a:gd name="connsiteY2" fmla="*/ 231230 h 8308655"/>
              <a:gd name="connsiteX3" fmla="*/ 4015143 w 4015940"/>
              <a:gd name="connsiteY3" fmla="*/ 87246 h 8308655"/>
              <a:gd name="connsiteX4" fmla="*/ 3938407 w 4015940"/>
              <a:gd name="connsiteY4" fmla="*/ 7113151 h 8308655"/>
              <a:gd name="connsiteX0" fmla="*/ 3938407 w 4015940"/>
              <a:gd name="connsiteY0" fmla="*/ 7031057 h 8226561"/>
              <a:gd name="connsiteX1" fmla="*/ 87205 w 4015940"/>
              <a:gd name="connsiteY1" fmla="*/ 7019877 h 8226561"/>
              <a:gd name="connsiteX2" fmla="*/ 123127 w 4015940"/>
              <a:gd name="connsiteY2" fmla="*/ 149136 h 8226561"/>
              <a:gd name="connsiteX3" fmla="*/ 4015143 w 4015940"/>
              <a:gd name="connsiteY3" fmla="*/ 5152 h 8226561"/>
              <a:gd name="connsiteX4" fmla="*/ 3938407 w 4015940"/>
              <a:gd name="connsiteY4" fmla="*/ 7031057 h 8226561"/>
              <a:gd name="connsiteX0" fmla="*/ 3146868 w 4041839"/>
              <a:gd name="connsiteY0" fmla="*/ 6549794 h 7948422"/>
              <a:gd name="connsiteX1" fmla="*/ 113814 w 4041839"/>
              <a:gd name="connsiteY1" fmla="*/ 7019877 h 7948422"/>
              <a:gd name="connsiteX2" fmla="*/ 149736 w 4041839"/>
              <a:gd name="connsiteY2" fmla="*/ 149136 h 7948422"/>
              <a:gd name="connsiteX3" fmla="*/ 4041752 w 4041839"/>
              <a:gd name="connsiteY3" fmla="*/ 5152 h 7948422"/>
              <a:gd name="connsiteX4" fmla="*/ 3146868 w 4041839"/>
              <a:gd name="connsiteY4" fmla="*/ 6549794 h 7948422"/>
              <a:gd name="connsiteX0" fmla="*/ 4149953 w 4149953"/>
              <a:gd name="connsiteY0" fmla="*/ 7079184 h 8274330"/>
              <a:gd name="connsiteX1" fmla="*/ 170415 w 4149953"/>
              <a:gd name="connsiteY1" fmla="*/ 7019877 h 8274330"/>
              <a:gd name="connsiteX2" fmla="*/ 206337 w 4149953"/>
              <a:gd name="connsiteY2" fmla="*/ 149136 h 8274330"/>
              <a:gd name="connsiteX3" fmla="*/ 4098353 w 4149953"/>
              <a:gd name="connsiteY3" fmla="*/ 5152 h 8274330"/>
              <a:gd name="connsiteX4" fmla="*/ 4149953 w 4149953"/>
              <a:gd name="connsiteY4" fmla="*/ 7079184 h 8274330"/>
              <a:gd name="connsiteX0" fmla="*/ 4149953 w 4149953"/>
              <a:gd name="connsiteY0" fmla="*/ 7079184 h 7556332"/>
              <a:gd name="connsiteX1" fmla="*/ 170415 w 4149953"/>
              <a:gd name="connsiteY1" fmla="*/ 7019877 h 7556332"/>
              <a:gd name="connsiteX2" fmla="*/ 206337 w 4149953"/>
              <a:gd name="connsiteY2" fmla="*/ 149136 h 7556332"/>
              <a:gd name="connsiteX3" fmla="*/ 4098353 w 4149953"/>
              <a:gd name="connsiteY3" fmla="*/ 5152 h 7556332"/>
              <a:gd name="connsiteX4" fmla="*/ 4149953 w 4149953"/>
              <a:gd name="connsiteY4" fmla="*/ 7079184 h 7556332"/>
              <a:gd name="connsiteX0" fmla="*/ 4065423 w 4065423"/>
              <a:gd name="connsiteY0" fmla="*/ 7079184 h 7555590"/>
              <a:gd name="connsiteX1" fmla="*/ 85885 w 4065423"/>
              <a:gd name="connsiteY1" fmla="*/ 7019877 h 7555590"/>
              <a:gd name="connsiteX2" fmla="*/ 121807 w 4065423"/>
              <a:gd name="connsiteY2" fmla="*/ 149136 h 7555590"/>
              <a:gd name="connsiteX3" fmla="*/ 4013823 w 4065423"/>
              <a:gd name="connsiteY3" fmla="*/ 5152 h 7555590"/>
              <a:gd name="connsiteX4" fmla="*/ 4065423 w 4065423"/>
              <a:gd name="connsiteY4" fmla="*/ 7079184 h 7555590"/>
              <a:gd name="connsiteX0" fmla="*/ 4145917 w 4145917"/>
              <a:gd name="connsiteY0" fmla="*/ 7079184 h 7440337"/>
              <a:gd name="connsiteX1" fmla="*/ 166379 w 4145917"/>
              <a:gd name="connsiteY1" fmla="*/ 7019877 h 7440337"/>
              <a:gd name="connsiteX2" fmla="*/ 202301 w 4145917"/>
              <a:gd name="connsiteY2" fmla="*/ 149136 h 7440337"/>
              <a:gd name="connsiteX3" fmla="*/ 4094317 w 4145917"/>
              <a:gd name="connsiteY3" fmla="*/ 5152 h 7440337"/>
              <a:gd name="connsiteX4" fmla="*/ 4145917 w 4145917"/>
              <a:gd name="connsiteY4" fmla="*/ 7079184 h 7440337"/>
              <a:gd name="connsiteX0" fmla="*/ 4040735 w 4040735"/>
              <a:gd name="connsiteY0" fmla="*/ 7079184 h 7582194"/>
              <a:gd name="connsiteX1" fmla="*/ 61197 w 4040735"/>
              <a:gd name="connsiteY1" fmla="*/ 7019877 h 7582194"/>
              <a:gd name="connsiteX2" fmla="*/ 97119 w 4040735"/>
              <a:gd name="connsiteY2" fmla="*/ 149136 h 7582194"/>
              <a:gd name="connsiteX3" fmla="*/ 3989135 w 4040735"/>
              <a:gd name="connsiteY3" fmla="*/ 5152 h 7582194"/>
              <a:gd name="connsiteX4" fmla="*/ 4040735 w 4040735"/>
              <a:gd name="connsiteY4" fmla="*/ 7079184 h 7582194"/>
              <a:gd name="connsiteX0" fmla="*/ 4069494 w 4069494"/>
              <a:gd name="connsiteY0" fmla="*/ 7079184 h 7550867"/>
              <a:gd name="connsiteX1" fmla="*/ 89956 w 4069494"/>
              <a:gd name="connsiteY1" fmla="*/ 7019877 h 7550867"/>
              <a:gd name="connsiteX2" fmla="*/ 125878 w 4069494"/>
              <a:gd name="connsiteY2" fmla="*/ 149136 h 7550867"/>
              <a:gd name="connsiteX3" fmla="*/ 4017894 w 4069494"/>
              <a:gd name="connsiteY3" fmla="*/ 5152 h 7550867"/>
              <a:gd name="connsiteX4" fmla="*/ 4069494 w 4069494"/>
              <a:gd name="connsiteY4" fmla="*/ 7079184 h 7550867"/>
              <a:gd name="connsiteX0" fmla="*/ 3979538 w 3979538"/>
              <a:gd name="connsiteY0" fmla="*/ 7079184 h 7079184"/>
              <a:gd name="connsiteX1" fmla="*/ 0 w 3979538"/>
              <a:gd name="connsiteY1" fmla="*/ 7019877 h 7079184"/>
              <a:gd name="connsiteX2" fmla="*/ 35922 w 3979538"/>
              <a:gd name="connsiteY2" fmla="*/ 149136 h 7079184"/>
              <a:gd name="connsiteX3" fmla="*/ 3927938 w 3979538"/>
              <a:gd name="connsiteY3" fmla="*/ 5152 h 7079184"/>
              <a:gd name="connsiteX4" fmla="*/ 3979538 w 3979538"/>
              <a:gd name="connsiteY4" fmla="*/ 7079184 h 7079184"/>
              <a:gd name="connsiteX0" fmla="*/ 3522338 w 3928124"/>
              <a:gd name="connsiteY0" fmla="*/ 6643249 h 7019877"/>
              <a:gd name="connsiteX1" fmla="*/ 0 w 3928124"/>
              <a:gd name="connsiteY1" fmla="*/ 7019877 h 7019877"/>
              <a:gd name="connsiteX2" fmla="*/ 35922 w 3928124"/>
              <a:gd name="connsiteY2" fmla="*/ 149136 h 7019877"/>
              <a:gd name="connsiteX3" fmla="*/ 3927938 w 3928124"/>
              <a:gd name="connsiteY3" fmla="*/ 5152 h 7019877"/>
              <a:gd name="connsiteX4" fmla="*/ 3522338 w 3928124"/>
              <a:gd name="connsiteY4" fmla="*/ 6643249 h 7019877"/>
              <a:gd name="connsiteX0" fmla="*/ 3798785 w 3928462"/>
              <a:gd name="connsiteY0" fmla="*/ 7004756 h 7019877"/>
              <a:gd name="connsiteX1" fmla="*/ 0 w 3928462"/>
              <a:gd name="connsiteY1" fmla="*/ 7019877 h 7019877"/>
              <a:gd name="connsiteX2" fmla="*/ 35922 w 3928462"/>
              <a:gd name="connsiteY2" fmla="*/ 149136 h 7019877"/>
              <a:gd name="connsiteX3" fmla="*/ 3927938 w 3928462"/>
              <a:gd name="connsiteY3" fmla="*/ 5152 h 7019877"/>
              <a:gd name="connsiteX4" fmla="*/ 3798785 w 3928462"/>
              <a:gd name="connsiteY4" fmla="*/ 7004756 h 7019877"/>
              <a:gd name="connsiteX0" fmla="*/ 3798785 w 3798785"/>
              <a:gd name="connsiteY0" fmla="*/ 6892674 h 6907795"/>
              <a:gd name="connsiteX1" fmla="*/ 0 w 3798785"/>
              <a:gd name="connsiteY1" fmla="*/ 6907795 h 6907795"/>
              <a:gd name="connsiteX2" fmla="*/ 35922 w 3798785"/>
              <a:gd name="connsiteY2" fmla="*/ 37054 h 6907795"/>
              <a:gd name="connsiteX3" fmla="*/ 3555799 w 3798785"/>
              <a:gd name="connsiteY3" fmla="*/ 456596 h 6907795"/>
              <a:gd name="connsiteX4" fmla="*/ 3798785 w 3798785"/>
              <a:gd name="connsiteY4" fmla="*/ 6892674 h 6907795"/>
              <a:gd name="connsiteX0" fmla="*/ 3798785 w 3798785"/>
              <a:gd name="connsiteY0" fmla="*/ 6945047 h 6960168"/>
              <a:gd name="connsiteX1" fmla="*/ 0 w 3798785"/>
              <a:gd name="connsiteY1" fmla="*/ 6960168 h 6960168"/>
              <a:gd name="connsiteX2" fmla="*/ 35922 w 3798785"/>
              <a:gd name="connsiteY2" fmla="*/ 89427 h 6960168"/>
              <a:gd name="connsiteX3" fmla="*/ 3779083 w 3798785"/>
              <a:gd name="connsiteY3" fmla="*/ 73034 h 6960168"/>
              <a:gd name="connsiteX4" fmla="*/ 3798785 w 3798785"/>
              <a:gd name="connsiteY4" fmla="*/ 6945047 h 6960168"/>
              <a:gd name="connsiteX0" fmla="*/ 3798785 w 3798785"/>
              <a:gd name="connsiteY0" fmla="*/ 6872013 h 6887134"/>
              <a:gd name="connsiteX1" fmla="*/ 0 w 3798785"/>
              <a:gd name="connsiteY1" fmla="*/ 6887134 h 6887134"/>
              <a:gd name="connsiteX2" fmla="*/ 35922 w 3798785"/>
              <a:gd name="connsiteY2" fmla="*/ 16393 h 6887134"/>
              <a:gd name="connsiteX3" fmla="*/ 3779083 w 3798785"/>
              <a:gd name="connsiteY3" fmla="*/ 0 h 6887134"/>
              <a:gd name="connsiteX4" fmla="*/ 3798785 w 3798785"/>
              <a:gd name="connsiteY4" fmla="*/ 6872013 h 6887134"/>
              <a:gd name="connsiteX0" fmla="*/ 3798785 w 3798785"/>
              <a:gd name="connsiteY0" fmla="*/ 6872448 h 6887569"/>
              <a:gd name="connsiteX1" fmla="*/ 0 w 3798785"/>
              <a:gd name="connsiteY1" fmla="*/ 6887569 h 6887569"/>
              <a:gd name="connsiteX2" fmla="*/ 35922 w 3798785"/>
              <a:gd name="connsiteY2" fmla="*/ 16828 h 6887569"/>
              <a:gd name="connsiteX3" fmla="*/ 3779083 w 3798785"/>
              <a:gd name="connsiteY3" fmla="*/ 435 h 6887569"/>
              <a:gd name="connsiteX4" fmla="*/ 3798785 w 3798785"/>
              <a:gd name="connsiteY4" fmla="*/ 6872448 h 6887569"/>
              <a:gd name="connsiteX0" fmla="*/ 3762863 w 3762863"/>
              <a:gd name="connsiteY0" fmla="*/ 6872448 h 6872448"/>
              <a:gd name="connsiteX1" fmla="*/ 134675 w 3762863"/>
              <a:gd name="connsiteY1" fmla="*/ 6812506 h 6872448"/>
              <a:gd name="connsiteX2" fmla="*/ 0 w 3762863"/>
              <a:gd name="connsiteY2" fmla="*/ 16828 h 6872448"/>
              <a:gd name="connsiteX3" fmla="*/ 3743161 w 3762863"/>
              <a:gd name="connsiteY3" fmla="*/ 435 h 6872448"/>
              <a:gd name="connsiteX4" fmla="*/ 3762863 w 3762863"/>
              <a:gd name="connsiteY4" fmla="*/ 6872448 h 6872448"/>
              <a:gd name="connsiteX0" fmla="*/ 3846553 w 3846553"/>
              <a:gd name="connsiteY0" fmla="*/ 6872448 h 6880745"/>
              <a:gd name="connsiteX1" fmla="*/ 0 w 3846553"/>
              <a:gd name="connsiteY1" fmla="*/ 6880745 h 6880745"/>
              <a:gd name="connsiteX2" fmla="*/ 83690 w 3846553"/>
              <a:gd name="connsiteY2" fmla="*/ 16828 h 6880745"/>
              <a:gd name="connsiteX3" fmla="*/ 3826851 w 3846553"/>
              <a:gd name="connsiteY3" fmla="*/ 435 h 6880745"/>
              <a:gd name="connsiteX4" fmla="*/ 3846553 w 3846553"/>
              <a:gd name="connsiteY4" fmla="*/ 6872448 h 6880745"/>
              <a:gd name="connsiteX0" fmla="*/ 3832905 w 3832905"/>
              <a:gd name="connsiteY0" fmla="*/ 6872448 h 6880745"/>
              <a:gd name="connsiteX1" fmla="*/ 0 w 3832905"/>
              <a:gd name="connsiteY1" fmla="*/ 6880745 h 6880745"/>
              <a:gd name="connsiteX2" fmla="*/ 70042 w 3832905"/>
              <a:gd name="connsiteY2" fmla="*/ 16828 h 6880745"/>
              <a:gd name="connsiteX3" fmla="*/ 3813203 w 3832905"/>
              <a:gd name="connsiteY3" fmla="*/ 435 h 6880745"/>
              <a:gd name="connsiteX4" fmla="*/ 3832905 w 3832905"/>
              <a:gd name="connsiteY4" fmla="*/ 6872448 h 6880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32905" h="6880745">
                <a:moveTo>
                  <a:pt x="3832905" y="6872448"/>
                </a:moveTo>
                <a:lnTo>
                  <a:pt x="0" y="6880745"/>
                </a:lnTo>
                <a:cubicBezTo>
                  <a:pt x="1476330" y="4394243"/>
                  <a:pt x="890865" y="1554366"/>
                  <a:pt x="70042" y="16828"/>
                </a:cubicBezTo>
                <a:cubicBezTo>
                  <a:pt x="1342713" y="-4209"/>
                  <a:pt x="2879927" y="435"/>
                  <a:pt x="3813203" y="435"/>
                </a:cubicBezTo>
                <a:cubicBezTo>
                  <a:pt x="3823552" y="1741325"/>
                  <a:pt x="3826065" y="4579609"/>
                  <a:pt x="3832905" y="687244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1600" b="0">
                <a:solidFill>
                  <a:schemeClr val="tx1"/>
                </a:solidFill>
              </a:defRPr>
            </a:lvl1pPr>
          </a:lstStyle>
          <a:p>
            <a:r>
              <a:rPr lang="fr-FR"/>
              <a:t>=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DC45414-2818-0839-9FE8-3CC299832B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94A41C-22E1-1741-CFE6-34DDD6DB0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6718F70-4782-E3F5-0AF6-56E42CEA651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1BA6F6DB-84C5-23C1-4D1E-F88CD89F4B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58107" y="2889250"/>
            <a:ext cx="5394978" cy="2056376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>
              <a:defRPr sz="3200" normalizeH="0" baseline="0"/>
            </a:lvl1pPr>
          </a:lstStyle>
          <a:p>
            <a:r>
              <a:rPr lang="fr-FR"/>
              <a:t>Titre de la partie</a:t>
            </a:r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48A2829A-F625-D892-C7A6-C772DE4A6CAD}"/>
              </a:ext>
            </a:extLst>
          </p:cNvPr>
          <p:cNvSpPr/>
          <p:nvPr userDrawn="1"/>
        </p:nvSpPr>
        <p:spPr>
          <a:xfrm>
            <a:off x="5933083" y="-723015"/>
            <a:ext cx="2361943" cy="8304028"/>
          </a:xfrm>
          <a:prstGeom prst="arc">
            <a:avLst>
              <a:gd name="adj1" fmla="val 16836333"/>
              <a:gd name="adj2" fmla="val 4759213"/>
            </a:avLst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5A122F01-DA4F-6F27-B622-A491B9F1BE10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937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2A4DAC-F8DA-7022-6CC8-E7B799CDF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4" y="365125"/>
            <a:ext cx="10963261" cy="379478"/>
          </a:xfrm>
          <a:prstGeom prst="rect">
            <a:avLst/>
          </a:prstGeom>
        </p:spPr>
        <p:txBody>
          <a:bodyPr/>
          <a:lstStyle/>
          <a:p>
            <a:r>
              <a:rPr lang="fr-FR"/>
              <a:t>Titre de la partie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70B38B0-E06A-59E6-4DE7-9355B4DB29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B4871C3-4D08-7B67-EA99-1B765A650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9408" y="6492875"/>
            <a:ext cx="5253485" cy="180000"/>
          </a:xfrm>
        </p:spPr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986600E-82A3-D0D6-4B05-F7BAA20D6FE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45D23B-8D13-2D1E-55C9-C09A0C80CC8B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915E3CB-8291-EE48-63F0-3BF9383A844E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E80BC05F-4276-8D95-1D77-FF53492187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47704" y="1397000"/>
            <a:ext cx="10963261" cy="46196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endParaRPr lang="fr-FR"/>
          </a:p>
          <a:p>
            <a:pPr lvl="2"/>
            <a:r>
              <a:rPr lang="fr-FR"/>
              <a:t>Texte</a:t>
            </a:r>
          </a:p>
          <a:p>
            <a:pPr lvl="3"/>
            <a:r>
              <a:rPr lang="fr-FR"/>
              <a:t>Texte italique</a:t>
            </a:r>
          </a:p>
          <a:p>
            <a:pPr lvl="3"/>
            <a:endParaRPr lang="fr-FR"/>
          </a:p>
          <a:p>
            <a:pPr lvl="4"/>
            <a:r>
              <a:rPr lang="fr-FR"/>
              <a:t>Premier niveau de liste à puces</a:t>
            </a:r>
          </a:p>
          <a:p>
            <a:pPr lvl="5"/>
            <a:r>
              <a:rPr lang="fr-FR"/>
              <a:t>Second niveau de liste à puces</a:t>
            </a:r>
          </a:p>
        </p:txBody>
      </p:sp>
      <p:pic>
        <p:nvPicPr>
          <p:cNvPr id="10" name="Image 9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507559D5-8BD2-59E4-D879-9F7D65E2F0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889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918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lu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3301FD7D-788D-D63A-1005-0FF5BF823A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500" y="1567"/>
            <a:ext cx="2222500" cy="685486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32A4DAC-F8DA-7022-6CC8-E7B799CDF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4" y="365125"/>
            <a:ext cx="10963261" cy="379478"/>
          </a:xfrm>
          <a:prstGeom prst="rect">
            <a:avLst/>
          </a:prstGeom>
        </p:spPr>
        <p:txBody>
          <a:bodyPr/>
          <a:lstStyle/>
          <a:p>
            <a:r>
              <a:rPr lang="fr-FR"/>
              <a:t>Titre de la partie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70B38B0-E06A-59E6-4DE7-9355B4DB29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B4871C3-4D08-7B67-EA99-1B765A650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9408" y="6492875"/>
            <a:ext cx="5253485" cy="180000"/>
          </a:xfrm>
        </p:spPr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986600E-82A3-D0D6-4B05-F7BAA20D6FE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45D23B-8D13-2D1E-55C9-C09A0C80CC8B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2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915E3CB-8291-EE48-63F0-3BF9383A844E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space réservé du texte 2">
            <a:extLst>
              <a:ext uri="{FF2B5EF4-FFF2-40B4-BE49-F238E27FC236}">
                <a16:creationId xmlns:a16="http://schemas.microsoft.com/office/drawing/2014/main" id="{E80BC05F-4276-8D95-1D77-FF53492187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47704" y="1397000"/>
            <a:ext cx="10963261" cy="46196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endParaRPr lang="fr-FR"/>
          </a:p>
          <a:p>
            <a:pPr lvl="2"/>
            <a:r>
              <a:rPr lang="fr-FR"/>
              <a:t>Texte</a:t>
            </a:r>
          </a:p>
          <a:p>
            <a:pPr lvl="3"/>
            <a:r>
              <a:rPr lang="fr-FR"/>
              <a:t>Texte italique</a:t>
            </a:r>
          </a:p>
          <a:p>
            <a:pPr lvl="3"/>
            <a:endParaRPr lang="fr-FR"/>
          </a:p>
          <a:p>
            <a:pPr lvl="4"/>
            <a:r>
              <a:rPr lang="fr-FR"/>
              <a:t>Premier niveau de liste à puces</a:t>
            </a:r>
          </a:p>
          <a:p>
            <a:pPr lvl="5"/>
            <a:r>
              <a:rPr lang="fr-FR"/>
              <a:t>Second niveau de liste à puces</a:t>
            </a:r>
          </a:p>
        </p:txBody>
      </p:sp>
      <p:pic>
        <p:nvPicPr>
          <p:cNvPr id="9" name="Image 8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0B6F3407-53FF-20F1-F3B0-B96F0CFD394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889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42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6">
            <a:extLst>
              <a:ext uri="{FF2B5EF4-FFF2-40B4-BE49-F238E27FC236}">
                <a16:creationId xmlns:a16="http://schemas.microsoft.com/office/drawing/2014/main" id="{AC82FB93-E5EB-611C-DBBC-5CF6ACD7BD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218430" y="0"/>
            <a:ext cx="2973565" cy="6858000"/>
          </a:xfrm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32A4DAC-F8DA-7022-6CC8-E7B799CDF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4" y="365125"/>
            <a:ext cx="10963261" cy="379478"/>
          </a:xfrm>
          <a:prstGeom prst="rect">
            <a:avLst/>
          </a:prstGeom>
        </p:spPr>
        <p:txBody>
          <a:bodyPr/>
          <a:lstStyle/>
          <a:p>
            <a:r>
              <a:rPr lang="fr-FR"/>
              <a:t>Titre de la partie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70B38B0-E06A-59E6-4DE7-9355B4DB29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B4871C3-4D08-7B67-EA99-1B765A650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9408" y="6492875"/>
            <a:ext cx="5253485" cy="180000"/>
          </a:xfrm>
        </p:spPr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986600E-82A3-D0D6-4B05-F7BAA20D6FE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45D23B-8D13-2D1E-55C9-C09A0C80CC8B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915E3CB-8291-EE48-63F0-3BF9383A844E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AB39036F-3271-C79A-942A-F2AA534AB38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47704" y="1397000"/>
            <a:ext cx="8167111" cy="46196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endParaRPr lang="fr-FR"/>
          </a:p>
          <a:p>
            <a:pPr lvl="2"/>
            <a:r>
              <a:rPr lang="fr-FR"/>
              <a:t>Texte</a:t>
            </a:r>
          </a:p>
          <a:p>
            <a:pPr lvl="3"/>
            <a:r>
              <a:rPr lang="fr-FR"/>
              <a:t>Texte italique</a:t>
            </a:r>
          </a:p>
          <a:p>
            <a:pPr lvl="3"/>
            <a:endParaRPr lang="fr-FR"/>
          </a:p>
          <a:p>
            <a:pPr lvl="4"/>
            <a:r>
              <a:rPr lang="fr-FR"/>
              <a:t>Premier niveau de liste à puces</a:t>
            </a:r>
          </a:p>
          <a:p>
            <a:pPr lvl="5"/>
            <a:r>
              <a:rPr lang="fr-FR"/>
              <a:t>Second niveau de liste à puces</a:t>
            </a:r>
          </a:p>
        </p:txBody>
      </p:sp>
      <p:pic>
        <p:nvPicPr>
          <p:cNvPr id="11" name="Image 10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CC035021-2190-3F89-F8CD-A155DA048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785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28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6">
            <a:extLst>
              <a:ext uri="{FF2B5EF4-FFF2-40B4-BE49-F238E27FC236}">
                <a16:creationId xmlns:a16="http://schemas.microsoft.com/office/drawing/2014/main" id="{AC82FB93-E5EB-611C-DBBC-5CF6ACD7BD2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92894" y="0"/>
            <a:ext cx="4799102" cy="6858000"/>
          </a:xfrm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32A4DAC-F8DA-7022-6CC8-E7B799CDF5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4" y="365125"/>
            <a:ext cx="10963261" cy="379478"/>
          </a:xfrm>
          <a:prstGeom prst="rect">
            <a:avLst/>
          </a:prstGeom>
        </p:spPr>
        <p:txBody>
          <a:bodyPr/>
          <a:lstStyle/>
          <a:p>
            <a:r>
              <a:rPr lang="fr-FR"/>
              <a:t>Titre de la partie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70B38B0-E06A-59E6-4DE7-9355B4DB29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B4871C3-4D08-7B67-EA99-1B765A650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39409" y="6492875"/>
            <a:ext cx="4163026" cy="180000"/>
          </a:xfrm>
        </p:spPr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986600E-82A3-D0D6-4B05-F7BAA20D6FE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45D23B-8D13-2D1E-55C9-C09A0C80CC8B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915E3CB-8291-EE48-63F0-3BF9383A844E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93C67636-99BB-1AC5-7D59-A8162B2778C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47705" y="1397000"/>
            <a:ext cx="6329164" cy="46196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endParaRPr lang="fr-FR"/>
          </a:p>
          <a:p>
            <a:pPr lvl="2"/>
            <a:r>
              <a:rPr lang="fr-FR"/>
              <a:t>Texte</a:t>
            </a:r>
          </a:p>
          <a:p>
            <a:pPr lvl="3"/>
            <a:r>
              <a:rPr lang="fr-FR"/>
              <a:t>Texte italique</a:t>
            </a:r>
          </a:p>
          <a:p>
            <a:pPr lvl="3"/>
            <a:endParaRPr lang="fr-FR"/>
          </a:p>
          <a:p>
            <a:pPr lvl="4"/>
            <a:r>
              <a:rPr lang="fr-FR"/>
              <a:t>Premier niveau de liste à puces</a:t>
            </a:r>
          </a:p>
          <a:p>
            <a:pPr lvl="5"/>
            <a:r>
              <a:rPr lang="fr-FR"/>
              <a:t>Second niveau de liste à puces</a:t>
            </a:r>
          </a:p>
        </p:txBody>
      </p:sp>
      <p:pic>
        <p:nvPicPr>
          <p:cNvPr id="11" name="Image 10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0F9B4119-7010-D9F0-707C-F3C42241F0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839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652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16BD9E-5200-8FA1-9F8C-4A7EDAAB41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04" y="365125"/>
            <a:ext cx="10963267" cy="379478"/>
          </a:xfrm>
        </p:spPr>
        <p:txBody>
          <a:bodyPr/>
          <a:lstStyle/>
          <a:p>
            <a:r>
              <a:rPr lang="fr-FR"/>
              <a:t>Titre de la partie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D724DA1-39E7-24A8-5C23-FC1A3DEFCA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F62AA38-22BD-AA32-AFEB-890306BF4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0B40527-FB1C-BADA-7671-1E149E4B3E0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9" name="Espace réservé du texte 13">
            <a:extLst>
              <a:ext uri="{FF2B5EF4-FFF2-40B4-BE49-F238E27FC236}">
                <a16:creationId xmlns:a16="http://schemas.microsoft.com/office/drawing/2014/main" id="{CA726962-4E58-302C-355D-468FEBA4AD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7704" y="1390650"/>
            <a:ext cx="5133971" cy="461962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endParaRPr lang="fr-FR"/>
          </a:p>
          <a:p>
            <a:pPr lvl="2"/>
            <a:r>
              <a:rPr lang="fr-FR"/>
              <a:t>Texte</a:t>
            </a:r>
          </a:p>
          <a:p>
            <a:pPr lvl="3"/>
            <a:r>
              <a:rPr lang="fr-FR"/>
              <a:t>Texte italique</a:t>
            </a:r>
          </a:p>
          <a:p>
            <a:pPr lvl="3"/>
            <a:endParaRPr lang="fr-FR"/>
          </a:p>
          <a:p>
            <a:pPr lvl="4"/>
            <a:r>
              <a:rPr lang="fr-FR"/>
              <a:t>Premier niveau de liste à puces</a:t>
            </a:r>
          </a:p>
          <a:p>
            <a:pPr lvl="5"/>
            <a:r>
              <a:rPr lang="fr-FR"/>
              <a:t>Second niveau de liste à puces</a:t>
            </a:r>
          </a:p>
        </p:txBody>
      </p:sp>
      <p:sp>
        <p:nvSpPr>
          <p:cNvPr id="10" name="Espace réservé pour une image  6">
            <a:extLst>
              <a:ext uri="{FF2B5EF4-FFF2-40B4-BE49-F238E27FC236}">
                <a16:creationId xmlns:a16="http://schemas.microsoft.com/office/drawing/2014/main" id="{1CA87B95-EC43-6D0E-CDF1-38488DBEAB3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77000" y="1390650"/>
            <a:ext cx="5133971" cy="4619625"/>
          </a:xfrm>
        </p:spPr>
        <p:txBody>
          <a:bodyPr anchor="ctr">
            <a:normAutofit/>
          </a:bodyPr>
          <a:lstStyle>
            <a:lvl1pPr algn="ctr"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882C24-D633-0019-C454-F9B5A3133417}"/>
              </a:ext>
            </a:extLst>
          </p:cNvPr>
          <p:cNvSpPr/>
          <p:nvPr userDrawn="1"/>
        </p:nvSpPr>
        <p:spPr>
          <a:xfrm rot="5400000">
            <a:off x="4142156" y="3658817"/>
            <a:ext cx="4619622" cy="832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4DFC47A6-B269-32A4-D754-BA986C1A4FC9}"/>
              </a:ext>
            </a:extLst>
          </p:cNvPr>
          <p:cNvCxnSpPr>
            <a:cxnSpLocks/>
          </p:cNvCxnSpPr>
          <p:nvPr userDrawn="1"/>
        </p:nvCxnSpPr>
        <p:spPr>
          <a:xfrm>
            <a:off x="2034036" y="6492875"/>
            <a:ext cx="0" cy="160657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1387721B-65E0-EB57-22F7-B22167B76633}"/>
              </a:ext>
            </a:extLst>
          </p:cNvPr>
          <p:cNvSpPr/>
          <p:nvPr userDrawn="1"/>
        </p:nvSpPr>
        <p:spPr>
          <a:xfrm>
            <a:off x="647704" y="952500"/>
            <a:ext cx="451868" cy="666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obscurité, Caractère coloré, capture d’écran, noir&#10;&#10;Description générée automatiquement">
            <a:extLst>
              <a:ext uri="{FF2B5EF4-FFF2-40B4-BE49-F238E27FC236}">
                <a16:creationId xmlns:a16="http://schemas.microsoft.com/office/drawing/2014/main" id="{D04B07AE-E182-A2ED-5066-7E8BDC5345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889" y="6330579"/>
            <a:ext cx="827030" cy="32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28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F736A9C-F184-9DBB-C4B2-72B72631B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082" y="365125"/>
            <a:ext cx="11609836" cy="37947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fr-FR"/>
              <a:t>Titre de la partie</a:t>
            </a:r>
            <a:br>
              <a:rPr lang="fr-FR"/>
            </a:br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4A398F-151D-6A98-55F7-2BDC1EC2B3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Premier niveau</a:t>
            </a:r>
          </a:p>
          <a:p>
            <a:pPr lvl="1"/>
            <a:r>
              <a:rPr lang="fr-FR"/>
              <a:t>Deuxième niveau</a:t>
            </a:r>
          </a:p>
          <a:p>
            <a:pPr lvl="1"/>
            <a:endParaRPr lang="fr-FR"/>
          </a:p>
          <a:p>
            <a:pPr lvl="2"/>
            <a:r>
              <a:rPr lang="fr-FR"/>
              <a:t>Texte</a:t>
            </a:r>
          </a:p>
          <a:p>
            <a:pPr lvl="3"/>
            <a:r>
              <a:rPr lang="fr-FR"/>
              <a:t>Texte italique</a:t>
            </a:r>
          </a:p>
          <a:p>
            <a:pPr lvl="3"/>
            <a:endParaRPr lang="fr-FR"/>
          </a:p>
          <a:p>
            <a:pPr lvl="4"/>
            <a:r>
              <a:rPr lang="fr-FR"/>
              <a:t>Premier niveau de liste à puces</a:t>
            </a:r>
          </a:p>
          <a:p>
            <a:pPr lvl="5"/>
            <a:r>
              <a:rPr lang="fr-FR"/>
              <a:t>Second niveau de liste à puces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9D12B1-F038-B0C3-CB2B-5B6A4A4F6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91082" y="6492876"/>
            <a:ext cx="547118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13" name="Espace réservé du pied de page 4">
            <a:extLst>
              <a:ext uri="{FF2B5EF4-FFF2-40B4-BE49-F238E27FC236}">
                <a16:creationId xmlns:a16="http://schemas.microsoft.com/office/drawing/2014/main" id="{FB2BE389-4333-A5DC-1B68-2316B8CE48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39409" y="6492875"/>
            <a:ext cx="4114800" cy="1800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K-WASH _ CRA presentation</a:t>
            </a:r>
          </a:p>
        </p:txBody>
      </p:sp>
      <p:sp>
        <p:nvSpPr>
          <p:cNvPr id="14" name="Espace réservé de la date 3">
            <a:extLst>
              <a:ext uri="{FF2B5EF4-FFF2-40B4-BE49-F238E27FC236}">
                <a16:creationId xmlns:a16="http://schemas.microsoft.com/office/drawing/2014/main" id="{E0FD9457-D572-C0FB-8ECC-A1B395C1A4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87552" y="6492875"/>
            <a:ext cx="941108" cy="180000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900"/>
            </a:lvl1pPr>
          </a:lstStyle>
          <a:p>
            <a:r>
              <a:rPr lang="fr-FR"/>
              <a:t>December 2025</a:t>
            </a:r>
          </a:p>
        </p:txBody>
      </p:sp>
    </p:spTree>
    <p:extLst>
      <p:ext uri="{BB962C8B-B14F-4D97-AF65-F5344CB8AC3E}">
        <p14:creationId xmlns:p14="http://schemas.microsoft.com/office/powerpoint/2010/main" val="3218747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6" r:id="rId3"/>
    <p:sldLayoutId id="2147483651" r:id="rId4"/>
    <p:sldLayoutId id="2147483667" r:id="rId5"/>
    <p:sldLayoutId id="2147483650" r:id="rId6"/>
    <p:sldLayoutId id="2147483669" r:id="rId7"/>
    <p:sldLayoutId id="2147483670" r:id="rId8"/>
    <p:sldLayoutId id="2147483658" r:id="rId9"/>
    <p:sldLayoutId id="2147483661" r:id="rId10"/>
    <p:sldLayoutId id="2147483660" r:id="rId11"/>
    <p:sldLayoutId id="2147483659" r:id="rId12"/>
    <p:sldLayoutId id="2147483665" r:id="rId13"/>
    <p:sldLayoutId id="2147483663" r:id="rId14"/>
    <p:sldLayoutId id="2147483672" r:id="rId15"/>
    <p:sldLayoutId id="2147483654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b="1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857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Tx/>
        <a:buBlip>
          <a:blip r:embed="rId18"/>
        </a:buBlip>
        <a:defRPr sz="18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60000" indent="-228600" algn="l" defTabSz="914400" rtl="0" eaLnBrk="1" latinLnBrk="0" hangingPunct="1">
        <a:lnSpc>
          <a:spcPct val="90000"/>
        </a:lnSpc>
        <a:spcBef>
          <a:spcPts val="500"/>
        </a:spcBef>
        <a:buSzPct val="12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315162D-B2C0-7805-C7EA-5F0116ED6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Nom du projet</a:t>
            </a:r>
          </a:p>
          <a:p>
            <a:pPr lvl="2"/>
            <a:r>
              <a:rPr lang="fr-FR"/>
              <a:t>Date</a:t>
            </a:r>
          </a:p>
          <a:p>
            <a:pPr lvl="3"/>
            <a:r>
              <a:rPr lang="fr-FR"/>
              <a:t>Titre catégorie</a:t>
            </a:r>
          </a:p>
          <a:p>
            <a:pPr lvl="4"/>
            <a:r>
              <a:rPr lang="fr-FR"/>
              <a:t>Texte</a:t>
            </a:r>
          </a:p>
          <a:p>
            <a:pPr lvl="5"/>
            <a:r>
              <a:rPr lang="fr-FR"/>
              <a:t>Mission</a:t>
            </a:r>
          </a:p>
          <a:p>
            <a:pPr lvl="6"/>
            <a:r>
              <a:rPr lang="fr-FR"/>
              <a:t>Chiffres clés</a:t>
            </a:r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54F946B-AE6D-3B0D-CCF8-CE5559B163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91082" y="6492876"/>
            <a:ext cx="547118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67C0D4E-7AF8-4EE0-8632-0BA880AF82F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9" name="Espace réservé de la date 3">
            <a:extLst>
              <a:ext uri="{FF2B5EF4-FFF2-40B4-BE49-F238E27FC236}">
                <a16:creationId xmlns:a16="http://schemas.microsoft.com/office/drawing/2014/main" id="{618B05CA-C78F-E73C-4760-34C8D5A314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87552" y="6492875"/>
            <a:ext cx="941108" cy="180000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9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December 2025</a:t>
            </a:r>
          </a:p>
        </p:txBody>
      </p:sp>
    </p:spTree>
    <p:extLst>
      <p:ext uri="{BB962C8B-B14F-4D97-AF65-F5344CB8AC3E}">
        <p14:creationId xmlns:p14="http://schemas.microsoft.com/office/powerpoint/2010/main" val="3969901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6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200" kern="1200">
          <a:solidFill>
            <a:schemeClr val="bg1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400" kern="1200">
          <a:solidFill>
            <a:schemeClr val="bg1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4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-108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0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11" Type="http://schemas.openxmlformats.org/officeDocument/2006/relationships/image" Target="../media/image47.png"/><Relationship Id="rId5" Type="http://schemas.openxmlformats.org/officeDocument/2006/relationships/image" Target="../media/image42.png"/><Relationship Id="rId10" Type="http://schemas.openxmlformats.org/officeDocument/2006/relationships/image" Target="../media/image46.png"/><Relationship Id="rId4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7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4.png"/><Relationship Id="rId7" Type="http://schemas.openxmlformats.org/officeDocument/2006/relationships/image" Target="../media/image1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5.xml"/><Relationship Id="rId6" Type="http://schemas.microsoft.com/office/2007/relationships/hdphoto" Target="../media/hdphoto2.wdp"/><Relationship Id="rId5" Type="http://schemas.openxmlformats.org/officeDocument/2006/relationships/image" Target="../media/image65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sv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pace réservé pour une image  2">
            <a:extLst>
              <a:ext uri="{FF2B5EF4-FFF2-40B4-BE49-F238E27FC236}">
                <a16:creationId xmlns:a16="http://schemas.microsoft.com/office/drawing/2014/main" id="{541A6F74-3A2B-B16D-9FBA-8B8FBE841DD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3" r="14273"/>
          <a:stretch/>
        </p:blipFill>
        <p:spPr>
          <a:xfrm>
            <a:off x="-8709" y="-1430"/>
            <a:ext cx="5283821" cy="5200905"/>
          </a:xfrm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8208A536-317D-0361-C374-38B5A2013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CLIMATE RESILIENCE SUPPORT FOR KENYA WATER, SANITATION, AND HYGIENE PROGRAM </a:t>
            </a:r>
            <a:r>
              <a:rPr lang="en-US" u="sng" dirty="0"/>
              <a:t>(K-WASH)</a:t>
            </a:r>
            <a:endParaRPr lang="fr-FR" u="sng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2AB08CD-C153-A22A-95A0-99A21D67D8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 err="1"/>
              <a:t>Mainstreaming</a:t>
            </a:r>
            <a:r>
              <a:rPr lang="fr-FR" dirty="0"/>
              <a:t> </a:t>
            </a:r>
            <a:r>
              <a:rPr lang="fr-FR" dirty="0" err="1"/>
              <a:t>Climate</a:t>
            </a:r>
            <a:r>
              <a:rPr lang="fr-FR" dirty="0"/>
              <a:t> </a:t>
            </a:r>
            <a:r>
              <a:rPr lang="fr-FR" dirty="0" err="1"/>
              <a:t>Resilience</a:t>
            </a:r>
            <a:r>
              <a:rPr lang="fr-FR" dirty="0"/>
              <a:t> </a:t>
            </a:r>
            <a:r>
              <a:rPr lang="fr-FR" dirty="0" err="1"/>
              <a:t>into</a:t>
            </a:r>
            <a:r>
              <a:rPr lang="fr-FR" dirty="0"/>
              <a:t> WASH </a:t>
            </a:r>
            <a:r>
              <a:rPr lang="fr-FR" dirty="0" err="1"/>
              <a:t>Projects</a:t>
            </a:r>
            <a:r>
              <a:rPr lang="fr-FR" dirty="0"/>
              <a:t> – Case </a:t>
            </a:r>
            <a:r>
              <a:rPr lang="fr-FR" dirty="0" err="1"/>
              <a:t>Studies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6988C4B-0B54-E956-9D94-F171A348E65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 dirty="0"/>
              <a:t>18th </a:t>
            </a:r>
            <a:r>
              <a:rPr lang="fr-FR" dirty="0" err="1"/>
              <a:t>December</a:t>
            </a:r>
            <a:r>
              <a:rPr lang="fr-FR" dirty="0"/>
              <a:t> 2025</a:t>
            </a:r>
          </a:p>
        </p:txBody>
      </p:sp>
      <p:pic>
        <p:nvPicPr>
          <p:cNvPr id="1026" name="Picture 2" descr="The Global Center on Adaptation (GCA) - OneWorld">
            <a:extLst>
              <a:ext uri="{FF2B5EF4-FFF2-40B4-BE49-F238E27FC236}">
                <a16:creationId xmlns:a16="http://schemas.microsoft.com/office/drawing/2014/main" id="{1407E66B-7A65-CB83-8A09-E3498D76C5C8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6" b="1948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lag of Kenya | Colors, Symbols, Meaning | Britannica">
            <a:extLst>
              <a:ext uri="{FF2B5EF4-FFF2-40B4-BE49-F238E27FC236}">
                <a16:creationId xmlns:a16="http://schemas.microsoft.com/office/drawing/2014/main" id="{2BFD7CB5-3D6F-3C2E-336B-4F5BC4BEC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560" y="764483"/>
            <a:ext cx="1416867" cy="94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692E826-8DBC-39DC-B63C-9DEFF0C4A2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2560" y="2018175"/>
            <a:ext cx="3417052" cy="744074"/>
          </a:xfrm>
          <a:prstGeom prst="rect">
            <a:avLst/>
          </a:prstGeom>
        </p:spPr>
      </p:pic>
      <p:pic>
        <p:nvPicPr>
          <p:cNvPr id="7" name="Picture 4" descr="☑️Branded Solutions — Consulting Organization from Kenya — Industry,  Commerce &amp; Services sector — DevelopmentAid">
            <a:extLst>
              <a:ext uri="{FF2B5EF4-FFF2-40B4-BE49-F238E27FC236}">
                <a16:creationId xmlns:a16="http://schemas.microsoft.com/office/drawing/2014/main" id="{01966DEF-3186-2C10-7EF0-7A23F98C69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5153" y="5610220"/>
            <a:ext cx="1238253" cy="123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887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E18B3-24D7-1F8A-FD41-1CBC09F5D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3AA5027-D16E-4090-3852-7E78DC063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585" y="146760"/>
            <a:ext cx="2423042" cy="931412"/>
          </a:xfrm>
        </p:spPr>
        <p:txBody>
          <a:bodyPr>
            <a:normAutofit/>
          </a:bodyPr>
          <a:lstStyle/>
          <a:p>
            <a:r>
              <a:rPr lang="fr-FR" sz="2500" dirty="0" err="1"/>
              <a:t>Murang’a</a:t>
            </a:r>
            <a:r>
              <a:rPr lang="fr-FR" sz="2500" dirty="0"/>
              <a:t> </a:t>
            </a:r>
            <a:r>
              <a:rPr lang="fr-FR" sz="2500" dirty="0" err="1"/>
              <a:t>Temperature</a:t>
            </a:r>
            <a:endParaRPr lang="fr-FR" sz="2500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3D4AF4E-7CF5-AE99-9BF1-DC8F1DCD7BB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28660C8-A713-0693-931C-B2575A3CA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F097FE0-DD5B-83DC-E63B-68BC6B906D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10</a:t>
            </a:fld>
            <a:endParaRPr lang="fr-FR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893" y="-6011"/>
            <a:ext cx="9708107" cy="6864011"/>
          </a:xfrm>
        </p:spPr>
      </p:pic>
    </p:spTree>
    <p:extLst>
      <p:ext uri="{BB962C8B-B14F-4D97-AF65-F5344CB8AC3E}">
        <p14:creationId xmlns:p14="http://schemas.microsoft.com/office/powerpoint/2010/main" val="893785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0E18B3-24D7-1F8A-FD41-1CBC09F5D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3AA5027-D16E-4090-3852-7E78DC063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708" y="185124"/>
            <a:ext cx="1868401" cy="822231"/>
          </a:xfrm>
        </p:spPr>
        <p:txBody>
          <a:bodyPr>
            <a:normAutofit/>
          </a:bodyPr>
          <a:lstStyle/>
          <a:p>
            <a:r>
              <a:rPr lang="fr-FR" sz="2500" dirty="0" err="1"/>
              <a:t>Murang’a</a:t>
            </a:r>
            <a:br>
              <a:rPr lang="fr-FR" sz="2500" dirty="0"/>
            </a:br>
            <a:r>
              <a:rPr lang="fr-FR" sz="2500" dirty="0" err="1"/>
              <a:t>Drought</a:t>
            </a:r>
            <a:endParaRPr lang="fr-FR" sz="2500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3D4AF4E-7CF5-AE99-9BF1-DC8F1DCD7BB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28660C8-A713-0693-931C-B2575A3CA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F097FE0-DD5B-83DC-E63B-68BC6B906D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11</a:t>
            </a:fld>
            <a:endParaRPr lang="fr-FR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810" y="1"/>
            <a:ext cx="9684997" cy="6847672"/>
          </a:xfrm>
        </p:spPr>
      </p:pic>
    </p:spTree>
    <p:extLst>
      <p:ext uri="{BB962C8B-B14F-4D97-AF65-F5344CB8AC3E}">
        <p14:creationId xmlns:p14="http://schemas.microsoft.com/office/powerpoint/2010/main" val="1641974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755" y="425039"/>
            <a:ext cx="2791532" cy="379478"/>
          </a:xfrm>
        </p:spPr>
        <p:txBody>
          <a:bodyPr>
            <a:normAutofit fontScale="90000"/>
          </a:bodyPr>
          <a:lstStyle/>
          <a:p>
            <a:r>
              <a:rPr lang="en-US" dirty="0"/>
              <a:t>Landslides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" r="1313"/>
          <a:stretch/>
        </p:blipFill>
        <p:spPr>
          <a:xfrm>
            <a:off x="2811442" y="1"/>
            <a:ext cx="9430603" cy="6858000"/>
          </a:xfrm>
        </p:spPr>
      </p:pic>
    </p:spTree>
    <p:extLst>
      <p:ext uri="{BB962C8B-B14F-4D97-AF65-F5344CB8AC3E}">
        <p14:creationId xmlns:p14="http://schemas.microsoft.com/office/powerpoint/2010/main" val="1463863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01" y="324318"/>
            <a:ext cx="2013609" cy="139475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2500" dirty="0"/>
              <a:t>Land Use Cover Change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394" y="0"/>
            <a:ext cx="96996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77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46A39-9C64-64C7-9DC2-EE8AD0765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72B55-8E87-7D8D-8F53-E10148A0A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641" y="358418"/>
            <a:ext cx="2332563" cy="379478"/>
          </a:xfrm>
        </p:spPr>
        <p:txBody>
          <a:bodyPr>
            <a:normAutofit fontScale="90000"/>
          </a:bodyPr>
          <a:lstStyle/>
          <a:p>
            <a:r>
              <a:rPr lang="en-US" dirty="0"/>
              <a:t>Pluvial floods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326070-3278-B522-6EE3-1FFB7C8A70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BB29DA-B348-91E0-24D2-669CBC67F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658251-1AF8-98C4-FC0A-4069A356B06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pic>
        <p:nvPicPr>
          <p:cNvPr id="6" name="Image 5" descr="Une image contenant carte, atlas, texte&#10;&#10;Le contenu généré par l’IA peut être incorrect.">
            <a:extLst>
              <a:ext uri="{FF2B5EF4-FFF2-40B4-BE49-F238E27FC236}">
                <a16:creationId xmlns:a16="http://schemas.microsoft.com/office/drawing/2014/main" id="{AA195FB2-B481-88BD-EBC7-5D590DD04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924" y="548157"/>
            <a:ext cx="8109435" cy="5506885"/>
          </a:xfrm>
          <a:prstGeom prst="rect">
            <a:avLst/>
          </a:prstGeom>
        </p:spPr>
      </p:pic>
      <p:pic>
        <p:nvPicPr>
          <p:cNvPr id="8" name="Image 7" descr="Une image contenant texte, Polic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05022DEE-7E63-976A-E819-CCC6213289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09" y="4819817"/>
            <a:ext cx="2189102" cy="123522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noFill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3938098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Connecteur : en angle 20">
            <a:extLst>
              <a:ext uri="{FF2B5EF4-FFF2-40B4-BE49-F238E27FC236}">
                <a16:creationId xmlns:a16="http://schemas.microsoft.com/office/drawing/2014/main" id="{99FDDC33-1B42-7E8E-98A5-DA641EB8C7B6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4569058" y="3821475"/>
            <a:ext cx="2435499" cy="1681171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>
            <a:extLst>
              <a:ext uri="{FF2B5EF4-FFF2-40B4-BE49-F238E27FC236}">
                <a16:creationId xmlns:a16="http://schemas.microsoft.com/office/drawing/2014/main" id="{07797E1D-ED6D-4FC0-100C-F3A01F69E72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4587" y="3968530"/>
            <a:ext cx="2377308" cy="16140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id="{C4A66BDD-B7A7-8ADD-9B15-43F053816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05. Hazard &amp; Investment Mapping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7D10B8-1752-9106-743D-7F4D69B3C17D}"/>
              </a:ext>
            </a:extLst>
          </p:cNvPr>
          <p:cNvSpPr/>
          <p:nvPr/>
        </p:nvSpPr>
        <p:spPr>
          <a:xfrm>
            <a:off x="6836982" y="1060867"/>
            <a:ext cx="3019001" cy="5609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1400" lvl="5" indent="0" algn="ctr">
              <a:buNone/>
            </a:pPr>
            <a:r>
              <a:rPr lang="en-US" b="1">
                <a:solidFill>
                  <a:schemeClr val="bg2"/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Importance of Mapping</a:t>
            </a:r>
            <a:endParaRPr lang="en-US">
              <a:solidFill>
                <a:schemeClr val="bg2"/>
              </a:solidFill>
              <a:cs typeface="Times New Roman" panose="02020603050405020304" pitchFamily="18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921ED78D-E054-C3E0-0959-1AAD00178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68489" y="2068134"/>
            <a:ext cx="4830977" cy="35066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que 76">
            <a:extLst>
              <a:ext uri="{FF2B5EF4-FFF2-40B4-BE49-F238E27FC236}">
                <a16:creationId xmlns:a16="http://schemas.microsoft.com/office/drawing/2014/main" id="{CBC84687-4AEF-8A1F-30B2-3913D918F23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91653" y="1005288"/>
            <a:ext cx="672079" cy="67207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E223DFD-D060-A015-BA76-CF833BB3DF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4445" y="328741"/>
            <a:ext cx="2656520" cy="378432"/>
          </a:xfrm>
          <a:prstGeom prst="rect">
            <a:avLst/>
          </a:prstGeom>
        </p:spPr>
      </p:pic>
      <p:pic>
        <p:nvPicPr>
          <p:cNvPr id="14" name="Image 23">
            <a:extLst>
              <a:ext uri="{FF2B5EF4-FFF2-40B4-BE49-F238E27FC236}">
                <a16:creationId xmlns:a16="http://schemas.microsoft.com/office/drawing/2014/main" id="{CE0650E0-329F-EE85-F153-56B898F4D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8706" y="4495650"/>
            <a:ext cx="2266974" cy="160346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CC688DC-C772-976A-5763-3D672620B30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56412" y="4810873"/>
            <a:ext cx="2312489" cy="16811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9" name="Connecteur : en angle 18">
            <a:extLst>
              <a:ext uri="{FF2B5EF4-FFF2-40B4-BE49-F238E27FC236}">
                <a16:creationId xmlns:a16="http://schemas.microsoft.com/office/drawing/2014/main" id="{D3FDEB20-6E50-0DEF-2F1A-EB50E3ED6A2A}"/>
              </a:ext>
            </a:extLst>
          </p:cNvPr>
          <p:cNvCxnSpPr>
            <a:cxnSpLocks/>
          </p:cNvCxnSpPr>
          <p:nvPr/>
        </p:nvCxnSpPr>
        <p:spPr>
          <a:xfrm>
            <a:off x="4728248" y="2758523"/>
            <a:ext cx="2289009" cy="1062952"/>
          </a:xfrm>
          <a:prstGeom prst="bentConnector3">
            <a:avLst>
              <a:gd name="adj1" fmla="val 4674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0941EEBF-32AC-FB24-40AF-E7810C3F3927}"/>
              </a:ext>
            </a:extLst>
          </p:cNvPr>
          <p:cNvSpPr txBox="1"/>
          <p:nvPr/>
        </p:nvSpPr>
        <p:spPr>
          <a:xfrm>
            <a:off x="4965903" y="5469612"/>
            <a:ext cx="9371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HAZARDS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237AFE0-89EE-9093-8324-F338C9E8A43D}"/>
              </a:ext>
            </a:extLst>
          </p:cNvPr>
          <p:cNvSpPr txBox="1"/>
          <p:nvPr/>
        </p:nvSpPr>
        <p:spPr>
          <a:xfrm>
            <a:off x="4614508" y="2481524"/>
            <a:ext cx="13771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/>
              <a:t>INVESTMENTS</a:t>
            </a:r>
          </a:p>
        </p:txBody>
      </p:sp>
      <p:pic>
        <p:nvPicPr>
          <p:cNvPr id="10" name="Image 9" descr="Une image contenant carte, atlas, texte&#10;&#10;Le contenu généré par l’IA peut être incorrect.">
            <a:extLst>
              <a:ext uri="{FF2B5EF4-FFF2-40B4-BE49-F238E27FC236}">
                <a16:creationId xmlns:a16="http://schemas.microsoft.com/office/drawing/2014/main" id="{C8217E6A-F390-D927-AC02-4137B53AB6B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57282" y="1546071"/>
            <a:ext cx="3170966" cy="2054795"/>
          </a:xfrm>
          <a:prstGeom prst="rect">
            <a:avLst/>
          </a:prstGeom>
        </p:spPr>
      </p:pic>
      <p:pic>
        <p:nvPicPr>
          <p:cNvPr id="11" name="Image 10" descr="Une image contenant texte, Polic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3201C343-E36E-6420-D98C-5B4C04B42AFB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916" y="5719250"/>
            <a:ext cx="1506048" cy="856248"/>
          </a:xfrm>
          <a:prstGeom prst="rect">
            <a:avLst/>
          </a:prstGeom>
        </p:spPr>
      </p:pic>
      <p:pic>
        <p:nvPicPr>
          <p:cNvPr id="15" name="Image 1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19866296-C87A-180F-3001-D4B5CF6C21FC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04" y="1410970"/>
            <a:ext cx="1200150" cy="216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248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060085A-29B5-E5ED-5856-E1D70288D54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9F6409-EAB6-D6F6-54D8-6A63E31ED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AA01811-BC23-96EF-034F-7F6862591C6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pic>
        <p:nvPicPr>
          <p:cNvPr id="7" name="Image 6" descr="Une image contenant carte, atlas, texte&#10;&#10;Le contenu généré par l’IA peut être incorrect.">
            <a:extLst>
              <a:ext uri="{FF2B5EF4-FFF2-40B4-BE49-F238E27FC236}">
                <a16:creationId xmlns:a16="http://schemas.microsoft.com/office/drawing/2014/main" id="{4A2350C5-B631-60D5-B4A9-9316A8AE4A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049567"/>
            <a:ext cx="7404290" cy="5382983"/>
          </a:xfrm>
          <a:prstGeom prst="rect">
            <a:avLst/>
          </a:prstGeom>
        </p:spPr>
      </p:pic>
      <p:pic>
        <p:nvPicPr>
          <p:cNvPr id="9" name="Image 8" descr="Une image contenant texte, Polic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AC3C2E98-8CD7-D615-178E-9AA3840D6B7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356" y="4929886"/>
            <a:ext cx="1719891" cy="1022350"/>
          </a:xfrm>
          <a:prstGeom prst="rect">
            <a:avLst/>
          </a:prstGeom>
        </p:spPr>
      </p:pic>
      <p:pic>
        <p:nvPicPr>
          <p:cNvPr id="10" name="Image 9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B5EF79FF-18C3-7777-21C0-087A189694D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769" y="1049567"/>
            <a:ext cx="2032000" cy="3729239"/>
          </a:xfrm>
          <a:prstGeom prst="rect">
            <a:avLst/>
          </a:prstGeom>
        </p:spPr>
      </p:pic>
      <p:sp>
        <p:nvSpPr>
          <p:cNvPr id="11" name="Titre 3">
            <a:extLst>
              <a:ext uri="{FF2B5EF4-FFF2-40B4-BE49-F238E27FC236}">
                <a16:creationId xmlns:a16="http://schemas.microsoft.com/office/drawing/2014/main" id="{9FA338CF-CF7F-A0E5-37E1-12A894D9D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4" y="365125"/>
            <a:ext cx="10963261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05. Hazard &amp; Investment Mapping – </a:t>
            </a:r>
            <a:r>
              <a:rPr lang="fr-FR" dirty="0" err="1"/>
              <a:t>Landslide</a:t>
            </a:r>
            <a:r>
              <a:rPr lang="fr-FR" dirty="0"/>
              <a:t> </a:t>
            </a:r>
            <a:r>
              <a:rPr lang="fr-FR" dirty="0" err="1"/>
              <a:t>hazard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9417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4A66BDD-B7A7-8ADD-9B15-43F053816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06. Adaptation Options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20" name="ZoneTexte 27">
            <a:extLst>
              <a:ext uri="{FF2B5EF4-FFF2-40B4-BE49-F238E27FC236}">
                <a16:creationId xmlns:a16="http://schemas.microsoft.com/office/drawing/2014/main" id="{0941EEBF-32AC-FB24-40AF-E7810C3F3927}"/>
              </a:ext>
            </a:extLst>
          </p:cNvPr>
          <p:cNvSpPr txBox="1"/>
          <p:nvPr/>
        </p:nvSpPr>
        <p:spPr>
          <a:xfrm>
            <a:off x="647704" y="1326702"/>
            <a:ext cx="10693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 err="1"/>
              <a:t>Based</a:t>
            </a:r>
            <a:r>
              <a:rPr lang="fr-FR" sz="2200" dirty="0"/>
              <a:t> on </a:t>
            </a:r>
            <a:r>
              <a:rPr lang="fr-FR" sz="2200" dirty="0" err="1"/>
              <a:t>field</a:t>
            </a:r>
            <a:r>
              <a:rPr lang="fr-FR" sz="2200" dirty="0"/>
              <a:t> </a:t>
            </a:r>
            <a:r>
              <a:rPr lang="fr-FR" sz="2200" dirty="0" err="1"/>
              <a:t>visits</a:t>
            </a:r>
            <a:r>
              <a:rPr lang="fr-FR" sz="2200" dirty="0"/>
              <a:t>, </a:t>
            </a:r>
            <a:r>
              <a:rPr lang="fr-FR" sz="2200" dirty="0" err="1"/>
              <a:t>litterature</a:t>
            </a:r>
            <a:r>
              <a:rPr lang="fr-FR" sz="2200" dirty="0"/>
              <a:t> </a:t>
            </a:r>
            <a:r>
              <a:rPr lang="fr-FR" sz="2200" dirty="0" err="1"/>
              <a:t>review</a:t>
            </a:r>
            <a:r>
              <a:rPr lang="fr-FR" sz="2200" dirty="0"/>
              <a:t> (good practices) and experts’ inputs </a:t>
            </a:r>
            <a:r>
              <a:rPr lang="fr-FR" sz="2200" b="1" dirty="0"/>
              <a:t>adaptation options </a:t>
            </a:r>
            <a:r>
              <a:rPr lang="fr-FR" sz="2200" b="1" dirty="0" err="1"/>
              <a:t>were</a:t>
            </a:r>
            <a:r>
              <a:rPr lang="fr-FR" sz="2200" b="1" dirty="0"/>
              <a:t> </a:t>
            </a:r>
            <a:r>
              <a:rPr lang="fr-FR" sz="2200" b="1" dirty="0" err="1"/>
              <a:t>identified</a:t>
            </a:r>
            <a:r>
              <a:rPr lang="fr-FR" sz="2200" b="1" dirty="0"/>
              <a:t> at </a:t>
            </a:r>
            <a:r>
              <a:rPr lang="fr-FR" sz="2200" b="1" dirty="0" err="1"/>
              <a:t>three</a:t>
            </a:r>
            <a:r>
              <a:rPr lang="fr-FR" sz="2200" b="1" dirty="0"/>
              <a:t> </a:t>
            </a:r>
            <a:r>
              <a:rPr lang="fr-FR" sz="2200" b="1" dirty="0" err="1"/>
              <a:t>levels</a:t>
            </a:r>
            <a:r>
              <a:rPr lang="fr-FR" sz="2200" b="1" dirty="0"/>
              <a:t>:</a:t>
            </a:r>
          </a:p>
        </p:txBody>
      </p:sp>
      <p:sp>
        <p:nvSpPr>
          <p:cNvPr id="23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1179001" y="2358193"/>
            <a:ext cx="990066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Project Design</a:t>
            </a:r>
            <a:endParaRPr lang="fr-FR" sz="20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County Level – Programmes and Legislation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Community Level Adaptation Practices</a:t>
            </a:r>
          </a:p>
        </p:txBody>
      </p:sp>
    </p:spTree>
    <p:extLst>
      <p:ext uri="{BB962C8B-B14F-4D97-AF65-F5344CB8AC3E}">
        <p14:creationId xmlns:p14="http://schemas.microsoft.com/office/powerpoint/2010/main" val="470067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A1617-A26C-530D-0D40-6C08D22EF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Espace réservé du contenu 12">
            <a:extLst>
              <a:ext uri="{FF2B5EF4-FFF2-40B4-BE49-F238E27FC236}">
                <a16:creationId xmlns:a16="http://schemas.microsoft.com/office/drawing/2014/main" id="{FA7D145E-4C2C-A1E8-8DF7-CB9EDB5AC4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8791492"/>
              </p:ext>
            </p:extLst>
          </p:nvPr>
        </p:nvGraphicFramePr>
        <p:xfrm>
          <a:off x="523877" y="294890"/>
          <a:ext cx="11117663" cy="617189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722173">
                  <a:extLst>
                    <a:ext uri="{9D8B030D-6E8A-4147-A177-3AD203B41FA5}">
                      <a16:colId xmlns:a16="http://schemas.microsoft.com/office/drawing/2014/main" val="616191104"/>
                    </a:ext>
                  </a:extLst>
                </a:gridCol>
                <a:gridCol w="2983714">
                  <a:extLst>
                    <a:ext uri="{9D8B030D-6E8A-4147-A177-3AD203B41FA5}">
                      <a16:colId xmlns:a16="http://schemas.microsoft.com/office/drawing/2014/main" val="3031175837"/>
                    </a:ext>
                  </a:extLst>
                </a:gridCol>
                <a:gridCol w="1852944">
                  <a:extLst>
                    <a:ext uri="{9D8B030D-6E8A-4147-A177-3AD203B41FA5}">
                      <a16:colId xmlns:a16="http://schemas.microsoft.com/office/drawing/2014/main" val="3065641198"/>
                    </a:ext>
                  </a:extLst>
                </a:gridCol>
                <a:gridCol w="1706438">
                  <a:extLst>
                    <a:ext uri="{9D8B030D-6E8A-4147-A177-3AD203B41FA5}">
                      <a16:colId xmlns:a16="http://schemas.microsoft.com/office/drawing/2014/main" val="506638137"/>
                    </a:ext>
                  </a:extLst>
                </a:gridCol>
                <a:gridCol w="2275469">
                  <a:extLst>
                    <a:ext uri="{9D8B030D-6E8A-4147-A177-3AD203B41FA5}">
                      <a16:colId xmlns:a16="http://schemas.microsoft.com/office/drawing/2014/main" val="1526497568"/>
                    </a:ext>
                  </a:extLst>
                </a:gridCol>
                <a:gridCol w="1576925">
                  <a:extLst>
                    <a:ext uri="{9D8B030D-6E8A-4147-A177-3AD203B41FA5}">
                      <a16:colId xmlns:a16="http://schemas.microsoft.com/office/drawing/2014/main" val="2569753861"/>
                    </a:ext>
                  </a:extLst>
                </a:gridCol>
              </a:tblGrid>
              <a:tr h="3969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fr-FR" sz="1050" b="1" err="1">
                          <a:solidFill>
                            <a:schemeClr val="bg1"/>
                          </a:solidFill>
                          <a:effectLst/>
                        </a:rPr>
                        <a:t>Climate</a:t>
                      </a:r>
                      <a:r>
                        <a:rPr lang="fr-FR" sz="1050" b="1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050" b="1" err="1">
                          <a:solidFill>
                            <a:schemeClr val="bg1"/>
                          </a:solidFill>
                          <a:effectLst/>
                        </a:rPr>
                        <a:t>hazard</a:t>
                      </a:r>
                      <a:endParaRPr lang="fr-FR" sz="105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fr-FR" sz="1050" b="1" dirty="0">
                          <a:solidFill>
                            <a:schemeClr val="bg1"/>
                          </a:solidFill>
                          <a:effectLst/>
                        </a:rPr>
                        <a:t>Impacts on infrastructure &amp; Service </a:t>
                      </a:r>
                      <a:r>
                        <a:rPr lang="fr-FR" sz="1050" b="1" dirty="0" err="1">
                          <a:solidFill>
                            <a:schemeClr val="bg1"/>
                          </a:solidFill>
                          <a:effectLst/>
                        </a:rPr>
                        <a:t>quality</a:t>
                      </a:r>
                      <a:endParaRPr lang="fr-FR" sz="105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050" b="1">
                          <a:solidFill>
                            <a:schemeClr val="bg1"/>
                          </a:solidFill>
                          <a:effectLst/>
                        </a:rPr>
                        <a:t>Impacts on environment and water resources</a:t>
                      </a:r>
                      <a:endParaRPr lang="fr-FR" sz="105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fr-FR" sz="1050" b="1">
                          <a:solidFill>
                            <a:schemeClr val="bg1"/>
                          </a:solidFill>
                          <a:effectLst/>
                        </a:rPr>
                        <a:t>Social impact</a:t>
                      </a:r>
                      <a:endParaRPr lang="fr-FR" sz="105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>
                          <a:solidFill>
                            <a:schemeClr val="bg1"/>
                          </a:solidFill>
                          <a:effectLst/>
                        </a:rPr>
                        <a:t>CWSSIPs investments concerned</a:t>
                      </a:r>
                      <a:endParaRPr lang="fr-FR" sz="105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1" dirty="0">
                          <a:solidFill>
                            <a:schemeClr val="bg1"/>
                          </a:solidFill>
                          <a:effectLst/>
                        </a:rPr>
                        <a:t>Adaptation</a:t>
                      </a:r>
                      <a:r>
                        <a:rPr lang="fr-FR" sz="1050" b="1" baseline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fr-FR" sz="1050" b="1" baseline="0" dirty="0" err="1">
                          <a:solidFill>
                            <a:schemeClr val="bg1"/>
                          </a:solidFill>
                          <a:effectLst/>
                        </a:rPr>
                        <a:t>Measures</a:t>
                      </a:r>
                      <a:r>
                        <a:rPr lang="fr-FR" sz="105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fr-FR" sz="105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</a:pPr>
                      <a:endParaRPr lang="fr-FR" sz="105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0462970"/>
                  </a:ext>
                </a:extLst>
              </a:tr>
              <a:tr h="23815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fr-FR" sz="1050" dirty="0" err="1">
                          <a:effectLst/>
                        </a:rPr>
                        <a:t>Drought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</a:rPr>
                        <a:t>Cracking of Linings: (e.g.</a:t>
                      </a:r>
                      <a:r>
                        <a:rPr lang="en-US" sz="1050" baseline="0" dirty="0">
                          <a:effectLst/>
                        </a:rPr>
                        <a:t> </a:t>
                      </a:r>
                      <a:r>
                        <a:rPr lang="en-US" sz="1050" dirty="0">
                          <a:effectLst/>
                        </a:rPr>
                        <a:t>with clay)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Poor Water Quality (S</a:t>
                      </a:r>
                      <a:r>
                        <a:rPr lang="en-GB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alinity)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GB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Water Shortage  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GB" sz="1050" dirty="0">
                          <a:effectLst/>
                        </a:rPr>
                        <a:t>Degradation of resource quality through reduced dilution of pollutants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Reduced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Water Levels - </a:t>
                      </a:r>
                      <a:r>
                        <a:rPr lang="en-US" sz="1050" dirty="0"/>
                        <a:t>Lack of Recharge: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Loss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of 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biodiversity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GB" sz="1050" dirty="0">
                          <a:effectLst/>
                        </a:rPr>
                        <a:t>Disruption of Livelihoods: - water</a:t>
                      </a:r>
                      <a:r>
                        <a:rPr lang="en-GB" sz="1050" baseline="0" dirty="0">
                          <a:effectLst/>
                        </a:rPr>
                        <a:t> for Irrigation, livestock </a:t>
                      </a:r>
                      <a:r>
                        <a:rPr lang="en-US" sz="1050" baseline="0" dirty="0">
                          <a:effectLst/>
                        </a:rPr>
                        <a:t>or domestic use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baseline="0" dirty="0">
                          <a:effectLst/>
                        </a:rPr>
                        <a:t>Water resource conflicts between communities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endParaRPr lang="en-US" sz="1050" baseline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GB" sz="1050" dirty="0">
                          <a:effectLst/>
                        </a:rPr>
                        <a:t>Health Risks – disease outbreaks</a:t>
                      </a: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Construction of </a:t>
                      </a:r>
                      <a:r>
                        <a:rPr lang="en-US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Bilbil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water pan project in </a:t>
                      </a:r>
                      <a:r>
                        <a:rPr lang="en-US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Chewele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ward</a:t>
                      </a:r>
                    </a:p>
                    <a:p>
                      <a:pPr marL="0" lvl="0" indent="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None/>
                      </a:pPr>
                      <a:endParaRPr lang="en-US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Construction of a new dam, construction of a </a:t>
                      </a:r>
                      <a:r>
                        <a:rPr lang="en-US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slt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trap, construction of </a:t>
                      </a:r>
                      <a:r>
                        <a:rPr lang="en-US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auxilliary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works, construction of a draw-off system, construction of a perimeter fence and a VIP toilet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endParaRPr lang="en-US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Design considerations</a:t>
                      </a:r>
                      <a:r>
                        <a:rPr lang="en-US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Deepening</a:t>
                      </a:r>
                      <a:r>
                        <a:rPr lang="en-US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to 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increase depth to boost storage capacity while reducing evaporation exposure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Desilting -</a:t>
                      </a:r>
                      <a:r>
                        <a:rPr lang="en-US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reduce evaporation exposure.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Planting trees</a:t>
                      </a:r>
                      <a:r>
                        <a:rPr lang="en-US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along the banks of the water pan – provide shade cover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879732"/>
                  </a:ext>
                </a:extLst>
              </a:tr>
              <a:tr h="23670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Intense and sudden rainfall, flooding</a:t>
                      </a: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Submergence of Pump and Headwork's Damage: - failure of pumps and other electrical systems rendering out of service out of service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Submergence of boreholes – Water Contamination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Reduced Accessibility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Increased Maintenance Costs</a:t>
                      </a: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Aquifer Pollution and Recharge Issues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Loss of Biodiversity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Community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Displacement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Loss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human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lives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Disease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outbreak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– : </a:t>
                      </a:r>
                      <a:r>
                        <a:rPr lang="fr-FR" sz="105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waterborne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diseases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– cholera, </a:t>
                      </a:r>
                      <a:r>
                        <a:rPr lang="fr-FR" sz="105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typhoid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fr-FR" sz="105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dysentery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Construction of </a:t>
                      </a:r>
                      <a:r>
                        <a:rPr lang="en-US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Kaniki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water supply project in </a:t>
                      </a:r>
                      <a:r>
                        <a:rPr lang="en-US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Galedertu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SC-</a:t>
                      </a:r>
                      <a:r>
                        <a:rPr lang="en-US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endParaRPr lang="en-US" sz="1050" baseline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The construction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works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will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involve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hydrological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survey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at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Kanini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village,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Drilling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equipping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of 2No.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Boreholes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, 1No. 50cum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capacity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elevate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steel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water tank at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Gurujo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, HDPE PN12 Rising main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kaniki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to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Gurujo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and 2No. Standard water kiosks (1no. Per village).</a:t>
                      </a: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Elevated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Borehole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Platforms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–</a:t>
                      </a:r>
                      <a:r>
                        <a:rPr lang="fr-FR" sz="105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raised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concrete plinths to protect borehole </a:t>
                      </a:r>
                      <a:r>
                        <a:rPr lang="en-US" sz="105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headworks</a:t>
                      </a:r>
                      <a:r>
                        <a:rPr lang="en-US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and pump systems from floodwaters.</a:t>
                      </a:r>
                      <a:endParaRPr lang="fr-FR" sz="1050" baseline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Solar-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Powered</a:t>
                      </a:r>
                      <a:r>
                        <a:rPr lang="fr-FR" sz="105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Pumps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fr-FR" sz="105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reduce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05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reliance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on diesel </a:t>
                      </a:r>
                      <a:r>
                        <a:rPr lang="fr-FR" sz="105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pumps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fr-FR" sz="1050" baseline="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fossil</a:t>
                      </a:r>
                      <a:r>
                        <a:rPr lang="fr-FR" sz="1050" baseline="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 fuel)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247748"/>
                  </a:ext>
                </a:extLst>
              </a:tr>
              <a:tr h="5099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100" dirty="0">
                          <a:effectLst/>
                        </a:rPr>
                        <a:t>Landslides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BB0AB"/>
                        </a:buClr>
                        <a:buFont typeface="Arial" panose="020B0604020202020204" pitchFamily="34" charset="0"/>
                        <a:buChar char="►"/>
                      </a:pPr>
                      <a:r>
                        <a:rPr lang="en-GB" sz="1050" dirty="0">
                          <a:effectLst/>
                        </a:rPr>
                        <a:t>……….</a:t>
                      </a:r>
                      <a:endParaRPr lang="fr-FR" sz="105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10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10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10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fr-FR" sz="1100" dirty="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48" marR="26548" marT="0" marB="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261187"/>
                  </a:ext>
                </a:extLst>
              </a:tr>
            </a:tbl>
          </a:graphicData>
        </a:graphic>
      </p:graphicFrame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BEAB561-888B-6C8E-51D9-0FDB67F89F4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24CCF85-5473-9A42-9D82-81408F0D6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K-WASH _ CRA </a:t>
            </a:r>
            <a:r>
              <a:rPr lang="fr-FR" dirty="0" err="1"/>
              <a:t>presentation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4A57EDC-2206-0D50-2844-EA7053290F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8B3ABE-1516-6408-0724-B51E88CC16DA}"/>
              </a:ext>
            </a:extLst>
          </p:cNvPr>
          <p:cNvSpPr/>
          <p:nvPr/>
        </p:nvSpPr>
        <p:spPr>
          <a:xfrm>
            <a:off x="4247536" y="5301476"/>
            <a:ext cx="3354858" cy="648948"/>
          </a:xfrm>
          <a:prstGeom prst="rect">
            <a:avLst/>
          </a:prstGeom>
          <a:solidFill>
            <a:schemeClr val="bg2"/>
          </a:solidFill>
          <a:ln w="76200">
            <a:solidFill>
              <a:schemeClr val="bg2"/>
            </a:solidFill>
            <a:prstDash val="solid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31400" lvl="5" indent="0" algn="ctr">
              <a:buNone/>
            </a:pPr>
            <a:r>
              <a:rPr lang="en-US" b="1" dirty="0">
                <a:solidFill>
                  <a:schemeClr val="bg1"/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Water Supply Infrastructure Table</a:t>
            </a:r>
            <a:endParaRPr lang="en-US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3831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13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987552" y="963620"/>
            <a:ext cx="10967887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Elevated Borehole Platforms 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HDPE water supply pipes with electro-fused joints ensures a watertight system.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Solarization</a:t>
            </a: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of boreholes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Elevated storage tank enables gravity-fed water distribution - minimizing maintenance costs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Concrete reinforced pit latrines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Construction of ladder-like steps at designated water collection points along the River Tana to facilitate safer an easier water fetching. 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Building fitted with gutters to harvest rainwater 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Reinforced concrete water pipe anchors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Underground water pipelines 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0D52F78F-BAAE-2686-F7FD-3BEDC4BEC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4" y="365125"/>
            <a:ext cx="10963261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06. Adaptation Options – Design adaptation </a:t>
            </a:r>
            <a:r>
              <a:rPr lang="fr-FR" dirty="0" err="1"/>
              <a:t>examples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6731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A9D045-CA47-ED2B-D492-514C86313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Contents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791C0F1-D83D-6305-DFC3-5E20AE0E79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01.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1465FBE-DEFD-8EB0-197E-AD5AB230B8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>
                <a:effectLst/>
                <a:latin typeface="+mn-lt"/>
              </a:rPr>
              <a:t>Objectives of the CRA</a:t>
            </a:r>
            <a:endParaRPr lang="en-US" sz="18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A410EC9-6014-D226-7E9F-D7D66544019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fr-FR" dirty="0"/>
              <a:t>02.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BF4D52B-90D1-A52C-5C1F-FC545DBFBAC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231985" y="2207414"/>
            <a:ext cx="7702715" cy="335761"/>
          </a:xfrm>
        </p:spPr>
        <p:txBody>
          <a:bodyPr/>
          <a:lstStyle/>
          <a:p>
            <a:r>
              <a:rPr lang="fr-FR" dirty="0" err="1">
                <a:latin typeface="+mn-lt"/>
              </a:rPr>
              <a:t>Benefits</a:t>
            </a:r>
            <a:r>
              <a:rPr lang="fr-FR" dirty="0">
                <a:latin typeface="+mn-lt"/>
              </a:rPr>
              <a:t> of </a:t>
            </a:r>
            <a:r>
              <a:rPr lang="fr-FR" dirty="0" err="1">
                <a:latin typeface="+mn-lt"/>
              </a:rPr>
              <a:t>Mainstreaming</a:t>
            </a:r>
            <a:r>
              <a:rPr lang="fr-FR" dirty="0">
                <a:latin typeface="+mn-lt"/>
              </a:rPr>
              <a:t> </a:t>
            </a:r>
            <a:r>
              <a:rPr lang="fr-FR" dirty="0" err="1">
                <a:latin typeface="+mn-lt"/>
              </a:rPr>
              <a:t>Climate</a:t>
            </a:r>
            <a:r>
              <a:rPr lang="fr-FR" dirty="0">
                <a:latin typeface="+mn-lt"/>
              </a:rPr>
              <a:t> </a:t>
            </a:r>
            <a:r>
              <a:rPr lang="fr-FR" dirty="0" err="1">
                <a:latin typeface="+mn-lt"/>
              </a:rPr>
              <a:t>Resilience</a:t>
            </a:r>
            <a:r>
              <a:rPr lang="fr-FR" dirty="0">
                <a:latin typeface="+mn-lt"/>
              </a:rPr>
              <a:t> in WASH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A70AD15-7335-F5A1-C454-FAAEB62EEB0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06650" y="3035910"/>
            <a:ext cx="700916" cy="335761"/>
          </a:xfrm>
        </p:spPr>
        <p:txBody>
          <a:bodyPr/>
          <a:lstStyle/>
          <a:p>
            <a:r>
              <a:rPr lang="fr-FR" dirty="0"/>
              <a:t>04.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86AC909-C503-06A6-05C3-67AC219A298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31984" y="3035910"/>
            <a:ext cx="7702715" cy="335761"/>
          </a:xfrm>
        </p:spPr>
        <p:txBody>
          <a:bodyPr/>
          <a:lstStyle/>
          <a:p>
            <a:r>
              <a:rPr lang="en-US" dirty="0"/>
              <a:t>Understanding Climatology, Physical Parameters &amp; Hazards</a:t>
            </a:r>
            <a:endParaRPr lang="fr-FR" dirty="0">
              <a:latin typeface="+mn-lt"/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91BD2E9-E9EE-4159-6EEC-197E63C5D5F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406650" y="3464535"/>
            <a:ext cx="700916" cy="335761"/>
          </a:xfrm>
        </p:spPr>
        <p:txBody>
          <a:bodyPr/>
          <a:lstStyle/>
          <a:p>
            <a:r>
              <a:rPr lang="fr-FR" dirty="0"/>
              <a:t>05.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A35C5B78-C6CF-FB43-D6D6-2430CF7B446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231984" y="3464535"/>
            <a:ext cx="7702715" cy="335761"/>
          </a:xfrm>
        </p:spPr>
        <p:txBody>
          <a:bodyPr/>
          <a:lstStyle/>
          <a:p>
            <a:r>
              <a:rPr lang="fr-FR" dirty="0"/>
              <a:t>Hazard &amp; Investment Mapping</a:t>
            </a:r>
            <a:endParaRPr lang="fr-FR" dirty="0">
              <a:latin typeface="+mn-lt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1C437CC-7427-7106-E95D-BD46C181154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406057" y="3893160"/>
            <a:ext cx="700916" cy="335761"/>
          </a:xfrm>
        </p:spPr>
        <p:txBody>
          <a:bodyPr/>
          <a:lstStyle/>
          <a:p>
            <a:r>
              <a:rPr lang="fr-FR" dirty="0"/>
              <a:t>06.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99410F8F-01BB-9124-DB61-DA56D8C4AF9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231391" y="3893160"/>
            <a:ext cx="7702715" cy="335761"/>
          </a:xfrm>
        </p:spPr>
        <p:txBody>
          <a:bodyPr/>
          <a:lstStyle/>
          <a:p>
            <a:r>
              <a:rPr lang="fr-FR" dirty="0">
                <a:latin typeface="+mn-lt"/>
              </a:rPr>
              <a:t>Adaptation Options</a:t>
            </a:r>
          </a:p>
        </p:txBody>
      </p:sp>
      <p:sp>
        <p:nvSpPr>
          <p:cNvPr id="13" name="Espace réservé du texte 11">
            <a:extLst>
              <a:ext uri="{FF2B5EF4-FFF2-40B4-BE49-F238E27FC236}">
                <a16:creationId xmlns:a16="http://schemas.microsoft.com/office/drawing/2014/main" id="{99410F8F-01BB-9124-DB61-DA56D8C4AF9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231390" y="4321785"/>
            <a:ext cx="7702715" cy="335761"/>
          </a:xfrm>
        </p:spPr>
        <p:txBody>
          <a:bodyPr/>
          <a:lstStyle/>
          <a:p>
            <a:r>
              <a:rPr lang="fr-FR" dirty="0"/>
              <a:t>Challenges </a:t>
            </a:r>
            <a:r>
              <a:rPr lang="fr-FR" dirty="0" err="1"/>
              <a:t>we</a:t>
            </a:r>
            <a:r>
              <a:rPr lang="fr-FR" dirty="0"/>
              <a:t> </a:t>
            </a:r>
            <a:r>
              <a:rPr lang="fr-FR" dirty="0" err="1"/>
              <a:t>Encountered</a:t>
            </a:r>
            <a:endParaRPr lang="fr-FR" dirty="0">
              <a:latin typeface="+mn-lt"/>
            </a:endParaRPr>
          </a:p>
        </p:txBody>
      </p:sp>
      <p:sp>
        <p:nvSpPr>
          <p:cNvPr id="15" name="Espace réservé du texte 10">
            <a:extLst>
              <a:ext uri="{FF2B5EF4-FFF2-40B4-BE49-F238E27FC236}">
                <a16:creationId xmlns:a16="http://schemas.microsoft.com/office/drawing/2014/main" id="{E1C437CC-7427-7106-E95D-BD46C181154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406057" y="4321785"/>
            <a:ext cx="700916" cy="335761"/>
          </a:xfrm>
        </p:spPr>
        <p:txBody>
          <a:bodyPr/>
          <a:lstStyle/>
          <a:p>
            <a:r>
              <a:rPr lang="fr-FR" dirty="0"/>
              <a:t>07.</a:t>
            </a:r>
          </a:p>
        </p:txBody>
      </p:sp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8A410EC9-6014-D226-7E9F-D7D66544019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406057" y="2607285"/>
            <a:ext cx="700916" cy="335761"/>
          </a:xfrm>
        </p:spPr>
        <p:txBody>
          <a:bodyPr/>
          <a:lstStyle/>
          <a:p>
            <a:r>
              <a:rPr lang="fr-FR" dirty="0"/>
              <a:t>03.</a:t>
            </a:r>
          </a:p>
        </p:txBody>
      </p:sp>
      <p:sp>
        <p:nvSpPr>
          <p:cNvPr id="17" name="Espace réservé du texte 5">
            <a:extLst>
              <a:ext uri="{FF2B5EF4-FFF2-40B4-BE49-F238E27FC236}">
                <a16:creationId xmlns:a16="http://schemas.microsoft.com/office/drawing/2014/main" id="{8BF4D52B-90D1-A52C-5C1F-FC545DBFBAC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231391" y="2607285"/>
            <a:ext cx="7702715" cy="335761"/>
          </a:xfrm>
        </p:spPr>
        <p:txBody>
          <a:bodyPr/>
          <a:lstStyle/>
          <a:p>
            <a:r>
              <a:rPr lang="fr-FR" dirty="0"/>
              <a:t>CRA  </a:t>
            </a:r>
            <a:r>
              <a:rPr lang="fr-FR" dirty="0" err="1"/>
              <a:t>Process</a:t>
            </a:r>
            <a:endParaRPr lang="fr-FR" dirty="0">
              <a:latin typeface="+mn-lt"/>
            </a:endParaRPr>
          </a:p>
        </p:txBody>
      </p:sp>
      <p:sp>
        <p:nvSpPr>
          <p:cNvPr id="18" name="Espace réservé du texte 11">
            <a:extLst>
              <a:ext uri="{FF2B5EF4-FFF2-40B4-BE49-F238E27FC236}">
                <a16:creationId xmlns:a16="http://schemas.microsoft.com/office/drawing/2014/main" id="{99410F8F-01BB-9124-DB61-DA56D8C4AF9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231390" y="4734090"/>
            <a:ext cx="7702715" cy="335761"/>
          </a:xfrm>
        </p:spPr>
        <p:txBody>
          <a:bodyPr/>
          <a:lstStyle/>
          <a:p>
            <a:r>
              <a:rPr lang="fr-FR" dirty="0" err="1">
                <a:latin typeface="+mn-lt"/>
              </a:rPr>
              <a:t>Lessons</a:t>
            </a:r>
            <a:r>
              <a:rPr lang="fr-FR" dirty="0">
                <a:latin typeface="+mn-lt"/>
              </a:rPr>
              <a:t> </a:t>
            </a:r>
            <a:r>
              <a:rPr lang="fr-FR" dirty="0" err="1">
                <a:latin typeface="+mn-lt"/>
              </a:rPr>
              <a:t>Learnt</a:t>
            </a:r>
            <a:endParaRPr lang="fr-FR" dirty="0">
              <a:latin typeface="+mn-lt"/>
            </a:endParaRPr>
          </a:p>
        </p:txBody>
      </p:sp>
      <p:sp>
        <p:nvSpPr>
          <p:cNvPr id="19" name="Espace réservé du texte 10">
            <a:extLst>
              <a:ext uri="{FF2B5EF4-FFF2-40B4-BE49-F238E27FC236}">
                <a16:creationId xmlns:a16="http://schemas.microsoft.com/office/drawing/2014/main" id="{E1C437CC-7427-7106-E95D-BD46C181154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406057" y="4734090"/>
            <a:ext cx="700916" cy="335761"/>
          </a:xfrm>
        </p:spPr>
        <p:txBody>
          <a:bodyPr/>
          <a:lstStyle/>
          <a:p>
            <a:r>
              <a:rPr lang="fr-FR" dirty="0"/>
              <a:t>08.</a:t>
            </a:r>
          </a:p>
        </p:txBody>
      </p:sp>
    </p:spTree>
    <p:extLst>
      <p:ext uri="{BB962C8B-B14F-4D97-AF65-F5344CB8AC3E}">
        <p14:creationId xmlns:p14="http://schemas.microsoft.com/office/powerpoint/2010/main" val="2334088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20</a:t>
            </a:fld>
            <a:endParaRPr lang="fr-FR"/>
          </a:p>
        </p:txBody>
      </p:sp>
      <p:pic>
        <p:nvPicPr>
          <p:cNvPr id="10" name="Picture 9" descr="C:\Users\NellyKeys\AppData\Local\Packages\5319275A.WhatsAppDesktop_cv1g1gvanyjgm\TempState\D7330AAEF58816D656E6A3B56BA4D0C8\WhatsApp Image 2025-08-24 at 14.19.26_ea166bf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973" y="1817924"/>
            <a:ext cx="3106506" cy="2509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C:\Users\NellyKeys\AppData\Local\Packages\5319275A.WhatsAppDesktop_cv1g1gvanyjgm\TempState\C55FB421B0C71CF7E570FFC277BF49B5\WhatsApp Image 2025-08-24 at 14.19.39_a80d1a4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6"/>
          <a:stretch/>
        </p:blipFill>
        <p:spPr bwMode="auto">
          <a:xfrm>
            <a:off x="564641" y="1817924"/>
            <a:ext cx="2194010" cy="4458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C:\Users\NellyKeys\AppData\Local\Packages\5319275A.WhatsAppDesktop_cv1g1gvanyjgm\TempState\D7DA56A6F56CCA9702E84A2BC9907CE0\WhatsApp Image 2025-08-24 at 14.19.35_3a06ef5a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973" y="4435709"/>
            <a:ext cx="3106506" cy="199886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479406" y="1158897"/>
            <a:ext cx="55340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Elevated Borehole Platforms – </a:t>
            </a:r>
            <a:r>
              <a:rPr lang="en-US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Madogo</a:t>
            </a: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Tana River</a:t>
            </a:r>
          </a:p>
        </p:txBody>
      </p:sp>
      <p:sp>
        <p:nvSpPr>
          <p:cNvPr id="15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2906973" y="4435709"/>
            <a:ext cx="31065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 err="1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Solarization</a:t>
            </a:r>
            <a:endParaRPr lang="en-US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 descr="C:\Users\NellyKeys\AppData\Local\Packages\5319275A.WhatsAppDesktop_cv1g1gvanyjgm\TempState\7CFD5E99FBBE11F117156B54775C9AD4\WhatsApp Image 2025-08-24 at 14.37.52_a16f47b2.jpg"/>
          <p:cNvPicPr/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802" y="1817924"/>
            <a:ext cx="3405280" cy="25094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6092862" y="4386936"/>
            <a:ext cx="24517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Adaptation to water transportation over long distances - </a:t>
            </a:r>
            <a:r>
              <a:rPr lang="en-US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Wolestokocha</a:t>
            </a: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4" name="Picture 13" descr="C:\Users\NellyKeys\AppData\Local\Packages\5319275A.WhatsAppDesktop_cv1g1gvanyjgm\TempState\718419EEA9C17C6E8315105D1ADCD991\WhatsApp Image 2025-08-14 at 09.08.13_9d8db7cd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2925" y="3766782"/>
            <a:ext cx="3504010" cy="3091218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9715405" y="3120451"/>
            <a:ext cx="21385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Elevated Water Tanks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BC34AA33-1AED-7DD2-20E0-31F9DF31A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4" y="365125"/>
            <a:ext cx="10963261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06. Adaptation Options – Design adaptation </a:t>
            </a:r>
            <a:r>
              <a:rPr lang="fr-FR" dirty="0" err="1"/>
              <a:t>examples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6890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13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479406" y="1158897"/>
            <a:ext cx="70678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/>
              <a:t>HDPE pipes anchored by reinforced concrete –Irate, Murang’a</a:t>
            </a:r>
            <a:endParaRPr lang="en-US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 descr="F:\Branded Solutions\GCA Muranga Tana River\Murang'a\Hotspot Analysis Photos\IMG-20250925-WA001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65" y="1621874"/>
            <a:ext cx="4829573" cy="473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 descr="F:\Branded Solutions\GCA Muranga Tana River\Murang'a\Hotspot Analysis Photos\IMG-20250925-WA00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906" y="1651059"/>
            <a:ext cx="5294019" cy="47332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id="{A094102C-1FB8-2442-1977-060E001C3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4" y="365125"/>
            <a:ext cx="10963261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06. Adaptation Options – Design adaptation </a:t>
            </a:r>
            <a:r>
              <a:rPr lang="fr-FR" dirty="0" err="1"/>
              <a:t>examples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16109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13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291082" y="1075046"/>
            <a:ext cx="111315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/>
              <a:t>Relocated pipes running along River South </a:t>
            </a:r>
            <a:r>
              <a:rPr lang="en-US" dirty="0" err="1"/>
              <a:t>Mathioya</a:t>
            </a:r>
            <a:r>
              <a:rPr lang="en-US" dirty="0"/>
              <a:t> valley in Kiarathe with river crossing fitted with GI pipes from the joint chambers and firmly anchored by concrete reinforced anchors</a:t>
            </a:r>
            <a:endParaRPr lang="en-US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F:\Branded Solutions\GCA Muranga Tana River\Murang'a\Hotspot Analysis Photos\IMG-20250925-WA000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92" y="1801534"/>
            <a:ext cx="6313227" cy="461118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id="{4113B70A-51D5-F0F8-F3E1-64CA482B7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4" y="365125"/>
            <a:ext cx="10963261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06. Adaptation Options – Design adaptation </a:t>
            </a:r>
            <a:r>
              <a:rPr lang="fr-FR" dirty="0" err="1"/>
              <a:t>examples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89702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52B873-2D17-11FD-8AA3-602503EE9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533D0E2-0C39-A21A-EE1C-D5517D06FDE6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4B0E5F8-EF5C-6004-4803-DA16F6491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0EA54A-2C53-35B6-6CBA-E75FE83A73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13" name="ZoneTexte 7">
            <a:extLst>
              <a:ext uri="{FF2B5EF4-FFF2-40B4-BE49-F238E27FC236}">
                <a16:creationId xmlns:a16="http://schemas.microsoft.com/office/drawing/2014/main" id="{45890A23-2FA8-4CB9-BAAB-C78DEF63543C}"/>
              </a:ext>
            </a:extLst>
          </p:cNvPr>
          <p:cNvSpPr txBox="1"/>
          <p:nvPr/>
        </p:nvSpPr>
        <p:spPr>
          <a:xfrm>
            <a:off x="564641" y="2141411"/>
            <a:ext cx="438150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</a:pPr>
            <a:r>
              <a:rPr lang="en-US" dirty="0"/>
              <a:t>Operational sheets for each investments are generated based on their location and their related hazard exposure, it lists all the adaptation that could be relevant for the proposed investment.</a:t>
            </a:r>
            <a:endParaRPr lang="en-US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AF5A95A3-8379-860B-BFFE-720C1EAD5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5" y="365124"/>
            <a:ext cx="4125464" cy="1477327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fr-FR" dirty="0"/>
              <a:t>06. Adaptation Options – </a:t>
            </a:r>
            <a:br>
              <a:rPr lang="fr-FR" dirty="0"/>
            </a:br>
            <a:r>
              <a:rPr lang="fr-FR" dirty="0"/>
              <a:t>Design adaptation </a:t>
            </a:r>
            <a:r>
              <a:rPr lang="fr-FR" dirty="0" err="1"/>
              <a:t>examples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A2F344F-FD7F-EA4C-95B8-EB7F6DADED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444" y="238125"/>
            <a:ext cx="5001895" cy="6254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56029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14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564641" y="1162541"/>
            <a:ext cx="11470619" cy="555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/>
              <a:t>Construction of WASH infrastructure: </a:t>
            </a:r>
          </a:p>
          <a:p>
            <a:pPr marL="800100" lvl="1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/>
              <a:t>Drilling boreholes</a:t>
            </a:r>
          </a:p>
          <a:p>
            <a:pPr marL="800100" lvl="1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/>
              <a:t>Construction of Water Pans and Dams</a:t>
            </a:r>
          </a:p>
          <a:p>
            <a:pPr marL="800100" lvl="1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/>
              <a:t>Water Supply network extension</a:t>
            </a:r>
          </a:p>
          <a:p>
            <a:pPr marL="34290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/>
              <a:t>Maintenance of existing water infrastructure</a:t>
            </a:r>
          </a:p>
          <a:p>
            <a:pPr marL="34290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/>
              <a:t>Enforcing proper design of dams, water structures, ensure compliance of engineering design standards and regulations.</a:t>
            </a:r>
          </a:p>
          <a:p>
            <a:pPr marL="34290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/>
              <a:t>Prevention and sensitization against encroachment of riparian areas, slope management by advocating for terrace farming, agroforestry, afforestation and tree planting</a:t>
            </a:r>
          </a:p>
          <a:p>
            <a:pPr marL="34290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/>
              <a:t>County Government supplements community efforts by distributing water treatment agents such as </a:t>
            </a:r>
            <a:r>
              <a:rPr lang="en-US" dirty="0" err="1"/>
              <a:t>Pur</a:t>
            </a:r>
            <a:r>
              <a:rPr lang="en-US" dirty="0"/>
              <a:t> and </a:t>
            </a:r>
            <a:r>
              <a:rPr lang="en-US" dirty="0" err="1"/>
              <a:t>Aqualam</a:t>
            </a:r>
            <a:r>
              <a:rPr lang="en-US" dirty="0"/>
              <a:t>.</a:t>
            </a: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endParaRPr lang="en-US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1071C5C8-A7D0-C455-24B3-8CCDAF368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369" y="392557"/>
            <a:ext cx="10963261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06. Adaptation Options – </a:t>
            </a:r>
            <a:r>
              <a:rPr lang="en-US" dirty="0" err="1">
                <a:ea typeface="Arial" panose="020B0604020202020204" pitchFamily="34" charset="0"/>
              </a:rPr>
              <a:t>Programmes</a:t>
            </a:r>
            <a:r>
              <a:rPr lang="en-US" dirty="0">
                <a:ea typeface="Arial" panose="020B0604020202020204" pitchFamily="34" charset="0"/>
              </a:rPr>
              <a:t> and Legislation</a:t>
            </a:r>
            <a:r>
              <a:rPr lang="fr-FR" dirty="0"/>
              <a:t> </a:t>
            </a:r>
            <a:r>
              <a:rPr lang="fr-FR" dirty="0" err="1"/>
              <a:t>examples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50419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25</a:t>
            </a:fld>
            <a:endParaRPr lang="fr-FR"/>
          </a:p>
        </p:txBody>
      </p:sp>
      <p:sp>
        <p:nvSpPr>
          <p:cNvPr id="13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479405" y="1158897"/>
            <a:ext cx="111315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/>
              <a:t>Adaptation goes beyond the infrastructure – it includes legislation and other programmes at county-led programmes</a:t>
            </a:r>
            <a:endParaRPr lang="en-US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C:\Users\NellyKeys\AppData\Local\Packages\5319275A.WhatsAppDesktop_cv1g1gvanyjgm\TempState\93A7AAEFFECEB0B315840BC51188596F\WhatsApp Image 2025-09-26 at 17.20.44_f9cb8b70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24"/>
          <a:stretch/>
        </p:blipFill>
        <p:spPr bwMode="auto">
          <a:xfrm>
            <a:off x="987552" y="1805228"/>
            <a:ext cx="4361597" cy="40589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987552" y="5993850"/>
            <a:ext cx="41303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Slope Stabilization – Murang’a</a:t>
            </a:r>
            <a:endParaRPr lang="en-US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5857296" y="5993849"/>
            <a:ext cx="59207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Need for Slope Management – Terrace Farming Practices - Afforestation – Tree Planting</a:t>
            </a:r>
            <a:endParaRPr lang="en-US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 descr="C:\Users\NellyKeys\AppData\Local\Packages\5319275A.WhatsAppDesktop_cv1g1gvanyjgm\TempState\FB5E086F912A449BF2E0692EB7D12749\WhatsApp Image 2025-09-26 at 17.20.46_e0fa1ad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296" y="1805228"/>
            <a:ext cx="5920722" cy="40589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id="{B33F89AC-3383-EC11-9F33-8938FAC5E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369" y="392557"/>
            <a:ext cx="10963261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06. Adaptation Options – </a:t>
            </a:r>
            <a:r>
              <a:rPr lang="en-US" dirty="0" err="1">
                <a:ea typeface="Arial" panose="020B0604020202020204" pitchFamily="34" charset="0"/>
              </a:rPr>
              <a:t>Programmes</a:t>
            </a:r>
            <a:r>
              <a:rPr lang="en-US" dirty="0">
                <a:ea typeface="Arial" panose="020B0604020202020204" pitchFamily="34" charset="0"/>
              </a:rPr>
              <a:t> and Legislation</a:t>
            </a:r>
            <a:r>
              <a:rPr lang="fr-FR" dirty="0"/>
              <a:t> </a:t>
            </a:r>
            <a:r>
              <a:rPr lang="fr-FR" dirty="0" err="1"/>
              <a:t>examples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78932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26</a:t>
            </a:fld>
            <a:endParaRPr lang="fr-FR"/>
          </a:p>
        </p:txBody>
      </p:sp>
      <p:sp>
        <p:nvSpPr>
          <p:cNvPr id="11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987552" y="5993850"/>
            <a:ext cx="41303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Agroforestry – Kiarathe, Murang’a</a:t>
            </a:r>
          </a:p>
        </p:txBody>
      </p:sp>
      <p:pic>
        <p:nvPicPr>
          <p:cNvPr id="12" name="Picture 11" descr="F:\Branded Solutions\GCA Muranga Tana River\Murang'a\Hotspot Analysis Photos\IMG-20250925-WA00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560" y="1805227"/>
            <a:ext cx="4750405" cy="405892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6860560" y="5993849"/>
            <a:ext cx="48901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Slope Management - Afforestation – Tree Planting</a:t>
            </a:r>
            <a:endParaRPr lang="en-US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 descr="C:\Users\NellyKeys\AppData\Local\Packages\5319275A.WhatsAppDesktop_cv1g1gvanyjgm\TempState\332D105886C729C83BE41D144FC3A826\WhatsApp Image 2025-09-27 at 11.58.07_1b0146ad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337" y="1805227"/>
            <a:ext cx="5614929" cy="40589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id="{752A35A3-1BE2-6FF4-260A-8458473CD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369" y="392557"/>
            <a:ext cx="10963261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06. Adaptation Options – </a:t>
            </a:r>
            <a:r>
              <a:rPr lang="en-US" dirty="0" err="1">
                <a:ea typeface="Arial" panose="020B0604020202020204" pitchFamily="34" charset="0"/>
              </a:rPr>
              <a:t>Programmes</a:t>
            </a:r>
            <a:r>
              <a:rPr lang="en-US" dirty="0">
                <a:ea typeface="Arial" panose="020B0604020202020204" pitchFamily="34" charset="0"/>
              </a:rPr>
              <a:t> and Legislation</a:t>
            </a:r>
            <a:r>
              <a:rPr lang="fr-FR" dirty="0"/>
              <a:t> </a:t>
            </a:r>
            <a:r>
              <a:rPr lang="fr-FR" dirty="0" err="1"/>
              <a:t>examples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619626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27</a:t>
            </a:fld>
            <a:endParaRPr lang="fr-FR"/>
          </a:p>
        </p:txBody>
      </p:sp>
      <p:sp>
        <p:nvSpPr>
          <p:cNvPr id="11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1314590" y="1351044"/>
            <a:ext cx="5805952" cy="2970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Planting trees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Roof water harvesting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Soil conservation 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Pastoralism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Planting drought resistant crops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Boiling of drinking and traditional water treatment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72267EEE-D657-B86E-0A49-47E7C8350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369" y="392557"/>
            <a:ext cx="11291119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06. Adaptation Options – </a:t>
            </a:r>
            <a:r>
              <a:rPr lang="en-US" dirty="0">
                <a:ea typeface="Arial" panose="020B0604020202020204" pitchFamily="34" charset="0"/>
              </a:rPr>
              <a:t>Community level adaptation practices</a:t>
            </a:r>
            <a:r>
              <a:rPr lang="fr-FR" dirty="0"/>
              <a:t> </a:t>
            </a:r>
            <a:r>
              <a:rPr lang="fr-FR" dirty="0" err="1"/>
              <a:t>examples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83150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28</a:t>
            </a:fld>
            <a:endParaRPr lang="fr-FR"/>
          </a:p>
        </p:txBody>
      </p:sp>
      <p:sp>
        <p:nvSpPr>
          <p:cNvPr id="11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987552" y="1351044"/>
            <a:ext cx="10367215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Absence of most WSP representatives limited accurate identification of investment locations, as counties could only provide general, non-specific site information.</a:t>
            </a:r>
          </a:p>
          <a:p>
            <a:pPr marL="342900" lvl="0" indent="-342900"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Mixing technical officers and community representatives in joint discussions reduced community participation, as technical staff dominated the conversations.</a:t>
            </a:r>
          </a:p>
          <a:p>
            <a:pPr marL="342900" lvl="0" indent="-342900"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Some counties did not nominate the intended CWSSIP technical officers, necessitating additional training for backend teams to ensure continuity and institutional learning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409CD59-89D8-17EC-51DB-34D0715F2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5" y="365125"/>
            <a:ext cx="8304275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07. Challenges </a:t>
            </a:r>
            <a:r>
              <a:rPr lang="fr-FR" dirty="0" err="1"/>
              <a:t>We</a:t>
            </a:r>
            <a:r>
              <a:rPr lang="fr-FR" dirty="0"/>
              <a:t> </a:t>
            </a:r>
            <a:r>
              <a:rPr lang="fr-FR" dirty="0" err="1"/>
              <a:t>Encountered</a:t>
            </a:r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64009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29</a:t>
            </a:fld>
            <a:endParaRPr lang="fr-FR"/>
          </a:p>
        </p:txBody>
      </p:sp>
      <p:sp>
        <p:nvSpPr>
          <p:cNvPr id="11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647705" y="953912"/>
            <a:ext cx="11160588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Active participation of Water Service Provider (WSP) representatives was critical as they implement most CWSSIP projects for some counties. Their involvement improves the accuracy of hotspot identification and investment locations.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Mapping investment locations was essential for identifying site-specific adaptation measures aligned to the climate hazards affecting each locality.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Separating technical discussions from community consultations, while ensuring complementarity between the two, leads to more inclusive, practical, and actionable outcomes.</a:t>
            </a:r>
          </a:p>
          <a:p>
            <a:pPr marL="342900" lvl="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Counties that engaged GIS Officers, Climate Change Officers, and Water Officers showed stronger technical understanding and ownership. Future support should prioritize early and consistent involvement of all relevant technical staff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409CD59-89D8-17EC-51DB-34D0715F2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5" y="365125"/>
            <a:ext cx="8304275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08. </a:t>
            </a:r>
            <a:r>
              <a:rPr lang="fr-FR" dirty="0" err="1"/>
              <a:t>Lessons</a:t>
            </a:r>
            <a:r>
              <a:rPr lang="fr-FR" dirty="0"/>
              <a:t> </a:t>
            </a:r>
            <a:r>
              <a:rPr lang="fr-FR" dirty="0" err="1"/>
              <a:t>Learnt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33403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88A8A-1265-3A2E-3D2A-FB10F9554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0057BC0-C26F-B777-F106-207949F66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effectLst/>
              </a:rPr>
              <a:t>01. Objectives of the CRA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11795D3-2A7E-25C5-926E-16E68627C1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25C72DF-60DE-C7F6-F12B-63AF10D1C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7F58F2-FC13-0922-9752-624967DBE3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B3002FFE-D1C2-563D-7092-A3528F704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4" y="1397000"/>
            <a:ext cx="10963261" cy="4619625"/>
          </a:xfrm>
        </p:spPr>
        <p:txBody>
          <a:bodyPr>
            <a:noAutofit/>
          </a:bodyPr>
          <a:lstStyle/>
          <a:p>
            <a:pPr marL="0" lvl="4" indent="0" algn="ctr">
              <a:buClrTx/>
              <a:buNone/>
            </a:pPr>
            <a:r>
              <a:rPr lang="fr-FR" dirty="0" err="1">
                <a:solidFill>
                  <a:schemeClr val="tx2"/>
                </a:solidFill>
              </a:rPr>
              <a:t>What</a:t>
            </a:r>
            <a:r>
              <a:rPr lang="fr-FR" dirty="0">
                <a:solidFill>
                  <a:schemeClr val="tx2"/>
                </a:solidFill>
              </a:rPr>
              <a:t> </a:t>
            </a:r>
            <a:r>
              <a:rPr lang="fr-FR" dirty="0" err="1">
                <a:solidFill>
                  <a:schemeClr val="tx2"/>
                </a:solidFill>
              </a:rPr>
              <a:t>is</a:t>
            </a:r>
            <a:r>
              <a:rPr lang="fr-FR" dirty="0">
                <a:solidFill>
                  <a:schemeClr val="tx2"/>
                </a:solidFill>
              </a:rPr>
              <a:t> a </a:t>
            </a:r>
            <a:r>
              <a:rPr lang="fr-FR" dirty="0" err="1">
                <a:solidFill>
                  <a:schemeClr val="tx2"/>
                </a:solidFill>
              </a:rPr>
              <a:t>Climate</a:t>
            </a:r>
            <a:r>
              <a:rPr lang="fr-FR" dirty="0">
                <a:solidFill>
                  <a:schemeClr val="tx2"/>
                </a:solidFill>
              </a:rPr>
              <a:t> </a:t>
            </a:r>
            <a:r>
              <a:rPr lang="fr-FR" dirty="0" err="1">
                <a:solidFill>
                  <a:schemeClr val="tx2"/>
                </a:solidFill>
              </a:rPr>
              <a:t>Risk</a:t>
            </a:r>
            <a:r>
              <a:rPr lang="fr-FR" dirty="0">
                <a:solidFill>
                  <a:schemeClr val="tx2"/>
                </a:solidFill>
              </a:rPr>
              <a:t> </a:t>
            </a:r>
            <a:r>
              <a:rPr lang="fr-FR" dirty="0" err="1">
                <a:solidFill>
                  <a:schemeClr val="tx2"/>
                </a:solidFill>
              </a:rPr>
              <a:t>Assessment</a:t>
            </a:r>
            <a:r>
              <a:rPr lang="fr-FR" dirty="0">
                <a:solidFill>
                  <a:schemeClr val="tx2"/>
                </a:solidFill>
              </a:rPr>
              <a:t> ? </a:t>
            </a:r>
            <a:r>
              <a:rPr lang="fr-FR" dirty="0">
                <a:solidFill>
                  <a:schemeClr val="bg2"/>
                </a:solidFill>
              </a:rPr>
              <a:t> </a:t>
            </a:r>
            <a:r>
              <a:rPr lang="fr-FR" dirty="0" err="1">
                <a:solidFill>
                  <a:schemeClr val="bg2"/>
                </a:solidFill>
              </a:rPr>
              <a:t>What</a:t>
            </a:r>
            <a:r>
              <a:rPr lang="fr-FR" dirty="0">
                <a:solidFill>
                  <a:schemeClr val="bg2"/>
                </a:solidFill>
              </a:rPr>
              <a:t> </a:t>
            </a:r>
            <a:r>
              <a:rPr lang="fr-FR" dirty="0" err="1">
                <a:solidFill>
                  <a:schemeClr val="bg2"/>
                </a:solidFill>
              </a:rPr>
              <a:t>is</a:t>
            </a:r>
            <a:r>
              <a:rPr lang="fr-FR" dirty="0">
                <a:solidFill>
                  <a:schemeClr val="bg2"/>
                </a:solidFill>
              </a:rPr>
              <a:t> the </a:t>
            </a:r>
            <a:r>
              <a:rPr lang="fr-FR" dirty="0" err="1">
                <a:solidFill>
                  <a:schemeClr val="bg2"/>
                </a:solidFill>
              </a:rPr>
              <a:t>purpose</a:t>
            </a:r>
            <a:r>
              <a:rPr lang="fr-FR" dirty="0">
                <a:solidFill>
                  <a:schemeClr val="bg2"/>
                </a:solidFill>
              </a:rPr>
              <a:t> of a </a:t>
            </a:r>
            <a:r>
              <a:rPr lang="fr-FR" dirty="0" err="1">
                <a:solidFill>
                  <a:schemeClr val="bg2"/>
                </a:solidFill>
              </a:rPr>
              <a:t>Climate</a:t>
            </a:r>
            <a:r>
              <a:rPr lang="fr-FR" dirty="0">
                <a:solidFill>
                  <a:schemeClr val="bg2"/>
                </a:solidFill>
              </a:rPr>
              <a:t> </a:t>
            </a:r>
            <a:r>
              <a:rPr lang="fr-FR" dirty="0" err="1">
                <a:solidFill>
                  <a:schemeClr val="bg2"/>
                </a:solidFill>
              </a:rPr>
              <a:t>Risk</a:t>
            </a:r>
            <a:r>
              <a:rPr lang="fr-FR" dirty="0">
                <a:solidFill>
                  <a:schemeClr val="bg2"/>
                </a:solidFill>
              </a:rPr>
              <a:t> </a:t>
            </a:r>
            <a:r>
              <a:rPr lang="fr-FR" dirty="0" err="1">
                <a:solidFill>
                  <a:schemeClr val="bg2"/>
                </a:solidFill>
              </a:rPr>
              <a:t>Assessment</a:t>
            </a:r>
            <a:r>
              <a:rPr lang="fr-FR" dirty="0">
                <a:solidFill>
                  <a:schemeClr val="bg2"/>
                </a:solidFill>
              </a:rPr>
              <a:t> ?</a:t>
            </a:r>
          </a:p>
          <a:p>
            <a:pPr marL="0" lvl="4" indent="0">
              <a:buClrTx/>
              <a:buNone/>
            </a:pPr>
            <a:endParaRPr lang="fr-FR" dirty="0">
              <a:solidFill>
                <a:schemeClr val="tx2"/>
              </a:solidFill>
            </a:endParaRPr>
          </a:p>
          <a:p>
            <a:pPr marL="0" lvl="4" indent="0">
              <a:buClrTx/>
              <a:buNone/>
            </a:pPr>
            <a:endParaRPr lang="fr-FR" dirty="0">
              <a:solidFill>
                <a:schemeClr val="tx2"/>
              </a:solidFill>
            </a:endParaRPr>
          </a:p>
          <a:p>
            <a:pPr marL="0" lvl="4" indent="0" algn="ctr">
              <a:buClrTx/>
              <a:buNone/>
            </a:pPr>
            <a:r>
              <a:rPr lang="en-US" sz="2800" b="0" i="0" dirty="0">
                <a:effectLst/>
                <a:latin typeface="+mn-lt"/>
              </a:rPr>
              <a:t>Climate risk assessments identify the likelihood of future climate hazards and their potential impacts </a:t>
            </a:r>
            <a:r>
              <a:rPr lang="en-US" sz="2800" b="0" dirty="0">
                <a:latin typeface="+mn-lt"/>
              </a:rPr>
              <a:t>on</a:t>
            </a:r>
            <a:r>
              <a:rPr lang="en-US" sz="2800" b="0" i="0" dirty="0">
                <a:effectLst/>
                <a:latin typeface="+mn-lt"/>
              </a:rPr>
              <a:t> communities. This is fundamental for informing the prioritization of climate action and investment in adaptation.</a:t>
            </a:r>
          </a:p>
          <a:p>
            <a:pPr marL="0" lvl="4" indent="0" algn="ctr">
              <a:buClrTx/>
              <a:buNone/>
            </a:pPr>
            <a:endParaRPr lang="en-US" sz="2800" b="0" dirty="0">
              <a:latin typeface="+mn-lt"/>
            </a:endParaRPr>
          </a:p>
          <a:p>
            <a:pPr marL="0" lvl="4" indent="0">
              <a:buClrTx/>
              <a:buNone/>
            </a:pPr>
            <a:r>
              <a:rPr lang="en-US" sz="2000" b="0" dirty="0">
                <a:latin typeface="+mn-lt"/>
              </a:rPr>
              <a:t>In this case the CRA informed CWSSIP to ensure investment planning ensures adaptation through:</a:t>
            </a:r>
          </a:p>
          <a:p>
            <a:pPr lvl="4">
              <a:buClrTx/>
              <a:buFontTx/>
              <a:buChar char="-"/>
            </a:pPr>
            <a:r>
              <a:rPr lang="en-US" sz="2000" b="0" dirty="0">
                <a:latin typeface="+mn-lt"/>
              </a:rPr>
              <a:t>Climate proofing of investments</a:t>
            </a:r>
          </a:p>
          <a:p>
            <a:pPr lvl="4">
              <a:buClrTx/>
              <a:buFontTx/>
              <a:buChar char="-"/>
            </a:pPr>
            <a:r>
              <a:rPr lang="en-US" sz="2000" b="0" dirty="0">
                <a:latin typeface="+mn-lt"/>
              </a:rPr>
              <a:t>Due consideration of climate change when choosing investments location</a:t>
            </a:r>
          </a:p>
          <a:p>
            <a:pPr lvl="4" algn="ctr">
              <a:buClrTx/>
              <a:buFontTx/>
              <a:buChar char="-"/>
            </a:pPr>
            <a:endParaRPr lang="fr-FR" sz="2800" dirty="0">
              <a:latin typeface="+mn-lt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D462051E-14FE-434C-56C8-A38505B64C7C}"/>
              </a:ext>
            </a:extLst>
          </p:cNvPr>
          <p:cNvCxnSpPr/>
          <p:nvPr/>
        </p:nvCxnSpPr>
        <p:spPr>
          <a:xfrm>
            <a:off x="5230368" y="2715768"/>
            <a:ext cx="598932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6E20107-08DF-6156-A0D4-6B6F92F58A78}"/>
              </a:ext>
            </a:extLst>
          </p:cNvPr>
          <p:cNvCxnSpPr>
            <a:cxnSpLocks/>
          </p:cNvCxnSpPr>
          <p:nvPr/>
        </p:nvCxnSpPr>
        <p:spPr>
          <a:xfrm>
            <a:off x="1472184" y="3108960"/>
            <a:ext cx="930859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6A079AA-AEDF-D9B8-6C3C-3AE281696A73}"/>
              </a:ext>
            </a:extLst>
          </p:cNvPr>
          <p:cNvCxnSpPr>
            <a:cxnSpLocks/>
          </p:cNvCxnSpPr>
          <p:nvPr/>
        </p:nvCxnSpPr>
        <p:spPr>
          <a:xfrm>
            <a:off x="4599432" y="3508248"/>
            <a:ext cx="6803136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642FAA65-FAEF-1881-195D-9F4F569C7B73}"/>
              </a:ext>
            </a:extLst>
          </p:cNvPr>
          <p:cNvCxnSpPr>
            <a:cxnSpLocks/>
          </p:cNvCxnSpPr>
          <p:nvPr/>
        </p:nvCxnSpPr>
        <p:spPr>
          <a:xfrm>
            <a:off x="4096512" y="3916680"/>
            <a:ext cx="4151376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279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09CD59-89D8-17EC-51DB-34D0715F2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Contact</a:t>
            </a:r>
          </a:p>
        </p:txBody>
      </p:sp>
      <p:pic>
        <p:nvPicPr>
          <p:cNvPr id="17" name="Espace réservé pour une image  16" descr="Une image contenant personne, habits, Visage humain, noir et blanc&#10;&#10;Description générée automatiquement">
            <a:extLst>
              <a:ext uri="{FF2B5EF4-FFF2-40B4-BE49-F238E27FC236}">
                <a16:creationId xmlns:a16="http://schemas.microsoft.com/office/drawing/2014/main" id="{0BE13688-0319-6F3C-B6B6-82C8010D928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" t="-25" r="41378" b="25"/>
          <a:stretch/>
        </p:blipFill>
        <p:spPr>
          <a:xfrm rot="5400000">
            <a:off x="562112" y="2463800"/>
            <a:ext cx="1221746" cy="1221746"/>
          </a:xfr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02EF0BA-36EC-6D02-E302-841318E2AF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1547" y="4084928"/>
            <a:ext cx="2594056" cy="273656"/>
          </a:xfrm>
        </p:spPr>
        <p:txBody>
          <a:bodyPr>
            <a:normAutofit fontScale="92500" lnSpcReduction="10000"/>
          </a:bodyPr>
          <a:lstStyle/>
          <a:p>
            <a:r>
              <a:rPr lang="fr-FR"/>
              <a:t>Romain VIAVANT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3F6B53E-9B6C-6D83-3519-93DB3D1D43E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1547" y="4604431"/>
            <a:ext cx="2594056" cy="155607"/>
          </a:xfrm>
        </p:spPr>
        <p:txBody>
          <a:bodyPr>
            <a:normAutofit fontScale="70000" lnSpcReduction="20000"/>
          </a:bodyPr>
          <a:lstStyle/>
          <a:p>
            <a:r>
              <a:rPr lang="fr-FR"/>
              <a:t>Team Leader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C81D255-BF78-5AA3-80FE-A2AE65A0151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61547" y="4982873"/>
            <a:ext cx="2594056" cy="155607"/>
          </a:xfrm>
        </p:spPr>
        <p:txBody>
          <a:bodyPr>
            <a:normAutofit fontScale="70000" lnSpcReduction="20000"/>
          </a:bodyPr>
          <a:lstStyle/>
          <a:p>
            <a:r>
              <a:rPr lang="fr-FR" i="1">
                <a:solidFill>
                  <a:schemeClr val="tx2"/>
                </a:solidFill>
              </a:rPr>
              <a:t>romain.viavant@groupehuit.com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218181A-EC57-E6F3-87CD-4508DEE0727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64147" y="4084928"/>
            <a:ext cx="2594056" cy="273656"/>
          </a:xfrm>
        </p:spPr>
        <p:txBody>
          <a:bodyPr>
            <a:normAutofit fontScale="92500" lnSpcReduction="10000"/>
          </a:bodyPr>
          <a:lstStyle/>
          <a:p>
            <a:r>
              <a:rPr lang="fr-FR"/>
              <a:t>Emma GUILLOT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E361998D-9681-116E-9111-8C0E46F50AD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264147" y="4604431"/>
            <a:ext cx="2594056" cy="155607"/>
          </a:xfrm>
        </p:spPr>
        <p:txBody>
          <a:bodyPr>
            <a:normAutofit fontScale="70000" lnSpcReduction="20000"/>
          </a:bodyPr>
          <a:lstStyle/>
          <a:p>
            <a:r>
              <a:rPr lang="fr-FR"/>
              <a:t>Project Coordinator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2CBF9D08-178A-0389-4A6B-8890776A01B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64147" y="4982873"/>
            <a:ext cx="2594056" cy="155607"/>
          </a:xfrm>
        </p:spPr>
        <p:txBody>
          <a:bodyPr>
            <a:normAutofit fontScale="70000" lnSpcReduction="20000"/>
          </a:bodyPr>
          <a:lstStyle/>
          <a:p>
            <a:r>
              <a:rPr lang="fr-FR" i="1">
                <a:solidFill>
                  <a:schemeClr val="tx2"/>
                </a:solidFill>
              </a:rPr>
              <a:t>emma.guillot@groupehuit.com</a:t>
            </a:r>
          </a:p>
        </p:txBody>
      </p:sp>
      <p:sp>
        <p:nvSpPr>
          <p:cNvPr id="13" name="Espace réservé du numéro de diapositive 12">
            <a:extLst>
              <a:ext uri="{FF2B5EF4-FFF2-40B4-BE49-F238E27FC236}">
                <a16:creationId xmlns:a16="http://schemas.microsoft.com/office/drawing/2014/main" id="{0F8988C4-804F-18A9-E748-2AE134113D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30</a:t>
            </a:fld>
            <a:endParaRPr lang="fr-FR"/>
          </a:p>
        </p:txBody>
      </p:sp>
      <p:sp>
        <p:nvSpPr>
          <p:cNvPr id="14" name="Espace réservé du pied de page 13">
            <a:extLst>
              <a:ext uri="{FF2B5EF4-FFF2-40B4-BE49-F238E27FC236}">
                <a16:creationId xmlns:a16="http://schemas.microsoft.com/office/drawing/2014/main" id="{17ECACA9-41BC-1DA7-D09A-7D4895425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b="1"/>
              <a:t>K-WASH _ CRA presentation</a:t>
            </a:r>
            <a:endParaRPr lang="fr-FR"/>
          </a:p>
        </p:txBody>
      </p:sp>
      <p:sp>
        <p:nvSpPr>
          <p:cNvPr id="15" name="Espace réservé de la date 14">
            <a:extLst>
              <a:ext uri="{FF2B5EF4-FFF2-40B4-BE49-F238E27FC236}">
                <a16:creationId xmlns:a16="http://schemas.microsoft.com/office/drawing/2014/main" id="{6C3D069D-AA35-CC57-C8A0-EF7D8271488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pic>
        <p:nvPicPr>
          <p:cNvPr id="22" name="Picture 2" descr="image profil">
            <a:extLst>
              <a:ext uri="{FF2B5EF4-FFF2-40B4-BE49-F238E27FC236}">
                <a16:creationId xmlns:a16="http://schemas.microsoft.com/office/drawing/2014/main" id="{E26D52C2-F036-409F-163E-E5C0D2BE77FE}"/>
              </a:ext>
            </a:extLst>
          </p:cNvPr>
          <p:cNvPicPr>
            <a:picLocks noGrp="1" noChangeAspect="1" noChangeArrowheads="1"/>
          </p:cNvPicPr>
          <p:nvPr>
            <p:ph type="pic" sz="quarter" idx="21"/>
          </p:nvPr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147" y="2488036"/>
            <a:ext cx="1221746" cy="122174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Espace réservé pour une image  16">
            <a:extLst>
              <a:ext uri="{FF2B5EF4-FFF2-40B4-BE49-F238E27FC236}">
                <a16:creationId xmlns:a16="http://schemas.microsoft.com/office/drawing/2014/main" id="{52AC1106-3845-830D-26EB-B539B39502A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6015" y="2463800"/>
            <a:ext cx="1221746" cy="122174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3C86932-1B77-71E1-A633-197DE324462B}"/>
              </a:ext>
            </a:extLst>
          </p:cNvPr>
          <p:cNvSpPr txBox="1">
            <a:spLocks/>
          </p:cNvSpPr>
          <p:nvPr/>
        </p:nvSpPr>
        <p:spPr>
          <a:xfrm>
            <a:off x="3495450" y="4084928"/>
            <a:ext cx="2594056" cy="273656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857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Tx/>
              <a:buBlip>
                <a:blip r:embed="rId7"/>
              </a:buBlip>
              <a:defRPr sz="18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60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Paul OKECH</a:t>
            </a:r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FE9D97A0-578D-1929-876B-A7EB76D31EA5}"/>
              </a:ext>
            </a:extLst>
          </p:cNvPr>
          <p:cNvSpPr txBox="1">
            <a:spLocks/>
          </p:cNvSpPr>
          <p:nvPr/>
        </p:nvSpPr>
        <p:spPr>
          <a:xfrm>
            <a:off x="3495450" y="4604431"/>
            <a:ext cx="2594056" cy="155607"/>
          </a:xfrm>
          <a:prstGeom prst="rect">
            <a:avLst/>
          </a:prstGeom>
        </p:spPr>
        <p:txBody>
          <a:bodyPr vert="horz" lIns="0" tIns="0" rIns="0" bIns="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857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Tx/>
              <a:buBlip>
                <a:blip r:embed="rId7"/>
              </a:buBlip>
              <a:defRPr sz="18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60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Stakeholder engagement expert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1A33E49D-29D5-C397-C109-2B4ECEBBF8D9}"/>
              </a:ext>
            </a:extLst>
          </p:cNvPr>
          <p:cNvSpPr txBox="1">
            <a:spLocks/>
          </p:cNvSpPr>
          <p:nvPr/>
        </p:nvSpPr>
        <p:spPr>
          <a:xfrm>
            <a:off x="3495450" y="4982873"/>
            <a:ext cx="2594056" cy="155607"/>
          </a:xfrm>
          <a:prstGeom prst="rect">
            <a:avLst/>
          </a:prstGeom>
        </p:spPr>
        <p:txBody>
          <a:bodyPr vert="horz" lIns="0" tIns="0" rIns="0" bIns="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857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Tx/>
              <a:buBlip>
                <a:blip r:embed="rId7"/>
              </a:buBlip>
              <a:defRPr sz="18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60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i="1">
                <a:solidFill>
                  <a:schemeClr val="tx2"/>
                </a:solidFill>
              </a:rPr>
              <a:t>okechpol@gmail.com</a:t>
            </a:r>
          </a:p>
        </p:txBody>
      </p:sp>
      <p:pic>
        <p:nvPicPr>
          <p:cNvPr id="2050" name="Picture 2" descr="Photo de profil de Nelson Kisanya">
            <a:extLst>
              <a:ext uri="{FF2B5EF4-FFF2-40B4-BE49-F238E27FC236}">
                <a16:creationId xmlns:a16="http://schemas.microsoft.com/office/drawing/2014/main" id="{056981CF-F640-E84C-E883-6AF200EBA7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66" t="10858" r="13335" b="16482"/>
          <a:stretch/>
        </p:blipFill>
        <p:spPr bwMode="auto">
          <a:xfrm>
            <a:off x="6429918" y="2488036"/>
            <a:ext cx="1220400" cy="122174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BE909DC1-AE4F-7592-147E-6C08458DCD34}"/>
              </a:ext>
            </a:extLst>
          </p:cNvPr>
          <p:cNvSpPr txBox="1">
            <a:spLocks/>
          </p:cNvSpPr>
          <p:nvPr/>
        </p:nvSpPr>
        <p:spPr>
          <a:xfrm>
            <a:off x="6442343" y="4084928"/>
            <a:ext cx="2594056" cy="273656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857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Tx/>
              <a:buBlip>
                <a:blip r:embed="rId7"/>
              </a:buBlip>
              <a:defRPr sz="18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60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Nelson KISANYA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AD798BCB-9A0B-A568-0DF7-3A4EB93B5058}"/>
              </a:ext>
            </a:extLst>
          </p:cNvPr>
          <p:cNvSpPr txBox="1">
            <a:spLocks/>
          </p:cNvSpPr>
          <p:nvPr/>
        </p:nvSpPr>
        <p:spPr>
          <a:xfrm>
            <a:off x="6442343" y="4604431"/>
            <a:ext cx="2594056" cy="155607"/>
          </a:xfrm>
          <a:prstGeom prst="rect">
            <a:avLst/>
          </a:prstGeom>
        </p:spPr>
        <p:txBody>
          <a:bodyPr vert="horz" lIns="0" tIns="0" rIns="0" bIns="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857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Tx/>
              <a:buBlip>
                <a:blip r:embed="rId7"/>
              </a:buBlip>
              <a:defRPr sz="18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60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GIS Mapping Expert</a:t>
            </a:r>
          </a:p>
        </p:txBody>
      </p:sp>
      <p:sp>
        <p:nvSpPr>
          <p:cNvPr id="19" name="Espace réservé du texte 5">
            <a:extLst>
              <a:ext uri="{FF2B5EF4-FFF2-40B4-BE49-F238E27FC236}">
                <a16:creationId xmlns:a16="http://schemas.microsoft.com/office/drawing/2014/main" id="{F0C89D8D-CF2F-65F8-8E29-9E4F656B9FAC}"/>
              </a:ext>
            </a:extLst>
          </p:cNvPr>
          <p:cNvSpPr txBox="1">
            <a:spLocks/>
          </p:cNvSpPr>
          <p:nvPr/>
        </p:nvSpPr>
        <p:spPr>
          <a:xfrm>
            <a:off x="6442343" y="4982873"/>
            <a:ext cx="2594056" cy="155607"/>
          </a:xfrm>
          <a:prstGeom prst="rect">
            <a:avLst/>
          </a:prstGeom>
        </p:spPr>
        <p:txBody>
          <a:bodyPr vert="horz" lIns="0" tIns="0" rIns="0" bIns="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857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Tx/>
              <a:buBlip>
                <a:blip r:embed="rId7"/>
              </a:buBlip>
              <a:defRPr sz="18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60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i="1">
                <a:solidFill>
                  <a:schemeClr val="tx2"/>
                </a:solidFill>
              </a:rPr>
              <a:t>nelsonkisanya2010@gmail.com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EBD06732-D3A8-AB73-25CA-B4DDA3C4F2FA}"/>
              </a:ext>
            </a:extLst>
          </p:cNvPr>
          <p:cNvSpPr txBox="1">
            <a:spLocks/>
          </p:cNvSpPr>
          <p:nvPr/>
        </p:nvSpPr>
        <p:spPr>
          <a:xfrm>
            <a:off x="6429918" y="5213076"/>
            <a:ext cx="2594056" cy="155607"/>
          </a:xfrm>
          <a:prstGeom prst="rect">
            <a:avLst/>
          </a:prstGeom>
        </p:spPr>
        <p:txBody>
          <a:bodyPr vert="horz" lIns="0" tIns="0" rIns="0" bIns="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857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Tx/>
              <a:buBlip>
                <a:blip r:embed="rId7"/>
              </a:buBlip>
              <a:defRPr sz="18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60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i="1">
                <a:solidFill>
                  <a:schemeClr val="tx2"/>
                </a:solidFill>
              </a:rPr>
              <a:t>+ 254 704 170888</a:t>
            </a:r>
          </a:p>
        </p:txBody>
      </p:sp>
      <p:sp>
        <p:nvSpPr>
          <p:cNvPr id="21" name="Espace réservé du texte 5">
            <a:extLst>
              <a:ext uri="{FF2B5EF4-FFF2-40B4-BE49-F238E27FC236}">
                <a16:creationId xmlns:a16="http://schemas.microsoft.com/office/drawing/2014/main" id="{72308CBE-1935-EED9-C5D9-8072C341C107}"/>
              </a:ext>
            </a:extLst>
          </p:cNvPr>
          <p:cNvSpPr txBox="1">
            <a:spLocks/>
          </p:cNvSpPr>
          <p:nvPr/>
        </p:nvSpPr>
        <p:spPr>
          <a:xfrm>
            <a:off x="3502814" y="5202290"/>
            <a:ext cx="2594056" cy="155607"/>
          </a:xfrm>
          <a:prstGeom prst="rect">
            <a:avLst/>
          </a:prstGeom>
        </p:spPr>
        <p:txBody>
          <a:bodyPr vert="horz" lIns="0" tIns="0" rIns="0" bIns="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857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Tx/>
              <a:buBlip>
                <a:blip r:embed="rId7"/>
              </a:buBlip>
              <a:defRPr sz="1800" b="1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60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2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i="1">
                <a:solidFill>
                  <a:schemeClr val="tx2"/>
                </a:solidFill>
              </a:rPr>
              <a:t>+ 254 706 092688</a:t>
            </a:r>
          </a:p>
        </p:txBody>
      </p:sp>
    </p:spTree>
    <p:extLst>
      <p:ext uri="{BB962C8B-B14F-4D97-AF65-F5344CB8AC3E}">
        <p14:creationId xmlns:p14="http://schemas.microsoft.com/office/powerpoint/2010/main" val="10690191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0555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488A8A-1265-3A2E-3D2A-FB10F9554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0057BC0-C26F-B777-F106-207949F66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effectLst/>
              </a:rPr>
              <a:t>02</a:t>
            </a:r>
            <a:r>
              <a:rPr lang="en-US" dirty="0"/>
              <a:t>. Benefits of Mainstreaming Climate Resilience in WASH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11795D3-2A7E-25C5-926E-16E68627C19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25C72DF-60DE-C7F6-F12B-63AF10D1C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E7F58F2-FC13-0922-9752-624967DBE3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11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647704" y="1273683"/>
            <a:ext cx="10963261" cy="4531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7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Reduces operation and maintenance costs of water and sanitation infrastructure by minimizing climate-related damage and failures.</a:t>
            </a:r>
          </a:p>
          <a:p>
            <a:pPr marL="34290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7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Improves efficiency in the use of financial resources, allowing savings to be redirected toward service expansion and increased coverage.</a:t>
            </a:r>
          </a:p>
          <a:p>
            <a:pPr marL="342900" indent="-34290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7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Promotes the development of durable, climate-resilient WASH infrastructure that can reliably serve current and future generations.</a:t>
            </a:r>
          </a:p>
        </p:txBody>
      </p:sp>
    </p:spTree>
    <p:extLst>
      <p:ext uri="{BB962C8B-B14F-4D97-AF65-F5344CB8AC3E}">
        <p14:creationId xmlns:p14="http://schemas.microsoft.com/office/powerpoint/2010/main" val="2454318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6D1390-FD7C-C2E6-8180-B1CCBC744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2FBDDE91-928C-3D2F-01FD-84025B8E60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4" y="1239605"/>
            <a:ext cx="10553695" cy="5433270"/>
          </a:xfrm>
        </p:spPr>
        <p:txBody>
          <a:bodyPr numCol="1">
            <a:noAutofit/>
          </a:bodyPr>
          <a:lstStyle/>
          <a:p>
            <a:pPr fontAlgn="ctr"/>
            <a:r>
              <a:rPr lang="fr-FR" sz="1800" dirty="0">
                <a:solidFill>
                  <a:schemeClr val="tx2"/>
                </a:solidFill>
              </a:rPr>
              <a:t>CRA </a:t>
            </a:r>
            <a:r>
              <a:rPr lang="fr-FR" sz="1800" dirty="0" err="1">
                <a:solidFill>
                  <a:schemeClr val="tx2"/>
                </a:solidFill>
              </a:rPr>
              <a:t>steps</a:t>
            </a:r>
            <a:endParaRPr lang="fr-FR" sz="1800" dirty="0">
              <a:solidFill>
                <a:schemeClr val="tx2"/>
              </a:solidFill>
            </a:endParaRPr>
          </a:p>
          <a:p>
            <a:pPr fontAlgn="ctr"/>
            <a:endParaRPr lang="fr-FR" sz="500" dirty="0">
              <a:solidFill>
                <a:schemeClr val="tx2"/>
              </a:solidFill>
            </a:endParaRPr>
          </a:p>
          <a:p>
            <a:pPr marL="131400" lvl="5" indent="0">
              <a:buNone/>
            </a:pPr>
            <a:r>
              <a:rPr lang="en-US" sz="1600" u="sng" dirty="0">
                <a:cs typeface="Times New Roman" panose="02020603050405020304" pitchFamily="18" charset="0"/>
              </a:rPr>
              <a:t>STEP 1) </a:t>
            </a:r>
            <a:r>
              <a:rPr lang="en-US" sz="1600" dirty="0">
                <a:cs typeface="Times New Roman" panose="02020603050405020304" pitchFamily="18" charset="0"/>
              </a:rPr>
              <a:t>Understanding the </a:t>
            </a:r>
            <a:r>
              <a:rPr lang="en-US" sz="1600" b="1" dirty="0">
                <a:cs typeface="Times New Roman" panose="02020603050405020304" pitchFamily="18" charset="0"/>
              </a:rPr>
              <a:t>climatology and physical parameters</a:t>
            </a:r>
          </a:p>
          <a:p>
            <a:pPr marL="131400" lvl="5" indent="0">
              <a:buNone/>
            </a:pPr>
            <a:endParaRPr lang="en-US" sz="800" b="1" dirty="0">
              <a:cs typeface="Times New Roman" panose="02020603050405020304" pitchFamily="18" charset="0"/>
            </a:endParaRPr>
          </a:p>
          <a:p>
            <a:pPr marL="131400" lvl="5" indent="0">
              <a:buNone/>
            </a:pPr>
            <a:r>
              <a:rPr lang="en-US" sz="1600" u="sng" dirty="0">
                <a:cs typeface="Times New Roman" panose="02020603050405020304" pitchFamily="18" charset="0"/>
              </a:rPr>
              <a:t>STEP 2) </a:t>
            </a:r>
            <a:r>
              <a:rPr lang="en-US" sz="1600" b="1" dirty="0">
                <a:cs typeface="Times New Roman" panose="02020603050405020304" pitchFamily="18" charset="0"/>
              </a:rPr>
              <a:t>Identifying hazards and exposure </a:t>
            </a:r>
            <a:r>
              <a:rPr lang="en-US" sz="1600" dirty="0">
                <a:cs typeface="Times New Roman" panose="02020603050405020304" pitchFamily="18" charset="0"/>
              </a:rPr>
              <a:t>to it</a:t>
            </a:r>
          </a:p>
          <a:p>
            <a:pPr lvl="5"/>
            <a:r>
              <a:rPr lang="en-US" sz="1600" dirty="0">
                <a:cs typeface="Times New Roman" panose="02020603050405020304" pitchFamily="18" charset="0"/>
              </a:rPr>
              <a:t>Consider past events and current exposure</a:t>
            </a:r>
          </a:p>
          <a:p>
            <a:pPr lvl="5"/>
            <a:r>
              <a:rPr lang="en-US" sz="1600" dirty="0">
                <a:cs typeface="Times New Roman" panose="02020603050405020304" pitchFamily="18" charset="0"/>
              </a:rPr>
              <a:t>Account for climate change impacts on exposure </a:t>
            </a:r>
          </a:p>
          <a:p>
            <a:pPr marL="131400" lvl="5" indent="0">
              <a:buNone/>
            </a:pPr>
            <a:endParaRPr lang="en-US" sz="800" dirty="0">
              <a:cs typeface="Times New Roman" panose="02020603050405020304" pitchFamily="18" charset="0"/>
            </a:endParaRPr>
          </a:p>
          <a:p>
            <a:pPr marL="131400" lvl="5" indent="0">
              <a:buNone/>
            </a:pPr>
            <a:r>
              <a:rPr lang="en-US" sz="1600" u="sng" dirty="0">
                <a:cs typeface="Times New Roman" panose="02020603050405020304" pitchFamily="18" charset="0"/>
              </a:rPr>
              <a:t>STEP 3) </a:t>
            </a:r>
            <a:r>
              <a:rPr lang="en-US" sz="1600" b="1" dirty="0">
                <a:cs typeface="Times New Roman" panose="02020603050405020304" pitchFamily="18" charset="0"/>
              </a:rPr>
              <a:t>Understanding vulnerability to hazards </a:t>
            </a:r>
            <a:r>
              <a:rPr lang="en-US" sz="1600" dirty="0">
                <a:cs typeface="Times New Roman" panose="02020603050405020304" pitchFamily="18" charset="0"/>
              </a:rPr>
              <a:t>to which the County is exposed</a:t>
            </a:r>
          </a:p>
          <a:p>
            <a:pPr lvl="5"/>
            <a:r>
              <a:rPr lang="en-US" sz="1600" dirty="0">
                <a:cs typeface="Times New Roman" panose="02020603050405020304" pitchFamily="18" charset="0"/>
              </a:rPr>
              <a:t>Especially WSS sectoral vulnerability</a:t>
            </a:r>
          </a:p>
          <a:p>
            <a:pPr lvl="5"/>
            <a:r>
              <a:rPr lang="en-US" sz="1600" dirty="0">
                <a:cs typeface="Times New Roman" panose="02020603050405020304" pitchFamily="18" charset="0"/>
              </a:rPr>
              <a:t>Social and sectoral vulnerability</a:t>
            </a:r>
          </a:p>
          <a:p>
            <a:pPr lvl="3" indent="-228600"/>
            <a:r>
              <a:rPr lang="en-US" sz="1600" dirty="0">
                <a:cs typeface="Times New Roman" panose="02020603050405020304" pitchFamily="18" charset="0"/>
              </a:rPr>
              <a:t>	Human Health</a:t>
            </a:r>
          </a:p>
          <a:p>
            <a:pPr lvl="3" indent="-228600"/>
            <a:r>
              <a:rPr lang="en-US" sz="1600" dirty="0">
                <a:cs typeface="Times New Roman" panose="02020603050405020304" pitchFamily="18" charset="0"/>
              </a:rPr>
              <a:t>	Agriculture</a:t>
            </a:r>
          </a:p>
          <a:p>
            <a:pPr lvl="3" indent="-228600"/>
            <a:r>
              <a:rPr lang="en-US" sz="1600" dirty="0">
                <a:cs typeface="Times New Roman" panose="02020603050405020304" pitchFamily="18" charset="0"/>
              </a:rPr>
              <a:t>	Coastal zone</a:t>
            </a:r>
          </a:p>
          <a:p>
            <a:pPr lvl="3" indent="-228600"/>
            <a:r>
              <a:rPr lang="en-US" sz="1600" dirty="0">
                <a:cs typeface="Times New Roman" panose="02020603050405020304" pitchFamily="18" charset="0"/>
              </a:rPr>
              <a:t>	Energy and infrastructure</a:t>
            </a:r>
          </a:p>
          <a:p>
            <a:pPr lvl="3" indent="-228600"/>
            <a:r>
              <a:rPr lang="en-US" sz="1600" dirty="0">
                <a:cs typeface="Times New Roman" panose="02020603050405020304" pitchFamily="18" charset="0"/>
              </a:rPr>
              <a:t>	Ecosystems</a:t>
            </a:r>
          </a:p>
          <a:p>
            <a:pPr lvl="3" indent="-228600"/>
            <a:r>
              <a:rPr lang="en-US" sz="1600" dirty="0">
                <a:cs typeface="Times New Roman" panose="02020603050405020304" pitchFamily="18" charset="0"/>
              </a:rPr>
              <a:t>	Disproportionately impacted groups</a:t>
            </a:r>
          </a:p>
          <a:p>
            <a:pPr marL="131400" lvl="5" indent="0" algn="ctr">
              <a:buNone/>
            </a:pPr>
            <a:endParaRPr lang="en-US" b="1" u="sng" dirty="0">
              <a:solidFill>
                <a:schemeClr val="accent4"/>
              </a:solidFill>
              <a:cs typeface="Times New Roman" panose="02020603050405020304" pitchFamily="18" charset="0"/>
            </a:endParaRPr>
          </a:p>
          <a:p>
            <a:pPr marL="131400" lvl="5" indent="0" algn="ctr">
              <a:buNone/>
            </a:pPr>
            <a:r>
              <a:rPr lang="en-US" b="1" u="sng" dirty="0">
                <a:solidFill>
                  <a:schemeClr val="accent4"/>
                </a:solidFill>
                <a:cs typeface="Times New Roman" panose="02020603050405020304" pitchFamily="18" charset="0"/>
              </a:rPr>
              <a:t>Transversal : Mapping and analyzing each step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1651807D-C81F-CC13-BA87-F7481A88C263}"/>
              </a:ext>
            </a:extLst>
          </p:cNvPr>
          <p:cNvSpPr/>
          <p:nvPr/>
        </p:nvSpPr>
        <p:spPr>
          <a:xfrm>
            <a:off x="9025229" y="4767322"/>
            <a:ext cx="756340" cy="756340"/>
          </a:xfrm>
          <a:prstGeom prst="ellipse">
            <a:avLst/>
          </a:prstGeom>
          <a:solidFill>
            <a:schemeClr val="accent5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D1111AA6-474D-DA72-39EA-FF559FF2EAA6}"/>
              </a:ext>
            </a:extLst>
          </p:cNvPr>
          <p:cNvSpPr/>
          <p:nvPr/>
        </p:nvSpPr>
        <p:spPr>
          <a:xfrm>
            <a:off x="9493848" y="3788353"/>
            <a:ext cx="756340" cy="756340"/>
          </a:xfrm>
          <a:prstGeom prst="ellipse">
            <a:avLst/>
          </a:prstGeom>
          <a:solidFill>
            <a:schemeClr val="accent6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C68B6EBE-44BE-17DF-8903-84BC2756EEF4}"/>
              </a:ext>
            </a:extLst>
          </p:cNvPr>
          <p:cNvSpPr/>
          <p:nvPr/>
        </p:nvSpPr>
        <p:spPr>
          <a:xfrm>
            <a:off x="8349069" y="3931434"/>
            <a:ext cx="756340" cy="756340"/>
          </a:xfrm>
          <a:prstGeom prst="ellipse">
            <a:avLst/>
          </a:prstGeom>
          <a:solidFill>
            <a:schemeClr val="bg2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F21C34AF-E49D-B6A2-CEC8-A529D4C51A23}"/>
              </a:ext>
            </a:extLst>
          </p:cNvPr>
          <p:cNvSpPr/>
          <p:nvPr/>
        </p:nvSpPr>
        <p:spPr>
          <a:xfrm>
            <a:off x="9960817" y="4674954"/>
            <a:ext cx="756340" cy="756340"/>
          </a:xfrm>
          <a:prstGeom prst="ellipse">
            <a:avLst/>
          </a:prstGeom>
          <a:solidFill>
            <a:schemeClr val="accent2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8F614102-4AA7-2FDE-AB1F-3BE28D771AFA}"/>
              </a:ext>
            </a:extLst>
          </p:cNvPr>
          <p:cNvSpPr/>
          <p:nvPr/>
        </p:nvSpPr>
        <p:spPr>
          <a:xfrm>
            <a:off x="7430915" y="4674954"/>
            <a:ext cx="756340" cy="756340"/>
          </a:xfrm>
          <a:prstGeom prst="ellipse">
            <a:avLst/>
          </a:prstGeom>
          <a:solidFill>
            <a:schemeClr val="accent4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5D6003A3-4F35-4A44-AAB4-26DD034A0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2800" dirty="0"/>
              <a:t>03. CRA  </a:t>
            </a:r>
            <a:r>
              <a:rPr lang="fr-FR" sz="2800" dirty="0" err="1"/>
              <a:t>Process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C661188-D088-7095-6EC7-7C7ED18CCEE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1272877-2F8D-9835-B73F-7EAACC91B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08AB5C1-C3FF-9875-F9FC-C1383E7CFC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5</a:t>
            </a:fld>
            <a:endParaRPr lang="fr-FR"/>
          </a:p>
        </p:txBody>
      </p:sp>
      <p:pic>
        <p:nvPicPr>
          <p:cNvPr id="13" name="Graphique 12" descr="Thermomètre avec un remplissage uni">
            <a:extLst>
              <a:ext uri="{FF2B5EF4-FFF2-40B4-BE49-F238E27FC236}">
                <a16:creationId xmlns:a16="http://schemas.microsoft.com/office/drawing/2014/main" id="{4EA33FCD-0701-F1F8-030F-1B82CC1C256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51050" y="1512276"/>
            <a:ext cx="612000" cy="612000"/>
          </a:xfrm>
          <a:prstGeom prst="rect">
            <a:avLst/>
          </a:prstGeom>
        </p:spPr>
      </p:pic>
      <p:pic>
        <p:nvPicPr>
          <p:cNvPr id="15" name="Graphique 14" descr="Tornade avec un remplissage uni">
            <a:extLst>
              <a:ext uri="{FF2B5EF4-FFF2-40B4-BE49-F238E27FC236}">
                <a16:creationId xmlns:a16="http://schemas.microsoft.com/office/drawing/2014/main" id="{52466D69-8812-D349-A450-BE83859E2BF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22550" y="2424650"/>
            <a:ext cx="612000" cy="612000"/>
          </a:xfrm>
          <a:prstGeom prst="rect">
            <a:avLst/>
          </a:prstGeom>
        </p:spPr>
      </p:pic>
      <p:pic>
        <p:nvPicPr>
          <p:cNvPr id="21" name="Graphique 20" descr="Faible (soleil réduit) avec un remplissage uni">
            <a:extLst>
              <a:ext uri="{FF2B5EF4-FFF2-40B4-BE49-F238E27FC236}">
                <a16:creationId xmlns:a16="http://schemas.microsoft.com/office/drawing/2014/main" id="{14557722-9C04-9C41-16F7-DB964987F3B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15234" y="1475700"/>
            <a:ext cx="720000" cy="720000"/>
          </a:xfrm>
          <a:prstGeom prst="rect">
            <a:avLst/>
          </a:prstGeom>
        </p:spPr>
      </p:pic>
      <p:pic>
        <p:nvPicPr>
          <p:cNvPr id="41" name="Graphic 8" descr="Wave with solid fill">
            <a:extLst>
              <a:ext uri="{FF2B5EF4-FFF2-40B4-BE49-F238E27FC236}">
                <a16:creationId xmlns:a16="http://schemas.microsoft.com/office/drawing/2014/main" id="{B4ADA728-F295-490C-F4EB-58984D0BFC49}"/>
              </a:ext>
            </a:extLst>
          </p:cNvPr>
          <p:cNvPicPr>
            <a:picLocks noChangeAspect="1"/>
          </p:cNvPicPr>
          <p:nvPr/>
        </p:nvPicPr>
        <p:blipFill>
          <a:blip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64823" y="2424650"/>
            <a:ext cx="612000" cy="612000"/>
          </a:xfrm>
          <a:prstGeom prst="rect">
            <a:avLst/>
          </a:prstGeom>
        </p:spPr>
      </p:pic>
      <p:pic>
        <p:nvPicPr>
          <p:cNvPr id="42" name="Graphic 10" descr="Windy with solid fill">
            <a:extLst>
              <a:ext uri="{FF2B5EF4-FFF2-40B4-BE49-F238E27FC236}">
                <a16:creationId xmlns:a16="http://schemas.microsoft.com/office/drawing/2014/main" id="{6A0F5949-F4A0-4CE3-CD8A-EEEC4106E969}"/>
              </a:ext>
            </a:extLst>
          </p:cNvPr>
          <p:cNvPicPr>
            <a:picLocks noChangeAspect="1"/>
          </p:cNvPicPr>
          <p:nvPr/>
        </p:nvPicPr>
        <p:blipFill>
          <a:blip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07096" y="2424650"/>
            <a:ext cx="612000" cy="612000"/>
          </a:xfrm>
          <a:prstGeom prst="rect">
            <a:avLst/>
          </a:prstGeom>
        </p:spPr>
      </p:pic>
      <p:pic>
        <p:nvPicPr>
          <p:cNvPr id="43" name="Graphic 9" descr="Water with solid fill">
            <a:extLst>
              <a:ext uri="{FF2B5EF4-FFF2-40B4-BE49-F238E27FC236}">
                <a16:creationId xmlns:a16="http://schemas.microsoft.com/office/drawing/2014/main" id="{D3EBB0C5-CDFD-C3FA-6719-A0B20BBC1BE7}"/>
              </a:ext>
            </a:extLst>
          </p:cNvPr>
          <p:cNvPicPr>
            <a:picLocks noChangeAspect="1"/>
          </p:cNvPicPr>
          <p:nvPr/>
        </p:nvPicPr>
        <p:blipFill>
          <a:blip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846858" y="1512276"/>
            <a:ext cx="612000" cy="612000"/>
          </a:xfrm>
          <a:prstGeom prst="rect">
            <a:avLst/>
          </a:prstGeom>
        </p:spPr>
      </p:pic>
      <p:pic>
        <p:nvPicPr>
          <p:cNvPr id="44" name="Picture 6">
            <a:extLst>
              <a:ext uri="{FF2B5EF4-FFF2-40B4-BE49-F238E27FC236}">
                <a16:creationId xmlns:a16="http://schemas.microsoft.com/office/drawing/2014/main" id="{3D61D9B5-C925-1585-1FB5-B32AE8CDEA6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25"/>
          <a:stretch/>
        </p:blipFill>
        <p:spPr bwMode="auto">
          <a:xfrm>
            <a:off x="9949369" y="2469552"/>
            <a:ext cx="612000" cy="5221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6" name="Graphique 82">
            <a:extLst>
              <a:ext uri="{FF2B5EF4-FFF2-40B4-BE49-F238E27FC236}">
                <a16:creationId xmlns:a16="http://schemas.microsoft.com/office/drawing/2014/main" id="{6CEBE392-7AE4-58D3-4E57-4D1D62172013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80277" y="2424650"/>
            <a:ext cx="612000" cy="612000"/>
          </a:xfrm>
          <a:prstGeom prst="rect">
            <a:avLst/>
          </a:prstGeom>
        </p:spPr>
      </p:pic>
      <p:pic>
        <p:nvPicPr>
          <p:cNvPr id="47" name="Graphique 83">
            <a:extLst>
              <a:ext uri="{FF2B5EF4-FFF2-40B4-BE49-F238E27FC236}">
                <a16:creationId xmlns:a16="http://schemas.microsoft.com/office/drawing/2014/main" id="{CB9FF70E-65F6-28CC-2239-4F817A666A9F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75307" y="4098216"/>
            <a:ext cx="756340" cy="756340"/>
          </a:xfrm>
          <a:prstGeom prst="rect">
            <a:avLst/>
          </a:prstGeom>
        </p:spPr>
      </p:pic>
      <p:pic>
        <p:nvPicPr>
          <p:cNvPr id="48" name="Graphique 84">
            <a:extLst>
              <a:ext uri="{FF2B5EF4-FFF2-40B4-BE49-F238E27FC236}">
                <a16:creationId xmlns:a16="http://schemas.microsoft.com/office/drawing/2014/main" id="{E78C7648-9A8B-F091-E1AF-83485919E7C7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36272" y="4296784"/>
            <a:ext cx="756340" cy="756340"/>
          </a:xfrm>
          <a:prstGeom prst="rect">
            <a:avLst/>
          </a:prstGeom>
        </p:spPr>
      </p:pic>
      <p:pic>
        <p:nvPicPr>
          <p:cNvPr id="49" name="Graphique 85">
            <a:extLst>
              <a:ext uri="{FF2B5EF4-FFF2-40B4-BE49-F238E27FC236}">
                <a16:creationId xmlns:a16="http://schemas.microsoft.com/office/drawing/2014/main" id="{F08B920E-25D2-B439-C0E0-F714A54AFDD1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3393" y="5071423"/>
            <a:ext cx="756338" cy="756338"/>
          </a:xfrm>
          <a:prstGeom prst="rect">
            <a:avLst/>
          </a:prstGeom>
        </p:spPr>
      </p:pic>
      <p:pic>
        <p:nvPicPr>
          <p:cNvPr id="50" name="Graphique 49" descr="Thermomètre avec un remplissage uni">
            <a:extLst>
              <a:ext uri="{FF2B5EF4-FFF2-40B4-BE49-F238E27FC236}">
                <a16:creationId xmlns:a16="http://schemas.microsoft.com/office/drawing/2014/main" id="{17836FF4-7F43-6114-43A7-D33617609A7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691642" y="2424650"/>
            <a:ext cx="612000" cy="612000"/>
          </a:xfrm>
          <a:prstGeom prst="rect">
            <a:avLst/>
          </a:prstGeom>
        </p:spPr>
      </p:pic>
      <p:pic>
        <p:nvPicPr>
          <p:cNvPr id="5" name="Graphique 76">
            <a:extLst>
              <a:ext uri="{FF2B5EF4-FFF2-40B4-BE49-F238E27FC236}">
                <a16:creationId xmlns:a16="http://schemas.microsoft.com/office/drawing/2014/main" id="{AC217399-98A5-AFE9-90F9-AD46ECABF9A1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1033" y="5997873"/>
            <a:ext cx="424815" cy="424815"/>
          </a:xfrm>
          <a:prstGeom prst="rect">
            <a:avLst/>
          </a:prstGeom>
        </p:spPr>
      </p:pic>
      <p:pic>
        <p:nvPicPr>
          <p:cNvPr id="7" name="Graphique 76">
            <a:extLst>
              <a:ext uri="{FF2B5EF4-FFF2-40B4-BE49-F238E27FC236}">
                <a16:creationId xmlns:a16="http://schemas.microsoft.com/office/drawing/2014/main" id="{0E4E5877-7E79-3646-0721-539EFDCC349C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34450" y="5997873"/>
            <a:ext cx="424815" cy="42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85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4ABA3-926A-E07D-2EEB-7FC104035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D74CA19-C442-5F29-AFA6-BA2D1D888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04. Understanding Climatology, Physical Parameters &amp; Hazards</a:t>
            </a:r>
            <a:br>
              <a:rPr lang="en-US" dirty="0"/>
            </a:b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E182E6C-B8D9-7126-378C-2A2D9274DE1D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2FCF6B1-F377-C996-2851-4FA6689E2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C69D6E-80CA-1EF1-D3D6-9DD11181E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9881C181-025D-BB9C-EF01-3FB2C40CC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4" y="1097280"/>
            <a:ext cx="10963261" cy="4919345"/>
          </a:xfrm>
        </p:spPr>
        <p:txBody>
          <a:bodyPr>
            <a:noAutofit/>
          </a:bodyPr>
          <a:lstStyle/>
          <a:p>
            <a:pPr marL="0" lvl="4" indent="0" algn="ctr">
              <a:buClrTx/>
              <a:buNone/>
            </a:pPr>
            <a:r>
              <a:rPr lang="en-US" dirty="0">
                <a:solidFill>
                  <a:schemeClr val="tx2"/>
                </a:solidFill>
              </a:rPr>
              <a:t>Parameters &amp; Hazards Associated to Climate Change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5" name="Image 4" descr="Une image contenant texte, diagramm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741080E1-FC16-DB38-A0B2-7C203C6BFC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905" y="1608391"/>
            <a:ext cx="8297700" cy="466502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675C59A-D22E-E55D-94AE-E4EB3638586E}"/>
              </a:ext>
            </a:extLst>
          </p:cNvPr>
          <p:cNvSpPr/>
          <p:nvPr/>
        </p:nvSpPr>
        <p:spPr>
          <a:xfrm>
            <a:off x="3530600" y="4521200"/>
            <a:ext cx="1136650" cy="2095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100" b="1"/>
              <a:t>Water</a:t>
            </a:r>
            <a:endParaRPr lang="fr-FR" b="1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CB593E2-0E61-5669-294F-76BA6C9DEF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9608" y="322383"/>
            <a:ext cx="1453993" cy="46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258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4C91-2EC0-CB35-5179-AD4EE6EB6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1A84EAF6-4464-4BCA-1234-19A897F3D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4" y="1239605"/>
            <a:ext cx="10315952" cy="4758267"/>
          </a:xfrm>
        </p:spPr>
        <p:txBody>
          <a:bodyPr numCol="1">
            <a:noAutofit/>
          </a:bodyPr>
          <a:lstStyle/>
          <a:p>
            <a:pPr fontAlgn="ctr"/>
            <a:r>
              <a:rPr lang="fr-FR" sz="1800" dirty="0" err="1">
                <a:solidFill>
                  <a:schemeClr val="tx2"/>
                </a:solidFill>
              </a:rPr>
              <a:t>Understanding</a:t>
            </a:r>
            <a:r>
              <a:rPr lang="fr-FR" sz="1800" dirty="0">
                <a:solidFill>
                  <a:schemeClr val="tx2"/>
                </a:solidFill>
              </a:rPr>
              <a:t> </a:t>
            </a:r>
            <a:r>
              <a:rPr lang="fr-FR" sz="1800" dirty="0" err="1">
                <a:solidFill>
                  <a:schemeClr val="tx2"/>
                </a:solidFill>
              </a:rPr>
              <a:t>existing</a:t>
            </a:r>
            <a:r>
              <a:rPr lang="fr-FR" sz="1800" dirty="0">
                <a:solidFill>
                  <a:schemeClr val="tx2"/>
                </a:solidFill>
              </a:rPr>
              <a:t> </a:t>
            </a:r>
            <a:r>
              <a:rPr lang="fr-FR" sz="1800" dirty="0" err="1">
                <a:solidFill>
                  <a:schemeClr val="tx2"/>
                </a:solidFill>
              </a:rPr>
              <a:t>risks</a:t>
            </a:r>
            <a:r>
              <a:rPr lang="fr-FR" sz="1800" dirty="0">
                <a:solidFill>
                  <a:schemeClr val="tx2"/>
                </a:solidFill>
              </a:rPr>
              <a:t> &amp; </a:t>
            </a:r>
            <a:r>
              <a:rPr lang="fr-FR" sz="1800" dirty="0" err="1">
                <a:solidFill>
                  <a:schemeClr val="tx2"/>
                </a:solidFill>
              </a:rPr>
              <a:t>their</a:t>
            </a:r>
            <a:r>
              <a:rPr lang="fr-FR" sz="1800" dirty="0">
                <a:solidFill>
                  <a:schemeClr val="tx2"/>
                </a:solidFill>
              </a:rPr>
              <a:t> </a:t>
            </a:r>
            <a:r>
              <a:rPr lang="fr-FR" sz="1800" dirty="0" err="1">
                <a:solidFill>
                  <a:schemeClr val="tx2"/>
                </a:solidFill>
              </a:rPr>
              <a:t>evolution</a:t>
            </a:r>
            <a:r>
              <a:rPr lang="fr-FR" sz="1800" dirty="0">
                <a:solidFill>
                  <a:schemeClr val="tx2"/>
                </a:solidFill>
              </a:rPr>
              <a:t> with </a:t>
            </a:r>
            <a:r>
              <a:rPr lang="fr-FR" sz="1800" dirty="0" err="1">
                <a:solidFill>
                  <a:schemeClr val="tx2"/>
                </a:solidFill>
              </a:rPr>
              <a:t>climate</a:t>
            </a:r>
            <a:r>
              <a:rPr lang="fr-FR" sz="1800" dirty="0">
                <a:solidFill>
                  <a:schemeClr val="tx2"/>
                </a:solidFill>
              </a:rPr>
              <a:t> change</a:t>
            </a:r>
          </a:p>
          <a:p>
            <a:pPr fontAlgn="ctr"/>
            <a:endParaRPr lang="fr-FR" sz="500" dirty="0">
              <a:solidFill>
                <a:schemeClr val="tx2"/>
              </a:solidFill>
            </a:endParaRPr>
          </a:p>
          <a:p>
            <a:pPr marL="131400" lvl="5" indent="0">
              <a:buNone/>
            </a:pPr>
            <a:r>
              <a:rPr lang="en-US" sz="1600" b="1" dirty="0">
                <a:cs typeface="Times New Roman" panose="02020603050405020304" pitchFamily="18" charset="0"/>
                <a:sym typeface="Wingdings" panose="05000000000000000000" pitchFamily="2" charset="2"/>
              </a:rPr>
              <a:t>Current Climatology 			     Historical trends 		         Projections</a:t>
            </a:r>
            <a:endParaRPr lang="en-US" sz="1600" b="1" dirty="0">
              <a:cs typeface="Times New Roman" panose="02020603050405020304" pitchFamily="18" charset="0"/>
            </a:endParaRP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63DCB5D-6751-EE05-7709-EF5AFDB396C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40D65E8-4F6F-94AE-B11A-292C6C75C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3EB726-4196-A8B9-F8F4-37D0E3B31D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DE316E8-E757-89EC-5CE6-3AD581FB46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8522664A-1B4B-C6D8-14DE-0FD15210DFCE}"/>
              </a:ext>
            </a:extLst>
          </p:cNvPr>
          <p:cNvGrpSpPr/>
          <p:nvPr/>
        </p:nvGrpSpPr>
        <p:grpSpPr>
          <a:xfrm>
            <a:off x="4269319" y="2659449"/>
            <a:ext cx="4105915" cy="3187093"/>
            <a:chOff x="0" y="0"/>
            <a:chExt cx="5399405" cy="4350247"/>
          </a:xfrm>
        </p:grpSpPr>
        <p:pic>
          <p:nvPicPr>
            <p:cNvPr id="8" name="Image 7" descr="Une image contenant capture d’écran, texte, Caractère coloré, ligne&#10;&#10;Le contenu généré par l’IA peut être incorrect.">
              <a:extLst>
                <a:ext uri="{FF2B5EF4-FFF2-40B4-BE49-F238E27FC236}">
                  <a16:creationId xmlns:a16="http://schemas.microsoft.com/office/drawing/2014/main" id="{9D20F2A1-E8CE-07F3-74B9-9E28257665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516" b="41611"/>
            <a:stretch/>
          </p:blipFill>
          <p:spPr bwMode="auto">
            <a:xfrm>
              <a:off x="0" y="0"/>
              <a:ext cx="5399405" cy="167894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Image 8" descr="Une image contenant capture d’écran, texte, Caractère coloré, motif&#10;&#10;Le contenu généré par l’IA peut être incorrect.">
              <a:extLst>
                <a:ext uri="{FF2B5EF4-FFF2-40B4-BE49-F238E27FC236}">
                  <a16:creationId xmlns:a16="http://schemas.microsoft.com/office/drawing/2014/main" id="{2AB6AE99-46AF-BFA5-E20F-6137560CC6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393"/>
            <a:stretch/>
          </p:blipFill>
          <p:spPr bwMode="auto">
            <a:xfrm>
              <a:off x="0" y="1677726"/>
              <a:ext cx="5399405" cy="227457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Image 9" descr="Une image contenant texte, capture d’écran, Police, ligne&#10;&#10;Le contenu généré par l’IA peut être incorrect.">
              <a:extLst>
                <a:ext uri="{FF2B5EF4-FFF2-40B4-BE49-F238E27FC236}">
                  <a16:creationId xmlns:a16="http://schemas.microsoft.com/office/drawing/2014/main" id="{2660A375-875A-9B5B-2B0B-41C9D791F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9673" y="3943847"/>
              <a:ext cx="2496185" cy="406400"/>
            </a:xfrm>
            <a:prstGeom prst="rect">
              <a:avLst/>
            </a:prstGeom>
          </p:spPr>
        </p:pic>
      </p:grpSp>
      <p:sp>
        <p:nvSpPr>
          <p:cNvPr id="11" name="Rectangle 6">
            <a:extLst>
              <a:ext uri="{FF2B5EF4-FFF2-40B4-BE49-F238E27FC236}">
                <a16:creationId xmlns:a16="http://schemas.microsoft.com/office/drawing/2014/main" id="{AAA74EC7-CCEA-03D3-18FE-9878EB689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3437" y="5846543"/>
            <a:ext cx="22455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fr-FR" sz="900" b="1" i="1" u="none" strike="noStrike" cap="none" normalizeH="0" baseline="0" dirty="0" bmk="_Toc193235304">
                <a:ln>
                  <a:noFill/>
                </a:ln>
                <a:solidFill>
                  <a:srgbClr val="05636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Observed annual average precipitation (top) and mean surface air temperature in </a:t>
            </a:r>
            <a:r>
              <a:rPr kumimoji="0" lang="en-GB" altLang="fr-FR" sz="900" b="1" i="1" u="none" strike="noStrike" cap="none" normalizeH="0" baseline="0" dirty="0" err="1" bmk="_Toc193235304">
                <a:ln>
                  <a:noFill/>
                </a:ln>
                <a:solidFill>
                  <a:srgbClr val="05636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Tana</a:t>
            </a:r>
            <a:r>
              <a:rPr kumimoji="0" lang="en-GB" altLang="fr-FR" sz="900" b="1" i="1" u="none" strike="noStrike" cap="none" normalizeH="0" baseline="0" dirty="0" bmk="_Toc193235304">
                <a:ln>
                  <a:noFill/>
                </a:ln>
                <a:solidFill>
                  <a:srgbClr val="05636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River</a:t>
            </a: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fr-FR" sz="9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Source : CCKP</a:t>
            </a:r>
            <a:endParaRPr kumimoji="0" lang="en-GB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66DA00B9-8CEC-7ACB-AC6D-B624FF0A8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6151" name="Image 1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F4D3DAF3-6735-C737-58C7-32158E304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9"/>
          <a:stretch>
            <a:fillRect/>
          </a:stretch>
        </p:blipFill>
        <p:spPr bwMode="auto">
          <a:xfrm>
            <a:off x="766191" y="2659449"/>
            <a:ext cx="3143250" cy="32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9">
            <a:extLst>
              <a:ext uri="{FF2B5EF4-FFF2-40B4-BE49-F238E27FC236}">
                <a16:creationId xmlns:a16="http://schemas.microsoft.com/office/drawing/2014/main" id="{B3598D09-0033-AB47-CCDD-94849F7FA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6054292"/>
            <a:ext cx="299923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fr-FR" sz="900" b="1" i="1" u="none" strike="noStrike" cap="none" normalizeH="0" baseline="0" bmk="_Toc193235303">
                <a:ln>
                  <a:noFill/>
                </a:ln>
                <a:solidFill>
                  <a:srgbClr val="05636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Monthly climatology, 1991-2023; Tana River</a:t>
            </a:r>
            <a:endParaRPr kumimoji="0" lang="fr-FR" altLang="fr-F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fr-FR" sz="9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Source : CCKP</a:t>
            </a:r>
            <a:endParaRPr kumimoji="0" lang="en-GB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55" name="Image 27" descr="Une image contenant texte, capture d’écran, Tracé&#10;&#10;Le contenu généré par l’IA peut être incorrect.">
            <a:extLst>
              <a:ext uri="{FF2B5EF4-FFF2-40B4-BE49-F238E27FC236}">
                <a16:creationId xmlns:a16="http://schemas.microsoft.com/office/drawing/2014/main" id="{7EA2858C-3F62-DAC6-37F4-3459D1AB0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1018" y="2528750"/>
            <a:ext cx="2002408" cy="1671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Image 25" descr="Une image contenant texte, capture d’écran, Caractère coloré, ligne&#10;&#10;Le contenu généré par l’IA peut être incorrect.">
            <a:extLst>
              <a:ext uri="{FF2B5EF4-FFF2-40B4-BE49-F238E27FC236}">
                <a16:creationId xmlns:a16="http://schemas.microsoft.com/office/drawing/2014/main" id="{0ECC447D-6166-713F-6359-BA47BC49D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1018" y="4172445"/>
            <a:ext cx="2002408" cy="1666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2">
            <a:extLst>
              <a:ext uri="{FF2B5EF4-FFF2-40B4-BE49-F238E27FC236}">
                <a16:creationId xmlns:a16="http://schemas.microsoft.com/office/drawing/2014/main" id="{98CF42FC-3116-912D-E830-915C72001C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7" name="Rectangle 13">
            <a:extLst>
              <a:ext uri="{FF2B5EF4-FFF2-40B4-BE49-F238E27FC236}">
                <a16:creationId xmlns:a16="http://schemas.microsoft.com/office/drawing/2014/main" id="{4D1826AE-9A01-AEDB-6CD4-74EA5C165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2759" y="5838848"/>
            <a:ext cx="1680897" cy="661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fr-FR" sz="900" b="1" i="1" u="none" strike="noStrike" cap="none" normalizeH="0" baseline="0" bmk="_Toc193235307">
                <a:ln>
                  <a:noFill/>
                </a:ln>
                <a:solidFill>
                  <a:srgbClr val="05636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Projections of average mean temperature under SSP5-8.5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fr-FR" sz="9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Source : CCKP</a:t>
            </a:r>
            <a:endParaRPr kumimoji="0" lang="en-GB" altLang="fr-FR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736A4282-F7D8-952B-5E61-683B7F4796C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79608" y="322383"/>
            <a:ext cx="1453993" cy="464962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8375234" y="993936"/>
            <a:ext cx="3459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Frequency, intensity, duration &amp; </a:t>
            </a:r>
          </a:p>
          <a:p>
            <a:r>
              <a:rPr lang="en-US" dirty="0">
                <a:solidFill>
                  <a:srgbClr val="FF0000"/>
                </a:solidFill>
              </a:rPr>
              <a:t>locale of occurrence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9384D3FE-F60F-AB8D-77D6-E7B514ADC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4" y="365125"/>
            <a:ext cx="10963261" cy="379478"/>
          </a:xfrm>
        </p:spPr>
        <p:txBody>
          <a:bodyPr>
            <a:normAutofit fontScale="90000"/>
          </a:bodyPr>
          <a:lstStyle/>
          <a:p>
            <a:r>
              <a:rPr lang="en-US" dirty="0"/>
              <a:t>04. Understanding Climatology, Physical Parameters &amp; Hazards</a:t>
            </a:r>
            <a:br>
              <a:rPr lang="en-US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7449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4A66BDD-B7A7-8ADD-9B15-43F053816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Hazard </a:t>
            </a:r>
            <a:r>
              <a:rPr lang="fr-FR" dirty="0" err="1"/>
              <a:t>Identified</a:t>
            </a: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8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E223DFD-D060-A015-BA76-CF833BB3D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4445" y="328741"/>
            <a:ext cx="2656520" cy="378432"/>
          </a:xfrm>
          <a:prstGeom prst="rect">
            <a:avLst/>
          </a:prstGeom>
        </p:spPr>
      </p:pic>
      <p:sp>
        <p:nvSpPr>
          <p:cNvPr id="20" name="ZoneTexte 27">
            <a:extLst>
              <a:ext uri="{FF2B5EF4-FFF2-40B4-BE49-F238E27FC236}">
                <a16:creationId xmlns:a16="http://schemas.microsoft.com/office/drawing/2014/main" id="{0941EEBF-32AC-FB24-40AF-E7810C3F3927}"/>
              </a:ext>
            </a:extLst>
          </p:cNvPr>
          <p:cNvSpPr txBox="1"/>
          <p:nvPr/>
        </p:nvSpPr>
        <p:spPr>
          <a:xfrm>
            <a:off x="761766" y="1194895"/>
            <a:ext cx="18722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/>
              <a:t>Tana River</a:t>
            </a:r>
          </a:p>
        </p:txBody>
      </p:sp>
      <p:sp>
        <p:nvSpPr>
          <p:cNvPr id="23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879144" y="1704699"/>
            <a:ext cx="9900666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Floods:</a:t>
            </a:r>
            <a:endParaRPr lang="fr-FR" sz="20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Clr>
                <a:srgbClr val="767171"/>
              </a:buClr>
              <a:buFont typeface="Arial" panose="020B0604020202020204" pitchFamily="34" charset="0"/>
              <a:buChar char="■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Heavy rainfall floods </a:t>
            </a:r>
            <a:r>
              <a:rPr lang="en-US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(All county)</a:t>
            </a:r>
            <a:endParaRPr lang="fr-FR" i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Clr>
                <a:srgbClr val="767171"/>
              </a:buClr>
              <a:buFont typeface="Arial" panose="020B0604020202020204" pitchFamily="34" charset="0"/>
              <a:buChar char="■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River floods </a:t>
            </a:r>
            <a:r>
              <a:rPr lang="en-US" i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(Tana River surroundings mainly)</a:t>
            </a:r>
            <a:endParaRPr lang="fr-FR" i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Clr>
                <a:srgbClr val="767171"/>
              </a:buClr>
              <a:buFont typeface="Arial" panose="020B0604020202020204" pitchFamily="34" charset="0"/>
              <a:buChar char="■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Rising water table floods </a:t>
            </a:r>
            <a:r>
              <a:rPr lang="en-US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(limited information to map this out – surroundings on Tana River)</a:t>
            </a:r>
            <a:endParaRPr lang="fr-FR" i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Heat stress and droughts </a:t>
            </a:r>
            <a:r>
              <a:rPr lang="en-US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(all the county)</a:t>
            </a:r>
            <a:endParaRPr lang="fr-FR" i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Coastal erosion </a:t>
            </a:r>
            <a:r>
              <a:rPr lang="en-US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(coastal area) </a:t>
            </a: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and rustle </a:t>
            </a: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erosion </a:t>
            </a:r>
            <a:r>
              <a:rPr lang="en-US" i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(all the county)</a:t>
            </a:r>
            <a:endParaRPr lang="fr-FR" i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Soil and water salinity </a:t>
            </a:r>
            <a:r>
              <a:rPr lang="en-US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(coastal area and irrigated inland areas or one close to rivers) </a:t>
            </a:r>
            <a:endParaRPr lang="fr-FR" i="1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Sand and dust storms </a:t>
            </a:r>
            <a:r>
              <a:rPr lang="en-US" i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(all the county)</a:t>
            </a:r>
            <a:endParaRPr lang="fr-FR" i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Pest and diseases </a:t>
            </a:r>
            <a:r>
              <a:rPr lang="en-US" i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(all the county)</a:t>
            </a:r>
          </a:p>
        </p:txBody>
      </p:sp>
    </p:spTree>
    <p:extLst>
      <p:ext uri="{BB962C8B-B14F-4D97-AF65-F5344CB8AC3E}">
        <p14:creationId xmlns:p14="http://schemas.microsoft.com/office/powerpoint/2010/main" val="162457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BBA10-4280-B586-D49D-7F5E24E6A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902E86F-E2B5-8D47-C00C-B91AC4B0B89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r-FR"/>
              <a:t>December 2025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C8A95D-8E79-4B52-E8D2-1DD1DFE13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K-WASH _ CRA presentation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4E037-4BFB-2370-ACAD-8B8C683BCB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C0D4E-7AF8-4EE0-8632-0BA880AF82F5}" type="slidenum">
              <a:rPr lang="fr-FR" smtClean="0"/>
              <a:pPr/>
              <a:t>9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E223DFD-D060-A015-BA76-CF833BB3D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4445" y="328741"/>
            <a:ext cx="2656520" cy="378432"/>
          </a:xfrm>
          <a:prstGeom prst="rect">
            <a:avLst/>
          </a:prstGeom>
        </p:spPr>
      </p:pic>
      <p:sp>
        <p:nvSpPr>
          <p:cNvPr id="20" name="ZoneTexte 27">
            <a:extLst>
              <a:ext uri="{FF2B5EF4-FFF2-40B4-BE49-F238E27FC236}">
                <a16:creationId xmlns:a16="http://schemas.microsoft.com/office/drawing/2014/main" id="{0941EEBF-32AC-FB24-40AF-E7810C3F3927}"/>
              </a:ext>
            </a:extLst>
          </p:cNvPr>
          <p:cNvSpPr txBox="1"/>
          <p:nvPr/>
        </p:nvSpPr>
        <p:spPr>
          <a:xfrm>
            <a:off x="761766" y="1113007"/>
            <a:ext cx="15174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200" b="1" dirty="0" err="1"/>
              <a:t>Murang’a</a:t>
            </a:r>
            <a:endParaRPr lang="fr-FR" sz="2200" b="1" dirty="0"/>
          </a:p>
        </p:txBody>
      </p:sp>
      <p:sp>
        <p:nvSpPr>
          <p:cNvPr id="9" name="ZoneTexte 7">
            <a:extLst>
              <a:ext uri="{FF2B5EF4-FFF2-40B4-BE49-F238E27FC236}">
                <a16:creationId xmlns:a16="http://schemas.microsoft.com/office/drawing/2014/main" id="{39845E6B-1E8A-152F-0667-3C96A36992B6}"/>
              </a:ext>
            </a:extLst>
          </p:cNvPr>
          <p:cNvSpPr txBox="1"/>
          <p:nvPr/>
        </p:nvSpPr>
        <p:spPr>
          <a:xfrm>
            <a:off x="647703" y="1549874"/>
            <a:ext cx="10963261" cy="4785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Floods:</a:t>
            </a:r>
            <a:endParaRPr lang="fr-FR" sz="20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Clr>
                <a:srgbClr val="767171"/>
              </a:buClr>
              <a:buFont typeface="Arial" panose="020B0604020202020204" pitchFamily="34" charset="0"/>
              <a:buChar char="■"/>
            </a:pPr>
            <a:r>
              <a:rPr lang="en-US" sz="2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Maragua</a:t>
            </a: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2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Kiharu</a:t>
            </a: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– intakes submerged, high treatment costs, 20–40% households affected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Drought: 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Clr>
                <a:srgbClr val="767171"/>
              </a:buClr>
              <a:buFont typeface="Arial" panose="020B0604020202020204" pitchFamily="34" charset="0"/>
              <a:buChar char="■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Severe in </a:t>
            </a:r>
            <a:r>
              <a:rPr lang="en-US" sz="2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Ithanga</a:t>
            </a: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Kakuzi</a:t>
            </a: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– up to 50% households affected; long treks for water, crop loss.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Landslides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Clr>
                <a:srgbClr val="767171"/>
              </a:buClr>
              <a:buFont typeface="Arial" panose="020B0604020202020204" pitchFamily="34" charset="0"/>
              <a:buChar char="■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Frequent in </a:t>
            </a:r>
            <a:r>
              <a:rPr lang="en-US" sz="2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Kangema</a:t>
            </a: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Mathioya</a:t>
            </a: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Kigumo</a:t>
            </a: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– 2025 landslide in </a:t>
            </a:r>
            <a:r>
              <a:rPr lang="en-US" sz="2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Kangema</a:t>
            </a: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killed 6, cut off 980 HHs.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Extreme Rainfall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Clr>
                <a:srgbClr val="767171"/>
              </a:buClr>
              <a:buFont typeface="Arial" panose="020B0604020202020204" pitchFamily="34" charset="0"/>
              <a:buChar char="■"/>
            </a:pPr>
            <a:r>
              <a:rPr lang="en-US" sz="2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Ndaka-ini</a:t>
            </a: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station recorded 1,355 mm (among Kenya’s highest seasonal totals).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Clr>
                <a:srgbClr val="0BB0AB"/>
              </a:buClr>
              <a:buFont typeface="Arial" panose="020B0604020202020204" pitchFamily="34" charset="0"/>
              <a:buChar char="►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Heat Stress: </a:t>
            </a:r>
          </a:p>
          <a:p>
            <a:pPr marL="742950" lvl="1" indent="-285750">
              <a:spcBef>
                <a:spcPts val="300"/>
              </a:spcBef>
              <a:spcAft>
                <a:spcPts val="300"/>
              </a:spcAft>
              <a:buClr>
                <a:srgbClr val="767171"/>
              </a:buClr>
              <a:buFont typeface="Arial" panose="020B0604020202020204" pitchFamily="34" charset="0"/>
              <a:buChar char="■"/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Outdoor workers &amp; water pans/dams affected by evaporation and heat waves.</a:t>
            </a: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4FD38C44-B3CE-635A-BC36-2F9BD4CE4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4" y="365125"/>
            <a:ext cx="10963261" cy="379478"/>
          </a:xfrm>
        </p:spPr>
        <p:txBody>
          <a:bodyPr>
            <a:normAutofit fontScale="90000"/>
          </a:bodyPr>
          <a:lstStyle/>
          <a:p>
            <a:r>
              <a:rPr lang="fr-FR" dirty="0"/>
              <a:t>Hazard </a:t>
            </a:r>
            <a:r>
              <a:rPr lang="fr-FR" dirty="0" err="1"/>
              <a:t>Identified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47872697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Sce">
  <a:themeElements>
    <a:clrScheme name="Groupe Huit">
      <a:dk1>
        <a:sysClr val="windowText" lastClr="000000"/>
      </a:dk1>
      <a:lt1>
        <a:sysClr val="window" lastClr="FFFFFF"/>
      </a:lt1>
      <a:dk2>
        <a:srgbClr val="0BB0AB"/>
      </a:dk2>
      <a:lt2>
        <a:srgbClr val="8685BB"/>
      </a:lt2>
      <a:accent1>
        <a:srgbClr val="897879"/>
      </a:accent1>
      <a:accent2>
        <a:srgbClr val="9CDBD9"/>
      </a:accent2>
      <a:accent3>
        <a:srgbClr val="3A6DB0"/>
      </a:accent3>
      <a:accent4>
        <a:srgbClr val="CB333B"/>
      </a:accent4>
      <a:accent5>
        <a:srgbClr val="FF7D0B"/>
      </a:accent5>
      <a:accent6>
        <a:srgbClr val="7DB66D"/>
      </a:accent6>
      <a:hlink>
        <a:srgbClr val="000000"/>
      </a:hlink>
      <a:folHlink>
        <a:srgbClr val="0BB0A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0A9C705-54D7-4E57-8C83-DBC4D8A365B8}" vid="{E185347E-4459-48EA-8651-40DFE4F08A7C}"/>
    </a:ext>
  </a:extLst>
</a:theme>
</file>

<file path=ppt/theme/theme2.xml><?xml version="1.0" encoding="utf-8"?>
<a:theme xmlns:a="http://schemas.openxmlformats.org/drawingml/2006/main" name="Références">
  <a:themeElements>
    <a:clrScheme name="Personnalisé 2">
      <a:dk1>
        <a:sysClr val="windowText" lastClr="000000"/>
      </a:dk1>
      <a:lt1>
        <a:sysClr val="window" lastClr="FFFFFF"/>
      </a:lt1>
      <a:dk2>
        <a:srgbClr val="8685BB"/>
      </a:dk2>
      <a:lt2>
        <a:srgbClr val="FF7D0B"/>
      </a:lt2>
      <a:accent1>
        <a:srgbClr val="897879"/>
      </a:accent1>
      <a:accent2>
        <a:srgbClr val="9CDBD9"/>
      </a:accent2>
      <a:accent3>
        <a:srgbClr val="3A6DB0"/>
      </a:accent3>
      <a:accent4>
        <a:srgbClr val="CB333B"/>
      </a:accent4>
      <a:accent5>
        <a:srgbClr val="0BB0AB"/>
      </a:accent5>
      <a:accent6>
        <a:srgbClr val="7DB66D"/>
      </a:accent6>
      <a:hlink>
        <a:srgbClr val="000000"/>
      </a:hlink>
      <a:folHlink>
        <a:srgbClr val="FF7D0B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B0A9C705-54D7-4E57-8C83-DBC4D8A365B8}" vid="{7CA5FF23-39CC-4C6C-AEF5-56E58D258AC9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CDAE8A5613BE44AE408DFBEF6469DC" ma:contentTypeVersion="19" ma:contentTypeDescription="Create a new document." ma:contentTypeScope="" ma:versionID="d615cc25bebf5639f6f173eb8d0509a6">
  <xsd:schema xmlns:xsd="http://www.w3.org/2001/XMLSchema" xmlns:xs="http://www.w3.org/2001/XMLSchema" xmlns:p="http://schemas.microsoft.com/office/2006/metadata/properties" xmlns:ns2="d4a57fd9-c3a3-4a9b-9a1a-19a03a0d6162" xmlns:ns3="65029163-e779-4170-aed0-0becec4468f2" targetNamespace="http://schemas.microsoft.com/office/2006/metadata/properties" ma:root="true" ma:fieldsID="0880252e80212dafee82d896830a871d" ns2:_="" ns3:_="">
    <xsd:import namespace="d4a57fd9-c3a3-4a9b-9a1a-19a03a0d6162"/>
    <xsd:import namespace="65029163-e779-4170-aed0-0becec4468f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2:TaxCatchAll" minOccurs="0"/>
                <xsd:element ref="ns3:MediaLengthInSeconds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a57fd9-c3a3-4a9b-9a1a-19a03a0d616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10a0b2bc-92bd-465b-a373-d6bc6ea1897a}" ma:internalName="TaxCatchAll" ma:showField="CatchAllData" ma:web="d4a57fd9-c3a3-4a9b-9a1a-19a03a0d616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029163-e779-4170-aed0-0becec4468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a8fe839-c01e-4c27-8916-61a48d4ace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5029163-e779-4170-aed0-0becec4468f2">
      <Terms xmlns="http://schemas.microsoft.com/office/infopath/2007/PartnerControls"/>
    </lcf76f155ced4ddcb4097134ff3c332f>
    <TaxCatchAll xmlns="d4a57fd9-c3a3-4a9b-9a1a-19a03a0d6162" xsi:nil="true"/>
  </documentManagement>
</p:properties>
</file>

<file path=customXml/itemProps1.xml><?xml version="1.0" encoding="utf-8"?>
<ds:datastoreItem xmlns:ds="http://schemas.openxmlformats.org/officeDocument/2006/customXml" ds:itemID="{7F9C9BE0-E167-4987-B339-728DD5BA98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7484557-B100-43AF-9053-6BB085A4FA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a57fd9-c3a3-4a9b-9a1a-19a03a0d6162"/>
    <ds:schemaRef ds:uri="65029163-e779-4170-aed0-0becec4468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26BC84-ED46-4C18-9B8D-2674408B5CC6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http://www.w3.org/XML/1998/namespace"/>
    <ds:schemaRef ds:uri="be21eab8-be2f-4e4e-9557-ef46a89fa71c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65029163-e779-4170-aed0-0becec4468f2"/>
    <ds:schemaRef ds:uri="d4a57fd9-c3a3-4a9b-9a1a-19a03a0d616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 groupehuit modele_07-23</Template>
  <TotalTime>2206</TotalTime>
  <Words>1794</Words>
  <Application>Microsoft Office PowerPoint</Application>
  <PresentationFormat>Widescreen</PresentationFormat>
  <Paragraphs>324</Paragraphs>
  <Slides>31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Modèle Sce</vt:lpstr>
      <vt:lpstr>Références</vt:lpstr>
      <vt:lpstr>CLIMATE RESILIENCE SUPPORT FOR KENYA WATER, SANITATION, AND HYGIENE PROGRAM (K-WASH)</vt:lpstr>
      <vt:lpstr>Contents</vt:lpstr>
      <vt:lpstr>01. Objectives of the CRA</vt:lpstr>
      <vt:lpstr>02. Benefits of Mainstreaming Climate Resilience in WASH</vt:lpstr>
      <vt:lpstr>03. CRA  Process</vt:lpstr>
      <vt:lpstr>04. Understanding Climatology, Physical Parameters &amp; Hazards </vt:lpstr>
      <vt:lpstr>04. Understanding Climatology, Physical Parameters &amp; Hazards </vt:lpstr>
      <vt:lpstr>Hazard Identified</vt:lpstr>
      <vt:lpstr>Hazard Identified</vt:lpstr>
      <vt:lpstr>Murang’a Temperature</vt:lpstr>
      <vt:lpstr>Murang’a Drought</vt:lpstr>
      <vt:lpstr>Landslides</vt:lpstr>
      <vt:lpstr>Land Use Cover Change</vt:lpstr>
      <vt:lpstr>Pluvial floods</vt:lpstr>
      <vt:lpstr>05. Hazard &amp; Investment Mapping</vt:lpstr>
      <vt:lpstr>05. Hazard &amp; Investment Mapping – Landslide hazard</vt:lpstr>
      <vt:lpstr>06. Adaptation Options</vt:lpstr>
      <vt:lpstr>PowerPoint Presentation</vt:lpstr>
      <vt:lpstr>06. Adaptation Options – Design adaptation examples</vt:lpstr>
      <vt:lpstr>06. Adaptation Options – Design adaptation examples</vt:lpstr>
      <vt:lpstr>06. Adaptation Options – Design adaptation examples</vt:lpstr>
      <vt:lpstr>06. Adaptation Options – Design adaptation examples</vt:lpstr>
      <vt:lpstr>06. Adaptation Options –  Design adaptation examples</vt:lpstr>
      <vt:lpstr>06. Adaptation Options – Programmes and Legislation examples</vt:lpstr>
      <vt:lpstr>06. Adaptation Options – Programmes and Legislation examples</vt:lpstr>
      <vt:lpstr>06. Adaptation Options – Programmes and Legislation examples</vt:lpstr>
      <vt:lpstr>06. Adaptation Options – Community level adaptation practices examples</vt:lpstr>
      <vt:lpstr>07. Challenges We Encountered </vt:lpstr>
      <vt:lpstr>08. Lessons Learnt</vt:lpstr>
      <vt:lpstr>Contact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BLOT-LACEY Sylvie (G8)</dc:creator>
  <cp:lastModifiedBy>Nelson Kisanya</cp:lastModifiedBy>
  <cp:revision>75</cp:revision>
  <dcterms:created xsi:type="dcterms:W3CDTF">2023-11-15T15:34:20Z</dcterms:created>
  <dcterms:modified xsi:type="dcterms:W3CDTF">2026-04-08T10:38:00Z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0x010100ABCDAE8A5613BE44AE408DFBEF6469DC</vt:lpwstr>
  </property>
</Properties>
</file>