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6"/>
  </p:notesMasterIdLst>
  <p:sldIdLst>
    <p:sldId id="379" r:id="rId5"/>
    <p:sldId id="461" r:id="rId6"/>
    <p:sldId id="591" r:id="rId7"/>
    <p:sldId id="758" r:id="rId8"/>
    <p:sldId id="499" r:id="rId9"/>
    <p:sldId id="384" r:id="rId10"/>
    <p:sldId id="286" r:id="rId11"/>
    <p:sldId id="516" r:id="rId12"/>
    <p:sldId id="289" r:id="rId13"/>
    <p:sldId id="2121" r:id="rId14"/>
    <p:sldId id="2146847281" r:id="rId15"/>
    <p:sldId id="411" r:id="rId16"/>
    <p:sldId id="423" r:id="rId17"/>
    <p:sldId id="503" r:id="rId18"/>
    <p:sldId id="2146847260" r:id="rId19"/>
    <p:sldId id="456" r:id="rId20"/>
    <p:sldId id="2146847261" r:id="rId21"/>
    <p:sldId id="2146847262" r:id="rId22"/>
    <p:sldId id="2146847263" r:id="rId23"/>
    <p:sldId id="2146847264" r:id="rId24"/>
    <p:sldId id="451" r:id="rId25"/>
    <p:sldId id="486" r:id="rId26"/>
    <p:sldId id="2146847265" r:id="rId27"/>
    <p:sldId id="504" r:id="rId28"/>
    <p:sldId id="2146847266" r:id="rId29"/>
    <p:sldId id="484" r:id="rId30"/>
    <p:sldId id="2146847267" r:id="rId31"/>
    <p:sldId id="483" r:id="rId32"/>
    <p:sldId id="2146847268" r:id="rId33"/>
    <p:sldId id="2146847269" r:id="rId34"/>
    <p:sldId id="2146847270" r:id="rId35"/>
    <p:sldId id="2146847271" r:id="rId36"/>
    <p:sldId id="505" r:id="rId37"/>
    <p:sldId id="2146847272" r:id="rId38"/>
    <p:sldId id="2146847273" r:id="rId39"/>
    <p:sldId id="2146847274" r:id="rId40"/>
    <p:sldId id="2146847275" r:id="rId41"/>
    <p:sldId id="2146847276" r:id="rId42"/>
    <p:sldId id="502" r:id="rId43"/>
    <p:sldId id="2146847246" r:id="rId44"/>
    <p:sldId id="2146847253" r:id="rId45"/>
    <p:sldId id="720" r:id="rId46"/>
    <p:sldId id="721" r:id="rId47"/>
    <p:sldId id="723" r:id="rId48"/>
    <p:sldId id="672" r:id="rId49"/>
    <p:sldId id="722" r:id="rId50"/>
    <p:sldId id="669" r:id="rId51"/>
    <p:sldId id="673" r:id="rId52"/>
    <p:sldId id="2128" r:id="rId53"/>
    <p:sldId id="2126" r:id="rId54"/>
    <p:sldId id="671" r:id="rId55"/>
    <p:sldId id="2146847251" r:id="rId56"/>
    <p:sldId id="2124" r:id="rId57"/>
    <p:sldId id="675" r:id="rId58"/>
    <p:sldId id="727" r:id="rId59"/>
    <p:sldId id="2129" r:id="rId60"/>
    <p:sldId id="642" r:id="rId61"/>
    <p:sldId id="2136" r:id="rId62"/>
    <p:sldId id="2137" r:id="rId63"/>
    <p:sldId id="443" r:id="rId64"/>
    <p:sldId id="2138" r:id="rId65"/>
    <p:sldId id="736" r:id="rId66"/>
    <p:sldId id="2135" r:id="rId67"/>
    <p:sldId id="2146847257" r:id="rId68"/>
    <p:sldId id="2146847254" r:id="rId69"/>
    <p:sldId id="2146847255" r:id="rId70"/>
    <p:sldId id="2146847258" r:id="rId71"/>
    <p:sldId id="2146847256" r:id="rId72"/>
    <p:sldId id="643" r:id="rId73"/>
    <p:sldId id="2146847259" r:id="rId74"/>
    <p:sldId id="515" r:id="rId75"/>
    <p:sldId id="766" r:id="rId76"/>
    <p:sldId id="430" r:id="rId77"/>
    <p:sldId id="764" r:id="rId78"/>
    <p:sldId id="765" r:id="rId79"/>
    <p:sldId id="2155" r:id="rId80"/>
    <p:sldId id="453" r:id="rId81"/>
    <p:sldId id="2152" r:id="rId82"/>
    <p:sldId id="2154" r:id="rId83"/>
    <p:sldId id="389" r:id="rId84"/>
    <p:sldId id="760" r:id="rId85"/>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39" autoAdjust="0"/>
    <p:restoredTop sz="94660"/>
  </p:normalViewPr>
  <p:slideViewPr>
    <p:cSldViewPr snapToGrid="0">
      <p:cViewPr varScale="1">
        <p:scale>
          <a:sx n="50" d="100"/>
          <a:sy n="50" d="100"/>
        </p:scale>
        <p:origin x="60" y="1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9EA359-2EA2-4386-A712-87A334B58EBD}" type="datetimeFigureOut">
              <a:rPr lang="en-NL" smtClean="0"/>
              <a:t>04/08/2026</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9ED7EE-3D51-41A7-AC56-5E05F4AC9302}" type="slidenum">
              <a:rPr lang="en-NL" smtClean="0"/>
              <a:t>‹#›</a:t>
            </a:fld>
            <a:endParaRPr lang="en-NL"/>
          </a:p>
        </p:txBody>
      </p:sp>
    </p:spTree>
    <p:extLst>
      <p:ext uri="{BB962C8B-B14F-4D97-AF65-F5344CB8AC3E}">
        <p14:creationId xmlns:p14="http://schemas.microsoft.com/office/powerpoint/2010/main" val="1606347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B6F261CD-7A6A-A5A4-B502-702D7998481A}"/>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451AEA3D-AC0B-C87C-BD3E-32D081BB61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b="1"/>
              <a:t>Facilitators notes:</a:t>
            </a:r>
          </a:p>
          <a:p>
            <a:endParaRPr lang="en-GB" sz="1000"/>
          </a:p>
          <a:p>
            <a:r>
              <a:rPr lang="en-GB" sz="1200" b="0" i="0" u="none" strike="noStrike" cap="none">
                <a:solidFill>
                  <a:schemeClr val="dk1"/>
                </a:solidFill>
                <a:effectLst/>
                <a:latin typeface="Arial"/>
                <a:ea typeface="Arial"/>
                <a:cs typeface="Arial"/>
                <a:sym typeface="Arial"/>
              </a:rPr>
              <a:t>This module is designed to equip participants with the knowledge and tools needed to understand and manage the impacts of climate change on water and sanitation</a:t>
            </a:r>
          </a:p>
          <a:p>
            <a:r>
              <a:rPr lang="en-GB" sz="1200" b="0" i="0" u="none" strike="noStrike" cap="none">
                <a:solidFill>
                  <a:schemeClr val="dk1"/>
                </a:solidFill>
                <a:effectLst/>
                <a:latin typeface="Arial"/>
                <a:ea typeface="Arial"/>
                <a:cs typeface="Arial"/>
                <a:sym typeface="Arial"/>
              </a:rPr>
              <a:t>infrastructure. </a:t>
            </a:r>
          </a:p>
          <a:p>
            <a:endParaRPr lang="en-GB" sz="1200" b="0" i="0" u="none" strike="noStrike" cap="none">
              <a:solidFill>
                <a:schemeClr val="dk1"/>
              </a:solidFill>
              <a:effectLst/>
              <a:latin typeface="Arial"/>
              <a:cs typeface="Arial"/>
              <a:sym typeface="Arial"/>
            </a:endParaRPr>
          </a:p>
          <a:p>
            <a:r>
              <a:rPr lang="en-GB" sz="1000" b="1" i="0" u="none" strike="noStrike" cap="none">
                <a:solidFill>
                  <a:schemeClr val="dk1"/>
                </a:solidFill>
                <a:effectLst/>
                <a:latin typeface="Arial"/>
                <a:ea typeface="Arial"/>
                <a:cs typeface="Arial"/>
                <a:sym typeface="Arial"/>
              </a:rPr>
              <a:t>Exercise: Guiding principles for participation</a:t>
            </a:r>
          </a:p>
          <a:p>
            <a:r>
              <a:rPr lang="en-GB" sz="1000" b="0" i="0" u="none" strike="noStrike" cap="none">
                <a:solidFill>
                  <a:schemeClr val="dk1"/>
                </a:solidFill>
                <a:effectLst/>
                <a:latin typeface="Arial"/>
                <a:ea typeface="Arial"/>
                <a:cs typeface="Arial"/>
                <a:sym typeface="Arial"/>
              </a:rPr>
              <a:t>At the start of each day, remind the participants of these simple ‘housekeeping’ principles: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Listen carefully, follow along and make your own notes.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Ask the trainers questions or clarifications at any time.</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Your own experience is valuable, and we encourage you to share it.</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Share and discuss with others during exercises, breaks and reflections. </a:t>
            </a:r>
          </a:p>
          <a:p>
            <a:endParaRPr lang="en-GB" sz="1000"/>
          </a:p>
          <a:p>
            <a:endParaRPr lang="en-GB" sz="1000"/>
          </a:p>
          <a:p>
            <a:br>
              <a:rPr lang="en-GB" sz="1000"/>
            </a:br>
            <a:endParaRPr lang="en-GB" sz="10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C132F6A9-A1B3-C653-02FB-DB8F8C02202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59304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4B45F-EC17-AB97-4EB5-C6A746190A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1993AE-2BDD-CF98-A080-85BABD44BC9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E7EAEA8-C4DA-F18D-1F0F-8338087A4D49}"/>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Facilitators notes:</a:t>
            </a:r>
          </a:p>
          <a:p>
            <a:endParaRPr lang="en-US" sz="1200">
              <a:solidFill>
                <a:schemeClr val="dk1"/>
              </a:solidFill>
            </a:endParaRPr>
          </a:p>
          <a:p>
            <a:r>
              <a:rPr lang="en-US" sz="1200">
                <a:solidFill>
                  <a:schemeClr val="dk1"/>
                </a:solidFill>
              </a:rPr>
              <a:t>We will go into detail in our module, starting with the first part, namely </a:t>
            </a:r>
            <a:r>
              <a:rPr lang="en-US" sz="1200" b="1">
                <a:solidFill>
                  <a:schemeClr val="dk1"/>
                </a:solidFill>
              </a:rPr>
              <a:t>Practical toolboxes for reviewing infrastructure systems</a:t>
            </a:r>
          </a:p>
        </p:txBody>
      </p:sp>
      <p:sp>
        <p:nvSpPr>
          <p:cNvPr id="4" name="Slide Number Placeholder 3">
            <a:extLst>
              <a:ext uri="{FF2B5EF4-FFF2-40B4-BE49-F238E27FC236}">
                <a16:creationId xmlns:a16="http://schemas.microsoft.com/office/drawing/2014/main" id="{77D13734-7901-3A94-3529-DE8452FD2E8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340073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a:extLst>
            <a:ext uri="{FF2B5EF4-FFF2-40B4-BE49-F238E27FC236}">
              <a16:creationId xmlns:a16="http://schemas.microsoft.com/office/drawing/2014/main" id="{13327344-E8AF-43B9-F54F-990E32A9A20F}"/>
            </a:ext>
          </a:extLst>
        </p:cNvPr>
        <p:cNvGrpSpPr/>
        <p:nvPr/>
      </p:nvGrpSpPr>
      <p:grpSpPr>
        <a:xfrm>
          <a:off x="0" y="0"/>
          <a:ext cx="0" cy="0"/>
          <a:chOff x="0" y="0"/>
          <a:chExt cx="0" cy="0"/>
        </a:xfrm>
      </p:grpSpPr>
      <p:sp>
        <p:nvSpPr>
          <p:cNvPr id="1359" name="Google Shape;1359;p76:notes">
            <a:extLst>
              <a:ext uri="{FF2B5EF4-FFF2-40B4-BE49-F238E27FC236}">
                <a16:creationId xmlns:a16="http://schemas.microsoft.com/office/drawing/2014/main" id="{F84C5803-BB1A-3981-89AF-9EABCACC41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p:txBody>
      </p:sp>
      <p:sp>
        <p:nvSpPr>
          <p:cNvPr id="1360" name="Google Shape;1360;p76:notes">
            <a:extLst>
              <a:ext uri="{FF2B5EF4-FFF2-40B4-BE49-F238E27FC236}">
                <a16:creationId xmlns:a16="http://schemas.microsoft.com/office/drawing/2014/main" id="{30737469-D45E-A7FE-A098-3D1BEF7989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38913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587F2-832C-66AF-067B-F6C5299A6B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35280DD-0D8A-BA9C-E545-3A7B551EBB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B400B7-2582-1146-727B-CE879054CD1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5188F3F7-D1E7-FFD8-EBDF-67754D0B2929}"/>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64184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587F2-832C-66AF-067B-F6C5299A6B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35280DD-0D8A-BA9C-E545-3A7B551EBB8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B400B7-2582-1146-727B-CE879054CD1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5188F3F7-D1E7-FFD8-EBDF-67754D0B2929}"/>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93801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F0699-BDD1-246B-DE04-2D2D53B9DF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509E848-C0BE-7E04-9E68-7974BC25C5F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0402824-6E96-0EC9-020C-95E9B9635D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884FA765-6BB2-FB9C-8DD2-A9FAA44D2D5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38409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9D71A-B737-C508-C97E-9EE32AD552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69C425-87D6-23BA-84DB-4786B12983E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717CF1D-B55C-9C2D-DC44-3BA84A29F4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F75FA46F-5627-89BA-E9AE-0C05EF4FD959}"/>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39921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7F765-1F2E-D580-11EE-152849915F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582FB32-DC82-E149-5BF3-B115535F22E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070E83-D235-D1F0-53FD-227BF70252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8DCBB4E7-73E5-E17B-55D6-0791CE38BCC5}"/>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852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63209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07376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E856C-6045-816B-EA26-62796272B0E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60619D5-0FF4-8FCB-A10E-7617AACBCD4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DEC392-29A1-243B-9C72-5C03D8EF7C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55783AC4-D0E7-8034-054C-5510A1EC5C8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43695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DAD06-DBE0-0700-B8FE-3129CA652E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4D0938-B9CA-5651-640E-0AD7A6F3A62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976171F-CC48-77B5-216D-9DC979349D6E}"/>
              </a:ext>
            </a:extLst>
          </p:cNvPr>
          <p:cNvSpPr>
            <a:spLocks noGrp="1"/>
          </p:cNvSpPr>
          <p:nvPr>
            <p:ph type="body" idx="1"/>
          </p:nvPr>
        </p:nvSpPr>
        <p:spPr/>
        <p:txBody>
          <a:bodyPr/>
          <a:lstStyle/>
          <a:p>
            <a:r>
              <a:rPr lang="en-GB" b="1"/>
              <a:t>Facilitators notes:</a:t>
            </a:r>
          </a:p>
          <a:p>
            <a:r>
              <a:rPr lang="en-GB"/>
              <a:t>Overview of the main content of this presentation.</a:t>
            </a:r>
            <a:r>
              <a:rPr lang="en-GB" sz="1200" b="0" i="0" u="none" strike="noStrike" cap="none">
                <a:solidFill>
                  <a:schemeClr val="dk1"/>
                </a:solidFill>
                <a:effectLst/>
                <a:latin typeface="Arial"/>
                <a:cs typeface="Arial"/>
                <a:sym typeface="Arial"/>
              </a:rPr>
              <a:t> </a:t>
            </a:r>
          </a:p>
          <a:p>
            <a:endParaRPr lang="en-GB" sz="1200" b="0" i="0" u="none" strike="noStrike" cap="none">
              <a:solidFill>
                <a:schemeClr val="dk1"/>
              </a:solidFill>
              <a:effectLst/>
              <a:latin typeface="Arial"/>
              <a:ea typeface="Arial"/>
              <a:cs typeface="Arial"/>
              <a:sym typeface="Arial"/>
            </a:endParaRPr>
          </a:p>
          <a:p>
            <a:pPr algn="l"/>
            <a:r>
              <a:rPr lang="en-US" sz="1200" b="0" i="0" u="none" strike="noStrike" cap="none">
                <a:solidFill>
                  <a:schemeClr val="dk1"/>
                </a:solidFill>
                <a:effectLst/>
                <a:latin typeface="Arial"/>
                <a:ea typeface="Arial"/>
                <a:cs typeface="Arial"/>
                <a:sym typeface="Arial"/>
              </a:rPr>
              <a:t>Here’s our roadmap for the day. We'll start by defining what we mean by infrastructure systems, then dive into a practical toolkit for planning, including a case study. </a:t>
            </a:r>
          </a:p>
          <a:p>
            <a:pPr algn="l"/>
            <a:endParaRPr lang="en-US" sz="1200" b="0" i="0" u="none" strike="noStrike" cap="none">
              <a:solidFill>
                <a:schemeClr val="dk1"/>
              </a:solidFill>
              <a:effectLst/>
              <a:latin typeface="Arial"/>
              <a:ea typeface="Arial"/>
              <a:cs typeface="Arial"/>
              <a:sym typeface="Arial"/>
            </a:endParaRPr>
          </a:p>
          <a:p>
            <a:pPr algn="l"/>
            <a:r>
              <a:rPr lang="en-US" sz="1200" b="0" i="0" u="none" strike="noStrike" cap="none">
                <a:solidFill>
                  <a:schemeClr val="dk1"/>
                </a:solidFill>
                <a:effectLst/>
                <a:latin typeface="Arial"/>
                <a:ea typeface="Arial"/>
                <a:cs typeface="Arial"/>
                <a:sym typeface="Arial"/>
              </a:rPr>
              <a:t>After lunch, we'll explore a crucial </a:t>
            </a:r>
            <a:r>
              <a:rPr lang="en-US" sz="1200" b="0" i="0" u="none" strike="noStrike" cap="none" err="1">
                <a:solidFill>
                  <a:schemeClr val="dk1"/>
                </a:solidFill>
                <a:effectLst/>
                <a:latin typeface="Arial"/>
                <a:ea typeface="Arial"/>
                <a:cs typeface="Arial"/>
                <a:sym typeface="Arial"/>
              </a:rPr>
              <a:t>mindsetshift</a:t>
            </a:r>
            <a:r>
              <a:rPr lang="en-US" sz="1200" b="0" i="0" u="none" strike="noStrike" cap="none">
                <a:solidFill>
                  <a:schemeClr val="dk1"/>
                </a:solidFill>
                <a:effectLst/>
                <a:latin typeface="Arial"/>
                <a:ea typeface="Arial"/>
                <a:cs typeface="Arial"/>
                <a:sym typeface="Arial"/>
              </a:rPr>
              <a:t>: scenario-based planning. We'll also discuss how to work with limited data and the practicalities of tendering out a climate risk </a:t>
            </a:r>
          </a:p>
          <a:p>
            <a:pPr algn="l"/>
            <a:r>
              <a:rPr lang="en-US" sz="1200" b="0" i="0" u="none" strike="noStrike" cap="none">
                <a:solidFill>
                  <a:schemeClr val="dk1"/>
                </a:solidFill>
                <a:effectLst/>
                <a:latin typeface="Arial"/>
                <a:ea typeface="Arial"/>
                <a:cs typeface="Arial"/>
                <a:sym typeface="Arial"/>
              </a:rPr>
              <a:t>assessment. </a:t>
            </a:r>
          </a:p>
          <a:p>
            <a:pPr algn="l"/>
            <a:endParaRPr lang="en-US" sz="1200" b="0" i="0" u="none" strike="noStrike" cap="none">
              <a:solidFill>
                <a:schemeClr val="dk1"/>
              </a:solidFill>
              <a:effectLst/>
              <a:latin typeface="Arial"/>
              <a:ea typeface="Arial"/>
              <a:cs typeface="Arial"/>
              <a:sym typeface="Arial"/>
            </a:endParaRPr>
          </a:p>
          <a:p>
            <a:pPr algn="l"/>
            <a:r>
              <a:rPr lang="en-US" sz="1200" b="0" i="0" u="none" strike="noStrike" cap="none">
                <a:solidFill>
                  <a:schemeClr val="dk1"/>
                </a:solidFill>
                <a:effectLst/>
                <a:latin typeface="Arial"/>
                <a:ea typeface="Arial"/>
                <a:cs typeface="Arial"/>
                <a:sym typeface="Arial"/>
              </a:rPr>
              <a:t>We'll finish with a quiz and a reflection to consolidate your learning.</a:t>
            </a:r>
            <a:endParaRPr lang="en-GB" sz="1200" b="0" i="0" u="none" strike="noStrike" cap="none">
              <a:solidFill>
                <a:schemeClr val="dk1"/>
              </a:solidFill>
              <a:effectLst/>
              <a:latin typeface="Arial"/>
              <a:ea typeface="Arial"/>
              <a:cs typeface="Arial"/>
              <a:sym typeface="Arial"/>
            </a:endParaRPr>
          </a:p>
        </p:txBody>
      </p:sp>
      <p:sp>
        <p:nvSpPr>
          <p:cNvPr id="4" name="Slide Number Placeholder 3">
            <a:extLst>
              <a:ext uri="{FF2B5EF4-FFF2-40B4-BE49-F238E27FC236}">
                <a16:creationId xmlns:a16="http://schemas.microsoft.com/office/drawing/2014/main" id="{14C117B5-67C4-EAEA-3C31-579BC82D11E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06927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E856C-6045-816B-EA26-62796272B0E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60619D5-0FF4-8FCB-A10E-7617AACBCD4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DEC392-29A1-243B-9C72-5C03D8EF7C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55783AC4-D0E7-8034-054C-5510A1EC5C8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17713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21161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973184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04488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ED401-797D-67F1-192C-DCE49FD773E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CE9235-BEAF-6CC5-FEA4-AA1AB23386D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603D1BA-2887-E351-1C32-F65952052D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FAB5852A-6DBD-04FB-809E-D5D2CEB91EEC}"/>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19619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97859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332532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12160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91192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8048E-E177-030E-A9E2-8BA97BE9DC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A7B2F73-4AAB-2702-7E57-A5117D7D96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9095EA6-E946-C611-3239-D2B45518746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248C632-0E7C-CAEB-0C2E-57B89100C4A6}"/>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507314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56EC0C0D-A18B-AE30-658A-4FE77DA37BFD}"/>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F7A91C3E-F1E9-7F32-C70C-67C0C918DCE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Facilitators notes: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a:solidFill>
                  <a:schemeClr val="dk1"/>
                </a:solidFill>
                <a:latin typeface="Roboto"/>
                <a:ea typeface="Roboto"/>
                <a:cs typeface="Roboto"/>
                <a:sym typeface="Roboto"/>
              </a:rPr>
              <a:t>Here you can acknowledge who contributed to the development of the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a:extLst>
              <a:ext uri="{FF2B5EF4-FFF2-40B4-BE49-F238E27FC236}">
                <a16:creationId xmlns:a16="http://schemas.microsoft.com/office/drawing/2014/main" id="{C25C1A7B-5B9E-171E-CFCA-472F8146454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265058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601847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234724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6736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204598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526420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1050-42A7-0486-E665-84B1B2CB0D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850DBCF-18BC-308C-0038-E43433A37D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31519F-311A-0221-252F-464C94CB95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p>
        </p:txBody>
      </p:sp>
      <p:sp>
        <p:nvSpPr>
          <p:cNvPr id="4" name="Espace réservé du numéro de diapositive 3">
            <a:extLst>
              <a:ext uri="{FF2B5EF4-FFF2-40B4-BE49-F238E27FC236}">
                <a16:creationId xmlns:a16="http://schemas.microsoft.com/office/drawing/2014/main" id="{9D11EADA-D170-9902-8187-855F2D4B3EBB}"/>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DE4279E5-88CB-45D5-983A-006466B09C9D}" type="slidenum">
              <a:rPr kumimoji="0" lang="fr-FR"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86575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cap="none">
                <a:solidFill>
                  <a:schemeClr val="dk1"/>
                </a:solidFill>
                <a:effectLst/>
                <a:latin typeface="Arial"/>
                <a:ea typeface="Arial"/>
                <a:cs typeface="Arial"/>
                <a:sym typeface="Arial"/>
              </a:rPr>
              <a:t>SSP1:</a:t>
            </a:r>
            <a:r>
              <a:rPr lang="en-GB" sz="1200" b="0" i="0" u="none" strike="noStrike" cap="none">
                <a:solidFill>
                  <a:schemeClr val="dk1"/>
                </a:solidFill>
                <a:effectLst/>
                <a:latin typeface="Arial"/>
                <a:ea typeface="Arial"/>
                <a:cs typeface="Arial"/>
                <a:sym typeface="Arial"/>
              </a:rPr>
              <a:t> The sustainable and “green” pathway describes an increasingly sustainable world. Global commons are being preserved; the limits of nature are being respected. The focus is more on human well-being than on economic growth. Income inequalities between states and within states are being reduced. Consumption is oriented towards minimizing material resources and energy usage.</a:t>
            </a:r>
          </a:p>
          <a:p>
            <a:r>
              <a:rPr lang="en-GB" sz="1200" b="1" i="0" u="none" strike="noStrike" cap="none">
                <a:solidFill>
                  <a:schemeClr val="dk1"/>
                </a:solidFill>
                <a:effectLst/>
                <a:latin typeface="Arial"/>
                <a:ea typeface="Arial"/>
                <a:cs typeface="Arial"/>
                <a:sym typeface="Arial"/>
              </a:rPr>
              <a:t>SSP2:</a:t>
            </a:r>
            <a:r>
              <a:rPr lang="en-GB" sz="1200" b="0" i="0" u="none" strike="noStrike" cap="none">
                <a:solidFill>
                  <a:schemeClr val="dk1"/>
                </a:solidFill>
                <a:effectLst/>
                <a:latin typeface="Arial"/>
                <a:ea typeface="Arial"/>
                <a:cs typeface="Arial"/>
                <a:sym typeface="Arial"/>
              </a:rPr>
              <a:t> The “Middle of the road” or medium pathway extrapolates the past and current global development into the future. Income trends in different countries are diverging significantly. There is certain cooperation between states, but it is barely expanded. Global population growth is moderate, </a:t>
            </a:r>
            <a:r>
              <a:rPr lang="en-GB" sz="1200" b="0" i="0" u="none" strike="noStrike" cap="none" err="1">
                <a:solidFill>
                  <a:schemeClr val="dk1"/>
                </a:solidFill>
                <a:effectLst/>
                <a:latin typeface="Arial"/>
                <a:ea typeface="Arial"/>
                <a:cs typeface="Arial"/>
                <a:sym typeface="Arial"/>
              </a:rPr>
              <a:t>leveling</a:t>
            </a:r>
            <a:r>
              <a:rPr lang="en-GB" sz="1200" b="0" i="0" u="none" strike="noStrike" cap="none">
                <a:solidFill>
                  <a:schemeClr val="dk1"/>
                </a:solidFill>
                <a:effectLst/>
                <a:latin typeface="Arial"/>
                <a:ea typeface="Arial"/>
                <a:cs typeface="Arial"/>
                <a:sym typeface="Arial"/>
              </a:rPr>
              <a:t> off in the second half of the century. Environmental systems are facing a certain degradation.</a:t>
            </a:r>
          </a:p>
          <a:p>
            <a:r>
              <a:rPr lang="en-GB" sz="1200" b="1" i="0" u="none" strike="noStrike" cap="none">
                <a:solidFill>
                  <a:schemeClr val="dk1"/>
                </a:solidFill>
                <a:effectLst/>
                <a:latin typeface="Arial"/>
                <a:ea typeface="Arial"/>
                <a:cs typeface="Arial"/>
                <a:sym typeface="Arial"/>
              </a:rPr>
              <a:t>SSP3:</a:t>
            </a:r>
            <a:r>
              <a:rPr lang="en-GB" sz="1200" b="0" i="0" u="none" strike="noStrike" cap="none">
                <a:solidFill>
                  <a:schemeClr val="dk1"/>
                </a:solidFill>
                <a:effectLst/>
                <a:latin typeface="Arial"/>
                <a:ea typeface="Arial"/>
                <a:cs typeface="Arial"/>
                <a:sym typeface="Arial"/>
              </a:rPr>
              <a:t> Regional rivalry. A revival of nationalism and regional conflicts pushes global issues into the background. Policies increasingly focus on questions of national and regional security. Investments in education and technological development are decreasing. Inequality is rising. Some regions suffer drastic environmental damage.</a:t>
            </a:r>
          </a:p>
          <a:p>
            <a:r>
              <a:rPr lang="en-GB" sz="1200" b="1" i="0" u="none" strike="noStrike" cap="none">
                <a:solidFill>
                  <a:schemeClr val="dk1"/>
                </a:solidFill>
                <a:effectLst/>
                <a:latin typeface="Arial"/>
                <a:ea typeface="Arial"/>
                <a:cs typeface="Arial"/>
                <a:sym typeface="Arial"/>
              </a:rPr>
              <a:t>SSP4:</a:t>
            </a:r>
            <a:r>
              <a:rPr lang="en-GB" sz="1200" b="0" i="0" u="none" strike="noStrike" cap="none">
                <a:solidFill>
                  <a:schemeClr val="dk1"/>
                </a:solidFill>
                <a:effectLst/>
                <a:latin typeface="Arial"/>
                <a:ea typeface="Arial"/>
                <a:cs typeface="Arial"/>
                <a:sym typeface="Arial"/>
              </a:rPr>
              <a:t> Inequality. The chasm between globally cooperating developed societies and those stalling at a lower developmental stage with low income and a low level of education is widening. Environmental policies are successful in tackling local problems in some regions but not in others.</a:t>
            </a:r>
          </a:p>
          <a:p>
            <a:r>
              <a:rPr lang="en-GB" sz="1200" b="1" i="0" u="none" strike="noStrike" cap="none">
                <a:solidFill>
                  <a:schemeClr val="dk1"/>
                </a:solidFill>
                <a:effectLst/>
                <a:latin typeface="Arial"/>
                <a:ea typeface="Arial"/>
                <a:cs typeface="Arial"/>
                <a:sym typeface="Arial"/>
              </a:rPr>
              <a:t>SSP5:</a:t>
            </a:r>
            <a:r>
              <a:rPr lang="en-GB" sz="1200" b="0" i="0" u="none" strike="noStrike" cap="none">
                <a:solidFill>
                  <a:schemeClr val="dk1"/>
                </a:solidFill>
                <a:effectLst/>
                <a:latin typeface="Arial"/>
                <a:ea typeface="Arial"/>
                <a:cs typeface="Arial"/>
                <a:sym typeface="Arial"/>
              </a:rPr>
              <a:t> Fossil-</a:t>
            </a:r>
            <a:r>
              <a:rPr lang="en-GB" sz="1200" b="0" i="0" u="none" strike="noStrike" cap="none" err="1">
                <a:solidFill>
                  <a:schemeClr val="dk1"/>
                </a:solidFill>
                <a:effectLst/>
                <a:latin typeface="Arial"/>
                <a:ea typeface="Arial"/>
                <a:cs typeface="Arial"/>
                <a:sym typeface="Arial"/>
              </a:rPr>
              <a:t>fueled</a:t>
            </a:r>
            <a:r>
              <a:rPr lang="en-GB" sz="1200" b="0" i="0" u="none" strike="noStrike" cap="none">
                <a:solidFill>
                  <a:schemeClr val="dk1"/>
                </a:solidFill>
                <a:effectLst/>
                <a:latin typeface="Arial"/>
                <a:ea typeface="Arial"/>
                <a:cs typeface="Arial"/>
                <a:sym typeface="Arial"/>
              </a:rPr>
              <a:t> Development. Global markets are increasingly integrated, leading to innovations and technological progress. The social and economic development, however, is based on an intensified exploitation of fossil fuel resources with a high percentage of the coal and an energy-intensive lifestyle worldwide. The world economy is growing, and local environmental problems such as air pollution are being tackled successfully.</a:t>
            </a:r>
          </a:p>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1866353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A45AF0D3-AB09-E0B5-7C27-EEAB61EB3597}"/>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2BDF319E-FF13-B6F3-B2B5-D8E0719B611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b="0"/>
              <a:t>This slide is a demonstration slide showing participants how to access future climate projections within the CCKP, which completes the Step 1 assessment.</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Guide participants on navigating the CCKP to select climate projection parameters and differentiate between the two output options: </a:t>
            </a:r>
            <a:r>
              <a:rPr lang="en-US" sz="1000" b="1"/>
              <a:t>Anomaly</a:t>
            </a:r>
            <a:r>
              <a:rPr lang="en-US" sz="1000"/>
              <a:t> and </a:t>
            </a:r>
            <a:r>
              <a:rPr lang="en-US" sz="1000" b="1"/>
              <a:t>Absolute Mean</a:t>
            </a:r>
            <a:r>
              <a:rPr lang="en-US" sz="1000"/>
              <a:t>.</a:t>
            </a:r>
            <a:endParaRPr lang="en-US" sz="1000" b="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41FD3AC0-7739-9CE9-EBFE-40FA13F7408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501259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CF38A163-5D68-DDB9-39A7-49629186EA09}"/>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8BEDBCAF-E31F-212E-9B51-AB3F53835DE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This set of charts represents the culmination of Step 1—the </a:t>
            </a:r>
            <a:r>
              <a:rPr lang="en-US" sz="1000" b="0"/>
              <a:t>future projections using the 'Ensemble Anomaly' method we just discussed.</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b="0"/>
              <a:t>Remember, the Y-axis shows the change (anomaly) relative to the 1985-2014 baseline. The red shaded area represents the uncertainty across different climate models.</a:t>
            </a:r>
            <a:endParaRPr lang="en-US" sz="1000" b="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B789FA4C-770A-D9AB-8E15-83DA39B6F67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1108916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124759C6-4A88-0961-EDD8-24ACE4E3EAE9}"/>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CB02B4A7-C96A-28D1-7D14-DAA8714B7AF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This slide is a </a:t>
            </a:r>
            <a:r>
              <a:rPr lang="en-US" sz="1000" b="0"/>
              <a:t>summary slide, synthesizing the complex charts from the previous slide into three clear, actionable risk statements (the "Triple Threat").</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a:p>
            <a:pPr>
              <a:buClr>
                <a:srgbClr val="0A5FBA"/>
              </a:buClr>
            </a:pPr>
            <a:r>
              <a:rPr lang="en-US" sz="1400">
                <a:solidFill>
                  <a:srgbClr val="0B5FBA"/>
                </a:solidFill>
                <a:latin typeface="Roboto"/>
                <a:ea typeface="Roboto"/>
                <a:cs typeface="Roboto"/>
              </a:rPr>
              <a:t>Future climate projections indicate a significant and harmful shift, presenting a triple threat to Mombasa:</a:t>
            </a:r>
          </a:p>
          <a:p>
            <a:pPr marL="171450" indent="-171450">
              <a:buClr>
                <a:srgbClr val="0A5FBA"/>
              </a:buClr>
              <a:buFont typeface="Arial" panose="020B0604020202020204" pitchFamily="34" charset="0"/>
              <a:buChar char="•"/>
            </a:pPr>
            <a:r>
              <a:rPr lang="en-US" sz="1400" b="1">
                <a:solidFill>
                  <a:srgbClr val="0B5FBA"/>
                </a:solidFill>
                <a:latin typeface="Roboto"/>
                <a:ea typeface="Roboto"/>
                <a:cs typeface="Roboto"/>
              </a:rPr>
              <a:t>Heat Risk</a:t>
            </a:r>
          </a:p>
          <a:p>
            <a:pPr marL="628650" lvl="1" indent="-171450">
              <a:buClr>
                <a:srgbClr val="0A5FBA"/>
              </a:buClr>
              <a:buFont typeface="Courier New" panose="02070309020205020404" pitchFamily="49" charset="0"/>
              <a:buChar char="o"/>
            </a:pPr>
            <a:r>
              <a:rPr lang="en-US" sz="1400">
                <a:solidFill>
                  <a:srgbClr val="0B5FBA"/>
                </a:solidFill>
                <a:latin typeface="Roboto"/>
                <a:ea typeface="Roboto"/>
                <a:cs typeface="Roboto"/>
              </a:rPr>
              <a:t>Warming trend: average maximum temperatures are projected to increase by up to +1.7 °C (peaking in July), with the overall mean rising by about +1.4°C.</a:t>
            </a:r>
          </a:p>
          <a:p>
            <a:pPr marL="628650" lvl="1" indent="-171450">
              <a:buClr>
                <a:srgbClr val="0A5FBA"/>
              </a:buClr>
              <a:buFont typeface="Courier New" panose="02070309020205020404" pitchFamily="49" charset="0"/>
              <a:buChar char="o"/>
            </a:pPr>
            <a:r>
              <a:rPr lang="en-US" sz="1400">
                <a:solidFill>
                  <a:srgbClr val="0B5FBA"/>
                </a:solidFill>
                <a:latin typeface="Roboto"/>
                <a:ea typeface="Roboto"/>
                <a:cs typeface="Roboto"/>
              </a:rPr>
              <a:t>Extended exposure: the number of hot days (T-max&gt;30 ∘ C) increases dramatically in the transition months—by up to +12 days in April/May and +14 days in October/November. This extends the window for severe thermal stress and contributes to a sharp peak in temperature-related excess mortality during the traditional hot season (January to March).</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3720567F-2D86-E2FF-B688-C0465D64AF3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619678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8E941-37BB-B7CC-CB1F-F72CE1EA5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AD3063-7CC1-51A8-4947-B1422990AA0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3321C53-557C-D06B-A10C-5B1AE43E3239}"/>
              </a:ext>
            </a:extLst>
          </p:cNvPr>
          <p:cNvSpPr>
            <a:spLocks noGrp="1"/>
          </p:cNvSpPr>
          <p:nvPr>
            <p:ph type="body" idx="1"/>
          </p:nvPr>
        </p:nvSpPr>
        <p:spPr/>
        <p:txBody>
          <a:bodyPr/>
          <a:lstStyle/>
          <a:p>
            <a:r>
              <a:rPr lang="en-GB" b="1"/>
              <a:t>Facilitators notes:</a:t>
            </a:r>
          </a:p>
          <a:p>
            <a:r>
              <a:rPr lang="en-GB" sz="1200" b="0" i="0" u="none" strike="noStrike" cap="none">
                <a:solidFill>
                  <a:schemeClr val="dk1"/>
                </a:solidFill>
                <a:effectLst/>
                <a:latin typeface="Arial"/>
                <a:ea typeface="Arial"/>
                <a:cs typeface="Arial"/>
                <a:sym typeface="Arial"/>
              </a:rPr>
              <a:t>As combining theme though the course, we will use the metaphor of a river. Each day will be represented by a part of the river. </a:t>
            </a:r>
          </a:p>
          <a:p>
            <a:endParaRPr lang="en-NL"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Discuss with colleagues how adaptations are made . What are the dams/blockages in achieving resilience? How can we create space for rivers/adaptation? What tools do we have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to make the river flow?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a:p>
        </p:txBody>
      </p:sp>
      <p:sp>
        <p:nvSpPr>
          <p:cNvPr id="4" name="Slide Number Placeholder 3">
            <a:extLst>
              <a:ext uri="{FF2B5EF4-FFF2-40B4-BE49-F238E27FC236}">
                <a16:creationId xmlns:a16="http://schemas.microsoft.com/office/drawing/2014/main" id="{6AC9FD4B-204E-AA80-86D0-CE65956EE92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580720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49C7A44A-35FA-1166-5899-BA89612A305A}"/>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871194F1-B6AC-2CAB-1980-EC42F85C5F8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The objective of this slide is to illustrate the effective use of </a:t>
            </a:r>
            <a:r>
              <a:rPr lang="en-US" sz="1000" err="1"/>
              <a:t>ThinkHazard</a:t>
            </a:r>
            <a:r>
              <a:rPr lang="en-US" sz="1000"/>
              <a:t> for identifying, retrieving, and documenting the county's specific hazard exposure.</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Briefly point out the main steps on the screen.</a:t>
            </a:r>
            <a:endParaRPr lang="en-US" sz="1000" b="1">
              <a:solidFill>
                <a:schemeClr val="dk1"/>
              </a:solidFill>
            </a:endParaRPr>
          </a:p>
        </p:txBody>
      </p:sp>
      <p:sp>
        <p:nvSpPr>
          <p:cNvPr id="716" name="Google Shape;716;p125:notes">
            <a:extLst>
              <a:ext uri="{FF2B5EF4-FFF2-40B4-BE49-F238E27FC236}">
                <a16:creationId xmlns:a16="http://schemas.microsoft.com/office/drawing/2014/main" id="{626CD11A-4C81-309E-F0A7-11B951D6A7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9632437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B6DCEC1C-0299-BDAC-C9AD-1D8E39621F9F}"/>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D4BFA3ED-040D-89F0-0BE7-57E63726269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Here we have the example </a:t>
            </a:r>
            <a:r>
              <a:rPr lang="en-US" sz="1000" b="0"/>
              <a:t>for Mombasa County, showing the different hazards to which the county is exposed, as well as the risk level for each hazard.</a:t>
            </a:r>
            <a:endParaRPr lang="en-US" sz="1000" b="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D7C6E57A-9C7D-4932-C427-9DA8006F5E1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4466205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73D22A3F-2D46-17E4-AE87-AE2B8FB92672}"/>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D7139360-AF12-0EF8-74FF-98ACE03DAF1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This slide is a pivotal transition. It moves the participants from the theoretical hazard assessment to the practical application tool (the matrix).</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Introduce the Climate Adaptation Matrix as the structure for synthesizing all findings and demonstrate how the hazards identified populate the matrix.</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The first thing to do is to mention the different hazards you have identified after analyzing the risks and their evolution in the 'Climate Hazard' column.</a:t>
            </a:r>
            <a:endParaRPr lang="en-US" sz="100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167FAC58-4E15-19A3-4F57-B7530265BF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8949097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78F41BA4-BD6C-71AF-F356-921B03E8E6EE}"/>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D753AE8D-6727-4437-E47B-5D5441E8C3C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t>Next, for each hazard recorded in the file, the </a:t>
            </a:r>
            <a:r>
              <a:rPr lang="en-US" sz="1000" b="0"/>
              <a:t>corresponding risk level (</a:t>
            </a:r>
            <a:r>
              <a:rPr lang="en-US" sz="1000" b="0" err="1"/>
              <a:t>colour</a:t>
            </a:r>
            <a:r>
              <a:rPr lang="en-US" sz="1000" b="0"/>
              <a:t>-coded) is filled in as well. </a:t>
            </a:r>
            <a:r>
              <a:rPr lang="en-US" sz="1000"/>
              <a:t>The task is to report the county’s overall exposure level for the relevant hazards.</a:t>
            </a:r>
          </a:p>
          <a:p>
            <a:pPr marL="0" lvl="0" indent="0" algn="l" rtl="0">
              <a:lnSpc>
                <a:spcPct val="100000"/>
              </a:lnSpc>
              <a:spcBef>
                <a:spcPts val="0"/>
              </a:spcBef>
              <a:spcAft>
                <a:spcPts val="0"/>
              </a:spcAft>
              <a:buClr>
                <a:schemeClr val="dk1"/>
              </a:buClr>
              <a:buSzPts val="1800"/>
              <a:buFont typeface="Arial"/>
              <a:buNone/>
            </a:pPr>
            <a:endParaRPr lang="en-US" sz="1000" b="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0">
                <a:solidFill>
                  <a:schemeClr val="dk1"/>
                </a:solidFill>
              </a:rPr>
              <a:t>Step 1 is now fully complete, and the data is mapped to the matrix. We have the Hazard. Now we must assess the vulnerability and hazard consequences. Let's move to Step 2</a:t>
            </a:r>
          </a:p>
        </p:txBody>
      </p:sp>
      <p:sp>
        <p:nvSpPr>
          <p:cNvPr id="716" name="Google Shape;716;p125:notes">
            <a:extLst>
              <a:ext uri="{FF2B5EF4-FFF2-40B4-BE49-F238E27FC236}">
                <a16:creationId xmlns:a16="http://schemas.microsoft.com/office/drawing/2014/main" id="{6DAA0930-118E-2F5F-ED25-5A18551FA0C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3013454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err="1"/>
              <a:t>Facilitators</a:t>
            </a:r>
            <a:r>
              <a:rPr lang="fr-FR" b="1"/>
              <a:t> notes:</a:t>
            </a:r>
          </a:p>
          <a:p>
            <a:endParaRPr lang="fr-FR"/>
          </a:p>
          <a:p>
            <a:r>
              <a:rPr lang="en-US"/>
              <a:t>Clearly mark the transition from assessing external threats (Hazards) to assessing internal fragility and consequences (vulnerability).</a:t>
            </a:r>
            <a:endParaRPr lang="fr-F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78057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963F19BC-071E-9E0C-869E-312F4C898CB9}"/>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C0DD2FDB-7FD9-0509-2FFD-3CF2CA2964A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t>Guide participants through the pre-populated matrix to illustrate the depth of analysis required for Step 2 and reinforce the relationship between hazards and consequences across sectors.</a:t>
            </a:r>
          </a:p>
          <a:p>
            <a:pPr marL="0" lvl="0" indent="0" algn="l" rtl="0">
              <a:lnSpc>
                <a:spcPct val="100000"/>
              </a:lnSpc>
              <a:spcBef>
                <a:spcPts val="0"/>
              </a:spcBef>
              <a:spcAft>
                <a:spcPts val="0"/>
              </a:spcAft>
              <a:buClr>
                <a:schemeClr val="dk1"/>
              </a:buClr>
              <a:buSzPts val="1800"/>
              <a:buFont typeface="Arial"/>
              <a:buNone/>
            </a:pPr>
            <a:endParaRPr lang="en-US" sz="1000" b="0" i="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0" i="0">
                <a:solidFill>
                  <a:schemeClr val="dk1"/>
                </a:solidFill>
              </a:rPr>
              <a:t>W</a:t>
            </a:r>
            <a:r>
              <a:rPr lang="en-US" sz="1000" b="0" i="0"/>
              <a:t>e now connect the hazards (from step 1) to their consequences across four crucial categories." (Point to the circled column headers: Impacts on infrastructure &amp; service quality, Impacts on environment and water resources, Cross sectoral impacts, Social impacts).</a:t>
            </a:r>
          </a:p>
          <a:p>
            <a:pPr marL="0" lvl="0" indent="0" algn="l" rtl="0">
              <a:lnSpc>
                <a:spcPct val="100000"/>
              </a:lnSpc>
              <a:spcBef>
                <a:spcPts val="0"/>
              </a:spcBef>
              <a:spcAft>
                <a:spcPts val="0"/>
              </a:spcAft>
              <a:buClr>
                <a:schemeClr val="dk1"/>
              </a:buClr>
              <a:buSzPts val="1800"/>
              <a:buFont typeface="Arial"/>
              <a:buNone/>
            </a:pPr>
            <a:endParaRPr lang="en-US" sz="1000" b="0" i="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t>The key lesson from step 2 is that climate impacts are complex and multi-sectoral. You must track effects from the pipe (infrastructure) to the patient (social impact) to complete a robust assessment.</a:t>
            </a:r>
            <a:endParaRPr lang="en-US" sz="1000" b="1" i="0">
              <a:solidFill>
                <a:schemeClr val="dk1"/>
              </a:solidFill>
            </a:endParaRPr>
          </a:p>
        </p:txBody>
      </p:sp>
      <p:sp>
        <p:nvSpPr>
          <p:cNvPr id="716" name="Google Shape;716;p125:notes">
            <a:extLst>
              <a:ext uri="{FF2B5EF4-FFF2-40B4-BE49-F238E27FC236}">
                <a16:creationId xmlns:a16="http://schemas.microsoft.com/office/drawing/2014/main" id="{116A12A1-6730-8CCA-A521-669106A74F1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2660201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C8157B27-3C48-6F22-AF62-729F88A56F06}"/>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4AFAF911-767D-1300-C065-B3FC6632EE0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0"/>
              <a:t>This table provides a specific example for the sanitation sector to show how detailed this analysis needs to be.</a:t>
            </a:r>
            <a:endParaRPr lang="en-US" sz="800" b="0">
              <a:solidFill>
                <a:schemeClr val="dk1"/>
              </a:solidFill>
            </a:endParaRPr>
          </a:p>
        </p:txBody>
      </p:sp>
      <p:sp>
        <p:nvSpPr>
          <p:cNvPr id="716" name="Google Shape;716;p125:notes">
            <a:extLst>
              <a:ext uri="{FF2B5EF4-FFF2-40B4-BE49-F238E27FC236}">
                <a16:creationId xmlns:a16="http://schemas.microsoft.com/office/drawing/2014/main" id="{74AC2062-DFBC-9AD0-09E9-A33AFDA38C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6976030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B0B3D0CC-B357-0FAA-083C-046C20204F54}"/>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FE935E67-E6B6-474F-5D2D-6A0A5002B6F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200" b="0" i="0" u="none" strike="noStrike" cap="none">
                <a:solidFill>
                  <a:schemeClr val="dk1"/>
                </a:solidFill>
                <a:effectLst/>
                <a:latin typeface="Arial"/>
                <a:ea typeface="Arial"/>
                <a:cs typeface="Arial"/>
                <a:sym typeface="Arial"/>
              </a:rPr>
              <a:t>Knowing what is the exposure and the potential impacts of the hazard, we can tell which infrastructures are at risk</a:t>
            </a:r>
          </a:p>
          <a:p>
            <a:pPr marL="0" lvl="0" indent="0" algn="l" rtl="0">
              <a:lnSpc>
                <a:spcPct val="100000"/>
              </a:lnSpc>
              <a:spcBef>
                <a:spcPts val="0"/>
              </a:spcBef>
              <a:spcAft>
                <a:spcPts val="0"/>
              </a:spcAft>
              <a:buClr>
                <a:schemeClr val="dk1"/>
              </a:buClr>
              <a:buSzPts val="1800"/>
              <a:buFont typeface="Arial"/>
              <a:buNone/>
            </a:pPr>
            <a:endParaRPr lang="en-US" sz="1000" b="0"/>
          </a:p>
          <a:p>
            <a:pPr marL="0" lvl="0" indent="0" algn="l" rtl="0">
              <a:lnSpc>
                <a:spcPct val="100000"/>
              </a:lnSpc>
              <a:spcBef>
                <a:spcPts val="0"/>
              </a:spcBef>
              <a:spcAft>
                <a:spcPts val="0"/>
              </a:spcAft>
              <a:buClr>
                <a:schemeClr val="dk1"/>
              </a:buClr>
              <a:buSzPts val="1800"/>
              <a:buFont typeface="Arial"/>
              <a:buNone/>
            </a:pPr>
            <a:r>
              <a:rPr lang="en-US" sz="1000" b="0"/>
              <a:t>This is a critical step in the process. When we talk about "resilience building options," we're not just brainstorming a few ideas; we're developing a comprehensive long list of adaptation options to ensure the CWSSIP (County Water and Sanitation Strategy and Investment Plan) is robust against future climate shocks.</a:t>
            </a:r>
          </a:p>
          <a:p>
            <a:pPr marL="0" lvl="0" indent="0" algn="l" rtl="0">
              <a:lnSpc>
                <a:spcPct val="100000"/>
              </a:lnSpc>
              <a:spcBef>
                <a:spcPts val="0"/>
              </a:spcBef>
              <a:spcAft>
                <a:spcPts val="0"/>
              </a:spcAft>
              <a:buClr>
                <a:schemeClr val="dk1"/>
              </a:buClr>
              <a:buSzPts val="1800"/>
              <a:buFont typeface="Arial"/>
              <a:buNone/>
            </a:pPr>
            <a:endParaRPr lang="en-US" sz="1000" b="0"/>
          </a:p>
          <a:p>
            <a:pPr marL="0" lvl="0" indent="0" algn="l" rtl="0">
              <a:lnSpc>
                <a:spcPct val="100000"/>
              </a:lnSpc>
              <a:spcBef>
                <a:spcPts val="0"/>
              </a:spcBef>
              <a:spcAft>
                <a:spcPts val="0"/>
              </a:spcAft>
              <a:buClr>
                <a:schemeClr val="dk1"/>
              </a:buClr>
              <a:buSzPts val="1800"/>
              <a:buFont typeface="Arial"/>
              <a:buNone/>
            </a:pPr>
            <a:r>
              <a:rPr lang="en-US" sz="1000" b="0"/>
              <a:t>To do this effectively, we need to focus on two key areas:</a:t>
            </a:r>
          </a:p>
          <a:p>
            <a:pPr>
              <a:buFont typeface="Arial" panose="020B0604020202020204" pitchFamily="34" charset="0"/>
              <a:buChar char="•"/>
            </a:pPr>
            <a:r>
              <a:rPr lang="en-US" sz="1000" b="0"/>
              <a:t>Detailing affected infrastructure: we must identify exactly which components of the CWSSIP are most vulnerable to climate risks like floods, droughts, or extreme weather.</a:t>
            </a:r>
          </a:p>
          <a:p>
            <a:pPr>
              <a:buFont typeface="Arial" panose="020B0604020202020204" pitchFamily="34" charset="0"/>
              <a:buChar char="•"/>
            </a:pPr>
            <a:r>
              <a:rPr lang="en-US" sz="1000" b="0"/>
              <a:t>Developing measures </a:t>
            </a:r>
            <a:r>
              <a:rPr lang="en-US" sz="1000" b="1"/>
              <a:t>(next slide</a:t>
            </a:r>
            <a:r>
              <a:rPr lang="en-US" sz="1000" b="0"/>
              <a:t>)</a:t>
            </a:r>
            <a:r>
              <a:rPr lang="en-US" sz="1000" b="1"/>
              <a:t>:</a:t>
            </a:r>
            <a:r>
              <a:rPr lang="en-US" sz="1000" b="0"/>
              <a:t> this involves creating specific climate-proofing and mitigation measures for each identified vulnerability. Climate-proofing means making the infrastructure itself resistant to climate impacts (e.g., using more durable materials or elevating critical equipment).</a:t>
            </a:r>
          </a:p>
          <a:p>
            <a:pPr marL="0" lvl="0" indent="0" algn="l" rtl="0">
              <a:lnSpc>
                <a:spcPct val="100000"/>
              </a:lnSpc>
              <a:spcBef>
                <a:spcPts val="0"/>
              </a:spcBef>
              <a:spcAft>
                <a:spcPts val="0"/>
              </a:spcAft>
              <a:buClr>
                <a:schemeClr val="dk1"/>
              </a:buClr>
              <a:buSzPts val="1800"/>
              <a:buFont typeface="Arial"/>
              <a:buNone/>
            </a:pPr>
            <a:endParaRPr lang="en-US" sz="1000" b="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lang="en-US" sz="1000" b="0">
              <a:solidFill>
                <a:schemeClr val="dk1"/>
              </a:solidFill>
            </a:endParaRPr>
          </a:p>
        </p:txBody>
      </p:sp>
      <p:sp>
        <p:nvSpPr>
          <p:cNvPr id="716" name="Google Shape;716;p125:notes">
            <a:extLst>
              <a:ext uri="{FF2B5EF4-FFF2-40B4-BE49-F238E27FC236}">
                <a16:creationId xmlns:a16="http://schemas.microsoft.com/office/drawing/2014/main" id="{5B13D386-010F-BE0C-B05A-1676353F80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8014021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err="1"/>
              <a:t>Facilitators</a:t>
            </a:r>
            <a:r>
              <a:rPr lang="fr-FR" b="1"/>
              <a:t> notes:</a:t>
            </a:r>
          </a:p>
          <a:p>
            <a:endParaRPr lang="fr-FR" b="0"/>
          </a:p>
          <a:p>
            <a:r>
              <a:rPr lang="en-US" b="0"/>
              <a:t>Announce the final step: "We now move to Step 3: Climate proofing. This is where we ensure the long-term resilience of the system."</a:t>
            </a:r>
            <a:endParaRPr lang="fr-FR" b="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75734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5FE3DD46-247A-A571-E0FF-C7A999E31468}"/>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0A8EB167-CD01-8176-55E5-CFD25C71FC3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000" b="1" err="1"/>
              <a:t>Facilitators</a:t>
            </a:r>
            <a:r>
              <a:rPr lang="fr-FR" sz="1000" b="1"/>
              <a:t>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000" b="1"/>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a:t>This slide is the culmination of the Climate Adaptation Matrix, illustrating where the adaptation measures are formally documented.</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000" b="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a:t>This is where you document the specific, actionable interventions. For every high-vulnerability consequence, you must propose a measure: </a:t>
            </a:r>
            <a:r>
              <a:rPr lang="en-US" sz="1000" b="0" i="1"/>
              <a:t>e.g., if the risk is 'flood submergence of</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0" i="1"/>
              <a:t>pump stations,' the measure is 'elevate pump station above the 100-year flood line'</a:t>
            </a:r>
            <a:endParaRPr lang="fr-FR" sz="1000" b="0" i="1"/>
          </a:p>
        </p:txBody>
      </p:sp>
      <p:sp>
        <p:nvSpPr>
          <p:cNvPr id="716" name="Google Shape;716;p125:notes">
            <a:extLst>
              <a:ext uri="{FF2B5EF4-FFF2-40B4-BE49-F238E27FC236}">
                <a16:creationId xmlns:a16="http://schemas.microsoft.com/office/drawing/2014/main" id="{888D97D5-F45A-877B-A30A-6FAE419DD1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58346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DDAE7-5883-32B0-4351-2574703123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244340-16CA-128A-4866-9C2AA0A7170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E8A2A2A-2787-5B17-D638-D3038A48518F}"/>
              </a:ext>
            </a:extLst>
          </p:cNvPr>
          <p:cNvSpPr>
            <a:spLocks noGrp="1"/>
          </p:cNvSpPr>
          <p:nvPr>
            <p:ph type="body" idx="1"/>
          </p:nvPr>
        </p:nvSpPr>
        <p:spPr/>
        <p:txBody>
          <a:bodyPr/>
          <a:lstStyle/>
          <a:p>
            <a:r>
              <a:rPr lang="en-GB" b="1"/>
              <a:t>Facilitators notes:</a:t>
            </a:r>
          </a:p>
          <a:p>
            <a:endParaRPr lang="en-GB"/>
          </a:p>
          <a:p>
            <a:r>
              <a:rPr lang="en-US" sz="1200" b="0" i="0" u="none" strike="noStrike" cap="none">
                <a:solidFill>
                  <a:schemeClr val="dk1"/>
                </a:solidFill>
                <a:effectLst/>
                <a:latin typeface="Arial"/>
                <a:ea typeface="Arial"/>
                <a:cs typeface="Arial"/>
                <a:sym typeface="Arial"/>
              </a:rPr>
              <a:t>Let's begin with a high-level overview of what this module is all about.</a:t>
            </a:r>
            <a:endParaRPr lang="en-GB"/>
          </a:p>
        </p:txBody>
      </p:sp>
      <p:sp>
        <p:nvSpPr>
          <p:cNvPr id="4" name="Slide Number Placeholder 3">
            <a:extLst>
              <a:ext uri="{FF2B5EF4-FFF2-40B4-BE49-F238E27FC236}">
                <a16:creationId xmlns:a16="http://schemas.microsoft.com/office/drawing/2014/main" id="{AA5D2865-4FDE-8640-3A42-8EA15BD0276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101459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FE34EA47-BECE-2729-D919-0F2CBEDB4339}"/>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A4837D21-3A62-1428-FE91-307CEE4D336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800"/>
              <a:buFont typeface="Arial"/>
              <a:buNone/>
            </a:pPr>
            <a:endParaRPr lang="en-US"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0">
                <a:solidFill>
                  <a:schemeClr val="dk1"/>
                </a:solidFill>
              </a:rPr>
              <a:t>Use the provided questions to guide the discussion from technical risks to human impact and final action. Begin with the physical threats to the infrastructure itself, challenging design standards and highlighting both extreme and gradual climate impacts. The goal is to make the risks concrete.</a:t>
            </a:r>
          </a:p>
          <a:p>
            <a:pPr marL="0" lvl="0" indent="0" algn="l" rtl="0">
              <a:lnSpc>
                <a:spcPct val="100000"/>
              </a:lnSpc>
              <a:spcBef>
                <a:spcPts val="0"/>
              </a:spcBef>
              <a:spcAft>
                <a:spcPts val="0"/>
              </a:spcAft>
              <a:buClr>
                <a:schemeClr val="dk1"/>
              </a:buClr>
              <a:buSzPts val="1800"/>
              <a:buFont typeface="Arial"/>
              <a:buNone/>
            </a:pPr>
            <a:endParaRPr lang="en-US" sz="1000" b="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0">
                <a:solidFill>
                  <a:schemeClr val="dk1"/>
                </a:solidFill>
              </a:rPr>
              <a:t>Then, pivot to the consequences of failure, focusing on how communities are affected and whether the design locks them into a vulnerable future. End by synthesizing this into a call for integrated action, emphasizing that climate resilience must be embedded across the entire project lifecycle—from initial planning through to long-term operation and maintenance.</a:t>
            </a:r>
          </a:p>
        </p:txBody>
      </p:sp>
      <p:sp>
        <p:nvSpPr>
          <p:cNvPr id="716" name="Google Shape;716;p125:notes">
            <a:extLst>
              <a:ext uri="{FF2B5EF4-FFF2-40B4-BE49-F238E27FC236}">
                <a16:creationId xmlns:a16="http://schemas.microsoft.com/office/drawing/2014/main" id="{893D9D65-FB72-6C66-8372-C645C069DD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8101070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8DDB2-F12B-C965-055E-C02A0EAE6D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20604-A1A8-4E9B-C950-B6EF9E16452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848AA0E-68D5-2E43-AB3A-4A5CD4C1CFAB}"/>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endParaRPr lang="en-US" sz="1200">
              <a:solidFill>
                <a:schemeClr val="dk1"/>
              </a:solidFill>
            </a:endParaRPr>
          </a:p>
          <a:p>
            <a:r>
              <a:rPr lang="en-US"/>
              <a:t>Clearly announce the start of the practical case study.</a:t>
            </a:r>
            <a:endParaRPr lang="en-US" sz="1200">
              <a:solidFill>
                <a:schemeClr val="dk1"/>
              </a:solidFill>
            </a:endParaRPr>
          </a:p>
        </p:txBody>
      </p:sp>
      <p:sp>
        <p:nvSpPr>
          <p:cNvPr id="4" name="Slide Number Placeholder 3">
            <a:extLst>
              <a:ext uri="{FF2B5EF4-FFF2-40B4-BE49-F238E27FC236}">
                <a16:creationId xmlns:a16="http://schemas.microsoft.com/office/drawing/2014/main" id="{B8F442D4-B27A-16E5-6494-C216D322135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019360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a:solidFill>
                <a:schemeClr val="dk1"/>
              </a:solidFill>
            </a:endParaRPr>
          </a:p>
          <a:p>
            <a:r>
              <a:rPr lang="en-US" sz="1200" b="0" i="0" u="none" strike="noStrike" cap="none">
                <a:solidFill>
                  <a:schemeClr val="dk1"/>
                </a:solidFill>
                <a:effectLst/>
                <a:latin typeface="Arial"/>
                <a:ea typeface="Arial"/>
                <a:cs typeface="Arial"/>
                <a:sym typeface="Arial"/>
              </a:rPr>
              <a:t>Let's dive into a case study. </a:t>
            </a:r>
          </a:p>
          <a:p>
            <a:endParaRPr lang="en-US" sz="1200" b="0" i="0" u="none" strike="noStrike" cap="none">
              <a:solidFill>
                <a:schemeClr val="dk1"/>
              </a:solidFill>
              <a:effectLst/>
              <a:latin typeface="Arial"/>
              <a:ea typeface="Arial"/>
              <a:cs typeface="Arial"/>
              <a:sym typeface="Arial"/>
            </a:endParaRPr>
          </a:p>
          <a:p>
            <a:r>
              <a:rPr lang="en-US"/>
              <a:t>The Adaptation Matrix is the essential starting point. It's the filter that determines where you spend your time and resources on detailed, costly engineering and economic studies.</a:t>
            </a:r>
            <a:endParaRPr lang="en-US" sz="1200" b="0" i="0" u="none" strike="noStrike" cap="none">
              <a:solidFill>
                <a:schemeClr val="dk1"/>
              </a:solidFill>
              <a:effectLst/>
              <a:latin typeface="Arial"/>
              <a:ea typeface="Arial"/>
              <a:cs typeface="Arial"/>
              <a:sym typeface="Arial"/>
            </a:endParaRP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We'll use </a:t>
            </a:r>
            <a:r>
              <a:rPr lang="en-US" sz="1200" b="0" i="0" u="none" strike="noStrike" cap="none" err="1">
                <a:solidFill>
                  <a:schemeClr val="dk1"/>
                </a:solidFill>
                <a:effectLst/>
                <a:latin typeface="Arial"/>
                <a:ea typeface="Arial"/>
                <a:cs typeface="Arial"/>
                <a:sym typeface="Arial"/>
              </a:rPr>
              <a:t>ClimateFIRST</a:t>
            </a:r>
            <a:r>
              <a:rPr lang="en-US" sz="1200" b="0" i="0" u="none" strike="noStrike" cap="none">
                <a:solidFill>
                  <a:schemeClr val="dk1"/>
                </a:solidFill>
                <a:effectLst/>
                <a:latin typeface="Arial"/>
                <a:ea typeface="Arial"/>
                <a:cs typeface="Arial"/>
                <a:sym typeface="Arial"/>
              </a:rPr>
              <a:t>—a quantitative tool for detailed assessment—to analyze an Anaerobic Baffled Reactor, demonstrating a deeper approach to engineering and financial </a:t>
            </a:r>
          </a:p>
          <a:p>
            <a:r>
              <a:rPr lang="en-US" sz="1200" b="0" i="0" u="none" strike="noStrike" cap="none">
                <a:solidFill>
                  <a:schemeClr val="dk1"/>
                </a:solidFill>
                <a:effectLst/>
                <a:latin typeface="Arial"/>
                <a:ea typeface="Arial"/>
                <a:cs typeface="Arial"/>
                <a:sym typeface="Arial"/>
              </a:rPr>
              <a:t>analysis</a:t>
            </a:r>
            <a:endParaRPr lang="fr-F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731868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B3582-44B8-0F14-FBB0-5225DCBAD5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24105C-5BBE-FC31-9A40-E44180500C9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7749F27-3DE0-2005-7625-791EFED8E30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endParaRPr lang="fr-FR"/>
          </a:p>
          <a:p>
            <a:r>
              <a:rPr lang="en-US" sz="1200" b="0" i="0" u="none" strike="noStrike" cap="none">
                <a:solidFill>
                  <a:schemeClr val="dk1"/>
                </a:solidFill>
                <a:effectLst/>
                <a:latin typeface="Arial"/>
                <a:ea typeface="Arial"/>
                <a:cs typeface="Arial"/>
                <a:sym typeface="Arial"/>
              </a:rPr>
              <a:t>Encourage participants to download and explore this file later. It serves as the target output—the level of detail the full resilience assessment should achieve.</a:t>
            </a:r>
            <a:endParaRPr lang="fr-FR"/>
          </a:p>
        </p:txBody>
      </p:sp>
      <p:sp>
        <p:nvSpPr>
          <p:cNvPr id="4" name="Slide Number Placeholder 3">
            <a:extLst>
              <a:ext uri="{FF2B5EF4-FFF2-40B4-BE49-F238E27FC236}">
                <a16:creationId xmlns:a16="http://schemas.microsoft.com/office/drawing/2014/main" id="{6FE4E8BD-2893-853B-D567-B40C5C49E30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797765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B67EC-F0A2-6DFA-EE13-33D5913D11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DBD0C1-13A6-C0B9-E4F2-C115F64872F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085EFBE-5B6B-9DF1-1FB4-0FE1C9FE8EA2}"/>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endParaRPr lang="fr-FR"/>
          </a:p>
          <a:p>
            <a:r>
              <a:rPr lang="en-US"/>
              <a:t>Introduce the systematic five-step framework of the </a:t>
            </a:r>
            <a:r>
              <a:rPr lang="en-US" err="1"/>
              <a:t>ClimateFIRST</a:t>
            </a:r>
            <a:r>
              <a:rPr lang="en-US"/>
              <a:t> tool and its purpose: improving the resilience of sanitation technologies through detailed design analysis.</a:t>
            </a:r>
          </a:p>
          <a:p>
            <a:endParaRPr lang="en-US"/>
          </a:p>
          <a:p>
            <a:r>
              <a:rPr lang="en-US"/>
              <a:t>This concludes our review of the practical tools and case studies. </a:t>
            </a:r>
          </a:p>
          <a:p>
            <a:endParaRPr lang="en-US"/>
          </a:p>
          <a:p>
            <a:r>
              <a:rPr lang="en-US" b="1"/>
              <a:t>It’s time for lunch break.</a:t>
            </a:r>
            <a:endParaRPr lang="fr-FR" b="1"/>
          </a:p>
        </p:txBody>
      </p:sp>
      <p:sp>
        <p:nvSpPr>
          <p:cNvPr id="4" name="Slide Number Placeholder 3">
            <a:extLst>
              <a:ext uri="{FF2B5EF4-FFF2-40B4-BE49-F238E27FC236}">
                <a16:creationId xmlns:a16="http://schemas.microsoft.com/office/drawing/2014/main" id="{36B8724C-6027-17C4-09C3-DB98BB2DEDF2}"/>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8245842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Lunch break. </a:t>
            </a: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When we return, we'll shift from technical tools to a more strategic planning mindset.</a:t>
            </a: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4710349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74978-C319-14FC-F86D-EDAE50D54F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2444B1-E046-0DEE-8857-9505EEA8132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2F4DC18-CE02-8D97-4BE7-F6620134DF8E}"/>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p>
          <a:p>
            <a:endParaRPr lang="en-US" sz="1200">
              <a:solidFill>
                <a:schemeClr val="dk1"/>
              </a:solidFill>
            </a:endParaRPr>
          </a:p>
          <a:p>
            <a:r>
              <a:rPr lang="en-US" sz="1200">
                <a:solidFill>
                  <a:schemeClr val="dk1"/>
                </a:solidFill>
              </a:rPr>
              <a:t>This slide is a section break for the final content block of the day, signaling a major thematic shift toward strategic, future-focused planning.</a:t>
            </a:r>
          </a:p>
          <a:p>
            <a:endParaRPr lang="en-US" sz="1200">
              <a:solidFill>
                <a:schemeClr val="dk1"/>
              </a:solidFill>
            </a:endParaRPr>
          </a:p>
          <a:p>
            <a:r>
              <a:rPr lang="en-US" sz="1200">
                <a:solidFill>
                  <a:schemeClr val="dk1"/>
                </a:solidFill>
              </a:rPr>
              <a:t>Direct attention to the flood image. "</a:t>
            </a:r>
            <a:r>
              <a:rPr lang="en-US" sz="1200" i="1">
                <a:solidFill>
                  <a:schemeClr val="dk1"/>
                </a:solidFill>
              </a:rPr>
              <a:t>This image shows the consequence of inadequate planning. Scenario-based planning is how we avoid this—it is about anticipating multiple possible futures, not just one</a:t>
            </a:r>
            <a:r>
              <a:rPr lang="en-US" sz="1200">
                <a:solidFill>
                  <a:schemeClr val="dk1"/>
                </a:solidFill>
              </a:rPr>
              <a:t>."</a:t>
            </a:r>
          </a:p>
        </p:txBody>
      </p:sp>
      <p:sp>
        <p:nvSpPr>
          <p:cNvPr id="4" name="Slide Number Placeholder 3">
            <a:extLst>
              <a:ext uri="{FF2B5EF4-FFF2-40B4-BE49-F238E27FC236}">
                <a16:creationId xmlns:a16="http://schemas.microsoft.com/office/drawing/2014/main" id="{7D109049-5064-28E0-163E-3F80A529310E}"/>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2515142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a:extLst>
            <a:ext uri="{FF2B5EF4-FFF2-40B4-BE49-F238E27FC236}">
              <a16:creationId xmlns:a16="http://schemas.microsoft.com/office/drawing/2014/main" id="{93CF56DD-7CCF-D603-24B9-66582E8D8C9F}"/>
            </a:ext>
          </a:extLst>
        </p:cNvPr>
        <p:cNvGrpSpPr/>
        <p:nvPr/>
      </p:nvGrpSpPr>
      <p:grpSpPr>
        <a:xfrm>
          <a:off x="0" y="0"/>
          <a:ext cx="0" cy="0"/>
          <a:chOff x="0" y="0"/>
          <a:chExt cx="0" cy="0"/>
        </a:xfrm>
      </p:grpSpPr>
      <p:sp>
        <p:nvSpPr>
          <p:cNvPr id="678" name="Google Shape;678;p35:notes">
            <a:extLst>
              <a:ext uri="{FF2B5EF4-FFF2-40B4-BE49-F238E27FC236}">
                <a16:creationId xmlns:a16="http://schemas.microsoft.com/office/drawing/2014/main" id="{C1F85508-E53A-8A9D-0EBD-2D16C3040D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Facilitators notes:</a:t>
            </a:r>
          </a:p>
          <a:p>
            <a:pPr marL="0" lvl="0" indent="0" algn="l" rtl="0">
              <a:lnSpc>
                <a:spcPct val="100000"/>
              </a:lnSpc>
              <a:spcBef>
                <a:spcPts val="0"/>
              </a:spcBef>
              <a:spcAft>
                <a:spcPts val="0"/>
              </a:spcAft>
              <a:buSzPts val="1100"/>
              <a:buNone/>
            </a:pPr>
            <a:endParaRPr lang="fr-FR" sz="1000">
              <a:solidFill>
                <a:schemeClr val="dk1"/>
              </a:solidFill>
            </a:endParaRPr>
          </a:p>
          <a:p>
            <a:pPr marL="0" lvl="0" indent="0" algn="l" rtl="0">
              <a:lnSpc>
                <a:spcPct val="100000"/>
              </a:lnSpc>
              <a:spcBef>
                <a:spcPts val="0"/>
              </a:spcBef>
              <a:spcAft>
                <a:spcPts val="0"/>
              </a:spcAft>
              <a:buSzPts val="1100"/>
              <a:buNone/>
            </a:pPr>
            <a:r>
              <a:rPr lang="en-US" i="0"/>
              <a:t>Define scenario-based planning as a flexible approach to uncertainty and emphasize its key benefit: shifting focus from predicting one future to preparing for multiple possible futures.</a:t>
            </a:r>
          </a:p>
          <a:p>
            <a:pPr marL="0" lvl="0" indent="0" algn="l" rtl="0">
              <a:lnSpc>
                <a:spcPct val="100000"/>
              </a:lnSpc>
              <a:spcBef>
                <a:spcPts val="0"/>
              </a:spcBef>
              <a:spcAft>
                <a:spcPts val="0"/>
              </a:spcAft>
              <a:buSzPts val="1100"/>
              <a:buNone/>
            </a:pPr>
            <a:endParaRPr lang="en-US" sz="1200" b="0" i="0" u="none" strike="noStrike" cap="none">
              <a:solidFill>
                <a:schemeClr val="dk1"/>
              </a:solidFill>
              <a:effectLst/>
              <a:latin typeface="Arial"/>
              <a:cs typeface="Arial"/>
              <a:sym typeface="Arial"/>
            </a:endParaRPr>
          </a:p>
          <a:p>
            <a:pPr marL="171450" lvl="0" indent="-171450" algn="l" rtl="0">
              <a:lnSpc>
                <a:spcPct val="100000"/>
              </a:lnSpc>
              <a:spcBef>
                <a:spcPts val="0"/>
              </a:spcBef>
              <a:spcAft>
                <a:spcPts val="0"/>
              </a:spcAft>
              <a:buSzPts val="1100"/>
              <a:buFont typeface="Arial" panose="020B0604020202020204" pitchFamily="34" charset="0"/>
              <a:buChar char="•"/>
            </a:pPr>
            <a:r>
              <a:rPr lang="en-US" sz="1200" b="0" i="0" u="none" strike="noStrike" cap="none">
                <a:solidFill>
                  <a:schemeClr val="dk1"/>
                </a:solidFill>
                <a:effectLst/>
                <a:latin typeface="Arial"/>
                <a:cs typeface="Arial"/>
                <a:sym typeface="Arial"/>
              </a:rPr>
              <a:t>Forecast Planning (Bottom Left): Traditional planning assumes one likely path (a single forecast). This leads to systems optimized for one future, which are brittle when that future doesn't happen.</a:t>
            </a:r>
          </a:p>
          <a:p>
            <a:pPr marL="0" lvl="0" indent="0" algn="l" rtl="0">
              <a:lnSpc>
                <a:spcPct val="100000"/>
              </a:lnSpc>
              <a:spcBef>
                <a:spcPts val="0"/>
              </a:spcBef>
              <a:spcAft>
                <a:spcPts val="0"/>
              </a:spcAft>
              <a:buSzPts val="1100"/>
              <a:buNone/>
            </a:pPr>
            <a:endParaRPr lang="en-US" sz="1200" b="0" i="0" u="none" strike="noStrike" cap="none">
              <a:solidFill>
                <a:schemeClr val="dk1"/>
              </a:solidFill>
              <a:effectLst/>
              <a:latin typeface="Arial"/>
              <a:cs typeface="Arial"/>
              <a:sym typeface="Arial"/>
            </a:endParaRPr>
          </a:p>
          <a:p>
            <a:pPr marL="171450" lvl="0" indent="-171450" algn="l" rtl="0">
              <a:lnSpc>
                <a:spcPct val="100000"/>
              </a:lnSpc>
              <a:spcBef>
                <a:spcPts val="0"/>
              </a:spcBef>
              <a:spcAft>
                <a:spcPts val="0"/>
              </a:spcAft>
              <a:buSzPts val="1100"/>
              <a:buFont typeface="Arial" panose="020B0604020202020204" pitchFamily="34" charset="0"/>
              <a:buChar char="•"/>
            </a:pPr>
            <a:r>
              <a:rPr lang="en-US" sz="1200" b="0" i="0" u="none" strike="noStrike" cap="none">
                <a:solidFill>
                  <a:schemeClr val="dk1"/>
                </a:solidFill>
                <a:effectLst/>
                <a:latin typeface="Arial"/>
                <a:cs typeface="Arial"/>
                <a:sym typeface="Arial"/>
              </a:rPr>
              <a:t>Scenario-Based Adaptation (Bottom Right): "This shifts the focus. We don't try to predict; we prepare for different possible futures (the hazards shown: Wildfire, Extreme Heat, Flood). It builds flexibility and robustness.</a:t>
            </a:r>
          </a:p>
          <a:p>
            <a:pPr marL="0" lvl="0" indent="0" algn="l" rtl="0">
              <a:lnSpc>
                <a:spcPct val="100000"/>
              </a:lnSpc>
              <a:spcBef>
                <a:spcPts val="0"/>
              </a:spcBef>
              <a:spcAft>
                <a:spcPts val="0"/>
              </a:spcAft>
              <a:buSzPts val="1100"/>
              <a:buNone/>
            </a:pPr>
            <a:endParaRPr sz="1000">
              <a:solidFill>
                <a:schemeClr val="dk1"/>
              </a:solidFill>
            </a:endParaRPr>
          </a:p>
        </p:txBody>
      </p:sp>
      <p:sp>
        <p:nvSpPr>
          <p:cNvPr id="679" name="Google Shape;679;p35:notes">
            <a:extLst>
              <a:ext uri="{FF2B5EF4-FFF2-40B4-BE49-F238E27FC236}">
                <a16:creationId xmlns:a16="http://schemas.microsoft.com/office/drawing/2014/main" id="{A2AD8EC4-02B5-4A18-9833-3F7138439C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601019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a:extLst>
            <a:ext uri="{FF2B5EF4-FFF2-40B4-BE49-F238E27FC236}">
              <a16:creationId xmlns:a16="http://schemas.microsoft.com/office/drawing/2014/main" id="{C49042E6-BBF1-F6B6-947D-A5C9EEC2A24F}"/>
            </a:ext>
          </a:extLst>
        </p:cNvPr>
        <p:cNvGrpSpPr/>
        <p:nvPr/>
      </p:nvGrpSpPr>
      <p:grpSpPr>
        <a:xfrm>
          <a:off x="0" y="0"/>
          <a:ext cx="0" cy="0"/>
          <a:chOff x="0" y="0"/>
          <a:chExt cx="0" cy="0"/>
        </a:xfrm>
      </p:grpSpPr>
      <p:sp>
        <p:nvSpPr>
          <p:cNvPr id="678" name="Google Shape;678;p35:notes">
            <a:extLst>
              <a:ext uri="{FF2B5EF4-FFF2-40B4-BE49-F238E27FC236}">
                <a16:creationId xmlns:a16="http://schemas.microsoft.com/office/drawing/2014/main" id="{83A13FCF-2776-4EE2-BEE2-4F8E69DFDD1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Facilitators notes:</a:t>
            </a:r>
          </a:p>
          <a:p>
            <a:pPr marL="0" lvl="0" indent="0" algn="l" rtl="0">
              <a:lnSpc>
                <a:spcPct val="100000"/>
              </a:lnSpc>
              <a:spcBef>
                <a:spcPts val="0"/>
              </a:spcBef>
              <a:spcAft>
                <a:spcPts val="0"/>
              </a:spcAft>
              <a:buClr>
                <a:schemeClr val="dk1"/>
              </a:buClr>
              <a:buSzPts val="1100"/>
              <a:buFont typeface="Arial"/>
              <a:buNone/>
            </a:pPr>
            <a:endParaRPr lang="en-US" sz="1000" b="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This slide provides the rationale for the shift from traditional planning to scenario-based planning, specifically targeting WASH sector professionals.</a:t>
            </a:r>
            <a:endParaRPr sz="1000">
              <a:solidFill>
                <a:schemeClr val="dk1"/>
              </a:solidFill>
            </a:endParaRPr>
          </a:p>
        </p:txBody>
      </p:sp>
      <p:sp>
        <p:nvSpPr>
          <p:cNvPr id="679" name="Google Shape;679;p35:notes">
            <a:extLst>
              <a:ext uri="{FF2B5EF4-FFF2-40B4-BE49-F238E27FC236}">
                <a16:creationId xmlns:a16="http://schemas.microsoft.com/office/drawing/2014/main" id="{59A4E29A-5CAD-1A35-C21D-97399AF9BE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411112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20819-6AE6-EB4C-9D5B-0836F6EF67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047BE5-564B-DEA8-9AC2-8217E1B950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7C5086-A155-97FA-A1C7-2660217D62E1}"/>
              </a:ext>
            </a:extLst>
          </p:cNvPr>
          <p:cNvSpPr>
            <a:spLocks noGrp="1"/>
          </p:cNvSpPr>
          <p:nvPr>
            <p:ph type="body" idx="1"/>
          </p:nvPr>
        </p:nvSpPr>
        <p:spPr/>
        <p:txBody>
          <a:bodyPr/>
          <a:lstStyle/>
          <a:p>
            <a:r>
              <a:rPr lang="en-GB" sz="1200" b="1" i="0" u="none" strike="noStrike" cap="none">
                <a:solidFill>
                  <a:schemeClr val="dk1"/>
                </a:solidFill>
                <a:effectLst/>
                <a:latin typeface="Arial"/>
                <a:ea typeface="Arial"/>
                <a:cs typeface="Arial"/>
                <a:sym typeface="Arial"/>
              </a:rPr>
              <a:t>SSP1:</a:t>
            </a:r>
            <a:r>
              <a:rPr lang="en-GB" sz="1200" b="0" i="0" u="none" strike="noStrike" cap="none">
                <a:solidFill>
                  <a:schemeClr val="dk1"/>
                </a:solidFill>
                <a:effectLst/>
                <a:latin typeface="Arial"/>
                <a:ea typeface="Arial"/>
                <a:cs typeface="Arial"/>
                <a:sym typeface="Arial"/>
              </a:rPr>
              <a:t> The sustainable and “green” pathway describes an increasingly sustainable world. Global commons are being preserved; the limits of nature are being respected. The focus is more on human well-being than on economic growth. Income inequalities between states and within states are being reduced. Consumption is oriented towards minimizing material resources and energy usage.</a:t>
            </a:r>
          </a:p>
          <a:p>
            <a:r>
              <a:rPr lang="en-GB" sz="1200" b="1" i="0" u="none" strike="noStrike" cap="none">
                <a:solidFill>
                  <a:schemeClr val="dk1"/>
                </a:solidFill>
                <a:effectLst/>
                <a:latin typeface="Arial"/>
                <a:ea typeface="Arial"/>
                <a:cs typeface="Arial"/>
                <a:sym typeface="Arial"/>
              </a:rPr>
              <a:t>SSP2:</a:t>
            </a:r>
            <a:r>
              <a:rPr lang="en-GB" sz="1200" b="0" i="0" u="none" strike="noStrike" cap="none">
                <a:solidFill>
                  <a:schemeClr val="dk1"/>
                </a:solidFill>
                <a:effectLst/>
                <a:latin typeface="Arial"/>
                <a:ea typeface="Arial"/>
                <a:cs typeface="Arial"/>
                <a:sym typeface="Arial"/>
              </a:rPr>
              <a:t> The “Middle of the road” or medium pathway extrapolates the past and current global development into the future. Income trends in different countries are diverging significantly. There is certain cooperation between states, but it is barely expanded. Global population growth is moderate, </a:t>
            </a:r>
            <a:r>
              <a:rPr lang="en-GB" sz="1200" b="0" i="0" u="none" strike="noStrike" cap="none" err="1">
                <a:solidFill>
                  <a:schemeClr val="dk1"/>
                </a:solidFill>
                <a:effectLst/>
                <a:latin typeface="Arial"/>
                <a:ea typeface="Arial"/>
                <a:cs typeface="Arial"/>
                <a:sym typeface="Arial"/>
              </a:rPr>
              <a:t>leveling</a:t>
            </a:r>
            <a:r>
              <a:rPr lang="en-GB" sz="1200" b="0" i="0" u="none" strike="noStrike" cap="none">
                <a:solidFill>
                  <a:schemeClr val="dk1"/>
                </a:solidFill>
                <a:effectLst/>
                <a:latin typeface="Arial"/>
                <a:ea typeface="Arial"/>
                <a:cs typeface="Arial"/>
                <a:sym typeface="Arial"/>
              </a:rPr>
              <a:t> off in the second half of the century. Environmental systems are facing a certain degradation.</a:t>
            </a:r>
          </a:p>
          <a:p>
            <a:r>
              <a:rPr lang="en-GB" sz="1200" b="1" i="0" u="none" strike="noStrike" cap="none">
                <a:solidFill>
                  <a:schemeClr val="dk1"/>
                </a:solidFill>
                <a:effectLst/>
                <a:latin typeface="Arial"/>
                <a:ea typeface="Arial"/>
                <a:cs typeface="Arial"/>
                <a:sym typeface="Arial"/>
              </a:rPr>
              <a:t>SSP3:</a:t>
            </a:r>
            <a:r>
              <a:rPr lang="en-GB" sz="1200" b="0" i="0" u="none" strike="noStrike" cap="none">
                <a:solidFill>
                  <a:schemeClr val="dk1"/>
                </a:solidFill>
                <a:effectLst/>
                <a:latin typeface="Arial"/>
                <a:ea typeface="Arial"/>
                <a:cs typeface="Arial"/>
                <a:sym typeface="Arial"/>
              </a:rPr>
              <a:t> Regional rivalry. A revival of nationalism and regional conflicts pushes global issues into the background. Policies increasingly focus on questions of national and regional security. Investments in education and technological development are decreasing. Inequality is rising. Some regions suffer drastic environmental damage.</a:t>
            </a:r>
          </a:p>
          <a:p>
            <a:r>
              <a:rPr lang="en-GB" sz="1200" b="1" i="0" u="none" strike="noStrike" cap="none">
                <a:solidFill>
                  <a:schemeClr val="dk1"/>
                </a:solidFill>
                <a:effectLst/>
                <a:latin typeface="Arial"/>
                <a:ea typeface="Arial"/>
                <a:cs typeface="Arial"/>
                <a:sym typeface="Arial"/>
              </a:rPr>
              <a:t>SSP4:</a:t>
            </a:r>
            <a:r>
              <a:rPr lang="en-GB" sz="1200" b="0" i="0" u="none" strike="noStrike" cap="none">
                <a:solidFill>
                  <a:schemeClr val="dk1"/>
                </a:solidFill>
                <a:effectLst/>
                <a:latin typeface="Arial"/>
                <a:ea typeface="Arial"/>
                <a:cs typeface="Arial"/>
                <a:sym typeface="Arial"/>
              </a:rPr>
              <a:t> Inequality. The chasm between globally cooperating developed societies and those stalling at a lower developmental stage with low income and a low level of education is widening. Environmental policies are successful in tackling local problems in some regions but not in others.</a:t>
            </a:r>
          </a:p>
          <a:p>
            <a:r>
              <a:rPr lang="en-GB" sz="1200" b="1" i="0" u="none" strike="noStrike" cap="none">
                <a:solidFill>
                  <a:schemeClr val="dk1"/>
                </a:solidFill>
                <a:effectLst/>
                <a:latin typeface="Arial"/>
                <a:ea typeface="Arial"/>
                <a:cs typeface="Arial"/>
                <a:sym typeface="Arial"/>
              </a:rPr>
              <a:t>SSP5:</a:t>
            </a:r>
            <a:r>
              <a:rPr lang="en-GB" sz="1200" b="0" i="0" u="none" strike="noStrike" cap="none">
                <a:solidFill>
                  <a:schemeClr val="dk1"/>
                </a:solidFill>
                <a:effectLst/>
                <a:latin typeface="Arial"/>
                <a:ea typeface="Arial"/>
                <a:cs typeface="Arial"/>
                <a:sym typeface="Arial"/>
              </a:rPr>
              <a:t> Fossil-</a:t>
            </a:r>
            <a:r>
              <a:rPr lang="en-GB" sz="1200" b="0" i="0" u="none" strike="noStrike" cap="none" err="1">
                <a:solidFill>
                  <a:schemeClr val="dk1"/>
                </a:solidFill>
                <a:effectLst/>
                <a:latin typeface="Arial"/>
                <a:ea typeface="Arial"/>
                <a:cs typeface="Arial"/>
                <a:sym typeface="Arial"/>
              </a:rPr>
              <a:t>fueled</a:t>
            </a:r>
            <a:r>
              <a:rPr lang="en-GB" sz="1200" b="0" i="0" u="none" strike="noStrike" cap="none">
                <a:solidFill>
                  <a:schemeClr val="dk1"/>
                </a:solidFill>
                <a:effectLst/>
                <a:latin typeface="Arial"/>
                <a:ea typeface="Arial"/>
                <a:cs typeface="Arial"/>
                <a:sym typeface="Arial"/>
              </a:rPr>
              <a:t> Development. Global markets are increasingly integrated, leading to innovations and technological progress. The social and economic development, however, is based on an intensified exploitation of fossil fuel resources with a high percentage of the coal and an energy-intensive lifestyle worldwide. The world economy is growing, and local environmental problems such as air pollution are being tackled successfully.</a:t>
            </a:r>
          </a:p>
          <a:p>
            <a:endParaRPr lang="en-NL"/>
          </a:p>
        </p:txBody>
      </p:sp>
      <p:sp>
        <p:nvSpPr>
          <p:cNvPr id="4" name="Slide Number Placeholder 3">
            <a:extLst>
              <a:ext uri="{FF2B5EF4-FFF2-40B4-BE49-F238E27FC236}">
                <a16:creationId xmlns:a16="http://schemas.microsoft.com/office/drawing/2014/main" id="{EC615A36-DCA8-B42C-1594-F70057121E2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97681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C313DCBF-37C8-B9BA-1CC9-8DD667F7C15D}"/>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62D7BF8A-BA51-A3BE-422E-A2C350C9B3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b="1"/>
              <a:t>Facilitators notes:</a:t>
            </a:r>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Arial"/>
                <a:cs typeface="Arial"/>
                <a:sym typeface="Arial"/>
              </a:rPr>
              <a:t>This module is designed to equip participants with the knowledge and tools needed to understand and manage the impacts of climate change on water and sanitation infrastructure. </a:t>
            </a:r>
          </a:p>
          <a:p>
            <a:pPr marL="0" lvl="0" indent="0" algn="l" rtl="0">
              <a:lnSpc>
                <a:spcPct val="100000"/>
              </a:lnSpc>
              <a:spcBef>
                <a:spcPts val="0"/>
              </a:spcBef>
              <a:spcAft>
                <a:spcPts val="0"/>
              </a:spcAft>
              <a:buClr>
                <a:schemeClr val="dk1"/>
              </a:buClr>
              <a:buSzPts val="1100"/>
              <a:buFont typeface="Arial"/>
              <a:buNone/>
            </a:pPr>
            <a:endParaRPr lang="en-GB" sz="1200" b="0" i="0" u="none" strike="noStrike" cap="none">
              <a:solidFill>
                <a:schemeClr val="dk1"/>
              </a:solidFill>
              <a:effectLst/>
              <a:latin typeface="Arial"/>
              <a:ea typeface="Roboto"/>
              <a:cs typeface="Arial"/>
              <a:sym typeface="Arial"/>
            </a:endParaRPr>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Arial"/>
                <a:cs typeface="Arial"/>
                <a:sym typeface="Arial"/>
              </a:rPr>
              <a:t>To reorient us, remember that Module 5 builds directly on everything we've learned. Module 1 gave us the foundation, Module 2 the concepts of resilience, Module 3 the risk assessment process, and Module 4 the adaptation options. Now, Module 5 equips you to integrate all of that into concrete infrastructure planning</a:t>
            </a:r>
          </a:p>
          <a:p>
            <a:pPr marL="0" lvl="0" indent="0" algn="l" rtl="0">
              <a:lnSpc>
                <a:spcPct val="100000"/>
              </a:lnSpc>
              <a:spcBef>
                <a:spcPts val="0"/>
              </a:spcBef>
              <a:spcAft>
                <a:spcPts val="0"/>
              </a:spcAft>
              <a:buClr>
                <a:schemeClr val="dk1"/>
              </a:buClr>
              <a:buSzPts val="1100"/>
              <a:buFont typeface="Arial"/>
              <a:buNone/>
            </a:pPr>
            <a:endParaRPr lang="en-GB" sz="1200" b="0" i="0" u="none" strike="noStrike" cap="none">
              <a:solidFill>
                <a:schemeClr val="dk1"/>
              </a:solidFill>
              <a:effectLst/>
              <a:latin typeface="Arial"/>
              <a:ea typeface="Roboto"/>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GB" sz="1000">
              <a:solidFill>
                <a:schemeClr val="dk1"/>
              </a:solidFill>
              <a:latin typeface="Roboto"/>
              <a:ea typeface="Roboto"/>
              <a:cs typeface="Roboto"/>
              <a:sym typeface="Roboto"/>
            </a:endParaRPr>
          </a:p>
        </p:txBody>
      </p:sp>
      <p:sp>
        <p:nvSpPr>
          <p:cNvPr id="166" name="Google Shape;166;p6:notes">
            <a:extLst>
              <a:ext uri="{FF2B5EF4-FFF2-40B4-BE49-F238E27FC236}">
                <a16:creationId xmlns:a16="http://schemas.microsoft.com/office/drawing/2014/main" id="{38D25956-75C1-F2C4-497F-14DC69528E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0631922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94473F3F-4694-ECDC-549B-6A09CD55CA8E}"/>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C5BED7EE-819C-0C6E-7360-ABFB565A3A9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Facilitators notes:</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a:solidFill>
                <a:srgbClr val="0B5FBA"/>
              </a:solidFill>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Look at the other options on the CCKP—things like geophysical and human dimensions. </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r>
              <a:rPr lang="en-US" sz="1000"/>
              <a:t>These </a:t>
            </a:r>
            <a:r>
              <a:rPr lang="en-US" sz="1000" b="0"/>
              <a:t>geophysical and human data layers are critical because they help us understand the exposure of assets and the vulnerability of communities, which completes the risk equation alongside the climate hazards.</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a:p>
            <a:pPr marL="171450" indent="-171450">
              <a:buClr>
                <a:srgbClr val="0A5FBA"/>
              </a:buClr>
              <a:buFont typeface="Arial" panose="020B0604020202020204" pitchFamily="34" charset="0"/>
              <a:buChar char="•"/>
            </a:pPr>
            <a:r>
              <a:rPr lang="en-US" sz="1000">
                <a:solidFill>
                  <a:schemeClr val="bg1"/>
                </a:solidFill>
                <a:latin typeface="Roboto"/>
                <a:ea typeface="Roboto"/>
                <a:cs typeface="Roboto"/>
              </a:rPr>
              <a:t>Coastal flooding: the low elevation makes the area extremely vulnerable to storm surges, high tides, and future sea-level rise.</a:t>
            </a:r>
          </a:p>
          <a:p>
            <a:pPr marL="171450" indent="-171450">
              <a:buClr>
                <a:srgbClr val="0A5FBA"/>
              </a:buClr>
              <a:buFont typeface="Arial" panose="020B0604020202020204" pitchFamily="34" charset="0"/>
              <a:buChar char="•"/>
            </a:pPr>
            <a:r>
              <a:rPr lang="en-US" sz="1000">
                <a:solidFill>
                  <a:schemeClr val="bg1"/>
                </a:solidFill>
                <a:latin typeface="Roboto"/>
                <a:ea typeface="Roboto"/>
                <a:cs typeface="Roboto"/>
              </a:rPr>
              <a:t>Fluvial/urban flooding: water has more difficulty draining on flat terrain, increasing the risk of stagnation flooding and insufficient drainage during heavy rainfall events.</a:t>
            </a:r>
          </a:p>
          <a:p>
            <a:pPr marL="0" marR="0" lvl="0" indent="0" algn="l" defTabSz="914400" rtl="0" eaLnBrk="1" fontAlgn="auto" latinLnBrk="0" hangingPunct="1">
              <a:lnSpc>
                <a:spcPct val="100000"/>
              </a:lnSpc>
              <a:spcBef>
                <a:spcPts val="0"/>
              </a:spcBef>
              <a:spcAft>
                <a:spcPts val="0"/>
              </a:spcAft>
              <a:buClr>
                <a:schemeClr val="dk1"/>
              </a:buClr>
              <a:buSzPts val="1800"/>
              <a:buFont typeface="Arial"/>
              <a:buNone/>
              <a:tabLst/>
              <a:defRPr/>
            </a:pPr>
            <a:endParaRPr lang="en-US" sz="1000" b="0">
              <a:solidFill>
                <a:srgbClr val="0B5FBA"/>
              </a:solidFill>
              <a:latin typeface="Roboto"/>
              <a:ea typeface="Roboto"/>
              <a:cs typeface="Roboto"/>
              <a:sym typeface="Arial"/>
            </a:endParaRPr>
          </a:p>
        </p:txBody>
      </p:sp>
      <p:sp>
        <p:nvSpPr>
          <p:cNvPr id="716" name="Google Shape;716;p125:notes">
            <a:extLst>
              <a:ext uri="{FF2B5EF4-FFF2-40B4-BE49-F238E27FC236}">
                <a16:creationId xmlns:a16="http://schemas.microsoft.com/office/drawing/2014/main" id="{2836784D-5BC0-52C3-B2E7-2B2C9F04DE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185585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a:extLst>
            <a:ext uri="{FF2B5EF4-FFF2-40B4-BE49-F238E27FC236}">
              <a16:creationId xmlns:a16="http://schemas.microsoft.com/office/drawing/2014/main" id="{83826EC8-7E7F-9A6A-9B01-B1C1D2B32976}"/>
            </a:ext>
          </a:extLst>
        </p:cNvPr>
        <p:cNvGrpSpPr/>
        <p:nvPr/>
      </p:nvGrpSpPr>
      <p:grpSpPr>
        <a:xfrm>
          <a:off x="0" y="0"/>
          <a:ext cx="0" cy="0"/>
          <a:chOff x="0" y="0"/>
          <a:chExt cx="0" cy="0"/>
        </a:xfrm>
      </p:grpSpPr>
      <p:sp>
        <p:nvSpPr>
          <p:cNvPr id="715" name="Google Shape;715;p125:notes">
            <a:extLst>
              <a:ext uri="{FF2B5EF4-FFF2-40B4-BE49-F238E27FC236}">
                <a16:creationId xmlns:a16="http://schemas.microsoft.com/office/drawing/2014/main" id="{285949CB-757B-11F0-BA54-1821DDFF9ED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The following slides go over the main steps involved in conducting a CRA. The aim here is for participants to understand the overall process and steps of a CRA. Participants are not expected to be able to conduct a CRA, but they should have a basic understanding of its process and components. This can enable them to procure and supervise a CRA from an external consultant or </a:t>
            </a:r>
            <a:r>
              <a:rPr lang="en-US" sz="1000" err="1">
                <a:solidFill>
                  <a:schemeClr val="dk1"/>
                </a:solidFill>
              </a:rPr>
              <a:t>organisation</a:t>
            </a:r>
            <a:r>
              <a:rPr lang="en-US" sz="1000">
                <a:solidFill>
                  <a:schemeClr val="dk1"/>
                </a:solidFill>
              </a:rPr>
              <a:t> in the future.</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This slide outlines the overall steps to conduct a CRA. Please note to participants that we have provided a </a:t>
            </a:r>
            <a:r>
              <a:rPr lang="en-US" sz="1000" err="1">
                <a:solidFill>
                  <a:schemeClr val="dk1"/>
                </a:solidFill>
              </a:rPr>
              <a:t>generalised</a:t>
            </a:r>
            <a:r>
              <a:rPr lang="en-US" sz="1000">
                <a:solidFill>
                  <a:schemeClr val="dk1"/>
                </a:solidFill>
              </a:rPr>
              <a:t> set of steps. Some methodologies will have slightly different names for the steps, or they may combine some of these steps into a single step (meaning those methodologies might have 5 steps instead of 6). Overall, the content in this section should provide a </a:t>
            </a:r>
            <a:r>
              <a:rPr lang="en-US" sz="1000" err="1">
                <a:solidFill>
                  <a:schemeClr val="dk1"/>
                </a:solidFill>
              </a:rPr>
              <a:t>generalised</a:t>
            </a:r>
            <a:r>
              <a:rPr lang="en-US" sz="1000">
                <a:solidFill>
                  <a:schemeClr val="dk1"/>
                </a:solidFill>
              </a:rPr>
              <a:t> approach that participants can follow and tailor to their own context.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The main steps of a CRA are:</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Establish the decision-making context – </a:t>
            </a:r>
            <a:r>
              <a:rPr lang="en-US" sz="1000">
                <a:solidFill>
                  <a:schemeClr val="dk1"/>
                </a:solidFill>
              </a:rPr>
              <a:t>this determines the scope of the CRA</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Assess hazards: </a:t>
            </a:r>
            <a:r>
              <a:rPr lang="en-US" sz="1000">
                <a:solidFill>
                  <a:schemeClr val="dk1"/>
                </a:solidFill>
              </a:rPr>
              <a:t>identify the probability, intensity and timescale of current and future climate hazards in a city.</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Assess impact</a:t>
            </a:r>
            <a:r>
              <a:rPr lang="en-US" sz="1000">
                <a:solidFill>
                  <a:schemeClr val="dk1"/>
                </a:solidFill>
              </a:rPr>
              <a:t> (threats and opportunities): describe the potential impacts of those hazards on people, assets, services and the environment. Includes analysis of exposure, sensitivity and adaptive capacity.</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Identify and assess risks</a:t>
            </a:r>
            <a:r>
              <a:rPr lang="en-US" sz="1000">
                <a:solidFill>
                  <a:schemeClr val="dk1"/>
                </a:solidFill>
              </a:rPr>
              <a:t>: determine the risks based on the likelihood of a hazard occurring and the consequence of the identified impacts. Involves ‘overlaying’ climate scenarios on the results of the previous two steps. This can involve a qualitative and/or quantitative assessment. </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Identify adaptation/resilience building actions</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Appraise or </a:t>
            </a:r>
            <a:r>
              <a:rPr lang="en-US" sz="1000" b="1" err="1">
                <a:solidFill>
                  <a:schemeClr val="dk1"/>
                </a:solidFill>
              </a:rPr>
              <a:t>prioritise</a:t>
            </a:r>
            <a:r>
              <a:rPr lang="en-US" sz="1000" b="1">
                <a:solidFill>
                  <a:schemeClr val="dk1"/>
                </a:solidFill>
              </a:rPr>
              <a:t> adaptation/resilience building actions </a:t>
            </a:r>
            <a:r>
              <a:rPr lang="en-US" sz="1000">
                <a:solidFill>
                  <a:schemeClr val="dk1"/>
                </a:solidFill>
              </a:rPr>
              <a:t>(not covered in this course)</a:t>
            </a:r>
            <a:endParaRPr sz="1000" b="1">
              <a:solidFill>
                <a:schemeClr val="dk1"/>
              </a:solidFill>
            </a:endParaRPr>
          </a:p>
          <a:p>
            <a:pPr marL="342900" lvl="0" indent="-266700" algn="l" rtl="0">
              <a:lnSpc>
                <a:spcPct val="100000"/>
              </a:lnSpc>
              <a:spcBef>
                <a:spcPts val="0"/>
              </a:spcBef>
              <a:spcAft>
                <a:spcPts val="0"/>
              </a:spcAft>
              <a:buClr>
                <a:schemeClr val="dk1"/>
              </a:buClr>
              <a:buSzPts val="1200"/>
              <a:buFont typeface="Calibri"/>
              <a:buNone/>
            </a:pPr>
            <a:endParaRPr sz="1000" b="1">
              <a:solidFill>
                <a:schemeClr val="dk1"/>
              </a:solidFill>
            </a:endParaRPr>
          </a:p>
          <a:p>
            <a:pPr marL="0" lvl="0" indent="0" algn="l" rtl="0">
              <a:lnSpc>
                <a:spcPct val="100000"/>
              </a:lnSpc>
              <a:spcBef>
                <a:spcPts val="0"/>
              </a:spcBef>
              <a:spcAft>
                <a:spcPts val="0"/>
              </a:spcAft>
              <a:buClr>
                <a:schemeClr val="dk1"/>
              </a:buClr>
              <a:buSzPts val="1200"/>
              <a:buFont typeface="Calibri"/>
              <a:buNone/>
            </a:pPr>
            <a:r>
              <a:rPr lang="en-US" sz="1000">
                <a:solidFill>
                  <a:schemeClr val="dk1"/>
                </a:solidFill>
              </a:rPr>
              <a:t>Following a CRA, the city would decide on which priority actions to implement, allocate funding for these initiatives, deliver them, and </a:t>
            </a:r>
            <a:r>
              <a:rPr lang="en-US" sz="1000" err="1">
                <a:solidFill>
                  <a:schemeClr val="dk1"/>
                </a:solidFill>
              </a:rPr>
              <a:t>and</a:t>
            </a:r>
            <a:r>
              <a:rPr lang="en-US" sz="1000">
                <a:solidFill>
                  <a:schemeClr val="dk1"/>
                </a:solidFill>
              </a:rPr>
              <a:t> monitor results over time. Implementation and monitoring should eventually feed back into risk assessment. Risk assessments should be updated over time as new information becomes available.</a:t>
            </a:r>
            <a:endParaRPr sz="1000">
              <a:solidFill>
                <a:schemeClr val="dk1"/>
              </a:solidFill>
            </a:endParaRPr>
          </a:p>
        </p:txBody>
      </p:sp>
      <p:sp>
        <p:nvSpPr>
          <p:cNvPr id="716" name="Google Shape;716;p125:notes">
            <a:extLst>
              <a:ext uri="{FF2B5EF4-FFF2-40B4-BE49-F238E27FC236}">
                <a16:creationId xmlns:a16="http://schemas.microsoft.com/office/drawing/2014/main" id="{2C94BA74-EA0E-2E1B-39F3-985C9781EA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955863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100"/>
              <a:buFont typeface="Arial"/>
              <a:buNone/>
            </a:pPr>
            <a:r>
              <a:rPr lang="en-US" sz="1200" b="1">
                <a:solidFill>
                  <a:schemeClr val="dk1"/>
                </a:solidFill>
              </a:rPr>
              <a:t>Facilitators notes:</a:t>
            </a:r>
            <a:endParaRPr lang="fr-FR" sz="12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fr-FR" sz="12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a:t>Facilitate a critical discussion on the crucial, often political, step of </a:t>
            </a:r>
            <a:r>
              <a:rPr lang="en-US" b="1"/>
              <a:t>stakeholder identification and engagement</a:t>
            </a:r>
            <a:r>
              <a:rPr lang="en-US"/>
              <a:t> required to successfully execute the Visioning and Scenario Building phases.</a:t>
            </a:r>
            <a:endParaRPr lang="en-US" sz="1200" b="1">
              <a:solidFill>
                <a:schemeClr val="dk1"/>
              </a:solidFil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294958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D5397-77CE-380B-65C3-9D0E5FCD85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446607-5B12-6BB9-88B6-D45B0EAA985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D1F0CC9-313F-AD47-06BC-8BCBA41694C5}"/>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endParaRPr lang="en-GB"/>
          </a:p>
          <a:p>
            <a:r>
              <a:rPr lang="en-US"/>
              <a:t>This slide marks the conclusion of the training content, transitioning into a final assessment and wrap-up session. </a:t>
            </a:r>
            <a:endParaRPr lang="en-GB"/>
          </a:p>
        </p:txBody>
      </p:sp>
      <p:sp>
        <p:nvSpPr>
          <p:cNvPr id="4" name="Slide Number Placeholder 3">
            <a:extLst>
              <a:ext uri="{FF2B5EF4-FFF2-40B4-BE49-F238E27FC236}">
                <a16:creationId xmlns:a16="http://schemas.microsoft.com/office/drawing/2014/main" id="{5820A506-5D5D-3808-D80E-551FC703DCD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848822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E71B1-6CCD-64B7-07FD-2DE36AE679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FFF129-A6EC-8CCD-5E00-D80F6BE8360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5B14375-471A-90A5-CC91-402B7525F9DD}"/>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Each module ends with a short quiz of 3-4 questions for participants to check their understand.</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Arial"/>
                <a:ea typeface="Arial"/>
                <a:cs typeface="Arial"/>
                <a:sym typeface="Arial"/>
              </a:rPr>
              <a:t>Correct answer: C</a:t>
            </a:r>
            <a:endParaRPr lang="fr-FR" sz="1200" b="0" i="0" u="none" strike="noStrike" cap="none">
              <a:solidFill>
                <a:schemeClr val="dk1"/>
              </a:solidFill>
              <a:effectLst/>
              <a:latin typeface="Arial"/>
              <a:ea typeface="Arial"/>
              <a:cs typeface="Arial"/>
              <a:sym typeface="Arial"/>
            </a:endParaRPr>
          </a:p>
          <a:p>
            <a:endParaRPr lang="en-GB"/>
          </a:p>
        </p:txBody>
      </p:sp>
      <p:sp>
        <p:nvSpPr>
          <p:cNvPr id="4" name="Slide Number Placeholder 3">
            <a:extLst>
              <a:ext uri="{FF2B5EF4-FFF2-40B4-BE49-F238E27FC236}">
                <a16:creationId xmlns:a16="http://schemas.microsoft.com/office/drawing/2014/main" id="{544DDD26-8210-5FDF-C29B-B564928F80F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706564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EA071-F3AE-7D8D-5AD0-D6BE9E4AB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8B63D7-416E-476F-7828-C1C0E3274B3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6AB1EEA-C68B-A59E-0621-DB6F4AD2CD7D}"/>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Each module ends with a short quiz of 3-4 questions for participants to check their understand.</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Arial"/>
                <a:ea typeface="Arial"/>
                <a:cs typeface="Arial"/>
                <a:sym typeface="Arial"/>
              </a:rPr>
              <a:t>Correct answer: D) RCP 8.5</a:t>
            </a:r>
            <a:endParaRPr lang="en-GB"/>
          </a:p>
        </p:txBody>
      </p:sp>
      <p:sp>
        <p:nvSpPr>
          <p:cNvPr id="4" name="Slide Number Placeholder 3">
            <a:extLst>
              <a:ext uri="{FF2B5EF4-FFF2-40B4-BE49-F238E27FC236}">
                <a16:creationId xmlns:a16="http://schemas.microsoft.com/office/drawing/2014/main" id="{584F3689-A2C2-7BD6-A528-D34C7028FFD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773138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4BB2A-F7A5-2C1D-6398-9D191C8C3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79155-F1FB-D45D-A018-E028A3D1BDC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B56BE76-E100-1916-1705-CB8F7D0E052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Each module ends with a short quiz of 3-4 questions for participants to check their understand.</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Arial"/>
                <a:ea typeface="Arial"/>
                <a:cs typeface="Arial"/>
                <a:sym typeface="Arial"/>
              </a:rPr>
              <a:t>Correct answer: A</a:t>
            </a:r>
            <a:endParaRPr lang="fr-FR" sz="1200" b="0" i="0" u="none" strike="noStrike" cap="none">
              <a:solidFill>
                <a:schemeClr val="dk1"/>
              </a:solidFill>
              <a:effectLst/>
              <a:latin typeface="Arial"/>
              <a:ea typeface="Arial"/>
              <a:cs typeface="Arial"/>
              <a:sym typeface="Arial"/>
            </a:endParaRPr>
          </a:p>
        </p:txBody>
      </p:sp>
      <p:sp>
        <p:nvSpPr>
          <p:cNvPr id="4" name="Slide Number Placeholder 3">
            <a:extLst>
              <a:ext uri="{FF2B5EF4-FFF2-40B4-BE49-F238E27FC236}">
                <a16:creationId xmlns:a16="http://schemas.microsoft.com/office/drawing/2014/main" id="{C60C7E84-AD19-DE52-98E5-9CDC9175CCD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86752048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F5FE9-320B-9593-A9AE-3FF6D9C91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A44776-F225-C03A-70F8-CBBFBE80A95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76D9B22-F419-FD02-6FC6-22F175B1F49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Each module ends with a short quiz of 3-4 questions for participants to check their understand.</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Arial"/>
                <a:ea typeface="Arial"/>
                <a:cs typeface="Arial"/>
                <a:sym typeface="Arial"/>
              </a:rPr>
              <a:t>Correct answer: B</a:t>
            </a:r>
            <a:endParaRPr lang="fr-FR" sz="1200" b="0" i="0" u="none" strike="noStrike" cap="none">
              <a:solidFill>
                <a:schemeClr val="dk1"/>
              </a:solidFill>
              <a:effectLst/>
              <a:latin typeface="Arial"/>
              <a:ea typeface="Arial"/>
              <a:cs typeface="Arial"/>
              <a:sym typeface="Arial"/>
            </a:endParaRPr>
          </a:p>
        </p:txBody>
      </p:sp>
      <p:sp>
        <p:nvSpPr>
          <p:cNvPr id="4" name="Slide Number Placeholder 3">
            <a:extLst>
              <a:ext uri="{FF2B5EF4-FFF2-40B4-BE49-F238E27FC236}">
                <a16:creationId xmlns:a16="http://schemas.microsoft.com/office/drawing/2014/main" id="{B86B2710-2399-CCB7-9335-1C8BB062E96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2672398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E99B5-C939-2C1C-2A67-692EA0FE7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CBCF32-AC40-C5B0-7035-99C2EBD8B85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274BF36-4D7A-4408-8D99-30BBCC45BAE7}"/>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Each module ends with a short quiz of 3-4 questions for participants to check their understand.</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a:solidFill>
                  <a:schemeClr val="dk1"/>
                </a:solidFill>
                <a:effectLst/>
                <a:latin typeface="Arial"/>
                <a:ea typeface="Arial"/>
                <a:cs typeface="Arial"/>
                <a:sym typeface="Arial"/>
              </a:rPr>
              <a:t>Correct answer: C</a:t>
            </a:r>
            <a:endParaRPr lang="fr-FR" sz="1200" b="0" i="0" u="none" strike="noStrike" cap="none">
              <a:solidFill>
                <a:schemeClr val="dk1"/>
              </a:solidFill>
              <a:effectLst/>
              <a:latin typeface="Arial"/>
              <a:ea typeface="Arial"/>
              <a:cs typeface="Arial"/>
              <a:sym typeface="Arial"/>
            </a:endParaRPr>
          </a:p>
        </p:txBody>
      </p:sp>
      <p:sp>
        <p:nvSpPr>
          <p:cNvPr id="4" name="Slide Number Placeholder 3">
            <a:extLst>
              <a:ext uri="{FF2B5EF4-FFF2-40B4-BE49-F238E27FC236}">
                <a16:creationId xmlns:a16="http://schemas.microsoft.com/office/drawing/2014/main" id="{CE713967-9D75-27DC-927F-62D278D68C4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916440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06FF1-AFD6-B820-99AD-3A49ADCE91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EEB967-8546-FA7A-E250-C63996A6D3B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C7191B2-4525-1D13-574A-A5D08DBDAC21}"/>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endParaRPr lang="en-GB"/>
          </a:p>
          <a:p>
            <a:r>
              <a:rPr lang="en-GB"/>
              <a:t>Summary of this module.</a:t>
            </a:r>
          </a:p>
        </p:txBody>
      </p:sp>
      <p:sp>
        <p:nvSpPr>
          <p:cNvPr id="4" name="Slide Number Placeholder 3">
            <a:extLst>
              <a:ext uri="{FF2B5EF4-FFF2-40B4-BE49-F238E27FC236}">
                <a16:creationId xmlns:a16="http://schemas.microsoft.com/office/drawing/2014/main" id="{9B4267B2-AC70-8418-A771-87AE8F9DD7E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90915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Facilitators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This slide provides a summary of what will be taught in </a:t>
            </a:r>
            <a:r>
              <a:rPr lang="en-GB" sz="1200" b="1">
                <a:solidFill>
                  <a:schemeClr val="dk1"/>
                </a:solidFill>
                <a:latin typeface="Roboto"/>
                <a:ea typeface="Roboto"/>
                <a:cs typeface="Roboto"/>
                <a:sym typeface="Roboto"/>
              </a:rPr>
              <a:t>Module 5</a:t>
            </a:r>
            <a:r>
              <a:rPr lang="en-GB" sz="1200">
                <a:solidFill>
                  <a:schemeClr val="dk1"/>
                </a:solidFill>
                <a:latin typeface="Roboto"/>
                <a:ea typeface="Roboto"/>
                <a:cs typeface="Roboto"/>
                <a:sym typeface="Roboto"/>
              </a:rPr>
              <a:t>:</a:t>
            </a:r>
            <a:endParaRPr lang="en-GB"/>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This module is designed to equip participants with the knowledge and tools needed to understand and manage the impacts of climate change on water and sanitation </a:t>
            </a:r>
          </a:p>
          <a:p>
            <a:r>
              <a:rPr lang="en-GB" sz="1200" b="0" i="0" u="none" strike="noStrike" cap="none">
                <a:solidFill>
                  <a:schemeClr val="dk1"/>
                </a:solidFill>
                <a:effectLst/>
                <a:latin typeface="Arial"/>
                <a:ea typeface="Arial"/>
                <a:cs typeface="Arial"/>
                <a:sym typeface="Arial"/>
              </a:rPr>
              <a:t>infrastructure.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It covers:</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Scenario-based planning approaches to assess and manage the effects of climate change on infrastructure functionality and long-term planning needs (</a:t>
            </a:r>
            <a:r>
              <a:rPr lang="en-GB" sz="1200" b="0" i="0" u="none" strike="noStrike" cap="none">
                <a:solidFill>
                  <a:schemeClr val="dk1"/>
                </a:solidFill>
                <a:effectLst/>
                <a:highlight>
                  <a:srgbClr val="FFFF00"/>
                </a:highlight>
                <a:latin typeface="Arial"/>
                <a:ea typeface="Arial"/>
                <a:cs typeface="Arial"/>
                <a:sym typeface="Arial"/>
              </a:rPr>
              <a:t>scenario-based planning</a:t>
            </a:r>
            <a:r>
              <a:rPr lang="en-GB" sz="1200" b="0" i="0" u="none" strike="noStrike" cap="none">
                <a:solidFill>
                  <a:schemeClr val="dk1"/>
                </a:solidFill>
                <a:effectLst/>
                <a:latin typeface="Arial"/>
                <a:ea typeface="Arial"/>
                <a:cs typeface="Arial"/>
                <a:sym typeface="Arial"/>
              </a:rPr>
              <a:t>)</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Climate stress testing of water infrastructure using appropriate tools and methodologies, including rapid assessment techniques (climate first tool).</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Foundations of infrastructure management, including:</a:t>
            </a:r>
          </a:p>
          <a:p>
            <a:pPr lvl="1"/>
            <a:r>
              <a:rPr lang="en-GB" sz="1200" b="0" i="0" u="none" strike="noStrike" cap="none">
                <a:solidFill>
                  <a:schemeClr val="dk1"/>
                </a:solidFill>
                <a:effectLst/>
                <a:latin typeface="Arial"/>
                <a:ea typeface="Arial"/>
                <a:cs typeface="Arial"/>
                <a:sym typeface="Arial"/>
              </a:rPr>
              <a:t>Differentiating between hard and soft infrastructure</a:t>
            </a:r>
          </a:p>
          <a:p>
            <a:pPr lvl="1"/>
            <a:r>
              <a:rPr lang="en-GB" sz="1200" b="0" i="0" u="none" strike="noStrike" cap="none">
                <a:solidFill>
                  <a:schemeClr val="dk1"/>
                </a:solidFill>
                <a:effectLst/>
                <a:latin typeface="Arial"/>
                <a:ea typeface="Arial"/>
                <a:cs typeface="Arial"/>
                <a:sym typeface="Arial"/>
              </a:rPr>
              <a:t>Applying systems thinking to address complex challenges</a:t>
            </a:r>
          </a:p>
          <a:p>
            <a:pPr lvl="1"/>
            <a:r>
              <a:rPr lang="en-GB" sz="1200" b="0" i="0" u="none" strike="noStrike" cap="none">
                <a:solidFill>
                  <a:schemeClr val="dk1"/>
                </a:solidFill>
                <a:effectLst/>
                <a:latin typeface="Arial"/>
                <a:ea typeface="Arial"/>
                <a:cs typeface="Arial"/>
                <a:sym typeface="Arial"/>
              </a:rPr>
              <a:t>Selecting and adapting suitable solutions across diverse contexts</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1705117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0E580-32B4-EAC3-1EA1-310D63D7CE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53B27F-3298-D1F1-BF3B-00A79E14535C}"/>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4646923-38F0-15B1-3005-C37A5C6C4365}"/>
              </a:ext>
            </a:extLst>
          </p:cNvPr>
          <p:cNvSpPr>
            <a:spLocks noGrp="1"/>
          </p:cNvSpPr>
          <p:nvPr>
            <p:ph type="body" idx="1"/>
          </p:nvPr>
        </p:nvSpPr>
        <p:spPr/>
        <p:txBody>
          <a:bodyPr/>
          <a:lstStyle/>
          <a:p>
            <a:r>
              <a:rPr lang="en-GB"/>
              <a:t>Overview of key points of this module</a:t>
            </a:r>
          </a:p>
        </p:txBody>
      </p:sp>
      <p:sp>
        <p:nvSpPr>
          <p:cNvPr id="4" name="Slide Number Placeholder 3">
            <a:extLst>
              <a:ext uri="{FF2B5EF4-FFF2-40B4-BE49-F238E27FC236}">
                <a16:creationId xmlns:a16="http://schemas.microsoft.com/office/drawing/2014/main" id="{78B1210F-C74A-B7AA-73BB-D974E06E3DC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453055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DD472-3378-2D18-1E41-3D8DA357B2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E3F8D7-8825-DB61-6C71-826073664FE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8176594-C026-700B-5176-4BBBED540156}"/>
              </a:ext>
            </a:extLst>
          </p:cNvPr>
          <p:cNvSpPr>
            <a:spLocks noGrp="1"/>
          </p:cNvSpPr>
          <p:nvPr>
            <p:ph type="body" idx="1"/>
          </p:nvPr>
        </p:nvSpPr>
        <p:spPr/>
        <p:txBody>
          <a:bodyPr/>
          <a:lstStyle/>
          <a:p>
            <a:r>
              <a:rPr lang="en-GB"/>
              <a:t>Overview of key points of this module</a:t>
            </a:r>
          </a:p>
        </p:txBody>
      </p:sp>
      <p:sp>
        <p:nvSpPr>
          <p:cNvPr id="4" name="Slide Number Placeholder 3">
            <a:extLst>
              <a:ext uri="{FF2B5EF4-FFF2-40B4-BE49-F238E27FC236}">
                <a16:creationId xmlns:a16="http://schemas.microsoft.com/office/drawing/2014/main" id="{ADE381DB-9DB7-1C99-44DF-AD152FD0D395}"/>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76827042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6B6CF-5BAA-DC71-C026-73571583DC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06A125-B6D3-0DB8-24A8-3D059F27D53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A35C05C-1D61-9DD7-A61E-8B2D574A7CE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This slide provides an overview of the key materials underlying Module 5</a:t>
            </a:r>
          </a:p>
        </p:txBody>
      </p:sp>
      <p:sp>
        <p:nvSpPr>
          <p:cNvPr id="4" name="Slide Number Placeholder 3">
            <a:extLst>
              <a:ext uri="{FF2B5EF4-FFF2-40B4-BE49-F238E27FC236}">
                <a16:creationId xmlns:a16="http://schemas.microsoft.com/office/drawing/2014/main" id="{BC3D996F-B69A-9CC6-6263-5D2AC057BAA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2478818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54BA5-A1B4-A9AF-A361-B6296A7198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ED0FAE-A294-00BA-1949-4E5A81BC73A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6E44833-76CF-818B-D693-0AC551036F91}"/>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Facilitators notes:</a:t>
            </a:r>
            <a:endParaRPr lang="fr-FR" sz="1200" b="1">
              <a:solidFill>
                <a:schemeClr val="dk1"/>
              </a:solidFill>
            </a:endParaRP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NL"/>
          </a:p>
        </p:txBody>
      </p:sp>
      <p:sp>
        <p:nvSpPr>
          <p:cNvPr id="4" name="Slide Number Placeholder 3">
            <a:extLst>
              <a:ext uri="{FF2B5EF4-FFF2-40B4-BE49-F238E27FC236}">
                <a16:creationId xmlns:a16="http://schemas.microsoft.com/office/drawing/2014/main" id="{06A05EF2-63C9-4D2E-7FA1-0C9E8AFE68DD}"/>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53727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F6225-2F03-216C-0405-1121B48594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874DC4-4BD3-6D55-B180-5EC3B459925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5DAC98B-4E5A-75A6-B64A-AE61F4C65886}"/>
              </a:ext>
            </a:extLst>
          </p:cNvPr>
          <p:cNvSpPr>
            <a:spLocks noGrp="1"/>
          </p:cNvSpPr>
          <p:nvPr>
            <p:ph type="body" idx="1"/>
          </p:nvPr>
        </p:nvSpPr>
        <p:spPr/>
        <p:txBody>
          <a:bodyPr/>
          <a:lstStyle/>
          <a:p>
            <a:r>
              <a:rPr lang="en-GB" b="1"/>
              <a:t>Facilitators notes:</a:t>
            </a:r>
          </a:p>
          <a:p>
            <a:endParaRPr lang="en-US" sz="1200" b="1"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Here are today's learning objectives.</a:t>
            </a:r>
            <a:endParaRPr lang="en-GB"/>
          </a:p>
        </p:txBody>
      </p:sp>
      <p:sp>
        <p:nvSpPr>
          <p:cNvPr id="4" name="Slide Number Placeholder 3">
            <a:extLst>
              <a:ext uri="{FF2B5EF4-FFF2-40B4-BE49-F238E27FC236}">
                <a16:creationId xmlns:a16="http://schemas.microsoft.com/office/drawing/2014/main" id="{6B7A17D8-1C6F-98DA-83F8-1CAE67A566B2}"/>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74079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Facilitators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This slide provides a summary of what will be taught in </a:t>
            </a:r>
            <a:r>
              <a:rPr lang="en-GB" sz="1200" b="1">
                <a:solidFill>
                  <a:schemeClr val="dk1"/>
                </a:solidFill>
                <a:latin typeface="Roboto"/>
                <a:ea typeface="Roboto"/>
                <a:cs typeface="Roboto"/>
                <a:sym typeface="Roboto"/>
              </a:rPr>
              <a:t>Module 5</a:t>
            </a:r>
            <a:r>
              <a:rPr lang="en-GB" sz="1200">
                <a:solidFill>
                  <a:schemeClr val="dk1"/>
                </a:solidFill>
                <a:latin typeface="Roboto"/>
                <a:ea typeface="Roboto"/>
                <a:cs typeface="Roboto"/>
                <a:sym typeface="Roboto"/>
              </a:rPr>
              <a: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a:t>This module is designed to give participants a structured approach to building resilient infrastructure in a changing climate. The key learning objectives are to help them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a:t>understand climate impacts, distinguish between hard and soft infrastructure, use scenario-based planning, and stress-test water systems. By the end, they should be able to</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a:t>develop integrated adaptation strategies for their own contexts.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a:solidFill>
                  <a:schemeClr val="dk1"/>
                </a:solidFill>
                <a:effectLst/>
                <a:latin typeface="Arial"/>
                <a:ea typeface="Arial"/>
                <a:cs typeface="Arial"/>
                <a:sym typeface="Arial"/>
              </a:rPr>
              <a:t>Read these objectives aloud. Emphasize the action verbs: 'apply,' 'differentiate,' 'conduct.' This isn't just about knowledge; it's about building practical skills.</a:t>
            </a:r>
            <a:endParaRPr lang="en-GB" b="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786332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hasCustomPrompt="1"/>
          </p:nvPr>
        </p:nvSpPr>
        <p:spPr>
          <a:xfrm>
            <a:off x="6096001" y="0"/>
            <a:ext cx="6096000"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dpi="0" rotWithShape="1">
            <a:blip r:embed="rId2"/>
            <a:srcRect/>
            <a:stretch>
              <a:fillRect/>
            </a:stretch>
          </a:blipFill>
        </p:spPr>
        <p:txBody>
          <a:bodyPr wrap="square">
            <a:noAutofit/>
          </a:bodyPr>
          <a:lstStyle>
            <a:lvl1pPr marL="0" indent="0">
              <a:buNone/>
              <a:defRPr/>
            </a:lvl1pPr>
          </a:lstStyle>
          <a:p>
            <a:r>
              <a:rPr lang="en-US"/>
              <a:t>.</a:t>
            </a:r>
          </a:p>
        </p:txBody>
      </p:sp>
      <p:sp>
        <p:nvSpPr>
          <p:cNvPr id="7" name="Title 4">
            <a:extLst>
              <a:ext uri="{FF2B5EF4-FFF2-40B4-BE49-F238E27FC236}">
                <a16:creationId xmlns:a16="http://schemas.microsoft.com/office/drawing/2014/main" id="{6AD64127-77BA-4A3C-4456-9925B4078CEE}"/>
              </a:ext>
            </a:extLst>
          </p:cNvPr>
          <p:cNvSpPr txBox="1">
            <a:spLocks/>
          </p:cNvSpPr>
          <p:nvPr userDrawn="1"/>
        </p:nvSpPr>
        <p:spPr>
          <a:xfrm>
            <a:off x="460941" y="1724891"/>
            <a:ext cx="5330952" cy="2067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cap="none" baseline="0">
                <a:solidFill>
                  <a:schemeClr val="tx1"/>
                </a:solidFill>
                <a:latin typeface="Roboto" panose="02000000000000000000" pitchFamily="2" charset="0"/>
                <a:ea typeface="Roboto" panose="02000000000000000000" pitchFamily="2" charset="0"/>
                <a:cs typeface="+mj-cs"/>
              </a:defRPr>
            </a:lvl1pPr>
          </a:lstStyle>
          <a:p>
            <a:pPr>
              <a:buClrTx/>
              <a:buFontTx/>
            </a:pPr>
            <a:r>
              <a:rPr lang="en-GB" sz="4400" b="0" i="0">
                <a:latin typeface="Roboto" panose="02000000000000000000" pitchFamily="2" charset="0"/>
                <a:ea typeface="Roboto" panose="02000000000000000000" pitchFamily="2" charset="0"/>
              </a:rPr>
              <a:t>Climate-Resilient Water Services Masterclass</a:t>
            </a:r>
          </a:p>
        </p:txBody>
      </p:sp>
      <p:pic>
        <p:nvPicPr>
          <p:cNvPr id="9" name="Picture 8" descr="A white logo with white text&#10;&#10;AI-generated content may be incorrect.">
            <a:extLst>
              <a:ext uri="{FF2B5EF4-FFF2-40B4-BE49-F238E27FC236}">
                <a16:creationId xmlns:a16="http://schemas.microsoft.com/office/drawing/2014/main" id="{5EFDBB0E-E0D6-8F3D-42BF-FA0FAE247B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044" y="5371246"/>
            <a:ext cx="2349592" cy="913730"/>
          </a:xfrm>
          <a:prstGeom prst="rect">
            <a:avLst/>
          </a:prstGeom>
        </p:spPr>
      </p:pic>
      <p:pic>
        <p:nvPicPr>
          <p:cNvPr id="11" name="Picture 10" descr="A white text on a black background&#10;&#10;AI-generated content may be incorrect.">
            <a:extLst>
              <a:ext uri="{FF2B5EF4-FFF2-40B4-BE49-F238E27FC236}">
                <a16:creationId xmlns:a16="http://schemas.microsoft.com/office/drawing/2014/main" id="{76FD04B4-A543-5595-D825-CFDA3EEEE74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79304" y="5397764"/>
            <a:ext cx="3015833" cy="887212"/>
          </a:xfrm>
          <a:prstGeom prst="rect">
            <a:avLst/>
          </a:prstGeom>
        </p:spPr>
      </p:pic>
      <p:sp>
        <p:nvSpPr>
          <p:cNvPr id="12" name="Subtitle 2">
            <a:extLst>
              <a:ext uri="{FF2B5EF4-FFF2-40B4-BE49-F238E27FC236}">
                <a16:creationId xmlns:a16="http://schemas.microsoft.com/office/drawing/2014/main" id="{12FC3709-27A1-5FCD-DEC0-19591DEC10C5}"/>
              </a:ext>
            </a:extLst>
          </p:cNvPr>
          <p:cNvSpPr>
            <a:spLocks noGrp="1"/>
          </p:cNvSpPr>
          <p:nvPr>
            <p:ph type="subTitle" idx="1" hasCustomPrompt="1"/>
          </p:nvPr>
        </p:nvSpPr>
        <p:spPr>
          <a:xfrm>
            <a:off x="464581" y="4025627"/>
            <a:ext cx="3889305" cy="887212"/>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Tree>
    <p:extLst>
      <p:ext uri="{BB962C8B-B14F-4D97-AF65-F5344CB8AC3E}">
        <p14:creationId xmlns:p14="http://schemas.microsoft.com/office/powerpoint/2010/main" val="262202676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3891341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23506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4217733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2052547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userDrawn="1">
  <p:cSld name="Blan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755555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Number 2">
    <p:bg>
      <p:bgPr>
        <a:gradFill>
          <a:gsLst>
            <a:gs pos="0">
              <a:srgbClr val="0A5FBA"/>
            </a:gs>
            <a:gs pos="15000">
              <a:srgbClr val="0A5FBA"/>
            </a:gs>
            <a:gs pos="99000">
              <a:srgbClr val="00D0AB"/>
            </a:gs>
          </a:gsLst>
          <a:lin ang="135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2E16-021E-429D-57AF-0AC1B2666E43}"/>
              </a:ext>
            </a:extLst>
          </p:cNvPr>
          <p:cNvSpPr>
            <a:spLocks noGrp="1"/>
          </p:cNvSpPr>
          <p:nvPr>
            <p:ph type="title"/>
          </p:nvPr>
        </p:nvSpPr>
        <p:spPr>
          <a:xfrm>
            <a:off x="621792" y="4873752"/>
            <a:ext cx="8439912" cy="1490472"/>
          </a:xfrm>
        </p:spPr>
        <p:txBody>
          <a:bodyPr vert="horz" lIns="91440" tIns="45720" rIns="91440" bIns="45720" rtlCol="0" anchor="t">
            <a:normAutofit/>
          </a:bodyPr>
          <a:lstStyle>
            <a:lvl1pPr>
              <a:lnSpc>
                <a:spcPct val="120000"/>
              </a:lnSpc>
              <a:defRPr lang="en-US" sz="2800" dirty="0">
                <a:solidFill>
                  <a:schemeClr val="bg1"/>
                </a:solidFill>
                <a:latin typeface="Roboto" panose="02000000000000000000" pitchFamily="2" charset="0"/>
                <a:ea typeface="Roboto" panose="02000000000000000000" pitchFamily="2" charset="0"/>
              </a:defRPr>
            </a:lvl1pPr>
          </a:lstStyle>
          <a:p>
            <a:pPr lvl="0"/>
            <a:r>
              <a:rPr lang="en-US"/>
              <a:t>Click to edit Master title style</a:t>
            </a:r>
          </a:p>
        </p:txBody>
      </p:sp>
      <p:sp>
        <p:nvSpPr>
          <p:cNvPr id="7" name="Content Placeholder 6">
            <a:extLst>
              <a:ext uri="{FF2B5EF4-FFF2-40B4-BE49-F238E27FC236}">
                <a16:creationId xmlns:a16="http://schemas.microsoft.com/office/drawing/2014/main" id="{8D5285B4-939B-FC12-E19A-F30DFE493F08}"/>
              </a:ext>
            </a:extLst>
          </p:cNvPr>
          <p:cNvSpPr>
            <a:spLocks noGrp="1"/>
          </p:cNvSpPr>
          <p:nvPr>
            <p:ph sz="quarter" idx="13" hasCustomPrompt="1"/>
          </p:nvPr>
        </p:nvSpPr>
        <p:spPr>
          <a:xfrm>
            <a:off x="539496" y="420624"/>
            <a:ext cx="11100816" cy="4334256"/>
          </a:xfrm>
        </p:spPr>
        <p:txBody>
          <a:bodyPr vert="horz" lIns="91440" tIns="45720" rIns="91440" bIns="45720" rtlCol="0" anchor="b">
            <a:normAutofit/>
          </a:bodyPr>
          <a:lstStyle>
            <a:lvl1pPr marL="0" indent="0">
              <a:lnSpc>
                <a:spcPct val="90000"/>
              </a:lnSpc>
              <a:buNone/>
              <a:defRPr lang="en-US" sz="27800" dirty="0">
                <a:solidFill>
                  <a:schemeClr val="bg1"/>
                </a:solidFill>
                <a:latin typeface="Roboto" panose="02000000000000000000" pitchFamily="2" charset="0"/>
                <a:ea typeface="Roboto" panose="02000000000000000000" pitchFamily="2" charset="0"/>
              </a:defRPr>
            </a:lvl1pPr>
          </a:lstStyle>
          <a:p>
            <a:pPr lvl="0"/>
            <a:r>
              <a:rPr lang="en-US"/>
              <a:t>##%</a:t>
            </a:r>
          </a:p>
        </p:txBody>
      </p:sp>
      <p:sp>
        <p:nvSpPr>
          <p:cNvPr id="3" name="Date Placeholder 2">
            <a:extLst>
              <a:ext uri="{FF2B5EF4-FFF2-40B4-BE49-F238E27FC236}">
                <a16:creationId xmlns:a16="http://schemas.microsoft.com/office/drawing/2014/main" id="{0C53913C-4E7F-A6E2-8028-C03CFD32F302}"/>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defRPr>
            </a:lvl1pPr>
          </a:lstStyle>
          <a:p>
            <a:fld id="{FB84F615-9106-410C-834A-3DBE51A81CC1}" type="datetime1">
              <a:rPr lang="en-US" smtClean="0"/>
              <a:t>4/8/2026</a:t>
            </a:fld>
            <a:endParaRPr lang="en-US"/>
          </a:p>
        </p:txBody>
      </p:sp>
      <p:sp>
        <p:nvSpPr>
          <p:cNvPr id="4" name="Footer Placeholder 3">
            <a:extLst>
              <a:ext uri="{FF2B5EF4-FFF2-40B4-BE49-F238E27FC236}">
                <a16:creationId xmlns:a16="http://schemas.microsoft.com/office/drawing/2014/main" id="{F0225984-1615-5B69-4A65-E3A7E6508DE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5" name="Slide Number Placeholder 4">
            <a:extLst>
              <a:ext uri="{FF2B5EF4-FFF2-40B4-BE49-F238E27FC236}">
                <a16:creationId xmlns:a16="http://schemas.microsoft.com/office/drawing/2014/main" id="{26A6A07C-51B6-897B-8C81-FBA62CFE4176}"/>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365805425"/>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1490939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8722191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1307172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65AD-FFF0-BCE5-1774-C7F4B7E6F5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B7F50B3C-DFF9-45A5-7BEB-4BCE528729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57E0CD3-3FEC-DDD6-77BB-73CA809EE7AC}"/>
              </a:ext>
            </a:extLst>
          </p:cNvPr>
          <p:cNvSpPr>
            <a:spLocks noGrp="1"/>
          </p:cNvSpPr>
          <p:nvPr>
            <p:ph type="dt" sz="half" idx="10"/>
          </p:nvPr>
        </p:nvSpPr>
        <p:spPr/>
        <p:txBody>
          <a:bodyPr/>
          <a:lstStyle/>
          <a:p>
            <a:fld id="{9FBA266A-CAFA-49C9-9830-6BCD210E5083}" type="datetimeFigureOut">
              <a:rPr lang="en-NL" smtClean="0"/>
              <a:t>04/08/2026</a:t>
            </a:fld>
            <a:endParaRPr lang="en-NL"/>
          </a:p>
        </p:txBody>
      </p:sp>
      <p:sp>
        <p:nvSpPr>
          <p:cNvPr id="5" name="Footer Placeholder 4">
            <a:extLst>
              <a:ext uri="{FF2B5EF4-FFF2-40B4-BE49-F238E27FC236}">
                <a16:creationId xmlns:a16="http://schemas.microsoft.com/office/drawing/2014/main" id="{D6920C01-9866-6534-6265-9A4B0038927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A292700-E54F-67CF-42DD-4BBF99DB31BC}"/>
              </a:ext>
            </a:extLst>
          </p:cNvPr>
          <p:cNvSpPr>
            <a:spLocks noGrp="1"/>
          </p:cNvSpPr>
          <p:nvPr>
            <p:ph type="sldNum" sz="quarter" idx="12"/>
          </p:nvPr>
        </p:nvSpPr>
        <p:spPr/>
        <p:txBody>
          <a:bodyPr/>
          <a:lstStyle/>
          <a:p>
            <a:fld id="{AE464BCC-EE01-42DD-B0A8-37E10C7E42EF}" type="slidenum">
              <a:rPr lang="en-NL" smtClean="0"/>
              <a:t>‹#›</a:t>
            </a:fld>
            <a:endParaRPr lang="en-NL"/>
          </a:p>
        </p:txBody>
      </p:sp>
    </p:spTree>
    <p:extLst>
      <p:ext uri="{BB962C8B-B14F-4D97-AF65-F5344CB8AC3E}">
        <p14:creationId xmlns:p14="http://schemas.microsoft.com/office/powerpoint/2010/main" val="302094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4/8/2026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595940884"/>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a:srcRect l="28338" r="30608" b="17059"/>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p>
        </p:txBody>
      </p:sp>
    </p:spTree>
    <p:extLst>
      <p:ext uri="{BB962C8B-B14F-4D97-AF65-F5344CB8AC3E}">
        <p14:creationId xmlns:p14="http://schemas.microsoft.com/office/powerpoint/2010/main" val="3146460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hite Conten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57C4C8-7A2D-B841-9CD6-F2F14F063EF1}"/>
              </a:ext>
            </a:extLst>
          </p:cNvPr>
          <p:cNvSpPr>
            <a:spLocks noGrp="1"/>
          </p:cNvSpPr>
          <p:nvPr>
            <p:ph type="title"/>
          </p:nvPr>
        </p:nvSpPr>
        <p:spPr>
          <a:xfrm>
            <a:off x="838200" y="619769"/>
            <a:ext cx="10515600" cy="711319"/>
          </a:xfrm>
        </p:spPr>
        <p:txBody>
          <a:bodyPr/>
          <a:lstStyle/>
          <a:p>
            <a:r>
              <a:rPr lang="en-GB"/>
              <a:t>Click to edit Master title style</a:t>
            </a:r>
            <a:endParaRPr lang="en-SE"/>
          </a:p>
        </p:txBody>
      </p:sp>
      <p:sp>
        <p:nvSpPr>
          <p:cNvPr id="8" name="Content Placeholder 2">
            <a:extLst>
              <a:ext uri="{FF2B5EF4-FFF2-40B4-BE49-F238E27FC236}">
                <a16:creationId xmlns:a16="http://schemas.microsoft.com/office/drawing/2014/main" id="{80E4718B-9538-4343-BF92-BB2C0E95BCB5}"/>
              </a:ext>
            </a:extLst>
          </p:cNvPr>
          <p:cNvSpPr>
            <a:spLocks noGrp="1"/>
          </p:cNvSpPr>
          <p:nvPr>
            <p:ph idx="1"/>
          </p:nvPr>
        </p:nvSpPr>
        <p:spPr>
          <a:xfrm>
            <a:off x="838200" y="1551007"/>
            <a:ext cx="9359096" cy="4572000"/>
          </a:xfrm>
        </p:spPr>
        <p:txBody>
          <a:bodyPr/>
          <a:lstStyle>
            <a:lvl1pPr>
              <a:lnSpc>
                <a:spcPct val="110000"/>
              </a:lnSpc>
              <a:defRPr/>
            </a:lvl1pPr>
            <a:lvl2pPr>
              <a:lnSpc>
                <a:spcPct val="110000"/>
              </a:lnSpc>
              <a:defRPr/>
            </a:lvl2pPr>
            <a:lvl3pPr>
              <a:lnSpc>
                <a:spcPct val="110000"/>
              </a:lnSpc>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1601765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ommaire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2A4DAC-F8DA-7022-6CC8-E7B799CDF564}"/>
              </a:ext>
            </a:extLst>
          </p:cNvPr>
          <p:cNvSpPr>
            <a:spLocks noGrp="1"/>
          </p:cNvSpPr>
          <p:nvPr>
            <p:ph type="title" hasCustomPrompt="1"/>
          </p:nvPr>
        </p:nvSpPr>
        <p:spPr>
          <a:xfrm>
            <a:off x="2406058" y="982675"/>
            <a:ext cx="8528641" cy="446568"/>
          </a:xfrm>
          <a:prstGeom prst="rect">
            <a:avLst/>
          </a:prstGeom>
        </p:spPr>
        <p:txBody>
          <a:bodyPr/>
          <a:lstStyle>
            <a:lvl1pPr>
              <a:defRPr/>
            </a:lvl1pPr>
          </a:lstStyle>
          <a:p>
            <a:r>
              <a:rPr lang="fr-FR"/>
              <a:t>Sommaire</a:t>
            </a:r>
          </a:p>
        </p:txBody>
      </p:sp>
      <p:pic>
        <p:nvPicPr>
          <p:cNvPr id="9" name="Image 8">
            <a:extLst>
              <a:ext uri="{FF2B5EF4-FFF2-40B4-BE49-F238E27FC236}">
                <a16:creationId xmlns:a16="http://schemas.microsoft.com/office/drawing/2014/main" id="{C56DB087-765E-0E85-D3BF-B3E6B993F0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91081" y="0"/>
            <a:ext cx="1905000" cy="6857999"/>
          </a:xfrm>
          <a:prstGeom prst="rect">
            <a:avLst/>
          </a:prstGeom>
        </p:spPr>
      </p:pic>
      <p:sp>
        <p:nvSpPr>
          <p:cNvPr id="5" name="Espace réservé du texte 4">
            <a:extLst>
              <a:ext uri="{FF2B5EF4-FFF2-40B4-BE49-F238E27FC236}">
                <a16:creationId xmlns:a16="http://schemas.microsoft.com/office/drawing/2014/main" id="{B42B2145-5ABD-3973-E8D7-D8AE3939B867}"/>
              </a:ext>
            </a:extLst>
          </p:cNvPr>
          <p:cNvSpPr>
            <a:spLocks noGrp="1"/>
          </p:cNvSpPr>
          <p:nvPr>
            <p:ph type="body" sz="quarter" idx="10" hasCustomPrompt="1"/>
          </p:nvPr>
        </p:nvSpPr>
        <p:spPr>
          <a:xfrm>
            <a:off x="2406651" y="1778789"/>
            <a:ext cx="700916" cy="335761"/>
          </a:xfrm>
        </p:spPr>
        <p:txBody>
          <a:bodyPr anchor="ctr"/>
          <a:lstStyle>
            <a:lvl1pPr>
              <a:defRPr sz="2000">
                <a:solidFill>
                  <a:schemeClr val="tx2"/>
                </a:solidFill>
              </a:defRPr>
            </a:lvl1pPr>
          </a:lstStyle>
          <a:p>
            <a:pPr lvl="0"/>
            <a:r>
              <a:rPr lang="fr-FR"/>
              <a:t>01.</a:t>
            </a:r>
          </a:p>
        </p:txBody>
      </p:sp>
      <p:sp>
        <p:nvSpPr>
          <p:cNvPr id="15" name="Espace réservé du texte 4">
            <a:extLst>
              <a:ext uri="{FF2B5EF4-FFF2-40B4-BE49-F238E27FC236}">
                <a16:creationId xmlns:a16="http://schemas.microsoft.com/office/drawing/2014/main" id="{46415DBB-FFED-2306-64C4-6B17736FB184}"/>
              </a:ext>
            </a:extLst>
          </p:cNvPr>
          <p:cNvSpPr>
            <a:spLocks noGrp="1"/>
          </p:cNvSpPr>
          <p:nvPr>
            <p:ph type="body" sz="quarter" idx="18" hasCustomPrompt="1"/>
          </p:nvPr>
        </p:nvSpPr>
        <p:spPr>
          <a:xfrm>
            <a:off x="3231985" y="1778789"/>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4" name="Espace réservé du texte 4">
            <a:extLst>
              <a:ext uri="{FF2B5EF4-FFF2-40B4-BE49-F238E27FC236}">
                <a16:creationId xmlns:a16="http://schemas.microsoft.com/office/drawing/2014/main" id="{EC3210EC-0E1E-079F-0B3A-BC88EDB379D9}"/>
              </a:ext>
            </a:extLst>
          </p:cNvPr>
          <p:cNvSpPr>
            <a:spLocks noGrp="1"/>
          </p:cNvSpPr>
          <p:nvPr>
            <p:ph type="body" sz="quarter" idx="19" hasCustomPrompt="1"/>
          </p:nvPr>
        </p:nvSpPr>
        <p:spPr>
          <a:xfrm>
            <a:off x="2406651" y="2207414"/>
            <a:ext cx="700916" cy="335761"/>
          </a:xfrm>
        </p:spPr>
        <p:txBody>
          <a:bodyPr anchor="ctr"/>
          <a:lstStyle>
            <a:lvl1pPr>
              <a:defRPr sz="2000">
                <a:solidFill>
                  <a:schemeClr val="tx2"/>
                </a:solidFill>
              </a:defRPr>
            </a:lvl1pPr>
          </a:lstStyle>
          <a:p>
            <a:pPr lvl="0"/>
            <a:r>
              <a:rPr lang="fr-FR"/>
              <a:t>02.</a:t>
            </a:r>
          </a:p>
        </p:txBody>
      </p:sp>
      <p:sp>
        <p:nvSpPr>
          <p:cNvPr id="6" name="Espace réservé du texte 4">
            <a:extLst>
              <a:ext uri="{FF2B5EF4-FFF2-40B4-BE49-F238E27FC236}">
                <a16:creationId xmlns:a16="http://schemas.microsoft.com/office/drawing/2014/main" id="{C3F76E16-367C-FB26-495B-54DC1B236FAC}"/>
              </a:ext>
            </a:extLst>
          </p:cNvPr>
          <p:cNvSpPr>
            <a:spLocks noGrp="1"/>
          </p:cNvSpPr>
          <p:nvPr>
            <p:ph type="body" sz="quarter" idx="20" hasCustomPrompt="1"/>
          </p:nvPr>
        </p:nvSpPr>
        <p:spPr>
          <a:xfrm>
            <a:off x="3231985" y="2207414"/>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7" name="Espace réservé du texte 4">
            <a:extLst>
              <a:ext uri="{FF2B5EF4-FFF2-40B4-BE49-F238E27FC236}">
                <a16:creationId xmlns:a16="http://schemas.microsoft.com/office/drawing/2014/main" id="{E9B66BF1-73FF-93C5-2692-24CBE93AD6F2}"/>
              </a:ext>
            </a:extLst>
          </p:cNvPr>
          <p:cNvSpPr>
            <a:spLocks noGrp="1"/>
          </p:cNvSpPr>
          <p:nvPr>
            <p:ph type="body" sz="quarter" idx="21" hasCustomPrompt="1"/>
          </p:nvPr>
        </p:nvSpPr>
        <p:spPr>
          <a:xfrm>
            <a:off x="2406651" y="2636039"/>
            <a:ext cx="700916" cy="335761"/>
          </a:xfrm>
        </p:spPr>
        <p:txBody>
          <a:bodyPr anchor="ctr"/>
          <a:lstStyle>
            <a:lvl1pPr>
              <a:defRPr sz="2000">
                <a:solidFill>
                  <a:schemeClr val="tx2"/>
                </a:solidFill>
              </a:defRPr>
            </a:lvl1pPr>
          </a:lstStyle>
          <a:p>
            <a:pPr lvl="0"/>
            <a:r>
              <a:rPr lang="fr-FR"/>
              <a:t>03.</a:t>
            </a:r>
          </a:p>
        </p:txBody>
      </p:sp>
      <p:sp>
        <p:nvSpPr>
          <p:cNvPr id="8" name="Espace réservé du texte 4">
            <a:extLst>
              <a:ext uri="{FF2B5EF4-FFF2-40B4-BE49-F238E27FC236}">
                <a16:creationId xmlns:a16="http://schemas.microsoft.com/office/drawing/2014/main" id="{BC1E9966-5B91-8053-16E6-54F83A8DE440}"/>
              </a:ext>
            </a:extLst>
          </p:cNvPr>
          <p:cNvSpPr>
            <a:spLocks noGrp="1"/>
          </p:cNvSpPr>
          <p:nvPr>
            <p:ph type="body" sz="quarter" idx="22" hasCustomPrompt="1"/>
          </p:nvPr>
        </p:nvSpPr>
        <p:spPr>
          <a:xfrm>
            <a:off x="3231985" y="2636039"/>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10" name="Espace réservé du texte 4">
            <a:extLst>
              <a:ext uri="{FF2B5EF4-FFF2-40B4-BE49-F238E27FC236}">
                <a16:creationId xmlns:a16="http://schemas.microsoft.com/office/drawing/2014/main" id="{CBA61711-FE7E-C458-2A69-3223DE342550}"/>
              </a:ext>
            </a:extLst>
          </p:cNvPr>
          <p:cNvSpPr>
            <a:spLocks noGrp="1"/>
          </p:cNvSpPr>
          <p:nvPr>
            <p:ph type="body" sz="quarter" idx="23" hasCustomPrompt="1"/>
          </p:nvPr>
        </p:nvSpPr>
        <p:spPr>
          <a:xfrm>
            <a:off x="2406651" y="3064664"/>
            <a:ext cx="700916" cy="335761"/>
          </a:xfrm>
        </p:spPr>
        <p:txBody>
          <a:bodyPr anchor="ctr"/>
          <a:lstStyle>
            <a:lvl1pPr>
              <a:defRPr sz="2000">
                <a:solidFill>
                  <a:schemeClr val="tx2"/>
                </a:solidFill>
              </a:defRPr>
            </a:lvl1pPr>
          </a:lstStyle>
          <a:p>
            <a:pPr lvl="0"/>
            <a:r>
              <a:rPr lang="fr-FR"/>
              <a:t>04.</a:t>
            </a:r>
          </a:p>
        </p:txBody>
      </p:sp>
      <p:sp>
        <p:nvSpPr>
          <p:cNvPr id="11" name="Espace réservé du texte 4">
            <a:extLst>
              <a:ext uri="{FF2B5EF4-FFF2-40B4-BE49-F238E27FC236}">
                <a16:creationId xmlns:a16="http://schemas.microsoft.com/office/drawing/2014/main" id="{8FDD5765-80D3-2A57-02DD-EBE1C577B21D}"/>
              </a:ext>
            </a:extLst>
          </p:cNvPr>
          <p:cNvSpPr>
            <a:spLocks noGrp="1"/>
          </p:cNvSpPr>
          <p:nvPr>
            <p:ph type="body" sz="quarter" idx="24" hasCustomPrompt="1"/>
          </p:nvPr>
        </p:nvSpPr>
        <p:spPr>
          <a:xfrm>
            <a:off x="3231985" y="3064664"/>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12" name="Espace réservé du texte 4">
            <a:extLst>
              <a:ext uri="{FF2B5EF4-FFF2-40B4-BE49-F238E27FC236}">
                <a16:creationId xmlns:a16="http://schemas.microsoft.com/office/drawing/2014/main" id="{4E73E494-DC5B-8927-844E-36DF56A93DA8}"/>
              </a:ext>
            </a:extLst>
          </p:cNvPr>
          <p:cNvSpPr>
            <a:spLocks noGrp="1"/>
          </p:cNvSpPr>
          <p:nvPr>
            <p:ph type="body" sz="quarter" idx="25" hasCustomPrompt="1"/>
          </p:nvPr>
        </p:nvSpPr>
        <p:spPr>
          <a:xfrm>
            <a:off x="2406058" y="3493289"/>
            <a:ext cx="700916" cy="335761"/>
          </a:xfrm>
        </p:spPr>
        <p:txBody>
          <a:bodyPr anchor="ctr"/>
          <a:lstStyle>
            <a:lvl1pPr>
              <a:defRPr sz="2000">
                <a:solidFill>
                  <a:schemeClr val="tx2"/>
                </a:solidFill>
              </a:defRPr>
            </a:lvl1pPr>
          </a:lstStyle>
          <a:p>
            <a:pPr lvl="0"/>
            <a:r>
              <a:rPr lang="fr-FR"/>
              <a:t>05.</a:t>
            </a:r>
          </a:p>
        </p:txBody>
      </p:sp>
      <p:sp>
        <p:nvSpPr>
          <p:cNvPr id="13" name="Espace réservé du texte 4">
            <a:extLst>
              <a:ext uri="{FF2B5EF4-FFF2-40B4-BE49-F238E27FC236}">
                <a16:creationId xmlns:a16="http://schemas.microsoft.com/office/drawing/2014/main" id="{09780B14-9E20-E566-3014-A6F68F48ACCE}"/>
              </a:ext>
            </a:extLst>
          </p:cNvPr>
          <p:cNvSpPr>
            <a:spLocks noGrp="1"/>
          </p:cNvSpPr>
          <p:nvPr>
            <p:ph type="body" sz="quarter" idx="26" hasCustomPrompt="1"/>
          </p:nvPr>
        </p:nvSpPr>
        <p:spPr>
          <a:xfrm>
            <a:off x="3231392" y="3493289"/>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14" name="Espace réservé du texte 4">
            <a:extLst>
              <a:ext uri="{FF2B5EF4-FFF2-40B4-BE49-F238E27FC236}">
                <a16:creationId xmlns:a16="http://schemas.microsoft.com/office/drawing/2014/main" id="{E53592B7-C706-ABBC-B851-A561206DD449}"/>
              </a:ext>
            </a:extLst>
          </p:cNvPr>
          <p:cNvSpPr>
            <a:spLocks noGrp="1"/>
          </p:cNvSpPr>
          <p:nvPr>
            <p:ph type="body" sz="quarter" idx="27" hasCustomPrompt="1"/>
          </p:nvPr>
        </p:nvSpPr>
        <p:spPr>
          <a:xfrm>
            <a:off x="2406058" y="3921914"/>
            <a:ext cx="700916" cy="335761"/>
          </a:xfrm>
        </p:spPr>
        <p:txBody>
          <a:bodyPr anchor="ctr"/>
          <a:lstStyle>
            <a:lvl1pPr>
              <a:defRPr sz="2000">
                <a:solidFill>
                  <a:schemeClr val="tx2"/>
                </a:solidFill>
              </a:defRPr>
            </a:lvl1pPr>
          </a:lstStyle>
          <a:p>
            <a:pPr lvl="0"/>
            <a:r>
              <a:rPr lang="fr-FR"/>
              <a:t>06.</a:t>
            </a:r>
          </a:p>
        </p:txBody>
      </p:sp>
      <p:sp>
        <p:nvSpPr>
          <p:cNvPr id="16" name="Espace réservé du texte 4">
            <a:extLst>
              <a:ext uri="{FF2B5EF4-FFF2-40B4-BE49-F238E27FC236}">
                <a16:creationId xmlns:a16="http://schemas.microsoft.com/office/drawing/2014/main" id="{C8D5629E-E100-C351-F105-2414B1D39D03}"/>
              </a:ext>
            </a:extLst>
          </p:cNvPr>
          <p:cNvSpPr>
            <a:spLocks noGrp="1"/>
          </p:cNvSpPr>
          <p:nvPr>
            <p:ph type="body" sz="quarter" idx="28" hasCustomPrompt="1"/>
          </p:nvPr>
        </p:nvSpPr>
        <p:spPr>
          <a:xfrm>
            <a:off x="3231392" y="3921914"/>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17" name="Espace réservé du texte 4">
            <a:extLst>
              <a:ext uri="{FF2B5EF4-FFF2-40B4-BE49-F238E27FC236}">
                <a16:creationId xmlns:a16="http://schemas.microsoft.com/office/drawing/2014/main" id="{7AF68BA1-7F3E-5125-AA27-CC15EA58900E}"/>
              </a:ext>
            </a:extLst>
          </p:cNvPr>
          <p:cNvSpPr>
            <a:spLocks noGrp="1"/>
          </p:cNvSpPr>
          <p:nvPr>
            <p:ph type="body" sz="quarter" idx="29" hasCustomPrompt="1"/>
          </p:nvPr>
        </p:nvSpPr>
        <p:spPr>
          <a:xfrm>
            <a:off x="2406058" y="4350539"/>
            <a:ext cx="700916" cy="335761"/>
          </a:xfrm>
        </p:spPr>
        <p:txBody>
          <a:bodyPr anchor="ctr"/>
          <a:lstStyle>
            <a:lvl1pPr>
              <a:defRPr sz="2000">
                <a:solidFill>
                  <a:schemeClr val="tx2"/>
                </a:solidFill>
              </a:defRPr>
            </a:lvl1pPr>
          </a:lstStyle>
          <a:p>
            <a:pPr lvl="0"/>
            <a:r>
              <a:rPr lang="fr-FR"/>
              <a:t>07.</a:t>
            </a:r>
          </a:p>
        </p:txBody>
      </p:sp>
      <p:sp>
        <p:nvSpPr>
          <p:cNvPr id="18" name="Espace réservé du texte 4">
            <a:extLst>
              <a:ext uri="{FF2B5EF4-FFF2-40B4-BE49-F238E27FC236}">
                <a16:creationId xmlns:a16="http://schemas.microsoft.com/office/drawing/2014/main" id="{BE8CC9F0-B013-31F3-A02C-AFCC6D7A2F32}"/>
              </a:ext>
            </a:extLst>
          </p:cNvPr>
          <p:cNvSpPr>
            <a:spLocks noGrp="1"/>
          </p:cNvSpPr>
          <p:nvPr>
            <p:ph type="body" sz="quarter" idx="30" hasCustomPrompt="1"/>
          </p:nvPr>
        </p:nvSpPr>
        <p:spPr>
          <a:xfrm>
            <a:off x="3231392" y="4350539"/>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19" name="Espace réservé du texte 4">
            <a:extLst>
              <a:ext uri="{FF2B5EF4-FFF2-40B4-BE49-F238E27FC236}">
                <a16:creationId xmlns:a16="http://schemas.microsoft.com/office/drawing/2014/main" id="{A8BC9EC3-C182-309A-1A7F-409BC9DBE7D1}"/>
              </a:ext>
            </a:extLst>
          </p:cNvPr>
          <p:cNvSpPr>
            <a:spLocks noGrp="1"/>
          </p:cNvSpPr>
          <p:nvPr>
            <p:ph type="body" sz="quarter" idx="31" hasCustomPrompt="1"/>
          </p:nvPr>
        </p:nvSpPr>
        <p:spPr>
          <a:xfrm>
            <a:off x="2406058" y="4779164"/>
            <a:ext cx="700916" cy="335761"/>
          </a:xfrm>
        </p:spPr>
        <p:txBody>
          <a:bodyPr anchor="ctr"/>
          <a:lstStyle>
            <a:lvl1pPr>
              <a:defRPr sz="2000">
                <a:solidFill>
                  <a:schemeClr val="tx2"/>
                </a:solidFill>
              </a:defRPr>
            </a:lvl1pPr>
          </a:lstStyle>
          <a:p>
            <a:pPr lvl="0"/>
            <a:r>
              <a:rPr lang="fr-FR"/>
              <a:t>08.</a:t>
            </a:r>
          </a:p>
        </p:txBody>
      </p:sp>
      <p:sp>
        <p:nvSpPr>
          <p:cNvPr id="20" name="Espace réservé du texte 4">
            <a:extLst>
              <a:ext uri="{FF2B5EF4-FFF2-40B4-BE49-F238E27FC236}">
                <a16:creationId xmlns:a16="http://schemas.microsoft.com/office/drawing/2014/main" id="{EB3C916C-B460-95E1-AF39-C39C7C017AAF}"/>
              </a:ext>
            </a:extLst>
          </p:cNvPr>
          <p:cNvSpPr>
            <a:spLocks noGrp="1"/>
          </p:cNvSpPr>
          <p:nvPr>
            <p:ph type="body" sz="quarter" idx="32" hasCustomPrompt="1"/>
          </p:nvPr>
        </p:nvSpPr>
        <p:spPr>
          <a:xfrm>
            <a:off x="3231392" y="4779164"/>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21" name="Espace réservé du texte 4">
            <a:extLst>
              <a:ext uri="{FF2B5EF4-FFF2-40B4-BE49-F238E27FC236}">
                <a16:creationId xmlns:a16="http://schemas.microsoft.com/office/drawing/2014/main" id="{E016ADBF-194E-833B-10E3-383D63565074}"/>
              </a:ext>
            </a:extLst>
          </p:cNvPr>
          <p:cNvSpPr>
            <a:spLocks noGrp="1"/>
          </p:cNvSpPr>
          <p:nvPr>
            <p:ph type="body" sz="quarter" idx="33" hasCustomPrompt="1"/>
          </p:nvPr>
        </p:nvSpPr>
        <p:spPr>
          <a:xfrm>
            <a:off x="2406058" y="5207789"/>
            <a:ext cx="700916" cy="335761"/>
          </a:xfrm>
        </p:spPr>
        <p:txBody>
          <a:bodyPr anchor="ctr"/>
          <a:lstStyle>
            <a:lvl1pPr>
              <a:defRPr sz="2000">
                <a:solidFill>
                  <a:schemeClr val="tx2"/>
                </a:solidFill>
              </a:defRPr>
            </a:lvl1pPr>
          </a:lstStyle>
          <a:p>
            <a:pPr lvl="0"/>
            <a:r>
              <a:rPr lang="fr-FR"/>
              <a:t>09.</a:t>
            </a:r>
          </a:p>
        </p:txBody>
      </p:sp>
      <p:sp>
        <p:nvSpPr>
          <p:cNvPr id="22" name="Espace réservé du texte 4">
            <a:extLst>
              <a:ext uri="{FF2B5EF4-FFF2-40B4-BE49-F238E27FC236}">
                <a16:creationId xmlns:a16="http://schemas.microsoft.com/office/drawing/2014/main" id="{25D4F72E-4C59-F034-2C95-4979454BA515}"/>
              </a:ext>
            </a:extLst>
          </p:cNvPr>
          <p:cNvSpPr>
            <a:spLocks noGrp="1"/>
          </p:cNvSpPr>
          <p:nvPr>
            <p:ph type="body" sz="quarter" idx="34" hasCustomPrompt="1"/>
          </p:nvPr>
        </p:nvSpPr>
        <p:spPr>
          <a:xfrm>
            <a:off x="3231392" y="5207789"/>
            <a:ext cx="7702715" cy="335761"/>
          </a:xfrm>
        </p:spPr>
        <p:txBody>
          <a:bodyPr anchor="ctr">
            <a:noAutofit/>
          </a:bodyPr>
          <a:lstStyle>
            <a:lvl1pPr>
              <a:defRPr sz="1800" b="0">
                <a:solidFill>
                  <a:schemeClr val="tx1"/>
                </a:solidFill>
              </a:defRPr>
            </a:lvl1pPr>
          </a:lstStyle>
          <a:p>
            <a:pPr lvl="0"/>
            <a:r>
              <a:rPr lang="fr-FR"/>
              <a:t>Écrire ici le nom de la partie</a:t>
            </a:r>
          </a:p>
        </p:txBody>
      </p:sp>
      <p:sp>
        <p:nvSpPr>
          <p:cNvPr id="31" name="Espace réservé du texte 4">
            <a:extLst>
              <a:ext uri="{FF2B5EF4-FFF2-40B4-BE49-F238E27FC236}">
                <a16:creationId xmlns:a16="http://schemas.microsoft.com/office/drawing/2014/main" id="{646D1B91-7F60-C02F-7BB5-FC19B391778A}"/>
              </a:ext>
            </a:extLst>
          </p:cNvPr>
          <p:cNvSpPr>
            <a:spLocks noGrp="1"/>
          </p:cNvSpPr>
          <p:nvPr>
            <p:ph type="body" sz="quarter" idx="35" hasCustomPrompt="1"/>
          </p:nvPr>
        </p:nvSpPr>
        <p:spPr>
          <a:xfrm>
            <a:off x="2406058" y="5636414"/>
            <a:ext cx="700916" cy="335761"/>
          </a:xfrm>
        </p:spPr>
        <p:txBody>
          <a:bodyPr anchor="ctr"/>
          <a:lstStyle>
            <a:lvl1pPr>
              <a:defRPr sz="2000">
                <a:solidFill>
                  <a:schemeClr val="tx2"/>
                </a:solidFill>
              </a:defRPr>
            </a:lvl1pPr>
          </a:lstStyle>
          <a:p>
            <a:pPr lvl="0"/>
            <a:r>
              <a:rPr lang="fr-FR"/>
              <a:t>10.</a:t>
            </a:r>
          </a:p>
        </p:txBody>
      </p:sp>
      <p:sp>
        <p:nvSpPr>
          <p:cNvPr id="32" name="Espace réservé du texte 4">
            <a:extLst>
              <a:ext uri="{FF2B5EF4-FFF2-40B4-BE49-F238E27FC236}">
                <a16:creationId xmlns:a16="http://schemas.microsoft.com/office/drawing/2014/main" id="{BCA01322-39F4-3B92-4BAF-521845A25563}"/>
              </a:ext>
            </a:extLst>
          </p:cNvPr>
          <p:cNvSpPr>
            <a:spLocks noGrp="1"/>
          </p:cNvSpPr>
          <p:nvPr>
            <p:ph type="body" sz="quarter" idx="36" hasCustomPrompt="1"/>
          </p:nvPr>
        </p:nvSpPr>
        <p:spPr>
          <a:xfrm>
            <a:off x="3231392" y="5636414"/>
            <a:ext cx="7702715" cy="335761"/>
          </a:xfrm>
        </p:spPr>
        <p:txBody>
          <a:bodyPr anchor="ctr">
            <a:noAutofit/>
          </a:bodyPr>
          <a:lstStyle>
            <a:lvl1pPr>
              <a:defRPr sz="1800" b="0">
                <a:solidFill>
                  <a:schemeClr val="tx1"/>
                </a:solidFill>
              </a:defRPr>
            </a:lvl1pPr>
          </a:lstStyle>
          <a:p>
            <a:pPr lvl="0"/>
            <a:r>
              <a:rPr lang="fr-FR"/>
              <a:t>Écrire ici le nom de la partie</a:t>
            </a:r>
          </a:p>
        </p:txBody>
      </p:sp>
      <p:pic>
        <p:nvPicPr>
          <p:cNvPr id="23" name="Image 22" descr="Une image contenant obscurité, Caractère coloré, capture d’écran, noir&#10;&#10;Description générée automatiquement">
            <a:extLst>
              <a:ext uri="{FF2B5EF4-FFF2-40B4-BE49-F238E27FC236}">
                <a16:creationId xmlns:a16="http://schemas.microsoft.com/office/drawing/2014/main" id="{09DDB14C-ADF9-0F61-4406-6703E3BFEFF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616555" y="5702744"/>
            <a:ext cx="2146820" cy="842581"/>
          </a:xfrm>
          <a:prstGeom prst="rect">
            <a:avLst/>
          </a:prstGeom>
        </p:spPr>
      </p:pic>
    </p:spTree>
    <p:extLst>
      <p:ext uri="{BB962C8B-B14F-4D97-AF65-F5344CB8AC3E}">
        <p14:creationId xmlns:p14="http://schemas.microsoft.com/office/powerpoint/2010/main" val="4171921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2A4DAC-F8DA-7022-6CC8-E7B799CDF564}"/>
              </a:ext>
            </a:extLst>
          </p:cNvPr>
          <p:cNvSpPr>
            <a:spLocks noGrp="1"/>
          </p:cNvSpPr>
          <p:nvPr>
            <p:ph type="title" hasCustomPrompt="1"/>
          </p:nvPr>
        </p:nvSpPr>
        <p:spPr>
          <a:xfrm>
            <a:off x="647704" y="365125"/>
            <a:ext cx="10963261" cy="379478"/>
          </a:xfrm>
          <a:prstGeom prst="rect">
            <a:avLst/>
          </a:prstGeom>
        </p:spPr>
        <p:txBody>
          <a:bodyPr/>
          <a:lstStyle/>
          <a:p>
            <a:r>
              <a:rPr lang="fr-FR"/>
              <a:t>Titre de la partie</a:t>
            </a:r>
          </a:p>
        </p:txBody>
      </p:sp>
      <p:sp>
        <p:nvSpPr>
          <p:cNvPr id="3" name="Espace réservé du numéro de diapositive 2">
            <a:extLst>
              <a:ext uri="{FF2B5EF4-FFF2-40B4-BE49-F238E27FC236}">
                <a16:creationId xmlns:a16="http://schemas.microsoft.com/office/drawing/2014/main" id="{370B38B0-E06A-59E6-4DE7-9355B4DB29DD}"/>
              </a:ext>
            </a:extLst>
          </p:cNvPr>
          <p:cNvSpPr>
            <a:spLocks noGrp="1"/>
          </p:cNvSpPr>
          <p:nvPr>
            <p:ph type="sldNum" sz="quarter" idx="10"/>
          </p:nvPr>
        </p:nvSpPr>
        <p:spPr/>
        <p:txBody>
          <a:bodyPr/>
          <a:lstStyle/>
          <a:p>
            <a:fld id="{D67C0D4E-7AF8-4EE0-8632-0BA880AF82F5}" type="slidenum">
              <a:rPr lang="fr-FR" smtClean="0"/>
              <a:pPr/>
              <a:t>‹#›</a:t>
            </a:fld>
            <a:endParaRPr lang="fr-FR"/>
          </a:p>
        </p:txBody>
      </p:sp>
      <p:sp>
        <p:nvSpPr>
          <p:cNvPr id="4" name="Espace réservé du pied de page 3">
            <a:extLst>
              <a:ext uri="{FF2B5EF4-FFF2-40B4-BE49-F238E27FC236}">
                <a16:creationId xmlns:a16="http://schemas.microsoft.com/office/drawing/2014/main" id="{CB4871C3-4D08-7B67-EA99-1B765A650412}"/>
              </a:ext>
            </a:extLst>
          </p:cNvPr>
          <p:cNvSpPr>
            <a:spLocks noGrp="1"/>
          </p:cNvSpPr>
          <p:nvPr>
            <p:ph type="ftr" sz="quarter" idx="11"/>
          </p:nvPr>
        </p:nvSpPr>
        <p:spPr>
          <a:xfrm>
            <a:off x="2139408" y="6492875"/>
            <a:ext cx="5253485" cy="180000"/>
          </a:xfrm>
        </p:spPr>
        <p:txBody>
          <a:bodyPr/>
          <a:lstStyle/>
          <a:p>
            <a:r>
              <a:rPr lang="fr-FR"/>
              <a:t>K-WASH _ CRA presentation</a:t>
            </a:r>
          </a:p>
        </p:txBody>
      </p:sp>
      <p:sp>
        <p:nvSpPr>
          <p:cNvPr id="5" name="Espace réservé de la date 4">
            <a:extLst>
              <a:ext uri="{FF2B5EF4-FFF2-40B4-BE49-F238E27FC236}">
                <a16:creationId xmlns:a16="http://schemas.microsoft.com/office/drawing/2014/main" id="{E986600E-82A3-D0D6-4B05-F7BAA20D6FE8}"/>
              </a:ext>
            </a:extLst>
          </p:cNvPr>
          <p:cNvSpPr>
            <a:spLocks noGrp="1"/>
          </p:cNvSpPr>
          <p:nvPr>
            <p:ph type="dt" sz="half" idx="12"/>
          </p:nvPr>
        </p:nvSpPr>
        <p:spPr/>
        <p:txBody>
          <a:bodyPr/>
          <a:lstStyle/>
          <a:p>
            <a:r>
              <a:rPr lang="fr-FR"/>
              <a:t>December 2025</a:t>
            </a:r>
          </a:p>
        </p:txBody>
      </p:sp>
      <p:sp>
        <p:nvSpPr>
          <p:cNvPr id="6" name="Rectangle 5">
            <a:extLst>
              <a:ext uri="{FF2B5EF4-FFF2-40B4-BE49-F238E27FC236}">
                <a16:creationId xmlns:a16="http://schemas.microsoft.com/office/drawing/2014/main" id="{A245D23B-8D13-2D1E-55C9-C09A0C80CC8B}"/>
              </a:ext>
            </a:extLst>
          </p:cNvPr>
          <p:cNvSpPr/>
          <p:nvPr userDrawn="1"/>
        </p:nvSpPr>
        <p:spPr>
          <a:xfrm>
            <a:off x="647704" y="952500"/>
            <a:ext cx="451868" cy="66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a:extLst>
              <a:ext uri="{FF2B5EF4-FFF2-40B4-BE49-F238E27FC236}">
                <a16:creationId xmlns:a16="http://schemas.microsoft.com/office/drawing/2014/main" id="{7915E3CB-8291-EE48-63F0-3BF9383A844E}"/>
              </a:ext>
            </a:extLst>
          </p:cNvPr>
          <p:cNvCxnSpPr>
            <a:cxnSpLocks/>
          </p:cNvCxnSpPr>
          <p:nvPr userDrawn="1"/>
        </p:nvCxnSpPr>
        <p:spPr>
          <a:xfrm>
            <a:off x="2034036" y="6492875"/>
            <a:ext cx="0" cy="160657"/>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Espace réservé du texte 2">
            <a:extLst>
              <a:ext uri="{FF2B5EF4-FFF2-40B4-BE49-F238E27FC236}">
                <a16:creationId xmlns:a16="http://schemas.microsoft.com/office/drawing/2014/main" id="{E80BC05F-4276-8D95-1D77-FF534921877F}"/>
              </a:ext>
            </a:extLst>
          </p:cNvPr>
          <p:cNvSpPr>
            <a:spLocks noGrp="1"/>
          </p:cNvSpPr>
          <p:nvPr>
            <p:ph idx="1" hasCustomPrompt="1"/>
          </p:nvPr>
        </p:nvSpPr>
        <p:spPr>
          <a:xfrm>
            <a:off x="647704" y="1397000"/>
            <a:ext cx="10963261" cy="4619625"/>
          </a:xfrm>
          <a:prstGeom prst="rect">
            <a:avLst/>
          </a:prstGeom>
        </p:spPr>
        <p:txBody>
          <a:bodyPr vert="horz" lIns="0" tIns="0" rIns="0" bIns="0" rtlCol="0">
            <a:noAutofit/>
          </a:bodyPr>
          <a:lstStyle>
            <a:lvl1pPr>
              <a:defRPr>
                <a:solidFill>
                  <a:schemeClr val="tx2"/>
                </a:solidFill>
              </a:defRPr>
            </a:lvl1pPr>
            <a:lvl2pPr>
              <a:defRPr/>
            </a:lvl2pPr>
            <a:lvl3pPr>
              <a:defRPr/>
            </a:lvl3pPr>
            <a:lvl4pPr>
              <a:defRPr/>
            </a:lvl4pPr>
            <a:lvl5pPr>
              <a:defRPr/>
            </a:lvl5pPr>
          </a:lstStyle>
          <a:p>
            <a:pPr lvl="0"/>
            <a:r>
              <a:rPr lang="fr-FR"/>
              <a:t>Premier niveau</a:t>
            </a:r>
          </a:p>
          <a:p>
            <a:pPr lvl="1"/>
            <a:r>
              <a:rPr lang="fr-FR"/>
              <a:t>Deuxième niveau</a:t>
            </a:r>
          </a:p>
          <a:p>
            <a:pPr lvl="1"/>
            <a:endParaRPr lang="fr-FR"/>
          </a:p>
          <a:p>
            <a:pPr lvl="2"/>
            <a:r>
              <a:rPr lang="fr-FR"/>
              <a:t>Texte</a:t>
            </a:r>
          </a:p>
          <a:p>
            <a:pPr lvl="3"/>
            <a:r>
              <a:rPr lang="fr-FR"/>
              <a:t>Texte italique</a:t>
            </a:r>
          </a:p>
          <a:p>
            <a:pPr lvl="3"/>
            <a:endParaRPr lang="fr-FR"/>
          </a:p>
          <a:p>
            <a:pPr lvl="4"/>
            <a:r>
              <a:rPr lang="fr-FR"/>
              <a:t>Premier niveau de liste à puces</a:t>
            </a:r>
          </a:p>
          <a:p>
            <a:pPr lvl="5"/>
            <a:r>
              <a:rPr lang="fr-FR"/>
              <a:t>Second niveau de liste à puces</a:t>
            </a:r>
          </a:p>
        </p:txBody>
      </p:sp>
      <p:pic>
        <p:nvPicPr>
          <p:cNvPr id="10" name="Image 9" descr="Une image contenant obscurité, Caractère coloré, capture d’écran, noir&#10;&#10;Description générée automatiquement">
            <a:extLst>
              <a:ext uri="{FF2B5EF4-FFF2-40B4-BE49-F238E27FC236}">
                <a16:creationId xmlns:a16="http://schemas.microsoft.com/office/drawing/2014/main" id="{507559D5-8BD2-59E4-D879-9F7D65E2F0A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73889" y="6330579"/>
            <a:ext cx="827030" cy="324592"/>
          </a:xfrm>
          <a:prstGeom prst="rect">
            <a:avLst/>
          </a:prstGeom>
        </p:spPr>
      </p:pic>
    </p:spTree>
    <p:extLst>
      <p:ext uri="{BB962C8B-B14F-4D97-AF65-F5344CB8AC3E}">
        <p14:creationId xmlns:p14="http://schemas.microsoft.com/office/powerpoint/2010/main" val="4018212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3701668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4853971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_Description">
    <p:bg>
      <p:bgPr>
        <a:solidFill>
          <a:srgbClr val="DBEFF9"/>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429766" y="1863670"/>
            <a:ext cx="11348378" cy="4052343"/>
          </a:xfrm>
        </p:spPr>
        <p:txBody>
          <a:bodyPr vert="horz" lIns="91440" tIns="45720" rIns="91440" bIns="45720" numCol="2" rtlCol="0" anchor="t">
            <a:normAutofit/>
          </a:bodyPr>
          <a:lstStyle>
            <a:lvl1pPr marL="342900" indent="-342900">
              <a:buFont typeface="Arial" panose="020B0604020202020204" pitchFamily="34" charset="0"/>
              <a:buChar char="•"/>
              <a:defRPr lang="en-US" sz="2000" dirty="0">
                <a:solidFill>
                  <a:srgbClr val="0A5FBA"/>
                </a:solidFill>
              </a:defRPr>
            </a:lvl1pPr>
          </a:lstStyle>
          <a:p>
            <a:pPr lvl="0"/>
            <a:r>
              <a:rPr lang="en-US"/>
              <a:t>Description</a:t>
            </a:r>
          </a:p>
        </p:txBody>
      </p:sp>
      <p:sp>
        <p:nvSpPr>
          <p:cNvPr id="7" name="TextBox 6">
            <a:extLst>
              <a:ext uri="{FF2B5EF4-FFF2-40B4-BE49-F238E27FC236}">
                <a16:creationId xmlns:a16="http://schemas.microsoft.com/office/drawing/2014/main" id="{D0CE24D6-53DF-C3EE-98C5-256C45829EB6}"/>
              </a:ext>
            </a:extLst>
          </p:cNvPr>
          <p:cNvSpPr txBox="1"/>
          <p:nvPr userDrawn="1"/>
        </p:nvSpPr>
        <p:spPr>
          <a:xfrm>
            <a:off x="429766" y="1007390"/>
            <a:ext cx="3878763" cy="461665"/>
          </a:xfrm>
          <a:prstGeom prst="rect">
            <a:avLst/>
          </a:prstGeom>
          <a:noFill/>
        </p:spPr>
        <p:txBody>
          <a:bodyPr wrap="square" rtlCol="0">
            <a:spAutoFit/>
          </a:bodyPr>
          <a:lstStyle/>
          <a:p>
            <a:r>
              <a:rPr lang="en-GB" sz="2400" b="1" i="0">
                <a:solidFill>
                  <a:srgbClr val="0A5FBA"/>
                </a:solidFill>
                <a:latin typeface="Roboto Black" panose="02000000000000000000" pitchFamily="2" charset="0"/>
                <a:ea typeface="Roboto Black" panose="02000000000000000000" pitchFamily="2" charset="0"/>
              </a:rPr>
              <a:t>About this module</a:t>
            </a:r>
          </a:p>
        </p:txBody>
      </p:sp>
      <p:sp>
        <p:nvSpPr>
          <p:cNvPr id="9" name="Slide Number Placeholder 5">
            <a:extLst>
              <a:ext uri="{FF2B5EF4-FFF2-40B4-BE49-F238E27FC236}">
                <a16:creationId xmlns:a16="http://schemas.microsoft.com/office/drawing/2014/main" id="{4AE57DFF-FBB7-A1F5-50F8-185BEE7FAB43}"/>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5515620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4680464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532151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4535395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4145442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3550365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3" Type="http://schemas.openxmlformats.org/officeDocument/2006/relationships/image" Target="../media/image23.svg"/><Relationship Id="rId7" Type="http://schemas.openxmlformats.org/officeDocument/2006/relationships/image" Target="../media/image27.svg"/><Relationship Id="rId12"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sv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svg"/><Relationship Id="rId9" Type="http://schemas.openxmlformats.org/officeDocument/2006/relationships/image" Target="../media/image29.png"/><Relationship Id="rId14" Type="http://schemas.openxmlformats.org/officeDocument/2006/relationships/image" Target="../media/image34.sv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go.mwater.co/irc/2025_keny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1.png"/><Relationship Id="rId7" Type="http://schemas.openxmlformats.org/officeDocument/2006/relationships/image" Target="../media/image54.jpeg"/><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image" Target="../media/image44.png"/><Relationship Id="rId11" Type="http://schemas.openxmlformats.org/officeDocument/2006/relationships/image" Target="../media/image58.png"/><Relationship Id="rId5" Type="http://schemas.openxmlformats.org/officeDocument/2006/relationships/image" Target="../media/image53.png"/><Relationship Id="rId10" Type="http://schemas.openxmlformats.org/officeDocument/2006/relationships/image" Target="../media/image57.png"/><Relationship Id="rId4" Type="http://schemas.openxmlformats.org/officeDocument/2006/relationships/image" Target="../media/image52.png"/><Relationship Id="rId9"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58.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67.jpeg"/></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71.jpeg"/></Relationships>
</file>

<file path=ppt/slides/_rels/slide3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73.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hyperlink" Target="https://unsplash.com/photos/an-aerial-view-of-a-bridge-over-a-river-tZSeC3iPwFE?utm_source=unsplash&amp;utm_medium=referral&amp;utm_content=creditCopyText" TargetMode="External"/><Relationship Id="rId4" Type="http://schemas.openxmlformats.org/officeDocument/2006/relationships/hyperlink" Target="https://unsplash.com/@rejaul_creativedesign?utm_source=unsplash&amp;utm_medium=referral&amp;utm_content=creditCopyText"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0.xml"/><Relationship Id="rId1" Type="http://schemas.openxmlformats.org/officeDocument/2006/relationships/slideLayout" Target="../slideLayouts/slideLayout18.xml"/><Relationship Id="rId4" Type="http://schemas.openxmlformats.org/officeDocument/2006/relationships/hyperlink" Target="https://thinkhazard.org/en/"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thinkhazard.org/en/"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81.jpeg"/></Relationships>
</file>

<file path=ppt/slides/_rels/slide4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84.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5.xml"/><Relationship Id="rId1" Type="http://schemas.openxmlformats.org/officeDocument/2006/relationships/slideLayout" Target="../slideLayouts/slideLayout18.xml"/><Relationship Id="rId4" Type="http://schemas.openxmlformats.org/officeDocument/2006/relationships/image" Target="../media/image86.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hyperlink" Target="https://utsd8.prod.acquia-sites.com/sites/default/files/2023-10/ClimateFIRST_ABR_0.xlsx" TargetMode="Externa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7.xml"/><Relationship Id="rId1" Type="http://schemas.openxmlformats.org/officeDocument/2006/relationships/slideLayout" Target="../slideLayouts/slideLayout18.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8.xml"/><Relationship Id="rId1" Type="http://schemas.openxmlformats.org/officeDocument/2006/relationships/slideLayout" Target="../slideLayouts/slideLayout18.xml"/><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slideLayout" Target="../slideLayouts/slideLayout18.xml"/><Relationship Id="rId1" Type="http://schemas.openxmlformats.org/officeDocument/2006/relationships/video" Target="https://www.youtube.com/embed/m8ICEo13sJU?feature=oembed"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8" Type="http://schemas.openxmlformats.org/officeDocument/2006/relationships/hyperlink" Target="http://thinkhazard.org/" TargetMode="External"/><Relationship Id="rId13" Type="http://schemas.openxmlformats.org/officeDocument/2006/relationships/hyperlink" Target="https://www.environment.gov.rw/index.php?eID=dumpFile&amp;t=f&amp;f=55461&amp;token=9b346eec57470d41931161671509c7459f78ed55" TargetMode="External"/><Relationship Id="rId3" Type="http://schemas.openxmlformats.org/officeDocument/2006/relationships/hyperlink" Target="https://www.worldbank.org/en/news/feature/2020/11/17/the-adaptation-principles-6-ways-to-build-resilience-to-climate-change" TargetMode="External"/><Relationship Id="rId7" Type="http://schemas.openxmlformats.org/officeDocument/2006/relationships/hyperlink" Target="https://climatescreeningtools.worldbank.org/sites/default/files/inline-files/CDRS%20Reference%20Guide%20Water_0.pdf" TargetMode="External"/><Relationship Id="rId12" Type="http://schemas.openxmlformats.org/officeDocument/2006/relationships/hyperlink" Target="https://www.nps.gov/subjects/climatechange/upload/Scenario-Workshop-APIS-508compliant.pdf" TargetMode="External"/><Relationship Id="rId2" Type="http://schemas.openxmlformats.org/officeDocument/2006/relationships/notesSlide" Target="../notesSlides/notesSlide72.xml"/><Relationship Id="rId1" Type="http://schemas.openxmlformats.org/officeDocument/2006/relationships/slideLayout" Target="../slideLayouts/slideLayout13.xml"/><Relationship Id="rId6" Type="http://schemas.openxmlformats.org/officeDocument/2006/relationships/hyperlink" Target="https://www.adaptation-undp.org/resources/reports/adaptation-principles-guide-designing-strategies-climate-change-adaptation-and" TargetMode="External"/><Relationship Id="rId11" Type="http://schemas.openxmlformats.org/officeDocument/2006/relationships/hyperlink" Target="https://www.nps.gov/subjects/climatechange/scenarioplanning.htm" TargetMode="External"/><Relationship Id="rId5" Type="http://schemas.openxmlformats.org/officeDocument/2006/relationships/hyperlink" Target="https://www.uts.edu.au/" TargetMode="External"/><Relationship Id="rId10" Type="http://schemas.openxmlformats.org/officeDocument/2006/relationships/hyperlink" Target="https://www.fisheries.noaa.gov/national/climate/scenario-planning-tool-climate-informed-decision-making" TargetMode="External"/><Relationship Id="rId4" Type="http://schemas.openxmlformats.org/officeDocument/2006/relationships/hyperlink" Target="https://groupehuit.com/" TargetMode="External"/><Relationship Id="rId9" Type="http://schemas.openxmlformats.org/officeDocument/2006/relationships/hyperlink" Target="https://climateknowledgeportal.worldbank.org/"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3.xml"/><Relationship Id="rId1" Type="http://schemas.openxmlformats.org/officeDocument/2006/relationships/slideLayout" Target="../slideLayouts/slideLayout17.xml"/><Relationship Id="rId6" Type="http://schemas.microsoft.com/office/2007/relationships/hdphoto" Target="../media/hdphoto3.wdp"/><Relationship Id="rId5" Type="http://schemas.openxmlformats.org/officeDocument/2006/relationships/image" Target="../media/image103.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03DCF68E-0727-F4ED-B80D-B0E32B02CB3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2316833-925B-82D3-CE86-AC71641E7720}"/>
              </a:ext>
            </a:extLst>
          </p:cNvPr>
          <p:cNvSpPr>
            <a:spLocks noGrp="1"/>
          </p:cNvSpPr>
          <p:nvPr>
            <p:ph type="ctrTitle"/>
          </p:nvPr>
        </p:nvSpPr>
        <p:spPr/>
        <p:txBody>
          <a:bodyPr>
            <a:normAutofit fontScale="90000"/>
          </a:bodyPr>
          <a:lstStyle/>
          <a:p>
            <a:r>
              <a:rPr lang="en-GB" kern="0">
                <a:solidFill>
                  <a:schemeClr val="tx1"/>
                </a:solidFill>
                <a:latin typeface="Roboto"/>
                <a:ea typeface="Roboto"/>
                <a:cs typeface="Roboto"/>
                <a:sym typeface="Roboto"/>
              </a:rPr>
              <a:t>Toolkit for Water and Sanitation Infrastructure Planning</a:t>
            </a:r>
            <a:endParaRPr lang="en-GB">
              <a:solidFill>
                <a:schemeClr val="tx1"/>
              </a:solidFill>
            </a:endParaRPr>
          </a:p>
        </p:txBody>
      </p:sp>
      <p:sp>
        <p:nvSpPr>
          <p:cNvPr id="6" name="Text Placeholder 5">
            <a:extLst>
              <a:ext uri="{FF2B5EF4-FFF2-40B4-BE49-F238E27FC236}">
                <a16:creationId xmlns:a16="http://schemas.microsoft.com/office/drawing/2014/main" id="{40617B92-D634-9A9C-2050-360CE9A4A601}"/>
              </a:ext>
            </a:extLst>
          </p:cNvPr>
          <p:cNvSpPr>
            <a:spLocks noGrp="1"/>
          </p:cNvSpPr>
          <p:nvPr>
            <p:ph type="subTitle" idx="1"/>
          </p:nvPr>
        </p:nvSpPr>
        <p:spPr/>
        <p:txBody>
          <a:bodyPr/>
          <a:lstStyle/>
          <a:p>
            <a:endParaRPr lang="en-GB"/>
          </a:p>
        </p:txBody>
      </p:sp>
      <p:pic>
        <p:nvPicPr>
          <p:cNvPr id="7" name="Picture Placeholder 6" descr="A water treatment plant with a red bridge&#10;&#10;AI-generated content may be incorrect.">
            <a:extLst>
              <a:ext uri="{FF2B5EF4-FFF2-40B4-BE49-F238E27FC236}">
                <a16:creationId xmlns:a16="http://schemas.microsoft.com/office/drawing/2014/main" id="{8F4AB6B5-9844-2FF7-ADA5-E3A0397F5D33}"/>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FD16E59C-73C9-C10F-B230-C024588227EF}"/>
              </a:ext>
            </a:extLst>
          </p:cNvPr>
          <p:cNvSpPr>
            <a:spLocks noGrp="1"/>
          </p:cNvSpPr>
          <p:nvPr>
            <p:ph type="body" sz="quarter" idx="14"/>
          </p:nvPr>
        </p:nvSpPr>
        <p:spPr/>
        <p:txBody>
          <a:bodyPr/>
          <a:lstStyle/>
          <a:p>
            <a:r>
              <a:rPr lang="en-GB"/>
              <a:t>MODULE 5</a:t>
            </a:r>
          </a:p>
        </p:txBody>
      </p:sp>
    </p:spTree>
    <p:extLst>
      <p:ext uri="{BB962C8B-B14F-4D97-AF65-F5344CB8AC3E}">
        <p14:creationId xmlns:p14="http://schemas.microsoft.com/office/powerpoint/2010/main" val="4105083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8F35D24-30AB-2852-0B9E-0C1F30826C9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A5F3F7-05E5-5C51-4495-5A298CEE1400}"/>
              </a:ext>
            </a:extLst>
          </p:cNvPr>
          <p:cNvSpPr>
            <a:spLocks noGrp="1"/>
          </p:cNvSpPr>
          <p:nvPr>
            <p:ph sz="quarter" idx="16"/>
          </p:nvPr>
        </p:nvSpPr>
        <p:spPr>
          <a:xfrm>
            <a:off x="549525" y="937153"/>
            <a:ext cx="11642475" cy="741762"/>
          </a:xfrm>
        </p:spPr>
        <p:txBody>
          <a:bodyPr>
            <a:normAutofit lnSpcReduction="10000"/>
          </a:bodyPr>
          <a:lstStyle/>
          <a:p>
            <a:r>
              <a:rPr lang="en-US"/>
              <a:t>Practical toolboxes for reviewing infrastructure systems</a:t>
            </a:r>
          </a:p>
          <a:p>
            <a:endParaRPr lang="en-GB"/>
          </a:p>
        </p:txBody>
      </p:sp>
    </p:spTree>
    <p:extLst>
      <p:ext uri="{BB962C8B-B14F-4D97-AF65-F5344CB8AC3E}">
        <p14:creationId xmlns:p14="http://schemas.microsoft.com/office/powerpoint/2010/main" val="83225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1">
          <a:extLst>
            <a:ext uri="{FF2B5EF4-FFF2-40B4-BE49-F238E27FC236}">
              <a16:creationId xmlns:a16="http://schemas.microsoft.com/office/drawing/2014/main" id="{3E3614D4-01C1-D7B6-4D8E-F6F574DB7E4C}"/>
            </a:ext>
          </a:extLst>
        </p:cNvPr>
        <p:cNvGrpSpPr/>
        <p:nvPr/>
      </p:nvGrpSpPr>
      <p:grpSpPr>
        <a:xfrm>
          <a:off x="0" y="0"/>
          <a:ext cx="0" cy="0"/>
          <a:chOff x="0" y="0"/>
          <a:chExt cx="0" cy="0"/>
        </a:xfrm>
      </p:grpSpPr>
      <p:sp>
        <p:nvSpPr>
          <p:cNvPr id="1362" name="Google Shape;1362;p76">
            <a:extLst>
              <a:ext uri="{FF2B5EF4-FFF2-40B4-BE49-F238E27FC236}">
                <a16:creationId xmlns:a16="http://schemas.microsoft.com/office/drawing/2014/main" id="{867F5D52-D2F2-D415-EC77-2CADB6429A28}"/>
              </a:ext>
            </a:extLst>
          </p:cNvPr>
          <p:cNvSpPr/>
          <p:nvPr/>
        </p:nvSpPr>
        <p:spPr>
          <a:xfrm>
            <a:off x="531512" y="2713990"/>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76">
            <a:extLst>
              <a:ext uri="{FF2B5EF4-FFF2-40B4-BE49-F238E27FC236}">
                <a16:creationId xmlns:a16="http://schemas.microsoft.com/office/drawing/2014/main" id="{DC22ECEA-ED04-9ADB-40F2-2516DABEE1AA}"/>
              </a:ext>
            </a:extLst>
          </p:cNvPr>
          <p:cNvSpPr/>
          <p:nvPr/>
        </p:nvSpPr>
        <p:spPr>
          <a:xfrm>
            <a:off x="531512" y="3982198"/>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76">
            <a:extLst>
              <a:ext uri="{FF2B5EF4-FFF2-40B4-BE49-F238E27FC236}">
                <a16:creationId xmlns:a16="http://schemas.microsoft.com/office/drawing/2014/main" id="{817FC636-3060-2D45-713A-2E00203A637B}"/>
              </a:ext>
            </a:extLst>
          </p:cNvPr>
          <p:cNvSpPr txBox="1"/>
          <p:nvPr/>
        </p:nvSpPr>
        <p:spPr>
          <a:xfrm>
            <a:off x="512461" y="707145"/>
            <a:ext cx="10830634"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03 | Nature-based Solutions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6" name="Google Shape;1366;p76">
            <a:extLst>
              <a:ext uri="{FF2B5EF4-FFF2-40B4-BE49-F238E27FC236}">
                <a16:creationId xmlns:a16="http://schemas.microsoft.com/office/drawing/2014/main" id="{7A4C6C1B-F504-8B19-81CE-1BA8ACC9C7E5}"/>
              </a:ext>
            </a:extLst>
          </p:cNvPr>
          <p:cNvSpPr/>
          <p:nvPr/>
        </p:nvSpPr>
        <p:spPr>
          <a:xfrm>
            <a:off x="538552" y="5413226"/>
            <a:ext cx="771084" cy="779257"/>
          </a:xfrm>
          <a:custGeom>
            <a:avLst/>
            <a:gdLst/>
            <a:ahLst/>
            <a:cxnLst/>
            <a:rect l="l" t="t" r="r" b="b"/>
            <a:pathLst>
              <a:path w="1156626" h="1168886" extrusionOk="0">
                <a:moveTo>
                  <a:pt x="0" y="0"/>
                </a:moveTo>
                <a:lnTo>
                  <a:pt x="1156626" y="0"/>
                </a:lnTo>
                <a:lnTo>
                  <a:pt x="1156626" y="1168886"/>
                </a:lnTo>
                <a:lnTo>
                  <a:pt x="0" y="1168886"/>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7" name="Google Shape;1367;p76">
            <a:extLst>
              <a:ext uri="{FF2B5EF4-FFF2-40B4-BE49-F238E27FC236}">
                <a16:creationId xmlns:a16="http://schemas.microsoft.com/office/drawing/2014/main" id="{10D77FC2-27B5-2860-A256-B03B20B096C0}"/>
              </a:ext>
            </a:extLst>
          </p:cNvPr>
          <p:cNvSpPr/>
          <p:nvPr/>
        </p:nvSpPr>
        <p:spPr>
          <a:xfrm>
            <a:off x="714788" y="5562654"/>
            <a:ext cx="443771" cy="480401"/>
          </a:xfrm>
          <a:custGeom>
            <a:avLst/>
            <a:gdLst/>
            <a:ahLst/>
            <a:cxnLst/>
            <a:rect l="l" t="t" r="r" b="b"/>
            <a:pathLst>
              <a:path w="665656" h="720601" extrusionOk="0">
                <a:moveTo>
                  <a:pt x="0" y="0"/>
                </a:moveTo>
                <a:lnTo>
                  <a:pt x="665656" y="0"/>
                </a:lnTo>
                <a:lnTo>
                  <a:pt x="665656" y="720602"/>
                </a:lnTo>
                <a:lnTo>
                  <a:pt x="0" y="720602"/>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76">
            <a:extLst>
              <a:ext uri="{FF2B5EF4-FFF2-40B4-BE49-F238E27FC236}">
                <a16:creationId xmlns:a16="http://schemas.microsoft.com/office/drawing/2014/main" id="{913F5A45-88D3-B211-34EF-756E8A5802ED}"/>
              </a:ext>
            </a:extLst>
          </p:cNvPr>
          <p:cNvSpPr txBox="1"/>
          <p:nvPr/>
        </p:nvSpPr>
        <p:spPr>
          <a:xfrm>
            <a:off x="498393" y="1484633"/>
            <a:ext cx="6938400" cy="89236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B5FBA"/>
                </a:solidFill>
                <a:effectLst/>
                <a:uLnTx/>
                <a:uFillTx/>
                <a:latin typeface="Roboto"/>
                <a:ea typeface="Roboto"/>
                <a:cs typeface="Roboto"/>
                <a:sym typeface="Roboto"/>
              </a:rPr>
              <a:t>Nature-based solutions can complement, substitute for, or protect traditional grey infrastructure to enhance the resilience of service delivery to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69" name="Google Shape;1369;p76">
            <a:extLst>
              <a:ext uri="{FF2B5EF4-FFF2-40B4-BE49-F238E27FC236}">
                <a16:creationId xmlns:a16="http://schemas.microsoft.com/office/drawing/2014/main" id="{8A8DC5D6-0831-65E1-A091-E203D4581D30}"/>
              </a:ext>
            </a:extLst>
          </p:cNvPr>
          <p:cNvSpPr txBox="1"/>
          <p:nvPr/>
        </p:nvSpPr>
        <p:spPr>
          <a:xfrm>
            <a:off x="1552018" y="2754369"/>
            <a:ext cx="5665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Complement</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Restoring watersheds, which serve as ecological infrastructure supplying water to reservoirs, plays a vital role in regulating hydrological processes and maintaining water 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76">
            <a:extLst>
              <a:ext uri="{FF2B5EF4-FFF2-40B4-BE49-F238E27FC236}">
                <a16:creationId xmlns:a16="http://schemas.microsoft.com/office/drawing/2014/main" id="{D0A71EA3-F580-2529-8523-A026B7911636}"/>
              </a:ext>
            </a:extLst>
          </p:cNvPr>
          <p:cNvSpPr txBox="1"/>
          <p:nvPr/>
        </p:nvSpPr>
        <p:spPr>
          <a:xfrm>
            <a:off x="1552500" y="4003526"/>
            <a:ext cx="56648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Substitute</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Using deep-rooted vegetation for slope stabilization offers a cost-effective alternative to building concrete retaining walls, and is estimated to save up to 90% in implementation costs.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76">
            <a:extLst>
              <a:ext uri="{FF2B5EF4-FFF2-40B4-BE49-F238E27FC236}">
                <a16:creationId xmlns:a16="http://schemas.microsoft.com/office/drawing/2014/main" id="{87291571-FC42-D856-6EC4-479C070DC402}"/>
              </a:ext>
            </a:extLst>
          </p:cNvPr>
          <p:cNvSpPr txBox="1"/>
          <p:nvPr/>
        </p:nvSpPr>
        <p:spPr>
          <a:xfrm>
            <a:off x="1552500" y="5453605"/>
            <a:ext cx="56648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Safeguard</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Afforesting mangrove forests could protect shorelines from erosion, thus safeguarding nearby roads, buildings, and utilities from wave damage during storms and sea surges.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76">
            <a:extLst>
              <a:ext uri="{FF2B5EF4-FFF2-40B4-BE49-F238E27FC236}">
                <a16:creationId xmlns:a16="http://schemas.microsoft.com/office/drawing/2014/main" id="{823739DA-AD71-0259-F041-304BC167038E}"/>
              </a:ext>
            </a:extLst>
          </p:cNvPr>
          <p:cNvSpPr/>
          <p:nvPr/>
        </p:nvSpPr>
        <p:spPr>
          <a:xfrm flipH="1">
            <a:off x="415368" y="3825244"/>
            <a:ext cx="1028667" cy="1053981"/>
          </a:xfrm>
          <a:custGeom>
            <a:avLst/>
            <a:gdLst/>
            <a:ahLst/>
            <a:cxnLst/>
            <a:rect l="l" t="t" r="r" b="b"/>
            <a:pathLst>
              <a:path w="1842389" h="1887728" extrusionOk="0">
                <a:moveTo>
                  <a:pt x="1842389" y="0"/>
                </a:moveTo>
                <a:lnTo>
                  <a:pt x="0" y="0"/>
                </a:lnTo>
                <a:lnTo>
                  <a:pt x="0" y="1887728"/>
                </a:lnTo>
                <a:lnTo>
                  <a:pt x="1842389" y="1887728"/>
                </a:lnTo>
                <a:lnTo>
                  <a:pt x="1842389" y="0"/>
                </a:lnTo>
                <a:close/>
              </a:path>
            </a:pathLst>
          </a:custGeom>
          <a:blipFill rotWithShape="1">
            <a:blip r:embed="rId5" cstate="screen">
              <a:alphaModFix/>
              <a:extLst>
                <a:ext uri="{28A0092B-C50C-407E-A947-70E740481C1C}">
                  <a14:useLocalDpi xmlns:a14="http://schemas.microsoft.com/office/drawing/2010/main"/>
                </a:ext>
              </a:extLst>
            </a:blip>
            <a:stretch>
              <a:fillRect l="-1224" r="-12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76">
            <a:extLst>
              <a:ext uri="{FF2B5EF4-FFF2-40B4-BE49-F238E27FC236}">
                <a16:creationId xmlns:a16="http://schemas.microsoft.com/office/drawing/2014/main" id="{D851C438-BF3B-7C79-3E30-FF01D373542E}"/>
              </a:ext>
            </a:extLst>
          </p:cNvPr>
          <p:cNvSpPr/>
          <p:nvPr/>
        </p:nvSpPr>
        <p:spPr>
          <a:xfrm>
            <a:off x="693526" y="2853456"/>
            <a:ext cx="484293" cy="456570"/>
          </a:xfrm>
          <a:custGeom>
            <a:avLst/>
            <a:gdLst/>
            <a:ahLst/>
            <a:cxnLst/>
            <a:rect l="l" t="t" r="r" b="b"/>
            <a:pathLst>
              <a:path w="894080" h="842899" extrusionOk="0">
                <a:moveTo>
                  <a:pt x="0" y="0"/>
                </a:moveTo>
                <a:lnTo>
                  <a:pt x="894080" y="0"/>
                </a:lnTo>
                <a:lnTo>
                  <a:pt x="894080" y="842899"/>
                </a:lnTo>
                <a:lnTo>
                  <a:pt x="0" y="842899"/>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t="-3032" b="-303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76">
            <a:extLst>
              <a:ext uri="{FF2B5EF4-FFF2-40B4-BE49-F238E27FC236}">
                <a16:creationId xmlns:a16="http://schemas.microsoft.com/office/drawing/2014/main" id="{ACD7E533-A511-B66F-44A5-742D1A2564D3}"/>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847362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A9D045-CA47-ED2B-D492-514C863130A8}"/>
              </a:ext>
            </a:extLst>
          </p:cNvPr>
          <p:cNvSpPr>
            <a:spLocks noGrp="1"/>
          </p:cNvSpPr>
          <p:nvPr>
            <p:ph type="title"/>
          </p:nvPr>
        </p:nvSpPr>
        <p:spPr/>
        <p:txBody>
          <a:bodyPr>
            <a:normAutofit fontScale="90000"/>
          </a:bodyPr>
          <a:lstStyle/>
          <a:p>
            <a:r>
              <a:rPr lang="fr-FR"/>
              <a:t>Contents</a:t>
            </a:r>
          </a:p>
        </p:txBody>
      </p:sp>
      <p:sp>
        <p:nvSpPr>
          <p:cNvPr id="3" name="Espace réservé du texte 2">
            <a:extLst>
              <a:ext uri="{FF2B5EF4-FFF2-40B4-BE49-F238E27FC236}">
                <a16:creationId xmlns:a16="http://schemas.microsoft.com/office/drawing/2014/main" id="{9791C0F1-D83D-6305-DFC3-5E20AE0E7951}"/>
              </a:ext>
            </a:extLst>
          </p:cNvPr>
          <p:cNvSpPr>
            <a:spLocks noGrp="1"/>
          </p:cNvSpPr>
          <p:nvPr>
            <p:ph type="body" sz="quarter" idx="10"/>
          </p:nvPr>
        </p:nvSpPr>
        <p:spPr/>
        <p:txBody>
          <a:bodyPr>
            <a:normAutofit fontScale="77500" lnSpcReduction="20000"/>
          </a:bodyPr>
          <a:lstStyle/>
          <a:p>
            <a:r>
              <a:rPr lang="fr-FR"/>
              <a:t>01.</a:t>
            </a:r>
          </a:p>
        </p:txBody>
      </p:sp>
      <p:sp>
        <p:nvSpPr>
          <p:cNvPr id="4" name="Espace réservé du texte 3">
            <a:extLst>
              <a:ext uri="{FF2B5EF4-FFF2-40B4-BE49-F238E27FC236}">
                <a16:creationId xmlns:a16="http://schemas.microsoft.com/office/drawing/2014/main" id="{01465FBE-DEFD-8EB0-197E-AD5AB230B86F}"/>
              </a:ext>
            </a:extLst>
          </p:cNvPr>
          <p:cNvSpPr>
            <a:spLocks noGrp="1"/>
          </p:cNvSpPr>
          <p:nvPr>
            <p:ph type="body" sz="quarter" idx="18"/>
          </p:nvPr>
        </p:nvSpPr>
        <p:spPr/>
        <p:txBody>
          <a:bodyPr/>
          <a:lstStyle/>
          <a:p>
            <a:r>
              <a:rPr lang="en-US">
                <a:effectLst/>
                <a:latin typeface="+mn-lt"/>
              </a:rPr>
              <a:t>Objectives of the CRA</a:t>
            </a:r>
            <a:endParaRPr lang="en-US" sz="1800">
              <a:effectLst/>
              <a:latin typeface="+mn-lt"/>
              <a:ea typeface="Aptos" panose="020B0004020202020204" pitchFamily="34" charset="0"/>
              <a:cs typeface="Aptos" panose="020B0004020202020204" pitchFamily="34" charset="0"/>
            </a:endParaRPr>
          </a:p>
        </p:txBody>
      </p:sp>
      <p:sp>
        <p:nvSpPr>
          <p:cNvPr id="5" name="Espace réservé du texte 4">
            <a:extLst>
              <a:ext uri="{FF2B5EF4-FFF2-40B4-BE49-F238E27FC236}">
                <a16:creationId xmlns:a16="http://schemas.microsoft.com/office/drawing/2014/main" id="{8A410EC9-6014-D226-7E9F-D7D665440191}"/>
              </a:ext>
            </a:extLst>
          </p:cNvPr>
          <p:cNvSpPr>
            <a:spLocks noGrp="1"/>
          </p:cNvSpPr>
          <p:nvPr>
            <p:ph type="body" sz="quarter" idx="19"/>
          </p:nvPr>
        </p:nvSpPr>
        <p:spPr/>
        <p:txBody>
          <a:bodyPr>
            <a:normAutofit fontScale="77500" lnSpcReduction="20000"/>
          </a:bodyPr>
          <a:lstStyle/>
          <a:p>
            <a:r>
              <a:rPr lang="fr-FR"/>
              <a:t>02.</a:t>
            </a:r>
          </a:p>
        </p:txBody>
      </p:sp>
      <p:sp>
        <p:nvSpPr>
          <p:cNvPr id="6" name="Espace réservé du texte 5">
            <a:extLst>
              <a:ext uri="{FF2B5EF4-FFF2-40B4-BE49-F238E27FC236}">
                <a16:creationId xmlns:a16="http://schemas.microsoft.com/office/drawing/2014/main" id="{8BF4D52B-90D1-A52C-5C1F-FC545DBFBACC}"/>
              </a:ext>
            </a:extLst>
          </p:cNvPr>
          <p:cNvSpPr>
            <a:spLocks noGrp="1"/>
          </p:cNvSpPr>
          <p:nvPr>
            <p:ph type="body" sz="quarter" idx="20"/>
          </p:nvPr>
        </p:nvSpPr>
        <p:spPr>
          <a:xfrm>
            <a:off x="3231985" y="2207414"/>
            <a:ext cx="7702715" cy="335761"/>
          </a:xfrm>
        </p:spPr>
        <p:txBody>
          <a:bodyPr/>
          <a:lstStyle/>
          <a:p>
            <a:r>
              <a:rPr lang="fr-FR" err="1">
                <a:latin typeface="+mn-lt"/>
              </a:rPr>
              <a:t>Benefits</a:t>
            </a:r>
            <a:r>
              <a:rPr lang="fr-FR">
                <a:latin typeface="+mn-lt"/>
              </a:rPr>
              <a:t> of </a:t>
            </a:r>
            <a:r>
              <a:rPr lang="fr-FR" err="1">
                <a:latin typeface="+mn-lt"/>
              </a:rPr>
              <a:t>Mainstreaming</a:t>
            </a:r>
            <a:r>
              <a:rPr lang="fr-FR">
                <a:latin typeface="+mn-lt"/>
              </a:rPr>
              <a:t> </a:t>
            </a:r>
            <a:r>
              <a:rPr lang="fr-FR" err="1">
                <a:latin typeface="+mn-lt"/>
              </a:rPr>
              <a:t>Climate</a:t>
            </a:r>
            <a:r>
              <a:rPr lang="fr-FR">
                <a:latin typeface="+mn-lt"/>
              </a:rPr>
              <a:t> </a:t>
            </a:r>
            <a:r>
              <a:rPr lang="fr-FR" err="1">
                <a:latin typeface="+mn-lt"/>
              </a:rPr>
              <a:t>Resilience</a:t>
            </a:r>
            <a:r>
              <a:rPr lang="fr-FR">
                <a:latin typeface="+mn-lt"/>
              </a:rPr>
              <a:t> in WASH</a:t>
            </a:r>
          </a:p>
        </p:txBody>
      </p:sp>
      <p:sp>
        <p:nvSpPr>
          <p:cNvPr id="7" name="Espace réservé du texte 6">
            <a:extLst>
              <a:ext uri="{FF2B5EF4-FFF2-40B4-BE49-F238E27FC236}">
                <a16:creationId xmlns:a16="http://schemas.microsoft.com/office/drawing/2014/main" id="{2A70AD15-7335-F5A1-C454-FAAEB62EEB08}"/>
              </a:ext>
            </a:extLst>
          </p:cNvPr>
          <p:cNvSpPr>
            <a:spLocks noGrp="1"/>
          </p:cNvSpPr>
          <p:nvPr>
            <p:ph type="body" sz="quarter" idx="21"/>
          </p:nvPr>
        </p:nvSpPr>
        <p:spPr>
          <a:xfrm>
            <a:off x="2406650" y="3035910"/>
            <a:ext cx="700916" cy="335761"/>
          </a:xfrm>
        </p:spPr>
        <p:txBody>
          <a:bodyPr>
            <a:normAutofit fontScale="77500" lnSpcReduction="20000"/>
          </a:bodyPr>
          <a:lstStyle/>
          <a:p>
            <a:r>
              <a:rPr lang="fr-FR"/>
              <a:t>04.</a:t>
            </a:r>
          </a:p>
        </p:txBody>
      </p:sp>
      <p:sp>
        <p:nvSpPr>
          <p:cNvPr id="8" name="Espace réservé du texte 7">
            <a:extLst>
              <a:ext uri="{FF2B5EF4-FFF2-40B4-BE49-F238E27FC236}">
                <a16:creationId xmlns:a16="http://schemas.microsoft.com/office/drawing/2014/main" id="{A86AC909-C503-06A6-05C3-67AC219A2981}"/>
              </a:ext>
            </a:extLst>
          </p:cNvPr>
          <p:cNvSpPr>
            <a:spLocks noGrp="1"/>
          </p:cNvSpPr>
          <p:nvPr>
            <p:ph type="body" sz="quarter" idx="22"/>
          </p:nvPr>
        </p:nvSpPr>
        <p:spPr>
          <a:xfrm>
            <a:off x="3231984" y="3035910"/>
            <a:ext cx="7702715" cy="335761"/>
          </a:xfrm>
        </p:spPr>
        <p:txBody>
          <a:bodyPr/>
          <a:lstStyle/>
          <a:p>
            <a:r>
              <a:rPr lang="en-US"/>
              <a:t>Understanding Climatology, Physical Parameters &amp; Hazards</a:t>
            </a:r>
            <a:endParaRPr lang="fr-FR">
              <a:latin typeface="+mn-lt"/>
            </a:endParaRPr>
          </a:p>
        </p:txBody>
      </p:sp>
      <p:sp>
        <p:nvSpPr>
          <p:cNvPr id="9" name="Espace réservé du texte 8">
            <a:extLst>
              <a:ext uri="{FF2B5EF4-FFF2-40B4-BE49-F238E27FC236}">
                <a16:creationId xmlns:a16="http://schemas.microsoft.com/office/drawing/2014/main" id="{F91BD2E9-E9EE-4159-6EEC-197E63C5D5FA}"/>
              </a:ext>
            </a:extLst>
          </p:cNvPr>
          <p:cNvSpPr>
            <a:spLocks noGrp="1"/>
          </p:cNvSpPr>
          <p:nvPr>
            <p:ph type="body" sz="quarter" idx="23"/>
          </p:nvPr>
        </p:nvSpPr>
        <p:spPr>
          <a:xfrm>
            <a:off x="2406650" y="3464535"/>
            <a:ext cx="700916" cy="335761"/>
          </a:xfrm>
        </p:spPr>
        <p:txBody>
          <a:bodyPr>
            <a:normAutofit fontScale="77500" lnSpcReduction="20000"/>
          </a:bodyPr>
          <a:lstStyle/>
          <a:p>
            <a:r>
              <a:rPr lang="fr-FR"/>
              <a:t>05.</a:t>
            </a:r>
          </a:p>
        </p:txBody>
      </p:sp>
      <p:sp>
        <p:nvSpPr>
          <p:cNvPr id="10" name="Espace réservé du texte 9">
            <a:extLst>
              <a:ext uri="{FF2B5EF4-FFF2-40B4-BE49-F238E27FC236}">
                <a16:creationId xmlns:a16="http://schemas.microsoft.com/office/drawing/2014/main" id="{A35C5B78-C6CF-FB43-D6D6-2430CF7B4463}"/>
              </a:ext>
            </a:extLst>
          </p:cNvPr>
          <p:cNvSpPr>
            <a:spLocks noGrp="1"/>
          </p:cNvSpPr>
          <p:nvPr>
            <p:ph type="body" sz="quarter" idx="24"/>
          </p:nvPr>
        </p:nvSpPr>
        <p:spPr>
          <a:xfrm>
            <a:off x="3231984" y="3464535"/>
            <a:ext cx="7702715" cy="335761"/>
          </a:xfrm>
        </p:spPr>
        <p:txBody>
          <a:bodyPr/>
          <a:lstStyle/>
          <a:p>
            <a:r>
              <a:rPr lang="fr-FR"/>
              <a:t>Hazard &amp; Investment Mapping</a:t>
            </a:r>
            <a:endParaRPr lang="fr-FR">
              <a:latin typeface="+mn-lt"/>
            </a:endParaRPr>
          </a:p>
        </p:txBody>
      </p:sp>
      <p:sp>
        <p:nvSpPr>
          <p:cNvPr id="11" name="Espace réservé du texte 10">
            <a:extLst>
              <a:ext uri="{FF2B5EF4-FFF2-40B4-BE49-F238E27FC236}">
                <a16:creationId xmlns:a16="http://schemas.microsoft.com/office/drawing/2014/main" id="{E1C437CC-7427-7106-E95D-BD46C1811546}"/>
              </a:ext>
            </a:extLst>
          </p:cNvPr>
          <p:cNvSpPr>
            <a:spLocks noGrp="1"/>
          </p:cNvSpPr>
          <p:nvPr>
            <p:ph type="body" sz="quarter" idx="25"/>
          </p:nvPr>
        </p:nvSpPr>
        <p:spPr>
          <a:xfrm>
            <a:off x="2406057" y="3893160"/>
            <a:ext cx="700916" cy="335761"/>
          </a:xfrm>
        </p:spPr>
        <p:txBody>
          <a:bodyPr>
            <a:normAutofit fontScale="77500" lnSpcReduction="20000"/>
          </a:bodyPr>
          <a:lstStyle/>
          <a:p>
            <a:r>
              <a:rPr lang="fr-FR"/>
              <a:t>06.</a:t>
            </a:r>
          </a:p>
        </p:txBody>
      </p:sp>
      <p:sp>
        <p:nvSpPr>
          <p:cNvPr id="12" name="Espace réservé du texte 11">
            <a:extLst>
              <a:ext uri="{FF2B5EF4-FFF2-40B4-BE49-F238E27FC236}">
                <a16:creationId xmlns:a16="http://schemas.microsoft.com/office/drawing/2014/main" id="{99410F8F-01BB-9124-DB61-DA56D8C4AF94}"/>
              </a:ext>
            </a:extLst>
          </p:cNvPr>
          <p:cNvSpPr>
            <a:spLocks noGrp="1"/>
          </p:cNvSpPr>
          <p:nvPr>
            <p:ph type="body" sz="quarter" idx="26"/>
          </p:nvPr>
        </p:nvSpPr>
        <p:spPr>
          <a:xfrm>
            <a:off x="3231391" y="3893160"/>
            <a:ext cx="7702715" cy="335761"/>
          </a:xfrm>
        </p:spPr>
        <p:txBody>
          <a:bodyPr/>
          <a:lstStyle/>
          <a:p>
            <a:r>
              <a:rPr lang="fr-FR">
                <a:latin typeface="+mn-lt"/>
              </a:rPr>
              <a:t>Adaptation Options</a:t>
            </a:r>
          </a:p>
        </p:txBody>
      </p:sp>
      <p:sp>
        <p:nvSpPr>
          <p:cNvPr id="13" name="Espace réservé du texte 11">
            <a:extLst>
              <a:ext uri="{FF2B5EF4-FFF2-40B4-BE49-F238E27FC236}">
                <a16:creationId xmlns:a16="http://schemas.microsoft.com/office/drawing/2014/main" id="{99410F8F-01BB-9124-DB61-DA56D8C4AF94}"/>
              </a:ext>
            </a:extLst>
          </p:cNvPr>
          <p:cNvSpPr>
            <a:spLocks noGrp="1"/>
          </p:cNvSpPr>
          <p:nvPr>
            <p:ph type="body" sz="quarter" idx="26"/>
          </p:nvPr>
        </p:nvSpPr>
        <p:spPr>
          <a:xfrm>
            <a:off x="3231390" y="4321785"/>
            <a:ext cx="7702715" cy="335761"/>
          </a:xfrm>
        </p:spPr>
        <p:txBody>
          <a:bodyPr/>
          <a:lstStyle/>
          <a:p>
            <a:r>
              <a:rPr lang="fr-FR"/>
              <a:t>Challenges </a:t>
            </a:r>
            <a:r>
              <a:rPr lang="fr-FR" err="1"/>
              <a:t>we</a:t>
            </a:r>
            <a:r>
              <a:rPr lang="fr-FR"/>
              <a:t> </a:t>
            </a:r>
            <a:r>
              <a:rPr lang="fr-FR" err="1"/>
              <a:t>Encountered</a:t>
            </a:r>
            <a:endParaRPr lang="fr-FR">
              <a:latin typeface="+mn-lt"/>
            </a:endParaRPr>
          </a:p>
        </p:txBody>
      </p:sp>
      <p:sp>
        <p:nvSpPr>
          <p:cNvPr id="15" name="Espace réservé du texte 10">
            <a:extLst>
              <a:ext uri="{FF2B5EF4-FFF2-40B4-BE49-F238E27FC236}">
                <a16:creationId xmlns:a16="http://schemas.microsoft.com/office/drawing/2014/main" id="{E1C437CC-7427-7106-E95D-BD46C1811546}"/>
              </a:ext>
            </a:extLst>
          </p:cNvPr>
          <p:cNvSpPr>
            <a:spLocks noGrp="1"/>
          </p:cNvSpPr>
          <p:nvPr>
            <p:ph type="body" sz="quarter" idx="25"/>
          </p:nvPr>
        </p:nvSpPr>
        <p:spPr>
          <a:xfrm>
            <a:off x="2406057" y="4321785"/>
            <a:ext cx="700916" cy="335761"/>
          </a:xfrm>
        </p:spPr>
        <p:txBody>
          <a:bodyPr>
            <a:normAutofit fontScale="77500" lnSpcReduction="20000"/>
          </a:bodyPr>
          <a:lstStyle/>
          <a:p>
            <a:r>
              <a:rPr lang="fr-FR"/>
              <a:t>07.</a:t>
            </a:r>
          </a:p>
        </p:txBody>
      </p:sp>
      <p:sp>
        <p:nvSpPr>
          <p:cNvPr id="16" name="Espace réservé du texte 4">
            <a:extLst>
              <a:ext uri="{FF2B5EF4-FFF2-40B4-BE49-F238E27FC236}">
                <a16:creationId xmlns:a16="http://schemas.microsoft.com/office/drawing/2014/main" id="{8A410EC9-6014-D226-7E9F-D7D665440191}"/>
              </a:ext>
            </a:extLst>
          </p:cNvPr>
          <p:cNvSpPr>
            <a:spLocks noGrp="1"/>
          </p:cNvSpPr>
          <p:nvPr>
            <p:ph type="body" sz="quarter" idx="19"/>
          </p:nvPr>
        </p:nvSpPr>
        <p:spPr>
          <a:xfrm>
            <a:off x="2406057" y="2607285"/>
            <a:ext cx="700916" cy="335761"/>
          </a:xfrm>
        </p:spPr>
        <p:txBody>
          <a:bodyPr>
            <a:normAutofit fontScale="77500" lnSpcReduction="20000"/>
          </a:bodyPr>
          <a:lstStyle/>
          <a:p>
            <a:r>
              <a:rPr lang="fr-FR"/>
              <a:t>03.</a:t>
            </a:r>
          </a:p>
        </p:txBody>
      </p:sp>
      <p:sp>
        <p:nvSpPr>
          <p:cNvPr id="17" name="Espace réservé du texte 5">
            <a:extLst>
              <a:ext uri="{FF2B5EF4-FFF2-40B4-BE49-F238E27FC236}">
                <a16:creationId xmlns:a16="http://schemas.microsoft.com/office/drawing/2014/main" id="{8BF4D52B-90D1-A52C-5C1F-FC545DBFBACC}"/>
              </a:ext>
            </a:extLst>
          </p:cNvPr>
          <p:cNvSpPr>
            <a:spLocks noGrp="1"/>
          </p:cNvSpPr>
          <p:nvPr>
            <p:ph type="body" sz="quarter" idx="20"/>
          </p:nvPr>
        </p:nvSpPr>
        <p:spPr>
          <a:xfrm>
            <a:off x="3231391" y="2607285"/>
            <a:ext cx="7702715" cy="335761"/>
          </a:xfrm>
        </p:spPr>
        <p:txBody>
          <a:bodyPr/>
          <a:lstStyle/>
          <a:p>
            <a:r>
              <a:rPr lang="fr-FR"/>
              <a:t>CRA  </a:t>
            </a:r>
            <a:r>
              <a:rPr lang="fr-FR" err="1"/>
              <a:t>Process</a:t>
            </a:r>
            <a:endParaRPr lang="fr-FR">
              <a:latin typeface="+mn-lt"/>
            </a:endParaRPr>
          </a:p>
        </p:txBody>
      </p:sp>
      <p:sp>
        <p:nvSpPr>
          <p:cNvPr id="18" name="Espace réservé du texte 11">
            <a:extLst>
              <a:ext uri="{FF2B5EF4-FFF2-40B4-BE49-F238E27FC236}">
                <a16:creationId xmlns:a16="http://schemas.microsoft.com/office/drawing/2014/main" id="{99410F8F-01BB-9124-DB61-DA56D8C4AF94}"/>
              </a:ext>
            </a:extLst>
          </p:cNvPr>
          <p:cNvSpPr>
            <a:spLocks noGrp="1"/>
          </p:cNvSpPr>
          <p:nvPr>
            <p:ph type="body" sz="quarter" idx="26"/>
          </p:nvPr>
        </p:nvSpPr>
        <p:spPr>
          <a:xfrm>
            <a:off x="3231390" y="4734090"/>
            <a:ext cx="7702715" cy="335761"/>
          </a:xfrm>
        </p:spPr>
        <p:txBody>
          <a:bodyPr/>
          <a:lstStyle/>
          <a:p>
            <a:r>
              <a:rPr lang="fr-FR" err="1">
                <a:latin typeface="+mn-lt"/>
              </a:rPr>
              <a:t>Lessons</a:t>
            </a:r>
            <a:r>
              <a:rPr lang="fr-FR">
                <a:latin typeface="+mn-lt"/>
              </a:rPr>
              <a:t> </a:t>
            </a:r>
            <a:r>
              <a:rPr lang="fr-FR" err="1">
                <a:latin typeface="+mn-lt"/>
              </a:rPr>
              <a:t>Learnt</a:t>
            </a:r>
            <a:endParaRPr lang="fr-FR">
              <a:latin typeface="+mn-lt"/>
            </a:endParaRPr>
          </a:p>
        </p:txBody>
      </p:sp>
      <p:sp>
        <p:nvSpPr>
          <p:cNvPr id="19" name="Espace réservé du texte 10">
            <a:extLst>
              <a:ext uri="{FF2B5EF4-FFF2-40B4-BE49-F238E27FC236}">
                <a16:creationId xmlns:a16="http://schemas.microsoft.com/office/drawing/2014/main" id="{E1C437CC-7427-7106-E95D-BD46C1811546}"/>
              </a:ext>
            </a:extLst>
          </p:cNvPr>
          <p:cNvSpPr>
            <a:spLocks noGrp="1"/>
          </p:cNvSpPr>
          <p:nvPr>
            <p:ph type="body" sz="quarter" idx="25"/>
          </p:nvPr>
        </p:nvSpPr>
        <p:spPr>
          <a:xfrm>
            <a:off x="2406057" y="4734090"/>
            <a:ext cx="700916" cy="335761"/>
          </a:xfrm>
        </p:spPr>
        <p:txBody>
          <a:bodyPr>
            <a:normAutofit fontScale="77500" lnSpcReduction="20000"/>
          </a:bodyPr>
          <a:lstStyle/>
          <a:p>
            <a:r>
              <a:rPr lang="fr-FR"/>
              <a:t>08.</a:t>
            </a:r>
          </a:p>
        </p:txBody>
      </p:sp>
    </p:spTree>
    <p:extLst>
      <p:ext uri="{BB962C8B-B14F-4D97-AF65-F5344CB8AC3E}">
        <p14:creationId xmlns:p14="http://schemas.microsoft.com/office/powerpoint/2010/main" val="2334088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88A8A-1265-3A2E-3D2A-FB10F95544E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0057BC0-C26F-B777-F106-207949F66193}"/>
              </a:ext>
            </a:extLst>
          </p:cNvPr>
          <p:cNvSpPr>
            <a:spLocks noGrp="1"/>
          </p:cNvSpPr>
          <p:nvPr>
            <p:ph type="title"/>
          </p:nvPr>
        </p:nvSpPr>
        <p:spPr/>
        <p:txBody>
          <a:bodyPr>
            <a:normAutofit fontScale="90000"/>
          </a:bodyPr>
          <a:lstStyle/>
          <a:p>
            <a:r>
              <a:rPr lang="en-US">
                <a:effectLst/>
              </a:rPr>
              <a:t>01. Objectives of the CRA</a:t>
            </a:r>
            <a:endParaRPr lang="fr-FR"/>
          </a:p>
        </p:txBody>
      </p:sp>
      <p:sp>
        <p:nvSpPr>
          <p:cNvPr id="2" name="Espace réservé de la date 1">
            <a:extLst>
              <a:ext uri="{FF2B5EF4-FFF2-40B4-BE49-F238E27FC236}">
                <a16:creationId xmlns:a16="http://schemas.microsoft.com/office/drawing/2014/main" id="{211795D3-2A7E-25C5-926E-16E68627C19F}"/>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F25C72DF-60DE-C7F6-F12B-63AF10D1CF3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FE7F58F2-FC13-0922-9752-624967DBE3E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2" name="Espace réservé du contenu 11">
            <a:extLst>
              <a:ext uri="{FF2B5EF4-FFF2-40B4-BE49-F238E27FC236}">
                <a16:creationId xmlns:a16="http://schemas.microsoft.com/office/drawing/2014/main" id="{B3002FFE-D1C2-563D-7092-A3528F704541}"/>
              </a:ext>
            </a:extLst>
          </p:cNvPr>
          <p:cNvSpPr>
            <a:spLocks noGrp="1"/>
          </p:cNvSpPr>
          <p:nvPr>
            <p:ph idx="1"/>
          </p:nvPr>
        </p:nvSpPr>
        <p:spPr>
          <a:xfrm>
            <a:off x="647704" y="1397000"/>
            <a:ext cx="10963261" cy="4619625"/>
          </a:xfrm>
        </p:spPr>
        <p:txBody>
          <a:bodyPr>
            <a:noAutofit/>
          </a:bodyPr>
          <a:lstStyle/>
          <a:p>
            <a:pPr marL="0" lvl="4" indent="0" algn="ctr">
              <a:buClrTx/>
              <a:buNone/>
            </a:pPr>
            <a:r>
              <a:rPr lang="fr-FR" err="1">
                <a:solidFill>
                  <a:schemeClr val="tx2"/>
                </a:solidFill>
              </a:rPr>
              <a:t>What</a:t>
            </a:r>
            <a:r>
              <a:rPr lang="fr-FR">
                <a:solidFill>
                  <a:schemeClr val="tx2"/>
                </a:solidFill>
              </a:rPr>
              <a:t> </a:t>
            </a:r>
            <a:r>
              <a:rPr lang="fr-FR" err="1">
                <a:solidFill>
                  <a:schemeClr val="tx2"/>
                </a:solidFill>
              </a:rPr>
              <a:t>is</a:t>
            </a:r>
            <a:r>
              <a:rPr lang="fr-FR">
                <a:solidFill>
                  <a:schemeClr val="tx2"/>
                </a:solidFill>
              </a:rPr>
              <a:t> a </a:t>
            </a:r>
            <a:r>
              <a:rPr lang="fr-FR" err="1">
                <a:solidFill>
                  <a:schemeClr val="tx2"/>
                </a:solidFill>
              </a:rPr>
              <a:t>Climate</a:t>
            </a:r>
            <a:r>
              <a:rPr lang="fr-FR">
                <a:solidFill>
                  <a:schemeClr val="tx2"/>
                </a:solidFill>
              </a:rPr>
              <a:t> </a:t>
            </a:r>
            <a:r>
              <a:rPr lang="fr-FR" err="1">
                <a:solidFill>
                  <a:schemeClr val="tx2"/>
                </a:solidFill>
              </a:rPr>
              <a:t>Risk</a:t>
            </a:r>
            <a:r>
              <a:rPr lang="fr-FR">
                <a:solidFill>
                  <a:schemeClr val="tx2"/>
                </a:solidFill>
              </a:rPr>
              <a:t> </a:t>
            </a:r>
            <a:r>
              <a:rPr lang="fr-FR" err="1">
                <a:solidFill>
                  <a:schemeClr val="tx2"/>
                </a:solidFill>
              </a:rPr>
              <a:t>Assessment</a:t>
            </a:r>
            <a:r>
              <a:rPr lang="fr-FR">
                <a:solidFill>
                  <a:schemeClr val="tx2"/>
                </a:solidFill>
              </a:rPr>
              <a:t> ? </a:t>
            </a:r>
            <a:r>
              <a:rPr lang="fr-FR">
                <a:solidFill>
                  <a:schemeClr val="bg2"/>
                </a:solidFill>
              </a:rPr>
              <a:t> </a:t>
            </a:r>
            <a:r>
              <a:rPr lang="fr-FR" err="1">
                <a:solidFill>
                  <a:schemeClr val="bg2"/>
                </a:solidFill>
              </a:rPr>
              <a:t>What</a:t>
            </a:r>
            <a:r>
              <a:rPr lang="fr-FR">
                <a:solidFill>
                  <a:schemeClr val="bg2"/>
                </a:solidFill>
              </a:rPr>
              <a:t> </a:t>
            </a:r>
            <a:r>
              <a:rPr lang="fr-FR" err="1">
                <a:solidFill>
                  <a:schemeClr val="bg2"/>
                </a:solidFill>
              </a:rPr>
              <a:t>is</a:t>
            </a:r>
            <a:r>
              <a:rPr lang="fr-FR">
                <a:solidFill>
                  <a:schemeClr val="bg2"/>
                </a:solidFill>
              </a:rPr>
              <a:t> the </a:t>
            </a:r>
            <a:r>
              <a:rPr lang="fr-FR" err="1">
                <a:solidFill>
                  <a:schemeClr val="bg2"/>
                </a:solidFill>
              </a:rPr>
              <a:t>purpose</a:t>
            </a:r>
            <a:r>
              <a:rPr lang="fr-FR">
                <a:solidFill>
                  <a:schemeClr val="bg2"/>
                </a:solidFill>
              </a:rPr>
              <a:t> of a </a:t>
            </a:r>
            <a:r>
              <a:rPr lang="fr-FR" err="1">
                <a:solidFill>
                  <a:schemeClr val="bg2"/>
                </a:solidFill>
              </a:rPr>
              <a:t>Climate</a:t>
            </a:r>
            <a:r>
              <a:rPr lang="fr-FR">
                <a:solidFill>
                  <a:schemeClr val="bg2"/>
                </a:solidFill>
              </a:rPr>
              <a:t> </a:t>
            </a:r>
            <a:r>
              <a:rPr lang="fr-FR" err="1">
                <a:solidFill>
                  <a:schemeClr val="bg2"/>
                </a:solidFill>
              </a:rPr>
              <a:t>Risk</a:t>
            </a:r>
            <a:r>
              <a:rPr lang="fr-FR">
                <a:solidFill>
                  <a:schemeClr val="bg2"/>
                </a:solidFill>
              </a:rPr>
              <a:t> </a:t>
            </a:r>
            <a:r>
              <a:rPr lang="fr-FR" err="1">
                <a:solidFill>
                  <a:schemeClr val="bg2"/>
                </a:solidFill>
              </a:rPr>
              <a:t>Assessment</a:t>
            </a:r>
            <a:r>
              <a:rPr lang="fr-FR">
                <a:solidFill>
                  <a:schemeClr val="bg2"/>
                </a:solidFill>
              </a:rPr>
              <a:t> ?</a:t>
            </a:r>
          </a:p>
          <a:p>
            <a:pPr marL="0" lvl="4" indent="0">
              <a:buClrTx/>
              <a:buNone/>
            </a:pPr>
            <a:endParaRPr lang="fr-FR">
              <a:solidFill>
                <a:schemeClr val="tx2"/>
              </a:solidFill>
            </a:endParaRPr>
          </a:p>
          <a:p>
            <a:pPr marL="0" lvl="4" indent="0">
              <a:buClrTx/>
              <a:buNone/>
            </a:pPr>
            <a:endParaRPr lang="fr-FR">
              <a:solidFill>
                <a:schemeClr val="tx2"/>
              </a:solidFill>
            </a:endParaRPr>
          </a:p>
          <a:p>
            <a:pPr marL="0" lvl="4" indent="0" algn="ctr">
              <a:buClrTx/>
              <a:buNone/>
            </a:pPr>
            <a:r>
              <a:rPr lang="en-US" sz="2800" b="0" i="0">
                <a:effectLst/>
                <a:latin typeface="+mn-lt"/>
              </a:rPr>
              <a:t>Climate risk assessments identify the likelihood of future climate hazards and their potential impacts </a:t>
            </a:r>
            <a:r>
              <a:rPr lang="en-US" sz="2800" b="0">
                <a:latin typeface="+mn-lt"/>
              </a:rPr>
              <a:t>on</a:t>
            </a:r>
            <a:r>
              <a:rPr lang="en-US" sz="2800" b="0" i="0">
                <a:effectLst/>
                <a:latin typeface="+mn-lt"/>
              </a:rPr>
              <a:t> communities. This is fundamental for informing the prioritization of climate action and investment in adaptation.</a:t>
            </a:r>
          </a:p>
          <a:p>
            <a:pPr marL="0" lvl="4" indent="0" algn="ctr">
              <a:buClrTx/>
              <a:buNone/>
            </a:pPr>
            <a:endParaRPr lang="en-US" sz="2800" b="0">
              <a:latin typeface="+mn-lt"/>
            </a:endParaRPr>
          </a:p>
          <a:p>
            <a:pPr marL="0" lvl="4" indent="0">
              <a:buClrTx/>
              <a:buNone/>
            </a:pPr>
            <a:r>
              <a:rPr lang="en-US" sz="2000" b="0">
                <a:latin typeface="+mn-lt"/>
              </a:rPr>
              <a:t>In this case the CRA informed CWSSIP to ensure investment planning ensures adaptation through:</a:t>
            </a:r>
          </a:p>
          <a:p>
            <a:pPr lvl="4">
              <a:buClrTx/>
              <a:buFontTx/>
              <a:buChar char="-"/>
            </a:pPr>
            <a:r>
              <a:rPr lang="en-US" sz="2000" b="0">
                <a:latin typeface="+mn-lt"/>
              </a:rPr>
              <a:t>Climate proofing of investments</a:t>
            </a:r>
          </a:p>
          <a:p>
            <a:pPr lvl="4">
              <a:buClrTx/>
              <a:buFontTx/>
              <a:buChar char="-"/>
            </a:pPr>
            <a:r>
              <a:rPr lang="en-US" sz="2000" b="0">
                <a:latin typeface="+mn-lt"/>
              </a:rPr>
              <a:t>Due consideration of climate change when choosing investments location</a:t>
            </a:r>
          </a:p>
          <a:p>
            <a:pPr lvl="4" algn="ctr">
              <a:buClrTx/>
              <a:buFontTx/>
              <a:buChar char="-"/>
            </a:pPr>
            <a:endParaRPr lang="fr-FR" sz="2800">
              <a:latin typeface="+mn-lt"/>
            </a:endParaRPr>
          </a:p>
        </p:txBody>
      </p:sp>
      <p:cxnSp>
        <p:nvCxnSpPr>
          <p:cNvPr id="7" name="Connecteur droit 6">
            <a:extLst>
              <a:ext uri="{FF2B5EF4-FFF2-40B4-BE49-F238E27FC236}">
                <a16:creationId xmlns:a16="http://schemas.microsoft.com/office/drawing/2014/main" id="{D462051E-14FE-434C-56C8-A38505B64C7C}"/>
              </a:ext>
            </a:extLst>
          </p:cNvPr>
          <p:cNvCxnSpPr/>
          <p:nvPr/>
        </p:nvCxnSpPr>
        <p:spPr>
          <a:xfrm>
            <a:off x="5230368" y="2715768"/>
            <a:ext cx="598932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F6E20107-08DF-6156-A0D4-6B6F92F58A78}"/>
              </a:ext>
            </a:extLst>
          </p:cNvPr>
          <p:cNvCxnSpPr>
            <a:cxnSpLocks/>
          </p:cNvCxnSpPr>
          <p:nvPr/>
        </p:nvCxnSpPr>
        <p:spPr>
          <a:xfrm>
            <a:off x="1472184" y="3108960"/>
            <a:ext cx="930859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E6A079AA-AEDF-D9B8-6C3C-3AE281696A73}"/>
              </a:ext>
            </a:extLst>
          </p:cNvPr>
          <p:cNvCxnSpPr>
            <a:cxnSpLocks/>
          </p:cNvCxnSpPr>
          <p:nvPr/>
        </p:nvCxnSpPr>
        <p:spPr>
          <a:xfrm>
            <a:off x="4599432" y="3508248"/>
            <a:ext cx="6803136"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642FAA65-FAEF-1881-195D-9F4F569C7B73}"/>
              </a:ext>
            </a:extLst>
          </p:cNvPr>
          <p:cNvCxnSpPr>
            <a:cxnSpLocks/>
          </p:cNvCxnSpPr>
          <p:nvPr/>
        </p:nvCxnSpPr>
        <p:spPr>
          <a:xfrm>
            <a:off x="4096512" y="3916680"/>
            <a:ext cx="4151376"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527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88A8A-1265-3A2E-3D2A-FB10F95544E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0057BC0-C26F-B777-F106-207949F66193}"/>
              </a:ext>
            </a:extLst>
          </p:cNvPr>
          <p:cNvSpPr>
            <a:spLocks noGrp="1"/>
          </p:cNvSpPr>
          <p:nvPr>
            <p:ph type="title"/>
          </p:nvPr>
        </p:nvSpPr>
        <p:spPr/>
        <p:txBody>
          <a:bodyPr>
            <a:normAutofit fontScale="90000"/>
          </a:bodyPr>
          <a:lstStyle/>
          <a:p>
            <a:r>
              <a:rPr lang="en-US">
                <a:effectLst/>
              </a:rPr>
              <a:t>02</a:t>
            </a:r>
            <a:r>
              <a:rPr lang="en-US"/>
              <a:t>. Benefits of Mainstreaming Climate Resilience in WASH</a:t>
            </a:r>
            <a:endParaRPr lang="fr-FR"/>
          </a:p>
        </p:txBody>
      </p:sp>
      <p:sp>
        <p:nvSpPr>
          <p:cNvPr id="2" name="Espace réservé de la date 1">
            <a:extLst>
              <a:ext uri="{FF2B5EF4-FFF2-40B4-BE49-F238E27FC236}">
                <a16:creationId xmlns:a16="http://schemas.microsoft.com/office/drawing/2014/main" id="{211795D3-2A7E-25C5-926E-16E68627C19F}"/>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F25C72DF-60DE-C7F6-F12B-63AF10D1CF3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FE7F58F2-FC13-0922-9752-624967DBE3E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1" name="ZoneTexte 7">
            <a:extLst>
              <a:ext uri="{FF2B5EF4-FFF2-40B4-BE49-F238E27FC236}">
                <a16:creationId xmlns:a16="http://schemas.microsoft.com/office/drawing/2014/main" id="{39845E6B-1E8A-152F-0667-3C96A36992B6}"/>
              </a:ext>
            </a:extLst>
          </p:cNvPr>
          <p:cNvSpPr txBox="1"/>
          <p:nvPr/>
        </p:nvSpPr>
        <p:spPr>
          <a:xfrm>
            <a:off x="647704" y="1273683"/>
            <a:ext cx="10963261" cy="4531946"/>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7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Reduces operation and maintenance costs of water and sanitation infrastructure by minimizing climate-related damage and failures.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7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Improves efficiency in the use of financial resources, allowing savings to be redirected toward service expansion and increased coverage.</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7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Promotes the development of durable, climate-resilient WASH infrastructure that can reliably serve current and future generations.</a:t>
            </a:r>
          </a:p>
        </p:txBody>
      </p:sp>
    </p:spTree>
    <p:extLst>
      <p:ext uri="{BB962C8B-B14F-4D97-AF65-F5344CB8AC3E}">
        <p14:creationId xmlns:p14="http://schemas.microsoft.com/office/powerpoint/2010/main" val="2454318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D1390-FD7C-C2E6-8180-B1CCBC744C25}"/>
            </a:ext>
          </a:extLst>
        </p:cNvPr>
        <p:cNvGrpSpPr/>
        <p:nvPr/>
      </p:nvGrpSpPr>
      <p:grpSpPr>
        <a:xfrm>
          <a:off x="0" y="0"/>
          <a:ext cx="0" cy="0"/>
          <a:chOff x="0" y="0"/>
          <a:chExt cx="0" cy="0"/>
        </a:xfrm>
      </p:grpSpPr>
      <p:sp>
        <p:nvSpPr>
          <p:cNvPr id="12" name="Espace réservé du contenu 11">
            <a:extLst>
              <a:ext uri="{FF2B5EF4-FFF2-40B4-BE49-F238E27FC236}">
                <a16:creationId xmlns:a16="http://schemas.microsoft.com/office/drawing/2014/main" id="{2FBDDE91-928C-3D2F-01FD-84025B8E6072}"/>
              </a:ext>
            </a:extLst>
          </p:cNvPr>
          <p:cNvSpPr>
            <a:spLocks noGrp="1"/>
          </p:cNvSpPr>
          <p:nvPr>
            <p:ph idx="1"/>
          </p:nvPr>
        </p:nvSpPr>
        <p:spPr>
          <a:xfrm>
            <a:off x="647704" y="1239605"/>
            <a:ext cx="10553695" cy="5433270"/>
          </a:xfrm>
        </p:spPr>
        <p:txBody>
          <a:bodyPr numCol="1">
            <a:noAutofit/>
          </a:bodyPr>
          <a:lstStyle/>
          <a:p>
            <a:pPr fontAlgn="ctr"/>
            <a:r>
              <a:rPr lang="fr-FR" sz="1800">
                <a:solidFill>
                  <a:schemeClr val="tx2"/>
                </a:solidFill>
              </a:rPr>
              <a:t>CRA </a:t>
            </a:r>
            <a:r>
              <a:rPr lang="fr-FR" sz="1800" err="1">
                <a:solidFill>
                  <a:schemeClr val="tx2"/>
                </a:solidFill>
              </a:rPr>
              <a:t>steps</a:t>
            </a:r>
            <a:endParaRPr lang="fr-FR" sz="1800">
              <a:solidFill>
                <a:schemeClr val="tx2"/>
              </a:solidFill>
            </a:endParaRPr>
          </a:p>
          <a:p>
            <a:pPr fontAlgn="ctr"/>
            <a:endParaRPr lang="fr-FR" sz="500">
              <a:solidFill>
                <a:schemeClr val="tx2"/>
              </a:solidFill>
            </a:endParaRPr>
          </a:p>
          <a:p>
            <a:pPr marL="131400" lvl="5" indent="0">
              <a:buNone/>
            </a:pPr>
            <a:r>
              <a:rPr lang="en-US" sz="1600" u="sng">
                <a:cs typeface="Times New Roman" panose="02020603050405020304" pitchFamily="18" charset="0"/>
              </a:rPr>
              <a:t>STEP 1) </a:t>
            </a:r>
            <a:r>
              <a:rPr lang="en-US" sz="1600">
                <a:cs typeface="Times New Roman" panose="02020603050405020304" pitchFamily="18" charset="0"/>
              </a:rPr>
              <a:t>Understanding the </a:t>
            </a:r>
            <a:r>
              <a:rPr lang="en-US" sz="1600" b="1">
                <a:cs typeface="Times New Roman" panose="02020603050405020304" pitchFamily="18" charset="0"/>
              </a:rPr>
              <a:t>climatology and physical parameters</a:t>
            </a:r>
          </a:p>
          <a:p>
            <a:pPr marL="131400" lvl="5" indent="0">
              <a:buNone/>
            </a:pPr>
            <a:endParaRPr lang="en-US" sz="800" b="1">
              <a:cs typeface="Times New Roman" panose="02020603050405020304" pitchFamily="18" charset="0"/>
            </a:endParaRPr>
          </a:p>
          <a:p>
            <a:pPr marL="131400" lvl="5" indent="0">
              <a:buNone/>
            </a:pPr>
            <a:r>
              <a:rPr lang="en-US" sz="1600" u="sng">
                <a:cs typeface="Times New Roman" panose="02020603050405020304" pitchFamily="18" charset="0"/>
              </a:rPr>
              <a:t>STEP 2) </a:t>
            </a:r>
            <a:r>
              <a:rPr lang="en-US" sz="1600" b="1">
                <a:cs typeface="Times New Roman" panose="02020603050405020304" pitchFamily="18" charset="0"/>
              </a:rPr>
              <a:t>Identifying hazards and exposure </a:t>
            </a:r>
            <a:r>
              <a:rPr lang="en-US" sz="1600">
                <a:cs typeface="Times New Roman" panose="02020603050405020304" pitchFamily="18" charset="0"/>
              </a:rPr>
              <a:t>to it</a:t>
            </a:r>
          </a:p>
          <a:p>
            <a:pPr lvl="5"/>
            <a:r>
              <a:rPr lang="en-US" sz="1600">
                <a:cs typeface="Times New Roman" panose="02020603050405020304" pitchFamily="18" charset="0"/>
              </a:rPr>
              <a:t>Consider past events and current exposure</a:t>
            </a:r>
          </a:p>
          <a:p>
            <a:pPr lvl="5"/>
            <a:r>
              <a:rPr lang="en-US" sz="1600">
                <a:cs typeface="Times New Roman" panose="02020603050405020304" pitchFamily="18" charset="0"/>
              </a:rPr>
              <a:t>Account for climate change impacts on exposure </a:t>
            </a:r>
          </a:p>
          <a:p>
            <a:pPr marL="131400" lvl="5" indent="0">
              <a:buNone/>
            </a:pPr>
            <a:endParaRPr lang="en-US" sz="800">
              <a:cs typeface="Times New Roman" panose="02020603050405020304" pitchFamily="18" charset="0"/>
            </a:endParaRPr>
          </a:p>
          <a:p>
            <a:pPr marL="131400" lvl="5" indent="0">
              <a:buNone/>
            </a:pPr>
            <a:r>
              <a:rPr lang="en-US" sz="1600" u="sng">
                <a:cs typeface="Times New Roman" panose="02020603050405020304" pitchFamily="18" charset="0"/>
              </a:rPr>
              <a:t>STEP 3) </a:t>
            </a:r>
            <a:r>
              <a:rPr lang="en-US" sz="1600" b="1">
                <a:cs typeface="Times New Roman" panose="02020603050405020304" pitchFamily="18" charset="0"/>
              </a:rPr>
              <a:t>Understanding vulnerability to hazards </a:t>
            </a:r>
            <a:r>
              <a:rPr lang="en-US" sz="1600">
                <a:cs typeface="Times New Roman" panose="02020603050405020304" pitchFamily="18" charset="0"/>
              </a:rPr>
              <a:t>to which the County is exposed</a:t>
            </a:r>
          </a:p>
          <a:p>
            <a:pPr lvl="5"/>
            <a:r>
              <a:rPr lang="en-US" sz="1600">
                <a:cs typeface="Times New Roman" panose="02020603050405020304" pitchFamily="18" charset="0"/>
              </a:rPr>
              <a:t>Especially WSS sectoral vulnerability</a:t>
            </a:r>
          </a:p>
          <a:p>
            <a:pPr lvl="5"/>
            <a:r>
              <a:rPr lang="en-US" sz="1600">
                <a:cs typeface="Times New Roman" panose="02020603050405020304" pitchFamily="18" charset="0"/>
              </a:rPr>
              <a:t>Social and sectoral vulnerability</a:t>
            </a:r>
          </a:p>
          <a:p>
            <a:pPr lvl="3" indent="-228600"/>
            <a:r>
              <a:rPr lang="en-US" sz="1600">
                <a:cs typeface="Times New Roman" panose="02020603050405020304" pitchFamily="18" charset="0"/>
              </a:rPr>
              <a:t>	Human Health</a:t>
            </a:r>
          </a:p>
          <a:p>
            <a:pPr lvl="3" indent="-228600"/>
            <a:r>
              <a:rPr lang="en-US" sz="1600">
                <a:cs typeface="Times New Roman" panose="02020603050405020304" pitchFamily="18" charset="0"/>
              </a:rPr>
              <a:t>	Agriculture</a:t>
            </a:r>
          </a:p>
          <a:p>
            <a:pPr lvl="3" indent="-228600"/>
            <a:r>
              <a:rPr lang="en-US" sz="1600">
                <a:cs typeface="Times New Roman" panose="02020603050405020304" pitchFamily="18" charset="0"/>
              </a:rPr>
              <a:t>	Coastal zone</a:t>
            </a:r>
          </a:p>
          <a:p>
            <a:pPr lvl="3" indent="-228600"/>
            <a:r>
              <a:rPr lang="en-US" sz="1600">
                <a:cs typeface="Times New Roman" panose="02020603050405020304" pitchFamily="18" charset="0"/>
              </a:rPr>
              <a:t>	Energy and infrastructure</a:t>
            </a:r>
          </a:p>
          <a:p>
            <a:pPr lvl="3" indent="-228600"/>
            <a:r>
              <a:rPr lang="en-US" sz="1600">
                <a:cs typeface="Times New Roman" panose="02020603050405020304" pitchFamily="18" charset="0"/>
              </a:rPr>
              <a:t>	Ecosystems</a:t>
            </a:r>
          </a:p>
          <a:p>
            <a:pPr lvl="3" indent="-228600"/>
            <a:r>
              <a:rPr lang="en-US" sz="1600">
                <a:cs typeface="Times New Roman" panose="02020603050405020304" pitchFamily="18" charset="0"/>
              </a:rPr>
              <a:t>	Disproportionately impacted groups</a:t>
            </a:r>
          </a:p>
          <a:p>
            <a:pPr marL="131400" lvl="5" indent="0" algn="ctr">
              <a:buNone/>
            </a:pPr>
            <a:endParaRPr lang="en-US" b="1" u="sng">
              <a:solidFill>
                <a:schemeClr val="accent4"/>
              </a:solidFill>
              <a:cs typeface="Times New Roman" panose="02020603050405020304" pitchFamily="18" charset="0"/>
            </a:endParaRPr>
          </a:p>
          <a:p>
            <a:pPr marL="131400" lvl="5" indent="0" algn="ctr">
              <a:buNone/>
            </a:pPr>
            <a:r>
              <a:rPr lang="en-US" b="1" u="sng">
                <a:solidFill>
                  <a:schemeClr val="accent4"/>
                </a:solidFill>
                <a:cs typeface="Times New Roman" panose="02020603050405020304" pitchFamily="18" charset="0"/>
              </a:rPr>
              <a:t>Transversal : Mapping and analyzing each step</a:t>
            </a:r>
          </a:p>
        </p:txBody>
      </p:sp>
      <p:sp>
        <p:nvSpPr>
          <p:cNvPr id="52" name="Ellipse 51">
            <a:extLst>
              <a:ext uri="{FF2B5EF4-FFF2-40B4-BE49-F238E27FC236}">
                <a16:creationId xmlns:a16="http://schemas.microsoft.com/office/drawing/2014/main" id="{1651807D-C81F-CC13-BA87-F7481A88C263}"/>
              </a:ext>
            </a:extLst>
          </p:cNvPr>
          <p:cNvSpPr/>
          <p:nvPr/>
        </p:nvSpPr>
        <p:spPr>
          <a:xfrm>
            <a:off x="9025229" y="4767322"/>
            <a:ext cx="756340" cy="756340"/>
          </a:xfrm>
          <a:prstGeom prst="ellipse">
            <a:avLst/>
          </a:prstGeom>
          <a:solidFill>
            <a:schemeClr val="accent5">
              <a:alpha val="7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3" name="Ellipse 52">
            <a:extLst>
              <a:ext uri="{FF2B5EF4-FFF2-40B4-BE49-F238E27FC236}">
                <a16:creationId xmlns:a16="http://schemas.microsoft.com/office/drawing/2014/main" id="{D1111AA6-474D-DA72-39EA-FF559FF2EAA6}"/>
              </a:ext>
            </a:extLst>
          </p:cNvPr>
          <p:cNvSpPr/>
          <p:nvPr/>
        </p:nvSpPr>
        <p:spPr>
          <a:xfrm>
            <a:off x="9493848" y="3788353"/>
            <a:ext cx="756340" cy="756340"/>
          </a:xfrm>
          <a:prstGeom prst="ellipse">
            <a:avLst/>
          </a:prstGeom>
          <a:solidFill>
            <a:schemeClr val="accent6">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4" name="Ellipse 53">
            <a:extLst>
              <a:ext uri="{FF2B5EF4-FFF2-40B4-BE49-F238E27FC236}">
                <a16:creationId xmlns:a16="http://schemas.microsoft.com/office/drawing/2014/main" id="{C68B6EBE-44BE-17DF-8903-84BC2756EEF4}"/>
              </a:ext>
            </a:extLst>
          </p:cNvPr>
          <p:cNvSpPr/>
          <p:nvPr/>
        </p:nvSpPr>
        <p:spPr>
          <a:xfrm>
            <a:off x="8349069" y="3931434"/>
            <a:ext cx="756340" cy="756340"/>
          </a:xfrm>
          <a:prstGeom prst="ellipse">
            <a:avLst/>
          </a:prstGeom>
          <a:solidFill>
            <a:schemeClr val="bg2">
              <a:alpha val="3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5" name="Ellipse 54">
            <a:extLst>
              <a:ext uri="{FF2B5EF4-FFF2-40B4-BE49-F238E27FC236}">
                <a16:creationId xmlns:a16="http://schemas.microsoft.com/office/drawing/2014/main" id="{F21C34AF-E49D-B6A2-CEC8-A529D4C51A23}"/>
              </a:ext>
            </a:extLst>
          </p:cNvPr>
          <p:cNvSpPr/>
          <p:nvPr/>
        </p:nvSpPr>
        <p:spPr>
          <a:xfrm>
            <a:off x="9960817" y="4674954"/>
            <a:ext cx="756340" cy="756340"/>
          </a:xfrm>
          <a:prstGeom prst="ellipse">
            <a:avLst/>
          </a:prstGeom>
          <a:solidFill>
            <a:schemeClr val="accent2">
              <a:alpha val="7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1" name="Ellipse 50">
            <a:extLst>
              <a:ext uri="{FF2B5EF4-FFF2-40B4-BE49-F238E27FC236}">
                <a16:creationId xmlns:a16="http://schemas.microsoft.com/office/drawing/2014/main" id="{8F614102-4AA7-2FDE-AB1F-3BE28D771AFA}"/>
              </a:ext>
            </a:extLst>
          </p:cNvPr>
          <p:cNvSpPr/>
          <p:nvPr/>
        </p:nvSpPr>
        <p:spPr>
          <a:xfrm>
            <a:off x="7430915" y="4674954"/>
            <a:ext cx="756340" cy="756340"/>
          </a:xfrm>
          <a:prstGeom prst="ellipse">
            <a:avLst/>
          </a:prstGeom>
          <a:solidFill>
            <a:schemeClr val="accent4">
              <a:alpha val="7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4" name="Titre 3">
            <a:extLst>
              <a:ext uri="{FF2B5EF4-FFF2-40B4-BE49-F238E27FC236}">
                <a16:creationId xmlns:a16="http://schemas.microsoft.com/office/drawing/2014/main" id="{5D6003A3-4F35-4A44-AAB4-26DD034A0C4E}"/>
              </a:ext>
            </a:extLst>
          </p:cNvPr>
          <p:cNvSpPr>
            <a:spLocks noGrp="1"/>
          </p:cNvSpPr>
          <p:nvPr>
            <p:ph type="title"/>
          </p:nvPr>
        </p:nvSpPr>
        <p:spPr/>
        <p:txBody>
          <a:bodyPr>
            <a:normAutofit fontScale="90000"/>
          </a:bodyPr>
          <a:lstStyle/>
          <a:p>
            <a:r>
              <a:rPr lang="fr-FR" sz="2800"/>
              <a:t>03. CRA  </a:t>
            </a:r>
            <a:r>
              <a:rPr lang="fr-FR" sz="2800" err="1"/>
              <a:t>Process</a:t>
            </a:r>
            <a:endParaRPr lang="fr-FR"/>
          </a:p>
        </p:txBody>
      </p:sp>
      <p:sp>
        <p:nvSpPr>
          <p:cNvPr id="2" name="Espace réservé de la date 1">
            <a:extLst>
              <a:ext uri="{FF2B5EF4-FFF2-40B4-BE49-F238E27FC236}">
                <a16:creationId xmlns:a16="http://schemas.microsoft.com/office/drawing/2014/main" id="{2C661188-D088-7095-6EC7-7C7ED18CCEE8}"/>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A1272877-2F8D-9835-B73F-7EAACC91BC3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008AB5C1-C3FF-9875-F9FC-C1383E7CFCE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13" name="Graphique 12" descr="Thermomètre avec un remplissage uni">
            <a:extLst>
              <a:ext uri="{FF2B5EF4-FFF2-40B4-BE49-F238E27FC236}">
                <a16:creationId xmlns:a16="http://schemas.microsoft.com/office/drawing/2014/main" id="{4EA33FCD-0701-F1F8-030F-1B82CC1C25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651050" y="1512276"/>
            <a:ext cx="612000" cy="612000"/>
          </a:xfrm>
          <a:prstGeom prst="rect">
            <a:avLst/>
          </a:prstGeom>
        </p:spPr>
      </p:pic>
      <p:pic>
        <p:nvPicPr>
          <p:cNvPr id="15" name="Graphique 14" descr="Tornade avec un remplissage uni">
            <a:extLst>
              <a:ext uri="{FF2B5EF4-FFF2-40B4-BE49-F238E27FC236}">
                <a16:creationId xmlns:a16="http://schemas.microsoft.com/office/drawing/2014/main" id="{52466D69-8812-D349-A450-BE83859E2BF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22550" y="2424650"/>
            <a:ext cx="612000" cy="612000"/>
          </a:xfrm>
          <a:prstGeom prst="rect">
            <a:avLst/>
          </a:prstGeom>
        </p:spPr>
      </p:pic>
      <p:pic>
        <p:nvPicPr>
          <p:cNvPr id="21" name="Graphique 20" descr="Faible (soleil réduit) avec un remplissage uni">
            <a:extLst>
              <a:ext uri="{FF2B5EF4-FFF2-40B4-BE49-F238E27FC236}">
                <a16:creationId xmlns:a16="http://schemas.microsoft.com/office/drawing/2014/main" id="{14557722-9C04-9C41-16F7-DB964987F3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015234" y="1475700"/>
            <a:ext cx="720000" cy="720000"/>
          </a:xfrm>
          <a:prstGeom prst="rect">
            <a:avLst/>
          </a:prstGeom>
        </p:spPr>
      </p:pic>
      <p:pic>
        <p:nvPicPr>
          <p:cNvPr id="41" name="Graphic 8" descr="Wave with solid fill">
            <a:extLst>
              <a:ext uri="{FF2B5EF4-FFF2-40B4-BE49-F238E27FC236}">
                <a16:creationId xmlns:a16="http://schemas.microsoft.com/office/drawing/2014/main" id="{B4ADA728-F295-490C-F4EB-58984D0BFC49}"/>
              </a:ext>
            </a:extLst>
          </p:cNvPr>
          <p:cNvPicPr>
            <a:picLocks noChangeAspect="1"/>
          </p:cNvPicPr>
          <p:nvPr/>
        </p:nvPicPr>
        <p:blipFill>
          <a:blip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64823" y="2424650"/>
            <a:ext cx="612000" cy="612000"/>
          </a:xfrm>
          <a:prstGeom prst="rect">
            <a:avLst/>
          </a:prstGeom>
        </p:spPr>
      </p:pic>
      <p:pic>
        <p:nvPicPr>
          <p:cNvPr id="42" name="Graphic 10" descr="Windy with solid fill">
            <a:extLst>
              <a:ext uri="{FF2B5EF4-FFF2-40B4-BE49-F238E27FC236}">
                <a16:creationId xmlns:a16="http://schemas.microsoft.com/office/drawing/2014/main" id="{6A0F5949-F4A0-4CE3-CD8A-EEEC4106E969}"/>
              </a:ext>
            </a:extLst>
          </p:cNvPr>
          <p:cNvPicPr>
            <a:picLocks noChangeAspect="1"/>
          </p:cNvPicPr>
          <p:nvPr/>
        </p:nvPicPr>
        <p:blipFill>
          <a:blip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07096" y="2424650"/>
            <a:ext cx="612000" cy="612000"/>
          </a:xfrm>
          <a:prstGeom prst="rect">
            <a:avLst/>
          </a:prstGeom>
        </p:spPr>
      </p:pic>
      <p:pic>
        <p:nvPicPr>
          <p:cNvPr id="43" name="Graphic 9" descr="Water with solid fill">
            <a:extLst>
              <a:ext uri="{FF2B5EF4-FFF2-40B4-BE49-F238E27FC236}">
                <a16:creationId xmlns:a16="http://schemas.microsoft.com/office/drawing/2014/main" id="{D3EBB0C5-CDFD-C3FA-6719-A0B20BBC1BE7}"/>
              </a:ext>
            </a:extLst>
          </p:cNvPr>
          <p:cNvPicPr>
            <a:picLocks noChangeAspect="1"/>
          </p:cNvPicPr>
          <p:nvPr/>
        </p:nvPicPr>
        <p:blipFill>
          <a:blip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6858" y="1512276"/>
            <a:ext cx="612000" cy="612000"/>
          </a:xfrm>
          <a:prstGeom prst="rect">
            <a:avLst/>
          </a:prstGeom>
        </p:spPr>
      </p:pic>
      <p:pic>
        <p:nvPicPr>
          <p:cNvPr id="44" name="Picture 6">
            <a:extLst>
              <a:ext uri="{FF2B5EF4-FFF2-40B4-BE49-F238E27FC236}">
                <a16:creationId xmlns:a16="http://schemas.microsoft.com/office/drawing/2014/main" id="{3D61D9B5-C925-1585-1FB5-B32AE8CDEA69}"/>
              </a:ext>
            </a:extLst>
          </p:cNvPr>
          <p:cNvPicPr>
            <a:picLocks noChangeAspect="1"/>
          </p:cNvPicPr>
          <p:nvPr/>
        </p:nvPicPr>
        <p:blipFill rotWithShape="1">
          <a:blip r:embed="rId9" cstate="print">
            <a:duotone>
              <a:schemeClr val="accent3">
                <a:shade val="45000"/>
                <a:satMod val="135000"/>
              </a:schemeClr>
              <a:prstClr val="white"/>
            </a:duotone>
            <a:extLst>
              <a:ext uri="{28A0092B-C50C-407E-A947-70E740481C1C}">
                <a14:useLocalDpi xmlns:a14="http://schemas.microsoft.com/office/drawing/2010/main" val="0"/>
              </a:ext>
            </a:extLst>
          </a:blip>
          <a:srcRect b="14625"/>
          <a:stretch/>
        </p:blipFill>
        <p:spPr bwMode="auto">
          <a:xfrm>
            <a:off x="9949369" y="2469552"/>
            <a:ext cx="612000" cy="522197"/>
          </a:xfrm>
          <a:prstGeom prst="rect">
            <a:avLst/>
          </a:prstGeom>
          <a:noFill/>
          <a:ln>
            <a:noFill/>
          </a:ln>
          <a:extLst>
            <a:ext uri="{53640926-AAD7-44D8-BBD7-CCE9431645EC}">
              <a14:shadowObscured xmlns:a14="http://schemas.microsoft.com/office/drawing/2010/main"/>
            </a:ext>
          </a:extLst>
        </p:spPr>
      </p:pic>
      <p:pic>
        <p:nvPicPr>
          <p:cNvPr id="46" name="Graphique 82">
            <a:extLst>
              <a:ext uri="{FF2B5EF4-FFF2-40B4-BE49-F238E27FC236}">
                <a16:creationId xmlns:a16="http://schemas.microsoft.com/office/drawing/2014/main" id="{6CEBE392-7AE4-58D3-4E57-4D1D62172013}"/>
              </a:ext>
            </a:extLst>
          </p:cNvPr>
          <p:cNvPicPr>
            <a:picLocks noChangeAspect="1"/>
          </p:cNvPicPr>
          <p:nvPr/>
        </p:nvPicPr>
        <p:blipFill>
          <a:blip r:embed="rId10" cstate="hqprint">
            <a:extLst>
              <a:ext uri="{28A0092B-C50C-407E-A947-70E740481C1C}">
                <a14:useLocalDpi xmlns:a14="http://schemas.microsoft.com/office/drawing/2010/main" val="0"/>
              </a:ext>
            </a:extLst>
          </a:blip>
          <a:srcRect/>
          <a:stretch/>
        </p:blipFill>
        <p:spPr>
          <a:xfrm>
            <a:off x="6980277" y="2424650"/>
            <a:ext cx="612000" cy="612000"/>
          </a:xfrm>
          <a:prstGeom prst="rect">
            <a:avLst/>
          </a:prstGeom>
        </p:spPr>
      </p:pic>
      <p:pic>
        <p:nvPicPr>
          <p:cNvPr id="47" name="Graphique 83">
            <a:extLst>
              <a:ext uri="{FF2B5EF4-FFF2-40B4-BE49-F238E27FC236}">
                <a16:creationId xmlns:a16="http://schemas.microsoft.com/office/drawing/2014/main" id="{CB9FF70E-65F6-28CC-2239-4F817A666A9F}"/>
              </a:ext>
            </a:extLst>
          </p:cNvPr>
          <p:cNvPicPr>
            <a:picLocks noChangeAspect="1"/>
          </p:cNvPicPr>
          <p:nvPr/>
        </p:nvPicPr>
        <p:blipFill>
          <a:blip r:embed="rId11" cstate="hqprint">
            <a:extLst>
              <a:ext uri="{28A0092B-C50C-407E-A947-70E740481C1C}">
                <a14:useLocalDpi xmlns:a14="http://schemas.microsoft.com/office/drawing/2010/main" val="0"/>
              </a:ext>
            </a:extLst>
          </a:blip>
          <a:srcRect/>
          <a:stretch/>
        </p:blipFill>
        <p:spPr>
          <a:xfrm>
            <a:off x="9075307" y="4098216"/>
            <a:ext cx="756340" cy="756340"/>
          </a:xfrm>
          <a:prstGeom prst="rect">
            <a:avLst/>
          </a:prstGeom>
        </p:spPr>
      </p:pic>
      <p:pic>
        <p:nvPicPr>
          <p:cNvPr id="48" name="Graphique 84">
            <a:extLst>
              <a:ext uri="{FF2B5EF4-FFF2-40B4-BE49-F238E27FC236}">
                <a16:creationId xmlns:a16="http://schemas.microsoft.com/office/drawing/2014/main" id="{E78C7648-9A8B-F091-E1AF-83485919E7C7}"/>
              </a:ext>
            </a:extLst>
          </p:cNvPr>
          <p:cNvPicPr>
            <a:picLocks noChangeAspect="1"/>
          </p:cNvPicPr>
          <p:nvPr/>
        </p:nvPicPr>
        <p:blipFill>
          <a:blip r:embed="rId12" cstate="hqprint">
            <a:extLst>
              <a:ext uri="{28A0092B-C50C-407E-A947-70E740481C1C}">
                <a14:useLocalDpi xmlns:a14="http://schemas.microsoft.com/office/drawing/2010/main" val="0"/>
              </a:ext>
            </a:extLst>
          </a:blip>
          <a:srcRect/>
          <a:stretch/>
        </p:blipFill>
        <p:spPr>
          <a:xfrm>
            <a:off x="7936272" y="4296784"/>
            <a:ext cx="756340" cy="756340"/>
          </a:xfrm>
          <a:prstGeom prst="rect">
            <a:avLst/>
          </a:prstGeom>
        </p:spPr>
      </p:pic>
      <p:pic>
        <p:nvPicPr>
          <p:cNvPr id="49" name="Graphique 85">
            <a:extLst>
              <a:ext uri="{FF2B5EF4-FFF2-40B4-BE49-F238E27FC236}">
                <a16:creationId xmlns:a16="http://schemas.microsoft.com/office/drawing/2014/main" id="{F08B920E-25D2-B439-C0E0-F714A54AFDD1}"/>
              </a:ext>
            </a:extLst>
          </p:cNvPr>
          <p:cNvPicPr>
            <a:picLocks noChangeAspect="1"/>
          </p:cNvPicPr>
          <p:nvPr/>
        </p:nvPicPr>
        <p:blipFill>
          <a:blip r:embed="rId13" cstate="hqprint">
            <a:extLst>
              <a:ext uri="{28A0092B-C50C-407E-A947-70E740481C1C}">
                <a14:useLocalDpi xmlns:a14="http://schemas.microsoft.com/office/drawing/2010/main" val="0"/>
              </a:ext>
            </a:extLst>
          </a:blip>
          <a:srcRect/>
          <a:stretch/>
        </p:blipFill>
        <p:spPr>
          <a:xfrm>
            <a:off x="8503393" y="5071423"/>
            <a:ext cx="756338" cy="756338"/>
          </a:xfrm>
          <a:prstGeom prst="rect">
            <a:avLst/>
          </a:prstGeom>
        </p:spPr>
      </p:pic>
      <p:pic>
        <p:nvPicPr>
          <p:cNvPr id="50" name="Graphique 49" descr="Thermomètre avec un remplissage uni">
            <a:extLst>
              <a:ext uri="{FF2B5EF4-FFF2-40B4-BE49-F238E27FC236}">
                <a16:creationId xmlns:a16="http://schemas.microsoft.com/office/drawing/2014/main" id="{17836FF4-7F43-6114-43A7-D33617609A7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0691642" y="2424650"/>
            <a:ext cx="612000" cy="612000"/>
          </a:xfrm>
          <a:prstGeom prst="rect">
            <a:avLst/>
          </a:prstGeom>
        </p:spPr>
      </p:pic>
      <p:pic>
        <p:nvPicPr>
          <p:cNvPr id="5" name="Graphique 76">
            <a:extLst>
              <a:ext uri="{FF2B5EF4-FFF2-40B4-BE49-F238E27FC236}">
                <a16:creationId xmlns:a16="http://schemas.microsoft.com/office/drawing/2014/main" id="{AC217399-98A5-AFE9-90F9-AD46ECABF9A1}"/>
              </a:ext>
            </a:extLst>
          </p:cNvPr>
          <p:cNvPicPr>
            <a:picLocks noChangeAspect="1"/>
          </p:cNvPicPr>
          <p:nvPr/>
        </p:nvPicPr>
        <p:blipFill>
          <a:blip r:embed="rId15" cstate="hq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a:xfrm>
            <a:off x="2931033" y="5997873"/>
            <a:ext cx="424815" cy="424815"/>
          </a:xfrm>
          <a:prstGeom prst="rect">
            <a:avLst/>
          </a:prstGeom>
        </p:spPr>
      </p:pic>
      <p:pic>
        <p:nvPicPr>
          <p:cNvPr id="7" name="Graphique 76">
            <a:extLst>
              <a:ext uri="{FF2B5EF4-FFF2-40B4-BE49-F238E27FC236}">
                <a16:creationId xmlns:a16="http://schemas.microsoft.com/office/drawing/2014/main" id="{0E4E5877-7E79-3646-0721-539EFDCC349C}"/>
              </a:ext>
            </a:extLst>
          </p:cNvPr>
          <p:cNvPicPr>
            <a:picLocks noChangeAspect="1"/>
          </p:cNvPicPr>
          <p:nvPr/>
        </p:nvPicPr>
        <p:blipFill>
          <a:blip r:embed="rId15" cstate="hq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a:xfrm>
            <a:off x="8634450" y="5997873"/>
            <a:ext cx="424815" cy="424815"/>
          </a:xfrm>
          <a:prstGeom prst="rect">
            <a:avLst/>
          </a:prstGeom>
        </p:spPr>
      </p:pic>
    </p:spTree>
    <p:extLst>
      <p:ext uri="{BB962C8B-B14F-4D97-AF65-F5344CB8AC3E}">
        <p14:creationId xmlns:p14="http://schemas.microsoft.com/office/powerpoint/2010/main" val="829985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4ABA3-926A-E07D-2EEB-7FC1040353B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3D74CA19-C442-5F29-AFA6-BA2D1D888480}"/>
              </a:ext>
            </a:extLst>
          </p:cNvPr>
          <p:cNvSpPr>
            <a:spLocks noGrp="1"/>
          </p:cNvSpPr>
          <p:nvPr>
            <p:ph type="title"/>
          </p:nvPr>
        </p:nvSpPr>
        <p:spPr/>
        <p:txBody>
          <a:bodyPr>
            <a:normAutofit fontScale="90000"/>
          </a:bodyPr>
          <a:lstStyle/>
          <a:p>
            <a:r>
              <a:rPr lang="en-US"/>
              <a:t>04. Understanding Climatology, Physical Parameters &amp; Hazards</a:t>
            </a:r>
            <a:br>
              <a:rPr lang="en-US"/>
            </a:br>
            <a:endParaRPr lang="fr-FR"/>
          </a:p>
        </p:txBody>
      </p:sp>
      <p:sp>
        <p:nvSpPr>
          <p:cNvPr id="2" name="Espace réservé de la date 1">
            <a:extLst>
              <a:ext uri="{FF2B5EF4-FFF2-40B4-BE49-F238E27FC236}">
                <a16:creationId xmlns:a16="http://schemas.microsoft.com/office/drawing/2014/main" id="{6E182E6C-B8D9-7126-378C-2A2D9274DE1D}"/>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F2FCF6B1-F377-C996-2851-4FA6689E2F3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39C69D6E-80CA-1EF1-D3D6-9DD11181E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2" name="Espace réservé du contenu 11">
            <a:extLst>
              <a:ext uri="{FF2B5EF4-FFF2-40B4-BE49-F238E27FC236}">
                <a16:creationId xmlns:a16="http://schemas.microsoft.com/office/drawing/2014/main" id="{9881C181-025D-BB9C-EF01-3FB2C40CCE4D}"/>
              </a:ext>
            </a:extLst>
          </p:cNvPr>
          <p:cNvSpPr>
            <a:spLocks noGrp="1"/>
          </p:cNvSpPr>
          <p:nvPr>
            <p:ph idx="1"/>
          </p:nvPr>
        </p:nvSpPr>
        <p:spPr>
          <a:xfrm>
            <a:off x="647704" y="1097280"/>
            <a:ext cx="10963261" cy="4919345"/>
          </a:xfrm>
        </p:spPr>
        <p:txBody>
          <a:bodyPr>
            <a:noAutofit/>
          </a:bodyPr>
          <a:lstStyle/>
          <a:p>
            <a:pPr marL="0" lvl="4" indent="0" algn="ctr">
              <a:buClrTx/>
              <a:buNone/>
            </a:pPr>
            <a:r>
              <a:rPr lang="en-US">
                <a:solidFill>
                  <a:schemeClr val="tx2"/>
                </a:solidFill>
              </a:rPr>
              <a:t>Parameters &amp; Hazards Associated to Climate Change</a:t>
            </a:r>
            <a:endParaRPr lang="fr-FR">
              <a:solidFill>
                <a:schemeClr val="tx2"/>
              </a:solidFill>
            </a:endParaRPr>
          </a:p>
        </p:txBody>
      </p:sp>
      <p:pic>
        <p:nvPicPr>
          <p:cNvPr id="5" name="Image 4" descr="Une image contenant texte, diagramme, capture d’écran, Police&#10;&#10;Le contenu généré par l’IA peut être incorrect.">
            <a:extLst>
              <a:ext uri="{FF2B5EF4-FFF2-40B4-BE49-F238E27FC236}">
                <a16:creationId xmlns:a16="http://schemas.microsoft.com/office/drawing/2014/main" id="{741080E1-FC16-DB38-A0B2-7C203C6BFCF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7905" y="1608391"/>
            <a:ext cx="8297700" cy="4665028"/>
          </a:xfrm>
          <a:prstGeom prst="rect">
            <a:avLst/>
          </a:prstGeom>
          <a:noFill/>
          <a:ln>
            <a:noFill/>
          </a:ln>
        </p:spPr>
      </p:pic>
      <p:sp>
        <p:nvSpPr>
          <p:cNvPr id="7" name="Rectangle 6">
            <a:extLst>
              <a:ext uri="{FF2B5EF4-FFF2-40B4-BE49-F238E27FC236}">
                <a16:creationId xmlns:a16="http://schemas.microsoft.com/office/drawing/2014/main" id="{E675C59A-D22E-E55D-94AE-E4EB3638586E}"/>
              </a:ext>
            </a:extLst>
          </p:cNvPr>
          <p:cNvSpPr/>
          <p:nvPr/>
        </p:nvSpPr>
        <p:spPr>
          <a:xfrm>
            <a:off x="3530600" y="4521200"/>
            <a:ext cx="1136650" cy="20955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100" b="1" i="0" u="none" strike="noStrike" kern="0" cap="none" spc="0" normalizeH="0" baseline="0" noProof="0">
                <a:ln>
                  <a:noFill/>
                </a:ln>
                <a:solidFill>
                  <a:prstClr val="black"/>
                </a:solidFill>
                <a:effectLst/>
                <a:uLnTx/>
                <a:uFillTx/>
                <a:latin typeface="Neue Haas Grotesk Text Pro"/>
                <a:ea typeface="+mn-ea"/>
                <a:cs typeface="+mn-cs"/>
                <a:sym typeface="Arial"/>
              </a:rPr>
              <a:t>Water</a:t>
            </a:r>
            <a:endParaRPr kumimoji="0" lang="fr-FR" sz="1400" b="1" i="0" u="none" strike="noStrike" kern="0" cap="none" spc="0" normalizeH="0" baseline="0" noProof="0">
              <a:ln>
                <a:noFill/>
              </a:ln>
              <a:solidFill>
                <a:prstClr val="black"/>
              </a:solidFill>
              <a:effectLst/>
              <a:uLnTx/>
              <a:uFillTx/>
              <a:latin typeface="Neue Haas Grotesk Text Pro"/>
              <a:ea typeface="+mn-ea"/>
              <a:cs typeface="+mn-cs"/>
              <a:sym typeface="Arial"/>
            </a:endParaRPr>
          </a:p>
        </p:txBody>
      </p:sp>
      <p:pic>
        <p:nvPicPr>
          <p:cNvPr id="8" name="Image 7">
            <a:extLst>
              <a:ext uri="{FF2B5EF4-FFF2-40B4-BE49-F238E27FC236}">
                <a16:creationId xmlns:a16="http://schemas.microsoft.com/office/drawing/2014/main" id="{3CB593E2-0E61-5669-294F-76BA6C9DEF12}"/>
              </a:ext>
            </a:extLst>
          </p:cNvPr>
          <p:cNvPicPr>
            <a:picLocks noChangeAspect="1"/>
          </p:cNvPicPr>
          <p:nvPr/>
        </p:nvPicPr>
        <p:blipFill>
          <a:blip r:embed="rId4"/>
          <a:stretch>
            <a:fillRect/>
          </a:stretch>
        </p:blipFill>
        <p:spPr>
          <a:xfrm>
            <a:off x="10579608" y="322383"/>
            <a:ext cx="1453993" cy="464962"/>
          </a:xfrm>
          <a:prstGeom prst="rect">
            <a:avLst/>
          </a:prstGeom>
        </p:spPr>
      </p:pic>
    </p:spTree>
    <p:extLst>
      <p:ext uri="{BB962C8B-B14F-4D97-AF65-F5344CB8AC3E}">
        <p14:creationId xmlns:p14="http://schemas.microsoft.com/office/powerpoint/2010/main" val="775258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4C91-2EC0-CB35-5179-AD4EE6EB6390}"/>
            </a:ext>
          </a:extLst>
        </p:cNvPr>
        <p:cNvGrpSpPr/>
        <p:nvPr/>
      </p:nvGrpSpPr>
      <p:grpSpPr>
        <a:xfrm>
          <a:off x="0" y="0"/>
          <a:ext cx="0" cy="0"/>
          <a:chOff x="0" y="0"/>
          <a:chExt cx="0" cy="0"/>
        </a:xfrm>
      </p:grpSpPr>
      <p:sp>
        <p:nvSpPr>
          <p:cNvPr id="12" name="Espace réservé du contenu 11">
            <a:extLst>
              <a:ext uri="{FF2B5EF4-FFF2-40B4-BE49-F238E27FC236}">
                <a16:creationId xmlns:a16="http://schemas.microsoft.com/office/drawing/2014/main" id="{1A84EAF6-4464-4BCA-1234-19A897F3DC15}"/>
              </a:ext>
            </a:extLst>
          </p:cNvPr>
          <p:cNvSpPr>
            <a:spLocks noGrp="1"/>
          </p:cNvSpPr>
          <p:nvPr>
            <p:ph idx="1"/>
          </p:nvPr>
        </p:nvSpPr>
        <p:spPr>
          <a:xfrm>
            <a:off x="647704" y="1239605"/>
            <a:ext cx="10315952" cy="4758267"/>
          </a:xfrm>
        </p:spPr>
        <p:txBody>
          <a:bodyPr numCol="1">
            <a:noAutofit/>
          </a:bodyPr>
          <a:lstStyle/>
          <a:p>
            <a:pPr fontAlgn="ctr"/>
            <a:r>
              <a:rPr lang="fr-FR" sz="1800" err="1">
                <a:solidFill>
                  <a:schemeClr val="tx2"/>
                </a:solidFill>
              </a:rPr>
              <a:t>Understanding</a:t>
            </a:r>
            <a:r>
              <a:rPr lang="fr-FR" sz="1800">
                <a:solidFill>
                  <a:schemeClr val="tx2"/>
                </a:solidFill>
              </a:rPr>
              <a:t> </a:t>
            </a:r>
            <a:r>
              <a:rPr lang="fr-FR" sz="1800" err="1">
                <a:solidFill>
                  <a:schemeClr val="tx2"/>
                </a:solidFill>
              </a:rPr>
              <a:t>existing</a:t>
            </a:r>
            <a:r>
              <a:rPr lang="fr-FR" sz="1800">
                <a:solidFill>
                  <a:schemeClr val="tx2"/>
                </a:solidFill>
              </a:rPr>
              <a:t> </a:t>
            </a:r>
            <a:r>
              <a:rPr lang="fr-FR" sz="1800" err="1">
                <a:solidFill>
                  <a:schemeClr val="tx2"/>
                </a:solidFill>
              </a:rPr>
              <a:t>risks</a:t>
            </a:r>
            <a:r>
              <a:rPr lang="fr-FR" sz="1800">
                <a:solidFill>
                  <a:schemeClr val="tx2"/>
                </a:solidFill>
              </a:rPr>
              <a:t> &amp; </a:t>
            </a:r>
            <a:r>
              <a:rPr lang="fr-FR" sz="1800" err="1">
                <a:solidFill>
                  <a:schemeClr val="tx2"/>
                </a:solidFill>
              </a:rPr>
              <a:t>their</a:t>
            </a:r>
            <a:r>
              <a:rPr lang="fr-FR" sz="1800">
                <a:solidFill>
                  <a:schemeClr val="tx2"/>
                </a:solidFill>
              </a:rPr>
              <a:t> </a:t>
            </a:r>
            <a:r>
              <a:rPr lang="fr-FR" sz="1800" err="1">
                <a:solidFill>
                  <a:schemeClr val="tx2"/>
                </a:solidFill>
              </a:rPr>
              <a:t>evolution</a:t>
            </a:r>
            <a:r>
              <a:rPr lang="fr-FR" sz="1800">
                <a:solidFill>
                  <a:schemeClr val="tx2"/>
                </a:solidFill>
              </a:rPr>
              <a:t> with </a:t>
            </a:r>
            <a:r>
              <a:rPr lang="fr-FR" sz="1800" err="1">
                <a:solidFill>
                  <a:schemeClr val="tx2"/>
                </a:solidFill>
              </a:rPr>
              <a:t>climate</a:t>
            </a:r>
            <a:r>
              <a:rPr lang="fr-FR" sz="1800">
                <a:solidFill>
                  <a:schemeClr val="tx2"/>
                </a:solidFill>
              </a:rPr>
              <a:t> change</a:t>
            </a:r>
          </a:p>
          <a:p>
            <a:pPr fontAlgn="ctr"/>
            <a:endParaRPr lang="fr-FR" sz="500">
              <a:solidFill>
                <a:schemeClr val="tx2"/>
              </a:solidFill>
            </a:endParaRPr>
          </a:p>
          <a:p>
            <a:pPr marL="131400" lvl="5" indent="0">
              <a:buNone/>
            </a:pPr>
            <a:r>
              <a:rPr lang="en-US" sz="1600" b="1">
                <a:cs typeface="Times New Roman" panose="02020603050405020304" pitchFamily="18" charset="0"/>
                <a:sym typeface="Wingdings" panose="05000000000000000000" pitchFamily="2" charset="2"/>
              </a:rPr>
              <a:t>Current Climatology 			     Historical trends 		         Projections</a:t>
            </a:r>
            <a:endParaRPr lang="en-US" sz="1600" b="1">
              <a:cs typeface="Times New Roman" panose="02020603050405020304" pitchFamily="18" charset="0"/>
            </a:endParaRPr>
          </a:p>
        </p:txBody>
      </p:sp>
      <p:sp>
        <p:nvSpPr>
          <p:cNvPr id="2" name="Espace réservé de la date 1">
            <a:extLst>
              <a:ext uri="{FF2B5EF4-FFF2-40B4-BE49-F238E27FC236}">
                <a16:creationId xmlns:a16="http://schemas.microsoft.com/office/drawing/2014/main" id="{163DCB5D-6751-EE05-7709-EF5AFDB396CF}"/>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540D65E8-4F6F-94AE-B11A-292C6C75CDC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303EB726-4196-A8B9-F8F4-37D0E3B31DA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5" name="Rectangle 5">
            <a:extLst>
              <a:ext uri="{FF2B5EF4-FFF2-40B4-BE49-F238E27FC236}">
                <a16:creationId xmlns:a16="http://schemas.microsoft.com/office/drawing/2014/main" id="{ADE316E8-E757-89EC-5CE6-3AD581FB46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7" name="Groupe 6">
            <a:extLst>
              <a:ext uri="{FF2B5EF4-FFF2-40B4-BE49-F238E27FC236}">
                <a16:creationId xmlns:a16="http://schemas.microsoft.com/office/drawing/2014/main" id="{8522664A-1B4B-C6D8-14DE-0FD15210DFCE}"/>
              </a:ext>
            </a:extLst>
          </p:cNvPr>
          <p:cNvGrpSpPr/>
          <p:nvPr/>
        </p:nvGrpSpPr>
        <p:grpSpPr>
          <a:xfrm>
            <a:off x="4269319" y="2659449"/>
            <a:ext cx="4105915" cy="3187093"/>
            <a:chOff x="0" y="0"/>
            <a:chExt cx="5399405" cy="4350247"/>
          </a:xfrm>
        </p:grpSpPr>
        <p:pic>
          <p:nvPicPr>
            <p:cNvPr id="8" name="Image 7" descr="Une image contenant capture d’écran, texte, Caractère coloré, ligne&#10;&#10;Le contenu généré par l’IA peut être incorrect.">
              <a:extLst>
                <a:ext uri="{FF2B5EF4-FFF2-40B4-BE49-F238E27FC236}">
                  <a16:creationId xmlns:a16="http://schemas.microsoft.com/office/drawing/2014/main" id="{9D20F2A1-E8CE-07F3-74B9-9E282576658A}"/>
                </a:ext>
              </a:extLst>
            </p:cNvPr>
            <p:cNvPicPr>
              <a:picLocks noChangeAspect="1"/>
            </p:cNvPicPr>
            <p:nvPr/>
          </p:nvPicPr>
          <p:blipFill rotWithShape="1">
            <a:blip r:embed="rId3">
              <a:extLst>
                <a:ext uri="{28A0092B-C50C-407E-A947-70E740481C1C}">
                  <a14:useLocalDpi xmlns:a14="http://schemas.microsoft.com/office/drawing/2010/main" val="0"/>
                </a:ext>
              </a:extLst>
            </a:blip>
            <a:srcRect t="22516" b="41611"/>
            <a:stretch/>
          </p:blipFill>
          <p:spPr bwMode="auto">
            <a:xfrm>
              <a:off x="0" y="0"/>
              <a:ext cx="5399405" cy="1678940"/>
            </a:xfrm>
            <a:prstGeom prst="rect">
              <a:avLst/>
            </a:prstGeom>
            <a:noFill/>
            <a:ln>
              <a:noFill/>
            </a:ln>
            <a:extLst>
              <a:ext uri="{53640926-AAD7-44D8-BBD7-CCE9431645EC}">
                <a14:shadowObscured xmlns:a14="http://schemas.microsoft.com/office/drawing/2010/main"/>
              </a:ext>
            </a:extLst>
          </p:spPr>
        </p:pic>
        <p:pic>
          <p:nvPicPr>
            <p:cNvPr id="9" name="Image 8" descr="Une image contenant capture d’écran, texte, Caractère coloré, motif&#10;&#10;Le contenu généré par l’IA peut être incorrect.">
              <a:extLst>
                <a:ext uri="{FF2B5EF4-FFF2-40B4-BE49-F238E27FC236}">
                  <a16:creationId xmlns:a16="http://schemas.microsoft.com/office/drawing/2014/main" id="{2AB6AE99-46AF-BFA5-E20F-6137560CC662}"/>
                </a:ext>
              </a:extLst>
            </p:cNvPr>
            <p:cNvPicPr>
              <a:picLocks noChangeAspect="1"/>
            </p:cNvPicPr>
            <p:nvPr/>
          </p:nvPicPr>
          <p:blipFill rotWithShape="1">
            <a:blip r:embed="rId4">
              <a:extLst>
                <a:ext uri="{28A0092B-C50C-407E-A947-70E740481C1C}">
                  <a14:useLocalDpi xmlns:a14="http://schemas.microsoft.com/office/drawing/2010/main" val="0"/>
                </a:ext>
              </a:extLst>
            </a:blip>
            <a:srcRect t="51393"/>
            <a:stretch/>
          </p:blipFill>
          <p:spPr bwMode="auto">
            <a:xfrm>
              <a:off x="0" y="1677726"/>
              <a:ext cx="5399405" cy="2274570"/>
            </a:xfrm>
            <a:prstGeom prst="rect">
              <a:avLst/>
            </a:prstGeom>
            <a:noFill/>
            <a:ln>
              <a:noFill/>
            </a:ln>
            <a:extLst>
              <a:ext uri="{53640926-AAD7-44D8-BBD7-CCE9431645EC}">
                <a14:shadowObscured xmlns:a14="http://schemas.microsoft.com/office/drawing/2010/main"/>
              </a:ext>
            </a:extLst>
          </p:spPr>
        </p:pic>
        <p:pic>
          <p:nvPicPr>
            <p:cNvPr id="10" name="Image 9" descr="Une image contenant texte, capture d’écran, Police, ligne&#10;&#10;Le contenu généré par l’IA peut être incorrect.">
              <a:extLst>
                <a:ext uri="{FF2B5EF4-FFF2-40B4-BE49-F238E27FC236}">
                  <a16:creationId xmlns:a16="http://schemas.microsoft.com/office/drawing/2014/main" id="{2660A375-875A-9B5B-2B0B-41C9D791F4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9673" y="3943847"/>
              <a:ext cx="2496185" cy="406400"/>
            </a:xfrm>
            <a:prstGeom prst="rect">
              <a:avLst/>
            </a:prstGeom>
          </p:spPr>
        </p:pic>
      </p:grpSp>
      <p:sp>
        <p:nvSpPr>
          <p:cNvPr id="11" name="Rectangle 6">
            <a:extLst>
              <a:ext uri="{FF2B5EF4-FFF2-40B4-BE49-F238E27FC236}">
                <a16:creationId xmlns:a16="http://schemas.microsoft.com/office/drawing/2014/main" id="{AAA74EC7-CCEA-03D3-18FE-9878EB689E9E}"/>
              </a:ext>
            </a:extLst>
          </p:cNvPr>
          <p:cNvSpPr>
            <a:spLocks noChangeArrowheads="1"/>
          </p:cNvSpPr>
          <p:nvPr/>
        </p:nvSpPr>
        <p:spPr bwMode="auto">
          <a:xfrm>
            <a:off x="5243437" y="5846543"/>
            <a:ext cx="22455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900" b="1" i="1" u="none" strike="noStrike" kern="0" cap="none" spc="0" normalizeH="0" baseline="0" noProof="0" bmk="_Toc193235304">
                <a:ln>
                  <a:noFill/>
                </a:ln>
                <a:solidFill>
                  <a:srgbClr val="056360"/>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Observed annual average precipitation (top) and mean surface air temperature in </a:t>
            </a:r>
            <a:r>
              <a:rPr kumimoji="0" lang="en-GB" altLang="fr-FR" sz="900" b="1" i="1" u="none" strike="noStrike" kern="0" cap="none" spc="0" normalizeH="0" baseline="0" noProof="0" err="1" bmk="_Toc193235304">
                <a:ln>
                  <a:noFill/>
                </a:ln>
                <a:solidFill>
                  <a:srgbClr val="056360"/>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Tana</a:t>
            </a:r>
            <a:r>
              <a:rPr kumimoji="0" lang="en-GB" altLang="fr-FR" sz="900" b="1" i="1" u="none" strike="noStrike" kern="0" cap="none" spc="0" normalizeH="0" baseline="0" noProof="0" bmk="_Toc193235304">
                <a:ln>
                  <a:noFill/>
                </a:ln>
                <a:solidFill>
                  <a:srgbClr val="056360"/>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 River</a:t>
            </a:r>
            <a:endParaRPr kumimoji="0" lang="fr-FR" altLang="fr-FR" sz="800" b="0" i="0" u="none" strike="noStrike" kern="0" cap="none" spc="0" normalizeH="0" baseline="0" noProof="0">
              <a:ln>
                <a:noFill/>
              </a:ln>
              <a:solidFill>
                <a:prstClr val="black"/>
              </a:solidFill>
              <a:effectLst/>
              <a:uLnTx/>
              <a:uFillTx/>
              <a:latin typeface="Arial"/>
              <a:cs typeface="Arial"/>
              <a:sym typeface="Arial"/>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900" b="0" i="1" u="none" strike="noStrike" kern="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1800" b="0" i="0" u="none" strike="noStrike" kern="0" cap="none" spc="0" normalizeH="0" baseline="0" noProof="0">
              <a:ln>
                <a:noFill/>
              </a:ln>
              <a:solidFill>
                <a:prstClr val="black"/>
              </a:solidFill>
              <a:effectLst/>
              <a:uLnTx/>
              <a:uFillTx/>
              <a:latin typeface="Arial" panose="020B0604020202020204" pitchFamily="34" charset="0"/>
              <a:cs typeface="Arial"/>
              <a:sym typeface="Arial"/>
            </a:endParaRPr>
          </a:p>
        </p:txBody>
      </p:sp>
      <p:sp>
        <p:nvSpPr>
          <p:cNvPr id="14" name="Rectangle 8">
            <a:extLst>
              <a:ext uri="{FF2B5EF4-FFF2-40B4-BE49-F238E27FC236}">
                <a16:creationId xmlns:a16="http://schemas.microsoft.com/office/drawing/2014/main" id="{66DA00B9-8CEC-7ACB-AC6D-B624FF0A84A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pic>
        <p:nvPicPr>
          <p:cNvPr id="6151" name="Image 1" descr="Une image contenant texte, capture d’écran, diagramme, Police&#10;&#10;Le contenu généré par l’IA peut être incorrect.">
            <a:extLst>
              <a:ext uri="{FF2B5EF4-FFF2-40B4-BE49-F238E27FC236}">
                <a16:creationId xmlns:a16="http://schemas.microsoft.com/office/drawing/2014/main" id="{F4D3DAF3-6735-C737-58C7-32158E3049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3629"/>
          <a:stretch>
            <a:fillRect/>
          </a:stretch>
        </p:blipFill>
        <p:spPr bwMode="auto">
          <a:xfrm>
            <a:off x="766191" y="2659449"/>
            <a:ext cx="3143250" cy="32258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9">
            <a:extLst>
              <a:ext uri="{FF2B5EF4-FFF2-40B4-BE49-F238E27FC236}">
                <a16:creationId xmlns:a16="http://schemas.microsoft.com/office/drawing/2014/main" id="{B3598D09-0033-AB47-CCDD-94849F7FA2AD}"/>
              </a:ext>
            </a:extLst>
          </p:cNvPr>
          <p:cNvSpPr>
            <a:spLocks noChangeArrowheads="1"/>
          </p:cNvSpPr>
          <p:nvPr/>
        </p:nvSpPr>
        <p:spPr bwMode="auto">
          <a:xfrm>
            <a:off x="838200" y="6054292"/>
            <a:ext cx="299923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900" b="1" i="1" u="none" strike="noStrike" kern="0" cap="none" spc="0" normalizeH="0" baseline="0" noProof="0" bmk="_Toc193235303">
                <a:ln>
                  <a:noFill/>
                </a:ln>
                <a:solidFill>
                  <a:srgbClr val="056360"/>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Monthly climatology, 1991-2023; Tana River</a:t>
            </a:r>
            <a:endParaRPr kumimoji="0" lang="fr-FR" altLang="fr-FR" sz="800" b="0" i="0" u="none" strike="noStrike" kern="0" cap="none" spc="0" normalizeH="0" baseline="0" noProof="0">
              <a:ln>
                <a:noFill/>
              </a:ln>
              <a:solidFill>
                <a:prstClr val="black"/>
              </a:solidFill>
              <a:effectLst/>
              <a:uLnTx/>
              <a:uFillTx/>
              <a:latin typeface="Arial"/>
              <a:cs typeface="Arial"/>
              <a:sym typeface="Arial"/>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900" b="0" i="1" u="none" strike="noStrike" kern="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1800" b="0" i="0" u="none" strike="noStrike" kern="0" cap="none" spc="0" normalizeH="0" baseline="0" noProof="0">
              <a:ln>
                <a:noFill/>
              </a:ln>
              <a:solidFill>
                <a:prstClr val="black"/>
              </a:solidFill>
              <a:effectLst/>
              <a:uLnTx/>
              <a:uFillTx/>
              <a:latin typeface="Arial" panose="020B0604020202020204" pitchFamily="34" charset="0"/>
              <a:cs typeface="Arial"/>
              <a:sym typeface="Arial"/>
            </a:endParaRPr>
          </a:p>
        </p:txBody>
      </p:sp>
      <p:pic>
        <p:nvPicPr>
          <p:cNvPr id="6155" name="Image 27" descr="Une image contenant texte, capture d’écran, Tracé&#10;&#10;Le contenu généré par l’IA peut être incorrect.">
            <a:extLst>
              <a:ext uri="{FF2B5EF4-FFF2-40B4-BE49-F238E27FC236}">
                <a16:creationId xmlns:a16="http://schemas.microsoft.com/office/drawing/2014/main" id="{7EA2858C-3F62-DAC6-37F4-3459D1AB09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1018" y="2528750"/>
            <a:ext cx="2002408" cy="1671040"/>
          </a:xfrm>
          <a:prstGeom prst="rect">
            <a:avLst/>
          </a:prstGeom>
          <a:noFill/>
          <a:extLst>
            <a:ext uri="{909E8E84-426E-40DD-AFC4-6F175D3DCCD1}">
              <a14:hiddenFill xmlns:a14="http://schemas.microsoft.com/office/drawing/2010/main">
                <a:solidFill>
                  <a:srgbClr val="FFFFFF"/>
                </a:solidFill>
              </a14:hiddenFill>
            </a:ext>
          </a:extLst>
        </p:spPr>
      </p:pic>
      <p:pic>
        <p:nvPicPr>
          <p:cNvPr id="6154" name="Image 25" descr="Une image contenant texte, capture d’écran, Caractère coloré, ligne&#10;&#10;Le contenu généré par l’IA peut être incorrect.">
            <a:extLst>
              <a:ext uri="{FF2B5EF4-FFF2-40B4-BE49-F238E27FC236}">
                <a16:creationId xmlns:a16="http://schemas.microsoft.com/office/drawing/2014/main" id="{0ECC447D-6166-713F-6359-BA47BC49D36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41018" y="4172445"/>
            <a:ext cx="2002408" cy="166640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2">
            <a:extLst>
              <a:ext uri="{FF2B5EF4-FFF2-40B4-BE49-F238E27FC236}">
                <a16:creationId xmlns:a16="http://schemas.microsoft.com/office/drawing/2014/main" id="{98CF42FC-3116-912D-E830-915C72001CA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Rectangle 13">
            <a:extLst>
              <a:ext uri="{FF2B5EF4-FFF2-40B4-BE49-F238E27FC236}">
                <a16:creationId xmlns:a16="http://schemas.microsoft.com/office/drawing/2014/main" id="{4D1826AE-9A01-AEDB-6CD4-74EA5C165742}"/>
              </a:ext>
            </a:extLst>
          </p:cNvPr>
          <p:cNvSpPr>
            <a:spLocks noChangeArrowheads="1"/>
          </p:cNvSpPr>
          <p:nvPr/>
        </p:nvSpPr>
        <p:spPr bwMode="auto">
          <a:xfrm>
            <a:off x="9282759" y="5838848"/>
            <a:ext cx="1680897" cy="661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fr-FR" sz="900" b="1" i="1" u="none" strike="noStrike" kern="0" cap="none" spc="0" normalizeH="0" baseline="0" noProof="0" bmk="_Toc193235307">
                <a:ln>
                  <a:noFill/>
                </a:ln>
                <a:solidFill>
                  <a:srgbClr val="056360"/>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Projections of average mean temperature under SSP5-8.5</a:t>
            </a:r>
          </a:p>
          <a:p>
            <a:pPr marL="0" marR="0" lvl="0" indent="0" algn="ctr" defTabSz="914400" rtl="0" eaLnBrk="0" fontAlgn="base" latinLnBrk="0" hangingPunct="0">
              <a:lnSpc>
                <a:spcPct val="100000"/>
              </a:lnSpc>
              <a:spcBef>
                <a:spcPct val="0"/>
              </a:spcBef>
              <a:spcAft>
                <a:spcPct val="0"/>
              </a:spcAft>
              <a:buClr>
                <a:srgbClr val="000000"/>
              </a:buClr>
              <a:buSzTx/>
              <a:buFont typeface="Arial"/>
              <a:buNone/>
              <a:tabLst/>
              <a:defRPr/>
            </a:pPr>
            <a:r>
              <a:rPr kumimoji="0" lang="en-GB" altLang="fr-FR" sz="900" b="0" i="1" u="none" strike="noStrike" kern="0" cap="none" spc="0" normalizeH="0" baseline="0" noProof="0">
                <a:ln>
                  <a:noFill/>
                </a:ln>
                <a:solidFill>
                  <a:prstClr val="black"/>
                </a:solidFill>
                <a:effectLst/>
                <a:uLnTx/>
                <a:uFillTx/>
                <a:latin typeface="Arial" panose="020B0604020202020204" pitchFamily="34" charset="0"/>
                <a:ea typeface="Arial" panose="020B0604020202020204" pitchFamily="34" charset="0"/>
                <a:cs typeface="Times New Roman" panose="02020603050405020304" pitchFamily="18" charset="0"/>
                <a:sym typeface="Arial"/>
              </a:rPr>
              <a:t>Source : CCKP</a:t>
            </a:r>
            <a:endParaRPr kumimoji="0" lang="en-GB" altLang="fr-FR" sz="1400" b="0" i="0" u="none" strike="noStrike" kern="0" cap="none" spc="0" normalizeH="0" baseline="0" noProof="0">
              <a:ln>
                <a:noFill/>
              </a:ln>
              <a:solidFill>
                <a:prstClr val="black"/>
              </a:solidFill>
              <a:effectLst/>
              <a:uLnTx/>
              <a:uFillTx/>
              <a:latin typeface="Arial" panose="020B0604020202020204" pitchFamily="34" charset="0"/>
              <a:cs typeface="Arial"/>
              <a:sym typeface="Arial"/>
            </a:endParaRPr>
          </a:p>
        </p:txBody>
      </p:sp>
      <p:pic>
        <p:nvPicPr>
          <p:cNvPr id="18" name="Image 17">
            <a:extLst>
              <a:ext uri="{FF2B5EF4-FFF2-40B4-BE49-F238E27FC236}">
                <a16:creationId xmlns:a16="http://schemas.microsoft.com/office/drawing/2014/main" id="{736A4282-F7D8-952B-5E61-683B7F4796C6}"/>
              </a:ext>
            </a:extLst>
          </p:cNvPr>
          <p:cNvPicPr>
            <a:picLocks noChangeAspect="1"/>
          </p:cNvPicPr>
          <p:nvPr/>
        </p:nvPicPr>
        <p:blipFill>
          <a:blip r:embed="rId9"/>
          <a:stretch>
            <a:fillRect/>
          </a:stretch>
        </p:blipFill>
        <p:spPr>
          <a:xfrm>
            <a:off x="10579608" y="322383"/>
            <a:ext cx="1453993" cy="464962"/>
          </a:xfrm>
          <a:prstGeom prst="rect">
            <a:avLst/>
          </a:prstGeom>
        </p:spPr>
      </p:pic>
      <p:sp>
        <p:nvSpPr>
          <p:cNvPr id="19" name="Rectangle 18"/>
          <p:cNvSpPr/>
          <p:nvPr/>
        </p:nvSpPr>
        <p:spPr>
          <a:xfrm>
            <a:off x="8375234" y="993936"/>
            <a:ext cx="345902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FF0000"/>
                </a:solidFill>
                <a:effectLst/>
                <a:uLnTx/>
                <a:uFillTx/>
                <a:latin typeface="Arial"/>
                <a:cs typeface="Arial"/>
                <a:sym typeface="Arial"/>
              </a:rPr>
              <a:t>Frequency, intensity, duration &amp;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FF0000"/>
                </a:solidFill>
                <a:effectLst/>
                <a:uLnTx/>
                <a:uFillTx/>
                <a:latin typeface="Arial"/>
                <a:cs typeface="Arial"/>
                <a:sym typeface="Arial"/>
              </a:rPr>
              <a:t>locale of occurrence</a:t>
            </a:r>
          </a:p>
        </p:txBody>
      </p:sp>
      <p:sp>
        <p:nvSpPr>
          <p:cNvPr id="4" name="Titre 3">
            <a:extLst>
              <a:ext uri="{FF2B5EF4-FFF2-40B4-BE49-F238E27FC236}">
                <a16:creationId xmlns:a16="http://schemas.microsoft.com/office/drawing/2014/main" id="{9384D3FE-F60F-AB8D-77D6-E7B514ADC97C}"/>
              </a:ext>
            </a:extLst>
          </p:cNvPr>
          <p:cNvSpPr>
            <a:spLocks noGrp="1"/>
          </p:cNvSpPr>
          <p:nvPr>
            <p:ph type="title"/>
          </p:nvPr>
        </p:nvSpPr>
        <p:spPr>
          <a:xfrm>
            <a:off x="647704" y="365125"/>
            <a:ext cx="10963261" cy="379478"/>
          </a:xfrm>
        </p:spPr>
        <p:txBody>
          <a:bodyPr>
            <a:normAutofit fontScale="90000"/>
          </a:bodyPr>
          <a:lstStyle/>
          <a:p>
            <a:r>
              <a:rPr lang="en-US"/>
              <a:t>04. Understanding Climatology, Physical Parameters &amp; Hazards</a:t>
            </a:r>
            <a:br>
              <a:rPr lang="en-US"/>
            </a:br>
            <a:endParaRPr lang="fr-FR"/>
          </a:p>
        </p:txBody>
      </p:sp>
    </p:spTree>
    <p:extLst>
      <p:ext uri="{BB962C8B-B14F-4D97-AF65-F5344CB8AC3E}">
        <p14:creationId xmlns:p14="http://schemas.microsoft.com/office/powerpoint/2010/main" val="1437449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4A66BDD-B7A7-8ADD-9B15-43F0538160B0}"/>
              </a:ext>
            </a:extLst>
          </p:cNvPr>
          <p:cNvSpPr>
            <a:spLocks noGrp="1"/>
          </p:cNvSpPr>
          <p:nvPr>
            <p:ph type="title"/>
          </p:nvPr>
        </p:nvSpPr>
        <p:spPr/>
        <p:txBody>
          <a:bodyPr>
            <a:normAutofit fontScale="90000"/>
          </a:bodyPr>
          <a:lstStyle/>
          <a:p>
            <a:r>
              <a:rPr lang="fr-FR"/>
              <a:t>Hazard </a:t>
            </a:r>
            <a:r>
              <a:rPr lang="fr-FR" err="1"/>
              <a:t>Identified</a:t>
            </a:r>
            <a:endParaRPr lang="fr-FR"/>
          </a:p>
        </p:txBody>
      </p:sp>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5" name="Image 4">
            <a:extLst>
              <a:ext uri="{FF2B5EF4-FFF2-40B4-BE49-F238E27FC236}">
                <a16:creationId xmlns:a16="http://schemas.microsoft.com/office/drawing/2014/main" id="{CE223DFD-D060-A015-BA76-CF833BB3DF83}"/>
              </a:ext>
            </a:extLst>
          </p:cNvPr>
          <p:cNvPicPr>
            <a:picLocks noChangeAspect="1"/>
          </p:cNvPicPr>
          <p:nvPr/>
        </p:nvPicPr>
        <p:blipFill>
          <a:blip r:embed="rId3"/>
          <a:stretch>
            <a:fillRect/>
          </a:stretch>
        </p:blipFill>
        <p:spPr>
          <a:xfrm>
            <a:off x="8954445" y="328741"/>
            <a:ext cx="2656520" cy="378432"/>
          </a:xfrm>
          <a:prstGeom prst="rect">
            <a:avLst/>
          </a:prstGeom>
        </p:spPr>
      </p:pic>
      <p:sp>
        <p:nvSpPr>
          <p:cNvPr id="20" name="ZoneTexte 27">
            <a:extLst>
              <a:ext uri="{FF2B5EF4-FFF2-40B4-BE49-F238E27FC236}">
                <a16:creationId xmlns:a16="http://schemas.microsoft.com/office/drawing/2014/main" id="{0941EEBF-32AC-FB24-40AF-E7810C3F3927}"/>
              </a:ext>
            </a:extLst>
          </p:cNvPr>
          <p:cNvSpPr txBox="1"/>
          <p:nvPr/>
        </p:nvSpPr>
        <p:spPr>
          <a:xfrm>
            <a:off x="761766" y="1194895"/>
            <a:ext cx="1872252"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200" b="1" i="0" u="none" strike="noStrike" kern="0" cap="none" spc="0" normalizeH="0" baseline="0" noProof="0">
                <a:ln>
                  <a:noFill/>
                </a:ln>
                <a:solidFill>
                  <a:srgbClr val="000000"/>
                </a:solidFill>
                <a:effectLst/>
                <a:uLnTx/>
                <a:uFillTx/>
                <a:latin typeface="Arial"/>
                <a:cs typeface="Arial"/>
                <a:sym typeface="Arial"/>
              </a:rPr>
              <a:t>Tana River</a:t>
            </a:r>
          </a:p>
        </p:txBody>
      </p:sp>
      <p:sp>
        <p:nvSpPr>
          <p:cNvPr id="23" name="ZoneTexte 7">
            <a:extLst>
              <a:ext uri="{FF2B5EF4-FFF2-40B4-BE49-F238E27FC236}">
                <a16:creationId xmlns:a16="http://schemas.microsoft.com/office/drawing/2014/main" id="{39845E6B-1E8A-152F-0667-3C96A36992B6}"/>
              </a:ext>
            </a:extLst>
          </p:cNvPr>
          <p:cNvSpPr txBox="1"/>
          <p:nvPr/>
        </p:nvSpPr>
        <p:spPr>
          <a:xfrm>
            <a:off x="879144" y="1704699"/>
            <a:ext cx="9900666" cy="3754874"/>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Floods:</a:t>
            </a:r>
            <a:endParaRPr kumimoji="0" lang="fr-FR"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Heavy rainfall floods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(All county)</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River floods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(Tana River surroundings mainly)</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Rising water table floods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(limited information to map this out – surroundings on Tana River)</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Heat stress and droughts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(all the county)</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Coastal erosion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(coastal area) </a:t>
            </a: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and rustle erosion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(all the county)</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Soil and water salinity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(coastal area and irrigated inland areas or one close to rivers) </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Sand and dust storms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(all the county)</a:t>
            </a:r>
            <a:endParaRPr kumimoji="0" lang="fr-FR"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Pest and diseases </a:t>
            </a:r>
            <a:r>
              <a:rPr kumimoji="0" lang="en-US" sz="1400" b="0" i="1"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(all the county)</a:t>
            </a:r>
          </a:p>
        </p:txBody>
      </p:sp>
    </p:spTree>
    <p:extLst>
      <p:ext uri="{BB962C8B-B14F-4D97-AF65-F5344CB8AC3E}">
        <p14:creationId xmlns:p14="http://schemas.microsoft.com/office/powerpoint/2010/main" val="162457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5" name="Image 4">
            <a:extLst>
              <a:ext uri="{FF2B5EF4-FFF2-40B4-BE49-F238E27FC236}">
                <a16:creationId xmlns:a16="http://schemas.microsoft.com/office/drawing/2014/main" id="{CE223DFD-D060-A015-BA76-CF833BB3DF83}"/>
              </a:ext>
            </a:extLst>
          </p:cNvPr>
          <p:cNvPicPr>
            <a:picLocks noChangeAspect="1"/>
          </p:cNvPicPr>
          <p:nvPr/>
        </p:nvPicPr>
        <p:blipFill>
          <a:blip r:embed="rId3"/>
          <a:stretch>
            <a:fillRect/>
          </a:stretch>
        </p:blipFill>
        <p:spPr>
          <a:xfrm>
            <a:off x="8954445" y="328741"/>
            <a:ext cx="2656520" cy="378432"/>
          </a:xfrm>
          <a:prstGeom prst="rect">
            <a:avLst/>
          </a:prstGeom>
        </p:spPr>
      </p:pic>
      <p:sp>
        <p:nvSpPr>
          <p:cNvPr id="20" name="ZoneTexte 27">
            <a:extLst>
              <a:ext uri="{FF2B5EF4-FFF2-40B4-BE49-F238E27FC236}">
                <a16:creationId xmlns:a16="http://schemas.microsoft.com/office/drawing/2014/main" id="{0941EEBF-32AC-FB24-40AF-E7810C3F3927}"/>
              </a:ext>
            </a:extLst>
          </p:cNvPr>
          <p:cNvSpPr txBox="1"/>
          <p:nvPr/>
        </p:nvSpPr>
        <p:spPr>
          <a:xfrm>
            <a:off x="761766" y="1113007"/>
            <a:ext cx="151741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200" b="1" i="0" u="none" strike="noStrike" kern="0" cap="none" spc="0" normalizeH="0" baseline="0" noProof="0" err="1">
                <a:ln>
                  <a:noFill/>
                </a:ln>
                <a:solidFill>
                  <a:srgbClr val="000000"/>
                </a:solidFill>
                <a:effectLst/>
                <a:uLnTx/>
                <a:uFillTx/>
                <a:latin typeface="Arial"/>
                <a:cs typeface="Arial"/>
                <a:sym typeface="Arial"/>
              </a:rPr>
              <a:t>Murang’a</a:t>
            </a:r>
            <a:endParaRPr kumimoji="0" lang="fr-FR" sz="2200" b="1" i="0" u="none" strike="noStrike" kern="0" cap="none" spc="0" normalizeH="0" baseline="0" noProof="0">
              <a:ln>
                <a:noFill/>
              </a:ln>
              <a:solidFill>
                <a:srgbClr val="000000"/>
              </a:solidFill>
              <a:effectLst/>
              <a:uLnTx/>
              <a:uFillTx/>
              <a:latin typeface="Arial"/>
              <a:cs typeface="Arial"/>
              <a:sym typeface="Arial"/>
            </a:endParaRPr>
          </a:p>
        </p:txBody>
      </p:sp>
      <p:sp>
        <p:nvSpPr>
          <p:cNvPr id="9" name="ZoneTexte 7">
            <a:extLst>
              <a:ext uri="{FF2B5EF4-FFF2-40B4-BE49-F238E27FC236}">
                <a16:creationId xmlns:a16="http://schemas.microsoft.com/office/drawing/2014/main" id="{39845E6B-1E8A-152F-0667-3C96A36992B6}"/>
              </a:ext>
            </a:extLst>
          </p:cNvPr>
          <p:cNvSpPr txBox="1"/>
          <p:nvPr/>
        </p:nvSpPr>
        <p:spPr>
          <a:xfrm>
            <a:off x="647703" y="1549874"/>
            <a:ext cx="10963261" cy="4785926"/>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Floods:</a:t>
            </a:r>
            <a:endParaRPr kumimoji="0" lang="fr-FR"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Maragua</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&amp;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Kiharu</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 intakes submerged, high treatment costs, 20–40% households affected</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Drought: </a:t>
            </a: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Severe in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Ithanga</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Kakuzi</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 up to 50% households affected; long treks for water, crop loss.</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Landslides</a:t>
            </a: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Frequent in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Kangema</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Mathioya</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Kigumo</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 2025 landslide in </a:t>
            </a: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Kangema</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killed 6, cut off 980 HHs.</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Extreme Rainfall</a:t>
            </a: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Ndaka-ini</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station recorded 1,355 mm (among Kenya’s highest seasonal totals).</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Heat Stress: </a:t>
            </a:r>
          </a:p>
          <a:p>
            <a:pPr marL="742950" marR="0" lvl="1" indent="-285750" algn="l" defTabSz="914400" rtl="0" eaLnBrk="1" fontAlgn="auto" latinLnBrk="0" hangingPunct="1">
              <a:lnSpc>
                <a:spcPct val="100000"/>
              </a:lnSpc>
              <a:spcBef>
                <a:spcPts val="300"/>
              </a:spcBef>
              <a:spcAft>
                <a:spcPts val="300"/>
              </a:spcAft>
              <a:buClr>
                <a:srgbClr val="767171"/>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Outdoor workers &amp; water pans/dams affected by evaporation and heat waves.</a:t>
            </a:r>
          </a:p>
        </p:txBody>
      </p:sp>
      <p:sp>
        <p:nvSpPr>
          <p:cNvPr id="4" name="Titre 3">
            <a:extLst>
              <a:ext uri="{FF2B5EF4-FFF2-40B4-BE49-F238E27FC236}">
                <a16:creationId xmlns:a16="http://schemas.microsoft.com/office/drawing/2014/main" id="{4FD38C44-B3CE-635A-BC36-2F9BD4CE4E90}"/>
              </a:ext>
            </a:extLst>
          </p:cNvPr>
          <p:cNvSpPr>
            <a:spLocks noGrp="1"/>
          </p:cNvSpPr>
          <p:nvPr>
            <p:ph type="title"/>
          </p:nvPr>
        </p:nvSpPr>
        <p:spPr>
          <a:xfrm>
            <a:off x="647704" y="365125"/>
            <a:ext cx="10963261" cy="379478"/>
          </a:xfrm>
        </p:spPr>
        <p:txBody>
          <a:bodyPr>
            <a:normAutofit fontScale="90000"/>
          </a:bodyPr>
          <a:lstStyle/>
          <a:p>
            <a:r>
              <a:rPr lang="fr-FR"/>
              <a:t>Hazard </a:t>
            </a:r>
            <a:r>
              <a:rPr lang="fr-FR" err="1"/>
              <a:t>Identified</a:t>
            </a:r>
            <a:endParaRPr lang="fr-FR"/>
          </a:p>
        </p:txBody>
      </p:sp>
    </p:spTree>
    <p:extLst>
      <p:ext uri="{BB962C8B-B14F-4D97-AF65-F5344CB8AC3E}">
        <p14:creationId xmlns:p14="http://schemas.microsoft.com/office/powerpoint/2010/main" val="2247872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46D348-068A-AD76-0D22-0C1EF520FB82}"/>
            </a:ext>
          </a:extLst>
        </p:cNvPr>
        <p:cNvGrpSpPr/>
        <p:nvPr/>
      </p:nvGrpSpPr>
      <p:grpSpPr>
        <a:xfrm>
          <a:off x="0" y="0"/>
          <a:ext cx="0" cy="0"/>
          <a:chOff x="0" y="0"/>
          <a:chExt cx="0" cy="0"/>
        </a:xfrm>
      </p:grpSpPr>
      <p:graphicFrame>
        <p:nvGraphicFramePr>
          <p:cNvPr id="2" name="Content Placeholder 4">
            <a:extLst>
              <a:ext uri="{FF2B5EF4-FFF2-40B4-BE49-F238E27FC236}">
                <a16:creationId xmlns:a16="http://schemas.microsoft.com/office/drawing/2014/main" id="{0A34180B-F86F-FAE3-E6BC-14BD9C0A4E05}"/>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4577502" y="644376"/>
          <a:ext cx="7496630" cy="5135184"/>
        </p:xfrm>
        <a:graphic>
          <a:graphicData uri="http://schemas.openxmlformats.org/drawingml/2006/table">
            <a:tbl>
              <a:tblPr firstRow="1" bandRow="1">
                <a:noFill/>
                <a:tableStyleId>{5C22544A-7EE6-4342-B048-85BDC9FD1C3A}</a:tableStyleId>
              </a:tblPr>
              <a:tblGrid>
                <a:gridCol w="915224">
                  <a:extLst>
                    <a:ext uri="{9D8B030D-6E8A-4147-A177-3AD203B41FA5}">
                      <a16:colId xmlns:a16="http://schemas.microsoft.com/office/drawing/2014/main" val="1112987957"/>
                    </a:ext>
                  </a:extLst>
                </a:gridCol>
                <a:gridCol w="6581406">
                  <a:extLst>
                    <a:ext uri="{9D8B030D-6E8A-4147-A177-3AD203B41FA5}">
                      <a16:colId xmlns:a16="http://schemas.microsoft.com/office/drawing/2014/main" val="437448068"/>
                    </a:ext>
                  </a:extLst>
                </a:gridCol>
              </a:tblGrid>
              <a:tr h="475162">
                <a:tc>
                  <a:txBody>
                    <a:bodyPr/>
                    <a:lstStyle/>
                    <a:p>
                      <a:r>
                        <a:rPr lang="en-GB" sz="1400" b="1" cap="none" spc="0">
                          <a:solidFill>
                            <a:srgbClr val="0A5FBA"/>
                          </a:solidFill>
                          <a:latin typeface="+mn-lt"/>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Overview Module 5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Including Learning objectives</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475162">
                <a:tc gridSpan="2">
                  <a:txBody>
                    <a:bodyPr/>
                    <a:lstStyle/>
                    <a:p>
                      <a:r>
                        <a:rPr lang="en-US" sz="1400" b="1" cap="none" spc="0">
                          <a:solidFill>
                            <a:srgbClr val="0A5FBA"/>
                          </a:solidFill>
                          <a:latin typeface="+mn-lt"/>
                        </a:rPr>
                        <a:t>Practical toolboxes for reviewing infrastructure systems</a:t>
                      </a:r>
                      <a:endParaRPr lang="en-GB" sz="1400" b="1" cap="none" spc="0">
                        <a:solidFill>
                          <a:srgbClr val="0A5FBA"/>
                        </a:solidFill>
                        <a:latin typeface="+mn-lt"/>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cap="none" spc="0">
                        <a:solidFill>
                          <a:schemeClr val="tx1"/>
                        </a:solidFill>
                        <a:latin typeface="Roboto" panose="02000000000000000000" pitchFamily="2" charset="0"/>
                        <a:ea typeface="Roboto" panose="02000000000000000000" pitchFamily="2" charset="0"/>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824852366"/>
                  </a:ext>
                </a:extLst>
              </a:tr>
              <a:tr h="475162">
                <a:tc>
                  <a:txBody>
                    <a:bodyPr/>
                    <a:lstStyle/>
                    <a:p>
                      <a:r>
                        <a:rPr lang="en-GB" sz="1400" b="1" cap="none" spc="0">
                          <a:solidFill>
                            <a:schemeClr val="accent1"/>
                          </a:solidFill>
                          <a:latin typeface="+mn-lt"/>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Defining infrastructure systems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6670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latin typeface="+mn-lt"/>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Toolkit for water infrastructure planning (the climate adaptation matrix)</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662249332"/>
                  </a:ext>
                </a:extLst>
              </a:tr>
              <a:tr h="4751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latin typeface="+mn-lt"/>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Case </a:t>
                      </a:r>
                      <a:r>
                        <a:rPr lang="en-GB" sz="1400">
                          <a:latin typeface="+mn-lt"/>
                          <a:ea typeface="Roboto" panose="02000000000000000000" pitchFamily="2" charset="0"/>
                        </a:rPr>
                        <a:t>study – climate first tool</a:t>
                      </a:r>
                      <a:endParaRPr lang="en-GB" sz="1400" b="0" cap="none" spc="0">
                        <a:solidFill>
                          <a:schemeClr val="tx1"/>
                        </a:solidFill>
                        <a:latin typeface="+mn-lt"/>
                        <a:ea typeface="Roboto" panose="02000000000000000000" pitchFamily="2" charset="0"/>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646961164"/>
                  </a:ext>
                </a:extLst>
              </a:tr>
              <a:tr h="4751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cap="none" spc="0">
                        <a:solidFill>
                          <a:schemeClr val="accent1"/>
                        </a:solidFill>
                        <a:latin typeface="+mn-lt"/>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rgbClr val="1B78B7"/>
                          </a:solidFill>
                          <a:latin typeface="+mn-lt"/>
                          <a:ea typeface="Roboto" panose="02000000000000000000" pitchFamily="2" charset="0"/>
                        </a:rPr>
                        <a:t>LUNCH</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3044636064"/>
                  </a:ext>
                </a:extLst>
              </a:tr>
              <a:tr h="475162">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cap="none" spc="0">
                          <a:solidFill>
                            <a:schemeClr val="accent1"/>
                          </a:solidFill>
                          <a:latin typeface="+mn-lt"/>
                        </a:rPr>
                        <a:t>A Paradigm shift: scenario-based planning for future infrastructure</a:t>
                      </a:r>
                      <a:endParaRPr lang="en-GB" sz="1400" b="1" cap="none" spc="0">
                        <a:solidFill>
                          <a:schemeClr val="accent1"/>
                        </a:solidFill>
                        <a:latin typeface="+mn-lt"/>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cap="none" spc="0">
                        <a:solidFill>
                          <a:schemeClr val="tx1"/>
                        </a:solidFill>
                        <a:latin typeface="+mn-lt"/>
                        <a:ea typeface="Roboto" panose="02000000000000000000" pitchFamily="2" charset="0"/>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0490877"/>
                  </a:ext>
                </a:extLst>
              </a:tr>
              <a:tr h="4751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latin typeface="+mn-lt"/>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What is scenario-based planning?</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572268387"/>
                  </a:ext>
                </a:extLst>
              </a:tr>
              <a:tr h="475162">
                <a:tc>
                  <a:txBody>
                    <a:bodyPr/>
                    <a:lstStyle/>
                    <a:p>
                      <a:r>
                        <a:rPr lang="en-GB" sz="1400" b="1" cap="none" spc="0">
                          <a:solidFill>
                            <a:schemeClr val="accent1"/>
                          </a:solidFill>
                          <a:latin typeface="+mn-lt"/>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r>
                        <a:rPr lang="fr-FR" sz="1400" err="1"/>
                        <a:t>Practical</a:t>
                      </a:r>
                      <a:r>
                        <a:rPr lang="fr-FR" sz="1400"/>
                        <a:t> </a:t>
                      </a:r>
                      <a:r>
                        <a:rPr lang="fr-FR" sz="1400" err="1"/>
                        <a:t>exercises</a:t>
                      </a:r>
                      <a:endParaRPr lang="fr-FR" sz="1400"/>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4538633"/>
                  </a:ext>
                </a:extLst>
              </a:tr>
              <a:tr h="475162">
                <a:tc>
                  <a:txBody>
                    <a:bodyPr/>
                    <a:lstStyle/>
                    <a:p>
                      <a:r>
                        <a:rPr lang="en-GB" sz="1400" b="1" cap="none" spc="0">
                          <a:solidFill>
                            <a:schemeClr val="accent1"/>
                          </a:solidFill>
                          <a:latin typeface="+mn-lt"/>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latin typeface="+mn-lt"/>
                          <a:ea typeface="Roboto" panose="02000000000000000000" pitchFamily="2" charset="0"/>
                        </a:rPr>
                        <a:t>A quiz &amp; end of the day reflection</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bl>
          </a:graphicData>
        </a:graphic>
      </p:graphicFrame>
      <p:pic>
        <p:nvPicPr>
          <p:cNvPr id="3" name="Picture 2" descr="A qr code with black squares&#10;&#10;AI-generated content may be incorrect.">
            <a:extLst>
              <a:ext uri="{FF2B5EF4-FFF2-40B4-BE49-F238E27FC236}">
                <a16:creationId xmlns:a16="http://schemas.microsoft.com/office/drawing/2014/main" id="{3346F9C7-2F94-8519-0349-29FF23A4DC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455" y="1325879"/>
            <a:ext cx="2884805" cy="2884805"/>
          </a:xfrm>
          <a:prstGeom prst="rect">
            <a:avLst/>
          </a:prstGeom>
          <a:noFill/>
          <a:ln>
            <a:noFill/>
          </a:ln>
        </p:spPr>
      </p:pic>
      <p:sp>
        <p:nvSpPr>
          <p:cNvPr id="4" name="TextBox 3">
            <a:extLst>
              <a:ext uri="{FF2B5EF4-FFF2-40B4-BE49-F238E27FC236}">
                <a16:creationId xmlns:a16="http://schemas.microsoft.com/office/drawing/2014/main" id="{202BC37E-53B9-E4DF-ACDB-D5DE7F9DB924}"/>
              </a:ext>
            </a:extLst>
          </p:cNvPr>
          <p:cNvSpPr txBox="1"/>
          <p:nvPr/>
        </p:nvSpPr>
        <p:spPr>
          <a:xfrm>
            <a:off x="719455" y="4485080"/>
            <a:ext cx="6097904" cy="608180"/>
          </a:xfrm>
          <a:prstGeom prst="rect">
            <a:avLst/>
          </a:prstGeom>
          <a:noFill/>
        </p:spPr>
        <p:txBody>
          <a:bodyPr wrap="square">
            <a:spAutoFit/>
          </a:bodyPr>
          <a:lstStyle/>
          <a:p>
            <a:pPr marL="0" marR="0" lvl="0" indent="0" algn="l" defTabSz="914400" rtl="0" eaLnBrk="1" fontAlgn="auto" latinLnBrk="0" hangingPunct="1">
              <a:lnSpc>
                <a:spcPts val="1400"/>
              </a:lnSpc>
              <a:spcBef>
                <a:spcPts val="0"/>
              </a:spcBef>
              <a:spcAft>
                <a:spcPts val="1200"/>
              </a:spcAft>
              <a:buClr>
                <a:srgbClr val="000000"/>
              </a:buClr>
              <a:buSzTx/>
              <a:buFont typeface="Arial"/>
              <a:buNone/>
              <a:tabLst/>
              <a:defRPr/>
            </a:pPr>
            <a:r>
              <a:rPr kumimoji="0" lang="pt-BR" sz="1400" b="0" i="0" u="none" strike="noStrike" kern="0" cap="none" spc="0" normalizeH="0" baseline="0" noProof="0">
                <a:ln>
                  <a:noFill/>
                </a:ln>
                <a:solidFill>
                  <a:srgbClr val="000000"/>
                </a:solidFill>
                <a:effectLst/>
                <a:uLnTx/>
                <a:uFillTx/>
                <a:latin typeface="Lora" panose="02000503000000020004" pitchFamily="2" charset="0"/>
                <a:ea typeface="Lora" panose="02000503000000020004" pitchFamily="2" charset="0"/>
                <a:cs typeface="Times New Roman" panose="02020603050405020304" pitchFamily="18" charset="0"/>
                <a:sym typeface="Arial"/>
                <a:hlinkClick r:id="rId4"/>
              </a:rPr>
              <a:t>go.mwater.co/irc/2025_kenya</a:t>
            </a:r>
            <a:endParaRPr kumimoji="0" lang="en-NL" sz="800" b="0" i="0" u="none" strike="noStrike" kern="0" cap="none" spc="0" normalizeH="0" baseline="0" noProof="0">
              <a:ln>
                <a:noFill/>
              </a:ln>
              <a:solidFill>
                <a:srgbClr val="000000"/>
              </a:solidFill>
              <a:effectLst/>
              <a:uLnTx/>
              <a:uFillTx/>
              <a:latin typeface="Lora" panose="02000503000000020004" pitchFamily="2" charset="0"/>
              <a:ea typeface="Lora" panose="02000503000000020004" pitchFamily="2" charset="0"/>
              <a:cs typeface="Times New Roman" panose="02020603050405020304" pitchFamily="18" charset="0"/>
              <a:sym typeface="Arial"/>
            </a:endParaRPr>
          </a:p>
          <a:p>
            <a:pPr marL="0" marR="0" lvl="0" indent="0" algn="l" defTabSz="914400" rtl="0" eaLnBrk="1" fontAlgn="auto" latinLnBrk="0" hangingPunct="1">
              <a:lnSpc>
                <a:spcPts val="1400"/>
              </a:lnSpc>
              <a:spcBef>
                <a:spcPts val="0"/>
              </a:spcBef>
              <a:spcAft>
                <a:spcPts val="1200"/>
              </a:spcAft>
              <a:buClr>
                <a:srgbClr val="000000"/>
              </a:buClr>
              <a:buSzTx/>
              <a:buFont typeface="Arial"/>
              <a:buNone/>
              <a:tabLst/>
              <a:defRPr/>
            </a:pPr>
            <a:r>
              <a:rPr kumimoji="0" lang="pt-BR" sz="1400" b="0" i="0" u="none" strike="noStrike" kern="0" cap="none" spc="0" normalizeH="0" baseline="0" noProof="0">
                <a:ln>
                  <a:noFill/>
                </a:ln>
                <a:solidFill>
                  <a:srgbClr val="000000"/>
                </a:solidFill>
                <a:effectLst/>
                <a:uLnTx/>
                <a:uFillTx/>
                <a:latin typeface="Lora" panose="02000503000000020004" pitchFamily="2" charset="0"/>
                <a:ea typeface="Lora" panose="02000503000000020004" pitchFamily="2" charset="0"/>
                <a:cs typeface="Times New Roman" panose="02020603050405020304" pitchFamily="18" charset="0"/>
                <a:sym typeface="Arial"/>
              </a:rPr>
              <a:t>All information of this course</a:t>
            </a:r>
            <a:endParaRPr kumimoji="0" lang="en-NL" sz="800" b="0" i="0" u="none" strike="noStrike" kern="0" cap="none" spc="0" normalizeH="0" baseline="0" noProof="0">
              <a:ln>
                <a:noFill/>
              </a:ln>
              <a:solidFill>
                <a:srgbClr val="000000"/>
              </a:solidFill>
              <a:effectLst/>
              <a:uLnTx/>
              <a:uFillTx/>
              <a:latin typeface="Lora" panose="02000503000000020004" pitchFamily="2" charset="0"/>
              <a:ea typeface="Lora" panose="02000503000000020004" pitchFamily="2" charset="0"/>
              <a:cs typeface="Times New Roman" panose="02020603050405020304" pitchFamily="18" charset="0"/>
              <a:sym typeface="Arial"/>
            </a:endParaRPr>
          </a:p>
        </p:txBody>
      </p:sp>
    </p:spTree>
    <p:extLst>
      <p:ext uri="{BB962C8B-B14F-4D97-AF65-F5344CB8AC3E}">
        <p14:creationId xmlns:p14="http://schemas.microsoft.com/office/powerpoint/2010/main" val="3501677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E18B3-24D7-1F8A-FD41-1CBC09F5D9BA}"/>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B3AA5027-D16E-4090-3852-7E78DC063EEA}"/>
              </a:ext>
            </a:extLst>
          </p:cNvPr>
          <p:cNvSpPr>
            <a:spLocks noGrp="1"/>
          </p:cNvSpPr>
          <p:nvPr>
            <p:ph type="title"/>
          </p:nvPr>
        </p:nvSpPr>
        <p:spPr>
          <a:xfrm>
            <a:off x="246585" y="146760"/>
            <a:ext cx="2423042" cy="931412"/>
          </a:xfrm>
        </p:spPr>
        <p:txBody>
          <a:bodyPr>
            <a:normAutofit/>
          </a:bodyPr>
          <a:lstStyle/>
          <a:p>
            <a:r>
              <a:rPr lang="fr-FR" sz="2500" err="1"/>
              <a:t>Murang’a</a:t>
            </a:r>
            <a:r>
              <a:rPr lang="fr-FR" sz="2500"/>
              <a:t> </a:t>
            </a:r>
            <a:r>
              <a:rPr lang="fr-FR" sz="2500" err="1"/>
              <a:t>Temperature</a:t>
            </a:r>
            <a:endParaRPr lang="fr-FR" sz="2500"/>
          </a:p>
        </p:txBody>
      </p:sp>
      <p:sp>
        <p:nvSpPr>
          <p:cNvPr id="2" name="Espace réservé de la date 1">
            <a:extLst>
              <a:ext uri="{FF2B5EF4-FFF2-40B4-BE49-F238E27FC236}">
                <a16:creationId xmlns:a16="http://schemas.microsoft.com/office/drawing/2014/main" id="{33D4AF4E-7CF5-AE99-9BF1-DC8F1DCD7BB5}"/>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928660C8-A713-0693-931C-B2575A3CAC4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FF097FE0-DD5B-83DC-E63B-68BC6B906D1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7" name="Content Placeholder 6"/>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2483893" y="-6011"/>
            <a:ext cx="9708107" cy="6864011"/>
          </a:xfrm>
        </p:spPr>
      </p:pic>
    </p:spTree>
    <p:extLst>
      <p:ext uri="{BB962C8B-B14F-4D97-AF65-F5344CB8AC3E}">
        <p14:creationId xmlns:p14="http://schemas.microsoft.com/office/powerpoint/2010/main" val="893785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E18B3-24D7-1F8A-FD41-1CBC09F5D9BA}"/>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B3AA5027-D16E-4090-3852-7E78DC063EEA}"/>
              </a:ext>
            </a:extLst>
          </p:cNvPr>
          <p:cNvSpPr>
            <a:spLocks noGrp="1"/>
          </p:cNvSpPr>
          <p:nvPr>
            <p:ph type="title"/>
          </p:nvPr>
        </p:nvSpPr>
        <p:spPr>
          <a:xfrm>
            <a:off x="445708" y="185124"/>
            <a:ext cx="1868401" cy="822231"/>
          </a:xfrm>
        </p:spPr>
        <p:txBody>
          <a:bodyPr>
            <a:normAutofit/>
          </a:bodyPr>
          <a:lstStyle/>
          <a:p>
            <a:r>
              <a:rPr lang="fr-FR" sz="2500" err="1"/>
              <a:t>Murang’a</a:t>
            </a:r>
            <a:br>
              <a:rPr lang="fr-FR" sz="2500"/>
            </a:br>
            <a:r>
              <a:rPr lang="fr-FR" sz="2500" err="1"/>
              <a:t>Drought</a:t>
            </a:r>
            <a:endParaRPr lang="fr-FR" sz="2500"/>
          </a:p>
        </p:txBody>
      </p:sp>
      <p:sp>
        <p:nvSpPr>
          <p:cNvPr id="2" name="Espace réservé de la date 1">
            <a:extLst>
              <a:ext uri="{FF2B5EF4-FFF2-40B4-BE49-F238E27FC236}">
                <a16:creationId xmlns:a16="http://schemas.microsoft.com/office/drawing/2014/main" id="{33D4AF4E-7CF5-AE99-9BF1-DC8F1DCD7BB5}"/>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928660C8-A713-0693-931C-B2575A3CAC4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FF097FE0-DD5B-83DC-E63B-68BC6B906D1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7" name="Content Placeholder 6"/>
          <p:cNvPicPr>
            <a:picLocks noGrp="1" noChangeAspect="1"/>
          </p:cNvPicPr>
          <p:nvPr>
            <p:ph idx="1"/>
          </p:nvPr>
        </p:nvPicPr>
        <p:blipFill>
          <a:blip r:embed="rId3" cstate="hqprint">
            <a:extLst>
              <a:ext uri="{28A0092B-C50C-407E-A947-70E740481C1C}">
                <a14:useLocalDpi xmlns:a14="http://schemas.microsoft.com/office/drawing/2010/main" val="0"/>
              </a:ext>
            </a:extLst>
          </a:blip>
          <a:stretch>
            <a:fillRect/>
          </a:stretch>
        </p:blipFill>
        <p:spPr>
          <a:xfrm>
            <a:off x="2488810" y="1"/>
            <a:ext cx="9684997" cy="6847672"/>
          </a:xfrm>
        </p:spPr>
      </p:pic>
    </p:spTree>
    <p:extLst>
      <p:ext uri="{BB962C8B-B14F-4D97-AF65-F5344CB8AC3E}">
        <p14:creationId xmlns:p14="http://schemas.microsoft.com/office/powerpoint/2010/main" val="1641974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755" y="425039"/>
            <a:ext cx="2791532" cy="379478"/>
          </a:xfrm>
        </p:spPr>
        <p:txBody>
          <a:bodyPr>
            <a:normAutofit fontScale="90000"/>
          </a:bodyPr>
          <a:lstStyle/>
          <a:p>
            <a:r>
              <a:rPr lang="en-US"/>
              <a:t>Landslides</a:t>
            </a: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5" name="Date Placeholder 4"/>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pic>
        <p:nvPicPr>
          <p:cNvPr id="7" name="Content Placeholder 6"/>
          <p:cNvPicPr>
            <a:picLocks noGrp="1" noChangeAspect="1"/>
          </p:cNvPicPr>
          <p:nvPr>
            <p:ph idx="1"/>
          </p:nvPr>
        </p:nvPicPr>
        <p:blipFill rotWithShape="1">
          <a:blip r:embed="rId2" cstate="hqprint">
            <a:extLst>
              <a:ext uri="{28A0092B-C50C-407E-A947-70E740481C1C}">
                <a14:useLocalDpi xmlns:a14="http://schemas.microsoft.com/office/drawing/2010/main" val="0"/>
              </a:ext>
            </a:extLst>
          </a:blip>
          <a:srcRect l="1461" r="1313"/>
          <a:stretch/>
        </p:blipFill>
        <p:spPr>
          <a:xfrm>
            <a:off x="2811442" y="1"/>
            <a:ext cx="9430603" cy="6858000"/>
          </a:xfrm>
        </p:spPr>
      </p:pic>
    </p:spTree>
    <p:extLst>
      <p:ext uri="{BB962C8B-B14F-4D97-AF65-F5344CB8AC3E}">
        <p14:creationId xmlns:p14="http://schemas.microsoft.com/office/powerpoint/2010/main" val="1463863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301" y="324318"/>
            <a:ext cx="2013609" cy="1394754"/>
          </a:xfrm>
          <a:solidFill>
            <a:schemeClr val="bg1"/>
          </a:solidFill>
        </p:spPr>
        <p:txBody>
          <a:bodyPr>
            <a:normAutofit/>
          </a:bodyPr>
          <a:lstStyle/>
          <a:p>
            <a:r>
              <a:rPr lang="en-US" sz="2500"/>
              <a:t>Land Use Cover Change</a:t>
            </a: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5" name="Date Placeholder 4"/>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492394" y="0"/>
            <a:ext cx="9699606" cy="6858000"/>
          </a:xfrm>
          <a:prstGeom prst="rect">
            <a:avLst/>
          </a:prstGeom>
        </p:spPr>
      </p:pic>
    </p:spTree>
    <p:extLst>
      <p:ext uri="{BB962C8B-B14F-4D97-AF65-F5344CB8AC3E}">
        <p14:creationId xmlns:p14="http://schemas.microsoft.com/office/powerpoint/2010/main" val="2470277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46A39-9C64-64C7-9DC2-EE8AD0765A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172B55-8E87-7D8D-8F53-E10148A0A626}"/>
              </a:ext>
            </a:extLst>
          </p:cNvPr>
          <p:cNvSpPr>
            <a:spLocks noGrp="1"/>
          </p:cNvSpPr>
          <p:nvPr>
            <p:ph type="title"/>
          </p:nvPr>
        </p:nvSpPr>
        <p:spPr>
          <a:xfrm>
            <a:off x="564641" y="358418"/>
            <a:ext cx="2332563" cy="379478"/>
          </a:xfrm>
        </p:spPr>
        <p:txBody>
          <a:bodyPr>
            <a:normAutofit fontScale="90000"/>
          </a:bodyPr>
          <a:lstStyle/>
          <a:p>
            <a:r>
              <a:rPr lang="en-US"/>
              <a:t>Pluvial floods</a:t>
            </a:r>
          </a:p>
        </p:txBody>
      </p:sp>
      <p:sp>
        <p:nvSpPr>
          <p:cNvPr id="3" name="Slide Number Placeholder 2">
            <a:extLst>
              <a:ext uri="{FF2B5EF4-FFF2-40B4-BE49-F238E27FC236}">
                <a16:creationId xmlns:a16="http://schemas.microsoft.com/office/drawing/2014/main" id="{5F326070-3278-B522-6EE3-1FFB7C8A70C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4" name="Footer Placeholder 3">
            <a:extLst>
              <a:ext uri="{FF2B5EF4-FFF2-40B4-BE49-F238E27FC236}">
                <a16:creationId xmlns:a16="http://schemas.microsoft.com/office/drawing/2014/main" id="{86BB29DA-B348-91E0-24D2-669CBC67FFF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5" name="Date Placeholder 4">
            <a:extLst>
              <a:ext uri="{FF2B5EF4-FFF2-40B4-BE49-F238E27FC236}">
                <a16:creationId xmlns:a16="http://schemas.microsoft.com/office/drawing/2014/main" id="{81658251-1AF8-98C4-FC0A-4069A356B06E}"/>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pic>
        <p:nvPicPr>
          <p:cNvPr id="6" name="Image 5" descr="Une image contenant carte, atlas, texte&#10;&#10;Le contenu généré par l’IA peut être incorrect.">
            <a:extLst>
              <a:ext uri="{FF2B5EF4-FFF2-40B4-BE49-F238E27FC236}">
                <a16:creationId xmlns:a16="http://schemas.microsoft.com/office/drawing/2014/main" id="{AA195FB2-B481-88BD-EBC7-5D590DD04E5D}"/>
              </a:ext>
            </a:extLst>
          </p:cNvPr>
          <p:cNvPicPr>
            <a:picLocks noChangeAspect="1"/>
          </p:cNvPicPr>
          <p:nvPr/>
        </p:nvPicPr>
        <p:blipFill>
          <a:blip r:embed="rId2"/>
          <a:stretch>
            <a:fillRect/>
          </a:stretch>
        </p:blipFill>
        <p:spPr>
          <a:xfrm>
            <a:off x="3517924" y="548157"/>
            <a:ext cx="8109435" cy="5506885"/>
          </a:xfrm>
          <a:prstGeom prst="rect">
            <a:avLst/>
          </a:prstGeom>
        </p:spPr>
      </p:pic>
      <p:pic>
        <p:nvPicPr>
          <p:cNvPr id="8" name="Image 7" descr="Une image contenant texte, Police, capture d’écran, conception&#10;&#10;Le contenu généré par l’IA peut être incorrect.">
            <a:extLst>
              <a:ext uri="{FF2B5EF4-FFF2-40B4-BE49-F238E27FC236}">
                <a16:creationId xmlns:a16="http://schemas.microsoft.com/office/drawing/2014/main" id="{05022DEE-7E63-976A-E819-CCC621328998}"/>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4109" y="4819817"/>
            <a:ext cx="2189102" cy="1235225"/>
          </a:xfrm>
          <a:prstGeom prst="rect">
            <a:avLst/>
          </a:prstGeom>
          <a:solidFill>
            <a:srgbClr val="FFFFFF">
              <a:shade val="85000"/>
            </a:srgbClr>
          </a:solidFill>
          <a:ln w="28575" cap="sq">
            <a:noFill/>
            <a:miter lim="800000"/>
          </a:ln>
          <a:effectLst/>
        </p:spPr>
      </p:pic>
    </p:spTree>
    <p:extLst>
      <p:ext uri="{BB962C8B-B14F-4D97-AF65-F5344CB8AC3E}">
        <p14:creationId xmlns:p14="http://schemas.microsoft.com/office/powerpoint/2010/main" val="3938098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cxnSp>
        <p:nvCxnSpPr>
          <p:cNvPr id="21" name="Connecteur : en angle 20">
            <a:extLst>
              <a:ext uri="{FF2B5EF4-FFF2-40B4-BE49-F238E27FC236}">
                <a16:creationId xmlns:a16="http://schemas.microsoft.com/office/drawing/2014/main" id="{99FDDC33-1B42-7E8E-98A5-DA641EB8C7B6}"/>
              </a:ext>
            </a:extLst>
          </p:cNvPr>
          <p:cNvCxnSpPr>
            <a:cxnSpLocks/>
            <a:endCxn id="13" idx="1"/>
          </p:cNvCxnSpPr>
          <p:nvPr/>
        </p:nvCxnSpPr>
        <p:spPr>
          <a:xfrm flipV="1">
            <a:off x="4569058" y="3821475"/>
            <a:ext cx="2435499" cy="1681171"/>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7" name="Image 16">
            <a:extLst>
              <a:ext uri="{FF2B5EF4-FFF2-40B4-BE49-F238E27FC236}">
                <a16:creationId xmlns:a16="http://schemas.microsoft.com/office/drawing/2014/main" id="{07797E1D-ED6D-4FC0-100C-F3A01F69E728}"/>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2484587" y="3968530"/>
            <a:ext cx="2377308" cy="1614066"/>
          </a:xfrm>
          <a:prstGeom prst="rect">
            <a:avLst/>
          </a:prstGeom>
          <a:effectLst>
            <a:outerShdw blurRad="50800" dist="38100" dir="2700000" algn="tl" rotWithShape="0">
              <a:prstClr val="black">
                <a:alpha val="40000"/>
              </a:prstClr>
            </a:outerShdw>
          </a:effectLst>
        </p:spPr>
      </p:pic>
      <p:sp>
        <p:nvSpPr>
          <p:cNvPr id="4" name="Titre 3">
            <a:extLst>
              <a:ext uri="{FF2B5EF4-FFF2-40B4-BE49-F238E27FC236}">
                <a16:creationId xmlns:a16="http://schemas.microsoft.com/office/drawing/2014/main" id="{C4A66BDD-B7A7-8ADD-9B15-43F0538160B0}"/>
              </a:ext>
            </a:extLst>
          </p:cNvPr>
          <p:cNvSpPr>
            <a:spLocks noGrp="1"/>
          </p:cNvSpPr>
          <p:nvPr>
            <p:ph type="title"/>
          </p:nvPr>
        </p:nvSpPr>
        <p:spPr/>
        <p:txBody>
          <a:bodyPr>
            <a:normAutofit fontScale="90000"/>
          </a:bodyPr>
          <a:lstStyle/>
          <a:p>
            <a:r>
              <a:rPr lang="fr-FR"/>
              <a:t>05. Hazard &amp; Investment Mapping</a:t>
            </a:r>
          </a:p>
        </p:txBody>
      </p:sp>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047D10B8-1752-9106-743D-7F4D69B3C17D}"/>
              </a:ext>
            </a:extLst>
          </p:cNvPr>
          <p:cNvSpPr/>
          <p:nvPr/>
        </p:nvSpPr>
        <p:spPr>
          <a:xfrm>
            <a:off x="6836982" y="1060867"/>
            <a:ext cx="3019001" cy="560923"/>
          </a:xfrm>
          <a:prstGeom prst="rect">
            <a:avLst/>
          </a:prstGeom>
          <a:solidFill>
            <a:schemeClr val="bg1">
              <a:lumMod val="8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DBEFF9"/>
                </a:solidFill>
                <a:effectLst/>
                <a:uLnTx/>
                <a:uFillTx/>
                <a:latin typeface="Neue Haas Grotesk Text Pro"/>
                <a:ea typeface="+mn-ea"/>
                <a:cs typeface="Times New Roman" panose="02020603050405020304" pitchFamily="18" charset="0"/>
                <a:sym typeface="Wingdings" panose="05000000000000000000" pitchFamily="2" charset="2"/>
              </a:rPr>
              <a:t>Importance of Mapping</a:t>
            </a:r>
            <a:endParaRPr kumimoji="0" lang="en-US" sz="1400" b="0" i="0" u="none" strike="noStrike" kern="0" cap="none" spc="0" normalizeH="0" baseline="0" noProof="0">
              <a:ln>
                <a:noFill/>
              </a:ln>
              <a:solidFill>
                <a:srgbClr val="DBEFF9"/>
              </a:solidFill>
              <a:effectLst/>
              <a:uLnTx/>
              <a:uFillTx/>
              <a:latin typeface="Neue Haas Grotesk Text Pro"/>
              <a:ea typeface="+mn-ea"/>
              <a:cs typeface="Times New Roman" panose="02020603050405020304" pitchFamily="18" charset="0"/>
              <a:sym typeface="Arial"/>
            </a:endParaRPr>
          </a:p>
        </p:txBody>
      </p:sp>
      <p:pic>
        <p:nvPicPr>
          <p:cNvPr id="13" name="Image 12">
            <a:extLst>
              <a:ext uri="{FF2B5EF4-FFF2-40B4-BE49-F238E27FC236}">
                <a16:creationId xmlns:a16="http://schemas.microsoft.com/office/drawing/2014/main" id="{921ED78D-E054-C3E0-0959-1AAD0017831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68489" y="2068134"/>
            <a:ext cx="4830977" cy="3506681"/>
          </a:xfrm>
          <a:prstGeom prst="rect">
            <a:avLst/>
          </a:prstGeom>
          <a:effectLst>
            <a:outerShdw blurRad="50800" dist="38100" dir="2700000" algn="tl" rotWithShape="0">
              <a:prstClr val="black">
                <a:alpha val="40000"/>
              </a:prstClr>
            </a:outerShdw>
          </a:effectLst>
        </p:spPr>
      </p:pic>
      <p:pic>
        <p:nvPicPr>
          <p:cNvPr id="8" name="Graphique 76">
            <a:extLst>
              <a:ext uri="{FF2B5EF4-FFF2-40B4-BE49-F238E27FC236}">
                <a16:creationId xmlns:a16="http://schemas.microsoft.com/office/drawing/2014/main" id="{CBC84687-4AEF-8A1F-30B2-3913D918F23B}"/>
              </a:ext>
            </a:extLst>
          </p:cNvPr>
          <p:cNvPicPr>
            <a:picLocks noChangeAspect="1"/>
          </p:cNvPicPr>
          <p:nvPr/>
        </p:nvPicPr>
        <p:blipFill>
          <a:blip r:embed="rId5" cstate="hq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a:xfrm>
            <a:off x="5991653" y="1005288"/>
            <a:ext cx="672079" cy="672079"/>
          </a:xfrm>
          <a:prstGeom prst="rect">
            <a:avLst/>
          </a:prstGeom>
        </p:spPr>
      </p:pic>
      <p:pic>
        <p:nvPicPr>
          <p:cNvPr id="5" name="Image 4">
            <a:extLst>
              <a:ext uri="{FF2B5EF4-FFF2-40B4-BE49-F238E27FC236}">
                <a16:creationId xmlns:a16="http://schemas.microsoft.com/office/drawing/2014/main" id="{CE223DFD-D060-A015-BA76-CF833BB3DF83}"/>
              </a:ext>
            </a:extLst>
          </p:cNvPr>
          <p:cNvPicPr>
            <a:picLocks noChangeAspect="1"/>
          </p:cNvPicPr>
          <p:nvPr/>
        </p:nvPicPr>
        <p:blipFill>
          <a:blip r:embed="rId6"/>
          <a:stretch>
            <a:fillRect/>
          </a:stretch>
        </p:blipFill>
        <p:spPr>
          <a:xfrm>
            <a:off x="8954445" y="328741"/>
            <a:ext cx="2656520" cy="378432"/>
          </a:xfrm>
          <a:prstGeom prst="rect">
            <a:avLst/>
          </a:prstGeom>
        </p:spPr>
      </p:pic>
      <p:pic>
        <p:nvPicPr>
          <p:cNvPr id="14" name="Image 23">
            <a:extLst>
              <a:ext uri="{FF2B5EF4-FFF2-40B4-BE49-F238E27FC236}">
                <a16:creationId xmlns:a16="http://schemas.microsoft.com/office/drawing/2014/main" id="{CE0650E0-329F-EE85-F153-56B898F4D631}"/>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p:blipFill>
        <p:spPr bwMode="auto">
          <a:xfrm>
            <a:off x="138706" y="4495650"/>
            <a:ext cx="2266974" cy="160346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Image 15">
            <a:extLst>
              <a:ext uri="{FF2B5EF4-FFF2-40B4-BE49-F238E27FC236}">
                <a16:creationId xmlns:a16="http://schemas.microsoft.com/office/drawing/2014/main" id="{FCC688DC-C772-976A-5763-3D672620B305}"/>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p:blipFill>
        <p:spPr>
          <a:xfrm>
            <a:off x="1956412" y="4810873"/>
            <a:ext cx="2312489" cy="1681131"/>
          </a:xfrm>
          <a:prstGeom prst="rect">
            <a:avLst/>
          </a:prstGeom>
          <a:effectLst>
            <a:outerShdw blurRad="50800" dist="38100" dir="2700000" algn="tl" rotWithShape="0">
              <a:prstClr val="black">
                <a:alpha val="40000"/>
              </a:prstClr>
            </a:outerShdw>
          </a:effectLst>
        </p:spPr>
      </p:pic>
      <p:cxnSp>
        <p:nvCxnSpPr>
          <p:cNvPr id="19" name="Connecteur : en angle 18">
            <a:extLst>
              <a:ext uri="{FF2B5EF4-FFF2-40B4-BE49-F238E27FC236}">
                <a16:creationId xmlns:a16="http://schemas.microsoft.com/office/drawing/2014/main" id="{D3FDEB20-6E50-0DEF-2F1A-EB50E3ED6A2A}"/>
              </a:ext>
            </a:extLst>
          </p:cNvPr>
          <p:cNvCxnSpPr>
            <a:cxnSpLocks/>
          </p:cNvCxnSpPr>
          <p:nvPr/>
        </p:nvCxnSpPr>
        <p:spPr>
          <a:xfrm>
            <a:off x="4728248" y="2758523"/>
            <a:ext cx="2289009" cy="1062952"/>
          </a:xfrm>
          <a:prstGeom prst="bentConnector3">
            <a:avLst>
              <a:gd name="adj1" fmla="val 46748"/>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8" name="ZoneTexte 27">
            <a:extLst>
              <a:ext uri="{FF2B5EF4-FFF2-40B4-BE49-F238E27FC236}">
                <a16:creationId xmlns:a16="http://schemas.microsoft.com/office/drawing/2014/main" id="{0941EEBF-32AC-FB24-40AF-E7810C3F3927}"/>
              </a:ext>
            </a:extLst>
          </p:cNvPr>
          <p:cNvSpPr txBox="1"/>
          <p:nvPr/>
        </p:nvSpPr>
        <p:spPr>
          <a:xfrm>
            <a:off x="4965903" y="5469612"/>
            <a:ext cx="93717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000000"/>
                </a:solidFill>
                <a:effectLst/>
                <a:uLnTx/>
                <a:uFillTx/>
                <a:latin typeface="Arial"/>
                <a:cs typeface="Arial"/>
                <a:sym typeface="Arial"/>
              </a:rPr>
              <a:t>HAZARDS</a:t>
            </a:r>
          </a:p>
        </p:txBody>
      </p:sp>
      <p:sp>
        <p:nvSpPr>
          <p:cNvPr id="29" name="ZoneTexte 28">
            <a:extLst>
              <a:ext uri="{FF2B5EF4-FFF2-40B4-BE49-F238E27FC236}">
                <a16:creationId xmlns:a16="http://schemas.microsoft.com/office/drawing/2014/main" id="{3237AFE0-89EE-9093-8324-F338C9E8A43D}"/>
              </a:ext>
            </a:extLst>
          </p:cNvPr>
          <p:cNvSpPr txBox="1"/>
          <p:nvPr/>
        </p:nvSpPr>
        <p:spPr>
          <a:xfrm>
            <a:off x="4614508" y="2481524"/>
            <a:ext cx="137714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200" b="0" i="0" u="none" strike="noStrike" kern="0" cap="none" spc="0" normalizeH="0" baseline="0" noProof="0">
                <a:ln>
                  <a:noFill/>
                </a:ln>
                <a:solidFill>
                  <a:srgbClr val="000000"/>
                </a:solidFill>
                <a:effectLst/>
                <a:uLnTx/>
                <a:uFillTx/>
                <a:latin typeface="Arial"/>
                <a:cs typeface="Arial"/>
                <a:sym typeface="Arial"/>
              </a:rPr>
              <a:t>INVESTMENTS</a:t>
            </a:r>
          </a:p>
        </p:txBody>
      </p:sp>
      <p:pic>
        <p:nvPicPr>
          <p:cNvPr id="10" name="Image 9" descr="Une image contenant carte, atlas, texte&#10;&#10;Le contenu généré par l’IA peut être incorrect.">
            <a:extLst>
              <a:ext uri="{FF2B5EF4-FFF2-40B4-BE49-F238E27FC236}">
                <a16:creationId xmlns:a16="http://schemas.microsoft.com/office/drawing/2014/main" id="{C8217E6A-F390-D927-AC02-4137B53AB6B4}"/>
              </a:ext>
            </a:extLst>
          </p:cNvPr>
          <p:cNvPicPr>
            <a:picLocks noChangeAspect="1"/>
          </p:cNvPicPr>
          <p:nvPr/>
        </p:nvPicPr>
        <p:blipFill>
          <a:blip r:embed="rId9"/>
          <a:stretch>
            <a:fillRect/>
          </a:stretch>
        </p:blipFill>
        <p:spPr>
          <a:xfrm>
            <a:off x="1557282" y="1546071"/>
            <a:ext cx="3170966" cy="2054795"/>
          </a:xfrm>
          <a:prstGeom prst="rect">
            <a:avLst/>
          </a:prstGeom>
        </p:spPr>
      </p:pic>
      <p:pic>
        <p:nvPicPr>
          <p:cNvPr id="11" name="Image 10" descr="Une image contenant texte, Police, capture d’écran, conception&#10;&#10;Le contenu généré par l’IA peut être incorrect.">
            <a:extLst>
              <a:ext uri="{FF2B5EF4-FFF2-40B4-BE49-F238E27FC236}">
                <a16:creationId xmlns:a16="http://schemas.microsoft.com/office/drawing/2014/main" id="{3201C343-E36E-6420-D98C-5B4C04B42AFB}"/>
              </a:ext>
            </a:extLst>
          </p:cNvPr>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85916" y="5719250"/>
            <a:ext cx="1506048" cy="856248"/>
          </a:xfrm>
          <a:prstGeom prst="rect">
            <a:avLst/>
          </a:prstGeom>
        </p:spPr>
      </p:pic>
      <p:pic>
        <p:nvPicPr>
          <p:cNvPr id="15" name="Image 14" descr="Une image contenant texte, capture d’écran, Police&#10;&#10;Le contenu généré par l’IA peut être incorrect.">
            <a:extLst>
              <a:ext uri="{FF2B5EF4-FFF2-40B4-BE49-F238E27FC236}">
                <a16:creationId xmlns:a16="http://schemas.microsoft.com/office/drawing/2014/main" id="{19866296-C87A-180F-3001-D4B5CF6C21FC}"/>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9404" y="1410970"/>
            <a:ext cx="1200150" cy="2166620"/>
          </a:xfrm>
          <a:prstGeom prst="rect">
            <a:avLst/>
          </a:prstGeom>
        </p:spPr>
      </p:pic>
    </p:spTree>
    <p:extLst>
      <p:ext uri="{BB962C8B-B14F-4D97-AF65-F5344CB8AC3E}">
        <p14:creationId xmlns:p14="http://schemas.microsoft.com/office/powerpoint/2010/main" val="2635248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A060085A-29B5-E5ED-5856-E1D70288D54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4" name="Espace réservé du pied de page 3">
            <a:extLst>
              <a:ext uri="{FF2B5EF4-FFF2-40B4-BE49-F238E27FC236}">
                <a16:creationId xmlns:a16="http://schemas.microsoft.com/office/drawing/2014/main" id="{2F9F6409-EAB6-D6F6-54D8-6A63E31ED92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5" name="Espace réservé de la date 4">
            <a:extLst>
              <a:ext uri="{FF2B5EF4-FFF2-40B4-BE49-F238E27FC236}">
                <a16:creationId xmlns:a16="http://schemas.microsoft.com/office/drawing/2014/main" id="{DAA01811-BC23-96EF-034F-7F6862591C63}"/>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pic>
        <p:nvPicPr>
          <p:cNvPr id="7" name="Image 6" descr="Une image contenant carte, atlas, texte&#10;&#10;Le contenu généré par l’IA peut être incorrect.">
            <a:extLst>
              <a:ext uri="{FF2B5EF4-FFF2-40B4-BE49-F238E27FC236}">
                <a16:creationId xmlns:a16="http://schemas.microsoft.com/office/drawing/2014/main" id="{4A2350C5-B631-60D5-B4A9-9316A8AE4A11}"/>
              </a:ext>
            </a:extLst>
          </p:cNvPr>
          <p:cNvPicPr>
            <a:picLocks noChangeAspect="1"/>
          </p:cNvPicPr>
          <p:nvPr/>
        </p:nvPicPr>
        <p:blipFill>
          <a:blip r:embed="rId3"/>
          <a:stretch>
            <a:fillRect/>
          </a:stretch>
        </p:blipFill>
        <p:spPr>
          <a:xfrm>
            <a:off x="838200" y="1049567"/>
            <a:ext cx="7404290" cy="5382983"/>
          </a:xfrm>
          <a:prstGeom prst="rect">
            <a:avLst/>
          </a:prstGeom>
        </p:spPr>
      </p:pic>
      <p:pic>
        <p:nvPicPr>
          <p:cNvPr id="9" name="Image 8" descr="Une image contenant texte, Police, capture d’écran, conception&#10;&#10;Le contenu généré par l’IA peut être incorrect.">
            <a:extLst>
              <a:ext uri="{FF2B5EF4-FFF2-40B4-BE49-F238E27FC236}">
                <a16:creationId xmlns:a16="http://schemas.microsoft.com/office/drawing/2014/main" id="{AC3C2E98-8CD7-D615-178E-9AA3840D6B7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44356" y="4929886"/>
            <a:ext cx="1719891" cy="1022350"/>
          </a:xfrm>
          <a:prstGeom prst="rect">
            <a:avLst/>
          </a:prstGeom>
        </p:spPr>
      </p:pic>
      <p:pic>
        <p:nvPicPr>
          <p:cNvPr id="10" name="Image 9" descr="Une image contenant texte, capture d’écran, Police&#10;&#10;Le contenu généré par l’IA peut être incorrect.">
            <a:extLst>
              <a:ext uri="{FF2B5EF4-FFF2-40B4-BE49-F238E27FC236}">
                <a16:creationId xmlns:a16="http://schemas.microsoft.com/office/drawing/2014/main" id="{B5EF79FF-18C3-7777-21C0-087A189694DC}"/>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34769" y="1049567"/>
            <a:ext cx="2032000" cy="3729239"/>
          </a:xfrm>
          <a:prstGeom prst="rect">
            <a:avLst/>
          </a:prstGeom>
        </p:spPr>
      </p:pic>
      <p:sp>
        <p:nvSpPr>
          <p:cNvPr id="11" name="Titre 3">
            <a:extLst>
              <a:ext uri="{FF2B5EF4-FFF2-40B4-BE49-F238E27FC236}">
                <a16:creationId xmlns:a16="http://schemas.microsoft.com/office/drawing/2014/main" id="{9FA338CF-CF7F-A0E5-37E1-12A894D9D284}"/>
              </a:ext>
            </a:extLst>
          </p:cNvPr>
          <p:cNvSpPr>
            <a:spLocks noGrp="1"/>
          </p:cNvSpPr>
          <p:nvPr>
            <p:ph type="title"/>
          </p:nvPr>
        </p:nvSpPr>
        <p:spPr>
          <a:xfrm>
            <a:off x="647704" y="365125"/>
            <a:ext cx="10963261" cy="379478"/>
          </a:xfrm>
        </p:spPr>
        <p:txBody>
          <a:bodyPr>
            <a:normAutofit fontScale="90000"/>
          </a:bodyPr>
          <a:lstStyle/>
          <a:p>
            <a:r>
              <a:rPr lang="fr-FR"/>
              <a:t>05. Hazard &amp; Investment Mapping – </a:t>
            </a:r>
            <a:r>
              <a:rPr lang="fr-FR" err="1"/>
              <a:t>Landslide</a:t>
            </a:r>
            <a:r>
              <a:rPr lang="fr-FR"/>
              <a:t> </a:t>
            </a:r>
            <a:r>
              <a:rPr lang="fr-FR" err="1"/>
              <a:t>hazard</a:t>
            </a:r>
            <a:endParaRPr lang="fr-FR"/>
          </a:p>
        </p:txBody>
      </p:sp>
    </p:spTree>
    <p:extLst>
      <p:ext uri="{BB962C8B-B14F-4D97-AF65-F5344CB8AC3E}">
        <p14:creationId xmlns:p14="http://schemas.microsoft.com/office/powerpoint/2010/main" val="2499417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4A66BDD-B7A7-8ADD-9B15-43F0538160B0}"/>
              </a:ext>
            </a:extLst>
          </p:cNvPr>
          <p:cNvSpPr>
            <a:spLocks noGrp="1"/>
          </p:cNvSpPr>
          <p:nvPr>
            <p:ph type="title"/>
          </p:nvPr>
        </p:nvSpPr>
        <p:spPr/>
        <p:txBody>
          <a:bodyPr>
            <a:normAutofit fontScale="90000"/>
          </a:bodyPr>
          <a:lstStyle/>
          <a:p>
            <a:r>
              <a:rPr lang="fr-FR"/>
              <a:t>06. Adaptation Options</a:t>
            </a:r>
          </a:p>
        </p:txBody>
      </p:sp>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20" name="ZoneTexte 27">
            <a:extLst>
              <a:ext uri="{FF2B5EF4-FFF2-40B4-BE49-F238E27FC236}">
                <a16:creationId xmlns:a16="http://schemas.microsoft.com/office/drawing/2014/main" id="{0941EEBF-32AC-FB24-40AF-E7810C3F3927}"/>
              </a:ext>
            </a:extLst>
          </p:cNvPr>
          <p:cNvSpPr txBox="1"/>
          <p:nvPr/>
        </p:nvSpPr>
        <p:spPr>
          <a:xfrm>
            <a:off x="647704" y="1326702"/>
            <a:ext cx="1069358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200" b="0" i="0" u="none" strike="noStrike" kern="0" cap="none" spc="0" normalizeH="0" baseline="0" noProof="0" err="1">
                <a:ln>
                  <a:noFill/>
                </a:ln>
                <a:solidFill>
                  <a:srgbClr val="000000"/>
                </a:solidFill>
                <a:effectLst/>
                <a:uLnTx/>
                <a:uFillTx/>
                <a:latin typeface="Arial"/>
                <a:cs typeface="Arial"/>
                <a:sym typeface="Arial"/>
              </a:rPr>
              <a:t>Based</a:t>
            </a:r>
            <a:r>
              <a:rPr kumimoji="0" lang="fr-FR" sz="2200" b="0" i="0" u="none" strike="noStrike" kern="0" cap="none" spc="0" normalizeH="0" baseline="0" noProof="0">
                <a:ln>
                  <a:noFill/>
                </a:ln>
                <a:solidFill>
                  <a:srgbClr val="000000"/>
                </a:solidFill>
                <a:effectLst/>
                <a:uLnTx/>
                <a:uFillTx/>
                <a:latin typeface="Arial"/>
                <a:cs typeface="Arial"/>
                <a:sym typeface="Arial"/>
              </a:rPr>
              <a:t> on </a:t>
            </a:r>
            <a:r>
              <a:rPr kumimoji="0" lang="fr-FR" sz="2200" b="0" i="0" u="none" strike="noStrike" kern="0" cap="none" spc="0" normalizeH="0" baseline="0" noProof="0" err="1">
                <a:ln>
                  <a:noFill/>
                </a:ln>
                <a:solidFill>
                  <a:srgbClr val="000000"/>
                </a:solidFill>
                <a:effectLst/>
                <a:uLnTx/>
                <a:uFillTx/>
                <a:latin typeface="Arial"/>
                <a:cs typeface="Arial"/>
                <a:sym typeface="Arial"/>
              </a:rPr>
              <a:t>field</a:t>
            </a:r>
            <a:r>
              <a:rPr kumimoji="0" lang="fr-FR" sz="2200" b="0" i="0" u="none" strike="noStrike" kern="0" cap="none" spc="0" normalizeH="0" baseline="0" noProof="0">
                <a:ln>
                  <a:noFill/>
                </a:ln>
                <a:solidFill>
                  <a:srgbClr val="000000"/>
                </a:solidFill>
                <a:effectLst/>
                <a:uLnTx/>
                <a:uFillTx/>
                <a:latin typeface="Arial"/>
                <a:cs typeface="Arial"/>
                <a:sym typeface="Arial"/>
              </a:rPr>
              <a:t> </a:t>
            </a:r>
            <a:r>
              <a:rPr kumimoji="0" lang="fr-FR" sz="2200" b="0" i="0" u="none" strike="noStrike" kern="0" cap="none" spc="0" normalizeH="0" baseline="0" noProof="0" err="1">
                <a:ln>
                  <a:noFill/>
                </a:ln>
                <a:solidFill>
                  <a:srgbClr val="000000"/>
                </a:solidFill>
                <a:effectLst/>
                <a:uLnTx/>
                <a:uFillTx/>
                <a:latin typeface="Arial"/>
                <a:cs typeface="Arial"/>
                <a:sym typeface="Arial"/>
              </a:rPr>
              <a:t>visits</a:t>
            </a:r>
            <a:r>
              <a:rPr kumimoji="0" lang="fr-FR" sz="2200" b="0" i="0" u="none" strike="noStrike" kern="0" cap="none" spc="0" normalizeH="0" baseline="0" noProof="0">
                <a:ln>
                  <a:noFill/>
                </a:ln>
                <a:solidFill>
                  <a:srgbClr val="000000"/>
                </a:solidFill>
                <a:effectLst/>
                <a:uLnTx/>
                <a:uFillTx/>
                <a:latin typeface="Arial"/>
                <a:cs typeface="Arial"/>
                <a:sym typeface="Arial"/>
              </a:rPr>
              <a:t>, </a:t>
            </a:r>
            <a:r>
              <a:rPr kumimoji="0" lang="fr-FR" sz="2200" b="0" i="0" u="none" strike="noStrike" kern="0" cap="none" spc="0" normalizeH="0" baseline="0" noProof="0" err="1">
                <a:ln>
                  <a:noFill/>
                </a:ln>
                <a:solidFill>
                  <a:srgbClr val="000000"/>
                </a:solidFill>
                <a:effectLst/>
                <a:uLnTx/>
                <a:uFillTx/>
                <a:latin typeface="Arial"/>
                <a:cs typeface="Arial"/>
                <a:sym typeface="Arial"/>
              </a:rPr>
              <a:t>litterature</a:t>
            </a:r>
            <a:r>
              <a:rPr kumimoji="0" lang="fr-FR" sz="2200" b="0" i="0" u="none" strike="noStrike" kern="0" cap="none" spc="0" normalizeH="0" baseline="0" noProof="0">
                <a:ln>
                  <a:noFill/>
                </a:ln>
                <a:solidFill>
                  <a:srgbClr val="000000"/>
                </a:solidFill>
                <a:effectLst/>
                <a:uLnTx/>
                <a:uFillTx/>
                <a:latin typeface="Arial"/>
                <a:cs typeface="Arial"/>
                <a:sym typeface="Arial"/>
              </a:rPr>
              <a:t> </a:t>
            </a:r>
            <a:r>
              <a:rPr kumimoji="0" lang="fr-FR" sz="2200" b="0" i="0" u="none" strike="noStrike" kern="0" cap="none" spc="0" normalizeH="0" baseline="0" noProof="0" err="1">
                <a:ln>
                  <a:noFill/>
                </a:ln>
                <a:solidFill>
                  <a:srgbClr val="000000"/>
                </a:solidFill>
                <a:effectLst/>
                <a:uLnTx/>
                <a:uFillTx/>
                <a:latin typeface="Arial"/>
                <a:cs typeface="Arial"/>
                <a:sym typeface="Arial"/>
              </a:rPr>
              <a:t>review</a:t>
            </a:r>
            <a:r>
              <a:rPr kumimoji="0" lang="fr-FR" sz="2200" b="0" i="0" u="none" strike="noStrike" kern="0" cap="none" spc="0" normalizeH="0" baseline="0" noProof="0">
                <a:ln>
                  <a:noFill/>
                </a:ln>
                <a:solidFill>
                  <a:srgbClr val="000000"/>
                </a:solidFill>
                <a:effectLst/>
                <a:uLnTx/>
                <a:uFillTx/>
                <a:latin typeface="Arial"/>
                <a:cs typeface="Arial"/>
                <a:sym typeface="Arial"/>
              </a:rPr>
              <a:t> (good practices) and experts’ inputs </a:t>
            </a:r>
            <a:r>
              <a:rPr kumimoji="0" lang="fr-FR" sz="2200" b="1" i="0" u="none" strike="noStrike" kern="0" cap="none" spc="0" normalizeH="0" baseline="0" noProof="0">
                <a:ln>
                  <a:noFill/>
                </a:ln>
                <a:solidFill>
                  <a:srgbClr val="000000"/>
                </a:solidFill>
                <a:effectLst/>
                <a:uLnTx/>
                <a:uFillTx/>
                <a:latin typeface="Arial"/>
                <a:cs typeface="Arial"/>
                <a:sym typeface="Arial"/>
              </a:rPr>
              <a:t>adaptation options </a:t>
            </a:r>
            <a:r>
              <a:rPr kumimoji="0" lang="fr-FR" sz="2200" b="1" i="0" u="none" strike="noStrike" kern="0" cap="none" spc="0" normalizeH="0" baseline="0" noProof="0" err="1">
                <a:ln>
                  <a:noFill/>
                </a:ln>
                <a:solidFill>
                  <a:srgbClr val="000000"/>
                </a:solidFill>
                <a:effectLst/>
                <a:uLnTx/>
                <a:uFillTx/>
                <a:latin typeface="Arial"/>
                <a:cs typeface="Arial"/>
                <a:sym typeface="Arial"/>
              </a:rPr>
              <a:t>were</a:t>
            </a:r>
            <a:r>
              <a:rPr kumimoji="0" lang="fr-FR" sz="2200" b="1" i="0" u="none" strike="noStrike" kern="0" cap="none" spc="0" normalizeH="0" baseline="0" noProof="0">
                <a:ln>
                  <a:noFill/>
                </a:ln>
                <a:solidFill>
                  <a:srgbClr val="000000"/>
                </a:solidFill>
                <a:effectLst/>
                <a:uLnTx/>
                <a:uFillTx/>
                <a:latin typeface="Arial"/>
                <a:cs typeface="Arial"/>
                <a:sym typeface="Arial"/>
              </a:rPr>
              <a:t> </a:t>
            </a:r>
            <a:r>
              <a:rPr kumimoji="0" lang="fr-FR" sz="2200" b="1" i="0" u="none" strike="noStrike" kern="0" cap="none" spc="0" normalizeH="0" baseline="0" noProof="0" err="1">
                <a:ln>
                  <a:noFill/>
                </a:ln>
                <a:solidFill>
                  <a:srgbClr val="000000"/>
                </a:solidFill>
                <a:effectLst/>
                <a:uLnTx/>
                <a:uFillTx/>
                <a:latin typeface="Arial"/>
                <a:cs typeface="Arial"/>
                <a:sym typeface="Arial"/>
              </a:rPr>
              <a:t>identified</a:t>
            </a:r>
            <a:r>
              <a:rPr kumimoji="0" lang="fr-FR" sz="2200" b="1" i="0" u="none" strike="noStrike" kern="0" cap="none" spc="0" normalizeH="0" baseline="0" noProof="0">
                <a:ln>
                  <a:noFill/>
                </a:ln>
                <a:solidFill>
                  <a:srgbClr val="000000"/>
                </a:solidFill>
                <a:effectLst/>
                <a:uLnTx/>
                <a:uFillTx/>
                <a:latin typeface="Arial"/>
                <a:cs typeface="Arial"/>
                <a:sym typeface="Arial"/>
              </a:rPr>
              <a:t> at </a:t>
            </a:r>
            <a:r>
              <a:rPr kumimoji="0" lang="fr-FR" sz="2200" b="1" i="0" u="none" strike="noStrike" kern="0" cap="none" spc="0" normalizeH="0" baseline="0" noProof="0" err="1">
                <a:ln>
                  <a:noFill/>
                </a:ln>
                <a:solidFill>
                  <a:srgbClr val="000000"/>
                </a:solidFill>
                <a:effectLst/>
                <a:uLnTx/>
                <a:uFillTx/>
                <a:latin typeface="Arial"/>
                <a:cs typeface="Arial"/>
                <a:sym typeface="Arial"/>
              </a:rPr>
              <a:t>three</a:t>
            </a:r>
            <a:r>
              <a:rPr kumimoji="0" lang="fr-FR" sz="2200" b="1" i="0" u="none" strike="noStrike" kern="0" cap="none" spc="0" normalizeH="0" baseline="0" noProof="0">
                <a:ln>
                  <a:noFill/>
                </a:ln>
                <a:solidFill>
                  <a:srgbClr val="000000"/>
                </a:solidFill>
                <a:effectLst/>
                <a:uLnTx/>
                <a:uFillTx/>
                <a:latin typeface="Arial"/>
                <a:cs typeface="Arial"/>
                <a:sym typeface="Arial"/>
              </a:rPr>
              <a:t> </a:t>
            </a:r>
            <a:r>
              <a:rPr kumimoji="0" lang="fr-FR" sz="2200" b="1" i="0" u="none" strike="noStrike" kern="0" cap="none" spc="0" normalizeH="0" baseline="0" noProof="0" err="1">
                <a:ln>
                  <a:noFill/>
                </a:ln>
                <a:solidFill>
                  <a:srgbClr val="000000"/>
                </a:solidFill>
                <a:effectLst/>
                <a:uLnTx/>
                <a:uFillTx/>
                <a:latin typeface="Arial"/>
                <a:cs typeface="Arial"/>
                <a:sym typeface="Arial"/>
              </a:rPr>
              <a:t>levels</a:t>
            </a:r>
            <a:r>
              <a:rPr kumimoji="0" lang="fr-FR" sz="2200" b="1" i="0" u="none" strike="noStrike" kern="0" cap="none" spc="0" normalizeH="0" baseline="0" noProof="0">
                <a:ln>
                  <a:noFill/>
                </a:ln>
                <a:solidFill>
                  <a:srgbClr val="000000"/>
                </a:solidFill>
                <a:effectLst/>
                <a:uLnTx/>
                <a:uFillTx/>
                <a:latin typeface="Arial"/>
                <a:cs typeface="Arial"/>
                <a:sym typeface="Arial"/>
              </a:rPr>
              <a:t>:</a:t>
            </a:r>
          </a:p>
        </p:txBody>
      </p:sp>
      <p:sp>
        <p:nvSpPr>
          <p:cNvPr id="23" name="ZoneTexte 7">
            <a:extLst>
              <a:ext uri="{FF2B5EF4-FFF2-40B4-BE49-F238E27FC236}">
                <a16:creationId xmlns:a16="http://schemas.microsoft.com/office/drawing/2014/main" id="{39845E6B-1E8A-152F-0667-3C96A36992B6}"/>
              </a:ext>
            </a:extLst>
          </p:cNvPr>
          <p:cNvSpPr txBox="1"/>
          <p:nvPr/>
        </p:nvSpPr>
        <p:spPr>
          <a:xfrm>
            <a:off x="1179001" y="2358193"/>
            <a:ext cx="9900666" cy="116955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Project Design</a:t>
            </a:r>
            <a:endParaRPr kumimoji="0" lang="fr-FR"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sym typeface="Arial"/>
            </a:endParaRP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County Level – Programmes and Legislation</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Community Level Adaptation Practices</a:t>
            </a:r>
          </a:p>
        </p:txBody>
      </p:sp>
    </p:spTree>
    <p:extLst>
      <p:ext uri="{BB962C8B-B14F-4D97-AF65-F5344CB8AC3E}">
        <p14:creationId xmlns:p14="http://schemas.microsoft.com/office/powerpoint/2010/main" val="47006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A1617-A26C-530D-0D40-6C08D22EFA2C}"/>
            </a:ext>
          </a:extLst>
        </p:cNvPr>
        <p:cNvGrpSpPr/>
        <p:nvPr/>
      </p:nvGrpSpPr>
      <p:grpSpPr>
        <a:xfrm>
          <a:off x="0" y="0"/>
          <a:ext cx="0" cy="0"/>
          <a:chOff x="0" y="0"/>
          <a:chExt cx="0" cy="0"/>
        </a:xfrm>
      </p:grpSpPr>
      <p:graphicFrame>
        <p:nvGraphicFramePr>
          <p:cNvPr id="12" name="Espace réservé du contenu 12">
            <a:extLst>
              <a:ext uri="{FF2B5EF4-FFF2-40B4-BE49-F238E27FC236}">
                <a16:creationId xmlns:a16="http://schemas.microsoft.com/office/drawing/2014/main" id="{FA7D145E-4C2C-A1E8-8DF7-CB9EDB5AC4BD}"/>
              </a:ext>
            </a:extLst>
          </p:cNvPr>
          <p:cNvGraphicFramePr>
            <a:graphicFrameLocks/>
          </p:cNvGraphicFramePr>
          <p:nvPr/>
        </p:nvGraphicFramePr>
        <p:xfrm>
          <a:off x="523877" y="294890"/>
          <a:ext cx="11117663" cy="6171898"/>
        </p:xfrm>
        <a:graphic>
          <a:graphicData uri="http://schemas.openxmlformats.org/drawingml/2006/table">
            <a:tbl>
              <a:tblPr firstRow="1" firstCol="1" bandRow="1">
                <a:tableStyleId>{2D5ABB26-0587-4C30-8999-92F81FD0307C}</a:tableStyleId>
              </a:tblPr>
              <a:tblGrid>
                <a:gridCol w="722173">
                  <a:extLst>
                    <a:ext uri="{9D8B030D-6E8A-4147-A177-3AD203B41FA5}">
                      <a16:colId xmlns:a16="http://schemas.microsoft.com/office/drawing/2014/main" val="616191104"/>
                    </a:ext>
                  </a:extLst>
                </a:gridCol>
                <a:gridCol w="2983714">
                  <a:extLst>
                    <a:ext uri="{9D8B030D-6E8A-4147-A177-3AD203B41FA5}">
                      <a16:colId xmlns:a16="http://schemas.microsoft.com/office/drawing/2014/main" val="3031175837"/>
                    </a:ext>
                  </a:extLst>
                </a:gridCol>
                <a:gridCol w="1852944">
                  <a:extLst>
                    <a:ext uri="{9D8B030D-6E8A-4147-A177-3AD203B41FA5}">
                      <a16:colId xmlns:a16="http://schemas.microsoft.com/office/drawing/2014/main" val="3065641198"/>
                    </a:ext>
                  </a:extLst>
                </a:gridCol>
                <a:gridCol w="1706438">
                  <a:extLst>
                    <a:ext uri="{9D8B030D-6E8A-4147-A177-3AD203B41FA5}">
                      <a16:colId xmlns:a16="http://schemas.microsoft.com/office/drawing/2014/main" val="506638137"/>
                    </a:ext>
                  </a:extLst>
                </a:gridCol>
                <a:gridCol w="2275469">
                  <a:extLst>
                    <a:ext uri="{9D8B030D-6E8A-4147-A177-3AD203B41FA5}">
                      <a16:colId xmlns:a16="http://schemas.microsoft.com/office/drawing/2014/main" val="1526497568"/>
                    </a:ext>
                  </a:extLst>
                </a:gridCol>
                <a:gridCol w="1576925">
                  <a:extLst>
                    <a:ext uri="{9D8B030D-6E8A-4147-A177-3AD203B41FA5}">
                      <a16:colId xmlns:a16="http://schemas.microsoft.com/office/drawing/2014/main" val="2569753861"/>
                    </a:ext>
                  </a:extLst>
                </a:gridCol>
              </a:tblGrid>
              <a:tr h="396920">
                <a:tc>
                  <a:txBody>
                    <a:bodyPr/>
                    <a:lstStyle/>
                    <a:p>
                      <a:pPr algn="ctr">
                        <a:lnSpc>
                          <a:spcPct val="107000"/>
                        </a:lnSpc>
                      </a:pPr>
                      <a:r>
                        <a:rPr lang="fr-FR" sz="1050" b="1" err="1">
                          <a:solidFill>
                            <a:schemeClr val="bg1"/>
                          </a:solidFill>
                          <a:effectLst/>
                        </a:rPr>
                        <a:t>Climate</a:t>
                      </a:r>
                      <a:r>
                        <a:rPr lang="fr-FR" sz="1050" b="1">
                          <a:solidFill>
                            <a:schemeClr val="bg1"/>
                          </a:solidFill>
                          <a:effectLst/>
                        </a:rPr>
                        <a:t> </a:t>
                      </a:r>
                      <a:r>
                        <a:rPr lang="fr-FR" sz="1050" b="1" err="1">
                          <a:solidFill>
                            <a:schemeClr val="bg1"/>
                          </a:solidFill>
                          <a:effectLst/>
                        </a:rPr>
                        <a:t>hazard</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fr-FR" sz="1050" b="1">
                          <a:solidFill>
                            <a:schemeClr val="bg1"/>
                          </a:solidFill>
                          <a:effectLst/>
                        </a:rPr>
                        <a:t>Impacts on infrastructure &amp; Service </a:t>
                      </a:r>
                      <a:r>
                        <a:rPr lang="fr-FR" sz="1050" b="1" err="1">
                          <a:solidFill>
                            <a:schemeClr val="bg1"/>
                          </a:solidFill>
                          <a:effectLst/>
                        </a:rPr>
                        <a:t>quality</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en-GB" sz="1050" b="1">
                          <a:solidFill>
                            <a:schemeClr val="bg1"/>
                          </a:solidFill>
                          <a:effectLst/>
                        </a:rPr>
                        <a:t>Impacts on environment and water resources</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fr-FR" sz="1050" b="1">
                          <a:solidFill>
                            <a:schemeClr val="bg1"/>
                          </a:solidFill>
                          <a:effectLst/>
                        </a:rPr>
                        <a:t>Social impact</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050" b="1">
                          <a:solidFill>
                            <a:schemeClr val="bg1"/>
                          </a:solidFill>
                          <a:effectLst/>
                        </a:rPr>
                        <a:t>CWSSIPs investments concerned</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fr-FR" sz="1050" b="1">
                          <a:solidFill>
                            <a:schemeClr val="bg1"/>
                          </a:solidFill>
                          <a:effectLst/>
                        </a:rPr>
                        <a:t>Adaptation</a:t>
                      </a:r>
                      <a:r>
                        <a:rPr lang="fr-FR" sz="1050" b="1" baseline="0">
                          <a:solidFill>
                            <a:schemeClr val="bg1"/>
                          </a:solidFill>
                          <a:effectLst/>
                        </a:rPr>
                        <a:t> </a:t>
                      </a:r>
                      <a:r>
                        <a:rPr lang="fr-FR" sz="1050" b="1" baseline="0" err="1">
                          <a:solidFill>
                            <a:schemeClr val="bg1"/>
                          </a:solidFill>
                          <a:effectLst/>
                        </a:rPr>
                        <a:t>Measures</a:t>
                      </a:r>
                      <a:r>
                        <a:rPr lang="fr-FR" sz="1050" b="1">
                          <a:solidFill>
                            <a:schemeClr val="bg1"/>
                          </a:solidFill>
                          <a:effectLst/>
                        </a:rPr>
                        <a:t> </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p>
                      <a:pPr algn="ctr">
                        <a:lnSpc>
                          <a:spcPct val="107000"/>
                        </a:lnSpc>
                      </a:pP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4210462970"/>
                  </a:ext>
                </a:extLst>
              </a:tr>
              <a:tr h="2381522">
                <a:tc>
                  <a:txBody>
                    <a:bodyPr/>
                    <a:lstStyle/>
                    <a:p>
                      <a:pPr algn="ctr">
                        <a:lnSpc>
                          <a:spcPct val="107000"/>
                        </a:lnSpc>
                      </a:pPr>
                      <a:r>
                        <a:rPr lang="fr-FR" sz="1050" err="1">
                          <a:effectLst/>
                        </a:rPr>
                        <a:t>Drought</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5">
                        <a:lumMod val="60000"/>
                        <a:lumOff val="40000"/>
                      </a:schemeClr>
                    </a:solidFill>
                  </a:tcPr>
                </a:tc>
                <a:tc>
                  <a:txBody>
                    <a:bodyPr/>
                    <a:lstStyle/>
                    <a:p>
                      <a:pPr marL="342900" lvl="0" indent="-342900" algn="just">
                        <a:lnSpc>
                          <a:spcPct val="107000"/>
                        </a:lnSpc>
                        <a:buClr>
                          <a:srgbClr val="0BB0AB"/>
                        </a:buClr>
                        <a:buFont typeface="Arial" panose="020B0604020202020204" pitchFamily="34" charset="0"/>
                        <a:buChar char="►"/>
                      </a:pPr>
                      <a:r>
                        <a:rPr lang="en-US" sz="1050">
                          <a:effectLst/>
                        </a:rPr>
                        <a:t>Cracking of Linings: (e.g.</a:t>
                      </a:r>
                      <a:r>
                        <a:rPr lang="en-US" sz="1050" baseline="0">
                          <a:effectLst/>
                        </a:rPr>
                        <a:t> </a:t>
                      </a:r>
                      <a:r>
                        <a:rPr lang="en-US" sz="1050">
                          <a:effectLst/>
                        </a:rPr>
                        <a:t>with clay)</a:t>
                      </a:r>
                    </a:p>
                    <a:p>
                      <a:pPr marL="342900" lvl="0" indent="-342900" algn="just">
                        <a:lnSpc>
                          <a:spcPct val="107000"/>
                        </a:lnSpc>
                        <a:buClr>
                          <a:srgbClr val="0BB0AB"/>
                        </a:buClr>
                        <a:buFont typeface="Arial" panose="020B0604020202020204" pitchFamily="34" charset="0"/>
                        <a:buChar char="►"/>
                      </a:pPr>
                      <a:r>
                        <a:rPr lang="en-GB" sz="1050">
                          <a:effectLst/>
                          <a:latin typeface="Arial" panose="020B0604020202020204" pitchFamily="34" charset="0"/>
                          <a:ea typeface="Arial" panose="020B0604020202020204" pitchFamily="34" charset="0"/>
                          <a:cs typeface="Times New Roman" panose="02020603050405020304" pitchFamily="18" charset="0"/>
                        </a:rPr>
                        <a:t>Poor Water Quality (S</a:t>
                      </a:r>
                      <a:r>
                        <a:rPr lang="en-GB" sz="1050" baseline="0">
                          <a:effectLst/>
                          <a:latin typeface="Arial" panose="020B0604020202020204" pitchFamily="34" charset="0"/>
                          <a:ea typeface="Arial" panose="020B0604020202020204" pitchFamily="34" charset="0"/>
                          <a:cs typeface="Times New Roman" panose="02020603050405020304" pitchFamily="18" charset="0"/>
                        </a:rPr>
                        <a:t>alinity)</a:t>
                      </a:r>
                    </a:p>
                    <a:p>
                      <a:pPr marL="342900" lvl="0" indent="-342900" algn="just">
                        <a:lnSpc>
                          <a:spcPct val="107000"/>
                        </a:lnSpc>
                        <a:buClr>
                          <a:srgbClr val="0BB0AB"/>
                        </a:buClr>
                        <a:buFont typeface="Arial" panose="020B0604020202020204" pitchFamily="34" charset="0"/>
                        <a:buChar char="►"/>
                      </a:pPr>
                      <a:r>
                        <a:rPr lang="en-GB" sz="1050" baseline="0">
                          <a:effectLst/>
                          <a:latin typeface="Arial" panose="020B0604020202020204" pitchFamily="34" charset="0"/>
                          <a:ea typeface="Arial" panose="020B0604020202020204" pitchFamily="34" charset="0"/>
                          <a:cs typeface="Times New Roman" panose="02020603050405020304" pitchFamily="18" charset="0"/>
                        </a:rPr>
                        <a:t>Water Shortage  </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Degradation of resource quality through reduced dilution of pollutants</a:t>
                      </a:r>
                    </a:p>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Reduced</a:t>
                      </a:r>
                      <a:r>
                        <a:rPr lang="fr-FR" sz="1050">
                          <a:effectLst/>
                          <a:latin typeface="Arial" panose="020B0604020202020204" pitchFamily="34" charset="0"/>
                          <a:ea typeface="Arial" panose="020B0604020202020204" pitchFamily="34" charset="0"/>
                          <a:cs typeface="Times New Roman" panose="02020603050405020304" pitchFamily="18" charset="0"/>
                        </a:rPr>
                        <a:t> Water Levels - </a:t>
                      </a:r>
                      <a:r>
                        <a:rPr lang="en-US" sz="1050"/>
                        <a:t>Lack of Recharge:</a:t>
                      </a:r>
                    </a:p>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Loss</a:t>
                      </a:r>
                      <a:r>
                        <a:rPr lang="fr-FR" sz="1050">
                          <a:effectLst/>
                          <a:latin typeface="Arial" panose="020B0604020202020204" pitchFamily="34" charset="0"/>
                          <a:ea typeface="Arial" panose="020B0604020202020204" pitchFamily="34" charset="0"/>
                          <a:cs typeface="Times New Roman" panose="02020603050405020304" pitchFamily="18" charset="0"/>
                        </a:rPr>
                        <a:t> of  </a:t>
                      </a:r>
                      <a:r>
                        <a:rPr lang="fr-FR" sz="1050" err="1">
                          <a:effectLst/>
                          <a:latin typeface="Arial" panose="020B0604020202020204" pitchFamily="34" charset="0"/>
                          <a:ea typeface="Arial" panose="020B0604020202020204" pitchFamily="34" charset="0"/>
                          <a:cs typeface="Times New Roman" panose="02020603050405020304" pitchFamily="18" charset="0"/>
                        </a:rPr>
                        <a:t>biodiversity</a:t>
                      </a:r>
                      <a:r>
                        <a:rPr lang="fr-FR" sz="1050">
                          <a:effectLst/>
                          <a:latin typeface="Arial" panose="020B0604020202020204" pitchFamily="34" charset="0"/>
                          <a:ea typeface="Arial" panose="020B0604020202020204" pitchFamily="34" charset="0"/>
                          <a:cs typeface="Times New Roman" panose="02020603050405020304" pitchFamily="18" charset="0"/>
                        </a:rPr>
                        <a:t> </a:t>
                      </a: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Disruption of Livelihoods: - water</a:t>
                      </a:r>
                      <a:r>
                        <a:rPr lang="en-GB" sz="1050" baseline="0">
                          <a:effectLst/>
                        </a:rPr>
                        <a:t> for Irrigation, livestock </a:t>
                      </a:r>
                      <a:r>
                        <a:rPr lang="en-US" sz="1050" baseline="0">
                          <a:effectLst/>
                        </a:rPr>
                        <a:t>or domestic use</a:t>
                      </a:r>
                    </a:p>
                    <a:p>
                      <a:pPr marL="342900" lvl="0" indent="-342900" algn="just">
                        <a:lnSpc>
                          <a:spcPct val="107000"/>
                        </a:lnSpc>
                        <a:buClr>
                          <a:srgbClr val="0BB0AB"/>
                        </a:buClr>
                        <a:buFont typeface="Arial" panose="020B0604020202020204" pitchFamily="34" charset="0"/>
                        <a:buChar char="►"/>
                      </a:pPr>
                      <a:r>
                        <a:rPr lang="en-US" sz="1050" baseline="0">
                          <a:effectLst/>
                        </a:rPr>
                        <a:t>Water resource conflicts between communities</a:t>
                      </a:r>
                    </a:p>
                    <a:p>
                      <a:pPr marL="342900" lvl="0" indent="-342900" algn="just">
                        <a:lnSpc>
                          <a:spcPct val="107000"/>
                        </a:lnSpc>
                        <a:buClr>
                          <a:srgbClr val="0BB0AB"/>
                        </a:buClr>
                        <a:buFont typeface="Arial" panose="020B0604020202020204" pitchFamily="34" charset="0"/>
                        <a:buChar char="►"/>
                      </a:pPr>
                      <a:endParaRPr lang="en-US" sz="1050" baseline="0">
                        <a:effectLst/>
                      </a:endParaRPr>
                    </a:p>
                    <a:p>
                      <a:pPr marL="342900" lvl="0" indent="-342900" algn="just">
                        <a:lnSpc>
                          <a:spcPct val="107000"/>
                        </a:lnSpc>
                        <a:buClr>
                          <a:srgbClr val="0BB0AB"/>
                        </a:buClr>
                        <a:buFont typeface="Arial" panose="020B0604020202020204" pitchFamily="34" charset="0"/>
                        <a:buChar char="►"/>
                      </a:pPr>
                      <a:r>
                        <a:rPr lang="en-GB" sz="1050">
                          <a:effectLst/>
                        </a:rPr>
                        <a:t>Health Risks – disease outbreaks</a:t>
                      </a: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Construction of </a:t>
                      </a:r>
                      <a:r>
                        <a:rPr lang="en-US" sz="1050" err="1">
                          <a:effectLst/>
                          <a:latin typeface="Arial" panose="020B0604020202020204" pitchFamily="34" charset="0"/>
                          <a:ea typeface="Arial" panose="020B0604020202020204" pitchFamily="34" charset="0"/>
                          <a:cs typeface="Times New Roman" panose="02020603050405020304" pitchFamily="18" charset="0"/>
                        </a:rPr>
                        <a:t>Bilbil</a:t>
                      </a:r>
                      <a:r>
                        <a:rPr lang="en-US" sz="1050">
                          <a:effectLst/>
                          <a:latin typeface="Arial" panose="020B0604020202020204" pitchFamily="34" charset="0"/>
                          <a:ea typeface="Arial" panose="020B0604020202020204" pitchFamily="34" charset="0"/>
                          <a:cs typeface="Times New Roman" panose="02020603050405020304" pitchFamily="18" charset="0"/>
                        </a:rPr>
                        <a:t> water pan project in </a:t>
                      </a:r>
                      <a:r>
                        <a:rPr lang="en-US" sz="1050" err="1">
                          <a:effectLst/>
                          <a:latin typeface="Arial" panose="020B0604020202020204" pitchFamily="34" charset="0"/>
                          <a:ea typeface="Arial" panose="020B0604020202020204" pitchFamily="34" charset="0"/>
                          <a:cs typeface="Times New Roman" panose="02020603050405020304" pitchFamily="18" charset="0"/>
                        </a:rPr>
                        <a:t>Chewele</a:t>
                      </a:r>
                      <a:r>
                        <a:rPr lang="en-US" sz="1050">
                          <a:effectLst/>
                          <a:latin typeface="Arial" panose="020B0604020202020204" pitchFamily="34" charset="0"/>
                          <a:ea typeface="Arial" panose="020B0604020202020204" pitchFamily="34" charset="0"/>
                          <a:cs typeface="Times New Roman" panose="02020603050405020304" pitchFamily="18" charset="0"/>
                        </a:rPr>
                        <a:t> ward</a:t>
                      </a:r>
                    </a:p>
                    <a:p>
                      <a:pPr marL="0" lvl="0" indent="0" algn="just">
                        <a:lnSpc>
                          <a:spcPct val="107000"/>
                        </a:lnSpc>
                        <a:buClr>
                          <a:srgbClr val="0BB0AB"/>
                        </a:buClr>
                        <a:buFont typeface="Arial" panose="020B0604020202020204" pitchFamily="34" charset="0"/>
                        <a:buNone/>
                      </a:pPr>
                      <a:endParaRPr lang="en-US" sz="1050">
                        <a:effectLst/>
                        <a:latin typeface="Arial" panose="020B0604020202020204" pitchFamily="34" charset="0"/>
                        <a:ea typeface="Arial" panose="020B0604020202020204" pitchFamily="34" charset="0"/>
                        <a:cs typeface="Times New Roman" panose="02020603050405020304" pitchFamily="18" charset="0"/>
                      </a:endParaRPr>
                    </a:p>
                    <a:p>
                      <a:pPr marL="0" lvl="0" indent="0" algn="just">
                        <a:lnSpc>
                          <a:spcPct val="107000"/>
                        </a:lnSpc>
                        <a:buClr>
                          <a:srgbClr val="0BB0AB"/>
                        </a:buClr>
                        <a:buFont typeface="Arial" panose="020B0604020202020204" pitchFamily="34" charset="0"/>
                        <a:buNone/>
                      </a:pPr>
                      <a:r>
                        <a:rPr lang="en-US" sz="1050">
                          <a:effectLst/>
                          <a:latin typeface="Arial" panose="020B0604020202020204" pitchFamily="34" charset="0"/>
                          <a:ea typeface="Arial" panose="020B0604020202020204" pitchFamily="34" charset="0"/>
                          <a:cs typeface="Times New Roman" panose="02020603050405020304" pitchFamily="18" charset="0"/>
                        </a:rPr>
                        <a:t>Construction of a new dam, construction of a </a:t>
                      </a:r>
                      <a:r>
                        <a:rPr lang="en-US" sz="1050" err="1">
                          <a:effectLst/>
                          <a:latin typeface="Arial" panose="020B0604020202020204" pitchFamily="34" charset="0"/>
                          <a:ea typeface="Arial" panose="020B0604020202020204" pitchFamily="34" charset="0"/>
                          <a:cs typeface="Times New Roman" panose="02020603050405020304" pitchFamily="18" charset="0"/>
                        </a:rPr>
                        <a:t>slt</a:t>
                      </a:r>
                      <a:r>
                        <a:rPr lang="en-US" sz="1050">
                          <a:effectLst/>
                          <a:latin typeface="Arial" panose="020B0604020202020204" pitchFamily="34" charset="0"/>
                          <a:ea typeface="Arial" panose="020B0604020202020204" pitchFamily="34" charset="0"/>
                          <a:cs typeface="Times New Roman" panose="02020603050405020304" pitchFamily="18" charset="0"/>
                        </a:rPr>
                        <a:t> trap, construction of </a:t>
                      </a:r>
                      <a:r>
                        <a:rPr lang="en-US" sz="1050" err="1">
                          <a:effectLst/>
                          <a:latin typeface="Arial" panose="020B0604020202020204" pitchFamily="34" charset="0"/>
                          <a:ea typeface="Arial" panose="020B0604020202020204" pitchFamily="34" charset="0"/>
                          <a:cs typeface="Times New Roman" panose="02020603050405020304" pitchFamily="18" charset="0"/>
                        </a:rPr>
                        <a:t>auxilliary</a:t>
                      </a:r>
                      <a:r>
                        <a:rPr lang="en-US" sz="1050">
                          <a:effectLst/>
                          <a:latin typeface="Arial" panose="020B0604020202020204" pitchFamily="34" charset="0"/>
                          <a:ea typeface="Arial" panose="020B0604020202020204" pitchFamily="34" charset="0"/>
                          <a:cs typeface="Times New Roman" panose="02020603050405020304" pitchFamily="18" charset="0"/>
                        </a:rPr>
                        <a:t> works, construction of a draw-off system, construction of a perimeter fence and a VIP toilet</a:t>
                      </a:r>
                    </a:p>
                    <a:p>
                      <a:pPr marL="342900" lvl="0" indent="-342900" algn="just">
                        <a:lnSpc>
                          <a:spcPct val="107000"/>
                        </a:lnSpc>
                        <a:buClr>
                          <a:srgbClr val="0BB0AB"/>
                        </a:buClr>
                        <a:buFont typeface="Arial" panose="020B0604020202020204" pitchFamily="34" charset="0"/>
                        <a:buChar char="►"/>
                      </a:pPr>
                      <a:endParaRPr lang="en-US" sz="105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Design considerations</a:t>
                      </a:r>
                      <a:r>
                        <a:rPr lang="en-US" sz="1050" baseline="0">
                          <a:effectLst/>
                          <a:latin typeface="Arial" panose="020B0604020202020204" pitchFamily="34" charset="0"/>
                          <a:ea typeface="Arial" panose="020B0604020202020204" pitchFamily="34" charset="0"/>
                          <a:cs typeface="Times New Roman" panose="02020603050405020304" pitchFamily="18" charset="0"/>
                        </a:rPr>
                        <a:t> – </a:t>
                      </a:r>
                      <a:r>
                        <a:rPr lang="en-US" sz="1050">
                          <a:effectLst/>
                          <a:latin typeface="Arial" panose="020B0604020202020204" pitchFamily="34" charset="0"/>
                          <a:ea typeface="Arial" panose="020B0604020202020204" pitchFamily="34" charset="0"/>
                          <a:cs typeface="Times New Roman" panose="02020603050405020304" pitchFamily="18" charset="0"/>
                        </a:rPr>
                        <a:t>Deepening</a:t>
                      </a:r>
                      <a:r>
                        <a:rPr lang="en-US" sz="1050" baseline="0">
                          <a:effectLst/>
                          <a:latin typeface="Arial" panose="020B0604020202020204" pitchFamily="34" charset="0"/>
                          <a:ea typeface="Arial" panose="020B0604020202020204" pitchFamily="34" charset="0"/>
                          <a:cs typeface="Times New Roman" panose="02020603050405020304" pitchFamily="18" charset="0"/>
                        </a:rPr>
                        <a:t> to </a:t>
                      </a:r>
                      <a:r>
                        <a:rPr lang="en-US" sz="1050">
                          <a:effectLst/>
                          <a:latin typeface="Arial" panose="020B0604020202020204" pitchFamily="34" charset="0"/>
                          <a:ea typeface="Arial" panose="020B0604020202020204" pitchFamily="34" charset="0"/>
                          <a:cs typeface="Times New Roman" panose="02020603050405020304" pitchFamily="18" charset="0"/>
                        </a:rPr>
                        <a:t>increase depth to boost storage capacity while reducing evaporation exposure</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Desilting -</a:t>
                      </a:r>
                      <a:r>
                        <a:rPr lang="en-US" sz="1050" baseline="0">
                          <a:effectLst/>
                          <a:latin typeface="Arial" panose="020B0604020202020204" pitchFamily="34" charset="0"/>
                          <a:ea typeface="Arial" panose="020B0604020202020204" pitchFamily="34" charset="0"/>
                          <a:cs typeface="Times New Roman" panose="02020603050405020304" pitchFamily="18" charset="0"/>
                        </a:rPr>
                        <a:t> </a:t>
                      </a:r>
                      <a:r>
                        <a:rPr lang="en-US" sz="1050">
                          <a:effectLst/>
                          <a:latin typeface="Arial" panose="020B0604020202020204" pitchFamily="34" charset="0"/>
                          <a:ea typeface="Arial" panose="020B0604020202020204" pitchFamily="34" charset="0"/>
                          <a:cs typeface="Times New Roman" panose="02020603050405020304" pitchFamily="18" charset="0"/>
                        </a:rPr>
                        <a:t>reduce evaporation exposure.</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Planting trees</a:t>
                      </a:r>
                      <a:r>
                        <a:rPr lang="en-US" sz="1050" baseline="0">
                          <a:effectLst/>
                          <a:latin typeface="Arial" panose="020B0604020202020204" pitchFamily="34" charset="0"/>
                          <a:ea typeface="Arial" panose="020B0604020202020204" pitchFamily="34" charset="0"/>
                          <a:cs typeface="Times New Roman" panose="02020603050405020304" pitchFamily="18" charset="0"/>
                        </a:rPr>
                        <a:t> along the banks of the water pan – provide shade cover</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602879732"/>
                  </a:ext>
                </a:extLst>
              </a:tr>
              <a:tr h="2367094">
                <a:tc>
                  <a:txBody>
                    <a:bodyPr/>
                    <a:lstStyle/>
                    <a:p>
                      <a:pPr algn="ctr">
                        <a:lnSpc>
                          <a:spcPct val="107000"/>
                        </a:lnSpc>
                      </a:pPr>
                      <a:r>
                        <a:rPr lang="en-US" sz="1050">
                          <a:effectLst/>
                          <a:latin typeface="Arial" panose="020B0604020202020204" pitchFamily="34" charset="0"/>
                          <a:ea typeface="Arial" panose="020B0604020202020204" pitchFamily="34" charset="0"/>
                          <a:cs typeface="Times New Roman" panose="02020603050405020304" pitchFamily="18" charset="0"/>
                        </a:rPr>
                        <a:t>Intense and sudden rainfall, flooding</a:t>
                      </a: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4">
                        <a:lumMod val="60000"/>
                        <a:lumOff val="40000"/>
                      </a:schemeClr>
                    </a:solidFill>
                  </a:tcPr>
                </a:tc>
                <a:tc>
                  <a:txBody>
                    <a:bodyPr/>
                    <a:lstStyle/>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Submergence of Pump and Headwork's Damage: - failure of pumps and other electrical systems rendering out of service out of service</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Submergence of boreholes – Water Contamination</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Reduced Accessibility</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Increased Maintenance Costs</a:t>
                      </a: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Aquifer Pollution and Recharge Issues</a:t>
                      </a:r>
                    </a:p>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Loss of Biodiversity</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Community</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Displacement</a:t>
                      </a:r>
                      <a:endParaRPr lang="fr-FR" sz="105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Loss</a:t>
                      </a:r>
                      <a:r>
                        <a:rPr lang="fr-FR" sz="1050">
                          <a:effectLst/>
                          <a:latin typeface="Arial" panose="020B0604020202020204" pitchFamily="34" charset="0"/>
                          <a:ea typeface="Arial" panose="020B0604020202020204" pitchFamily="34" charset="0"/>
                          <a:cs typeface="Times New Roman" panose="02020603050405020304" pitchFamily="18" charset="0"/>
                        </a:rPr>
                        <a:t> of </a:t>
                      </a:r>
                      <a:r>
                        <a:rPr lang="fr-FR" sz="1050" err="1">
                          <a:effectLst/>
                          <a:latin typeface="Arial" panose="020B0604020202020204" pitchFamily="34" charset="0"/>
                          <a:ea typeface="Arial" panose="020B0604020202020204" pitchFamily="34" charset="0"/>
                          <a:cs typeface="Times New Roman" panose="02020603050405020304" pitchFamily="18" charset="0"/>
                        </a:rPr>
                        <a:t>human</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lives</a:t>
                      </a:r>
                      <a:endParaRPr lang="fr-FR" sz="105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Disease</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outbreak</a:t>
                      </a:r>
                      <a:r>
                        <a:rPr lang="fr-FR" sz="1050" baseline="0">
                          <a:effectLst/>
                          <a:latin typeface="Arial" panose="020B0604020202020204" pitchFamily="34" charset="0"/>
                          <a:ea typeface="Arial" panose="020B0604020202020204" pitchFamily="34" charset="0"/>
                          <a:cs typeface="Times New Roman" panose="02020603050405020304" pitchFamily="18" charset="0"/>
                        </a:rPr>
                        <a:t> – :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waterborne</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diseases</a:t>
                      </a:r>
                      <a:r>
                        <a:rPr lang="fr-FR" sz="1050" baseline="0">
                          <a:effectLst/>
                          <a:latin typeface="Arial" panose="020B0604020202020204" pitchFamily="34" charset="0"/>
                          <a:ea typeface="Arial" panose="020B0604020202020204" pitchFamily="34" charset="0"/>
                          <a:cs typeface="Times New Roman" panose="02020603050405020304" pitchFamily="18" charset="0"/>
                        </a:rPr>
                        <a:t> – cholera,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typhoid</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dysentery</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US" sz="1050">
                          <a:effectLst/>
                          <a:latin typeface="Arial" panose="020B0604020202020204" pitchFamily="34" charset="0"/>
                          <a:ea typeface="Arial" panose="020B0604020202020204" pitchFamily="34" charset="0"/>
                          <a:cs typeface="Times New Roman" panose="02020603050405020304" pitchFamily="18" charset="0"/>
                        </a:rPr>
                        <a:t>Construction of </a:t>
                      </a:r>
                      <a:r>
                        <a:rPr lang="en-US" sz="1050" err="1">
                          <a:effectLst/>
                          <a:latin typeface="Arial" panose="020B0604020202020204" pitchFamily="34" charset="0"/>
                          <a:ea typeface="Arial" panose="020B0604020202020204" pitchFamily="34" charset="0"/>
                          <a:cs typeface="Times New Roman" panose="02020603050405020304" pitchFamily="18" charset="0"/>
                        </a:rPr>
                        <a:t>Kaniki</a:t>
                      </a:r>
                      <a:r>
                        <a:rPr lang="en-US" sz="1050">
                          <a:effectLst/>
                          <a:latin typeface="Arial" panose="020B0604020202020204" pitchFamily="34" charset="0"/>
                          <a:ea typeface="Arial" panose="020B0604020202020204" pitchFamily="34" charset="0"/>
                          <a:cs typeface="Times New Roman" panose="02020603050405020304" pitchFamily="18" charset="0"/>
                        </a:rPr>
                        <a:t> water supply project in </a:t>
                      </a:r>
                      <a:r>
                        <a:rPr lang="en-US" sz="1050" err="1">
                          <a:effectLst/>
                          <a:latin typeface="Arial" panose="020B0604020202020204" pitchFamily="34" charset="0"/>
                          <a:ea typeface="Arial" panose="020B0604020202020204" pitchFamily="34" charset="0"/>
                          <a:cs typeface="Times New Roman" panose="02020603050405020304" pitchFamily="18" charset="0"/>
                        </a:rPr>
                        <a:t>Galedertu</a:t>
                      </a:r>
                      <a:r>
                        <a:rPr lang="en-US" sz="1050">
                          <a:effectLst/>
                          <a:latin typeface="Arial" panose="020B0604020202020204" pitchFamily="34" charset="0"/>
                          <a:ea typeface="Arial" panose="020B0604020202020204" pitchFamily="34" charset="0"/>
                          <a:cs typeface="Times New Roman" panose="02020603050405020304" pitchFamily="18" charset="0"/>
                        </a:rPr>
                        <a:t> SC-</a:t>
                      </a:r>
                      <a:r>
                        <a:rPr lang="en-US" sz="1050" baseline="0">
                          <a:effectLst/>
                          <a:latin typeface="Arial" panose="020B0604020202020204" pitchFamily="34" charset="0"/>
                          <a:ea typeface="Arial" panose="020B0604020202020204" pitchFamily="34" charset="0"/>
                          <a:cs typeface="Times New Roman" panose="02020603050405020304" pitchFamily="18" charset="0"/>
                        </a:rPr>
                        <a:t> </a:t>
                      </a:r>
                    </a:p>
                    <a:p>
                      <a:pPr marL="342900" lvl="0" indent="-342900" algn="just">
                        <a:lnSpc>
                          <a:spcPct val="107000"/>
                        </a:lnSpc>
                        <a:buClr>
                          <a:srgbClr val="0BB0AB"/>
                        </a:buClr>
                        <a:buFont typeface="Arial" panose="020B0604020202020204" pitchFamily="34" charset="0"/>
                        <a:buChar char="►"/>
                      </a:pPr>
                      <a:endParaRPr lang="en-US" sz="1050" baseline="0">
                        <a:effectLst/>
                        <a:latin typeface="Arial" panose="020B0604020202020204" pitchFamily="34" charset="0"/>
                        <a:ea typeface="Arial" panose="020B0604020202020204" pitchFamily="34" charset="0"/>
                        <a:cs typeface="Times New Roman" panose="02020603050405020304" pitchFamily="18" charset="0"/>
                      </a:endParaRPr>
                    </a:p>
                    <a:p>
                      <a:pPr marL="0" lvl="0" indent="0" algn="just">
                        <a:lnSpc>
                          <a:spcPct val="107000"/>
                        </a:lnSpc>
                        <a:buClr>
                          <a:srgbClr val="0BB0AB"/>
                        </a:buClr>
                        <a:buFont typeface="Arial" panose="020B0604020202020204" pitchFamily="34" charset="0"/>
                        <a:buNone/>
                      </a:pPr>
                      <a:r>
                        <a:rPr lang="fr-FR" sz="1050">
                          <a:effectLst/>
                          <a:latin typeface="Arial" panose="020B0604020202020204" pitchFamily="34" charset="0"/>
                          <a:ea typeface="Arial" panose="020B0604020202020204" pitchFamily="34" charset="0"/>
                          <a:cs typeface="Times New Roman" panose="02020603050405020304" pitchFamily="18" charset="0"/>
                        </a:rPr>
                        <a:t>The construction </a:t>
                      </a:r>
                      <a:r>
                        <a:rPr lang="fr-FR" sz="1050" err="1">
                          <a:effectLst/>
                          <a:latin typeface="Arial" panose="020B0604020202020204" pitchFamily="34" charset="0"/>
                          <a:ea typeface="Arial" panose="020B0604020202020204" pitchFamily="34" charset="0"/>
                          <a:cs typeface="Times New Roman" panose="02020603050405020304" pitchFamily="18" charset="0"/>
                        </a:rPr>
                        <a:t>works</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will</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involve</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hydrological</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survey</a:t>
                      </a:r>
                      <a:r>
                        <a:rPr lang="fr-FR" sz="1050">
                          <a:effectLst/>
                          <a:latin typeface="Arial" panose="020B0604020202020204" pitchFamily="34" charset="0"/>
                          <a:ea typeface="Arial" panose="020B0604020202020204" pitchFamily="34" charset="0"/>
                          <a:cs typeface="Times New Roman" panose="02020603050405020304" pitchFamily="18" charset="0"/>
                        </a:rPr>
                        <a:t> at </a:t>
                      </a:r>
                      <a:r>
                        <a:rPr lang="fr-FR" sz="1050" err="1">
                          <a:effectLst/>
                          <a:latin typeface="Arial" panose="020B0604020202020204" pitchFamily="34" charset="0"/>
                          <a:ea typeface="Arial" panose="020B0604020202020204" pitchFamily="34" charset="0"/>
                          <a:cs typeface="Times New Roman" panose="02020603050405020304" pitchFamily="18" charset="0"/>
                        </a:rPr>
                        <a:t>Kanini</a:t>
                      </a:r>
                      <a:r>
                        <a:rPr lang="fr-FR" sz="1050">
                          <a:effectLst/>
                          <a:latin typeface="Arial" panose="020B0604020202020204" pitchFamily="34" charset="0"/>
                          <a:ea typeface="Arial" panose="020B0604020202020204" pitchFamily="34" charset="0"/>
                          <a:cs typeface="Times New Roman" panose="02020603050405020304" pitchFamily="18" charset="0"/>
                        </a:rPr>
                        <a:t> village, </a:t>
                      </a:r>
                      <a:r>
                        <a:rPr lang="fr-FR" sz="1050" err="1">
                          <a:effectLst/>
                          <a:latin typeface="Arial" panose="020B0604020202020204" pitchFamily="34" charset="0"/>
                          <a:ea typeface="Arial" panose="020B0604020202020204" pitchFamily="34" charset="0"/>
                          <a:cs typeface="Times New Roman" panose="02020603050405020304" pitchFamily="18" charset="0"/>
                        </a:rPr>
                        <a:t>Drilling</a:t>
                      </a:r>
                      <a:r>
                        <a:rPr lang="fr-FR" sz="1050">
                          <a:effectLst/>
                          <a:latin typeface="Arial" panose="020B0604020202020204" pitchFamily="34" charset="0"/>
                          <a:ea typeface="Arial" panose="020B0604020202020204" pitchFamily="34" charset="0"/>
                          <a:cs typeface="Times New Roman" panose="02020603050405020304" pitchFamily="18" charset="0"/>
                        </a:rPr>
                        <a:t> and </a:t>
                      </a:r>
                      <a:r>
                        <a:rPr lang="fr-FR" sz="1050" err="1">
                          <a:effectLst/>
                          <a:latin typeface="Arial" panose="020B0604020202020204" pitchFamily="34" charset="0"/>
                          <a:ea typeface="Arial" panose="020B0604020202020204" pitchFamily="34" charset="0"/>
                          <a:cs typeface="Times New Roman" panose="02020603050405020304" pitchFamily="18" charset="0"/>
                        </a:rPr>
                        <a:t>equipping</a:t>
                      </a:r>
                      <a:r>
                        <a:rPr lang="fr-FR" sz="1050">
                          <a:effectLst/>
                          <a:latin typeface="Arial" panose="020B0604020202020204" pitchFamily="34" charset="0"/>
                          <a:ea typeface="Arial" panose="020B0604020202020204" pitchFamily="34" charset="0"/>
                          <a:cs typeface="Times New Roman" panose="02020603050405020304" pitchFamily="18" charset="0"/>
                        </a:rPr>
                        <a:t> of 2No. </a:t>
                      </a:r>
                      <a:r>
                        <a:rPr lang="fr-FR" sz="1050" err="1">
                          <a:effectLst/>
                          <a:latin typeface="Arial" panose="020B0604020202020204" pitchFamily="34" charset="0"/>
                          <a:ea typeface="Arial" panose="020B0604020202020204" pitchFamily="34" charset="0"/>
                          <a:cs typeface="Times New Roman" panose="02020603050405020304" pitchFamily="18" charset="0"/>
                        </a:rPr>
                        <a:t>Boreholes</a:t>
                      </a:r>
                      <a:r>
                        <a:rPr lang="fr-FR" sz="1050">
                          <a:effectLst/>
                          <a:latin typeface="Arial" panose="020B0604020202020204" pitchFamily="34" charset="0"/>
                          <a:ea typeface="Arial" panose="020B0604020202020204" pitchFamily="34" charset="0"/>
                          <a:cs typeface="Times New Roman" panose="02020603050405020304" pitchFamily="18" charset="0"/>
                        </a:rPr>
                        <a:t>, 1No. 50cum </a:t>
                      </a:r>
                      <a:r>
                        <a:rPr lang="fr-FR" sz="1050" err="1">
                          <a:effectLst/>
                          <a:latin typeface="Arial" panose="020B0604020202020204" pitchFamily="34" charset="0"/>
                          <a:ea typeface="Arial" panose="020B0604020202020204" pitchFamily="34" charset="0"/>
                          <a:cs typeface="Times New Roman" panose="02020603050405020304" pitchFamily="18" charset="0"/>
                        </a:rPr>
                        <a:t>capacity</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elevate</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steel</a:t>
                      </a:r>
                      <a:r>
                        <a:rPr lang="fr-FR" sz="1050">
                          <a:effectLst/>
                          <a:latin typeface="Arial" panose="020B0604020202020204" pitchFamily="34" charset="0"/>
                          <a:ea typeface="Arial" panose="020B0604020202020204" pitchFamily="34" charset="0"/>
                          <a:cs typeface="Times New Roman" panose="02020603050405020304" pitchFamily="18" charset="0"/>
                        </a:rPr>
                        <a:t> water tank at </a:t>
                      </a:r>
                      <a:r>
                        <a:rPr lang="fr-FR" sz="1050" err="1">
                          <a:effectLst/>
                          <a:latin typeface="Arial" panose="020B0604020202020204" pitchFamily="34" charset="0"/>
                          <a:ea typeface="Arial" panose="020B0604020202020204" pitchFamily="34" charset="0"/>
                          <a:cs typeface="Times New Roman" panose="02020603050405020304" pitchFamily="18" charset="0"/>
                        </a:rPr>
                        <a:t>Gurujo</a:t>
                      </a:r>
                      <a:r>
                        <a:rPr lang="fr-FR" sz="1050">
                          <a:effectLst/>
                          <a:latin typeface="Arial" panose="020B0604020202020204" pitchFamily="34" charset="0"/>
                          <a:ea typeface="Arial" panose="020B0604020202020204" pitchFamily="34" charset="0"/>
                          <a:cs typeface="Times New Roman" panose="02020603050405020304" pitchFamily="18" charset="0"/>
                        </a:rPr>
                        <a:t>, HDPE PN12 Rising main </a:t>
                      </a:r>
                      <a:r>
                        <a:rPr lang="fr-FR" sz="1050" err="1">
                          <a:effectLst/>
                          <a:latin typeface="Arial" panose="020B0604020202020204" pitchFamily="34" charset="0"/>
                          <a:ea typeface="Arial" panose="020B0604020202020204" pitchFamily="34" charset="0"/>
                          <a:cs typeface="Times New Roman" panose="02020603050405020304" pitchFamily="18" charset="0"/>
                        </a:rPr>
                        <a:t>from</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kaniki</a:t>
                      </a:r>
                      <a:r>
                        <a:rPr lang="fr-FR" sz="1050">
                          <a:effectLst/>
                          <a:latin typeface="Arial" panose="020B0604020202020204" pitchFamily="34" charset="0"/>
                          <a:ea typeface="Arial" panose="020B0604020202020204" pitchFamily="34" charset="0"/>
                          <a:cs typeface="Times New Roman" panose="02020603050405020304" pitchFamily="18" charset="0"/>
                        </a:rPr>
                        <a:t> to </a:t>
                      </a:r>
                      <a:r>
                        <a:rPr lang="fr-FR" sz="1050" err="1">
                          <a:effectLst/>
                          <a:latin typeface="Arial" panose="020B0604020202020204" pitchFamily="34" charset="0"/>
                          <a:ea typeface="Arial" panose="020B0604020202020204" pitchFamily="34" charset="0"/>
                          <a:cs typeface="Times New Roman" panose="02020603050405020304" pitchFamily="18" charset="0"/>
                        </a:rPr>
                        <a:t>Gurujo</a:t>
                      </a:r>
                      <a:r>
                        <a:rPr lang="fr-FR" sz="1050">
                          <a:effectLst/>
                          <a:latin typeface="Arial" panose="020B0604020202020204" pitchFamily="34" charset="0"/>
                          <a:ea typeface="Arial" panose="020B0604020202020204" pitchFamily="34" charset="0"/>
                          <a:cs typeface="Times New Roman" panose="02020603050405020304" pitchFamily="18" charset="0"/>
                        </a:rPr>
                        <a:t> and 2No. Standard water kiosks (1no. Per village).</a:t>
                      </a: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7000"/>
                        </a:lnSpc>
                        <a:buClr>
                          <a:srgbClr val="0BB0AB"/>
                        </a:buClr>
                        <a:buFont typeface="Arial" panose="020B0604020202020204" pitchFamily="34" charset="0"/>
                        <a:buChar char="►"/>
                      </a:pPr>
                      <a:r>
                        <a:rPr lang="fr-FR" sz="1050" err="1">
                          <a:effectLst/>
                          <a:latin typeface="Arial" panose="020B0604020202020204" pitchFamily="34" charset="0"/>
                          <a:ea typeface="Arial" panose="020B0604020202020204" pitchFamily="34" charset="0"/>
                          <a:cs typeface="Times New Roman" panose="02020603050405020304" pitchFamily="18" charset="0"/>
                        </a:rPr>
                        <a:t>Elevated</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Borehole</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Platforms</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raised</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en-US" sz="1050" baseline="0">
                          <a:effectLst/>
                          <a:latin typeface="Arial" panose="020B0604020202020204" pitchFamily="34" charset="0"/>
                          <a:ea typeface="Arial" panose="020B0604020202020204" pitchFamily="34" charset="0"/>
                          <a:cs typeface="Times New Roman" panose="02020603050405020304" pitchFamily="18" charset="0"/>
                        </a:rPr>
                        <a:t>concrete plinths to protect borehole </a:t>
                      </a:r>
                      <a:r>
                        <a:rPr lang="en-US" sz="1050" baseline="0" err="1">
                          <a:effectLst/>
                          <a:latin typeface="Arial" panose="020B0604020202020204" pitchFamily="34" charset="0"/>
                          <a:ea typeface="Arial" panose="020B0604020202020204" pitchFamily="34" charset="0"/>
                          <a:cs typeface="Times New Roman" panose="02020603050405020304" pitchFamily="18" charset="0"/>
                        </a:rPr>
                        <a:t>headworks</a:t>
                      </a:r>
                      <a:r>
                        <a:rPr lang="en-US" sz="1050" baseline="0">
                          <a:effectLst/>
                          <a:latin typeface="Arial" panose="020B0604020202020204" pitchFamily="34" charset="0"/>
                          <a:ea typeface="Arial" panose="020B0604020202020204" pitchFamily="34" charset="0"/>
                          <a:cs typeface="Times New Roman" panose="02020603050405020304" pitchFamily="18" charset="0"/>
                        </a:rPr>
                        <a:t> and pump systems from floodwaters.</a:t>
                      </a:r>
                      <a:endParaRPr lang="fr-FR" sz="1050" baseline="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gn="just">
                        <a:lnSpc>
                          <a:spcPct val="107000"/>
                        </a:lnSpc>
                        <a:buClr>
                          <a:srgbClr val="0BB0AB"/>
                        </a:buClr>
                        <a:buFont typeface="Arial" panose="020B0604020202020204" pitchFamily="34" charset="0"/>
                        <a:buChar char="►"/>
                      </a:pPr>
                      <a:r>
                        <a:rPr lang="fr-FR" sz="1050">
                          <a:effectLst/>
                          <a:latin typeface="Arial" panose="020B0604020202020204" pitchFamily="34" charset="0"/>
                          <a:ea typeface="Arial" panose="020B0604020202020204" pitchFamily="34" charset="0"/>
                          <a:cs typeface="Times New Roman" panose="02020603050405020304" pitchFamily="18" charset="0"/>
                        </a:rPr>
                        <a:t>Solar-</a:t>
                      </a:r>
                      <a:r>
                        <a:rPr lang="fr-FR" sz="1050" err="1">
                          <a:effectLst/>
                          <a:latin typeface="Arial" panose="020B0604020202020204" pitchFamily="34" charset="0"/>
                          <a:ea typeface="Arial" panose="020B0604020202020204" pitchFamily="34" charset="0"/>
                          <a:cs typeface="Times New Roman" panose="02020603050405020304" pitchFamily="18" charset="0"/>
                        </a:rPr>
                        <a:t>Powered</a:t>
                      </a:r>
                      <a:r>
                        <a:rPr lang="fr-FR" sz="1050">
                          <a:effectLst/>
                          <a:latin typeface="Arial" panose="020B0604020202020204" pitchFamily="34" charset="0"/>
                          <a:ea typeface="Arial" panose="020B0604020202020204" pitchFamily="34" charset="0"/>
                          <a:cs typeface="Times New Roman" panose="02020603050405020304" pitchFamily="18" charset="0"/>
                        </a:rPr>
                        <a:t> </a:t>
                      </a:r>
                      <a:r>
                        <a:rPr lang="fr-FR" sz="1050" err="1">
                          <a:effectLst/>
                          <a:latin typeface="Arial" panose="020B0604020202020204" pitchFamily="34" charset="0"/>
                          <a:ea typeface="Arial" panose="020B0604020202020204" pitchFamily="34" charset="0"/>
                          <a:cs typeface="Times New Roman" panose="02020603050405020304" pitchFamily="18" charset="0"/>
                        </a:rPr>
                        <a:t>Pumps</a:t>
                      </a:r>
                      <a:r>
                        <a:rPr lang="fr-FR" sz="1050" baseline="0">
                          <a:effectLst/>
                          <a:latin typeface="Arial" panose="020B0604020202020204" pitchFamily="34" charset="0"/>
                          <a:ea typeface="Arial" panose="020B0604020202020204" pitchFamily="34" charset="0"/>
                          <a:cs typeface="Times New Roman" panose="02020603050405020304" pitchFamily="18" charset="0"/>
                        </a:rPr>
                        <a:t> –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reduce</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reliance</a:t>
                      </a:r>
                      <a:r>
                        <a:rPr lang="fr-FR" sz="1050" baseline="0">
                          <a:effectLst/>
                          <a:latin typeface="Arial" panose="020B0604020202020204" pitchFamily="34" charset="0"/>
                          <a:ea typeface="Arial" panose="020B0604020202020204" pitchFamily="34" charset="0"/>
                          <a:cs typeface="Times New Roman" panose="02020603050405020304" pitchFamily="18" charset="0"/>
                        </a:rPr>
                        <a:t> on diesel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pumps</a:t>
                      </a:r>
                      <a:r>
                        <a:rPr lang="fr-FR" sz="1050" baseline="0">
                          <a:effectLst/>
                          <a:latin typeface="Arial" panose="020B0604020202020204" pitchFamily="34" charset="0"/>
                          <a:ea typeface="Arial" panose="020B0604020202020204" pitchFamily="34" charset="0"/>
                          <a:cs typeface="Times New Roman" panose="02020603050405020304" pitchFamily="18" charset="0"/>
                        </a:rPr>
                        <a:t> (</a:t>
                      </a:r>
                      <a:r>
                        <a:rPr lang="fr-FR" sz="1050" baseline="0" err="1">
                          <a:effectLst/>
                          <a:latin typeface="Arial" panose="020B0604020202020204" pitchFamily="34" charset="0"/>
                          <a:ea typeface="Arial" panose="020B0604020202020204" pitchFamily="34" charset="0"/>
                          <a:cs typeface="Times New Roman" panose="02020603050405020304" pitchFamily="18" charset="0"/>
                        </a:rPr>
                        <a:t>fossil</a:t>
                      </a:r>
                      <a:r>
                        <a:rPr lang="fr-FR" sz="1050" baseline="0">
                          <a:effectLst/>
                          <a:latin typeface="Arial" panose="020B0604020202020204" pitchFamily="34" charset="0"/>
                          <a:ea typeface="Arial" panose="020B0604020202020204" pitchFamily="34" charset="0"/>
                          <a:cs typeface="Times New Roman" panose="02020603050405020304" pitchFamily="18" charset="0"/>
                        </a:rPr>
                        <a:t> fuel)</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315247748"/>
                  </a:ext>
                </a:extLst>
              </a:tr>
              <a:tr h="509998">
                <a:tc>
                  <a:txBody>
                    <a:bodyPr/>
                    <a:lstStyle/>
                    <a:p>
                      <a:pPr algn="ctr">
                        <a:lnSpc>
                          <a:spcPct val="107000"/>
                        </a:lnSpc>
                      </a:pPr>
                      <a:r>
                        <a:rPr lang="en-GB" sz="1100">
                          <a:effectLst/>
                        </a:rPr>
                        <a:t>Landslides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FFFFCC"/>
                    </a:solidFill>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51261187"/>
                  </a:ext>
                </a:extLst>
              </a:tr>
            </a:tbl>
          </a:graphicData>
        </a:graphic>
      </p:graphicFrame>
      <p:sp>
        <p:nvSpPr>
          <p:cNvPr id="2" name="Espace réservé de la date 1">
            <a:extLst>
              <a:ext uri="{FF2B5EF4-FFF2-40B4-BE49-F238E27FC236}">
                <a16:creationId xmlns:a16="http://schemas.microsoft.com/office/drawing/2014/main" id="{6BEAB561-888B-6C8E-51D9-0FDB67F89F43}"/>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D24CCF85-5473-9A42-9D82-81408F0D61B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a:t>
            </a:r>
            <a:r>
              <a:rPr kumimoji="0" lang="fr-FR" sz="1400" b="0" i="0" u="none" strike="noStrike" kern="0" cap="none" spc="0" normalizeH="0" baseline="0" noProof="0" err="1">
                <a:ln>
                  <a:noFill/>
                </a:ln>
                <a:solidFill>
                  <a:srgbClr val="000000"/>
                </a:solidFill>
                <a:effectLst/>
                <a:uLnTx/>
                <a:uFillTx/>
                <a:latin typeface="Arial"/>
                <a:cs typeface="Arial"/>
                <a:sym typeface="Arial"/>
              </a:rPr>
              <a:t>presentation</a:t>
            </a: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Espace réservé du numéro de diapositive 5">
            <a:extLst>
              <a:ext uri="{FF2B5EF4-FFF2-40B4-BE49-F238E27FC236}">
                <a16:creationId xmlns:a16="http://schemas.microsoft.com/office/drawing/2014/main" id="{54A57EDC-2206-0D50-2844-EA7053290F2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7E8B3ABE-1516-6408-0724-B51E88CC16DA}"/>
              </a:ext>
            </a:extLst>
          </p:cNvPr>
          <p:cNvSpPr/>
          <p:nvPr/>
        </p:nvSpPr>
        <p:spPr>
          <a:xfrm>
            <a:off x="4247536" y="5301476"/>
            <a:ext cx="3354858" cy="648948"/>
          </a:xfrm>
          <a:prstGeom prst="rect">
            <a:avLst/>
          </a:prstGeom>
          <a:solidFill>
            <a:schemeClr val="bg2"/>
          </a:solidFill>
          <a:ln w="76200">
            <a:solidFill>
              <a:schemeClr val="bg2"/>
            </a:solidFill>
            <a:prstDash val="solid"/>
          </a:ln>
          <a:effectLst>
            <a:glow rad="2286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Wingdings" panose="05000000000000000000" pitchFamily="2" charset="2"/>
              </a:rPr>
              <a:t>Water Supply Infrastructure Table</a:t>
            </a:r>
            <a:endParaRPr kumimoji="0" lang="en-US" sz="1400" b="0"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Arial"/>
            </a:endParaRPr>
          </a:p>
        </p:txBody>
      </p:sp>
    </p:spTree>
    <p:extLst>
      <p:ext uri="{BB962C8B-B14F-4D97-AF65-F5344CB8AC3E}">
        <p14:creationId xmlns:p14="http://schemas.microsoft.com/office/powerpoint/2010/main" val="13563831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3" name="ZoneTexte 7">
            <a:extLst>
              <a:ext uri="{FF2B5EF4-FFF2-40B4-BE49-F238E27FC236}">
                <a16:creationId xmlns:a16="http://schemas.microsoft.com/office/drawing/2014/main" id="{39845E6B-1E8A-152F-0667-3C96A36992B6}"/>
              </a:ext>
            </a:extLst>
          </p:cNvPr>
          <p:cNvSpPr txBox="1"/>
          <p:nvPr/>
        </p:nvSpPr>
        <p:spPr>
          <a:xfrm>
            <a:off x="987552" y="963620"/>
            <a:ext cx="10967887" cy="5324535"/>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Elevated Borehole Platforms </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HDPE water supply pipes with electro-fused joints ensures a watertight system.</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Solarization</a:t>
            </a: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of boreholes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Elevated storage tank enables gravity-fed water distribution - minimizing maintenance costs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Concrete reinforced pit latrines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Construction of ladder-like steps at designated water collection points along the River Tana to facilitate safer an easier water fetching. </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Building fitted with gutters to harvest rainwater </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Reinforced concrete water pipe anchors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Underground water pipelines </a:t>
            </a:r>
          </a:p>
        </p:txBody>
      </p:sp>
      <p:sp>
        <p:nvSpPr>
          <p:cNvPr id="4" name="Titre 3">
            <a:extLst>
              <a:ext uri="{FF2B5EF4-FFF2-40B4-BE49-F238E27FC236}">
                <a16:creationId xmlns:a16="http://schemas.microsoft.com/office/drawing/2014/main" id="{0D52F78F-BAAE-2686-F7FD-3BEDC4BECB71}"/>
              </a:ext>
            </a:extLst>
          </p:cNvPr>
          <p:cNvSpPr>
            <a:spLocks noGrp="1"/>
          </p:cNvSpPr>
          <p:nvPr>
            <p:ph type="title"/>
          </p:nvPr>
        </p:nvSpPr>
        <p:spPr>
          <a:xfrm>
            <a:off x="647704" y="365125"/>
            <a:ext cx="10963261" cy="379478"/>
          </a:xfrm>
        </p:spPr>
        <p:txBody>
          <a:bodyPr>
            <a:normAutofit fontScale="90000"/>
          </a:bodyPr>
          <a:lstStyle/>
          <a:p>
            <a:r>
              <a:rPr lang="fr-FR"/>
              <a:t>06. Adaptation Options – Design adaptation </a:t>
            </a:r>
            <a:r>
              <a:rPr lang="fr-FR" err="1"/>
              <a:t>examples</a:t>
            </a:r>
            <a:endParaRPr lang="fr-FR"/>
          </a:p>
        </p:txBody>
      </p:sp>
    </p:spTree>
    <p:extLst>
      <p:ext uri="{BB962C8B-B14F-4D97-AF65-F5344CB8AC3E}">
        <p14:creationId xmlns:p14="http://schemas.microsoft.com/office/powerpoint/2010/main" val="2916731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34F10745-CB3E-04E6-A642-66524647CDED}"/>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E0D8D80D-9B4C-6298-429E-08FC5CBADEB4}"/>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prstClr val="white"/>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F6059B05-E887-7EA5-6F78-5FA3A846B9B9}"/>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
        <p:nvSpPr>
          <p:cNvPr id="115" name="Google Shape;115;g30954ad01f5_0_1">
            <a:extLst>
              <a:ext uri="{FF2B5EF4-FFF2-40B4-BE49-F238E27FC236}">
                <a16:creationId xmlns:a16="http://schemas.microsoft.com/office/drawing/2014/main" id="{7AFE1C2D-78BE-114E-EC5E-933226ADA0B3}"/>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6F20AD40-F330-52F4-3834-2832E4DE0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AF1D194E-EC35-A3D7-E242-09F4D88CF7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3119033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pic>
        <p:nvPicPr>
          <p:cNvPr id="10" name="Picture 9" descr="C:\Users\NellyKeys\AppData\Local\Packages\5319275A.WhatsAppDesktop_cv1g1gvanyjgm\TempState\D7330AAEF58816D656E6A3B56BA4D0C8\WhatsApp Image 2025-08-24 at 14.19.26_ea166bf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6973" y="1817924"/>
            <a:ext cx="3106506" cy="2509477"/>
          </a:xfrm>
          <a:prstGeom prst="rect">
            <a:avLst/>
          </a:prstGeom>
          <a:noFill/>
          <a:ln>
            <a:noFill/>
          </a:ln>
        </p:spPr>
      </p:pic>
      <p:pic>
        <p:nvPicPr>
          <p:cNvPr id="11" name="Picture 10" descr="C:\Users\NellyKeys\AppData\Local\Packages\5319275A.WhatsAppDesktop_cv1g1gvanyjgm\TempState\C55FB421B0C71CF7E570FFC277BF49B5\WhatsApp Image 2025-08-24 at 14.19.39_a80d1a41.jpg"/>
          <p:cNvPicPr/>
          <p:nvPr/>
        </p:nvPicPr>
        <p:blipFill rotWithShape="1">
          <a:blip r:embed="rId4" cstate="print">
            <a:extLst>
              <a:ext uri="{28A0092B-C50C-407E-A947-70E740481C1C}">
                <a14:useLocalDpi xmlns:a14="http://schemas.microsoft.com/office/drawing/2010/main" val="0"/>
              </a:ext>
            </a:extLst>
          </a:blip>
          <a:srcRect l="63086"/>
          <a:stretch/>
        </p:blipFill>
        <p:spPr bwMode="auto">
          <a:xfrm>
            <a:off x="564641" y="1817924"/>
            <a:ext cx="2194010" cy="4458335"/>
          </a:xfrm>
          <a:prstGeom prst="rect">
            <a:avLst/>
          </a:prstGeom>
          <a:noFill/>
          <a:ln>
            <a:noFill/>
          </a:ln>
        </p:spPr>
      </p:pic>
      <p:pic>
        <p:nvPicPr>
          <p:cNvPr id="12" name="Picture 11" descr="C:\Users\NellyKeys\AppData\Local\Packages\5319275A.WhatsAppDesktop_cv1g1gvanyjgm\TempState\D7DA56A6F56CCA9702E84A2BC9907CE0\WhatsApp Image 2025-08-24 at 14.19.35_3a06ef5a.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6973" y="4435709"/>
            <a:ext cx="3106506" cy="1998867"/>
          </a:xfrm>
          <a:prstGeom prst="rect">
            <a:avLst/>
          </a:prstGeom>
          <a:noFill/>
          <a:ln>
            <a:noFill/>
          </a:ln>
        </p:spPr>
      </p:pic>
      <p:sp>
        <p:nvSpPr>
          <p:cNvPr id="13" name="ZoneTexte 7">
            <a:extLst>
              <a:ext uri="{FF2B5EF4-FFF2-40B4-BE49-F238E27FC236}">
                <a16:creationId xmlns:a16="http://schemas.microsoft.com/office/drawing/2014/main" id="{39845E6B-1E8A-152F-0667-3C96A36992B6}"/>
              </a:ext>
            </a:extLst>
          </p:cNvPr>
          <p:cNvSpPr txBox="1"/>
          <p:nvPr/>
        </p:nvSpPr>
        <p:spPr>
          <a:xfrm>
            <a:off x="479406" y="1158897"/>
            <a:ext cx="5534073"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Elevated Borehole Platforms – </a:t>
            </a:r>
            <a:r>
              <a:rPr kumimoji="0" lang="en-US" sz="14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Madogo</a:t>
            </a: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Tana River</a:t>
            </a:r>
          </a:p>
        </p:txBody>
      </p:sp>
      <p:sp>
        <p:nvSpPr>
          <p:cNvPr id="15" name="ZoneTexte 7">
            <a:extLst>
              <a:ext uri="{FF2B5EF4-FFF2-40B4-BE49-F238E27FC236}">
                <a16:creationId xmlns:a16="http://schemas.microsoft.com/office/drawing/2014/main" id="{39845E6B-1E8A-152F-0667-3C96A36992B6}"/>
              </a:ext>
            </a:extLst>
          </p:cNvPr>
          <p:cNvSpPr txBox="1"/>
          <p:nvPr/>
        </p:nvSpPr>
        <p:spPr>
          <a:xfrm>
            <a:off x="2906973" y="4435709"/>
            <a:ext cx="3106506" cy="36933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Solarization</a:t>
            </a: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pic>
        <p:nvPicPr>
          <p:cNvPr id="16" name="Picture 15" descr="C:\Users\NellyKeys\AppData\Local\Packages\5319275A.WhatsAppDesktop_cv1g1gvanyjgm\TempState\7CFD5E99FBBE11F117156B54775C9AD4\WhatsApp Image 2025-08-24 at 14.37.52_a16f47b2.jpg"/>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6161802" y="1817924"/>
            <a:ext cx="3405280" cy="2509477"/>
          </a:xfrm>
          <a:prstGeom prst="rect">
            <a:avLst/>
          </a:prstGeom>
          <a:noFill/>
          <a:ln>
            <a:noFill/>
          </a:ln>
        </p:spPr>
      </p:pic>
      <p:sp>
        <p:nvSpPr>
          <p:cNvPr id="17" name="ZoneTexte 7">
            <a:extLst>
              <a:ext uri="{FF2B5EF4-FFF2-40B4-BE49-F238E27FC236}">
                <a16:creationId xmlns:a16="http://schemas.microsoft.com/office/drawing/2014/main" id="{39845E6B-1E8A-152F-0667-3C96A36992B6}"/>
              </a:ext>
            </a:extLst>
          </p:cNvPr>
          <p:cNvSpPr txBox="1"/>
          <p:nvPr/>
        </p:nvSpPr>
        <p:spPr>
          <a:xfrm>
            <a:off x="6092862" y="4386936"/>
            <a:ext cx="2451740" cy="1477328"/>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Adaptation to water transportation over long distances - </a:t>
            </a:r>
            <a:r>
              <a:rPr kumimoji="0" lang="en-US" sz="1400" b="0" i="0" u="none" strike="noStrike" kern="0" cap="none" spc="0" normalizeH="0" baseline="0" noProof="0" err="1">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Wolestokocha</a:t>
            </a: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 </a:t>
            </a:r>
          </a:p>
        </p:txBody>
      </p:sp>
      <p:pic>
        <p:nvPicPr>
          <p:cNvPr id="14" name="Picture 13" descr="C:\Users\NellyKeys\AppData\Local\Packages\5319275A.WhatsAppDesktop_cv1g1gvanyjgm\TempState\718419EEA9C17C6E8315105D1ADCD991\WhatsApp Image 2025-08-14 at 09.08.13_9d8db7cd.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92925" y="3766782"/>
            <a:ext cx="3504010" cy="3091218"/>
          </a:xfrm>
          <a:prstGeom prst="rect">
            <a:avLst/>
          </a:prstGeom>
          <a:noFill/>
          <a:ln>
            <a:noFill/>
          </a:ln>
        </p:spPr>
      </p:pic>
      <p:sp>
        <p:nvSpPr>
          <p:cNvPr id="18" name="ZoneTexte 7">
            <a:extLst>
              <a:ext uri="{FF2B5EF4-FFF2-40B4-BE49-F238E27FC236}">
                <a16:creationId xmlns:a16="http://schemas.microsoft.com/office/drawing/2014/main" id="{39845E6B-1E8A-152F-0667-3C96A36992B6}"/>
              </a:ext>
            </a:extLst>
          </p:cNvPr>
          <p:cNvSpPr txBox="1"/>
          <p:nvPr/>
        </p:nvSpPr>
        <p:spPr>
          <a:xfrm>
            <a:off x="9715405" y="3120451"/>
            <a:ext cx="2138535"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Elevated Water Tanks</a:t>
            </a:r>
          </a:p>
        </p:txBody>
      </p:sp>
      <p:sp>
        <p:nvSpPr>
          <p:cNvPr id="4" name="Titre 3">
            <a:extLst>
              <a:ext uri="{FF2B5EF4-FFF2-40B4-BE49-F238E27FC236}">
                <a16:creationId xmlns:a16="http://schemas.microsoft.com/office/drawing/2014/main" id="{BC34AA33-1AED-7DD2-20E0-31F9DF31A897}"/>
              </a:ext>
            </a:extLst>
          </p:cNvPr>
          <p:cNvSpPr>
            <a:spLocks noGrp="1"/>
          </p:cNvSpPr>
          <p:nvPr>
            <p:ph type="title"/>
          </p:nvPr>
        </p:nvSpPr>
        <p:spPr>
          <a:xfrm>
            <a:off x="647704" y="365125"/>
            <a:ext cx="10963261" cy="379478"/>
          </a:xfrm>
        </p:spPr>
        <p:txBody>
          <a:bodyPr>
            <a:normAutofit fontScale="90000"/>
          </a:bodyPr>
          <a:lstStyle/>
          <a:p>
            <a:r>
              <a:rPr lang="fr-FR"/>
              <a:t>06. Adaptation Options – Design adaptation </a:t>
            </a:r>
            <a:r>
              <a:rPr lang="fr-FR" err="1"/>
              <a:t>examples</a:t>
            </a:r>
            <a:endParaRPr lang="fr-FR"/>
          </a:p>
        </p:txBody>
      </p:sp>
    </p:spTree>
    <p:extLst>
      <p:ext uri="{BB962C8B-B14F-4D97-AF65-F5344CB8AC3E}">
        <p14:creationId xmlns:p14="http://schemas.microsoft.com/office/powerpoint/2010/main" val="21068906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3" name="ZoneTexte 7">
            <a:extLst>
              <a:ext uri="{FF2B5EF4-FFF2-40B4-BE49-F238E27FC236}">
                <a16:creationId xmlns:a16="http://schemas.microsoft.com/office/drawing/2014/main" id="{39845E6B-1E8A-152F-0667-3C96A36992B6}"/>
              </a:ext>
            </a:extLst>
          </p:cNvPr>
          <p:cNvSpPr txBox="1"/>
          <p:nvPr/>
        </p:nvSpPr>
        <p:spPr>
          <a:xfrm>
            <a:off x="479406" y="1158897"/>
            <a:ext cx="7067806" cy="36933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HDPE pipes anchored by reinforced concrete –Irate, Murang’a</a:t>
            </a: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pic>
        <p:nvPicPr>
          <p:cNvPr id="19" name="Picture 18" descr="F:\Branded Solutions\GCA Muranga Tana River\Murang'a\Hotspot Analysis Photos\IMG-20250925-WA001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065" y="1621874"/>
            <a:ext cx="4829573" cy="4733250"/>
          </a:xfrm>
          <a:prstGeom prst="rect">
            <a:avLst/>
          </a:prstGeom>
          <a:noFill/>
          <a:ln>
            <a:noFill/>
          </a:ln>
        </p:spPr>
      </p:pic>
      <p:pic>
        <p:nvPicPr>
          <p:cNvPr id="20" name="Picture 19" descr="F:\Branded Solutions\GCA Muranga Tana River\Murang'a\Hotspot Analysis Photos\IMG-20250925-WA002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8906" y="1651059"/>
            <a:ext cx="5294019" cy="4733250"/>
          </a:xfrm>
          <a:prstGeom prst="rect">
            <a:avLst/>
          </a:prstGeom>
          <a:noFill/>
          <a:ln>
            <a:noFill/>
          </a:ln>
        </p:spPr>
      </p:pic>
      <p:sp>
        <p:nvSpPr>
          <p:cNvPr id="4" name="Titre 3">
            <a:extLst>
              <a:ext uri="{FF2B5EF4-FFF2-40B4-BE49-F238E27FC236}">
                <a16:creationId xmlns:a16="http://schemas.microsoft.com/office/drawing/2014/main" id="{A094102C-1FB8-2442-1977-060E001C32AF}"/>
              </a:ext>
            </a:extLst>
          </p:cNvPr>
          <p:cNvSpPr>
            <a:spLocks noGrp="1"/>
          </p:cNvSpPr>
          <p:nvPr>
            <p:ph type="title"/>
          </p:nvPr>
        </p:nvSpPr>
        <p:spPr>
          <a:xfrm>
            <a:off x="647704" y="365125"/>
            <a:ext cx="10963261" cy="379478"/>
          </a:xfrm>
        </p:spPr>
        <p:txBody>
          <a:bodyPr>
            <a:normAutofit fontScale="90000"/>
          </a:bodyPr>
          <a:lstStyle/>
          <a:p>
            <a:r>
              <a:rPr lang="fr-FR"/>
              <a:t>06. Adaptation Options – Design adaptation </a:t>
            </a:r>
            <a:r>
              <a:rPr lang="fr-FR" err="1"/>
              <a:t>examples</a:t>
            </a:r>
            <a:endParaRPr lang="fr-FR"/>
          </a:p>
        </p:txBody>
      </p:sp>
    </p:spTree>
    <p:extLst>
      <p:ext uri="{BB962C8B-B14F-4D97-AF65-F5344CB8AC3E}">
        <p14:creationId xmlns:p14="http://schemas.microsoft.com/office/powerpoint/2010/main" val="4031610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3" name="ZoneTexte 7">
            <a:extLst>
              <a:ext uri="{FF2B5EF4-FFF2-40B4-BE49-F238E27FC236}">
                <a16:creationId xmlns:a16="http://schemas.microsoft.com/office/drawing/2014/main" id="{39845E6B-1E8A-152F-0667-3C96A36992B6}"/>
              </a:ext>
            </a:extLst>
          </p:cNvPr>
          <p:cNvSpPr txBox="1"/>
          <p:nvPr/>
        </p:nvSpPr>
        <p:spPr>
          <a:xfrm>
            <a:off x="291082" y="1075046"/>
            <a:ext cx="11131559"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Relocated pipes running along River South </a:t>
            </a:r>
            <a:r>
              <a:rPr kumimoji="0" lang="en-US" sz="1400" b="0" i="0" u="none" strike="noStrike" kern="0" cap="none" spc="0" normalizeH="0" baseline="0" noProof="0" err="1">
                <a:ln>
                  <a:noFill/>
                </a:ln>
                <a:solidFill>
                  <a:srgbClr val="000000"/>
                </a:solidFill>
                <a:effectLst/>
                <a:uLnTx/>
                <a:uFillTx/>
                <a:latin typeface="Arial"/>
                <a:cs typeface="Arial"/>
                <a:sym typeface="Arial"/>
              </a:rPr>
              <a:t>Mathioya</a:t>
            </a:r>
            <a:r>
              <a:rPr kumimoji="0" lang="en-US" sz="1400" b="0" i="0" u="none" strike="noStrike" kern="0" cap="none" spc="0" normalizeH="0" baseline="0" noProof="0">
                <a:ln>
                  <a:noFill/>
                </a:ln>
                <a:solidFill>
                  <a:srgbClr val="000000"/>
                </a:solidFill>
                <a:effectLst/>
                <a:uLnTx/>
                <a:uFillTx/>
                <a:latin typeface="Arial"/>
                <a:cs typeface="Arial"/>
                <a:sym typeface="Arial"/>
              </a:rPr>
              <a:t> valley in Kiarathe with river crossing fitted with GI pipes from the joint chambers and firmly anchored by concrete reinforced anchors</a:t>
            </a: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pic>
        <p:nvPicPr>
          <p:cNvPr id="10" name="Picture 9" descr="F:\Branded Solutions\GCA Muranga Tana River\Murang'a\Hotspot Analysis Photos\IMG-20250925-WA000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7692" y="1801534"/>
            <a:ext cx="6313227" cy="4611184"/>
          </a:xfrm>
          <a:prstGeom prst="rect">
            <a:avLst/>
          </a:prstGeom>
          <a:noFill/>
          <a:ln>
            <a:noFill/>
          </a:ln>
        </p:spPr>
      </p:pic>
      <p:sp>
        <p:nvSpPr>
          <p:cNvPr id="4" name="Titre 3">
            <a:extLst>
              <a:ext uri="{FF2B5EF4-FFF2-40B4-BE49-F238E27FC236}">
                <a16:creationId xmlns:a16="http://schemas.microsoft.com/office/drawing/2014/main" id="{4113B70A-51D5-F0F8-F3E1-64CA482B71C7}"/>
              </a:ext>
            </a:extLst>
          </p:cNvPr>
          <p:cNvSpPr>
            <a:spLocks noGrp="1"/>
          </p:cNvSpPr>
          <p:nvPr>
            <p:ph type="title"/>
          </p:nvPr>
        </p:nvSpPr>
        <p:spPr>
          <a:xfrm>
            <a:off x="647704" y="365125"/>
            <a:ext cx="10963261" cy="379478"/>
          </a:xfrm>
        </p:spPr>
        <p:txBody>
          <a:bodyPr>
            <a:normAutofit fontScale="90000"/>
          </a:bodyPr>
          <a:lstStyle/>
          <a:p>
            <a:r>
              <a:rPr lang="fr-FR"/>
              <a:t>06. Adaptation Options – Design adaptation </a:t>
            </a:r>
            <a:r>
              <a:rPr lang="fr-FR" err="1"/>
              <a:t>examples</a:t>
            </a:r>
            <a:endParaRPr lang="fr-FR"/>
          </a:p>
        </p:txBody>
      </p:sp>
    </p:spTree>
    <p:extLst>
      <p:ext uri="{BB962C8B-B14F-4D97-AF65-F5344CB8AC3E}">
        <p14:creationId xmlns:p14="http://schemas.microsoft.com/office/powerpoint/2010/main" val="38589702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2B873-2D17-11FD-8AA3-602503EE9D57}"/>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533D0E2-0C39-A21A-EE1C-D5517D06FDE6}"/>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F4B0E5F8-EF5C-6004-4803-DA16F649196D}"/>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330EA54A-2C53-35B6-6CBA-E75FE83A73E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3" name="ZoneTexte 7">
            <a:extLst>
              <a:ext uri="{FF2B5EF4-FFF2-40B4-BE49-F238E27FC236}">
                <a16:creationId xmlns:a16="http://schemas.microsoft.com/office/drawing/2014/main" id="{45890A23-2FA8-4CB9-BAAB-C78DEF63543C}"/>
              </a:ext>
            </a:extLst>
          </p:cNvPr>
          <p:cNvSpPr txBox="1"/>
          <p:nvPr/>
        </p:nvSpPr>
        <p:spPr>
          <a:xfrm>
            <a:off x="564641" y="2141411"/>
            <a:ext cx="4381502"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300"/>
              </a:spcBef>
              <a:spcAft>
                <a:spcPts val="300"/>
              </a:spcAft>
              <a:buClr>
                <a:srgbClr val="0BB0AB"/>
              </a:buClr>
              <a:buSzTx/>
              <a:buFont typeface="Arial"/>
              <a:buNone/>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Operational sheets for each investments are generated based on their location and their related hazard exposure, it lists all the adaptation that could be relevant for the proposed investment.</a:t>
            </a: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sp>
        <p:nvSpPr>
          <p:cNvPr id="4" name="Titre 3">
            <a:extLst>
              <a:ext uri="{FF2B5EF4-FFF2-40B4-BE49-F238E27FC236}">
                <a16:creationId xmlns:a16="http://schemas.microsoft.com/office/drawing/2014/main" id="{AF5A95A3-8379-860B-BFFE-720C1EAD5E69}"/>
              </a:ext>
            </a:extLst>
          </p:cNvPr>
          <p:cNvSpPr>
            <a:spLocks noGrp="1"/>
          </p:cNvSpPr>
          <p:nvPr>
            <p:ph type="title"/>
          </p:nvPr>
        </p:nvSpPr>
        <p:spPr>
          <a:xfrm>
            <a:off x="647705" y="365124"/>
            <a:ext cx="4125464" cy="1477327"/>
          </a:xfrm>
          <a:solidFill>
            <a:schemeClr val="bg1"/>
          </a:solidFill>
        </p:spPr>
        <p:txBody>
          <a:bodyPr>
            <a:normAutofit fontScale="90000"/>
          </a:bodyPr>
          <a:lstStyle/>
          <a:p>
            <a:r>
              <a:rPr lang="fr-FR"/>
              <a:t>06. Adaptation Options – </a:t>
            </a:r>
            <a:br>
              <a:rPr lang="fr-FR"/>
            </a:br>
            <a:r>
              <a:rPr lang="fr-FR"/>
              <a:t>Design adaptation </a:t>
            </a:r>
            <a:r>
              <a:rPr lang="fr-FR" err="1"/>
              <a:t>examples</a:t>
            </a:r>
            <a:endParaRPr lang="fr-FR"/>
          </a:p>
        </p:txBody>
      </p:sp>
      <p:pic>
        <p:nvPicPr>
          <p:cNvPr id="5" name="Image 4">
            <a:extLst>
              <a:ext uri="{FF2B5EF4-FFF2-40B4-BE49-F238E27FC236}">
                <a16:creationId xmlns:a16="http://schemas.microsoft.com/office/drawing/2014/main" id="{CA2F344F-FD7F-EA4C-95B8-EB7F6DADED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8444" y="238125"/>
            <a:ext cx="5001895" cy="6254750"/>
          </a:xfrm>
          <a:prstGeom prst="rect">
            <a:avLst/>
          </a:prstGeom>
          <a:noFill/>
          <a:ln>
            <a:noFill/>
          </a:ln>
        </p:spPr>
      </p:pic>
    </p:spTree>
    <p:extLst>
      <p:ext uri="{BB962C8B-B14F-4D97-AF65-F5344CB8AC3E}">
        <p14:creationId xmlns:p14="http://schemas.microsoft.com/office/powerpoint/2010/main" val="3775602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4" name="ZoneTexte 7">
            <a:extLst>
              <a:ext uri="{FF2B5EF4-FFF2-40B4-BE49-F238E27FC236}">
                <a16:creationId xmlns:a16="http://schemas.microsoft.com/office/drawing/2014/main" id="{39845E6B-1E8A-152F-0667-3C96A36992B6}"/>
              </a:ext>
            </a:extLst>
          </p:cNvPr>
          <p:cNvSpPr txBox="1"/>
          <p:nvPr/>
        </p:nvSpPr>
        <p:spPr>
          <a:xfrm>
            <a:off x="564641" y="1162541"/>
            <a:ext cx="11470619" cy="5555367"/>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Construction of WASH infrastructure: </a:t>
            </a:r>
          </a:p>
          <a:p>
            <a:pPr marL="800100" marR="0" lvl="1"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Drilling boreholes</a:t>
            </a:r>
          </a:p>
          <a:p>
            <a:pPr marL="800100" marR="0" lvl="1"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Construction of Water Pans and Dams</a:t>
            </a:r>
          </a:p>
          <a:p>
            <a:pPr marL="800100" marR="0" lvl="1"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Water Supply network extension</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Maintenance of existing water infrastructure</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Enforcing proper design of dams, water structures, ensure compliance of engineering design standards and regulations.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Prevention and sensitization against encroachment of riparian areas, slope management by advocating for terrace farming, agroforestry, afforestation and tree planting</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County Government supplements community efforts by distributing water treatment agents such as </a:t>
            </a:r>
            <a:r>
              <a:rPr kumimoji="0" lang="en-US" sz="1400" b="0" i="0" u="none" strike="noStrike" kern="0" cap="none" spc="0" normalizeH="0" baseline="0" noProof="0" err="1">
                <a:ln>
                  <a:noFill/>
                </a:ln>
                <a:solidFill>
                  <a:srgbClr val="000000"/>
                </a:solidFill>
                <a:effectLst/>
                <a:uLnTx/>
                <a:uFillTx/>
                <a:latin typeface="Arial"/>
                <a:cs typeface="Arial"/>
                <a:sym typeface="Arial"/>
              </a:rPr>
              <a:t>Pur</a:t>
            </a:r>
            <a:r>
              <a:rPr kumimoji="0" lang="en-US" sz="1400" b="0" i="0" u="none" strike="noStrike" kern="0" cap="none" spc="0" normalizeH="0" baseline="0" noProof="0">
                <a:ln>
                  <a:noFill/>
                </a:ln>
                <a:solidFill>
                  <a:srgbClr val="000000"/>
                </a:solidFill>
                <a:effectLst/>
                <a:uLnTx/>
                <a:uFillTx/>
                <a:latin typeface="Arial"/>
                <a:cs typeface="Arial"/>
                <a:sym typeface="Arial"/>
              </a:rPr>
              <a:t> and </a:t>
            </a:r>
            <a:r>
              <a:rPr kumimoji="0" lang="en-US" sz="1400" b="0" i="0" u="none" strike="noStrike" kern="0" cap="none" spc="0" normalizeH="0" baseline="0" noProof="0" err="1">
                <a:ln>
                  <a:noFill/>
                </a:ln>
                <a:solidFill>
                  <a:srgbClr val="000000"/>
                </a:solidFill>
                <a:effectLst/>
                <a:uLnTx/>
                <a:uFillTx/>
                <a:latin typeface="Arial"/>
                <a:cs typeface="Arial"/>
                <a:sym typeface="Arial"/>
              </a:rPr>
              <a:t>Aqualam</a:t>
            </a:r>
            <a:r>
              <a:rPr kumimoji="0" lang="en-US" sz="1400" b="0" i="0" u="none" strike="noStrike" kern="0" cap="none" spc="0" normalizeH="0" baseline="0" noProof="0">
                <a:ln>
                  <a:noFill/>
                </a:ln>
                <a:solidFill>
                  <a:srgbClr val="000000"/>
                </a:solidFill>
                <a:effectLst/>
                <a:uLnTx/>
                <a:uFillTx/>
                <a:latin typeface="Arial"/>
                <a:cs typeface="Arial"/>
                <a:sym typeface="Arial"/>
              </a:rPr>
              <a:t>.</a:t>
            </a:r>
          </a:p>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sp>
        <p:nvSpPr>
          <p:cNvPr id="4" name="Titre 3">
            <a:extLst>
              <a:ext uri="{FF2B5EF4-FFF2-40B4-BE49-F238E27FC236}">
                <a16:creationId xmlns:a16="http://schemas.microsoft.com/office/drawing/2014/main" id="{1071C5C8-A7D0-C455-24B3-8CCDAF368E69}"/>
              </a:ext>
            </a:extLst>
          </p:cNvPr>
          <p:cNvSpPr>
            <a:spLocks noGrp="1"/>
          </p:cNvSpPr>
          <p:nvPr>
            <p:ph type="title"/>
          </p:nvPr>
        </p:nvSpPr>
        <p:spPr>
          <a:xfrm>
            <a:off x="614369" y="392557"/>
            <a:ext cx="10963261" cy="379478"/>
          </a:xfrm>
        </p:spPr>
        <p:txBody>
          <a:bodyPr>
            <a:normAutofit fontScale="90000"/>
          </a:bodyPr>
          <a:lstStyle/>
          <a:p>
            <a:r>
              <a:rPr lang="fr-FR"/>
              <a:t>06. Adaptation Options – </a:t>
            </a:r>
            <a:r>
              <a:rPr lang="en-US" err="1">
                <a:ea typeface="Arial" panose="020B0604020202020204" pitchFamily="34" charset="0"/>
              </a:rPr>
              <a:t>Programmes</a:t>
            </a:r>
            <a:r>
              <a:rPr lang="en-US">
                <a:ea typeface="Arial" panose="020B0604020202020204" pitchFamily="34" charset="0"/>
              </a:rPr>
              <a:t> and Legislation</a:t>
            </a:r>
            <a:r>
              <a:rPr lang="fr-FR"/>
              <a:t> </a:t>
            </a:r>
            <a:r>
              <a:rPr lang="fr-FR" err="1"/>
              <a:t>examples</a:t>
            </a:r>
            <a:endParaRPr lang="fr-FR"/>
          </a:p>
        </p:txBody>
      </p:sp>
    </p:spTree>
    <p:extLst>
      <p:ext uri="{BB962C8B-B14F-4D97-AF65-F5344CB8AC3E}">
        <p14:creationId xmlns:p14="http://schemas.microsoft.com/office/powerpoint/2010/main" val="3755041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35</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3" name="ZoneTexte 7">
            <a:extLst>
              <a:ext uri="{FF2B5EF4-FFF2-40B4-BE49-F238E27FC236}">
                <a16:creationId xmlns:a16="http://schemas.microsoft.com/office/drawing/2014/main" id="{39845E6B-1E8A-152F-0667-3C96A36992B6}"/>
              </a:ext>
            </a:extLst>
          </p:cNvPr>
          <p:cNvSpPr txBox="1"/>
          <p:nvPr/>
        </p:nvSpPr>
        <p:spPr>
          <a:xfrm>
            <a:off x="479405" y="1158897"/>
            <a:ext cx="11131560"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a:cs typeface="Arial"/>
                <a:sym typeface="Arial"/>
              </a:rPr>
              <a:t>Adaptation goes beyond the infrastructure – it includes legislation and other programmes at county-led programmes</a:t>
            </a:r>
            <a:endPar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endParaRPr>
          </a:p>
        </p:txBody>
      </p:sp>
      <p:pic>
        <p:nvPicPr>
          <p:cNvPr id="10" name="Picture 9" descr="C:\Users\NellyKeys\AppData\Local\Packages\5319275A.WhatsAppDesktop_cv1g1gvanyjgm\TempState\93A7AAEFFECEB0B315840BC51188596F\WhatsApp Image 2025-09-26 at 17.20.44_f9cb8b70.jpg"/>
          <p:cNvPicPr/>
          <p:nvPr/>
        </p:nvPicPr>
        <p:blipFill rotWithShape="1">
          <a:blip r:embed="rId3">
            <a:extLst>
              <a:ext uri="{28A0092B-C50C-407E-A947-70E740481C1C}">
                <a14:useLocalDpi xmlns:a14="http://schemas.microsoft.com/office/drawing/2010/main" val="0"/>
              </a:ext>
            </a:extLst>
          </a:blip>
          <a:srcRect r="15224"/>
          <a:stretch/>
        </p:blipFill>
        <p:spPr bwMode="auto">
          <a:xfrm>
            <a:off x="987552" y="1805228"/>
            <a:ext cx="4361597" cy="4058929"/>
          </a:xfrm>
          <a:prstGeom prst="rect">
            <a:avLst/>
          </a:prstGeom>
          <a:noFill/>
          <a:ln>
            <a:noFill/>
          </a:ln>
          <a:extLst>
            <a:ext uri="{53640926-AAD7-44D8-BBD7-CCE9431645EC}">
              <a14:shadowObscured xmlns:a14="http://schemas.microsoft.com/office/drawing/2010/main"/>
            </a:ext>
          </a:extLst>
        </p:spPr>
      </p:pic>
      <p:sp>
        <p:nvSpPr>
          <p:cNvPr id="11" name="ZoneTexte 7">
            <a:extLst>
              <a:ext uri="{FF2B5EF4-FFF2-40B4-BE49-F238E27FC236}">
                <a16:creationId xmlns:a16="http://schemas.microsoft.com/office/drawing/2014/main" id="{39845E6B-1E8A-152F-0667-3C96A36992B6}"/>
              </a:ext>
            </a:extLst>
          </p:cNvPr>
          <p:cNvSpPr txBox="1"/>
          <p:nvPr/>
        </p:nvSpPr>
        <p:spPr>
          <a:xfrm>
            <a:off x="987552" y="5993850"/>
            <a:ext cx="4130358" cy="36933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Slope Stabilization – Murang’a</a:t>
            </a:r>
          </a:p>
        </p:txBody>
      </p:sp>
      <p:sp>
        <p:nvSpPr>
          <p:cNvPr id="14" name="ZoneTexte 7">
            <a:extLst>
              <a:ext uri="{FF2B5EF4-FFF2-40B4-BE49-F238E27FC236}">
                <a16:creationId xmlns:a16="http://schemas.microsoft.com/office/drawing/2014/main" id="{39845E6B-1E8A-152F-0667-3C96A36992B6}"/>
              </a:ext>
            </a:extLst>
          </p:cNvPr>
          <p:cNvSpPr txBox="1"/>
          <p:nvPr/>
        </p:nvSpPr>
        <p:spPr>
          <a:xfrm>
            <a:off x="5857296" y="5993849"/>
            <a:ext cx="5920722"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Need for Slope Management – Terrace Farming Practices - Afforestation – Tree Planting</a:t>
            </a:r>
          </a:p>
        </p:txBody>
      </p:sp>
      <p:pic>
        <p:nvPicPr>
          <p:cNvPr id="15" name="Picture 14" descr="C:\Users\NellyKeys\AppData\Local\Packages\5319275A.WhatsAppDesktop_cv1g1gvanyjgm\TempState\FB5E086F912A449BF2E0692EB7D12749\WhatsApp Image 2025-09-26 at 17.20.46_e0fa1ad7.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7296" y="1805228"/>
            <a:ext cx="5920722" cy="4058929"/>
          </a:xfrm>
          <a:prstGeom prst="rect">
            <a:avLst/>
          </a:prstGeom>
          <a:noFill/>
          <a:ln>
            <a:noFill/>
          </a:ln>
        </p:spPr>
      </p:pic>
      <p:sp>
        <p:nvSpPr>
          <p:cNvPr id="4" name="Titre 3">
            <a:extLst>
              <a:ext uri="{FF2B5EF4-FFF2-40B4-BE49-F238E27FC236}">
                <a16:creationId xmlns:a16="http://schemas.microsoft.com/office/drawing/2014/main" id="{B33F89AC-3383-EC11-9F33-8938FAC5E950}"/>
              </a:ext>
            </a:extLst>
          </p:cNvPr>
          <p:cNvSpPr>
            <a:spLocks noGrp="1"/>
          </p:cNvSpPr>
          <p:nvPr>
            <p:ph type="title"/>
          </p:nvPr>
        </p:nvSpPr>
        <p:spPr>
          <a:xfrm>
            <a:off x="614369" y="392557"/>
            <a:ext cx="10963261" cy="379478"/>
          </a:xfrm>
        </p:spPr>
        <p:txBody>
          <a:bodyPr>
            <a:normAutofit fontScale="90000"/>
          </a:bodyPr>
          <a:lstStyle/>
          <a:p>
            <a:r>
              <a:rPr lang="fr-FR"/>
              <a:t>06. Adaptation Options – </a:t>
            </a:r>
            <a:r>
              <a:rPr lang="en-US" err="1">
                <a:ea typeface="Arial" panose="020B0604020202020204" pitchFamily="34" charset="0"/>
              </a:rPr>
              <a:t>Programmes</a:t>
            </a:r>
            <a:r>
              <a:rPr lang="en-US">
                <a:ea typeface="Arial" panose="020B0604020202020204" pitchFamily="34" charset="0"/>
              </a:rPr>
              <a:t> and Legislation</a:t>
            </a:r>
            <a:r>
              <a:rPr lang="fr-FR"/>
              <a:t> </a:t>
            </a:r>
            <a:r>
              <a:rPr lang="fr-FR" err="1"/>
              <a:t>examples</a:t>
            </a:r>
            <a:endParaRPr lang="fr-FR"/>
          </a:p>
        </p:txBody>
      </p:sp>
    </p:spTree>
    <p:extLst>
      <p:ext uri="{BB962C8B-B14F-4D97-AF65-F5344CB8AC3E}">
        <p14:creationId xmlns:p14="http://schemas.microsoft.com/office/powerpoint/2010/main" val="2867893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1" name="ZoneTexte 7">
            <a:extLst>
              <a:ext uri="{FF2B5EF4-FFF2-40B4-BE49-F238E27FC236}">
                <a16:creationId xmlns:a16="http://schemas.microsoft.com/office/drawing/2014/main" id="{39845E6B-1E8A-152F-0667-3C96A36992B6}"/>
              </a:ext>
            </a:extLst>
          </p:cNvPr>
          <p:cNvSpPr txBox="1"/>
          <p:nvPr/>
        </p:nvSpPr>
        <p:spPr>
          <a:xfrm>
            <a:off x="987552" y="5993850"/>
            <a:ext cx="4130358" cy="36933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Agroforestry – Kiarathe, Murang’a</a:t>
            </a:r>
          </a:p>
        </p:txBody>
      </p:sp>
      <p:pic>
        <p:nvPicPr>
          <p:cNvPr id="12" name="Picture 11" descr="F:\Branded Solutions\GCA Muranga Tana River\Murang'a\Hotspot Analysis Photos\IMG-20250925-WA001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0560" y="1805227"/>
            <a:ext cx="4750405" cy="4058929"/>
          </a:xfrm>
          <a:prstGeom prst="rect">
            <a:avLst/>
          </a:prstGeom>
          <a:noFill/>
          <a:ln>
            <a:noFill/>
          </a:ln>
        </p:spPr>
      </p:pic>
      <p:sp>
        <p:nvSpPr>
          <p:cNvPr id="14" name="ZoneTexte 7">
            <a:extLst>
              <a:ext uri="{FF2B5EF4-FFF2-40B4-BE49-F238E27FC236}">
                <a16:creationId xmlns:a16="http://schemas.microsoft.com/office/drawing/2014/main" id="{39845E6B-1E8A-152F-0667-3C96A36992B6}"/>
              </a:ext>
            </a:extLst>
          </p:cNvPr>
          <p:cNvSpPr txBox="1"/>
          <p:nvPr/>
        </p:nvSpPr>
        <p:spPr>
          <a:xfrm>
            <a:off x="6860560" y="5993849"/>
            <a:ext cx="4890162"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Slope Management - Afforestation – Tree Planting</a:t>
            </a:r>
          </a:p>
        </p:txBody>
      </p:sp>
      <p:pic>
        <p:nvPicPr>
          <p:cNvPr id="15" name="Picture 14" descr="C:\Users\NellyKeys\AppData\Local\Packages\5319275A.WhatsAppDesktop_cv1g1gvanyjgm\TempState\332D105886C729C83BE41D144FC3A826\WhatsApp Image 2025-09-27 at 11.58.07_1b0146ad.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337" y="1805227"/>
            <a:ext cx="5614929" cy="4058929"/>
          </a:xfrm>
          <a:prstGeom prst="rect">
            <a:avLst/>
          </a:prstGeom>
          <a:noFill/>
          <a:ln>
            <a:noFill/>
          </a:ln>
        </p:spPr>
      </p:pic>
      <p:sp>
        <p:nvSpPr>
          <p:cNvPr id="4" name="Titre 3">
            <a:extLst>
              <a:ext uri="{FF2B5EF4-FFF2-40B4-BE49-F238E27FC236}">
                <a16:creationId xmlns:a16="http://schemas.microsoft.com/office/drawing/2014/main" id="{752A35A3-1BE2-6FF4-260A-8458473CD850}"/>
              </a:ext>
            </a:extLst>
          </p:cNvPr>
          <p:cNvSpPr>
            <a:spLocks noGrp="1"/>
          </p:cNvSpPr>
          <p:nvPr>
            <p:ph type="title"/>
          </p:nvPr>
        </p:nvSpPr>
        <p:spPr>
          <a:xfrm>
            <a:off x="614369" y="392557"/>
            <a:ext cx="10963261" cy="379478"/>
          </a:xfrm>
        </p:spPr>
        <p:txBody>
          <a:bodyPr>
            <a:normAutofit fontScale="90000"/>
          </a:bodyPr>
          <a:lstStyle/>
          <a:p>
            <a:r>
              <a:rPr lang="fr-FR"/>
              <a:t>06. Adaptation Options – </a:t>
            </a:r>
            <a:r>
              <a:rPr lang="en-US" err="1">
                <a:ea typeface="Arial" panose="020B0604020202020204" pitchFamily="34" charset="0"/>
              </a:rPr>
              <a:t>Programmes</a:t>
            </a:r>
            <a:r>
              <a:rPr lang="en-US">
                <a:ea typeface="Arial" panose="020B0604020202020204" pitchFamily="34" charset="0"/>
              </a:rPr>
              <a:t> and Legislation</a:t>
            </a:r>
            <a:r>
              <a:rPr lang="fr-FR"/>
              <a:t> </a:t>
            </a:r>
            <a:r>
              <a:rPr lang="fr-FR" err="1"/>
              <a:t>examples</a:t>
            </a:r>
            <a:endParaRPr lang="fr-FR"/>
          </a:p>
        </p:txBody>
      </p:sp>
    </p:spTree>
    <p:extLst>
      <p:ext uri="{BB962C8B-B14F-4D97-AF65-F5344CB8AC3E}">
        <p14:creationId xmlns:p14="http://schemas.microsoft.com/office/powerpoint/2010/main" val="4261962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1" name="ZoneTexte 7">
            <a:extLst>
              <a:ext uri="{FF2B5EF4-FFF2-40B4-BE49-F238E27FC236}">
                <a16:creationId xmlns:a16="http://schemas.microsoft.com/office/drawing/2014/main" id="{39845E6B-1E8A-152F-0667-3C96A36992B6}"/>
              </a:ext>
            </a:extLst>
          </p:cNvPr>
          <p:cNvSpPr txBox="1"/>
          <p:nvPr/>
        </p:nvSpPr>
        <p:spPr>
          <a:xfrm>
            <a:off x="1314590" y="1351044"/>
            <a:ext cx="5805952" cy="2970044"/>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Planting trees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Roof water harvesting</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Soil conservation </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Pastoralism</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Planting drought resistant crops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14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Boiling of drinking and traditional water treatment</a:t>
            </a:r>
          </a:p>
        </p:txBody>
      </p:sp>
      <p:sp>
        <p:nvSpPr>
          <p:cNvPr id="4" name="Titre 3">
            <a:extLst>
              <a:ext uri="{FF2B5EF4-FFF2-40B4-BE49-F238E27FC236}">
                <a16:creationId xmlns:a16="http://schemas.microsoft.com/office/drawing/2014/main" id="{72267EEE-D657-B86E-0A49-47E7C8350B0A}"/>
              </a:ext>
            </a:extLst>
          </p:cNvPr>
          <p:cNvSpPr>
            <a:spLocks noGrp="1"/>
          </p:cNvSpPr>
          <p:nvPr>
            <p:ph type="title"/>
          </p:nvPr>
        </p:nvSpPr>
        <p:spPr>
          <a:xfrm>
            <a:off x="614369" y="392557"/>
            <a:ext cx="11291119" cy="379478"/>
          </a:xfrm>
        </p:spPr>
        <p:txBody>
          <a:bodyPr>
            <a:normAutofit fontScale="90000"/>
          </a:bodyPr>
          <a:lstStyle/>
          <a:p>
            <a:r>
              <a:rPr lang="fr-FR"/>
              <a:t>06. Adaptation Options – </a:t>
            </a:r>
            <a:r>
              <a:rPr lang="en-US">
                <a:ea typeface="Arial" panose="020B0604020202020204" pitchFamily="34" charset="0"/>
              </a:rPr>
              <a:t>Community level adaptation practices</a:t>
            </a:r>
            <a:r>
              <a:rPr lang="fr-FR"/>
              <a:t> </a:t>
            </a:r>
            <a:r>
              <a:rPr lang="fr-FR" err="1"/>
              <a:t>examples</a:t>
            </a:r>
            <a:endParaRPr lang="fr-FR"/>
          </a:p>
        </p:txBody>
      </p:sp>
    </p:spTree>
    <p:extLst>
      <p:ext uri="{BB962C8B-B14F-4D97-AF65-F5344CB8AC3E}">
        <p14:creationId xmlns:p14="http://schemas.microsoft.com/office/powerpoint/2010/main" val="15683150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1" name="ZoneTexte 7">
            <a:extLst>
              <a:ext uri="{FF2B5EF4-FFF2-40B4-BE49-F238E27FC236}">
                <a16:creationId xmlns:a16="http://schemas.microsoft.com/office/drawing/2014/main" id="{39845E6B-1E8A-152F-0667-3C96A36992B6}"/>
              </a:ext>
            </a:extLst>
          </p:cNvPr>
          <p:cNvSpPr txBox="1"/>
          <p:nvPr/>
        </p:nvSpPr>
        <p:spPr>
          <a:xfrm>
            <a:off x="987552" y="1351044"/>
            <a:ext cx="10367215" cy="3939540"/>
          </a:xfrm>
          <a:prstGeom prst="rect">
            <a:avLst/>
          </a:prstGeom>
          <a:noFill/>
        </p:spPr>
        <p:txBody>
          <a:bodyPr wrap="square">
            <a:spAutoFit/>
          </a:bodyPr>
          <a:lstStyle/>
          <a:p>
            <a:pPr marL="342900" marR="0" lvl="0" indent="-342900" algn="l" defTabSz="914400" rtl="0" eaLnBrk="1" fontAlgn="auto" latinLnBrk="0" hangingPunct="1">
              <a:lnSpc>
                <a:spcPct val="2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Absence of most WSP representatives limited accurate identification of investment locations, as counties could only provide general, non-specific site information.</a:t>
            </a:r>
          </a:p>
          <a:p>
            <a:pPr marL="342900" marR="0" lvl="0" indent="-342900" algn="l" defTabSz="914400" rtl="0" eaLnBrk="1" fontAlgn="auto" latinLnBrk="0" hangingPunct="1">
              <a:lnSpc>
                <a:spcPct val="2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Mixing technical officers and community representatives in joint discussions reduced community participation, as technical staff dominated the conversations.</a:t>
            </a:r>
          </a:p>
          <a:p>
            <a:pPr marL="342900" marR="0" lvl="0" indent="-342900" algn="l" defTabSz="914400" rtl="0" eaLnBrk="1" fontAlgn="auto" latinLnBrk="0" hangingPunct="1">
              <a:lnSpc>
                <a:spcPct val="20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Some counties did not nominate the intended CWSSIP technical officers, necessitating additional training for backend teams to ensure continuity and institutional learning</a:t>
            </a:r>
          </a:p>
        </p:txBody>
      </p:sp>
      <p:sp>
        <p:nvSpPr>
          <p:cNvPr id="9" name="Titre 1">
            <a:extLst>
              <a:ext uri="{FF2B5EF4-FFF2-40B4-BE49-F238E27FC236}">
                <a16:creationId xmlns:a16="http://schemas.microsoft.com/office/drawing/2014/main" id="{4409CD59-89D8-17EC-51DB-34D0715F22ED}"/>
              </a:ext>
            </a:extLst>
          </p:cNvPr>
          <p:cNvSpPr>
            <a:spLocks noGrp="1"/>
          </p:cNvSpPr>
          <p:nvPr>
            <p:ph type="title"/>
          </p:nvPr>
        </p:nvSpPr>
        <p:spPr>
          <a:xfrm>
            <a:off x="647705" y="365125"/>
            <a:ext cx="8304275" cy="379478"/>
          </a:xfrm>
        </p:spPr>
        <p:txBody>
          <a:bodyPr>
            <a:normAutofit fontScale="90000"/>
          </a:bodyPr>
          <a:lstStyle/>
          <a:p>
            <a:r>
              <a:rPr lang="fr-FR"/>
              <a:t>07. Challenges </a:t>
            </a:r>
            <a:r>
              <a:rPr lang="fr-FR" err="1"/>
              <a:t>We</a:t>
            </a:r>
            <a:r>
              <a:rPr lang="fr-FR"/>
              <a:t> </a:t>
            </a:r>
            <a:r>
              <a:rPr lang="fr-FR" err="1"/>
              <a:t>Encountered</a:t>
            </a:r>
            <a:r>
              <a:rPr lang="fr-FR"/>
              <a:t> </a:t>
            </a:r>
          </a:p>
        </p:txBody>
      </p:sp>
    </p:spTree>
    <p:extLst>
      <p:ext uri="{BB962C8B-B14F-4D97-AF65-F5344CB8AC3E}">
        <p14:creationId xmlns:p14="http://schemas.microsoft.com/office/powerpoint/2010/main" val="1796400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BBA10-4280-B586-D49D-7F5E24E6A3C2}"/>
            </a:ext>
          </a:extLst>
        </p:cNvPr>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902E86F-E2B5-8D47-C00C-B91AC4B0B89C}"/>
              </a:ext>
            </a:extLst>
          </p:cNvPr>
          <p:cNvSpPr>
            <a:spLocks noGrp="1"/>
          </p:cNvSpPr>
          <p:nvPr>
            <p:ph type="dt" sz="half" idx="12"/>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December 2025</a:t>
            </a:r>
          </a:p>
        </p:txBody>
      </p:sp>
      <p:sp>
        <p:nvSpPr>
          <p:cNvPr id="3" name="Espace réservé du pied de page 2">
            <a:extLst>
              <a:ext uri="{FF2B5EF4-FFF2-40B4-BE49-F238E27FC236}">
                <a16:creationId xmlns:a16="http://schemas.microsoft.com/office/drawing/2014/main" id="{7BC8A95D-8E79-4B52-E8D2-1DD1DFE13A8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srgbClr val="000000"/>
                </a:solidFill>
                <a:effectLst/>
                <a:uLnTx/>
                <a:uFillTx/>
                <a:latin typeface="Arial"/>
                <a:cs typeface="Arial"/>
                <a:sym typeface="Arial"/>
              </a:rPr>
              <a:t>K-WASH _ CRA presentation</a:t>
            </a:r>
          </a:p>
        </p:txBody>
      </p:sp>
      <p:sp>
        <p:nvSpPr>
          <p:cNvPr id="6" name="Espace réservé du numéro de diapositive 5">
            <a:extLst>
              <a:ext uri="{FF2B5EF4-FFF2-40B4-BE49-F238E27FC236}">
                <a16:creationId xmlns:a16="http://schemas.microsoft.com/office/drawing/2014/main" id="{B264E037-4BFB-2370-ACAD-8B8C683BCB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67C0D4E-7AF8-4EE0-8632-0BA880AF82F5}" type="slidenum">
              <a:rPr kumimoji="0" lang="fr-FR" sz="800" b="0" i="0" u="none" strike="noStrike" kern="0" cap="none" spc="0" normalizeH="0" baseline="0" noProof="0" smtClean="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lang="fr-FR" sz="800" b="0" i="0" u="none" strike="noStrike" kern="0" cap="none" spc="0" normalizeH="0" baseline="0" noProof="0">
              <a:ln>
                <a:noFill/>
              </a:ln>
              <a:solidFill>
                <a:srgbClr val="0A5FBA"/>
              </a:solidFill>
              <a:effectLst/>
              <a:uLnTx/>
              <a:uFillTx/>
              <a:latin typeface="Arial"/>
              <a:cs typeface="Arial"/>
              <a:sym typeface="Arial"/>
            </a:endParaRPr>
          </a:p>
        </p:txBody>
      </p:sp>
      <p:sp>
        <p:nvSpPr>
          <p:cNvPr id="11" name="ZoneTexte 7">
            <a:extLst>
              <a:ext uri="{FF2B5EF4-FFF2-40B4-BE49-F238E27FC236}">
                <a16:creationId xmlns:a16="http://schemas.microsoft.com/office/drawing/2014/main" id="{39845E6B-1E8A-152F-0667-3C96A36992B6}"/>
              </a:ext>
            </a:extLst>
          </p:cNvPr>
          <p:cNvSpPr txBox="1"/>
          <p:nvPr/>
        </p:nvSpPr>
        <p:spPr>
          <a:xfrm>
            <a:off x="647705" y="953912"/>
            <a:ext cx="11160588" cy="4939814"/>
          </a:xfrm>
          <a:prstGeom prst="rect">
            <a:avLst/>
          </a:prstGeom>
          <a:noFill/>
        </p:spPr>
        <p:txBody>
          <a:bodyPr wrap="square">
            <a:spAutoFit/>
          </a:bodyPr>
          <a:lstStyle/>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Active participation of Water Service Provider (WSP) representatives was critical as they implement most CWSSIP projects for some counties. Their involvement improves the accuracy of hotspot identification and investment locations.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Mapping investment locations was essential for identifying site-specific adaptation measures aligned to the climate hazards affecting each locality.</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Separating technical discussions from community consultations, while ensuring complementarity between the two, leads to more inclusive, practical, and actionable outcomes.</a:t>
            </a:r>
          </a:p>
          <a:p>
            <a:pPr marL="342900" marR="0" lvl="0" indent="-342900" algn="l" defTabSz="914400" rtl="0" eaLnBrk="1" fontAlgn="auto" latinLnBrk="0" hangingPunct="1">
              <a:lnSpc>
                <a:spcPct val="150000"/>
              </a:lnSpc>
              <a:spcBef>
                <a:spcPts val="300"/>
              </a:spcBef>
              <a:spcAft>
                <a:spcPts val="300"/>
              </a:spcAft>
              <a:buClr>
                <a:srgbClr val="0BB0AB"/>
              </a:buClr>
              <a:buSzTx/>
              <a:buFont typeface="Arial" panose="020B0604020202020204" pitchFamily="34" charset="0"/>
              <a:buChar char="►"/>
              <a:tabLst/>
              <a:defRPr/>
            </a:pPr>
            <a:r>
              <a:rPr kumimoji="0" lang="en-US" sz="20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a:rPr>
              <a:t>Counties that engaged GIS Officers, Climate Change Officers, and Water Officers showed stronger technical understanding and ownership. Future support should prioritize early and consistent involvement of all relevant technical staff</a:t>
            </a:r>
          </a:p>
        </p:txBody>
      </p:sp>
      <p:sp>
        <p:nvSpPr>
          <p:cNvPr id="9" name="Titre 1">
            <a:extLst>
              <a:ext uri="{FF2B5EF4-FFF2-40B4-BE49-F238E27FC236}">
                <a16:creationId xmlns:a16="http://schemas.microsoft.com/office/drawing/2014/main" id="{4409CD59-89D8-17EC-51DB-34D0715F22ED}"/>
              </a:ext>
            </a:extLst>
          </p:cNvPr>
          <p:cNvSpPr>
            <a:spLocks noGrp="1"/>
          </p:cNvSpPr>
          <p:nvPr>
            <p:ph type="title"/>
          </p:nvPr>
        </p:nvSpPr>
        <p:spPr>
          <a:xfrm>
            <a:off x="647705" y="365125"/>
            <a:ext cx="8304275" cy="379478"/>
          </a:xfrm>
        </p:spPr>
        <p:txBody>
          <a:bodyPr>
            <a:normAutofit fontScale="90000"/>
          </a:bodyPr>
          <a:lstStyle/>
          <a:p>
            <a:r>
              <a:rPr lang="fr-FR"/>
              <a:t>08. </a:t>
            </a:r>
            <a:r>
              <a:rPr lang="fr-FR" err="1"/>
              <a:t>Lessons</a:t>
            </a:r>
            <a:r>
              <a:rPr lang="fr-FR"/>
              <a:t> </a:t>
            </a:r>
            <a:r>
              <a:rPr lang="fr-FR" err="1"/>
              <a:t>Learnt</a:t>
            </a:r>
            <a:endParaRPr lang="fr-FR"/>
          </a:p>
        </p:txBody>
      </p:sp>
    </p:spTree>
    <p:extLst>
      <p:ext uri="{BB962C8B-B14F-4D97-AF65-F5344CB8AC3E}">
        <p14:creationId xmlns:p14="http://schemas.microsoft.com/office/powerpoint/2010/main" val="1933403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220BE4-808D-002E-7DE4-CEF979300A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188B31-2469-8ACA-A421-BFB6BD8EFC85}"/>
              </a:ext>
            </a:extLst>
          </p:cNvPr>
          <p:cNvSpPr>
            <a:spLocks noGrp="1"/>
          </p:cNvSpPr>
          <p:nvPr>
            <p:ph type="title"/>
          </p:nvPr>
        </p:nvSpPr>
        <p:spPr>
          <a:xfrm>
            <a:off x="0" y="2459736"/>
            <a:ext cx="12192000" cy="969264"/>
          </a:xfrm>
        </p:spPr>
        <p:txBody>
          <a:bodyPr>
            <a:normAutofit/>
          </a:bodyPr>
          <a:lstStyle/>
          <a:p>
            <a:pPr algn="ctr"/>
            <a:r>
              <a:rPr lang="en-GB" sz="6000">
                <a:solidFill>
                  <a:schemeClr val="bg2"/>
                </a:solidFill>
                <a:effectLst>
                  <a:outerShdw blurRad="528542" dist="50800" dir="5400000" algn="ctr" rotWithShape="0">
                    <a:srgbClr val="000000">
                      <a:alpha val="43137"/>
                    </a:srgbClr>
                  </a:outerShdw>
                </a:effectLst>
              </a:rPr>
              <a:t>Our river</a:t>
            </a:r>
            <a:endParaRPr lang="en-NL" sz="6000">
              <a:solidFill>
                <a:schemeClr val="bg2"/>
              </a:solidFill>
              <a:effectLst>
                <a:outerShdw blurRad="528542" dist="50800" dir="5400000" algn="ctr" rotWithShape="0">
                  <a:srgbClr val="000000">
                    <a:alpha val="43137"/>
                  </a:srgbClr>
                </a:outerShdw>
              </a:effectLst>
            </a:endParaRPr>
          </a:p>
        </p:txBody>
      </p:sp>
      <p:sp>
        <p:nvSpPr>
          <p:cNvPr id="3" name="Content Placeholder 2">
            <a:extLst>
              <a:ext uri="{FF2B5EF4-FFF2-40B4-BE49-F238E27FC236}">
                <a16:creationId xmlns:a16="http://schemas.microsoft.com/office/drawing/2014/main" id="{6F2AB2FE-D16C-E629-244E-A94F7E98EEC7}"/>
              </a:ext>
            </a:extLst>
          </p:cNvPr>
          <p:cNvSpPr>
            <a:spLocks noGrp="1"/>
          </p:cNvSpPr>
          <p:nvPr>
            <p:ph idx="1"/>
          </p:nvPr>
        </p:nvSpPr>
        <p:spPr>
          <a:xfrm>
            <a:off x="2557220" y="3455233"/>
            <a:ext cx="7687159" cy="1504225"/>
          </a:xfrm>
        </p:spPr>
        <p:txBody>
          <a:bodyPr/>
          <a:lstStyle/>
          <a:p>
            <a:pPr algn="ctr">
              <a:buClrTx/>
            </a:pPr>
            <a:r>
              <a:rPr lang="en-GB">
                <a:solidFill>
                  <a:schemeClr val="bg1"/>
                </a:solidFill>
              </a:rPr>
              <a:t>Our river is living in a human influenced environment– with bridges, river embarkments and dams</a:t>
            </a:r>
            <a:r>
              <a:rPr lang="nl-NL">
                <a:solidFill>
                  <a:schemeClr val="bg1"/>
                </a:solidFill>
              </a:rPr>
              <a:t>.</a:t>
            </a:r>
            <a:endParaRPr lang="en-GB">
              <a:solidFill>
                <a:schemeClr val="bg1"/>
              </a:solidFill>
            </a:endParaRPr>
          </a:p>
        </p:txBody>
      </p:sp>
      <p:sp>
        <p:nvSpPr>
          <p:cNvPr id="4" name="Content Placeholder 2">
            <a:extLst>
              <a:ext uri="{FF2B5EF4-FFF2-40B4-BE49-F238E27FC236}">
                <a16:creationId xmlns:a16="http://schemas.microsoft.com/office/drawing/2014/main" id="{B93FA5BD-B8A7-10C8-D268-D790B5AA02BD}"/>
              </a:ext>
            </a:extLst>
          </p:cNvPr>
          <p:cNvSpPr txBox="1">
            <a:spLocks/>
          </p:cNvSpPr>
          <p:nvPr/>
        </p:nvSpPr>
        <p:spPr>
          <a:xfrm>
            <a:off x="781050" y="2667344"/>
            <a:ext cx="5712740" cy="1780670"/>
          </a:xfrm>
          <a:prstGeom prst="rect">
            <a:avLst/>
          </a:prstGeom>
        </p:spPr>
        <p:txBody>
          <a:bodyPr vert="horz" lIns="91440" tIns="45720" rIns="91440" bIns="45720" rtlCol="0">
            <a:normAutofit/>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p:txBody>
      </p:sp>
      <p:sp>
        <p:nvSpPr>
          <p:cNvPr id="6" name="TextBox 5">
            <a:extLst>
              <a:ext uri="{FF2B5EF4-FFF2-40B4-BE49-F238E27FC236}">
                <a16:creationId xmlns:a16="http://schemas.microsoft.com/office/drawing/2014/main" id="{1102A87F-F7BF-D040-49F8-9BD2C2F0627B}"/>
              </a:ext>
            </a:extLst>
          </p:cNvPr>
          <p:cNvSpPr txBox="1"/>
          <p:nvPr/>
        </p:nvSpPr>
        <p:spPr>
          <a:xfrm rot="16200000">
            <a:off x="8817369" y="3419180"/>
            <a:ext cx="609858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Photo by </a:t>
            </a: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hlinkClick r:id="rId4">
                  <a:extLst>
                    <a:ext uri="{A12FA001-AC4F-418D-AE19-62706E023703}">
                      <ahyp:hlinkClr xmlns:ahyp="http://schemas.microsoft.com/office/drawing/2018/hyperlinkcolor" val="tx"/>
                    </a:ext>
                  </a:extLst>
                </a:hlinkClick>
              </a:rPr>
              <a:t>Rejaul Karim</a:t>
            </a: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 on </a:t>
            </a: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hlinkClick r:id="rId5">
                  <a:extLst>
                    <a:ext uri="{A12FA001-AC4F-418D-AE19-62706E023703}">
                      <ahyp:hlinkClr xmlns:ahyp="http://schemas.microsoft.com/office/drawing/2018/hyperlinkcolor" val="tx"/>
                    </a:ext>
                  </a:extLst>
                </a:hlinkClick>
              </a:rPr>
              <a:t>Unsplash</a:t>
            </a:r>
            <a:endPar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Tree>
    <p:extLst>
      <p:ext uri="{BB962C8B-B14F-4D97-AF65-F5344CB8AC3E}">
        <p14:creationId xmlns:p14="http://schemas.microsoft.com/office/powerpoint/2010/main" val="9471935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20F24-70E1-A94E-D779-032FA5183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F43E82-D1FA-D5D1-5D37-51982B4EF83E}"/>
              </a:ext>
            </a:extLst>
          </p:cNvPr>
          <p:cNvSpPr>
            <a:spLocks noGrp="1"/>
          </p:cNvSpPr>
          <p:nvPr>
            <p:ph type="title"/>
          </p:nvPr>
        </p:nvSpPr>
        <p:spPr/>
        <p:txBody>
          <a:bodyPr/>
          <a:lstStyle/>
          <a:p>
            <a:r>
              <a:rPr lang="en-GB"/>
              <a:t>Representative concentration pathways</a:t>
            </a:r>
            <a:endParaRPr lang="en-NL"/>
          </a:p>
        </p:txBody>
      </p:sp>
      <p:pic>
        <p:nvPicPr>
          <p:cNvPr id="9" name="Content Placeholder 8">
            <a:extLst>
              <a:ext uri="{FF2B5EF4-FFF2-40B4-BE49-F238E27FC236}">
                <a16:creationId xmlns:a16="http://schemas.microsoft.com/office/drawing/2014/main" id="{45F99A92-9E8A-46F8-064D-D5EB4D15D170}"/>
              </a:ext>
            </a:extLst>
          </p:cNvPr>
          <p:cNvPicPr>
            <a:picLocks noGrp="1" noChangeAspect="1"/>
          </p:cNvPicPr>
          <p:nvPr>
            <p:ph idx="1"/>
          </p:nvPr>
        </p:nvPicPr>
        <p:blipFill>
          <a:blip r:embed="rId2"/>
          <a:stretch>
            <a:fillRect/>
          </a:stretch>
        </p:blipFill>
        <p:spPr>
          <a:xfrm>
            <a:off x="5994242" y="1520127"/>
            <a:ext cx="6019662" cy="4114800"/>
          </a:xfrm>
        </p:spPr>
      </p:pic>
      <p:sp>
        <p:nvSpPr>
          <p:cNvPr id="4" name="TextBox 3">
            <a:extLst>
              <a:ext uri="{FF2B5EF4-FFF2-40B4-BE49-F238E27FC236}">
                <a16:creationId xmlns:a16="http://schemas.microsoft.com/office/drawing/2014/main" id="{70108AF5-61A6-2349-984C-D3A51D51281A}"/>
              </a:ext>
            </a:extLst>
          </p:cNvPr>
          <p:cNvSpPr txBox="1"/>
          <p:nvPr/>
        </p:nvSpPr>
        <p:spPr>
          <a:xfrm>
            <a:off x="76338" y="1520127"/>
            <a:ext cx="5917904" cy="440120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Status quo or worse RCP 8.5.</a:t>
            </a:r>
            <a:r>
              <a:rPr kumimoji="0" lang="en-GB" sz="2000" b="0" i="0" u="none" strike="noStrike" kern="0" cap="none" spc="0" normalizeH="0" baseline="0" noProof="0">
                <a:ln>
                  <a:noFill/>
                </a:ln>
                <a:solidFill>
                  <a:srgbClr val="1D2125"/>
                </a:solidFill>
                <a:effectLst/>
                <a:uLnTx/>
                <a:uFillTx/>
                <a:latin typeface="VAG"/>
                <a:cs typeface="Arial"/>
                <a:sym typeface="Arial"/>
              </a:rPr>
              <a:t> Assumes that emissions continue to rise throughout the century and leads to increase in temperature of 3.2- 4.5 °C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Slower mitigation scenario RCP 6.0 </a:t>
            </a:r>
            <a:r>
              <a:rPr kumimoji="0" lang="en-GB" sz="2000" b="0" i="0" u="none" strike="noStrike" kern="0" cap="none" spc="0" normalizeH="0" baseline="0" noProof="0">
                <a:ln>
                  <a:noFill/>
                </a:ln>
                <a:solidFill>
                  <a:srgbClr val="1D2125"/>
                </a:solidFill>
                <a:effectLst/>
                <a:uLnTx/>
                <a:uFillTx/>
                <a:latin typeface="VAG"/>
                <a:cs typeface="Arial"/>
                <a:sym typeface="Arial"/>
              </a:rPr>
              <a:t>Assumes that emissions peak in approximately 2060 before slowly declining, leading to an increase in temperature of 2.0-3.7°C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Moderate mitigation scenario RCP 4.5.</a:t>
            </a:r>
            <a:r>
              <a:rPr kumimoji="0" lang="en-GB" sz="2000" b="0" i="0" u="none" strike="noStrike" kern="0" cap="none" spc="0" normalizeH="0" baseline="0" noProof="0">
                <a:ln>
                  <a:noFill/>
                </a:ln>
                <a:solidFill>
                  <a:srgbClr val="1D2125"/>
                </a:solidFill>
                <a:effectLst/>
                <a:uLnTx/>
                <a:uFillTx/>
                <a:latin typeface="VAG"/>
                <a:cs typeface="Arial"/>
                <a:sym typeface="Arial"/>
              </a:rPr>
              <a:t> Assumes that emissions peak in approximately 2040 before slowly declining, leading to increase in temperature of 1.7- 3.2°C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Best case scenario RCP 2.6</a:t>
            </a:r>
            <a:r>
              <a:rPr kumimoji="0" lang="en-GB" sz="2000" b="0" i="0" u="none" strike="noStrike" kern="0" cap="none" spc="0" normalizeH="0" baseline="0" noProof="0">
                <a:ln>
                  <a:noFill/>
                </a:ln>
                <a:solidFill>
                  <a:srgbClr val="1D2125"/>
                </a:solidFill>
                <a:effectLst/>
                <a:uLnTx/>
                <a:uFillTx/>
                <a:latin typeface="VAG"/>
                <a:cs typeface="Arial"/>
                <a:sym typeface="Arial"/>
              </a:rPr>
              <a:t>. Declining emissions from 2020 and go to zero by 2100, leading to increase in temperature of 0.9-2.3°C</a:t>
            </a:r>
          </a:p>
        </p:txBody>
      </p:sp>
    </p:spTree>
    <p:extLst>
      <p:ext uri="{BB962C8B-B14F-4D97-AF65-F5344CB8AC3E}">
        <p14:creationId xmlns:p14="http://schemas.microsoft.com/office/powerpoint/2010/main" val="36258532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949AF-6CFB-F392-825C-F9767E755D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7AFE6F-1CEB-BCEA-4CDB-6B33FEB9C047}"/>
              </a:ext>
            </a:extLst>
          </p:cNvPr>
          <p:cNvSpPr>
            <a:spLocks noGrp="1"/>
          </p:cNvSpPr>
          <p:nvPr>
            <p:ph type="title"/>
          </p:nvPr>
        </p:nvSpPr>
        <p:spPr/>
        <p:txBody>
          <a:bodyPr/>
          <a:lstStyle/>
          <a:p>
            <a:r>
              <a:rPr lang="en-GB"/>
              <a:t>SHARED SOCIO-ECONOMIC PATHWAYS</a:t>
            </a:r>
            <a:endParaRPr lang="en-NL"/>
          </a:p>
        </p:txBody>
      </p:sp>
      <p:sp>
        <p:nvSpPr>
          <p:cNvPr id="4" name="TextBox 3">
            <a:extLst>
              <a:ext uri="{FF2B5EF4-FFF2-40B4-BE49-F238E27FC236}">
                <a16:creationId xmlns:a16="http://schemas.microsoft.com/office/drawing/2014/main" id="{0445EBF7-2E35-7B10-BAB4-ECE2BF7167EB}"/>
              </a:ext>
            </a:extLst>
          </p:cNvPr>
          <p:cNvSpPr txBox="1"/>
          <p:nvPr/>
        </p:nvSpPr>
        <p:spPr>
          <a:xfrm>
            <a:off x="76338" y="1520127"/>
            <a:ext cx="5917904" cy="47089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SSP1: The sustainable and “green” pathway </a:t>
            </a:r>
            <a:r>
              <a:rPr kumimoji="0" lang="en-GB" sz="2000" b="0" i="0" u="none" strike="noStrike" kern="0" cap="none" spc="0" normalizeH="0" baseline="0" noProof="0">
                <a:ln>
                  <a:noFill/>
                </a:ln>
                <a:solidFill>
                  <a:srgbClr val="1D2125"/>
                </a:solidFill>
                <a:effectLst/>
                <a:uLnTx/>
                <a:uFillTx/>
                <a:latin typeface="VAG"/>
                <a:cs typeface="Arial"/>
                <a:sym typeface="Arial"/>
              </a:rPr>
              <a:t>describes an increasingly sustainable world</a:t>
            </a:r>
            <a:r>
              <a:rPr kumimoji="0" lang="en-GB" sz="2000" b="1" i="0" u="none" strike="noStrike" kern="0" cap="none" spc="0" normalizeH="0" baseline="0" noProof="0">
                <a:ln>
                  <a:noFill/>
                </a:ln>
                <a:solidFill>
                  <a:srgbClr val="1D2125"/>
                </a:solidFill>
                <a:effectLst/>
                <a:uLnTx/>
                <a:uFillTx/>
                <a:latin typeface="VAG"/>
                <a:cs typeface="Arial"/>
                <a:sym typeface="Arial"/>
              </a:rPr>
              <a:t>.</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SSP2: The “Middle of the road” </a:t>
            </a:r>
            <a:r>
              <a:rPr kumimoji="0" lang="en-GB" sz="2000" b="0" i="0" u="none" strike="noStrike" kern="0" cap="none" spc="0" normalizeH="0" baseline="0" noProof="0">
                <a:ln>
                  <a:noFill/>
                </a:ln>
                <a:solidFill>
                  <a:srgbClr val="1D2125"/>
                </a:solidFill>
                <a:effectLst/>
                <a:uLnTx/>
                <a:uFillTx/>
                <a:latin typeface="VAG"/>
                <a:cs typeface="Arial"/>
                <a:sym typeface="Arial"/>
              </a:rPr>
              <a:t>or medium pathway extrapolates the past and current global development into the future</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SSP3: Regional rivalry</a:t>
            </a:r>
            <a:r>
              <a:rPr kumimoji="0" lang="en-GB" sz="2000" b="0" i="0" u="none" strike="noStrike" kern="0" cap="none" spc="0" normalizeH="0" baseline="0" noProof="0">
                <a:ln>
                  <a:noFill/>
                </a:ln>
                <a:solidFill>
                  <a:srgbClr val="1D2125"/>
                </a:solidFill>
                <a:effectLst/>
                <a:uLnTx/>
                <a:uFillTx/>
                <a:latin typeface="VAG"/>
                <a:cs typeface="Arial"/>
                <a:sym typeface="Arial"/>
              </a:rPr>
              <a:t>. A revival of nationalism and regional conflicts pushes global issues into the background. </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SSP4: Inequality. </a:t>
            </a:r>
            <a:r>
              <a:rPr kumimoji="0" lang="en-GB" sz="2000" b="0" i="0" u="none" strike="noStrike" kern="0" cap="none" spc="0" normalizeH="0" baseline="0" noProof="0">
                <a:ln>
                  <a:noFill/>
                </a:ln>
                <a:solidFill>
                  <a:srgbClr val="1D2125"/>
                </a:solidFill>
                <a:effectLst/>
                <a:uLnTx/>
                <a:uFillTx/>
                <a:latin typeface="VAG"/>
                <a:cs typeface="Arial"/>
                <a:sym typeface="Arial"/>
              </a:rPr>
              <a:t>The chasm between globally cooperating developed societies and those stalling at a lower developmental stage with low income and a low level of education is widening. </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SSP5: Fossil-</a:t>
            </a:r>
            <a:r>
              <a:rPr kumimoji="0" lang="en-GB" sz="2000" b="1" i="0" u="none" strike="noStrike" kern="0" cap="none" spc="0" normalizeH="0" baseline="0" noProof="0" err="1">
                <a:ln>
                  <a:noFill/>
                </a:ln>
                <a:solidFill>
                  <a:srgbClr val="1D2125"/>
                </a:solidFill>
                <a:effectLst/>
                <a:uLnTx/>
                <a:uFillTx/>
                <a:latin typeface="VAG"/>
                <a:cs typeface="Arial"/>
                <a:sym typeface="Arial"/>
              </a:rPr>
              <a:t>fueled</a:t>
            </a:r>
            <a:r>
              <a:rPr kumimoji="0" lang="en-GB" sz="2000" b="1" i="0" u="none" strike="noStrike" kern="0" cap="none" spc="0" normalizeH="0" baseline="0" noProof="0">
                <a:ln>
                  <a:noFill/>
                </a:ln>
                <a:solidFill>
                  <a:srgbClr val="1D2125"/>
                </a:solidFill>
                <a:effectLst/>
                <a:uLnTx/>
                <a:uFillTx/>
                <a:latin typeface="VAG"/>
                <a:cs typeface="Arial"/>
                <a:sym typeface="Arial"/>
              </a:rPr>
              <a:t> Development. </a:t>
            </a:r>
            <a:r>
              <a:rPr kumimoji="0" lang="en-GB" sz="2000" b="0" i="0" u="none" strike="noStrike" kern="0" cap="none" spc="0" normalizeH="0" baseline="0" noProof="0">
                <a:ln>
                  <a:noFill/>
                </a:ln>
                <a:solidFill>
                  <a:srgbClr val="1D2125"/>
                </a:solidFill>
                <a:effectLst/>
                <a:uLnTx/>
                <a:uFillTx/>
                <a:latin typeface="VAG"/>
                <a:cs typeface="Arial"/>
                <a:sym typeface="Arial"/>
              </a:rPr>
              <a:t>Global markets are increasingly integrated, leading to innovations and technological progress. </a:t>
            </a:r>
          </a:p>
        </p:txBody>
      </p:sp>
      <p:pic>
        <p:nvPicPr>
          <p:cNvPr id="1026" name="Picture 2">
            <a:extLst>
              <a:ext uri="{FF2B5EF4-FFF2-40B4-BE49-F238E27FC236}">
                <a16:creationId xmlns:a16="http://schemas.microsoft.com/office/drawing/2014/main" id="{452504BE-D88B-C9FF-A0C9-357D660B80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626" y="990357"/>
            <a:ext cx="5983374" cy="4930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2188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2F86C0CE-B6DF-BCB1-260E-F10907271F10}"/>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797B143B-77EF-D560-1E03-3C7F31255100}"/>
              </a:ext>
            </a:extLst>
          </p:cNvPr>
          <p:cNvSpPr txBox="1"/>
          <p:nvPr/>
        </p:nvSpPr>
        <p:spPr>
          <a:xfrm>
            <a:off x="881170" y="641791"/>
            <a:ext cx="10889652"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01 | Assess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Identify the probability, intensity and timescale of current and future climate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1600"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1" name="Google Shape;741;p125">
            <a:extLst>
              <a:ext uri="{FF2B5EF4-FFF2-40B4-BE49-F238E27FC236}">
                <a16:creationId xmlns:a16="http://schemas.microsoft.com/office/drawing/2014/main" id="{7E41BBCD-A7A0-4C8A-55B4-4176ED3E52BE}"/>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CD8EAEA8-CBF7-4F48-9971-7C1AA11B15E9}"/>
              </a:ext>
            </a:extLst>
          </p:cNvPr>
          <p:cNvSpPr txBox="1">
            <a:spLocks/>
          </p:cNvSpPr>
          <p:nvPr/>
        </p:nvSpPr>
        <p:spPr>
          <a:xfrm>
            <a:off x="769620" y="18407"/>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7EA458CC-FC80-7495-B840-88050C0ED602}"/>
              </a:ext>
            </a:extLst>
          </p:cNvPr>
          <p:cNvSpPr txBox="1">
            <a:spLocks/>
          </p:cNvSpPr>
          <p:nvPr/>
        </p:nvSpPr>
        <p:spPr>
          <a:xfrm>
            <a:off x="859481" y="1168269"/>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Arial"/>
              </a:rPr>
              <a:t>Example: Mombasa</a:t>
            </a:r>
            <a:r>
              <a:rPr kumimoji="0" lang="en-US" sz="1600" b="0" i="0" u="none" strike="noStrike" kern="1200" cap="none" spc="0" normalizeH="0" baseline="0" noProof="0">
                <a:ln>
                  <a:noFill/>
                </a:ln>
                <a:solidFill>
                  <a:srgbClr val="0B5FBA"/>
                </a:solidFill>
                <a:effectLst/>
                <a:uLnTx/>
                <a:uFillTx/>
                <a:latin typeface="Roboto"/>
                <a:ea typeface="Roboto"/>
                <a:cs typeface="Roboto"/>
                <a:sym typeface="Arial"/>
              </a:rPr>
              <a:t> (</a:t>
            </a:r>
            <a:r>
              <a:rPr kumimoji="0" lang="en-US" sz="1600" b="0" i="1" u="none" strike="noStrike" kern="1200" cap="none" spc="0" normalizeH="0" baseline="0" noProof="0">
                <a:ln>
                  <a:noFill/>
                </a:ln>
                <a:solidFill>
                  <a:srgbClr val="0B5FBA"/>
                </a:solidFill>
                <a:effectLst/>
                <a:uLnTx/>
                <a:uFillTx/>
                <a:latin typeface="Roboto"/>
                <a:ea typeface="Roboto"/>
                <a:cs typeface="Roboto"/>
                <a:sym typeface="Arial"/>
              </a:rPr>
              <a:t>using Climate Change Knowledge Portal)</a:t>
            </a:r>
          </a:p>
        </p:txBody>
      </p:sp>
      <p:sp>
        <p:nvSpPr>
          <p:cNvPr id="14" name="TextBox 13">
            <a:extLst>
              <a:ext uri="{FF2B5EF4-FFF2-40B4-BE49-F238E27FC236}">
                <a16:creationId xmlns:a16="http://schemas.microsoft.com/office/drawing/2014/main" id="{C09FEBDB-41E4-250E-0F9D-4451845C934C}"/>
              </a:ext>
            </a:extLst>
          </p:cNvPr>
          <p:cNvSpPr txBox="1"/>
          <p:nvPr/>
        </p:nvSpPr>
        <p:spPr>
          <a:xfrm>
            <a:off x="676656" y="1614747"/>
            <a:ext cx="1763855" cy="276999"/>
          </a:xfrm>
          <a:prstGeom prst="rect">
            <a:avLst/>
          </a:prstGeom>
          <a:noFill/>
        </p:spPr>
        <p:txBody>
          <a:bodyPr wrap="square">
            <a:spAutoFit/>
          </a:bodyPr>
          <a:lstStyle/>
          <a:p>
            <a:pPr marL="131400" marR="0" lvl="5"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Projections</a:t>
            </a:r>
            <a:endParaRPr kumimoji="0" lang="en-US" sz="1200" b="1" i="0" u="none" strike="noStrike" kern="1200" cap="none" spc="0" normalizeH="0" baseline="0" noProof="0">
              <a:ln>
                <a:noFill/>
              </a:ln>
              <a:solidFill>
                <a:srgbClr val="0B5FBA"/>
              </a:solidFill>
              <a:effectLst/>
              <a:uLnTx/>
              <a:uFillTx/>
              <a:latin typeface="Roboto"/>
              <a:ea typeface="Roboto"/>
              <a:cs typeface="Roboto"/>
              <a:sym typeface="Arial"/>
            </a:endParaRPr>
          </a:p>
        </p:txBody>
      </p:sp>
      <p:pic>
        <p:nvPicPr>
          <p:cNvPr id="11" name="Picture 10">
            <a:extLst>
              <a:ext uri="{FF2B5EF4-FFF2-40B4-BE49-F238E27FC236}">
                <a16:creationId xmlns:a16="http://schemas.microsoft.com/office/drawing/2014/main" id="{1987114D-8D4C-0C27-8235-0C97386E8F9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81170" y="2299071"/>
            <a:ext cx="4452079" cy="3220885"/>
          </a:xfrm>
          <a:prstGeom prst="rect">
            <a:avLst/>
          </a:prstGeom>
        </p:spPr>
      </p:pic>
      <p:sp>
        <p:nvSpPr>
          <p:cNvPr id="15" name="Text Placeholder 2">
            <a:extLst>
              <a:ext uri="{FF2B5EF4-FFF2-40B4-BE49-F238E27FC236}">
                <a16:creationId xmlns:a16="http://schemas.microsoft.com/office/drawing/2014/main" id="{32177198-550C-8699-00A1-6763E5864166}"/>
              </a:ext>
            </a:extLst>
          </p:cNvPr>
          <p:cNvSpPr txBox="1">
            <a:spLocks/>
          </p:cNvSpPr>
          <p:nvPr/>
        </p:nvSpPr>
        <p:spPr>
          <a:xfrm>
            <a:off x="8347046" y="2553757"/>
            <a:ext cx="3691156" cy="2711511"/>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None/>
              <a:tabLst/>
              <a:defRPr/>
            </a:pPr>
            <a:r>
              <a:rPr kumimoji="0" lang="en-US" sz="1200" b="0" i="0" u="none" strike="noStrike" kern="1200" cap="none" spc="0" normalizeH="0" baseline="0" noProof="0">
                <a:ln>
                  <a:noFill/>
                </a:ln>
                <a:solidFill>
                  <a:srgbClr val="0B5FBA"/>
                </a:solidFill>
                <a:effectLst/>
                <a:uLnTx/>
                <a:uFillTx/>
                <a:latin typeface="Roboto"/>
                <a:ea typeface="Roboto"/>
                <a:cs typeface="Roboto"/>
                <a:sym typeface="Arial"/>
              </a:rPr>
              <a:t>The data can be presented in two ways (Calculation selection in the filters):</a:t>
            </a:r>
          </a:p>
          <a:p>
            <a:pPr marL="171450" marR="0" lvl="0" indent="-171450" algn="l" defTabSz="914400" rtl="0" eaLnBrk="1" fontAlgn="auto" latinLnBrk="0" hangingPunct="1">
              <a:lnSpc>
                <a:spcPct val="120000"/>
              </a:lnSpc>
              <a:spcBef>
                <a:spcPts val="0"/>
              </a:spcBef>
              <a:spcAft>
                <a:spcPts val="0"/>
              </a:spcAft>
              <a:buClr>
                <a:srgbClr val="0A5FBA"/>
              </a:buClr>
              <a:buSzTx/>
              <a:buFont typeface="Arial" panose="020B0604020202020204" pitchFamily="34" charset="0"/>
              <a:buChar char="•"/>
              <a:tabLst/>
              <a:defRPr/>
            </a:pPr>
            <a:r>
              <a:rPr kumimoji="0" lang="en-US" sz="1200" b="1" i="0" u="none" strike="noStrike" kern="1200" cap="none" spc="0" normalizeH="0" baseline="0" noProof="0">
                <a:ln>
                  <a:noFill/>
                </a:ln>
                <a:solidFill>
                  <a:srgbClr val="0B5FBA"/>
                </a:solidFill>
                <a:effectLst/>
                <a:uLnTx/>
                <a:uFillTx/>
                <a:latin typeface="Roboto"/>
                <a:ea typeface="Roboto"/>
                <a:cs typeface="Roboto"/>
                <a:sym typeface="Arial"/>
              </a:rPr>
              <a:t>Ensemble anomaly</a:t>
            </a:r>
            <a:r>
              <a:rPr kumimoji="0" lang="en-US" sz="1200" b="0" i="0" u="none" strike="noStrike" kern="1200" cap="none" spc="0" normalizeH="0" baseline="0" noProof="0">
                <a:ln>
                  <a:noFill/>
                </a:ln>
                <a:solidFill>
                  <a:srgbClr val="0B5FBA"/>
                </a:solidFill>
                <a:effectLst/>
                <a:uLnTx/>
                <a:uFillTx/>
                <a:latin typeface="Roboto"/>
                <a:ea typeface="Roboto"/>
                <a:cs typeface="Roboto"/>
                <a:sym typeface="Arial"/>
              </a:rPr>
              <a:t>: this shows the projected change relative to a historical period for each month. </a:t>
            </a:r>
            <a:r>
              <a:rPr kumimoji="0" lang="en-US" sz="1200" b="1" i="0" u="none" strike="noStrike" kern="1200" cap="none" spc="0" normalizeH="0" baseline="0" noProof="0">
                <a:ln>
                  <a:noFill/>
                </a:ln>
                <a:solidFill>
                  <a:srgbClr val="0B5FBA"/>
                </a:solidFill>
                <a:effectLst/>
                <a:uLnTx/>
                <a:uFillTx/>
                <a:latin typeface="Roboto"/>
                <a:ea typeface="Roboto"/>
                <a:cs typeface="Roboto"/>
                <a:sym typeface="Arial"/>
              </a:rPr>
              <a:t>This is the most correct scientific way of understanding multi-model changes</a:t>
            </a:r>
            <a:r>
              <a:rPr kumimoji="0" lang="en-US" sz="1200" b="0" i="0" u="none" strike="noStrike" kern="1200" cap="none" spc="0" normalizeH="0" baseline="0" noProof="0">
                <a:ln>
                  <a:noFill/>
                </a:ln>
                <a:solidFill>
                  <a:srgbClr val="0B5FBA"/>
                </a:solidFill>
                <a:effectLst/>
                <a:uLnTx/>
                <a:uFillTx/>
                <a:latin typeface="Roboto"/>
                <a:ea typeface="Roboto"/>
                <a:cs typeface="Roboto"/>
                <a:sym typeface="Arial"/>
              </a:rPr>
              <a:t>.</a:t>
            </a:r>
          </a:p>
          <a:p>
            <a:pPr marL="0" marR="0" lvl="0" indent="0" algn="l" defTabSz="914400" rtl="0" eaLnBrk="1" fontAlgn="auto" latinLnBrk="0" hangingPunct="1">
              <a:lnSpc>
                <a:spcPct val="120000"/>
              </a:lnSpc>
              <a:spcBef>
                <a:spcPts val="0"/>
              </a:spcBef>
              <a:spcAft>
                <a:spcPts val="0"/>
              </a:spcAft>
              <a:buClr>
                <a:srgbClr val="0A5FBA"/>
              </a:buClr>
              <a:buSzTx/>
              <a:buFont typeface="Arial" panose="020B0604020202020204" pitchFamily="34" charset="0"/>
              <a:buNone/>
              <a:tabLst/>
              <a:defRPr/>
            </a:pPr>
            <a:endParaRPr kumimoji="0" lang="en-US" sz="1200" b="0" i="0" u="none" strike="noStrike" kern="1200" cap="none" spc="0" normalizeH="0" baseline="0" noProof="0">
              <a:ln>
                <a:noFill/>
              </a:ln>
              <a:solidFill>
                <a:srgbClr val="0B5FBA"/>
              </a:solidFill>
              <a:effectLst/>
              <a:uLnTx/>
              <a:uFillTx/>
              <a:latin typeface="Roboto"/>
              <a:ea typeface="Roboto"/>
              <a:cs typeface="Roboto"/>
              <a:sym typeface="Arial"/>
            </a:endParaRPr>
          </a:p>
          <a:p>
            <a:pPr marL="171450" marR="0" lvl="0" indent="-171450" algn="l" defTabSz="914400" rtl="0" eaLnBrk="1" fontAlgn="auto" latinLnBrk="0" hangingPunct="1">
              <a:lnSpc>
                <a:spcPct val="120000"/>
              </a:lnSpc>
              <a:spcBef>
                <a:spcPts val="0"/>
              </a:spcBef>
              <a:spcAft>
                <a:spcPts val="0"/>
              </a:spcAft>
              <a:buClr>
                <a:srgbClr val="0A5FBA"/>
              </a:buClr>
              <a:buSzTx/>
              <a:buFont typeface="Arial" panose="020B0604020202020204" pitchFamily="34" charset="0"/>
              <a:buChar char="•"/>
              <a:tabLst/>
              <a:defRPr/>
            </a:pPr>
            <a:r>
              <a:rPr kumimoji="0" lang="en-US" sz="1200" b="1" i="0" u="none" strike="noStrike" kern="1200" cap="none" spc="0" normalizeH="0" baseline="0" noProof="0">
                <a:ln>
                  <a:noFill/>
                </a:ln>
                <a:solidFill>
                  <a:srgbClr val="0B5FBA"/>
                </a:solidFill>
                <a:effectLst/>
                <a:uLnTx/>
                <a:uFillTx/>
                <a:latin typeface="Roboto"/>
                <a:ea typeface="Roboto"/>
                <a:cs typeface="Roboto"/>
                <a:sym typeface="Arial"/>
              </a:rPr>
              <a:t>Absolute projected climate variable (mean): </a:t>
            </a:r>
            <a:r>
              <a:rPr kumimoji="0" lang="en-US" sz="1200" b="0" i="0" u="none" strike="noStrike" kern="1200" cap="none" spc="0" normalizeH="0" baseline="0" noProof="0">
                <a:ln>
                  <a:noFill/>
                </a:ln>
                <a:solidFill>
                  <a:srgbClr val="0B5FBA"/>
                </a:solidFill>
                <a:effectLst/>
                <a:uLnTx/>
                <a:uFillTx/>
                <a:latin typeface="Roboto"/>
                <a:ea typeface="Roboto"/>
                <a:cs typeface="Roboto"/>
                <a:sym typeface="Arial"/>
              </a:rPr>
              <a:t>this displays the actual projected value of the climate variable, covering both the historical period and extending into the future.</a:t>
            </a:r>
          </a:p>
        </p:txBody>
      </p:sp>
      <p:pic>
        <p:nvPicPr>
          <p:cNvPr id="17" name="Picture 16">
            <a:extLst>
              <a:ext uri="{FF2B5EF4-FFF2-40B4-BE49-F238E27FC236}">
                <a16:creationId xmlns:a16="http://schemas.microsoft.com/office/drawing/2014/main" id="{42F3D0E3-D79E-4BAE-9D06-578D8382FC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28619" y="1906933"/>
            <a:ext cx="2806772" cy="4518444"/>
          </a:xfrm>
          <a:prstGeom prst="rect">
            <a:avLst/>
          </a:prstGeom>
        </p:spPr>
      </p:pic>
      <p:sp>
        <p:nvSpPr>
          <p:cNvPr id="10" name="TextBox 9">
            <a:extLst>
              <a:ext uri="{FF2B5EF4-FFF2-40B4-BE49-F238E27FC236}">
                <a16:creationId xmlns:a16="http://schemas.microsoft.com/office/drawing/2014/main" id="{6DCA8DEE-E355-EBFC-7D5E-0A4CC224CB81}"/>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12" name="Oval 11">
            <a:extLst>
              <a:ext uri="{FF2B5EF4-FFF2-40B4-BE49-F238E27FC236}">
                <a16:creationId xmlns:a16="http://schemas.microsoft.com/office/drawing/2014/main" id="{6C50E291-1AF3-DE38-163C-9813366F91F2}"/>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3" name="Oval 12">
            <a:extLst>
              <a:ext uri="{FF2B5EF4-FFF2-40B4-BE49-F238E27FC236}">
                <a16:creationId xmlns:a16="http://schemas.microsoft.com/office/drawing/2014/main" id="{F1DBCBBD-1047-E1C6-61E7-8F6BF950EA6B}"/>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6" name="Oval 15">
            <a:extLst>
              <a:ext uri="{FF2B5EF4-FFF2-40B4-BE49-F238E27FC236}">
                <a16:creationId xmlns:a16="http://schemas.microsoft.com/office/drawing/2014/main" id="{31553470-F869-2844-0F68-F88F5C111187}"/>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5716372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9CD5F480-D956-2B0A-C3DA-1BCF8EA93062}"/>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0F719BA3-27DF-99D1-92E3-AACC8684432A}"/>
              </a:ext>
            </a:extLst>
          </p:cNvPr>
          <p:cNvSpPr txBox="1"/>
          <p:nvPr/>
        </p:nvSpPr>
        <p:spPr>
          <a:xfrm>
            <a:off x="881170" y="641791"/>
            <a:ext cx="10889652"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01 | Assess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Identify the probability, intensity and timescale of current and future climate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1600"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1" name="Google Shape;741;p125">
            <a:extLst>
              <a:ext uri="{FF2B5EF4-FFF2-40B4-BE49-F238E27FC236}">
                <a16:creationId xmlns:a16="http://schemas.microsoft.com/office/drawing/2014/main" id="{1BCB1198-0F42-FEFF-52CE-6A6108B3B557}"/>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87B16BF0-599F-FEC9-5FE5-3E6181B8DFC5}"/>
              </a:ext>
            </a:extLst>
          </p:cNvPr>
          <p:cNvSpPr txBox="1">
            <a:spLocks/>
          </p:cNvSpPr>
          <p:nvPr/>
        </p:nvSpPr>
        <p:spPr>
          <a:xfrm>
            <a:off x="769620" y="18407"/>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F3A6DC6A-B609-FA53-9673-FB56169D21E0}"/>
              </a:ext>
            </a:extLst>
          </p:cNvPr>
          <p:cNvSpPr txBox="1">
            <a:spLocks/>
          </p:cNvSpPr>
          <p:nvPr/>
        </p:nvSpPr>
        <p:spPr>
          <a:xfrm>
            <a:off x="859481" y="1168269"/>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Arial"/>
              </a:rPr>
              <a:t>Example: Mombasa</a:t>
            </a:r>
            <a:r>
              <a:rPr kumimoji="0" lang="en-US" sz="1600" b="0" i="0" u="none" strike="noStrike" kern="1200" cap="none" spc="0" normalizeH="0" baseline="0" noProof="0">
                <a:ln>
                  <a:noFill/>
                </a:ln>
                <a:solidFill>
                  <a:srgbClr val="0B5FBA"/>
                </a:solidFill>
                <a:effectLst/>
                <a:uLnTx/>
                <a:uFillTx/>
                <a:latin typeface="Roboto"/>
                <a:ea typeface="Roboto"/>
                <a:cs typeface="Roboto"/>
                <a:sym typeface="Arial"/>
              </a:rPr>
              <a:t> (</a:t>
            </a:r>
            <a:r>
              <a:rPr kumimoji="0" lang="en-US" sz="1600" b="0" i="1" u="none" strike="noStrike" kern="1200" cap="none" spc="0" normalizeH="0" baseline="0" noProof="0">
                <a:ln>
                  <a:noFill/>
                </a:ln>
                <a:solidFill>
                  <a:srgbClr val="0B5FBA"/>
                </a:solidFill>
                <a:effectLst/>
                <a:uLnTx/>
                <a:uFillTx/>
                <a:latin typeface="Roboto"/>
                <a:ea typeface="Roboto"/>
                <a:cs typeface="Roboto"/>
                <a:sym typeface="Arial"/>
              </a:rPr>
              <a:t>using Climate Change Knowledge Portal)</a:t>
            </a:r>
          </a:p>
        </p:txBody>
      </p:sp>
      <p:sp>
        <p:nvSpPr>
          <p:cNvPr id="14" name="TextBox 13">
            <a:extLst>
              <a:ext uri="{FF2B5EF4-FFF2-40B4-BE49-F238E27FC236}">
                <a16:creationId xmlns:a16="http://schemas.microsoft.com/office/drawing/2014/main" id="{E0C8563D-08A7-C5DB-A14F-88F6F87C44E9}"/>
              </a:ext>
            </a:extLst>
          </p:cNvPr>
          <p:cNvSpPr txBox="1"/>
          <p:nvPr/>
        </p:nvSpPr>
        <p:spPr>
          <a:xfrm>
            <a:off x="638790" y="1619958"/>
            <a:ext cx="1763855" cy="276999"/>
          </a:xfrm>
          <a:prstGeom prst="rect">
            <a:avLst/>
          </a:prstGeom>
          <a:noFill/>
        </p:spPr>
        <p:txBody>
          <a:bodyPr wrap="square">
            <a:spAutoFit/>
          </a:bodyPr>
          <a:lstStyle/>
          <a:p>
            <a:pPr marL="131400" marR="0" lvl="5"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Projections</a:t>
            </a:r>
            <a:endParaRPr kumimoji="0" lang="en-US" sz="1200" b="1"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10" name="TextBox 9">
            <a:extLst>
              <a:ext uri="{FF2B5EF4-FFF2-40B4-BE49-F238E27FC236}">
                <a16:creationId xmlns:a16="http://schemas.microsoft.com/office/drawing/2014/main" id="{D88D9098-766F-FA59-58A5-99BD2401E54E}"/>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11" name="Oval 10">
            <a:extLst>
              <a:ext uri="{FF2B5EF4-FFF2-40B4-BE49-F238E27FC236}">
                <a16:creationId xmlns:a16="http://schemas.microsoft.com/office/drawing/2014/main" id="{3AA75AF6-B3A3-A4C5-5479-2AAE92654D2A}"/>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2" name="Oval 11">
            <a:extLst>
              <a:ext uri="{FF2B5EF4-FFF2-40B4-BE49-F238E27FC236}">
                <a16:creationId xmlns:a16="http://schemas.microsoft.com/office/drawing/2014/main" id="{FD887870-598A-0E65-DE31-6F581FA1C7BB}"/>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3" name="Oval 12">
            <a:extLst>
              <a:ext uri="{FF2B5EF4-FFF2-40B4-BE49-F238E27FC236}">
                <a16:creationId xmlns:a16="http://schemas.microsoft.com/office/drawing/2014/main" id="{3DF53900-6D95-CC2D-0766-629800229DD1}"/>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pic>
        <p:nvPicPr>
          <p:cNvPr id="5" name="Picture 4">
            <a:extLst>
              <a:ext uri="{FF2B5EF4-FFF2-40B4-BE49-F238E27FC236}">
                <a16:creationId xmlns:a16="http://schemas.microsoft.com/office/drawing/2014/main" id="{20DF62DA-910F-5CE0-473D-E5A64A6235EF}"/>
              </a:ext>
            </a:extLst>
          </p:cNvPr>
          <p:cNvPicPr>
            <a:picLocks noChangeAspect="1"/>
          </p:cNvPicPr>
          <p:nvPr/>
        </p:nvPicPr>
        <p:blipFill>
          <a:blip r:embed="rId3"/>
          <a:stretch>
            <a:fillRect/>
          </a:stretch>
        </p:blipFill>
        <p:spPr>
          <a:xfrm>
            <a:off x="374060" y="1921285"/>
            <a:ext cx="5257765" cy="4819618"/>
          </a:xfrm>
          <a:prstGeom prst="rect">
            <a:avLst/>
          </a:prstGeom>
        </p:spPr>
      </p:pic>
      <p:pic>
        <p:nvPicPr>
          <p:cNvPr id="7" name="Picture 6">
            <a:extLst>
              <a:ext uri="{FF2B5EF4-FFF2-40B4-BE49-F238E27FC236}">
                <a16:creationId xmlns:a16="http://schemas.microsoft.com/office/drawing/2014/main" id="{1CCEFB1C-92D3-2F40-7C09-1151D13A6C60}"/>
              </a:ext>
            </a:extLst>
          </p:cNvPr>
          <p:cNvPicPr>
            <a:picLocks noChangeAspect="1"/>
          </p:cNvPicPr>
          <p:nvPr/>
        </p:nvPicPr>
        <p:blipFill>
          <a:blip r:embed="rId4"/>
          <a:stretch>
            <a:fillRect/>
          </a:stretch>
        </p:blipFill>
        <p:spPr>
          <a:xfrm>
            <a:off x="6096000" y="1921284"/>
            <a:ext cx="5674822" cy="4729019"/>
          </a:xfrm>
          <a:prstGeom prst="rect">
            <a:avLst/>
          </a:prstGeom>
        </p:spPr>
      </p:pic>
    </p:spTree>
    <p:extLst>
      <p:ext uri="{BB962C8B-B14F-4D97-AF65-F5344CB8AC3E}">
        <p14:creationId xmlns:p14="http://schemas.microsoft.com/office/powerpoint/2010/main" val="2581217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B4F73F9F-2184-1232-E08A-3F1043EF4B0A}"/>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2FB1422A-502F-5ED2-5C10-D5D69D811DB0}"/>
              </a:ext>
            </a:extLst>
          </p:cNvPr>
          <p:cNvSpPr txBox="1"/>
          <p:nvPr/>
        </p:nvSpPr>
        <p:spPr>
          <a:xfrm>
            <a:off x="881170" y="641791"/>
            <a:ext cx="10889652" cy="73866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01 | Assess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Identify the probability, intensity and timescale of current and future climate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1600"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1" name="Google Shape;741;p125">
            <a:extLst>
              <a:ext uri="{FF2B5EF4-FFF2-40B4-BE49-F238E27FC236}">
                <a16:creationId xmlns:a16="http://schemas.microsoft.com/office/drawing/2014/main" id="{4A0009FC-BFFE-78DA-1540-7857903E46D1}"/>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441B1FA5-7D40-C779-5154-9F22D6E2D69D}"/>
              </a:ext>
            </a:extLst>
          </p:cNvPr>
          <p:cNvSpPr txBox="1">
            <a:spLocks/>
          </p:cNvSpPr>
          <p:nvPr/>
        </p:nvSpPr>
        <p:spPr>
          <a:xfrm>
            <a:off x="769620" y="18407"/>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8A2C2737-D10A-03B7-6C78-47634227AEDE}"/>
              </a:ext>
            </a:extLst>
          </p:cNvPr>
          <p:cNvSpPr txBox="1">
            <a:spLocks/>
          </p:cNvSpPr>
          <p:nvPr/>
        </p:nvSpPr>
        <p:spPr>
          <a:xfrm>
            <a:off x="859481" y="1168269"/>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Arial"/>
              </a:rPr>
              <a:t>Example: Mombasa</a:t>
            </a:r>
            <a:r>
              <a:rPr kumimoji="0" lang="en-US" sz="1600" b="0" i="0" u="none" strike="noStrike" kern="1200" cap="none" spc="0" normalizeH="0" baseline="0" noProof="0">
                <a:ln>
                  <a:noFill/>
                </a:ln>
                <a:solidFill>
                  <a:srgbClr val="0B5FBA"/>
                </a:solidFill>
                <a:effectLst/>
                <a:uLnTx/>
                <a:uFillTx/>
                <a:latin typeface="Roboto"/>
                <a:ea typeface="Roboto"/>
                <a:cs typeface="Roboto"/>
                <a:sym typeface="Arial"/>
              </a:rPr>
              <a:t> (</a:t>
            </a:r>
            <a:r>
              <a:rPr kumimoji="0" lang="en-US" sz="1600" b="0" i="1" u="none" strike="noStrike" kern="1200" cap="none" spc="0" normalizeH="0" baseline="0" noProof="0">
                <a:ln>
                  <a:noFill/>
                </a:ln>
                <a:solidFill>
                  <a:srgbClr val="0B5FBA"/>
                </a:solidFill>
                <a:effectLst/>
                <a:uLnTx/>
                <a:uFillTx/>
                <a:latin typeface="Roboto"/>
                <a:ea typeface="Roboto"/>
                <a:cs typeface="Roboto"/>
                <a:sym typeface="Arial"/>
              </a:rPr>
              <a:t>using Climate Change Knowledge Portal)</a:t>
            </a:r>
          </a:p>
        </p:txBody>
      </p:sp>
      <p:sp>
        <p:nvSpPr>
          <p:cNvPr id="14" name="TextBox 13">
            <a:extLst>
              <a:ext uri="{FF2B5EF4-FFF2-40B4-BE49-F238E27FC236}">
                <a16:creationId xmlns:a16="http://schemas.microsoft.com/office/drawing/2014/main" id="{98B88C30-3D78-1C67-E0D2-D7C09A5C0113}"/>
              </a:ext>
            </a:extLst>
          </p:cNvPr>
          <p:cNvSpPr txBox="1"/>
          <p:nvPr/>
        </p:nvSpPr>
        <p:spPr>
          <a:xfrm>
            <a:off x="638790" y="1619958"/>
            <a:ext cx="2820027" cy="461665"/>
          </a:xfrm>
          <a:prstGeom prst="rect">
            <a:avLst/>
          </a:prstGeom>
          <a:noFill/>
        </p:spPr>
        <p:txBody>
          <a:bodyPr wrap="square">
            <a:spAutoFit/>
          </a:bodyPr>
          <a:lstStyle/>
          <a:p>
            <a:pPr marL="131400" marR="0" lvl="5"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Wingdings" panose="05000000000000000000" pitchFamily="2" charset="2"/>
              </a:rPr>
              <a:t>Projections</a:t>
            </a:r>
            <a:endParaRPr kumimoji="0" lang="en-US" sz="2400" b="1"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12" name="Text Placeholder 2">
            <a:extLst>
              <a:ext uri="{FF2B5EF4-FFF2-40B4-BE49-F238E27FC236}">
                <a16:creationId xmlns:a16="http://schemas.microsoft.com/office/drawing/2014/main" id="{476D1142-8A25-78D6-EF5B-BB77CDC73FAD}"/>
              </a:ext>
            </a:extLst>
          </p:cNvPr>
          <p:cNvSpPr txBox="1">
            <a:spLocks/>
          </p:cNvSpPr>
          <p:nvPr/>
        </p:nvSpPr>
        <p:spPr>
          <a:xfrm>
            <a:off x="881170" y="2028170"/>
            <a:ext cx="11178721" cy="1657516"/>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2000" b="1" i="0" u="none" strike="noStrike" kern="1200" cap="none" spc="0" normalizeH="0" baseline="0" noProof="0">
                <a:ln>
                  <a:noFill/>
                </a:ln>
                <a:solidFill>
                  <a:srgbClr val="0B5FBA"/>
                </a:solidFill>
                <a:effectLst/>
                <a:uLnTx/>
                <a:uFillTx/>
                <a:latin typeface="Roboto"/>
                <a:ea typeface="Roboto"/>
                <a:cs typeface="Roboto"/>
                <a:sym typeface="Arial"/>
              </a:rPr>
              <a:t>Flood risk</a:t>
            </a:r>
          </a:p>
          <a:p>
            <a:pPr marL="628650" marR="0" lvl="1" indent="-171450" algn="l" defTabSz="914400" rtl="0" eaLnBrk="1" fontAlgn="auto" latinLnBrk="0" hangingPunct="1">
              <a:lnSpc>
                <a:spcPct val="120000"/>
              </a:lnSpc>
              <a:spcBef>
                <a:spcPts val="500"/>
              </a:spcBef>
              <a:spcAft>
                <a:spcPts val="0"/>
              </a:spcAft>
              <a:buClr>
                <a:srgbClr val="0A5FBA"/>
              </a:buClr>
              <a:buSzTx/>
              <a:buFont typeface="Courier New" panose="02070309020205020404" pitchFamily="49" charset="0"/>
              <a:buChar char="o"/>
              <a:tabLst/>
              <a:defRPr/>
            </a:pPr>
            <a:r>
              <a:rPr kumimoji="0" lang="en-US" sz="2000" b="0" i="0" u="none" strike="noStrike" kern="1200" cap="none" spc="0" normalizeH="0" baseline="0" noProof="0">
                <a:ln>
                  <a:noFill/>
                </a:ln>
                <a:solidFill>
                  <a:srgbClr val="0B5FBA"/>
                </a:solidFill>
                <a:effectLst/>
                <a:uLnTx/>
                <a:uFillTx/>
                <a:latin typeface="Roboto"/>
                <a:ea typeface="Roboto"/>
                <a:cs typeface="Roboto"/>
                <a:sym typeface="Arial"/>
              </a:rPr>
              <a:t>Precipitation is projected to increase in traditionally drier periods: January–March and the short rains (Oct–Dec)</a:t>
            </a:r>
          </a:p>
        </p:txBody>
      </p:sp>
      <p:sp>
        <p:nvSpPr>
          <p:cNvPr id="10" name="TextBox 9">
            <a:extLst>
              <a:ext uri="{FF2B5EF4-FFF2-40B4-BE49-F238E27FC236}">
                <a16:creationId xmlns:a16="http://schemas.microsoft.com/office/drawing/2014/main" id="{5E2E8D92-A730-77A5-0514-8EEECBA92482}"/>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11" name="Oval 10">
            <a:extLst>
              <a:ext uri="{FF2B5EF4-FFF2-40B4-BE49-F238E27FC236}">
                <a16:creationId xmlns:a16="http://schemas.microsoft.com/office/drawing/2014/main" id="{91332085-DC94-CC1C-D33C-6CAAAA5A72AA}"/>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3" name="Oval 12">
            <a:extLst>
              <a:ext uri="{FF2B5EF4-FFF2-40B4-BE49-F238E27FC236}">
                <a16:creationId xmlns:a16="http://schemas.microsoft.com/office/drawing/2014/main" id="{1147CBA9-6319-F43A-8A9A-CDF4168497DF}"/>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5" name="Oval 14">
            <a:extLst>
              <a:ext uri="{FF2B5EF4-FFF2-40B4-BE49-F238E27FC236}">
                <a16:creationId xmlns:a16="http://schemas.microsoft.com/office/drawing/2014/main" id="{43BECA1D-D142-C2ED-93B6-0AA1D851C82D}"/>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38298108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717">
          <a:extLst>
            <a:ext uri="{FF2B5EF4-FFF2-40B4-BE49-F238E27FC236}">
              <a16:creationId xmlns:a16="http://schemas.microsoft.com/office/drawing/2014/main" id="{DB9DC4BE-78F3-9AAE-63AD-717FFEFD8D02}"/>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996085D3-1F0E-02B4-E653-CAD0C901015D}"/>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4" name="Rectangle 3">
            <a:extLst>
              <a:ext uri="{FF2B5EF4-FFF2-40B4-BE49-F238E27FC236}">
                <a16:creationId xmlns:a16="http://schemas.microsoft.com/office/drawing/2014/main" id="{6DAD68DC-26C9-AE32-94D9-D157A32DDD8B}"/>
              </a:ext>
            </a:extLst>
          </p:cNvPr>
          <p:cNvSpPr/>
          <p:nvPr/>
        </p:nvSpPr>
        <p:spPr>
          <a:xfrm>
            <a:off x="2349052" y="1523011"/>
            <a:ext cx="6463920" cy="762511"/>
          </a:xfrm>
          <a:prstGeom prst="rect">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Tools for screening: </a:t>
            </a:r>
          </a:p>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ThinkHazard</a:t>
            </a:r>
            <a:r>
              <a:rPr kumimoji="0" lang="en-US" sz="16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a:t>
            </a:r>
          </a:p>
        </p:txBody>
      </p:sp>
      <p:pic>
        <p:nvPicPr>
          <p:cNvPr id="5" name="Image 12">
            <a:extLst>
              <a:ext uri="{FF2B5EF4-FFF2-40B4-BE49-F238E27FC236}">
                <a16:creationId xmlns:a16="http://schemas.microsoft.com/office/drawing/2014/main" id="{3DCECB0C-071B-7BE5-1844-B6E542CFCB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349051" y="2304132"/>
            <a:ext cx="6463921" cy="4089780"/>
          </a:xfrm>
          <a:prstGeom prst="rect">
            <a:avLst/>
          </a:prstGeom>
        </p:spPr>
      </p:pic>
      <p:sp>
        <p:nvSpPr>
          <p:cNvPr id="7" name="ZoneTexte 13">
            <a:extLst>
              <a:ext uri="{FF2B5EF4-FFF2-40B4-BE49-F238E27FC236}">
                <a16:creationId xmlns:a16="http://schemas.microsoft.com/office/drawing/2014/main" id="{A80AA6B7-DC39-346E-0109-156685CAC038}"/>
              </a:ext>
            </a:extLst>
          </p:cNvPr>
          <p:cNvSpPr txBox="1"/>
          <p:nvPr/>
        </p:nvSpPr>
        <p:spPr>
          <a:xfrm>
            <a:off x="726657" y="2363892"/>
            <a:ext cx="22333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1" i="0" u="none" strike="noStrike" kern="0" cap="none" spc="0" normalizeH="0" baseline="0" noProof="0">
                <a:ln>
                  <a:noFill/>
                </a:ln>
                <a:solidFill>
                  <a:srgbClr val="7CCA62"/>
                </a:solidFill>
                <a:effectLst/>
                <a:uLnTx/>
                <a:uFillTx/>
                <a:latin typeface="Roboto" panose="02000000000000000000" pitchFamily="2" charset="0"/>
                <a:ea typeface="Roboto" panose="02000000000000000000" pitchFamily="2" charset="0"/>
                <a:cs typeface="Roboto" panose="02000000000000000000" pitchFamily="2" charset="0"/>
                <a:sym typeface="Arial"/>
              </a:rPr>
              <a:t>1) Enter location</a:t>
            </a:r>
          </a:p>
        </p:txBody>
      </p:sp>
      <p:sp>
        <p:nvSpPr>
          <p:cNvPr id="9" name="ZoneTexte 15">
            <a:extLst>
              <a:ext uri="{FF2B5EF4-FFF2-40B4-BE49-F238E27FC236}">
                <a16:creationId xmlns:a16="http://schemas.microsoft.com/office/drawing/2014/main" id="{480CCB3A-38FB-0A35-DAC8-C1A843CAF94E}"/>
              </a:ext>
            </a:extLst>
          </p:cNvPr>
          <p:cNvSpPr txBox="1"/>
          <p:nvPr/>
        </p:nvSpPr>
        <p:spPr>
          <a:xfrm>
            <a:off x="480292" y="4576040"/>
            <a:ext cx="1868759"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1" i="0" u="none" strike="noStrike" kern="0" cap="none" spc="0" normalizeH="0" baseline="0" noProof="0">
                <a:ln>
                  <a:noFill/>
                </a:ln>
                <a:solidFill>
                  <a:srgbClr val="0BD0D9"/>
                </a:solidFill>
                <a:effectLst/>
                <a:uLnTx/>
                <a:uFillTx/>
                <a:latin typeface="Roboto" panose="02000000000000000000" pitchFamily="2" charset="0"/>
                <a:ea typeface="Roboto" panose="02000000000000000000" pitchFamily="2" charset="0"/>
                <a:cs typeface="Roboto" panose="02000000000000000000" pitchFamily="2" charset="0"/>
                <a:sym typeface="Arial"/>
              </a:rPr>
              <a:t>2) </a:t>
            </a:r>
            <a:r>
              <a:rPr kumimoji="0" lang="fr-FR" sz="1600" b="1" i="0" u="none" strike="noStrike" kern="0" cap="none" spc="0" normalizeH="0" baseline="0" noProof="0" err="1">
                <a:ln>
                  <a:noFill/>
                </a:ln>
                <a:solidFill>
                  <a:srgbClr val="0BD0D9"/>
                </a:solidFill>
                <a:effectLst/>
                <a:uLnTx/>
                <a:uFillTx/>
                <a:latin typeface="Roboto" panose="02000000000000000000" pitchFamily="2" charset="0"/>
                <a:ea typeface="Roboto" panose="02000000000000000000" pitchFamily="2" charset="0"/>
                <a:cs typeface="Roboto" panose="02000000000000000000" pitchFamily="2" charset="0"/>
                <a:sym typeface="Arial"/>
              </a:rPr>
              <a:t>Get</a:t>
            </a:r>
            <a:r>
              <a:rPr kumimoji="0" lang="fr-FR" sz="1600" b="1" i="0" u="none" strike="noStrike" kern="0" cap="none" spc="0" normalizeH="0" baseline="0" noProof="0">
                <a:ln>
                  <a:noFill/>
                </a:ln>
                <a:solidFill>
                  <a:srgbClr val="0BD0D9"/>
                </a:solidFill>
                <a:effectLst/>
                <a:uLnTx/>
                <a:uFillTx/>
                <a:latin typeface="Roboto" panose="02000000000000000000" pitchFamily="2" charset="0"/>
                <a:ea typeface="Roboto" panose="02000000000000000000" pitchFamily="2" charset="0"/>
                <a:cs typeface="Roboto" panose="02000000000000000000" pitchFamily="2" charset="0"/>
                <a:sym typeface="Arial"/>
              </a:rPr>
              <a:t> a global screening</a:t>
            </a:r>
          </a:p>
        </p:txBody>
      </p:sp>
      <p:sp>
        <p:nvSpPr>
          <p:cNvPr id="11" name="ZoneTexte 16">
            <a:extLst>
              <a:ext uri="{FF2B5EF4-FFF2-40B4-BE49-F238E27FC236}">
                <a16:creationId xmlns:a16="http://schemas.microsoft.com/office/drawing/2014/main" id="{BB5FEDAE-70AF-FCAE-0187-93A083C971F3}"/>
              </a:ext>
            </a:extLst>
          </p:cNvPr>
          <p:cNvSpPr txBox="1"/>
          <p:nvPr/>
        </p:nvSpPr>
        <p:spPr>
          <a:xfrm>
            <a:off x="8812972" y="3456206"/>
            <a:ext cx="291657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1" i="0" u="none" strike="noStrike" kern="0" cap="none" spc="0" normalizeH="0" baseline="0" noProof="0">
                <a:ln>
                  <a:noFill/>
                </a:ln>
                <a:solidFill>
                  <a:srgbClr val="A5C249">
                    <a:lumMod val="75000"/>
                  </a:srgbClr>
                </a:solidFill>
                <a:effectLst/>
                <a:uLnTx/>
                <a:uFillTx/>
                <a:latin typeface="Roboto" panose="02000000000000000000" pitchFamily="2" charset="0"/>
                <a:ea typeface="Roboto" panose="02000000000000000000" pitchFamily="2" charset="0"/>
                <a:cs typeface="Roboto" panose="02000000000000000000" pitchFamily="2" charset="0"/>
                <a:sym typeface="Arial"/>
              </a:rPr>
              <a:t>4) Select </a:t>
            </a:r>
            <a:r>
              <a:rPr kumimoji="0" lang="fr-FR" sz="1600" b="1" i="0" u="none" strike="noStrike" kern="0" cap="none" spc="0" normalizeH="0" baseline="0" noProof="0" err="1">
                <a:ln>
                  <a:noFill/>
                </a:ln>
                <a:solidFill>
                  <a:srgbClr val="A5C249">
                    <a:lumMod val="75000"/>
                  </a:srgbClr>
                </a:solidFill>
                <a:effectLst/>
                <a:uLnTx/>
                <a:uFillTx/>
                <a:latin typeface="Roboto" panose="02000000000000000000" pitchFamily="2" charset="0"/>
                <a:ea typeface="Roboto" panose="02000000000000000000" pitchFamily="2" charset="0"/>
                <a:cs typeface="Roboto" panose="02000000000000000000" pitchFamily="2" charset="0"/>
                <a:sym typeface="Arial"/>
              </a:rPr>
              <a:t>hazard</a:t>
            </a:r>
            <a:r>
              <a:rPr kumimoji="0" lang="fr-FR" sz="1600" b="1" i="0" u="none" strike="noStrike" kern="0" cap="none" spc="0" normalizeH="0" baseline="0" noProof="0">
                <a:ln>
                  <a:noFill/>
                </a:ln>
                <a:solidFill>
                  <a:srgbClr val="A5C249">
                    <a:lumMod val="75000"/>
                  </a:srgbClr>
                </a:solidFill>
                <a:effectLst/>
                <a:uLnTx/>
                <a:uFillTx/>
                <a:latin typeface="Roboto" panose="02000000000000000000" pitchFamily="2" charset="0"/>
                <a:ea typeface="Roboto" panose="02000000000000000000" pitchFamily="2" charset="0"/>
                <a:cs typeface="Roboto" panose="02000000000000000000" pitchFamily="2" charset="0"/>
                <a:sym typeface="Arial"/>
              </a:rPr>
              <a:t> for </a:t>
            </a:r>
            <a:r>
              <a:rPr kumimoji="0" lang="fr-FR" sz="1600" b="1" i="0" u="none" strike="noStrike" kern="0" cap="none" spc="0" normalizeH="0" baseline="0" noProof="0" err="1">
                <a:ln>
                  <a:noFill/>
                </a:ln>
                <a:solidFill>
                  <a:srgbClr val="A5C249">
                    <a:lumMod val="75000"/>
                  </a:srgbClr>
                </a:solidFill>
                <a:effectLst/>
                <a:uLnTx/>
                <a:uFillTx/>
                <a:latin typeface="Roboto" panose="02000000000000000000" pitchFamily="2" charset="0"/>
                <a:ea typeface="Roboto" panose="02000000000000000000" pitchFamily="2" charset="0"/>
                <a:cs typeface="Roboto" panose="02000000000000000000" pitchFamily="2" charset="0"/>
                <a:sym typeface="Arial"/>
              </a:rPr>
              <a:t>details</a:t>
            </a:r>
            <a:endParaRPr kumimoji="0" lang="fr-FR" sz="1600" b="1" i="0" u="none" strike="noStrike" kern="0" cap="none" spc="0" normalizeH="0" baseline="0" noProof="0">
              <a:ln>
                <a:noFill/>
              </a:ln>
              <a:solidFill>
                <a:srgbClr val="A5C249">
                  <a:lumMod val="75000"/>
                </a:srgbClr>
              </a:solidFill>
              <a:effectLst/>
              <a:uLnTx/>
              <a:uFillTx/>
              <a:latin typeface="Roboto" panose="02000000000000000000" pitchFamily="2" charset="0"/>
              <a:ea typeface="Roboto" panose="02000000000000000000" pitchFamily="2" charset="0"/>
              <a:cs typeface="Roboto" panose="02000000000000000000" pitchFamily="2" charset="0"/>
              <a:sym typeface="Arial"/>
            </a:endParaRPr>
          </a:p>
        </p:txBody>
      </p:sp>
      <p:sp>
        <p:nvSpPr>
          <p:cNvPr id="12" name="ZoneTexte 22">
            <a:extLst>
              <a:ext uri="{FF2B5EF4-FFF2-40B4-BE49-F238E27FC236}">
                <a16:creationId xmlns:a16="http://schemas.microsoft.com/office/drawing/2014/main" id="{B7490AEE-A7D9-A5CF-357B-3524078356BE}"/>
              </a:ext>
            </a:extLst>
          </p:cNvPr>
          <p:cNvSpPr txBox="1"/>
          <p:nvPr/>
        </p:nvSpPr>
        <p:spPr>
          <a:xfrm>
            <a:off x="8812971" y="2692357"/>
            <a:ext cx="2404653"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1" i="0" u="none" strike="noStrike" kern="0" cap="none" spc="0" normalizeH="0" baseline="0" noProof="0">
                <a:ln>
                  <a:noFill/>
                </a:ln>
                <a:solidFill>
                  <a:srgbClr val="10CF9B"/>
                </a:solidFill>
                <a:effectLst/>
                <a:uLnTx/>
                <a:uFillTx/>
                <a:latin typeface="Roboto" panose="02000000000000000000" pitchFamily="2" charset="0"/>
                <a:ea typeface="Roboto" panose="02000000000000000000" pitchFamily="2" charset="0"/>
                <a:cs typeface="Roboto" panose="02000000000000000000" pitchFamily="2" charset="0"/>
                <a:sym typeface="Arial"/>
              </a:rPr>
              <a:t>3) Download the </a:t>
            </a:r>
            <a:r>
              <a:rPr kumimoji="0" lang="fr-FR" sz="1600" b="1" i="0" u="none" strike="noStrike" kern="0" cap="none" spc="0" normalizeH="0" baseline="0" noProof="0" err="1">
                <a:ln>
                  <a:noFill/>
                </a:ln>
                <a:solidFill>
                  <a:srgbClr val="10CF9B"/>
                </a:solidFill>
                <a:effectLst/>
                <a:uLnTx/>
                <a:uFillTx/>
                <a:latin typeface="Roboto" panose="02000000000000000000" pitchFamily="2" charset="0"/>
                <a:ea typeface="Roboto" panose="02000000000000000000" pitchFamily="2" charset="0"/>
                <a:cs typeface="Roboto" panose="02000000000000000000" pitchFamily="2" charset="0"/>
                <a:sym typeface="Arial"/>
              </a:rPr>
              <a:t>whole</a:t>
            </a:r>
            <a:r>
              <a:rPr kumimoji="0" lang="fr-FR" sz="1600" b="1" i="0" u="none" strike="noStrike" kern="0" cap="none" spc="0" normalizeH="0" baseline="0" noProof="0">
                <a:ln>
                  <a:noFill/>
                </a:ln>
                <a:solidFill>
                  <a:srgbClr val="10CF9B"/>
                </a:solidFill>
                <a:effectLst/>
                <a:uLnTx/>
                <a:uFillTx/>
                <a:latin typeface="Roboto" panose="02000000000000000000" pitchFamily="2" charset="0"/>
                <a:ea typeface="Roboto" panose="02000000000000000000" pitchFamily="2" charset="0"/>
                <a:cs typeface="Roboto" panose="02000000000000000000" pitchFamily="2" charset="0"/>
                <a:sym typeface="Arial"/>
              </a:rPr>
              <a:t> PDF for </a:t>
            </a:r>
            <a:r>
              <a:rPr kumimoji="0" lang="fr-FR" sz="1600" b="1" i="0" u="none" strike="noStrike" kern="0" cap="none" spc="0" normalizeH="0" baseline="0" noProof="0" err="1">
                <a:ln>
                  <a:noFill/>
                </a:ln>
                <a:solidFill>
                  <a:srgbClr val="10CF9B"/>
                </a:solidFill>
                <a:effectLst/>
                <a:uLnTx/>
                <a:uFillTx/>
                <a:latin typeface="Roboto" panose="02000000000000000000" pitchFamily="2" charset="0"/>
                <a:ea typeface="Roboto" panose="02000000000000000000" pitchFamily="2" charset="0"/>
                <a:cs typeface="Roboto" panose="02000000000000000000" pitchFamily="2" charset="0"/>
                <a:sym typeface="Arial"/>
              </a:rPr>
              <a:t>analysis</a:t>
            </a:r>
            <a:endParaRPr kumimoji="0" lang="fr-FR" sz="1600" b="1" i="0" u="none" strike="noStrike" kern="0" cap="none" spc="0" normalizeH="0" baseline="0" noProof="0">
              <a:ln>
                <a:noFill/>
              </a:ln>
              <a:solidFill>
                <a:srgbClr val="10CF9B"/>
              </a:solidFill>
              <a:effectLst/>
              <a:uLnTx/>
              <a:uFillTx/>
              <a:latin typeface="Roboto" panose="02000000000000000000" pitchFamily="2" charset="0"/>
              <a:ea typeface="Roboto" panose="02000000000000000000" pitchFamily="2" charset="0"/>
              <a:cs typeface="Roboto" panose="02000000000000000000" pitchFamily="2" charset="0"/>
              <a:sym typeface="Arial"/>
            </a:endParaRPr>
          </a:p>
        </p:txBody>
      </p:sp>
      <p:sp>
        <p:nvSpPr>
          <p:cNvPr id="13" name="Rectangle 12">
            <a:extLst>
              <a:ext uri="{FF2B5EF4-FFF2-40B4-BE49-F238E27FC236}">
                <a16:creationId xmlns:a16="http://schemas.microsoft.com/office/drawing/2014/main" id="{83335203-5942-D932-2E88-35860186267E}"/>
              </a:ext>
            </a:extLst>
          </p:cNvPr>
          <p:cNvSpPr/>
          <p:nvPr/>
        </p:nvSpPr>
        <p:spPr>
          <a:xfrm>
            <a:off x="9577067" y="5763022"/>
            <a:ext cx="2015142" cy="840880"/>
          </a:xfrm>
          <a:prstGeom prst="rect">
            <a:avLst/>
          </a:prstGeom>
          <a:solidFill>
            <a:srgbClr val="0A5FBA"/>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By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clicking</a:t>
            </a: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 on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your</a:t>
            </a: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county</a:t>
            </a: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you</a:t>
            </a: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 can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refine</a:t>
            </a:r>
            <a:r>
              <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 the area of </a:t>
            </a:r>
            <a:r>
              <a:rPr kumimoji="0" lang="fr-FR" sz="14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rPr>
              <a:t>study</a:t>
            </a:r>
            <a:endParaRPr kumimoji="0" lang="fr-FR" sz="14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panose="02000000000000000000" pitchFamily="2" charset="0"/>
              <a:sym typeface="Arial"/>
            </a:endParaRPr>
          </a:p>
        </p:txBody>
      </p:sp>
      <p:cxnSp>
        <p:nvCxnSpPr>
          <p:cNvPr id="14" name="Connecteur droit avec flèche 25">
            <a:extLst>
              <a:ext uri="{FF2B5EF4-FFF2-40B4-BE49-F238E27FC236}">
                <a16:creationId xmlns:a16="http://schemas.microsoft.com/office/drawing/2014/main" id="{963FD4A5-68AD-D8AF-4B21-016BE1BF8B17}"/>
              </a:ext>
            </a:extLst>
          </p:cNvPr>
          <p:cNvCxnSpPr>
            <a:cxnSpLocks/>
            <a:stCxn id="13" idx="0"/>
          </p:cNvCxnSpPr>
          <p:nvPr/>
        </p:nvCxnSpPr>
        <p:spPr>
          <a:xfrm flipH="1" flipV="1">
            <a:off x="8363540" y="5037705"/>
            <a:ext cx="2221098" cy="725317"/>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FE370A88-53DC-720A-313D-3B44DCDDFF13}"/>
              </a:ext>
            </a:extLst>
          </p:cNvPr>
          <p:cNvSpPr txBox="1">
            <a:spLocks/>
          </p:cNvSpPr>
          <p:nvPr/>
        </p:nvSpPr>
        <p:spPr>
          <a:xfrm>
            <a:off x="480292" y="518874"/>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1" i="0" u="none" strike="noStrike" kern="1200" cap="none" spc="0" normalizeH="0" baseline="0" noProof="0">
                <a:ln>
                  <a:noFill/>
                </a:ln>
                <a:solidFill>
                  <a:srgbClr val="0B5FBA"/>
                </a:solidFill>
                <a:effectLst/>
                <a:uLnTx/>
                <a:uFillTx/>
                <a:latin typeface="Roboto"/>
                <a:ea typeface="Roboto"/>
                <a:cs typeface="Roboto"/>
                <a:sym typeface="Arial"/>
              </a:rPr>
              <a:t>The example of Mombasa</a:t>
            </a:r>
            <a:br>
              <a:rPr kumimoji="0" lang="en-US" sz="2000" b="0" i="0" u="none" strike="noStrike" kern="1200" cap="none" spc="0" normalizeH="0" baseline="0" noProof="0">
                <a:ln>
                  <a:noFill/>
                </a:ln>
                <a:solidFill>
                  <a:srgbClr val="0B5FBA"/>
                </a:solidFill>
                <a:effectLst/>
                <a:uLnTx/>
                <a:uFillTx/>
                <a:latin typeface="Roboto"/>
                <a:ea typeface="Roboto"/>
                <a:cs typeface="Roboto"/>
                <a:sym typeface="Arial"/>
              </a:rPr>
            </a:br>
            <a:r>
              <a:rPr kumimoji="0" lang="en-US" sz="2000" b="0" i="0" u="none" strike="noStrike" kern="1200" cap="none" spc="0" normalizeH="0" baseline="0" noProof="0">
                <a:ln>
                  <a:noFill/>
                </a:ln>
                <a:solidFill>
                  <a:srgbClr val="0B5FBA"/>
                </a:solidFill>
                <a:effectLst/>
                <a:uLnTx/>
                <a:uFillTx/>
                <a:latin typeface="Roboto"/>
                <a:ea typeface="Roboto"/>
                <a:cs typeface="Roboto"/>
                <a:sym typeface="Arial"/>
              </a:rPr>
              <a:t>(</a:t>
            </a:r>
            <a:r>
              <a:rPr kumimoji="0" lang="en-US" sz="2000" b="0" i="1" u="none" strike="noStrike" kern="1200" cap="none" spc="0" normalizeH="0" baseline="0" noProof="0">
                <a:ln>
                  <a:noFill/>
                </a:ln>
                <a:solidFill>
                  <a:srgbClr val="0B5FBA"/>
                </a:solidFill>
                <a:effectLst/>
                <a:uLnTx/>
                <a:uFillTx/>
                <a:latin typeface="Roboto"/>
                <a:ea typeface="Roboto"/>
                <a:cs typeface="Roboto"/>
                <a:sym typeface="Arial"/>
              </a:rPr>
              <a:t>refine the analysis with </a:t>
            </a:r>
            <a:r>
              <a:rPr kumimoji="0" lang="en-US" sz="2000" b="0" i="1" u="none" strike="noStrike" kern="1200" cap="none" spc="0" normalizeH="0" baseline="0" noProof="0">
                <a:ln>
                  <a:noFill/>
                </a:ln>
                <a:solidFill>
                  <a:srgbClr val="00B0CE"/>
                </a:solidFill>
                <a:effectLst/>
                <a:uLnTx/>
                <a:uFillTx/>
                <a:latin typeface="Roboto"/>
                <a:ea typeface="Roboto"/>
                <a:cs typeface="Roboto"/>
                <a:sym typeface="Arial"/>
                <a:hlinkClick r:id="rId4">
                  <a:extLst>
                    <a:ext uri="{A12FA001-AC4F-418D-AE19-62706E023703}">
                      <ahyp:hlinkClr xmlns:ahyp="http://schemas.microsoft.com/office/drawing/2018/hyperlinkcolor" val="tx"/>
                    </a:ext>
                  </a:extLst>
                </a:hlinkClick>
              </a:rPr>
              <a:t>ThinkHazard!</a:t>
            </a:r>
            <a:r>
              <a:rPr kumimoji="0" lang="en-US" sz="2000" b="0" i="1" u="none" strike="noStrike" kern="1200" cap="none" spc="0" normalizeH="0" baseline="0" noProof="0">
                <a:ln>
                  <a:noFill/>
                </a:ln>
                <a:solidFill>
                  <a:srgbClr val="0B5FBA"/>
                </a:solidFill>
                <a:effectLst/>
                <a:uLnTx/>
                <a:uFillTx/>
                <a:latin typeface="Roboto"/>
                <a:ea typeface="Roboto"/>
                <a:cs typeface="Roboto"/>
                <a:sym typeface="Arial"/>
              </a:rPr>
              <a:t>)</a:t>
            </a:r>
          </a:p>
        </p:txBody>
      </p:sp>
      <p:sp>
        <p:nvSpPr>
          <p:cNvPr id="2" name="TextBox 1">
            <a:extLst>
              <a:ext uri="{FF2B5EF4-FFF2-40B4-BE49-F238E27FC236}">
                <a16:creationId xmlns:a16="http://schemas.microsoft.com/office/drawing/2014/main" id="{35F24ACE-EDCF-D4C5-4D1C-D65E014B2473}"/>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3" name="Oval 2">
            <a:extLst>
              <a:ext uri="{FF2B5EF4-FFF2-40B4-BE49-F238E27FC236}">
                <a16:creationId xmlns:a16="http://schemas.microsoft.com/office/drawing/2014/main" id="{7860F15B-6D4E-7472-23F6-A4C83C1A821D}"/>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9" name="Oval 18">
            <a:extLst>
              <a:ext uri="{FF2B5EF4-FFF2-40B4-BE49-F238E27FC236}">
                <a16:creationId xmlns:a16="http://schemas.microsoft.com/office/drawing/2014/main" id="{0607B5ED-772B-CABD-15F4-424BBBFAB9B3}"/>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0" name="Oval 19">
            <a:extLst>
              <a:ext uri="{FF2B5EF4-FFF2-40B4-BE49-F238E27FC236}">
                <a16:creationId xmlns:a16="http://schemas.microsoft.com/office/drawing/2014/main" id="{5EE0906A-5E7D-550A-C1B4-ADD143174195}"/>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9435708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717">
          <a:extLst>
            <a:ext uri="{FF2B5EF4-FFF2-40B4-BE49-F238E27FC236}">
              <a16:creationId xmlns:a16="http://schemas.microsoft.com/office/drawing/2014/main" id="{D2A9C7ED-5D29-27E7-779A-2C113E762EC4}"/>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A34F0119-C3F1-06FB-63E1-C065521ADED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A1C37C0E-4108-FC17-DC83-E7C154D8494B}"/>
              </a:ext>
            </a:extLst>
          </p:cNvPr>
          <p:cNvSpPr txBox="1">
            <a:spLocks/>
          </p:cNvSpPr>
          <p:nvPr/>
        </p:nvSpPr>
        <p:spPr>
          <a:xfrm>
            <a:off x="480292" y="518874"/>
            <a:ext cx="10451349"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000" b="1" i="0" u="none" strike="noStrike" kern="1200" cap="none" spc="0" normalizeH="0" baseline="0" noProof="0">
                <a:ln>
                  <a:noFill/>
                </a:ln>
                <a:solidFill>
                  <a:srgbClr val="0B5FBA"/>
                </a:solidFill>
                <a:effectLst/>
                <a:uLnTx/>
                <a:uFillTx/>
                <a:latin typeface="Roboto"/>
                <a:ea typeface="Roboto"/>
                <a:cs typeface="Roboto"/>
                <a:sym typeface="Arial"/>
              </a:rPr>
              <a:t>The example of Mombasa</a:t>
            </a:r>
            <a:br>
              <a:rPr kumimoji="0" lang="en-US" sz="2000" b="0" i="0" u="none" strike="noStrike" kern="1200" cap="none" spc="0" normalizeH="0" baseline="0" noProof="0">
                <a:ln>
                  <a:noFill/>
                </a:ln>
                <a:solidFill>
                  <a:srgbClr val="0B5FBA"/>
                </a:solidFill>
                <a:effectLst/>
                <a:uLnTx/>
                <a:uFillTx/>
                <a:latin typeface="Roboto"/>
                <a:ea typeface="Roboto"/>
                <a:cs typeface="Roboto"/>
                <a:sym typeface="Arial"/>
              </a:rPr>
            </a:br>
            <a:r>
              <a:rPr kumimoji="0" lang="en-US" sz="2000" b="0" i="0" u="none" strike="noStrike" kern="1200" cap="none" spc="0" normalizeH="0" baseline="0" noProof="0">
                <a:ln>
                  <a:noFill/>
                </a:ln>
                <a:solidFill>
                  <a:srgbClr val="0B5FBA"/>
                </a:solidFill>
                <a:effectLst/>
                <a:uLnTx/>
                <a:uFillTx/>
                <a:latin typeface="Roboto"/>
                <a:ea typeface="Roboto"/>
                <a:cs typeface="Roboto"/>
                <a:sym typeface="Arial"/>
              </a:rPr>
              <a:t>(</a:t>
            </a:r>
            <a:r>
              <a:rPr kumimoji="0" lang="en-US" sz="2000" b="0" i="1" u="none" strike="noStrike" kern="1200" cap="none" spc="0" normalizeH="0" baseline="0" noProof="0">
                <a:ln>
                  <a:noFill/>
                </a:ln>
                <a:solidFill>
                  <a:srgbClr val="0B5FBA"/>
                </a:solidFill>
                <a:effectLst/>
                <a:uLnTx/>
                <a:uFillTx/>
                <a:latin typeface="Roboto"/>
                <a:ea typeface="Roboto"/>
                <a:cs typeface="Roboto"/>
                <a:sym typeface="Arial"/>
              </a:rPr>
              <a:t>refine the analysis with </a:t>
            </a:r>
            <a:r>
              <a:rPr kumimoji="0" lang="en-US" sz="2000" b="0" i="1" u="none" strike="noStrike" kern="1200" cap="none" spc="0" normalizeH="0" baseline="0" noProof="0">
                <a:ln>
                  <a:noFill/>
                </a:ln>
                <a:solidFill>
                  <a:srgbClr val="00B0CE"/>
                </a:solidFill>
                <a:effectLst/>
                <a:uLnTx/>
                <a:uFillTx/>
                <a:latin typeface="Roboto"/>
                <a:ea typeface="Roboto"/>
                <a:cs typeface="Roboto"/>
                <a:sym typeface="Arial"/>
                <a:hlinkClick r:id="rId3">
                  <a:extLst>
                    <a:ext uri="{A12FA001-AC4F-418D-AE19-62706E023703}">
                      <ahyp:hlinkClr xmlns:ahyp="http://schemas.microsoft.com/office/drawing/2018/hyperlinkcolor" val="tx"/>
                    </a:ext>
                  </a:extLst>
                </a:hlinkClick>
              </a:rPr>
              <a:t>ThinkHazard!</a:t>
            </a:r>
            <a:r>
              <a:rPr kumimoji="0" lang="en-US" sz="2000" b="0" i="1" u="none" strike="noStrike" kern="1200" cap="none" spc="0" normalizeH="0" baseline="0" noProof="0">
                <a:ln>
                  <a:noFill/>
                </a:ln>
                <a:solidFill>
                  <a:srgbClr val="0B5FBA"/>
                </a:solidFill>
                <a:effectLst/>
                <a:uLnTx/>
                <a:uFillTx/>
                <a:latin typeface="Roboto"/>
                <a:ea typeface="Roboto"/>
                <a:cs typeface="Roboto"/>
                <a:sym typeface="Arial"/>
              </a:rPr>
              <a:t>)</a:t>
            </a:r>
          </a:p>
        </p:txBody>
      </p:sp>
      <p:pic>
        <p:nvPicPr>
          <p:cNvPr id="13" name="Picture 12">
            <a:extLst>
              <a:ext uri="{FF2B5EF4-FFF2-40B4-BE49-F238E27FC236}">
                <a16:creationId xmlns:a16="http://schemas.microsoft.com/office/drawing/2014/main" id="{31B2E877-83C6-08FF-A345-AC598108FD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04848" y="1663414"/>
            <a:ext cx="8182303" cy="4802741"/>
          </a:xfrm>
          <a:prstGeom prst="rect">
            <a:avLst/>
          </a:prstGeom>
        </p:spPr>
      </p:pic>
      <p:sp>
        <p:nvSpPr>
          <p:cNvPr id="2" name="TextBox 1">
            <a:extLst>
              <a:ext uri="{FF2B5EF4-FFF2-40B4-BE49-F238E27FC236}">
                <a16:creationId xmlns:a16="http://schemas.microsoft.com/office/drawing/2014/main" id="{B1C7D1C0-E979-42ED-A0E6-AE7497D461F4}"/>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10" name="Oval 9">
            <a:extLst>
              <a:ext uri="{FF2B5EF4-FFF2-40B4-BE49-F238E27FC236}">
                <a16:creationId xmlns:a16="http://schemas.microsoft.com/office/drawing/2014/main" id="{EBDE4F63-D061-71A6-6497-4391E04E0D2E}"/>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1" name="Oval 10">
            <a:extLst>
              <a:ext uri="{FF2B5EF4-FFF2-40B4-BE49-F238E27FC236}">
                <a16:creationId xmlns:a16="http://schemas.microsoft.com/office/drawing/2014/main" id="{9AECD970-2F7F-E18F-4F33-6A6201DC1940}"/>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2" name="Oval 11">
            <a:extLst>
              <a:ext uri="{FF2B5EF4-FFF2-40B4-BE49-F238E27FC236}">
                <a16:creationId xmlns:a16="http://schemas.microsoft.com/office/drawing/2014/main" id="{0AB947C1-3A47-A488-9A2A-E79DC1530885}"/>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2916741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1CB4CFD4-06AB-E5E8-DA25-0864D2065CCE}"/>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880A7062-DD71-386D-FBE1-6EBADFF72465}"/>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5F6B2A39-95AB-3928-D3B7-BC74AB3A38FD}"/>
              </a:ext>
            </a:extLst>
          </p:cNvPr>
          <p:cNvSpPr txBox="1">
            <a:spLocks/>
          </p:cNvSpPr>
          <p:nvPr/>
        </p:nvSpPr>
        <p:spPr>
          <a:xfrm>
            <a:off x="330368" y="641791"/>
            <a:ext cx="6716818" cy="792871"/>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Pts val="2300"/>
              <a:buFont typeface="Arial"/>
              <a:buNone/>
              <a:tabLst/>
              <a:defRPr/>
            </a:pPr>
            <a:r>
              <a:rPr kumimoji="0" lang="en-US" sz="2400" b="0" i="0" u="none" strike="noStrike" kern="1200" cap="none" spc="0" normalizeH="0" baseline="0" noProof="0">
                <a:ln>
                  <a:noFill/>
                </a:ln>
                <a:solidFill>
                  <a:srgbClr val="0B5FBA"/>
                </a:solidFill>
                <a:effectLst/>
                <a:uLnTx/>
                <a:uFillTx/>
                <a:latin typeface="Roboto"/>
                <a:ea typeface="Roboto"/>
                <a:cs typeface="Roboto"/>
                <a:sym typeface="Arial"/>
              </a:rPr>
              <a:t>Report the climate hazards identified in the Excel file </a:t>
            </a:r>
            <a:r>
              <a:rPr kumimoji="0" lang="en-US" sz="2400" b="1" i="0" u="none" strike="noStrike" kern="1200" cap="none" spc="0" normalizeH="0" baseline="0" noProof="0">
                <a:ln>
                  <a:noFill/>
                </a:ln>
                <a:solidFill>
                  <a:srgbClr val="0B5FBA"/>
                </a:solidFill>
                <a:effectLst/>
                <a:uLnTx/>
                <a:uFillTx/>
                <a:latin typeface="Roboto"/>
                <a:ea typeface="Roboto"/>
                <a:cs typeface="Roboto"/>
                <a:sym typeface="Arial"/>
              </a:rPr>
              <a:t>Climate adaptation matrix</a:t>
            </a:r>
          </a:p>
        </p:txBody>
      </p:sp>
      <p:sp>
        <p:nvSpPr>
          <p:cNvPr id="3" name="Text Placeholder 2">
            <a:extLst>
              <a:ext uri="{FF2B5EF4-FFF2-40B4-BE49-F238E27FC236}">
                <a16:creationId xmlns:a16="http://schemas.microsoft.com/office/drawing/2014/main" id="{F336FF72-670B-E57C-6A20-413B2C025221}"/>
              </a:ext>
            </a:extLst>
          </p:cNvPr>
          <p:cNvSpPr txBox="1">
            <a:spLocks/>
          </p:cNvSpPr>
          <p:nvPr/>
        </p:nvSpPr>
        <p:spPr>
          <a:xfrm>
            <a:off x="1176792" y="1251614"/>
            <a:ext cx="10451349" cy="446478"/>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Tx/>
              <a:buSzPts val="2300"/>
              <a:buFont typeface="Arial" panose="020B0604020202020204" pitchFamily="34" charset="0"/>
              <a:buChar char="•"/>
              <a:tabLst/>
              <a:defRPr/>
            </a:pPr>
            <a:endParaRPr kumimoji="0" lang="en-US" sz="1600" b="1" i="0" u="none" strike="noStrike" kern="1200" cap="none" spc="0" normalizeH="0" baseline="0" noProof="0">
              <a:ln>
                <a:noFill/>
              </a:ln>
              <a:solidFill>
                <a:srgbClr val="0B5FBA"/>
              </a:solidFill>
              <a:effectLst/>
              <a:uLnTx/>
              <a:uFillTx/>
              <a:latin typeface="Roboto"/>
              <a:ea typeface="Roboto"/>
              <a:cs typeface="Roboto"/>
              <a:sym typeface="Arial"/>
            </a:endParaRPr>
          </a:p>
        </p:txBody>
      </p:sp>
      <p:pic>
        <p:nvPicPr>
          <p:cNvPr id="11" name="Picture 10">
            <a:extLst>
              <a:ext uri="{FF2B5EF4-FFF2-40B4-BE49-F238E27FC236}">
                <a16:creationId xmlns:a16="http://schemas.microsoft.com/office/drawing/2014/main" id="{876CC756-8D6C-D174-3ADA-548B396993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6257" y="1779648"/>
            <a:ext cx="11606801" cy="4881997"/>
          </a:xfrm>
          <a:prstGeom prst="rect">
            <a:avLst/>
          </a:prstGeom>
        </p:spPr>
      </p:pic>
      <p:sp>
        <p:nvSpPr>
          <p:cNvPr id="19" name="TextBox 18">
            <a:extLst>
              <a:ext uri="{FF2B5EF4-FFF2-40B4-BE49-F238E27FC236}">
                <a16:creationId xmlns:a16="http://schemas.microsoft.com/office/drawing/2014/main" id="{431480EA-E5C6-5286-F871-07A096ED0D28}"/>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1: ASSESS HAZARDS</a:t>
            </a:r>
          </a:p>
        </p:txBody>
      </p:sp>
      <p:sp>
        <p:nvSpPr>
          <p:cNvPr id="20" name="Oval 19">
            <a:extLst>
              <a:ext uri="{FF2B5EF4-FFF2-40B4-BE49-F238E27FC236}">
                <a16:creationId xmlns:a16="http://schemas.microsoft.com/office/drawing/2014/main" id="{73A6CE93-72A5-1767-97F6-C524F49F623D}"/>
              </a:ext>
            </a:extLst>
          </p:cNvPr>
          <p:cNvSpPr/>
          <p:nvPr/>
        </p:nvSpPr>
        <p:spPr>
          <a:xfrm>
            <a:off x="9540835" y="51668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1" name="Oval 20">
            <a:extLst>
              <a:ext uri="{FF2B5EF4-FFF2-40B4-BE49-F238E27FC236}">
                <a16:creationId xmlns:a16="http://schemas.microsoft.com/office/drawing/2014/main" id="{C80B5504-7699-DC6C-16BC-EA72ACED7ECB}"/>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2" name="Oval 21">
            <a:extLst>
              <a:ext uri="{FF2B5EF4-FFF2-40B4-BE49-F238E27FC236}">
                <a16:creationId xmlns:a16="http://schemas.microsoft.com/office/drawing/2014/main" id="{6D883E53-B7B4-EAA9-55ED-6B19B0BCBCED}"/>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8737303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B7248553-5002-FACB-CA7E-86FA24D4995F}"/>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DBB9C1B7-8B41-6410-74D4-E69B6F3DB5CB}"/>
              </a:ext>
            </a:extLst>
          </p:cNvPr>
          <p:cNvSpPr txBox="1"/>
          <p:nvPr/>
        </p:nvSpPr>
        <p:spPr>
          <a:xfrm>
            <a:off x="881170" y="641791"/>
            <a:ext cx="10889652" cy="49244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01 | Assess hazards</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report the county's exposure.</a:t>
            </a:r>
            <a:endParaRPr kumimoji="0" lang="en-US" sz="1600"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1" name="Google Shape;741;p125">
            <a:extLst>
              <a:ext uri="{FF2B5EF4-FFF2-40B4-BE49-F238E27FC236}">
                <a16:creationId xmlns:a16="http://schemas.microsoft.com/office/drawing/2014/main" id="{C4CD1E06-15DB-FE81-DC69-892F91E3D666}"/>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DB61942D-71AA-5138-FFDF-0A11371D196A}"/>
              </a:ext>
            </a:extLst>
          </p:cNvPr>
          <p:cNvSpPr txBox="1">
            <a:spLocks/>
          </p:cNvSpPr>
          <p:nvPr/>
        </p:nvSpPr>
        <p:spPr>
          <a:xfrm>
            <a:off x="769620" y="18407"/>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D4CCBA5F-B0F2-9F1B-E0FE-E1D9C0C8B911}"/>
              </a:ext>
            </a:extLst>
          </p:cNvPr>
          <p:cNvSpPr txBox="1">
            <a:spLocks/>
          </p:cNvSpPr>
          <p:nvPr/>
        </p:nvSpPr>
        <p:spPr>
          <a:xfrm>
            <a:off x="1176792" y="1657124"/>
            <a:ext cx="10451349"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Tx/>
              <a:buSzPts val="2300"/>
              <a:buFont typeface="Arial" panose="020B0604020202020204" pitchFamily="34" charset="0"/>
              <a:buChar char="•"/>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5" name="Rectangle 4">
            <a:extLst>
              <a:ext uri="{FF2B5EF4-FFF2-40B4-BE49-F238E27FC236}">
                <a16:creationId xmlns:a16="http://schemas.microsoft.com/office/drawing/2014/main" id="{2E13D064-E247-5DED-DBE0-EFA2246559D3}"/>
              </a:ext>
            </a:extLst>
          </p:cNvPr>
          <p:cNvSpPr/>
          <p:nvPr/>
        </p:nvSpPr>
        <p:spPr>
          <a:xfrm>
            <a:off x="5253062" y="1679152"/>
            <a:ext cx="6862781" cy="4411270"/>
          </a:xfrm>
          <a:prstGeom prst="rect">
            <a:avLst/>
          </a:prstGeom>
          <a:solidFill>
            <a:srgbClr val="FFFFFF">
              <a:alpha val="8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 name="Rectangle 6">
            <a:extLst>
              <a:ext uri="{FF2B5EF4-FFF2-40B4-BE49-F238E27FC236}">
                <a16:creationId xmlns:a16="http://schemas.microsoft.com/office/drawing/2014/main" id="{040C96E6-F73F-82AE-BF7D-817E6B743D8E}"/>
              </a:ext>
            </a:extLst>
          </p:cNvPr>
          <p:cNvSpPr/>
          <p:nvPr/>
        </p:nvSpPr>
        <p:spPr>
          <a:xfrm>
            <a:off x="7764183" y="2355090"/>
            <a:ext cx="2058724" cy="685950"/>
          </a:xfrm>
          <a:prstGeom prst="rect">
            <a:avLst/>
          </a:prstGeom>
          <a:solidFill>
            <a:schemeClr val="bg1">
              <a:lumMod val="8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17406D"/>
                </a:solidFill>
                <a:effectLst/>
                <a:uLnTx/>
                <a:uFillTx/>
                <a:latin typeface="Neue Haas Grotesk Text Pro"/>
                <a:ea typeface="+mn-ea"/>
                <a:cs typeface="Times New Roman" panose="02020603050405020304" pitchFamily="18" charset="0"/>
                <a:sym typeface="Wingdings" panose="05000000000000000000" pitchFamily="2" charset="2"/>
              </a:rPr>
              <a:t>1) Report exposure of the County</a:t>
            </a:r>
            <a:endParaRPr kumimoji="0" lang="en-US" sz="1400" b="0" i="0" u="none" strike="noStrike" kern="0" cap="none" spc="0" normalizeH="0" baseline="0" noProof="0">
              <a:ln>
                <a:noFill/>
              </a:ln>
              <a:solidFill>
                <a:srgbClr val="17406D"/>
              </a:solidFill>
              <a:effectLst/>
              <a:uLnTx/>
              <a:uFillTx/>
              <a:latin typeface="Neue Haas Grotesk Text Pro"/>
              <a:ea typeface="+mn-ea"/>
              <a:cs typeface="Times New Roman" panose="02020603050405020304" pitchFamily="18" charset="0"/>
              <a:sym typeface="Arial"/>
            </a:endParaRPr>
          </a:p>
        </p:txBody>
      </p:sp>
      <p:sp>
        <p:nvSpPr>
          <p:cNvPr id="9" name="Flèche : gauche 11">
            <a:extLst>
              <a:ext uri="{FF2B5EF4-FFF2-40B4-BE49-F238E27FC236}">
                <a16:creationId xmlns:a16="http://schemas.microsoft.com/office/drawing/2014/main" id="{50B3AA64-5465-ED89-623A-AB4C04BB49BC}"/>
              </a:ext>
            </a:extLst>
          </p:cNvPr>
          <p:cNvSpPr/>
          <p:nvPr/>
        </p:nvSpPr>
        <p:spPr>
          <a:xfrm>
            <a:off x="5747228" y="2478539"/>
            <a:ext cx="1130554" cy="279159"/>
          </a:xfrm>
          <a:prstGeom prst="leftArrow">
            <a:avLst/>
          </a:prstGeom>
          <a:solidFill>
            <a:schemeClr val="bg1">
              <a:lumMod val="75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graphicFrame>
        <p:nvGraphicFramePr>
          <p:cNvPr id="11" name="Tableau 13">
            <a:extLst>
              <a:ext uri="{FF2B5EF4-FFF2-40B4-BE49-F238E27FC236}">
                <a16:creationId xmlns:a16="http://schemas.microsoft.com/office/drawing/2014/main" id="{4DBB1C40-0BB7-9A0A-3E70-E3470D4EB146}"/>
              </a:ext>
            </a:extLst>
          </p:cNvPr>
          <p:cNvGraphicFramePr>
            <a:graphicFrameLocks noGrp="1"/>
          </p:cNvGraphicFramePr>
          <p:nvPr/>
        </p:nvGraphicFramePr>
        <p:xfrm>
          <a:off x="6392960" y="3311386"/>
          <a:ext cx="4745908" cy="365760"/>
        </p:xfrm>
        <a:graphic>
          <a:graphicData uri="http://schemas.openxmlformats.org/drawingml/2006/table">
            <a:tbl>
              <a:tblPr firstRow="1" bandRow="1">
                <a:tableStyleId>{5C22544A-7EE6-4342-B048-85BDC9FD1C3A}</a:tableStyleId>
              </a:tblPr>
              <a:tblGrid>
                <a:gridCol w="1186477">
                  <a:extLst>
                    <a:ext uri="{9D8B030D-6E8A-4147-A177-3AD203B41FA5}">
                      <a16:colId xmlns:a16="http://schemas.microsoft.com/office/drawing/2014/main" val="2552322123"/>
                    </a:ext>
                  </a:extLst>
                </a:gridCol>
                <a:gridCol w="1186477">
                  <a:extLst>
                    <a:ext uri="{9D8B030D-6E8A-4147-A177-3AD203B41FA5}">
                      <a16:colId xmlns:a16="http://schemas.microsoft.com/office/drawing/2014/main" val="2625187317"/>
                    </a:ext>
                  </a:extLst>
                </a:gridCol>
                <a:gridCol w="1186477">
                  <a:extLst>
                    <a:ext uri="{9D8B030D-6E8A-4147-A177-3AD203B41FA5}">
                      <a16:colId xmlns:a16="http://schemas.microsoft.com/office/drawing/2014/main" val="1070096066"/>
                    </a:ext>
                  </a:extLst>
                </a:gridCol>
                <a:gridCol w="1186477">
                  <a:extLst>
                    <a:ext uri="{9D8B030D-6E8A-4147-A177-3AD203B41FA5}">
                      <a16:colId xmlns:a16="http://schemas.microsoft.com/office/drawing/2014/main" val="548600403"/>
                    </a:ext>
                  </a:extLst>
                </a:gridCol>
              </a:tblGrid>
              <a:tr h="320704">
                <a:tc>
                  <a:txBody>
                    <a:bodyPr/>
                    <a:lstStyle/>
                    <a:p>
                      <a:pPr algn="ctr"/>
                      <a:r>
                        <a:rPr lang="fr-FR">
                          <a:solidFill>
                            <a:schemeClr val="tx1"/>
                          </a:solidFill>
                        </a:rPr>
                        <a:t>High</a:t>
                      </a:r>
                    </a:p>
                  </a:txBody>
                  <a:tcP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4">
                        <a:lumMod val="60000"/>
                        <a:lumOff val="40000"/>
                      </a:schemeClr>
                    </a:solidFill>
                  </a:tcPr>
                </a:tc>
                <a:tc>
                  <a:txBody>
                    <a:bodyPr/>
                    <a:lstStyle/>
                    <a:p>
                      <a:pPr algn="ctr"/>
                      <a:r>
                        <a:rPr lang="fr-FR">
                          <a:solidFill>
                            <a:schemeClr val="tx1"/>
                          </a:solidFill>
                        </a:rPr>
                        <a:t>Medium</a:t>
                      </a:r>
                    </a:p>
                  </a:txBody>
                  <a:tcP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5">
                        <a:lumMod val="60000"/>
                        <a:lumOff val="40000"/>
                      </a:schemeClr>
                    </a:solidFill>
                  </a:tcPr>
                </a:tc>
                <a:tc>
                  <a:txBody>
                    <a:bodyPr/>
                    <a:lstStyle/>
                    <a:p>
                      <a:pPr algn="ctr"/>
                      <a:r>
                        <a:rPr lang="fr-FR">
                          <a:solidFill>
                            <a:schemeClr val="tx1"/>
                          </a:solidFill>
                        </a:rPr>
                        <a:t>Low</a:t>
                      </a:r>
                    </a:p>
                  </a:txBody>
                  <a:tcP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FFFFCC"/>
                    </a:solidFill>
                  </a:tcPr>
                </a:tc>
                <a:tc>
                  <a:txBody>
                    <a:bodyPr/>
                    <a:lstStyle/>
                    <a:p>
                      <a:pPr algn="ctr"/>
                      <a:r>
                        <a:rPr lang="fr-FR">
                          <a:solidFill>
                            <a:schemeClr val="tx1"/>
                          </a:solidFill>
                        </a:rPr>
                        <a:t>NA</a:t>
                      </a:r>
                    </a:p>
                  </a:txBody>
                  <a:tcP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467736195"/>
                  </a:ext>
                </a:extLst>
              </a:tr>
            </a:tbl>
          </a:graphicData>
        </a:graphic>
      </p:graphicFrame>
      <p:pic>
        <p:nvPicPr>
          <p:cNvPr id="8" name="Picture 7">
            <a:extLst>
              <a:ext uri="{FF2B5EF4-FFF2-40B4-BE49-F238E27FC236}">
                <a16:creationId xmlns:a16="http://schemas.microsoft.com/office/drawing/2014/main" id="{7BE19646-DD49-F18A-7A4B-844799FBB5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1798" y="2229338"/>
            <a:ext cx="3317451" cy="2529855"/>
          </a:xfrm>
          <a:prstGeom prst="rect">
            <a:avLst/>
          </a:prstGeom>
        </p:spPr>
      </p:pic>
      <p:pic>
        <p:nvPicPr>
          <p:cNvPr id="12" name="Picture 11">
            <a:extLst>
              <a:ext uri="{FF2B5EF4-FFF2-40B4-BE49-F238E27FC236}">
                <a16:creationId xmlns:a16="http://schemas.microsoft.com/office/drawing/2014/main" id="{908FA513-5506-DDED-6D28-F411352CE0F4}"/>
              </a:ext>
            </a:extLst>
          </p:cNvPr>
          <p:cNvPicPr>
            <a:picLocks noChangeAspect="1"/>
          </p:cNvPicPr>
          <p:nvPr/>
        </p:nvPicPr>
        <p:blipFill>
          <a:blip r:embed="rId4" cstate="screen">
            <a:extLst>
              <a:ext uri="{28A0092B-C50C-407E-A947-70E740481C1C}">
                <a14:useLocalDpi xmlns:a14="http://schemas.microsoft.com/office/drawing/2010/main"/>
              </a:ext>
            </a:extLst>
          </a:blip>
          <a:srcRect r="-86067"/>
          <a:stretch>
            <a:fillRect/>
          </a:stretch>
        </p:blipFill>
        <p:spPr>
          <a:xfrm>
            <a:off x="4494242" y="1576562"/>
            <a:ext cx="2058723" cy="4616450"/>
          </a:xfrm>
          <a:prstGeom prst="rect">
            <a:avLst/>
          </a:prstGeom>
        </p:spPr>
      </p:pic>
    </p:spTree>
    <p:extLst>
      <p:ext uri="{BB962C8B-B14F-4D97-AF65-F5344CB8AC3E}">
        <p14:creationId xmlns:p14="http://schemas.microsoft.com/office/powerpoint/2010/main" val="40779280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DD687362-E0A0-ECBE-80E8-FD6D93AAD6DD}"/>
            </a:ext>
          </a:extLst>
        </p:cNvPr>
        <p:cNvGrpSpPr/>
        <p:nvPr/>
      </p:nvGrpSpPr>
      <p:grpSpPr>
        <a:xfrm>
          <a:off x="0" y="0"/>
          <a:ext cx="0" cy="0"/>
          <a:chOff x="0" y="0"/>
          <a:chExt cx="0" cy="0"/>
        </a:xfrm>
      </p:grpSpPr>
      <p:sp>
        <p:nvSpPr>
          <p:cNvPr id="2" name="Google Shape;735;p125">
            <a:extLst>
              <a:ext uri="{FF2B5EF4-FFF2-40B4-BE49-F238E27FC236}">
                <a16:creationId xmlns:a16="http://schemas.microsoft.com/office/drawing/2014/main" id="{43DDB7CA-B1CF-F6AE-E904-C7C4E9845505}"/>
              </a:ext>
            </a:extLst>
          </p:cNvPr>
          <p:cNvSpPr txBox="1"/>
          <p:nvPr/>
        </p:nvSpPr>
        <p:spPr>
          <a:xfrm>
            <a:off x="1457194" y="3429000"/>
            <a:ext cx="9277611" cy="16004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600" b="1" i="0" u="none" strike="noStrike" kern="0" cap="none" spc="0" normalizeH="0" baseline="0" noProof="0">
                <a:ln>
                  <a:noFill/>
                </a:ln>
                <a:solidFill>
                  <a:prstClr val="white"/>
                </a:solidFill>
                <a:effectLst/>
                <a:uLnTx/>
                <a:uFillTx/>
                <a:latin typeface="Roboto"/>
                <a:ea typeface="Roboto"/>
                <a:cs typeface="Roboto"/>
                <a:sym typeface="Roboto"/>
              </a:rPr>
              <a:t>Step 02 | Vulnerability assessment </a:t>
            </a: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600" b="0" i="0" u="none" strike="noStrike" kern="0" cap="none" spc="0" normalizeH="0" baseline="0" noProof="0">
                <a:ln>
                  <a:noFill/>
                </a:ln>
                <a:solidFill>
                  <a:prstClr val="white"/>
                </a:solidFill>
                <a:effectLst/>
                <a:uLnTx/>
                <a:uFillTx/>
                <a:latin typeface="Roboto"/>
                <a:ea typeface="Roboto"/>
                <a:cs typeface="Roboto"/>
                <a:sym typeface="Roboto"/>
              </a:rPr>
              <a:t>Assessing infrastructure system vulnerability and hazard consequences</a:t>
            </a: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2600" b="0" i="0" u="none" strike="noStrike" kern="0" cap="none" spc="0" normalizeH="0" baseline="0" noProof="0">
              <a:ln>
                <a:noFill/>
              </a:ln>
              <a:solidFill>
                <a:prstClr val="white"/>
              </a:solidFill>
              <a:effectLst/>
              <a:uLnTx/>
              <a:uFillTx/>
              <a:latin typeface="Roboto"/>
              <a:ea typeface="Roboto"/>
              <a:cs typeface="Roboto"/>
              <a:sym typeface="Roboto"/>
            </a:endParaRPr>
          </a:p>
        </p:txBody>
      </p:sp>
      <p:sp>
        <p:nvSpPr>
          <p:cNvPr id="3" name="Title 3">
            <a:extLst>
              <a:ext uri="{FF2B5EF4-FFF2-40B4-BE49-F238E27FC236}">
                <a16:creationId xmlns:a16="http://schemas.microsoft.com/office/drawing/2014/main" id="{5056232C-620E-08B0-CDDC-D1A7FAC03C05}"/>
              </a:ext>
            </a:extLst>
          </p:cNvPr>
          <p:cNvSpPr txBox="1">
            <a:spLocks/>
          </p:cNvSpPr>
          <p:nvPr/>
        </p:nvSpPr>
        <p:spPr>
          <a:xfrm>
            <a:off x="1869389" y="2243891"/>
            <a:ext cx="8453222"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ctr"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3600" b="1" i="0" u="none" strike="noStrike" kern="1200" cap="none" spc="0" normalizeH="0" baseline="0" noProof="0">
                <a:ln>
                  <a:noFill/>
                </a:ln>
                <a:solidFill>
                  <a:prstClr val="white"/>
                </a:solidFill>
                <a:effectLst/>
                <a:uLnTx/>
                <a:uFillTx/>
                <a:latin typeface="Roboto"/>
                <a:ea typeface="Roboto"/>
                <a:cs typeface="Roboto"/>
                <a:sym typeface="Roboto"/>
              </a:rPr>
              <a:t>Climate Resilience Assessment steps</a:t>
            </a:r>
            <a:endParaRPr kumimoji="0" lang="en-US" sz="105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endParaRPr>
          </a:p>
        </p:txBody>
      </p:sp>
    </p:spTree>
    <p:extLst>
      <p:ext uri="{BB962C8B-B14F-4D97-AF65-F5344CB8AC3E}">
        <p14:creationId xmlns:p14="http://schemas.microsoft.com/office/powerpoint/2010/main" val="2849799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30ACCC7-ABEC-F5E2-1AA5-00B1A17840F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CA02FB-2191-F66F-F0B2-2F92AFD874B2}"/>
              </a:ext>
            </a:extLst>
          </p:cNvPr>
          <p:cNvSpPr>
            <a:spLocks noGrp="1"/>
          </p:cNvSpPr>
          <p:nvPr>
            <p:ph sz="quarter" idx="16"/>
          </p:nvPr>
        </p:nvSpPr>
        <p:spPr>
          <a:xfrm>
            <a:off x="549525" y="937153"/>
            <a:ext cx="11017041" cy="741762"/>
          </a:xfrm>
        </p:spPr>
        <p:txBody>
          <a:bodyPr>
            <a:normAutofit/>
          </a:bodyPr>
          <a:lstStyle/>
          <a:p>
            <a:r>
              <a:rPr lang="en-GB"/>
              <a:t>01| Overview Module 5</a:t>
            </a:r>
          </a:p>
        </p:txBody>
      </p:sp>
      <p:sp>
        <p:nvSpPr>
          <p:cNvPr id="3" name="TextBox 2">
            <a:extLst>
              <a:ext uri="{FF2B5EF4-FFF2-40B4-BE49-F238E27FC236}">
                <a16:creationId xmlns:a16="http://schemas.microsoft.com/office/drawing/2014/main" id="{8E04DDB7-DF8D-3CD1-AF5F-B40876C364DC}"/>
              </a:ext>
            </a:extLst>
          </p:cNvPr>
          <p:cNvSpPr txBox="1"/>
          <p:nvPr/>
        </p:nvSpPr>
        <p:spPr>
          <a:xfrm rot="16200000">
            <a:off x="8817369" y="3419180"/>
            <a:ext cx="609858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Photo by Ivan Bandura on </a:t>
            </a:r>
            <a:r>
              <a:rPr kumimoji="0" lang="en-GB" sz="1200" b="0" i="0" u="none" strike="noStrike" kern="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Arial"/>
                <a:sym typeface="Arial"/>
              </a:rPr>
              <a:t>Unsplash</a:t>
            </a:r>
            <a:r>
              <a:rPr kumimoji="0" lang="en-GB" sz="12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 </a:t>
            </a:r>
          </a:p>
        </p:txBody>
      </p:sp>
    </p:spTree>
    <p:extLst>
      <p:ext uri="{BB962C8B-B14F-4D97-AF65-F5344CB8AC3E}">
        <p14:creationId xmlns:p14="http://schemas.microsoft.com/office/powerpoint/2010/main" val="18321633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725E40FB-5BFD-964A-F462-8DC45C8D732C}"/>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F3FBA3D6-DAC3-1736-7FAB-E7B6F479109F}"/>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967B4A1C-4844-64E3-62B4-A581E43B788B}"/>
              </a:ext>
            </a:extLst>
          </p:cNvPr>
          <p:cNvSpPr txBox="1">
            <a:spLocks/>
          </p:cNvSpPr>
          <p:nvPr/>
        </p:nvSpPr>
        <p:spPr>
          <a:xfrm>
            <a:off x="1176792" y="1251614"/>
            <a:ext cx="10451349"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Arial"/>
            </a:endParaRPr>
          </a:p>
        </p:txBody>
      </p:sp>
      <p:pic>
        <p:nvPicPr>
          <p:cNvPr id="2" name="Picture 1">
            <a:extLst>
              <a:ext uri="{FF2B5EF4-FFF2-40B4-BE49-F238E27FC236}">
                <a16:creationId xmlns:a16="http://schemas.microsoft.com/office/drawing/2014/main" id="{7DEB2614-0840-943A-D123-D028F9D1D38F}"/>
              </a:ext>
            </a:extLst>
          </p:cNvPr>
          <p:cNvPicPr>
            <a:picLocks noChangeAspect="1"/>
          </p:cNvPicPr>
          <p:nvPr/>
        </p:nvPicPr>
        <p:blipFill>
          <a:blip r:embed="rId3"/>
          <a:stretch>
            <a:fillRect/>
          </a:stretch>
        </p:blipFill>
        <p:spPr>
          <a:xfrm>
            <a:off x="1471103" y="768043"/>
            <a:ext cx="10408408" cy="4742211"/>
          </a:xfrm>
          <a:prstGeom prst="rect">
            <a:avLst/>
          </a:prstGeom>
        </p:spPr>
      </p:pic>
      <p:sp>
        <p:nvSpPr>
          <p:cNvPr id="7" name="Oval 6">
            <a:extLst>
              <a:ext uri="{FF2B5EF4-FFF2-40B4-BE49-F238E27FC236}">
                <a16:creationId xmlns:a16="http://schemas.microsoft.com/office/drawing/2014/main" id="{D3D28EB2-3032-A565-9BDC-E9C4439B156D}"/>
              </a:ext>
            </a:extLst>
          </p:cNvPr>
          <p:cNvSpPr/>
          <p:nvPr/>
        </p:nvSpPr>
        <p:spPr>
          <a:xfrm>
            <a:off x="2210462" y="1210076"/>
            <a:ext cx="2318995" cy="520995"/>
          </a:xfrm>
          <a:prstGeom prst="ellipse">
            <a:avLst/>
          </a:prstGeom>
          <a:noFill/>
          <a:ln w="41275">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2" name="Oval 11">
            <a:extLst>
              <a:ext uri="{FF2B5EF4-FFF2-40B4-BE49-F238E27FC236}">
                <a16:creationId xmlns:a16="http://schemas.microsoft.com/office/drawing/2014/main" id="{F9A0A168-2DC2-B0D6-D4F6-23269DA21CC6}"/>
              </a:ext>
            </a:extLst>
          </p:cNvPr>
          <p:cNvSpPr/>
          <p:nvPr/>
        </p:nvSpPr>
        <p:spPr>
          <a:xfrm>
            <a:off x="1933011" y="2957098"/>
            <a:ext cx="2704875" cy="1441034"/>
          </a:xfrm>
          <a:prstGeom prst="ellipse">
            <a:avLst/>
          </a:prstGeom>
          <a:noFill/>
          <a:ln w="41275">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4" name="TextBox 13">
            <a:extLst>
              <a:ext uri="{FF2B5EF4-FFF2-40B4-BE49-F238E27FC236}">
                <a16:creationId xmlns:a16="http://schemas.microsoft.com/office/drawing/2014/main" id="{78A05E92-1960-F0C6-3A10-AAADA183107D}"/>
              </a:ext>
            </a:extLst>
          </p:cNvPr>
          <p:cNvSpPr txBox="1"/>
          <p:nvPr/>
        </p:nvSpPr>
        <p:spPr>
          <a:xfrm>
            <a:off x="9420225" y="196354"/>
            <a:ext cx="270283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2: VULNERABILITY ASSESSMENT</a:t>
            </a:r>
          </a:p>
        </p:txBody>
      </p:sp>
      <p:sp>
        <p:nvSpPr>
          <p:cNvPr id="17" name="Oval 16">
            <a:extLst>
              <a:ext uri="{FF2B5EF4-FFF2-40B4-BE49-F238E27FC236}">
                <a16:creationId xmlns:a16="http://schemas.microsoft.com/office/drawing/2014/main" id="{089A55CA-4C49-BC3B-8D89-073E36B756D2}"/>
              </a:ext>
            </a:extLst>
          </p:cNvPr>
          <p:cNvSpPr/>
          <p:nvPr/>
        </p:nvSpPr>
        <p:spPr>
          <a:xfrm>
            <a:off x="10330959" y="49763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8" name="Oval 17">
            <a:extLst>
              <a:ext uri="{FF2B5EF4-FFF2-40B4-BE49-F238E27FC236}">
                <a16:creationId xmlns:a16="http://schemas.microsoft.com/office/drawing/2014/main" id="{0EF673ED-A9CA-78CF-FCD1-CF46F1BDA878}"/>
              </a:ext>
            </a:extLst>
          </p:cNvPr>
          <p:cNvSpPr/>
          <p:nvPr/>
        </p:nvSpPr>
        <p:spPr>
          <a:xfrm>
            <a:off x="9902785" y="49763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9" name="Oval 18">
            <a:extLst>
              <a:ext uri="{FF2B5EF4-FFF2-40B4-BE49-F238E27FC236}">
                <a16:creationId xmlns:a16="http://schemas.microsoft.com/office/drawing/2014/main" id="{E356ED0A-AC23-90A5-ED18-1C9061A5B859}"/>
              </a:ext>
            </a:extLst>
          </p:cNvPr>
          <p:cNvSpPr/>
          <p:nvPr/>
        </p:nvSpPr>
        <p:spPr>
          <a:xfrm>
            <a:off x="9483234" y="49763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0" name="Oval 19">
            <a:extLst>
              <a:ext uri="{FF2B5EF4-FFF2-40B4-BE49-F238E27FC236}">
                <a16:creationId xmlns:a16="http://schemas.microsoft.com/office/drawing/2014/main" id="{64810780-6BC7-3F43-D5C2-F171F9822194}"/>
              </a:ext>
            </a:extLst>
          </p:cNvPr>
          <p:cNvSpPr/>
          <p:nvPr/>
        </p:nvSpPr>
        <p:spPr>
          <a:xfrm>
            <a:off x="4489365" y="1210076"/>
            <a:ext cx="2488018" cy="520995"/>
          </a:xfrm>
          <a:prstGeom prst="ellipse">
            <a:avLst/>
          </a:prstGeom>
          <a:noFill/>
          <a:ln w="41275">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1" name="Oval 20">
            <a:extLst>
              <a:ext uri="{FF2B5EF4-FFF2-40B4-BE49-F238E27FC236}">
                <a16:creationId xmlns:a16="http://schemas.microsoft.com/office/drawing/2014/main" id="{B5BE3780-D72D-C006-D6E9-B8B2BAD50CDB}"/>
              </a:ext>
            </a:extLst>
          </p:cNvPr>
          <p:cNvSpPr/>
          <p:nvPr/>
        </p:nvSpPr>
        <p:spPr>
          <a:xfrm>
            <a:off x="7175415" y="1200551"/>
            <a:ext cx="1960634" cy="520995"/>
          </a:xfrm>
          <a:prstGeom prst="ellipse">
            <a:avLst/>
          </a:prstGeom>
          <a:noFill/>
          <a:ln w="41275">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2" name="Oval 21">
            <a:extLst>
              <a:ext uri="{FF2B5EF4-FFF2-40B4-BE49-F238E27FC236}">
                <a16:creationId xmlns:a16="http://schemas.microsoft.com/office/drawing/2014/main" id="{7BB30B39-0DE0-FB2C-2FD8-2C455FBEE3F5}"/>
              </a:ext>
            </a:extLst>
          </p:cNvPr>
          <p:cNvSpPr/>
          <p:nvPr/>
        </p:nvSpPr>
        <p:spPr>
          <a:xfrm>
            <a:off x="9794790" y="1200551"/>
            <a:ext cx="1511965" cy="520995"/>
          </a:xfrm>
          <a:prstGeom prst="ellipse">
            <a:avLst/>
          </a:prstGeom>
          <a:noFill/>
          <a:ln w="41275">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pic>
        <p:nvPicPr>
          <p:cNvPr id="8" name="Picture 7" descr="A red triangle with a exclamation mark&#10;&#10;AI-generated content may be incorrect.">
            <a:extLst>
              <a:ext uri="{FF2B5EF4-FFF2-40B4-BE49-F238E27FC236}">
                <a16:creationId xmlns:a16="http://schemas.microsoft.com/office/drawing/2014/main" id="{F538868F-6BC2-3C7F-A502-1DB3DDABE59D}"/>
              </a:ext>
            </a:extLst>
          </p:cNvPr>
          <p:cNvPicPr>
            <a:picLocks noChangeAspect="1"/>
          </p:cNvPicPr>
          <p:nvPr/>
        </p:nvPicPr>
        <p:blipFill>
          <a:blip r:embed="rId4"/>
          <a:stretch>
            <a:fillRect/>
          </a:stretch>
        </p:blipFill>
        <p:spPr>
          <a:xfrm>
            <a:off x="1433391" y="5647924"/>
            <a:ext cx="999239" cy="999239"/>
          </a:xfrm>
          <a:prstGeom prst="rect">
            <a:avLst/>
          </a:prstGeom>
        </p:spPr>
      </p:pic>
      <p:sp>
        <p:nvSpPr>
          <p:cNvPr id="9" name="Text Placeholder 2">
            <a:extLst>
              <a:ext uri="{FF2B5EF4-FFF2-40B4-BE49-F238E27FC236}">
                <a16:creationId xmlns:a16="http://schemas.microsoft.com/office/drawing/2014/main" id="{02225144-3634-9F62-04E1-1918478DC65E}"/>
              </a:ext>
            </a:extLst>
          </p:cNvPr>
          <p:cNvSpPr txBox="1">
            <a:spLocks/>
          </p:cNvSpPr>
          <p:nvPr/>
        </p:nvSpPr>
        <p:spPr>
          <a:xfrm>
            <a:off x="2376015" y="6001545"/>
            <a:ext cx="9503496" cy="667322"/>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None/>
              <a:tabLst/>
              <a:defRPr/>
            </a:pPr>
            <a:r>
              <a:rPr kumimoji="0" lang="en-US" sz="1400" b="1" i="0" u="none" strike="noStrike" kern="1200" cap="none" spc="0" normalizeH="0" baseline="0" noProof="0">
                <a:ln>
                  <a:noFill/>
                </a:ln>
                <a:solidFill>
                  <a:srgbClr val="FF0000"/>
                </a:solidFill>
                <a:effectLst/>
                <a:uLnTx/>
                <a:uFillTx/>
                <a:latin typeface="Roboto"/>
                <a:ea typeface="Roboto"/>
                <a:cs typeface="Roboto"/>
                <a:sym typeface="Arial"/>
              </a:rPr>
              <a:t>Don't forget to also assess the impact on women, young people, children, people with disabilities, the elderly, etc.</a:t>
            </a:r>
          </a:p>
          <a:p>
            <a:pPr marL="0" marR="0" lvl="0" indent="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None/>
              <a:tabLst/>
              <a:defRPr/>
            </a:pPr>
            <a:endParaRPr kumimoji="0" lang="en-US" sz="1400" b="0" i="0" u="none" strike="noStrike" kern="1200" cap="none" spc="0" normalizeH="0" baseline="0" noProof="0">
              <a:ln>
                <a:noFill/>
              </a:ln>
              <a:solidFill>
                <a:srgbClr val="0B5FBA"/>
              </a:solidFill>
              <a:effectLst/>
              <a:uLnTx/>
              <a:uFillTx/>
              <a:latin typeface="Roboto"/>
              <a:ea typeface="Roboto"/>
              <a:cs typeface="Roboto"/>
              <a:sym typeface="Arial"/>
            </a:endParaRPr>
          </a:p>
        </p:txBody>
      </p:sp>
    </p:spTree>
    <p:extLst>
      <p:ext uri="{BB962C8B-B14F-4D97-AF65-F5344CB8AC3E}">
        <p14:creationId xmlns:p14="http://schemas.microsoft.com/office/powerpoint/2010/main" val="218799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0" grpId="0" animBg="1"/>
      <p:bldP spid="21" grpId="0" animBg="1"/>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58388E75-827F-F1A1-44B5-367CCCBE180A}"/>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8382B281-0183-4EE0-EB29-E21FE1220AD2}"/>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1AF7DEFE-65DF-82B3-C937-F2BB0EB5DC9A}"/>
              </a:ext>
            </a:extLst>
          </p:cNvPr>
          <p:cNvSpPr txBox="1">
            <a:spLocks/>
          </p:cNvSpPr>
          <p:nvPr/>
        </p:nvSpPr>
        <p:spPr>
          <a:xfrm>
            <a:off x="1176792" y="1251614"/>
            <a:ext cx="10451349"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14" name="TextBox 13">
            <a:extLst>
              <a:ext uri="{FF2B5EF4-FFF2-40B4-BE49-F238E27FC236}">
                <a16:creationId xmlns:a16="http://schemas.microsoft.com/office/drawing/2014/main" id="{209C3180-B070-F278-57A3-E7F489293811}"/>
              </a:ext>
            </a:extLst>
          </p:cNvPr>
          <p:cNvSpPr txBox="1"/>
          <p:nvPr/>
        </p:nvSpPr>
        <p:spPr>
          <a:xfrm>
            <a:off x="9420225" y="196354"/>
            <a:ext cx="270283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srgbClr val="17406D"/>
                </a:solidFill>
                <a:effectLst/>
                <a:uLnTx/>
                <a:uFillTx/>
                <a:latin typeface="Roboto"/>
                <a:ea typeface="Roboto"/>
                <a:cs typeface="Roboto"/>
                <a:sym typeface="Roboto"/>
              </a:rPr>
              <a:t>STEP 2: VULNERABILITY ASSESSMENT</a:t>
            </a:r>
          </a:p>
        </p:txBody>
      </p:sp>
      <p:sp>
        <p:nvSpPr>
          <p:cNvPr id="17" name="Oval 16">
            <a:extLst>
              <a:ext uri="{FF2B5EF4-FFF2-40B4-BE49-F238E27FC236}">
                <a16:creationId xmlns:a16="http://schemas.microsoft.com/office/drawing/2014/main" id="{45666A71-B5FF-07FD-880E-DF7161B4725D}"/>
              </a:ext>
            </a:extLst>
          </p:cNvPr>
          <p:cNvSpPr/>
          <p:nvPr/>
        </p:nvSpPr>
        <p:spPr>
          <a:xfrm>
            <a:off x="10330959" y="49763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8" name="Oval 17">
            <a:extLst>
              <a:ext uri="{FF2B5EF4-FFF2-40B4-BE49-F238E27FC236}">
                <a16:creationId xmlns:a16="http://schemas.microsoft.com/office/drawing/2014/main" id="{15E80546-20AC-8E4F-8BDC-69250DAD4FE3}"/>
              </a:ext>
            </a:extLst>
          </p:cNvPr>
          <p:cNvSpPr/>
          <p:nvPr/>
        </p:nvSpPr>
        <p:spPr>
          <a:xfrm>
            <a:off x="9902785" y="497639"/>
            <a:ext cx="389938" cy="389938"/>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9" name="Oval 18">
            <a:extLst>
              <a:ext uri="{FF2B5EF4-FFF2-40B4-BE49-F238E27FC236}">
                <a16:creationId xmlns:a16="http://schemas.microsoft.com/office/drawing/2014/main" id="{4CFC5E39-CE13-D770-5287-446D01ECB2CC}"/>
              </a:ext>
            </a:extLst>
          </p:cNvPr>
          <p:cNvSpPr/>
          <p:nvPr/>
        </p:nvSpPr>
        <p:spPr>
          <a:xfrm>
            <a:off x="9483234" y="49763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graphicFrame>
        <p:nvGraphicFramePr>
          <p:cNvPr id="26" name="Espace réservé du contenu 12">
            <a:extLst>
              <a:ext uri="{FF2B5EF4-FFF2-40B4-BE49-F238E27FC236}">
                <a16:creationId xmlns:a16="http://schemas.microsoft.com/office/drawing/2014/main" id="{34FB8338-7313-AFE7-D8CF-F6EB858E06D4}"/>
              </a:ext>
            </a:extLst>
          </p:cNvPr>
          <p:cNvGraphicFramePr>
            <a:graphicFrameLocks/>
          </p:cNvGraphicFramePr>
          <p:nvPr/>
        </p:nvGraphicFramePr>
        <p:xfrm>
          <a:off x="676656" y="887577"/>
          <a:ext cx="10951486" cy="5988356"/>
        </p:xfrm>
        <a:graphic>
          <a:graphicData uri="http://schemas.openxmlformats.org/drawingml/2006/table">
            <a:tbl>
              <a:tblPr firstRow="1" firstCol="1" bandRow="1">
                <a:tableStyleId>{2D5ABB26-0587-4C30-8999-92F81FD0307C}</a:tableStyleId>
              </a:tblPr>
              <a:tblGrid>
                <a:gridCol w="1067068">
                  <a:extLst>
                    <a:ext uri="{9D8B030D-6E8A-4147-A177-3AD203B41FA5}">
                      <a16:colId xmlns:a16="http://schemas.microsoft.com/office/drawing/2014/main" val="616191104"/>
                    </a:ext>
                  </a:extLst>
                </a:gridCol>
                <a:gridCol w="4408674">
                  <a:extLst>
                    <a:ext uri="{9D8B030D-6E8A-4147-A177-3AD203B41FA5}">
                      <a16:colId xmlns:a16="http://schemas.microsoft.com/office/drawing/2014/main" val="3031175837"/>
                    </a:ext>
                  </a:extLst>
                </a:gridCol>
                <a:gridCol w="2737872">
                  <a:extLst>
                    <a:ext uri="{9D8B030D-6E8A-4147-A177-3AD203B41FA5}">
                      <a16:colId xmlns:a16="http://schemas.microsoft.com/office/drawing/2014/main" val="3065641198"/>
                    </a:ext>
                  </a:extLst>
                </a:gridCol>
                <a:gridCol w="2737872">
                  <a:extLst>
                    <a:ext uri="{9D8B030D-6E8A-4147-A177-3AD203B41FA5}">
                      <a16:colId xmlns:a16="http://schemas.microsoft.com/office/drawing/2014/main" val="506638137"/>
                    </a:ext>
                  </a:extLst>
                </a:gridCol>
              </a:tblGrid>
              <a:tr h="334576">
                <a:tc>
                  <a:txBody>
                    <a:bodyPr/>
                    <a:lstStyle/>
                    <a:p>
                      <a:pPr algn="ctr">
                        <a:lnSpc>
                          <a:spcPct val="107000"/>
                        </a:lnSpc>
                      </a:pPr>
                      <a:r>
                        <a:rPr lang="fr-FR" sz="1050" b="1" err="1">
                          <a:solidFill>
                            <a:schemeClr val="bg1"/>
                          </a:solidFill>
                          <a:effectLst/>
                        </a:rPr>
                        <a:t>Climate</a:t>
                      </a:r>
                      <a:r>
                        <a:rPr lang="fr-FR" sz="1050" b="1">
                          <a:solidFill>
                            <a:schemeClr val="bg1"/>
                          </a:solidFill>
                          <a:effectLst/>
                        </a:rPr>
                        <a:t> </a:t>
                      </a:r>
                      <a:r>
                        <a:rPr lang="fr-FR" sz="1050" b="1" err="1">
                          <a:solidFill>
                            <a:schemeClr val="bg1"/>
                          </a:solidFill>
                          <a:effectLst/>
                        </a:rPr>
                        <a:t>hazard</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fr-FR" sz="1050" b="1">
                          <a:solidFill>
                            <a:schemeClr val="bg1"/>
                          </a:solidFill>
                          <a:effectLst/>
                        </a:rPr>
                        <a:t>Impacts on infrastructure &amp; Service </a:t>
                      </a:r>
                      <a:r>
                        <a:rPr lang="fr-FR" sz="1050" b="1" err="1">
                          <a:solidFill>
                            <a:schemeClr val="bg1"/>
                          </a:solidFill>
                          <a:effectLst/>
                        </a:rPr>
                        <a:t>quality</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en-GB" sz="1050" b="1">
                          <a:solidFill>
                            <a:schemeClr val="bg1"/>
                          </a:solidFill>
                          <a:effectLst/>
                        </a:rPr>
                        <a:t>Impacts on environment and water resources</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fr-FR" sz="1050" b="1">
                          <a:solidFill>
                            <a:schemeClr val="bg1"/>
                          </a:solidFill>
                          <a:effectLst/>
                        </a:rPr>
                        <a:t>Social impact</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210462970"/>
                  </a:ext>
                </a:extLst>
              </a:tr>
              <a:tr h="1022904">
                <a:tc>
                  <a:txBody>
                    <a:bodyPr/>
                    <a:lstStyle/>
                    <a:p>
                      <a:pPr algn="ctr">
                        <a:lnSpc>
                          <a:spcPct val="107000"/>
                        </a:lnSpc>
                      </a:pPr>
                      <a:r>
                        <a:rPr lang="fr-FR" sz="1050" err="1">
                          <a:effectLst/>
                        </a:rPr>
                        <a:t>Droughts</a:t>
                      </a:r>
                      <a:r>
                        <a:rPr lang="fr-FR" sz="1050">
                          <a:effectLst/>
                        </a:rPr>
                        <a:t>, water </a:t>
                      </a:r>
                      <a:r>
                        <a:rPr lang="fr-FR" sz="1050" err="1">
                          <a:effectLst/>
                        </a:rPr>
                        <a:t>shortage</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marL="342900" lvl="0" indent="-342900" algn="just">
                        <a:lnSpc>
                          <a:spcPct val="107000"/>
                        </a:lnSpc>
                        <a:buClr>
                          <a:srgbClr val="0BB0AB"/>
                        </a:buClr>
                        <a:buFont typeface="Arial" panose="020B0604020202020204" pitchFamily="34" charset="0"/>
                        <a:buChar char="►"/>
                      </a:pPr>
                      <a:r>
                        <a:rPr lang="en-GB" sz="1050" err="1">
                          <a:effectLst/>
                        </a:rPr>
                        <a:t>Mouvement</a:t>
                      </a:r>
                      <a:r>
                        <a:rPr lang="en-GB" sz="1050">
                          <a:effectLst/>
                        </a:rPr>
                        <a:t> and damage of infrastructure related to changes in soil moisture levels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Degradation of resource quality through reduced dilution of pollutants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Reduced water for irrigation which may lead in increased wastewater </a:t>
                      </a:r>
                      <a:br>
                        <a:rPr lang="en-GB" sz="1050">
                          <a:effectLst/>
                        </a:rPr>
                      </a:br>
                      <a:r>
                        <a:rPr lang="en-GB" sz="1050">
                          <a:effectLst/>
                        </a:rPr>
                        <a:t>use, and use of polluted </a:t>
                      </a:r>
                      <a:br>
                        <a:rPr lang="en-GB" sz="1050">
                          <a:effectLst/>
                        </a:rPr>
                      </a:br>
                      <a:r>
                        <a:rPr lang="en-GB" sz="1050">
                          <a:effectLst/>
                        </a:rPr>
                        <a:t>receiving waters. </a:t>
                      </a:r>
                      <a:br>
                        <a:rPr lang="en-GB" sz="1050">
                          <a:effectLst/>
                        </a:rPr>
                      </a:br>
                      <a:r>
                        <a:rPr lang="fr-FR" sz="1050">
                          <a:effectLst/>
                        </a:rPr>
                        <a:t>Les water to clean </a:t>
                      </a:r>
                      <a:r>
                        <a:rPr lang="fr-FR" sz="1050" err="1">
                          <a:effectLst/>
                        </a:rPr>
                        <a:t>toilets</a:t>
                      </a:r>
                      <a:r>
                        <a:rPr lang="fr-FR" sz="1050">
                          <a:effectLst/>
                        </a:rPr>
                        <a:t> </a:t>
                      </a:r>
                      <a:r>
                        <a:rPr lang="fr-FR" sz="1050" err="1">
                          <a:effectLst/>
                        </a:rPr>
                        <a:t>which</a:t>
                      </a:r>
                      <a:r>
                        <a:rPr lang="fr-FR" sz="1050">
                          <a:effectLst/>
                        </a:rPr>
                        <a:t> can </a:t>
                      </a:r>
                      <a:r>
                        <a:rPr lang="fr-FR" sz="1050" err="1">
                          <a:effectLst/>
                        </a:rPr>
                        <a:t>become</a:t>
                      </a:r>
                      <a:r>
                        <a:rPr lang="fr-FR" sz="1050">
                          <a:effectLst/>
                        </a:rPr>
                        <a:t> </a:t>
                      </a:r>
                      <a:r>
                        <a:rPr lang="fr-FR" sz="1050" err="1">
                          <a:effectLst/>
                        </a:rPr>
                        <a:t>unsanitary</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602879732"/>
                  </a:ext>
                </a:extLst>
              </a:tr>
              <a:tr h="1367580">
                <a:tc>
                  <a:txBody>
                    <a:bodyPr/>
                    <a:lstStyle/>
                    <a:p>
                      <a:pPr algn="ctr">
                        <a:lnSpc>
                          <a:spcPct val="107000"/>
                        </a:lnSpc>
                      </a:pPr>
                      <a:r>
                        <a:rPr lang="fr-FR" sz="1050">
                          <a:effectLst/>
                        </a:rPr>
                        <a:t>Heat wave</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Dysfunction of biological treatment processes (mortality of certain bacteria). (Ideal WW treatment temperature range being [20 - 35°C] not exceeding 40°C / WHO's recommendation for maximum drinking water temperature at the tap is 25°C)</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Heat-induced degradation of infrastructure and equipment. </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Degradation of concrete due to increased production of hydrogen </a:t>
                      </a:r>
                      <a:br>
                        <a:rPr lang="en-GB" sz="1050">
                          <a:effectLst/>
                        </a:rPr>
                      </a:br>
                      <a:r>
                        <a:rPr lang="en-GB" sz="1050">
                          <a:effectLst/>
                        </a:rPr>
                        <a:t>sulfide2 (H</a:t>
                      </a:r>
                      <a:r>
                        <a:rPr lang="en-GB" sz="1050" baseline="-25000">
                          <a:effectLst/>
                        </a:rPr>
                        <a:t>2</a:t>
                      </a:r>
                      <a:r>
                        <a:rPr lang="en-GB" sz="1050">
                          <a:effectLst/>
                        </a:rPr>
                        <a:t>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Degradation of quality of resources through less well </a:t>
                      </a:r>
                      <a:br>
                        <a:rPr lang="en-GB" sz="1050">
                          <a:effectLst/>
                        </a:rPr>
                      </a:br>
                      <a:r>
                        <a:rPr lang="en-GB" sz="1050">
                          <a:effectLst/>
                        </a:rPr>
                        <a:t>treated discharge</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Poisoning from inhalation of hydrogen sulfide (H</a:t>
                      </a:r>
                      <a:r>
                        <a:rPr lang="en-GB" sz="1050" baseline="-25000">
                          <a:effectLst/>
                        </a:rPr>
                        <a:t>2</a:t>
                      </a:r>
                      <a:r>
                        <a:rPr lang="en-GB" sz="1050">
                          <a:effectLst/>
                        </a:rPr>
                        <a:t>S), which is produced more frequently by heat (safety risk for personnel, especially sewage workers). </a:t>
                      </a:r>
                      <a:br>
                        <a:rPr lang="en-GB" sz="1050">
                          <a:effectLst/>
                        </a:rPr>
                      </a:br>
                      <a:r>
                        <a:rPr lang="fr-FR" sz="1050">
                          <a:effectLst/>
                        </a:rPr>
                        <a:t>Odour nuisance due to increased nitrogen dioxide (N</a:t>
                      </a:r>
                      <a:r>
                        <a:rPr lang="fr-FR" sz="1050" baseline="-25000">
                          <a:effectLst/>
                        </a:rPr>
                        <a:t>2</a:t>
                      </a:r>
                      <a:r>
                        <a:rPr lang="fr-FR" sz="1050">
                          <a:effectLst/>
                        </a:rPr>
                        <a:t>O) emissions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315247748"/>
                  </a:ext>
                </a:extLst>
              </a:tr>
              <a:tr h="530054">
                <a:tc>
                  <a:txBody>
                    <a:bodyPr/>
                    <a:lstStyle/>
                    <a:p>
                      <a:pPr algn="ctr">
                        <a:lnSpc>
                          <a:spcPct val="107000"/>
                        </a:lnSpc>
                      </a:pPr>
                      <a:r>
                        <a:rPr lang="en-GB" sz="1100">
                          <a:effectLst/>
                        </a:rPr>
                        <a:t>Intense and sudden rainfall, flooding</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rowSpan="2">
                  <a:txBody>
                    <a:bodyPr/>
                    <a:lstStyle/>
                    <a:p>
                      <a:pPr marL="342900" lvl="0" indent="-342900" algn="just">
                        <a:lnSpc>
                          <a:spcPct val="107000"/>
                        </a:lnSpc>
                        <a:buClr>
                          <a:srgbClr val="0BB0AB"/>
                        </a:buClr>
                        <a:buFont typeface="Arial" panose="020B0604020202020204" pitchFamily="34" charset="0"/>
                        <a:buChar char="►"/>
                      </a:pPr>
                      <a:r>
                        <a:rPr lang="en-GB" sz="1050">
                          <a:effectLst/>
                        </a:rPr>
                        <a:t>Submergence failure of pumps and other electrical systems treatment plants treatment plants, rendering out of service out of service</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Septic tanks filling and backing up; backing up of sewers</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Fragilization and destruction of installations</a:t>
                      </a:r>
                      <a:endParaRPr lang="fr-FR" sz="1050">
                        <a:effectLst/>
                      </a:endParaRPr>
                    </a:p>
                    <a:p>
                      <a:pPr marL="742950" lvl="1" indent="-285750" algn="just">
                        <a:lnSpc>
                          <a:spcPct val="107000"/>
                        </a:lnSpc>
                        <a:buFont typeface="Courier New" panose="02070309020205020404" pitchFamily="49" charset="0"/>
                        <a:buChar char="o"/>
                      </a:pPr>
                      <a:r>
                        <a:rPr lang="en-GB" sz="1050">
                          <a:effectLst/>
                        </a:rPr>
                        <a:t>sewers:  (scouring or washout of bedding, and flotation leading to cracking of the sewer pipes)</a:t>
                      </a:r>
                      <a:endParaRPr lang="fr-FR" sz="1050">
                        <a:effectLst/>
                      </a:endParaRPr>
                    </a:p>
                    <a:p>
                      <a:pPr marL="742950" lvl="1" indent="-285750" algn="just">
                        <a:lnSpc>
                          <a:spcPct val="107000"/>
                        </a:lnSpc>
                        <a:buFont typeface="Courier New" panose="02070309020205020404" pitchFamily="49" charset="0"/>
                        <a:buChar char="o"/>
                      </a:pPr>
                      <a:r>
                        <a:rPr lang="en-GB" sz="1050">
                          <a:effectLst/>
                        </a:rPr>
                        <a:t>septic tanks flotation</a:t>
                      </a:r>
                      <a:endParaRPr lang="fr-FR" sz="1050">
                        <a:effectLst/>
                      </a:endParaRPr>
                    </a:p>
                    <a:p>
                      <a:pPr marL="742950" lvl="1" indent="-285750" algn="just">
                        <a:lnSpc>
                          <a:spcPct val="107000"/>
                        </a:lnSpc>
                        <a:buFont typeface="Courier New" panose="02070309020205020404" pitchFamily="49" charset="0"/>
                        <a:buChar char="o"/>
                      </a:pPr>
                      <a:r>
                        <a:rPr lang="en-GB" sz="1050">
                          <a:effectLst/>
                        </a:rPr>
                        <a:t>destruction of latrines not built to sustain such hazards (impact on </a:t>
                      </a:r>
                      <a:r>
                        <a:rPr lang="en-GB" sz="1050" err="1">
                          <a:effectLst/>
                        </a:rPr>
                        <a:t>on</a:t>
                      </a:r>
                      <a:r>
                        <a:rPr lang="en-GB" sz="1050">
                          <a:effectLst/>
                        </a:rPr>
                        <a:t> access rates may be </a:t>
                      </a:r>
                      <a:r>
                        <a:rPr lang="en-GB" sz="1050" err="1">
                          <a:effectLst/>
                        </a:rPr>
                        <a:t>be</a:t>
                      </a:r>
                      <a:r>
                        <a:rPr lang="en-GB" sz="1050">
                          <a:effectLst/>
                        </a:rPr>
                        <a:t> significant)</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Disruption of emptying services (difficulty access, necessary increase in frequency...)</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rowSpan="2">
                  <a:txBody>
                    <a:bodyPr/>
                    <a:lstStyle/>
                    <a:p>
                      <a:pPr marL="342900" lvl="0" indent="-342900" algn="just">
                        <a:lnSpc>
                          <a:spcPct val="107000"/>
                        </a:lnSpc>
                        <a:buClr>
                          <a:srgbClr val="0BB0AB"/>
                        </a:buClr>
                        <a:buFont typeface="Arial" panose="020B0604020202020204" pitchFamily="34" charset="0"/>
                        <a:buChar char="►"/>
                      </a:pPr>
                      <a:r>
                        <a:rPr lang="en-GB" sz="1050">
                          <a:effectLst/>
                        </a:rPr>
                        <a:t>Increase of untreated water in the natural environment due to penetration of rainwater into the wastewater  network causing overflowing,  saturation of pumps and bypass at wastewater treatment plants </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Reduction of poluttants loads and resuspension, leading to difficulties in treatment process</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Treatment process dysfunction (hydraulic overload) </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Mixed flow wastewater and rainwater on public roads as a result of flooding of latrine and toilet pits, with consequent consequent health risks</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Inundation of soakaway or pit from below, increased potential for contamination of groundwater.</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rowSpan="2">
                  <a:txBody>
                    <a:bodyPr/>
                    <a:lstStyle/>
                    <a:p>
                      <a:pPr marL="342900" lvl="0" indent="-342900" algn="just">
                        <a:lnSpc>
                          <a:spcPct val="107000"/>
                        </a:lnSpc>
                        <a:buClr>
                          <a:srgbClr val="0BB0AB"/>
                        </a:buClr>
                        <a:buFont typeface="Arial" panose="020B0604020202020204" pitchFamily="34" charset="0"/>
                        <a:buChar char="►"/>
                      </a:pPr>
                      <a:r>
                        <a:rPr lang="en-GB" sz="1050">
                          <a:effectLst/>
                        </a:rPr>
                        <a:t>Population without sanitary </a:t>
                      </a:r>
                      <a:r>
                        <a:rPr lang="en-GB" sz="1050" err="1">
                          <a:effectLst/>
                        </a:rPr>
                        <a:t>sanitary</a:t>
                      </a:r>
                      <a:r>
                        <a:rPr lang="en-GB" sz="1050">
                          <a:effectLst/>
                        </a:rPr>
                        <a:t> facilities</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Increase in water-borne diseases due to the risk of contact with water containing pathogens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572182759"/>
                  </a:ext>
                </a:extLst>
              </a:tr>
              <a:tr h="2733242">
                <a:tc>
                  <a:txBody>
                    <a:bodyPr/>
                    <a:lstStyle/>
                    <a:p>
                      <a:pPr algn="ctr">
                        <a:lnSpc>
                          <a:spcPct val="107000"/>
                        </a:lnSpc>
                      </a:pPr>
                      <a:r>
                        <a:rPr lang="en-GB" sz="1100">
                          <a:effectLst/>
                        </a:rPr>
                        <a:t>Storms (including sand and dust storms)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918692523"/>
                  </a:ext>
                </a:extLst>
              </a:tr>
            </a:tbl>
          </a:graphicData>
        </a:graphic>
      </p:graphicFrame>
      <p:sp>
        <p:nvSpPr>
          <p:cNvPr id="27" name="Rectangle 26">
            <a:extLst>
              <a:ext uri="{FF2B5EF4-FFF2-40B4-BE49-F238E27FC236}">
                <a16:creationId xmlns:a16="http://schemas.microsoft.com/office/drawing/2014/main" id="{08261F0D-3526-79C9-DF27-D38538FA75ED}"/>
              </a:ext>
            </a:extLst>
          </p:cNvPr>
          <p:cNvSpPr/>
          <p:nvPr/>
        </p:nvSpPr>
        <p:spPr>
          <a:xfrm>
            <a:off x="4642514" y="3370601"/>
            <a:ext cx="3354858" cy="648948"/>
          </a:xfrm>
          <a:prstGeom prst="rect">
            <a:avLst/>
          </a:prstGeom>
          <a:solidFill>
            <a:schemeClr val="accent1">
              <a:lumMod val="75000"/>
            </a:schemeClr>
          </a:solidFill>
          <a:ln w="76200">
            <a:noFill/>
            <a:prstDash val="solid"/>
          </a:ln>
          <a:effectLst>
            <a:glow rad="2286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Wingdings" panose="05000000000000000000" pitchFamily="2" charset="2"/>
              </a:rPr>
              <a:t>Example of Sanitation Table</a:t>
            </a:r>
            <a:endParaRPr kumimoji="0" lang="en-US" sz="1400" b="0"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Arial"/>
            </a:endParaRPr>
          </a:p>
        </p:txBody>
      </p:sp>
    </p:spTree>
    <p:extLst>
      <p:ext uri="{BB962C8B-B14F-4D97-AF65-F5344CB8AC3E}">
        <p14:creationId xmlns:p14="http://schemas.microsoft.com/office/powerpoint/2010/main" val="20402350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3FB5B24C-26BA-B669-5E2F-D571130C7F4D}"/>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7B0745E3-3418-1856-C6F4-561331A3E7A8}"/>
              </a:ext>
            </a:extLst>
          </p:cNvPr>
          <p:cNvSpPr txBox="1"/>
          <p:nvPr/>
        </p:nvSpPr>
        <p:spPr>
          <a:xfrm>
            <a:off x="881170" y="641791"/>
            <a:ext cx="10889652" cy="492443"/>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02 | Vulnerability assessment </a:t>
            </a:r>
          </a:p>
          <a:p>
            <a:pPr marL="0" marR="0" lvl="0" indent="0" algn="just"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Assessing infrastructure system vulnerability and hazard consequences</a:t>
            </a:r>
          </a:p>
        </p:txBody>
      </p:sp>
      <p:sp>
        <p:nvSpPr>
          <p:cNvPr id="741" name="Google Shape;741;p125">
            <a:extLst>
              <a:ext uri="{FF2B5EF4-FFF2-40B4-BE49-F238E27FC236}">
                <a16:creationId xmlns:a16="http://schemas.microsoft.com/office/drawing/2014/main" id="{A298AB82-1C7E-226B-D36D-80A02911649F}"/>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720D10F2-FB58-1FBD-D87B-E7AFDE1295FE}"/>
              </a:ext>
            </a:extLst>
          </p:cNvPr>
          <p:cNvSpPr txBox="1">
            <a:spLocks/>
          </p:cNvSpPr>
          <p:nvPr/>
        </p:nvSpPr>
        <p:spPr>
          <a:xfrm>
            <a:off x="769620" y="18407"/>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5D5EB4EE-4409-DE65-FFF6-0E7A1A9E50C7}"/>
              </a:ext>
            </a:extLst>
          </p:cNvPr>
          <p:cNvSpPr txBox="1">
            <a:spLocks/>
          </p:cNvSpPr>
          <p:nvPr/>
        </p:nvSpPr>
        <p:spPr>
          <a:xfrm>
            <a:off x="1176792" y="1251614"/>
            <a:ext cx="10451349"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9" name="Rectangle 8">
            <a:extLst>
              <a:ext uri="{FF2B5EF4-FFF2-40B4-BE49-F238E27FC236}">
                <a16:creationId xmlns:a16="http://schemas.microsoft.com/office/drawing/2014/main" id="{EBAC990D-EF18-88AD-4B4A-F98945A85963}"/>
              </a:ext>
            </a:extLst>
          </p:cNvPr>
          <p:cNvSpPr/>
          <p:nvPr/>
        </p:nvSpPr>
        <p:spPr>
          <a:xfrm flipH="1">
            <a:off x="6020818" y="1232447"/>
            <a:ext cx="2419525" cy="2771854"/>
          </a:xfrm>
          <a:prstGeom prst="rect">
            <a:avLst/>
          </a:prstGeom>
          <a:solidFill>
            <a:srgbClr val="FFFFFF">
              <a:alpha val="8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graphicFrame>
        <p:nvGraphicFramePr>
          <p:cNvPr id="4" name="Espace réservé du contenu 12">
            <a:extLst>
              <a:ext uri="{FF2B5EF4-FFF2-40B4-BE49-F238E27FC236}">
                <a16:creationId xmlns:a16="http://schemas.microsoft.com/office/drawing/2014/main" id="{4BBAACBE-638C-B50D-79F4-217FD960F44B}"/>
              </a:ext>
            </a:extLst>
          </p:cNvPr>
          <p:cNvGraphicFramePr>
            <a:graphicFrameLocks/>
          </p:cNvGraphicFramePr>
          <p:nvPr/>
        </p:nvGraphicFramePr>
        <p:xfrm>
          <a:off x="563859" y="1190624"/>
          <a:ext cx="9808866" cy="5340344"/>
        </p:xfrm>
        <a:graphic>
          <a:graphicData uri="http://schemas.openxmlformats.org/drawingml/2006/table">
            <a:tbl>
              <a:tblPr firstRow="1" firstCol="1" bandRow="1">
                <a:tableStyleId>{2D5ABB26-0587-4C30-8999-92F81FD0307C}</a:tableStyleId>
              </a:tblPr>
              <a:tblGrid>
                <a:gridCol w="955736">
                  <a:extLst>
                    <a:ext uri="{9D8B030D-6E8A-4147-A177-3AD203B41FA5}">
                      <a16:colId xmlns:a16="http://schemas.microsoft.com/office/drawing/2014/main" val="616191104"/>
                    </a:ext>
                  </a:extLst>
                </a:gridCol>
                <a:gridCol w="3948696">
                  <a:extLst>
                    <a:ext uri="{9D8B030D-6E8A-4147-A177-3AD203B41FA5}">
                      <a16:colId xmlns:a16="http://schemas.microsoft.com/office/drawing/2014/main" val="3031175837"/>
                    </a:ext>
                  </a:extLst>
                </a:gridCol>
                <a:gridCol w="2452217">
                  <a:extLst>
                    <a:ext uri="{9D8B030D-6E8A-4147-A177-3AD203B41FA5}">
                      <a16:colId xmlns:a16="http://schemas.microsoft.com/office/drawing/2014/main" val="3065641198"/>
                    </a:ext>
                  </a:extLst>
                </a:gridCol>
                <a:gridCol w="2452217">
                  <a:extLst>
                    <a:ext uri="{9D8B030D-6E8A-4147-A177-3AD203B41FA5}">
                      <a16:colId xmlns:a16="http://schemas.microsoft.com/office/drawing/2014/main" val="506638137"/>
                    </a:ext>
                  </a:extLst>
                </a:gridCol>
              </a:tblGrid>
              <a:tr h="319793">
                <a:tc>
                  <a:txBody>
                    <a:bodyPr/>
                    <a:lstStyle/>
                    <a:p>
                      <a:pPr algn="ctr">
                        <a:lnSpc>
                          <a:spcPct val="107000"/>
                        </a:lnSpc>
                      </a:pPr>
                      <a:r>
                        <a:rPr lang="fr-FR" sz="1050" b="1" err="1">
                          <a:solidFill>
                            <a:schemeClr val="bg1"/>
                          </a:solidFill>
                          <a:effectLst/>
                        </a:rPr>
                        <a:t>Climate</a:t>
                      </a:r>
                      <a:r>
                        <a:rPr lang="fr-FR" sz="1050" b="1">
                          <a:solidFill>
                            <a:schemeClr val="bg1"/>
                          </a:solidFill>
                          <a:effectLst/>
                        </a:rPr>
                        <a:t> </a:t>
                      </a:r>
                      <a:r>
                        <a:rPr lang="fr-FR" sz="1050" b="1" err="1">
                          <a:solidFill>
                            <a:schemeClr val="bg1"/>
                          </a:solidFill>
                          <a:effectLst/>
                        </a:rPr>
                        <a:t>hazard</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fr-FR" sz="1050" b="1">
                          <a:solidFill>
                            <a:schemeClr val="bg1"/>
                          </a:solidFill>
                          <a:effectLst/>
                        </a:rPr>
                        <a:t>Impacts on infrastructure &amp; Service </a:t>
                      </a:r>
                      <a:r>
                        <a:rPr lang="fr-FR" sz="1050" b="1" err="1">
                          <a:solidFill>
                            <a:schemeClr val="bg1"/>
                          </a:solidFill>
                          <a:effectLst/>
                        </a:rPr>
                        <a:t>quality</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tc>
                  <a:txBody>
                    <a:bodyPr/>
                    <a:lstStyle/>
                    <a:p>
                      <a:pPr algn="ctr">
                        <a:lnSpc>
                          <a:spcPct val="107000"/>
                        </a:lnSpc>
                      </a:pPr>
                      <a:r>
                        <a:rPr lang="en-GB" sz="1050" b="1">
                          <a:solidFill>
                            <a:schemeClr val="bg1"/>
                          </a:solidFill>
                          <a:effectLst/>
                        </a:rPr>
                        <a:t>CWSSIPs investments concerned</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5">
                        <a:lumMod val="75000"/>
                      </a:schemeClr>
                    </a:solidFill>
                  </a:tcPr>
                </a:tc>
                <a:tc>
                  <a:txBody>
                    <a:bodyPr/>
                    <a:lstStyle/>
                    <a:p>
                      <a:pPr algn="ctr">
                        <a:lnSpc>
                          <a:spcPct val="107000"/>
                        </a:lnSpc>
                      </a:pPr>
                      <a:r>
                        <a:rPr lang="fr-FR" sz="1050" b="1">
                          <a:solidFill>
                            <a:schemeClr val="bg1"/>
                          </a:solidFill>
                          <a:effectLst/>
                        </a:rPr>
                        <a:t>Social impact</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4210462970"/>
                  </a:ext>
                </a:extLst>
              </a:tr>
              <a:tr h="954826">
                <a:tc>
                  <a:txBody>
                    <a:bodyPr/>
                    <a:lstStyle/>
                    <a:p>
                      <a:pPr algn="ctr">
                        <a:lnSpc>
                          <a:spcPct val="107000"/>
                        </a:lnSpc>
                      </a:pPr>
                      <a:r>
                        <a:rPr lang="fr-FR" sz="1050" err="1">
                          <a:effectLst/>
                        </a:rPr>
                        <a:t>Droughts</a:t>
                      </a:r>
                      <a:r>
                        <a:rPr lang="fr-FR" sz="1050">
                          <a:effectLst/>
                        </a:rPr>
                        <a:t>, water </a:t>
                      </a:r>
                      <a:r>
                        <a:rPr lang="fr-FR" sz="1050" err="1">
                          <a:effectLst/>
                        </a:rPr>
                        <a:t>shortage</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5">
                        <a:lumMod val="60000"/>
                        <a:lumOff val="40000"/>
                      </a:schemeClr>
                    </a:solidFill>
                  </a:tcPr>
                </a:tc>
                <a:tc>
                  <a:txBody>
                    <a:bodyPr/>
                    <a:lstStyle/>
                    <a:p>
                      <a:pPr marL="342900" lvl="0" indent="-342900" algn="just">
                        <a:lnSpc>
                          <a:spcPct val="107000"/>
                        </a:lnSpc>
                        <a:buClr>
                          <a:srgbClr val="0BB0AB"/>
                        </a:buClr>
                        <a:buFont typeface="Arial" panose="020B0604020202020204" pitchFamily="34" charset="0"/>
                        <a:buChar char="►"/>
                      </a:pPr>
                      <a:r>
                        <a:rPr lang="en-GB" sz="1050" err="1">
                          <a:effectLst/>
                        </a:rPr>
                        <a:t>Mouvement</a:t>
                      </a:r>
                      <a:r>
                        <a:rPr lang="en-GB" sz="1050">
                          <a:effectLst/>
                        </a:rPr>
                        <a:t> and damage of infrastructure related to changes in soil moisture levels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602879732"/>
                  </a:ext>
                </a:extLst>
              </a:tr>
              <a:tr h="1471881">
                <a:tc>
                  <a:txBody>
                    <a:bodyPr/>
                    <a:lstStyle/>
                    <a:p>
                      <a:pPr algn="ctr">
                        <a:lnSpc>
                          <a:spcPct val="107000"/>
                        </a:lnSpc>
                      </a:pPr>
                      <a:r>
                        <a:rPr lang="fr-FR" sz="1050">
                          <a:effectLst/>
                        </a:rPr>
                        <a:t>Heat </a:t>
                      </a:r>
                      <a:r>
                        <a:rPr lang="fr-FR" sz="1050" err="1">
                          <a:effectLst/>
                        </a:rPr>
                        <a:t>wave</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4">
                        <a:lumMod val="60000"/>
                        <a:lumOff val="40000"/>
                      </a:schemeClr>
                    </a:solidFill>
                  </a:tcPr>
                </a:tc>
                <a:tc>
                  <a:txBody>
                    <a:bodyPr/>
                    <a:lstStyle/>
                    <a:p>
                      <a:pPr marL="342900" lvl="0" indent="-342900" algn="just">
                        <a:lnSpc>
                          <a:spcPct val="107000"/>
                        </a:lnSpc>
                        <a:buClr>
                          <a:srgbClr val="0BB0AB"/>
                        </a:buClr>
                        <a:buFont typeface="Arial" panose="020B0604020202020204" pitchFamily="34" charset="0"/>
                        <a:buChar char="►"/>
                      </a:pPr>
                      <a:r>
                        <a:rPr lang="en-GB" sz="1050">
                          <a:effectLst/>
                        </a:rPr>
                        <a:t>Dysfunction of biological treatment processes (mortality of certain bacteria). (Ideal WW treatment temperature range being [20 - 35°C] not exceeding 40°C / WHO's recommendation for maximum drinking water temperature at the tap is 25°C)</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Heat-induced degradation of infrastructure and equipment. </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Degradation of concrete due to increased production of hydrogen </a:t>
                      </a:r>
                      <a:br>
                        <a:rPr lang="en-GB" sz="1050">
                          <a:effectLst/>
                        </a:rPr>
                      </a:br>
                      <a:r>
                        <a:rPr lang="en-GB" sz="1050">
                          <a:effectLst/>
                        </a:rPr>
                        <a:t>sulfide2 (H</a:t>
                      </a:r>
                      <a:r>
                        <a:rPr lang="en-GB" sz="1050" baseline="-25000">
                          <a:effectLst/>
                        </a:rPr>
                        <a:t>2</a:t>
                      </a:r>
                      <a:r>
                        <a:rPr lang="en-GB" sz="1050">
                          <a:effectLst/>
                        </a:rPr>
                        <a:t>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315247748"/>
                  </a:ext>
                </a:extLst>
              </a:tr>
              <a:tr h="679241">
                <a:tc>
                  <a:txBody>
                    <a:bodyPr/>
                    <a:lstStyle/>
                    <a:p>
                      <a:pPr algn="ctr">
                        <a:lnSpc>
                          <a:spcPct val="107000"/>
                        </a:lnSpc>
                      </a:pPr>
                      <a:r>
                        <a:rPr lang="en-GB" sz="1100">
                          <a:effectLst/>
                        </a:rPr>
                        <a:t>Intense and sudden rainfall, flooding</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accent4">
                        <a:lumMod val="60000"/>
                        <a:lumOff val="40000"/>
                      </a:schemeClr>
                    </a:solidFill>
                  </a:tcPr>
                </a:tc>
                <a:tc rowSpan="2">
                  <a:txBody>
                    <a:bodyPr/>
                    <a:lstStyle/>
                    <a:p>
                      <a:pPr marL="342900" lvl="0" indent="-342900" algn="just">
                        <a:lnSpc>
                          <a:spcPct val="107000"/>
                        </a:lnSpc>
                        <a:buClr>
                          <a:srgbClr val="0BB0AB"/>
                        </a:buClr>
                        <a:buFont typeface="Arial" panose="020B0604020202020204" pitchFamily="34" charset="0"/>
                        <a:buChar char="►"/>
                      </a:pPr>
                      <a:r>
                        <a:rPr lang="en-GB" sz="1050">
                          <a:effectLst/>
                        </a:rPr>
                        <a:t>Submergence failure of pumps and other electrical systems treatment plants treatment plants, rendering out of service out of service</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Septic tanks filling and backing up; backing up of sewers</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Fragilization and destruction of installations</a:t>
                      </a:r>
                      <a:endParaRPr lang="fr-FR" sz="1050">
                        <a:effectLst/>
                      </a:endParaRPr>
                    </a:p>
                    <a:p>
                      <a:pPr marL="742950" lvl="1" indent="-285750" algn="just">
                        <a:lnSpc>
                          <a:spcPct val="107000"/>
                        </a:lnSpc>
                        <a:buFont typeface="Courier New" panose="02070309020205020404" pitchFamily="49" charset="0"/>
                        <a:buChar char="o"/>
                      </a:pPr>
                      <a:r>
                        <a:rPr lang="en-GB" sz="1050">
                          <a:effectLst/>
                        </a:rPr>
                        <a:t>sewers:  (scouring or washout of bedding, and flotation leading to cracking of the sewer pipes)</a:t>
                      </a:r>
                      <a:endParaRPr lang="fr-FR" sz="1050">
                        <a:effectLst/>
                      </a:endParaRPr>
                    </a:p>
                    <a:p>
                      <a:pPr marL="742950" lvl="1" indent="-285750" algn="just">
                        <a:lnSpc>
                          <a:spcPct val="107000"/>
                        </a:lnSpc>
                        <a:buFont typeface="Courier New" panose="02070309020205020404" pitchFamily="49" charset="0"/>
                        <a:buChar char="o"/>
                      </a:pPr>
                      <a:r>
                        <a:rPr lang="en-GB" sz="1050">
                          <a:effectLst/>
                        </a:rPr>
                        <a:t>septic tanks flotation</a:t>
                      </a:r>
                      <a:endParaRPr lang="fr-FR" sz="1050">
                        <a:effectLst/>
                      </a:endParaRPr>
                    </a:p>
                    <a:p>
                      <a:pPr marL="742950" lvl="1" indent="-285750" algn="just">
                        <a:lnSpc>
                          <a:spcPct val="107000"/>
                        </a:lnSpc>
                        <a:buFont typeface="Courier New" panose="02070309020205020404" pitchFamily="49" charset="0"/>
                        <a:buChar char="o"/>
                      </a:pPr>
                      <a:r>
                        <a:rPr lang="en-GB" sz="1050">
                          <a:effectLst/>
                        </a:rPr>
                        <a:t>destruction of latrines not built to sustain such hazards (impact on </a:t>
                      </a:r>
                      <a:r>
                        <a:rPr lang="en-GB" sz="1050" err="1">
                          <a:effectLst/>
                        </a:rPr>
                        <a:t>on</a:t>
                      </a:r>
                      <a:r>
                        <a:rPr lang="en-GB" sz="1050">
                          <a:effectLst/>
                        </a:rPr>
                        <a:t> access rates may be </a:t>
                      </a:r>
                      <a:r>
                        <a:rPr lang="en-GB" sz="1050" err="1">
                          <a:effectLst/>
                        </a:rPr>
                        <a:t>be</a:t>
                      </a:r>
                      <a:r>
                        <a:rPr lang="en-GB" sz="1050">
                          <a:effectLst/>
                        </a:rPr>
                        <a:t> significant)</a:t>
                      </a:r>
                      <a:endParaRPr lang="fr-FR" sz="1050">
                        <a:effectLst/>
                      </a:endParaRPr>
                    </a:p>
                    <a:p>
                      <a:pPr marL="342900" lvl="0" indent="-342900" algn="just">
                        <a:lnSpc>
                          <a:spcPct val="107000"/>
                        </a:lnSpc>
                        <a:buClr>
                          <a:srgbClr val="0BB0AB"/>
                        </a:buClr>
                        <a:buFont typeface="Arial" panose="020B0604020202020204" pitchFamily="34" charset="0"/>
                        <a:buChar char="►"/>
                      </a:pPr>
                      <a:r>
                        <a:rPr lang="en-GB" sz="1050">
                          <a:effectLst/>
                        </a:rPr>
                        <a:t>Disruption of emptying services (difficulty access, necessary increase in frequency...)</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rowSpan="2">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rowSpan="2">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572182759"/>
                  </a:ext>
                </a:extLst>
              </a:tr>
              <a:tr h="1641048">
                <a:tc>
                  <a:txBody>
                    <a:bodyPr/>
                    <a:lstStyle/>
                    <a:p>
                      <a:pPr algn="ctr">
                        <a:lnSpc>
                          <a:spcPct val="107000"/>
                        </a:lnSpc>
                      </a:pPr>
                      <a:r>
                        <a:rPr lang="en-GB" sz="1100">
                          <a:effectLst/>
                        </a:rPr>
                        <a:t>Storms (including sand and dust storms)</a:t>
                      </a: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FFFFCC"/>
                    </a:solidFill>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918692523"/>
                  </a:ext>
                </a:extLst>
              </a:tr>
            </a:tbl>
          </a:graphicData>
        </a:graphic>
      </p:graphicFrame>
      <p:sp>
        <p:nvSpPr>
          <p:cNvPr id="5" name="Rectangle 4">
            <a:extLst>
              <a:ext uri="{FF2B5EF4-FFF2-40B4-BE49-F238E27FC236}">
                <a16:creationId xmlns:a16="http://schemas.microsoft.com/office/drawing/2014/main" id="{CFDB0412-2681-7E75-EAB5-4E3A2C810419}"/>
              </a:ext>
            </a:extLst>
          </p:cNvPr>
          <p:cNvSpPr/>
          <p:nvPr/>
        </p:nvSpPr>
        <p:spPr>
          <a:xfrm flipH="1">
            <a:off x="7927584" y="1134153"/>
            <a:ext cx="2505197" cy="5428571"/>
          </a:xfrm>
          <a:prstGeom prst="rect">
            <a:avLst/>
          </a:prstGeom>
          <a:solidFill>
            <a:srgbClr val="FFFFFF">
              <a:alpha val="8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6" name="Flèche : courbe vers le haut 7">
            <a:extLst>
              <a:ext uri="{FF2B5EF4-FFF2-40B4-BE49-F238E27FC236}">
                <a16:creationId xmlns:a16="http://schemas.microsoft.com/office/drawing/2014/main" id="{ECF9D0FA-C17B-57DA-2A27-7C65F1B61C2C}"/>
              </a:ext>
            </a:extLst>
          </p:cNvPr>
          <p:cNvSpPr/>
          <p:nvPr/>
        </p:nvSpPr>
        <p:spPr>
          <a:xfrm rot="13841332">
            <a:off x="7529806" y="2105764"/>
            <a:ext cx="2044983" cy="1113180"/>
          </a:xfrm>
          <a:prstGeom prst="curvedUp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black"/>
              </a:solidFill>
              <a:effectLst/>
              <a:uLnTx/>
              <a:uFillTx/>
              <a:latin typeface="Neue Haas Grotesk Text Pro"/>
              <a:ea typeface="+mn-ea"/>
              <a:cs typeface="+mn-cs"/>
              <a:sym typeface="Arial"/>
            </a:endParaRPr>
          </a:p>
        </p:txBody>
      </p:sp>
      <p:sp>
        <p:nvSpPr>
          <p:cNvPr id="7" name="Rectangle 6">
            <a:extLst>
              <a:ext uri="{FF2B5EF4-FFF2-40B4-BE49-F238E27FC236}">
                <a16:creationId xmlns:a16="http://schemas.microsoft.com/office/drawing/2014/main" id="{522D2C69-6943-354F-8F03-42213BFB3CDF}"/>
              </a:ext>
            </a:extLst>
          </p:cNvPr>
          <p:cNvSpPr/>
          <p:nvPr/>
        </p:nvSpPr>
        <p:spPr>
          <a:xfrm>
            <a:off x="7482723" y="3448875"/>
            <a:ext cx="2156849" cy="1091785"/>
          </a:xfrm>
          <a:prstGeom prst="rect">
            <a:avLst/>
          </a:prstGeom>
          <a:solidFill>
            <a:srgbClr val="9DCC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Wingdings" panose="05000000000000000000" pitchFamily="2" charset="2"/>
              </a:rPr>
              <a:t>Detail which infrastructures of the CWSSIP are concerned</a:t>
            </a:r>
            <a:endParaRPr kumimoji="0" lang="en-US" sz="1400" b="0"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Arial"/>
            </a:endParaRPr>
          </a:p>
        </p:txBody>
      </p:sp>
    </p:spTree>
    <p:extLst>
      <p:ext uri="{BB962C8B-B14F-4D97-AF65-F5344CB8AC3E}">
        <p14:creationId xmlns:p14="http://schemas.microsoft.com/office/powerpoint/2010/main" val="27310457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652C5DE5-D421-851E-1C5A-A5B40528FF68}"/>
            </a:ext>
          </a:extLst>
        </p:cNvPr>
        <p:cNvGrpSpPr/>
        <p:nvPr/>
      </p:nvGrpSpPr>
      <p:grpSpPr>
        <a:xfrm>
          <a:off x="0" y="0"/>
          <a:ext cx="0" cy="0"/>
          <a:chOff x="0" y="0"/>
          <a:chExt cx="0" cy="0"/>
        </a:xfrm>
      </p:grpSpPr>
      <p:sp>
        <p:nvSpPr>
          <p:cNvPr id="2" name="Google Shape;735;p125">
            <a:extLst>
              <a:ext uri="{FF2B5EF4-FFF2-40B4-BE49-F238E27FC236}">
                <a16:creationId xmlns:a16="http://schemas.microsoft.com/office/drawing/2014/main" id="{6B3D2E71-5E4D-4268-05D6-732DEA1B303D}"/>
              </a:ext>
            </a:extLst>
          </p:cNvPr>
          <p:cNvSpPr txBox="1"/>
          <p:nvPr/>
        </p:nvSpPr>
        <p:spPr>
          <a:xfrm>
            <a:off x="1457193" y="3429000"/>
            <a:ext cx="9277611" cy="172354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800" b="1" i="0" u="none" strike="noStrike" kern="0" cap="none" spc="0" normalizeH="0" baseline="0" noProof="0">
                <a:ln>
                  <a:noFill/>
                </a:ln>
                <a:solidFill>
                  <a:prstClr val="white"/>
                </a:solidFill>
                <a:effectLst/>
                <a:uLnTx/>
                <a:uFillTx/>
                <a:latin typeface="Roboto"/>
                <a:ea typeface="Roboto"/>
                <a:cs typeface="Roboto"/>
                <a:sym typeface="Roboto"/>
              </a:rPr>
              <a:t>Step 03 | Climate proofing</a:t>
            </a: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800" b="0" i="0" u="none" strike="noStrike" kern="0" cap="none" spc="0" normalizeH="0" baseline="0" noProof="0">
                <a:ln>
                  <a:noFill/>
                </a:ln>
                <a:solidFill>
                  <a:prstClr val="white"/>
                </a:solidFill>
                <a:effectLst/>
                <a:uLnTx/>
                <a:uFillTx/>
                <a:latin typeface="Roboto"/>
                <a:ea typeface="Roboto"/>
                <a:cs typeface="Roboto"/>
                <a:sym typeface="Roboto"/>
              </a:rPr>
              <a:t>Ensuring long-term resilience of infrastructure systems against projected climate change hazards and their associated impacts</a:t>
            </a:r>
            <a:endParaRPr kumimoji="0" sz="2800" b="0" i="0" u="none" strike="noStrike" kern="0" cap="none" spc="0" normalizeH="0" baseline="0" noProof="0">
              <a:ln>
                <a:noFill/>
              </a:ln>
              <a:solidFill>
                <a:prstClr val="white"/>
              </a:solidFill>
              <a:effectLst/>
              <a:uLnTx/>
              <a:uFillTx/>
              <a:latin typeface="Roboto"/>
              <a:ea typeface="Roboto"/>
              <a:cs typeface="Roboto"/>
              <a:sym typeface="Roboto"/>
            </a:endParaRPr>
          </a:p>
        </p:txBody>
      </p:sp>
      <p:sp>
        <p:nvSpPr>
          <p:cNvPr id="3" name="Title 3">
            <a:extLst>
              <a:ext uri="{FF2B5EF4-FFF2-40B4-BE49-F238E27FC236}">
                <a16:creationId xmlns:a16="http://schemas.microsoft.com/office/drawing/2014/main" id="{CD19070F-8AF9-D654-D7B7-96771AC243B2}"/>
              </a:ext>
            </a:extLst>
          </p:cNvPr>
          <p:cNvSpPr txBox="1">
            <a:spLocks/>
          </p:cNvSpPr>
          <p:nvPr/>
        </p:nvSpPr>
        <p:spPr>
          <a:xfrm>
            <a:off x="1869388" y="2383556"/>
            <a:ext cx="8453222"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ctr"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3600" b="1" i="0" u="none" strike="noStrike" kern="1200" cap="none" spc="0" normalizeH="0" baseline="0" noProof="0">
                <a:ln>
                  <a:noFill/>
                </a:ln>
                <a:solidFill>
                  <a:prstClr val="white"/>
                </a:solidFill>
                <a:effectLst/>
                <a:uLnTx/>
                <a:uFillTx/>
                <a:latin typeface="Roboto"/>
                <a:ea typeface="Roboto"/>
                <a:cs typeface="Roboto"/>
                <a:sym typeface="Roboto"/>
              </a:rPr>
              <a:t>Climate Resilience Assessment steps</a:t>
            </a:r>
            <a:endParaRPr kumimoji="0" lang="en-US" sz="105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endParaRPr>
          </a:p>
        </p:txBody>
      </p:sp>
    </p:spTree>
    <p:extLst>
      <p:ext uri="{BB962C8B-B14F-4D97-AF65-F5344CB8AC3E}">
        <p14:creationId xmlns:p14="http://schemas.microsoft.com/office/powerpoint/2010/main" val="37964881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84C4EF93-C73E-6B65-2F43-B9AE61C9AE72}"/>
            </a:ext>
          </a:extLst>
        </p:cNvPr>
        <p:cNvGrpSpPr/>
        <p:nvPr/>
      </p:nvGrpSpPr>
      <p:grpSpPr>
        <a:xfrm>
          <a:off x="0" y="0"/>
          <a:ext cx="0" cy="0"/>
          <a:chOff x="0" y="0"/>
          <a:chExt cx="0" cy="0"/>
        </a:xfrm>
      </p:grpSpPr>
      <p:sp>
        <p:nvSpPr>
          <p:cNvPr id="735" name="Google Shape;735;p125">
            <a:extLst>
              <a:ext uri="{FF2B5EF4-FFF2-40B4-BE49-F238E27FC236}">
                <a16:creationId xmlns:a16="http://schemas.microsoft.com/office/drawing/2014/main" id="{3865B455-8E4D-B3F5-5C4C-31BDFCFB7E1C}"/>
              </a:ext>
            </a:extLst>
          </p:cNvPr>
          <p:cNvSpPr txBox="1"/>
          <p:nvPr/>
        </p:nvSpPr>
        <p:spPr>
          <a:xfrm>
            <a:off x="448056" y="850437"/>
            <a:ext cx="11601449" cy="49244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03 | Climate proofing</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Ensuring long-term resilience of infrastructure systems against projected climate change hazards and their associated impacts</a:t>
            </a:r>
            <a:endParaRPr kumimoji="0" lang="en-US" sz="1600"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1" name="Google Shape;741;p125">
            <a:extLst>
              <a:ext uri="{FF2B5EF4-FFF2-40B4-BE49-F238E27FC236}">
                <a16:creationId xmlns:a16="http://schemas.microsoft.com/office/drawing/2014/main" id="{F85A95A4-FFA0-1699-5D02-B9D817AF93F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FA61DDFF-F421-3B8B-1540-E00BF258CA48}"/>
              </a:ext>
            </a:extLst>
          </p:cNvPr>
          <p:cNvSpPr txBox="1">
            <a:spLocks/>
          </p:cNvSpPr>
          <p:nvPr/>
        </p:nvSpPr>
        <p:spPr>
          <a:xfrm>
            <a:off x="326273" y="91919"/>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graphicFrame>
        <p:nvGraphicFramePr>
          <p:cNvPr id="8" name="Espace réservé du contenu 12">
            <a:extLst>
              <a:ext uri="{FF2B5EF4-FFF2-40B4-BE49-F238E27FC236}">
                <a16:creationId xmlns:a16="http://schemas.microsoft.com/office/drawing/2014/main" id="{5A14C305-6781-7AAA-BACA-B8019425377D}"/>
              </a:ext>
            </a:extLst>
          </p:cNvPr>
          <p:cNvGraphicFramePr>
            <a:graphicFrameLocks/>
          </p:cNvGraphicFramePr>
          <p:nvPr/>
        </p:nvGraphicFramePr>
        <p:xfrm>
          <a:off x="3968249" y="2242705"/>
          <a:ext cx="4255502" cy="4524392"/>
        </p:xfrm>
        <a:graphic>
          <a:graphicData uri="http://schemas.openxmlformats.org/drawingml/2006/table">
            <a:tbl>
              <a:tblPr firstRow="1" firstCol="1" bandRow="1">
                <a:tableStyleId>{2D5ABB26-0587-4C30-8999-92F81FD0307C}</a:tableStyleId>
              </a:tblPr>
              <a:tblGrid>
                <a:gridCol w="2127751">
                  <a:extLst>
                    <a:ext uri="{9D8B030D-6E8A-4147-A177-3AD203B41FA5}">
                      <a16:colId xmlns:a16="http://schemas.microsoft.com/office/drawing/2014/main" val="3065641198"/>
                    </a:ext>
                  </a:extLst>
                </a:gridCol>
                <a:gridCol w="2127751">
                  <a:extLst>
                    <a:ext uri="{9D8B030D-6E8A-4147-A177-3AD203B41FA5}">
                      <a16:colId xmlns:a16="http://schemas.microsoft.com/office/drawing/2014/main" val="506638137"/>
                    </a:ext>
                  </a:extLst>
                </a:gridCol>
              </a:tblGrid>
              <a:tr h="255234">
                <a:tc>
                  <a:txBody>
                    <a:bodyPr/>
                    <a:lstStyle/>
                    <a:p>
                      <a:pPr algn="ctr">
                        <a:lnSpc>
                          <a:spcPct val="107000"/>
                        </a:lnSpc>
                      </a:pPr>
                      <a:r>
                        <a:rPr lang="en-GB" sz="1050" b="1">
                          <a:solidFill>
                            <a:schemeClr val="tx1"/>
                          </a:solidFill>
                          <a:effectLst/>
                        </a:rPr>
                        <a:t>CWSSIPs investments concerned</a:t>
                      </a:r>
                      <a:endParaRPr lang="fr-FR" sz="105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bg2"/>
                    </a:solidFill>
                  </a:tcPr>
                </a:tc>
                <a:tc>
                  <a:txBody>
                    <a:bodyPr/>
                    <a:lstStyle/>
                    <a:p>
                      <a:pPr algn="ctr">
                        <a:lnSpc>
                          <a:spcPct val="107000"/>
                        </a:lnSpc>
                      </a:pPr>
                      <a:r>
                        <a:rPr lang="fr-FR" sz="1050" b="1" err="1">
                          <a:solidFill>
                            <a:schemeClr val="bg1"/>
                          </a:solidFill>
                          <a:effectLst/>
                        </a:rPr>
                        <a:t>Climate</a:t>
                      </a:r>
                      <a:r>
                        <a:rPr lang="fr-FR" sz="1050" b="1">
                          <a:solidFill>
                            <a:schemeClr val="bg1"/>
                          </a:solidFill>
                          <a:effectLst/>
                        </a:rPr>
                        <a:t> </a:t>
                      </a:r>
                      <a:r>
                        <a:rPr lang="fr-FR" sz="1050" b="1" err="1">
                          <a:solidFill>
                            <a:schemeClr val="bg1"/>
                          </a:solidFill>
                          <a:effectLst/>
                        </a:rPr>
                        <a:t>proofing</a:t>
                      </a:r>
                      <a:endParaRPr lang="fr-FR" sz="105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chemeClr val="tx2"/>
                    </a:solidFill>
                  </a:tcPr>
                </a:tc>
                <a:extLst>
                  <a:ext uri="{0D108BD9-81ED-4DB2-BD59-A6C34878D82A}">
                    <a16:rowId xmlns:a16="http://schemas.microsoft.com/office/drawing/2014/main" val="4210462970"/>
                  </a:ext>
                </a:extLst>
              </a:tr>
              <a:tr h="523190">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602879732"/>
                  </a:ext>
                </a:extLst>
              </a:tr>
              <a:tr h="1437677">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315247748"/>
                  </a:ext>
                </a:extLst>
              </a:tr>
              <a:tr h="1963554">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marL="342900" lvl="0" indent="-342900" algn="just">
                        <a:lnSpc>
                          <a:spcPct val="107000"/>
                        </a:lnSpc>
                        <a:buClr>
                          <a:srgbClr val="0BB0AB"/>
                        </a:buClr>
                        <a:buFont typeface="Arial" panose="020B0604020202020204" pitchFamily="34" charset="0"/>
                        <a:buChar char="►"/>
                      </a:pPr>
                      <a:endParaRPr lang="fr-FR" sz="1050">
                        <a:effectLst/>
                        <a:latin typeface="Arial" panose="020B0604020202020204" pitchFamily="34" charset="0"/>
                        <a:ea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572182759"/>
                  </a:ext>
                </a:extLst>
              </a:tr>
              <a:tr h="266596">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nSpc>
                          <a:spcPct val="107000"/>
                        </a:lnSpc>
                      </a:pPr>
                      <a:endParaRPr lang="fr-FR" sz="1100">
                        <a:effectLst/>
                        <a:latin typeface="Arial" panose="020B0604020202020204" pitchFamily="34" charset="0"/>
                        <a:cs typeface="Times New Roman" panose="02020603050405020304" pitchFamily="18" charset="0"/>
                      </a:endParaRPr>
                    </a:p>
                  </a:txBody>
                  <a:tcPr marL="26548" marR="26548"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251261187"/>
                  </a:ext>
                </a:extLst>
              </a:tr>
            </a:tbl>
          </a:graphicData>
        </a:graphic>
      </p:graphicFrame>
      <p:sp>
        <p:nvSpPr>
          <p:cNvPr id="5" name="Flèche : courbe vers le haut 7">
            <a:extLst>
              <a:ext uri="{FF2B5EF4-FFF2-40B4-BE49-F238E27FC236}">
                <a16:creationId xmlns:a16="http://schemas.microsoft.com/office/drawing/2014/main" id="{F1B518A7-DAAA-7C61-AB63-9BD97AF6EF83}"/>
              </a:ext>
            </a:extLst>
          </p:cNvPr>
          <p:cNvSpPr/>
          <p:nvPr/>
        </p:nvSpPr>
        <p:spPr>
          <a:xfrm rot="18838480" flipV="1">
            <a:off x="4293668" y="3665384"/>
            <a:ext cx="2505560" cy="1404085"/>
          </a:xfrm>
          <a:prstGeom prst="curvedUpArrow">
            <a:avLst/>
          </a:prstGeom>
          <a:solidFill>
            <a:srgbClr val="00B0CE"/>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prstClr val="black"/>
              </a:solidFill>
              <a:effectLst/>
              <a:uLnTx/>
              <a:uFillTx/>
              <a:latin typeface="Neue Haas Grotesk Text Pro"/>
              <a:ea typeface="+mn-ea"/>
              <a:cs typeface="+mn-cs"/>
              <a:sym typeface="Arial"/>
            </a:endParaRPr>
          </a:p>
        </p:txBody>
      </p:sp>
      <p:sp>
        <p:nvSpPr>
          <p:cNvPr id="6" name="Rectangle 5">
            <a:extLst>
              <a:ext uri="{FF2B5EF4-FFF2-40B4-BE49-F238E27FC236}">
                <a16:creationId xmlns:a16="http://schemas.microsoft.com/office/drawing/2014/main" id="{E3C797DD-C5B5-D1D4-5CDC-0083CBE86E04}"/>
              </a:ext>
            </a:extLst>
          </p:cNvPr>
          <p:cNvSpPr/>
          <p:nvPr/>
        </p:nvSpPr>
        <p:spPr>
          <a:xfrm>
            <a:off x="2947844" y="5756443"/>
            <a:ext cx="2243931" cy="933744"/>
          </a:xfrm>
          <a:prstGeom prst="rect">
            <a:avLst/>
          </a:prstGeom>
          <a:solidFill>
            <a:srgbClr val="9DCC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1400" marR="0" lvl="5"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Wingdings" panose="05000000000000000000" pitchFamily="2" charset="2"/>
              </a:rPr>
              <a:t>Develop climate proofing and mitigation measures</a:t>
            </a:r>
            <a:endParaRPr kumimoji="0" lang="en-US" sz="1400" b="0" i="0" u="none" strike="noStrike" kern="0" cap="none" spc="0" normalizeH="0" baseline="0" noProof="0">
              <a:ln>
                <a:noFill/>
              </a:ln>
              <a:solidFill>
                <a:prstClr val="white"/>
              </a:solidFill>
              <a:effectLst/>
              <a:uLnTx/>
              <a:uFillTx/>
              <a:latin typeface="Neue Haas Grotesk Text Pro"/>
              <a:ea typeface="+mn-ea"/>
              <a:cs typeface="Times New Roman" panose="02020603050405020304" pitchFamily="18" charset="0"/>
              <a:sym typeface="Arial"/>
            </a:endParaRPr>
          </a:p>
        </p:txBody>
      </p:sp>
    </p:spTree>
    <p:extLst>
      <p:ext uri="{BB962C8B-B14F-4D97-AF65-F5344CB8AC3E}">
        <p14:creationId xmlns:p14="http://schemas.microsoft.com/office/powerpoint/2010/main" val="29995235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095ACE70-86B0-AC75-B7F4-3005150EC959}"/>
            </a:ext>
          </a:extLst>
        </p:cNvPr>
        <p:cNvGrpSpPr/>
        <p:nvPr/>
      </p:nvGrpSpPr>
      <p:grpSpPr>
        <a:xfrm>
          <a:off x="0" y="0"/>
          <a:ext cx="0" cy="0"/>
          <a:chOff x="0" y="0"/>
          <a:chExt cx="0" cy="0"/>
        </a:xfrm>
      </p:grpSpPr>
      <p:sp>
        <p:nvSpPr>
          <p:cNvPr id="741" name="Google Shape;741;p125">
            <a:extLst>
              <a:ext uri="{FF2B5EF4-FFF2-40B4-BE49-F238E27FC236}">
                <a16:creationId xmlns:a16="http://schemas.microsoft.com/office/drawing/2014/main" id="{67933346-DB83-0A5B-AFF8-9BD6D3A08184}"/>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itle 3">
            <a:extLst>
              <a:ext uri="{FF2B5EF4-FFF2-40B4-BE49-F238E27FC236}">
                <a16:creationId xmlns:a16="http://schemas.microsoft.com/office/drawing/2014/main" id="{CD6DCF40-9E96-4CB8-5B56-45B4202F9CC0}"/>
              </a:ext>
            </a:extLst>
          </p:cNvPr>
          <p:cNvSpPr txBox="1">
            <a:spLocks/>
          </p:cNvSpPr>
          <p:nvPr/>
        </p:nvSpPr>
        <p:spPr>
          <a:xfrm>
            <a:off x="563143" y="466184"/>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Climate resilience assessment steps</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3" name="Text Placeholder 2">
            <a:extLst>
              <a:ext uri="{FF2B5EF4-FFF2-40B4-BE49-F238E27FC236}">
                <a16:creationId xmlns:a16="http://schemas.microsoft.com/office/drawing/2014/main" id="{7E80617C-E4F6-B436-6E4B-EAE2F798D879}"/>
              </a:ext>
            </a:extLst>
          </p:cNvPr>
          <p:cNvSpPr txBox="1">
            <a:spLocks/>
          </p:cNvSpPr>
          <p:nvPr/>
        </p:nvSpPr>
        <p:spPr>
          <a:xfrm>
            <a:off x="1765189" y="1251614"/>
            <a:ext cx="6384898" cy="2796684"/>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4" name="Text Placeholder 2">
            <a:extLst>
              <a:ext uri="{FF2B5EF4-FFF2-40B4-BE49-F238E27FC236}">
                <a16:creationId xmlns:a16="http://schemas.microsoft.com/office/drawing/2014/main" id="{97C32610-4AC9-4390-7328-73EDAC07BBD0}"/>
              </a:ext>
            </a:extLst>
          </p:cNvPr>
          <p:cNvSpPr txBox="1">
            <a:spLocks/>
          </p:cNvSpPr>
          <p:nvPr/>
        </p:nvSpPr>
        <p:spPr>
          <a:xfrm>
            <a:off x="769620" y="1821198"/>
            <a:ext cx="11178721" cy="1657516"/>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None/>
              <a:tabLst/>
              <a:defRPr/>
            </a:pPr>
            <a:r>
              <a:rPr kumimoji="0" lang="en-US" sz="1800" b="1" i="0" u="none" strike="noStrike" kern="1200" cap="none" spc="0" normalizeH="0" baseline="0" noProof="0">
                <a:ln>
                  <a:noFill/>
                </a:ln>
                <a:solidFill>
                  <a:srgbClr val="0B5FBA"/>
                </a:solidFill>
                <a:effectLst/>
                <a:uLnTx/>
                <a:uFillTx/>
                <a:latin typeface="Roboto"/>
                <a:ea typeface="Roboto"/>
                <a:cs typeface="Roboto"/>
                <a:sym typeface="Arial"/>
              </a:rPr>
              <a:t>Key questions and considerations</a:t>
            </a: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a:t>
            </a:r>
          </a:p>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How might the structural integrity, materials, longevity, and overall effectiveness of project investments be impacted by climate change and disasters?</a:t>
            </a:r>
          </a:p>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How might climate change impact water infrastructure through extreme precipitation and floods? </a:t>
            </a:r>
          </a:p>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How might gradual changes in seasonal or annual patterns of temperature, solar radiation, and drought impact the physical assets of the project?</a:t>
            </a:r>
          </a:p>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What are the implications of climate and disaster impacts to project beneficiaries and stakeholders?</a:t>
            </a:r>
          </a:p>
          <a:p>
            <a:pPr marL="285750" marR="0" lvl="0" indent="-285750" algn="l" defTabSz="914400" rtl="0" eaLnBrk="1" fontAlgn="auto" latinLnBrk="0" hangingPunct="1">
              <a:lnSpc>
                <a:spcPct val="120000"/>
              </a:lnSpc>
              <a:spcBef>
                <a:spcPts val="1000"/>
              </a:spcBef>
              <a:spcAft>
                <a:spcPts val="0"/>
              </a:spcAft>
              <a:buClr>
                <a:srgbClr val="0A5FBA"/>
              </a:buClr>
              <a:buSzTx/>
              <a:buFont typeface="Arial" panose="020B0604020202020204" pitchFamily="34" charset="0"/>
              <a:buChar char="•"/>
              <a:tabLst/>
              <a:defRPr/>
            </a:pPr>
            <a:r>
              <a:rPr kumimoji="0" lang="en-US" sz="1800" b="0" i="0" u="none" strike="noStrike" kern="1200" cap="none" spc="0" normalizeH="0" baseline="0" noProof="0">
                <a:ln>
                  <a:noFill/>
                </a:ln>
                <a:solidFill>
                  <a:srgbClr val="0B5FBA"/>
                </a:solidFill>
                <a:effectLst/>
                <a:uLnTx/>
                <a:uFillTx/>
                <a:latin typeface="Roboto"/>
                <a:ea typeface="Roboto"/>
                <a:cs typeface="Roboto"/>
                <a:sym typeface="Arial"/>
              </a:rPr>
              <a:t>How should strategic plans, engineering design, implementation, operation and maintenance of water infrastructure consider the impacts of climate change and natural disasters as well as impacts by other sectors on the surrounding watershed?</a:t>
            </a:r>
          </a:p>
        </p:txBody>
      </p:sp>
      <p:sp>
        <p:nvSpPr>
          <p:cNvPr id="5" name="Google Shape;735;p125">
            <a:extLst>
              <a:ext uri="{FF2B5EF4-FFF2-40B4-BE49-F238E27FC236}">
                <a16:creationId xmlns:a16="http://schemas.microsoft.com/office/drawing/2014/main" id="{22A21BB4-ADB9-EDD1-B407-5BA112C6A540}"/>
              </a:ext>
            </a:extLst>
          </p:cNvPr>
          <p:cNvSpPr txBox="1"/>
          <p:nvPr/>
        </p:nvSpPr>
        <p:spPr>
          <a:xfrm>
            <a:off x="676656" y="1182007"/>
            <a:ext cx="11601449" cy="49244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1" i="0" u="none" strike="noStrike" kern="0" cap="none" spc="0" normalizeH="0" baseline="0" noProof="0">
                <a:ln>
                  <a:noFill/>
                </a:ln>
                <a:solidFill>
                  <a:srgbClr val="0B5FBA"/>
                </a:solidFill>
                <a:effectLst/>
                <a:uLnTx/>
                <a:uFillTx/>
                <a:latin typeface="Roboto"/>
                <a:ea typeface="Roboto"/>
                <a:cs typeface="Roboto"/>
                <a:sym typeface="Roboto"/>
              </a:rPr>
              <a:t>Step 03 | Climate proofing</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Ensuring long-term resilience of infrastructure systems against projected climate change hazards and their associated impacts</a:t>
            </a:r>
            <a:endParaRPr kumimoji="0" lang="en-US" sz="1600" b="0" i="0" u="none" strike="noStrike" kern="0" cap="none" spc="0" normalizeH="0" baseline="0" noProof="0">
              <a:ln>
                <a:noFill/>
              </a:ln>
              <a:solidFill>
                <a:srgbClr val="000000"/>
              </a:solidFill>
              <a:effectLst/>
              <a:uLnTx/>
              <a:uFillTx/>
              <a:latin typeface="Roboto"/>
              <a:ea typeface="Roboto"/>
              <a:cs typeface="Roboto"/>
              <a:sym typeface="Roboto"/>
            </a:endParaRPr>
          </a:p>
        </p:txBody>
      </p:sp>
    </p:spTree>
    <p:extLst>
      <p:ext uri="{BB962C8B-B14F-4D97-AF65-F5344CB8AC3E}">
        <p14:creationId xmlns:p14="http://schemas.microsoft.com/office/powerpoint/2010/main" val="15167522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8BD3D1-7B78-6CCD-0BAA-0D6339876DF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E54E950-1806-CCAB-A349-04735A52861E}"/>
              </a:ext>
            </a:extLst>
          </p:cNvPr>
          <p:cNvSpPr>
            <a:spLocks noGrp="1"/>
          </p:cNvSpPr>
          <p:nvPr>
            <p:ph sz="quarter" idx="16"/>
          </p:nvPr>
        </p:nvSpPr>
        <p:spPr>
          <a:xfrm>
            <a:off x="549525" y="937153"/>
            <a:ext cx="11642475" cy="741762"/>
          </a:xfrm>
        </p:spPr>
        <p:txBody>
          <a:bodyPr>
            <a:noAutofit/>
          </a:bodyPr>
          <a:lstStyle/>
          <a:p>
            <a:r>
              <a:rPr lang="en-GB"/>
              <a:t>04 | </a:t>
            </a:r>
            <a:r>
              <a:rPr lang="en-US"/>
              <a:t>Case study</a:t>
            </a:r>
          </a:p>
        </p:txBody>
      </p:sp>
    </p:spTree>
    <p:extLst>
      <p:ext uri="{BB962C8B-B14F-4D97-AF65-F5344CB8AC3E}">
        <p14:creationId xmlns:p14="http://schemas.microsoft.com/office/powerpoint/2010/main" val="34680232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FFE5F9-66FB-4F8B-CECB-36184B880E8A}"/>
              </a:ext>
            </a:extLst>
          </p:cNvPr>
          <p:cNvSpPr>
            <a:spLocks noGrp="1"/>
          </p:cNvSpPr>
          <p:nvPr>
            <p:ph sz="quarter" idx="16"/>
          </p:nvPr>
        </p:nvSpPr>
        <p:spPr/>
        <p:txBody>
          <a:bodyPr/>
          <a:lstStyle/>
          <a:p>
            <a:r>
              <a:rPr lang="en-GB"/>
              <a:t>Case study – climate First tool</a:t>
            </a:r>
            <a:endParaRPr lang="en-NL"/>
          </a:p>
        </p:txBody>
      </p:sp>
      <p:pic>
        <p:nvPicPr>
          <p:cNvPr id="5" name="Picture 4" descr="A screenshot of a computer&#10;&#10;AI-generated content may be incorrect.">
            <a:extLst>
              <a:ext uri="{FF2B5EF4-FFF2-40B4-BE49-F238E27FC236}">
                <a16:creationId xmlns:a16="http://schemas.microsoft.com/office/drawing/2014/main" id="{4D9951EF-3097-94B6-E966-7C43A4417E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777" y="2055377"/>
            <a:ext cx="10824446" cy="4802623"/>
          </a:xfrm>
          <a:prstGeom prst="rect">
            <a:avLst/>
          </a:prstGeom>
        </p:spPr>
      </p:pic>
    </p:spTree>
    <p:extLst>
      <p:ext uri="{BB962C8B-B14F-4D97-AF65-F5344CB8AC3E}">
        <p14:creationId xmlns:p14="http://schemas.microsoft.com/office/powerpoint/2010/main" val="11567291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60B08-7DA2-0A1A-02F3-AF154E0BE73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B60E70-34D9-8956-B24D-1B505C6A463A}"/>
              </a:ext>
            </a:extLst>
          </p:cNvPr>
          <p:cNvSpPr>
            <a:spLocks noGrp="1"/>
          </p:cNvSpPr>
          <p:nvPr>
            <p:ph sz="quarter" idx="16"/>
          </p:nvPr>
        </p:nvSpPr>
        <p:spPr/>
        <p:txBody>
          <a:bodyPr/>
          <a:lstStyle/>
          <a:p>
            <a:r>
              <a:rPr lang="en-GB"/>
              <a:t>Case study – climate First tool</a:t>
            </a:r>
            <a:endParaRPr lang="en-NL"/>
          </a:p>
        </p:txBody>
      </p:sp>
      <p:sp>
        <p:nvSpPr>
          <p:cNvPr id="6" name="Content Placeholder 2">
            <a:extLst>
              <a:ext uri="{FF2B5EF4-FFF2-40B4-BE49-F238E27FC236}">
                <a16:creationId xmlns:a16="http://schemas.microsoft.com/office/drawing/2014/main" id="{D79567A9-308D-4A46-A706-033E6071568B}"/>
              </a:ext>
            </a:extLst>
          </p:cNvPr>
          <p:cNvSpPr txBox="1">
            <a:spLocks/>
          </p:cNvSpPr>
          <p:nvPr/>
        </p:nvSpPr>
        <p:spPr>
          <a:xfrm>
            <a:off x="429768" y="2172748"/>
            <a:ext cx="11591656" cy="3800213"/>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An example of a completed </a:t>
            </a:r>
            <a:r>
              <a:rPr kumimoji="0" lang="en-US" sz="1800" b="0" i="0" u="none" strike="noStrike" kern="1200" cap="none" spc="0" normalizeH="0" baseline="0" noProof="0" err="1">
                <a:ln>
                  <a:noFill/>
                </a:ln>
                <a:solidFill>
                  <a:srgbClr val="0A5FBA"/>
                </a:solidFill>
                <a:effectLst/>
                <a:uLnTx/>
                <a:uFillTx/>
                <a:latin typeface="Roboto" panose="02000000000000000000" pitchFamily="2" charset="0"/>
                <a:ea typeface="Roboto" panose="02000000000000000000" pitchFamily="2" charset="0"/>
                <a:cs typeface="+mn-cs"/>
                <a:sym typeface="Arial"/>
              </a:rPr>
              <a:t>ClimateFIRST</a:t>
            </a:r>
            <a:r>
              <a:rPr kumimoji="0" lang="en-US" sz="18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 assessment for an Anaerobic Baffled Reactor (ABR)</a:t>
            </a:r>
          </a:p>
          <a:p>
            <a:pPr marL="228600"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fr-FR" sz="1800" b="0" i="0" u="none" strike="noStrike" kern="120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mn-cs"/>
                <a:sym typeface="Arial"/>
                <a:hlinkClick r:id="rId3">
                  <a:extLst>
                    <a:ext uri="{A12FA001-AC4F-418D-AE19-62706E023703}">
                      <ahyp:hlinkClr xmlns:ahyp="http://schemas.microsoft.com/office/drawing/2018/hyperlinkcolor" val="tx"/>
                    </a:ext>
                  </a:extLst>
                </a:hlinkClick>
              </a:rPr>
              <a:t>https://utsd8.prod.acquia-sites.com/sites/default/files/2023-10/ClimateFIRST_ABR_0.xlsx</a:t>
            </a:r>
            <a:r>
              <a:rPr kumimoji="0" lang="fr-FR" sz="1800" b="0" i="0" u="none" strike="noStrike" kern="120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mn-cs"/>
                <a:sym typeface="Arial"/>
              </a:rPr>
              <a:t> </a:t>
            </a:r>
            <a:endParaRPr kumimoji="0" lang="en-NL" sz="1800" b="0" i="0" u="none" strike="noStrike" kern="120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19584719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F0E8BD3-C712-401B-0377-E2A14396081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043C8A-4E61-C43D-599C-ADFA8A12DF4B}"/>
              </a:ext>
            </a:extLst>
          </p:cNvPr>
          <p:cNvSpPr>
            <a:spLocks noGrp="1"/>
          </p:cNvSpPr>
          <p:nvPr>
            <p:ph sz="quarter" idx="16"/>
          </p:nvPr>
        </p:nvSpPr>
        <p:spPr/>
        <p:txBody>
          <a:bodyPr/>
          <a:lstStyle/>
          <a:p>
            <a:r>
              <a:rPr lang="en-GB"/>
              <a:t>Case study – climate First tool</a:t>
            </a:r>
            <a:endParaRPr lang="en-NL"/>
          </a:p>
        </p:txBody>
      </p:sp>
      <p:pic>
        <p:nvPicPr>
          <p:cNvPr id="4" name="Picture 3" descr="A diagram of a climate&#10;&#10;AI-generated content may be incorrect.">
            <a:extLst>
              <a:ext uri="{FF2B5EF4-FFF2-40B4-BE49-F238E27FC236}">
                <a16:creationId xmlns:a16="http://schemas.microsoft.com/office/drawing/2014/main" id="{B8D4509D-AAAA-A696-6C1E-6F7002D4F0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29493" y="2095837"/>
            <a:ext cx="8733014" cy="4713611"/>
          </a:xfrm>
          <a:prstGeom prst="rect">
            <a:avLst/>
          </a:prstGeom>
        </p:spPr>
      </p:pic>
    </p:spTree>
    <p:extLst>
      <p:ext uri="{BB962C8B-B14F-4D97-AF65-F5344CB8AC3E}">
        <p14:creationId xmlns:p14="http://schemas.microsoft.com/office/powerpoint/2010/main" val="2922035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651A9F66-8CB3-8FE5-5C13-E8E6153EB2C3}"/>
            </a:ext>
          </a:extLst>
        </p:cNvPr>
        <p:cNvGrpSpPr/>
        <p:nvPr/>
      </p:nvGrpSpPr>
      <p:grpSpPr>
        <a:xfrm>
          <a:off x="0" y="0"/>
          <a:ext cx="0" cy="0"/>
          <a:chOff x="0" y="0"/>
          <a:chExt cx="0" cy="0"/>
        </a:xfrm>
      </p:grpSpPr>
      <p:sp>
        <p:nvSpPr>
          <p:cNvPr id="21" name="Google Shape;169;p6">
            <a:extLst>
              <a:ext uri="{FF2B5EF4-FFF2-40B4-BE49-F238E27FC236}">
                <a16:creationId xmlns:a16="http://schemas.microsoft.com/office/drawing/2014/main" id="{1EFA4818-E8CF-1548-2F73-047B69B24362}"/>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BEFE404C-461C-12D4-BA46-43857FE52ED3}"/>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 </a:t>
            </a: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Online introduction</a:t>
            </a: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3" name="Google Shape;187;p6">
            <a:extLst>
              <a:ext uri="{FF2B5EF4-FFF2-40B4-BE49-F238E27FC236}">
                <a16:creationId xmlns:a16="http://schemas.microsoft.com/office/drawing/2014/main" id="{C9348FCA-1B85-1D1B-2CBF-41901D510269}"/>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745A0755-A263-8ECD-4208-FD731C9D5E41}"/>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9E692FF5-01B3-C8BF-BE11-A70E6D362BB5}"/>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1FCC4AF0-4754-C412-A329-B029CA69B469}"/>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A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 name="Google Shape;175;p6">
            <a:extLst>
              <a:ext uri="{FF2B5EF4-FFF2-40B4-BE49-F238E27FC236}">
                <a16:creationId xmlns:a16="http://schemas.microsoft.com/office/drawing/2014/main" id="{645B67AE-678A-4153-A6B8-D7BBB332063D}"/>
              </a:ext>
            </a:extLst>
          </p:cNvPr>
          <p:cNvSpPr/>
          <p:nvPr/>
        </p:nvSpPr>
        <p:spPr>
          <a:xfrm>
            <a:off x="3555665"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2</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sp>
        <p:nvSpPr>
          <p:cNvPr id="50" name="Google Shape;170;p6">
            <a:extLst>
              <a:ext uri="{FF2B5EF4-FFF2-40B4-BE49-F238E27FC236}">
                <a16:creationId xmlns:a16="http://schemas.microsoft.com/office/drawing/2014/main" id="{C95C8A7C-2751-B38C-5206-FB1DE281C9D4}"/>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Risk Assessments</a:t>
            </a:r>
          </a:p>
        </p:txBody>
      </p:sp>
      <p:sp>
        <p:nvSpPr>
          <p:cNvPr id="51" name="Google Shape;170;p6">
            <a:extLst>
              <a:ext uri="{FF2B5EF4-FFF2-40B4-BE49-F238E27FC236}">
                <a16:creationId xmlns:a16="http://schemas.microsoft.com/office/drawing/2014/main" id="{2FAC2F55-DB32-5B20-9EF8-4BFF2F4F2827}"/>
              </a:ext>
            </a:extLst>
          </p:cNvPr>
          <p:cNvSpPr txBox="1"/>
          <p:nvPr/>
        </p:nvSpPr>
        <p:spPr>
          <a:xfrm>
            <a:off x="3650983" y="3737931"/>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52" name="Google Shape;170;p6">
            <a:extLst>
              <a:ext uri="{FF2B5EF4-FFF2-40B4-BE49-F238E27FC236}">
                <a16:creationId xmlns:a16="http://schemas.microsoft.com/office/drawing/2014/main" id="{BA89963A-E75C-566E-E3DB-AE9EC3412165}"/>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prstClr val="white">
                    <a:lumMod val="85000"/>
                  </a:prstClr>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53" name="Google Shape;170;p6">
            <a:extLst>
              <a:ext uri="{FF2B5EF4-FFF2-40B4-BE49-F238E27FC236}">
                <a16:creationId xmlns:a16="http://schemas.microsoft.com/office/drawing/2014/main" id="{BDE61B24-5107-0725-BD96-5E202A141820}"/>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srgbClr val="FFFFFF"/>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solidFill>
                <a:effectLst/>
                <a:uLnTx/>
                <a:uFillTx/>
                <a:latin typeface="Roboto"/>
                <a:ea typeface="Roboto"/>
                <a:cs typeface="Roboto"/>
                <a:sym typeface="Arial"/>
              </a:rPr>
              <a:t>Toolkit for water and sanitation infrastructure planning </a:t>
            </a:r>
          </a:p>
        </p:txBody>
      </p:sp>
      <p:sp>
        <p:nvSpPr>
          <p:cNvPr id="55" name="Google Shape;175;p6">
            <a:extLst>
              <a:ext uri="{FF2B5EF4-FFF2-40B4-BE49-F238E27FC236}">
                <a16:creationId xmlns:a16="http://schemas.microsoft.com/office/drawing/2014/main" id="{E5F4EB43-AFAB-9596-501F-DC8104ABF70C}"/>
              </a:ext>
            </a:extLst>
          </p:cNvPr>
          <p:cNvSpPr/>
          <p:nvPr/>
        </p:nvSpPr>
        <p:spPr>
          <a:xfrm>
            <a:off x="5364108"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3</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sp>
        <p:nvSpPr>
          <p:cNvPr id="58" name="Google Shape;175;p6">
            <a:extLst>
              <a:ext uri="{FF2B5EF4-FFF2-40B4-BE49-F238E27FC236}">
                <a16:creationId xmlns:a16="http://schemas.microsoft.com/office/drawing/2014/main" id="{6D787F13-22C4-61A2-F27E-819E9BD24964}"/>
              </a:ext>
            </a:extLst>
          </p:cNvPr>
          <p:cNvSpPr/>
          <p:nvPr/>
        </p:nvSpPr>
        <p:spPr>
          <a:xfrm>
            <a:off x="7108155"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4</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sp>
        <p:nvSpPr>
          <p:cNvPr id="61" name="Google Shape;175;p6">
            <a:extLst>
              <a:ext uri="{FF2B5EF4-FFF2-40B4-BE49-F238E27FC236}">
                <a16:creationId xmlns:a16="http://schemas.microsoft.com/office/drawing/2014/main" id="{F9B1AE25-EB63-69DD-D5D4-6CCA26B8964A}"/>
              </a:ext>
            </a:extLst>
          </p:cNvPr>
          <p:cNvSpPr/>
          <p:nvPr/>
        </p:nvSpPr>
        <p:spPr>
          <a:xfrm>
            <a:off x="9003420"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Arial"/>
              </a:rPr>
              <a:t>Module 5</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Arial"/>
            </a:endParaRPr>
          </a:p>
        </p:txBody>
      </p:sp>
      <p:grpSp>
        <p:nvGrpSpPr>
          <p:cNvPr id="63" name="Google Shape;174;p6">
            <a:extLst>
              <a:ext uri="{FF2B5EF4-FFF2-40B4-BE49-F238E27FC236}">
                <a16:creationId xmlns:a16="http://schemas.microsoft.com/office/drawing/2014/main" id="{AEC189CA-2FBF-BBCA-1F5E-A8EED66712BC}"/>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5C03250B-595C-6512-FCFE-729A9ABF16A7}"/>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76DDAF28-DF3B-0AC2-FEC6-E445629BD741}"/>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1</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sp>
        <p:nvSpPr>
          <p:cNvPr id="2" name="Google Shape;257;p7">
            <a:extLst>
              <a:ext uri="{FF2B5EF4-FFF2-40B4-BE49-F238E27FC236}">
                <a16:creationId xmlns:a16="http://schemas.microsoft.com/office/drawing/2014/main" id="{BE4C230A-DE28-420D-EB38-8A7620727E82}"/>
              </a:ext>
            </a:extLst>
          </p:cNvPr>
          <p:cNvSpPr txBox="1"/>
          <p:nvPr/>
        </p:nvSpPr>
        <p:spPr>
          <a:xfrm>
            <a:off x="8957734" y="5648244"/>
            <a:ext cx="2838026"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33" b="1" i="0" u="none" strike="noStrike" kern="0" cap="none" spc="0" normalizeH="0" baseline="0" noProof="0">
                <a:ln>
                  <a:noFill/>
                </a:ln>
                <a:solidFill>
                  <a:srgbClr val="0B5FBA"/>
                </a:solidFill>
                <a:effectLst/>
                <a:uLnTx/>
                <a:uFillTx/>
                <a:latin typeface="Roboto"/>
                <a:ea typeface="Roboto"/>
                <a:cs typeface="Roboto"/>
                <a:sym typeface="Arial"/>
              </a:rPr>
              <a:t>Equips participants to understand and manage the impacts of climate change on infrastructure.</a:t>
            </a:r>
          </a:p>
        </p:txBody>
      </p:sp>
    </p:spTree>
    <p:extLst>
      <p:ext uri="{BB962C8B-B14F-4D97-AF65-F5344CB8AC3E}">
        <p14:creationId xmlns:p14="http://schemas.microsoft.com/office/powerpoint/2010/main" val="10774951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8DD3688-3AB3-62F1-BB76-4F55336AA591}"/>
              </a:ext>
            </a:extLst>
          </p:cNvPr>
          <p:cNvSpPr>
            <a:spLocks noGrp="1"/>
          </p:cNvSpPr>
          <p:nvPr>
            <p:ph sz="quarter" idx="16"/>
          </p:nvPr>
        </p:nvSpPr>
        <p:spPr/>
        <p:txBody>
          <a:bodyPr/>
          <a:lstStyle/>
          <a:p>
            <a:r>
              <a:rPr lang="en-GB"/>
              <a:t>LUNCH</a:t>
            </a:r>
          </a:p>
        </p:txBody>
      </p:sp>
    </p:spTree>
    <p:extLst>
      <p:ext uri="{BB962C8B-B14F-4D97-AF65-F5344CB8AC3E}">
        <p14:creationId xmlns:p14="http://schemas.microsoft.com/office/powerpoint/2010/main" val="6933027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4F4A92D-DC95-0963-449C-DF7A90375C4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57C088-21BA-C31B-E0A8-EACB20EACED5}"/>
              </a:ext>
            </a:extLst>
          </p:cNvPr>
          <p:cNvSpPr>
            <a:spLocks noGrp="1"/>
          </p:cNvSpPr>
          <p:nvPr>
            <p:ph sz="quarter" idx="16"/>
          </p:nvPr>
        </p:nvSpPr>
        <p:spPr>
          <a:xfrm>
            <a:off x="549525" y="937153"/>
            <a:ext cx="11642475" cy="741762"/>
          </a:xfrm>
        </p:spPr>
        <p:txBody>
          <a:bodyPr>
            <a:noAutofit/>
          </a:bodyPr>
          <a:lstStyle/>
          <a:p>
            <a:r>
              <a:rPr lang="en-GB"/>
              <a:t>05 | </a:t>
            </a:r>
            <a:r>
              <a:rPr lang="en-US"/>
              <a:t>What is scenario-based planning?</a:t>
            </a:r>
          </a:p>
        </p:txBody>
      </p:sp>
    </p:spTree>
    <p:extLst>
      <p:ext uri="{BB962C8B-B14F-4D97-AF65-F5344CB8AC3E}">
        <p14:creationId xmlns:p14="http://schemas.microsoft.com/office/powerpoint/2010/main" val="2650993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80">
          <a:extLst>
            <a:ext uri="{FF2B5EF4-FFF2-40B4-BE49-F238E27FC236}">
              <a16:creationId xmlns:a16="http://schemas.microsoft.com/office/drawing/2014/main" id="{8BBA1B5D-A6E9-B00B-206E-4CCEB6C7C5B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D883A4A-0D0A-13EB-E89A-59E1771666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04742" y="2876769"/>
            <a:ext cx="6582515" cy="3824005"/>
          </a:xfrm>
          <a:prstGeom prst="rect">
            <a:avLst/>
          </a:prstGeom>
        </p:spPr>
      </p:pic>
      <p:sp>
        <p:nvSpPr>
          <p:cNvPr id="686" name="Google Shape;686;p35">
            <a:extLst>
              <a:ext uri="{FF2B5EF4-FFF2-40B4-BE49-F238E27FC236}">
                <a16:creationId xmlns:a16="http://schemas.microsoft.com/office/drawing/2014/main" id="{DDCBE45C-82CB-D5EC-06EA-3683E5E1C703}"/>
              </a:ext>
            </a:extLst>
          </p:cNvPr>
          <p:cNvSpPr/>
          <p:nvPr/>
        </p:nvSpPr>
        <p:spPr>
          <a:xfrm>
            <a:off x="1053346" y="978233"/>
            <a:ext cx="551942" cy="491935"/>
          </a:xfrm>
          <a:custGeom>
            <a:avLst/>
            <a:gdLst/>
            <a:ahLst/>
            <a:cxnLst/>
            <a:rect l="l" t="t" r="r" b="b"/>
            <a:pathLst>
              <a:path w="1103884" h="983869" extrusionOk="0">
                <a:moveTo>
                  <a:pt x="0" y="0"/>
                </a:moveTo>
                <a:lnTo>
                  <a:pt x="1103884" y="0"/>
                </a:lnTo>
                <a:lnTo>
                  <a:pt x="1103884" y="983869"/>
                </a:lnTo>
                <a:lnTo>
                  <a:pt x="0" y="98386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35">
            <a:extLst>
              <a:ext uri="{FF2B5EF4-FFF2-40B4-BE49-F238E27FC236}">
                <a16:creationId xmlns:a16="http://schemas.microsoft.com/office/drawing/2014/main" id="{C0609CB8-92BA-80C1-96EA-171069B8B9F4}"/>
              </a:ext>
            </a:extLst>
          </p:cNvPr>
          <p:cNvSpPr/>
          <p:nvPr/>
        </p:nvSpPr>
        <p:spPr>
          <a:xfrm>
            <a:off x="7700320" y="991040"/>
            <a:ext cx="387159" cy="528511"/>
          </a:xfrm>
          <a:custGeom>
            <a:avLst/>
            <a:gdLst/>
            <a:ahLst/>
            <a:cxnLst/>
            <a:rect l="l" t="t" r="r" b="b"/>
            <a:pathLst>
              <a:path w="774319" h="1057021" extrusionOk="0">
                <a:moveTo>
                  <a:pt x="0" y="0"/>
                </a:moveTo>
                <a:lnTo>
                  <a:pt x="774319" y="0"/>
                </a:lnTo>
                <a:lnTo>
                  <a:pt x="774319" y="1057021"/>
                </a:lnTo>
                <a:lnTo>
                  <a:pt x="0" y="105702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b="-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35">
            <a:extLst>
              <a:ext uri="{FF2B5EF4-FFF2-40B4-BE49-F238E27FC236}">
                <a16:creationId xmlns:a16="http://schemas.microsoft.com/office/drawing/2014/main" id="{306AFBBE-D41B-0FA8-229B-EB7D57841491}"/>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10" name="Title 3">
            <a:extLst>
              <a:ext uri="{FF2B5EF4-FFF2-40B4-BE49-F238E27FC236}">
                <a16:creationId xmlns:a16="http://schemas.microsoft.com/office/drawing/2014/main" id="{8C181EAC-42E8-045E-80F2-FEF4448BEF84}"/>
              </a:ext>
            </a:extLst>
          </p:cNvPr>
          <p:cNvSpPr txBox="1">
            <a:spLocks/>
          </p:cNvSpPr>
          <p:nvPr/>
        </p:nvSpPr>
        <p:spPr>
          <a:xfrm>
            <a:off x="219456" y="499105"/>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120018"/>
              </a:lnSpc>
              <a:spcBef>
                <a:spcPct val="0"/>
              </a:spcBef>
              <a:spcAft>
                <a:spcPts val="0"/>
              </a:spcAft>
              <a:buClr>
                <a:srgbClr val="000000"/>
              </a:buClr>
              <a:buSzPts val="5395"/>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Definition</a:t>
            </a:r>
            <a:endParaRPr kumimoji="0" lang="en-US" sz="800" b="0" i="0" u="none" strike="noStrike" kern="1200" cap="none" spc="0" normalizeH="0" baseline="0" noProof="0">
              <a:ln>
                <a:noFill/>
              </a:ln>
              <a:solidFill>
                <a:prstClr val="black"/>
              </a:solidFill>
              <a:effectLst/>
              <a:uLnTx/>
              <a:uFillTx/>
              <a:latin typeface="Roboto Black" panose="02000000000000000000" pitchFamily="2" charset="0"/>
              <a:ea typeface="Roboto Black" panose="02000000000000000000" pitchFamily="2" charset="0"/>
              <a:cs typeface="+mj-cs"/>
              <a:sym typeface="Arial"/>
            </a:endParaRPr>
          </a:p>
        </p:txBody>
      </p:sp>
      <p:sp>
        <p:nvSpPr>
          <p:cNvPr id="2" name="Text Placeholder 2">
            <a:extLst>
              <a:ext uri="{FF2B5EF4-FFF2-40B4-BE49-F238E27FC236}">
                <a16:creationId xmlns:a16="http://schemas.microsoft.com/office/drawing/2014/main" id="{D87730A1-B3A5-F3D1-DC10-CD08409F0230}"/>
              </a:ext>
            </a:extLst>
          </p:cNvPr>
          <p:cNvSpPr txBox="1">
            <a:spLocks/>
          </p:cNvSpPr>
          <p:nvPr/>
        </p:nvSpPr>
        <p:spPr>
          <a:xfrm>
            <a:off x="219456" y="1084148"/>
            <a:ext cx="10194994" cy="169951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
                <a:srgbClr val="0A5FBA"/>
              </a:buClr>
              <a:buSzPct val="150000"/>
              <a:buFont typeface="Arial" panose="020B0604020202020204" pitchFamily="34" charset="0"/>
              <a:buChar char="•"/>
              <a:tabLst/>
              <a:defRPr/>
            </a:pPr>
            <a:r>
              <a:rPr kumimoji="0" lang="en-US" sz="1400" b="1" i="0" u="none" strike="noStrike" kern="1200" cap="none" spc="0" normalizeH="0" baseline="0" noProof="0">
                <a:ln>
                  <a:noFill/>
                </a:ln>
                <a:solidFill>
                  <a:srgbClr val="0B5FBA"/>
                </a:solidFill>
                <a:effectLst/>
                <a:uLnTx/>
                <a:uFillTx/>
                <a:latin typeface="Roboto"/>
                <a:ea typeface="Roboto"/>
                <a:cs typeface="Roboto"/>
                <a:sym typeface="Roboto"/>
              </a:rPr>
              <a:t>Scenario-based planning </a:t>
            </a:r>
            <a:r>
              <a:rPr kumimoji="0" lang="en-US" sz="1400" b="0" i="0" u="none" strike="noStrike" kern="1200" cap="none" spc="0" normalizeH="0" baseline="0" noProof="0">
                <a:ln>
                  <a:noFill/>
                </a:ln>
                <a:solidFill>
                  <a:srgbClr val="0B5FBA"/>
                </a:solidFill>
                <a:effectLst/>
                <a:uLnTx/>
                <a:uFillTx/>
                <a:latin typeface="Roboto"/>
                <a:ea typeface="Roboto"/>
                <a:cs typeface="Roboto"/>
                <a:sym typeface="Roboto"/>
              </a:rPr>
              <a:t>is a practical approach that you can use to improve and adapt your existing WASH planning to take account of climate change and other sources of risk and uncertainty.</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400" b="0" i="0" u="none" strike="noStrike" kern="1200" cap="none" spc="0" normalizeH="0" baseline="0" noProof="0">
                <a:ln>
                  <a:noFill/>
                </a:ln>
                <a:solidFill>
                  <a:srgbClr val="0B5FBA"/>
                </a:solidFill>
                <a:effectLst/>
                <a:uLnTx/>
                <a:uFillTx/>
                <a:latin typeface="Roboto"/>
                <a:ea typeface="Roboto"/>
                <a:cs typeface="Roboto"/>
                <a:sym typeface="Roboto"/>
              </a:rPr>
              <a:t>Shifts focus from predicting the future to preparing for different possible futures.</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400" b="0" i="0" u="none" strike="noStrike" kern="1200" cap="none" spc="0" normalizeH="0" baseline="0" noProof="0">
                <a:ln>
                  <a:noFill/>
                </a:ln>
                <a:solidFill>
                  <a:srgbClr val="0B5FBA"/>
                </a:solidFill>
                <a:effectLst/>
                <a:uLnTx/>
                <a:uFillTx/>
                <a:latin typeface="Roboto"/>
                <a:ea typeface="Roboto"/>
                <a:cs typeface="Roboto"/>
                <a:sym typeface="Roboto"/>
              </a:rPr>
              <a:t>It's flexible: can be used for a full multi-stakeholder plan or to adjust existing processes.</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400" b="0" i="0" u="none" strike="noStrike" kern="1200" cap="none" spc="0" normalizeH="0" baseline="0" noProof="0">
                <a:ln>
                  <a:noFill/>
                </a:ln>
                <a:solidFill>
                  <a:srgbClr val="0B5FBA"/>
                </a:solidFill>
                <a:effectLst/>
                <a:uLnTx/>
                <a:uFillTx/>
                <a:latin typeface="Roboto"/>
                <a:ea typeface="Roboto"/>
                <a:cs typeface="Roboto"/>
                <a:sym typeface="Roboto"/>
              </a:rPr>
              <a:t>Key benefit: develops </a:t>
            </a:r>
            <a:r>
              <a:rPr kumimoji="0" lang="en-US" sz="1400" b="1" i="0" u="none" strike="noStrike" kern="1200" cap="none" spc="0" normalizeH="0" baseline="0" noProof="0">
                <a:ln>
                  <a:noFill/>
                </a:ln>
                <a:solidFill>
                  <a:srgbClr val="0B5FBA"/>
                </a:solidFill>
                <a:effectLst/>
                <a:uLnTx/>
                <a:uFillTx/>
                <a:latin typeface="Roboto"/>
                <a:ea typeface="Roboto"/>
                <a:cs typeface="Roboto"/>
                <a:sym typeface="Roboto"/>
              </a:rPr>
              <a:t>climate-resilient strategies</a:t>
            </a:r>
            <a:r>
              <a:rPr kumimoji="0" lang="en-US" sz="1400" b="0" i="0" u="none" strike="noStrike" kern="1200" cap="none" spc="0" normalizeH="0" baseline="0" noProof="0">
                <a:ln>
                  <a:noFill/>
                </a:ln>
                <a:solidFill>
                  <a:srgbClr val="0B5FBA"/>
                </a:solidFill>
                <a:effectLst/>
                <a:uLnTx/>
                <a:uFillTx/>
                <a:latin typeface="Roboto"/>
                <a:ea typeface="Roboto"/>
                <a:cs typeface="Roboto"/>
                <a:sym typeface="Roboto"/>
              </a:rPr>
              <a:t>.</a:t>
            </a:r>
          </a:p>
          <a:p>
            <a:pPr marL="457200" marR="0" lvl="1" indent="0" algn="just" defTabSz="914400" rtl="0" eaLnBrk="1" fontAlgn="auto" latinLnBrk="0" hangingPunct="1">
              <a:lnSpc>
                <a:spcPct val="120000"/>
              </a:lnSpc>
              <a:spcBef>
                <a:spcPts val="0"/>
              </a:spcBef>
              <a:spcAft>
                <a:spcPts val="0"/>
              </a:spcAft>
              <a:buClr>
                <a:srgbClr val="0A5FBA"/>
              </a:buClr>
              <a:buSzPts val="2899"/>
              <a:buFont typeface="Arial" panose="020B0604020202020204" pitchFamily="34" charset="0"/>
              <a:buNone/>
              <a:tabLst/>
              <a:defRPr/>
            </a:pPr>
            <a:endParaRPr kumimoji="0" lang="en-US" sz="1400" b="0" i="0" u="none" strike="noStrike" kern="1200" cap="none" spc="0" normalizeH="0" baseline="0" noProof="0">
              <a:ln>
                <a:noFill/>
              </a:ln>
              <a:solidFill>
                <a:srgbClr val="0B5FBA"/>
              </a:solidFill>
              <a:effectLst/>
              <a:uLnTx/>
              <a:uFillTx/>
              <a:latin typeface="Roboto"/>
              <a:ea typeface="Roboto"/>
              <a:cs typeface="Roboto"/>
              <a:sym typeface="Roboto"/>
            </a:endParaRPr>
          </a:p>
        </p:txBody>
      </p:sp>
      <p:sp>
        <p:nvSpPr>
          <p:cNvPr id="4" name="Google Shape;1374;p76">
            <a:extLst>
              <a:ext uri="{FF2B5EF4-FFF2-40B4-BE49-F238E27FC236}">
                <a16:creationId xmlns:a16="http://schemas.microsoft.com/office/drawing/2014/main" id="{13A8D70D-A859-E9A0-F666-F60257A93FFD}"/>
              </a:ext>
            </a:extLst>
          </p:cNvPr>
          <p:cNvSpPr txBox="1"/>
          <p:nvPr/>
        </p:nvSpPr>
        <p:spPr>
          <a:xfrm>
            <a:off x="7786350" y="6654867"/>
            <a:ext cx="1917270" cy="203133"/>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00" b="0" i="1" u="none" strike="noStrike" kern="0" cap="none" spc="0" normalizeH="0" baseline="0" noProof="0">
                <a:ln>
                  <a:noFill/>
                </a:ln>
                <a:solidFill>
                  <a:srgbClr val="0B5FBA"/>
                </a:solidFill>
                <a:effectLst/>
                <a:uLnTx/>
                <a:uFillTx/>
                <a:latin typeface="Roboto"/>
                <a:ea typeface="Roboto"/>
                <a:cs typeface="Roboto"/>
                <a:sym typeface="Roboto"/>
              </a:rPr>
              <a:t>Image credit: </a:t>
            </a:r>
            <a:r>
              <a:rPr kumimoji="0" lang="en-US" sz="1100" b="0" i="1" u="none" strike="noStrike" kern="0" cap="none" spc="0" normalizeH="0" baseline="0" noProof="0" err="1">
                <a:ln>
                  <a:noFill/>
                </a:ln>
                <a:solidFill>
                  <a:srgbClr val="0B5FBA"/>
                </a:solidFill>
                <a:effectLst/>
                <a:uLnTx/>
                <a:uFillTx/>
                <a:latin typeface="Roboto"/>
                <a:ea typeface="Roboto"/>
                <a:cs typeface="Roboto"/>
                <a:sym typeface="Roboto"/>
              </a:rPr>
              <a:t>nps.gouv</a:t>
            </a:r>
            <a:endParaRPr kumimoji="0" sz="933" b="0" i="1" u="none" strike="noStrike" kern="0" cap="none" spc="0" normalizeH="0" baseline="0" noProof="0">
              <a:ln>
                <a:noFill/>
              </a:ln>
              <a:solidFill>
                <a:srgbClr val="000000"/>
              </a:solidFill>
              <a:effectLst/>
              <a:uLnTx/>
              <a:uFillTx/>
              <a:latin typeface="Arial"/>
              <a:cs typeface="Arial"/>
              <a:sym typeface="Arial"/>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95217C39-B5D1-7800-DEE4-17EE5F88DF2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
        <p:nvSpPr>
          <p:cNvPr id="6" name="TextBox 5">
            <a:extLst>
              <a:ext uri="{FF2B5EF4-FFF2-40B4-BE49-F238E27FC236}">
                <a16:creationId xmlns:a16="http://schemas.microsoft.com/office/drawing/2014/main" id="{FCA25A5D-C64A-84DE-21C3-8132B4B53015}"/>
              </a:ext>
            </a:extLst>
          </p:cNvPr>
          <p:cNvSpPr txBox="1"/>
          <p:nvPr/>
        </p:nvSpPr>
        <p:spPr>
          <a:xfrm>
            <a:off x="5526860" y="3584772"/>
            <a:ext cx="1610315" cy="297004"/>
          </a:xfrm>
          <a:prstGeom prst="rect">
            <a:avLst/>
          </a:prstGeom>
          <a:noFill/>
        </p:spPr>
        <p:txBody>
          <a:bodyPr wrap="square" rtlCol="0">
            <a:spAutoFit/>
          </a:bodyPr>
          <a:lstStyle/>
          <a:p>
            <a:pPr marL="457200" marR="0" lvl="0" indent="0" algn="l" defTabSz="914400" rtl="0" eaLnBrk="1" fontAlgn="auto" latinLnBrk="0" hangingPunct="1">
              <a:lnSpc>
                <a:spcPct val="120000"/>
              </a:lnSpc>
              <a:spcBef>
                <a:spcPts val="500"/>
              </a:spcBef>
              <a:spcAft>
                <a:spcPts val="0"/>
              </a:spcAft>
              <a:buClr>
                <a:srgbClr val="0A5FBA"/>
              </a:buClr>
              <a:buSzPct val="100000"/>
              <a:buFont typeface="Arial"/>
              <a:buNone/>
              <a:tabLst/>
              <a:defRPr/>
            </a:pPr>
            <a:r>
              <a:rPr kumimoji="0" lang="fr-FR" sz="1200" b="0" i="0" u="none" strike="noStrike" kern="1200" cap="none" spc="0" normalizeH="0" baseline="0" noProof="0" err="1">
                <a:ln>
                  <a:noFill/>
                </a:ln>
                <a:solidFill>
                  <a:srgbClr val="0B5FBA"/>
                </a:solidFill>
                <a:effectLst/>
                <a:uLnTx/>
                <a:uFillTx/>
                <a:latin typeface="Roboto"/>
                <a:ea typeface="Roboto"/>
                <a:cs typeface="Roboto"/>
                <a:sym typeface="Arial"/>
              </a:rPr>
              <a:t>Extreme</a:t>
            </a:r>
            <a:r>
              <a:rPr kumimoji="0" lang="fr-FR" sz="1200" b="0" i="0" u="none" strike="noStrike" kern="1200" cap="none" spc="0" normalizeH="0" baseline="0" noProof="0">
                <a:ln>
                  <a:noFill/>
                </a:ln>
                <a:solidFill>
                  <a:srgbClr val="0B5FBA"/>
                </a:solidFill>
                <a:effectLst/>
                <a:uLnTx/>
                <a:uFillTx/>
                <a:latin typeface="Roboto"/>
                <a:ea typeface="Roboto"/>
                <a:cs typeface="Roboto"/>
                <a:sym typeface="Arial"/>
              </a:rPr>
              <a:t> </a:t>
            </a:r>
            <a:r>
              <a:rPr kumimoji="0" lang="fr-FR" sz="1200" b="0" i="0" u="none" strike="noStrike" kern="1200" cap="none" spc="0" normalizeH="0" baseline="0" noProof="0" err="1">
                <a:ln>
                  <a:noFill/>
                </a:ln>
                <a:solidFill>
                  <a:srgbClr val="0B5FBA"/>
                </a:solidFill>
                <a:effectLst/>
                <a:uLnTx/>
                <a:uFillTx/>
                <a:latin typeface="Roboto"/>
                <a:ea typeface="Roboto"/>
                <a:cs typeface="Roboto"/>
                <a:sym typeface="Arial"/>
              </a:rPr>
              <a:t>heat</a:t>
            </a:r>
            <a:endParaRPr kumimoji="0" lang="fr-FR" sz="12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7" name="TextBox 6">
            <a:extLst>
              <a:ext uri="{FF2B5EF4-FFF2-40B4-BE49-F238E27FC236}">
                <a16:creationId xmlns:a16="http://schemas.microsoft.com/office/drawing/2014/main" id="{E9C367FD-D8BA-6101-C7A9-38EA33183514}"/>
              </a:ext>
            </a:extLst>
          </p:cNvPr>
          <p:cNvSpPr txBox="1"/>
          <p:nvPr/>
        </p:nvSpPr>
        <p:spPr>
          <a:xfrm>
            <a:off x="7786350" y="6012559"/>
            <a:ext cx="1610315" cy="297004"/>
          </a:xfrm>
          <a:prstGeom prst="rect">
            <a:avLst/>
          </a:prstGeom>
          <a:noFill/>
        </p:spPr>
        <p:txBody>
          <a:bodyPr wrap="square" rtlCol="0">
            <a:spAutoFit/>
          </a:bodyPr>
          <a:lstStyle/>
          <a:p>
            <a:pPr marL="457200" marR="0" lvl="0" indent="0" algn="l" defTabSz="914400" rtl="0" eaLnBrk="1" fontAlgn="auto" latinLnBrk="0" hangingPunct="1">
              <a:lnSpc>
                <a:spcPct val="120000"/>
              </a:lnSpc>
              <a:spcBef>
                <a:spcPts val="500"/>
              </a:spcBef>
              <a:spcAft>
                <a:spcPts val="0"/>
              </a:spcAft>
              <a:buClr>
                <a:srgbClr val="0A5FBA"/>
              </a:buClr>
              <a:buSzPct val="100000"/>
              <a:buFont typeface="Arial"/>
              <a:buNone/>
              <a:tabLst/>
              <a:defRPr/>
            </a:pPr>
            <a:r>
              <a:rPr kumimoji="0" lang="fr-FR" sz="1200" b="0" i="0" u="none" strike="noStrike" kern="1200" cap="none" spc="0" normalizeH="0" baseline="0" noProof="0">
                <a:ln>
                  <a:noFill/>
                </a:ln>
                <a:solidFill>
                  <a:srgbClr val="0B5FBA"/>
                </a:solidFill>
                <a:effectLst/>
                <a:uLnTx/>
                <a:uFillTx/>
                <a:latin typeface="Roboto"/>
                <a:ea typeface="Roboto"/>
                <a:cs typeface="Roboto"/>
                <a:sym typeface="Arial"/>
              </a:rPr>
              <a:t>Flood</a:t>
            </a:r>
          </a:p>
        </p:txBody>
      </p:sp>
      <p:sp>
        <p:nvSpPr>
          <p:cNvPr id="8" name="TextBox 7">
            <a:extLst>
              <a:ext uri="{FF2B5EF4-FFF2-40B4-BE49-F238E27FC236}">
                <a16:creationId xmlns:a16="http://schemas.microsoft.com/office/drawing/2014/main" id="{976EAD16-EC4F-7BFA-13FD-76F6C78E9DE5}"/>
              </a:ext>
            </a:extLst>
          </p:cNvPr>
          <p:cNvSpPr txBox="1"/>
          <p:nvPr/>
        </p:nvSpPr>
        <p:spPr>
          <a:xfrm>
            <a:off x="8940655" y="5089679"/>
            <a:ext cx="1610315" cy="297004"/>
          </a:xfrm>
          <a:prstGeom prst="rect">
            <a:avLst/>
          </a:prstGeom>
          <a:noFill/>
        </p:spPr>
        <p:txBody>
          <a:bodyPr wrap="square" rtlCol="0">
            <a:spAutoFit/>
          </a:bodyPr>
          <a:lstStyle/>
          <a:p>
            <a:pPr marL="457200" marR="0" lvl="0" indent="0" algn="l" defTabSz="914400" rtl="0" eaLnBrk="1" fontAlgn="auto" latinLnBrk="0" hangingPunct="1">
              <a:lnSpc>
                <a:spcPct val="120000"/>
              </a:lnSpc>
              <a:spcBef>
                <a:spcPts val="500"/>
              </a:spcBef>
              <a:spcAft>
                <a:spcPts val="0"/>
              </a:spcAft>
              <a:buClr>
                <a:srgbClr val="0A5FBA"/>
              </a:buClr>
              <a:buSzPct val="100000"/>
              <a:buFont typeface="Arial"/>
              <a:buNone/>
              <a:tabLst/>
              <a:defRPr/>
            </a:pPr>
            <a:r>
              <a:rPr kumimoji="0" lang="fr-FR" sz="1200" b="0" i="0" u="none" strike="noStrike" kern="1200" cap="none" spc="0" normalizeH="0" baseline="0" noProof="0" err="1">
                <a:ln>
                  <a:noFill/>
                </a:ln>
                <a:solidFill>
                  <a:srgbClr val="0B5FBA"/>
                </a:solidFill>
                <a:effectLst/>
                <a:uLnTx/>
                <a:uFillTx/>
                <a:latin typeface="Roboto"/>
                <a:ea typeface="Roboto"/>
                <a:cs typeface="Roboto"/>
                <a:sym typeface="Arial"/>
              </a:rPr>
              <a:t>Landslide</a:t>
            </a:r>
            <a:endParaRPr kumimoji="0" lang="fr-FR" sz="12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9" name="TextBox 8">
            <a:extLst>
              <a:ext uri="{FF2B5EF4-FFF2-40B4-BE49-F238E27FC236}">
                <a16:creationId xmlns:a16="http://schemas.microsoft.com/office/drawing/2014/main" id="{C8C0EF6E-7ADF-8C36-45FE-0C25616B08B3}"/>
              </a:ext>
            </a:extLst>
          </p:cNvPr>
          <p:cNvSpPr txBox="1"/>
          <p:nvPr/>
        </p:nvSpPr>
        <p:spPr>
          <a:xfrm>
            <a:off x="6665445" y="3141268"/>
            <a:ext cx="1610315" cy="297004"/>
          </a:xfrm>
          <a:prstGeom prst="rect">
            <a:avLst/>
          </a:prstGeom>
          <a:noFill/>
        </p:spPr>
        <p:txBody>
          <a:bodyPr wrap="square" rtlCol="0">
            <a:spAutoFit/>
          </a:bodyPr>
          <a:lstStyle/>
          <a:p>
            <a:pPr marL="457200" marR="0" lvl="0" indent="0" algn="l" defTabSz="914400" rtl="0" eaLnBrk="1" fontAlgn="auto" latinLnBrk="0" hangingPunct="1">
              <a:lnSpc>
                <a:spcPct val="120000"/>
              </a:lnSpc>
              <a:spcBef>
                <a:spcPts val="500"/>
              </a:spcBef>
              <a:spcAft>
                <a:spcPts val="0"/>
              </a:spcAft>
              <a:buClr>
                <a:srgbClr val="0A5FBA"/>
              </a:buClr>
              <a:buSzPct val="100000"/>
              <a:buFont typeface="Arial"/>
              <a:buNone/>
              <a:tabLst/>
              <a:defRPr/>
            </a:pPr>
            <a:r>
              <a:rPr kumimoji="0" lang="fr-FR" sz="1200" b="0" i="0" u="none" strike="noStrike" kern="1200" cap="none" spc="0" normalizeH="0" baseline="0" noProof="0" err="1">
                <a:ln>
                  <a:noFill/>
                </a:ln>
                <a:solidFill>
                  <a:srgbClr val="0B5FBA"/>
                </a:solidFill>
                <a:effectLst/>
                <a:uLnTx/>
                <a:uFillTx/>
                <a:latin typeface="Roboto"/>
                <a:ea typeface="Roboto"/>
                <a:cs typeface="Roboto"/>
                <a:sym typeface="Arial"/>
              </a:rPr>
              <a:t>Wildfire</a:t>
            </a:r>
            <a:endParaRPr kumimoji="0" lang="fr-FR" sz="1200" b="0" i="0" u="none" strike="noStrike" kern="1200" cap="none" spc="0" normalizeH="0" baseline="0" noProof="0">
              <a:ln>
                <a:noFill/>
              </a:ln>
              <a:solidFill>
                <a:srgbClr val="0B5FBA"/>
              </a:solidFill>
              <a:effectLst/>
              <a:uLnTx/>
              <a:uFillTx/>
              <a:latin typeface="Roboto"/>
              <a:ea typeface="Roboto"/>
              <a:cs typeface="Roboto"/>
              <a:sym typeface="Arial"/>
            </a:endParaRPr>
          </a:p>
        </p:txBody>
      </p:sp>
    </p:spTree>
    <p:extLst>
      <p:ext uri="{BB962C8B-B14F-4D97-AF65-F5344CB8AC3E}">
        <p14:creationId xmlns:p14="http://schemas.microsoft.com/office/powerpoint/2010/main" val="48817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80">
          <a:extLst>
            <a:ext uri="{FF2B5EF4-FFF2-40B4-BE49-F238E27FC236}">
              <a16:creationId xmlns:a16="http://schemas.microsoft.com/office/drawing/2014/main" id="{19504997-2CDF-F559-81FB-08ADDE0E78EC}"/>
            </a:ext>
          </a:extLst>
        </p:cNvPr>
        <p:cNvGrpSpPr/>
        <p:nvPr/>
      </p:nvGrpSpPr>
      <p:grpSpPr>
        <a:xfrm>
          <a:off x="0" y="0"/>
          <a:ext cx="0" cy="0"/>
          <a:chOff x="0" y="0"/>
          <a:chExt cx="0" cy="0"/>
        </a:xfrm>
      </p:grpSpPr>
      <p:sp>
        <p:nvSpPr>
          <p:cNvPr id="686" name="Google Shape;686;p35">
            <a:extLst>
              <a:ext uri="{FF2B5EF4-FFF2-40B4-BE49-F238E27FC236}">
                <a16:creationId xmlns:a16="http://schemas.microsoft.com/office/drawing/2014/main" id="{F6E716CE-60D8-DFD2-A127-53E25B259CAB}"/>
              </a:ext>
            </a:extLst>
          </p:cNvPr>
          <p:cNvSpPr/>
          <p:nvPr/>
        </p:nvSpPr>
        <p:spPr>
          <a:xfrm>
            <a:off x="1053346" y="978233"/>
            <a:ext cx="551942" cy="491935"/>
          </a:xfrm>
          <a:custGeom>
            <a:avLst/>
            <a:gdLst/>
            <a:ahLst/>
            <a:cxnLst/>
            <a:rect l="l" t="t" r="r" b="b"/>
            <a:pathLst>
              <a:path w="1103884" h="983869" extrusionOk="0">
                <a:moveTo>
                  <a:pt x="0" y="0"/>
                </a:moveTo>
                <a:lnTo>
                  <a:pt x="1103884" y="0"/>
                </a:lnTo>
                <a:lnTo>
                  <a:pt x="1103884" y="983869"/>
                </a:lnTo>
                <a:lnTo>
                  <a:pt x="0" y="98386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35">
            <a:extLst>
              <a:ext uri="{FF2B5EF4-FFF2-40B4-BE49-F238E27FC236}">
                <a16:creationId xmlns:a16="http://schemas.microsoft.com/office/drawing/2014/main" id="{389AAFD1-916F-4EA8-D804-3EF650A35B3F}"/>
              </a:ext>
            </a:extLst>
          </p:cNvPr>
          <p:cNvSpPr/>
          <p:nvPr/>
        </p:nvSpPr>
        <p:spPr>
          <a:xfrm>
            <a:off x="7700320" y="991040"/>
            <a:ext cx="387159" cy="528511"/>
          </a:xfrm>
          <a:custGeom>
            <a:avLst/>
            <a:gdLst/>
            <a:ahLst/>
            <a:cxnLst/>
            <a:rect l="l" t="t" r="r" b="b"/>
            <a:pathLst>
              <a:path w="774319" h="1057021" extrusionOk="0">
                <a:moveTo>
                  <a:pt x="0" y="0"/>
                </a:moveTo>
                <a:lnTo>
                  <a:pt x="774319" y="0"/>
                </a:lnTo>
                <a:lnTo>
                  <a:pt x="774319" y="1057021"/>
                </a:lnTo>
                <a:lnTo>
                  <a:pt x="0" y="105702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b="-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35">
            <a:extLst>
              <a:ext uri="{FF2B5EF4-FFF2-40B4-BE49-F238E27FC236}">
                <a16:creationId xmlns:a16="http://schemas.microsoft.com/office/drawing/2014/main" id="{281555DB-BA4B-CEBB-87F8-41DEEEA0D115}"/>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Genevieve French, Greenpeace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35">
            <a:extLst>
              <a:ext uri="{FF2B5EF4-FFF2-40B4-BE49-F238E27FC236}">
                <a16:creationId xmlns:a16="http://schemas.microsoft.com/office/drawing/2014/main" id="{DABED453-6A55-8FAE-4CFC-9D9406A832A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10" name="Title 3">
            <a:extLst>
              <a:ext uri="{FF2B5EF4-FFF2-40B4-BE49-F238E27FC236}">
                <a16:creationId xmlns:a16="http://schemas.microsoft.com/office/drawing/2014/main" id="{DFD0924F-A608-B14D-8EC9-84387D78E23E}"/>
              </a:ext>
            </a:extLst>
          </p:cNvPr>
          <p:cNvSpPr txBox="1">
            <a:spLocks/>
          </p:cNvSpPr>
          <p:nvPr/>
        </p:nvSpPr>
        <p:spPr>
          <a:xfrm>
            <a:off x="548511" y="550188"/>
            <a:ext cx="10652760" cy="49193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
                <a:srgbClr val="0A5FBA"/>
              </a:buClr>
              <a:buSzPct val="100000"/>
              <a:buFont typeface="Arial"/>
              <a:buNone/>
              <a:tabLst/>
              <a:defRPr/>
            </a:pPr>
            <a:r>
              <a:rPr kumimoji="0" lang="en-US" sz="2400" b="1" i="0" u="none" strike="noStrike" kern="1200" cap="none" spc="0" normalizeH="0" baseline="0" noProof="0">
                <a:ln>
                  <a:noFill/>
                </a:ln>
                <a:solidFill>
                  <a:srgbClr val="0B5FBA"/>
                </a:solidFill>
                <a:effectLst/>
                <a:uLnTx/>
                <a:uFillTx/>
                <a:latin typeface="Roboto"/>
                <a:ea typeface="Roboto"/>
                <a:cs typeface="Roboto"/>
                <a:sym typeface="Roboto"/>
              </a:rPr>
              <a:t>Beyond traditional planning: the case for scenario-based planning in WASH</a:t>
            </a:r>
          </a:p>
        </p:txBody>
      </p:sp>
      <p:sp>
        <p:nvSpPr>
          <p:cNvPr id="2" name="Text Placeholder 2">
            <a:extLst>
              <a:ext uri="{FF2B5EF4-FFF2-40B4-BE49-F238E27FC236}">
                <a16:creationId xmlns:a16="http://schemas.microsoft.com/office/drawing/2014/main" id="{2D695706-CECE-E24D-2471-4A9BB3B4E90F}"/>
              </a:ext>
            </a:extLst>
          </p:cNvPr>
          <p:cNvSpPr txBox="1">
            <a:spLocks/>
          </p:cNvSpPr>
          <p:nvPr/>
        </p:nvSpPr>
        <p:spPr>
          <a:xfrm>
            <a:off x="448056" y="1058031"/>
            <a:ext cx="11447236" cy="3856203"/>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20000"/>
              </a:lnSpc>
              <a:spcBef>
                <a:spcPts val="1000"/>
              </a:spcBef>
              <a:spcAft>
                <a:spcPts val="0"/>
              </a:spcAft>
              <a:buClr>
                <a:srgbClr val="0A5FBA"/>
              </a:buClr>
              <a:buSzPct val="100000"/>
              <a:buFont typeface="Arial" panose="020B0604020202020204" pitchFamily="34" charset="0"/>
              <a:buChar char="•"/>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Why move beyond traditional planning?</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Assumption of continuity</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traditional approaches tend to assume that existing trends (e.g., in climate, population growth) will continue into the future.</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Focus on a single solution</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they focus on finding one best solution to achieve an objective (such as 100% population with access to improved water or sanitation).</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Too simplistic</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extrapolating current trends is too simplistic, which is often unreliable in a complex, changing world.</a:t>
            </a:r>
          </a:p>
          <a:p>
            <a:pPr marL="742950" marR="0" lvl="1" indent="-285750" algn="l" defTabSz="914400" rtl="0" eaLnBrk="1" fontAlgn="auto" latinLnBrk="0" hangingPunct="1">
              <a:lnSpc>
                <a:spcPct val="120000"/>
              </a:lnSpc>
              <a:spcBef>
                <a:spcPts val="50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Blind to risk</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this approach is unlikely to capture the emerging risks presented by climate change or consider many possible solutions.</a:t>
            </a:r>
          </a:p>
          <a:p>
            <a:pPr marL="285750" marR="0" lvl="0" indent="-285750" algn="l" defTabSz="914400" rtl="0" eaLnBrk="1" fontAlgn="auto" latinLnBrk="0" hangingPunct="1">
              <a:lnSpc>
                <a:spcPct val="120000"/>
              </a:lnSpc>
              <a:spcBef>
                <a:spcPts val="1000"/>
              </a:spcBef>
              <a:spcAft>
                <a:spcPts val="0"/>
              </a:spcAft>
              <a:buClr>
                <a:srgbClr val="0A5FBA"/>
              </a:buClr>
              <a:buSzPct val="150000"/>
              <a:buFont typeface="Arial" panose="020B0604020202020204" pitchFamily="34" charset="0"/>
              <a:buChar char="•"/>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Why should scenario-based planning be of interest to WASH sector professionals?</a:t>
            </a:r>
          </a:p>
          <a:p>
            <a:pPr marL="742950" marR="0" lvl="1" indent="-285750" algn="l" defTabSz="914400" rtl="0" eaLnBrk="1" fontAlgn="auto" latinLnBrk="0" hangingPunct="1">
              <a:lnSpc>
                <a:spcPct val="120000"/>
              </a:lnSpc>
              <a:spcBef>
                <a:spcPts val="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The challenge</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we don't know the context or environment we will be operating in in the future.</a:t>
            </a:r>
          </a:p>
          <a:p>
            <a:pPr marL="742950" marR="0" lvl="1" indent="-285750" algn="l" defTabSz="914400" rtl="0" eaLnBrk="1" fontAlgn="auto" latinLnBrk="0" hangingPunct="1">
              <a:lnSpc>
                <a:spcPct val="120000"/>
              </a:lnSpc>
              <a:spcBef>
                <a:spcPts val="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The goal</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to improve and adapt existing WASH planning to take account of climate change and other sources of risk and uncertainty.</a:t>
            </a:r>
          </a:p>
          <a:p>
            <a:pPr marL="742950" marR="0" lvl="1" indent="-285750" algn="l" defTabSz="914400" rtl="0" eaLnBrk="1" fontAlgn="auto" latinLnBrk="0" hangingPunct="1">
              <a:lnSpc>
                <a:spcPct val="120000"/>
              </a:lnSpc>
              <a:spcBef>
                <a:spcPts val="0"/>
              </a:spcBef>
              <a:spcAft>
                <a:spcPts val="0"/>
              </a:spcAft>
              <a:buClr>
                <a:srgbClr val="0A5FBA"/>
              </a:buClr>
              <a:buSzPct val="100000"/>
              <a:buFont typeface="Courier New" panose="02070309020205020404" pitchFamily="49" charset="0"/>
              <a:buChar char="o"/>
              <a:tabLst/>
              <a:defRPr/>
            </a:pPr>
            <a:r>
              <a:rPr kumimoji="0" lang="en-US" sz="1600" b="1" i="0" u="none" strike="noStrike" kern="1200" cap="none" spc="0" normalizeH="0" baseline="0" noProof="0">
                <a:ln>
                  <a:noFill/>
                </a:ln>
                <a:solidFill>
                  <a:srgbClr val="0B5FBA"/>
                </a:solidFill>
                <a:effectLst/>
                <a:uLnTx/>
                <a:uFillTx/>
                <a:latin typeface="Roboto"/>
                <a:ea typeface="Roboto"/>
                <a:cs typeface="Roboto"/>
                <a:sym typeface="Roboto"/>
              </a:rPr>
              <a:t>The methodology</a:t>
            </a:r>
            <a:r>
              <a:rPr kumimoji="0" lang="en-US" sz="1600" b="0" i="0" u="none" strike="noStrike" kern="1200" cap="none" spc="0" normalizeH="0" baseline="0" noProof="0">
                <a:ln>
                  <a:noFill/>
                </a:ln>
                <a:solidFill>
                  <a:srgbClr val="0B5FBA"/>
                </a:solidFill>
                <a:effectLst/>
                <a:uLnTx/>
                <a:uFillTx/>
                <a:latin typeface="Roboto"/>
                <a:ea typeface="Roboto"/>
                <a:cs typeface="Roboto"/>
                <a:sym typeface="Roboto"/>
              </a:rPr>
              <a:t>: scenario-based planning is a practical approach to tackle these challenges.</a:t>
            </a:r>
          </a:p>
          <a:p>
            <a:pPr marL="457200" marR="0" lvl="1" indent="0" algn="l" defTabSz="914400" rtl="0" eaLnBrk="1" fontAlgn="auto" latinLnBrk="0" hangingPunct="1">
              <a:lnSpc>
                <a:spcPct val="120000"/>
              </a:lnSpc>
              <a:spcBef>
                <a:spcPts val="500"/>
              </a:spcBef>
              <a:spcAft>
                <a:spcPts val="0"/>
              </a:spcAft>
              <a:buClr>
                <a:srgbClr val="0A5FBA"/>
              </a:buClr>
              <a:buSzPct val="1000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Roboto"/>
            </a:endParaRPr>
          </a:p>
        </p:txBody>
      </p:sp>
    </p:spTree>
    <p:extLst>
      <p:ext uri="{BB962C8B-B14F-4D97-AF65-F5344CB8AC3E}">
        <p14:creationId xmlns:p14="http://schemas.microsoft.com/office/powerpoint/2010/main" val="38501855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Are RCP And SSP Scenarios? - Earth Science Answers">
            <a:hlinkClick r:id="" action="ppaction://media"/>
            <a:extLst>
              <a:ext uri="{FF2B5EF4-FFF2-40B4-BE49-F238E27FC236}">
                <a16:creationId xmlns:a16="http://schemas.microsoft.com/office/drawing/2014/main" id="{139673EA-971B-346F-917D-061007F7A3FF}"/>
              </a:ext>
            </a:extLst>
          </p:cNvPr>
          <p:cNvPicPr>
            <a:picLocks noRot="1" noChangeAspect="1"/>
          </p:cNvPicPr>
          <p:nvPr>
            <a:videoFile r:link="rId1"/>
          </p:nvPr>
        </p:nvPicPr>
        <p:blipFill>
          <a:blip r:embed="rId3"/>
          <a:stretch>
            <a:fillRect/>
          </a:stretch>
        </p:blipFill>
        <p:spPr>
          <a:xfrm>
            <a:off x="1016000" y="558800"/>
            <a:ext cx="10160000" cy="5740400"/>
          </a:xfrm>
          <a:prstGeom prst="rect">
            <a:avLst/>
          </a:prstGeom>
        </p:spPr>
      </p:pic>
    </p:spTree>
    <p:extLst>
      <p:ext uri="{BB962C8B-B14F-4D97-AF65-F5344CB8AC3E}">
        <p14:creationId xmlns:p14="http://schemas.microsoft.com/office/powerpoint/2010/main" val="263317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2C678-4B7C-D8B1-E484-BD3514A01E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5450D5-0B97-C5CC-EB9F-9C0CBB2A990E}"/>
              </a:ext>
            </a:extLst>
          </p:cNvPr>
          <p:cNvSpPr>
            <a:spLocks noGrp="1"/>
          </p:cNvSpPr>
          <p:nvPr>
            <p:ph type="title"/>
          </p:nvPr>
        </p:nvSpPr>
        <p:spPr/>
        <p:txBody>
          <a:bodyPr/>
          <a:lstStyle/>
          <a:p>
            <a:r>
              <a:rPr lang="en-GB"/>
              <a:t>Representative concentration pathways</a:t>
            </a:r>
            <a:endParaRPr lang="en-NL"/>
          </a:p>
        </p:txBody>
      </p:sp>
      <p:pic>
        <p:nvPicPr>
          <p:cNvPr id="9" name="Content Placeholder 8">
            <a:extLst>
              <a:ext uri="{FF2B5EF4-FFF2-40B4-BE49-F238E27FC236}">
                <a16:creationId xmlns:a16="http://schemas.microsoft.com/office/drawing/2014/main" id="{D1CC1E16-DE00-96F7-EBEC-14A1323F117D}"/>
              </a:ext>
            </a:extLst>
          </p:cNvPr>
          <p:cNvPicPr>
            <a:picLocks noGrp="1" noChangeAspect="1"/>
          </p:cNvPicPr>
          <p:nvPr>
            <p:ph idx="1"/>
          </p:nvPr>
        </p:nvPicPr>
        <p:blipFill>
          <a:blip r:embed="rId2"/>
          <a:stretch>
            <a:fillRect/>
          </a:stretch>
        </p:blipFill>
        <p:spPr>
          <a:xfrm>
            <a:off x="5994242" y="1520127"/>
            <a:ext cx="6019662" cy="4114800"/>
          </a:xfrm>
        </p:spPr>
      </p:pic>
      <p:sp>
        <p:nvSpPr>
          <p:cNvPr id="4" name="TextBox 3">
            <a:extLst>
              <a:ext uri="{FF2B5EF4-FFF2-40B4-BE49-F238E27FC236}">
                <a16:creationId xmlns:a16="http://schemas.microsoft.com/office/drawing/2014/main" id="{0986196A-503C-33CF-141A-F360E57AF19B}"/>
              </a:ext>
            </a:extLst>
          </p:cNvPr>
          <p:cNvSpPr txBox="1"/>
          <p:nvPr/>
        </p:nvSpPr>
        <p:spPr>
          <a:xfrm>
            <a:off x="76338" y="1520127"/>
            <a:ext cx="5917904" cy="440120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Status quo or worse RCP 8.5.</a:t>
            </a:r>
            <a:r>
              <a:rPr kumimoji="0" lang="en-GB" sz="2000" b="0" i="0" u="none" strike="noStrike" kern="0" cap="none" spc="0" normalizeH="0" baseline="0" noProof="0">
                <a:ln>
                  <a:noFill/>
                </a:ln>
                <a:solidFill>
                  <a:srgbClr val="1D2125"/>
                </a:solidFill>
                <a:effectLst/>
                <a:uLnTx/>
                <a:uFillTx/>
                <a:latin typeface="VAG"/>
                <a:cs typeface="Arial"/>
                <a:sym typeface="Arial"/>
              </a:rPr>
              <a:t> Assumes that emissions continue to rise throughout the century and leads to increase in temperature of 3.2- 4.5 °C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Slower mitigation scenario RCP 6.0 </a:t>
            </a:r>
            <a:r>
              <a:rPr kumimoji="0" lang="en-GB" sz="2000" b="0" i="0" u="none" strike="noStrike" kern="0" cap="none" spc="0" normalizeH="0" baseline="0" noProof="0">
                <a:ln>
                  <a:noFill/>
                </a:ln>
                <a:solidFill>
                  <a:srgbClr val="1D2125"/>
                </a:solidFill>
                <a:effectLst/>
                <a:uLnTx/>
                <a:uFillTx/>
                <a:latin typeface="VAG"/>
                <a:cs typeface="Arial"/>
                <a:sym typeface="Arial"/>
              </a:rPr>
              <a:t>Assumes that emissions peak in approximately 2060 before slowly declining, leading to an increase in temperature of 2.0-3.7°C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Moderate mitigation scenario RCP 4.5.</a:t>
            </a:r>
            <a:r>
              <a:rPr kumimoji="0" lang="en-GB" sz="2000" b="0" i="0" u="none" strike="noStrike" kern="0" cap="none" spc="0" normalizeH="0" baseline="0" noProof="0">
                <a:ln>
                  <a:noFill/>
                </a:ln>
                <a:solidFill>
                  <a:srgbClr val="1D2125"/>
                </a:solidFill>
                <a:effectLst/>
                <a:uLnTx/>
                <a:uFillTx/>
                <a:latin typeface="VAG"/>
                <a:cs typeface="Arial"/>
                <a:sym typeface="Arial"/>
              </a:rPr>
              <a:t> Assumes that emissions peak in approximately 2040 before slowly declining, leading to increase in temperature of 1.7- 3.2°C</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Best case scenario RCP 2.6</a:t>
            </a:r>
            <a:r>
              <a:rPr kumimoji="0" lang="en-GB" sz="2000" b="0" i="0" u="none" strike="noStrike" kern="0" cap="none" spc="0" normalizeH="0" baseline="0" noProof="0">
                <a:ln>
                  <a:noFill/>
                </a:ln>
                <a:solidFill>
                  <a:srgbClr val="1D2125"/>
                </a:solidFill>
                <a:effectLst/>
                <a:uLnTx/>
                <a:uFillTx/>
                <a:latin typeface="VAG"/>
                <a:cs typeface="Arial"/>
                <a:sym typeface="Arial"/>
              </a:rPr>
              <a:t>. Declining emissions from 2020 and go to zero by 2100, leading to increase in temperature of 0.9-2.3°C</a:t>
            </a:r>
          </a:p>
        </p:txBody>
      </p:sp>
    </p:spTree>
    <p:extLst>
      <p:ext uri="{BB962C8B-B14F-4D97-AF65-F5344CB8AC3E}">
        <p14:creationId xmlns:p14="http://schemas.microsoft.com/office/powerpoint/2010/main" val="25713102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D00B0-A89C-A0B8-4C66-93103BDE97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EEB873-1293-D87A-4B1B-1DDEE6C0411A}"/>
              </a:ext>
            </a:extLst>
          </p:cNvPr>
          <p:cNvSpPr>
            <a:spLocks noGrp="1"/>
          </p:cNvSpPr>
          <p:nvPr>
            <p:ph type="title"/>
          </p:nvPr>
        </p:nvSpPr>
        <p:spPr/>
        <p:txBody>
          <a:bodyPr/>
          <a:lstStyle/>
          <a:p>
            <a:r>
              <a:rPr lang="en-GB"/>
              <a:t>SHARED SOCIO-ECONOMIC PATHWAYS</a:t>
            </a:r>
            <a:endParaRPr lang="en-NL"/>
          </a:p>
        </p:txBody>
      </p:sp>
      <p:sp>
        <p:nvSpPr>
          <p:cNvPr id="4" name="TextBox 3">
            <a:extLst>
              <a:ext uri="{FF2B5EF4-FFF2-40B4-BE49-F238E27FC236}">
                <a16:creationId xmlns:a16="http://schemas.microsoft.com/office/drawing/2014/main" id="{806CB705-DA23-C71E-A0D5-0B07D495DAF2}"/>
              </a:ext>
            </a:extLst>
          </p:cNvPr>
          <p:cNvSpPr txBox="1"/>
          <p:nvPr/>
        </p:nvSpPr>
        <p:spPr>
          <a:xfrm>
            <a:off x="76338" y="1520127"/>
            <a:ext cx="5917904" cy="47089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SSP1: The sustainable and “green” pathway </a:t>
            </a:r>
            <a:r>
              <a:rPr kumimoji="0" lang="en-GB" sz="2000" b="0" i="0" u="none" strike="noStrike" kern="0" cap="none" spc="0" normalizeH="0" baseline="0" noProof="0">
                <a:ln>
                  <a:noFill/>
                </a:ln>
                <a:solidFill>
                  <a:srgbClr val="1D2125"/>
                </a:solidFill>
                <a:effectLst/>
                <a:uLnTx/>
                <a:uFillTx/>
                <a:latin typeface="VAG"/>
                <a:cs typeface="Arial"/>
                <a:sym typeface="Arial"/>
              </a:rPr>
              <a:t>describes an increasingly sustainable world</a:t>
            </a:r>
            <a:r>
              <a:rPr kumimoji="0" lang="en-GB" sz="2000" b="1" i="0" u="none" strike="noStrike" kern="0" cap="none" spc="0" normalizeH="0" baseline="0" noProof="0">
                <a:ln>
                  <a:noFill/>
                </a:ln>
                <a:solidFill>
                  <a:srgbClr val="1D2125"/>
                </a:solidFill>
                <a:effectLst/>
                <a:uLnTx/>
                <a:uFillTx/>
                <a:latin typeface="VAG"/>
                <a:cs typeface="Arial"/>
                <a:sym typeface="Arial"/>
              </a:rPr>
              <a:t>.</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SSP2: The “Middle of the road” </a:t>
            </a:r>
            <a:r>
              <a:rPr kumimoji="0" lang="en-GB" sz="2000" b="0" i="0" u="none" strike="noStrike" kern="0" cap="none" spc="0" normalizeH="0" baseline="0" noProof="0">
                <a:ln>
                  <a:noFill/>
                </a:ln>
                <a:solidFill>
                  <a:srgbClr val="1D2125"/>
                </a:solidFill>
                <a:effectLst/>
                <a:uLnTx/>
                <a:uFillTx/>
                <a:latin typeface="VAG"/>
                <a:cs typeface="Arial"/>
                <a:sym typeface="Arial"/>
              </a:rPr>
              <a:t>or medium pathway extrapolates the past and current global development into the future</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SSP3: Regional rivalry</a:t>
            </a:r>
            <a:r>
              <a:rPr kumimoji="0" lang="en-GB" sz="2000" b="0" i="0" u="none" strike="noStrike" kern="0" cap="none" spc="0" normalizeH="0" baseline="0" noProof="0">
                <a:ln>
                  <a:noFill/>
                </a:ln>
                <a:solidFill>
                  <a:srgbClr val="1D2125"/>
                </a:solidFill>
                <a:effectLst/>
                <a:uLnTx/>
                <a:uFillTx/>
                <a:latin typeface="VAG"/>
                <a:cs typeface="Arial"/>
                <a:sym typeface="Arial"/>
              </a:rPr>
              <a:t>. A revival of nationalism and regional conflicts pushes global issues into the background. </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SSP4: Inequality. </a:t>
            </a:r>
            <a:r>
              <a:rPr kumimoji="0" lang="en-GB" sz="2000" b="0" i="0" u="none" strike="noStrike" kern="0" cap="none" spc="0" normalizeH="0" baseline="0" noProof="0">
                <a:ln>
                  <a:noFill/>
                </a:ln>
                <a:solidFill>
                  <a:srgbClr val="1D2125"/>
                </a:solidFill>
                <a:effectLst/>
                <a:uLnTx/>
                <a:uFillTx/>
                <a:latin typeface="VAG"/>
                <a:cs typeface="Arial"/>
                <a:sym typeface="Arial"/>
              </a:rPr>
              <a:t>The chasm between globally cooperating developed societies and those stalling at a lower developmental stage with low income and a low level of education is widening. </a:t>
            </a:r>
          </a:p>
          <a:p>
            <a:pPr marL="0" marR="0" lvl="0" indent="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2000" b="1" i="0" u="none" strike="noStrike" kern="0" cap="none" spc="0" normalizeH="0" baseline="0" noProof="0">
                <a:ln>
                  <a:noFill/>
                </a:ln>
                <a:solidFill>
                  <a:srgbClr val="1D2125"/>
                </a:solidFill>
                <a:effectLst/>
                <a:uLnTx/>
                <a:uFillTx/>
                <a:latin typeface="VAG"/>
                <a:cs typeface="Arial"/>
                <a:sym typeface="Arial"/>
              </a:rPr>
              <a:t>SSP5: Fossil-</a:t>
            </a:r>
            <a:r>
              <a:rPr kumimoji="0" lang="en-GB" sz="2000" b="1" i="0" u="none" strike="noStrike" kern="0" cap="none" spc="0" normalizeH="0" baseline="0" noProof="0" err="1">
                <a:ln>
                  <a:noFill/>
                </a:ln>
                <a:solidFill>
                  <a:srgbClr val="1D2125"/>
                </a:solidFill>
                <a:effectLst/>
                <a:uLnTx/>
                <a:uFillTx/>
                <a:latin typeface="VAG"/>
                <a:cs typeface="Arial"/>
                <a:sym typeface="Arial"/>
              </a:rPr>
              <a:t>fueled</a:t>
            </a:r>
            <a:r>
              <a:rPr kumimoji="0" lang="en-GB" sz="2000" b="1" i="0" u="none" strike="noStrike" kern="0" cap="none" spc="0" normalizeH="0" baseline="0" noProof="0">
                <a:ln>
                  <a:noFill/>
                </a:ln>
                <a:solidFill>
                  <a:srgbClr val="1D2125"/>
                </a:solidFill>
                <a:effectLst/>
                <a:uLnTx/>
                <a:uFillTx/>
                <a:latin typeface="VAG"/>
                <a:cs typeface="Arial"/>
                <a:sym typeface="Arial"/>
              </a:rPr>
              <a:t> Development. </a:t>
            </a:r>
            <a:r>
              <a:rPr kumimoji="0" lang="en-GB" sz="2000" b="0" i="0" u="none" strike="noStrike" kern="0" cap="none" spc="0" normalizeH="0" baseline="0" noProof="0">
                <a:ln>
                  <a:noFill/>
                </a:ln>
                <a:solidFill>
                  <a:srgbClr val="1D2125"/>
                </a:solidFill>
                <a:effectLst/>
                <a:uLnTx/>
                <a:uFillTx/>
                <a:latin typeface="VAG"/>
                <a:cs typeface="Arial"/>
                <a:sym typeface="Arial"/>
              </a:rPr>
              <a:t>Global markets are increasingly integrated, leading to innovations and technological progress. </a:t>
            </a:r>
          </a:p>
        </p:txBody>
      </p:sp>
      <p:pic>
        <p:nvPicPr>
          <p:cNvPr id="1026" name="Picture 2">
            <a:extLst>
              <a:ext uri="{FF2B5EF4-FFF2-40B4-BE49-F238E27FC236}">
                <a16:creationId xmlns:a16="http://schemas.microsoft.com/office/drawing/2014/main" id="{8E47BFA7-42F5-9C3A-B767-E3C01D292C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626" y="990357"/>
            <a:ext cx="5983374" cy="4930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94991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03E1A81C-33D8-ECE3-2059-546A340CEAE0}"/>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8F659D4-30B0-1A04-A10A-1E91E09D4205}"/>
              </a:ext>
            </a:extLst>
          </p:cNvPr>
          <p:cNvSpPr/>
          <p:nvPr/>
        </p:nvSpPr>
        <p:spPr>
          <a:xfrm>
            <a:off x="6518796" y="0"/>
            <a:ext cx="5673204"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41" name="Google Shape;741;p125">
            <a:extLst>
              <a:ext uri="{FF2B5EF4-FFF2-40B4-BE49-F238E27FC236}">
                <a16:creationId xmlns:a16="http://schemas.microsoft.com/office/drawing/2014/main" id="{EB2A342C-425F-5D1F-AAFA-14777DF5C54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Text Placeholder 2">
            <a:extLst>
              <a:ext uri="{FF2B5EF4-FFF2-40B4-BE49-F238E27FC236}">
                <a16:creationId xmlns:a16="http://schemas.microsoft.com/office/drawing/2014/main" id="{E12EC201-3500-5048-8B34-864581341917}"/>
              </a:ext>
            </a:extLst>
          </p:cNvPr>
          <p:cNvSpPr txBox="1">
            <a:spLocks/>
          </p:cNvSpPr>
          <p:nvPr/>
        </p:nvSpPr>
        <p:spPr>
          <a:xfrm>
            <a:off x="6996208" y="1481986"/>
            <a:ext cx="4903584" cy="446478"/>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Pts val="2300"/>
              <a:buFont typeface="Arial" panose="020B0604020202020204" pitchFamily="34" charset="0"/>
              <a:buNone/>
              <a:tabLst/>
              <a:defRPr/>
            </a:pPr>
            <a:r>
              <a:rPr kumimoji="0" lang="en-US" sz="2400" b="1" i="0" u="none" strike="noStrike" kern="1200" cap="none" spc="0" normalizeH="0" baseline="0" noProof="0">
                <a:ln>
                  <a:noFill/>
                </a:ln>
                <a:solidFill>
                  <a:prstClr val="white"/>
                </a:solidFill>
                <a:effectLst/>
                <a:uLnTx/>
                <a:uFillTx/>
                <a:latin typeface="Roboto"/>
                <a:ea typeface="Roboto"/>
                <a:cs typeface="Roboto"/>
                <a:sym typeface="Arial"/>
              </a:rPr>
              <a:t>The example of Mombasa</a:t>
            </a:r>
            <a:br>
              <a:rPr kumimoji="0" lang="en-US" sz="1800" b="1" i="0" u="none" strike="noStrike" kern="1200" cap="none" spc="0" normalizeH="0" baseline="0" noProof="0">
                <a:ln>
                  <a:noFill/>
                </a:ln>
                <a:solidFill>
                  <a:prstClr val="white"/>
                </a:solidFill>
                <a:effectLst/>
                <a:uLnTx/>
                <a:uFillTx/>
                <a:latin typeface="Roboto"/>
                <a:ea typeface="Roboto"/>
                <a:cs typeface="Roboto"/>
                <a:sym typeface="Arial"/>
              </a:rPr>
            </a:br>
            <a:r>
              <a:rPr kumimoji="0" lang="en-US" sz="1800" b="0" i="0" u="none" strike="noStrike" kern="1200" cap="none" spc="0" normalizeH="0" baseline="0" noProof="0">
                <a:ln>
                  <a:noFill/>
                </a:ln>
                <a:solidFill>
                  <a:prstClr val="white"/>
                </a:solidFill>
                <a:effectLst/>
                <a:uLnTx/>
                <a:uFillTx/>
                <a:latin typeface="Roboto"/>
                <a:ea typeface="Roboto"/>
                <a:cs typeface="Roboto"/>
                <a:sym typeface="Arial"/>
              </a:rPr>
              <a:t>(</a:t>
            </a:r>
            <a:r>
              <a:rPr kumimoji="0" lang="en-US" sz="1800" b="0" i="1" u="none" strike="noStrike" kern="1200" cap="none" spc="0" normalizeH="0" baseline="0" noProof="0">
                <a:ln>
                  <a:noFill/>
                </a:ln>
                <a:solidFill>
                  <a:prstClr val="white"/>
                </a:solidFill>
                <a:effectLst/>
                <a:uLnTx/>
                <a:uFillTx/>
                <a:latin typeface="Roboto"/>
                <a:ea typeface="Roboto"/>
                <a:cs typeface="Roboto"/>
                <a:sym typeface="Arial"/>
              </a:rPr>
              <a:t>using the Climate Change Knowledge Portal)</a:t>
            </a:r>
          </a:p>
        </p:txBody>
      </p:sp>
      <p:sp>
        <p:nvSpPr>
          <p:cNvPr id="2" name="TextBox 1">
            <a:extLst>
              <a:ext uri="{FF2B5EF4-FFF2-40B4-BE49-F238E27FC236}">
                <a16:creationId xmlns:a16="http://schemas.microsoft.com/office/drawing/2014/main" id="{FEE7504B-C150-A8BF-23F6-B9D0CAE76A59}"/>
              </a:ext>
            </a:extLst>
          </p:cNvPr>
          <p:cNvSpPr txBox="1"/>
          <p:nvPr/>
        </p:nvSpPr>
        <p:spPr>
          <a:xfrm>
            <a:off x="9453259" y="196354"/>
            <a:ext cx="26698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100" b="1" i="0" u="none" strike="noStrike" kern="0" cap="none" spc="0" normalizeH="0" baseline="0" noProof="0">
                <a:ln>
                  <a:noFill/>
                </a:ln>
                <a:solidFill>
                  <a:prstClr val="white"/>
                </a:solidFill>
                <a:effectLst/>
                <a:uLnTx/>
                <a:uFillTx/>
                <a:latin typeface="Roboto"/>
                <a:ea typeface="Roboto"/>
                <a:cs typeface="Roboto"/>
                <a:sym typeface="Roboto"/>
              </a:rPr>
              <a:t>STEP 1: ASSESS HAZARDS</a:t>
            </a:r>
          </a:p>
        </p:txBody>
      </p:sp>
      <p:sp>
        <p:nvSpPr>
          <p:cNvPr id="11" name="Oval 10">
            <a:extLst>
              <a:ext uri="{FF2B5EF4-FFF2-40B4-BE49-F238E27FC236}">
                <a16:creationId xmlns:a16="http://schemas.microsoft.com/office/drawing/2014/main" id="{44E62D92-6558-2EA3-C7EF-4C33632EA7DB}"/>
              </a:ext>
            </a:extLst>
          </p:cNvPr>
          <p:cNvSpPr/>
          <p:nvPr/>
        </p:nvSpPr>
        <p:spPr>
          <a:xfrm>
            <a:off x="9540835" y="516689"/>
            <a:ext cx="389938" cy="389938"/>
          </a:xfrm>
          <a:prstGeom prst="ellipse">
            <a:avLst/>
          </a:prstGeom>
          <a:solidFill>
            <a:srgbClr val="DAED24"/>
          </a:solidFill>
          <a:ln>
            <a:solidFill>
              <a:srgbClr val="DAED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4" name="Oval 13">
            <a:extLst>
              <a:ext uri="{FF2B5EF4-FFF2-40B4-BE49-F238E27FC236}">
                <a16:creationId xmlns:a16="http://schemas.microsoft.com/office/drawing/2014/main" id="{B023756E-52B5-8E03-A54E-9869046BB536}"/>
              </a:ext>
            </a:extLst>
          </p:cNvPr>
          <p:cNvSpPr/>
          <p:nvPr/>
        </p:nvSpPr>
        <p:spPr>
          <a:xfrm>
            <a:off x="9954947"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5" name="Oval 14">
            <a:extLst>
              <a:ext uri="{FF2B5EF4-FFF2-40B4-BE49-F238E27FC236}">
                <a16:creationId xmlns:a16="http://schemas.microsoft.com/office/drawing/2014/main" id="{92F9E739-63F9-9A16-7015-15CC803401B9}"/>
              </a:ext>
            </a:extLst>
          </p:cNvPr>
          <p:cNvSpPr/>
          <p:nvPr/>
        </p:nvSpPr>
        <p:spPr>
          <a:xfrm>
            <a:off x="10369059" y="516689"/>
            <a:ext cx="389938" cy="389938"/>
          </a:xfrm>
          <a:prstGeom prst="ellipse">
            <a:avLst/>
          </a:prstGeom>
          <a:solidFill>
            <a:schemeClr val="bg1">
              <a:lumMod val="95000"/>
            </a:schemeClr>
          </a:solidFill>
          <a:ln w="381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pic>
        <p:nvPicPr>
          <p:cNvPr id="10" name="Picture 9">
            <a:extLst>
              <a:ext uri="{FF2B5EF4-FFF2-40B4-BE49-F238E27FC236}">
                <a16:creationId xmlns:a16="http://schemas.microsoft.com/office/drawing/2014/main" id="{8F86C559-2433-7083-401A-E59F489E9762}"/>
              </a:ext>
            </a:extLst>
          </p:cNvPr>
          <p:cNvPicPr>
            <a:picLocks noChangeAspect="1"/>
          </p:cNvPicPr>
          <p:nvPr/>
        </p:nvPicPr>
        <p:blipFill>
          <a:blip r:embed="rId3"/>
          <a:stretch>
            <a:fillRect/>
          </a:stretch>
        </p:blipFill>
        <p:spPr>
          <a:xfrm>
            <a:off x="13669" y="711658"/>
            <a:ext cx="6343386" cy="4393780"/>
          </a:xfrm>
          <a:prstGeom prst="rect">
            <a:avLst/>
          </a:prstGeom>
        </p:spPr>
      </p:pic>
    </p:spTree>
    <p:extLst>
      <p:ext uri="{BB962C8B-B14F-4D97-AF65-F5344CB8AC3E}">
        <p14:creationId xmlns:p14="http://schemas.microsoft.com/office/powerpoint/2010/main" val="5119067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17">
          <a:extLst>
            <a:ext uri="{FF2B5EF4-FFF2-40B4-BE49-F238E27FC236}">
              <a16:creationId xmlns:a16="http://schemas.microsoft.com/office/drawing/2014/main" id="{E838EED4-249A-6AAA-DAA5-D72EB00C1631}"/>
            </a:ext>
          </a:extLst>
        </p:cNvPr>
        <p:cNvGrpSpPr/>
        <p:nvPr/>
      </p:nvGrpSpPr>
      <p:grpSpPr>
        <a:xfrm>
          <a:off x="0" y="0"/>
          <a:ext cx="0" cy="0"/>
          <a:chOff x="0" y="0"/>
          <a:chExt cx="0" cy="0"/>
        </a:xfrm>
      </p:grpSpPr>
      <p:sp>
        <p:nvSpPr>
          <p:cNvPr id="719" name="Google Shape;719;p125">
            <a:extLst>
              <a:ext uri="{FF2B5EF4-FFF2-40B4-BE49-F238E27FC236}">
                <a16:creationId xmlns:a16="http://schemas.microsoft.com/office/drawing/2014/main" id="{A2A012AA-BDF4-A8E8-3282-32450B55363A}"/>
              </a:ext>
            </a:extLst>
          </p:cNvPr>
          <p:cNvSpPr txBox="1"/>
          <p:nvPr/>
        </p:nvSpPr>
        <p:spPr>
          <a:xfrm>
            <a:off x="423971" y="141515"/>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Main Steps of a CRA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0" name="Google Shape;720;p125">
            <a:extLst>
              <a:ext uri="{FF2B5EF4-FFF2-40B4-BE49-F238E27FC236}">
                <a16:creationId xmlns:a16="http://schemas.microsoft.com/office/drawing/2014/main" id="{4E5C19F1-6494-0280-C913-E8FFEBE5ECA8}"/>
              </a:ext>
            </a:extLst>
          </p:cNvPr>
          <p:cNvSpPr/>
          <p:nvPr/>
        </p:nvSpPr>
        <p:spPr>
          <a:xfrm>
            <a:off x="8070512" y="0"/>
            <a:ext cx="4121488" cy="6858000"/>
          </a:xfrm>
          <a:custGeom>
            <a:avLst/>
            <a:gdLst/>
            <a:ahLst/>
            <a:cxnLst/>
            <a:rect l="l" t="t" r="r" b="b"/>
            <a:pathLst>
              <a:path w="5143855" h="6921436" extrusionOk="0">
                <a:moveTo>
                  <a:pt x="0" y="0"/>
                </a:moveTo>
                <a:lnTo>
                  <a:pt x="5143854" y="0"/>
                </a:lnTo>
                <a:lnTo>
                  <a:pt x="5143854" y="6921436"/>
                </a:lnTo>
                <a:lnTo>
                  <a:pt x="0" y="692143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1" name="Google Shape;721;p125">
            <a:extLst>
              <a:ext uri="{FF2B5EF4-FFF2-40B4-BE49-F238E27FC236}">
                <a16:creationId xmlns:a16="http://schemas.microsoft.com/office/drawing/2014/main" id="{E25BF08D-79B2-3373-3BE7-4231A4131F29}"/>
              </a:ext>
            </a:extLst>
          </p:cNvPr>
          <p:cNvSpPr txBox="1"/>
          <p:nvPr/>
        </p:nvSpPr>
        <p:spPr>
          <a:xfrm rot="-5400000">
            <a:off x="9906414" y="4600683"/>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Michael Foley,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2" name="Group 1">
            <a:extLst>
              <a:ext uri="{FF2B5EF4-FFF2-40B4-BE49-F238E27FC236}">
                <a16:creationId xmlns:a16="http://schemas.microsoft.com/office/drawing/2014/main" id="{7BA80B5B-4613-B7D3-AB9E-285884F26E3C}"/>
              </a:ext>
            </a:extLst>
          </p:cNvPr>
          <p:cNvGrpSpPr/>
          <p:nvPr/>
        </p:nvGrpSpPr>
        <p:grpSpPr>
          <a:xfrm>
            <a:off x="423971" y="933717"/>
            <a:ext cx="7569829" cy="5319396"/>
            <a:chOff x="881171" y="1341008"/>
            <a:chExt cx="7569829" cy="5319396"/>
          </a:xfrm>
        </p:grpSpPr>
        <p:grpSp>
          <p:nvGrpSpPr>
            <p:cNvPr id="722" name="Google Shape;722;p125">
              <a:extLst>
                <a:ext uri="{FF2B5EF4-FFF2-40B4-BE49-F238E27FC236}">
                  <a16:creationId xmlns:a16="http://schemas.microsoft.com/office/drawing/2014/main" id="{1DE4F5CB-459A-E33C-FE26-E8D4E52BE0AD}"/>
                </a:ext>
              </a:extLst>
            </p:cNvPr>
            <p:cNvGrpSpPr/>
            <p:nvPr/>
          </p:nvGrpSpPr>
          <p:grpSpPr>
            <a:xfrm>
              <a:off x="2443300" y="1794230"/>
              <a:ext cx="3624952" cy="3701642"/>
              <a:chOff x="1937751" y="366790"/>
              <a:chExt cx="5437428" cy="5552463"/>
            </a:xfrm>
          </p:grpSpPr>
          <p:sp>
            <p:nvSpPr>
              <p:cNvPr id="723" name="Google Shape;723;p125">
                <a:extLst>
                  <a:ext uri="{FF2B5EF4-FFF2-40B4-BE49-F238E27FC236}">
                    <a16:creationId xmlns:a16="http://schemas.microsoft.com/office/drawing/2014/main" id="{9D058043-2EFF-A383-B364-40C44FA56200}"/>
                  </a:ext>
                </a:extLst>
              </p:cNvPr>
              <p:cNvSpPr/>
              <p:nvPr/>
            </p:nvSpPr>
            <p:spPr>
              <a:xfrm>
                <a:off x="2094902" y="366790"/>
                <a:ext cx="5280277" cy="5280277"/>
              </a:xfrm>
              <a:prstGeom prst="pie">
                <a:avLst>
                  <a:gd name="adj1" fmla="val 16200000"/>
                  <a:gd name="adj2" fmla="val 19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4" name="Google Shape;724;p125">
                <a:extLst>
                  <a:ext uri="{FF2B5EF4-FFF2-40B4-BE49-F238E27FC236}">
                    <a16:creationId xmlns:a16="http://schemas.microsoft.com/office/drawing/2014/main" id="{0C311C93-02FC-4DC4-2B9C-845432F30A8E}"/>
                  </a:ext>
                </a:extLst>
              </p:cNvPr>
              <p:cNvSpPr txBox="1"/>
              <p:nvPr/>
            </p:nvSpPr>
            <p:spPr>
              <a:xfrm>
                <a:off x="4791615" y="932534"/>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1</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5" name="Google Shape;725;p125">
                <a:extLst>
                  <a:ext uri="{FF2B5EF4-FFF2-40B4-BE49-F238E27FC236}">
                    <a16:creationId xmlns:a16="http://schemas.microsoft.com/office/drawing/2014/main" id="{6C721598-B49B-40C9-82E3-9D06F3A11870}"/>
                  </a:ext>
                </a:extLst>
              </p:cNvPr>
              <p:cNvSpPr/>
              <p:nvPr/>
            </p:nvSpPr>
            <p:spPr>
              <a:xfrm>
                <a:off x="1937751" y="638976"/>
                <a:ext cx="5280277" cy="5280277"/>
              </a:xfrm>
              <a:prstGeom prst="pie">
                <a:avLst>
                  <a:gd name="adj1" fmla="val 19800000"/>
                  <a:gd name="adj2" fmla="val 1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6" name="Google Shape;726;p125">
                <a:extLst>
                  <a:ext uri="{FF2B5EF4-FFF2-40B4-BE49-F238E27FC236}">
                    <a16:creationId xmlns:a16="http://schemas.microsoft.com/office/drawing/2014/main" id="{AA3CE723-7AE4-894F-3F58-97A1216B77A4}"/>
                  </a:ext>
                </a:extLst>
              </p:cNvPr>
              <p:cNvSpPr txBox="1"/>
              <p:nvPr/>
            </p:nvSpPr>
            <p:spPr>
              <a:xfrm>
                <a:off x="5552226" y="2744801"/>
                <a:ext cx="1596655" cy="1068627"/>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2</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7" name="Google Shape;727;p125">
                <a:extLst>
                  <a:ext uri="{FF2B5EF4-FFF2-40B4-BE49-F238E27FC236}">
                    <a16:creationId xmlns:a16="http://schemas.microsoft.com/office/drawing/2014/main" id="{E985F9E8-350F-D4E1-B69A-E8FE4CA4F5D9}"/>
                  </a:ext>
                </a:extLst>
              </p:cNvPr>
              <p:cNvSpPr/>
              <p:nvPr/>
            </p:nvSpPr>
            <p:spPr>
              <a:xfrm>
                <a:off x="1937751" y="638976"/>
                <a:ext cx="5280277" cy="5280277"/>
              </a:xfrm>
              <a:prstGeom prst="pie">
                <a:avLst>
                  <a:gd name="adj1" fmla="val 1800000"/>
                  <a:gd name="adj2" fmla="val 54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8" name="Google Shape;728;p125">
                <a:extLst>
                  <a:ext uri="{FF2B5EF4-FFF2-40B4-BE49-F238E27FC236}">
                    <a16:creationId xmlns:a16="http://schemas.microsoft.com/office/drawing/2014/main" id="{8B628112-3494-73D2-FB96-02E1B244AEAC}"/>
                  </a:ext>
                </a:extLst>
              </p:cNvPr>
              <p:cNvSpPr txBox="1"/>
              <p:nvPr/>
            </p:nvSpPr>
            <p:spPr>
              <a:xfrm>
                <a:off x="4634464" y="4222022"/>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3</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25">
                <a:extLst>
                  <a:ext uri="{FF2B5EF4-FFF2-40B4-BE49-F238E27FC236}">
                    <a16:creationId xmlns:a16="http://schemas.microsoft.com/office/drawing/2014/main" id="{30DB2FD4-77C5-721D-D9E6-C3686DB07578}"/>
                  </a:ext>
                </a:extLst>
              </p:cNvPr>
              <p:cNvSpPr/>
              <p:nvPr/>
            </p:nvSpPr>
            <p:spPr>
              <a:xfrm>
                <a:off x="1937751" y="638976"/>
                <a:ext cx="5280277" cy="5280277"/>
              </a:xfrm>
              <a:prstGeom prst="pie">
                <a:avLst>
                  <a:gd name="adj1" fmla="val 5400000"/>
                  <a:gd name="adj2" fmla="val 90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25">
                <a:extLst>
                  <a:ext uri="{FF2B5EF4-FFF2-40B4-BE49-F238E27FC236}">
                    <a16:creationId xmlns:a16="http://schemas.microsoft.com/office/drawing/2014/main" id="{E96D8EA8-832E-29D4-C42D-407EEA11B4CD}"/>
                  </a:ext>
                </a:extLst>
              </p:cNvPr>
              <p:cNvSpPr txBox="1"/>
              <p:nvPr/>
            </p:nvSpPr>
            <p:spPr>
              <a:xfrm>
                <a:off x="2981234" y="4222022"/>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4</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25">
                <a:extLst>
                  <a:ext uri="{FF2B5EF4-FFF2-40B4-BE49-F238E27FC236}">
                    <a16:creationId xmlns:a16="http://schemas.microsoft.com/office/drawing/2014/main" id="{75C87AC3-500B-4B73-A984-F2988CE4F0FE}"/>
                  </a:ext>
                </a:extLst>
              </p:cNvPr>
              <p:cNvSpPr/>
              <p:nvPr/>
            </p:nvSpPr>
            <p:spPr>
              <a:xfrm>
                <a:off x="1937751" y="638976"/>
                <a:ext cx="5280277" cy="5280277"/>
              </a:xfrm>
              <a:prstGeom prst="pie">
                <a:avLst>
                  <a:gd name="adj1" fmla="val 9000000"/>
                  <a:gd name="adj2" fmla="val 126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25">
                <a:extLst>
                  <a:ext uri="{FF2B5EF4-FFF2-40B4-BE49-F238E27FC236}">
                    <a16:creationId xmlns:a16="http://schemas.microsoft.com/office/drawing/2014/main" id="{5BE4AA02-80E9-A167-D38F-3CA7D8A779CB}"/>
                  </a:ext>
                </a:extLst>
              </p:cNvPr>
              <p:cNvSpPr txBox="1"/>
              <p:nvPr/>
            </p:nvSpPr>
            <p:spPr>
              <a:xfrm>
                <a:off x="2019469" y="2744801"/>
                <a:ext cx="1596655" cy="1068627"/>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5</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25">
                <a:extLst>
                  <a:ext uri="{FF2B5EF4-FFF2-40B4-BE49-F238E27FC236}">
                    <a16:creationId xmlns:a16="http://schemas.microsoft.com/office/drawing/2014/main" id="{76B4E23A-653C-A420-DA75-9B197FE27BEE}"/>
                  </a:ext>
                </a:extLst>
              </p:cNvPr>
              <p:cNvSpPr/>
              <p:nvPr/>
            </p:nvSpPr>
            <p:spPr>
              <a:xfrm>
                <a:off x="1937751" y="638976"/>
                <a:ext cx="5280277" cy="5280277"/>
              </a:xfrm>
              <a:prstGeom prst="pie">
                <a:avLst>
                  <a:gd name="adj1" fmla="val 12600000"/>
                  <a:gd name="adj2" fmla="val 162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25">
                <a:extLst>
                  <a:ext uri="{FF2B5EF4-FFF2-40B4-BE49-F238E27FC236}">
                    <a16:creationId xmlns:a16="http://schemas.microsoft.com/office/drawing/2014/main" id="{64B9B280-B32B-71D0-B42B-0839284A5C64}"/>
                  </a:ext>
                </a:extLst>
              </p:cNvPr>
              <p:cNvSpPr txBox="1"/>
              <p:nvPr/>
            </p:nvSpPr>
            <p:spPr>
              <a:xfrm>
                <a:off x="2981234" y="1204720"/>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6</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sp>
          <p:nvSpPr>
            <p:cNvPr id="735" name="Google Shape;735;p125">
              <a:extLst>
                <a:ext uri="{FF2B5EF4-FFF2-40B4-BE49-F238E27FC236}">
                  <a16:creationId xmlns:a16="http://schemas.microsoft.com/office/drawing/2014/main" id="{2D90020B-3718-51D1-31F7-B9E7E6B54335}"/>
                </a:ext>
              </a:extLst>
            </p:cNvPr>
            <p:cNvSpPr txBox="1"/>
            <p:nvPr/>
          </p:nvSpPr>
          <p:spPr>
            <a:xfrm>
              <a:off x="5552248" y="1341008"/>
              <a:ext cx="2810107" cy="8204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01 | Establish the decision-making context</a:t>
              </a:r>
              <a:r>
                <a:rPr kumimoji="0" lang="en-US" sz="1333" b="0" i="0" u="none" strike="noStrike" kern="0" cap="none" spc="0" normalizeH="0" baseline="0" noProof="0">
                  <a:ln>
                    <a:noFill/>
                  </a:ln>
                  <a:solidFill>
                    <a:srgbClr val="000000"/>
                  </a:solidFill>
                  <a:effectLst/>
                  <a:uLnTx/>
                  <a:uFillTx/>
                  <a:latin typeface="Roboto"/>
                  <a:ea typeface="Roboto"/>
                  <a:cs typeface="Roboto"/>
                  <a:sym typeface="Roboto"/>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What are the objectives of the CRA? What decision is to be made? Set the scope.</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6" name="Google Shape;736;p125">
              <a:extLst>
                <a:ext uri="{FF2B5EF4-FFF2-40B4-BE49-F238E27FC236}">
                  <a16:creationId xmlns:a16="http://schemas.microsoft.com/office/drawing/2014/main" id="{A11BBFDB-9522-0738-3B12-3290DEDD3C3F}"/>
                </a:ext>
              </a:extLst>
            </p:cNvPr>
            <p:cNvSpPr txBox="1"/>
            <p:nvPr/>
          </p:nvSpPr>
          <p:spPr>
            <a:xfrm>
              <a:off x="6144963" y="3234683"/>
              <a:ext cx="2106311" cy="102560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02 | Assess hazards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Identify the probability, intensity and timescale of current and future climate hazards.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7" name="Google Shape;737;p125">
              <a:extLst>
                <a:ext uri="{FF2B5EF4-FFF2-40B4-BE49-F238E27FC236}">
                  <a16:creationId xmlns:a16="http://schemas.microsoft.com/office/drawing/2014/main" id="{9D703593-02A3-23D4-4A3F-43F6DAEB4E8E}"/>
                </a:ext>
              </a:extLst>
            </p:cNvPr>
            <p:cNvSpPr txBox="1"/>
            <p:nvPr/>
          </p:nvSpPr>
          <p:spPr>
            <a:xfrm>
              <a:off x="5543207" y="5429682"/>
              <a:ext cx="2907793"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03 | Assess impact</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What are the potential impacts of those hazards on people, assets, services and the environment? Includes analysis of exposure, sensitivity and adaptive capacity.</a:t>
              </a: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 </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25">
              <a:extLst>
                <a:ext uri="{FF2B5EF4-FFF2-40B4-BE49-F238E27FC236}">
                  <a16:creationId xmlns:a16="http://schemas.microsoft.com/office/drawing/2014/main" id="{F462C87B-CA29-302F-68DB-963E8E37DD96}"/>
                </a:ext>
              </a:extLst>
            </p:cNvPr>
            <p:cNvSpPr txBox="1"/>
            <p:nvPr/>
          </p:nvSpPr>
          <p:spPr>
            <a:xfrm>
              <a:off x="881171" y="5429931"/>
              <a:ext cx="2430248" cy="102560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04 | Identify and Assess risks</a:t>
              </a:r>
              <a:r>
                <a:rPr kumimoji="0" lang="en-US" sz="1333" b="0" i="0" u="none" strike="noStrike" kern="0" cap="none" spc="0" normalizeH="0" baseline="0" noProof="0">
                  <a:ln>
                    <a:noFill/>
                  </a:ln>
                  <a:solidFill>
                    <a:srgbClr val="000000"/>
                  </a:solidFill>
                  <a:effectLst/>
                  <a:uLnTx/>
                  <a:uFillTx/>
                  <a:latin typeface="Roboto"/>
                  <a:ea typeface="Roboto"/>
                  <a:cs typeface="Roboto"/>
                  <a:sym typeface="Roboto"/>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Determine risks based on the likelihood of a hazard occurring and the consequence of the identified impacts.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9" name="Google Shape;739;p125">
              <a:extLst>
                <a:ext uri="{FF2B5EF4-FFF2-40B4-BE49-F238E27FC236}">
                  <a16:creationId xmlns:a16="http://schemas.microsoft.com/office/drawing/2014/main" id="{E7C4D9BD-6EA7-47E0-FB80-6F094DB80DC6}"/>
                </a:ext>
              </a:extLst>
            </p:cNvPr>
            <p:cNvSpPr txBox="1"/>
            <p:nvPr/>
          </p:nvSpPr>
          <p:spPr>
            <a:xfrm>
              <a:off x="881171" y="3280698"/>
              <a:ext cx="1299315"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05 | Identify resilience building options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Determine a long list of adaptation options. </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0" name="Google Shape;740;p125">
              <a:extLst>
                <a:ext uri="{FF2B5EF4-FFF2-40B4-BE49-F238E27FC236}">
                  <a16:creationId xmlns:a16="http://schemas.microsoft.com/office/drawing/2014/main" id="{6D7C03C9-F1D4-81A5-CB58-FCD763148F9C}"/>
                </a:ext>
              </a:extLst>
            </p:cNvPr>
            <p:cNvSpPr txBox="1"/>
            <p:nvPr/>
          </p:nvSpPr>
          <p:spPr>
            <a:xfrm>
              <a:off x="881171" y="1525459"/>
              <a:ext cx="1976648"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06 | Appraise resilience building options</a:t>
              </a:r>
              <a:r>
                <a:rPr kumimoji="0" lang="en-US" sz="1333" b="0" i="0" u="none" strike="noStrike" kern="0" cap="none" spc="0" normalizeH="0" baseline="0" noProof="0">
                  <a:ln>
                    <a:noFill/>
                  </a:ln>
                  <a:solidFill>
                    <a:srgbClr val="000000"/>
                  </a:solidFill>
                  <a:effectLst/>
                  <a:uLnTx/>
                  <a:uFillTx/>
                  <a:latin typeface="Arial"/>
                  <a:cs typeface="Arial"/>
                  <a:sym typeface="Arial"/>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Assess options against decision-making criteria; prioritize resilience options.</a:t>
              </a:r>
              <a:endParaRPr kumimoji="0" sz="1333" b="0" i="0" u="none" strike="noStrike" kern="0" cap="none" spc="0" normalizeH="0" baseline="0" noProof="0">
                <a:ln>
                  <a:noFill/>
                </a:ln>
                <a:solidFill>
                  <a:srgbClr val="000000"/>
                </a:solidFill>
                <a:effectLst/>
                <a:uLnTx/>
                <a:uFillTx/>
                <a:latin typeface="Arial"/>
                <a:cs typeface="Arial"/>
                <a:sym typeface="Arial"/>
              </a:endParaRPr>
            </a:p>
          </p:txBody>
        </p:sp>
      </p:grpSp>
      <p:sp>
        <p:nvSpPr>
          <p:cNvPr id="741" name="Google Shape;741;p125">
            <a:extLst>
              <a:ext uri="{FF2B5EF4-FFF2-40B4-BE49-F238E27FC236}">
                <a16:creationId xmlns:a16="http://schemas.microsoft.com/office/drawing/2014/main" id="{0737EF43-98F2-F583-6D63-C3646A7EC3A9}"/>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597848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brightnessContrast bright="-37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99A7CBF8-7EF9-9A87-EBCA-B2AFB82AFF2C}"/>
              </a:ext>
            </a:extLst>
          </p:cNvPr>
          <p:cNvSpPr>
            <a:spLocks noGrp="1"/>
          </p:cNvSpPr>
          <p:nvPr>
            <p:ph sz="quarter" idx="16"/>
          </p:nvPr>
        </p:nvSpPr>
        <p:spPr>
          <a:xfrm>
            <a:off x="549525" y="937153"/>
            <a:ext cx="2557817" cy="741762"/>
          </a:xfrm>
        </p:spPr>
        <p:txBody>
          <a:bodyPr/>
          <a:lstStyle/>
          <a:p>
            <a:r>
              <a:rPr lang="en-GB"/>
              <a:t>Discussion</a:t>
            </a:r>
            <a:endParaRPr lang="en-NL"/>
          </a:p>
        </p:txBody>
      </p:sp>
      <p:sp>
        <p:nvSpPr>
          <p:cNvPr id="2" name="Text Placeholder 2">
            <a:extLst>
              <a:ext uri="{FF2B5EF4-FFF2-40B4-BE49-F238E27FC236}">
                <a16:creationId xmlns:a16="http://schemas.microsoft.com/office/drawing/2014/main" id="{DF9C8732-CC01-4902-92D7-E7C8632626E8}"/>
              </a:ext>
            </a:extLst>
          </p:cNvPr>
          <p:cNvSpPr txBox="1">
            <a:spLocks/>
          </p:cNvSpPr>
          <p:nvPr/>
        </p:nvSpPr>
        <p:spPr>
          <a:xfrm>
            <a:off x="88489" y="2035277"/>
            <a:ext cx="5934752" cy="4113940"/>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1000"/>
              </a:spcBef>
              <a:spcAft>
                <a:spcPts val="0"/>
              </a:spcAft>
              <a:buClr>
                <a:srgbClr val="0A5FBA"/>
              </a:buClr>
              <a:buSzPct val="100000"/>
              <a:buFont typeface="Arial" panose="020B0604020202020204" pitchFamily="34" charset="0"/>
              <a:buNone/>
              <a:tabLst/>
              <a:defRPr/>
            </a:pPr>
            <a:endParaRPr kumimoji="0" lang="en-US" sz="1600" b="0" i="0" u="none" strike="noStrike" kern="1200" cap="none" spc="0" normalizeH="0" baseline="0" noProof="0">
              <a:ln>
                <a:noFill/>
              </a:ln>
              <a:solidFill>
                <a:srgbClr val="0B5FBA"/>
              </a:solidFill>
              <a:effectLst/>
              <a:uLnTx/>
              <a:uFillTx/>
              <a:latin typeface="Roboto"/>
              <a:ea typeface="Roboto"/>
              <a:cs typeface="Roboto"/>
              <a:sym typeface="Roboto"/>
            </a:endParaRPr>
          </a:p>
        </p:txBody>
      </p:sp>
      <p:sp>
        <p:nvSpPr>
          <p:cNvPr id="3" name="Text Placeholder 2">
            <a:extLst>
              <a:ext uri="{FF2B5EF4-FFF2-40B4-BE49-F238E27FC236}">
                <a16:creationId xmlns:a16="http://schemas.microsoft.com/office/drawing/2014/main" id="{EE7961E0-3E1B-141D-AF3C-A99132CAB0BD}"/>
              </a:ext>
            </a:extLst>
          </p:cNvPr>
          <p:cNvSpPr txBox="1">
            <a:spLocks/>
          </p:cNvSpPr>
          <p:nvPr/>
        </p:nvSpPr>
        <p:spPr>
          <a:xfrm>
            <a:off x="3359142" y="4210234"/>
            <a:ext cx="5473716" cy="1534262"/>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0A5FBA"/>
              </a:buClr>
              <a:buSzPct val="100000"/>
              <a:buFont typeface="Arial" panose="020B0604020202020204" pitchFamily="34" charset="0"/>
              <a:buNone/>
              <a:tabLst/>
              <a:defRPr/>
            </a:pPr>
            <a:r>
              <a:rPr kumimoji="0" lang="en-US" sz="2800" b="0" i="0" u="none" strike="noStrike" kern="1200" cap="none" spc="0" normalizeH="0" baseline="0" noProof="0">
                <a:ln>
                  <a:noFill/>
                </a:ln>
                <a:solidFill>
                  <a:prstClr val="white"/>
                </a:solidFill>
                <a:effectLst/>
                <a:uLnTx/>
                <a:uFillTx/>
                <a:latin typeface="Roboto"/>
                <a:ea typeface="Roboto"/>
                <a:cs typeface="Roboto"/>
                <a:sym typeface="Roboto"/>
              </a:rPr>
              <a:t>Which stakeholders would you gather around the table to define potential scenarios ?</a:t>
            </a:r>
          </a:p>
        </p:txBody>
      </p:sp>
    </p:spTree>
    <p:extLst>
      <p:ext uri="{BB962C8B-B14F-4D97-AF65-F5344CB8AC3E}">
        <p14:creationId xmlns:p14="http://schemas.microsoft.com/office/powerpoint/2010/main" val="3955203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40B73-7399-1F6C-81B3-D8ECD675A8C8}"/>
              </a:ext>
            </a:extLst>
          </p:cNvPr>
          <p:cNvSpPr>
            <a:spLocks noGrp="1"/>
          </p:cNvSpPr>
          <p:nvPr>
            <p:ph type="title"/>
          </p:nvPr>
        </p:nvSpPr>
        <p:spPr>
          <a:xfrm>
            <a:off x="930166" y="1026695"/>
            <a:ext cx="9389491" cy="969264"/>
          </a:xfrm>
        </p:spPr>
        <p:txBody>
          <a:bodyPr>
            <a:normAutofit/>
          </a:bodyPr>
          <a:lstStyle/>
          <a:p>
            <a:r>
              <a:rPr lang="en-GB" sz="3200" b="1">
                <a:solidFill>
                  <a:srgbClr val="0B5FBA"/>
                </a:solidFill>
                <a:latin typeface="Roboto"/>
                <a:ea typeface="Roboto"/>
                <a:cs typeface="Roboto"/>
              </a:rPr>
              <a:t>Module </a:t>
            </a:r>
            <a:r>
              <a:rPr lang="en-GB" b="1">
                <a:solidFill>
                  <a:srgbClr val="0B5FBA"/>
                </a:solidFill>
                <a:latin typeface="Roboto"/>
                <a:ea typeface="Roboto"/>
                <a:cs typeface="Roboto"/>
              </a:rPr>
              <a:t>5</a:t>
            </a:r>
            <a:r>
              <a:rPr lang="en-GB" sz="3200" b="1">
                <a:solidFill>
                  <a:srgbClr val="0B5FBA"/>
                </a:solidFill>
                <a:latin typeface="Roboto"/>
                <a:ea typeface="Roboto"/>
                <a:cs typeface="Roboto"/>
              </a:rPr>
              <a:t> toolkit for </a:t>
            </a:r>
            <a:r>
              <a:rPr lang="en-GB" b="1">
                <a:solidFill>
                  <a:srgbClr val="0B5FBA"/>
                </a:solidFill>
                <a:latin typeface="Roboto"/>
                <a:ea typeface="Roboto"/>
                <a:cs typeface="Roboto"/>
              </a:rPr>
              <a:t>w</a:t>
            </a:r>
            <a:r>
              <a:rPr lang="en-GB" sz="3200" b="1">
                <a:solidFill>
                  <a:srgbClr val="0B5FBA"/>
                </a:solidFill>
                <a:latin typeface="Roboto"/>
                <a:ea typeface="Roboto"/>
                <a:cs typeface="Roboto"/>
              </a:rPr>
              <a:t>ater and sanitation </a:t>
            </a:r>
            <a:r>
              <a:rPr lang="en-GB" b="1">
                <a:solidFill>
                  <a:srgbClr val="0B5FBA"/>
                </a:solidFill>
                <a:latin typeface="Roboto"/>
                <a:ea typeface="Roboto"/>
                <a:cs typeface="Roboto"/>
              </a:rPr>
              <a:t>i</a:t>
            </a:r>
            <a:r>
              <a:rPr lang="en-GB" sz="3200" b="1">
                <a:solidFill>
                  <a:srgbClr val="0B5FBA"/>
                </a:solidFill>
                <a:latin typeface="Roboto"/>
                <a:ea typeface="Roboto"/>
                <a:cs typeface="Roboto"/>
              </a:rPr>
              <a:t>nfrastructure planning</a:t>
            </a:r>
          </a:p>
        </p:txBody>
      </p:sp>
      <p:sp>
        <p:nvSpPr>
          <p:cNvPr id="3" name="Text Placeholder 2">
            <a:extLst>
              <a:ext uri="{FF2B5EF4-FFF2-40B4-BE49-F238E27FC236}">
                <a16:creationId xmlns:a16="http://schemas.microsoft.com/office/drawing/2014/main" id="{6E522B28-1B04-C65F-F5F9-76F3721BF0F2}"/>
              </a:ext>
            </a:extLst>
          </p:cNvPr>
          <p:cNvSpPr>
            <a:spLocks noGrp="1"/>
          </p:cNvSpPr>
          <p:nvPr>
            <p:ph idx="1"/>
          </p:nvPr>
        </p:nvSpPr>
        <p:spPr>
          <a:xfrm>
            <a:off x="930166" y="2251132"/>
            <a:ext cx="10361368" cy="3364460"/>
          </a:xfrm>
        </p:spPr>
        <p:txBody>
          <a:bodyPr>
            <a:normAutofit/>
          </a:bodyPr>
          <a:lstStyle/>
          <a:p>
            <a:pPr marL="114300" indent="0">
              <a:lnSpc>
                <a:spcPct val="100000"/>
              </a:lnSpc>
              <a:buNone/>
            </a:pPr>
            <a:r>
              <a:rPr lang="en-GB"/>
              <a:t>This module covers:</a:t>
            </a:r>
          </a:p>
          <a:p>
            <a:pPr marL="357188" lvl="0" indent="-342900">
              <a:lnSpc>
                <a:spcPct val="100000"/>
              </a:lnSpc>
              <a:buFont typeface="Arial" panose="020B0604020202020204" pitchFamily="34" charset="0"/>
              <a:buChar char="•"/>
            </a:pPr>
            <a:r>
              <a:rPr lang="en-GB"/>
              <a:t>Scenario-based planning approaches </a:t>
            </a:r>
          </a:p>
          <a:p>
            <a:pPr marL="357188" lvl="0" indent="-342900">
              <a:lnSpc>
                <a:spcPct val="100000"/>
              </a:lnSpc>
              <a:buFont typeface="Arial" panose="020B0604020202020204" pitchFamily="34" charset="0"/>
              <a:buChar char="•"/>
            </a:pPr>
            <a:r>
              <a:rPr lang="en-GB"/>
              <a:t>Climate stress testing of water infrastructure</a:t>
            </a:r>
          </a:p>
          <a:p>
            <a:pPr marL="357188" lvl="0" indent="-342900">
              <a:lnSpc>
                <a:spcPct val="100000"/>
              </a:lnSpc>
              <a:buFont typeface="Arial" panose="020B0604020202020204" pitchFamily="34" charset="0"/>
              <a:buChar char="•"/>
            </a:pPr>
            <a:r>
              <a:rPr lang="en-GB"/>
              <a:t> </a:t>
            </a:r>
            <a:r>
              <a:rPr lang="en-GB">
                <a:highlight>
                  <a:srgbClr val="FFFF00"/>
                </a:highlight>
              </a:rPr>
              <a:t>Adaptation options</a:t>
            </a:r>
          </a:p>
          <a:p>
            <a:pPr marL="357188" lvl="0" indent="-342900">
              <a:lnSpc>
                <a:spcPct val="100000"/>
              </a:lnSpc>
              <a:buFont typeface="Arial" panose="020B0604020202020204" pitchFamily="34" charset="0"/>
              <a:buChar char="•"/>
            </a:pPr>
            <a:r>
              <a:rPr lang="en-GB"/>
              <a:t>Foundations of infrastructure management</a:t>
            </a:r>
          </a:p>
          <a:p>
            <a:pPr>
              <a:lnSpc>
                <a:spcPct val="100000"/>
              </a:lnSpc>
            </a:pPr>
            <a:br>
              <a:rPr lang="en-GB" b="1"/>
            </a:br>
            <a:r>
              <a:rPr lang="en-GB" b="1"/>
              <a:t>Duration: </a:t>
            </a:r>
            <a:r>
              <a:rPr lang="en-GB"/>
              <a:t>1 day</a:t>
            </a:r>
          </a:p>
        </p:txBody>
      </p:sp>
    </p:spTree>
    <p:extLst>
      <p:ext uri="{BB962C8B-B14F-4D97-AF65-F5344CB8AC3E}">
        <p14:creationId xmlns:p14="http://schemas.microsoft.com/office/powerpoint/2010/main" val="25190071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BB9378-1063-EFE0-E574-B38C842711C7}"/>
              </a:ext>
            </a:extLst>
          </p:cNvPr>
          <p:cNvSpPr>
            <a:spLocks noGrp="1"/>
          </p:cNvSpPr>
          <p:nvPr>
            <p:ph type="title"/>
          </p:nvPr>
        </p:nvSpPr>
        <p:spPr/>
        <p:txBody>
          <a:bodyPr/>
          <a:lstStyle/>
          <a:p>
            <a:r>
              <a:rPr lang="en-GB"/>
              <a:t>Exercise</a:t>
            </a:r>
            <a:endParaRPr lang="en-NL"/>
          </a:p>
        </p:txBody>
      </p:sp>
      <p:sp>
        <p:nvSpPr>
          <p:cNvPr id="4" name="Content Placeholder 3">
            <a:extLst>
              <a:ext uri="{FF2B5EF4-FFF2-40B4-BE49-F238E27FC236}">
                <a16:creationId xmlns:a16="http://schemas.microsoft.com/office/drawing/2014/main" id="{2F7B92E8-9821-C19E-CC2E-FFE720E99C0C}"/>
              </a:ext>
            </a:extLst>
          </p:cNvPr>
          <p:cNvSpPr>
            <a:spLocks noGrp="1"/>
          </p:cNvSpPr>
          <p:nvPr>
            <p:ph idx="1"/>
          </p:nvPr>
        </p:nvSpPr>
        <p:spPr/>
        <p:txBody>
          <a:bodyPr>
            <a:normAutofit fontScale="85000" lnSpcReduction="20000"/>
          </a:bodyPr>
          <a:lstStyle/>
          <a:p>
            <a:r>
              <a:rPr lang="en-GB"/>
              <a:t>Download the Excel</a:t>
            </a:r>
          </a:p>
          <a:p>
            <a:r>
              <a:rPr lang="en-GB"/>
              <a:t>Select second tab – adaptation</a:t>
            </a:r>
          </a:p>
          <a:p>
            <a:r>
              <a:rPr lang="en-GB"/>
              <a:t>Select those for your hazard (one per table)</a:t>
            </a:r>
          </a:p>
          <a:p>
            <a:endParaRPr lang="en-GB"/>
          </a:p>
          <a:p>
            <a:r>
              <a:rPr lang="en-GB"/>
              <a:t>On a flipchart write: </a:t>
            </a:r>
          </a:p>
          <a:p>
            <a:pPr marL="457200" indent="-457200">
              <a:buFont typeface="Arial" panose="020B0604020202020204" pitchFamily="34" charset="0"/>
              <a:buChar char="•"/>
            </a:pPr>
            <a:r>
              <a:rPr lang="en-GB"/>
              <a:t>Two adaptations you are comfortable with</a:t>
            </a:r>
          </a:p>
          <a:p>
            <a:pPr marL="457200" indent="-457200">
              <a:buFont typeface="Arial" panose="020B0604020202020204" pitchFamily="34" charset="0"/>
              <a:buChar char="•"/>
            </a:pPr>
            <a:r>
              <a:rPr lang="en-GB"/>
              <a:t>Three that are new/are uncomfortable with</a:t>
            </a:r>
          </a:p>
          <a:p>
            <a:pPr marL="457200" indent="-457200">
              <a:buFont typeface="Arial" panose="020B0604020202020204" pitchFamily="34" charset="0"/>
              <a:buChar char="•"/>
            </a:pPr>
            <a:r>
              <a:rPr lang="en-GB"/>
              <a:t>One that is NOT on the list</a:t>
            </a:r>
            <a:endParaRPr lang="en-NL"/>
          </a:p>
        </p:txBody>
      </p:sp>
      <p:pic>
        <p:nvPicPr>
          <p:cNvPr id="6" name="Picture 5">
            <a:extLst>
              <a:ext uri="{FF2B5EF4-FFF2-40B4-BE49-F238E27FC236}">
                <a16:creationId xmlns:a16="http://schemas.microsoft.com/office/drawing/2014/main" id="{85CD1C9A-6890-81E1-BCD4-ED97A6B23E10}"/>
              </a:ext>
            </a:extLst>
          </p:cNvPr>
          <p:cNvPicPr>
            <a:picLocks noChangeAspect="1"/>
          </p:cNvPicPr>
          <p:nvPr/>
        </p:nvPicPr>
        <p:blipFill>
          <a:blip r:embed="rId2"/>
          <a:stretch>
            <a:fillRect/>
          </a:stretch>
        </p:blipFill>
        <p:spPr>
          <a:xfrm>
            <a:off x="6874096" y="-283464"/>
            <a:ext cx="5733607" cy="6858000"/>
          </a:xfrm>
          <a:prstGeom prst="rect">
            <a:avLst/>
          </a:prstGeom>
        </p:spPr>
      </p:pic>
    </p:spTree>
    <p:extLst>
      <p:ext uri="{BB962C8B-B14F-4D97-AF65-F5344CB8AC3E}">
        <p14:creationId xmlns:p14="http://schemas.microsoft.com/office/powerpoint/2010/main" val="35004325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236EBC-1610-C5CF-7CDF-73ECF4B4EC4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218F70-4B5E-9CD4-581A-E5C803B13D44}"/>
              </a:ext>
            </a:extLst>
          </p:cNvPr>
          <p:cNvSpPr>
            <a:spLocks noGrp="1"/>
          </p:cNvSpPr>
          <p:nvPr>
            <p:ph sz="quarter" idx="16"/>
          </p:nvPr>
        </p:nvSpPr>
        <p:spPr>
          <a:xfrm>
            <a:off x="549525" y="937153"/>
            <a:ext cx="11017041" cy="741762"/>
          </a:xfrm>
        </p:spPr>
        <p:txBody>
          <a:bodyPr>
            <a:normAutofit/>
          </a:bodyPr>
          <a:lstStyle/>
          <a:p>
            <a:r>
              <a:rPr lang="en-GB"/>
              <a:t>07 | A quiz &amp; end of the day reflection</a:t>
            </a:r>
          </a:p>
        </p:txBody>
      </p:sp>
      <p:sp>
        <p:nvSpPr>
          <p:cNvPr id="3" name="TextBox 2">
            <a:extLst>
              <a:ext uri="{FF2B5EF4-FFF2-40B4-BE49-F238E27FC236}">
                <a16:creationId xmlns:a16="http://schemas.microsoft.com/office/drawing/2014/main" id="{B93B74D3-44E1-0DF6-3F88-D61EC2A4D2F6}"/>
              </a:ext>
            </a:extLst>
          </p:cNvPr>
          <p:cNvSpPr txBox="1"/>
          <p:nvPr/>
        </p:nvSpPr>
        <p:spPr>
          <a:xfrm rot="16200000">
            <a:off x="10589341" y="5196556"/>
            <a:ext cx="265471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0" i="1" u="none" strike="noStrike" kern="0" cap="none" spc="0" normalizeH="0" baseline="0" noProof="0">
                <a:ln>
                  <a:noFill/>
                </a:ln>
                <a:solidFill>
                  <a:prstClr val="white"/>
                </a:solidFill>
                <a:effectLst/>
                <a:uLnTx/>
                <a:uFillTx/>
                <a:latin typeface="Arial"/>
                <a:cs typeface="Arial"/>
                <a:sym typeface="Arial"/>
              </a:rPr>
              <a:t>Photo by Juan Davila on </a:t>
            </a:r>
            <a:r>
              <a:rPr kumimoji="0" lang="en-GB" sz="1200" b="0" i="1" u="none" strike="noStrike" kern="0" cap="none" spc="0" normalizeH="0" baseline="0" noProof="0" err="1">
                <a:ln>
                  <a:noFill/>
                </a:ln>
                <a:solidFill>
                  <a:prstClr val="white"/>
                </a:solidFill>
                <a:effectLst/>
                <a:uLnTx/>
                <a:uFillTx/>
                <a:latin typeface="Arial"/>
                <a:cs typeface="Arial"/>
                <a:sym typeface="Arial"/>
              </a:rPr>
              <a:t>Unsplash</a:t>
            </a:r>
            <a:r>
              <a:rPr kumimoji="0" lang="en-GB" sz="1200" b="0" i="1" u="none" strike="noStrike" kern="0" cap="none" spc="0" normalizeH="0" baseline="0" noProof="0">
                <a:ln>
                  <a:noFill/>
                </a:ln>
                <a:solidFill>
                  <a:prstClr val="white"/>
                </a:solidFill>
                <a:effectLst/>
                <a:uLnTx/>
                <a:uFillTx/>
                <a:latin typeface="Arial"/>
                <a:cs typeface="Arial"/>
                <a:sym typeface="Arial"/>
              </a:rPr>
              <a:t> </a:t>
            </a:r>
          </a:p>
        </p:txBody>
      </p:sp>
    </p:spTree>
    <p:extLst>
      <p:ext uri="{BB962C8B-B14F-4D97-AF65-F5344CB8AC3E}">
        <p14:creationId xmlns:p14="http://schemas.microsoft.com/office/powerpoint/2010/main" val="21944478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63F9DD6-5366-6866-FEB3-7279BD1E7A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C53D08-B8BE-4F97-15A3-E4C618AA0BA6}"/>
              </a:ext>
            </a:extLst>
          </p:cNvPr>
          <p:cNvSpPr>
            <a:spLocks noGrp="1"/>
          </p:cNvSpPr>
          <p:nvPr>
            <p:ph type="title"/>
          </p:nvPr>
        </p:nvSpPr>
        <p:spPr>
          <a:xfrm>
            <a:off x="429768" y="283464"/>
            <a:ext cx="10652760" cy="969264"/>
          </a:xfrm>
        </p:spPr>
        <p:txBody>
          <a:bodyPr anchor="ctr">
            <a:normAutofit/>
          </a:bodyPr>
          <a:lstStyle/>
          <a:p>
            <a:r>
              <a:rPr lang="en-GB"/>
              <a:t>A quiz: Water and Sanitation Infrastructure Planning</a:t>
            </a:r>
          </a:p>
        </p:txBody>
      </p:sp>
      <p:sp>
        <p:nvSpPr>
          <p:cNvPr id="9" name="Content Placeholder 2">
            <a:extLst>
              <a:ext uri="{FF2B5EF4-FFF2-40B4-BE49-F238E27FC236}">
                <a16:creationId xmlns:a16="http://schemas.microsoft.com/office/drawing/2014/main" id="{40A8930A-1904-8042-CE40-FF280D3C1F7B}"/>
              </a:ext>
            </a:extLst>
          </p:cNvPr>
          <p:cNvSpPr>
            <a:spLocks noGrp="1"/>
          </p:cNvSpPr>
          <p:nvPr>
            <p:ph idx="1"/>
          </p:nvPr>
        </p:nvSpPr>
        <p:spPr>
          <a:xfrm>
            <a:off x="429768" y="1782305"/>
            <a:ext cx="10652760" cy="3438850"/>
          </a:xfrm>
        </p:spPr>
        <p:txBody>
          <a:bodyPr/>
          <a:lstStyle/>
          <a:p>
            <a:r>
              <a:rPr lang="en-US" b="1"/>
              <a:t>What is an advantage of scenario-based planning?</a:t>
            </a:r>
            <a:br>
              <a:rPr lang="en-US"/>
            </a:br>
            <a:r>
              <a:rPr lang="en-US"/>
              <a:t>A) It guarantees a single certain future.</a:t>
            </a:r>
            <a:br>
              <a:rPr lang="en-US"/>
            </a:br>
            <a:r>
              <a:rPr lang="en-US"/>
              <a:t>B) It reduces the need for data.</a:t>
            </a:r>
            <a:br>
              <a:rPr lang="en-US"/>
            </a:br>
            <a:r>
              <a:rPr lang="en-US"/>
              <a:t>C) It allows for developing robust strategies in the face of uncertainty.</a:t>
            </a:r>
            <a:br>
              <a:rPr lang="en-US"/>
            </a:br>
            <a:r>
              <a:rPr lang="en-US"/>
              <a:t>D) It avoids any risk-taking.</a:t>
            </a:r>
            <a:endParaRPr lang="fr-FR"/>
          </a:p>
          <a:p>
            <a:endParaRPr lang="en-US"/>
          </a:p>
        </p:txBody>
      </p:sp>
    </p:spTree>
    <p:extLst>
      <p:ext uri="{BB962C8B-B14F-4D97-AF65-F5344CB8AC3E}">
        <p14:creationId xmlns:p14="http://schemas.microsoft.com/office/powerpoint/2010/main" val="21605087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DAB421C-2946-2834-9D14-2D337C969A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AE337D-CAA5-9A37-2198-C66A420E34D0}"/>
              </a:ext>
            </a:extLst>
          </p:cNvPr>
          <p:cNvSpPr>
            <a:spLocks noGrp="1"/>
          </p:cNvSpPr>
          <p:nvPr>
            <p:ph type="title"/>
          </p:nvPr>
        </p:nvSpPr>
        <p:spPr>
          <a:xfrm>
            <a:off x="429768" y="283464"/>
            <a:ext cx="10652760" cy="969264"/>
          </a:xfrm>
        </p:spPr>
        <p:txBody>
          <a:bodyPr anchor="ctr">
            <a:normAutofit/>
          </a:bodyPr>
          <a:lstStyle/>
          <a:p>
            <a:r>
              <a:rPr lang="en-GB"/>
              <a:t>A quiz: Water and Sanitation Infrastructure Planning</a:t>
            </a:r>
          </a:p>
        </p:txBody>
      </p:sp>
      <p:sp>
        <p:nvSpPr>
          <p:cNvPr id="9" name="Content Placeholder 2">
            <a:extLst>
              <a:ext uri="{FF2B5EF4-FFF2-40B4-BE49-F238E27FC236}">
                <a16:creationId xmlns:a16="http://schemas.microsoft.com/office/drawing/2014/main" id="{444E2B75-D77F-FCCA-555F-AB24554A51B2}"/>
              </a:ext>
            </a:extLst>
          </p:cNvPr>
          <p:cNvSpPr>
            <a:spLocks noGrp="1"/>
          </p:cNvSpPr>
          <p:nvPr>
            <p:ph idx="1"/>
          </p:nvPr>
        </p:nvSpPr>
        <p:spPr>
          <a:xfrm>
            <a:off x="429768" y="1782305"/>
            <a:ext cx="10652760" cy="3438850"/>
          </a:xfrm>
        </p:spPr>
        <p:txBody>
          <a:bodyPr>
            <a:normAutofit fontScale="77500" lnSpcReduction="20000"/>
          </a:bodyPr>
          <a:lstStyle/>
          <a:p>
            <a:r>
              <a:rPr lang="en-US" b="1"/>
              <a:t>Which Representative Concentration Pathway (RCP) represents the "worst-case" or "status quo" scenario, assuming that emissions continue to rise throughout the century and lead to a temperature increase of 3.2–4.5°C?</a:t>
            </a:r>
          </a:p>
          <a:p>
            <a:br>
              <a:rPr lang="en-US"/>
            </a:br>
            <a:r>
              <a:rPr lang="pt-BR"/>
              <a:t>A) RCP 2.6</a:t>
            </a:r>
          </a:p>
          <a:p>
            <a:r>
              <a:rPr lang="pt-BR"/>
              <a:t>B) RCP 4.5</a:t>
            </a:r>
          </a:p>
          <a:p>
            <a:r>
              <a:rPr lang="pt-BR"/>
              <a:t>C) RCP 6.0</a:t>
            </a:r>
          </a:p>
          <a:p>
            <a:r>
              <a:rPr lang="pt-BR"/>
              <a:t>D) RCP 8.5</a:t>
            </a:r>
          </a:p>
          <a:p>
            <a:endParaRPr lang="fr-FR"/>
          </a:p>
        </p:txBody>
      </p:sp>
    </p:spTree>
    <p:extLst>
      <p:ext uri="{BB962C8B-B14F-4D97-AF65-F5344CB8AC3E}">
        <p14:creationId xmlns:p14="http://schemas.microsoft.com/office/powerpoint/2010/main" val="37277209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55F644A-BD1B-7DFC-BFEF-DAD2492A9A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0B4FF4-AFFC-E9B2-03C7-1ED09EE9DA32}"/>
              </a:ext>
            </a:extLst>
          </p:cNvPr>
          <p:cNvSpPr>
            <a:spLocks noGrp="1"/>
          </p:cNvSpPr>
          <p:nvPr>
            <p:ph type="title"/>
          </p:nvPr>
        </p:nvSpPr>
        <p:spPr>
          <a:xfrm>
            <a:off x="429768" y="283464"/>
            <a:ext cx="10652760" cy="969264"/>
          </a:xfrm>
        </p:spPr>
        <p:txBody>
          <a:bodyPr anchor="ctr">
            <a:normAutofit/>
          </a:bodyPr>
          <a:lstStyle/>
          <a:p>
            <a:r>
              <a:rPr lang="en-GB"/>
              <a:t>A quiz: Water and Sanitation Infrastructure Planning</a:t>
            </a:r>
          </a:p>
        </p:txBody>
      </p:sp>
      <p:sp>
        <p:nvSpPr>
          <p:cNvPr id="9" name="Content Placeholder 2">
            <a:extLst>
              <a:ext uri="{FF2B5EF4-FFF2-40B4-BE49-F238E27FC236}">
                <a16:creationId xmlns:a16="http://schemas.microsoft.com/office/drawing/2014/main" id="{7C645521-39EB-655D-E8F8-05A8CC801A91}"/>
              </a:ext>
            </a:extLst>
          </p:cNvPr>
          <p:cNvSpPr>
            <a:spLocks noGrp="1"/>
          </p:cNvSpPr>
          <p:nvPr>
            <p:ph idx="1"/>
          </p:nvPr>
        </p:nvSpPr>
        <p:spPr>
          <a:xfrm>
            <a:off x="429768" y="1252728"/>
            <a:ext cx="11192186" cy="3438850"/>
          </a:xfrm>
        </p:spPr>
        <p:txBody>
          <a:bodyPr>
            <a:noAutofit/>
          </a:bodyPr>
          <a:lstStyle/>
          <a:p>
            <a:r>
              <a:rPr lang="en-US" b="1"/>
              <a:t>The example of Mombasa has shown that its low elevation (flat coastal terrain) exacerbates two major climate risks: coastal flooding and urban/river flooding. </a:t>
            </a:r>
          </a:p>
          <a:p>
            <a:r>
              <a:rPr lang="en-US" b="1"/>
              <a:t>This fact illustrates the role of which parameter in the CRA?</a:t>
            </a:r>
            <a:endParaRPr lang="fr-FR"/>
          </a:p>
          <a:p>
            <a:r>
              <a:rPr lang="en-US"/>
              <a:t>A) Topography</a:t>
            </a:r>
            <a:endParaRPr lang="fr-FR"/>
          </a:p>
          <a:p>
            <a:r>
              <a:rPr lang="en-US"/>
              <a:t>B) Winds</a:t>
            </a:r>
            <a:endParaRPr lang="fr-FR"/>
          </a:p>
          <a:p>
            <a:r>
              <a:rPr lang="en-US"/>
              <a:t>C) Precipitation </a:t>
            </a:r>
            <a:endParaRPr lang="fr-FR"/>
          </a:p>
          <a:p>
            <a:r>
              <a:rPr lang="en-US"/>
              <a:t>D) Temperature</a:t>
            </a:r>
            <a:endParaRPr lang="fr-FR"/>
          </a:p>
          <a:p>
            <a:endParaRPr lang="en-US"/>
          </a:p>
        </p:txBody>
      </p:sp>
    </p:spTree>
    <p:extLst>
      <p:ext uri="{BB962C8B-B14F-4D97-AF65-F5344CB8AC3E}">
        <p14:creationId xmlns:p14="http://schemas.microsoft.com/office/powerpoint/2010/main" val="30133978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8E778A3-6B46-4333-76E1-CEF3C8E703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FE98CB-31FA-B1C5-71B7-2522FCDF7BFC}"/>
              </a:ext>
            </a:extLst>
          </p:cNvPr>
          <p:cNvSpPr>
            <a:spLocks noGrp="1"/>
          </p:cNvSpPr>
          <p:nvPr>
            <p:ph type="title"/>
          </p:nvPr>
        </p:nvSpPr>
        <p:spPr>
          <a:xfrm>
            <a:off x="429768" y="283464"/>
            <a:ext cx="10652760" cy="969264"/>
          </a:xfrm>
        </p:spPr>
        <p:txBody>
          <a:bodyPr anchor="ctr">
            <a:normAutofit/>
          </a:bodyPr>
          <a:lstStyle/>
          <a:p>
            <a:r>
              <a:rPr lang="en-GB"/>
              <a:t>A quiz: Water and Sanitation Infrastructure Planning</a:t>
            </a:r>
          </a:p>
        </p:txBody>
      </p:sp>
      <p:sp>
        <p:nvSpPr>
          <p:cNvPr id="9" name="Content Placeholder 2">
            <a:extLst>
              <a:ext uri="{FF2B5EF4-FFF2-40B4-BE49-F238E27FC236}">
                <a16:creationId xmlns:a16="http://schemas.microsoft.com/office/drawing/2014/main" id="{04BEAA94-79D9-83C5-767C-5296882B41D5}"/>
              </a:ext>
            </a:extLst>
          </p:cNvPr>
          <p:cNvSpPr>
            <a:spLocks noGrp="1"/>
          </p:cNvSpPr>
          <p:nvPr>
            <p:ph idx="1"/>
          </p:nvPr>
        </p:nvSpPr>
        <p:spPr>
          <a:xfrm>
            <a:off x="429768" y="1782305"/>
            <a:ext cx="10652760" cy="3438850"/>
          </a:xfrm>
        </p:spPr>
        <p:txBody>
          <a:bodyPr/>
          <a:lstStyle/>
          <a:p>
            <a:r>
              <a:rPr lang="en-US" b="1"/>
              <a:t>Which tool allows for rapid screening of natural hazards?</a:t>
            </a:r>
            <a:br>
              <a:rPr lang="en-US"/>
            </a:br>
            <a:r>
              <a:rPr lang="en-US"/>
              <a:t>A) CCKP</a:t>
            </a:r>
            <a:br>
              <a:rPr lang="en-US"/>
            </a:br>
            <a:r>
              <a:rPr lang="en-US"/>
              <a:t>B) </a:t>
            </a:r>
            <a:r>
              <a:rPr lang="en-US" err="1"/>
              <a:t>ThinkHazard</a:t>
            </a:r>
            <a:r>
              <a:rPr lang="en-US"/>
              <a:t>!</a:t>
            </a:r>
            <a:br>
              <a:rPr lang="en-US"/>
            </a:br>
            <a:r>
              <a:rPr lang="en-US"/>
              <a:t>C) Google Maps</a:t>
            </a:r>
            <a:br>
              <a:rPr lang="en-US"/>
            </a:br>
            <a:r>
              <a:rPr lang="en-US"/>
              <a:t>D) Excel</a:t>
            </a:r>
            <a:endParaRPr lang="fr-FR"/>
          </a:p>
          <a:p>
            <a:endParaRPr lang="en-US"/>
          </a:p>
        </p:txBody>
      </p:sp>
    </p:spTree>
    <p:extLst>
      <p:ext uri="{BB962C8B-B14F-4D97-AF65-F5344CB8AC3E}">
        <p14:creationId xmlns:p14="http://schemas.microsoft.com/office/powerpoint/2010/main" val="36933259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D2D7E7E-A2E8-5257-A819-A993C91BE6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7E9C80-3CE4-22AD-4B4C-A94A9476157B}"/>
              </a:ext>
            </a:extLst>
          </p:cNvPr>
          <p:cNvSpPr>
            <a:spLocks noGrp="1"/>
          </p:cNvSpPr>
          <p:nvPr>
            <p:ph type="title"/>
          </p:nvPr>
        </p:nvSpPr>
        <p:spPr>
          <a:xfrm>
            <a:off x="429768" y="283464"/>
            <a:ext cx="10652760" cy="969264"/>
          </a:xfrm>
        </p:spPr>
        <p:txBody>
          <a:bodyPr anchor="ctr">
            <a:normAutofit/>
          </a:bodyPr>
          <a:lstStyle/>
          <a:p>
            <a:r>
              <a:rPr lang="en-GB"/>
              <a:t>A quiz: Water and Sanitation Infrastructure Planning</a:t>
            </a:r>
          </a:p>
        </p:txBody>
      </p:sp>
      <p:sp>
        <p:nvSpPr>
          <p:cNvPr id="9" name="Content Placeholder 2">
            <a:extLst>
              <a:ext uri="{FF2B5EF4-FFF2-40B4-BE49-F238E27FC236}">
                <a16:creationId xmlns:a16="http://schemas.microsoft.com/office/drawing/2014/main" id="{9ABE6243-B498-6A26-B3F8-39B4E452C40B}"/>
              </a:ext>
            </a:extLst>
          </p:cNvPr>
          <p:cNvSpPr>
            <a:spLocks noGrp="1"/>
          </p:cNvSpPr>
          <p:nvPr>
            <p:ph idx="1"/>
          </p:nvPr>
        </p:nvSpPr>
        <p:spPr>
          <a:xfrm>
            <a:off x="429768" y="1782305"/>
            <a:ext cx="11244598" cy="3438850"/>
          </a:xfrm>
        </p:spPr>
        <p:txBody>
          <a:bodyPr/>
          <a:lstStyle/>
          <a:p>
            <a:r>
              <a:rPr lang="en-US" b="1"/>
              <a:t>What does the "Climate Adaptation Matrix" tool primarily help to do?</a:t>
            </a:r>
          </a:p>
          <a:p>
            <a:r>
              <a:rPr lang="en-US"/>
              <a:t>A) Calculate the carbon footprint of a project</a:t>
            </a:r>
            <a:br>
              <a:rPr lang="en-US"/>
            </a:br>
            <a:r>
              <a:rPr lang="en-US"/>
              <a:t>B) Design new climate models from scratch</a:t>
            </a:r>
            <a:br>
              <a:rPr lang="en-US"/>
            </a:br>
            <a:r>
              <a:rPr lang="en-US"/>
              <a:t>C) Climate-proof WASH investments by highlighting impacts</a:t>
            </a:r>
            <a:br>
              <a:rPr lang="en-US"/>
            </a:br>
            <a:r>
              <a:rPr lang="en-US"/>
              <a:t>D) Schedule maintenance for water treatment plants</a:t>
            </a:r>
          </a:p>
        </p:txBody>
      </p:sp>
    </p:spTree>
    <p:extLst>
      <p:ext uri="{BB962C8B-B14F-4D97-AF65-F5344CB8AC3E}">
        <p14:creationId xmlns:p14="http://schemas.microsoft.com/office/powerpoint/2010/main" val="37182787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EFBCB33-1920-41EC-E4E6-A1F9AAF1CA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1AE8B5-21EB-FF2C-1CDD-225D8224A602}"/>
              </a:ext>
            </a:extLst>
          </p:cNvPr>
          <p:cNvSpPr>
            <a:spLocks noGrp="1"/>
          </p:cNvSpPr>
          <p:nvPr>
            <p:ph type="title"/>
          </p:nvPr>
        </p:nvSpPr>
        <p:spPr>
          <a:xfrm>
            <a:off x="429768" y="424979"/>
            <a:ext cx="10652760" cy="969264"/>
          </a:xfrm>
        </p:spPr>
        <p:txBody>
          <a:bodyPr>
            <a:normAutofit/>
          </a:bodyPr>
          <a:lstStyle/>
          <a:p>
            <a:r>
              <a:rPr lang="en-GB"/>
              <a:t> Highlights from module 5 'Toolkit for Water and Sanitation Infrastructure Planning'</a:t>
            </a:r>
          </a:p>
        </p:txBody>
      </p:sp>
      <p:sp>
        <p:nvSpPr>
          <p:cNvPr id="4" name="Content Placeholder 3">
            <a:extLst>
              <a:ext uri="{FF2B5EF4-FFF2-40B4-BE49-F238E27FC236}">
                <a16:creationId xmlns:a16="http://schemas.microsoft.com/office/drawing/2014/main" id="{D11FA65B-930B-F3DB-116C-0A04042FD829}"/>
              </a:ext>
            </a:extLst>
          </p:cNvPr>
          <p:cNvSpPr>
            <a:spLocks noGrp="1"/>
          </p:cNvSpPr>
          <p:nvPr>
            <p:ph idx="1"/>
          </p:nvPr>
        </p:nvSpPr>
        <p:spPr>
          <a:xfrm>
            <a:off x="571282" y="1597247"/>
            <a:ext cx="10652760" cy="4499623"/>
          </a:xfrm>
        </p:spPr>
        <p:txBody>
          <a:bodyPr>
            <a:normAutofit lnSpcReduction="10000"/>
          </a:bodyPr>
          <a:lstStyle/>
          <a:p>
            <a:r>
              <a:rPr lang="en-GB" sz="1900"/>
              <a:t>This final module provided practical tools for planning and stress-testing infrastructure under climate uncertainty. It introduced scenario-based planning, which helps anticipate multiple possible futures rather than relying on historical data. This approach supports flexible and adaptive strategies for resilience.</a:t>
            </a:r>
          </a:p>
          <a:p>
            <a:r>
              <a:rPr lang="en-GB" sz="1900"/>
              <a:t>We discussed how to differentiate between hard infrastructure (physical assets) and soft infrastructure (institutional systems) and understand cascading failure risks. Tools such as the Climate Adaptation Matrix and </a:t>
            </a:r>
            <a:r>
              <a:rPr lang="en-GB" sz="1900" err="1"/>
              <a:t>ClimateFIRST</a:t>
            </a:r>
            <a:r>
              <a:rPr lang="en-GB" sz="1900"/>
              <a:t> were presented for assessing vulnerabilities and identifying adaptation options.</a:t>
            </a:r>
          </a:p>
          <a:p>
            <a:r>
              <a:rPr lang="en-GB" sz="1900"/>
              <a:t>The module concluded by discussing tendering climate risk assessments and integrating technical and institutional measures into adaptation strategies. By applying these tools, you can climate-proof WASH investments and ensure systemic resilience rather than focusing on individual assets.</a:t>
            </a:r>
          </a:p>
          <a:p>
            <a:endParaRPr lang="en-GB"/>
          </a:p>
        </p:txBody>
      </p:sp>
    </p:spTree>
    <p:extLst>
      <p:ext uri="{BB962C8B-B14F-4D97-AF65-F5344CB8AC3E}">
        <p14:creationId xmlns:p14="http://schemas.microsoft.com/office/powerpoint/2010/main" val="16620585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D7507-8C98-159E-3754-BA8870995F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F5EDDA6-2395-C166-E714-BEE95EA0099F}"/>
              </a:ext>
            </a:extLst>
          </p:cNvPr>
          <p:cNvSpPr txBox="1">
            <a:spLocks/>
          </p:cNvSpPr>
          <p:nvPr/>
        </p:nvSpPr>
        <p:spPr>
          <a:xfrm>
            <a:off x="927100" y="1733551"/>
            <a:ext cx="10337800" cy="4191000"/>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
        <p:nvSpPr>
          <p:cNvPr id="4" name="Title 1">
            <a:extLst>
              <a:ext uri="{FF2B5EF4-FFF2-40B4-BE49-F238E27FC236}">
                <a16:creationId xmlns:a16="http://schemas.microsoft.com/office/drawing/2014/main" id="{CA70488B-4992-D4C4-1610-D0CD961880CA}"/>
              </a:ext>
            </a:extLst>
          </p:cNvPr>
          <p:cNvSpPr txBox="1">
            <a:spLocks/>
          </p:cNvSpPr>
          <p:nvPr/>
        </p:nvSpPr>
        <p:spPr>
          <a:xfrm>
            <a:off x="584147" y="535731"/>
            <a:ext cx="10652760" cy="969264"/>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Summary of key points</a:t>
            </a:r>
          </a:p>
        </p:txBody>
      </p:sp>
      <p:sp>
        <p:nvSpPr>
          <p:cNvPr id="5" name="Content Placeholder 2">
            <a:extLst>
              <a:ext uri="{FF2B5EF4-FFF2-40B4-BE49-F238E27FC236}">
                <a16:creationId xmlns:a16="http://schemas.microsoft.com/office/drawing/2014/main" id="{30CC61B7-C50C-89ED-3281-6793A217D74A}"/>
              </a:ext>
            </a:extLst>
          </p:cNvPr>
          <p:cNvSpPr txBox="1">
            <a:spLocks/>
          </p:cNvSpPr>
          <p:nvPr/>
        </p:nvSpPr>
        <p:spPr>
          <a:xfrm>
            <a:off x="584147" y="1317169"/>
            <a:ext cx="10056144" cy="4678388"/>
          </a:xfrm>
          <a:prstGeom prst="rect">
            <a:avLst/>
          </a:prstGeom>
        </p:spPr>
        <p:txBody>
          <a:bodyPr numCol="1">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The implementation of a structured planning process is essential to ensure that infrastructure remains resilient and effective for the long term in the face of climate uncertainty.</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Powerful tools like CCKP and </a:t>
            </a:r>
            <a:r>
              <a:rPr kumimoji="0" lang="en-US" sz="1800" b="0" i="0" u="none" strike="noStrike" kern="120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mn-cs"/>
                <a:sym typeface="Arial"/>
              </a:rPr>
              <a:t>ThinkHazard</a:t>
            </a: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should be leveraged to conduct robust climate risk assessments and inform data-driven adaptation strategies.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A comprehensive risk management approach involves the systematic identification of climate hazards, the evaluation of their potential impacts, and the </a:t>
            </a:r>
            <a:r>
              <a:rPr kumimoji="0" lang="en-US" sz="1800" b="0" i="0" u="none" strike="noStrike" kern="1200" cap="none" spc="0" normalizeH="0" baseline="0" noProof="0" err="1">
                <a:ln>
                  <a:noFill/>
                </a:ln>
                <a:solidFill>
                  <a:prstClr val="white"/>
                </a:solidFill>
                <a:effectLst/>
                <a:uLnTx/>
                <a:uFillTx/>
                <a:latin typeface="Roboto" panose="02000000000000000000" pitchFamily="2" charset="0"/>
                <a:ea typeface="Roboto" panose="02000000000000000000" pitchFamily="2" charset="0"/>
                <a:cs typeface="+mn-cs"/>
                <a:sym typeface="Arial"/>
              </a:rPr>
              <a:t>prioritisation</a:t>
            </a: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of the most critical risks.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Robust adaptation strategies are developed by integrating a combination of "hard" physical structures and "soft" policy-based or non-structural solutions.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33152501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FBC81-1DE7-4E6F-099B-44811B964DD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DCBD82-8E07-EFA9-8AB5-0780A62F8A11}"/>
              </a:ext>
            </a:extLst>
          </p:cNvPr>
          <p:cNvSpPr txBox="1">
            <a:spLocks/>
          </p:cNvSpPr>
          <p:nvPr/>
        </p:nvSpPr>
        <p:spPr>
          <a:xfrm>
            <a:off x="927100" y="1733551"/>
            <a:ext cx="10337800" cy="4191000"/>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
        <p:nvSpPr>
          <p:cNvPr id="4" name="Title 1">
            <a:extLst>
              <a:ext uri="{FF2B5EF4-FFF2-40B4-BE49-F238E27FC236}">
                <a16:creationId xmlns:a16="http://schemas.microsoft.com/office/drawing/2014/main" id="{D64A7ADB-B286-2D78-42DE-CE2E0F27DD5B}"/>
              </a:ext>
            </a:extLst>
          </p:cNvPr>
          <p:cNvSpPr txBox="1">
            <a:spLocks/>
          </p:cNvSpPr>
          <p:nvPr/>
        </p:nvSpPr>
        <p:spPr>
          <a:xfrm>
            <a:off x="429768" y="283464"/>
            <a:ext cx="10652760" cy="969264"/>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Summary of key points</a:t>
            </a:r>
          </a:p>
        </p:txBody>
      </p:sp>
      <p:sp>
        <p:nvSpPr>
          <p:cNvPr id="6" name="Content Placeholder 2">
            <a:extLst>
              <a:ext uri="{FF2B5EF4-FFF2-40B4-BE49-F238E27FC236}">
                <a16:creationId xmlns:a16="http://schemas.microsoft.com/office/drawing/2014/main" id="{9C2F7E48-74CC-68CD-3062-F22288C27B49}"/>
              </a:ext>
            </a:extLst>
          </p:cNvPr>
          <p:cNvSpPr txBox="1">
            <a:spLocks/>
          </p:cNvSpPr>
          <p:nvPr/>
        </p:nvSpPr>
        <p:spPr>
          <a:xfrm>
            <a:off x="429768" y="929871"/>
            <a:ext cx="10652760" cy="4678388"/>
          </a:xfrm>
          <a:prstGeom prst="rect">
            <a:avLst/>
          </a:prstGeom>
        </p:spPr>
        <p:txBody>
          <a:bodyPr numCol="1">
            <a:no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A strategic shift from traditional planning to dynamic, scenario-based planning is necessary to prepare for and anticipate multiple possible futures.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Adaptive management should be embraced as a continuous cycle of monitoring progress, learning from outcomes, and making informed adjustments to strategies.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In data-scarce contexts, pragmatic and informed decisions can still be made by effectively working with the best available data and leveraging local knowledge.</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Strengthening long-term resilience requires empowering local stakeholders through capacity building and fostering a sense of ownership over climate assessment tools and processes.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Gender equality, youth engagement, and planning based on disaggregated data are essential for resilient and inclusive infrastructure.</a:t>
            </a:r>
          </a:p>
        </p:txBody>
      </p:sp>
    </p:spTree>
    <p:extLst>
      <p:ext uri="{BB962C8B-B14F-4D97-AF65-F5344CB8AC3E}">
        <p14:creationId xmlns:p14="http://schemas.microsoft.com/office/powerpoint/2010/main" val="74605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4BC6AD7-FB8D-5C79-0EAF-CDB1542E69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EF89E-01C4-3D58-FDD8-2B5BFD25EC8E}"/>
              </a:ext>
            </a:extLst>
          </p:cNvPr>
          <p:cNvSpPr>
            <a:spLocks noGrp="1"/>
          </p:cNvSpPr>
          <p:nvPr>
            <p:ph sz="quarter" idx="16"/>
          </p:nvPr>
        </p:nvSpPr>
        <p:spPr>
          <a:xfrm>
            <a:off x="549525" y="937153"/>
            <a:ext cx="11017041" cy="741762"/>
          </a:xfrm>
        </p:spPr>
        <p:txBody>
          <a:bodyPr>
            <a:normAutofit/>
          </a:bodyPr>
          <a:lstStyle/>
          <a:p>
            <a:r>
              <a:rPr lang="en-GB"/>
              <a:t>Learning objectives</a:t>
            </a:r>
          </a:p>
        </p:txBody>
      </p:sp>
    </p:spTree>
    <p:extLst>
      <p:ext uri="{BB962C8B-B14F-4D97-AF65-F5344CB8AC3E}">
        <p14:creationId xmlns:p14="http://schemas.microsoft.com/office/powerpoint/2010/main" val="40229237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D010D-EAF6-39C9-6CD3-CDBDD3327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BA0F79-B972-97EC-364E-E43059B29EA1}"/>
              </a:ext>
            </a:extLst>
          </p:cNvPr>
          <p:cNvSpPr>
            <a:spLocks noGrp="1"/>
          </p:cNvSpPr>
          <p:nvPr>
            <p:ph type="title"/>
          </p:nvPr>
        </p:nvSpPr>
        <p:spPr>
          <a:xfrm>
            <a:off x="456870" y="97370"/>
            <a:ext cx="10652760" cy="533809"/>
          </a:xfrm>
        </p:spPr>
        <p:txBody>
          <a:bodyPr/>
          <a:lstStyle/>
          <a:p>
            <a:r>
              <a:rPr lang="en-GB"/>
              <a:t>Extra resources Module 5</a:t>
            </a:r>
          </a:p>
        </p:txBody>
      </p:sp>
      <p:sp>
        <p:nvSpPr>
          <p:cNvPr id="4" name="Content Placeholder 3">
            <a:extLst>
              <a:ext uri="{FF2B5EF4-FFF2-40B4-BE49-F238E27FC236}">
                <a16:creationId xmlns:a16="http://schemas.microsoft.com/office/drawing/2014/main" id="{D58E1D05-2BB4-B2BD-A0B4-0AE9022AE934}"/>
              </a:ext>
            </a:extLst>
          </p:cNvPr>
          <p:cNvSpPr>
            <a:spLocks noGrp="1"/>
          </p:cNvSpPr>
          <p:nvPr>
            <p:ph idx="1"/>
          </p:nvPr>
        </p:nvSpPr>
        <p:spPr>
          <a:xfrm>
            <a:off x="545883" y="695915"/>
            <a:ext cx="10652760" cy="5235103"/>
          </a:xfrm>
        </p:spPr>
        <p:txBody>
          <a:bodyPr>
            <a:normAutofit/>
          </a:bodyPr>
          <a:lstStyle/>
          <a:p>
            <a:r>
              <a:rPr lang="en-GB" sz="1400" u="sng">
                <a:solidFill>
                  <a:srgbClr val="00B0CE"/>
                </a:solidFill>
                <a:hlinkClick r:id="rId3">
                  <a:extLst>
                    <a:ext uri="{A12FA001-AC4F-418D-AE19-62706E023703}">
                      <ahyp:hlinkClr xmlns:ahyp="http://schemas.microsoft.com/office/drawing/2018/hyperlinkcolor" val="tx"/>
                    </a:ext>
                  </a:extLst>
                </a:hlinkClick>
              </a:rPr>
              <a:t>The Adaptation Principles: 6 Ways to Build Resilience to Climate Change</a:t>
            </a:r>
            <a:endParaRPr lang="en-GB" sz="1400" u="sng">
              <a:solidFill>
                <a:srgbClr val="00B0CE"/>
              </a:solidFill>
            </a:endParaRPr>
          </a:p>
          <a:p>
            <a:r>
              <a:rPr lang="en-US" sz="1400">
                <a:solidFill>
                  <a:srgbClr val="00B0CE"/>
                </a:solidFill>
              </a:rPr>
              <a:t>CLIMATE RESILIENCE SUPPORT FOR KENYA WATER, SANITATION, AND HYGIENE PROGRAM (K-WASH): </a:t>
            </a:r>
            <a:r>
              <a:rPr lang="en-US" sz="1400" i="1">
                <a:solidFill>
                  <a:srgbClr val="00B0CE"/>
                </a:solidFill>
              </a:rPr>
              <a:t>Climate Risk Assessment (CRA) presentation to Counties </a:t>
            </a:r>
            <a:r>
              <a:rPr lang="en-GB" sz="1400"/>
              <a:t>by </a:t>
            </a:r>
            <a:r>
              <a:rPr lang="en-GB" sz="1400">
                <a:solidFill>
                  <a:srgbClr val="00B0CE"/>
                </a:solidFill>
                <a:hlinkClick r:id="rId4">
                  <a:extLst>
                    <a:ext uri="{A12FA001-AC4F-418D-AE19-62706E023703}">
                      <ahyp:hlinkClr xmlns:ahyp="http://schemas.microsoft.com/office/drawing/2018/hyperlinkcolor" val="tx"/>
                    </a:ext>
                  </a:extLst>
                </a:hlinkClick>
              </a:rPr>
              <a:t>groupe huit</a:t>
            </a:r>
            <a:endParaRPr lang="en-US" sz="1400" i="1">
              <a:solidFill>
                <a:srgbClr val="00B0CE"/>
              </a:solidFill>
            </a:endParaRPr>
          </a:p>
          <a:p>
            <a:r>
              <a:rPr lang="en-GB" sz="1400" u="sng">
                <a:solidFill>
                  <a:srgbClr val="00B0CE"/>
                </a:solidFill>
                <a:hlinkClick r:id="rId5">
                  <a:extLst>
                    <a:ext uri="{A12FA001-AC4F-418D-AE19-62706E023703}">
                      <ahyp:hlinkClr xmlns:ahyp="http://schemas.microsoft.com/office/drawing/2018/hyperlinkcolor" val="tx"/>
                    </a:ext>
                  </a:extLst>
                </a:hlinkClick>
              </a:rPr>
              <a:t>University of Technology Sydney: https://www.uts.edu.au/</a:t>
            </a:r>
            <a:r>
              <a:rPr lang="en-GB" sz="1400" u="sng">
                <a:solidFill>
                  <a:srgbClr val="00B0CE"/>
                </a:solidFill>
              </a:rPr>
              <a:t>   </a:t>
            </a:r>
            <a:endParaRPr lang="en-GB" sz="1400"/>
          </a:p>
          <a:p>
            <a:r>
              <a:rPr lang="en-GB" sz="1400" u="sng">
                <a:solidFill>
                  <a:srgbClr val="00B0CE"/>
                </a:solidFill>
                <a:hlinkClick r:id="rId6">
                  <a:extLst>
                    <a:ext uri="{A12FA001-AC4F-418D-AE19-62706E023703}">
                      <ahyp:hlinkClr xmlns:ahyp="http://schemas.microsoft.com/office/drawing/2018/hyperlinkcolor" val="tx"/>
                    </a:ext>
                  </a:extLst>
                </a:hlinkClick>
              </a:rPr>
              <a:t>Adaptation Principles : A Guide for Designing Strategies for Climate Change Adaptation and Resilience cb | UNDP Climate Change Adaptation</a:t>
            </a:r>
            <a:r>
              <a:rPr lang="en-GB" sz="1400">
                <a:solidFill>
                  <a:srgbClr val="00B0CE"/>
                </a:solidFill>
              </a:rPr>
              <a:t> </a:t>
            </a:r>
            <a:r>
              <a:rPr lang="en-GB" sz="1400"/>
              <a:t>by UNDP</a:t>
            </a:r>
          </a:p>
          <a:p>
            <a:r>
              <a:rPr lang="en-GB" sz="1400">
                <a:solidFill>
                  <a:srgbClr val="00B0CE"/>
                </a:solidFill>
                <a:hlinkClick r:id="rId7">
                  <a:extLst>
                    <a:ext uri="{A12FA001-AC4F-418D-AE19-62706E023703}">
                      <ahyp:hlinkClr xmlns:ahyp="http://schemas.microsoft.com/office/drawing/2018/hyperlinkcolor" val="tx"/>
                    </a:ext>
                  </a:extLst>
                </a:hlinkClick>
              </a:rPr>
              <a:t>https://climatescreeningtools.worldbank.org/sites/default/files/inline-files/CDRS%20Reference%20Guide%20Water_0.pdf</a:t>
            </a:r>
            <a:r>
              <a:rPr lang="en-GB" sz="1400">
                <a:solidFill>
                  <a:srgbClr val="00B0CE"/>
                </a:solidFill>
              </a:rPr>
              <a:t> </a:t>
            </a:r>
            <a:r>
              <a:rPr lang="en-GB" sz="1400"/>
              <a:t>by World Bank Group</a:t>
            </a:r>
          </a:p>
          <a:p>
            <a:r>
              <a:rPr lang="en-US" sz="1400" b="1" err="1"/>
              <a:t>ThinkHazard</a:t>
            </a:r>
            <a:r>
              <a:rPr lang="en-US" sz="1400" b="1"/>
              <a:t>!:</a:t>
            </a:r>
            <a:r>
              <a:rPr lang="en-US" sz="1400"/>
              <a:t> </a:t>
            </a:r>
            <a:r>
              <a:rPr lang="en-US" sz="1400">
                <a:solidFill>
                  <a:srgbClr val="00B0CE"/>
                </a:solidFill>
                <a:hlinkClick r:id="rId8">
                  <a:extLst>
                    <a:ext uri="{A12FA001-AC4F-418D-AE19-62706E023703}">
                      <ahyp:hlinkClr xmlns:ahyp="http://schemas.microsoft.com/office/drawing/2018/hyperlinkcolor" val="tx"/>
                    </a:ext>
                  </a:extLst>
                </a:hlinkClick>
              </a:rPr>
              <a:t>http://thinkhazard.org</a:t>
            </a:r>
            <a:r>
              <a:rPr lang="en-US" sz="1400">
                <a:solidFill>
                  <a:srgbClr val="00B0CE"/>
                </a:solidFill>
              </a:rPr>
              <a:t> </a:t>
            </a:r>
            <a:r>
              <a:rPr lang="en-US" sz="1400"/>
              <a:t>- For initial hazard screening.</a:t>
            </a:r>
          </a:p>
          <a:p>
            <a:r>
              <a:rPr lang="en-US" sz="1400" b="1"/>
              <a:t>Climate Change Knowledge Portal (CCKP) - World Bank:</a:t>
            </a:r>
            <a:r>
              <a:rPr lang="en-US" sz="1400"/>
              <a:t> </a:t>
            </a:r>
            <a:r>
              <a:rPr lang="en-US" sz="1400">
                <a:solidFill>
                  <a:srgbClr val="00B0CE"/>
                </a:solidFill>
                <a:hlinkClick r:id="rId9">
                  <a:extLst>
                    <a:ext uri="{A12FA001-AC4F-418D-AE19-62706E023703}">
                      <ahyp:hlinkClr xmlns:ahyp="http://schemas.microsoft.com/office/drawing/2018/hyperlinkcolor" val="tx"/>
                    </a:ext>
                  </a:extLst>
                </a:hlinkClick>
              </a:rPr>
              <a:t>https://climateknowledgeportal.worldbank.org</a:t>
            </a:r>
            <a:r>
              <a:rPr lang="en-US" sz="1400">
                <a:solidFill>
                  <a:srgbClr val="00B0CE"/>
                </a:solidFill>
              </a:rPr>
              <a:t> </a:t>
            </a:r>
            <a:r>
              <a:rPr lang="en-US" sz="1400"/>
              <a:t>- For climate data and projections.</a:t>
            </a:r>
          </a:p>
          <a:p>
            <a:r>
              <a:rPr lang="en-US" sz="1400">
                <a:solidFill>
                  <a:srgbClr val="00B0CE"/>
                </a:solidFill>
                <a:hlinkClick r:id="rId10">
                  <a:extLst>
                    <a:ext uri="{A12FA001-AC4F-418D-AE19-62706E023703}">
                      <ahyp:hlinkClr xmlns:ahyp="http://schemas.microsoft.com/office/drawing/2018/hyperlinkcolor" val="tx"/>
                    </a:ext>
                  </a:extLst>
                </a:hlinkClick>
              </a:rPr>
              <a:t>https://www.fisheries.noaa.gov/national/climate/scenario-planning-tool-climate-informed-decision-making</a:t>
            </a:r>
            <a:r>
              <a:rPr lang="en-US" sz="1400">
                <a:solidFill>
                  <a:srgbClr val="00B0CE"/>
                </a:solidFill>
              </a:rPr>
              <a:t> </a:t>
            </a:r>
          </a:p>
          <a:p>
            <a:r>
              <a:rPr lang="en-US" sz="1400">
                <a:solidFill>
                  <a:srgbClr val="00B0CE"/>
                </a:solidFill>
                <a:hlinkClick r:id="rId11">
                  <a:extLst>
                    <a:ext uri="{A12FA001-AC4F-418D-AE19-62706E023703}">
                      <ahyp:hlinkClr xmlns:ahyp="http://schemas.microsoft.com/office/drawing/2018/hyperlinkcolor" val="tx"/>
                    </a:ext>
                  </a:extLst>
                </a:hlinkClick>
              </a:rPr>
              <a:t>https://www.nps.gov/subjects/climatechange/scenarioplanning.htm</a:t>
            </a:r>
            <a:r>
              <a:rPr lang="en-US" sz="1400">
                <a:solidFill>
                  <a:srgbClr val="00B0CE"/>
                </a:solidFill>
              </a:rPr>
              <a:t> </a:t>
            </a:r>
          </a:p>
          <a:p>
            <a:r>
              <a:rPr lang="en-US" sz="1400">
                <a:solidFill>
                  <a:srgbClr val="00B0CE"/>
                </a:solidFill>
                <a:hlinkClick r:id="rId12">
                  <a:extLst>
                    <a:ext uri="{A12FA001-AC4F-418D-AE19-62706E023703}">
                      <ahyp:hlinkClr xmlns:ahyp="http://schemas.microsoft.com/office/drawing/2018/hyperlinkcolor" val="tx"/>
                    </a:ext>
                  </a:extLst>
                </a:hlinkClick>
              </a:rPr>
              <a:t>https://www.nps.gov/subjects/climatechange/upload/Scenario-Workshop-APIS-508compliant.pdf</a:t>
            </a:r>
            <a:r>
              <a:rPr lang="en-US" sz="1400">
                <a:solidFill>
                  <a:srgbClr val="00B0CE"/>
                </a:solidFill>
              </a:rPr>
              <a:t> </a:t>
            </a:r>
          </a:p>
          <a:p>
            <a:r>
              <a:rPr lang="en-US" sz="1400">
                <a:solidFill>
                  <a:srgbClr val="00B0CE"/>
                </a:solidFill>
                <a:hlinkClick r:id="rId13">
                  <a:extLst>
                    <a:ext uri="{A12FA001-AC4F-418D-AE19-62706E023703}">
                      <ahyp:hlinkClr xmlns:ahyp="http://schemas.microsoft.com/office/drawing/2018/hyperlinkcolor" val="tx"/>
                    </a:ext>
                  </a:extLst>
                </a:hlinkClick>
              </a:rPr>
              <a:t>https://www.environment.gov.rw/index.php?eID=dumpFile&amp;t=f&amp;f=55461&amp;token=9b346eec57470d41931161671509c7459f78ed55</a:t>
            </a:r>
            <a:r>
              <a:rPr lang="en-US" sz="1400">
                <a:solidFill>
                  <a:srgbClr val="00B0CE"/>
                </a:solidFill>
              </a:rPr>
              <a:t> </a:t>
            </a:r>
          </a:p>
          <a:p>
            <a:endParaRPr lang="en-GB" sz="1400"/>
          </a:p>
        </p:txBody>
      </p:sp>
    </p:spTree>
    <p:extLst>
      <p:ext uri="{BB962C8B-B14F-4D97-AF65-F5344CB8AC3E}">
        <p14:creationId xmlns:p14="http://schemas.microsoft.com/office/powerpoint/2010/main" val="11727798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67C99580-C5AC-722C-8720-FBF2B6FC39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E3F206-B1CB-528E-82D3-171534D63F62}"/>
              </a:ext>
            </a:extLst>
          </p:cNvPr>
          <p:cNvSpPr>
            <a:spLocks noGrp="1"/>
          </p:cNvSpPr>
          <p:nvPr>
            <p:ph type="title" idx="4294967295"/>
          </p:nvPr>
        </p:nvSpPr>
        <p:spPr>
          <a:xfrm>
            <a:off x="988219" y="733504"/>
            <a:ext cx="10244138" cy="969963"/>
          </a:xfrm>
        </p:spPr>
        <p:txBody>
          <a:bodyPr/>
          <a:lstStyle/>
          <a:p>
            <a:r>
              <a:rPr lang="en-GB">
                <a:solidFill>
                  <a:schemeClr val="bg1"/>
                </a:solidFill>
              </a:rPr>
              <a:t>End of day reflection</a:t>
            </a:r>
            <a:endParaRPr lang="en-NL">
              <a:solidFill>
                <a:schemeClr val="bg1"/>
              </a:solidFill>
            </a:endParaRPr>
          </a:p>
        </p:txBody>
      </p:sp>
      <p:sp>
        <p:nvSpPr>
          <p:cNvPr id="3" name="Content Placeholder 2">
            <a:extLst>
              <a:ext uri="{FF2B5EF4-FFF2-40B4-BE49-F238E27FC236}">
                <a16:creationId xmlns:a16="http://schemas.microsoft.com/office/drawing/2014/main" id="{A005AB88-D0FE-E59A-DC72-30B29856FBE9}"/>
              </a:ext>
            </a:extLst>
          </p:cNvPr>
          <p:cNvSpPr>
            <a:spLocks noGrp="1"/>
          </p:cNvSpPr>
          <p:nvPr>
            <p:ph idx="4294967295"/>
          </p:nvPr>
        </p:nvSpPr>
        <p:spPr>
          <a:xfrm>
            <a:off x="988219" y="1925717"/>
            <a:ext cx="3592513" cy="3417887"/>
          </a:xfrm>
        </p:spPr>
        <p:txBody>
          <a:bodyPr>
            <a:normAutofit lnSpcReduction="10000"/>
          </a:bodyPr>
          <a:lstStyle/>
          <a:p>
            <a:pPr marL="357188" indent="-342900">
              <a:lnSpc>
                <a:spcPct val="100000"/>
              </a:lnSpc>
              <a:spcAft>
                <a:spcPts val="1200"/>
              </a:spcAft>
              <a:buFont typeface="Arial" panose="020B0604020202020204" pitchFamily="34" charset="0"/>
              <a:buChar char="•"/>
            </a:pPr>
            <a:r>
              <a:rPr lang="en-GB" sz="2800" b="1">
                <a:solidFill>
                  <a:schemeClr val="bg1"/>
                </a:solidFill>
              </a:rPr>
              <a:t>Yellow </a:t>
            </a:r>
            <a:r>
              <a:rPr lang="en-GB" sz="2800" b="1" err="1">
                <a:solidFill>
                  <a:schemeClr val="bg1"/>
                </a:solidFill>
              </a:rPr>
              <a:t>post-it</a:t>
            </a:r>
            <a:br>
              <a:rPr lang="en-GB" b="1">
                <a:solidFill>
                  <a:schemeClr val="bg1"/>
                </a:solidFill>
              </a:rPr>
            </a:br>
            <a:r>
              <a:rPr lang="en-GB">
                <a:solidFill>
                  <a:schemeClr val="bg1"/>
                </a:solidFill>
              </a:rPr>
              <a:t>what went well today</a:t>
            </a:r>
          </a:p>
          <a:p>
            <a:pPr marL="357188" indent="-342900">
              <a:lnSpc>
                <a:spcPct val="100000"/>
              </a:lnSpc>
              <a:spcAft>
                <a:spcPts val="1200"/>
              </a:spcAft>
              <a:buFont typeface="Arial" panose="020B0604020202020204" pitchFamily="34" charset="0"/>
              <a:buChar char="•"/>
            </a:pPr>
            <a:r>
              <a:rPr lang="en-GB" sz="2800" b="1">
                <a:solidFill>
                  <a:schemeClr val="bg1"/>
                </a:solidFill>
              </a:rPr>
              <a:t>Pink </a:t>
            </a:r>
            <a:r>
              <a:rPr lang="en-GB" sz="2800" b="1" err="1">
                <a:solidFill>
                  <a:schemeClr val="bg1"/>
                </a:solidFill>
              </a:rPr>
              <a:t>post-it</a:t>
            </a:r>
            <a:br>
              <a:rPr lang="en-GB">
                <a:solidFill>
                  <a:schemeClr val="bg1"/>
                </a:solidFill>
              </a:rPr>
            </a:br>
            <a:r>
              <a:rPr lang="en-GB">
                <a:solidFill>
                  <a:schemeClr val="bg1"/>
                </a:solidFill>
              </a:rPr>
              <a:t>what could be improved of today</a:t>
            </a:r>
          </a:p>
          <a:p>
            <a:pPr marL="357188" indent="-342900">
              <a:lnSpc>
                <a:spcPct val="100000"/>
              </a:lnSpc>
              <a:spcAft>
                <a:spcPts val="1200"/>
              </a:spcAft>
              <a:buFont typeface="Arial" panose="020B0604020202020204" pitchFamily="34" charset="0"/>
              <a:buChar char="•"/>
            </a:pPr>
            <a:r>
              <a:rPr lang="en-GB">
                <a:solidFill>
                  <a:schemeClr val="bg1"/>
                </a:solidFill>
              </a:rPr>
              <a:t>Post them on the evaluation sheet when leaving the room</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FDE8B043-BEF5-87FB-6938-ADCD972DE480}"/>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BF9DE0BD-3D21-B6F2-FC22-B138A69AAA25}"/>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18787B4C-C13C-4A13-F743-B02844F9AE81}"/>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5811303B-8793-9A6C-8D65-788C1AF81085}"/>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912380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51FD4-FF29-BB05-B7D0-70EB7AB73ED3}"/>
              </a:ext>
            </a:extLst>
          </p:cNvPr>
          <p:cNvSpPr>
            <a:spLocks noGrp="1"/>
          </p:cNvSpPr>
          <p:nvPr>
            <p:ph type="title"/>
          </p:nvPr>
        </p:nvSpPr>
        <p:spPr>
          <a:xfrm>
            <a:off x="769620" y="641592"/>
            <a:ext cx="10652760" cy="969264"/>
          </a:xfrm>
        </p:spPr>
        <p:txBody>
          <a:bodyPr>
            <a:normAutofit/>
          </a:bodyPr>
          <a:lstStyle/>
          <a:p>
            <a:r>
              <a:rPr lang="en-GB" sz="3200" b="1">
                <a:solidFill>
                  <a:srgbClr val="0B5FBA"/>
                </a:solidFill>
                <a:latin typeface="Roboto"/>
                <a:ea typeface="Roboto"/>
                <a:cs typeface="Roboto"/>
              </a:rPr>
              <a:t>Module 5 learning objectives</a:t>
            </a:r>
            <a:endParaRPr lang="en-GB" sz="3200"/>
          </a:p>
        </p:txBody>
      </p:sp>
      <p:sp>
        <p:nvSpPr>
          <p:cNvPr id="3" name="Text Placeholder 2">
            <a:extLst>
              <a:ext uri="{FF2B5EF4-FFF2-40B4-BE49-F238E27FC236}">
                <a16:creationId xmlns:a16="http://schemas.microsoft.com/office/drawing/2014/main" id="{3B19B1A9-9A7C-A163-F244-6118792E1798}"/>
              </a:ext>
            </a:extLst>
          </p:cNvPr>
          <p:cNvSpPr>
            <a:spLocks noGrp="1"/>
          </p:cNvSpPr>
          <p:nvPr>
            <p:ph idx="1"/>
          </p:nvPr>
        </p:nvSpPr>
        <p:spPr>
          <a:xfrm>
            <a:off x="658368" y="1433112"/>
            <a:ext cx="7848600" cy="675144"/>
          </a:xfrm>
        </p:spPr>
        <p:txBody>
          <a:bodyPr>
            <a:normAutofit/>
          </a:bodyPr>
          <a:lstStyle/>
          <a:p>
            <a:pPr marL="114300" indent="0">
              <a:buNone/>
            </a:pPr>
            <a:r>
              <a:rPr lang="en-GB"/>
              <a:t>By the end of this module, participants will be able to:</a:t>
            </a:r>
          </a:p>
          <a:p>
            <a:pPr marL="114300" indent="0">
              <a:buNone/>
            </a:pPr>
            <a:endParaRPr lang="en-GB"/>
          </a:p>
        </p:txBody>
      </p:sp>
      <p:sp>
        <p:nvSpPr>
          <p:cNvPr id="5" name="TextBox 4">
            <a:extLst>
              <a:ext uri="{FF2B5EF4-FFF2-40B4-BE49-F238E27FC236}">
                <a16:creationId xmlns:a16="http://schemas.microsoft.com/office/drawing/2014/main" id="{C44F91BA-470E-5F72-A28D-0CD85EF467F9}"/>
              </a:ext>
            </a:extLst>
          </p:cNvPr>
          <p:cNvSpPr txBox="1"/>
          <p:nvPr/>
        </p:nvSpPr>
        <p:spPr>
          <a:xfrm>
            <a:off x="658368" y="2436118"/>
            <a:ext cx="5162550" cy="2811026"/>
          </a:xfrm>
          <a:prstGeom prst="rect">
            <a:avLst/>
          </a:prstGeom>
          <a:noFill/>
        </p:spPr>
        <p:txBody>
          <a:bodyPr wrap="square">
            <a:spAutoFit/>
          </a:bodyPr>
          <a:lstStyle/>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GB"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Apply </a:t>
            </a:r>
            <a:r>
              <a:rPr kumimoji="0" lang="en-GB"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a structured and context-sensitive approach to infrastructure planning and resilience-building in the face of climate uncertainty.</a:t>
            </a:r>
          </a:p>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Understand</a:t>
            </a:r>
            <a:r>
              <a:rPr kumimoji="0" lang="en-US"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climate change impacts on infrastructure systems</a:t>
            </a:r>
          </a:p>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Differentiate</a:t>
            </a:r>
            <a:r>
              <a:rPr kumimoji="0" lang="en-US"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between hard and soft infrastructure components</a:t>
            </a:r>
          </a:p>
        </p:txBody>
      </p:sp>
      <p:sp>
        <p:nvSpPr>
          <p:cNvPr id="7" name="TextBox 6">
            <a:extLst>
              <a:ext uri="{FF2B5EF4-FFF2-40B4-BE49-F238E27FC236}">
                <a16:creationId xmlns:a16="http://schemas.microsoft.com/office/drawing/2014/main" id="{A81FD7A4-EC22-6676-50BB-7929E33C9ED4}"/>
              </a:ext>
            </a:extLst>
          </p:cNvPr>
          <p:cNvSpPr txBox="1"/>
          <p:nvPr/>
        </p:nvSpPr>
        <p:spPr>
          <a:xfrm>
            <a:off x="6324600" y="2436118"/>
            <a:ext cx="4986528" cy="2195473"/>
          </a:xfrm>
          <a:prstGeom prst="rect">
            <a:avLst/>
          </a:prstGeom>
          <a:noFill/>
        </p:spPr>
        <p:txBody>
          <a:bodyPr wrap="square">
            <a:spAutoFit/>
          </a:bodyPr>
          <a:lstStyle/>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Apply</a:t>
            </a:r>
            <a:r>
              <a:rPr kumimoji="0" lang="en-US"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scenario-based approaches to climate resilience planning</a:t>
            </a:r>
          </a:p>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Conduct</a:t>
            </a:r>
            <a:r>
              <a:rPr kumimoji="0" lang="en-US"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rapid stress tests for water infrastructure systems</a:t>
            </a:r>
          </a:p>
          <a:p>
            <a:pPr marL="357188"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Develop</a:t>
            </a:r>
            <a:r>
              <a:rPr kumimoji="0" lang="en-US"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integrated adaptation strategies for various contexts</a:t>
            </a:r>
            <a:endParaRPr kumimoji="0" lang="en-GB"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endParaRPr>
          </a:p>
        </p:txBody>
      </p:sp>
    </p:spTree>
    <p:extLst>
      <p:ext uri="{BB962C8B-B14F-4D97-AF65-F5344CB8AC3E}">
        <p14:creationId xmlns:p14="http://schemas.microsoft.com/office/powerpoint/2010/main" val="1516562857"/>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Props1.xml><?xml version="1.0" encoding="utf-8"?>
<ds:datastoreItem xmlns:ds="http://schemas.openxmlformats.org/officeDocument/2006/customXml" ds:itemID="{2465FC0C-A152-473B-B081-A738B83EFC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a57fd9-c3a3-4a9b-9a1a-19a03a0d6162"/>
    <ds:schemaRef ds:uri="65029163-e779-4170-aed0-0becec4468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237920-63F3-4337-B0B5-D7884B4BD1E7}">
  <ds:schemaRefs>
    <ds:schemaRef ds:uri="http://schemas.microsoft.com/sharepoint/v3/contenttype/forms"/>
  </ds:schemaRefs>
</ds:datastoreItem>
</file>

<file path=customXml/itemProps3.xml><?xml version="1.0" encoding="utf-8"?>
<ds:datastoreItem xmlns:ds="http://schemas.openxmlformats.org/officeDocument/2006/customXml" ds:itemID="{02483C10-ED31-4C1B-9245-EF439F9CF237}">
  <ds:schemaRefs>
    <ds:schemaRef ds:uri="http://schemas.microsoft.com/office/2006/metadata/properties"/>
    <ds:schemaRef ds:uri="http://schemas.microsoft.com/office/infopath/2007/PartnerControls"/>
    <ds:schemaRef ds:uri="65029163-e779-4170-aed0-0becec4468f2"/>
    <ds:schemaRef ds:uri="d4a57fd9-c3a3-4a9b-9a1a-19a03a0d6162"/>
  </ds:schemaRefs>
</ds:datastoreItem>
</file>

<file path=docProps/app.xml><?xml version="1.0" encoding="utf-8"?>
<Properties xmlns="http://schemas.openxmlformats.org/officeDocument/2006/extended-properties" xmlns:vt="http://schemas.openxmlformats.org/officeDocument/2006/docPropsVTypes">
  <TotalTime>4</TotalTime>
  <Words>8772</Words>
  <Application>Microsoft Office PowerPoint</Application>
  <PresentationFormat>Widescreen</PresentationFormat>
  <Paragraphs>954</Paragraphs>
  <Slides>81</Slides>
  <Notes>73</Notes>
  <HiddenSlides>7</HiddenSlides>
  <MMClips>1</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Oasis</vt:lpstr>
      <vt:lpstr>Toolkit for Water and Sanitation Infrastructure Planning</vt:lpstr>
      <vt:lpstr>PowerPoint Presentation</vt:lpstr>
      <vt:lpstr>PowerPoint Presentation</vt:lpstr>
      <vt:lpstr>Our river</vt:lpstr>
      <vt:lpstr>PowerPoint Presentation</vt:lpstr>
      <vt:lpstr>PowerPoint Presentation</vt:lpstr>
      <vt:lpstr>Module 5 toolkit for water and sanitation infrastructure planning</vt:lpstr>
      <vt:lpstr>PowerPoint Presentation</vt:lpstr>
      <vt:lpstr>Module 5 learning objectives</vt:lpstr>
      <vt:lpstr>PowerPoint Presentation</vt:lpstr>
      <vt:lpstr>PowerPoint Presentation</vt:lpstr>
      <vt:lpstr>Contents</vt:lpstr>
      <vt:lpstr>01. Objectives of the CRA</vt:lpstr>
      <vt:lpstr>02. Benefits of Mainstreaming Climate Resilience in WASH</vt:lpstr>
      <vt:lpstr>03. CRA  Process</vt:lpstr>
      <vt:lpstr>04. Understanding Climatology, Physical Parameters &amp; Hazards </vt:lpstr>
      <vt:lpstr>04. Understanding Climatology, Physical Parameters &amp; Hazards </vt:lpstr>
      <vt:lpstr>Hazard Identified</vt:lpstr>
      <vt:lpstr>Hazard Identified</vt:lpstr>
      <vt:lpstr>Murang’a Temperature</vt:lpstr>
      <vt:lpstr>Murang’a Drought</vt:lpstr>
      <vt:lpstr>Landslides</vt:lpstr>
      <vt:lpstr>Land Use Cover Change</vt:lpstr>
      <vt:lpstr>Pluvial floods</vt:lpstr>
      <vt:lpstr>05. Hazard &amp; Investment Mapping</vt:lpstr>
      <vt:lpstr>05. Hazard &amp; Investment Mapping – Landslide hazard</vt:lpstr>
      <vt:lpstr>06. Adaptation Options</vt:lpstr>
      <vt:lpstr>PowerPoint Presentation</vt:lpstr>
      <vt:lpstr>06. Adaptation Options – Design adaptation examples</vt:lpstr>
      <vt:lpstr>06. Adaptation Options – Design adaptation examples</vt:lpstr>
      <vt:lpstr>06. Adaptation Options – Design adaptation examples</vt:lpstr>
      <vt:lpstr>06. Adaptation Options – Design adaptation examples</vt:lpstr>
      <vt:lpstr>06. Adaptation Options –  Design adaptation examples</vt:lpstr>
      <vt:lpstr>06. Adaptation Options – Programmes and Legislation examples</vt:lpstr>
      <vt:lpstr>06. Adaptation Options – Programmes and Legislation examples</vt:lpstr>
      <vt:lpstr>06. Adaptation Options – Programmes and Legislation examples</vt:lpstr>
      <vt:lpstr>06. Adaptation Options – Community level adaptation practices examples</vt:lpstr>
      <vt:lpstr>07. Challenges We Encountered </vt:lpstr>
      <vt:lpstr>08. Lessons Learnt</vt:lpstr>
      <vt:lpstr>Representative concentration pathways</vt:lpstr>
      <vt:lpstr>SHARED SOCIO-ECONOMIC PATHWAYS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Representative concentration pathways</vt:lpstr>
      <vt:lpstr>SHARED SOCIO-ECONOMIC PATHWAYS</vt:lpstr>
      <vt:lpstr>PowerPoint Presentation</vt:lpstr>
      <vt:lpstr>PowerPoint Presentation</vt:lpstr>
      <vt:lpstr>PowerPoint Presentation</vt:lpstr>
      <vt:lpstr>Exercise</vt:lpstr>
      <vt:lpstr>PowerPoint Presentation</vt:lpstr>
      <vt:lpstr>A quiz: Water and Sanitation Infrastructure Planning</vt:lpstr>
      <vt:lpstr>A quiz: Water and Sanitation Infrastructure Planning</vt:lpstr>
      <vt:lpstr>A quiz: Water and Sanitation Infrastructure Planning</vt:lpstr>
      <vt:lpstr>A quiz: Water and Sanitation Infrastructure Planning</vt:lpstr>
      <vt:lpstr>A quiz: Water and Sanitation Infrastructure Planning</vt:lpstr>
      <vt:lpstr> Highlights from module 5 'Toolkit for Water and Sanitation Infrastructure Planning'</vt:lpstr>
      <vt:lpstr>PowerPoint Presentation</vt:lpstr>
      <vt:lpstr>PowerPoint Presentation</vt:lpstr>
      <vt:lpstr>Extra resources Module 5</vt:lpstr>
      <vt:lpstr>End of day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Arjen Naafs</dc:creator>
  <cp:lastModifiedBy>Arjen Naafs</cp:lastModifiedBy>
  <cp:revision>5</cp:revision>
  <dcterms:created xsi:type="dcterms:W3CDTF">2025-12-19T05:20:05Z</dcterms:created>
  <dcterms:modified xsi:type="dcterms:W3CDTF">2026-04-08T10:40:14Z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ies>
</file>