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2" r:id="rId5"/>
    <p:sldMasterId id="2147483701" r:id="rId6"/>
  </p:sldMasterIdLst>
  <p:notesMasterIdLst>
    <p:notesMasterId r:id="rId85"/>
  </p:notesMasterIdLst>
  <p:sldIdLst>
    <p:sldId id="378" r:id="rId7"/>
    <p:sldId id="590" r:id="rId8"/>
    <p:sldId id="460" r:id="rId9"/>
    <p:sldId id="601" r:id="rId10"/>
    <p:sldId id="582" r:id="rId11"/>
    <p:sldId id="498" r:id="rId12"/>
    <p:sldId id="383" r:id="rId13"/>
    <p:sldId id="284" r:id="rId14"/>
    <p:sldId id="512" r:id="rId15"/>
    <p:sldId id="285" r:id="rId16"/>
    <p:sldId id="556" r:id="rId17"/>
    <p:sldId id="562" r:id="rId18"/>
    <p:sldId id="565" r:id="rId19"/>
    <p:sldId id="564" r:id="rId20"/>
    <p:sldId id="274" r:id="rId21"/>
    <p:sldId id="557" r:id="rId22"/>
    <p:sldId id="558" r:id="rId23"/>
    <p:sldId id="279" r:id="rId24"/>
    <p:sldId id="692" r:id="rId25"/>
    <p:sldId id="2150" r:id="rId26"/>
    <p:sldId id="690" r:id="rId27"/>
    <p:sldId id="694" r:id="rId28"/>
    <p:sldId id="476" r:id="rId29"/>
    <p:sldId id="295" r:id="rId30"/>
    <p:sldId id="566" r:id="rId31"/>
    <p:sldId id="567" r:id="rId32"/>
    <p:sldId id="568" r:id="rId33"/>
    <p:sldId id="569" r:id="rId34"/>
    <p:sldId id="570" r:id="rId35"/>
    <p:sldId id="571" r:id="rId36"/>
    <p:sldId id="572" r:id="rId37"/>
    <p:sldId id="447" r:id="rId38"/>
    <p:sldId id="580" r:id="rId39"/>
    <p:sldId id="563" r:id="rId40"/>
    <p:sldId id="767" r:id="rId41"/>
    <p:sldId id="768" r:id="rId42"/>
    <p:sldId id="2108" r:id="rId43"/>
    <p:sldId id="2112" r:id="rId44"/>
    <p:sldId id="2113" r:id="rId45"/>
    <p:sldId id="2114" r:id="rId46"/>
    <p:sldId id="2111" r:id="rId47"/>
    <p:sldId id="2115" r:id="rId48"/>
    <p:sldId id="2116" r:id="rId49"/>
    <p:sldId id="2117" r:id="rId50"/>
    <p:sldId id="2118" r:id="rId51"/>
    <p:sldId id="2146846435" r:id="rId52"/>
    <p:sldId id="593" r:id="rId53"/>
    <p:sldId id="5845" r:id="rId54"/>
    <p:sldId id="5837" r:id="rId55"/>
    <p:sldId id="5836" r:id="rId56"/>
    <p:sldId id="5835" r:id="rId57"/>
    <p:sldId id="5854" r:id="rId58"/>
    <p:sldId id="5834" r:id="rId59"/>
    <p:sldId id="2146846436" r:id="rId60"/>
    <p:sldId id="573" r:id="rId61"/>
    <p:sldId id="574" r:id="rId62"/>
    <p:sldId id="575" r:id="rId63"/>
    <p:sldId id="2146846437" r:id="rId64"/>
    <p:sldId id="314" r:id="rId65"/>
    <p:sldId id="316" r:id="rId66"/>
    <p:sldId id="320" r:id="rId67"/>
    <p:sldId id="699" r:id="rId68"/>
    <p:sldId id="322" r:id="rId69"/>
    <p:sldId id="2146846438" r:id="rId70"/>
    <p:sldId id="2146846439" r:id="rId71"/>
    <p:sldId id="323" r:id="rId72"/>
    <p:sldId id="514" r:id="rId73"/>
    <p:sldId id="698" r:id="rId74"/>
    <p:sldId id="507" r:id="rId75"/>
    <p:sldId id="2145" r:id="rId76"/>
    <p:sldId id="2134960792" r:id="rId77"/>
    <p:sldId id="2134960793" r:id="rId78"/>
    <p:sldId id="2134960794" r:id="rId79"/>
    <p:sldId id="2134960795" r:id="rId80"/>
    <p:sldId id="2132" r:id="rId81"/>
    <p:sldId id="2134" r:id="rId82"/>
    <p:sldId id="388" r:id="rId83"/>
    <p:sldId id="2151" r:id="rId84"/>
  </p:sldIdLst>
  <p:sldSz cx="12192000" cy="6858000"/>
  <p:notesSz cx="6858000" cy="9144000"/>
  <p:defaultTex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F06ABA5B-72CA-2192-6756-ED807EE52BCA}" name="Guest User" initials="GU" userId="S::urn:spo:tenantanon#0b30b577-c02c-48ec-b75b-0786694b620d::"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2FBD0B-9D9B-4B62-A99E-DB64CAABFA63}" v="1" dt="2025-12-17T05:49:05.6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56" d="100"/>
          <a:sy n="56" d="100"/>
        </p:scale>
        <p:origin x="1000" y="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tableStyles" Target="tableStyles.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2.xml"/><Relationship Id="rId90" Type="http://schemas.microsoft.com/office/2016/11/relationships/changesInfo" Target="changesInfos/changesInfo1.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theme" Target="theme/theme1.xml"/><Relationship Id="rId9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92" Type="http://schemas.microsoft.com/office/2018/10/relationships/authors" Target="authors.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viewProps" Target="viewProps.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jen Naafs" userId="71577389-def5-469d-88bb-7515e703481d" providerId="ADAL" clId="{DC083FB3-0E2C-40EA-9717-3A1B77AFCBF2}"/>
    <pc:docChg chg="delSld">
      <pc:chgData name="Arjen Naafs" userId="71577389-def5-469d-88bb-7515e703481d" providerId="ADAL" clId="{DC083FB3-0E2C-40EA-9717-3A1B77AFCBF2}" dt="2025-12-17T06:02:35.140" v="1" actId="47"/>
      <pc:docMkLst>
        <pc:docMk/>
      </pc:docMkLst>
      <pc:sldChg chg="del">
        <pc:chgData name="Arjen Naafs" userId="71577389-def5-469d-88bb-7515e703481d" providerId="ADAL" clId="{DC083FB3-0E2C-40EA-9717-3A1B77AFCBF2}" dt="2025-12-17T06:02:26.674" v="0" actId="47"/>
        <pc:sldMkLst>
          <pc:docMk/>
          <pc:sldMk cId="0" sldId="560"/>
        </pc:sldMkLst>
      </pc:sldChg>
      <pc:sldChg chg="del">
        <pc:chgData name="Arjen Naafs" userId="71577389-def5-469d-88bb-7515e703481d" providerId="ADAL" clId="{DC083FB3-0E2C-40EA-9717-3A1B77AFCBF2}" dt="2025-12-17T06:02:35.140" v="1" actId="47"/>
        <pc:sldMkLst>
          <pc:docMk/>
          <pc:sldMk cId="0" sldId="56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1CCB8F-1546-4250-B67D-2BBE571B07FB}" type="datetimeFigureOut">
              <a:rPr lang="en-NL" smtClean="0"/>
              <a:t>17/12/2025</a:t>
            </a:fld>
            <a:endParaRPr lang="en-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78F4DD-4ECB-4353-82F7-840809770DEF}" type="slidenum">
              <a:rPr lang="en-NL" smtClean="0"/>
              <a:t>‹#›</a:t>
            </a:fld>
            <a:endParaRPr lang="en-NL"/>
          </a:p>
        </p:txBody>
      </p:sp>
    </p:spTree>
    <p:extLst>
      <p:ext uri="{BB962C8B-B14F-4D97-AF65-F5344CB8AC3E}">
        <p14:creationId xmlns:p14="http://schemas.microsoft.com/office/powerpoint/2010/main" val="1717892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oecd.org/environment/cc/policy-perspectives-climate-resilient-infrastructure.pdf"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oecd.org/environment/cc/policy-perspectives-climate-resilient-infrastructure.pdf"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gca.org/wp-content/uploads/2020/12/GCA-Infrastructure-background-paperV11-refs_0.pdfa"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gca.org/wp-content/uploads/2020/12/GCA-Infrastructure-background-paperV11-refs_0.pdfa"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resilientcitiesnetwork.org/climate-resilient-cities/" TargetMode="External"/><Relationship Id="rId2" Type="http://schemas.openxmlformats.org/officeDocument/2006/relationships/slide" Target="../slides/slide24.xml"/><Relationship Id="rId1" Type="http://schemas.openxmlformats.org/officeDocument/2006/relationships/notesMaster" Target="../notesMasters/notesMaster1.xml"/><Relationship Id="rId5" Type="http://schemas.openxmlformats.org/officeDocument/2006/relationships/hyperlink" Target="https://gca.org/wp-content/uploads/2023/03/A-Guide-for-Building-Climate-Resilience-in-Urban-Informal-Settlements_web.pdf" TargetMode="External"/><Relationship Id="rId4" Type="http://schemas.openxmlformats.org/officeDocument/2006/relationships/hyperlink" Target="https://www.citiesalliance.org/how-we-work/global-programmes/climate-change-resilience-and-informality/resources-0" TargetMode="Externa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tandfonline.com/journals/tsri20/collections/CDRI-adaptive-pathways"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www.oecd.org/environment/cc/policy-perspectives-climate-resilient-infrastructure.pdf" TargetMode="Externa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oecd.org/environment/cc/policy-perspectives-climate-resilient-infrastructure.pdf"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s://gca.org/wp-content/uploads/2021/01/A-System-wide-Approach-for-Infrastructure-Resilience.pdf" TargetMode="Externa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undrr.org/publication/principles-resilient-infrastructure"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gca.org/wp-content/uploads/2021/08/GCA-Handbook-V2.0-13-September-2021-2.pdf?_gl=1*117cetp*_ga*MTkzMTA3MDYyNi4xNzEwMTczNjIz*_up*MQ" TargetMode="Externa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doi.org/10.1080/19463138.2012.718279" TargetMode="External"/><Relationship Id="rId2" Type="http://schemas.openxmlformats.org/officeDocument/2006/relationships/slide" Target="../slides/slide28.xml"/><Relationship Id="rId1" Type="http://schemas.openxmlformats.org/officeDocument/2006/relationships/notesMaster" Target="../notesMasters/notesMaster1.xml"/><Relationship Id="rId6" Type="http://schemas.openxmlformats.org/officeDocument/2006/relationships/hyperlink" Target="https://www.wri.org/insights/systems-change-how-to-top-6-questions-answered" TargetMode="External"/><Relationship Id="rId5" Type="http://schemas.openxmlformats.org/officeDocument/2006/relationships/hyperlink" Target="https://infrastructure-pathways.org/key-concepts/" TargetMode="External"/><Relationship Id="rId4" Type="http://schemas.openxmlformats.org/officeDocument/2006/relationships/hyperlink" Target="https://www.adb.org/publications/enhancing-urban-climate-change-resilience-seven-entry-points" TargetMode="Externa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oecd.org/environment/cc/policy-perspectives-climate-resilient-infrastructure.pdf"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oecd.org/environment/cc/policy-perspectives-climate-resilient-infrastructure.pdf" TargetMode="External"/><Relationship Id="rId2" Type="http://schemas.openxmlformats.org/officeDocument/2006/relationships/slide" Target="../slides/slide30.xml"/><Relationship Id="rId1" Type="http://schemas.openxmlformats.org/officeDocument/2006/relationships/notesMaster" Target="../notesMasters/notesMaster1.xml"/><Relationship Id="rId5" Type="http://schemas.openxmlformats.org/officeDocument/2006/relationships/hyperlink" Target="https://www.mckinsey.com/capabilities/sustainability/our-insights/climate-risk-and-response-physical-hazards-and-socioeconomic-impacts" TargetMode="External"/><Relationship Id="rId4" Type="http://schemas.openxmlformats.org/officeDocument/2006/relationships/hyperlink" Target="https://www.preventionweb.net/understanding-disaster-risk/risk-drivers/poorly-planned-urban-development"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unfccc.int/"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gca.org/wp-content/uploads/2021/08/GCA-Handbook-V2.0-13-September-2021-2.pdf?_gl=1*117cetp*_ga*MTkzMTA3MDYyNi4xNzEwMTczNjIz*_up*MQ"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gca.org/wp-content/uploads/2021/08/GCA-Handbook-V2.0-13-September-2021-2.pdf?_gl=1*117cetp*_ga*MTkzMTA3MDYyNi4xNzEwMTczNjIz*_up*MQ"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gca.org/wp-content/uploads/2021/08/GCA-Handbook-V2.0-13-September-2021-2.pdf?_gl=1*117cetp*_ga*MTkzMTA3MDYyNi4xNzEwMTczNjIz*_up*MQ"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oursharedseas.com/unpacking-nature-based-solutions-cobenefits-primer/#note2"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portals.iucn.org/library/node/46191" TargetMode="External"/><Relationship Id="rId2" Type="http://schemas.openxmlformats.org/officeDocument/2006/relationships/slide" Target="../slides/slide62.xml"/><Relationship Id="rId1" Type="http://schemas.openxmlformats.org/officeDocument/2006/relationships/notesMaster" Target="../notesMasters/notesMaster1.xml"/><Relationship Id="rId4" Type="http://schemas.openxmlformats.org/officeDocument/2006/relationships/hyperlink" Target="https://www.epa.gov/heat-islands/heat-island-compendium"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www.cdri.world/upload/biennial/CDRI_Global_Infrastructure_Resilience_Executive_Summary.pdf"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a:extLst>
            <a:ext uri="{FF2B5EF4-FFF2-40B4-BE49-F238E27FC236}">
              <a16:creationId xmlns:a16="http://schemas.microsoft.com/office/drawing/2014/main" id="{4B3F56AD-2B46-0449-0FC0-35E64F0D541A}"/>
            </a:ext>
          </a:extLst>
        </p:cNvPr>
        <p:cNvGrpSpPr/>
        <p:nvPr/>
      </p:nvGrpSpPr>
      <p:grpSpPr>
        <a:xfrm>
          <a:off x="0" y="0"/>
          <a:ext cx="0" cy="0"/>
          <a:chOff x="0" y="0"/>
          <a:chExt cx="0" cy="0"/>
        </a:xfrm>
      </p:grpSpPr>
      <p:sp>
        <p:nvSpPr>
          <p:cNvPr id="319" name="Google Shape;319;p9:notes">
            <a:extLst>
              <a:ext uri="{FF2B5EF4-FFF2-40B4-BE49-F238E27FC236}">
                <a16:creationId xmlns:a16="http://schemas.microsoft.com/office/drawing/2014/main" id="{BEBBDAD3-7AB6-BECF-20E7-40E25381561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sz="1000"/>
              <a:t>Slides ………provide an overview of Module 4.</a:t>
            </a:r>
          </a:p>
          <a:p>
            <a:endParaRPr lang="en-GB" sz="1000"/>
          </a:p>
          <a:p>
            <a:r>
              <a:rPr lang="en-GB" sz="1200" b="0" i="0" u="none" strike="noStrike" cap="none">
                <a:solidFill>
                  <a:schemeClr val="dk1"/>
                </a:solidFill>
                <a:effectLst/>
                <a:latin typeface="Arial"/>
                <a:ea typeface="Arial"/>
                <a:cs typeface="Arial"/>
                <a:sym typeface="Arial"/>
              </a:rPr>
              <a:t>This module will guide participants through </a:t>
            </a:r>
            <a:r>
              <a:rPr lang="en-GB" sz="1200" b="1" i="0" u="none" strike="noStrike" cap="none">
                <a:solidFill>
                  <a:schemeClr val="dk1"/>
                </a:solidFill>
                <a:effectLst/>
                <a:latin typeface="Arial"/>
                <a:ea typeface="Arial"/>
                <a:cs typeface="Arial"/>
                <a:sym typeface="Arial"/>
              </a:rPr>
              <a:t>technical, strategic, and policy-based approaches</a:t>
            </a:r>
            <a:r>
              <a:rPr lang="en-GB" sz="1200" b="0" i="0" u="none" strike="noStrike" cap="none">
                <a:solidFill>
                  <a:schemeClr val="dk1"/>
                </a:solidFill>
                <a:effectLst/>
                <a:latin typeface="Arial"/>
                <a:ea typeface="Arial"/>
                <a:cs typeface="Arial"/>
                <a:sym typeface="Arial"/>
              </a:rPr>
              <a:t> to enhancing climate resilience in water and sanitation infrastructure and services, building on insights from Climate Risk and Vulnerability Assessments (CRVAs). </a:t>
            </a:r>
            <a:endParaRPr lang="en-GB" sz="1000"/>
          </a:p>
          <a:p>
            <a:endParaRPr lang="en-GB" sz="1000">
              <a:solidFill>
                <a:srgbClr val="0B5FBA"/>
              </a:solidFill>
              <a:latin typeface="Roboto"/>
              <a:ea typeface="Roboto"/>
              <a:cs typeface="Roboto"/>
              <a:sym typeface="Roboto"/>
            </a:endParaRPr>
          </a:p>
          <a:p>
            <a:r>
              <a:rPr lang="en-GB" sz="1000" b="1" i="0" u="none" strike="noStrike" cap="none">
                <a:solidFill>
                  <a:schemeClr val="dk1"/>
                </a:solidFill>
                <a:effectLst/>
                <a:latin typeface="Arial"/>
                <a:ea typeface="Arial"/>
                <a:cs typeface="Arial"/>
                <a:sym typeface="Arial"/>
              </a:rPr>
              <a:t>Exercise: Guiding principles for participation</a:t>
            </a:r>
          </a:p>
          <a:p>
            <a:r>
              <a:rPr lang="en-GB" sz="1000" b="0" i="0" u="none" strike="noStrike" cap="none">
                <a:solidFill>
                  <a:schemeClr val="dk1"/>
                </a:solidFill>
                <a:effectLst/>
                <a:latin typeface="Arial"/>
                <a:ea typeface="Arial"/>
                <a:cs typeface="Arial"/>
                <a:sym typeface="Arial"/>
              </a:rPr>
              <a:t>At the start of each day, remind the participants of these simple ‘housekeeping’ principles:</a:t>
            </a:r>
          </a:p>
          <a:p>
            <a:pPr lvl="0">
              <a:buFont typeface="Arial" panose="020B0604020202020204" pitchFamily="34" charset="0"/>
              <a:buChar char="•"/>
            </a:pPr>
            <a:r>
              <a:rPr lang="en-GB" sz="1000" b="0" i="0" u="none" strike="noStrike" cap="none">
                <a:solidFill>
                  <a:schemeClr val="dk1"/>
                </a:solidFill>
                <a:effectLst/>
                <a:latin typeface="Arial"/>
                <a:ea typeface="Arial"/>
                <a:cs typeface="Arial"/>
                <a:sym typeface="Arial"/>
              </a:rPr>
              <a:t>Listen carefully, follow along and make your own notes.</a:t>
            </a:r>
          </a:p>
          <a:p>
            <a:pPr lvl="0">
              <a:buFont typeface="Arial" panose="020B0604020202020204" pitchFamily="34" charset="0"/>
              <a:buChar char="•"/>
            </a:pPr>
            <a:r>
              <a:rPr lang="en-GB" sz="1000" b="0" i="0" u="none" strike="noStrike" cap="none">
                <a:solidFill>
                  <a:schemeClr val="dk1"/>
                </a:solidFill>
                <a:effectLst/>
                <a:latin typeface="Arial"/>
                <a:ea typeface="Arial"/>
                <a:cs typeface="Arial"/>
                <a:sym typeface="Arial"/>
              </a:rPr>
              <a:t>Ask the trainers questions or clarifications at any time.</a:t>
            </a:r>
          </a:p>
          <a:p>
            <a:pPr lvl="0">
              <a:buFont typeface="Arial" panose="020B0604020202020204" pitchFamily="34" charset="0"/>
              <a:buChar char="•"/>
            </a:pPr>
            <a:r>
              <a:rPr lang="en-GB" sz="1000" b="0" i="0" u="none" strike="noStrike" cap="none">
                <a:solidFill>
                  <a:schemeClr val="dk1"/>
                </a:solidFill>
                <a:effectLst/>
                <a:latin typeface="Arial"/>
                <a:ea typeface="Arial"/>
                <a:cs typeface="Arial"/>
                <a:sym typeface="Arial"/>
              </a:rPr>
              <a:t>Your own experience is valuable, and we encourage you to share it.</a:t>
            </a:r>
          </a:p>
          <a:p>
            <a:pPr lvl="0">
              <a:buFont typeface="Arial" panose="020B0604020202020204" pitchFamily="34" charset="0"/>
              <a:buChar char="•"/>
            </a:pPr>
            <a:r>
              <a:rPr lang="en-GB" sz="1000" b="0" i="0" u="none" strike="noStrike" cap="none">
                <a:solidFill>
                  <a:schemeClr val="dk1"/>
                </a:solidFill>
                <a:effectLst/>
                <a:latin typeface="Arial"/>
                <a:ea typeface="Arial"/>
                <a:cs typeface="Arial"/>
                <a:sym typeface="Arial"/>
              </a:rPr>
              <a:t>Share and discuss with others during exercises, breaks and reflections. </a:t>
            </a:r>
          </a:p>
          <a:p>
            <a:endParaRPr lang="en-GB" sz="1000">
              <a:solidFill>
                <a:srgbClr val="0B5FBA"/>
              </a:solidFill>
              <a:latin typeface="Roboto"/>
              <a:ea typeface="Roboto"/>
              <a:cs typeface="Roboto"/>
              <a:sym typeface="Roboto"/>
            </a:endParaRPr>
          </a:p>
          <a:p>
            <a:pPr marL="171450" marR="0" lvl="0" indent="-171450" algn="l" rtl="0">
              <a:lnSpc>
                <a:spcPct val="100000"/>
              </a:lnSpc>
              <a:spcBef>
                <a:spcPts val="0"/>
              </a:spcBef>
              <a:spcAft>
                <a:spcPts val="0"/>
              </a:spcAft>
              <a:buClr>
                <a:srgbClr val="0B5FBA"/>
              </a:buClr>
              <a:buSzPts val="1100"/>
              <a:buFont typeface="Arial"/>
              <a:buChar char="•"/>
            </a:pPr>
            <a:endParaRPr lang="en-GB" sz="1000">
              <a:solidFill>
                <a:srgbClr val="0B5FBA"/>
              </a:solidFill>
              <a:latin typeface="Roboto"/>
              <a:ea typeface="Roboto"/>
              <a:cs typeface="Roboto"/>
            </a:endParaRPr>
          </a:p>
          <a:p>
            <a:pPr marL="171450" marR="0" lvl="0" indent="-101600" algn="l" rtl="0">
              <a:lnSpc>
                <a:spcPct val="100000"/>
              </a:lnSpc>
              <a:spcBef>
                <a:spcPts val="0"/>
              </a:spcBef>
              <a:spcAft>
                <a:spcPts val="0"/>
              </a:spcAft>
              <a:buClr>
                <a:schemeClr val="dk1"/>
              </a:buClr>
              <a:buSzPts val="1100"/>
              <a:buFont typeface="Arial"/>
              <a:buNone/>
            </a:pPr>
            <a:endParaRPr sz="1000">
              <a:solidFill>
                <a:srgbClr val="0B5FBA"/>
              </a:solidFill>
              <a:latin typeface="Roboto"/>
              <a:ea typeface="Roboto"/>
              <a:cs typeface="Roboto"/>
              <a:sym typeface="Roboto"/>
            </a:endParaRPr>
          </a:p>
          <a:p>
            <a:pPr marL="171450" marR="0" lvl="0" indent="-101600" algn="l" rtl="0">
              <a:lnSpc>
                <a:spcPct val="100000"/>
              </a:lnSpc>
              <a:spcBef>
                <a:spcPts val="0"/>
              </a:spcBef>
              <a:spcAft>
                <a:spcPts val="0"/>
              </a:spcAft>
              <a:buClr>
                <a:schemeClr val="dk1"/>
              </a:buClr>
              <a:buSzPts val="1100"/>
              <a:buFont typeface="Arial"/>
              <a:buNone/>
            </a:pPr>
            <a:endParaRPr sz="800">
              <a:solidFill>
                <a:srgbClr val="000000"/>
              </a:solidFill>
              <a:latin typeface="Arial"/>
              <a:ea typeface="Arial"/>
              <a:cs typeface="Arial"/>
              <a:sym typeface="Arial"/>
            </a:endParaRPr>
          </a:p>
          <a:p>
            <a:pPr marL="171450" lvl="0" indent="-10160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p:txBody>
      </p:sp>
      <p:sp>
        <p:nvSpPr>
          <p:cNvPr id="320" name="Google Shape;320;p9:notes">
            <a:extLst>
              <a:ext uri="{FF2B5EF4-FFF2-40B4-BE49-F238E27FC236}">
                <a16:creationId xmlns:a16="http://schemas.microsoft.com/office/drawing/2014/main" id="{724E95AE-491A-9183-412E-0076ADD5971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3503446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chemeClr val="dk1"/>
                </a:solidFill>
                <a:latin typeface="Roboto"/>
                <a:ea typeface="Roboto"/>
                <a:cs typeface="Roboto"/>
                <a:sym typeface="Roboto"/>
              </a:rPr>
              <a:t>This slide provides a summary of what will be taught in </a:t>
            </a:r>
            <a:r>
              <a:rPr lang="en-GB" sz="1200" b="1" dirty="0">
                <a:solidFill>
                  <a:schemeClr val="dk1"/>
                </a:solidFill>
                <a:latin typeface="Roboto"/>
                <a:ea typeface="Roboto"/>
                <a:cs typeface="Roboto"/>
                <a:sym typeface="Roboto"/>
              </a:rPr>
              <a:t>Module 4</a:t>
            </a:r>
            <a:r>
              <a:rPr lang="en-GB" sz="1200" dirty="0">
                <a:solidFill>
                  <a:schemeClr val="dk1"/>
                </a:solidFill>
                <a:latin typeface="Roboto"/>
                <a:ea typeface="Roboto"/>
                <a:cs typeface="Roboto"/>
                <a:sym typeface="Roboto"/>
              </a:rPr>
              <a:t>:</a:t>
            </a:r>
            <a:endParaRPr lang="en-GB" dirty="0"/>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By the end of this module, participants will have a deeper understanding of how </a:t>
            </a:r>
            <a:r>
              <a:rPr lang="en-GB" sz="1200" b="1" i="0" u="none" strike="noStrike" cap="none" dirty="0">
                <a:solidFill>
                  <a:schemeClr val="dk1"/>
                </a:solidFill>
                <a:effectLst/>
                <a:latin typeface="Arial"/>
                <a:ea typeface="Arial"/>
                <a:cs typeface="Arial"/>
                <a:sym typeface="Arial"/>
              </a:rPr>
              <a:t>resilience is shaped not only by infrastructure and technology</a:t>
            </a:r>
            <a:r>
              <a:rPr lang="en-GB" sz="1200" b="0" i="0" u="none" strike="noStrike" cap="none" dirty="0">
                <a:solidFill>
                  <a:schemeClr val="dk1"/>
                </a:solidFill>
                <a:effectLst/>
                <a:latin typeface="Arial"/>
                <a:ea typeface="Arial"/>
                <a:cs typeface="Arial"/>
                <a:sym typeface="Arial"/>
              </a:rPr>
              <a:t>, but also by the </a:t>
            </a:r>
            <a:r>
              <a:rPr lang="en-GB" sz="1200" b="1" i="0" u="none" strike="noStrike" cap="none" dirty="0">
                <a:solidFill>
                  <a:schemeClr val="dk1"/>
                </a:solidFill>
                <a:effectLst/>
                <a:latin typeface="Arial"/>
                <a:ea typeface="Arial"/>
                <a:cs typeface="Arial"/>
                <a:sym typeface="Arial"/>
              </a:rPr>
              <a:t>broader enabling environment</a:t>
            </a:r>
            <a:r>
              <a:rPr lang="en-GB" sz="1200" b="0" i="0" u="none" strike="noStrike" cap="none" dirty="0">
                <a:solidFill>
                  <a:schemeClr val="dk1"/>
                </a:solidFill>
                <a:effectLst/>
                <a:latin typeface="Arial"/>
                <a:ea typeface="Arial"/>
                <a:cs typeface="Arial"/>
                <a:sym typeface="Arial"/>
              </a:rPr>
              <a:t>, including governance, policy, and institutional systems that support sustainable service delivery.</a:t>
            </a:r>
          </a:p>
          <a:p>
            <a:endParaRPr lang="en-GB" sz="1200" b="0" i="0" u="none" strike="noStrike" cap="none" dirty="0">
              <a:solidFill>
                <a:schemeClr val="dk1"/>
              </a:solidFill>
              <a:effectLst/>
              <a:latin typeface="Arial"/>
              <a:cs typeface="Arial"/>
              <a:sym typeface="Arial"/>
            </a:endParaRPr>
          </a:p>
          <a:p>
            <a:r>
              <a:rPr lang="en-GB" sz="1200" b="0" i="0" u="none" strike="noStrike" cap="none" dirty="0">
                <a:solidFill>
                  <a:schemeClr val="dk1"/>
                </a:solidFill>
                <a:effectLst/>
                <a:latin typeface="Arial"/>
                <a:ea typeface="Arial"/>
                <a:cs typeface="Arial"/>
                <a:sym typeface="Arial"/>
              </a:rPr>
              <a:t>Explain the three strategies - Green and blue strategies, Grey strategies, and Hybrid strategies, and identify where each of these might be appropriate</a:t>
            </a:r>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430882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038269-A687-6C26-B702-174557E01F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982E2E-136B-2F97-2511-64FA73A7B71C}"/>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E774DC96-C6D4-FD07-2B21-15122EBECAC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69C9F1DE-7F16-CA7F-6343-C8BE617D785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200878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9"/>
        <p:cNvGrpSpPr/>
        <p:nvPr/>
      </p:nvGrpSpPr>
      <p:grpSpPr>
        <a:xfrm>
          <a:off x="0" y="0"/>
          <a:ext cx="0" cy="0"/>
          <a:chOff x="0" y="0"/>
          <a:chExt cx="0" cy="0"/>
        </a:xfrm>
      </p:grpSpPr>
      <p:sp>
        <p:nvSpPr>
          <p:cNvPr id="960" name="Google Shape;960;p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br>
              <a:rPr lang="en-US" sz="1000" dirty="0">
                <a:solidFill>
                  <a:schemeClr val="dk1"/>
                </a:solidFill>
              </a:rPr>
            </a:b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We begin this section by reflecting on the question ‘why is it important to make infrastructure resilient?’ This slide outlines three ways that climate resilient infrastructure positively impacts the social and economic wellbeing of people. Please go over each of the three points on the slide relating to:</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dirty="0">
                <a:solidFill>
                  <a:schemeClr val="dk1"/>
                </a:solidFill>
              </a:rPr>
              <a:t>Increased reliability of service provision</a:t>
            </a:r>
            <a:endParaRPr sz="1000" dirty="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dirty="0">
                <a:solidFill>
                  <a:schemeClr val="dk1"/>
                </a:solidFill>
              </a:rPr>
              <a:t>Increased asset life</a:t>
            </a:r>
            <a:endParaRPr sz="1000" dirty="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dirty="0">
                <a:solidFill>
                  <a:schemeClr val="dk1"/>
                </a:solidFill>
              </a:rPr>
              <a:t>Improved efficiency of service provision</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Please also note to participants that increasing asset life means that it must be planned and designed for future climate change over its lifetime, to avoid locking in vulnerability. Here, “lock-in vulnerability" refers to a situation where decisions made in the planning, design, or implementation of infrastructure projects inadvertently increase the system's susceptibility to future climate-related risks and impacts. This vulnerability becomes "locked-in" when infrastructure is built or designed in a way that makes it difficult or costly to adapt to changing climatic conditions in the future.</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Source: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OECD (2018). Climate resilience infrastructure: Policy perspectives. </a:t>
            </a:r>
            <a:r>
              <a:rPr lang="en-US" sz="1000" u="sng" dirty="0">
                <a:solidFill>
                  <a:schemeClr val="hlink"/>
                </a:solidFill>
                <a:hlinkClick r:id="rId3"/>
              </a:rPr>
              <a:t>https://www.oecd.org/environment/cc/policy-perspectives-climate-resilient-infrastructure.pdf</a:t>
            </a:r>
            <a:r>
              <a:rPr lang="en-US" sz="1000" dirty="0">
                <a:solidFill>
                  <a:schemeClr val="dk1"/>
                </a:solidFill>
              </a:rPr>
              <a:t> </a:t>
            </a:r>
            <a:endParaRPr sz="1000" dirty="0"/>
          </a:p>
        </p:txBody>
      </p:sp>
      <p:sp>
        <p:nvSpPr>
          <p:cNvPr id="961" name="Google Shape;961;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1"/>
        <p:cNvGrpSpPr/>
        <p:nvPr/>
      </p:nvGrpSpPr>
      <p:grpSpPr>
        <a:xfrm>
          <a:off x="0" y="0"/>
          <a:ext cx="0" cy="0"/>
          <a:chOff x="0" y="0"/>
          <a:chExt cx="0" cy="0"/>
        </a:xfrm>
      </p:grpSpPr>
      <p:sp>
        <p:nvSpPr>
          <p:cNvPr id="992" name="Google Shape;992;p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br>
              <a:rPr lang="en-US" sz="1000" dirty="0">
                <a:solidFill>
                  <a:schemeClr val="dk1"/>
                </a:solidFill>
              </a:rPr>
            </a:br>
            <a:endParaRPr sz="1000" dirty="0">
              <a:solidFill>
                <a:schemeClr val="dk1"/>
              </a:solidFill>
            </a:endParaRPr>
          </a:p>
          <a:p>
            <a:pPr marL="0" lvl="0" indent="0" algn="l" rtl="0">
              <a:lnSpc>
                <a:spcPct val="100000"/>
              </a:lnSpc>
              <a:spcBef>
                <a:spcPts val="0"/>
              </a:spcBef>
              <a:spcAft>
                <a:spcPts val="0"/>
              </a:spcAft>
              <a:buSzPts val="1100"/>
              <a:buNone/>
            </a:pPr>
            <a:r>
              <a:rPr lang="en-US" sz="1000" dirty="0">
                <a:solidFill>
                  <a:schemeClr val="dk1"/>
                </a:solidFill>
              </a:rPr>
              <a:t>This slide builds on the previous slide, emphasizing the different </a:t>
            </a:r>
            <a:r>
              <a:rPr lang="en-US" sz="1000" b="1" dirty="0">
                <a:solidFill>
                  <a:schemeClr val="dk1"/>
                </a:solidFill>
              </a:rPr>
              <a:t>social </a:t>
            </a:r>
            <a:r>
              <a:rPr lang="en-US" sz="1000" dirty="0">
                <a:solidFill>
                  <a:schemeClr val="dk1"/>
                </a:solidFill>
              </a:rPr>
              <a:t>and </a:t>
            </a:r>
            <a:r>
              <a:rPr lang="en-US" sz="1000" b="1" dirty="0">
                <a:solidFill>
                  <a:schemeClr val="dk1"/>
                </a:solidFill>
              </a:rPr>
              <a:t>economic</a:t>
            </a:r>
            <a:r>
              <a:rPr lang="en-US" sz="1000" dirty="0">
                <a:solidFill>
                  <a:schemeClr val="dk1"/>
                </a:solidFill>
              </a:rPr>
              <a:t> benefits that are created from climate resilient infrastructure. These are </a:t>
            </a:r>
            <a:r>
              <a:rPr lang="en-US" sz="1000" dirty="0" err="1">
                <a:solidFill>
                  <a:schemeClr val="dk1"/>
                </a:solidFill>
              </a:rPr>
              <a:t>organised</a:t>
            </a:r>
            <a:r>
              <a:rPr lang="en-US" sz="1000" dirty="0">
                <a:solidFill>
                  <a:schemeClr val="dk1"/>
                </a:solidFill>
              </a:rPr>
              <a:t> using the three benefits outlined on the previous slide. Please go over each of the boxes with participants - explaining how benefits are created from climate resilient infrastructure.</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Source: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OECD (2018). Climate resilience infrastructure: Policy perspectives. </a:t>
            </a:r>
            <a:r>
              <a:rPr lang="en-US" sz="1000" u="sng" dirty="0">
                <a:solidFill>
                  <a:schemeClr val="hlink"/>
                </a:solidFill>
                <a:hlinkClick r:id="rId3"/>
              </a:rPr>
              <a:t>https://www.oecd.org/environment/cc/policy-perspectives-climate-resilient-infrastructure.pdf</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SzPts val="1100"/>
              <a:buNone/>
            </a:pPr>
            <a:endParaRPr sz="1000" b="1" dirty="0">
              <a:solidFill>
                <a:schemeClr val="dk1"/>
              </a:solidFill>
              <a:latin typeface="Roboto"/>
              <a:ea typeface="Roboto"/>
              <a:cs typeface="Roboto"/>
              <a:sym typeface="Roboto"/>
            </a:endParaRPr>
          </a:p>
        </p:txBody>
      </p:sp>
      <p:sp>
        <p:nvSpPr>
          <p:cNvPr id="993" name="Google Shape;993;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E54C3A-FC3D-917B-77AB-AF7C2A8C32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9879CE-56B5-3D08-A519-A444739FB13C}"/>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A1176577-F916-BD9F-37B7-466E48A0B7FC}"/>
              </a:ext>
            </a:extLst>
          </p:cNvPr>
          <p:cNvSpPr>
            <a:spLocks noGrp="1"/>
          </p:cNvSpPr>
          <p:nvPr>
            <p:ph type="body" idx="1"/>
          </p:nvPr>
        </p:nvSpPr>
        <p:spPr/>
        <p:txBody>
          <a:bodyPr/>
          <a:lstStyle/>
          <a:p>
            <a:r>
              <a:rPr lang="en-GB" dirty="0"/>
              <a:t>NOTE TO GCA: We could build on the </a:t>
            </a:r>
            <a:r>
              <a:rPr lang="en-US" sz="1200" b="1" i="0" u="none" strike="noStrike" cap="none" dirty="0">
                <a:solidFill>
                  <a:srgbClr val="FFFFFF"/>
                </a:solidFill>
                <a:latin typeface="Roboto"/>
                <a:ea typeface="Roboto"/>
                <a:cs typeface="Roboto"/>
                <a:sym typeface="Roboto"/>
              </a:rPr>
              <a:t>Step-by Step Guidelines for Delivering Climate Resilient Infrastructure from Module 5 </a:t>
            </a:r>
            <a:r>
              <a:rPr lang="en-US" sz="1200" b="0" i="0" u="none" strike="noStrike" cap="none" dirty="0">
                <a:solidFill>
                  <a:srgbClr val="FFFFFF"/>
                </a:solidFill>
                <a:latin typeface="Roboto"/>
                <a:ea typeface="Roboto"/>
                <a:cs typeface="Roboto"/>
                <a:sym typeface="Roboto"/>
              </a:rPr>
              <a:t>of the urban climate resilience course.</a:t>
            </a:r>
            <a:endParaRPr lang="en-GB" b="0" dirty="0"/>
          </a:p>
        </p:txBody>
      </p:sp>
      <p:sp>
        <p:nvSpPr>
          <p:cNvPr id="4" name="Slide Number Placeholder 3">
            <a:extLst>
              <a:ext uri="{FF2B5EF4-FFF2-40B4-BE49-F238E27FC236}">
                <a16:creationId xmlns:a16="http://schemas.microsoft.com/office/drawing/2014/main" id="{D63BB299-C97D-85D2-933B-E435D011FC1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8985703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000" b="1"/>
              <a:t>Trainer Notes:</a:t>
            </a:r>
            <a:endParaRPr sz="1000"/>
          </a:p>
          <a:p>
            <a:pPr marL="0" lvl="0" indent="0" algn="l" rtl="0">
              <a:lnSpc>
                <a:spcPct val="100000"/>
              </a:lnSpc>
              <a:spcBef>
                <a:spcPts val="0"/>
              </a:spcBef>
              <a:spcAft>
                <a:spcPts val="0"/>
              </a:spcAft>
              <a:buSzPts val="1100"/>
              <a:buNone/>
            </a:pPr>
            <a:endParaRPr sz="1000"/>
          </a:p>
          <a:p>
            <a:pPr marL="0" lvl="0" indent="0" algn="l" rtl="0">
              <a:lnSpc>
                <a:spcPct val="100000"/>
              </a:lnSpc>
              <a:spcBef>
                <a:spcPts val="0"/>
              </a:spcBef>
              <a:spcAft>
                <a:spcPts val="0"/>
              </a:spcAft>
              <a:buSzPts val="1100"/>
              <a:buNone/>
            </a:pPr>
            <a:r>
              <a:rPr lang="en-US" sz="1000"/>
              <a:t>This slide outlines three different ways that climate change impacts infrastructure. Please go over each concept with participants. You can add the examples on the right of the slide to help provide more concrete examples of each core concept.</a:t>
            </a:r>
            <a:endParaRPr sz="1000"/>
          </a:p>
        </p:txBody>
      </p:sp>
      <p:sp>
        <p:nvSpPr>
          <p:cNvPr id="523" name="Google Shape;523;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5"/>
        <p:cNvGrpSpPr/>
        <p:nvPr/>
      </p:nvGrpSpPr>
      <p:grpSpPr>
        <a:xfrm>
          <a:off x="0" y="0"/>
          <a:ext cx="0" cy="0"/>
          <a:chOff x="0" y="0"/>
          <a:chExt cx="0" cy="0"/>
        </a:xfrm>
      </p:grpSpPr>
      <p:sp>
        <p:nvSpPr>
          <p:cNvPr id="636" name="Google Shape;636;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br>
              <a:rPr lang="en-US" sz="1000">
                <a:solidFill>
                  <a:schemeClr val="dk1"/>
                </a:solidFill>
              </a:rPr>
            </a:b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This is the third of four slides that provides an illustration of how different climate hazards impact the eight types of infrastructure that we are focusing on. Some of this material will be familiar to participants from previous modules. But it is useful to go over it again in detail to reinforce the learning. We have chosen to focus on four climate hazards - heatwaves, storms &amp; cyclones, flooding and sea level rise - since these are common hazards faced by many.</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br>
              <a:rPr lang="en-US" sz="1000">
                <a:solidFill>
                  <a:schemeClr val="dk1"/>
                </a:solidFill>
              </a:rPr>
            </a:br>
            <a:r>
              <a:rPr lang="en-US" sz="1000">
                <a:solidFill>
                  <a:schemeClr val="dk1"/>
                </a:solidFill>
              </a:rPr>
              <a:t>This slide focuses on the </a:t>
            </a:r>
            <a:r>
              <a:rPr lang="en-US" sz="1000" b="1">
                <a:solidFill>
                  <a:schemeClr val="dk1"/>
                </a:solidFill>
              </a:rPr>
              <a:t>water </a:t>
            </a:r>
            <a:r>
              <a:rPr lang="en-US" sz="1000">
                <a:solidFill>
                  <a:schemeClr val="dk1"/>
                </a:solidFill>
              </a:rPr>
              <a:t>sectors. Please read off the main points on the slide to participants.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Please also emphasize to participants that vulnerability to climate change impacts varies across different geographies and sectors. The impacts faced by a given infrastructure asset will depend on a range of factors (recall the discussion of hazard, exposure and vulnerability in Module 2 on climate risks for cities): for example, changes in rainfall patterns are projected to increase total annual rainfall in some regions and decrease in others – hazard and exposure will vary by location.  Additionally, the adaptive capacity of the systems being considered plays a crucial role in determining their vulnerability to these impacts (Higher adaptive capacity means less vulnerability and vice versa). Therefore, not all of the illustrated impacts may be equally to our audience, depending on what localized climate hazards and risks are present in their location. </a:t>
            </a:r>
            <a:br>
              <a:rPr lang="en-US" sz="1000">
                <a:solidFill>
                  <a:schemeClr val="dk1"/>
                </a:solidFill>
              </a:rPr>
            </a:br>
            <a:br>
              <a:rPr lang="en-US" sz="1000">
                <a:solidFill>
                  <a:schemeClr val="dk1"/>
                </a:solidFill>
              </a:rPr>
            </a:br>
            <a:r>
              <a:rPr lang="en-US" sz="1000">
                <a:solidFill>
                  <a:schemeClr val="dk1"/>
                </a:solidFill>
              </a:rPr>
              <a:t>You can prompt participants to consider how location (exposure), sector-specific characteristics (sensitivity), and the adaptive capacity of infrastructure systems influence the level of risk to climate impacts they face in their own cities. This awareness can foster a nuanced understanding of the complexities involved in climate adaptation planning and decision-making.</a:t>
            </a:r>
            <a:br>
              <a:rPr lang="en-US" sz="1000">
                <a:solidFill>
                  <a:schemeClr val="dk1"/>
                </a:solidFill>
              </a:rPr>
            </a:br>
            <a:br>
              <a:rPr lang="en-US" sz="1000">
                <a:solidFill>
                  <a:schemeClr val="dk1"/>
                </a:solidFill>
              </a:rPr>
            </a:br>
            <a:r>
              <a:rPr lang="en-US" sz="1000">
                <a:solidFill>
                  <a:schemeClr val="dk1"/>
                </a:solidFill>
              </a:rPr>
              <a:t>Source: Hall et al., (2019). Adaptation of Infrastructure Systems: Background Paper for the Global Commission on Adaptation. </a:t>
            </a:r>
            <a:r>
              <a:rPr lang="en-US" sz="1000" u="sng">
                <a:solidFill>
                  <a:schemeClr val="hlink"/>
                </a:solidFill>
                <a:hlinkClick r:id="rId3"/>
              </a:rPr>
              <a:t>https://gca.org/wp-content/uploads/2020/12/GCA-Infrastructure-background-paperV11-refs_0.pdfa</a:t>
            </a:r>
            <a:r>
              <a:rPr lang="en-US" sz="1000">
                <a:solidFill>
                  <a:schemeClr val="dk1"/>
                </a:solidFill>
              </a:rPr>
              <a:t> </a:t>
            </a:r>
            <a:endParaRPr sz="1000">
              <a:solidFill>
                <a:schemeClr val="dk1"/>
              </a:solidFill>
            </a:endParaRPr>
          </a:p>
          <a:p>
            <a:pPr marL="0" lvl="0" indent="0" algn="l" rtl="0">
              <a:lnSpc>
                <a:spcPct val="100000"/>
              </a:lnSpc>
              <a:spcBef>
                <a:spcPts val="0"/>
              </a:spcBef>
              <a:spcAft>
                <a:spcPts val="0"/>
              </a:spcAft>
              <a:buSzPts val="1100"/>
              <a:buNone/>
            </a:pPr>
            <a:endParaRPr sz="1000" b="1">
              <a:solidFill>
                <a:schemeClr val="dk1"/>
              </a:solidFill>
              <a:latin typeface="Roboto"/>
              <a:ea typeface="Roboto"/>
              <a:cs typeface="Roboto"/>
              <a:sym typeface="Roboto"/>
            </a:endParaRPr>
          </a:p>
        </p:txBody>
      </p:sp>
      <p:sp>
        <p:nvSpPr>
          <p:cNvPr id="637" name="Google Shape;637;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2"/>
        <p:cNvGrpSpPr/>
        <p:nvPr/>
      </p:nvGrpSpPr>
      <p:grpSpPr>
        <a:xfrm>
          <a:off x="0" y="0"/>
          <a:ext cx="0" cy="0"/>
          <a:chOff x="0" y="0"/>
          <a:chExt cx="0" cy="0"/>
        </a:xfrm>
      </p:grpSpPr>
      <p:sp>
        <p:nvSpPr>
          <p:cNvPr id="683" name="Google Shape;683;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br>
              <a:rPr lang="en-US" sz="1000" dirty="0">
                <a:solidFill>
                  <a:schemeClr val="dk1"/>
                </a:solidFill>
              </a:rPr>
            </a:b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This is the fourth of four slides that provides an illustration of how different climate hazards impact the eight types of urban infrastructure that we are focusing on in the UCRMC. Some of this material will be familiar to participants from Module 1 and Module 2. But it is useful to go over it again in detail to reinforce the learning. We have chosen to focus on four climate hazards - storms &amp; cyclones, flooding and droughts-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br>
              <a:rPr lang="en-US" sz="1000" dirty="0">
                <a:solidFill>
                  <a:schemeClr val="dk1"/>
                </a:solidFill>
              </a:rPr>
            </a:br>
            <a:r>
              <a:rPr lang="en-US" sz="1000" dirty="0">
                <a:solidFill>
                  <a:schemeClr val="dk1"/>
                </a:solidFill>
              </a:rPr>
              <a:t>This slide focuses on the </a:t>
            </a:r>
            <a:r>
              <a:rPr lang="en-US" sz="1000" b="1" dirty="0">
                <a:solidFill>
                  <a:schemeClr val="dk1"/>
                </a:solidFill>
              </a:rPr>
              <a:t>health &amp; sanitation </a:t>
            </a:r>
            <a:r>
              <a:rPr lang="en-US" sz="1000" dirty="0">
                <a:solidFill>
                  <a:schemeClr val="dk1"/>
                </a:solidFill>
              </a:rPr>
              <a:t>sectors. Please read off the main points on the slide to participants.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Please also emphasize to participants that vulnerability to climate change impacts varies across different geographies and sectors. The impacts faced by a given infrastructure asset will depend on a range of factors (recall the discussion of hazard, exposure and vulnerability in Module 2 on climate risks for cities): for example, changes in rainfall patterns are projected to increase total annual rainfall in some regions and decrease in others – hazard and exposure will vary by location.  Additionally, the adaptive capacity of the systems being considered plays a crucial role in determining their vulnerability to these impacts (Higher adaptive capacity means less vulnerability and vice versa). Therefore, not all of the illustrated impacts may be equally to our audience, depending on what localized climate hazards and risks are present in their location. </a:t>
            </a:r>
            <a:br>
              <a:rPr lang="en-US" sz="1000" dirty="0">
                <a:solidFill>
                  <a:schemeClr val="dk1"/>
                </a:solidFill>
              </a:rPr>
            </a:br>
            <a:br>
              <a:rPr lang="en-US" sz="1000" dirty="0">
                <a:solidFill>
                  <a:schemeClr val="dk1"/>
                </a:solidFill>
              </a:rPr>
            </a:br>
            <a:r>
              <a:rPr lang="en-US" sz="1000" dirty="0">
                <a:solidFill>
                  <a:schemeClr val="dk1"/>
                </a:solidFill>
              </a:rPr>
              <a:t>You can prompt participants to consider how location (exposure), sector-specific characteristics (sensitivity), and the adaptive capacity of infrastructure systems influence the level of risk to climate impacts they face in their own cities. This awareness can foster a nuanced understanding of the complexities involved in climate adaptation planning and decision-making.</a:t>
            </a:r>
            <a:br>
              <a:rPr lang="en-US" sz="1000" dirty="0">
                <a:solidFill>
                  <a:schemeClr val="dk1"/>
                </a:solidFill>
              </a:rPr>
            </a:br>
            <a:br>
              <a:rPr lang="en-US" sz="1000" dirty="0">
                <a:solidFill>
                  <a:schemeClr val="dk1"/>
                </a:solidFill>
              </a:rPr>
            </a:br>
            <a:r>
              <a:rPr lang="en-US" sz="1000" dirty="0">
                <a:solidFill>
                  <a:schemeClr val="dk1"/>
                </a:solidFill>
              </a:rPr>
              <a:t>Source: Hall et al., (2019). Adaptation of Infrastructure Systems: Background Paper for the Global Commission on Adaptation. </a:t>
            </a:r>
            <a:r>
              <a:rPr lang="en-US" sz="1000" u="sng" dirty="0">
                <a:solidFill>
                  <a:schemeClr val="hlink"/>
                </a:solidFill>
                <a:hlinkClick r:id="rId3"/>
              </a:rPr>
              <a:t>https://gca.org/wp-content/uploads/2020/12/GCA-Infrastructure-background-paperV11-refs_0.pdfa</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SzPts val="1100"/>
              <a:buNone/>
            </a:pPr>
            <a:endParaRPr sz="1000" b="1" dirty="0">
              <a:solidFill>
                <a:schemeClr val="dk1"/>
              </a:solidFill>
              <a:latin typeface="Roboto"/>
              <a:ea typeface="Roboto"/>
              <a:cs typeface="Roboto"/>
              <a:sym typeface="Roboto"/>
            </a:endParaRPr>
          </a:p>
        </p:txBody>
      </p:sp>
      <p:sp>
        <p:nvSpPr>
          <p:cNvPr id="684" name="Google Shape;684;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Google Shape;730;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br>
              <a:rPr lang="en-US" sz="1000">
                <a:solidFill>
                  <a:schemeClr val="dk1"/>
                </a:solidFill>
              </a:rPr>
            </a:br>
            <a:br>
              <a:rPr lang="en-US" sz="1000">
                <a:solidFill>
                  <a:schemeClr val="dk1"/>
                </a:solidFill>
              </a:rPr>
            </a:br>
            <a:r>
              <a:rPr lang="en-US" sz="1000">
                <a:solidFill>
                  <a:schemeClr val="dk1"/>
                </a:solidFill>
              </a:rPr>
              <a:t>The previous few slides focused on how climate change impacts individual sectors in a city. However, as shown in the diagram earlier, infrastructure systems are interlinked. As a result, the impact of climate change on one sector can lead to a ‘ripple effect’ where other sectors are subsequently also negatively impacted. This is called the </a:t>
            </a:r>
            <a:r>
              <a:rPr lang="en-US" sz="1000" b="1">
                <a:solidFill>
                  <a:schemeClr val="dk1"/>
                </a:solidFill>
              </a:rPr>
              <a:t>cascading impact of climate change</a:t>
            </a:r>
            <a:r>
              <a:rPr lang="en-US" sz="1000">
                <a:solidFill>
                  <a:schemeClr val="dk1"/>
                </a:solidFill>
              </a:rPr>
              <a:t>.</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rgbClr val="ECECEC"/>
              </a:buClr>
              <a:buSzPts val="1200"/>
              <a:buFont typeface="Arial"/>
              <a:buNone/>
            </a:pPr>
            <a:r>
              <a:rPr lang="en-US" sz="1000">
                <a:solidFill>
                  <a:schemeClr val="dk1"/>
                </a:solidFill>
              </a:rPr>
              <a:t>Please emphasize in this slide to participants that they should understand that the climate resilience of individual infrastructure assets must be assessed within the broader context of the entire system (this was also briefly highlighted in Module 2 in the context of CRAs). This holistic perspective is crucial for effective climate resilience planning and adaptation strategies.</a:t>
            </a:r>
            <a:endParaRPr sz="1000">
              <a:solidFill>
                <a:schemeClr val="dk1"/>
              </a:solidFill>
            </a:endParaRPr>
          </a:p>
        </p:txBody>
      </p:sp>
      <p:sp>
        <p:nvSpPr>
          <p:cNvPr id="731" name="Google Shape;731;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a:extLst>
            <a:ext uri="{FF2B5EF4-FFF2-40B4-BE49-F238E27FC236}">
              <a16:creationId xmlns:a16="http://schemas.microsoft.com/office/drawing/2014/main" id="{55894DFC-4C1E-5CED-E77D-6E89D328779A}"/>
            </a:ext>
          </a:extLst>
        </p:cNvPr>
        <p:cNvGrpSpPr/>
        <p:nvPr/>
      </p:nvGrpSpPr>
      <p:grpSpPr>
        <a:xfrm>
          <a:off x="0" y="0"/>
          <a:ext cx="0" cy="0"/>
          <a:chOff x="0" y="0"/>
          <a:chExt cx="0" cy="0"/>
        </a:xfrm>
      </p:grpSpPr>
      <p:sp>
        <p:nvSpPr>
          <p:cNvPr id="730" name="Google Shape;730;p24:notes">
            <a:extLst>
              <a:ext uri="{FF2B5EF4-FFF2-40B4-BE49-F238E27FC236}">
                <a16:creationId xmlns:a16="http://schemas.microsoft.com/office/drawing/2014/main" id="{7BF8E7C7-12E4-72EE-7CFB-2BA5B9822B5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br>
              <a:rPr lang="en-US" sz="1000">
                <a:solidFill>
                  <a:schemeClr val="dk1"/>
                </a:solidFill>
              </a:rPr>
            </a:br>
            <a:br>
              <a:rPr lang="en-US" sz="1000">
                <a:solidFill>
                  <a:schemeClr val="dk1"/>
                </a:solidFill>
              </a:rPr>
            </a:br>
            <a:r>
              <a:rPr lang="en-US" sz="1000">
                <a:solidFill>
                  <a:schemeClr val="dk1"/>
                </a:solidFill>
              </a:rPr>
              <a:t>Go through two of the provided examples </a:t>
            </a:r>
            <a:endParaRPr sz="1000">
              <a:solidFill>
                <a:schemeClr val="dk1"/>
              </a:solidFill>
            </a:endParaRPr>
          </a:p>
        </p:txBody>
      </p:sp>
      <p:sp>
        <p:nvSpPr>
          <p:cNvPr id="731" name="Google Shape;731;p24:notes">
            <a:extLst>
              <a:ext uri="{FF2B5EF4-FFF2-40B4-BE49-F238E27FC236}">
                <a16:creationId xmlns:a16="http://schemas.microsoft.com/office/drawing/2014/main" id="{BB7F4EC1-AC13-016A-716E-2AF1250A23D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644986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a:extLst>
            <a:ext uri="{FF2B5EF4-FFF2-40B4-BE49-F238E27FC236}">
              <a16:creationId xmlns:a16="http://schemas.microsoft.com/office/drawing/2014/main" id="{822B002A-0C54-579B-D8F1-82232520A2A0}"/>
            </a:ext>
          </a:extLst>
        </p:cNvPr>
        <p:cNvGrpSpPr/>
        <p:nvPr/>
      </p:nvGrpSpPr>
      <p:grpSpPr>
        <a:xfrm>
          <a:off x="0" y="0"/>
          <a:ext cx="0" cy="0"/>
          <a:chOff x="0" y="0"/>
          <a:chExt cx="0" cy="0"/>
        </a:xfrm>
      </p:grpSpPr>
      <p:sp>
        <p:nvSpPr>
          <p:cNvPr id="109" name="Google Shape;109;g30954ad01f5_0_1:notes">
            <a:extLst>
              <a:ext uri="{FF2B5EF4-FFF2-40B4-BE49-F238E27FC236}">
                <a16:creationId xmlns:a16="http://schemas.microsoft.com/office/drawing/2014/main" id="{7D58A9B9-C693-AD81-DAF7-7FA824583B7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b="1">
                <a:solidFill>
                  <a:schemeClr val="dk1"/>
                </a:solidFill>
                <a:latin typeface="Roboto"/>
                <a:ea typeface="Roboto"/>
                <a:cs typeface="Roboto"/>
                <a:sym typeface="Roboto"/>
              </a:rPr>
              <a:t>Trainer notes:</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b="0">
                <a:solidFill>
                  <a:schemeClr val="dk1"/>
                </a:solidFill>
                <a:latin typeface="Roboto"/>
                <a:ea typeface="Roboto"/>
                <a:cs typeface="Roboto"/>
                <a:sym typeface="Roboto"/>
              </a:rPr>
              <a:t>Here you can acknowledge who contributed to the development of the Masterclass.</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000">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a:solidFill>
                  <a:schemeClr val="dk1"/>
                </a:solidFill>
              </a:rPr>
              <a:t>We would like to acknowledge the following partners and funders involved in designing and delivering the </a:t>
            </a:r>
            <a:r>
              <a:rPr lang="en-GB" sz="1000" b="0">
                <a:solidFill>
                  <a:srgbClr val="FFFFFF"/>
                </a:solidFill>
                <a:latin typeface="Roboto"/>
                <a:ea typeface="Roboto"/>
                <a:cs typeface="Roboto"/>
                <a:sym typeface="Roboto"/>
              </a:rPr>
              <a:t>Climate Resilient Water Services Masterclass (CRWSMC)</a:t>
            </a:r>
            <a:r>
              <a:rPr lang="en-GB" sz="1000" b="0">
                <a:solidFill>
                  <a:schemeClr val="dk1"/>
                </a:solidFill>
                <a:latin typeface="Roboto"/>
                <a:ea typeface="Roboto"/>
                <a:cs typeface="Roboto"/>
                <a:sym typeface="Roboto"/>
              </a:rPr>
              <a:t>.</a:t>
            </a:r>
            <a:endParaRPr sz="1000" b="0">
              <a:solidFill>
                <a:srgbClr val="0B5FBA"/>
              </a:solidFill>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endParaRPr>
          </a:p>
        </p:txBody>
      </p:sp>
      <p:sp>
        <p:nvSpPr>
          <p:cNvPr id="110" name="Google Shape;110;g30954ad01f5_0_1:notes">
            <a:extLst>
              <a:ext uri="{FF2B5EF4-FFF2-40B4-BE49-F238E27FC236}">
                <a16:creationId xmlns:a16="http://schemas.microsoft.com/office/drawing/2014/main" id="{3B6EE234-DC66-030B-960C-AD1A2E94CCD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4156264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a:extLst>
            <a:ext uri="{FF2B5EF4-FFF2-40B4-BE49-F238E27FC236}">
              <a16:creationId xmlns:a16="http://schemas.microsoft.com/office/drawing/2014/main" id="{1B4F7CA1-6020-0C9B-C88F-8CD92F91FF1C}"/>
            </a:ext>
          </a:extLst>
        </p:cNvPr>
        <p:cNvGrpSpPr/>
        <p:nvPr/>
      </p:nvGrpSpPr>
      <p:grpSpPr>
        <a:xfrm>
          <a:off x="0" y="0"/>
          <a:ext cx="0" cy="0"/>
          <a:chOff x="0" y="0"/>
          <a:chExt cx="0" cy="0"/>
        </a:xfrm>
      </p:grpSpPr>
      <p:sp>
        <p:nvSpPr>
          <p:cNvPr id="730" name="Google Shape;730;p24:notes">
            <a:extLst>
              <a:ext uri="{FF2B5EF4-FFF2-40B4-BE49-F238E27FC236}">
                <a16:creationId xmlns:a16="http://schemas.microsoft.com/office/drawing/2014/main" id="{101FA9F0-42EA-7653-15A5-D396528B510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br>
              <a:rPr lang="en-US" sz="1000">
                <a:solidFill>
                  <a:schemeClr val="dk1"/>
                </a:solidFill>
              </a:rPr>
            </a:br>
            <a:br>
              <a:rPr lang="en-US" sz="1000">
                <a:solidFill>
                  <a:schemeClr val="dk1"/>
                </a:solidFill>
              </a:rPr>
            </a:br>
            <a:r>
              <a:rPr lang="en-US" sz="1000">
                <a:solidFill>
                  <a:schemeClr val="dk1"/>
                </a:solidFill>
              </a:rPr>
              <a:t>Go through two of the provided examples </a:t>
            </a:r>
          </a:p>
          <a:p>
            <a:pPr marL="0" lvl="0" indent="0" algn="l" rtl="0">
              <a:lnSpc>
                <a:spcPct val="100000"/>
              </a:lnSpc>
              <a:spcBef>
                <a:spcPts val="0"/>
              </a:spcBef>
              <a:spcAft>
                <a:spcPts val="0"/>
              </a:spcAft>
              <a:buClr>
                <a:schemeClr val="dk1"/>
              </a:buClr>
              <a:buSzPts val="1100"/>
              <a:buFont typeface="Arial"/>
              <a:buNone/>
            </a:pPr>
            <a:endParaRPr lang="en-US" sz="1000">
              <a:solidFill>
                <a:schemeClr val="dk1"/>
              </a:solidFill>
            </a:endParaRPr>
          </a:p>
        </p:txBody>
      </p:sp>
      <p:sp>
        <p:nvSpPr>
          <p:cNvPr id="731" name="Google Shape;731;p24:notes">
            <a:extLst>
              <a:ext uri="{FF2B5EF4-FFF2-40B4-BE49-F238E27FC236}">
                <a16:creationId xmlns:a16="http://schemas.microsoft.com/office/drawing/2014/main" id="{7100317F-6641-068D-51B9-7BB9E21E1D2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744135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a:extLst>
            <a:ext uri="{FF2B5EF4-FFF2-40B4-BE49-F238E27FC236}">
              <a16:creationId xmlns:a16="http://schemas.microsoft.com/office/drawing/2014/main" id="{B1F13647-7E18-7397-03C5-D495A0505271}"/>
            </a:ext>
          </a:extLst>
        </p:cNvPr>
        <p:cNvGrpSpPr/>
        <p:nvPr/>
      </p:nvGrpSpPr>
      <p:grpSpPr>
        <a:xfrm>
          <a:off x="0" y="0"/>
          <a:ext cx="0" cy="0"/>
          <a:chOff x="0" y="0"/>
          <a:chExt cx="0" cy="0"/>
        </a:xfrm>
      </p:grpSpPr>
      <p:sp>
        <p:nvSpPr>
          <p:cNvPr id="774" name="Google Shape;774;p35:notes">
            <a:extLst>
              <a:ext uri="{FF2B5EF4-FFF2-40B4-BE49-F238E27FC236}">
                <a16:creationId xmlns:a16="http://schemas.microsoft.com/office/drawing/2014/main" id="{46502B07-65D6-5FBD-AFBC-00EBB19D40E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000" b="1"/>
              <a:t>Trainer Notes:</a:t>
            </a:r>
            <a:endParaRPr sz="1000"/>
          </a:p>
          <a:p>
            <a:pPr marL="0" lvl="0" indent="0" algn="l" rtl="0">
              <a:lnSpc>
                <a:spcPct val="100000"/>
              </a:lnSpc>
              <a:spcBef>
                <a:spcPts val="0"/>
              </a:spcBef>
              <a:spcAft>
                <a:spcPts val="0"/>
              </a:spcAft>
              <a:buSzPts val="1100"/>
              <a:buNone/>
            </a:pPr>
            <a:endParaRPr sz="1000"/>
          </a:p>
          <a:p>
            <a:pPr marL="0" lvl="0" indent="0" algn="l" rtl="0">
              <a:lnSpc>
                <a:spcPct val="100000"/>
              </a:lnSpc>
              <a:spcBef>
                <a:spcPts val="0"/>
              </a:spcBef>
              <a:spcAft>
                <a:spcPts val="0"/>
              </a:spcAft>
              <a:buSzPts val="1100"/>
              <a:buNone/>
            </a:pPr>
            <a:r>
              <a:rPr lang="en-US" sz="1000"/>
              <a:t>This slide is the first of three slides that provides a deeper snapshot on how climate change impacts vulnerable groups - focusing on how it impacts </a:t>
            </a:r>
            <a:r>
              <a:rPr lang="en-US" sz="1000" b="1"/>
              <a:t>people living in informal settlements</a:t>
            </a:r>
            <a:r>
              <a:rPr lang="en-US" sz="1000"/>
              <a:t>. Please go over the slide content with participants, emphasizing again the need to focus on equity &amp; inclusion when understanding the impacts of climate change on urban infrastructure and services.</a:t>
            </a:r>
            <a:endParaRPr sz="1000"/>
          </a:p>
        </p:txBody>
      </p:sp>
      <p:sp>
        <p:nvSpPr>
          <p:cNvPr id="775" name="Google Shape;775;p35:notes">
            <a:extLst>
              <a:ext uri="{FF2B5EF4-FFF2-40B4-BE49-F238E27FC236}">
                <a16:creationId xmlns:a16="http://schemas.microsoft.com/office/drawing/2014/main" id="{07D03457-C614-4C17-0C42-7DF1FF7E109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6685725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6">
          <a:extLst>
            <a:ext uri="{FF2B5EF4-FFF2-40B4-BE49-F238E27FC236}">
              <a16:creationId xmlns:a16="http://schemas.microsoft.com/office/drawing/2014/main" id="{F064AF2C-1ABC-5C9B-DAEF-F7307747E9B3}"/>
            </a:ext>
          </a:extLst>
        </p:cNvPr>
        <p:cNvGrpSpPr/>
        <p:nvPr/>
      </p:nvGrpSpPr>
      <p:grpSpPr>
        <a:xfrm>
          <a:off x="0" y="0"/>
          <a:ext cx="0" cy="0"/>
          <a:chOff x="0" y="0"/>
          <a:chExt cx="0" cy="0"/>
        </a:xfrm>
      </p:grpSpPr>
      <p:sp>
        <p:nvSpPr>
          <p:cNvPr id="787" name="Google Shape;787;p46:notes">
            <a:extLst>
              <a:ext uri="{FF2B5EF4-FFF2-40B4-BE49-F238E27FC236}">
                <a16:creationId xmlns:a16="http://schemas.microsoft.com/office/drawing/2014/main" id="{6E101C6B-14C3-29F5-8632-EE4B9BD003D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This slide is the second of three slides that provides a deeper snapshot on how climate change impacts vulnerable groups - focusing on how it impacts </a:t>
            </a:r>
            <a:r>
              <a:rPr lang="en-US" sz="1000" b="1">
                <a:solidFill>
                  <a:schemeClr val="dk1"/>
                </a:solidFill>
              </a:rPr>
              <a:t>people living in informal settlements in riverine areas</a:t>
            </a:r>
            <a:r>
              <a:rPr lang="en-US" sz="1000">
                <a:solidFill>
                  <a:schemeClr val="dk1"/>
                </a:solidFill>
              </a:rPr>
              <a:t>. Please go over the slide content with participants, emphasizing again the need to focus on equity &amp; inclusion when understanding the impacts of climate change on urban infrastructure and services.</a:t>
            </a:r>
            <a:endParaRPr sz="1000">
              <a:solidFill>
                <a:schemeClr val="dk1"/>
              </a:solidFill>
            </a:endParaRPr>
          </a:p>
          <a:p>
            <a:pPr marL="0" lvl="0" indent="0" algn="l" rtl="0">
              <a:lnSpc>
                <a:spcPct val="100000"/>
              </a:lnSpc>
              <a:spcBef>
                <a:spcPts val="0"/>
              </a:spcBef>
              <a:spcAft>
                <a:spcPts val="0"/>
              </a:spcAft>
              <a:buSzPts val="1100"/>
              <a:buNone/>
            </a:pPr>
            <a:endParaRPr/>
          </a:p>
        </p:txBody>
      </p:sp>
      <p:sp>
        <p:nvSpPr>
          <p:cNvPr id="788" name="Google Shape;788;p46:notes">
            <a:extLst>
              <a:ext uri="{FF2B5EF4-FFF2-40B4-BE49-F238E27FC236}">
                <a16:creationId xmlns:a16="http://schemas.microsoft.com/office/drawing/2014/main" id="{3E217F0A-EC80-17F5-1585-59380FD9ED4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9564013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3"/>
        <p:cNvGrpSpPr/>
        <p:nvPr/>
      </p:nvGrpSpPr>
      <p:grpSpPr>
        <a:xfrm>
          <a:off x="0" y="0"/>
          <a:ext cx="0" cy="0"/>
          <a:chOff x="0" y="0"/>
          <a:chExt cx="0" cy="0"/>
        </a:xfrm>
      </p:grpSpPr>
      <p:sp>
        <p:nvSpPr>
          <p:cNvPr id="1024" name="Google Shape;1024;p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1">
                <a:solidFill>
                  <a:schemeClr val="dk1"/>
                </a:solidFill>
              </a:rPr>
              <a:t>Trainer Notes:</a:t>
            </a:r>
            <a:endParaRPr lang="en-US" sz="1200">
              <a:solidFill>
                <a:schemeClr val="dk1"/>
              </a:solidFill>
            </a:endParaRPr>
          </a:p>
          <a:p>
            <a:pPr marL="0" lvl="0" indent="0" algn="l" rtl="0">
              <a:lnSpc>
                <a:spcPct val="100000"/>
              </a:lnSpc>
              <a:spcBef>
                <a:spcPts val="0"/>
              </a:spcBef>
              <a:spcAft>
                <a:spcPts val="0"/>
              </a:spcAft>
              <a:buSzPts val="1100"/>
              <a:buNone/>
            </a:pPr>
            <a:endParaRPr lang="en-GB"/>
          </a:p>
          <a:p>
            <a:pPr marL="0" lvl="0" indent="0" algn="l" rtl="0">
              <a:lnSpc>
                <a:spcPct val="100000"/>
              </a:lnSpc>
              <a:spcBef>
                <a:spcPts val="0"/>
              </a:spcBef>
              <a:spcAft>
                <a:spcPts val="0"/>
              </a:spcAft>
              <a:buSzPts val="1100"/>
              <a:buNone/>
            </a:pPr>
            <a:r>
              <a:rPr lang="en-GB"/>
              <a:t>This is an individual exercise. The objective of this exercise is for participants to start to </a:t>
            </a:r>
            <a:r>
              <a:rPr lang="en-GB" sz="1200">
                <a:solidFill>
                  <a:schemeClr val="bg1"/>
                </a:solidFill>
                <a:latin typeface="Roboto"/>
                <a:ea typeface="Roboto"/>
                <a:sym typeface="Roboto"/>
              </a:rPr>
              <a:t>d</a:t>
            </a:r>
            <a:r>
              <a:rPr lang="en-GB" sz="1200">
                <a:solidFill>
                  <a:schemeClr val="bg1"/>
                </a:solidFill>
                <a:latin typeface="Roboto"/>
                <a:ea typeface="Roboto"/>
                <a:cs typeface="Roboto"/>
                <a:sym typeface="Roboto"/>
              </a:rPr>
              <a:t>evelop an understanding of their own context by thinking critically about your infrastructure and services.</a:t>
            </a:r>
          </a:p>
          <a:p>
            <a:pPr marL="0" lvl="0" indent="0" algn="l" rtl="0">
              <a:lnSpc>
                <a:spcPct val="100000"/>
              </a:lnSpc>
              <a:spcBef>
                <a:spcPts val="0"/>
              </a:spcBef>
              <a:spcAft>
                <a:spcPts val="0"/>
              </a:spcAft>
              <a:buSzPts val="1100"/>
              <a:buNone/>
            </a:pPr>
            <a:endParaRPr lang="en-GB" sz="1200">
              <a:solidFill>
                <a:schemeClr val="bg1"/>
              </a:solidFill>
              <a:latin typeface="Roboto"/>
              <a:ea typeface="Roboto"/>
              <a:sym typeface="Roboto"/>
            </a:endParaRPr>
          </a:p>
          <a:p>
            <a:pPr marL="0" lvl="0" indent="0" algn="l" rtl="0">
              <a:lnSpc>
                <a:spcPct val="100000"/>
              </a:lnSpc>
              <a:spcBef>
                <a:spcPts val="0"/>
              </a:spcBef>
              <a:spcAft>
                <a:spcPts val="0"/>
              </a:spcAft>
              <a:buSzPts val="1100"/>
              <a:buNone/>
            </a:pPr>
            <a:r>
              <a:rPr lang="en-GB"/>
              <a:t>Ask participants to:</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200">
                <a:solidFill>
                  <a:schemeClr val="bg1"/>
                </a:solidFill>
                <a:latin typeface="Roboto"/>
                <a:ea typeface="Roboto"/>
                <a:cs typeface="Roboto"/>
                <a:sym typeface="Roboto"/>
              </a:rPr>
              <a:t>Use the list of hazards and risks you started at the end of Module 1</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800">
                <a:solidFill>
                  <a:schemeClr val="bg1"/>
                </a:solidFill>
                <a:latin typeface="Roboto"/>
                <a:ea typeface="Roboto"/>
                <a:cs typeface="Roboto"/>
                <a:sym typeface="Roboto"/>
              </a:rPr>
              <a:t>Considering this list, which infrastructure and / or services in your context are most at risk?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800">
                <a:solidFill>
                  <a:schemeClr val="bg1"/>
                </a:solidFill>
                <a:latin typeface="Roboto"/>
                <a:ea typeface="Roboto"/>
                <a:cs typeface="Roboto"/>
                <a:sym typeface="Roboto"/>
              </a:rPr>
              <a:t>What infrastructure or services would you consider a priority for climate risk reduction? </a:t>
            </a:r>
            <a:endParaRPr lang="en-GB" sz="800">
              <a:solidFill>
                <a:schemeClr val="bg1"/>
              </a:solidFil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800">
                <a:solidFill>
                  <a:schemeClr val="bg1"/>
                </a:solidFill>
                <a:latin typeface="Roboto"/>
                <a:ea typeface="Roboto"/>
                <a:cs typeface="Roboto"/>
                <a:sym typeface="Roboto"/>
              </a:rPr>
              <a:t>How might you do this? </a:t>
            </a:r>
            <a:endParaRPr lang="en-GB" sz="800">
              <a:solidFill>
                <a:schemeClr val="bg1"/>
              </a:solidFil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800" i="0">
                <a:solidFill>
                  <a:schemeClr val="bg1"/>
                </a:solidFill>
                <a:latin typeface="Roboto"/>
                <a:ea typeface="Roboto"/>
                <a:cs typeface="Roboto"/>
                <a:sym typeface="Roboto"/>
              </a:rPr>
              <a:t>Ask participants to keep their answers on a paper or document so they can refer to them again. </a:t>
            </a:r>
            <a:endParaRPr lang="en-GB" sz="800" i="0">
              <a:solidFill>
                <a:schemeClr val="bg1"/>
              </a:solidFil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800">
              <a:solidFill>
                <a:schemeClr val="bg1"/>
              </a:solidFil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800">
              <a:solidFill>
                <a:schemeClr val="bg1"/>
              </a:solidFill>
            </a:endParaRPr>
          </a:p>
          <a:p>
            <a:pPr marL="0" lvl="0" indent="0" algn="l" rtl="0">
              <a:lnSpc>
                <a:spcPct val="100000"/>
              </a:lnSpc>
              <a:spcBef>
                <a:spcPts val="0"/>
              </a:spcBef>
              <a:spcAft>
                <a:spcPts val="0"/>
              </a:spcAft>
              <a:buSzPts val="1100"/>
              <a:buNone/>
            </a:pPr>
            <a:endParaRPr/>
          </a:p>
        </p:txBody>
      </p:sp>
      <p:sp>
        <p:nvSpPr>
          <p:cNvPr id="1025" name="Google Shape;1025;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4"/>
        <p:cNvGrpSpPr/>
        <p:nvPr/>
      </p:nvGrpSpPr>
      <p:grpSpPr>
        <a:xfrm>
          <a:off x="0" y="0"/>
          <a:ext cx="0" cy="0"/>
          <a:chOff x="0" y="0"/>
          <a:chExt cx="0" cy="0"/>
        </a:xfrm>
      </p:grpSpPr>
      <p:sp>
        <p:nvSpPr>
          <p:cNvPr id="875" name="Google Shape;875;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Trainer Notes:</a:t>
            </a:r>
            <a:endParaRPr sz="1000" b="1">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Participants who wish to read more about </a:t>
            </a:r>
            <a:r>
              <a:rPr lang="en-US" sz="1000" b="1">
                <a:solidFill>
                  <a:schemeClr val="dk1"/>
                </a:solidFill>
                <a:latin typeface="Roboto"/>
                <a:ea typeface="Roboto"/>
                <a:cs typeface="Roboto"/>
                <a:sym typeface="Roboto"/>
              </a:rPr>
              <a:t>climate resilient infrastructure &amp; services </a:t>
            </a:r>
            <a:r>
              <a:rPr lang="en-US" sz="1000">
                <a:solidFill>
                  <a:schemeClr val="dk1"/>
                </a:solidFill>
                <a:latin typeface="Roboto"/>
                <a:ea typeface="Roboto"/>
                <a:cs typeface="Roboto"/>
                <a:sym typeface="Roboto"/>
              </a:rPr>
              <a:t>can click on the links below.</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en-US" u="sng">
                <a:solidFill>
                  <a:schemeClr val="hlink"/>
                </a:solidFill>
                <a:hlinkClick r:id="rId3"/>
              </a:rPr>
              <a:t>https://resilientcitiesnetwork.org/climate-resilient-cities/</a:t>
            </a: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u="sng">
                <a:solidFill>
                  <a:schemeClr val="hlink"/>
                </a:solidFill>
                <a:hlinkClick r:id="rId4"/>
              </a:rPr>
              <a:t>https://www.citiesalliance.org/how-we-work/global-programmes/climate-change-resilience-and-informality/resources-0</a:t>
            </a: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u="sng">
                <a:solidFill>
                  <a:schemeClr val="hlink"/>
                </a:solidFill>
                <a:hlinkClick r:id="rId5"/>
              </a:rPr>
              <a:t>https://gca.org/wp-content/uploads/2023/03/A-Guide-for-Building-Climate-Resilience-in-Urban-Informal-Settlements_web.pdf</a:t>
            </a: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100"/>
              <a:buNone/>
            </a:pPr>
            <a:endParaRPr/>
          </a:p>
        </p:txBody>
      </p:sp>
      <p:sp>
        <p:nvSpPr>
          <p:cNvPr id="876" name="Google Shape;876;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2"/>
        <p:cNvGrpSpPr/>
        <p:nvPr/>
      </p:nvGrpSpPr>
      <p:grpSpPr>
        <a:xfrm>
          <a:off x="0" y="0"/>
          <a:ext cx="0" cy="0"/>
          <a:chOff x="0" y="0"/>
          <a:chExt cx="0" cy="0"/>
        </a:xfrm>
      </p:grpSpPr>
      <p:sp>
        <p:nvSpPr>
          <p:cNvPr id="1033" name="Google Shape;1033;p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This slide explains what climate resilient infrastructure looks like, focusing on a number of desirable outcomes and attributes that would indicate the infrastructure is resilient. Please read these off to participants so they understand the type of goals that they should be considering.</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rgbClr val="0B5FBA"/>
              </a:solidFill>
            </a:endParaRPr>
          </a:p>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Source:</a:t>
            </a:r>
            <a:endParaRPr sz="1000" u="sng">
              <a:solidFill>
                <a:schemeClr val="dk1"/>
              </a:solidFill>
              <a:hlinkClick r:id="rId3">
                <a:extLst>
                  <a:ext uri="{A12FA001-AC4F-418D-AE19-62706E023703}">
                    <ahyp:hlinkClr xmlns:ahyp="http://schemas.microsoft.com/office/drawing/2018/hyperlinkcolor" val="tx"/>
                  </a:ext>
                </a:extLst>
              </a:hlinkClick>
            </a:endParaRPr>
          </a:p>
          <a:p>
            <a:pPr marL="0" lvl="0" indent="0" algn="l" rtl="0">
              <a:lnSpc>
                <a:spcPct val="100000"/>
              </a:lnSpc>
              <a:spcBef>
                <a:spcPts val="0"/>
              </a:spcBef>
              <a:spcAft>
                <a:spcPts val="0"/>
              </a:spcAft>
              <a:buClr>
                <a:schemeClr val="dk1"/>
              </a:buClr>
              <a:buSzPts val="1100"/>
              <a:buFont typeface="Arial"/>
              <a:buNone/>
            </a:pPr>
            <a:r>
              <a:rPr lang="en-US" sz="1000" u="sng">
                <a:solidFill>
                  <a:schemeClr val="dk1"/>
                </a:solidFill>
                <a:hlinkClick r:id="rId3">
                  <a:extLst>
                    <a:ext uri="{A12FA001-AC4F-418D-AE19-62706E023703}">
                      <ahyp:hlinkClr xmlns:ahyp="http://schemas.microsoft.com/office/drawing/2018/hyperlinkcolor" val="tx"/>
                    </a:ext>
                  </a:extLst>
                </a:hlinkClick>
              </a:rPr>
              <a:t>https://www.tandfonline.com/journals/tsri20/collections/CDRI-adaptive-pathways</a:t>
            </a:r>
            <a:r>
              <a:rPr lang="en-US" sz="1000">
                <a:solidFill>
                  <a:schemeClr val="dk1"/>
                </a:solidFill>
              </a:rPr>
              <a:t> </a:t>
            </a:r>
            <a:endParaRPr sz="1000">
              <a:solidFill>
                <a:schemeClr val="dk1"/>
              </a:solidFill>
            </a:endParaRPr>
          </a:p>
          <a:p>
            <a:pPr marL="0" lvl="0" indent="0" algn="l" rtl="0">
              <a:lnSpc>
                <a:spcPct val="100000"/>
              </a:lnSpc>
              <a:spcBef>
                <a:spcPts val="0"/>
              </a:spcBef>
              <a:spcAft>
                <a:spcPts val="0"/>
              </a:spcAft>
              <a:buClr>
                <a:srgbClr val="ECECEC"/>
              </a:buClr>
              <a:buSzPts val="1200"/>
              <a:buFont typeface="Arial"/>
              <a:buNone/>
            </a:pPr>
            <a:r>
              <a:rPr lang="en-US" sz="1000">
                <a:solidFill>
                  <a:schemeClr val="dk1"/>
                </a:solidFill>
              </a:rPr>
              <a:t>OECD (2018). Climate resilience infrastructure: Policy perspectives. </a:t>
            </a:r>
            <a:r>
              <a:rPr lang="en-US" sz="1000" u="sng">
                <a:solidFill>
                  <a:schemeClr val="hlink"/>
                </a:solidFill>
                <a:hlinkClick r:id="rId4"/>
              </a:rPr>
              <a:t>https://www.oecd.org/environment/cc/policy-perspectives-climate-resilient-infrastructure.pdf</a:t>
            </a:r>
            <a:r>
              <a:rPr lang="en-US" sz="1000">
                <a:solidFill>
                  <a:schemeClr val="dk1"/>
                </a:solidFill>
              </a:rPr>
              <a:t> </a:t>
            </a:r>
            <a:endParaRPr sz="1000">
              <a:solidFill>
                <a:schemeClr val="dk1"/>
              </a:solidFill>
            </a:endParaRPr>
          </a:p>
          <a:p>
            <a:pPr marL="0" lvl="0" indent="0" algn="l" rtl="0">
              <a:lnSpc>
                <a:spcPct val="100000"/>
              </a:lnSpc>
              <a:spcBef>
                <a:spcPts val="0"/>
              </a:spcBef>
              <a:spcAft>
                <a:spcPts val="0"/>
              </a:spcAft>
              <a:buSzPts val="1100"/>
              <a:buNone/>
            </a:pPr>
            <a:endParaRPr sz="1000"/>
          </a:p>
        </p:txBody>
      </p:sp>
      <p:sp>
        <p:nvSpPr>
          <p:cNvPr id="1034" name="Google Shape;1034;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6"/>
        <p:cNvGrpSpPr/>
        <p:nvPr/>
      </p:nvGrpSpPr>
      <p:grpSpPr>
        <a:xfrm>
          <a:off x="0" y="0"/>
          <a:ext cx="0" cy="0"/>
          <a:chOff x="0" y="0"/>
          <a:chExt cx="0" cy="0"/>
        </a:xfrm>
      </p:grpSpPr>
      <p:sp>
        <p:nvSpPr>
          <p:cNvPr id="1057" name="Google Shape;1057;p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This is a very important slide that explains </a:t>
            </a:r>
            <a:r>
              <a:rPr lang="en-US" sz="1000" b="1" dirty="0">
                <a:solidFill>
                  <a:schemeClr val="dk1"/>
                </a:solidFill>
              </a:rPr>
              <a:t>two approaches to climate resilient infrastructure. </a:t>
            </a:r>
            <a:r>
              <a:rPr lang="en-US" sz="1000" dirty="0">
                <a:solidFill>
                  <a:schemeClr val="dk1"/>
                </a:solidFill>
              </a:rPr>
              <a:t>Please go over these two concepts with participants and make sure they understand the difference between the two:</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chemeClr val="dk1"/>
              </a:solidFill>
            </a:endParaRPr>
          </a:p>
          <a:p>
            <a:pPr marL="228600" lvl="0" indent="-215900" algn="l" rtl="0">
              <a:lnSpc>
                <a:spcPct val="100000"/>
              </a:lnSpc>
              <a:spcBef>
                <a:spcPts val="0"/>
              </a:spcBef>
              <a:spcAft>
                <a:spcPts val="0"/>
              </a:spcAft>
              <a:buClr>
                <a:schemeClr val="dk1"/>
              </a:buClr>
              <a:buSzPts val="1000"/>
              <a:buFont typeface="Roboto"/>
              <a:buAutoNum type="arabicPeriod"/>
            </a:pPr>
            <a:r>
              <a:rPr lang="en-US" sz="1000" b="1" dirty="0">
                <a:solidFill>
                  <a:schemeClr val="dk1"/>
                </a:solidFill>
              </a:rPr>
              <a:t>Climate proofing infrastructure: </a:t>
            </a:r>
            <a:r>
              <a:rPr lang="en-US" sz="1000" dirty="0">
                <a:solidFill>
                  <a:schemeClr val="dk1"/>
                </a:solidFill>
              </a:rPr>
              <a:t>refers to investments in infrastructure to make the infrastructure itself more resilient to climate change impacts. This means that when building new infrastructure or upgrading infrastructure, those responsible for the project insure that the infrastructure can withstand current and future climate impacts. Climate proofing does not mean that all risks are eliminated. But it does mean that it can continue to function and not be overly damaged by climate change impacts. Often, this means that planners considers climate change in the design, operation and maintenance of the project. This means that a climate risk assessment is undertaken to identify key risks and adaptation options, and that the project is prepared to respond to a range of possible climate futures.  This applies to both new and existing infrastructure. While it is easier to integrate climate change into new infrastructure yet to be built, it is also possible to retrofit existing infrastructure (e.g. raise the height of a bridge, replace cooling systems in buildings etc.)</a:t>
            </a:r>
            <a:endParaRPr sz="1000" dirty="0">
              <a:solidFill>
                <a:schemeClr val="dk1"/>
              </a:solidFill>
            </a:endParaRPr>
          </a:p>
          <a:p>
            <a:pPr marL="228600" lvl="0" indent="-152400" algn="l" rtl="0">
              <a:lnSpc>
                <a:spcPct val="100000"/>
              </a:lnSpc>
              <a:spcBef>
                <a:spcPts val="0"/>
              </a:spcBef>
              <a:spcAft>
                <a:spcPts val="0"/>
              </a:spcAft>
              <a:buClr>
                <a:schemeClr val="dk1"/>
              </a:buClr>
              <a:buSzPts val="1000"/>
              <a:buFont typeface="Roboto"/>
              <a:buNone/>
            </a:pPr>
            <a:endParaRPr sz="1000" dirty="0">
              <a:solidFill>
                <a:schemeClr val="dk1"/>
              </a:solidFill>
            </a:endParaRPr>
          </a:p>
          <a:p>
            <a:pPr marL="228600" lvl="0" indent="-215900" algn="l" rtl="0">
              <a:lnSpc>
                <a:spcPct val="100000"/>
              </a:lnSpc>
              <a:spcBef>
                <a:spcPts val="0"/>
              </a:spcBef>
              <a:spcAft>
                <a:spcPts val="0"/>
              </a:spcAft>
              <a:buClr>
                <a:schemeClr val="dk1"/>
              </a:buClr>
              <a:buSzPts val="1000"/>
              <a:buFont typeface="Roboto"/>
              <a:buAutoNum type="arabicPeriod"/>
            </a:pPr>
            <a:r>
              <a:rPr lang="en-US" sz="1000" b="1" dirty="0">
                <a:solidFill>
                  <a:schemeClr val="dk1"/>
                </a:solidFill>
              </a:rPr>
              <a:t>Infrastructure that addresses underlying vulnerabilities:</a:t>
            </a:r>
            <a:r>
              <a:rPr lang="en-US" sz="1000" dirty="0">
                <a:solidFill>
                  <a:schemeClr val="dk1"/>
                </a:solidFill>
              </a:rPr>
              <a:t> refers to investments in infrastructure that provide resilience benefits to people - helping to lessen and eliminate the vulnerabilities that make certain groups of people more negatively affected by climate impacts. For example, this could involve providing better access to essential services for groups that don’t currently have access to them  – e.g. through access to water, energy, sanitation or improved livelihood opportunities. This has a cascading effect, which enables people to then better manage climate hazards when they occur.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Please communicate to participants that both types of approaches are valid resilience building measures that city officials should seek to implement. And these do not have to be separate options - participants can implement infrastructure investments that achieve both of these objectives at the same time!</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Source:</a:t>
            </a:r>
            <a:endParaRPr sz="1000" b="1" dirty="0">
              <a:solidFill>
                <a:schemeClr val="dk1"/>
              </a:solidFill>
            </a:endParaRPr>
          </a:p>
          <a:p>
            <a:pPr marL="0" lvl="0" indent="0" algn="l" rtl="0">
              <a:lnSpc>
                <a:spcPct val="100000"/>
              </a:lnSpc>
              <a:spcBef>
                <a:spcPts val="0"/>
              </a:spcBef>
              <a:spcAft>
                <a:spcPts val="0"/>
              </a:spcAft>
              <a:buClr>
                <a:srgbClr val="ECECEC"/>
              </a:buClr>
              <a:buSzPts val="1200"/>
              <a:buFont typeface="Arial"/>
              <a:buNone/>
            </a:pPr>
            <a:r>
              <a:rPr lang="en-US" sz="1000" dirty="0">
                <a:solidFill>
                  <a:schemeClr val="dk1"/>
                </a:solidFill>
              </a:rPr>
              <a:t>OECD (2018). Climate resilience infrastructure: Policy perspectives. </a:t>
            </a:r>
            <a:r>
              <a:rPr lang="en-US" sz="1000" u="sng" dirty="0">
                <a:solidFill>
                  <a:schemeClr val="hlink"/>
                </a:solidFill>
                <a:hlinkClick r:id="rId3"/>
              </a:rPr>
              <a:t>https://www.oecd.org/environment/cc/policy-perspectives-climate-resilient-infrastructure.pdf</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rgbClr val="ECECEC"/>
              </a:buClr>
              <a:buSzPts val="1200"/>
              <a:buFont typeface="Arial"/>
              <a:buNone/>
            </a:pPr>
            <a:r>
              <a:rPr lang="en-US" sz="1000" dirty="0">
                <a:solidFill>
                  <a:schemeClr val="dk1"/>
                </a:solidFill>
              </a:rPr>
              <a:t>ADB and GCA (2021). A System-wide Approach for Infrastructure Resilience: Technical Note. </a:t>
            </a:r>
            <a:r>
              <a:rPr lang="en-US" sz="1000" u="sng" dirty="0">
                <a:solidFill>
                  <a:schemeClr val="hlink"/>
                </a:solidFill>
                <a:hlinkClick r:id="rId4"/>
              </a:rPr>
              <a:t>https://gca.org/wp-content/uploads/2021/01/A-System-wide-Approach-for-Infrastructure-Resilience.pdf</a:t>
            </a:r>
            <a:r>
              <a:rPr lang="en-US" sz="1000" dirty="0">
                <a:solidFill>
                  <a:schemeClr val="dk1"/>
                </a:solidFill>
              </a:rPr>
              <a:t> </a:t>
            </a:r>
            <a:endParaRPr sz="1000" dirty="0"/>
          </a:p>
        </p:txBody>
      </p:sp>
      <p:sp>
        <p:nvSpPr>
          <p:cNvPr id="1058" name="Google Shape;1058;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1"/>
        <p:cNvGrpSpPr/>
        <p:nvPr/>
      </p:nvGrpSpPr>
      <p:grpSpPr>
        <a:xfrm>
          <a:off x="0" y="0"/>
          <a:ext cx="0" cy="0"/>
          <a:chOff x="0" y="0"/>
          <a:chExt cx="0" cy="0"/>
        </a:xfrm>
      </p:grpSpPr>
      <p:sp>
        <p:nvSpPr>
          <p:cNvPr id="1072" name="Google Shape;1072;p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Now that we have looked at what climate resilient infrastructure means in practice, this slide outlines </a:t>
            </a:r>
            <a:r>
              <a:rPr lang="en-US" sz="1000" b="1" dirty="0">
                <a:solidFill>
                  <a:schemeClr val="dk1"/>
                </a:solidFill>
              </a:rPr>
              <a:t>three main design principles</a:t>
            </a:r>
            <a:r>
              <a:rPr lang="en-US" sz="1000" dirty="0">
                <a:solidFill>
                  <a:schemeClr val="dk1"/>
                </a:solidFill>
              </a:rPr>
              <a:t> that participants should understand and seek to integrate into their approach to delivering climate resilient infrastructure. They are:</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dirty="0">
                <a:solidFill>
                  <a:schemeClr val="dk1"/>
                </a:solidFill>
              </a:rPr>
              <a:t>A systems approach</a:t>
            </a:r>
            <a:endParaRPr sz="1000" dirty="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dirty="0">
                <a:solidFill>
                  <a:schemeClr val="dk1"/>
                </a:solidFill>
              </a:rPr>
              <a:t>Adaptive management to ensure flexibility over time</a:t>
            </a:r>
            <a:endParaRPr sz="1000" dirty="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dirty="0">
                <a:solidFill>
                  <a:schemeClr val="dk1"/>
                </a:solidFill>
              </a:rPr>
              <a:t>Equity and inclusion</a:t>
            </a:r>
            <a:endParaRPr sz="1000" dirty="0">
              <a:solidFill>
                <a:schemeClr val="dk1"/>
              </a:solidFill>
            </a:endParaRPr>
          </a:p>
          <a:p>
            <a:pPr marL="228600" lvl="0" indent="-15875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The following slides will cover each one of these principles in more detail.</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Source: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UNDRR (2022). Principles for Resilient Infrastructure. </a:t>
            </a:r>
            <a:r>
              <a:rPr lang="en-US" sz="1000" u="sng" dirty="0">
                <a:solidFill>
                  <a:schemeClr val="hlink"/>
                </a:solidFill>
                <a:hlinkClick r:id="rId3"/>
              </a:rPr>
              <a:t>https://www.undrr.org/publication/principles-resilient-infrastructure</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rgbClr val="0C0F14"/>
              </a:buClr>
              <a:buSzPts val="1200"/>
              <a:buFont typeface="Arial"/>
              <a:buNone/>
            </a:pPr>
            <a:endParaRPr sz="1000" dirty="0">
              <a:solidFill>
                <a:schemeClr val="dk1"/>
              </a:solidFill>
            </a:endParaRPr>
          </a:p>
          <a:p>
            <a:pPr marL="0" lvl="0" indent="0" algn="l" rtl="0">
              <a:lnSpc>
                <a:spcPct val="100000"/>
              </a:lnSpc>
              <a:spcBef>
                <a:spcPts val="0"/>
              </a:spcBef>
              <a:spcAft>
                <a:spcPts val="0"/>
              </a:spcAft>
              <a:buClr>
                <a:srgbClr val="0C0F14"/>
              </a:buClr>
              <a:buSzPts val="1200"/>
              <a:buFont typeface="Arial"/>
              <a:buNone/>
            </a:pPr>
            <a:r>
              <a:rPr lang="en-US" sz="1000" dirty="0">
                <a:solidFill>
                  <a:schemeClr val="dk1"/>
                </a:solidFill>
              </a:rPr>
              <a:t>GCA (2021). Climate Resilient Infrastructure Officer Handbook. </a:t>
            </a:r>
            <a:r>
              <a:rPr lang="en-US" sz="1000" u="sng" dirty="0">
                <a:solidFill>
                  <a:schemeClr val="hlink"/>
                </a:solidFill>
                <a:hlinkClick r:id="rId4"/>
              </a:rPr>
              <a:t>https://gca.org/wp-content/uploads/2021/08/GCA-Handbook-V2.0-13-September-2021-2.pdf?_gl=1*117cetp*_ga*MTkzMTA3MDYyNi4xNzEwMTczNjIz*_up*MQ</a:t>
            </a:r>
            <a:r>
              <a:rPr lang="en-US" sz="1000" dirty="0">
                <a:solidFill>
                  <a:schemeClr val="dk1"/>
                </a:solidFill>
              </a:rPr>
              <a:t> </a:t>
            </a:r>
            <a:endParaRPr sz="1000" dirty="0"/>
          </a:p>
        </p:txBody>
      </p:sp>
      <p:sp>
        <p:nvSpPr>
          <p:cNvPr id="1073" name="Google Shape;1073;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9"/>
        <p:cNvGrpSpPr/>
        <p:nvPr/>
      </p:nvGrpSpPr>
      <p:grpSpPr>
        <a:xfrm>
          <a:off x="0" y="0"/>
          <a:ext cx="0" cy="0"/>
          <a:chOff x="0" y="0"/>
          <a:chExt cx="0" cy="0"/>
        </a:xfrm>
      </p:grpSpPr>
      <p:sp>
        <p:nvSpPr>
          <p:cNvPr id="1090" name="Google Shape;1090;p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6DB4"/>
              </a:buClr>
              <a:buSzPts val="1200"/>
              <a:buFont typeface="Open Sans"/>
              <a:buNone/>
            </a:pPr>
            <a:r>
              <a:rPr lang="en-US" sz="1000" b="1" dirty="0">
                <a:solidFill>
                  <a:schemeClr val="dk1"/>
                </a:solidFill>
              </a:rPr>
              <a:t>	Trainer Notes: </a:t>
            </a:r>
            <a:br>
              <a:rPr lang="en-US" sz="1000" b="1" dirty="0">
                <a:solidFill>
                  <a:schemeClr val="dk1"/>
                </a:solidFill>
              </a:rPr>
            </a:br>
            <a:endParaRPr sz="1000" b="1" dirty="0">
              <a:solidFill>
                <a:schemeClr val="dk1"/>
              </a:solidFill>
            </a:endParaRPr>
          </a:p>
          <a:p>
            <a:pPr marL="0" lvl="0" indent="0" algn="l" rtl="0">
              <a:lnSpc>
                <a:spcPct val="100000"/>
              </a:lnSpc>
              <a:spcBef>
                <a:spcPts val="0"/>
              </a:spcBef>
              <a:spcAft>
                <a:spcPts val="0"/>
              </a:spcAft>
              <a:buClr>
                <a:srgbClr val="006DB4"/>
              </a:buClr>
              <a:buSzPts val="1200"/>
              <a:buFont typeface="Open Sans"/>
              <a:buNone/>
            </a:pPr>
            <a:r>
              <a:rPr lang="en-US" sz="1000" dirty="0">
                <a:solidFill>
                  <a:schemeClr val="dk1"/>
                </a:solidFill>
              </a:rPr>
              <a:t>The first of three design principles that are outlined here is that participants should ensure to integrate a </a:t>
            </a:r>
            <a:r>
              <a:rPr lang="en-US" sz="1000" b="1" dirty="0">
                <a:solidFill>
                  <a:schemeClr val="dk1"/>
                </a:solidFill>
              </a:rPr>
              <a:t>systems approach</a:t>
            </a:r>
            <a:r>
              <a:rPr lang="en-US" sz="1000" dirty="0">
                <a:solidFill>
                  <a:schemeClr val="dk1"/>
                </a:solidFill>
              </a:rPr>
              <a:t> into their planning for climate resilient infrastructure. </a:t>
            </a:r>
            <a:endParaRPr sz="1000" dirty="0">
              <a:solidFill>
                <a:schemeClr val="dk1"/>
              </a:solidFill>
            </a:endParaRPr>
          </a:p>
          <a:p>
            <a:pPr marL="0" lvl="0" indent="0" algn="l" rtl="0">
              <a:lnSpc>
                <a:spcPct val="100000"/>
              </a:lnSpc>
              <a:spcBef>
                <a:spcPts val="0"/>
              </a:spcBef>
              <a:spcAft>
                <a:spcPts val="0"/>
              </a:spcAft>
              <a:buClr>
                <a:srgbClr val="006DB4"/>
              </a:buClr>
              <a:buSzPts val="1200"/>
              <a:buFont typeface="Open Sans"/>
              <a:buNone/>
            </a:pPr>
            <a:endParaRPr sz="1000" dirty="0">
              <a:solidFill>
                <a:schemeClr val="dk1"/>
              </a:solidFill>
            </a:endParaRPr>
          </a:p>
          <a:p>
            <a:pPr marL="0" lvl="0" indent="0" algn="l" rtl="0">
              <a:lnSpc>
                <a:spcPct val="100000"/>
              </a:lnSpc>
              <a:spcBef>
                <a:spcPts val="0"/>
              </a:spcBef>
              <a:spcAft>
                <a:spcPts val="0"/>
              </a:spcAft>
              <a:buClr>
                <a:srgbClr val="006DB4"/>
              </a:buClr>
              <a:buSzPts val="1200"/>
              <a:buFont typeface="Open Sans"/>
              <a:buNone/>
            </a:pPr>
            <a:r>
              <a:rPr lang="en-US" sz="1000" dirty="0">
                <a:solidFill>
                  <a:schemeClr val="dk1"/>
                </a:solidFill>
              </a:rPr>
              <a:t>A systems approach recognizes the interconnected nature of infrastructure assets and services in a city. Please remind participants if necessary of the way that climate change can create cascading impacts within a city. As a result, city officials should consider how to integrate their approach to specific project delivery (e.g. of an asset or a service) within the broader city context. Often this occurs in the strategy or planning phase of the project cycle (which will be introduced in more detail in Module 5). In particular, this often involves ensuring that resilient infrastructure is integrated into long-term capital investment plans or Master Plans (please note to participants that different countries have different terms for this process).</a:t>
            </a:r>
            <a:endParaRPr sz="1000" dirty="0">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200"/>
              <a:buFont typeface="Roboto"/>
              <a:buNone/>
            </a:pPr>
            <a:r>
              <a:rPr lang="en-US" sz="1000" b="1" dirty="0">
                <a:solidFill>
                  <a:schemeClr val="dk1"/>
                </a:solidFill>
              </a:rPr>
              <a:t>Sources: </a:t>
            </a:r>
            <a:endParaRPr sz="1000" b="1" dirty="0">
              <a:solidFill>
                <a:schemeClr val="dk1"/>
              </a:solidFill>
            </a:endParaRPr>
          </a:p>
          <a:p>
            <a:pPr marL="0" lvl="0" indent="0" algn="l" rtl="0">
              <a:lnSpc>
                <a:spcPct val="100000"/>
              </a:lnSpc>
              <a:spcBef>
                <a:spcPts val="0"/>
              </a:spcBef>
              <a:spcAft>
                <a:spcPts val="0"/>
              </a:spcAft>
              <a:buClr>
                <a:schemeClr val="dk1"/>
              </a:buClr>
              <a:buSzPts val="1200"/>
              <a:buFont typeface="Roboto"/>
              <a:buNone/>
            </a:pPr>
            <a:r>
              <a:rPr lang="en-US" sz="1000" dirty="0">
                <a:solidFill>
                  <a:schemeClr val="dk1"/>
                </a:solidFill>
              </a:rPr>
              <a:t>da Silva et al. (2012). A systems approach to meeting the challenges of urban climate change. </a:t>
            </a:r>
            <a:r>
              <a:rPr lang="en-US" sz="1000" u="sng" dirty="0">
                <a:solidFill>
                  <a:srgbClr val="0000FF"/>
                </a:solidFill>
                <a:hlinkClick r:id="rId3">
                  <a:extLst>
                    <a:ext uri="{A12FA001-AC4F-418D-AE19-62706E023703}">
                      <ahyp:hlinkClr xmlns:ahyp="http://schemas.microsoft.com/office/drawing/2018/hyperlinkcolor" val="tx"/>
                    </a:ext>
                  </a:extLst>
                </a:hlinkClick>
              </a:rPr>
              <a:t>https://doi.org/10.1080/19463138.2012.718279</a:t>
            </a:r>
            <a:r>
              <a:rPr lang="en-US" sz="1000" dirty="0">
                <a:solidFill>
                  <a:srgbClr val="0000FF"/>
                </a:solidFill>
              </a:rPr>
              <a:t> </a:t>
            </a:r>
            <a:endParaRPr sz="1000" dirty="0">
              <a:solidFill>
                <a:srgbClr val="0000FF"/>
              </a:solidFill>
            </a:endParaRPr>
          </a:p>
          <a:p>
            <a:pPr marL="0" lvl="0" indent="0" algn="just" rtl="0">
              <a:lnSpc>
                <a:spcPct val="100000"/>
              </a:lnSpc>
              <a:spcBef>
                <a:spcPts val="0"/>
              </a:spcBef>
              <a:spcAft>
                <a:spcPts val="0"/>
              </a:spcAft>
              <a:buClr>
                <a:schemeClr val="dk1"/>
              </a:buClr>
              <a:buSzPts val="1000"/>
              <a:buFont typeface="Calibri"/>
              <a:buNone/>
            </a:pPr>
            <a:r>
              <a:rPr lang="en-US" sz="1000" dirty="0">
                <a:solidFill>
                  <a:schemeClr val="dk1"/>
                </a:solidFill>
              </a:rPr>
              <a:t>ADB (2016). Enhancing Urban Climate Change Resilience: Seven Entry Points for Action. </a:t>
            </a:r>
            <a:r>
              <a:rPr lang="en-US" sz="1000" u="sng" dirty="0">
                <a:solidFill>
                  <a:schemeClr val="hlink"/>
                </a:solidFill>
                <a:hlinkClick r:id="rId4"/>
              </a:rPr>
              <a:t>https://www.adb.org/publications/enhancing-urban-climate-change-resilience-seven-entry-points</a:t>
            </a:r>
            <a:r>
              <a:rPr lang="en-US" sz="1000" dirty="0">
                <a:solidFill>
                  <a:schemeClr val="dk1"/>
                </a:solidFill>
              </a:rPr>
              <a:t> </a:t>
            </a:r>
            <a:endParaRPr sz="1000" dirty="0">
              <a:solidFill>
                <a:schemeClr val="dk1"/>
              </a:solidFill>
            </a:endParaRPr>
          </a:p>
          <a:p>
            <a:pPr marL="0" lvl="0" indent="0" algn="just" rtl="0">
              <a:lnSpc>
                <a:spcPct val="100000"/>
              </a:lnSpc>
              <a:spcBef>
                <a:spcPts val="0"/>
              </a:spcBef>
              <a:spcAft>
                <a:spcPts val="0"/>
              </a:spcAft>
              <a:buClr>
                <a:schemeClr val="dk1"/>
              </a:buClr>
              <a:buSzPts val="1100"/>
              <a:buFont typeface="Roboto"/>
              <a:buNone/>
            </a:pPr>
            <a:r>
              <a:rPr lang="en-US" sz="1000" dirty="0">
                <a:solidFill>
                  <a:schemeClr val="dk1"/>
                </a:solidFill>
              </a:rPr>
              <a:t>Infrastructure Pathways (undated). </a:t>
            </a:r>
            <a:r>
              <a:rPr lang="en-US" sz="1000" u="sng" dirty="0">
                <a:solidFill>
                  <a:schemeClr val="hlink"/>
                </a:solidFill>
                <a:hlinkClick r:id="rId5"/>
              </a:rPr>
              <a:t>https://infrastructure-pathways.org/key-concepts/</a:t>
            </a:r>
            <a:r>
              <a:rPr lang="en-US" sz="1000" dirty="0">
                <a:solidFill>
                  <a:schemeClr val="dk1"/>
                </a:solidFill>
              </a:rPr>
              <a:t> </a:t>
            </a:r>
            <a:endParaRPr sz="1000" dirty="0">
              <a:solidFill>
                <a:schemeClr val="dk1"/>
              </a:solidFill>
            </a:endParaRPr>
          </a:p>
          <a:p>
            <a:pPr marL="0" lvl="0" indent="0" algn="just" rtl="0">
              <a:lnSpc>
                <a:spcPct val="100000"/>
              </a:lnSpc>
              <a:spcBef>
                <a:spcPts val="0"/>
              </a:spcBef>
              <a:spcAft>
                <a:spcPts val="0"/>
              </a:spcAft>
              <a:buClr>
                <a:schemeClr val="dk1"/>
              </a:buClr>
              <a:buSzPts val="1100"/>
              <a:buFont typeface="Roboto"/>
              <a:buNone/>
            </a:pPr>
            <a:r>
              <a:rPr lang="en-US" sz="1000" dirty="0">
                <a:solidFill>
                  <a:schemeClr val="dk1"/>
                </a:solidFill>
              </a:rPr>
              <a:t>WRI (2022). What Is Systems Change? 6 Questions Answered. </a:t>
            </a:r>
            <a:r>
              <a:rPr lang="en-US" sz="1000" u="sng" dirty="0">
                <a:solidFill>
                  <a:schemeClr val="hlink"/>
                </a:solidFill>
                <a:hlinkClick r:id="rId6"/>
              </a:rPr>
              <a:t>https://www.wri.org/insights/systems-change-how-to-top-6-questions-answered</a:t>
            </a:r>
            <a:r>
              <a:rPr lang="en-US" sz="1000" dirty="0">
                <a:solidFill>
                  <a:schemeClr val="dk1"/>
                </a:solidFill>
              </a:rPr>
              <a:t> </a:t>
            </a:r>
            <a:endParaRPr sz="1000" dirty="0"/>
          </a:p>
        </p:txBody>
      </p:sp>
      <p:sp>
        <p:nvSpPr>
          <p:cNvPr id="1091" name="Google Shape;1091;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Google Shape;1114;p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6DB4"/>
              </a:buClr>
              <a:buSzPts val="1200"/>
              <a:buFont typeface="Open Sans"/>
              <a:buNone/>
            </a:pPr>
            <a:r>
              <a:rPr lang="en-US" sz="1000" b="1">
                <a:solidFill>
                  <a:schemeClr val="dk1"/>
                </a:solidFill>
              </a:rPr>
              <a:t>Trainer Notes: </a:t>
            </a:r>
            <a:br>
              <a:rPr lang="en-US" sz="1000" b="1">
                <a:solidFill>
                  <a:schemeClr val="dk1"/>
                </a:solidFill>
              </a:rPr>
            </a:b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The second of three design principles that are outlined here is the importance of </a:t>
            </a:r>
            <a:r>
              <a:rPr lang="en-US" sz="1000" b="1">
                <a:solidFill>
                  <a:schemeClr val="dk1"/>
                </a:solidFill>
              </a:rPr>
              <a:t>adaptive management </a:t>
            </a:r>
            <a:r>
              <a:rPr lang="en-US" sz="1000">
                <a:solidFill>
                  <a:schemeClr val="dk1"/>
                </a:solidFill>
              </a:rPr>
              <a:t>when designing and delivering climate resilient infrastructure.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Adaptive management ensures that flexibility is integrated into the lifespan of an infrastructure asset or service, so that it can be changed as climate risks change over time. Adaptive management requires monitoring and evaluating progress because complex systems do not always respond predictably to disturbances like climate change. Please go over the content on the slide so that participants understand the concept of adaptive management. Emphasize that they should consider how to implement  monitoring and evaluation (M&amp;E) of their climate resilient infrastructure investments in order to learn and iteratively adapt strategies and processes over time.</a:t>
            </a:r>
            <a:endParaRPr sz="1000">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b="1">
                <a:solidFill>
                  <a:schemeClr val="dk1"/>
                </a:solidFill>
              </a:rPr>
              <a:t>Source:</a:t>
            </a:r>
            <a:endParaRPr sz="1000" b="1">
              <a:solidFill>
                <a:schemeClr val="dk1"/>
              </a:solidFill>
            </a:endParaRPr>
          </a:p>
          <a:p>
            <a:pPr marL="0" lvl="0" indent="0" algn="l" rtl="0">
              <a:lnSpc>
                <a:spcPct val="100000"/>
              </a:lnSpc>
              <a:spcBef>
                <a:spcPts val="0"/>
              </a:spcBef>
              <a:spcAft>
                <a:spcPts val="0"/>
              </a:spcAft>
              <a:buClr>
                <a:srgbClr val="ECECEC"/>
              </a:buClr>
              <a:buSzPts val="1200"/>
              <a:buFont typeface="Arial"/>
              <a:buNone/>
            </a:pPr>
            <a:r>
              <a:rPr lang="en-US" sz="1000">
                <a:solidFill>
                  <a:schemeClr val="dk1"/>
                </a:solidFill>
              </a:rPr>
              <a:t>OECD (2018). Climate resilience infrastructure: Policy perspectives. </a:t>
            </a:r>
            <a:r>
              <a:rPr lang="en-US" sz="1000" u="sng">
                <a:solidFill>
                  <a:schemeClr val="hlink"/>
                </a:solidFill>
                <a:hlinkClick r:id="rId3"/>
              </a:rPr>
              <a:t>https://www.oecd.org/environment/cc/policy-perspectives-climate-resilient-infrastructure.pdf</a:t>
            </a:r>
            <a:r>
              <a:rPr lang="en-US" sz="1000">
                <a:solidFill>
                  <a:schemeClr val="dk1"/>
                </a:solidFill>
              </a:rPr>
              <a:t> </a:t>
            </a:r>
            <a:endParaRPr sz="1000"/>
          </a:p>
        </p:txBody>
      </p:sp>
      <p:sp>
        <p:nvSpPr>
          <p:cNvPr id="1115" name="Google Shape;1115;p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4AD625-5E40-15C4-4E6A-248B19EB98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979DB4-7D9D-D0FF-5608-7C53954173F7}"/>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2B541C7D-840D-D8B8-4F08-B70D63D563D5}"/>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endParaRPr lang="en-GB"/>
          </a:p>
          <a:p>
            <a:r>
              <a:rPr lang="en-GB"/>
              <a:t>Overview of the main content of this presentation.</a:t>
            </a:r>
          </a:p>
        </p:txBody>
      </p:sp>
      <p:sp>
        <p:nvSpPr>
          <p:cNvPr id="4" name="Slide Number Placeholder 3">
            <a:extLst>
              <a:ext uri="{FF2B5EF4-FFF2-40B4-BE49-F238E27FC236}">
                <a16:creationId xmlns:a16="http://schemas.microsoft.com/office/drawing/2014/main" id="{DF9BBF79-71D2-C2B3-C52A-941D3A19463D}"/>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515817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9"/>
        <p:cNvGrpSpPr/>
        <p:nvPr/>
      </p:nvGrpSpPr>
      <p:grpSpPr>
        <a:xfrm>
          <a:off x="0" y="0"/>
          <a:ext cx="0" cy="0"/>
          <a:chOff x="0" y="0"/>
          <a:chExt cx="0" cy="0"/>
        </a:xfrm>
      </p:grpSpPr>
      <p:sp>
        <p:nvSpPr>
          <p:cNvPr id="1140" name="Google Shape;1140;p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6DB4"/>
              </a:buClr>
              <a:buSzPts val="1200"/>
              <a:buFont typeface="Open Sans"/>
              <a:buNone/>
            </a:pPr>
            <a:r>
              <a:rPr lang="en-US" sz="1000" b="1" dirty="0">
                <a:solidFill>
                  <a:schemeClr val="dk1"/>
                </a:solidFill>
              </a:rPr>
              <a:t>Trainer Notes: </a:t>
            </a:r>
            <a:br>
              <a:rPr lang="en-US" sz="1000" b="1" dirty="0">
                <a:solidFill>
                  <a:schemeClr val="dk1"/>
                </a:solidFill>
              </a:rPr>
            </a:b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The third and final design principle outlined in this section is the importance of </a:t>
            </a:r>
            <a:r>
              <a:rPr lang="en-US" sz="1000" b="1" dirty="0">
                <a:solidFill>
                  <a:schemeClr val="dk1"/>
                </a:solidFill>
              </a:rPr>
              <a:t>equity and inclusion </a:t>
            </a:r>
            <a:r>
              <a:rPr lang="en-US" sz="1000" dirty="0">
                <a:solidFill>
                  <a:schemeClr val="dk1"/>
                </a:solidFill>
              </a:rPr>
              <a:t>when designing and delivering climate resilient infrastructure. This design principle is split over two slides, to provide participants with guidance on two important considerations: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dirty="0">
                <a:solidFill>
                  <a:schemeClr val="dk1"/>
                </a:solidFill>
              </a:rPr>
              <a:t>Equitable &amp; inclusive access to services</a:t>
            </a:r>
            <a:endParaRPr sz="1000" dirty="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dirty="0">
                <a:solidFill>
                  <a:schemeClr val="dk1"/>
                </a:solidFill>
              </a:rPr>
              <a:t>Equitable &amp; inclusive participation in decision-making</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This slide focuses on </a:t>
            </a:r>
            <a:r>
              <a:rPr lang="en-US" sz="1000" b="1" dirty="0">
                <a:solidFill>
                  <a:schemeClr val="dk1"/>
                </a:solidFill>
              </a:rPr>
              <a:t>equitable &amp; inclusive access to services</a:t>
            </a:r>
            <a:r>
              <a:rPr lang="en-US" sz="1000" dirty="0">
                <a:solidFill>
                  <a:schemeClr val="dk1"/>
                </a:solidFill>
              </a:rPr>
              <a:t>. Please emphasize to participants that when designing projects to build climate resilient infrastructure or provide services that support climate resilience, they need to </a:t>
            </a:r>
            <a:r>
              <a:rPr lang="en-US" sz="1000" dirty="0" err="1">
                <a:solidFill>
                  <a:schemeClr val="dk1"/>
                </a:solidFill>
              </a:rPr>
              <a:t>recognise</a:t>
            </a:r>
            <a:r>
              <a:rPr lang="en-US" sz="1000" dirty="0">
                <a:solidFill>
                  <a:schemeClr val="dk1"/>
                </a:solidFill>
              </a:rPr>
              <a:t> the importance of equity and inclusion. This includes understanding the </a:t>
            </a:r>
            <a:r>
              <a:rPr lang="en-US" sz="1000" b="1" dirty="0">
                <a:solidFill>
                  <a:schemeClr val="dk1"/>
                </a:solidFill>
              </a:rPr>
              <a:t>disparities in access to infrastructure and services among vulnerable populations</a:t>
            </a:r>
            <a:r>
              <a:rPr lang="en-US" sz="1000" dirty="0">
                <a:solidFill>
                  <a:schemeClr val="dk1"/>
                </a:solidFill>
              </a:rPr>
              <a:t>. It also includes proactively investing in projects that help these groups of people access infrastructure and services that they have previously been excluded from. Some ways to help understand the needs of excluded groups are to engage with NGOs, civil society, self-help groups, residents associations, etc. that advocate on behalf of vulnerable communities or groups. This could occur when conducting a CRA, when developing city climate strategies, or when developing land use plans / capital investment plans / Master Plans.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Sources:</a:t>
            </a:r>
            <a:endParaRPr sz="1000" b="1"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a:p>
            <a:pPr marL="0" lvl="0" indent="0" algn="l" rtl="0">
              <a:lnSpc>
                <a:spcPct val="100000"/>
              </a:lnSpc>
              <a:spcBef>
                <a:spcPts val="0"/>
              </a:spcBef>
              <a:spcAft>
                <a:spcPts val="0"/>
              </a:spcAft>
              <a:buSzPts val="1100"/>
              <a:buNone/>
            </a:pPr>
            <a:r>
              <a:rPr lang="en-US" sz="1000" dirty="0">
                <a:solidFill>
                  <a:schemeClr val="dk1"/>
                </a:solidFill>
              </a:rPr>
              <a:t>OECD (2018). Climate resilience infrastructure: Policy perspectives. </a:t>
            </a:r>
            <a:r>
              <a:rPr lang="en-US" sz="1000" u="sng" dirty="0">
                <a:solidFill>
                  <a:schemeClr val="hlink"/>
                </a:solidFill>
                <a:hlinkClick r:id="rId3"/>
              </a:rPr>
              <a:t>https://www.oecd.org/environment/cc/policy-perspectives-climate-resilient-infrastructure.pdf</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a:p>
            <a:pPr marL="0" lvl="0" indent="0" algn="l" rtl="0">
              <a:lnSpc>
                <a:spcPct val="100000"/>
              </a:lnSpc>
              <a:spcBef>
                <a:spcPts val="0"/>
              </a:spcBef>
              <a:spcAft>
                <a:spcPts val="0"/>
              </a:spcAft>
              <a:buSzPts val="1100"/>
              <a:buNone/>
            </a:pPr>
            <a:r>
              <a:rPr lang="en-US" sz="1000" dirty="0">
                <a:solidFill>
                  <a:schemeClr val="dk1"/>
                </a:solidFill>
              </a:rPr>
              <a:t>UNDRR. (2013). Poorly planned urban development. Retrieved from Prevention Web: </a:t>
            </a:r>
            <a:r>
              <a:rPr lang="en-US" sz="1000" u="sng" dirty="0">
                <a:solidFill>
                  <a:schemeClr val="hlink"/>
                </a:solidFill>
                <a:hlinkClick r:id="rId4"/>
              </a:rPr>
              <a:t>https://www.preventionweb.net/understanding-disaster-risk/risk-drivers/poorly-planned-urban-development</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a:p>
            <a:pPr marL="0" lvl="0" indent="0" algn="l" rtl="0">
              <a:lnSpc>
                <a:spcPct val="100000"/>
              </a:lnSpc>
              <a:spcBef>
                <a:spcPts val="0"/>
              </a:spcBef>
              <a:spcAft>
                <a:spcPts val="0"/>
              </a:spcAft>
              <a:buSzPts val="1100"/>
              <a:buNone/>
            </a:pPr>
            <a:r>
              <a:rPr lang="en-US" sz="1000" dirty="0">
                <a:solidFill>
                  <a:schemeClr val="dk1"/>
                </a:solidFill>
              </a:rPr>
              <a:t>McKinsey &amp; Company (2020). </a:t>
            </a:r>
            <a:r>
              <a:rPr lang="en-US" sz="1000" u="sng" dirty="0">
                <a:solidFill>
                  <a:schemeClr val="hlink"/>
                </a:solidFill>
                <a:hlinkClick r:id="rId5"/>
              </a:rPr>
              <a:t>Climate risk and response | McKinsey</a:t>
            </a:r>
            <a:endParaRPr sz="1000" dirty="0"/>
          </a:p>
        </p:txBody>
      </p:sp>
      <p:sp>
        <p:nvSpPr>
          <p:cNvPr id="1141" name="Google Shape;1141;p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7"/>
        <p:cNvGrpSpPr/>
        <p:nvPr/>
      </p:nvGrpSpPr>
      <p:grpSpPr>
        <a:xfrm>
          <a:off x="0" y="0"/>
          <a:ext cx="0" cy="0"/>
          <a:chOff x="0" y="0"/>
          <a:chExt cx="0" cy="0"/>
        </a:xfrm>
      </p:grpSpPr>
      <p:sp>
        <p:nvSpPr>
          <p:cNvPr id="1178" name="Google Shape;1178;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000" b="1" dirty="0"/>
              <a:t>Trainer Notes:</a:t>
            </a:r>
            <a:endParaRPr sz="1000" dirty="0"/>
          </a:p>
          <a:p>
            <a:pPr marL="0" lvl="0" indent="0" algn="l" rtl="0">
              <a:lnSpc>
                <a:spcPct val="100000"/>
              </a:lnSpc>
              <a:spcBef>
                <a:spcPts val="0"/>
              </a:spcBef>
              <a:spcAft>
                <a:spcPts val="0"/>
              </a:spcAft>
              <a:buSzPts val="1100"/>
              <a:buNone/>
            </a:pPr>
            <a:endParaRPr sz="1000" dirty="0"/>
          </a:p>
          <a:p>
            <a:pPr marL="0" lvl="0" indent="0" algn="l" rtl="0">
              <a:lnSpc>
                <a:spcPct val="100000"/>
              </a:lnSpc>
              <a:spcBef>
                <a:spcPts val="0"/>
              </a:spcBef>
              <a:spcAft>
                <a:spcPts val="0"/>
              </a:spcAft>
              <a:buSzPts val="1100"/>
              <a:buNone/>
            </a:pPr>
            <a:r>
              <a:rPr lang="en-US" sz="1000" dirty="0"/>
              <a:t>Please give participants an opportunity to ask questions they have from the content presented in this section.</a:t>
            </a:r>
            <a:endParaRPr sz="1000" dirty="0"/>
          </a:p>
        </p:txBody>
      </p:sp>
      <p:sp>
        <p:nvSpPr>
          <p:cNvPr id="1179" name="Google Shape;1179;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01BDE6-C721-5290-6E2A-C34FDE7B9A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19C876-B9F7-3464-35E8-7551C8E3FD4B}"/>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A83483B1-F837-72BA-A597-4825531637F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1A2F830B-0919-1FF4-30B7-BDA72E1C4AB4}"/>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32</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2157133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3">
          <a:extLst>
            <a:ext uri="{FF2B5EF4-FFF2-40B4-BE49-F238E27FC236}">
              <a16:creationId xmlns:a16="http://schemas.microsoft.com/office/drawing/2014/main" id="{669B9072-300D-B1D2-D1A3-16DD99764DD0}"/>
            </a:ext>
          </a:extLst>
        </p:cNvPr>
        <p:cNvGrpSpPr/>
        <p:nvPr/>
      </p:nvGrpSpPr>
      <p:grpSpPr>
        <a:xfrm>
          <a:off x="0" y="0"/>
          <a:ext cx="0" cy="0"/>
          <a:chOff x="0" y="0"/>
          <a:chExt cx="0" cy="0"/>
        </a:xfrm>
      </p:grpSpPr>
      <p:sp>
        <p:nvSpPr>
          <p:cNvPr id="1024" name="Google Shape;1024;p49:notes">
            <a:extLst>
              <a:ext uri="{FF2B5EF4-FFF2-40B4-BE49-F238E27FC236}">
                <a16:creationId xmlns:a16="http://schemas.microsoft.com/office/drawing/2014/main" id="{9E5EDE6F-E0B5-3FB9-B23D-56B8C1DF33D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b="1"/>
              <a:t>Facilitators notes:</a:t>
            </a:r>
          </a:p>
          <a:p>
            <a:endParaRPr lang="en-GB" b="0"/>
          </a:p>
          <a:p>
            <a:r>
              <a:rPr lang="en-GB" b="0"/>
              <a:t>Give participants at least 10 minutes to draw their river. Indicate that the drawings should not have any name</a:t>
            </a:r>
          </a:p>
          <a:p>
            <a:endParaRPr lang="en-GB" b="0"/>
          </a:p>
          <a:p>
            <a:r>
              <a:rPr lang="en-GB" b="0"/>
              <a:t>Put the rivers on the wall and ask a couple of colleagues to highlight their river briefly. Provide short observations on what you see. </a:t>
            </a:r>
          </a:p>
          <a:p>
            <a:endParaRPr lang="en-GB" b="0"/>
          </a:p>
          <a:p>
            <a:r>
              <a:rPr lang="en-GB" b="0"/>
              <a:t>The objective of this exercise, is for colleagues to think where the current training fits in their own personal development. People came here already with a lot of information, and they will have more information as they go ahead. </a:t>
            </a:r>
          </a:p>
          <a:p>
            <a:endParaRPr lang="en-GB" b="0"/>
          </a:p>
          <a:p>
            <a:r>
              <a:rPr lang="en-GB" b="0"/>
              <a:t>Background information can be found here: https://actbelievechange.wordpress.com/2014/11/27/river/ </a:t>
            </a:r>
          </a:p>
          <a:p>
            <a:pPr marL="0" lvl="0" indent="0" algn="l" rtl="0">
              <a:lnSpc>
                <a:spcPct val="100000"/>
              </a:lnSpc>
              <a:spcBef>
                <a:spcPts val="0"/>
              </a:spcBef>
              <a:spcAft>
                <a:spcPts val="0"/>
              </a:spcAft>
              <a:buSzPts val="1100"/>
              <a:buNone/>
            </a:pPr>
            <a:endParaRPr/>
          </a:p>
        </p:txBody>
      </p:sp>
      <p:sp>
        <p:nvSpPr>
          <p:cNvPr id="1025" name="Google Shape;1025;p49:notes">
            <a:extLst>
              <a:ext uri="{FF2B5EF4-FFF2-40B4-BE49-F238E27FC236}">
                <a16:creationId xmlns:a16="http://schemas.microsoft.com/office/drawing/2014/main" id="{102BC24D-C23D-EB41-FEF5-400D06E845F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0751865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A48E07-B4FA-11AF-E93D-7F2BC1FD20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89B739-7027-BBE5-72F3-5A792718C9C0}"/>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08322DBB-AAC3-45CA-8417-CA25B62DC4AD}"/>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C3B745AB-83D0-B234-CF29-12B1691E00C1}"/>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34</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8494406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sz="1200" b="1" i="0" u="none" strike="noStrike" cap="none" dirty="0">
                <a:solidFill>
                  <a:schemeClr val="dk1"/>
                </a:solidFill>
                <a:effectLst/>
                <a:latin typeface="Arial"/>
                <a:cs typeface="Arial"/>
                <a:sym typeface="Arial"/>
              </a:rPr>
              <a:t>For trainer:</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A strong system is essential for ensuring the continued functionality of climate-resilient services and practice of </a:t>
            </a:r>
            <a:r>
              <a:rPr lang="en-GB" sz="1200" b="0" i="0" u="none" strike="noStrike" cap="none" dirty="0" err="1">
                <a:solidFill>
                  <a:schemeClr val="dk1"/>
                </a:solidFill>
                <a:effectLst/>
                <a:latin typeface="Arial"/>
                <a:ea typeface="Arial"/>
                <a:cs typeface="Arial"/>
                <a:sym typeface="Arial"/>
              </a:rPr>
              <a:t>behaviors</a:t>
            </a:r>
            <a:r>
              <a:rPr lang="en-GB" sz="1200" b="0" i="0" u="none" strike="noStrike" cap="none" dirty="0">
                <a:solidFill>
                  <a:schemeClr val="dk1"/>
                </a:solidFill>
                <a:effectLst/>
                <a:latin typeface="Arial"/>
                <a:ea typeface="Arial"/>
                <a:cs typeface="Arial"/>
                <a:sym typeface="Arial"/>
              </a:rPr>
              <a:t>, as well as for delivering acceptable service levels to communities over time. </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The performance of services and </a:t>
            </a:r>
            <a:r>
              <a:rPr lang="en-GB" sz="1200" b="0" i="0" u="none" strike="noStrike" cap="none" dirty="0" err="1">
                <a:solidFill>
                  <a:schemeClr val="dk1"/>
                </a:solidFill>
                <a:effectLst/>
                <a:latin typeface="Arial"/>
                <a:ea typeface="Arial"/>
                <a:cs typeface="Arial"/>
                <a:sym typeface="Arial"/>
              </a:rPr>
              <a:t>behaviors</a:t>
            </a:r>
            <a:r>
              <a:rPr lang="en-GB" sz="1200" b="0" i="0" u="none" strike="noStrike" cap="none" dirty="0">
                <a:solidFill>
                  <a:schemeClr val="dk1"/>
                </a:solidFill>
                <a:effectLst/>
                <a:latin typeface="Arial"/>
                <a:ea typeface="Arial"/>
                <a:cs typeface="Arial"/>
                <a:sym typeface="Arial"/>
              </a:rPr>
              <a:t> are impacted by multiple climate and non-climate related factors; however strong systems ensure that non-climate factors (such as insufficient finance available for maintenance services) do not undermine the resilience. </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This is why it's important to include system strengthening activities as part of climate-resilient interventions. </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For example, if there is no funding available for major maintenance of services then they may be more vulnerable and less resilient to climate change. Strategies for funding major maintenance must therefore form part of climate-resilient interventions.</a:t>
            </a:r>
          </a:p>
          <a:p>
            <a:endParaRPr lang="en-GB" sz="1200" b="0" i="0" u="none" strike="noStrike" cap="none" dirty="0">
              <a:solidFill>
                <a:schemeClr val="dk1"/>
              </a:solidFill>
              <a:effectLst/>
              <a:latin typeface="Arial"/>
              <a:cs typeface="Arial"/>
              <a:sym typeface="Arial"/>
            </a:endParaRPr>
          </a:p>
          <a:p>
            <a:endParaRPr lang="en-GB" sz="1200" b="1" i="0" u="none" strike="noStrike" cap="none" dirty="0">
              <a:solidFill>
                <a:schemeClr val="dk1"/>
              </a:solidFill>
              <a:effectLst/>
              <a:latin typeface="Arial"/>
              <a:cs typeface="Arial"/>
              <a:sym typeface="Arial"/>
            </a:endParaRPr>
          </a:p>
          <a:p>
            <a:endParaRPr lang="en-GB" sz="1200" b="1" i="0" u="none" strike="noStrike" cap="none" dirty="0">
              <a:solidFill>
                <a:schemeClr val="dk1"/>
              </a:solidFill>
              <a:effectLst/>
              <a:latin typeface="Arial"/>
              <a:cs typeface="Arial"/>
              <a:sym typeface="Arial"/>
            </a:endParaRPr>
          </a:p>
          <a:p>
            <a:r>
              <a:rPr lang="en-GB" sz="1200" b="1" i="0" u="none" strike="noStrike" cap="none" dirty="0">
                <a:solidFill>
                  <a:schemeClr val="dk1"/>
                </a:solidFill>
                <a:effectLst/>
                <a:latin typeface="Arial"/>
                <a:cs typeface="Arial"/>
                <a:sym typeface="Arial"/>
              </a:rPr>
              <a:t>Good to mention here:</a:t>
            </a:r>
          </a:p>
          <a:p>
            <a:endParaRPr lang="en-GB" sz="1200" b="1" i="0" u="none" strike="noStrike" cap="none" dirty="0">
              <a:solidFill>
                <a:schemeClr val="dk1"/>
              </a:solidFill>
              <a:effectLst/>
              <a:latin typeface="Arial"/>
              <a:cs typeface="Arial"/>
              <a:sym typeface="Arial"/>
            </a:endParaRPr>
          </a:p>
          <a:p>
            <a:pPr rtl="0">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Many organisations use building blocks to analyse systems. </a:t>
            </a:r>
          </a:p>
          <a:p>
            <a:pPr rtl="0">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The building blocks help make a system easier to understand.</a:t>
            </a:r>
          </a:p>
          <a:p>
            <a:pPr rtl="0">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Strong systems are themselves resilient. Climate resilience for water and sanitation services thus hinges on strong social, technical, institutional, environmental and financial factors, actors, motivations and interactions that collectively empower communities to respond to and recover from the growing threats of climate change.</a:t>
            </a:r>
          </a:p>
          <a:p>
            <a:pPr rtl="0">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All building blocks need to be present and working at least minimally for services to function. We have rarely seen cases where services are sustained in the absence of these building blocks. </a:t>
            </a: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If you want to strengthen the system, you need to identify which of the building blocks have the greatest potential to improve your current situation. By identifying and addressing existing strengths and weaknesses, we can maximize gains and contribute to better, longer-lasting outcomes.</a:t>
            </a:r>
          </a:p>
          <a:p>
            <a:endParaRPr lang="en-GB" dirty="0"/>
          </a:p>
          <a:p>
            <a:r>
              <a:rPr lang="en-GB" dirty="0"/>
              <a:t>Learning and adaptation - </a:t>
            </a:r>
            <a:r>
              <a:rPr lang="en-GB" b="1" dirty="0"/>
              <a:t>This building block is strong when:</a:t>
            </a:r>
            <a:r>
              <a:rPr lang="en-GB" dirty="0"/>
              <a:t> Capacity and frameworks exist to capture lessons learned and to adapt and update service delivery models, approaches, and the wider building blocks in the face of change and lessons learned.</a:t>
            </a:r>
          </a:p>
          <a:p>
            <a:endParaRPr lang="en-GB" dirty="0"/>
          </a:p>
          <a:p>
            <a:r>
              <a:rPr lang="en-GB" dirty="0"/>
              <a:t>Water Resources Management - </a:t>
            </a:r>
            <a:r>
              <a:rPr lang="en-GB" b="1" dirty="0"/>
              <a:t>This building block is strong when:</a:t>
            </a:r>
            <a:r>
              <a:rPr lang="en-GB" dirty="0"/>
              <a:t> There is a clear framework for the allocation and management of water abstraction and water quality and this framework is being implemented. There are systematic practices of catchment protection, planning for multiple uses of water, dialogue platforms for water resource disputes, and effective arrangements for hydrological monitoring.</a:t>
            </a:r>
          </a:p>
          <a:p>
            <a:endParaRPr lang="en-GB" dirty="0"/>
          </a:p>
          <a:p>
            <a:r>
              <a:rPr lang="en-GB" dirty="0"/>
              <a:t>Regulation and accountability - </a:t>
            </a:r>
            <a:r>
              <a:rPr lang="en-GB" b="1" dirty="0"/>
              <a:t>This building block is strong when:</a:t>
            </a:r>
            <a:r>
              <a:rPr lang="en-GB" dirty="0"/>
              <a:t> A clear regulatory framework exists; regulatory functions are clearly defined with clear separation in roles between regulators and service providers; regulatory capacity exists and is exercised; and equity and accountability mechanisms are in place.</a:t>
            </a:r>
          </a:p>
          <a:p>
            <a:endParaRPr lang="en-GB" dirty="0"/>
          </a:p>
          <a:p>
            <a:r>
              <a:rPr lang="en-GB" dirty="0"/>
              <a:t>Finance - </a:t>
            </a:r>
            <a:r>
              <a:rPr lang="en-GB" b="1" dirty="0"/>
              <a:t>This building block is strong when:</a:t>
            </a:r>
            <a:r>
              <a:rPr lang="en-GB" dirty="0"/>
              <a:t> Clear frameworks and sufficient funds exist and are applied for financing service delivery, including full life-cycle costs and clearly identified sources for each component.</a:t>
            </a:r>
          </a:p>
          <a:p>
            <a:endParaRPr lang="en-GB" dirty="0"/>
          </a:p>
          <a:p>
            <a:endParaRPr lang="en-GB" dirty="0"/>
          </a:p>
          <a:p>
            <a:r>
              <a:rPr lang="en-GB" dirty="0"/>
              <a:t>Planning - </a:t>
            </a:r>
            <a:r>
              <a:rPr lang="en-GB" b="1" dirty="0"/>
              <a:t>This building block is strong when:</a:t>
            </a:r>
            <a:r>
              <a:rPr lang="en-GB" dirty="0"/>
              <a:t> clear frameworks exist for the development of plans and budgets at all levels of government and all levels of service providers, as well as when there is clarity about and capacity for their development.</a:t>
            </a:r>
          </a:p>
          <a:p>
            <a:endParaRPr lang="en-GB" dirty="0"/>
          </a:p>
          <a:p>
            <a:r>
              <a:rPr lang="en-GB" dirty="0"/>
              <a:t>Monitoring - </a:t>
            </a:r>
            <a:r>
              <a:rPr lang="en-GB" b="1" dirty="0"/>
              <a:t>This building block is strong when:</a:t>
            </a:r>
            <a:r>
              <a:rPr lang="en-GB" dirty="0"/>
              <a:t> National and subnational monitoring frameworks exist and are being used by all parties to measure and report on the quality of services delivered (service level), and such data is used proactively to improve the quality of services on a routine basis.</a:t>
            </a:r>
          </a:p>
          <a:p>
            <a:endParaRPr lang="en-GB" dirty="0"/>
          </a:p>
          <a:p>
            <a:r>
              <a:rPr lang="en-GB" dirty="0"/>
              <a:t>Service delivery infrastructure - </a:t>
            </a:r>
            <a:r>
              <a:rPr lang="en-GB" b="1" dirty="0"/>
              <a:t>This building block is strong when: </a:t>
            </a:r>
            <a:r>
              <a:rPr lang="en-GB" dirty="0"/>
              <a:t>Clear frameworks, capacity, and roles exist, including procurement, construction, and asset management (which includes development and maintenance). Technologies and service delivery models must be appropriate for the context.</a:t>
            </a:r>
          </a:p>
          <a:p>
            <a:endParaRPr lang="en-GB" dirty="0"/>
          </a:p>
          <a:p>
            <a:r>
              <a:rPr lang="en-GB" dirty="0"/>
              <a:t>Institutional arrangements &amp; coordination - </a:t>
            </a:r>
            <a:r>
              <a:rPr lang="en-GB" b="1" dirty="0"/>
              <a:t>This building block is strong when: </a:t>
            </a:r>
            <a:r>
              <a:rPr lang="en-GB" dirty="0"/>
              <a:t>The institutions related to sector policy and planning, service provision, and service authority exist, have clearly defined mandates and roles, and have sufficient capacity. Coordination mechanisms are in place, leading to harmonized action within the WASH sector and with related sectors.</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35</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612439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a:t>Systems consists of different nester systems at different levels in including the household level, the community level, the district level, the sub-national level and the national level. Building block tend to span multiple of these levels.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ACA3F7A-41E8-8E4D-920F-1A2F4B1FA073}" type="slidenum">
              <a:rPr kumimoji="0" lang="en-GB" sz="1200" b="0" i="0" u="none" strike="noStrike" kern="1200" cap="none" spc="0" normalizeH="0" baseline="0" noProof="0" smtClean="0">
                <a:ln>
                  <a:noFill/>
                </a:ln>
                <a:solidFill>
                  <a:prstClr val="black"/>
                </a:solidFill>
                <a:effectLst/>
                <a:uLnTx/>
                <a:uFillTx/>
                <a:latin typeface="Calibri"/>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GB" sz="1200" b="0" i="0" u="none" strike="noStrike" kern="1200" cap="none" spc="0" normalizeH="0" baseline="0" noProof="0">
              <a:ln>
                <a:noFill/>
              </a:ln>
              <a:solidFill>
                <a:prstClr val="black"/>
              </a:solidFill>
              <a:effectLst/>
              <a:uLnTx/>
              <a:uFillTx/>
              <a:latin typeface="Calibri"/>
              <a:ea typeface="+mn-ea"/>
              <a:cs typeface="Arial"/>
              <a:sym typeface="Arial"/>
            </a:endParaRPr>
          </a:p>
        </p:txBody>
      </p:sp>
    </p:spTree>
    <p:extLst>
      <p:ext uri="{BB962C8B-B14F-4D97-AF65-F5344CB8AC3E}">
        <p14:creationId xmlns:p14="http://schemas.microsoft.com/office/powerpoint/2010/main" val="1253185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8">
          <a:extLst>
            <a:ext uri="{FF2B5EF4-FFF2-40B4-BE49-F238E27FC236}">
              <a16:creationId xmlns:a16="http://schemas.microsoft.com/office/drawing/2014/main" id="{29DF12E8-4678-75FE-9CCD-753B63649212}"/>
            </a:ext>
          </a:extLst>
        </p:cNvPr>
        <p:cNvGrpSpPr/>
        <p:nvPr/>
      </p:nvGrpSpPr>
      <p:grpSpPr>
        <a:xfrm>
          <a:off x="0" y="0"/>
          <a:ext cx="0" cy="0"/>
          <a:chOff x="0" y="0"/>
          <a:chExt cx="0" cy="0"/>
        </a:xfrm>
      </p:grpSpPr>
      <p:sp>
        <p:nvSpPr>
          <p:cNvPr id="1149" name="Google Shape;1149;p64:notes">
            <a:extLst>
              <a:ext uri="{FF2B5EF4-FFF2-40B4-BE49-F238E27FC236}">
                <a16:creationId xmlns:a16="http://schemas.microsoft.com/office/drawing/2014/main" id="{65D84120-FBD2-EB32-D3F0-BA17F713ED3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Please ask participants to pause and discuss the above questions with their partners / table for a few minutes.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Once they have discussed for a few minutes, open the floor for a few participants to share their experience with the rest of the participants in the room. </a:t>
            </a:r>
            <a:endParaRPr sz="1000">
              <a:solidFill>
                <a:schemeClr val="dk1"/>
              </a:solidFill>
            </a:endParaRPr>
          </a:p>
          <a:p>
            <a:pPr marL="0" lvl="0" indent="0" algn="l" rtl="0">
              <a:lnSpc>
                <a:spcPct val="100000"/>
              </a:lnSpc>
              <a:spcBef>
                <a:spcPts val="0"/>
              </a:spcBef>
              <a:spcAft>
                <a:spcPts val="0"/>
              </a:spcAft>
              <a:buSzPts val="1100"/>
              <a:buNone/>
            </a:pPr>
            <a:endParaRPr sz="1000"/>
          </a:p>
        </p:txBody>
      </p:sp>
      <p:sp>
        <p:nvSpPr>
          <p:cNvPr id="1150" name="Google Shape;1150;p64:notes">
            <a:extLst>
              <a:ext uri="{FF2B5EF4-FFF2-40B4-BE49-F238E27FC236}">
                <a16:creationId xmlns:a16="http://schemas.microsoft.com/office/drawing/2014/main" id="{19A5A29A-5B17-AD93-4DAA-C90873A78F7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42068396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This slide introduces the topic what is climate finance and why is it important? There are several key points to highlight to participants: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Cities need financial resources in order to invest in public infrastructure and services. Climate finance refers to money that can be used to make investments that will address climate change.</a:t>
            </a:r>
            <a:br>
              <a:rPr lang="en-US" sz="1000">
                <a:solidFill>
                  <a:schemeClr val="dk1"/>
                </a:solidFill>
              </a:rPr>
            </a:b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As climate change accelerates over the coming decades, cities will need larger amounts of finance to make infrastructure resilient to the impacts of climate hazards, and to invest in new infrastructure that makes people resilient to climate impacts. </a:t>
            </a:r>
            <a:br>
              <a:rPr lang="en-US" sz="1000">
                <a:solidFill>
                  <a:schemeClr val="dk1"/>
                </a:solidFill>
              </a:rPr>
            </a:b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While climate finance can be used for adaptation &amp; resilience as well as climate mitigation, in this course we focus on finance for adaptation &amp; resilience</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SzPts val="1100"/>
              <a:buNone/>
            </a:pPr>
            <a:r>
              <a:rPr lang="en-GB" sz="1000">
                <a:solidFill>
                  <a:schemeClr val="dk1"/>
                </a:solidFill>
              </a:rPr>
              <a:t>Source: Urban Climate Resilience course</a:t>
            </a:r>
            <a:endParaRPr sz="1000">
              <a:solidFill>
                <a:schemeClr val="dk1"/>
              </a:solidFill>
            </a:endParaRPr>
          </a:p>
        </p:txBody>
      </p:sp>
      <p:sp>
        <p:nvSpPr>
          <p:cNvPr id="364" name="Google Shape;364;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solidFill>
                  <a:srgbClr val="404040"/>
                </a:solidFill>
                <a:effectLst/>
                <a:latin typeface="VAG Rounded Std Light"/>
                <a:ea typeface="Lora" pitchFamily="2" charset="0"/>
                <a:cs typeface="Arial" panose="020B0604020202020204" pitchFamily="34" charset="0"/>
              </a:rPr>
              <a:t>Under the international environmental treaty known as the </a:t>
            </a:r>
            <a:r>
              <a:rPr lang="en-GB" sz="1200" b="0" i="0" u="sng" dirty="0">
                <a:solidFill>
                  <a:srgbClr val="404040"/>
                </a:solidFill>
                <a:effectLst/>
                <a:latin typeface="VAG Rounded Std Light"/>
                <a:ea typeface="Lora" pitchFamily="2" charset="0"/>
                <a:cs typeface="Arial" panose="020B0604020202020204" pitchFamily="34" charset="0"/>
                <a:hlinkClick r:id="rId3"/>
              </a:rPr>
              <a:t>United Nations Framework Convention on Climate Change (UNFCCC)</a:t>
            </a:r>
            <a:r>
              <a:rPr lang="en-GB" sz="1200" dirty="0">
                <a:solidFill>
                  <a:srgbClr val="404040"/>
                </a:solidFill>
                <a:effectLst/>
                <a:latin typeface="VAG Rounded Std Light"/>
                <a:ea typeface="Lora" pitchFamily="2" charset="0"/>
                <a:cs typeface="Arial" panose="020B0604020202020204" pitchFamily="34" charset="0"/>
              </a:rPr>
              <a:t>, 154 states committed in 1992 to support developing countries to mitigate and adapt to climate change by providing financial resources</a:t>
            </a:r>
            <a:br>
              <a:rPr lang="en-GB" sz="1200" dirty="0">
                <a:solidFill>
                  <a:srgbClr val="404040"/>
                </a:solidFill>
                <a:effectLst/>
                <a:latin typeface="VAG Rounded Std Light"/>
                <a:ea typeface="Lora" pitchFamily="2" charset="0"/>
                <a:cs typeface="Arial" panose="020B0604020202020204" pitchFamily="34" charset="0"/>
              </a:rPr>
            </a:br>
            <a:br>
              <a:rPr lang="en-GB" sz="1200" dirty="0">
                <a:solidFill>
                  <a:srgbClr val="404040"/>
                </a:solidFill>
                <a:effectLst/>
                <a:latin typeface="VAG Rounded Std Light"/>
                <a:ea typeface="Lora" pitchFamily="2" charset="0"/>
                <a:cs typeface="Arial" panose="020B0604020202020204" pitchFamily="34" charset="0"/>
              </a:rPr>
            </a:br>
            <a:r>
              <a:rPr lang="en-GB" sz="1200" b="1" dirty="0">
                <a:solidFill>
                  <a:srgbClr val="404040"/>
                </a:solidFill>
                <a:effectLst/>
                <a:latin typeface="VAG Rounded Std Light"/>
                <a:ea typeface="Lora" pitchFamily="2" charset="0"/>
                <a:cs typeface="Arial" panose="020B0604020202020204" pitchFamily="34" charset="0"/>
              </a:rPr>
              <a:t>Commitmen</a:t>
            </a:r>
            <a:r>
              <a:rPr lang="en-GB" sz="1200" b="1" dirty="0">
                <a:solidFill>
                  <a:srgbClr val="404040"/>
                </a:solidFill>
                <a:latin typeface="VAG Rounded Std Light"/>
                <a:ea typeface="Lora" pitchFamily="2" charset="0"/>
                <a:cs typeface="Arial" panose="020B0604020202020204" pitchFamily="34" charset="0"/>
              </a:rPr>
              <a:t>t has been $100B/year from developed to developing countries</a:t>
            </a:r>
            <a:endParaRPr lang="en-NL"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48</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861559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F81F96-30C3-4DF9-78D0-7ECDE3CBDE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0A6B97-3A85-5BEE-2128-1E5C13E3FA48}"/>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47ABDFBD-D497-2CCF-418D-43A038270C26}"/>
              </a:ext>
            </a:extLst>
          </p:cNvPr>
          <p:cNvSpPr>
            <a:spLocks noGrp="1"/>
          </p:cNvSpPr>
          <p:nvPr>
            <p:ph type="body" idx="1"/>
          </p:nvPr>
        </p:nvSpPr>
        <p:spPr/>
        <p:txBody>
          <a:bodyPr/>
          <a:lstStyle/>
          <a:p>
            <a:r>
              <a:rPr lang="en-GB" b="1"/>
              <a:t>Facilitators notes: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Briefly touch on the issues (positive and negative) that were raised at the evaluation yesterday and indicate what changes have been made to respond to them</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Highlight the items in the parking lot and indicate which ones are integrated today</a:t>
            </a:r>
          </a:p>
          <a:p>
            <a:endParaRPr lang="en-GB" b="0"/>
          </a:p>
        </p:txBody>
      </p:sp>
      <p:sp>
        <p:nvSpPr>
          <p:cNvPr id="4" name="Slide Number Placeholder 3">
            <a:extLst>
              <a:ext uri="{FF2B5EF4-FFF2-40B4-BE49-F238E27FC236}">
                <a16:creationId xmlns:a16="http://schemas.microsoft.com/office/drawing/2014/main" id="{B0899115-B8B7-0336-C477-F359A54754E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1724529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1200"/>
              </a:spcAft>
              <a:buFont typeface="Symbol" panose="05050102010706020507" pitchFamily="18" charset="2"/>
              <a:buChar char=""/>
              <a:tabLst>
                <a:tab pos="228600" algn="l"/>
                <a:tab pos="457200" algn="l"/>
              </a:tabLst>
            </a:pPr>
            <a:r>
              <a:rPr lang="en-US" sz="2400" dirty="0">
                <a:solidFill>
                  <a:srgbClr val="404040"/>
                </a:solidFill>
                <a:effectLst/>
                <a:latin typeface="VAG Rounded Std Light"/>
                <a:ea typeface="Lora" pitchFamily="2" charset="0"/>
                <a:cs typeface="Arial" panose="020B0604020202020204" pitchFamily="34" charset="0"/>
              </a:rPr>
              <a:t>The</a:t>
            </a:r>
            <a:r>
              <a:rPr lang="en-US" sz="2400" dirty="0">
                <a:solidFill>
                  <a:srgbClr val="404040"/>
                </a:solidFill>
                <a:latin typeface="VAG Rounded Std Light"/>
                <a:ea typeface="Lora" pitchFamily="2" charset="0"/>
                <a:cs typeface="Arial" panose="020B0604020202020204" pitchFamily="34" charset="0"/>
              </a:rPr>
              <a:t>re are other climate funding instruments, which we don’t have time for today, but stay tuned for the Systems Academy Course</a:t>
            </a:r>
          </a:p>
          <a:p>
            <a:pPr marL="800100" lvl="1" indent="-342900">
              <a:spcBef>
                <a:spcPts val="0"/>
              </a:spcBef>
              <a:spcAft>
                <a:spcPts val="1200"/>
              </a:spcAft>
              <a:buFont typeface="Symbol" panose="05050102010706020507" pitchFamily="18" charset="2"/>
              <a:buChar char=""/>
              <a:tabLst>
                <a:tab pos="228600" algn="l"/>
                <a:tab pos="457200" algn="l"/>
              </a:tabLst>
            </a:pPr>
            <a:r>
              <a:rPr lang="en-GB" sz="1800" b="1" dirty="0">
                <a:solidFill>
                  <a:srgbClr val="404040"/>
                </a:solidFill>
                <a:effectLst/>
                <a:latin typeface="VAG Rounded Std Light"/>
                <a:ea typeface="Lora" pitchFamily="2" charset="0"/>
                <a:cs typeface="Arial" panose="020B0604020202020204" pitchFamily="34" charset="0"/>
              </a:rPr>
              <a:t>Loss and Damage (L&amp;D) </a:t>
            </a:r>
            <a:r>
              <a:rPr lang="en-GB" sz="1800" dirty="0">
                <a:solidFill>
                  <a:srgbClr val="404040"/>
                </a:solidFill>
                <a:effectLst/>
                <a:latin typeface="VAG Rounded Std Light"/>
                <a:ea typeface="Lora" pitchFamily="2" charset="0"/>
                <a:cs typeface="Arial" panose="020B0604020202020204" pitchFamily="34" charset="0"/>
              </a:rPr>
              <a:t>-  refers to harm and destruction – both economic and non economic - caused by climate change impacts that cannot be avoided through mitigation or adaptation – new fund commitment in COP27</a:t>
            </a:r>
          </a:p>
          <a:p>
            <a:pPr marL="800100" lvl="1" indent="-342900">
              <a:spcBef>
                <a:spcPts val="0"/>
              </a:spcBef>
              <a:spcAft>
                <a:spcPts val="1200"/>
              </a:spcAft>
              <a:buFont typeface="Symbol" panose="05050102010706020507" pitchFamily="18" charset="2"/>
              <a:buChar char=""/>
              <a:tabLst>
                <a:tab pos="228600" algn="l"/>
                <a:tab pos="457200" algn="l"/>
              </a:tabLst>
            </a:pPr>
            <a:r>
              <a:rPr lang="en-GB" sz="1800" b="1" dirty="0">
                <a:solidFill>
                  <a:srgbClr val="404040"/>
                </a:solidFill>
                <a:latin typeface="VAG Rounded Std Light"/>
                <a:ea typeface="Lora" pitchFamily="2" charset="0"/>
                <a:cs typeface="Arial" panose="020B0604020202020204" pitchFamily="34" charset="0"/>
              </a:rPr>
              <a:t>Carbon credits </a:t>
            </a:r>
            <a:r>
              <a:rPr lang="en-GB" sz="1800" dirty="0">
                <a:solidFill>
                  <a:srgbClr val="404040"/>
                </a:solidFill>
                <a:latin typeface="VAG Rounded Std Light"/>
                <a:ea typeface="Lora" pitchFamily="2" charset="0"/>
                <a:cs typeface="Arial" panose="020B0604020202020204" pitchFamily="34" charset="0"/>
              </a:rPr>
              <a:t>- </a:t>
            </a:r>
            <a:r>
              <a:rPr lang="en-GB" sz="1800" dirty="0">
                <a:solidFill>
                  <a:srgbClr val="404040"/>
                </a:solidFill>
                <a:effectLst/>
                <a:latin typeface="VAG Rounded Std Light"/>
                <a:ea typeface="Lora" pitchFamily="2" charset="0"/>
                <a:cs typeface="Arial" panose="020B0604020202020204" pitchFamily="34" charset="0"/>
              </a:rPr>
              <a:t>tradable certificates that help companies (like utilities) compensate for their CO2 or other GHG emissions as part of their sustainability agenda.</a:t>
            </a:r>
          </a:p>
          <a:p>
            <a:pPr marL="800100" lvl="1" indent="-342900">
              <a:spcBef>
                <a:spcPts val="0"/>
              </a:spcBef>
              <a:spcAft>
                <a:spcPts val="1200"/>
              </a:spcAft>
              <a:buFont typeface="Symbol" panose="05050102010706020507" pitchFamily="18" charset="2"/>
              <a:buChar char=""/>
              <a:tabLst>
                <a:tab pos="228600" algn="l"/>
                <a:tab pos="457200" algn="l"/>
              </a:tabLst>
            </a:pPr>
            <a:r>
              <a:rPr lang="en-GB" sz="1800" b="1" dirty="0">
                <a:solidFill>
                  <a:srgbClr val="404040"/>
                </a:solidFill>
                <a:latin typeface="VAG Rounded Std Light"/>
                <a:ea typeface="Lora" pitchFamily="2" charset="0"/>
                <a:cs typeface="Arial" panose="020B0604020202020204" pitchFamily="34" charset="0"/>
              </a:rPr>
              <a:t>Green and climate bonds</a:t>
            </a:r>
            <a:r>
              <a:rPr lang="en-GB" sz="1800" dirty="0">
                <a:solidFill>
                  <a:srgbClr val="404040"/>
                </a:solidFill>
                <a:latin typeface="VAG Rounded Std Light"/>
                <a:ea typeface="Lora" pitchFamily="2" charset="0"/>
                <a:cs typeface="Arial" panose="020B0604020202020204" pitchFamily="34" charset="0"/>
              </a:rPr>
              <a:t> - </a:t>
            </a:r>
            <a:r>
              <a:rPr lang="en-GB" sz="1800" dirty="0">
                <a:solidFill>
                  <a:srgbClr val="404040"/>
                </a:solidFill>
                <a:effectLst/>
                <a:latin typeface="VAG Rounded Std Light"/>
                <a:ea typeface="Lora" pitchFamily="2" charset="0"/>
                <a:cs typeface="Arial" panose="020B0604020202020204" pitchFamily="34" charset="0"/>
              </a:rPr>
              <a:t>allow access to finance from the capital markets and deliver green or climate impacts that can be verified against standards</a:t>
            </a:r>
          </a:p>
          <a:p>
            <a:pPr marL="800100" lvl="1" indent="-342900">
              <a:spcBef>
                <a:spcPts val="0"/>
              </a:spcBef>
              <a:spcAft>
                <a:spcPts val="1200"/>
              </a:spcAft>
              <a:buFont typeface="Symbol" panose="05050102010706020507" pitchFamily="18" charset="2"/>
              <a:buChar char=""/>
              <a:tabLst>
                <a:tab pos="228600" algn="l"/>
                <a:tab pos="457200" algn="l"/>
              </a:tabLst>
            </a:pPr>
            <a:r>
              <a:rPr lang="en-GB" sz="1800" b="1" dirty="0">
                <a:solidFill>
                  <a:srgbClr val="404040"/>
                </a:solidFill>
                <a:latin typeface="VAG Rounded Std Light"/>
                <a:ea typeface="Lora" pitchFamily="2" charset="0"/>
                <a:cs typeface="Arial" panose="020B0604020202020204" pitchFamily="34" charset="0"/>
              </a:rPr>
              <a:t>Climate insurance </a:t>
            </a:r>
            <a:r>
              <a:rPr lang="en-GB" sz="1800" dirty="0">
                <a:solidFill>
                  <a:srgbClr val="404040"/>
                </a:solidFill>
                <a:latin typeface="VAG Rounded Std Light"/>
                <a:ea typeface="Lora" pitchFamily="2" charset="0"/>
                <a:cs typeface="Arial" panose="020B0604020202020204" pitchFamily="34" charset="0"/>
              </a:rPr>
              <a:t>- </a:t>
            </a:r>
            <a:r>
              <a:rPr lang="en-GB" sz="1800" dirty="0">
                <a:solidFill>
                  <a:srgbClr val="404040"/>
                </a:solidFill>
                <a:effectLst/>
                <a:latin typeface="VAG Rounded Std Light"/>
                <a:ea typeface="Lora" pitchFamily="2" charset="0"/>
                <a:cs typeface="Arial" panose="020B0604020202020204" pitchFamily="34" charset="0"/>
              </a:rPr>
              <a:t>insurance schemes and/or long-term agreements with contractors to ensure regular maintenance. </a:t>
            </a:r>
            <a:endParaRPr lang="en-US" sz="2000" dirty="0">
              <a:solidFill>
                <a:srgbClr val="404040"/>
              </a:solidFill>
              <a:effectLst/>
              <a:latin typeface="VAG Rounded Std Light"/>
              <a:ea typeface="Lora" pitchFamily="2"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7070B5-0553-4FD3-985A-4CEB07ADAD88}"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6688556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8">
          <a:extLst>
            <a:ext uri="{FF2B5EF4-FFF2-40B4-BE49-F238E27FC236}">
              <a16:creationId xmlns:a16="http://schemas.microsoft.com/office/drawing/2014/main" id="{0FFC1AA8-27BC-D2DA-8534-45530DD3769A}"/>
            </a:ext>
          </a:extLst>
        </p:cNvPr>
        <p:cNvGrpSpPr/>
        <p:nvPr/>
      </p:nvGrpSpPr>
      <p:grpSpPr>
        <a:xfrm>
          <a:off x="0" y="0"/>
          <a:ext cx="0" cy="0"/>
          <a:chOff x="0" y="0"/>
          <a:chExt cx="0" cy="0"/>
        </a:xfrm>
      </p:grpSpPr>
      <p:sp>
        <p:nvSpPr>
          <p:cNvPr id="1149" name="Google Shape;1149;p64:notes">
            <a:extLst>
              <a:ext uri="{FF2B5EF4-FFF2-40B4-BE49-F238E27FC236}">
                <a16:creationId xmlns:a16="http://schemas.microsoft.com/office/drawing/2014/main" id="{E85C364B-E149-59E9-3C7F-32D4B523FA4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b="1" dirty="0">
              <a:solidFill>
                <a:schemeClr val="dk1"/>
              </a:solidFill>
            </a:endParaRPr>
          </a:p>
          <a:p>
            <a:pPr marL="0" lvl="0" indent="0" algn="l" rtl="0">
              <a:lnSpc>
                <a:spcPct val="100000"/>
              </a:lnSpc>
              <a:spcBef>
                <a:spcPts val="0"/>
              </a:spcBef>
              <a:spcAft>
                <a:spcPts val="0"/>
              </a:spcAft>
              <a:buSzPts val="1100"/>
              <a:buNone/>
            </a:pPr>
            <a:endParaRPr sz="1000" dirty="0"/>
          </a:p>
        </p:txBody>
      </p:sp>
      <p:sp>
        <p:nvSpPr>
          <p:cNvPr id="1150" name="Google Shape;1150;p64:notes">
            <a:extLst>
              <a:ext uri="{FF2B5EF4-FFF2-40B4-BE49-F238E27FC236}">
                <a16:creationId xmlns:a16="http://schemas.microsoft.com/office/drawing/2014/main" id="{524D763E-ECA5-6579-7CA1-61452865130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5210191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290D7-1C1A-88D2-7D02-DA480D4931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7A3C9A-9C60-39F4-33CB-AE273D7F385E}"/>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B48511FA-25C1-A9AA-C0BB-B0667C365137}"/>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B1CD6241-D405-4562-C061-B743A4EDE0FE}"/>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55</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1348386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9"/>
        <p:cNvGrpSpPr/>
        <p:nvPr/>
      </p:nvGrpSpPr>
      <p:grpSpPr>
        <a:xfrm>
          <a:off x="0" y="0"/>
          <a:ext cx="0" cy="0"/>
          <a:chOff x="0" y="0"/>
          <a:chExt cx="0" cy="0"/>
        </a:xfrm>
      </p:grpSpPr>
      <p:sp>
        <p:nvSpPr>
          <p:cNvPr id="1200" name="Google Shape;1200;p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This section outlines three different ways to build resilient urban infrastructure:</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a:solidFill>
                  <a:schemeClr val="dk1"/>
                </a:solidFill>
              </a:rPr>
              <a:t>Structural measures</a:t>
            </a:r>
            <a:endParaRPr sz="100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a:solidFill>
                  <a:schemeClr val="dk1"/>
                </a:solidFill>
              </a:rPr>
              <a:t>Non-structural measures</a:t>
            </a:r>
            <a:endParaRPr sz="1000">
              <a:solidFill>
                <a:schemeClr val="dk1"/>
              </a:solidFill>
            </a:endParaRPr>
          </a:p>
          <a:p>
            <a:pPr marL="457200" lvl="0" indent="-292100" algn="l" rtl="0">
              <a:lnSpc>
                <a:spcPct val="100000"/>
              </a:lnSpc>
              <a:spcBef>
                <a:spcPts val="0"/>
              </a:spcBef>
              <a:spcAft>
                <a:spcPts val="0"/>
              </a:spcAft>
              <a:buClr>
                <a:schemeClr val="dk1"/>
              </a:buClr>
              <a:buSzPts val="1000"/>
              <a:buAutoNum type="arabicPeriod"/>
            </a:pPr>
            <a:r>
              <a:rPr lang="en-US" sz="1000">
                <a:solidFill>
                  <a:schemeClr val="dk1"/>
                </a:solidFill>
              </a:rPr>
              <a:t>Nature-based solutions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The following slides will dive into each of these three categories in more detail. But please explain to participants that these are not intended to be silos! These three types of solutions can be used together to deliver resilient infrastructure. For example to combine structural and structural measures. Or to combine structural measures with NbS for ‘hybrid solutions’.</a:t>
            </a:r>
            <a:endParaRPr sz="1000">
              <a:solidFill>
                <a:schemeClr val="dk1"/>
              </a:solidFill>
            </a:endParaRPr>
          </a:p>
          <a:p>
            <a:pPr marL="0" lvl="0" indent="0" algn="l" rtl="0">
              <a:lnSpc>
                <a:spcPct val="100000"/>
              </a:lnSpc>
              <a:spcBef>
                <a:spcPts val="0"/>
              </a:spcBef>
              <a:spcAft>
                <a:spcPts val="0"/>
              </a:spcAft>
              <a:buSzPts val="1100"/>
              <a:buNone/>
            </a:pPr>
            <a:endParaRPr sz="1000">
              <a:solidFill>
                <a:schemeClr val="dk1"/>
              </a:solidFill>
            </a:endParaRPr>
          </a:p>
        </p:txBody>
      </p:sp>
      <p:sp>
        <p:nvSpPr>
          <p:cNvPr id="1201" name="Google Shape;1201;p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5"/>
        <p:cNvGrpSpPr/>
        <p:nvPr/>
      </p:nvGrpSpPr>
      <p:grpSpPr>
        <a:xfrm>
          <a:off x="0" y="0"/>
          <a:ext cx="0" cy="0"/>
          <a:chOff x="0" y="0"/>
          <a:chExt cx="0" cy="0"/>
        </a:xfrm>
      </p:grpSpPr>
      <p:sp>
        <p:nvSpPr>
          <p:cNvPr id="1216" name="Google Shape;1216;p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Arial"/>
              <a:buNone/>
            </a:pPr>
            <a:r>
              <a:rPr lang="en-US" sz="1000" b="1">
                <a:solidFill>
                  <a:schemeClr val="dk1"/>
                </a:solidFill>
              </a:rPr>
              <a:t>Trainer Notes:</a:t>
            </a:r>
            <a:endParaRPr sz="1000" b="1">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a:solidFill>
                  <a:schemeClr val="dk1"/>
                </a:solidFill>
              </a:rPr>
              <a:t>The first type of climate resilient infrastructure solution is </a:t>
            </a:r>
            <a:r>
              <a:rPr lang="en-US" sz="1000" b="1">
                <a:solidFill>
                  <a:schemeClr val="dk1"/>
                </a:solidFill>
              </a:rPr>
              <a:t>structural measures</a:t>
            </a:r>
            <a:r>
              <a:rPr lang="en-US" sz="1000">
                <a:solidFill>
                  <a:schemeClr val="dk1"/>
                </a:solidFill>
              </a:rPr>
              <a:t>. These are physical constructions and assets that are built to reduce or avoid the impacts of climate hazards. They are also often known as ‘hard infrastructure’ or ‘grey infrastructure’ since they are often made out of concrete or other long-lasting materials.</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0" lvl="0" indent="0" algn="l" rtl="0">
              <a:lnSpc>
                <a:spcPct val="100000"/>
              </a:lnSpc>
              <a:spcBef>
                <a:spcPts val="0"/>
              </a:spcBef>
              <a:spcAft>
                <a:spcPts val="0"/>
              </a:spcAft>
              <a:buClr>
                <a:srgbClr val="0C0F14"/>
              </a:buClr>
              <a:buSzPts val="1800"/>
              <a:buFont typeface="Arial"/>
              <a:buNone/>
            </a:pPr>
            <a:r>
              <a:rPr lang="en-US" sz="1000" b="1">
                <a:solidFill>
                  <a:schemeClr val="dk1"/>
                </a:solidFill>
              </a:rPr>
              <a:t>Sources:</a:t>
            </a: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Bahadur and Tanner (2021). Resilience Reset: Creating Resilient Cities in the Global South. Routledge. </a:t>
            </a:r>
            <a:endParaRPr sz="1000">
              <a:solidFill>
                <a:schemeClr val="dk1"/>
              </a:solidFill>
            </a:endParaRPr>
          </a:p>
          <a:p>
            <a:pPr marL="0" lvl="0" indent="0" algn="l" rtl="0">
              <a:lnSpc>
                <a:spcPct val="100000"/>
              </a:lnSpc>
              <a:spcBef>
                <a:spcPts val="0"/>
              </a:spcBef>
              <a:spcAft>
                <a:spcPts val="0"/>
              </a:spcAft>
              <a:buClr>
                <a:srgbClr val="0C0F14"/>
              </a:buClr>
              <a:buSzPts val="1800"/>
              <a:buFont typeface="Arial"/>
              <a:buNone/>
            </a:pPr>
            <a:r>
              <a:rPr lang="en-US" sz="1000">
                <a:solidFill>
                  <a:schemeClr val="dk1"/>
                </a:solidFill>
              </a:rPr>
              <a:t>GCA (2021). Climate Resilient Infrastructure Officer Handbook. </a:t>
            </a:r>
            <a:r>
              <a:rPr lang="en-US" sz="1000" u="sng">
                <a:solidFill>
                  <a:schemeClr val="hlink"/>
                </a:solidFill>
                <a:hlinkClick r:id="rId3"/>
              </a:rPr>
              <a:t>https://gca.org/wp-content/uploads/2021/08/GCA-Handbook-V2.0-13-September-2021-2.pdf?_gl=1*117cetp*_ga*MTkzMTA3MDYyNi4xNzEwMTczNjIz*_up*MQ</a:t>
            </a:r>
            <a:r>
              <a:rPr lang="en-US" sz="1000">
                <a:solidFill>
                  <a:schemeClr val="dk1"/>
                </a:solidFill>
              </a:rPr>
              <a:t> </a:t>
            </a:r>
            <a:endParaRPr sz="1000">
              <a:solidFill>
                <a:schemeClr val="dk1"/>
              </a:solidFill>
            </a:endParaRPr>
          </a:p>
        </p:txBody>
      </p:sp>
      <p:sp>
        <p:nvSpPr>
          <p:cNvPr id="1217" name="Google Shape;1217;p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5">
          <a:extLst>
            <a:ext uri="{FF2B5EF4-FFF2-40B4-BE49-F238E27FC236}">
              <a16:creationId xmlns:a16="http://schemas.microsoft.com/office/drawing/2014/main" id="{725F7D24-D87D-9DAE-AA52-E224EEFA22F8}"/>
            </a:ext>
          </a:extLst>
        </p:cNvPr>
        <p:cNvGrpSpPr/>
        <p:nvPr/>
      </p:nvGrpSpPr>
      <p:grpSpPr>
        <a:xfrm>
          <a:off x="0" y="0"/>
          <a:ext cx="0" cy="0"/>
          <a:chOff x="0" y="0"/>
          <a:chExt cx="0" cy="0"/>
        </a:xfrm>
      </p:grpSpPr>
      <p:sp>
        <p:nvSpPr>
          <p:cNvPr id="1216" name="Google Shape;1216;p65:notes">
            <a:extLst>
              <a:ext uri="{FF2B5EF4-FFF2-40B4-BE49-F238E27FC236}">
                <a16:creationId xmlns:a16="http://schemas.microsoft.com/office/drawing/2014/main" id="{4A680B2F-3B13-E8AC-5BA2-8DCA01FBD5D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Arial"/>
              <a:buNone/>
            </a:pPr>
            <a:r>
              <a:rPr lang="en-US" sz="1000" b="1" dirty="0">
                <a:solidFill>
                  <a:schemeClr val="dk1"/>
                </a:solidFill>
              </a:rPr>
              <a:t>Trainer Notes:</a:t>
            </a:r>
            <a:endParaRPr sz="1000" b="1" dirty="0">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dirty="0">
                <a:solidFill>
                  <a:schemeClr val="dk1"/>
                </a:solidFill>
              </a:rPr>
              <a:t>The first type of climate resilient infrastructure solution is </a:t>
            </a:r>
            <a:r>
              <a:rPr lang="en-US" sz="1000" b="1" dirty="0">
                <a:solidFill>
                  <a:schemeClr val="dk1"/>
                </a:solidFill>
              </a:rPr>
              <a:t>structural measures</a:t>
            </a:r>
            <a:r>
              <a:rPr lang="en-US" sz="1000" dirty="0">
                <a:solidFill>
                  <a:schemeClr val="dk1"/>
                </a:solidFill>
              </a:rPr>
              <a:t>. These are physical constructions and assets that are built to reduce or avoid the impacts of climate hazards. They are also often known as ‘hard infrastructure’ or ‘grey infrastructure’ since they are often made out of concrete or other long-lasting materials.</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0" lvl="0" indent="0" algn="l" rtl="0">
              <a:lnSpc>
                <a:spcPct val="100000"/>
              </a:lnSpc>
              <a:spcBef>
                <a:spcPts val="0"/>
              </a:spcBef>
              <a:spcAft>
                <a:spcPts val="0"/>
              </a:spcAft>
              <a:buClr>
                <a:srgbClr val="0C0F14"/>
              </a:buClr>
              <a:buSzPts val="1800"/>
              <a:buFont typeface="Arial"/>
              <a:buNone/>
            </a:pPr>
            <a:r>
              <a:rPr lang="en-US" sz="1000" b="1" dirty="0">
                <a:solidFill>
                  <a:schemeClr val="dk1"/>
                </a:solidFill>
              </a:rPr>
              <a:t>Sources:</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Bahadur and Tanner (2021). Resilience Reset: Creating Resilient Cities in the Global South. Routledge. </a:t>
            </a:r>
            <a:endParaRPr sz="1000">
              <a:solidFill>
                <a:schemeClr val="dk1"/>
              </a:solidFill>
            </a:endParaRPr>
          </a:p>
          <a:p>
            <a:pPr marL="0" lvl="0" indent="0" algn="l" rtl="0">
              <a:lnSpc>
                <a:spcPct val="100000"/>
              </a:lnSpc>
              <a:spcBef>
                <a:spcPts val="0"/>
              </a:spcBef>
              <a:spcAft>
                <a:spcPts val="0"/>
              </a:spcAft>
              <a:buClr>
                <a:srgbClr val="0C0F14"/>
              </a:buClr>
              <a:buSzPts val="1800"/>
              <a:buFont typeface="Arial"/>
              <a:buNone/>
            </a:pPr>
            <a:r>
              <a:rPr lang="en-US" sz="1000">
                <a:solidFill>
                  <a:schemeClr val="dk1"/>
                </a:solidFill>
              </a:rPr>
              <a:t>GCA (2021). Climate Resilient Infrastructure Officer Handbook. </a:t>
            </a:r>
            <a:r>
              <a:rPr lang="en-US" sz="1000" u="sng">
                <a:solidFill>
                  <a:schemeClr val="hlink"/>
                </a:solidFill>
                <a:hlinkClick r:id="rId3"/>
              </a:rPr>
              <a:t>https://gca.org/wp-content/uploads/2021/08/GCA-Handbook-V2.0-13-September-2021-2.pdf?_gl=1*117cetp*_ga*MTkzMTA3MDYyNi4xNzEwMTczNjIz*_up*MQ</a:t>
            </a:r>
            <a:r>
              <a:rPr lang="en-US" sz="1000">
                <a:solidFill>
                  <a:schemeClr val="dk1"/>
                </a:solidFill>
              </a:rPr>
              <a:t> </a:t>
            </a:r>
            <a:endParaRPr sz="1000">
              <a:solidFill>
                <a:schemeClr val="dk1"/>
              </a:solidFill>
            </a:endParaRPr>
          </a:p>
        </p:txBody>
      </p:sp>
      <p:sp>
        <p:nvSpPr>
          <p:cNvPr id="1217" name="Google Shape;1217;p65:notes">
            <a:extLst>
              <a:ext uri="{FF2B5EF4-FFF2-40B4-BE49-F238E27FC236}">
                <a16:creationId xmlns:a16="http://schemas.microsoft.com/office/drawing/2014/main" id="{50B277B8-9D92-A0DA-C497-A8466BB9B37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35518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5"/>
        <p:cNvGrpSpPr/>
        <p:nvPr/>
      </p:nvGrpSpPr>
      <p:grpSpPr>
        <a:xfrm>
          <a:off x="0" y="0"/>
          <a:ext cx="0" cy="0"/>
          <a:chOff x="0" y="0"/>
          <a:chExt cx="0" cy="0"/>
        </a:xfrm>
      </p:grpSpPr>
      <p:sp>
        <p:nvSpPr>
          <p:cNvPr id="1246" name="Google Shape;1246;p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Arial"/>
              <a:buNone/>
            </a:pPr>
            <a:r>
              <a:rPr lang="en-US" sz="1000" b="1">
                <a:solidFill>
                  <a:schemeClr val="dk1"/>
                </a:solidFill>
              </a:rPr>
              <a:t>Trainer Notes:</a:t>
            </a:r>
            <a:endParaRPr sz="1000" b="1">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a:solidFill>
                  <a:schemeClr val="dk1"/>
                </a:solidFill>
              </a:rPr>
              <a:t>The second type of climate resilient infrastructure solution is </a:t>
            </a:r>
            <a:r>
              <a:rPr lang="en-US" sz="1000" b="1">
                <a:solidFill>
                  <a:schemeClr val="dk1"/>
                </a:solidFill>
              </a:rPr>
              <a:t>non-structural measures</a:t>
            </a:r>
            <a:r>
              <a:rPr lang="en-US" sz="1000">
                <a:solidFill>
                  <a:schemeClr val="dk1"/>
                </a:solidFill>
              </a:rPr>
              <a:t>. These are ‘soft’ measures since they do not involve the physical constructions and assets. Instead, they involve improving institutional, organisational, and human capacity to respond to climate change. These non-physical measures include policies, plans, capacity building, data collection, risk screening, risk analysis, awareness raising, and other M&amp;E activities.</a:t>
            </a:r>
            <a:endParaRPr sz="1000">
              <a:solidFill>
                <a:schemeClr val="dk1"/>
              </a:solidFill>
            </a:endParaRPr>
          </a:p>
          <a:p>
            <a:pPr marL="171450" lvl="0" indent="-95250" algn="l" rtl="0">
              <a:lnSpc>
                <a:spcPct val="100000"/>
              </a:lnSpc>
              <a:spcBef>
                <a:spcPts val="0"/>
              </a:spcBef>
              <a:spcAft>
                <a:spcPts val="0"/>
              </a:spcAft>
              <a:buClr>
                <a:schemeClr val="dk1"/>
              </a:buClr>
              <a:buSzPts val="12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While conventionally, resilience-building has focused on strengthening hard infrastructure (e.g. focusing on engineering practices), strengthening soft infrastructure is equally important – urban actors must have the information, capacity and enabling policy environment to take action. Additionally, non-structural measures may be less costly than implementing purely structural measures, which often involve high upfront capital costs. </a:t>
            </a:r>
            <a:endParaRPr sz="1000">
              <a:solidFill>
                <a:schemeClr val="dk1"/>
              </a:solidFill>
            </a:endParaRPr>
          </a:p>
          <a:p>
            <a:pPr marL="0" lvl="0" indent="0" algn="l" rtl="0">
              <a:lnSpc>
                <a:spcPct val="100000"/>
              </a:lnSpc>
              <a:spcBef>
                <a:spcPts val="0"/>
              </a:spcBef>
              <a:spcAft>
                <a:spcPts val="0"/>
              </a:spcAft>
              <a:buSzPts val="1100"/>
              <a:buNone/>
            </a:pPr>
            <a:endParaRPr sz="1000">
              <a:solidFill>
                <a:schemeClr val="dk1"/>
              </a:solidFill>
            </a:endParaRPr>
          </a:p>
          <a:p>
            <a:pPr marL="0" lvl="0" indent="0" algn="l" rtl="0">
              <a:lnSpc>
                <a:spcPct val="100000"/>
              </a:lnSpc>
              <a:spcBef>
                <a:spcPts val="0"/>
              </a:spcBef>
              <a:spcAft>
                <a:spcPts val="0"/>
              </a:spcAft>
              <a:buClr>
                <a:srgbClr val="0C0F14"/>
              </a:buClr>
              <a:buSzPts val="1800"/>
              <a:buFont typeface="Arial"/>
              <a:buNone/>
            </a:pPr>
            <a:r>
              <a:rPr lang="en-US" sz="1000" b="1">
                <a:solidFill>
                  <a:schemeClr val="dk1"/>
                </a:solidFill>
              </a:rPr>
              <a:t>Sources:</a:t>
            </a: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Bahadur and Tanner (2021). Resilience Reset: Creating Resilient Cities in the Global South. Routledge. </a:t>
            </a:r>
            <a:endParaRPr sz="1000">
              <a:solidFill>
                <a:schemeClr val="dk1"/>
              </a:solidFill>
            </a:endParaRPr>
          </a:p>
          <a:p>
            <a:pPr marL="0" lvl="0" indent="0" algn="l" rtl="0">
              <a:lnSpc>
                <a:spcPct val="100000"/>
              </a:lnSpc>
              <a:spcBef>
                <a:spcPts val="0"/>
              </a:spcBef>
              <a:spcAft>
                <a:spcPts val="0"/>
              </a:spcAft>
              <a:buClr>
                <a:srgbClr val="0C0F14"/>
              </a:buClr>
              <a:buSzPts val="1800"/>
              <a:buFont typeface="Arial"/>
              <a:buNone/>
            </a:pPr>
            <a:r>
              <a:rPr lang="en-US" sz="1000">
                <a:solidFill>
                  <a:schemeClr val="dk1"/>
                </a:solidFill>
              </a:rPr>
              <a:t>GCA (2021). Climate Resilient Infrastructure Officer Handbook. </a:t>
            </a:r>
            <a:r>
              <a:rPr lang="en-US" sz="1000" u="sng">
                <a:solidFill>
                  <a:schemeClr val="hlink"/>
                </a:solidFill>
                <a:hlinkClick r:id="rId3"/>
              </a:rPr>
              <a:t>https://gca.org/wp-content/uploads/2021/08/GCA-Handbook-V2.0-13-September-2021-2.pdf?_gl=1*117cetp*_ga*MTkzMTA3MDYyNi4xNzEwMTczNjIz*_up*MQ</a:t>
            </a:r>
            <a:r>
              <a:rPr lang="en-US" sz="1000">
                <a:solidFill>
                  <a:schemeClr val="dk1"/>
                </a:solidFill>
              </a:rPr>
              <a:t> </a:t>
            </a:r>
            <a:endParaRPr sz="1000">
              <a:solidFill>
                <a:schemeClr val="dk1"/>
              </a:solidFill>
            </a:endParaRPr>
          </a:p>
        </p:txBody>
      </p:sp>
      <p:sp>
        <p:nvSpPr>
          <p:cNvPr id="1247" name="Google Shape;1247;p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5"/>
        <p:cNvGrpSpPr/>
        <p:nvPr/>
      </p:nvGrpSpPr>
      <p:grpSpPr>
        <a:xfrm>
          <a:off x="0" y="0"/>
          <a:ext cx="0" cy="0"/>
          <a:chOff x="0" y="0"/>
          <a:chExt cx="0" cy="0"/>
        </a:xfrm>
      </p:grpSpPr>
      <p:sp>
        <p:nvSpPr>
          <p:cNvPr id="1266" name="Google Shape;1266;p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The next few slides show examples of how stakeholders can </a:t>
            </a:r>
            <a:r>
              <a:rPr lang="en-US" sz="1000" b="1">
                <a:solidFill>
                  <a:schemeClr val="dk1"/>
                </a:solidFill>
              </a:rPr>
              <a:t>combine structural and non-structural measures</a:t>
            </a:r>
            <a:r>
              <a:rPr lang="en-US" sz="1000">
                <a:solidFill>
                  <a:schemeClr val="dk1"/>
                </a:solidFill>
              </a:rPr>
              <a:t> for more holistic resilience solutions. Please read the content off the slides and explain to participants how using a dual approach that builds physical assets (structural measures) and supplements these efforts with climate resilient planning, data analysis, monitoring efforts, etc. can help contribute to better resilience outcomes. Two case studies will follow this slide to provide real world examples of this in practice.</a:t>
            </a:r>
            <a:endParaRPr sz="1000">
              <a:solidFill>
                <a:schemeClr val="dk1"/>
              </a:solidFill>
            </a:endParaRPr>
          </a:p>
        </p:txBody>
      </p:sp>
      <p:sp>
        <p:nvSpPr>
          <p:cNvPr id="1267" name="Google Shape;1267;p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5"/>
        <p:cNvGrpSpPr/>
        <p:nvPr/>
      </p:nvGrpSpPr>
      <p:grpSpPr>
        <a:xfrm>
          <a:off x="0" y="0"/>
          <a:ext cx="0" cy="0"/>
          <a:chOff x="0" y="0"/>
          <a:chExt cx="0" cy="0"/>
        </a:xfrm>
      </p:grpSpPr>
      <p:sp>
        <p:nvSpPr>
          <p:cNvPr id="1306" name="Google Shape;1306;p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This slide builds on the previous slide, highlighting some of the </a:t>
            </a:r>
            <a:r>
              <a:rPr lang="en-US" sz="1000" b="1" dirty="0">
                <a:solidFill>
                  <a:schemeClr val="dk1"/>
                </a:solidFill>
              </a:rPr>
              <a:t>different types of nature-based solution</a:t>
            </a:r>
            <a:r>
              <a:rPr lang="en-US" sz="1000" dirty="0">
                <a:solidFill>
                  <a:schemeClr val="dk1"/>
                </a:solidFill>
              </a:rPr>
              <a:t>s, from completely natural to engineered. Participants should understand that </a:t>
            </a:r>
            <a:r>
              <a:rPr lang="en-US" sz="1000" dirty="0" err="1">
                <a:solidFill>
                  <a:schemeClr val="dk1"/>
                </a:solidFill>
              </a:rPr>
              <a:t>NbS</a:t>
            </a:r>
            <a:r>
              <a:rPr lang="en-US" sz="1000" dirty="0">
                <a:solidFill>
                  <a:schemeClr val="dk1"/>
                </a:solidFill>
              </a:rPr>
              <a:t> encompass a range of solutions all aimed at harnessing nature to address societal challenges. The exact type of solution might vary, but they all refer to the same overarching concept of nature-based solutions.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Please explain to participants the difference between the four different boxes pictured on the slide:</a:t>
            </a:r>
            <a:br>
              <a:rPr lang="en-US" sz="1000" dirty="0">
                <a:solidFill>
                  <a:schemeClr val="dk1"/>
                </a:solidFill>
              </a:rPr>
            </a:br>
            <a:endParaRPr sz="1000" dirty="0">
              <a:solidFill>
                <a:schemeClr val="dk1"/>
              </a:solidFill>
            </a:endParaRPr>
          </a:p>
          <a:p>
            <a:pPr marL="171450" lvl="0" indent="-158750" algn="l" rtl="0">
              <a:lnSpc>
                <a:spcPct val="100000"/>
              </a:lnSpc>
              <a:spcBef>
                <a:spcPts val="0"/>
              </a:spcBef>
              <a:spcAft>
                <a:spcPts val="0"/>
              </a:spcAft>
              <a:buClr>
                <a:schemeClr val="dk1"/>
              </a:buClr>
              <a:buSzPts val="1000"/>
              <a:buFont typeface="Roboto"/>
              <a:buChar char="•"/>
            </a:pPr>
            <a:r>
              <a:rPr lang="en-US" sz="1000" b="1" dirty="0">
                <a:solidFill>
                  <a:schemeClr val="dk1"/>
                </a:solidFill>
              </a:rPr>
              <a:t>Natural:</a:t>
            </a:r>
            <a:r>
              <a:rPr lang="en-US" sz="1000" dirty="0">
                <a:solidFill>
                  <a:schemeClr val="dk1"/>
                </a:solidFill>
              </a:rPr>
              <a:t> Involves the restoration and conservation of natural habitats, with active management to enhance their ecological function</a:t>
            </a:r>
            <a:br>
              <a:rPr lang="en-US" sz="1000" dirty="0">
                <a:solidFill>
                  <a:schemeClr val="dk1"/>
                </a:solidFill>
              </a:rPr>
            </a:br>
            <a:endParaRPr sz="1000" dirty="0">
              <a:solidFill>
                <a:schemeClr val="dk1"/>
              </a:solidFill>
            </a:endParaRPr>
          </a:p>
          <a:p>
            <a:pPr marL="171450" lvl="0" indent="-158750" algn="l" rtl="0">
              <a:lnSpc>
                <a:spcPct val="100000"/>
              </a:lnSpc>
              <a:spcBef>
                <a:spcPts val="0"/>
              </a:spcBef>
              <a:spcAft>
                <a:spcPts val="0"/>
              </a:spcAft>
              <a:buClr>
                <a:schemeClr val="dk1"/>
              </a:buClr>
              <a:buSzPts val="1000"/>
              <a:buFont typeface="Roboto"/>
              <a:buChar char="•"/>
            </a:pPr>
            <a:r>
              <a:rPr lang="en-US" sz="1000" b="1" dirty="0">
                <a:solidFill>
                  <a:schemeClr val="dk1"/>
                </a:solidFill>
              </a:rPr>
              <a:t>Semi-cultured: </a:t>
            </a:r>
            <a:r>
              <a:rPr lang="en-US" sz="1000" dirty="0">
                <a:solidFill>
                  <a:schemeClr val="dk1"/>
                </a:solidFill>
              </a:rPr>
              <a:t>These solutions combine natural elements with some degree of human intervention or management. Examples include living shorelines, constructed wetlands, hybrid reefs, and riparian buffers. </a:t>
            </a:r>
            <a:br>
              <a:rPr lang="en-US" sz="1000" dirty="0">
                <a:solidFill>
                  <a:schemeClr val="dk1"/>
                </a:solidFill>
              </a:rPr>
            </a:br>
            <a:endParaRPr sz="1000" dirty="0">
              <a:solidFill>
                <a:schemeClr val="dk1"/>
              </a:solidFill>
            </a:endParaRPr>
          </a:p>
          <a:p>
            <a:pPr marL="171450" lvl="0" indent="-158750" algn="l" rtl="0">
              <a:lnSpc>
                <a:spcPct val="100000"/>
              </a:lnSpc>
              <a:spcBef>
                <a:spcPts val="0"/>
              </a:spcBef>
              <a:spcAft>
                <a:spcPts val="0"/>
              </a:spcAft>
              <a:buClr>
                <a:schemeClr val="dk1"/>
              </a:buClr>
              <a:buSzPts val="1000"/>
              <a:buFont typeface="Roboto"/>
              <a:buChar char="•"/>
            </a:pPr>
            <a:r>
              <a:rPr lang="en-US" sz="1000" b="1" dirty="0">
                <a:solidFill>
                  <a:schemeClr val="dk1"/>
                </a:solidFill>
              </a:rPr>
              <a:t>Cultivated: </a:t>
            </a:r>
            <a:r>
              <a:rPr lang="en-US" sz="1000" dirty="0">
                <a:solidFill>
                  <a:schemeClr val="dk1"/>
                </a:solidFill>
              </a:rPr>
              <a:t>These solutions involve the deliberate cultivation of vegetation within urban areas to provide ecological and societal benefits. Examples Include bioswales, rooftop gardens, urban forests, and green alleys. </a:t>
            </a:r>
            <a:br>
              <a:rPr lang="en-US" sz="1000" dirty="0">
                <a:solidFill>
                  <a:schemeClr val="dk1"/>
                </a:solidFill>
              </a:rPr>
            </a:br>
            <a:endParaRPr sz="1000" dirty="0">
              <a:solidFill>
                <a:schemeClr val="dk1"/>
              </a:solidFill>
            </a:endParaRPr>
          </a:p>
          <a:p>
            <a:pPr marL="171450" lvl="0" indent="-158750" algn="l" rtl="0">
              <a:lnSpc>
                <a:spcPct val="100000"/>
              </a:lnSpc>
              <a:spcBef>
                <a:spcPts val="0"/>
              </a:spcBef>
              <a:spcAft>
                <a:spcPts val="0"/>
              </a:spcAft>
              <a:buClr>
                <a:schemeClr val="dk1"/>
              </a:buClr>
              <a:buSzPts val="1000"/>
              <a:buFont typeface="Roboto"/>
              <a:buChar char="•"/>
            </a:pPr>
            <a:r>
              <a:rPr lang="en-US" sz="1000" b="1" dirty="0">
                <a:solidFill>
                  <a:schemeClr val="dk1"/>
                </a:solidFill>
              </a:rPr>
              <a:t>Engineered: </a:t>
            </a:r>
            <a:r>
              <a:rPr lang="en-US" sz="1000" dirty="0">
                <a:solidFill>
                  <a:schemeClr val="dk1"/>
                </a:solidFill>
              </a:rPr>
              <a:t>These solutions are primarily designed and constructed by humans to mimic or enhance natural processes. Examples include permeable pavements, rainwater harvesting, and groundwater recharge wells.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br>
              <a:rPr lang="en-US" sz="1000" dirty="0">
                <a:solidFill>
                  <a:schemeClr val="dk1"/>
                </a:solidFill>
              </a:rPr>
            </a:br>
            <a:r>
              <a:rPr lang="en-US" sz="1000" b="1" dirty="0">
                <a:solidFill>
                  <a:schemeClr val="dk1"/>
                </a:solidFill>
              </a:rPr>
              <a:t>Source: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Our Shared Seas (2022). Unpacking Nature-based Solutions and Co-Benefits: A Primer. </a:t>
            </a:r>
            <a:r>
              <a:rPr lang="en-US" sz="1000" u="sng" dirty="0">
                <a:solidFill>
                  <a:schemeClr val="hlink"/>
                </a:solidFill>
                <a:hlinkClick r:id="rId3"/>
              </a:rPr>
              <a:t>https://oursharedseas.com/unpacking-nature-based-solutions-cobenefits-primer/#note2</a:t>
            </a:r>
            <a:r>
              <a:rPr lang="en-US" sz="1000" dirty="0">
                <a:solidFill>
                  <a:schemeClr val="dk1"/>
                </a:solidFill>
              </a:rPr>
              <a:t> </a:t>
            </a:r>
            <a:endParaRPr sz="1000" dirty="0">
              <a:solidFill>
                <a:schemeClr val="dk1"/>
              </a:solidFill>
            </a:endParaRPr>
          </a:p>
        </p:txBody>
      </p:sp>
      <p:sp>
        <p:nvSpPr>
          <p:cNvPr id="1307" name="Google Shape;1307;p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6">
          <a:extLst>
            <a:ext uri="{FF2B5EF4-FFF2-40B4-BE49-F238E27FC236}">
              <a16:creationId xmlns:a16="http://schemas.microsoft.com/office/drawing/2014/main" id="{DBDE73B4-E230-2BB2-8895-BD965712F3EC}"/>
            </a:ext>
          </a:extLst>
        </p:cNvPr>
        <p:cNvGrpSpPr/>
        <p:nvPr/>
      </p:nvGrpSpPr>
      <p:grpSpPr>
        <a:xfrm>
          <a:off x="0" y="0"/>
          <a:ext cx="0" cy="0"/>
          <a:chOff x="0" y="0"/>
          <a:chExt cx="0" cy="0"/>
        </a:xfrm>
      </p:grpSpPr>
      <p:sp>
        <p:nvSpPr>
          <p:cNvPr id="1337" name="Google Shape;1337;p75:notes">
            <a:extLst>
              <a:ext uri="{FF2B5EF4-FFF2-40B4-BE49-F238E27FC236}">
                <a16:creationId xmlns:a16="http://schemas.microsoft.com/office/drawing/2014/main" id="{EBD619E1-3B27-7E85-0F14-C4D5CE1AA3A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br>
              <a:rPr lang="en-US" sz="1000" dirty="0">
                <a:solidFill>
                  <a:schemeClr val="dk1"/>
                </a:solidFill>
              </a:rPr>
            </a:b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So far in this module, we have been discussing climate change impacts on infrastructure, but it is also important to consider how urban infrastructure impacts the environment and climate. This slide intends to communicate to participants how structural measures can actually exacerbate climate impacts - and that </a:t>
            </a:r>
            <a:r>
              <a:rPr lang="en-US" sz="1000" dirty="0" err="1">
                <a:solidFill>
                  <a:schemeClr val="dk1"/>
                </a:solidFill>
              </a:rPr>
              <a:t>NbS</a:t>
            </a:r>
            <a:r>
              <a:rPr lang="en-US" sz="1000" dirty="0">
                <a:solidFill>
                  <a:schemeClr val="dk1"/>
                </a:solidFill>
              </a:rPr>
              <a:t> or hybrid solutions that combine structural measures with </a:t>
            </a:r>
            <a:r>
              <a:rPr lang="en-US" sz="1000" dirty="0" err="1">
                <a:solidFill>
                  <a:schemeClr val="dk1"/>
                </a:solidFill>
              </a:rPr>
              <a:t>NbS</a:t>
            </a:r>
            <a:r>
              <a:rPr lang="en-US" sz="1000" dirty="0">
                <a:solidFill>
                  <a:schemeClr val="dk1"/>
                </a:solidFill>
              </a:rPr>
              <a:t> might provide better resilience benefits to a city.</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Please talk participants through the bullet points on this slide, explaining how the expansion of urban areas with grey infrastructure can be harmful to natural ecosystems and important ecological processes that help minimize climate impacts.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200"/>
              <a:buFont typeface="Roboto"/>
              <a:buNone/>
            </a:pPr>
            <a:r>
              <a:rPr lang="en-US" sz="1000" b="1" dirty="0">
                <a:solidFill>
                  <a:schemeClr val="dk1"/>
                </a:solidFill>
              </a:rPr>
              <a:t>Sources:</a:t>
            </a:r>
            <a:br>
              <a:rPr lang="en-US" sz="1000" dirty="0">
                <a:solidFill>
                  <a:schemeClr val="dk1"/>
                </a:solidFill>
              </a:rPr>
            </a:br>
            <a:endParaRPr sz="1000" dirty="0">
              <a:solidFill>
                <a:schemeClr val="dk1"/>
              </a:solidFill>
            </a:endParaRPr>
          </a:p>
          <a:p>
            <a:pPr marL="0" lvl="0" indent="0" algn="l" rtl="0">
              <a:lnSpc>
                <a:spcPct val="100000"/>
              </a:lnSpc>
              <a:spcBef>
                <a:spcPts val="0"/>
              </a:spcBef>
              <a:spcAft>
                <a:spcPts val="0"/>
              </a:spcAft>
              <a:buClr>
                <a:schemeClr val="dk1"/>
              </a:buClr>
              <a:buSzPts val="1200"/>
              <a:buFont typeface="Roboto"/>
              <a:buNone/>
            </a:pPr>
            <a:r>
              <a:rPr lang="en-US" sz="1000" dirty="0">
                <a:solidFill>
                  <a:schemeClr val="dk1"/>
                </a:solidFill>
              </a:rPr>
              <a:t>Cohen et al., (2016). Nature-based solutions to address global societal challenges. </a:t>
            </a:r>
            <a:r>
              <a:rPr lang="en-US" sz="1000" u="sng" dirty="0">
                <a:solidFill>
                  <a:schemeClr val="hlink"/>
                </a:solidFill>
                <a:hlinkClick r:id="rId3"/>
              </a:rPr>
              <a:t>https://portals.iucn.org/library/node/46191</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U.S. Environmental Protection Agency (2008). Reducing urban heat islands: Compendium of strategies. Draft. </a:t>
            </a:r>
            <a:r>
              <a:rPr lang="en-US" sz="1000" u="sng" dirty="0">
                <a:solidFill>
                  <a:srgbClr val="0000FF"/>
                </a:solidFill>
                <a:hlinkClick r:id="rId4">
                  <a:extLst>
                    <a:ext uri="{A12FA001-AC4F-418D-AE19-62706E023703}">
                      <ahyp:hlinkClr xmlns:ahyp="http://schemas.microsoft.com/office/drawing/2018/hyperlinkcolor" val="tx"/>
                    </a:ext>
                  </a:extLst>
                </a:hlinkClick>
              </a:rPr>
              <a:t>https://www.epa.gov/heat-islands/heat-island-compendium</a:t>
            </a:r>
            <a:endParaRPr sz="1000" dirty="0">
              <a:solidFill>
                <a:srgbClr val="0000FF"/>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p:txBody>
      </p:sp>
      <p:sp>
        <p:nvSpPr>
          <p:cNvPr id="1338" name="Google Shape;1338;p75:notes">
            <a:extLst>
              <a:ext uri="{FF2B5EF4-FFF2-40B4-BE49-F238E27FC236}">
                <a16:creationId xmlns:a16="http://schemas.microsoft.com/office/drawing/2014/main" id="{5EDED753-9B54-5CF0-01DF-3E92E5F5309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4090183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A5F8C-366C-1639-1ADF-6BBB16C901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556626-9A40-62E0-353A-0AF54203F47D}"/>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A624828C-A9DA-A305-37C6-28675872DC20}"/>
              </a:ext>
            </a:extLst>
          </p:cNvPr>
          <p:cNvSpPr>
            <a:spLocks noGrp="1"/>
          </p:cNvSpPr>
          <p:nvPr>
            <p:ph type="body" idx="1"/>
          </p:nvPr>
        </p:nvSpPr>
        <p:spPr/>
        <p:txBody>
          <a:bodyPr/>
          <a:lstStyle/>
          <a:p>
            <a:r>
              <a:rPr lang="en-GB" b="1" dirty="0"/>
              <a:t>Facilitators notes:</a:t>
            </a:r>
          </a:p>
          <a:p>
            <a:r>
              <a:rPr lang="en-GB" sz="1200" b="0" i="0" u="none" strike="noStrike" cap="none" dirty="0">
                <a:solidFill>
                  <a:schemeClr val="dk1"/>
                </a:solidFill>
                <a:effectLst/>
                <a:latin typeface="Arial"/>
                <a:ea typeface="Arial"/>
                <a:cs typeface="Arial"/>
                <a:sym typeface="Arial"/>
              </a:rPr>
              <a:t>As combining theme though the course, we will use the metaphor of a river. Each day will be represented by a part of the river. </a:t>
            </a:r>
          </a:p>
          <a:p>
            <a:endParaRPr lang="en-NL" sz="1200" b="0"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Arial"/>
                <a:ea typeface="Arial"/>
                <a:cs typeface="Arial"/>
                <a:sym typeface="Arial"/>
              </a:rPr>
              <a:t>Discuss which symbolism we can link to tributaries and how it can relate to the enabling environment.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Explore multiple influences, actors and systems impacting climate resilience and water. What feed or drains resilience? </a:t>
            </a:r>
          </a:p>
          <a:p>
            <a:endParaRPr lang="en-GB" sz="1200" b="0" i="0" u="none" strike="noStrike" cap="none" dirty="0">
              <a:solidFill>
                <a:schemeClr val="dk1"/>
              </a:solidFill>
              <a:effectLst/>
              <a:latin typeface="Arial"/>
              <a:ea typeface="Arial"/>
              <a:cs typeface="Arial"/>
              <a:sym typeface="Arial"/>
            </a:endParaRPr>
          </a:p>
          <a:p>
            <a:r>
              <a:rPr lang="en-GB" b="0" dirty="0"/>
              <a:t>If you are using a rope, you can tie in some short other pieces of rope. Have participants do this whilst they explore what it is. </a:t>
            </a:r>
          </a:p>
          <a:p>
            <a:endParaRPr lang="en-GB" b="0" dirty="0"/>
          </a:p>
        </p:txBody>
      </p:sp>
      <p:sp>
        <p:nvSpPr>
          <p:cNvPr id="4" name="Slide Number Placeholder 3">
            <a:extLst>
              <a:ext uri="{FF2B5EF4-FFF2-40B4-BE49-F238E27FC236}">
                <a16:creationId xmlns:a16="http://schemas.microsoft.com/office/drawing/2014/main" id="{E7506F6E-FD47-4B2F-3443-E0979305C1D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17273281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8"/>
        <p:cNvGrpSpPr/>
        <p:nvPr/>
      </p:nvGrpSpPr>
      <p:grpSpPr>
        <a:xfrm>
          <a:off x="0" y="0"/>
          <a:ext cx="0" cy="0"/>
          <a:chOff x="0" y="0"/>
          <a:chExt cx="0" cy="0"/>
        </a:xfrm>
      </p:grpSpPr>
      <p:sp>
        <p:nvSpPr>
          <p:cNvPr id="1359" name="Google Shape;1359;p7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Building on the previous slide, this slide outlines how NbS can </a:t>
            </a:r>
            <a:r>
              <a:rPr lang="en-US" sz="1000" b="1">
                <a:solidFill>
                  <a:schemeClr val="dk1"/>
                </a:solidFill>
              </a:rPr>
              <a:t>complement, substitute,</a:t>
            </a:r>
            <a:r>
              <a:rPr lang="en-US" sz="1000">
                <a:solidFill>
                  <a:schemeClr val="dk1"/>
                </a:solidFill>
              </a:rPr>
              <a:t> or</a:t>
            </a:r>
            <a:r>
              <a:rPr lang="en-US" sz="1000" b="1">
                <a:solidFill>
                  <a:schemeClr val="dk1"/>
                </a:solidFill>
              </a:rPr>
              <a:t> safeguard &amp; protect </a:t>
            </a:r>
            <a:r>
              <a:rPr lang="en-US" sz="1000">
                <a:solidFill>
                  <a:schemeClr val="dk1"/>
                </a:solidFill>
              </a:rPr>
              <a:t>traditional urban grey infrastructure (structural measures). Please read off each of the three points, emphasizing the benefits of NbS options.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Source: </a:t>
            </a: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u="sng">
                <a:solidFill>
                  <a:srgbClr val="0000FF"/>
                </a:solidFill>
                <a:hlinkClick r:id="rId3">
                  <a:extLst>
                    <a:ext uri="{A12FA001-AC4F-418D-AE19-62706E023703}">
                      <ahyp:hlinkClr xmlns:ahyp="http://schemas.microsoft.com/office/drawing/2018/hyperlinkcolor" val="tx"/>
                    </a:ext>
                  </a:extLst>
                </a:hlinkClick>
              </a:rPr>
              <a:t>CDRI_Global_Infrastructure_Resilience_Executive_Summary.pdf</a:t>
            </a:r>
            <a:endParaRPr sz="1000"/>
          </a:p>
        </p:txBody>
      </p:sp>
      <p:sp>
        <p:nvSpPr>
          <p:cNvPr id="1360" name="Google Shape;1360;p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cap="none" dirty="0">
                <a:solidFill>
                  <a:schemeClr val="dk1"/>
                </a:solidFill>
                <a:effectLst/>
                <a:latin typeface="Arial"/>
                <a:ea typeface="Arial"/>
                <a:cs typeface="Arial"/>
                <a:sym typeface="Arial"/>
              </a:rPr>
              <a:t>A constructed wetland using nature-based solutions operates by mimicking the natural filtering process of wetlands to clean wastewater. It uses plants like grasses and reeds to absorb and break down pollutants in the water. The plants and soil help filter harmful substances such as dirt, nutrients, and chemicals. As the wastewater flows through the wetland, it becomes cleaner, safer for the environment, and helps improve water quality. The </a:t>
            </a:r>
            <a:r>
              <a:rPr lang="en-GB" sz="1200" b="0" i="0" u="none" strike="noStrike" cap="none" dirty="0" err="1">
                <a:solidFill>
                  <a:schemeClr val="dk1"/>
                </a:solidFill>
                <a:effectLst/>
                <a:latin typeface="Arial"/>
                <a:ea typeface="Arial"/>
                <a:cs typeface="Arial"/>
                <a:sym typeface="Arial"/>
              </a:rPr>
              <a:t>Mikindani</a:t>
            </a:r>
            <a:r>
              <a:rPr lang="en-GB" sz="1200" b="0" i="0" u="none" strike="noStrike" cap="none" dirty="0">
                <a:solidFill>
                  <a:schemeClr val="dk1"/>
                </a:solidFill>
                <a:effectLst/>
                <a:latin typeface="Arial"/>
                <a:ea typeface="Arial"/>
                <a:cs typeface="Arial"/>
                <a:sym typeface="Arial"/>
              </a:rPr>
              <a:t> constructed wetland uses a variety of locally available vegetation, including Typha grass, Cattail, Flat sedge, and Vetiver grass, to naturally filter and clean wastewater. This vegetation effectively removes pollutants, such as total suspended solids, nitrates, ammonia, and nitrogen, significantly improving water quality. The initiative demonstrates how nature-based solutions can tackle complex environmental problems while benefiting local communities. </a:t>
            </a:r>
          </a:p>
          <a:p>
            <a:endParaRPr lang="en-GB" sz="1200" b="0" i="0" u="none" strike="noStrike" cap="none" dirty="0">
              <a:solidFill>
                <a:schemeClr val="dk1"/>
              </a:solidFill>
              <a:effectLst/>
              <a:latin typeface="Arial"/>
              <a:cs typeface="Arial"/>
              <a:sym typeface="Arial"/>
            </a:endParaRPr>
          </a:p>
          <a:p>
            <a:r>
              <a:rPr lang="pt-BR" dirty="0"/>
              <a:t>https://www.nairobiconvention.org/mikindani-constructed-wetland/</a:t>
            </a:r>
            <a:endParaRPr lang="en-NL"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64</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9875374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B8A7F-53C9-7E6A-BF3D-0CD5C08C67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197C0D-82D6-AABA-B763-EF728C69F6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01A6B9-2C37-944A-208F-8EE47EE03400}"/>
              </a:ext>
            </a:extLst>
          </p:cNvPr>
          <p:cNvSpPr>
            <a:spLocks noGrp="1"/>
          </p:cNvSpPr>
          <p:nvPr>
            <p:ph type="body" idx="1"/>
          </p:nvPr>
        </p:nvSpPr>
        <p:spPr/>
        <p:txBody>
          <a:bodyPr/>
          <a:lstStyle/>
          <a:p>
            <a:r>
              <a:rPr lang="en-GB" sz="1200" b="0" i="0" u="none" strike="noStrike" cap="none" dirty="0">
                <a:solidFill>
                  <a:schemeClr val="dk1"/>
                </a:solidFill>
                <a:effectLst/>
                <a:latin typeface="Arial"/>
                <a:ea typeface="Arial"/>
                <a:cs typeface="Arial"/>
                <a:sym typeface="Arial"/>
              </a:rPr>
              <a:t>https://www.sciencedirect.com/science/article/pii/S2772411525000151 </a:t>
            </a:r>
            <a:endParaRPr lang="en-NL" dirty="0"/>
          </a:p>
        </p:txBody>
      </p:sp>
      <p:sp>
        <p:nvSpPr>
          <p:cNvPr id="4" name="Slide Number Placeholder 3">
            <a:extLst>
              <a:ext uri="{FF2B5EF4-FFF2-40B4-BE49-F238E27FC236}">
                <a16:creationId xmlns:a16="http://schemas.microsoft.com/office/drawing/2014/main" id="{E1B692C7-C0A6-2952-4CF5-E975DB0D921C}"/>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65</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43352330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7"/>
        <p:cNvGrpSpPr/>
        <p:nvPr/>
      </p:nvGrpSpPr>
      <p:grpSpPr>
        <a:xfrm>
          <a:off x="0" y="0"/>
          <a:ext cx="0" cy="0"/>
          <a:chOff x="0" y="0"/>
          <a:chExt cx="0" cy="0"/>
        </a:xfrm>
      </p:grpSpPr>
      <p:sp>
        <p:nvSpPr>
          <p:cNvPr id="1378" name="Google Shape;1378;p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This slide highlights the diverse range of benefits provided by nature-based solutions (NbS) in infrastructure planning and climate-resilient development Please emphasize to participants that they should understand that nature-based solutions offer a wide array of benefits beyond their primary function in infrastructure development. These benefits include environmental sustainability, economic efficiency, and social resilience, making NbS a valuable approach for addressing complex urban challenges. Please briefly explain the types of benefits that NbS provide based on the little icons presented on this slide.</a:t>
            </a:r>
            <a:endParaRPr sz="1000">
              <a:solidFill>
                <a:schemeClr val="dk1"/>
              </a:solidFill>
            </a:endParaRPr>
          </a:p>
        </p:txBody>
      </p:sp>
      <p:sp>
        <p:nvSpPr>
          <p:cNvPr id="1379" name="Google Shape;1379;p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3D5A4-BE1D-C511-1BA3-E6CDCF2B8F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86F788-7AC6-DB2F-09F0-4430F1D1B08E}"/>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901945CE-F53D-449A-E0D2-64FBCA7A6692}"/>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8774EFE5-D2A3-2A5E-CA40-F7534D047EF0}"/>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67</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09829678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chemeClr val="bg1"/>
                </a:solidFill>
              </a:rPr>
              <a:t>In groups of two or three brainstorm on Nature based solutions that you can </a:t>
            </a:r>
          </a:p>
          <a:p>
            <a:endParaRPr lang="en-GB" dirty="0">
              <a:solidFill>
                <a:schemeClr val="bg1"/>
              </a:solidFill>
            </a:endParaRPr>
          </a:p>
          <a:p>
            <a:r>
              <a:rPr lang="en-GB" dirty="0">
                <a:solidFill>
                  <a:schemeClr val="bg1"/>
                </a:solidFill>
              </a:rPr>
              <a:t>Put them on </a:t>
            </a:r>
            <a:r>
              <a:rPr lang="en-GB" dirty="0" err="1">
                <a:solidFill>
                  <a:schemeClr val="bg1"/>
                </a:solidFill>
              </a:rPr>
              <a:t>post-it</a:t>
            </a:r>
            <a:r>
              <a:rPr lang="en-GB" dirty="0">
                <a:solidFill>
                  <a:schemeClr val="bg1"/>
                </a:solidFill>
              </a:rPr>
              <a:t> note. Give at least 10 minutes for this</a:t>
            </a:r>
          </a:p>
          <a:p>
            <a:endParaRPr lang="en-GB" dirty="0">
              <a:solidFill>
                <a:schemeClr val="bg1"/>
              </a:solidFill>
            </a:endParaRPr>
          </a:p>
          <a:p>
            <a:r>
              <a:rPr lang="en-GB" dirty="0">
                <a:solidFill>
                  <a:schemeClr val="bg1"/>
                </a:solidFill>
              </a:rPr>
              <a:t>Place them on wall flipcharts under too much, too little and too dirty categorisation</a:t>
            </a:r>
            <a:endParaRPr lang="en-NL" dirty="0">
              <a:solidFill>
                <a:schemeClr val="bg1"/>
              </a:solidFill>
            </a:endParaRPr>
          </a:p>
          <a:p>
            <a:endParaRPr lang="en-GB" dirty="0"/>
          </a:p>
          <a:p>
            <a:r>
              <a:rPr lang="en-GB" dirty="0"/>
              <a:t>Ask for three volunteers – each for one of the flipcharts – they will try to group them and will provide the feedback with colleagues standing around</a:t>
            </a:r>
            <a:endParaRPr lang="en-NL"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68</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61058115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EFF69-C9A0-A9DC-AD0D-05AD2CB3C9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A1F38A-ABCB-8B46-05C8-47EEDFAB830F}"/>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8E26CEA6-EA29-0590-E4A1-1A0EA18B395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96965F96-518E-3A4B-4771-5D2E317481F4}"/>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69</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7762996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 2,4,5</a:t>
            </a:r>
            <a:endParaRPr lang="en-NL"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70</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63038084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 1</a:t>
            </a:r>
            <a:endParaRPr lang="en-NL"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71</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28902287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False</a:t>
            </a:r>
            <a:endParaRPr lang="en-NL"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72</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8123831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72DAA2-475F-D571-FBB9-1BD8E362A5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28C252-09C7-6384-13C3-C3563BCF9E6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3D65C86F-0867-1670-2F21-33FBB54EC0C2}"/>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3362AAE4-D0DC-84D5-9B3B-A984B75138C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16473914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1,2,3,4</a:t>
            </a:r>
            <a:endParaRPr lang="en-NL"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73</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56048250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True</a:t>
            </a:r>
            <a:endParaRPr lang="en-NL"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74</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9185811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D9B82-101E-F6EC-59E7-D647FD945A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CFF7CB-48C1-4F22-9BD0-5E19DA1ECD0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A61C6ED4-EC96-45AE-2713-9EA0932F487F}"/>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Trainer Notes:</a:t>
            </a:r>
            <a:endParaRPr lang="en-US" sz="1200">
              <a:solidFill>
                <a:schemeClr val="dk1"/>
              </a:solidFill>
            </a:endParaRPr>
          </a:p>
          <a:p>
            <a:endParaRPr lang="en-GB"/>
          </a:p>
          <a:p>
            <a:r>
              <a:rPr lang="en-GB"/>
              <a:t>End of the day reflection.</a:t>
            </a:r>
          </a:p>
          <a:p>
            <a:endParaRPr lang="en-GB"/>
          </a:p>
          <a:p>
            <a:r>
              <a:rPr lang="en-GB"/>
              <a:t>Ask participants to write down I their facilitators handbook</a:t>
            </a:r>
          </a:p>
          <a:p>
            <a:endParaRPr lang="en-GB"/>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What went well?</a:t>
            </a:r>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What needs to be improved on both content and learning techniques?</a:t>
            </a:r>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Things that they want to remember for rolling out the training</a:t>
            </a:r>
          </a:p>
          <a:p>
            <a:pPr>
              <a:buFont typeface="Arial" panose="020B0604020202020204" pitchFamily="34" charset="0"/>
              <a:buChar char="•"/>
            </a:pPr>
            <a:endParaRPr lang="en-GB" sz="1200" b="0" i="1" u="none" strike="noStrike" cap="none">
              <a:solidFill>
                <a:schemeClr val="dk1"/>
              </a:solidFill>
              <a:effectLst/>
              <a:latin typeface="Arial"/>
              <a:ea typeface="Arial"/>
              <a:cs typeface="Arial"/>
              <a:sym typeface="Arial"/>
            </a:endParaRPr>
          </a:p>
          <a:p>
            <a:pPr marL="228600" indent="0">
              <a:buFont typeface="Arial" panose="020B0604020202020204" pitchFamily="34" charset="0"/>
              <a:buNone/>
            </a:pPr>
            <a:r>
              <a:rPr lang="en-GB" sz="1200" b="0" i="0" u="none" strike="noStrike" cap="none">
                <a:solidFill>
                  <a:schemeClr val="dk1"/>
                </a:solidFill>
                <a:effectLst/>
                <a:latin typeface="Arial"/>
                <a:ea typeface="Arial"/>
                <a:cs typeface="Arial"/>
                <a:sym typeface="Arial"/>
              </a:rPr>
              <a:t>Ask participants to share their reflections in plenary.</a:t>
            </a:r>
          </a:p>
          <a:p>
            <a:endParaRPr lang="en-NL"/>
          </a:p>
        </p:txBody>
      </p:sp>
      <p:sp>
        <p:nvSpPr>
          <p:cNvPr id="4" name="Slide Number Placeholder 3">
            <a:extLst>
              <a:ext uri="{FF2B5EF4-FFF2-40B4-BE49-F238E27FC236}">
                <a16:creationId xmlns:a16="http://schemas.microsoft.com/office/drawing/2014/main" id="{C4611E5A-C11F-1B7D-FFA1-390CEFB96B3A}"/>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75</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410899147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52737B-6D62-1E8B-912E-486D5A60B4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A6409F-E80C-22B1-EF86-C2FC9DD2EB80}"/>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A3BA95DB-B67F-6945-0739-8E3EF6753169}"/>
              </a:ext>
            </a:extLst>
          </p:cNvPr>
          <p:cNvSpPr>
            <a:spLocks noGrp="1"/>
          </p:cNvSpPr>
          <p:nvPr>
            <p:ph type="body" idx="1"/>
          </p:nvPr>
        </p:nvSpPr>
        <p:spPr/>
        <p:txBody>
          <a:bodyPr/>
          <a:lstStyle/>
          <a:p>
            <a:r>
              <a:rPr lang="en-GB"/>
              <a:t>Overview of key points of this module</a:t>
            </a:r>
          </a:p>
        </p:txBody>
      </p:sp>
      <p:sp>
        <p:nvSpPr>
          <p:cNvPr id="4" name="Slide Number Placeholder 3">
            <a:extLst>
              <a:ext uri="{FF2B5EF4-FFF2-40B4-BE49-F238E27FC236}">
                <a16:creationId xmlns:a16="http://schemas.microsoft.com/office/drawing/2014/main" id="{A99853A6-7AE5-347F-A9C2-CAC8B447F401}"/>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76</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6815396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3FE72-A128-630D-F27B-9F18E38102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3320D7-1AC1-A779-1E49-120769F5341E}"/>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7992DFDE-DBC7-EF76-BD73-3E1254CF7219}"/>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This slide provides an overview of the key materials underlying Module 3.</a:t>
            </a:r>
          </a:p>
        </p:txBody>
      </p:sp>
      <p:sp>
        <p:nvSpPr>
          <p:cNvPr id="4" name="Slide Number Placeholder 3">
            <a:extLst>
              <a:ext uri="{FF2B5EF4-FFF2-40B4-BE49-F238E27FC236}">
                <a16:creationId xmlns:a16="http://schemas.microsoft.com/office/drawing/2014/main" id="{4E049260-6101-6519-0ECB-2CBDBE5C7877}"/>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77</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0169403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716367-D7B2-C711-141C-C074A6CC64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BAA423-75CC-5239-75EF-A9A91BF5B2B9}"/>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66475840-866F-45F7-9997-573E9EA27188}"/>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Facilitators notes:</a:t>
            </a:r>
            <a:endParaRPr lang="fr-FR" sz="1200" b="1">
              <a:solidFill>
                <a:schemeClr val="dk1"/>
              </a:solidFill>
            </a:endParaRPr>
          </a:p>
          <a:p>
            <a:endParaRPr lang="en-GB"/>
          </a:p>
          <a:p>
            <a:r>
              <a:rPr lang="en-GB"/>
              <a:t>End of the day reflection.</a:t>
            </a:r>
          </a:p>
          <a:p>
            <a:endParaRPr lang="en-GB"/>
          </a:p>
          <a:p>
            <a:r>
              <a:rPr lang="en-GB"/>
              <a:t>Ask participants to write down I their facilitators handbook</a:t>
            </a:r>
          </a:p>
          <a:p>
            <a:endParaRPr lang="en-GB"/>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What went well?</a:t>
            </a:r>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What needs to be improved on both content and learning techniques?</a:t>
            </a:r>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Things that they want to remember for rolling out the training</a:t>
            </a:r>
          </a:p>
          <a:p>
            <a:pPr>
              <a:buFont typeface="Arial" panose="020B0604020202020204" pitchFamily="34" charset="0"/>
              <a:buChar char="•"/>
            </a:pPr>
            <a:endParaRPr lang="en-GB" sz="1200" b="0" i="1" u="none" strike="noStrike" cap="none">
              <a:solidFill>
                <a:schemeClr val="dk1"/>
              </a:solidFill>
              <a:effectLst/>
              <a:latin typeface="Arial"/>
              <a:ea typeface="Arial"/>
              <a:cs typeface="Arial"/>
              <a:sym typeface="Arial"/>
            </a:endParaRPr>
          </a:p>
          <a:p>
            <a:pPr marL="228600" indent="0">
              <a:buFont typeface="Arial" panose="020B0604020202020204" pitchFamily="34" charset="0"/>
              <a:buNone/>
            </a:pPr>
            <a:r>
              <a:rPr lang="en-GB" sz="1200" b="0" i="0" u="none" strike="noStrike" cap="none">
                <a:solidFill>
                  <a:schemeClr val="dk1"/>
                </a:solidFill>
                <a:effectLst/>
                <a:latin typeface="Arial"/>
                <a:ea typeface="Arial"/>
                <a:cs typeface="Arial"/>
                <a:sym typeface="Arial"/>
              </a:rPr>
              <a:t>Ask participants to share their reflections in plenary.</a:t>
            </a:r>
          </a:p>
          <a:p>
            <a:endParaRPr lang="en-NL"/>
          </a:p>
        </p:txBody>
      </p:sp>
      <p:sp>
        <p:nvSpPr>
          <p:cNvPr id="4" name="Slide Number Placeholder 3">
            <a:extLst>
              <a:ext uri="{FF2B5EF4-FFF2-40B4-BE49-F238E27FC236}">
                <a16:creationId xmlns:a16="http://schemas.microsoft.com/office/drawing/2014/main" id="{1D7330EC-C942-0A5C-4A6D-D5456044C95A}"/>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78</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0510935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a:extLst>
            <a:ext uri="{FF2B5EF4-FFF2-40B4-BE49-F238E27FC236}">
              <a16:creationId xmlns:a16="http://schemas.microsoft.com/office/drawing/2014/main" id="{5E2BD8C5-ECF9-A00D-8EF6-563BC32BA338}"/>
            </a:ext>
          </a:extLst>
        </p:cNvPr>
        <p:cNvGrpSpPr/>
        <p:nvPr/>
      </p:nvGrpSpPr>
      <p:grpSpPr>
        <a:xfrm>
          <a:off x="0" y="0"/>
          <a:ext cx="0" cy="0"/>
          <a:chOff x="0" y="0"/>
          <a:chExt cx="0" cy="0"/>
        </a:xfrm>
      </p:grpSpPr>
      <p:sp>
        <p:nvSpPr>
          <p:cNvPr id="165" name="Google Shape;165;p6:notes">
            <a:extLst>
              <a:ext uri="{FF2B5EF4-FFF2-40B4-BE49-F238E27FC236}">
                <a16:creationId xmlns:a16="http://schemas.microsoft.com/office/drawing/2014/main" id="{63F58A41-5010-D1B8-C1BD-06878EDD758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sz="1000"/>
              <a:t>This module guides participants through </a:t>
            </a:r>
            <a:r>
              <a:rPr lang="en-GB" sz="1000" b="1"/>
              <a:t>technical, strategic, and policy-based approaches</a:t>
            </a:r>
            <a:r>
              <a:rPr lang="en-GB" sz="1000"/>
              <a:t> to enhancing climate resilience in water and sanitation infrastructure and services, building on insights from Climate Risk and Vulnerability Assessments (CRVAs).</a:t>
            </a: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p:txBody>
      </p:sp>
      <p:sp>
        <p:nvSpPr>
          <p:cNvPr id="166" name="Google Shape;166;p6:notes">
            <a:extLst>
              <a:ext uri="{FF2B5EF4-FFF2-40B4-BE49-F238E27FC236}">
                <a16:creationId xmlns:a16="http://schemas.microsoft.com/office/drawing/2014/main" id="{7915937E-D8EB-B533-0C2F-E31E9610BF6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30970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chemeClr val="dk1"/>
                </a:solidFill>
                <a:latin typeface="Roboto"/>
                <a:ea typeface="Roboto"/>
                <a:cs typeface="Roboto"/>
                <a:sym typeface="Roboto"/>
              </a:rPr>
              <a:t>This slide provides a summary of what will be taught in </a:t>
            </a:r>
            <a:r>
              <a:rPr lang="en-GB" sz="1200" b="1" dirty="0">
                <a:solidFill>
                  <a:schemeClr val="dk1"/>
                </a:solidFill>
                <a:latin typeface="Roboto"/>
                <a:ea typeface="Roboto"/>
                <a:cs typeface="Roboto"/>
                <a:sym typeface="Roboto"/>
              </a:rPr>
              <a:t>Module 4</a:t>
            </a:r>
            <a:r>
              <a:rPr lang="en-GB" sz="1200" dirty="0">
                <a:solidFill>
                  <a:schemeClr val="dk1"/>
                </a:solidFill>
                <a:latin typeface="Roboto"/>
                <a:ea typeface="Roboto"/>
                <a:cs typeface="Roboto"/>
                <a:sym typeface="Roboto"/>
              </a:rPr>
              <a:t>:</a:t>
            </a:r>
            <a:endParaRPr lang="en-GB" dirty="0"/>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Key components include:</a:t>
            </a:r>
          </a:p>
          <a:p>
            <a:pPr lvl="0">
              <a:buFont typeface="Arial" panose="020B0604020202020204" pitchFamily="34" charset="0"/>
              <a:buChar char="•"/>
            </a:pPr>
            <a:r>
              <a:rPr lang="en-GB" sz="1200" b="1" i="0" u="none" strike="noStrike" cap="none" dirty="0">
                <a:solidFill>
                  <a:schemeClr val="dk1"/>
                </a:solidFill>
                <a:effectLst/>
                <a:latin typeface="Arial"/>
                <a:ea typeface="Arial"/>
                <a:cs typeface="Arial"/>
                <a:sym typeface="Arial"/>
              </a:rPr>
              <a:t>Exploration of engineering, design, and strategic solutions</a:t>
            </a:r>
            <a:r>
              <a:rPr lang="en-GB" sz="1200" b="0" i="0" u="none" strike="noStrike" cap="none" dirty="0">
                <a:solidFill>
                  <a:schemeClr val="dk1"/>
                </a:solidFill>
                <a:effectLst/>
                <a:latin typeface="Arial"/>
                <a:ea typeface="Arial"/>
                <a:cs typeface="Arial"/>
                <a:sym typeface="Arial"/>
              </a:rPr>
              <a:t> for resilient water and sanitation systems, with a focus on both conventional and innovative approaches such as </a:t>
            </a:r>
            <a:r>
              <a:rPr lang="en-GB" sz="1200" b="1" i="0" u="none" strike="noStrike" cap="none" dirty="0">
                <a:solidFill>
                  <a:schemeClr val="dk1"/>
                </a:solidFill>
                <a:effectLst/>
                <a:latin typeface="Arial"/>
                <a:ea typeface="Arial"/>
                <a:cs typeface="Arial"/>
                <a:sym typeface="Arial"/>
              </a:rPr>
              <a:t>Nature-based Solutions (</a:t>
            </a:r>
            <a:r>
              <a:rPr lang="en-GB" sz="1200" b="1" i="0" u="none" strike="noStrike" cap="none" dirty="0" err="1">
                <a:solidFill>
                  <a:schemeClr val="dk1"/>
                </a:solidFill>
                <a:effectLst/>
                <a:latin typeface="Arial"/>
                <a:ea typeface="Arial"/>
                <a:cs typeface="Arial"/>
                <a:sym typeface="Arial"/>
              </a:rPr>
              <a:t>NbS</a:t>
            </a:r>
            <a:r>
              <a:rPr lang="en-GB" sz="1200" b="1" i="0" u="none" strike="noStrike" cap="none" dirty="0">
                <a:solidFill>
                  <a:schemeClr val="dk1"/>
                </a:solidFill>
                <a:effectLst/>
                <a:latin typeface="Arial"/>
                <a:ea typeface="Arial"/>
                <a:cs typeface="Arial"/>
                <a:sym typeface="Arial"/>
              </a:rPr>
              <a:t>)</a:t>
            </a:r>
            <a:r>
              <a:rPr lang="en-GB" sz="1200" b="0" i="0" u="none" strike="noStrike" cap="none" dirty="0">
                <a:solidFill>
                  <a:schemeClr val="dk1"/>
                </a:solidFill>
                <a:effectLst/>
                <a:latin typeface="Arial"/>
                <a:ea typeface="Arial"/>
                <a:cs typeface="Arial"/>
                <a:sym typeface="Arial"/>
              </a:rPr>
              <a:t> and </a:t>
            </a:r>
            <a:r>
              <a:rPr lang="en-GB" sz="1200" b="1" i="0" u="none" strike="noStrike" cap="none" dirty="0">
                <a:solidFill>
                  <a:schemeClr val="dk1"/>
                </a:solidFill>
                <a:effectLst/>
                <a:latin typeface="Arial"/>
                <a:ea typeface="Arial"/>
                <a:cs typeface="Arial"/>
                <a:sym typeface="Arial"/>
              </a:rPr>
              <a:t>hybrid systems</a:t>
            </a:r>
            <a:r>
              <a:rPr lang="en-GB" sz="1200" b="0" i="0" u="none" strike="noStrike" cap="none" dirty="0">
                <a:solidFill>
                  <a:schemeClr val="dk1"/>
                </a:solidFill>
                <a:effectLst/>
                <a:latin typeface="Arial"/>
                <a:ea typeface="Arial"/>
                <a:cs typeface="Arial"/>
                <a:sym typeface="Arial"/>
              </a:rPr>
              <a:t>.</a:t>
            </a:r>
          </a:p>
          <a:p>
            <a:pPr lvl="0">
              <a:buFont typeface="Arial" panose="020B0604020202020204" pitchFamily="34" charset="0"/>
              <a:buChar char="•"/>
            </a:pPr>
            <a:r>
              <a:rPr lang="en-GB" sz="1200" b="1" i="0" u="none" strike="noStrike" cap="none" dirty="0">
                <a:solidFill>
                  <a:schemeClr val="dk1"/>
                </a:solidFill>
                <a:effectLst/>
                <a:latin typeface="Arial"/>
                <a:ea typeface="Arial"/>
                <a:cs typeface="Arial"/>
                <a:sym typeface="Arial"/>
              </a:rPr>
              <a:t>Review of evidence-based adaptation strategies</a:t>
            </a:r>
            <a:r>
              <a:rPr lang="en-GB" sz="1200" b="0" i="0" u="none" strike="noStrike" cap="none" dirty="0">
                <a:solidFill>
                  <a:schemeClr val="dk1"/>
                </a:solidFill>
                <a:effectLst/>
                <a:latin typeface="Arial"/>
                <a:ea typeface="Arial"/>
                <a:cs typeface="Arial"/>
                <a:sym typeface="Arial"/>
              </a:rPr>
              <a:t> from diverse contexts—urban and rural—relevant to the course locations. These case studies will highlight successful interventions and provide opportunities for participants to engage in </a:t>
            </a:r>
            <a:r>
              <a:rPr lang="en-GB" sz="1200" b="1" i="0" u="none" strike="noStrike" cap="none" dirty="0">
                <a:solidFill>
                  <a:schemeClr val="dk1"/>
                </a:solidFill>
                <a:effectLst/>
                <a:latin typeface="Arial"/>
                <a:ea typeface="Arial"/>
                <a:cs typeface="Arial"/>
                <a:sym typeface="Arial"/>
              </a:rPr>
              <a:t>interactive problem-solving exercises</a:t>
            </a:r>
            <a:r>
              <a:rPr lang="en-GB" sz="1200" b="0" i="0" u="none" strike="noStrike" cap="none" dirty="0">
                <a:solidFill>
                  <a:schemeClr val="dk1"/>
                </a:solidFill>
                <a:effectLst/>
                <a:latin typeface="Arial"/>
                <a:ea typeface="Arial"/>
                <a:cs typeface="Arial"/>
                <a:sym typeface="Arial"/>
              </a:rPr>
              <a:t>.</a:t>
            </a:r>
          </a:p>
          <a:p>
            <a:pPr lvl="0">
              <a:buFont typeface="Arial" panose="020B0604020202020204" pitchFamily="34" charset="0"/>
              <a:buChar char="•"/>
            </a:pPr>
            <a:r>
              <a:rPr lang="en-GB" sz="1200" b="1" i="0" u="none" strike="noStrike" cap="none" dirty="0">
                <a:solidFill>
                  <a:schemeClr val="dk1"/>
                </a:solidFill>
                <a:effectLst/>
                <a:latin typeface="Arial"/>
                <a:ea typeface="Arial"/>
                <a:cs typeface="Arial"/>
                <a:sym typeface="Arial"/>
              </a:rPr>
              <a:t>Introduction to key guidance materials</a:t>
            </a:r>
            <a:r>
              <a:rPr lang="en-GB" sz="1200" b="0" i="0" u="none" strike="noStrike" cap="none" dirty="0">
                <a:solidFill>
                  <a:schemeClr val="dk1"/>
                </a:solidFill>
                <a:effectLst/>
                <a:latin typeface="Arial"/>
                <a:ea typeface="Arial"/>
                <a:cs typeface="Arial"/>
                <a:sym typeface="Arial"/>
              </a:rPr>
              <a:t>, including but not limited to:</a:t>
            </a:r>
          </a:p>
          <a:p>
            <a:pPr lvl="1">
              <a:buFont typeface="Arial" panose="020B0604020202020204" pitchFamily="34" charset="0"/>
              <a:buChar char="•"/>
            </a:pPr>
            <a:r>
              <a:rPr lang="en-GB" sz="1200" b="0" i="1" u="none" strike="noStrike" cap="none" dirty="0">
                <a:solidFill>
                  <a:schemeClr val="dk1"/>
                </a:solidFill>
                <a:effectLst/>
                <a:latin typeface="Arial"/>
                <a:ea typeface="Arial"/>
                <a:cs typeface="Arial"/>
                <a:sym typeface="Arial"/>
              </a:rPr>
              <a:t>Sectoral Guide: Water Security</a:t>
            </a:r>
            <a:r>
              <a:rPr lang="en-GB" sz="1200" b="0" i="0" u="none" strike="noStrike" cap="none" dirty="0">
                <a:solidFill>
                  <a:schemeClr val="dk1"/>
                </a:solidFill>
                <a:effectLst/>
                <a:latin typeface="Arial"/>
                <a:ea typeface="Arial"/>
                <a:cs typeface="Arial"/>
                <a:sym typeface="Arial"/>
              </a:rPr>
              <a:t> (Green Climate Fund)</a:t>
            </a:r>
          </a:p>
          <a:p>
            <a:pPr lvl="1">
              <a:buFont typeface="Arial" panose="020B0604020202020204" pitchFamily="34" charset="0"/>
              <a:buChar char="•"/>
            </a:pPr>
            <a:r>
              <a:rPr lang="en-GB" sz="1200" b="0" i="1" u="none" strike="noStrike" cap="none" dirty="0">
                <a:solidFill>
                  <a:schemeClr val="dk1"/>
                </a:solidFill>
                <a:effectLst/>
                <a:latin typeface="Arial"/>
                <a:ea typeface="Arial"/>
                <a:cs typeface="Arial"/>
                <a:sym typeface="Arial"/>
              </a:rPr>
              <a:t>The Adaptation Principles: A Guide for Designing Strategies for Climate Change Adaptation and Resilience</a:t>
            </a:r>
            <a:r>
              <a:rPr lang="en-GB" sz="1200" b="0" i="0" u="none" strike="noStrike" cap="none" dirty="0">
                <a:solidFill>
                  <a:schemeClr val="dk1"/>
                </a:solidFill>
                <a:effectLst/>
                <a:latin typeface="Arial"/>
                <a:ea typeface="Arial"/>
                <a:cs typeface="Arial"/>
                <a:sym typeface="Arial"/>
              </a:rPr>
              <a:t> (World Bank and UNDP).</a:t>
            </a: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2631016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335CCE-B659-6FAF-A14E-DDB95EF538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70E6C8-3406-22EA-E671-54376C0A3F94}"/>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BA117973-256F-8F6C-8FCD-4AABA0D603E0}"/>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176FBAE2-C396-BE2A-3EA8-574C2A7E1B2B}"/>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883970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www.ircwash.org" TargetMode="External"/><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7.png"/></Relationships>
</file>

<file path=ppt/slideLayouts/_rels/slideLayout33.xml.rels><?xml version="1.0" encoding="UTF-8" standalone="yes"?>
<Relationships xmlns="http://schemas.openxmlformats.org/package/2006/relationships"><Relationship Id="rId3" Type="http://schemas.openxmlformats.org/officeDocument/2006/relationships/hyperlink" Target="http://www.ircwash.org" TargetMode="External"/><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17.png"/></Relationships>
</file>

<file path=ppt/slideLayouts/_rels/slideLayout34.xml.rels><?xml version="1.0" encoding="UTF-8" standalone="yes"?>
<Relationships xmlns="http://schemas.openxmlformats.org/package/2006/relationships"><Relationship Id="rId3" Type="http://schemas.openxmlformats.org/officeDocument/2006/relationships/hyperlink" Target="http://www.ircwash.org" TargetMode="External"/><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17.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oleObject" Target="../embeddings/oleObject1.bin"/><Relationship Id="rId7" Type="http://schemas.openxmlformats.org/officeDocument/2006/relationships/image" Target="../media/image22.png"/><Relationship Id="rId2" Type="http://schemas.openxmlformats.org/officeDocument/2006/relationships/slideMaster" Target="../slideMasters/slideMaster2.xml"/><Relationship Id="rId1" Type="http://schemas.openxmlformats.org/officeDocument/2006/relationships/tags" Target="../tags/tag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emf"/></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3.xml"/><Relationship Id="rId4" Type="http://schemas.openxmlformats.org/officeDocument/2006/relationships/image" Target="../media/image28.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4.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rse Title">
    <p:bg>
      <p:bgPr>
        <a:gradFill>
          <a:gsLst>
            <a:gs pos="0">
              <a:srgbClr val="0A5FBA"/>
            </a:gs>
            <a:gs pos="27000">
              <a:srgbClr val="0A5FBA"/>
            </a:gs>
            <a:gs pos="59000">
              <a:srgbClr val="00B0CE"/>
            </a:gs>
          </a:gsLst>
          <a:lin ang="2700000" scaled="1"/>
        </a:gradFill>
        <a:effectLst/>
      </p:bgPr>
    </p:bg>
    <p:spTree>
      <p:nvGrpSpPr>
        <p:cNvPr id="1" name=""/>
        <p:cNvGrpSpPr/>
        <p:nvPr/>
      </p:nvGrpSpPr>
      <p:grpSpPr>
        <a:xfrm>
          <a:off x="0" y="0"/>
          <a:ext cx="0" cy="0"/>
          <a:chOff x="0" y="0"/>
          <a:chExt cx="0" cy="0"/>
        </a:xfrm>
      </p:grpSpPr>
      <p:sp>
        <p:nvSpPr>
          <p:cNvPr id="10" name="Picture Placeholder 6">
            <a:extLst>
              <a:ext uri="{FF2B5EF4-FFF2-40B4-BE49-F238E27FC236}">
                <a16:creationId xmlns:a16="http://schemas.microsoft.com/office/drawing/2014/main" id="{DEE3B02A-3B83-3083-3F07-26E25C6C135D}"/>
              </a:ext>
            </a:extLst>
          </p:cNvPr>
          <p:cNvSpPr>
            <a:spLocks noGrp="1"/>
          </p:cNvSpPr>
          <p:nvPr>
            <p:ph type="pic" sz="quarter" idx="13" hasCustomPrompt="1"/>
          </p:nvPr>
        </p:nvSpPr>
        <p:spPr>
          <a:xfrm>
            <a:off x="6096001" y="0"/>
            <a:ext cx="6096000" cy="6399152"/>
          </a:xfrm>
          <a:custGeom>
            <a:avLst/>
            <a:gdLst>
              <a:gd name="connsiteX0" fmla="*/ 0 w 5674753"/>
              <a:gd name="connsiteY0" fmla="*/ 0 h 6399152"/>
              <a:gd name="connsiteX1" fmla="*/ 5674753 w 5674753"/>
              <a:gd name="connsiteY1" fmla="*/ 0 h 6399152"/>
              <a:gd name="connsiteX2" fmla="*/ 5674753 w 5674753"/>
              <a:gd name="connsiteY2" fmla="*/ 6399152 h 6399152"/>
              <a:gd name="connsiteX3" fmla="*/ 601996 w 5674753"/>
              <a:gd name="connsiteY3" fmla="*/ 6399152 h 6399152"/>
              <a:gd name="connsiteX4" fmla="*/ 0 w 5674753"/>
              <a:gd name="connsiteY4" fmla="*/ 5797156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4753" h="6399152">
                <a:moveTo>
                  <a:pt x="0" y="0"/>
                </a:moveTo>
                <a:lnTo>
                  <a:pt x="5674753" y="0"/>
                </a:lnTo>
                <a:lnTo>
                  <a:pt x="5674753" y="6399152"/>
                </a:lnTo>
                <a:lnTo>
                  <a:pt x="601996" y="6399152"/>
                </a:lnTo>
                <a:cubicBezTo>
                  <a:pt x="269523" y="6399152"/>
                  <a:pt x="0" y="6129629"/>
                  <a:pt x="0" y="5797156"/>
                </a:cubicBezTo>
                <a:close/>
              </a:path>
            </a:pathLst>
          </a:custGeom>
          <a:blipFill dpi="0" rotWithShape="1">
            <a:blip r:embed="rId2"/>
            <a:srcRect/>
            <a:stretch>
              <a:fillRect/>
            </a:stretch>
          </a:blipFill>
        </p:spPr>
        <p:txBody>
          <a:bodyPr wrap="square">
            <a:noAutofit/>
          </a:bodyPr>
          <a:lstStyle>
            <a:lvl1pPr marL="0" indent="0">
              <a:buNone/>
              <a:defRPr/>
            </a:lvl1pPr>
          </a:lstStyle>
          <a:p>
            <a:r>
              <a:rPr lang="en-US"/>
              <a:t>.</a:t>
            </a:r>
          </a:p>
        </p:txBody>
      </p:sp>
      <p:sp>
        <p:nvSpPr>
          <p:cNvPr id="7" name="Title 4">
            <a:extLst>
              <a:ext uri="{FF2B5EF4-FFF2-40B4-BE49-F238E27FC236}">
                <a16:creationId xmlns:a16="http://schemas.microsoft.com/office/drawing/2014/main" id="{6AD64127-77BA-4A3C-4456-9925B4078CEE}"/>
              </a:ext>
            </a:extLst>
          </p:cNvPr>
          <p:cNvSpPr txBox="1">
            <a:spLocks/>
          </p:cNvSpPr>
          <p:nvPr userDrawn="1"/>
        </p:nvSpPr>
        <p:spPr>
          <a:xfrm>
            <a:off x="460941" y="1724891"/>
            <a:ext cx="5330952" cy="206779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cap="none" baseline="0">
                <a:solidFill>
                  <a:schemeClr val="tx1"/>
                </a:solidFill>
                <a:latin typeface="Roboto" panose="02000000000000000000" pitchFamily="2" charset="0"/>
                <a:ea typeface="Roboto" panose="02000000000000000000" pitchFamily="2" charset="0"/>
                <a:cs typeface="+mj-cs"/>
              </a:defRPr>
            </a:lvl1pPr>
          </a:lstStyle>
          <a:p>
            <a:pPr>
              <a:buClrTx/>
              <a:buFontTx/>
            </a:pPr>
            <a:r>
              <a:rPr lang="en-GB" sz="4400" b="0" i="0">
                <a:latin typeface="Roboto" panose="02000000000000000000" pitchFamily="2" charset="0"/>
                <a:ea typeface="Roboto" panose="02000000000000000000" pitchFamily="2" charset="0"/>
              </a:rPr>
              <a:t>Climate-Resilient Water Services Masterclass</a:t>
            </a:r>
          </a:p>
        </p:txBody>
      </p:sp>
      <p:pic>
        <p:nvPicPr>
          <p:cNvPr id="9" name="Picture 8" descr="A white logo with white text&#10;&#10;AI-generated content may be incorrect.">
            <a:extLst>
              <a:ext uri="{FF2B5EF4-FFF2-40B4-BE49-F238E27FC236}">
                <a16:creationId xmlns:a16="http://schemas.microsoft.com/office/drawing/2014/main" id="{5EFDBB0E-E0D6-8F3D-42BF-FA0FAE247B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52044" y="5371246"/>
            <a:ext cx="2349592" cy="913730"/>
          </a:xfrm>
          <a:prstGeom prst="rect">
            <a:avLst/>
          </a:prstGeom>
        </p:spPr>
      </p:pic>
      <p:pic>
        <p:nvPicPr>
          <p:cNvPr id="11" name="Picture 10" descr="A white text on a black background&#10;&#10;AI-generated content may be incorrect.">
            <a:extLst>
              <a:ext uri="{FF2B5EF4-FFF2-40B4-BE49-F238E27FC236}">
                <a16:creationId xmlns:a16="http://schemas.microsoft.com/office/drawing/2014/main" id="{76FD04B4-A543-5595-D825-CFDA3EEEE74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979304" y="5397764"/>
            <a:ext cx="3015833" cy="887212"/>
          </a:xfrm>
          <a:prstGeom prst="rect">
            <a:avLst/>
          </a:prstGeom>
        </p:spPr>
      </p:pic>
      <p:sp>
        <p:nvSpPr>
          <p:cNvPr id="12" name="Subtitle 2">
            <a:extLst>
              <a:ext uri="{FF2B5EF4-FFF2-40B4-BE49-F238E27FC236}">
                <a16:creationId xmlns:a16="http://schemas.microsoft.com/office/drawing/2014/main" id="{12FC3709-27A1-5FCD-DEC0-19591DEC10C5}"/>
              </a:ext>
            </a:extLst>
          </p:cNvPr>
          <p:cNvSpPr>
            <a:spLocks noGrp="1"/>
          </p:cNvSpPr>
          <p:nvPr>
            <p:ph type="subTitle" idx="1" hasCustomPrompt="1"/>
          </p:nvPr>
        </p:nvSpPr>
        <p:spPr>
          <a:xfrm>
            <a:off x="464581" y="4025627"/>
            <a:ext cx="3889305" cy="887212"/>
          </a:xfrm>
        </p:spPr>
        <p:txBody>
          <a:bodyPr vert="horz" lIns="91440" tIns="45720" rIns="91440" bIns="45720" rtlCol="0" anchor="t">
            <a:normAutofit/>
          </a:bodyPr>
          <a:lstStyle>
            <a:lvl1pPr marL="0" indent="0">
              <a:buNone/>
              <a:defRPr lang="en-US" dirty="0">
                <a:solidFill>
                  <a:schemeClr val="tx2"/>
                </a:solidFill>
              </a:defRPr>
            </a:lvl1pPr>
          </a:lstStyle>
          <a:p>
            <a:pPr lvl="0"/>
            <a:r>
              <a:rPr lang="en-US"/>
              <a:t>Date |  Location</a:t>
            </a:r>
          </a:p>
          <a:p>
            <a:pPr lvl="0"/>
            <a:r>
              <a:rPr lang="en-US"/>
              <a:t>Lead facilitator</a:t>
            </a:r>
          </a:p>
        </p:txBody>
      </p:sp>
    </p:spTree>
    <p:extLst>
      <p:ext uri="{BB962C8B-B14F-4D97-AF65-F5344CB8AC3E}">
        <p14:creationId xmlns:p14="http://schemas.microsoft.com/office/powerpoint/2010/main" val="320732170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 Style 1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5"/>
            <a:ext cx="6222702" cy="4073984"/>
          </a:xfrm>
        </p:spPr>
        <p:txBody>
          <a:bodyPr>
            <a:normAutofit/>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12/16/2025</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9" name="Picture Placeholder 8">
            <a:extLst>
              <a:ext uri="{FF2B5EF4-FFF2-40B4-BE49-F238E27FC236}">
                <a16:creationId xmlns:a16="http://schemas.microsoft.com/office/drawing/2014/main" id="{AE8935B8-95DF-8CC7-E999-5053FFC12ADA}"/>
              </a:ext>
            </a:extLst>
          </p:cNvPr>
          <p:cNvSpPr>
            <a:spLocks noGrp="1"/>
          </p:cNvSpPr>
          <p:nvPr>
            <p:ph type="pic" sz="quarter" idx="13"/>
          </p:nvPr>
        </p:nvSpPr>
        <p:spPr>
          <a:xfrm>
            <a:off x="6853806" y="1782305"/>
            <a:ext cx="4228532" cy="4073984"/>
          </a:xfrm>
        </p:spPr>
        <p:txBody>
          <a:bodyPr/>
          <a:lstStyle/>
          <a:p>
            <a:endParaRPr lang="en-GB"/>
          </a:p>
        </p:txBody>
      </p:sp>
    </p:spTree>
    <p:extLst>
      <p:ext uri="{BB962C8B-B14F-4D97-AF65-F5344CB8AC3E}">
        <p14:creationId xmlns:p14="http://schemas.microsoft.com/office/powerpoint/2010/main" val="19860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Content Slide - Styl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08BD7"/>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5"/>
            <a:ext cx="10652760" cy="4499623"/>
          </a:xfrm>
        </p:spPr>
        <p:txBody>
          <a:bodyPr>
            <a:normAutofit/>
          </a:bodyPr>
          <a:lstStyle>
            <a:lvl1pPr marL="14288" indent="0">
              <a:buNone/>
              <a:tabLst/>
              <a:defRPr sz="2800"/>
            </a:lvl1pPr>
            <a:lvl2pPr>
              <a:defRPr sz="24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12/16/2025</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897112" y="6492240"/>
            <a:ext cx="2660904" cy="338328"/>
          </a:xfrm>
          <a:prstGeom prst="rect">
            <a:avLst/>
          </a:prstGeom>
        </p:spPr>
        <p:txBody>
          <a:bodyPr/>
          <a:lstStyle/>
          <a:p>
            <a:r>
              <a:rPr lang="en-US"/>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6197539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 Style 2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08BD7"/>
                </a:solidFill>
                <a:latin typeface="Roboto Black" panose="02000000000000000000" pitchFamily="2" charset="0"/>
                <a:ea typeface="Roboto Black" panose="02000000000000000000" pitchFamily="2" charset="0"/>
              </a:defRPr>
            </a:lvl1pPr>
          </a:lstStyle>
          <a:p>
            <a:r>
              <a:rPr lang="en-US"/>
              <a:t>Click to edit title</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12/16/2025</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897112" y="6492240"/>
            <a:ext cx="2660904" cy="338328"/>
          </a:xfrm>
          <a:prstGeom prst="rect">
            <a:avLst/>
          </a:prstGeom>
        </p:spPr>
        <p:txBody>
          <a:bodyPr/>
          <a:lstStyle/>
          <a:p>
            <a:r>
              <a:rPr lang="en-US"/>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8" name="Content Placeholder 2">
            <a:extLst>
              <a:ext uri="{FF2B5EF4-FFF2-40B4-BE49-F238E27FC236}">
                <a16:creationId xmlns:a16="http://schemas.microsoft.com/office/drawing/2014/main" id="{EA1949BF-4F49-C234-165C-E3EF7B0A874E}"/>
              </a:ext>
            </a:extLst>
          </p:cNvPr>
          <p:cNvSpPr>
            <a:spLocks noGrp="1"/>
          </p:cNvSpPr>
          <p:nvPr>
            <p:ph idx="1"/>
          </p:nvPr>
        </p:nvSpPr>
        <p:spPr>
          <a:xfrm>
            <a:off x="429768" y="1782305"/>
            <a:ext cx="6222702" cy="4073984"/>
          </a:xfrm>
        </p:spPr>
        <p:txBody>
          <a:bodyPr>
            <a:normAutofit/>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8">
            <a:extLst>
              <a:ext uri="{FF2B5EF4-FFF2-40B4-BE49-F238E27FC236}">
                <a16:creationId xmlns:a16="http://schemas.microsoft.com/office/drawing/2014/main" id="{5C0DE999-57CE-7515-9AB3-A54C38DBD40B}"/>
              </a:ext>
            </a:extLst>
          </p:cNvPr>
          <p:cNvSpPr>
            <a:spLocks noGrp="1"/>
          </p:cNvSpPr>
          <p:nvPr>
            <p:ph type="pic" sz="quarter" idx="13"/>
          </p:nvPr>
        </p:nvSpPr>
        <p:spPr>
          <a:xfrm>
            <a:off x="6853806" y="1782305"/>
            <a:ext cx="4228532" cy="4073984"/>
          </a:xfrm>
        </p:spPr>
        <p:txBody>
          <a:bodyPr/>
          <a:lstStyle/>
          <a:p>
            <a:endParaRPr lang="en-GB"/>
          </a:p>
        </p:txBody>
      </p:sp>
    </p:spTree>
    <p:extLst>
      <p:ext uri="{BB962C8B-B14F-4D97-AF65-F5344CB8AC3E}">
        <p14:creationId xmlns:p14="http://schemas.microsoft.com/office/powerpoint/2010/main" val="1143948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Content Slide - Style 3">
    <p:bg>
      <p:bgPr>
        <a:solidFill>
          <a:srgbClr val="DB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6"/>
            <a:ext cx="10652760" cy="4190656"/>
          </a:xfrm>
        </p:spPr>
        <p:txBody>
          <a:bodyPr>
            <a:normAutofit/>
          </a:bodyPr>
          <a:lstStyle>
            <a:lvl1pPr marL="14288" indent="0">
              <a:buNone/>
              <a:tabLst/>
              <a:defRPr sz="2400">
                <a:solidFill>
                  <a:srgbClr val="0A5FBA"/>
                </a:solidFill>
              </a:defRPr>
            </a:lvl1pPr>
            <a:lvl2pPr>
              <a:defRPr sz="2000">
                <a:solidFill>
                  <a:srgbClr val="0A5FBA"/>
                </a:solidFill>
              </a:defRPr>
            </a:lvl2pPr>
            <a:lvl3pPr>
              <a:defRPr sz="1800">
                <a:solidFill>
                  <a:srgbClr val="0A5FBA"/>
                </a:solidFill>
              </a:defRPr>
            </a:lvl3pPr>
            <a:lvl4pPr>
              <a:defRPr sz="1800">
                <a:solidFill>
                  <a:srgbClr val="0A5FBA"/>
                </a:solidFill>
              </a:defRPr>
            </a:lvl4pPr>
            <a:lvl5pPr>
              <a:defRPr sz="1800">
                <a:solidFill>
                  <a:srgbClr val="0A5FBA"/>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12/16/2025</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257786820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userDrawn="1">
  <p:cSld name="Blank">
    <p:bg>
      <p:bgPr>
        <a:gradFill>
          <a:gsLst>
            <a:gs pos="0">
              <a:srgbClr val="0A5FBA"/>
            </a:gs>
            <a:gs pos="29000">
              <a:srgbClr val="0A5FBA"/>
            </a:gs>
            <a:gs pos="66000">
              <a:srgbClr val="00B0CE"/>
            </a:gs>
          </a:gsLst>
          <a:lin ang="13500000" scaled="1"/>
        </a:gradFill>
        <a:effectLst/>
      </p:bgPr>
    </p:bg>
    <p:spTree>
      <p:nvGrpSpPr>
        <p:cNvPr id="1" name="Shape 15"/>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371A385-3D8A-2C16-6BA9-4EA9B9A5597C}"/>
              </a:ext>
            </a:extLst>
          </p:cNvPr>
          <p:cNvSpPr>
            <a:spLocks noGrp="1"/>
          </p:cNvSpPr>
          <p:nvPr>
            <p:ph type="pic" sz="quarter" idx="10"/>
          </p:nvPr>
        </p:nvSpPr>
        <p:spPr>
          <a:xfrm>
            <a:off x="0" y="0"/>
            <a:ext cx="12192000" cy="6858000"/>
          </a:xfrm>
          <a:blipFill dpi="0" rotWithShape="1">
            <a:blip r:embed="rId2">
              <a:alphaModFix amt="63000"/>
            </a:blip>
            <a:srcRect/>
            <a:stretch>
              <a:fillRect/>
            </a:stretch>
          </a:blipFill>
        </p:spPr>
        <p:txBody>
          <a:bodyPr/>
          <a:lstStyle/>
          <a:p>
            <a:endParaRPr lang="en-GB"/>
          </a:p>
        </p:txBody>
      </p:sp>
      <p:sp>
        <p:nvSpPr>
          <p:cNvPr id="6" name="Text Placeholder 5">
            <a:extLst>
              <a:ext uri="{FF2B5EF4-FFF2-40B4-BE49-F238E27FC236}">
                <a16:creationId xmlns:a16="http://schemas.microsoft.com/office/drawing/2014/main" id="{AE94A69B-BA63-AD70-8C3A-34BDCE6345F3}"/>
              </a:ext>
            </a:extLst>
          </p:cNvPr>
          <p:cNvSpPr>
            <a:spLocks noGrp="1"/>
          </p:cNvSpPr>
          <p:nvPr>
            <p:ph type="body" sz="quarter" idx="11" hasCustomPrompt="1"/>
          </p:nvPr>
        </p:nvSpPr>
        <p:spPr>
          <a:xfrm>
            <a:off x="0" y="2362350"/>
            <a:ext cx="12192000" cy="1931964"/>
          </a:xfrm>
        </p:spPr>
        <p:txBody>
          <a:bodyPr anchor="ctr">
            <a:noAutofit/>
          </a:bodyPr>
          <a:lstStyle>
            <a:lvl1pPr marL="0" indent="0" algn="ctr">
              <a:buNone/>
              <a:defRPr sz="6600" b="1" i="0">
                <a:solidFill>
                  <a:schemeClr val="bg1"/>
                </a:solidFill>
                <a:latin typeface="Roboto" panose="02000000000000000000" pitchFamily="2" charset="0"/>
                <a:ea typeface="Roboto" panose="02000000000000000000" pitchFamily="2" charset="0"/>
              </a:defRPr>
            </a:lvl1pPr>
          </a:lstStyle>
          <a:p>
            <a:pPr lvl="0"/>
            <a:r>
              <a:rPr lang="en-GB"/>
              <a:t>Click to edit section break</a:t>
            </a:r>
          </a:p>
        </p:txBody>
      </p:sp>
      <p:sp>
        <p:nvSpPr>
          <p:cNvPr id="2" name="Slide Number Placeholder 5">
            <a:extLst>
              <a:ext uri="{FF2B5EF4-FFF2-40B4-BE49-F238E27FC236}">
                <a16:creationId xmlns:a16="http://schemas.microsoft.com/office/drawing/2014/main" id="{8C18EE53-485B-08E9-4FA8-09A3BCBA155E}"/>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chemeClr val="bg1"/>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38482609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ig Number 2">
    <p:bg>
      <p:bgPr>
        <a:gradFill>
          <a:gsLst>
            <a:gs pos="0">
              <a:srgbClr val="0A5FBA"/>
            </a:gs>
            <a:gs pos="15000">
              <a:srgbClr val="0A5FBA"/>
            </a:gs>
            <a:gs pos="99000">
              <a:srgbClr val="00D0AB"/>
            </a:gs>
          </a:gsLst>
          <a:lin ang="135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62E16-021E-429D-57AF-0AC1B2666E43}"/>
              </a:ext>
            </a:extLst>
          </p:cNvPr>
          <p:cNvSpPr>
            <a:spLocks noGrp="1"/>
          </p:cNvSpPr>
          <p:nvPr>
            <p:ph type="title"/>
          </p:nvPr>
        </p:nvSpPr>
        <p:spPr>
          <a:xfrm>
            <a:off x="621792" y="4873752"/>
            <a:ext cx="8439912" cy="1490472"/>
          </a:xfrm>
        </p:spPr>
        <p:txBody>
          <a:bodyPr vert="horz" lIns="91440" tIns="45720" rIns="91440" bIns="45720" rtlCol="0" anchor="t">
            <a:normAutofit/>
          </a:bodyPr>
          <a:lstStyle>
            <a:lvl1pPr>
              <a:lnSpc>
                <a:spcPct val="120000"/>
              </a:lnSpc>
              <a:defRPr lang="en-US" sz="2800" dirty="0">
                <a:solidFill>
                  <a:schemeClr val="bg1"/>
                </a:solidFill>
                <a:latin typeface="Roboto" panose="02000000000000000000" pitchFamily="2" charset="0"/>
                <a:ea typeface="Roboto" panose="02000000000000000000" pitchFamily="2" charset="0"/>
              </a:defRPr>
            </a:lvl1pPr>
          </a:lstStyle>
          <a:p>
            <a:pPr lvl="0"/>
            <a:r>
              <a:rPr lang="en-US"/>
              <a:t>Click to edit Master title style</a:t>
            </a:r>
          </a:p>
        </p:txBody>
      </p:sp>
      <p:sp>
        <p:nvSpPr>
          <p:cNvPr id="7" name="Content Placeholder 6">
            <a:extLst>
              <a:ext uri="{FF2B5EF4-FFF2-40B4-BE49-F238E27FC236}">
                <a16:creationId xmlns:a16="http://schemas.microsoft.com/office/drawing/2014/main" id="{8D5285B4-939B-FC12-E19A-F30DFE493F08}"/>
              </a:ext>
            </a:extLst>
          </p:cNvPr>
          <p:cNvSpPr>
            <a:spLocks noGrp="1"/>
          </p:cNvSpPr>
          <p:nvPr>
            <p:ph sz="quarter" idx="13" hasCustomPrompt="1"/>
          </p:nvPr>
        </p:nvSpPr>
        <p:spPr>
          <a:xfrm>
            <a:off x="539496" y="420624"/>
            <a:ext cx="11100816" cy="4334256"/>
          </a:xfrm>
        </p:spPr>
        <p:txBody>
          <a:bodyPr vert="horz" lIns="91440" tIns="45720" rIns="91440" bIns="45720" rtlCol="0" anchor="b">
            <a:normAutofit/>
          </a:bodyPr>
          <a:lstStyle>
            <a:lvl1pPr marL="0" indent="0">
              <a:lnSpc>
                <a:spcPct val="90000"/>
              </a:lnSpc>
              <a:buNone/>
              <a:defRPr lang="en-US" sz="27800" dirty="0">
                <a:solidFill>
                  <a:schemeClr val="bg1"/>
                </a:solidFill>
                <a:latin typeface="Roboto" panose="02000000000000000000" pitchFamily="2" charset="0"/>
                <a:ea typeface="Roboto" panose="02000000000000000000" pitchFamily="2" charset="0"/>
              </a:defRPr>
            </a:lvl1pPr>
          </a:lstStyle>
          <a:p>
            <a:pPr lvl="0"/>
            <a:r>
              <a:rPr lang="en-US"/>
              <a:t>##%</a:t>
            </a:r>
          </a:p>
        </p:txBody>
      </p:sp>
      <p:sp>
        <p:nvSpPr>
          <p:cNvPr id="3" name="Date Placeholder 2">
            <a:extLst>
              <a:ext uri="{FF2B5EF4-FFF2-40B4-BE49-F238E27FC236}">
                <a16:creationId xmlns:a16="http://schemas.microsoft.com/office/drawing/2014/main" id="{0C53913C-4E7F-A6E2-8028-C03CFD32F302}"/>
              </a:ext>
            </a:extLst>
          </p:cNvPr>
          <p:cNvSpPr>
            <a:spLocks noGrp="1"/>
          </p:cNvSpPr>
          <p:nvPr>
            <p:ph type="dt" sz="half" idx="10"/>
          </p:nvPr>
        </p:nvSpPr>
        <p:spPr>
          <a:xfrm>
            <a:off x="429768" y="6492240"/>
            <a:ext cx="2843784" cy="338328"/>
          </a:xfrm>
          <a:prstGeom prst="rect">
            <a:avLst/>
          </a:prstGeom>
        </p:spPr>
        <p:txBody>
          <a:bodyPr/>
          <a:lstStyle>
            <a:lvl1pPr>
              <a:defRPr>
                <a:solidFill>
                  <a:schemeClr val="tx2"/>
                </a:solidFill>
              </a:defRPr>
            </a:lvl1pPr>
          </a:lstStyle>
          <a:p>
            <a:fld id="{FB84F615-9106-410C-834A-3DBE51A81CC1}" type="datetime1">
              <a:rPr lang="en-US" smtClean="0"/>
              <a:t>12/16/2025</a:t>
            </a:fld>
            <a:endParaRPr lang="en-US"/>
          </a:p>
        </p:txBody>
      </p:sp>
      <p:sp>
        <p:nvSpPr>
          <p:cNvPr id="4" name="Footer Placeholder 3">
            <a:extLst>
              <a:ext uri="{FF2B5EF4-FFF2-40B4-BE49-F238E27FC236}">
                <a16:creationId xmlns:a16="http://schemas.microsoft.com/office/drawing/2014/main" id="{F0225984-1615-5B69-4A65-E3A7E6508DE7}"/>
              </a:ext>
            </a:extLst>
          </p:cNvPr>
          <p:cNvSpPr>
            <a:spLocks noGrp="1"/>
          </p:cNvSpPr>
          <p:nvPr>
            <p:ph type="ftr" sz="quarter" idx="11"/>
          </p:nvPr>
        </p:nvSpPr>
        <p:spPr>
          <a:xfrm>
            <a:off x="8897112" y="6492240"/>
            <a:ext cx="2660904" cy="338328"/>
          </a:xfrm>
          <a:prstGeom prst="rect">
            <a:avLst/>
          </a:prstGeom>
        </p:spPr>
        <p:txBody>
          <a:bodyPr/>
          <a:lstStyle>
            <a:lvl1pPr>
              <a:defRPr>
                <a:solidFill>
                  <a:schemeClr val="tx2"/>
                </a:solidFill>
              </a:defRPr>
            </a:lvl1pPr>
          </a:lstStyle>
          <a:p>
            <a:r>
              <a:rPr lang="en-US"/>
              <a:t>Sample Footer Text</a:t>
            </a:r>
          </a:p>
        </p:txBody>
      </p:sp>
      <p:sp>
        <p:nvSpPr>
          <p:cNvPr id="5" name="Slide Number Placeholder 4">
            <a:extLst>
              <a:ext uri="{FF2B5EF4-FFF2-40B4-BE49-F238E27FC236}">
                <a16:creationId xmlns:a16="http://schemas.microsoft.com/office/drawing/2014/main" id="{26A6A07C-51B6-897B-8C81-FBA62CFE4176}"/>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3063202762"/>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_2">
    <p:bg>
      <p:bgPr>
        <a:gradFill>
          <a:gsLst>
            <a:gs pos="0">
              <a:srgbClr val="0A5FBA"/>
            </a:gs>
            <a:gs pos="29000">
              <a:srgbClr val="0A5FBA"/>
            </a:gs>
            <a:gs pos="66000">
              <a:srgbClr val="00B0CE"/>
            </a:gs>
          </a:gsLst>
          <a:lin ang="13500000" scaled="1"/>
        </a:gradFill>
        <a:effectLst/>
      </p:bgPr>
    </p:bg>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27BD538E-A5E4-7C65-A9B9-07DD3AEC5E02}"/>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chemeClr val="bg1"/>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355824456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1">
    <p:bg>
      <p:bgRef idx="1001">
        <a:schemeClr val="bg2"/>
      </p:bgRef>
    </p:bg>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374A2447-F4FA-FE5C-4DCA-E2F63F69057F}"/>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354462471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1_Blank">
    <p:spTree>
      <p:nvGrpSpPr>
        <p:cNvPr id="1" name="Shape 11"/>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D27B3C97-AB5A-3122-EADE-69166D85A47A}"/>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31556429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365AD-FFF0-BCE5-1774-C7F4B7E6F52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NL"/>
          </a:p>
        </p:txBody>
      </p:sp>
      <p:sp>
        <p:nvSpPr>
          <p:cNvPr id="3" name="Subtitle 2">
            <a:extLst>
              <a:ext uri="{FF2B5EF4-FFF2-40B4-BE49-F238E27FC236}">
                <a16:creationId xmlns:a16="http://schemas.microsoft.com/office/drawing/2014/main" id="{B7F50B3C-DFF9-45A5-7BEB-4BCE528729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L"/>
          </a:p>
        </p:txBody>
      </p:sp>
      <p:sp>
        <p:nvSpPr>
          <p:cNvPr id="4" name="Date Placeholder 3">
            <a:extLst>
              <a:ext uri="{FF2B5EF4-FFF2-40B4-BE49-F238E27FC236}">
                <a16:creationId xmlns:a16="http://schemas.microsoft.com/office/drawing/2014/main" id="{C57E0CD3-3FEC-DDD6-77BB-73CA809EE7AC}"/>
              </a:ext>
            </a:extLst>
          </p:cNvPr>
          <p:cNvSpPr>
            <a:spLocks noGrp="1"/>
          </p:cNvSpPr>
          <p:nvPr>
            <p:ph type="dt" sz="half" idx="10"/>
          </p:nvPr>
        </p:nvSpPr>
        <p:spPr/>
        <p:txBody>
          <a:bodyPr/>
          <a:lstStyle/>
          <a:p>
            <a:fld id="{9FBA266A-CAFA-49C9-9830-6BCD210E5083}" type="datetimeFigureOut">
              <a:rPr lang="en-NL" smtClean="0"/>
              <a:t>16/12/2025</a:t>
            </a:fld>
            <a:endParaRPr lang="en-NL"/>
          </a:p>
        </p:txBody>
      </p:sp>
      <p:sp>
        <p:nvSpPr>
          <p:cNvPr id="5" name="Footer Placeholder 4">
            <a:extLst>
              <a:ext uri="{FF2B5EF4-FFF2-40B4-BE49-F238E27FC236}">
                <a16:creationId xmlns:a16="http://schemas.microsoft.com/office/drawing/2014/main" id="{D6920C01-9866-6534-6265-9A4B00389274}"/>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0A292700-E54F-67CF-42DD-4BBF99DB31BC}"/>
              </a:ext>
            </a:extLst>
          </p:cNvPr>
          <p:cNvSpPr>
            <a:spLocks noGrp="1"/>
          </p:cNvSpPr>
          <p:nvPr>
            <p:ph type="sldNum" sz="quarter" idx="12"/>
          </p:nvPr>
        </p:nvSpPr>
        <p:spPr/>
        <p:txBody>
          <a:bodyPr/>
          <a:lstStyle/>
          <a:p>
            <a:fld id="{AE464BCC-EE01-42DD-B0A8-37E10C7E42EF}" type="slidenum">
              <a:rPr lang="en-NL" smtClean="0"/>
              <a:t>‹#›</a:t>
            </a:fld>
            <a:endParaRPr lang="en-NL"/>
          </a:p>
        </p:txBody>
      </p:sp>
    </p:spTree>
    <p:extLst>
      <p:ext uri="{BB962C8B-B14F-4D97-AF65-F5344CB8AC3E}">
        <p14:creationId xmlns:p14="http://schemas.microsoft.com/office/powerpoint/2010/main" val="1921792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odule Title">
    <p:bg>
      <p:bgPr>
        <a:gradFill>
          <a:gsLst>
            <a:gs pos="0">
              <a:srgbClr val="0A5FBA"/>
            </a:gs>
            <a:gs pos="27000">
              <a:srgbClr val="0A5FBA"/>
            </a:gs>
            <a:gs pos="59000">
              <a:srgbClr val="00B0CE"/>
            </a:gs>
          </a:gsLst>
          <a:lin ang="27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5613176" y="2572721"/>
            <a:ext cx="6036280" cy="1652274"/>
          </a:xfrm>
        </p:spPr>
        <p:txBody>
          <a:bodyPr vert="horz" lIns="91440" tIns="45720" rIns="91440" bIns="45720" rtlCol="0" anchor="ctr">
            <a:normAutofit/>
          </a:bodyPr>
          <a:lstStyle>
            <a:lvl1pPr>
              <a:defRPr lang="en-US" sz="4000" b="0" dirty="0">
                <a:solidFill>
                  <a:schemeClr val="tx2"/>
                </a:solidFill>
              </a:defRPr>
            </a:lvl1pPr>
          </a:lstStyle>
          <a:p>
            <a:pPr lvl="0"/>
            <a:r>
              <a:rPr lang="en-US"/>
              <a:t>Click to edit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hasCustomPrompt="1"/>
          </p:nvPr>
        </p:nvSpPr>
        <p:spPr>
          <a:xfrm>
            <a:off x="5613176" y="4408804"/>
            <a:ext cx="6036280" cy="705637"/>
          </a:xfrm>
        </p:spPr>
        <p:txBody>
          <a:bodyPr vert="horz" lIns="91440" tIns="45720" rIns="91440" bIns="45720" rtlCol="0" anchor="t">
            <a:normAutofit/>
          </a:bodyPr>
          <a:lstStyle>
            <a:lvl1pPr marL="0" indent="0">
              <a:buNone/>
              <a:defRPr lang="en-US" dirty="0">
                <a:solidFill>
                  <a:schemeClr val="tx2"/>
                </a:solidFill>
              </a:defRPr>
            </a:lvl1pPr>
          </a:lstStyle>
          <a:p>
            <a:pPr lvl="0"/>
            <a:r>
              <a:rPr lang="en-US"/>
              <a:t>Date |  Location</a:t>
            </a:r>
          </a:p>
          <a:p>
            <a:pPr lvl="0"/>
            <a:r>
              <a:rPr lang="en-US"/>
              <a:t>Lead facilitator</a:t>
            </a:r>
          </a:p>
        </p:txBody>
      </p:sp>
      <p:sp>
        <p:nvSpPr>
          <p:cNvPr id="11" name="Picture Placeholder 6">
            <a:extLst>
              <a:ext uri="{FF2B5EF4-FFF2-40B4-BE49-F238E27FC236}">
                <a16:creationId xmlns:a16="http://schemas.microsoft.com/office/drawing/2014/main" id="{1D6AB98B-BD95-F9FC-BB22-1A89B6EE3246}"/>
              </a:ext>
            </a:extLst>
          </p:cNvPr>
          <p:cNvSpPr>
            <a:spLocks noGrp="1"/>
          </p:cNvSpPr>
          <p:nvPr>
            <p:ph type="pic" sz="quarter" idx="13" hasCustomPrompt="1"/>
          </p:nvPr>
        </p:nvSpPr>
        <p:spPr>
          <a:xfrm>
            <a:off x="1" y="0"/>
            <a:ext cx="5191932" cy="5114441"/>
          </a:xfrm>
          <a:custGeom>
            <a:avLst/>
            <a:gdLst>
              <a:gd name="connsiteX0" fmla="*/ 0 w 6604503"/>
              <a:gd name="connsiteY0" fmla="*/ 0 h 6399152"/>
              <a:gd name="connsiteX1" fmla="*/ 6604503 w 6604503"/>
              <a:gd name="connsiteY1" fmla="*/ 0 h 6399152"/>
              <a:gd name="connsiteX2" fmla="*/ 6604503 w 6604503"/>
              <a:gd name="connsiteY2" fmla="*/ 5797156 h 6399152"/>
              <a:gd name="connsiteX3" fmla="*/ 6002507 w 6604503"/>
              <a:gd name="connsiteY3" fmla="*/ 6399152 h 6399152"/>
              <a:gd name="connsiteX4" fmla="*/ 0 w 6604503"/>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503" h="6399152">
                <a:moveTo>
                  <a:pt x="0" y="0"/>
                </a:moveTo>
                <a:lnTo>
                  <a:pt x="6604503" y="0"/>
                </a:lnTo>
                <a:lnTo>
                  <a:pt x="6604503" y="5797156"/>
                </a:lnTo>
                <a:cubicBezTo>
                  <a:pt x="6604503" y="6129629"/>
                  <a:pt x="6334980" y="6399152"/>
                  <a:pt x="6002507" y="6399152"/>
                </a:cubicBezTo>
                <a:lnTo>
                  <a:pt x="0" y="6399152"/>
                </a:lnTo>
                <a:close/>
              </a:path>
            </a:pathLst>
          </a:custGeom>
          <a:blipFill dpi="0" rotWithShape="1">
            <a:blip r:embed="rId2">
              <a:alphaModFix amt="75000"/>
            </a:blip>
            <a:srcRect/>
            <a:stretch>
              <a:fillRect/>
            </a:stretch>
          </a:blipFill>
        </p:spPr>
        <p:txBody>
          <a:bodyPr wrap="square">
            <a:noAutofit/>
          </a:bodyPr>
          <a:lstStyle>
            <a:lvl1pPr marL="0" indent="0">
              <a:buNone/>
              <a:defRPr/>
            </a:lvl1pPr>
          </a:lstStyle>
          <a:p>
            <a:r>
              <a:rPr lang="en-US"/>
              <a:t>.</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429768" y="6492240"/>
            <a:ext cx="2843784" cy="338328"/>
          </a:xfrm>
          <a:prstGeom prst="rect">
            <a:avLst/>
          </a:prstGeom>
        </p:spPr>
        <p:txBody>
          <a:bodyPr/>
          <a:lstStyle>
            <a:lvl1pPr>
              <a:defRPr>
                <a:solidFill>
                  <a:schemeClr val="tx2"/>
                </a:solidFill>
                <a:effectLst/>
              </a:defRPr>
            </a:lvl1pPr>
          </a:lstStyle>
          <a:p>
            <a:fld id="{5B3B0F7F-6AD6-4AF0-8BB1-D49CE0F9F622}" type="datetime1">
              <a:rPr lang="en-US" smtClean="0"/>
              <a:t>12/16/2025</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897112" y="6492240"/>
            <a:ext cx="2660904" cy="338328"/>
          </a:xfrm>
          <a:prstGeom prst="rect">
            <a:avLst/>
          </a:prstGeom>
        </p:spPr>
        <p:txBody>
          <a:bodyPr/>
          <a:lstStyle>
            <a:lvl1pPr>
              <a:defRPr>
                <a:solidFill>
                  <a:schemeClr val="tx2"/>
                </a:solidFill>
              </a:defRPr>
            </a:lvl1pPr>
          </a:lstStyle>
          <a:p>
            <a:r>
              <a:rPr lang="en-US"/>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a:p>
        </p:txBody>
      </p:sp>
      <p:sp>
        <p:nvSpPr>
          <p:cNvPr id="9" name="Text Placeholder 8">
            <a:extLst>
              <a:ext uri="{FF2B5EF4-FFF2-40B4-BE49-F238E27FC236}">
                <a16:creationId xmlns:a16="http://schemas.microsoft.com/office/drawing/2014/main" id="{FC1D7552-2152-9032-FC06-0CC959B564D8}"/>
              </a:ext>
            </a:extLst>
          </p:cNvPr>
          <p:cNvSpPr>
            <a:spLocks noGrp="1"/>
          </p:cNvSpPr>
          <p:nvPr>
            <p:ph type="body" sz="quarter" idx="14" hasCustomPrompt="1"/>
          </p:nvPr>
        </p:nvSpPr>
        <p:spPr>
          <a:xfrm>
            <a:off x="5613176" y="1921790"/>
            <a:ext cx="3143366" cy="412183"/>
          </a:xfrm>
        </p:spPr>
        <p:txBody>
          <a:bodyPr anchor="b">
            <a:noAutofit/>
          </a:bodyPr>
          <a:lstStyle>
            <a:lvl1pPr marL="0" indent="0">
              <a:buNone/>
              <a:defRPr sz="2000"/>
            </a:lvl1pPr>
          </a:lstStyle>
          <a:p>
            <a:pPr lvl="0"/>
            <a:r>
              <a:rPr lang="en-GB"/>
              <a:t>MODULE NUMBER</a:t>
            </a:r>
          </a:p>
        </p:txBody>
      </p:sp>
    </p:spTree>
    <p:extLst>
      <p:ext uri="{BB962C8B-B14F-4D97-AF65-F5344CB8AC3E}">
        <p14:creationId xmlns:p14="http://schemas.microsoft.com/office/powerpoint/2010/main" val="597156961"/>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Title and Content 2">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9156" y="1825625"/>
            <a:ext cx="9974644" cy="4351338"/>
          </a:xfrm>
        </p:spPr>
        <p:txBody>
          <a:bodyPr/>
          <a:lstStyle>
            <a:lvl1pPr>
              <a:defRPr sz="2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B6EA1AD9-BF0A-35A3-43B9-8FE14C9FBF9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8338" r="30608" b="17059"/>
          <a:stretch/>
        </p:blipFill>
        <p:spPr>
          <a:xfrm>
            <a:off x="11600106" y="5765167"/>
            <a:ext cx="332688" cy="840843"/>
          </a:xfrm>
          <a:prstGeom prst="rect">
            <a:avLst/>
          </a:prstGeom>
        </p:spPr>
      </p:pic>
      <p:grpSp>
        <p:nvGrpSpPr>
          <p:cNvPr id="6" name="Group 5">
            <a:extLst>
              <a:ext uri="{FF2B5EF4-FFF2-40B4-BE49-F238E27FC236}">
                <a16:creationId xmlns:a16="http://schemas.microsoft.com/office/drawing/2014/main" id="{42E3491E-24B6-B45F-4354-44E271E627FA}"/>
              </a:ext>
            </a:extLst>
          </p:cNvPr>
          <p:cNvGrpSpPr/>
          <p:nvPr/>
        </p:nvGrpSpPr>
        <p:grpSpPr>
          <a:xfrm rot="5400000">
            <a:off x="-207814" y="-12777"/>
            <a:ext cx="823912" cy="1987449"/>
            <a:chOff x="5635752" y="4726766"/>
            <a:chExt cx="871728" cy="1816910"/>
          </a:xfrm>
          <a:solidFill>
            <a:schemeClr val="accent6"/>
          </a:solidFill>
        </p:grpSpPr>
        <p:sp>
          <p:nvSpPr>
            <p:cNvPr id="8" name="Rectangle: Rounded Corners 4">
              <a:extLst>
                <a:ext uri="{FF2B5EF4-FFF2-40B4-BE49-F238E27FC236}">
                  <a16:creationId xmlns:a16="http://schemas.microsoft.com/office/drawing/2014/main" id="{A8182EE9-3C3C-E797-CAB8-BA8FDE5B29D3}"/>
                </a:ext>
              </a:extLst>
            </p:cNvPr>
            <p:cNvSpPr/>
            <p:nvPr userDrawn="1"/>
          </p:nvSpPr>
          <p:spPr>
            <a:xfrm rot="5400000">
              <a:off x="5354820" y="5324690"/>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9" name="Rectangle: Rounded Corners 4">
              <a:extLst>
                <a:ext uri="{FF2B5EF4-FFF2-40B4-BE49-F238E27FC236}">
                  <a16:creationId xmlns:a16="http://schemas.microsoft.com/office/drawing/2014/main" id="{200B8992-1129-86F9-D964-4B6A3072AC04}"/>
                </a:ext>
              </a:extLst>
            </p:cNvPr>
            <p:cNvSpPr/>
            <p:nvPr userDrawn="1"/>
          </p:nvSpPr>
          <p:spPr>
            <a:xfrm rot="5400000">
              <a:off x="5671812" y="5522810"/>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0" name="Rectangle: Rounded Corners 4">
              <a:extLst>
                <a:ext uri="{FF2B5EF4-FFF2-40B4-BE49-F238E27FC236}">
                  <a16:creationId xmlns:a16="http://schemas.microsoft.com/office/drawing/2014/main" id="{7F5864A9-B818-067B-936C-9B5326E9D33F}"/>
                </a:ext>
              </a:extLst>
            </p:cNvPr>
            <p:cNvSpPr/>
            <p:nvPr userDrawn="1"/>
          </p:nvSpPr>
          <p:spPr>
            <a:xfrm rot="5400000">
              <a:off x="5037828" y="5708008"/>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Corbel" panose="020B0503020204020204" pitchFamily="34" charset="0"/>
              </a:endParaRPr>
            </a:p>
          </p:txBody>
        </p:sp>
      </p:grpSp>
      <p:sp>
        <p:nvSpPr>
          <p:cNvPr id="11" name="Title 1">
            <a:extLst>
              <a:ext uri="{FF2B5EF4-FFF2-40B4-BE49-F238E27FC236}">
                <a16:creationId xmlns:a16="http://schemas.microsoft.com/office/drawing/2014/main" id="{A4A03E7D-1E1B-894B-BEBF-2C11C7E2A762}"/>
              </a:ext>
            </a:extLst>
          </p:cNvPr>
          <p:cNvSpPr>
            <a:spLocks noGrp="1"/>
          </p:cNvSpPr>
          <p:nvPr>
            <p:ph type="title"/>
          </p:nvPr>
        </p:nvSpPr>
        <p:spPr>
          <a:xfrm>
            <a:off x="1380744" y="429133"/>
            <a:ext cx="9974644" cy="1180211"/>
          </a:xfrm>
        </p:spPr>
        <p:txBody>
          <a:bodyPr/>
          <a:lstStyle/>
          <a:p>
            <a:r>
              <a:rPr lang="en-US"/>
              <a:t>Click to edit Master title style</a:t>
            </a:r>
          </a:p>
        </p:txBody>
      </p:sp>
    </p:spTree>
    <p:extLst>
      <p:ext uri="{BB962C8B-B14F-4D97-AF65-F5344CB8AC3E}">
        <p14:creationId xmlns:p14="http://schemas.microsoft.com/office/powerpoint/2010/main" val="31497427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White Content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B57C4C8-7A2D-B841-9CD6-F2F14F063EF1}"/>
              </a:ext>
            </a:extLst>
          </p:cNvPr>
          <p:cNvSpPr>
            <a:spLocks noGrp="1"/>
          </p:cNvSpPr>
          <p:nvPr>
            <p:ph type="title"/>
          </p:nvPr>
        </p:nvSpPr>
        <p:spPr>
          <a:xfrm>
            <a:off x="838200" y="619769"/>
            <a:ext cx="10515600" cy="711319"/>
          </a:xfrm>
        </p:spPr>
        <p:txBody>
          <a:bodyPr/>
          <a:lstStyle/>
          <a:p>
            <a:r>
              <a:rPr lang="en-GB"/>
              <a:t>Click to edit Master title style</a:t>
            </a:r>
            <a:endParaRPr lang="en-SE"/>
          </a:p>
        </p:txBody>
      </p:sp>
      <p:sp>
        <p:nvSpPr>
          <p:cNvPr id="8" name="Content Placeholder 2">
            <a:extLst>
              <a:ext uri="{FF2B5EF4-FFF2-40B4-BE49-F238E27FC236}">
                <a16:creationId xmlns:a16="http://schemas.microsoft.com/office/drawing/2014/main" id="{80E4718B-9538-4343-BF92-BB2C0E95BCB5}"/>
              </a:ext>
            </a:extLst>
          </p:cNvPr>
          <p:cNvSpPr>
            <a:spLocks noGrp="1"/>
          </p:cNvSpPr>
          <p:nvPr>
            <p:ph idx="1"/>
          </p:nvPr>
        </p:nvSpPr>
        <p:spPr>
          <a:xfrm>
            <a:off x="838200" y="1551007"/>
            <a:ext cx="9359096" cy="4572000"/>
          </a:xfrm>
        </p:spPr>
        <p:txBody>
          <a:bodyPr/>
          <a:lstStyle>
            <a:lvl1pPr>
              <a:lnSpc>
                <a:spcPct val="110000"/>
              </a:lnSpc>
              <a:defRPr/>
            </a:lvl1pPr>
            <a:lvl2pPr>
              <a:lnSpc>
                <a:spcPct val="110000"/>
              </a:lnSpc>
              <a:defRPr/>
            </a:lvl2pPr>
            <a:lvl3pPr>
              <a:lnSpc>
                <a:spcPct val="110000"/>
              </a:lnSpc>
              <a:defRPr/>
            </a:lvl3pPr>
          </a:lstStyle>
          <a:p>
            <a:pPr lvl="0"/>
            <a:r>
              <a:rPr lang="en-GB"/>
              <a:t>Click to edit Master text styles</a:t>
            </a:r>
          </a:p>
          <a:p>
            <a:pPr lvl="1"/>
            <a:r>
              <a:rPr lang="en-GB"/>
              <a:t>Second level</a:t>
            </a:r>
          </a:p>
          <a:p>
            <a:pPr lvl="2"/>
            <a:r>
              <a:rPr lang="en-GB"/>
              <a:t>Third level</a:t>
            </a:r>
          </a:p>
        </p:txBody>
      </p:sp>
    </p:spTree>
    <p:extLst>
      <p:ext uri="{BB962C8B-B14F-4D97-AF65-F5344CB8AC3E}">
        <p14:creationId xmlns:p14="http://schemas.microsoft.com/office/powerpoint/2010/main" val="1946263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788806" y="5035909"/>
            <a:ext cx="4656933" cy="473224"/>
          </a:xfrm>
        </p:spPr>
        <p:txBody>
          <a:bodyPr lIns="0" tIns="0" rIns="0" bIns="0" anchor="ctr">
            <a:noAutofit/>
          </a:bodyPr>
          <a:lstStyle>
            <a:lvl1pPr marL="0" indent="0" algn="l">
              <a:buNone/>
              <a:defRPr sz="1800" b="0" i="0">
                <a:solidFill>
                  <a:schemeClr val="bg1"/>
                </a:solidFill>
                <a:latin typeface="+mn-lt"/>
                <a:cs typeface="VAG Rounded Std Ligh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Session title</a:t>
            </a:r>
            <a:endParaRPr lang="en-US"/>
          </a:p>
        </p:txBody>
      </p:sp>
      <p:sp>
        <p:nvSpPr>
          <p:cNvPr id="20" name="Text Placeholder 19"/>
          <p:cNvSpPr>
            <a:spLocks noGrp="1"/>
          </p:cNvSpPr>
          <p:nvPr>
            <p:ph type="body" sz="quarter" idx="13" hasCustomPrompt="1"/>
          </p:nvPr>
        </p:nvSpPr>
        <p:spPr>
          <a:xfrm>
            <a:off x="789517" y="1976439"/>
            <a:ext cx="4656223" cy="2893245"/>
          </a:xfrm>
        </p:spPr>
        <p:txBody>
          <a:bodyPr lIns="0" tIns="0" rIns="0" bIns="0" anchor="b">
            <a:normAutofit/>
          </a:bodyPr>
          <a:lstStyle>
            <a:lvl1pPr marL="0" indent="0">
              <a:spcBef>
                <a:spcPts val="0"/>
              </a:spcBef>
              <a:spcAft>
                <a:spcPts val="1800"/>
              </a:spcAft>
              <a:buNone/>
              <a:defRPr sz="3200" b="0" i="0">
                <a:solidFill>
                  <a:schemeClr val="bg1"/>
                </a:solidFill>
                <a:latin typeface="+mj-lt"/>
                <a:cs typeface="VAG Rounded Std Light"/>
              </a:defRPr>
            </a:lvl1pPr>
            <a:lvl2pPr marL="0" indent="0">
              <a:spcBef>
                <a:spcPts val="0"/>
              </a:spcBef>
              <a:spcAft>
                <a:spcPts val="0"/>
              </a:spcAft>
              <a:buNone/>
              <a:defRPr sz="2000" b="0" i="0">
                <a:solidFill>
                  <a:schemeClr val="bg1"/>
                </a:solidFill>
                <a:latin typeface="+mn-lt"/>
                <a:cs typeface="VAG Rounded Std Light"/>
              </a:defRPr>
            </a:lvl2pPr>
            <a:lvl3pPr marL="0" indent="0">
              <a:spcBef>
                <a:spcPts val="0"/>
              </a:spcBef>
              <a:spcAft>
                <a:spcPts val="0"/>
              </a:spcAft>
              <a:buNone/>
              <a:defRPr sz="2000" b="0" i="0">
                <a:solidFill>
                  <a:schemeClr val="bg1"/>
                </a:solidFill>
                <a:latin typeface="+mn-lt"/>
                <a:cs typeface="VAG Rounded Std Light"/>
              </a:defRPr>
            </a:lvl3pPr>
            <a:lvl4pPr marL="0" indent="0">
              <a:spcBef>
                <a:spcPts val="0"/>
              </a:spcBef>
              <a:spcAft>
                <a:spcPts val="0"/>
              </a:spcAft>
              <a:buNone/>
              <a:defRPr sz="1800" b="0" i="0">
                <a:solidFill>
                  <a:schemeClr val="bg1"/>
                </a:solidFill>
                <a:latin typeface="+mn-lt"/>
                <a:cs typeface="VAG Rounded Std Light"/>
              </a:defRPr>
            </a:lvl4pPr>
            <a:lvl5pPr marL="0" indent="0">
              <a:spcBef>
                <a:spcPts val="0"/>
              </a:spcBef>
              <a:spcAft>
                <a:spcPts val="0"/>
              </a:spcAft>
              <a:buNone/>
              <a:defRPr sz="1800" b="0" i="0">
                <a:solidFill>
                  <a:schemeClr val="bg1"/>
                </a:solidFill>
                <a:latin typeface="+mn-lt"/>
                <a:cs typeface="VAG Rounded Std Light"/>
              </a:defRPr>
            </a:lvl5pPr>
          </a:lstStyle>
          <a:p>
            <a:pPr lvl="0"/>
            <a:r>
              <a:rPr lang="en-GB"/>
              <a:t>Session title</a:t>
            </a:r>
          </a:p>
        </p:txBody>
      </p:sp>
      <p:pic>
        <p:nvPicPr>
          <p:cNvPr id="18" name="Picture 17" descr="Text&#10;&#10;Description automatically generated">
            <a:extLst>
              <a:ext uri="{FF2B5EF4-FFF2-40B4-BE49-F238E27FC236}">
                <a16:creationId xmlns:a16="http://schemas.microsoft.com/office/drawing/2014/main" id="{43B73FB3-AF60-8B65-E2D2-8CECE60324C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907628" y="613089"/>
            <a:ext cx="3529974" cy="1099207"/>
          </a:xfrm>
          <a:prstGeom prst="rect">
            <a:avLst/>
          </a:prstGeom>
        </p:spPr>
      </p:pic>
    </p:spTree>
    <p:extLst>
      <p:ext uri="{BB962C8B-B14F-4D97-AF65-F5344CB8AC3E}">
        <p14:creationId xmlns:p14="http://schemas.microsoft.com/office/powerpoint/2010/main" val="36357524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9ACCF811-4E42-3C4F-9136-9B758ED150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229599" y="0"/>
            <a:ext cx="3962401" cy="6858000"/>
          </a:xfrm>
          <a:prstGeom prst="rect">
            <a:avLst/>
          </a:prstGeom>
        </p:spPr>
      </p:pic>
      <p:sp>
        <p:nvSpPr>
          <p:cNvPr id="2" name="Title 1">
            <a:extLst>
              <a:ext uri="{FF2B5EF4-FFF2-40B4-BE49-F238E27FC236}">
                <a16:creationId xmlns:a16="http://schemas.microsoft.com/office/drawing/2014/main" id="{3DE4EB12-E6C5-EB7E-CE86-3854A8B00CF5}"/>
              </a:ext>
            </a:extLst>
          </p:cNvPr>
          <p:cNvSpPr>
            <a:spLocks noGrp="1"/>
          </p:cNvSpPr>
          <p:nvPr>
            <p:ph type="title"/>
          </p:nvPr>
        </p:nvSpPr>
        <p:spPr>
          <a:xfrm>
            <a:off x="776818" y="1038946"/>
            <a:ext cx="6846496" cy="631057"/>
          </a:xfrm>
        </p:spPr>
        <p:txBody>
          <a:bodyPr/>
          <a:lstStyle>
            <a:lvl1pPr>
              <a:defRPr b="0" i="0">
                <a:solidFill>
                  <a:srgbClr val="527793"/>
                </a:solidFill>
                <a:latin typeface="+mj-lt"/>
                <a:cs typeface="VAG Rounded Std Bold"/>
              </a:defRPr>
            </a:lvl1pPr>
          </a:lstStyle>
          <a:p>
            <a:r>
              <a:rPr lang="en-GB"/>
              <a:t>Click to edit Master title style</a:t>
            </a:r>
            <a:endParaRPr lang="en-US"/>
          </a:p>
        </p:txBody>
      </p:sp>
      <p:sp>
        <p:nvSpPr>
          <p:cNvPr id="5" name="Content Placeholder 2">
            <a:extLst>
              <a:ext uri="{FF2B5EF4-FFF2-40B4-BE49-F238E27FC236}">
                <a16:creationId xmlns:a16="http://schemas.microsoft.com/office/drawing/2014/main" id="{406C61A5-88BE-5578-08F2-435D700D5EAF}"/>
              </a:ext>
            </a:extLst>
          </p:cNvPr>
          <p:cNvSpPr>
            <a:spLocks noGrp="1"/>
          </p:cNvSpPr>
          <p:nvPr>
            <p:ph idx="1"/>
          </p:nvPr>
        </p:nvSpPr>
        <p:spPr>
          <a:xfrm>
            <a:off x="776817" y="1933676"/>
            <a:ext cx="6856435" cy="3885377"/>
          </a:xfrm>
        </p:spPr>
        <p:txBody>
          <a:bodyPr numCol="1"/>
          <a:lstStyle>
            <a:lvl1pPr marL="285750" indent="-285750">
              <a:buFont typeface="Arial" panose="020B0604020202020204" pitchFamily="34" charset="0"/>
              <a:buChar char="•"/>
              <a:defRPr>
                <a:solidFill>
                  <a:srgbClr val="527793"/>
                </a:solidFill>
                <a:latin typeface="+mn-lt"/>
              </a:defRPr>
            </a:lvl1pPr>
            <a:lvl2pPr>
              <a:defRPr>
                <a:solidFill>
                  <a:srgbClr val="527793"/>
                </a:solidFill>
                <a:latin typeface="+mn-lt"/>
              </a:defRPr>
            </a:lvl2pPr>
            <a:lvl3pPr>
              <a:defRPr>
                <a:solidFill>
                  <a:srgbClr val="527793"/>
                </a:solidFill>
                <a:latin typeface="+mn-lt"/>
              </a:defRPr>
            </a:lvl3pPr>
            <a:lvl4pPr>
              <a:defRPr>
                <a:solidFill>
                  <a:srgbClr val="527793"/>
                </a:solidFill>
                <a:latin typeface="+mn-lt"/>
              </a:defRPr>
            </a:lvl4pPr>
            <a:lvl5pPr>
              <a:defRPr>
                <a:solidFill>
                  <a:srgbClr val="527793"/>
                </a:solidFill>
                <a:latin typeface="+mn-lt"/>
              </a:defRPr>
            </a:lvl5pPr>
          </a:lstStyle>
          <a:p>
            <a:pPr lvl="0"/>
            <a:r>
              <a:rPr lang="en-GB"/>
              <a:t>Click to edit Master text styles</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40609592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ontent slide">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5D8C6654-4CEA-5904-85C5-97DEDE50705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216721" y="0"/>
            <a:ext cx="3975278" cy="6858000"/>
          </a:xfrm>
          <a:prstGeom prst="rect">
            <a:avLst/>
          </a:prstGeom>
        </p:spPr>
      </p:pic>
      <p:sp>
        <p:nvSpPr>
          <p:cNvPr id="2" name="Title 1">
            <a:extLst>
              <a:ext uri="{FF2B5EF4-FFF2-40B4-BE49-F238E27FC236}">
                <a16:creationId xmlns:a16="http://schemas.microsoft.com/office/drawing/2014/main" id="{3DE4EB12-E6C5-EB7E-CE86-3854A8B00CF5}"/>
              </a:ext>
            </a:extLst>
          </p:cNvPr>
          <p:cNvSpPr>
            <a:spLocks noGrp="1"/>
          </p:cNvSpPr>
          <p:nvPr>
            <p:ph type="title"/>
          </p:nvPr>
        </p:nvSpPr>
        <p:spPr>
          <a:xfrm>
            <a:off x="776818" y="1038946"/>
            <a:ext cx="6846496" cy="631057"/>
          </a:xfrm>
        </p:spPr>
        <p:txBody>
          <a:bodyPr/>
          <a:lstStyle>
            <a:lvl1pPr>
              <a:defRPr b="0" i="0">
                <a:solidFill>
                  <a:srgbClr val="527793"/>
                </a:solidFill>
                <a:latin typeface="+mj-lt"/>
                <a:cs typeface="VAG Rounded Std Bold"/>
              </a:defRPr>
            </a:lvl1pPr>
          </a:lstStyle>
          <a:p>
            <a:r>
              <a:rPr lang="en-GB"/>
              <a:t>Click to edit Master title style</a:t>
            </a:r>
            <a:endParaRPr lang="en-US"/>
          </a:p>
        </p:txBody>
      </p:sp>
      <p:sp>
        <p:nvSpPr>
          <p:cNvPr id="5" name="Content Placeholder 2">
            <a:extLst>
              <a:ext uri="{FF2B5EF4-FFF2-40B4-BE49-F238E27FC236}">
                <a16:creationId xmlns:a16="http://schemas.microsoft.com/office/drawing/2014/main" id="{406C61A5-88BE-5578-08F2-435D700D5EAF}"/>
              </a:ext>
            </a:extLst>
          </p:cNvPr>
          <p:cNvSpPr>
            <a:spLocks noGrp="1"/>
          </p:cNvSpPr>
          <p:nvPr>
            <p:ph idx="1"/>
          </p:nvPr>
        </p:nvSpPr>
        <p:spPr>
          <a:xfrm>
            <a:off x="776817" y="1933676"/>
            <a:ext cx="6856435" cy="3885377"/>
          </a:xfrm>
        </p:spPr>
        <p:txBody>
          <a:bodyPr numCol="1"/>
          <a:lstStyle>
            <a:lvl1pPr marL="285750" indent="-285750">
              <a:buFont typeface="Arial" panose="020B0604020202020204" pitchFamily="34" charset="0"/>
              <a:buChar char="•"/>
              <a:defRPr>
                <a:solidFill>
                  <a:srgbClr val="527793"/>
                </a:solidFill>
                <a:latin typeface="+mn-lt"/>
              </a:defRPr>
            </a:lvl1pPr>
            <a:lvl2pPr>
              <a:defRPr>
                <a:solidFill>
                  <a:srgbClr val="527793"/>
                </a:solidFill>
                <a:latin typeface="+mn-lt"/>
              </a:defRPr>
            </a:lvl2pPr>
            <a:lvl3pPr>
              <a:defRPr>
                <a:solidFill>
                  <a:srgbClr val="527793"/>
                </a:solidFill>
                <a:latin typeface="+mn-lt"/>
              </a:defRPr>
            </a:lvl3pPr>
            <a:lvl4pPr>
              <a:defRPr>
                <a:solidFill>
                  <a:srgbClr val="527793"/>
                </a:solidFill>
                <a:latin typeface="+mn-lt"/>
              </a:defRPr>
            </a:lvl4pPr>
            <a:lvl5pPr>
              <a:defRPr>
                <a:solidFill>
                  <a:srgbClr val="527793"/>
                </a:solidFill>
                <a:latin typeface="+mn-lt"/>
              </a:defRPr>
            </a:lvl5pPr>
          </a:lstStyle>
          <a:p>
            <a:pPr lvl="0"/>
            <a:r>
              <a:rPr lang="en-GB"/>
              <a:t>Click to edit Master text styles</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9639248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Content slide">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1C210D39-5FB1-3A81-B128-7F8DB0F218A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5400000">
            <a:off x="6768921" y="1434921"/>
            <a:ext cx="6858000" cy="3988158"/>
          </a:xfrm>
          <a:prstGeom prst="rect">
            <a:avLst/>
          </a:prstGeom>
        </p:spPr>
      </p:pic>
      <p:sp>
        <p:nvSpPr>
          <p:cNvPr id="2" name="Title 1">
            <a:extLst>
              <a:ext uri="{FF2B5EF4-FFF2-40B4-BE49-F238E27FC236}">
                <a16:creationId xmlns:a16="http://schemas.microsoft.com/office/drawing/2014/main" id="{3DE4EB12-E6C5-EB7E-CE86-3854A8B00CF5}"/>
              </a:ext>
            </a:extLst>
          </p:cNvPr>
          <p:cNvSpPr>
            <a:spLocks noGrp="1"/>
          </p:cNvSpPr>
          <p:nvPr>
            <p:ph type="title"/>
          </p:nvPr>
        </p:nvSpPr>
        <p:spPr>
          <a:xfrm>
            <a:off x="776818" y="1038946"/>
            <a:ext cx="6846496" cy="631057"/>
          </a:xfrm>
        </p:spPr>
        <p:txBody>
          <a:bodyPr/>
          <a:lstStyle>
            <a:lvl1pPr>
              <a:defRPr b="0" i="0">
                <a:solidFill>
                  <a:srgbClr val="527793"/>
                </a:solidFill>
                <a:latin typeface="+mj-lt"/>
                <a:cs typeface="VAG Rounded Std Bold"/>
              </a:defRPr>
            </a:lvl1pPr>
          </a:lstStyle>
          <a:p>
            <a:r>
              <a:rPr lang="en-GB"/>
              <a:t>Click to edit Master title style</a:t>
            </a:r>
            <a:endParaRPr lang="en-US"/>
          </a:p>
        </p:txBody>
      </p:sp>
      <p:sp>
        <p:nvSpPr>
          <p:cNvPr id="5" name="Content Placeholder 2">
            <a:extLst>
              <a:ext uri="{FF2B5EF4-FFF2-40B4-BE49-F238E27FC236}">
                <a16:creationId xmlns:a16="http://schemas.microsoft.com/office/drawing/2014/main" id="{406C61A5-88BE-5578-08F2-435D700D5EAF}"/>
              </a:ext>
            </a:extLst>
          </p:cNvPr>
          <p:cNvSpPr>
            <a:spLocks noGrp="1"/>
          </p:cNvSpPr>
          <p:nvPr>
            <p:ph idx="1"/>
          </p:nvPr>
        </p:nvSpPr>
        <p:spPr>
          <a:xfrm>
            <a:off x="776817" y="1933676"/>
            <a:ext cx="6856435" cy="3885377"/>
          </a:xfrm>
        </p:spPr>
        <p:txBody>
          <a:bodyPr numCol="1"/>
          <a:lstStyle>
            <a:lvl1pPr marL="285750" indent="-285750">
              <a:buFont typeface="Arial" panose="020B0604020202020204" pitchFamily="34" charset="0"/>
              <a:buChar char="•"/>
              <a:defRPr>
                <a:solidFill>
                  <a:srgbClr val="527793"/>
                </a:solidFill>
                <a:latin typeface="+mn-lt"/>
              </a:defRPr>
            </a:lvl1pPr>
            <a:lvl2pPr>
              <a:defRPr>
                <a:solidFill>
                  <a:srgbClr val="527793"/>
                </a:solidFill>
                <a:latin typeface="+mn-lt"/>
              </a:defRPr>
            </a:lvl2pPr>
            <a:lvl3pPr>
              <a:defRPr>
                <a:solidFill>
                  <a:srgbClr val="527793"/>
                </a:solidFill>
                <a:latin typeface="+mn-lt"/>
              </a:defRPr>
            </a:lvl3pPr>
            <a:lvl4pPr>
              <a:defRPr>
                <a:solidFill>
                  <a:srgbClr val="527793"/>
                </a:solidFill>
                <a:latin typeface="+mn-lt"/>
              </a:defRPr>
            </a:lvl4pPr>
            <a:lvl5pPr>
              <a:defRPr>
                <a:solidFill>
                  <a:srgbClr val="527793"/>
                </a:solidFill>
                <a:latin typeface="+mn-lt"/>
              </a:defRPr>
            </a:lvl5pPr>
          </a:lstStyle>
          <a:p>
            <a:pPr lvl="0"/>
            <a:r>
              <a:rPr lang="en-GB"/>
              <a:t>Click to edit Master text styles</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40650494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3">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BAF2166-8B36-E18F-7974-6F60ADBF3A4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
          <a:stretch/>
        </p:blipFill>
        <p:spPr>
          <a:xfrm rot="5400000">
            <a:off x="6775361" y="1441361"/>
            <a:ext cx="6858000" cy="3975278"/>
          </a:xfrm>
          <a:prstGeom prst="rect">
            <a:avLst/>
          </a:prstGeom>
        </p:spPr>
      </p:pic>
      <p:sp>
        <p:nvSpPr>
          <p:cNvPr id="2" name="Title 1"/>
          <p:cNvSpPr>
            <a:spLocks noGrp="1"/>
          </p:cNvSpPr>
          <p:nvPr>
            <p:ph type="title"/>
          </p:nvPr>
        </p:nvSpPr>
        <p:spPr>
          <a:xfrm>
            <a:off x="776818" y="1038946"/>
            <a:ext cx="6369334" cy="631057"/>
          </a:xfrm>
        </p:spPr>
        <p:txBody>
          <a:bodyPr/>
          <a:lstStyle>
            <a:lvl1pPr>
              <a:defRPr b="0" i="0">
                <a:solidFill>
                  <a:srgbClr val="527793"/>
                </a:solidFill>
                <a:latin typeface="+mj-lt"/>
                <a:cs typeface="VAG Rounded Std Bold"/>
              </a:defRPr>
            </a:lvl1pPr>
          </a:lstStyle>
          <a:p>
            <a:r>
              <a:rPr lang="en-GB"/>
              <a:t>Click to edit Master title style</a:t>
            </a:r>
            <a:endParaRPr lang="en-US"/>
          </a:p>
        </p:txBody>
      </p:sp>
      <p:sp>
        <p:nvSpPr>
          <p:cNvPr id="3" name="Content Placeholder 2"/>
          <p:cNvSpPr>
            <a:spLocks noGrp="1"/>
          </p:cNvSpPr>
          <p:nvPr>
            <p:ph idx="1"/>
          </p:nvPr>
        </p:nvSpPr>
        <p:spPr>
          <a:xfrm>
            <a:off x="776817" y="1933677"/>
            <a:ext cx="6369335" cy="4159626"/>
          </a:xfrm>
        </p:spPr>
        <p:txBody>
          <a:bodyPr numCol="2"/>
          <a:lstStyle>
            <a:lvl1pPr marL="285750" indent="-285750">
              <a:buFont typeface="Arial" panose="020B0604020202020204" pitchFamily="34" charset="0"/>
              <a:buChar char="•"/>
              <a:defRPr>
                <a:solidFill>
                  <a:srgbClr val="527793"/>
                </a:solidFill>
                <a:latin typeface="+mn-lt"/>
              </a:defRPr>
            </a:lvl1pPr>
            <a:lvl2pPr>
              <a:defRPr>
                <a:solidFill>
                  <a:srgbClr val="527793"/>
                </a:solidFill>
                <a:latin typeface="+mn-lt"/>
              </a:defRPr>
            </a:lvl2pPr>
            <a:lvl3pPr>
              <a:defRPr>
                <a:solidFill>
                  <a:srgbClr val="527793"/>
                </a:solidFill>
                <a:latin typeface="+mn-lt"/>
              </a:defRPr>
            </a:lvl3pPr>
            <a:lvl4pPr>
              <a:defRPr>
                <a:solidFill>
                  <a:srgbClr val="527793"/>
                </a:solidFill>
                <a:latin typeface="+mn-lt"/>
              </a:defRPr>
            </a:lvl4pPr>
            <a:lvl5pPr>
              <a:defRPr>
                <a:solidFill>
                  <a:srgbClr val="527793"/>
                </a:solidFill>
                <a:latin typeface="+mn-lt"/>
              </a:defRPr>
            </a:lvl5pPr>
          </a:lstStyle>
          <a:p>
            <a:pPr lvl="0"/>
            <a:r>
              <a:rPr lang="en-GB"/>
              <a:t>Click to edit Master text styles</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14699196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76817" y="1038946"/>
            <a:ext cx="10656961" cy="631057"/>
          </a:xfrm>
        </p:spPr>
        <p:txBody>
          <a:bodyPr/>
          <a:lstStyle>
            <a:lvl1pPr>
              <a:defRPr b="0" i="0">
                <a:solidFill>
                  <a:srgbClr val="527793"/>
                </a:solidFill>
                <a:latin typeface="+mj-lt"/>
                <a:cs typeface="VAG Rounded Std Bold"/>
              </a:defRPr>
            </a:lvl1pPr>
          </a:lstStyle>
          <a:p>
            <a:r>
              <a:rPr lang="en-GB"/>
              <a:t>Click to edit Master title style</a:t>
            </a:r>
            <a:endParaRPr lang="en-US"/>
          </a:p>
        </p:txBody>
      </p:sp>
      <p:sp>
        <p:nvSpPr>
          <p:cNvPr id="3" name="Content Placeholder 2"/>
          <p:cNvSpPr>
            <a:spLocks noGrp="1"/>
          </p:cNvSpPr>
          <p:nvPr>
            <p:ph idx="1"/>
          </p:nvPr>
        </p:nvSpPr>
        <p:spPr>
          <a:xfrm>
            <a:off x="776817" y="1933676"/>
            <a:ext cx="10656962" cy="3885377"/>
          </a:xfrm>
        </p:spPr>
        <p:txBody>
          <a:bodyPr numCol="1"/>
          <a:lstStyle>
            <a:lvl1pPr marL="285750" indent="-285750">
              <a:buFont typeface="Arial" panose="020B0604020202020204" pitchFamily="34" charset="0"/>
              <a:buChar char="•"/>
              <a:defRPr>
                <a:solidFill>
                  <a:srgbClr val="527793"/>
                </a:solidFill>
                <a:latin typeface="+mn-lt"/>
              </a:defRPr>
            </a:lvl1pPr>
            <a:lvl2pPr>
              <a:defRPr>
                <a:solidFill>
                  <a:srgbClr val="527793"/>
                </a:solidFill>
                <a:latin typeface="+mn-lt"/>
              </a:defRPr>
            </a:lvl2pPr>
            <a:lvl3pPr>
              <a:defRPr>
                <a:solidFill>
                  <a:srgbClr val="527793"/>
                </a:solidFill>
                <a:latin typeface="+mn-lt"/>
              </a:defRPr>
            </a:lvl3pPr>
            <a:lvl4pPr>
              <a:defRPr>
                <a:solidFill>
                  <a:srgbClr val="527793"/>
                </a:solidFill>
                <a:latin typeface="+mn-lt"/>
              </a:defRPr>
            </a:lvl4pPr>
            <a:lvl5pPr>
              <a:defRPr>
                <a:solidFill>
                  <a:srgbClr val="527793"/>
                </a:solidFill>
                <a:latin typeface="+mn-lt"/>
              </a:defRPr>
            </a:lvl5pPr>
          </a:lstStyle>
          <a:p>
            <a:pPr lvl="0"/>
            <a:r>
              <a:rPr lang="en-GB"/>
              <a:t>Click to edit Master text styles</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18733306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2">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76817" y="1038946"/>
            <a:ext cx="10656961" cy="631057"/>
          </a:xfrm>
        </p:spPr>
        <p:txBody>
          <a:bodyPr/>
          <a:lstStyle>
            <a:lvl1pPr>
              <a:defRPr b="0" i="0">
                <a:solidFill>
                  <a:schemeClr val="bg1"/>
                </a:solidFill>
                <a:latin typeface="+mj-lt"/>
                <a:cs typeface="VAG Rounded Std Bold"/>
              </a:defRPr>
            </a:lvl1pPr>
          </a:lstStyle>
          <a:p>
            <a:r>
              <a:rPr lang="en-GB"/>
              <a:t>Click to edit Master title style</a:t>
            </a:r>
            <a:endParaRPr lang="en-US"/>
          </a:p>
        </p:txBody>
      </p:sp>
      <p:sp>
        <p:nvSpPr>
          <p:cNvPr id="3" name="Content Placeholder 2"/>
          <p:cNvSpPr>
            <a:spLocks noGrp="1"/>
          </p:cNvSpPr>
          <p:nvPr>
            <p:ph idx="1"/>
          </p:nvPr>
        </p:nvSpPr>
        <p:spPr>
          <a:xfrm>
            <a:off x="776817" y="1933676"/>
            <a:ext cx="10656962" cy="3885377"/>
          </a:xfrm>
        </p:spPr>
        <p:txBody>
          <a:bodyPr numCol="1"/>
          <a:lstStyle>
            <a:lvl1pPr marL="285750" indent="-285750">
              <a:buFont typeface="Arial" panose="020B0604020202020204" pitchFamily="34" charset="0"/>
              <a:buChar char="•"/>
              <a:defRPr>
                <a:solidFill>
                  <a:schemeClr val="bg1"/>
                </a:solidFill>
                <a:latin typeface="+mn-lt"/>
              </a:defRPr>
            </a:lvl1pPr>
            <a:lvl2pPr>
              <a:defRPr>
                <a:solidFill>
                  <a:schemeClr val="bg1"/>
                </a:solidFill>
                <a:latin typeface="+mn-lt"/>
              </a:defRPr>
            </a:lvl2pPr>
            <a:lvl3pPr>
              <a:defRPr>
                <a:solidFill>
                  <a:schemeClr val="bg1"/>
                </a:solidFill>
                <a:latin typeface="+mn-lt"/>
              </a:defRPr>
            </a:lvl3pPr>
            <a:lvl4pPr>
              <a:defRPr>
                <a:solidFill>
                  <a:schemeClr val="bg1"/>
                </a:solidFill>
                <a:latin typeface="+mn-lt"/>
              </a:defRPr>
            </a:lvl4pPr>
            <a:lvl5pPr>
              <a:defRPr>
                <a:solidFill>
                  <a:schemeClr val="bg1"/>
                </a:solidFill>
                <a:latin typeface="+mn-lt"/>
              </a:defRPr>
            </a:lvl5pPr>
          </a:lstStyle>
          <a:p>
            <a:pPr lvl="0"/>
            <a:r>
              <a:rPr lang="en-GB"/>
              <a:t>Click to edit Master text styles</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31090642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1_Title and content 2">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76817" y="1038946"/>
            <a:ext cx="10656961" cy="631057"/>
          </a:xfrm>
        </p:spPr>
        <p:txBody>
          <a:bodyPr/>
          <a:lstStyle>
            <a:lvl1pPr>
              <a:defRPr b="0" i="0">
                <a:solidFill>
                  <a:schemeClr val="bg1"/>
                </a:solidFill>
                <a:latin typeface="+mj-lt"/>
                <a:cs typeface="VAG Rounded Std Bold"/>
              </a:defRPr>
            </a:lvl1pPr>
          </a:lstStyle>
          <a:p>
            <a:r>
              <a:rPr lang="en-GB"/>
              <a:t>Click to edit Master title style</a:t>
            </a:r>
            <a:endParaRPr lang="en-US"/>
          </a:p>
        </p:txBody>
      </p:sp>
      <p:sp>
        <p:nvSpPr>
          <p:cNvPr id="3" name="Content Placeholder 2"/>
          <p:cNvSpPr>
            <a:spLocks noGrp="1"/>
          </p:cNvSpPr>
          <p:nvPr>
            <p:ph idx="1"/>
          </p:nvPr>
        </p:nvSpPr>
        <p:spPr>
          <a:xfrm>
            <a:off x="776817" y="1933676"/>
            <a:ext cx="10656962" cy="3885377"/>
          </a:xfrm>
        </p:spPr>
        <p:txBody>
          <a:bodyPr numCol="1"/>
          <a:lstStyle>
            <a:lvl1pPr marL="285750" indent="-285750">
              <a:buFont typeface="Arial" panose="020B0604020202020204" pitchFamily="34" charset="0"/>
              <a:buChar char="•"/>
              <a:defRPr>
                <a:solidFill>
                  <a:schemeClr val="bg1"/>
                </a:solidFill>
                <a:latin typeface="+mn-lt"/>
              </a:defRPr>
            </a:lvl1pPr>
            <a:lvl2pPr>
              <a:defRPr>
                <a:solidFill>
                  <a:schemeClr val="bg1"/>
                </a:solidFill>
                <a:latin typeface="+mn-lt"/>
              </a:defRPr>
            </a:lvl2pPr>
            <a:lvl3pPr>
              <a:defRPr>
                <a:solidFill>
                  <a:schemeClr val="bg1"/>
                </a:solidFill>
                <a:latin typeface="+mn-lt"/>
              </a:defRPr>
            </a:lvl3pPr>
            <a:lvl4pPr>
              <a:defRPr>
                <a:solidFill>
                  <a:schemeClr val="bg1"/>
                </a:solidFill>
                <a:latin typeface="+mn-lt"/>
              </a:defRPr>
            </a:lvl4pPr>
            <a:lvl5pPr>
              <a:defRPr>
                <a:solidFill>
                  <a:schemeClr val="bg1"/>
                </a:solidFill>
                <a:latin typeface="+mn-lt"/>
              </a:defRPr>
            </a:lvl5pPr>
          </a:lstStyle>
          <a:p>
            <a:pPr lvl="0"/>
            <a:r>
              <a:rPr lang="en-GB"/>
              <a:t>Click to edit Master text styles</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2564457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divider">
    <p:bg>
      <p:bgRef idx="1001">
        <a:schemeClr val="bg2"/>
      </p:bgRef>
    </p:bg>
    <p:spTree>
      <p:nvGrpSpPr>
        <p:cNvPr id="1" name=""/>
        <p:cNvGrpSpPr/>
        <p:nvPr/>
      </p:nvGrpSpPr>
      <p:grpSpPr>
        <a:xfrm>
          <a:off x="0" y="0"/>
          <a:ext cx="0" cy="0"/>
          <a:chOff x="0" y="0"/>
          <a:chExt cx="0" cy="0"/>
        </a:xfrm>
      </p:grpSpPr>
      <p:sp>
        <p:nvSpPr>
          <p:cNvPr id="3" name="Google Shape;211;p5">
            <a:extLst>
              <a:ext uri="{FF2B5EF4-FFF2-40B4-BE49-F238E27FC236}">
                <a16:creationId xmlns:a16="http://schemas.microsoft.com/office/drawing/2014/main" id="{1E428696-D5BF-4543-E336-4306A94FB16D}"/>
              </a:ext>
            </a:extLst>
          </p:cNvPr>
          <p:cNvSpPr/>
          <p:nvPr userDrawn="1"/>
        </p:nvSpPr>
        <p:spPr>
          <a:xfrm>
            <a:off x="0" y="641888"/>
            <a:ext cx="12216829" cy="1332293"/>
          </a:xfrm>
          <a:custGeom>
            <a:avLst/>
            <a:gdLst/>
            <a:ahLst/>
            <a:cxnLst/>
            <a:rect l="l" t="t" r="r" b="b"/>
            <a:pathLst>
              <a:path w="24433657" h="2664587" extrusionOk="0">
                <a:moveTo>
                  <a:pt x="0" y="0"/>
                </a:moveTo>
                <a:lnTo>
                  <a:pt x="24433657" y="0"/>
                </a:lnTo>
                <a:lnTo>
                  <a:pt x="24433657" y="2664587"/>
                </a:lnTo>
                <a:lnTo>
                  <a:pt x="0" y="2664587"/>
                </a:lnTo>
                <a:close/>
              </a:path>
            </a:pathLst>
          </a:custGeom>
          <a:gradFill>
            <a:gsLst>
              <a:gs pos="0">
                <a:srgbClr val="0B5FBA">
                  <a:alpha val="80000"/>
                </a:srgbClr>
              </a:gs>
              <a:gs pos="100000">
                <a:srgbClr val="00D0AB"/>
              </a:gs>
            </a:gsLst>
            <a:lin ang="0" scaled="0"/>
          </a:gra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 name="Content Placeholder 12">
            <a:extLst>
              <a:ext uri="{FF2B5EF4-FFF2-40B4-BE49-F238E27FC236}">
                <a16:creationId xmlns:a16="http://schemas.microsoft.com/office/drawing/2014/main" id="{565DB808-7A91-ED5A-1106-9B7612CFBFBA}"/>
              </a:ext>
            </a:extLst>
          </p:cNvPr>
          <p:cNvSpPr>
            <a:spLocks noGrp="1"/>
          </p:cNvSpPr>
          <p:nvPr>
            <p:ph sz="quarter" idx="16" hasCustomPrompt="1"/>
          </p:nvPr>
        </p:nvSpPr>
        <p:spPr>
          <a:xfrm>
            <a:off x="549525" y="937153"/>
            <a:ext cx="12217400" cy="741762"/>
          </a:xfrm>
        </p:spPr>
        <p:txBody>
          <a:bodyPr>
            <a:normAutofit/>
          </a:bodyPr>
          <a:lstStyle>
            <a:lvl1pPr marL="0" indent="0">
              <a:buNone/>
              <a:defRPr sz="3600" b="0" i="0">
                <a:solidFill>
                  <a:schemeClr val="bg1"/>
                </a:solidFill>
                <a:latin typeface="Roboto Medium" panose="02000000000000000000" pitchFamily="2" charset="0"/>
                <a:ea typeface="Roboto Medium" panose="02000000000000000000" pitchFamily="2" charset="0"/>
              </a:defRPr>
            </a:lvl1pPr>
          </a:lstStyle>
          <a:p>
            <a:pPr lvl="0"/>
            <a:r>
              <a:rPr lang="en-GB" err="1"/>
              <a:t>Xx</a:t>
            </a:r>
            <a:r>
              <a:rPr lang="en-GB"/>
              <a:t> | Section name</a:t>
            </a:r>
          </a:p>
        </p:txBody>
      </p:sp>
      <p:sp>
        <p:nvSpPr>
          <p:cNvPr id="2" name="Slide Number Placeholder 5">
            <a:extLst>
              <a:ext uri="{FF2B5EF4-FFF2-40B4-BE49-F238E27FC236}">
                <a16:creationId xmlns:a16="http://schemas.microsoft.com/office/drawing/2014/main" id="{FCF95945-99E7-2D4A-986F-3E8B91E01AA0}"/>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23496598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3_Title and content 2">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76817" y="1038946"/>
            <a:ext cx="10656961" cy="631057"/>
          </a:xfrm>
        </p:spPr>
        <p:txBody>
          <a:bodyPr/>
          <a:lstStyle>
            <a:lvl1pPr>
              <a:defRPr b="0" i="0">
                <a:solidFill>
                  <a:schemeClr val="bg1"/>
                </a:solidFill>
                <a:latin typeface="+mj-lt"/>
                <a:cs typeface="VAG Rounded Std Bold"/>
              </a:defRPr>
            </a:lvl1pPr>
          </a:lstStyle>
          <a:p>
            <a:r>
              <a:rPr lang="en-GB"/>
              <a:t>Click to edit Master title style</a:t>
            </a:r>
            <a:endParaRPr lang="en-US"/>
          </a:p>
        </p:txBody>
      </p:sp>
      <p:sp>
        <p:nvSpPr>
          <p:cNvPr id="3" name="Content Placeholder 2"/>
          <p:cNvSpPr>
            <a:spLocks noGrp="1"/>
          </p:cNvSpPr>
          <p:nvPr>
            <p:ph idx="1"/>
          </p:nvPr>
        </p:nvSpPr>
        <p:spPr>
          <a:xfrm>
            <a:off x="776817" y="1933676"/>
            <a:ext cx="10656962" cy="3885377"/>
          </a:xfrm>
        </p:spPr>
        <p:txBody>
          <a:bodyPr numCol="1"/>
          <a:lstStyle>
            <a:lvl1pPr marL="285750" indent="-285750">
              <a:buFont typeface="Arial" panose="020B0604020202020204" pitchFamily="34" charset="0"/>
              <a:buChar char="•"/>
              <a:defRPr>
                <a:solidFill>
                  <a:schemeClr val="bg1"/>
                </a:solidFill>
                <a:latin typeface="+mn-lt"/>
              </a:defRPr>
            </a:lvl1pPr>
            <a:lvl2pPr>
              <a:defRPr>
                <a:solidFill>
                  <a:schemeClr val="bg1"/>
                </a:solidFill>
                <a:latin typeface="+mn-lt"/>
              </a:defRPr>
            </a:lvl2pPr>
            <a:lvl3pPr>
              <a:defRPr>
                <a:solidFill>
                  <a:schemeClr val="bg1"/>
                </a:solidFill>
                <a:latin typeface="+mn-lt"/>
              </a:defRPr>
            </a:lvl3pPr>
            <a:lvl4pPr>
              <a:defRPr>
                <a:solidFill>
                  <a:schemeClr val="bg1"/>
                </a:solidFill>
                <a:latin typeface="+mn-lt"/>
              </a:defRPr>
            </a:lvl4pPr>
            <a:lvl5pPr>
              <a:defRPr>
                <a:solidFill>
                  <a:schemeClr val="bg1"/>
                </a:solidFill>
                <a:latin typeface="+mn-lt"/>
              </a:defRPr>
            </a:lvl5pPr>
          </a:lstStyle>
          <a:p>
            <a:pPr lvl="0"/>
            <a:r>
              <a:rPr lang="en-GB"/>
              <a:t>Click to edit Master text styles</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3841642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2_Title and content 2">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76817" y="1038946"/>
            <a:ext cx="10656961" cy="631057"/>
          </a:xfrm>
        </p:spPr>
        <p:txBody>
          <a:bodyPr/>
          <a:lstStyle>
            <a:lvl1pPr>
              <a:defRPr b="0" i="0">
                <a:solidFill>
                  <a:schemeClr val="bg1"/>
                </a:solidFill>
                <a:latin typeface="+mj-lt"/>
                <a:cs typeface="VAG Rounded Std Bold"/>
              </a:defRPr>
            </a:lvl1pPr>
          </a:lstStyle>
          <a:p>
            <a:r>
              <a:rPr lang="en-GB"/>
              <a:t>Click to edit Master title style</a:t>
            </a:r>
            <a:endParaRPr lang="en-US"/>
          </a:p>
        </p:txBody>
      </p:sp>
      <p:sp>
        <p:nvSpPr>
          <p:cNvPr id="3" name="Content Placeholder 2"/>
          <p:cNvSpPr>
            <a:spLocks noGrp="1"/>
          </p:cNvSpPr>
          <p:nvPr>
            <p:ph idx="1"/>
          </p:nvPr>
        </p:nvSpPr>
        <p:spPr>
          <a:xfrm>
            <a:off x="776817" y="1933676"/>
            <a:ext cx="10656962" cy="3885377"/>
          </a:xfrm>
        </p:spPr>
        <p:txBody>
          <a:bodyPr numCol="1"/>
          <a:lstStyle>
            <a:lvl1pPr marL="285750" indent="-285750">
              <a:buFont typeface="Arial" panose="020B0604020202020204" pitchFamily="34" charset="0"/>
              <a:buChar char="•"/>
              <a:defRPr>
                <a:solidFill>
                  <a:schemeClr val="bg1"/>
                </a:solidFill>
                <a:latin typeface="+mn-lt"/>
              </a:defRPr>
            </a:lvl1pPr>
            <a:lvl2pPr>
              <a:defRPr>
                <a:solidFill>
                  <a:schemeClr val="bg1"/>
                </a:solidFill>
                <a:latin typeface="+mn-lt"/>
              </a:defRPr>
            </a:lvl2pPr>
            <a:lvl3pPr>
              <a:defRPr>
                <a:solidFill>
                  <a:schemeClr val="bg1"/>
                </a:solidFill>
                <a:latin typeface="+mn-lt"/>
              </a:defRPr>
            </a:lvl3pPr>
            <a:lvl4pPr>
              <a:defRPr>
                <a:solidFill>
                  <a:schemeClr val="bg1"/>
                </a:solidFill>
                <a:latin typeface="+mn-lt"/>
              </a:defRPr>
            </a:lvl4pPr>
            <a:lvl5pPr>
              <a:defRPr>
                <a:solidFill>
                  <a:schemeClr val="bg1"/>
                </a:solidFill>
                <a:latin typeface="+mn-lt"/>
              </a:defRPr>
            </a:lvl5pPr>
          </a:lstStyle>
          <a:p>
            <a:pPr lvl="0"/>
            <a:r>
              <a:rPr lang="en-GB"/>
              <a:t>Click to edit Master text styles</a:t>
            </a:r>
          </a:p>
          <a:p>
            <a:pPr lvl="1"/>
            <a:r>
              <a:rPr lang="en-GB"/>
              <a:t>Second level</a:t>
            </a:r>
          </a:p>
          <a:p>
            <a:pPr lvl="2"/>
            <a:r>
              <a:rPr lang="en-GB"/>
              <a:t>Third level</a:t>
            </a:r>
          </a:p>
          <a:p>
            <a:pPr lvl="3"/>
            <a:r>
              <a:rPr lang="en-GB"/>
              <a:t>Fourth level</a:t>
            </a:r>
          </a:p>
        </p:txBody>
      </p:sp>
    </p:spTree>
    <p:extLst>
      <p:ext uri="{BB962C8B-B14F-4D97-AF65-F5344CB8AC3E}">
        <p14:creationId xmlns:p14="http://schemas.microsoft.com/office/powerpoint/2010/main" val="37379757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ectangle 3">
            <a:hlinkClick r:id="rId3"/>
          </p:cNvPr>
          <p:cNvSpPr/>
          <p:nvPr userDrawn="1"/>
        </p:nvSpPr>
        <p:spPr>
          <a:xfrm>
            <a:off x="788807" y="3741014"/>
            <a:ext cx="1284876" cy="144611"/>
          </a:xfrm>
          <a:prstGeom prst="rect">
            <a:avLst/>
          </a:prstGeom>
          <a:solidFill>
            <a:schemeClr val="bg1">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TextBox 8">
            <a:extLst>
              <a:ext uri="{FF2B5EF4-FFF2-40B4-BE49-F238E27FC236}">
                <a16:creationId xmlns:a16="http://schemas.microsoft.com/office/drawing/2014/main" id="{A2DF5A8D-F7FD-7C0F-09F3-8130AEC3DBBA}"/>
              </a:ext>
            </a:extLst>
          </p:cNvPr>
          <p:cNvSpPr txBox="1"/>
          <p:nvPr userDrawn="1"/>
        </p:nvSpPr>
        <p:spPr>
          <a:xfrm>
            <a:off x="-13447" y="5207243"/>
            <a:ext cx="12192000" cy="677108"/>
          </a:xfrm>
          <a:prstGeom prst="rect">
            <a:avLst/>
          </a:prstGeom>
          <a:noFill/>
        </p:spPr>
        <p:txBody>
          <a:bodyPr wrap="square" lIns="0" tIns="0" rIns="0" bIns="0" rtlCol="0">
            <a:spAutoFit/>
          </a:bodyPr>
          <a:lstStyle/>
          <a:p>
            <a:pPr algn="ctr"/>
            <a:r>
              <a:rPr lang="en-GB" sz="2400" b="1" i="0" err="1">
                <a:solidFill>
                  <a:schemeClr val="bg1"/>
                </a:solidFill>
                <a:latin typeface="+mn-lt"/>
                <a:cs typeface="VAG Rounded Std Light"/>
              </a:rPr>
              <a:t>washsystemsacademy.org</a:t>
            </a:r>
            <a:endParaRPr lang="en-GB" sz="2400" b="1" i="0">
              <a:solidFill>
                <a:schemeClr val="bg1"/>
              </a:solidFill>
              <a:latin typeface="+mn-lt"/>
              <a:cs typeface="VAG Rounded Std Light"/>
            </a:endParaRPr>
          </a:p>
          <a:p>
            <a:endParaRPr lang="en-GB" sz="2000" b="0" i="0">
              <a:solidFill>
                <a:schemeClr val="bg1"/>
              </a:solidFill>
              <a:latin typeface="+mn-lt"/>
              <a:cs typeface="VAG Rounded Std Light"/>
            </a:endParaRPr>
          </a:p>
        </p:txBody>
      </p:sp>
      <p:pic>
        <p:nvPicPr>
          <p:cNvPr id="10" name="Picture 9" descr="A picture containing shape&#10;&#10;Description automatically generated">
            <a:extLst>
              <a:ext uri="{FF2B5EF4-FFF2-40B4-BE49-F238E27FC236}">
                <a16:creationId xmlns:a16="http://schemas.microsoft.com/office/drawing/2014/main" id="{5EC16653-8C44-4F83-CF9B-B453339E03B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123391" y="1541564"/>
            <a:ext cx="3773902" cy="3191809"/>
          </a:xfrm>
          <a:prstGeom prst="rect">
            <a:avLst/>
          </a:prstGeom>
        </p:spPr>
      </p:pic>
    </p:spTree>
    <p:extLst>
      <p:ext uri="{BB962C8B-B14F-4D97-AF65-F5344CB8AC3E}">
        <p14:creationId xmlns:p14="http://schemas.microsoft.com/office/powerpoint/2010/main" val="15836924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End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ectangle 3">
            <a:hlinkClick r:id="rId3"/>
          </p:cNvPr>
          <p:cNvSpPr/>
          <p:nvPr userDrawn="1"/>
        </p:nvSpPr>
        <p:spPr>
          <a:xfrm>
            <a:off x="788807" y="3741014"/>
            <a:ext cx="1284876" cy="144611"/>
          </a:xfrm>
          <a:prstGeom prst="rect">
            <a:avLst/>
          </a:prstGeom>
          <a:solidFill>
            <a:schemeClr val="bg1">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6" name="TextBox 5">
            <a:extLst>
              <a:ext uri="{FF2B5EF4-FFF2-40B4-BE49-F238E27FC236}">
                <a16:creationId xmlns:a16="http://schemas.microsoft.com/office/drawing/2014/main" id="{90A81E6B-07F1-A07A-B8D9-E04EF30ED689}"/>
              </a:ext>
            </a:extLst>
          </p:cNvPr>
          <p:cNvSpPr txBox="1"/>
          <p:nvPr userDrawn="1"/>
        </p:nvSpPr>
        <p:spPr>
          <a:xfrm>
            <a:off x="-13447" y="5207243"/>
            <a:ext cx="12192000" cy="677108"/>
          </a:xfrm>
          <a:prstGeom prst="rect">
            <a:avLst/>
          </a:prstGeom>
          <a:noFill/>
        </p:spPr>
        <p:txBody>
          <a:bodyPr wrap="square" lIns="0" tIns="0" rIns="0" bIns="0" rtlCol="0">
            <a:spAutoFit/>
          </a:bodyPr>
          <a:lstStyle/>
          <a:p>
            <a:pPr algn="ctr"/>
            <a:r>
              <a:rPr lang="en-GB" sz="2400" b="1" i="0" err="1">
                <a:solidFill>
                  <a:schemeClr val="bg1"/>
                </a:solidFill>
                <a:latin typeface="+mn-lt"/>
                <a:cs typeface="VAG Rounded Std Light"/>
              </a:rPr>
              <a:t>washsystemsacademy.org</a:t>
            </a:r>
            <a:endParaRPr lang="en-GB" sz="2400" b="1" i="0">
              <a:solidFill>
                <a:schemeClr val="bg1"/>
              </a:solidFill>
              <a:latin typeface="+mn-lt"/>
              <a:cs typeface="VAG Rounded Std Light"/>
            </a:endParaRPr>
          </a:p>
          <a:p>
            <a:endParaRPr lang="en-GB" sz="2000" b="0" i="0">
              <a:solidFill>
                <a:schemeClr val="bg1"/>
              </a:solidFill>
              <a:latin typeface="+mn-lt"/>
              <a:cs typeface="VAG Rounded Std Light"/>
            </a:endParaRPr>
          </a:p>
        </p:txBody>
      </p:sp>
      <p:pic>
        <p:nvPicPr>
          <p:cNvPr id="7" name="Picture 6" descr="A picture containing shape&#10;&#10;Description automatically generated">
            <a:extLst>
              <a:ext uri="{FF2B5EF4-FFF2-40B4-BE49-F238E27FC236}">
                <a16:creationId xmlns:a16="http://schemas.microsoft.com/office/drawing/2014/main" id="{DDA7F148-790E-E402-CC5A-2F56E91A9F4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123391" y="1541564"/>
            <a:ext cx="3773902" cy="3191809"/>
          </a:xfrm>
          <a:prstGeom prst="rect">
            <a:avLst/>
          </a:prstGeom>
        </p:spPr>
      </p:pic>
    </p:spTree>
    <p:extLst>
      <p:ext uri="{BB962C8B-B14F-4D97-AF65-F5344CB8AC3E}">
        <p14:creationId xmlns:p14="http://schemas.microsoft.com/office/powerpoint/2010/main" val="20141687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End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ectangle 3">
            <a:hlinkClick r:id="rId3"/>
          </p:cNvPr>
          <p:cNvSpPr/>
          <p:nvPr userDrawn="1"/>
        </p:nvSpPr>
        <p:spPr>
          <a:xfrm>
            <a:off x="788807" y="3741014"/>
            <a:ext cx="1284876" cy="144611"/>
          </a:xfrm>
          <a:prstGeom prst="rect">
            <a:avLst/>
          </a:prstGeom>
          <a:solidFill>
            <a:schemeClr val="bg1">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6" name="TextBox 5">
            <a:extLst>
              <a:ext uri="{FF2B5EF4-FFF2-40B4-BE49-F238E27FC236}">
                <a16:creationId xmlns:a16="http://schemas.microsoft.com/office/drawing/2014/main" id="{4D4FEBB4-B992-8973-3608-93CFD8C4D6EF}"/>
              </a:ext>
            </a:extLst>
          </p:cNvPr>
          <p:cNvSpPr txBox="1"/>
          <p:nvPr userDrawn="1"/>
        </p:nvSpPr>
        <p:spPr>
          <a:xfrm>
            <a:off x="-13447" y="5207243"/>
            <a:ext cx="12192000" cy="677108"/>
          </a:xfrm>
          <a:prstGeom prst="rect">
            <a:avLst/>
          </a:prstGeom>
          <a:noFill/>
        </p:spPr>
        <p:txBody>
          <a:bodyPr wrap="square" lIns="0" tIns="0" rIns="0" bIns="0" rtlCol="0">
            <a:spAutoFit/>
          </a:bodyPr>
          <a:lstStyle/>
          <a:p>
            <a:pPr algn="ctr"/>
            <a:r>
              <a:rPr lang="en-GB" sz="2400" b="1" i="0" err="1">
                <a:solidFill>
                  <a:schemeClr val="bg1"/>
                </a:solidFill>
                <a:latin typeface="+mn-lt"/>
                <a:cs typeface="VAG Rounded Std Light"/>
              </a:rPr>
              <a:t>washsystemsacademy.org</a:t>
            </a:r>
            <a:endParaRPr lang="en-GB" sz="2400" b="1" i="0">
              <a:solidFill>
                <a:schemeClr val="bg1"/>
              </a:solidFill>
              <a:latin typeface="+mn-lt"/>
              <a:cs typeface="VAG Rounded Std Light"/>
            </a:endParaRPr>
          </a:p>
          <a:p>
            <a:endParaRPr lang="en-GB" sz="2000" b="0" i="0">
              <a:solidFill>
                <a:schemeClr val="bg1"/>
              </a:solidFill>
              <a:latin typeface="+mn-lt"/>
              <a:cs typeface="VAG Rounded Std Light"/>
            </a:endParaRPr>
          </a:p>
        </p:txBody>
      </p:sp>
      <p:pic>
        <p:nvPicPr>
          <p:cNvPr id="7" name="Picture 6" descr="A picture containing shape&#10;&#10;Description automatically generated">
            <a:extLst>
              <a:ext uri="{FF2B5EF4-FFF2-40B4-BE49-F238E27FC236}">
                <a16:creationId xmlns:a16="http://schemas.microsoft.com/office/drawing/2014/main" id="{AE747AED-F5AF-4240-9C65-4E0D5AF4C4E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123391" y="1541564"/>
            <a:ext cx="3773902" cy="3191809"/>
          </a:xfrm>
          <a:prstGeom prst="rect">
            <a:avLst/>
          </a:prstGeom>
        </p:spPr>
      </p:pic>
    </p:spTree>
    <p:extLst>
      <p:ext uri="{BB962C8B-B14F-4D97-AF65-F5344CB8AC3E}">
        <p14:creationId xmlns:p14="http://schemas.microsoft.com/office/powerpoint/2010/main" val="40944712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7_Custom Layout">
    <p:spTree>
      <p:nvGrpSpPr>
        <p:cNvPr id="1" name=""/>
        <p:cNvGrpSpPr/>
        <p:nvPr/>
      </p:nvGrpSpPr>
      <p:grpSpPr>
        <a:xfrm>
          <a:off x="0" y="0"/>
          <a:ext cx="0" cy="0"/>
          <a:chOff x="0" y="0"/>
          <a:chExt cx="0" cy="0"/>
        </a:xfrm>
      </p:grpSpPr>
      <p:sp>
        <p:nvSpPr>
          <p:cNvPr id="2" name="Rectangle 1"/>
          <p:cNvSpPr/>
          <p:nvPr userDrawn="1"/>
        </p:nvSpPr>
        <p:spPr>
          <a:xfrm>
            <a:off x="-1" y="0"/>
            <a:ext cx="384000" cy="3147608"/>
          </a:xfrm>
          <a:prstGeom prst="rect">
            <a:avLst/>
          </a:prstGeom>
          <a:solidFill>
            <a:srgbClr val="EC9E2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a:p>
        </p:txBody>
      </p:sp>
      <p:sp>
        <p:nvSpPr>
          <p:cNvPr id="6" name="Rectangle 5"/>
          <p:cNvSpPr/>
          <p:nvPr userDrawn="1"/>
        </p:nvSpPr>
        <p:spPr>
          <a:xfrm>
            <a:off x="-1" y="4611831"/>
            <a:ext cx="384000" cy="383999"/>
          </a:xfrm>
          <a:prstGeom prst="rect">
            <a:avLst/>
          </a:prstGeom>
          <a:solidFill>
            <a:schemeClr val="bg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a:p>
        </p:txBody>
      </p:sp>
      <p:sp>
        <p:nvSpPr>
          <p:cNvPr id="7" name="Rectangle 6"/>
          <p:cNvSpPr/>
          <p:nvPr userDrawn="1"/>
        </p:nvSpPr>
        <p:spPr>
          <a:xfrm>
            <a:off x="-1" y="5113190"/>
            <a:ext cx="384000" cy="383999"/>
          </a:xfrm>
          <a:prstGeom prst="rect">
            <a:avLst/>
          </a:prstGeom>
          <a:solidFill>
            <a:srgbClr val="CEE3E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a:solidFill>
                <a:schemeClr val="bg2">
                  <a:lumMod val="60000"/>
                  <a:lumOff val="40000"/>
                </a:schemeClr>
              </a:solidFill>
            </a:endParaRPr>
          </a:p>
        </p:txBody>
      </p:sp>
      <p:sp>
        <p:nvSpPr>
          <p:cNvPr id="8" name="Rectangle 7"/>
          <p:cNvSpPr/>
          <p:nvPr userDrawn="1"/>
        </p:nvSpPr>
        <p:spPr>
          <a:xfrm>
            <a:off x="-1" y="5614549"/>
            <a:ext cx="384000" cy="38399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a:p>
        </p:txBody>
      </p:sp>
      <p:sp>
        <p:nvSpPr>
          <p:cNvPr id="9" name="Rectangle 8"/>
          <p:cNvSpPr/>
          <p:nvPr userDrawn="1"/>
        </p:nvSpPr>
        <p:spPr>
          <a:xfrm>
            <a:off x="-1" y="6115909"/>
            <a:ext cx="384000" cy="383999"/>
          </a:xfrm>
          <a:prstGeom prst="rect">
            <a:avLst/>
          </a:prstGeom>
          <a:solidFill>
            <a:schemeClr val="bg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a:p>
        </p:txBody>
      </p:sp>
    </p:spTree>
    <p:extLst>
      <p:ext uri="{BB962C8B-B14F-4D97-AF65-F5344CB8AC3E}">
        <p14:creationId xmlns:p14="http://schemas.microsoft.com/office/powerpoint/2010/main" val="131385127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270C68E9-1905-1105-4EA2-32006FAE26CD}"/>
              </a:ext>
            </a:extLst>
          </p:cNvPr>
          <p:cNvSpPr/>
          <p:nvPr userDrawn="1"/>
        </p:nvSpPr>
        <p:spPr>
          <a:xfrm>
            <a:off x="0" y="1597434"/>
            <a:ext cx="12192000" cy="5260566"/>
          </a:xfrm>
          <a:prstGeom prst="rect">
            <a:avLst/>
          </a:prstGeom>
          <a:solidFill>
            <a:srgbClr val="012169"/>
          </a:solidFill>
          <a:ln w="9525">
            <a:noFill/>
            <a:miter lim="800000"/>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endParaRPr lang="en-GB" sz="1200" kern="0" err="1">
              <a:solidFill>
                <a:schemeClr val="tx1"/>
              </a:solidFill>
            </a:endParaRPr>
          </a:p>
        </p:txBody>
      </p:sp>
      <p:graphicFrame>
        <p:nvGraphicFramePr>
          <p:cNvPr id="10" name="Object 9" hidden="1">
            <a:extLst>
              <a:ext uri="{FF2B5EF4-FFF2-40B4-BE49-F238E27FC236}">
                <a16:creationId xmlns:a16="http://schemas.microsoft.com/office/drawing/2014/main" id="{486A6605-28FD-4C5B-BCA5-7DF45A92009B}"/>
              </a:ext>
            </a:extLst>
          </p:cNvPr>
          <p:cNvGraphicFramePr>
            <a:graphicFrameLocks noChangeAspect="1"/>
          </p:cNvGraphicFramePr>
          <p:nvPr userDrawn="1">
            <p:custDataLst>
              <p:tags r:id="rId1"/>
            </p:custDataLst>
            <p:extLst>
              <p:ext uri="{D42A27DB-BD31-4B8C-83A1-F6EECF244321}">
                <p14:modId xmlns:p14="http://schemas.microsoft.com/office/powerpoint/2010/main" val="802567148"/>
              </p:ext>
            </p:extLst>
          </p:nvPr>
        </p:nvGraphicFramePr>
        <p:xfrm>
          <a:off x="2017" y="1588"/>
          <a:ext cx="2016" cy="1588"/>
        </p:xfrm>
        <a:graphic>
          <a:graphicData uri="http://schemas.openxmlformats.org/presentationml/2006/ole">
            <mc:AlternateContent xmlns:mc="http://schemas.openxmlformats.org/markup-compatibility/2006">
              <mc:Choice xmlns:v="urn:schemas-microsoft-com:vml" Requires="v">
                <p:oleObj name="think-cell Slide" r:id="rId3" imgW="473" imgH="473" progId="TCLayout.ActiveDocument.1">
                  <p:embed/>
                </p:oleObj>
              </mc:Choice>
              <mc:Fallback>
                <p:oleObj name="think-cell Slide" r:id="rId3" imgW="473" imgH="473" progId="TCLayout.ActiveDocument.1">
                  <p:embed/>
                  <p:pic>
                    <p:nvPicPr>
                      <p:cNvPr id="10" name="Object 9" hidden="1">
                        <a:extLst>
                          <a:ext uri="{FF2B5EF4-FFF2-40B4-BE49-F238E27FC236}">
                            <a16:creationId xmlns:a16="http://schemas.microsoft.com/office/drawing/2014/main" id="{486A6605-28FD-4C5B-BCA5-7DF45A92009B}"/>
                          </a:ext>
                        </a:extLst>
                      </p:cNvPr>
                      <p:cNvPicPr/>
                      <p:nvPr/>
                    </p:nvPicPr>
                    <p:blipFill>
                      <a:blip r:embed="rId4"/>
                      <a:stretch>
                        <a:fillRect/>
                      </a:stretch>
                    </p:blipFill>
                    <p:spPr>
                      <a:xfrm>
                        <a:off x="2017" y="1588"/>
                        <a:ext cx="2016" cy="1588"/>
                      </a:xfrm>
                      <a:prstGeom prst="rect">
                        <a:avLst/>
                      </a:prstGeom>
                    </p:spPr>
                  </p:pic>
                </p:oleObj>
              </mc:Fallback>
            </mc:AlternateContent>
          </a:graphicData>
        </a:graphic>
      </p:graphicFrame>
      <p:sp>
        <p:nvSpPr>
          <p:cNvPr id="2" name="Title"/>
          <p:cNvSpPr>
            <a:spLocks noGrp="1"/>
          </p:cNvSpPr>
          <p:nvPr>
            <p:ph type="body" sz="quarter" idx="10" hasCustomPrompt="1"/>
          </p:nvPr>
        </p:nvSpPr>
        <p:spPr>
          <a:xfrm>
            <a:off x="457200" y="3429000"/>
            <a:ext cx="11201400" cy="617477"/>
          </a:xfrm>
        </p:spPr>
        <p:txBody>
          <a:bodyPr wrap="square" lIns="0" tIns="0" rIns="0" bIns="0" anchor="b">
            <a:spAutoFit/>
          </a:bodyPr>
          <a:lstStyle>
            <a:lvl1pPr marL="0" indent="0" fontAlgn="base">
              <a:lnSpc>
                <a:spcPct val="88000"/>
              </a:lnSpc>
              <a:spcBef>
                <a:spcPts val="0"/>
              </a:spcBef>
              <a:spcAft>
                <a:spcPts val="0"/>
              </a:spcAft>
              <a:buFont typeface="Arial" panose="020B0604020202020204" pitchFamily="34" charset="0"/>
              <a:buChar char="​"/>
              <a:defRPr sz="4500" b="1">
                <a:solidFill>
                  <a:schemeClr val="bg1"/>
                </a:solidFill>
                <a:latin typeface="Archivo Narrow" pitchFamily="2" charset="77"/>
                <a:ea typeface="+mj-ea"/>
                <a:cs typeface="Archivo Narrow" pitchFamily="2" charset="77"/>
              </a:defRPr>
            </a:lvl1pPr>
            <a:lvl2pPr marL="0" indent="0" fontAlgn="base">
              <a:lnSpc>
                <a:spcPct val="88000"/>
              </a:lnSpc>
              <a:spcBef>
                <a:spcPts val="0"/>
              </a:spcBef>
              <a:spcAft>
                <a:spcPts val="0"/>
              </a:spcAft>
              <a:buFont typeface="Arial" panose="020B0604020202020204" pitchFamily="34" charset="0"/>
              <a:buChar char="​"/>
              <a:defRPr sz="2667">
                <a:solidFill>
                  <a:schemeClr val="tx1"/>
                </a:solidFill>
              </a:defRPr>
            </a:lvl2pPr>
            <a:lvl3pPr marL="0" indent="0">
              <a:lnSpc>
                <a:spcPct val="88000"/>
              </a:lnSpc>
              <a:spcBef>
                <a:spcPts val="0"/>
              </a:spcBef>
              <a:spcAft>
                <a:spcPts val="0"/>
              </a:spcAft>
              <a:buFont typeface="Arial" panose="020B0604020202020204" pitchFamily="34" charset="0"/>
              <a:buChar char="​"/>
              <a:defRPr sz="2667">
                <a:solidFill>
                  <a:schemeClr val="tx1"/>
                </a:solidFill>
              </a:defRPr>
            </a:lvl3pPr>
            <a:lvl4pPr marL="0" indent="0">
              <a:lnSpc>
                <a:spcPct val="88000"/>
              </a:lnSpc>
              <a:spcBef>
                <a:spcPts val="0"/>
              </a:spcBef>
              <a:spcAft>
                <a:spcPts val="0"/>
              </a:spcAft>
              <a:buFont typeface="Arial" panose="020B0604020202020204" pitchFamily="34" charset="0"/>
              <a:buChar char="​"/>
              <a:defRPr sz="2667">
                <a:solidFill>
                  <a:schemeClr val="tx1"/>
                </a:solidFill>
              </a:defRPr>
            </a:lvl4pPr>
            <a:lvl5pPr marL="0" indent="0">
              <a:lnSpc>
                <a:spcPct val="88000"/>
              </a:lnSpc>
              <a:spcBef>
                <a:spcPts val="0"/>
              </a:spcBef>
              <a:spcAft>
                <a:spcPts val="0"/>
              </a:spcAft>
              <a:buFont typeface="Arial" panose="020B0604020202020204" pitchFamily="34" charset="0"/>
              <a:buChar char="​"/>
              <a:defRPr sz="2667">
                <a:solidFill>
                  <a:schemeClr val="tx1"/>
                </a:solidFill>
              </a:defRPr>
            </a:lvl5pPr>
            <a:lvl6pPr marL="0" indent="0">
              <a:lnSpc>
                <a:spcPct val="88000"/>
              </a:lnSpc>
              <a:spcBef>
                <a:spcPts val="0"/>
              </a:spcBef>
              <a:spcAft>
                <a:spcPts val="0"/>
              </a:spcAft>
              <a:buFont typeface="Arial" panose="020B0604020202020204" pitchFamily="34" charset="0"/>
              <a:buChar char="​"/>
              <a:defRPr sz="2667">
                <a:solidFill>
                  <a:schemeClr val="tx1"/>
                </a:solidFill>
              </a:defRPr>
            </a:lvl6pPr>
            <a:lvl7pPr marL="0" indent="0">
              <a:lnSpc>
                <a:spcPct val="88000"/>
              </a:lnSpc>
              <a:spcBef>
                <a:spcPts val="0"/>
              </a:spcBef>
              <a:spcAft>
                <a:spcPts val="0"/>
              </a:spcAft>
              <a:buFont typeface="Arial" panose="020B0604020202020204" pitchFamily="34" charset="0"/>
              <a:buChar char="​"/>
              <a:defRPr sz="2667">
                <a:solidFill>
                  <a:schemeClr val="tx1"/>
                </a:solidFill>
              </a:defRPr>
            </a:lvl7pPr>
            <a:lvl8pPr marL="0" indent="0">
              <a:lnSpc>
                <a:spcPct val="88000"/>
              </a:lnSpc>
              <a:spcBef>
                <a:spcPts val="0"/>
              </a:spcBef>
              <a:spcAft>
                <a:spcPts val="0"/>
              </a:spcAft>
              <a:buFont typeface="Arial" panose="020B0604020202020204" pitchFamily="34" charset="0"/>
              <a:buChar char="​"/>
              <a:defRPr sz="2667">
                <a:solidFill>
                  <a:schemeClr val="tx1"/>
                </a:solidFill>
              </a:defRPr>
            </a:lvl8pPr>
            <a:lvl9pPr marL="0" indent="0">
              <a:lnSpc>
                <a:spcPct val="88000"/>
              </a:lnSpc>
              <a:spcBef>
                <a:spcPts val="0"/>
              </a:spcBef>
              <a:spcAft>
                <a:spcPts val="0"/>
              </a:spcAft>
              <a:buFont typeface="Arial" panose="020B0604020202020204" pitchFamily="34" charset="0"/>
              <a:buChar char="​"/>
              <a:defRPr sz="2667">
                <a:solidFill>
                  <a:schemeClr val="tx1"/>
                </a:solidFill>
              </a:defRPr>
            </a:lvl9pPr>
          </a:lstStyle>
          <a:p>
            <a:pPr lvl="0"/>
            <a:r>
              <a:rPr lang="en-US"/>
              <a:t>TITLE</a:t>
            </a:r>
          </a:p>
        </p:txBody>
      </p:sp>
      <p:sp>
        <p:nvSpPr>
          <p:cNvPr id="3" name="Subtitle"/>
          <p:cNvSpPr>
            <a:spLocks noGrp="1"/>
          </p:cNvSpPr>
          <p:nvPr>
            <p:ph type="body" sz="quarter" idx="11" hasCustomPrompt="1"/>
          </p:nvPr>
        </p:nvSpPr>
        <p:spPr>
          <a:xfrm>
            <a:off x="457200" y="4238543"/>
            <a:ext cx="11201400" cy="439031"/>
          </a:xfrm>
        </p:spPr>
        <p:txBody>
          <a:bodyPr wrap="square" lIns="0" tIns="0" rIns="0" bIns="0">
            <a:spAutoFit/>
          </a:bodyPr>
          <a:lstStyle>
            <a:lvl1pPr marL="0" indent="0">
              <a:lnSpc>
                <a:spcPct val="88000"/>
              </a:lnSpc>
              <a:spcBef>
                <a:spcPts val="0"/>
              </a:spcBef>
              <a:spcAft>
                <a:spcPts val="0"/>
              </a:spcAft>
              <a:buFont typeface="Arial" panose="020B0604020202020204" pitchFamily="34" charset="0"/>
              <a:buChar char="​"/>
              <a:defRPr sz="3200" b="0" i="0">
                <a:solidFill>
                  <a:schemeClr val="bg1"/>
                </a:solidFill>
                <a:latin typeface="Archivo Narrow" pitchFamily="2" charset="77"/>
                <a:cs typeface="Archivo Narrow" pitchFamily="2" charset="77"/>
              </a:defRPr>
            </a:lvl1pPr>
            <a:lvl2pPr marL="0" indent="0">
              <a:lnSpc>
                <a:spcPct val="88000"/>
              </a:lnSpc>
              <a:spcBef>
                <a:spcPts val="0"/>
              </a:spcBef>
              <a:spcAft>
                <a:spcPts val="0"/>
              </a:spcAft>
              <a:buFont typeface="Arial" panose="020B0604020202020204" pitchFamily="34" charset="0"/>
              <a:buChar char="​"/>
              <a:defRPr sz="2667">
                <a:solidFill>
                  <a:schemeClr val="tx1"/>
                </a:solidFill>
              </a:defRPr>
            </a:lvl2pPr>
            <a:lvl3pPr marL="0" indent="0">
              <a:lnSpc>
                <a:spcPct val="88000"/>
              </a:lnSpc>
              <a:spcBef>
                <a:spcPts val="0"/>
              </a:spcBef>
              <a:spcAft>
                <a:spcPts val="0"/>
              </a:spcAft>
              <a:buFont typeface="Arial" panose="020B0604020202020204" pitchFamily="34" charset="0"/>
              <a:buChar char="​"/>
              <a:defRPr sz="2667">
                <a:solidFill>
                  <a:schemeClr val="tx1"/>
                </a:solidFill>
              </a:defRPr>
            </a:lvl3pPr>
            <a:lvl4pPr marL="0" indent="0">
              <a:lnSpc>
                <a:spcPct val="88000"/>
              </a:lnSpc>
              <a:spcBef>
                <a:spcPts val="0"/>
              </a:spcBef>
              <a:spcAft>
                <a:spcPts val="0"/>
              </a:spcAft>
              <a:buFont typeface="Arial" panose="020B0604020202020204" pitchFamily="34" charset="0"/>
              <a:buChar char="​"/>
              <a:defRPr sz="2667">
                <a:solidFill>
                  <a:schemeClr val="tx1"/>
                </a:solidFill>
              </a:defRPr>
            </a:lvl4pPr>
            <a:lvl5pPr marL="0" indent="0">
              <a:lnSpc>
                <a:spcPct val="88000"/>
              </a:lnSpc>
              <a:spcBef>
                <a:spcPts val="0"/>
              </a:spcBef>
              <a:spcAft>
                <a:spcPts val="0"/>
              </a:spcAft>
              <a:buFont typeface="Arial" panose="020B0604020202020204" pitchFamily="34" charset="0"/>
              <a:buChar char="​"/>
              <a:defRPr sz="2667">
                <a:solidFill>
                  <a:schemeClr val="tx1"/>
                </a:solidFill>
              </a:defRPr>
            </a:lvl5pPr>
            <a:lvl6pPr marL="0" indent="0">
              <a:lnSpc>
                <a:spcPct val="88000"/>
              </a:lnSpc>
              <a:spcBef>
                <a:spcPts val="0"/>
              </a:spcBef>
              <a:spcAft>
                <a:spcPts val="0"/>
              </a:spcAft>
              <a:buFont typeface="Arial" panose="020B0604020202020204" pitchFamily="34" charset="0"/>
              <a:buChar char="​"/>
              <a:defRPr sz="2667">
                <a:solidFill>
                  <a:schemeClr val="tx1"/>
                </a:solidFill>
              </a:defRPr>
            </a:lvl6pPr>
            <a:lvl7pPr marL="0" indent="0">
              <a:lnSpc>
                <a:spcPct val="88000"/>
              </a:lnSpc>
              <a:spcBef>
                <a:spcPts val="0"/>
              </a:spcBef>
              <a:spcAft>
                <a:spcPts val="0"/>
              </a:spcAft>
              <a:buFont typeface="Arial" panose="020B0604020202020204" pitchFamily="34" charset="0"/>
              <a:buChar char="​"/>
              <a:defRPr sz="2667">
                <a:solidFill>
                  <a:schemeClr val="tx1"/>
                </a:solidFill>
              </a:defRPr>
            </a:lvl7pPr>
            <a:lvl8pPr marL="0" indent="0">
              <a:lnSpc>
                <a:spcPct val="88000"/>
              </a:lnSpc>
              <a:spcBef>
                <a:spcPts val="0"/>
              </a:spcBef>
              <a:spcAft>
                <a:spcPts val="0"/>
              </a:spcAft>
              <a:buFont typeface="Arial" panose="020B0604020202020204" pitchFamily="34" charset="0"/>
              <a:buChar char="​"/>
              <a:defRPr sz="2667">
                <a:solidFill>
                  <a:schemeClr val="tx1"/>
                </a:solidFill>
              </a:defRPr>
            </a:lvl8pPr>
            <a:lvl9pPr marL="0" indent="0">
              <a:lnSpc>
                <a:spcPct val="88000"/>
              </a:lnSpc>
              <a:spcBef>
                <a:spcPts val="0"/>
              </a:spcBef>
              <a:spcAft>
                <a:spcPts val="0"/>
              </a:spcAft>
              <a:buFont typeface="Arial" panose="020B0604020202020204" pitchFamily="34" charset="0"/>
              <a:buChar char="​"/>
              <a:defRPr sz="2667">
                <a:solidFill>
                  <a:schemeClr val="tx1"/>
                </a:solidFill>
              </a:defRPr>
            </a:lvl9pPr>
          </a:lstStyle>
          <a:p>
            <a:pPr lvl="0"/>
            <a:r>
              <a:rPr lang="en-US"/>
              <a:t>Subtitle</a:t>
            </a:r>
          </a:p>
        </p:txBody>
      </p:sp>
      <p:sp>
        <p:nvSpPr>
          <p:cNvPr id="4" name="Presenter"/>
          <p:cNvSpPr>
            <a:spLocks noGrp="1"/>
          </p:cNvSpPr>
          <p:nvPr>
            <p:ph type="body" sz="quarter" idx="13" hasCustomPrompt="1"/>
          </p:nvPr>
        </p:nvSpPr>
        <p:spPr>
          <a:xfrm>
            <a:off x="495300" y="5902523"/>
            <a:ext cx="11201400" cy="307777"/>
          </a:xfrm>
        </p:spPr>
        <p:txBody>
          <a:bodyPr wrap="square" lIns="0" tIns="0" rIns="0" bIns="0">
            <a:spAutoFit/>
          </a:bodyPr>
          <a:lstStyle>
            <a:lvl1pPr marL="0" indent="0">
              <a:spcBef>
                <a:spcPts val="0"/>
              </a:spcBef>
              <a:spcAft>
                <a:spcPts val="0"/>
              </a:spcAft>
              <a:buFont typeface="Arial" panose="020B0604020202020204" pitchFamily="34" charset="0"/>
              <a:buChar char="​"/>
              <a:defRPr sz="2000" b="0" i="0">
                <a:solidFill>
                  <a:schemeClr val="bg1"/>
                </a:solidFill>
                <a:latin typeface="Archivo Narrow" pitchFamily="2" charset="77"/>
                <a:cs typeface="Archivo Narrow" pitchFamily="2" charset="77"/>
              </a:defRPr>
            </a:lvl1pPr>
            <a:lvl2pPr marL="0" indent="0" fontAlgn="base">
              <a:spcBef>
                <a:spcPts val="0"/>
              </a:spcBef>
              <a:spcAft>
                <a:spcPts val="0"/>
              </a:spcAft>
              <a:buFont typeface="Arial" panose="020B0604020202020204" pitchFamily="34" charset="0"/>
              <a:buChar char="​"/>
              <a:defRPr sz="1714">
                <a:solidFill>
                  <a:schemeClr val="tx1"/>
                </a:solidFill>
              </a:defRPr>
            </a:lvl2pPr>
            <a:lvl3pPr marL="0" indent="0">
              <a:spcBef>
                <a:spcPts val="0"/>
              </a:spcBef>
              <a:spcAft>
                <a:spcPts val="0"/>
              </a:spcAft>
              <a:buFont typeface="Arial" panose="020B0604020202020204" pitchFamily="34" charset="0"/>
              <a:buChar char="​"/>
              <a:defRPr sz="1714">
                <a:solidFill>
                  <a:schemeClr val="tx1"/>
                </a:solidFill>
              </a:defRPr>
            </a:lvl3pPr>
            <a:lvl4pPr marL="0" indent="0">
              <a:spcBef>
                <a:spcPts val="0"/>
              </a:spcBef>
              <a:spcAft>
                <a:spcPts val="0"/>
              </a:spcAft>
              <a:buFont typeface="Arial" panose="020B0604020202020204" pitchFamily="34" charset="0"/>
              <a:buChar char="​"/>
              <a:defRPr sz="1714">
                <a:solidFill>
                  <a:schemeClr val="tx1"/>
                </a:solidFill>
              </a:defRPr>
            </a:lvl4pPr>
            <a:lvl5pPr marL="0" indent="0">
              <a:spcBef>
                <a:spcPts val="0"/>
              </a:spcBef>
              <a:spcAft>
                <a:spcPts val="0"/>
              </a:spcAft>
              <a:buFont typeface="Arial" panose="020B0604020202020204" pitchFamily="34" charset="0"/>
              <a:buChar char="​"/>
              <a:defRPr sz="1714">
                <a:solidFill>
                  <a:schemeClr val="tx1"/>
                </a:solidFill>
              </a:defRPr>
            </a:lvl5pPr>
            <a:lvl6pPr marL="0" indent="0">
              <a:spcBef>
                <a:spcPts val="0"/>
              </a:spcBef>
              <a:spcAft>
                <a:spcPts val="0"/>
              </a:spcAft>
              <a:buFont typeface="Arial" panose="020B0604020202020204" pitchFamily="34" charset="0"/>
              <a:buChar char="​"/>
              <a:defRPr sz="1714">
                <a:solidFill>
                  <a:schemeClr val="tx1"/>
                </a:solidFill>
              </a:defRPr>
            </a:lvl6pPr>
            <a:lvl7pPr marL="0" indent="0">
              <a:spcBef>
                <a:spcPts val="0"/>
              </a:spcBef>
              <a:spcAft>
                <a:spcPts val="0"/>
              </a:spcAft>
              <a:buFont typeface="Arial" panose="020B0604020202020204" pitchFamily="34" charset="0"/>
              <a:buChar char="​"/>
              <a:defRPr sz="1714">
                <a:solidFill>
                  <a:schemeClr val="tx1"/>
                </a:solidFill>
              </a:defRPr>
            </a:lvl7pPr>
            <a:lvl8pPr marL="0" indent="0">
              <a:spcBef>
                <a:spcPts val="0"/>
              </a:spcBef>
              <a:spcAft>
                <a:spcPts val="0"/>
              </a:spcAft>
              <a:buFont typeface="Arial" panose="020B0604020202020204" pitchFamily="34" charset="0"/>
              <a:buChar char="​"/>
              <a:defRPr sz="1714">
                <a:solidFill>
                  <a:schemeClr val="tx1"/>
                </a:solidFill>
              </a:defRPr>
            </a:lvl8pPr>
            <a:lvl9pPr marL="0" indent="0">
              <a:spcBef>
                <a:spcPts val="0"/>
              </a:spcBef>
              <a:spcAft>
                <a:spcPts val="0"/>
              </a:spcAft>
              <a:buFont typeface="Arial" panose="020B0604020202020204" pitchFamily="34" charset="0"/>
              <a:buChar char="​"/>
              <a:defRPr sz="1714">
                <a:solidFill>
                  <a:schemeClr val="tx1"/>
                </a:solidFill>
              </a:defRPr>
            </a:lvl9pPr>
          </a:lstStyle>
          <a:p>
            <a:pPr lvl="0"/>
            <a:r>
              <a:rPr lang="en-US"/>
              <a:t>Date or presenter</a:t>
            </a:r>
          </a:p>
        </p:txBody>
      </p:sp>
      <p:pic>
        <p:nvPicPr>
          <p:cNvPr id="7" name="Picture 6" descr="A black background with blue text&#10;&#10;Description automatically generated">
            <a:extLst>
              <a:ext uri="{FF2B5EF4-FFF2-40B4-BE49-F238E27FC236}">
                <a16:creationId xmlns:a16="http://schemas.microsoft.com/office/drawing/2014/main" id="{ADC86027-3A8E-20D2-A692-7CB5725A2AC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14418" y="517407"/>
            <a:ext cx="2481182" cy="729925"/>
          </a:xfrm>
          <a:prstGeom prst="rect">
            <a:avLst/>
          </a:prstGeom>
        </p:spPr>
      </p:pic>
      <p:pic>
        <p:nvPicPr>
          <p:cNvPr id="9" name="Picture 8" descr="A black background with a black square&#10;&#10;Description automatically generated with medium confidence">
            <a:extLst>
              <a:ext uri="{FF2B5EF4-FFF2-40B4-BE49-F238E27FC236}">
                <a16:creationId xmlns:a16="http://schemas.microsoft.com/office/drawing/2014/main" id="{D23D32CD-493B-91E6-370A-C55BA538139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3434975" y="475401"/>
            <a:ext cx="1670425" cy="802152"/>
          </a:xfrm>
          <a:prstGeom prst="rect">
            <a:avLst/>
          </a:prstGeom>
        </p:spPr>
      </p:pic>
      <p:pic>
        <p:nvPicPr>
          <p:cNvPr id="15" name="Picture 14">
            <a:extLst>
              <a:ext uri="{FF2B5EF4-FFF2-40B4-BE49-F238E27FC236}">
                <a16:creationId xmlns:a16="http://schemas.microsoft.com/office/drawing/2014/main" id="{3C664A91-3DD1-7469-ED98-4F979A9ED8FB}"/>
              </a:ext>
            </a:extLst>
          </p:cNvPr>
          <p:cNvPicPr>
            <a:picLocks noChangeAspect="1"/>
          </p:cNvPicPr>
          <p:nvPr userDrawn="1"/>
        </p:nvPicPr>
        <p:blipFill>
          <a:blip r:embed="rId7"/>
          <a:stretch>
            <a:fillRect/>
          </a:stretch>
        </p:blipFill>
        <p:spPr>
          <a:xfrm>
            <a:off x="8915400" y="487641"/>
            <a:ext cx="2700838" cy="777673"/>
          </a:xfrm>
          <a:prstGeom prst="rect">
            <a:avLst/>
          </a:prstGeom>
        </p:spPr>
      </p:pic>
      <p:pic>
        <p:nvPicPr>
          <p:cNvPr id="17" name="Picture 16" descr="A black background with text&#10;&#10;Description automatically generated">
            <a:extLst>
              <a:ext uri="{FF2B5EF4-FFF2-40B4-BE49-F238E27FC236}">
                <a16:creationId xmlns:a16="http://schemas.microsoft.com/office/drawing/2014/main" id="{C2BC17EF-F4A5-60C2-3E2D-D7BA80AB7370}"/>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5562600" y="440967"/>
            <a:ext cx="2700839" cy="871021"/>
          </a:xfrm>
          <a:prstGeom prst="rect">
            <a:avLst/>
          </a:prstGeom>
        </p:spPr>
      </p:pic>
    </p:spTree>
    <p:extLst>
      <p:ext uri="{BB962C8B-B14F-4D97-AF65-F5344CB8AC3E}">
        <p14:creationId xmlns:p14="http://schemas.microsoft.com/office/powerpoint/2010/main" val="26729950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3" name="Picture 2" descr="IRC_Presentation_Graph_14-16.png"/>
          <p:cNvPicPr>
            <a:picLocks noChangeAspect="1"/>
          </p:cNvPicPr>
          <p:nvPr userDrawn="1"/>
        </p:nvPicPr>
        <p:blipFill>
          <a:blip r:embed="rId2"/>
          <a:stretch>
            <a:fillRect/>
          </a:stretch>
        </p:blipFill>
        <p:spPr>
          <a:xfrm>
            <a:off x="0" y="0"/>
            <a:ext cx="12192000" cy="6858000"/>
          </a:xfrm>
          <a:prstGeom prst="rect">
            <a:avLst/>
          </a:prstGeom>
        </p:spPr>
      </p:pic>
      <p:sp>
        <p:nvSpPr>
          <p:cNvPr id="6" name="Title 4"/>
          <p:cNvSpPr>
            <a:spLocks noGrp="1"/>
          </p:cNvSpPr>
          <p:nvPr>
            <p:ph type="title"/>
          </p:nvPr>
        </p:nvSpPr>
        <p:spPr>
          <a:xfrm>
            <a:off x="1680000" y="1200000"/>
            <a:ext cx="2908933" cy="2931733"/>
          </a:xfrm>
          <a:prstGeom prst="rect">
            <a:avLst/>
          </a:prstGeom>
        </p:spPr>
        <p:txBody>
          <a:bodyPr vert="horz" lIns="0" tIns="0" rIns="0" bIns="0"/>
          <a:lstStyle>
            <a:lvl1pPr>
              <a:defRPr sz="2933"/>
            </a:lvl1pPr>
          </a:lstStyle>
          <a:p>
            <a:r>
              <a:rPr lang="en-US"/>
              <a:t>Click to edit Master title style</a:t>
            </a:r>
          </a:p>
        </p:txBody>
      </p:sp>
    </p:spTree>
    <p:extLst>
      <p:ext uri="{BB962C8B-B14F-4D97-AF65-F5344CB8AC3E}">
        <p14:creationId xmlns:p14="http://schemas.microsoft.com/office/powerpoint/2010/main" val="42647633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pic>
        <p:nvPicPr>
          <p:cNvPr id="4" name="Picture 3" descr="IRC_Presentation_Graph_18-25.png"/>
          <p:cNvPicPr>
            <a:picLocks noChangeAspect="1"/>
          </p:cNvPicPr>
          <p:nvPr userDrawn="1"/>
        </p:nvPicPr>
        <p:blipFill>
          <a:blip r:embed="rId2"/>
          <a:stretch>
            <a:fillRect/>
          </a:stretch>
        </p:blipFill>
        <p:spPr>
          <a:xfrm>
            <a:off x="0" y="0"/>
            <a:ext cx="12192000" cy="6858000"/>
          </a:xfrm>
          <a:prstGeom prst="rect">
            <a:avLst/>
          </a:prstGeom>
        </p:spPr>
      </p:pic>
      <p:sp>
        <p:nvSpPr>
          <p:cNvPr id="3" name="Title Placeholder 1"/>
          <p:cNvSpPr>
            <a:spLocks noGrp="1"/>
          </p:cNvSpPr>
          <p:nvPr>
            <p:ph type="title"/>
          </p:nvPr>
        </p:nvSpPr>
        <p:spPr>
          <a:xfrm>
            <a:off x="1680000" y="1200000"/>
            <a:ext cx="8734000" cy="832000"/>
          </a:xfrm>
          <a:prstGeom prst="rect">
            <a:avLst/>
          </a:prstGeom>
        </p:spPr>
        <p:txBody>
          <a:bodyPr vert="horz" wrap="square" lIns="0" tIns="0" rIns="0" bIns="0" rtlCol="0" anchor="t" anchorCtr="0">
            <a:normAutofit/>
          </a:bodyPr>
          <a:lstStyle/>
          <a:p>
            <a:r>
              <a:rPr lang="en-US"/>
              <a:t>Click to edit Master title style</a:t>
            </a:r>
          </a:p>
        </p:txBody>
      </p:sp>
    </p:spTree>
    <p:extLst>
      <p:ext uri="{BB962C8B-B14F-4D97-AF65-F5344CB8AC3E}">
        <p14:creationId xmlns:p14="http://schemas.microsoft.com/office/powerpoint/2010/main" val="224825495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Body Content">
    <p:spTree>
      <p:nvGrpSpPr>
        <p:cNvPr id="1" name=""/>
        <p:cNvGrpSpPr/>
        <p:nvPr/>
      </p:nvGrpSpPr>
      <p:grpSpPr>
        <a:xfrm>
          <a:off x="0" y="0"/>
          <a:ext cx="0" cy="0"/>
          <a:chOff x="0" y="0"/>
          <a:chExt cx="0" cy="0"/>
        </a:xfrm>
      </p:grpSpPr>
      <p:grpSp>
        <p:nvGrpSpPr>
          <p:cNvPr id="7" name="Group 4"/>
          <p:cNvGrpSpPr>
            <a:grpSpLocks noChangeAspect="1"/>
          </p:cNvGrpSpPr>
          <p:nvPr userDrawn="1"/>
        </p:nvGrpSpPr>
        <p:grpSpPr bwMode="auto">
          <a:xfrm>
            <a:off x="2118" y="0"/>
            <a:ext cx="12187767" cy="6858000"/>
            <a:chOff x="1" y="0"/>
            <a:chExt cx="5758" cy="4320"/>
          </a:xfrm>
          <a:solidFill>
            <a:schemeClr val="accent4"/>
          </a:solidFill>
        </p:grpSpPr>
        <p:sp>
          <p:nvSpPr>
            <p:cNvPr id="8" name="Freeform 5"/>
            <p:cNvSpPr>
              <a:spLocks/>
            </p:cNvSpPr>
            <p:nvPr/>
          </p:nvSpPr>
          <p:spPr bwMode="auto">
            <a:xfrm>
              <a:off x="1" y="0"/>
              <a:ext cx="2183" cy="582"/>
            </a:xfrm>
            <a:custGeom>
              <a:avLst/>
              <a:gdLst>
                <a:gd name="T0" fmla="*/ 1308 w 2183"/>
                <a:gd name="T1" fmla="*/ 0 h 582"/>
                <a:gd name="T2" fmla="*/ 0 w 2183"/>
                <a:gd name="T3" fmla="*/ 348 h 582"/>
                <a:gd name="T4" fmla="*/ 0 w 2183"/>
                <a:gd name="T5" fmla="*/ 582 h 582"/>
                <a:gd name="T6" fmla="*/ 2183 w 2183"/>
                <a:gd name="T7" fmla="*/ 0 h 582"/>
                <a:gd name="T8" fmla="*/ 1308 w 2183"/>
                <a:gd name="T9" fmla="*/ 0 h 582"/>
              </a:gdLst>
              <a:ahLst/>
              <a:cxnLst>
                <a:cxn ang="0">
                  <a:pos x="T0" y="T1"/>
                </a:cxn>
                <a:cxn ang="0">
                  <a:pos x="T2" y="T3"/>
                </a:cxn>
                <a:cxn ang="0">
                  <a:pos x="T4" y="T5"/>
                </a:cxn>
                <a:cxn ang="0">
                  <a:pos x="T6" y="T7"/>
                </a:cxn>
                <a:cxn ang="0">
                  <a:pos x="T8" y="T9"/>
                </a:cxn>
              </a:cxnLst>
              <a:rect l="0" t="0" r="r" b="b"/>
              <a:pathLst>
                <a:path w="2183" h="582">
                  <a:moveTo>
                    <a:pt x="1308" y="0"/>
                  </a:moveTo>
                  <a:lnTo>
                    <a:pt x="0" y="348"/>
                  </a:lnTo>
                  <a:lnTo>
                    <a:pt x="0" y="582"/>
                  </a:lnTo>
                  <a:lnTo>
                    <a:pt x="2183" y="0"/>
                  </a:lnTo>
                  <a:lnTo>
                    <a:pt x="130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 name="Freeform 6"/>
            <p:cNvSpPr>
              <a:spLocks/>
            </p:cNvSpPr>
            <p:nvPr/>
          </p:nvSpPr>
          <p:spPr bwMode="auto">
            <a:xfrm>
              <a:off x="3852" y="3810"/>
              <a:ext cx="1907" cy="510"/>
            </a:xfrm>
            <a:custGeom>
              <a:avLst/>
              <a:gdLst>
                <a:gd name="T0" fmla="*/ 0 w 1907"/>
                <a:gd name="T1" fmla="*/ 510 h 510"/>
                <a:gd name="T2" fmla="*/ 875 w 1907"/>
                <a:gd name="T3" fmla="*/ 510 h 510"/>
                <a:gd name="T4" fmla="*/ 1907 w 1907"/>
                <a:gd name="T5" fmla="*/ 234 h 510"/>
                <a:gd name="T6" fmla="*/ 1907 w 1907"/>
                <a:gd name="T7" fmla="*/ 0 h 510"/>
                <a:gd name="T8" fmla="*/ 0 w 1907"/>
                <a:gd name="T9" fmla="*/ 510 h 510"/>
              </a:gdLst>
              <a:ahLst/>
              <a:cxnLst>
                <a:cxn ang="0">
                  <a:pos x="T0" y="T1"/>
                </a:cxn>
                <a:cxn ang="0">
                  <a:pos x="T2" y="T3"/>
                </a:cxn>
                <a:cxn ang="0">
                  <a:pos x="T4" y="T5"/>
                </a:cxn>
                <a:cxn ang="0">
                  <a:pos x="T6" y="T7"/>
                </a:cxn>
                <a:cxn ang="0">
                  <a:pos x="T8" y="T9"/>
                </a:cxn>
              </a:cxnLst>
              <a:rect l="0" t="0" r="r" b="b"/>
              <a:pathLst>
                <a:path w="1907" h="510">
                  <a:moveTo>
                    <a:pt x="0" y="510"/>
                  </a:moveTo>
                  <a:lnTo>
                    <a:pt x="875" y="510"/>
                  </a:lnTo>
                  <a:lnTo>
                    <a:pt x="1907" y="234"/>
                  </a:lnTo>
                  <a:lnTo>
                    <a:pt x="1907" y="0"/>
                  </a:lnTo>
                  <a:lnTo>
                    <a:pt x="0" y="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grpSp>
      <p:sp>
        <p:nvSpPr>
          <p:cNvPr id="2" name="Title 1"/>
          <p:cNvSpPr>
            <a:spLocks noGrp="1"/>
          </p:cNvSpPr>
          <p:nvPr>
            <p:ph type="title"/>
          </p:nvPr>
        </p:nvSpPr>
        <p:spPr>
          <a:xfrm>
            <a:off x="776815" y="1036800"/>
            <a:ext cx="10641600" cy="936000"/>
          </a:xfrm>
        </p:spPr>
        <p:txBody>
          <a:bodyPr/>
          <a:lstStyle>
            <a:lvl1pPr>
              <a:defRPr b="0" i="0">
                <a:latin typeface="+mn-lt"/>
                <a:cs typeface="VAG Rounded Std Light"/>
              </a:defRPr>
            </a:lvl1pPr>
          </a:lstStyle>
          <a:p>
            <a:r>
              <a:rPr lang="en-GB"/>
              <a:t>Click to edit Master title style</a:t>
            </a:r>
            <a:endParaRPr lang="en-US"/>
          </a:p>
        </p:txBody>
      </p:sp>
      <p:sp>
        <p:nvSpPr>
          <p:cNvPr id="3" name="Content Placeholder 2"/>
          <p:cNvSpPr>
            <a:spLocks noGrp="1"/>
          </p:cNvSpPr>
          <p:nvPr>
            <p:ph idx="1"/>
          </p:nvPr>
        </p:nvSpPr>
        <p:spPr>
          <a:xfrm>
            <a:off x="776817" y="2178000"/>
            <a:ext cx="10640484" cy="3945600"/>
          </a:xfrm>
        </p:spPr>
        <p:txBody>
          <a:bodyPr/>
          <a:lstStyle>
            <a:lvl1pPr>
              <a:defRPr>
                <a:latin typeface="+mn-lt"/>
              </a:defRPr>
            </a:lvl1pPr>
            <a:lvl2pPr marL="269875" indent="-269875">
              <a:buFont typeface="Century Gothic" panose="020B0502020202020204" pitchFamily="34" charset="0"/>
              <a:buChar char="−"/>
              <a:defRPr>
                <a:latin typeface="+mn-lt"/>
              </a:defRPr>
            </a:lvl2pPr>
            <a:lvl3pPr marL="541338" indent="-271463">
              <a:buFont typeface="Century Gothic" panose="020B0502020202020204" pitchFamily="34" charset="0"/>
              <a:buChar char="−"/>
              <a:defRPr>
                <a:latin typeface="+mn-lt"/>
              </a:defRPr>
            </a:lvl3pPr>
            <a:lvl4pPr marL="803275" indent="-261938">
              <a:buFont typeface="Century Gothic" panose="020B0502020202020204" pitchFamily="34" charset="0"/>
              <a:buChar char="−"/>
              <a:defRPr>
                <a:latin typeface="+mn-lt"/>
              </a:defRPr>
            </a:lvl4pPr>
            <a:lvl5pPr>
              <a:defRPr>
                <a:latin typeface="+mn-l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p:txBody>
          <a:bodyPr/>
          <a:lstStyle>
            <a:lvl1pPr>
              <a:defRPr cap="all"/>
            </a:lvl1pPr>
          </a:lstStyle>
          <a:p>
            <a:r>
              <a:rPr lang="en-US"/>
              <a:t>example presentation title</a:t>
            </a:r>
          </a:p>
        </p:txBody>
      </p:sp>
      <p:sp>
        <p:nvSpPr>
          <p:cNvPr id="12" name="Text Placeholder 10"/>
          <p:cNvSpPr>
            <a:spLocks noGrp="1"/>
          </p:cNvSpPr>
          <p:nvPr>
            <p:ph type="body" sz="quarter" idx="13" hasCustomPrompt="1"/>
          </p:nvPr>
        </p:nvSpPr>
        <p:spPr>
          <a:xfrm>
            <a:off x="4773084" y="6290798"/>
            <a:ext cx="6644216" cy="223838"/>
          </a:xfrm>
        </p:spPr>
        <p:txBody>
          <a:bodyPr anchor="t" anchorCtr="0">
            <a:noAutofit/>
          </a:bodyPr>
          <a:lstStyle>
            <a:lvl1pPr marL="0" indent="0" algn="r">
              <a:buNone/>
              <a:defRPr sz="1000">
                <a:latin typeface="+mn-lt"/>
              </a:defRPr>
            </a:lvl1pPr>
            <a:lvl2pPr>
              <a:defRPr sz="1200"/>
            </a:lvl2pPr>
            <a:lvl3pPr>
              <a:defRPr sz="1200"/>
            </a:lvl3pPr>
            <a:lvl4pPr>
              <a:defRPr sz="1200"/>
            </a:lvl4pPr>
            <a:lvl5pPr>
              <a:defRPr sz="1200"/>
            </a:lvl5pPr>
          </a:lstStyle>
          <a:p>
            <a:pPr lvl="0"/>
            <a:r>
              <a:rPr lang="en-GB"/>
              <a:t>Click to add source</a:t>
            </a:r>
          </a:p>
        </p:txBody>
      </p:sp>
      <p:sp>
        <p:nvSpPr>
          <p:cNvPr id="13" name="Date Placeholder 3"/>
          <p:cNvSpPr>
            <a:spLocks noGrp="1"/>
          </p:cNvSpPr>
          <p:nvPr>
            <p:ph type="dt" sz="half" idx="10"/>
          </p:nvPr>
        </p:nvSpPr>
        <p:spPr>
          <a:xfrm>
            <a:off x="1401600" y="6290799"/>
            <a:ext cx="2677584" cy="223069"/>
          </a:xfrm>
        </p:spPr>
        <p:txBody>
          <a:bodyPr anchor="t" anchorCtr="0"/>
          <a:lstStyle>
            <a:lvl1pPr>
              <a:defRPr sz="1000">
                <a:latin typeface="+mn-lt"/>
              </a:defRPr>
            </a:lvl1pPr>
          </a:lstStyle>
          <a:p>
            <a:fld id="{909C3586-06FE-784D-AEBD-A14DEA542F40}" type="datetime1">
              <a:rPr lang="en-GB" smtClean="0"/>
              <a:pPr/>
              <a:t>16/12/2025</a:t>
            </a:fld>
            <a:endParaRPr lang="en-US"/>
          </a:p>
        </p:txBody>
      </p:sp>
      <p:sp>
        <p:nvSpPr>
          <p:cNvPr id="14" name="Slide Number Placeholder 5"/>
          <p:cNvSpPr>
            <a:spLocks noGrp="1"/>
          </p:cNvSpPr>
          <p:nvPr>
            <p:ph type="sldNum" sz="quarter" idx="12"/>
          </p:nvPr>
        </p:nvSpPr>
        <p:spPr>
          <a:xfrm>
            <a:off x="776819" y="6290799"/>
            <a:ext cx="537600" cy="223069"/>
          </a:xfrm>
        </p:spPr>
        <p:txBody>
          <a:bodyPr anchor="t" anchorCtr="0"/>
          <a:lstStyle>
            <a:lvl1pPr>
              <a:defRPr sz="1000">
                <a:latin typeface="+mn-lt"/>
              </a:defRPr>
            </a:lvl1pPr>
          </a:lstStyle>
          <a:p>
            <a:fld id="{1187FAD6-354D-DC41-A326-566F46014689}" type="slidenum">
              <a:rPr lang="en-US" smtClean="0"/>
              <a:pPr/>
              <a:t>‹#›</a:t>
            </a:fld>
            <a:endParaRPr lang="en-US"/>
          </a:p>
        </p:txBody>
      </p:sp>
    </p:spTree>
    <p:extLst>
      <p:ext uri="{BB962C8B-B14F-4D97-AF65-F5344CB8AC3E}">
        <p14:creationId xmlns:p14="http://schemas.microsoft.com/office/powerpoint/2010/main" val="3337876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urse overview">
    <p:bg>
      <p:bgRef idx="1001">
        <a:schemeClr val="bg2"/>
      </p:bgRef>
    </p:bg>
    <p:spTree>
      <p:nvGrpSpPr>
        <p:cNvPr id="1" name=""/>
        <p:cNvGrpSpPr/>
        <p:nvPr/>
      </p:nvGrpSpPr>
      <p:grpSpPr>
        <a:xfrm>
          <a:off x="0" y="0"/>
          <a:ext cx="0" cy="0"/>
          <a:chOff x="0" y="0"/>
          <a:chExt cx="0" cy="0"/>
        </a:xfrm>
      </p:grpSpPr>
      <p:sp>
        <p:nvSpPr>
          <p:cNvPr id="3" name="Google Shape;168;p6">
            <a:extLst>
              <a:ext uri="{FF2B5EF4-FFF2-40B4-BE49-F238E27FC236}">
                <a16:creationId xmlns:a16="http://schemas.microsoft.com/office/drawing/2014/main" id="{593680CA-F5E5-83BA-1909-4D499FF4B3FB}"/>
              </a:ext>
            </a:extLst>
          </p:cNvPr>
          <p:cNvSpPr txBox="1"/>
          <p:nvPr userDrawn="1"/>
        </p:nvSpPr>
        <p:spPr>
          <a:xfrm>
            <a:off x="0" y="679424"/>
            <a:ext cx="12192000" cy="6478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3598" b="1" i="0" u="none" strike="noStrike" kern="0" cap="none" spc="0" normalizeH="0" baseline="0" noProof="0">
                <a:ln>
                  <a:noFill/>
                </a:ln>
                <a:solidFill>
                  <a:srgbClr val="0B5FBA"/>
                </a:solidFill>
                <a:effectLst/>
                <a:uLnTx/>
                <a:uFillTx/>
                <a:latin typeface="Roboto"/>
                <a:ea typeface="Roboto"/>
                <a:cs typeface="Roboto"/>
                <a:sym typeface="Roboto"/>
              </a:rPr>
              <a:t>Masterclass overview</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 name="Slide Number Placeholder 5">
            <a:extLst>
              <a:ext uri="{FF2B5EF4-FFF2-40B4-BE49-F238E27FC236}">
                <a16:creationId xmlns:a16="http://schemas.microsoft.com/office/drawing/2014/main" id="{46B4D870-9DFE-D539-5B03-DA43115B3011}"/>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16439200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itle Slide 32">
    <p:spTree>
      <p:nvGrpSpPr>
        <p:cNvPr id="1" name=""/>
        <p:cNvGrpSpPr/>
        <p:nvPr/>
      </p:nvGrpSpPr>
      <p:grpSpPr>
        <a:xfrm>
          <a:off x="0" y="0"/>
          <a:ext cx="0" cy="0"/>
          <a:chOff x="0" y="0"/>
          <a:chExt cx="0" cy="0"/>
        </a:xfrm>
      </p:grpSpPr>
      <p:pic>
        <p:nvPicPr>
          <p:cNvPr id="8" name="Picture 7" descr="A blue and black background&#10;&#10;Description automatically generated">
            <a:extLst>
              <a:ext uri="{FF2B5EF4-FFF2-40B4-BE49-F238E27FC236}">
                <a16:creationId xmlns:a16="http://schemas.microsoft.com/office/drawing/2014/main" id="{629111E9-F65A-DDE7-1D71-81D27D9F1CB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1" y="1903"/>
            <a:ext cx="11755763" cy="6670041"/>
          </a:xfrm>
          <a:prstGeom prst="rect">
            <a:avLst/>
          </a:prstGeom>
        </p:spPr>
      </p:pic>
      <p:sp>
        <p:nvSpPr>
          <p:cNvPr id="9" name="Title 1">
            <a:extLst>
              <a:ext uri="{FF2B5EF4-FFF2-40B4-BE49-F238E27FC236}">
                <a16:creationId xmlns:a16="http://schemas.microsoft.com/office/drawing/2014/main" id="{1F0F84C4-8A09-49F0-92D4-226113C55943}"/>
              </a:ext>
            </a:extLst>
          </p:cNvPr>
          <p:cNvSpPr>
            <a:spLocks noGrp="1"/>
          </p:cNvSpPr>
          <p:nvPr>
            <p:ph type="ctrTitle"/>
          </p:nvPr>
        </p:nvSpPr>
        <p:spPr>
          <a:xfrm>
            <a:off x="2021840" y="1681161"/>
            <a:ext cx="4775200" cy="1655763"/>
          </a:xfrm>
        </p:spPr>
        <p:txBody>
          <a:bodyPr anchor="b">
            <a:normAutofit/>
          </a:bodyPr>
          <a:lstStyle>
            <a:lvl1pPr algn="l">
              <a:defRPr sz="4000">
                <a:solidFill>
                  <a:schemeClr val="bg1"/>
                </a:solidFill>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00685B5B-8385-B189-02B3-5EA03BA4B9E8}"/>
              </a:ext>
            </a:extLst>
          </p:cNvPr>
          <p:cNvSpPr>
            <a:spLocks noGrp="1"/>
          </p:cNvSpPr>
          <p:nvPr>
            <p:ph type="subTitle" idx="1"/>
          </p:nvPr>
        </p:nvSpPr>
        <p:spPr>
          <a:xfrm>
            <a:off x="2021840" y="3449320"/>
            <a:ext cx="4775200" cy="528042"/>
          </a:xfrm>
        </p:spPr>
        <p:txBody>
          <a:bodyP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3B71E6F-91CD-A02B-925D-D555A66CF9C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36238" y="348992"/>
            <a:ext cx="2497181" cy="745346"/>
          </a:xfrm>
          <a:prstGeom prst="rect">
            <a:avLst/>
          </a:prstGeom>
        </p:spPr>
      </p:pic>
      <p:pic>
        <p:nvPicPr>
          <p:cNvPr id="5" name="Picture 4">
            <a:extLst>
              <a:ext uri="{FF2B5EF4-FFF2-40B4-BE49-F238E27FC236}">
                <a16:creationId xmlns:a16="http://schemas.microsoft.com/office/drawing/2014/main" id="{F374F348-5905-851C-4F2B-F151B3F9AD5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9590" t="39694" r="29356" b="20420"/>
          <a:stretch/>
        </p:blipFill>
        <p:spPr>
          <a:xfrm>
            <a:off x="10222302" y="0"/>
            <a:ext cx="1655038" cy="2011571"/>
          </a:xfrm>
          <a:prstGeom prst="rect">
            <a:avLst/>
          </a:prstGeom>
        </p:spPr>
      </p:pic>
      <p:sp>
        <p:nvSpPr>
          <p:cNvPr id="11" name="Oval 10">
            <a:extLst>
              <a:ext uri="{FF2B5EF4-FFF2-40B4-BE49-F238E27FC236}">
                <a16:creationId xmlns:a16="http://schemas.microsoft.com/office/drawing/2014/main" id="{24B9F4D7-D6EC-C427-70A3-68921A684142}"/>
              </a:ext>
            </a:extLst>
          </p:cNvPr>
          <p:cNvSpPr/>
          <p:nvPr/>
        </p:nvSpPr>
        <p:spPr>
          <a:xfrm>
            <a:off x="436238" y="2237582"/>
            <a:ext cx="823602" cy="823602"/>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base" latinLnBrk="0" hangingPunct="1">
              <a:lnSpc>
                <a:spcPct val="100000"/>
              </a:lnSpc>
              <a:spcBef>
                <a:spcPts val="0"/>
              </a:spcBef>
              <a:spcAft>
                <a:spcPts val="0"/>
              </a:spcAft>
              <a:buClrTx/>
              <a:buSzTx/>
              <a:buFontTx/>
              <a:buNone/>
              <a:tabLst/>
            </a:pPr>
            <a:endParaRPr kumimoji="0" lang="en-US" sz="1800" b="1" i="0" u="none" strike="noStrike" kern="1200" cap="none" spc="0" normalizeH="0" baseline="0" noProof="0" dirty="0">
              <a:ln>
                <a:noFill/>
              </a:ln>
              <a:solidFill>
                <a:prstClr val="white"/>
              </a:solidFill>
              <a:effectLst/>
              <a:uLnTx/>
              <a:uFillTx/>
              <a:latin typeface="Corbel" panose="020B0503020204020204" pitchFamily="34" charset="0"/>
            </a:endParaRPr>
          </a:p>
        </p:txBody>
      </p:sp>
      <p:sp>
        <p:nvSpPr>
          <p:cNvPr id="15" name="Text Placeholder 3">
            <a:extLst>
              <a:ext uri="{FF2B5EF4-FFF2-40B4-BE49-F238E27FC236}">
                <a16:creationId xmlns:a16="http://schemas.microsoft.com/office/drawing/2014/main" id="{D822C8C2-A2D0-6F21-1E67-FBFD4EFD193E}"/>
              </a:ext>
            </a:extLst>
          </p:cNvPr>
          <p:cNvSpPr>
            <a:spLocks noGrp="1"/>
          </p:cNvSpPr>
          <p:nvPr>
            <p:ph type="body" sz="half" idx="11" hasCustomPrompt="1"/>
          </p:nvPr>
        </p:nvSpPr>
        <p:spPr>
          <a:xfrm>
            <a:off x="2021840" y="4800823"/>
            <a:ext cx="3293109" cy="828452"/>
          </a:xfrm>
        </p:spPr>
        <p:txBody>
          <a:bodyPr anchor="t">
            <a:normAutofit/>
          </a:bodyPr>
          <a:lstStyle>
            <a:lvl1pPr marL="0" indent="0">
              <a:buNone/>
              <a:defRPr sz="1600" b="1" i="0">
                <a:solidFill>
                  <a:schemeClr val="accent6"/>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Add other content</a:t>
            </a:r>
          </a:p>
        </p:txBody>
      </p:sp>
    </p:spTree>
    <p:extLst>
      <p:ext uri="{BB962C8B-B14F-4D97-AF65-F5344CB8AC3E}">
        <p14:creationId xmlns:p14="http://schemas.microsoft.com/office/powerpoint/2010/main" val="37926275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itle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9111E9-F65A-DDE7-1D71-81D27D9F1CB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74405" y="-43539"/>
            <a:ext cx="11631827" cy="6670041"/>
          </a:xfrm>
          <a:prstGeom prst="rect">
            <a:avLst/>
          </a:prstGeom>
        </p:spPr>
      </p:pic>
      <p:sp>
        <p:nvSpPr>
          <p:cNvPr id="9" name="Title 1">
            <a:extLst>
              <a:ext uri="{FF2B5EF4-FFF2-40B4-BE49-F238E27FC236}">
                <a16:creationId xmlns:a16="http://schemas.microsoft.com/office/drawing/2014/main" id="{1F0F84C4-8A09-49F0-92D4-226113C55943}"/>
              </a:ext>
            </a:extLst>
          </p:cNvPr>
          <p:cNvSpPr>
            <a:spLocks noGrp="1"/>
          </p:cNvSpPr>
          <p:nvPr>
            <p:ph type="ctrTitle"/>
          </p:nvPr>
        </p:nvSpPr>
        <p:spPr>
          <a:xfrm>
            <a:off x="5516880" y="1681161"/>
            <a:ext cx="4775200" cy="1655763"/>
          </a:xfrm>
        </p:spPr>
        <p:txBody>
          <a:bodyPr anchor="b">
            <a:normAutofit/>
          </a:bodyPr>
          <a:lstStyle>
            <a:lvl1pPr algn="l">
              <a:defRPr sz="4000">
                <a:solidFill>
                  <a:schemeClr val="bg1"/>
                </a:solidFill>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00685B5B-8385-B189-02B3-5EA03BA4B9E8}"/>
              </a:ext>
            </a:extLst>
          </p:cNvPr>
          <p:cNvSpPr>
            <a:spLocks noGrp="1"/>
          </p:cNvSpPr>
          <p:nvPr>
            <p:ph type="subTitle" idx="1"/>
          </p:nvPr>
        </p:nvSpPr>
        <p:spPr>
          <a:xfrm>
            <a:off x="5516880" y="3429000"/>
            <a:ext cx="4775200" cy="528042"/>
          </a:xfrm>
        </p:spPr>
        <p:txBody>
          <a:bodyPr>
            <a:normAutofit/>
          </a:bodyPr>
          <a:lstStyle>
            <a:lvl1pPr marL="0" indent="0" algn="l">
              <a:buNone/>
              <a:defRPr sz="2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14" name="Picture 13">
            <a:extLst>
              <a:ext uri="{FF2B5EF4-FFF2-40B4-BE49-F238E27FC236}">
                <a16:creationId xmlns:a16="http://schemas.microsoft.com/office/drawing/2014/main" id="{06EFB9E3-0630-7B0A-DA7A-E2F93DAD549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87037" y="348992"/>
            <a:ext cx="2516895" cy="745346"/>
          </a:xfrm>
          <a:prstGeom prst="rect">
            <a:avLst/>
          </a:prstGeom>
        </p:spPr>
      </p:pic>
      <p:sp>
        <p:nvSpPr>
          <p:cNvPr id="15" name="Text Placeholder 3">
            <a:extLst>
              <a:ext uri="{FF2B5EF4-FFF2-40B4-BE49-F238E27FC236}">
                <a16:creationId xmlns:a16="http://schemas.microsoft.com/office/drawing/2014/main" id="{E5C5DA75-C788-28E5-EF68-3452D15382F1}"/>
              </a:ext>
            </a:extLst>
          </p:cNvPr>
          <p:cNvSpPr>
            <a:spLocks noGrp="1"/>
          </p:cNvSpPr>
          <p:nvPr>
            <p:ph type="body" sz="half" idx="10" hasCustomPrompt="1"/>
          </p:nvPr>
        </p:nvSpPr>
        <p:spPr>
          <a:xfrm>
            <a:off x="367598" y="6220917"/>
            <a:ext cx="3132605" cy="316337"/>
          </a:xfrm>
        </p:spPr>
        <p:txBody>
          <a:bodyPr anchor="b">
            <a:normAutofit/>
          </a:bodyPr>
          <a:lstStyle>
            <a:lvl1pPr marL="0" indent="0">
              <a:buNone/>
              <a:defRPr sz="1500" b="0" i="0" spc="50" baseline="0">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waterforpeople.org</a:t>
            </a:r>
            <a:endParaRPr lang="en-US" dirty="0"/>
          </a:p>
        </p:txBody>
      </p:sp>
      <p:grpSp>
        <p:nvGrpSpPr>
          <p:cNvPr id="16" name="Group 15">
            <a:extLst>
              <a:ext uri="{FF2B5EF4-FFF2-40B4-BE49-F238E27FC236}">
                <a16:creationId xmlns:a16="http://schemas.microsoft.com/office/drawing/2014/main" id="{04BC41D6-BE00-0158-829A-8C14CFD12FED}"/>
              </a:ext>
            </a:extLst>
          </p:cNvPr>
          <p:cNvGrpSpPr/>
          <p:nvPr/>
        </p:nvGrpSpPr>
        <p:grpSpPr>
          <a:xfrm rot="5400000">
            <a:off x="3502190" y="1505937"/>
            <a:ext cx="924695" cy="2230559"/>
            <a:chOff x="5635752" y="4726766"/>
            <a:chExt cx="871728" cy="1816910"/>
          </a:xfrm>
          <a:solidFill>
            <a:schemeClr val="accent6"/>
          </a:solidFill>
        </p:grpSpPr>
        <p:sp>
          <p:nvSpPr>
            <p:cNvPr id="17" name="Rectangle: Rounded Corners 4">
              <a:extLst>
                <a:ext uri="{FF2B5EF4-FFF2-40B4-BE49-F238E27FC236}">
                  <a16:creationId xmlns:a16="http://schemas.microsoft.com/office/drawing/2014/main" id="{FF44FEF6-F50E-CA02-0C27-83235A8B4D38}"/>
                </a:ext>
              </a:extLst>
            </p:cNvPr>
            <p:cNvSpPr/>
            <p:nvPr userDrawn="1"/>
          </p:nvSpPr>
          <p:spPr>
            <a:xfrm rot="5400000">
              <a:off x="5354820" y="5324690"/>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orbel" panose="020B0503020204020204" pitchFamily="34" charset="0"/>
              </a:endParaRPr>
            </a:p>
          </p:txBody>
        </p:sp>
        <p:sp>
          <p:nvSpPr>
            <p:cNvPr id="18" name="Rectangle: Rounded Corners 4">
              <a:extLst>
                <a:ext uri="{FF2B5EF4-FFF2-40B4-BE49-F238E27FC236}">
                  <a16:creationId xmlns:a16="http://schemas.microsoft.com/office/drawing/2014/main" id="{06EA6905-0B0B-E4E6-40C8-28E9BFFF9FDD}"/>
                </a:ext>
              </a:extLst>
            </p:cNvPr>
            <p:cNvSpPr/>
            <p:nvPr userDrawn="1"/>
          </p:nvSpPr>
          <p:spPr>
            <a:xfrm rot="5400000">
              <a:off x="5671812" y="5522810"/>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orbel" panose="020B0503020204020204" pitchFamily="34" charset="0"/>
              </a:endParaRPr>
            </a:p>
          </p:txBody>
        </p:sp>
        <p:sp>
          <p:nvSpPr>
            <p:cNvPr id="19" name="Rectangle: Rounded Corners 4">
              <a:extLst>
                <a:ext uri="{FF2B5EF4-FFF2-40B4-BE49-F238E27FC236}">
                  <a16:creationId xmlns:a16="http://schemas.microsoft.com/office/drawing/2014/main" id="{811CF00B-D0C9-1BE4-0223-56ABBA48A474}"/>
                </a:ext>
              </a:extLst>
            </p:cNvPr>
            <p:cNvSpPr/>
            <p:nvPr userDrawn="1"/>
          </p:nvSpPr>
          <p:spPr>
            <a:xfrm rot="5400000">
              <a:off x="5037828" y="5708008"/>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orbel" panose="020B0503020204020204" pitchFamily="34" charset="0"/>
              </a:endParaRPr>
            </a:p>
          </p:txBody>
        </p:sp>
      </p:grpSp>
      <p:sp>
        <p:nvSpPr>
          <p:cNvPr id="20" name="Rectangle: Rounded Corners 4">
            <a:extLst>
              <a:ext uri="{FF2B5EF4-FFF2-40B4-BE49-F238E27FC236}">
                <a16:creationId xmlns:a16="http://schemas.microsoft.com/office/drawing/2014/main" id="{34EE2AB3-1C70-C5CA-3E88-41FD86C8E1CC}"/>
              </a:ext>
            </a:extLst>
          </p:cNvPr>
          <p:cNvSpPr/>
          <p:nvPr/>
        </p:nvSpPr>
        <p:spPr>
          <a:xfrm>
            <a:off x="8900160" y="456980"/>
            <a:ext cx="3789680" cy="605119"/>
          </a:xfrm>
          <a:prstGeom prst="roundRect">
            <a:avLst>
              <a:gd name="adj" fmla="val 50000"/>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orbel" panose="020B0503020204020204" pitchFamily="34" charset="0"/>
            </a:endParaRPr>
          </a:p>
        </p:txBody>
      </p:sp>
      <p:sp>
        <p:nvSpPr>
          <p:cNvPr id="3" name="Text Placeholder 3">
            <a:extLst>
              <a:ext uri="{FF2B5EF4-FFF2-40B4-BE49-F238E27FC236}">
                <a16:creationId xmlns:a16="http://schemas.microsoft.com/office/drawing/2014/main" id="{321E1E02-D8A8-C3DF-4390-ED0354E6520A}"/>
              </a:ext>
            </a:extLst>
          </p:cNvPr>
          <p:cNvSpPr>
            <a:spLocks noGrp="1"/>
          </p:cNvSpPr>
          <p:nvPr>
            <p:ph type="body" sz="half" idx="11" hasCustomPrompt="1"/>
          </p:nvPr>
        </p:nvSpPr>
        <p:spPr>
          <a:xfrm>
            <a:off x="2102701" y="4800823"/>
            <a:ext cx="3055937" cy="828452"/>
          </a:xfrm>
        </p:spPr>
        <p:txBody>
          <a:bodyPr anchor="ctr">
            <a:normAutofit/>
          </a:bodyPr>
          <a:lstStyle>
            <a:lvl1pPr marL="0" indent="0">
              <a:buNone/>
              <a:defRPr sz="1400" i="1">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Add other content</a:t>
            </a:r>
          </a:p>
        </p:txBody>
      </p:sp>
    </p:spTree>
    <p:extLst>
      <p:ext uri="{BB962C8B-B14F-4D97-AF65-F5344CB8AC3E}">
        <p14:creationId xmlns:p14="http://schemas.microsoft.com/office/powerpoint/2010/main" val="17708172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F48E1BA-8075-1D91-5E6C-91548380297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398" r="-641" b="3022"/>
          <a:stretch/>
        </p:blipFill>
        <p:spPr>
          <a:xfrm>
            <a:off x="5348896" y="4196422"/>
            <a:ext cx="1478165" cy="1757491"/>
          </a:xfrm>
          <a:prstGeom prst="rect">
            <a:avLst/>
          </a:prstGeom>
        </p:spPr>
      </p:pic>
      <p:sp>
        <p:nvSpPr>
          <p:cNvPr id="2" name="Title 1"/>
          <p:cNvSpPr>
            <a:spLocks noGrp="1"/>
          </p:cNvSpPr>
          <p:nvPr>
            <p:ph type="ctrTitle"/>
          </p:nvPr>
        </p:nvSpPr>
        <p:spPr>
          <a:xfrm>
            <a:off x="1524000" y="954999"/>
            <a:ext cx="9144000" cy="1655763"/>
          </a:xfrm>
        </p:spPr>
        <p:txBody>
          <a:bodyPr anchor="b">
            <a:normAutofit/>
          </a:bodyPr>
          <a:lstStyle>
            <a:lvl1pPr algn="ctr">
              <a:defRPr sz="4800">
                <a:solidFill>
                  <a:schemeClr val="accent4"/>
                </a:solidFill>
              </a:defRPr>
            </a:lvl1pPr>
          </a:lstStyle>
          <a:p>
            <a:r>
              <a:rPr lang="en-US"/>
              <a:t>Click to edit Master title style</a:t>
            </a:r>
            <a:endParaRPr lang="en-US" dirty="0"/>
          </a:p>
        </p:txBody>
      </p:sp>
      <p:sp>
        <p:nvSpPr>
          <p:cNvPr id="3" name="Subtitle 2"/>
          <p:cNvSpPr>
            <a:spLocks noGrp="1"/>
          </p:cNvSpPr>
          <p:nvPr>
            <p:ph type="subTitle" idx="1"/>
          </p:nvPr>
        </p:nvSpPr>
        <p:spPr>
          <a:xfrm>
            <a:off x="1524000" y="2702838"/>
            <a:ext cx="9144000" cy="969962"/>
          </a:xfrm>
        </p:spPr>
        <p:txBody>
          <a:bodyPr/>
          <a:lstStyle>
            <a:lvl1pPr marL="0" indent="0" algn="ctr">
              <a:buNone/>
              <a:defRPr sz="2400">
                <a:solidFill>
                  <a:schemeClr val="tx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675307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Slide 4">
    <p:spTree>
      <p:nvGrpSpPr>
        <p:cNvPr id="1" name=""/>
        <p:cNvGrpSpPr/>
        <p:nvPr/>
      </p:nvGrpSpPr>
      <p:grpSpPr>
        <a:xfrm>
          <a:off x="0" y="0"/>
          <a:ext cx="0" cy="0"/>
          <a:chOff x="0" y="0"/>
          <a:chExt cx="0" cy="0"/>
        </a:xfrm>
      </p:grpSpPr>
      <p:pic>
        <p:nvPicPr>
          <p:cNvPr id="5" name="Picture 4" descr="A blue and black background&#10;&#10;Description automatically generated">
            <a:extLst>
              <a:ext uri="{FF2B5EF4-FFF2-40B4-BE49-F238E27FC236}">
                <a16:creationId xmlns:a16="http://schemas.microsoft.com/office/drawing/2014/main" id="{6A32E052-B819-CEFD-4D64-D1C254E73950}"/>
              </a:ext>
            </a:extLst>
          </p:cNvPr>
          <p:cNvPicPr>
            <a:picLocks noGrp="1" noRot="1" noChangeAspect="1" noMove="1" noResize="1" noEditPoints="1" noAdjustHandles="1" noChangeArrowheads="1" noChangeShapeType="1" noCrop="1"/>
          </p:cNvPicPr>
          <p:nvPr/>
        </p:nvPicPr>
        <p:blipFill>
          <a:blip r:embed="rId2" cstate="screen">
            <a:extLst>
              <a:ext uri="{28A0092B-C50C-407E-A947-70E740481C1C}">
                <a14:useLocalDpi xmlns:a14="http://schemas.microsoft.com/office/drawing/2010/main"/>
              </a:ext>
            </a:extLst>
          </a:blip>
          <a:stretch>
            <a:fillRect/>
          </a:stretch>
        </p:blipFill>
        <p:spPr>
          <a:xfrm>
            <a:off x="-20320" y="-30481"/>
            <a:ext cx="12192000" cy="6923539"/>
          </a:xfrm>
          <a:prstGeom prst="rect">
            <a:avLst/>
          </a:prstGeom>
        </p:spPr>
      </p:pic>
      <p:sp>
        <p:nvSpPr>
          <p:cNvPr id="12" name="Title 1">
            <a:extLst>
              <a:ext uri="{FF2B5EF4-FFF2-40B4-BE49-F238E27FC236}">
                <a16:creationId xmlns:a16="http://schemas.microsoft.com/office/drawing/2014/main" id="{D4E3CE15-96BF-0CF7-B40F-50ACB39D3F83}"/>
              </a:ext>
            </a:extLst>
          </p:cNvPr>
          <p:cNvSpPr>
            <a:spLocks noGrp="1"/>
          </p:cNvSpPr>
          <p:nvPr>
            <p:ph type="ctrTitle"/>
          </p:nvPr>
        </p:nvSpPr>
        <p:spPr>
          <a:xfrm>
            <a:off x="6858002" y="1249680"/>
            <a:ext cx="4612950" cy="1264680"/>
          </a:xfrm>
        </p:spPr>
        <p:txBody>
          <a:bodyPr anchor="b">
            <a:normAutofit/>
          </a:bodyPr>
          <a:lstStyle>
            <a:lvl1pPr algn="l">
              <a:defRPr sz="4000">
                <a:solidFill>
                  <a:schemeClr val="tx2"/>
                </a:solidFill>
              </a:defRPr>
            </a:lvl1pPr>
          </a:lstStyle>
          <a:p>
            <a:r>
              <a:rPr lang="en-US"/>
              <a:t>Click to edit Master title style</a:t>
            </a:r>
            <a:endParaRPr lang="en-US" dirty="0"/>
          </a:p>
        </p:txBody>
      </p:sp>
      <p:sp>
        <p:nvSpPr>
          <p:cNvPr id="13" name="Subtitle 2">
            <a:extLst>
              <a:ext uri="{FF2B5EF4-FFF2-40B4-BE49-F238E27FC236}">
                <a16:creationId xmlns:a16="http://schemas.microsoft.com/office/drawing/2014/main" id="{3BB1DC09-3D07-C69F-9797-0197A3457A27}"/>
              </a:ext>
            </a:extLst>
          </p:cNvPr>
          <p:cNvSpPr>
            <a:spLocks noGrp="1"/>
          </p:cNvSpPr>
          <p:nvPr>
            <p:ph type="subTitle" idx="1"/>
          </p:nvPr>
        </p:nvSpPr>
        <p:spPr>
          <a:xfrm>
            <a:off x="7701280" y="2825394"/>
            <a:ext cx="3769672" cy="402497"/>
          </a:xfrm>
        </p:spPr>
        <p:txBody>
          <a:bodyPr>
            <a:normAutofit/>
          </a:bodyPr>
          <a:lstStyle>
            <a:lvl1pPr marL="0" indent="0" algn="l">
              <a:buNone/>
              <a:defRPr sz="2000" b="1">
                <a:solidFill>
                  <a:schemeClr val="accent6"/>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 Placeholder 3">
            <a:extLst>
              <a:ext uri="{FF2B5EF4-FFF2-40B4-BE49-F238E27FC236}">
                <a16:creationId xmlns:a16="http://schemas.microsoft.com/office/drawing/2014/main" id="{50AA8836-D1A3-9CD9-F166-F74271195FD6}"/>
              </a:ext>
            </a:extLst>
          </p:cNvPr>
          <p:cNvSpPr>
            <a:spLocks noGrp="1"/>
          </p:cNvSpPr>
          <p:nvPr>
            <p:ph type="body" sz="half" idx="2"/>
          </p:nvPr>
        </p:nvSpPr>
        <p:spPr>
          <a:xfrm>
            <a:off x="3339148" y="4348242"/>
            <a:ext cx="4362132" cy="835899"/>
          </a:xfrm>
        </p:spPr>
        <p:txBody>
          <a:bodyPr>
            <a:normAutofit/>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grpSp>
        <p:nvGrpSpPr>
          <p:cNvPr id="14" name="Group 13">
            <a:extLst>
              <a:ext uri="{FF2B5EF4-FFF2-40B4-BE49-F238E27FC236}">
                <a16:creationId xmlns:a16="http://schemas.microsoft.com/office/drawing/2014/main" id="{022EE985-8694-D428-F5A9-BB7D08885837}"/>
              </a:ext>
            </a:extLst>
          </p:cNvPr>
          <p:cNvGrpSpPr/>
          <p:nvPr/>
        </p:nvGrpSpPr>
        <p:grpSpPr>
          <a:xfrm>
            <a:off x="2509843" y="1590041"/>
            <a:ext cx="726758" cy="1915616"/>
            <a:chOff x="2509843" y="1590041"/>
            <a:chExt cx="726758" cy="1915616"/>
          </a:xfrm>
          <a:solidFill>
            <a:schemeClr val="accent3"/>
          </a:solidFill>
        </p:grpSpPr>
        <p:sp>
          <p:nvSpPr>
            <p:cNvPr id="3" name="Rectangle: Rounded Corners 4">
              <a:extLst>
                <a:ext uri="{FF2B5EF4-FFF2-40B4-BE49-F238E27FC236}">
                  <a16:creationId xmlns:a16="http://schemas.microsoft.com/office/drawing/2014/main" id="{2DA8550A-A47E-964A-8144-369206F69092}"/>
                </a:ext>
              </a:extLst>
            </p:cNvPr>
            <p:cNvSpPr/>
            <p:nvPr userDrawn="1"/>
          </p:nvSpPr>
          <p:spPr>
            <a:xfrm rot="5400000">
              <a:off x="2163315" y="2455424"/>
              <a:ext cx="1419809" cy="198208"/>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orbel" panose="020B0503020204020204" pitchFamily="34" charset="0"/>
              </a:endParaRPr>
            </a:p>
          </p:txBody>
        </p:sp>
        <p:sp>
          <p:nvSpPr>
            <p:cNvPr id="4" name="Rectangle: Rounded Corners 4">
              <a:extLst>
                <a:ext uri="{FF2B5EF4-FFF2-40B4-BE49-F238E27FC236}">
                  <a16:creationId xmlns:a16="http://schemas.microsoft.com/office/drawing/2014/main" id="{B850B821-143B-17F9-AAD3-3AE061041962}"/>
                </a:ext>
              </a:extLst>
            </p:cNvPr>
            <p:cNvSpPr/>
            <p:nvPr userDrawn="1"/>
          </p:nvSpPr>
          <p:spPr>
            <a:xfrm rot="5400000">
              <a:off x="2427591" y="2200842"/>
              <a:ext cx="1419812" cy="198209"/>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orbel" panose="020B0503020204020204" pitchFamily="34" charset="0"/>
              </a:endParaRPr>
            </a:p>
          </p:txBody>
        </p:sp>
        <p:sp>
          <p:nvSpPr>
            <p:cNvPr id="6" name="Rectangle: Rounded Corners 4">
              <a:extLst>
                <a:ext uri="{FF2B5EF4-FFF2-40B4-BE49-F238E27FC236}">
                  <a16:creationId xmlns:a16="http://schemas.microsoft.com/office/drawing/2014/main" id="{B2AF9DE1-E25D-4FB7-1B6B-1AAB5688359E}"/>
                </a:ext>
              </a:extLst>
            </p:cNvPr>
            <p:cNvSpPr/>
            <p:nvPr userDrawn="1"/>
          </p:nvSpPr>
          <p:spPr>
            <a:xfrm rot="5400000">
              <a:off x="1899042" y="2696649"/>
              <a:ext cx="1419809" cy="198207"/>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orbel" panose="020B0503020204020204" pitchFamily="34" charset="0"/>
              </a:endParaRPr>
            </a:p>
          </p:txBody>
        </p:sp>
      </p:grpSp>
      <p:sp>
        <p:nvSpPr>
          <p:cNvPr id="9" name="Text Placeholder 3">
            <a:extLst>
              <a:ext uri="{FF2B5EF4-FFF2-40B4-BE49-F238E27FC236}">
                <a16:creationId xmlns:a16="http://schemas.microsoft.com/office/drawing/2014/main" id="{8E9A153D-80EC-A675-9541-F07834D85E6E}"/>
              </a:ext>
            </a:extLst>
          </p:cNvPr>
          <p:cNvSpPr>
            <a:spLocks noGrp="1"/>
          </p:cNvSpPr>
          <p:nvPr>
            <p:ph type="body" sz="half" idx="10" hasCustomPrompt="1"/>
          </p:nvPr>
        </p:nvSpPr>
        <p:spPr>
          <a:xfrm>
            <a:off x="367598" y="6220917"/>
            <a:ext cx="3132605" cy="316337"/>
          </a:xfrm>
        </p:spPr>
        <p:txBody>
          <a:bodyPr anchor="b">
            <a:normAutofit/>
          </a:bodyPr>
          <a:lstStyle>
            <a:lvl1pPr marL="0" indent="0">
              <a:buNone/>
              <a:defRPr sz="1500" b="0" i="0" spc="50" baseline="0">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waterforpeople.org</a:t>
            </a:r>
            <a:endParaRPr lang="en-US" dirty="0"/>
          </a:p>
        </p:txBody>
      </p:sp>
      <p:sp>
        <p:nvSpPr>
          <p:cNvPr id="10" name="Rectangle 9">
            <a:extLst>
              <a:ext uri="{FF2B5EF4-FFF2-40B4-BE49-F238E27FC236}">
                <a16:creationId xmlns:a16="http://schemas.microsoft.com/office/drawing/2014/main" id="{7BED0BF2-7924-856C-4DF5-D200FEBE84FB}"/>
              </a:ext>
            </a:extLst>
          </p:cNvPr>
          <p:cNvSpPr/>
          <p:nvPr/>
        </p:nvSpPr>
        <p:spPr>
          <a:xfrm>
            <a:off x="2709404" y="2499532"/>
            <a:ext cx="294146" cy="326218"/>
          </a:xfrm>
          <a:custGeom>
            <a:avLst/>
            <a:gdLst>
              <a:gd name="connsiteX0" fmla="*/ 0 w 1028924"/>
              <a:gd name="connsiteY0" fmla="*/ 0 h 316337"/>
              <a:gd name="connsiteX1" fmla="*/ 1028924 w 1028924"/>
              <a:gd name="connsiteY1" fmla="*/ 0 h 316337"/>
              <a:gd name="connsiteX2" fmla="*/ 1028924 w 1028924"/>
              <a:gd name="connsiteY2" fmla="*/ 316337 h 316337"/>
              <a:gd name="connsiteX3" fmla="*/ 0 w 1028924"/>
              <a:gd name="connsiteY3" fmla="*/ 316337 h 316337"/>
              <a:gd name="connsiteX4" fmla="*/ 0 w 1028924"/>
              <a:gd name="connsiteY4" fmla="*/ 0 h 316337"/>
              <a:gd name="connsiteX0" fmla="*/ 0 w 1238474"/>
              <a:gd name="connsiteY0" fmla="*/ 0 h 316337"/>
              <a:gd name="connsiteX1" fmla="*/ 1238474 w 1238474"/>
              <a:gd name="connsiteY1" fmla="*/ 0 h 316337"/>
              <a:gd name="connsiteX2" fmla="*/ 1028924 w 1238474"/>
              <a:gd name="connsiteY2" fmla="*/ 316337 h 316337"/>
              <a:gd name="connsiteX3" fmla="*/ 0 w 1238474"/>
              <a:gd name="connsiteY3" fmla="*/ 316337 h 316337"/>
              <a:gd name="connsiteX4" fmla="*/ 0 w 1238474"/>
              <a:gd name="connsiteY4" fmla="*/ 0 h 316337"/>
              <a:gd name="connsiteX0" fmla="*/ 0 w 1238474"/>
              <a:gd name="connsiteY0" fmla="*/ 0 h 322687"/>
              <a:gd name="connsiteX1" fmla="*/ 1238474 w 1238474"/>
              <a:gd name="connsiteY1" fmla="*/ 0 h 322687"/>
              <a:gd name="connsiteX2" fmla="*/ 1098774 w 1238474"/>
              <a:gd name="connsiteY2" fmla="*/ 322687 h 322687"/>
              <a:gd name="connsiteX3" fmla="*/ 0 w 1238474"/>
              <a:gd name="connsiteY3" fmla="*/ 316337 h 322687"/>
              <a:gd name="connsiteX4" fmla="*/ 0 w 1238474"/>
              <a:gd name="connsiteY4" fmla="*/ 0 h 322687"/>
              <a:gd name="connsiteX0" fmla="*/ 0 w 1238474"/>
              <a:gd name="connsiteY0" fmla="*/ 0 h 322687"/>
              <a:gd name="connsiteX1" fmla="*/ 1238474 w 1238474"/>
              <a:gd name="connsiteY1" fmla="*/ 0 h 322687"/>
              <a:gd name="connsiteX2" fmla="*/ 1098774 w 1238474"/>
              <a:gd name="connsiteY2" fmla="*/ 322687 h 322687"/>
              <a:gd name="connsiteX3" fmla="*/ 0 w 1238474"/>
              <a:gd name="connsiteY3" fmla="*/ 322687 h 322687"/>
              <a:gd name="connsiteX4" fmla="*/ 0 w 1238474"/>
              <a:gd name="connsiteY4" fmla="*/ 0 h 322687"/>
              <a:gd name="connsiteX0" fmla="*/ 0 w 1238474"/>
              <a:gd name="connsiteY0" fmla="*/ 0 h 332403"/>
              <a:gd name="connsiteX1" fmla="*/ 1238474 w 1238474"/>
              <a:gd name="connsiteY1" fmla="*/ 9716 h 332403"/>
              <a:gd name="connsiteX2" fmla="*/ 1098774 w 1238474"/>
              <a:gd name="connsiteY2" fmla="*/ 332403 h 332403"/>
              <a:gd name="connsiteX3" fmla="*/ 0 w 1238474"/>
              <a:gd name="connsiteY3" fmla="*/ 332403 h 332403"/>
              <a:gd name="connsiteX4" fmla="*/ 0 w 1238474"/>
              <a:gd name="connsiteY4" fmla="*/ 0 h 332403"/>
              <a:gd name="connsiteX0" fmla="*/ 0 w 1238474"/>
              <a:gd name="connsiteY0" fmla="*/ 0 h 332403"/>
              <a:gd name="connsiteX1" fmla="*/ 1238474 w 1238474"/>
              <a:gd name="connsiteY1" fmla="*/ 6477 h 332403"/>
              <a:gd name="connsiteX2" fmla="*/ 1098774 w 1238474"/>
              <a:gd name="connsiteY2" fmla="*/ 332403 h 332403"/>
              <a:gd name="connsiteX3" fmla="*/ 0 w 1238474"/>
              <a:gd name="connsiteY3" fmla="*/ 332403 h 332403"/>
              <a:gd name="connsiteX4" fmla="*/ 0 w 1238474"/>
              <a:gd name="connsiteY4" fmla="*/ 0 h 332403"/>
              <a:gd name="connsiteX0" fmla="*/ 0 w 1238474"/>
              <a:gd name="connsiteY0" fmla="*/ 0 h 332403"/>
              <a:gd name="connsiteX1" fmla="*/ 294146 w 1238474"/>
              <a:gd name="connsiteY1" fmla="*/ 2416 h 332403"/>
              <a:gd name="connsiteX2" fmla="*/ 1238474 w 1238474"/>
              <a:gd name="connsiteY2" fmla="*/ 6477 h 332403"/>
              <a:gd name="connsiteX3" fmla="*/ 1098774 w 1238474"/>
              <a:gd name="connsiteY3" fmla="*/ 332403 h 332403"/>
              <a:gd name="connsiteX4" fmla="*/ 0 w 1238474"/>
              <a:gd name="connsiteY4" fmla="*/ 332403 h 332403"/>
              <a:gd name="connsiteX5" fmla="*/ 0 w 1238474"/>
              <a:gd name="connsiteY5" fmla="*/ 0 h 332403"/>
              <a:gd name="connsiteX0" fmla="*/ 0 w 1238474"/>
              <a:gd name="connsiteY0" fmla="*/ 0 h 332766"/>
              <a:gd name="connsiteX1" fmla="*/ 294146 w 1238474"/>
              <a:gd name="connsiteY1" fmla="*/ 2416 h 332766"/>
              <a:gd name="connsiteX2" fmla="*/ 1238474 w 1238474"/>
              <a:gd name="connsiteY2" fmla="*/ 6477 h 332766"/>
              <a:gd name="connsiteX3" fmla="*/ 1098774 w 1238474"/>
              <a:gd name="connsiteY3" fmla="*/ 332403 h 332766"/>
              <a:gd name="connsiteX4" fmla="*/ 287796 w 1238474"/>
              <a:gd name="connsiteY4" fmla="*/ 332766 h 332766"/>
              <a:gd name="connsiteX5" fmla="*/ 0 w 1238474"/>
              <a:gd name="connsiteY5" fmla="*/ 332403 h 332766"/>
              <a:gd name="connsiteX6" fmla="*/ 0 w 1238474"/>
              <a:gd name="connsiteY6" fmla="*/ 0 h 332766"/>
              <a:gd name="connsiteX0" fmla="*/ 0 w 1238474"/>
              <a:gd name="connsiteY0" fmla="*/ 0 h 332766"/>
              <a:gd name="connsiteX1" fmla="*/ 294146 w 1238474"/>
              <a:gd name="connsiteY1" fmla="*/ 2416 h 332766"/>
              <a:gd name="connsiteX2" fmla="*/ 1238474 w 1238474"/>
              <a:gd name="connsiteY2" fmla="*/ 6477 h 332766"/>
              <a:gd name="connsiteX3" fmla="*/ 287796 w 1238474"/>
              <a:gd name="connsiteY3" fmla="*/ 332766 h 332766"/>
              <a:gd name="connsiteX4" fmla="*/ 0 w 1238474"/>
              <a:gd name="connsiteY4" fmla="*/ 332403 h 332766"/>
              <a:gd name="connsiteX5" fmla="*/ 0 w 1238474"/>
              <a:gd name="connsiteY5" fmla="*/ 0 h 332766"/>
              <a:gd name="connsiteX0" fmla="*/ 0 w 294146"/>
              <a:gd name="connsiteY0" fmla="*/ 0 h 332766"/>
              <a:gd name="connsiteX1" fmla="*/ 294146 w 294146"/>
              <a:gd name="connsiteY1" fmla="*/ 2416 h 332766"/>
              <a:gd name="connsiteX2" fmla="*/ 287796 w 294146"/>
              <a:gd name="connsiteY2" fmla="*/ 332766 h 332766"/>
              <a:gd name="connsiteX3" fmla="*/ 0 w 294146"/>
              <a:gd name="connsiteY3" fmla="*/ 332403 h 332766"/>
              <a:gd name="connsiteX4" fmla="*/ 0 w 294146"/>
              <a:gd name="connsiteY4" fmla="*/ 0 h 332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146" h="332766">
                <a:moveTo>
                  <a:pt x="0" y="0"/>
                </a:moveTo>
                <a:lnTo>
                  <a:pt x="294146" y="2416"/>
                </a:lnTo>
                <a:lnTo>
                  <a:pt x="287796" y="332766"/>
                </a:lnTo>
                <a:lnTo>
                  <a:pt x="0" y="332403"/>
                </a:lnTo>
                <a:lnTo>
                  <a:pt x="0" y="0"/>
                </a:lnTo>
                <a:close/>
              </a:path>
            </a:pathLst>
          </a:cu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base" latinLnBrk="0" hangingPunct="1">
              <a:lnSpc>
                <a:spcPct val="100000"/>
              </a:lnSpc>
              <a:spcBef>
                <a:spcPts val="0"/>
              </a:spcBef>
              <a:spcAft>
                <a:spcPts val="0"/>
              </a:spcAft>
              <a:buClrTx/>
              <a:buSzTx/>
              <a:buFontTx/>
              <a:buNone/>
              <a:tabLst/>
            </a:pPr>
            <a:endParaRPr kumimoji="0" lang="en-US" sz="1800" b="1" i="0" u="none" strike="noStrike" kern="1200" cap="none" spc="0" normalizeH="0" baseline="0" noProof="0" dirty="0">
              <a:ln>
                <a:noFill/>
              </a:ln>
              <a:solidFill>
                <a:prstClr val="white"/>
              </a:solidFill>
              <a:effectLst/>
              <a:uLnTx/>
              <a:uFillTx/>
              <a:latin typeface="Corbel" panose="020B0503020204020204" pitchFamily="34" charset="0"/>
            </a:endParaRPr>
          </a:p>
        </p:txBody>
      </p:sp>
      <p:pic>
        <p:nvPicPr>
          <p:cNvPr id="17" name="Picture 16">
            <a:extLst>
              <a:ext uri="{FF2B5EF4-FFF2-40B4-BE49-F238E27FC236}">
                <a16:creationId xmlns:a16="http://schemas.microsoft.com/office/drawing/2014/main" id="{C402ED0B-5270-10A7-A121-5335613F03B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96894" y="348992"/>
            <a:ext cx="2497181" cy="745346"/>
          </a:xfrm>
          <a:prstGeom prst="rect">
            <a:avLst/>
          </a:prstGeom>
        </p:spPr>
      </p:pic>
      <p:sp>
        <p:nvSpPr>
          <p:cNvPr id="19" name="Picture Placeholder 2">
            <a:extLst>
              <a:ext uri="{FF2B5EF4-FFF2-40B4-BE49-F238E27FC236}">
                <a16:creationId xmlns:a16="http://schemas.microsoft.com/office/drawing/2014/main" id="{C9C1EA6B-E006-7645-ADD7-4F5B570A6D98}"/>
              </a:ext>
            </a:extLst>
          </p:cNvPr>
          <p:cNvSpPr>
            <a:spLocks noGrp="1"/>
          </p:cNvSpPr>
          <p:nvPr>
            <p:ph type="pic" idx="11" hasCustomPrompt="1"/>
          </p:nvPr>
        </p:nvSpPr>
        <p:spPr>
          <a:xfrm>
            <a:off x="8066134" y="3521138"/>
            <a:ext cx="4401560" cy="4532910"/>
          </a:xfrm>
          <a:prstGeom prst="ellipse">
            <a:avLst/>
          </a:prstGeom>
          <a:solidFill>
            <a:schemeClr val="bg1">
              <a:lumMod val="95000"/>
            </a:schemeClr>
          </a:solid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Tree>
    <p:extLst>
      <p:ext uri="{BB962C8B-B14F-4D97-AF65-F5344CB8AC3E}">
        <p14:creationId xmlns:p14="http://schemas.microsoft.com/office/powerpoint/2010/main" val="372874771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Geometric-1">
    <p:spTree>
      <p:nvGrpSpPr>
        <p:cNvPr id="1" name=""/>
        <p:cNvGrpSpPr/>
        <p:nvPr/>
      </p:nvGrpSpPr>
      <p:grpSpPr>
        <a:xfrm>
          <a:off x="0" y="0"/>
          <a:ext cx="0" cy="0"/>
          <a:chOff x="0" y="0"/>
          <a:chExt cx="0" cy="0"/>
        </a:xfrm>
      </p:grpSpPr>
      <p:pic>
        <p:nvPicPr>
          <p:cNvPr id="5" name="Picture 4" descr="A blue and black background&#10;&#10;Description automatically generated">
            <a:extLst>
              <a:ext uri="{FF2B5EF4-FFF2-40B4-BE49-F238E27FC236}">
                <a16:creationId xmlns:a16="http://schemas.microsoft.com/office/drawing/2014/main" id="{6A32E052-B819-CEFD-4D64-D1C254E73950}"/>
              </a:ext>
            </a:extLst>
          </p:cNvPr>
          <p:cNvPicPr>
            <a:picLocks noGrp="1" noRot="1" noChangeAspect="1" noMove="1" noResize="1" noEditPoints="1" noAdjustHandles="1" noChangeArrowheads="1" noChangeShapeType="1" noCrop="1"/>
          </p:cNvPicPr>
          <p:nvPr/>
        </p:nvPicPr>
        <p:blipFill>
          <a:blip r:embed="rId2" cstate="screen">
            <a:extLst>
              <a:ext uri="{28A0092B-C50C-407E-A947-70E740481C1C}">
                <a14:useLocalDpi xmlns:a14="http://schemas.microsoft.com/office/drawing/2010/main"/>
              </a:ext>
            </a:extLst>
          </a:blip>
          <a:stretch>
            <a:fillRect/>
          </a:stretch>
        </p:blipFill>
        <p:spPr>
          <a:xfrm>
            <a:off x="-20320" y="-30481"/>
            <a:ext cx="12192000" cy="6923539"/>
          </a:xfrm>
          <a:prstGeom prst="rect">
            <a:avLst/>
          </a:prstGeom>
        </p:spPr>
      </p:pic>
      <p:sp>
        <p:nvSpPr>
          <p:cNvPr id="12" name="Title 1">
            <a:extLst>
              <a:ext uri="{FF2B5EF4-FFF2-40B4-BE49-F238E27FC236}">
                <a16:creationId xmlns:a16="http://schemas.microsoft.com/office/drawing/2014/main" id="{D4E3CE15-96BF-0CF7-B40F-50ACB39D3F83}"/>
              </a:ext>
            </a:extLst>
          </p:cNvPr>
          <p:cNvSpPr>
            <a:spLocks noGrp="1"/>
          </p:cNvSpPr>
          <p:nvPr>
            <p:ph type="ctrTitle"/>
          </p:nvPr>
        </p:nvSpPr>
        <p:spPr>
          <a:xfrm>
            <a:off x="6858002" y="1249680"/>
            <a:ext cx="4612950" cy="1264680"/>
          </a:xfrm>
        </p:spPr>
        <p:txBody>
          <a:bodyPr anchor="b">
            <a:normAutofit/>
          </a:bodyPr>
          <a:lstStyle>
            <a:lvl1pPr algn="l">
              <a:defRPr sz="4000">
                <a:solidFill>
                  <a:schemeClr val="tx2"/>
                </a:solidFill>
              </a:defRPr>
            </a:lvl1pPr>
          </a:lstStyle>
          <a:p>
            <a:r>
              <a:rPr lang="en-US"/>
              <a:t>Click to edit Master title style</a:t>
            </a:r>
            <a:endParaRPr lang="en-US" dirty="0"/>
          </a:p>
        </p:txBody>
      </p:sp>
      <p:sp>
        <p:nvSpPr>
          <p:cNvPr id="13" name="Subtitle 2">
            <a:extLst>
              <a:ext uri="{FF2B5EF4-FFF2-40B4-BE49-F238E27FC236}">
                <a16:creationId xmlns:a16="http://schemas.microsoft.com/office/drawing/2014/main" id="{3BB1DC09-3D07-C69F-9797-0197A3457A27}"/>
              </a:ext>
            </a:extLst>
          </p:cNvPr>
          <p:cNvSpPr>
            <a:spLocks noGrp="1"/>
          </p:cNvSpPr>
          <p:nvPr>
            <p:ph type="subTitle" idx="1"/>
          </p:nvPr>
        </p:nvSpPr>
        <p:spPr>
          <a:xfrm>
            <a:off x="7701280" y="2825394"/>
            <a:ext cx="3769672" cy="1157326"/>
          </a:xfrm>
        </p:spPr>
        <p:txBody>
          <a:bodyPr>
            <a:normAutofit/>
          </a:bodyPr>
          <a:lstStyle>
            <a:lvl1pPr marL="0" indent="0" algn="l">
              <a:buNone/>
              <a:defRPr sz="1600" b="1">
                <a:solidFill>
                  <a:schemeClr val="accent6"/>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 Placeholder 3">
            <a:extLst>
              <a:ext uri="{FF2B5EF4-FFF2-40B4-BE49-F238E27FC236}">
                <a16:creationId xmlns:a16="http://schemas.microsoft.com/office/drawing/2014/main" id="{50AA8836-D1A3-9CD9-F166-F74271195FD6}"/>
              </a:ext>
            </a:extLst>
          </p:cNvPr>
          <p:cNvSpPr>
            <a:spLocks noGrp="1"/>
          </p:cNvSpPr>
          <p:nvPr>
            <p:ph type="body" sz="half" idx="2"/>
          </p:nvPr>
        </p:nvSpPr>
        <p:spPr>
          <a:xfrm>
            <a:off x="3461068" y="4393721"/>
            <a:ext cx="8009884" cy="1349226"/>
          </a:xfrm>
        </p:spPr>
        <p:txBody>
          <a:bodyPr>
            <a:normAutofit/>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17" name="Picture 16">
            <a:extLst>
              <a:ext uri="{FF2B5EF4-FFF2-40B4-BE49-F238E27FC236}">
                <a16:creationId xmlns:a16="http://schemas.microsoft.com/office/drawing/2014/main" id="{8690A57B-357F-AFFB-CEA6-761EF6F41FF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8338" r="30608" b="17059"/>
          <a:stretch/>
        </p:blipFill>
        <p:spPr>
          <a:xfrm>
            <a:off x="11600106" y="5765167"/>
            <a:ext cx="332688" cy="840843"/>
          </a:xfrm>
          <a:prstGeom prst="rect">
            <a:avLst/>
          </a:prstGeom>
        </p:spPr>
      </p:pic>
    </p:spTree>
    <p:extLst>
      <p:ext uri="{BB962C8B-B14F-4D97-AF65-F5344CB8AC3E}">
        <p14:creationId xmlns:p14="http://schemas.microsoft.com/office/powerpoint/2010/main" val="326632372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Geometric 2">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1DB4AA6B-DE9E-57B3-5C13-56CBDC7BE145}"/>
              </a:ext>
            </a:extLst>
          </p:cNvPr>
          <p:cNvSpPr/>
          <p:nvPr/>
        </p:nvSpPr>
        <p:spPr>
          <a:xfrm>
            <a:off x="4551679" y="227332"/>
            <a:ext cx="8991601" cy="8941436"/>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base" latinLnBrk="0" hangingPunct="1">
              <a:lnSpc>
                <a:spcPct val="100000"/>
              </a:lnSpc>
              <a:spcBef>
                <a:spcPts val="0"/>
              </a:spcBef>
              <a:spcAft>
                <a:spcPts val="0"/>
              </a:spcAft>
              <a:buClrTx/>
              <a:buSzTx/>
              <a:buFontTx/>
              <a:buNone/>
              <a:tabLst/>
            </a:pPr>
            <a:endParaRPr kumimoji="0" lang="en-US" sz="1800" b="1" i="0" u="none" strike="noStrike" kern="1200" cap="none" spc="0" normalizeH="0" baseline="0" noProof="0" dirty="0">
              <a:ln>
                <a:noFill/>
              </a:ln>
              <a:solidFill>
                <a:prstClr val="white"/>
              </a:solidFill>
              <a:effectLst/>
              <a:uLnTx/>
              <a:uFillTx/>
              <a:latin typeface="Corbel" panose="020B0503020204020204" pitchFamily="34" charset="0"/>
            </a:endParaRPr>
          </a:p>
        </p:txBody>
      </p:sp>
      <p:sp>
        <p:nvSpPr>
          <p:cNvPr id="12" name="Rounded Rectangle 11">
            <a:extLst>
              <a:ext uri="{FF2B5EF4-FFF2-40B4-BE49-F238E27FC236}">
                <a16:creationId xmlns:a16="http://schemas.microsoft.com/office/drawing/2014/main" id="{DC334EA5-EC08-52F6-5CD4-06B360F2C130}"/>
              </a:ext>
            </a:extLst>
          </p:cNvPr>
          <p:cNvSpPr/>
          <p:nvPr/>
        </p:nvSpPr>
        <p:spPr>
          <a:xfrm>
            <a:off x="1757680" y="3906398"/>
            <a:ext cx="3952240" cy="2159122"/>
          </a:xfrm>
          <a:prstGeom prst="round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1"/>
              </a:solidFill>
            </a:endParaRPr>
          </a:p>
        </p:txBody>
      </p:sp>
      <p:sp>
        <p:nvSpPr>
          <p:cNvPr id="9" name="Title 1">
            <a:extLst>
              <a:ext uri="{FF2B5EF4-FFF2-40B4-BE49-F238E27FC236}">
                <a16:creationId xmlns:a16="http://schemas.microsoft.com/office/drawing/2014/main" id="{1F0F84C4-8A09-49F0-92D4-226113C55943}"/>
              </a:ext>
            </a:extLst>
          </p:cNvPr>
          <p:cNvSpPr>
            <a:spLocks noGrp="1"/>
          </p:cNvSpPr>
          <p:nvPr>
            <p:ph type="ctrTitle"/>
          </p:nvPr>
        </p:nvSpPr>
        <p:spPr>
          <a:xfrm>
            <a:off x="902458" y="802640"/>
            <a:ext cx="3881120" cy="1615123"/>
          </a:xfrm>
        </p:spPr>
        <p:txBody>
          <a:bodyPr anchor="ctr">
            <a:normAutofit/>
          </a:bodyPr>
          <a:lstStyle>
            <a:lvl1pPr algn="l">
              <a:defRPr sz="4000">
                <a:solidFill>
                  <a:schemeClr val="tx2"/>
                </a:solidFill>
              </a:defRPr>
            </a:lvl1pPr>
          </a:lstStyle>
          <a:p>
            <a:r>
              <a:rPr lang="en-US"/>
              <a:t>Click to edit Master title style</a:t>
            </a:r>
            <a:endParaRPr lang="en-US" dirty="0"/>
          </a:p>
        </p:txBody>
      </p:sp>
      <p:sp>
        <p:nvSpPr>
          <p:cNvPr id="4" name="Picture Placeholder 2">
            <a:extLst>
              <a:ext uri="{FF2B5EF4-FFF2-40B4-BE49-F238E27FC236}">
                <a16:creationId xmlns:a16="http://schemas.microsoft.com/office/drawing/2014/main" id="{1172AA7C-FD31-9FA9-2DA4-55B600B797E6}"/>
              </a:ext>
            </a:extLst>
          </p:cNvPr>
          <p:cNvSpPr>
            <a:spLocks noGrp="1"/>
          </p:cNvSpPr>
          <p:nvPr>
            <p:ph type="pic" idx="10" hasCustomPrompt="1"/>
          </p:nvPr>
        </p:nvSpPr>
        <p:spPr>
          <a:xfrm>
            <a:off x="902458" y="2737487"/>
            <a:ext cx="4482342" cy="3017521"/>
          </a:xfrm>
          <a:prstGeom prst="roundRect">
            <a:avLst/>
          </a:prstGeom>
          <a:solidFill>
            <a:schemeClr val="bg1">
              <a:lumMod val="95000"/>
            </a:schemeClr>
          </a:solid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pic>
        <p:nvPicPr>
          <p:cNvPr id="6" name="Picture 5">
            <a:extLst>
              <a:ext uri="{FF2B5EF4-FFF2-40B4-BE49-F238E27FC236}">
                <a16:creationId xmlns:a16="http://schemas.microsoft.com/office/drawing/2014/main" id="{3D2B56BB-2B94-D445-3E4F-3BCBAFF8DE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630595" y="5765168"/>
            <a:ext cx="270003" cy="778508"/>
          </a:xfrm>
          <a:prstGeom prst="rect">
            <a:avLst/>
          </a:prstGeom>
        </p:spPr>
      </p:pic>
      <p:sp>
        <p:nvSpPr>
          <p:cNvPr id="7" name="Text Placeholder 3">
            <a:extLst>
              <a:ext uri="{FF2B5EF4-FFF2-40B4-BE49-F238E27FC236}">
                <a16:creationId xmlns:a16="http://schemas.microsoft.com/office/drawing/2014/main" id="{29ECB91A-4DEB-7C98-04D6-A8E7C14C8CD6}"/>
              </a:ext>
            </a:extLst>
          </p:cNvPr>
          <p:cNvSpPr>
            <a:spLocks noGrp="1"/>
          </p:cNvSpPr>
          <p:nvPr>
            <p:ph type="body" sz="half" idx="2"/>
          </p:nvPr>
        </p:nvSpPr>
        <p:spPr>
          <a:xfrm>
            <a:off x="6096000" y="2966720"/>
            <a:ext cx="5193542" cy="2570480"/>
          </a:xfrm>
        </p:spPr>
        <p:txBody>
          <a:bodyPr anchor="t">
            <a:normAutofit/>
          </a:bodyPr>
          <a:lstStyle>
            <a:lvl1pPr marL="0" indent="0" algn="l">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35448057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Geometric 3">
    <p:spTree>
      <p:nvGrpSpPr>
        <p:cNvPr id="1" name=""/>
        <p:cNvGrpSpPr/>
        <p:nvPr/>
      </p:nvGrpSpPr>
      <p:grpSpPr>
        <a:xfrm>
          <a:off x="0" y="0"/>
          <a:ext cx="0" cy="0"/>
          <a:chOff x="0" y="0"/>
          <a:chExt cx="0" cy="0"/>
        </a:xfrm>
      </p:grpSpPr>
      <p:sp>
        <p:nvSpPr>
          <p:cNvPr id="6" name="Rectangle: Rounded Corners 4">
            <a:extLst>
              <a:ext uri="{FF2B5EF4-FFF2-40B4-BE49-F238E27FC236}">
                <a16:creationId xmlns:a16="http://schemas.microsoft.com/office/drawing/2014/main" id="{9A93934E-911B-E028-C3DE-3C4331314232}"/>
              </a:ext>
            </a:extLst>
          </p:cNvPr>
          <p:cNvSpPr/>
          <p:nvPr/>
        </p:nvSpPr>
        <p:spPr>
          <a:xfrm>
            <a:off x="1709928" y="557145"/>
            <a:ext cx="12474448" cy="3732680"/>
          </a:xfrm>
          <a:prstGeom prst="roundRect">
            <a:avLst>
              <a:gd name="adj" fmla="val 50000"/>
            </a:avLst>
          </a:prstGeom>
          <a:solidFill>
            <a:srgbClr val="D8CC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spc="50" dirty="0">
                <a:solidFill>
                  <a:schemeClr val="bg1"/>
                </a:solidFill>
                <a:highlight>
                  <a:srgbClr val="D8CC34"/>
                </a:highlight>
                <a:latin typeface="Corbel" panose="020B0503020204020204" pitchFamily="34" charset="0"/>
                <a:cs typeface="Arial" panose="020B0604020202020204" pitchFamily="34" charset="0"/>
              </a:rPr>
              <a:t> </a:t>
            </a:r>
            <a:endParaRPr lang="en-US" sz="2000" b="1" spc="50" dirty="0">
              <a:solidFill>
                <a:schemeClr val="bg1"/>
              </a:solidFill>
              <a:highlight>
                <a:srgbClr val="D8CC34"/>
              </a:highlight>
              <a:latin typeface="Corbel" panose="020B0503020204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F9030D76-7C6D-510F-3CF6-A30125CCD52E}"/>
              </a:ext>
            </a:extLst>
          </p:cNvPr>
          <p:cNvPicPr>
            <a:picLocks noGrp="1" noRot="1" noChangeAspect="1" noMove="1" noResize="1" noEditPoints="1" noAdjustHandles="1" noChangeArrowheads="1" noChangeShapeType="1" noCrop="1"/>
          </p:cNvPicPr>
          <p:nvPr/>
        </p:nvPicPr>
        <p:blipFill>
          <a:blip r:embed="rId2"/>
          <a:srcRect/>
          <a:stretch/>
        </p:blipFill>
        <p:spPr>
          <a:xfrm rot="10800000">
            <a:off x="588203" y="363275"/>
            <a:ext cx="10635581" cy="5936402"/>
          </a:xfrm>
          <a:prstGeom prst="rect">
            <a:avLst/>
          </a:prstGeom>
        </p:spPr>
      </p:pic>
      <p:sp>
        <p:nvSpPr>
          <p:cNvPr id="10" name="Picture Placeholder 2">
            <a:extLst>
              <a:ext uri="{FF2B5EF4-FFF2-40B4-BE49-F238E27FC236}">
                <a16:creationId xmlns:a16="http://schemas.microsoft.com/office/drawing/2014/main" id="{7DD8C32F-1971-E436-9F82-A4F47A65FE94}"/>
              </a:ext>
            </a:extLst>
          </p:cNvPr>
          <p:cNvSpPr>
            <a:spLocks noGrp="1"/>
          </p:cNvSpPr>
          <p:nvPr>
            <p:ph type="pic" idx="1" hasCustomPrompt="1"/>
          </p:nvPr>
        </p:nvSpPr>
        <p:spPr>
          <a:xfrm>
            <a:off x="1005595" y="1067507"/>
            <a:ext cx="3788362" cy="3094295"/>
          </a:xfrm>
          <a:custGeom>
            <a:avLst/>
            <a:gdLst>
              <a:gd name="connsiteX0" fmla="*/ 0 w 3813049"/>
              <a:gd name="connsiteY0" fmla="*/ 1926055 h 3852110"/>
              <a:gd name="connsiteX1" fmla="*/ 1906525 w 3813049"/>
              <a:gd name="connsiteY1" fmla="*/ 0 h 3852110"/>
              <a:gd name="connsiteX2" fmla="*/ 3813050 w 3813049"/>
              <a:gd name="connsiteY2" fmla="*/ 1926055 h 3852110"/>
              <a:gd name="connsiteX3" fmla="*/ 1906525 w 3813049"/>
              <a:gd name="connsiteY3" fmla="*/ 3852110 h 3852110"/>
              <a:gd name="connsiteX4" fmla="*/ 0 w 3813049"/>
              <a:gd name="connsiteY4" fmla="*/ 1926055 h 3852110"/>
              <a:gd name="connsiteX0" fmla="*/ 0 w 3893280"/>
              <a:gd name="connsiteY0" fmla="*/ 1968387 h 3894442"/>
              <a:gd name="connsiteX1" fmla="*/ 1906525 w 3893280"/>
              <a:gd name="connsiteY1" fmla="*/ 42332 h 3894442"/>
              <a:gd name="connsiteX2" fmla="*/ 3375661 w 3893280"/>
              <a:gd name="connsiteY2" fmla="*/ 743064 h 3894442"/>
              <a:gd name="connsiteX3" fmla="*/ 3813050 w 3893280"/>
              <a:gd name="connsiteY3" fmla="*/ 1968387 h 3894442"/>
              <a:gd name="connsiteX4" fmla="*/ 1906525 w 3893280"/>
              <a:gd name="connsiteY4" fmla="*/ 3894442 h 3894442"/>
              <a:gd name="connsiteX5" fmla="*/ 0 w 3893280"/>
              <a:gd name="connsiteY5" fmla="*/ 1968387 h 3894442"/>
              <a:gd name="connsiteX0" fmla="*/ 0 w 3878872"/>
              <a:gd name="connsiteY0" fmla="*/ 1968387 h 3894442"/>
              <a:gd name="connsiteX1" fmla="*/ 1906525 w 3878872"/>
              <a:gd name="connsiteY1" fmla="*/ 42332 h 3894442"/>
              <a:gd name="connsiteX2" fmla="*/ 3375661 w 3878872"/>
              <a:gd name="connsiteY2" fmla="*/ 743064 h 3894442"/>
              <a:gd name="connsiteX3" fmla="*/ 3813050 w 3878872"/>
              <a:gd name="connsiteY3" fmla="*/ 1968387 h 3894442"/>
              <a:gd name="connsiteX4" fmla="*/ 1906525 w 3878872"/>
              <a:gd name="connsiteY4" fmla="*/ 3894442 h 3894442"/>
              <a:gd name="connsiteX5" fmla="*/ 0 w 3878872"/>
              <a:gd name="connsiteY5" fmla="*/ 1968387 h 3894442"/>
              <a:gd name="connsiteX0" fmla="*/ 0 w 3855940"/>
              <a:gd name="connsiteY0" fmla="*/ 1968387 h 3894444"/>
              <a:gd name="connsiteX1" fmla="*/ 1906525 w 3855940"/>
              <a:gd name="connsiteY1" fmla="*/ 42332 h 3894444"/>
              <a:gd name="connsiteX2" fmla="*/ 3375661 w 3855940"/>
              <a:gd name="connsiteY2" fmla="*/ 743064 h 3894444"/>
              <a:gd name="connsiteX3" fmla="*/ 3787650 w 3855940"/>
              <a:gd name="connsiteY3" fmla="*/ 1981087 h 3894444"/>
              <a:gd name="connsiteX4" fmla="*/ 1906525 w 3855940"/>
              <a:gd name="connsiteY4" fmla="*/ 3894442 h 3894444"/>
              <a:gd name="connsiteX5" fmla="*/ 0 w 3855940"/>
              <a:gd name="connsiteY5" fmla="*/ 1968387 h 3894444"/>
              <a:gd name="connsiteX0" fmla="*/ 0 w 3787942"/>
              <a:gd name="connsiteY0" fmla="*/ 1968387 h 3894444"/>
              <a:gd name="connsiteX1" fmla="*/ 1906525 w 3787942"/>
              <a:gd name="connsiteY1" fmla="*/ 42332 h 3894444"/>
              <a:gd name="connsiteX2" fmla="*/ 3375661 w 3787942"/>
              <a:gd name="connsiteY2" fmla="*/ 743064 h 3894444"/>
              <a:gd name="connsiteX3" fmla="*/ 3787650 w 3787942"/>
              <a:gd name="connsiteY3" fmla="*/ 1981087 h 3894444"/>
              <a:gd name="connsiteX4" fmla="*/ 1906525 w 3787942"/>
              <a:gd name="connsiteY4" fmla="*/ 3894442 h 3894444"/>
              <a:gd name="connsiteX5" fmla="*/ 0 w 3787942"/>
              <a:gd name="connsiteY5" fmla="*/ 1968387 h 3894444"/>
              <a:gd name="connsiteX0" fmla="*/ 0 w 3787942"/>
              <a:gd name="connsiteY0" fmla="*/ 1968387 h 3894447"/>
              <a:gd name="connsiteX1" fmla="*/ 1906525 w 3787942"/>
              <a:gd name="connsiteY1" fmla="*/ 42332 h 3894447"/>
              <a:gd name="connsiteX2" fmla="*/ 3375661 w 3787942"/>
              <a:gd name="connsiteY2" fmla="*/ 743064 h 3894447"/>
              <a:gd name="connsiteX3" fmla="*/ 3787650 w 3787942"/>
              <a:gd name="connsiteY3" fmla="*/ 1981087 h 3894447"/>
              <a:gd name="connsiteX4" fmla="*/ 1906525 w 3787942"/>
              <a:gd name="connsiteY4" fmla="*/ 3894442 h 3894447"/>
              <a:gd name="connsiteX5" fmla="*/ 0 w 3787942"/>
              <a:gd name="connsiteY5" fmla="*/ 1968387 h 3894447"/>
              <a:gd name="connsiteX0" fmla="*/ 5 w 3787947"/>
              <a:gd name="connsiteY0" fmla="*/ 1968387 h 3830948"/>
              <a:gd name="connsiteX1" fmla="*/ 1906530 w 3787947"/>
              <a:gd name="connsiteY1" fmla="*/ 42332 h 3830948"/>
              <a:gd name="connsiteX2" fmla="*/ 3375666 w 3787947"/>
              <a:gd name="connsiteY2" fmla="*/ 743064 h 3830948"/>
              <a:gd name="connsiteX3" fmla="*/ 3787655 w 3787947"/>
              <a:gd name="connsiteY3" fmla="*/ 1981087 h 3830948"/>
              <a:gd name="connsiteX4" fmla="*/ 1887480 w 3787947"/>
              <a:gd name="connsiteY4" fmla="*/ 3830942 h 3830948"/>
              <a:gd name="connsiteX5" fmla="*/ 5 w 3787947"/>
              <a:gd name="connsiteY5" fmla="*/ 1968387 h 3830948"/>
              <a:gd name="connsiteX0" fmla="*/ 6 w 3787948"/>
              <a:gd name="connsiteY0" fmla="*/ 1968387 h 3830948"/>
              <a:gd name="connsiteX1" fmla="*/ 1906531 w 3787948"/>
              <a:gd name="connsiteY1" fmla="*/ 42332 h 3830948"/>
              <a:gd name="connsiteX2" fmla="*/ 3375667 w 3787948"/>
              <a:gd name="connsiteY2" fmla="*/ 743064 h 3830948"/>
              <a:gd name="connsiteX3" fmla="*/ 3787656 w 3787948"/>
              <a:gd name="connsiteY3" fmla="*/ 1981087 h 3830948"/>
              <a:gd name="connsiteX4" fmla="*/ 1887481 w 3787948"/>
              <a:gd name="connsiteY4" fmla="*/ 3830942 h 3830948"/>
              <a:gd name="connsiteX5" fmla="*/ 6 w 3787948"/>
              <a:gd name="connsiteY5" fmla="*/ 1968387 h 3830948"/>
              <a:gd name="connsiteX0" fmla="*/ 12 w 3787954"/>
              <a:gd name="connsiteY0" fmla="*/ 1968387 h 3835609"/>
              <a:gd name="connsiteX1" fmla="*/ 1906537 w 3787954"/>
              <a:gd name="connsiteY1" fmla="*/ 42332 h 3835609"/>
              <a:gd name="connsiteX2" fmla="*/ 3375673 w 3787954"/>
              <a:gd name="connsiteY2" fmla="*/ 743064 h 3835609"/>
              <a:gd name="connsiteX3" fmla="*/ 3787662 w 3787954"/>
              <a:gd name="connsiteY3" fmla="*/ 1981087 h 3835609"/>
              <a:gd name="connsiteX4" fmla="*/ 1887487 w 3787954"/>
              <a:gd name="connsiteY4" fmla="*/ 3830942 h 3835609"/>
              <a:gd name="connsiteX5" fmla="*/ 12 w 3787954"/>
              <a:gd name="connsiteY5" fmla="*/ 1968387 h 3835609"/>
              <a:gd name="connsiteX0" fmla="*/ 10 w 3787952"/>
              <a:gd name="connsiteY0" fmla="*/ 1968387 h 3837556"/>
              <a:gd name="connsiteX1" fmla="*/ 1906535 w 3787952"/>
              <a:gd name="connsiteY1" fmla="*/ 42332 h 3837556"/>
              <a:gd name="connsiteX2" fmla="*/ 3375671 w 3787952"/>
              <a:gd name="connsiteY2" fmla="*/ 743064 h 3837556"/>
              <a:gd name="connsiteX3" fmla="*/ 3787660 w 3787952"/>
              <a:gd name="connsiteY3" fmla="*/ 1981087 h 3837556"/>
              <a:gd name="connsiteX4" fmla="*/ 1887485 w 3787952"/>
              <a:gd name="connsiteY4" fmla="*/ 3830942 h 3837556"/>
              <a:gd name="connsiteX5" fmla="*/ 10 w 3787952"/>
              <a:gd name="connsiteY5" fmla="*/ 1968387 h 3837556"/>
              <a:gd name="connsiteX0" fmla="*/ 10 w 3787952"/>
              <a:gd name="connsiteY0" fmla="*/ 1968387 h 3831455"/>
              <a:gd name="connsiteX1" fmla="*/ 1906535 w 3787952"/>
              <a:gd name="connsiteY1" fmla="*/ 42332 h 3831455"/>
              <a:gd name="connsiteX2" fmla="*/ 3375671 w 3787952"/>
              <a:gd name="connsiteY2" fmla="*/ 743064 h 3831455"/>
              <a:gd name="connsiteX3" fmla="*/ 3787660 w 3787952"/>
              <a:gd name="connsiteY3" fmla="*/ 1981087 h 3831455"/>
              <a:gd name="connsiteX4" fmla="*/ 1887485 w 3787952"/>
              <a:gd name="connsiteY4" fmla="*/ 3830942 h 3831455"/>
              <a:gd name="connsiteX5" fmla="*/ 10 w 3787952"/>
              <a:gd name="connsiteY5" fmla="*/ 1968387 h 3831455"/>
              <a:gd name="connsiteX0" fmla="*/ 38 w 3787980"/>
              <a:gd name="connsiteY0" fmla="*/ 1968387 h 3831455"/>
              <a:gd name="connsiteX1" fmla="*/ 1906563 w 3787980"/>
              <a:gd name="connsiteY1" fmla="*/ 42332 h 3831455"/>
              <a:gd name="connsiteX2" fmla="*/ 3375699 w 3787980"/>
              <a:gd name="connsiteY2" fmla="*/ 743064 h 3831455"/>
              <a:gd name="connsiteX3" fmla="*/ 3787688 w 3787980"/>
              <a:gd name="connsiteY3" fmla="*/ 1981087 h 3831455"/>
              <a:gd name="connsiteX4" fmla="*/ 1868463 w 3787980"/>
              <a:gd name="connsiteY4" fmla="*/ 3830942 h 3831455"/>
              <a:gd name="connsiteX5" fmla="*/ 38 w 3787980"/>
              <a:gd name="connsiteY5" fmla="*/ 1968387 h 3831455"/>
              <a:gd name="connsiteX0" fmla="*/ 1153 w 3789095"/>
              <a:gd name="connsiteY0" fmla="*/ 1422944 h 3285969"/>
              <a:gd name="connsiteX1" fmla="*/ 2085478 w 3789095"/>
              <a:gd name="connsiteY1" fmla="*/ 201739 h 3285969"/>
              <a:gd name="connsiteX2" fmla="*/ 3376814 w 3789095"/>
              <a:gd name="connsiteY2" fmla="*/ 197621 h 3285969"/>
              <a:gd name="connsiteX3" fmla="*/ 3788803 w 3789095"/>
              <a:gd name="connsiteY3" fmla="*/ 1435644 h 3285969"/>
              <a:gd name="connsiteX4" fmla="*/ 1869578 w 3789095"/>
              <a:gd name="connsiteY4" fmla="*/ 3285499 h 3285969"/>
              <a:gd name="connsiteX5" fmla="*/ 1153 w 3789095"/>
              <a:gd name="connsiteY5" fmla="*/ 1422944 h 3285969"/>
              <a:gd name="connsiteX0" fmla="*/ 1153 w 3789095"/>
              <a:gd name="connsiteY0" fmla="*/ 1367158 h 3230183"/>
              <a:gd name="connsiteX1" fmla="*/ 2085478 w 3789095"/>
              <a:gd name="connsiteY1" fmla="*/ 145953 h 3230183"/>
              <a:gd name="connsiteX2" fmla="*/ 3376814 w 3789095"/>
              <a:gd name="connsiteY2" fmla="*/ 141835 h 3230183"/>
              <a:gd name="connsiteX3" fmla="*/ 3788803 w 3789095"/>
              <a:gd name="connsiteY3" fmla="*/ 1379858 h 3230183"/>
              <a:gd name="connsiteX4" fmla="*/ 1869578 w 3789095"/>
              <a:gd name="connsiteY4" fmla="*/ 3229713 h 3230183"/>
              <a:gd name="connsiteX5" fmla="*/ 1153 w 3789095"/>
              <a:gd name="connsiteY5" fmla="*/ 1367158 h 3230183"/>
              <a:gd name="connsiteX0" fmla="*/ 1153 w 3789095"/>
              <a:gd name="connsiteY0" fmla="*/ 1225323 h 3088348"/>
              <a:gd name="connsiteX1" fmla="*/ 2085478 w 3789095"/>
              <a:gd name="connsiteY1" fmla="*/ 4118 h 3088348"/>
              <a:gd name="connsiteX2" fmla="*/ 3376814 w 3789095"/>
              <a:gd name="connsiteY2" fmla="*/ 0 h 3088348"/>
              <a:gd name="connsiteX3" fmla="*/ 3788803 w 3789095"/>
              <a:gd name="connsiteY3" fmla="*/ 1238023 h 3088348"/>
              <a:gd name="connsiteX4" fmla="*/ 1869578 w 3789095"/>
              <a:gd name="connsiteY4" fmla="*/ 3087878 h 3088348"/>
              <a:gd name="connsiteX5" fmla="*/ 1153 w 3789095"/>
              <a:gd name="connsiteY5" fmla="*/ 1225323 h 3088348"/>
              <a:gd name="connsiteX0" fmla="*/ 1153 w 3789095"/>
              <a:gd name="connsiteY0" fmla="*/ 1236578 h 3099603"/>
              <a:gd name="connsiteX1" fmla="*/ 2085478 w 3789095"/>
              <a:gd name="connsiteY1" fmla="*/ 15373 h 3099603"/>
              <a:gd name="connsiteX2" fmla="*/ 3376814 w 3789095"/>
              <a:gd name="connsiteY2" fmla="*/ 11255 h 3099603"/>
              <a:gd name="connsiteX3" fmla="*/ 3788803 w 3789095"/>
              <a:gd name="connsiteY3" fmla="*/ 1249278 h 3099603"/>
              <a:gd name="connsiteX4" fmla="*/ 1869578 w 3789095"/>
              <a:gd name="connsiteY4" fmla="*/ 3099133 h 3099603"/>
              <a:gd name="connsiteX5" fmla="*/ 1153 w 3789095"/>
              <a:gd name="connsiteY5" fmla="*/ 1236578 h 3099603"/>
              <a:gd name="connsiteX0" fmla="*/ 106 w 3788048"/>
              <a:gd name="connsiteY0" fmla="*/ 1236578 h 3099900"/>
              <a:gd name="connsiteX1" fmla="*/ 2084431 w 3788048"/>
              <a:gd name="connsiteY1" fmla="*/ 15373 h 3099900"/>
              <a:gd name="connsiteX2" fmla="*/ 3375767 w 3788048"/>
              <a:gd name="connsiteY2" fmla="*/ 11255 h 3099900"/>
              <a:gd name="connsiteX3" fmla="*/ 3787756 w 3788048"/>
              <a:gd name="connsiteY3" fmla="*/ 1249278 h 3099900"/>
              <a:gd name="connsiteX4" fmla="*/ 1868531 w 3788048"/>
              <a:gd name="connsiteY4" fmla="*/ 3099133 h 3099900"/>
              <a:gd name="connsiteX5" fmla="*/ 106 w 3788048"/>
              <a:gd name="connsiteY5" fmla="*/ 1236578 h 3099900"/>
              <a:gd name="connsiteX0" fmla="*/ 106 w 3788048"/>
              <a:gd name="connsiteY0" fmla="*/ 1230967 h 3094289"/>
              <a:gd name="connsiteX1" fmla="*/ 2084431 w 3788048"/>
              <a:gd name="connsiteY1" fmla="*/ 9762 h 3094289"/>
              <a:gd name="connsiteX2" fmla="*/ 3375767 w 3788048"/>
              <a:gd name="connsiteY2" fmla="*/ 5644 h 3094289"/>
              <a:gd name="connsiteX3" fmla="*/ 3787756 w 3788048"/>
              <a:gd name="connsiteY3" fmla="*/ 1243667 h 3094289"/>
              <a:gd name="connsiteX4" fmla="*/ 1868531 w 3788048"/>
              <a:gd name="connsiteY4" fmla="*/ 3093522 h 3094289"/>
              <a:gd name="connsiteX5" fmla="*/ 106 w 3788048"/>
              <a:gd name="connsiteY5" fmla="*/ 1230967 h 3094289"/>
              <a:gd name="connsiteX0" fmla="*/ 106 w 3788048"/>
              <a:gd name="connsiteY0" fmla="*/ 1230967 h 3094289"/>
              <a:gd name="connsiteX1" fmla="*/ 2084431 w 3788048"/>
              <a:gd name="connsiteY1" fmla="*/ 9762 h 3094289"/>
              <a:gd name="connsiteX2" fmla="*/ 3375767 w 3788048"/>
              <a:gd name="connsiteY2" fmla="*/ 5644 h 3094289"/>
              <a:gd name="connsiteX3" fmla="*/ 3787756 w 3788048"/>
              <a:gd name="connsiteY3" fmla="*/ 1243667 h 3094289"/>
              <a:gd name="connsiteX4" fmla="*/ 1868531 w 3788048"/>
              <a:gd name="connsiteY4" fmla="*/ 3093522 h 3094289"/>
              <a:gd name="connsiteX5" fmla="*/ 106 w 3788048"/>
              <a:gd name="connsiteY5" fmla="*/ 1230967 h 3094289"/>
              <a:gd name="connsiteX0" fmla="*/ 106 w 3788048"/>
              <a:gd name="connsiteY0" fmla="*/ 1230967 h 3094289"/>
              <a:gd name="connsiteX1" fmla="*/ 2084431 w 3788048"/>
              <a:gd name="connsiteY1" fmla="*/ 9762 h 3094289"/>
              <a:gd name="connsiteX2" fmla="*/ 3375767 w 3788048"/>
              <a:gd name="connsiteY2" fmla="*/ 5644 h 3094289"/>
              <a:gd name="connsiteX3" fmla="*/ 3787756 w 3788048"/>
              <a:gd name="connsiteY3" fmla="*/ 1243667 h 3094289"/>
              <a:gd name="connsiteX4" fmla="*/ 1868531 w 3788048"/>
              <a:gd name="connsiteY4" fmla="*/ 3093522 h 3094289"/>
              <a:gd name="connsiteX5" fmla="*/ 106 w 3788048"/>
              <a:gd name="connsiteY5" fmla="*/ 1230967 h 3094289"/>
              <a:gd name="connsiteX0" fmla="*/ 106 w 3788048"/>
              <a:gd name="connsiteY0" fmla="*/ 1230967 h 3094289"/>
              <a:gd name="connsiteX1" fmla="*/ 2084431 w 3788048"/>
              <a:gd name="connsiteY1" fmla="*/ 9762 h 3094289"/>
              <a:gd name="connsiteX2" fmla="*/ 3375767 w 3788048"/>
              <a:gd name="connsiteY2" fmla="*/ 5644 h 3094289"/>
              <a:gd name="connsiteX3" fmla="*/ 3787756 w 3788048"/>
              <a:gd name="connsiteY3" fmla="*/ 1243667 h 3094289"/>
              <a:gd name="connsiteX4" fmla="*/ 1868531 w 3788048"/>
              <a:gd name="connsiteY4" fmla="*/ 3093522 h 3094289"/>
              <a:gd name="connsiteX5" fmla="*/ 106 w 3788048"/>
              <a:gd name="connsiteY5" fmla="*/ 1230967 h 3094289"/>
              <a:gd name="connsiteX0" fmla="*/ 266 w 3788208"/>
              <a:gd name="connsiteY0" fmla="*/ 1230967 h 3094295"/>
              <a:gd name="connsiteX1" fmla="*/ 2084591 w 3788208"/>
              <a:gd name="connsiteY1" fmla="*/ 9762 h 3094295"/>
              <a:gd name="connsiteX2" fmla="*/ 3375927 w 3788208"/>
              <a:gd name="connsiteY2" fmla="*/ 5644 h 3094295"/>
              <a:gd name="connsiteX3" fmla="*/ 3787916 w 3788208"/>
              <a:gd name="connsiteY3" fmla="*/ 1243667 h 3094295"/>
              <a:gd name="connsiteX4" fmla="*/ 1868691 w 3788208"/>
              <a:gd name="connsiteY4" fmla="*/ 3093522 h 3094295"/>
              <a:gd name="connsiteX5" fmla="*/ 266 w 3788208"/>
              <a:gd name="connsiteY5" fmla="*/ 1230967 h 3094295"/>
              <a:gd name="connsiteX0" fmla="*/ 245 w 3788187"/>
              <a:gd name="connsiteY0" fmla="*/ 1230967 h 3094295"/>
              <a:gd name="connsiteX1" fmla="*/ 2084570 w 3788187"/>
              <a:gd name="connsiteY1" fmla="*/ 9762 h 3094295"/>
              <a:gd name="connsiteX2" fmla="*/ 3375906 w 3788187"/>
              <a:gd name="connsiteY2" fmla="*/ 5644 h 3094295"/>
              <a:gd name="connsiteX3" fmla="*/ 3787895 w 3788187"/>
              <a:gd name="connsiteY3" fmla="*/ 1243667 h 3094295"/>
              <a:gd name="connsiteX4" fmla="*/ 1868670 w 3788187"/>
              <a:gd name="connsiteY4" fmla="*/ 3093522 h 3094295"/>
              <a:gd name="connsiteX5" fmla="*/ 245 w 3788187"/>
              <a:gd name="connsiteY5" fmla="*/ 1230967 h 3094295"/>
              <a:gd name="connsiteX0" fmla="*/ 245 w 3788187"/>
              <a:gd name="connsiteY0" fmla="*/ 1230967 h 3094295"/>
              <a:gd name="connsiteX1" fmla="*/ 2084570 w 3788187"/>
              <a:gd name="connsiteY1" fmla="*/ 9762 h 3094295"/>
              <a:gd name="connsiteX2" fmla="*/ 3375906 w 3788187"/>
              <a:gd name="connsiteY2" fmla="*/ 5644 h 3094295"/>
              <a:gd name="connsiteX3" fmla="*/ 3787895 w 3788187"/>
              <a:gd name="connsiteY3" fmla="*/ 1243667 h 3094295"/>
              <a:gd name="connsiteX4" fmla="*/ 1868670 w 3788187"/>
              <a:gd name="connsiteY4" fmla="*/ 3093522 h 3094295"/>
              <a:gd name="connsiteX5" fmla="*/ 245 w 3788187"/>
              <a:gd name="connsiteY5" fmla="*/ 1230967 h 3094295"/>
              <a:gd name="connsiteX0" fmla="*/ 245 w 3792122"/>
              <a:gd name="connsiteY0" fmla="*/ 1230967 h 3094295"/>
              <a:gd name="connsiteX1" fmla="*/ 2084570 w 3792122"/>
              <a:gd name="connsiteY1" fmla="*/ 9762 h 3094295"/>
              <a:gd name="connsiteX2" fmla="*/ 3375906 w 3792122"/>
              <a:gd name="connsiteY2" fmla="*/ 5644 h 3094295"/>
              <a:gd name="connsiteX3" fmla="*/ 3787895 w 3792122"/>
              <a:gd name="connsiteY3" fmla="*/ 1243667 h 3094295"/>
              <a:gd name="connsiteX4" fmla="*/ 1868670 w 3792122"/>
              <a:gd name="connsiteY4" fmla="*/ 3093522 h 3094295"/>
              <a:gd name="connsiteX5" fmla="*/ 245 w 3792122"/>
              <a:gd name="connsiteY5" fmla="*/ 1230967 h 3094295"/>
              <a:gd name="connsiteX0" fmla="*/ 245 w 3790050"/>
              <a:gd name="connsiteY0" fmla="*/ 1230967 h 3094295"/>
              <a:gd name="connsiteX1" fmla="*/ 2084570 w 3790050"/>
              <a:gd name="connsiteY1" fmla="*/ 9762 h 3094295"/>
              <a:gd name="connsiteX2" fmla="*/ 3375906 w 3790050"/>
              <a:gd name="connsiteY2" fmla="*/ 5644 h 3094295"/>
              <a:gd name="connsiteX3" fmla="*/ 3787895 w 3790050"/>
              <a:gd name="connsiteY3" fmla="*/ 1243667 h 3094295"/>
              <a:gd name="connsiteX4" fmla="*/ 1868670 w 3790050"/>
              <a:gd name="connsiteY4" fmla="*/ 3093522 h 3094295"/>
              <a:gd name="connsiteX5" fmla="*/ 245 w 3790050"/>
              <a:gd name="connsiteY5" fmla="*/ 1230967 h 3094295"/>
              <a:gd name="connsiteX0" fmla="*/ 245 w 3787901"/>
              <a:gd name="connsiteY0" fmla="*/ 1230967 h 3094295"/>
              <a:gd name="connsiteX1" fmla="*/ 2084570 w 3787901"/>
              <a:gd name="connsiteY1" fmla="*/ 9762 h 3094295"/>
              <a:gd name="connsiteX2" fmla="*/ 3375906 w 3787901"/>
              <a:gd name="connsiteY2" fmla="*/ 5644 h 3094295"/>
              <a:gd name="connsiteX3" fmla="*/ 3787895 w 3787901"/>
              <a:gd name="connsiteY3" fmla="*/ 1243667 h 3094295"/>
              <a:gd name="connsiteX4" fmla="*/ 1868670 w 3787901"/>
              <a:gd name="connsiteY4" fmla="*/ 3093522 h 3094295"/>
              <a:gd name="connsiteX5" fmla="*/ 245 w 3787901"/>
              <a:gd name="connsiteY5" fmla="*/ 1230967 h 3094295"/>
              <a:gd name="connsiteX0" fmla="*/ 245 w 3787901"/>
              <a:gd name="connsiteY0" fmla="*/ 1230967 h 3094295"/>
              <a:gd name="connsiteX1" fmla="*/ 2084570 w 3787901"/>
              <a:gd name="connsiteY1" fmla="*/ 9762 h 3094295"/>
              <a:gd name="connsiteX2" fmla="*/ 3375906 w 3787901"/>
              <a:gd name="connsiteY2" fmla="*/ 5644 h 3094295"/>
              <a:gd name="connsiteX3" fmla="*/ 3787895 w 3787901"/>
              <a:gd name="connsiteY3" fmla="*/ 1243667 h 3094295"/>
              <a:gd name="connsiteX4" fmla="*/ 1868670 w 3787901"/>
              <a:gd name="connsiteY4" fmla="*/ 3093522 h 3094295"/>
              <a:gd name="connsiteX5" fmla="*/ 245 w 3787901"/>
              <a:gd name="connsiteY5" fmla="*/ 1230967 h 3094295"/>
              <a:gd name="connsiteX0" fmla="*/ 245 w 3788362"/>
              <a:gd name="connsiteY0" fmla="*/ 1230967 h 3094295"/>
              <a:gd name="connsiteX1" fmla="*/ 2084570 w 3788362"/>
              <a:gd name="connsiteY1" fmla="*/ 9762 h 3094295"/>
              <a:gd name="connsiteX2" fmla="*/ 3375906 w 3788362"/>
              <a:gd name="connsiteY2" fmla="*/ 5644 h 3094295"/>
              <a:gd name="connsiteX3" fmla="*/ 3787895 w 3788362"/>
              <a:gd name="connsiteY3" fmla="*/ 1243667 h 3094295"/>
              <a:gd name="connsiteX4" fmla="*/ 1868670 w 3788362"/>
              <a:gd name="connsiteY4" fmla="*/ 3093522 h 3094295"/>
              <a:gd name="connsiteX5" fmla="*/ 245 w 3788362"/>
              <a:gd name="connsiteY5" fmla="*/ 1230967 h 3094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88362" h="3094295">
                <a:moveTo>
                  <a:pt x="245" y="1230967"/>
                </a:moveTo>
                <a:cubicBezTo>
                  <a:pt x="391828" y="513807"/>
                  <a:pt x="1255260" y="29832"/>
                  <a:pt x="2084570" y="9762"/>
                </a:cubicBezTo>
                <a:cubicBezTo>
                  <a:pt x="2913880" y="-10308"/>
                  <a:pt x="2945461" y="7017"/>
                  <a:pt x="3375906" y="5644"/>
                </a:cubicBezTo>
                <a:cubicBezTo>
                  <a:pt x="3553960" y="263153"/>
                  <a:pt x="3800542" y="566149"/>
                  <a:pt x="3787895" y="1243667"/>
                </a:cubicBezTo>
                <a:cubicBezTo>
                  <a:pt x="3765289" y="2454697"/>
                  <a:pt x="2887295" y="3063889"/>
                  <a:pt x="1868670" y="3093522"/>
                </a:cubicBezTo>
                <a:cubicBezTo>
                  <a:pt x="850045" y="3123155"/>
                  <a:pt x="-16688" y="2297377"/>
                  <a:pt x="245" y="1230967"/>
                </a:cubicBezTo>
                <a:close/>
              </a:path>
            </a:pathLst>
          </a:custGeom>
          <a:solidFill>
            <a:schemeClr val="bg1">
              <a:lumMod val="85000"/>
            </a:schemeClr>
          </a:solidFill>
        </p:spPr>
        <p:txBody>
          <a:bodyPr anchor="ctr">
            <a:norm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a:t>
            </a:r>
            <a:br>
              <a:rPr lang="en-US" dirty="0"/>
            </a:br>
            <a:r>
              <a:rPr lang="en-US" dirty="0"/>
              <a:t> click icon to add</a:t>
            </a:r>
          </a:p>
        </p:txBody>
      </p:sp>
      <p:pic>
        <p:nvPicPr>
          <p:cNvPr id="5" name="Picture 4">
            <a:extLst>
              <a:ext uri="{FF2B5EF4-FFF2-40B4-BE49-F238E27FC236}">
                <a16:creationId xmlns:a16="http://schemas.microsoft.com/office/drawing/2014/main" id="{3A322374-9A5C-E508-844D-54F30CAA3D6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8338" r="30608" b="17059"/>
          <a:stretch/>
        </p:blipFill>
        <p:spPr>
          <a:xfrm>
            <a:off x="11600106" y="5765167"/>
            <a:ext cx="332688" cy="840843"/>
          </a:xfrm>
          <a:prstGeom prst="rect">
            <a:avLst/>
          </a:prstGeom>
        </p:spPr>
      </p:pic>
      <p:sp>
        <p:nvSpPr>
          <p:cNvPr id="8" name="Title 1">
            <a:extLst>
              <a:ext uri="{FF2B5EF4-FFF2-40B4-BE49-F238E27FC236}">
                <a16:creationId xmlns:a16="http://schemas.microsoft.com/office/drawing/2014/main" id="{E3D283F8-48E3-284D-A82C-669EDBC0E022}"/>
              </a:ext>
            </a:extLst>
          </p:cNvPr>
          <p:cNvSpPr>
            <a:spLocks noGrp="1"/>
          </p:cNvSpPr>
          <p:nvPr>
            <p:ph type="title"/>
          </p:nvPr>
        </p:nvSpPr>
        <p:spPr>
          <a:xfrm>
            <a:off x="5361372" y="1527048"/>
            <a:ext cx="4326572" cy="1407962"/>
          </a:xfrm>
        </p:spPr>
        <p:txBody>
          <a:bodyPr anchor="b"/>
          <a:lstStyle>
            <a:lvl1pPr>
              <a:defRPr sz="3200">
                <a:solidFill>
                  <a:schemeClr val="bg1"/>
                </a:solidFill>
              </a:defRPr>
            </a:lvl1pPr>
          </a:lstStyle>
          <a:p>
            <a:r>
              <a:rPr lang="en-US"/>
              <a:t>Click to edit Master title style</a:t>
            </a:r>
            <a:endParaRPr lang="en-US" dirty="0"/>
          </a:p>
        </p:txBody>
      </p:sp>
      <p:sp>
        <p:nvSpPr>
          <p:cNvPr id="9" name="Text Placeholder 3">
            <a:extLst>
              <a:ext uri="{FF2B5EF4-FFF2-40B4-BE49-F238E27FC236}">
                <a16:creationId xmlns:a16="http://schemas.microsoft.com/office/drawing/2014/main" id="{23D20692-F010-00F5-B236-F499C6CF9275}"/>
              </a:ext>
            </a:extLst>
          </p:cNvPr>
          <p:cNvSpPr>
            <a:spLocks noGrp="1"/>
          </p:cNvSpPr>
          <p:nvPr>
            <p:ph type="body" sz="half" idx="2"/>
          </p:nvPr>
        </p:nvSpPr>
        <p:spPr>
          <a:xfrm>
            <a:off x="5361372" y="3236762"/>
            <a:ext cx="4326572" cy="2158198"/>
          </a:xfrm>
        </p:spPr>
        <p:txBody>
          <a:bodyPr>
            <a:normAutofit/>
          </a:bodyPr>
          <a:lstStyle>
            <a:lvl1pPr marL="0" indent="0">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Text Placeholder 3">
            <a:extLst>
              <a:ext uri="{FF2B5EF4-FFF2-40B4-BE49-F238E27FC236}">
                <a16:creationId xmlns:a16="http://schemas.microsoft.com/office/drawing/2014/main" id="{965A80D4-E309-0A2B-DBEE-8AB40F49CC2A}"/>
              </a:ext>
            </a:extLst>
          </p:cNvPr>
          <p:cNvSpPr>
            <a:spLocks noGrp="1"/>
          </p:cNvSpPr>
          <p:nvPr>
            <p:ph type="body" sz="half" idx="10"/>
          </p:nvPr>
        </p:nvSpPr>
        <p:spPr>
          <a:xfrm>
            <a:off x="1865375" y="4654296"/>
            <a:ext cx="3057069" cy="740664"/>
          </a:xfrm>
        </p:spPr>
        <p:txBody>
          <a:bodyPr>
            <a:normAutofit/>
          </a:bodyPr>
          <a:lstStyle>
            <a:lvl1pPr marL="0" indent="0" algn="r">
              <a:buNone/>
              <a:defRPr sz="1400" i="1">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87146415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Section Header 1">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954999"/>
            <a:ext cx="9144000" cy="1655763"/>
          </a:xfrm>
        </p:spPr>
        <p:txBody>
          <a:bodyPr anchor="b">
            <a:normAutofit/>
          </a:bodyPr>
          <a:lstStyle>
            <a:lvl1pPr algn="ctr">
              <a:defRPr sz="48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524000" y="2702838"/>
            <a:ext cx="9144000" cy="9699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7" name="Picture 6">
            <a:extLst>
              <a:ext uri="{FF2B5EF4-FFF2-40B4-BE49-F238E27FC236}">
                <a16:creationId xmlns:a16="http://schemas.microsoft.com/office/drawing/2014/main" id="{E266C976-06BB-CDDD-CE85-992E9AF96D0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31541" y="4189547"/>
            <a:ext cx="491621" cy="1417506"/>
          </a:xfrm>
          <a:prstGeom prst="rect">
            <a:avLst/>
          </a:prstGeom>
        </p:spPr>
      </p:pic>
    </p:spTree>
    <p:extLst>
      <p:ext uri="{BB962C8B-B14F-4D97-AF65-F5344CB8AC3E}">
        <p14:creationId xmlns:p14="http://schemas.microsoft.com/office/powerpoint/2010/main" val="227248808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Section Header 4">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954999"/>
            <a:ext cx="9144000" cy="1655763"/>
          </a:xfrm>
        </p:spPr>
        <p:txBody>
          <a:bodyPr anchor="b">
            <a:normAutofit/>
          </a:bodyPr>
          <a:lstStyle>
            <a:lvl1pPr algn="ctr">
              <a:defRPr sz="48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524000" y="2702838"/>
            <a:ext cx="9144000" cy="9699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7" name="Picture 6">
            <a:extLst>
              <a:ext uri="{FF2B5EF4-FFF2-40B4-BE49-F238E27FC236}">
                <a16:creationId xmlns:a16="http://schemas.microsoft.com/office/drawing/2014/main" id="{E266C976-06BB-CDDD-CE85-992E9AF96D0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31541" y="4189547"/>
            <a:ext cx="491621" cy="1417506"/>
          </a:xfrm>
          <a:prstGeom prst="rect">
            <a:avLst/>
          </a:prstGeom>
        </p:spPr>
      </p:pic>
    </p:spTree>
    <p:extLst>
      <p:ext uri="{BB962C8B-B14F-4D97-AF65-F5344CB8AC3E}">
        <p14:creationId xmlns:p14="http://schemas.microsoft.com/office/powerpoint/2010/main" val="155656263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Section Heade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954999"/>
            <a:ext cx="9144000" cy="1655763"/>
          </a:xfrm>
        </p:spPr>
        <p:txBody>
          <a:bodyPr anchor="b">
            <a:normAutofit/>
          </a:bodyPr>
          <a:lstStyle>
            <a:lvl1pPr algn="ctr">
              <a:defRPr sz="48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524000" y="2702838"/>
            <a:ext cx="9144000" cy="9699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7" name="Picture 6">
            <a:extLst>
              <a:ext uri="{FF2B5EF4-FFF2-40B4-BE49-F238E27FC236}">
                <a16:creationId xmlns:a16="http://schemas.microsoft.com/office/drawing/2014/main" id="{E266C976-06BB-CDDD-CE85-992E9AF96D0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31541" y="4189547"/>
            <a:ext cx="491621" cy="1417506"/>
          </a:xfrm>
          <a:prstGeom prst="rect">
            <a:avLst/>
          </a:prstGeom>
        </p:spPr>
      </p:pic>
    </p:spTree>
    <p:extLst>
      <p:ext uri="{BB962C8B-B14F-4D97-AF65-F5344CB8AC3E}">
        <p14:creationId xmlns:p14="http://schemas.microsoft.com/office/powerpoint/2010/main" val="42308120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odule_Description">
    <p:bg>
      <p:bgPr>
        <a:solidFill>
          <a:srgbClr val="DBEFF9"/>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BDC76B8-60F6-62D3-9F73-E81662203017}"/>
              </a:ext>
            </a:extLst>
          </p:cNvPr>
          <p:cNvSpPr>
            <a:spLocks noGrp="1"/>
          </p:cNvSpPr>
          <p:nvPr>
            <p:ph type="subTitle" idx="1" hasCustomPrompt="1"/>
          </p:nvPr>
        </p:nvSpPr>
        <p:spPr>
          <a:xfrm>
            <a:off x="429766" y="1863670"/>
            <a:ext cx="11348378" cy="4052343"/>
          </a:xfrm>
        </p:spPr>
        <p:txBody>
          <a:bodyPr vert="horz" lIns="91440" tIns="45720" rIns="91440" bIns="45720" numCol="2" rtlCol="0" anchor="t">
            <a:normAutofit/>
          </a:bodyPr>
          <a:lstStyle>
            <a:lvl1pPr marL="342900" indent="-342900">
              <a:buFont typeface="Arial" panose="020B0604020202020204" pitchFamily="34" charset="0"/>
              <a:buChar char="•"/>
              <a:defRPr lang="en-US" sz="2000" dirty="0">
                <a:solidFill>
                  <a:srgbClr val="0A5FBA"/>
                </a:solidFill>
              </a:defRPr>
            </a:lvl1pPr>
          </a:lstStyle>
          <a:p>
            <a:pPr lvl="0"/>
            <a:r>
              <a:rPr lang="en-US"/>
              <a:t>Description</a:t>
            </a:r>
          </a:p>
        </p:txBody>
      </p:sp>
      <p:sp>
        <p:nvSpPr>
          <p:cNvPr id="7" name="TextBox 6">
            <a:extLst>
              <a:ext uri="{FF2B5EF4-FFF2-40B4-BE49-F238E27FC236}">
                <a16:creationId xmlns:a16="http://schemas.microsoft.com/office/drawing/2014/main" id="{D0CE24D6-53DF-C3EE-98C5-256C45829EB6}"/>
              </a:ext>
            </a:extLst>
          </p:cNvPr>
          <p:cNvSpPr txBox="1"/>
          <p:nvPr userDrawn="1"/>
        </p:nvSpPr>
        <p:spPr>
          <a:xfrm>
            <a:off x="429766" y="1007390"/>
            <a:ext cx="3878763" cy="461665"/>
          </a:xfrm>
          <a:prstGeom prst="rect">
            <a:avLst/>
          </a:prstGeom>
          <a:noFill/>
        </p:spPr>
        <p:txBody>
          <a:bodyPr wrap="square" rtlCol="0">
            <a:spAutoFit/>
          </a:bodyPr>
          <a:lstStyle/>
          <a:p>
            <a:r>
              <a:rPr lang="en-GB" sz="2400" b="1" i="0">
                <a:solidFill>
                  <a:srgbClr val="0A5FBA"/>
                </a:solidFill>
                <a:latin typeface="Roboto Black" panose="02000000000000000000" pitchFamily="2" charset="0"/>
                <a:ea typeface="Roboto Black" panose="02000000000000000000" pitchFamily="2" charset="0"/>
              </a:rPr>
              <a:t>About this module</a:t>
            </a:r>
          </a:p>
        </p:txBody>
      </p:sp>
      <p:sp>
        <p:nvSpPr>
          <p:cNvPr id="9" name="Slide Number Placeholder 5">
            <a:extLst>
              <a:ext uri="{FF2B5EF4-FFF2-40B4-BE49-F238E27FC236}">
                <a16:creationId xmlns:a16="http://schemas.microsoft.com/office/drawing/2014/main" id="{4AE57DFF-FBB7-A1F5-50F8-185BEE7FAB43}"/>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35556044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Section Header 2">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954999"/>
            <a:ext cx="9144000" cy="1655763"/>
          </a:xfrm>
        </p:spPr>
        <p:txBody>
          <a:bodyPr anchor="b">
            <a:normAutofit/>
          </a:bodyPr>
          <a:lstStyle>
            <a:lvl1pPr algn="ctr">
              <a:defRPr sz="48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524000" y="2702838"/>
            <a:ext cx="9144000" cy="9699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7" name="Picture 6">
            <a:extLst>
              <a:ext uri="{FF2B5EF4-FFF2-40B4-BE49-F238E27FC236}">
                <a16:creationId xmlns:a16="http://schemas.microsoft.com/office/drawing/2014/main" id="{E266C976-06BB-CDDD-CE85-992E9AF96D0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31541" y="4189547"/>
            <a:ext cx="491621" cy="1417506"/>
          </a:xfrm>
          <a:prstGeom prst="rect">
            <a:avLst/>
          </a:prstGeom>
        </p:spPr>
      </p:pic>
    </p:spTree>
    <p:extLst>
      <p:ext uri="{BB962C8B-B14F-4D97-AF65-F5344CB8AC3E}">
        <p14:creationId xmlns:p14="http://schemas.microsoft.com/office/powerpoint/2010/main" val="1494104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9125309" cy="1325563"/>
          </a:xfrm>
        </p:spPr>
        <p:txBody>
          <a:bodyPr>
            <a:normAutofit/>
          </a:bodyPr>
          <a:lstStyle>
            <a:lvl1pPr>
              <a:defRPr sz="3600">
                <a:solidFill>
                  <a:schemeClr val="accent4"/>
                </a:solidFill>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sz="2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a:extLst>
              <a:ext uri="{FF2B5EF4-FFF2-40B4-BE49-F238E27FC236}">
                <a16:creationId xmlns:a16="http://schemas.microsoft.com/office/drawing/2014/main" id="{886536F8-E674-2789-0973-FAB5DEE1421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9590" t="39694" r="29356" b="20420"/>
          <a:stretch/>
        </p:blipFill>
        <p:spPr>
          <a:xfrm>
            <a:off x="10222302" y="0"/>
            <a:ext cx="1655038" cy="2011571"/>
          </a:xfrm>
          <a:prstGeom prst="rect">
            <a:avLst/>
          </a:prstGeom>
        </p:spPr>
      </p:pic>
    </p:spTree>
    <p:extLst>
      <p:ext uri="{BB962C8B-B14F-4D97-AF65-F5344CB8AC3E}">
        <p14:creationId xmlns:p14="http://schemas.microsoft.com/office/powerpoint/2010/main" val="18467718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ntent with Picture 1">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6105427" y="0"/>
            <a:ext cx="6096000" cy="6857999"/>
          </a:xfrm>
          <a:solidFill>
            <a:schemeClr val="bg1">
              <a:lumMod val="95000"/>
            </a:schemeClr>
          </a:solidFill>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pic>
        <p:nvPicPr>
          <p:cNvPr id="9" name="Picture 8">
            <a:extLst>
              <a:ext uri="{FF2B5EF4-FFF2-40B4-BE49-F238E27FC236}">
                <a16:creationId xmlns:a16="http://schemas.microsoft.com/office/drawing/2014/main" id="{21CFBF20-2D80-AAA7-2478-79F6A3F81BB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630595" y="5765168"/>
            <a:ext cx="270003" cy="778508"/>
          </a:xfrm>
          <a:prstGeom prst="rect">
            <a:avLst/>
          </a:prstGeom>
        </p:spPr>
      </p:pic>
      <p:sp>
        <p:nvSpPr>
          <p:cNvPr id="5" name="Rectangle: Rounded Corners 4">
            <a:extLst>
              <a:ext uri="{FF2B5EF4-FFF2-40B4-BE49-F238E27FC236}">
                <a16:creationId xmlns:a16="http://schemas.microsoft.com/office/drawing/2014/main" id="{97B6353D-715A-B822-0A25-AE76E5B0A09C}"/>
              </a:ext>
            </a:extLst>
          </p:cNvPr>
          <p:cNvSpPr/>
          <p:nvPr/>
        </p:nvSpPr>
        <p:spPr>
          <a:xfrm>
            <a:off x="-538160" y="243776"/>
            <a:ext cx="2714432" cy="493776"/>
          </a:xfrm>
          <a:prstGeom prst="roundRect">
            <a:avLst>
              <a:gd name="adj" fmla="val 50000"/>
            </a:avLst>
          </a:prstGeom>
          <a:solidFill>
            <a:srgbClr val="07287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orbel" panose="020B0503020204020204" pitchFamily="34" charset="0"/>
            </a:endParaRPr>
          </a:p>
        </p:txBody>
      </p:sp>
      <p:sp>
        <p:nvSpPr>
          <p:cNvPr id="6" name="Text Placeholder 3">
            <a:extLst>
              <a:ext uri="{FF2B5EF4-FFF2-40B4-BE49-F238E27FC236}">
                <a16:creationId xmlns:a16="http://schemas.microsoft.com/office/drawing/2014/main" id="{5A3FA7D0-9E35-1E42-76A9-DC9BF68B0FBC}"/>
              </a:ext>
            </a:extLst>
          </p:cNvPr>
          <p:cNvSpPr>
            <a:spLocks noGrp="1"/>
          </p:cNvSpPr>
          <p:nvPr>
            <p:ph type="body" sz="half" idx="10" hasCustomPrompt="1"/>
          </p:nvPr>
        </p:nvSpPr>
        <p:spPr>
          <a:xfrm>
            <a:off x="111409" y="385508"/>
            <a:ext cx="1854551" cy="228600"/>
          </a:xfrm>
        </p:spPr>
        <p:txBody>
          <a:bodyPr anchor="ctr">
            <a:normAutofit/>
          </a:bodyPr>
          <a:lstStyle>
            <a:lvl1pPr marL="0" indent="0" algn="l">
              <a:buNone/>
              <a:defRPr sz="1400" b="1" spc="5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SECTION / THEME</a:t>
            </a:r>
          </a:p>
        </p:txBody>
      </p:sp>
      <p:sp>
        <p:nvSpPr>
          <p:cNvPr id="8" name="Title 1">
            <a:extLst>
              <a:ext uri="{FF2B5EF4-FFF2-40B4-BE49-F238E27FC236}">
                <a16:creationId xmlns:a16="http://schemas.microsoft.com/office/drawing/2014/main" id="{1689EF38-17B1-7456-FDBE-9EBEEAA4C935}"/>
              </a:ext>
            </a:extLst>
          </p:cNvPr>
          <p:cNvSpPr>
            <a:spLocks noGrp="1"/>
          </p:cNvSpPr>
          <p:nvPr>
            <p:ph type="title"/>
          </p:nvPr>
        </p:nvSpPr>
        <p:spPr>
          <a:xfrm>
            <a:off x="839788" y="951874"/>
            <a:ext cx="4326572" cy="1178677"/>
          </a:xfrm>
        </p:spPr>
        <p:txBody>
          <a:bodyPr anchor="b"/>
          <a:lstStyle>
            <a:lvl1pPr>
              <a:defRPr sz="3200">
                <a:solidFill>
                  <a:schemeClr val="accent5"/>
                </a:solidFill>
              </a:defRPr>
            </a:lvl1pPr>
          </a:lstStyle>
          <a:p>
            <a:r>
              <a:rPr lang="en-US"/>
              <a:t>Click to edit Master title style</a:t>
            </a:r>
            <a:endParaRPr lang="en-US" dirty="0"/>
          </a:p>
        </p:txBody>
      </p:sp>
      <p:sp>
        <p:nvSpPr>
          <p:cNvPr id="10" name="Text Placeholder 3">
            <a:extLst>
              <a:ext uri="{FF2B5EF4-FFF2-40B4-BE49-F238E27FC236}">
                <a16:creationId xmlns:a16="http://schemas.microsoft.com/office/drawing/2014/main" id="{D58497BA-86A6-2536-606C-4B33CCB99361}"/>
              </a:ext>
            </a:extLst>
          </p:cNvPr>
          <p:cNvSpPr>
            <a:spLocks noGrp="1"/>
          </p:cNvSpPr>
          <p:nvPr>
            <p:ph type="body" sz="half" idx="2"/>
          </p:nvPr>
        </p:nvSpPr>
        <p:spPr>
          <a:xfrm>
            <a:off x="839788" y="2275688"/>
            <a:ext cx="4326572" cy="3554472"/>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Text Placeholder 3">
            <a:extLst>
              <a:ext uri="{FF2B5EF4-FFF2-40B4-BE49-F238E27FC236}">
                <a16:creationId xmlns:a16="http://schemas.microsoft.com/office/drawing/2014/main" id="{21FF447B-7D63-18C5-1F8F-29601CF22091}"/>
              </a:ext>
            </a:extLst>
          </p:cNvPr>
          <p:cNvSpPr>
            <a:spLocks noGrp="1"/>
          </p:cNvSpPr>
          <p:nvPr>
            <p:ph type="body" sz="half" idx="11" hasCustomPrompt="1"/>
          </p:nvPr>
        </p:nvSpPr>
        <p:spPr>
          <a:xfrm>
            <a:off x="839788" y="5974888"/>
            <a:ext cx="4326572" cy="418524"/>
          </a:xfrm>
        </p:spPr>
        <p:txBody>
          <a:bodyPr anchor="b">
            <a:normAutofit/>
          </a:bodyPr>
          <a:lstStyle>
            <a:lvl1pPr marL="0" indent="0">
              <a:buNone/>
              <a:defRPr sz="1200" i="1">
                <a:solidFill>
                  <a:schemeClr val="tx1">
                    <a:lumMod val="60000"/>
                    <a:lumOff val="4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Add photo caption</a:t>
            </a:r>
          </a:p>
        </p:txBody>
      </p:sp>
    </p:spTree>
    <p:extLst>
      <p:ext uri="{BB962C8B-B14F-4D97-AF65-F5344CB8AC3E}">
        <p14:creationId xmlns:p14="http://schemas.microsoft.com/office/powerpoint/2010/main" val="25075754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ontent and Picture 2">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6105427" y="0"/>
            <a:ext cx="6096000" cy="6857999"/>
          </a:xfrm>
          <a:solidFill>
            <a:schemeClr val="bg1">
              <a:lumMod val="95000"/>
            </a:schemeClr>
          </a:solidFill>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pic>
        <p:nvPicPr>
          <p:cNvPr id="9" name="Picture 8">
            <a:extLst>
              <a:ext uri="{FF2B5EF4-FFF2-40B4-BE49-F238E27FC236}">
                <a16:creationId xmlns:a16="http://schemas.microsoft.com/office/drawing/2014/main" id="{21CFBF20-2D80-AAA7-2478-79F6A3F81BB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630595" y="5765168"/>
            <a:ext cx="270003" cy="778508"/>
          </a:xfrm>
          <a:prstGeom prst="rect">
            <a:avLst/>
          </a:prstGeom>
        </p:spPr>
      </p:pic>
      <p:sp>
        <p:nvSpPr>
          <p:cNvPr id="8" name="Title 1">
            <a:extLst>
              <a:ext uri="{FF2B5EF4-FFF2-40B4-BE49-F238E27FC236}">
                <a16:creationId xmlns:a16="http://schemas.microsoft.com/office/drawing/2014/main" id="{1689EF38-17B1-7456-FDBE-9EBEEAA4C935}"/>
              </a:ext>
            </a:extLst>
          </p:cNvPr>
          <p:cNvSpPr>
            <a:spLocks noGrp="1"/>
          </p:cNvSpPr>
          <p:nvPr>
            <p:ph type="title"/>
          </p:nvPr>
        </p:nvSpPr>
        <p:spPr>
          <a:xfrm>
            <a:off x="839788" y="951874"/>
            <a:ext cx="4326572" cy="1178677"/>
          </a:xfrm>
        </p:spPr>
        <p:txBody>
          <a:bodyPr anchor="b"/>
          <a:lstStyle>
            <a:lvl1pPr>
              <a:defRPr sz="3200">
                <a:solidFill>
                  <a:srgbClr val="1F6742"/>
                </a:solidFill>
              </a:defRPr>
            </a:lvl1pPr>
          </a:lstStyle>
          <a:p>
            <a:r>
              <a:rPr lang="en-US"/>
              <a:t>Click to edit Master title style</a:t>
            </a:r>
            <a:endParaRPr lang="en-US" dirty="0"/>
          </a:p>
        </p:txBody>
      </p:sp>
      <p:sp>
        <p:nvSpPr>
          <p:cNvPr id="10" name="Text Placeholder 3">
            <a:extLst>
              <a:ext uri="{FF2B5EF4-FFF2-40B4-BE49-F238E27FC236}">
                <a16:creationId xmlns:a16="http://schemas.microsoft.com/office/drawing/2014/main" id="{D58497BA-86A6-2536-606C-4B33CCB99361}"/>
              </a:ext>
            </a:extLst>
          </p:cNvPr>
          <p:cNvSpPr>
            <a:spLocks noGrp="1"/>
          </p:cNvSpPr>
          <p:nvPr>
            <p:ph type="body" sz="half" idx="2"/>
          </p:nvPr>
        </p:nvSpPr>
        <p:spPr>
          <a:xfrm>
            <a:off x="839788" y="2275688"/>
            <a:ext cx="4326572" cy="3554472"/>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Text Placeholder 3">
            <a:extLst>
              <a:ext uri="{FF2B5EF4-FFF2-40B4-BE49-F238E27FC236}">
                <a16:creationId xmlns:a16="http://schemas.microsoft.com/office/drawing/2014/main" id="{21FF447B-7D63-18C5-1F8F-29601CF22091}"/>
              </a:ext>
            </a:extLst>
          </p:cNvPr>
          <p:cNvSpPr>
            <a:spLocks noGrp="1"/>
          </p:cNvSpPr>
          <p:nvPr>
            <p:ph type="body" sz="half" idx="11" hasCustomPrompt="1"/>
          </p:nvPr>
        </p:nvSpPr>
        <p:spPr>
          <a:xfrm>
            <a:off x="839788" y="5974888"/>
            <a:ext cx="4326572" cy="418524"/>
          </a:xfrm>
        </p:spPr>
        <p:txBody>
          <a:bodyPr anchor="b">
            <a:normAutofit/>
          </a:bodyPr>
          <a:lstStyle>
            <a:lvl1pPr marL="0" indent="0">
              <a:buNone/>
              <a:defRPr sz="1200" i="1">
                <a:solidFill>
                  <a:schemeClr val="tx1">
                    <a:lumMod val="60000"/>
                    <a:lumOff val="4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Add photo caption</a:t>
            </a:r>
          </a:p>
        </p:txBody>
      </p:sp>
    </p:spTree>
    <p:extLst>
      <p:ext uri="{BB962C8B-B14F-4D97-AF65-F5344CB8AC3E}">
        <p14:creationId xmlns:p14="http://schemas.microsoft.com/office/powerpoint/2010/main" val="249416629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ontent and Picture 3">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3E43F1E5-C41D-889C-D4CD-23BBA67A93F9}"/>
              </a:ext>
            </a:extLst>
          </p:cNvPr>
          <p:cNvSpPr/>
          <p:nvPr/>
        </p:nvSpPr>
        <p:spPr>
          <a:xfrm>
            <a:off x="9731682" y="648326"/>
            <a:ext cx="1868424" cy="2039112"/>
          </a:xfrm>
          <a:prstGeom prst="roundRect">
            <a:avLst/>
          </a:prstGeom>
          <a:solidFill>
            <a:srgbClr val="D8CC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2">
            <a:extLst>
              <a:ext uri="{FF2B5EF4-FFF2-40B4-BE49-F238E27FC236}">
                <a16:creationId xmlns:a16="http://schemas.microsoft.com/office/drawing/2014/main" id="{E59FDE2B-E8BB-121A-AEAE-BD4BE5C2283D}"/>
              </a:ext>
            </a:extLst>
          </p:cNvPr>
          <p:cNvSpPr>
            <a:spLocks noGrp="1"/>
          </p:cNvSpPr>
          <p:nvPr>
            <p:ph type="pic" idx="1"/>
          </p:nvPr>
        </p:nvSpPr>
        <p:spPr>
          <a:xfrm>
            <a:off x="6541258" y="1013375"/>
            <a:ext cx="4718304" cy="4859106"/>
          </a:xfrm>
          <a:solidFill>
            <a:schemeClr val="bg1">
              <a:lumMod val="95000"/>
            </a:schemeClr>
          </a:solidFill>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pic>
        <p:nvPicPr>
          <p:cNvPr id="5" name="Picture 4">
            <a:extLst>
              <a:ext uri="{FF2B5EF4-FFF2-40B4-BE49-F238E27FC236}">
                <a16:creationId xmlns:a16="http://schemas.microsoft.com/office/drawing/2014/main" id="{AE26DA1B-FDBC-6CC9-ED85-1562583EB65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8338" r="30608" b="17059"/>
          <a:stretch/>
        </p:blipFill>
        <p:spPr>
          <a:xfrm>
            <a:off x="11600106" y="5765167"/>
            <a:ext cx="332688" cy="840843"/>
          </a:xfrm>
          <a:prstGeom prst="rect">
            <a:avLst/>
          </a:prstGeom>
        </p:spPr>
      </p:pic>
      <p:sp>
        <p:nvSpPr>
          <p:cNvPr id="15" name="Text Placeholder 3">
            <a:extLst>
              <a:ext uri="{FF2B5EF4-FFF2-40B4-BE49-F238E27FC236}">
                <a16:creationId xmlns:a16="http://schemas.microsoft.com/office/drawing/2014/main" id="{4E111EFD-8FF1-68B3-3AE5-2150DCA2506A}"/>
              </a:ext>
            </a:extLst>
          </p:cNvPr>
          <p:cNvSpPr>
            <a:spLocks noGrp="1"/>
          </p:cNvSpPr>
          <p:nvPr>
            <p:ph type="body" sz="half" idx="2"/>
          </p:nvPr>
        </p:nvSpPr>
        <p:spPr>
          <a:xfrm>
            <a:off x="839788" y="1020869"/>
            <a:ext cx="4326572" cy="4292811"/>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6" name="Text Placeholder 3">
            <a:extLst>
              <a:ext uri="{FF2B5EF4-FFF2-40B4-BE49-F238E27FC236}">
                <a16:creationId xmlns:a16="http://schemas.microsoft.com/office/drawing/2014/main" id="{E148D889-9776-CCC2-CCF8-4D8F52FE8F75}"/>
              </a:ext>
            </a:extLst>
          </p:cNvPr>
          <p:cNvSpPr>
            <a:spLocks noGrp="1"/>
          </p:cNvSpPr>
          <p:nvPr>
            <p:ph type="body" sz="half" idx="11" hasCustomPrompt="1"/>
          </p:nvPr>
        </p:nvSpPr>
        <p:spPr>
          <a:xfrm>
            <a:off x="839788" y="5484602"/>
            <a:ext cx="4326572" cy="418524"/>
          </a:xfrm>
        </p:spPr>
        <p:txBody>
          <a:bodyPr anchor="b">
            <a:normAutofit/>
          </a:bodyPr>
          <a:lstStyle>
            <a:lvl1pPr marL="0" indent="0">
              <a:buNone/>
              <a:defRPr sz="1200" i="1">
                <a:solidFill>
                  <a:schemeClr val="tx1">
                    <a:lumMod val="60000"/>
                    <a:lumOff val="4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Add photo caption</a:t>
            </a:r>
          </a:p>
        </p:txBody>
      </p:sp>
    </p:spTree>
    <p:extLst>
      <p:ext uri="{BB962C8B-B14F-4D97-AF65-F5344CB8AC3E}">
        <p14:creationId xmlns:p14="http://schemas.microsoft.com/office/powerpoint/2010/main" val="354270007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Content and Picture 4">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3E43F1E5-C41D-889C-D4CD-23BBA67A93F9}"/>
              </a:ext>
            </a:extLst>
          </p:cNvPr>
          <p:cNvSpPr/>
          <p:nvPr/>
        </p:nvSpPr>
        <p:spPr>
          <a:xfrm>
            <a:off x="6082026" y="575672"/>
            <a:ext cx="4204652" cy="4636007"/>
          </a:xfrm>
          <a:prstGeom prst="roundRect">
            <a:avLst/>
          </a:prstGeom>
          <a:solidFill>
            <a:srgbClr val="0867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E26DA1B-FDBC-6CC9-ED85-1562583EB65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8338" r="30608" b="17059"/>
          <a:stretch/>
        </p:blipFill>
        <p:spPr>
          <a:xfrm>
            <a:off x="11600106" y="5765167"/>
            <a:ext cx="332688" cy="840843"/>
          </a:xfrm>
          <a:prstGeom prst="rect">
            <a:avLst/>
          </a:prstGeom>
        </p:spPr>
      </p:pic>
      <p:sp>
        <p:nvSpPr>
          <p:cNvPr id="9" name="Text Placeholder 3">
            <a:extLst>
              <a:ext uri="{FF2B5EF4-FFF2-40B4-BE49-F238E27FC236}">
                <a16:creationId xmlns:a16="http://schemas.microsoft.com/office/drawing/2014/main" id="{4147473E-D637-194C-AC9E-7CCDB4205405}"/>
              </a:ext>
            </a:extLst>
          </p:cNvPr>
          <p:cNvSpPr>
            <a:spLocks noGrp="1"/>
          </p:cNvSpPr>
          <p:nvPr>
            <p:ph type="body" sz="half" idx="2"/>
          </p:nvPr>
        </p:nvSpPr>
        <p:spPr>
          <a:xfrm>
            <a:off x="839788" y="1020869"/>
            <a:ext cx="4326572" cy="4292811"/>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Text Placeholder 3">
            <a:extLst>
              <a:ext uri="{FF2B5EF4-FFF2-40B4-BE49-F238E27FC236}">
                <a16:creationId xmlns:a16="http://schemas.microsoft.com/office/drawing/2014/main" id="{166F6E72-8978-DE01-2725-DA6B79343A05}"/>
              </a:ext>
            </a:extLst>
          </p:cNvPr>
          <p:cNvSpPr>
            <a:spLocks noGrp="1"/>
          </p:cNvSpPr>
          <p:nvPr>
            <p:ph type="body" sz="half" idx="11" hasCustomPrompt="1"/>
          </p:nvPr>
        </p:nvSpPr>
        <p:spPr>
          <a:xfrm>
            <a:off x="839788" y="5484602"/>
            <a:ext cx="4326572" cy="418524"/>
          </a:xfrm>
        </p:spPr>
        <p:txBody>
          <a:bodyPr anchor="b">
            <a:normAutofit/>
          </a:bodyPr>
          <a:lstStyle>
            <a:lvl1pPr marL="0" indent="0">
              <a:buNone/>
              <a:defRPr sz="1200" i="1">
                <a:solidFill>
                  <a:schemeClr val="tx1">
                    <a:lumMod val="60000"/>
                    <a:lumOff val="4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Add photo caption</a:t>
            </a:r>
          </a:p>
        </p:txBody>
      </p:sp>
      <p:sp>
        <p:nvSpPr>
          <p:cNvPr id="11" name="Picture Placeholder 2">
            <a:extLst>
              <a:ext uri="{FF2B5EF4-FFF2-40B4-BE49-F238E27FC236}">
                <a16:creationId xmlns:a16="http://schemas.microsoft.com/office/drawing/2014/main" id="{79E17577-A398-2940-A6AD-1CD075643318}"/>
              </a:ext>
            </a:extLst>
          </p:cNvPr>
          <p:cNvSpPr>
            <a:spLocks noGrp="1"/>
          </p:cNvSpPr>
          <p:nvPr>
            <p:ph type="pic" idx="1"/>
          </p:nvPr>
        </p:nvSpPr>
        <p:spPr>
          <a:xfrm>
            <a:off x="6541258" y="1013375"/>
            <a:ext cx="4718304" cy="4859106"/>
          </a:xfrm>
          <a:solidFill>
            <a:schemeClr val="bg1">
              <a:lumMod val="95000"/>
            </a:schemeClr>
          </a:solidFill>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30210357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ontent and Picture 5">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3E43F1E5-C41D-889C-D4CD-23BBA67A93F9}"/>
              </a:ext>
            </a:extLst>
          </p:cNvPr>
          <p:cNvSpPr/>
          <p:nvPr/>
        </p:nvSpPr>
        <p:spPr>
          <a:xfrm>
            <a:off x="6135624" y="2652066"/>
            <a:ext cx="3255264" cy="3589221"/>
          </a:xfrm>
          <a:prstGeom prst="round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E26DA1B-FDBC-6CC9-ED85-1562583EB65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8338" r="30608" b="17059"/>
          <a:stretch/>
        </p:blipFill>
        <p:spPr>
          <a:xfrm>
            <a:off x="11600106" y="5765167"/>
            <a:ext cx="332688" cy="840843"/>
          </a:xfrm>
          <a:prstGeom prst="rect">
            <a:avLst/>
          </a:prstGeom>
        </p:spPr>
      </p:pic>
      <p:sp>
        <p:nvSpPr>
          <p:cNvPr id="11" name="Text Placeholder 3">
            <a:extLst>
              <a:ext uri="{FF2B5EF4-FFF2-40B4-BE49-F238E27FC236}">
                <a16:creationId xmlns:a16="http://schemas.microsoft.com/office/drawing/2014/main" id="{3C50C411-8EEE-8AD3-565C-E3477A7A855E}"/>
              </a:ext>
            </a:extLst>
          </p:cNvPr>
          <p:cNvSpPr>
            <a:spLocks noGrp="1"/>
          </p:cNvSpPr>
          <p:nvPr>
            <p:ph type="body" sz="half" idx="2"/>
          </p:nvPr>
        </p:nvSpPr>
        <p:spPr>
          <a:xfrm>
            <a:off x="839788" y="1020869"/>
            <a:ext cx="4326572" cy="4292811"/>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Text Placeholder 3">
            <a:extLst>
              <a:ext uri="{FF2B5EF4-FFF2-40B4-BE49-F238E27FC236}">
                <a16:creationId xmlns:a16="http://schemas.microsoft.com/office/drawing/2014/main" id="{C4BF27A4-092E-1BF6-B1C3-5C3E55C1B701}"/>
              </a:ext>
            </a:extLst>
          </p:cNvPr>
          <p:cNvSpPr>
            <a:spLocks noGrp="1"/>
          </p:cNvSpPr>
          <p:nvPr>
            <p:ph type="body" sz="half" idx="11" hasCustomPrompt="1"/>
          </p:nvPr>
        </p:nvSpPr>
        <p:spPr>
          <a:xfrm>
            <a:off x="839788" y="5484602"/>
            <a:ext cx="4326572" cy="418524"/>
          </a:xfrm>
        </p:spPr>
        <p:txBody>
          <a:bodyPr anchor="b">
            <a:normAutofit/>
          </a:bodyPr>
          <a:lstStyle>
            <a:lvl1pPr marL="0" indent="0">
              <a:buNone/>
              <a:defRPr sz="1200" i="1">
                <a:solidFill>
                  <a:schemeClr val="tx1">
                    <a:lumMod val="60000"/>
                    <a:lumOff val="4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Add photo caption</a:t>
            </a:r>
          </a:p>
        </p:txBody>
      </p:sp>
      <p:sp>
        <p:nvSpPr>
          <p:cNvPr id="13" name="Picture Placeholder 2">
            <a:extLst>
              <a:ext uri="{FF2B5EF4-FFF2-40B4-BE49-F238E27FC236}">
                <a16:creationId xmlns:a16="http://schemas.microsoft.com/office/drawing/2014/main" id="{F532B09D-0F63-BE08-E3AC-6B92DD6E9232}"/>
              </a:ext>
            </a:extLst>
          </p:cNvPr>
          <p:cNvSpPr>
            <a:spLocks noGrp="1"/>
          </p:cNvSpPr>
          <p:nvPr>
            <p:ph type="pic" idx="1"/>
          </p:nvPr>
        </p:nvSpPr>
        <p:spPr>
          <a:xfrm>
            <a:off x="6541258" y="1013375"/>
            <a:ext cx="4718304" cy="4859106"/>
          </a:xfrm>
          <a:solidFill>
            <a:schemeClr val="bg1">
              <a:lumMod val="95000"/>
            </a:schemeClr>
          </a:solidFill>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95340167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Content and Picture 6">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E26DA1B-FDBC-6CC9-ED85-1562583EB65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8338" r="30608" b="17059"/>
          <a:stretch/>
        </p:blipFill>
        <p:spPr>
          <a:xfrm>
            <a:off x="11600106" y="5765167"/>
            <a:ext cx="332688" cy="840843"/>
          </a:xfrm>
          <a:prstGeom prst="rect">
            <a:avLst/>
          </a:prstGeom>
        </p:spPr>
      </p:pic>
      <p:sp>
        <p:nvSpPr>
          <p:cNvPr id="2" name="Text Placeholder 3">
            <a:extLst>
              <a:ext uri="{FF2B5EF4-FFF2-40B4-BE49-F238E27FC236}">
                <a16:creationId xmlns:a16="http://schemas.microsoft.com/office/drawing/2014/main" id="{689E328C-BA50-DA81-6713-680D96ADF778}"/>
              </a:ext>
            </a:extLst>
          </p:cNvPr>
          <p:cNvSpPr>
            <a:spLocks noGrp="1"/>
          </p:cNvSpPr>
          <p:nvPr>
            <p:ph type="body" sz="half" idx="2"/>
          </p:nvPr>
        </p:nvSpPr>
        <p:spPr>
          <a:xfrm>
            <a:off x="839788" y="1020869"/>
            <a:ext cx="4326572" cy="4292811"/>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Text Placeholder 3">
            <a:extLst>
              <a:ext uri="{FF2B5EF4-FFF2-40B4-BE49-F238E27FC236}">
                <a16:creationId xmlns:a16="http://schemas.microsoft.com/office/drawing/2014/main" id="{53327477-C0F1-1C67-B9CD-81216D8A3DD0}"/>
              </a:ext>
            </a:extLst>
          </p:cNvPr>
          <p:cNvSpPr>
            <a:spLocks noGrp="1"/>
          </p:cNvSpPr>
          <p:nvPr>
            <p:ph type="body" sz="half" idx="11" hasCustomPrompt="1"/>
          </p:nvPr>
        </p:nvSpPr>
        <p:spPr>
          <a:xfrm>
            <a:off x="839788" y="5484602"/>
            <a:ext cx="4326572" cy="418524"/>
          </a:xfrm>
        </p:spPr>
        <p:txBody>
          <a:bodyPr anchor="b">
            <a:normAutofit/>
          </a:bodyPr>
          <a:lstStyle>
            <a:lvl1pPr marL="0" indent="0">
              <a:buNone/>
              <a:defRPr sz="1200" i="1">
                <a:solidFill>
                  <a:schemeClr val="tx1">
                    <a:lumMod val="60000"/>
                    <a:lumOff val="4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Add photo caption</a:t>
            </a:r>
          </a:p>
        </p:txBody>
      </p:sp>
      <p:sp>
        <p:nvSpPr>
          <p:cNvPr id="9" name="Picture Placeholder 2">
            <a:extLst>
              <a:ext uri="{FF2B5EF4-FFF2-40B4-BE49-F238E27FC236}">
                <a16:creationId xmlns:a16="http://schemas.microsoft.com/office/drawing/2014/main" id="{11528DB4-46A9-E9AC-EE36-034E12B36D2D}"/>
              </a:ext>
            </a:extLst>
          </p:cNvPr>
          <p:cNvSpPr>
            <a:spLocks noGrp="1"/>
          </p:cNvSpPr>
          <p:nvPr>
            <p:ph type="pic" idx="1"/>
          </p:nvPr>
        </p:nvSpPr>
        <p:spPr>
          <a:xfrm>
            <a:off x="6541258" y="1013375"/>
            <a:ext cx="4718304" cy="4859106"/>
          </a:xfrm>
          <a:solidFill>
            <a:schemeClr val="bg1">
              <a:lumMod val="95000"/>
            </a:schemeClr>
          </a:solidFill>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7630320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Content and Picture 7">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3E43F1E5-C41D-889C-D4CD-23BBA67A93F9}"/>
              </a:ext>
            </a:extLst>
          </p:cNvPr>
          <p:cNvSpPr/>
          <p:nvPr/>
        </p:nvSpPr>
        <p:spPr>
          <a:xfrm>
            <a:off x="7160468" y="622092"/>
            <a:ext cx="4487273" cy="4542019"/>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pic>
        <p:nvPicPr>
          <p:cNvPr id="5" name="Picture 4">
            <a:extLst>
              <a:ext uri="{FF2B5EF4-FFF2-40B4-BE49-F238E27FC236}">
                <a16:creationId xmlns:a16="http://schemas.microsoft.com/office/drawing/2014/main" id="{AE26DA1B-FDBC-6CC9-ED85-1562583EB65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8338" r="30608" b="17059"/>
          <a:stretch/>
        </p:blipFill>
        <p:spPr>
          <a:xfrm>
            <a:off x="11600106" y="5765167"/>
            <a:ext cx="332688" cy="840843"/>
          </a:xfrm>
          <a:prstGeom prst="rect">
            <a:avLst/>
          </a:prstGeom>
        </p:spPr>
      </p:pic>
      <p:sp>
        <p:nvSpPr>
          <p:cNvPr id="3" name="Picture Placeholder 2">
            <a:extLst>
              <a:ext uri="{FF2B5EF4-FFF2-40B4-BE49-F238E27FC236}">
                <a16:creationId xmlns:a16="http://schemas.microsoft.com/office/drawing/2014/main" id="{0EEF66EF-7E3A-8C0D-ECF4-853F89CA0E7B}"/>
              </a:ext>
            </a:extLst>
          </p:cNvPr>
          <p:cNvSpPr>
            <a:spLocks noGrp="1"/>
          </p:cNvSpPr>
          <p:nvPr>
            <p:ph type="pic" idx="13"/>
          </p:nvPr>
        </p:nvSpPr>
        <p:spPr>
          <a:xfrm>
            <a:off x="6541259" y="1009055"/>
            <a:ext cx="4718304" cy="2506137"/>
          </a:xfrm>
          <a:solidFill>
            <a:schemeClr val="bg1">
              <a:lumMod val="95000"/>
            </a:schemeClr>
          </a:solidFill>
        </p:spPr>
        <p:txBody>
          <a:bodyPr>
            <a:normAutofit/>
          </a:bodyPr>
          <a:lstStyle>
            <a:lvl1pPr marL="0" indent="0">
              <a:buNone/>
              <a:defRPr sz="2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Picture Placeholder 2">
            <a:extLst>
              <a:ext uri="{FF2B5EF4-FFF2-40B4-BE49-F238E27FC236}">
                <a16:creationId xmlns:a16="http://schemas.microsoft.com/office/drawing/2014/main" id="{4BF484D0-40A8-51B8-003C-0897834CF8E3}"/>
              </a:ext>
            </a:extLst>
          </p:cNvPr>
          <p:cNvSpPr>
            <a:spLocks noGrp="1"/>
          </p:cNvSpPr>
          <p:nvPr>
            <p:ph type="pic" idx="14"/>
          </p:nvPr>
        </p:nvSpPr>
        <p:spPr>
          <a:xfrm>
            <a:off x="8596859" y="3773881"/>
            <a:ext cx="2662703" cy="2129245"/>
          </a:xfrm>
          <a:solidFill>
            <a:schemeClr val="bg1">
              <a:lumMod val="95000"/>
            </a:schemeClr>
          </a:solidFill>
        </p:spPr>
        <p:txBody>
          <a:bodyPr>
            <a:normAutofit/>
          </a:bodyPr>
          <a:lstStyle>
            <a:lvl1pPr marL="0" indent="0">
              <a:buNone/>
              <a:defRPr sz="2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Picture Placeholder 2">
            <a:extLst>
              <a:ext uri="{FF2B5EF4-FFF2-40B4-BE49-F238E27FC236}">
                <a16:creationId xmlns:a16="http://schemas.microsoft.com/office/drawing/2014/main" id="{852E798C-8297-D261-7313-93D377548FD5}"/>
              </a:ext>
            </a:extLst>
          </p:cNvPr>
          <p:cNvSpPr>
            <a:spLocks noGrp="1"/>
          </p:cNvSpPr>
          <p:nvPr>
            <p:ph type="pic" idx="15"/>
          </p:nvPr>
        </p:nvSpPr>
        <p:spPr>
          <a:xfrm>
            <a:off x="6541260" y="3773880"/>
            <a:ext cx="1763292" cy="2129245"/>
          </a:xfrm>
          <a:solidFill>
            <a:schemeClr val="bg1">
              <a:lumMod val="95000"/>
            </a:schemeClr>
          </a:solidFill>
        </p:spPr>
        <p:txBody>
          <a:bodyPr>
            <a:normAutofit/>
          </a:bodyPr>
          <a:lstStyle>
            <a:lvl1pPr marL="0" indent="0">
              <a:buNone/>
              <a:defRPr sz="2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3" name="Text Placeholder 3">
            <a:extLst>
              <a:ext uri="{FF2B5EF4-FFF2-40B4-BE49-F238E27FC236}">
                <a16:creationId xmlns:a16="http://schemas.microsoft.com/office/drawing/2014/main" id="{6A4E73AA-681E-5665-F088-06A05C58F258}"/>
              </a:ext>
            </a:extLst>
          </p:cNvPr>
          <p:cNvSpPr>
            <a:spLocks noGrp="1"/>
          </p:cNvSpPr>
          <p:nvPr>
            <p:ph type="body" sz="half" idx="2"/>
          </p:nvPr>
        </p:nvSpPr>
        <p:spPr>
          <a:xfrm>
            <a:off x="839788" y="1020869"/>
            <a:ext cx="4326572" cy="4292811"/>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Text Placeholder 3">
            <a:extLst>
              <a:ext uri="{FF2B5EF4-FFF2-40B4-BE49-F238E27FC236}">
                <a16:creationId xmlns:a16="http://schemas.microsoft.com/office/drawing/2014/main" id="{9BAD7F45-7FE2-384A-A252-8A629391F618}"/>
              </a:ext>
            </a:extLst>
          </p:cNvPr>
          <p:cNvSpPr>
            <a:spLocks noGrp="1"/>
          </p:cNvSpPr>
          <p:nvPr>
            <p:ph type="body" sz="half" idx="11" hasCustomPrompt="1"/>
          </p:nvPr>
        </p:nvSpPr>
        <p:spPr>
          <a:xfrm>
            <a:off x="839788" y="5484602"/>
            <a:ext cx="4326572" cy="418524"/>
          </a:xfrm>
        </p:spPr>
        <p:txBody>
          <a:bodyPr anchor="b">
            <a:normAutofit/>
          </a:bodyPr>
          <a:lstStyle>
            <a:lvl1pPr marL="0" indent="0">
              <a:buNone/>
              <a:defRPr sz="1200" i="1">
                <a:solidFill>
                  <a:schemeClr val="tx1">
                    <a:lumMod val="60000"/>
                    <a:lumOff val="4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Add photo caption</a:t>
            </a:r>
          </a:p>
        </p:txBody>
      </p:sp>
    </p:spTree>
    <p:extLst>
      <p:ext uri="{BB962C8B-B14F-4D97-AF65-F5344CB8AC3E}">
        <p14:creationId xmlns:p14="http://schemas.microsoft.com/office/powerpoint/2010/main" val="205877821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ontent and Picture 8">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E26DA1B-FDBC-6CC9-ED85-1562583EB65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8338" r="30608" b="17059"/>
          <a:stretch/>
        </p:blipFill>
        <p:spPr>
          <a:xfrm>
            <a:off x="11600106" y="5765167"/>
            <a:ext cx="332688" cy="840843"/>
          </a:xfrm>
          <a:prstGeom prst="rect">
            <a:avLst/>
          </a:prstGeom>
        </p:spPr>
      </p:pic>
      <p:sp>
        <p:nvSpPr>
          <p:cNvPr id="3" name="Picture Placeholder 2">
            <a:extLst>
              <a:ext uri="{FF2B5EF4-FFF2-40B4-BE49-F238E27FC236}">
                <a16:creationId xmlns:a16="http://schemas.microsoft.com/office/drawing/2014/main" id="{0EEF66EF-7E3A-8C0D-ECF4-853F89CA0E7B}"/>
              </a:ext>
            </a:extLst>
          </p:cNvPr>
          <p:cNvSpPr>
            <a:spLocks noGrp="1"/>
          </p:cNvSpPr>
          <p:nvPr>
            <p:ph type="pic" idx="13"/>
          </p:nvPr>
        </p:nvSpPr>
        <p:spPr>
          <a:xfrm>
            <a:off x="6541259" y="1009055"/>
            <a:ext cx="4718304" cy="2506137"/>
          </a:xfrm>
          <a:solidFill>
            <a:schemeClr val="bg1">
              <a:lumMod val="95000"/>
            </a:schemeClr>
          </a:solidFill>
        </p:spPr>
        <p:txBody>
          <a:bodyPr>
            <a:normAutofit/>
          </a:bodyPr>
          <a:lstStyle>
            <a:lvl1pPr marL="0" indent="0">
              <a:buNone/>
              <a:defRPr sz="2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Picture Placeholder 2">
            <a:extLst>
              <a:ext uri="{FF2B5EF4-FFF2-40B4-BE49-F238E27FC236}">
                <a16:creationId xmlns:a16="http://schemas.microsoft.com/office/drawing/2014/main" id="{4BF484D0-40A8-51B8-003C-0897834CF8E3}"/>
              </a:ext>
            </a:extLst>
          </p:cNvPr>
          <p:cNvSpPr>
            <a:spLocks noGrp="1"/>
          </p:cNvSpPr>
          <p:nvPr>
            <p:ph type="pic" idx="14"/>
          </p:nvPr>
        </p:nvSpPr>
        <p:spPr>
          <a:xfrm>
            <a:off x="8596859" y="3773881"/>
            <a:ext cx="2662703" cy="2129245"/>
          </a:xfrm>
          <a:solidFill>
            <a:schemeClr val="bg1">
              <a:lumMod val="95000"/>
            </a:schemeClr>
          </a:solidFill>
        </p:spPr>
        <p:txBody>
          <a:bodyPr>
            <a:normAutofit/>
          </a:bodyPr>
          <a:lstStyle>
            <a:lvl1pPr marL="0" indent="0">
              <a:buNone/>
              <a:defRPr sz="2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Picture Placeholder 2">
            <a:extLst>
              <a:ext uri="{FF2B5EF4-FFF2-40B4-BE49-F238E27FC236}">
                <a16:creationId xmlns:a16="http://schemas.microsoft.com/office/drawing/2014/main" id="{852E798C-8297-D261-7313-93D377548FD5}"/>
              </a:ext>
            </a:extLst>
          </p:cNvPr>
          <p:cNvSpPr>
            <a:spLocks noGrp="1"/>
          </p:cNvSpPr>
          <p:nvPr>
            <p:ph type="pic" idx="15"/>
          </p:nvPr>
        </p:nvSpPr>
        <p:spPr>
          <a:xfrm>
            <a:off x="6541260" y="3773880"/>
            <a:ext cx="1763292" cy="2129245"/>
          </a:xfrm>
          <a:solidFill>
            <a:schemeClr val="bg1">
              <a:lumMod val="95000"/>
            </a:schemeClr>
          </a:solidFill>
        </p:spPr>
        <p:txBody>
          <a:bodyPr>
            <a:normAutofit/>
          </a:bodyPr>
          <a:lstStyle>
            <a:lvl1pPr marL="0" indent="0">
              <a:buNone/>
              <a:defRPr sz="2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3" name="Text Placeholder 3">
            <a:extLst>
              <a:ext uri="{FF2B5EF4-FFF2-40B4-BE49-F238E27FC236}">
                <a16:creationId xmlns:a16="http://schemas.microsoft.com/office/drawing/2014/main" id="{6A4E73AA-681E-5665-F088-06A05C58F258}"/>
              </a:ext>
            </a:extLst>
          </p:cNvPr>
          <p:cNvSpPr>
            <a:spLocks noGrp="1"/>
          </p:cNvSpPr>
          <p:nvPr>
            <p:ph type="body" sz="half" idx="2"/>
          </p:nvPr>
        </p:nvSpPr>
        <p:spPr>
          <a:xfrm>
            <a:off x="839788" y="1020869"/>
            <a:ext cx="4326572" cy="4292811"/>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Text Placeholder 3">
            <a:extLst>
              <a:ext uri="{FF2B5EF4-FFF2-40B4-BE49-F238E27FC236}">
                <a16:creationId xmlns:a16="http://schemas.microsoft.com/office/drawing/2014/main" id="{9BAD7F45-7FE2-384A-A252-8A629391F618}"/>
              </a:ext>
            </a:extLst>
          </p:cNvPr>
          <p:cNvSpPr>
            <a:spLocks noGrp="1"/>
          </p:cNvSpPr>
          <p:nvPr>
            <p:ph type="body" sz="half" idx="11" hasCustomPrompt="1"/>
          </p:nvPr>
        </p:nvSpPr>
        <p:spPr>
          <a:xfrm>
            <a:off x="839788" y="5484602"/>
            <a:ext cx="4326572" cy="418524"/>
          </a:xfrm>
        </p:spPr>
        <p:txBody>
          <a:bodyPr anchor="b">
            <a:normAutofit/>
          </a:bodyPr>
          <a:lstStyle>
            <a:lvl1pPr marL="0" indent="0">
              <a:buNone/>
              <a:defRPr sz="1200" i="1">
                <a:solidFill>
                  <a:schemeClr val="tx1">
                    <a:lumMod val="60000"/>
                    <a:lumOff val="4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Add photo caption</a:t>
            </a:r>
          </a:p>
        </p:txBody>
      </p:sp>
    </p:spTree>
    <p:extLst>
      <p:ext uri="{BB962C8B-B14F-4D97-AF65-F5344CB8AC3E}">
        <p14:creationId xmlns:p14="http://schemas.microsoft.com/office/powerpoint/2010/main" val="4311183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Agenda">
    <p:bg>
      <p:bgPr>
        <a:solidFill>
          <a:srgbClr val="DBEFF9"/>
        </a:solidFill>
        <a:effectLst/>
      </p:bgPr>
    </p:bg>
    <p:spTree>
      <p:nvGrpSpPr>
        <p:cNvPr id="1" name=""/>
        <p:cNvGrpSpPr/>
        <p:nvPr/>
      </p:nvGrpSpPr>
      <p:grpSpPr>
        <a:xfrm>
          <a:off x="0" y="0"/>
          <a:ext cx="0" cy="0"/>
          <a:chOff x="0" y="0"/>
          <a:chExt cx="0" cy="0"/>
        </a:xfrm>
      </p:grpSpPr>
      <p:sp>
        <p:nvSpPr>
          <p:cNvPr id="10" name="Freeform: Shape 11">
            <a:extLst>
              <a:ext uri="{FF2B5EF4-FFF2-40B4-BE49-F238E27FC236}">
                <a16:creationId xmlns:a16="http://schemas.microsoft.com/office/drawing/2014/main" id="{F42EC37D-2B88-915B-F41A-EBA61986B4EC}"/>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13" name="TextBox 12">
            <a:extLst>
              <a:ext uri="{FF2B5EF4-FFF2-40B4-BE49-F238E27FC236}">
                <a16:creationId xmlns:a16="http://schemas.microsoft.com/office/drawing/2014/main" id="{9B7C41C5-FD40-EBFC-19B4-E00567487383}"/>
              </a:ext>
            </a:extLst>
          </p:cNvPr>
          <p:cNvSpPr txBox="1"/>
          <p:nvPr userDrawn="1"/>
        </p:nvSpPr>
        <p:spPr>
          <a:xfrm>
            <a:off x="433953" y="433953"/>
            <a:ext cx="4587498" cy="769441"/>
          </a:xfrm>
          <a:prstGeom prst="rect">
            <a:avLst/>
          </a:prstGeom>
          <a:noFill/>
        </p:spPr>
        <p:txBody>
          <a:bodyPr wrap="square" rtlCol="0">
            <a:spAutoFit/>
          </a:bodyPr>
          <a:lstStyle/>
          <a:p>
            <a:r>
              <a:rPr lang="en-GB" sz="4400" b="1" i="0">
                <a:solidFill>
                  <a:srgbClr val="0A5FBA"/>
                </a:solidFill>
                <a:latin typeface="Roboto Black" panose="02000000000000000000" pitchFamily="2" charset="0"/>
                <a:ea typeface="Roboto Black" panose="02000000000000000000" pitchFamily="2" charset="0"/>
              </a:rPr>
              <a:t>Today’s focus</a:t>
            </a:r>
          </a:p>
        </p:txBody>
      </p:sp>
      <p:sp>
        <p:nvSpPr>
          <p:cNvPr id="2" name="Slide Number Placeholder 5">
            <a:extLst>
              <a:ext uri="{FF2B5EF4-FFF2-40B4-BE49-F238E27FC236}">
                <a16:creationId xmlns:a16="http://schemas.microsoft.com/office/drawing/2014/main" id="{94114EBA-FFC5-2CCD-CE07-16C3EE6738C2}"/>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42350127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itle and Content 2">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9156" y="1825625"/>
            <a:ext cx="9974644" cy="4351338"/>
          </a:xfrm>
        </p:spPr>
        <p:txBody>
          <a:bodyPr/>
          <a:lstStyle>
            <a:lvl1pPr>
              <a:defRPr sz="2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a:extLst>
              <a:ext uri="{FF2B5EF4-FFF2-40B4-BE49-F238E27FC236}">
                <a16:creationId xmlns:a16="http://schemas.microsoft.com/office/drawing/2014/main" id="{B6EA1AD9-BF0A-35A3-43B9-8FE14C9FBF9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8338" r="30608" b="17059"/>
          <a:stretch/>
        </p:blipFill>
        <p:spPr>
          <a:xfrm>
            <a:off x="11600106" y="5765167"/>
            <a:ext cx="332688" cy="840843"/>
          </a:xfrm>
          <a:prstGeom prst="rect">
            <a:avLst/>
          </a:prstGeom>
        </p:spPr>
      </p:pic>
      <p:grpSp>
        <p:nvGrpSpPr>
          <p:cNvPr id="6" name="Group 5">
            <a:extLst>
              <a:ext uri="{FF2B5EF4-FFF2-40B4-BE49-F238E27FC236}">
                <a16:creationId xmlns:a16="http://schemas.microsoft.com/office/drawing/2014/main" id="{42E3491E-24B6-B45F-4354-44E271E627FA}"/>
              </a:ext>
            </a:extLst>
          </p:cNvPr>
          <p:cNvGrpSpPr/>
          <p:nvPr/>
        </p:nvGrpSpPr>
        <p:grpSpPr>
          <a:xfrm rot="5400000">
            <a:off x="-207814" y="-12777"/>
            <a:ext cx="823912" cy="1987449"/>
            <a:chOff x="5635752" y="4726766"/>
            <a:chExt cx="871728" cy="1816910"/>
          </a:xfrm>
          <a:solidFill>
            <a:schemeClr val="accent6"/>
          </a:solidFill>
        </p:grpSpPr>
        <p:sp>
          <p:nvSpPr>
            <p:cNvPr id="8" name="Rectangle: Rounded Corners 4">
              <a:extLst>
                <a:ext uri="{FF2B5EF4-FFF2-40B4-BE49-F238E27FC236}">
                  <a16:creationId xmlns:a16="http://schemas.microsoft.com/office/drawing/2014/main" id="{A8182EE9-3C3C-E797-CAB8-BA8FDE5B29D3}"/>
                </a:ext>
              </a:extLst>
            </p:cNvPr>
            <p:cNvSpPr/>
            <p:nvPr userDrawn="1"/>
          </p:nvSpPr>
          <p:spPr>
            <a:xfrm rot="5400000">
              <a:off x="5354820" y="5324690"/>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orbel" panose="020B0503020204020204" pitchFamily="34" charset="0"/>
              </a:endParaRPr>
            </a:p>
          </p:txBody>
        </p:sp>
        <p:sp>
          <p:nvSpPr>
            <p:cNvPr id="9" name="Rectangle: Rounded Corners 4">
              <a:extLst>
                <a:ext uri="{FF2B5EF4-FFF2-40B4-BE49-F238E27FC236}">
                  <a16:creationId xmlns:a16="http://schemas.microsoft.com/office/drawing/2014/main" id="{200B8992-1129-86F9-D964-4B6A3072AC04}"/>
                </a:ext>
              </a:extLst>
            </p:cNvPr>
            <p:cNvSpPr/>
            <p:nvPr userDrawn="1"/>
          </p:nvSpPr>
          <p:spPr>
            <a:xfrm rot="5400000">
              <a:off x="5671812" y="5522810"/>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orbel" panose="020B0503020204020204" pitchFamily="34" charset="0"/>
              </a:endParaRPr>
            </a:p>
          </p:txBody>
        </p:sp>
        <p:sp>
          <p:nvSpPr>
            <p:cNvPr id="10" name="Rectangle: Rounded Corners 4">
              <a:extLst>
                <a:ext uri="{FF2B5EF4-FFF2-40B4-BE49-F238E27FC236}">
                  <a16:creationId xmlns:a16="http://schemas.microsoft.com/office/drawing/2014/main" id="{7F5864A9-B818-067B-936C-9B5326E9D33F}"/>
                </a:ext>
              </a:extLst>
            </p:cNvPr>
            <p:cNvSpPr/>
            <p:nvPr userDrawn="1"/>
          </p:nvSpPr>
          <p:spPr>
            <a:xfrm rot="5400000">
              <a:off x="5037828" y="5708008"/>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orbel" panose="020B0503020204020204" pitchFamily="34" charset="0"/>
              </a:endParaRPr>
            </a:p>
          </p:txBody>
        </p:sp>
      </p:grpSp>
      <p:sp>
        <p:nvSpPr>
          <p:cNvPr id="11" name="Title 1">
            <a:extLst>
              <a:ext uri="{FF2B5EF4-FFF2-40B4-BE49-F238E27FC236}">
                <a16:creationId xmlns:a16="http://schemas.microsoft.com/office/drawing/2014/main" id="{A4A03E7D-1E1B-894B-BEBF-2C11C7E2A762}"/>
              </a:ext>
            </a:extLst>
          </p:cNvPr>
          <p:cNvSpPr>
            <a:spLocks noGrp="1"/>
          </p:cNvSpPr>
          <p:nvPr>
            <p:ph type="title"/>
          </p:nvPr>
        </p:nvSpPr>
        <p:spPr>
          <a:xfrm>
            <a:off x="1380744" y="429133"/>
            <a:ext cx="9974644" cy="1180211"/>
          </a:xfrm>
        </p:spPr>
        <p:txBody>
          <a:bodyPr/>
          <a:lstStyle/>
          <a:p>
            <a:r>
              <a:rPr lang="en-US"/>
              <a:t>Click to edit Master title style</a:t>
            </a:r>
            <a:endParaRPr lang="en-US" dirty="0"/>
          </a:p>
        </p:txBody>
      </p:sp>
    </p:spTree>
    <p:extLst>
      <p:ext uri="{BB962C8B-B14F-4D97-AF65-F5344CB8AC3E}">
        <p14:creationId xmlns:p14="http://schemas.microsoft.com/office/powerpoint/2010/main" val="218001436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itle and 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80744" y="429133"/>
            <a:ext cx="9974644" cy="118021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80744" y="1681163"/>
            <a:ext cx="4616831" cy="823912"/>
          </a:xfrm>
        </p:spPr>
        <p:txBody>
          <a:bodyPr anchor="b"/>
          <a:lstStyle>
            <a:lvl1pPr marL="0" indent="0">
              <a:buNone/>
              <a:defRPr sz="2400" b="1">
                <a:solidFill>
                  <a:schemeClr val="accent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80744" y="2505075"/>
            <a:ext cx="461683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519672" y="1681163"/>
            <a:ext cx="4835716" cy="823912"/>
          </a:xfrm>
        </p:spPr>
        <p:txBody>
          <a:bodyPr anchor="b"/>
          <a:lstStyle>
            <a:lvl1pPr marL="0" indent="0">
              <a:buNone/>
              <a:defRPr sz="2400" b="1">
                <a:solidFill>
                  <a:schemeClr val="accent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9672" y="2505075"/>
            <a:ext cx="48357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DECE8225-4F73-3D03-8836-FA8843DF49B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8338" r="30608" b="17059"/>
          <a:stretch/>
        </p:blipFill>
        <p:spPr>
          <a:xfrm>
            <a:off x="11600106" y="5765167"/>
            <a:ext cx="332688" cy="840843"/>
          </a:xfrm>
          <a:prstGeom prst="rect">
            <a:avLst/>
          </a:prstGeom>
        </p:spPr>
      </p:pic>
      <p:grpSp>
        <p:nvGrpSpPr>
          <p:cNvPr id="14" name="Group 13">
            <a:extLst>
              <a:ext uri="{FF2B5EF4-FFF2-40B4-BE49-F238E27FC236}">
                <a16:creationId xmlns:a16="http://schemas.microsoft.com/office/drawing/2014/main" id="{A9FDD722-26CC-EF06-F169-15B28067E381}"/>
              </a:ext>
            </a:extLst>
          </p:cNvPr>
          <p:cNvGrpSpPr/>
          <p:nvPr/>
        </p:nvGrpSpPr>
        <p:grpSpPr>
          <a:xfrm rot="5400000">
            <a:off x="-207814" y="-12777"/>
            <a:ext cx="823912" cy="1987449"/>
            <a:chOff x="5635752" y="4726766"/>
            <a:chExt cx="871728" cy="1816910"/>
          </a:xfrm>
          <a:solidFill>
            <a:schemeClr val="accent6"/>
          </a:solidFill>
        </p:grpSpPr>
        <p:sp>
          <p:nvSpPr>
            <p:cNvPr id="11" name="Rectangle: Rounded Corners 4">
              <a:extLst>
                <a:ext uri="{FF2B5EF4-FFF2-40B4-BE49-F238E27FC236}">
                  <a16:creationId xmlns:a16="http://schemas.microsoft.com/office/drawing/2014/main" id="{C1262B9D-4AF4-D56E-2B3E-7382C4F8E017}"/>
                </a:ext>
              </a:extLst>
            </p:cNvPr>
            <p:cNvSpPr/>
            <p:nvPr userDrawn="1"/>
          </p:nvSpPr>
          <p:spPr>
            <a:xfrm rot="5400000">
              <a:off x="5354820" y="5324690"/>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orbel" panose="020B0503020204020204" pitchFamily="34" charset="0"/>
              </a:endParaRPr>
            </a:p>
          </p:txBody>
        </p:sp>
        <p:sp>
          <p:nvSpPr>
            <p:cNvPr id="12" name="Rectangle: Rounded Corners 4">
              <a:extLst>
                <a:ext uri="{FF2B5EF4-FFF2-40B4-BE49-F238E27FC236}">
                  <a16:creationId xmlns:a16="http://schemas.microsoft.com/office/drawing/2014/main" id="{C90753D5-09FF-AB8C-4DD0-CA8993C088C0}"/>
                </a:ext>
              </a:extLst>
            </p:cNvPr>
            <p:cNvSpPr/>
            <p:nvPr userDrawn="1"/>
          </p:nvSpPr>
          <p:spPr>
            <a:xfrm rot="5400000">
              <a:off x="5671812" y="5522810"/>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orbel" panose="020B0503020204020204" pitchFamily="34" charset="0"/>
              </a:endParaRPr>
            </a:p>
          </p:txBody>
        </p:sp>
        <p:sp>
          <p:nvSpPr>
            <p:cNvPr id="13" name="Rectangle: Rounded Corners 4">
              <a:extLst>
                <a:ext uri="{FF2B5EF4-FFF2-40B4-BE49-F238E27FC236}">
                  <a16:creationId xmlns:a16="http://schemas.microsoft.com/office/drawing/2014/main" id="{E8C70453-B447-8E0E-6F2A-889EE0C55DB0}"/>
                </a:ext>
              </a:extLst>
            </p:cNvPr>
            <p:cNvSpPr/>
            <p:nvPr userDrawn="1"/>
          </p:nvSpPr>
          <p:spPr>
            <a:xfrm rot="5400000">
              <a:off x="5037828" y="5708008"/>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orbel" panose="020B0503020204020204" pitchFamily="34" charset="0"/>
              </a:endParaRPr>
            </a:p>
          </p:txBody>
        </p:sp>
      </p:grpSp>
    </p:spTree>
    <p:extLst>
      <p:ext uri="{BB962C8B-B14F-4D97-AF65-F5344CB8AC3E}">
        <p14:creationId xmlns:p14="http://schemas.microsoft.com/office/powerpoint/2010/main" val="139692870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Simple 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lvl1pPr>
              <a:defRPr sz="2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lvl1pPr>
              <a:defRPr sz="2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id="{BA9250E3-1C05-FEC1-3A3D-FADF6E65125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8338" r="30608" b="17059"/>
          <a:stretch/>
        </p:blipFill>
        <p:spPr>
          <a:xfrm>
            <a:off x="11600106" y="5765167"/>
            <a:ext cx="332688" cy="840843"/>
          </a:xfrm>
          <a:prstGeom prst="rect">
            <a:avLst/>
          </a:prstGeom>
        </p:spPr>
      </p:pic>
    </p:spTree>
    <p:extLst>
      <p:ext uri="{BB962C8B-B14F-4D97-AF65-F5344CB8AC3E}">
        <p14:creationId xmlns:p14="http://schemas.microsoft.com/office/powerpoint/2010/main" val="267924029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Simp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pic>
        <p:nvPicPr>
          <p:cNvPr id="6" name="Picture 5">
            <a:extLst>
              <a:ext uri="{FF2B5EF4-FFF2-40B4-BE49-F238E27FC236}">
                <a16:creationId xmlns:a16="http://schemas.microsoft.com/office/drawing/2014/main" id="{66812C73-3F88-5A6E-9DF4-12AB37632A5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8338" r="30608" b="17059"/>
          <a:stretch/>
        </p:blipFill>
        <p:spPr>
          <a:xfrm>
            <a:off x="11600106" y="5765167"/>
            <a:ext cx="332688" cy="840843"/>
          </a:xfrm>
          <a:prstGeom prst="rect">
            <a:avLst/>
          </a:prstGeom>
        </p:spPr>
      </p:pic>
      <p:sp>
        <p:nvSpPr>
          <p:cNvPr id="7" name="Content Placeholder 2">
            <a:extLst>
              <a:ext uri="{FF2B5EF4-FFF2-40B4-BE49-F238E27FC236}">
                <a16:creationId xmlns:a16="http://schemas.microsoft.com/office/drawing/2014/main" id="{8DE4B8E1-0E77-2B46-92DF-75E84E3C0F97}"/>
              </a:ext>
            </a:extLst>
          </p:cNvPr>
          <p:cNvSpPr>
            <a:spLocks noGrp="1"/>
          </p:cNvSpPr>
          <p:nvPr>
            <p:ph idx="1"/>
          </p:nvPr>
        </p:nvSpPr>
        <p:spPr>
          <a:xfrm>
            <a:off x="838200" y="1825625"/>
            <a:ext cx="10515600" cy="4351338"/>
          </a:xfrm>
        </p:spPr>
        <p:txBody>
          <a:bodyPr/>
          <a:lstStyle>
            <a:lvl1pPr>
              <a:defRPr sz="2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3259898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hree Column for Icons">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5058883B-7B9D-FF32-2EAA-56C0CA6D980C}"/>
              </a:ext>
            </a:extLst>
          </p:cNvPr>
          <p:cNvSpPr>
            <a:spLocks noGrp="1"/>
          </p:cNvSpPr>
          <p:nvPr>
            <p:ph type="body" sz="half" idx="2"/>
          </p:nvPr>
        </p:nvSpPr>
        <p:spPr>
          <a:xfrm>
            <a:off x="787400" y="3117764"/>
            <a:ext cx="3172668" cy="2657563"/>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2" name="Text Placeholder 3">
            <a:extLst>
              <a:ext uri="{FF2B5EF4-FFF2-40B4-BE49-F238E27FC236}">
                <a16:creationId xmlns:a16="http://schemas.microsoft.com/office/drawing/2014/main" id="{E4D0E961-5AA0-A17C-1331-D2679C26E549}"/>
              </a:ext>
            </a:extLst>
          </p:cNvPr>
          <p:cNvSpPr>
            <a:spLocks noGrp="1"/>
          </p:cNvSpPr>
          <p:nvPr>
            <p:ph type="body" sz="half" idx="16"/>
          </p:nvPr>
        </p:nvSpPr>
        <p:spPr>
          <a:xfrm>
            <a:off x="4458866" y="3117764"/>
            <a:ext cx="3172668" cy="2657563"/>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3" name="Text Placeholder 3">
            <a:extLst>
              <a:ext uri="{FF2B5EF4-FFF2-40B4-BE49-F238E27FC236}">
                <a16:creationId xmlns:a16="http://schemas.microsoft.com/office/drawing/2014/main" id="{B0688514-E152-3D10-E98D-EE8C8CF818D5}"/>
              </a:ext>
            </a:extLst>
          </p:cNvPr>
          <p:cNvSpPr>
            <a:spLocks noGrp="1"/>
          </p:cNvSpPr>
          <p:nvPr>
            <p:ph type="body" sz="half" idx="17"/>
          </p:nvPr>
        </p:nvSpPr>
        <p:spPr>
          <a:xfrm>
            <a:off x="8130332" y="3117764"/>
            <a:ext cx="3172668" cy="2657563"/>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11" name="Picture 10">
            <a:extLst>
              <a:ext uri="{FF2B5EF4-FFF2-40B4-BE49-F238E27FC236}">
                <a16:creationId xmlns:a16="http://schemas.microsoft.com/office/drawing/2014/main" id="{E67DDCB7-CC84-C194-36A1-9B33B9788B6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8338" r="30608" b="17059"/>
          <a:stretch/>
        </p:blipFill>
        <p:spPr>
          <a:xfrm>
            <a:off x="11600106" y="5765167"/>
            <a:ext cx="332688" cy="840843"/>
          </a:xfrm>
          <a:prstGeom prst="rect">
            <a:avLst/>
          </a:prstGeom>
        </p:spPr>
      </p:pic>
      <p:sp>
        <p:nvSpPr>
          <p:cNvPr id="12" name="Text Placeholder 3">
            <a:extLst>
              <a:ext uri="{FF2B5EF4-FFF2-40B4-BE49-F238E27FC236}">
                <a16:creationId xmlns:a16="http://schemas.microsoft.com/office/drawing/2014/main" id="{FEEAB617-2188-DE76-F281-0949CA8670E8}"/>
              </a:ext>
            </a:extLst>
          </p:cNvPr>
          <p:cNvSpPr>
            <a:spLocks noGrp="1"/>
          </p:cNvSpPr>
          <p:nvPr>
            <p:ph type="body" sz="half" idx="18"/>
          </p:nvPr>
        </p:nvSpPr>
        <p:spPr>
          <a:xfrm>
            <a:off x="787400" y="2359333"/>
            <a:ext cx="3172668" cy="521062"/>
          </a:xfrm>
        </p:spPr>
        <p:txBody>
          <a:bodyPr>
            <a:normAutofit/>
          </a:bodyPr>
          <a:lstStyle>
            <a:lvl1pPr marL="0" indent="0">
              <a:buNone/>
              <a:defRPr sz="1800" b="1">
                <a:solidFill>
                  <a:schemeClr val="accent4"/>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3" name="Text Placeholder 3">
            <a:extLst>
              <a:ext uri="{FF2B5EF4-FFF2-40B4-BE49-F238E27FC236}">
                <a16:creationId xmlns:a16="http://schemas.microsoft.com/office/drawing/2014/main" id="{52922604-324B-2449-B96A-0E0D7977D405}"/>
              </a:ext>
            </a:extLst>
          </p:cNvPr>
          <p:cNvSpPr>
            <a:spLocks noGrp="1"/>
          </p:cNvSpPr>
          <p:nvPr>
            <p:ph type="body" sz="half" idx="19"/>
          </p:nvPr>
        </p:nvSpPr>
        <p:spPr>
          <a:xfrm>
            <a:off x="4458866" y="2359333"/>
            <a:ext cx="3172668" cy="521062"/>
          </a:xfrm>
        </p:spPr>
        <p:txBody>
          <a:bodyPr>
            <a:normAutofit/>
          </a:bodyPr>
          <a:lstStyle>
            <a:lvl1pPr marL="0" indent="0">
              <a:buNone/>
              <a:defRPr sz="1800" b="1">
                <a:solidFill>
                  <a:schemeClr val="accent4"/>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5" name="Text Placeholder 3">
            <a:extLst>
              <a:ext uri="{FF2B5EF4-FFF2-40B4-BE49-F238E27FC236}">
                <a16:creationId xmlns:a16="http://schemas.microsoft.com/office/drawing/2014/main" id="{0D0FD134-18B9-0D8F-03B0-3808C8A2FDDF}"/>
              </a:ext>
            </a:extLst>
          </p:cNvPr>
          <p:cNvSpPr>
            <a:spLocks noGrp="1"/>
          </p:cNvSpPr>
          <p:nvPr>
            <p:ph type="body" sz="half" idx="20"/>
          </p:nvPr>
        </p:nvSpPr>
        <p:spPr>
          <a:xfrm>
            <a:off x="8130332" y="2359333"/>
            <a:ext cx="3172668" cy="521062"/>
          </a:xfrm>
        </p:spPr>
        <p:txBody>
          <a:bodyPr>
            <a:normAutofit/>
          </a:bodyPr>
          <a:lstStyle>
            <a:lvl1pPr marL="0" indent="0">
              <a:buNone/>
              <a:defRPr sz="1800" b="1">
                <a:solidFill>
                  <a:schemeClr val="accent4"/>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49551303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List and Picture 2">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6105427" y="0"/>
            <a:ext cx="6096000" cy="6857999"/>
          </a:xfrm>
          <a:solidFill>
            <a:schemeClr val="bg1">
              <a:lumMod val="95000"/>
            </a:schemeClr>
          </a:solidFill>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pic>
        <p:nvPicPr>
          <p:cNvPr id="9" name="Picture 8">
            <a:extLst>
              <a:ext uri="{FF2B5EF4-FFF2-40B4-BE49-F238E27FC236}">
                <a16:creationId xmlns:a16="http://schemas.microsoft.com/office/drawing/2014/main" id="{21CFBF20-2D80-AAA7-2478-79F6A3F81BB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630595" y="5765168"/>
            <a:ext cx="270003" cy="778508"/>
          </a:xfrm>
          <a:prstGeom prst="rect">
            <a:avLst/>
          </a:prstGeom>
        </p:spPr>
      </p:pic>
      <p:sp>
        <p:nvSpPr>
          <p:cNvPr id="2" name="Text Placeholder 3">
            <a:extLst>
              <a:ext uri="{FF2B5EF4-FFF2-40B4-BE49-F238E27FC236}">
                <a16:creationId xmlns:a16="http://schemas.microsoft.com/office/drawing/2014/main" id="{5058883B-7B9D-FF32-2EAA-56C0CA6D980C}"/>
              </a:ext>
            </a:extLst>
          </p:cNvPr>
          <p:cNvSpPr>
            <a:spLocks noGrp="1"/>
          </p:cNvSpPr>
          <p:nvPr>
            <p:ph type="body" sz="half" idx="2"/>
          </p:nvPr>
        </p:nvSpPr>
        <p:spPr>
          <a:xfrm>
            <a:off x="1993692" y="1022408"/>
            <a:ext cx="3172668" cy="78760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a:extLst>
              <a:ext uri="{FF2B5EF4-FFF2-40B4-BE49-F238E27FC236}">
                <a16:creationId xmlns:a16="http://schemas.microsoft.com/office/drawing/2014/main" id="{A0B69448-EC59-7B32-35E0-934371A5AE3D}"/>
              </a:ext>
            </a:extLst>
          </p:cNvPr>
          <p:cNvSpPr>
            <a:spLocks noGrp="1"/>
          </p:cNvSpPr>
          <p:nvPr>
            <p:ph type="body" sz="half" idx="11" hasCustomPrompt="1"/>
          </p:nvPr>
        </p:nvSpPr>
        <p:spPr>
          <a:xfrm>
            <a:off x="839788" y="5607629"/>
            <a:ext cx="4326572" cy="418524"/>
          </a:xfrm>
        </p:spPr>
        <p:txBody>
          <a:bodyPr anchor="b">
            <a:normAutofit/>
          </a:bodyPr>
          <a:lstStyle>
            <a:lvl1pPr marL="0" indent="0">
              <a:buNone/>
              <a:defRPr sz="1200" i="1">
                <a:solidFill>
                  <a:schemeClr val="tx1">
                    <a:lumMod val="60000"/>
                    <a:lumOff val="4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Add photo caption</a:t>
            </a:r>
          </a:p>
        </p:txBody>
      </p:sp>
      <p:sp>
        <p:nvSpPr>
          <p:cNvPr id="22" name="Text Placeholder 3">
            <a:extLst>
              <a:ext uri="{FF2B5EF4-FFF2-40B4-BE49-F238E27FC236}">
                <a16:creationId xmlns:a16="http://schemas.microsoft.com/office/drawing/2014/main" id="{E4D0E961-5AA0-A17C-1331-D2679C26E549}"/>
              </a:ext>
            </a:extLst>
          </p:cNvPr>
          <p:cNvSpPr>
            <a:spLocks noGrp="1"/>
          </p:cNvSpPr>
          <p:nvPr>
            <p:ph type="body" sz="half" idx="16"/>
          </p:nvPr>
        </p:nvSpPr>
        <p:spPr>
          <a:xfrm>
            <a:off x="1993692" y="2185180"/>
            <a:ext cx="3172668" cy="78760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3" name="Text Placeholder 3">
            <a:extLst>
              <a:ext uri="{FF2B5EF4-FFF2-40B4-BE49-F238E27FC236}">
                <a16:creationId xmlns:a16="http://schemas.microsoft.com/office/drawing/2014/main" id="{B0688514-E152-3D10-E98D-EE8C8CF818D5}"/>
              </a:ext>
            </a:extLst>
          </p:cNvPr>
          <p:cNvSpPr>
            <a:spLocks noGrp="1"/>
          </p:cNvSpPr>
          <p:nvPr>
            <p:ph type="body" sz="half" idx="17"/>
          </p:nvPr>
        </p:nvSpPr>
        <p:spPr>
          <a:xfrm>
            <a:off x="1993692" y="3345086"/>
            <a:ext cx="3172668" cy="78760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4" name="Text Placeholder 3">
            <a:extLst>
              <a:ext uri="{FF2B5EF4-FFF2-40B4-BE49-F238E27FC236}">
                <a16:creationId xmlns:a16="http://schemas.microsoft.com/office/drawing/2014/main" id="{E2746338-5146-ECE9-0E17-42AF73220579}"/>
              </a:ext>
            </a:extLst>
          </p:cNvPr>
          <p:cNvSpPr>
            <a:spLocks noGrp="1"/>
          </p:cNvSpPr>
          <p:nvPr>
            <p:ph type="body" sz="half" idx="18"/>
          </p:nvPr>
        </p:nvSpPr>
        <p:spPr>
          <a:xfrm>
            <a:off x="1993692" y="4504992"/>
            <a:ext cx="3172668" cy="78760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40674394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ontent and Picture 10">
    <p:spTree>
      <p:nvGrpSpPr>
        <p:cNvPr id="1" name=""/>
        <p:cNvGrpSpPr/>
        <p:nvPr/>
      </p:nvGrpSpPr>
      <p:grpSpPr>
        <a:xfrm>
          <a:off x="0" y="0"/>
          <a:ext cx="0" cy="0"/>
          <a:chOff x="0" y="0"/>
          <a:chExt cx="0" cy="0"/>
        </a:xfrm>
      </p:grpSpPr>
      <p:sp>
        <p:nvSpPr>
          <p:cNvPr id="2" name="Title 1"/>
          <p:cNvSpPr>
            <a:spLocks noGrp="1"/>
          </p:cNvSpPr>
          <p:nvPr>
            <p:ph type="title"/>
          </p:nvPr>
        </p:nvSpPr>
        <p:spPr>
          <a:xfrm>
            <a:off x="7043483" y="530352"/>
            <a:ext cx="4326572" cy="1458704"/>
          </a:xfrm>
        </p:spPr>
        <p:txBody>
          <a:bodyPr anchor="b"/>
          <a:lstStyle>
            <a:lvl1pPr>
              <a:defRPr sz="3200"/>
            </a:lvl1pPr>
          </a:lstStyle>
          <a:p>
            <a:r>
              <a:rPr lang="en-US"/>
              <a:t>Click to edit Master title style</a:t>
            </a:r>
            <a:endParaRPr lang="en-US" dirty="0"/>
          </a:p>
        </p:txBody>
      </p:sp>
      <p:sp>
        <p:nvSpPr>
          <p:cNvPr id="3" name="Picture Placeholder 2"/>
          <p:cNvSpPr>
            <a:spLocks noGrp="1"/>
          </p:cNvSpPr>
          <p:nvPr>
            <p:ph type="pic" idx="1"/>
          </p:nvPr>
        </p:nvSpPr>
        <p:spPr>
          <a:xfrm>
            <a:off x="-2153" y="0"/>
            <a:ext cx="6096000" cy="6857999"/>
          </a:xfrm>
          <a:solidFill>
            <a:schemeClr val="bg1">
              <a:lumMod val="95000"/>
            </a:schemeClr>
          </a:solidFill>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043483" y="2158738"/>
            <a:ext cx="4326572" cy="3671422"/>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Text Placeholder 3">
            <a:extLst>
              <a:ext uri="{FF2B5EF4-FFF2-40B4-BE49-F238E27FC236}">
                <a16:creationId xmlns:a16="http://schemas.microsoft.com/office/drawing/2014/main" id="{1C35393B-F63C-590B-4137-AD74D2C3AE5E}"/>
              </a:ext>
            </a:extLst>
          </p:cNvPr>
          <p:cNvSpPr>
            <a:spLocks noGrp="1"/>
          </p:cNvSpPr>
          <p:nvPr>
            <p:ph type="body" sz="half" idx="10" hasCustomPrompt="1"/>
          </p:nvPr>
        </p:nvSpPr>
        <p:spPr>
          <a:xfrm>
            <a:off x="7043483" y="5974888"/>
            <a:ext cx="4326572" cy="418524"/>
          </a:xfrm>
        </p:spPr>
        <p:txBody>
          <a:bodyPr anchor="b">
            <a:normAutofit/>
          </a:bodyPr>
          <a:lstStyle>
            <a:lvl1pPr marL="0" indent="0">
              <a:buNone/>
              <a:defRPr sz="1200" i="1">
                <a:solidFill>
                  <a:schemeClr val="tx1">
                    <a:lumMod val="60000"/>
                    <a:lumOff val="4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Add photo caption</a:t>
            </a:r>
          </a:p>
        </p:txBody>
      </p:sp>
      <p:pic>
        <p:nvPicPr>
          <p:cNvPr id="16" name="Picture 15">
            <a:extLst>
              <a:ext uri="{FF2B5EF4-FFF2-40B4-BE49-F238E27FC236}">
                <a16:creationId xmlns:a16="http://schemas.microsoft.com/office/drawing/2014/main" id="{7AF9367D-0A22-6C95-91B8-94AF2FC99B5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8338" r="30608" b="17059"/>
          <a:stretch/>
        </p:blipFill>
        <p:spPr>
          <a:xfrm>
            <a:off x="11600106" y="5765167"/>
            <a:ext cx="332688" cy="840843"/>
          </a:xfrm>
          <a:prstGeom prst="rect">
            <a:avLst/>
          </a:prstGeom>
        </p:spPr>
      </p:pic>
    </p:spTree>
    <p:extLst>
      <p:ext uri="{BB962C8B-B14F-4D97-AF65-F5344CB8AC3E}">
        <p14:creationId xmlns:p14="http://schemas.microsoft.com/office/powerpoint/2010/main" val="392633639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Photo and Quote">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153" y="0"/>
            <a:ext cx="6096000" cy="6857999"/>
          </a:xfrm>
          <a:solidFill>
            <a:schemeClr val="bg1">
              <a:lumMod val="95000"/>
            </a:schemeClr>
          </a:solidFill>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hasCustomPrompt="1"/>
          </p:nvPr>
        </p:nvSpPr>
        <p:spPr>
          <a:xfrm>
            <a:off x="6995885" y="1326630"/>
            <a:ext cx="4326572" cy="2293495"/>
          </a:xfrm>
        </p:spPr>
        <p:txBody>
          <a:bodyPr anchor="ctr">
            <a:normAutofit/>
          </a:bodyPr>
          <a:lstStyle>
            <a:lvl1pPr marL="0" indent="0" algn="ctr">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Add quote here</a:t>
            </a:r>
          </a:p>
        </p:txBody>
      </p:sp>
      <p:sp>
        <p:nvSpPr>
          <p:cNvPr id="14" name="Text Placeholder 3">
            <a:extLst>
              <a:ext uri="{FF2B5EF4-FFF2-40B4-BE49-F238E27FC236}">
                <a16:creationId xmlns:a16="http://schemas.microsoft.com/office/drawing/2014/main" id="{1C35393B-F63C-590B-4137-AD74D2C3AE5E}"/>
              </a:ext>
            </a:extLst>
          </p:cNvPr>
          <p:cNvSpPr>
            <a:spLocks noGrp="1"/>
          </p:cNvSpPr>
          <p:nvPr>
            <p:ph type="body" sz="half" idx="10" hasCustomPrompt="1"/>
          </p:nvPr>
        </p:nvSpPr>
        <p:spPr>
          <a:xfrm>
            <a:off x="6982720" y="5974888"/>
            <a:ext cx="4326572" cy="418524"/>
          </a:xfrm>
        </p:spPr>
        <p:txBody>
          <a:bodyPr anchor="b">
            <a:normAutofit/>
          </a:bodyPr>
          <a:lstStyle>
            <a:lvl1pPr marL="0" indent="0">
              <a:buNone/>
              <a:defRPr sz="1200" i="1">
                <a:solidFill>
                  <a:schemeClr val="tx1">
                    <a:lumMod val="60000"/>
                    <a:lumOff val="4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Add photo caption</a:t>
            </a:r>
          </a:p>
        </p:txBody>
      </p:sp>
      <p:sp>
        <p:nvSpPr>
          <p:cNvPr id="6" name="Text Placeholder 3">
            <a:extLst>
              <a:ext uri="{FF2B5EF4-FFF2-40B4-BE49-F238E27FC236}">
                <a16:creationId xmlns:a16="http://schemas.microsoft.com/office/drawing/2014/main" id="{BF9667C2-C16B-4039-1850-A0B95B8ECC93}"/>
              </a:ext>
            </a:extLst>
          </p:cNvPr>
          <p:cNvSpPr>
            <a:spLocks noGrp="1"/>
          </p:cNvSpPr>
          <p:nvPr>
            <p:ph type="body" sz="half" idx="11" hasCustomPrompt="1"/>
          </p:nvPr>
        </p:nvSpPr>
        <p:spPr>
          <a:xfrm>
            <a:off x="8730465" y="464481"/>
            <a:ext cx="831081" cy="671467"/>
          </a:xfrm>
        </p:spPr>
        <p:txBody>
          <a:bodyPr>
            <a:noAutofit/>
          </a:bodyPr>
          <a:lstStyle>
            <a:lvl1pPr marL="0" indent="0" algn="ctr">
              <a:buNone/>
              <a:defRPr sz="8500" b="1" i="0">
                <a:solidFill>
                  <a:schemeClr val="bg1">
                    <a:lumMod val="85000"/>
                  </a:schemeClr>
                </a:solidFill>
                <a:latin typeface="Aptos" panose="020B00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t>
            </a:r>
          </a:p>
        </p:txBody>
      </p:sp>
      <p:sp>
        <p:nvSpPr>
          <p:cNvPr id="8" name="Text Placeholder 3">
            <a:extLst>
              <a:ext uri="{FF2B5EF4-FFF2-40B4-BE49-F238E27FC236}">
                <a16:creationId xmlns:a16="http://schemas.microsoft.com/office/drawing/2014/main" id="{4602B367-18B1-A0AD-DC1B-CDD593B1D6D2}"/>
              </a:ext>
            </a:extLst>
          </p:cNvPr>
          <p:cNvSpPr>
            <a:spLocks noGrp="1"/>
          </p:cNvSpPr>
          <p:nvPr>
            <p:ph type="body" sz="half" idx="12" hasCustomPrompt="1"/>
          </p:nvPr>
        </p:nvSpPr>
        <p:spPr>
          <a:xfrm rot="10800000">
            <a:off x="8801585" y="4528129"/>
            <a:ext cx="831081" cy="671467"/>
          </a:xfrm>
        </p:spPr>
        <p:txBody>
          <a:bodyPr>
            <a:noAutofit/>
          </a:bodyPr>
          <a:lstStyle>
            <a:lvl1pPr marL="0" indent="0" algn="ctr">
              <a:buNone/>
              <a:defRPr sz="8500" b="1" i="0">
                <a:solidFill>
                  <a:schemeClr val="bg1">
                    <a:lumMod val="85000"/>
                  </a:schemeClr>
                </a:solidFill>
                <a:latin typeface="Aptos" panose="020B00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t>
            </a:r>
          </a:p>
        </p:txBody>
      </p:sp>
      <p:sp>
        <p:nvSpPr>
          <p:cNvPr id="15" name="Text Placeholder 3">
            <a:extLst>
              <a:ext uri="{FF2B5EF4-FFF2-40B4-BE49-F238E27FC236}">
                <a16:creationId xmlns:a16="http://schemas.microsoft.com/office/drawing/2014/main" id="{FD6CCA49-D246-20F9-545C-61A8020C0651}"/>
              </a:ext>
            </a:extLst>
          </p:cNvPr>
          <p:cNvSpPr>
            <a:spLocks noGrp="1"/>
          </p:cNvSpPr>
          <p:nvPr>
            <p:ph type="body" sz="half" idx="13" hasCustomPrompt="1"/>
          </p:nvPr>
        </p:nvSpPr>
        <p:spPr>
          <a:xfrm>
            <a:off x="6995885" y="3755208"/>
            <a:ext cx="4326572" cy="299631"/>
          </a:xfrm>
        </p:spPr>
        <p:txBody>
          <a:bodyPr>
            <a:normAutofit/>
          </a:bodyPr>
          <a:lstStyle>
            <a:lvl1pPr marL="0" indent="0" algn="ctr">
              <a:buNone/>
              <a:defRPr sz="1800" b="1" i="0">
                <a:solidFill>
                  <a:schemeClr val="accent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Person’s Name</a:t>
            </a:r>
          </a:p>
        </p:txBody>
      </p:sp>
      <p:sp>
        <p:nvSpPr>
          <p:cNvPr id="18" name="Text Placeholder 3">
            <a:extLst>
              <a:ext uri="{FF2B5EF4-FFF2-40B4-BE49-F238E27FC236}">
                <a16:creationId xmlns:a16="http://schemas.microsoft.com/office/drawing/2014/main" id="{73FCDC19-5E64-A125-C646-DA7D3FA3C091}"/>
              </a:ext>
            </a:extLst>
          </p:cNvPr>
          <p:cNvSpPr>
            <a:spLocks noGrp="1"/>
          </p:cNvSpPr>
          <p:nvPr>
            <p:ph type="body" sz="half" idx="14" hasCustomPrompt="1"/>
          </p:nvPr>
        </p:nvSpPr>
        <p:spPr>
          <a:xfrm>
            <a:off x="6982718" y="4057210"/>
            <a:ext cx="4326572" cy="299631"/>
          </a:xfrm>
        </p:spPr>
        <p:txBody>
          <a:bodyPr>
            <a:noAutofit/>
          </a:bodyPr>
          <a:lstStyle>
            <a:lvl1pPr marL="0" indent="0" algn="ctr">
              <a:buNone/>
              <a:defRPr sz="1600" b="0" i="1">
                <a:solidFill>
                  <a:schemeClr val="bg1">
                    <a:lumMod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Description or location</a:t>
            </a:r>
          </a:p>
        </p:txBody>
      </p:sp>
      <p:pic>
        <p:nvPicPr>
          <p:cNvPr id="2" name="Picture 1">
            <a:extLst>
              <a:ext uri="{FF2B5EF4-FFF2-40B4-BE49-F238E27FC236}">
                <a16:creationId xmlns:a16="http://schemas.microsoft.com/office/drawing/2014/main" id="{83788C98-DD21-A6A0-7EA7-0B93359F15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8338" r="30608" b="17059"/>
          <a:stretch/>
        </p:blipFill>
        <p:spPr>
          <a:xfrm>
            <a:off x="11600106" y="5765167"/>
            <a:ext cx="332688" cy="840843"/>
          </a:xfrm>
          <a:prstGeom prst="rect">
            <a:avLst/>
          </a:prstGeom>
        </p:spPr>
      </p:pic>
    </p:spTree>
    <p:extLst>
      <p:ext uri="{BB962C8B-B14F-4D97-AF65-F5344CB8AC3E}">
        <p14:creationId xmlns:p14="http://schemas.microsoft.com/office/powerpoint/2010/main" val="22804430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ontent and Picture 11">
    <p:spTree>
      <p:nvGrpSpPr>
        <p:cNvPr id="1" name=""/>
        <p:cNvGrpSpPr/>
        <p:nvPr/>
      </p:nvGrpSpPr>
      <p:grpSpPr>
        <a:xfrm>
          <a:off x="0" y="0"/>
          <a:ext cx="0" cy="0"/>
          <a:chOff x="0" y="0"/>
          <a:chExt cx="0" cy="0"/>
        </a:xfrm>
      </p:grpSpPr>
      <p:sp>
        <p:nvSpPr>
          <p:cNvPr id="2" name="Title 1"/>
          <p:cNvSpPr>
            <a:spLocks noGrp="1"/>
          </p:cNvSpPr>
          <p:nvPr>
            <p:ph type="title"/>
          </p:nvPr>
        </p:nvSpPr>
        <p:spPr>
          <a:xfrm>
            <a:off x="5246895" y="928214"/>
            <a:ext cx="6016706" cy="1083466"/>
          </a:xfrm>
        </p:spPr>
        <p:txBody>
          <a:bodyPr anchor="b">
            <a:normAutofit/>
          </a:bodyPr>
          <a:lstStyle>
            <a:lvl1pPr>
              <a:defRPr sz="3400"/>
            </a:lvl1pPr>
          </a:lstStyle>
          <a:p>
            <a:r>
              <a:rPr lang="en-US"/>
              <a:t>Click to edit Master title style</a:t>
            </a:r>
            <a:endParaRPr lang="en-US" dirty="0"/>
          </a:p>
        </p:txBody>
      </p:sp>
      <p:sp>
        <p:nvSpPr>
          <p:cNvPr id="4" name="Text Placeholder 3"/>
          <p:cNvSpPr>
            <a:spLocks noGrp="1"/>
          </p:cNvSpPr>
          <p:nvPr>
            <p:ph type="body" sz="half" idx="2"/>
          </p:nvPr>
        </p:nvSpPr>
        <p:spPr>
          <a:xfrm>
            <a:off x="5246895" y="2197608"/>
            <a:ext cx="6016706" cy="1408176"/>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Picture Placeholder 2">
            <a:extLst>
              <a:ext uri="{FF2B5EF4-FFF2-40B4-BE49-F238E27FC236}">
                <a16:creationId xmlns:a16="http://schemas.microsoft.com/office/drawing/2014/main" id="{A2512DA8-0187-F4C9-9043-34F106053B96}"/>
              </a:ext>
            </a:extLst>
          </p:cNvPr>
          <p:cNvSpPr>
            <a:spLocks noGrp="1"/>
          </p:cNvSpPr>
          <p:nvPr>
            <p:ph type="pic" idx="13"/>
          </p:nvPr>
        </p:nvSpPr>
        <p:spPr>
          <a:xfrm>
            <a:off x="839788" y="928214"/>
            <a:ext cx="3592216" cy="2256969"/>
          </a:xfrm>
          <a:solidFill>
            <a:schemeClr val="bg1">
              <a:lumMod val="95000"/>
            </a:schemeClr>
          </a:solidFill>
        </p:spPr>
        <p:txBody>
          <a:bodyPr>
            <a:normAutofit/>
          </a:bodyPr>
          <a:lstStyle>
            <a:lvl1pPr marL="0" indent="0">
              <a:buNone/>
              <a:defRPr sz="2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Picture Placeholder 2">
            <a:extLst>
              <a:ext uri="{FF2B5EF4-FFF2-40B4-BE49-F238E27FC236}">
                <a16:creationId xmlns:a16="http://schemas.microsoft.com/office/drawing/2014/main" id="{F54B0ECE-9517-271D-C22A-B4F0B28990A6}"/>
              </a:ext>
            </a:extLst>
          </p:cNvPr>
          <p:cNvSpPr>
            <a:spLocks noGrp="1"/>
          </p:cNvSpPr>
          <p:nvPr>
            <p:ph type="pic" idx="14"/>
          </p:nvPr>
        </p:nvSpPr>
        <p:spPr>
          <a:xfrm>
            <a:off x="839788" y="3428974"/>
            <a:ext cx="3592216" cy="2526825"/>
          </a:xfrm>
          <a:solidFill>
            <a:schemeClr val="bg1">
              <a:lumMod val="95000"/>
            </a:schemeClr>
          </a:solidFill>
        </p:spPr>
        <p:txBody>
          <a:bodyPr>
            <a:normAutofit/>
          </a:bodyPr>
          <a:lstStyle>
            <a:lvl1pPr marL="0" indent="0">
              <a:buNone/>
              <a:defRPr sz="2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2" name="Content Placeholder 2">
            <a:extLst>
              <a:ext uri="{FF2B5EF4-FFF2-40B4-BE49-F238E27FC236}">
                <a16:creationId xmlns:a16="http://schemas.microsoft.com/office/drawing/2014/main" id="{A5F6DFB5-EB45-4D3C-0870-7A7CE2100DEF}"/>
              </a:ext>
            </a:extLst>
          </p:cNvPr>
          <p:cNvSpPr>
            <a:spLocks noGrp="1"/>
          </p:cNvSpPr>
          <p:nvPr>
            <p:ph idx="15"/>
          </p:nvPr>
        </p:nvSpPr>
        <p:spPr>
          <a:xfrm>
            <a:off x="5246895" y="4725194"/>
            <a:ext cx="2703505" cy="1233396"/>
          </a:xfrm>
        </p:spPr>
        <p:txBody>
          <a:bodyPr>
            <a:normAutofit/>
          </a:bodyPr>
          <a:lstStyle>
            <a:lvl1pPr marL="0" indent="0">
              <a:buNone/>
              <a:defRPr sz="1800">
                <a:latin typeface=""/>
              </a:defRPr>
            </a:lvl1pPr>
          </a:lstStyle>
          <a:p>
            <a:pPr lvl="0"/>
            <a:r>
              <a:rPr lang="en-US"/>
              <a:t>Click to edit Master text styles</a:t>
            </a:r>
          </a:p>
        </p:txBody>
      </p:sp>
      <p:sp>
        <p:nvSpPr>
          <p:cNvPr id="13" name="Content Placeholder 2">
            <a:extLst>
              <a:ext uri="{FF2B5EF4-FFF2-40B4-BE49-F238E27FC236}">
                <a16:creationId xmlns:a16="http://schemas.microsoft.com/office/drawing/2014/main" id="{EB81BBCC-6EE8-ED22-45A3-82A20800319A}"/>
              </a:ext>
            </a:extLst>
          </p:cNvPr>
          <p:cNvSpPr>
            <a:spLocks noGrp="1"/>
          </p:cNvSpPr>
          <p:nvPr>
            <p:ph idx="16"/>
          </p:nvPr>
        </p:nvSpPr>
        <p:spPr>
          <a:xfrm>
            <a:off x="8560096" y="4725194"/>
            <a:ext cx="2703505" cy="1233396"/>
          </a:xfrm>
        </p:spPr>
        <p:txBody>
          <a:bodyPr>
            <a:normAutofit/>
          </a:bodyPr>
          <a:lstStyle>
            <a:lvl1pPr marL="0" indent="0">
              <a:buNone/>
              <a:defRPr sz="2000">
                <a:latin typeface=""/>
              </a:defRPr>
            </a:lvl1pPr>
          </a:lstStyle>
          <a:p>
            <a:pPr lvl="0"/>
            <a:r>
              <a:rPr lang="en-US"/>
              <a:t>Click to edit Master text styles</a:t>
            </a:r>
          </a:p>
        </p:txBody>
      </p:sp>
      <p:pic>
        <p:nvPicPr>
          <p:cNvPr id="14" name="Picture 13">
            <a:extLst>
              <a:ext uri="{FF2B5EF4-FFF2-40B4-BE49-F238E27FC236}">
                <a16:creationId xmlns:a16="http://schemas.microsoft.com/office/drawing/2014/main" id="{7397B082-8D8F-97DE-966A-E84FA55F271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8338" r="30608" b="17059"/>
          <a:stretch/>
        </p:blipFill>
        <p:spPr>
          <a:xfrm>
            <a:off x="11600106" y="5765167"/>
            <a:ext cx="332688" cy="840843"/>
          </a:xfrm>
          <a:prstGeom prst="rect">
            <a:avLst/>
          </a:prstGeom>
        </p:spPr>
      </p:pic>
      <p:sp>
        <p:nvSpPr>
          <p:cNvPr id="33" name="Text Placeholder 3">
            <a:extLst>
              <a:ext uri="{FF2B5EF4-FFF2-40B4-BE49-F238E27FC236}">
                <a16:creationId xmlns:a16="http://schemas.microsoft.com/office/drawing/2014/main" id="{04CA2F13-7642-E6D9-7C9B-B6C1034E06C8}"/>
              </a:ext>
            </a:extLst>
          </p:cNvPr>
          <p:cNvSpPr>
            <a:spLocks noGrp="1"/>
          </p:cNvSpPr>
          <p:nvPr>
            <p:ph type="body" sz="half" idx="19"/>
          </p:nvPr>
        </p:nvSpPr>
        <p:spPr>
          <a:xfrm>
            <a:off x="5246895" y="4043680"/>
            <a:ext cx="2703505" cy="628386"/>
          </a:xfrm>
        </p:spPr>
        <p:txBody>
          <a:bodyPr anchor="b">
            <a:normAutofit/>
          </a:bodyPr>
          <a:lstStyle>
            <a:lvl1pPr marL="0" indent="0">
              <a:buNone/>
              <a:defRPr sz="1800" b="1">
                <a:solidFill>
                  <a:schemeClr val="accent4"/>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4" name="Text Placeholder 3">
            <a:extLst>
              <a:ext uri="{FF2B5EF4-FFF2-40B4-BE49-F238E27FC236}">
                <a16:creationId xmlns:a16="http://schemas.microsoft.com/office/drawing/2014/main" id="{C1F2D6B5-FCA2-2DA7-33C2-538225D527B1}"/>
              </a:ext>
            </a:extLst>
          </p:cNvPr>
          <p:cNvSpPr>
            <a:spLocks noGrp="1"/>
          </p:cNvSpPr>
          <p:nvPr>
            <p:ph type="body" sz="half" idx="20"/>
          </p:nvPr>
        </p:nvSpPr>
        <p:spPr>
          <a:xfrm>
            <a:off x="8560096" y="4043680"/>
            <a:ext cx="2703505" cy="628386"/>
          </a:xfrm>
        </p:spPr>
        <p:txBody>
          <a:bodyPr anchor="b">
            <a:normAutofit/>
          </a:bodyPr>
          <a:lstStyle>
            <a:lvl1pPr marL="0" indent="0">
              <a:buNone/>
              <a:defRPr sz="1800" b="1">
                <a:solidFill>
                  <a:schemeClr val="accent4"/>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85894109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pic>
        <p:nvPicPr>
          <p:cNvPr id="6" name="Picture 5">
            <a:extLst>
              <a:ext uri="{FF2B5EF4-FFF2-40B4-BE49-F238E27FC236}">
                <a16:creationId xmlns:a16="http://schemas.microsoft.com/office/drawing/2014/main" id="{66812C73-3F88-5A6E-9DF4-12AB37632A5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8338" r="30608" b="17059"/>
          <a:stretch/>
        </p:blipFill>
        <p:spPr>
          <a:xfrm>
            <a:off x="11600106" y="5765167"/>
            <a:ext cx="332688" cy="840843"/>
          </a:xfrm>
          <a:prstGeom prst="rect">
            <a:avLst/>
          </a:prstGeom>
        </p:spPr>
      </p:pic>
    </p:spTree>
    <p:extLst>
      <p:ext uri="{BB962C8B-B14F-4D97-AF65-F5344CB8AC3E}">
        <p14:creationId xmlns:p14="http://schemas.microsoft.com/office/powerpoint/2010/main" val="353989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oT Programme">
    <p:bg>
      <p:bgPr>
        <a:solidFill>
          <a:srgbClr val="0A5FBA"/>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chemeClr val="bg1"/>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4"/>
            <a:ext cx="10652760" cy="4499623"/>
          </a:xfrm>
        </p:spPr>
        <p:txBody>
          <a:bodyPr>
            <a:normAutofit/>
          </a:bodyPr>
          <a:lstStyle>
            <a:lvl1pPr marL="0" indent="0">
              <a:buNone/>
              <a:defRPr sz="28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12/16/2025</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lvl1pPr>
              <a:defRPr>
                <a:solidFill>
                  <a:schemeClr val="bg1"/>
                </a:solidFill>
              </a:defRPr>
            </a:lvl1pPr>
          </a:lstStyle>
          <a:p>
            <a:fld id="{CC057153-B650-4DEB-B370-79DDCFDCE934}" type="slidenum">
              <a:rPr lang="en-US" smtClean="0"/>
              <a:pPr/>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79000">
                <a:srgbClr val="00B0CE"/>
              </a:gs>
              <a:gs pos="4000">
                <a:srgbClr val="00D0AB"/>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27890345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208634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Blank with ico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A322374-9A5C-E508-844D-54F30CAA3D6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8338" r="30608" b="17059"/>
          <a:stretch/>
        </p:blipFill>
        <p:spPr>
          <a:xfrm>
            <a:off x="11600106" y="5765167"/>
            <a:ext cx="332688" cy="840843"/>
          </a:xfrm>
          <a:prstGeom prst="rect">
            <a:avLst/>
          </a:prstGeom>
        </p:spPr>
      </p:pic>
    </p:spTree>
    <p:extLst>
      <p:ext uri="{BB962C8B-B14F-4D97-AF65-F5344CB8AC3E}">
        <p14:creationId xmlns:p14="http://schemas.microsoft.com/office/powerpoint/2010/main" val="151459445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Blank - Icon and websit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A322374-9A5C-E508-844D-54F30CAA3D6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8338" r="30608" b="17059"/>
          <a:stretch/>
        </p:blipFill>
        <p:spPr>
          <a:xfrm>
            <a:off x="11600106" y="5765167"/>
            <a:ext cx="332688" cy="840843"/>
          </a:xfrm>
          <a:prstGeom prst="rect">
            <a:avLst/>
          </a:prstGeom>
        </p:spPr>
      </p:pic>
      <p:sp>
        <p:nvSpPr>
          <p:cNvPr id="2" name="Text Placeholder 3">
            <a:extLst>
              <a:ext uri="{FF2B5EF4-FFF2-40B4-BE49-F238E27FC236}">
                <a16:creationId xmlns:a16="http://schemas.microsoft.com/office/drawing/2014/main" id="{424197DE-7141-ECA5-9400-216879A98097}"/>
              </a:ext>
            </a:extLst>
          </p:cNvPr>
          <p:cNvSpPr>
            <a:spLocks noGrp="1"/>
          </p:cNvSpPr>
          <p:nvPr>
            <p:ph type="body" sz="half" idx="10" hasCustomPrompt="1"/>
          </p:nvPr>
        </p:nvSpPr>
        <p:spPr>
          <a:xfrm>
            <a:off x="367598" y="6220917"/>
            <a:ext cx="3132605" cy="316337"/>
          </a:xfrm>
        </p:spPr>
        <p:txBody>
          <a:bodyPr anchor="b">
            <a:normAutofit/>
          </a:bodyPr>
          <a:lstStyle>
            <a:lvl1pPr marL="0" indent="0">
              <a:buNone/>
              <a:defRPr sz="1500" b="0" i="0" spc="50" baseline="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waterforpeople.org</a:t>
            </a:r>
            <a:endParaRPr lang="en-US" dirty="0"/>
          </a:p>
        </p:txBody>
      </p:sp>
    </p:spTree>
    <p:extLst>
      <p:ext uri="{BB962C8B-B14F-4D97-AF65-F5344CB8AC3E}">
        <p14:creationId xmlns:p14="http://schemas.microsoft.com/office/powerpoint/2010/main" val="23327044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urse details">
    <p:bg>
      <p:bgPr>
        <a:solidFill>
          <a:srgbClr val="DB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hasCustomPrompt="1"/>
          </p:nvPr>
        </p:nvSpPr>
        <p:spPr>
          <a:xfrm>
            <a:off x="4820076" y="1187943"/>
            <a:ext cx="6766560" cy="932688"/>
          </a:xfrm>
        </p:spPr>
        <p:txBody>
          <a:bodyPr anchor="ctr">
            <a:noAutofit/>
          </a:bodyPr>
          <a:lstStyle>
            <a:lvl1pPr>
              <a:defRPr sz="2400" b="0" i="0">
                <a:solidFill>
                  <a:srgbClr val="0A5FBA"/>
                </a:solidFill>
                <a:latin typeface="Roboto" panose="02000000000000000000" pitchFamily="2" charset="0"/>
                <a:ea typeface="Roboto" panose="02000000000000000000" pitchFamily="2" charset="0"/>
              </a:defRPr>
            </a:lvl1pPr>
          </a:lstStyle>
          <a:p>
            <a:r>
              <a:rPr lang="en-US"/>
              <a:t>Module number | Module name</a:t>
            </a:r>
          </a:p>
        </p:txBody>
      </p:sp>
      <p:sp>
        <p:nvSpPr>
          <p:cNvPr id="11" name="Picture Placeholder 3">
            <a:extLst>
              <a:ext uri="{FF2B5EF4-FFF2-40B4-BE49-F238E27FC236}">
                <a16:creationId xmlns:a16="http://schemas.microsoft.com/office/drawing/2014/main" id="{1B32E518-8213-A79A-7E36-BA4D782F8ED4}"/>
              </a:ext>
            </a:extLst>
          </p:cNvPr>
          <p:cNvSpPr>
            <a:spLocks noGrp="1"/>
          </p:cNvSpPr>
          <p:nvPr>
            <p:ph type="pic" sz="quarter" idx="15" hasCustomPrompt="1"/>
          </p:nvPr>
        </p:nvSpPr>
        <p:spPr>
          <a:xfrm>
            <a:off x="0" y="0"/>
            <a:ext cx="4147926" cy="6399152"/>
          </a:xfrm>
          <a:custGeom>
            <a:avLst/>
            <a:gdLst>
              <a:gd name="connsiteX0" fmla="*/ 0 w 4147926"/>
              <a:gd name="connsiteY0" fmla="*/ 0 h 6399152"/>
              <a:gd name="connsiteX1" fmla="*/ 4147926 w 4147926"/>
              <a:gd name="connsiteY1" fmla="*/ 0 h 6399152"/>
              <a:gd name="connsiteX2" fmla="*/ 4147926 w 4147926"/>
              <a:gd name="connsiteY2" fmla="*/ 5795922 h 6399152"/>
              <a:gd name="connsiteX3" fmla="*/ 3544696 w 4147926"/>
              <a:gd name="connsiteY3" fmla="*/ 6399152 h 6399152"/>
              <a:gd name="connsiteX4" fmla="*/ 0 w 4147926"/>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7926" h="6399152">
                <a:moveTo>
                  <a:pt x="0" y="0"/>
                </a:moveTo>
                <a:lnTo>
                  <a:pt x="4147926" y="0"/>
                </a:lnTo>
                <a:lnTo>
                  <a:pt x="4147926" y="5795922"/>
                </a:lnTo>
                <a:cubicBezTo>
                  <a:pt x="4147926" y="6129077"/>
                  <a:pt x="3877851" y="6399152"/>
                  <a:pt x="3544696" y="6399152"/>
                </a:cubicBezTo>
                <a:lnTo>
                  <a:pt x="0" y="6399152"/>
                </a:lnTo>
                <a:close/>
              </a:path>
            </a:pathLst>
          </a:custGeom>
          <a:blipFill dpi="0" rotWithShape="1">
            <a:blip r:embed="rId2">
              <a:alphaModFix amt="60000"/>
            </a:blip>
            <a:srcRect/>
            <a:stretch>
              <a:fillRect/>
            </a:stretch>
          </a:blipFill>
        </p:spPr>
        <p:txBody>
          <a:bodyPr wrap="square">
            <a:noAutofit/>
          </a:bodyPr>
          <a:lstStyle>
            <a:lvl1pPr marL="0" indent="0">
              <a:buNone/>
              <a:defRPr/>
            </a:lvl1pPr>
          </a:lstStyle>
          <a:p>
            <a:r>
              <a:rPr lang="en-US"/>
              <a:t>.</a:t>
            </a:r>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4820076" y="2466363"/>
            <a:ext cx="6766560" cy="3203694"/>
          </a:xfrm>
        </p:spPr>
        <p:txBody>
          <a:bodyPr numCol="2" anchor="ctr">
            <a:normAutofit/>
          </a:bodyPr>
          <a:lstStyle>
            <a:lvl1pPr marL="342900" indent="-342900">
              <a:buFont typeface="Arial" panose="020B0604020202020204" pitchFamily="34" charset="0"/>
              <a:buChar char="•"/>
              <a:defRPr sz="2000">
                <a:solidFill>
                  <a:srgbClr val="0A5FBA"/>
                </a:solidFill>
              </a:defRPr>
            </a:lvl1pPr>
            <a:lvl2pPr>
              <a:defRPr sz="1800">
                <a:solidFill>
                  <a:srgbClr val="0A5FBA"/>
                </a:solidFill>
              </a:defRPr>
            </a:lvl2pPr>
            <a:lvl3pPr>
              <a:defRPr sz="1600">
                <a:solidFill>
                  <a:srgbClr val="0A5FBA"/>
                </a:solidFill>
              </a:defRPr>
            </a:lvl3pPr>
            <a:lvl4pPr>
              <a:defRPr sz="1600">
                <a:solidFill>
                  <a:srgbClr val="0A5FBA"/>
                </a:solidFill>
              </a:defRPr>
            </a:lvl4pPr>
            <a:lvl5pPr>
              <a:defRPr sz="1600">
                <a:solidFill>
                  <a:srgbClr val="0A5FBA"/>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2245661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Content Slide - Styl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4"/>
            <a:ext cx="10652760" cy="4115157"/>
          </a:xfrm>
        </p:spPr>
        <p:txBody>
          <a:bodyPr>
            <a:normAutofit/>
          </a:bodyPr>
          <a:lstStyle>
            <a:lvl1pPr marL="0" indent="0">
              <a:buNone/>
              <a:defRPr sz="2800"/>
            </a:lvl1pPr>
            <a:lvl2pPr>
              <a:defRPr sz="24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12/16/2025</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3555811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theme" Target="../theme/theme2.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52.xml"/><Relationship Id="rId18" Type="http://schemas.openxmlformats.org/officeDocument/2006/relationships/slideLayout" Target="../slideLayouts/slideLayout57.xml"/><Relationship Id="rId26" Type="http://schemas.openxmlformats.org/officeDocument/2006/relationships/slideLayout" Target="../slideLayouts/slideLayout65.xml"/><Relationship Id="rId3" Type="http://schemas.openxmlformats.org/officeDocument/2006/relationships/slideLayout" Target="../slideLayouts/slideLayout42.xml"/><Relationship Id="rId21" Type="http://schemas.openxmlformats.org/officeDocument/2006/relationships/slideLayout" Target="../slideLayouts/slideLayout60.xml"/><Relationship Id="rId34" Type="http://schemas.openxmlformats.org/officeDocument/2006/relationships/theme" Target="../theme/theme3.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5" Type="http://schemas.openxmlformats.org/officeDocument/2006/relationships/slideLayout" Target="../slideLayouts/slideLayout64.xml"/><Relationship Id="rId33" Type="http://schemas.openxmlformats.org/officeDocument/2006/relationships/slideLayout" Target="../slideLayouts/slideLayout72.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slideLayout" Target="../slideLayouts/slideLayout59.xml"/><Relationship Id="rId29" Type="http://schemas.openxmlformats.org/officeDocument/2006/relationships/slideLayout" Target="../slideLayouts/slideLayout68.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24" Type="http://schemas.openxmlformats.org/officeDocument/2006/relationships/slideLayout" Target="../slideLayouts/slideLayout63.xml"/><Relationship Id="rId32" Type="http://schemas.openxmlformats.org/officeDocument/2006/relationships/slideLayout" Target="../slideLayouts/slideLayout71.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23" Type="http://schemas.openxmlformats.org/officeDocument/2006/relationships/slideLayout" Target="../slideLayouts/slideLayout62.xml"/><Relationship Id="rId28" Type="http://schemas.openxmlformats.org/officeDocument/2006/relationships/slideLayout" Target="../slideLayouts/slideLayout67.xml"/><Relationship Id="rId10" Type="http://schemas.openxmlformats.org/officeDocument/2006/relationships/slideLayout" Target="../slideLayouts/slideLayout49.xml"/><Relationship Id="rId19" Type="http://schemas.openxmlformats.org/officeDocument/2006/relationships/slideLayout" Target="../slideLayouts/slideLayout58.xml"/><Relationship Id="rId31" Type="http://schemas.openxmlformats.org/officeDocument/2006/relationships/slideLayout" Target="../slideLayouts/slideLayout70.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 Id="rId22" Type="http://schemas.openxmlformats.org/officeDocument/2006/relationships/slideLayout" Target="../slideLayouts/slideLayout61.xml"/><Relationship Id="rId27" Type="http://schemas.openxmlformats.org/officeDocument/2006/relationships/slideLayout" Target="../slideLayouts/slideLayout66.xml"/><Relationship Id="rId30" Type="http://schemas.openxmlformats.org/officeDocument/2006/relationships/slideLayout" Target="../slideLayouts/slideLayout69.xml"/><Relationship Id="rId8"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429768" y="283464"/>
            <a:ext cx="10652760" cy="969264"/>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429768" y="1380744"/>
            <a:ext cx="10652760" cy="49011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13370764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hf sldNum="0" hdr="0" ftr="0" dt="0"/>
  <p:txStyles>
    <p:title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p:titleStyle>
    <p:body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76815" y="1036320"/>
            <a:ext cx="10641600" cy="936000"/>
          </a:xfrm>
          <a:prstGeom prst="rect">
            <a:avLst/>
          </a:prstGeom>
        </p:spPr>
        <p:txBody>
          <a:bodyPr vert="horz" lIns="0" tIns="0" rIns="0" bIns="0" rtlCol="0" anchor="t">
            <a:normAutofit/>
          </a:bodyPr>
          <a:lstStyle/>
          <a:p>
            <a:r>
              <a:rPr lang="en-GB"/>
              <a:t>Click to edit Master title style</a:t>
            </a:r>
            <a:endParaRPr lang="en-US"/>
          </a:p>
        </p:txBody>
      </p:sp>
      <p:sp>
        <p:nvSpPr>
          <p:cNvPr id="3" name="Text Placeholder 2"/>
          <p:cNvSpPr>
            <a:spLocks noGrp="1"/>
          </p:cNvSpPr>
          <p:nvPr>
            <p:ph type="body" idx="1"/>
          </p:nvPr>
        </p:nvSpPr>
        <p:spPr>
          <a:xfrm>
            <a:off x="776817" y="2178000"/>
            <a:ext cx="10640484" cy="3945600"/>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393793730"/>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Lst>
  <p:hf sldNum="0" hdr="0" dt="0"/>
  <p:txStyles>
    <p:titleStyle>
      <a:lvl1pPr algn="l" defTabSz="457200" rtl="0" eaLnBrk="1" latinLnBrk="0" hangingPunct="1">
        <a:spcBef>
          <a:spcPct val="0"/>
        </a:spcBef>
        <a:buNone/>
        <a:defRPr sz="3000" b="0" i="0" kern="1200">
          <a:solidFill>
            <a:srgbClr val="527793"/>
          </a:solidFill>
          <a:latin typeface="+mj-lt"/>
          <a:ea typeface="+mj-ea"/>
          <a:cs typeface="VAG Rounded Std Light"/>
        </a:defRPr>
      </a:lvl1pPr>
    </p:titleStyle>
    <p:bodyStyle>
      <a:lvl1pPr marL="0" indent="0" algn="l" defTabSz="457200" rtl="0" eaLnBrk="1" latinLnBrk="0" hangingPunct="1">
        <a:spcBef>
          <a:spcPts val="0"/>
        </a:spcBef>
        <a:spcAft>
          <a:spcPts val="900"/>
        </a:spcAft>
        <a:buFont typeface="Lucida Grande"/>
        <a:buNone/>
        <a:defRPr sz="1800" b="0" i="0" kern="1200">
          <a:solidFill>
            <a:srgbClr val="527793"/>
          </a:solidFill>
          <a:latin typeface="+mn-lt"/>
          <a:ea typeface="+mn-ea"/>
          <a:cs typeface="VAG Rounded Std Light"/>
        </a:defRPr>
      </a:lvl1pPr>
      <a:lvl2pPr marL="269875" indent="-269875" algn="l" defTabSz="457200" rtl="0" eaLnBrk="1" latinLnBrk="0" hangingPunct="1">
        <a:spcBef>
          <a:spcPts val="0"/>
        </a:spcBef>
        <a:spcAft>
          <a:spcPts val="900"/>
        </a:spcAft>
        <a:buFont typeface="Century Gothic" panose="020B0502020202020204" pitchFamily="34" charset="0"/>
        <a:buChar char="−"/>
        <a:defRPr sz="1800" b="0" i="0" kern="1200">
          <a:solidFill>
            <a:srgbClr val="527793"/>
          </a:solidFill>
          <a:latin typeface="+mn-lt"/>
          <a:ea typeface="+mn-ea"/>
          <a:cs typeface="VAG Rounded Std Light"/>
        </a:defRPr>
      </a:lvl2pPr>
      <a:lvl3pPr marL="541338" indent="-271463" algn="l" defTabSz="457200" rtl="0" eaLnBrk="1" latinLnBrk="0" hangingPunct="1">
        <a:spcBef>
          <a:spcPts val="0"/>
        </a:spcBef>
        <a:spcAft>
          <a:spcPts val="900"/>
        </a:spcAft>
        <a:buFont typeface="Century Gothic" panose="020B0502020202020204" pitchFamily="34" charset="0"/>
        <a:buChar char="−"/>
        <a:defRPr sz="1800" b="0" i="0" kern="1200">
          <a:solidFill>
            <a:srgbClr val="527793"/>
          </a:solidFill>
          <a:latin typeface="+mn-lt"/>
          <a:ea typeface="+mn-ea"/>
          <a:cs typeface="VAG Rounded Std Light"/>
        </a:defRPr>
      </a:lvl3pPr>
      <a:lvl4pPr marL="803275" indent="-261938" algn="l" defTabSz="457200" rtl="0" eaLnBrk="1" latinLnBrk="0" hangingPunct="1">
        <a:spcBef>
          <a:spcPts val="0"/>
        </a:spcBef>
        <a:spcAft>
          <a:spcPts val="900"/>
        </a:spcAft>
        <a:buFont typeface="Century Gothic" panose="020B0502020202020204" pitchFamily="34" charset="0"/>
        <a:buChar char="−"/>
        <a:defRPr sz="1800" b="0" i="0" kern="1200">
          <a:solidFill>
            <a:srgbClr val="527793"/>
          </a:solidFill>
          <a:latin typeface="+mn-lt"/>
          <a:ea typeface="+mn-ea"/>
          <a:cs typeface="VAG Rounded Std Light"/>
        </a:defRPr>
      </a:lvl4pPr>
      <a:lvl5pPr marL="1073150" indent="-269875" algn="l" defTabSz="457200" rtl="0" eaLnBrk="1" latinLnBrk="0" hangingPunct="1">
        <a:spcBef>
          <a:spcPts val="0"/>
        </a:spcBef>
        <a:spcAft>
          <a:spcPts val="900"/>
        </a:spcAft>
        <a:buFont typeface="Arial"/>
        <a:buChar char="»"/>
        <a:defRPr sz="1800" b="0" i="0" kern="1200">
          <a:solidFill>
            <a:srgbClr val="527793"/>
          </a:solidFill>
          <a:latin typeface="+mn-lt"/>
          <a:ea typeface="+mn-ea"/>
          <a:cs typeface="VAG Rounded Std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72287181"/>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 id="2147483719" r:id="rId18"/>
    <p:sldLayoutId id="2147483720" r:id="rId19"/>
    <p:sldLayoutId id="2147483721" r:id="rId20"/>
    <p:sldLayoutId id="2147483722" r:id="rId21"/>
    <p:sldLayoutId id="2147483723" r:id="rId22"/>
    <p:sldLayoutId id="2147483724" r:id="rId23"/>
    <p:sldLayoutId id="2147483725" r:id="rId24"/>
    <p:sldLayoutId id="2147483726" r:id="rId25"/>
    <p:sldLayoutId id="2147483727" r:id="rId26"/>
    <p:sldLayoutId id="2147483728" r:id="rId27"/>
    <p:sldLayoutId id="2147483729" r:id="rId28"/>
    <p:sldLayoutId id="2147483730" r:id="rId29"/>
    <p:sldLayoutId id="2147483731" r:id="rId30"/>
    <p:sldLayoutId id="2147483732" r:id="rId31"/>
    <p:sldLayoutId id="2147483733" r:id="rId32"/>
    <p:sldLayoutId id="2147483734" r:id="rId33"/>
  </p:sldLayoutIdLst>
  <p:txStyles>
    <p:titleStyle>
      <a:lvl1pPr algn="l" defTabSz="914400" rtl="0" eaLnBrk="1" latinLnBrk="0" hangingPunct="1">
        <a:lnSpc>
          <a:spcPct val="90000"/>
        </a:lnSpc>
        <a:spcBef>
          <a:spcPct val="0"/>
        </a:spcBef>
        <a:buNone/>
        <a:defRPr sz="3600" kern="1200">
          <a:solidFill>
            <a:schemeClr val="accent4"/>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600" kern="1200">
          <a:solidFill>
            <a:schemeClr val="tx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18.xml"/><Relationship Id="rId5" Type="http://schemas.openxmlformats.org/officeDocument/2006/relationships/image" Target="../media/image44.png"/><Relationship Id="rId4" Type="http://schemas.openxmlformats.org/officeDocument/2006/relationships/image" Target="../media/image43.png"/></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4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18.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3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3.xml"/><Relationship Id="rId1" Type="http://schemas.openxmlformats.org/officeDocument/2006/relationships/slideLayout" Target="../slideLayouts/slideLayout18.xml"/><Relationship Id="rId5" Type="http://schemas.openxmlformats.org/officeDocument/2006/relationships/image" Target="../media/image57.png"/><Relationship Id="rId4" Type="http://schemas.openxmlformats.org/officeDocument/2006/relationships/image" Target="../media/image56.png"/></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18.xml"/><Relationship Id="rId4" Type="http://schemas.openxmlformats.org/officeDocument/2006/relationships/image" Target="../media/image57.png"/></Relationships>
</file>

<file path=ppt/slides/_rels/slide25.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jpeg"/><Relationship Id="rId7" Type="http://schemas.openxmlformats.org/officeDocument/2006/relationships/image" Target="../media/image62.png"/><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 Id="rId9" Type="http://schemas.openxmlformats.org/officeDocument/2006/relationships/image" Target="../media/image64.png"/></Relationships>
</file>

<file path=ppt/slides/_rels/slide2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6.xml"/><Relationship Id="rId1" Type="http://schemas.openxmlformats.org/officeDocument/2006/relationships/slideLayout" Target="../slideLayouts/slideLayout18.xml"/><Relationship Id="rId4" Type="http://schemas.openxmlformats.org/officeDocument/2006/relationships/image" Target="../media/image65.jpeg"/></Relationships>
</file>

<file path=ppt/slides/_rels/slide2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7.xml"/><Relationship Id="rId1" Type="http://schemas.openxmlformats.org/officeDocument/2006/relationships/slideLayout" Target="../slideLayouts/slideLayout18.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2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image" Target="../media/image67.png"/></Relationships>
</file>

<file path=ppt/slides/_rels/slide2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9.xml"/><Relationship Id="rId1" Type="http://schemas.openxmlformats.org/officeDocument/2006/relationships/slideLayout" Target="../slideLayouts/slideLayout18.xml"/><Relationship Id="rId4" Type="http://schemas.openxmlformats.org/officeDocument/2006/relationships/image" Target="../media/image72.png"/></Relationships>
</file>

<file path=ppt/slides/_rels/slide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hyperlink" Target="http://go.mwater.co/irc/2025_kenya"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30.xml"/><Relationship Id="rId1" Type="http://schemas.openxmlformats.org/officeDocument/2006/relationships/slideLayout" Target="../slideLayouts/slideLayout18.xml"/><Relationship Id="rId4" Type="http://schemas.openxmlformats.org/officeDocument/2006/relationships/image" Target="../media/image69.png"/></Relationships>
</file>

<file path=ppt/slides/_rels/slide3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6.xml"/><Relationship Id="rId1" Type="http://schemas.openxmlformats.org/officeDocument/2006/relationships/slideLayout" Target="../slideLayouts/slideLayout37.xml"/></Relationships>
</file>

<file path=ppt/slides/_rels/slide37.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microsoft.com/office/2007/relationships/hdphoto" Target="../media/hdphoto2.wdp"/><Relationship Id="rId5" Type="http://schemas.openxmlformats.org/officeDocument/2006/relationships/image" Target="../media/image41.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7.xml"/></Relationships>
</file>

<file path=ppt/slides/_rels/slide4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7.xml"/></Relationships>
</file>

<file path=ppt/slides/_rels/slide4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7.xml"/><Relationship Id="rId1" Type="http://schemas.openxmlformats.org/officeDocument/2006/relationships/slideLayout" Target="../slideLayouts/slideLayout18.xml"/><Relationship Id="rId4" Type="http://schemas.openxmlformats.org/officeDocument/2006/relationships/image" Target="../media/image90.jpeg"/></Relationships>
</file>

<file path=ppt/slides/_rels/slide47.xml.rels><?xml version="1.0" encoding="UTF-8" standalone="yes"?>
<Relationships xmlns="http://schemas.openxmlformats.org/package/2006/relationships"><Relationship Id="rId3" Type="http://schemas.openxmlformats.org/officeDocument/2006/relationships/image" Target="../media/image91.jpeg"/><Relationship Id="rId7" Type="http://schemas.openxmlformats.org/officeDocument/2006/relationships/image" Target="../media/image94.png"/><Relationship Id="rId2" Type="http://schemas.openxmlformats.org/officeDocument/2006/relationships/notesSlide" Target="../notesSlides/notesSlide38.xml"/><Relationship Id="rId1" Type="http://schemas.openxmlformats.org/officeDocument/2006/relationships/slideLayout" Target="../slideLayouts/slideLayout18.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47.png"/></Relationships>
</file>

<file path=ppt/slides/_rels/slide4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9.xml"/><Relationship Id="rId1" Type="http://schemas.openxmlformats.org/officeDocument/2006/relationships/slideLayout" Target="../slideLayouts/slideLayout47.xml"/><Relationship Id="rId4" Type="http://schemas.openxmlformats.org/officeDocument/2006/relationships/hyperlink" Target="https://www.climatepolicyinitiative.org/publication/global-landscape-of-climate-finance-2023/" TargetMode="External"/></Relationships>
</file>

<file path=ppt/slides/_rels/slide49.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43.xml"/><Relationship Id="rId1" Type="http://schemas.openxmlformats.org/officeDocument/2006/relationships/slideLayout" Target="../slideLayouts/slideLayout18.xml"/><Relationship Id="rId5" Type="http://schemas.openxmlformats.org/officeDocument/2006/relationships/image" Target="../media/image101.jpeg"/><Relationship Id="rId4" Type="http://schemas.openxmlformats.org/officeDocument/2006/relationships/image" Target="../media/image100.jpeg"/></Relationships>
</file>

<file path=ppt/slides/_rels/slide57.xml.rels><?xml version="1.0" encoding="UTF-8" standalone="yes"?>
<Relationships xmlns="http://schemas.openxmlformats.org/package/2006/relationships"><Relationship Id="rId3" Type="http://schemas.openxmlformats.org/officeDocument/2006/relationships/hyperlink" Target="https://www.canva.com/design/DAGILlw3lDo/6WSDpram5WBuT94i2Pqc9w/edit" TargetMode="External"/><Relationship Id="rId2" Type="http://schemas.openxmlformats.org/officeDocument/2006/relationships/notesSlide" Target="../notesSlides/notesSlide44.xml"/><Relationship Id="rId1" Type="http://schemas.openxmlformats.org/officeDocument/2006/relationships/slideLayout" Target="../slideLayouts/slideLayout18.xml"/><Relationship Id="rId4" Type="http://schemas.openxmlformats.org/officeDocument/2006/relationships/image" Target="../media/image102.png"/></Relationships>
</file>

<file path=ppt/slides/_rels/slide58.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45.xml"/><Relationship Id="rId1" Type="http://schemas.openxmlformats.org/officeDocument/2006/relationships/slideLayout" Target="../slideLayouts/slideLayout18.xml"/><Relationship Id="rId5" Type="http://schemas.openxmlformats.org/officeDocument/2006/relationships/image" Target="../media/image104.jpeg"/><Relationship Id="rId4" Type="http://schemas.openxmlformats.org/officeDocument/2006/relationships/hyperlink" Target="https://www.canva.com/design/DAGILlw3lDo/6WSDpram5WBuT94i2Pqc9w/edit"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3" Type="http://schemas.openxmlformats.org/officeDocument/2006/relationships/image" Target="../media/image107.jpeg"/><Relationship Id="rId7" Type="http://schemas.openxmlformats.org/officeDocument/2006/relationships/image" Target="../media/image111.png"/><Relationship Id="rId2" Type="http://schemas.openxmlformats.org/officeDocument/2006/relationships/notesSlide" Target="../notesSlides/notesSlide48.xml"/><Relationship Id="rId1" Type="http://schemas.openxmlformats.org/officeDocument/2006/relationships/slideLayout" Target="../slideLayouts/slideLayout18.xml"/><Relationship Id="rId6" Type="http://schemas.openxmlformats.org/officeDocument/2006/relationships/image" Target="../media/image110.jpeg"/><Relationship Id="rId5" Type="http://schemas.openxmlformats.org/officeDocument/2006/relationships/image" Target="../media/image109.jpeg"/><Relationship Id="rId4" Type="http://schemas.openxmlformats.org/officeDocument/2006/relationships/image" Target="../media/image108.jpeg"/></Relationships>
</file>

<file path=ppt/slides/_rels/slide62.xml.rels><?xml version="1.0" encoding="UTF-8" standalone="yes"?>
<Relationships xmlns="http://schemas.openxmlformats.org/package/2006/relationships"><Relationship Id="rId8" Type="http://schemas.openxmlformats.org/officeDocument/2006/relationships/image" Target="../media/image116.jpeg"/><Relationship Id="rId3" Type="http://schemas.openxmlformats.org/officeDocument/2006/relationships/image" Target="../media/image59.png"/><Relationship Id="rId7" Type="http://schemas.openxmlformats.org/officeDocument/2006/relationships/image" Target="../media/image115.png"/><Relationship Id="rId2" Type="http://schemas.openxmlformats.org/officeDocument/2006/relationships/notesSlide" Target="../notesSlides/notesSlide49.xml"/><Relationship Id="rId1" Type="http://schemas.openxmlformats.org/officeDocument/2006/relationships/slideLayout" Target="../slideLayouts/slideLayout18.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s>
</file>

<file path=ppt/slides/_rels/slide63.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120.png"/><Relationship Id="rId2" Type="http://schemas.openxmlformats.org/officeDocument/2006/relationships/notesSlide" Target="../notesSlides/notesSlide50.xml"/><Relationship Id="rId1" Type="http://schemas.openxmlformats.org/officeDocument/2006/relationships/slideLayout" Target="../slideLayouts/slideLayout18.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7.jpeg"/></Relationships>
</file>

<file path=ppt/slides/_rels/slide64.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8" Type="http://schemas.openxmlformats.org/officeDocument/2006/relationships/image" Target="../media/image128.png"/><Relationship Id="rId13" Type="http://schemas.openxmlformats.org/officeDocument/2006/relationships/image" Target="../media/image133.png"/><Relationship Id="rId3" Type="http://schemas.openxmlformats.org/officeDocument/2006/relationships/image" Target="../media/image123.png"/><Relationship Id="rId7" Type="http://schemas.openxmlformats.org/officeDocument/2006/relationships/image" Target="../media/image127.png"/><Relationship Id="rId12" Type="http://schemas.openxmlformats.org/officeDocument/2006/relationships/image" Target="../media/image132.png"/><Relationship Id="rId2" Type="http://schemas.openxmlformats.org/officeDocument/2006/relationships/notesSlide" Target="../notesSlides/notesSlide53.xml"/><Relationship Id="rId16" Type="http://schemas.openxmlformats.org/officeDocument/2006/relationships/image" Target="../media/image136.png"/><Relationship Id="rId1" Type="http://schemas.openxmlformats.org/officeDocument/2006/relationships/slideLayout" Target="../slideLayouts/slideLayout18.xml"/><Relationship Id="rId6" Type="http://schemas.openxmlformats.org/officeDocument/2006/relationships/image" Target="../media/image126.png"/><Relationship Id="rId11" Type="http://schemas.openxmlformats.org/officeDocument/2006/relationships/image" Target="../media/image131.png"/><Relationship Id="rId5" Type="http://schemas.openxmlformats.org/officeDocument/2006/relationships/image" Target="../media/image125.png"/><Relationship Id="rId15" Type="http://schemas.openxmlformats.org/officeDocument/2006/relationships/image" Target="../media/image135.png"/><Relationship Id="rId10" Type="http://schemas.openxmlformats.org/officeDocument/2006/relationships/image" Target="../media/image130.png"/><Relationship Id="rId4" Type="http://schemas.openxmlformats.org/officeDocument/2006/relationships/image" Target="../media/image124.png"/><Relationship Id="rId9" Type="http://schemas.openxmlformats.org/officeDocument/2006/relationships/image" Target="../media/image129.png"/><Relationship Id="rId14" Type="http://schemas.openxmlformats.org/officeDocument/2006/relationships/image" Target="../media/image134.png"/></Relationships>
</file>

<file path=ppt/slides/_rels/slide67.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2.xml"/><Relationship Id="rId1" Type="http://schemas.openxmlformats.org/officeDocument/2006/relationships/slideLayout" Target="../slideLayouts/slideLayout17.xml"/><Relationship Id="rId6" Type="http://schemas.microsoft.com/office/2007/relationships/hdphoto" Target="../media/hdphoto4.wdp"/><Relationship Id="rId5" Type="http://schemas.openxmlformats.org/officeDocument/2006/relationships/image" Target="../media/image41.png"/><Relationship Id="rId4" Type="http://schemas.microsoft.com/office/2007/relationships/hdphoto" Target="../media/hdphoto3.wdp"/></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3" Type="http://schemas.openxmlformats.org/officeDocument/2006/relationships/hyperlink" Target="https://www.worldbank.org/en/publication/rising-to-the-challenge-climate-adaptation-resilience" TargetMode="External"/><Relationship Id="rId2" Type="http://schemas.openxmlformats.org/officeDocument/2006/relationships/notesSlide" Target="../notesSlides/notesSlide64.xml"/><Relationship Id="rId1" Type="http://schemas.openxmlformats.org/officeDocument/2006/relationships/slideLayout" Target="../slideLayouts/slideLayout13.xml"/><Relationship Id="rId6" Type="http://schemas.openxmlformats.org/officeDocument/2006/relationships/hyperlink" Target="https://www.uts.edu.au/sites/default/files/2023-09/ClimateFIRST%20How-to%20Guide_0.pdf" TargetMode="External"/><Relationship Id="rId5" Type="http://schemas.openxmlformats.org/officeDocument/2006/relationships/hyperlink" Target="https://www.greenclimate.fund/document/sectoral-guide-water-security" TargetMode="External"/><Relationship Id="rId4" Type="http://schemas.openxmlformats.org/officeDocument/2006/relationships/hyperlink" Target="https://www.ipcc.ch/report/ar5/wg2/climate-resilient-pathways-adaptation-mitigation-and-sustainable-development/" TargetMode="External"/></Relationships>
</file>

<file path=ppt/slides/_rels/slide7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5.xml"/><Relationship Id="rId1" Type="http://schemas.openxmlformats.org/officeDocument/2006/relationships/slideLayout" Target="../slideLayouts/slideLayout17.xml"/><Relationship Id="rId6" Type="http://schemas.microsoft.com/office/2007/relationships/hdphoto" Target="../media/hdphoto4.wdp"/><Relationship Id="rId5" Type="http://schemas.openxmlformats.org/officeDocument/2006/relationships/image" Target="../media/image41.png"/><Relationship Id="rId4" Type="http://schemas.microsoft.com/office/2007/relationships/hdphoto" Target="../media/hdphoto5.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1">
          <a:extLst>
            <a:ext uri="{FF2B5EF4-FFF2-40B4-BE49-F238E27FC236}">
              <a16:creationId xmlns:a16="http://schemas.microsoft.com/office/drawing/2014/main" id="{4D3A7F73-9051-057F-3E44-1C9C7D1E8D3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6C0A447-5E8A-ED65-A82E-D4F754D9DE53}"/>
              </a:ext>
            </a:extLst>
          </p:cNvPr>
          <p:cNvSpPr>
            <a:spLocks noGrp="1"/>
          </p:cNvSpPr>
          <p:nvPr>
            <p:ph type="ctrTitle"/>
          </p:nvPr>
        </p:nvSpPr>
        <p:spPr/>
        <p:txBody>
          <a:bodyPr>
            <a:normAutofit/>
          </a:bodyPr>
          <a:lstStyle/>
          <a:p>
            <a:r>
              <a:rPr lang="en-GB" kern="0">
                <a:solidFill>
                  <a:schemeClr val="tx1"/>
                </a:solidFill>
                <a:latin typeface="Roboto"/>
                <a:ea typeface="Roboto"/>
                <a:cs typeface="Roboto"/>
                <a:sym typeface="Roboto"/>
              </a:rPr>
              <a:t>Climate Adaptation and Resilience Options</a:t>
            </a:r>
            <a:endParaRPr lang="en-GB">
              <a:solidFill>
                <a:schemeClr val="tx1"/>
              </a:solidFill>
            </a:endParaRPr>
          </a:p>
        </p:txBody>
      </p:sp>
      <p:sp>
        <p:nvSpPr>
          <p:cNvPr id="6" name="Text Placeholder 5">
            <a:extLst>
              <a:ext uri="{FF2B5EF4-FFF2-40B4-BE49-F238E27FC236}">
                <a16:creationId xmlns:a16="http://schemas.microsoft.com/office/drawing/2014/main" id="{2C7B7155-0B0C-E0B9-7C37-CF43BBF08B4D}"/>
              </a:ext>
            </a:extLst>
          </p:cNvPr>
          <p:cNvSpPr>
            <a:spLocks noGrp="1"/>
          </p:cNvSpPr>
          <p:nvPr>
            <p:ph type="subTitle" idx="1"/>
          </p:nvPr>
        </p:nvSpPr>
        <p:spPr/>
        <p:txBody>
          <a:bodyPr/>
          <a:lstStyle/>
          <a:p>
            <a:endParaRPr lang="en-GB"/>
          </a:p>
        </p:txBody>
      </p:sp>
      <p:pic>
        <p:nvPicPr>
          <p:cNvPr id="7" name="Picture Placeholder 6" descr="A person and person watering a water pump&#10;&#10;AI-generated content may be incorrect.">
            <a:extLst>
              <a:ext uri="{FF2B5EF4-FFF2-40B4-BE49-F238E27FC236}">
                <a16:creationId xmlns:a16="http://schemas.microsoft.com/office/drawing/2014/main" id="{168CB51B-47EC-9E25-2F1A-216696933DF5}"/>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5" name="Text Placeholder 4">
            <a:extLst>
              <a:ext uri="{FF2B5EF4-FFF2-40B4-BE49-F238E27FC236}">
                <a16:creationId xmlns:a16="http://schemas.microsoft.com/office/drawing/2014/main" id="{7E560DE6-F313-3A33-F46D-72F4963D610C}"/>
              </a:ext>
            </a:extLst>
          </p:cNvPr>
          <p:cNvSpPr>
            <a:spLocks noGrp="1"/>
          </p:cNvSpPr>
          <p:nvPr>
            <p:ph type="body" sz="quarter" idx="14"/>
          </p:nvPr>
        </p:nvSpPr>
        <p:spPr/>
        <p:txBody>
          <a:bodyPr/>
          <a:lstStyle/>
          <a:p>
            <a:r>
              <a:rPr lang="en-GB"/>
              <a:t>MODULE 4</a:t>
            </a:r>
          </a:p>
        </p:txBody>
      </p:sp>
    </p:spTree>
    <p:extLst>
      <p:ext uri="{BB962C8B-B14F-4D97-AF65-F5344CB8AC3E}">
        <p14:creationId xmlns:p14="http://schemas.microsoft.com/office/powerpoint/2010/main" val="29708021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2976AB9-88B6-287A-12FE-5357334EEA2B}"/>
              </a:ext>
            </a:extLst>
          </p:cNvPr>
          <p:cNvSpPr>
            <a:spLocks noGrp="1"/>
          </p:cNvSpPr>
          <p:nvPr>
            <p:ph type="title"/>
          </p:nvPr>
        </p:nvSpPr>
        <p:spPr>
          <a:xfrm>
            <a:off x="429768" y="695106"/>
            <a:ext cx="10652760" cy="969264"/>
          </a:xfrm>
        </p:spPr>
        <p:txBody>
          <a:bodyPr>
            <a:normAutofit/>
          </a:bodyPr>
          <a:lstStyle/>
          <a:p>
            <a:r>
              <a:rPr lang="en-GB" b="1">
                <a:solidFill>
                  <a:srgbClr val="0B5FBA"/>
                </a:solidFill>
                <a:latin typeface="Roboto"/>
                <a:ea typeface="Roboto"/>
                <a:cs typeface="Roboto"/>
              </a:rPr>
              <a:t>MODULE 4 Learning objectives</a:t>
            </a:r>
            <a:endParaRPr lang="en-GB"/>
          </a:p>
        </p:txBody>
      </p:sp>
      <p:sp>
        <p:nvSpPr>
          <p:cNvPr id="3" name="Text Placeholder 2">
            <a:extLst>
              <a:ext uri="{FF2B5EF4-FFF2-40B4-BE49-F238E27FC236}">
                <a16:creationId xmlns:a16="http://schemas.microsoft.com/office/drawing/2014/main" id="{CE88C223-108F-50B8-BB86-C02AD76CDEEF}"/>
              </a:ext>
            </a:extLst>
          </p:cNvPr>
          <p:cNvSpPr>
            <a:spLocks noGrp="1"/>
          </p:cNvSpPr>
          <p:nvPr>
            <p:ph idx="1"/>
          </p:nvPr>
        </p:nvSpPr>
        <p:spPr>
          <a:xfrm>
            <a:off x="429768" y="1997242"/>
            <a:ext cx="10652760" cy="3751906"/>
          </a:xfrm>
        </p:spPr>
        <p:txBody>
          <a:bodyPr>
            <a:normAutofit/>
          </a:bodyPr>
          <a:lstStyle/>
          <a:p>
            <a:pPr marL="114300" indent="0">
              <a:buNone/>
            </a:pPr>
            <a:r>
              <a:rPr lang="en-GB" sz="2000" dirty="0"/>
              <a:t>By the end of this module, participants will be able to:</a:t>
            </a:r>
          </a:p>
          <a:p>
            <a:pPr marL="471488" indent="-457200">
              <a:buFont typeface="Arial" panose="020B0604020202020204" pitchFamily="34" charset="0"/>
              <a:buChar char="•"/>
            </a:pPr>
            <a:r>
              <a:rPr lang="en-GB" sz="2000" b="1" dirty="0"/>
              <a:t>Explain</a:t>
            </a:r>
            <a:r>
              <a:rPr lang="en-GB" sz="2000" dirty="0"/>
              <a:t> technical, strategic, and policy-based approaches to enhancing climate resilience in water and sanitation infrastructure and services, </a:t>
            </a:r>
            <a:r>
              <a:rPr lang="en-US" sz="2000" dirty="0">
                <a:solidFill>
                  <a:schemeClr val="accent1"/>
                </a:solidFill>
              </a:rPr>
              <a:t>including </a:t>
            </a:r>
            <a:r>
              <a:rPr lang="en-US" sz="2000" b="1" dirty="0">
                <a:solidFill>
                  <a:schemeClr val="accent1"/>
                </a:solidFill>
              </a:rPr>
              <a:t>Nature-based Solutions and non-structural solutions </a:t>
            </a:r>
            <a:r>
              <a:rPr lang="en-GB" sz="2000" dirty="0">
                <a:solidFill>
                  <a:schemeClr val="accent1"/>
                </a:solidFill>
              </a:rPr>
              <a:t> </a:t>
            </a:r>
          </a:p>
          <a:p>
            <a:pPr marL="471488" indent="-457200">
              <a:buFont typeface="Arial" panose="020B0604020202020204" pitchFamily="34" charset="0"/>
              <a:buChar char="•"/>
            </a:pPr>
            <a:r>
              <a:rPr lang="en-GB" sz="2000" b="1" dirty="0"/>
              <a:t>Describe </a:t>
            </a:r>
            <a:r>
              <a:rPr lang="en-GB" sz="2000" dirty="0"/>
              <a:t>how resilience is affected by the broader enabling environment.</a:t>
            </a:r>
          </a:p>
          <a:p>
            <a:pPr marL="471488" indent="-457200">
              <a:buFont typeface="Arial" panose="020B0604020202020204" pitchFamily="34" charset="0"/>
              <a:buChar char="•"/>
            </a:pPr>
            <a:r>
              <a:rPr lang="en-GB" sz="2000" b="1" dirty="0"/>
              <a:t>Explain</a:t>
            </a:r>
            <a:r>
              <a:rPr lang="en-GB" sz="2000" dirty="0"/>
              <a:t> the strategies - Green and blue strategies, Grey strategies, and Hybrid strategies, and identify where each of these might be appropriate</a:t>
            </a:r>
          </a:p>
        </p:txBody>
      </p:sp>
      <p:sp>
        <p:nvSpPr>
          <p:cNvPr id="7" name="Title 1">
            <a:extLst>
              <a:ext uri="{FF2B5EF4-FFF2-40B4-BE49-F238E27FC236}">
                <a16:creationId xmlns:a16="http://schemas.microsoft.com/office/drawing/2014/main" id="{ACE66369-8034-998B-F598-DA8A6FB79AE8}"/>
              </a:ext>
            </a:extLst>
          </p:cNvPr>
          <p:cNvSpPr txBox="1">
            <a:spLocks/>
          </p:cNvSpPr>
          <p:nvPr/>
        </p:nvSpPr>
        <p:spPr>
          <a:xfrm>
            <a:off x="4820076" y="879830"/>
            <a:ext cx="6957794" cy="9326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b="0" i="0" kern="1200" cap="none" baseline="0">
                <a:solidFill>
                  <a:srgbClr val="0A5FBA"/>
                </a:solidFill>
                <a:latin typeface="Roboto" panose="02000000000000000000" pitchFamily="2" charset="0"/>
                <a:ea typeface="Roboto" panose="02000000000000000000" pitchFamily="2" charset="0"/>
                <a:cs typeface="+mj-cs"/>
              </a:defRPr>
            </a:lvl1pPr>
          </a:lstStyle>
          <a:p>
            <a:pPr>
              <a:buClrTx/>
              <a:buFontTx/>
            </a:pPr>
            <a:endParaRPr lang="en-GB">
              <a:solidFill>
                <a:srgbClr val="0B5FBA"/>
              </a:solidFill>
              <a:latin typeface="Roboto"/>
              <a:ea typeface="Roboto"/>
              <a:cs typeface="Roboto"/>
            </a:endParaRPr>
          </a:p>
        </p:txBody>
      </p:sp>
    </p:spTree>
    <p:extLst>
      <p:ext uri="{BB962C8B-B14F-4D97-AF65-F5344CB8AC3E}">
        <p14:creationId xmlns:p14="http://schemas.microsoft.com/office/powerpoint/2010/main" val="416770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C6F48D-6D92-1D66-1D3A-40D9CD0A56ED}"/>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7FA137C-E793-F684-954A-D31489C0182C}"/>
              </a:ext>
            </a:extLst>
          </p:cNvPr>
          <p:cNvSpPr>
            <a:spLocks noGrp="1"/>
          </p:cNvSpPr>
          <p:nvPr>
            <p:ph sz="quarter" idx="16"/>
          </p:nvPr>
        </p:nvSpPr>
        <p:spPr>
          <a:xfrm>
            <a:off x="549525" y="937153"/>
            <a:ext cx="11017041" cy="741762"/>
          </a:xfrm>
        </p:spPr>
        <p:txBody>
          <a:bodyPr>
            <a:normAutofit/>
          </a:bodyPr>
          <a:lstStyle/>
          <a:p>
            <a:r>
              <a:rPr lang="en-GB"/>
              <a:t>02 | Why it matters</a:t>
            </a:r>
          </a:p>
        </p:txBody>
      </p:sp>
    </p:spTree>
    <p:extLst>
      <p:ext uri="{BB962C8B-B14F-4D97-AF65-F5344CB8AC3E}">
        <p14:creationId xmlns:p14="http://schemas.microsoft.com/office/powerpoint/2010/main" val="21043385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62"/>
        <p:cNvGrpSpPr/>
        <p:nvPr/>
      </p:nvGrpSpPr>
      <p:grpSpPr>
        <a:xfrm>
          <a:off x="0" y="0"/>
          <a:ext cx="0" cy="0"/>
          <a:chOff x="0" y="0"/>
          <a:chExt cx="0" cy="0"/>
        </a:xfrm>
      </p:grpSpPr>
      <p:sp>
        <p:nvSpPr>
          <p:cNvPr id="964" name="Google Shape;964;p49"/>
          <p:cNvSpPr txBox="1"/>
          <p:nvPr/>
        </p:nvSpPr>
        <p:spPr>
          <a:xfrm>
            <a:off x="566343" y="692095"/>
            <a:ext cx="11059313" cy="774956"/>
          </a:xfrm>
          <a:prstGeom prst="rect">
            <a:avLst/>
          </a:prstGeom>
          <a:noFill/>
          <a:ln>
            <a:noFill/>
          </a:ln>
        </p:spPr>
        <p:txBody>
          <a:bodyPr spcFirstLastPara="1" wrap="square" lIns="0" tIns="0" rIns="0" bIns="0" anchor="t" anchorCtr="0">
            <a:spAutoFit/>
          </a:bodyPr>
          <a:lstStyle/>
          <a:p>
            <a:pPr algn="ctr">
              <a:lnSpc>
                <a:spcPct val="140407"/>
              </a:lnSpc>
              <a:buSzPts val="5395"/>
            </a:pPr>
            <a:r>
              <a:rPr lang="en-US" sz="3597" b="1">
                <a:solidFill>
                  <a:srgbClr val="0B5FBA"/>
                </a:solidFill>
                <a:latin typeface="Roboto"/>
                <a:ea typeface="Roboto"/>
                <a:cs typeface="Roboto"/>
                <a:sym typeface="Roboto"/>
              </a:rPr>
              <a:t>Why it is important to make infrastructure resilient</a:t>
            </a:r>
            <a:endParaRPr sz="933"/>
          </a:p>
        </p:txBody>
      </p:sp>
      <p:sp>
        <p:nvSpPr>
          <p:cNvPr id="965" name="Google Shape;965;p49"/>
          <p:cNvSpPr txBox="1"/>
          <p:nvPr/>
        </p:nvSpPr>
        <p:spPr>
          <a:xfrm>
            <a:off x="887600" y="1855973"/>
            <a:ext cx="10416800" cy="594906"/>
          </a:xfrm>
          <a:prstGeom prst="rect">
            <a:avLst/>
          </a:prstGeom>
          <a:noFill/>
          <a:ln>
            <a:noFill/>
          </a:ln>
        </p:spPr>
        <p:txBody>
          <a:bodyPr spcFirstLastPara="1" wrap="square" lIns="0" tIns="0" rIns="0" bIns="0" anchor="t" anchorCtr="0">
            <a:spAutoFit/>
          </a:bodyPr>
          <a:lstStyle/>
          <a:p>
            <a:pPr>
              <a:buSzPts val="2899"/>
            </a:pPr>
            <a:r>
              <a:rPr lang="en-US" sz="1933">
                <a:solidFill>
                  <a:srgbClr val="0B5FBA"/>
                </a:solidFill>
                <a:latin typeface="Roboto"/>
                <a:ea typeface="Roboto"/>
                <a:cs typeface="Roboto"/>
                <a:sym typeface="Roboto"/>
              </a:rPr>
              <a:t>Climate resilient infrastructure positively impacts the social and economic wellbeing of populations. Building resilience of infrastructure can ensure:</a:t>
            </a:r>
            <a:endParaRPr sz="933"/>
          </a:p>
        </p:txBody>
      </p:sp>
      <p:grpSp>
        <p:nvGrpSpPr>
          <p:cNvPr id="975" name="Google Shape;975;p49"/>
          <p:cNvGrpSpPr/>
          <p:nvPr/>
        </p:nvGrpSpPr>
        <p:grpSpPr>
          <a:xfrm>
            <a:off x="1920986" y="2856695"/>
            <a:ext cx="1070103" cy="1070103"/>
            <a:chOff x="0" y="0"/>
            <a:chExt cx="812800" cy="812800"/>
          </a:xfrm>
        </p:grpSpPr>
        <p:sp>
          <p:nvSpPr>
            <p:cNvPr id="976" name="Google Shape;976;p49"/>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B5FBA"/>
            </a:solidFill>
            <a:ln>
              <a:noFill/>
            </a:ln>
          </p:spPr>
          <p:txBody>
            <a:bodyPr spcFirstLastPara="1" wrap="square" lIns="60950" tIns="60950" rIns="60950" bIns="60950" anchor="ctr" anchorCtr="0">
              <a:noAutofit/>
            </a:bodyPr>
            <a:lstStyle/>
            <a:p>
              <a:pPr>
                <a:buSzPts val="1400"/>
              </a:pPr>
              <a:endParaRPr sz="933"/>
            </a:p>
          </p:txBody>
        </p:sp>
        <p:sp>
          <p:nvSpPr>
            <p:cNvPr id="977" name="Google Shape;977;p49"/>
            <p:cNvSpPr txBox="1"/>
            <p:nvPr/>
          </p:nvSpPr>
          <p:spPr>
            <a:xfrm>
              <a:off x="76200" y="38100"/>
              <a:ext cx="660400" cy="698500"/>
            </a:xfrm>
            <a:prstGeom prst="rect">
              <a:avLst/>
            </a:prstGeom>
            <a:noFill/>
            <a:ln>
              <a:noFill/>
            </a:ln>
          </p:spPr>
          <p:txBody>
            <a:bodyPr spcFirstLastPara="1" wrap="square" lIns="33867" tIns="33867" rIns="33867" bIns="33867" anchor="ctr" anchorCtr="0">
              <a:noAutofit/>
            </a:bodyPr>
            <a:lstStyle/>
            <a:p>
              <a:pPr algn="ctr">
                <a:lnSpc>
                  <a:spcPct val="147722"/>
                </a:lnSpc>
                <a:buSzPts val="1800"/>
              </a:pPr>
              <a:endParaRPr sz="1200">
                <a:solidFill>
                  <a:schemeClr val="dk1"/>
                </a:solidFill>
                <a:latin typeface="Calibri"/>
                <a:ea typeface="Calibri"/>
                <a:cs typeface="Calibri"/>
                <a:sym typeface="Calibri"/>
              </a:endParaRPr>
            </a:p>
          </p:txBody>
        </p:sp>
      </p:grpSp>
      <p:grpSp>
        <p:nvGrpSpPr>
          <p:cNvPr id="978" name="Google Shape;978;p49"/>
          <p:cNvGrpSpPr/>
          <p:nvPr/>
        </p:nvGrpSpPr>
        <p:grpSpPr>
          <a:xfrm>
            <a:off x="5578717" y="2856695"/>
            <a:ext cx="1070103" cy="1070103"/>
            <a:chOff x="0" y="0"/>
            <a:chExt cx="812800" cy="812800"/>
          </a:xfrm>
        </p:grpSpPr>
        <p:sp>
          <p:nvSpPr>
            <p:cNvPr id="979" name="Google Shape;979;p49"/>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B5FBA"/>
            </a:solidFill>
            <a:ln>
              <a:noFill/>
            </a:ln>
          </p:spPr>
          <p:txBody>
            <a:bodyPr spcFirstLastPara="1" wrap="square" lIns="60950" tIns="60950" rIns="60950" bIns="60950" anchor="ctr" anchorCtr="0">
              <a:noAutofit/>
            </a:bodyPr>
            <a:lstStyle/>
            <a:p>
              <a:pPr>
                <a:buSzPts val="1400"/>
              </a:pPr>
              <a:endParaRPr sz="933"/>
            </a:p>
          </p:txBody>
        </p:sp>
        <p:sp>
          <p:nvSpPr>
            <p:cNvPr id="980" name="Google Shape;980;p49"/>
            <p:cNvSpPr txBox="1"/>
            <p:nvPr/>
          </p:nvSpPr>
          <p:spPr>
            <a:xfrm>
              <a:off x="76200" y="38100"/>
              <a:ext cx="660400" cy="698500"/>
            </a:xfrm>
            <a:prstGeom prst="rect">
              <a:avLst/>
            </a:prstGeom>
            <a:noFill/>
            <a:ln>
              <a:noFill/>
            </a:ln>
          </p:spPr>
          <p:txBody>
            <a:bodyPr spcFirstLastPara="1" wrap="square" lIns="33867" tIns="33867" rIns="33867" bIns="33867" anchor="ctr" anchorCtr="0">
              <a:noAutofit/>
            </a:bodyPr>
            <a:lstStyle/>
            <a:p>
              <a:pPr algn="ctr">
                <a:lnSpc>
                  <a:spcPct val="147722"/>
                </a:lnSpc>
                <a:buSzPts val="1800"/>
              </a:pPr>
              <a:endParaRPr sz="1200">
                <a:solidFill>
                  <a:schemeClr val="dk1"/>
                </a:solidFill>
                <a:latin typeface="Calibri"/>
                <a:ea typeface="Calibri"/>
                <a:cs typeface="Calibri"/>
                <a:sym typeface="Calibri"/>
              </a:endParaRPr>
            </a:p>
          </p:txBody>
        </p:sp>
      </p:grpSp>
      <p:grpSp>
        <p:nvGrpSpPr>
          <p:cNvPr id="981" name="Google Shape;981;p49"/>
          <p:cNvGrpSpPr/>
          <p:nvPr/>
        </p:nvGrpSpPr>
        <p:grpSpPr>
          <a:xfrm>
            <a:off x="9255086" y="2839801"/>
            <a:ext cx="1070103" cy="1070103"/>
            <a:chOff x="0" y="0"/>
            <a:chExt cx="812800" cy="812800"/>
          </a:xfrm>
        </p:grpSpPr>
        <p:sp>
          <p:nvSpPr>
            <p:cNvPr id="982" name="Google Shape;982;p49"/>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B5FBA"/>
            </a:solidFill>
            <a:ln>
              <a:noFill/>
            </a:ln>
          </p:spPr>
          <p:txBody>
            <a:bodyPr spcFirstLastPara="1" wrap="square" lIns="60950" tIns="60950" rIns="60950" bIns="60950" anchor="ctr" anchorCtr="0">
              <a:noAutofit/>
            </a:bodyPr>
            <a:lstStyle/>
            <a:p>
              <a:pPr>
                <a:buSzPts val="1400"/>
              </a:pPr>
              <a:endParaRPr sz="933"/>
            </a:p>
          </p:txBody>
        </p:sp>
        <p:sp>
          <p:nvSpPr>
            <p:cNvPr id="983" name="Google Shape;983;p49"/>
            <p:cNvSpPr txBox="1"/>
            <p:nvPr/>
          </p:nvSpPr>
          <p:spPr>
            <a:xfrm>
              <a:off x="76200" y="38100"/>
              <a:ext cx="660400" cy="698500"/>
            </a:xfrm>
            <a:prstGeom prst="rect">
              <a:avLst/>
            </a:prstGeom>
            <a:noFill/>
            <a:ln>
              <a:noFill/>
            </a:ln>
          </p:spPr>
          <p:txBody>
            <a:bodyPr spcFirstLastPara="1" wrap="square" lIns="33867" tIns="33867" rIns="33867" bIns="33867" anchor="ctr" anchorCtr="0">
              <a:noAutofit/>
            </a:bodyPr>
            <a:lstStyle/>
            <a:p>
              <a:pPr algn="ctr">
                <a:lnSpc>
                  <a:spcPct val="147722"/>
                </a:lnSpc>
                <a:buSzPts val="1800"/>
              </a:pPr>
              <a:endParaRPr sz="1200">
                <a:solidFill>
                  <a:schemeClr val="dk1"/>
                </a:solidFill>
                <a:latin typeface="Calibri"/>
                <a:ea typeface="Calibri"/>
                <a:cs typeface="Calibri"/>
                <a:sym typeface="Calibri"/>
              </a:endParaRPr>
            </a:p>
          </p:txBody>
        </p:sp>
      </p:grpSp>
      <p:sp>
        <p:nvSpPr>
          <p:cNvPr id="984" name="Google Shape;984;p49"/>
          <p:cNvSpPr txBox="1"/>
          <p:nvPr/>
        </p:nvSpPr>
        <p:spPr>
          <a:xfrm>
            <a:off x="1062690" y="4019505"/>
            <a:ext cx="2786600" cy="2071849"/>
          </a:xfrm>
          <a:prstGeom prst="rect">
            <a:avLst/>
          </a:prstGeom>
          <a:noFill/>
          <a:ln>
            <a:noFill/>
          </a:ln>
        </p:spPr>
        <p:txBody>
          <a:bodyPr spcFirstLastPara="1" wrap="square" lIns="0" tIns="0" rIns="0" bIns="0" anchor="t" anchorCtr="0">
            <a:spAutoFit/>
          </a:bodyPr>
          <a:lstStyle/>
          <a:p>
            <a:pPr algn="ctr">
              <a:buSzPts val="1800"/>
            </a:pPr>
            <a:endParaRPr sz="1200" dirty="0">
              <a:solidFill>
                <a:schemeClr val="dk1"/>
              </a:solidFill>
              <a:latin typeface="Calibri"/>
              <a:ea typeface="Calibri"/>
              <a:cs typeface="Calibri"/>
              <a:sym typeface="Calibri"/>
            </a:endParaRPr>
          </a:p>
          <a:p>
            <a:pPr algn="ctr">
              <a:buSzPts val="2299"/>
            </a:pPr>
            <a:r>
              <a:rPr lang="en-US" sz="1533" b="1" dirty="0">
                <a:solidFill>
                  <a:srgbClr val="0B5FBA"/>
                </a:solidFill>
                <a:latin typeface="Roboto"/>
                <a:ea typeface="Roboto"/>
                <a:cs typeface="Roboto"/>
                <a:sym typeface="Roboto"/>
              </a:rPr>
              <a:t>Increased Reliability of Service Provision</a:t>
            </a:r>
            <a:endParaRPr sz="933" dirty="0"/>
          </a:p>
          <a:p>
            <a:pPr algn="ctr">
              <a:buSzPts val="2299"/>
            </a:pPr>
            <a:endParaRPr sz="1533" b="1" dirty="0">
              <a:solidFill>
                <a:srgbClr val="0B5FBA"/>
              </a:solidFill>
              <a:latin typeface="Roboto"/>
              <a:ea typeface="Roboto"/>
              <a:cs typeface="Roboto"/>
              <a:sym typeface="Roboto"/>
            </a:endParaRPr>
          </a:p>
          <a:p>
            <a:pPr algn="ctr">
              <a:buSzPts val="2299"/>
            </a:pPr>
            <a:r>
              <a:rPr lang="en-US" sz="1533" dirty="0">
                <a:solidFill>
                  <a:srgbClr val="0B5FBA"/>
                </a:solidFill>
                <a:latin typeface="Roboto"/>
                <a:ea typeface="Roboto"/>
                <a:cs typeface="Roboto"/>
                <a:sym typeface="Roboto"/>
              </a:rPr>
              <a:t>Ensures consistent access to essential services, even during climate-related extreme weather events including floods and heatwaves</a:t>
            </a:r>
            <a:endParaRPr sz="933" dirty="0"/>
          </a:p>
        </p:txBody>
      </p:sp>
      <p:sp>
        <p:nvSpPr>
          <p:cNvPr id="985" name="Google Shape;985;p49"/>
          <p:cNvSpPr txBox="1"/>
          <p:nvPr/>
        </p:nvSpPr>
        <p:spPr>
          <a:xfrm>
            <a:off x="4729740" y="4019505"/>
            <a:ext cx="2786600" cy="2071849"/>
          </a:xfrm>
          <a:prstGeom prst="rect">
            <a:avLst/>
          </a:prstGeom>
          <a:noFill/>
          <a:ln>
            <a:noFill/>
          </a:ln>
        </p:spPr>
        <p:txBody>
          <a:bodyPr spcFirstLastPara="1" wrap="square" lIns="0" tIns="0" rIns="0" bIns="0" anchor="t" anchorCtr="0">
            <a:spAutoFit/>
          </a:bodyPr>
          <a:lstStyle/>
          <a:p>
            <a:pPr algn="ctr">
              <a:buSzPts val="1800"/>
            </a:pPr>
            <a:endParaRPr sz="1200" dirty="0">
              <a:solidFill>
                <a:schemeClr val="dk1"/>
              </a:solidFill>
              <a:latin typeface="Calibri"/>
              <a:ea typeface="Calibri"/>
              <a:cs typeface="Calibri"/>
              <a:sym typeface="Calibri"/>
            </a:endParaRPr>
          </a:p>
          <a:p>
            <a:pPr algn="ctr">
              <a:buSzPts val="2299"/>
            </a:pPr>
            <a:r>
              <a:rPr lang="en-US" sz="1533" b="1" dirty="0">
                <a:solidFill>
                  <a:srgbClr val="0B5FBA"/>
                </a:solidFill>
                <a:latin typeface="Roboto"/>
                <a:ea typeface="Roboto"/>
                <a:cs typeface="Roboto"/>
                <a:sym typeface="Roboto"/>
              </a:rPr>
              <a:t>Increased Asset Life</a:t>
            </a:r>
            <a:endParaRPr sz="933" dirty="0"/>
          </a:p>
          <a:p>
            <a:pPr algn="ctr">
              <a:buSzPts val="2299"/>
            </a:pPr>
            <a:endParaRPr sz="1533" b="1" dirty="0">
              <a:solidFill>
                <a:srgbClr val="0B5FBA"/>
              </a:solidFill>
              <a:latin typeface="Roboto"/>
              <a:ea typeface="Roboto"/>
              <a:cs typeface="Roboto"/>
              <a:sym typeface="Roboto"/>
            </a:endParaRPr>
          </a:p>
          <a:p>
            <a:pPr algn="ctr">
              <a:buSzPts val="2299"/>
            </a:pPr>
            <a:endParaRPr sz="1533" b="1" dirty="0">
              <a:solidFill>
                <a:srgbClr val="0B5FBA"/>
              </a:solidFill>
              <a:latin typeface="Roboto"/>
              <a:ea typeface="Roboto"/>
              <a:cs typeface="Roboto"/>
              <a:sym typeface="Roboto"/>
            </a:endParaRPr>
          </a:p>
          <a:p>
            <a:pPr algn="ctr">
              <a:buSzPts val="2299"/>
            </a:pPr>
            <a:r>
              <a:rPr lang="en-US" sz="1533" dirty="0">
                <a:solidFill>
                  <a:srgbClr val="0B5FBA"/>
                </a:solidFill>
                <a:latin typeface="Roboto"/>
                <a:ea typeface="Roboto"/>
                <a:cs typeface="Roboto"/>
                <a:sym typeface="Roboto"/>
              </a:rPr>
              <a:t>Prolongs the lifespan of infrastructure assets, maintaining their functionality and service provision capabilities over time</a:t>
            </a:r>
            <a:endParaRPr sz="933" dirty="0"/>
          </a:p>
        </p:txBody>
      </p:sp>
      <p:sp>
        <p:nvSpPr>
          <p:cNvPr id="986" name="Google Shape;986;p49"/>
          <p:cNvSpPr txBox="1"/>
          <p:nvPr/>
        </p:nvSpPr>
        <p:spPr>
          <a:xfrm>
            <a:off x="8396789" y="4051727"/>
            <a:ext cx="2786600" cy="2071849"/>
          </a:xfrm>
          <a:prstGeom prst="rect">
            <a:avLst/>
          </a:prstGeom>
          <a:noFill/>
          <a:ln>
            <a:noFill/>
          </a:ln>
        </p:spPr>
        <p:txBody>
          <a:bodyPr spcFirstLastPara="1" wrap="square" lIns="0" tIns="0" rIns="0" bIns="0" anchor="t" anchorCtr="0">
            <a:spAutoFit/>
          </a:bodyPr>
          <a:lstStyle/>
          <a:p>
            <a:pPr algn="ctr">
              <a:buSzPts val="1800"/>
            </a:pPr>
            <a:endParaRPr sz="1200" dirty="0">
              <a:solidFill>
                <a:schemeClr val="dk1"/>
              </a:solidFill>
              <a:latin typeface="Calibri"/>
              <a:ea typeface="Calibri"/>
              <a:cs typeface="Calibri"/>
              <a:sym typeface="Calibri"/>
            </a:endParaRPr>
          </a:p>
          <a:p>
            <a:pPr algn="ctr">
              <a:buSzPts val="2299"/>
            </a:pPr>
            <a:r>
              <a:rPr lang="en-US" sz="1533" b="1" dirty="0">
                <a:solidFill>
                  <a:srgbClr val="0B5FBA"/>
                </a:solidFill>
                <a:latin typeface="Roboto"/>
                <a:ea typeface="Roboto"/>
                <a:cs typeface="Roboto"/>
                <a:sym typeface="Roboto"/>
              </a:rPr>
              <a:t>Improved Efficiency of Service Provision</a:t>
            </a:r>
            <a:endParaRPr sz="933" dirty="0"/>
          </a:p>
          <a:p>
            <a:pPr algn="ctr">
              <a:buSzPts val="2299"/>
            </a:pPr>
            <a:endParaRPr sz="1533" b="1" dirty="0">
              <a:solidFill>
                <a:srgbClr val="0B5FBA"/>
              </a:solidFill>
              <a:latin typeface="Roboto"/>
              <a:ea typeface="Roboto"/>
              <a:cs typeface="Roboto"/>
              <a:sym typeface="Roboto"/>
            </a:endParaRPr>
          </a:p>
          <a:p>
            <a:pPr algn="ctr">
              <a:buSzPts val="2299"/>
            </a:pPr>
            <a:r>
              <a:rPr lang="en-US" sz="1533" dirty="0">
                <a:solidFill>
                  <a:srgbClr val="0B5FBA"/>
                </a:solidFill>
                <a:latin typeface="Roboto"/>
                <a:ea typeface="Roboto"/>
                <a:cs typeface="Roboto"/>
                <a:sym typeface="Roboto"/>
              </a:rPr>
              <a:t>Optimizes resource allocation and streamlines service delivery, leading to more effective and equitable delivery of essential services</a:t>
            </a:r>
            <a:endParaRPr sz="933" dirty="0"/>
          </a:p>
        </p:txBody>
      </p:sp>
      <p:sp>
        <p:nvSpPr>
          <p:cNvPr id="987" name="Google Shape;987;p49"/>
          <p:cNvSpPr/>
          <p:nvPr/>
        </p:nvSpPr>
        <p:spPr>
          <a:xfrm>
            <a:off x="1985891" y="2903967"/>
            <a:ext cx="941769" cy="941769"/>
          </a:xfrm>
          <a:custGeom>
            <a:avLst/>
            <a:gdLst/>
            <a:ahLst/>
            <a:cxnLst/>
            <a:rect l="l" t="t" r="r" b="b"/>
            <a:pathLst>
              <a:path w="1883537" h="1883537" extrusionOk="0">
                <a:moveTo>
                  <a:pt x="0" y="0"/>
                </a:moveTo>
                <a:lnTo>
                  <a:pt x="1883537" y="0"/>
                </a:lnTo>
                <a:lnTo>
                  <a:pt x="1883537" y="1883537"/>
                </a:lnTo>
                <a:lnTo>
                  <a:pt x="0" y="1883537"/>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988" name="Google Shape;988;p49"/>
          <p:cNvSpPr/>
          <p:nvPr/>
        </p:nvSpPr>
        <p:spPr>
          <a:xfrm>
            <a:off x="5642217" y="2951161"/>
            <a:ext cx="941769" cy="941769"/>
          </a:xfrm>
          <a:custGeom>
            <a:avLst/>
            <a:gdLst/>
            <a:ahLst/>
            <a:cxnLst/>
            <a:rect l="l" t="t" r="r" b="b"/>
            <a:pathLst>
              <a:path w="1883537" h="1883537" extrusionOk="0">
                <a:moveTo>
                  <a:pt x="0" y="0"/>
                </a:moveTo>
                <a:lnTo>
                  <a:pt x="1883537" y="0"/>
                </a:lnTo>
                <a:lnTo>
                  <a:pt x="1883537" y="1883537"/>
                </a:lnTo>
                <a:lnTo>
                  <a:pt x="0" y="1883537"/>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989" name="Google Shape;989;p49"/>
          <p:cNvSpPr/>
          <p:nvPr/>
        </p:nvSpPr>
        <p:spPr>
          <a:xfrm>
            <a:off x="9415559" y="3035471"/>
            <a:ext cx="799973" cy="627951"/>
          </a:xfrm>
          <a:custGeom>
            <a:avLst/>
            <a:gdLst/>
            <a:ahLst/>
            <a:cxnLst/>
            <a:rect l="l" t="t" r="r" b="b"/>
            <a:pathLst>
              <a:path w="1599946" h="1255903" extrusionOk="0">
                <a:moveTo>
                  <a:pt x="0" y="0"/>
                </a:moveTo>
                <a:lnTo>
                  <a:pt x="1599946" y="0"/>
                </a:lnTo>
                <a:lnTo>
                  <a:pt x="1599946" y="1255903"/>
                </a:lnTo>
                <a:lnTo>
                  <a:pt x="0" y="1255903"/>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990" name="Google Shape;990;p49"/>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pPr algn="r">
                <a:buSzPts val="1400"/>
              </a:pPr>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94"/>
        <p:cNvGrpSpPr/>
        <p:nvPr/>
      </p:nvGrpSpPr>
      <p:grpSpPr>
        <a:xfrm>
          <a:off x="0" y="0"/>
          <a:ext cx="0" cy="0"/>
          <a:chOff x="0" y="0"/>
          <a:chExt cx="0" cy="0"/>
        </a:xfrm>
      </p:grpSpPr>
      <p:sp>
        <p:nvSpPr>
          <p:cNvPr id="996" name="Google Shape;996;p50"/>
          <p:cNvSpPr/>
          <p:nvPr/>
        </p:nvSpPr>
        <p:spPr>
          <a:xfrm>
            <a:off x="888076" y="2780976"/>
            <a:ext cx="1819085" cy="1719898"/>
          </a:xfrm>
          <a:custGeom>
            <a:avLst/>
            <a:gdLst/>
            <a:ahLst/>
            <a:cxnLst/>
            <a:rect l="l" t="t" r="r" b="b"/>
            <a:pathLst>
              <a:path w="3638169" h="3439795" extrusionOk="0">
                <a:moveTo>
                  <a:pt x="0" y="0"/>
                </a:moveTo>
                <a:lnTo>
                  <a:pt x="3638169" y="0"/>
                </a:lnTo>
                <a:lnTo>
                  <a:pt x="3638169" y="3439795"/>
                </a:lnTo>
                <a:lnTo>
                  <a:pt x="0" y="3439795"/>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997" name="Google Shape;997;p50"/>
          <p:cNvSpPr txBox="1"/>
          <p:nvPr/>
        </p:nvSpPr>
        <p:spPr>
          <a:xfrm>
            <a:off x="921943" y="3099808"/>
            <a:ext cx="1751316" cy="1233607"/>
          </a:xfrm>
          <a:prstGeom prst="rect">
            <a:avLst/>
          </a:prstGeom>
          <a:noFill/>
          <a:ln>
            <a:noFill/>
          </a:ln>
        </p:spPr>
        <p:txBody>
          <a:bodyPr spcFirstLastPara="1" wrap="square" lIns="0" tIns="0" rIns="0" bIns="0" anchor="t" anchorCtr="0">
            <a:spAutoFit/>
          </a:bodyPr>
          <a:lstStyle/>
          <a:p>
            <a:pPr algn="ctr">
              <a:lnSpc>
                <a:spcPct val="130610"/>
              </a:lnSpc>
              <a:buSzPts val="1800"/>
            </a:pPr>
            <a:endParaRPr sz="1200">
              <a:solidFill>
                <a:schemeClr val="dk1"/>
              </a:solidFill>
              <a:latin typeface="Calibri"/>
              <a:ea typeface="Calibri"/>
              <a:cs typeface="Calibri"/>
              <a:sym typeface="Calibri"/>
            </a:endParaRPr>
          </a:p>
          <a:p>
            <a:pPr algn="ctr">
              <a:lnSpc>
                <a:spcPct val="130610"/>
              </a:lnSpc>
              <a:buSzPts val="1800"/>
            </a:pPr>
            <a:endParaRPr sz="1200">
              <a:solidFill>
                <a:schemeClr val="dk1"/>
              </a:solidFill>
              <a:latin typeface="Calibri"/>
              <a:ea typeface="Calibri"/>
              <a:cs typeface="Calibri"/>
              <a:sym typeface="Calibri"/>
            </a:endParaRPr>
          </a:p>
          <a:p>
            <a:pPr algn="ctr">
              <a:lnSpc>
                <a:spcPct val="130610"/>
              </a:lnSpc>
              <a:buSzPts val="1800"/>
            </a:pPr>
            <a:endParaRPr sz="1200">
              <a:solidFill>
                <a:schemeClr val="dk1"/>
              </a:solidFill>
              <a:latin typeface="Calibri"/>
              <a:ea typeface="Calibri"/>
              <a:cs typeface="Calibri"/>
              <a:sym typeface="Calibri"/>
            </a:endParaRPr>
          </a:p>
          <a:p>
            <a:pPr algn="ctr">
              <a:lnSpc>
                <a:spcPct val="130610"/>
              </a:lnSpc>
              <a:buSzPts val="1800"/>
            </a:pPr>
            <a:endParaRPr sz="1200">
              <a:solidFill>
                <a:schemeClr val="dk1"/>
              </a:solidFill>
              <a:latin typeface="Calibri"/>
              <a:ea typeface="Calibri"/>
              <a:cs typeface="Calibri"/>
              <a:sym typeface="Calibri"/>
            </a:endParaRPr>
          </a:p>
          <a:p>
            <a:pPr algn="ctr">
              <a:lnSpc>
                <a:spcPct val="144000"/>
              </a:lnSpc>
              <a:buSzPts val="1800"/>
            </a:pPr>
            <a:r>
              <a:rPr lang="en-US" sz="1200" b="1">
                <a:solidFill>
                  <a:srgbClr val="005DB9"/>
                </a:solidFill>
                <a:latin typeface="Roboto"/>
                <a:ea typeface="Roboto"/>
                <a:cs typeface="Roboto"/>
                <a:sym typeface="Roboto"/>
              </a:rPr>
              <a:t>Social</a:t>
            </a:r>
            <a:endParaRPr sz="933"/>
          </a:p>
        </p:txBody>
      </p:sp>
      <p:sp>
        <p:nvSpPr>
          <p:cNvPr id="998" name="Google Shape;998;p50"/>
          <p:cNvSpPr/>
          <p:nvPr/>
        </p:nvSpPr>
        <p:spPr>
          <a:xfrm>
            <a:off x="888076" y="4608807"/>
            <a:ext cx="1819085" cy="1719898"/>
          </a:xfrm>
          <a:custGeom>
            <a:avLst/>
            <a:gdLst/>
            <a:ahLst/>
            <a:cxnLst/>
            <a:rect l="l" t="t" r="r" b="b"/>
            <a:pathLst>
              <a:path w="3638169" h="3439795" extrusionOk="0">
                <a:moveTo>
                  <a:pt x="0" y="0"/>
                </a:moveTo>
                <a:lnTo>
                  <a:pt x="3638169" y="0"/>
                </a:lnTo>
                <a:lnTo>
                  <a:pt x="3638169" y="3439795"/>
                </a:lnTo>
                <a:lnTo>
                  <a:pt x="0" y="3439795"/>
                </a:lnTo>
                <a:close/>
              </a:path>
            </a:pathLst>
          </a:custGeom>
          <a:solidFill>
            <a:srgbClr val="548FCF"/>
          </a:solidFill>
          <a:ln>
            <a:noFill/>
          </a:ln>
        </p:spPr>
        <p:txBody>
          <a:bodyPr spcFirstLastPara="1" wrap="square" lIns="60950" tIns="30467" rIns="60950" bIns="30467" anchor="t" anchorCtr="0">
            <a:noAutofit/>
          </a:bodyPr>
          <a:lstStyle/>
          <a:p>
            <a:pPr>
              <a:buSzPts val="1400"/>
            </a:pPr>
            <a:endParaRPr sz="933"/>
          </a:p>
        </p:txBody>
      </p:sp>
      <p:sp>
        <p:nvSpPr>
          <p:cNvPr id="999" name="Google Shape;999;p50"/>
          <p:cNvSpPr txBox="1"/>
          <p:nvPr/>
        </p:nvSpPr>
        <p:spPr>
          <a:xfrm>
            <a:off x="921943" y="4894197"/>
            <a:ext cx="1751316" cy="1233607"/>
          </a:xfrm>
          <a:prstGeom prst="rect">
            <a:avLst/>
          </a:prstGeom>
          <a:noFill/>
          <a:ln>
            <a:noFill/>
          </a:ln>
        </p:spPr>
        <p:txBody>
          <a:bodyPr spcFirstLastPara="1" wrap="square" lIns="0" tIns="0" rIns="0" bIns="0" anchor="t" anchorCtr="0">
            <a:spAutoFit/>
          </a:bodyPr>
          <a:lstStyle/>
          <a:p>
            <a:pPr algn="ctr">
              <a:lnSpc>
                <a:spcPct val="130610"/>
              </a:lnSpc>
              <a:buSzPts val="1800"/>
            </a:pPr>
            <a:endParaRPr sz="1200">
              <a:solidFill>
                <a:schemeClr val="dk1"/>
              </a:solidFill>
              <a:latin typeface="Calibri"/>
              <a:ea typeface="Calibri"/>
              <a:cs typeface="Calibri"/>
              <a:sym typeface="Calibri"/>
            </a:endParaRPr>
          </a:p>
          <a:p>
            <a:pPr algn="ctr">
              <a:lnSpc>
                <a:spcPct val="130610"/>
              </a:lnSpc>
              <a:buSzPts val="1800"/>
            </a:pPr>
            <a:endParaRPr sz="1200">
              <a:solidFill>
                <a:schemeClr val="dk1"/>
              </a:solidFill>
              <a:latin typeface="Calibri"/>
              <a:ea typeface="Calibri"/>
              <a:cs typeface="Calibri"/>
              <a:sym typeface="Calibri"/>
            </a:endParaRPr>
          </a:p>
          <a:p>
            <a:pPr algn="ctr">
              <a:lnSpc>
                <a:spcPct val="130610"/>
              </a:lnSpc>
              <a:buSzPts val="1800"/>
            </a:pPr>
            <a:endParaRPr sz="1200">
              <a:solidFill>
                <a:schemeClr val="dk1"/>
              </a:solidFill>
              <a:latin typeface="Calibri"/>
              <a:ea typeface="Calibri"/>
              <a:cs typeface="Calibri"/>
              <a:sym typeface="Calibri"/>
            </a:endParaRPr>
          </a:p>
          <a:p>
            <a:pPr algn="ctr">
              <a:lnSpc>
                <a:spcPct val="130610"/>
              </a:lnSpc>
              <a:buSzPts val="1800"/>
            </a:pPr>
            <a:endParaRPr sz="1200">
              <a:solidFill>
                <a:schemeClr val="dk1"/>
              </a:solidFill>
              <a:latin typeface="Calibri"/>
              <a:ea typeface="Calibri"/>
              <a:cs typeface="Calibri"/>
              <a:sym typeface="Calibri"/>
            </a:endParaRPr>
          </a:p>
          <a:p>
            <a:pPr algn="ctr">
              <a:lnSpc>
                <a:spcPct val="144000"/>
              </a:lnSpc>
              <a:buSzPts val="1800"/>
            </a:pPr>
            <a:r>
              <a:rPr lang="en-US" sz="1200" b="1">
                <a:solidFill>
                  <a:srgbClr val="FFFFFF"/>
                </a:solidFill>
                <a:latin typeface="Roboto"/>
                <a:ea typeface="Roboto"/>
                <a:cs typeface="Roboto"/>
                <a:sym typeface="Roboto"/>
              </a:rPr>
              <a:t>Economic</a:t>
            </a:r>
            <a:endParaRPr sz="933"/>
          </a:p>
        </p:txBody>
      </p:sp>
      <p:sp>
        <p:nvSpPr>
          <p:cNvPr id="1000" name="Google Shape;1000;p50"/>
          <p:cNvSpPr/>
          <p:nvPr/>
        </p:nvSpPr>
        <p:spPr>
          <a:xfrm>
            <a:off x="2829128" y="2087221"/>
            <a:ext cx="2873756" cy="577851"/>
          </a:xfrm>
          <a:custGeom>
            <a:avLst/>
            <a:gdLst/>
            <a:ahLst/>
            <a:cxnLst/>
            <a:rect l="l" t="t" r="r" b="b"/>
            <a:pathLst>
              <a:path w="5747512" h="1155700" extrusionOk="0">
                <a:moveTo>
                  <a:pt x="0" y="0"/>
                </a:moveTo>
                <a:lnTo>
                  <a:pt x="5747512" y="0"/>
                </a:lnTo>
                <a:lnTo>
                  <a:pt x="5747512" y="1155700"/>
                </a:lnTo>
                <a:lnTo>
                  <a:pt x="0" y="1155700"/>
                </a:lnTo>
                <a:close/>
              </a:path>
            </a:pathLst>
          </a:custGeom>
          <a:solidFill>
            <a:srgbClr val="C4DFFC"/>
          </a:solidFill>
          <a:ln>
            <a:noFill/>
          </a:ln>
        </p:spPr>
        <p:txBody>
          <a:bodyPr spcFirstLastPara="1" wrap="square" lIns="60950" tIns="30467" rIns="60950" bIns="30467" anchor="t" anchorCtr="0">
            <a:noAutofit/>
          </a:bodyPr>
          <a:lstStyle/>
          <a:p>
            <a:pPr>
              <a:buSzPts val="1400"/>
            </a:pPr>
            <a:endParaRPr sz="933"/>
          </a:p>
        </p:txBody>
      </p:sp>
      <p:sp>
        <p:nvSpPr>
          <p:cNvPr id="1001" name="Google Shape;1001;p50"/>
          <p:cNvSpPr/>
          <p:nvPr/>
        </p:nvSpPr>
        <p:spPr>
          <a:xfrm>
            <a:off x="2829128" y="2780977"/>
            <a:ext cx="2873756" cy="1721231"/>
          </a:xfrm>
          <a:custGeom>
            <a:avLst/>
            <a:gdLst/>
            <a:ahLst/>
            <a:cxnLst/>
            <a:rect l="l" t="t" r="r" b="b"/>
            <a:pathLst>
              <a:path w="5747512" h="3442462" extrusionOk="0">
                <a:moveTo>
                  <a:pt x="0" y="0"/>
                </a:moveTo>
                <a:lnTo>
                  <a:pt x="5747512" y="0"/>
                </a:lnTo>
                <a:lnTo>
                  <a:pt x="5747512" y="3442462"/>
                </a:lnTo>
                <a:lnTo>
                  <a:pt x="0" y="3442462"/>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1002" name="Google Shape;1002;p50"/>
          <p:cNvSpPr/>
          <p:nvPr/>
        </p:nvSpPr>
        <p:spPr>
          <a:xfrm>
            <a:off x="2829128" y="4608807"/>
            <a:ext cx="2873756" cy="1719898"/>
          </a:xfrm>
          <a:custGeom>
            <a:avLst/>
            <a:gdLst/>
            <a:ahLst/>
            <a:cxnLst/>
            <a:rect l="l" t="t" r="r" b="b"/>
            <a:pathLst>
              <a:path w="5747512" h="3439795" extrusionOk="0">
                <a:moveTo>
                  <a:pt x="0" y="0"/>
                </a:moveTo>
                <a:lnTo>
                  <a:pt x="5747512" y="0"/>
                </a:lnTo>
                <a:lnTo>
                  <a:pt x="5747512" y="3439795"/>
                </a:lnTo>
                <a:lnTo>
                  <a:pt x="0" y="3439795"/>
                </a:lnTo>
                <a:close/>
              </a:path>
            </a:pathLst>
          </a:custGeom>
          <a:solidFill>
            <a:srgbClr val="548FCF"/>
          </a:solidFill>
          <a:ln>
            <a:noFill/>
          </a:ln>
        </p:spPr>
        <p:txBody>
          <a:bodyPr spcFirstLastPara="1" wrap="square" lIns="60950" tIns="30467" rIns="60950" bIns="30467" anchor="t" anchorCtr="0">
            <a:noAutofit/>
          </a:bodyPr>
          <a:lstStyle/>
          <a:p>
            <a:pPr>
              <a:buSzPts val="1400"/>
            </a:pPr>
            <a:endParaRPr sz="933"/>
          </a:p>
        </p:txBody>
      </p:sp>
      <p:sp>
        <p:nvSpPr>
          <p:cNvPr id="1003" name="Google Shape;1003;p50"/>
          <p:cNvSpPr/>
          <p:nvPr/>
        </p:nvSpPr>
        <p:spPr>
          <a:xfrm>
            <a:off x="5824856" y="2087222"/>
            <a:ext cx="2874264" cy="577851"/>
          </a:xfrm>
          <a:custGeom>
            <a:avLst/>
            <a:gdLst/>
            <a:ahLst/>
            <a:cxnLst/>
            <a:rect l="l" t="t" r="r" b="b"/>
            <a:pathLst>
              <a:path w="5748528" h="1155700" extrusionOk="0">
                <a:moveTo>
                  <a:pt x="0" y="0"/>
                </a:moveTo>
                <a:lnTo>
                  <a:pt x="5748528" y="0"/>
                </a:lnTo>
                <a:lnTo>
                  <a:pt x="5748528" y="1155700"/>
                </a:lnTo>
                <a:lnTo>
                  <a:pt x="0" y="1155700"/>
                </a:lnTo>
                <a:close/>
              </a:path>
            </a:pathLst>
          </a:custGeom>
          <a:solidFill>
            <a:srgbClr val="C4DFFC"/>
          </a:solidFill>
          <a:ln>
            <a:noFill/>
          </a:ln>
        </p:spPr>
        <p:txBody>
          <a:bodyPr spcFirstLastPara="1" wrap="square" lIns="60950" tIns="30467" rIns="60950" bIns="30467" anchor="t" anchorCtr="0">
            <a:noAutofit/>
          </a:bodyPr>
          <a:lstStyle/>
          <a:p>
            <a:pPr>
              <a:buSzPts val="1400"/>
            </a:pPr>
            <a:endParaRPr sz="933"/>
          </a:p>
        </p:txBody>
      </p:sp>
      <p:sp>
        <p:nvSpPr>
          <p:cNvPr id="1004" name="Google Shape;1004;p50"/>
          <p:cNvSpPr/>
          <p:nvPr/>
        </p:nvSpPr>
        <p:spPr>
          <a:xfrm>
            <a:off x="5824856" y="2780976"/>
            <a:ext cx="2874264" cy="1719898"/>
          </a:xfrm>
          <a:custGeom>
            <a:avLst/>
            <a:gdLst/>
            <a:ahLst/>
            <a:cxnLst/>
            <a:rect l="l" t="t" r="r" b="b"/>
            <a:pathLst>
              <a:path w="5748528" h="3439795" extrusionOk="0">
                <a:moveTo>
                  <a:pt x="0" y="0"/>
                </a:moveTo>
                <a:lnTo>
                  <a:pt x="5748528" y="0"/>
                </a:lnTo>
                <a:lnTo>
                  <a:pt x="5748528" y="3439795"/>
                </a:lnTo>
                <a:lnTo>
                  <a:pt x="0" y="3439795"/>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1005" name="Google Shape;1005;p50"/>
          <p:cNvSpPr/>
          <p:nvPr/>
        </p:nvSpPr>
        <p:spPr>
          <a:xfrm>
            <a:off x="5824856" y="4608807"/>
            <a:ext cx="2874264" cy="1719898"/>
          </a:xfrm>
          <a:custGeom>
            <a:avLst/>
            <a:gdLst/>
            <a:ahLst/>
            <a:cxnLst/>
            <a:rect l="l" t="t" r="r" b="b"/>
            <a:pathLst>
              <a:path w="5748528" h="3439795" extrusionOk="0">
                <a:moveTo>
                  <a:pt x="0" y="0"/>
                </a:moveTo>
                <a:lnTo>
                  <a:pt x="5748528" y="0"/>
                </a:lnTo>
                <a:lnTo>
                  <a:pt x="5748528" y="3439795"/>
                </a:lnTo>
                <a:lnTo>
                  <a:pt x="0" y="3439795"/>
                </a:lnTo>
                <a:close/>
              </a:path>
            </a:pathLst>
          </a:custGeom>
          <a:solidFill>
            <a:srgbClr val="548FCF"/>
          </a:solidFill>
          <a:ln>
            <a:noFill/>
          </a:ln>
        </p:spPr>
        <p:txBody>
          <a:bodyPr spcFirstLastPara="1" wrap="square" lIns="60950" tIns="30467" rIns="60950" bIns="30467" anchor="t" anchorCtr="0">
            <a:noAutofit/>
          </a:bodyPr>
          <a:lstStyle/>
          <a:p>
            <a:pPr>
              <a:buSzPts val="1400"/>
            </a:pPr>
            <a:endParaRPr sz="933"/>
          </a:p>
        </p:txBody>
      </p:sp>
      <p:sp>
        <p:nvSpPr>
          <p:cNvPr id="1006" name="Google Shape;1006;p50"/>
          <p:cNvSpPr/>
          <p:nvPr/>
        </p:nvSpPr>
        <p:spPr>
          <a:xfrm>
            <a:off x="8798968" y="2087221"/>
            <a:ext cx="2874264" cy="577851"/>
          </a:xfrm>
          <a:custGeom>
            <a:avLst/>
            <a:gdLst/>
            <a:ahLst/>
            <a:cxnLst/>
            <a:rect l="l" t="t" r="r" b="b"/>
            <a:pathLst>
              <a:path w="5748528" h="1155700" extrusionOk="0">
                <a:moveTo>
                  <a:pt x="0" y="0"/>
                </a:moveTo>
                <a:lnTo>
                  <a:pt x="5748528" y="0"/>
                </a:lnTo>
                <a:lnTo>
                  <a:pt x="5748528" y="1155700"/>
                </a:lnTo>
                <a:lnTo>
                  <a:pt x="0" y="1155700"/>
                </a:lnTo>
                <a:close/>
              </a:path>
            </a:pathLst>
          </a:custGeom>
          <a:solidFill>
            <a:srgbClr val="C4DFFC"/>
          </a:solidFill>
          <a:ln>
            <a:noFill/>
          </a:ln>
        </p:spPr>
        <p:txBody>
          <a:bodyPr spcFirstLastPara="1" wrap="square" lIns="60950" tIns="30467" rIns="60950" bIns="30467" anchor="t" anchorCtr="0">
            <a:noAutofit/>
          </a:bodyPr>
          <a:lstStyle/>
          <a:p>
            <a:pPr>
              <a:buSzPts val="1400"/>
            </a:pPr>
            <a:endParaRPr sz="933"/>
          </a:p>
        </p:txBody>
      </p:sp>
      <p:sp>
        <p:nvSpPr>
          <p:cNvPr id="1007" name="Google Shape;1007;p50"/>
          <p:cNvSpPr/>
          <p:nvPr/>
        </p:nvSpPr>
        <p:spPr>
          <a:xfrm>
            <a:off x="8805122" y="2780976"/>
            <a:ext cx="2874264" cy="1719898"/>
          </a:xfrm>
          <a:custGeom>
            <a:avLst/>
            <a:gdLst/>
            <a:ahLst/>
            <a:cxnLst/>
            <a:rect l="l" t="t" r="r" b="b"/>
            <a:pathLst>
              <a:path w="5748528" h="3439795" extrusionOk="0">
                <a:moveTo>
                  <a:pt x="0" y="0"/>
                </a:moveTo>
                <a:lnTo>
                  <a:pt x="5748528" y="0"/>
                </a:lnTo>
                <a:lnTo>
                  <a:pt x="5748528" y="3439795"/>
                </a:lnTo>
                <a:lnTo>
                  <a:pt x="0" y="3439795"/>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1008" name="Google Shape;1008;p50"/>
          <p:cNvSpPr/>
          <p:nvPr/>
        </p:nvSpPr>
        <p:spPr>
          <a:xfrm>
            <a:off x="8805122" y="4608807"/>
            <a:ext cx="2874264" cy="1719898"/>
          </a:xfrm>
          <a:custGeom>
            <a:avLst/>
            <a:gdLst/>
            <a:ahLst/>
            <a:cxnLst/>
            <a:rect l="l" t="t" r="r" b="b"/>
            <a:pathLst>
              <a:path w="5748528" h="3439795" extrusionOk="0">
                <a:moveTo>
                  <a:pt x="0" y="0"/>
                </a:moveTo>
                <a:lnTo>
                  <a:pt x="5748528" y="0"/>
                </a:lnTo>
                <a:lnTo>
                  <a:pt x="5748528" y="3439795"/>
                </a:lnTo>
                <a:lnTo>
                  <a:pt x="0" y="3439795"/>
                </a:lnTo>
                <a:close/>
              </a:path>
            </a:pathLst>
          </a:custGeom>
          <a:solidFill>
            <a:srgbClr val="548FCF"/>
          </a:solidFill>
          <a:ln>
            <a:noFill/>
          </a:ln>
        </p:spPr>
        <p:txBody>
          <a:bodyPr spcFirstLastPara="1" wrap="square" lIns="60950" tIns="30467" rIns="60950" bIns="30467" anchor="t" anchorCtr="0">
            <a:noAutofit/>
          </a:bodyPr>
          <a:lstStyle/>
          <a:p>
            <a:pPr>
              <a:buSzPts val="1400"/>
            </a:pPr>
            <a:endParaRPr sz="933"/>
          </a:p>
        </p:txBody>
      </p:sp>
      <p:sp>
        <p:nvSpPr>
          <p:cNvPr id="1009" name="Google Shape;1009;p50"/>
          <p:cNvSpPr/>
          <p:nvPr/>
        </p:nvSpPr>
        <p:spPr>
          <a:xfrm>
            <a:off x="1482965" y="5028610"/>
            <a:ext cx="641033" cy="641033"/>
          </a:xfrm>
          <a:custGeom>
            <a:avLst/>
            <a:gdLst/>
            <a:ahLst/>
            <a:cxnLst/>
            <a:rect l="l" t="t" r="r" b="b"/>
            <a:pathLst>
              <a:path w="1282065" h="1282065" extrusionOk="0">
                <a:moveTo>
                  <a:pt x="0" y="0"/>
                </a:moveTo>
                <a:lnTo>
                  <a:pt x="1282065" y="0"/>
                </a:lnTo>
                <a:lnTo>
                  <a:pt x="1282065" y="1282065"/>
                </a:lnTo>
                <a:lnTo>
                  <a:pt x="0" y="1282065"/>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10" name="Google Shape;1010;p50"/>
          <p:cNvSpPr/>
          <p:nvPr/>
        </p:nvSpPr>
        <p:spPr>
          <a:xfrm>
            <a:off x="1471263" y="3342307"/>
            <a:ext cx="652704" cy="597224"/>
          </a:xfrm>
          <a:custGeom>
            <a:avLst/>
            <a:gdLst/>
            <a:ahLst/>
            <a:cxnLst/>
            <a:rect l="l" t="t" r="r" b="b"/>
            <a:pathLst>
              <a:path w="979056" h="895836" extrusionOk="0">
                <a:moveTo>
                  <a:pt x="0" y="0"/>
                </a:moveTo>
                <a:lnTo>
                  <a:pt x="979056" y="0"/>
                </a:lnTo>
                <a:lnTo>
                  <a:pt x="979056" y="895836"/>
                </a:lnTo>
                <a:lnTo>
                  <a:pt x="0" y="895836"/>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1011" name="Google Shape;1011;p50"/>
          <p:cNvSpPr txBox="1"/>
          <p:nvPr/>
        </p:nvSpPr>
        <p:spPr>
          <a:xfrm>
            <a:off x="2862995" y="2129026"/>
            <a:ext cx="2806000" cy="430887"/>
          </a:xfrm>
          <a:prstGeom prst="rect">
            <a:avLst/>
          </a:prstGeom>
          <a:noFill/>
          <a:ln>
            <a:noFill/>
          </a:ln>
        </p:spPr>
        <p:txBody>
          <a:bodyPr spcFirstLastPara="1" wrap="square" lIns="0" tIns="0" rIns="0" bIns="0" anchor="t" anchorCtr="0">
            <a:spAutoFit/>
          </a:bodyPr>
          <a:lstStyle/>
          <a:p>
            <a:pPr algn="ctr">
              <a:buSzPts val="2100"/>
            </a:pPr>
            <a:r>
              <a:rPr lang="en-US" b="1">
                <a:solidFill>
                  <a:srgbClr val="0B5FBA"/>
                </a:solidFill>
                <a:latin typeface="Roboto"/>
                <a:ea typeface="Roboto"/>
                <a:cs typeface="Roboto"/>
                <a:sym typeface="Roboto"/>
              </a:rPr>
              <a:t>Increased Reliability of Service Provision</a:t>
            </a:r>
            <a:endParaRPr sz="933"/>
          </a:p>
        </p:txBody>
      </p:sp>
      <p:sp>
        <p:nvSpPr>
          <p:cNvPr id="1012" name="Google Shape;1012;p50"/>
          <p:cNvSpPr txBox="1"/>
          <p:nvPr/>
        </p:nvSpPr>
        <p:spPr>
          <a:xfrm>
            <a:off x="2862995" y="2774626"/>
            <a:ext cx="2806000" cy="1107996"/>
          </a:xfrm>
          <a:prstGeom prst="rect">
            <a:avLst/>
          </a:prstGeom>
          <a:noFill/>
          <a:ln>
            <a:noFill/>
          </a:ln>
        </p:spPr>
        <p:txBody>
          <a:bodyPr spcFirstLastPara="1" wrap="square" lIns="0" tIns="0" rIns="0" bIns="0" anchor="t" anchorCtr="0">
            <a:spAutoFit/>
          </a:bodyPr>
          <a:lstStyle/>
          <a:p>
            <a:pPr marL="259093" lvl="1" indent="-129546">
              <a:buClr>
                <a:srgbClr val="0B5FBA"/>
              </a:buClr>
              <a:buSzPts val="1800"/>
              <a:buFont typeface="Arial"/>
              <a:buChar char="•"/>
            </a:pPr>
            <a:r>
              <a:rPr lang="en-US" sz="1200">
                <a:solidFill>
                  <a:srgbClr val="0B5FBA"/>
                </a:solidFill>
                <a:latin typeface="Roboto"/>
                <a:ea typeface="Roboto"/>
                <a:cs typeface="Roboto"/>
                <a:sym typeface="Roboto"/>
              </a:rPr>
              <a:t>Enhanced public health and well-being, particularly in vulnerable communities during emergencies</a:t>
            </a:r>
            <a:endParaRPr sz="933"/>
          </a:p>
          <a:p>
            <a:pPr marL="259093" lvl="1" indent="-129546">
              <a:buClr>
                <a:srgbClr val="0B5FBA"/>
              </a:buClr>
              <a:buSzPts val="1800"/>
              <a:buFont typeface="Arial"/>
              <a:buChar char="•"/>
            </a:pPr>
            <a:r>
              <a:rPr lang="en-US" sz="1200">
                <a:solidFill>
                  <a:srgbClr val="0B5FBA"/>
                </a:solidFill>
                <a:latin typeface="Roboto"/>
                <a:ea typeface="Roboto"/>
                <a:cs typeface="Roboto"/>
                <a:sym typeface="Roboto"/>
              </a:rPr>
              <a:t>Reduced vulnerabilities of human life and livelihoods by providing continued access to vital services</a:t>
            </a:r>
            <a:endParaRPr sz="933"/>
          </a:p>
        </p:txBody>
      </p:sp>
      <p:sp>
        <p:nvSpPr>
          <p:cNvPr id="1013" name="Google Shape;1013;p50"/>
          <p:cNvSpPr txBox="1"/>
          <p:nvPr/>
        </p:nvSpPr>
        <p:spPr>
          <a:xfrm>
            <a:off x="2862995" y="4631561"/>
            <a:ext cx="2806000" cy="1292662"/>
          </a:xfrm>
          <a:prstGeom prst="rect">
            <a:avLst/>
          </a:prstGeom>
          <a:noFill/>
          <a:ln>
            <a:noFill/>
          </a:ln>
        </p:spPr>
        <p:txBody>
          <a:bodyPr spcFirstLastPara="1" wrap="square" lIns="0" tIns="0" rIns="0" bIns="0" anchor="t" anchorCtr="0">
            <a:spAutoFit/>
          </a:bodyPr>
          <a:lstStyle/>
          <a:p>
            <a:pPr marL="259093" lvl="1" indent="-129546">
              <a:buClr>
                <a:srgbClr val="FDFDFD"/>
              </a:buClr>
              <a:buSzPts val="1800"/>
              <a:buFont typeface="Arial"/>
              <a:buChar char="•"/>
            </a:pPr>
            <a:r>
              <a:rPr lang="en-US" sz="1200">
                <a:solidFill>
                  <a:srgbClr val="FDFDFD"/>
                </a:solidFill>
                <a:latin typeface="Roboto"/>
                <a:ea typeface="Roboto"/>
                <a:cs typeface="Roboto"/>
                <a:sym typeface="Roboto"/>
              </a:rPr>
              <a:t>Economic stability and resilience in urban areas, with businesses able to operate without interruption</a:t>
            </a:r>
            <a:endParaRPr sz="933"/>
          </a:p>
          <a:p>
            <a:pPr marL="259093" lvl="1" indent="-129546">
              <a:buClr>
                <a:srgbClr val="FDFDFD"/>
              </a:buClr>
              <a:buSzPts val="1800"/>
              <a:buFont typeface="Arial"/>
              <a:buChar char="•"/>
            </a:pPr>
            <a:r>
              <a:rPr lang="en-US" sz="1200">
                <a:solidFill>
                  <a:srgbClr val="FDFDFD"/>
                </a:solidFill>
                <a:latin typeface="Roboto"/>
                <a:ea typeface="Roboto"/>
                <a:cs typeface="Roboto"/>
                <a:sym typeface="Roboto"/>
              </a:rPr>
              <a:t>Attraction of investment and support for economic growth by providing a conducive environment for businesses to thrive</a:t>
            </a:r>
            <a:endParaRPr sz="933"/>
          </a:p>
        </p:txBody>
      </p:sp>
      <p:sp>
        <p:nvSpPr>
          <p:cNvPr id="1014" name="Google Shape;1014;p50"/>
          <p:cNvSpPr txBox="1"/>
          <p:nvPr/>
        </p:nvSpPr>
        <p:spPr>
          <a:xfrm>
            <a:off x="5858723" y="2129026"/>
            <a:ext cx="2806400" cy="215444"/>
          </a:xfrm>
          <a:prstGeom prst="rect">
            <a:avLst/>
          </a:prstGeom>
          <a:noFill/>
          <a:ln>
            <a:noFill/>
          </a:ln>
        </p:spPr>
        <p:txBody>
          <a:bodyPr spcFirstLastPara="1" wrap="square" lIns="0" tIns="0" rIns="0" bIns="0" anchor="t" anchorCtr="0">
            <a:spAutoFit/>
          </a:bodyPr>
          <a:lstStyle/>
          <a:p>
            <a:pPr algn="ctr">
              <a:buSzPts val="2100"/>
            </a:pPr>
            <a:r>
              <a:rPr lang="en-US" b="1">
                <a:solidFill>
                  <a:srgbClr val="0B5FBA"/>
                </a:solidFill>
                <a:latin typeface="Roboto"/>
                <a:ea typeface="Roboto"/>
                <a:cs typeface="Roboto"/>
                <a:sym typeface="Roboto"/>
              </a:rPr>
              <a:t>Increased Asset Life</a:t>
            </a:r>
            <a:endParaRPr sz="933"/>
          </a:p>
        </p:txBody>
      </p:sp>
      <p:sp>
        <p:nvSpPr>
          <p:cNvPr id="1015" name="Google Shape;1015;p50"/>
          <p:cNvSpPr txBox="1"/>
          <p:nvPr/>
        </p:nvSpPr>
        <p:spPr>
          <a:xfrm>
            <a:off x="5850765" y="2774626"/>
            <a:ext cx="2806400" cy="1292662"/>
          </a:xfrm>
          <a:prstGeom prst="rect">
            <a:avLst/>
          </a:prstGeom>
          <a:noFill/>
          <a:ln>
            <a:noFill/>
          </a:ln>
        </p:spPr>
        <p:txBody>
          <a:bodyPr spcFirstLastPara="1" wrap="square" lIns="0" tIns="0" rIns="0" bIns="0" anchor="t" anchorCtr="0">
            <a:spAutoFit/>
          </a:bodyPr>
          <a:lstStyle/>
          <a:p>
            <a:pPr marL="259093" lvl="1" indent="-129546">
              <a:buClr>
                <a:srgbClr val="0B5FBA"/>
              </a:buClr>
              <a:buSzPts val="1800"/>
              <a:buFont typeface="Arial"/>
              <a:buChar char="•"/>
            </a:pPr>
            <a:r>
              <a:rPr lang="en-US" sz="1200">
                <a:solidFill>
                  <a:srgbClr val="0B5FBA"/>
                </a:solidFill>
                <a:latin typeface="Roboto"/>
                <a:ea typeface="Roboto"/>
                <a:cs typeface="Roboto"/>
                <a:sym typeface="Roboto"/>
              </a:rPr>
              <a:t>Preservation of public health and safety through preventing infrastructure failures and service interruptions</a:t>
            </a:r>
            <a:endParaRPr sz="933"/>
          </a:p>
          <a:p>
            <a:pPr marL="259093" lvl="1" indent="-129546">
              <a:buClr>
                <a:srgbClr val="0B5FBA"/>
              </a:buClr>
              <a:buSzPts val="1800"/>
              <a:buFont typeface="Arial"/>
              <a:buChar char="•"/>
            </a:pPr>
            <a:r>
              <a:rPr lang="en-US" sz="1200">
                <a:solidFill>
                  <a:srgbClr val="0B5FBA"/>
                </a:solidFill>
                <a:latin typeface="Roboto"/>
                <a:ea typeface="Roboto"/>
                <a:cs typeface="Roboto"/>
                <a:sym typeface="Roboto"/>
              </a:rPr>
              <a:t>Promotion of social stability and resilience by ensuring continued functionality of infrastructure assets</a:t>
            </a:r>
            <a:endParaRPr sz="933"/>
          </a:p>
        </p:txBody>
      </p:sp>
      <p:sp>
        <p:nvSpPr>
          <p:cNvPr id="1016" name="Google Shape;1016;p50"/>
          <p:cNvSpPr txBox="1"/>
          <p:nvPr/>
        </p:nvSpPr>
        <p:spPr>
          <a:xfrm>
            <a:off x="5858723" y="4631561"/>
            <a:ext cx="2806400" cy="1292662"/>
          </a:xfrm>
          <a:prstGeom prst="rect">
            <a:avLst/>
          </a:prstGeom>
          <a:noFill/>
          <a:ln>
            <a:noFill/>
          </a:ln>
        </p:spPr>
        <p:txBody>
          <a:bodyPr spcFirstLastPara="1" wrap="square" lIns="0" tIns="0" rIns="0" bIns="0" anchor="t" anchorCtr="0">
            <a:spAutoFit/>
          </a:bodyPr>
          <a:lstStyle/>
          <a:p>
            <a:pPr marL="259093" lvl="1" indent="-129546">
              <a:buClr>
                <a:srgbClr val="FDFDFD"/>
              </a:buClr>
              <a:buSzPts val="1800"/>
              <a:buFont typeface="Arial"/>
              <a:buChar char="•"/>
            </a:pPr>
            <a:r>
              <a:rPr lang="en-US" sz="1200">
                <a:solidFill>
                  <a:srgbClr val="FDFDFD"/>
                </a:solidFill>
                <a:latin typeface="Roboto"/>
                <a:ea typeface="Roboto"/>
                <a:cs typeface="Roboto"/>
                <a:sym typeface="Roboto"/>
              </a:rPr>
              <a:t>Economic savings and efficiencies through reduced frequency of asset replacements and repairs</a:t>
            </a:r>
            <a:endParaRPr sz="933"/>
          </a:p>
          <a:p>
            <a:pPr marL="259093" lvl="1" indent="-129546">
              <a:buClr>
                <a:srgbClr val="FDFDFD"/>
              </a:buClr>
              <a:buSzPts val="1800"/>
              <a:buFont typeface="Arial"/>
              <a:buChar char="•"/>
            </a:pPr>
            <a:r>
              <a:rPr lang="en-US" sz="1200">
                <a:solidFill>
                  <a:srgbClr val="FDFDFD"/>
                </a:solidFill>
                <a:latin typeface="Roboto"/>
                <a:ea typeface="Roboto"/>
                <a:cs typeface="Roboto"/>
                <a:sym typeface="Roboto"/>
              </a:rPr>
              <a:t>Maximization of benefits derived from infrastructure development, supporting long-term economic sustainability</a:t>
            </a:r>
            <a:endParaRPr sz="933"/>
          </a:p>
        </p:txBody>
      </p:sp>
      <p:sp>
        <p:nvSpPr>
          <p:cNvPr id="1017" name="Google Shape;1017;p50"/>
          <p:cNvSpPr txBox="1"/>
          <p:nvPr/>
        </p:nvSpPr>
        <p:spPr>
          <a:xfrm>
            <a:off x="8832835" y="2129026"/>
            <a:ext cx="2806400" cy="430887"/>
          </a:xfrm>
          <a:prstGeom prst="rect">
            <a:avLst/>
          </a:prstGeom>
          <a:noFill/>
          <a:ln>
            <a:noFill/>
          </a:ln>
        </p:spPr>
        <p:txBody>
          <a:bodyPr spcFirstLastPara="1" wrap="square" lIns="0" tIns="0" rIns="0" bIns="0" anchor="t" anchorCtr="0">
            <a:spAutoFit/>
          </a:bodyPr>
          <a:lstStyle/>
          <a:p>
            <a:pPr algn="ctr">
              <a:buSzPts val="2100"/>
            </a:pPr>
            <a:r>
              <a:rPr lang="en-US" b="1">
                <a:solidFill>
                  <a:srgbClr val="0B5FBA"/>
                </a:solidFill>
                <a:latin typeface="Roboto"/>
                <a:ea typeface="Roboto"/>
                <a:cs typeface="Roboto"/>
                <a:sym typeface="Roboto"/>
              </a:rPr>
              <a:t>Improved Efficiency of Service Provision</a:t>
            </a:r>
            <a:endParaRPr sz="933"/>
          </a:p>
        </p:txBody>
      </p:sp>
      <p:sp>
        <p:nvSpPr>
          <p:cNvPr id="1018" name="Google Shape;1018;p50"/>
          <p:cNvSpPr txBox="1"/>
          <p:nvPr/>
        </p:nvSpPr>
        <p:spPr>
          <a:xfrm>
            <a:off x="8838989" y="2774626"/>
            <a:ext cx="2806400" cy="1477328"/>
          </a:xfrm>
          <a:prstGeom prst="rect">
            <a:avLst/>
          </a:prstGeom>
          <a:noFill/>
          <a:ln>
            <a:noFill/>
          </a:ln>
        </p:spPr>
        <p:txBody>
          <a:bodyPr spcFirstLastPara="1" wrap="square" lIns="0" tIns="0" rIns="0" bIns="0" anchor="t" anchorCtr="0">
            <a:spAutoFit/>
          </a:bodyPr>
          <a:lstStyle/>
          <a:p>
            <a:pPr marL="259093" lvl="1" indent="-129546">
              <a:buClr>
                <a:srgbClr val="0B5FBA"/>
              </a:buClr>
              <a:buSzPts val="1800"/>
              <a:buFont typeface="Arial"/>
              <a:buChar char="•"/>
            </a:pPr>
            <a:r>
              <a:rPr lang="en-US" sz="1200">
                <a:solidFill>
                  <a:srgbClr val="0B5FBA"/>
                </a:solidFill>
                <a:latin typeface="Roboto"/>
                <a:ea typeface="Roboto"/>
                <a:cs typeface="Roboto"/>
                <a:sym typeface="Roboto"/>
              </a:rPr>
              <a:t>More equitable access to essential services, reducing disparities in service delivery and promoting social inclusion</a:t>
            </a:r>
            <a:endParaRPr sz="933"/>
          </a:p>
          <a:p>
            <a:pPr marL="259093" lvl="1" indent="-129546">
              <a:buClr>
                <a:srgbClr val="0B5FBA"/>
              </a:buClr>
              <a:buSzPts val="1800"/>
              <a:buFont typeface="Arial"/>
              <a:buChar char="•"/>
            </a:pPr>
            <a:r>
              <a:rPr lang="en-US" sz="1200">
                <a:solidFill>
                  <a:srgbClr val="0B5FBA"/>
                </a:solidFill>
                <a:latin typeface="Roboto"/>
                <a:ea typeface="Roboto"/>
                <a:cs typeface="Roboto"/>
                <a:sym typeface="Roboto"/>
              </a:rPr>
              <a:t>Greater public satisfaction and trust in urban infrastructure systems through streamlined service provision processes</a:t>
            </a:r>
            <a:endParaRPr sz="933"/>
          </a:p>
        </p:txBody>
      </p:sp>
      <p:sp>
        <p:nvSpPr>
          <p:cNvPr id="1019" name="Google Shape;1019;p50"/>
          <p:cNvSpPr txBox="1"/>
          <p:nvPr/>
        </p:nvSpPr>
        <p:spPr>
          <a:xfrm>
            <a:off x="8838989" y="4631561"/>
            <a:ext cx="2806400" cy="1477328"/>
          </a:xfrm>
          <a:prstGeom prst="rect">
            <a:avLst/>
          </a:prstGeom>
          <a:noFill/>
          <a:ln>
            <a:noFill/>
          </a:ln>
        </p:spPr>
        <p:txBody>
          <a:bodyPr spcFirstLastPara="1" wrap="square" lIns="0" tIns="0" rIns="0" bIns="0" anchor="t" anchorCtr="0">
            <a:spAutoFit/>
          </a:bodyPr>
          <a:lstStyle/>
          <a:p>
            <a:pPr marL="259093" lvl="1" indent="-129546">
              <a:buClr>
                <a:srgbClr val="FDFDFD"/>
              </a:buClr>
              <a:buSzPts val="1800"/>
              <a:buFont typeface="Arial"/>
              <a:buChar char="•"/>
            </a:pPr>
            <a:r>
              <a:rPr lang="en-US" sz="1200">
                <a:solidFill>
                  <a:srgbClr val="FDFDFD"/>
                </a:solidFill>
                <a:latin typeface="Roboto"/>
                <a:ea typeface="Roboto"/>
                <a:cs typeface="Roboto"/>
                <a:sym typeface="Roboto"/>
              </a:rPr>
              <a:t>Reduces financial burden on governments and taxpayers through cost-effective operation of infrastructure systems</a:t>
            </a:r>
            <a:endParaRPr sz="933"/>
          </a:p>
          <a:p>
            <a:pPr marL="259093" lvl="1" indent="-129546">
              <a:buClr>
                <a:srgbClr val="FDFDFD"/>
              </a:buClr>
              <a:buSzPts val="1800"/>
              <a:buFont typeface="Arial"/>
              <a:buChar char="•"/>
            </a:pPr>
            <a:r>
              <a:rPr lang="en-US" sz="1200">
                <a:solidFill>
                  <a:srgbClr val="FDFDFD"/>
                </a:solidFill>
                <a:latin typeface="Roboto"/>
                <a:ea typeface="Roboto"/>
                <a:cs typeface="Roboto"/>
                <a:sym typeface="Roboto"/>
              </a:rPr>
              <a:t>Fosters innovation and competitiveness by attracting investment and supporting economic growth in urban areas</a:t>
            </a:r>
            <a:endParaRPr sz="933"/>
          </a:p>
        </p:txBody>
      </p:sp>
      <p:sp>
        <p:nvSpPr>
          <p:cNvPr id="1020" name="Google Shape;1020;p50"/>
          <p:cNvSpPr txBox="1"/>
          <p:nvPr/>
        </p:nvSpPr>
        <p:spPr>
          <a:xfrm>
            <a:off x="557328" y="692679"/>
            <a:ext cx="11077343" cy="774956"/>
          </a:xfrm>
          <a:prstGeom prst="rect">
            <a:avLst/>
          </a:prstGeom>
          <a:noFill/>
          <a:ln>
            <a:noFill/>
          </a:ln>
        </p:spPr>
        <p:txBody>
          <a:bodyPr spcFirstLastPara="1" wrap="square" lIns="0" tIns="0" rIns="0" bIns="0" anchor="t" anchorCtr="0">
            <a:spAutoFit/>
          </a:bodyPr>
          <a:lstStyle/>
          <a:p>
            <a:pPr algn="ctr">
              <a:lnSpc>
                <a:spcPct val="140407"/>
              </a:lnSpc>
              <a:buSzPts val="5395"/>
            </a:pPr>
            <a:r>
              <a:rPr lang="en-US" sz="3597" b="1">
                <a:solidFill>
                  <a:srgbClr val="0B5FBA"/>
                </a:solidFill>
                <a:latin typeface="Roboto"/>
                <a:ea typeface="Roboto"/>
                <a:cs typeface="Roboto"/>
                <a:sym typeface="Roboto"/>
              </a:rPr>
              <a:t>Why it is important to make infrastructure resilient</a:t>
            </a:r>
            <a:endParaRPr sz="933"/>
          </a:p>
        </p:txBody>
      </p:sp>
      <p:sp>
        <p:nvSpPr>
          <p:cNvPr id="1021" name="Google Shape;1021;p50"/>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pPr algn="r">
                <a:buSzPts val="1400"/>
              </a:pPr>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2B630-A90A-451E-8715-AA0EFA7516C3}"/>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59A7A8-AF8A-ADEA-BAC1-CE4483664E7E}"/>
              </a:ext>
            </a:extLst>
          </p:cNvPr>
          <p:cNvSpPr>
            <a:spLocks noGrp="1"/>
          </p:cNvSpPr>
          <p:nvPr>
            <p:ph sz="quarter" idx="16"/>
          </p:nvPr>
        </p:nvSpPr>
        <p:spPr>
          <a:xfrm>
            <a:off x="549525" y="937153"/>
            <a:ext cx="11017041" cy="741762"/>
          </a:xfrm>
        </p:spPr>
        <p:txBody>
          <a:bodyPr>
            <a:normAutofit/>
          </a:bodyPr>
          <a:lstStyle/>
          <a:p>
            <a:r>
              <a:rPr lang="en-GB"/>
              <a:t>03 | Climate-resilient infrastructure &amp; services </a:t>
            </a:r>
          </a:p>
        </p:txBody>
      </p:sp>
    </p:spTree>
    <p:extLst>
      <p:ext uri="{BB962C8B-B14F-4D97-AF65-F5344CB8AC3E}">
        <p14:creationId xmlns:p14="http://schemas.microsoft.com/office/powerpoint/2010/main" val="19325966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Google Shape;525;p18"/>
          <p:cNvSpPr txBox="1"/>
          <p:nvPr/>
        </p:nvSpPr>
        <p:spPr>
          <a:xfrm>
            <a:off x="1404212" y="1746552"/>
            <a:ext cx="6147409" cy="1189813"/>
          </a:xfrm>
          <a:prstGeom prst="rect">
            <a:avLst/>
          </a:prstGeom>
          <a:noFill/>
          <a:ln>
            <a:noFill/>
          </a:ln>
        </p:spPr>
        <p:txBody>
          <a:bodyPr spcFirstLastPara="1" wrap="square" lIns="0" tIns="0" rIns="0" bIns="0" anchor="t" anchorCtr="0">
            <a:spAutoFit/>
          </a:bodyPr>
          <a:lstStyle/>
          <a:p>
            <a:pPr>
              <a:buSzPts val="2300"/>
            </a:pPr>
            <a:r>
              <a:rPr lang="en-US" sz="1533" b="1">
                <a:solidFill>
                  <a:srgbClr val="0B5FBA"/>
                </a:solidFill>
                <a:latin typeface="Roboto"/>
                <a:ea typeface="Roboto"/>
                <a:cs typeface="Roboto"/>
                <a:sym typeface="Roboto"/>
              </a:rPr>
              <a:t>Asset damage</a:t>
            </a:r>
            <a:endParaRPr sz="933"/>
          </a:p>
          <a:p>
            <a:pPr>
              <a:buSzPts val="2300"/>
            </a:pPr>
            <a:endParaRPr sz="1533" b="1">
              <a:solidFill>
                <a:srgbClr val="0B5FBA"/>
              </a:solidFill>
              <a:latin typeface="Roboto"/>
              <a:ea typeface="Roboto"/>
              <a:cs typeface="Roboto"/>
              <a:sym typeface="Roboto"/>
            </a:endParaRPr>
          </a:p>
          <a:p>
            <a:pPr>
              <a:buSzPts val="2300"/>
            </a:pPr>
            <a:r>
              <a:rPr lang="en-US" sz="1533">
                <a:solidFill>
                  <a:srgbClr val="0B5FBA"/>
                </a:solidFill>
                <a:latin typeface="Roboto"/>
                <a:ea typeface="Roboto"/>
                <a:cs typeface="Roboto"/>
                <a:sym typeface="Roboto"/>
              </a:rPr>
              <a:t>Climate change can cause direct physical damage to infrastructure assets.  Asset damage leads to additional costs and deterioration in the performance and value of the asset and the services it provides.</a:t>
            </a:r>
            <a:r>
              <a:rPr lang="en-US" sz="1600"/>
              <a:t> </a:t>
            </a:r>
            <a:endParaRPr sz="1533">
              <a:solidFill>
                <a:srgbClr val="0B5FBA"/>
              </a:solidFill>
              <a:latin typeface="Roboto"/>
              <a:ea typeface="Roboto"/>
              <a:cs typeface="Roboto"/>
              <a:sym typeface="Roboto"/>
            </a:endParaRPr>
          </a:p>
        </p:txBody>
      </p:sp>
      <p:sp>
        <p:nvSpPr>
          <p:cNvPr id="527" name="Google Shape;527;p18"/>
          <p:cNvSpPr/>
          <p:nvPr/>
        </p:nvSpPr>
        <p:spPr>
          <a:xfrm>
            <a:off x="416552" y="1733852"/>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528" name="Google Shape;528;p18"/>
          <p:cNvSpPr/>
          <p:nvPr/>
        </p:nvSpPr>
        <p:spPr>
          <a:xfrm>
            <a:off x="416552" y="3242612"/>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529" name="Google Shape;529;p18"/>
          <p:cNvSpPr/>
          <p:nvPr/>
        </p:nvSpPr>
        <p:spPr>
          <a:xfrm>
            <a:off x="516714" y="1889767"/>
            <a:ext cx="683070" cy="530233"/>
          </a:xfrm>
          <a:custGeom>
            <a:avLst/>
            <a:gdLst/>
            <a:ahLst/>
            <a:cxnLst/>
            <a:rect l="l" t="t" r="r" b="b"/>
            <a:pathLst>
              <a:path w="1024605" h="795350" extrusionOk="0">
                <a:moveTo>
                  <a:pt x="0" y="0"/>
                </a:moveTo>
                <a:lnTo>
                  <a:pt x="1024605" y="0"/>
                </a:lnTo>
                <a:lnTo>
                  <a:pt x="1024605" y="795350"/>
                </a:lnTo>
                <a:lnTo>
                  <a:pt x="0" y="795350"/>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530" name="Google Shape;530;p18"/>
          <p:cNvSpPr/>
          <p:nvPr/>
        </p:nvSpPr>
        <p:spPr>
          <a:xfrm>
            <a:off x="569424" y="3416785"/>
            <a:ext cx="577651" cy="535049"/>
          </a:xfrm>
          <a:custGeom>
            <a:avLst/>
            <a:gdLst/>
            <a:ahLst/>
            <a:cxnLst/>
            <a:rect l="l" t="t" r="r" b="b"/>
            <a:pathLst>
              <a:path w="866476" h="802573" extrusionOk="0">
                <a:moveTo>
                  <a:pt x="0" y="0"/>
                </a:moveTo>
                <a:lnTo>
                  <a:pt x="866476" y="0"/>
                </a:lnTo>
                <a:lnTo>
                  <a:pt x="866476" y="802574"/>
                </a:lnTo>
                <a:lnTo>
                  <a:pt x="0" y="802574"/>
                </a:lnTo>
                <a:lnTo>
                  <a:pt x="0" y="0"/>
                </a:lnTo>
                <a:close/>
              </a:path>
            </a:pathLst>
          </a:custGeom>
          <a:blipFill rotWithShape="1">
            <a:blip r:embed="rId5">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531" name="Google Shape;531;p18"/>
          <p:cNvSpPr txBox="1"/>
          <p:nvPr/>
        </p:nvSpPr>
        <p:spPr>
          <a:xfrm>
            <a:off x="1404212" y="3242612"/>
            <a:ext cx="6147409" cy="1415387"/>
          </a:xfrm>
          <a:prstGeom prst="rect">
            <a:avLst/>
          </a:prstGeom>
          <a:noFill/>
          <a:ln>
            <a:noFill/>
          </a:ln>
        </p:spPr>
        <p:txBody>
          <a:bodyPr spcFirstLastPara="1" wrap="square" lIns="0" tIns="0" rIns="0" bIns="0" anchor="t" anchorCtr="0">
            <a:spAutoFit/>
          </a:bodyPr>
          <a:lstStyle/>
          <a:p>
            <a:pPr>
              <a:buSzPts val="2300"/>
            </a:pPr>
            <a:r>
              <a:rPr lang="en-US" sz="1533" b="1">
                <a:solidFill>
                  <a:srgbClr val="0B5FBA"/>
                </a:solidFill>
                <a:latin typeface="Roboto"/>
                <a:ea typeface="Roboto"/>
                <a:cs typeface="Roboto"/>
                <a:sym typeface="Roboto"/>
              </a:rPr>
              <a:t>Service disruption</a:t>
            </a:r>
            <a:endParaRPr sz="933"/>
          </a:p>
          <a:p>
            <a:pPr>
              <a:buSzPts val="2300"/>
            </a:pPr>
            <a:endParaRPr sz="1533" b="1">
              <a:solidFill>
                <a:srgbClr val="0B5FBA"/>
              </a:solidFill>
              <a:latin typeface="Roboto"/>
              <a:ea typeface="Roboto"/>
              <a:cs typeface="Roboto"/>
              <a:sym typeface="Roboto"/>
            </a:endParaRPr>
          </a:p>
          <a:p>
            <a:pPr>
              <a:buSzPts val="2300"/>
            </a:pPr>
            <a:r>
              <a:rPr lang="en-US" sz="1533">
                <a:solidFill>
                  <a:srgbClr val="0B5FBA"/>
                </a:solidFill>
                <a:latin typeface="Roboto"/>
                <a:ea typeface="Roboto"/>
                <a:cs typeface="Roboto"/>
                <a:sym typeface="Roboto"/>
              </a:rPr>
              <a:t>Climate change can cause disruptions in the provision of infrastructure services. This can cause additional costs to maintain the same level of service under different climatic conditions (e.g. larger reservoirs are needed to address more variable precipitation).</a:t>
            </a:r>
            <a:endParaRPr sz="1600"/>
          </a:p>
        </p:txBody>
      </p:sp>
      <p:sp>
        <p:nvSpPr>
          <p:cNvPr id="532" name="Google Shape;532;p18"/>
          <p:cNvSpPr txBox="1"/>
          <p:nvPr/>
        </p:nvSpPr>
        <p:spPr>
          <a:xfrm>
            <a:off x="489858" y="430995"/>
            <a:ext cx="11059313"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rgbClr val="0B5FBA"/>
                </a:solidFill>
                <a:latin typeface="Roboto"/>
                <a:ea typeface="Roboto"/>
                <a:cs typeface="Roboto"/>
                <a:sym typeface="Roboto"/>
              </a:rPr>
              <a:t>How climate change impacts infrastructure</a:t>
            </a:r>
            <a:endParaRPr sz="933"/>
          </a:p>
        </p:txBody>
      </p:sp>
      <p:sp>
        <p:nvSpPr>
          <p:cNvPr id="533" name="Google Shape;533;p18"/>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pPr algn="r">
                <a:buSzPts val="1400"/>
              </a:pPr>
              <a:t>15</a:t>
            </a:fld>
            <a:endParaRPr/>
          </a:p>
        </p:txBody>
      </p:sp>
      <p:sp>
        <p:nvSpPr>
          <p:cNvPr id="534" name="Google Shape;534;p18"/>
          <p:cNvSpPr txBox="1"/>
          <p:nvPr/>
        </p:nvSpPr>
        <p:spPr>
          <a:xfrm>
            <a:off x="7875471" y="2108314"/>
            <a:ext cx="3383280" cy="1005121"/>
          </a:xfrm>
          <a:prstGeom prst="rect">
            <a:avLst/>
          </a:prstGeom>
          <a:noFill/>
          <a:ln>
            <a:noFill/>
          </a:ln>
        </p:spPr>
        <p:txBody>
          <a:bodyPr spcFirstLastPara="1" wrap="square" lIns="60950" tIns="30467" rIns="60950" bIns="30467" anchor="t" anchorCtr="0">
            <a:spAutoFit/>
          </a:bodyPr>
          <a:lstStyle/>
          <a:p>
            <a:pPr>
              <a:buSzPts val="2300"/>
            </a:pPr>
            <a:r>
              <a:rPr lang="en-US" sz="1533">
                <a:solidFill>
                  <a:srgbClr val="0B5FBA"/>
                </a:solidFill>
                <a:latin typeface="Roboto"/>
                <a:ea typeface="Roboto"/>
                <a:cs typeface="Roboto"/>
                <a:sym typeface="Roboto"/>
              </a:rPr>
              <a:t>Heatwaves lead to overheating of power generation equipment, causing failure.</a:t>
            </a:r>
            <a:endParaRPr sz="1533">
              <a:latin typeface="Roboto"/>
              <a:ea typeface="Roboto"/>
              <a:cs typeface="Roboto"/>
              <a:sym typeface="Roboto"/>
            </a:endParaRPr>
          </a:p>
          <a:p>
            <a:pPr>
              <a:buSzPts val="2300"/>
            </a:pPr>
            <a:endParaRPr sz="1533">
              <a:latin typeface="Roboto"/>
              <a:ea typeface="Roboto"/>
              <a:cs typeface="Roboto"/>
              <a:sym typeface="Roboto"/>
            </a:endParaRPr>
          </a:p>
        </p:txBody>
      </p:sp>
      <p:sp>
        <p:nvSpPr>
          <p:cNvPr id="535" name="Google Shape;535;p18"/>
          <p:cNvSpPr txBox="1"/>
          <p:nvPr/>
        </p:nvSpPr>
        <p:spPr>
          <a:xfrm>
            <a:off x="7883091" y="1675706"/>
            <a:ext cx="3215640" cy="297427"/>
          </a:xfrm>
          <a:prstGeom prst="rect">
            <a:avLst/>
          </a:prstGeom>
          <a:noFill/>
          <a:ln>
            <a:noFill/>
          </a:ln>
        </p:spPr>
        <p:txBody>
          <a:bodyPr spcFirstLastPara="1" wrap="square" lIns="60950" tIns="30467" rIns="60950" bIns="30467" anchor="t" anchorCtr="0">
            <a:spAutoFit/>
          </a:bodyPr>
          <a:lstStyle/>
          <a:p>
            <a:pPr>
              <a:buSzPts val="2300"/>
            </a:pPr>
            <a:r>
              <a:rPr lang="en-US" sz="1533" b="1">
                <a:solidFill>
                  <a:srgbClr val="0B5FBA"/>
                </a:solidFill>
                <a:latin typeface="Roboto"/>
                <a:ea typeface="Roboto"/>
                <a:cs typeface="Roboto"/>
                <a:sym typeface="Roboto"/>
              </a:rPr>
              <a:t>Examples</a:t>
            </a:r>
            <a:endParaRPr sz="1533"/>
          </a:p>
        </p:txBody>
      </p:sp>
      <p:sp>
        <p:nvSpPr>
          <p:cNvPr id="536" name="Google Shape;536;p18"/>
          <p:cNvSpPr txBox="1"/>
          <p:nvPr/>
        </p:nvSpPr>
        <p:spPr>
          <a:xfrm>
            <a:off x="7875471" y="3629773"/>
            <a:ext cx="3383280" cy="1241019"/>
          </a:xfrm>
          <a:prstGeom prst="rect">
            <a:avLst/>
          </a:prstGeom>
          <a:noFill/>
          <a:ln>
            <a:noFill/>
          </a:ln>
        </p:spPr>
        <p:txBody>
          <a:bodyPr spcFirstLastPara="1" wrap="square" lIns="60950" tIns="30467" rIns="60950" bIns="30467" anchor="t" anchorCtr="0">
            <a:spAutoFit/>
          </a:bodyPr>
          <a:lstStyle/>
          <a:p>
            <a:pPr marL="29635" lvl="1">
              <a:buSzPts val="2300"/>
            </a:pPr>
            <a:r>
              <a:rPr lang="en-GB" sz="1533" dirty="0">
                <a:solidFill>
                  <a:srgbClr val="0B5FBA"/>
                </a:solidFill>
                <a:latin typeface="Roboto"/>
                <a:ea typeface="Roboto"/>
                <a:cs typeface="Roboto"/>
                <a:sym typeface="Roboto"/>
              </a:rPr>
              <a:t>Flooded water treatment plant or wash-out water transmission pipelines cause disruption to provision of water supply services and impacting communities</a:t>
            </a:r>
            <a:endParaRPr sz="1600" dirty="0"/>
          </a:p>
        </p:txBody>
      </p:sp>
      <p:sp>
        <p:nvSpPr>
          <p:cNvPr id="537" name="Google Shape;537;p18"/>
          <p:cNvSpPr/>
          <p:nvPr/>
        </p:nvSpPr>
        <p:spPr>
          <a:xfrm>
            <a:off x="416552" y="5111374"/>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538" name="Google Shape;538;p18"/>
          <p:cNvSpPr/>
          <p:nvPr/>
        </p:nvSpPr>
        <p:spPr>
          <a:xfrm>
            <a:off x="647903" y="5247112"/>
            <a:ext cx="420695" cy="611921"/>
          </a:xfrm>
          <a:custGeom>
            <a:avLst/>
            <a:gdLst/>
            <a:ahLst/>
            <a:cxnLst/>
            <a:rect l="l" t="t" r="r" b="b"/>
            <a:pathLst>
              <a:path w="631043" h="917881" extrusionOk="0">
                <a:moveTo>
                  <a:pt x="0" y="0"/>
                </a:moveTo>
                <a:lnTo>
                  <a:pt x="631042" y="0"/>
                </a:lnTo>
                <a:lnTo>
                  <a:pt x="631042" y="917880"/>
                </a:lnTo>
                <a:lnTo>
                  <a:pt x="0" y="917880"/>
                </a:lnTo>
                <a:lnTo>
                  <a:pt x="0" y="0"/>
                </a:lnTo>
                <a:close/>
              </a:path>
            </a:pathLst>
          </a:custGeom>
          <a:blipFill rotWithShape="1">
            <a:blip r:embed="rId6">
              <a:alphaModFix/>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539" name="Google Shape;539;p18"/>
          <p:cNvSpPr txBox="1"/>
          <p:nvPr/>
        </p:nvSpPr>
        <p:spPr>
          <a:xfrm>
            <a:off x="1404212" y="5114950"/>
            <a:ext cx="6269329" cy="943592"/>
          </a:xfrm>
          <a:prstGeom prst="rect">
            <a:avLst/>
          </a:prstGeom>
          <a:noFill/>
          <a:ln>
            <a:noFill/>
          </a:ln>
        </p:spPr>
        <p:txBody>
          <a:bodyPr spcFirstLastPara="1" wrap="square" lIns="0" tIns="0" rIns="0" bIns="0" anchor="t" anchorCtr="0">
            <a:spAutoFit/>
          </a:bodyPr>
          <a:lstStyle/>
          <a:p>
            <a:pPr>
              <a:buSzPts val="2300"/>
            </a:pPr>
            <a:r>
              <a:rPr lang="en-US" sz="1533" b="1">
                <a:solidFill>
                  <a:srgbClr val="0B5FBA"/>
                </a:solidFill>
                <a:latin typeface="Roboto"/>
                <a:ea typeface="Roboto"/>
                <a:cs typeface="Roboto"/>
                <a:sym typeface="Roboto"/>
              </a:rPr>
              <a:t>Changing demand for infrastructure services</a:t>
            </a:r>
            <a:endParaRPr sz="933"/>
          </a:p>
          <a:p>
            <a:pPr>
              <a:buSzPts val="2300"/>
            </a:pPr>
            <a:endParaRPr sz="1533" b="1">
              <a:solidFill>
                <a:srgbClr val="0B5FBA"/>
              </a:solidFill>
              <a:latin typeface="Roboto"/>
              <a:ea typeface="Roboto"/>
              <a:cs typeface="Roboto"/>
              <a:sym typeface="Roboto"/>
            </a:endParaRPr>
          </a:p>
          <a:p>
            <a:pPr>
              <a:buSzPts val="2300"/>
            </a:pPr>
            <a:r>
              <a:rPr lang="en-US" sz="1533">
                <a:solidFill>
                  <a:srgbClr val="0B5FBA"/>
                </a:solidFill>
                <a:latin typeface="Roboto"/>
                <a:ea typeface="Roboto"/>
                <a:cs typeface="Roboto"/>
                <a:sym typeface="Roboto"/>
              </a:rPr>
              <a:t>Climate change impacts the demand for infrastructure services, putting pressure on service providers.</a:t>
            </a:r>
            <a:endParaRPr sz="933"/>
          </a:p>
        </p:txBody>
      </p:sp>
      <p:sp>
        <p:nvSpPr>
          <p:cNvPr id="540" name="Google Shape;540;p18"/>
          <p:cNvSpPr txBox="1"/>
          <p:nvPr/>
        </p:nvSpPr>
        <p:spPr>
          <a:xfrm>
            <a:off x="7875471" y="5056838"/>
            <a:ext cx="3383280" cy="1005121"/>
          </a:xfrm>
          <a:prstGeom prst="rect">
            <a:avLst/>
          </a:prstGeom>
          <a:noFill/>
          <a:ln>
            <a:noFill/>
          </a:ln>
        </p:spPr>
        <p:txBody>
          <a:bodyPr spcFirstLastPara="1" wrap="square" lIns="60950" tIns="30467" rIns="60950" bIns="30467" anchor="t" anchorCtr="0">
            <a:spAutoFit/>
          </a:bodyPr>
          <a:lstStyle/>
          <a:p>
            <a:pPr marL="29635" lvl="1">
              <a:buSzPts val="2300"/>
            </a:pPr>
            <a:r>
              <a:rPr lang="en-US" sz="1533">
                <a:solidFill>
                  <a:srgbClr val="0B5FBA"/>
                </a:solidFill>
                <a:latin typeface="Roboto"/>
                <a:ea typeface="Roboto"/>
                <a:cs typeface="Roboto"/>
                <a:sym typeface="Roboto"/>
              </a:rPr>
              <a:t>Increased electricity demand for cooling due to increased temperatures, which can lead to power outages and grid overloads.</a:t>
            </a:r>
            <a:endParaRPr sz="16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sp>
        <p:nvSpPr>
          <p:cNvPr id="640" name="Google Shape;640;p22"/>
          <p:cNvSpPr/>
          <p:nvPr/>
        </p:nvSpPr>
        <p:spPr>
          <a:xfrm>
            <a:off x="483966" y="3254929"/>
            <a:ext cx="1435417" cy="1763522"/>
          </a:xfrm>
          <a:custGeom>
            <a:avLst/>
            <a:gdLst/>
            <a:ahLst/>
            <a:cxnLst/>
            <a:rect l="l" t="t" r="r" b="b"/>
            <a:pathLst>
              <a:path w="2870835" h="3527044" extrusionOk="0">
                <a:moveTo>
                  <a:pt x="0" y="0"/>
                </a:moveTo>
                <a:lnTo>
                  <a:pt x="2870835" y="0"/>
                </a:lnTo>
                <a:lnTo>
                  <a:pt x="2870835" y="3527044"/>
                </a:lnTo>
                <a:lnTo>
                  <a:pt x="0" y="3527044"/>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641" name="Google Shape;641;p22"/>
          <p:cNvSpPr txBox="1"/>
          <p:nvPr/>
        </p:nvSpPr>
        <p:spPr>
          <a:xfrm>
            <a:off x="522175" y="3499574"/>
            <a:ext cx="1367655" cy="1233607"/>
          </a:xfrm>
          <a:prstGeom prst="rect">
            <a:avLst/>
          </a:prstGeom>
          <a:noFill/>
          <a:ln>
            <a:noFill/>
          </a:ln>
        </p:spPr>
        <p:txBody>
          <a:bodyPr spcFirstLastPara="1" wrap="square" lIns="0" tIns="0" rIns="0" bIns="0" anchor="t" anchorCtr="0">
            <a:spAutoFit/>
          </a:bodyPr>
          <a:lstStyle/>
          <a:p>
            <a:pPr algn="ctr">
              <a:lnSpc>
                <a:spcPct val="130610"/>
              </a:lnSpc>
              <a:buSzPts val="1800"/>
            </a:pPr>
            <a:endParaRPr sz="1200">
              <a:solidFill>
                <a:schemeClr val="dk1"/>
              </a:solidFill>
              <a:latin typeface="Calibri"/>
              <a:ea typeface="Calibri"/>
              <a:cs typeface="Calibri"/>
              <a:sym typeface="Calibri"/>
            </a:endParaRPr>
          </a:p>
          <a:p>
            <a:pPr algn="ctr">
              <a:lnSpc>
                <a:spcPct val="130610"/>
              </a:lnSpc>
              <a:buSzPts val="1800"/>
            </a:pPr>
            <a:endParaRPr sz="1200">
              <a:solidFill>
                <a:schemeClr val="dk1"/>
              </a:solidFill>
              <a:latin typeface="Calibri"/>
              <a:ea typeface="Calibri"/>
              <a:cs typeface="Calibri"/>
              <a:sym typeface="Calibri"/>
            </a:endParaRPr>
          </a:p>
          <a:p>
            <a:pPr algn="ctr">
              <a:lnSpc>
                <a:spcPct val="130610"/>
              </a:lnSpc>
              <a:buSzPts val="1800"/>
            </a:pPr>
            <a:endParaRPr sz="1200">
              <a:solidFill>
                <a:schemeClr val="dk1"/>
              </a:solidFill>
              <a:latin typeface="Calibri"/>
              <a:ea typeface="Calibri"/>
              <a:cs typeface="Calibri"/>
              <a:sym typeface="Calibri"/>
            </a:endParaRPr>
          </a:p>
          <a:p>
            <a:pPr algn="ctr">
              <a:lnSpc>
                <a:spcPct val="130610"/>
              </a:lnSpc>
              <a:buSzPts val="1800"/>
            </a:pPr>
            <a:endParaRPr sz="1200">
              <a:solidFill>
                <a:schemeClr val="dk1"/>
              </a:solidFill>
              <a:latin typeface="Calibri"/>
              <a:ea typeface="Calibri"/>
              <a:cs typeface="Calibri"/>
              <a:sym typeface="Calibri"/>
            </a:endParaRPr>
          </a:p>
          <a:p>
            <a:pPr algn="ctr">
              <a:lnSpc>
                <a:spcPct val="144000"/>
              </a:lnSpc>
              <a:buSzPts val="1800"/>
            </a:pPr>
            <a:r>
              <a:rPr lang="en-US" sz="1200" b="1">
                <a:solidFill>
                  <a:srgbClr val="005DB9"/>
                </a:solidFill>
                <a:latin typeface="Roboto"/>
                <a:ea typeface="Roboto"/>
                <a:cs typeface="Roboto"/>
                <a:sym typeface="Roboto"/>
              </a:rPr>
              <a:t>Water</a:t>
            </a:r>
            <a:endParaRPr sz="933"/>
          </a:p>
        </p:txBody>
      </p:sp>
      <p:sp>
        <p:nvSpPr>
          <p:cNvPr id="643" name="Google Shape;643;p22"/>
          <p:cNvSpPr/>
          <p:nvPr/>
        </p:nvSpPr>
        <p:spPr>
          <a:xfrm>
            <a:off x="2172772" y="3254929"/>
            <a:ext cx="2268029" cy="1763522"/>
          </a:xfrm>
          <a:custGeom>
            <a:avLst/>
            <a:gdLst/>
            <a:ahLst/>
            <a:cxnLst/>
            <a:rect l="l" t="t" r="r" b="b"/>
            <a:pathLst>
              <a:path w="4536059" h="3527044" extrusionOk="0">
                <a:moveTo>
                  <a:pt x="0" y="0"/>
                </a:moveTo>
                <a:lnTo>
                  <a:pt x="4536059" y="0"/>
                </a:lnTo>
                <a:lnTo>
                  <a:pt x="4536059" y="3527044"/>
                </a:lnTo>
                <a:lnTo>
                  <a:pt x="0" y="3527044"/>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644" name="Google Shape;644;p22"/>
          <p:cNvSpPr/>
          <p:nvPr/>
        </p:nvSpPr>
        <p:spPr>
          <a:xfrm>
            <a:off x="6918226" y="3254929"/>
            <a:ext cx="2268029" cy="1763522"/>
          </a:xfrm>
          <a:custGeom>
            <a:avLst/>
            <a:gdLst/>
            <a:ahLst/>
            <a:cxnLst/>
            <a:rect l="l" t="t" r="r" b="b"/>
            <a:pathLst>
              <a:path w="4536059" h="3527044" extrusionOk="0">
                <a:moveTo>
                  <a:pt x="0" y="0"/>
                </a:moveTo>
                <a:lnTo>
                  <a:pt x="4536059" y="0"/>
                </a:lnTo>
                <a:lnTo>
                  <a:pt x="4536059" y="3527044"/>
                </a:lnTo>
                <a:lnTo>
                  <a:pt x="0" y="3527044"/>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645" name="Google Shape;645;p22"/>
          <p:cNvSpPr/>
          <p:nvPr/>
        </p:nvSpPr>
        <p:spPr>
          <a:xfrm>
            <a:off x="4553925" y="3254929"/>
            <a:ext cx="2268029" cy="1763522"/>
          </a:xfrm>
          <a:custGeom>
            <a:avLst/>
            <a:gdLst/>
            <a:ahLst/>
            <a:cxnLst/>
            <a:rect l="l" t="t" r="r" b="b"/>
            <a:pathLst>
              <a:path w="4536059" h="3527044" extrusionOk="0">
                <a:moveTo>
                  <a:pt x="0" y="0"/>
                </a:moveTo>
                <a:lnTo>
                  <a:pt x="4536059" y="0"/>
                </a:lnTo>
                <a:lnTo>
                  <a:pt x="4536059" y="3527044"/>
                </a:lnTo>
                <a:lnTo>
                  <a:pt x="0" y="3527044"/>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666" name="Google Shape;666;p22"/>
          <p:cNvSpPr/>
          <p:nvPr/>
        </p:nvSpPr>
        <p:spPr>
          <a:xfrm>
            <a:off x="909063" y="3647337"/>
            <a:ext cx="593471" cy="593471"/>
          </a:xfrm>
          <a:custGeom>
            <a:avLst/>
            <a:gdLst/>
            <a:ahLst/>
            <a:cxnLst/>
            <a:rect l="l" t="t" r="r" b="b"/>
            <a:pathLst>
              <a:path w="1186942" h="1186942" extrusionOk="0">
                <a:moveTo>
                  <a:pt x="0" y="0"/>
                </a:moveTo>
                <a:lnTo>
                  <a:pt x="1186942" y="0"/>
                </a:lnTo>
                <a:lnTo>
                  <a:pt x="1186942" y="1186942"/>
                </a:lnTo>
                <a:lnTo>
                  <a:pt x="0" y="1186942"/>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
        <p:nvSpPr>
          <p:cNvPr id="668" name="Google Shape;668;p22"/>
          <p:cNvSpPr/>
          <p:nvPr/>
        </p:nvSpPr>
        <p:spPr>
          <a:xfrm>
            <a:off x="2172772" y="2561175"/>
            <a:ext cx="2268029" cy="577851"/>
          </a:xfrm>
          <a:custGeom>
            <a:avLst/>
            <a:gdLst/>
            <a:ahLst/>
            <a:cxnLst/>
            <a:rect l="l" t="t" r="r" b="b"/>
            <a:pathLst>
              <a:path w="4536059" h="1155700" extrusionOk="0">
                <a:moveTo>
                  <a:pt x="0" y="0"/>
                </a:moveTo>
                <a:lnTo>
                  <a:pt x="4536059" y="0"/>
                </a:lnTo>
                <a:lnTo>
                  <a:pt x="4536059" y="1155700"/>
                </a:lnTo>
                <a:lnTo>
                  <a:pt x="0" y="1155700"/>
                </a:lnTo>
                <a:close/>
              </a:path>
            </a:pathLst>
          </a:custGeom>
          <a:solidFill>
            <a:srgbClr val="C4DFFC"/>
          </a:solidFill>
          <a:ln>
            <a:noFill/>
          </a:ln>
        </p:spPr>
        <p:txBody>
          <a:bodyPr spcFirstLastPara="1" wrap="square" lIns="60950" tIns="30467" rIns="60950" bIns="30467" anchor="t" anchorCtr="0">
            <a:noAutofit/>
          </a:bodyPr>
          <a:lstStyle/>
          <a:p>
            <a:pPr>
              <a:buSzPts val="1400"/>
            </a:pPr>
            <a:endParaRPr sz="933"/>
          </a:p>
        </p:txBody>
      </p:sp>
      <p:sp>
        <p:nvSpPr>
          <p:cNvPr id="669" name="Google Shape;669;p22"/>
          <p:cNvSpPr/>
          <p:nvPr/>
        </p:nvSpPr>
        <p:spPr>
          <a:xfrm>
            <a:off x="6913370" y="2561174"/>
            <a:ext cx="2268029" cy="577851"/>
          </a:xfrm>
          <a:custGeom>
            <a:avLst/>
            <a:gdLst/>
            <a:ahLst/>
            <a:cxnLst/>
            <a:rect l="l" t="t" r="r" b="b"/>
            <a:pathLst>
              <a:path w="4536059" h="1155700" extrusionOk="0">
                <a:moveTo>
                  <a:pt x="0" y="0"/>
                </a:moveTo>
                <a:lnTo>
                  <a:pt x="4536059" y="0"/>
                </a:lnTo>
                <a:lnTo>
                  <a:pt x="4536059" y="1155700"/>
                </a:lnTo>
                <a:lnTo>
                  <a:pt x="0" y="1155700"/>
                </a:lnTo>
                <a:close/>
              </a:path>
            </a:pathLst>
          </a:custGeom>
          <a:solidFill>
            <a:srgbClr val="C4DFFC"/>
          </a:solidFill>
          <a:ln>
            <a:noFill/>
          </a:ln>
        </p:spPr>
        <p:txBody>
          <a:bodyPr spcFirstLastPara="1" wrap="square" lIns="60950" tIns="30467" rIns="60950" bIns="30467" anchor="t" anchorCtr="0">
            <a:noAutofit/>
          </a:bodyPr>
          <a:lstStyle/>
          <a:p>
            <a:pPr>
              <a:buSzPts val="1400"/>
            </a:pPr>
            <a:endParaRPr sz="933"/>
          </a:p>
        </p:txBody>
      </p:sp>
      <p:sp>
        <p:nvSpPr>
          <p:cNvPr id="670" name="Google Shape;670;p22"/>
          <p:cNvSpPr/>
          <p:nvPr/>
        </p:nvSpPr>
        <p:spPr>
          <a:xfrm>
            <a:off x="4557072" y="2561174"/>
            <a:ext cx="2268029" cy="577851"/>
          </a:xfrm>
          <a:custGeom>
            <a:avLst/>
            <a:gdLst/>
            <a:ahLst/>
            <a:cxnLst/>
            <a:rect l="l" t="t" r="r" b="b"/>
            <a:pathLst>
              <a:path w="4536059" h="1155700" extrusionOk="0">
                <a:moveTo>
                  <a:pt x="0" y="0"/>
                </a:moveTo>
                <a:lnTo>
                  <a:pt x="4536059" y="0"/>
                </a:lnTo>
                <a:lnTo>
                  <a:pt x="4536059" y="1155700"/>
                </a:lnTo>
                <a:lnTo>
                  <a:pt x="0" y="1155700"/>
                </a:lnTo>
                <a:close/>
              </a:path>
            </a:pathLst>
          </a:custGeom>
          <a:solidFill>
            <a:srgbClr val="C4DFFC"/>
          </a:solidFill>
          <a:ln>
            <a:noFill/>
          </a:ln>
        </p:spPr>
        <p:txBody>
          <a:bodyPr spcFirstLastPara="1" wrap="square" lIns="60950" tIns="30467" rIns="60950" bIns="30467" anchor="t" anchorCtr="0">
            <a:noAutofit/>
          </a:bodyPr>
          <a:lstStyle/>
          <a:p>
            <a:pPr>
              <a:buSzPts val="1400"/>
            </a:pPr>
            <a:endParaRPr sz="933"/>
          </a:p>
        </p:txBody>
      </p:sp>
      <p:sp>
        <p:nvSpPr>
          <p:cNvPr id="671" name="Google Shape;671;p22"/>
          <p:cNvSpPr txBox="1"/>
          <p:nvPr/>
        </p:nvSpPr>
        <p:spPr>
          <a:xfrm>
            <a:off x="483966" y="920831"/>
            <a:ext cx="11077343"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rgbClr val="0B5FBA"/>
                </a:solidFill>
                <a:latin typeface="Roboto"/>
                <a:ea typeface="Roboto"/>
                <a:cs typeface="Roboto"/>
                <a:sym typeface="Roboto"/>
              </a:rPr>
              <a:t>How climate change impacts water infrastructure</a:t>
            </a:r>
            <a:endParaRPr sz="933"/>
          </a:p>
        </p:txBody>
      </p:sp>
      <p:sp>
        <p:nvSpPr>
          <p:cNvPr id="673" name="Google Shape;673;p22"/>
          <p:cNvSpPr txBox="1"/>
          <p:nvPr/>
        </p:nvSpPr>
        <p:spPr>
          <a:xfrm>
            <a:off x="2206638" y="3303304"/>
            <a:ext cx="2200200" cy="1805559"/>
          </a:xfrm>
          <a:prstGeom prst="rect">
            <a:avLst/>
          </a:prstGeom>
          <a:noFill/>
          <a:ln>
            <a:noFill/>
          </a:ln>
        </p:spPr>
        <p:txBody>
          <a:bodyPr spcFirstLastPara="1" wrap="square" lIns="0" tIns="0" rIns="0" bIns="0" anchor="t" anchorCtr="0">
            <a:spAutoFit/>
          </a:bodyPr>
          <a:lstStyle/>
          <a:p>
            <a:pPr marL="259093" lvl="1" indent="-129546">
              <a:buClr>
                <a:srgbClr val="0B5FBA"/>
              </a:buClr>
              <a:buSzPts val="1800"/>
              <a:buFont typeface="Arial"/>
              <a:buChar char="•"/>
            </a:pPr>
            <a:r>
              <a:rPr lang="en-US" sz="1200">
                <a:solidFill>
                  <a:srgbClr val="0B5FBA"/>
                </a:solidFill>
                <a:latin typeface="Roboto"/>
                <a:ea typeface="Roboto"/>
                <a:cs typeface="Roboto"/>
                <a:sym typeface="Roboto"/>
              </a:rPr>
              <a:t>Damage to water infrastructure such as pipes and treatment plants during storms.</a:t>
            </a:r>
            <a:br>
              <a:rPr lang="en-US" sz="1200">
                <a:solidFill>
                  <a:srgbClr val="0B5FBA"/>
                </a:solidFill>
                <a:latin typeface="Roboto"/>
                <a:ea typeface="Roboto"/>
                <a:cs typeface="Roboto"/>
                <a:sym typeface="Roboto"/>
              </a:rPr>
            </a:br>
            <a:r>
              <a:rPr lang="en-US" sz="1200">
                <a:solidFill>
                  <a:srgbClr val="0B5FBA"/>
                </a:solidFill>
                <a:latin typeface="Roboto"/>
                <a:ea typeface="Roboto"/>
                <a:cs typeface="Roboto"/>
                <a:sym typeface="Roboto"/>
              </a:rPr>
              <a:t>Storm runoff contaminates water supply with pollutants and debris.</a:t>
            </a:r>
          </a:p>
          <a:p>
            <a:pPr marL="259093" lvl="1" indent="-129546">
              <a:buClr>
                <a:srgbClr val="0B5FBA"/>
              </a:buClr>
              <a:buSzPts val="1800"/>
              <a:buFont typeface="Arial"/>
              <a:buChar char="•"/>
            </a:pPr>
            <a:r>
              <a:rPr lang="en-US" sz="1200">
                <a:solidFill>
                  <a:srgbClr val="0B5FBA"/>
                </a:solidFill>
                <a:latin typeface="Roboto"/>
                <a:ea typeface="Roboto"/>
                <a:cs typeface="Roboto"/>
                <a:sym typeface="Roboto"/>
              </a:rPr>
              <a:t>Landslides wash away pipes, intakes etc.</a:t>
            </a:r>
          </a:p>
          <a:p>
            <a:pPr marL="129547" lvl="1">
              <a:buClr>
                <a:srgbClr val="0B5FBA"/>
              </a:buClr>
              <a:buSzPts val="1800"/>
            </a:pPr>
            <a:endParaRPr sz="933"/>
          </a:p>
        </p:txBody>
      </p:sp>
      <p:sp>
        <p:nvSpPr>
          <p:cNvPr id="674" name="Google Shape;674;p22"/>
          <p:cNvSpPr txBox="1"/>
          <p:nvPr/>
        </p:nvSpPr>
        <p:spPr>
          <a:xfrm>
            <a:off x="6952092" y="3303304"/>
            <a:ext cx="2200200" cy="1251561"/>
          </a:xfrm>
          <a:prstGeom prst="rect">
            <a:avLst/>
          </a:prstGeom>
          <a:noFill/>
          <a:ln>
            <a:noFill/>
          </a:ln>
        </p:spPr>
        <p:txBody>
          <a:bodyPr spcFirstLastPara="1" wrap="square" lIns="0" tIns="0" rIns="0" bIns="0" anchor="t" anchorCtr="0">
            <a:spAutoFit/>
          </a:bodyPr>
          <a:lstStyle/>
          <a:p>
            <a:pPr marL="259093" lvl="1" indent="-129546">
              <a:buClr>
                <a:srgbClr val="0B5FBA"/>
              </a:buClr>
              <a:buSzPts val="1800"/>
              <a:buFont typeface="Arial"/>
              <a:buChar char="•"/>
            </a:pPr>
            <a:r>
              <a:rPr lang="en-US" sz="1200" dirty="0">
                <a:solidFill>
                  <a:srgbClr val="0B5FBA"/>
                </a:solidFill>
                <a:latin typeface="Roboto"/>
                <a:ea typeface="Roboto"/>
                <a:cs typeface="Roboto"/>
                <a:sym typeface="Roboto"/>
              </a:rPr>
              <a:t>Loss of coastal water infrastructure and natural water buffers like wetlands.</a:t>
            </a:r>
            <a:br>
              <a:rPr lang="en-US" sz="1200" dirty="0">
                <a:solidFill>
                  <a:srgbClr val="0B5FBA"/>
                </a:solidFill>
                <a:latin typeface="Roboto"/>
                <a:ea typeface="Roboto"/>
                <a:cs typeface="Roboto"/>
                <a:sym typeface="Roboto"/>
              </a:rPr>
            </a:br>
            <a:endParaRPr sz="933" dirty="0"/>
          </a:p>
          <a:p>
            <a:pPr marL="259093" lvl="1" indent="-129546">
              <a:buClr>
                <a:srgbClr val="0B5FBA"/>
              </a:buClr>
              <a:buSzPts val="1800"/>
              <a:buFont typeface="Arial"/>
              <a:buChar char="•"/>
            </a:pPr>
            <a:r>
              <a:rPr lang="en-US" sz="1200" dirty="0">
                <a:solidFill>
                  <a:srgbClr val="0B5FBA"/>
                </a:solidFill>
                <a:latin typeface="Roboto"/>
                <a:ea typeface="Roboto"/>
                <a:cs typeface="Roboto"/>
                <a:sym typeface="Roboto"/>
              </a:rPr>
              <a:t>Saltwater intrusion compromises the quality of freshwater resources.</a:t>
            </a:r>
            <a:endParaRPr sz="933" dirty="0"/>
          </a:p>
        </p:txBody>
      </p:sp>
      <p:sp>
        <p:nvSpPr>
          <p:cNvPr id="675" name="Google Shape;675;p22"/>
          <p:cNvSpPr txBox="1"/>
          <p:nvPr/>
        </p:nvSpPr>
        <p:spPr>
          <a:xfrm>
            <a:off x="4587792" y="3292157"/>
            <a:ext cx="2200200" cy="1620893"/>
          </a:xfrm>
          <a:prstGeom prst="rect">
            <a:avLst/>
          </a:prstGeom>
          <a:noFill/>
          <a:ln>
            <a:noFill/>
          </a:ln>
        </p:spPr>
        <p:txBody>
          <a:bodyPr spcFirstLastPara="1" wrap="square" lIns="0" tIns="0" rIns="0" bIns="0" anchor="t" anchorCtr="0">
            <a:spAutoFit/>
          </a:bodyPr>
          <a:lstStyle/>
          <a:p>
            <a:pPr marL="259093" lvl="1" indent="-129546">
              <a:buClr>
                <a:srgbClr val="0B5FBA"/>
              </a:buClr>
              <a:buSzPts val="1800"/>
              <a:buFont typeface="Arial"/>
              <a:buChar char="•"/>
            </a:pPr>
            <a:r>
              <a:rPr lang="en-US" sz="1200">
                <a:solidFill>
                  <a:srgbClr val="0B5FBA"/>
                </a:solidFill>
                <a:latin typeface="Roboto"/>
                <a:ea typeface="Roboto"/>
                <a:cs typeface="Roboto"/>
                <a:sym typeface="Roboto"/>
              </a:rPr>
              <a:t>Damage to water distribution systems, such as burst pipes leading to disrupted services.</a:t>
            </a:r>
            <a:br>
              <a:rPr lang="en-US" sz="1200">
                <a:solidFill>
                  <a:srgbClr val="0B5FBA"/>
                </a:solidFill>
                <a:latin typeface="Roboto"/>
                <a:ea typeface="Roboto"/>
                <a:cs typeface="Roboto"/>
                <a:sym typeface="Roboto"/>
              </a:rPr>
            </a:br>
            <a:endParaRPr sz="933"/>
          </a:p>
          <a:p>
            <a:pPr marL="259093" lvl="1" indent="-129546">
              <a:buClr>
                <a:srgbClr val="0B5FBA"/>
              </a:buClr>
              <a:buSzPts val="1800"/>
              <a:buFont typeface="Arial"/>
              <a:buChar char="•"/>
            </a:pPr>
            <a:r>
              <a:rPr lang="en-US" sz="1200">
                <a:solidFill>
                  <a:srgbClr val="0B5FBA"/>
                </a:solidFill>
                <a:latin typeface="Roboto"/>
                <a:ea typeface="Roboto"/>
                <a:cs typeface="Roboto"/>
                <a:sym typeface="Roboto"/>
              </a:rPr>
              <a:t>Flooding overwhelms water treatment facilities, leading to contamination of water supply.</a:t>
            </a:r>
            <a:endParaRPr sz="933"/>
          </a:p>
        </p:txBody>
      </p:sp>
      <p:sp>
        <p:nvSpPr>
          <p:cNvPr id="677" name="Google Shape;677;p22"/>
          <p:cNvSpPr txBox="1"/>
          <p:nvPr/>
        </p:nvSpPr>
        <p:spPr>
          <a:xfrm>
            <a:off x="2206638" y="2602979"/>
            <a:ext cx="2200267" cy="258532"/>
          </a:xfrm>
          <a:prstGeom prst="rect">
            <a:avLst/>
          </a:prstGeom>
          <a:noFill/>
          <a:ln>
            <a:noFill/>
          </a:ln>
        </p:spPr>
        <p:txBody>
          <a:bodyPr spcFirstLastPara="1" wrap="square" lIns="0" tIns="0" rIns="0" bIns="0" anchor="t" anchorCtr="0">
            <a:spAutoFit/>
          </a:bodyPr>
          <a:lstStyle/>
          <a:p>
            <a:pPr algn="ctr">
              <a:lnSpc>
                <a:spcPct val="120000"/>
              </a:lnSpc>
              <a:buSzPts val="2100"/>
            </a:pPr>
            <a:r>
              <a:rPr lang="en-US" b="1">
                <a:solidFill>
                  <a:srgbClr val="0B5FBA"/>
                </a:solidFill>
                <a:latin typeface="Roboto"/>
                <a:ea typeface="Roboto"/>
                <a:cs typeface="Roboto"/>
                <a:sym typeface="Roboto"/>
              </a:rPr>
              <a:t>Storms &amp; Cyclones</a:t>
            </a:r>
            <a:endParaRPr sz="933"/>
          </a:p>
        </p:txBody>
      </p:sp>
      <p:sp>
        <p:nvSpPr>
          <p:cNvPr id="678" name="Google Shape;678;p22"/>
          <p:cNvSpPr txBox="1"/>
          <p:nvPr/>
        </p:nvSpPr>
        <p:spPr>
          <a:xfrm>
            <a:off x="6947236" y="2602978"/>
            <a:ext cx="2200267" cy="258532"/>
          </a:xfrm>
          <a:prstGeom prst="rect">
            <a:avLst/>
          </a:prstGeom>
          <a:noFill/>
          <a:ln>
            <a:noFill/>
          </a:ln>
        </p:spPr>
        <p:txBody>
          <a:bodyPr spcFirstLastPara="1" wrap="square" lIns="0" tIns="0" rIns="0" bIns="0" anchor="t" anchorCtr="0">
            <a:spAutoFit/>
          </a:bodyPr>
          <a:lstStyle/>
          <a:p>
            <a:pPr algn="ctr">
              <a:lnSpc>
                <a:spcPct val="120000"/>
              </a:lnSpc>
              <a:buSzPts val="2100"/>
            </a:pPr>
            <a:r>
              <a:rPr lang="en-US" b="1" dirty="0">
                <a:solidFill>
                  <a:srgbClr val="0B5FBA"/>
                </a:solidFill>
                <a:latin typeface="Roboto"/>
                <a:ea typeface="Roboto"/>
                <a:cs typeface="Roboto"/>
                <a:sym typeface="Roboto"/>
              </a:rPr>
              <a:t>Droughts</a:t>
            </a:r>
            <a:endParaRPr sz="933" dirty="0"/>
          </a:p>
        </p:txBody>
      </p:sp>
      <p:sp>
        <p:nvSpPr>
          <p:cNvPr id="679" name="Google Shape;679;p22"/>
          <p:cNvSpPr txBox="1"/>
          <p:nvPr/>
        </p:nvSpPr>
        <p:spPr>
          <a:xfrm>
            <a:off x="4590938" y="2602978"/>
            <a:ext cx="2200267" cy="258532"/>
          </a:xfrm>
          <a:prstGeom prst="rect">
            <a:avLst/>
          </a:prstGeom>
          <a:noFill/>
          <a:ln>
            <a:noFill/>
          </a:ln>
        </p:spPr>
        <p:txBody>
          <a:bodyPr spcFirstLastPara="1" wrap="square" lIns="0" tIns="0" rIns="0" bIns="0" anchor="t" anchorCtr="0">
            <a:spAutoFit/>
          </a:bodyPr>
          <a:lstStyle/>
          <a:p>
            <a:pPr algn="ctr">
              <a:lnSpc>
                <a:spcPct val="120000"/>
              </a:lnSpc>
              <a:buSzPts val="2100"/>
            </a:pPr>
            <a:r>
              <a:rPr lang="en-US" b="1">
                <a:solidFill>
                  <a:srgbClr val="0B5FBA"/>
                </a:solidFill>
                <a:latin typeface="Roboto"/>
                <a:ea typeface="Roboto"/>
                <a:cs typeface="Roboto"/>
                <a:sym typeface="Roboto"/>
              </a:rPr>
              <a:t>Flooding</a:t>
            </a:r>
            <a:endParaRPr sz="933"/>
          </a:p>
        </p:txBody>
      </p:sp>
      <p:sp>
        <p:nvSpPr>
          <p:cNvPr id="681" name="Google Shape;681;p22"/>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pPr algn="r">
                <a:buSzPts val="1400"/>
              </a:pPr>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692" name="Google Shape;692;p23"/>
          <p:cNvSpPr/>
          <p:nvPr/>
        </p:nvSpPr>
        <p:spPr>
          <a:xfrm>
            <a:off x="2230136" y="3244180"/>
            <a:ext cx="2268029" cy="1763522"/>
          </a:xfrm>
          <a:custGeom>
            <a:avLst/>
            <a:gdLst/>
            <a:ahLst/>
            <a:cxnLst/>
            <a:rect l="l" t="t" r="r" b="b"/>
            <a:pathLst>
              <a:path w="4536059" h="3527044" extrusionOk="0">
                <a:moveTo>
                  <a:pt x="0" y="0"/>
                </a:moveTo>
                <a:lnTo>
                  <a:pt x="4536059" y="0"/>
                </a:lnTo>
                <a:lnTo>
                  <a:pt x="4536059" y="3527044"/>
                </a:lnTo>
                <a:lnTo>
                  <a:pt x="0" y="3527044"/>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693" name="Google Shape;693;p23"/>
          <p:cNvSpPr txBox="1"/>
          <p:nvPr/>
        </p:nvSpPr>
        <p:spPr>
          <a:xfrm>
            <a:off x="2264002" y="3279634"/>
            <a:ext cx="2200200" cy="1805559"/>
          </a:xfrm>
          <a:prstGeom prst="rect">
            <a:avLst/>
          </a:prstGeom>
          <a:noFill/>
          <a:ln>
            <a:noFill/>
          </a:ln>
        </p:spPr>
        <p:txBody>
          <a:bodyPr spcFirstLastPara="1" wrap="square" lIns="0" tIns="0" rIns="0" bIns="0" anchor="t" anchorCtr="0">
            <a:spAutoFit/>
          </a:bodyPr>
          <a:lstStyle/>
          <a:p>
            <a:pPr marL="259093" lvl="1" indent="-129546">
              <a:buClr>
                <a:srgbClr val="0B5FBA"/>
              </a:buClr>
              <a:buSzPts val="1800"/>
              <a:buFont typeface="Arial"/>
              <a:buChar char="•"/>
            </a:pPr>
            <a:r>
              <a:rPr lang="en-US" sz="1200" dirty="0">
                <a:solidFill>
                  <a:srgbClr val="0B5FBA"/>
                </a:solidFill>
                <a:latin typeface="Roboto"/>
                <a:ea typeface="Roboto"/>
                <a:cs typeface="Roboto"/>
                <a:sym typeface="Roboto"/>
              </a:rPr>
              <a:t>Damage to super structure of latrines due to strong winds and intense rain</a:t>
            </a:r>
            <a:br>
              <a:rPr lang="en-US" sz="1200" dirty="0">
                <a:solidFill>
                  <a:srgbClr val="0B5FBA"/>
                </a:solidFill>
                <a:latin typeface="Roboto"/>
                <a:ea typeface="Roboto"/>
                <a:cs typeface="Roboto"/>
                <a:sym typeface="Roboto"/>
              </a:rPr>
            </a:br>
            <a:endParaRPr sz="933" dirty="0"/>
          </a:p>
          <a:p>
            <a:pPr marL="259093" lvl="1" indent="-129546">
              <a:buClr>
                <a:srgbClr val="0B5FBA"/>
              </a:buClr>
              <a:buSzPts val="1800"/>
              <a:buFont typeface="Arial"/>
              <a:buChar char="•"/>
            </a:pPr>
            <a:r>
              <a:rPr lang="en-GB" sz="1200" dirty="0">
                <a:solidFill>
                  <a:srgbClr val="0B5FBA"/>
                </a:solidFill>
                <a:latin typeface="Roboto"/>
                <a:ea typeface="Roboto"/>
                <a:cs typeface="Roboto"/>
                <a:sym typeface="Roboto"/>
              </a:rPr>
              <a:t>faecal waste to spread, contaminating water sources, and sharply increasing health risks—especially in low-lying and informal settlements.</a:t>
            </a:r>
            <a:endParaRPr sz="933" dirty="0"/>
          </a:p>
        </p:txBody>
      </p:sp>
      <p:sp>
        <p:nvSpPr>
          <p:cNvPr id="694" name="Google Shape;694;p23"/>
          <p:cNvSpPr/>
          <p:nvPr/>
        </p:nvSpPr>
        <p:spPr>
          <a:xfrm>
            <a:off x="6962206" y="3244117"/>
            <a:ext cx="2268029" cy="1763522"/>
          </a:xfrm>
          <a:custGeom>
            <a:avLst/>
            <a:gdLst/>
            <a:ahLst/>
            <a:cxnLst/>
            <a:rect l="l" t="t" r="r" b="b"/>
            <a:pathLst>
              <a:path w="4536059" h="3527044" extrusionOk="0">
                <a:moveTo>
                  <a:pt x="0" y="0"/>
                </a:moveTo>
                <a:lnTo>
                  <a:pt x="4536059" y="0"/>
                </a:lnTo>
                <a:lnTo>
                  <a:pt x="4536059" y="3527044"/>
                </a:lnTo>
                <a:lnTo>
                  <a:pt x="0" y="3527044"/>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695" name="Google Shape;695;p23"/>
          <p:cNvSpPr txBox="1"/>
          <p:nvPr/>
        </p:nvSpPr>
        <p:spPr>
          <a:xfrm>
            <a:off x="6996072" y="3294044"/>
            <a:ext cx="2200200" cy="1661993"/>
          </a:xfrm>
          <a:prstGeom prst="rect">
            <a:avLst/>
          </a:prstGeom>
          <a:noFill/>
          <a:ln>
            <a:noFill/>
          </a:ln>
        </p:spPr>
        <p:txBody>
          <a:bodyPr spcFirstLastPara="1" wrap="square" lIns="0" tIns="0" rIns="0" bIns="0" anchor="t" anchorCtr="0">
            <a:spAutoFit/>
          </a:bodyPr>
          <a:lstStyle/>
          <a:p>
            <a:pPr marL="259093" lvl="1" indent="-129546">
              <a:buClr>
                <a:srgbClr val="0B5FBA"/>
              </a:buClr>
              <a:buSzPts val="1800"/>
              <a:buFont typeface="Arial"/>
              <a:buChar char="•"/>
            </a:pPr>
            <a:r>
              <a:rPr lang="en-GB" sz="1200" dirty="0">
                <a:solidFill>
                  <a:srgbClr val="0B5FBA"/>
                </a:solidFill>
                <a:latin typeface="Roboto"/>
                <a:ea typeface="Roboto"/>
                <a:cs typeface="Roboto"/>
                <a:sym typeface="Roboto"/>
              </a:rPr>
              <a:t>Droughts disrupt sanitation by reducing water needed for toilet use and system functioning, increasing unsafe practices, and raising health risks when waste becomes concentrated and poorly managed.</a:t>
            </a:r>
            <a:endParaRPr sz="933" dirty="0"/>
          </a:p>
        </p:txBody>
      </p:sp>
      <p:sp>
        <p:nvSpPr>
          <p:cNvPr id="696" name="Google Shape;696;p23"/>
          <p:cNvSpPr/>
          <p:nvPr/>
        </p:nvSpPr>
        <p:spPr>
          <a:xfrm>
            <a:off x="4598287" y="3244117"/>
            <a:ext cx="2268029" cy="1763522"/>
          </a:xfrm>
          <a:custGeom>
            <a:avLst/>
            <a:gdLst/>
            <a:ahLst/>
            <a:cxnLst/>
            <a:rect l="l" t="t" r="r" b="b"/>
            <a:pathLst>
              <a:path w="4536059" h="3527044" extrusionOk="0">
                <a:moveTo>
                  <a:pt x="0" y="0"/>
                </a:moveTo>
                <a:lnTo>
                  <a:pt x="4536059" y="0"/>
                </a:lnTo>
                <a:lnTo>
                  <a:pt x="4536059" y="3527044"/>
                </a:lnTo>
                <a:lnTo>
                  <a:pt x="0" y="3527044"/>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697" name="Google Shape;697;p23"/>
          <p:cNvSpPr txBox="1"/>
          <p:nvPr/>
        </p:nvSpPr>
        <p:spPr>
          <a:xfrm>
            <a:off x="4632153" y="3294044"/>
            <a:ext cx="2200200" cy="1436227"/>
          </a:xfrm>
          <a:prstGeom prst="rect">
            <a:avLst/>
          </a:prstGeom>
          <a:noFill/>
          <a:ln>
            <a:noFill/>
          </a:ln>
        </p:spPr>
        <p:txBody>
          <a:bodyPr spcFirstLastPara="1" wrap="square" lIns="0" tIns="0" rIns="0" bIns="0" anchor="t" anchorCtr="0">
            <a:spAutoFit/>
          </a:bodyPr>
          <a:lstStyle/>
          <a:p>
            <a:pPr marL="259093" lvl="1" indent="-129546">
              <a:buClr>
                <a:srgbClr val="0B5FBA"/>
              </a:buClr>
              <a:buSzPts val="1800"/>
              <a:buFont typeface="Arial"/>
              <a:buChar char="•"/>
            </a:pPr>
            <a:r>
              <a:rPr lang="en-US" sz="1200" dirty="0">
                <a:solidFill>
                  <a:srgbClr val="0B5FBA"/>
                </a:solidFill>
                <a:latin typeface="Roboto"/>
                <a:ea typeface="Roboto"/>
                <a:cs typeface="Roboto"/>
                <a:sym typeface="Roboto"/>
              </a:rPr>
              <a:t>Flooding compromises sanitation systems, escalating the risk of waterborne diseases.</a:t>
            </a:r>
            <a:br>
              <a:rPr lang="en-US" sz="1200" dirty="0">
                <a:solidFill>
                  <a:srgbClr val="0B5FBA"/>
                </a:solidFill>
                <a:latin typeface="Roboto"/>
                <a:ea typeface="Roboto"/>
                <a:cs typeface="Roboto"/>
                <a:sym typeface="Roboto"/>
              </a:rPr>
            </a:br>
            <a:endParaRPr sz="933" dirty="0"/>
          </a:p>
          <a:p>
            <a:pPr marL="259093" lvl="1" indent="-129546">
              <a:buClr>
                <a:srgbClr val="0B5FBA"/>
              </a:buClr>
              <a:buSzPts val="1800"/>
              <a:buFont typeface="Arial"/>
              <a:buChar char="•"/>
            </a:pPr>
            <a:r>
              <a:rPr lang="en-US" sz="1200" dirty="0">
                <a:solidFill>
                  <a:srgbClr val="0B5FBA"/>
                </a:solidFill>
                <a:latin typeface="Roboto"/>
                <a:ea typeface="Roboto"/>
                <a:cs typeface="Roboto"/>
                <a:sym typeface="Roboto"/>
              </a:rPr>
              <a:t>Damage to facilities, for example due to water ingress.</a:t>
            </a:r>
            <a:endParaRPr sz="933" dirty="0"/>
          </a:p>
        </p:txBody>
      </p:sp>
      <p:sp>
        <p:nvSpPr>
          <p:cNvPr id="728" name="Google Shape;728;p23"/>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pPr algn="r">
                <a:buSzPts val="1400"/>
              </a:pPr>
              <a:t>17</a:t>
            </a:fld>
            <a:endParaRPr/>
          </a:p>
        </p:txBody>
      </p:sp>
      <p:sp>
        <p:nvSpPr>
          <p:cNvPr id="2" name="Google Shape;671;p22">
            <a:extLst>
              <a:ext uri="{FF2B5EF4-FFF2-40B4-BE49-F238E27FC236}">
                <a16:creationId xmlns:a16="http://schemas.microsoft.com/office/drawing/2014/main" id="{04F81D05-5F00-DB97-CEA4-4E878D4CDA49}"/>
              </a:ext>
            </a:extLst>
          </p:cNvPr>
          <p:cNvSpPr txBox="1"/>
          <p:nvPr/>
        </p:nvSpPr>
        <p:spPr>
          <a:xfrm>
            <a:off x="483966" y="920831"/>
            <a:ext cx="11077343"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dirty="0">
                <a:solidFill>
                  <a:srgbClr val="0B5FBA"/>
                </a:solidFill>
                <a:latin typeface="Roboto"/>
                <a:ea typeface="Roboto"/>
                <a:cs typeface="Roboto"/>
                <a:sym typeface="Roboto"/>
              </a:rPr>
              <a:t>How climate change impacts sanitation</a:t>
            </a:r>
            <a:endParaRPr sz="933" dirty="0"/>
          </a:p>
        </p:txBody>
      </p:sp>
      <p:sp>
        <p:nvSpPr>
          <p:cNvPr id="3" name="Google Shape;640;p22">
            <a:extLst>
              <a:ext uri="{FF2B5EF4-FFF2-40B4-BE49-F238E27FC236}">
                <a16:creationId xmlns:a16="http://schemas.microsoft.com/office/drawing/2014/main" id="{63FD08D9-4267-61FD-DE4D-19424201F5A4}"/>
              </a:ext>
            </a:extLst>
          </p:cNvPr>
          <p:cNvSpPr/>
          <p:nvPr/>
        </p:nvSpPr>
        <p:spPr>
          <a:xfrm>
            <a:off x="483966" y="3254929"/>
            <a:ext cx="1435417" cy="1763522"/>
          </a:xfrm>
          <a:custGeom>
            <a:avLst/>
            <a:gdLst/>
            <a:ahLst/>
            <a:cxnLst/>
            <a:rect l="l" t="t" r="r" b="b"/>
            <a:pathLst>
              <a:path w="2870835" h="3527044" extrusionOk="0">
                <a:moveTo>
                  <a:pt x="0" y="0"/>
                </a:moveTo>
                <a:lnTo>
                  <a:pt x="2870835" y="0"/>
                </a:lnTo>
                <a:lnTo>
                  <a:pt x="2870835" y="3527044"/>
                </a:lnTo>
                <a:lnTo>
                  <a:pt x="0" y="3527044"/>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5" name="Google Shape;668;p22">
            <a:extLst>
              <a:ext uri="{FF2B5EF4-FFF2-40B4-BE49-F238E27FC236}">
                <a16:creationId xmlns:a16="http://schemas.microsoft.com/office/drawing/2014/main" id="{C9BD9D5F-FA08-6108-B24F-4C349A3AF337}"/>
              </a:ext>
            </a:extLst>
          </p:cNvPr>
          <p:cNvSpPr/>
          <p:nvPr/>
        </p:nvSpPr>
        <p:spPr>
          <a:xfrm>
            <a:off x="2230136" y="2550363"/>
            <a:ext cx="2268029" cy="577851"/>
          </a:xfrm>
          <a:custGeom>
            <a:avLst/>
            <a:gdLst/>
            <a:ahLst/>
            <a:cxnLst/>
            <a:rect l="l" t="t" r="r" b="b"/>
            <a:pathLst>
              <a:path w="4536059" h="1155700" extrusionOk="0">
                <a:moveTo>
                  <a:pt x="0" y="0"/>
                </a:moveTo>
                <a:lnTo>
                  <a:pt x="4536059" y="0"/>
                </a:lnTo>
                <a:lnTo>
                  <a:pt x="4536059" y="1155700"/>
                </a:lnTo>
                <a:lnTo>
                  <a:pt x="0" y="1155700"/>
                </a:lnTo>
                <a:close/>
              </a:path>
            </a:pathLst>
          </a:custGeom>
          <a:solidFill>
            <a:srgbClr val="C4DFFC"/>
          </a:solidFill>
          <a:ln>
            <a:noFill/>
          </a:ln>
        </p:spPr>
        <p:txBody>
          <a:bodyPr spcFirstLastPara="1" wrap="square" lIns="60950" tIns="30467" rIns="60950" bIns="30467" anchor="t" anchorCtr="0">
            <a:noAutofit/>
          </a:bodyPr>
          <a:lstStyle/>
          <a:p>
            <a:pPr>
              <a:buSzPts val="1400"/>
            </a:pPr>
            <a:endParaRPr sz="933"/>
          </a:p>
        </p:txBody>
      </p:sp>
      <p:sp>
        <p:nvSpPr>
          <p:cNvPr id="6" name="Google Shape;669;p22">
            <a:extLst>
              <a:ext uri="{FF2B5EF4-FFF2-40B4-BE49-F238E27FC236}">
                <a16:creationId xmlns:a16="http://schemas.microsoft.com/office/drawing/2014/main" id="{94488BA5-0A3B-6FA3-B666-3B18B12AD2C6}"/>
              </a:ext>
            </a:extLst>
          </p:cNvPr>
          <p:cNvSpPr/>
          <p:nvPr/>
        </p:nvSpPr>
        <p:spPr>
          <a:xfrm>
            <a:off x="6970734" y="2550362"/>
            <a:ext cx="2268029" cy="577851"/>
          </a:xfrm>
          <a:custGeom>
            <a:avLst/>
            <a:gdLst/>
            <a:ahLst/>
            <a:cxnLst/>
            <a:rect l="l" t="t" r="r" b="b"/>
            <a:pathLst>
              <a:path w="4536059" h="1155700" extrusionOk="0">
                <a:moveTo>
                  <a:pt x="0" y="0"/>
                </a:moveTo>
                <a:lnTo>
                  <a:pt x="4536059" y="0"/>
                </a:lnTo>
                <a:lnTo>
                  <a:pt x="4536059" y="1155700"/>
                </a:lnTo>
                <a:lnTo>
                  <a:pt x="0" y="1155700"/>
                </a:lnTo>
                <a:close/>
              </a:path>
            </a:pathLst>
          </a:custGeom>
          <a:solidFill>
            <a:srgbClr val="C4DFFC"/>
          </a:solidFill>
          <a:ln>
            <a:noFill/>
          </a:ln>
        </p:spPr>
        <p:txBody>
          <a:bodyPr spcFirstLastPara="1" wrap="square" lIns="60950" tIns="30467" rIns="60950" bIns="30467" anchor="t" anchorCtr="0">
            <a:noAutofit/>
          </a:bodyPr>
          <a:lstStyle/>
          <a:p>
            <a:pPr>
              <a:buSzPts val="1400"/>
            </a:pPr>
            <a:endParaRPr sz="933"/>
          </a:p>
        </p:txBody>
      </p:sp>
      <p:sp>
        <p:nvSpPr>
          <p:cNvPr id="7" name="Google Shape;670;p22">
            <a:extLst>
              <a:ext uri="{FF2B5EF4-FFF2-40B4-BE49-F238E27FC236}">
                <a16:creationId xmlns:a16="http://schemas.microsoft.com/office/drawing/2014/main" id="{53C6BCD0-825F-3296-1D8F-08977F2E741B}"/>
              </a:ext>
            </a:extLst>
          </p:cNvPr>
          <p:cNvSpPr/>
          <p:nvPr/>
        </p:nvSpPr>
        <p:spPr>
          <a:xfrm>
            <a:off x="4614436" y="2550362"/>
            <a:ext cx="2268029" cy="577851"/>
          </a:xfrm>
          <a:custGeom>
            <a:avLst/>
            <a:gdLst/>
            <a:ahLst/>
            <a:cxnLst/>
            <a:rect l="l" t="t" r="r" b="b"/>
            <a:pathLst>
              <a:path w="4536059" h="1155700" extrusionOk="0">
                <a:moveTo>
                  <a:pt x="0" y="0"/>
                </a:moveTo>
                <a:lnTo>
                  <a:pt x="4536059" y="0"/>
                </a:lnTo>
                <a:lnTo>
                  <a:pt x="4536059" y="1155700"/>
                </a:lnTo>
                <a:lnTo>
                  <a:pt x="0" y="1155700"/>
                </a:lnTo>
                <a:close/>
              </a:path>
            </a:pathLst>
          </a:custGeom>
          <a:solidFill>
            <a:srgbClr val="C4DFFC"/>
          </a:solidFill>
          <a:ln>
            <a:noFill/>
          </a:ln>
        </p:spPr>
        <p:txBody>
          <a:bodyPr spcFirstLastPara="1" wrap="square" lIns="60950" tIns="30467" rIns="60950" bIns="30467" anchor="t" anchorCtr="0">
            <a:noAutofit/>
          </a:bodyPr>
          <a:lstStyle/>
          <a:p>
            <a:pPr>
              <a:buSzPts val="1400"/>
            </a:pPr>
            <a:endParaRPr sz="933"/>
          </a:p>
        </p:txBody>
      </p:sp>
      <p:sp>
        <p:nvSpPr>
          <p:cNvPr id="9" name="Google Shape;677;p22">
            <a:extLst>
              <a:ext uri="{FF2B5EF4-FFF2-40B4-BE49-F238E27FC236}">
                <a16:creationId xmlns:a16="http://schemas.microsoft.com/office/drawing/2014/main" id="{F411E1EE-81C1-1167-2664-C2D2132ED6F8}"/>
              </a:ext>
            </a:extLst>
          </p:cNvPr>
          <p:cNvSpPr txBox="1"/>
          <p:nvPr/>
        </p:nvSpPr>
        <p:spPr>
          <a:xfrm>
            <a:off x="2264002" y="2592167"/>
            <a:ext cx="2200267" cy="258532"/>
          </a:xfrm>
          <a:prstGeom prst="rect">
            <a:avLst/>
          </a:prstGeom>
          <a:noFill/>
          <a:ln>
            <a:noFill/>
          </a:ln>
        </p:spPr>
        <p:txBody>
          <a:bodyPr spcFirstLastPara="1" wrap="square" lIns="0" tIns="0" rIns="0" bIns="0" anchor="t" anchorCtr="0">
            <a:spAutoFit/>
          </a:bodyPr>
          <a:lstStyle/>
          <a:p>
            <a:pPr algn="ctr">
              <a:lnSpc>
                <a:spcPct val="120000"/>
              </a:lnSpc>
              <a:buSzPts val="2100"/>
            </a:pPr>
            <a:r>
              <a:rPr lang="en-US" b="1">
                <a:solidFill>
                  <a:srgbClr val="0B5FBA"/>
                </a:solidFill>
                <a:latin typeface="Roboto"/>
                <a:ea typeface="Roboto"/>
                <a:cs typeface="Roboto"/>
                <a:sym typeface="Roboto"/>
              </a:rPr>
              <a:t>Storms &amp; Cyclones</a:t>
            </a:r>
            <a:endParaRPr sz="933"/>
          </a:p>
        </p:txBody>
      </p:sp>
      <p:sp>
        <p:nvSpPr>
          <p:cNvPr id="10" name="Google Shape;678;p22">
            <a:extLst>
              <a:ext uri="{FF2B5EF4-FFF2-40B4-BE49-F238E27FC236}">
                <a16:creationId xmlns:a16="http://schemas.microsoft.com/office/drawing/2014/main" id="{54099468-C168-4FD2-77AB-A9EF2D3B600E}"/>
              </a:ext>
            </a:extLst>
          </p:cNvPr>
          <p:cNvSpPr txBox="1"/>
          <p:nvPr/>
        </p:nvSpPr>
        <p:spPr>
          <a:xfrm>
            <a:off x="7004600" y="2592166"/>
            <a:ext cx="2200267" cy="258532"/>
          </a:xfrm>
          <a:prstGeom prst="rect">
            <a:avLst/>
          </a:prstGeom>
          <a:noFill/>
          <a:ln>
            <a:noFill/>
          </a:ln>
        </p:spPr>
        <p:txBody>
          <a:bodyPr spcFirstLastPara="1" wrap="square" lIns="0" tIns="0" rIns="0" bIns="0" anchor="t" anchorCtr="0">
            <a:spAutoFit/>
          </a:bodyPr>
          <a:lstStyle/>
          <a:p>
            <a:pPr algn="ctr">
              <a:lnSpc>
                <a:spcPct val="120000"/>
              </a:lnSpc>
              <a:buSzPts val="2100"/>
            </a:pPr>
            <a:r>
              <a:rPr lang="en-US" b="1" dirty="0">
                <a:solidFill>
                  <a:srgbClr val="0B5FBA"/>
                </a:solidFill>
                <a:latin typeface="Roboto"/>
                <a:ea typeface="Roboto"/>
                <a:cs typeface="Roboto"/>
                <a:sym typeface="Roboto"/>
              </a:rPr>
              <a:t>Droughts</a:t>
            </a:r>
            <a:endParaRPr sz="933" dirty="0"/>
          </a:p>
        </p:txBody>
      </p:sp>
      <p:sp>
        <p:nvSpPr>
          <p:cNvPr id="11" name="Google Shape;679;p22">
            <a:extLst>
              <a:ext uri="{FF2B5EF4-FFF2-40B4-BE49-F238E27FC236}">
                <a16:creationId xmlns:a16="http://schemas.microsoft.com/office/drawing/2014/main" id="{6C5DCF71-30F1-9D9D-179A-10A1023A8333}"/>
              </a:ext>
            </a:extLst>
          </p:cNvPr>
          <p:cNvSpPr txBox="1"/>
          <p:nvPr/>
        </p:nvSpPr>
        <p:spPr>
          <a:xfrm>
            <a:off x="4648302" y="2592166"/>
            <a:ext cx="2200267" cy="258532"/>
          </a:xfrm>
          <a:prstGeom prst="rect">
            <a:avLst/>
          </a:prstGeom>
          <a:noFill/>
          <a:ln>
            <a:noFill/>
          </a:ln>
        </p:spPr>
        <p:txBody>
          <a:bodyPr spcFirstLastPara="1" wrap="square" lIns="0" tIns="0" rIns="0" bIns="0" anchor="t" anchorCtr="0">
            <a:spAutoFit/>
          </a:bodyPr>
          <a:lstStyle/>
          <a:p>
            <a:pPr algn="ctr">
              <a:lnSpc>
                <a:spcPct val="120000"/>
              </a:lnSpc>
              <a:buSzPts val="2100"/>
            </a:pPr>
            <a:r>
              <a:rPr lang="en-US" b="1">
                <a:solidFill>
                  <a:srgbClr val="0B5FBA"/>
                </a:solidFill>
                <a:latin typeface="Roboto"/>
                <a:ea typeface="Roboto"/>
                <a:cs typeface="Roboto"/>
                <a:sym typeface="Roboto"/>
              </a:rPr>
              <a:t>Flooding</a:t>
            </a:r>
            <a:endParaRPr sz="933"/>
          </a:p>
        </p:txBody>
      </p:sp>
      <p:sp>
        <p:nvSpPr>
          <p:cNvPr id="689" name="Google Shape;689;p23"/>
          <p:cNvSpPr txBox="1"/>
          <p:nvPr/>
        </p:nvSpPr>
        <p:spPr>
          <a:xfrm>
            <a:off x="483966" y="3429000"/>
            <a:ext cx="1367655" cy="1233607"/>
          </a:xfrm>
          <a:prstGeom prst="rect">
            <a:avLst/>
          </a:prstGeom>
          <a:noFill/>
          <a:ln>
            <a:noFill/>
          </a:ln>
        </p:spPr>
        <p:txBody>
          <a:bodyPr spcFirstLastPara="1" wrap="square" lIns="0" tIns="0" rIns="0" bIns="0" anchor="t" anchorCtr="0">
            <a:spAutoFit/>
          </a:bodyPr>
          <a:lstStyle/>
          <a:p>
            <a:pPr algn="ctr">
              <a:lnSpc>
                <a:spcPct val="130610"/>
              </a:lnSpc>
              <a:buSzPts val="1800"/>
            </a:pPr>
            <a:endParaRPr sz="1200" dirty="0">
              <a:solidFill>
                <a:schemeClr val="dk1"/>
              </a:solidFill>
              <a:latin typeface="Calibri"/>
              <a:ea typeface="Calibri"/>
              <a:cs typeface="Calibri"/>
              <a:sym typeface="Calibri"/>
            </a:endParaRPr>
          </a:p>
          <a:p>
            <a:pPr algn="ctr">
              <a:lnSpc>
                <a:spcPct val="130610"/>
              </a:lnSpc>
              <a:buSzPts val="1800"/>
            </a:pPr>
            <a:endParaRPr sz="1200" dirty="0">
              <a:solidFill>
                <a:schemeClr val="dk1"/>
              </a:solidFill>
              <a:latin typeface="Calibri"/>
              <a:ea typeface="Calibri"/>
              <a:cs typeface="Calibri"/>
              <a:sym typeface="Calibri"/>
            </a:endParaRPr>
          </a:p>
          <a:p>
            <a:pPr algn="ctr">
              <a:lnSpc>
                <a:spcPct val="130610"/>
              </a:lnSpc>
              <a:buSzPts val="1800"/>
            </a:pPr>
            <a:endParaRPr sz="1200" dirty="0">
              <a:solidFill>
                <a:schemeClr val="dk1"/>
              </a:solidFill>
              <a:latin typeface="Calibri"/>
              <a:ea typeface="Calibri"/>
              <a:cs typeface="Calibri"/>
              <a:sym typeface="Calibri"/>
            </a:endParaRPr>
          </a:p>
          <a:p>
            <a:pPr algn="ctr">
              <a:lnSpc>
                <a:spcPct val="130610"/>
              </a:lnSpc>
              <a:buSzPts val="1800"/>
            </a:pPr>
            <a:endParaRPr sz="1200" dirty="0">
              <a:solidFill>
                <a:schemeClr val="dk1"/>
              </a:solidFill>
              <a:latin typeface="Calibri"/>
              <a:ea typeface="Calibri"/>
              <a:cs typeface="Calibri"/>
              <a:sym typeface="Calibri"/>
            </a:endParaRPr>
          </a:p>
          <a:p>
            <a:pPr algn="ctr">
              <a:lnSpc>
                <a:spcPct val="144000"/>
              </a:lnSpc>
              <a:buSzPts val="1800"/>
            </a:pPr>
            <a:r>
              <a:rPr lang="en-US" sz="1200" b="1" dirty="0">
                <a:solidFill>
                  <a:srgbClr val="005DB9"/>
                </a:solidFill>
                <a:latin typeface="Roboto"/>
                <a:ea typeface="Roboto"/>
                <a:cs typeface="Roboto"/>
                <a:sym typeface="Roboto"/>
              </a:rPr>
              <a:t>Sanitation</a:t>
            </a:r>
            <a:endParaRPr sz="933" dirty="0"/>
          </a:p>
        </p:txBody>
      </p:sp>
      <p:sp>
        <p:nvSpPr>
          <p:cNvPr id="719" name="Google Shape;719;p23"/>
          <p:cNvSpPr/>
          <p:nvPr/>
        </p:nvSpPr>
        <p:spPr>
          <a:xfrm>
            <a:off x="794719" y="3552114"/>
            <a:ext cx="745741" cy="745741"/>
          </a:xfrm>
          <a:custGeom>
            <a:avLst/>
            <a:gdLst/>
            <a:ahLst/>
            <a:cxnLst/>
            <a:rect l="l" t="t" r="r" b="b"/>
            <a:pathLst>
              <a:path w="1118612" h="1118612" extrusionOk="0">
                <a:moveTo>
                  <a:pt x="0" y="0"/>
                </a:moveTo>
                <a:lnTo>
                  <a:pt x="1118612" y="0"/>
                </a:lnTo>
                <a:lnTo>
                  <a:pt x="1118612" y="1118612"/>
                </a:lnTo>
                <a:lnTo>
                  <a:pt x="0" y="1118612"/>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a:buSzPts val="1400"/>
            </a:pPr>
            <a:endParaRPr sz="933"/>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32"/>
        <p:cNvGrpSpPr/>
        <p:nvPr/>
      </p:nvGrpSpPr>
      <p:grpSpPr>
        <a:xfrm>
          <a:off x="0" y="0"/>
          <a:ext cx="0" cy="0"/>
          <a:chOff x="0" y="0"/>
          <a:chExt cx="0" cy="0"/>
        </a:xfrm>
      </p:grpSpPr>
      <p:sp>
        <p:nvSpPr>
          <p:cNvPr id="734" name="Google Shape;734;p24"/>
          <p:cNvSpPr txBox="1"/>
          <p:nvPr/>
        </p:nvSpPr>
        <p:spPr>
          <a:xfrm>
            <a:off x="881171" y="548806"/>
            <a:ext cx="11059313" cy="774956"/>
          </a:xfrm>
          <a:prstGeom prst="rect">
            <a:avLst/>
          </a:prstGeom>
          <a:noFill/>
          <a:ln>
            <a:noFill/>
          </a:ln>
        </p:spPr>
        <p:txBody>
          <a:bodyPr spcFirstLastPara="1" wrap="square" lIns="0" tIns="0" rIns="0" bIns="0" anchor="t" anchorCtr="0">
            <a:spAutoFit/>
          </a:bodyPr>
          <a:lstStyle/>
          <a:p>
            <a:pPr>
              <a:lnSpc>
                <a:spcPct val="140407"/>
              </a:lnSpc>
              <a:buSzPts val="5395"/>
            </a:pPr>
            <a:r>
              <a:rPr lang="en-US" sz="3597" b="1">
                <a:solidFill>
                  <a:srgbClr val="0B5FBA"/>
                </a:solidFill>
                <a:latin typeface="Roboto"/>
                <a:ea typeface="Roboto"/>
                <a:cs typeface="Roboto"/>
                <a:sym typeface="Roboto"/>
              </a:rPr>
              <a:t>Cascading impacts of climate change</a:t>
            </a:r>
            <a:endParaRPr sz="933"/>
          </a:p>
        </p:txBody>
      </p:sp>
      <p:sp>
        <p:nvSpPr>
          <p:cNvPr id="741" name="Google Shape;741;p24"/>
          <p:cNvSpPr txBox="1"/>
          <p:nvPr/>
        </p:nvSpPr>
        <p:spPr>
          <a:xfrm>
            <a:off x="881171" y="1999885"/>
            <a:ext cx="4190200" cy="3774367"/>
          </a:xfrm>
          <a:prstGeom prst="rect">
            <a:avLst/>
          </a:prstGeom>
          <a:noFill/>
          <a:ln>
            <a:noFill/>
          </a:ln>
        </p:spPr>
        <p:txBody>
          <a:bodyPr spcFirstLastPara="1" wrap="square" lIns="0" tIns="0" rIns="0" bIns="0" anchor="t" anchorCtr="0">
            <a:spAutoFit/>
          </a:bodyPr>
          <a:lstStyle/>
          <a:p>
            <a:pPr>
              <a:buSzPts val="2300"/>
            </a:pPr>
            <a:r>
              <a:rPr lang="en-US" sz="1533" b="1">
                <a:solidFill>
                  <a:srgbClr val="0B5FBA"/>
                </a:solidFill>
                <a:latin typeface="Roboto"/>
                <a:ea typeface="Roboto"/>
                <a:cs typeface="Roboto"/>
                <a:sym typeface="Roboto"/>
              </a:rPr>
              <a:t>Cascading impacts of climate change</a:t>
            </a:r>
            <a:endParaRPr sz="933"/>
          </a:p>
          <a:p>
            <a:pPr>
              <a:buSzPts val="2300"/>
            </a:pPr>
            <a:endParaRPr sz="1533" b="1">
              <a:solidFill>
                <a:srgbClr val="0B5FBA"/>
              </a:solidFill>
              <a:latin typeface="Roboto"/>
              <a:ea typeface="Roboto"/>
              <a:cs typeface="Roboto"/>
              <a:sym typeface="Roboto"/>
            </a:endParaRPr>
          </a:p>
          <a:p>
            <a:pPr>
              <a:buSzPts val="2300"/>
            </a:pPr>
            <a:r>
              <a:rPr lang="en-US" sz="1533">
                <a:solidFill>
                  <a:srgbClr val="0B5FBA"/>
                </a:solidFill>
                <a:latin typeface="Roboto"/>
                <a:ea typeface="Roboto"/>
                <a:cs typeface="Roboto"/>
                <a:sym typeface="Roboto"/>
              </a:rPr>
              <a:t>Infrastructure increasingly operates as an interdependent “system-of-systems”, meaning infrastructure assets depend on each other for delivering services</a:t>
            </a:r>
            <a:endParaRPr sz="933"/>
          </a:p>
          <a:p>
            <a:pPr>
              <a:buSzPts val="2300"/>
            </a:pPr>
            <a:endParaRPr sz="1533">
              <a:solidFill>
                <a:srgbClr val="0B5FBA"/>
              </a:solidFill>
              <a:latin typeface="Roboto"/>
              <a:ea typeface="Roboto"/>
              <a:cs typeface="Roboto"/>
              <a:sym typeface="Roboto"/>
            </a:endParaRPr>
          </a:p>
          <a:p>
            <a:pPr>
              <a:buSzPts val="2300"/>
            </a:pPr>
            <a:r>
              <a:rPr lang="en-US" sz="1533">
                <a:solidFill>
                  <a:srgbClr val="0B5FBA"/>
                </a:solidFill>
                <a:latin typeface="Roboto"/>
                <a:ea typeface="Roboto"/>
                <a:cs typeface="Roboto"/>
                <a:sym typeface="Roboto"/>
              </a:rPr>
              <a:t>However, this also means there is potential for cascading failures and systemic risks due to climate impacts</a:t>
            </a:r>
            <a:endParaRPr sz="933"/>
          </a:p>
          <a:p>
            <a:pPr>
              <a:buSzPts val="2300"/>
            </a:pPr>
            <a:endParaRPr sz="1533">
              <a:solidFill>
                <a:srgbClr val="0B5FBA"/>
              </a:solidFill>
              <a:latin typeface="Roboto"/>
              <a:ea typeface="Roboto"/>
              <a:cs typeface="Roboto"/>
              <a:sym typeface="Roboto"/>
            </a:endParaRPr>
          </a:p>
          <a:p>
            <a:pPr>
              <a:buSzPts val="2300"/>
            </a:pPr>
            <a:r>
              <a:rPr lang="en-US" sz="1533">
                <a:solidFill>
                  <a:srgbClr val="0B5FBA"/>
                </a:solidFill>
                <a:latin typeface="Roboto"/>
                <a:ea typeface="Roboto"/>
                <a:cs typeface="Roboto"/>
                <a:sym typeface="Roboto"/>
              </a:rPr>
              <a:t>A single climate impact on one infrastructure asset or service can cause a cascade of impacts across other assets &amp; services, leading to more severe and pronounced negative consequences for an area.</a:t>
            </a:r>
            <a:endParaRPr sz="933"/>
          </a:p>
        </p:txBody>
      </p:sp>
      <p:sp>
        <p:nvSpPr>
          <p:cNvPr id="742" name="Google Shape;742;p24"/>
          <p:cNvSpPr/>
          <p:nvPr/>
        </p:nvSpPr>
        <p:spPr>
          <a:xfrm>
            <a:off x="5421633" y="2651259"/>
            <a:ext cx="3673363" cy="3673363"/>
          </a:xfrm>
          <a:custGeom>
            <a:avLst/>
            <a:gdLst/>
            <a:ahLst/>
            <a:cxnLst/>
            <a:rect l="l" t="t" r="r" b="b"/>
            <a:pathLst>
              <a:path w="5225034" h="5225034" extrusionOk="0">
                <a:moveTo>
                  <a:pt x="0" y="2612517"/>
                </a:moveTo>
                <a:cubicBezTo>
                  <a:pt x="0" y="1169670"/>
                  <a:pt x="1169670" y="0"/>
                  <a:pt x="2612517" y="0"/>
                </a:cubicBezTo>
                <a:cubicBezTo>
                  <a:pt x="4055364" y="0"/>
                  <a:pt x="5225034" y="1169670"/>
                  <a:pt x="5225034" y="2612517"/>
                </a:cubicBezTo>
                <a:cubicBezTo>
                  <a:pt x="5225034" y="4055364"/>
                  <a:pt x="4055364" y="5225034"/>
                  <a:pt x="2612517" y="5225034"/>
                </a:cubicBezTo>
                <a:cubicBezTo>
                  <a:pt x="1169670" y="5225034"/>
                  <a:pt x="0" y="4055364"/>
                  <a:pt x="0" y="2612517"/>
                </a:cubicBezTo>
                <a:close/>
              </a:path>
            </a:pathLst>
          </a:custGeom>
          <a:solidFill>
            <a:srgbClr val="C4EEF9"/>
          </a:solidFill>
          <a:ln>
            <a:noFill/>
          </a:ln>
        </p:spPr>
        <p:txBody>
          <a:bodyPr spcFirstLastPara="1" wrap="square" lIns="60950" tIns="60950" rIns="60950" bIns="60950" anchor="ctr" anchorCtr="0">
            <a:noAutofit/>
          </a:bodyPr>
          <a:lstStyle/>
          <a:p>
            <a:pPr>
              <a:buSzPts val="1400"/>
            </a:pPr>
            <a:endParaRPr sz="933"/>
          </a:p>
        </p:txBody>
      </p:sp>
      <p:cxnSp>
        <p:nvCxnSpPr>
          <p:cNvPr id="11" name="Google Shape;756;p24">
            <a:extLst>
              <a:ext uri="{FF2B5EF4-FFF2-40B4-BE49-F238E27FC236}">
                <a16:creationId xmlns:a16="http://schemas.microsoft.com/office/drawing/2014/main" id="{11FEF082-16AF-BEE0-B38F-BA53A9CD7A6C}"/>
              </a:ext>
            </a:extLst>
          </p:cNvPr>
          <p:cNvCxnSpPr>
            <a:cxnSpLocks/>
          </p:cNvCxnSpPr>
          <p:nvPr/>
        </p:nvCxnSpPr>
        <p:spPr>
          <a:xfrm flipH="1">
            <a:off x="8047551" y="5022054"/>
            <a:ext cx="1442470" cy="0"/>
          </a:xfrm>
          <a:prstGeom prst="straightConnector1">
            <a:avLst/>
          </a:prstGeom>
          <a:noFill/>
          <a:ln w="57150" cap="rnd" cmpd="sng">
            <a:solidFill>
              <a:srgbClr val="00B0CE"/>
            </a:solidFill>
            <a:prstDash val="solid"/>
            <a:round/>
            <a:headEnd type="none" w="sm" len="sm"/>
            <a:tailEnd type="none" w="sm" len="sm"/>
          </a:ln>
        </p:spPr>
      </p:cxnSp>
      <p:sp>
        <p:nvSpPr>
          <p:cNvPr id="743" name="Google Shape;743;p24"/>
          <p:cNvSpPr/>
          <p:nvPr/>
        </p:nvSpPr>
        <p:spPr>
          <a:xfrm>
            <a:off x="5922568" y="3653097"/>
            <a:ext cx="2671495" cy="2671495"/>
          </a:xfrm>
          <a:custGeom>
            <a:avLst/>
            <a:gdLst/>
            <a:ahLst/>
            <a:cxnLst/>
            <a:rect l="l" t="t" r="r" b="b"/>
            <a:pathLst>
              <a:path w="3799967" h="3799967" extrusionOk="0">
                <a:moveTo>
                  <a:pt x="0" y="1900047"/>
                </a:moveTo>
                <a:cubicBezTo>
                  <a:pt x="0" y="850646"/>
                  <a:pt x="850646" y="0"/>
                  <a:pt x="1900047" y="0"/>
                </a:cubicBezTo>
                <a:cubicBezTo>
                  <a:pt x="2949448" y="0"/>
                  <a:pt x="3799967" y="850646"/>
                  <a:pt x="3799967" y="1900047"/>
                </a:cubicBezTo>
                <a:cubicBezTo>
                  <a:pt x="3799967" y="2949448"/>
                  <a:pt x="2949321" y="3799967"/>
                  <a:pt x="1900047" y="3799967"/>
                </a:cubicBezTo>
                <a:cubicBezTo>
                  <a:pt x="850773" y="3799967"/>
                  <a:pt x="0" y="2949321"/>
                  <a:pt x="0" y="1900047"/>
                </a:cubicBezTo>
                <a:close/>
              </a:path>
            </a:pathLst>
          </a:custGeom>
          <a:solidFill>
            <a:srgbClr val="00B0CE"/>
          </a:solidFill>
          <a:ln>
            <a:noFill/>
          </a:ln>
        </p:spPr>
        <p:txBody>
          <a:bodyPr spcFirstLastPara="1" wrap="square" lIns="60950" tIns="60950" rIns="60950" bIns="60950" anchor="ctr" anchorCtr="0">
            <a:noAutofit/>
          </a:bodyPr>
          <a:lstStyle/>
          <a:p>
            <a:pPr>
              <a:buSzPts val="1400"/>
            </a:pPr>
            <a:endParaRPr sz="933"/>
          </a:p>
        </p:txBody>
      </p:sp>
      <p:sp>
        <p:nvSpPr>
          <p:cNvPr id="744" name="Google Shape;744;p24"/>
          <p:cNvSpPr/>
          <p:nvPr/>
        </p:nvSpPr>
        <p:spPr>
          <a:xfrm>
            <a:off x="6667766" y="5137111"/>
            <a:ext cx="1187450" cy="1187450"/>
          </a:xfrm>
          <a:custGeom>
            <a:avLst/>
            <a:gdLst/>
            <a:ahLst/>
            <a:cxnLst/>
            <a:rect l="l" t="t" r="r" b="b"/>
            <a:pathLst>
              <a:path w="2374900" h="2374900" extrusionOk="0">
                <a:moveTo>
                  <a:pt x="0" y="1187450"/>
                </a:moveTo>
                <a:cubicBezTo>
                  <a:pt x="0" y="531622"/>
                  <a:pt x="531622" y="0"/>
                  <a:pt x="1187450" y="0"/>
                </a:cubicBezTo>
                <a:cubicBezTo>
                  <a:pt x="1843278" y="0"/>
                  <a:pt x="2374900" y="531622"/>
                  <a:pt x="2374900" y="1187450"/>
                </a:cubicBezTo>
                <a:cubicBezTo>
                  <a:pt x="2374900" y="1843278"/>
                  <a:pt x="1843278" y="2374900"/>
                  <a:pt x="1187450" y="2374900"/>
                </a:cubicBezTo>
                <a:cubicBezTo>
                  <a:pt x="531622" y="2374900"/>
                  <a:pt x="0" y="1843278"/>
                  <a:pt x="0" y="1187450"/>
                </a:cubicBezTo>
                <a:close/>
              </a:path>
            </a:pathLst>
          </a:custGeom>
          <a:solidFill>
            <a:schemeClr val="tx2"/>
          </a:solidFill>
          <a:ln>
            <a:noFill/>
          </a:ln>
        </p:spPr>
        <p:txBody>
          <a:bodyPr spcFirstLastPara="1" wrap="square" lIns="60950" tIns="60950" rIns="60950" bIns="60950" anchor="ctr" anchorCtr="0">
            <a:noAutofit/>
          </a:bodyPr>
          <a:lstStyle/>
          <a:p>
            <a:pPr>
              <a:buSzPts val="1400"/>
            </a:pPr>
            <a:endParaRPr sz="933"/>
          </a:p>
        </p:txBody>
      </p:sp>
      <p:sp>
        <p:nvSpPr>
          <p:cNvPr id="745" name="Google Shape;745;p24"/>
          <p:cNvSpPr txBox="1"/>
          <p:nvPr/>
        </p:nvSpPr>
        <p:spPr>
          <a:xfrm>
            <a:off x="6667765" y="5497253"/>
            <a:ext cx="1181101" cy="553998"/>
          </a:xfrm>
          <a:prstGeom prst="rect">
            <a:avLst/>
          </a:prstGeom>
          <a:noFill/>
          <a:ln>
            <a:noFill/>
          </a:ln>
        </p:spPr>
        <p:txBody>
          <a:bodyPr spcFirstLastPara="1" wrap="square" lIns="0" tIns="0" rIns="0" bIns="0" anchor="t" anchorCtr="0">
            <a:spAutoFit/>
          </a:bodyPr>
          <a:lstStyle/>
          <a:p>
            <a:pPr algn="ctr">
              <a:buSzPts val="1900"/>
            </a:pPr>
            <a:r>
              <a:rPr lang="en-US" sz="1800">
                <a:solidFill>
                  <a:schemeClr val="bg1"/>
                </a:solidFill>
                <a:latin typeface="Roboto"/>
                <a:ea typeface="Roboto"/>
                <a:cs typeface="Roboto"/>
                <a:sym typeface="Roboto"/>
              </a:rPr>
              <a:t>Climate</a:t>
            </a:r>
            <a:endParaRPr sz="1100">
              <a:solidFill>
                <a:schemeClr val="bg1"/>
              </a:solidFill>
            </a:endParaRPr>
          </a:p>
          <a:p>
            <a:pPr algn="ctr">
              <a:buSzPts val="1900"/>
            </a:pPr>
            <a:r>
              <a:rPr lang="en-US" sz="1800">
                <a:solidFill>
                  <a:schemeClr val="bg1"/>
                </a:solidFill>
                <a:latin typeface="Roboto"/>
                <a:ea typeface="Roboto"/>
                <a:cs typeface="Roboto"/>
                <a:sym typeface="Roboto"/>
              </a:rPr>
              <a:t>hazard</a:t>
            </a:r>
            <a:endParaRPr sz="1100">
              <a:solidFill>
                <a:schemeClr val="bg1"/>
              </a:solidFill>
            </a:endParaRPr>
          </a:p>
        </p:txBody>
      </p:sp>
      <p:sp>
        <p:nvSpPr>
          <p:cNvPr id="746" name="Google Shape;746;p24"/>
          <p:cNvSpPr txBox="1"/>
          <p:nvPr/>
        </p:nvSpPr>
        <p:spPr>
          <a:xfrm>
            <a:off x="6453342" y="2973462"/>
            <a:ext cx="1609943" cy="553998"/>
          </a:xfrm>
          <a:prstGeom prst="rect">
            <a:avLst/>
          </a:prstGeom>
          <a:noFill/>
          <a:ln>
            <a:noFill/>
          </a:ln>
        </p:spPr>
        <p:txBody>
          <a:bodyPr spcFirstLastPara="1" wrap="square" lIns="0" tIns="0" rIns="0" bIns="0" anchor="t" anchorCtr="0">
            <a:spAutoFit/>
          </a:bodyPr>
          <a:lstStyle/>
          <a:p>
            <a:pPr algn="ctr">
              <a:buSzPts val="1899"/>
            </a:pPr>
            <a:r>
              <a:rPr lang="en-US" sz="1800">
                <a:solidFill>
                  <a:schemeClr val="tx2"/>
                </a:solidFill>
                <a:latin typeface="Roboto"/>
                <a:ea typeface="Roboto"/>
                <a:cs typeface="Roboto"/>
                <a:sym typeface="Roboto"/>
              </a:rPr>
              <a:t>Impact on system</a:t>
            </a:r>
            <a:endParaRPr sz="1100">
              <a:solidFill>
                <a:schemeClr val="tx2"/>
              </a:solidFill>
            </a:endParaRPr>
          </a:p>
        </p:txBody>
      </p:sp>
      <p:sp>
        <p:nvSpPr>
          <p:cNvPr id="747" name="Google Shape;747;p24"/>
          <p:cNvSpPr txBox="1"/>
          <p:nvPr/>
        </p:nvSpPr>
        <p:spPr>
          <a:xfrm>
            <a:off x="6326018" y="4137982"/>
            <a:ext cx="1880751" cy="553998"/>
          </a:xfrm>
          <a:prstGeom prst="rect">
            <a:avLst/>
          </a:prstGeom>
          <a:noFill/>
          <a:ln>
            <a:noFill/>
          </a:ln>
        </p:spPr>
        <p:txBody>
          <a:bodyPr spcFirstLastPara="1" wrap="square" lIns="0" tIns="0" rIns="0" bIns="0" anchor="t" anchorCtr="0">
            <a:spAutoFit/>
          </a:bodyPr>
          <a:lstStyle/>
          <a:p>
            <a:pPr algn="ctr">
              <a:buSzPts val="1899"/>
            </a:pPr>
            <a:r>
              <a:rPr lang="en-US" sz="1800">
                <a:solidFill>
                  <a:srgbClr val="FFFFFF"/>
                </a:solidFill>
                <a:latin typeface="Roboto"/>
                <a:ea typeface="Roboto"/>
                <a:cs typeface="Roboto"/>
                <a:sym typeface="Roboto"/>
              </a:rPr>
              <a:t>Impact at</a:t>
            </a:r>
            <a:endParaRPr sz="1100"/>
          </a:p>
          <a:p>
            <a:pPr algn="ctr">
              <a:buSzPts val="1899"/>
            </a:pPr>
            <a:r>
              <a:rPr lang="en-US" sz="1800">
                <a:solidFill>
                  <a:srgbClr val="FFFFFF"/>
                </a:solidFill>
                <a:latin typeface="Roboto"/>
                <a:ea typeface="Roboto"/>
                <a:cs typeface="Roboto"/>
                <a:sym typeface="Roboto"/>
              </a:rPr>
              <a:t>asset level</a:t>
            </a:r>
            <a:endParaRPr sz="1100"/>
          </a:p>
        </p:txBody>
      </p:sp>
      <p:sp>
        <p:nvSpPr>
          <p:cNvPr id="748" name="Google Shape;748;p24"/>
          <p:cNvSpPr/>
          <p:nvPr/>
        </p:nvSpPr>
        <p:spPr>
          <a:xfrm>
            <a:off x="9748879" y="5587734"/>
            <a:ext cx="2191605" cy="927034"/>
          </a:xfrm>
          <a:custGeom>
            <a:avLst/>
            <a:gdLst/>
            <a:ahLst/>
            <a:cxnLst/>
            <a:rect l="l" t="t" r="r" b="b"/>
            <a:pathLst>
              <a:path w="5769356" h="1219200" extrusionOk="0">
                <a:moveTo>
                  <a:pt x="0" y="0"/>
                </a:moveTo>
                <a:lnTo>
                  <a:pt x="5769356" y="0"/>
                </a:lnTo>
                <a:lnTo>
                  <a:pt x="5769356" y="1219200"/>
                </a:lnTo>
                <a:lnTo>
                  <a:pt x="0" y="1219200"/>
                </a:lnTo>
                <a:close/>
              </a:path>
            </a:pathLst>
          </a:custGeom>
          <a:solidFill>
            <a:schemeClr val="tx2"/>
          </a:solidFill>
          <a:ln>
            <a:noFill/>
          </a:ln>
        </p:spPr>
        <p:txBody>
          <a:bodyPr spcFirstLastPara="1" wrap="square" lIns="60950" tIns="30467" rIns="60950" bIns="30467" anchor="t" anchorCtr="0">
            <a:noAutofit/>
          </a:bodyPr>
          <a:lstStyle/>
          <a:p>
            <a:pPr>
              <a:buSzPts val="1400"/>
            </a:pPr>
            <a:endParaRPr sz="933"/>
          </a:p>
        </p:txBody>
      </p:sp>
      <p:sp>
        <p:nvSpPr>
          <p:cNvPr id="749" name="Google Shape;749;p24"/>
          <p:cNvSpPr txBox="1"/>
          <p:nvPr/>
        </p:nvSpPr>
        <p:spPr>
          <a:xfrm>
            <a:off x="9890933" y="5866923"/>
            <a:ext cx="1936109" cy="430887"/>
          </a:xfrm>
          <a:prstGeom prst="rect">
            <a:avLst/>
          </a:prstGeom>
          <a:noFill/>
          <a:ln>
            <a:noFill/>
          </a:ln>
        </p:spPr>
        <p:txBody>
          <a:bodyPr spcFirstLastPara="1" wrap="square" lIns="0" tIns="0" rIns="0" bIns="0" anchor="t" anchorCtr="0">
            <a:spAutoFit/>
          </a:bodyPr>
          <a:lstStyle/>
          <a:p>
            <a:pPr marL="247654" indent="-171450">
              <a:buClr>
                <a:srgbClr val="0B5FBA"/>
              </a:buClr>
              <a:buSzPts val="1800"/>
              <a:buFont typeface="Arial" panose="020B0604020202020204" pitchFamily="34" charset="0"/>
              <a:buChar char="•"/>
            </a:pPr>
            <a:r>
              <a:rPr lang="en-US">
                <a:solidFill>
                  <a:schemeClr val="bg1"/>
                </a:solidFill>
                <a:latin typeface="Roboto"/>
                <a:ea typeface="Roboto"/>
                <a:cs typeface="Roboto"/>
                <a:sym typeface="Roboto"/>
              </a:rPr>
              <a:t>E.g., Rising temperatures</a:t>
            </a:r>
            <a:endParaRPr sz="1000">
              <a:solidFill>
                <a:schemeClr val="bg1"/>
              </a:solidFill>
            </a:endParaRPr>
          </a:p>
        </p:txBody>
      </p:sp>
      <p:sp>
        <p:nvSpPr>
          <p:cNvPr id="751" name="Google Shape;751;p24"/>
          <p:cNvSpPr/>
          <p:nvPr/>
        </p:nvSpPr>
        <p:spPr>
          <a:xfrm>
            <a:off x="9748881" y="3396097"/>
            <a:ext cx="2189415" cy="1524511"/>
          </a:xfrm>
          <a:custGeom>
            <a:avLst/>
            <a:gdLst/>
            <a:ahLst/>
            <a:cxnLst/>
            <a:rect l="l" t="t" r="r" b="b"/>
            <a:pathLst>
              <a:path w="5769356" h="1406525" extrusionOk="0">
                <a:moveTo>
                  <a:pt x="0" y="0"/>
                </a:moveTo>
                <a:lnTo>
                  <a:pt x="5769356" y="0"/>
                </a:lnTo>
                <a:lnTo>
                  <a:pt x="5769356" y="1406525"/>
                </a:lnTo>
                <a:lnTo>
                  <a:pt x="0" y="1406525"/>
                </a:lnTo>
                <a:close/>
              </a:path>
            </a:pathLst>
          </a:custGeom>
          <a:solidFill>
            <a:srgbClr val="00B0CE"/>
          </a:solidFill>
          <a:ln>
            <a:noFill/>
          </a:ln>
        </p:spPr>
        <p:txBody>
          <a:bodyPr spcFirstLastPara="1" wrap="square" lIns="60950" tIns="30467" rIns="60950" bIns="30467" anchor="t" anchorCtr="0">
            <a:noAutofit/>
          </a:bodyPr>
          <a:lstStyle/>
          <a:p>
            <a:pPr>
              <a:buSzPts val="1400"/>
            </a:pPr>
            <a:endParaRPr sz="933"/>
          </a:p>
        </p:txBody>
      </p:sp>
      <p:sp>
        <p:nvSpPr>
          <p:cNvPr id="752" name="Google Shape;752;p24"/>
          <p:cNvSpPr txBox="1"/>
          <p:nvPr/>
        </p:nvSpPr>
        <p:spPr>
          <a:xfrm>
            <a:off x="9890933" y="3655867"/>
            <a:ext cx="1936109" cy="1077218"/>
          </a:xfrm>
          <a:prstGeom prst="rect">
            <a:avLst/>
          </a:prstGeom>
          <a:noFill/>
          <a:ln>
            <a:noFill/>
          </a:ln>
        </p:spPr>
        <p:txBody>
          <a:bodyPr spcFirstLastPara="1" wrap="square" lIns="0" tIns="0" rIns="0" bIns="0" anchor="t" anchorCtr="0">
            <a:spAutoFit/>
          </a:bodyPr>
          <a:lstStyle/>
          <a:p>
            <a:pPr marL="247654" indent="-171450">
              <a:buClr>
                <a:srgbClr val="FFFFFF"/>
              </a:buClr>
              <a:buSzPts val="1800"/>
              <a:buFont typeface="Arial" panose="020B0604020202020204" pitchFamily="34" charset="0"/>
              <a:buChar char="•"/>
            </a:pPr>
            <a:r>
              <a:rPr lang="en-US">
                <a:solidFill>
                  <a:srgbClr val="FFFFFF"/>
                </a:solidFill>
                <a:latin typeface="Roboto"/>
                <a:ea typeface="Roboto"/>
                <a:cs typeface="Roboto"/>
                <a:sym typeface="Roboto"/>
              </a:rPr>
              <a:t>Workforce productivity</a:t>
            </a:r>
            <a:endParaRPr lang="en-US" sz="1000"/>
          </a:p>
          <a:p>
            <a:pPr marL="247654" indent="-171450">
              <a:buClr>
                <a:srgbClr val="FFFFFF"/>
              </a:buClr>
              <a:buSzPts val="1800"/>
              <a:buFont typeface="Arial" panose="020B0604020202020204" pitchFamily="34" charset="0"/>
              <a:buChar char="•"/>
            </a:pPr>
            <a:r>
              <a:rPr lang="en-US">
                <a:solidFill>
                  <a:srgbClr val="FFFFFF"/>
                </a:solidFill>
                <a:latin typeface="Roboto"/>
                <a:ea typeface="Roboto"/>
                <a:cs typeface="Roboto"/>
                <a:sym typeface="Roboto"/>
              </a:rPr>
              <a:t>Equipment performance</a:t>
            </a:r>
            <a:endParaRPr sz="1000"/>
          </a:p>
          <a:p>
            <a:pPr marL="247654" indent="-171450">
              <a:buClr>
                <a:srgbClr val="FFFFFF"/>
              </a:buClr>
              <a:buSzPts val="1800"/>
              <a:buFont typeface="Arial" panose="020B0604020202020204" pitchFamily="34" charset="0"/>
              <a:buChar char="•"/>
            </a:pPr>
            <a:r>
              <a:rPr lang="en-US">
                <a:solidFill>
                  <a:srgbClr val="FFFFFF"/>
                </a:solidFill>
                <a:latin typeface="Roboto"/>
                <a:ea typeface="Roboto"/>
                <a:cs typeface="Roboto"/>
                <a:sym typeface="Roboto"/>
              </a:rPr>
              <a:t>Infrastructure stress</a:t>
            </a:r>
            <a:endParaRPr sz="1000"/>
          </a:p>
        </p:txBody>
      </p:sp>
      <p:cxnSp>
        <p:nvCxnSpPr>
          <p:cNvPr id="753" name="Google Shape;753;p24"/>
          <p:cNvCxnSpPr>
            <a:cxnSpLocks/>
          </p:cNvCxnSpPr>
          <p:nvPr/>
        </p:nvCxnSpPr>
        <p:spPr>
          <a:xfrm flipH="1">
            <a:off x="8479971" y="3268930"/>
            <a:ext cx="1010050" cy="0"/>
          </a:xfrm>
          <a:prstGeom prst="straightConnector1">
            <a:avLst/>
          </a:prstGeom>
          <a:noFill/>
          <a:ln w="57150" cap="rnd" cmpd="sng">
            <a:solidFill>
              <a:srgbClr val="C4EEF9"/>
            </a:solidFill>
            <a:prstDash val="solid"/>
            <a:round/>
            <a:headEnd type="none" w="sm" len="sm"/>
            <a:tailEnd type="none" w="sm" len="sm"/>
          </a:ln>
        </p:spPr>
      </p:cxnSp>
      <p:sp>
        <p:nvSpPr>
          <p:cNvPr id="754" name="Google Shape;754;p24"/>
          <p:cNvSpPr/>
          <p:nvPr/>
        </p:nvSpPr>
        <p:spPr>
          <a:xfrm>
            <a:off x="9748880" y="1720890"/>
            <a:ext cx="2189416" cy="1548040"/>
          </a:xfrm>
          <a:custGeom>
            <a:avLst/>
            <a:gdLst/>
            <a:ahLst/>
            <a:cxnLst/>
            <a:rect l="l" t="t" r="r" b="b"/>
            <a:pathLst>
              <a:path w="5788533" h="1971040" extrusionOk="0">
                <a:moveTo>
                  <a:pt x="0" y="0"/>
                </a:moveTo>
                <a:lnTo>
                  <a:pt x="5788533" y="0"/>
                </a:lnTo>
                <a:lnTo>
                  <a:pt x="5788533" y="1971040"/>
                </a:lnTo>
                <a:lnTo>
                  <a:pt x="0" y="1971040"/>
                </a:lnTo>
                <a:close/>
              </a:path>
            </a:pathLst>
          </a:custGeom>
          <a:solidFill>
            <a:srgbClr val="C4EEF9"/>
          </a:solidFill>
          <a:ln>
            <a:noFill/>
          </a:ln>
        </p:spPr>
        <p:txBody>
          <a:bodyPr spcFirstLastPara="1" wrap="square" lIns="60950" tIns="30467" rIns="60950" bIns="30467" anchor="t" anchorCtr="0">
            <a:noAutofit/>
          </a:bodyPr>
          <a:lstStyle/>
          <a:p>
            <a:pPr>
              <a:buSzPts val="1400"/>
            </a:pPr>
            <a:endParaRPr sz="933"/>
          </a:p>
        </p:txBody>
      </p:sp>
      <p:sp>
        <p:nvSpPr>
          <p:cNvPr id="755" name="Google Shape;755;p24"/>
          <p:cNvSpPr txBox="1"/>
          <p:nvPr/>
        </p:nvSpPr>
        <p:spPr>
          <a:xfrm>
            <a:off x="9892865" y="1989615"/>
            <a:ext cx="1828268" cy="1077218"/>
          </a:xfrm>
          <a:prstGeom prst="rect">
            <a:avLst/>
          </a:prstGeom>
          <a:noFill/>
          <a:ln>
            <a:noFill/>
          </a:ln>
        </p:spPr>
        <p:txBody>
          <a:bodyPr spcFirstLastPara="1" wrap="square" lIns="0" tIns="0" rIns="0" bIns="0" anchor="t" anchorCtr="0">
            <a:spAutoFit/>
          </a:bodyPr>
          <a:lstStyle/>
          <a:p>
            <a:pPr marL="247654" indent="-171450">
              <a:buClr>
                <a:srgbClr val="0B5FBA"/>
              </a:buClr>
              <a:buSzPts val="1800"/>
              <a:buFont typeface="Arial" panose="020B0604020202020204" pitchFamily="34" charset="0"/>
              <a:buChar char="•"/>
            </a:pPr>
            <a:r>
              <a:rPr lang="en-US">
                <a:solidFill>
                  <a:schemeClr val="tx2"/>
                </a:solidFill>
                <a:latin typeface="Roboto"/>
                <a:ea typeface="Roboto"/>
                <a:cs typeface="Roboto"/>
                <a:sym typeface="Roboto"/>
              </a:rPr>
              <a:t>Health and safety</a:t>
            </a:r>
            <a:endParaRPr sz="1000">
              <a:solidFill>
                <a:schemeClr val="tx2"/>
              </a:solidFill>
            </a:endParaRPr>
          </a:p>
          <a:p>
            <a:pPr marL="247654" indent="-171450">
              <a:buClr>
                <a:srgbClr val="0B5FBA"/>
              </a:buClr>
              <a:buSzPts val="1800"/>
              <a:buFont typeface="Arial" panose="020B0604020202020204" pitchFamily="34" charset="0"/>
              <a:buChar char="•"/>
            </a:pPr>
            <a:r>
              <a:rPr lang="en-US">
                <a:solidFill>
                  <a:schemeClr val="tx2"/>
                </a:solidFill>
                <a:latin typeface="Roboto"/>
                <a:ea typeface="Roboto"/>
                <a:cs typeface="Roboto"/>
                <a:sym typeface="Roboto"/>
              </a:rPr>
              <a:t>Environmental and social impacts</a:t>
            </a:r>
            <a:endParaRPr sz="1000">
              <a:solidFill>
                <a:schemeClr val="tx2"/>
              </a:solidFill>
            </a:endParaRPr>
          </a:p>
          <a:p>
            <a:pPr marL="247654" indent="-171450">
              <a:buClr>
                <a:srgbClr val="0B5FBA"/>
              </a:buClr>
              <a:buSzPts val="1800"/>
              <a:buFont typeface="Arial" panose="020B0604020202020204" pitchFamily="34" charset="0"/>
              <a:buChar char="•"/>
            </a:pPr>
            <a:r>
              <a:rPr lang="en-US">
                <a:solidFill>
                  <a:schemeClr val="tx2"/>
                </a:solidFill>
                <a:latin typeface="Roboto"/>
                <a:ea typeface="Roboto"/>
                <a:cs typeface="Roboto"/>
                <a:sym typeface="Roboto"/>
              </a:rPr>
              <a:t>Financial impacts</a:t>
            </a:r>
            <a:endParaRPr sz="1000">
              <a:solidFill>
                <a:schemeClr val="tx2"/>
              </a:solidFill>
            </a:endParaRPr>
          </a:p>
          <a:p>
            <a:pPr marL="247654" indent="-171450">
              <a:buClr>
                <a:srgbClr val="0B5FBA"/>
              </a:buClr>
              <a:buSzPts val="1800"/>
              <a:buFont typeface="Arial" panose="020B0604020202020204" pitchFamily="34" charset="0"/>
              <a:buChar char="•"/>
            </a:pPr>
            <a:r>
              <a:rPr lang="en-US">
                <a:solidFill>
                  <a:schemeClr val="tx2"/>
                </a:solidFill>
                <a:latin typeface="Roboto"/>
                <a:ea typeface="Roboto"/>
                <a:cs typeface="Roboto"/>
                <a:sym typeface="Roboto"/>
              </a:rPr>
              <a:t>Reputation</a:t>
            </a:r>
            <a:endParaRPr sz="1000">
              <a:solidFill>
                <a:schemeClr val="tx2"/>
              </a:solidFill>
            </a:endParaRPr>
          </a:p>
        </p:txBody>
      </p:sp>
      <p:cxnSp>
        <p:nvCxnSpPr>
          <p:cNvPr id="756" name="Google Shape;756;p24"/>
          <p:cNvCxnSpPr>
            <a:cxnSpLocks/>
          </p:cNvCxnSpPr>
          <p:nvPr/>
        </p:nvCxnSpPr>
        <p:spPr>
          <a:xfrm flipH="1">
            <a:off x="7241734" y="6217733"/>
            <a:ext cx="2248288" cy="0"/>
          </a:xfrm>
          <a:prstGeom prst="straightConnector1">
            <a:avLst/>
          </a:prstGeom>
          <a:noFill/>
          <a:ln w="57150" cap="rnd" cmpd="sng">
            <a:solidFill>
              <a:schemeClr val="tx2"/>
            </a:solidFill>
            <a:prstDash val="solid"/>
            <a:round/>
            <a:headEnd type="none" w="sm" len="sm"/>
            <a:tailEnd type="none" w="sm" len="sm"/>
          </a:ln>
        </p:spPr>
      </p:cxnSp>
      <p:sp>
        <p:nvSpPr>
          <p:cNvPr id="757" name="Google Shape;757;p24"/>
          <p:cNvSpPr/>
          <p:nvPr/>
        </p:nvSpPr>
        <p:spPr>
          <a:xfrm rot="5400000">
            <a:off x="9427919" y="6164779"/>
            <a:ext cx="230115" cy="105908"/>
          </a:xfrm>
          <a:custGeom>
            <a:avLst/>
            <a:gdLst/>
            <a:ahLst/>
            <a:cxnLst/>
            <a:rect l="l" t="t" r="r" b="b"/>
            <a:pathLst>
              <a:path w="418846" h="361061" extrusionOk="0">
                <a:moveTo>
                  <a:pt x="0" y="361061"/>
                </a:moveTo>
                <a:lnTo>
                  <a:pt x="209423" y="0"/>
                </a:lnTo>
                <a:lnTo>
                  <a:pt x="418846" y="361061"/>
                </a:lnTo>
                <a:close/>
              </a:path>
            </a:pathLst>
          </a:custGeom>
          <a:solidFill>
            <a:schemeClr val="tx2"/>
          </a:solidFill>
          <a:ln>
            <a:noFill/>
          </a:ln>
        </p:spPr>
        <p:txBody>
          <a:bodyPr spcFirstLastPara="1" wrap="square" lIns="60950" tIns="30467" rIns="60950" bIns="30467" anchor="t" anchorCtr="0">
            <a:noAutofit/>
          </a:bodyPr>
          <a:lstStyle/>
          <a:p>
            <a:pPr>
              <a:buSzPts val="1400"/>
            </a:pPr>
            <a:endParaRPr sz="933"/>
          </a:p>
        </p:txBody>
      </p:sp>
      <p:sp>
        <p:nvSpPr>
          <p:cNvPr id="759" name="Google Shape;759;p24"/>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pPr algn="r">
                <a:buSzPts val="1400"/>
              </a:pPr>
              <a:t>18</a:t>
            </a:fld>
            <a:endParaRPr/>
          </a:p>
        </p:txBody>
      </p:sp>
      <p:sp>
        <p:nvSpPr>
          <p:cNvPr id="12" name="Google Shape;757;p24">
            <a:extLst>
              <a:ext uri="{FF2B5EF4-FFF2-40B4-BE49-F238E27FC236}">
                <a16:creationId xmlns:a16="http://schemas.microsoft.com/office/drawing/2014/main" id="{FA985FB6-AB48-6481-8567-9C41047C22E1}"/>
              </a:ext>
            </a:extLst>
          </p:cNvPr>
          <p:cNvSpPr/>
          <p:nvPr/>
        </p:nvSpPr>
        <p:spPr>
          <a:xfrm rot="5400000">
            <a:off x="9427918" y="4969100"/>
            <a:ext cx="230115" cy="105908"/>
          </a:xfrm>
          <a:custGeom>
            <a:avLst/>
            <a:gdLst/>
            <a:ahLst/>
            <a:cxnLst/>
            <a:rect l="l" t="t" r="r" b="b"/>
            <a:pathLst>
              <a:path w="418846" h="361061" extrusionOk="0">
                <a:moveTo>
                  <a:pt x="0" y="361061"/>
                </a:moveTo>
                <a:lnTo>
                  <a:pt x="209423" y="0"/>
                </a:lnTo>
                <a:lnTo>
                  <a:pt x="418846" y="361061"/>
                </a:lnTo>
                <a:close/>
              </a:path>
            </a:pathLst>
          </a:custGeom>
          <a:solidFill>
            <a:srgbClr val="00B0CE"/>
          </a:solidFill>
          <a:ln>
            <a:noFill/>
          </a:ln>
        </p:spPr>
        <p:txBody>
          <a:bodyPr spcFirstLastPara="1" wrap="square" lIns="60950" tIns="30467" rIns="60950" bIns="30467" anchor="t" anchorCtr="0">
            <a:noAutofit/>
          </a:bodyPr>
          <a:lstStyle/>
          <a:p>
            <a:pPr>
              <a:buSzPts val="1400"/>
            </a:pPr>
            <a:endParaRPr sz="933"/>
          </a:p>
        </p:txBody>
      </p:sp>
      <p:sp>
        <p:nvSpPr>
          <p:cNvPr id="14" name="Google Shape;757;p24">
            <a:extLst>
              <a:ext uri="{FF2B5EF4-FFF2-40B4-BE49-F238E27FC236}">
                <a16:creationId xmlns:a16="http://schemas.microsoft.com/office/drawing/2014/main" id="{28B012D5-90F5-2AD8-03AB-9C1938D9884F}"/>
              </a:ext>
            </a:extLst>
          </p:cNvPr>
          <p:cNvSpPr/>
          <p:nvPr/>
        </p:nvSpPr>
        <p:spPr>
          <a:xfrm rot="5400000">
            <a:off x="9421897" y="3228086"/>
            <a:ext cx="230115" cy="105908"/>
          </a:xfrm>
          <a:custGeom>
            <a:avLst/>
            <a:gdLst/>
            <a:ahLst/>
            <a:cxnLst/>
            <a:rect l="l" t="t" r="r" b="b"/>
            <a:pathLst>
              <a:path w="418846" h="361061" extrusionOk="0">
                <a:moveTo>
                  <a:pt x="0" y="361061"/>
                </a:moveTo>
                <a:lnTo>
                  <a:pt x="209423" y="0"/>
                </a:lnTo>
                <a:lnTo>
                  <a:pt x="418846" y="361061"/>
                </a:lnTo>
                <a:close/>
              </a:path>
            </a:pathLst>
          </a:custGeom>
          <a:solidFill>
            <a:schemeClr val="bg2">
              <a:lumMod val="90000"/>
            </a:schemeClr>
          </a:solidFill>
          <a:ln>
            <a:noFill/>
          </a:ln>
        </p:spPr>
        <p:txBody>
          <a:bodyPr spcFirstLastPara="1" wrap="square" lIns="60950" tIns="30467" rIns="60950" bIns="30467" anchor="t" anchorCtr="0">
            <a:noAutofit/>
          </a:bodyPr>
          <a:lstStyle/>
          <a:p>
            <a:pPr>
              <a:buSzPts val="1400"/>
            </a:pPr>
            <a:endParaRPr sz="933"/>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32">
          <a:extLst>
            <a:ext uri="{FF2B5EF4-FFF2-40B4-BE49-F238E27FC236}">
              <a16:creationId xmlns:a16="http://schemas.microsoft.com/office/drawing/2014/main" id="{76FEEEC8-CD84-3C81-C6FE-93DC43721A9A}"/>
            </a:ext>
          </a:extLst>
        </p:cNvPr>
        <p:cNvGrpSpPr/>
        <p:nvPr/>
      </p:nvGrpSpPr>
      <p:grpSpPr>
        <a:xfrm>
          <a:off x="0" y="0"/>
          <a:ext cx="0" cy="0"/>
          <a:chOff x="0" y="0"/>
          <a:chExt cx="0" cy="0"/>
        </a:xfrm>
      </p:grpSpPr>
      <p:sp>
        <p:nvSpPr>
          <p:cNvPr id="747" name="Google Shape;747;p24">
            <a:extLst>
              <a:ext uri="{FF2B5EF4-FFF2-40B4-BE49-F238E27FC236}">
                <a16:creationId xmlns:a16="http://schemas.microsoft.com/office/drawing/2014/main" id="{7D4BBE93-8ED7-7CC5-243A-3E66044025CF}"/>
              </a:ext>
            </a:extLst>
          </p:cNvPr>
          <p:cNvSpPr txBox="1"/>
          <p:nvPr/>
        </p:nvSpPr>
        <p:spPr>
          <a:xfrm>
            <a:off x="6592693" y="4624660"/>
            <a:ext cx="1337600" cy="389594"/>
          </a:xfrm>
          <a:prstGeom prst="rect">
            <a:avLst/>
          </a:prstGeom>
          <a:noFill/>
          <a:ln>
            <a:noFill/>
          </a:ln>
        </p:spPr>
        <p:txBody>
          <a:bodyPr spcFirstLastPara="1" wrap="square" lIns="0" tIns="0" rIns="0" bIns="0" anchor="t" anchorCtr="0">
            <a:spAutoFit/>
          </a:bodyPr>
          <a:lstStyle/>
          <a:p>
            <a:pPr algn="ctr">
              <a:buSzPts val="1899"/>
            </a:pPr>
            <a:r>
              <a:rPr lang="en-US" sz="1266">
                <a:solidFill>
                  <a:srgbClr val="FFFFFF"/>
                </a:solidFill>
                <a:latin typeface="Roboto"/>
                <a:ea typeface="Roboto"/>
                <a:cs typeface="Roboto"/>
                <a:sym typeface="Roboto"/>
              </a:rPr>
              <a:t>Impact t</a:t>
            </a:r>
            <a:endParaRPr sz="933"/>
          </a:p>
          <a:p>
            <a:pPr algn="ctr">
              <a:buSzPts val="1899"/>
            </a:pPr>
            <a:r>
              <a:rPr lang="en-US" sz="1266">
                <a:solidFill>
                  <a:srgbClr val="FFFFFF"/>
                </a:solidFill>
                <a:latin typeface="Roboto"/>
                <a:ea typeface="Roboto"/>
                <a:cs typeface="Roboto"/>
                <a:sym typeface="Roboto"/>
              </a:rPr>
              <a:t>asset level</a:t>
            </a:r>
            <a:endParaRPr sz="933"/>
          </a:p>
        </p:txBody>
      </p:sp>
      <p:sp>
        <p:nvSpPr>
          <p:cNvPr id="2" name="Title 1">
            <a:extLst>
              <a:ext uri="{FF2B5EF4-FFF2-40B4-BE49-F238E27FC236}">
                <a16:creationId xmlns:a16="http://schemas.microsoft.com/office/drawing/2014/main" id="{CB26145B-35DB-279D-CA15-0DE62BC77199}"/>
              </a:ext>
            </a:extLst>
          </p:cNvPr>
          <p:cNvSpPr>
            <a:spLocks noGrp="1"/>
          </p:cNvSpPr>
          <p:nvPr>
            <p:ph type="title"/>
          </p:nvPr>
        </p:nvSpPr>
        <p:spPr>
          <a:xfrm>
            <a:off x="429768" y="283464"/>
            <a:ext cx="9569638" cy="969264"/>
          </a:xfrm>
        </p:spPr>
        <p:txBody>
          <a:bodyPr>
            <a:normAutofit/>
          </a:bodyPr>
          <a:lstStyle/>
          <a:p>
            <a:r>
              <a:rPr lang="en-US" b="1">
                <a:solidFill>
                  <a:srgbClr val="0B5FBA"/>
                </a:solidFill>
                <a:latin typeface="Roboto"/>
                <a:ea typeface="Roboto"/>
                <a:cs typeface="Roboto"/>
                <a:sym typeface="Roboto"/>
              </a:rPr>
              <a:t>Cascading impacts of climate change</a:t>
            </a:r>
            <a:endParaRPr lang="en-GB"/>
          </a:p>
        </p:txBody>
      </p:sp>
      <p:sp>
        <p:nvSpPr>
          <p:cNvPr id="759" name="Google Shape;759;p24">
            <a:extLst>
              <a:ext uri="{FF2B5EF4-FFF2-40B4-BE49-F238E27FC236}">
                <a16:creationId xmlns:a16="http://schemas.microsoft.com/office/drawing/2014/main" id="{7D95933C-5361-73C5-11A9-D776F6231AF3}"/>
              </a:ext>
            </a:extLst>
          </p:cNvPr>
          <p:cNvSpPr txBox="1">
            <a:spLocks noGrp="1"/>
          </p:cNvSpPr>
          <p:nvPr>
            <p:ph type="sldNum" sz="quarter" idx="12"/>
          </p:nvPr>
        </p:nvSpPr>
        <p:spPr>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pPr algn="r">
                <a:buSzPts val="1400"/>
              </a:pPr>
              <a:t>19</a:t>
            </a:fld>
            <a:endParaRPr/>
          </a:p>
        </p:txBody>
      </p:sp>
      <p:sp>
        <p:nvSpPr>
          <p:cNvPr id="3" name="Content Placeholder 2">
            <a:extLst>
              <a:ext uri="{FF2B5EF4-FFF2-40B4-BE49-F238E27FC236}">
                <a16:creationId xmlns:a16="http://schemas.microsoft.com/office/drawing/2014/main" id="{73115157-5557-544A-11A6-FB805E5C7E30}"/>
              </a:ext>
            </a:extLst>
          </p:cNvPr>
          <p:cNvSpPr>
            <a:spLocks noGrp="1"/>
          </p:cNvSpPr>
          <p:nvPr>
            <p:ph idx="1"/>
          </p:nvPr>
        </p:nvSpPr>
        <p:spPr>
          <a:xfrm>
            <a:off x="6213988" y="1392008"/>
            <a:ext cx="5395845" cy="4073984"/>
          </a:xfrm>
        </p:spPr>
        <p:txBody>
          <a:bodyPr>
            <a:normAutofit fontScale="70000" lnSpcReduction="20000"/>
          </a:bodyPr>
          <a:lstStyle/>
          <a:p>
            <a:r>
              <a:rPr lang="pt-BR" sz="3400" b="1" err="1">
                <a:solidFill>
                  <a:srgbClr val="0B5FBA"/>
                </a:solidFill>
                <a:latin typeface="Roboto"/>
                <a:ea typeface="Roboto"/>
                <a:cs typeface="Roboto"/>
              </a:rPr>
              <a:t>Hydropower</a:t>
            </a:r>
            <a:r>
              <a:rPr lang="pt-BR" sz="3400" b="1">
                <a:solidFill>
                  <a:srgbClr val="0B5FBA"/>
                </a:solidFill>
                <a:latin typeface="Roboto"/>
                <a:ea typeface="Roboto"/>
                <a:cs typeface="Roboto"/>
              </a:rPr>
              <a:t> &amp; Energy Systems</a:t>
            </a:r>
          </a:p>
          <a:p>
            <a:endParaRPr lang="pt-BR" b="1">
              <a:solidFill>
                <a:srgbClr val="0B5FBA"/>
              </a:solidFill>
              <a:latin typeface="Roboto"/>
              <a:ea typeface="Roboto"/>
              <a:cs typeface="Roboto"/>
            </a:endParaRPr>
          </a:p>
          <a:p>
            <a:r>
              <a:rPr lang="pt-BR" b="1" err="1">
                <a:solidFill>
                  <a:srgbClr val="0B5FBA"/>
                </a:solidFill>
                <a:latin typeface="Roboto"/>
                <a:ea typeface="Roboto"/>
                <a:cs typeface="Roboto"/>
              </a:rPr>
              <a:t>Initial</a:t>
            </a:r>
            <a:r>
              <a:rPr lang="pt-BR" b="1">
                <a:solidFill>
                  <a:srgbClr val="0B5FBA"/>
                </a:solidFill>
                <a:latin typeface="Roboto"/>
                <a:ea typeface="Roboto"/>
                <a:cs typeface="Roboto"/>
              </a:rPr>
              <a:t> </a:t>
            </a:r>
            <a:r>
              <a:rPr lang="pt-BR" b="1" err="1">
                <a:solidFill>
                  <a:srgbClr val="0B5FBA"/>
                </a:solidFill>
                <a:latin typeface="Roboto"/>
                <a:ea typeface="Roboto"/>
                <a:cs typeface="Roboto"/>
              </a:rPr>
              <a:t>impact</a:t>
            </a:r>
            <a:r>
              <a:rPr lang="pt-BR" b="1">
                <a:solidFill>
                  <a:srgbClr val="0B5FBA"/>
                </a:solidFill>
                <a:latin typeface="Roboto"/>
                <a:ea typeface="Roboto"/>
                <a:cs typeface="Roboto"/>
              </a:rPr>
              <a:t>: </a:t>
            </a:r>
            <a:r>
              <a:rPr lang="pt-BR">
                <a:solidFill>
                  <a:srgbClr val="0B5FBA"/>
                </a:solidFill>
                <a:latin typeface="Roboto"/>
                <a:ea typeface="Roboto"/>
                <a:cs typeface="Roboto"/>
              </a:rPr>
              <a:t>Heavy </a:t>
            </a:r>
            <a:r>
              <a:rPr lang="pt-BR" err="1">
                <a:solidFill>
                  <a:srgbClr val="0B5FBA"/>
                </a:solidFill>
                <a:latin typeface="Roboto"/>
                <a:ea typeface="Roboto"/>
                <a:cs typeface="Roboto"/>
              </a:rPr>
              <a:t>rains</a:t>
            </a:r>
            <a:r>
              <a:rPr lang="pt-BR">
                <a:solidFill>
                  <a:srgbClr val="0B5FBA"/>
                </a:solidFill>
                <a:latin typeface="Roboto"/>
                <a:ea typeface="Roboto"/>
                <a:cs typeface="Roboto"/>
              </a:rPr>
              <a:t> cause </a:t>
            </a:r>
            <a:r>
              <a:rPr lang="pt-BR" err="1">
                <a:solidFill>
                  <a:srgbClr val="0B5FBA"/>
                </a:solidFill>
                <a:latin typeface="Roboto"/>
                <a:ea typeface="Roboto"/>
                <a:cs typeface="Roboto"/>
              </a:rPr>
              <a:t>sedimentation</a:t>
            </a:r>
            <a:r>
              <a:rPr lang="pt-BR">
                <a:solidFill>
                  <a:srgbClr val="0B5FBA"/>
                </a:solidFill>
                <a:latin typeface="Roboto"/>
                <a:ea typeface="Roboto"/>
                <a:cs typeface="Roboto"/>
              </a:rPr>
              <a:t> </a:t>
            </a:r>
            <a:r>
              <a:rPr lang="pt-BR" err="1">
                <a:solidFill>
                  <a:srgbClr val="0B5FBA"/>
                </a:solidFill>
                <a:latin typeface="Roboto"/>
                <a:ea typeface="Roboto"/>
                <a:cs typeface="Roboto"/>
              </a:rPr>
              <a:t>and</a:t>
            </a:r>
            <a:r>
              <a:rPr lang="pt-BR">
                <a:solidFill>
                  <a:srgbClr val="0B5FBA"/>
                </a:solidFill>
                <a:latin typeface="Roboto"/>
                <a:ea typeface="Roboto"/>
                <a:cs typeface="Roboto"/>
              </a:rPr>
              <a:t> </a:t>
            </a:r>
            <a:r>
              <a:rPr lang="pt-BR" err="1">
                <a:solidFill>
                  <a:srgbClr val="0B5FBA"/>
                </a:solidFill>
                <a:latin typeface="Roboto"/>
                <a:ea typeface="Roboto"/>
                <a:cs typeface="Roboto"/>
              </a:rPr>
              <a:t>landslides</a:t>
            </a:r>
            <a:r>
              <a:rPr lang="pt-BR">
                <a:solidFill>
                  <a:srgbClr val="0B5FBA"/>
                </a:solidFill>
                <a:latin typeface="Roboto"/>
                <a:ea typeface="Roboto"/>
                <a:cs typeface="Roboto"/>
              </a:rPr>
              <a:t> </a:t>
            </a:r>
            <a:r>
              <a:rPr lang="pt-BR" err="1">
                <a:solidFill>
                  <a:srgbClr val="0B5FBA"/>
                </a:solidFill>
                <a:latin typeface="Roboto"/>
                <a:ea typeface="Roboto"/>
                <a:cs typeface="Roboto"/>
              </a:rPr>
              <a:t>that</a:t>
            </a:r>
            <a:r>
              <a:rPr lang="pt-BR">
                <a:solidFill>
                  <a:srgbClr val="0B5FBA"/>
                </a:solidFill>
                <a:latin typeface="Roboto"/>
                <a:ea typeface="Roboto"/>
                <a:cs typeface="Roboto"/>
              </a:rPr>
              <a:t> </a:t>
            </a:r>
            <a:r>
              <a:rPr lang="pt-BR" err="1">
                <a:solidFill>
                  <a:srgbClr val="0B5FBA"/>
                </a:solidFill>
                <a:latin typeface="Roboto"/>
                <a:ea typeface="Roboto"/>
                <a:cs typeface="Roboto"/>
              </a:rPr>
              <a:t>block</a:t>
            </a:r>
            <a:r>
              <a:rPr lang="pt-BR">
                <a:solidFill>
                  <a:srgbClr val="0B5FBA"/>
                </a:solidFill>
                <a:latin typeface="Roboto"/>
                <a:ea typeface="Roboto"/>
                <a:cs typeface="Roboto"/>
              </a:rPr>
              <a:t> a </a:t>
            </a:r>
            <a:r>
              <a:rPr lang="pt-BR" err="1">
                <a:solidFill>
                  <a:srgbClr val="0B5FBA"/>
                </a:solidFill>
                <a:latin typeface="Roboto"/>
                <a:ea typeface="Roboto"/>
                <a:cs typeface="Roboto"/>
              </a:rPr>
              <a:t>hydropower</a:t>
            </a:r>
            <a:r>
              <a:rPr lang="pt-BR">
                <a:solidFill>
                  <a:srgbClr val="0B5FBA"/>
                </a:solidFill>
                <a:latin typeface="Roboto"/>
                <a:ea typeface="Roboto"/>
                <a:cs typeface="Roboto"/>
              </a:rPr>
              <a:t> </a:t>
            </a:r>
            <a:r>
              <a:rPr lang="pt-BR" err="1">
                <a:solidFill>
                  <a:srgbClr val="0B5FBA"/>
                </a:solidFill>
                <a:latin typeface="Roboto"/>
                <a:ea typeface="Roboto"/>
                <a:cs typeface="Roboto"/>
              </a:rPr>
              <a:t>reservoir</a:t>
            </a:r>
            <a:r>
              <a:rPr lang="pt-BR">
                <a:solidFill>
                  <a:srgbClr val="0B5FBA"/>
                </a:solidFill>
                <a:latin typeface="Roboto"/>
                <a:ea typeface="Roboto"/>
                <a:cs typeface="Roboto"/>
              </a:rPr>
              <a:t>.</a:t>
            </a:r>
          </a:p>
          <a:p>
            <a:r>
              <a:rPr lang="pt-BR" b="1" err="1">
                <a:solidFill>
                  <a:srgbClr val="0B5FBA"/>
                </a:solidFill>
                <a:latin typeface="Roboto"/>
                <a:ea typeface="Roboto"/>
                <a:cs typeface="Roboto"/>
              </a:rPr>
              <a:t>Cascade</a:t>
            </a:r>
            <a:r>
              <a:rPr lang="pt-BR" b="1">
                <a:solidFill>
                  <a:srgbClr val="0B5FBA"/>
                </a:solidFill>
                <a:latin typeface="Roboto"/>
                <a:ea typeface="Roboto"/>
                <a:cs typeface="Roboto"/>
              </a:rPr>
              <a:t> 1: </a:t>
            </a:r>
            <a:r>
              <a:rPr lang="pt-BR">
                <a:solidFill>
                  <a:srgbClr val="0B5FBA"/>
                </a:solidFill>
                <a:latin typeface="Roboto"/>
                <a:ea typeface="Roboto"/>
                <a:cs typeface="Roboto"/>
              </a:rPr>
              <a:t>Power </a:t>
            </a:r>
            <a:r>
              <a:rPr lang="pt-BR" err="1">
                <a:solidFill>
                  <a:srgbClr val="0B5FBA"/>
                </a:solidFill>
                <a:latin typeface="Roboto"/>
                <a:ea typeface="Roboto"/>
                <a:cs typeface="Roboto"/>
              </a:rPr>
              <a:t>production</a:t>
            </a:r>
            <a:r>
              <a:rPr lang="pt-BR">
                <a:solidFill>
                  <a:srgbClr val="0B5FBA"/>
                </a:solidFill>
                <a:latin typeface="Roboto"/>
                <a:ea typeface="Roboto"/>
                <a:cs typeface="Roboto"/>
              </a:rPr>
              <a:t> </a:t>
            </a:r>
            <a:r>
              <a:rPr lang="pt-BR" err="1">
                <a:solidFill>
                  <a:srgbClr val="0B5FBA"/>
                </a:solidFill>
                <a:latin typeface="Roboto"/>
                <a:ea typeface="Roboto"/>
                <a:cs typeface="Roboto"/>
              </a:rPr>
              <a:t>drops</a:t>
            </a:r>
            <a:r>
              <a:rPr lang="pt-BR">
                <a:solidFill>
                  <a:srgbClr val="0B5FBA"/>
                </a:solidFill>
                <a:latin typeface="Roboto"/>
                <a:ea typeface="Roboto"/>
                <a:cs typeface="Roboto"/>
              </a:rPr>
              <a:t> </a:t>
            </a:r>
            <a:r>
              <a:rPr lang="pt-BR" err="1">
                <a:solidFill>
                  <a:srgbClr val="0B5FBA"/>
                </a:solidFill>
                <a:latin typeface="Roboto"/>
                <a:ea typeface="Roboto"/>
                <a:cs typeface="Roboto"/>
              </a:rPr>
              <a:t>sharply</a:t>
            </a:r>
            <a:r>
              <a:rPr lang="pt-BR">
                <a:solidFill>
                  <a:srgbClr val="0B5FBA"/>
                </a:solidFill>
                <a:latin typeface="Roboto"/>
                <a:ea typeface="Roboto"/>
                <a:cs typeface="Roboto"/>
              </a:rPr>
              <a:t>, </a:t>
            </a:r>
            <a:r>
              <a:rPr lang="pt-BR" err="1">
                <a:solidFill>
                  <a:srgbClr val="0B5FBA"/>
                </a:solidFill>
                <a:latin typeface="Roboto"/>
                <a:ea typeface="Roboto"/>
                <a:cs typeface="Roboto"/>
              </a:rPr>
              <a:t>leading</a:t>
            </a:r>
            <a:r>
              <a:rPr lang="pt-BR">
                <a:solidFill>
                  <a:srgbClr val="0B5FBA"/>
                </a:solidFill>
                <a:latin typeface="Roboto"/>
                <a:ea typeface="Roboto"/>
                <a:cs typeface="Roboto"/>
              </a:rPr>
              <a:t> </a:t>
            </a:r>
            <a:r>
              <a:rPr lang="pt-BR" err="1">
                <a:solidFill>
                  <a:srgbClr val="0B5FBA"/>
                </a:solidFill>
                <a:latin typeface="Roboto"/>
                <a:ea typeface="Roboto"/>
                <a:cs typeface="Roboto"/>
              </a:rPr>
              <a:t>to</a:t>
            </a:r>
            <a:r>
              <a:rPr lang="pt-BR">
                <a:solidFill>
                  <a:srgbClr val="0B5FBA"/>
                </a:solidFill>
                <a:latin typeface="Roboto"/>
                <a:ea typeface="Roboto"/>
                <a:cs typeface="Roboto"/>
              </a:rPr>
              <a:t> </a:t>
            </a:r>
            <a:r>
              <a:rPr lang="pt-BR" err="1">
                <a:solidFill>
                  <a:srgbClr val="0B5FBA"/>
                </a:solidFill>
                <a:latin typeface="Roboto"/>
                <a:ea typeface="Roboto"/>
                <a:cs typeface="Roboto"/>
              </a:rPr>
              <a:t>rolling</a:t>
            </a:r>
            <a:r>
              <a:rPr lang="pt-BR">
                <a:solidFill>
                  <a:srgbClr val="0B5FBA"/>
                </a:solidFill>
                <a:latin typeface="Roboto"/>
                <a:ea typeface="Roboto"/>
                <a:cs typeface="Roboto"/>
              </a:rPr>
              <a:t> blackouts.</a:t>
            </a:r>
          </a:p>
          <a:p>
            <a:r>
              <a:rPr lang="pt-BR" b="1" err="1">
                <a:solidFill>
                  <a:srgbClr val="0B5FBA"/>
                </a:solidFill>
                <a:latin typeface="Roboto"/>
                <a:ea typeface="Roboto"/>
                <a:cs typeface="Roboto"/>
              </a:rPr>
              <a:t>Cascade</a:t>
            </a:r>
            <a:r>
              <a:rPr lang="pt-BR" b="1">
                <a:solidFill>
                  <a:srgbClr val="0B5FBA"/>
                </a:solidFill>
                <a:latin typeface="Roboto"/>
                <a:ea typeface="Roboto"/>
                <a:cs typeface="Roboto"/>
              </a:rPr>
              <a:t> 2: </a:t>
            </a:r>
            <a:r>
              <a:rPr lang="pt-BR" err="1">
                <a:solidFill>
                  <a:srgbClr val="0B5FBA"/>
                </a:solidFill>
                <a:latin typeface="Roboto"/>
                <a:ea typeface="Roboto"/>
                <a:cs typeface="Roboto"/>
              </a:rPr>
              <a:t>Water</a:t>
            </a:r>
            <a:r>
              <a:rPr lang="pt-BR">
                <a:solidFill>
                  <a:srgbClr val="0B5FBA"/>
                </a:solidFill>
                <a:latin typeface="Roboto"/>
                <a:ea typeface="Roboto"/>
                <a:cs typeface="Roboto"/>
              </a:rPr>
              <a:t> </a:t>
            </a:r>
            <a:r>
              <a:rPr lang="pt-BR" err="1">
                <a:solidFill>
                  <a:srgbClr val="0B5FBA"/>
                </a:solidFill>
                <a:latin typeface="Roboto"/>
                <a:ea typeface="Roboto"/>
                <a:cs typeface="Roboto"/>
              </a:rPr>
              <a:t>pumping</a:t>
            </a:r>
            <a:r>
              <a:rPr lang="pt-BR">
                <a:solidFill>
                  <a:srgbClr val="0B5FBA"/>
                </a:solidFill>
                <a:latin typeface="Roboto"/>
                <a:ea typeface="Roboto"/>
                <a:cs typeface="Roboto"/>
              </a:rPr>
              <a:t> for </a:t>
            </a:r>
            <a:r>
              <a:rPr lang="pt-BR" err="1">
                <a:solidFill>
                  <a:srgbClr val="0B5FBA"/>
                </a:solidFill>
                <a:latin typeface="Roboto"/>
                <a:ea typeface="Roboto"/>
                <a:cs typeface="Roboto"/>
              </a:rPr>
              <a:t>irrigation</a:t>
            </a:r>
            <a:r>
              <a:rPr lang="pt-BR">
                <a:solidFill>
                  <a:srgbClr val="0B5FBA"/>
                </a:solidFill>
                <a:latin typeface="Roboto"/>
                <a:ea typeface="Roboto"/>
                <a:cs typeface="Roboto"/>
              </a:rPr>
              <a:t> </a:t>
            </a:r>
            <a:r>
              <a:rPr lang="pt-BR" err="1">
                <a:solidFill>
                  <a:srgbClr val="0B5FBA"/>
                </a:solidFill>
                <a:latin typeface="Roboto"/>
                <a:ea typeface="Roboto"/>
                <a:cs typeface="Roboto"/>
              </a:rPr>
              <a:t>and</a:t>
            </a:r>
            <a:r>
              <a:rPr lang="pt-BR">
                <a:solidFill>
                  <a:srgbClr val="0B5FBA"/>
                </a:solidFill>
                <a:latin typeface="Roboto"/>
                <a:ea typeface="Roboto"/>
                <a:cs typeface="Roboto"/>
              </a:rPr>
              <a:t> </a:t>
            </a:r>
            <a:r>
              <a:rPr lang="pt-BR" err="1">
                <a:solidFill>
                  <a:srgbClr val="0B5FBA"/>
                </a:solidFill>
                <a:latin typeface="Roboto"/>
                <a:ea typeface="Roboto"/>
                <a:cs typeface="Roboto"/>
              </a:rPr>
              <a:t>urban</a:t>
            </a:r>
            <a:r>
              <a:rPr lang="pt-BR">
                <a:solidFill>
                  <a:srgbClr val="0B5FBA"/>
                </a:solidFill>
                <a:latin typeface="Roboto"/>
                <a:ea typeface="Roboto"/>
                <a:cs typeface="Roboto"/>
              </a:rPr>
              <a:t> </a:t>
            </a:r>
            <a:r>
              <a:rPr lang="pt-BR" err="1">
                <a:solidFill>
                  <a:srgbClr val="0B5FBA"/>
                </a:solidFill>
                <a:latin typeface="Roboto"/>
                <a:ea typeface="Roboto"/>
                <a:cs typeface="Roboto"/>
              </a:rPr>
              <a:t>supply</a:t>
            </a:r>
            <a:r>
              <a:rPr lang="pt-BR">
                <a:solidFill>
                  <a:srgbClr val="0B5FBA"/>
                </a:solidFill>
                <a:latin typeface="Roboto"/>
                <a:ea typeface="Roboto"/>
                <a:cs typeface="Roboto"/>
              </a:rPr>
              <a:t> </a:t>
            </a:r>
            <a:r>
              <a:rPr lang="pt-BR" err="1">
                <a:solidFill>
                  <a:srgbClr val="0B5FBA"/>
                </a:solidFill>
                <a:latin typeface="Roboto"/>
                <a:ea typeface="Roboto"/>
                <a:cs typeface="Roboto"/>
              </a:rPr>
              <a:t>is</a:t>
            </a:r>
            <a:r>
              <a:rPr lang="pt-BR">
                <a:solidFill>
                  <a:srgbClr val="0B5FBA"/>
                </a:solidFill>
                <a:latin typeface="Roboto"/>
                <a:ea typeface="Roboto"/>
                <a:cs typeface="Roboto"/>
              </a:rPr>
              <a:t> </a:t>
            </a:r>
            <a:r>
              <a:rPr lang="pt-BR" err="1">
                <a:solidFill>
                  <a:srgbClr val="0B5FBA"/>
                </a:solidFill>
                <a:latin typeface="Roboto"/>
                <a:ea typeface="Roboto"/>
                <a:cs typeface="Roboto"/>
              </a:rPr>
              <a:t>interrupted</a:t>
            </a:r>
            <a:r>
              <a:rPr lang="pt-BR">
                <a:solidFill>
                  <a:srgbClr val="0B5FBA"/>
                </a:solidFill>
                <a:latin typeface="Roboto"/>
                <a:ea typeface="Roboto"/>
                <a:cs typeface="Roboto"/>
              </a:rPr>
              <a:t>, </a:t>
            </a:r>
            <a:r>
              <a:rPr lang="pt-BR" err="1">
                <a:solidFill>
                  <a:srgbClr val="0B5FBA"/>
                </a:solidFill>
                <a:latin typeface="Roboto"/>
                <a:ea typeface="Roboto"/>
                <a:cs typeface="Roboto"/>
              </a:rPr>
              <a:t>further</a:t>
            </a:r>
            <a:r>
              <a:rPr lang="pt-BR">
                <a:solidFill>
                  <a:srgbClr val="0B5FBA"/>
                </a:solidFill>
                <a:latin typeface="Roboto"/>
                <a:ea typeface="Roboto"/>
                <a:cs typeface="Roboto"/>
              </a:rPr>
              <a:t> </a:t>
            </a:r>
            <a:r>
              <a:rPr lang="pt-BR" err="1">
                <a:solidFill>
                  <a:srgbClr val="0B5FBA"/>
                </a:solidFill>
                <a:latin typeface="Roboto"/>
                <a:ea typeface="Roboto"/>
                <a:cs typeface="Roboto"/>
              </a:rPr>
              <a:t>stressing</a:t>
            </a:r>
            <a:r>
              <a:rPr lang="pt-BR">
                <a:solidFill>
                  <a:srgbClr val="0B5FBA"/>
                </a:solidFill>
                <a:latin typeface="Roboto"/>
                <a:ea typeface="Roboto"/>
                <a:cs typeface="Roboto"/>
              </a:rPr>
              <a:t> </a:t>
            </a:r>
            <a:r>
              <a:rPr lang="pt-BR" err="1">
                <a:solidFill>
                  <a:srgbClr val="0B5FBA"/>
                </a:solidFill>
                <a:latin typeface="Roboto"/>
                <a:ea typeface="Roboto"/>
                <a:cs typeface="Roboto"/>
              </a:rPr>
              <a:t>agriculture</a:t>
            </a:r>
            <a:r>
              <a:rPr lang="pt-BR">
                <a:solidFill>
                  <a:srgbClr val="0B5FBA"/>
                </a:solidFill>
                <a:latin typeface="Roboto"/>
                <a:ea typeface="Roboto"/>
                <a:cs typeface="Roboto"/>
              </a:rPr>
              <a:t> </a:t>
            </a:r>
            <a:r>
              <a:rPr lang="pt-BR" err="1">
                <a:solidFill>
                  <a:srgbClr val="0B5FBA"/>
                </a:solidFill>
                <a:latin typeface="Roboto"/>
                <a:ea typeface="Roboto"/>
                <a:cs typeface="Roboto"/>
              </a:rPr>
              <a:t>and</a:t>
            </a:r>
            <a:r>
              <a:rPr lang="pt-BR">
                <a:solidFill>
                  <a:srgbClr val="0B5FBA"/>
                </a:solidFill>
                <a:latin typeface="Roboto"/>
                <a:ea typeface="Roboto"/>
                <a:cs typeface="Roboto"/>
              </a:rPr>
              <a:t> </a:t>
            </a:r>
            <a:r>
              <a:rPr lang="pt-BR" err="1">
                <a:solidFill>
                  <a:srgbClr val="0B5FBA"/>
                </a:solidFill>
                <a:latin typeface="Roboto"/>
                <a:ea typeface="Roboto"/>
                <a:cs typeface="Roboto"/>
              </a:rPr>
              <a:t>households</a:t>
            </a:r>
            <a:r>
              <a:rPr lang="pt-BR">
                <a:solidFill>
                  <a:srgbClr val="0B5FBA"/>
                </a:solidFill>
                <a:latin typeface="Roboto"/>
                <a:ea typeface="Roboto"/>
                <a:cs typeface="Roboto"/>
              </a:rPr>
              <a:t>.</a:t>
            </a:r>
          </a:p>
          <a:p>
            <a:r>
              <a:rPr lang="pt-BR" b="1" err="1">
                <a:solidFill>
                  <a:srgbClr val="0B5FBA"/>
                </a:solidFill>
                <a:latin typeface="Roboto"/>
                <a:ea typeface="Roboto"/>
                <a:cs typeface="Roboto"/>
              </a:rPr>
              <a:t>Cascade</a:t>
            </a:r>
            <a:r>
              <a:rPr lang="pt-BR" b="1">
                <a:solidFill>
                  <a:srgbClr val="0B5FBA"/>
                </a:solidFill>
                <a:latin typeface="Roboto"/>
                <a:ea typeface="Roboto"/>
                <a:cs typeface="Roboto"/>
              </a:rPr>
              <a:t> 3: </a:t>
            </a:r>
            <a:r>
              <a:rPr lang="pt-BR">
                <a:solidFill>
                  <a:srgbClr val="0B5FBA"/>
                </a:solidFill>
                <a:latin typeface="Roboto"/>
                <a:ea typeface="Roboto"/>
                <a:cs typeface="Roboto"/>
              </a:rPr>
              <a:t>Industries </a:t>
            </a:r>
            <a:r>
              <a:rPr lang="pt-BR" err="1">
                <a:solidFill>
                  <a:srgbClr val="0B5FBA"/>
                </a:solidFill>
                <a:latin typeface="Roboto"/>
                <a:ea typeface="Roboto"/>
                <a:cs typeface="Roboto"/>
              </a:rPr>
              <a:t>dependent</a:t>
            </a:r>
            <a:r>
              <a:rPr lang="pt-BR">
                <a:solidFill>
                  <a:srgbClr val="0B5FBA"/>
                </a:solidFill>
                <a:latin typeface="Roboto"/>
                <a:ea typeface="Roboto"/>
                <a:cs typeface="Roboto"/>
              </a:rPr>
              <a:t> </a:t>
            </a:r>
            <a:r>
              <a:rPr lang="pt-BR" err="1">
                <a:solidFill>
                  <a:srgbClr val="0B5FBA"/>
                </a:solidFill>
                <a:latin typeface="Roboto"/>
                <a:ea typeface="Roboto"/>
                <a:cs typeface="Roboto"/>
              </a:rPr>
              <a:t>on</a:t>
            </a:r>
            <a:r>
              <a:rPr lang="pt-BR">
                <a:solidFill>
                  <a:srgbClr val="0B5FBA"/>
                </a:solidFill>
                <a:latin typeface="Roboto"/>
                <a:ea typeface="Roboto"/>
                <a:cs typeface="Roboto"/>
              </a:rPr>
              <a:t> </a:t>
            </a:r>
            <a:r>
              <a:rPr lang="pt-BR" err="1">
                <a:solidFill>
                  <a:srgbClr val="0B5FBA"/>
                </a:solidFill>
                <a:latin typeface="Roboto"/>
                <a:ea typeface="Roboto"/>
                <a:cs typeface="Roboto"/>
              </a:rPr>
              <a:t>stable</a:t>
            </a:r>
            <a:r>
              <a:rPr lang="pt-BR">
                <a:solidFill>
                  <a:srgbClr val="0B5FBA"/>
                </a:solidFill>
                <a:latin typeface="Roboto"/>
                <a:ea typeface="Roboto"/>
                <a:cs typeface="Roboto"/>
              </a:rPr>
              <a:t> </a:t>
            </a:r>
            <a:r>
              <a:rPr lang="pt-BR" err="1">
                <a:solidFill>
                  <a:srgbClr val="0B5FBA"/>
                </a:solidFill>
                <a:latin typeface="Roboto"/>
                <a:ea typeface="Roboto"/>
                <a:cs typeface="Roboto"/>
              </a:rPr>
              <a:t>electricity</a:t>
            </a:r>
            <a:r>
              <a:rPr lang="pt-BR">
                <a:solidFill>
                  <a:srgbClr val="0B5FBA"/>
                </a:solidFill>
                <a:latin typeface="Roboto"/>
                <a:ea typeface="Roboto"/>
                <a:cs typeface="Roboto"/>
              </a:rPr>
              <a:t> (e.g., food </a:t>
            </a:r>
            <a:r>
              <a:rPr lang="pt-BR" err="1">
                <a:solidFill>
                  <a:srgbClr val="0B5FBA"/>
                </a:solidFill>
                <a:latin typeface="Roboto"/>
                <a:ea typeface="Roboto"/>
                <a:cs typeface="Roboto"/>
              </a:rPr>
              <a:t>processing</a:t>
            </a:r>
            <a:r>
              <a:rPr lang="pt-BR">
                <a:solidFill>
                  <a:srgbClr val="0B5FBA"/>
                </a:solidFill>
                <a:latin typeface="Roboto"/>
                <a:ea typeface="Roboto"/>
                <a:cs typeface="Roboto"/>
              </a:rPr>
              <a:t>, cold </a:t>
            </a:r>
            <a:r>
              <a:rPr lang="pt-BR" err="1">
                <a:solidFill>
                  <a:srgbClr val="0B5FBA"/>
                </a:solidFill>
                <a:latin typeface="Roboto"/>
                <a:ea typeface="Roboto"/>
                <a:cs typeface="Roboto"/>
              </a:rPr>
              <a:t>storage</a:t>
            </a:r>
            <a:r>
              <a:rPr lang="pt-BR">
                <a:solidFill>
                  <a:srgbClr val="0B5FBA"/>
                </a:solidFill>
                <a:latin typeface="Roboto"/>
                <a:ea typeface="Roboto"/>
                <a:cs typeface="Roboto"/>
              </a:rPr>
              <a:t>) </a:t>
            </a:r>
            <a:r>
              <a:rPr lang="pt-BR" err="1">
                <a:solidFill>
                  <a:srgbClr val="0B5FBA"/>
                </a:solidFill>
                <a:latin typeface="Roboto"/>
                <a:ea typeface="Roboto"/>
                <a:cs typeface="Roboto"/>
              </a:rPr>
              <a:t>shut</a:t>
            </a:r>
            <a:r>
              <a:rPr lang="pt-BR">
                <a:solidFill>
                  <a:srgbClr val="0B5FBA"/>
                </a:solidFill>
                <a:latin typeface="Roboto"/>
                <a:ea typeface="Roboto"/>
                <a:cs typeface="Roboto"/>
              </a:rPr>
              <a:t> </a:t>
            </a:r>
            <a:r>
              <a:rPr lang="pt-BR" err="1">
                <a:solidFill>
                  <a:srgbClr val="0B5FBA"/>
                </a:solidFill>
                <a:latin typeface="Roboto"/>
                <a:ea typeface="Roboto"/>
                <a:cs typeface="Roboto"/>
              </a:rPr>
              <a:t>down</a:t>
            </a:r>
            <a:r>
              <a:rPr lang="pt-BR">
                <a:solidFill>
                  <a:srgbClr val="0B5FBA"/>
                </a:solidFill>
                <a:latin typeface="Roboto"/>
                <a:ea typeface="Roboto"/>
                <a:cs typeface="Roboto"/>
              </a:rPr>
              <a:t>, </a:t>
            </a:r>
            <a:r>
              <a:rPr lang="pt-BR" err="1">
                <a:solidFill>
                  <a:srgbClr val="0B5FBA"/>
                </a:solidFill>
                <a:latin typeface="Roboto"/>
                <a:ea typeface="Roboto"/>
                <a:cs typeface="Roboto"/>
              </a:rPr>
              <a:t>triggering</a:t>
            </a:r>
            <a:r>
              <a:rPr lang="pt-BR">
                <a:solidFill>
                  <a:srgbClr val="0B5FBA"/>
                </a:solidFill>
                <a:latin typeface="Roboto"/>
                <a:ea typeface="Roboto"/>
                <a:cs typeface="Roboto"/>
              </a:rPr>
              <a:t> </a:t>
            </a:r>
            <a:r>
              <a:rPr lang="pt-BR" err="1">
                <a:solidFill>
                  <a:srgbClr val="0B5FBA"/>
                </a:solidFill>
                <a:latin typeface="Roboto"/>
                <a:ea typeface="Roboto"/>
                <a:cs typeface="Roboto"/>
              </a:rPr>
              <a:t>job</a:t>
            </a:r>
            <a:r>
              <a:rPr lang="pt-BR">
                <a:solidFill>
                  <a:srgbClr val="0B5FBA"/>
                </a:solidFill>
                <a:latin typeface="Roboto"/>
                <a:ea typeface="Roboto"/>
                <a:cs typeface="Roboto"/>
              </a:rPr>
              <a:t> </a:t>
            </a:r>
            <a:r>
              <a:rPr lang="pt-BR" err="1">
                <a:solidFill>
                  <a:srgbClr val="0B5FBA"/>
                </a:solidFill>
                <a:latin typeface="Roboto"/>
                <a:ea typeface="Roboto"/>
                <a:cs typeface="Roboto"/>
              </a:rPr>
              <a:t>losses</a:t>
            </a:r>
            <a:r>
              <a:rPr lang="pt-BR">
                <a:solidFill>
                  <a:srgbClr val="0B5FBA"/>
                </a:solidFill>
                <a:latin typeface="Roboto"/>
                <a:ea typeface="Roboto"/>
                <a:cs typeface="Roboto"/>
              </a:rPr>
              <a:t>.</a:t>
            </a:r>
          </a:p>
        </p:txBody>
      </p:sp>
      <p:sp>
        <p:nvSpPr>
          <p:cNvPr id="6" name="Content Placeholder 2">
            <a:extLst>
              <a:ext uri="{FF2B5EF4-FFF2-40B4-BE49-F238E27FC236}">
                <a16:creationId xmlns:a16="http://schemas.microsoft.com/office/drawing/2014/main" id="{70989002-DC57-12A2-C55D-E760D278A151}"/>
              </a:ext>
            </a:extLst>
          </p:cNvPr>
          <p:cNvSpPr txBox="1">
            <a:spLocks/>
          </p:cNvSpPr>
          <p:nvPr/>
        </p:nvSpPr>
        <p:spPr>
          <a:xfrm>
            <a:off x="582167" y="1423755"/>
            <a:ext cx="5395845" cy="4073984"/>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buSzPts val="2300"/>
            </a:pPr>
            <a:r>
              <a:rPr lang="en-GB" sz="3100" b="1" dirty="0">
                <a:solidFill>
                  <a:srgbClr val="0B5FBA"/>
                </a:solidFill>
                <a:latin typeface="Roboto"/>
                <a:ea typeface="Roboto"/>
                <a:cs typeface="Roboto"/>
              </a:rPr>
              <a:t>Irrigation &amp; Food Security</a:t>
            </a:r>
          </a:p>
          <a:p>
            <a:pPr>
              <a:buClrTx/>
            </a:pPr>
            <a:endParaRPr lang="en-GB" b="1" dirty="0">
              <a:solidFill>
                <a:srgbClr val="0B5FBA"/>
              </a:solidFill>
              <a:latin typeface="Roboto"/>
              <a:ea typeface="Roboto"/>
              <a:cs typeface="Roboto"/>
            </a:endParaRPr>
          </a:p>
          <a:p>
            <a:pPr>
              <a:buClrTx/>
            </a:pPr>
            <a:r>
              <a:rPr lang="en-GB" b="1" dirty="0">
                <a:solidFill>
                  <a:srgbClr val="0B5FBA"/>
                </a:solidFill>
                <a:latin typeface="Roboto"/>
                <a:ea typeface="Roboto"/>
                <a:cs typeface="Roboto"/>
              </a:rPr>
              <a:t>Initial impact: </a:t>
            </a:r>
            <a:r>
              <a:rPr lang="en-GB" dirty="0">
                <a:solidFill>
                  <a:srgbClr val="0B5FBA"/>
                </a:solidFill>
                <a:latin typeface="Roboto"/>
                <a:ea typeface="Roboto"/>
                <a:cs typeface="Roboto"/>
              </a:rPr>
              <a:t>Prolonged drought dries up irrigation canals.</a:t>
            </a:r>
          </a:p>
          <a:p>
            <a:pPr>
              <a:buClrTx/>
            </a:pPr>
            <a:r>
              <a:rPr lang="en-GB" b="1" dirty="0">
                <a:solidFill>
                  <a:srgbClr val="0B5FBA"/>
                </a:solidFill>
                <a:latin typeface="Roboto"/>
                <a:ea typeface="Roboto"/>
                <a:cs typeface="Roboto"/>
              </a:rPr>
              <a:t>Cascade 1: </a:t>
            </a:r>
            <a:r>
              <a:rPr lang="en-GB" dirty="0">
                <a:solidFill>
                  <a:srgbClr val="0B5FBA"/>
                </a:solidFill>
                <a:latin typeface="Roboto"/>
                <a:ea typeface="Roboto"/>
                <a:cs typeface="Roboto"/>
              </a:rPr>
              <a:t>Farmers lose crops, leading to food shortages and reduced household incomes.</a:t>
            </a:r>
          </a:p>
          <a:p>
            <a:pPr>
              <a:buClrTx/>
            </a:pPr>
            <a:r>
              <a:rPr lang="en-GB" b="1" dirty="0">
                <a:solidFill>
                  <a:srgbClr val="0B5FBA"/>
                </a:solidFill>
                <a:latin typeface="Roboto"/>
                <a:ea typeface="Roboto"/>
                <a:cs typeface="Roboto"/>
              </a:rPr>
              <a:t>Cascade 2: </a:t>
            </a:r>
            <a:r>
              <a:rPr lang="en-GB" dirty="0">
                <a:solidFill>
                  <a:srgbClr val="0B5FBA"/>
                </a:solidFill>
                <a:latin typeface="Roboto"/>
                <a:ea typeface="Roboto"/>
                <a:cs typeface="Roboto"/>
              </a:rPr>
              <a:t>Loss of local harvests increases dependence on food imports, driving up prices.</a:t>
            </a:r>
          </a:p>
          <a:p>
            <a:pPr>
              <a:buClrTx/>
            </a:pPr>
            <a:r>
              <a:rPr lang="en-GB" b="1" dirty="0">
                <a:solidFill>
                  <a:srgbClr val="0B5FBA"/>
                </a:solidFill>
                <a:latin typeface="Roboto"/>
                <a:ea typeface="Roboto"/>
                <a:cs typeface="Roboto"/>
              </a:rPr>
              <a:t>Cascade 3: </a:t>
            </a:r>
            <a:r>
              <a:rPr lang="en-GB" dirty="0">
                <a:solidFill>
                  <a:srgbClr val="0B5FBA"/>
                </a:solidFill>
                <a:latin typeface="Roboto"/>
                <a:ea typeface="Roboto"/>
                <a:cs typeface="Roboto"/>
              </a:rPr>
              <a:t>Malnutrition and poverty rise, placing pressure on health and social protection systems.</a:t>
            </a:r>
            <a:endParaRPr lang="en-GB" sz="1200" dirty="0"/>
          </a:p>
          <a:p>
            <a:pPr>
              <a:buClrTx/>
            </a:pPr>
            <a:endParaRPr lang="en-GB" dirty="0"/>
          </a:p>
        </p:txBody>
      </p:sp>
    </p:spTree>
    <p:extLst>
      <p:ext uri="{BB962C8B-B14F-4D97-AF65-F5344CB8AC3E}">
        <p14:creationId xmlns:p14="http://schemas.microsoft.com/office/powerpoint/2010/main" val="7952129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1">
          <a:extLst>
            <a:ext uri="{FF2B5EF4-FFF2-40B4-BE49-F238E27FC236}">
              <a16:creationId xmlns:a16="http://schemas.microsoft.com/office/drawing/2014/main" id="{E7FBCD83-CBE5-4ACA-F175-DEAF65DEF598}"/>
            </a:ext>
          </a:extLst>
        </p:cNvPr>
        <p:cNvGrpSpPr/>
        <p:nvPr/>
      </p:nvGrpSpPr>
      <p:grpSpPr>
        <a:xfrm>
          <a:off x="0" y="0"/>
          <a:ext cx="0" cy="0"/>
          <a:chOff x="0" y="0"/>
          <a:chExt cx="0" cy="0"/>
        </a:xfrm>
      </p:grpSpPr>
      <p:sp>
        <p:nvSpPr>
          <p:cNvPr id="113" name="Google Shape;113;g30954ad01f5_0_1">
            <a:extLst>
              <a:ext uri="{FF2B5EF4-FFF2-40B4-BE49-F238E27FC236}">
                <a16:creationId xmlns:a16="http://schemas.microsoft.com/office/drawing/2014/main" id="{B9FB5E64-290A-7AF7-E893-CF975C95C22B}"/>
              </a:ext>
            </a:extLst>
          </p:cNvPr>
          <p:cNvSpPr txBox="1"/>
          <p:nvPr/>
        </p:nvSpPr>
        <p:spPr>
          <a:xfrm>
            <a:off x="1" y="794726"/>
            <a:ext cx="12191999" cy="86177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0374"/>
              </a:lnSpc>
              <a:spcBef>
                <a:spcPts val="0"/>
              </a:spcBef>
              <a:spcAft>
                <a:spcPts val="0"/>
              </a:spcAft>
              <a:buClr>
                <a:srgbClr val="000000"/>
              </a:buClr>
              <a:buSzTx/>
              <a:buFont typeface="Arial"/>
              <a:buNone/>
              <a:tabLst/>
              <a:defRPr/>
            </a:pPr>
            <a:r>
              <a:rPr kumimoji="0" lang="en-US" sz="4000" b="1" i="0" u="none" strike="noStrike" kern="0" cap="none" spc="0" normalizeH="0" baseline="0" noProof="0">
                <a:ln>
                  <a:noFill/>
                </a:ln>
                <a:solidFill>
                  <a:schemeClr val="bg1"/>
                </a:solidFill>
                <a:effectLst/>
                <a:uLnTx/>
                <a:uFillTx/>
                <a:latin typeface="Roboto"/>
                <a:ea typeface="Roboto"/>
                <a:cs typeface="Roboto"/>
                <a:sym typeface="Roboto"/>
              </a:rPr>
              <a:t>Acknowledgements</a:t>
            </a:r>
            <a:endParaRPr kumimoji="0" sz="4000" b="0" i="0" u="none" strike="noStrike" kern="0" cap="none" spc="0" normalizeH="0" baseline="0" noProof="0">
              <a:ln>
                <a:noFill/>
              </a:ln>
              <a:solidFill>
                <a:schemeClr val="bg1"/>
              </a:solidFill>
              <a:effectLst/>
              <a:uLnTx/>
              <a:uFillTx/>
              <a:latin typeface="Arial"/>
              <a:ea typeface="Arial"/>
              <a:cs typeface="Arial"/>
              <a:sym typeface="Arial"/>
            </a:endParaRPr>
          </a:p>
        </p:txBody>
      </p:sp>
      <p:sp>
        <p:nvSpPr>
          <p:cNvPr id="114" name="Google Shape;114;g30954ad01f5_0_1">
            <a:extLst>
              <a:ext uri="{FF2B5EF4-FFF2-40B4-BE49-F238E27FC236}">
                <a16:creationId xmlns:a16="http://schemas.microsoft.com/office/drawing/2014/main" id="{F7DF020B-897A-1691-C5E4-BAB357BBF03E}"/>
              </a:ext>
            </a:extLst>
          </p:cNvPr>
          <p:cNvSpPr txBox="1"/>
          <p:nvPr/>
        </p:nvSpPr>
        <p:spPr>
          <a:xfrm>
            <a:off x="1526435" y="2197894"/>
            <a:ext cx="9139129" cy="12311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rPr>
              <a:t>We would like to acknowledge the following partners and funders involved in designing and delivering the </a:t>
            </a:r>
            <a:r>
              <a:rPr kumimoji="0" lang="en-GB"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rPr>
              <a:t>Climate Resilient Water Services Masterclass</a:t>
            </a:r>
            <a:r>
              <a:rPr kumimoji="0" lang="en-US"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rPr>
              <a:t>:</a:t>
            </a:r>
            <a:endParaRPr kumimoji="0" sz="105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a:sym typeface="Roboto"/>
              </a:rPr>
              <a:t>The Modules were developed with</a:t>
            </a:r>
            <a:endParaRPr kumimoji="0" sz="2000" b="0" i="0" u="none" strike="noStrike" kern="0" cap="none" spc="0" normalizeH="0" baseline="0" noProof="0">
              <a:ln>
                <a:noFill/>
              </a:ln>
              <a:solidFill>
                <a:schemeClr val="bg1"/>
              </a:solidFill>
              <a:effectLst/>
              <a:uLnTx/>
              <a:uFillTx/>
              <a:latin typeface="Roboto" panose="02000000000000000000" pitchFamily="2" charset="0"/>
              <a:ea typeface="Roboto" panose="02000000000000000000" pitchFamily="2" charset="0"/>
              <a:sym typeface="Arial"/>
            </a:endParaRPr>
          </a:p>
        </p:txBody>
      </p:sp>
      <p:sp>
        <p:nvSpPr>
          <p:cNvPr id="115" name="Google Shape;115;g30954ad01f5_0_1">
            <a:extLst>
              <a:ext uri="{FF2B5EF4-FFF2-40B4-BE49-F238E27FC236}">
                <a16:creationId xmlns:a16="http://schemas.microsoft.com/office/drawing/2014/main" id="{FA9DCD30-ADAE-580B-D66F-1B4B0DDCFDE2}"/>
              </a:ext>
            </a:extLst>
          </p:cNvPr>
          <p:cNvSpPr txBox="1">
            <a:spLocks noGrp="1"/>
          </p:cNvSpPr>
          <p:nvPr>
            <p:ph type="sldNum" idx="4"/>
          </p:nvPr>
        </p:nvSpPr>
        <p:spPr>
          <a:xfrm>
            <a:off x="-934720" y="6414685"/>
            <a:ext cx="1422300" cy="243300"/>
          </a:xfrm>
          <a:prstGeom prst="rect">
            <a:avLst/>
          </a:prstGeom>
          <a:noFill/>
          <a:ln>
            <a:noFill/>
          </a:ln>
        </p:spPr>
        <p:txBody>
          <a:bodyPr spcFirstLastPara="1" wrap="square" lIns="60950" tIns="30450" rIns="60950" bIns="3045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757575"/>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sz="1200" b="0" i="0" u="none" strike="noStrike" kern="0" cap="none" spc="0" normalizeH="0" baseline="0" noProof="0">
              <a:ln>
                <a:noFill/>
              </a:ln>
              <a:solidFill>
                <a:srgbClr val="757575"/>
              </a:solidFill>
              <a:effectLst/>
              <a:uLnTx/>
              <a:uFillTx/>
              <a:latin typeface="Arial"/>
              <a:cs typeface="Arial"/>
              <a:sym typeface="Arial"/>
            </a:endParaRPr>
          </a:p>
        </p:txBody>
      </p:sp>
      <p:pic>
        <p:nvPicPr>
          <p:cNvPr id="6" name="Picture 5" descr="A white text on a black background&#10;&#10;AI-generated content may be incorrect.">
            <a:extLst>
              <a:ext uri="{FF2B5EF4-FFF2-40B4-BE49-F238E27FC236}">
                <a16:creationId xmlns:a16="http://schemas.microsoft.com/office/drawing/2014/main" id="{5FA78175-22EB-E6B8-5CFE-57199A0A44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72250" y="4133911"/>
            <a:ext cx="4318000" cy="1270289"/>
          </a:xfrm>
          <a:prstGeom prst="rect">
            <a:avLst/>
          </a:prstGeom>
        </p:spPr>
      </p:pic>
      <p:pic>
        <p:nvPicPr>
          <p:cNvPr id="8" name="Picture 7" descr="A white logo with white text&#10;&#10;AI-generated content may be incorrect.">
            <a:extLst>
              <a:ext uri="{FF2B5EF4-FFF2-40B4-BE49-F238E27FC236}">
                <a16:creationId xmlns:a16="http://schemas.microsoft.com/office/drawing/2014/main" id="{68A2C244-DDAE-F375-E92C-219487DC64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25879" y="3993979"/>
            <a:ext cx="3626283" cy="1410221"/>
          </a:xfrm>
          <a:prstGeom prst="rect">
            <a:avLst/>
          </a:prstGeom>
        </p:spPr>
      </p:pic>
    </p:spTree>
    <p:extLst>
      <p:ext uri="{BB962C8B-B14F-4D97-AF65-F5344CB8AC3E}">
        <p14:creationId xmlns:p14="http://schemas.microsoft.com/office/powerpoint/2010/main" val="9635758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32">
          <a:extLst>
            <a:ext uri="{FF2B5EF4-FFF2-40B4-BE49-F238E27FC236}">
              <a16:creationId xmlns:a16="http://schemas.microsoft.com/office/drawing/2014/main" id="{7A2E8ADF-6A1E-B053-991C-FCC09EB4945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F35F17-961C-EAE9-5B46-51E1D6B0B426}"/>
              </a:ext>
            </a:extLst>
          </p:cNvPr>
          <p:cNvSpPr>
            <a:spLocks noGrp="1"/>
          </p:cNvSpPr>
          <p:nvPr>
            <p:ph idx="1"/>
          </p:nvPr>
        </p:nvSpPr>
        <p:spPr>
          <a:xfrm>
            <a:off x="6213988" y="1392008"/>
            <a:ext cx="5395845" cy="4073984"/>
          </a:xfrm>
        </p:spPr>
        <p:txBody>
          <a:bodyPr>
            <a:normAutofit fontScale="47500" lnSpcReduction="20000"/>
          </a:bodyPr>
          <a:lstStyle/>
          <a:p>
            <a:r>
              <a:rPr lang="pt-BR" sz="4400" b="1" err="1">
                <a:solidFill>
                  <a:srgbClr val="0A5FBA"/>
                </a:solidFill>
              </a:rPr>
              <a:t>Ecosystems</a:t>
            </a:r>
            <a:r>
              <a:rPr lang="pt-BR" sz="4400" b="1">
                <a:solidFill>
                  <a:srgbClr val="0A5FBA"/>
                </a:solidFill>
              </a:rPr>
              <a:t> &amp; </a:t>
            </a:r>
            <a:r>
              <a:rPr lang="pt-BR" sz="4400" b="1" err="1">
                <a:solidFill>
                  <a:srgbClr val="0A5FBA"/>
                </a:solidFill>
              </a:rPr>
              <a:t>tourism</a:t>
            </a:r>
            <a:endParaRPr lang="pt-BR" sz="4400" b="1">
              <a:solidFill>
                <a:srgbClr val="0A5FBA"/>
              </a:solidFill>
            </a:endParaRPr>
          </a:p>
          <a:p>
            <a:endParaRPr lang="pt-BR" sz="3600" b="1"/>
          </a:p>
          <a:p>
            <a:r>
              <a:rPr lang="pt-BR" sz="3600" b="1" err="1">
                <a:solidFill>
                  <a:srgbClr val="0A5FBA"/>
                </a:solidFill>
                <a:cs typeface="Roboto"/>
              </a:rPr>
              <a:t>Initial</a:t>
            </a:r>
            <a:r>
              <a:rPr lang="pt-BR" sz="3600" b="1">
                <a:solidFill>
                  <a:srgbClr val="0A5FBA"/>
                </a:solidFill>
                <a:cs typeface="Roboto"/>
              </a:rPr>
              <a:t> </a:t>
            </a:r>
            <a:r>
              <a:rPr lang="pt-BR" sz="3600" b="1" err="1">
                <a:solidFill>
                  <a:srgbClr val="0A5FBA"/>
                </a:solidFill>
                <a:cs typeface="Roboto"/>
              </a:rPr>
              <a:t>impact</a:t>
            </a:r>
            <a:r>
              <a:rPr lang="pt-BR" sz="3600" b="1">
                <a:solidFill>
                  <a:srgbClr val="0A5FBA"/>
                </a:solidFill>
                <a:cs typeface="Roboto"/>
              </a:rPr>
              <a:t>: </a:t>
            </a:r>
            <a:r>
              <a:rPr lang="pt-BR" sz="3600">
                <a:solidFill>
                  <a:srgbClr val="0B5FBA"/>
                </a:solidFill>
                <a:cs typeface="Roboto"/>
              </a:rPr>
              <a:t>Heavy </a:t>
            </a:r>
            <a:r>
              <a:rPr lang="pt-BR" sz="3600" err="1">
                <a:solidFill>
                  <a:srgbClr val="0B5FBA"/>
                </a:solidFill>
                <a:cs typeface="Roboto"/>
              </a:rPr>
              <a:t>rains</a:t>
            </a:r>
            <a:r>
              <a:rPr lang="pt-BR" sz="3600">
                <a:solidFill>
                  <a:srgbClr val="0B5FBA"/>
                </a:solidFill>
                <a:cs typeface="Roboto"/>
              </a:rPr>
              <a:t> cause </a:t>
            </a:r>
            <a:r>
              <a:rPr lang="pt-BR" sz="3600" err="1">
                <a:solidFill>
                  <a:srgbClr val="0B5FBA"/>
                </a:solidFill>
                <a:cs typeface="Roboto"/>
              </a:rPr>
              <a:t>sedimentation</a:t>
            </a:r>
            <a:r>
              <a:rPr lang="pt-BR" sz="3600">
                <a:solidFill>
                  <a:srgbClr val="0B5FBA"/>
                </a:solidFill>
                <a:cs typeface="Roboto"/>
              </a:rPr>
              <a:t> </a:t>
            </a:r>
            <a:r>
              <a:rPr lang="pt-BR" sz="3600" err="1">
                <a:solidFill>
                  <a:srgbClr val="0B5FBA"/>
                </a:solidFill>
                <a:cs typeface="Roboto"/>
              </a:rPr>
              <a:t>and</a:t>
            </a:r>
            <a:r>
              <a:rPr lang="pt-BR" sz="3600">
                <a:solidFill>
                  <a:srgbClr val="0B5FBA"/>
                </a:solidFill>
                <a:cs typeface="Roboto"/>
              </a:rPr>
              <a:t> </a:t>
            </a:r>
            <a:r>
              <a:rPr lang="en-GB" sz="3600">
                <a:solidFill>
                  <a:srgbClr val="0B5FBA"/>
                </a:solidFill>
                <a:cs typeface="Roboto"/>
              </a:rPr>
              <a:t>Initial impact: Coral reefs and wetlands are damaged by rising sea temperatures and salinity.</a:t>
            </a:r>
          </a:p>
          <a:p>
            <a:r>
              <a:rPr lang="en-GB" sz="3600" b="1">
                <a:solidFill>
                  <a:srgbClr val="0B5FBA"/>
                </a:solidFill>
                <a:cs typeface="Roboto"/>
              </a:rPr>
              <a:t>Cascade 1: </a:t>
            </a:r>
            <a:r>
              <a:rPr lang="en-GB" sz="3600">
                <a:solidFill>
                  <a:srgbClr val="0B5FBA"/>
                </a:solidFill>
                <a:cs typeface="Roboto"/>
              </a:rPr>
              <a:t>Fisheries collapse, removing a key food and income source for coastal communities.</a:t>
            </a:r>
          </a:p>
          <a:p>
            <a:r>
              <a:rPr lang="en-GB" sz="3600" b="1">
                <a:solidFill>
                  <a:srgbClr val="0B5FBA"/>
                </a:solidFill>
                <a:cs typeface="Roboto"/>
              </a:rPr>
              <a:t>Cascade 2: </a:t>
            </a:r>
            <a:r>
              <a:rPr lang="en-GB" sz="3600">
                <a:solidFill>
                  <a:srgbClr val="0B5FBA"/>
                </a:solidFill>
                <a:cs typeface="Roboto"/>
              </a:rPr>
              <a:t>Loss of natural storm barriers increases coastal flooding and damages infrastructure.</a:t>
            </a:r>
          </a:p>
          <a:p>
            <a:r>
              <a:rPr lang="en-GB" sz="3600" b="1">
                <a:solidFill>
                  <a:srgbClr val="0B5FBA"/>
                </a:solidFill>
                <a:cs typeface="Roboto"/>
              </a:rPr>
              <a:t>Cascade 3: </a:t>
            </a:r>
            <a:r>
              <a:rPr lang="en-GB" sz="3600">
                <a:solidFill>
                  <a:srgbClr val="0B5FBA"/>
                </a:solidFill>
                <a:cs typeface="Roboto"/>
              </a:rPr>
              <a:t>Tourism revenue falls, eroding local government budgets for services and recovery.</a:t>
            </a:r>
            <a:endParaRPr lang="pt-BR" sz="3600">
              <a:solidFill>
                <a:srgbClr val="0B5FBA"/>
              </a:solidFill>
              <a:cs typeface="Roboto"/>
            </a:endParaRPr>
          </a:p>
        </p:txBody>
      </p:sp>
      <p:sp>
        <p:nvSpPr>
          <p:cNvPr id="2" name="Title 1">
            <a:extLst>
              <a:ext uri="{FF2B5EF4-FFF2-40B4-BE49-F238E27FC236}">
                <a16:creationId xmlns:a16="http://schemas.microsoft.com/office/drawing/2014/main" id="{85DFC9A4-9AB3-91E2-F3C9-018287F60676}"/>
              </a:ext>
            </a:extLst>
          </p:cNvPr>
          <p:cNvSpPr>
            <a:spLocks noGrp="1"/>
          </p:cNvSpPr>
          <p:nvPr>
            <p:ph type="title"/>
          </p:nvPr>
        </p:nvSpPr>
        <p:spPr>
          <a:xfrm>
            <a:off x="429768" y="283464"/>
            <a:ext cx="9569638" cy="969264"/>
          </a:xfrm>
        </p:spPr>
        <p:txBody>
          <a:bodyPr>
            <a:normAutofit/>
          </a:bodyPr>
          <a:lstStyle/>
          <a:p>
            <a:r>
              <a:rPr lang="en-US" b="1">
                <a:solidFill>
                  <a:srgbClr val="0B5FBA"/>
                </a:solidFill>
                <a:latin typeface="Roboto"/>
                <a:ea typeface="Roboto"/>
                <a:cs typeface="Roboto"/>
                <a:sym typeface="Roboto"/>
              </a:rPr>
              <a:t>Cascading impacts of climate change</a:t>
            </a:r>
            <a:endParaRPr lang="en-GB"/>
          </a:p>
        </p:txBody>
      </p:sp>
      <p:sp>
        <p:nvSpPr>
          <p:cNvPr id="759" name="Google Shape;759;p24">
            <a:extLst>
              <a:ext uri="{FF2B5EF4-FFF2-40B4-BE49-F238E27FC236}">
                <a16:creationId xmlns:a16="http://schemas.microsoft.com/office/drawing/2014/main" id="{425C4D84-773B-A2CC-05CA-ECEB70C150BB}"/>
              </a:ext>
            </a:extLst>
          </p:cNvPr>
          <p:cNvSpPr txBox="1">
            <a:spLocks noGrp="1"/>
          </p:cNvSpPr>
          <p:nvPr>
            <p:ph type="sldNum" sz="quarter" idx="12"/>
          </p:nvPr>
        </p:nvSpPr>
        <p:spPr>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pPr algn="r">
                <a:buSzPts val="1400"/>
              </a:pPr>
              <a:t>20</a:t>
            </a:fld>
            <a:endParaRPr/>
          </a:p>
        </p:txBody>
      </p:sp>
      <p:sp>
        <p:nvSpPr>
          <p:cNvPr id="6" name="Content Placeholder 2">
            <a:extLst>
              <a:ext uri="{FF2B5EF4-FFF2-40B4-BE49-F238E27FC236}">
                <a16:creationId xmlns:a16="http://schemas.microsoft.com/office/drawing/2014/main" id="{B02F451D-6C9B-FAF6-02D9-0292DFF41A9A}"/>
              </a:ext>
            </a:extLst>
          </p:cNvPr>
          <p:cNvSpPr txBox="1">
            <a:spLocks/>
          </p:cNvSpPr>
          <p:nvPr/>
        </p:nvSpPr>
        <p:spPr>
          <a:xfrm>
            <a:off x="582167" y="1423755"/>
            <a:ext cx="5395845" cy="4073984"/>
          </a:xfrm>
          <a:prstGeom prst="rect">
            <a:avLst/>
          </a:prstGeom>
        </p:spPr>
        <p:txBody>
          <a:bodyPr vert="horz" lIns="91440" tIns="45720" rIns="91440" bIns="45720" rtlCol="0">
            <a:normAutofit fontScale="55000" lnSpcReduction="20000"/>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4000" b="1" err="1">
                <a:solidFill>
                  <a:srgbClr val="0B5FBA"/>
                </a:solidFill>
                <a:latin typeface="Roboto"/>
                <a:ea typeface="Roboto"/>
                <a:cs typeface="Roboto"/>
              </a:rPr>
              <a:t>Inland</a:t>
            </a:r>
            <a:r>
              <a:rPr lang="pt-BR" sz="4000" b="1">
                <a:solidFill>
                  <a:srgbClr val="0B5FBA"/>
                </a:solidFill>
                <a:latin typeface="Roboto"/>
                <a:ea typeface="Roboto"/>
                <a:cs typeface="Roboto"/>
              </a:rPr>
              <a:t> </a:t>
            </a:r>
            <a:r>
              <a:rPr lang="pt-BR" sz="4000" b="1" err="1">
                <a:solidFill>
                  <a:srgbClr val="0B5FBA"/>
                </a:solidFill>
                <a:latin typeface="Roboto"/>
                <a:ea typeface="Roboto"/>
                <a:cs typeface="Roboto"/>
              </a:rPr>
              <a:t>water</a:t>
            </a:r>
            <a:r>
              <a:rPr lang="pt-BR" sz="4000" b="1">
                <a:solidFill>
                  <a:srgbClr val="0B5FBA"/>
                </a:solidFill>
                <a:latin typeface="Roboto"/>
                <a:ea typeface="Roboto"/>
                <a:cs typeface="Roboto"/>
              </a:rPr>
              <a:t> </a:t>
            </a:r>
            <a:r>
              <a:rPr lang="pt-BR" sz="4000" b="1" err="1">
                <a:solidFill>
                  <a:srgbClr val="0B5FBA"/>
                </a:solidFill>
                <a:latin typeface="Roboto"/>
                <a:ea typeface="Roboto"/>
                <a:cs typeface="Roboto"/>
              </a:rPr>
              <a:t>transport</a:t>
            </a:r>
            <a:r>
              <a:rPr lang="pt-BR" sz="4000" b="1">
                <a:solidFill>
                  <a:srgbClr val="0B5FBA"/>
                </a:solidFill>
                <a:latin typeface="Roboto"/>
                <a:ea typeface="Roboto"/>
                <a:cs typeface="Roboto"/>
              </a:rPr>
              <a:t> &amp; trade</a:t>
            </a:r>
          </a:p>
          <a:p>
            <a:endParaRPr lang="pt-BR" sz="3200" b="1">
              <a:solidFill>
                <a:srgbClr val="0B5FBA"/>
              </a:solidFill>
              <a:latin typeface="Roboto"/>
              <a:ea typeface="Roboto"/>
              <a:cs typeface="Roboto"/>
            </a:endParaRPr>
          </a:p>
          <a:p>
            <a:r>
              <a:rPr lang="pt-BR" sz="3200" b="1" err="1">
                <a:solidFill>
                  <a:srgbClr val="0B5FBA"/>
                </a:solidFill>
                <a:latin typeface="Roboto"/>
                <a:ea typeface="Roboto"/>
                <a:cs typeface="Roboto"/>
              </a:rPr>
              <a:t>Initial</a:t>
            </a:r>
            <a:r>
              <a:rPr lang="pt-BR" sz="3200" b="1">
                <a:solidFill>
                  <a:srgbClr val="0B5FBA"/>
                </a:solidFill>
                <a:latin typeface="Roboto"/>
                <a:ea typeface="Roboto"/>
                <a:cs typeface="Roboto"/>
              </a:rPr>
              <a:t> </a:t>
            </a:r>
            <a:r>
              <a:rPr lang="pt-BR" sz="3200" b="1" err="1">
                <a:solidFill>
                  <a:srgbClr val="0B5FBA"/>
                </a:solidFill>
                <a:latin typeface="Roboto"/>
                <a:ea typeface="Roboto"/>
                <a:cs typeface="Roboto"/>
              </a:rPr>
              <a:t>impact</a:t>
            </a:r>
            <a:r>
              <a:rPr lang="pt-BR" sz="3200" b="1">
                <a:solidFill>
                  <a:srgbClr val="0B5FBA"/>
                </a:solidFill>
                <a:latin typeface="Roboto"/>
                <a:ea typeface="Roboto"/>
                <a:cs typeface="Roboto"/>
              </a:rPr>
              <a:t>: </a:t>
            </a:r>
            <a:r>
              <a:rPr lang="pt-BR" sz="3200">
                <a:solidFill>
                  <a:srgbClr val="0B5FBA"/>
                </a:solidFill>
                <a:latin typeface="Roboto"/>
                <a:ea typeface="Roboto"/>
                <a:cs typeface="Roboto"/>
              </a:rPr>
              <a:t>Extreme </a:t>
            </a:r>
            <a:r>
              <a:rPr lang="pt-BR" sz="3200" err="1">
                <a:solidFill>
                  <a:srgbClr val="0B5FBA"/>
                </a:solidFill>
                <a:latin typeface="Roboto"/>
                <a:ea typeface="Roboto"/>
                <a:cs typeface="Roboto"/>
              </a:rPr>
              <a:t>floods</a:t>
            </a:r>
            <a:r>
              <a:rPr lang="pt-BR" sz="3200">
                <a:solidFill>
                  <a:srgbClr val="0B5FBA"/>
                </a:solidFill>
                <a:latin typeface="Roboto"/>
                <a:ea typeface="Roboto"/>
                <a:cs typeface="Roboto"/>
              </a:rPr>
              <a:t> </a:t>
            </a:r>
            <a:r>
              <a:rPr lang="pt-BR" sz="3200" err="1">
                <a:solidFill>
                  <a:srgbClr val="0B5FBA"/>
                </a:solidFill>
                <a:latin typeface="Roboto"/>
                <a:ea typeface="Roboto"/>
                <a:cs typeface="Roboto"/>
              </a:rPr>
              <a:t>alter</a:t>
            </a:r>
            <a:r>
              <a:rPr lang="pt-BR" sz="3200">
                <a:solidFill>
                  <a:srgbClr val="0B5FBA"/>
                </a:solidFill>
                <a:latin typeface="Roboto"/>
                <a:ea typeface="Roboto"/>
                <a:cs typeface="Roboto"/>
              </a:rPr>
              <a:t> </a:t>
            </a:r>
            <a:r>
              <a:rPr lang="pt-BR" sz="3200" err="1">
                <a:solidFill>
                  <a:srgbClr val="0B5FBA"/>
                </a:solidFill>
                <a:latin typeface="Roboto"/>
                <a:ea typeface="Roboto"/>
                <a:cs typeface="Roboto"/>
              </a:rPr>
              <a:t>river</a:t>
            </a:r>
            <a:r>
              <a:rPr lang="pt-BR" sz="3200">
                <a:solidFill>
                  <a:srgbClr val="0B5FBA"/>
                </a:solidFill>
                <a:latin typeface="Roboto"/>
                <a:ea typeface="Roboto"/>
                <a:cs typeface="Roboto"/>
              </a:rPr>
              <a:t> </a:t>
            </a:r>
            <a:r>
              <a:rPr lang="pt-BR" sz="3200" err="1">
                <a:solidFill>
                  <a:srgbClr val="0B5FBA"/>
                </a:solidFill>
                <a:latin typeface="Roboto"/>
                <a:ea typeface="Roboto"/>
                <a:cs typeface="Roboto"/>
              </a:rPr>
              <a:t>flows</a:t>
            </a:r>
            <a:r>
              <a:rPr lang="pt-BR" sz="3200">
                <a:solidFill>
                  <a:srgbClr val="0B5FBA"/>
                </a:solidFill>
                <a:latin typeface="Roboto"/>
                <a:ea typeface="Roboto"/>
                <a:cs typeface="Roboto"/>
              </a:rPr>
              <a:t>, making </a:t>
            </a:r>
            <a:r>
              <a:rPr lang="pt-BR" sz="3200" err="1">
                <a:solidFill>
                  <a:srgbClr val="0B5FBA"/>
                </a:solidFill>
                <a:latin typeface="Roboto"/>
                <a:ea typeface="Roboto"/>
                <a:cs typeface="Roboto"/>
              </a:rPr>
              <a:t>inland</a:t>
            </a:r>
            <a:r>
              <a:rPr lang="pt-BR" sz="3200">
                <a:solidFill>
                  <a:srgbClr val="0B5FBA"/>
                </a:solidFill>
                <a:latin typeface="Roboto"/>
                <a:ea typeface="Roboto"/>
                <a:cs typeface="Roboto"/>
              </a:rPr>
              <a:t> </a:t>
            </a:r>
            <a:r>
              <a:rPr lang="pt-BR" sz="3200" err="1">
                <a:solidFill>
                  <a:srgbClr val="0B5FBA"/>
                </a:solidFill>
                <a:latin typeface="Roboto"/>
                <a:ea typeface="Roboto"/>
                <a:cs typeface="Roboto"/>
              </a:rPr>
              <a:t>navigation</a:t>
            </a:r>
            <a:r>
              <a:rPr lang="pt-BR" sz="3200">
                <a:solidFill>
                  <a:srgbClr val="0B5FBA"/>
                </a:solidFill>
                <a:latin typeface="Roboto"/>
                <a:ea typeface="Roboto"/>
                <a:cs typeface="Roboto"/>
              </a:rPr>
              <a:t> </a:t>
            </a:r>
            <a:r>
              <a:rPr lang="pt-BR" sz="3200" err="1">
                <a:solidFill>
                  <a:srgbClr val="0B5FBA"/>
                </a:solidFill>
                <a:latin typeface="Roboto"/>
                <a:ea typeface="Roboto"/>
                <a:cs typeface="Roboto"/>
              </a:rPr>
              <a:t>unsafe</a:t>
            </a:r>
            <a:r>
              <a:rPr lang="pt-BR" sz="3200">
                <a:solidFill>
                  <a:srgbClr val="0B5FBA"/>
                </a:solidFill>
                <a:latin typeface="Roboto"/>
                <a:ea typeface="Roboto"/>
                <a:cs typeface="Roboto"/>
              </a:rPr>
              <a:t>.</a:t>
            </a:r>
          </a:p>
          <a:p>
            <a:r>
              <a:rPr lang="pt-BR" sz="3200" b="1" err="1">
                <a:solidFill>
                  <a:srgbClr val="0B5FBA"/>
                </a:solidFill>
                <a:latin typeface="Roboto"/>
                <a:ea typeface="Roboto"/>
                <a:cs typeface="Roboto"/>
              </a:rPr>
              <a:t>Cascade</a:t>
            </a:r>
            <a:r>
              <a:rPr lang="pt-BR" sz="3200" b="1">
                <a:solidFill>
                  <a:srgbClr val="0B5FBA"/>
                </a:solidFill>
                <a:latin typeface="Roboto"/>
                <a:ea typeface="Roboto"/>
                <a:cs typeface="Roboto"/>
              </a:rPr>
              <a:t> 1: </a:t>
            </a:r>
            <a:r>
              <a:rPr lang="pt-BR" sz="3200" err="1">
                <a:solidFill>
                  <a:srgbClr val="0B5FBA"/>
                </a:solidFill>
                <a:latin typeface="Roboto"/>
                <a:ea typeface="Roboto"/>
                <a:cs typeface="Roboto"/>
              </a:rPr>
              <a:t>Barges</a:t>
            </a:r>
            <a:r>
              <a:rPr lang="pt-BR" sz="3200">
                <a:solidFill>
                  <a:srgbClr val="0B5FBA"/>
                </a:solidFill>
                <a:latin typeface="Roboto"/>
                <a:ea typeface="Roboto"/>
                <a:cs typeface="Roboto"/>
              </a:rPr>
              <a:t> carrying </a:t>
            </a:r>
            <a:r>
              <a:rPr lang="pt-BR" sz="3200" err="1">
                <a:solidFill>
                  <a:srgbClr val="0B5FBA"/>
                </a:solidFill>
                <a:latin typeface="Roboto"/>
                <a:ea typeface="Roboto"/>
                <a:cs typeface="Roboto"/>
              </a:rPr>
              <a:t>grain</a:t>
            </a:r>
            <a:r>
              <a:rPr lang="pt-BR" sz="3200">
                <a:solidFill>
                  <a:srgbClr val="0B5FBA"/>
                </a:solidFill>
                <a:latin typeface="Roboto"/>
                <a:ea typeface="Roboto"/>
                <a:cs typeface="Roboto"/>
              </a:rPr>
              <a:t> </a:t>
            </a:r>
            <a:r>
              <a:rPr lang="pt-BR" sz="3200" err="1">
                <a:solidFill>
                  <a:srgbClr val="0B5FBA"/>
                </a:solidFill>
                <a:latin typeface="Roboto"/>
                <a:ea typeface="Roboto"/>
                <a:cs typeface="Roboto"/>
              </a:rPr>
              <a:t>and</a:t>
            </a:r>
            <a:r>
              <a:rPr lang="pt-BR" sz="3200">
                <a:solidFill>
                  <a:srgbClr val="0B5FBA"/>
                </a:solidFill>
                <a:latin typeface="Roboto"/>
                <a:ea typeface="Roboto"/>
                <a:cs typeface="Roboto"/>
              </a:rPr>
              <a:t> </a:t>
            </a:r>
            <a:r>
              <a:rPr lang="pt-BR" sz="3200" err="1">
                <a:solidFill>
                  <a:srgbClr val="0B5FBA"/>
                </a:solidFill>
                <a:latin typeface="Roboto"/>
                <a:ea typeface="Roboto"/>
                <a:cs typeface="Roboto"/>
              </a:rPr>
              <a:t>fuel</a:t>
            </a:r>
            <a:r>
              <a:rPr lang="pt-BR" sz="3200">
                <a:solidFill>
                  <a:srgbClr val="0B5FBA"/>
                </a:solidFill>
                <a:latin typeface="Roboto"/>
                <a:ea typeface="Roboto"/>
                <a:cs typeface="Roboto"/>
              </a:rPr>
              <a:t> </a:t>
            </a:r>
            <a:r>
              <a:rPr lang="pt-BR" sz="3200" err="1">
                <a:solidFill>
                  <a:srgbClr val="0B5FBA"/>
                </a:solidFill>
                <a:latin typeface="Roboto"/>
                <a:ea typeface="Roboto"/>
                <a:cs typeface="Roboto"/>
              </a:rPr>
              <a:t>cannot</a:t>
            </a:r>
            <a:r>
              <a:rPr lang="pt-BR" sz="3200">
                <a:solidFill>
                  <a:srgbClr val="0B5FBA"/>
                </a:solidFill>
                <a:latin typeface="Roboto"/>
                <a:ea typeface="Roboto"/>
                <a:cs typeface="Roboto"/>
              </a:rPr>
              <a:t> move, </a:t>
            </a:r>
            <a:r>
              <a:rPr lang="pt-BR" sz="3200" err="1">
                <a:solidFill>
                  <a:srgbClr val="0B5FBA"/>
                </a:solidFill>
                <a:latin typeface="Roboto"/>
                <a:ea typeface="Roboto"/>
                <a:cs typeface="Roboto"/>
              </a:rPr>
              <a:t>disrupting</a:t>
            </a:r>
            <a:r>
              <a:rPr lang="pt-BR" sz="3200">
                <a:solidFill>
                  <a:srgbClr val="0B5FBA"/>
                </a:solidFill>
                <a:latin typeface="Roboto"/>
                <a:ea typeface="Roboto"/>
                <a:cs typeface="Roboto"/>
              </a:rPr>
              <a:t> </a:t>
            </a:r>
            <a:r>
              <a:rPr lang="pt-BR" sz="3200" err="1">
                <a:solidFill>
                  <a:srgbClr val="0B5FBA"/>
                </a:solidFill>
                <a:latin typeface="Roboto"/>
                <a:ea typeface="Roboto"/>
                <a:cs typeface="Roboto"/>
              </a:rPr>
              <a:t>supply</a:t>
            </a:r>
            <a:r>
              <a:rPr lang="pt-BR" sz="3200">
                <a:solidFill>
                  <a:srgbClr val="0B5FBA"/>
                </a:solidFill>
                <a:latin typeface="Roboto"/>
                <a:ea typeface="Roboto"/>
                <a:cs typeface="Roboto"/>
              </a:rPr>
              <a:t> </a:t>
            </a:r>
            <a:r>
              <a:rPr lang="pt-BR" sz="3200" err="1">
                <a:solidFill>
                  <a:srgbClr val="0B5FBA"/>
                </a:solidFill>
                <a:latin typeface="Roboto"/>
                <a:ea typeface="Roboto"/>
                <a:cs typeface="Roboto"/>
              </a:rPr>
              <a:t>chains</a:t>
            </a:r>
            <a:r>
              <a:rPr lang="pt-BR" sz="3200">
                <a:solidFill>
                  <a:srgbClr val="0B5FBA"/>
                </a:solidFill>
                <a:latin typeface="Roboto"/>
                <a:ea typeface="Roboto"/>
                <a:cs typeface="Roboto"/>
              </a:rPr>
              <a:t>.</a:t>
            </a:r>
            <a:endParaRPr lang="pt-BR" sz="3200" b="1">
              <a:solidFill>
                <a:srgbClr val="0B5FBA"/>
              </a:solidFill>
              <a:latin typeface="Roboto"/>
              <a:ea typeface="Roboto"/>
              <a:cs typeface="Roboto"/>
            </a:endParaRPr>
          </a:p>
          <a:p>
            <a:r>
              <a:rPr lang="pt-BR" sz="3200" b="1" err="1">
                <a:solidFill>
                  <a:srgbClr val="0B5FBA"/>
                </a:solidFill>
                <a:latin typeface="Roboto"/>
                <a:ea typeface="Roboto"/>
                <a:cs typeface="Roboto"/>
              </a:rPr>
              <a:t>Cascade</a:t>
            </a:r>
            <a:r>
              <a:rPr lang="pt-BR" sz="3200" b="1">
                <a:solidFill>
                  <a:srgbClr val="0B5FBA"/>
                </a:solidFill>
                <a:latin typeface="Roboto"/>
                <a:ea typeface="Roboto"/>
                <a:cs typeface="Roboto"/>
              </a:rPr>
              <a:t> 2: </a:t>
            </a:r>
            <a:r>
              <a:rPr lang="pt-BR" sz="3200" err="1">
                <a:solidFill>
                  <a:srgbClr val="0B5FBA"/>
                </a:solidFill>
                <a:latin typeface="Roboto"/>
                <a:ea typeface="Roboto"/>
                <a:cs typeface="Roboto"/>
              </a:rPr>
              <a:t>Trucking</a:t>
            </a:r>
            <a:r>
              <a:rPr lang="pt-BR" sz="3200">
                <a:solidFill>
                  <a:srgbClr val="0B5FBA"/>
                </a:solidFill>
                <a:latin typeface="Roboto"/>
                <a:ea typeface="Roboto"/>
                <a:cs typeface="Roboto"/>
              </a:rPr>
              <a:t> takes over </a:t>
            </a:r>
            <a:r>
              <a:rPr lang="pt-BR" sz="3200" err="1">
                <a:solidFill>
                  <a:srgbClr val="0B5FBA"/>
                </a:solidFill>
                <a:latin typeface="Roboto"/>
                <a:ea typeface="Roboto"/>
                <a:cs typeface="Roboto"/>
              </a:rPr>
              <a:t>transport</a:t>
            </a:r>
            <a:r>
              <a:rPr lang="pt-BR" sz="3200">
                <a:solidFill>
                  <a:srgbClr val="0B5FBA"/>
                </a:solidFill>
                <a:latin typeface="Roboto"/>
                <a:ea typeface="Roboto"/>
                <a:cs typeface="Roboto"/>
              </a:rPr>
              <a:t>, </a:t>
            </a:r>
            <a:r>
              <a:rPr lang="pt-BR" sz="3200" err="1">
                <a:solidFill>
                  <a:srgbClr val="0B5FBA"/>
                </a:solidFill>
                <a:latin typeface="Roboto"/>
                <a:ea typeface="Roboto"/>
                <a:cs typeface="Roboto"/>
              </a:rPr>
              <a:t>causing</a:t>
            </a:r>
            <a:r>
              <a:rPr lang="pt-BR" sz="3200">
                <a:solidFill>
                  <a:srgbClr val="0B5FBA"/>
                </a:solidFill>
                <a:latin typeface="Roboto"/>
                <a:ea typeface="Roboto"/>
                <a:cs typeface="Roboto"/>
              </a:rPr>
              <a:t> </a:t>
            </a:r>
            <a:r>
              <a:rPr lang="pt-BR" sz="3200" err="1">
                <a:solidFill>
                  <a:srgbClr val="0B5FBA"/>
                </a:solidFill>
                <a:latin typeface="Roboto"/>
                <a:ea typeface="Roboto"/>
                <a:cs typeface="Roboto"/>
              </a:rPr>
              <a:t>higher</a:t>
            </a:r>
            <a:r>
              <a:rPr lang="pt-BR" sz="3200">
                <a:solidFill>
                  <a:srgbClr val="0B5FBA"/>
                </a:solidFill>
                <a:latin typeface="Roboto"/>
                <a:ea typeface="Roboto"/>
                <a:cs typeface="Roboto"/>
              </a:rPr>
              <a:t> </a:t>
            </a:r>
            <a:r>
              <a:rPr lang="pt-BR" sz="3200" err="1">
                <a:solidFill>
                  <a:srgbClr val="0B5FBA"/>
                </a:solidFill>
                <a:latin typeface="Roboto"/>
                <a:ea typeface="Roboto"/>
                <a:cs typeface="Roboto"/>
              </a:rPr>
              <a:t>costs</a:t>
            </a:r>
            <a:r>
              <a:rPr lang="pt-BR" sz="3200">
                <a:solidFill>
                  <a:srgbClr val="0B5FBA"/>
                </a:solidFill>
                <a:latin typeface="Roboto"/>
                <a:ea typeface="Roboto"/>
                <a:cs typeface="Roboto"/>
              </a:rPr>
              <a:t> </a:t>
            </a:r>
            <a:r>
              <a:rPr lang="pt-BR" sz="3200" err="1">
                <a:solidFill>
                  <a:srgbClr val="0B5FBA"/>
                </a:solidFill>
                <a:latin typeface="Roboto"/>
                <a:ea typeface="Roboto"/>
                <a:cs typeface="Roboto"/>
              </a:rPr>
              <a:t>and</a:t>
            </a:r>
            <a:r>
              <a:rPr lang="pt-BR" sz="3200">
                <a:solidFill>
                  <a:srgbClr val="0B5FBA"/>
                </a:solidFill>
                <a:latin typeface="Roboto"/>
                <a:ea typeface="Roboto"/>
                <a:cs typeface="Roboto"/>
              </a:rPr>
              <a:t> CO₂ </a:t>
            </a:r>
            <a:r>
              <a:rPr lang="pt-BR" sz="3200" err="1">
                <a:solidFill>
                  <a:srgbClr val="0B5FBA"/>
                </a:solidFill>
                <a:latin typeface="Roboto"/>
                <a:ea typeface="Roboto"/>
                <a:cs typeface="Roboto"/>
              </a:rPr>
              <a:t>emissions</a:t>
            </a:r>
            <a:r>
              <a:rPr lang="pt-BR" sz="3200">
                <a:solidFill>
                  <a:srgbClr val="0B5FBA"/>
                </a:solidFill>
                <a:latin typeface="Roboto"/>
                <a:ea typeface="Roboto"/>
                <a:cs typeface="Roboto"/>
              </a:rPr>
              <a:t>.</a:t>
            </a:r>
          </a:p>
          <a:p>
            <a:r>
              <a:rPr lang="pt-BR" sz="3200" b="1" err="1">
                <a:solidFill>
                  <a:srgbClr val="0B5FBA"/>
                </a:solidFill>
                <a:latin typeface="Roboto"/>
                <a:ea typeface="Roboto"/>
                <a:cs typeface="Roboto"/>
              </a:rPr>
              <a:t>Cascade</a:t>
            </a:r>
            <a:r>
              <a:rPr lang="pt-BR" sz="3200" b="1">
                <a:solidFill>
                  <a:srgbClr val="0B5FBA"/>
                </a:solidFill>
                <a:latin typeface="Roboto"/>
                <a:ea typeface="Roboto"/>
                <a:cs typeface="Roboto"/>
              </a:rPr>
              <a:t> 3: </a:t>
            </a:r>
            <a:r>
              <a:rPr lang="pt-BR" sz="3200" err="1">
                <a:solidFill>
                  <a:srgbClr val="0B5FBA"/>
                </a:solidFill>
                <a:latin typeface="Roboto"/>
                <a:ea typeface="Roboto"/>
                <a:cs typeface="Roboto"/>
              </a:rPr>
              <a:t>Markets</a:t>
            </a:r>
            <a:r>
              <a:rPr lang="pt-BR" sz="3200">
                <a:solidFill>
                  <a:srgbClr val="0B5FBA"/>
                </a:solidFill>
                <a:latin typeface="Roboto"/>
                <a:ea typeface="Roboto"/>
                <a:cs typeface="Roboto"/>
              </a:rPr>
              <a:t> face </a:t>
            </a:r>
            <a:r>
              <a:rPr lang="pt-BR" sz="3200" err="1">
                <a:solidFill>
                  <a:srgbClr val="0B5FBA"/>
                </a:solidFill>
                <a:latin typeface="Roboto"/>
                <a:ea typeface="Roboto"/>
                <a:cs typeface="Roboto"/>
              </a:rPr>
              <a:t>shortages</a:t>
            </a:r>
            <a:r>
              <a:rPr lang="pt-BR" sz="3200">
                <a:solidFill>
                  <a:srgbClr val="0B5FBA"/>
                </a:solidFill>
                <a:latin typeface="Roboto"/>
                <a:ea typeface="Roboto"/>
                <a:cs typeface="Roboto"/>
              </a:rPr>
              <a:t> </a:t>
            </a:r>
            <a:r>
              <a:rPr lang="pt-BR" sz="3200" err="1">
                <a:solidFill>
                  <a:srgbClr val="0B5FBA"/>
                </a:solidFill>
                <a:latin typeface="Roboto"/>
                <a:ea typeface="Roboto"/>
                <a:cs typeface="Roboto"/>
              </a:rPr>
              <a:t>of</a:t>
            </a:r>
            <a:r>
              <a:rPr lang="pt-BR" sz="3200">
                <a:solidFill>
                  <a:srgbClr val="0B5FBA"/>
                </a:solidFill>
                <a:latin typeface="Roboto"/>
                <a:ea typeface="Roboto"/>
                <a:cs typeface="Roboto"/>
              </a:rPr>
              <a:t> </a:t>
            </a:r>
            <a:r>
              <a:rPr lang="pt-BR" sz="3200" err="1">
                <a:solidFill>
                  <a:srgbClr val="0B5FBA"/>
                </a:solidFill>
                <a:latin typeface="Roboto"/>
                <a:ea typeface="Roboto"/>
                <a:cs typeface="Roboto"/>
              </a:rPr>
              <a:t>essential</a:t>
            </a:r>
            <a:r>
              <a:rPr lang="pt-BR" sz="3200">
                <a:solidFill>
                  <a:srgbClr val="0B5FBA"/>
                </a:solidFill>
                <a:latin typeface="Roboto"/>
                <a:ea typeface="Roboto"/>
                <a:cs typeface="Roboto"/>
              </a:rPr>
              <a:t> </a:t>
            </a:r>
            <a:r>
              <a:rPr lang="pt-BR" sz="3200" err="1">
                <a:solidFill>
                  <a:srgbClr val="0B5FBA"/>
                </a:solidFill>
                <a:latin typeface="Roboto"/>
                <a:ea typeface="Roboto"/>
                <a:cs typeface="Roboto"/>
              </a:rPr>
              <a:t>goods</a:t>
            </a:r>
            <a:r>
              <a:rPr lang="pt-BR" sz="3200">
                <a:solidFill>
                  <a:srgbClr val="0B5FBA"/>
                </a:solidFill>
                <a:latin typeface="Roboto"/>
                <a:ea typeface="Roboto"/>
                <a:cs typeface="Roboto"/>
              </a:rPr>
              <a:t>, </a:t>
            </a:r>
            <a:r>
              <a:rPr lang="pt-BR" sz="3200" err="1">
                <a:solidFill>
                  <a:srgbClr val="0B5FBA"/>
                </a:solidFill>
                <a:latin typeface="Roboto"/>
                <a:ea typeface="Roboto"/>
                <a:cs typeface="Roboto"/>
              </a:rPr>
              <a:t>deepening</a:t>
            </a:r>
            <a:r>
              <a:rPr lang="pt-BR" sz="3200">
                <a:solidFill>
                  <a:srgbClr val="0B5FBA"/>
                </a:solidFill>
                <a:latin typeface="Roboto"/>
                <a:ea typeface="Roboto"/>
                <a:cs typeface="Roboto"/>
              </a:rPr>
              <a:t> regional </a:t>
            </a:r>
            <a:r>
              <a:rPr lang="pt-BR" sz="3200" err="1">
                <a:solidFill>
                  <a:srgbClr val="0B5FBA"/>
                </a:solidFill>
                <a:latin typeface="Roboto"/>
                <a:ea typeface="Roboto"/>
                <a:cs typeface="Roboto"/>
              </a:rPr>
              <a:t>inequalities</a:t>
            </a:r>
            <a:r>
              <a:rPr lang="pt-BR" sz="3200">
                <a:solidFill>
                  <a:srgbClr val="0B5FBA"/>
                </a:solidFill>
                <a:latin typeface="Roboto"/>
                <a:ea typeface="Roboto"/>
                <a:cs typeface="Roboto"/>
              </a:rPr>
              <a:t>.</a:t>
            </a:r>
          </a:p>
        </p:txBody>
      </p:sp>
    </p:spTree>
    <p:extLst>
      <p:ext uri="{BB962C8B-B14F-4D97-AF65-F5344CB8AC3E}">
        <p14:creationId xmlns:p14="http://schemas.microsoft.com/office/powerpoint/2010/main" val="40449417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76">
          <a:extLst>
            <a:ext uri="{FF2B5EF4-FFF2-40B4-BE49-F238E27FC236}">
              <a16:creationId xmlns:a16="http://schemas.microsoft.com/office/drawing/2014/main" id="{19AE0939-6426-BD24-3236-506AF2D9C518}"/>
            </a:ext>
          </a:extLst>
        </p:cNvPr>
        <p:cNvGrpSpPr/>
        <p:nvPr/>
      </p:nvGrpSpPr>
      <p:grpSpPr>
        <a:xfrm>
          <a:off x="0" y="0"/>
          <a:ext cx="0" cy="0"/>
          <a:chOff x="0" y="0"/>
          <a:chExt cx="0" cy="0"/>
        </a:xfrm>
      </p:grpSpPr>
      <p:sp>
        <p:nvSpPr>
          <p:cNvPr id="777" name="Google Shape;777;p35">
            <a:extLst>
              <a:ext uri="{FF2B5EF4-FFF2-40B4-BE49-F238E27FC236}">
                <a16:creationId xmlns:a16="http://schemas.microsoft.com/office/drawing/2014/main" id="{DCA31965-C69C-AA68-CF07-5F978FEE1402}"/>
              </a:ext>
            </a:extLst>
          </p:cNvPr>
          <p:cNvSpPr/>
          <p:nvPr/>
        </p:nvSpPr>
        <p:spPr>
          <a:xfrm>
            <a:off x="6096000" y="1515344"/>
            <a:ext cx="5583301" cy="4606861"/>
          </a:xfrm>
          <a:custGeom>
            <a:avLst/>
            <a:gdLst/>
            <a:ahLst/>
            <a:cxnLst/>
            <a:rect l="l" t="t" r="r" b="b"/>
            <a:pathLst>
              <a:path w="11166602" h="9213723" extrusionOk="0">
                <a:moveTo>
                  <a:pt x="292100" y="0"/>
                </a:moveTo>
                <a:lnTo>
                  <a:pt x="10874502" y="0"/>
                </a:lnTo>
                <a:cubicBezTo>
                  <a:pt x="10951972" y="0"/>
                  <a:pt x="11026269" y="30775"/>
                  <a:pt x="11081048" y="85554"/>
                </a:cubicBezTo>
                <a:cubicBezTo>
                  <a:pt x="11135827" y="140333"/>
                  <a:pt x="11166602" y="214630"/>
                  <a:pt x="11166602" y="292100"/>
                </a:cubicBezTo>
                <a:lnTo>
                  <a:pt x="11166602" y="8921623"/>
                </a:lnTo>
                <a:cubicBezTo>
                  <a:pt x="11166602" y="9082946"/>
                  <a:pt x="11035825" y="9213723"/>
                  <a:pt x="10874502" y="9213723"/>
                </a:cubicBezTo>
                <a:lnTo>
                  <a:pt x="292100" y="9213723"/>
                </a:lnTo>
                <a:cubicBezTo>
                  <a:pt x="214630" y="9213723"/>
                  <a:pt x="140333" y="9182948"/>
                  <a:pt x="85554" y="9128168"/>
                </a:cubicBezTo>
                <a:cubicBezTo>
                  <a:pt x="30775" y="9073390"/>
                  <a:pt x="0" y="8999093"/>
                  <a:pt x="0" y="8921623"/>
                </a:cubicBezTo>
                <a:lnTo>
                  <a:pt x="0" y="292100"/>
                </a:lnTo>
                <a:cubicBezTo>
                  <a:pt x="0" y="130778"/>
                  <a:pt x="130778" y="0"/>
                  <a:pt x="292100" y="0"/>
                </a:cubicBez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60950" rIns="60950" bIns="60950" anchor="ctr" anchorCtr="0">
            <a:noAutofit/>
          </a:bodyPr>
          <a:lstStyle/>
          <a:p>
            <a:pPr>
              <a:buSzPts val="1400"/>
            </a:pPr>
            <a:endParaRPr sz="933"/>
          </a:p>
        </p:txBody>
      </p:sp>
      <p:sp>
        <p:nvSpPr>
          <p:cNvPr id="782" name="Google Shape;782;p35">
            <a:extLst>
              <a:ext uri="{FF2B5EF4-FFF2-40B4-BE49-F238E27FC236}">
                <a16:creationId xmlns:a16="http://schemas.microsoft.com/office/drawing/2014/main" id="{EEFD451A-A343-DBA2-E404-9F954B5873BE}"/>
              </a:ext>
            </a:extLst>
          </p:cNvPr>
          <p:cNvSpPr txBox="1"/>
          <p:nvPr/>
        </p:nvSpPr>
        <p:spPr>
          <a:xfrm>
            <a:off x="502953" y="1690222"/>
            <a:ext cx="5018184" cy="4431983"/>
          </a:xfrm>
          <a:prstGeom prst="rect">
            <a:avLst/>
          </a:prstGeom>
          <a:noFill/>
          <a:ln>
            <a:noFill/>
          </a:ln>
        </p:spPr>
        <p:txBody>
          <a:bodyPr spcFirstLastPara="1" wrap="square" lIns="0" tIns="0" rIns="0" bIns="0" anchor="t" anchorCtr="0">
            <a:spAutoFit/>
          </a:bodyPr>
          <a:lstStyle/>
          <a:p>
            <a:pPr marL="13759" lvl="1">
              <a:buSzPts val="2298"/>
            </a:pPr>
            <a:r>
              <a:rPr lang="en-US" sz="1600" b="1" dirty="0">
                <a:solidFill>
                  <a:srgbClr val="0B5FBA"/>
                </a:solidFill>
                <a:latin typeface="Roboto"/>
                <a:ea typeface="Roboto"/>
                <a:cs typeface="Roboto"/>
                <a:sym typeface="Roboto"/>
              </a:rPr>
              <a:t>People Living in Informal Settlements </a:t>
            </a:r>
            <a:endParaRPr sz="1000" dirty="0"/>
          </a:p>
          <a:p>
            <a:pPr marL="165460" lvl="1">
              <a:buSzPts val="2298"/>
            </a:pPr>
            <a:endParaRPr sz="1600" b="1" dirty="0">
              <a:solidFill>
                <a:srgbClr val="0B5FBA"/>
              </a:solidFill>
              <a:latin typeface="Roboto"/>
              <a:ea typeface="Roboto"/>
              <a:cs typeface="Roboto"/>
              <a:sym typeface="Roboto"/>
            </a:endParaRPr>
          </a:p>
          <a:p>
            <a:pPr marL="330919" lvl="1" indent="-165460">
              <a:buClr>
                <a:srgbClr val="0B5FBA"/>
              </a:buClr>
              <a:buSzPts val="2298"/>
              <a:buFont typeface="Arial"/>
              <a:buChar char="•"/>
            </a:pPr>
            <a:r>
              <a:rPr lang="en-US" sz="1600" dirty="0">
                <a:solidFill>
                  <a:srgbClr val="0B5FBA"/>
                </a:solidFill>
                <a:latin typeface="Roboto"/>
                <a:ea typeface="Roboto"/>
                <a:cs typeface="Roboto"/>
                <a:sym typeface="Roboto"/>
              </a:rPr>
              <a:t>Increased temperatures put pressure on an already-stressed water supply, which has a disproportionate effect on urban poor living in informal settlements. They have to pay high prices to buy water from informal vendors when it is not available.</a:t>
            </a:r>
            <a:endParaRPr sz="1000" dirty="0"/>
          </a:p>
          <a:p>
            <a:pPr>
              <a:buSzPts val="2298"/>
            </a:pPr>
            <a:endParaRPr sz="1600" dirty="0">
              <a:solidFill>
                <a:srgbClr val="0B5FBA"/>
              </a:solidFill>
              <a:latin typeface="Roboto"/>
              <a:ea typeface="Roboto"/>
              <a:cs typeface="Roboto"/>
              <a:sym typeface="Roboto"/>
            </a:endParaRPr>
          </a:p>
          <a:p>
            <a:pPr marL="330919" lvl="1" indent="-165460">
              <a:buClr>
                <a:srgbClr val="0B5FBA"/>
              </a:buClr>
              <a:buSzPts val="2298"/>
              <a:buFont typeface="Arial"/>
              <a:buChar char="•"/>
            </a:pPr>
            <a:r>
              <a:rPr lang="en-US" sz="1600" dirty="0">
                <a:solidFill>
                  <a:srgbClr val="0B5FBA"/>
                </a:solidFill>
                <a:latin typeface="Roboto"/>
                <a:ea typeface="Roboto"/>
                <a:cs typeface="Roboto"/>
                <a:sym typeface="Roboto"/>
              </a:rPr>
              <a:t>Heat-related illnesses, especially of children and the elderly, increase living costs as public health facilities have limited capacity to provide care at affordable cost.</a:t>
            </a:r>
            <a:endParaRPr sz="1000" dirty="0"/>
          </a:p>
          <a:p>
            <a:pPr>
              <a:buSzPts val="2298"/>
            </a:pPr>
            <a:endParaRPr sz="1600" dirty="0">
              <a:solidFill>
                <a:srgbClr val="0B5FBA"/>
              </a:solidFill>
              <a:latin typeface="Roboto"/>
              <a:ea typeface="Roboto"/>
              <a:cs typeface="Roboto"/>
              <a:sym typeface="Roboto"/>
            </a:endParaRPr>
          </a:p>
          <a:p>
            <a:pPr marL="330919" lvl="1" indent="-165460">
              <a:buClr>
                <a:srgbClr val="0B5FBA"/>
              </a:buClr>
              <a:buSzPts val="2299"/>
              <a:buFont typeface="Arial"/>
              <a:buChar char="•"/>
            </a:pPr>
            <a:r>
              <a:rPr lang="en-US" sz="1600" dirty="0">
                <a:solidFill>
                  <a:srgbClr val="0B5FBA"/>
                </a:solidFill>
                <a:latin typeface="Roboto"/>
                <a:ea typeface="Roboto"/>
                <a:cs typeface="Roboto"/>
                <a:sym typeface="Roboto"/>
              </a:rPr>
              <a:t>Insecure tenure of informal settlements restricts household access to electricity to cope with heat. They experience load-shedding more often and need to rely on services from informal vendors.</a:t>
            </a:r>
            <a:endParaRPr sz="1000" dirty="0"/>
          </a:p>
        </p:txBody>
      </p:sp>
      <p:sp>
        <p:nvSpPr>
          <p:cNvPr id="783" name="Google Shape;783;p35">
            <a:extLst>
              <a:ext uri="{FF2B5EF4-FFF2-40B4-BE49-F238E27FC236}">
                <a16:creationId xmlns:a16="http://schemas.microsoft.com/office/drawing/2014/main" id="{152FC3B0-E25F-8554-1718-472244667E9F}"/>
              </a:ext>
            </a:extLst>
          </p:cNvPr>
          <p:cNvSpPr txBox="1"/>
          <p:nvPr/>
        </p:nvSpPr>
        <p:spPr>
          <a:xfrm>
            <a:off x="502953" y="688506"/>
            <a:ext cx="11059313" cy="553549"/>
          </a:xfrm>
          <a:prstGeom prst="rect">
            <a:avLst/>
          </a:prstGeom>
          <a:noFill/>
          <a:ln>
            <a:noFill/>
          </a:ln>
        </p:spPr>
        <p:txBody>
          <a:bodyPr spcFirstLastPara="1" wrap="square" lIns="0" tIns="0" rIns="0" bIns="0" anchor="t" anchorCtr="0">
            <a:spAutoFit/>
          </a:bodyPr>
          <a:lstStyle/>
          <a:p>
            <a:pPr>
              <a:buSzPts val="5395"/>
            </a:pPr>
            <a:r>
              <a:rPr lang="en-US" sz="3597" b="1">
                <a:solidFill>
                  <a:srgbClr val="0B5FBA"/>
                </a:solidFill>
                <a:latin typeface="Roboto"/>
                <a:ea typeface="Roboto"/>
                <a:cs typeface="Roboto"/>
                <a:sym typeface="Roboto"/>
              </a:rPr>
              <a:t>Climate impacts on vulnerable groups</a:t>
            </a:r>
            <a:endParaRPr sz="933"/>
          </a:p>
        </p:txBody>
      </p:sp>
      <p:sp>
        <p:nvSpPr>
          <p:cNvPr id="784" name="Google Shape;784;p35">
            <a:extLst>
              <a:ext uri="{FF2B5EF4-FFF2-40B4-BE49-F238E27FC236}">
                <a16:creationId xmlns:a16="http://schemas.microsoft.com/office/drawing/2014/main" id="{BEDF6A30-AEE9-AACE-7074-38FBD39A91B8}"/>
              </a:ext>
            </a:extLst>
          </p:cNvPr>
          <p:cNvSpPr txBox="1"/>
          <p:nvPr/>
        </p:nvSpPr>
        <p:spPr>
          <a:xfrm rot="-5400000">
            <a:off x="9745618" y="3887558"/>
            <a:ext cx="4342400" cy="221471"/>
          </a:xfrm>
          <a:prstGeom prst="rect">
            <a:avLst/>
          </a:prstGeom>
          <a:noFill/>
          <a:ln>
            <a:noFill/>
          </a:ln>
        </p:spPr>
        <p:txBody>
          <a:bodyPr spcFirstLastPara="1" wrap="square" lIns="0" tIns="0" rIns="0" bIns="0" anchor="t" anchorCtr="0">
            <a:spAutoFit/>
          </a:bodyPr>
          <a:lstStyle/>
          <a:p>
            <a:pPr algn="just">
              <a:lnSpc>
                <a:spcPct val="119955"/>
              </a:lnSpc>
              <a:buClr>
                <a:schemeClr val="dk1"/>
              </a:buClr>
              <a:buSzPts val="1799"/>
            </a:pPr>
            <a:r>
              <a:rPr lang="en-US" sz="1199" i="1">
                <a:solidFill>
                  <a:srgbClr val="0A5FBA"/>
                </a:solidFill>
                <a:latin typeface="Roboto"/>
                <a:ea typeface="Roboto"/>
                <a:cs typeface="Roboto"/>
                <a:sym typeface="Roboto"/>
              </a:rPr>
              <a:t>Photo by Rodger Bosch, AFP</a:t>
            </a:r>
            <a:endParaRPr sz="1199" i="1">
              <a:solidFill>
                <a:srgbClr val="0A5FBA"/>
              </a:solidFill>
              <a:latin typeface="Roboto"/>
              <a:ea typeface="Roboto"/>
              <a:cs typeface="Roboto"/>
              <a:sym typeface="Roboto"/>
            </a:endParaRPr>
          </a:p>
        </p:txBody>
      </p:sp>
      <p:sp>
        <p:nvSpPr>
          <p:cNvPr id="785" name="Google Shape;785;p35">
            <a:extLst>
              <a:ext uri="{FF2B5EF4-FFF2-40B4-BE49-F238E27FC236}">
                <a16:creationId xmlns:a16="http://schemas.microsoft.com/office/drawing/2014/main" id="{BA7E53DE-5FDE-FADE-8749-EBD784854E44}"/>
              </a:ext>
            </a:extLst>
          </p:cNvPr>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algn="r">
              <a:buSzPts val="1400"/>
            </a:pPr>
            <a:fld id="{00000000-1234-1234-1234-123412341234}" type="slidenum">
              <a:rPr lang="en-US" smtClean="0"/>
              <a:pPr algn="r">
                <a:buSzPts val="1400"/>
              </a:pPr>
              <a:t>21</a:t>
            </a:fld>
            <a:endParaRPr/>
          </a:p>
        </p:txBody>
      </p:sp>
    </p:spTree>
    <p:extLst>
      <p:ext uri="{BB962C8B-B14F-4D97-AF65-F5344CB8AC3E}">
        <p14:creationId xmlns:p14="http://schemas.microsoft.com/office/powerpoint/2010/main" val="2665449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89">
          <a:extLst>
            <a:ext uri="{FF2B5EF4-FFF2-40B4-BE49-F238E27FC236}">
              <a16:creationId xmlns:a16="http://schemas.microsoft.com/office/drawing/2014/main" id="{1C804E17-1841-CD3D-A40B-097719A7CBEA}"/>
            </a:ext>
          </a:extLst>
        </p:cNvPr>
        <p:cNvGrpSpPr/>
        <p:nvPr/>
      </p:nvGrpSpPr>
      <p:grpSpPr>
        <a:xfrm>
          <a:off x="0" y="0"/>
          <a:ext cx="0" cy="0"/>
          <a:chOff x="0" y="0"/>
          <a:chExt cx="0" cy="0"/>
        </a:xfrm>
      </p:grpSpPr>
      <p:sp>
        <p:nvSpPr>
          <p:cNvPr id="795" name="Google Shape;795;p46">
            <a:extLst>
              <a:ext uri="{FF2B5EF4-FFF2-40B4-BE49-F238E27FC236}">
                <a16:creationId xmlns:a16="http://schemas.microsoft.com/office/drawing/2014/main" id="{879541E5-50B5-11B3-6908-D67B2AAC22D8}"/>
              </a:ext>
            </a:extLst>
          </p:cNvPr>
          <p:cNvSpPr txBox="1"/>
          <p:nvPr/>
        </p:nvSpPr>
        <p:spPr>
          <a:xfrm>
            <a:off x="881171" y="688506"/>
            <a:ext cx="11059313" cy="553549"/>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Climate Impacts on Vulnerable Groups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96" name="Google Shape;796;p46">
            <a:extLst>
              <a:ext uri="{FF2B5EF4-FFF2-40B4-BE49-F238E27FC236}">
                <a16:creationId xmlns:a16="http://schemas.microsoft.com/office/drawing/2014/main" id="{BBA02D20-FB7B-0EF3-5AE5-66EBD9F7A36D}"/>
              </a:ext>
            </a:extLst>
          </p:cNvPr>
          <p:cNvSpPr txBox="1"/>
          <p:nvPr/>
        </p:nvSpPr>
        <p:spPr>
          <a:xfrm rot="-5400000">
            <a:off x="9314679" y="4034676"/>
            <a:ext cx="434240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prstClr val="black"/>
              </a:buClr>
              <a:buSzPts val="1799"/>
              <a:buFont typeface="Arial"/>
              <a:buNone/>
              <a:tabLst/>
              <a:defRPr/>
            </a:pPr>
            <a:r>
              <a:rPr kumimoji="0" lang="en-US" sz="1199" b="0" i="0" u="none" strike="noStrike" kern="0" cap="none" spc="0" normalizeH="0" baseline="0" noProof="0">
                <a:ln>
                  <a:noFill/>
                </a:ln>
                <a:solidFill>
                  <a:prstClr val="white"/>
                </a:solidFill>
                <a:effectLst/>
                <a:uLnTx/>
                <a:uFillTx/>
                <a:latin typeface="Roboto"/>
                <a:ea typeface="Roboto"/>
                <a:cs typeface="Roboto"/>
                <a:sym typeface="Roboto"/>
              </a:rPr>
              <a:t>Nairobi; Photo by AP</a:t>
            </a:r>
            <a:endParaRPr kumimoji="0" sz="1199" b="0" i="0" u="none" strike="noStrike" kern="0" cap="none" spc="0" normalizeH="0" baseline="0" noProof="0">
              <a:ln>
                <a:noFill/>
              </a:ln>
              <a:solidFill>
                <a:srgbClr val="FFFFFF"/>
              </a:solidFill>
              <a:effectLst/>
              <a:uLnTx/>
              <a:uFillTx/>
              <a:latin typeface="Roboto"/>
              <a:ea typeface="Roboto"/>
              <a:cs typeface="Roboto"/>
              <a:sym typeface="Roboto"/>
            </a:endParaRPr>
          </a:p>
        </p:txBody>
      </p:sp>
      <p:sp>
        <p:nvSpPr>
          <p:cNvPr id="797" name="Google Shape;797;p46">
            <a:extLst>
              <a:ext uri="{FF2B5EF4-FFF2-40B4-BE49-F238E27FC236}">
                <a16:creationId xmlns:a16="http://schemas.microsoft.com/office/drawing/2014/main" id="{0695CE43-9680-2A08-F40B-1C6AB41D81FF}"/>
              </a:ext>
            </a:extLst>
          </p:cNvPr>
          <p:cNvSpPr txBox="1"/>
          <p:nvPr/>
        </p:nvSpPr>
        <p:spPr>
          <a:xfrm>
            <a:off x="881170" y="1693295"/>
            <a:ext cx="5214829" cy="458587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298"/>
              <a:buFont typeface="Arial"/>
              <a:buNone/>
              <a:tabLst/>
              <a:defRPr/>
            </a:pPr>
            <a:r>
              <a:rPr kumimoji="0" lang="en-US" sz="1600" b="1" i="0" u="none" strike="noStrike" kern="0" cap="none" spc="0" normalizeH="0" baseline="0" noProof="0" dirty="0">
                <a:ln>
                  <a:noFill/>
                </a:ln>
                <a:solidFill>
                  <a:srgbClr val="0B5FBA"/>
                </a:solidFill>
                <a:effectLst/>
                <a:uLnTx/>
                <a:uFillTx/>
                <a:latin typeface="Roboto"/>
                <a:ea typeface="Roboto"/>
                <a:cs typeface="Roboto"/>
                <a:sym typeface="Roboto"/>
              </a:rPr>
              <a:t>Smallholder Farming Communities</a:t>
            </a:r>
          </a:p>
          <a:p>
            <a:pPr marL="0" marR="0" lvl="0" indent="0" algn="l" defTabSz="914400" rtl="0" eaLnBrk="1" fontAlgn="auto" latinLnBrk="0" hangingPunct="1">
              <a:lnSpc>
                <a:spcPct val="100000"/>
              </a:lnSpc>
              <a:spcBef>
                <a:spcPts val="0"/>
              </a:spcBef>
              <a:spcAft>
                <a:spcPts val="0"/>
              </a:spcAft>
              <a:buClr>
                <a:srgbClr val="000000"/>
              </a:buClr>
              <a:buSzPts val="2298"/>
              <a:buFont typeface="Arial"/>
              <a:buNone/>
              <a:tabLst/>
              <a:defRPr/>
            </a:pPr>
            <a:endParaRPr kumimoji="0" sz="1600" b="1" i="0" u="none" strike="noStrike" kern="0" cap="none" spc="0" normalizeH="0" baseline="0" noProof="0" dirty="0">
              <a:ln>
                <a:noFill/>
              </a:ln>
              <a:solidFill>
                <a:srgbClr val="0B5FBA"/>
              </a:solidFill>
              <a:effectLst/>
              <a:uLnTx/>
              <a:uFillTx/>
              <a:latin typeface="Roboto"/>
              <a:ea typeface="Roboto"/>
              <a:cs typeface="Roboto"/>
              <a:sym typeface="Roboto"/>
            </a:endParaRPr>
          </a:p>
          <a:p>
            <a:pPr marL="330919" marR="0" lvl="1" indent="-165460" algn="l" defTabSz="914400" rtl="0" eaLnBrk="1" fontAlgn="auto" latinLnBrk="0" hangingPunct="1">
              <a:lnSpc>
                <a:spcPct val="100000"/>
              </a:lnSpc>
              <a:spcBef>
                <a:spcPts val="0"/>
              </a:spcBef>
              <a:spcAft>
                <a:spcPts val="0"/>
              </a:spcAft>
              <a:buClr>
                <a:srgbClr val="0B5FBA"/>
              </a:buClr>
              <a:buSzPts val="2298"/>
              <a:buFont typeface="Arial"/>
              <a:buChar char="•"/>
              <a:tabLst/>
              <a:defRPr/>
            </a:pPr>
            <a:r>
              <a:rPr kumimoji="0" lang="en-GB" sz="1600" b="0" i="0" u="none" strike="noStrike" kern="0" cap="none" spc="0" normalizeH="0" baseline="0" noProof="0" dirty="0">
                <a:ln>
                  <a:noFill/>
                </a:ln>
                <a:solidFill>
                  <a:srgbClr val="0B5FBA"/>
                </a:solidFill>
                <a:effectLst/>
                <a:uLnTx/>
                <a:uFillTx/>
                <a:latin typeface="Roboto"/>
                <a:ea typeface="Roboto"/>
                <a:cs typeface="Roboto"/>
                <a:sym typeface="Roboto"/>
              </a:rPr>
              <a:t>Communities depending on smallholder farming are highly exposed to changes in rainfall and temperature.</a:t>
            </a:r>
          </a:p>
          <a:p>
            <a:pPr marL="330919" marR="0" lvl="1" indent="-165460" algn="l" defTabSz="914400" rtl="0" eaLnBrk="1" fontAlgn="auto" latinLnBrk="0" hangingPunct="1">
              <a:lnSpc>
                <a:spcPct val="100000"/>
              </a:lnSpc>
              <a:spcBef>
                <a:spcPts val="0"/>
              </a:spcBef>
              <a:spcAft>
                <a:spcPts val="0"/>
              </a:spcAft>
              <a:buClr>
                <a:srgbClr val="0B5FBA"/>
              </a:buClr>
              <a:buSzPts val="2298"/>
              <a:buFont typeface="Arial"/>
              <a:buChar char="•"/>
              <a:tabLst/>
              <a:defRPr/>
            </a:pPr>
            <a:endParaRPr kumimoji="0" lang="en-GB" sz="1600" b="0" i="0" u="none" strike="noStrike" kern="0" cap="none" spc="0" normalizeH="0" baseline="0" noProof="0" dirty="0">
              <a:ln>
                <a:noFill/>
              </a:ln>
              <a:solidFill>
                <a:srgbClr val="0B5FBA"/>
              </a:solidFill>
              <a:effectLst/>
              <a:uLnTx/>
              <a:uFillTx/>
              <a:latin typeface="Roboto"/>
              <a:ea typeface="Roboto"/>
              <a:cs typeface="Roboto"/>
              <a:sym typeface="Roboto"/>
            </a:endParaRPr>
          </a:p>
          <a:p>
            <a:pPr marL="330919" marR="0" lvl="1" indent="-165460" algn="l" defTabSz="914400" rtl="0" eaLnBrk="1" fontAlgn="auto" latinLnBrk="0" hangingPunct="1">
              <a:lnSpc>
                <a:spcPct val="100000"/>
              </a:lnSpc>
              <a:spcBef>
                <a:spcPts val="0"/>
              </a:spcBef>
              <a:spcAft>
                <a:spcPts val="0"/>
              </a:spcAft>
              <a:buClr>
                <a:srgbClr val="0B5FBA"/>
              </a:buClr>
              <a:buSzPts val="2298"/>
              <a:buFont typeface="Arial"/>
              <a:buChar char="•"/>
              <a:tabLst/>
              <a:defRPr/>
            </a:pPr>
            <a:r>
              <a:rPr kumimoji="0" lang="en-GB" sz="1600" b="0" i="0" u="none" strike="noStrike" kern="0" cap="none" spc="0" normalizeH="0" baseline="0" noProof="0" dirty="0">
                <a:ln>
                  <a:noFill/>
                </a:ln>
                <a:solidFill>
                  <a:srgbClr val="0B5FBA"/>
                </a:solidFill>
                <a:effectLst/>
                <a:uLnTx/>
                <a:uFillTx/>
                <a:latin typeface="Roboto"/>
                <a:ea typeface="Roboto"/>
                <a:cs typeface="Roboto"/>
                <a:sym typeface="Roboto"/>
              </a:rPr>
              <a:t>Climate change has increased the risks they face through prolonged droughts and unpredictable rainy seasons.</a:t>
            </a:r>
          </a:p>
          <a:p>
            <a:pPr marL="330919" marR="0" lvl="1" indent="-165460" algn="l" defTabSz="914400" rtl="0" eaLnBrk="1" fontAlgn="auto" latinLnBrk="0" hangingPunct="1">
              <a:lnSpc>
                <a:spcPct val="100000"/>
              </a:lnSpc>
              <a:spcBef>
                <a:spcPts val="0"/>
              </a:spcBef>
              <a:spcAft>
                <a:spcPts val="0"/>
              </a:spcAft>
              <a:buClr>
                <a:srgbClr val="0B5FBA"/>
              </a:buClr>
              <a:buSzPts val="2298"/>
              <a:buFont typeface="Arial"/>
              <a:buChar char="•"/>
              <a:tabLst/>
              <a:defRPr/>
            </a:pPr>
            <a:endParaRPr kumimoji="0" lang="en-GB" sz="1600" b="0" i="0" u="none" strike="noStrike" kern="0" cap="none" spc="0" normalizeH="0" baseline="0" noProof="0" dirty="0">
              <a:ln>
                <a:noFill/>
              </a:ln>
              <a:solidFill>
                <a:srgbClr val="0B5FBA"/>
              </a:solidFill>
              <a:effectLst/>
              <a:uLnTx/>
              <a:uFillTx/>
              <a:latin typeface="Roboto"/>
              <a:ea typeface="Roboto"/>
              <a:cs typeface="Roboto"/>
              <a:sym typeface="Roboto"/>
            </a:endParaRPr>
          </a:p>
          <a:p>
            <a:pPr marL="330919" marR="0" lvl="1" indent="-165460" algn="l" defTabSz="914400" rtl="0" eaLnBrk="1" fontAlgn="auto" latinLnBrk="0" hangingPunct="1">
              <a:lnSpc>
                <a:spcPct val="100000"/>
              </a:lnSpc>
              <a:spcBef>
                <a:spcPts val="0"/>
              </a:spcBef>
              <a:spcAft>
                <a:spcPts val="0"/>
              </a:spcAft>
              <a:buClr>
                <a:srgbClr val="0B5FBA"/>
              </a:buClr>
              <a:buSzPts val="2298"/>
              <a:buFont typeface="Arial"/>
              <a:buChar char="•"/>
              <a:tabLst/>
              <a:defRPr/>
            </a:pPr>
            <a:r>
              <a:rPr kumimoji="0" lang="en-GB" sz="1600" b="0" i="0" u="none" strike="noStrike" kern="0" cap="none" spc="0" normalizeH="0" baseline="0" noProof="0" dirty="0">
                <a:ln>
                  <a:noFill/>
                </a:ln>
                <a:solidFill>
                  <a:srgbClr val="0B5FBA"/>
                </a:solidFill>
                <a:effectLst/>
                <a:uLnTx/>
                <a:uFillTx/>
                <a:latin typeface="Roboto"/>
                <a:ea typeface="Roboto"/>
                <a:cs typeface="Roboto"/>
                <a:sym typeface="Roboto"/>
              </a:rPr>
              <a:t>Crop failures due to drought and pest outbreaks linked to higher temperatures reduce food availability and household income.</a:t>
            </a:r>
          </a:p>
          <a:p>
            <a:pPr marL="330919" marR="0" lvl="1" indent="-165460" algn="l" defTabSz="914400" rtl="0" eaLnBrk="1" fontAlgn="auto" latinLnBrk="0" hangingPunct="1">
              <a:lnSpc>
                <a:spcPct val="100000"/>
              </a:lnSpc>
              <a:spcBef>
                <a:spcPts val="0"/>
              </a:spcBef>
              <a:spcAft>
                <a:spcPts val="0"/>
              </a:spcAft>
              <a:buClr>
                <a:srgbClr val="0B5FBA"/>
              </a:buClr>
              <a:buSzPts val="2298"/>
              <a:buFont typeface="Arial"/>
              <a:buChar char="•"/>
              <a:tabLst/>
              <a:defRPr/>
            </a:pPr>
            <a:endParaRPr kumimoji="0" lang="en-GB" sz="1600" b="0" i="0" u="none" strike="noStrike" kern="0" cap="none" spc="0" normalizeH="0" baseline="0" noProof="0" dirty="0">
              <a:ln>
                <a:noFill/>
              </a:ln>
              <a:solidFill>
                <a:srgbClr val="0B5FBA"/>
              </a:solidFill>
              <a:effectLst/>
              <a:uLnTx/>
              <a:uFillTx/>
              <a:latin typeface="Roboto"/>
              <a:ea typeface="Roboto"/>
              <a:cs typeface="Roboto"/>
              <a:sym typeface="Roboto"/>
            </a:endParaRPr>
          </a:p>
          <a:p>
            <a:pPr marL="330919" marR="0" lvl="1" indent="-165460" algn="l" defTabSz="914400" rtl="0" eaLnBrk="1" fontAlgn="auto" latinLnBrk="0" hangingPunct="1">
              <a:lnSpc>
                <a:spcPct val="100000"/>
              </a:lnSpc>
              <a:spcBef>
                <a:spcPts val="0"/>
              </a:spcBef>
              <a:spcAft>
                <a:spcPts val="0"/>
              </a:spcAft>
              <a:buClr>
                <a:srgbClr val="0B5FBA"/>
              </a:buClr>
              <a:buSzPts val="2298"/>
              <a:buFont typeface="Arial"/>
              <a:buChar char="•"/>
              <a:tabLst/>
              <a:defRPr/>
            </a:pPr>
            <a:r>
              <a:rPr kumimoji="0" lang="en-GB" sz="1600" b="0" i="0" u="none" strike="noStrike" kern="0" cap="none" spc="0" normalizeH="0" baseline="0" noProof="0" dirty="0">
                <a:ln>
                  <a:noFill/>
                </a:ln>
                <a:solidFill>
                  <a:srgbClr val="0B5FBA"/>
                </a:solidFill>
                <a:effectLst/>
                <a:uLnTx/>
                <a:uFillTx/>
                <a:latin typeface="Roboto"/>
                <a:ea typeface="Roboto"/>
                <a:cs typeface="Roboto"/>
                <a:sym typeface="Roboto"/>
              </a:rPr>
              <a:t>Women and seasonal labourers, who rely heavily on agricultural employment, face loss of livelihoods and greater food insecurity during these shocks.</a:t>
            </a:r>
            <a:r>
              <a:rPr kumimoji="0" lang="en-US" sz="1600" b="0" i="0" u="none" strike="noStrike" kern="0" cap="none" spc="0" normalizeH="0" baseline="0" noProof="0" dirty="0">
                <a:ln>
                  <a:noFill/>
                </a:ln>
                <a:solidFill>
                  <a:srgbClr val="0B5FBA"/>
                </a:solidFill>
                <a:effectLst/>
                <a:uLnTx/>
                <a:uFillTx/>
                <a:latin typeface="Roboto"/>
                <a:ea typeface="Roboto"/>
                <a:cs typeface="Roboto"/>
                <a:sym typeface="Roboto"/>
              </a:rPr>
              <a:t>.</a:t>
            </a:r>
            <a:endParaRPr kumimoji="0" sz="1600" b="0" i="0" u="none" strike="noStrike" kern="0" cap="none" spc="0" normalizeH="0" baseline="0" noProof="0" dirty="0">
              <a:ln>
                <a:noFill/>
              </a:ln>
              <a:solidFill>
                <a:srgbClr val="0B5FBA"/>
              </a:solidFill>
              <a:effectLst/>
              <a:uLnTx/>
              <a:uFillTx/>
              <a:latin typeface="Roboto"/>
              <a:ea typeface="Roboto"/>
              <a:cs typeface="Roboto"/>
              <a:sym typeface="Roboto"/>
            </a:endParaRPr>
          </a:p>
          <a:p>
            <a:pPr marL="330919" marR="0" lvl="1" indent="-68173" algn="l" defTabSz="914400" rtl="0" eaLnBrk="1" fontAlgn="auto" latinLnBrk="0" hangingPunct="1">
              <a:lnSpc>
                <a:spcPct val="100000"/>
              </a:lnSpc>
              <a:spcBef>
                <a:spcPts val="0"/>
              </a:spcBef>
              <a:spcAft>
                <a:spcPts val="0"/>
              </a:spcAft>
              <a:buClr>
                <a:srgbClr val="0B5FBA"/>
              </a:buClr>
              <a:buSzPts val="2298"/>
              <a:buFont typeface="Arial"/>
              <a:buNone/>
              <a:tabLst/>
              <a:defRPr/>
            </a:pPr>
            <a:endParaRPr kumimoji="0" sz="1600" b="0" i="0" u="none" strike="noStrike" kern="0" cap="none" spc="0" normalizeH="0" baseline="0" noProof="0" dirty="0">
              <a:ln>
                <a:noFill/>
              </a:ln>
              <a:solidFill>
                <a:srgbClr val="0B5FBA"/>
              </a:solidFill>
              <a:effectLst/>
              <a:uLnTx/>
              <a:uFillTx/>
              <a:latin typeface="Roboto"/>
              <a:ea typeface="Roboto"/>
              <a:cs typeface="Roboto"/>
              <a:sym typeface="Roboto"/>
            </a:endParaRPr>
          </a:p>
          <a:p>
            <a:pPr marL="330919" marR="0" lvl="1" indent="-68173" algn="l" defTabSz="914400" rtl="0" eaLnBrk="1" fontAlgn="auto" latinLnBrk="0" hangingPunct="1">
              <a:lnSpc>
                <a:spcPct val="100000"/>
              </a:lnSpc>
              <a:spcBef>
                <a:spcPts val="0"/>
              </a:spcBef>
              <a:spcAft>
                <a:spcPts val="0"/>
              </a:spcAft>
              <a:buClr>
                <a:srgbClr val="0B5FBA"/>
              </a:buClr>
              <a:buSzPts val="2298"/>
              <a:buFont typeface="Arial"/>
              <a:buNone/>
              <a:tabLst/>
              <a:defRPr/>
            </a:pPr>
            <a:endParaRPr kumimoji="0" sz="1000" b="0" i="0" u="none" strike="noStrike" kern="0" cap="none" spc="0" normalizeH="0" baseline="0" noProof="0" dirty="0">
              <a:ln>
                <a:noFill/>
              </a:ln>
              <a:solidFill>
                <a:srgbClr val="000000"/>
              </a:solidFill>
              <a:effectLst/>
              <a:uLnTx/>
              <a:uFillTx/>
              <a:latin typeface="Arial"/>
              <a:cs typeface="Arial"/>
              <a:sym typeface="Arial"/>
            </a:endParaRPr>
          </a:p>
        </p:txBody>
      </p:sp>
      <p:sp>
        <p:nvSpPr>
          <p:cNvPr id="798" name="Google Shape;798;p46">
            <a:extLst>
              <a:ext uri="{FF2B5EF4-FFF2-40B4-BE49-F238E27FC236}">
                <a16:creationId xmlns:a16="http://schemas.microsoft.com/office/drawing/2014/main" id="{AE3A64CD-9CE1-30C2-FB2D-8B93683A6936}"/>
              </a:ext>
            </a:extLst>
          </p:cNvPr>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22</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pic>
        <p:nvPicPr>
          <p:cNvPr id="4" name="Picture 3" descr="A group of people working in a field&#10;&#10;AI-generated content may be incorrect.">
            <a:extLst>
              <a:ext uri="{FF2B5EF4-FFF2-40B4-BE49-F238E27FC236}">
                <a16:creationId xmlns:a16="http://schemas.microsoft.com/office/drawing/2014/main" id="{227786BF-B2B7-CDF2-ABAD-31FF499A8A60}"/>
              </a:ext>
            </a:extLst>
          </p:cNvPr>
          <p:cNvPicPr>
            <a:picLocks noChangeAspect="1"/>
          </p:cNvPicPr>
          <p:nvPr/>
        </p:nvPicPr>
        <p:blipFill>
          <a:blip r:embed="rId3"/>
          <a:stretch>
            <a:fillRect/>
          </a:stretch>
        </p:blipFill>
        <p:spPr>
          <a:xfrm>
            <a:off x="6538030" y="1693295"/>
            <a:ext cx="6268985" cy="4176711"/>
          </a:xfrm>
          <a:prstGeom prst="rect">
            <a:avLst/>
          </a:prstGeom>
        </p:spPr>
      </p:pic>
      <p:sp>
        <p:nvSpPr>
          <p:cNvPr id="5" name="Rectangle 4">
            <a:extLst>
              <a:ext uri="{FF2B5EF4-FFF2-40B4-BE49-F238E27FC236}">
                <a16:creationId xmlns:a16="http://schemas.microsoft.com/office/drawing/2014/main" id="{DCD9071F-C113-C538-E4F0-34F7800ED5D8}"/>
              </a:ext>
            </a:extLst>
          </p:cNvPr>
          <p:cNvSpPr/>
          <p:nvPr/>
        </p:nvSpPr>
        <p:spPr>
          <a:xfrm>
            <a:off x="11375143" y="1460500"/>
            <a:ext cx="816857" cy="5130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NL"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Tree>
    <p:extLst>
      <p:ext uri="{BB962C8B-B14F-4D97-AF65-F5344CB8AC3E}">
        <p14:creationId xmlns:p14="http://schemas.microsoft.com/office/powerpoint/2010/main" val="24648219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1026"/>
        <p:cNvGrpSpPr/>
        <p:nvPr/>
      </p:nvGrpSpPr>
      <p:grpSpPr>
        <a:xfrm>
          <a:off x="0" y="0"/>
          <a:ext cx="0" cy="0"/>
          <a:chOff x="0" y="0"/>
          <a:chExt cx="0" cy="0"/>
        </a:xfrm>
      </p:grpSpPr>
      <p:sp>
        <p:nvSpPr>
          <p:cNvPr id="1058" name="Google Shape;1058;p49"/>
          <p:cNvSpPr/>
          <p:nvPr/>
        </p:nvSpPr>
        <p:spPr>
          <a:xfrm rot="-5400000">
            <a:off x="6662821" y="2268353"/>
            <a:ext cx="2683573" cy="2321292"/>
          </a:xfrm>
          <a:custGeom>
            <a:avLst/>
            <a:gdLst/>
            <a:ahLst/>
            <a:cxnLst/>
            <a:rect l="l" t="t" r="r" b="b"/>
            <a:pathLst>
              <a:path w="2957618" h="2558340" extrusionOk="0">
                <a:moveTo>
                  <a:pt x="0" y="0"/>
                </a:moveTo>
                <a:lnTo>
                  <a:pt x="2957618" y="0"/>
                </a:lnTo>
                <a:lnTo>
                  <a:pt x="2957618" y="2558340"/>
                </a:lnTo>
                <a:lnTo>
                  <a:pt x="0" y="255834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64" name="Google Shape;1064;p49"/>
          <p:cNvSpPr/>
          <p:nvPr/>
        </p:nvSpPr>
        <p:spPr>
          <a:xfrm rot="-5400000">
            <a:off x="8984258" y="2268354"/>
            <a:ext cx="2683573" cy="2321291"/>
          </a:xfrm>
          <a:custGeom>
            <a:avLst/>
            <a:gdLst/>
            <a:ahLst/>
            <a:cxnLst/>
            <a:rect l="l" t="t" r="r" b="b"/>
            <a:pathLst>
              <a:path w="2957618" h="2558340" extrusionOk="0">
                <a:moveTo>
                  <a:pt x="0" y="0"/>
                </a:moveTo>
                <a:lnTo>
                  <a:pt x="2957619" y="0"/>
                </a:lnTo>
                <a:lnTo>
                  <a:pt x="2957619" y="2558340"/>
                </a:lnTo>
                <a:lnTo>
                  <a:pt x="0" y="255834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cxnSp>
        <p:nvCxnSpPr>
          <p:cNvPr id="1030" name="Google Shape;1030;p49"/>
          <p:cNvCxnSpPr>
            <a:cxnSpLocks/>
          </p:cNvCxnSpPr>
          <p:nvPr/>
        </p:nvCxnSpPr>
        <p:spPr>
          <a:xfrm flipV="1">
            <a:off x="727307" y="3033114"/>
            <a:ext cx="824218" cy="1"/>
          </a:xfrm>
          <a:prstGeom prst="straightConnector1">
            <a:avLst/>
          </a:prstGeom>
          <a:noFill/>
          <a:ln w="38100" cap="flat" cmpd="sng">
            <a:solidFill>
              <a:schemeClr val="bg1"/>
            </a:solidFill>
            <a:prstDash val="solid"/>
            <a:round/>
            <a:headEnd type="none" w="sm" len="sm"/>
            <a:tailEnd type="stealth" w="med" len="med"/>
          </a:ln>
        </p:spPr>
      </p:cxnSp>
      <p:sp>
        <p:nvSpPr>
          <p:cNvPr id="1031" name="Google Shape;1031;p49"/>
          <p:cNvSpPr/>
          <p:nvPr/>
        </p:nvSpPr>
        <p:spPr>
          <a:xfrm>
            <a:off x="708257" y="0"/>
            <a:ext cx="38100" cy="6975088"/>
          </a:xfrm>
          <a:prstGeom prst="rect">
            <a:avLst/>
          </a:prstGeom>
          <a:solidFill>
            <a:srgbClr val="F0F3F8"/>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36" name="Google Shape;1036;p49"/>
          <p:cNvSpPr/>
          <p:nvPr/>
        </p:nvSpPr>
        <p:spPr>
          <a:xfrm>
            <a:off x="7325187" y="2750205"/>
            <a:ext cx="1107221" cy="991010"/>
          </a:xfrm>
          <a:custGeom>
            <a:avLst/>
            <a:gdLst/>
            <a:ahLst/>
            <a:cxnLst/>
            <a:rect l="l" t="t" r="r" b="b"/>
            <a:pathLst>
              <a:path w="1419352" h="1270381" extrusionOk="0">
                <a:moveTo>
                  <a:pt x="0" y="0"/>
                </a:moveTo>
                <a:lnTo>
                  <a:pt x="1419352" y="0"/>
                </a:lnTo>
                <a:lnTo>
                  <a:pt x="1419352" y="1270381"/>
                </a:lnTo>
                <a:lnTo>
                  <a:pt x="0" y="1270381"/>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40" name="Google Shape;1040;p49"/>
          <p:cNvSpPr/>
          <p:nvPr/>
        </p:nvSpPr>
        <p:spPr>
          <a:xfrm>
            <a:off x="9830188" y="2887485"/>
            <a:ext cx="1003679" cy="748620"/>
          </a:xfrm>
          <a:custGeom>
            <a:avLst/>
            <a:gdLst/>
            <a:ahLst/>
            <a:cxnLst/>
            <a:rect l="l" t="t" r="r" b="b"/>
            <a:pathLst>
              <a:path w="1361948" h="1208786" extrusionOk="0">
                <a:moveTo>
                  <a:pt x="0" y="0"/>
                </a:moveTo>
                <a:lnTo>
                  <a:pt x="1361948" y="0"/>
                </a:lnTo>
                <a:lnTo>
                  <a:pt x="1361948" y="1208786"/>
                </a:lnTo>
                <a:lnTo>
                  <a:pt x="0" y="1208786"/>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t="-3" b="-2"/>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43" name="Google Shape;1043;p49"/>
          <p:cNvSpPr txBox="1"/>
          <p:nvPr/>
        </p:nvSpPr>
        <p:spPr>
          <a:xfrm>
            <a:off x="983177" y="231179"/>
            <a:ext cx="10782103" cy="11070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Review Exercise: Climate-resilient infrastructure &amp; services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044" name="Google Shape;1044;p49"/>
          <p:cNvSpPr txBox="1"/>
          <p:nvPr/>
        </p:nvSpPr>
        <p:spPr>
          <a:xfrm>
            <a:off x="860908" y="1750457"/>
            <a:ext cx="6612787" cy="59490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US" sz="1933" b="0" i="0" u="none" strike="noStrike" kern="0" cap="none" spc="0" normalizeH="0" baseline="0" noProof="0">
                <a:ln>
                  <a:noFill/>
                </a:ln>
                <a:solidFill>
                  <a:prstClr val="white"/>
                </a:solidFill>
                <a:effectLst/>
                <a:uLnTx/>
                <a:uFillTx/>
                <a:latin typeface="Roboto"/>
                <a:ea typeface="Roboto"/>
                <a:cs typeface="Roboto"/>
                <a:sym typeface="Roboto"/>
              </a:rPr>
              <a:t>Develop your understanding of your own context by thinking critically about your infrastructure and services: </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045" name="Google Shape;1045;p49"/>
          <p:cNvSpPr txBox="1"/>
          <p:nvPr/>
        </p:nvSpPr>
        <p:spPr>
          <a:xfrm>
            <a:off x="1813640" y="2856191"/>
            <a:ext cx="3963038"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Use the list of hazards and risks you started at the end of Module 1</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046" name="Google Shape;1046;p49"/>
          <p:cNvSpPr txBox="1"/>
          <p:nvPr/>
        </p:nvSpPr>
        <p:spPr>
          <a:xfrm>
            <a:off x="1813640" y="3532375"/>
            <a:ext cx="3780800" cy="7076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Considering this list, which infrastructure and / or services in your context are most at risk? </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047" name="Google Shape;1047;p49"/>
          <p:cNvSpPr txBox="1"/>
          <p:nvPr/>
        </p:nvSpPr>
        <p:spPr>
          <a:xfrm>
            <a:off x="1794365" y="4372029"/>
            <a:ext cx="2853600" cy="7076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What infrastructure or services would you consider a priority for climate risk reduction? </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048" name="Google Shape;1048;p49"/>
          <p:cNvSpPr txBox="1"/>
          <p:nvPr/>
        </p:nvSpPr>
        <p:spPr>
          <a:xfrm>
            <a:off x="1794477" y="5235629"/>
            <a:ext cx="2841000" cy="2358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How might you do this? </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049" name="Google Shape;1049;p49"/>
          <p:cNvSpPr txBox="1"/>
          <p:nvPr/>
        </p:nvSpPr>
        <p:spPr>
          <a:xfrm>
            <a:off x="983177" y="5993288"/>
            <a:ext cx="6988866" cy="2358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1" u="none" strike="noStrike" kern="0" cap="none" spc="0" normalizeH="0" baseline="0" noProof="0">
                <a:ln>
                  <a:noFill/>
                </a:ln>
                <a:solidFill>
                  <a:prstClr val="white"/>
                </a:solidFill>
                <a:effectLst/>
                <a:uLnTx/>
                <a:uFillTx/>
                <a:latin typeface="Roboto"/>
                <a:ea typeface="Roboto"/>
                <a:cs typeface="Roboto"/>
                <a:sym typeface="Roboto"/>
              </a:rPr>
              <a:t>Keep your answers on a paper or doc so you can refer to them again. </a:t>
            </a:r>
            <a:endParaRPr kumimoji="0" sz="933" b="0" i="1" u="none" strike="noStrike" kern="0" cap="none" spc="0" normalizeH="0" baseline="0" noProof="0">
              <a:ln>
                <a:noFill/>
              </a:ln>
              <a:solidFill>
                <a:prstClr val="white"/>
              </a:solidFill>
              <a:effectLst/>
              <a:uLnTx/>
              <a:uFillTx/>
              <a:latin typeface="Arial"/>
              <a:cs typeface="Arial"/>
              <a:sym typeface="Arial"/>
            </a:endParaRPr>
          </a:p>
        </p:txBody>
      </p:sp>
      <p:sp>
        <p:nvSpPr>
          <p:cNvPr id="1051" name="Google Shape;1051;p49"/>
          <p:cNvSpPr txBox="1"/>
          <p:nvPr/>
        </p:nvSpPr>
        <p:spPr>
          <a:xfrm>
            <a:off x="6868785" y="3811255"/>
            <a:ext cx="1995780" cy="46166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50000"/>
              </a:lnSpc>
              <a:spcBef>
                <a:spcPts val="0"/>
              </a:spcBef>
              <a:spcAft>
                <a:spcPts val="0"/>
              </a:spcAft>
              <a:buClr>
                <a:srgbClr val="000000"/>
              </a:buClr>
              <a:buSzPts val="1700"/>
              <a:buFont typeface="Arial"/>
              <a:buNone/>
              <a:tabLst/>
              <a:defRPr/>
            </a:pPr>
            <a:r>
              <a:rPr kumimoji="0" lang="en-US" sz="2000" b="1" i="0" u="none" strike="noStrike" kern="0" cap="none" spc="0" normalizeH="0" baseline="0" noProof="0">
                <a:ln>
                  <a:noFill/>
                </a:ln>
                <a:solidFill>
                  <a:srgbClr val="FFFFFF"/>
                </a:solidFill>
                <a:effectLst/>
                <a:uLnTx/>
                <a:uFillTx/>
                <a:latin typeface="Roboto"/>
                <a:ea typeface="Roboto"/>
                <a:cs typeface="Roboto"/>
                <a:sym typeface="Roboto"/>
              </a:rPr>
              <a:t>Water</a:t>
            </a:r>
            <a:endParaRPr kumimoji="0" sz="1400" b="1" i="0" u="none" strike="noStrike" kern="0" cap="none" spc="0" normalizeH="0" baseline="0" noProof="0">
              <a:ln>
                <a:noFill/>
              </a:ln>
              <a:solidFill>
                <a:srgbClr val="000000"/>
              </a:solidFill>
              <a:effectLst/>
              <a:uLnTx/>
              <a:uFillTx/>
              <a:latin typeface="Arial"/>
              <a:cs typeface="Arial"/>
              <a:sym typeface="Arial"/>
            </a:endParaRPr>
          </a:p>
        </p:txBody>
      </p:sp>
      <p:sp>
        <p:nvSpPr>
          <p:cNvPr id="1066" name="Google Shape;1066;p49"/>
          <p:cNvSpPr txBox="1"/>
          <p:nvPr/>
        </p:nvSpPr>
        <p:spPr>
          <a:xfrm>
            <a:off x="9695196" y="3775055"/>
            <a:ext cx="1279200" cy="33239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19941"/>
              </a:lnSpc>
              <a:spcBef>
                <a:spcPts val="0"/>
              </a:spcBef>
              <a:spcAft>
                <a:spcPts val="0"/>
              </a:spcAft>
              <a:buClr>
                <a:srgbClr val="000000"/>
              </a:buClr>
              <a:buSzPts val="1700"/>
              <a:buFont typeface="Arial"/>
              <a:buNone/>
              <a:tabLst/>
              <a:defRPr/>
            </a:pPr>
            <a:r>
              <a:rPr kumimoji="0" lang="en-US" sz="1800" b="1" i="0" u="none" strike="noStrike" kern="0" cap="none" spc="0" normalizeH="0" baseline="0" noProof="0" dirty="0">
                <a:ln>
                  <a:noFill/>
                </a:ln>
                <a:solidFill>
                  <a:srgbClr val="FFFFFF"/>
                </a:solidFill>
                <a:effectLst/>
                <a:uLnTx/>
                <a:uFillTx/>
                <a:latin typeface="Roboto"/>
                <a:ea typeface="Roboto"/>
                <a:cs typeface="Roboto"/>
                <a:sym typeface="Roboto"/>
              </a:rPr>
              <a:t>Sanitation</a:t>
            </a:r>
            <a:endParaRPr kumimoji="0" sz="1200" b="1" i="0" u="none" strike="noStrike" kern="0" cap="none" spc="0" normalizeH="0" baseline="0" noProof="0" dirty="0">
              <a:ln>
                <a:noFill/>
              </a:ln>
              <a:solidFill>
                <a:srgbClr val="000000"/>
              </a:solidFill>
              <a:effectLst/>
              <a:uLnTx/>
              <a:uFillTx/>
              <a:latin typeface="Arial"/>
              <a:cs typeface="Arial"/>
              <a:sym typeface="Arial"/>
            </a:endParaRPr>
          </a:p>
        </p:txBody>
      </p:sp>
      <p:sp>
        <p:nvSpPr>
          <p:cNvPr id="1067" name="Google Shape;1067;p49"/>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23</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cxnSp>
        <p:nvCxnSpPr>
          <p:cNvPr id="3" name="Google Shape;1030;p49">
            <a:extLst>
              <a:ext uri="{FF2B5EF4-FFF2-40B4-BE49-F238E27FC236}">
                <a16:creationId xmlns:a16="http://schemas.microsoft.com/office/drawing/2014/main" id="{16D01F07-23E4-0985-CA7C-D610AFA5E6A6}"/>
              </a:ext>
            </a:extLst>
          </p:cNvPr>
          <p:cNvCxnSpPr>
            <a:cxnSpLocks/>
          </p:cNvCxnSpPr>
          <p:nvPr/>
        </p:nvCxnSpPr>
        <p:spPr>
          <a:xfrm flipV="1">
            <a:off x="736832" y="3574458"/>
            <a:ext cx="824218" cy="1"/>
          </a:xfrm>
          <a:prstGeom prst="straightConnector1">
            <a:avLst/>
          </a:prstGeom>
          <a:noFill/>
          <a:ln w="38100" cap="flat" cmpd="sng">
            <a:solidFill>
              <a:schemeClr val="bg1"/>
            </a:solidFill>
            <a:prstDash val="solid"/>
            <a:round/>
            <a:headEnd type="none" w="sm" len="sm"/>
            <a:tailEnd type="stealth" w="med" len="med"/>
          </a:ln>
        </p:spPr>
      </p:cxnSp>
      <p:cxnSp>
        <p:nvCxnSpPr>
          <p:cNvPr id="4" name="Google Shape;1030;p49">
            <a:extLst>
              <a:ext uri="{FF2B5EF4-FFF2-40B4-BE49-F238E27FC236}">
                <a16:creationId xmlns:a16="http://schemas.microsoft.com/office/drawing/2014/main" id="{C37CBE82-C20A-7740-4FF3-A1CADAC5237C}"/>
              </a:ext>
            </a:extLst>
          </p:cNvPr>
          <p:cNvCxnSpPr>
            <a:cxnSpLocks/>
          </p:cNvCxnSpPr>
          <p:nvPr/>
        </p:nvCxnSpPr>
        <p:spPr>
          <a:xfrm flipV="1">
            <a:off x="736832" y="4477970"/>
            <a:ext cx="824218" cy="1"/>
          </a:xfrm>
          <a:prstGeom prst="straightConnector1">
            <a:avLst/>
          </a:prstGeom>
          <a:noFill/>
          <a:ln w="38100" cap="flat" cmpd="sng">
            <a:solidFill>
              <a:schemeClr val="bg1"/>
            </a:solidFill>
            <a:prstDash val="solid"/>
            <a:round/>
            <a:headEnd type="none" w="sm" len="sm"/>
            <a:tailEnd type="stealth" w="med" len="med"/>
          </a:ln>
        </p:spPr>
      </p:cxnSp>
      <p:cxnSp>
        <p:nvCxnSpPr>
          <p:cNvPr id="5" name="Google Shape;1030;p49">
            <a:extLst>
              <a:ext uri="{FF2B5EF4-FFF2-40B4-BE49-F238E27FC236}">
                <a16:creationId xmlns:a16="http://schemas.microsoft.com/office/drawing/2014/main" id="{2AE84704-2F22-3883-8C39-70F2468A4F4B}"/>
              </a:ext>
            </a:extLst>
          </p:cNvPr>
          <p:cNvCxnSpPr>
            <a:cxnSpLocks/>
          </p:cNvCxnSpPr>
          <p:nvPr/>
        </p:nvCxnSpPr>
        <p:spPr>
          <a:xfrm flipV="1">
            <a:off x="746357" y="5353578"/>
            <a:ext cx="824218" cy="1"/>
          </a:xfrm>
          <a:prstGeom prst="straightConnector1">
            <a:avLst/>
          </a:prstGeom>
          <a:noFill/>
          <a:ln w="38100" cap="flat" cmpd="sng">
            <a:solidFill>
              <a:schemeClr val="bg1"/>
            </a:solidFill>
            <a:prstDash val="solid"/>
            <a:round/>
            <a:headEnd type="none" w="sm" len="sm"/>
            <a:tailEnd type="stealth" w="med" len="med"/>
          </a:ln>
        </p:spPr>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77"/>
        <p:cNvGrpSpPr/>
        <p:nvPr/>
      </p:nvGrpSpPr>
      <p:grpSpPr>
        <a:xfrm>
          <a:off x="0" y="0"/>
          <a:ext cx="0" cy="0"/>
          <a:chOff x="0" y="0"/>
          <a:chExt cx="0" cy="0"/>
        </a:xfrm>
      </p:grpSpPr>
      <p:sp>
        <p:nvSpPr>
          <p:cNvPr id="894" name="Google Shape;894;p40"/>
          <p:cNvSpPr txBox="1"/>
          <p:nvPr/>
        </p:nvSpPr>
        <p:spPr>
          <a:xfrm>
            <a:off x="889470" y="617786"/>
            <a:ext cx="10494330" cy="77495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Climate-resilient infrastructure &amp; services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95" name="Google Shape;895;p40"/>
          <p:cNvSpPr txBox="1"/>
          <p:nvPr/>
        </p:nvSpPr>
        <p:spPr>
          <a:xfrm>
            <a:off x="1033949" y="3669949"/>
            <a:ext cx="1279200" cy="26154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50000"/>
              </a:lnSpc>
              <a:spcBef>
                <a:spcPts val="0"/>
              </a:spcBef>
              <a:spcAft>
                <a:spcPts val="0"/>
              </a:spcAft>
              <a:buClr>
                <a:srgbClr val="000000"/>
              </a:buClr>
              <a:buSzPts val="1700"/>
              <a:buFont typeface="Arial"/>
              <a:buNone/>
              <a:tabLst/>
              <a:defRPr/>
            </a:pPr>
            <a:r>
              <a:rPr kumimoji="0" lang="en-US" sz="1133" b="0" i="0" u="none" strike="noStrike" kern="0" cap="none" spc="0" normalizeH="0" baseline="0" noProof="0">
                <a:ln>
                  <a:noFill/>
                </a:ln>
                <a:solidFill>
                  <a:srgbClr val="FFFFFF"/>
                </a:solidFill>
                <a:effectLst/>
                <a:uLnTx/>
                <a:uFillTx/>
                <a:latin typeface="Roboto"/>
                <a:ea typeface="Roboto"/>
                <a:cs typeface="Roboto"/>
                <a:sym typeface="Roboto"/>
              </a:rPr>
              <a:t>Transportation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02" name="Google Shape;902;p40"/>
          <p:cNvSpPr txBox="1"/>
          <p:nvPr/>
        </p:nvSpPr>
        <p:spPr>
          <a:xfrm>
            <a:off x="808200" y="1743854"/>
            <a:ext cx="10575600" cy="80002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600"/>
              <a:buFont typeface="Arial"/>
              <a:buNone/>
              <a:tabLst/>
              <a:defRPr/>
            </a:pPr>
            <a:r>
              <a:rPr kumimoji="0" lang="en-US" sz="1733" b="0" i="0" u="none" strike="noStrike" kern="0" cap="none" spc="0" normalizeH="0" baseline="0" noProof="0">
                <a:ln>
                  <a:noFill/>
                </a:ln>
                <a:solidFill>
                  <a:srgbClr val="0B5FBA"/>
                </a:solidFill>
                <a:effectLst/>
                <a:uLnTx/>
                <a:uFillTx/>
                <a:latin typeface="Roboto"/>
                <a:ea typeface="Roboto"/>
                <a:cs typeface="Roboto"/>
                <a:sym typeface="Roboto"/>
              </a:rPr>
              <a:t>We need to make investments to ensure that its infrastructure is resilient to climate hazards and so that infrastructure and services protects citizens from negative climate risks. There are a wide range of inter-connected infrastructure systems where you can </a:t>
            </a:r>
            <a:r>
              <a:rPr kumimoji="0" lang="en-US" sz="1733" b="0" i="0" u="none" strike="noStrike" kern="0" cap="none" spc="0" normalizeH="0" baseline="0" noProof="0" err="1">
                <a:ln>
                  <a:noFill/>
                </a:ln>
                <a:solidFill>
                  <a:srgbClr val="0B5FBA"/>
                </a:solidFill>
                <a:effectLst/>
                <a:uLnTx/>
                <a:uFillTx/>
                <a:latin typeface="Roboto"/>
                <a:ea typeface="Roboto"/>
                <a:cs typeface="Roboto"/>
                <a:sym typeface="Roboto"/>
              </a:rPr>
              <a:t>prioritise</a:t>
            </a:r>
            <a:r>
              <a:rPr kumimoji="0" lang="en-US" sz="1733" b="0" i="0" u="none" strike="noStrike" kern="0" cap="none" spc="0" normalizeH="0" baseline="0" noProof="0">
                <a:ln>
                  <a:noFill/>
                </a:ln>
                <a:solidFill>
                  <a:srgbClr val="0B5FBA"/>
                </a:solidFill>
                <a:effectLst/>
                <a:uLnTx/>
                <a:uFillTx/>
                <a:latin typeface="Roboto"/>
                <a:ea typeface="Roboto"/>
                <a:cs typeface="Roboto"/>
                <a:sym typeface="Roboto"/>
              </a:rPr>
              <a:t> climate resilient action: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05" name="Google Shape;905;p40"/>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24</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grpSp>
        <p:nvGrpSpPr>
          <p:cNvPr id="7" name="Group 6">
            <a:extLst>
              <a:ext uri="{FF2B5EF4-FFF2-40B4-BE49-F238E27FC236}">
                <a16:creationId xmlns:a16="http://schemas.microsoft.com/office/drawing/2014/main" id="{3F940841-F7F2-ECAD-EC2E-DDB6036A73AF}"/>
              </a:ext>
            </a:extLst>
          </p:cNvPr>
          <p:cNvGrpSpPr/>
          <p:nvPr/>
        </p:nvGrpSpPr>
        <p:grpSpPr>
          <a:xfrm>
            <a:off x="2793620" y="3004102"/>
            <a:ext cx="2621187" cy="3040577"/>
            <a:chOff x="2793620" y="3004102"/>
            <a:chExt cx="2621187" cy="3040577"/>
          </a:xfrm>
        </p:grpSpPr>
        <p:sp>
          <p:nvSpPr>
            <p:cNvPr id="5" name="Hexagon 4">
              <a:extLst>
                <a:ext uri="{FF2B5EF4-FFF2-40B4-BE49-F238E27FC236}">
                  <a16:creationId xmlns:a16="http://schemas.microsoft.com/office/drawing/2014/main" id="{4C30A03E-9EEF-A91A-FB59-A417CFEFEFB7}"/>
                </a:ext>
              </a:extLst>
            </p:cNvPr>
            <p:cNvSpPr/>
            <p:nvPr/>
          </p:nvSpPr>
          <p:spPr>
            <a:xfrm rot="5400000">
              <a:off x="2583925" y="3213797"/>
              <a:ext cx="3040577" cy="2621187"/>
            </a:xfrm>
            <a:prstGeom prst="hexagon">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889" name="Google Shape;889;p40"/>
            <p:cNvSpPr/>
            <p:nvPr/>
          </p:nvSpPr>
          <p:spPr>
            <a:xfrm>
              <a:off x="3496734" y="3669949"/>
              <a:ext cx="1214959" cy="1087440"/>
            </a:xfrm>
            <a:custGeom>
              <a:avLst/>
              <a:gdLst/>
              <a:ahLst/>
              <a:cxnLst/>
              <a:rect l="l" t="t" r="r" b="b"/>
              <a:pathLst>
                <a:path w="1419352" h="1270381" extrusionOk="0">
                  <a:moveTo>
                    <a:pt x="0" y="0"/>
                  </a:moveTo>
                  <a:lnTo>
                    <a:pt x="1419352" y="0"/>
                  </a:lnTo>
                  <a:lnTo>
                    <a:pt x="1419352" y="1270381"/>
                  </a:lnTo>
                  <a:lnTo>
                    <a:pt x="0" y="1270381"/>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 name="Google Shape;1051;p49">
              <a:extLst>
                <a:ext uri="{FF2B5EF4-FFF2-40B4-BE49-F238E27FC236}">
                  <a16:creationId xmlns:a16="http://schemas.microsoft.com/office/drawing/2014/main" id="{1C5CADBA-776A-1326-825F-CFD8EF867315}"/>
                </a:ext>
              </a:extLst>
            </p:cNvPr>
            <p:cNvSpPr txBox="1"/>
            <p:nvPr/>
          </p:nvSpPr>
          <p:spPr>
            <a:xfrm>
              <a:off x="3106323" y="4992998"/>
              <a:ext cx="1995780" cy="46166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50000"/>
                </a:lnSpc>
                <a:spcBef>
                  <a:spcPts val="0"/>
                </a:spcBef>
                <a:spcAft>
                  <a:spcPts val="0"/>
                </a:spcAft>
                <a:buClr>
                  <a:srgbClr val="000000"/>
                </a:buClr>
                <a:buSzPts val="1700"/>
                <a:buFont typeface="Arial"/>
                <a:buNone/>
                <a:tabLst/>
                <a:defRPr/>
              </a:pPr>
              <a:r>
                <a:rPr kumimoji="0" lang="en-US" sz="2000" b="1" i="0" u="none" strike="noStrike" kern="0" cap="none" spc="0" normalizeH="0" baseline="0" noProof="0">
                  <a:ln>
                    <a:noFill/>
                  </a:ln>
                  <a:solidFill>
                    <a:srgbClr val="FFFFFF"/>
                  </a:solidFill>
                  <a:effectLst/>
                  <a:uLnTx/>
                  <a:uFillTx/>
                  <a:latin typeface="Roboto"/>
                  <a:ea typeface="Roboto"/>
                  <a:cs typeface="Roboto"/>
                  <a:sym typeface="Roboto"/>
                </a:rPr>
                <a:t>Water</a:t>
              </a:r>
              <a:endParaRPr kumimoji="0" sz="1400" b="1" i="0" u="none" strike="noStrike" kern="0" cap="none" spc="0" normalizeH="0" baseline="0" noProof="0">
                <a:ln>
                  <a:noFill/>
                </a:ln>
                <a:solidFill>
                  <a:srgbClr val="000000"/>
                </a:solidFill>
                <a:effectLst/>
                <a:uLnTx/>
                <a:uFillTx/>
                <a:latin typeface="Arial"/>
                <a:cs typeface="Arial"/>
                <a:sym typeface="Arial"/>
              </a:endParaRPr>
            </a:p>
          </p:txBody>
        </p:sp>
      </p:grpSp>
      <p:grpSp>
        <p:nvGrpSpPr>
          <p:cNvPr id="6" name="Group 5">
            <a:extLst>
              <a:ext uri="{FF2B5EF4-FFF2-40B4-BE49-F238E27FC236}">
                <a16:creationId xmlns:a16="http://schemas.microsoft.com/office/drawing/2014/main" id="{874171D9-20A2-ECD5-8047-3323491F2C5B}"/>
              </a:ext>
            </a:extLst>
          </p:cNvPr>
          <p:cNvGrpSpPr/>
          <p:nvPr/>
        </p:nvGrpSpPr>
        <p:grpSpPr>
          <a:xfrm>
            <a:off x="6777194" y="3004103"/>
            <a:ext cx="2621187" cy="3040577"/>
            <a:chOff x="6777194" y="3004103"/>
            <a:chExt cx="2621187" cy="3040577"/>
          </a:xfrm>
        </p:grpSpPr>
        <p:sp>
          <p:nvSpPr>
            <p:cNvPr id="4" name="Hexagon 3">
              <a:extLst>
                <a:ext uri="{FF2B5EF4-FFF2-40B4-BE49-F238E27FC236}">
                  <a16:creationId xmlns:a16="http://schemas.microsoft.com/office/drawing/2014/main" id="{747981C0-D05B-C580-40F0-49A01BB0C1D7}"/>
                </a:ext>
              </a:extLst>
            </p:cNvPr>
            <p:cNvSpPr/>
            <p:nvPr/>
          </p:nvSpPr>
          <p:spPr>
            <a:xfrm rot="5400000">
              <a:off x="6567499" y="3213798"/>
              <a:ext cx="3040577" cy="2621187"/>
            </a:xfrm>
            <a:prstGeom prst="hexagon">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891" name="Google Shape;891;p40"/>
            <p:cNvSpPr/>
            <p:nvPr/>
          </p:nvSpPr>
          <p:spPr>
            <a:xfrm>
              <a:off x="7504877" y="3669949"/>
              <a:ext cx="1165821" cy="1034715"/>
            </a:xfrm>
            <a:custGeom>
              <a:avLst/>
              <a:gdLst/>
              <a:ahLst/>
              <a:cxnLst/>
              <a:rect l="l" t="t" r="r" b="b"/>
              <a:pathLst>
                <a:path w="1361948" h="1208786" extrusionOk="0">
                  <a:moveTo>
                    <a:pt x="0" y="0"/>
                  </a:moveTo>
                  <a:lnTo>
                    <a:pt x="1361948" y="0"/>
                  </a:lnTo>
                  <a:lnTo>
                    <a:pt x="1361948" y="1208786"/>
                  </a:lnTo>
                  <a:lnTo>
                    <a:pt x="0" y="1208786"/>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t="-3" b="-2"/>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 name="Google Shape;1066;p49">
              <a:extLst>
                <a:ext uri="{FF2B5EF4-FFF2-40B4-BE49-F238E27FC236}">
                  <a16:creationId xmlns:a16="http://schemas.microsoft.com/office/drawing/2014/main" id="{51699FB2-C951-259B-9D3A-FF2D9EC86797}"/>
                </a:ext>
              </a:extLst>
            </p:cNvPr>
            <p:cNvSpPr txBox="1"/>
            <p:nvPr/>
          </p:nvSpPr>
          <p:spPr>
            <a:xfrm>
              <a:off x="7448187" y="4860242"/>
              <a:ext cx="1279200" cy="33239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19941"/>
                </a:lnSpc>
                <a:spcBef>
                  <a:spcPts val="0"/>
                </a:spcBef>
                <a:spcAft>
                  <a:spcPts val="0"/>
                </a:spcAft>
                <a:buClr>
                  <a:srgbClr val="000000"/>
                </a:buClr>
                <a:buSzPts val="1700"/>
                <a:buFont typeface="Arial"/>
                <a:buNone/>
                <a:tabLst/>
                <a:defRPr/>
              </a:pPr>
              <a:r>
                <a:rPr kumimoji="0" lang="en-US" sz="1800" b="1" i="0" u="none" strike="noStrike" kern="0" cap="none" spc="0" normalizeH="0" baseline="0" noProof="0" dirty="0">
                  <a:ln>
                    <a:noFill/>
                  </a:ln>
                  <a:solidFill>
                    <a:srgbClr val="FFFFFF"/>
                  </a:solidFill>
                  <a:effectLst/>
                  <a:uLnTx/>
                  <a:uFillTx/>
                  <a:latin typeface="Roboto"/>
                  <a:ea typeface="Roboto"/>
                  <a:cs typeface="Roboto"/>
                  <a:sym typeface="Roboto"/>
                </a:rPr>
                <a:t>Sanitation</a:t>
              </a:r>
              <a:endParaRPr kumimoji="0" sz="1200" b="1" i="0" u="none" strike="noStrike" kern="0" cap="none" spc="0" normalizeH="0" baseline="0" noProof="0" dirty="0">
                <a:ln>
                  <a:noFill/>
                </a:ln>
                <a:solidFill>
                  <a:srgbClr val="000000"/>
                </a:solidFill>
                <a:effectLst/>
                <a:uLnTx/>
                <a:uFillTx/>
                <a:latin typeface="Arial"/>
                <a:cs typeface="Arial"/>
                <a:sym typeface="Arial"/>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1035"/>
        <p:cNvGrpSpPr/>
        <p:nvPr/>
      </p:nvGrpSpPr>
      <p:grpSpPr>
        <a:xfrm>
          <a:off x="0" y="0"/>
          <a:ext cx="0" cy="0"/>
          <a:chOff x="0" y="0"/>
          <a:chExt cx="0" cy="0"/>
        </a:xfrm>
      </p:grpSpPr>
      <p:sp>
        <p:nvSpPr>
          <p:cNvPr id="1036" name="Google Shape;1036;p52"/>
          <p:cNvSpPr/>
          <p:nvPr/>
        </p:nvSpPr>
        <p:spPr>
          <a:xfrm>
            <a:off x="6458327" y="0"/>
            <a:ext cx="5733646" cy="6858000"/>
          </a:xfrm>
          <a:custGeom>
            <a:avLst/>
            <a:gdLst/>
            <a:ahLst/>
            <a:cxnLst/>
            <a:rect l="l" t="t" r="r" b="b"/>
            <a:pathLst>
              <a:path w="10013442" h="13716000" extrusionOk="0">
                <a:moveTo>
                  <a:pt x="0" y="0"/>
                </a:moveTo>
                <a:lnTo>
                  <a:pt x="10013442" y="0"/>
                </a:lnTo>
                <a:lnTo>
                  <a:pt x="10013442" y="13716000"/>
                </a:lnTo>
                <a:lnTo>
                  <a:pt x="0" y="13716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38" name="Google Shape;1038;p52"/>
          <p:cNvSpPr/>
          <p:nvPr/>
        </p:nvSpPr>
        <p:spPr>
          <a:xfrm>
            <a:off x="293915" y="1807716"/>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39" name="Google Shape;1039;p52"/>
          <p:cNvSpPr txBox="1"/>
          <p:nvPr/>
        </p:nvSpPr>
        <p:spPr>
          <a:xfrm>
            <a:off x="1314628" y="2881993"/>
            <a:ext cx="4895000" cy="7076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srgbClr val="0B5FBA"/>
                </a:solidFill>
                <a:effectLst/>
                <a:uLnTx/>
                <a:uFillTx/>
                <a:latin typeface="Roboto"/>
                <a:ea typeface="Roboto"/>
                <a:cs typeface="Roboto"/>
                <a:sym typeface="Roboto"/>
              </a:rPr>
              <a:t>It can </a:t>
            </a:r>
            <a:r>
              <a:rPr kumimoji="0" lang="en-US" sz="1533" b="1" i="0" u="none" strike="noStrike" kern="0" cap="none" spc="0" normalizeH="0" baseline="0" noProof="0" dirty="0">
                <a:ln>
                  <a:noFill/>
                </a:ln>
                <a:solidFill>
                  <a:srgbClr val="0B5FBA"/>
                </a:solidFill>
                <a:effectLst/>
                <a:uLnTx/>
                <a:uFillTx/>
                <a:latin typeface="Roboto"/>
                <a:ea typeface="Roboto"/>
                <a:cs typeface="Roboto"/>
                <a:sym typeface="Roboto"/>
              </a:rPr>
              <a:t>withstand</a:t>
            </a:r>
            <a:r>
              <a:rPr kumimoji="0" lang="en-US" sz="1533" b="0" i="0" u="none" strike="noStrike" kern="0" cap="none" spc="0" normalizeH="0" baseline="0" noProof="0" dirty="0">
                <a:ln>
                  <a:noFill/>
                </a:ln>
                <a:solidFill>
                  <a:srgbClr val="0B5FBA"/>
                </a:solidFill>
                <a:effectLst/>
                <a:uLnTx/>
                <a:uFillTx/>
                <a:latin typeface="Roboto"/>
                <a:ea typeface="Roboto"/>
                <a:cs typeface="Roboto"/>
                <a:sym typeface="Roboto"/>
              </a:rPr>
              <a:t> climate-related disruptions and continue to provide services such as power, water, and healthcare services even during crises. </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040" name="Google Shape;1040;p52"/>
          <p:cNvSpPr txBox="1"/>
          <p:nvPr/>
        </p:nvSpPr>
        <p:spPr>
          <a:xfrm>
            <a:off x="1314628" y="3935087"/>
            <a:ext cx="4895000"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srgbClr val="0B5FBA"/>
                </a:solidFill>
                <a:effectLst/>
                <a:uLnTx/>
                <a:uFillTx/>
                <a:latin typeface="Roboto"/>
                <a:ea typeface="Roboto"/>
                <a:cs typeface="Roboto"/>
                <a:sym typeface="Roboto"/>
              </a:rPr>
              <a:t>It can </a:t>
            </a:r>
            <a:r>
              <a:rPr kumimoji="0" lang="en-US" sz="1533" b="1" i="0" u="none" strike="noStrike" kern="0" cap="none" spc="0" normalizeH="0" baseline="0" noProof="0" dirty="0">
                <a:ln>
                  <a:noFill/>
                </a:ln>
                <a:solidFill>
                  <a:srgbClr val="0B5FBA"/>
                </a:solidFill>
                <a:effectLst/>
                <a:uLnTx/>
                <a:uFillTx/>
                <a:latin typeface="Roboto"/>
                <a:ea typeface="Roboto"/>
                <a:cs typeface="Roboto"/>
                <a:sym typeface="Roboto"/>
              </a:rPr>
              <a:t>recover rapidly </a:t>
            </a:r>
            <a:r>
              <a:rPr kumimoji="0" lang="en-US" sz="1533" b="0" i="0" u="none" strike="noStrike" kern="0" cap="none" spc="0" normalizeH="0" baseline="0" noProof="0" dirty="0">
                <a:ln>
                  <a:noFill/>
                </a:ln>
                <a:solidFill>
                  <a:srgbClr val="0B5FBA"/>
                </a:solidFill>
                <a:effectLst/>
                <a:uLnTx/>
                <a:uFillTx/>
                <a:latin typeface="Roboto"/>
                <a:ea typeface="Roboto"/>
                <a:cs typeface="Roboto"/>
                <a:sym typeface="Roboto"/>
              </a:rPr>
              <a:t>from climate-related disruptions without rebuilding the vulnerabilities of the past.</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041" name="Google Shape;1041;p52"/>
          <p:cNvSpPr txBox="1"/>
          <p:nvPr/>
        </p:nvSpPr>
        <p:spPr>
          <a:xfrm>
            <a:off x="1314628" y="1873944"/>
            <a:ext cx="5006800" cy="7076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srgbClr val="0B5FBA"/>
                </a:solidFill>
                <a:effectLst/>
                <a:uLnTx/>
                <a:uFillTx/>
                <a:latin typeface="Roboto"/>
                <a:ea typeface="Roboto"/>
                <a:cs typeface="Roboto"/>
                <a:sym typeface="Roboto"/>
              </a:rPr>
              <a:t>It is  planned, designed, built and operated in a way that </a:t>
            </a:r>
            <a:r>
              <a:rPr kumimoji="0" lang="en-US" sz="1533" b="1" i="0" u="none" strike="noStrike" kern="0" cap="none" spc="0" normalizeH="0" baseline="0" noProof="0" dirty="0">
                <a:ln>
                  <a:noFill/>
                </a:ln>
                <a:solidFill>
                  <a:srgbClr val="0B5FBA"/>
                </a:solidFill>
                <a:effectLst/>
                <a:uLnTx/>
                <a:uFillTx/>
                <a:latin typeface="Roboto"/>
                <a:ea typeface="Roboto"/>
                <a:cs typeface="Roboto"/>
                <a:sym typeface="Roboto"/>
              </a:rPr>
              <a:t>anticipates, prepares for, and adapts </a:t>
            </a:r>
            <a:r>
              <a:rPr kumimoji="0" lang="en-US" sz="1533" b="0" i="0" u="none" strike="noStrike" kern="0" cap="none" spc="0" normalizeH="0" baseline="0" noProof="0" dirty="0">
                <a:ln>
                  <a:noFill/>
                </a:ln>
                <a:solidFill>
                  <a:srgbClr val="0B5FBA"/>
                </a:solidFill>
                <a:effectLst/>
                <a:uLnTx/>
                <a:uFillTx/>
                <a:latin typeface="Roboto"/>
                <a:ea typeface="Roboto"/>
                <a:cs typeface="Roboto"/>
                <a:sym typeface="Roboto"/>
              </a:rPr>
              <a:t>to changing climate conditions.</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042" name="Google Shape;1042;p52"/>
          <p:cNvSpPr txBox="1"/>
          <p:nvPr/>
        </p:nvSpPr>
        <p:spPr>
          <a:xfrm>
            <a:off x="420989" y="250707"/>
            <a:ext cx="5503587" cy="11070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srgbClr val="0B5FBA"/>
                </a:solidFill>
                <a:effectLst/>
                <a:uLnTx/>
                <a:uFillTx/>
                <a:latin typeface="Roboto"/>
                <a:ea typeface="Roboto"/>
                <a:cs typeface="Roboto"/>
                <a:sym typeface="Roboto"/>
              </a:rPr>
              <a:t>What makes infrastructure climate-resilient?</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043" name="Google Shape;1043;p52"/>
          <p:cNvSpPr/>
          <p:nvPr/>
        </p:nvSpPr>
        <p:spPr>
          <a:xfrm>
            <a:off x="454942" y="1963333"/>
            <a:ext cx="494919" cy="467995"/>
          </a:xfrm>
          <a:custGeom>
            <a:avLst/>
            <a:gdLst/>
            <a:ahLst/>
            <a:cxnLst/>
            <a:rect l="l" t="t" r="r" b="b"/>
            <a:pathLst>
              <a:path w="989838" h="935990" extrusionOk="0">
                <a:moveTo>
                  <a:pt x="0" y="0"/>
                </a:moveTo>
                <a:lnTo>
                  <a:pt x="989838" y="0"/>
                </a:lnTo>
                <a:lnTo>
                  <a:pt x="989838" y="935990"/>
                </a:lnTo>
                <a:lnTo>
                  <a:pt x="0" y="935990"/>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44" name="Google Shape;1044;p52"/>
          <p:cNvSpPr/>
          <p:nvPr/>
        </p:nvSpPr>
        <p:spPr>
          <a:xfrm>
            <a:off x="293915" y="2821923"/>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45" name="Google Shape;1045;p52"/>
          <p:cNvSpPr/>
          <p:nvPr/>
        </p:nvSpPr>
        <p:spPr>
          <a:xfrm>
            <a:off x="539015" y="3006478"/>
            <a:ext cx="294957" cy="470471"/>
          </a:xfrm>
          <a:custGeom>
            <a:avLst/>
            <a:gdLst/>
            <a:ahLst/>
            <a:cxnLst/>
            <a:rect l="l" t="t" r="r" b="b"/>
            <a:pathLst>
              <a:path w="589915" h="940943" extrusionOk="0">
                <a:moveTo>
                  <a:pt x="0" y="0"/>
                </a:moveTo>
                <a:lnTo>
                  <a:pt x="589915" y="0"/>
                </a:lnTo>
                <a:lnTo>
                  <a:pt x="589915" y="940943"/>
                </a:lnTo>
                <a:lnTo>
                  <a:pt x="0" y="940943"/>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t="-5350" b="-5353"/>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46" name="Google Shape;1046;p52"/>
          <p:cNvSpPr/>
          <p:nvPr/>
        </p:nvSpPr>
        <p:spPr>
          <a:xfrm>
            <a:off x="321453" y="3798030"/>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47" name="Google Shape;1047;p52"/>
          <p:cNvSpPr/>
          <p:nvPr/>
        </p:nvSpPr>
        <p:spPr>
          <a:xfrm>
            <a:off x="393742" y="3875667"/>
            <a:ext cx="626491" cy="590931"/>
          </a:xfrm>
          <a:custGeom>
            <a:avLst/>
            <a:gdLst/>
            <a:ahLst/>
            <a:cxnLst/>
            <a:rect l="l" t="t" r="r" b="b"/>
            <a:pathLst>
              <a:path w="1252982" h="1181862" extrusionOk="0">
                <a:moveTo>
                  <a:pt x="0" y="0"/>
                </a:moveTo>
                <a:lnTo>
                  <a:pt x="1252982" y="0"/>
                </a:lnTo>
                <a:lnTo>
                  <a:pt x="1252982" y="1181862"/>
                </a:lnTo>
                <a:lnTo>
                  <a:pt x="0" y="1181862"/>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48" name="Google Shape;1048;p52"/>
          <p:cNvSpPr/>
          <p:nvPr/>
        </p:nvSpPr>
        <p:spPr>
          <a:xfrm>
            <a:off x="300955" y="4859629"/>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49" name="Google Shape;1049;p52"/>
          <p:cNvSpPr txBox="1"/>
          <p:nvPr/>
        </p:nvSpPr>
        <p:spPr>
          <a:xfrm>
            <a:off x="1314628" y="4804851"/>
            <a:ext cx="4895000" cy="94359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srgbClr val="0B5FBA"/>
                </a:solidFill>
                <a:effectLst/>
                <a:uLnTx/>
                <a:uFillTx/>
                <a:latin typeface="Roboto"/>
                <a:ea typeface="Roboto"/>
                <a:cs typeface="Roboto"/>
                <a:sym typeface="Roboto"/>
              </a:rPr>
              <a:t>It </a:t>
            </a:r>
            <a:r>
              <a:rPr kumimoji="0" lang="en-US" sz="1533" b="1" i="0" u="none" strike="noStrike" kern="0" cap="none" spc="0" normalizeH="0" baseline="0" noProof="0" dirty="0">
                <a:ln>
                  <a:noFill/>
                </a:ln>
                <a:solidFill>
                  <a:srgbClr val="0B5FBA"/>
                </a:solidFill>
                <a:effectLst/>
                <a:uLnTx/>
                <a:uFillTx/>
                <a:latin typeface="Roboto"/>
                <a:ea typeface="Roboto"/>
                <a:cs typeface="Roboto"/>
                <a:sym typeface="Roboto"/>
              </a:rPr>
              <a:t>considers interdependencies </a:t>
            </a:r>
            <a:r>
              <a:rPr kumimoji="0" lang="en-US" sz="1533" b="0" i="0" u="none" strike="noStrike" kern="0" cap="none" spc="0" normalizeH="0" baseline="0" noProof="0" dirty="0">
                <a:ln>
                  <a:noFill/>
                </a:ln>
                <a:solidFill>
                  <a:srgbClr val="0B5FBA"/>
                </a:solidFill>
                <a:effectLst/>
                <a:uLnTx/>
                <a:uFillTx/>
                <a:latin typeface="Roboto"/>
                <a:ea typeface="Roboto"/>
                <a:cs typeface="Roboto"/>
                <a:sym typeface="Roboto"/>
              </a:rPr>
              <a:t>and how changes in one infrastructure system may affect risk elsewhere e.g. an increase in paved surfaces for improved road networks may increase flood risk.</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050" name="Google Shape;1050;p52"/>
          <p:cNvSpPr txBox="1"/>
          <p:nvPr/>
        </p:nvSpPr>
        <p:spPr>
          <a:xfrm>
            <a:off x="1314628" y="5986773"/>
            <a:ext cx="4895000"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srgbClr val="0B5FBA"/>
                </a:solidFill>
                <a:effectLst/>
                <a:uLnTx/>
                <a:uFillTx/>
                <a:latin typeface="Roboto"/>
                <a:ea typeface="Roboto"/>
                <a:cs typeface="Roboto"/>
                <a:sym typeface="Roboto"/>
              </a:rPr>
              <a:t>It </a:t>
            </a:r>
            <a:r>
              <a:rPr kumimoji="0" lang="en-US" sz="1533" b="1" i="0" u="none" strike="noStrike" kern="0" cap="none" spc="0" normalizeH="0" baseline="0" noProof="0" dirty="0">
                <a:ln>
                  <a:noFill/>
                </a:ln>
                <a:solidFill>
                  <a:srgbClr val="0B5FBA"/>
                </a:solidFill>
                <a:effectLst/>
                <a:uLnTx/>
                <a:uFillTx/>
                <a:latin typeface="Roboto"/>
                <a:ea typeface="Roboto"/>
                <a:cs typeface="Roboto"/>
                <a:sym typeface="Roboto"/>
              </a:rPr>
              <a:t>supports inclusive social </a:t>
            </a:r>
            <a:r>
              <a:rPr kumimoji="0" lang="en-US" sz="1533" b="0" i="0" u="none" strike="noStrike" kern="0" cap="none" spc="0" normalizeH="0" baseline="0" noProof="0" dirty="0">
                <a:ln>
                  <a:noFill/>
                </a:ln>
                <a:solidFill>
                  <a:srgbClr val="0B5FBA"/>
                </a:solidFill>
                <a:effectLst/>
                <a:uLnTx/>
                <a:uFillTx/>
                <a:latin typeface="Roboto"/>
                <a:ea typeface="Roboto"/>
                <a:cs typeface="Roboto"/>
                <a:sym typeface="Roboto"/>
              </a:rPr>
              <a:t>and economic resilience so that people are less vulnerable to climate hazards.</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051" name="Google Shape;1051;p52"/>
          <p:cNvSpPr/>
          <p:nvPr/>
        </p:nvSpPr>
        <p:spPr>
          <a:xfrm>
            <a:off x="293915" y="5849716"/>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52" name="Google Shape;1052;p52"/>
          <p:cNvSpPr/>
          <p:nvPr/>
        </p:nvSpPr>
        <p:spPr>
          <a:xfrm>
            <a:off x="486115" y="5937976"/>
            <a:ext cx="389191" cy="635825"/>
          </a:xfrm>
          <a:custGeom>
            <a:avLst/>
            <a:gdLst/>
            <a:ahLst/>
            <a:cxnLst/>
            <a:rect l="l" t="t" r="r" b="b"/>
            <a:pathLst>
              <a:path w="778383" h="1271651" extrusionOk="0">
                <a:moveTo>
                  <a:pt x="0" y="0"/>
                </a:moveTo>
                <a:lnTo>
                  <a:pt x="778383" y="0"/>
                </a:lnTo>
                <a:lnTo>
                  <a:pt x="778383" y="1271651"/>
                </a:lnTo>
                <a:lnTo>
                  <a:pt x="0" y="1271651"/>
                </a:lnTo>
                <a:lnTo>
                  <a:pt x="0" y="0"/>
                </a:lnTo>
                <a:close/>
              </a:path>
            </a:pathLst>
          </a:custGeom>
          <a:blipFill rotWithShape="1">
            <a:blip r:embed="rId8"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53" name="Google Shape;1053;p52"/>
          <p:cNvSpPr/>
          <p:nvPr/>
        </p:nvSpPr>
        <p:spPr>
          <a:xfrm>
            <a:off x="435806" y="4993319"/>
            <a:ext cx="504126" cy="475361"/>
          </a:xfrm>
          <a:custGeom>
            <a:avLst/>
            <a:gdLst/>
            <a:ahLst/>
            <a:cxnLst/>
            <a:rect l="l" t="t" r="r" b="b"/>
            <a:pathLst>
              <a:path w="1008253" h="950722" extrusionOk="0">
                <a:moveTo>
                  <a:pt x="0" y="0"/>
                </a:moveTo>
                <a:lnTo>
                  <a:pt x="1008253" y="0"/>
                </a:lnTo>
                <a:lnTo>
                  <a:pt x="1008253" y="950722"/>
                </a:lnTo>
                <a:lnTo>
                  <a:pt x="0" y="950722"/>
                </a:lnTo>
                <a:lnTo>
                  <a:pt x="0" y="0"/>
                </a:lnTo>
                <a:close/>
              </a:path>
            </a:pathLst>
          </a:custGeom>
          <a:blipFill rotWithShape="1">
            <a:blip r:embed="rId9" cstate="screen">
              <a:alphaModFix/>
              <a:extLst>
                <a:ext uri="{28A0092B-C50C-407E-A947-70E740481C1C}">
                  <a14:useLocalDpi xmlns:a14="http://schemas.microsoft.com/office/drawing/2010/main"/>
                </a:ext>
              </a:extLst>
            </a:blip>
            <a:stretch>
              <a:fillRect t="-3020" b="-3014"/>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54" name="Google Shape;1054;p52"/>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Dhaka; Photo by LepetitNicolas, Flickr</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55" name="Google Shape;1055;p52"/>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25</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1059"/>
        <p:cNvGrpSpPr/>
        <p:nvPr/>
      </p:nvGrpSpPr>
      <p:grpSpPr>
        <a:xfrm>
          <a:off x="0" y="0"/>
          <a:ext cx="0" cy="0"/>
          <a:chOff x="0" y="0"/>
          <a:chExt cx="0" cy="0"/>
        </a:xfrm>
      </p:grpSpPr>
      <p:sp>
        <p:nvSpPr>
          <p:cNvPr id="1061" name="Google Shape;1061;p53"/>
          <p:cNvSpPr txBox="1"/>
          <p:nvPr/>
        </p:nvSpPr>
        <p:spPr>
          <a:xfrm>
            <a:off x="1411800" y="2031840"/>
            <a:ext cx="4684200" cy="212308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Climate Proofing Infrastructure:</a:t>
            </a:r>
            <a:r>
              <a:rPr kumimoji="0" lang="en-US" sz="1533" b="0" i="0" u="none" strike="noStrike" kern="0" cap="none" spc="0" normalizeH="0" baseline="0" noProof="0">
                <a:ln>
                  <a:noFill/>
                </a:ln>
                <a:solidFill>
                  <a:srgbClr val="000000"/>
                </a:solidFill>
                <a:effectLst/>
                <a:uLnTx/>
                <a:uFillTx/>
                <a:latin typeface="Roboto"/>
                <a:ea typeface="Roboto"/>
                <a:cs typeface="Roboto"/>
                <a:sym typeface="Roboto"/>
              </a:rPr>
              <a:t> </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When building new infrastructure or upgrading existing infrastructure, ensure that the design of the asset can withstand current and future climate impacts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1" u="none" strike="noStrike" kern="0" cap="none" spc="0" normalizeH="0" baseline="0" noProof="0">
                <a:ln>
                  <a:noFill/>
                </a:ln>
                <a:solidFill>
                  <a:srgbClr val="0B5FBA"/>
                </a:solidFill>
                <a:effectLst/>
                <a:uLnTx/>
                <a:uFillTx/>
                <a:latin typeface="Roboto"/>
                <a:ea typeface="Roboto"/>
                <a:cs typeface="Roboto"/>
                <a:sym typeface="Roboto"/>
              </a:rPr>
              <a:t>Example: </a:t>
            </a:r>
            <a:r>
              <a:rPr kumimoji="0" lang="en-US" sz="1533" b="0" i="1" u="none" strike="noStrike" kern="0" cap="none" spc="0" normalizeH="0" baseline="0" noProof="0">
                <a:ln>
                  <a:noFill/>
                </a:ln>
                <a:solidFill>
                  <a:srgbClr val="0B5FBA"/>
                </a:solidFill>
                <a:effectLst/>
                <a:uLnTx/>
                <a:uFillTx/>
                <a:latin typeface="Roboto"/>
                <a:ea typeface="Roboto"/>
                <a:cs typeface="Roboto"/>
                <a:sym typeface="Roboto"/>
              </a:rPr>
              <a:t>Upgrade road networks in floodplains using climate resilient design standards and materials, so they can withstand more frequent flooding caused by climate change.</a:t>
            </a:r>
            <a:endParaRPr kumimoji="0" sz="933" b="0" i="1" u="none" strike="noStrike" kern="0" cap="none" spc="0" normalizeH="0" baseline="0" noProof="0">
              <a:ln>
                <a:noFill/>
              </a:ln>
              <a:solidFill>
                <a:srgbClr val="000000"/>
              </a:solidFill>
              <a:effectLst/>
              <a:uLnTx/>
              <a:uFillTx/>
              <a:latin typeface="Arial"/>
              <a:cs typeface="Arial"/>
              <a:sym typeface="Arial"/>
            </a:endParaRPr>
          </a:p>
        </p:txBody>
      </p:sp>
      <p:sp>
        <p:nvSpPr>
          <p:cNvPr id="1062" name="Google Shape;1062;p53"/>
          <p:cNvSpPr txBox="1"/>
          <p:nvPr/>
        </p:nvSpPr>
        <p:spPr>
          <a:xfrm>
            <a:off x="1411800" y="4502650"/>
            <a:ext cx="4671200" cy="212308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Infrastructure that Addresses Underlying Vulnerabilities: </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Make infrastructure investments to address peoples’ underlying vulnerability so they are less severely affected by climate impacts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1" u="none" strike="noStrike" kern="0" cap="none" spc="0" normalizeH="0" baseline="0" noProof="0">
                <a:ln>
                  <a:noFill/>
                </a:ln>
                <a:solidFill>
                  <a:srgbClr val="0B5FBA"/>
                </a:solidFill>
                <a:effectLst/>
                <a:uLnTx/>
                <a:uFillTx/>
                <a:latin typeface="Roboto"/>
                <a:ea typeface="Roboto"/>
                <a:cs typeface="Roboto"/>
                <a:sym typeface="Roboto"/>
              </a:rPr>
              <a:t>Example: </a:t>
            </a:r>
            <a:r>
              <a:rPr kumimoji="0" lang="en-US" sz="1533" b="0" i="1" u="none" strike="noStrike" kern="0" cap="none" spc="0" normalizeH="0" baseline="0" noProof="0">
                <a:ln>
                  <a:noFill/>
                </a:ln>
                <a:solidFill>
                  <a:srgbClr val="0B5FBA"/>
                </a:solidFill>
                <a:effectLst/>
                <a:uLnTx/>
                <a:uFillTx/>
                <a:latin typeface="Roboto"/>
                <a:ea typeface="Roboto"/>
                <a:cs typeface="Roboto"/>
                <a:sym typeface="Roboto"/>
              </a:rPr>
              <a:t>Provide better access to reliable electricity, so that when extreme heatwaves occur, they are not as vulnerable to heat stress and can cool their homes effectively. </a:t>
            </a:r>
            <a:endParaRPr kumimoji="0" sz="933" b="0" i="1" u="none" strike="noStrike" kern="0" cap="none" spc="0" normalizeH="0" baseline="0" noProof="0">
              <a:ln>
                <a:noFill/>
              </a:ln>
              <a:solidFill>
                <a:srgbClr val="000000"/>
              </a:solidFill>
              <a:effectLst/>
              <a:uLnTx/>
              <a:uFillTx/>
              <a:latin typeface="Arial"/>
              <a:cs typeface="Arial"/>
              <a:sym typeface="Arial"/>
            </a:endParaRPr>
          </a:p>
        </p:txBody>
      </p:sp>
      <p:sp>
        <p:nvSpPr>
          <p:cNvPr id="1063" name="Google Shape;1063;p53"/>
          <p:cNvSpPr txBox="1"/>
          <p:nvPr/>
        </p:nvSpPr>
        <p:spPr>
          <a:xfrm>
            <a:off x="489858" y="436988"/>
            <a:ext cx="6562366" cy="11070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Two approaches to climate resilient infrastructure </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64" name="Google Shape;1064;p53"/>
          <p:cNvSpPr/>
          <p:nvPr/>
        </p:nvSpPr>
        <p:spPr>
          <a:xfrm>
            <a:off x="489797" y="2001662"/>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65" name="Google Shape;1065;p53"/>
          <p:cNvSpPr/>
          <p:nvPr/>
        </p:nvSpPr>
        <p:spPr>
          <a:xfrm>
            <a:off x="489797" y="4438263"/>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66" name="Google Shape;1066;p53"/>
          <p:cNvSpPr txBox="1"/>
          <p:nvPr/>
        </p:nvSpPr>
        <p:spPr>
          <a:xfrm>
            <a:off x="610528" y="2165938"/>
            <a:ext cx="525001" cy="41363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68000"/>
              </a:lnSpc>
              <a:spcBef>
                <a:spcPts val="0"/>
              </a:spcBef>
              <a:spcAft>
                <a:spcPts val="0"/>
              </a:spcAft>
              <a:buClr>
                <a:srgbClr val="000000"/>
              </a:buClr>
              <a:buSzPts val="2400"/>
              <a:buFont typeface="Arial"/>
              <a:buNone/>
              <a:tabLst/>
              <a:defRPr/>
            </a:pPr>
            <a:r>
              <a:rPr kumimoji="0" lang="en-US" sz="1600" b="1" i="0" u="none" strike="noStrike" kern="0" cap="none" spc="0" normalizeH="0" baseline="0" noProof="0">
                <a:ln>
                  <a:noFill/>
                </a:ln>
                <a:solidFill>
                  <a:srgbClr val="FFFFFF"/>
                </a:solidFill>
                <a:effectLst/>
                <a:uLnTx/>
                <a:uFillTx/>
                <a:latin typeface="Roboto"/>
                <a:ea typeface="Roboto"/>
                <a:cs typeface="Roboto"/>
                <a:sym typeface="Roboto"/>
              </a:rPr>
              <a:t>01</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67" name="Google Shape;1067;p53"/>
          <p:cNvSpPr txBox="1"/>
          <p:nvPr/>
        </p:nvSpPr>
        <p:spPr>
          <a:xfrm>
            <a:off x="583819" y="4621071"/>
            <a:ext cx="525001" cy="41363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68000"/>
              </a:lnSpc>
              <a:spcBef>
                <a:spcPts val="0"/>
              </a:spcBef>
              <a:spcAft>
                <a:spcPts val="0"/>
              </a:spcAft>
              <a:buClr>
                <a:srgbClr val="000000"/>
              </a:buClr>
              <a:buSzPts val="2400"/>
              <a:buFont typeface="Arial"/>
              <a:buNone/>
              <a:tabLst/>
              <a:defRPr/>
            </a:pPr>
            <a:r>
              <a:rPr kumimoji="0" lang="en-US" sz="1600" b="1" i="0" u="none" strike="noStrike" kern="0" cap="none" spc="0" normalizeH="0" baseline="0" noProof="0">
                <a:ln>
                  <a:noFill/>
                </a:ln>
                <a:solidFill>
                  <a:srgbClr val="FFFFFF"/>
                </a:solidFill>
                <a:effectLst/>
                <a:uLnTx/>
                <a:uFillTx/>
                <a:latin typeface="Roboto"/>
                <a:ea typeface="Roboto"/>
                <a:cs typeface="Roboto"/>
                <a:sym typeface="Roboto"/>
              </a:rPr>
              <a:t>02</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68" name="Google Shape;1068;p53"/>
          <p:cNvSpPr/>
          <p:nvPr/>
        </p:nvSpPr>
        <p:spPr>
          <a:xfrm>
            <a:off x="6448097" y="0"/>
            <a:ext cx="5743875" cy="6858000"/>
          </a:xfrm>
          <a:custGeom>
            <a:avLst/>
            <a:gdLst/>
            <a:ahLst/>
            <a:cxnLst/>
            <a:rect l="l" t="t" r="r" b="b"/>
            <a:pathLst>
              <a:path w="10013442" h="13716000" extrusionOk="0">
                <a:moveTo>
                  <a:pt x="0" y="0"/>
                </a:moveTo>
                <a:lnTo>
                  <a:pt x="10013442" y="0"/>
                </a:lnTo>
                <a:lnTo>
                  <a:pt x="10013442" y="13716000"/>
                </a:lnTo>
                <a:lnTo>
                  <a:pt x="0" y="13716000"/>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69" name="Google Shape;1069;p53"/>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Dhaka; Photo by Bobulix, Flickr</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70" name="Google Shape;1070;p53"/>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26</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1074"/>
        <p:cNvGrpSpPr/>
        <p:nvPr/>
      </p:nvGrpSpPr>
      <p:grpSpPr>
        <a:xfrm>
          <a:off x="0" y="0"/>
          <a:ext cx="0" cy="0"/>
          <a:chOff x="0" y="0"/>
          <a:chExt cx="0" cy="0"/>
        </a:xfrm>
      </p:grpSpPr>
      <p:sp>
        <p:nvSpPr>
          <p:cNvPr id="1075" name="Google Shape;1075;p54"/>
          <p:cNvSpPr/>
          <p:nvPr/>
        </p:nvSpPr>
        <p:spPr>
          <a:xfrm>
            <a:off x="6467793" y="0"/>
            <a:ext cx="5724179" cy="6858000"/>
          </a:xfrm>
          <a:custGeom>
            <a:avLst/>
            <a:gdLst/>
            <a:ahLst/>
            <a:cxnLst/>
            <a:rect l="l" t="t" r="r" b="b"/>
            <a:pathLst>
              <a:path w="10013442" h="13716000" extrusionOk="0">
                <a:moveTo>
                  <a:pt x="0" y="0"/>
                </a:moveTo>
                <a:lnTo>
                  <a:pt x="10013442" y="0"/>
                </a:lnTo>
                <a:lnTo>
                  <a:pt x="10013442" y="13716000"/>
                </a:lnTo>
                <a:lnTo>
                  <a:pt x="0" y="13716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77" name="Google Shape;1077;p54"/>
          <p:cNvSpPr txBox="1"/>
          <p:nvPr/>
        </p:nvSpPr>
        <p:spPr>
          <a:xfrm>
            <a:off x="489858" y="722544"/>
            <a:ext cx="6562366" cy="984885"/>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395"/>
              <a:buFont typeface="Arial"/>
              <a:buNone/>
              <a:tabLst/>
              <a:defRPr/>
            </a:pPr>
            <a:r>
              <a:rPr kumimoji="0" lang="en-US" sz="3200" b="1" i="0" u="none" strike="noStrike" kern="0" cap="none" spc="0" normalizeH="0" baseline="0" noProof="0" dirty="0">
                <a:ln>
                  <a:noFill/>
                </a:ln>
                <a:solidFill>
                  <a:srgbClr val="0B5FBA"/>
                </a:solidFill>
                <a:effectLst/>
                <a:uLnTx/>
                <a:uFillTx/>
                <a:latin typeface="Roboto"/>
                <a:ea typeface="Roboto"/>
                <a:cs typeface="Roboto"/>
                <a:sym typeface="Roboto"/>
              </a:rPr>
              <a:t>Design principles for</a:t>
            </a:r>
            <a:br>
              <a:rPr kumimoji="0" lang="en-US" sz="3200" b="1" i="0" u="none" strike="noStrike" kern="0" cap="none" spc="0" normalizeH="0" baseline="0" noProof="0" dirty="0">
                <a:ln>
                  <a:noFill/>
                </a:ln>
                <a:solidFill>
                  <a:srgbClr val="0B5FBA"/>
                </a:solidFill>
                <a:effectLst/>
                <a:uLnTx/>
                <a:uFillTx/>
                <a:latin typeface="Roboto"/>
                <a:ea typeface="Roboto"/>
                <a:cs typeface="Roboto"/>
                <a:sym typeface="Roboto"/>
              </a:rPr>
            </a:br>
            <a:r>
              <a:rPr kumimoji="0" lang="en-US" sz="3200" b="1" i="0" u="none" strike="noStrike" kern="0" cap="none" spc="0" normalizeH="0" baseline="0" noProof="0" dirty="0">
                <a:ln>
                  <a:noFill/>
                </a:ln>
                <a:solidFill>
                  <a:srgbClr val="0B5FBA"/>
                </a:solidFill>
                <a:effectLst/>
                <a:uLnTx/>
                <a:uFillTx/>
                <a:latin typeface="Roboto"/>
                <a:ea typeface="Roboto"/>
                <a:cs typeface="Roboto"/>
                <a:sym typeface="Roboto"/>
              </a:rPr>
              <a:t>climate- resilient infrastructure</a:t>
            </a:r>
            <a:endParaRPr kumimoji="0" sz="900" b="0" i="0" u="none" strike="noStrike" kern="0" cap="none" spc="0" normalizeH="0" baseline="0" noProof="0" dirty="0">
              <a:ln>
                <a:noFill/>
              </a:ln>
              <a:solidFill>
                <a:srgbClr val="000000"/>
              </a:solidFill>
              <a:effectLst/>
              <a:uLnTx/>
              <a:uFillTx/>
              <a:latin typeface="Arial"/>
              <a:cs typeface="Arial"/>
              <a:sym typeface="Arial"/>
            </a:endParaRPr>
          </a:p>
        </p:txBody>
      </p:sp>
      <p:sp>
        <p:nvSpPr>
          <p:cNvPr id="1078" name="Google Shape;1078;p54"/>
          <p:cNvSpPr/>
          <p:nvPr/>
        </p:nvSpPr>
        <p:spPr>
          <a:xfrm>
            <a:off x="469682" y="2624345"/>
            <a:ext cx="771144" cy="779272"/>
          </a:xfrm>
          <a:custGeom>
            <a:avLst/>
            <a:gdLst/>
            <a:ahLst/>
            <a:cxnLst/>
            <a:rect l="l" t="t" r="r" b="b"/>
            <a:pathLst>
              <a:path w="1542288" h="1558544" extrusionOk="0">
                <a:moveTo>
                  <a:pt x="771144" y="0"/>
                </a:moveTo>
                <a:cubicBezTo>
                  <a:pt x="345186" y="0"/>
                  <a:pt x="0" y="348869"/>
                  <a:pt x="0" y="779272"/>
                </a:cubicBezTo>
                <a:cubicBezTo>
                  <a:pt x="0" y="1209675"/>
                  <a:pt x="345186" y="1558544"/>
                  <a:pt x="771144" y="1558544"/>
                </a:cubicBezTo>
                <a:cubicBezTo>
                  <a:pt x="1197102" y="1558544"/>
                  <a:pt x="1542288" y="1209675"/>
                  <a:pt x="1542288" y="779272"/>
                </a:cubicBezTo>
                <a:cubicBezTo>
                  <a:pt x="1542288" y="348869"/>
                  <a:pt x="1196975" y="0"/>
                  <a:pt x="771144" y="0"/>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79" name="Google Shape;1079;p54"/>
          <p:cNvSpPr/>
          <p:nvPr/>
        </p:nvSpPr>
        <p:spPr>
          <a:xfrm>
            <a:off x="469682" y="3677679"/>
            <a:ext cx="771144" cy="779272"/>
          </a:xfrm>
          <a:custGeom>
            <a:avLst/>
            <a:gdLst/>
            <a:ahLst/>
            <a:cxnLst/>
            <a:rect l="l" t="t" r="r" b="b"/>
            <a:pathLst>
              <a:path w="1542288" h="1558544" extrusionOk="0">
                <a:moveTo>
                  <a:pt x="771144" y="0"/>
                </a:moveTo>
                <a:cubicBezTo>
                  <a:pt x="345186" y="0"/>
                  <a:pt x="0" y="348869"/>
                  <a:pt x="0" y="779272"/>
                </a:cubicBezTo>
                <a:cubicBezTo>
                  <a:pt x="0" y="1209675"/>
                  <a:pt x="345186" y="1558544"/>
                  <a:pt x="771144" y="1558544"/>
                </a:cubicBezTo>
                <a:cubicBezTo>
                  <a:pt x="1197102" y="1558544"/>
                  <a:pt x="1542288" y="1209675"/>
                  <a:pt x="1542288" y="779272"/>
                </a:cubicBezTo>
                <a:cubicBezTo>
                  <a:pt x="1542288" y="348869"/>
                  <a:pt x="1196975" y="0"/>
                  <a:pt x="771144" y="0"/>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80" name="Google Shape;1080;p54"/>
          <p:cNvSpPr/>
          <p:nvPr/>
        </p:nvSpPr>
        <p:spPr>
          <a:xfrm>
            <a:off x="469682" y="4703976"/>
            <a:ext cx="771144" cy="779272"/>
          </a:xfrm>
          <a:custGeom>
            <a:avLst/>
            <a:gdLst/>
            <a:ahLst/>
            <a:cxnLst/>
            <a:rect l="l" t="t" r="r" b="b"/>
            <a:pathLst>
              <a:path w="1542288" h="1558544" extrusionOk="0">
                <a:moveTo>
                  <a:pt x="771144" y="0"/>
                </a:moveTo>
                <a:cubicBezTo>
                  <a:pt x="345186" y="0"/>
                  <a:pt x="0" y="348869"/>
                  <a:pt x="0" y="779272"/>
                </a:cubicBezTo>
                <a:cubicBezTo>
                  <a:pt x="0" y="1209675"/>
                  <a:pt x="345186" y="1558544"/>
                  <a:pt x="771144" y="1558544"/>
                </a:cubicBezTo>
                <a:cubicBezTo>
                  <a:pt x="1197102" y="1558544"/>
                  <a:pt x="1542288" y="1209675"/>
                  <a:pt x="1542288" y="779272"/>
                </a:cubicBezTo>
                <a:cubicBezTo>
                  <a:pt x="1542288" y="348869"/>
                  <a:pt x="1196975" y="0"/>
                  <a:pt x="771144" y="0"/>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81" name="Google Shape;1081;p54"/>
          <p:cNvSpPr/>
          <p:nvPr/>
        </p:nvSpPr>
        <p:spPr>
          <a:xfrm>
            <a:off x="582824" y="2704357"/>
            <a:ext cx="544830" cy="544830"/>
          </a:xfrm>
          <a:custGeom>
            <a:avLst/>
            <a:gdLst/>
            <a:ahLst/>
            <a:cxnLst/>
            <a:rect l="l" t="t" r="r" b="b"/>
            <a:pathLst>
              <a:path w="1089660" h="1089660" extrusionOk="0">
                <a:moveTo>
                  <a:pt x="0" y="0"/>
                </a:moveTo>
                <a:lnTo>
                  <a:pt x="1089660" y="0"/>
                </a:lnTo>
                <a:lnTo>
                  <a:pt x="1089660" y="1089660"/>
                </a:lnTo>
                <a:lnTo>
                  <a:pt x="0" y="1089660"/>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82" name="Google Shape;1082;p54"/>
          <p:cNvSpPr/>
          <p:nvPr/>
        </p:nvSpPr>
        <p:spPr>
          <a:xfrm>
            <a:off x="582824" y="3791429"/>
            <a:ext cx="501587" cy="544830"/>
          </a:xfrm>
          <a:custGeom>
            <a:avLst/>
            <a:gdLst/>
            <a:ahLst/>
            <a:cxnLst/>
            <a:rect l="l" t="t" r="r" b="b"/>
            <a:pathLst>
              <a:path w="1003173" h="1089660" extrusionOk="0">
                <a:moveTo>
                  <a:pt x="0" y="0"/>
                </a:moveTo>
                <a:lnTo>
                  <a:pt x="1003173" y="0"/>
                </a:lnTo>
                <a:lnTo>
                  <a:pt x="1003173" y="1089660"/>
                </a:lnTo>
                <a:lnTo>
                  <a:pt x="0" y="1089660"/>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t="-5719" b="-5714"/>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83" name="Google Shape;1083;p54"/>
          <p:cNvSpPr/>
          <p:nvPr/>
        </p:nvSpPr>
        <p:spPr>
          <a:xfrm>
            <a:off x="584370" y="4826763"/>
            <a:ext cx="576009" cy="501587"/>
          </a:xfrm>
          <a:custGeom>
            <a:avLst/>
            <a:gdLst/>
            <a:ahLst/>
            <a:cxnLst/>
            <a:rect l="l" t="t" r="r" b="b"/>
            <a:pathLst>
              <a:path w="1152017" h="1003173" extrusionOk="0">
                <a:moveTo>
                  <a:pt x="0" y="0"/>
                </a:moveTo>
                <a:lnTo>
                  <a:pt x="1152017" y="0"/>
                </a:lnTo>
                <a:lnTo>
                  <a:pt x="1152017" y="1003173"/>
                </a:lnTo>
                <a:lnTo>
                  <a:pt x="0" y="1003173"/>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l="-6981" r="-6978"/>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84" name="Google Shape;1084;p54"/>
          <p:cNvSpPr txBox="1"/>
          <p:nvPr/>
        </p:nvSpPr>
        <p:spPr>
          <a:xfrm>
            <a:off x="1512234" y="2836236"/>
            <a:ext cx="4684151" cy="34458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7"/>
              </a:lnSpc>
              <a:spcBef>
                <a:spcPts val="0"/>
              </a:spcBef>
              <a:spcAft>
                <a:spcPts val="0"/>
              </a:spcAft>
              <a:buClr>
                <a:srgbClr val="000000"/>
              </a:buClr>
              <a:buSzPts val="2799"/>
              <a:buFont typeface="Arial"/>
              <a:buNone/>
              <a:tabLst/>
              <a:defRPr/>
            </a:pPr>
            <a:r>
              <a:rPr kumimoji="0" lang="en-US" sz="1866" b="1" i="0" u="none" strike="noStrike" kern="0" cap="none" spc="0" normalizeH="0" baseline="0" noProof="0">
                <a:ln>
                  <a:noFill/>
                </a:ln>
                <a:solidFill>
                  <a:srgbClr val="0B5FBA"/>
                </a:solidFill>
                <a:effectLst/>
                <a:uLnTx/>
                <a:uFillTx/>
                <a:latin typeface="Roboto"/>
                <a:ea typeface="Roboto"/>
                <a:cs typeface="Roboto"/>
                <a:sym typeface="Roboto"/>
              </a:rPr>
              <a:t>01 | Systems Approach</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85" name="Google Shape;1085;p54"/>
          <p:cNvSpPr txBox="1"/>
          <p:nvPr/>
        </p:nvSpPr>
        <p:spPr>
          <a:xfrm>
            <a:off x="1512234" y="3907500"/>
            <a:ext cx="4684151" cy="34458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7"/>
              </a:lnSpc>
              <a:spcBef>
                <a:spcPts val="0"/>
              </a:spcBef>
              <a:spcAft>
                <a:spcPts val="0"/>
              </a:spcAft>
              <a:buClr>
                <a:srgbClr val="000000"/>
              </a:buClr>
              <a:buSzPts val="2799"/>
              <a:buFont typeface="Arial"/>
              <a:buNone/>
              <a:tabLst/>
              <a:defRPr/>
            </a:pPr>
            <a:r>
              <a:rPr kumimoji="0" lang="en-US" sz="1866" b="1" i="0" u="none" strike="noStrike" kern="0" cap="none" spc="0" normalizeH="0" baseline="0" noProof="0">
                <a:ln>
                  <a:noFill/>
                </a:ln>
                <a:solidFill>
                  <a:srgbClr val="0B5FBA"/>
                </a:solidFill>
                <a:effectLst/>
                <a:uLnTx/>
                <a:uFillTx/>
                <a:latin typeface="Roboto"/>
                <a:ea typeface="Roboto"/>
                <a:cs typeface="Roboto"/>
                <a:sym typeface="Roboto"/>
              </a:rPr>
              <a:t>02 | Adaptive Management</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86" name="Google Shape;1086;p54"/>
          <p:cNvSpPr txBox="1"/>
          <p:nvPr/>
        </p:nvSpPr>
        <p:spPr>
          <a:xfrm>
            <a:off x="1512234" y="4921234"/>
            <a:ext cx="4684151" cy="34458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7"/>
              </a:lnSpc>
              <a:spcBef>
                <a:spcPts val="0"/>
              </a:spcBef>
              <a:spcAft>
                <a:spcPts val="0"/>
              </a:spcAft>
              <a:buClr>
                <a:srgbClr val="000000"/>
              </a:buClr>
              <a:buSzPts val="2799"/>
              <a:buFont typeface="Arial"/>
              <a:buNone/>
              <a:tabLst/>
              <a:defRPr/>
            </a:pPr>
            <a:r>
              <a:rPr kumimoji="0" lang="en-US" sz="1866" b="1" i="0" u="none" strike="noStrike" kern="0" cap="none" spc="0" normalizeH="0" baseline="0" noProof="0">
                <a:ln>
                  <a:noFill/>
                </a:ln>
                <a:solidFill>
                  <a:srgbClr val="0B5FBA"/>
                </a:solidFill>
                <a:effectLst/>
                <a:uLnTx/>
                <a:uFillTx/>
                <a:latin typeface="Roboto"/>
                <a:ea typeface="Roboto"/>
                <a:cs typeface="Roboto"/>
                <a:sym typeface="Roboto"/>
              </a:rPr>
              <a:t>03 | Equity &amp; Inclusion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87" name="Google Shape;1087;p54"/>
          <p:cNvSpPr txBox="1"/>
          <p:nvPr/>
        </p:nvSpPr>
        <p:spPr>
          <a:xfrm rot="-5400000">
            <a:off x="9910037" y="4260337"/>
            <a:ext cx="434240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prstClr val="black"/>
              </a:buClr>
              <a:buSzPts val="1799"/>
              <a:buFont typeface="Arial"/>
              <a:buNone/>
              <a:tabLst/>
              <a:defRPr/>
            </a:pPr>
            <a:r>
              <a:rPr kumimoji="0" lang="en-US" sz="1199" b="0" i="0" u="none" strike="noStrike" kern="0" cap="none" spc="0" normalizeH="0" baseline="0" noProof="0">
                <a:ln>
                  <a:noFill/>
                </a:ln>
                <a:solidFill>
                  <a:prstClr val="white"/>
                </a:solidFill>
                <a:effectLst/>
                <a:uLnTx/>
                <a:uFillTx/>
                <a:latin typeface="Roboto"/>
                <a:ea typeface="Roboto"/>
                <a:cs typeface="Roboto"/>
                <a:sym typeface="Roboto"/>
              </a:rPr>
              <a:t>Photo by Luis Tato, AFP</a:t>
            </a:r>
            <a:endParaRPr kumimoji="0" sz="1199" b="0" i="0" u="none" strike="noStrike" kern="0" cap="none" spc="0" normalizeH="0" baseline="0" noProof="0">
              <a:ln>
                <a:noFill/>
              </a:ln>
              <a:solidFill>
                <a:srgbClr val="FFFFFF"/>
              </a:solidFill>
              <a:effectLst/>
              <a:uLnTx/>
              <a:uFillTx/>
              <a:latin typeface="Roboto"/>
              <a:ea typeface="Roboto"/>
              <a:cs typeface="Roboto"/>
              <a:sym typeface="Roboto"/>
            </a:endParaRPr>
          </a:p>
        </p:txBody>
      </p:sp>
      <p:sp>
        <p:nvSpPr>
          <p:cNvPr id="1088" name="Google Shape;1088;p54"/>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27</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092"/>
        <p:cNvGrpSpPr/>
        <p:nvPr/>
      </p:nvGrpSpPr>
      <p:grpSpPr>
        <a:xfrm>
          <a:off x="0" y="0"/>
          <a:ext cx="0" cy="0"/>
          <a:chOff x="0" y="0"/>
          <a:chExt cx="0" cy="0"/>
        </a:xfrm>
      </p:grpSpPr>
      <p:sp>
        <p:nvSpPr>
          <p:cNvPr id="1094" name="Google Shape;1094;p55"/>
          <p:cNvSpPr txBox="1"/>
          <p:nvPr/>
        </p:nvSpPr>
        <p:spPr>
          <a:xfrm>
            <a:off x="520730" y="887661"/>
            <a:ext cx="6927200" cy="66428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18"/>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DBEFF9"/>
                </a:solidFill>
                <a:effectLst/>
                <a:uLnTx/>
                <a:uFillTx/>
                <a:latin typeface="Roboto"/>
                <a:ea typeface="Roboto"/>
                <a:cs typeface="Roboto"/>
                <a:sym typeface="Roboto"/>
              </a:rPr>
              <a:t>01 | Systems Approach</a:t>
            </a:r>
            <a:endParaRPr kumimoji="0" sz="933" b="0" i="0" u="none" strike="noStrike" kern="0" cap="none" spc="0" normalizeH="0" baseline="0" noProof="0">
              <a:ln>
                <a:noFill/>
              </a:ln>
              <a:solidFill>
                <a:srgbClr val="DBEFF9"/>
              </a:solidFill>
              <a:effectLst/>
              <a:uLnTx/>
              <a:uFillTx/>
              <a:latin typeface="Arial"/>
              <a:cs typeface="Arial"/>
              <a:sym typeface="Arial"/>
            </a:endParaRPr>
          </a:p>
        </p:txBody>
      </p:sp>
      <p:sp>
        <p:nvSpPr>
          <p:cNvPr id="1095" name="Google Shape;1095;p55"/>
          <p:cNvSpPr txBox="1"/>
          <p:nvPr/>
        </p:nvSpPr>
        <p:spPr>
          <a:xfrm>
            <a:off x="520730" y="2204797"/>
            <a:ext cx="5776400" cy="4010265"/>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DBEFF9"/>
                </a:solidFill>
                <a:effectLst/>
                <a:uLnTx/>
                <a:uFillTx/>
                <a:latin typeface="Roboto"/>
                <a:ea typeface="Roboto"/>
                <a:cs typeface="Roboto"/>
                <a:sym typeface="Roboto"/>
              </a:rPr>
              <a:t>A systems approach </a:t>
            </a:r>
            <a:r>
              <a:rPr kumimoji="0" lang="en-US" sz="1533" b="0" i="0" u="none" strike="noStrike" kern="0" cap="none" spc="0" normalizeH="0" baseline="0" noProof="0">
                <a:ln>
                  <a:noFill/>
                </a:ln>
                <a:solidFill>
                  <a:srgbClr val="DBEFF9"/>
                </a:solidFill>
                <a:effectLst/>
                <a:uLnTx/>
                <a:uFillTx/>
                <a:latin typeface="Roboto"/>
                <a:ea typeface="Roboto"/>
                <a:cs typeface="Roboto"/>
                <a:sym typeface="Roboto"/>
              </a:rPr>
              <a:t>is used to address the interdependencies across different infrastructure assets and services within a city.  It considers how individual assets influence one another and how they interact with the overall system.</a:t>
            </a:r>
            <a:endParaRPr kumimoji="0" sz="933" b="0" i="0" u="none" strike="noStrike" kern="0" cap="none" spc="0" normalizeH="0" baseline="0" noProof="0">
              <a:ln>
                <a:noFill/>
              </a:ln>
              <a:solidFill>
                <a:srgbClr val="DBEFF9"/>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srgbClr val="DBEFF9"/>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DBEFF9"/>
                </a:solidFill>
                <a:effectLst/>
                <a:uLnTx/>
                <a:uFillTx/>
                <a:latin typeface="Roboto"/>
                <a:ea typeface="Roboto"/>
                <a:cs typeface="Roboto"/>
                <a:sym typeface="Roboto"/>
              </a:rPr>
              <a:t>A systems approach identifies risks to the entire system, including cascading impacts. It also considers that resilience building interventions should increase resilience of the entire system, not just a single asset or sector.</a:t>
            </a:r>
            <a:endParaRPr kumimoji="0" sz="933" b="0" i="0" u="none" strike="noStrike" kern="0" cap="none" spc="0" normalizeH="0" baseline="0" noProof="0">
              <a:ln>
                <a:noFill/>
              </a:ln>
              <a:solidFill>
                <a:srgbClr val="DBEFF9"/>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srgbClr val="DBEFF9"/>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DBEFF9"/>
                </a:solidFill>
                <a:effectLst/>
                <a:uLnTx/>
                <a:uFillTx/>
                <a:latin typeface="Roboto"/>
                <a:ea typeface="Roboto"/>
                <a:cs typeface="Roboto"/>
                <a:sym typeface="Roboto"/>
              </a:rPr>
              <a:t>Example: </a:t>
            </a:r>
            <a:r>
              <a:rPr kumimoji="0" lang="en-US" sz="1533" b="0" i="0" u="none" strike="noStrike" kern="0" cap="none" spc="0" normalizeH="0" baseline="0" noProof="0">
                <a:ln>
                  <a:noFill/>
                </a:ln>
                <a:solidFill>
                  <a:srgbClr val="DBEFF9"/>
                </a:solidFill>
                <a:effectLst/>
                <a:uLnTx/>
                <a:uFillTx/>
                <a:latin typeface="Roboto"/>
                <a:ea typeface="Roboto"/>
                <a:cs typeface="Roboto"/>
                <a:sym typeface="Roboto"/>
              </a:rPr>
              <a:t>Road infrastructure is interconnected with water management infrastructure, for managing run-off water during rainfall. To increase the climate resilience of road networks, city planners must consider this interconnection. Making drainage systems more resilient will help ensure that roads can cope with future flooding events.</a:t>
            </a:r>
            <a:endParaRPr kumimoji="0" sz="933" b="0" i="0" u="none" strike="noStrike" kern="0" cap="none" spc="0" normalizeH="0" baseline="0" noProof="0">
              <a:ln>
                <a:noFill/>
              </a:ln>
              <a:solidFill>
                <a:srgbClr val="DBEFF9"/>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srgbClr val="DBEFF9"/>
              </a:solidFill>
              <a:effectLst/>
              <a:uLnTx/>
              <a:uFillTx/>
              <a:latin typeface="Roboto"/>
              <a:ea typeface="Roboto"/>
              <a:cs typeface="Roboto"/>
              <a:sym typeface="Roboto"/>
            </a:endParaRPr>
          </a:p>
        </p:txBody>
      </p:sp>
      <p:sp>
        <p:nvSpPr>
          <p:cNvPr id="1096" name="Google Shape;1096;p55"/>
          <p:cNvSpPr/>
          <p:nvPr/>
        </p:nvSpPr>
        <p:spPr>
          <a:xfrm>
            <a:off x="7170821" y="0"/>
            <a:ext cx="5021179" cy="6858000"/>
          </a:xfrm>
          <a:custGeom>
            <a:avLst/>
            <a:gdLst/>
            <a:ahLst/>
            <a:cxnLst/>
            <a:rect l="l" t="t" r="r" b="b"/>
            <a:pathLst>
              <a:path w="7531768" h="10287000" extrusionOk="0">
                <a:moveTo>
                  <a:pt x="0" y="0"/>
                </a:moveTo>
                <a:lnTo>
                  <a:pt x="7531768" y="0"/>
                </a:lnTo>
                <a:lnTo>
                  <a:pt x="7531768" y="10287000"/>
                </a:lnTo>
                <a:lnTo>
                  <a:pt x="0" y="10287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97" name="Google Shape;1097;p55"/>
          <p:cNvSpPr/>
          <p:nvPr/>
        </p:nvSpPr>
        <p:spPr>
          <a:xfrm>
            <a:off x="6789958" y="547415"/>
            <a:ext cx="771144" cy="779272"/>
          </a:xfrm>
          <a:custGeom>
            <a:avLst/>
            <a:gdLst/>
            <a:ahLst/>
            <a:cxnLst/>
            <a:rect l="l" t="t" r="r" b="b"/>
            <a:pathLst>
              <a:path w="1542288" h="1558544" extrusionOk="0">
                <a:moveTo>
                  <a:pt x="771144" y="0"/>
                </a:moveTo>
                <a:cubicBezTo>
                  <a:pt x="345186" y="0"/>
                  <a:pt x="0" y="348869"/>
                  <a:pt x="0" y="779272"/>
                </a:cubicBezTo>
                <a:cubicBezTo>
                  <a:pt x="0" y="1209675"/>
                  <a:pt x="345186" y="1558544"/>
                  <a:pt x="771144" y="1558544"/>
                </a:cubicBezTo>
                <a:cubicBezTo>
                  <a:pt x="1197102" y="1558544"/>
                  <a:pt x="1542288" y="1209675"/>
                  <a:pt x="1542288" y="779272"/>
                </a:cubicBezTo>
                <a:cubicBezTo>
                  <a:pt x="1542288" y="348869"/>
                  <a:pt x="1196975" y="0"/>
                  <a:pt x="771144" y="0"/>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98" name="Google Shape;1098;p55"/>
          <p:cNvSpPr/>
          <p:nvPr/>
        </p:nvSpPr>
        <p:spPr>
          <a:xfrm>
            <a:off x="6903100" y="627426"/>
            <a:ext cx="544830" cy="544830"/>
          </a:xfrm>
          <a:custGeom>
            <a:avLst/>
            <a:gdLst/>
            <a:ahLst/>
            <a:cxnLst/>
            <a:rect l="l" t="t" r="r" b="b"/>
            <a:pathLst>
              <a:path w="1089660" h="1089660" extrusionOk="0">
                <a:moveTo>
                  <a:pt x="0" y="0"/>
                </a:moveTo>
                <a:lnTo>
                  <a:pt x="1089660" y="0"/>
                </a:lnTo>
                <a:lnTo>
                  <a:pt x="1089660" y="1089660"/>
                </a:lnTo>
                <a:lnTo>
                  <a:pt x="0" y="1089660"/>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99" name="Google Shape;1099;p55"/>
          <p:cNvSpPr txBox="1"/>
          <p:nvPr/>
        </p:nvSpPr>
        <p:spPr>
          <a:xfrm rot="-5400000">
            <a:off x="8985054" y="3321279"/>
            <a:ext cx="5769197"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Khulna Dacope Koira, Bangladesh; Photo by Emdadul Islam Bitu, UNDP Bangladesh</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00" name="Google Shape;1100;p55"/>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28</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116"/>
        <p:cNvGrpSpPr/>
        <p:nvPr/>
      </p:nvGrpSpPr>
      <p:grpSpPr>
        <a:xfrm>
          <a:off x="0" y="0"/>
          <a:ext cx="0" cy="0"/>
          <a:chOff x="0" y="0"/>
          <a:chExt cx="0" cy="0"/>
        </a:xfrm>
      </p:grpSpPr>
      <p:sp>
        <p:nvSpPr>
          <p:cNvPr id="1118" name="Google Shape;1118;p57"/>
          <p:cNvSpPr txBox="1"/>
          <p:nvPr/>
        </p:nvSpPr>
        <p:spPr>
          <a:xfrm>
            <a:off x="586369" y="694724"/>
            <a:ext cx="11059313"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DBEFF9"/>
                </a:solidFill>
                <a:effectLst/>
                <a:uLnTx/>
                <a:uFillTx/>
                <a:latin typeface="Roboto"/>
                <a:ea typeface="Roboto"/>
                <a:cs typeface="Roboto"/>
                <a:sym typeface="Roboto"/>
              </a:rPr>
              <a:t>02 | Adaptive Management</a:t>
            </a:r>
            <a:endParaRPr kumimoji="0" sz="933" b="0" i="0" u="none" strike="noStrike" kern="0" cap="none" spc="0" normalizeH="0" baseline="0" noProof="0">
              <a:ln>
                <a:noFill/>
              </a:ln>
              <a:solidFill>
                <a:srgbClr val="DBEFF9"/>
              </a:solidFill>
              <a:effectLst/>
              <a:uLnTx/>
              <a:uFillTx/>
              <a:latin typeface="Arial"/>
              <a:cs typeface="Arial"/>
              <a:sym typeface="Arial"/>
            </a:endParaRPr>
          </a:p>
        </p:txBody>
      </p:sp>
      <p:sp>
        <p:nvSpPr>
          <p:cNvPr id="1119" name="Google Shape;1119;p57"/>
          <p:cNvSpPr txBox="1"/>
          <p:nvPr/>
        </p:nvSpPr>
        <p:spPr>
          <a:xfrm>
            <a:off x="5752831" y="50543"/>
            <a:ext cx="5842379" cy="353879"/>
          </a:xfrm>
          <a:prstGeom prst="rect">
            <a:avLst/>
          </a:prstGeom>
          <a:noFill/>
          <a:ln>
            <a:noFill/>
          </a:ln>
        </p:spPr>
        <p:txBody>
          <a:bodyPr spcFirstLastPara="1" wrap="square" lIns="0" tIns="0" rIns="0" bIns="0" anchor="t" anchorCtr="0">
            <a:spAutoFit/>
          </a:bodyPr>
          <a:lstStyle/>
          <a:p>
            <a:pPr marL="0" marR="0" lvl="0" indent="0" algn="r" defTabSz="914400" rtl="0" eaLnBrk="1" fontAlgn="auto" latinLnBrk="0" hangingPunct="1">
              <a:lnSpc>
                <a:spcPct val="149978"/>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@Jenn, please provide some clarity here.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0" name="Google Shape;1120;p57"/>
          <p:cNvSpPr/>
          <p:nvPr/>
        </p:nvSpPr>
        <p:spPr>
          <a:xfrm>
            <a:off x="7170821" y="0"/>
            <a:ext cx="5021179" cy="6858000"/>
          </a:xfrm>
          <a:custGeom>
            <a:avLst/>
            <a:gdLst/>
            <a:ahLst/>
            <a:cxnLst/>
            <a:rect l="l" t="t" r="r" b="b"/>
            <a:pathLst>
              <a:path w="7531768" h="10287000" extrusionOk="0">
                <a:moveTo>
                  <a:pt x="0" y="0"/>
                </a:moveTo>
                <a:lnTo>
                  <a:pt x="7531768" y="0"/>
                </a:lnTo>
                <a:lnTo>
                  <a:pt x="7531768" y="10287000"/>
                </a:lnTo>
                <a:lnTo>
                  <a:pt x="0" y="10287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1" name="Google Shape;1121;p57"/>
          <p:cNvSpPr txBox="1"/>
          <p:nvPr/>
        </p:nvSpPr>
        <p:spPr>
          <a:xfrm>
            <a:off x="586369" y="2094890"/>
            <a:ext cx="5454200" cy="4010265"/>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DBEFF9"/>
                </a:solidFill>
                <a:effectLst/>
                <a:uLnTx/>
                <a:uFillTx/>
                <a:latin typeface="Roboto"/>
                <a:ea typeface="Roboto"/>
                <a:cs typeface="Roboto"/>
                <a:sym typeface="Roboto"/>
              </a:rPr>
              <a:t>Adaptive management </a:t>
            </a:r>
            <a:r>
              <a:rPr kumimoji="0" lang="en-US" sz="1533" b="0" i="0" u="none" strike="noStrike" kern="0" cap="none" spc="0" normalizeH="0" baseline="0" noProof="0">
                <a:ln>
                  <a:noFill/>
                </a:ln>
                <a:solidFill>
                  <a:srgbClr val="DBEFF9"/>
                </a:solidFill>
                <a:effectLst/>
                <a:uLnTx/>
                <a:uFillTx/>
                <a:latin typeface="Roboto"/>
                <a:ea typeface="Roboto"/>
                <a:cs typeface="Roboto"/>
                <a:sym typeface="Roboto"/>
              </a:rPr>
              <a:t>is a strategy that helps handle the uncertainties linked to climate change over the lifetime of an infrastructure investment. Sources of uncertainty include climate model projections, especially at the local scale, and socioeconomic changes linked to urban growth.</a:t>
            </a:r>
            <a:endParaRPr kumimoji="0" sz="933" b="0" i="0" u="none" strike="noStrike" kern="0" cap="none" spc="0" normalizeH="0" baseline="0" noProof="0">
              <a:ln>
                <a:noFill/>
              </a:ln>
              <a:solidFill>
                <a:srgbClr val="DBEFF9"/>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srgbClr val="DBEFF9"/>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DBEFF9"/>
                </a:solidFill>
                <a:effectLst/>
                <a:uLnTx/>
                <a:uFillTx/>
                <a:latin typeface="Roboto"/>
                <a:ea typeface="Roboto"/>
                <a:cs typeface="Roboto"/>
                <a:sym typeface="Roboto"/>
              </a:rPr>
              <a:t>This means </a:t>
            </a:r>
            <a:r>
              <a:rPr kumimoji="0" lang="en-US" sz="1533" b="1" i="0" u="none" strike="noStrike" kern="0" cap="none" spc="0" normalizeH="0" baseline="0" noProof="0">
                <a:ln>
                  <a:noFill/>
                </a:ln>
                <a:solidFill>
                  <a:srgbClr val="DBEFF9"/>
                </a:solidFill>
                <a:effectLst/>
                <a:uLnTx/>
                <a:uFillTx/>
                <a:latin typeface="Roboto"/>
                <a:ea typeface="Roboto"/>
                <a:cs typeface="Roboto"/>
                <a:sym typeface="Roboto"/>
              </a:rPr>
              <a:t>integrating flexibility from the start</a:t>
            </a:r>
            <a:r>
              <a:rPr kumimoji="0" lang="en-US" sz="1533" b="0" i="0" u="none" strike="noStrike" kern="0" cap="none" spc="0" normalizeH="0" baseline="0" noProof="0">
                <a:ln>
                  <a:noFill/>
                </a:ln>
                <a:solidFill>
                  <a:srgbClr val="DBEFF9"/>
                </a:solidFill>
                <a:effectLst/>
                <a:uLnTx/>
                <a:uFillTx/>
                <a:latin typeface="Roboto"/>
                <a:ea typeface="Roboto"/>
                <a:cs typeface="Roboto"/>
                <a:sym typeface="Roboto"/>
              </a:rPr>
              <a:t>, so that infrastructure plans can respond to changing circumstances and multiple possible climate scenarios across the life of the investment. This also reduces costs, avoiding locking in large up-front investments.</a:t>
            </a:r>
            <a:endParaRPr kumimoji="0" sz="933" b="0" i="0" u="none" strike="noStrike" kern="0" cap="none" spc="0" normalizeH="0" baseline="0" noProof="0">
              <a:ln>
                <a:noFill/>
              </a:ln>
              <a:solidFill>
                <a:srgbClr val="DBEFF9"/>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srgbClr val="DBEFF9"/>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DBEFF9"/>
                </a:solidFill>
                <a:effectLst/>
                <a:uLnTx/>
                <a:uFillTx/>
                <a:latin typeface="Roboto"/>
                <a:ea typeface="Roboto"/>
                <a:cs typeface="Roboto"/>
                <a:sym typeface="Roboto"/>
              </a:rPr>
              <a:t>Requires </a:t>
            </a:r>
            <a:r>
              <a:rPr kumimoji="0" lang="en-US" sz="1533" b="1" i="0" u="none" strike="noStrike" kern="0" cap="none" spc="0" normalizeH="0" baseline="0" noProof="0">
                <a:ln>
                  <a:noFill/>
                </a:ln>
                <a:solidFill>
                  <a:srgbClr val="DBEFF9"/>
                </a:solidFill>
                <a:effectLst/>
                <a:uLnTx/>
                <a:uFillTx/>
                <a:latin typeface="Roboto"/>
                <a:ea typeface="Roboto"/>
                <a:cs typeface="Roboto"/>
                <a:sym typeface="Roboto"/>
              </a:rPr>
              <a:t>monitoring and evaluating performance</a:t>
            </a:r>
            <a:r>
              <a:rPr kumimoji="0" lang="en-US" sz="1533" b="0" i="0" u="none" strike="noStrike" kern="0" cap="none" spc="0" normalizeH="0" baseline="0" noProof="0">
                <a:ln>
                  <a:noFill/>
                </a:ln>
                <a:solidFill>
                  <a:srgbClr val="DBEFF9"/>
                </a:solidFill>
                <a:effectLst/>
                <a:uLnTx/>
                <a:uFillTx/>
                <a:latin typeface="Roboto"/>
                <a:ea typeface="Roboto"/>
                <a:cs typeface="Roboto"/>
                <a:sym typeface="Roboto"/>
              </a:rPr>
              <a:t> over the lifetime of the investment, which allows decisions to be made at later points in time, according to performance, updates to climate science and attitude to risk. Climate risk assessments (CRAs) are an important input to these decisions.</a:t>
            </a:r>
            <a:endParaRPr kumimoji="0" sz="933" b="0" i="0" u="none" strike="noStrike" kern="0" cap="none" spc="0" normalizeH="0" baseline="0" noProof="0">
              <a:ln>
                <a:noFill/>
              </a:ln>
              <a:solidFill>
                <a:srgbClr val="DBEFF9"/>
              </a:solidFill>
              <a:effectLst/>
              <a:uLnTx/>
              <a:uFillTx/>
              <a:latin typeface="Arial"/>
              <a:cs typeface="Arial"/>
              <a:sym typeface="Arial"/>
            </a:endParaRPr>
          </a:p>
        </p:txBody>
      </p:sp>
      <p:sp>
        <p:nvSpPr>
          <p:cNvPr id="1122" name="Google Shape;1122;p57"/>
          <p:cNvSpPr txBox="1"/>
          <p:nvPr/>
        </p:nvSpPr>
        <p:spPr>
          <a:xfrm rot="-5400000">
            <a:off x="8985054" y="3321279"/>
            <a:ext cx="5769197"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Khulna Dacope Koira, Bangladesh; Photo by Emdadul Islam Bitu, UNDP Bangladesh</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3" name="Google Shape;1123;p57"/>
          <p:cNvSpPr/>
          <p:nvPr/>
        </p:nvSpPr>
        <p:spPr>
          <a:xfrm>
            <a:off x="6789958" y="547415"/>
            <a:ext cx="771144" cy="779272"/>
          </a:xfrm>
          <a:custGeom>
            <a:avLst/>
            <a:gdLst/>
            <a:ahLst/>
            <a:cxnLst/>
            <a:rect l="l" t="t" r="r" b="b"/>
            <a:pathLst>
              <a:path w="1542288" h="1558544" extrusionOk="0">
                <a:moveTo>
                  <a:pt x="771144" y="0"/>
                </a:moveTo>
                <a:cubicBezTo>
                  <a:pt x="345186" y="0"/>
                  <a:pt x="0" y="348869"/>
                  <a:pt x="0" y="779272"/>
                </a:cubicBezTo>
                <a:cubicBezTo>
                  <a:pt x="0" y="1209675"/>
                  <a:pt x="345186" y="1558544"/>
                  <a:pt x="771144" y="1558544"/>
                </a:cubicBezTo>
                <a:cubicBezTo>
                  <a:pt x="1197102" y="1558544"/>
                  <a:pt x="1542288" y="1209675"/>
                  <a:pt x="1542288" y="779272"/>
                </a:cubicBezTo>
                <a:cubicBezTo>
                  <a:pt x="1542288" y="348869"/>
                  <a:pt x="1196975" y="0"/>
                  <a:pt x="771144" y="0"/>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4" name="Google Shape;1124;p57"/>
          <p:cNvSpPr/>
          <p:nvPr/>
        </p:nvSpPr>
        <p:spPr>
          <a:xfrm>
            <a:off x="6944351" y="618656"/>
            <a:ext cx="462299" cy="559515"/>
          </a:xfrm>
          <a:custGeom>
            <a:avLst/>
            <a:gdLst/>
            <a:ahLst/>
            <a:cxnLst/>
            <a:rect l="l" t="t" r="r" b="b"/>
            <a:pathLst>
              <a:path w="693449" h="839273" extrusionOk="0">
                <a:moveTo>
                  <a:pt x="0" y="0"/>
                </a:moveTo>
                <a:lnTo>
                  <a:pt x="693450" y="0"/>
                </a:lnTo>
                <a:lnTo>
                  <a:pt x="693450" y="839273"/>
                </a:lnTo>
                <a:lnTo>
                  <a:pt x="0" y="839273"/>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5" name="Google Shape;1125;p57"/>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29</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3AE11-B8A5-AF0E-50F9-3AE5BCD0D7E4}"/>
            </a:ext>
          </a:extLst>
        </p:cNvPr>
        <p:cNvGrpSpPr/>
        <p:nvPr/>
      </p:nvGrpSpPr>
      <p:grpSpPr>
        <a:xfrm>
          <a:off x="0" y="0"/>
          <a:ext cx="0" cy="0"/>
          <a:chOff x="0" y="0"/>
          <a:chExt cx="0" cy="0"/>
        </a:xfrm>
      </p:grpSpPr>
      <p:graphicFrame>
        <p:nvGraphicFramePr>
          <p:cNvPr id="4" name="Content Placeholder 4">
            <a:extLst>
              <a:ext uri="{FF2B5EF4-FFF2-40B4-BE49-F238E27FC236}">
                <a16:creationId xmlns:a16="http://schemas.microsoft.com/office/drawing/2014/main" id="{41F580F6-C7AF-E435-2824-21B3BC31A518}"/>
              </a:ext>
            </a:extLst>
          </p:cNvPr>
          <p:cNvGraphicFramePr>
            <a:graphicFrameLocks/>
          </p:cNvGraphicFramePr>
          <p:nvPr>
            <p:extLst>
              <p:ext uri="{E7BDC344-281C-4309-B0C6-D0EE65EED2A8}">
                <p202:designPr xmlns:p202="http://schemas.microsoft.com/office/powerpoint/2020/02/main">
                  <p202:designTagLst>
                    <p202:designTag name="ARCH:1:CLS" val="StackedSequentialRowTable"/>
                  </p202:designTagLst>
                </p202:designPr>
              </p:ext>
            </p:extLst>
          </p:nvPr>
        </p:nvGraphicFramePr>
        <p:xfrm>
          <a:off x="5453615" y="500175"/>
          <a:ext cx="5281680" cy="4940556"/>
        </p:xfrm>
        <a:graphic>
          <a:graphicData uri="http://schemas.openxmlformats.org/drawingml/2006/table">
            <a:tbl>
              <a:tblPr firstRow="1" bandRow="1">
                <a:noFill/>
                <a:tableStyleId>{5C22544A-7EE6-4342-B048-85BDC9FD1C3A}</a:tableStyleId>
              </a:tblPr>
              <a:tblGrid>
                <a:gridCol w="1054063">
                  <a:extLst>
                    <a:ext uri="{9D8B030D-6E8A-4147-A177-3AD203B41FA5}">
                      <a16:colId xmlns:a16="http://schemas.microsoft.com/office/drawing/2014/main" val="1112987957"/>
                    </a:ext>
                  </a:extLst>
                </a:gridCol>
                <a:gridCol w="4227617">
                  <a:extLst>
                    <a:ext uri="{9D8B030D-6E8A-4147-A177-3AD203B41FA5}">
                      <a16:colId xmlns:a16="http://schemas.microsoft.com/office/drawing/2014/main" val="437448068"/>
                    </a:ext>
                  </a:extLst>
                </a:gridCol>
              </a:tblGrid>
              <a:tr h="427521">
                <a:tc>
                  <a:txBody>
                    <a:bodyPr/>
                    <a:lstStyle/>
                    <a:p>
                      <a:r>
                        <a:rPr lang="en-GB" sz="1400" b="1" cap="none" spc="0">
                          <a:solidFill>
                            <a:srgbClr val="0A5FBA"/>
                          </a:solidFill>
                        </a:rPr>
                        <a:t>01</a:t>
                      </a:r>
                    </a:p>
                  </a:txBody>
                  <a:tcPr marL="120070" marR="120070" marT="120070" marB="120070" anchor="ctr">
                    <a:lnL w="12700" cmpd="sng">
                      <a:noFill/>
                      <a:prstDash val="solid"/>
                    </a:lnL>
                    <a:lnR w="12700" cmpd="sng">
                      <a:noFill/>
                      <a:prstDash val="solid"/>
                    </a:lnR>
                    <a:lnT w="6350" cap="flat" cmpd="sng" algn="ctr">
                      <a:no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Overview Module 4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Including Learning objectives</a:t>
                      </a:r>
                    </a:p>
                  </a:txBody>
                  <a:tcPr marL="120070" marR="120070" marT="120070" marB="120070" anchor="ctr">
                    <a:lnL w="12700" cmpd="sng">
                      <a:noFill/>
                      <a:prstDash val="solid"/>
                    </a:lnL>
                    <a:lnR w="12700" cmpd="sng">
                      <a:noFill/>
                      <a:prstDash val="solid"/>
                    </a:lnR>
                    <a:lnT w="6350" cap="flat" cmpd="sng" algn="ctr">
                      <a:noFill/>
                      <a:prstDash val="solid"/>
                    </a:lnT>
                    <a:lnB w="6350" cap="flat" cmpd="sng" algn="ctr">
                      <a:solidFill>
                        <a:schemeClr val="tx1"/>
                      </a:solidFill>
                      <a:prstDash val="solid"/>
                    </a:lnB>
                    <a:noFill/>
                  </a:tcPr>
                </a:tc>
                <a:extLst>
                  <a:ext uri="{0D108BD9-81ED-4DB2-BD59-A6C34878D82A}">
                    <a16:rowId xmlns:a16="http://schemas.microsoft.com/office/drawing/2014/main" val="3821755801"/>
                  </a:ext>
                </a:extLst>
              </a:tr>
              <a:tr h="610528">
                <a:tc>
                  <a:txBody>
                    <a:bodyPr/>
                    <a:lstStyle/>
                    <a:p>
                      <a:r>
                        <a:rPr lang="en-GB" sz="1400" b="1" cap="none" spc="0">
                          <a:solidFill>
                            <a:srgbClr val="0A5FBA"/>
                          </a:solidFill>
                        </a:rPr>
                        <a:t>02</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Why it matters</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1482478753"/>
                  </a:ext>
                </a:extLst>
              </a:tr>
              <a:tr h="610528">
                <a:tc>
                  <a:txBody>
                    <a:bodyPr/>
                    <a:lstStyle/>
                    <a:p>
                      <a:r>
                        <a:rPr lang="en-GB" sz="1400" b="1" cap="none" spc="0">
                          <a:solidFill>
                            <a:schemeClr val="accent1"/>
                          </a:solidFill>
                        </a:rPr>
                        <a:t>03</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Climate-resilient infrastructure &amp; services</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93423163"/>
                  </a:ext>
                </a:extLst>
              </a:tr>
              <a:tr h="61052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cap="none" spc="0">
                        <a:solidFill>
                          <a:schemeClr val="accent1"/>
                        </a:solidFill>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cap="none" spc="0">
                          <a:solidFill>
                            <a:schemeClr val="accent1"/>
                          </a:solidFill>
                        </a:rPr>
                        <a:t>LUNCH</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extLst>
                  <a:ext uri="{0D108BD9-81ED-4DB2-BD59-A6C34878D82A}">
                    <a16:rowId xmlns:a16="http://schemas.microsoft.com/office/drawing/2014/main" val="3044636064"/>
                  </a:ext>
                </a:extLst>
              </a:tr>
              <a:tr h="61052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cap="none" spc="0">
                          <a:solidFill>
                            <a:schemeClr val="accent1"/>
                          </a:solidFill>
                        </a:rPr>
                        <a:t>04</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The broader enabling environment</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extLst>
                  <a:ext uri="{0D108BD9-81ED-4DB2-BD59-A6C34878D82A}">
                    <a16:rowId xmlns:a16="http://schemas.microsoft.com/office/drawing/2014/main" val="572268387"/>
                  </a:ext>
                </a:extLst>
              </a:tr>
              <a:tr h="610528">
                <a:tc>
                  <a:txBody>
                    <a:bodyPr/>
                    <a:lstStyle/>
                    <a:p>
                      <a:r>
                        <a:rPr lang="en-GB" sz="1400" b="1" cap="none" spc="0">
                          <a:solidFill>
                            <a:schemeClr val="accent1"/>
                          </a:solidFill>
                        </a:rPr>
                        <a:t>05</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Ways to build resilient infrastructure</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34538633"/>
                  </a:ext>
                </a:extLst>
              </a:tr>
              <a:tr h="610528">
                <a:tc>
                  <a:txBody>
                    <a:bodyPr/>
                    <a:lstStyle/>
                    <a:p>
                      <a:r>
                        <a:rPr lang="en-GB" sz="1400" b="1" cap="none" spc="0">
                          <a:solidFill>
                            <a:schemeClr val="accent1"/>
                          </a:solidFill>
                        </a:rPr>
                        <a:t>06</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Exercise</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9958463"/>
                  </a:ext>
                </a:extLst>
              </a:tr>
              <a:tr h="610528">
                <a:tc>
                  <a:txBody>
                    <a:bodyPr/>
                    <a:lstStyle/>
                    <a:p>
                      <a:r>
                        <a:rPr lang="en-GB" sz="1400" b="1" cap="none" spc="0">
                          <a:solidFill>
                            <a:schemeClr val="accent1"/>
                          </a:solidFill>
                        </a:rPr>
                        <a:t>07</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A quiz &amp; end of the day reflection</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7540894"/>
                  </a:ext>
                </a:extLst>
              </a:tr>
            </a:tbl>
          </a:graphicData>
        </a:graphic>
      </p:graphicFrame>
      <p:pic>
        <p:nvPicPr>
          <p:cNvPr id="2" name="Picture 1" descr="A qr code with black squares&#10;&#10;AI-generated content may be incorrect.">
            <a:extLst>
              <a:ext uri="{FF2B5EF4-FFF2-40B4-BE49-F238E27FC236}">
                <a16:creationId xmlns:a16="http://schemas.microsoft.com/office/drawing/2014/main" id="{FBB9A2B2-027B-CCC0-80B3-1484099D037E}"/>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9455" y="1325879"/>
            <a:ext cx="2884805" cy="2884805"/>
          </a:xfrm>
          <a:prstGeom prst="rect">
            <a:avLst/>
          </a:prstGeom>
          <a:noFill/>
          <a:ln>
            <a:noFill/>
          </a:ln>
        </p:spPr>
      </p:pic>
      <p:sp>
        <p:nvSpPr>
          <p:cNvPr id="3" name="TextBox 2">
            <a:extLst>
              <a:ext uri="{FF2B5EF4-FFF2-40B4-BE49-F238E27FC236}">
                <a16:creationId xmlns:a16="http://schemas.microsoft.com/office/drawing/2014/main" id="{626842D3-6B76-875C-FBE5-1BA3AD25368F}"/>
              </a:ext>
            </a:extLst>
          </p:cNvPr>
          <p:cNvSpPr txBox="1"/>
          <p:nvPr/>
        </p:nvSpPr>
        <p:spPr>
          <a:xfrm>
            <a:off x="719455" y="4485080"/>
            <a:ext cx="6097904" cy="608180"/>
          </a:xfrm>
          <a:prstGeom prst="rect">
            <a:avLst/>
          </a:prstGeom>
          <a:noFill/>
        </p:spPr>
        <p:txBody>
          <a:bodyPr wrap="square">
            <a:spAutoFit/>
          </a:bodyPr>
          <a:lstStyle/>
          <a:p>
            <a:pPr>
              <a:lnSpc>
                <a:spcPts val="1400"/>
              </a:lnSpc>
              <a:spcAft>
                <a:spcPts val="1200"/>
              </a:spcAft>
              <a:buNone/>
            </a:pPr>
            <a:r>
              <a:rPr lang="pt-BR" sz="1400">
                <a:effectLst/>
                <a:latin typeface="Lora" panose="02000503000000020004" pitchFamily="2" charset="0"/>
                <a:ea typeface="Lora" panose="02000503000000020004" pitchFamily="2" charset="0"/>
                <a:cs typeface="Times New Roman" panose="02020603050405020304" pitchFamily="18" charset="0"/>
                <a:hlinkClick r:id="rId4"/>
              </a:rPr>
              <a:t>go.mwater.co/irc/2025_kenya</a:t>
            </a:r>
            <a:endParaRPr lang="en-NL" sz="800">
              <a:effectLst/>
              <a:latin typeface="Lora" panose="02000503000000020004" pitchFamily="2" charset="0"/>
              <a:ea typeface="Lora" panose="02000503000000020004" pitchFamily="2" charset="0"/>
              <a:cs typeface="Times New Roman" panose="02020603050405020304" pitchFamily="18" charset="0"/>
            </a:endParaRPr>
          </a:p>
          <a:p>
            <a:pPr>
              <a:lnSpc>
                <a:spcPts val="1400"/>
              </a:lnSpc>
              <a:spcAft>
                <a:spcPts val="1200"/>
              </a:spcAft>
              <a:buNone/>
            </a:pPr>
            <a:r>
              <a:rPr lang="pt-BR" sz="1400">
                <a:effectLst/>
                <a:latin typeface="Lora" panose="02000503000000020004" pitchFamily="2" charset="0"/>
                <a:ea typeface="Lora" panose="02000503000000020004" pitchFamily="2" charset="0"/>
                <a:cs typeface="Times New Roman" panose="02020603050405020304" pitchFamily="18" charset="0"/>
              </a:rPr>
              <a:t>All information of this course</a:t>
            </a:r>
            <a:endParaRPr lang="en-NL" sz="800">
              <a:effectLst/>
              <a:latin typeface="Lora" panose="02000503000000020004" pitchFamily="2" charset="0"/>
              <a:ea typeface="Lora" panose="02000503000000020004" pitchFamily="2" charset="0"/>
              <a:cs typeface="Times New Roman" panose="02020603050405020304" pitchFamily="18" charset="0"/>
            </a:endParaRPr>
          </a:p>
        </p:txBody>
      </p:sp>
    </p:spTree>
    <p:extLst>
      <p:ext uri="{BB962C8B-B14F-4D97-AF65-F5344CB8AC3E}">
        <p14:creationId xmlns:p14="http://schemas.microsoft.com/office/powerpoint/2010/main" val="4322910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142"/>
        <p:cNvGrpSpPr/>
        <p:nvPr/>
      </p:nvGrpSpPr>
      <p:grpSpPr>
        <a:xfrm>
          <a:off x="0" y="0"/>
          <a:ext cx="0" cy="0"/>
          <a:chOff x="0" y="0"/>
          <a:chExt cx="0" cy="0"/>
        </a:xfrm>
      </p:grpSpPr>
      <p:sp>
        <p:nvSpPr>
          <p:cNvPr id="1144" name="Google Shape;1144;p59"/>
          <p:cNvSpPr txBox="1"/>
          <p:nvPr/>
        </p:nvSpPr>
        <p:spPr>
          <a:xfrm>
            <a:off x="502137" y="525072"/>
            <a:ext cx="11059313"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DBEFF9"/>
                </a:solidFill>
                <a:effectLst/>
                <a:uLnTx/>
                <a:uFillTx/>
                <a:latin typeface="Roboto"/>
                <a:ea typeface="Roboto"/>
                <a:cs typeface="Roboto"/>
                <a:sym typeface="Roboto"/>
              </a:rPr>
              <a:t>03 | Equity &amp; Inclusion</a:t>
            </a:r>
            <a:endParaRPr kumimoji="0" sz="933" b="0" i="0" u="none" strike="noStrike" kern="0" cap="none" spc="0" normalizeH="0" baseline="0" noProof="0">
              <a:ln>
                <a:noFill/>
              </a:ln>
              <a:solidFill>
                <a:srgbClr val="DBEFF9"/>
              </a:solidFill>
              <a:effectLst/>
              <a:uLnTx/>
              <a:uFillTx/>
              <a:latin typeface="Arial"/>
              <a:cs typeface="Arial"/>
              <a:sym typeface="Arial"/>
            </a:endParaRPr>
          </a:p>
        </p:txBody>
      </p:sp>
      <p:sp>
        <p:nvSpPr>
          <p:cNvPr id="1145" name="Google Shape;1145;p59"/>
          <p:cNvSpPr txBox="1"/>
          <p:nvPr/>
        </p:nvSpPr>
        <p:spPr>
          <a:xfrm>
            <a:off x="502137" y="1944748"/>
            <a:ext cx="5766400" cy="4010265"/>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srgbClr val="DBEFF9"/>
                </a:solidFill>
                <a:effectLst/>
                <a:uLnTx/>
                <a:uFillTx/>
                <a:latin typeface="Roboto"/>
                <a:ea typeface="Roboto"/>
                <a:cs typeface="Roboto"/>
                <a:sym typeface="Roboto"/>
              </a:rPr>
              <a:t>Effective infrastructure planning must ensure accessible, reliable and quality services for all.</a:t>
            </a:r>
            <a:r>
              <a:rPr kumimoji="0" lang="en-US" sz="933" b="0" i="0" u="none" strike="noStrike" kern="0" cap="none" spc="0" normalizeH="0" baseline="0" noProof="0" dirty="0">
                <a:ln>
                  <a:noFill/>
                </a:ln>
                <a:solidFill>
                  <a:srgbClr val="DBEFF9"/>
                </a:solidFill>
                <a:effectLst/>
                <a:uLnTx/>
                <a:uFillTx/>
                <a:latin typeface="Arial"/>
                <a:cs typeface="Arial"/>
                <a:sym typeface="Arial"/>
              </a:rPr>
              <a:t> </a:t>
            </a:r>
            <a:r>
              <a:rPr kumimoji="0" lang="en-US" sz="1533" b="0" i="0" u="none" strike="noStrike" kern="0" cap="none" spc="0" normalizeH="0" baseline="0" noProof="0" dirty="0">
                <a:ln>
                  <a:noFill/>
                </a:ln>
                <a:solidFill>
                  <a:srgbClr val="DBEFF9"/>
                </a:solidFill>
                <a:effectLst/>
                <a:uLnTx/>
                <a:uFillTx/>
                <a:latin typeface="Roboto"/>
                <a:ea typeface="Roboto"/>
                <a:cs typeface="Roboto"/>
                <a:sym typeface="Roboto"/>
              </a:rPr>
              <a:t>By 2050, urban areas are expecting an influx of 2.5 billion people, mainly in Asia and Africa. By the same year, up to 85% of urban poor neighborhoods are projected to be at risk of flooding, compared to about 60% of the broader urban landscape.</a:t>
            </a:r>
            <a:endParaRPr kumimoji="0" sz="933" b="0" i="0" u="none" strike="noStrike" kern="0" cap="none" spc="0" normalizeH="0" baseline="0" noProof="0" dirty="0">
              <a:ln>
                <a:noFill/>
              </a:ln>
              <a:solidFill>
                <a:srgbClr val="DBEFF9"/>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srgbClr val="DBEFF9"/>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srgbClr val="DBEFF9"/>
                </a:solidFill>
                <a:effectLst/>
                <a:uLnTx/>
                <a:uFillTx/>
                <a:latin typeface="Roboto"/>
                <a:ea typeface="Roboto"/>
                <a:cs typeface="Roboto"/>
                <a:sym typeface="Roboto"/>
              </a:rPr>
              <a:t>Social factors like gender and age result in differential vulnerabilities from poor access to services, even within vulnerable groups. </a:t>
            </a:r>
            <a:r>
              <a:rPr kumimoji="0" lang="en-GB" sz="1533" b="0" i="0" u="none" strike="noStrike" kern="0" cap="none" spc="0" normalizeH="0" baseline="0" noProof="0" dirty="0">
                <a:ln>
                  <a:noFill/>
                </a:ln>
                <a:solidFill>
                  <a:srgbClr val="DBEFF9"/>
                </a:solidFill>
                <a:effectLst/>
                <a:uLnTx/>
                <a:uFillTx/>
                <a:latin typeface="Roboto"/>
                <a:ea typeface="Roboto"/>
                <a:cs typeface="Roboto"/>
                <a:sym typeface="Roboto"/>
              </a:rPr>
              <a:t>Vulnerability is not uniform as it is shaped by overlapping factors such as income, disability, migration status, ethnicity, or housing conditions</a:t>
            </a:r>
            <a:endParaRPr kumimoji="0" sz="933" b="0" i="0" u="none" strike="noStrike" kern="0" cap="none" spc="0" normalizeH="0" baseline="0" noProof="0" dirty="0">
              <a:ln>
                <a:noFill/>
              </a:ln>
              <a:solidFill>
                <a:srgbClr val="DBEFF9"/>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srgbClr val="DBEFF9"/>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srgbClr val="DBEFF9"/>
                </a:solidFill>
                <a:effectLst/>
                <a:uLnTx/>
                <a:uFillTx/>
                <a:latin typeface="Roboto"/>
                <a:ea typeface="Roboto"/>
                <a:cs typeface="Roboto"/>
                <a:sym typeface="Roboto"/>
              </a:rPr>
              <a:t>For example, in poor settlements, women bear the brunt of climate-related water scarcity as they fetch water for households. Reliable piped water infrastructure at the household level can help relieve this burden and contribute to women’s well-being.</a:t>
            </a:r>
            <a:endParaRPr kumimoji="0" sz="933" b="0" i="0" u="none" strike="noStrike" kern="0" cap="none" spc="0" normalizeH="0" baseline="0" noProof="0" dirty="0">
              <a:ln>
                <a:noFill/>
              </a:ln>
              <a:solidFill>
                <a:srgbClr val="DBEFF9"/>
              </a:solidFill>
              <a:effectLst/>
              <a:uLnTx/>
              <a:uFillTx/>
              <a:latin typeface="Arial"/>
              <a:cs typeface="Arial"/>
              <a:sym typeface="Arial"/>
            </a:endParaRPr>
          </a:p>
        </p:txBody>
      </p:sp>
      <p:sp>
        <p:nvSpPr>
          <p:cNvPr id="1146" name="Google Shape;1146;p59"/>
          <p:cNvSpPr txBox="1"/>
          <p:nvPr/>
        </p:nvSpPr>
        <p:spPr>
          <a:xfrm>
            <a:off x="5752831" y="50543"/>
            <a:ext cx="5842379" cy="353879"/>
          </a:xfrm>
          <a:prstGeom prst="rect">
            <a:avLst/>
          </a:prstGeom>
          <a:noFill/>
          <a:ln>
            <a:noFill/>
          </a:ln>
        </p:spPr>
        <p:txBody>
          <a:bodyPr spcFirstLastPara="1" wrap="square" lIns="0" tIns="0" rIns="0" bIns="0" anchor="t" anchorCtr="0">
            <a:spAutoFit/>
          </a:bodyPr>
          <a:lstStyle/>
          <a:p>
            <a:pPr marL="0" marR="0" lvl="0" indent="0" algn="r" defTabSz="914400" rtl="0" eaLnBrk="1" fontAlgn="auto" latinLnBrk="0" hangingPunct="1">
              <a:lnSpc>
                <a:spcPct val="149978"/>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@Jenn, please provide some clarity here.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7" name="Google Shape;1147;p59"/>
          <p:cNvSpPr/>
          <p:nvPr/>
        </p:nvSpPr>
        <p:spPr>
          <a:xfrm>
            <a:off x="7170822" y="-8467"/>
            <a:ext cx="5021199" cy="6858000"/>
          </a:xfrm>
          <a:custGeom>
            <a:avLst/>
            <a:gdLst/>
            <a:ahLst/>
            <a:cxnLst/>
            <a:rect l="l" t="t" r="r" b="b"/>
            <a:pathLst>
              <a:path w="10042398" h="13716000" extrusionOk="0">
                <a:moveTo>
                  <a:pt x="0" y="0"/>
                </a:moveTo>
                <a:lnTo>
                  <a:pt x="10042398" y="0"/>
                </a:lnTo>
                <a:lnTo>
                  <a:pt x="10042398" y="13716000"/>
                </a:lnTo>
                <a:lnTo>
                  <a:pt x="0" y="13716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8" name="Google Shape;1148;p59"/>
          <p:cNvSpPr txBox="1"/>
          <p:nvPr/>
        </p:nvSpPr>
        <p:spPr>
          <a:xfrm>
            <a:off x="488068" y="1283201"/>
            <a:ext cx="10416846" cy="29745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899"/>
              <a:buFont typeface="Arial"/>
              <a:buNone/>
              <a:tabLst/>
              <a:defRPr/>
            </a:pPr>
            <a:r>
              <a:rPr kumimoji="0" lang="en-US" sz="1933" b="0" i="0" u="none" strike="noStrike" kern="0" cap="none" spc="0" normalizeH="0" baseline="0" noProof="0">
                <a:ln>
                  <a:noFill/>
                </a:ln>
                <a:solidFill>
                  <a:srgbClr val="DBEFF9"/>
                </a:solidFill>
                <a:effectLst/>
                <a:uLnTx/>
                <a:uFillTx/>
                <a:latin typeface="Roboto"/>
                <a:ea typeface="Roboto"/>
                <a:cs typeface="Roboto"/>
                <a:sym typeface="Roboto"/>
              </a:rPr>
              <a:t>Equitable &amp; Inclusive Access to Services</a:t>
            </a:r>
            <a:endParaRPr kumimoji="0" sz="933" b="0" i="0" u="none" strike="noStrike" kern="0" cap="none" spc="0" normalizeH="0" baseline="0" noProof="0">
              <a:ln>
                <a:noFill/>
              </a:ln>
              <a:solidFill>
                <a:srgbClr val="DBEFF9"/>
              </a:solidFill>
              <a:effectLst/>
              <a:uLnTx/>
              <a:uFillTx/>
              <a:latin typeface="Arial"/>
              <a:cs typeface="Arial"/>
              <a:sym typeface="Arial"/>
            </a:endParaRPr>
          </a:p>
        </p:txBody>
      </p:sp>
      <p:sp>
        <p:nvSpPr>
          <p:cNvPr id="1149" name="Google Shape;1149;p59"/>
          <p:cNvSpPr/>
          <p:nvPr/>
        </p:nvSpPr>
        <p:spPr>
          <a:xfrm>
            <a:off x="6789958" y="547415"/>
            <a:ext cx="771144" cy="779272"/>
          </a:xfrm>
          <a:custGeom>
            <a:avLst/>
            <a:gdLst/>
            <a:ahLst/>
            <a:cxnLst/>
            <a:rect l="l" t="t" r="r" b="b"/>
            <a:pathLst>
              <a:path w="1542288" h="1558544" extrusionOk="0">
                <a:moveTo>
                  <a:pt x="771144" y="0"/>
                </a:moveTo>
                <a:cubicBezTo>
                  <a:pt x="345186" y="0"/>
                  <a:pt x="0" y="348869"/>
                  <a:pt x="0" y="779272"/>
                </a:cubicBezTo>
                <a:cubicBezTo>
                  <a:pt x="0" y="1209675"/>
                  <a:pt x="345186" y="1558544"/>
                  <a:pt x="771144" y="1558544"/>
                </a:cubicBezTo>
                <a:cubicBezTo>
                  <a:pt x="1197102" y="1558544"/>
                  <a:pt x="1542288" y="1209675"/>
                  <a:pt x="1542288" y="779272"/>
                </a:cubicBezTo>
                <a:cubicBezTo>
                  <a:pt x="1542288" y="348869"/>
                  <a:pt x="1196975" y="0"/>
                  <a:pt x="771144" y="0"/>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50" name="Google Shape;1150;p59"/>
          <p:cNvSpPr/>
          <p:nvPr/>
        </p:nvSpPr>
        <p:spPr>
          <a:xfrm>
            <a:off x="6887500" y="685800"/>
            <a:ext cx="576009" cy="501587"/>
          </a:xfrm>
          <a:custGeom>
            <a:avLst/>
            <a:gdLst/>
            <a:ahLst/>
            <a:cxnLst/>
            <a:rect l="l" t="t" r="r" b="b"/>
            <a:pathLst>
              <a:path w="1152017" h="1003173" extrusionOk="0">
                <a:moveTo>
                  <a:pt x="0" y="0"/>
                </a:moveTo>
                <a:lnTo>
                  <a:pt x="1152017" y="0"/>
                </a:lnTo>
                <a:lnTo>
                  <a:pt x="1152017" y="1003173"/>
                </a:lnTo>
                <a:lnTo>
                  <a:pt x="0" y="1003173"/>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l="-6981" r="-6978"/>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51" name="Google Shape;1151;p59"/>
          <p:cNvSpPr txBox="1"/>
          <p:nvPr/>
        </p:nvSpPr>
        <p:spPr>
          <a:xfrm rot="-5400000">
            <a:off x="8985054" y="3321279"/>
            <a:ext cx="5769197"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Kallyanpur slum, Dhaka; Photo by Kibae, UN Photo</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52" name="Google Shape;1152;p59"/>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30</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1180"/>
        <p:cNvGrpSpPr/>
        <p:nvPr/>
      </p:nvGrpSpPr>
      <p:grpSpPr>
        <a:xfrm>
          <a:off x="0" y="0"/>
          <a:ext cx="0" cy="0"/>
          <a:chOff x="0" y="0"/>
          <a:chExt cx="0" cy="0"/>
        </a:xfrm>
      </p:grpSpPr>
      <p:sp>
        <p:nvSpPr>
          <p:cNvPr id="1181" name="Google Shape;1181;p62"/>
          <p:cNvSpPr/>
          <p:nvPr/>
        </p:nvSpPr>
        <p:spPr>
          <a:xfrm>
            <a:off x="6096000" y="0"/>
            <a:ext cx="6096000" cy="6858000"/>
          </a:xfrm>
          <a:custGeom>
            <a:avLst/>
            <a:gdLst/>
            <a:ahLst/>
            <a:cxnLst/>
            <a:rect l="l" t="t" r="r" b="b"/>
            <a:pathLst>
              <a:path w="9144000" h="10287000" extrusionOk="0">
                <a:moveTo>
                  <a:pt x="0" y="0"/>
                </a:moveTo>
                <a:lnTo>
                  <a:pt x="9144000" y="0"/>
                </a:lnTo>
                <a:lnTo>
                  <a:pt x="9144000" y="10287000"/>
                </a:lnTo>
                <a:lnTo>
                  <a:pt x="0" y="10287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82" name="Google Shape;1182;p62"/>
          <p:cNvSpPr/>
          <p:nvPr/>
        </p:nvSpPr>
        <p:spPr>
          <a:xfrm>
            <a:off x="708257" y="0"/>
            <a:ext cx="38100" cy="6975088"/>
          </a:xfrm>
          <a:prstGeom prst="rect">
            <a:avLst/>
          </a:prstGeom>
          <a:solidFill>
            <a:schemeClr val="bg1"/>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83" name="Google Shape;1183;p62"/>
          <p:cNvSpPr txBox="1"/>
          <p:nvPr/>
        </p:nvSpPr>
        <p:spPr>
          <a:xfrm>
            <a:off x="881171" y="1648944"/>
            <a:ext cx="52396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Questions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184" name="Google Shape;1184;p62"/>
          <p:cNvSpPr txBox="1"/>
          <p:nvPr/>
        </p:nvSpPr>
        <p:spPr>
          <a:xfrm>
            <a:off x="881171" y="2527657"/>
            <a:ext cx="4477732" cy="29745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US" sz="1933" b="0" i="0" u="none" strike="noStrike" kern="0" cap="none" spc="0" normalizeH="0" baseline="0" noProof="0">
                <a:ln>
                  <a:noFill/>
                </a:ln>
                <a:solidFill>
                  <a:prstClr val="white"/>
                </a:solidFill>
                <a:effectLst/>
                <a:uLnTx/>
                <a:uFillTx/>
                <a:latin typeface="Roboto"/>
                <a:ea typeface="Roboto"/>
                <a:cs typeface="Roboto"/>
                <a:sym typeface="Roboto"/>
              </a:rPr>
              <a:t>Open Floor</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cxnSp>
        <p:nvCxnSpPr>
          <p:cNvPr id="1185" name="Google Shape;1185;p62"/>
          <p:cNvCxnSpPr/>
          <p:nvPr/>
        </p:nvCxnSpPr>
        <p:spPr>
          <a:xfrm rot="10800000" flipH="1">
            <a:off x="746696" y="3832542"/>
            <a:ext cx="886622" cy="7873"/>
          </a:xfrm>
          <a:prstGeom prst="straightConnector1">
            <a:avLst/>
          </a:prstGeom>
          <a:noFill/>
          <a:ln w="38100" cap="flat" cmpd="sng">
            <a:solidFill>
              <a:schemeClr val="bg2"/>
            </a:solidFill>
            <a:prstDash val="solid"/>
            <a:round/>
            <a:headEnd type="none" w="sm" len="sm"/>
            <a:tailEnd type="stealth" w="med" len="med"/>
          </a:ln>
        </p:spPr>
      </p:cxnSp>
      <p:sp>
        <p:nvSpPr>
          <p:cNvPr id="1186" name="Google Shape;1186;p62"/>
          <p:cNvSpPr txBox="1"/>
          <p:nvPr/>
        </p:nvSpPr>
        <p:spPr>
          <a:xfrm>
            <a:off x="1898578" y="3529432"/>
            <a:ext cx="3045200" cy="7076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Does anyone have any questions about what makes climate resilient infrastructure?</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187" name="Google Shape;1187;p62"/>
          <p:cNvSpPr txBox="1"/>
          <p:nvPr/>
        </p:nvSpPr>
        <p:spPr>
          <a:xfrm rot="-5400000">
            <a:off x="9344776" y="3680777"/>
            <a:ext cx="505020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prstClr val="black"/>
              </a:buClr>
              <a:buSzPts val="1799"/>
              <a:buFont typeface="Arial"/>
              <a:buNone/>
              <a:tabLst/>
              <a:defRPr/>
            </a:pPr>
            <a:r>
              <a:rPr kumimoji="0" lang="en-US" sz="1199" b="0" i="0" u="none" strike="noStrike" kern="0" cap="none" spc="0" normalizeH="0" baseline="0" noProof="0">
                <a:ln>
                  <a:noFill/>
                </a:ln>
                <a:solidFill>
                  <a:prstClr val="white"/>
                </a:solidFill>
                <a:effectLst/>
                <a:uLnTx/>
                <a:uFillTx/>
                <a:latin typeface="Roboto"/>
                <a:ea typeface="Roboto"/>
                <a:cs typeface="Roboto"/>
                <a:sym typeface="Roboto"/>
              </a:rPr>
              <a:t>Photo by Brian Inganga, AP</a:t>
            </a:r>
            <a:endParaRPr kumimoji="0" sz="1199" b="0" i="0" u="none" strike="noStrike" kern="0" cap="none" spc="0" normalizeH="0" baseline="0" noProof="0">
              <a:ln>
                <a:noFill/>
              </a:ln>
              <a:solidFill>
                <a:srgbClr val="FFFFFF"/>
              </a:solidFill>
              <a:effectLst/>
              <a:uLnTx/>
              <a:uFillTx/>
              <a:latin typeface="Roboto"/>
              <a:ea typeface="Roboto"/>
              <a:cs typeface="Roboto"/>
              <a:sym typeface="Roboto"/>
            </a:endParaRPr>
          </a:p>
        </p:txBody>
      </p:sp>
      <p:sp>
        <p:nvSpPr>
          <p:cNvPr id="1189" name="Google Shape;1189;p62"/>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31</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E453D5E-72FD-D6C9-4B00-A4E9EE1F5BB8}"/>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CA4D1CCE-EBB6-7352-EF4A-D6823E43FCE5}"/>
              </a:ext>
            </a:extLst>
          </p:cNvPr>
          <p:cNvSpPr>
            <a:spLocks noGrp="1"/>
          </p:cNvSpPr>
          <p:nvPr>
            <p:ph sz="quarter" idx="16"/>
          </p:nvPr>
        </p:nvSpPr>
        <p:spPr/>
        <p:txBody>
          <a:bodyPr/>
          <a:lstStyle/>
          <a:p>
            <a:r>
              <a:rPr lang="en-GB"/>
              <a:t>LUNCH</a:t>
            </a:r>
          </a:p>
        </p:txBody>
      </p:sp>
    </p:spTree>
    <p:extLst>
      <p:ext uri="{BB962C8B-B14F-4D97-AF65-F5344CB8AC3E}">
        <p14:creationId xmlns:p14="http://schemas.microsoft.com/office/powerpoint/2010/main" val="15126192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1026">
          <a:extLst>
            <a:ext uri="{FF2B5EF4-FFF2-40B4-BE49-F238E27FC236}">
              <a16:creationId xmlns:a16="http://schemas.microsoft.com/office/drawing/2014/main" id="{85DE6D9B-0C83-0683-8806-1AC2AAABF343}"/>
            </a:ext>
          </a:extLst>
        </p:cNvPr>
        <p:cNvGrpSpPr/>
        <p:nvPr/>
      </p:nvGrpSpPr>
      <p:grpSpPr>
        <a:xfrm>
          <a:off x="0" y="0"/>
          <a:ext cx="0" cy="0"/>
          <a:chOff x="0" y="0"/>
          <a:chExt cx="0" cy="0"/>
        </a:xfrm>
      </p:grpSpPr>
      <p:cxnSp>
        <p:nvCxnSpPr>
          <p:cNvPr id="1030" name="Google Shape;1030;p49">
            <a:extLst>
              <a:ext uri="{FF2B5EF4-FFF2-40B4-BE49-F238E27FC236}">
                <a16:creationId xmlns:a16="http://schemas.microsoft.com/office/drawing/2014/main" id="{CEC41FD7-F3B5-7D98-2951-AB5FA4996635}"/>
              </a:ext>
            </a:extLst>
          </p:cNvPr>
          <p:cNvCxnSpPr/>
          <p:nvPr/>
        </p:nvCxnSpPr>
        <p:spPr>
          <a:xfrm rot="10800000" flipH="1">
            <a:off x="746696" y="2714816"/>
            <a:ext cx="886622" cy="7873"/>
          </a:xfrm>
          <a:prstGeom prst="straightConnector1">
            <a:avLst/>
          </a:prstGeom>
          <a:noFill/>
          <a:ln w="38100" cap="flat" cmpd="sng">
            <a:solidFill>
              <a:schemeClr val="bg1"/>
            </a:solidFill>
            <a:prstDash val="solid"/>
            <a:round/>
            <a:headEnd type="none" w="sm" len="sm"/>
            <a:tailEnd type="stealth" w="med" len="med"/>
          </a:ln>
        </p:spPr>
      </p:cxnSp>
      <p:sp>
        <p:nvSpPr>
          <p:cNvPr id="1031" name="Google Shape;1031;p49">
            <a:extLst>
              <a:ext uri="{FF2B5EF4-FFF2-40B4-BE49-F238E27FC236}">
                <a16:creationId xmlns:a16="http://schemas.microsoft.com/office/drawing/2014/main" id="{5A86D454-A7D1-24F6-FF72-AC3044BBE780}"/>
              </a:ext>
            </a:extLst>
          </p:cNvPr>
          <p:cNvSpPr/>
          <p:nvPr/>
        </p:nvSpPr>
        <p:spPr>
          <a:xfrm>
            <a:off x="708257" y="0"/>
            <a:ext cx="38100" cy="6975088"/>
          </a:xfrm>
          <a:prstGeom prst="rect">
            <a:avLst/>
          </a:prstGeom>
          <a:solidFill>
            <a:schemeClr val="bg1"/>
          </a:solidFill>
          <a:ln>
            <a:solidFill>
              <a:schemeClr val="bg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prstClr val="white"/>
              </a:solidFill>
              <a:effectLst/>
              <a:uLnTx/>
              <a:uFillTx/>
              <a:latin typeface="Arial"/>
              <a:cs typeface="Arial"/>
              <a:sym typeface="Arial"/>
            </a:endParaRPr>
          </a:p>
        </p:txBody>
      </p:sp>
      <p:cxnSp>
        <p:nvCxnSpPr>
          <p:cNvPr id="1032" name="Google Shape;1032;p49">
            <a:extLst>
              <a:ext uri="{FF2B5EF4-FFF2-40B4-BE49-F238E27FC236}">
                <a16:creationId xmlns:a16="http://schemas.microsoft.com/office/drawing/2014/main" id="{01F0D5B7-0FBB-183C-9D07-9D6514BF933D}"/>
              </a:ext>
            </a:extLst>
          </p:cNvPr>
          <p:cNvCxnSpPr/>
          <p:nvPr/>
        </p:nvCxnSpPr>
        <p:spPr>
          <a:xfrm rot="10800000" flipH="1">
            <a:off x="746470" y="4012761"/>
            <a:ext cx="886600" cy="7800"/>
          </a:xfrm>
          <a:prstGeom prst="straightConnector1">
            <a:avLst/>
          </a:prstGeom>
          <a:noFill/>
          <a:ln w="38100" cap="flat" cmpd="sng">
            <a:solidFill>
              <a:schemeClr val="bg1"/>
            </a:solidFill>
            <a:prstDash val="solid"/>
            <a:round/>
            <a:headEnd type="none" w="sm" len="sm"/>
            <a:tailEnd type="stealth" w="med" len="med"/>
          </a:ln>
        </p:spPr>
      </p:cxnSp>
      <p:cxnSp>
        <p:nvCxnSpPr>
          <p:cNvPr id="1033" name="Google Shape;1033;p49">
            <a:extLst>
              <a:ext uri="{FF2B5EF4-FFF2-40B4-BE49-F238E27FC236}">
                <a16:creationId xmlns:a16="http://schemas.microsoft.com/office/drawing/2014/main" id="{75998C0A-3AD6-B449-3901-8B7A56F63372}"/>
              </a:ext>
            </a:extLst>
          </p:cNvPr>
          <p:cNvCxnSpPr/>
          <p:nvPr/>
        </p:nvCxnSpPr>
        <p:spPr>
          <a:xfrm rot="10800000" flipH="1">
            <a:off x="746809" y="3256210"/>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1034" name="Google Shape;1034;p49">
            <a:extLst>
              <a:ext uri="{FF2B5EF4-FFF2-40B4-BE49-F238E27FC236}">
                <a16:creationId xmlns:a16="http://schemas.microsoft.com/office/drawing/2014/main" id="{BBF42A8D-0493-A144-B97C-405DA76B2C25}"/>
              </a:ext>
            </a:extLst>
          </p:cNvPr>
          <p:cNvCxnSpPr/>
          <p:nvPr/>
        </p:nvCxnSpPr>
        <p:spPr>
          <a:xfrm rot="10800000" flipH="1">
            <a:off x="746809" y="4646389"/>
            <a:ext cx="886622" cy="7873"/>
          </a:xfrm>
          <a:prstGeom prst="straightConnector1">
            <a:avLst/>
          </a:prstGeom>
          <a:noFill/>
          <a:ln w="38100" cap="flat" cmpd="sng">
            <a:solidFill>
              <a:schemeClr val="bg1"/>
            </a:solidFill>
            <a:prstDash val="solid"/>
            <a:round/>
            <a:headEnd type="none" w="sm" len="sm"/>
            <a:tailEnd type="stealth" w="med" len="med"/>
          </a:ln>
        </p:spPr>
      </p:cxnSp>
      <p:sp>
        <p:nvSpPr>
          <p:cNvPr id="1043" name="Google Shape;1043;p49">
            <a:extLst>
              <a:ext uri="{FF2B5EF4-FFF2-40B4-BE49-F238E27FC236}">
                <a16:creationId xmlns:a16="http://schemas.microsoft.com/office/drawing/2014/main" id="{C61FF311-C422-EEED-B04B-E5C6CF04EA8E}"/>
              </a:ext>
            </a:extLst>
          </p:cNvPr>
          <p:cNvSpPr txBox="1"/>
          <p:nvPr/>
        </p:nvSpPr>
        <p:spPr>
          <a:xfrm>
            <a:off x="898038" y="352307"/>
            <a:ext cx="5239669"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err="1">
                <a:ln>
                  <a:noFill/>
                </a:ln>
                <a:solidFill>
                  <a:prstClr val="white"/>
                </a:solidFill>
                <a:effectLst/>
                <a:uLnTx/>
                <a:uFillTx/>
                <a:latin typeface="Roboto"/>
                <a:ea typeface="Roboto"/>
                <a:cs typeface="Roboto"/>
                <a:sym typeface="Roboto"/>
              </a:rPr>
              <a:t>Energiser</a:t>
            </a: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 River of Life</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044" name="Google Shape;1044;p49">
            <a:extLst>
              <a:ext uri="{FF2B5EF4-FFF2-40B4-BE49-F238E27FC236}">
                <a16:creationId xmlns:a16="http://schemas.microsoft.com/office/drawing/2014/main" id="{9BB12832-B0A1-D7CC-D5F2-973377155FFE}"/>
              </a:ext>
            </a:extLst>
          </p:cNvPr>
          <p:cNvSpPr txBox="1"/>
          <p:nvPr/>
        </p:nvSpPr>
        <p:spPr>
          <a:xfrm>
            <a:off x="898038" y="1182664"/>
            <a:ext cx="4477732" cy="892360"/>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GB" sz="1933" b="0" i="0" u="none" strike="noStrike" kern="0" cap="none" spc="0" normalizeH="0" baseline="0" noProof="0">
                <a:ln>
                  <a:noFill/>
                </a:ln>
                <a:solidFill>
                  <a:prstClr val="white"/>
                </a:solidFill>
                <a:effectLst/>
                <a:uLnTx/>
                <a:uFillTx/>
                <a:latin typeface="Roboto"/>
                <a:ea typeface="Roboto"/>
                <a:cs typeface="Roboto"/>
                <a:sym typeface="Roboto"/>
              </a:rPr>
              <a:t>On an A4 blank piece of paper, draw a river that represents your own timeline on learning on climate, adaptation, water </a:t>
            </a:r>
          </a:p>
        </p:txBody>
      </p:sp>
      <p:sp>
        <p:nvSpPr>
          <p:cNvPr id="1045" name="Google Shape;1045;p49">
            <a:extLst>
              <a:ext uri="{FF2B5EF4-FFF2-40B4-BE49-F238E27FC236}">
                <a16:creationId xmlns:a16="http://schemas.microsoft.com/office/drawing/2014/main" id="{68BDD9BD-1713-9CD5-827D-203ECE2B4F11}"/>
              </a:ext>
            </a:extLst>
          </p:cNvPr>
          <p:cNvSpPr txBox="1"/>
          <p:nvPr/>
        </p:nvSpPr>
        <p:spPr>
          <a:xfrm>
            <a:off x="1813640" y="2619308"/>
            <a:ext cx="3000600" cy="2358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Think how the river flows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046" name="Google Shape;1046;p49">
            <a:extLst>
              <a:ext uri="{FF2B5EF4-FFF2-40B4-BE49-F238E27FC236}">
                <a16:creationId xmlns:a16="http://schemas.microsoft.com/office/drawing/2014/main" id="{1C01DBC0-EE9F-172C-A003-3A12BCC10D7B}"/>
              </a:ext>
            </a:extLst>
          </p:cNvPr>
          <p:cNvSpPr txBox="1"/>
          <p:nvPr/>
        </p:nvSpPr>
        <p:spPr>
          <a:xfrm>
            <a:off x="1813640" y="3139497"/>
            <a:ext cx="3780800"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What turns, twists and rapids are in your river? What have been your tributaries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047" name="Google Shape;1047;p49">
            <a:extLst>
              <a:ext uri="{FF2B5EF4-FFF2-40B4-BE49-F238E27FC236}">
                <a16:creationId xmlns:a16="http://schemas.microsoft.com/office/drawing/2014/main" id="{BC080D18-70C4-02D2-60A3-AEBE182FEC4B}"/>
              </a:ext>
            </a:extLst>
          </p:cNvPr>
          <p:cNvSpPr txBox="1"/>
          <p:nvPr/>
        </p:nvSpPr>
        <p:spPr>
          <a:xfrm>
            <a:off x="1794365" y="3856805"/>
            <a:ext cx="2853600" cy="2358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Be creative! </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048" name="Google Shape;1048;p49">
            <a:extLst>
              <a:ext uri="{FF2B5EF4-FFF2-40B4-BE49-F238E27FC236}">
                <a16:creationId xmlns:a16="http://schemas.microsoft.com/office/drawing/2014/main" id="{41A58D0D-AAB3-9D53-043C-F1706A827839}"/>
              </a:ext>
            </a:extLst>
          </p:cNvPr>
          <p:cNvSpPr txBox="1"/>
          <p:nvPr/>
        </p:nvSpPr>
        <p:spPr>
          <a:xfrm>
            <a:off x="1794477" y="4547079"/>
            <a:ext cx="2841000" cy="2358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You have about 5-10 minutes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049" name="Google Shape;1049;p49">
            <a:extLst>
              <a:ext uri="{FF2B5EF4-FFF2-40B4-BE49-F238E27FC236}">
                <a16:creationId xmlns:a16="http://schemas.microsoft.com/office/drawing/2014/main" id="{4BA8A54C-08E6-ADE1-3A14-315B92580FD7}"/>
              </a:ext>
            </a:extLst>
          </p:cNvPr>
          <p:cNvSpPr txBox="1"/>
          <p:nvPr/>
        </p:nvSpPr>
        <p:spPr>
          <a:xfrm>
            <a:off x="1033440" y="5239111"/>
            <a:ext cx="3933069"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Once done, please stick the river to the wall and join the discussions </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067" name="Google Shape;1067;p49">
            <a:extLst>
              <a:ext uri="{FF2B5EF4-FFF2-40B4-BE49-F238E27FC236}">
                <a16:creationId xmlns:a16="http://schemas.microsoft.com/office/drawing/2014/main" id="{524E5776-C53A-1E97-8040-64A5B2729461}"/>
              </a:ext>
            </a:extLst>
          </p:cNvPr>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33</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pic>
        <p:nvPicPr>
          <p:cNvPr id="2" name="Picture 2" descr="River Line Drawing Images – Browse 193,771 Stock Photos, Vectors, and Video  | Adobe Stock">
            <a:extLst>
              <a:ext uri="{FF2B5EF4-FFF2-40B4-BE49-F238E27FC236}">
                <a16:creationId xmlns:a16="http://schemas.microsoft.com/office/drawing/2014/main" id="{5CEB77C1-66EF-381F-85D8-7F7063AFF85C}"/>
              </a:ext>
            </a:extLst>
          </p:cNvPr>
          <p:cNvPicPr>
            <a:picLocks noChangeAspect="1" noChangeArrowheads="1"/>
          </p:cNvPicPr>
          <p:nvPr/>
        </p:nvPicPr>
        <p:blipFill rotWithShape="1">
          <a:blip r:embed="rId3" cstate="screen">
            <a:alphaModFix/>
            <a:extLst>
              <a:ext uri="{28A0092B-C50C-407E-A947-70E740481C1C}">
                <a14:useLocalDpi xmlns:a14="http://schemas.microsoft.com/office/drawing/2010/main"/>
              </a:ext>
            </a:extLst>
          </a:blip>
          <a:srcRect/>
          <a:stretch>
            <a:fillRect/>
          </a:stretch>
        </p:blipFill>
        <p:spPr bwMode="auto">
          <a:xfrm>
            <a:off x="6492316" y="2449347"/>
            <a:ext cx="5552048" cy="2579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21018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659B4D7-09E1-AB85-9B3D-5E0F403614DF}"/>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20038C-48C0-4626-9DD9-F690470D6FC1}"/>
              </a:ext>
            </a:extLst>
          </p:cNvPr>
          <p:cNvSpPr>
            <a:spLocks noGrp="1"/>
          </p:cNvSpPr>
          <p:nvPr>
            <p:ph sz="quarter" idx="16"/>
          </p:nvPr>
        </p:nvSpPr>
        <p:spPr>
          <a:xfrm>
            <a:off x="549525" y="937153"/>
            <a:ext cx="11017041" cy="741762"/>
          </a:xfrm>
        </p:spPr>
        <p:txBody>
          <a:bodyPr>
            <a:normAutofit/>
          </a:bodyPr>
          <a:lstStyle/>
          <a:p>
            <a:r>
              <a:rPr lang="en-GB"/>
              <a:t>04 | The broader enabling environment</a:t>
            </a:r>
          </a:p>
        </p:txBody>
      </p:sp>
    </p:spTree>
    <p:extLst>
      <p:ext uri="{BB962C8B-B14F-4D97-AF65-F5344CB8AC3E}">
        <p14:creationId xmlns:p14="http://schemas.microsoft.com/office/powerpoint/2010/main" val="5009501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55533-39FF-F0CA-741A-79728AE6BB37}"/>
              </a:ext>
            </a:extLst>
          </p:cNvPr>
          <p:cNvSpPr>
            <a:spLocks noGrp="1"/>
          </p:cNvSpPr>
          <p:nvPr>
            <p:ph type="title"/>
          </p:nvPr>
        </p:nvSpPr>
        <p:spPr>
          <a:xfrm>
            <a:off x="596023" y="374494"/>
            <a:ext cx="10652760" cy="969264"/>
          </a:xfrm>
        </p:spPr>
        <p:txBody>
          <a:bodyPr/>
          <a:lstStyle/>
          <a:p>
            <a:r>
              <a:rPr lang="en-GB" b="1" dirty="0">
                <a:solidFill>
                  <a:srgbClr val="0B5FBA"/>
                </a:solidFill>
                <a:latin typeface="Roboto"/>
                <a:ea typeface="Roboto"/>
                <a:cs typeface="Roboto"/>
                <a:sym typeface="Arial"/>
              </a:rPr>
              <a:t>The broader enabling environment -  supports non structural measures</a:t>
            </a:r>
            <a:endParaRPr lang="en-GB" dirty="0"/>
          </a:p>
        </p:txBody>
      </p:sp>
      <p:pic>
        <p:nvPicPr>
          <p:cNvPr id="7" name="Picture 6">
            <a:extLst>
              <a:ext uri="{FF2B5EF4-FFF2-40B4-BE49-F238E27FC236}">
                <a16:creationId xmlns:a16="http://schemas.microsoft.com/office/drawing/2014/main" id="{3536EFAB-1194-3DCB-9EB1-5FE3B49184A8}"/>
              </a:ext>
            </a:extLst>
          </p:cNvPr>
          <p:cNvPicPr>
            <a:picLocks noChangeAspect="1"/>
          </p:cNvPicPr>
          <p:nvPr/>
        </p:nvPicPr>
        <p:blipFill>
          <a:blip r:embed="rId3"/>
          <a:stretch>
            <a:fillRect/>
          </a:stretch>
        </p:blipFill>
        <p:spPr>
          <a:xfrm>
            <a:off x="1628316" y="1590276"/>
            <a:ext cx="8935368" cy="4356823"/>
          </a:xfrm>
          <a:prstGeom prst="rect">
            <a:avLst/>
          </a:prstGeom>
        </p:spPr>
      </p:pic>
    </p:spTree>
    <p:extLst>
      <p:ext uri="{BB962C8B-B14F-4D97-AF65-F5344CB8AC3E}">
        <p14:creationId xmlns:p14="http://schemas.microsoft.com/office/powerpoint/2010/main" val="41520573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4" descr="A close up of text on a white background&#10;&#10;Description generated with high confidence">
            <a:extLst>
              <a:ext uri="{FF2B5EF4-FFF2-40B4-BE49-F238E27FC236}">
                <a16:creationId xmlns:a16="http://schemas.microsoft.com/office/drawing/2014/main" id="{97C454FA-EF7D-4301-AF59-BE0A8F3DB21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5103" b="11235"/>
          <a:stretch>
            <a:fillRect/>
          </a:stretch>
        </p:blipFill>
        <p:spPr>
          <a:xfrm>
            <a:off x="2457450" y="300815"/>
            <a:ext cx="9479831" cy="6256370"/>
          </a:xfrm>
          <a:prstGeom prst="rect">
            <a:avLst/>
          </a:prstGeom>
        </p:spPr>
      </p:pic>
      <p:sp>
        <p:nvSpPr>
          <p:cNvPr id="7" name="Title 1">
            <a:extLst>
              <a:ext uri="{FF2B5EF4-FFF2-40B4-BE49-F238E27FC236}">
                <a16:creationId xmlns:a16="http://schemas.microsoft.com/office/drawing/2014/main" id="{4801B5CE-A4EE-416F-B486-E282441E192A}"/>
              </a:ext>
            </a:extLst>
          </p:cNvPr>
          <p:cNvSpPr txBox="1">
            <a:spLocks/>
          </p:cNvSpPr>
          <p:nvPr/>
        </p:nvSpPr>
        <p:spPr>
          <a:xfrm>
            <a:off x="397595" y="5190793"/>
            <a:ext cx="2489287" cy="1218065"/>
          </a:xfrm>
          <a:prstGeom prst="rect">
            <a:avLst/>
          </a:prstGeom>
        </p:spPr>
        <p:txBody>
          <a:bodyPr>
            <a:normAutofit fontScale="97500"/>
          </a:bodyPr>
          <a:lstStyle>
            <a:lvl1pPr algn="l" defTabSz="457200" rtl="0" eaLnBrk="1" latinLnBrk="0" hangingPunct="1">
              <a:spcBef>
                <a:spcPct val="0"/>
              </a:spcBef>
              <a:buNone/>
              <a:defRPr sz="3000" b="0" i="0" kern="1200">
                <a:solidFill>
                  <a:schemeClr val="tx1"/>
                </a:solidFill>
                <a:latin typeface="Century Gothic"/>
                <a:ea typeface="+mj-ea"/>
                <a:cs typeface="Century Gothic"/>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mn-cs"/>
                <a:sym typeface="Arial"/>
              </a:rPr>
              <a:t>Systems are multi-level </a:t>
            </a:r>
          </a:p>
        </p:txBody>
      </p:sp>
      <p:sp>
        <p:nvSpPr>
          <p:cNvPr id="2" name="Rectangle 1">
            <a:extLst>
              <a:ext uri="{FF2B5EF4-FFF2-40B4-BE49-F238E27FC236}">
                <a16:creationId xmlns:a16="http://schemas.microsoft.com/office/drawing/2014/main" id="{4BC6C444-77F7-42BD-8AC2-848688FAFC98}"/>
              </a:ext>
            </a:extLst>
          </p:cNvPr>
          <p:cNvSpPr/>
          <p:nvPr/>
        </p:nvSpPr>
        <p:spPr>
          <a:xfrm>
            <a:off x="9173915" y="4554128"/>
            <a:ext cx="2288741" cy="1706402"/>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VAG Rounded Std Light"/>
              <a:ea typeface="+mn-ea"/>
              <a:cs typeface="+mn-cs"/>
              <a:sym typeface="Arial"/>
            </a:endParaRPr>
          </a:p>
        </p:txBody>
      </p:sp>
    </p:spTree>
    <p:extLst>
      <p:ext uri="{BB962C8B-B14F-4D97-AF65-F5344CB8AC3E}">
        <p14:creationId xmlns:p14="http://schemas.microsoft.com/office/powerpoint/2010/main" val="13942144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1D315A5-02EB-D2BD-0241-A019F83B1E0A}"/>
              </a:ext>
            </a:extLst>
          </p:cNvPr>
          <p:cNvSpPr/>
          <p:nvPr/>
        </p:nvSpPr>
        <p:spPr>
          <a:xfrm>
            <a:off x="6400800" y="0"/>
            <a:ext cx="5791200" cy="6858000"/>
          </a:xfrm>
          <a:prstGeom prst="rect">
            <a:avLst/>
          </a:prstGeom>
          <a:solidFill>
            <a:srgbClr val="EF3D4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VAG Rounded Std Light"/>
              <a:ea typeface="+mn-ea"/>
              <a:cs typeface="+mn-cs"/>
              <a:sym typeface="Arial"/>
            </a:endParaRPr>
          </a:p>
        </p:txBody>
      </p:sp>
      <p:pic>
        <p:nvPicPr>
          <p:cNvPr id="4" name="Picture 3">
            <a:extLst>
              <a:ext uri="{FF2B5EF4-FFF2-40B4-BE49-F238E27FC236}">
                <a16:creationId xmlns:a16="http://schemas.microsoft.com/office/drawing/2014/main" id="{09635545-92F7-504C-5075-9352FED811C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73973" y="990600"/>
            <a:ext cx="6833321" cy="1851602"/>
          </a:xfrm>
          <a:prstGeom prst="rect">
            <a:avLst/>
          </a:prstGeom>
        </p:spPr>
      </p:pic>
      <p:sp>
        <p:nvSpPr>
          <p:cNvPr id="7" name="Content Placeholder 6">
            <a:extLst>
              <a:ext uri="{FF2B5EF4-FFF2-40B4-BE49-F238E27FC236}">
                <a16:creationId xmlns:a16="http://schemas.microsoft.com/office/drawing/2014/main" id="{2DE999A3-7339-D0D2-4E6F-CFEB7772A55B}"/>
              </a:ext>
            </a:extLst>
          </p:cNvPr>
          <p:cNvSpPr>
            <a:spLocks noGrp="1"/>
          </p:cNvSpPr>
          <p:nvPr>
            <p:ph idx="1"/>
          </p:nvPr>
        </p:nvSpPr>
        <p:spPr>
          <a:xfrm>
            <a:off x="776287" y="3304982"/>
            <a:ext cx="5129213" cy="2867218"/>
          </a:xfrm>
        </p:spPr>
        <p:txBody>
          <a:bodyPr numCol="1">
            <a:normAutofit/>
          </a:bodyPr>
          <a:lstStyle/>
          <a:p>
            <a:pPr marL="0" indent="0">
              <a:buNone/>
            </a:pPr>
            <a:r>
              <a:rPr lang="en-GB" sz="2800"/>
              <a:t>The mechanisms by which a government sets out its </a:t>
            </a:r>
            <a:r>
              <a:rPr lang="en-GB" sz="2800" b="1"/>
              <a:t>vision for the sector </a:t>
            </a:r>
            <a:r>
              <a:rPr lang="en-GB" sz="2800"/>
              <a:t>(policy) and determines the </a:t>
            </a:r>
            <a:r>
              <a:rPr lang="en-GB" sz="2800" b="1"/>
              <a:t>legal framework for achieving that </a:t>
            </a:r>
            <a:r>
              <a:rPr lang="en-GB" sz="2800"/>
              <a:t>vision (legislation)</a:t>
            </a:r>
          </a:p>
          <a:p>
            <a:endParaRPr lang="en-GB"/>
          </a:p>
        </p:txBody>
      </p:sp>
      <p:sp>
        <p:nvSpPr>
          <p:cNvPr id="10" name="TextBox 9">
            <a:extLst>
              <a:ext uri="{FF2B5EF4-FFF2-40B4-BE49-F238E27FC236}">
                <a16:creationId xmlns:a16="http://schemas.microsoft.com/office/drawing/2014/main" id="{3DCECB3A-0BA0-7EC4-A522-49897D301BE9}"/>
              </a:ext>
            </a:extLst>
          </p:cNvPr>
          <p:cNvSpPr txBox="1"/>
          <p:nvPr/>
        </p:nvSpPr>
        <p:spPr>
          <a:xfrm>
            <a:off x="7346415" y="1916401"/>
            <a:ext cx="4069298" cy="3416320"/>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srgbClr val="F9FAFA"/>
                </a:solidFill>
                <a:effectLst/>
                <a:uLnTx/>
                <a:uFillTx/>
                <a:latin typeface="VAG Rounded Std Light"/>
                <a:ea typeface="+mn-ea"/>
                <a:cs typeface="Arial"/>
                <a:sym typeface="Arial"/>
              </a:rPr>
              <a:t> National policy</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a:ln>
                <a:noFill/>
              </a:ln>
              <a:solidFill>
                <a:srgbClr val="F9FAFA"/>
              </a:solidFill>
              <a:effectLst/>
              <a:uLnTx/>
              <a:uFillTx/>
              <a:latin typeface="VAG Rounded Std Light"/>
              <a:ea typeface="+mn-ea"/>
              <a:cs typeface="Arial"/>
              <a:sym typeface="Arial"/>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srgbClr val="F9FAFA"/>
                </a:solidFill>
                <a:effectLst/>
                <a:uLnTx/>
                <a:uFillTx/>
                <a:latin typeface="VAG Rounded Std Light"/>
                <a:ea typeface="+mn-ea"/>
                <a:cs typeface="Arial"/>
                <a:sym typeface="Arial"/>
              </a:rPr>
              <a:t> Legal framework</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a:ln>
                <a:noFill/>
              </a:ln>
              <a:solidFill>
                <a:srgbClr val="F9FAFA"/>
              </a:solidFill>
              <a:effectLst/>
              <a:uLnTx/>
              <a:uFillTx/>
              <a:latin typeface="VAG Rounded Std Light"/>
              <a:ea typeface="+mn-ea"/>
              <a:cs typeface="Arial"/>
              <a:sym typeface="Arial"/>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srgbClr val="F9FAFA"/>
                </a:solidFill>
                <a:effectLst/>
                <a:uLnTx/>
                <a:uFillTx/>
                <a:latin typeface="VAG Rounded Std Light"/>
                <a:ea typeface="+mn-ea"/>
                <a:cs typeface="Arial"/>
                <a:sym typeface="Arial"/>
              </a:rPr>
              <a:t> Norms and standards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a:ln>
                <a:noFill/>
              </a:ln>
              <a:solidFill>
                <a:srgbClr val="F9FAFA"/>
              </a:solidFill>
              <a:effectLst/>
              <a:uLnTx/>
              <a:uFillTx/>
              <a:latin typeface="VAG Rounded Std Light"/>
              <a:ea typeface="+mn-ea"/>
              <a:cs typeface="Arial"/>
              <a:sym typeface="Arial"/>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srgbClr val="F9FAFA"/>
                </a:solidFill>
                <a:effectLst/>
                <a:uLnTx/>
                <a:uFillTx/>
                <a:latin typeface="VAG Rounded Std Light"/>
                <a:ea typeface="+mn-ea"/>
                <a:cs typeface="Arial"/>
                <a:sym typeface="Arial"/>
              </a:rPr>
              <a:t> National guidelines for development and management of services</a:t>
            </a:r>
            <a:endParaRPr kumimoji="0" lang="en-GB" sz="2400" b="0" i="0" u="none" strike="noStrike" kern="1200" cap="none" spc="0" normalizeH="0" baseline="0" noProof="0">
              <a:ln>
                <a:noFill/>
              </a:ln>
              <a:solidFill>
                <a:srgbClr val="F9FAFA"/>
              </a:solidFill>
              <a:effectLst/>
              <a:uLnTx/>
              <a:uFillTx/>
              <a:latin typeface="VAG Rounded Std Light"/>
              <a:ea typeface="+mn-ea"/>
              <a:cs typeface="Arial"/>
              <a:sym typeface="Arial"/>
            </a:endParaRPr>
          </a:p>
        </p:txBody>
      </p:sp>
    </p:spTree>
    <p:extLst>
      <p:ext uri="{BB962C8B-B14F-4D97-AF65-F5344CB8AC3E}">
        <p14:creationId xmlns:p14="http://schemas.microsoft.com/office/powerpoint/2010/main" val="35602394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F4D938-8918-B9F1-D517-D80EC1E837CD}"/>
              </a:ext>
            </a:extLst>
          </p:cNvPr>
          <p:cNvSpPr/>
          <p:nvPr/>
        </p:nvSpPr>
        <p:spPr>
          <a:xfrm>
            <a:off x="6400800" y="0"/>
            <a:ext cx="5791200" cy="6858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VAG Rounded Std Light"/>
              <a:ea typeface="+mn-ea"/>
              <a:cs typeface="+mn-cs"/>
              <a:sym typeface="Arial"/>
            </a:endParaRPr>
          </a:p>
        </p:txBody>
      </p:sp>
      <p:pic>
        <p:nvPicPr>
          <p:cNvPr id="4" name="Picture 3">
            <a:extLst>
              <a:ext uri="{FF2B5EF4-FFF2-40B4-BE49-F238E27FC236}">
                <a16:creationId xmlns:a16="http://schemas.microsoft.com/office/drawing/2014/main" id="{7BAE8F3B-69EA-107C-7FE2-42D42B20F3B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703" y="359248"/>
            <a:ext cx="6991497" cy="1710510"/>
          </a:xfrm>
          <a:prstGeom prst="rect">
            <a:avLst/>
          </a:prstGeom>
        </p:spPr>
      </p:pic>
      <p:sp>
        <p:nvSpPr>
          <p:cNvPr id="9" name="Content Placeholder 8">
            <a:extLst>
              <a:ext uri="{FF2B5EF4-FFF2-40B4-BE49-F238E27FC236}">
                <a16:creationId xmlns:a16="http://schemas.microsoft.com/office/drawing/2014/main" id="{C7D3FB41-5442-1D72-29DE-83B5A3BE44C0}"/>
              </a:ext>
            </a:extLst>
          </p:cNvPr>
          <p:cNvSpPr>
            <a:spLocks noGrp="1"/>
          </p:cNvSpPr>
          <p:nvPr>
            <p:ph idx="1"/>
          </p:nvPr>
        </p:nvSpPr>
        <p:spPr>
          <a:xfrm>
            <a:off x="255588" y="2629553"/>
            <a:ext cx="5791200" cy="3641401"/>
          </a:xfrm>
        </p:spPr>
        <p:txBody>
          <a:bodyPr>
            <a:noAutofit/>
          </a:bodyPr>
          <a:lstStyle/>
          <a:p>
            <a:pPr marL="0" indent="0">
              <a:buNone/>
            </a:pPr>
            <a:r>
              <a:rPr lang="en-GB" sz="2800"/>
              <a:t>The </a:t>
            </a:r>
            <a:r>
              <a:rPr lang="en-GB" sz="2800" b="1"/>
              <a:t>formal organisational arrangements </a:t>
            </a:r>
            <a:r>
              <a:rPr lang="en-GB" sz="2800"/>
              <a:t>in a country’s WASH sector; </a:t>
            </a:r>
          </a:p>
          <a:p>
            <a:pPr marL="0" indent="0">
              <a:buNone/>
            </a:pPr>
            <a:r>
              <a:rPr lang="en-GB" sz="2800"/>
              <a:t>The </a:t>
            </a:r>
            <a:r>
              <a:rPr lang="en-GB" sz="2800" b="1"/>
              <a:t>capacity and resources </a:t>
            </a:r>
            <a:r>
              <a:rPr lang="en-GB" sz="2800"/>
              <a:t>that each organisation has to perform its role; </a:t>
            </a:r>
          </a:p>
          <a:p>
            <a:pPr marL="0" indent="0">
              <a:buNone/>
            </a:pPr>
            <a:r>
              <a:rPr lang="en-GB" sz="2800"/>
              <a:t>The </a:t>
            </a:r>
            <a:r>
              <a:rPr lang="en-GB" sz="2800" b="1"/>
              <a:t>coordination mechanisms </a:t>
            </a:r>
            <a:r>
              <a:rPr lang="en-GB" sz="2800"/>
              <a:t>amongst the organisations. </a:t>
            </a:r>
          </a:p>
        </p:txBody>
      </p:sp>
      <p:sp>
        <p:nvSpPr>
          <p:cNvPr id="10" name="TextBox 9">
            <a:extLst>
              <a:ext uri="{FF2B5EF4-FFF2-40B4-BE49-F238E27FC236}">
                <a16:creationId xmlns:a16="http://schemas.microsoft.com/office/drawing/2014/main" id="{2A0E5AB7-1D56-1B82-B000-68BAAFC63DD3}"/>
              </a:ext>
            </a:extLst>
          </p:cNvPr>
          <p:cNvSpPr txBox="1"/>
          <p:nvPr/>
        </p:nvSpPr>
        <p:spPr>
          <a:xfrm>
            <a:off x="6976794" y="359248"/>
            <a:ext cx="5126306" cy="5262979"/>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white"/>
                </a:solidFill>
                <a:effectLst/>
                <a:uLnTx/>
                <a:uFillTx/>
                <a:latin typeface="VAG Rounded Std Light"/>
                <a:ea typeface="+mn-ea"/>
                <a:cs typeface="Arial"/>
                <a:sym typeface="Arial"/>
              </a:rPr>
              <a:t>Clearly defined roles and responsibilities across governance levels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white"/>
              </a:solidFill>
              <a:effectLst/>
              <a:uLnTx/>
              <a:uFillTx/>
              <a:latin typeface="VAG Rounded Std Light"/>
              <a:ea typeface="+mn-ea"/>
              <a:cs typeface="Arial"/>
              <a:sym typeface="Arial"/>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a:ln>
                  <a:noFill/>
                </a:ln>
                <a:solidFill>
                  <a:prstClr val="white"/>
                </a:solidFill>
                <a:effectLst/>
                <a:uLnTx/>
                <a:uFillTx/>
                <a:latin typeface="VAG Rounded Std Light"/>
                <a:ea typeface="+mn-ea"/>
                <a:cs typeface="Arial"/>
                <a:sym typeface="Arial"/>
              </a:rPr>
              <a:t>Responsibilities and institutional set up for service authorities for different service delivery models are clearly defined</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a:ln>
                <a:noFill/>
              </a:ln>
              <a:solidFill>
                <a:prstClr val="white"/>
              </a:solidFill>
              <a:effectLst/>
              <a:uLnTx/>
              <a:uFillTx/>
              <a:latin typeface="VAG Rounded Std Light"/>
              <a:ea typeface="+mn-ea"/>
              <a:cs typeface="Arial"/>
              <a:sym typeface="Arial"/>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a:ln>
                  <a:noFill/>
                </a:ln>
                <a:solidFill>
                  <a:prstClr val="white"/>
                </a:solidFill>
                <a:effectLst/>
                <a:uLnTx/>
                <a:uFillTx/>
                <a:latin typeface="VAG Rounded Std Light"/>
                <a:ea typeface="+mn-ea"/>
                <a:cs typeface="Arial"/>
                <a:sym typeface="Arial"/>
              </a:rPr>
              <a:t>Clearly defined and filled staffing requirements</a:t>
            </a:r>
          </a:p>
        </p:txBody>
      </p:sp>
    </p:spTree>
    <p:extLst>
      <p:ext uri="{BB962C8B-B14F-4D97-AF65-F5344CB8AC3E}">
        <p14:creationId xmlns:p14="http://schemas.microsoft.com/office/powerpoint/2010/main" val="13980149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02B95D0-6A62-E8E5-13D8-347DA1C4988E}"/>
              </a:ext>
            </a:extLst>
          </p:cNvPr>
          <p:cNvSpPr/>
          <p:nvPr/>
        </p:nvSpPr>
        <p:spPr>
          <a:xfrm>
            <a:off x="6400800" y="0"/>
            <a:ext cx="5791200" cy="6858000"/>
          </a:xfrm>
          <a:prstGeom prst="rect">
            <a:avLst/>
          </a:prstGeom>
          <a:solidFill>
            <a:srgbClr val="00788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VAG Rounded Std Light"/>
              <a:ea typeface="+mn-ea"/>
              <a:cs typeface="+mn-cs"/>
              <a:sym typeface="Arial"/>
            </a:endParaRPr>
          </a:p>
        </p:txBody>
      </p:sp>
      <p:pic>
        <p:nvPicPr>
          <p:cNvPr id="2" name="Picture 1">
            <a:extLst>
              <a:ext uri="{FF2B5EF4-FFF2-40B4-BE49-F238E27FC236}">
                <a16:creationId xmlns:a16="http://schemas.microsoft.com/office/drawing/2014/main" id="{8971DB16-5404-4FEE-A624-E642E6130ED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71576" y="1059899"/>
            <a:ext cx="6488600" cy="1725202"/>
          </a:xfrm>
          <a:prstGeom prst="rect">
            <a:avLst/>
          </a:prstGeom>
        </p:spPr>
      </p:pic>
      <p:sp>
        <p:nvSpPr>
          <p:cNvPr id="4" name="TextBox 3">
            <a:extLst>
              <a:ext uri="{FF2B5EF4-FFF2-40B4-BE49-F238E27FC236}">
                <a16:creationId xmlns:a16="http://schemas.microsoft.com/office/drawing/2014/main" id="{F2473C30-3B90-4245-92D9-591C757AEB5B}"/>
              </a:ext>
            </a:extLst>
          </p:cNvPr>
          <p:cNvSpPr txBox="1"/>
          <p:nvPr/>
        </p:nvSpPr>
        <p:spPr>
          <a:xfrm>
            <a:off x="6860176" y="1553990"/>
            <a:ext cx="4872447" cy="5632311"/>
          </a:xfrm>
          <a:prstGeom prst="rect">
            <a:avLst/>
          </a:prstGeom>
          <a:noFill/>
        </p:spPr>
        <p:txBody>
          <a:bodyPr wrap="square" lIns="91440" tIns="45720" rIns="91440" bIns="45720" anchor="t">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rPr>
              <a:t>National planning mechanisms exists aligned to WASH targets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rPr>
              <a:t>Strategic planning at decentralised levels involving relevant stakeholders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rPr>
              <a:t>Includes increasing access as well as ensuring on-going service provision</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rPr>
              <a:t>Plans include costs and details on funding and financing these</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endParaRPr>
          </a:p>
        </p:txBody>
      </p:sp>
      <p:sp>
        <p:nvSpPr>
          <p:cNvPr id="8" name="Content Placeholder 2">
            <a:extLst>
              <a:ext uri="{FF2B5EF4-FFF2-40B4-BE49-F238E27FC236}">
                <a16:creationId xmlns:a16="http://schemas.microsoft.com/office/drawing/2014/main" id="{2DF3FB05-35B5-4AD9-B89B-5B74B7BB9CFC}"/>
              </a:ext>
            </a:extLst>
          </p:cNvPr>
          <p:cNvSpPr>
            <a:spLocks noGrp="1"/>
          </p:cNvSpPr>
          <p:nvPr>
            <p:ph idx="1"/>
          </p:nvPr>
        </p:nvSpPr>
        <p:spPr>
          <a:xfrm>
            <a:off x="725488" y="3106336"/>
            <a:ext cx="5459412" cy="1477327"/>
          </a:xfrm>
        </p:spPr>
        <p:txBody>
          <a:bodyPr>
            <a:noAutofit/>
          </a:bodyPr>
          <a:lstStyle/>
          <a:p>
            <a:pPr marL="0" indent="0">
              <a:buNone/>
            </a:pPr>
            <a:r>
              <a:rPr lang="en-GB" sz="2800"/>
              <a:t>Mechanisms, frameworks and capacities for planning and budgeting at different levels. </a:t>
            </a:r>
          </a:p>
          <a:p>
            <a:pPr marL="0" indent="0">
              <a:buNone/>
            </a:pPr>
            <a:endParaRPr lang="en-GB" sz="2800"/>
          </a:p>
          <a:p>
            <a:pPr marL="0" indent="0">
              <a:buNone/>
            </a:pPr>
            <a:r>
              <a:rPr lang="en-GB" sz="2800"/>
              <a:t>This is the foundation for implementation of policies to achieve universal access to sustainable services. </a:t>
            </a:r>
          </a:p>
        </p:txBody>
      </p:sp>
    </p:spTree>
    <p:extLst>
      <p:ext uri="{BB962C8B-B14F-4D97-AF65-F5344CB8AC3E}">
        <p14:creationId xmlns:p14="http://schemas.microsoft.com/office/powerpoint/2010/main" val="4121756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85461-E934-AB8D-185C-DB88CF6F438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C56364-0FD9-BAFB-F9F5-C17B214A7E80}"/>
              </a:ext>
            </a:extLst>
          </p:cNvPr>
          <p:cNvSpPr>
            <a:spLocks noGrp="1"/>
          </p:cNvSpPr>
          <p:nvPr>
            <p:ph type="title"/>
          </p:nvPr>
        </p:nvSpPr>
        <p:spPr>
          <a:xfrm>
            <a:off x="429768" y="1218486"/>
            <a:ext cx="10652760" cy="969264"/>
          </a:xfrm>
        </p:spPr>
        <p:txBody>
          <a:bodyPr/>
          <a:lstStyle/>
          <a:p>
            <a:r>
              <a:rPr lang="en-GB">
                <a:solidFill>
                  <a:schemeClr val="bg1"/>
                </a:solidFill>
              </a:rPr>
              <a:t>Feedback</a:t>
            </a:r>
            <a:endParaRPr lang="en-NL">
              <a:solidFill>
                <a:schemeClr val="bg1"/>
              </a:solidFill>
            </a:endParaRPr>
          </a:p>
        </p:txBody>
      </p:sp>
      <p:sp>
        <p:nvSpPr>
          <p:cNvPr id="3" name="Content Placeholder 2">
            <a:extLst>
              <a:ext uri="{FF2B5EF4-FFF2-40B4-BE49-F238E27FC236}">
                <a16:creationId xmlns:a16="http://schemas.microsoft.com/office/drawing/2014/main" id="{DF9CB3FF-C5F6-E7AF-EC0C-B3061CEAA75C}"/>
              </a:ext>
            </a:extLst>
          </p:cNvPr>
          <p:cNvSpPr>
            <a:spLocks noGrp="1"/>
          </p:cNvSpPr>
          <p:nvPr>
            <p:ph idx="1"/>
          </p:nvPr>
        </p:nvSpPr>
        <p:spPr>
          <a:xfrm>
            <a:off x="429768" y="2571750"/>
            <a:ext cx="4956620" cy="3401212"/>
          </a:xfrm>
        </p:spPr>
        <p:txBody>
          <a:bodyPr/>
          <a:lstStyle/>
          <a:p>
            <a:pPr marL="357188" indent="-342900">
              <a:buFont typeface="Arial" panose="020B0604020202020204" pitchFamily="34" charset="0"/>
              <a:buChar char="•"/>
            </a:pPr>
            <a:r>
              <a:rPr lang="en-GB">
                <a:solidFill>
                  <a:schemeClr val="bg1"/>
                </a:solidFill>
              </a:rPr>
              <a:t>Short feedback on follow-up of yesterday’s feedback session.</a:t>
            </a:r>
          </a:p>
          <a:p>
            <a:pPr marL="357188" indent="-342900">
              <a:buFont typeface="Arial" panose="020B0604020202020204" pitchFamily="34" charset="0"/>
              <a:buChar char="•"/>
            </a:pPr>
            <a:endParaRPr lang="en-GB">
              <a:solidFill>
                <a:schemeClr val="bg1"/>
              </a:solidFill>
            </a:endParaRPr>
          </a:p>
          <a:p>
            <a:pPr marL="357188" indent="-342900">
              <a:buFont typeface="Arial" panose="020B0604020202020204" pitchFamily="34" charset="0"/>
              <a:buChar char="•"/>
            </a:pPr>
            <a:r>
              <a:rPr lang="en-GB">
                <a:solidFill>
                  <a:schemeClr val="bg1"/>
                </a:solidFill>
              </a:rPr>
              <a:t>Parking lot review</a:t>
            </a:r>
          </a:p>
          <a:p>
            <a:endParaRPr lang="en-NL">
              <a:solidFill>
                <a:schemeClr val="bg1"/>
              </a:solidFill>
            </a:endParaRPr>
          </a:p>
        </p:txBody>
      </p:sp>
      <p:pic>
        <p:nvPicPr>
          <p:cNvPr id="6" name="Picture 5" descr="Several post-it notes on a white board&#10;&#10;AI-generated content may be incorrect.">
            <a:extLst>
              <a:ext uri="{FF2B5EF4-FFF2-40B4-BE49-F238E27FC236}">
                <a16:creationId xmlns:a16="http://schemas.microsoft.com/office/drawing/2014/main" id="{E5F06593-92B7-0495-3817-8E8B9E15DB04}"/>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3429000"/>
            <a:ext cx="4129087" cy="2210514"/>
          </a:xfrm>
          <a:prstGeom prst="rect">
            <a:avLst/>
          </a:prstGeom>
        </p:spPr>
      </p:pic>
      <p:pic>
        <p:nvPicPr>
          <p:cNvPr id="7" name="Picture 6" descr="Several post-it notes on a white board&#10;&#10;AI-generated content may be incorrect.">
            <a:extLst>
              <a:ext uri="{FF2B5EF4-FFF2-40B4-BE49-F238E27FC236}">
                <a16:creationId xmlns:a16="http://schemas.microsoft.com/office/drawing/2014/main" id="{262CD4A2-AFDF-281A-8900-4B79B5B6353A}"/>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1218486"/>
            <a:ext cx="4129087" cy="2210514"/>
          </a:xfrm>
          <a:prstGeom prst="rect">
            <a:avLst/>
          </a:prstGeom>
        </p:spPr>
      </p:pic>
    </p:spTree>
    <p:extLst>
      <p:ext uri="{BB962C8B-B14F-4D97-AF65-F5344CB8AC3E}">
        <p14:creationId xmlns:p14="http://schemas.microsoft.com/office/powerpoint/2010/main" val="41370443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E9DF278-3D5D-D604-B79D-4ACF980591EA}"/>
              </a:ext>
            </a:extLst>
          </p:cNvPr>
          <p:cNvSpPr/>
          <p:nvPr/>
        </p:nvSpPr>
        <p:spPr>
          <a:xfrm>
            <a:off x="6400800" y="0"/>
            <a:ext cx="5791200" cy="6858000"/>
          </a:xfrm>
          <a:prstGeom prst="rect">
            <a:avLst/>
          </a:prstGeom>
          <a:solidFill>
            <a:srgbClr val="00A7C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VAG Rounded Std Light"/>
              <a:ea typeface="+mn-ea"/>
              <a:cs typeface="+mn-cs"/>
              <a:sym typeface="Arial"/>
            </a:endParaRPr>
          </a:p>
        </p:txBody>
      </p:sp>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1245" y="2540000"/>
            <a:ext cx="6732171" cy="1714500"/>
          </a:xfrm>
          <a:prstGeom prst="rect">
            <a:avLst/>
          </a:prstGeom>
        </p:spPr>
      </p:pic>
      <p:sp>
        <p:nvSpPr>
          <p:cNvPr id="4" name="TextBox 3">
            <a:extLst>
              <a:ext uri="{FF2B5EF4-FFF2-40B4-BE49-F238E27FC236}">
                <a16:creationId xmlns:a16="http://schemas.microsoft.com/office/drawing/2014/main" id="{8E1C7D6B-F9D5-415A-BE98-6946F6D09FB1}"/>
              </a:ext>
            </a:extLst>
          </p:cNvPr>
          <p:cNvSpPr txBox="1"/>
          <p:nvPr/>
        </p:nvSpPr>
        <p:spPr>
          <a:xfrm>
            <a:off x="6801394" y="612845"/>
            <a:ext cx="4990012" cy="4524315"/>
          </a:xfrm>
          <a:prstGeom prst="rect">
            <a:avLst/>
          </a:prstGeom>
          <a:noFill/>
        </p:spPr>
        <p:txBody>
          <a:bodyPr wrap="square" lIns="91440" tIns="45720" rIns="91440" bIns="45720" anchor="t">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rPr>
              <a:t>Funding sources for all lifecycle costs components are identified</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rPr>
              <a:t>No budget gaps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rPr>
              <a:t>Responsibility for new infrastructure and major maintenance are defined</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rPr>
              <a:t>Budgets and expenditure are justified at national government level, legislature &amp; ministry</a:t>
            </a:r>
          </a:p>
        </p:txBody>
      </p:sp>
    </p:spTree>
    <p:extLst>
      <p:ext uri="{BB962C8B-B14F-4D97-AF65-F5344CB8AC3E}">
        <p14:creationId xmlns:p14="http://schemas.microsoft.com/office/powerpoint/2010/main" val="38980142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59188E1-0F6B-668B-6C43-4430147D639B}"/>
              </a:ext>
            </a:extLst>
          </p:cNvPr>
          <p:cNvSpPr/>
          <p:nvPr/>
        </p:nvSpPr>
        <p:spPr>
          <a:xfrm>
            <a:off x="6400800" y="0"/>
            <a:ext cx="5791200" cy="6858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VAG Rounded Std Light"/>
              <a:ea typeface="+mn-ea"/>
              <a:cs typeface="+mn-cs"/>
              <a:sym typeface="Arial"/>
            </a:endParaRPr>
          </a:p>
        </p:txBody>
      </p:sp>
      <p:sp>
        <p:nvSpPr>
          <p:cNvPr id="3" name="Content Placeholder 2">
            <a:extLst>
              <a:ext uri="{FF2B5EF4-FFF2-40B4-BE49-F238E27FC236}">
                <a16:creationId xmlns:a16="http://schemas.microsoft.com/office/drawing/2014/main" id="{A87A7CD3-9459-D1E9-ECDF-CFA531D3E60A}"/>
              </a:ext>
            </a:extLst>
          </p:cNvPr>
          <p:cNvSpPr>
            <a:spLocks noGrp="1"/>
          </p:cNvSpPr>
          <p:nvPr>
            <p:ph idx="1"/>
          </p:nvPr>
        </p:nvSpPr>
        <p:spPr>
          <a:xfrm>
            <a:off x="419100" y="3332680"/>
            <a:ext cx="5791200" cy="3360220"/>
          </a:xfrm>
        </p:spPr>
        <p:txBody>
          <a:bodyPr>
            <a:normAutofit/>
          </a:bodyPr>
          <a:lstStyle/>
          <a:p>
            <a:pPr marL="0" indent="0">
              <a:buNone/>
            </a:pPr>
            <a:r>
              <a:rPr lang="en-GB" sz="3200"/>
              <a:t>M</a:t>
            </a:r>
            <a:r>
              <a:rPr lang="en-GB" sz="3200" b="1"/>
              <a:t>echanisms and processes </a:t>
            </a:r>
            <a:r>
              <a:rPr lang="en-GB" sz="3200"/>
              <a:t>for developing new infrastructure and maintaining existing facilities.</a:t>
            </a:r>
          </a:p>
        </p:txBody>
      </p:sp>
      <p:pic>
        <p:nvPicPr>
          <p:cNvPr id="4" name="Picture 3">
            <a:extLst>
              <a:ext uri="{FF2B5EF4-FFF2-40B4-BE49-F238E27FC236}">
                <a16:creationId xmlns:a16="http://schemas.microsoft.com/office/drawing/2014/main" id="{73A64CF5-6316-B79D-18A9-423E574CCDA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4837" y="520700"/>
            <a:ext cx="6730001" cy="1858765"/>
          </a:xfrm>
          <a:prstGeom prst="rect">
            <a:avLst/>
          </a:prstGeom>
        </p:spPr>
      </p:pic>
      <p:sp>
        <p:nvSpPr>
          <p:cNvPr id="5" name="TextBox 4">
            <a:extLst>
              <a:ext uri="{FF2B5EF4-FFF2-40B4-BE49-F238E27FC236}">
                <a16:creationId xmlns:a16="http://schemas.microsoft.com/office/drawing/2014/main" id="{832ADE3E-53AD-6D8C-7CCD-BAB152CFDD74}"/>
              </a:ext>
            </a:extLst>
          </p:cNvPr>
          <p:cNvSpPr txBox="1"/>
          <p:nvPr/>
        </p:nvSpPr>
        <p:spPr>
          <a:xfrm>
            <a:off x="6941021" y="1536174"/>
            <a:ext cx="4710758" cy="4154984"/>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srgbClr val="527793"/>
                </a:solidFill>
                <a:effectLst/>
                <a:uLnTx/>
                <a:uFillTx/>
                <a:latin typeface="VAG Rounded Std Light"/>
                <a:ea typeface="+mn-ea"/>
                <a:cs typeface="Arial"/>
                <a:sym typeface="Arial"/>
              </a:rPr>
              <a:t>Asset ownership is clear</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srgbClr val="527793"/>
              </a:solidFill>
              <a:effectLst/>
              <a:uLnTx/>
              <a:uFillTx/>
              <a:latin typeface="VAG Rounded Std Light"/>
              <a:ea typeface="+mn-ea"/>
              <a:cs typeface="Arial"/>
              <a:sym typeface="Arial"/>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srgbClr val="527793"/>
                </a:solidFill>
                <a:effectLst/>
                <a:uLnTx/>
                <a:uFillTx/>
                <a:latin typeface="VAG Rounded Std Light"/>
                <a:ea typeface="+mn-ea"/>
                <a:cs typeface="Arial"/>
                <a:sym typeface="Arial"/>
              </a:rPr>
              <a:t>Adequate and up-to-date asset data </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srgbClr val="527793"/>
              </a:solidFill>
              <a:effectLst/>
              <a:uLnTx/>
              <a:uFillTx/>
              <a:latin typeface="VAG Rounded Std Light"/>
              <a:ea typeface="+mn-ea"/>
              <a:cs typeface="Arial"/>
              <a:sym typeface="Arial"/>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srgbClr val="527793"/>
                </a:solidFill>
                <a:effectLst/>
                <a:uLnTx/>
                <a:uFillTx/>
                <a:latin typeface="VAG Rounded Std Light"/>
                <a:ea typeface="+mn-ea"/>
                <a:cs typeface="Arial"/>
                <a:sym typeface="Arial"/>
              </a:rPr>
              <a:t>Responsibility of asset management is clear</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srgbClr val="527793"/>
              </a:solidFill>
              <a:effectLst/>
              <a:uLnTx/>
              <a:uFillTx/>
              <a:latin typeface="VAG Rounded Std Light"/>
              <a:ea typeface="+mn-ea"/>
              <a:cs typeface="Arial"/>
              <a:sym typeface="Arial"/>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srgbClr val="527793"/>
                </a:solidFill>
                <a:effectLst/>
                <a:uLnTx/>
                <a:uFillTx/>
                <a:latin typeface="VAG Rounded Std Light"/>
                <a:ea typeface="+mn-ea"/>
                <a:cs typeface="Arial"/>
                <a:sym typeface="Arial"/>
              </a:rPr>
              <a:t>Asset management is done using standardised tools, guidelines and trainings </a:t>
            </a:r>
          </a:p>
        </p:txBody>
      </p:sp>
      <p:sp>
        <p:nvSpPr>
          <p:cNvPr id="6" name="Rectangle 5">
            <a:extLst>
              <a:ext uri="{FF2B5EF4-FFF2-40B4-BE49-F238E27FC236}">
                <a16:creationId xmlns:a16="http://schemas.microsoft.com/office/drawing/2014/main" id="{4A35DC3E-E67C-1DEC-1DF3-2261B991D4B9}"/>
              </a:ext>
            </a:extLst>
          </p:cNvPr>
          <p:cNvSpPr/>
          <p:nvPr/>
        </p:nvSpPr>
        <p:spPr>
          <a:xfrm>
            <a:off x="327005" y="2228472"/>
            <a:ext cx="2385918" cy="781176"/>
          </a:xfrm>
          <a:prstGeom prst="rect">
            <a:avLst/>
          </a:pr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VAG Rounded Std Light"/>
                <a:ea typeface="+mn-ea"/>
                <a:cs typeface="+mn-cs"/>
                <a:sym typeface="Arial"/>
              </a:rPr>
              <a:t>Development</a:t>
            </a:r>
            <a:endParaRPr kumimoji="0" lang="en-NL" sz="1800" b="0" i="0" u="none" strike="noStrike" kern="1200" cap="none" spc="0" normalizeH="0" baseline="0" noProof="0">
              <a:ln>
                <a:noFill/>
              </a:ln>
              <a:solidFill>
                <a:prstClr val="white"/>
              </a:solidFill>
              <a:effectLst/>
              <a:uLnTx/>
              <a:uFillTx/>
              <a:latin typeface="VAG Rounded Std Light"/>
              <a:ea typeface="+mn-ea"/>
              <a:cs typeface="+mn-cs"/>
              <a:sym typeface="Arial"/>
            </a:endParaRPr>
          </a:p>
        </p:txBody>
      </p:sp>
      <p:sp>
        <p:nvSpPr>
          <p:cNvPr id="7" name="Rectangle 6">
            <a:extLst>
              <a:ext uri="{FF2B5EF4-FFF2-40B4-BE49-F238E27FC236}">
                <a16:creationId xmlns:a16="http://schemas.microsoft.com/office/drawing/2014/main" id="{7112270F-377B-3869-8307-7A5BC6990F48}"/>
              </a:ext>
            </a:extLst>
          </p:cNvPr>
          <p:cNvSpPr/>
          <p:nvPr/>
        </p:nvSpPr>
        <p:spPr>
          <a:xfrm>
            <a:off x="3379041" y="2228472"/>
            <a:ext cx="2671543" cy="781176"/>
          </a:xfrm>
          <a:prstGeom prst="rect">
            <a:avLst/>
          </a:pr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VAG Rounded Std Light"/>
                <a:ea typeface="+mn-ea"/>
                <a:cs typeface="+mn-cs"/>
                <a:sym typeface="Arial"/>
              </a:rPr>
              <a:t>Maintenance</a:t>
            </a:r>
            <a:endParaRPr kumimoji="0" lang="en-NL" sz="1800" b="0" i="0" u="none" strike="noStrike" kern="1200" cap="none" spc="0" normalizeH="0" baseline="0" noProof="0">
              <a:ln>
                <a:noFill/>
              </a:ln>
              <a:solidFill>
                <a:prstClr val="white"/>
              </a:solidFill>
              <a:effectLst/>
              <a:uLnTx/>
              <a:uFillTx/>
              <a:latin typeface="VAG Rounded Std Light"/>
              <a:ea typeface="+mn-ea"/>
              <a:cs typeface="+mn-cs"/>
              <a:sym typeface="Arial"/>
            </a:endParaRPr>
          </a:p>
        </p:txBody>
      </p:sp>
    </p:spTree>
    <p:extLst>
      <p:ext uri="{BB962C8B-B14F-4D97-AF65-F5344CB8AC3E}">
        <p14:creationId xmlns:p14="http://schemas.microsoft.com/office/powerpoint/2010/main" val="35909645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D474264-4F09-E7FD-4346-B719214F30C3}"/>
              </a:ext>
            </a:extLst>
          </p:cNvPr>
          <p:cNvSpPr/>
          <p:nvPr/>
        </p:nvSpPr>
        <p:spPr>
          <a:xfrm>
            <a:off x="6400800" y="0"/>
            <a:ext cx="5791200" cy="6858000"/>
          </a:xfrm>
          <a:prstGeom prst="rect">
            <a:avLst/>
          </a:prstGeom>
          <a:solidFill>
            <a:srgbClr val="CAD9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VAG Rounded Std Light"/>
              <a:ea typeface="+mn-ea"/>
              <a:cs typeface="+mn-cs"/>
              <a:sym typeface="Arial"/>
            </a:endParaRPr>
          </a:p>
        </p:txBody>
      </p:sp>
      <p:sp>
        <p:nvSpPr>
          <p:cNvPr id="3" name="Content Placeholder 2">
            <a:extLst>
              <a:ext uri="{FF2B5EF4-FFF2-40B4-BE49-F238E27FC236}">
                <a16:creationId xmlns:a16="http://schemas.microsoft.com/office/drawing/2014/main" id="{93131A06-D6B9-56B6-9FDE-92A1072AA741}"/>
              </a:ext>
            </a:extLst>
          </p:cNvPr>
          <p:cNvSpPr>
            <a:spLocks noGrp="1"/>
          </p:cNvSpPr>
          <p:nvPr>
            <p:ph idx="1"/>
          </p:nvPr>
        </p:nvSpPr>
        <p:spPr>
          <a:xfrm>
            <a:off x="444500" y="2665363"/>
            <a:ext cx="5651500" cy="3689717"/>
          </a:xfrm>
        </p:spPr>
        <p:txBody>
          <a:bodyPr>
            <a:normAutofit/>
          </a:bodyPr>
          <a:lstStyle/>
          <a:p>
            <a:pPr marL="0" indent="0">
              <a:buNone/>
            </a:pPr>
            <a:r>
              <a:rPr lang="en-GB" sz="2400"/>
              <a:t>A </a:t>
            </a:r>
            <a:r>
              <a:rPr lang="en-GB" sz="2400" b="1"/>
              <a:t>systematic way of collecting, analysing </a:t>
            </a:r>
            <a:r>
              <a:rPr lang="en-GB" sz="2400"/>
              <a:t>data and actually </a:t>
            </a:r>
            <a:r>
              <a:rPr lang="en-GB" sz="2400" b="1"/>
              <a:t>using it to inform action and decision making </a:t>
            </a:r>
            <a:r>
              <a:rPr lang="en-GB" sz="2400"/>
              <a:t>at multiple levels.</a:t>
            </a:r>
          </a:p>
          <a:p>
            <a:pPr marL="0" indent="0">
              <a:buNone/>
            </a:pPr>
            <a:endParaRPr lang="en-GB" sz="2400"/>
          </a:p>
          <a:p>
            <a:pPr marL="0" indent="0">
              <a:buNone/>
            </a:pPr>
            <a:r>
              <a:rPr lang="en-GB" sz="2400"/>
              <a:t>Often produces input for building blocks, e.g. planning, regulation and accountability, learning and adaptation, etc. </a:t>
            </a:r>
          </a:p>
          <a:p>
            <a:endParaRPr lang="en-GB"/>
          </a:p>
        </p:txBody>
      </p:sp>
      <p:pic>
        <p:nvPicPr>
          <p:cNvPr id="4" name="Picture 3">
            <a:extLst>
              <a:ext uri="{FF2B5EF4-FFF2-40B4-BE49-F238E27FC236}">
                <a16:creationId xmlns:a16="http://schemas.microsoft.com/office/drawing/2014/main" id="{66828A13-C3A2-2F5D-271D-B22C9217140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56240" y="502920"/>
            <a:ext cx="6559807" cy="1659523"/>
          </a:xfrm>
          <a:prstGeom prst="rect">
            <a:avLst/>
          </a:prstGeom>
        </p:spPr>
      </p:pic>
      <p:sp>
        <p:nvSpPr>
          <p:cNvPr id="5" name="TextBox 4">
            <a:extLst>
              <a:ext uri="{FF2B5EF4-FFF2-40B4-BE49-F238E27FC236}">
                <a16:creationId xmlns:a16="http://schemas.microsoft.com/office/drawing/2014/main" id="{AEDDC4E3-C75F-87D9-FAE5-C09EA38DE950}"/>
              </a:ext>
            </a:extLst>
          </p:cNvPr>
          <p:cNvSpPr txBox="1"/>
          <p:nvPr/>
        </p:nvSpPr>
        <p:spPr>
          <a:xfrm>
            <a:off x="6804403" y="502920"/>
            <a:ext cx="5231357" cy="6124754"/>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527793"/>
                </a:solidFill>
                <a:effectLst/>
                <a:uLnTx/>
                <a:uFillTx/>
                <a:latin typeface="VAG Rounded Std Light"/>
                <a:ea typeface="+mn-ea"/>
                <a:cs typeface="Arial"/>
                <a:sym typeface="Arial"/>
              </a:rPr>
              <a:t>Monitoring includes monitoring of assets, services levels, performance of service providers and service authorities, and systems strength. </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srgbClr val="527793"/>
              </a:solidFill>
              <a:effectLst/>
              <a:uLnTx/>
              <a:uFillTx/>
              <a:latin typeface="VAG Rounded Std Light"/>
              <a:ea typeface="+mn-ea"/>
              <a:cs typeface="Arial"/>
              <a:sym typeface="Arial"/>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527793"/>
                </a:solidFill>
                <a:effectLst/>
                <a:uLnTx/>
                <a:uFillTx/>
                <a:latin typeface="VAG Rounded Std Light"/>
                <a:ea typeface="+mn-ea"/>
                <a:cs typeface="Arial"/>
                <a:sym typeface="Arial"/>
              </a:rPr>
              <a:t>Covers all geographies and service delivery models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srgbClr val="527793"/>
              </a:solidFill>
              <a:effectLst/>
              <a:uLnTx/>
              <a:uFillTx/>
              <a:latin typeface="VAG Rounded Std Light"/>
              <a:ea typeface="+mn-ea"/>
              <a:cs typeface="Arial"/>
              <a:sym typeface="Arial"/>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527793"/>
                </a:solidFill>
                <a:effectLst/>
                <a:uLnTx/>
                <a:uFillTx/>
                <a:latin typeface="VAG Rounded Std Light"/>
                <a:ea typeface="+mn-ea"/>
                <a:cs typeface="Arial"/>
                <a:sym typeface="Arial"/>
              </a:rPr>
              <a:t>Data is regularly updated</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srgbClr val="527793"/>
              </a:solidFill>
              <a:effectLst/>
              <a:uLnTx/>
              <a:uFillTx/>
              <a:latin typeface="VAG Rounded Std Light"/>
              <a:ea typeface="+mn-ea"/>
              <a:cs typeface="Arial"/>
              <a:sym typeface="Arial"/>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527793"/>
                </a:solidFill>
                <a:effectLst/>
                <a:uLnTx/>
                <a:uFillTx/>
                <a:latin typeface="VAG Rounded Std Light"/>
                <a:ea typeface="+mn-ea"/>
                <a:cs typeface="Arial"/>
                <a:sym typeface="Arial"/>
              </a:rPr>
              <a:t>Data has a clear purpose and is used accordingly</a:t>
            </a:r>
          </a:p>
        </p:txBody>
      </p:sp>
    </p:spTree>
    <p:extLst>
      <p:ext uri="{BB962C8B-B14F-4D97-AF65-F5344CB8AC3E}">
        <p14:creationId xmlns:p14="http://schemas.microsoft.com/office/powerpoint/2010/main" val="774741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C83E93-D251-3BE3-DD45-BF08D8E7AB97}"/>
              </a:ext>
            </a:extLst>
          </p:cNvPr>
          <p:cNvSpPr/>
          <p:nvPr/>
        </p:nvSpPr>
        <p:spPr>
          <a:xfrm>
            <a:off x="6400800" y="0"/>
            <a:ext cx="57912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VAG Rounded Std Light"/>
              <a:ea typeface="+mn-ea"/>
              <a:cs typeface="+mn-cs"/>
              <a:sym typeface="Arial"/>
            </a:endParaRPr>
          </a:p>
        </p:txBody>
      </p:sp>
      <p:sp>
        <p:nvSpPr>
          <p:cNvPr id="3" name="Content Placeholder 2">
            <a:extLst>
              <a:ext uri="{FF2B5EF4-FFF2-40B4-BE49-F238E27FC236}">
                <a16:creationId xmlns:a16="http://schemas.microsoft.com/office/drawing/2014/main" id="{63234DF7-0435-E8D1-BCD4-C1CAC116AD04}"/>
              </a:ext>
            </a:extLst>
          </p:cNvPr>
          <p:cNvSpPr>
            <a:spLocks noGrp="1"/>
          </p:cNvSpPr>
          <p:nvPr>
            <p:ph idx="1"/>
          </p:nvPr>
        </p:nvSpPr>
        <p:spPr>
          <a:xfrm>
            <a:off x="267222" y="3073401"/>
            <a:ext cx="6133578" cy="2504070"/>
          </a:xfrm>
        </p:spPr>
        <p:txBody>
          <a:bodyPr>
            <a:noAutofit/>
          </a:bodyPr>
          <a:lstStyle/>
          <a:p>
            <a:pPr marL="0" indent="0">
              <a:buNone/>
            </a:pPr>
            <a:r>
              <a:rPr lang="en-GB" sz="2800"/>
              <a:t>Formal </a:t>
            </a:r>
            <a:r>
              <a:rPr lang="en-GB" sz="2800" b="1"/>
              <a:t>regulatory mechanisms </a:t>
            </a:r>
            <a:r>
              <a:rPr lang="en-GB" sz="2800"/>
              <a:t>and </a:t>
            </a:r>
            <a:r>
              <a:rPr lang="en-GB" sz="2800" b="1"/>
              <a:t>enforcement processes </a:t>
            </a:r>
            <a:r>
              <a:rPr lang="en-GB" sz="2800"/>
              <a:t>as well as other mechanisms </a:t>
            </a:r>
            <a:r>
              <a:rPr lang="en-GB" sz="2800" b="1"/>
              <a:t>to hold decision makers, service providers and users to account </a:t>
            </a:r>
            <a:r>
              <a:rPr lang="en-GB" sz="2800"/>
              <a:t>and ensure that the interests of each group of actors are respected </a:t>
            </a:r>
          </a:p>
        </p:txBody>
      </p:sp>
      <p:pic>
        <p:nvPicPr>
          <p:cNvPr id="4" name="Picture 3">
            <a:extLst>
              <a:ext uri="{FF2B5EF4-FFF2-40B4-BE49-F238E27FC236}">
                <a16:creationId xmlns:a16="http://schemas.microsoft.com/office/drawing/2014/main" id="{533BA290-B32A-56BC-73C0-BCB062466CA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4269" y="297542"/>
            <a:ext cx="7241113" cy="1916265"/>
          </a:xfrm>
          <a:prstGeom prst="rect">
            <a:avLst/>
          </a:prstGeom>
        </p:spPr>
      </p:pic>
      <p:sp>
        <p:nvSpPr>
          <p:cNvPr id="7" name="TextBox 6">
            <a:extLst>
              <a:ext uri="{FF2B5EF4-FFF2-40B4-BE49-F238E27FC236}">
                <a16:creationId xmlns:a16="http://schemas.microsoft.com/office/drawing/2014/main" id="{1CF9C83D-F5E0-1D18-73F7-5E9B2DCF08E4}"/>
              </a:ext>
            </a:extLst>
          </p:cNvPr>
          <p:cNvSpPr txBox="1"/>
          <p:nvPr/>
        </p:nvSpPr>
        <p:spPr>
          <a:xfrm>
            <a:off x="7186844" y="1537052"/>
            <a:ext cx="4897677" cy="4524315"/>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3200" b="0" i="0" u="none" strike="noStrike" kern="1200" cap="none" spc="0" normalizeH="0" baseline="0" noProof="0" dirty="0">
                <a:ln>
                  <a:noFill/>
                </a:ln>
                <a:solidFill>
                  <a:srgbClr val="527793"/>
                </a:solidFill>
                <a:effectLst/>
                <a:uLnTx/>
                <a:uFillTx/>
                <a:latin typeface="VAG Rounded Std Light"/>
                <a:ea typeface="+mn-ea"/>
                <a:cs typeface="Arial"/>
                <a:sym typeface="Arial"/>
              </a:rPr>
              <a:t>Clear regulator models for different, e.g. regulation by agency or by contract</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3200" b="0" i="0" u="none" strike="noStrike" kern="1200" cap="none" spc="0" normalizeH="0" baseline="0" noProof="0" dirty="0">
                <a:ln>
                  <a:noFill/>
                </a:ln>
                <a:solidFill>
                  <a:srgbClr val="527793"/>
                </a:solidFill>
                <a:effectLst/>
                <a:uLnTx/>
                <a:uFillTx/>
                <a:latin typeface="VAG Rounded Std Light"/>
                <a:ea typeface="+mn-ea"/>
                <a:cs typeface="Arial"/>
                <a:sym typeface="Arial"/>
              </a:rPr>
              <a:t>Covering the different regulatory functions include performance, economic and environmental regulation</a:t>
            </a:r>
          </a:p>
        </p:txBody>
      </p:sp>
    </p:spTree>
    <p:extLst>
      <p:ext uri="{BB962C8B-B14F-4D97-AF65-F5344CB8AC3E}">
        <p14:creationId xmlns:p14="http://schemas.microsoft.com/office/powerpoint/2010/main" val="38203834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F18EB2-447F-0CD4-B4BD-894C8E3AFA9B}"/>
              </a:ext>
            </a:extLst>
          </p:cNvPr>
          <p:cNvSpPr/>
          <p:nvPr/>
        </p:nvSpPr>
        <p:spPr>
          <a:xfrm>
            <a:off x="6400800" y="0"/>
            <a:ext cx="5791200" cy="6858000"/>
          </a:xfrm>
          <a:prstGeom prst="rect">
            <a:avLst/>
          </a:prstGeom>
          <a:solidFill>
            <a:srgbClr val="0075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VAG Rounded Std Light"/>
              <a:ea typeface="+mn-ea"/>
              <a:cs typeface="+mn-cs"/>
              <a:sym typeface="Arial"/>
            </a:endParaRPr>
          </a:p>
        </p:txBody>
      </p:sp>
      <p:sp>
        <p:nvSpPr>
          <p:cNvPr id="3" name="Content Placeholder 2">
            <a:extLst>
              <a:ext uri="{FF2B5EF4-FFF2-40B4-BE49-F238E27FC236}">
                <a16:creationId xmlns:a16="http://schemas.microsoft.com/office/drawing/2014/main" id="{FEB090D6-6245-1DA2-CCFF-1998CB3D3D64}"/>
              </a:ext>
            </a:extLst>
          </p:cNvPr>
          <p:cNvSpPr>
            <a:spLocks noGrp="1"/>
          </p:cNvSpPr>
          <p:nvPr>
            <p:ph idx="1"/>
          </p:nvPr>
        </p:nvSpPr>
        <p:spPr>
          <a:xfrm>
            <a:off x="304800" y="3810511"/>
            <a:ext cx="5903421" cy="1077757"/>
          </a:xfrm>
        </p:spPr>
        <p:txBody>
          <a:bodyPr>
            <a:noAutofit/>
          </a:bodyPr>
          <a:lstStyle/>
          <a:p>
            <a:pPr marL="0" indent="0">
              <a:buNone/>
            </a:pPr>
            <a:r>
              <a:rPr lang="en-GB" sz="3200"/>
              <a:t>The communication, coordination and control of how water is allocated to different sectors.</a:t>
            </a:r>
          </a:p>
          <a:p>
            <a:pPr marL="0" indent="0">
              <a:buNone/>
            </a:pPr>
            <a:endParaRPr lang="en-GB" sz="1600"/>
          </a:p>
        </p:txBody>
      </p:sp>
      <p:pic>
        <p:nvPicPr>
          <p:cNvPr id="4" name="Picture 3">
            <a:extLst>
              <a:ext uri="{FF2B5EF4-FFF2-40B4-BE49-F238E27FC236}">
                <a16:creationId xmlns:a16="http://schemas.microsoft.com/office/drawing/2014/main" id="{BEE9F745-0249-514A-E970-91274FD2A09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254000"/>
            <a:ext cx="6964309" cy="1834422"/>
          </a:xfrm>
          <a:prstGeom prst="rect">
            <a:avLst/>
          </a:prstGeom>
        </p:spPr>
      </p:pic>
      <p:sp>
        <p:nvSpPr>
          <p:cNvPr id="5" name="TextBox 4">
            <a:extLst>
              <a:ext uri="{FF2B5EF4-FFF2-40B4-BE49-F238E27FC236}">
                <a16:creationId xmlns:a16="http://schemas.microsoft.com/office/drawing/2014/main" id="{907E5EEF-6DA5-0B62-2FEF-98A52AABA69F}"/>
              </a:ext>
            </a:extLst>
          </p:cNvPr>
          <p:cNvSpPr txBox="1"/>
          <p:nvPr/>
        </p:nvSpPr>
        <p:spPr>
          <a:xfrm>
            <a:off x="6947257" y="1693452"/>
            <a:ext cx="5052164" cy="4093428"/>
          </a:xfrm>
          <a:prstGeom prst="rect">
            <a:avLst/>
          </a:prstGeom>
          <a:noFill/>
        </p:spPr>
        <p:txBody>
          <a:bodyPr wrap="square">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rPr>
              <a:t>Legislation/policy in place defines priorities and processes related to groundwater and surface water</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rPr>
              <a:t>Institutions in place to undertake mandated functions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white"/>
                </a:solidFill>
                <a:effectLst/>
                <a:uLnTx/>
                <a:uFillTx/>
                <a:latin typeface="VAG Rounded Std Light"/>
                <a:ea typeface="+mn-ea"/>
                <a:cs typeface="Arial"/>
                <a:sym typeface="Arial"/>
              </a:rPr>
              <a:t>These platforms/institutions allow representation of service providers and authorities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a:ln>
                <a:noFill/>
              </a:ln>
              <a:solidFill>
                <a:prstClr val="white"/>
              </a:solidFill>
              <a:effectLst/>
              <a:uLnTx/>
              <a:uFillTx/>
              <a:latin typeface="VAG Rounded Std Light"/>
              <a:ea typeface="+mn-ea"/>
              <a:cs typeface="Arial"/>
              <a:sym typeface="Arial"/>
            </a:endParaRPr>
          </a:p>
        </p:txBody>
      </p:sp>
    </p:spTree>
    <p:extLst>
      <p:ext uri="{BB962C8B-B14F-4D97-AF65-F5344CB8AC3E}">
        <p14:creationId xmlns:p14="http://schemas.microsoft.com/office/powerpoint/2010/main" val="23771622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19257BA-119E-C528-292E-A7AE5A2B1A7A}"/>
              </a:ext>
            </a:extLst>
          </p:cNvPr>
          <p:cNvSpPr/>
          <p:nvPr/>
        </p:nvSpPr>
        <p:spPr>
          <a:xfrm>
            <a:off x="6400800" y="0"/>
            <a:ext cx="5791200" cy="6858000"/>
          </a:xfrm>
          <a:prstGeom prst="rect">
            <a:avLst/>
          </a:prstGeom>
          <a:solidFill>
            <a:srgbClr val="FCD7C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VAG Rounded Std Light"/>
              <a:ea typeface="+mn-ea"/>
              <a:cs typeface="+mn-cs"/>
              <a:sym typeface="Arial"/>
            </a:endParaRPr>
          </a:p>
        </p:txBody>
      </p:sp>
      <p:pic>
        <p:nvPicPr>
          <p:cNvPr id="2" name="Picture 1">
            <a:extLst>
              <a:ext uri="{FF2B5EF4-FFF2-40B4-BE49-F238E27FC236}">
                <a16:creationId xmlns:a16="http://schemas.microsoft.com/office/drawing/2014/main" id="{C914D940-75A1-4A1F-B822-1B3E92AF1C3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45293" y="202559"/>
            <a:ext cx="8941842" cy="1650303"/>
          </a:xfrm>
          <a:prstGeom prst="rect">
            <a:avLst/>
          </a:prstGeom>
        </p:spPr>
      </p:pic>
      <p:sp>
        <p:nvSpPr>
          <p:cNvPr id="4" name="TextBox 3">
            <a:extLst>
              <a:ext uri="{FF2B5EF4-FFF2-40B4-BE49-F238E27FC236}">
                <a16:creationId xmlns:a16="http://schemas.microsoft.com/office/drawing/2014/main" id="{54E9888D-E3D0-489F-98F8-F485F4403BFD}"/>
              </a:ext>
            </a:extLst>
          </p:cNvPr>
          <p:cNvSpPr txBox="1"/>
          <p:nvPr/>
        </p:nvSpPr>
        <p:spPr>
          <a:xfrm>
            <a:off x="6946092" y="2479980"/>
            <a:ext cx="4700615" cy="3416320"/>
          </a:xfrm>
          <a:prstGeom prst="rect">
            <a:avLst/>
          </a:prstGeom>
          <a:noFill/>
        </p:spPr>
        <p:txBody>
          <a:bodyPr wrap="square" lIns="91440" tIns="45720" rIns="91440" bIns="45720" anchor="t">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srgbClr val="007E97"/>
                </a:solidFill>
                <a:effectLst/>
                <a:uLnTx/>
                <a:uFillTx/>
                <a:latin typeface="VAG Rounded Std Light"/>
                <a:ea typeface="+mn-ea"/>
                <a:cs typeface="Arial"/>
                <a:sym typeface="Arial"/>
              </a:rPr>
              <a:t>Multi stakeholder institutionalized learning platforms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srgbClr val="007E97"/>
              </a:solidFill>
              <a:effectLst/>
              <a:uLnTx/>
              <a:uFillTx/>
              <a:latin typeface="VAG Rounded Std Light"/>
              <a:ea typeface="+mn-ea"/>
              <a:cs typeface="Arial"/>
              <a:sym typeface="Arial"/>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srgbClr val="007E97"/>
                </a:solidFill>
                <a:effectLst/>
                <a:uLnTx/>
                <a:uFillTx/>
                <a:latin typeface="VAG Rounded Std Light"/>
                <a:ea typeface="+mn-ea"/>
                <a:cs typeface="Arial"/>
                <a:sym typeface="Arial"/>
              </a:rPr>
              <a:t>Other sectors are represented</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srgbClr val="007E97"/>
              </a:solidFill>
              <a:effectLst/>
              <a:uLnTx/>
              <a:uFillTx/>
              <a:latin typeface="VAG Rounded Std Light"/>
              <a:ea typeface="+mn-ea"/>
              <a:cs typeface="Arial"/>
              <a:sym typeface="Arial"/>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srgbClr val="007E97"/>
                </a:solidFill>
                <a:effectLst/>
                <a:uLnTx/>
                <a:uFillTx/>
                <a:latin typeface="VAG Rounded Std Light"/>
                <a:ea typeface="+mn-ea"/>
                <a:cs typeface="Arial"/>
                <a:sym typeface="Arial"/>
              </a:rPr>
              <a:t>These platforms have bottom-up and top to bottom linkages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srgbClr val="007E97"/>
              </a:solidFill>
              <a:effectLst/>
              <a:uLnTx/>
              <a:uFillTx/>
              <a:latin typeface="VAG Rounded Std Light"/>
              <a:ea typeface="+mn-ea"/>
              <a:cs typeface="Arial"/>
              <a:sym typeface="Arial"/>
            </a:endParaRPr>
          </a:p>
        </p:txBody>
      </p:sp>
      <p:sp>
        <p:nvSpPr>
          <p:cNvPr id="8" name="Content Placeholder 2">
            <a:extLst>
              <a:ext uri="{FF2B5EF4-FFF2-40B4-BE49-F238E27FC236}">
                <a16:creationId xmlns:a16="http://schemas.microsoft.com/office/drawing/2014/main" id="{105B09AA-48FD-C905-D78E-B3233FF2F654}"/>
              </a:ext>
            </a:extLst>
          </p:cNvPr>
          <p:cNvSpPr>
            <a:spLocks noGrp="1"/>
          </p:cNvSpPr>
          <p:nvPr>
            <p:ph idx="1"/>
          </p:nvPr>
        </p:nvSpPr>
        <p:spPr>
          <a:xfrm>
            <a:off x="545293" y="2194560"/>
            <a:ext cx="5550707" cy="4000499"/>
          </a:xfrm>
        </p:spPr>
        <p:txBody>
          <a:bodyPr>
            <a:normAutofit/>
          </a:bodyPr>
          <a:lstStyle/>
          <a:p>
            <a:pPr marL="0" indent="0">
              <a:buNone/>
            </a:pPr>
            <a:r>
              <a:rPr lang="en-GB" sz="2400"/>
              <a:t>The ability to adapt based on experience and changing circumstances is an essential characteristic of any robust system.</a:t>
            </a:r>
          </a:p>
          <a:p>
            <a:pPr marL="0" indent="0">
              <a:buNone/>
            </a:pPr>
            <a:endParaRPr lang="en-GB" sz="2400"/>
          </a:p>
          <a:p>
            <a:pPr marL="0" indent="0">
              <a:buNone/>
            </a:pPr>
            <a:r>
              <a:rPr lang="en-GB" sz="2400"/>
              <a:t>This block presumes inclusive platforms for the </a:t>
            </a:r>
            <a:r>
              <a:rPr lang="en-GB" sz="2400" b="1"/>
              <a:t>regular sharing </a:t>
            </a:r>
            <a:r>
              <a:rPr lang="en-GB" sz="2400"/>
              <a:t>of </a:t>
            </a:r>
            <a:r>
              <a:rPr lang="en-GB" sz="2400" b="1"/>
              <a:t>information</a:t>
            </a:r>
            <a:r>
              <a:rPr lang="en-GB" sz="2400"/>
              <a:t> and </a:t>
            </a:r>
            <a:r>
              <a:rPr lang="en-GB" sz="2400" b="1"/>
              <a:t>use of data </a:t>
            </a:r>
            <a:r>
              <a:rPr lang="en-GB" sz="2400"/>
              <a:t>for critical analysis, with </a:t>
            </a:r>
            <a:r>
              <a:rPr lang="en-GB" sz="2400" b="1"/>
              <a:t>insights from multiple stakeholders</a:t>
            </a:r>
            <a:r>
              <a:rPr lang="en-GB" sz="2400"/>
              <a:t>, including civil society</a:t>
            </a:r>
            <a:r>
              <a:rPr lang="en-GB"/>
              <a:t>.</a:t>
            </a:r>
            <a:endParaRPr lang="en-GB" sz="2400"/>
          </a:p>
        </p:txBody>
      </p:sp>
    </p:spTree>
    <p:extLst>
      <p:ext uri="{BB962C8B-B14F-4D97-AF65-F5344CB8AC3E}">
        <p14:creationId xmlns:p14="http://schemas.microsoft.com/office/powerpoint/2010/main" val="41281811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1151">
          <a:extLst>
            <a:ext uri="{FF2B5EF4-FFF2-40B4-BE49-F238E27FC236}">
              <a16:creationId xmlns:a16="http://schemas.microsoft.com/office/drawing/2014/main" id="{CF4B33D2-B580-A6D6-A65B-1020A88B8DD7}"/>
            </a:ext>
          </a:extLst>
        </p:cNvPr>
        <p:cNvGrpSpPr/>
        <p:nvPr/>
      </p:nvGrpSpPr>
      <p:grpSpPr>
        <a:xfrm>
          <a:off x="0" y="0"/>
          <a:ext cx="0" cy="0"/>
          <a:chOff x="0" y="0"/>
          <a:chExt cx="0" cy="0"/>
        </a:xfrm>
      </p:grpSpPr>
      <p:sp>
        <p:nvSpPr>
          <p:cNvPr id="1152" name="Google Shape;1152;p64">
            <a:extLst>
              <a:ext uri="{FF2B5EF4-FFF2-40B4-BE49-F238E27FC236}">
                <a16:creationId xmlns:a16="http://schemas.microsoft.com/office/drawing/2014/main" id="{795E2D22-39EB-5B12-CE1E-16596EEE70C6}"/>
              </a:ext>
            </a:extLst>
          </p:cNvPr>
          <p:cNvSpPr/>
          <p:nvPr/>
        </p:nvSpPr>
        <p:spPr>
          <a:xfrm>
            <a:off x="708257" y="0"/>
            <a:ext cx="38100" cy="6975088"/>
          </a:xfrm>
          <a:prstGeom prst="rect">
            <a:avLst/>
          </a:prstGeom>
          <a:solidFill>
            <a:schemeClr val="bg1"/>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54" name="Google Shape;1154;p64">
            <a:extLst>
              <a:ext uri="{FF2B5EF4-FFF2-40B4-BE49-F238E27FC236}">
                <a16:creationId xmlns:a16="http://schemas.microsoft.com/office/drawing/2014/main" id="{E8E1939F-8D18-3EE7-AE61-72B9A9FBC636}"/>
              </a:ext>
            </a:extLst>
          </p:cNvPr>
          <p:cNvSpPr txBox="1"/>
          <p:nvPr/>
        </p:nvSpPr>
        <p:spPr>
          <a:xfrm>
            <a:off x="856400" y="377903"/>
            <a:ext cx="52396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Recap exercise</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155" name="Google Shape;1155;p64">
            <a:extLst>
              <a:ext uri="{FF2B5EF4-FFF2-40B4-BE49-F238E27FC236}">
                <a16:creationId xmlns:a16="http://schemas.microsoft.com/office/drawing/2014/main" id="{8A9E9C2F-25E6-7E42-096D-2778DB5B08A2}"/>
              </a:ext>
            </a:extLst>
          </p:cNvPr>
          <p:cNvSpPr txBox="1"/>
          <p:nvPr/>
        </p:nvSpPr>
        <p:spPr>
          <a:xfrm>
            <a:off x="867102" y="1385252"/>
            <a:ext cx="4477732" cy="29745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US" sz="1933" b="0" i="0" u="none" strike="noStrike" kern="0" cap="none" spc="0" normalizeH="0" baseline="0" noProof="0">
                <a:ln>
                  <a:noFill/>
                </a:ln>
                <a:solidFill>
                  <a:prstClr val="white"/>
                </a:solidFill>
                <a:effectLst/>
                <a:uLnTx/>
                <a:uFillTx/>
                <a:latin typeface="Roboto"/>
                <a:ea typeface="Roboto"/>
                <a:cs typeface="Roboto"/>
                <a:sym typeface="Roboto"/>
              </a:rPr>
              <a:t>Buzz groups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cxnSp>
        <p:nvCxnSpPr>
          <p:cNvPr id="1156" name="Google Shape;1156;p64">
            <a:extLst>
              <a:ext uri="{FF2B5EF4-FFF2-40B4-BE49-F238E27FC236}">
                <a16:creationId xmlns:a16="http://schemas.microsoft.com/office/drawing/2014/main" id="{9E727056-DA1C-34EB-D71E-5AF3FC876865}"/>
              </a:ext>
            </a:extLst>
          </p:cNvPr>
          <p:cNvCxnSpPr/>
          <p:nvPr/>
        </p:nvCxnSpPr>
        <p:spPr>
          <a:xfrm rot="10800000" flipH="1">
            <a:off x="746696" y="2449347"/>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1157" name="Google Shape;1157;p64">
            <a:extLst>
              <a:ext uri="{FF2B5EF4-FFF2-40B4-BE49-F238E27FC236}">
                <a16:creationId xmlns:a16="http://schemas.microsoft.com/office/drawing/2014/main" id="{FE940BDC-DC91-5046-C1B3-205B2C9330C8}"/>
              </a:ext>
            </a:extLst>
          </p:cNvPr>
          <p:cNvCxnSpPr/>
          <p:nvPr/>
        </p:nvCxnSpPr>
        <p:spPr>
          <a:xfrm rot="10800000" flipH="1">
            <a:off x="746470" y="3574780"/>
            <a:ext cx="886622" cy="7873"/>
          </a:xfrm>
          <a:prstGeom prst="straightConnector1">
            <a:avLst/>
          </a:prstGeom>
          <a:noFill/>
          <a:ln w="38100" cap="flat" cmpd="sng">
            <a:solidFill>
              <a:schemeClr val="bg1"/>
            </a:solidFill>
            <a:prstDash val="solid"/>
            <a:round/>
            <a:headEnd type="none" w="sm" len="sm"/>
            <a:tailEnd type="stealth" w="med" len="med"/>
          </a:ln>
        </p:spPr>
      </p:cxnSp>
      <p:sp>
        <p:nvSpPr>
          <p:cNvPr id="1158" name="Google Shape;1158;p64">
            <a:extLst>
              <a:ext uri="{FF2B5EF4-FFF2-40B4-BE49-F238E27FC236}">
                <a16:creationId xmlns:a16="http://schemas.microsoft.com/office/drawing/2014/main" id="{0B71CE12-DDC8-2D3F-2314-0FC75DD2ED1E}"/>
              </a:ext>
            </a:extLst>
          </p:cNvPr>
          <p:cNvSpPr txBox="1"/>
          <p:nvPr/>
        </p:nvSpPr>
        <p:spPr>
          <a:xfrm>
            <a:off x="1794365" y="3418897"/>
            <a:ext cx="2853669" cy="28309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Discuss any questions you have </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159" name="Google Shape;1159;p64">
            <a:extLst>
              <a:ext uri="{FF2B5EF4-FFF2-40B4-BE49-F238E27FC236}">
                <a16:creationId xmlns:a16="http://schemas.microsoft.com/office/drawing/2014/main" id="{76B2A27F-F968-C8C5-638E-E8FB5E21684F}"/>
              </a:ext>
            </a:extLst>
          </p:cNvPr>
          <p:cNvSpPr txBox="1"/>
          <p:nvPr/>
        </p:nvSpPr>
        <p:spPr>
          <a:xfrm>
            <a:off x="1813640" y="2353839"/>
            <a:ext cx="3045257" cy="56618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In groups of two – three discuss the previous session </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160" name="Google Shape;1160;p64">
            <a:extLst>
              <a:ext uri="{FF2B5EF4-FFF2-40B4-BE49-F238E27FC236}">
                <a16:creationId xmlns:a16="http://schemas.microsoft.com/office/drawing/2014/main" id="{F1809F0F-9407-A558-2E33-8C3D44991B6C}"/>
              </a:ext>
            </a:extLst>
          </p:cNvPr>
          <p:cNvSpPr txBox="1"/>
          <p:nvPr/>
        </p:nvSpPr>
        <p:spPr>
          <a:xfrm rot="-5400000">
            <a:off x="9344523" y="3680748"/>
            <a:ext cx="5050257"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Nairobi; Photo by Millerpd, Getty Images (licensed via Canva)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62" name="Google Shape;1162;p64">
            <a:extLst>
              <a:ext uri="{FF2B5EF4-FFF2-40B4-BE49-F238E27FC236}">
                <a16:creationId xmlns:a16="http://schemas.microsoft.com/office/drawing/2014/main" id="{C14E4288-2471-302F-B686-2D8DD6369DC9}"/>
              </a:ext>
            </a:extLst>
          </p:cNvPr>
          <p:cNvSpPr txBox="1"/>
          <p:nvPr/>
        </p:nvSpPr>
        <p:spPr>
          <a:xfrm>
            <a:off x="881171" y="5654097"/>
            <a:ext cx="4951363" cy="56618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If you want to share an experience with the room, please raise your hand.</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163" name="Google Shape;1163;p64">
            <a:extLst>
              <a:ext uri="{FF2B5EF4-FFF2-40B4-BE49-F238E27FC236}">
                <a16:creationId xmlns:a16="http://schemas.microsoft.com/office/drawing/2014/main" id="{8B02611A-44DA-44A1-6836-259411089C85}"/>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46</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Google Shape;1158;p64">
            <a:extLst>
              <a:ext uri="{FF2B5EF4-FFF2-40B4-BE49-F238E27FC236}">
                <a16:creationId xmlns:a16="http://schemas.microsoft.com/office/drawing/2014/main" id="{AC75D461-FCEC-273B-7C64-C7150EB8950C}"/>
              </a:ext>
            </a:extLst>
          </p:cNvPr>
          <p:cNvSpPr txBox="1"/>
          <p:nvPr/>
        </p:nvSpPr>
        <p:spPr>
          <a:xfrm>
            <a:off x="1813640" y="4416783"/>
            <a:ext cx="2853669" cy="84927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Up to 5 minutes. We want to hear a nice Buzz around the room!</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cxnSp>
        <p:nvCxnSpPr>
          <p:cNvPr id="3" name="Google Shape;1157;p64">
            <a:extLst>
              <a:ext uri="{FF2B5EF4-FFF2-40B4-BE49-F238E27FC236}">
                <a16:creationId xmlns:a16="http://schemas.microsoft.com/office/drawing/2014/main" id="{D1EC78D3-ADD3-13DA-DF29-026DB3F77362}"/>
              </a:ext>
            </a:extLst>
          </p:cNvPr>
          <p:cNvCxnSpPr/>
          <p:nvPr/>
        </p:nvCxnSpPr>
        <p:spPr>
          <a:xfrm rot="10800000" flipH="1">
            <a:off x="708257" y="4666233"/>
            <a:ext cx="886622" cy="7873"/>
          </a:xfrm>
          <a:prstGeom prst="straightConnector1">
            <a:avLst/>
          </a:prstGeom>
          <a:noFill/>
          <a:ln w="38100" cap="flat" cmpd="sng">
            <a:solidFill>
              <a:schemeClr val="bg1"/>
            </a:solidFill>
            <a:prstDash val="solid"/>
            <a:round/>
            <a:headEnd type="none" w="sm" len="sm"/>
            <a:tailEnd type="stealth" w="med" len="med"/>
          </a:ln>
        </p:spPr>
      </p:cxnSp>
      <p:pic>
        <p:nvPicPr>
          <p:cNvPr id="5" name="Picture 4">
            <a:extLst>
              <a:ext uri="{FF2B5EF4-FFF2-40B4-BE49-F238E27FC236}">
                <a16:creationId xmlns:a16="http://schemas.microsoft.com/office/drawing/2014/main" id="{CD151CEF-A212-DA47-C89E-E84B539432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3624502" flipH="1">
            <a:off x="8548355" y="4102244"/>
            <a:ext cx="2769703" cy="2077278"/>
          </a:xfrm>
          <a:prstGeom prst="rect">
            <a:avLst/>
          </a:prstGeom>
        </p:spPr>
      </p:pic>
      <p:pic>
        <p:nvPicPr>
          <p:cNvPr id="8" name="Picture 7" descr="Bees on a honeycomb&#10;&#10;AI-generated content may be incorrect.">
            <a:extLst>
              <a:ext uri="{FF2B5EF4-FFF2-40B4-BE49-F238E27FC236}">
                <a16:creationId xmlns:a16="http://schemas.microsoft.com/office/drawing/2014/main" id="{E963B2AA-5C3D-4763-EFAA-E2ED319A494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6200000">
            <a:off x="6172200" y="838200"/>
            <a:ext cx="6858000" cy="5181600"/>
          </a:xfrm>
          <a:prstGeom prst="rect">
            <a:avLst/>
          </a:prstGeom>
        </p:spPr>
      </p:pic>
    </p:spTree>
    <p:extLst>
      <p:ext uri="{BB962C8B-B14F-4D97-AF65-F5344CB8AC3E}">
        <p14:creationId xmlns:p14="http://schemas.microsoft.com/office/powerpoint/2010/main" val="31077227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7" name="Google Shape;367;p14"/>
          <p:cNvSpPr txBox="1"/>
          <p:nvPr/>
        </p:nvSpPr>
        <p:spPr>
          <a:xfrm>
            <a:off x="685800" y="548806"/>
            <a:ext cx="8685761"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What is climate finance?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68" name="Google Shape;368;p14"/>
          <p:cNvSpPr/>
          <p:nvPr/>
        </p:nvSpPr>
        <p:spPr>
          <a:xfrm>
            <a:off x="6756355" y="0"/>
            <a:ext cx="5435663" cy="6858000"/>
          </a:xfrm>
          <a:custGeom>
            <a:avLst/>
            <a:gdLst/>
            <a:ahLst/>
            <a:cxnLst/>
            <a:rect l="l" t="t" r="r" b="b"/>
            <a:pathLst>
              <a:path w="10871327" h="13716000" extrusionOk="0">
                <a:moveTo>
                  <a:pt x="0" y="0"/>
                </a:moveTo>
                <a:lnTo>
                  <a:pt x="10871327" y="0"/>
                </a:lnTo>
                <a:lnTo>
                  <a:pt x="10871327" y="13716000"/>
                </a:lnTo>
                <a:lnTo>
                  <a:pt x="0" y="13716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69" name="Google Shape;369;p14"/>
          <p:cNvSpPr/>
          <p:nvPr/>
        </p:nvSpPr>
        <p:spPr>
          <a:xfrm>
            <a:off x="685800" y="1737573"/>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70" name="Google Shape;370;p14"/>
          <p:cNvSpPr/>
          <p:nvPr/>
        </p:nvSpPr>
        <p:spPr>
          <a:xfrm>
            <a:off x="692250" y="3368203"/>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71" name="Google Shape;371;p14"/>
          <p:cNvSpPr/>
          <p:nvPr/>
        </p:nvSpPr>
        <p:spPr>
          <a:xfrm>
            <a:off x="704950" y="5278233"/>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72" name="Google Shape;372;p14"/>
          <p:cNvSpPr txBox="1"/>
          <p:nvPr/>
        </p:nvSpPr>
        <p:spPr>
          <a:xfrm>
            <a:off x="1700889" y="1803139"/>
            <a:ext cx="3834400" cy="1179490"/>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Countries need financial resources to invest in public infrastructure and services.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Climate finance refers to money that can be used to make investments that will</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address climate change.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73" name="Google Shape;373;p14"/>
          <p:cNvSpPr txBox="1"/>
          <p:nvPr/>
        </p:nvSpPr>
        <p:spPr>
          <a:xfrm>
            <a:off x="1673461" y="3433770"/>
            <a:ext cx="3999200" cy="141538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As climate change accelerates over the coming decades, cities will need larger amounts of finance to make infrastructure resilient to the impacts of climate hazards, and to invest in new infrastructure that makes people resilient to climate impacts. </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74" name="Google Shape;374;p14"/>
          <p:cNvSpPr txBox="1"/>
          <p:nvPr/>
        </p:nvSpPr>
        <p:spPr>
          <a:xfrm>
            <a:off x="1673461" y="5308146"/>
            <a:ext cx="3861800" cy="94359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While climate finance can be used for adaptation &amp; resilience as well as climate mitigation, in this course we focus on finance for adaptation &amp; resilience.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75" name="Google Shape;375;p14"/>
          <p:cNvSpPr/>
          <p:nvPr/>
        </p:nvSpPr>
        <p:spPr>
          <a:xfrm>
            <a:off x="831345" y="1857942"/>
            <a:ext cx="591883" cy="591883"/>
          </a:xfrm>
          <a:custGeom>
            <a:avLst/>
            <a:gdLst/>
            <a:ahLst/>
            <a:cxnLst/>
            <a:rect l="l" t="t" r="r" b="b"/>
            <a:pathLst>
              <a:path w="1183767" h="1183767" extrusionOk="0">
                <a:moveTo>
                  <a:pt x="0" y="0"/>
                </a:moveTo>
                <a:lnTo>
                  <a:pt x="1183767" y="0"/>
                </a:lnTo>
                <a:lnTo>
                  <a:pt x="1183767" y="1183767"/>
                </a:lnTo>
                <a:lnTo>
                  <a:pt x="0" y="1183767"/>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r="1" b="1"/>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76" name="Google Shape;376;p14"/>
          <p:cNvSpPr/>
          <p:nvPr/>
        </p:nvSpPr>
        <p:spPr>
          <a:xfrm>
            <a:off x="926837" y="3523034"/>
            <a:ext cx="439611" cy="573723"/>
          </a:xfrm>
          <a:custGeom>
            <a:avLst/>
            <a:gdLst/>
            <a:ahLst/>
            <a:cxnLst/>
            <a:rect l="l" t="t" r="r" b="b"/>
            <a:pathLst>
              <a:path w="879221" h="1147445" extrusionOk="0">
                <a:moveTo>
                  <a:pt x="0" y="0"/>
                </a:moveTo>
                <a:lnTo>
                  <a:pt x="879221" y="0"/>
                </a:lnTo>
                <a:lnTo>
                  <a:pt x="879221" y="1147445"/>
                </a:lnTo>
                <a:lnTo>
                  <a:pt x="0" y="1147445"/>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77" name="Google Shape;377;p14"/>
          <p:cNvSpPr/>
          <p:nvPr/>
        </p:nvSpPr>
        <p:spPr>
          <a:xfrm>
            <a:off x="937216" y="5451811"/>
            <a:ext cx="393446" cy="536257"/>
          </a:xfrm>
          <a:custGeom>
            <a:avLst/>
            <a:gdLst/>
            <a:ahLst/>
            <a:cxnLst/>
            <a:rect l="l" t="t" r="r" b="b"/>
            <a:pathLst>
              <a:path w="786892" h="1072515" extrusionOk="0">
                <a:moveTo>
                  <a:pt x="0" y="0"/>
                </a:moveTo>
                <a:lnTo>
                  <a:pt x="786892" y="0"/>
                </a:lnTo>
                <a:lnTo>
                  <a:pt x="786892" y="1072515"/>
                </a:lnTo>
                <a:lnTo>
                  <a:pt x="0" y="1072515"/>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t="-24" r="-1" b="-20"/>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78" name="Google Shape;378;p14"/>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montage by Tom Roberts, Flickr</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79" name="Google Shape;379;p14"/>
          <p:cNvSpPr txBox="1">
            <a:spLocks noGrp="1"/>
          </p:cNvSpPr>
          <p:nvPr>
            <p:ph type="sldNum" idx="12"/>
          </p:nvPr>
        </p:nvSpPr>
        <p:spPr>
          <a:xfrm>
            <a:off x="228600" y="9465310"/>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0"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0"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47</a:t>
            </a:fld>
            <a:endParaRPr kumimoji="0" sz="1400" b="0"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graph&#10;&#10;Description automatically generated">
            <a:extLst>
              <a:ext uri="{FF2B5EF4-FFF2-40B4-BE49-F238E27FC236}">
                <a16:creationId xmlns:a16="http://schemas.microsoft.com/office/drawing/2014/main" id="{25DF16F5-FBEC-869F-694E-87812CEE890A}"/>
              </a:ext>
            </a:extLst>
          </p:cNvPr>
          <p:cNvPicPr>
            <a:picLocks noChangeAspect="1"/>
          </p:cNvPicPr>
          <p:nvPr/>
        </p:nvPicPr>
        <p:blipFill>
          <a:blip r:embed="rId3"/>
          <a:stretch>
            <a:fillRect/>
          </a:stretch>
        </p:blipFill>
        <p:spPr>
          <a:xfrm>
            <a:off x="1787374" y="106403"/>
            <a:ext cx="8857093" cy="6858000"/>
          </a:xfrm>
          <a:prstGeom prst="rect">
            <a:avLst/>
          </a:prstGeom>
        </p:spPr>
      </p:pic>
      <p:sp>
        <p:nvSpPr>
          <p:cNvPr id="5" name="TextBox 4">
            <a:extLst>
              <a:ext uri="{FF2B5EF4-FFF2-40B4-BE49-F238E27FC236}">
                <a16:creationId xmlns:a16="http://schemas.microsoft.com/office/drawing/2014/main" id="{119C6736-4AB4-DCBF-D421-792647126CE4}"/>
              </a:ext>
            </a:extLst>
          </p:cNvPr>
          <p:cNvSpPr txBox="1"/>
          <p:nvPr/>
        </p:nvSpPr>
        <p:spPr>
          <a:xfrm>
            <a:off x="296562" y="6382265"/>
            <a:ext cx="91584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4D4D4D"/>
                </a:solidFill>
                <a:effectLst/>
                <a:uLnTx/>
                <a:uFillTx/>
                <a:latin typeface="Arial" panose="020B0604020202020204"/>
                <a:ea typeface="+mn-ea"/>
                <a:cs typeface="Arial"/>
                <a:sym typeface="Arial"/>
                <a:hlinkClick r:id="rId4"/>
              </a:rPr>
              <a:t>Global Landscape of Climate Finance 2023 - CPI (climatepolicyinitiative.org)</a:t>
            </a:r>
            <a:endParaRPr kumimoji="0" lang="en-US" sz="1800" b="0" i="0" u="none" strike="noStrike" kern="1200" cap="none" spc="0" normalizeH="0" baseline="0" noProof="0">
              <a:ln>
                <a:noFill/>
              </a:ln>
              <a:solidFill>
                <a:srgbClr val="4D4D4D"/>
              </a:solidFill>
              <a:effectLst/>
              <a:uLnTx/>
              <a:uFillTx/>
              <a:latin typeface="Arial" panose="020B0604020202020204"/>
              <a:ea typeface="+mn-ea"/>
              <a:cs typeface="Arial"/>
              <a:sym typeface="Arial"/>
            </a:endParaRPr>
          </a:p>
        </p:txBody>
      </p:sp>
    </p:spTree>
    <p:extLst>
      <p:ext uri="{BB962C8B-B14F-4D97-AF65-F5344CB8AC3E}">
        <p14:creationId xmlns:p14="http://schemas.microsoft.com/office/powerpoint/2010/main" val="42096575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5B55A1-BC82-BECA-4149-C215191497BD}"/>
              </a:ext>
            </a:extLst>
          </p:cNvPr>
          <p:cNvSpPr>
            <a:spLocks noGrp="1"/>
          </p:cNvSpPr>
          <p:nvPr>
            <p:ph type="title"/>
          </p:nvPr>
        </p:nvSpPr>
        <p:spPr/>
        <p:txBody>
          <a:bodyPr/>
          <a:lstStyle/>
          <a:p>
            <a:r>
              <a:rPr lang="en-GB" dirty="0"/>
              <a:t>The largest climate multilateral funds that may be of interest to Water services include</a:t>
            </a:r>
            <a:endParaRPr lang="en-NL" dirty="0"/>
          </a:p>
        </p:txBody>
      </p:sp>
      <p:sp>
        <p:nvSpPr>
          <p:cNvPr id="7" name="Content Placeholder 6">
            <a:extLst>
              <a:ext uri="{FF2B5EF4-FFF2-40B4-BE49-F238E27FC236}">
                <a16:creationId xmlns:a16="http://schemas.microsoft.com/office/drawing/2014/main" id="{45272DAE-056D-1500-AE8A-491D0E224BA0}"/>
              </a:ext>
            </a:extLst>
          </p:cNvPr>
          <p:cNvSpPr>
            <a:spLocks noGrp="1"/>
          </p:cNvSpPr>
          <p:nvPr>
            <p:ph idx="1"/>
          </p:nvPr>
        </p:nvSpPr>
        <p:spPr>
          <a:xfrm>
            <a:off x="429768" y="1371422"/>
            <a:ext cx="10652760" cy="2143698"/>
          </a:xfrm>
        </p:spPr>
        <p:txBody>
          <a:bodyPr numCol="2">
            <a:normAutofit/>
          </a:bodyPr>
          <a:lstStyle/>
          <a:p>
            <a:pPr marL="342900" marR="0" lvl="0" indent="-342900">
              <a:spcBef>
                <a:spcPts val="0"/>
              </a:spcBef>
              <a:spcAft>
                <a:spcPts val="0"/>
              </a:spcAft>
              <a:buFont typeface="Symbol" panose="05050102010706020507" pitchFamily="18" charset="2"/>
              <a:buChar char=""/>
              <a:tabLst>
                <a:tab pos="228600" algn="l"/>
                <a:tab pos="457200" algn="l"/>
              </a:tabLst>
            </a:pPr>
            <a:r>
              <a:rPr lang="en-GB" sz="2000" dirty="0">
                <a:solidFill>
                  <a:srgbClr val="404040"/>
                </a:solidFill>
                <a:effectLst/>
                <a:latin typeface="VAG Rounded Std Light"/>
                <a:ea typeface="Lora" pitchFamily="2" charset="0"/>
                <a:cs typeface="Arial" panose="020B0604020202020204" pitchFamily="34" charset="0"/>
              </a:rPr>
              <a:t>Green Climate Fund (GCF) (biggest and sole focus on climate change)</a:t>
            </a:r>
            <a:endParaRPr lang="en-US" sz="2000" dirty="0">
              <a:solidFill>
                <a:srgbClr val="404040"/>
              </a:solidFill>
              <a:effectLst/>
              <a:latin typeface="VAG Rounded Std Light"/>
              <a:ea typeface="Lora" pitchFamily="2"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tabLst>
                <a:tab pos="228600" algn="l"/>
                <a:tab pos="457200" algn="l"/>
              </a:tabLst>
            </a:pPr>
            <a:r>
              <a:rPr lang="en-GB" sz="2000" dirty="0">
                <a:solidFill>
                  <a:srgbClr val="404040"/>
                </a:solidFill>
                <a:effectLst/>
                <a:latin typeface="VAG Rounded Std Light"/>
                <a:ea typeface="Lora" pitchFamily="2" charset="0"/>
                <a:cs typeface="Arial" panose="020B0604020202020204" pitchFamily="34" charset="0"/>
              </a:rPr>
              <a:t>Global Environment Facility (GEF), which comprises the following: </a:t>
            </a:r>
            <a:endParaRPr lang="en-US" sz="2000" dirty="0">
              <a:solidFill>
                <a:srgbClr val="404040"/>
              </a:solidFill>
              <a:effectLst/>
              <a:latin typeface="VAG Rounded Std Light"/>
              <a:ea typeface="Lora" pitchFamily="2" charset="0"/>
              <a:cs typeface="Arial" panose="020B0604020202020204" pitchFamily="34" charset="0"/>
            </a:endParaRPr>
          </a:p>
          <a:p>
            <a:pPr marL="742950" marR="0" lvl="1" indent="-285750">
              <a:spcBef>
                <a:spcPts val="0"/>
              </a:spcBef>
              <a:spcAft>
                <a:spcPts val="0"/>
              </a:spcAft>
              <a:buFont typeface="+mj-lt"/>
              <a:buAutoNum type="alphaLcPeriod"/>
              <a:tabLst>
                <a:tab pos="228600" algn="l"/>
                <a:tab pos="457200" algn="l"/>
              </a:tabLst>
            </a:pPr>
            <a:r>
              <a:rPr lang="en-GB" sz="2000" dirty="0">
                <a:solidFill>
                  <a:srgbClr val="404040"/>
                </a:solidFill>
                <a:effectLst/>
                <a:latin typeface="VAG Rounded Std Light"/>
                <a:ea typeface="Lora" pitchFamily="2" charset="0"/>
                <a:cs typeface="Arial" panose="020B0604020202020204" pitchFamily="34" charset="0"/>
              </a:rPr>
              <a:t>GEF Trust Fund </a:t>
            </a:r>
            <a:endParaRPr lang="en-US" sz="2000" dirty="0">
              <a:solidFill>
                <a:srgbClr val="404040"/>
              </a:solidFill>
              <a:effectLst/>
              <a:latin typeface="VAG Rounded Std Light"/>
              <a:ea typeface="Lora" pitchFamily="2" charset="0"/>
              <a:cs typeface="Arial" panose="020B0604020202020204" pitchFamily="34" charset="0"/>
            </a:endParaRPr>
          </a:p>
          <a:p>
            <a:pPr marL="742950" marR="0" lvl="1" indent="-285750">
              <a:spcBef>
                <a:spcPts val="0"/>
              </a:spcBef>
              <a:spcAft>
                <a:spcPts val="0"/>
              </a:spcAft>
              <a:buFont typeface="+mj-lt"/>
              <a:buAutoNum type="alphaLcPeriod"/>
              <a:tabLst>
                <a:tab pos="228600" algn="l"/>
                <a:tab pos="457200" algn="l"/>
              </a:tabLst>
            </a:pPr>
            <a:r>
              <a:rPr lang="en-GB" sz="2000" dirty="0">
                <a:solidFill>
                  <a:srgbClr val="404040"/>
                </a:solidFill>
                <a:effectLst/>
                <a:latin typeface="VAG Rounded Std Light"/>
                <a:ea typeface="Lora" pitchFamily="2" charset="0"/>
                <a:cs typeface="Arial" panose="020B0604020202020204" pitchFamily="34" charset="0"/>
              </a:rPr>
              <a:t>Least Developed Countries Fund (LDCF) </a:t>
            </a:r>
            <a:endParaRPr lang="en-US" sz="2000" dirty="0">
              <a:solidFill>
                <a:srgbClr val="404040"/>
              </a:solidFill>
              <a:effectLst/>
              <a:latin typeface="VAG Rounded Std Light"/>
              <a:ea typeface="Lora" pitchFamily="2" charset="0"/>
              <a:cs typeface="Arial" panose="020B0604020202020204" pitchFamily="34" charset="0"/>
            </a:endParaRPr>
          </a:p>
          <a:p>
            <a:pPr marL="742950" marR="0" lvl="1" indent="-285750">
              <a:spcBef>
                <a:spcPts val="0"/>
              </a:spcBef>
              <a:spcAft>
                <a:spcPts val="0"/>
              </a:spcAft>
              <a:buFont typeface="+mj-lt"/>
              <a:buAutoNum type="alphaLcPeriod"/>
              <a:tabLst>
                <a:tab pos="228600" algn="l"/>
                <a:tab pos="457200" algn="l"/>
              </a:tabLst>
            </a:pPr>
            <a:r>
              <a:rPr lang="en-GB" sz="2000" dirty="0">
                <a:solidFill>
                  <a:srgbClr val="404040"/>
                </a:solidFill>
                <a:effectLst/>
                <a:latin typeface="VAG Rounded Std Light"/>
                <a:ea typeface="Lora" pitchFamily="2" charset="0"/>
                <a:cs typeface="Arial" panose="020B0604020202020204" pitchFamily="34" charset="0"/>
              </a:rPr>
              <a:t>Special Climate Change Fund (SCCF) </a:t>
            </a:r>
            <a:endParaRPr lang="en-US" sz="2000" dirty="0">
              <a:solidFill>
                <a:srgbClr val="404040"/>
              </a:solidFill>
              <a:effectLst/>
              <a:latin typeface="VAG Rounded Std Light"/>
              <a:ea typeface="Lora" pitchFamily="2" charset="0"/>
              <a:cs typeface="Arial" panose="020B0604020202020204" pitchFamily="34" charset="0"/>
            </a:endParaRPr>
          </a:p>
          <a:p>
            <a:pPr marL="742950" marR="0" lvl="1" indent="-285750">
              <a:spcBef>
                <a:spcPts val="0"/>
              </a:spcBef>
              <a:spcAft>
                <a:spcPts val="0"/>
              </a:spcAft>
              <a:buFont typeface="+mj-lt"/>
              <a:buAutoNum type="alphaLcPeriod"/>
              <a:tabLst>
                <a:tab pos="228600" algn="l"/>
                <a:tab pos="457200" algn="l"/>
              </a:tabLst>
            </a:pPr>
            <a:r>
              <a:rPr lang="en-GB" sz="2000" dirty="0">
                <a:solidFill>
                  <a:srgbClr val="404040"/>
                </a:solidFill>
                <a:effectLst/>
                <a:latin typeface="VAG Rounded Std Light"/>
                <a:ea typeface="Lora" pitchFamily="2" charset="0"/>
                <a:cs typeface="Arial" panose="020B0604020202020204" pitchFamily="34" charset="0"/>
              </a:rPr>
              <a:t>Small Grants Programme (SGP) </a:t>
            </a:r>
            <a:endParaRPr lang="en-US" sz="2000" dirty="0">
              <a:solidFill>
                <a:srgbClr val="404040"/>
              </a:solidFill>
              <a:effectLst/>
              <a:latin typeface="VAG Rounded Std Light"/>
              <a:ea typeface="Lora" pitchFamily="2"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tabLst>
                <a:tab pos="228600" algn="l"/>
                <a:tab pos="457200" algn="l"/>
              </a:tabLst>
            </a:pPr>
            <a:r>
              <a:rPr lang="en-GB" sz="2000" dirty="0">
                <a:solidFill>
                  <a:srgbClr val="404040"/>
                </a:solidFill>
                <a:effectLst/>
                <a:latin typeface="VAG Rounded Std Light"/>
                <a:ea typeface="Lora" pitchFamily="2" charset="0"/>
                <a:cs typeface="Arial" panose="020B0604020202020204" pitchFamily="34" charset="0"/>
              </a:rPr>
              <a:t>Adaptation Fund (AF) </a:t>
            </a:r>
            <a:endParaRPr lang="en-US" sz="2000" dirty="0">
              <a:solidFill>
                <a:srgbClr val="404040"/>
              </a:solidFill>
              <a:effectLst/>
              <a:latin typeface="VAG Rounded Std Light"/>
              <a:ea typeface="Lora" pitchFamily="2"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tabLst>
                <a:tab pos="228600" algn="l"/>
                <a:tab pos="457200" algn="l"/>
              </a:tabLst>
            </a:pPr>
            <a:r>
              <a:rPr lang="en-GB" sz="2000" dirty="0">
                <a:solidFill>
                  <a:srgbClr val="404040"/>
                </a:solidFill>
                <a:effectLst/>
                <a:latin typeface="VAG Rounded Std Light"/>
                <a:ea typeface="Lora" pitchFamily="2" charset="0"/>
                <a:cs typeface="Arial" panose="020B0604020202020204" pitchFamily="34" charset="0"/>
              </a:rPr>
              <a:t>Climate Investment Funds (CIF) </a:t>
            </a:r>
            <a:endParaRPr lang="en-US" sz="2000" dirty="0">
              <a:solidFill>
                <a:srgbClr val="404040"/>
              </a:solidFill>
              <a:effectLst/>
              <a:latin typeface="VAG Rounded Std Light"/>
              <a:ea typeface="Lora" pitchFamily="2" charset="0"/>
              <a:cs typeface="Arial" panose="020B0604020202020204" pitchFamily="34" charset="0"/>
            </a:endParaRPr>
          </a:p>
        </p:txBody>
      </p:sp>
      <p:pic>
        <p:nvPicPr>
          <p:cNvPr id="2" name="Picture 1" descr="A screenshot of a computer&#10;&#10;Description automatically generated">
            <a:extLst>
              <a:ext uri="{FF2B5EF4-FFF2-40B4-BE49-F238E27FC236}">
                <a16:creationId xmlns:a16="http://schemas.microsoft.com/office/drawing/2014/main" id="{A0159062-82AE-FEDB-3D9C-8933D35BA5A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09472" y="3302000"/>
            <a:ext cx="9550974" cy="3469881"/>
          </a:xfrm>
          <a:prstGeom prst="rect">
            <a:avLst/>
          </a:prstGeom>
        </p:spPr>
      </p:pic>
    </p:spTree>
    <p:extLst>
      <p:ext uri="{BB962C8B-B14F-4D97-AF65-F5344CB8AC3E}">
        <p14:creationId xmlns:p14="http://schemas.microsoft.com/office/powerpoint/2010/main" val="1688526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978156-D1FE-1420-8B63-6126321D1C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70139C-540A-A489-3366-EF71FAD22B65}"/>
              </a:ext>
            </a:extLst>
          </p:cNvPr>
          <p:cNvSpPr>
            <a:spLocks noGrp="1"/>
          </p:cNvSpPr>
          <p:nvPr>
            <p:ph type="title"/>
          </p:nvPr>
        </p:nvSpPr>
        <p:spPr>
          <a:xfrm>
            <a:off x="769619" y="2459736"/>
            <a:ext cx="10652760" cy="969264"/>
          </a:xfrm>
        </p:spPr>
        <p:txBody>
          <a:bodyPr>
            <a:normAutofit/>
          </a:bodyPr>
          <a:lstStyle/>
          <a:p>
            <a:pPr algn="ctr"/>
            <a:r>
              <a:rPr lang="en-GB" sz="4000">
                <a:solidFill>
                  <a:schemeClr val="bg1"/>
                </a:solidFill>
              </a:rPr>
              <a:t>Our river</a:t>
            </a:r>
            <a:endParaRPr lang="en-NL" sz="4000">
              <a:solidFill>
                <a:schemeClr val="bg1"/>
              </a:solidFill>
            </a:endParaRPr>
          </a:p>
        </p:txBody>
      </p:sp>
      <p:sp>
        <p:nvSpPr>
          <p:cNvPr id="3" name="Content Placeholder 2">
            <a:extLst>
              <a:ext uri="{FF2B5EF4-FFF2-40B4-BE49-F238E27FC236}">
                <a16:creationId xmlns:a16="http://schemas.microsoft.com/office/drawing/2014/main" id="{8127F833-B461-F62C-9431-742E782548F7}"/>
              </a:ext>
            </a:extLst>
          </p:cNvPr>
          <p:cNvSpPr>
            <a:spLocks noGrp="1"/>
          </p:cNvSpPr>
          <p:nvPr>
            <p:ph idx="1"/>
          </p:nvPr>
        </p:nvSpPr>
        <p:spPr>
          <a:xfrm>
            <a:off x="2433922" y="3429000"/>
            <a:ext cx="7324153" cy="1545336"/>
          </a:xfrm>
          <a:noFill/>
        </p:spPr>
        <p:txBody>
          <a:bodyPr/>
          <a:lstStyle/>
          <a:p>
            <a:pPr algn="ctr"/>
            <a:r>
              <a:rPr lang="en-GB">
                <a:solidFill>
                  <a:schemeClr val="bg1"/>
                </a:solidFill>
              </a:rPr>
              <a:t>Our river is not alone – there are side rivers and tributaries joining forces</a:t>
            </a:r>
          </a:p>
          <a:p>
            <a:pPr algn="ctr"/>
            <a:endParaRPr lang="en-NL">
              <a:solidFill>
                <a:schemeClr val="bg1"/>
              </a:solidFill>
            </a:endParaRPr>
          </a:p>
        </p:txBody>
      </p:sp>
    </p:spTree>
    <p:extLst>
      <p:ext uri="{BB962C8B-B14F-4D97-AF65-F5344CB8AC3E}">
        <p14:creationId xmlns:p14="http://schemas.microsoft.com/office/powerpoint/2010/main" val="35240745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13683-69C6-F488-58CF-155371FBD5D0}"/>
              </a:ext>
            </a:extLst>
          </p:cNvPr>
          <p:cNvSpPr>
            <a:spLocks noGrp="1"/>
          </p:cNvSpPr>
          <p:nvPr>
            <p:ph type="title"/>
          </p:nvPr>
        </p:nvSpPr>
        <p:spPr>
          <a:xfrm>
            <a:off x="429768" y="3355250"/>
            <a:ext cx="10652760" cy="969264"/>
          </a:xfrm>
        </p:spPr>
        <p:txBody>
          <a:bodyPr>
            <a:normAutofit fontScale="90000"/>
          </a:bodyPr>
          <a:lstStyle/>
          <a:p>
            <a:pPr marL="180340" marR="0">
              <a:spcBef>
                <a:spcPts val="1000"/>
              </a:spcBef>
              <a:spcAft>
                <a:spcPts val="0"/>
              </a:spcAft>
            </a:pPr>
            <a:r>
              <a:rPr lang="en-GB" sz="3600" b="1" dirty="0">
                <a:solidFill>
                  <a:srgbClr val="404040"/>
                </a:solidFill>
                <a:effectLst/>
                <a:latin typeface="VAG Rounded Std Thin"/>
                <a:ea typeface="Times New Roman" panose="02020603050405020304" pitchFamily="18" charset="0"/>
                <a:cs typeface="Times New Roman" panose="02020603050405020304" pitchFamily="18" charset="0"/>
              </a:rPr>
              <a:t>All Climate Finance must </a:t>
            </a:r>
            <a:r>
              <a:rPr lang="en-GB" sz="3600" b="1" dirty="0">
                <a:solidFill>
                  <a:srgbClr val="404040"/>
                </a:solidFill>
                <a:latin typeface="VAG Rounded Std Thin"/>
                <a:ea typeface="Times New Roman" panose="02020603050405020304" pitchFamily="18" charset="0"/>
                <a:cs typeface="Times New Roman" panose="02020603050405020304" pitchFamily="18" charset="0"/>
              </a:rPr>
              <a:t>have a clear climate rationale and contribute to </a:t>
            </a:r>
            <a:r>
              <a:rPr lang="en-GB" sz="3600" b="1" dirty="0">
                <a:solidFill>
                  <a:schemeClr val="tx1"/>
                </a:solidFill>
                <a:latin typeface="VAG Rounded Std Thin"/>
                <a:ea typeface="Times New Roman" panose="02020603050405020304" pitchFamily="18" charset="0"/>
                <a:cs typeface="Times New Roman" panose="02020603050405020304" pitchFamily="18" charset="0"/>
              </a:rPr>
              <a:t>a</a:t>
            </a:r>
            <a:r>
              <a:rPr lang="en-GB" sz="3600" b="1" dirty="0">
                <a:solidFill>
                  <a:schemeClr val="tx1"/>
                </a:solidFill>
                <a:effectLst/>
                <a:latin typeface="VAG Rounded Std Thin"/>
                <a:ea typeface="Times New Roman" panose="02020603050405020304" pitchFamily="18" charset="0"/>
                <a:cs typeface="Times New Roman" panose="02020603050405020304" pitchFamily="18" charset="0"/>
              </a:rPr>
              <a:t>dditionality</a:t>
            </a:r>
            <a:br>
              <a:rPr lang="en-US" sz="1800" b="1" dirty="0">
                <a:solidFill>
                  <a:srgbClr val="404040"/>
                </a:solidFill>
                <a:effectLst/>
                <a:latin typeface="VAG Rounded Std Thin"/>
                <a:ea typeface="Times New Roman" panose="02020603050405020304" pitchFamily="18" charset="0"/>
                <a:cs typeface="Times New Roman" panose="02020603050405020304" pitchFamily="18" charset="0"/>
              </a:rPr>
            </a:br>
            <a:br>
              <a:rPr lang="en-US" sz="1800" b="1" dirty="0">
                <a:solidFill>
                  <a:srgbClr val="404040"/>
                </a:solidFill>
                <a:effectLst/>
                <a:latin typeface="VAG Rounded Std Thin"/>
                <a:ea typeface="Times New Roman" panose="02020603050405020304" pitchFamily="18" charset="0"/>
                <a:cs typeface="Times New Roman" panose="02020603050405020304" pitchFamily="18" charset="0"/>
              </a:rPr>
            </a:br>
            <a:br>
              <a:rPr lang="en-US" sz="2800" b="1" dirty="0">
                <a:solidFill>
                  <a:srgbClr val="404040"/>
                </a:solidFill>
                <a:effectLst/>
                <a:latin typeface="VAG Rounded Std Thin"/>
                <a:ea typeface="Times New Roman" panose="02020603050405020304" pitchFamily="18" charset="0"/>
                <a:cs typeface="Times New Roman" panose="02020603050405020304" pitchFamily="18" charset="0"/>
              </a:rPr>
            </a:br>
            <a:r>
              <a:rPr lang="en-GB" sz="2800" b="1" dirty="0">
                <a:solidFill>
                  <a:srgbClr val="404040"/>
                </a:solidFill>
                <a:effectLst/>
                <a:latin typeface="VAG Rounded Std Light"/>
                <a:ea typeface="Lora" pitchFamily="2" charset="0"/>
                <a:cs typeface="Arial" panose="020B0604020202020204" pitchFamily="34" charset="0"/>
              </a:rPr>
              <a:t>Additionality</a:t>
            </a:r>
            <a:r>
              <a:rPr lang="en-GB" sz="2800" dirty="0">
                <a:solidFill>
                  <a:srgbClr val="404040"/>
                </a:solidFill>
                <a:effectLst/>
                <a:latin typeface="VAG Rounded Std Light"/>
                <a:ea typeface="Lora" pitchFamily="2" charset="0"/>
                <a:cs typeface="Arial" panose="020B0604020202020204" pitchFamily="34" charset="0"/>
              </a:rPr>
              <a:t> is the additional costs required to make a service climate resilient or/and low carbon. This is the part of an intervention that can be directly attributable to climate change. This ensures that as climate finance increases, it does not reduce the funding available for other development needs.</a:t>
            </a:r>
            <a:br>
              <a:rPr lang="en-GB" sz="2800" dirty="0">
                <a:solidFill>
                  <a:srgbClr val="404040"/>
                </a:solidFill>
                <a:effectLst/>
                <a:latin typeface="VAG Rounded Std Light"/>
                <a:ea typeface="Lora" pitchFamily="2" charset="0"/>
                <a:cs typeface="Arial" panose="020B0604020202020204" pitchFamily="34" charset="0"/>
              </a:rPr>
            </a:br>
            <a:br>
              <a:rPr lang="en-GB" sz="2800" dirty="0">
                <a:solidFill>
                  <a:srgbClr val="404040"/>
                </a:solidFill>
                <a:effectLst/>
                <a:latin typeface="VAG Rounded Std Light"/>
                <a:ea typeface="Lora" pitchFamily="2" charset="0"/>
                <a:cs typeface="Arial" panose="020B0604020202020204" pitchFamily="34" charset="0"/>
              </a:rPr>
            </a:br>
            <a:r>
              <a:rPr lang="en-GB" sz="2800" b="1" dirty="0">
                <a:solidFill>
                  <a:schemeClr val="tx1"/>
                </a:solidFill>
                <a:effectLst/>
                <a:latin typeface="VAG Rounded Std Light"/>
                <a:ea typeface="Lora" pitchFamily="2" charset="0"/>
                <a:cs typeface="Arial" panose="020B0604020202020204" pitchFamily="34" charset="0"/>
              </a:rPr>
              <a:t>Climate Risk </a:t>
            </a:r>
            <a:r>
              <a:rPr lang="en-GB" sz="2800" dirty="0">
                <a:solidFill>
                  <a:schemeClr val="tx1"/>
                </a:solidFill>
                <a:effectLst/>
                <a:latin typeface="VAG Rounded Std Light"/>
                <a:ea typeface="Lora" pitchFamily="2" charset="0"/>
                <a:cs typeface="Arial" panose="020B0604020202020204" pitchFamily="34" charset="0"/>
              </a:rPr>
              <a:t>– that speaks to hazards, vulnerabilities, and exposure is a prerequisite for a clear </a:t>
            </a:r>
            <a:r>
              <a:rPr lang="en-GB" sz="2800" b="1" dirty="0">
                <a:solidFill>
                  <a:schemeClr val="tx1"/>
                </a:solidFill>
                <a:effectLst/>
                <a:latin typeface="VAG Rounded Std Light"/>
                <a:ea typeface="Lora" pitchFamily="2" charset="0"/>
                <a:cs typeface="Arial" panose="020B0604020202020204" pitchFamily="34" charset="0"/>
              </a:rPr>
              <a:t>climate rationale </a:t>
            </a:r>
            <a:r>
              <a:rPr lang="en-GB" sz="2800" dirty="0">
                <a:solidFill>
                  <a:srgbClr val="404040"/>
                </a:solidFill>
                <a:effectLst/>
                <a:latin typeface="VAG Rounded Std Light"/>
                <a:ea typeface="Lora" pitchFamily="2" charset="0"/>
                <a:cs typeface="Arial" panose="020B0604020202020204" pitchFamily="34" charset="0"/>
              </a:rPr>
              <a:t>to address additionality.</a:t>
            </a:r>
            <a:br>
              <a:rPr lang="en-GB" sz="2800" dirty="0">
                <a:solidFill>
                  <a:srgbClr val="404040"/>
                </a:solidFill>
                <a:effectLst/>
                <a:latin typeface="VAG Rounded Std Light"/>
                <a:ea typeface="Lora" pitchFamily="2" charset="0"/>
                <a:cs typeface="Arial" panose="020B0604020202020204" pitchFamily="34" charset="0"/>
              </a:rPr>
            </a:br>
            <a:br>
              <a:rPr lang="en-US" sz="2800" dirty="0">
                <a:solidFill>
                  <a:srgbClr val="404040"/>
                </a:solidFill>
                <a:effectLst/>
                <a:latin typeface="VAG Rounded Std Light"/>
                <a:ea typeface="Lora" pitchFamily="2" charset="0"/>
                <a:cs typeface="Arial" panose="020B0604020202020204" pitchFamily="34" charset="0"/>
              </a:rPr>
            </a:br>
            <a:endParaRPr lang="en-US" sz="2800" dirty="0"/>
          </a:p>
        </p:txBody>
      </p:sp>
    </p:spTree>
    <p:extLst>
      <p:ext uri="{BB962C8B-B14F-4D97-AF65-F5344CB8AC3E}">
        <p14:creationId xmlns:p14="http://schemas.microsoft.com/office/powerpoint/2010/main" val="17083349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605C79FB-8207-365D-C7DF-1164EB7C5A41}"/>
              </a:ext>
            </a:extLst>
          </p:cNvPr>
          <p:cNvGraphicFramePr>
            <a:graphicFrameLocks noGrp="1"/>
          </p:cNvGraphicFramePr>
          <p:nvPr/>
        </p:nvGraphicFramePr>
        <p:xfrm>
          <a:off x="1590040" y="1919408"/>
          <a:ext cx="9154160" cy="4547016"/>
        </p:xfrm>
        <a:graphic>
          <a:graphicData uri="http://schemas.openxmlformats.org/drawingml/2006/table">
            <a:tbl>
              <a:tblPr firstRow="1" firstCol="1" bandRow="1">
                <a:tableStyleId>{5C22544A-7EE6-4342-B048-85BDC9FD1C3A}</a:tableStyleId>
              </a:tblPr>
              <a:tblGrid>
                <a:gridCol w="4389120">
                  <a:extLst>
                    <a:ext uri="{9D8B030D-6E8A-4147-A177-3AD203B41FA5}">
                      <a16:colId xmlns:a16="http://schemas.microsoft.com/office/drawing/2014/main" val="2128271735"/>
                    </a:ext>
                  </a:extLst>
                </a:gridCol>
                <a:gridCol w="4765040">
                  <a:extLst>
                    <a:ext uri="{9D8B030D-6E8A-4147-A177-3AD203B41FA5}">
                      <a16:colId xmlns:a16="http://schemas.microsoft.com/office/drawing/2014/main" val="2808957824"/>
                    </a:ext>
                  </a:extLst>
                </a:gridCol>
              </a:tblGrid>
              <a:tr h="523656">
                <a:tc>
                  <a:txBody>
                    <a:bodyPr/>
                    <a:lstStyle/>
                    <a:p>
                      <a:pPr marL="0" marR="0" algn="ctr">
                        <a:spcBef>
                          <a:spcPts val="0"/>
                        </a:spcBef>
                        <a:spcAft>
                          <a:spcPts val="0"/>
                        </a:spcAft>
                      </a:pPr>
                      <a:r>
                        <a:rPr lang="en-GB" sz="2400">
                          <a:effectLst/>
                        </a:rPr>
                        <a:t>Good examples</a:t>
                      </a:r>
                      <a:endParaRPr lang="en-US" sz="2400">
                        <a:solidFill>
                          <a:srgbClr val="404040"/>
                        </a:solidFill>
                        <a:effectLst/>
                        <a:latin typeface="VAG Rounded Std Light"/>
                        <a:ea typeface="Lora" pitchFamily="2" charset="0"/>
                        <a:cs typeface="Arial" panose="020B0604020202020204" pitchFamily="34" charset="0"/>
                      </a:endParaRPr>
                    </a:p>
                  </a:txBody>
                  <a:tcPr marL="68580" marR="68580" marT="0" marB="0"/>
                </a:tc>
                <a:tc>
                  <a:txBody>
                    <a:bodyPr/>
                    <a:lstStyle/>
                    <a:p>
                      <a:pPr marL="0" marR="0" algn="ctr">
                        <a:spcBef>
                          <a:spcPts val="0"/>
                        </a:spcBef>
                        <a:spcAft>
                          <a:spcPts val="0"/>
                        </a:spcAft>
                      </a:pPr>
                      <a:r>
                        <a:rPr lang="en-GB" sz="2400">
                          <a:effectLst/>
                        </a:rPr>
                        <a:t>Bad examples</a:t>
                      </a:r>
                      <a:endParaRPr lang="en-US" sz="2400">
                        <a:solidFill>
                          <a:srgbClr val="404040"/>
                        </a:solidFill>
                        <a:effectLst/>
                        <a:latin typeface="VAG Rounded Std Light"/>
                        <a:ea typeface="Lora" pitchFamily="2" charset="0"/>
                        <a:cs typeface="Arial" panose="020B0604020202020204" pitchFamily="34" charset="0"/>
                      </a:endParaRPr>
                    </a:p>
                  </a:txBody>
                  <a:tcPr marL="68580" marR="68580" marT="0" marB="0"/>
                </a:tc>
                <a:extLst>
                  <a:ext uri="{0D108BD9-81ED-4DB2-BD59-A6C34878D82A}">
                    <a16:rowId xmlns:a16="http://schemas.microsoft.com/office/drawing/2014/main" val="3433951217"/>
                  </a:ext>
                </a:extLst>
              </a:tr>
              <a:tr h="0">
                <a:tc>
                  <a:txBody>
                    <a:bodyPr/>
                    <a:lstStyle/>
                    <a:p>
                      <a:pPr marL="342900" marR="0" lvl="0" indent="-342900" algn="l">
                        <a:spcBef>
                          <a:spcPts val="0"/>
                        </a:spcBef>
                        <a:spcAft>
                          <a:spcPts val="0"/>
                        </a:spcAft>
                        <a:buFont typeface="Symbol" panose="05050102010706020507" pitchFamily="18" charset="2"/>
                        <a:buChar char=""/>
                      </a:pPr>
                      <a:r>
                        <a:rPr lang="en-GB" sz="2400" b="0" dirty="0">
                          <a:solidFill>
                            <a:srgbClr val="4D4D4D"/>
                          </a:solidFill>
                          <a:effectLst/>
                        </a:rPr>
                        <a:t>Climate-resilient water infrastructure to survive floods and </a:t>
                      </a:r>
                      <a:r>
                        <a:rPr lang="en-GB" sz="2400" b="0" kern="1200" dirty="0">
                          <a:solidFill>
                            <a:srgbClr val="4D4D4D"/>
                          </a:solidFill>
                          <a:effectLst/>
                          <a:latin typeface="+mn-lt"/>
                          <a:ea typeface="+mn-ea"/>
                          <a:cs typeface="+mn-cs"/>
                        </a:rPr>
                        <a:t>droughts</a:t>
                      </a:r>
                      <a:endParaRPr lang="en-US" sz="2400" b="0" kern="1200" dirty="0">
                        <a:solidFill>
                          <a:srgbClr val="4D4D4D"/>
                        </a:solidFill>
                        <a:effectLst/>
                        <a:latin typeface="+mn-lt"/>
                        <a:ea typeface="+mn-ea"/>
                        <a:cs typeface="+mn-cs"/>
                      </a:endParaRPr>
                    </a:p>
                    <a:p>
                      <a:pPr marL="342900" marR="0" lvl="0" indent="-342900" algn="l">
                        <a:spcBef>
                          <a:spcPts val="0"/>
                        </a:spcBef>
                        <a:spcAft>
                          <a:spcPts val="0"/>
                        </a:spcAft>
                        <a:buFont typeface="Symbol" panose="05050102010706020507" pitchFamily="18" charset="2"/>
                        <a:buChar char=""/>
                      </a:pPr>
                      <a:r>
                        <a:rPr lang="en-GB" sz="2400" b="0" dirty="0">
                          <a:solidFill>
                            <a:srgbClr val="4D4D4D"/>
                          </a:solidFill>
                          <a:effectLst/>
                        </a:rPr>
                        <a:t>Leakage reduction to conserve scarce water resources</a:t>
                      </a:r>
                      <a:endParaRPr lang="en-US" sz="2400" b="0" dirty="0">
                        <a:solidFill>
                          <a:srgbClr val="4D4D4D"/>
                        </a:solidFill>
                        <a:effectLst/>
                      </a:endParaRPr>
                    </a:p>
                    <a:p>
                      <a:pPr marL="342900" marR="0" lvl="0" indent="-342900" algn="l">
                        <a:spcBef>
                          <a:spcPts val="0"/>
                        </a:spcBef>
                        <a:spcAft>
                          <a:spcPts val="0"/>
                        </a:spcAft>
                        <a:buFont typeface="Symbol" panose="05050102010706020507" pitchFamily="18" charset="2"/>
                        <a:buChar char=""/>
                      </a:pPr>
                      <a:r>
                        <a:rPr lang="en-GB" sz="2400" b="0" dirty="0">
                          <a:solidFill>
                            <a:srgbClr val="4D4D4D"/>
                          </a:solidFill>
                          <a:effectLst/>
                        </a:rPr>
                        <a:t>Water storage to maintain services during floods and droughts</a:t>
                      </a:r>
                      <a:endParaRPr lang="en-US" sz="2400" b="0" dirty="0">
                        <a:solidFill>
                          <a:srgbClr val="4D4D4D"/>
                        </a:solidFill>
                        <a:effectLst/>
                      </a:endParaRPr>
                    </a:p>
                    <a:p>
                      <a:pPr marL="342900" marR="0" lvl="0" indent="-342900" algn="l">
                        <a:spcBef>
                          <a:spcPts val="0"/>
                        </a:spcBef>
                        <a:spcAft>
                          <a:spcPts val="0"/>
                        </a:spcAft>
                        <a:buFont typeface="Symbol" panose="05050102010706020507" pitchFamily="18" charset="2"/>
                        <a:buChar char=""/>
                      </a:pPr>
                      <a:r>
                        <a:rPr lang="en-GB" sz="2400" b="0" dirty="0">
                          <a:solidFill>
                            <a:srgbClr val="4D4D4D"/>
                          </a:solidFill>
                          <a:effectLst/>
                        </a:rPr>
                        <a:t>Addressing new disease vectors </a:t>
                      </a:r>
                      <a:endParaRPr lang="en-US" sz="2400" b="0" dirty="0">
                        <a:solidFill>
                          <a:srgbClr val="4D4D4D"/>
                        </a:solidFill>
                        <a:effectLst/>
                        <a:latin typeface="VAG Rounded Std Light"/>
                        <a:ea typeface="Lora" pitchFamily="2" charset="0"/>
                        <a:cs typeface="Arial" panose="020B0604020202020204" pitchFamily="34" charset="0"/>
                      </a:endParaRPr>
                    </a:p>
                  </a:txBody>
                  <a:tcPr marL="68580" marR="68580" marT="0" marB="0">
                    <a:solidFill>
                      <a:schemeClr val="bg1"/>
                    </a:solidFill>
                  </a:tcPr>
                </a:tc>
                <a:tc>
                  <a:txBody>
                    <a:bodyPr/>
                    <a:lstStyle/>
                    <a:p>
                      <a:pPr marL="342900" marR="0" lvl="0" indent="-342900" algn="l">
                        <a:spcBef>
                          <a:spcPts val="0"/>
                        </a:spcBef>
                        <a:spcAft>
                          <a:spcPts val="0"/>
                        </a:spcAft>
                        <a:buFont typeface="Symbol" panose="05050102010706020507" pitchFamily="18" charset="2"/>
                        <a:buChar char=""/>
                      </a:pPr>
                      <a:r>
                        <a:rPr lang="en-GB" sz="2400" dirty="0">
                          <a:effectLst/>
                        </a:rPr>
                        <a:t>Increasing per capita water use, increasing population</a:t>
                      </a:r>
                      <a:endParaRPr lang="en-US" sz="2400" dirty="0">
                        <a:effectLst/>
                      </a:endParaRPr>
                    </a:p>
                    <a:p>
                      <a:pPr marL="342900" marR="0" lvl="0" indent="-342900" algn="l">
                        <a:spcBef>
                          <a:spcPts val="0"/>
                        </a:spcBef>
                        <a:spcAft>
                          <a:spcPts val="0"/>
                        </a:spcAft>
                        <a:buFont typeface="Symbol" panose="05050102010706020507" pitchFamily="18" charset="2"/>
                        <a:buChar char=""/>
                      </a:pPr>
                      <a:r>
                        <a:rPr lang="en-GB" sz="2400" dirty="0">
                          <a:effectLst/>
                        </a:rPr>
                        <a:t>Urban migration and refugees (unless ‘climate refugees’)</a:t>
                      </a:r>
                      <a:endParaRPr lang="en-US" sz="2400" dirty="0">
                        <a:effectLst/>
                      </a:endParaRPr>
                    </a:p>
                    <a:p>
                      <a:pPr marL="342900" marR="0" lvl="0" indent="-342900" algn="l">
                        <a:spcBef>
                          <a:spcPts val="0"/>
                        </a:spcBef>
                        <a:spcAft>
                          <a:spcPts val="0"/>
                        </a:spcAft>
                        <a:buFont typeface="Symbol" panose="05050102010706020507" pitchFamily="18" charset="2"/>
                        <a:buChar char=""/>
                      </a:pPr>
                      <a:r>
                        <a:rPr lang="en-GB" sz="2400" dirty="0">
                          <a:effectLst/>
                        </a:rPr>
                        <a:t>Lack of maintenance</a:t>
                      </a:r>
                      <a:endParaRPr lang="en-US" sz="2400" dirty="0">
                        <a:effectLst/>
                      </a:endParaRPr>
                    </a:p>
                    <a:p>
                      <a:pPr marL="342900" marR="0" lvl="0" indent="-342900" algn="l">
                        <a:spcBef>
                          <a:spcPts val="0"/>
                        </a:spcBef>
                        <a:spcAft>
                          <a:spcPts val="0"/>
                        </a:spcAft>
                        <a:buFont typeface="Symbol" panose="05050102010706020507" pitchFamily="18" charset="2"/>
                        <a:buChar char=""/>
                      </a:pPr>
                      <a:r>
                        <a:rPr lang="en-GB" sz="2400" dirty="0">
                          <a:effectLst/>
                        </a:rPr>
                        <a:t>Improving WASH coverage for development purposes</a:t>
                      </a:r>
                      <a:endParaRPr lang="en-US" sz="2400" dirty="0">
                        <a:solidFill>
                          <a:srgbClr val="404040"/>
                        </a:solidFill>
                        <a:effectLst/>
                        <a:latin typeface="VAG Rounded Std Light"/>
                        <a:ea typeface="Lora" pitchFamily="2" charset="0"/>
                        <a:cs typeface="Arial" panose="020B0604020202020204" pitchFamily="34" charset="0"/>
                      </a:endParaRPr>
                    </a:p>
                  </a:txBody>
                  <a:tcPr marL="68580" marR="68580" marT="0" marB="0">
                    <a:solidFill>
                      <a:schemeClr val="bg1"/>
                    </a:solidFill>
                  </a:tcPr>
                </a:tc>
                <a:extLst>
                  <a:ext uri="{0D108BD9-81ED-4DB2-BD59-A6C34878D82A}">
                    <a16:rowId xmlns:a16="http://schemas.microsoft.com/office/drawing/2014/main" val="174808210"/>
                  </a:ext>
                </a:extLst>
              </a:tr>
            </a:tbl>
          </a:graphicData>
        </a:graphic>
      </p:graphicFrame>
      <p:sp>
        <p:nvSpPr>
          <p:cNvPr id="2" name="TextBox 1">
            <a:extLst>
              <a:ext uri="{FF2B5EF4-FFF2-40B4-BE49-F238E27FC236}">
                <a16:creationId xmlns:a16="http://schemas.microsoft.com/office/drawing/2014/main" id="{CB71F853-7827-8474-A027-DBCAD51FC927}"/>
              </a:ext>
            </a:extLst>
          </p:cNvPr>
          <p:cNvSpPr txBox="1"/>
          <p:nvPr/>
        </p:nvSpPr>
        <p:spPr>
          <a:xfrm>
            <a:off x="2956560" y="391576"/>
            <a:ext cx="6421120"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rial" panose="020B0604020202020204"/>
                <a:ea typeface="+mn-ea"/>
                <a:cs typeface="Arial"/>
                <a:sym typeface="Arial"/>
              </a:rPr>
              <a:t>Climate Rationale for water services Examples for floods and droughts</a:t>
            </a:r>
          </a:p>
        </p:txBody>
      </p:sp>
    </p:spTree>
    <p:extLst>
      <p:ext uri="{BB962C8B-B14F-4D97-AF65-F5344CB8AC3E}">
        <p14:creationId xmlns:p14="http://schemas.microsoft.com/office/powerpoint/2010/main" val="2091481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EF93A-7129-6CC8-B448-68B04CF3DA2B}"/>
            </a:ext>
          </a:extLst>
        </p:cNvPr>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F98FF73-FFF3-2481-6029-6123E926CCE0}"/>
              </a:ext>
            </a:extLst>
          </p:cNvPr>
          <p:cNvGraphicFramePr>
            <a:graphicFrameLocks noGrp="1"/>
          </p:cNvGraphicFramePr>
          <p:nvPr/>
        </p:nvGraphicFramePr>
        <p:xfrm>
          <a:off x="1153160" y="1490980"/>
          <a:ext cx="9885680" cy="5225182"/>
        </p:xfrm>
        <a:graphic>
          <a:graphicData uri="http://schemas.openxmlformats.org/drawingml/2006/table">
            <a:tbl>
              <a:tblPr firstRow="1" firstCol="1" bandRow="1">
                <a:tableStyleId>{5C22544A-7EE6-4342-B048-85BDC9FD1C3A}</a:tableStyleId>
              </a:tblPr>
              <a:tblGrid>
                <a:gridCol w="5054852">
                  <a:extLst>
                    <a:ext uri="{9D8B030D-6E8A-4147-A177-3AD203B41FA5}">
                      <a16:colId xmlns:a16="http://schemas.microsoft.com/office/drawing/2014/main" val="3594771616"/>
                    </a:ext>
                  </a:extLst>
                </a:gridCol>
                <a:gridCol w="4830828">
                  <a:extLst>
                    <a:ext uri="{9D8B030D-6E8A-4147-A177-3AD203B41FA5}">
                      <a16:colId xmlns:a16="http://schemas.microsoft.com/office/drawing/2014/main" val="3991481236"/>
                    </a:ext>
                  </a:extLst>
                </a:gridCol>
              </a:tblGrid>
              <a:tr h="470302">
                <a:tc>
                  <a:txBody>
                    <a:bodyPr/>
                    <a:lstStyle/>
                    <a:p>
                      <a:pPr marL="0" marR="0" algn="ctr">
                        <a:spcBef>
                          <a:spcPts val="0"/>
                        </a:spcBef>
                        <a:spcAft>
                          <a:spcPts val="0"/>
                        </a:spcAft>
                      </a:pPr>
                      <a:r>
                        <a:rPr lang="en-GB" sz="2400">
                          <a:effectLst/>
                        </a:rPr>
                        <a:t>Good examples</a:t>
                      </a:r>
                      <a:endParaRPr lang="en-US" sz="2400">
                        <a:solidFill>
                          <a:srgbClr val="404040"/>
                        </a:solidFill>
                        <a:effectLst/>
                        <a:latin typeface="VAG Rounded Std Light"/>
                        <a:ea typeface="Lora" pitchFamily="2" charset="0"/>
                        <a:cs typeface="Arial" panose="020B0604020202020204" pitchFamily="34" charset="0"/>
                      </a:endParaRPr>
                    </a:p>
                  </a:txBody>
                  <a:tcPr marL="68580" marR="68580" marT="0" marB="0"/>
                </a:tc>
                <a:tc>
                  <a:txBody>
                    <a:bodyPr/>
                    <a:lstStyle/>
                    <a:p>
                      <a:pPr marL="0" marR="0" algn="ctr">
                        <a:spcBef>
                          <a:spcPts val="0"/>
                        </a:spcBef>
                        <a:spcAft>
                          <a:spcPts val="0"/>
                        </a:spcAft>
                      </a:pPr>
                      <a:r>
                        <a:rPr lang="en-GB" sz="2400">
                          <a:effectLst/>
                        </a:rPr>
                        <a:t>Bad examples</a:t>
                      </a:r>
                      <a:endParaRPr lang="en-US" sz="2400">
                        <a:solidFill>
                          <a:srgbClr val="404040"/>
                        </a:solidFill>
                        <a:effectLst/>
                        <a:latin typeface="VAG Rounded Std Light"/>
                        <a:ea typeface="Lora" pitchFamily="2" charset="0"/>
                        <a:cs typeface="Arial" panose="020B0604020202020204" pitchFamily="34" charset="0"/>
                      </a:endParaRPr>
                    </a:p>
                  </a:txBody>
                  <a:tcPr marL="68580" marR="68580" marT="0" marB="0"/>
                </a:tc>
                <a:extLst>
                  <a:ext uri="{0D108BD9-81ED-4DB2-BD59-A6C34878D82A}">
                    <a16:rowId xmlns:a16="http://schemas.microsoft.com/office/drawing/2014/main" val="2576414637"/>
                  </a:ext>
                </a:extLst>
              </a:tr>
              <a:tr h="0">
                <a:tc>
                  <a:txBody>
                    <a:bodyPr/>
                    <a:lstStyle/>
                    <a:p>
                      <a:pPr marL="342900" marR="0" lvl="0" indent="-342900" algn="l">
                        <a:spcBef>
                          <a:spcPts val="0"/>
                        </a:spcBef>
                        <a:spcAft>
                          <a:spcPts val="0"/>
                        </a:spcAft>
                        <a:buFont typeface="Symbol" panose="05050102010706020507" pitchFamily="18" charset="2"/>
                        <a:buChar char=""/>
                      </a:pPr>
                      <a:r>
                        <a:rPr lang="en-GB" sz="2400" b="0" dirty="0">
                          <a:solidFill>
                            <a:srgbClr val="4D4D4D"/>
                          </a:solidFill>
                          <a:effectLst/>
                        </a:rPr>
                        <a:t>Climate-proofing hardware and infrastructure to </a:t>
                      </a:r>
                      <a:r>
                        <a:rPr lang="en-GB" sz="2400" b="0" kern="1200" dirty="0">
                          <a:solidFill>
                            <a:srgbClr val="4D4D4D"/>
                          </a:solidFill>
                          <a:effectLst/>
                          <a:latin typeface="+mn-lt"/>
                          <a:ea typeface="+mn-ea"/>
                          <a:cs typeface="+mn-cs"/>
                        </a:rPr>
                        <a:t>survive</a:t>
                      </a:r>
                      <a:r>
                        <a:rPr lang="en-GB" sz="2400" b="0" dirty="0">
                          <a:solidFill>
                            <a:srgbClr val="4D4D4D"/>
                          </a:solidFill>
                          <a:effectLst/>
                        </a:rPr>
                        <a:t> floods, fires and droughts</a:t>
                      </a:r>
                      <a:endParaRPr lang="en-US" sz="2400" b="0" dirty="0">
                        <a:solidFill>
                          <a:srgbClr val="4D4D4D"/>
                        </a:solidFill>
                        <a:effectLst/>
                      </a:endParaRPr>
                    </a:p>
                    <a:p>
                      <a:pPr marL="342900" marR="0" lvl="0" indent="-342900" algn="l">
                        <a:spcBef>
                          <a:spcPts val="0"/>
                        </a:spcBef>
                        <a:spcAft>
                          <a:spcPts val="0"/>
                        </a:spcAft>
                        <a:buFont typeface="Symbol" panose="05050102010706020507" pitchFamily="18" charset="2"/>
                        <a:buChar char=""/>
                      </a:pPr>
                      <a:r>
                        <a:rPr lang="en-GB" sz="2400" b="0" dirty="0">
                          <a:solidFill>
                            <a:srgbClr val="4D4D4D"/>
                          </a:solidFill>
                          <a:effectLst/>
                        </a:rPr>
                        <a:t>WASH services for persons relocating due to climate change (i.e., ‘climate refugees’)</a:t>
                      </a:r>
                      <a:endParaRPr lang="en-US" sz="2400" b="0" dirty="0">
                        <a:solidFill>
                          <a:srgbClr val="4D4D4D"/>
                        </a:solidFill>
                        <a:effectLst/>
                      </a:endParaRPr>
                    </a:p>
                    <a:p>
                      <a:pPr marL="342900" marR="0" lvl="0" indent="-342900" algn="l">
                        <a:spcBef>
                          <a:spcPts val="0"/>
                        </a:spcBef>
                        <a:spcAft>
                          <a:spcPts val="0"/>
                        </a:spcAft>
                        <a:buFont typeface="Symbol" panose="05050102010706020507" pitchFamily="18" charset="2"/>
                        <a:buChar char=""/>
                      </a:pPr>
                      <a:r>
                        <a:rPr lang="en-GB" sz="2400" b="0" dirty="0">
                          <a:solidFill>
                            <a:srgbClr val="4D4D4D"/>
                          </a:solidFill>
                          <a:effectLst/>
                        </a:rPr>
                        <a:t>Supplying treated wastewater to farmers/industry in drought-affected areas</a:t>
                      </a:r>
                      <a:endParaRPr lang="en-US" sz="2400" b="0" dirty="0">
                        <a:solidFill>
                          <a:srgbClr val="4D4D4D"/>
                        </a:solidFill>
                        <a:effectLst/>
                      </a:endParaRPr>
                    </a:p>
                    <a:p>
                      <a:pPr marL="342900" marR="0" lvl="0" indent="-342900" algn="l">
                        <a:spcBef>
                          <a:spcPts val="0"/>
                        </a:spcBef>
                        <a:spcAft>
                          <a:spcPts val="0"/>
                        </a:spcAft>
                        <a:buFont typeface="Symbol" panose="05050102010706020507" pitchFamily="18" charset="2"/>
                        <a:buChar char=""/>
                      </a:pPr>
                      <a:r>
                        <a:rPr lang="en-GB" sz="2400" b="0" dirty="0">
                          <a:solidFill>
                            <a:srgbClr val="4D4D4D"/>
                          </a:solidFill>
                          <a:effectLst/>
                        </a:rPr>
                        <a:t>Reducing the energy use of wastewater infrastructure</a:t>
                      </a:r>
                      <a:endParaRPr lang="en-US" sz="2400" b="0" dirty="0">
                        <a:solidFill>
                          <a:srgbClr val="4D4D4D"/>
                        </a:solidFill>
                        <a:effectLst/>
                      </a:endParaRPr>
                    </a:p>
                    <a:p>
                      <a:pPr marL="342900" marR="0" lvl="0" indent="-342900" algn="l">
                        <a:spcBef>
                          <a:spcPts val="0"/>
                        </a:spcBef>
                        <a:spcAft>
                          <a:spcPts val="0"/>
                        </a:spcAft>
                        <a:buFont typeface="Symbol" panose="05050102010706020507" pitchFamily="18" charset="2"/>
                        <a:buChar char=""/>
                      </a:pPr>
                      <a:r>
                        <a:rPr lang="en-GB" sz="2400" b="0" dirty="0">
                          <a:solidFill>
                            <a:srgbClr val="4D4D4D"/>
                          </a:solidFill>
                          <a:effectLst/>
                        </a:rPr>
                        <a:t>Capture and use of biogas as a renewable energy source</a:t>
                      </a:r>
                      <a:endParaRPr lang="en-US" sz="2400" b="0" dirty="0">
                        <a:solidFill>
                          <a:srgbClr val="4D4D4D"/>
                        </a:solidFill>
                        <a:effectLst/>
                        <a:latin typeface="VAG Rounded Std Light"/>
                        <a:ea typeface="Lora" pitchFamily="2" charset="0"/>
                        <a:cs typeface="Arial" panose="020B0604020202020204" pitchFamily="34" charset="0"/>
                      </a:endParaRPr>
                    </a:p>
                  </a:txBody>
                  <a:tcPr marL="68580" marR="68580" marT="0" marB="0">
                    <a:solidFill>
                      <a:schemeClr val="bg1"/>
                    </a:solidFill>
                  </a:tcPr>
                </a:tc>
                <a:tc>
                  <a:txBody>
                    <a:bodyPr/>
                    <a:lstStyle/>
                    <a:p>
                      <a:pPr marL="342900" marR="0" lvl="0" indent="-342900" algn="l">
                        <a:spcBef>
                          <a:spcPts val="0"/>
                        </a:spcBef>
                        <a:spcAft>
                          <a:spcPts val="0"/>
                        </a:spcAft>
                        <a:buFont typeface="Symbol" panose="05050102010706020507" pitchFamily="18" charset="2"/>
                        <a:buChar char=""/>
                      </a:pPr>
                      <a:r>
                        <a:rPr lang="en-GB" sz="2400" dirty="0">
                          <a:effectLst/>
                        </a:rPr>
                        <a:t>Projects to serve a growing population</a:t>
                      </a:r>
                      <a:endParaRPr lang="en-US" sz="2400" dirty="0">
                        <a:effectLst/>
                      </a:endParaRPr>
                    </a:p>
                    <a:p>
                      <a:pPr marL="342900" marR="0" lvl="0" indent="-342900" algn="l">
                        <a:spcBef>
                          <a:spcPts val="0"/>
                        </a:spcBef>
                        <a:spcAft>
                          <a:spcPts val="0"/>
                        </a:spcAft>
                        <a:buFont typeface="Symbol" panose="05050102010706020507" pitchFamily="18" charset="2"/>
                        <a:buChar char=""/>
                      </a:pPr>
                      <a:r>
                        <a:rPr lang="en-GB" sz="2400" dirty="0">
                          <a:effectLst/>
                        </a:rPr>
                        <a:t>Humanitarian interventions (e.g., responses to conflict situations)</a:t>
                      </a:r>
                      <a:endParaRPr lang="en-US" sz="2400" dirty="0">
                        <a:effectLst/>
                      </a:endParaRPr>
                    </a:p>
                    <a:p>
                      <a:pPr marL="342900" marR="0" lvl="0" indent="-342900" algn="l">
                        <a:spcBef>
                          <a:spcPts val="0"/>
                        </a:spcBef>
                        <a:spcAft>
                          <a:spcPts val="0"/>
                        </a:spcAft>
                        <a:buFont typeface="Symbol" panose="05050102010706020507" pitchFamily="18" charset="2"/>
                        <a:buChar char=""/>
                      </a:pPr>
                      <a:r>
                        <a:rPr lang="en-GB" sz="2400" dirty="0">
                          <a:effectLst/>
                        </a:rPr>
                        <a:t>Upgrading hardware (e.g., pit latrines to ventilated improved pit (VIP) toilets) </a:t>
                      </a:r>
                      <a:endParaRPr lang="en-US" sz="2400" dirty="0">
                        <a:effectLst/>
                      </a:endParaRPr>
                    </a:p>
                    <a:p>
                      <a:pPr marL="342900" marR="0" lvl="0" indent="-342900" algn="l">
                        <a:spcBef>
                          <a:spcPts val="0"/>
                        </a:spcBef>
                        <a:spcAft>
                          <a:spcPts val="0"/>
                        </a:spcAft>
                        <a:buFont typeface="Symbol" panose="05050102010706020507" pitchFamily="18" charset="2"/>
                        <a:buChar char=""/>
                      </a:pPr>
                      <a:r>
                        <a:rPr lang="en-GB" sz="2400" dirty="0">
                          <a:effectLst/>
                        </a:rPr>
                        <a:t>Treating wastewater to prevent pollution</a:t>
                      </a:r>
                      <a:endParaRPr lang="en-US" sz="2400" dirty="0">
                        <a:solidFill>
                          <a:srgbClr val="404040"/>
                        </a:solidFill>
                        <a:effectLst/>
                        <a:latin typeface="VAG Rounded Std Light"/>
                        <a:ea typeface="Lora" pitchFamily="2" charset="0"/>
                        <a:cs typeface="Arial" panose="020B0604020202020204" pitchFamily="34" charset="0"/>
                      </a:endParaRPr>
                    </a:p>
                  </a:txBody>
                  <a:tcPr marL="68580" marR="68580" marT="0" marB="0">
                    <a:solidFill>
                      <a:schemeClr val="bg1"/>
                    </a:solidFill>
                  </a:tcPr>
                </a:tc>
                <a:extLst>
                  <a:ext uri="{0D108BD9-81ED-4DB2-BD59-A6C34878D82A}">
                    <a16:rowId xmlns:a16="http://schemas.microsoft.com/office/drawing/2014/main" val="2143072039"/>
                  </a:ext>
                </a:extLst>
              </a:tr>
            </a:tbl>
          </a:graphicData>
        </a:graphic>
      </p:graphicFrame>
      <p:sp>
        <p:nvSpPr>
          <p:cNvPr id="2" name="TextBox 1">
            <a:extLst>
              <a:ext uri="{FF2B5EF4-FFF2-40B4-BE49-F238E27FC236}">
                <a16:creationId xmlns:a16="http://schemas.microsoft.com/office/drawing/2014/main" id="{93566BE0-9AB1-F747-7440-830C42903AEF}"/>
              </a:ext>
            </a:extLst>
          </p:cNvPr>
          <p:cNvSpPr txBox="1"/>
          <p:nvPr/>
        </p:nvSpPr>
        <p:spPr>
          <a:xfrm>
            <a:off x="2078990" y="328076"/>
            <a:ext cx="8703310"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rial" panose="020B0604020202020204"/>
                <a:ea typeface="+mn-ea"/>
                <a:cs typeface="Arial"/>
                <a:sym typeface="Arial"/>
              </a:rPr>
              <a:t>Climate Rationale for water and sanitation services –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rial" panose="020B0604020202020204"/>
                <a:ea typeface="+mn-ea"/>
                <a:cs typeface="Arial"/>
                <a:sym typeface="Arial"/>
              </a:rPr>
              <a:t>Examples for sanitation mitigation and adaptation</a:t>
            </a:r>
          </a:p>
        </p:txBody>
      </p:sp>
    </p:spTree>
    <p:extLst>
      <p:ext uri="{BB962C8B-B14F-4D97-AF65-F5344CB8AC3E}">
        <p14:creationId xmlns:p14="http://schemas.microsoft.com/office/powerpoint/2010/main" val="23283431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3084488-E3AF-C63F-36B2-FF330E3E6AA2}"/>
              </a:ext>
            </a:extLst>
          </p:cNvPr>
          <p:cNvSpPr>
            <a:spLocks noGrp="1"/>
          </p:cNvSpPr>
          <p:nvPr>
            <p:ph type="title"/>
          </p:nvPr>
        </p:nvSpPr>
        <p:spPr/>
        <p:txBody>
          <a:bodyPr>
            <a:normAutofit/>
          </a:bodyPr>
          <a:lstStyle/>
          <a:p>
            <a:pPr algn="ctr"/>
            <a:r>
              <a:rPr lang="en-US" sz="4000"/>
              <a:t>Tips for climate financing</a:t>
            </a:r>
          </a:p>
        </p:txBody>
      </p:sp>
      <p:sp>
        <p:nvSpPr>
          <p:cNvPr id="5" name="Content Placeholder 4">
            <a:extLst>
              <a:ext uri="{FF2B5EF4-FFF2-40B4-BE49-F238E27FC236}">
                <a16:creationId xmlns:a16="http://schemas.microsoft.com/office/drawing/2014/main" id="{26E747CF-C2F4-C3EA-9AA5-753623F8D98E}"/>
              </a:ext>
            </a:extLst>
          </p:cNvPr>
          <p:cNvSpPr>
            <a:spLocks noGrp="1"/>
          </p:cNvSpPr>
          <p:nvPr>
            <p:ph idx="1"/>
          </p:nvPr>
        </p:nvSpPr>
        <p:spPr>
          <a:xfrm>
            <a:off x="429768" y="1092066"/>
            <a:ext cx="11762232" cy="4115157"/>
          </a:xfrm>
        </p:spPr>
        <p:txBody>
          <a:bodyPr>
            <a:noAutofit/>
          </a:bodyPr>
          <a:lstStyle/>
          <a:p>
            <a:pPr marL="342900" marR="0" lvl="0" indent="-342900">
              <a:spcBef>
                <a:spcPts val="0"/>
              </a:spcBef>
              <a:spcAft>
                <a:spcPts val="1200"/>
              </a:spcAft>
              <a:buFont typeface="Symbol" panose="05050102010706020507" pitchFamily="18" charset="2"/>
              <a:buChar char=""/>
              <a:tabLst>
                <a:tab pos="228600" algn="l"/>
                <a:tab pos="457200" algn="l"/>
              </a:tabLst>
            </a:pPr>
            <a:r>
              <a:rPr lang="en-GB" sz="2400" b="1" dirty="0">
                <a:solidFill>
                  <a:srgbClr val="404040"/>
                </a:solidFill>
                <a:latin typeface="VAG Rounded Std Light"/>
                <a:ea typeface="Lora" pitchFamily="2" charset="0"/>
                <a:cs typeface="Arial" panose="020B0604020202020204" pitchFamily="34" charset="0"/>
              </a:rPr>
              <a:t>Know the landscape!</a:t>
            </a:r>
            <a:r>
              <a:rPr lang="en-GB" sz="2400" dirty="0">
                <a:solidFill>
                  <a:srgbClr val="404040"/>
                </a:solidFill>
                <a:latin typeface="VAG Rounded Std Light"/>
                <a:ea typeface="Lora" pitchFamily="2" charset="0"/>
                <a:cs typeface="Arial" panose="020B0604020202020204" pitchFamily="34" charset="0"/>
              </a:rPr>
              <a:t> </a:t>
            </a:r>
            <a:r>
              <a:rPr lang="en-GB" sz="2400" dirty="0">
                <a:solidFill>
                  <a:srgbClr val="404040"/>
                </a:solidFill>
                <a:effectLst/>
                <a:latin typeface="VAG Rounded Std Light"/>
                <a:ea typeface="Lora" pitchFamily="2" charset="0"/>
                <a:cs typeface="Arial" panose="020B0604020202020204" pitchFamily="34" charset="0"/>
              </a:rPr>
              <a:t>Who has received funding for what, where, and using which instruments? </a:t>
            </a:r>
            <a:r>
              <a:rPr lang="en-GB" sz="2400" dirty="0">
                <a:solidFill>
                  <a:srgbClr val="404040"/>
                </a:solidFill>
                <a:latin typeface="VAG Rounded Std Light"/>
                <a:ea typeface="Lora" pitchFamily="2" charset="0"/>
                <a:cs typeface="Arial" panose="020B0604020202020204" pitchFamily="34" charset="0"/>
              </a:rPr>
              <a:t>Who currently has direct access? </a:t>
            </a:r>
          </a:p>
          <a:p>
            <a:pPr marL="342900" indent="-342900">
              <a:spcBef>
                <a:spcPts val="0"/>
              </a:spcBef>
              <a:spcAft>
                <a:spcPts val="1200"/>
              </a:spcAft>
              <a:buFont typeface="Symbol" panose="05050102010706020507" pitchFamily="18" charset="2"/>
              <a:buChar char=""/>
              <a:tabLst>
                <a:tab pos="228600" algn="l"/>
                <a:tab pos="457200" algn="l"/>
              </a:tabLst>
            </a:pPr>
            <a:r>
              <a:rPr lang="en-GB" sz="2400" b="1" dirty="0">
                <a:solidFill>
                  <a:srgbClr val="404040"/>
                </a:solidFill>
                <a:effectLst/>
                <a:latin typeface="VAG Rounded Std Light"/>
                <a:ea typeface="Lora" pitchFamily="2" charset="0"/>
                <a:cs typeface="Arial" panose="020B0604020202020204" pitchFamily="34" charset="0"/>
              </a:rPr>
              <a:t>Develop a climate rationale</a:t>
            </a:r>
            <a:r>
              <a:rPr lang="en-GB" sz="2400" dirty="0">
                <a:solidFill>
                  <a:srgbClr val="404040"/>
                </a:solidFill>
                <a:effectLst/>
                <a:latin typeface="VAG Rounded Std Light"/>
                <a:ea typeface="Lora" pitchFamily="2" charset="0"/>
                <a:cs typeface="Arial" panose="020B0604020202020204" pitchFamily="34" charset="0"/>
              </a:rPr>
              <a:t> (at national or sub-national level) to clearly show </a:t>
            </a:r>
            <a:r>
              <a:rPr lang="en-GB" sz="2400" b="1" dirty="0">
                <a:solidFill>
                  <a:schemeClr val="tx1"/>
                </a:solidFill>
                <a:effectLst/>
                <a:latin typeface="VAG Rounded Std Light"/>
                <a:ea typeface="Lora" pitchFamily="2" charset="0"/>
                <a:cs typeface="Arial" panose="020B0604020202020204" pitchFamily="34" charset="0"/>
              </a:rPr>
              <a:t>additionality.  </a:t>
            </a:r>
            <a:r>
              <a:rPr lang="en-GB" sz="2400" dirty="0">
                <a:solidFill>
                  <a:srgbClr val="4D4D4D"/>
                </a:solidFill>
                <a:latin typeface="VAG Rounded Std Light"/>
                <a:ea typeface="Lora" pitchFamily="2" charset="0"/>
                <a:cs typeface="Arial" panose="020B0604020202020204" pitchFamily="34" charset="0"/>
              </a:rPr>
              <a:t>Clear articulation of climate risk will be expected.</a:t>
            </a:r>
            <a:endParaRPr lang="en-US" sz="2400" dirty="0">
              <a:solidFill>
                <a:srgbClr val="4D4D4D"/>
              </a:solidFill>
              <a:effectLst/>
              <a:latin typeface="VAG Rounded Std Light"/>
              <a:ea typeface="Lora" pitchFamily="2" charset="0"/>
              <a:cs typeface="Arial" panose="020B0604020202020204" pitchFamily="34" charset="0"/>
            </a:endParaRPr>
          </a:p>
          <a:p>
            <a:pPr marL="342900" marR="0" lvl="0" indent="-342900">
              <a:spcBef>
                <a:spcPts val="0"/>
              </a:spcBef>
              <a:spcAft>
                <a:spcPts val="1200"/>
              </a:spcAft>
              <a:buFont typeface="Symbol" panose="05050102010706020507" pitchFamily="18" charset="2"/>
              <a:buChar char=""/>
              <a:tabLst>
                <a:tab pos="228600" algn="l"/>
                <a:tab pos="457200" algn="l"/>
              </a:tabLst>
            </a:pPr>
            <a:r>
              <a:rPr lang="en-GB" sz="2400" dirty="0">
                <a:solidFill>
                  <a:srgbClr val="404040"/>
                </a:solidFill>
                <a:effectLst/>
                <a:latin typeface="VAG Rounded Std Light"/>
                <a:ea typeface="Lora" pitchFamily="2" charset="0"/>
                <a:cs typeface="Arial" panose="020B0604020202020204" pitchFamily="34" charset="0"/>
              </a:rPr>
              <a:t>Ensure knowledge of </a:t>
            </a:r>
            <a:r>
              <a:rPr lang="en-GB" sz="2400" b="1" dirty="0">
                <a:solidFill>
                  <a:schemeClr val="accent1"/>
                </a:solidFill>
                <a:effectLst/>
                <a:latin typeface="VAG Rounded Std Light"/>
                <a:ea typeface="Lora" pitchFamily="2" charset="0"/>
                <a:cs typeface="Arial" panose="020B0604020202020204" pitchFamily="34" charset="0"/>
              </a:rPr>
              <a:t>NDC</a:t>
            </a:r>
            <a:r>
              <a:rPr lang="en-GB" sz="2400" b="1" dirty="0">
                <a:solidFill>
                  <a:srgbClr val="404040"/>
                </a:solidFill>
                <a:effectLst/>
                <a:latin typeface="VAG Rounded Std Light"/>
                <a:ea typeface="Lora" pitchFamily="2" charset="0"/>
                <a:cs typeface="Arial" panose="020B0604020202020204" pitchFamily="34" charset="0"/>
              </a:rPr>
              <a:t> and NAP processes</a:t>
            </a:r>
            <a:r>
              <a:rPr lang="en-GB" sz="2400" dirty="0">
                <a:solidFill>
                  <a:srgbClr val="404040"/>
                </a:solidFill>
                <a:effectLst/>
                <a:latin typeface="VAG Rounded Std Light"/>
                <a:ea typeface="Lora" pitchFamily="2" charset="0"/>
                <a:cs typeface="Arial" panose="020B0604020202020204" pitchFamily="34" charset="0"/>
              </a:rPr>
              <a:t>. Understand the contribution of your proposal to those processes.</a:t>
            </a:r>
          </a:p>
          <a:p>
            <a:pPr marL="342900" marR="0" lvl="0" indent="-342900">
              <a:spcBef>
                <a:spcPts val="0"/>
              </a:spcBef>
              <a:spcAft>
                <a:spcPts val="1200"/>
              </a:spcAft>
              <a:buFont typeface="Symbol" panose="05050102010706020507" pitchFamily="18" charset="2"/>
              <a:buChar char=""/>
              <a:tabLst>
                <a:tab pos="228600" algn="l"/>
                <a:tab pos="457200" algn="l"/>
              </a:tabLst>
            </a:pPr>
            <a:endParaRPr lang="en-US" sz="2400" dirty="0">
              <a:solidFill>
                <a:srgbClr val="404040"/>
              </a:solidFill>
              <a:effectLst/>
              <a:latin typeface="VAG Rounded Std Light"/>
              <a:ea typeface="Lora" pitchFamily="2" charset="0"/>
              <a:cs typeface="Arial" panose="020B0604020202020204" pitchFamily="34" charset="0"/>
            </a:endParaRPr>
          </a:p>
          <a:p>
            <a:pPr marL="0" indent="0">
              <a:buNone/>
            </a:pPr>
            <a:endParaRPr lang="en-US" sz="2400" dirty="0"/>
          </a:p>
        </p:txBody>
      </p:sp>
    </p:spTree>
    <p:extLst>
      <p:ext uri="{BB962C8B-B14F-4D97-AF65-F5344CB8AC3E}">
        <p14:creationId xmlns:p14="http://schemas.microsoft.com/office/powerpoint/2010/main" val="34931620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1151">
          <a:extLst>
            <a:ext uri="{FF2B5EF4-FFF2-40B4-BE49-F238E27FC236}">
              <a16:creationId xmlns:a16="http://schemas.microsoft.com/office/drawing/2014/main" id="{B5F97B02-1A03-AFAB-F8EF-ABD576E567BB}"/>
            </a:ext>
          </a:extLst>
        </p:cNvPr>
        <p:cNvGrpSpPr/>
        <p:nvPr/>
      </p:nvGrpSpPr>
      <p:grpSpPr>
        <a:xfrm>
          <a:off x="0" y="0"/>
          <a:ext cx="0" cy="0"/>
          <a:chOff x="0" y="0"/>
          <a:chExt cx="0" cy="0"/>
        </a:xfrm>
      </p:grpSpPr>
      <p:sp>
        <p:nvSpPr>
          <p:cNvPr id="1152" name="Google Shape;1152;p64">
            <a:extLst>
              <a:ext uri="{FF2B5EF4-FFF2-40B4-BE49-F238E27FC236}">
                <a16:creationId xmlns:a16="http://schemas.microsoft.com/office/drawing/2014/main" id="{7FB277DC-3264-0CFE-71D5-494F1C38580A}"/>
              </a:ext>
            </a:extLst>
          </p:cNvPr>
          <p:cNvSpPr/>
          <p:nvPr/>
        </p:nvSpPr>
        <p:spPr>
          <a:xfrm>
            <a:off x="708257" y="0"/>
            <a:ext cx="38100" cy="6975088"/>
          </a:xfrm>
          <a:prstGeom prst="rect">
            <a:avLst/>
          </a:prstGeom>
          <a:solidFill>
            <a:schemeClr val="bg1"/>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54" name="Google Shape;1154;p64">
            <a:extLst>
              <a:ext uri="{FF2B5EF4-FFF2-40B4-BE49-F238E27FC236}">
                <a16:creationId xmlns:a16="http://schemas.microsoft.com/office/drawing/2014/main" id="{082F0092-C6FF-6CE3-3D2F-254CFF2B27E9}"/>
              </a:ext>
            </a:extLst>
          </p:cNvPr>
          <p:cNvSpPr txBox="1"/>
          <p:nvPr/>
        </p:nvSpPr>
        <p:spPr>
          <a:xfrm>
            <a:off x="856400" y="377903"/>
            <a:ext cx="52396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prstClr val="white"/>
                </a:solidFill>
                <a:effectLst/>
                <a:uLnTx/>
                <a:uFillTx/>
                <a:latin typeface="Roboto"/>
                <a:ea typeface="Roboto"/>
                <a:cs typeface="Roboto"/>
                <a:sym typeface="Roboto"/>
              </a:rPr>
              <a:t>NDC exercise</a:t>
            </a:r>
            <a:endParaRPr kumimoji="0" sz="933" b="0" i="0" u="none" strike="noStrike" kern="0" cap="none" spc="0" normalizeH="0" baseline="0" noProof="0" dirty="0">
              <a:ln>
                <a:noFill/>
              </a:ln>
              <a:solidFill>
                <a:prstClr val="white"/>
              </a:solidFill>
              <a:effectLst/>
              <a:uLnTx/>
              <a:uFillTx/>
              <a:latin typeface="Arial"/>
              <a:cs typeface="Arial"/>
              <a:sym typeface="Arial"/>
            </a:endParaRPr>
          </a:p>
        </p:txBody>
      </p:sp>
      <p:sp>
        <p:nvSpPr>
          <p:cNvPr id="1155" name="Google Shape;1155;p64">
            <a:extLst>
              <a:ext uri="{FF2B5EF4-FFF2-40B4-BE49-F238E27FC236}">
                <a16:creationId xmlns:a16="http://schemas.microsoft.com/office/drawing/2014/main" id="{5BD8FB41-F5F4-1614-450A-F36286CBF1DC}"/>
              </a:ext>
            </a:extLst>
          </p:cNvPr>
          <p:cNvSpPr txBox="1"/>
          <p:nvPr/>
        </p:nvSpPr>
        <p:spPr>
          <a:xfrm>
            <a:off x="867102" y="1385252"/>
            <a:ext cx="4477732" cy="29745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US" sz="1933" b="0" i="0" u="none" strike="noStrike" kern="0" cap="none" spc="0" normalizeH="0" baseline="0" noProof="0">
                <a:ln>
                  <a:noFill/>
                </a:ln>
                <a:solidFill>
                  <a:prstClr val="white"/>
                </a:solidFill>
                <a:effectLst/>
                <a:uLnTx/>
                <a:uFillTx/>
                <a:latin typeface="Roboto"/>
                <a:ea typeface="Roboto"/>
                <a:cs typeface="Roboto"/>
                <a:sym typeface="Roboto"/>
              </a:rPr>
              <a:t>Buzz groups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cxnSp>
        <p:nvCxnSpPr>
          <p:cNvPr id="1156" name="Google Shape;1156;p64">
            <a:extLst>
              <a:ext uri="{FF2B5EF4-FFF2-40B4-BE49-F238E27FC236}">
                <a16:creationId xmlns:a16="http://schemas.microsoft.com/office/drawing/2014/main" id="{EF5F17D8-0594-C3E5-8ED3-E8D87260BF69}"/>
              </a:ext>
            </a:extLst>
          </p:cNvPr>
          <p:cNvCxnSpPr/>
          <p:nvPr/>
        </p:nvCxnSpPr>
        <p:spPr>
          <a:xfrm rot="10800000" flipH="1">
            <a:off x="746696" y="2449347"/>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1157" name="Google Shape;1157;p64">
            <a:extLst>
              <a:ext uri="{FF2B5EF4-FFF2-40B4-BE49-F238E27FC236}">
                <a16:creationId xmlns:a16="http://schemas.microsoft.com/office/drawing/2014/main" id="{0D0FE11B-95E5-8E4D-1B51-9AB14D39566F}"/>
              </a:ext>
            </a:extLst>
          </p:cNvPr>
          <p:cNvCxnSpPr/>
          <p:nvPr/>
        </p:nvCxnSpPr>
        <p:spPr>
          <a:xfrm rot="10800000" flipH="1">
            <a:off x="746470" y="3574780"/>
            <a:ext cx="886622" cy="7873"/>
          </a:xfrm>
          <a:prstGeom prst="straightConnector1">
            <a:avLst/>
          </a:prstGeom>
          <a:noFill/>
          <a:ln w="38100" cap="flat" cmpd="sng">
            <a:solidFill>
              <a:schemeClr val="bg1"/>
            </a:solidFill>
            <a:prstDash val="solid"/>
            <a:round/>
            <a:headEnd type="none" w="sm" len="sm"/>
            <a:tailEnd type="stealth" w="med" len="med"/>
          </a:ln>
        </p:spPr>
      </p:cxnSp>
      <p:sp>
        <p:nvSpPr>
          <p:cNvPr id="1159" name="Google Shape;1159;p64">
            <a:extLst>
              <a:ext uri="{FF2B5EF4-FFF2-40B4-BE49-F238E27FC236}">
                <a16:creationId xmlns:a16="http://schemas.microsoft.com/office/drawing/2014/main" id="{DEFE34E3-16F1-A539-73D0-ED90CDC67D0D}"/>
              </a:ext>
            </a:extLst>
          </p:cNvPr>
          <p:cNvSpPr txBox="1"/>
          <p:nvPr/>
        </p:nvSpPr>
        <p:spPr>
          <a:xfrm>
            <a:off x="1813640" y="2353839"/>
            <a:ext cx="3720886" cy="254781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In groups of two or three, locate the </a:t>
            </a:r>
            <a:r>
              <a:rPr kumimoji="0" lang="en-US" sz="1533" b="0" i="0" u="none" strike="noStrike" kern="0" cap="none" spc="0" normalizeH="0" baseline="0" noProof="0" dirty="0" err="1">
                <a:ln>
                  <a:noFill/>
                </a:ln>
                <a:solidFill>
                  <a:prstClr val="white"/>
                </a:solidFill>
                <a:effectLst/>
                <a:uLnTx/>
                <a:uFillTx/>
                <a:latin typeface="Roboto"/>
                <a:ea typeface="Roboto"/>
                <a:cs typeface="Roboto"/>
                <a:sym typeface="Roboto"/>
              </a:rPr>
              <a:t>NDCof</a:t>
            </a: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 Kenya</a:t>
            </a:r>
          </a:p>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endParaRPr kumimoji="0" lang="en-US"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endParaRPr kumimoji="0" lang="en-US"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Locate the targets that mention water </a:t>
            </a:r>
          </a:p>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endParaRPr kumimoji="0" lang="en-US"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endParaRPr kumimoji="0" lang="en-US"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Does your work link to any of these?</a:t>
            </a:r>
          </a:p>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endParaRPr kumimoji="0" lang="en-US" sz="1533" b="0" i="0" u="none" strike="noStrike" kern="0" cap="none" spc="0" normalizeH="0" baseline="0" noProof="0" dirty="0">
              <a:ln>
                <a:noFill/>
              </a:ln>
              <a:solidFill>
                <a:prstClr val="white"/>
              </a:solidFill>
              <a:effectLst/>
              <a:uLnTx/>
              <a:uFillTx/>
              <a:latin typeface="Roboto"/>
              <a:ea typeface="Roboto"/>
              <a:cs typeface="Roboto"/>
              <a:sym typeface="Roboto"/>
            </a:endParaRPr>
          </a:p>
        </p:txBody>
      </p:sp>
      <p:sp>
        <p:nvSpPr>
          <p:cNvPr id="1162" name="Google Shape;1162;p64">
            <a:extLst>
              <a:ext uri="{FF2B5EF4-FFF2-40B4-BE49-F238E27FC236}">
                <a16:creationId xmlns:a16="http://schemas.microsoft.com/office/drawing/2014/main" id="{A80272DF-F49A-73D5-5F76-8F87FB27CCA0}"/>
              </a:ext>
            </a:extLst>
          </p:cNvPr>
          <p:cNvSpPr txBox="1"/>
          <p:nvPr/>
        </p:nvSpPr>
        <p:spPr>
          <a:xfrm>
            <a:off x="881171" y="5654097"/>
            <a:ext cx="4951363" cy="56618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If you want to share an experience with the room, please raise your hand.</a:t>
            </a:r>
            <a:endParaRPr kumimoji="0" sz="933" b="0" i="0" u="none" strike="noStrike" kern="0" cap="none" spc="0" normalizeH="0" baseline="0" noProof="0" dirty="0">
              <a:ln>
                <a:noFill/>
              </a:ln>
              <a:solidFill>
                <a:prstClr val="white"/>
              </a:solidFill>
              <a:effectLst/>
              <a:uLnTx/>
              <a:uFillTx/>
              <a:latin typeface="Arial"/>
              <a:cs typeface="Arial"/>
              <a:sym typeface="Arial"/>
            </a:endParaRPr>
          </a:p>
        </p:txBody>
      </p:sp>
      <p:sp>
        <p:nvSpPr>
          <p:cNvPr id="1163" name="Google Shape;1163;p64">
            <a:extLst>
              <a:ext uri="{FF2B5EF4-FFF2-40B4-BE49-F238E27FC236}">
                <a16:creationId xmlns:a16="http://schemas.microsoft.com/office/drawing/2014/main" id="{9B19FF92-1CC1-B0C5-352F-38A516AE4303}"/>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54</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cxnSp>
        <p:nvCxnSpPr>
          <p:cNvPr id="3" name="Google Shape;1157;p64">
            <a:extLst>
              <a:ext uri="{FF2B5EF4-FFF2-40B4-BE49-F238E27FC236}">
                <a16:creationId xmlns:a16="http://schemas.microsoft.com/office/drawing/2014/main" id="{5C6BE693-65A7-28A8-3E0A-72B182D8C3BB}"/>
              </a:ext>
            </a:extLst>
          </p:cNvPr>
          <p:cNvCxnSpPr/>
          <p:nvPr/>
        </p:nvCxnSpPr>
        <p:spPr>
          <a:xfrm rot="10800000" flipH="1">
            <a:off x="708257" y="4666233"/>
            <a:ext cx="886622" cy="7873"/>
          </a:xfrm>
          <a:prstGeom prst="straightConnector1">
            <a:avLst/>
          </a:prstGeom>
          <a:noFill/>
          <a:ln w="38100" cap="flat" cmpd="sng">
            <a:solidFill>
              <a:schemeClr val="bg1"/>
            </a:solidFill>
            <a:prstDash val="solid"/>
            <a:round/>
            <a:headEnd type="none" w="sm" len="sm"/>
            <a:tailEnd type="stealth" w="med" len="med"/>
          </a:ln>
        </p:spPr>
      </p:cxnSp>
      <p:pic>
        <p:nvPicPr>
          <p:cNvPr id="6" name="Picture 5" descr="A screen shot of a cell phone&#10;&#10;AI-generated content may be incorrect.">
            <a:extLst>
              <a:ext uri="{FF2B5EF4-FFF2-40B4-BE49-F238E27FC236}">
                <a16:creationId xmlns:a16="http://schemas.microsoft.com/office/drawing/2014/main" id="{8285B5B6-FFE6-13F9-B2AC-3CC5EFEE90A1}"/>
              </a:ext>
            </a:extLst>
          </p:cNvPr>
          <p:cNvPicPr>
            <a:picLocks noChangeAspect="1"/>
          </p:cNvPicPr>
          <p:nvPr/>
        </p:nvPicPr>
        <p:blipFill>
          <a:blip r:embed="rId3"/>
          <a:stretch>
            <a:fillRect/>
          </a:stretch>
        </p:blipFill>
        <p:spPr>
          <a:xfrm>
            <a:off x="7236677" y="0"/>
            <a:ext cx="4955323" cy="6975088"/>
          </a:xfrm>
          <a:prstGeom prst="rect">
            <a:avLst/>
          </a:prstGeom>
        </p:spPr>
      </p:pic>
    </p:spTree>
    <p:extLst>
      <p:ext uri="{BB962C8B-B14F-4D97-AF65-F5344CB8AC3E}">
        <p14:creationId xmlns:p14="http://schemas.microsoft.com/office/powerpoint/2010/main" val="11222463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4F9C2DE-67D3-66B4-D330-C5E2154B46FC}"/>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02684B2-E9A7-247A-1B3C-0E8E4E6AF880}"/>
              </a:ext>
            </a:extLst>
          </p:cNvPr>
          <p:cNvSpPr>
            <a:spLocks noGrp="1"/>
          </p:cNvSpPr>
          <p:nvPr>
            <p:ph sz="quarter" idx="16"/>
          </p:nvPr>
        </p:nvSpPr>
        <p:spPr>
          <a:xfrm>
            <a:off x="549525" y="937153"/>
            <a:ext cx="11017041" cy="741762"/>
          </a:xfrm>
        </p:spPr>
        <p:txBody>
          <a:bodyPr>
            <a:normAutofit/>
          </a:bodyPr>
          <a:lstStyle/>
          <a:p>
            <a:r>
              <a:rPr lang="en-GB"/>
              <a:t>05 | Ways to build resilient infrastructure</a:t>
            </a:r>
          </a:p>
        </p:txBody>
      </p:sp>
    </p:spTree>
    <p:extLst>
      <p:ext uri="{BB962C8B-B14F-4D97-AF65-F5344CB8AC3E}">
        <p14:creationId xmlns:p14="http://schemas.microsoft.com/office/powerpoint/2010/main" val="41067595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202"/>
        <p:cNvGrpSpPr/>
        <p:nvPr/>
      </p:nvGrpSpPr>
      <p:grpSpPr>
        <a:xfrm>
          <a:off x="0" y="0"/>
          <a:ext cx="0" cy="0"/>
          <a:chOff x="0" y="0"/>
          <a:chExt cx="0" cy="0"/>
        </a:xfrm>
      </p:grpSpPr>
      <p:sp>
        <p:nvSpPr>
          <p:cNvPr id="1204" name="Google Shape;1204;p64"/>
          <p:cNvSpPr txBox="1"/>
          <p:nvPr/>
        </p:nvSpPr>
        <p:spPr>
          <a:xfrm>
            <a:off x="564834" y="808814"/>
            <a:ext cx="11077343"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Three ways to build resilient urban infrastructure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05" name="Google Shape;1205;p64"/>
          <p:cNvSpPr txBox="1"/>
          <p:nvPr/>
        </p:nvSpPr>
        <p:spPr>
          <a:xfrm>
            <a:off x="564834" y="5561487"/>
            <a:ext cx="3390358" cy="35387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78"/>
              </a:lnSpc>
              <a:spcBef>
                <a:spcPts val="0"/>
              </a:spcBef>
              <a:spcAft>
                <a:spcPts val="0"/>
              </a:spcAft>
              <a:buClr>
                <a:srgbClr val="000000"/>
              </a:buClr>
              <a:buSzPts val="2299"/>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01 | Structural Measures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06" name="Google Shape;1206;p64"/>
          <p:cNvSpPr txBox="1"/>
          <p:nvPr/>
        </p:nvSpPr>
        <p:spPr>
          <a:xfrm>
            <a:off x="4295896" y="5567837"/>
            <a:ext cx="3336017" cy="35387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78"/>
              </a:lnSpc>
              <a:spcBef>
                <a:spcPts val="0"/>
              </a:spcBef>
              <a:spcAft>
                <a:spcPts val="0"/>
              </a:spcAft>
              <a:buClr>
                <a:srgbClr val="000000"/>
              </a:buClr>
              <a:buSzPts val="2299"/>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02 | Non-Structural Measures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07" name="Google Shape;1207;p64"/>
          <p:cNvSpPr txBox="1"/>
          <p:nvPr/>
        </p:nvSpPr>
        <p:spPr>
          <a:xfrm>
            <a:off x="8026948" y="5567837"/>
            <a:ext cx="3336017" cy="35387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78"/>
              </a:lnSpc>
              <a:spcBef>
                <a:spcPts val="0"/>
              </a:spcBef>
              <a:spcAft>
                <a:spcPts val="0"/>
              </a:spcAft>
              <a:buClr>
                <a:srgbClr val="000000"/>
              </a:buClr>
              <a:buSzPts val="2299"/>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03 | Nature-based Solutions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08" name="Google Shape;1208;p64"/>
          <p:cNvSpPr/>
          <p:nvPr/>
        </p:nvSpPr>
        <p:spPr>
          <a:xfrm>
            <a:off x="4268725" y="2599829"/>
            <a:ext cx="3390331" cy="2921000"/>
          </a:xfrm>
          <a:custGeom>
            <a:avLst/>
            <a:gdLst/>
            <a:ahLst/>
            <a:cxnLst/>
            <a:rect l="l" t="t" r="r" b="b"/>
            <a:pathLst>
              <a:path w="6780661" h="5842000" extrusionOk="0">
                <a:moveTo>
                  <a:pt x="0" y="0"/>
                </a:moveTo>
                <a:lnTo>
                  <a:pt x="6780661" y="0"/>
                </a:lnTo>
                <a:lnTo>
                  <a:pt x="6780661" y="5842000"/>
                </a:lnTo>
                <a:lnTo>
                  <a:pt x="0" y="5842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09" name="Google Shape;1209;p64"/>
          <p:cNvSpPr/>
          <p:nvPr/>
        </p:nvSpPr>
        <p:spPr>
          <a:xfrm>
            <a:off x="564833" y="2587817"/>
            <a:ext cx="3390331" cy="2920809"/>
          </a:xfrm>
          <a:custGeom>
            <a:avLst/>
            <a:gdLst/>
            <a:ahLst/>
            <a:cxnLst/>
            <a:rect l="l" t="t" r="r" b="b"/>
            <a:pathLst>
              <a:path w="6780661" h="5841619" extrusionOk="0">
                <a:moveTo>
                  <a:pt x="0" y="0"/>
                </a:moveTo>
                <a:lnTo>
                  <a:pt x="6780661" y="0"/>
                </a:lnTo>
                <a:lnTo>
                  <a:pt x="6780661" y="5841619"/>
                </a:lnTo>
                <a:lnTo>
                  <a:pt x="0" y="5841619"/>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10" name="Google Shape;1210;p64"/>
          <p:cNvSpPr/>
          <p:nvPr/>
        </p:nvSpPr>
        <p:spPr>
          <a:xfrm>
            <a:off x="7972634" y="2587817"/>
            <a:ext cx="3390331" cy="2920809"/>
          </a:xfrm>
          <a:custGeom>
            <a:avLst/>
            <a:gdLst/>
            <a:ahLst/>
            <a:cxnLst/>
            <a:rect l="l" t="t" r="r" b="b"/>
            <a:pathLst>
              <a:path w="6780661" h="5841619" extrusionOk="0">
                <a:moveTo>
                  <a:pt x="0" y="0"/>
                </a:moveTo>
                <a:lnTo>
                  <a:pt x="6780661" y="0"/>
                </a:lnTo>
                <a:lnTo>
                  <a:pt x="6780661" y="5841619"/>
                </a:lnTo>
                <a:lnTo>
                  <a:pt x="0" y="5841619"/>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11" name="Google Shape;1211;p64"/>
          <p:cNvSpPr txBox="1"/>
          <p:nvPr/>
        </p:nvSpPr>
        <p:spPr>
          <a:xfrm rot="-5400000">
            <a:off x="9892164" y="4010005"/>
            <a:ext cx="2589049"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TiSanti, Getty Images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12" name="Google Shape;1212;p64"/>
          <p:cNvSpPr txBox="1"/>
          <p:nvPr/>
        </p:nvSpPr>
        <p:spPr>
          <a:xfrm rot="-5400000">
            <a:off x="2501126" y="4003656"/>
            <a:ext cx="2589049"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Kindel Media, Pexels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13" name="Google Shape;1213;p64"/>
          <p:cNvSpPr txBox="1"/>
          <p:nvPr/>
        </p:nvSpPr>
        <p:spPr>
          <a:xfrm rot="-5400000">
            <a:off x="6202814" y="4010005"/>
            <a:ext cx="2589049"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Dylan Leagh, Pexels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14" name="Google Shape;1214;p64"/>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56</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218"/>
        <p:cNvGrpSpPr/>
        <p:nvPr/>
      </p:nvGrpSpPr>
      <p:grpSpPr>
        <a:xfrm>
          <a:off x="0" y="0"/>
          <a:ext cx="0" cy="0"/>
          <a:chOff x="0" y="0"/>
          <a:chExt cx="0" cy="0"/>
        </a:xfrm>
      </p:grpSpPr>
      <p:sp>
        <p:nvSpPr>
          <p:cNvPr id="1220" name="Google Shape;1220;p65"/>
          <p:cNvSpPr txBox="1"/>
          <p:nvPr/>
        </p:nvSpPr>
        <p:spPr>
          <a:xfrm>
            <a:off x="881171" y="548806"/>
            <a:ext cx="11077343"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01 | Structural Measures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21" name="Google Shape;1221;p65"/>
          <p:cNvSpPr txBox="1"/>
          <p:nvPr/>
        </p:nvSpPr>
        <p:spPr>
          <a:xfrm>
            <a:off x="809342" y="1635848"/>
            <a:ext cx="5770352" cy="415498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800" b="1" i="0" u="none" strike="noStrike" kern="0" cap="none" spc="0" normalizeH="0" baseline="0" noProof="0" dirty="0">
                <a:ln>
                  <a:noFill/>
                </a:ln>
                <a:solidFill>
                  <a:srgbClr val="0B5FBA"/>
                </a:solidFill>
                <a:effectLst/>
                <a:uLnTx/>
                <a:uFillTx/>
                <a:latin typeface="Roboto"/>
                <a:ea typeface="Roboto"/>
                <a:cs typeface="Roboto"/>
                <a:sym typeface="Roboto"/>
              </a:rPr>
              <a:t>Structural measures </a:t>
            </a:r>
            <a:r>
              <a:rPr kumimoji="0" lang="en-US" sz="1800" b="0" i="0" u="none" strike="noStrike" kern="0" cap="none" spc="0" normalizeH="0" baseline="0" noProof="0" dirty="0">
                <a:ln>
                  <a:noFill/>
                </a:ln>
                <a:solidFill>
                  <a:srgbClr val="0B5FBA"/>
                </a:solidFill>
                <a:effectLst/>
                <a:uLnTx/>
                <a:uFillTx/>
                <a:latin typeface="Roboto"/>
                <a:ea typeface="Roboto"/>
                <a:cs typeface="Roboto"/>
                <a:sym typeface="Roboto"/>
              </a:rPr>
              <a:t>are physical constructions and assets that are built to reduce or avoid the impacts of climate hazards. </a:t>
            </a:r>
            <a:endParaRPr kumimoji="0" sz="105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800" b="0" i="0" u="none" strike="noStrike" kern="0" cap="none" spc="0" normalizeH="0" baseline="0" noProof="0" dirty="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800" b="0" i="0" u="none" strike="noStrike" kern="0" cap="none" spc="0" normalizeH="0" baseline="0" noProof="0" dirty="0">
                <a:ln>
                  <a:noFill/>
                </a:ln>
                <a:solidFill>
                  <a:srgbClr val="0B5FBA"/>
                </a:solidFill>
                <a:effectLst/>
                <a:uLnTx/>
                <a:uFillTx/>
                <a:latin typeface="Roboto"/>
                <a:ea typeface="Roboto"/>
                <a:cs typeface="Roboto"/>
                <a:sym typeface="Roboto"/>
              </a:rPr>
              <a:t>They are also known as ‘hard’ or ‘grey’ infrastructure, since they are often made of concrete or other long-lasting materials. </a:t>
            </a:r>
            <a:endParaRPr kumimoji="0" sz="105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800" b="0" i="0" u="none" strike="noStrike" kern="0" cap="none" spc="0" normalizeH="0" baseline="0" noProof="0" dirty="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800" b="0" i="0" u="none" strike="noStrike" kern="0" cap="none" spc="0" normalizeH="0" baseline="0" noProof="0" dirty="0">
                <a:ln>
                  <a:noFill/>
                </a:ln>
                <a:solidFill>
                  <a:srgbClr val="0B5FBA"/>
                </a:solidFill>
                <a:effectLst/>
                <a:uLnTx/>
                <a:uFillTx/>
                <a:latin typeface="Roboto"/>
                <a:ea typeface="Roboto"/>
                <a:cs typeface="Roboto"/>
                <a:sym typeface="Roboto"/>
              </a:rPr>
              <a:t>Examples of structural measures include:</a:t>
            </a:r>
            <a:endParaRPr kumimoji="0" sz="105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800" b="0" i="0" u="none" strike="noStrike" kern="0" cap="none" spc="0" normalizeH="0" baseline="0" noProof="0" dirty="0">
              <a:ln>
                <a:noFill/>
              </a:ln>
              <a:solidFill>
                <a:srgbClr val="0B5FBA"/>
              </a:solidFill>
              <a:effectLst/>
              <a:uLnTx/>
              <a:uFillTx/>
              <a:latin typeface="Roboto"/>
              <a:ea typeface="Roboto"/>
              <a:cs typeface="Roboto"/>
              <a:sym typeface="Roboto"/>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800" b="0" i="0" u="none" strike="noStrike" kern="0" cap="none" spc="0" normalizeH="0" baseline="0" noProof="0" dirty="0">
                <a:ln>
                  <a:noFill/>
                </a:ln>
                <a:solidFill>
                  <a:srgbClr val="0B5FBA"/>
                </a:solidFill>
                <a:effectLst/>
                <a:uLnTx/>
                <a:uFillTx/>
                <a:latin typeface="Roboto"/>
                <a:ea typeface="Roboto"/>
                <a:cs typeface="Roboto"/>
                <a:sym typeface="Roboto"/>
              </a:rPr>
              <a:t>Strengthening pipes across streams to avoid being washed away during intense run-off</a:t>
            </a:r>
            <a:endParaRPr kumimoji="0" sz="1050" b="0" i="0" u="none" strike="noStrike" kern="0" cap="none" spc="0" normalizeH="0" baseline="0" noProof="0" dirty="0">
              <a:ln>
                <a:noFill/>
              </a:ln>
              <a:solidFill>
                <a:srgbClr val="000000"/>
              </a:solidFill>
              <a:effectLst/>
              <a:uLnTx/>
              <a:uFillTx/>
              <a:latin typeface="Arial"/>
              <a:cs typeface="Arial"/>
              <a:sym typeface="Arial"/>
            </a:endParaRPr>
          </a:p>
          <a:p>
            <a:pPr marL="185006" marR="0" lvl="1" indent="-92503"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lang="en-NL" sz="1800" b="0" i="0" u="none" strike="noStrike" kern="0" cap="none" spc="0" normalizeH="0" baseline="0" noProof="0" dirty="0">
              <a:ln>
                <a:noFill/>
              </a:ln>
              <a:solidFill>
                <a:srgbClr val="0B5FBA"/>
              </a:solidFill>
              <a:effectLst/>
              <a:uLnTx/>
              <a:uFillTx/>
              <a:latin typeface="Roboto"/>
              <a:ea typeface="Roboto"/>
              <a:cs typeface="Roboto"/>
              <a:sym typeface="Roboto"/>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GB" sz="1800" b="0" i="0" u="none" strike="noStrike" kern="0" cap="none" spc="0" normalizeH="0" baseline="0" noProof="0" dirty="0">
                <a:ln>
                  <a:noFill/>
                </a:ln>
                <a:solidFill>
                  <a:srgbClr val="0B5FBA"/>
                </a:solidFill>
                <a:effectLst/>
                <a:uLnTx/>
                <a:uFillTx/>
                <a:latin typeface="Roboto"/>
                <a:ea typeface="Roboto"/>
                <a:cs typeface="Roboto"/>
                <a:sym typeface="Roboto"/>
              </a:rPr>
              <a:t>Retrofitting existing infrastructure e.g. raising the intake of a borehole to protect against sea level rise</a:t>
            </a:r>
            <a:endParaRPr kumimoji="0" lang="en-GB" sz="1050" b="0" i="0" u="none" strike="noStrike" kern="0" cap="none" spc="0" normalizeH="0" baseline="0" noProof="0" dirty="0">
              <a:ln>
                <a:noFill/>
              </a:ln>
              <a:solidFill>
                <a:srgbClr val="000000"/>
              </a:solidFill>
              <a:effectLst/>
              <a:uLnTx/>
              <a:uFillTx/>
              <a:latin typeface="Arial"/>
              <a:cs typeface="Arial"/>
              <a:sym typeface="Arial"/>
            </a:endParaRPr>
          </a:p>
        </p:txBody>
      </p:sp>
      <p:sp>
        <p:nvSpPr>
          <p:cNvPr id="1223" name="Google Shape;1223;p65"/>
          <p:cNvSpPr txBox="1"/>
          <p:nvPr/>
        </p:nvSpPr>
        <p:spPr>
          <a:xfrm rot="-5400000">
            <a:off x="8985054" y="3321279"/>
            <a:ext cx="5769197"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Edmundo</a:t>
            </a:r>
            <a:r>
              <a:rPr kumimoji="0" lang="en-US" sz="1199" b="0" i="0" u="sng" strike="noStrike" kern="0" cap="none" spc="0" normalizeH="0" baseline="0" noProof="0">
                <a:ln>
                  <a:noFill/>
                </a:ln>
                <a:solidFill>
                  <a:srgbClr val="FFFFFF"/>
                </a:solidFill>
                <a:effectLst/>
                <a:uLnTx/>
                <a:uFillTx/>
                <a:latin typeface="Roboto"/>
                <a:ea typeface="Roboto"/>
                <a:cs typeface="Roboto"/>
                <a:sym typeface="Roboto"/>
                <a:hlinkClick r:id="rId3">
                  <a:extLst>
                    <a:ext uri="{A12FA001-AC4F-418D-AE19-62706E023703}">
                      <ahyp:hlinkClr xmlns:ahyp="http://schemas.microsoft.com/office/drawing/2018/hyperlinkcolor" val="tx"/>
                    </a:ext>
                  </a:extLst>
                </a:hlinkClick>
              </a:rPr>
              <a:t> </a:t>
            </a: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Cruz, Getty Images (licensed via Canva)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24" name="Google Shape;1224;p65"/>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57</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pic>
        <p:nvPicPr>
          <p:cNvPr id="5" name="Picture 4" descr="A concrete bridge with pipes&#10;&#10;AI-generated content may be incorrect.">
            <a:extLst>
              <a:ext uri="{FF2B5EF4-FFF2-40B4-BE49-F238E27FC236}">
                <a16:creationId xmlns:a16="http://schemas.microsoft.com/office/drawing/2014/main" id="{2BA34875-EE5A-622E-C329-E1ACE3FA7ACF}"/>
              </a:ext>
            </a:extLst>
          </p:cNvPr>
          <p:cNvPicPr>
            <a:picLocks noChangeAspect="1"/>
          </p:cNvPicPr>
          <p:nvPr/>
        </p:nvPicPr>
        <p:blipFill>
          <a:blip r:embed="rId4"/>
          <a:stretch>
            <a:fillRect/>
          </a:stretch>
        </p:blipFill>
        <p:spPr>
          <a:xfrm>
            <a:off x="6579694" y="1635848"/>
            <a:ext cx="6515128" cy="4154984"/>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218">
          <a:extLst>
            <a:ext uri="{FF2B5EF4-FFF2-40B4-BE49-F238E27FC236}">
              <a16:creationId xmlns:a16="http://schemas.microsoft.com/office/drawing/2014/main" id="{A19805E3-68DF-2074-E340-8F301029A29C}"/>
            </a:ext>
          </a:extLst>
        </p:cNvPr>
        <p:cNvGrpSpPr/>
        <p:nvPr/>
      </p:nvGrpSpPr>
      <p:grpSpPr>
        <a:xfrm>
          <a:off x="0" y="0"/>
          <a:ext cx="0" cy="0"/>
          <a:chOff x="0" y="0"/>
          <a:chExt cx="0" cy="0"/>
        </a:xfrm>
      </p:grpSpPr>
      <p:sp>
        <p:nvSpPr>
          <p:cNvPr id="1219" name="Google Shape;1219;p65">
            <a:extLst>
              <a:ext uri="{FF2B5EF4-FFF2-40B4-BE49-F238E27FC236}">
                <a16:creationId xmlns:a16="http://schemas.microsoft.com/office/drawing/2014/main" id="{8B2BFF18-A490-7609-FC7F-215E1AB7492A}"/>
              </a:ext>
            </a:extLst>
          </p:cNvPr>
          <p:cNvSpPr/>
          <p:nvPr/>
        </p:nvSpPr>
        <p:spPr>
          <a:xfrm>
            <a:off x="0" y="-168771"/>
            <a:ext cx="685800" cy="7026771"/>
          </a:xfrm>
          <a:custGeom>
            <a:avLst/>
            <a:gdLst/>
            <a:ahLst/>
            <a:cxnLst/>
            <a:rect l="l" t="t" r="r" b="b"/>
            <a:pathLst>
              <a:path w="1028700" h="10540157" extrusionOk="0">
                <a:moveTo>
                  <a:pt x="0" y="0"/>
                </a:moveTo>
                <a:lnTo>
                  <a:pt x="1028700" y="0"/>
                </a:lnTo>
                <a:lnTo>
                  <a:pt x="1028700" y="10540157"/>
                </a:lnTo>
                <a:lnTo>
                  <a:pt x="0" y="10540157"/>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20" name="Google Shape;1220;p65">
            <a:extLst>
              <a:ext uri="{FF2B5EF4-FFF2-40B4-BE49-F238E27FC236}">
                <a16:creationId xmlns:a16="http://schemas.microsoft.com/office/drawing/2014/main" id="{6A5CCE41-8A46-600D-8E4F-62D3C067BD58}"/>
              </a:ext>
            </a:extLst>
          </p:cNvPr>
          <p:cNvSpPr txBox="1"/>
          <p:nvPr/>
        </p:nvSpPr>
        <p:spPr>
          <a:xfrm>
            <a:off x="881171" y="548806"/>
            <a:ext cx="11077343"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01 | Structural Measures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21" name="Google Shape;1221;p65">
            <a:extLst>
              <a:ext uri="{FF2B5EF4-FFF2-40B4-BE49-F238E27FC236}">
                <a16:creationId xmlns:a16="http://schemas.microsoft.com/office/drawing/2014/main" id="{4957C7B0-9CB1-1D57-2849-F3C833280C47}"/>
              </a:ext>
            </a:extLst>
          </p:cNvPr>
          <p:cNvSpPr txBox="1"/>
          <p:nvPr/>
        </p:nvSpPr>
        <p:spPr>
          <a:xfrm>
            <a:off x="1086790" y="1546422"/>
            <a:ext cx="4792200" cy="140019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00" b="1" i="0" u="none" strike="noStrike" kern="0" cap="none" spc="0" normalizeH="0" baseline="0" noProof="0" dirty="0">
                <a:ln>
                  <a:noFill/>
                </a:ln>
                <a:solidFill>
                  <a:srgbClr val="0B5FBA"/>
                </a:solidFill>
                <a:effectLst/>
                <a:uLnTx/>
                <a:uFillTx/>
                <a:latin typeface="Roboto"/>
                <a:ea typeface="Roboto"/>
                <a:cs typeface="Roboto"/>
                <a:sym typeface="Roboto"/>
              </a:rPr>
              <a:t>Examples:</a:t>
            </a:r>
            <a:r>
              <a:rPr kumimoji="0" lang="en-US" sz="1500" b="0" i="0" u="none" strike="noStrike" kern="0" cap="none" spc="0" normalizeH="0" baseline="0" noProof="0" dirty="0">
                <a:ln>
                  <a:noFill/>
                </a:ln>
                <a:solidFill>
                  <a:srgbClr val="0B5FBA"/>
                </a:solidFill>
                <a:effectLst/>
                <a:uLnTx/>
                <a:uFillTx/>
                <a:latin typeface="Roboto"/>
                <a:ea typeface="Roboto"/>
                <a:cs typeface="Roboto"/>
                <a:sym typeface="Roboto"/>
              </a:rPr>
              <a:t> </a:t>
            </a:r>
            <a:endParaRPr kumimoji="0" lang="en-US" sz="15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330835" marR="0" lvl="1" indent="-165100"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00" b="0" i="0" u="none" strike="noStrike" kern="0" cap="none" spc="0" normalizeH="0" baseline="0" noProof="0" dirty="0">
                <a:ln>
                  <a:noFill/>
                </a:ln>
                <a:solidFill>
                  <a:srgbClr val="0B5FBA"/>
                </a:solidFill>
                <a:effectLst/>
                <a:uLnTx/>
                <a:uFillTx/>
                <a:latin typeface="Roboto"/>
                <a:ea typeface="Roboto"/>
                <a:cs typeface="Roboto"/>
                <a:sym typeface="Arial"/>
              </a:rPr>
              <a:t>Raising the borehole well head above the flood level to avoid damage to the wellhead fittings.</a:t>
            </a:r>
          </a:p>
          <a:p>
            <a:pPr marL="184785" marR="0" lvl="1" indent="-92075"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lang="en-US" sz="1533" b="0" i="0" u="none" strike="noStrike" kern="0" cap="none" spc="0" normalizeH="0" baseline="0" noProof="0">
              <a:ln>
                <a:noFill/>
              </a:ln>
              <a:solidFill>
                <a:srgbClr val="0B5FBA"/>
              </a:solidFill>
              <a:effectLst/>
              <a:uLnTx/>
              <a:uFillTx/>
              <a:latin typeface="Roboto"/>
              <a:ea typeface="Roboto"/>
              <a:cs typeface="Roboto"/>
              <a:sym typeface="Arial"/>
            </a:endParaRPr>
          </a:p>
          <a:p>
            <a:pPr marL="184785" marR="0" lvl="1" indent="-92075"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lang="en-US" sz="1533" b="0" i="0" u="none" strike="noStrike" kern="0" cap="none" spc="0" normalizeH="0" baseline="0" noProof="0">
              <a:ln>
                <a:noFill/>
              </a:ln>
              <a:solidFill>
                <a:srgbClr val="0B5FBA"/>
              </a:solidFill>
              <a:effectLst/>
              <a:uLnTx/>
              <a:uFillTx/>
              <a:latin typeface="Roboto"/>
              <a:ea typeface="Roboto"/>
              <a:cs typeface="Roboto"/>
              <a:sym typeface="Arial"/>
            </a:endParaRPr>
          </a:p>
        </p:txBody>
      </p:sp>
      <p:sp>
        <p:nvSpPr>
          <p:cNvPr id="1223" name="Google Shape;1223;p65">
            <a:extLst>
              <a:ext uri="{FF2B5EF4-FFF2-40B4-BE49-F238E27FC236}">
                <a16:creationId xmlns:a16="http://schemas.microsoft.com/office/drawing/2014/main" id="{54E34702-4FA7-A928-2897-51DFC4C84336}"/>
              </a:ext>
            </a:extLst>
          </p:cNvPr>
          <p:cNvSpPr txBox="1"/>
          <p:nvPr/>
        </p:nvSpPr>
        <p:spPr>
          <a:xfrm rot="-5400000">
            <a:off x="8985054" y="3321279"/>
            <a:ext cx="5769197"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dirty="0">
                <a:ln>
                  <a:noFill/>
                </a:ln>
                <a:solidFill>
                  <a:srgbClr val="FFFFFF"/>
                </a:solidFill>
                <a:effectLst/>
                <a:uLnTx/>
                <a:uFillTx/>
                <a:latin typeface="Roboto"/>
                <a:ea typeface="Roboto"/>
                <a:cs typeface="Roboto"/>
                <a:sym typeface="Roboto"/>
              </a:rPr>
              <a:t>Photo by Edmundo</a:t>
            </a:r>
            <a:r>
              <a:rPr kumimoji="0" lang="en-US" sz="1199" b="0" i="0" u="sng" strike="noStrike" kern="0" cap="none" spc="0" normalizeH="0" baseline="0" noProof="0" dirty="0">
                <a:ln>
                  <a:noFill/>
                </a:ln>
                <a:solidFill>
                  <a:srgbClr val="FFFFFF"/>
                </a:solidFill>
                <a:effectLst/>
                <a:uLnTx/>
                <a:uFillTx/>
                <a:latin typeface="Roboto"/>
                <a:ea typeface="Roboto"/>
                <a:cs typeface="Roboto"/>
                <a:sym typeface="Roboto"/>
                <a:hlinkClick r:id="rId4">
                  <a:extLst>
                    <a:ext uri="{A12FA001-AC4F-418D-AE19-62706E023703}">
                      <ahyp:hlinkClr xmlns:ahyp="http://schemas.microsoft.com/office/drawing/2018/hyperlinkcolor" val="tx"/>
                    </a:ext>
                  </a:extLst>
                </a:hlinkClick>
              </a:rPr>
              <a:t> </a:t>
            </a:r>
            <a:r>
              <a:rPr kumimoji="0" lang="en-US" sz="1199" b="0" i="0" u="none" strike="noStrike" kern="0" cap="none" spc="0" normalizeH="0" baseline="0" noProof="0" dirty="0">
                <a:ln>
                  <a:noFill/>
                </a:ln>
                <a:solidFill>
                  <a:srgbClr val="FFFFFF"/>
                </a:solidFill>
                <a:effectLst/>
                <a:uLnTx/>
                <a:uFillTx/>
                <a:latin typeface="Roboto"/>
                <a:ea typeface="Roboto"/>
                <a:cs typeface="Roboto"/>
                <a:sym typeface="Roboto"/>
              </a:rPr>
              <a:t>Cruz, Getty Images (licensed via Canva)</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224" name="Google Shape;1224;p65">
            <a:extLst>
              <a:ext uri="{FF2B5EF4-FFF2-40B4-BE49-F238E27FC236}">
                <a16:creationId xmlns:a16="http://schemas.microsoft.com/office/drawing/2014/main" id="{3CC818C1-CEDB-72A6-5DD6-D2C56113DFCD}"/>
              </a:ext>
            </a:extLst>
          </p:cNvPr>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58</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6" name="Google Shape;1253;p68">
            <a:extLst>
              <a:ext uri="{FF2B5EF4-FFF2-40B4-BE49-F238E27FC236}">
                <a16:creationId xmlns:a16="http://schemas.microsoft.com/office/drawing/2014/main" id="{16EF80D8-1815-363A-5F88-186F3D366661}"/>
              </a:ext>
            </a:extLst>
          </p:cNvPr>
          <p:cNvSpPr txBox="1"/>
          <p:nvPr/>
        </p:nvSpPr>
        <p:spPr>
          <a:xfrm rot="16200000">
            <a:off x="9137454" y="3473679"/>
            <a:ext cx="5769197"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GCA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pic>
        <p:nvPicPr>
          <p:cNvPr id="7" name="Picture 6" descr="A concrete cylinder with a pipe attached to it&#10;&#10;AI-generated content may be incorrect.">
            <a:extLst>
              <a:ext uri="{FF2B5EF4-FFF2-40B4-BE49-F238E27FC236}">
                <a16:creationId xmlns:a16="http://schemas.microsoft.com/office/drawing/2014/main" id="{32185FC8-ABCE-37B4-029D-16E5D5113495}"/>
              </a:ext>
            </a:extLst>
          </p:cNvPr>
          <p:cNvPicPr>
            <a:picLocks noChangeAspect="1"/>
          </p:cNvPicPr>
          <p:nvPr/>
        </p:nvPicPr>
        <p:blipFill>
          <a:blip r:embed="rId5"/>
          <a:srcRect l="9623" r="4721" b="12"/>
          <a:stretch>
            <a:fillRect/>
          </a:stretch>
        </p:blipFill>
        <p:spPr>
          <a:xfrm>
            <a:off x="7193837" y="0"/>
            <a:ext cx="4996142" cy="6857171"/>
          </a:xfrm>
          <a:prstGeom prst="rect">
            <a:avLst/>
          </a:prstGeom>
        </p:spPr>
      </p:pic>
      <p:sp>
        <p:nvSpPr>
          <p:cNvPr id="9" name="Google Shape;1253;p68">
            <a:extLst>
              <a:ext uri="{FF2B5EF4-FFF2-40B4-BE49-F238E27FC236}">
                <a16:creationId xmlns:a16="http://schemas.microsoft.com/office/drawing/2014/main" id="{B65710E3-A7B5-DF51-E6C2-2C6E3B09362A}"/>
              </a:ext>
            </a:extLst>
          </p:cNvPr>
          <p:cNvSpPr txBox="1"/>
          <p:nvPr/>
        </p:nvSpPr>
        <p:spPr>
          <a:xfrm rot="16200000">
            <a:off x="9043669" y="3626079"/>
            <a:ext cx="5769197"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GCA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4187048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248"/>
        <p:cNvGrpSpPr/>
        <p:nvPr/>
      </p:nvGrpSpPr>
      <p:grpSpPr>
        <a:xfrm>
          <a:off x="0" y="0"/>
          <a:ext cx="0" cy="0"/>
          <a:chOff x="0" y="0"/>
          <a:chExt cx="0" cy="0"/>
        </a:xfrm>
      </p:grpSpPr>
      <p:sp>
        <p:nvSpPr>
          <p:cNvPr id="1250" name="Google Shape;1250;p68"/>
          <p:cNvSpPr txBox="1"/>
          <p:nvPr/>
        </p:nvSpPr>
        <p:spPr>
          <a:xfrm>
            <a:off x="681574" y="541387"/>
            <a:ext cx="11077343"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02 | Non-Structural Measures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51" name="Google Shape;1251;p68"/>
          <p:cNvSpPr txBox="1"/>
          <p:nvPr/>
        </p:nvSpPr>
        <p:spPr>
          <a:xfrm>
            <a:off x="681573" y="1953912"/>
            <a:ext cx="6132181" cy="443198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600" b="1" i="0" u="none" strike="noStrike" kern="0" cap="none" spc="0" normalizeH="0" baseline="0" noProof="0" dirty="0">
                <a:ln>
                  <a:noFill/>
                </a:ln>
                <a:solidFill>
                  <a:srgbClr val="0B5FBA"/>
                </a:solidFill>
                <a:effectLst/>
                <a:uLnTx/>
                <a:uFillTx/>
                <a:latin typeface="Roboto"/>
                <a:ea typeface="Roboto"/>
                <a:cs typeface="Roboto"/>
                <a:sym typeface="Roboto"/>
              </a:rPr>
              <a:t>Non-structural measures </a:t>
            </a:r>
            <a:r>
              <a:rPr kumimoji="0" lang="en-US" sz="1600" b="0" i="0" u="none" strike="noStrike" kern="0" cap="none" spc="0" normalizeH="0" baseline="0" noProof="0" dirty="0">
                <a:ln>
                  <a:noFill/>
                </a:ln>
                <a:solidFill>
                  <a:srgbClr val="0B5FBA"/>
                </a:solidFill>
                <a:effectLst/>
                <a:uLnTx/>
                <a:uFillTx/>
                <a:latin typeface="Roboto"/>
                <a:ea typeface="Roboto"/>
                <a:cs typeface="Roboto"/>
                <a:sym typeface="Roboto"/>
              </a:rPr>
              <a:t>are ‘soft’ measures that reduce climate risks. They focus on improving institutional, organizational and human capacity to respond to climate change. </a:t>
            </a:r>
            <a:endParaRPr kumimoji="0" sz="10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600" b="0" i="0" u="none" strike="noStrike" kern="0" cap="none" spc="0" normalizeH="0" baseline="0" noProof="0" dirty="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600" b="0" i="0" u="none" strike="noStrike" kern="0" cap="none" spc="0" normalizeH="0" baseline="0" noProof="0" dirty="0">
                <a:ln>
                  <a:noFill/>
                </a:ln>
                <a:solidFill>
                  <a:srgbClr val="0B5FBA"/>
                </a:solidFill>
                <a:effectLst/>
                <a:uLnTx/>
                <a:uFillTx/>
                <a:latin typeface="Roboto"/>
                <a:ea typeface="Roboto"/>
                <a:cs typeface="Roboto"/>
                <a:sym typeface="Roboto"/>
              </a:rPr>
              <a:t>These non-physical measures include policies, plans, capacity building, investment in data collection and technology, awareness raising, monitoring and evaluation (M&amp;E), etc.</a:t>
            </a:r>
            <a:endParaRPr kumimoji="0" sz="10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600" b="0" i="0" u="none" strike="noStrike" kern="0" cap="none" spc="0" normalizeH="0" baseline="0" noProof="0" dirty="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600" b="0" i="0" u="none" strike="noStrike" kern="0" cap="none" spc="0" normalizeH="0" baseline="0" noProof="0" dirty="0">
                <a:ln>
                  <a:noFill/>
                </a:ln>
                <a:solidFill>
                  <a:srgbClr val="0B5FBA"/>
                </a:solidFill>
                <a:effectLst/>
                <a:uLnTx/>
                <a:uFillTx/>
                <a:latin typeface="Roboto"/>
                <a:ea typeface="Roboto"/>
                <a:cs typeface="Roboto"/>
                <a:sym typeface="Roboto"/>
              </a:rPr>
              <a:t>Examples of non-structural measures include:</a:t>
            </a:r>
            <a:endParaRPr kumimoji="0" sz="10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600" b="0" i="0" u="none" strike="noStrike" kern="0" cap="none" spc="0" normalizeH="0" baseline="0" noProof="0" dirty="0">
              <a:ln>
                <a:noFill/>
              </a:ln>
              <a:solidFill>
                <a:srgbClr val="0B5FBA"/>
              </a:solidFill>
              <a:effectLst/>
              <a:uLnTx/>
              <a:uFillTx/>
              <a:latin typeface="Roboto"/>
              <a:ea typeface="Roboto"/>
              <a:cs typeface="Roboto"/>
              <a:sym typeface="Roboto"/>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600" b="0" i="0" u="none" strike="noStrike" kern="0" cap="none" spc="0" normalizeH="0" baseline="0" noProof="0" dirty="0">
                <a:ln>
                  <a:noFill/>
                </a:ln>
                <a:solidFill>
                  <a:srgbClr val="0B5FBA"/>
                </a:solidFill>
                <a:effectLst/>
                <a:uLnTx/>
                <a:uFillTx/>
                <a:latin typeface="Roboto"/>
                <a:ea typeface="Roboto"/>
                <a:cs typeface="Roboto"/>
                <a:sym typeface="Roboto"/>
              </a:rPr>
              <a:t>Establishing inclusive early warning systems that collect data on climate risks.</a:t>
            </a:r>
            <a:endParaRPr kumimoji="0" sz="10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600" b="0" i="0" u="none" strike="noStrike" kern="0" cap="none" spc="0" normalizeH="0" baseline="0" noProof="0" dirty="0">
              <a:ln>
                <a:noFill/>
              </a:ln>
              <a:solidFill>
                <a:srgbClr val="0B5FBA"/>
              </a:solidFill>
              <a:effectLst/>
              <a:uLnTx/>
              <a:uFillTx/>
              <a:latin typeface="Roboto"/>
              <a:ea typeface="Roboto"/>
              <a:cs typeface="Roboto"/>
              <a:sym typeface="Roboto"/>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600" b="0" i="0" u="none" strike="noStrike" kern="0" cap="none" spc="0" normalizeH="0" baseline="0" noProof="0" dirty="0">
                <a:ln>
                  <a:noFill/>
                </a:ln>
                <a:solidFill>
                  <a:srgbClr val="0B5FBA"/>
                </a:solidFill>
                <a:effectLst/>
                <a:uLnTx/>
                <a:uFillTx/>
                <a:latin typeface="Roboto"/>
                <a:ea typeface="Roboto"/>
                <a:cs typeface="Roboto"/>
                <a:sym typeface="Roboto"/>
              </a:rPr>
              <a:t>Building capacity of urban actors to ensure basic understanding of climate information and implications on key sectors</a:t>
            </a:r>
            <a:endParaRPr kumimoji="0" sz="10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600" b="0" i="0" u="none" strike="noStrike" kern="0" cap="none" spc="0" normalizeH="0" baseline="0" noProof="0" dirty="0">
              <a:ln>
                <a:noFill/>
              </a:ln>
              <a:solidFill>
                <a:srgbClr val="0B5FBA"/>
              </a:solidFill>
              <a:effectLst/>
              <a:uLnTx/>
              <a:uFillTx/>
              <a:latin typeface="Roboto"/>
              <a:ea typeface="Roboto"/>
              <a:cs typeface="Roboto"/>
              <a:sym typeface="Roboto"/>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600" b="0" i="0" u="none" strike="noStrike" kern="0" cap="none" spc="0" normalizeH="0" baseline="0" noProof="0" dirty="0">
                <a:ln>
                  <a:noFill/>
                </a:ln>
                <a:solidFill>
                  <a:srgbClr val="0B5FBA"/>
                </a:solidFill>
                <a:effectLst/>
                <a:uLnTx/>
                <a:uFillTx/>
                <a:latin typeface="Roboto"/>
                <a:ea typeface="Roboto"/>
                <a:cs typeface="Roboto"/>
                <a:sym typeface="Roboto"/>
              </a:rPr>
              <a:t>Developing policies &amp; building codes to reduce climate risks and promote resilience of water infrastructure.</a:t>
            </a:r>
            <a:endParaRPr kumimoji="0" sz="1000" b="0" i="0" u="none" strike="noStrike" kern="0" cap="none" spc="0" normalizeH="0" baseline="0" noProof="0" dirty="0">
              <a:ln>
                <a:noFill/>
              </a:ln>
              <a:solidFill>
                <a:srgbClr val="000000"/>
              </a:solidFill>
              <a:effectLst/>
              <a:uLnTx/>
              <a:uFillTx/>
              <a:latin typeface="Arial"/>
              <a:cs typeface="Arial"/>
              <a:sym typeface="Arial"/>
            </a:endParaRPr>
          </a:p>
        </p:txBody>
      </p:sp>
      <p:sp>
        <p:nvSpPr>
          <p:cNvPr id="1252" name="Google Shape;1252;p68"/>
          <p:cNvSpPr/>
          <p:nvPr/>
        </p:nvSpPr>
        <p:spPr>
          <a:xfrm>
            <a:off x="7170822" y="-8467"/>
            <a:ext cx="5021199" cy="6858000"/>
          </a:xfrm>
          <a:custGeom>
            <a:avLst/>
            <a:gdLst/>
            <a:ahLst/>
            <a:cxnLst/>
            <a:rect l="l" t="t" r="r" b="b"/>
            <a:pathLst>
              <a:path w="10042398" h="13716000" extrusionOk="0">
                <a:moveTo>
                  <a:pt x="0" y="0"/>
                </a:moveTo>
                <a:lnTo>
                  <a:pt x="10042398" y="0"/>
                </a:lnTo>
                <a:lnTo>
                  <a:pt x="10042398" y="13716000"/>
                </a:lnTo>
                <a:lnTo>
                  <a:pt x="0" y="13716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53" name="Google Shape;1253;p68"/>
          <p:cNvSpPr txBox="1"/>
          <p:nvPr/>
        </p:nvSpPr>
        <p:spPr>
          <a:xfrm rot="-5400000">
            <a:off x="8985054" y="3321279"/>
            <a:ext cx="5769197"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GCA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54" name="Google Shape;1254;p68"/>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59</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627981-8B23-AD16-945A-336E24495C8D}"/>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037C6A6-9C04-F04C-B3EA-F6B6F87B5E23}"/>
              </a:ext>
            </a:extLst>
          </p:cNvPr>
          <p:cNvSpPr>
            <a:spLocks noGrp="1"/>
          </p:cNvSpPr>
          <p:nvPr>
            <p:ph sz="quarter" idx="16"/>
          </p:nvPr>
        </p:nvSpPr>
        <p:spPr>
          <a:xfrm>
            <a:off x="549525" y="937153"/>
            <a:ext cx="11017041" cy="741762"/>
          </a:xfrm>
        </p:spPr>
        <p:txBody>
          <a:bodyPr>
            <a:normAutofit/>
          </a:bodyPr>
          <a:lstStyle/>
          <a:p>
            <a:r>
              <a:rPr lang="en-GB"/>
              <a:t>01| Overview Module 4</a:t>
            </a:r>
          </a:p>
        </p:txBody>
      </p:sp>
    </p:spTree>
    <p:extLst>
      <p:ext uri="{BB962C8B-B14F-4D97-AF65-F5344CB8AC3E}">
        <p14:creationId xmlns:p14="http://schemas.microsoft.com/office/powerpoint/2010/main" val="25753118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268"/>
        <p:cNvGrpSpPr/>
        <p:nvPr/>
      </p:nvGrpSpPr>
      <p:grpSpPr>
        <a:xfrm>
          <a:off x="0" y="0"/>
          <a:ext cx="0" cy="0"/>
          <a:chOff x="0" y="0"/>
          <a:chExt cx="0" cy="0"/>
        </a:xfrm>
      </p:grpSpPr>
      <p:sp>
        <p:nvSpPr>
          <p:cNvPr id="1270" name="Google Shape;1270;p70"/>
          <p:cNvSpPr txBox="1"/>
          <p:nvPr/>
        </p:nvSpPr>
        <p:spPr>
          <a:xfrm>
            <a:off x="512462" y="534391"/>
            <a:ext cx="6240800" cy="11070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Combined Structural &amp; Non-Structural Measures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71" name="Google Shape;1271;p70"/>
          <p:cNvSpPr txBox="1"/>
          <p:nvPr/>
        </p:nvSpPr>
        <p:spPr>
          <a:xfrm>
            <a:off x="531511" y="1947066"/>
            <a:ext cx="6090400" cy="438972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Cities can </a:t>
            </a: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combine structural and non-structural measures</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 for more holistic resilience solutions.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Building resilience of infrastructure has conventionally focused on structural or ‘hard’ measures (e.g. engineering practices). However, deploying non-structural or ‘soft’ measures is equally important – urban actors need appropriate information, capacity and enabling policy environment to take action.</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In many cases, the two types of measures are integrated into a resilience intervention. Examples of combined measures could include:</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Physical flood protection measures such as dams and flood defenses, combined with hydrological catchment modelling.</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Water distribution infrastructure and community water management committees that monitor groundwater availability and quality.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72" name="Google Shape;1272;p70"/>
          <p:cNvSpPr/>
          <p:nvPr/>
        </p:nvSpPr>
        <p:spPr>
          <a:xfrm>
            <a:off x="7170822" y="-8467"/>
            <a:ext cx="5021199" cy="6858000"/>
          </a:xfrm>
          <a:custGeom>
            <a:avLst/>
            <a:gdLst/>
            <a:ahLst/>
            <a:cxnLst/>
            <a:rect l="l" t="t" r="r" b="b"/>
            <a:pathLst>
              <a:path w="10042398" h="13716000" extrusionOk="0">
                <a:moveTo>
                  <a:pt x="0" y="0"/>
                </a:moveTo>
                <a:lnTo>
                  <a:pt x="10042398" y="0"/>
                </a:lnTo>
                <a:lnTo>
                  <a:pt x="10042398" y="13716000"/>
                </a:lnTo>
                <a:lnTo>
                  <a:pt x="0" y="13716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73" name="Google Shape;1273;p70"/>
          <p:cNvSpPr txBox="1"/>
          <p:nvPr/>
        </p:nvSpPr>
        <p:spPr>
          <a:xfrm rot="-5400000">
            <a:off x="8921554" y="3210543"/>
            <a:ext cx="5769197" cy="442942"/>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Demonstration of the use of a Tromino, a passive seismic tool used for stratigraphy and bedrock mapping, to local water officials, Kenya; Photo by USGS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74" name="Google Shape;1274;p70"/>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60</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308"/>
        <p:cNvGrpSpPr/>
        <p:nvPr/>
      </p:nvGrpSpPr>
      <p:grpSpPr>
        <a:xfrm>
          <a:off x="0" y="0"/>
          <a:ext cx="0" cy="0"/>
          <a:chOff x="0" y="0"/>
          <a:chExt cx="0" cy="0"/>
        </a:xfrm>
      </p:grpSpPr>
      <p:grpSp>
        <p:nvGrpSpPr>
          <p:cNvPr id="1309" name="Google Shape;1309;p74"/>
          <p:cNvGrpSpPr/>
          <p:nvPr/>
        </p:nvGrpSpPr>
        <p:grpSpPr>
          <a:xfrm>
            <a:off x="514695" y="1388298"/>
            <a:ext cx="2613406" cy="3180779"/>
            <a:chOff x="0" y="0"/>
            <a:chExt cx="5226812" cy="6361557"/>
          </a:xfrm>
        </p:grpSpPr>
        <p:sp>
          <p:nvSpPr>
            <p:cNvPr id="1310" name="Google Shape;1310;p74"/>
            <p:cNvSpPr/>
            <p:nvPr/>
          </p:nvSpPr>
          <p:spPr>
            <a:xfrm>
              <a:off x="19050" y="19050"/>
              <a:ext cx="5188712" cy="6323457"/>
            </a:xfrm>
            <a:custGeom>
              <a:avLst/>
              <a:gdLst/>
              <a:ahLst/>
              <a:cxnLst/>
              <a:rect l="l" t="t" r="r" b="b"/>
              <a:pathLst>
                <a:path w="5188712" h="6323457" extrusionOk="0">
                  <a:moveTo>
                    <a:pt x="0" y="0"/>
                  </a:moveTo>
                  <a:lnTo>
                    <a:pt x="5188712" y="0"/>
                  </a:lnTo>
                  <a:lnTo>
                    <a:pt x="5188712" y="6323457"/>
                  </a:lnTo>
                  <a:lnTo>
                    <a:pt x="0" y="6323457"/>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11" name="Google Shape;1311;p74"/>
            <p:cNvSpPr/>
            <p:nvPr/>
          </p:nvSpPr>
          <p:spPr>
            <a:xfrm>
              <a:off x="0" y="0"/>
              <a:ext cx="5226812" cy="6361557"/>
            </a:xfrm>
            <a:custGeom>
              <a:avLst/>
              <a:gdLst/>
              <a:ahLst/>
              <a:cxnLst/>
              <a:rect l="l" t="t" r="r" b="b"/>
              <a:pathLst>
                <a:path w="5226812" h="6361557" extrusionOk="0">
                  <a:moveTo>
                    <a:pt x="285750" y="0"/>
                  </a:moveTo>
                  <a:lnTo>
                    <a:pt x="400050" y="0"/>
                  </a:lnTo>
                  <a:cubicBezTo>
                    <a:pt x="410591" y="0"/>
                    <a:pt x="419100" y="8509"/>
                    <a:pt x="419100" y="19050"/>
                  </a:cubicBezTo>
                  <a:cubicBezTo>
                    <a:pt x="419100" y="29591"/>
                    <a:pt x="410591" y="38100"/>
                    <a:pt x="400050" y="38100"/>
                  </a:cubicBezTo>
                  <a:lnTo>
                    <a:pt x="285750" y="38100"/>
                  </a:lnTo>
                  <a:cubicBezTo>
                    <a:pt x="275209" y="38100"/>
                    <a:pt x="266700" y="29591"/>
                    <a:pt x="266700" y="19050"/>
                  </a:cubicBezTo>
                  <a:cubicBezTo>
                    <a:pt x="266700" y="8509"/>
                    <a:pt x="275209" y="0"/>
                    <a:pt x="285750" y="0"/>
                  </a:cubicBezTo>
                  <a:close/>
                  <a:moveTo>
                    <a:pt x="552450" y="0"/>
                  </a:moveTo>
                  <a:lnTo>
                    <a:pt x="666750" y="0"/>
                  </a:lnTo>
                  <a:cubicBezTo>
                    <a:pt x="677291" y="0"/>
                    <a:pt x="685800" y="8509"/>
                    <a:pt x="685800" y="19050"/>
                  </a:cubicBezTo>
                  <a:cubicBezTo>
                    <a:pt x="685800" y="29591"/>
                    <a:pt x="677291" y="38100"/>
                    <a:pt x="666750" y="38100"/>
                  </a:cubicBezTo>
                  <a:lnTo>
                    <a:pt x="552450" y="38100"/>
                  </a:lnTo>
                  <a:cubicBezTo>
                    <a:pt x="541909" y="38100"/>
                    <a:pt x="533400" y="29591"/>
                    <a:pt x="533400" y="19050"/>
                  </a:cubicBezTo>
                  <a:cubicBezTo>
                    <a:pt x="533400" y="8509"/>
                    <a:pt x="541909" y="0"/>
                    <a:pt x="552450" y="0"/>
                  </a:cubicBezTo>
                  <a:close/>
                  <a:moveTo>
                    <a:pt x="819150" y="0"/>
                  </a:moveTo>
                  <a:lnTo>
                    <a:pt x="933450" y="0"/>
                  </a:lnTo>
                  <a:cubicBezTo>
                    <a:pt x="943991" y="0"/>
                    <a:pt x="952500" y="8509"/>
                    <a:pt x="952500" y="19050"/>
                  </a:cubicBezTo>
                  <a:cubicBezTo>
                    <a:pt x="952500" y="29591"/>
                    <a:pt x="943991" y="38100"/>
                    <a:pt x="933450" y="38100"/>
                  </a:cubicBezTo>
                  <a:lnTo>
                    <a:pt x="819150" y="38100"/>
                  </a:lnTo>
                  <a:cubicBezTo>
                    <a:pt x="808609" y="38100"/>
                    <a:pt x="800100" y="29591"/>
                    <a:pt x="800100" y="19050"/>
                  </a:cubicBezTo>
                  <a:cubicBezTo>
                    <a:pt x="800100" y="8509"/>
                    <a:pt x="808609" y="0"/>
                    <a:pt x="819150" y="0"/>
                  </a:cubicBezTo>
                  <a:close/>
                  <a:moveTo>
                    <a:pt x="1085850" y="0"/>
                  </a:moveTo>
                  <a:lnTo>
                    <a:pt x="1200150" y="0"/>
                  </a:lnTo>
                  <a:cubicBezTo>
                    <a:pt x="1210691" y="0"/>
                    <a:pt x="1219200" y="8509"/>
                    <a:pt x="1219200" y="19050"/>
                  </a:cubicBezTo>
                  <a:cubicBezTo>
                    <a:pt x="1219200" y="29591"/>
                    <a:pt x="1210691" y="38100"/>
                    <a:pt x="1200150" y="38100"/>
                  </a:cubicBezTo>
                  <a:lnTo>
                    <a:pt x="1085850" y="38100"/>
                  </a:lnTo>
                  <a:cubicBezTo>
                    <a:pt x="1075309" y="38100"/>
                    <a:pt x="1066800" y="29591"/>
                    <a:pt x="1066800" y="19050"/>
                  </a:cubicBezTo>
                  <a:cubicBezTo>
                    <a:pt x="1066800" y="8509"/>
                    <a:pt x="1075309" y="0"/>
                    <a:pt x="1085850" y="0"/>
                  </a:cubicBezTo>
                  <a:close/>
                  <a:moveTo>
                    <a:pt x="1352550" y="0"/>
                  </a:moveTo>
                  <a:lnTo>
                    <a:pt x="1466850" y="0"/>
                  </a:lnTo>
                  <a:cubicBezTo>
                    <a:pt x="1477391" y="0"/>
                    <a:pt x="1485900" y="8509"/>
                    <a:pt x="1485900" y="19050"/>
                  </a:cubicBezTo>
                  <a:cubicBezTo>
                    <a:pt x="1485900" y="29591"/>
                    <a:pt x="1477391" y="38100"/>
                    <a:pt x="1466850" y="38100"/>
                  </a:cubicBezTo>
                  <a:lnTo>
                    <a:pt x="1352550" y="38100"/>
                  </a:lnTo>
                  <a:cubicBezTo>
                    <a:pt x="1342009" y="38100"/>
                    <a:pt x="1333500" y="29591"/>
                    <a:pt x="1333500" y="19050"/>
                  </a:cubicBezTo>
                  <a:cubicBezTo>
                    <a:pt x="1333500" y="8509"/>
                    <a:pt x="1342009" y="0"/>
                    <a:pt x="1352550" y="0"/>
                  </a:cubicBezTo>
                  <a:close/>
                  <a:moveTo>
                    <a:pt x="1619250" y="0"/>
                  </a:moveTo>
                  <a:lnTo>
                    <a:pt x="1733550" y="0"/>
                  </a:lnTo>
                  <a:cubicBezTo>
                    <a:pt x="1744091" y="0"/>
                    <a:pt x="1752600" y="8509"/>
                    <a:pt x="1752600" y="19050"/>
                  </a:cubicBezTo>
                  <a:cubicBezTo>
                    <a:pt x="1752600" y="29591"/>
                    <a:pt x="1744091" y="38100"/>
                    <a:pt x="1733550" y="38100"/>
                  </a:cubicBezTo>
                  <a:lnTo>
                    <a:pt x="1619250" y="38100"/>
                  </a:lnTo>
                  <a:cubicBezTo>
                    <a:pt x="1608709" y="38100"/>
                    <a:pt x="1600200" y="29591"/>
                    <a:pt x="1600200" y="19050"/>
                  </a:cubicBezTo>
                  <a:cubicBezTo>
                    <a:pt x="1600200" y="8509"/>
                    <a:pt x="1608709" y="0"/>
                    <a:pt x="1619250" y="0"/>
                  </a:cubicBezTo>
                  <a:close/>
                  <a:moveTo>
                    <a:pt x="1885950" y="0"/>
                  </a:moveTo>
                  <a:lnTo>
                    <a:pt x="2000250" y="0"/>
                  </a:lnTo>
                  <a:cubicBezTo>
                    <a:pt x="2010791" y="0"/>
                    <a:pt x="2019300" y="8509"/>
                    <a:pt x="2019300" y="19050"/>
                  </a:cubicBezTo>
                  <a:cubicBezTo>
                    <a:pt x="2019300" y="29591"/>
                    <a:pt x="2010791" y="38100"/>
                    <a:pt x="2000250" y="38100"/>
                  </a:cubicBezTo>
                  <a:lnTo>
                    <a:pt x="1885950" y="38100"/>
                  </a:lnTo>
                  <a:cubicBezTo>
                    <a:pt x="1875409" y="38100"/>
                    <a:pt x="1866900" y="29591"/>
                    <a:pt x="1866900" y="19050"/>
                  </a:cubicBezTo>
                  <a:cubicBezTo>
                    <a:pt x="1866900" y="8509"/>
                    <a:pt x="1875409" y="0"/>
                    <a:pt x="1885950" y="0"/>
                  </a:cubicBezTo>
                  <a:close/>
                  <a:moveTo>
                    <a:pt x="2152650" y="0"/>
                  </a:moveTo>
                  <a:lnTo>
                    <a:pt x="2266950" y="0"/>
                  </a:lnTo>
                  <a:cubicBezTo>
                    <a:pt x="2277491" y="0"/>
                    <a:pt x="2286000" y="8509"/>
                    <a:pt x="2286000" y="19050"/>
                  </a:cubicBezTo>
                  <a:cubicBezTo>
                    <a:pt x="2286000" y="29591"/>
                    <a:pt x="2277491" y="38100"/>
                    <a:pt x="2266950" y="38100"/>
                  </a:cubicBezTo>
                  <a:lnTo>
                    <a:pt x="2152650" y="38100"/>
                  </a:lnTo>
                  <a:cubicBezTo>
                    <a:pt x="2142109" y="38100"/>
                    <a:pt x="2133600" y="29591"/>
                    <a:pt x="2133600" y="19050"/>
                  </a:cubicBezTo>
                  <a:cubicBezTo>
                    <a:pt x="2133600" y="8509"/>
                    <a:pt x="2142109" y="0"/>
                    <a:pt x="2152650" y="0"/>
                  </a:cubicBezTo>
                  <a:close/>
                  <a:moveTo>
                    <a:pt x="2419350" y="0"/>
                  </a:moveTo>
                  <a:lnTo>
                    <a:pt x="2533650" y="0"/>
                  </a:lnTo>
                  <a:cubicBezTo>
                    <a:pt x="2544191" y="0"/>
                    <a:pt x="2552700" y="8509"/>
                    <a:pt x="2552700" y="19050"/>
                  </a:cubicBezTo>
                  <a:cubicBezTo>
                    <a:pt x="2552700" y="29591"/>
                    <a:pt x="2544191" y="38100"/>
                    <a:pt x="2533650" y="38100"/>
                  </a:cubicBezTo>
                  <a:lnTo>
                    <a:pt x="2419350" y="38100"/>
                  </a:lnTo>
                  <a:cubicBezTo>
                    <a:pt x="2408809" y="38100"/>
                    <a:pt x="2400300" y="29591"/>
                    <a:pt x="2400300" y="19050"/>
                  </a:cubicBezTo>
                  <a:cubicBezTo>
                    <a:pt x="2400300" y="8509"/>
                    <a:pt x="2408809" y="0"/>
                    <a:pt x="2419350" y="0"/>
                  </a:cubicBezTo>
                  <a:close/>
                  <a:moveTo>
                    <a:pt x="2686050" y="0"/>
                  </a:moveTo>
                  <a:lnTo>
                    <a:pt x="2800350" y="0"/>
                  </a:lnTo>
                  <a:cubicBezTo>
                    <a:pt x="2810891" y="0"/>
                    <a:pt x="2819400" y="8509"/>
                    <a:pt x="2819400" y="19050"/>
                  </a:cubicBezTo>
                  <a:cubicBezTo>
                    <a:pt x="2819400" y="29591"/>
                    <a:pt x="2810891" y="38100"/>
                    <a:pt x="2800350" y="38100"/>
                  </a:cubicBezTo>
                  <a:lnTo>
                    <a:pt x="2686050" y="38100"/>
                  </a:lnTo>
                  <a:cubicBezTo>
                    <a:pt x="2675509" y="38100"/>
                    <a:pt x="2667000" y="29591"/>
                    <a:pt x="2667000" y="19050"/>
                  </a:cubicBezTo>
                  <a:cubicBezTo>
                    <a:pt x="2667000" y="8509"/>
                    <a:pt x="2675509" y="0"/>
                    <a:pt x="2686050" y="0"/>
                  </a:cubicBezTo>
                  <a:close/>
                  <a:moveTo>
                    <a:pt x="2952750" y="0"/>
                  </a:moveTo>
                  <a:lnTo>
                    <a:pt x="3067050" y="0"/>
                  </a:lnTo>
                  <a:cubicBezTo>
                    <a:pt x="3077591" y="0"/>
                    <a:pt x="3086100" y="8509"/>
                    <a:pt x="3086100" y="19050"/>
                  </a:cubicBezTo>
                  <a:cubicBezTo>
                    <a:pt x="3086100" y="29591"/>
                    <a:pt x="3077591" y="38100"/>
                    <a:pt x="3067050" y="38100"/>
                  </a:cubicBezTo>
                  <a:lnTo>
                    <a:pt x="2952750" y="38100"/>
                  </a:lnTo>
                  <a:cubicBezTo>
                    <a:pt x="2942209" y="38100"/>
                    <a:pt x="2933700" y="29591"/>
                    <a:pt x="2933700" y="19050"/>
                  </a:cubicBezTo>
                  <a:cubicBezTo>
                    <a:pt x="2933700" y="8509"/>
                    <a:pt x="2942209" y="0"/>
                    <a:pt x="2952750" y="0"/>
                  </a:cubicBezTo>
                  <a:close/>
                  <a:moveTo>
                    <a:pt x="3219450" y="0"/>
                  </a:moveTo>
                  <a:lnTo>
                    <a:pt x="3333750" y="0"/>
                  </a:lnTo>
                  <a:cubicBezTo>
                    <a:pt x="3344291" y="0"/>
                    <a:pt x="3352800" y="8509"/>
                    <a:pt x="3352800" y="19050"/>
                  </a:cubicBezTo>
                  <a:cubicBezTo>
                    <a:pt x="3352800" y="29591"/>
                    <a:pt x="3344291" y="38100"/>
                    <a:pt x="3333750" y="38100"/>
                  </a:cubicBezTo>
                  <a:lnTo>
                    <a:pt x="3219450" y="38100"/>
                  </a:lnTo>
                  <a:cubicBezTo>
                    <a:pt x="3208909" y="38100"/>
                    <a:pt x="3200400" y="29591"/>
                    <a:pt x="3200400" y="19050"/>
                  </a:cubicBezTo>
                  <a:cubicBezTo>
                    <a:pt x="3200400" y="8509"/>
                    <a:pt x="3208909" y="0"/>
                    <a:pt x="3219450" y="0"/>
                  </a:cubicBezTo>
                  <a:close/>
                  <a:moveTo>
                    <a:pt x="3486150" y="0"/>
                  </a:moveTo>
                  <a:lnTo>
                    <a:pt x="3600450" y="0"/>
                  </a:lnTo>
                  <a:cubicBezTo>
                    <a:pt x="3610991" y="0"/>
                    <a:pt x="3619500" y="8509"/>
                    <a:pt x="3619500" y="19050"/>
                  </a:cubicBezTo>
                  <a:cubicBezTo>
                    <a:pt x="3619500" y="29591"/>
                    <a:pt x="3610991" y="38100"/>
                    <a:pt x="3600450" y="38100"/>
                  </a:cubicBezTo>
                  <a:lnTo>
                    <a:pt x="3486150" y="38100"/>
                  </a:lnTo>
                  <a:cubicBezTo>
                    <a:pt x="3475609" y="38100"/>
                    <a:pt x="3467100" y="29591"/>
                    <a:pt x="3467100" y="19050"/>
                  </a:cubicBezTo>
                  <a:cubicBezTo>
                    <a:pt x="3467100" y="8509"/>
                    <a:pt x="3475609" y="0"/>
                    <a:pt x="3486150" y="0"/>
                  </a:cubicBezTo>
                  <a:close/>
                  <a:moveTo>
                    <a:pt x="3752850" y="0"/>
                  </a:moveTo>
                  <a:lnTo>
                    <a:pt x="3867150" y="0"/>
                  </a:lnTo>
                  <a:cubicBezTo>
                    <a:pt x="3877691" y="0"/>
                    <a:pt x="3886200" y="8509"/>
                    <a:pt x="3886200" y="19050"/>
                  </a:cubicBezTo>
                  <a:cubicBezTo>
                    <a:pt x="3886200" y="29591"/>
                    <a:pt x="3877691" y="38100"/>
                    <a:pt x="3867150" y="38100"/>
                  </a:cubicBezTo>
                  <a:lnTo>
                    <a:pt x="3752850" y="38100"/>
                  </a:lnTo>
                  <a:cubicBezTo>
                    <a:pt x="3742309" y="38100"/>
                    <a:pt x="3733800" y="29591"/>
                    <a:pt x="3733800" y="19050"/>
                  </a:cubicBezTo>
                  <a:cubicBezTo>
                    <a:pt x="3733800" y="8509"/>
                    <a:pt x="3742309" y="0"/>
                    <a:pt x="3752850" y="0"/>
                  </a:cubicBezTo>
                  <a:close/>
                  <a:moveTo>
                    <a:pt x="4019550" y="0"/>
                  </a:moveTo>
                  <a:lnTo>
                    <a:pt x="4133850" y="0"/>
                  </a:lnTo>
                  <a:cubicBezTo>
                    <a:pt x="4144391" y="0"/>
                    <a:pt x="4152900" y="8509"/>
                    <a:pt x="4152900" y="19050"/>
                  </a:cubicBezTo>
                  <a:cubicBezTo>
                    <a:pt x="4152900" y="29591"/>
                    <a:pt x="4144391" y="38100"/>
                    <a:pt x="4133850" y="38100"/>
                  </a:cubicBezTo>
                  <a:lnTo>
                    <a:pt x="4019550" y="38100"/>
                  </a:lnTo>
                  <a:cubicBezTo>
                    <a:pt x="4009009" y="38100"/>
                    <a:pt x="4000500" y="29591"/>
                    <a:pt x="4000500" y="19050"/>
                  </a:cubicBezTo>
                  <a:cubicBezTo>
                    <a:pt x="4000500" y="8509"/>
                    <a:pt x="4009009" y="0"/>
                    <a:pt x="4019550" y="0"/>
                  </a:cubicBezTo>
                  <a:close/>
                  <a:moveTo>
                    <a:pt x="4286250" y="0"/>
                  </a:moveTo>
                  <a:lnTo>
                    <a:pt x="4400550" y="0"/>
                  </a:lnTo>
                  <a:cubicBezTo>
                    <a:pt x="4411091" y="0"/>
                    <a:pt x="4419600" y="8509"/>
                    <a:pt x="4419600" y="19050"/>
                  </a:cubicBezTo>
                  <a:cubicBezTo>
                    <a:pt x="4419600" y="29591"/>
                    <a:pt x="4411091" y="38100"/>
                    <a:pt x="4400550" y="38100"/>
                  </a:cubicBezTo>
                  <a:lnTo>
                    <a:pt x="4286250" y="38100"/>
                  </a:lnTo>
                  <a:cubicBezTo>
                    <a:pt x="4275709" y="38100"/>
                    <a:pt x="4267200" y="29591"/>
                    <a:pt x="4267200" y="19050"/>
                  </a:cubicBezTo>
                  <a:cubicBezTo>
                    <a:pt x="4267200" y="8509"/>
                    <a:pt x="4275709" y="0"/>
                    <a:pt x="4286250" y="0"/>
                  </a:cubicBezTo>
                  <a:close/>
                  <a:moveTo>
                    <a:pt x="4552950" y="0"/>
                  </a:moveTo>
                  <a:lnTo>
                    <a:pt x="4667250" y="0"/>
                  </a:lnTo>
                  <a:cubicBezTo>
                    <a:pt x="4677791" y="0"/>
                    <a:pt x="4686300" y="8509"/>
                    <a:pt x="4686300" y="19050"/>
                  </a:cubicBezTo>
                  <a:cubicBezTo>
                    <a:pt x="4686300" y="29591"/>
                    <a:pt x="4677791" y="38100"/>
                    <a:pt x="4667250" y="38100"/>
                  </a:cubicBezTo>
                  <a:lnTo>
                    <a:pt x="4552950" y="38100"/>
                  </a:lnTo>
                  <a:cubicBezTo>
                    <a:pt x="4542409" y="38100"/>
                    <a:pt x="4533900" y="29591"/>
                    <a:pt x="4533900" y="19050"/>
                  </a:cubicBezTo>
                  <a:cubicBezTo>
                    <a:pt x="4533900" y="8509"/>
                    <a:pt x="4542409" y="0"/>
                    <a:pt x="4552950" y="0"/>
                  </a:cubicBezTo>
                  <a:close/>
                  <a:moveTo>
                    <a:pt x="4819650" y="0"/>
                  </a:moveTo>
                  <a:lnTo>
                    <a:pt x="4933950" y="0"/>
                  </a:lnTo>
                  <a:cubicBezTo>
                    <a:pt x="4944491" y="0"/>
                    <a:pt x="4953000" y="8509"/>
                    <a:pt x="4953000" y="19050"/>
                  </a:cubicBezTo>
                  <a:cubicBezTo>
                    <a:pt x="4953000" y="29591"/>
                    <a:pt x="4944491" y="38100"/>
                    <a:pt x="4933950" y="38100"/>
                  </a:cubicBezTo>
                  <a:lnTo>
                    <a:pt x="4819650" y="38100"/>
                  </a:lnTo>
                  <a:cubicBezTo>
                    <a:pt x="4809109" y="38100"/>
                    <a:pt x="4800600" y="29591"/>
                    <a:pt x="4800600" y="19050"/>
                  </a:cubicBezTo>
                  <a:cubicBezTo>
                    <a:pt x="4800600" y="8509"/>
                    <a:pt x="4809109" y="0"/>
                    <a:pt x="4819650" y="0"/>
                  </a:cubicBezTo>
                  <a:close/>
                  <a:moveTo>
                    <a:pt x="5086350" y="0"/>
                  </a:moveTo>
                  <a:lnTo>
                    <a:pt x="5200650" y="0"/>
                  </a:lnTo>
                  <a:cubicBezTo>
                    <a:pt x="5211191" y="0"/>
                    <a:pt x="5219700" y="8509"/>
                    <a:pt x="5219700" y="19050"/>
                  </a:cubicBezTo>
                  <a:cubicBezTo>
                    <a:pt x="5219700" y="29591"/>
                    <a:pt x="5211191" y="38100"/>
                    <a:pt x="5200650" y="38100"/>
                  </a:cubicBezTo>
                  <a:lnTo>
                    <a:pt x="5086350" y="38100"/>
                  </a:lnTo>
                  <a:cubicBezTo>
                    <a:pt x="5075809" y="38100"/>
                    <a:pt x="5067300" y="29591"/>
                    <a:pt x="5067300" y="19050"/>
                  </a:cubicBezTo>
                  <a:cubicBezTo>
                    <a:pt x="5067300" y="8509"/>
                    <a:pt x="5075809" y="0"/>
                    <a:pt x="5086350" y="0"/>
                  </a:cubicBezTo>
                  <a:close/>
                  <a:moveTo>
                    <a:pt x="5226812" y="164338"/>
                  </a:moveTo>
                  <a:lnTo>
                    <a:pt x="5226812" y="278638"/>
                  </a:lnTo>
                  <a:cubicBezTo>
                    <a:pt x="5226812" y="289179"/>
                    <a:pt x="5218303" y="297688"/>
                    <a:pt x="5207762" y="297688"/>
                  </a:cubicBezTo>
                  <a:cubicBezTo>
                    <a:pt x="5197221" y="297688"/>
                    <a:pt x="5188712" y="289179"/>
                    <a:pt x="5188712" y="278638"/>
                  </a:cubicBezTo>
                  <a:lnTo>
                    <a:pt x="5188712" y="164338"/>
                  </a:lnTo>
                  <a:cubicBezTo>
                    <a:pt x="5188712" y="153797"/>
                    <a:pt x="5197221" y="145288"/>
                    <a:pt x="5207762" y="145288"/>
                  </a:cubicBezTo>
                  <a:cubicBezTo>
                    <a:pt x="5218303" y="145288"/>
                    <a:pt x="5226812" y="153797"/>
                    <a:pt x="5226812" y="164338"/>
                  </a:cubicBezTo>
                  <a:close/>
                  <a:moveTo>
                    <a:pt x="5226812" y="431038"/>
                  </a:moveTo>
                  <a:lnTo>
                    <a:pt x="5226812" y="545338"/>
                  </a:lnTo>
                  <a:cubicBezTo>
                    <a:pt x="5226812" y="555879"/>
                    <a:pt x="5218303" y="564388"/>
                    <a:pt x="5207762" y="564388"/>
                  </a:cubicBezTo>
                  <a:cubicBezTo>
                    <a:pt x="5197221" y="564388"/>
                    <a:pt x="5188712" y="555879"/>
                    <a:pt x="5188712" y="545338"/>
                  </a:cubicBezTo>
                  <a:lnTo>
                    <a:pt x="5188712" y="431038"/>
                  </a:lnTo>
                  <a:cubicBezTo>
                    <a:pt x="5188712" y="420497"/>
                    <a:pt x="5197221" y="411988"/>
                    <a:pt x="5207762" y="411988"/>
                  </a:cubicBezTo>
                  <a:cubicBezTo>
                    <a:pt x="5218303" y="411988"/>
                    <a:pt x="5226812" y="420497"/>
                    <a:pt x="5226812" y="431038"/>
                  </a:cubicBezTo>
                  <a:close/>
                  <a:moveTo>
                    <a:pt x="5226812" y="697738"/>
                  </a:moveTo>
                  <a:lnTo>
                    <a:pt x="5226812" y="812038"/>
                  </a:lnTo>
                  <a:cubicBezTo>
                    <a:pt x="5226812" y="822579"/>
                    <a:pt x="5218303" y="831088"/>
                    <a:pt x="5207762" y="831088"/>
                  </a:cubicBezTo>
                  <a:cubicBezTo>
                    <a:pt x="5197221" y="831088"/>
                    <a:pt x="5188712" y="822579"/>
                    <a:pt x="5188712" y="812038"/>
                  </a:cubicBezTo>
                  <a:lnTo>
                    <a:pt x="5188712" y="697738"/>
                  </a:lnTo>
                  <a:cubicBezTo>
                    <a:pt x="5188712" y="687197"/>
                    <a:pt x="5197221" y="678688"/>
                    <a:pt x="5207762" y="678688"/>
                  </a:cubicBezTo>
                  <a:cubicBezTo>
                    <a:pt x="5218303" y="678688"/>
                    <a:pt x="5226812" y="687197"/>
                    <a:pt x="5226812" y="697738"/>
                  </a:cubicBezTo>
                  <a:close/>
                  <a:moveTo>
                    <a:pt x="5226812" y="964438"/>
                  </a:moveTo>
                  <a:lnTo>
                    <a:pt x="5226812" y="1078738"/>
                  </a:lnTo>
                  <a:cubicBezTo>
                    <a:pt x="5226812" y="1089279"/>
                    <a:pt x="5218303" y="1097788"/>
                    <a:pt x="5207762" y="1097788"/>
                  </a:cubicBezTo>
                  <a:cubicBezTo>
                    <a:pt x="5197221" y="1097788"/>
                    <a:pt x="5188712" y="1089279"/>
                    <a:pt x="5188712" y="1078738"/>
                  </a:cubicBezTo>
                  <a:lnTo>
                    <a:pt x="5188712" y="964438"/>
                  </a:lnTo>
                  <a:cubicBezTo>
                    <a:pt x="5188712" y="953897"/>
                    <a:pt x="5197221" y="945388"/>
                    <a:pt x="5207762" y="945388"/>
                  </a:cubicBezTo>
                  <a:cubicBezTo>
                    <a:pt x="5218303" y="945388"/>
                    <a:pt x="5226812" y="953897"/>
                    <a:pt x="5226812" y="964438"/>
                  </a:cubicBezTo>
                  <a:close/>
                  <a:moveTo>
                    <a:pt x="5226812" y="1231138"/>
                  </a:moveTo>
                  <a:lnTo>
                    <a:pt x="5226812" y="1345438"/>
                  </a:lnTo>
                  <a:cubicBezTo>
                    <a:pt x="5226812" y="1355979"/>
                    <a:pt x="5218303" y="1364488"/>
                    <a:pt x="5207762" y="1364488"/>
                  </a:cubicBezTo>
                  <a:cubicBezTo>
                    <a:pt x="5197221" y="1364488"/>
                    <a:pt x="5188712" y="1355979"/>
                    <a:pt x="5188712" y="1345438"/>
                  </a:cubicBezTo>
                  <a:lnTo>
                    <a:pt x="5188712" y="1231138"/>
                  </a:lnTo>
                  <a:cubicBezTo>
                    <a:pt x="5188712" y="1220597"/>
                    <a:pt x="5197221" y="1212088"/>
                    <a:pt x="5207762" y="1212088"/>
                  </a:cubicBezTo>
                  <a:cubicBezTo>
                    <a:pt x="5218303" y="1212088"/>
                    <a:pt x="5226812" y="1220597"/>
                    <a:pt x="5226812" y="1231138"/>
                  </a:cubicBezTo>
                  <a:close/>
                  <a:moveTo>
                    <a:pt x="5226812" y="1497838"/>
                  </a:moveTo>
                  <a:lnTo>
                    <a:pt x="5226812" y="1612138"/>
                  </a:lnTo>
                  <a:cubicBezTo>
                    <a:pt x="5226812" y="1622679"/>
                    <a:pt x="5218303" y="1631188"/>
                    <a:pt x="5207762" y="1631188"/>
                  </a:cubicBezTo>
                  <a:cubicBezTo>
                    <a:pt x="5197221" y="1631188"/>
                    <a:pt x="5188712" y="1622679"/>
                    <a:pt x="5188712" y="1612138"/>
                  </a:cubicBezTo>
                  <a:lnTo>
                    <a:pt x="5188712" y="1497838"/>
                  </a:lnTo>
                  <a:cubicBezTo>
                    <a:pt x="5188712" y="1487297"/>
                    <a:pt x="5197221" y="1478788"/>
                    <a:pt x="5207762" y="1478788"/>
                  </a:cubicBezTo>
                  <a:cubicBezTo>
                    <a:pt x="5218303" y="1478788"/>
                    <a:pt x="5226812" y="1487297"/>
                    <a:pt x="5226812" y="1497838"/>
                  </a:cubicBezTo>
                  <a:close/>
                  <a:moveTo>
                    <a:pt x="5226812" y="1764538"/>
                  </a:moveTo>
                  <a:lnTo>
                    <a:pt x="5226812" y="1878838"/>
                  </a:lnTo>
                  <a:cubicBezTo>
                    <a:pt x="5226812" y="1889379"/>
                    <a:pt x="5218303" y="1897888"/>
                    <a:pt x="5207762" y="1897888"/>
                  </a:cubicBezTo>
                  <a:cubicBezTo>
                    <a:pt x="5197221" y="1897888"/>
                    <a:pt x="5188712" y="1889379"/>
                    <a:pt x="5188712" y="1878838"/>
                  </a:cubicBezTo>
                  <a:lnTo>
                    <a:pt x="5188712" y="1764538"/>
                  </a:lnTo>
                  <a:cubicBezTo>
                    <a:pt x="5188712" y="1753997"/>
                    <a:pt x="5197221" y="1745488"/>
                    <a:pt x="5207762" y="1745488"/>
                  </a:cubicBezTo>
                  <a:cubicBezTo>
                    <a:pt x="5218303" y="1745488"/>
                    <a:pt x="5226812" y="1753997"/>
                    <a:pt x="5226812" y="1764538"/>
                  </a:cubicBezTo>
                  <a:close/>
                  <a:moveTo>
                    <a:pt x="5226812" y="2031238"/>
                  </a:moveTo>
                  <a:lnTo>
                    <a:pt x="5226812" y="2145538"/>
                  </a:lnTo>
                  <a:cubicBezTo>
                    <a:pt x="5226812" y="2156079"/>
                    <a:pt x="5218303" y="2164588"/>
                    <a:pt x="5207762" y="2164588"/>
                  </a:cubicBezTo>
                  <a:cubicBezTo>
                    <a:pt x="5197221" y="2164588"/>
                    <a:pt x="5188712" y="2156079"/>
                    <a:pt x="5188712" y="2145538"/>
                  </a:cubicBezTo>
                  <a:lnTo>
                    <a:pt x="5188712" y="2031238"/>
                  </a:lnTo>
                  <a:cubicBezTo>
                    <a:pt x="5188712" y="2020697"/>
                    <a:pt x="5197221" y="2012188"/>
                    <a:pt x="5207762" y="2012188"/>
                  </a:cubicBezTo>
                  <a:cubicBezTo>
                    <a:pt x="5218303" y="2012188"/>
                    <a:pt x="5226812" y="2020697"/>
                    <a:pt x="5226812" y="2031238"/>
                  </a:cubicBezTo>
                  <a:close/>
                  <a:moveTo>
                    <a:pt x="5226812" y="2297938"/>
                  </a:moveTo>
                  <a:lnTo>
                    <a:pt x="5226812" y="2412238"/>
                  </a:lnTo>
                  <a:cubicBezTo>
                    <a:pt x="5226812" y="2422779"/>
                    <a:pt x="5218303" y="2431288"/>
                    <a:pt x="5207762" y="2431288"/>
                  </a:cubicBezTo>
                  <a:cubicBezTo>
                    <a:pt x="5197221" y="2431288"/>
                    <a:pt x="5188712" y="2422779"/>
                    <a:pt x="5188712" y="2412238"/>
                  </a:cubicBezTo>
                  <a:lnTo>
                    <a:pt x="5188712" y="2297938"/>
                  </a:lnTo>
                  <a:cubicBezTo>
                    <a:pt x="5188712" y="2287397"/>
                    <a:pt x="5197221" y="2278888"/>
                    <a:pt x="5207762" y="2278888"/>
                  </a:cubicBezTo>
                  <a:cubicBezTo>
                    <a:pt x="5218303" y="2278888"/>
                    <a:pt x="5226812" y="2287397"/>
                    <a:pt x="5226812" y="2297938"/>
                  </a:cubicBezTo>
                  <a:close/>
                  <a:moveTo>
                    <a:pt x="5226812" y="2564638"/>
                  </a:moveTo>
                  <a:lnTo>
                    <a:pt x="5226812" y="2678938"/>
                  </a:lnTo>
                  <a:cubicBezTo>
                    <a:pt x="5226812" y="2689479"/>
                    <a:pt x="5218303" y="2697988"/>
                    <a:pt x="5207762" y="2697988"/>
                  </a:cubicBezTo>
                  <a:cubicBezTo>
                    <a:pt x="5197221" y="2697988"/>
                    <a:pt x="5188712" y="2689479"/>
                    <a:pt x="5188712" y="2678938"/>
                  </a:cubicBezTo>
                  <a:lnTo>
                    <a:pt x="5188712" y="2564638"/>
                  </a:lnTo>
                  <a:cubicBezTo>
                    <a:pt x="5188712" y="2554097"/>
                    <a:pt x="5197221" y="2545588"/>
                    <a:pt x="5207762" y="2545588"/>
                  </a:cubicBezTo>
                  <a:cubicBezTo>
                    <a:pt x="5218303" y="2545588"/>
                    <a:pt x="5226812" y="2554097"/>
                    <a:pt x="5226812" y="2564638"/>
                  </a:cubicBezTo>
                  <a:close/>
                  <a:moveTo>
                    <a:pt x="5226812" y="2831338"/>
                  </a:moveTo>
                  <a:lnTo>
                    <a:pt x="5226812" y="2945638"/>
                  </a:lnTo>
                  <a:cubicBezTo>
                    <a:pt x="5226812" y="2956179"/>
                    <a:pt x="5218303" y="2964688"/>
                    <a:pt x="5207762" y="2964688"/>
                  </a:cubicBezTo>
                  <a:cubicBezTo>
                    <a:pt x="5197221" y="2964688"/>
                    <a:pt x="5188712" y="2956179"/>
                    <a:pt x="5188712" y="2945638"/>
                  </a:cubicBezTo>
                  <a:lnTo>
                    <a:pt x="5188712" y="2831338"/>
                  </a:lnTo>
                  <a:cubicBezTo>
                    <a:pt x="5188712" y="2820797"/>
                    <a:pt x="5197221" y="2812288"/>
                    <a:pt x="5207762" y="2812288"/>
                  </a:cubicBezTo>
                  <a:cubicBezTo>
                    <a:pt x="5218303" y="2812288"/>
                    <a:pt x="5226812" y="2820797"/>
                    <a:pt x="5226812" y="2831338"/>
                  </a:cubicBezTo>
                  <a:close/>
                  <a:moveTo>
                    <a:pt x="5226812" y="3098038"/>
                  </a:moveTo>
                  <a:lnTo>
                    <a:pt x="5226812" y="3212338"/>
                  </a:lnTo>
                  <a:cubicBezTo>
                    <a:pt x="5226812" y="3222879"/>
                    <a:pt x="5218303" y="3231388"/>
                    <a:pt x="5207762" y="3231388"/>
                  </a:cubicBezTo>
                  <a:cubicBezTo>
                    <a:pt x="5197221" y="3231388"/>
                    <a:pt x="5188712" y="3222879"/>
                    <a:pt x="5188712" y="3212338"/>
                  </a:cubicBezTo>
                  <a:lnTo>
                    <a:pt x="5188712" y="3098038"/>
                  </a:lnTo>
                  <a:cubicBezTo>
                    <a:pt x="5188712" y="3087497"/>
                    <a:pt x="5197221" y="3078988"/>
                    <a:pt x="5207762" y="3078988"/>
                  </a:cubicBezTo>
                  <a:cubicBezTo>
                    <a:pt x="5218303" y="3078988"/>
                    <a:pt x="5226812" y="3087497"/>
                    <a:pt x="5226812" y="3098038"/>
                  </a:cubicBezTo>
                  <a:close/>
                  <a:moveTo>
                    <a:pt x="5226812" y="3364738"/>
                  </a:moveTo>
                  <a:lnTo>
                    <a:pt x="5226812" y="3479038"/>
                  </a:lnTo>
                  <a:cubicBezTo>
                    <a:pt x="5226812" y="3489579"/>
                    <a:pt x="5218303" y="3498088"/>
                    <a:pt x="5207762" y="3498088"/>
                  </a:cubicBezTo>
                  <a:cubicBezTo>
                    <a:pt x="5197221" y="3498088"/>
                    <a:pt x="5188712" y="3489579"/>
                    <a:pt x="5188712" y="3479038"/>
                  </a:cubicBezTo>
                  <a:lnTo>
                    <a:pt x="5188712" y="3364738"/>
                  </a:lnTo>
                  <a:cubicBezTo>
                    <a:pt x="5188712" y="3354197"/>
                    <a:pt x="5197221" y="3345688"/>
                    <a:pt x="5207762" y="3345688"/>
                  </a:cubicBezTo>
                  <a:cubicBezTo>
                    <a:pt x="5218303" y="3345688"/>
                    <a:pt x="5226812" y="3354197"/>
                    <a:pt x="5226812" y="3364738"/>
                  </a:cubicBezTo>
                  <a:close/>
                  <a:moveTo>
                    <a:pt x="5226812" y="3631438"/>
                  </a:moveTo>
                  <a:lnTo>
                    <a:pt x="5226812" y="3745738"/>
                  </a:lnTo>
                  <a:cubicBezTo>
                    <a:pt x="5226812" y="3756279"/>
                    <a:pt x="5218303" y="3764788"/>
                    <a:pt x="5207762" y="3764788"/>
                  </a:cubicBezTo>
                  <a:cubicBezTo>
                    <a:pt x="5197221" y="3764788"/>
                    <a:pt x="5188712" y="3756279"/>
                    <a:pt x="5188712" y="3745738"/>
                  </a:cubicBezTo>
                  <a:lnTo>
                    <a:pt x="5188712" y="3631438"/>
                  </a:lnTo>
                  <a:cubicBezTo>
                    <a:pt x="5188712" y="3620897"/>
                    <a:pt x="5197221" y="3612388"/>
                    <a:pt x="5207762" y="3612388"/>
                  </a:cubicBezTo>
                  <a:cubicBezTo>
                    <a:pt x="5218303" y="3612388"/>
                    <a:pt x="5226812" y="3620897"/>
                    <a:pt x="5226812" y="3631438"/>
                  </a:cubicBezTo>
                  <a:close/>
                  <a:moveTo>
                    <a:pt x="5226812" y="3898138"/>
                  </a:moveTo>
                  <a:lnTo>
                    <a:pt x="5226812" y="4012438"/>
                  </a:lnTo>
                  <a:cubicBezTo>
                    <a:pt x="5226812" y="4022979"/>
                    <a:pt x="5218303" y="4031488"/>
                    <a:pt x="5207762" y="4031488"/>
                  </a:cubicBezTo>
                  <a:cubicBezTo>
                    <a:pt x="5197221" y="4031488"/>
                    <a:pt x="5188712" y="4022979"/>
                    <a:pt x="5188712" y="4012438"/>
                  </a:cubicBezTo>
                  <a:lnTo>
                    <a:pt x="5188712" y="3898138"/>
                  </a:lnTo>
                  <a:cubicBezTo>
                    <a:pt x="5188712" y="3887597"/>
                    <a:pt x="5197221" y="3879088"/>
                    <a:pt x="5207762" y="3879088"/>
                  </a:cubicBezTo>
                  <a:cubicBezTo>
                    <a:pt x="5218303" y="3879088"/>
                    <a:pt x="5226812" y="3887597"/>
                    <a:pt x="5226812" y="3898138"/>
                  </a:cubicBezTo>
                  <a:close/>
                  <a:moveTo>
                    <a:pt x="5226812" y="4164838"/>
                  </a:moveTo>
                  <a:lnTo>
                    <a:pt x="5226812" y="4279138"/>
                  </a:lnTo>
                  <a:cubicBezTo>
                    <a:pt x="5226812" y="4289679"/>
                    <a:pt x="5218303" y="4298188"/>
                    <a:pt x="5207762" y="4298188"/>
                  </a:cubicBezTo>
                  <a:cubicBezTo>
                    <a:pt x="5197221" y="4298188"/>
                    <a:pt x="5188712" y="4289679"/>
                    <a:pt x="5188712" y="4279138"/>
                  </a:cubicBezTo>
                  <a:lnTo>
                    <a:pt x="5188712" y="4164838"/>
                  </a:lnTo>
                  <a:cubicBezTo>
                    <a:pt x="5188712" y="4154297"/>
                    <a:pt x="5197221" y="4145788"/>
                    <a:pt x="5207762" y="4145788"/>
                  </a:cubicBezTo>
                  <a:cubicBezTo>
                    <a:pt x="5218303" y="4145788"/>
                    <a:pt x="5226812" y="4154297"/>
                    <a:pt x="5226812" y="4164838"/>
                  </a:cubicBezTo>
                  <a:close/>
                  <a:moveTo>
                    <a:pt x="5226812" y="4431538"/>
                  </a:moveTo>
                  <a:lnTo>
                    <a:pt x="5226812" y="4545838"/>
                  </a:lnTo>
                  <a:cubicBezTo>
                    <a:pt x="5226812" y="4556379"/>
                    <a:pt x="5218303" y="4564888"/>
                    <a:pt x="5207762" y="4564888"/>
                  </a:cubicBezTo>
                  <a:cubicBezTo>
                    <a:pt x="5197221" y="4564888"/>
                    <a:pt x="5188712" y="4556379"/>
                    <a:pt x="5188712" y="4545838"/>
                  </a:cubicBezTo>
                  <a:lnTo>
                    <a:pt x="5188712" y="4431538"/>
                  </a:lnTo>
                  <a:cubicBezTo>
                    <a:pt x="5188712" y="4420997"/>
                    <a:pt x="5197221" y="4412488"/>
                    <a:pt x="5207762" y="4412488"/>
                  </a:cubicBezTo>
                  <a:cubicBezTo>
                    <a:pt x="5218303" y="4412488"/>
                    <a:pt x="5226812" y="4420997"/>
                    <a:pt x="5226812" y="4431538"/>
                  </a:cubicBezTo>
                  <a:close/>
                  <a:moveTo>
                    <a:pt x="5226812" y="4698238"/>
                  </a:moveTo>
                  <a:lnTo>
                    <a:pt x="5226812" y="4812538"/>
                  </a:lnTo>
                  <a:cubicBezTo>
                    <a:pt x="5226812" y="4823079"/>
                    <a:pt x="5218303" y="4831588"/>
                    <a:pt x="5207762" y="4831588"/>
                  </a:cubicBezTo>
                  <a:cubicBezTo>
                    <a:pt x="5197221" y="4831588"/>
                    <a:pt x="5188712" y="4823079"/>
                    <a:pt x="5188712" y="4812538"/>
                  </a:cubicBezTo>
                  <a:lnTo>
                    <a:pt x="5188712" y="4698238"/>
                  </a:lnTo>
                  <a:cubicBezTo>
                    <a:pt x="5188712" y="4687697"/>
                    <a:pt x="5197221" y="4679188"/>
                    <a:pt x="5207762" y="4679188"/>
                  </a:cubicBezTo>
                  <a:cubicBezTo>
                    <a:pt x="5218303" y="4679188"/>
                    <a:pt x="5226812" y="4687697"/>
                    <a:pt x="5226812" y="4698238"/>
                  </a:cubicBezTo>
                  <a:close/>
                  <a:moveTo>
                    <a:pt x="5226812" y="4964938"/>
                  </a:moveTo>
                  <a:lnTo>
                    <a:pt x="5226812" y="5079238"/>
                  </a:lnTo>
                  <a:cubicBezTo>
                    <a:pt x="5226812" y="5089779"/>
                    <a:pt x="5218303" y="5098288"/>
                    <a:pt x="5207762" y="5098288"/>
                  </a:cubicBezTo>
                  <a:cubicBezTo>
                    <a:pt x="5197221" y="5098288"/>
                    <a:pt x="5188712" y="5089779"/>
                    <a:pt x="5188712" y="5079238"/>
                  </a:cubicBezTo>
                  <a:lnTo>
                    <a:pt x="5188712" y="4964938"/>
                  </a:lnTo>
                  <a:cubicBezTo>
                    <a:pt x="5188712" y="4954397"/>
                    <a:pt x="5197221" y="4945888"/>
                    <a:pt x="5207762" y="4945888"/>
                  </a:cubicBezTo>
                  <a:cubicBezTo>
                    <a:pt x="5218303" y="4945888"/>
                    <a:pt x="5226812" y="4954397"/>
                    <a:pt x="5226812" y="4964938"/>
                  </a:cubicBezTo>
                  <a:close/>
                  <a:moveTo>
                    <a:pt x="5226812" y="5231638"/>
                  </a:moveTo>
                  <a:lnTo>
                    <a:pt x="5226812" y="5345938"/>
                  </a:lnTo>
                  <a:cubicBezTo>
                    <a:pt x="5226812" y="5356479"/>
                    <a:pt x="5218303" y="5364988"/>
                    <a:pt x="5207762" y="5364988"/>
                  </a:cubicBezTo>
                  <a:cubicBezTo>
                    <a:pt x="5197221" y="5364988"/>
                    <a:pt x="5188712" y="5356479"/>
                    <a:pt x="5188712" y="5345938"/>
                  </a:cubicBezTo>
                  <a:lnTo>
                    <a:pt x="5188712" y="5231638"/>
                  </a:lnTo>
                  <a:cubicBezTo>
                    <a:pt x="5188712" y="5221097"/>
                    <a:pt x="5197221" y="5212588"/>
                    <a:pt x="5207762" y="5212588"/>
                  </a:cubicBezTo>
                  <a:cubicBezTo>
                    <a:pt x="5218303" y="5212588"/>
                    <a:pt x="5226812" y="5221097"/>
                    <a:pt x="5226812" y="5231638"/>
                  </a:cubicBezTo>
                  <a:close/>
                  <a:moveTo>
                    <a:pt x="5226812" y="5498338"/>
                  </a:moveTo>
                  <a:lnTo>
                    <a:pt x="5226812" y="5612638"/>
                  </a:lnTo>
                  <a:cubicBezTo>
                    <a:pt x="5226812" y="5623179"/>
                    <a:pt x="5218303" y="5631688"/>
                    <a:pt x="5207762" y="5631688"/>
                  </a:cubicBezTo>
                  <a:cubicBezTo>
                    <a:pt x="5197221" y="5631688"/>
                    <a:pt x="5188712" y="5623179"/>
                    <a:pt x="5188712" y="5612638"/>
                  </a:cubicBezTo>
                  <a:lnTo>
                    <a:pt x="5188712" y="5498338"/>
                  </a:lnTo>
                  <a:cubicBezTo>
                    <a:pt x="5188712" y="5487797"/>
                    <a:pt x="5197221" y="5479288"/>
                    <a:pt x="5207762" y="5479288"/>
                  </a:cubicBezTo>
                  <a:cubicBezTo>
                    <a:pt x="5218303" y="5479288"/>
                    <a:pt x="5226812" y="5487797"/>
                    <a:pt x="5226812" y="5498338"/>
                  </a:cubicBezTo>
                  <a:close/>
                  <a:moveTo>
                    <a:pt x="5226812" y="5765038"/>
                  </a:moveTo>
                  <a:lnTo>
                    <a:pt x="5226812" y="5879338"/>
                  </a:lnTo>
                  <a:cubicBezTo>
                    <a:pt x="5226812" y="5889879"/>
                    <a:pt x="5218303" y="5898388"/>
                    <a:pt x="5207762" y="5898388"/>
                  </a:cubicBezTo>
                  <a:cubicBezTo>
                    <a:pt x="5197221" y="5898388"/>
                    <a:pt x="5188712" y="5889879"/>
                    <a:pt x="5188712" y="5879338"/>
                  </a:cubicBezTo>
                  <a:lnTo>
                    <a:pt x="5188712" y="5765038"/>
                  </a:lnTo>
                  <a:cubicBezTo>
                    <a:pt x="5188712" y="5754497"/>
                    <a:pt x="5197221" y="5745988"/>
                    <a:pt x="5207762" y="5745988"/>
                  </a:cubicBezTo>
                  <a:cubicBezTo>
                    <a:pt x="5218303" y="5745988"/>
                    <a:pt x="5226812" y="5754497"/>
                    <a:pt x="5226812" y="5765038"/>
                  </a:cubicBezTo>
                  <a:close/>
                  <a:moveTo>
                    <a:pt x="5226812" y="6031738"/>
                  </a:moveTo>
                  <a:lnTo>
                    <a:pt x="5226812" y="6146038"/>
                  </a:lnTo>
                  <a:cubicBezTo>
                    <a:pt x="5226812" y="6156579"/>
                    <a:pt x="5218303" y="6165088"/>
                    <a:pt x="5207762" y="6165088"/>
                  </a:cubicBezTo>
                  <a:cubicBezTo>
                    <a:pt x="5197221" y="6165088"/>
                    <a:pt x="5188712" y="6156579"/>
                    <a:pt x="5188712" y="6146038"/>
                  </a:cubicBezTo>
                  <a:lnTo>
                    <a:pt x="5188712" y="6031738"/>
                  </a:lnTo>
                  <a:cubicBezTo>
                    <a:pt x="5188712" y="6021197"/>
                    <a:pt x="5197221" y="6012688"/>
                    <a:pt x="5207762" y="6012688"/>
                  </a:cubicBezTo>
                  <a:cubicBezTo>
                    <a:pt x="5218303" y="6012688"/>
                    <a:pt x="5226812" y="6021197"/>
                    <a:pt x="5226812" y="6031738"/>
                  </a:cubicBezTo>
                  <a:close/>
                  <a:moveTo>
                    <a:pt x="5226812" y="6298438"/>
                  </a:moveTo>
                  <a:lnTo>
                    <a:pt x="5226812" y="6342507"/>
                  </a:lnTo>
                  <a:cubicBezTo>
                    <a:pt x="5226812" y="6353048"/>
                    <a:pt x="5218303" y="6361557"/>
                    <a:pt x="5207762" y="6361557"/>
                  </a:cubicBezTo>
                  <a:lnTo>
                    <a:pt x="5137531" y="6361557"/>
                  </a:lnTo>
                  <a:cubicBezTo>
                    <a:pt x="5126990" y="6361557"/>
                    <a:pt x="5118481" y="6353048"/>
                    <a:pt x="5118481" y="6342507"/>
                  </a:cubicBezTo>
                  <a:cubicBezTo>
                    <a:pt x="5118481" y="6331966"/>
                    <a:pt x="5126990" y="6323457"/>
                    <a:pt x="5137531" y="6323457"/>
                  </a:cubicBezTo>
                  <a:lnTo>
                    <a:pt x="5207762" y="6323457"/>
                  </a:lnTo>
                  <a:lnTo>
                    <a:pt x="5207762" y="6342507"/>
                  </a:lnTo>
                  <a:lnTo>
                    <a:pt x="5188712" y="6342507"/>
                  </a:lnTo>
                  <a:lnTo>
                    <a:pt x="5188712" y="6298438"/>
                  </a:lnTo>
                  <a:cubicBezTo>
                    <a:pt x="5188712" y="6287897"/>
                    <a:pt x="5197221" y="6279388"/>
                    <a:pt x="5207762" y="6279388"/>
                  </a:cubicBezTo>
                  <a:cubicBezTo>
                    <a:pt x="5218303" y="6279388"/>
                    <a:pt x="5226812" y="6287897"/>
                    <a:pt x="5226812" y="6298438"/>
                  </a:cubicBezTo>
                  <a:close/>
                  <a:moveTo>
                    <a:pt x="4985131" y="6361557"/>
                  </a:moveTo>
                  <a:lnTo>
                    <a:pt x="4870831" y="6361557"/>
                  </a:lnTo>
                  <a:cubicBezTo>
                    <a:pt x="4860290" y="6361557"/>
                    <a:pt x="4851781" y="6353048"/>
                    <a:pt x="4851781" y="6342507"/>
                  </a:cubicBezTo>
                  <a:cubicBezTo>
                    <a:pt x="4851781" y="6331966"/>
                    <a:pt x="4860290" y="6323457"/>
                    <a:pt x="4870831" y="6323457"/>
                  </a:cubicBezTo>
                  <a:lnTo>
                    <a:pt x="4985131" y="6323457"/>
                  </a:lnTo>
                  <a:cubicBezTo>
                    <a:pt x="4995672" y="6323457"/>
                    <a:pt x="5004181" y="6331966"/>
                    <a:pt x="5004181" y="6342507"/>
                  </a:cubicBezTo>
                  <a:cubicBezTo>
                    <a:pt x="5004181" y="6353048"/>
                    <a:pt x="4995672" y="6361557"/>
                    <a:pt x="4985131" y="6361557"/>
                  </a:cubicBezTo>
                  <a:close/>
                  <a:moveTo>
                    <a:pt x="4718431" y="6361557"/>
                  </a:moveTo>
                  <a:lnTo>
                    <a:pt x="4604131" y="6361557"/>
                  </a:lnTo>
                  <a:cubicBezTo>
                    <a:pt x="4593590" y="6361557"/>
                    <a:pt x="4585081" y="6353048"/>
                    <a:pt x="4585081" y="6342507"/>
                  </a:cubicBezTo>
                  <a:cubicBezTo>
                    <a:pt x="4585081" y="6331966"/>
                    <a:pt x="4593590" y="6323457"/>
                    <a:pt x="4604131" y="6323457"/>
                  </a:cubicBezTo>
                  <a:lnTo>
                    <a:pt x="4718431" y="6323457"/>
                  </a:lnTo>
                  <a:cubicBezTo>
                    <a:pt x="4728972" y="6323457"/>
                    <a:pt x="4737481" y="6331966"/>
                    <a:pt x="4737481" y="6342507"/>
                  </a:cubicBezTo>
                  <a:cubicBezTo>
                    <a:pt x="4737481" y="6353048"/>
                    <a:pt x="4728972" y="6361557"/>
                    <a:pt x="4718431" y="6361557"/>
                  </a:cubicBezTo>
                  <a:close/>
                  <a:moveTo>
                    <a:pt x="4451731" y="6361557"/>
                  </a:moveTo>
                  <a:lnTo>
                    <a:pt x="4337431" y="6361557"/>
                  </a:lnTo>
                  <a:cubicBezTo>
                    <a:pt x="4326890" y="6361557"/>
                    <a:pt x="4318381" y="6353048"/>
                    <a:pt x="4318381" y="6342507"/>
                  </a:cubicBezTo>
                  <a:cubicBezTo>
                    <a:pt x="4318381" y="6331966"/>
                    <a:pt x="4326890" y="6323457"/>
                    <a:pt x="4337431" y="6323457"/>
                  </a:cubicBezTo>
                  <a:lnTo>
                    <a:pt x="4451731" y="6323457"/>
                  </a:lnTo>
                  <a:cubicBezTo>
                    <a:pt x="4462272" y="6323457"/>
                    <a:pt x="4470781" y="6331966"/>
                    <a:pt x="4470781" y="6342507"/>
                  </a:cubicBezTo>
                  <a:cubicBezTo>
                    <a:pt x="4470781" y="6353048"/>
                    <a:pt x="4462272" y="6361557"/>
                    <a:pt x="4451731" y="6361557"/>
                  </a:cubicBezTo>
                  <a:close/>
                  <a:moveTo>
                    <a:pt x="4185031" y="6361557"/>
                  </a:moveTo>
                  <a:lnTo>
                    <a:pt x="4070731" y="6361557"/>
                  </a:lnTo>
                  <a:cubicBezTo>
                    <a:pt x="4060190" y="6361557"/>
                    <a:pt x="4051681" y="6353048"/>
                    <a:pt x="4051681" y="6342507"/>
                  </a:cubicBezTo>
                  <a:cubicBezTo>
                    <a:pt x="4051681" y="6331966"/>
                    <a:pt x="4060190" y="6323457"/>
                    <a:pt x="4070731" y="6323457"/>
                  </a:cubicBezTo>
                  <a:lnTo>
                    <a:pt x="4185031" y="6323457"/>
                  </a:lnTo>
                  <a:cubicBezTo>
                    <a:pt x="4195572" y="6323457"/>
                    <a:pt x="4204081" y="6331966"/>
                    <a:pt x="4204081" y="6342507"/>
                  </a:cubicBezTo>
                  <a:cubicBezTo>
                    <a:pt x="4204081" y="6353048"/>
                    <a:pt x="4195572" y="6361557"/>
                    <a:pt x="4185031" y="6361557"/>
                  </a:cubicBezTo>
                  <a:close/>
                  <a:moveTo>
                    <a:pt x="3918331" y="6361557"/>
                  </a:moveTo>
                  <a:lnTo>
                    <a:pt x="3804031" y="6361557"/>
                  </a:lnTo>
                  <a:cubicBezTo>
                    <a:pt x="3793490" y="6361557"/>
                    <a:pt x="3784981" y="6353048"/>
                    <a:pt x="3784981" y="6342507"/>
                  </a:cubicBezTo>
                  <a:cubicBezTo>
                    <a:pt x="3784981" y="6331966"/>
                    <a:pt x="3793490" y="6323457"/>
                    <a:pt x="3804031" y="6323457"/>
                  </a:cubicBezTo>
                  <a:lnTo>
                    <a:pt x="3918331" y="6323457"/>
                  </a:lnTo>
                  <a:cubicBezTo>
                    <a:pt x="3928872" y="6323457"/>
                    <a:pt x="3937381" y="6331966"/>
                    <a:pt x="3937381" y="6342507"/>
                  </a:cubicBezTo>
                  <a:cubicBezTo>
                    <a:pt x="3937381" y="6353048"/>
                    <a:pt x="3928872" y="6361557"/>
                    <a:pt x="3918331" y="6361557"/>
                  </a:cubicBezTo>
                  <a:close/>
                  <a:moveTo>
                    <a:pt x="3651631" y="6361557"/>
                  </a:moveTo>
                  <a:lnTo>
                    <a:pt x="3537331" y="6361557"/>
                  </a:lnTo>
                  <a:cubicBezTo>
                    <a:pt x="3526790" y="6361557"/>
                    <a:pt x="3518281" y="6353048"/>
                    <a:pt x="3518281" y="6342507"/>
                  </a:cubicBezTo>
                  <a:cubicBezTo>
                    <a:pt x="3518281" y="6331966"/>
                    <a:pt x="3526790" y="6323457"/>
                    <a:pt x="3537331" y="6323457"/>
                  </a:cubicBezTo>
                  <a:lnTo>
                    <a:pt x="3651631" y="6323457"/>
                  </a:lnTo>
                  <a:cubicBezTo>
                    <a:pt x="3662172" y="6323457"/>
                    <a:pt x="3670681" y="6331966"/>
                    <a:pt x="3670681" y="6342507"/>
                  </a:cubicBezTo>
                  <a:cubicBezTo>
                    <a:pt x="3670681" y="6353048"/>
                    <a:pt x="3662172" y="6361557"/>
                    <a:pt x="3651631" y="6361557"/>
                  </a:cubicBezTo>
                  <a:close/>
                  <a:moveTo>
                    <a:pt x="3384931" y="6361557"/>
                  </a:moveTo>
                  <a:lnTo>
                    <a:pt x="3270631" y="6361557"/>
                  </a:lnTo>
                  <a:cubicBezTo>
                    <a:pt x="3260090" y="6361557"/>
                    <a:pt x="3251581" y="6353048"/>
                    <a:pt x="3251581" y="6342507"/>
                  </a:cubicBezTo>
                  <a:cubicBezTo>
                    <a:pt x="3251581" y="6331966"/>
                    <a:pt x="3260090" y="6323457"/>
                    <a:pt x="3270631" y="6323457"/>
                  </a:cubicBezTo>
                  <a:lnTo>
                    <a:pt x="3384931" y="6323457"/>
                  </a:lnTo>
                  <a:cubicBezTo>
                    <a:pt x="3395472" y="6323457"/>
                    <a:pt x="3403981" y="6331966"/>
                    <a:pt x="3403981" y="6342507"/>
                  </a:cubicBezTo>
                  <a:cubicBezTo>
                    <a:pt x="3403981" y="6353048"/>
                    <a:pt x="3395472" y="6361557"/>
                    <a:pt x="3384931" y="6361557"/>
                  </a:cubicBezTo>
                  <a:close/>
                  <a:moveTo>
                    <a:pt x="3118231" y="6361557"/>
                  </a:moveTo>
                  <a:lnTo>
                    <a:pt x="3003931" y="6361557"/>
                  </a:lnTo>
                  <a:cubicBezTo>
                    <a:pt x="2993390" y="6361557"/>
                    <a:pt x="2984881" y="6353048"/>
                    <a:pt x="2984881" y="6342507"/>
                  </a:cubicBezTo>
                  <a:cubicBezTo>
                    <a:pt x="2984881" y="6331966"/>
                    <a:pt x="2993390" y="6323457"/>
                    <a:pt x="3003931" y="6323457"/>
                  </a:cubicBezTo>
                  <a:lnTo>
                    <a:pt x="3118231" y="6323457"/>
                  </a:lnTo>
                  <a:cubicBezTo>
                    <a:pt x="3128772" y="6323457"/>
                    <a:pt x="3137281" y="6331966"/>
                    <a:pt x="3137281" y="6342507"/>
                  </a:cubicBezTo>
                  <a:cubicBezTo>
                    <a:pt x="3137281" y="6353048"/>
                    <a:pt x="3128772" y="6361557"/>
                    <a:pt x="3118231" y="6361557"/>
                  </a:cubicBezTo>
                  <a:close/>
                  <a:moveTo>
                    <a:pt x="2851531" y="6361557"/>
                  </a:moveTo>
                  <a:lnTo>
                    <a:pt x="2737231" y="6361557"/>
                  </a:lnTo>
                  <a:cubicBezTo>
                    <a:pt x="2726690" y="6361557"/>
                    <a:pt x="2718181" y="6353048"/>
                    <a:pt x="2718181" y="6342507"/>
                  </a:cubicBezTo>
                  <a:cubicBezTo>
                    <a:pt x="2718181" y="6331966"/>
                    <a:pt x="2726690" y="6323457"/>
                    <a:pt x="2737231" y="6323457"/>
                  </a:cubicBezTo>
                  <a:lnTo>
                    <a:pt x="2851531" y="6323457"/>
                  </a:lnTo>
                  <a:cubicBezTo>
                    <a:pt x="2862072" y="6323457"/>
                    <a:pt x="2870581" y="6331966"/>
                    <a:pt x="2870581" y="6342507"/>
                  </a:cubicBezTo>
                  <a:cubicBezTo>
                    <a:pt x="2870581" y="6353048"/>
                    <a:pt x="2862072" y="6361557"/>
                    <a:pt x="2851531" y="6361557"/>
                  </a:cubicBezTo>
                  <a:close/>
                  <a:moveTo>
                    <a:pt x="2584831" y="6361557"/>
                  </a:moveTo>
                  <a:lnTo>
                    <a:pt x="2470531" y="6361557"/>
                  </a:lnTo>
                  <a:cubicBezTo>
                    <a:pt x="2459990" y="6361557"/>
                    <a:pt x="2451481" y="6353048"/>
                    <a:pt x="2451481" y="6342507"/>
                  </a:cubicBezTo>
                  <a:cubicBezTo>
                    <a:pt x="2451481" y="6331966"/>
                    <a:pt x="2459990" y="6323457"/>
                    <a:pt x="2470531" y="6323457"/>
                  </a:cubicBezTo>
                  <a:lnTo>
                    <a:pt x="2584831" y="6323457"/>
                  </a:lnTo>
                  <a:cubicBezTo>
                    <a:pt x="2595372" y="6323457"/>
                    <a:pt x="2603881" y="6331966"/>
                    <a:pt x="2603881" y="6342507"/>
                  </a:cubicBezTo>
                  <a:cubicBezTo>
                    <a:pt x="2603881" y="6353048"/>
                    <a:pt x="2595372" y="6361557"/>
                    <a:pt x="2584831" y="6361557"/>
                  </a:cubicBezTo>
                  <a:close/>
                  <a:moveTo>
                    <a:pt x="2318131" y="6361557"/>
                  </a:moveTo>
                  <a:lnTo>
                    <a:pt x="2203831" y="6361557"/>
                  </a:lnTo>
                  <a:cubicBezTo>
                    <a:pt x="2193290" y="6361557"/>
                    <a:pt x="2184781" y="6353048"/>
                    <a:pt x="2184781" y="6342507"/>
                  </a:cubicBezTo>
                  <a:cubicBezTo>
                    <a:pt x="2184781" y="6331966"/>
                    <a:pt x="2193290" y="6323457"/>
                    <a:pt x="2203831" y="6323457"/>
                  </a:cubicBezTo>
                  <a:lnTo>
                    <a:pt x="2318131" y="6323457"/>
                  </a:lnTo>
                  <a:cubicBezTo>
                    <a:pt x="2328672" y="6323457"/>
                    <a:pt x="2337181" y="6331966"/>
                    <a:pt x="2337181" y="6342507"/>
                  </a:cubicBezTo>
                  <a:cubicBezTo>
                    <a:pt x="2337181" y="6353048"/>
                    <a:pt x="2328672" y="6361557"/>
                    <a:pt x="2318131" y="6361557"/>
                  </a:cubicBezTo>
                  <a:close/>
                  <a:moveTo>
                    <a:pt x="2051431" y="6361557"/>
                  </a:moveTo>
                  <a:lnTo>
                    <a:pt x="1937131" y="6361557"/>
                  </a:lnTo>
                  <a:cubicBezTo>
                    <a:pt x="1926590" y="6361557"/>
                    <a:pt x="1918081" y="6353048"/>
                    <a:pt x="1918081" y="6342507"/>
                  </a:cubicBezTo>
                  <a:cubicBezTo>
                    <a:pt x="1918081" y="6331966"/>
                    <a:pt x="1926590" y="6323457"/>
                    <a:pt x="1937131" y="6323457"/>
                  </a:cubicBezTo>
                  <a:lnTo>
                    <a:pt x="2051431" y="6323457"/>
                  </a:lnTo>
                  <a:cubicBezTo>
                    <a:pt x="2061972" y="6323457"/>
                    <a:pt x="2070481" y="6331966"/>
                    <a:pt x="2070481" y="6342507"/>
                  </a:cubicBezTo>
                  <a:cubicBezTo>
                    <a:pt x="2070481" y="6353048"/>
                    <a:pt x="2061972" y="6361557"/>
                    <a:pt x="2051431" y="6361557"/>
                  </a:cubicBezTo>
                  <a:close/>
                  <a:moveTo>
                    <a:pt x="1784731" y="6361557"/>
                  </a:moveTo>
                  <a:lnTo>
                    <a:pt x="1670431" y="6361557"/>
                  </a:lnTo>
                  <a:cubicBezTo>
                    <a:pt x="1659890" y="6361557"/>
                    <a:pt x="1651381" y="6353048"/>
                    <a:pt x="1651381" y="6342507"/>
                  </a:cubicBezTo>
                  <a:cubicBezTo>
                    <a:pt x="1651381" y="6331966"/>
                    <a:pt x="1659890" y="6323457"/>
                    <a:pt x="1670431" y="6323457"/>
                  </a:cubicBezTo>
                  <a:lnTo>
                    <a:pt x="1784731" y="6323457"/>
                  </a:lnTo>
                  <a:cubicBezTo>
                    <a:pt x="1795272" y="6323457"/>
                    <a:pt x="1803781" y="6331966"/>
                    <a:pt x="1803781" y="6342507"/>
                  </a:cubicBezTo>
                  <a:cubicBezTo>
                    <a:pt x="1803781" y="6353048"/>
                    <a:pt x="1795272" y="6361557"/>
                    <a:pt x="1784731" y="6361557"/>
                  </a:cubicBezTo>
                  <a:close/>
                  <a:moveTo>
                    <a:pt x="1518031" y="6361557"/>
                  </a:moveTo>
                  <a:lnTo>
                    <a:pt x="1403731" y="6361557"/>
                  </a:lnTo>
                  <a:cubicBezTo>
                    <a:pt x="1393190" y="6361557"/>
                    <a:pt x="1384681" y="6353048"/>
                    <a:pt x="1384681" y="6342507"/>
                  </a:cubicBezTo>
                  <a:cubicBezTo>
                    <a:pt x="1384681" y="6331966"/>
                    <a:pt x="1393190" y="6323457"/>
                    <a:pt x="1403731" y="6323457"/>
                  </a:cubicBezTo>
                  <a:lnTo>
                    <a:pt x="1518031" y="6323457"/>
                  </a:lnTo>
                  <a:cubicBezTo>
                    <a:pt x="1528572" y="6323457"/>
                    <a:pt x="1537081" y="6331966"/>
                    <a:pt x="1537081" y="6342507"/>
                  </a:cubicBezTo>
                  <a:cubicBezTo>
                    <a:pt x="1537081" y="6353048"/>
                    <a:pt x="1528572" y="6361557"/>
                    <a:pt x="1518031" y="6361557"/>
                  </a:cubicBezTo>
                  <a:close/>
                  <a:moveTo>
                    <a:pt x="1251331" y="6361557"/>
                  </a:moveTo>
                  <a:lnTo>
                    <a:pt x="1137031" y="6361557"/>
                  </a:lnTo>
                  <a:cubicBezTo>
                    <a:pt x="1126490" y="6361557"/>
                    <a:pt x="1117981" y="6353048"/>
                    <a:pt x="1117981" y="6342507"/>
                  </a:cubicBezTo>
                  <a:cubicBezTo>
                    <a:pt x="1117981" y="6331966"/>
                    <a:pt x="1126490" y="6323457"/>
                    <a:pt x="1137031" y="6323457"/>
                  </a:cubicBezTo>
                  <a:lnTo>
                    <a:pt x="1251331" y="6323457"/>
                  </a:lnTo>
                  <a:cubicBezTo>
                    <a:pt x="1261872" y="6323457"/>
                    <a:pt x="1270381" y="6331966"/>
                    <a:pt x="1270381" y="6342507"/>
                  </a:cubicBezTo>
                  <a:cubicBezTo>
                    <a:pt x="1270381" y="6353048"/>
                    <a:pt x="1261872" y="6361557"/>
                    <a:pt x="1251331" y="6361557"/>
                  </a:cubicBezTo>
                  <a:close/>
                  <a:moveTo>
                    <a:pt x="984631" y="6361557"/>
                  </a:moveTo>
                  <a:lnTo>
                    <a:pt x="870331" y="6361557"/>
                  </a:lnTo>
                  <a:cubicBezTo>
                    <a:pt x="859790" y="6361557"/>
                    <a:pt x="851281" y="6353048"/>
                    <a:pt x="851281" y="6342507"/>
                  </a:cubicBezTo>
                  <a:cubicBezTo>
                    <a:pt x="851281" y="6331966"/>
                    <a:pt x="859790" y="6323457"/>
                    <a:pt x="870331" y="6323457"/>
                  </a:cubicBezTo>
                  <a:lnTo>
                    <a:pt x="984631" y="6323457"/>
                  </a:lnTo>
                  <a:cubicBezTo>
                    <a:pt x="995172" y="6323457"/>
                    <a:pt x="1003681" y="6331966"/>
                    <a:pt x="1003681" y="6342507"/>
                  </a:cubicBezTo>
                  <a:cubicBezTo>
                    <a:pt x="1003681" y="6353048"/>
                    <a:pt x="995172" y="6361557"/>
                    <a:pt x="984631" y="6361557"/>
                  </a:cubicBezTo>
                  <a:close/>
                  <a:moveTo>
                    <a:pt x="717931" y="6361557"/>
                  </a:moveTo>
                  <a:lnTo>
                    <a:pt x="603631" y="6361557"/>
                  </a:lnTo>
                  <a:cubicBezTo>
                    <a:pt x="593090" y="6361557"/>
                    <a:pt x="584581" y="6353048"/>
                    <a:pt x="584581" y="6342507"/>
                  </a:cubicBezTo>
                  <a:cubicBezTo>
                    <a:pt x="584581" y="6331966"/>
                    <a:pt x="593090" y="6323457"/>
                    <a:pt x="603631" y="6323457"/>
                  </a:cubicBezTo>
                  <a:lnTo>
                    <a:pt x="717931" y="6323457"/>
                  </a:lnTo>
                  <a:cubicBezTo>
                    <a:pt x="728472" y="6323457"/>
                    <a:pt x="736981" y="6331966"/>
                    <a:pt x="736981" y="6342507"/>
                  </a:cubicBezTo>
                  <a:cubicBezTo>
                    <a:pt x="736981" y="6353048"/>
                    <a:pt x="728472" y="6361557"/>
                    <a:pt x="717931" y="6361557"/>
                  </a:cubicBezTo>
                  <a:close/>
                  <a:moveTo>
                    <a:pt x="451231" y="6361557"/>
                  </a:moveTo>
                  <a:lnTo>
                    <a:pt x="336931" y="6361557"/>
                  </a:lnTo>
                  <a:cubicBezTo>
                    <a:pt x="326390" y="6361557"/>
                    <a:pt x="317881" y="6353048"/>
                    <a:pt x="317881" y="6342507"/>
                  </a:cubicBezTo>
                  <a:cubicBezTo>
                    <a:pt x="317881" y="6331966"/>
                    <a:pt x="326390" y="6323457"/>
                    <a:pt x="336931" y="6323457"/>
                  </a:cubicBezTo>
                  <a:lnTo>
                    <a:pt x="451231" y="6323457"/>
                  </a:lnTo>
                  <a:cubicBezTo>
                    <a:pt x="461772" y="6323457"/>
                    <a:pt x="470281" y="6331966"/>
                    <a:pt x="470281" y="6342507"/>
                  </a:cubicBezTo>
                  <a:cubicBezTo>
                    <a:pt x="470281" y="6353048"/>
                    <a:pt x="461772" y="6361557"/>
                    <a:pt x="451231" y="6361557"/>
                  </a:cubicBezTo>
                  <a:close/>
                  <a:moveTo>
                    <a:pt x="184531" y="6361557"/>
                  </a:moveTo>
                  <a:lnTo>
                    <a:pt x="70231" y="6361557"/>
                  </a:lnTo>
                  <a:cubicBezTo>
                    <a:pt x="59690" y="6361557"/>
                    <a:pt x="51181" y="6353048"/>
                    <a:pt x="51181" y="6342507"/>
                  </a:cubicBezTo>
                  <a:cubicBezTo>
                    <a:pt x="51181" y="6331966"/>
                    <a:pt x="59690" y="6323457"/>
                    <a:pt x="70231" y="6323457"/>
                  </a:cubicBezTo>
                  <a:lnTo>
                    <a:pt x="184531" y="6323457"/>
                  </a:lnTo>
                  <a:cubicBezTo>
                    <a:pt x="195072" y="6323457"/>
                    <a:pt x="203581" y="6331966"/>
                    <a:pt x="203581" y="6342507"/>
                  </a:cubicBezTo>
                  <a:cubicBezTo>
                    <a:pt x="203581" y="6353048"/>
                    <a:pt x="195072" y="6361557"/>
                    <a:pt x="184531" y="6361557"/>
                  </a:cubicBezTo>
                  <a:close/>
                  <a:moveTo>
                    <a:pt x="0" y="6241288"/>
                  </a:moveTo>
                  <a:lnTo>
                    <a:pt x="0" y="6126988"/>
                  </a:lnTo>
                  <a:cubicBezTo>
                    <a:pt x="0" y="6116447"/>
                    <a:pt x="8509" y="6107938"/>
                    <a:pt x="19050" y="6107938"/>
                  </a:cubicBezTo>
                  <a:cubicBezTo>
                    <a:pt x="29591" y="6107938"/>
                    <a:pt x="38100" y="6116447"/>
                    <a:pt x="38100" y="6126988"/>
                  </a:cubicBezTo>
                  <a:lnTo>
                    <a:pt x="38100" y="6241288"/>
                  </a:lnTo>
                  <a:cubicBezTo>
                    <a:pt x="38100" y="6251829"/>
                    <a:pt x="29591" y="6260338"/>
                    <a:pt x="19050" y="6260338"/>
                  </a:cubicBezTo>
                  <a:cubicBezTo>
                    <a:pt x="8509" y="6260338"/>
                    <a:pt x="0" y="6251829"/>
                    <a:pt x="0" y="6241288"/>
                  </a:cubicBezTo>
                  <a:close/>
                  <a:moveTo>
                    <a:pt x="0" y="5974588"/>
                  </a:moveTo>
                  <a:lnTo>
                    <a:pt x="0" y="5860288"/>
                  </a:lnTo>
                  <a:cubicBezTo>
                    <a:pt x="0" y="5849747"/>
                    <a:pt x="8509" y="5841238"/>
                    <a:pt x="19050" y="5841238"/>
                  </a:cubicBezTo>
                  <a:cubicBezTo>
                    <a:pt x="29591" y="5841238"/>
                    <a:pt x="38100" y="5849747"/>
                    <a:pt x="38100" y="5860288"/>
                  </a:cubicBezTo>
                  <a:lnTo>
                    <a:pt x="38100" y="5974588"/>
                  </a:lnTo>
                  <a:cubicBezTo>
                    <a:pt x="38100" y="5985129"/>
                    <a:pt x="29591" y="5993638"/>
                    <a:pt x="19050" y="5993638"/>
                  </a:cubicBezTo>
                  <a:cubicBezTo>
                    <a:pt x="8509" y="5993638"/>
                    <a:pt x="0" y="5985129"/>
                    <a:pt x="0" y="5974588"/>
                  </a:cubicBezTo>
                  <a:close/>
                  <a:moveTo>
                    <a:pt x="0" y="5707888"/>
                  </a:moveTo>
                  <a:lnTo>
                    <a:pt x="0" y="5593588"/>
                  </a:lnTo>
                  <a:cubicBezTo>
                    <a:pt x="0" y="5583047"/>
                    <a:pt x="8509" y="5574538"/>
                    <a:pt x="19050" y="5574538"/>
                  </a:cubicBezTo>
                  <a:cubicBezTo>
                    <a:pt x="29591" y="5574538"/>
                    <a:pt x="38100" y="5583047"/>
                    <a:pt x="38100" y="5593588"/>
                  </a:cubicBezTo>
                  <a:lnTo>
                    <a:pt x="38100" y="5707888"/>
                  </a:lnTo>
                  <a:cubicBezTo>
                    <a:pt x="38100" y="5718429"/>
                    <a:pt x="29591" y="5726938"/>
                    <a:pt x="19050" y="5726938"/>
                  </a:cubicBezTo>
                  <a:cubicBezTo>
                    <a:pt x="8509" y="5726938"/>
                    <a:pt x="0" y="5718429"/>
                    <a:pt x="0" y="5707888"/>
                  </a:cubicBezTo>
                  <a:close/>
                  <a:moveTo>
                    <a:pt x="0" y="5441188"/>
                  </a:moveTo>
                  <a:lnTo>
                    <a:pt x="0" y="5326888"/>
                  </a:lnTo>
                  <a:cubicBezTo>
                    <a:pt x="0" y="5316347"/>
                    <a:pt x="8509" y="5307838"/>
                    <a:pt x="19050" y="5307838"/>
                  </a:cubicBezTo>
                  <a:cubicBezTo>
                    <a:pt x="29591" y="5307838"/>
                    <a:pt x="38100" y="5316347"/>
                    <a:pt x="38100" y="5326888"/>
                  </a:cubicBezTo>
                  <a:lnTo>
                    <a:pt x="38100" y="5441188"/>
                  </a:lnTo>
                  <a:cubicBezTo>
                    <a:pt x="38100" y="5451729"/>
                    <a:pt x="29591" y="5460238"/>
                    <a:pt x="19050" y="5460238"/>
                  </a:cubicBezTo>
                  <a:cubicBezTo>
                    <a:pt x="8509" y="5460238"/>
                    <a:pt x="0" y="5451729"/>
                    <a:pt x="0" y="5441188"/>
                  </a:cubicBezTo>
                  <a:close/>
                  <a:moveTo>
                    <a:pt x="0" y="5174488"/>
                  </a:moveTo>
                  <a:lnTo>
                    <a:pt x="0" y="5060188"/>
                  </a:lnTo>
                  <a:cubicBezTo>
                    <a:pt x="0" y="5049647"/>
                    <a:pt x="8509" y="5041138"/>
                    <a:pt x="19050" y="5041138"/>
                  </a:cubicBezTo>
                  <a:cubicBezTo>
                    <a:pt x="29591" y="5041138"/>
                    <a:pt x="38100" y="5049647"/>
                    <a:pt x="38100" y="5060188"/>
                  </a:cubicBezTo>
                  <a:lnTo>
                    <a:pt x="38100" y="5174488"/>
                  </a:lnTo>
                  <a:cubicBezTo>
                    <a:pt x="38100" y="5185029"/>
                    <a:pt x="29591" y="5193538"/>
                    <a:pt x="19050" y="5193538"/>
                  </a:cubicBezTo>
                  <a:cubicBezTo>
                    <a:pt x="8509" y="5193538"/>
                    <a:pt x="0" y="5185029"/>
                    <a:pt x="0" y="5174488"/>
                  </a:cubicBezTo>
                  <a:close/>
                  <a:moveTo>
                    <a:pt x="0" y="4907788"/>
                  </a:moveTo>
                  <a:lnTo>
                    <a:pt x="0" y="4793488"/>
                  </a:lnTo>
                  <a:cubicBezTo>
                    <a:pt x="0" y="4782947"/>
                    <a:pt x="8509" y="4774438"/>
                    <a:pt x="19050" y="4774438"/>
                  </a:cubicBezTo>
                  <a:cubicBezTo>
                    <a:pt x="29591" y="4774438"/>
                    <a:pt x="38100" y="4782947"/>
                    <a:pt x="38100" y="4793488"/>
                  </a:cubicBezTo>
                  <a:lnTo>
                    <a:pt x="38100" y="4907788"/>
                  </a:lnTo>
                  <a:cubicBezTo>
                    <a:pt x="38100" y="4918329"/>
                    <a:pt x="29591" y="4926838"/>
                    <a:pt x="19050" y="4926838"/>
                  </a:cubicBezTo>
                  <a:cubicBezTo>
                    <a:pt x="8509" y="4926838"/>
                    <a:pt x="0" y="4918329"/>
                    <a:pt x="0" y="4907788"/>
                  </a:cubicBezTo>
                  <a:close/>
                  <a:moveTo>
                    <a:pt x="0" y="4641088"/>
                  </a:moveTo>
                  <a:lnTo>
                    <a:pt x="0" y="4526788"/>
                  </a:lnTo>
                  <a:cubicBezTo>
                    <a:pt x="0" y="4516247"/>
                    <a:pt x="8509" y="4507738"/>
                    <a:pt x="19050" y="4507738"/>
                  </a:cubicBezTo>
                  <a:cubicBezTo>
                    <a:pt x="29591" y="4507738"/>
                    <a:pt x="38100" y="4516247"/>
                    <a:pt x="38100" y="4526788"/>
                  </a:cubicBezTo>
                  <a:lnTo>
                    <a:pt x="38100" y="4641088"/>
                  </a:lnTo>
                  <a:cubicBezTo>
                    <a:pt x="38100" y="4651629"/>
                    <a:pt x="29591" y="4660138"/>
                    <a:pt x="19050" y="4660138"/>
                  </a:cubicBezTo>
                  <a:cubicBezTo>
                    <a:pt x="8509" y="4660138"/>
                    <a:pt x="0" y="4651629"/>
                    <a:pt x="0" y="4641088"/>
                  </a:cubicBezTo>
                  <a:close/>
                  <a:moveTo>
                    <a:pt x="0" y="4374388"/>
                  </a:moveTo>
                  <a:lnTo>
                    <a:pt x="0" y="4260088"/>
                  </a:lnTo>
                  <a:cubicBezTo>
                    <a:pt x="0" y="4249547"/>
                    <a:pt x="8509" y="4241038"/>
                    <a:pt x="19050" y="4241038"/>
                  </a:cubicBezTo>
                  <a:cubicBezTo>
                    <a:pt x="29591" y="4241038"/>
                    <a:pt x="38100" y="4249547"/>
                    <a:pt x="38100" y="4260088"/>
                  </a:cubicBezTo>
                  <a:lnTo>
                    <a:pt x="38100" y="4374388"/>
                  </a:lnTo>
                  <a:cubicBezTo>
                    <a:pt x="38100" y="4384929"/>
                    <a:pt x="29591" y="4393438"/>
                    <a:pt x="19050" y="4393438"/>
                  </a:cubicBezTo>
                  <a:cubicBezTo>
                    <a:pt x="8509" y="4393438"/>
                    <a:pt x="0" y="4384929"/>
                    <a:pt x="0" y="4374388"/>
                  </a:cubicBezTo>
                  <a:close/>
                  <a:moveTo>
                    <a:pt x="0" y="4107688"/>
                  </a:moveTo>
                  <a:lnTo>
                    <a:pt x="0" y="3993388"/>
                  </a:lnTo>
                  <a:cubicBezTo>
                    <a:pt x="0" y="3982847"/>
                    <a:pt x="8509" y="3974338"/>
                    <a:pt x="19050" y="3974338"/>
                  </a:cubicBezTo>
                  <a:cubicBezTo>
                    <a:pt x="29591" y="3974338"/>
                    <a:pt x="38100" y="3982847"/>
                    <a:pt x="38100" y="3993388"/>
                  </a:cubicBezTo>
                  <a:lnTo>
                    <a:pt x="38100" y="4107688"/>
                  </a:lnTo>
                  <a:cubicBezTo>
                    <a:pt x="38100" y="4118229"/>
                    <a:pt x="29591" y="4126738"/>
                    <a:pt x="19050" y="4126738"/>
                  </a:cubicBezTo>
                  <a:cubicBezTo>
                    <a:pt x="8509" y="4126738"/>
                    <a:pt x="0" y="4118229"/>
                    <a:pt x="0" y="4107688"/>
                  </a:cubicBezTo>
                  <a:close/>
                  <a:moveTo>
                    <a:pt x="0" y="3840988"/>
                  </a:moveTo>
                  <a:lnTo>
                    <a:pt x="0" y="3726688"/>
                  </a:lnTo>
                  <a:cubicBezTo>
                    <a:pt x="0" y="3716147"/>
                    <a:pt x="8509" y="3707638"/>
                    <a:pt x="19050" y="3707638"/>
                  </a:cubicBezTo>
                  <a:cubicBezTo>
                    <a:pt x="29591" y="3707638"/>
                    <a:pt x="38100" y="3716147"/>
                    <a:pt x="38100" y="3726688"/>
                  </a:cubicBezTo>
                  <a:lnTo>
                    <a:pt x="38100" y="3840988"/>
                  </a:lnTo>
                  <a:cubicBezTo>
                    <a:pt x="38100" y="3851529"/>
                    <a:pt x="29591" y="3860038"/>
                    <a:pt x="19050" y="3860038"/>
                  </a:cubicBezTo>
                  <a:cubicBezTo>
                    <a:pt x="8509" y="3860038"/>
                    <a:pt x="0" y="3851529"/>
                    <a:pt x="0" y="3840988"/>
                  </a:cubicBezTo>
                  <a:close/>
                  <a:moveTo>
                    <a:pt x="0" y="3574288"/>
                  </a:moveTo>
                  <a:lnTo>
                    <a:pt x="0" y="3459988"/>
                  </a:lnTo>
                  <a:cubicBezTo>
                    <a:pt x="0" y="3449447"/>
                    <a:pt x="8509" y="3440938"/>
                    <a:pt x="19050" y="3440938"/>
                  </a:cubicBezTo>
                  <a:cubicBezTo>
                    <a:pt x="29591" y="3440938"/>
                    <a:pt x="38100" y="3449447"/>
                    <a:pt x="38100" y="3459988"/>
                  </a:cubicBezTo>
                  <a:lnTo>
                    <a:pt x="38100" y="3574288"/>
                  </a:lnTo>
                  <a:cubicBezTo>
                    <a:pt x="38100" y="3584829"/>
                    <a:pt x="29591" y="3593338"/>
                    <a:pt x="19050" y="3593338"/>
                  </a:cubicBezTo>
                  <a:cubicBezTo>
                    <a:pt x="8509" y="3593338"/>
                    <a:pt x="0" y="3584829"/>
                    <a:pt x="0" y="3574288"/>
                  </a:cubicBezTo>
                  <a:close/>
                  <a:moveTo>
                    <a:pt x="0" y="3307588"/>
                  </a:moveTo>
                  <a:lnTo>
                    <a:pt x="0" y="3193288"/>
                  </a:lnTo>
                  <a:cubicBezTo>
                    <a:pt x="0" y="3182747"/>
                    <a:pt x="8509" y="3174238"/>
                    <a:pt x="19050" y="3174238"/>
                  </a:cubicBezTo>
                  <a:cubicBezTo>
                    <a:pt x="29591" y="3174238"/>
                    <a:pt x="38100" y="3182747"/>
                    <a:pt x="38100" y="3193288"/>
                  </a:cubicBezTo>
                  <a:lnTo>
                    <a:pt x="38100" y="3307588"/>
                  </a:lnTo>
                  <a:cubicBezTo>
                    <a:pt x="38100" y="3318129"/>
                    <a:pt x="29591" y="3326638"/>
                    <a:pt x="19050" y="3326638"/>
                  </a:cubicBezTo>
                  <a:cubicBezTo>
                    <a:pt x="8509" y="3326638"/>
                    <a:pt x="0" y="3318129"/>
                    <a:pt x="0" y="3307588"/>
                  </a:cubicBezTo>
                  <a:close/>
                  <a:moveTo>
                    <a:pt x="0" y="3040888"/>
                  </a:moveTo>
                  <a:lnTo>
                    <a:pt x="0" y="2926588"/>
                  </a:lnTo>
                  <a:cubicBezTo>
                    <a:pt x="0" y="2916047"/>
                    <a:pt x="8509" y="2907538"/>
                    <a:pt x="19050" y="2907538"/>
                  </a:cubicBezTo>
                  <a:cubicBezTo>
                    <a:pt x="29591" y="2907538"/>
                    <a:pt x="38100" y="2916047"/>
                    <a:pt x="38100" y="2926588"/>
                  </a:cubicBezTo>
                  <a:lnTo>
                    <a:pt x="38100" y="3040888"/>
                  </a:lnTo>
                  <a:cubicBezTo>
                    <a:pt x="38100" y="3051429"/>
                    <a:pt x="29591" y="3059938"/>
                    <a:pt x="19050" y="3059938"/>
                  </a:cubicBezTo>
                  <a:cubicBezTo>
                    <a:pt x="8509" y="3059938"/>
                    <a:pt x="0" y="3051429"/>
                    <a:pt x="0" y="3040888"/>
                  </a:cubicBezTo>
                  <a:close/>
                  <a:moveTo>
                    <a:pt x="0" y="2774188"/>
                  </a:moveTo>
                  <a:lnTo>
                    <a:pt x="0" y="2659888"/>
                  </a:lnTo>
                  <a:cubicBezTo>
                    <a:pt x="0" y="2649347"/>
                    <a:pt x="8509" y="2640838"/>
                    <a:pt x="19050" y="2640838"/>
                  </a:cubicBezTo>
                  <a:cubicBezTo>
                    <a:pt x="29591" y="2640838"/>
                    <a:pt x="38100" y="2649347"/>
                    <a:pt x="38100" y="2659888"/>
                  </a:cubicBezTo>
                  <a:lnTo>
                    <a:pt x="38100" y="2774188"/>
                  </a:lnTo>
                  <a:cubicBezTo>
                    <a:pt x="38100" y="2784729"/>
                    <a:pt x="29591" y="2793238"/>
                    <a:pt x="19050" y="2793238"/>
                  </a:cubicBezTo>
                  <a:cubicBezTo>
                    <a:pt x="8509" y="2793238"/>
                    <a:pt x="0" y="2784729"/>
                    <a:pt x="0" y="2774188"/>
                  </a:cubicBezTo>
                  <a:close/>
                  <a:moveTo>
                    <a:pt x="0" y="2507488"/>
                  </a:moveTo>
                  <a:lnTo>
                    <a:pt x="0" y="2393188"/>
                  </a:lnTo>
                  <a:cubicBezTo>
                    <a:pt x="0" y="2382647"/>
                    <a:pt x="8509" y="2374138"/>
                    <a:pt x="19050" y="2374138"/>
                  </a:cubicBezTo>
                  <a:cubicBezTo>
                    <a:pt x="29591" y="2374138"/>
                    <a:pt x="38100" y="2382647"/>
                    <a:pt x="38100" y="2393188"/>
                  </a:cubicBezTo>
                  <a:lnTo>
                    <a:pt x="38100" y="2507488"/>
                  </a:lnTo>
                  <a:cubicBezTo>
                    <a:pt x="38100" y="2518029"/>
                    <a:pt x="29591" y="2526538"/>
                    <a:pt x="19050" y="2526538"/>
                  </a:cubicBezTo>
                  <a:cubicBezTo>
                    <a:pt x="8509" y="2526538"/>
                    <a:pt x="0" y="2518029"/>
                    <a:pt x="0" y="2507488"/>
                  </a:cubicBezTo>
                  <a:close/>
                  <a:moveTo>
                    <a:pt x="0" y="2240788"/>
                  </a:moveTo>
                  <a:lnTo>
                    <a:pt x="0" y="2126488"/>
                  </a:lnTo>
                  <a:cubicBezTo>
                    <a:pt x="0" y="2115947"/>
                    <a:pt x="8509" y="2107438"/>
                    <a:pt x="19050" y="2107438"/>
                  </a:cubicBezTo>
                  <a:cubicBezTo>
                    <a:pt x="29591" y="2107438"/>
                    <a:pt x="38100" y="2115947"/>
                    <a:pt x="38100" y="2126488"/>
                  </a:cubicBezTo>
                  <a:lnTo>
                    <a:pt x="38100" y="2240788"/>
                  </a:lnTo>
                  <a:cubicBezTo>
                    <a:pt x="38100" y="2251329"/>
                    <a:pt x="29591" y="2259838"/>
                    <a:pt x="19050" y="2259838"/>
                  </a:cubicBezTo>
                  <a:cubicBezTo>
                    <a:pt x="8509" y="2259838"/>
                    <a:pt x="0" y="2251329"/>
                    <a:pt x="0" y="2240788"/>
                  </a:cubicBezTo>
                  <a:close/>
                  <a:moveTo>
                    <a:pt x="0" y="1974088"/>
                  </a:moveTo>
                  <a:lnTo>
                    <a:pt x="0" y="1859788"/>
                  </a:lnTo>
                  <a:cubicBezTo>
                    <a:pt x="0" y="1849247"/>
                    <a:pt x="8509" y="1840738"/>
                    <a:pt x="19050" y="1840738"/>
                  </a:cubicBezTo>
                  <a:cubicBezTo>
                    <a:pt x="29591" y="1840738"/>
                    <a:pt x="38100" y="1849247"/>
                    <a:pt x="38100" y="1859788"/>
                  </a:cubicBezTo>
                  <a:lnTo>
                    <a:pt x="38100" y="1974088"/>
                  </a:lnTo>
                  <a:cubicBezTo>
                    <a:pt x="38100" y="1984629"/>
                    <a:pt x="29591" y="1993138"/>
                    <a:pt x="19050" y="1993138"/>
                  </a:cubicBezTo>
                  <a:cubicBezTo>
                    <a:pt x="8509" y="1993138"/>
                    <a:pt x="0" y="1984629"/>
                    <a:pt x="0" y="1974088"/>
                  </a:cubicBezTo>
                  <a:close/>
                  <a:moveTo>
                    <a:pt x="0" y="1707388"/>
                  </a:moveTo>
                  <a:lnTo>
                    <a:pt x="0" y="1593088"/>
                  </a:lnTo>
                  <a:cubicBezTo>
                    <a:pt x="0" y="1582547"/>
                    <a:pt x="8509" y="1574038"/>
                    <a:pt x="19050" y="1574038"/>
                  </a:cubicBezTo>
                  <a:cubicBezTo>
                    <a:pt x="29591" y="1574038"/>
                    <a:pt x="38100" y="1582547"/>
                    <a:pt x="38100" y="1593088"/>
                  </a:cubicBezTo>
                  <a:lnTo>
                    <a:pt x="38100" y="1707388"/>
                  </a:lnTo>
                  <a:cubicBezTo>
                    <a:pt x="38100" y="1717929"/>
                    <a:pt x="29591" y="1726438"/>
                    <a:pt x="19050" y="1726438"/>
                  </a:cubicBezTo>
                  <a:cubicBezTo>
                    <a:pt x="8509" y="1726438"/>
                    <a:pt x="0" y="1717929"/>
                    <a:pt x="0" y="1707388"/>
                  </a:cubicBezTo>
                  <a:close/>
                  <a:moveTo>
                    <a:pt x="0" y="1440688"/>
                  </a:moveTo>
                  <a:lnTo>
                    <a:pt x="0" y="1326388"/>
                  </a:lnTo>
                  <a:cubicBezTo>
                    <a:pt x="0" y="1315847"/>
                    <a:pt x="8509" y="1307338"/>
                    <a:pt x="19050" y="1307338"/>
                  </a:cubicBezTo>
                  <a:cubicBezTo>
                    <a:pt x="29591" y="1307338"/>
                    <a:pt x="38100" y="1315847"/>
                    <a:pt x="38100" y="1326388"/>
                  </a:cubicBezTo>
                  <a:lnTo>
                    <a:pt x="38100" y="1440688"/>
                  </a:lnTo>
                  <a:cubicBezTo>
                    <a:pt x="38100" y="1451229"/>
                    <a:pt x="29591" y="1459738"/>
                    <a:pt x="19050" y="1459738"/>
                  </a:cubicBezTo>
                  <a:cubicBezTo>
                    <a:pt x="8509" y="1459738"/>
                    <a:pt x="0" y="1451229"/>
                    <a:pt x="0" y="1440688"/>
                  </a:cubicBezTo>
                  <a:close/>
                  <a:moveTo>
                    <a:pt x="0" y="1173988"/>
                  </a:moveTo>
                  <a:lnTo>
                    <a:pt x="0" y="1059688"/>
                  </a:lnTo>
                  <a:cubicBezTo>
                    <a:pt x="0" y="1049147"/>
                    <a:pt x="8509" y="1040638"/>
                    <a:pt x="19050" y="1040638"/>
                  </a:cubicBezTo>
                  <a:cubicBezTo>
                    <a:pt x="29591" y="1040638"/>
                    <a:pt x="38100" y="1049147"/>
                    <a:pt x="38100" y="1059688"/>
                  </a:cubicBezTo>
                  <a:lnTo>
                    <a:pt x="38100" y="1173988"/>
                  </a:lnTo>
                  <a:cubicBezTo>
                    <a:pt x="38100" y="1184529"/>
                    <a:pt x="29591" y="1193038"/>
                    <a:pt x="19050" y="1193038"/>
                  </a:cubicBezTo>
                  <a:cubicBezTo>
                    <a:pt x="8509" y="1193038"/>
                    <a:pt x="0" y="1184529"/>
                    <a:pt x="0" y="1173988"/>
                  </a:cubicBezTo>
                  <a:close/>
                  <a:moveTo>
                    <a:pt x="0" y="907288"/>
                  </a:moveTo>
                  <a:lnTo>
                    <a:pt x="0" y="792988"/>
                  </a:lnTo>
                  <a:cubicBezTo>
                    <a:pt x="0" y="782447"/>
                    <a:pt x="8509" y="773938"/>
                    <a:pt x="19050" y="773938"/>
                  </a:cubicBezTo>
                  <a:cubicBezTo>
                    <a:pt x="29591" y="773938"/>
                    <a:pt x="38100" y="782447"/>
                    <a:pt x="38100" y="792988"/>
                  </a:cubicBezTo>
                  <a:lnTo>
                    <a:pt x="38100" y="907288"/>
                  </a:lnTo>
                  <a:cubicBezTo>
                    <a:pt x="38100" y="917829"/>
                    <a:pt x="29591" y="926338"/>
                    <a:pt x="19050" y="926338"/>
                  </a:cubicBezTo>
                  <a:cubicBezTo>
                    <a:pt x="8509" y="926338"/>
                    <a:pt x="0" y="917829"/>
                    <a:pt x="0" y="907288"/>
                  </a:cubicBezTo>
                  <a:close/>
                  <a:moveTo>
                    <a:pt x="0" y="640588"/>
                  </a:moveTo>
                  <a:lnTo>
                    <a:pt x="0" y="526288"/>
                  </a:lnTo>
                  <a:cubicBezTo>
                    <a:pt x="0" y="515747"/>
                    <a:pt x="8509" y="507238"/>
                    <a:pt x="19050" y="507238"/>
                  </a:cubicBezTo>
                  <a:cubicBezTo>
                    <a:pt x="29591" y="507238"/>
                    <a:pt x="38100" y="515747"/>
                    <a:pt x="38100" y="526288"/>
                  </a:cubicBezTo>
                  <a:lnTo>
                    <a:pt x="38100" y="640588"/>
                  </a:lnTo>
                  <a:cubicBezTo>
                    <a:pt x="38100" y="651129"/>
                    <a:pt x="29591" y="659638"/>
                    <a:pt x="19050" y="659638"/>
                  </a:cubicBezTo>
                  <a:cubicBezTo>
                    <a:pt x="8509" y="659638"/>
                    <a:pt x="0" y="651129"/>
                    <a:pt x="0" y="640588"/>
                  </a:cubicBezTo>
                  <a:close/>
                  <a:moveTo>
                    <a:pt x="0" y="373888"/>
                  </a:moveTo>
                  <a:lnTo>
                    <a:pt x="0" y="259588"/>
                  </a:lnTo>
                  <a:cubicBezTo>
                    <a:pt x="0" y="249047"/>
                    <a:pt x="8509" y="240538"/>
                    <a:pt x="19050" y="240538"/>
                  </a:cubicBezTo>
                  <a:cubicBezTo>
                    <a:pt x="29591" y="240538"/>
                    <a:pt x="38100" y="249047"/>
                    <a:pt x="38100" y="259588"/>
                  </a:cubicBezTo>
                  <a:lnTo>
                    <a:pt x="38100" y="373888"/>
                  </a:lnTo>
                  <a:cubicBezTo>
                    <a:pt x="38100" y="384429"/>
                    <a:pt x="29591" y="392938"/>
                    <a:pt x="19050" y="392938"/>
                  </a:cubicBezTo>
                  <a:cubicBezTo>
                    <a:pt x="8509" y="392938"/>
                    <a:pt x="0" y="384429"/>
                    <a:pt x="0" y="373888"/>
                  </a:cubicBezTo>
                  <a:close/>
                  <a:moveTo>
                    <a:pt x="0" y="107188"/>
                  </a:moveTo>
                  <a:lnTo>
                    <a:pt x="0" y="19050"/>
                  </a:lnTo>
                  <a:cubicBezTo>
                    <a:pt x="0" y="8509"/>
                    <a:pt x="8509" y="0"/>
                    <a:pt x="19050" y="0"/>
                  </a:cubicBezTo>
                  <a:lnTo>
                    <a:pt x="133350" y="0"/>
                  </a:lnTo>
                  <a:cubicBezTo>
                    <a:pt x="143891" y="0"/>
                    <a:pt x="152400" y="8509"/>
                    <a:pt x="152400" y="19050"/>
                  </a:cubicBezTo>
                  <a:cubicBezTo>
                    <a:pt x="152400" y="29591"/>
                    <a:pt x="143891" y="38100"/>
                    <a:pt x="133350" y="38100"/>
                  </a:cubicBezTo>
                  <a:lnTo>
                    <a:pt x="19050" y="38100"/>
                  </a:lnTo>
                  <a:lnTo>
                    <a:pt x="19050" y="19050"/>
                  </a:lnTo>
                  <a:lnTo>
                    <a:pt x="38100" y="19050"/>
                  </a:lnTo>
                  <a:lnTo>
                    <a:pt x="38100" y="107188"/>
                  </a:lnTo>
                  <a:cubicBezTo>
                    <a:pt x="38100" y="117729"/>
                    <a:pt x="29591" y="126238"/>
                    <a:pt x="19050" y="126238"/>
                  </a:cubicBezTo>
                  <a:cubicBezTo>
                    <a:pt x="8509" y="126238"/>
                    <a:pt x="0" y="117729"/>
                    <a:pt x="0" y="107188"/>
                  </a:cubicBezTo>
                  <a:close/>
                </a:path>
              </a:pathLst>
            </a:custGeom>
            <a:solidFill>
              <a:srgbClr val="000000">
                <a:alpha val="0"/>
              </a:srgb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12" name="Google Shape;1312;p74"/>
          <p:cNvGrpSpPr/>
          <p:nvPr/>
        </p:nvGrpSpPr>
        <p:grpSpPr>
          <a:xfrm>
            <a:off x="3315123" y="1388298"/>
            <a:ext cx="2613406" cy="3180779"/>
            <a:chOff x="0" y="0"/>
            <a:chExt cx="5226812" cy="6361557"/>
          </a:xfrm>
        </p:grpSpPr>
        <p:sp>
          <p:nvSpPr>
            <p:cNvPr id="1313" name="Google Shape;1313;p74"/>
            <p:cNvSpPr/>
            <p:nvPr/>
          </p:nvSpPr>
          <p:spPr>
            <a:xfrm>
              <a:off x="19050" y="19050"/>
              <a:ext cx="5188712" cy="6323457"/>
            </a:xfrm>
            <a:custGeom>
              <a:avLst/>
              <a:gdLst/>
              <a:ahLst/>
              <a:cxnLst/>
              <a:rect l="l" t="t" r="r" b="b"/>
              <a:pathLst>
                <a:path w="5188712" h="6323457" extrusionOk="0">
                  <a:moveTo>
                    <a:pt x="0" y="0"/>
                  </a:moveTo>
                  <a:lnTo>
                    <a:pt x="5188712" y="0"/>
                  </a:lnTo>
                  <a:lnTo>
                    <a:pt x="5188712" y="6323457"/>
                  </a:lnTo>
                  <a:lnTo>
                    <a:pt x="0" y="6323457"/>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14" name="Google Shape;1314;p74"/>
            <p:cNvSpPr/>
            <p:nvPr/>
          </p:nvSpPr>
          <p:spPr>
            <a:xfrm>
              <a:off x="0" y="0"/>
              <a:ext cx="5226812" cy="6361557"/>
            </a:xfrm>
            <a:custGeom>
              <a:avLst/>
              <a:gdLst/>
              <a:ahLst/>
              <a:cxnLst/>
              <a:rect l="l" t="t" r="r" b="b"/>
              <a:pathLst>
                <a:path w="5226812" h="6361557" extrusionOk="0">
                  <a:moveTo>
                    <a:pt x="285750" y="0"/>
                  </a:moveTo>
                  <a:lnTo>
                    <a:pt x="400050" y="0"/>
                  </a:lnTo>
                  <a:cubicBezTo>
                    <a:pt x="410591" y="0"/>
                    <a:pt x="419100" y="8509"/>
                    <a:pt x="419100" y="19050"/>
                  </a:cubicBezTo>
                  <a:cubicBezTo>
                    <a:pt x="419100" y="29591"/>
                    <a:pt x="410591" y="38100"/>
                    <a:pt x="400050" y="38100"/>
                  </a:cubicBezTo>
                  <a:lnTo>
                    <a:pt x="285750" y="38100"/>
                  </a:lnTo>
                  <a:cubicBezTo>
                    <a:pt x="275209" y="38100"/>
                    <a:pt x="266700" y="29591"/>
                    <a:pt x="266700" y="19050"/>
                  </a:cubicBezTo>
                  <a:cubicBezTo>
                    <a:pt x="266700" y="8509"/>
                    <a:pt x="275209" y="0"/>
                    <a:pt x="285750" y="0"/>
                  </a:cubicBezTo>
                  <a:close/>
                  <a:moveTo>
                    <a:pt x="552450" y="0"/>
                  </a:moveTo>
                  <a:lnTo>
                    <a:pt x="666750" y="0"/>
                  </a:lnTo>
                  <a:cubicBezTo>
                    <a:pt x="677291" y="0"/>
                    <a:pt x="685800" y="8509"/>
                    <a:pt x="685800" y="19050"/>
                  </a:cubicBezTo>
                  <a:cubicBezTo>
                    <a:pt x="685800" y="29591"/>
                    <a:pt x="677291" y="38100"/>
                    <a:pt x="666750" y="38100"/>
                  </a:cubicBezTo>
                  <a:lnTo>
                    <a:pt x="552450" y="38100"/>
                  </a:lnTo>
                  <a:cubicBezTo>
                    <a:pt x="541909" y="38100"/>
                    <a:pt x="533400" y="29591"/>
                    <a:pt x="533400" y="19050"/>
                  </a:cubicBezTo>
                  <a:cubicBezTo>
                    <a:pt x="533400" y="8509"/>
                    <a:pt x="541909" y="0"/>
                    <a:pt x="552450" y="0"/>
                  </a:cubicBezTo>
                  <a:close/>
                  <a:moveTo>
                    <a:pt x="819150" y="0"/>
                  </a:moveTo>
                  <a:lnTo>
                    <a:pt x="933450" y="0"/>
                  </a:lnTo>
                  <a:cubicBezTo>
                    <a:pt x="943991" y="0"/>
                    <a:pt x="952500" y="8509"/>
                    <a:pt x="952500" y="19050"/>
                  </a:cubicBezTo>
                  <a:cubicBezTo>
                    <a:pt x="952500" y="29591"/>
                    <a:pt x="943991" y="38100"/>
                    <a:pt x="933450" y="38100"/>
                  </a:cubicBezTo>
                  <a:lnTo>
                    <a:pt x="819150" y="38100"/>
                  </a:lnTo>
                  <a:cubicBezTo>
                    <a:pt x="808609" y="38100"/>
                    <a:pt x="800100" y="29591"/>
                    <a:pt x="800100" y="19050"/>
                  </a:cubicBezTo>
                  <a:cubicBezTo>
                    <a:pt x="800100" y="8509"/>
                    <a:pt x="808609" y="0"/>
                    <a:pt x="819150" y="0"/>
                  </a:cubicBezTo>
                  <a:close/>
                  <a:moveTo>
                    <a:pt x="1085850" y="0"/>
                  </a:moveTo>
                  <a:lnTo>
                    <a:pt x="1200150" y="0"/>
                  </a:lnTo>
                  <a:cubicBezTo>
                    <a:pt x="1210691" y="0"/>
                    <a:pt x="1219200" y="8509"/>
                    <a:pt x="1219200" y="19050"/>
                  </a:cubicBezTo>
                  <a:cubicBezTo>
                    <a:pt x="1219200" y="29591"/>
                    <a:pt x="1210691" y="38100"/>
                    <a:pt x="1200150" y="38100"/>
                  </a:cubicBezTo>
                  <a:lnTo>
                    <a:pt x="1085850" y="38100"/>
                  </a:lnTo>
                  <a:cubicBezTo>
                    <a:pt x="1075309" y="38100"/>
                    <a:pt x="1066800" y="29591"/>
                    <a:pt x="1066800" y="19050"/>
                  </a:cubicBezTo>
                  <a:cubicBezTo>
                    <a:pt x="1066800" y="8509"/>
                    <a:pt x="1075309" y="0"/>
                    <a:pt x="1085850" y="0"/>
                  </a:cubicBezTo>
                  <a:close/>
                  <a:moveTo>
                    <a:pt x="1352550" y="0"/>
                  </a:moveTo>
                  <a:lnTo>
                    <a:pt x="1466850" y="0"/>
                  </a:lnTo>
                  <a:cubicBezTo>
                    <a:pt x="1477391" y="0"/>
                    <a:pt x="1485900" y="8509"/>
                    <a:pt x="1485900" y="19050"/>
                  </a:cubicBezTo>
                  <a:cubicBezTo>
                    <a:pt x="1485900" y="29591"/>
                    <a:pt x="1477391" y="38100"/>
                    <a:pt x="1466850" y="38100"/>
                  </a:cubicBezTo>
                  <a:lnTo>
                    <a:pt x="1352550" y="38100"/>
                  </a:lnTo>
                  <a:cubicBezTo>
                    <a:pt x="1342009" y="38100"/>
                    <a:pt x="1333500" y="29591"/>
                    <a:pt x="1333500" y="19050"/>
                  </a:cubicBezTo>
                  <a:cubicBezTo>
                    <a:pt x="1333500" y="8509"/>
                    <a:pt x="1342009" y="0"/>
                    <a:pt x="1352550" y="0"/>
                  </a:cubicBezTo>
                  <a:close/>
                  <a:moveTo>
                    <a:pt x="1619250" y="0"/>
                  </a:moveTo>
                  <a:lnTo>
                    <a:pt x="1733550" y="0"/>
                  </a:lnTo>
                  <a:cubicBezTo>
                    <a:pt x="1744091" y="0"/>
                    <a:pt x="1752600" y="8509"/>
                    <a:pt x="1752600" y="19050"/>
                  </a:cubicBezTo>
                  <a:cubicBezTo>
                    <a:pt x="1752600" y="29591"/>
                    <a:pt x="1744091" y="38100"/>
                    <a:pt x="1733550" y="38100"/>
                  </a:cubicBezTo>
                  <a:lnTo>
                    <a:pt x="1619250" y="38100"/>
                  </a:lnTo>
                  <a:cubicBezTo>
                    <a:pt x="1608709" y="38100"/>
                    <a:pt x="1600200" y="29591"/>
                    <a:pt x="1600200" y="19050"/>
                  </a:cubicBezTo>
                  <a:cubicBezTo>
                    <a:pt x="1600200" y="8509"/>
                    <a:pt x="1608709" y="0"/>
                    <a:pt x="1619250" y="0"/>
                  </a:cubicBezTo>
                  <a:close/>
                  <a:moveTo>
                    <a:pt x="1885950" y="0"/>
                  </a:moveTo>
                  <a:lnTo>
                    <a:pt x="2000250" y="0"/>
                  </a:lnTo>
                  <a:cubicBezTo>
                    <a:pt x="2010791" y="0"/>
                    <a:pt x="2019300" y="8509"/>
                    <a:pt x="2019300" y="19050"/>
                  </a:cubicBezTo>
                  <a:cubicBezTo>
                    <a:pt x="2019300" y="29591"/>
                    <a:pt x="2010791" y="38100"/>
                    <a:pt x="2000250" y="38100"/>
                  </a:cubicBezTo>
                  <a:lnTo>
                    <a:pt x="1885950" y="38100"/>
                  </a:lnTo>
                  <a:cubicBezTo>
                    <a:pt x="1875409" y="38100"/>
                    <a:pt x="1866900" y="29591"/>
                    <a:pt x="1866900" y="19050"/>
                  </a:cubicBezTo>
                  <a:cubicBezTo>
                    <a:pt x="1866900" y="8509"/>
                    <a:pt x="1875409" y="0"/>
                    <a:pt x="1885950" y="0"/>
                  </a:cubicBezTo>
                  <a:close/>
                  <a:moveTo>
                    <a:pt x="2152650" y="0"/>
                  </a:moveTo>
                  <a:lnTo>
                    <a:pt x="2266950" y="0"/>
                  </a:lnTo>
                  <a:cubicBezTo>
                    <a:pt x="2277491" y="0"/>
                    <a:pt x="2286000" y="8509"/>
                    <a:pt x="2286000" y="19050"/>
                  </a:cubicBezTo>
                  <a:cubicBezTo>
                    <a:pt x="2286000" y="29591"/>
                    <a:pt x="2277491" y="38100"/>
                    <a:pt x="2266950" y="38100"/>
                  </a:cubicBezTo>
                  <a:lnTo>
                    <a:pt x="2152650" y="38100"/>
                  </a:lnTo>
                  <a:cubicBezTo>
                    <a:pt x="2142109" y="38100"/>
                    <a:pt x="2133600" y="29591"/>
                    <a:pt x="2133600" y="19050"/>
                  </a:cubicBezTo>
                  <a:cubicBezTo>
                    <a:pt x="2133600" y="8509"/>
                    <a:pt x="2142109" y="0"/>
                    <a:pt x="2152650" y="0"/>
                  </a:cubicBezTo>
                  <a:close/>
                  <a:moveTo>
                    <a:pt x="2419350" y="0"/>
                  </a:moveTo>
                  <a:lnTo>
                    <a:pt x="2533650" y="0"/>
                  </a:lnTo>
                  <a:cubicBezTo>
                    <a:pt x="2544191" y="0"/>
                    <a:pt x="2552700" y="8509"/>
                    <a:pt x="2552700" y="19050"/>
                  </a:cubicBezTo>
                  <a:cubicBezTo>
                    <a:pt x="2552700" y="29591"/>
                    <a:pt x="2544191" y="38100"/>
                    <a:pt x="2533650" y="38100"/>
                  </a:cubicBezTo>
                  <a:lnTo>
                    <a:pt x="2419350" y="38100"/>
                  </a:lnTo>
                  <a:cubicBezTo>
                    <a:pt x="2408809" y="38100"/>
                    <a:pt x="2400300" y="29591"/>
                    <a:pt x="2400300" y="19050"/>
                  </a:cubicBezTo>
                  <a:cubicBezTo>
                    <a:pt x="2400300" y="8509"/>
                    <a:pt x="2408809" y="0"/>
                    <a:pt x="2419350" y="0"/>
                  </a:cubicBezTo>
                  <a:close/>
                  <a:moveTo>
                    <a:pt x="2686050" y="0"/>
                  </a:moveTo>
                  <a:lnTo>
                    <a:pt x="2800350" y="0"/>
                  </a:lnTo>
                  <a:cubicBezTo>
                    <a:pt x="2810891" y="0"/>
                    <a:pt x="2819400" y="8509"/>
                    <a:pt x="2819400" y="19050"/>
                  </a:cubicBezTo>
                  <a:cubicBezTo>
                    <a:pt x="2819400" y="29591"/>
                    <a:pt x="2810891" y="38100"/>
                    <a:pt x="2800350" y="38100"/>
                  </a:cubicBezTo>
                  <a:lnTo>
                    <a:pt x="2686050" y="38100"/>
                  </a:lnTo>
                  <a:cubicBezTo>
                    <a:pt x="2675509" y="38100"/>
                    <a:pt x="2667000" y="29591"/>
                    <a:pt x="2667000" y="19050"/>
                  </a:cubicBezTo>
                  <a:cubicBezTo>
                    <a:pt x="2667000" y="8509"/>
                    <a:pt x="2675509" y="0"/>
                    <a:pt x="2686050" y="0"/>
                  </a:cubicBezTo>
                  <a:close/>
                  <a:moveTo>
                    <a:pt x="2952750" y="0"/>
                  </a:moveTo>
                  <a:lnTo>
                    <a:pt x="3067050" y="0"/>
                  </a:lnTo>
                  <a:cubicBezTo>
                    <a:pt x="3077591" y="0"/>
                    <a:pt x="3086100" y="8509"/>
                    <a:pt x="3086100" y="19050"/>
                  </a:cubicBezTo>
                  <a:cubicBezTo>
                    <a:pt x="3086100" y="29591"/>
                    <a:pt x="3077591" y="38100"/>
                    <a:pt x="3067050" y="38100"/>
                  </a:cubicBezTo>
                  <a:lnTo>
                    <a:pt x="2952750" y="38100"/>
                  </a:lnTo>
                  <a:cubicBezTo>
                    <a:pt x="2942209" y="38100"/>
                    <a:pt x="2933700" y="29591"/>
                    <a:pt x="2933700" y="19050"/>
                  </a:cubicBezTo>
                  <a:cubicBezTo>
                    <a:pt x="2933700" y="8509"/>
                    <a:pt x="2942209" y="0"/>
                    <a:pt x="2952750" y="0"/>
                  </a:cubicBezTo>
                  <a:close/>
                  <a:moveTo>
                    <a:pt x="3219450" y="0"/>
                  </a:moveTo>
                  <a:lnTo>
                    <a:pt x="3333750" y="0"/>
                  </a:lnTo>
                  <a:cubicBezTo>
                    <a:pt x="3344291" y="0"/>
                    <a:pt x="3352800" y="8509"/>
                    <a:pt x="3352800" y="19050"/>
                  </a:cubicBezTo>
                  <a:cubicBezTo>
                    <a:pt x="3352800" y="29591"/>
                    <a:pt x="3344291" y="38100"/>
                    <a:pt x="3333750" y="38100"/>
                  </a:cubicBezTo>
                  <a:lnTo>
                    <a:pt x="3219450" y="38100"/>
                  </a:lnTo>
                  <a:cubicBezTo>
                    <a:pt x="3208909" y="38100"/>
                    <a:pt x="3200400" y="29591"/>
                    <a:pt x="3200400" y="19050"/>
                  </a:cubicBezTo>
                  <a:cubicBezTo>
                    <a:pt x="3200400" y="8509"/>
                    <a:pt x="3208909" y="0"/>
                    <a:pt x="3219450" y="0"/>
                  </a:cubicBezTo>
                  <a:close/>
                  <a:moveTo>
                    <a:pt x="3486150" y="0"/>
                  </a:moveTo>
                  <a:lnTo>
                    <a:pt x="3600450" y="0"/>
                  </a:lnTo>
                  <a:cubicBezTo>
                    <a:pt x="3610991" y="0"/>
                    <a:pt x="3619500" y="8509"/>
                    <a:pt x="3619500" y="19050"/>
                  </a:cubicBezTo>
                  <a:cubicBezTo>
                    <a:pt x="3619500" y="29591"/>
                    <a:pt x="3610991" y="38100"/>
                    <a:pt x="3600450" y="38100"/>
                  </a:cubicBezTo>
                  <a:lnTo>
                    <a:pt x="3486150" y="38100"/>
                  </a:lnTo>
                  <a:cubicBezTo>
                    <a:pt x="3475609" y="38100"/>
                    <a:pt x="3467100" y="29591"/>
                    <a:pt x="3467100" y="19050"/>
                  </a:cubicBezTo>
                  <a:cubicBezTo>
                    <a:pt x="3467100" y="8509"/>
                    <a:pt x="3475609" y="0"/>
                    <a:pt x="3486150" y="0"/>
                  </a:cubicBezTo>
                  <a:close/>
                  <a:moveTo>
                    <a:pt x="3752850" y="0"/>
                  </a:moveTo>
                  <a:lnTo>
                    <a:pt x="3867150" y="0"/>
                  </a:lnTo>
                  <a:cubicBezTo>
                    <a:pt x="3877691" y="0"/>
                    <a:pt x="3886200" y="8509"/>
                    <a:pt x="3886200" y="19050"/>
                  </a:cubicBezTo>
                  <a:cubicBezTo>
                    <a:pt x="3886200" y="29591"/>
                    <a:pt x="3877691" y="38100"/>
                    <a:pt x="3867150" y="38100"/>
                  </a:cubicBezTo>
                  <a:lnTo>
                    <a:pt x="3752850" y="38100"/>
                  </a:lnTo>
                  <a:cubicBezTo>
                    <a:pt x="3742309" y="38100"/>
                    <a:pt x="3733800" y="29591"/>
                    <a:pt x="3733800" y="19050"/>
                  </a:cubicBezTo>
                  <a:cubicBezTo>
                    <a:pt x="3733800" y="8509"/>
                    <a:pt x="3742309" y="0"/>
                    <a:pt x="3752850" y="0"/>
                  </a:cubicBezTo>
                  <a:close/>
                  <a:moveTo>
                    <a:pt x="4019550" y="0"/>
                  </a:moveTo>
                  <a:lnTo>
                    <a:pt x="4133850" y="0"/>
                  </a:lnTo>
                  <a:cubicBezTo>
                    <a:pt x="4144391" y="0"/>
                    <a:pt x="4152900" y="8509"/>
                    <a:pt x="4152900" y="19050"/>
                  </a:cubicBezTo>
                  <a:cubicBezTo>
                    <a:pt x="4152900" y="29591"/>
                    <a:pt x="4144391" y="38100"/>
                    <a:pt x="4133850" y="38100"/>
                  </a:cubicBezTo>
                  <a:lnTo>
                    <a:pt x="4019550" y="38100"/>
                  </a:lnTo>
                  <a:cubicBezTo>
                    <a:pt x="4009009" y="38100"/>
                    <a:pt x="4000500" y="29591"/>
                    <a:pt x="4000500" y="19050"/>
                  </a:cubicBezTo>
                  <a:cubicBezTo>
                    <a:pt x="4000500" y="8509"/>
                    <a:pt x="4009009" y="0"/>
                    <a:pt x="4019550" y="0"/>
                  </a:cubicBezTo>
                  <a:close/>
                  <a:moveTo>
                    <a:pt x="4286250" y="0"/>
                  </a:moveTo>
                  <a:lnTo>
                    <a:pt x="4400550" y="0"/>
                  </a:lnTo>
                  <a:cubicBezTo>
                    <a:pt x="4411091" y="0"/>
                    <a:pt x="4419600" y="8509"/>
                    <a:pt x="4419600" y="19050"/>
                  </a:cubicBezTo>
                  <a:cubicBezTo>
                    <a:pt x="4419600" y="29591"/>
                    <a:pt x="4411091" y="38100"/>
                    <a:pt x="4400550" y="38100"/>
                  </a:cubicBezTo>
                  <a:lnTo>
                    <a:pt x="4286250" y="38100"/>
                  </a:lnTo>
                  <a:cubicBezTo>
                    <a:pt x="4275709" y="38100"/>
                    <a:pt x="4267200" y="29591"/>
                    <a:pt x="4267200" y="19050"/>
                  </a:cubicBezTo>
                  <a:cubicBezTo>
                    <a:pt x="4267200" y="8509"/>
                    <a:pt x="4275709" y="0"/>
                    <a:pt x="4286250" y="0"/>
                  </a:cubicBezTo>
                  <a:close/>
                  <a:moveTo>
                    <a:pt x="4552950" y="0"/>
                  </a:moveTo>
                  <a:lnTo>
                    <a:pt x="4667250" y="0"/>
                  </a:lnTo>
                  <a:cubicBezTo>
                    <a:pt x="4677791" y="0"/>
                    <a:pt x="4686300" y="8509"/>
                    <a:pt x="4686300" y="19050"/>
                  </a:cubicBezTo>
                  <a:cubicBezTo>
                    <a:pt x="4686300" y="29591"/>
                    <a:pt x="4677791" y="38100"/>
                    <a:pt x="4667250" y="38100"/>
                  </a:cubicBezTo>
                  <a:lnTo>
                    <a:pt x="4552950" y="38100"/>
                  </a:lnTo>
                  <a:cubicBezTo>
                    <a:pt x="4542409" y="38100"/>
                    <a:pt x="4533900" y="29591"/>
                    <a:pt x="4533900" y="19050"/>
                  </a:cubicBezTo>
                  <a:cubicBezTo>
                    <a:pt x="4533900" y="8509"/>
                    <a:pt x="4542409" y="0"/>
                    <a:pt x="4552950" y="0"/>
                  </a:cubicBezTo>
                  <a:close/>
                  <a:moveTo>
                    <a:pt x="4819650" y="0"/>
                  </a:moveTo>
                  <a:lnTo>
                    <a:pt x="4933950" y="0"/>
                  </a:lnTo>
                  <a:cubicBezTo>
                    <a:pt x="4944491" y="0"/>
                    <a:pt x="4953000" y="8509"/>
                    <a:pt x="4953000" y="19050"/>
                  </a:cubicBezTo>
                  <a:cubicBezTo>
                    <a:pt x="4953000" y="29591"/>
                    <a:pt x="4944491" y="38100"/>
                    <a:pt x="4933950" y="38100"/>
                  </a:cubicBezTo>
                  <a:lnTo>
                    <a:pt x="4819650" y="38100"/>
                  </a:lnTo>
                  <a:cubicBezTo>
                    <a:pt x="4809109" y="38100"/>
                    <a:pt x="4800600" y="29591"/>
                    <a:pt x="4800600" y="19050"/>
                  </a:cubicBezTo>
                  <a:cubicBezTo>
                    <a:pt x="4800600" y="8509"/>
                    <a:pt x="4809109" y="0"/>
                    <a:pt x="4819650" y="0"/>
                  </a:cubicBezTo>
                  <a:close/>
                  <a:moveTo>
                    <a:pt x="5086350" y="0"/>
                  </a:moveTo>
                  <a:lnTo>
                    <a:pt x="5200650" y="0"/>
                  </a:lnTo>
                  <a:cubicBezTo>
                    <a:pt x="5211191" y="0"/>
                    <a:pt x="5219700" y="8509"/>
                    <a:pt x="5219700" y="19050"/>
                  </a:cubicBezTo>
                  <a:cubicBezTo>
                    <a:pt x="5219700" y="29591"/>
                    <a:pt x="5211191" y="38100"/>
                    <a:pt x="5200650" y="38100"/>
                  </a:cubicBezTo>
                  <a:lnTo>
                    <a:pt x="5086350" y="38100"/>
                  </a:lnTo>
                  <a:cubicBezTo>
                    <a:pt x="5075809" y="38100"/>
                    <a:pt x="5067300" y="29591"/>
                    <a:pt x="5067300" y="19050"/>
                  </a:cubicBezTo>
                  <a:cubicBezTo>
                    <a:pt x="5067300" y="8509"/>
                    <a:pt x="5075809" y="0"/>
                    <a:pt x="5086350" y="0"/>
                  </a:cubicBezTo>
                  <a:close/>
                  <a:moveTo>
                    <a:pt x="5226812" y="164338"/>
                  </a:moveTo>
                  <a:lnTo>
                    <a:pt x="5226812" y="278638"/>
                  </a:lnTo>
                  <a:cubicBezTo>
                    <a:pt x="5226812" y="289179"/>
                    <a:pt x="5218303" y="297688"/>
                    <a:pt x="5207762" y="297688"/>
                  </a:cubicBezTo>
                  <a:cubicBezTo>
                    <a:pt x="5197221" y="297688"/>
                    <a:pt x="5188712" y="289179"/>
                    <a:pt x="5188712" y="278638"/>
                  </a:cubicBezTo>
                  <a:lnTo>
                    <a:pt x="5188712" y="164338"/>
                  </a:lnTo>
                  <a:cubicBezTo>
                    <a:pt x="5188712" y="153797"/>
                    <a:pt x="5197221" y="145288"/>
                    <a:pt x="5207762" y="145288"/>
                  </a:cubicBezTo>
                  <a:cubicBezTo>
                    <a:pt x="5218303" y="145288"/>
                    <a:pt x="5226812" y="153797"/>
                    <a:pt x="5226812" y="164338"/>
                  </a:cubicBezTo>
                  <a:close/>
                  <a:moveTo>
                    <a:pt x="5226812" y="431038"/>
                  </a:moveTo>
                  <a:lnTo>
                    <a:pt x="5226812" y="545338"/>
                  </a:lnTo>
                  <a:cubicBezTo>
                    <a:pt x="5226812" y="555879"/>
                    <a:pt x="5218303" y="564388"/>
                    <a:pt x="5207762" y="564388"/>
                  </a:cubicBezTo>
                  <a:cubicBezTo>
                    <a:pt x="5197221" y="564388"/>
                    <a:pt x="5188712" y="555879"/>
                    <a:pt x="5188712" y="545338"/>
                  </a:cubicBezTo>
                  <a:lnTo>
                    <a:pt x="5188712" y="431038"/>
                  </a:lnTo>
                  <a:cubicBezTo>
                    <a:pt x="5188712" y="420497"/>
                    <a:pt x="5197221" y="411988"/>
                    <a:pt x="5207762" y="411988"/>
                  </a:cubicBezTo>
                  <a:cubicBezTo>
                    <a:pt x="5218303" y="411988"/>
                    <a:pt x="5226812" y="420497"/>
                    <a:pt x="5226812" y="431038"/>
                  </a:cubicBezTo>
                  <a:close/>
                  <a:moveTo>
                    <a:pt x="5226812" y="697738"/>
                  </a:moveTo>
                  <a:lnTo>
                    <a:pt x="5226812" y="812038"/>
                  </a:lnTo>
                  <a:cubicBezTo>
                    <a:pt x="5226812" y="822579"/>
                    <a:pt x="5218303" y="831088"/>
                    <a:pt x="5207762" y="831088"/>
                  </a:cubicBezTo>
                  <a:cubicBezTo>
                    <a:pt x="5197221" y="831088"/>
                    <a:pt x="5188712" y="822579"/>
                    <a:pt x="5188712" y="812038"/>
                  </a:cubicBezTo>
                  <a:lnTo>
                    <a:pt x="5188712" y="697738"/>
                  </a:lnTo>
                  <a:cubicBezTo>
                    <a:pt x="5188712" y="687197"/>
                    <a:pt x="5197221" y="678688"/>
                    <a:pt x="5207762" y="678688"/>
                  </a:cubicBezTo>
                  <a:cubicBezTo>
                    <a:pt x="5218303" y="678688"/>
                    <a:pt x="5226812" y="687197"/>
                    <a:pt x="5226812" y="697738"/>
                  </a:cubicBezTo>
                  <a:close/>
                  <a:moveTo>
                    <a:pt x="5226812" y="964438"/>
                  </a:moveTo>
                  <a:lnTo>
                    <a:pt x="5226812" y="1078738"/>
                  </a:lnTo>
                  <a:cubicBezTo>
                    <a:pt x="5226812" y="1089279"/>
                    <a:pt x="5218303" y="1097788"/>
                    <a:pt x="5207762" y="1097788"/>
                  </a:cubicBezTo>
                  <a:cubicBezTo>
                    <a:pt x="5197221" y="1097788"/>
                    <a:pt x="5188712" y="1089279"/>
                    <a:pt x="5188712" y="1078738"/>
                  </a:cubicBezTo>
                  <a:lnTo>
                    <a:pt x="5188712" y="964438"/>
                  </a:lnTo>
                  <a:cubicBezTo>
                    <a:pt x="5188712" y="953897"/>
                    <a:pt x="5197221" y="945388"/>
                    <a:pt x="5207762" y="945388"/>
                  </a:cubicBezTo>
                  <a:cubicBezTo>
                    <a:pt x="5218303" y="945388"/>
                    <a:pt x="5226812" y="953897"/>
                    <a:pt x="5226812" y="964438"/>
                  </a:cubicBezTo>
                  <a:close/>
                  <a:moveTo>
                    <a:pt x="5226812" y="1231138"/>
                  </a:moveTo>
                  <a:lnTo>
                    <a:pt x="5226812" y="1345438"/>
                  </a:lnTo>
                  <a:cubicBezTo>
                    <a:pt x="5226812" y="1355979"/>
                    <a:pt x="5218303" y="1364488"/>
                    <a:pt x="5207762" y="1364488"/>
                  </a:cubicBezTo>
                  <a:cubicBezTo>
                    <a:pt x="5197221" y="1364488"/>
                    <a:pt x="5188712" y="1355979"/>
                    <a:pt x="5188712" y="1345438"/>
                  </a:cubicBezTo>
                  <a:lnTo>
                    <a:pt x="5188712" y="1231138"/>
                  </a:lnTo>
                  <a:cubicBezTo>
                    <a:pt x="5188712" y="1220597"/>
                    <a:pt x="5197221" y="1212088"/>
                    <a:pt x="5207762" y="1212088"/>
                  </a:cubicBezTo>
                  <a:cubicBezTo>
                    <a:pt x="5218303" y="1212088"/>
                    <a:pt x="5226812" y="1220597"/>
                    <a:pt x="5226812" y="1231138"/>
                  </a:cubicBezTo>
                  <a:close/>
                  <a:moveTo>
                    <a:pt x="5226812" y="1497838"/>
                  </a:moveTo>
                  <a:lnTo>
                    <a:pt x="5226812" y="1612138"/>
                  </a:lnTo>
                  <a:cubicBezTo>
                    <a:pt x="5226812" y="1622679"/>
                    <a:pt x="5218303" y="1631188"/>
                    <a:pt x="5207762" y="1631188"/>
                  </a:cubicBezTo>
                  <a:cubicBezTo>
                    <a:pt x="5197221" y="1631188"/>
                    <a:pt x="5188712" y="1622679"/>
                    <a:pt x="5188712" y="1612138"/>
                  </a:cubicBezTo>
                  <a:lnTo>
                    <a:pt x="5188712" y="1497838"/>
                  </a:lnTo>
                  <a:cubicBezTo>
                    <a:pt x="5188712" y="1487297"/>
                    <a:pt x="5197221" y="1478788"/>
                    <a:pt x="5207762" y="1478788"/>
                  </a:cubicBezTo>
                  <a:cubicBezTo>
                    <a:pt x="5218303" y="1478788"/>
                    <a:pt x="5226812" y="1487297"/>
                    <a:pt x="5226812" y="1497838"/>
                  </a:cubicBezTo>
                  <a:close/>
                  <a:moveTo>
                    <a:pt x="5226812" y="1764538"/>
                  </a:moveTo>
                  <a:lnTo>
                    <a:pt x="5226812" y="1878838"/>
                  </a:lnTo>
                  <a:cubicBezTo>
                    <a:pt x="5226812" y="1889379"/>
                    <a:pt x="5218303" y="1897888"/>
                    <a:pt x="5207762" y="1897888"/>
                  </a:cubicBezTo>
                  <a:cubicBezTo>
                    <a:pt x="5197221" y="1897888"/>
                    <a:pt x="5188712" y="1889379"/>
                    <a:pt x="5188712" y="1878838"/>
                  </a:cubicBezTo>
                  <a:lnTo>
                    <a:pt x="5188712" y="1764538"/>
                  </a:lnTo>
                  <a:cubicBezTo>
                    <a:pt x="5188712" y="1753997"/>
                    <a:pt x="5197221" y="1745488"/>
                    <a:pt x="5207762" y="1745488"/>
                  </a:cubicBezTo>
                  <a:cubicBezTo>
                    <a:pt x="5218303" y="1745488"/>
                    <a:pt x="5226812" y="1753997"/>
                    <a:pt x="5226812" y="1764538"/>
                  </a:cubicBezTo>
                  <a:close/>
                  <a:moveTo>
                    <a:pt x="5226812" y="2031238"/>
                  </a:moveTo>
                  <a:lnTo>
                    <a:pt x="5226812" y="2145538"/>
                  </a:lnTo>
                  <a:cubicBezTo>
                    <a:pt x="5226812" y="2156079"/>
                    <a:pt x="5218303" y="2164588"/>
                    <a:pt x="5207762" y="2164588"/>
                  </a:cubicBezTo>
                  <a:cubicBezTo>
                    <a:pt x="5197221" y="2164588"/>
                    <a:pt x="5188712" y="2156079"/>
                    <a:pt x="5188712" y="2145538"/>
                  </a:cubicBezTo>
                  <a:lnTo>
                    <a:pt x="5188712" y="2031238"/>
                  </a:lnTo>
                  <a:cubicBezTo>
                    <a:pt x="5188712" y="2020697"/>
                    <a:pt x="5197221" y="2012188"/>
                    <a:pt x="5207762" y="2012188"/>
                  </a:cubicBezTo>
                  <a:cubicBezTo>
                    <a:pt x="5218303" y="2012188"/>
                    <a:pt x="5226812" y="2020697"/>
                    <a:pt x="5226812" y="2031238"/>
                  </a:cubicBezTo>
                  <a:close/>
                  <a:moveTo>
                    <a:pt x="5226812" y="2297938"/>
                  </a:moveTo>
                  <a:lnTo>
                    <a:pt x="5226812" y="2412238"/>
                  </a:lnTo>
                  <a:cubicBezTo>
                    <a:pt x="5226812" y="2422779"/>
                    <a:pt x="5218303" y="2431288"/>
                    <a:pt x="5207762" y="2431288"/>
                  </a:cubicBezTo>
                  <a:cubicBezTo>
                    <a:pt x="5197221" y="2431288"/>
                    <a:pt x="5188712" y="2422779"/>
                    <a:pt x="5188712" y="2412238"/>
                  </a:cubicBezTo>
                  <a:lnTo>
                    <a:pt x="5188712" y="2297938"/>
                  </a:lnTo>
                  <a:cubicBezTo>
                    <a:pt x="5188712" y="2287397"/>
                    <a:pt x="5197221" y="2278888"/>
                    <a:pt x="5207762" y="2278888"/>
                  </a:cubicBezTo>
                  <a:cubicBezTo>
                    <a:pt x="5218303" y="2278888"/>
                    <a:pt x="5226812" y="2287397"/>
                    <a:pt x="5226812" y="2297938"/>
                  </a:cubicBezTo>
                  <a:close/>
                  <a:moveTo>
                    <a:pt x="5226812" y="2564638"/>
                  </a:moveTo>
                  <a:lnTo>
                    <a:pt x="5226812" y="2678938"/>
                  </a:lnTo>
                  <a:cubicBezTo>
                    <a:pt x="5226812" y="2689479"/>
                    <a:pt x="5218303" y="2697988"/>
                    <a:pt x="5207762" y="2697988"/>
                  </a:cubicBezTo>
                  <a:cubicBezTo>
                    <a:pt x="5197221" y="2697988"/>
                    <a:pt x="5188712" y="2689479"/>
                    <a:pt x="5188712" y="2678938"/>
                  </a:cubicBezTo>
                  <a:lnTo>
                    <a:pt x="5188712" y="2564638"/>
                  </a:lnTo>
                  <a:cubicBezTo>
                    <a:pt x="5188712" y="2554097"/>
                    <a:pt x="5197221" y="2545588"/>
                    <a:pt x="5207762" y="2545588"/>
                  </a:cubicBezTo>
                  <a:cubicBezTo>
                    <a:pt x="5218303" y="2545588"/>
                    <a:pt x="5226812" y="2554097"/>
                    <a:pt x="5226812" y="2564638"/>
                  </a:cubicBezTo>
                  <a:close/>
                  <a:moveTo>
                    <a:pt x="5226812" y="2831338"/>
                  </a:moveTo>
                  <a:lnTo>
                    <a:pt x="5226812" y="2945638"/>
                  </a:lnTo>
                  <a:cubicBezTo>
                    <a:pt x="5226812" y="2956179"/>
                    <a:pt x="5218303" y="2964688"/>
                    <a:pt x="5207762" y="2964688"/>
                  </a:cubicBezTo>
                  <a:cubicBezTo>
                    <a:pt x="5197221" y="2964688"/>
                    <a:pt x="5188712" y="2956179"/>
                    <a:pt x="5188712" y="2945638"/>
                  </a:cubicBezTo>
                  <a:lnTo>
                    <a:pt x="5188712" y="2831338"/>
                  </a:lnTo>
                  <a:cubicBezTo>
                    <a:pt x="5188712" y="2820797"/>
                    <a:pt x="5197221" y="2812288"/>
                    <a:pt x="5207762" y="2812288"/>
                  </a:cubicBezTo>
                  <a:cubicBezTo>
                    <a:pt x="5218303" y="2812288"/>
                    <a:pt x="5226812" y="2820797"/>
                    <a:pt x="5226812" y="2831338"/>
                  </a:cubicBezTo>
                  <a:close/>
                  <a:moveTo>
                    <a:pt x="5226812" y="3098038"/>
                  </a:moveTo>
                  <a:lnTo>
                    <a:pt x="5226812" y="3212338"/>
                  </a:lnTo>
                  <a:cubicBezTo>
                    <a:pt x="5226812" y="3222879"/>
                    <a:pt x="5218303" y="3231388"/>
                    <a:pt x="5207762" y="3231388"/>
                  </a:cubicBezTo>
                  <a:cubicBezTo>
                    <a:pt x="5197221" y="3231388"/>
                    <a:pt x="5188712" y="3222879"/>
                    <a:pt x="5188712" y="3212338"/>
                  </a:cubicBezTo>
                  <a:lnTo>
                    <a:pt x="5188712" y="3098038"/>
                  </a:lnTo>
                  <a:cubicBezTo>
                    <a:pt x="5188712" y="3087497"/>
                    <a:pt x="5197221" y="3078988"/>
                    <a:pt x="5207762" y="3078988"/>
                  </a:cubicBezTo>
                  <a:cubicBezTo>
                    <a:pt x="5218303" y="3078988"/>
                    <a:pt x="5226812" y="3087497"/>
                    <a:pt x="5226812" y="3098038"/>
                  </a:cubicBezTo>
                  <a:close/>
                  <a:moveTo>
                    <a:pt x="5226812" y="3364738"/>
                  </a:moveTo>
                  <a:lnTo>
                    <a:pt x="5226812" y="3479038"/>
                  </a:lnTo>
                  <a:cubicBezTo>
                    <a:pt x="5226812" y="3489579"/>
                    <a:pt x="5218303" y="3498088"/>
                    <a:pt x="5207762" y="3498088"/>
                  </a:cubicBezTo>
                  <a:cubicBezTo>
                    <a:pt x="5197221" y="3498088"/>
                    <a:pt x="5188712" y="3489579"/>
                    <a:pt x="5188712" y="3479038"/>
                  </a:cubicBezTo>
                  <a:lnTo>
                    <a:pt x="5188712" y="3364738"/>
                  </a:lnTo>
                  <a:cubicBezTo>
                    <a:pt x="5188712" y="3354197"/>
                    <a:pt x="5197221" y="3345688"/>
                    <a:pt x="5207762" y="3345688"/>
                  </a:cubicBezTo>
                  <a:cubicBezTo>
                    <a:pt x="5218303" y="3345688"/>
                    <a:pt x="5226812" y="3354197"/>
                    <a:pt x="5226812" y="3364738"/>
                  </a:cubicBezTo>
                  <a:close/>
                  <a:moveTo>
                    <a:pt x="5226812" y="3631438"/>
                  </a:moveTo>
                  <a:lnTo>
                    <a:pt x="5226812" y="3745738"/>
                  </a:lnTo>
                  <a:cubicBezTo>
                    <a:pt x="5226812" y="3756279"/>
                    <a:pt x="5218303" y="3764788"/>
                    <a:pt x="5207762" y="3764788"/>
                  </a:cubicBezTo>
                  <a:cubicBezTo>
                    <a:pt x="5197221" y="3764788"/>
                    <a:pt x="5188712" y="3756279"/>
                    <a:pt x="5188712" y="3745738"/>
                  </a:cubicBezTo>
                  <a:lnTo>
                    <a:pt x="5188712" y="3631438"/>
                  </a:lnTo>
                  <a:cubicBezTo>
                    <a:pt x="5188712" y="3620897"/>
                    <a:pt x="5197221" y="3612388"/>
                    <a:pt x="5207762" y="3612388"/>
                  </a:cubicBezTo>
                  <a:cubicBezTo>
                    <a:pt x="5218303" y="3612388"/>
                    <a:pt x="5226812" y="3620897"/>
                    <a:pt x="5226812" y="3631438"/>
                  </a:cubicBezTo>
                  <a:close/>
                  <a:moveTo>
                    <a:pt x="5226812" y="3898138"/>
                  </a:moveTo>
                  <a:lnTo>
                    <a:pt x="5226812" y="4012438"/>
                  </a:lnTo>
                  <a:cubicBezTo>
                    <a:pt x="5226812" y="4022979"/>
                    <a:pt x="5218303" y="4031488"/>
                    <a:pt x="5207762" y="4031488"/>
                  </a:cubicBezTo>
                  <a:cubicBezTo>
                    <a:pt x="5197221" y="4031488"/>
                    <a:pt x="5188712" y="4022979"/>
                    <a:pt x="5188712" y="4012438"/>
                  </a:cubicBezTo>
                  <a:lnTo>
                    <a:pt x="5188712" y="3898138"/>
                  </a:lnTo>
                  <a:cubicBezTo>
                    <a:pt x="5188712" y="3887597"/>
                    <a:pt x="5197221" y="3879088"/>
                    <a:pt x="5207762" y="3879088"/>
                  </a:cubicBezTo>
                  <a:cubicBezTo>
                    <a:pt x="5218303" y="3879088"/>
                    <a:pt x="5226812" y="3887597"/>
                    <a:pt x="5226812" y="3898138"/>
                  </a:cubicBezTo>
                  <a:close/>
                  <a:moveTo>
                    <a:pt x="5226812" y="4164838"/>
                  </a:moveTo>
                  <a:lnTo>
                    <a:pt x="5226812" y="4279138"/>
                  </a:lnTo>
                  <a:cubicBezTo>
                    <a:pt x="5226812" y="4289679"/>
                    <a:pt x="5218303" y="4298188"/>
                    <a:pt x="5207762" y="4298188"/>
                  </a:cubicBezTo>
                  <a:cubicBezTo>
                    <a:pt x="5197221" y="4298188"/>
                    <a:pt x="5188712" y="4289679"/>
                    <a:pt x="5188712" y="4279138"/>
                  </a:cubicBezTo>
                  <a:lnTo>
                    <a:pt x="5188712" y="4164838"/>
                  </a:lnTo>
                  <a:cubicBezTo>
                    <a:pt x="5188712" y="4154297"/>
                    <a:pt x="5197221" y="4145788"/>
                    <a:pt x="5207762" y="4145788"/>
                  </a:cubicBezTo>
                  <a:cubicBezTo>
                    <a:pt x="5218303" y="4145788"/>
                    <a:pt x="5226812" y="4154297"/>
                    <a:pt x="5226812" y="4164838"/>
                  </a:cubicBezTo>
                  <a:close/>
                  <a:moveTo>
                    <a:pt x="5226812" y="4431538"/>
                  </a:moveTo>
                  <a:lnTo>
                    <a:pt x="5226812" y="4545838"/>
                  </a:lnTo>
                  <a:cubicBezTo>
                    <a:pt x="5226812" y="4556379"/>
                    <a:pt x="5218303" y="4564888"/>
                    <a:pt x="5207762" y="4564888"/>
                  </a:cubicBezTo>
                  <a:cubicBezTo>
                    <a:pt x="5197221" y="4564888"/>
                    <a:pt x="5188712" y="4556379"/>
                    <a:pt x="5188712" y="4545838"/>
                  </a:cubicBezTo>
                  <a:lnTo>
                    <a:pt x="5188712" y="4431538"/>
                  </a:lnTo>
                  <a:cubicBezTo>
                    <a:pt x="5188712" y="4420997"/>
                    <a:pt x="5197221" y="4412488"/>
                    <a:pt x="5207762" y="4412488"/>
                  </a:cubicBezTo>
                  <a:cubicBezTo>
                    <a:pt x="5218303" y="4412488"/>
                    <a:pt x="5226812" y="4420997"/>
                    <a:pt x="5226812" y="4431538"/>
                  </a:cubicBezTo>
                  <a:close/>
                  <a:moveTo>
                    <a:pt x="5226812" y="4698238"/>
                  </a:moveTo>
                  <a:lnTo>
                    <a:pt x="5226812" y="4812538"/>
                  </a:lnTo>
                  <a:cubicBezTo>
                    <a:pt x="5226812" y="4823079"/>
                    <a:pt x="5218303" y="4831588"/>
                    <a:pt x="5207762" y="4831588"/>
                  </a:cubicBezTo>
                  <a:cubicBezTo>
                    <a:pt x="5197221" y="4831588"/>
                    <a:pt x="5188712" y="4823079"/>
                    <a:pt x="5188712" y="4812538"/>
                  </a:cubicBezTo>
                  <a:lnTo>
                    <a:pt x="5188712" y="4698238"/>
                  </a:lnTo>
                  <a:cubicBezTo>
                    <a:pt x="5188712" y="4687697"/>
                    <a:pt x="5197221" y="4679188"/>
                    <a:pt x="5207762" y="4679188"/>
                  </a:cubicBezTo>
                  <a:cubicBezTo>
                    <a:pt x="5218303" y="4679188"/>
                    <a:pt x="5226812" y="4687697"/>
                    <a:pt x="5226812" y="4698238"/>
                  </a:cubicBezTo>
                  <a:close/>
                  <a:moveTo>
                    <a:pt x="5226812" y="4964938"/>
                  </a:moveTo>
                  <a:lnTo>
                    <a:pt x="5226812" y="5079238"/>
                  </a:lnTo>
                  <a:cubicBezTo>
                    <a:pt x="5226812" y="5089779"/>
                    <a:pt x="5218303" y="5098288"/>
                    <a:pt x="5207762" y="5098288"/>
                  </a:cubicBezTo>
                  <a:cubicBezTo>
                    <a:pt x="5197221" y="5098288"/>
                    <a:pt x="5188712" y="5089779"/>
                    <a:pt x="5188712" y="5079238"/>
                  </a:cubicBezTo>
                  <a:lnTo>
                    <a:pt x="5188712" y="4964938"/>
                  </a:lnTo>
                  <a:cubicBezTo>
                    <a:pt x="5188712" y="4954397"/>
                    <a:pt x="5197221" y="4945888"/>
                    <a:pt x="5207762" y="4945888"/>
                  </a:cubicBezTo>
                  <a:cubicBezTo>
                    <a:pt x="5218303" y="4945888"/>
                    <a:pt x="5226812" y="4954397"/>
                    <a:pt x="5226812" y="4964938"/>
                  </a:cubicBezTo>
                  <a:close/>
                  <a:moveTo>
                    <a:pt x="5226812" y="5231638"/>
                  </a:moveTo>
                  <a:lnTo>
                    <a:pt x="5226812" y="5345938"/>
                  </a:lnTo>
                  <a:cubicBezTo>
                    <a:pt x="5226812" y="5356479"/>
                    <a:pt x="5218303" y="5364988"/>
                    <a:pt x="5207762" y="5364988"/>
                  </a:cubicBezTo>
                  <a:cubicBezTo>
                    <a:pt x="5197221" y="5364988"/>
                    <a:pt x="5188712" y="5356479"/>
                    <a:pt x="5188712" y="5345938"/>
                  </a:cubicBezTo>
                  <a:lnTo>
                    <a:pt x="5188712" y="5231638"/>
                  </a:lnTo>
                  <a:cubicBezTo>
                    <a:pt x="5188712" y="5221097"/>
                    <a:pt x="5197221" y="5212588"/>
                    <a:pt x="5207762" y="5212588"/>
                  </a:cubicBezTo>
                  <a:cubicBezTo>
                    <a:pt x="5218303" y="5212588"/>
                    <a:pt x="5226812" y="5221097"/>
                    <a:pt x="5226812" y="5231638"/>
                  </a:cubicBezTo>
                  <a:close/>
                  <a:moveTo>
                    <a:pt x="5226812" y="5498338"/>
                  </a:moveTo>
                  <a:lnTo>
                    <a:pt x="5226812" y="5612638"/>
                  </a:lnTo>
                  <a:cubicBezTo>
                    <a:pt x="5226812" y="5623179"/>
                    <a:pt x="5218303" y="5631688"/>
                    <a:pt x="5207762" y="5631688"/>
                  </a:cubicBezTo>
                  <a:cubicBezTo>
                    <a:pt x="5197221" y="5631688"/>
                    <a:pt x="5188712" y="5623179"/>
                    <a:pt x="5188712" y="5612638"/>
                  </a:cubicBezTo>
                  <a:lnTo>
                    <a:pt x="5188712" y="5498338"/>
                  </a:lnTo>
                  <a:cubicBezTo>
                    <a:pt x="5188712" y="5487797"/>
                    <a:pt x="5197221" y="5479288"/>
                    <a:pt x="5207762" y="5479288"/>
                  </a:cubicBezTo>
                  <a:cubicBezTo>
                    <a:pt x="5218303" y="5479288"/>
                    <a:pt x="5226812" y="5487797"/>
                    <a:pt x="5226812" y="5498338"/>
                  </a:cubicBezTo>
                  <a:close/>
                  <a:moveTo>
                    <a:pt x="5226812" y="5765038"/>
                  </a:moveTo>
                  <a:lnTo>
                    <a:pt x="5226812" y="5879338"/>
                  </a:lnTo>
                  <a:cubicBezTo>
                    <a:pt x="5226812" y="5889879"/>
                    <a:pt x="5218303" y="5898388"/>
                    <a:pt x="5207762" y="5898388"/>
                  </a:cubicBezTo>
                  <a:cubicBezTo>
                    <a:pt x="5197221" y="5898388"/>
                    <a:pt x="5188712" y="5889879"/>
                    <a:pt x="5188712" y="5879338"/>
                  </a:cubicBezTo>
                  <a:lnTo>
                    <a:pt x="5188712" y="5765038"/>
                  </a:lnTo>
                  <a:cubicBezTo>
                    <a:pt x="5188712" y="5754497"/>
                    <a:pt x="5197221" y="5745988"/>
                    <a:pt x="5207762" y="5745988"/>
                  </a:cubicBezTo>
                  <a:cubicBezTo>
                    <a:pt x="5218303" y="5745988"/>
                    <a:pt x="5226812" y="5754497"/>
                    <a:pt x="5226812" y="5765038"/>
                  </a:cubicBezTo>
                  <a:close/>
                  <a:moveTo>
                    <a:pt x="5226812" y="6031738"/>
                  </a:moveTo>
                  <a:lnTo>
                    <a:pt x="5226812" y="6146038"/>
                  </a:lnTo>
                  <a:cubicBezTo>
                    <a:pt x="5226812" y="6156579"/>
                    <a:pt x="5218303" y="6165088"/>
                    <a:pt x="5207762" y="6165088"/>
                  </a:cubicBezTo>
                  <a:cubicBezTo>
                    <a:pt x="5197221" y="6165088"/>
                    <a:pt x="5188712" y="6156579"/>
                    <a:pt x="5188712" y="6146038"/>
                  </a:cubicBezTo>
                  <a:lnTo>
                    <a:pt x="5188712" y="6031738"/>
                  </a:lnTo>
                  <a:cubicBezTo>
                    <a:pt x="5188712" y="6021197"/>
                    <a:pt x="5197221" y="6012688"/>
                    <a:pt x="5207762" y="6012688"/>
                  </a:cubicBezTo>
                  <a:cubicBezTo>
                    <a:pt x="5218303" y="6012688"/>
                    <a:pt x="5226812" y="6021197"/>
                    <a:pt x="5226812" y="6031738"/>
                  </a:cubicBezTo>
                  <a:close/>
                  <a:moveTo>
                    <a:pt x="5226812" y="6298438"/>
                  </a:moveTo>
                  <a:lnTo>
                    <a:pt x="5226812" y="6342507"/>
                  </a:lnTo>
                  <a:cubicBezTo>
                    <a:pt x="5226812" y="6353048"/>
                    <a:pt x="5218303" y="6361557"/>
                    <a:pt x="5207762" y="6361557"/>
                  </a:cubicBezTo>
                  <a:lnTo>
                    <a:pt x="5137531" y="6361557"/>
                  </a:lnTo>
                  <a:cubicBezTo>
                    <a:pt x="5126990" y="6361557"/>
                    <a:pt x="5118481" y="6353048"/>
                    <a:pt x="5118481" y="6342507"/>
                  </a:cubicBezTo>
                  <a:cubicBezTo>
                    <a:pt x="5118481" y="6331966"/>
                    <a:pt x="5126990" y="6323457"/>
                    <a:pt x="5137531" y="6323457"/>
                  </a:cubicBezTo>
                  <a:lnTo>
                    <a:pt x="5207762" y="6323457"/>
                  </a:lnTo>
                  <a:lnTo>
                    <a:pt x="5207762" y="6342507"/>
                  </a:lnTo>
                  <a:lnTo>
                    <a:pt x="5188712" y="6342507"/>
                  </a:lnTo>
                  <a:lnTo>
                    <a:pt x="5188712" y="6298438"/>
                  </a:lnTo>
                  <a:cubicBezTo>
                    <a:pt x="5188712" y="6287897"/>
                    <a:pt x="5197221" y="6279388"/>
                    <a:pt x="5207762" y="6279388"/>
                  </a:cubicBezTo>
                  <a:cubicBezTo>
                    <a:pt x="5218303" y="6279388"/>
                    <a:pt x="5226812" y="6287897"/>
                    <a:pt x="5226812" y="6298438"/>
                  </a:cubicBezTo>
                  <a:close/>
                  <a:moveTo>
                    <a:pt x="4985131" y="6361557"/>
                  </a:moveTo>
                  <a:lnTo>
                    <a:pt x="4870831" y="6361557"/>
                  </a:lnTo>
                  <a:cubicBezTo>
                    <a:pt x="4860290" y="6361557"/>
                    <a:pt x="4851781" y="6353048"/>
                    <a:pt x="4851781" y="6342507"/>
                  </a:cubicBezTo>
                  <a:cubicBezTo>
                    <a:pt x="4851781" y="6331966"/>
                    <a:pt x="4860290" y="6323457"/>
                    <a:pt x="4870831" y="6323457"/>
                  </a:cubicBezTo>
                  <a:lnTo>
                    <a:pt x="4985131" y="6323457"/>
                  </a:lnTo>
                  <a:cubicBezTo>
                    <a:pt x="4995672" y="6323457"/>
                    <a:pt x="5004181" y="6331966"/>
                    <a:pt x="5004181" y="6342507"/>
                  </a:cubicBezTo>
                  <a:cubicBezTo>
                    <a:pt x="5004181" y="6353048"/>
                    <a:pt x="4995672" y="6361557"/>
                    <a:pt x="4985131" y="6361557"/>
                  </a:cubicBezTo>
                  <a:close/>
                  <a:moveTo>
                    <a:pt x="4718431" y="6361557"/>
                  </a:moveTo>
                  <a:lnTo>
                    <a:pt x="4604131" y="6361557"/>
                  </a:lnTo>
                  <a:cubicBezTo>
                    <a:pt x="4593590" y="6361557"/>
                    <a:pt x="4585081" y="6353048"/>
                    <a:pt x="4585081" y="6342507"/>
                  </a:cubicBezTo>
                  <a:cubicBezTo>
                    <a:pt x="4585081" y="6331966"/>
                    <a:pt x="4593590" y="6323457"/>
                    <a:pt x="4604131" y="6323457"/>
                  </a:cubicBezTo>
                  <a:lnTo>
                    <a:pt x="4718431" y="6323457"/>
                  </a:lnTo>
                  <a:cubicBezTo>
                    <a:pt x="4728972" y="6323457"/>
                    <a:pt x="4737481" y="6331966"/>
                    <a:pt x="4737481" y="6342507"/>
                  </a:cubicBezTo>
                  <a:cubicBezTo>
                    <a:pt x="4737481" y="6353048"/>
                    <a:pt x="4728972" y="6361557"/>
                    <a:pt x="4718431" y="6361557"/>
                  </a:cubicBezTo>
                  <a:close/>
                  <a:moveTo>
                    <a:pt x="4451731" y="6361557"/>
                  </a:moveTo>
                  <a:lnTo>
                    <a:pt x="4337431" y="6361557"/>
                  </a:lnTo>
                  <a:cubicBezTo>
                    <a:pt x="4326890" y="6361557"/>
                    <a:pt x="4318381" y="6353048"/>
                    <a:pt x="4318381" y="6342507"/>
                  </a:cubicBezTo>
                  <a:cubicBezTo>
                    <a:pt x="4318381" y="6331966"/>
                    <a:pt x="4326890" y="6323457"/>
                    <a:pt x="4337431" y="6323457"/>
                  </a:cubicBezTo>
                  <a:lnTo>
                    <a:pt x="4451731" y="6323457"/>
                  </a:lnTo>
                  <a:cubicBezTo>
                    <a:pt x="4462272" y="6323457"/>
                    <a:pt x="4470781" y="6331966"/>
                    <a:pt x="4470781" y="6342507"/>
                  </a:cubicBezTo>
                  <a:cubicBezTo>
                    <a:pt x="4470781" y="6353048"/>
                    <a:pt x="4462272" y="6361557"/>
                    <a:pt x="4451731" y="6361557"/>
                  </a:cubicBezTo>
                  <a:close/>
                  <a:moveTo>
                    <a:pt x="4185031" y="6361557"/>
                  </a:moveTo>
                  <a:lnTo>
                    <a:pt x="4070731" y="6361557"/>
                  </a:lnTo>
                  <a:cubicBezTo>
                    <a:pt x="4060190" y="6361557"/>
                    <a:pt x="4051681" y="6353048"/>
                    <a:pt x="4051681" y="6342507"/>
                  </a:cubicBezTo>
                  <a:cubicBezTo>
                    <a:pt x="4051681" y="6331966"/>
                    <a:pt x="4060190" y="6323457"/>
                    <a:pt x="4070731" y="6323457"/>
                  </a:cubicBezTo>
                  <a:lnTo>
                    <a:pt x="4185031" y="6323457"/>
                  </a:lnTo>
                  <a:cubicBezTo>
                    <a:pt x="4195572" y="6323457"/>
                    <a:pt x="4204081" y="6331966"/>
                    <a:pt x="4204081" y="6342507"/>
                  </a:cubicBezTo>
                  <a:cubicBezTo>
                    <a:pt x="4204081" y="6353048"/>
                    <a:pt x="4195572" y="6361557"/>
                    <a:pt x="4185031" y="6361557"/>
                  </a:cubicBezTo>
                  <a:close/>
                  <a:moveTo>
                    <a:pt x="3918331" y="6361557"/>
                  </a:moveTo>
                  <a:lnTo>
                    <a:pt x="3804031" y="6361557"/>
                  </a:lnTo>
                  <a:cubicBezTo>
                    <a:pt x="3793490" y="6361557"/>
                    <a:pt x="3784981" y="6353048"/>
                    <a:pt x="3784981" y="6342507"/>
                  </a:cubicBezTo>
                  <a:cubicBezTo>
                    <a:pt x="3784981" y="6331966"/>
                    <a:pt x="3793490" y="6323457"/>
                    <a:pt x="3804031" y="6323457"/>
                  </a:cubicBezTo>
                  <a:lnTo>
                    <a:pt x="3918331" y="6323457"/>
                  </a:lnTo>
                  <a:cubicBezTo>
                    <a:pt x="3928872" y="6323457"/>
                    <a:pt x="3937381" y="6331966"/>
                    <a:pt x="3937381" y="6342507"/>
                  </a:cubicBezTo>
                  <a:cubicBezTo>
                    <a:pt x="3937381" y="6353048"/>
                    <a:pt x="3928872" y="6361557"/>
                    <a:pt x="3918331" y="6361557"/>
                  </a:cubicBezTo>
                  <a:close/>
                  <a:moveTo>
                    <a:pt x="3651631" y="6361557"/>
                  </a:moveTo>
                  <a:lnTo>
                    <a:pt x="3537331" y="6361557"/>
                  </a:lnTo>
                  <a:cubicBezTo>
                    <a:pt x="3526790" y="6361557"/>
                    <a:pt x="3518281" y="6353048"/>
                    <a:pt x="3518281" y="6342507"/>
                  </a:cubicBezTo>
                  <a:cubicBezTo>
                    <a:pt x="3518281" y="6331966"/>
                    <a:pt x="3526790" y="6323457"/>
                    <a:pt x="3537331" y="6323457"/>
                  </a:cubicBezTo>
                  <a:lnTo>
                    <a:pt x="3651631" y="6323457"/>
                  </a:lnTo>
                  <a:cubicBezTo>
                    <a:pt x="3662172" y="6323457"/>
                    <a:pt x="3670681" y="6331966"/>
                    <a:pt x="3670681" y="6342507"/>
                  </a:cubicBezTo>
                  <a:cubicBezTo>
                    <a:pt x="3670681" y="6353048"/>
                    <a:pt x="3662172" y="6361557"/>
                    <a:pt x="3651631" y="6361557"/>
                  </a:cubicBezTo>
                  <a:close/>
                  <a:moveTo>
                    <a:pt x="3384931" y="6361557"/>
                  </a:moveTo>
                  <a:lnTo>
                    <a:pt x="3270631" y="6361557"/>
                  </a:lnTo>
                  <a:cubicBezTo>
                    <a:pt x="3260090" y="6361557"/>
                    <a:pt x="3251581" y="6353048"/>
                    <a:pt x="3251581" y="6342507"/>
                  </a:cubicBezTo>
                  <a:cubicBezTo>
                    <a:pt x="3251581" y="6331966"/>
                    <a:pt x="3260090" y="6323457"/>
                    <a:pt x="3270631" y="6323457"/>
                  </a:cubicBezTo>
                  <a:lnTo>
                    <a:pt x="3384931" y="6323457"/>
                  </a:lnTo>
                  <a:cubicBezTo>
                    <a:pt x="3395472" y="6323457"/>
                    <a:pt x="3403981" y="6331966"/>
                    <a:pt x="3403981" y="6342507"/>
                  </a:cubicBezTo>
                  <a:cubicBezTo>
                    <a:pt x="3403981" y="6353048"/>
                    <a:pt x="3395472" y="6361557"/>
                    <a:pt x="3384931" y="6361557"/>
                  </a:cubicBezTo>
                  <a:close/>
                  <a:moveTo>
                    <a:pt x="3118231" y="6361557"/>
                  </a:moveTo>
                  <a:lnTo>
                    <a:pt x="3003931" y="6361557"/>
                  </a:lnTo>
                  <a:cubicBezTo>
                    <a:pt x="2993390" y="6361557"/>
                    <a:pt x="2984881" y="6353048"/>
                    <a:pt x="2984881" y="6342507"/>
                  </a:cubicBezTo>
                  <a:cubicBezTo>
                    <a:pt x="2984881" y="6331966"/>
                    <a:pt x="2993390" y="6323457"/>
                    <a:pt x="3003931" y="6323457"/>
                  </a:cubicBezTo>
                  <a:lnTo>
                    <a:pt x="3118231" y="6323457"/>
                  </a:lnTo>
                  <a:cubicBezTo>
                    <a:pt x="3128772" y="6323457"/>
                    <a:pt x="3137281" y="6331966"/>
                    <a:pt x="3137281" y="6342507"/>
                  </a:cubicBezTo>
                  <a:cubicBezTo>
                    <a:pt x="3137281" y="6353048"/>
                    <a:pt x="3128772" y="6361557"/>
                    <a:pt x="3118231" y="6361557"/>
                  </a:cubicBezTo>
                  <a:close/>
                  <a:moveTo>
                    <a:pt x="2851531" y="6361557"/>
                  </a:moveTo>
                  <a:lnTo>
                    <a:pt x="2737231" y="6361557"/>
                  </a:lnTo>
                  <a:cubicBezTo>
                    <a:pt x="2726690" y="6361557"/>
                    <a:pt x="2718181" y="6353048"/>
                    <a:pt x="2718181" y="6342507"/>
                  </a:cubicBezTo>
                  <a:cubicBezTo>
                    <a:pt x="2718181" y="6331966"/>
                    <a:pt x="2726690" y="6323457"/>
                    <a:pt x="2737231" y="6323457"/>
                  </a:cubicBezTo>
                  <a:lnTo>
                    <a:pt x="2851531" y="6323457"/>
                  </a:lnTo>
                  <a:cubicBezTo>
                    <a:pt x="2862072" y="6323457"/>
                    <a:pt x="2870581" y="6331966"/>
                    <a:pt x="2870581" y="6342507"/>
                  </a:cubicBezTo>
                  <a:cubicBezTo>
                    <a:pt x="2870581" y="6353048"/>
                    <a:pt x="2862072" y="6361557"/>
                    <a:pt x="2851531" y="6361557"/>
                  </a:cubicBezTo>
                  <a:close/>
                  <a:moveTo>
                    <a:pt x="2584831" y="6361557"/>
                  </a:moveTo>
                  <a:lnTo>
                    <a:pt x="2470531" y="6361557"/>
                  </a:lnTo>
                  <a:cubicBezTo>
                    <a:pt x="2459990" y="6361557"/>
                    <a:pt x="2451481" y="6353048"/>
                    <a:pt x="2451481" y="6342507"/>
                  </a:cubicBezTo>
                  <a:cubicBezTo>
                    <a:pt x="2451481" y="6331966"/>
                    <a:pt x="2459990" y="6323457"/>
                    <a:pt x="2470531" y="6323457"/>
                  </a:cubicBezTo>
                  <a:lnTo>
                    <a:pt x="2584831" y="6323457"/>
                  </a:lnTo>
                  <a:cubicBezTo>
                    <a:pt x="2595372" y="6323457"/>
                    <a:pt x="2603881" y="6331966"/>
                    <a:pt x="2603881" y="6342507"/>
                  </a:cubicBezTo>
                  <a:cubicBezTo>
                    <a:pt x="2603881" y="6353048"/>
                    <a:pt x="2595372" y="6361557"/>
                    <a:pt x="2584831" y="6361557"/>
                  </a:cubicBezTo>
                  <a:close/>
                  <a:moveTo>
                    <a:pt x="2318131" y="6361557"/>
                  </a:moveTo>
                  <a:lnTo>
                    <a:pt x="2203831" y="6361557"/>
                  </a:lnTo>
                  <a:cubicBezTo>
                    <a:pt x="2193290" y="6361557"/>
                    <a:pt x="2184781" y="6353048"/>
                    <a:pt x="2184781" y="6342507"/>
                  </a:cubicBezTo>
                  <a:cubicBezTo>
                    <a:pt x="2184781" y="6331966"/>
                    <a:pt x="2193290" y="6323457"/>
                    <a:pt x="2203831" y="6323457"/>
                  </a:cubicBezTo>
                  <a:lnTo>
                    <a:pt x="2318131" y="6323457"/>
                  </a:lnTo>
                  <a:cubicBezTo>
                    <a:pt x="2328672" y="6323457"/>
                    <a:pt x="2337181" y="6331966"/>
                    <a:pt x="2337181" y="6342507"/>
                  </a:cubicBezTo>
                  <a:cubicBezTo>
                    <a:pt x="2337181" y="6353048"/>
                    <a:pt x="2328672" y="6361557"/>
                    <a:pt x="2318131" y="6361557"/>
                  </a:cubicBezTo>
                  <a:close/>
                  <a:moveTo>
                    <a:pt x="2051431" y="6361557"/>
                  </a:moveTo>
                  <a:lnTo>
                    <a:pt x="1937131" y="6361557"/>
                  </a:lnTo>
                  <a:cubicBezTo>
                    <a:pt x="1926590" y="6361557"/>
                    <a:pt x="1918081" y="6353048"/>
                    <a:pt x="1918081" y="6342507"/>
                  </a:cubicBezTo>
                  <a:cubicBezTo>
                    <a:pt x="1918081" y="6331966"/>
                    <a:pt x="1926590" y="6323457"/>
                    <a:pt x="1937131" y="6323457"/>
                  </a:cubicBezTo>
                  <a:lnTo>
                    <a:pt x="2051431" y="6323457"/>
                  </a:lnTo>
                  <a:cubicBezTo>
                    <a:pt x="2061972" y="6323457"/>
                    <a:pt x="2070481" y="6331966"/>
                    <a:pt x="2070481" y="6342507"/>
                  </a:cubicBezTo>
                  <a:cubicBezTo>
                    <a:pt x="2070481" y="6353048"/>
                    <a:pt x="2061972" y="6361557"/>
                    <a:pt x="2051431" y="6361557"/>
                  </a:cubicBezTo>
                  <a:close/>
                  <a:moveTo>
                    <a:pt x="1784731" y="6361557"/>
                  </a:moveTo>
                  <a:lnTo>
                    <a:pt x="1670431" y="6361557"/>
                  </a:lnTo>
                  <a:cubicBezTo>
                    <a:pt x="1659890" y="6361557"/>
                    <a:pt x="1651381" y="6353048"/>
                    <a:pt x="1651381" y="6342507"/>
                  </a:cubicBezTo>
                  <a:cubicBezTo>
                    <a:pt x="1651381" y="6331966"/>
                    <a:pt x="1659890" y="6323457"/>
                    <a:pt x="1670431" y="6323457"/>
                  </a:cubicBezTo>
                  <a:lnTo>
                    <a:pt x="1784731" y="6323457"/>
                  </a:lnTo>
                  <a:cubicBezTo>
                    <a:pt x="1795272" y="6323457"/>
                    <a:pt x="1803781" y="6331966"/>
                    <a:pt x="1803781" y="6342507"/>
                  </a:cubicBezTo>
                  <a:cubicBezTo>
                    <a:pt x="1803781" y="6353048"/>
                    <a:pt x="1795272" y="6361557"/>
                    <a:pt x="1784731" y="6361557"/>
                  </a:cubicBezTo>
                  <a:close/>
                  <a:moveTo>
                    <a:pt x="1518031" y="6361557"/>
                  </a:moveTo>
                  <a:lnTo>
                    <a:pt x="1403731" y="6361557"/>
                  </a:lnTo>
                  <a:cubicBezTo>
                    <a:pt x="1393190" y="6361557"/>
                    <a:pt x="1384681" y="6353048"/>
                    <a:pt x="1384681" y="6342507"/>
                  </a:cubicBezTo>
                  <a:cubicBezTo>
                    <a:pt x="1384681" y="6331966"/>
                    <a:pt x="1393190" y="6323457"/>
                    <a:pt x="1403731" y="6323457"/>
                  </a:cubicBezTo>
                  <a:lnTo>
                    <a:pt x="1518031" y="6323457"/>
                  </a:lnTo>
                  <a:cubicBezTo>
                    <a:pt x="1528572" y="6323457"/>
                    <a:pt x="1537081" y="6331966"/>
                    <a:pt x="1537081" y="6342507"/>
                  </a:cubicBezTo>
                  <a:cubicBezTo>
                    <a:pt x="1537081" y="6353048"/>
                    <a:pt x="1528572" y="6361557"/>
                    <a:pt x="1518031" y="6361557"/>
                  </a:cubicBezTo>
                  <a:close/>
                  <a:moveTo>
                    <a:pt x="1251331" y="6361557"/>
                  </a:moveTo>
                  <a:lnTo>
                    <a:pt x="1137031" y="6361557"/>
                  </a:lnTo>
                  <a:cubicBezTo>
                    <a:pt x="1126490" y="6361557"/>
                    <a:pt x="1117981" y="6353048"/>
                    <a:pt x="1117981" y="6342507"/>
                  </a:cubicBezTo>
                  <a:cubicBezTo>
                    <a:pt x="1117981" y="6331966"/>
                    <a:pt x="1126490" y="6323457"/>
                    <a:pt x="1137031" y="6323457"/>
                  </a:cubicBezTo>
                  <a:lnTo>
                    <a:pt x="1251331" y="6323457"/>
                  </a:lnTo>
                  <a:cubicBezTo>
                    <a:pt x="1261872" y="6323457"/>
                    <a:pt x="1270381" y="6331966"/>
                    <a:pt x="1270381" y="6342507"/>
                  </a:cubicBezTo>
                  <a:cubicBezTo>
                    <a:pt x="1270381" y="6353048"/>
                    <a:pt x="1261872" y="6361557"/>
                    <a:pt x="1251331" y="6361557"/>
                  </a:cubicBezTo>
                  <a:close/>
                  <a:moveTo>
                    <a:pt x="984631" y="6361557"/>
                  </a:moveTo>
                  <a:lnTo>
                    <a:pt x="870331" y="6361557"/>
                  </a:lnTo>
                  <a:cubicBezTo>
                    <a:pt x="859790" y="6361557"/>
                    <a:pt x="851281" y="6353048"/>
                    <a:pt x="851281" y="6342507"/>
                  </a:cubicBezTo>
                  <a:cubicBezTo>
                    <a:pt x="851281" y="6331966"/>
                    <a:pt x="859790" y="6323457"/>
                    <a:pt x="870331" y="6323457"/>
                  </a:cubicBezTo>
                  <a:lnTo>
                    <a:pt x="984631" y="6323457"/>
                  </a:lnTo>
                  <a:cubicBezTo>
                    <a:pt x="995172" y="6323457"/>
                    <a:pt x="1003681" y="6331966"/>
                    <a:pt x="1003681" y="6342507"/>
                  </a:cubicBezTo>
                  <a:cubicBezTo>
                    <a:pt x="1003681" y="6353048"/>
                    <a:pt x="995172" y="6361557"/>
                    <a:pt x="984631" y="6361557"/>
                  </a:cubicBezTo>
                  <a:close/>
                  <a:moveTo>
                    <a:pt x="717931" y="6361557"/>
                  </a:moveTo>
                  <a:lnTo>
                    <a:pt x="603631" y="6361557"/>
                  </a:lnTo>
                  <a:cubicBezTo>
                    <a:pt x="593090" y="6361557"/>
                    <a:pt x="584581" y="6353048"/>
                    <a:pt x="584581" y="6342507"/>
                  </a:cubicBezTo>
                  <a:cubicBezTo>
                    <a:pt x="584581" y="6331966"/>
                    <a:pt x="593090" y="6323457"/>
                    <a:pt x="603631" y="6323457"/>
                  </a:cubicBezTo>
                  <a:lnTo>
                    <a:pt x="717931" y="6323457"/>
                  </a:lnTo>
                  <a:cubicBezTo>
                    <a:pt x="728472" y="6323457"/>
                    <a:pt x="736981" y="6331966"/>
                    <a:pt x="736981" y="6342507"/>
                  </a:cubicBezTo>
                  <a:cubicBezTo>
                    <a:pt x="736981" y="6353048"/>
                    <a:pt x="728472" y="6361557"/>
                    <a:pt x="717931" y="6361557"/>
                  </a:cubicBezTo>
                  <a:close/>
                  <a:moveTo>
                    <a:pt x="451231" y="6361557"/>
                  </a:moveTo>
                  <a:lnTo>
                    <a:pt x="336931" y="6361557"/>
                  </a:lnTo>
                  <a:cubicBezTo>
                    <a:pt x="326390" y="6361557"/>
                    <a:pt x="317881" y="6353048"/>
                    <a:pt x="317881" y="6342507"/>
                  </a:cubicBezTo>
                  <a:cubicBezTo>
                    <a:pt x="317881" y="6331966"/>
                    <a:pt x="326390" y="6323457"/>
                    <a:pt x="336931" y="6323457"/>
                  </a:cubicBezTo>
                  <a:lnTo>
                    <a:pt x="451231" y="6323457"/>
                  </a:lnTo>
                  <a:cubicBezTo>
                    <a:pt x="461772" y="6323457"/>
                    <a:pt x="470281" y="6331966"/>
                    <a:pt x="470281" y="6342507"/>
                  </a:cubicBezTo>
                  <a:cubicBezTo>
                    <a:pt x="470281" y="6353048"/>
                    <a:pt x="461772" y="6361557"/>
                    <a:pt x="451231" y="6361557"/>
                  </a:cubicBezTo>
                  <a:close/>
                  <a:moveTo>
                    <a:pt x="184531" y="6361557"/>
                  </a:moveTo>
                  <a:lnTo>
                    <a:pt x="70231" y="6361557"/>
                  </a:lnTo>
                  <a:cubicBezTo>
                    <a:pt x="59690" y="6361557"/>
                    <a:pt x="51181" y="6353048"/>
                    <a:pt x="51181" y="6342507"/>
                  </a:cubicBezTo>
                  <a:cubicBezTo>
                    <a:pt x="51181" y="6331966"/>
                    <a:pt x="59690" y="6323457"/>
                    <a:pt x="70231" y="6323457"/>
                  </a:cubicBezTo>
                  <a:lnTo>
                    <a:pt x="184531" y="6323457"/>
                  </a:lnTo>
                  <a:cubicBezTo>
                    <a:pt x="195072" y="6323457"/>
                    <a:pt x="203581" y="6331966"/>
                    <a:pt x="203581" y="6342507"/>
                  </a:cubicBezTo>
                  <a:cubicBezTo>
                    <a:pt x="203581" y="6353048"/>
                    <a:pt x="195072" y="6361557"/>
                    <a:pt x="184531" y="6361557"/>
                  </a:cubicBezTo>
                  <a:close/>
                  <a:moveTo>
                    <a:pt x="0" y="6241288"/>
                  </a:moveTo>
                  <a:lnTo>
                    <a:pt x="0" y="6126988"/>
                  </a:lnTo>
                  <a:cubicBezTo>
                    <a:pt x="0" y="6116447"/>
                    <a:pt x="8509" y="6107938"/>
                    <a:pt x="19050" y="6107938"/>
                  </a:cubicBezTo>
                  <a:cubicBezTo>
                    <a:pt x="29591" y="6107938"/>
                    <a:pt x="38100" y="6116447"/>
                    <a:pt x="38100" y="6126988"/>
                  </a:cubicBezTo>
                  <a:lnTo>
                    <a:pt x="38100" y="6241288"/>
                  </a:lnTo>
                  <a:cubicBezTo>
                    <a:pt x="38100" y="6251829"/>
                    <a:pt x="29591" y="6260338"/>
                    <a:pt x="19050" y="6260338"/>
                  </a:cubicBezTo>
                  <a:cubicBezTo>
                    <a:pt x="8509" y="6260338"/>
                    <a:pt x="0" y="6251829"/>
                    <a:pt x="0" y="6241288"/>
                  </a:cubicBezTo>
                  <a:close/>
                  <a:moveTo>
                    <a:pt x="0" y="5974588"/>
                  </a:moveTo>
                  <a:lnTo>
                    <a:pt x="0" y="5860288"/>
                  </a:lnTo>
                  <a:cubicBezTo>
                    <a:pt x="0" y="5849747"/>
                    <a:pt x="8509" y="5841238"/>
                    <a:pt x="19050" y="5841238"/>
                  </a:cubicBezTo>
                  <a:cubicBezTo>
                    <a:pt x="29591" y="5841238"/>
                    <a:pt x="38100" y="5849747"/>
                    <a:pt x="38100" y="5860288"/>
                  </a:cubicBezTo>
                  <a:lnTo>
                    <a:pt x="38100" y="5974588"/>
                  </a:lnTo>
                  <a:cubicBezTo>
                    <a:pt x="38100" y="5985129"/>
                    <a:pt x="29591" y="5993638"/>
                    <a:pt x="19050" y="5993638"/>
                  </a:cubicBezTo>
                  <a:cubicBezTo>
                    <a:pt x="8509" y="5993638"/>
                    <a:pt x="0" y="5985129"/>
                    <a:pt x="0" y="5974588"/>
                  </a:cubicBezTo>
                  <a:close/>
                  <a:moveTo>
                    <a:pt x="0" y="5707888"/>
                  </a:moveTo>
                  <a:lnTo>
                    <a:pt x="0" y="5593588"/>
                  </a:lnTo>
                  <a:cubicBezTo>
                    <a:pt x="0" y="5583047"/>
                    <a:pt x="8509" y="5574538"/>
                    <a:pt x="19050" y="5574538"/>
                  </a:cubicBezTo>
                  <a:cubicBezTo>
                    <a:pt x="29591" y="5574538"/>
                    <a:pt x="38100" y="5583047"/>
                    <a:pt x="38100" y="5593588"/>
                  </a:cubicBezTo>
                  <a:lnTo>
                    <a:pt x="38100" y="5707888"/>
                  </a:lnTo>
                  <a:cubicBezTo>
                    <a:pt x="38100" y="5718429"/>
                    <a:pt x="29591" y="5726938"/>
                    <a:pt x="19050" y="5726938"/>
                  </a:cubicBezTo>
                  <a:cubicBezTo>
                    <a:pt x="8509" y="5726938"/>
                    <a:pt x="0" y="5718429"/>
                    <a:pt x="0" y="5707888"/>
                  </a:cubicBezTo>
                  <a:close/>
                  <a:moveTo>
                    <a:pt x="0" y="5441188"/>
                  </a:moveTo>
                  <a:lnTo>
                    <a:pt x="0" y="5326888"/>
                  </a:lnTo>
                  <a:cubicBezTo>
                    <a:pt x="0" y="5316347"/>
                    <a:pt x="8509" y="5307838"/>
                    <a:pt x="19050" y="5307838"/>
                  </a:cubicBezTo>
                  <a:cubicBezTo>
                    <a:pt x="29591" y="5307838"/>
                    <a:pt x="38100" y="5316347"/>
                    <a:pt x="38100" y="5326888"/>
                  </a:cubicBezTo>
                  <a:lnTo>
                    <a:pt x="38100" y="5441188"/>
                  </a:lnTo>
                  <a:cubicBezTo>
                    <a:pt x="38100" y="5451729"/>
                    <a:pt x="29591" y="5460238"/>
                    <a:pt x="19050" y="5460238"/>
                  </a:cubicBezTo>
                  <a:cubicBezTo>
                    <a:pt x="8509" y="5460238"/>
                    <a:pt x="0" y="5451729"/>
                    <a:pt x="0" y="5441188"/>
                  </a:cubicBezTo>
                  <a:close/>
                  <a:moveTo>
                    <a:pt x="0" y="5174488"/>
                  </a:moveTo>
                  <a:lnTo>
                    <a:pt x="0" y="5060188"/>
                  </a:lnTo>
                  <a:cubicBezTo>
                    <a:pt x="0" y="5049647"/>
                    <a:pt x="8509" y="5041138"/>
                    <a:pt x="19050" y="5041138"/>
                  </a:cubicBezTo>
                  <a:cubicBezTo>
                    <a:pt x="29591" y="5041138"/>
                    <a:pt x="38100" y="5049647"/>
                    <a:pt x="38100" y="5060188"/>
                  </a:cubicBezTo>
                  <a:lnTo>
                    <a:pt x="38100" y="5174488"/>
                  </a:lnTo>
                  <a:cubicBezTo>
                    <a:pt x="38100" y="5185029"/>
                    <a:pt x="29591" y="5193538"/>
                    <a:pt x="19050" y="5193538"/>
                  </a:cubicBezTo>
                  <a:cubicBezTo>
                    <a:pt x="8509" y="5193538"/>
                    <a:pt x="0" y="5185029"/>
                    <a:pt x="0" y="5174488"/>
                  </a:cubicBezTo>
                  <a:close/>
                  <a:moveTo>
                    <a:pt x="0" y="4907788"/>
                  </a:moveTo>
                  <a:lnTo>
                    <a:pt x="0" y="4793488"/>
                  </a:lnTo>
                  <a:cubicBezTo>
                    <a:pt x="0" y="4782947"/>
                    <a:pt x="8509" y="4774438"/>
                    <a:pt x="19050" y="4774438"/>
                  </a:cubicBezTo>
                  <a:cubicBezTo>
                    <a:pt x="29591" y="4774438"/>
                    <a:pt x="38100" y="4782947"/>
                    <a:pt x="38100" y="4793488"/>
                  </a:cubicBezTo>
                  <a:lnTo>
                    <a:pt x="38100" y="4907788"/>
                  </a:lnTo>
                  <a:cubicBezTo>
                    <a:pt x="38100" y="4918329"/>
                    <a:pt x="29591" y="4926838"/>
                    <a:pt x="19050" y="4926838"/>
                  </a:cubicBezTo>
                  <a:cubicBezTo>
                    <a:pt x="8509" y="4926838"/>
                    <a:pt x="0" y="4918329"/>
                    <a:pt x="0" y="4907788"/>
                  </a:cubicBezTo>
                  <a:close/>
                  <a:moveTo>
                    <a:pt x="0" y="4641088"/>
                  </a:moveTo>
                  <a:lnTo>
                    <a:pt x="0" y="4526788"/>
                  </a:lnTo>
                  <a:cubicBezTo>
                    <a:pt x="0" y="4516247"/>
                    <a:pt x="8509" y="4507738"/>
                    <a:pt x="19050" y="4507738"/>
                  </a:cubicBezTo>
                  <a:cubicBezTo>
                    <a:pt x="29591" y="4507738"/>
                    <a:pt x="38100" y="4516247"/>
                    <a:pt x="38100" y="4526788"/>
                  </a:cubicBezTo>
                  <a:lnTo>
                    <a:pt x="38100" y="4641088"/>
                  </a:lnTo>
                  <a:cubicBezTo>
                    <a:pt x="38100" y="4651629"/>
                    <a:pt x="29591" y="4660138"/>
                    <a:pt x="19050" y="4660138"/>
                  </a:cubicBezTo>
                  <a:cubicBezTo>
                    <a:pt x="8509" y="4660138"/>
                    <a:pt x="0" y="4651629"/>
                    <a:pt x="0" y="4641088"/>
                  </a:cubicBezTo>
                  <a:close/>
                  <a:moveTo>
                    <a:pt x="0" y="4374388"/>
                  </a:moveTo>
                  <a:lnTo>
                    <a:pt x="0" y="4260088"/>
                  </a:lnTo>
                  <a:cubicBezTo>
                    <a:pt x="0" y="4249547"/>
                    <a:pt x="8509" y="4241038"/>
                    <a:pt x="19050" y="4241038"/>
                  </a:cubicBezTo>
                  <a:cubicBezTo>
                    <a:pt x="29591" y="4241038"/>
                    <a:pt x="38100" y="4249547"/>
                    <a:pt x="38100" y="4260088"/>
                  </a:cubicBezTo>
                  <a:lnTo>
                    <a:pt x="38100" y="4374388"/>
                  </a:lnTo>
                  <a:cubicBezTo>
                    <a:pt x="38100" y="4384929"/>
                    <a:pt x="29591" y="4393438"/>
                    <a:pt x="19050" y="4393438"/>
                  </a:cubicBezTo>
                  <a:cubicBezTo>
                    <a:pt x="8509" y="4393438"/>
                    <a:pt x="0" y="4384929"/>
                    <a:pt x="0" y="4374388"/>
                  </a:cubicBezTo>
                  <a:close/>
                  <a:moveTo>
                    <a:pt x="0" y="4107688"/>
                  </a:moveTo>
                  <a:lnTo>
                    <a:pt x="0" y="3993388"/>
                  </a:lnTo>
                  <a:cubicBezTo>
                    <a:pt x="0" y="3982847"/>
                    <a:pt x="8509" y="3974338"/>
                    <a:pt x="19050" y="3974338"/>
                  </a:cubicBezTo>
                  <a:cubicBezTo>
                    <a:pt x="29591" y="3974338"/>
                    <a:pt x="38100" y="3982847"/>
                    <a:pt x="38100" y="3993388"/>
                  </a:cubicBezTo>
                  <a:lnTo>
                    <a:pt x="38100" y="4107688"/>
                  </a:lnTo>
                  <a:cubicBezTo>
                    <a:pt x="38100" y="4118229"/>
                    <a:pt x="29591" y="4126738"/>
                    <a:pt x="19050" y="4126738"/>
                  </a:cubicBezTo>
                  <a:cubicBezTo>
                    <a:pt x="8509" y="4126738"/>
                    <a:pt x="0" y="4118229"/>
                    <a:pt x="0" y="4107688"/>
                  </a:cubicBezTo>
                  <a:close/>
                  <a:moveTo>
                    <a:pt x="0" y="3840988"/>
                  </a:moveTo>
                  <a:lnTo>
                    <a:pt x="0" y="3726688"/>
                  </a:lnTo>
                  <a:cubicBezTo>
                    <a:pt x="0" y="3716147"/>
                    <a:pt x="8509" y="3707638"/>
                    <a:pt x="19050" y="3707638"/>
                  </a:cubicBezTo>
                  <a:cubicBezTo>
                    <a:pt x="29591" y="3707638"/>
                    <a:pt x="38100" y="3716147"/>
                    <a:pt x="38100" y="3726688"/>
                  </a:cubicBezTo>
                  <a:lnTo>
                    <a:pt x="38100" y="3840988"/>
                  </a:lnTo>
                  <a:cubicBezTo>
                    <a:pt x="38100" y="3851529"/>
                    <a:pt x="29591" y="3860038"/>
                    <a:pt x="19050" y="3860038"/>
                  </a:cubicBezTo>
                  <a:cubicBezTo>
                    <a:pt x="8509" y="3860038"/>
                    <a:pt x="0" y="3851529"/>
                    <a:pt x="0" y="3840988"/>
                  </a:cubicBezTo>
                  <a:close/>
                  <a:moveTo>
                    <a:pt x="0" y="3574288"/>
                  </a:moveTo>
                  <a:lnTo>
                    <a:pt x="0" y="3459988"/>
                  </a:lnTo>
                  <a:cubicBezTo>
                    <a:pt x="0" y="3449447"/>
                    <a:pt x="8509" y="3440938"/>
                    <a:pt x="19050" y="3440938"/>
                  </a:cubicBezTo>
                  <a:cubicBezTo>
                    <a:pt x="29591" y="3440938"/>
                    <a:pt x="38100" y="3449447"/>
                    <a:pt x="38100" y="3459988"/>
                  </a:cubicBezTo>
                  <a:lnTo>
                    <a:pt x="38100" y="3574288"/>
                  </a:lnTo>
                  <a:cubicBezTo>
                    <a:pt x="38100" y="3584829"/>
                    <a:pt x="29591" y="3593338"/>
                    <a:pt x="19050" y="3593338"/>
                  </a:cubicBezTo>
                  <a:cubicBezTo>
                    <a:pt x="8509" y="3593338"/>
                    <a:pt x="0" y="3584829"/>
                    <a:pt x="0" y="3574288"/>
                  </a:cubicBezTo>
                  <a:close/>
                  <a:moveTo>
                    <a:pt x="0" y="3307588"/>
                  </a:moveTo>
                  <a:lnTo>
                    <a:pt x="0" y="3193288"/>
                  </a:lnTo>
                  <a:cubicBezTo>
                    <a:pt x="0" y="3182747"/>
                    <a:pt x="8509" y="3174238"/>
                    <a:pt x="19050" y="3174238"/>
                  </a:cubicBezTo>
                  <a:cubicBezTo>
                    <a:pt x="29591" y="3174238"/>
                    <a:pt x="38100" y="3182747"/>
                    <a:pt x="38100" y="3193288"/>
                  </a:cubicBezTo>
                  <a:lnTo>
                    <a:pt x="38100" y="3307588"/>
                  </a:lnTo>
                  <a:cubicBezTo>
                    <a:pt x="38100" y="3318129"/>
                    <a:pt x="29591" y="3326638"/>
                    <a:pt x="19050" y="3326638"/>
                  </a:cubicBezTo>
                  <a:cubicBezTo>
                    <a:pt x="8509" y="3326638"/>
                    <a:pt x="0" y="3318129"/>
                    <a:pt x="0" y="3307588"/>
                  </a:cubicBezTo>
                  <a:close/>
                  <a:moveTo>
                    <a:pt x="0" y="3040888"/>
                  </a:moveTo>
                  <a:lnTo>
                    <a:pt x="0" y="2926588"/>
                  </a:lnTo>
                  <a:cubicBezTo>
                    <a:pt x="0" y="2916047"/>
                    <a:pt x="8509" y="2907538"/>
                    <a:pt x="19050" y="2907538"/>
                  </a:cubicBezTo>
                  <a:cubicBezTo>
                    <a:pt x="29591" y="2907538"/>
                    <a:pt x="38100" y="2916047"/>
                    <a:pt x="38100" y="2926588"/>
                  </a:cubicBezTo>
                  <a:lnTo>
                    <a:pt x="38100" y="3040888"/>
                  </a:lnTo>
                  <a:cubicBezTo>
                    <a:pt x="38100" y="3051429"/>
                    <a:pt x="29591" y="3059938"/>
                    <a:pt x="19050" y="3059938"/>
                  </a:cubicBezTo>
                  <a:cubicBezTo>
                    <a:pt x="8509" y="3059938"/>
                    <a:pt x="0" y="3051429"/>
                    <a:pt x="0" y="3040888"/>
                  </a:cubicBezTo>
                  <a:close/>
                  <a:moveTo>
                    <a:pt x="0" y="2774188"/>
                  </a:moveTo>
                  <a:lnTo>
                    <a:pt x="0" y="2659888"/>
                  </a:lnTo>
                  <a:cubicBezTo>
                    <a:pt x="0" y="2649347"/>
                    <a:pt x="8509" y="2640838"/>
                    <a:pt x="19050" y="2640838"/>
                  </a:cubicBezTo>
                  <a:cubicBezTo>
                    <a:pt x="29591" y="2640838"/>
                    <a:pt x="38100" y="2649347"/>
                    <a:pt x="38100" y="2659888"/>
                  </a:cubicBezTo>
                  <a:lnTo>
                    <a:pt x="38100" y="2774188"/>
                  </a:lnTo>
                  <a:cubicBezTo>
                    <a:pt x="38100" y="2784729"/>
                    <a:pt x="29591" y="2793238"/>
                    <a:pt x="19050" y="2793238"/>
                  </a:cubicBezTo>
                  <a:cubicBezTo>
                    <a:pt x="8509" y="2793238"/>
                    <a:pt x="0" y="2784729"/>
                    <a:pt x="0" y="2774188"/>
                  </a:cubicBezTo>
                  <a:close/>
                  <a:moveTo>
                    <a:pt x="0" y="2507488"/>
                  </a:moveTo>
                  <a:lnTo>
                    <a:pt x="0" y="2393188"/>
                  </a:lnTo>
                  <a:cubicBezTo>
                    <a:pt x="0" y="2382647"/>
                    <a:pt x="8509" y="2374138"/>
                    <a:pt x="19050" y="2374138"/>
                  </a:cubicBezTo>
                  <a:cubicBezTo>
                    <a:pt x="29591" y="2374138"/>
                    <a:pt x="38100" y="2382647"/>
                    <a:pt x="38100" y="2393188"/>
                  </a:cubicBezTo>
                  <a:lnTo>
                    <a:pt x="38100" y="2507488"/>
                  </a:lnTo>
                  <a:cubicBezTo>
                    <a:pt x="38100" y="2518029"/>
                    <a:pt x="29591" y="2526538"/>
                    <a:pt x="19050" y="2526538"/>
                  </a:cubicBezTo>
                  <a:cubicBezTo>
                    <a:pt x="8509" y="2526538"/>
                    <a:pt x="0" y="2518029"/>
                    <a:pt x="0" y="2507488"/>
                  </a:cubicBezTo>
                  <a:close/>
                  <a:moveTo>
                    <a:pt x="0" y="2240788"/>
                  </a:moveTo>
                  <a:lnTo>
                    <a:pt x="0" y="2126488"/>
                  </a:lnTo>
                  <a:cubicBezTo>
                    <a:pt x="0" y="2115947"/>
                    <a:pt x="8509" y="2107438"/>
                    <a:pt x="19050" y="2107438"/>
                  </a:cubicBezTo>
                  <a:cubicBezTo>
                    <a:pt x="29591" y="2107438"/>
                    <a:pt x="38100" y="2115947"/>
                    <a:pt x="38100" y="2126488"/>
                  </a:cubicBezTo>
                  <a:lnTo>
                    <a:pt x="38100" y="2240788"/>
                  </a:lnTo>
                  <a:cubicBezTo>
                    <a:pt x="38100" y="2251329"/>
                    <a:pt x="29591" y="2259838"/>
                    <a:pt x="19050" y="2259838"/>
                  </a:cubicBezTo>
                  <a:cubicBezTo>
                    <a:pt x="8509" y="2259838"/>
                    <a:pt x="0" y="2251329"/>
                    <a:pt x="0" y="2240788"/>
                  </a:cubicBezTo>
                  <a:close/>
                  <a:moveTo>
                    <a:pt x="0" y="1974088"/>
                  </a:moveTo>
                  <a:lnTo>
                    <a:pt x="0" y="1859788"/>
                  </a:lnTo>
                  <a:cubicBezTo>
                    <a:pt x="0" y="1849247"/>
                    <a:pt x="8509" y="1840738"/>
                    <a:pt x="19050" y="1840738"/>
                  </a:cubicBezTo>
                  <a:cubicBezTo>
                    <a:pt x="29591" y="1840738"/>
                    <a:pt x="38100" y="1849247"/>
                    <a:pt x="38100" y="1859788"/>
                  </a:cubicBezTo>
                  <a:lnTo>
                    <a:pt x="38100" y="1974088"/>
                  </a:lnTo>
                  <a:cubicBezTo>
                    <a:pt x="38100" y="1984629"/>
                    <a:pt x="29591" y="1993138"/>
                    <a:pt x="19050" y="1993138"/>
                  </a:cubicBezTo>
                  <a:cubicBezTo>
                    <a:pt x="8509" y="1993138"/>
                    <a:pt x="0" y="1984629"/>
                    <a:pt x="0" y="1974088"/>
                  </a:cubicBezTo>
                  <a:close/>
                  <a:moveTo>
                    <a:pt x="0" y="1707388"/>
                  </a:moveTo>
                  <a:lnTo>
                    <a:pt x="0" y="1593088"/>
                  </a:lnTo>
                  <a:cubicBezTo>
                    <a:pt x="0" y="1582547"/>
                    <a:pt x="8509" y="1574038"/>
                    <a:pt x="19050" y="1574038"/>
                  </a:cubicBezTo>
                  <a:cubicBezTo>
                    <a:pt x="29591" y="1574038"/>
                    <a:pt x="38100" y="1582547"/>
                    <a:pt x="38100" y="1593088"/>
                  </a:cubicBezTo>
                  <a:lnTo>
                    <a:pt x="38100" y="1707388"/>
                  </a:lnTo>
                  <a:cubicBezTo>
                    <a:pt x="38100" y="1717929"/>
                    <a:pt x="29591" y="1726438"/>
                    <a:pt x="19050" y="1726438"/>
                  </a:cubicBezTo>
                  <a:cubicBezTo>
                    <a:pt x="8509" y="1726438"/>
                    <a:pt x="0" y="1717929"/>
                    <a:pt x="0" y="1707388"/>
                  </a:cubicBezTo>
                  <a:close/>
                  <a:moveTo>
                    <a:pt x="0" y="1440688"/>
                  </a:moveTo>
                  <a:lnTo>
                    <a:pt x="0" y="1326388"/>
                  </a:lnTo>
                  <a:cubicBezTo>
                    <a:pt x="0" y="1315847"/>
                    <a:pt x="8509" y="1307338"/>
                    <a:pt x="19050" y="1307338"/>
                  </a:cubicBezTo>
                  <a:cubicBezTo>
                    <a:pt x="29591" y="1307338"/>
                    <a:pt x="38100" y="1315847"/>
                    <a:pt x="38100" y="1326388"/>
                  </a:cubicBezTo>
                  <a:lnTo>
                    <a:pt x="38100" y="1440688"/>
                  </a:lnTo>
                  <a:cubicBezTo>
                    <a:pt x="38100" y="1451229"/>
                    <a:pt x="29591" y="1459738"/>
                    <a:pt x="19050" y="1459738"/>
                  </a:cubicBezTo>
                  <a:cubicBezTo>
                    <a:pt x="8509" y="1459738"/>
                    <a:pt x="0" y="1451229"/>
                    <a:pt x="0" y="1440688"/>
                  </a:cubicBezTo>
                  <a:close/>
                  <a:moveTo>
                    <a:pt x="0" y="1173988"/>
                  </a:moveTo>
                  <a:lnTo>
                    <a:pt x="0" y="1059688"/>
                  </a:lnTo>
                  <a:cubicBezTo>
                    <a:pt x="0" y="1049147"/>
                    <a:pt x="8509" y="1040638"/>
                    <a:pt x="19050" y="1040638"/>
                  </a:cubicBezTo>
                  <a:cubicBezTo>
                    <a:pt x="29591" y="1040638"/>
                    <a:pt x="38100" y="1049147"/>
                    <a:pt x="38100" y="1059688"/>
                  </a:cubicBezTo>
                  <a:lnTo>
                    <a:pt x="38100" y="1173988"/>
                  </a:lnTo>
                  <a:cubicBezTo>
                    <a:pt x="38100" y="1184529"/>
                    <a:pt x="29591" y="1193038"/>
                    <a:pt x="19050" y="1193038"/>
                  </a:cubicBezTo>
                  <a:cubicBezTo>
                    <a:pt x="8509" y="1193038"/>
                    <a:pt x="0" y="1184529"/>
                    <a:pt x="0" y="1173988"/>
                  </a:cubicBezTo>
                  <a:close/>
                  <a:moveTo>
                    <a:pt x="0" y="907288"/>
                  </a:moveTo>
                  <a:lnTo>
                    <a:pt x="0" y="792988"/>
                  </a:lnTo>
                  <a:cubicBezTo>
                    <a:pt x="0" y="782447"/>
                    <a:pt x="8509" y="773938"/>
                    <a:pt x="19050" y="773938"/>
                  </a:cubicBezTo>
                  <a:cubicBezTo>
                    <a:pt x="29591" y="773938"/>
                    <a:pt x="38100" y="782447"/>
                    <a:pt x="38100" y="792988"/>
                  </a:cubicBezTo>
                  <a:lnTo>
                    <a:pt x="38100" y="907288"/>
                  </a:lnTo>
                  <a:cubicBezTo>
                    <a:pt x="38100" y="917829"/>
                    <a:pt x="29591" y="926338"/>
                    <a:pt x="19050" y="926338"/>
                  </a:cubicBezTo>
                  <a:cubicBezTo>
                    <a:pt x="8509" y="926338"/>
                    <a:pt x="0" y="917829"/>
                    <a:pt x="0" y="907288"/>
                  </a:cubicBezTo>
                  <a:close/>
                  <a:moveTo>
                    <a:pt x="0" y="640588"/>
                  </a:moveTo>
                  <a:lnTo>
                    <a:pt x="0" y="526288"/>
                  </a:lnTo>
                  <a:cubicBezTo>
                    <a:pt x="0" y="515747"/>
                    <a:pt x="8509" y="507238"/>
                    <a:pt x="19050" y="507238"/>
                  </a:cubicBezTo>
                  <a:cubicBezTo>
                    <a:pt x="29591" y="507238"/>
                    <a:pt x="38100" y="515747"/>
                    <a:pt x="38100" y="526288"/>
                  </a:cubicBezTo>
                  <a:lnTo>
                    <a:pt x="38100" y="640588"/>
                  </a:lnTo>
                  <a:cubicBezTo>
                    <a:pt x="38100" y="651129"/>
                    <a:pt x="29591" y="659638"/>
                    <a:pt x="19050" y="659638"/>
                  </a:cubicBezTo>
                  <a:cubicBezTo>
                    <a:pt x="8509" y="659638"/>
                    <a:pt x="0" y="651129"/>
                    <a:pt x="0" y="640588"/>
                  </a:cubicBezTo>
                  <a:close/>
                  <a:moveTo>
                    <a:pt x="0" y="373888"/>
                  </a:moveTo>
                  <a:lnTo>
                    <a:pt x="0" y="259588"/>
                  </a:lnTo>
                  <a:cubicBezTo>
                    <a:pt x="0" y="249047"/>
                    <a:pt x="8509" y="240538"/>
                    <a:pt x="19050" y="240538"/>
                  </a:cubicBezTo>
                  <a:cubicBezTo>
                    <a:pt x="29591" y="240538"/>
                    <a:pt x="38100" y="249047"/>
                    <a:pt x="38100" y="259588"/>
                  </a:cubicBezTo>
                  <a:lnTo>
                    <a:pt x="38100" y="373888"/>
                  </a:lnTo>
                  <a:cubicBezTo>
                    <a:pt x="38100" y="384429"/>
                    <a:pt x="29591" y="392938"/>
                    <a:pt x="19050" y="392938"/>
                  </a:cubicBezTo>
                  <a:cubicBezTo>
                    <a:pt x="8509" y="392938"/>
                    <a:pt x="0" y="384429"/>
                    <a:pt x="0" y="373888"/>
                  </a:cubicBezTo>
                  <a:close/>
                  <a:moveTo>
                    <a:pt x="0" y="107188"/>
                  </a:moveTo>
                  <a:lnTo>
                    <a:pt x="0" y="19050"/>
                  </a:lnTo>
                  <a:cubicBezTo>
                    <a:pt x="0" y="8509"/>
                    <a:pt x="8509" y="0"/>
                    <a:pt x="19050" y="0"/>
                  </a:cubicBezTo>
                  <a:lnTo>
                    <a:pt x="133350" y="0"/>
                  </a:lnTo>
                  <a:cubicBezTo>
                    <a:pt x="143891" y="0"/>
                    <a:pt x="152400" y="8509"/>
                    <a:pt x="152400" y="19050"/>
                  </a:cubicBezTo>
                  <a:cubicBezTo>
                    <a:pt x="152400" y="29591"/>
                    <a:pt x="143891" y="38100"/>
                    <a:pt x="133350" y="38100"/>
                  </a:cubicBezTo>
                  <a:lnTo>
                    <a:pt x="19050" y="38100"/>
                  </a:lnTo>
                  <a:lnTo>
                    <a:pt x="19050" y="19050"/>
                  </a:lnTo>
                  <a:lnTo>
                    <a:pt x="38100" y="19050"/>
                  </a:lnTo>
                  <a:lnTo>
                    <a:pt x="38100" y="107188"/>
                  </a:lnTo>
                  <a:cubicBezTo>
                    <a:pt x="38100" y="117729"/>
                    <a:pt x="29591" y="126238"/>
                    <a:pt x="19050" y="126238"/>
                  </a:cubicBezTo>
                  <a:cubicBezTo>
                    <a:pt x="8509" y="126238"/>
                    <a:pt x="0" y="117729"/>
                    <a:pt x="0" y="107188"/>
                  </a:cubicBezTo>
                  <a:close/>
                </a:path>
              </a:pathLst>
            </a:custGeom>
            <a:solidFill>
              <a:srgbClr val="000000">
                <a:alpha val="0"/>
              </a:srgb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15" name="Google Shape;1315;p74"/>
          <p:cNvGrpSpPr/>
          <p:nvPr/>
        </p:nvGrpSpPr>
        <p:grpSpPr>
          <a:xfrm>
            <a:off x="6114493" y="1388298"/>
            <a:ext cx="2613406" cy="3180779"/>
            <a:chOff x="0" y="0"/>
            <a:chExt cx="5226812" cy="6361557"/>
          </a:xfrm>
        </p:grpSpPr>
        <p:sp>
          <p:nvSpPr>
            <p:cNvPr id="1316" name="Google Shape;1316;p74"/>
            <p:cNvSpPr/>
            <p:nvPr/>
          </p:nvSpPr>
          <p:spPr>
            <a:xfrm>
              <a:off x="19050" y="19050"/>
              <a:ext cx="5188712" cy="6323457"/>
            </a:xfrm>
            <a:custGeom>
              <a:avLst/>
              <a:gdLst/>
              <a:ahLst/>
              <a:cxnLst/>
              <a:rect l="l" t="t" r="r" b="b"/>
              <a:pathLst>
                <a:path w="5188712" h="6323457" extrusionOk="0">
                  <a:moveTo>
                    <a:pt x="0" y="0"/>
                  </a:moveTo>
                  <a:lnTo>
                    <a:pt x="5188712" y="0"/>
                  </a:lnTo>
                  <a:lnTo>
                    <a:pt x="5188712" y="6323457"/>
                  </a:lnTo>
                  <a:lnTo>
                    <a:pt x="0" y="6323457"/>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17" name="Google Shape;1317;p74"/>
            <p:cNvSpPr/>
            <p:nvPr/>
          </p:nvSpPr>
          <p:spPr>
            <a:xfrm>
              <a:off x="0" y="0"/>
              <a:ext cx="5226812" cy="6361557"/>
            </a:xfrm>
            <a:custGeom>
              <a:avLst/>
              <a:gdLst/>
              <a:ahLst/>
              <a:cxnLst/>
              <a:rect l="l" t="t" r="r" b="b"/>
              <a:pathLst>
                <a:path w="5226812" h="6361557" extrusionOk="0">
                  <a:moveTo>
                    <a:pt x="285750" y="0"/>
                  </a:moveTo>
                  <a:lnTo>
                    <a:pt x="400050" y="0"/>
                  </a:lnTo>
                  <a:cubicBezTo>
                    <a:pt x="410591" y="0"/>
                    <a:pt x="419100" y="8509"/>
                    <a:pt x="419100" y="19050"/>
                  </a:cubicBezTo>
                  <a:cubicBezTo>
                    <a:pt x="419100" y="29591"/>
                    <a:pt x="410591" y="38100"/>
                    <a:pt x="400050" y="38100"/>
                  </a:cubicBezTo>
                  <a:lnTo>
                    <a:pt x="285750" y="38100"/>
                  </a:lnTo>
                  <a:cubicBezTo>
                    <a:pt x="275209" y="38100"/>
                    <a:pt x="266700" y="29591"/>
                    <a:pt x="266700" y="19050"/>
                  </a:cubicBezTo>
                  <a:cubicBezTo>
                    <a:pt x="266700" y="8509"/>
                    <a:pt x="275209" y="0"/>
                    <a:pt x="285750" y="0"/>
                  </a:cubicBezTo>
                  <a:close/>
                  <a:moveTo>
                    <a:pt x="552450" y="0"/>
                  </a:moveTo>
                  <a:lnTo>
                    <a:pt x="666750" y="0"/>
                  </a:lnTo>
                  <a:cubicBezTo>
                    <a:pt x="677291" y="0"/>
                    <a:pt x="685800" y="8509"/>
                    <a:pt x="685800" y="19050"/>
                  </a:cubicBezTo>
                  <a:cubicBezTo>
                    <a:pt x="685800" y="29591"/>
                    <a:pt x="677291" y="38100"/>
                    <a:pt x="666750" y="38100"/>
                  </a:cubicBezTo>
                  <a:lnTo>
                    <a:pt x="552450" y="38100"/>
                  </a:lnTo>
                  <a:cubicBezTo>
                    <a:pt x="541909" y="38100"/>
                    <a:pt x="533400" y="29591"/>
                    <a:pt x="533400" y="19050"/>
                  </a:cubicBezTo>
                  <a:cubicBezTo>
                    <a:pt x="533400" y="8509"/>
                    <a:pt x="541909" y="0"/>
                    <a:pt x="552450" y="0"/>
                  </a:cubicBezTo>
                  <a:close/>
                  <a:moveTo>
                    <a:pt x="819150" y="0"/>
                  </a:moveTo>
                  <a:lnTo>
                    <a:pt x="933450" y="0"/>
                  </a:lnTo>
                  <a:cubicBezTo>
                    <a:pt x="943991" y="0"/>
                    <a:pt x="952500" y="8509"/>
                    <a:pt x="952500" y="19050"/>
                  </a:cubicBezTo>
                  <a:cubicBezTo>
                    <a:pt x="952500" y="29591"/>
                    <a:pt x="943991" y="38100"/>
                    <a:pt x="933450" y="38100"/>
                  </a:cubicBezTo>
                  <a:lnTo>
                    <a:pt x="819150" y="38100"/>
                  </a:lnTo>
                  <a:cubicBezTo>
                    <a:pt x="808609" y="38100"/>
                    <a:pt x="800100" y="29591"/>
                    <a:pt x="800100" y="19050"/>
                  </a:cubicBezTo>
                  <a:cubicBezTo>
                    <a:pt x="800100" y="8509"/>
                    <a:pt x="808609" y="0"/>
                    <a:pt x="819150" y="0"/>
                  </a:cubicBezTo>
                  <a:close/>
                  <a:moveTo>
                    <a:pt x="1085850" y="0"/>
                  </a:moveTo>
                  <a:lnTo>
                    <a:pt x="1200150" y="0"/>
                  </a:lnTo>
                  <a:cubicBezTo>
                    <a:pt x="1210691" y="0"/>
                    <a:pt x="1219200" y="8509"/>
                    <a:pt x="1219200" y="19050"/>
                  </a:cubicBezTo>
                  <a:cubicBezTo>
                    <a:pt x="1219200" y="29591"/>
                    <a:pt x="1210691" y="38100"/>
                    <a:pt x="1200150" y="38100"/>
                  </a:cubicBezTo>
                  <a:lnTo>
                    <a:pt x="1085850" y="38100"/>
                  </a:lnTo>
                  <a:cubicBezTo>
                    <a:pt x="1075309" y="38100"/>
                    <a:pt x="1066800" y="29591"/>
                    <a:pt x="1066800" y="19050"/>
                  </a:cubicBezTo>
                  <a:cubicBezTo>
                    <a:pt x="1066800" y="8509"/>
                    <a:pt x="1075309" y="0"/>
                    <a:pt x="1085850" y="0"/>
                  </a:cubicBezTo>
                  <a:close/>
                  <a:moveTo>
                    <a:pt x="1352550" y="0"/>
                  </a:moveTo>
                  <a:lnTo>
                    <a:pt x="1466850" y="0"/>
                  </a:lnTo>
                  <a:cubicBezTo>
                    <a:pt x="1477391" y="0"/>
                    <a:pt x="1485900" y="8509"/>
                    <a:pt x="1485900" y="19050"/>
                  </a:cubicBezTo>
                  <a:cubicBezTo>
                    <a:pt x="1485900" y="29591"/>
                    <a:pt x="1477391" y="38100"/>
                    <a:pt x="1466850" y="38100"/>
                  </a:cubicBezTo>
                  <a:lnTo>
                    <a:pt x="1352550" y="38100"/>
                  </a:lnTo>
                  <a:cubicBezTo>
                    <a:pt x="1342009" y="38100"/>
                    <a:pt x="1333500" y="29591"/>
                    <a:pt x="1333500" y="19050"/>
                  </a:cubicBezTo>
                  <a:cubicBezTo>
                    <a:pt x="1333500" y="8509"/>
                    <a:pt x="1342009" y="0"/>
                    <a:pt x="1352550" y="0"/>
                  </a:cubicBezTo>
                  <a:close/>
                  <a:moveTo>
                    <a:pt x="1619250" y="0"/>
                  </a:moveTo>
                  <a:lnTo>
                    <a:pt x="1733550" y="0"/>
                  </a:lnTo>
                  <a:cubicBezTo>
                    <a:pt x="1744091" y="0"/>
                    <a:pt x="1752600" y="8509"/>
                    <a:pt x="1752600" y="19050"/>
                  </a:cubicBezTo>
                  <a:cubicBezTo>
                    <a:pt x="1752600" y="29591"/>
                    <a:pt x="1744091" y="38100"/>
                    <a:pt x="1733550" y="38100"/>
                  </a:cubicBezTo>
                  <a:lnTo>
                    <a:pt x="1619250" y="38100"/>
                  </a:lnTo>
                  <a:cubicBezTo>
                    <a:pt x="1608709" y="38100"/>
                    <a:pt x="1600200" y="29591"/>
                    <a:pt x="1600200" y="19050"/>
                  </a:cubicBezTo>
                  <a:cubicBezTo>
                    <a:pt x="1600200" y="8509"/>
                    <a:pt x="1608709" y="0"/>
                    <a:pt x="1619250" y="0"/>
                  </a:cubicBezTo>
                  <a:close/>
                  <a:moveTo>
                    <a:pt x="1885950" y="0"/>
                  </a:moveTo>
                  <a:lnTo>
                    <a:pt x="2000250" y="0"/>
                  </a:lnTo>
                  <a:cubicBezTo>
                    <a:pt x="2010791" y="0"/>
                    <a:pt x="2019300" y="8509"/>
                    <a:pt x="2019300" y="19050"/>
                  </a:cubicBezTo>
                  <a:cubicBezTo>
                    <a:pt x="2019300" y="29591"/>
                    <a:pt x="2010791" y="38100"/>
                    <a:pt x="2000250" y="38100"/>
                  </a:cubicBezTo>
                  <a:lnTo>
                    <a:pt x="1885950" y="38100"/>
                  </a:lnTo>
                  <a:cubicBezTo>
                    <a:pt x="1875409" y="38100"/>
                    <a:pt x="1866900" y="29591"/>
                    <a:pt x="1866900" y="19050"/>
                  </a:cubicBezTo>
                  <a:cubicBezTo>
                    <a:pt x="1866900" y="8509"/>
                    <a:pt x="1875409" y="0"/>
                    <a:pt x="1885950" y="0"/>
                  </a:cubicBezTo>
                  <a:close/>
                  <a:moveTo>
                    <a:pt x="2152650" y="0"/>
                  </a:moveTo>
                  <a:lnTo>
                    <a:pt x="2266950" y="0"/>
                  </a:lnTo>
                  <a:cubicBezTo>
                    <a:pt x="2277491" y="0"/>
                    <a:pt x="2286000" y="8509"/>
                    <a:pt x="2286000" y="19050"/>
                  </a:cubicBezTo>
                  <a:cubicBezTo>
                    <a:pt x="2286000" y="29591"/>
                    <a:pt x="2277491" y="38100"/>
                    <a:pt x="2266950" y="38100"/>
                  </a:cubicBezTo>
                  <a:lnTo>
                    <a:pt x="2152650" y="38100"/>
                  </a:lnTo>
                  <a:cubicBezTo>
                    <a:pt x="2142109" y="38100"/>
                    <a:pt x="2133600" y="29591"/>
                    <a:pt x="2133600" y="19050"/>
                  </a:cubicBezTo>
                  <a:cubicBezTo>
                    <a:pt x="2133600" y="8509"/>
                    <a:pt x="2142109" y="0"/>
                    <a:pt x="2152650" y="0"/>
                  </a:cubicBezTo>
                  <a:close/>
                  <a:moveTo>
                    <a:pt x="2419350" y="0"/>
                  </a:moveTo>
                  <a:lnTo>
                    <a:pt x="2533650" y="0"/>
                  </a:lnTo>
                  <a:cubicBezTo>
                    <a:pt x="2544191" y="0"/>
                    <a:pt x="2552700" y="8509"/>
                    <a:pt x="2552700" y="19050"/>
                  </a:cubicBezTo>
                  <a:cubicBezTo>
                    <a:pt x="2552700" y="29591"/>
                    <a:pt x="2544191" y="38100"/>
                    <a:pt x="2533650" y="38100"/>
                  </a:cubicBezTo>
                  <a:lnTo>
                    <a:pt x="2419350" y="38100"/>
                  </a:lnTo>
                  <a:cubicBezTo>
                    <a:pt x="2408809" y="38100"/>
                    <a:pt x="2400300" y="29591"/>
                    <a:pt x="2400300" y="19050"/>
                  </a:cubicBezTo>
                  <a:cubicBezTo>
                    <a:pt x="2400300" y="8509"/>
                    <a:pt x="2408809" y="0"/>
                    <a:pt x="2419350" y="0"/>
                  </a:cubicBezTo>
                  <a:close/>
                  <a:moveTo>
                    <a:pt x="2686050" y="0"/>
                  </a:moveTo>
                  <a:lnTo>
                    <a:pt x="2800350" y="0"/>
                  </a:lnTo>
                  <a:cubicBezTo>
                    <a:pt x="2810891" y="0"/>
                    <a:pt x="2819400" y="8509"/>
                    <a:pt x="2819400" y="19050"/>
                  </a:cubicBezTo>
                  <a:cubicBezTo>
                    <a:pt x="2819400" y="29591"/>
                    <a:pt x="2810891" y="38100"/>
                    <a:pt x="2800350" y="38100"/>
                  </a:cubicBezTo>
                  <a:lnTo>
                    <a:pt x="2686050" y="38100"/>
                  </a:lnTo>
                  <a:cubicBezTo>
                    <a:pt x="2675509" y="38100"/>
                    <a:pt x="2667000" y="29591"/>
                    <a:pt x="2667000" y="19050"/>
                  </a:cubicBezTo>
                  <a:cubicBezTo>
                    <a:pt x="2667000" y="8509"/>
                    <a:pt x="2675509" y="0"/>
                    <a:pt x="2686050" y="0"/>
                  </a:cubicBezTo>
                  <a:close/>
                  <a:moveTo>
                    <a:pt x="2952750" y="0"/>
                  </a:moveTo>
                  <a:lnTo>
                    <a:pt x="3067050" y="0"/>
                  </a:lnTo>
                  <a:cubicBezTo>
                    <a:pt x="3077591" y="0"/>
                    <a:pt x="3086100" y="8509"/>
                    <a:pt x="3086100" y="19050"/>
                  </a:cubicBezTo>
                  <a:cubicBezTo>
                    <a:pt x="3086100" y="29591"/>
                    <a:pt x="3077591" y="38100"/>
                    <a:pt x="3067050" y="38100"/>
                  </a:cubicBezTo>
                  <a:lnTo>
                    <a:pt x="2952750" y="38100"/>
                  </a:lnTo>
                  <a:cubicBezTo>
                    <a:pt x="2942209" y="38100"/>
                    <a:pt x="2933700" y="29591"/>
                    <a:pt x="2933700" y="19050"/>
                  </a:cubicBezTo>
                  <a:cubicBezTo>
                    <a:pt x="2933700" y="8509"/>
                    <a:pt x="2942209" y="0"/>
                    <a:pt x="2952750" y="0"/>
                  </a:cubicBezTo>
                  <a:close/>
                  <a:moveTo>
                    <a:pt x="3219450" y="0"/>
                  </a:moveTo>
                  <a:lnTo>
                    <a:pt x="3333750" y="0"/>
                  </a:lnTo>
                  <a:cubicBezTo>
                    <a:pt x="3344291" y="0"/>
                    <a:pt x="3352800" y="8509"/>
                    <a:pt x="3352800" y="19050"/>
                  </a:cubicBezTo>
                  <a:cubicBezTo>
                    <a:pt x="3352800" y="29591"/>
                    <a:pt x="3344291" y="38100"/>
                    <a:pt x="3333750" y="38100"/>
                  </a:cubicBezTo>
                  <a:lnTo>
                    <a:pt x="3219450" y="38100"/>
                  </a:lnTo>
                  <a:cubicBezTo>
                    <a:pt x="3208909" y="38100"/>
                    <a:pt x="3200400" y="29591"/>
                    <a:pt x="3200400" y="19050"/>
                  </a:cubicBezTo>
                  <a:cubicBezTo>
                    <a:pt x="3200400" y="8509"/>
                    <a:pt x="3208909" y="0"/>
                    <a:pt x="3219450" y="0"/>
                  </a:cubicBezTo>
                  <a:close/>
                  <a:moveTo>
                    <a:pt x="3486150" y="0"/>
                  </a:moveTo>
                  <a:lnTo>
                    <a:pt x="3600450" y="0"/>
                  </a:lnTo>
                  <a:cubicBezTo>
                    <a:pt x="3610991" y="0"/>
                    <a:pt x="3619500" y="8509"/>
                    <a:pt x="3619500" y="19050"/>
                  </a:cubicBezTo>
                  <a:cubicBezTo>
                    <a:pt x="3619500" y="29591"/>
                    <a:pt x="3610991" y="38100"/>
                    <a:pt x="3600450" y="38100"/>
                  </a:cubicBezTo>
                  <a:lnTo>
                    <a:pt x="3486150" y="38100"/>
                  </a:lnTo>
                  <a:cubicBezTo>
                    <a:pt x="3475609" y="38100"/>
                    <a:pt x="3467100" y="29591"/>
                    <a:pt x="3467100" y="19050"/>
                  </a:cubicBezTo>
                  <a:cubicBezTo>
                    <a:pt x="3467100" y="8509"/>
                    <a:pt x="3475609" y="0"/>
                    <a:pt x="3486150" y="0"/>
                  </a:cubicBezTo>
                  <a:close/>
                  <a:moveTo>
                    <a:pt x="3752850" y="0"/>
                  </a:moveTo>
                  <a:lnTo>
                    <a:pt x="3867150" y="0"/>
                  </a:lnTo>
                  <a:cubicBezTo>
                    <a:pt x="3877691" y="0"/>
                    <a:pt x="3886200" y="8509"/>
                    <a:pt x="3886200" y="19050"/>
                  </a:cubicBezTo>
                  <a:cubicBezTo>
                    <a:pt x="3886200" y="29591"/>
                    <a:pt x="3877691" y="38100"/>
                    <a:pt x="3867150" y="38100"/>
                  </a:cubicBezTo>
                  <a:lnTo>
                    <a:pt x="3752850" y="38100"/>
                  </a:lnTo>
                  <a:cubicBezTo>
                    <a:pt x="3742309" y="38100"/>
                    <a:pt x="3733800" y="29591"/>
                    <a:pt x="3733800" y="19050"/>
                  </a:cubicBezTo>
                  <a:cubicBezTo>
                    <a:pt x="3733800" y="8509"/>
                    <a:pt x="3742309" y="0"/>
                    <a:pt x="3752850" y="0"/>
                  </a:cubicBezTo>
                  <a:close/>
                  <a:moveTo>
                    <a:pt x="4019550" y="0"/>
                  </a:moveTo>
                  <a:lnTo>
                    <a:pt x="4133850" y="0"/>
                  </a:lnTo>
                  <a:cubicBezTo>
                    <a:pt x="4144391" y="0"/>
                    <a:pt x="4152900" y="8509"/>
                    <a:pt x="4152900" y="19050"/>
                  </a:cubicBezTo>
                  <a:cubicBezTo>
                    <a:pt x="4152900" y="29591"/>
                    <a:pt x="4144391" y="38100"/>
                    <a:pt x="4133850" y="38100"/>
                  </a:cubicBezTo>
                  <a:lnTo>
                    <a:pt x="4019550" y="38100"/>
                  </a:lnTo>
                  <a:cubicBezTo>
                    <a:pt x="4009009" y="38100"/>
                    <a:pt x="4000500" y="29591"/>
                    <a:pt x="4000500" y="19050"/>
                  </a:cubicBezTo>
                  <a:cubicBezTo>
                    <a:pt x="4000500" y="8509"/>
                    <a:pt x="4009009" y="0"/>
                    <a:pt x="4019550" y="0"/>
                  </a:cubicBezTo>
                  <a:close/>
                  <a:moveTo>
                    <a:pt x="4286250" y="0"/>
                  </a:moveTo>
                  <a:lnTo>
                    <a:pt x="4400550" y="0"/>
                  </a:lnTo>
                  <a:cubicBezTo>
                    <a:pt x="4411091" y="0"/>
                    <a:pt x="4419600" y="8509"/>
                    <a:pt x="4419600" y="19050"/>
                  </a:cubicBezTo>
                  <a:cubicBezTo>
                    <a:pt x="4419600" y="29591"/>
                    <a:pt x="4411091" y="38100"/>
                    <a:pt x="4400550" y="38100"/>
                  </a:cubicBezTo>
                  <a:lnTo>
                    <a:pt x="4286250" y="38100"/>
                  </a:lnTo>
                  <a:cubicBezTo>
                    <a:pt x="4275709" y="38100"/>
                    <a:pt x="4267200" y="29591"/>
                    <a:pt x="4267200" y="19050"/>
                  </a:cubicBezTo>
                  <a:cubicBezTo>
                    <a:pt x="4267200" y="8509"/>
                    <a:pt x="4275709" y="0"/>
                    <a:pt x="4286250" y="0"/>
                  </a:cubicBezTo>
                  <a:close/>
                  <a:moveTo>
                    <a:pt x="4552950" y="0"/>
                  </a:moveTo>
                  <a:lnTo>
                    <a:pt x="4667250" y="0"/>
                  </a:lnTo>
                  <a:cubicBezTo>
                    <a:pt x="4677791" y="0"/>
                    <a:pt x="4686300" y="8509"/>
                    <a:pt x="4686300" y="19050"/>
                  </a:cubicBezTo>
                  <a:cubicBezTo>
                    <a:pt x="4686300" y="29591"/>
                    <a:pt x="4677791" y="38100"/>
                    <a:pt x="4667250" y="38100"/>
                  </a:cubicBezTo>
                  <a:lnTo>
                    <a:pt x="4552950" y="38100"/>
                  </a:lnTo>
                  <a:cubicBezTo>
                    <a:pt x="4542409" y="38100"/>
                    <a:pt x="4533900" y="29591"/>
                    <a:pt x="4533900" y="19050"/>
                  </a:cubicBezTo>
                  <a:cubicBezTo>
                    <a:pt x="4533900" y="8509"/>
                    <a:pt x="4542409" y="0"/>
                    <a:pt x="4552950" y="0"/>
                  </a:cubicBezTo>
                  <a:close/>
                  <a:moveTo>
                    <a:pt x="4819650" y="0"/>
                  </a:moveTo>
                  <a:lnTo>
                    <a:pt x="4933950" y="0"/>
                  </a:lnTo>
                  <a:cubicBezTo>
                    <a:pt x="4944491" y="0"/>
                    <a:pt x="4953000" y="8509"/>
                    <a:pt x="4953000" y="19050"/>
                  </a:cubicBezTo>
                  <a:cubicBezTo>
                    <a:pt x="4953000" y="29591"/>
                    <a:pt x="4944491" y="38100"/>
                    <a:pt x="4933950" y="38100"/>
                  </a:cubicBezTo>
                  <a:lnTo>
                    <a:pt x="4819650" y="38100"/>
                  </a:lnTo>
                  <a:cubicBezTo>
                    <a:pt x="4809109" y="38100"/>
                    <a:pt x="4800600" y="29591"/>
                    <a:pt x="4800600" y="19050"/>
                  </a:cubicBezTo>
                  <a:cubicBezTo>
                    <a:pt x="4800600" y="8509"/>
                    <a:pt x="4809109" y="0"/>
                    <a:pt x="4819650" y="0"/>
                  </a:cubicBezTo>
                  <a:close/>
                  <a:moveTo>
                    <a:pt x="5086350" y="0"/>
                  </a:moveTo>
                  <a:lnTo>
                    <a:pt x="5200650" y="0"/>
                  </a:lnTo>
                  <a:cubicBezTo>
                    <a:pt x="5211191" y="0"/>
                    <a:pt x="5219700" y="8509"/>
                    <a:pt x="5219700" y="19050"/>
                  </a:cubicBezTo>
                  <a:cubicBezTo>
                    <a:pt x="5219700" y="29591"/>
                    <a:pt x="5211191" y="38100"/>
                    <a:pt x="5200650" y="38100"/>
                  </a:cubicBezTo>
                  <a:lnTo>
                    <a:pt x="5086350" y="38100"/>
                  </a:lnTo>
                  <a:cubicBezTo>
                    <a:pt x="5075809" y="38100"/>
                    <a:pt x="5067300" y="29591"/>
                    <a:pt x="5067300" y="19050"/>
                  </a:cubicBezTo>
                  <a:cubicBezTo>
                    <a:pt x="5067300" y="8509"/>
                    <a:pt x="5075809" y="0"/>
                    <a:pt x="5086350" y="0"/>
                  </a:cubicBezTo>
                  <a:close/>
                  <a:moveTo>
                    <a:pt x="5226812" y="164338"/>
                  </a:moveTo>
                  <a:lnTo>
                    <a:pt x="5226812" y="278638"/>
                  </a:lnTo>
                  <a:cubicBezTo>
                    <a:pt x="5226812" y="289179"/>
                    <a:pt x="5218303" y="297688"/>
                    <a:pt x="5207762" y="297688"/>
                  </a:cubicBezTo>
                  <a:cubicBezTo>
                    <a:pt x="5197221" y="297688"/>
                    <a:pt x="5188712" y="289179"/>
                    <a:pt x="5188712" y="278638"/>
                  </a:cubicBezTo>
                  <a:lnTo>
                    <a:pt x="5188712" y="164338"/>
                  </a:lnTo>
                  <a:cubicBezTo>
                    <a:pt x="5188712" y="153797"/>
                    <a:pt x="5197221" y="145288"/>
                    <a:pt x="5207762" y="145288"/>
                  </a:cubicBezTo>
                  <a:cubicBezTo>
                    <a:pt x="5218303" y="145288"/>
                    <a:pt x="5226812" y="153797"/>
                    <a:pt x="5226812" y="164338"/>
                  </a:cubicBezTo>
                  <a:close/>
                  <a:moveTo>
                    <a:pt x="5226812" y="431038"/>
                  </a:moveTo>
                  <a:lnTo>
                    <a:pt x="5226812" y="545338"/>
                  </a:lnTo>
                  <a:cubicBezTo>
                    <a:pt x="5226812" y="555879"/>
                    <a:pt x="5218303" y="564388"/>
                    <a:pt x="5207762" y="564388"/>
                  </a:cubicBezTo>
                  <a:cubicBezTo>
                    <a:pt x="5197221" y="564388"/>
                    <a:pt x="5188712" y="555879"/>
                    <a:pt x="5188712" y="545338"/>
                  </a:cubicBezTo>
                  <a:lnTo>
                    <a:pt x="5188712" y="431038"/>
                  </a:lnTo>
                  <a:cubicBezTo>
                    <a:pt x="5188712" y="420497"/>
                    <a:pt x="5197221" y="411988"/>
                    <a:pt x="5207762" y="411988"/>
                  </a:cubicBezTo>
                  <a:cubicBezTo>
                    <a:pt x="5218303" y="411988"/>
                    <a:pt x="5226812" y="420497"/>
                    <a:pt x="5226812" y="431038"/>
                  </a:cubicBezTo>
                  <a:close/>
                  <a:moveTo>
                    <a:pt x="5226812" y="697738"/>
                  </a:moveTo>
                  <a:lnTo>
                    <a:pt x="5226812" y="812038"/>
                  </a:lnTo>
                  <a:cubicBezTo>
                    <a:pt x="5226812" y="822579"/>
                    <a:pt x="5218303" y="831088"/>
                    <a:pt x="5207762" y="831088"/>
                  </a:cubicBezTo>
                  <a:cubicBezTo>
                    <a:pt x="5197221" y="831088"/>
                    <a:pt x="5188712" y="822579"/>
                    <a:pt x="5188712" y="812038"/>
                  </a:cubicBezTo>
                  <a:lnTo>
                    <a:pt x="5188712" y="697738"/>
                  </a:lnTo>
                  <a:cubicBezTo>
                    <a:pt x="5188712" y="687197"/>
                    <a:pt x="5197221" y="678688"/>
                    <a:pt x="5207762" y="678688"/>
                  </a:cubicBezTo>
                  <a:cubicBezTo>
                    <a:pt x="5218303" y="678688"/>
                    <a:pt x="5226812" y="687197"/>
                    <a:pt x="5226812" y="697738"/>
                  </a:cubicBezTo>
                  <a:close/>
                  <a:moveTo>
                    <a:pt x="5226812" y="964438"/>
                  </a:moveTo>
                  <a:lnTo>
                    <a:pt x="5226812" y="1078738"/>
                  </a:lnTo>
                  <a:cubicBezTo>
                    <a:pt x="5226812" y="1089279"/>
                    <a:pt x="5218303" y="1097788"/>
                    <a:pt x="5207762" y="1097788"/>
                  </a:cubicBezTo>
                  <a:cubicBezTo>
                    <a:pt x="5197221" y="1097788"/>
                    <a:pt x="5188712" y="1089279"/>
                    <a:pt x="5188712" y="1078738"/>
                  </a:cubicBezTo>
                  <a:lnTo>
                    <a:pt x="5188712" y="964438"/>
                  </a:lnTo>
                  <a:cubicBezTo>
                    <a:pt x="5188712" y="953897"/>
                    <a:pt x="5197221" y="945388"/>
                    <a:pt x="5207762" y="945388"/>
                  </a:cubicBezTo>
                  <a:cubicBezTo>
                    <a:pt x="5218303" y="945388"/>
                    <a:pt x="5226812" y="953897"/>
                    <a:pt x="5226812" y="964438"/>
                  </a:cubicBezTo>
                  <a:close/>
                  <a:moveTo>
                    <a:pt x="5226812" y="1231138"/>
                  </a:moveTo>
                  <a:lnTo>
                    <a:pt x="5226812" y="1345438"/>
                  </a:lnTo>
                  <a:cubicBezTo>
                    <a:pt x="5226812" y="1355979"/>
                    <a:pt x="5218303" y="1364488"/>
                    <a:pt x="5207762" y="1364488"/>
                  </a:cubicBezTo>
                  <a:cubicBezTo>
                    <a:pt x="5197221" y="1364488"/>
                    <a:pt x="5188712" y="1355979"/>
                    <a:pt x="5188712" y="1345438"/>
                  </a:cubicBezTo>
                  <a:lnTo>
                    <a:pt x="5188712" y="1231138"/>
                  </a:lnTo>
                  <a:cubicBezTo>
                    <a:pt x="5188712" y="1220597"/>
                    <a:pt x="5197221" y="1212088"/>
                    <a:pt x="5207762" y="1212088"/>
                  </a:cubicBezTo>
                  <a:cubicBezTo>
                    <a:pt x="5218303" y="1212088"/>
                    <a:pt x="5226812" y="1220597"/>
                    <a:pt x="5226812" y="1231138"/>
                  </a:cubicBezTo>
                  <a:close/>
                  <a:moveTo>
                    <a:pt x="5226812" y="1497838"/>
                  </a:moveTo>
                  <a:lnTo>
                    <a:pt x="5226812" y="1612138"/>
                  </a:lnTo>
                  <a:cubicBezTo>
                    <a:pt x="5226812" y="1622679"/>
                    <a:pt x="5218303" y="1631188"/>
                    <a:pt x="5207762" y="1631188"/>
                  </a:cubicBezTo>
                  <a:cubicBezTo>
                    <a:pt x="5197221" y="1631188"/>
                    <a:pt x="5188712" y="1622679"/>
                    <a:pt x="5188712" y="1612138"/>
                  </a:cubicBezTo>
                  <a:lnTo>
                    <a:pt x="5188712" y="1497838"/>
                  </a:lnTo>
                  <a:cubicBezTo>
                    <a:pt x="5188712" y="1487297"/>
                    <a:pt x="5197221" y="1478788"/>
                    <a:pt x="5207762" y="1478788"/>
                  </a:cubicBezTo>
                  <a:cubicBezTo>
                    <a:pt x="5218303" y="1478788"/>
                    <a:pt x="5226812" y="1487297"/>
                    <a:pt x="5226812" y="1497838"/>
                  </a:cubicBezTo>
                  <a:close/>
                  <a:moveTo>
                    <a:pt x="5226812" y="1764538"/>
                  </a:moveTo>
                  <a:lnTo>
                    <a:pt x="5226812" y="1878838"/>
                  </a:lnTo>
                  <a:cubicBezTo>
                    <a:pt x="5226812" y="1889379"/>
                    <a:pt x="5218303" y="1897888"/>
                    <a:pt x="5207762" y="1897888"/>
                  </a:cubicBezTo>
                  <a:cubicBezTo>
                    <a:pt x="5197221" y="1897888"/>
                    <a:pt x="5188712" y="1889379"/>
                    <a:pt x="5188712" y="1878838"/>
                  </a:cubicBezTo>
                  <a:lnTo>
                    <a:pt x="5188712" y="1764538"/>
                  </a:lnTo>
                  <a:cubicBezTo>
                    <a:pt x="5188712" y="1753997"/>
                    <a:pt x="5197221" y="1745488"/>
                    <a:pt x="5207762" y="1745488"/>
                  </a:cubicBezTo>
                  <a:cubicBezTo>
                    <a:pt x="5218303" y="1745488"/>
                    <a:pt x="5226812" y="1753997"/>
                    <a:pt x="5226812" y="1764538"/>
                  </a:cubicBezTo>
                  <a:close/>
                  <a:moveTo>
                    <a:pt x="5226812" y="2031238"/>
                  </a:moveTo>
                  <a:lnTo>
                    <a:pt x="5226812" y="2145538"/>
                  </a:lnTo>
                  <a:cubicBezTo>
                    <a:pt x="5226812" y="2156079"/>
                    <a:pt x="5218303" y="2164588"/>
                    <a:pt x="5207762" y="2164588"/>
                  </a:cubicBezTo>
                  <a:cubicBezTo>
                    <a:pt x="5197221" y="2164588"/>
                    <a:pt x="5188712" y="2156079"/>
                    <a:pt x="5188712" y="2145538"/>
                  </a:cubicBezTo>
                  <a:lnTo>
                    <a:pt x="5188712" y="2031238"/>
                  </a:lnTo>
                  <a:cubicBezTo>
                    <a:pt x="5188712" y="2020697"/>
                    <a:pt x="5197221" y="2012188"/>
                    <a:pt x="5207762" y="2012188"/>
                  </a:cubicBezTo>
                  <a:cubicBezTo>
                    <a:pt x="5218303" y="2012188"/>
                    <a:pt x="5226812" y="2020697"/>
                    <a:pt x="5226812" y="2031238"/>
                  </a:cubicBezTo>
                  <a:close/>
                  <a:moveTo>
                    <a:pt x="5226812" y="2297938"/>
                  </a:moveTo>
                  <a:lnTo>
                    <a:pt x="5226812" y="2412238"/>
                  </a:lnTo>
                  <a:cubicBezTo>
                    <a:pt x="5226812" y="2422779"/>
                    <a:pt x="5218303" y="2431288"/>
                    <a:pt x="5207762" y="2431288"/>
                  </a:cubicBezTo>
                  <a:cubicBezTo>
                    <a:pt x="5197221" y="2431288"/>
                    <a:pt x="5188712" y="2422779"/>
                    <a:pt x="5188712" y="2412238"/>
                  </a:cubicBezTo>
                  <a:lnTo>
                    <a:pt x="5188712" y="2297938"/>
                  </a:lnTo>
                  <a:cubicBezTo>
                    <a:pt x="5188712" y="2287397"/>
                    <a:pt x="5197221" y="2278888"/>
                    <a:pt x="5207762" y="2278888"/>
                  </a:cubicBezTo>
                  <a:cubicBezTo>
                    <a:pt x="5218303" y="2278888"/>
                    <a:pt x="5226812" y="2287397"/>
                    <a:pt x="5226812" y="2297938"/>
                  </a:cubicBezTo>
                  <a:close/>
                  <a:moveTo>
                    <a:pt x="5226812" y="2564638"/>
                  </a:moveTo>
                  <a:lnTo>
                    <a:pt x="5226812" y="2678938"/>
                  </a:lnTo>
                  <a:cubicBezTo>
                    <a:pt x="5226812" y="2689479"/>
                    <a:pt x="5218303" y="2697988"/>
                    <a:pt x="5207762" y="2697988"/>
                  </a:cubicBezTo>
                  <a:cubicBezTo>
                    <a:pt x="5197221" y="2697988"/>
                    <a:pt x="5188712" y="2689479"/>
                    <a:pt x="5188712" y="2678938"/>
                  </a:cubicBezTo>
                  <a:lnTo>
                    <a:pt x="5188712" y="2564638"/>
                  </a:lnTo>
                  <a:cubicBezTo>
                    <a:pt x="5188712" y="2554097"/>
                    <a:pt x="5197221" y="2545588"/>
                    <a:pt x="5207762" y="2545588"/>
                  </a:cubicBezTo>
                  <a:cubicBezTo>
                    <a:pt x="5218303" y="2545588"/>
                    <a:pt x="5226812" y="2554097"/>
                    <a:pt x="5226812" y="2564638"/>
                  </a:cubicBezTo>
                  <a:close/>
                  <a:moveTo>
                    <a:pt x="5226812" y="2831338"/>
                  </a:moveTo>
                  <a:lnTo>
                    <a:pt x="5226812" y="2945638"/>
                  </a:lnTo>
                  <a:cubicBezTo>
                    <a:pt x="5226812" y="2956179"/>
                    <a:pt x="5218303" y="2964688"/>
                    <a:pt x="5207762" y="2964688"/>
                  </a:cubicBezTo>
                  <a:cubicBezTo>
                    <a:pt x="5197221" y="2964688"/>
                    <a:pt x="5188712" y="2956179"/>
                    <a:pt x="5188712" y="2945638"/>
                  </a:cubicBezTo>
                  <a:lnTo>
                    <a:pt x="5188712" y="2831338"/>
                  </a:lnTo>
                  <a:cubicBezTo>
                    <a:pt x="5188712" y="2820797"/>
                    <a:pt x="5197221" y="2812288"/>
                    <a:pt x="5207762" y="2812288"/>
                  </a:cubicBezTo>
                  <a:cubicBezTo>
                    <a:pt x="5218303" y="2812288"/>
                    <a:pt x="5226812" y="2820797"/>
                    <a:pt x="5226812" y="2831338"/>
                  </a:cubicBezTo>
                  <a:close/>
                  <a:moveTo>
                    <a:pt x="5226812" y="3098038"/>
                  </a:moveTo>
                  <a:lnTo>
                    <a:pt x="5226812" y="3212338"/>
                  </a:lnTo>
                  <a:cubicBezTo>
                    <a:pt x="5226812" y="3222879"/>
                    <a:pt x="5218303" y="3231388"/>
                    <a:pt x="5207762" y="3231388"/>
                  </a:cubicBezTo>
                  <a:cubicBezTo>
                    <a:pt x="5197221" y="3231388"/>
                    <a:pt x="5188712" y="3222879"/>
                    <a:pt x="5188712" y="3212338"/>
                  </a:cubicBezTo>
                  <a:lnTo>
                    <a:pt x="5188712" y="3098038"/>
                  </a:lnTo>
                  <a:cubicBezTo>
                    <a:pt x="5188712" y="3087497"/>
                    <a:pt x="5197221" y="3078988"/>
                    <a:pt x="5207762" y="3078988"/>
                  </a:cubicBezTo>
                  <a:cubicBezTo>
                    <a:pt x="5218303" y="3078988"/>
                    <a:pt x="5226812" y="3087497"/>
                    <a:pt x="5226812" y="3098038"/>
                  </a:cubicBezTo>
                  <a:close/>
                  <a:moveTo>
                    <a:pt x="5226812" y="3364738"/>
                  </a:moveTo>
                  <a:lnTo>
                    <a:pt x="5226812" y="3479038"/>
                  </a:lnTo>
                  <a:cubicBezTo>
                    <a:pt x="5226812" y="3489579"/>
                    <a:pt x="5218303" y="3498088"/>
                    <a:pt x="5207762" y="3498088"/>
                  </a:cubicBezTo>
                  <a:cubicBezTo>
                    <a:pt x="5197221" y="3498088"/>
                    <a:pt x="5188712" y="3489579"/>
                    <a:pt x="5188712" y="3479038"/>
                  </a:cubicBezTo>
                  <a:lnTo>
                    <a:pt x="5188712" y="3364738"/>
                  </a:lnTo>
                  <a:cubicBezTo>
                    <a:pt x="5188712" y="3354197"/>
                    <a:pt x="5197221" y="3345688"/>
                    <a:pt x="5207762" y="3345688"/>
                  </a:cubicBezTo>
                  <a:cubicBezTo>
                    <a:pt x="5218303" y="3345688"/>
                    <a:pt x="5226812" y="3354197"/>
                    <a:pt x="5226812" y="3364738"/>
                  </a:cubicBezTo>
                  <a:close/>
                  <a:moveTo>
                    <a:pt x="5226812" y="3631438"/>
                  </a:moveTo>
                  <a:lnTo>
                    <a:pt x="5226812" y="3745738"/>
                  </a:lnTo>
                  <a:cubicBezTo>
                    <a:pt x="5226812" y="3756279"/>
                    <a:pt x="5218303" y="3764788"/>
                    <a:pt x="5207762" y="3764788"/>
                  </a:cubicBezTo>
                  <a:cubicBezTo>
                    <a:pt x="5197221" y="3764788"/>
                    <a:pt x="5188712" y="3756279"/>
                    <a:pt x="5188712" y="3745738"/>
                  </a:cubicBezTo>
                  <a:lnTo>
                    <a:pt x="5188712" y="3631438"/>
                  </a:lnTo>
                  <a:cubicBezTo>
                    <a:pt x="5188712" y="3620897"/>
                    <a:pt x="5197221" y="3612388"/>
                    <a:pt x="5207762" y="3612388"/>
                  </a:cubicBezTo>
                  <a:cubicBezTo>
                    <a:pt x="5218303" y="3612388"/>
                    <a:pt x="5226812" y="3620897"/>
                    <a:pt x="5226812" y="3631438"/>
                  </a:cubicBezTo>
                  <a:close/>
                  <a:moveTo>
                    <a:pt x="5226812" y="3898138"/>
                  </a:moveTo>
                  <a:lnTo>
                    <a:pt x="5226812" y="4012438"/>
                  </a:lnTo>
                  <a:cubicBezTo>
                    <a:pt x="5226812" y="4022979"/>
                    <a:pt x="5218303" y="4031488"/>
                    <a:pt x="5207762" y="4031488"/>
                  </a:cubicBezTo>
                  <a:cubicBezTo>
                    <a:pt x="5197221" y="4031488"/>
                    <a:pt x="5188712" y="4022979"/>
                    <a:pt x="5188712" y="4012438"/>
                  </a:cubicBezTo>
                  <a:lnTo>
                    <a:pt x="5188712" y="3898138"/>
                  </a:lnTo>
                  <a:cubicBezTo>
                    <a:pt x="5188712" y="3887597"/>
                    <a:pt x="5197221" y="3879088"/>
                    <a:pt x="5207762" y="3879088"/>
                  </a:cubicBezTo>
                  <a:cubicBezTo>
                    <a:pt x="5218303" y="3879088"/>
                    <a:pt x="5226812" y="3887597"/>
                    <a:pt x="5226812" y="3898138"/>
                  </a:cubicBezTo>
                  <a:close/>
                  <a:moveTo>
                    <a:pt x="5226812" y="4164838"/>
                  </a:moveTo>
                  <a:lnTo>
                    <a:pt x="5226812" y="4279138"/>
                  </a:lnTo>
                  <a:cubicBezTo>
                    <a:pt x="5226812" y="4289679"/>
                    <a:pt x="5218303" y="4298188"/>
                    <a:pt x="5207762" y="4298188"/>
                  </a:cubicBezTo>
                  <a:cubicBezTo>
                    <a:pt x="5197221" y="4298188"/>
                    <a:pt x="5188712" y="4289679"/>
                    <a:pt x="5188712" y="4279138"/>
                  </a:cubicBezTo>
                  <a:lnTo>
                    <a:pt x="5188712" y="4164838"/>
                  </a:lnTo>
                  <a:cubicBezTo>
                    <a:pt x="5188712" y="4154297"/>
                    <a:pt x="5197221" y="4145788"/>
                    <a:pt x="5207762" y="4145788"/>
                  </a:cubicBezTo>
                  <a:cubicBezTo>
                    <a:pt x="5218303" y="4145788"/>
                    <a:pt x="5226812" y="4154297"/>
                    <a:pt x="5226812" y="4164838"/>
                  </a:cubicBezTo>
                  <a:close/>
                  <a:moveTo>
                    <a:pt x="5226812" y="4431538"/>
                  </a:moveTo>
                  <a:lnTo>
                    <a:pt x="5226812" y="4545838"/>
                  </a:lnTo>
                  <a:cubicBezTo>
                    <a:pt x="5226812" y="4556379"/>
                    <a:pt x="5218303" y="4564888"/>
                    <a:pt x="5207762" y="4564888"/>
                  </a:cubicBezTo>
                  <a:cubicBezTo>
                    <a:pt x="5197221" y="4564888"/>
                    <a:pt x="5188712" y="4556379"/>
                    <a:pt x="5188712" y="4545838"/>
                  </a:cubicBezTo>
                  <a:lnTo>
                    <a:pt x="5188712" y="4431538"/>
                  </a:lnTo>
                  <a:cubicBezTo>
                    <a:pt x="5188712" y="4420997"/>
                    <a:pt x="5197221" y="4412488"/>
                    <a:pt x="5207762" y="4412488"/>
                  </a:cubicBezTo>
                  <a:cubicBezTo>
                    <a:pt x="5218303" y="4412488"/>
                    <a:pt x="5226812" y="4420997"/>
                    <a:pt x="5226812" y="4431538"/>
                  </a:cubicBezTo>
                  <a:close/>
                  <a:moveTo>
                    <a:pt x="5226812" y="4698238"/>
                  </a:moveTo>
                  <a:lnTo>
                    <a:pt x="5226812" y="4812538"/>
                  </a:lnTo>
                  <a:cubicBezTo>
                    <a:pt x="5226812" y="4823079"/>
                    <a:pt x="5218303" y="4831588"/>
                    <a:pt x="5207762" y="4831588"/>
                  </a:cubicBezTo>
                  <a:cubicBezTo>
                    <a:pt x="5197221" y="4831588"/>
                    <a:pt x="5188712" y="4823079"/>
                    <a:pt x="5188712" y="4812538"/>
                  </a:cubicBezTo>
                  <a:lnTo>
                    <a:pt x="5188712" y="4698238"/>
                  </a:lnTo>
                  <a:cubicBezTo>
                    <a:pt x="5188712" y="4687697"/>
                    <a:pt x="5197221" y="4679188"/>
                    <a:pt x="5207762" y="4679188"/>
                  </a:cubicBezTo>
                  <a:cubicBezTo>
                    <a:pt x="5218303" y="4679188"/>
                    <a:pt x="5226812" y="4687697"/>
                    <a:pt x="5226812" y="4698238"/>
                  </a:cubicBezTo>
                  <a:close/>
                  <a:moveTo>
                    <a:pt x="5226812" y="4964938"/>
                  </a:moveTo>
                  <a:lnTo>
                    <a:pt x="5226812" y="5079238"/>
                  </a:lnTo>
                  <a:cubicBezTo>
                    <a:pt x="5226812" y="5089779"/>
                    <a:pt x="5218303" y="5098288"/>
                    <a:pt x="5207762" y="5098288"/>
                  </a:cubicBezTo>
                  <a:cubicBezTo>
                    <a:pt x="5197221" y="5098288"/>
                    <a:pt x="5188712" y="5089779"/>
                    <a:pt x="5188712" y="5079238"/>
                  </a:cubicBezTo>
                  <a:lnTo>
                    <a:pt x="5188712" y="4964938"/>
                  </a:lnTo>
                  <a:cubicBezTo>
                    <a:pt x="5188712" y="4954397"/>
                    <a:pt x="5197221" y="4945888"/>
                    <a:pt x="5207762" y="4945888"/>
                  </a:cubicBezTo>
                  <a:cubicBezTo>
                    <a:pt x="5218303" y="4945888"/>
                    <a:pt x="5226812" y="4954397"/>
                    <a:pt x="5226812" y="4964938"/>
                  </a:cubicBezTo>
                  <a:close/>
                  <a:moveTo>
                    <a:pt x="5226812" y="5231638"/>
                  </a:moveTo>
                  <a:lnTo>
                    <a:pt x="5226812" y="5345938"/>
                  </a:lnTo>
                  <a:cubicBezTo>
                    <a:pt x="5226812" y="5356479"/>
                    <a:pt x="5218303" y="5364988"/>
                    <a:pt x="5207762" y="5364988"/>
                  </a:cubicBezTo>
                  <a:cubicBezTo>
                    <a:pt x="5197221" y="5364988"/>
                    <a:pt x="5188712" y="5356479"/>
                    <a:pt x="5188712" y="5345938"/>
                  </a:cubicBezTo>
                  <a:lnTo>
                    <a:pt x="5188712" y="5231638"/>
                  </a:lnTo>
                  <a:cubicBezTo>
                    <a:pt x="5188712" y="5221097"/>
                    <a:pt x="5197221" y="5212588"/>
                    <a:pt x="5207762" y="5212588"/>
                  </a:cubicBezTo>
                  <a:cubicBezTo>
                    <a:pt x="5218303" y="5212588"/>
                    <a:pt x="5226812" y="5221097"/>
                    <a:pt x="5226812" y="5231638"/>
                  </a:cubicBezTo>
                  <a:close/>
                  <a:moveTo>
                    <a:pt x="5226812" y="5498338"/>
                  </a:moveTo>
                  <a:lnTo>
                    <a:pt x="5226812" y="5612638"/>
                  </a:lnTo>
                  <a:cubicBezTo>
                    <a:pt x="5226812" y="5623179"/>
                    <a:pt x="5218303" y="5631688"/>
                    <a:pt x="5207762" y="5631688"/>
                  </a:cubicBezTo>
                  <a:cubicBezTo>
                    <a:pt x="5197221" y="5631688"/>
                    <a:pt x="5188712" y="5623179"/>
                    <a:pt x="5188712" y="5612638"/>
                  </a:cubicBezTo>
                  <a:lnTo>
                    <a:pt x="5188712" y="5498338"/>
                  </a:lnTo>
                  <a:cubicBezTo>
                    <a:pt x="5188712" y="5487797"/>
                    <a:pt x="5197221" y="5479288"/>
                    <a:pt x="5207762" y="5479288"/>
                  </a:cubicBezTo>
                  <a:cubicBezTo>
                    <a:pt x="5218303" y="5479288"/>
                    <a:pt x="5226812" y="5487797"/>
                    <a:pt x="5226812" y="5498338"/>
                  </a:cubicBezTo>
                  <a:close/>
                  <a:moveTo>
                    <a:pt x="5226812" y="5765038"/>
                  </a:moveTo>
                  <a:lnTo>
                    <a:pt x="5226812" y="5879338"/>
                  </a:lnTo>
                  <a:cubicBezTo>
                    <a:pt x="5226812" y="5889879"/>
                    <a:pt x="5218303" y="5898388"/>
                    <a:pt x="5207762" y="5898388"/>
                  </a:cubicBezTo>
                  <a:cubicBezTo>
                    <a:pt x="5197221" y="5898388"/>
                    <a:pt x="5188712" y="5889879"/>
                    <a:pt x="5188712" y="5879338"/>
                  </a:cubicBezTo>
                  <a:lnTo>
                    <a:pt x="5188712" y="5765038"/>
                  </a:lnTo>
                  <a:cubicBezTo>
                    <a:pt x="5188712" y="5754497"/>
                    <a:pt x="5197221" y="5745988"/>
                    <a:pt x="5207762" y="5745988"/>
                  </a:cubicBezTo>
                  <a:cubicBezTo>
                    <a:pt x="5218303" y="5745988"/>
                    <a:pt x="5226812" y="5754497"/>
                    <a:pt x="5226812" y="5765038"/>
                  </a:cubicBezTo>
                  <a:close/>
                  <a:moveTo>
                    <a:pt x="5226812" y="6031738"/>
                  </a:moveTo>
                  <a:lnTo>
                    <a:pt x="5226812" y="6146038"/>
                  </a:lnTo>
                  <a:cubicBezTo>
                    <a:pt x="5226812" y="6156579"/>
                    <a:pt x="5218303" y="6165088"/>
                    <a:pt x="5207762" y="6165088"/>
                  </a:cubicBezTo>
                  <a:cubicBezTo>
                    <a:pt x="5197221" y="6165088"/>
                    <a:pt x="5188712" y="6156579"/>
                    <a:pt x="5188712" y="6146038"/>
                  </a:cubicBezTo>
                  <a:lnTo>
                    <a:pt x="5188712" y="6031738"/>
                  </a:lnTo>
                  <a:cubicBezTo>
                    <a:pt x="5188712" y="6021197"/>
                    <a:pt x="5197221" y="6012688"/>
                    <a:pt x="5207762" y="6012688"/>
                  </a:cubicBezTo>
                  <a:cubicBezTo>
                    <a:pt x="5218303" y="6012688"/>
                    <a:pt x="5226812" y="6021197"/>
                    <a:pt x="5226812" y="6031738"/>
                  </a:cubicBezTo>
                  <a:close/>
                  <a:moveTo>
                    <a:pt x="5226812" y="6298438"/>
                  </a:moveTo>
                  <a:lnTo>
                    <a:pt x="5226812" y="6342507"/>
                  </a:lnTo>
                  <a:cubicBezTo>
                    <a:pt x="5226812" y="6353048"/>
                    <a:pt x="5218303" y="6361557"/>
                    <a:pt x="5207762" y="6361557"/>
                  </a:cubicBezTo>
                  <a:lnTo>
                    <a:pt x="5137531" y="6361557"/>
                  </a:lnTo>
                  <a:cubicBezTo>
                    <a:pt x="5126990" y="6361557"/>
                    <a:pt x="5118481" y="6353048"/>
                    <a:pt x="5118481" y="6342507"/>
                  </a:cubicBezTo>
                  <a:cubicBezTo>
                    <a:pt x="5118481" y="6331966"/>
                    <a:pt x="5126990" y="6323457"/>
                    <a:pt x="5137531" y="6323457"/>
                  </a:cubicBezTo>
                  <a:lnTo>
                    <a:pt x="5207762" y="6323457"/>
                  </a:lnTo>
                  <a:lnTo>
                    <a:pt x="5207762" y="6342507"/>
                  </a:lnTo>
                  <a:lnTo>
                    <a:pt x="5188712" y="6342507"/>
                  </a:lnTo>
                  <a:lnTo>
                    <a:pt x="5188712" y="6298438"/>
                  </a:lnTo>
                  <a:cubicBezTo>
                    <a:pt x="5188712" y="6287897"/>
                    <a:pt x="5197221" y="6279388"/>
                    <a:pt x="5207762" y="6279388"/>
                  </a:cubicBezTo>
                  <a:cubicBezTo>
                    <a:pt x="5218303" y="6279388"/>
                    <a:pt x="5226812" y="6287897"/>
                    <a:pt x="5226812" y="6298438"/>
                  </a:cubicBezTo>
                  <a:close/>
                  <a:moveTo>
                    <a:pt x="4985131" y="6361557"/>
                  </a:moveTo>
                  <a:lnTo>
                    <a:pt x="4870831" y="6361557"/>
                  </a:lnTo>
                  <a:cubicBezTo>
                    <a:pt x="4860290" y="6361557"/>
                    <a:pt x="4851781" y="6353048"/>
                    <a:pt x="4851781" y="6342507"/>
                  </a:cubicBezTo>
                  <a:cubicBezTo>
                    <a:pt x="4851781" y="6331966"/>
                    <a:pt x="4860290" y="6323457"/>
                    <a:pt x="4870831" y="6323457"/>
                  </a:cubicBezTo>
                  <a:lnTo>
                    <a:pt x="4985131" y="6323457"/>
                  </a:lnTo>
                  <a:cubicBezTo>
                    <a:pt x="4995672" y="6323457"/>
                    <a:pt x="5004181" y="6331966"/>
                    <a:pt x="5004181" y="6342507"/>
                  </a:cubicBezTo>
                  <a:cubicBezTo>
                    <a:pt x="5004181" y="6353048"/>
                    <a:pt x="4995672" y="6361557"/>
                    <a:pt x="4985131" y="6361557"/>
                  </a:cubicBezTo>
                  <a:close/>
                  <a:moveTo>
                    <a:pt x="4718431" y="6361557"/>
                  </a:moveTo>
                  <a:lnTo>
                    <a:pt x="4604131" y="6361557"/>
                  </a:lnTo>
                  <a:cubicBezTo>
                    <a:pt x="4593590" y="6361557"/>
                    <a:pt x="4585081" y="6353048"/>
                    <a:pt x="4585081" y="6342507"/>
                  </a:cubicBezTo>
                  <a:cubicBezTo>
                    <a:pt x="4585081" y="6331966"/>
                    <a:pt x="4593590" y="6323457"/>
                    <a:pt x="4604131" y="6323457"/>
                  </a:cubicBezTo>
                  <a:lnTo>
                    <a:pt x="4718431" y="6323457"/>
                  </a:lnTo>
                  <a:cubicBezTo>
                    <a:pt x="4728972" y="6323457"/>
                    <a:pt x="4737481" y="6331966"/>
                    <a:pt x="4737481" y="6342507"/>
                  </a:cubicBezTo>
                  <a:cubicBezTo>
                    <a:pt x="4737481" y="6353048"/>
                    <a:pt x="4728972" y="6361557"/>
                    <a:pt x="4718431" y="6361557"/>
                  </a:cubicBezTo>
                  <a:close/>
                  <a:moveTo>
                    <a:pt x="4451731" y="6361557"/>
                  </a:moveTo>
                  <a:lnTo>
                    <a:pt x="4337431" y="6361557"/>
                  </a:lnTo>
                  <a:cubicBezTo>
                    <a:pt x="4326890" y="6361557"/>
                    <a:pt x="4318381" y="6353048"/>
                    <a:pt x="4318381" y="6342507"/>
                  </a:cubicBezTo>
                  <a:cubicBezTo>
                    <a:pt x="4318381" y="6331966"/>
                    <a:pt x="4326890" y="6323457"/>
                    <a:pt x="4337431" y="6323457"/>
                  </a:cubicBezTo>
                  <a:lnTo>
                    <a:pt x="4451731" y="6323457"/>
                  </a:lnTo>
                  <a:cubicBezTo>
                    <a:pt x="4462272" y="6323457"/>
                    <a:pt x="4470781" y="6331966"/>
                    <a:pt x="4470781" y="6342507"/>
                  </a:cubicBezTo>
                  <a:cubicBezTo>
                    <a:pt x="4470781" y="6353048"/>
                    <a:pt x="4462272" y="6361557"/>
                    <a:pt x="4451731" y="6361557"/>
                  </a:cubicBezTo>
                  <a:close/>
                  <a:moveTo>
                    <a:pt x="4185031" y="6361557"/>
                  </a:moveTo>
                  <a:lnTo>
                    <a:pt x="4070731" y="6361557"/>
                  </a:lnTo>
                  <a:cubicBezTo>
                    <a:pt x="4060190" y="6361557"/>
                    <a:pt x="4051681" y="6353048"/>
                    <a:pt x="4051681" y="6342507"/>
                  </a:cubicBezTo>
                  <a:cubicBezTo>
                    <a:pt x="4051681" y="6331966"/>
                    <a:pt x="4060190" y="6323457"/>
                    <a:pt x="4070731" y="6323457"/>
                  </a:cubicBezTo>
                  <a:lnTo>
                    <a:pt x="4185031" y="6323457"/>
                  </a:lnTo>
                  <a:cubicBezTo>
                    <a:pt x="4195572" y="6323457"/>
                    <a:pt x="4204081" y="6331966"/>
                    <a:pt x="4204081" y="6342507"/>
                  </a:cubicBezTo>
                  <a:cubicBezTo>
                    <a:pt x="4204081" y="6353048"/>
                    <a:pt x="4195572" y="6361557"/>
                    <a:pt x="4185031" y="6361557"/>
                  </a:cubicBezTo>
                  <a:close/>
                  <a:moveTo>
                    <a:pt x="3918331" y="6361557"/>
                  </a:moveTo>
                  <a:lnTo>
                    <a:pt x="3804031" y="6361557"/>
                  </a:lnTo>
                  <a:cubicBezTo>
                    <a:pt x="3793490" y="6361557"/>
                    <a:pt x="3784981" y="6353048"/>
                    <a:pt x="3784981" y="6342507"/>
                  </a:cubicBezTo>
                  <a:cubicBezTo>
                    <a:pt x="3784981" y="6331966"/>
                    <a:pt x="3793490" y="6323457"/>
                    <a:pt x="3804031" y="6323457"/>
                  </a:cubicBezTo>
                  <a:lnTo>
                    <a:pt x="3918331" y="6323457"/>
                  </a:lnTo>
                  <a:cubicBezTo>
                    <a:pt x="3928872" y="6323457"/>
                    <a:pt x="3937381" y="6331966"/>
                    <a:pt x="3937381" y="6342507"/>
                  </a:cubicBezTo>
                  <a:cubicBezTo>
                    <a:pt x="3937381" y="6353048"/>
                    <a:pt x="3928872" y="6361557"/>
                    <a:pt x="3918331" y="6361557"/>
                  </a:cubicBezTo>
                  <a:close/>
                  <a:moveTo>
                    <a:pt x="3651631" y="6361557"/>
                  </a:moveTo>
                  <a:lnTo>
                    <a:pt x="3537331" y="6361557"/>
                  </a:lnTo>
                  <a:cubicBezTo>
                    <a:pt x="3526790" y="6361557"/>
                    <a:pt x="3518281" y="6353048"/>
                    <a:pt x="3518281" y="6342507"/>
                  </a:cubicBezTo>
                  <a:cubicBezTo>
                    <a:pt x="3518281" y="6331966"/>
                    <a:pt x="3526790" y="6323457"/>
                    <a:pt x="3537331" y="6323457"/>
                  </a:cubicBezTo>
                  <a:lnTo>
                    <a:pt x="3651631" y="6323457"/>
                  </a:lnTo>
                  <a:cubicBezTo>
                    <a:pt x="3662172" y="6323457"/>
                    <a:pt x="3670681" y="6331966"/>
                    <a:pt x="3670681" y="6342507"/>
                  </a:cubicBezTo>
                  <a:cubicBezTo>
                    <a:pt x="3670681" y="6353048"/>
                    <a:pt x="3662172" y="6361557"/>
                    <a:pt x="3651631" y="6361557"/>
                  </a:cubicBezTo>
                  <a:close/>
                  <a:moveTo>
                    <a:pt x="3384931" y="6361557"/>
                  </a:moveTo>
                  <a:lnTo>
                    <a:pt x="3270631" y="6361557"/>
                  </a:lnTo>
                  <a:cubicBezTo>
                    <a:pt x="3260090" y="6361557"/>
                    <a:pt x="3251581" y="6353048"/>
                    <a:pt x="3251581" y="6342507"/>
                  </a:cubicBezTo>
                  <a:cubicBezTo>
                    <a:pt x="3251581" y="6331966"/>
                    <a:pt x="3260090" y="6323457"/>
                    <a:pt x="3270631" y="6323457"/>
                  </a:cubicBezTo>
                  <a:lnTo>
                    <a:pt x="3384931" y="6323457"/>
                  </a:lnTo>
                  <a:cubicBezTo>
                    <a:pt x="3395472" y="6323457"/>
                    <a:pt x="3403981" y="6331966"/>
                    <a:pt x="3403981" y="6342507"/>
                  </a:cubicBezTo>
                  <a:cubicBezTo>
                    <a:pt x="3403981" y="6353048"/>
                    <a:pt x="3395472" y="6361557"/>
                    <a:pt x="3384931" y="6361557"/>
                  </a:cubicBezTo>
                  <a:close/>
                  <a:moveTo>
                    <a:pt x="3118231" y="6361557"/>
                  </a:moveTo>
                  <a:lnTo>
                    <a:pt x="3003931" y="6361557"/>
                  </a:lnTo>
                  <a:cubicBezTo>
                    <a:pt x="2993390" y="6361557"/>
                    <a:pt x="2984881" y="6353048"/>
                    <a:pt x="2984881" y="6342507"/>
                  </a:cubicBezTo>
                  <a:cubicBezTo>
                    <a:pt x="2984881" y="6331966"/>
                    <a:pt x="2993390" y="6323457"/>
                    <a:pt x="3003931" y="6323457"/>
                  </a:cubicBezTo>
                  <a:lnTo>
                    <a:pt x="3118231" y="6323457"/>
                  </a:lnTo>
                  <a:cubicBezTo>
                    <a:pt x="3128772" y="6323457"/>
                    <a:pt x="3137281" y="6331966"/>
                    <a:pt x="3137281" y="6342507"/>
                  </a:cubicBezTo>
                  <a:cubicBezTo>
                    <a:pt x="3137281" y="6353048"/>
                    <a:pt x="3128772" y="6361557"/>
                    <a:pt x="3118231" y="6361557"/>
                  </a:cubicBezTo>
                  <a:close/>
                  <a:moveTo>
                    <a:pt x="2851531" y="6361557"/>
                  </a:moveTo>
                  <a:lnTo>
                    <a:pt x="2737231" y="6361557"/>
                  </a:lnTo>
                  <a:cubicBezTo>
                    <a:pt x="2726690" y="6361557"/>
                    <a:pt x="2718181" y="6353048"/>
                    <a:pt x="2718181" y="6342507"/>
                  </a:cubicBezTo>
                  <a:cubicBezTo>
                    <a:pt x="2718181" y="6331966"/>
                    <a:pt x="2726690" y="6323457"/>
                    <a:pt x="2737231" y="6323457"/>
                  </a:cubicBezTo>
                  <a:lnTo>
                    <a:pt x="2851531" y="6323457"/>
                  </a:lnTo>
                  <a:cubicBezTo>
                    <a:pt x="2862072" y="6323457"/>
                    <a:pt x="2870581" y="6331966"/>
                    <a:pt x="2870581" y="6342507"/>
                  </a:cubicBezTo>
                  <a:cubicBezTo>
                    <a:pt x="2870581" y="6353048"/>
                    <a:pt x="2862072" y="6361557"/>
                    <a:pt x="2851531" y="6361557"/>
                  </a:cubicBezTo>
                  <a:close/>
                  <a:moveTo>
                    <a:pt x="2584831" y="6361557"/>
                  </a:moveTo>
                  <a:lnTo>
                    <a:pt x="2470531" y="6361557"/>
                  </a:lnTo>
                  <a:cubicBezTo>
                    <a:pt x="2459990" y="6361557"/>
                    <a:pt x="2451481" y="6353048"/>
                    <a:pt x="2451481" y="6342507"/>
                  </a:cubicBezTo>
                  <a:cubicBezTo>
                    <a:pt x="2451481" y="6331966"/>
                    <a:pt x="2459990" y="6323457"/>
                    <a:pt x="2470531" y="6323457"/>
                  </a:cubicBezTo>
                  <a:lnTo>
                    <a:pt x="2584831" y="6323457"/>
                  </a:lnTo>
                  <a:cubicBezTo>
                    <a:pt x="2595372" y="6323457"/>
                    <a:pt x="2603881" y="6331966"/>
                    <a:pt x="2603881" y="6342507"/>
                  </a:cubicBezTo>
                  <a:cubicBezTo>
                    <a:pt x="2603881" y="6353048"/>
                    <a:pt x="2595372" y="6361557"/>
                    <a:pt x="2584831" y="6361557"/>
                  </a:cubicBezTo>
                  <a:close/>
                  <a:moveTo>
                    <a:pt x="2318131" y="6361557"/>
                  </a:moveTo>
                  <a:lnTo>
                    <a:pt x="2203831" y="6361557"/>
                  </a:lnTo>
                  <a:cubicBezTo>
                    <a:pt x="2193290" y="6361557"/>
                    <a:pt x="2184781" y="6353048"/>
                    <a:pt x="2184781" y="6342507"/>
                  </a:cubicBezTo>
                  <a:cubicBezTo>
                    <a:pt x="2184781" y="6331966"/>
                    <a:pt x="2193290" y="6323457"/>
                    <a:pt x="2203831" y="6323457"/>
                  </a:cubicBezTo>
                  <a:lnTo>
                    <a:pt x="2318131" y="6323457"/>
                  </a:lnTo>
                  <a:cubicBezTo>
                    <a:pt x="2328672" y="6323457"/>
                    <a:pt x="2337181" y="6331966"/>
                    <a:pt x="2337181" y="6342507"/>
                  </a:cubicBezTo>
                  <a:cubicBezTo>
                    <a:pt x="2337181" y="6353048"/>
                    <a:pt x="2328672" y="6361557"/>
                    <a:pt x="2318131" y="6361557"/>
                  </a:cubicBezTo>
                  <a:close/>
                  <a:moveTo>
                    <a:pt x="2051431" y="6361557"/>
                  </a:moveTo>
                  <a:lnTo>
                    <a:pt x="1937131" y="6361557"/>
                  </a:lnTo>
                  <a:cubicBezTo>
                    <a:pt x="1926590" y="6361557"/>
                    <a:pt x="1918081" y="6353048"/>
                    <a:pt x="1918081" y="6342507"/>
                  </a:cubicBezTo>
                  <a:cubicBezTo>
                    <a:pt x="1918081" y="6331966"/>
                    <a:pt x="1926590" y="6323457"/>
                    <a:pt x="1937131" y="6323457"/>
                  </a:cubicBezTo>
                  <a:lnTo>
                    <a:pt x="2051431" y="6323457"/>
                  </a:lnTo>
                  <a:cubicBezTo>
                    <a:pt x="2061972" y="6323457"/>
                    <a:pt x="2070481" y="6331966"/>
                    <a:pt x="2070481" y="6342507"/>
                  </a:cubicBezTo>
                  <a:cubicBezTo>
                    <a:pt x="2070481" y="6353048"/>
                    <a:pt x="2061972" y="6361557"/>
                    <a:pt x="2051431" y="6361557"/>
                  </a:cubicBezTo>
                  <a:close/>
                  <a:moveTo>
                    <a:pt x="1784731" y="6361557"/>
                  </a:moveTo>
                  <a:lnTo>
                    <a:pt x="1670431" y="6361557"/>
                  </a:lnTo>
                  <a:cubicBezTo>
                    <a:pt x="1659890" y="6361557"/>
                    <a:pt x="1651381" y="6353048"/>
                    <a:pt x="1651381" y="6342507"/>
                  </a:cubicBezTo>
                  <a:cubicBezTo>
                    <a:pt x="1651381" y="6331966"/>
                    <a:pt x="1659890" y="6323457"/>
                    <a:pt x="1670431" y="6323457"/>
                  </a:cubicBezTo>
                  <a:lnTo>
                    <a:pt x="1784731" y="6323457"/>
                  </a:lnTo>
                  <a:cubicBezTo>
                    <a:pt x="1795272" y="6323457"/>
                    <a:pt x="1803781" y="6331966"/>
                    <a:pt x="1803781" y="6342507"/>
                  </a:cubicBezTo>
                  <a:cubicBezTo>
                    <a:pt x="1803781" y="6353048"/>
                    <a:pt x="1795272" y="6361557"/>
                    <a:pt x="1784731" y="6361557"/>
                  </a:cubicBezTo>
                  <a:close/>
                  <a:moveTo>
                    <a:pt x="1518031" y="6361557"/>
                  </a:moveTo>
                  <a:lnTo>
                    <a:pt x="1403731" y="6361557"/>
                  </a:lnTo>
                  <a:cubicBezTo>
                    <a:pt x="1393190" y="6361557"/>
                    <a:pt x="1384681" y="6353048"/>
                    <a:pt x="1384681" y="6342507"/>
                  </a:cubicBezTo>
                  <a:cubicBezTo>
                    <a:pt x="1384681" y="6331966"/>
                    <a:pt x="1393190" y="6323457"/>
                    <a:pt x="1403731" y="6323457"/>
                  </a:cubicBezTo>
                  <a:lnTo>
                    <a:pt x="1518031" y="6323457"/>
                  </a:lnTo>
                  <a:cubicBezTo>
                    <a:pt x="1528572" y="6323457"/>
                    <a:pt x="1537081" y="6331966"/>
                    <a:pt x="1537081" y="6342507"/>
                  </a:cubicBezTo>
                  <a:cubicBezTo>
                    <a:pt x="1537081" y="6353048"/>
                    <a:pt x="1528572" y="6361557"/>
                    <a:pt x="1518031" y="6361557"/>
                  </a:cubicBezTo>
                  <a:close/>
                  <a:moveTo>
                    <a:pt x="1251331" y="6361557"/>
                  </a:moveTo>
                  <a:lnTo>
                    <a:pt x="1137031" y="6361557"/>
                  </a:lnTo>
                  <a:cubicBezTo>
                    <a:pt x="1126490" y="6361557"/>
                    <a:pt x="1117981" y="6353048"/>
                    <a:pt x="1117981" y="6342507"/>
                  </a:cubicBezTo>
                  <a:cubicBezTo>
                    <a:pt x="1117981" y="6331966"/>
                    <a:pt x="1126490" y="6323457"/>
                    <a:pt x="1137031" y="6323457"/>
                  </a:cubicBezTo>
                  <a:lnTo>
                    <a:pt x="1251331" y="6323457"/>
                  </a:lnTo>
                  <a:cubicBezTo>
                    <a:pt x="1261872" y="6323457"/>
                    <a:pt x="1270381" y="6331966"/>
                    <a:pt x="1270381" y="6342507"/>
                  </a:cubicBezTo>
                  <a:cubicBezTo>
                    <a:pt x="1270381" y="6353048"/>
                    <a:pt x="1261872" y="6361557"/>
                    <a:pt x="1251331" y="6361557"/>
                  </a:cubicBezTo>
                  <a:close/>
                  <a:moveTo>
                    <a:pt x="984631" y="6361557"/>
                  </a:moveTo>
                  <a:lnTo>
                    <a:pt x="870331" y="6361557"/>
                  </a:lnTo>
                  <a:cubicBezTo>
                    <a:pt x="859790" y="6361557"/>
                    <a:pt x="851281" y="6353048"/>
                    <a:pt x="851281" y="6342507"/>
                  </a:cubicBezTo>
                  <a:cubicBezTo>
                    <a:pt x="851281" y="6331966"/>
                    <a:pt x="859790" y="6323457"/>
                    <a:pt x="870331" y="6323457"/>
                  </a:cubicBezTo>
                  <a:lnTo>
                    <a:pt x="984631" y="6323457"/>
                  </a:lnTo>
                  <a:cubicBezTo>
                    <a:pt x="995172" y="6323457"/>
                    <a:pt x="1003681" y="6331966"/>
                    <a:pt x="1003681" y="6342507"/>
                  </a:cubicBezTo>
                  <a:cubicBezTo>
                    <a:pt x="1003681" y="6353048"/>
                    <a:pt x="995172" y="6361557"/>
                    <a:pt x="984631" y="6361557"/>
                  </a:cubicBezTo>
                  <a:close/>
                  <a:moveTo>
                    <a:pt x="717931" y="6361557"/>
                  </a:moveTo>
                  <a:lnTo>
                    <a:pt x="603631" y="6361557"/>
                  </a:lnTo>
                  <a:cubicBezTo>
                    <a:pt x="593090" y="6361557"/>
                    <a:pt x="584581" y="6353048"/>
                    <a:pt x="584581" y="6342507"/>
                  </a:cubicBezTo>
                  <a:cubicBezTo>
                    <a:pt x="584581" y="6331966"/>
                    <a:pt x="593090" y="6323457"/>
                    <a:pt x="603631" y="6323457"/>
                  </a:cubicBezTo>
                  <a:lnTo>
                    <a:pt x="717931" y="6323457"/>
                  </a:lnTo>
                  <a:cubicBezTo>
                    <a:pt x="728472" y="6323457"/>
                    <a:pt x="736981" y="6331966"/>
                    <a:pt x="736981" y="6342507"/>
                  </a:cubicBezTo>
                  <a:cubicBezTo>
                    <a:pt x="736981" y="6353048"/>
                    <a:pt x="728472" y="6361557"/>
                    <a:pt x="717931" y="6361557"/>
                  </a:cubicBezTo>
                  <a:close/>
                  <a:moveTo>
                    <a:pt x="451231" y="6361557"/>
                  </a:moveTo>
                  <a:lnTo>
                    <a:pt x="336931" y="6361557"/>
                  </a:lnTo>
                  <a:cubicBezTo>
                    <a:pt x="326390" y="6361557"/>
                    <a:pt x="317881" y="6353048"/>
                    <a:pt x="317881" y="6342507"/>
                  </a:cubicBezTo>
                  <a:cubicBezTo>
                    <a:pt x="317881" y="6331966"/>
                    <a:pt x="326390" y="6323457"/>
                    <a:pt x="336931" y="6323457"/>
                  </a:cubicBezTo>
                  <a:lnTo>
                    <a:pt x="451231" y="6323457"/>
                  </a:lnTo>
                  <a:cubicBezTo>
                    <a:pt x="461772" y="6323457"/>
                    <a:pt x="470281" y="6331966"/>
                    <a:pt x="470281" y="6342507"/>
                  </a:cubicBezTo>
                  <a:cubicBezTo>
                    <a:pt x="470281" y="6353048"/>
                    <a:pt x="461772" y="6361557"/>
                    <a:pt x="451231" y="6361557"/>
                  </a:cubicBezTo>
                  <a:close/>
                  <a:moveTo>
                    <a:pt x="184531" y="6361557"/>
                  </a:moveTo>
                  <a:lnTo>
                    <a:pt x="70231" y="6361557"/>
                  </a:lnTo>
                  <a:cubicBezTo>
                    <a:pt x="59690" y="6361557"/>
                    <a:pt x="51181" y="6353048"/>
                    <a:pt x="51181" y="6342507"/>
                  </a:cubicBezTo>
                  <a:cubicBezTo>
                    <a:pt x="51181" y="6331966"/>
                    <a:pt x="59690" y="6323457"/>
                    <a:pt x="70231" y="6323457"/>
                  </a:cubicBezTo>
                  <a:lnTo>
                    <a:pt x="184531" y="6323457"/>
                  </a:lnTo>
                  <a:cubicBezTo>
                    <a:pt x="195072" y="6323457"/>
                    <a:pt x="203581" y="6331966"/>
                    <a:pt x="203581" y="6342507"/>
                  </a:cubicBezTo>
                  <a:cubicBezTo>
                    <a:pt x="203581" y="6353048"/>
                    <a:pt x="195072" y="6361557"/>
                    <a:pt x="184531" y="6361557"/>
                  </a:cubicBezTo>
                  <a:close/>
                  <a:moveTo>
                    <a:pt x="0" y="6241288"/>
                  </a:moveTo>
                  <a:lnTo>
                    <a:pt x="0" y="6126988"/>
                  </a:lnTo>
                  <a:cubicBezTo>
                    <a:pt x="0" y="6116447"/>
                    <a:pt x="8509" y="6107938"/>
                    <a:pt x="19050" y="6107938"/>
                  </a:cubicBezTo>
                  <a:cubicBezTo>
                    <a:pt x="29591" y="6107938"/>
                    <a:pt x="38100" y="6116447"/>
                    <a:pt x="38100" y="6126988"/>
                  </a:cubicBezTo>
                  <a:lnTo>
                    <a:pt x="38100" y="6241288"/>
                  </a:lnTo>
                  <a:cubicBezTo>
                    <a:pt x="38100" y="6251829"/>
                    <a:pt x="29591" y="6260338"/>
                    <a:pt x="19050" y="6260338"/>
                  </a:cubicBezTo>
                  <a:cubicBezTo>
                    <a:pt x="8509" y="6260338"/>
                    <a:pt x="0" y="6251829"/>
                    <a:pt x="0" y="6241288"/>
                  </a:cubicBezTo>
                  <a:close/>
                  <a:moveTo>
                    <a:pt x="0" y="5974588"/>
                  </a:moveTo>
                  <a:lnTo>
                    <a:pt x="0" y="5860288"/>
                  </a:lnTo>
                  <a:cubicBezTo>
                    <a:pt x="0" y="5849747"/>
                    <a:pt x="8509" y="5841238"/>
                    <a:pt x="19050" y="5841238"/>
                  </a:cubicBezTo>
                  <a:cubicBezTo>
                    <a:pt x="29591" y="5841238"/>
                    <a:pt x="38100" y="5849747"/>
                    <a:pt x="38100" y="5860288"/>
                  </a:cubicBezTo>
                  <a:lnTo>
                    <a:pt x="38100" y="5974588"/>
                  </a:lnTo>
                  <a:cubicBezTo>
                    <a:pt x="38100" y="5985129"/>
                    <a:pt x="29591" y="5993638"/>
                    <a:pt x="19050" y="5993638"/>
                  </a:cubicBezTo>
                  <a:cubicBezTo>
                    <a:pt x="8509" y="5993638"/>
                    <a:pt x="0" y="5985129"/>
                    <a:pt x="0" y="5974588"/>
                  </a:cubicBezTo>
                  <a:close/>
                  <a:moveTo>
                    <a:pt x="0" y="5707888"/>
                  </a:moveTo>
                  <a:lnTo>
                    <a:pt x="0" y="5593588"/>
                  </a:lnTo>
                  <a:cubicBezTo>
                    <a:pt x="0" y="5583047"/>
                    <a:pt x="8509" y="5574538"/>
                    <a:pt x="19050" y="5574538"/>
                  </a:cubicBezTo>
                  <a:cubicBezTo>
                    <a:pt x="29591" y="5574538"/>
                    <a:pt x="38100" y="5583047"/>
                    <a:pt x="38100" y="5593588"/>
                  </a:cubicBezTo>
                  <a:lnTo>
                    <a:pt x="38100" y="5707888"/>
                  </a:lnTo>
                  <a:cubicBezTo>
                    <a:pt x="38100" y="5718429"/>
                    <a:pt x="29591" y="5726938"/>
                    <a:pt x="19050" y="5726938"/>
                  </a:cubicBezTo>
                  <a:cubicBezTo>
                    <a:pt x="8509" y="5726938"/>
                    <a:pt x="0" y="5718429"/>
                    <a:pt x="0" y="5707888"/>
                  </a:cubicBezTo>
                  <a:close/>
                  <a:moveTo>
                    <a:pt x="0" y="5441188"/>
                  </a:moveTo>
                  <a:lnTo>
                    <a:pt x="0" y="5326888"/>
                  </a:lnTo>
                  <a:cubicBezTo>
                    <a:pt x="0" y="5316347"/>
                    <a:pt x="8509" y="5307838"/>
                    <a:pt x="19050" y="5307838"/>
                  </a:cubicBezTo>
                  <a:cubicBezTo>
                    <a:pt x="29591" y="5307838"/>
                    <a:pt x="38100" y="5316347"/>
                    <a:pt x="38100" y="5326888"/>
                  </a:cubicBezTo>
                  <a:lnTo>
                    <a:pt x="38100" y="5441188"/>
                  </a:lnTo>
                  <a:cubicBezTo>
                    <a:pt x="38100" y="5451729"/>
                    <a:pt x="29591" y="5460238"/>
                    <a:pt x="19050" y="5460238"/>
                  </a:cubicBezTo>
                  <a:cubicBezTo>
                    <a:pt x="8509" y="5460238"/>
                    <a:pt x="0" y="5451729"/>
                    <a:pt x="0" y="5441188"/>
                  </a:cubicBezTo>
                  <a:close/>
                  <a:moveTo>
                    <a:pt x="0" y="5174488"/>
                  </a:moveTo>
                  <a:lnTo>
                    <a:pt x="0" y="5060188"/>
                  </a:lnTo>
                  <a:cubicBezTo>
                    <a:pt x="0" y="5049647"/>
                    <a:pt x="8509" y="5041138"/>
                    <a:pt x="19050" y="5041138"/>
                  </a:cubicBezTo>
                  <a:cubicBezTo>
                    <a:pt x="29591" y="5041138"/>
                    <a:pt x="38100" y="5049647"/>
                    <a:pt x="38100" y="5060188"/>
                  </a:cubicBezTo>
                  <a:lnTo>
                    <a:pt x="38100" y="5174488"/>
                  </a:lnTo>
                  <a:cubicBezTo>
                    <a:pt x="38100" y="5185029"/>
                    <a:pt x="29591" y="5193538"/>
                    <a:pt x="19050" y="5193538"/>
                  </a:cubicBezTo>
                  <a:cubicBezTo>
                    <a:pt x="8509" y="5193538"/>
                    <a:pt x="0" y="5185029"/>
                    <a:pt x="0" y="5174488"/>
                  </a:cubicBezTo>
                  <a:close/>
                  <a:moveTo>
                    <a:pt x="0" y="4907788"/>
                  </a:moveTo>
                  <a:lnTo>
                    <a:pt x="0" y="4793488"/>
                  </a:lnTo>
                  <a:cubicBezTo>
                    <a:pt x="0" y="4782947"/>
                    <a:pt x="8509" y="4774438"/>
                    <a:pt x="19050" y="4774438"/>
                  </a:cubicBezTo>
                  <a:cubicBezTo>
                    <a:pt x="29591" y="4774438"/>
                    <a:pt x="38100" y="4782947"/>
                    <a:pt x="38100" y="4793488"/>
                  </a:cubicBezTo>
                  <a:lnTo>
                    <a:pt x="38100" y="4907788"/>
                  </a:lnTo>
                  <a:cubicBezTo>
                    <a:pt x="38100" y="4918329"/>
                    <a:pt x="29591" y="4926838"/>
                    <a:pt x="19050" y="4926838"/>
                  </a:cubicBezTo>
                  <a:cubicBezTo>
                    <a:pt x="8509" y="4926838"/>
                    <a:pt x="0" y="4918329"/>
                    <a:pt x="0" y="4907788"/>
                  </a:cubicBezTo>
                  <a:close/>
                  <a:moveTo>
                    <a:pt x="0" y="4641088"/>
                  </a:moveTo>
                  <a:lnTo>
                    <a:pt x="0" y="4526788"/>
                  </a:lnTo>
                  <a:cubicBezTo>
                    <a:pt x="0" y="4516247"/>
                    <a:pt x="8509" y="4507738"/>
                    <a:pt x="19050" y="4507738"/>
                  </a:cubicBezTo>
                  <a:cubicBezTo>
                    <a:pt x="29591" y="4507738"/>
                    <a:pt x="38100" y="4516247"/>
                    <a:pt x="38100" y="4526788"/>
                  </a:cubicBezTo>
                  <a:lnTo>
                    <a:pt x="38100" y="4641088"/>
                  </a:lnTo>
                  <a:cubicBezTo>
                    <a:pt x="38100" y="4651629"/>
                    <a:pt x="29591" y="4660138"/>
                    <a:pt x="19050" y="4660138"/>
                  </a:cubicBezTo>
                  <a:cubicBezTo>
                    <a:pt x="8509" y="4660138"/>
                    <a:pt x="0" y="4651629"/>
                    <a:pt x="0" y="4641088"/>
                  </a:cubicBezTo>
                  <a:close/>
                  <a:moveTo>
                    <a:pt x="0" y="4374388"/>
                  </a:moveTo>
                  <a:lnTo>
                    <a:pt x="0" y="4260088"/>
                  </a:lnTo>
                  <a:cubicBezTo>
                    <a:pt x="0" y="4249547"/>
                    <a:pt x="8509" y="4241038"/>
                    <a:pt x="19050" y="4241038"/>
                  </a:cubicBezTo>
                  <a:cubicBezTo>
                    <a:pt x="29591" y="4241038"/>
                    <a:pt x="38100" y="4249547"/>
                    <a:pt x="38100" y="4260088"/>
                  </a:cubicBezTo>
                  <a:lnTo>
                    <a:pt x="38100" y="4374388"/>
                  </a:lnTo>
                  <a:cubicBezTo>
                    <a:pt x="38100" y="4384929"/>
                    <a:pt x="29591" y="4393438"/>
                    <a:pt x="19050" y="4393438"/>
                  </a:cubicBezTo>
                  <a:cubicBezTo>
                    <a:pt x="8509" y="4393438"/>
                    <a:pt x="0" y="4384929"/>
                    <a:pt x="0" y="4374388"/>
                  </a:cubicBezTo>
                  <a:close/>
                  <a:moveTo>
                    <a:pt x="0" y="4107688"/>
                  </a:moveTo>
                  <a:lnTo>
                    <a:pt x="0" y="3993388"/>
                  </a:lnTo>
                  <a:cubicBezTo>
                    <a:pt x="0" y="3982847"/>
                    <a:pt x="8509" y="3974338"/>
                    <a:pt x="19050" y="3974338"/>
                  </a:cubicBezTo>
                  <a:cubicBezTo>
                    <a:pt x="29591" y="3974338"/>
                    <a:pt x="38100" y="3982847"/>
                    <a:pt x="38100" y="3993388"/>
                  </a:cubicBezTo>
                  <a:lnTo>
                    <a:pt x="38100" y="4107688"/>
                  </a:lnTo>
                  <a:cubicBezTo>
                    <a:pt x="38100" y="4118229"/>
                    <a:pt x="29591" y="4126738"/>
                    <a:pt x="19050" y="4126738"/>
                  </a:cubicBezTo>
                  <a:cubicBezTo>
                    <a:pt x="8509" y="4126738"/>
                    <a:pt x="0" y="4118229"/>
                    <a:pt x="0" y="4107688"/>
                  </a:cubicBezTo>
                  <a:close/>
                  <a:moveTo>
                    <a:pt x="0" y="3840988"/>
                  </a:moveTo>
                  <a:lnTo>
                    <a:pt x="0" y="3726688"/>
                  </a:lnTo>
                  <a:cubicBezTo>
                    <a:pt x="0" y="3716147"/>
                    <a:pt x="8509" y="3707638"/>
                    <a:pt x="19050" y="3707638"/>
                  </a:cubicBezTo>
                  <a:cubicBezTo>
                    <a:pt x="29591" y="3707638"/>
                    <a:pt x="38100" y="3716147"/>
                    <a:pt x="38100" y="3726688"/>
                  </a:cubicBezTo>
                  <a:lnTo>
                    <a:pt x="38100" y="3840988"/>
                  </a:lnTo>
                  <a:cubicBezTo>
                    <a:pt x="38100" y="3851529"/>
                    <a:pt x="29591" y="3860038"/>
                    <a:pt x="19050" y="3860038"/>
                  </a:cubicBezTo>
                  <a:cubicBezTo>
                    <a:pt x="8509" y="3860038"/>
                    <a:pt x="0" y="3851529"/>
                    <a:pt x="0" y="3840988"/>
                  </a:cubicBezTo>
                  <a:close/>
                  <a:moveTo>
                    <a:pt x="0" y="3574288"/>
                  </a:moveTo>
                  <a:lnTo>
                    <a:pt x="0" y="3459988"/>
                  </a:lnTo>
                  <a:cubicBezTo>
                    <a:pt x="0" y="3449447"/>
                    <a:pt x="8509" y="3440938"/>
                    <a:pt x="19050" y="3440938"/>
                  </a:cubicBezTo>
                  <a:cubicBezTo>
                    <a:pt x="29591" y="3440938"/>
                    <a:pt x="38100" y="3449447"/>
                    <a:pt x="38100" y="3459988"/>
                  </a:cubicBezTo>
                  <a:lnTo>
                    <a:pt x="38100" y="3574288"/>
                  </a:lnTo>
                  <a:cubicBezTo>
                    <a:pt x="38100" y="3584829"/>
                    <a:pt x="29591" y="3593338"/>
                    <a:pt x="19050" y="3593338"/>
                  </a:cubicBezTo>
                  <a:cubicBezTo>
                    <a:pt x="8509" y="3593338"/>
                    <a:pt x="0" y="3584829"/>
                    <a:pt x="0" y="3574288"/>
                  </a:cubicBezTo>
                  <a:close/>
                  <a:moveTo>
                    <a:pt x="0" y="3307588"/>
                  </a:moveTo>
                  <a:lnTo>
                    <a:pt x="0" y="3193288"/>
                  </a:lnTo>
                  <a:cubicBezTo>
                    <a:pt x="0" y="3182747"/>
                    <a:pt x="8509" y="3174238"/>
                    <a:pt x="19050" y="3174238"/>
                  </a:cubicBezTo>
                  <a:cubicBezTo>
                    <a:pt x="29591" y="3174238"/>
                    <a:pt x="38100" y="3182747"/>
                    <a:pt x="38100" y="3193288"/>
                  </a:cubicBezTo>
                  <a:lnTo>
                    <a:pt x="38100" y="3307588"/>
                  </a:lnTo>
                  <a:cubicBezTo>
                    <a:pt x="38100" y="3318129"/>
                    <a:pt x="29591" y="3326638"/>
                    <a:pt x="19050" y="3326638"/>
                  </a:cubicBezTo>
                  <a:cubicBezTo>
                    <a:pt x="8509" y="3326638"/>
                    <a:pt x="0" y="3318129"/>
                    <a:pt x="0" y="3307588"/>
                  </a:cubicBezTo>
                  <a:close/>
                  <a:moveTo>
                    <a:pt x="0" y="3040888"/>
                  </a:moveTo>
                  <a:lnTo>
                    <a:pt x="0" y="2926588"/>
                  </a:lnTo>
                  <a:cubicBezTo>
                    <a:pt x="0" y="2916047"/>
                    <a:pt x="8509" y="2907538"/>
                    <a:pt x="19050" y="2907538"/>
                  </a:cubicBezTo>
                  <a:cubicBezTo>
                    <a:pt x="29591" y="2907538"/>
                    <a:pt x="38100" y="2916047"/>
                    <a:pt x="38100" y="2926588"/>
                  </a:cubicBezTo>
                  <a:lnTo>
                    <a:pt x="38100" y="3040888"/>
                  </a:lnTo>
                  <a:cubicBezTo>
                    <a:pt x="38100" y="3051429"/>
                    <a:pt x="29591" y="3059938"/>
                    <a:pt x="19050" y="3059938"/>
                  </a:cubicBezTo>
                  <a:cubicBezTo>
                    <a:pt x="8509" y="3059938"/>
                    <a:pt x="0" y="3051429"/>
                    <a:pt x="0" y="3040888"/>
                  </a:cubicBezTo>
                  <a:close/>
                  <a:moveTo>
                    <a:pt x="0" y="2774188"/>
                  </a:moveTo>
                  <a:lnTo>
                    <a:pt x="0" y="2659888"/>
                  </a:lnTo>
                  <a:cubicBezTo>
                    <a:pt x="0" y="2649347"/>
                    <a:pt x="8509" y="2640838"/>
                    <a:pt x="19050" y="2640838"/>
                  </a:cubicBezTo>
                  <a:cubicBezTo>
                    <a:pt x="29591" y="2640838"/>
                    <a:pt x="38100" y="2649347"/>
                    <a:pt x="38100" y="2659888"/>
                  </a:cubicBezTo>
                  <a:lnTo>
                    <a:pt x="38100" y="2774188"/>
                  </a:lnTo>
                  <a:cubicBezTo>
                    <a:pt x="38100" y="2784729"/>
                    <a:pt x="29591" y="2793238"/>
                    <a:pt x="19050" y="2793238"/>
                  </a:cubicBezTo>
                  <a:cubicBezTo>
                    <a:pt x="8509" y="2793238"/>
                    <a:pt x="0" y="2784729"/>
                    <a:pt x="0" y="2774188"/>
                  </a:cubicBezTo>
                  <a:close/>
                  <a:moveTo>
                    <a:pt x="0" y="2507488"/>
                  </a:moveTo>
                  <a:lnTo>
                    <a:pt x="0" y="2393188"/>
                  </a:lnTo>
                  <a:cubicBezTo>
                    <a:pt x="0" y="2382647"/>
                    <a:pt x="8509" y="2374138"/>
                    <a:pt x="19050" y="2374138"/>
                  </a:cubicBezTo>
                  <a:cubicBezTo>
                    <a:pt x="29591" y="2374138"/>
                    <a:pt x="38100" y="2382647"/>
                    <a:pt x="38100" y="2393188"/>
                  </a:cubicBezTo>
                  <a:lnTo>
                    <a:pt x="38100" y="2507488"/>
                  </a:lnTo>
                  <a:cubicBezTo>
                    <a:pt x="38100" y="2518029"/>
                    <a:pt x="29591" y="2526538"/>
                    <a:pt x="19050" y="2526538"/>
                  </a:cubicBezTo>
                  <a:cubicBezTo>
                    <a:pt x="8509" y="2526538"/>
                    <a:pt x="0" y="2518029"/>
                    <a:pt x="0" y="2507488"/>
                  </a:cubicBezTo>
                  <a:close/>
                  <a:moveTo>
                    <a:pt x="0" y="2240788"/>
                  </a:moveTo>
                  <a:lnTo>
                    <a:pt x="0" y="2126488"/>
                  </a:lnTo>
                  <a:cubicBezTo>
                    <a:pt x="0" y="2115947"/>
                    <a:pt x="8509" y="2107438"/>
                    <a:pt x="19050" y="2107438"/>
                  </a:cubicBezTo>
                  <a:cubicBezTo>
                    <a:pt x="29591" y="2107438"/>
                    <a:pt x="38100" y="2115947"/>
                    <a:pt x="38100" y="2126488"/>
                  </a:cubicBezTo>
                  <a:lnTo>
                    <a:pt x="38100" y="2240788"/>
                  </a:lnTo>
                  <a:cubicBezTo>
                    <a:pt x="38100" y="2251329"/>
                    <a:pt x="29591" y="2259838"/>
                    <a:pt x="19050" y="2259838"/>
                  </a:cubicBezTo>
                  <a:cubicBezTo>
                    <a:pt x="8509" y="2259838"/>
                    <a:pt x="0" y="2251329"/>
                    <a:pt x="0" y="2240788"/>
                  </a:cubicBezTo>
                  <a:close/>
                  <a:moveTo>
                    <a:pt x="0" y="1974088"/>
                  </a:moveTo>
                  <a:lnTo>
                    <a:pt x="0" y="1859788"/>
                  </a:lnTo>
                  <a:cubicBezTo>
                    <a:pt x="0" y="1849247"/>
                    <a:pt x="8509" y="1840738"/>
                    <a:pt x="19050" y="1840738"/>
                  </a:cubicBezTo>
                  <a:cubicBezTo>
                    <a:pt x="29591" y="1840738"/>
                    <a:pt x="38100" y="1849247"/>
                    <a:pt x="38100" y="1859788"/>
                  </a:cubicBezTo>
                  <a:lnTo>
                    <a:pt x="38100" y="1974088"/>
                  </a:lnTo>
                  <a:cubicBezTo>
                    <a:pt x="38100" y="1984629"/>
                    <a:pt x="29591" y="1993138"/>
                    <a:pt x="19050" y="1993138"/>
                  </a:cubicBezTo>
                  <a:cubicBezTo>
                    <a:pt x="8509" y="1993138"/>
                    <a:pt x="0" y="1984629"/>
                    <a:pt x="0" y="1974088"/>
                  </a:cubicBezTo>
                  <a:close/>
                  <a:moveTo>
                    <a:pt x="0" y="1707388"/>
                  </a:moveTo>
                  <a:lnTo>
                    <a:pt x="0" y="1593088"/>
                  </a:lnTo>
                  <a:cubicBezTo>
                    <a:pt x="0" y="1582547"/>
                    <a:pt x="8509" y="1574038"/>
                    <a:pt x="19050" y="1574038"/>
                  </a:cubicBezTo>
                  <a:cubicBezTo>
                    <a:pt x="29591" y="1574038"/>
                    <a:pt x="38100" y="1582547"/>
                    <a:pt x="38100" y="1593088"/>
                  </a:cubicBezTo>
                  <a:lnTo>
                    <a:pt x="38100" y="1707388"/>
                  </a:lnTo>
                  <a:cubicBezTo>
                    <a:pt x="38100" y="1717929"/>
                    <a:pt x="29591" y="1726438"/>
                    <a:pt x="19050" y="1726438"/>
                  </a:cubicBezTo>
                  <a:cubicBezTo>
                    <a:pt x="8509" y="1726438"/>
                    <a:pt x="0" y="1717929"/>
                    <a:pt x="0" y="1707388"/>
                  </a:cubicBezTo>
                  <a:close/>
                  <a:moveTo>
                    <a:pt x="0" y="1440688"/>
                  </a:moveTo>
                  <a:lnTo>
                    <a:pt x="0" y="1326388"/>
                  </a:lnTo>
                  <a:cubicBezTo>
                    <a:pt x="0" y="1315847"/>
                    <a:pt x="8509" y="1307338"/>
                    <a:pt x="19050" y="1307338"/>
                  </a:cubicBezTo>
                  <a:cubicBezTo>
                    <a:pt x="29591" y="1307338"/>
                    <a:pt x="38100" y="1315847"/>
                    <a:pt x="38100" y="1326388"/>
                  </a:cubicBezTo>
                  <a:lnTo>
                    <a:pt x="38100" y="1440688"/>
                  </a:lnTo>
                  <a:cubicBezTo>
                    <a:pt x="38100" y="1451229"/>
                    <a:pt x="29591" y="1459738"/>
                    <a:pt x="19050" y="1459738"/>
                  </a:cubicBezTo>
                  <a:cubicBezTo>
                    <a:pt x="8509" y="1459738"/>
                    <a:pt x="0" y="1451229"/>
                    <a:pt x="0" y="1440688"/>
                  </a:cubicBezTo>
                  <a:close/>
                  <a:moveTo>
                    <a:pt x="0" y="1173988"/>
                  </a:moveTo>
                  <a:lnTo>
                    <a:pt x="0" y="1059688"/>
                  </a:lnTo>
                  <a:cubicBezTo>
                    <a:pt x="0" y="1049147"/>
                    <a:pt x="8509" y="1040638"/>
                    <a:pt x="19050" y="1040638"/>
                  </a:cubicBezTo>
                  <a:cubicBezTo>
                    <a:pt x="29591" y="1040638"/>
                    <a:pt x="38100" y="1049147"/>
                    <a:pt x="38100" y="1059688"/>
                  </a:cubicBezTo>
                  <a:lnTo>
                    <a:pt x="38100" y="1173988"/>
                  </a:lnTo>
                  <a:cubicBezTo>
                    <a:pt x="38100" y="1184529"/>
                    <a:pt x="29591" y="1193038"/>
                    <a:pt x="19050" y="1193038"/>
                  </a:cubicBezTo>
                  <a:cubicBezTo>
                    <a:pt x="8509" y="1193038"/>
                    <a:pt x="0" y="1184529"/>
                    <a:pt x="0" y="1173988"/>
                  </a:cubicBezTo>
                  <a:close/>
                  <a:moveTo>
                    <a:pt x="0" y="907288"/>
                  </a:moveTo>
                  <a:lnTo>
                    <a:pt x="0" y="792988"/>
                  </a:lnTo>
                  <a:cubicBezTo>
                    <a:pt x="0" y="782447"/>
                    <a:pt x="8509" y="773938"/>
                    <a:pt x="19050" y="773938"/>
                  </a:cubicBezTo>
                  <a:cubicBezTo>
                    <a:pt x="29591" y="773938"/>
                    <a:pt x="38100" y="782447"/>
                    <a:pt x="38100" y="792988"/>
                  </a:cubicBezTo>
                  <a:lnTo>
                    <a:pt x="38100" y="907288"/>
                  </a:lnTo>
                  <a:cubicBezTo>
                    <a:pt x="38100" y="917829"/>
                    <a:pt x="29591" y="926338"/>
                    <a:pt x="19050" y="926338"/>
                  </a:cubicBezTo>
                  <a:cubicBezTo>
                    <a:pt x="8509" y="926338"/>
                    <a:pt x="0" y="917829"/>
                    <a:pt x="0" y="907288"/>
                  </a:cubicBezTo>
                  <a:close/>
                  <a:moveTo>
                    <a:pt x="0" y="640588"/>
                  </a:moveTo>
                  <a:lnTo>
                    <a:pt x="0" y="526288"/>
                  </a:lnTo>
                  <a:cubicBezTo>
                    <a:pt x="0" y="515747"/>
                    <a:pt x="8509" y="507238"/>
                    <a:pt x="19050" y="507238"/>
                  </a:cubicBezTo>
                  <a:cubicBezTo>
                    <a:pt x="29591" y="507238"/>
                    <a:pt x="38100" y="515747"/>
                    <a:pt x="38100" y="526288"/>
                  </a:cubicBezTo>
                  <a:lnTo>
                    <a:pt x="38100" y="640588"/>
                  </a:lnTo>
                  <a:cubicBezTo>
                    <a:pt x="38100" y="651129"/>
                    <a:pt x="29591" y="659638"/>
                    <a:pt x="19050" y="659638"/>
                  </a:cubicBezTo>
                  <a:cubicBezTo>
                    <a:pt x="8509" y="659638"/>
                    <a:pt x="0" y="651129"/>
                    <a:pt x="0" y="640588"/>
                  </a:cubicBezTo>
                  <a:close/>
                  <a:moveTo>
                    <a:pt x="0" y="373888"/>
                  </a:moveTo>
                  <a:lnTo>
                    <a:pt x="0" y="259588"/>
                  </a:lnTo>
                  <a:cubicBezTo>
                    <a:pt x="0" y="249047"/>
                    <a:pt x="8509" y="240538"/>
                    <a:pt x="19050" y="240538"/>
                  </a:cubicBezTo>
                  <a:cubicBezTo>
                    <a:pt x="29591" y="240538"/>
                    <a:pt x="38100" y="249047"/>
                    <a:pt x="38100" y="259588"/>
                  </a:cubicBezTo>
                  <a:lnTo>
                    <a:pt x="38100" y="373888"/>
                  </a:lnTo>
                  <a:cubicBezTo>
                    <a:pt x="38100" y="384429"/>
                    <a:pt x="29591" y="392938"/>
                    <a:pt x="19050" y="392938"/>
                  </a:cubicBezTo>
                  <a:cubicBezTo>
                    <a:pt x="8509" y="392938"/>
                    <a:pt x="0" y="384429"/>
                    <a:pt x="0" y="373888"/>
                  </a:cubicBezTo>
                  <a:close/>
                  <a:moveTo>
                    <a:pt x="0" y="107188"/>
                  </a:moveTo>
                  <a:lnTo>
                    <a:pt x="0" y="19050"/>
                  </a:lnTo>
                  <a:cubicBezTo>
                    <a:pt x="0" y="8509"/>
                    <a:pt x="8509" y="0"/>
                    <a:pt x="19050" y="0"/>
                  </a:cubicBezTo>
                  <a:lnTo>
                    <a:pt x="133350" y="0"/>
                  </a:lnTo>
                  <a:cubicBezTo>
                    <a:pt x="143891" y="0"/>
                    <a:pt x="152400" y="8509"/>
                    <a:pt x="152400" y="19050"/>
                  </a:cubicBezTo>
                  <a:cubicBezTo>
                    <a:pt x="152400" y="29591"/>
                    <a:pt x="143891" y="38100"/>
                    <a:pt x="133350" y="38100"/>
                  </a:cubicBezTo>
                  <a:lnTo>
                    <a:pt x="19050" y="38100"/>
                  </a:lnTo>
                  <a:lnTo>
                    <a:pt x="19050" y="19050"/>
                  </a:lnTo>
                  <a:lnTo>
                    <a:pt x="38100" y="19050"/>
                  </a:lnTo>
                  <a:lnTo>
                    <a:pt x="38100" y="107188"/>
                  </a:lnTo>
                  <a:cubicBezTo>
                    <a:pt x="38100" y="117729"/>
                    <a:pt x="29591" y="126238"/>
                    <a:pt x="19050" y="126238"/>
                  </a:cubicBezTo>
                  <a:cubicBezTo>
                    <a:pt x="8509" y="126238"/>
                    <a:pt x="0" y="117729"/>
                    <a:pt x="0" y="107188"/>
                  </a:cubicBezTo>
                  <a:close/>
                </a:path>
              </a:pathLst>
            </a:custGeom>
            <a:solidFill>
              <a:srgbClr val="000000">
                <a:alpha val="0"/>
              </a:srgb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18" name="Google Shape;1318;p74"/>
          <p:cNvGrpSpPr/>
          <p:nvPr/>
        </p:nvGrpSpPr>
        <p:grpSpPr>
          <a:xfrm>
            <a:off x="8913862" y="1388298"/>
            <a:ext cx="2613406" cy="3180779"/>
            <a:chOff x="0" y="0"/>
            <a:chExt cx="5226812" cy="6361557"/>
          </a:xfrm>
        </p:grpSpPr>
        <p:sp>
          <p:nvSpPr>
            <p:cNvPr id="1319" name="Google Shape;1319;p74"/>
            <p:cNvSpPr/>
            <p:nvPr/>
          </p:nvSpPr>
          <p:spPr>
            <a:xfrm>
              <a:off x="19050" y="19050"/>
              <a:ext cx="5188712" cy="6323457"/>
            </a:xfrm>
            <a:custGeom>
              <a:avLst/>
              <a:gdLst/>
              <a:ahLst/>
              <a:cxnLst/>
              <a:rect l="l" t="t" r="r" b="b"/>
              <a:pathLst>
                <a:path w="5188712" h="6323457" extrusionOk="0">
                  <a:moveTo>
                    <a:pt x="0" y="0"/>
                  </a:moveTo>
                  <a:lnTo>
                    <a:pt x="5188712" y="0"/>
                  </a:lnTo>
                  <a:lnTo>
                    <a:pt x="5188712" y="6323457"/>
                  </a:lnTo>
                  <a:lnTo>
                    <a:pt x="0" y="6323457"/>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20" name="Google Shape;1320;p74"/>
            <p:cNvSpPr/>
            <p:nvPr/>
          </p:nvSpPr>
          <p:spPr>
            <a:xfrm>
              <a:off x="0" y="0"/>
              <a:ext cx="5226812" cy="6361557"/>
            </a:xfrm>
            <a:custGeom>
              <a:avLst/>
              <a:gdLst/>
              <a:ahLst/>
              <a:cxnLst/>
              <a:rect l="l" t="t" r="r" b="b"/>
              <a:pathLst>
                <a:path w="5226812" h="6361557" extrusionOk="0">
                  <a:moveTo>
                    <a:pt x="285750" y="0"/>
                  </a:moveTo>
                  <a:lnTo>
                    <a:pt x="400050" y="0"/>
                  </a:lnTo>
                  <a:cubicBezTo>
                    <a:pt x="410591" y="0"/>
                    <a:pt x="419100" y="8509"/>
                    <a:pt x="419100" y="19050"/>
                  </a:cubicBezTo>
                  <a:cubicBezTo>
                    <a:pt x="419100" y="29591"/>
                    <a:pt x="410591" y="38100"/>
                    <a:pt x="400050" y="38100"/>
                  </a:cubicBezTo>
                  <a:lnTo>
                    <a:pt x="285750" y="38100"/>
                  </a:lnTo>
                  <a:cubicBezTo>
                    <a:pt x="275209" y="38100"/>
                    <a:pt x="266700" y="29591"/>
                    <a:pt x="266700" y="19050"/>
                  </a:cubicBezTo>
                  <a:cubicBezTo>
                    <a:pt x="266700" y="8509"/>
                    <a:pt x="275209" y="0"/>
                    <a:pt x="285750" y="0"/>
                  </a:cubicBezTo>
                  <a:close/>
                  <a:moveTo>
                    <a:pt x="552450" y="0"/>
                  </a:moveTo>
                  <a:lnTo>
                    <a:pt x="666750" y="0"/>
                  </a:lnTo>
                  <a:cubicBezTo>
                    <a:pt x="677291" y="0"/>
                    <a:pt x="685800" y="8509"/>
                    <a:pt x="685800" y="19050"/>
                  </a:cubicBezTo>
                  <a:cubicBezTo>
                    <a:pt x="685800" y="29591"/>
                    <a:pt x="677291" y="38100"/>
                    <a:pt x="666750" y="38100"/>
                  </a:cubicBezTo>
                  <a:lnTo>
                    <a:pt x="552450" y="38100"/>
                  </a:lnTo>
                  <a:cubicBezTo>
                    <a:pt x="541909" y="38100"/>
                    <a:pt x="533400" y="29591"/>
                    <a:pt x="533400" y="19050"/>
                  </a:cubicBezTo>
                  <a:cubicBezTo>
                    <a:pt x="533400" y="8509"/>
                    <a:pt x="541909" y="0"/>
                    <a:pt x="552450" y="0"/>
                  </a:cubicBezTo>
                  <a:close/>
                  <a:moveTo>
                    <a:pt x="819150" y="0"/>
                  </a:moveTo>
                  <a:lnTo>
                    <a:pt x="933450" y="0"/>
                  </a:lnTo>
                  <a:cubicBezTo>
                    <a:pt x="943991" y="0"/>
                    <a:pt x="952500" y="8509"/>
                    <a:pt x="952500" y="19050"/>
                  </a:cubicBezTo>
                  <a:cubicBezTo>
                    <a:pt x="952500" y="29591"/>
                    <a:pt x="943991" y="38100"/>
                    <a:pt x="933450" y="38100"/>
                  </a:cubicBezTo>
                  <a:lnTo>
                    <a:pt x="819150" y="38100"/>
                  </a:lnTo>
                  <a:cubicBezTo>
                    <a:pt x="808609" y="38100"/>
                    <a:pt x="800100" y="29591"/>
                    <a:pt x="800100" y="19050"/>
                  </a:cubicBezTo>
                  <a:cubicBezTo>
                    <a:pt x="800100" y="8509"/>
                    <a:pt x="808609" y="0"/>
                    <a:pt x="819150" y="0"/>
                  </a:cubicBezTo>
                  <a:close/>
                  <a:moveTo>
                    <a:pt x="1085850" y="0"/>
                  </a:moveTo>
                  <a:lnTo>
                    <a:pt x="1200150" y="0"/>
                  </a:lnTo>
                  <a:cubicBezTo>
                    <a:pt x="1210691" y="0"/>
                    <a:pt x="1219200" y="8509"/>
                    <a:pt x="1219200" y="19050"/>
                  </a:cubicBezTo>
                  <a:cubicBezTo>
                    <a:pt x="1219200" y="29591"/>
                    <a:pt x="1210691" y="38100"/>
                    <a:pt x="1200150" y="38100"/>
                  </a:cubicBezTo>
                  <a:lnTo>
                    <a:pt x="1085850" y="38100"/>
                  </a:lnTo>
                  <a:cubicBezTo>
                    <a:pt x="1075309" y="38100"/>
                    <a:pt x="1066800" y="29591"/>
                    <a:pt x="1066800" y="19050"/>
                  </a:cubicBezTo>
                  <a:cubicBezTo>
                    <a:pt x="1066800" y="8509"/>
                    <a:pt x="1075309" y="0"/>
                    <a:pt x="1085850" y="0"/>
                  </a:cubicBezTo>
                  <a:close/>
                  <a:moveTo>
                    <a:pt x="1352550" y="0"/>
                  </a:moveTo>
                  <a:lnTo>
                    <a:pt x="1466850" y="0"/>
                  </a:lnTo>
                  <a:cubicBezTo>
                    <a:pt x="1477391" y="0"/>
                    <a:pt x="1485900" y="8509"/>
                    <a:pt x="1485900" y="19050"/>
                  </a:cubicBezTo>
                  <a:cubicBezTo>
                    <a:pt x="1485900" y="29591"/>
                    <a:pt x="1477391" y="38100"/>
                    <a:pt x="1466850" y="38100"/>
                  </a:cubicBezTo>
                  <a:lnTo>
                    <a:pt x="1352550" y="38100"/>
                  </a:lnTo>
                  <a:cubicBezTo>
                    <a:pt x="1342009" y="38100"/>
                    <a:pt x="1333500" y="29591"/>
                    <a:pt x="1333500" y="19050"/>
                  </a:cubicBezTo>
                  <a:cubicBezTo>
                    <a:pt x="1333500" y="8509"/>
                    <a:pt x="1342009" y="0"/>
                    <a:pt x="1352550" y="0"/>
                  </a:cubicBezTo>
                  <a:close/>
                  <a:moveTo>
                    <a:pt x="1619250" y="0"/>
                  </a:moveTo>
                  <a:lnTo>
                    <a:pt x="1733550" y="0"/>
                  </a:lnTo>
                  <a:cubicBezTo>
                    <a:pt x="1744091" y="0"/>
                    <a:pt x="1752600" y="8509"/>
                    <a:pt x="1752600" y="19050"/>
                  </a:cubicBezTo>
                  <a:cubicBezTo>
                    <a:pt x="1752600" y="29591"/>
                    <a:pt x="1744091" y="38100"/>
                    <a:pt x="1733550" y="38100"/>
                  </a:cubicBezTo>
                  <a:lnTo>
                    <a:pt x="1619250" y="38100"/>
                  </a:lnTo>
                  <a:cubicBezTo>
                    <a:pt x="1608709" y="38100"/>
                    <a:pt x="1600200" y="29591"/>
                    <a:pt x="1600200" y="19050"/>
                  </a:cubicBezTo>
                  <a:cubicBezTo>
                    <a:pt x="1600200" y="8509"/>
                    <a:pt x="1608709" y="0"/>
                    <a:pt x="1619250" y="0"/>
                  </a:cubicBezTo>
                  <a:close/>
                  <a:moveTo>
                    <a:pt x="1885950" y="0"/>
                  </a:moveTo>
                  <a:lnTo>
                    <a:pt x="2000250" y="0"/>
                  </a:lnTo>
                  <a:cubicBezTo>
                    <a:pt x="2010791" y="0"/>
                    <a:pt x="2019300" y="8509"/>
                    <a:pt x="2019300" y="19050"/>
                  </a:cubicBezTo>
                  <a:cubicBezTo>
                    <a:pt x="2019300" y="29591"/>
                    <a:pt x="2010791" y="38100"/>
                    <a:pt x="2000250" y="38100"/>
                  </a:cubicBezTo>
                  <a:lnTo>
                    <a:pt x="1885950" y="38100"/>
                  </a:lnTo>
                  <a:cubicBezTo>
                    <a:pt x="1875409" y="38100"/>
                    <a:pt x="1866900" y="29591"/>
                    <a:pt x="1866900" y="19050"/>
                  </a:cubicBezTo>
                  <a:cubicBezTo>
                    <a:pt x="1866900" y="8509"/>
                    <a:pt x="1875409" y="0"/>
                    <a:pt x="1885950" y="0"/>
                  </a:cubicBezTo>
                  <a:close/>
                  <a:moveTo>
                    <a:pt x="2152650" y="0"/>
                  </a:moveTo>
                  <a:lnTo>
                    <a:pt x="2266950" y="0"/>
                  </a:lnTo>
                  <a:cubicBezTo>
                    <a:pt x="2277491" y="0"/>
                    <a:pt x="2286000" y="8509"/>
                    <a:pt x="2286000" y="19050"/>
                  </a:cubicBezTo>
                  <a:cubicBezTo>
                    <a:pt x="2286000" y="29591"/>
                    <a:pt x="2277491" y="38100"/>
                    <a:pt x="2266950" y="38100"/>
                  </a:cubicBezTo>
                  <a:lnTo>
                    <a:pt x="2152650" y="38100"/>
                  </a:lnTo>
                  <a:cubicBezTo>
                    <a:pt x="2142109" y="38100"/>
                    <a:pt x="2133600" y="29591"/>
                    <a:pt x="2133600" y="19050"/>
                  </a:cubicBezTo>
                  <a:cubicBezTo>
                    <a:pt x="2133600" y="8509"/>
                    <a:pt x="2142109" y="0"/>
                    <a:pt x="2152650" y="0"/>
                  </a:cubicBezTo>
                  <a:close/>
                  <a:moveTo>
                    <a:pt x="2419350" y="0"/>
                  </a:moveTo>
                  <a:lnTo>
                    <a:pt x="2533650" y="0"/>
                  </a:lnTo>
                  <a:cubicBezTo>
                    <a:pt x="2544191" y="0"/>
                    <a:pt x="2552700" y="8509"/>
                    <a:pt x="2552700" y="19050"/>
                  </a:cubicBezTo>
                  <a:cubicBezTo>
                    <a:pt x="2552700" y="29591"/>
                    <a:pt x="2544191" y="38100"/>
                    <a:pt x="2533650" y="38100"/>
                  </a:cubicBezTo>
                  <a:lnTo>
                    <a:pt x="2419350" y="38100"/>
                  </a:lnTo>
                  <a:cubicBezTo>
                    <a:pt x="2408809" y="38100"/>
                    <a:pt x="2400300" y="29591"/>
                    <a:pt x="2400300" y="19050"/>
                  </a:cubicBezTo>
                  <a:cubicBezTo>
                    <a:pt x="2400300" y="8509"/>
                    <a:pt x="2408809" y="0"/>
                    <a:pt x="2419350" y="0"/>
                  </a:cubicBezTo>
                  <a:close/>
                  <a:moveTo>
                    <a:pt x="2686050" y="0"/>
                  </a:moveTo>
                  <a:lnTo>
                    <a:pt x="2800350" y="0"/>
                  </a:lnTo>
                  <a:cubicBezTo>
                    <a:pt x="2810891" y="0"/>
                    <a:pt x="2819400" y="8509"/>
                    <a:pt x="2819400" y="19050"/>
                  </a:cubicBezTo>
                  <a:cubicBezTo>
                    <a:pt x="2819400" y="29591"/>
                    <a:pt x="2810891" y="38100"/>
                    <a:pt x="2800350" y="38100"/>
                  </a:cubicBezTo>
                  <a:lnTo>
                    <a:pt x="2686050" y="38100"/>
                  </a:lnTo>
                  <a:cubicBezTo>
                    <a:pt x="2675509" y="38100"/>
                    <a:pt x="2667000" y="29591"/>
                    <a:pt x="2667000" y="19050"/>
                  </a:cubicBezTo>
                  <a:cubicBezTo>
                    <a:pt x="2667000" y="8509"/>
                    <a:pt x="2675509" y="0"/>
                    <a:pt x="2686050" y="0"/>
                  </a:cubicBezTo>
                  <a:close/>
                  <a:moveTo>
                    <a:pt x="2952750" y="0"/>
                  </a:moveTo>
                  <a:lnTo>
                    <a:pt x="3067050" y="0"/>
                  </a:lnTo>
                  <a:cubicBezTo>
                    <a:pt x="3077591" y="0"/>
                    <a:pt x="3086100" y="8509"/>
                    <a:pt x="3086100" y="19050"/>
                  </a:cubicBezTo>
                  <a:cubicBezTo>
                    <a:pt x="3086100" y="29591"/>
                    <a:pt x="3077591" y="38100"/>
                    <a:pt x="3067050" y="38100"/>
                  </a:cubicBezTo>
                  <a:lnTo>
                    <a:pt x="2952750" y="38100"/>
                  </a:lnTo>
                  <a:cubicBezTo>
                    <a:pt x="2942209" y="38100"/>
                    <a:pt x="2933700" y="29591"/>
                    <a:pt x="2933700" y="19050"/>
                  </a:cubicBezTo>
                  <a:cubicBezTo>
                    <a:pt x="2933700" y="8509"/>
                    <a:pt x="2942209" y="0"/>
                    <a:pt x="2952750" y="0"/>
                  </a:cubicBezTo>
                  <a:close/>
                  <a:moveTo>
                    <a:pt x="3219450" y="0"/>
                  </a:moveTo>
                  <a:lnTo>
                    <a:pt x="3333750" y="0"/>
                  </a:lnTo>
                  <a:cubicBezTo>
                    <a:pt x="3344291" y="0"/>
                    <a:pt x="3352800" y="8509"/>
                    <a:pt x="3352800" y="19050"/>
                  </a:cubicBezTo>
                  <a:cubicBezTo>
                    <a:pt x="3352800" y="29591"/>
                    <a:pt x="3344291" y="38100"/>
                    <a:pt x="3333750" y="38100"/>
                  </a:cubicBezTo>
                  <a:lnTo>
                    <a:pt x="3219450" y="38100"/>
                  </a:lnTo>
                  <a:cubicBezTo>
                    <a:pt x="3208909" y="38100"/>
                    <a:pt x="3200400" y="29591"/>
                    <a:pt x="3200400" y="19050"/>
                  </a:cubicBezTo>
                  <a:cubicBezTo>
                    <a:pt x="3200400" y="8509"/>
                    <a:pt x="3208909" y="0"/>
                    <a:pt x="3219450" y="0"/>
                  </a:cubicBezTo>
                  <a:close/>
                  <a:moveTo>
                    <a:pt x="3486150" y="0"/>
                  </a:moveTo>
                  <a:lnTo>
                    <a:pt x="3600450" y="0"/>
                  </a:lnTo>
                  <a:cubicBezTo>
                    <a:pt x="3610991" y="0"/>
                    <a:pt x="3619500" y="8509"/>
                    <a:pt x="3619500" y="19050"/>
                  </a:cubicBezTo>
                  <a:cubicBezTo>
                    <a:pt x="3619500" y="29591"/>
                    <a:pt x="3610991" y="38100"/>
                    <a:pt x="3600450" y="38100"/>
                  </a:cubicBezTo>
                  <a:lnTo>
                    <a:pt x="3486150" y="38100"/>
                  </a:lnTo>
                  <a:cubicBezTo>
                    <a:pt x="3475609" y="38100"/>
                    <a:pt x="3467100" y="29591"/>
                    <a:pt x="3467100" y="19050"/>
                  </a:cubicBezTo>
                  <a:cubicBezTo>
                    <a:pt x="3467100" y="8509"/>
                    <a:pt x="3475609" y="0"/>
                    <a:pt x="3486150" y="0"/>
                  </a:cubicBezTo>
                  <a:close/>
                  <a:moveTo>
                    <a:pt x="3752850" y="0"/>
                  </a:moveTo>
                  <a:lnTo>
                    <a:pt x="3867150" y="0"/>
                  </a:lnTo>
                  <a:cubicBezTo>
                    <a:pt x="3877691" y="0"/>
                    <a:pt x="3886200" y="8509"/>
                    <a:pt x="3886200" y="19050"/>
                  </a:cubicBezTo>
                  <a:cubicBezTo>
                    <a:pt x="3886200" y="29591"/>
                    <a:pt x="3877691" y="38100"/>
                    <a:pt x="3867150" y="38100"/>
                  </a:cubicBezTo>
                  <a:lnTo>
                    <a:pt x="3752850" y="38100"/>
                  </a:lnTo>
                  <a:cubicBezTo>
                    <a:pt x="3742309" y="38100"/>
                    <a:pt x="3733800" y="29591"/>
                    <a:pt x="3733800" y="19050"/>
                  </a:cubicBezTo>
                  <a:cubicBezTo>
                    <a:pt x="3733800" y="8509"/>
                    <a:pt x="3742309" y="0"/>
                    <a:pt x="3752850" y="0"/>
                  </a:cubicBezTo>
                  <a:close/>
                  <a:moveTo>
                    <a:pt x="4019550" y="0"/>
                  </a:moveTo>
                  <a:lnTo>
                    <a:pt x="4133850" y="0"/>
                  </a:lnTo>
                  <a:cubicBezTo>
                    <a:pt x="4144391" y="0"/>
                    <a:pt x="4152900" y="8509"/>
                    <a:pt x="4152900" y="19050"/>
                  </a:cubicBezTo>
                  <a:cubicBezTo>
                    <a:pt x="4152900" y="29591"/>
                    <a:pt x="4144391" y="38100"/>
                    <a:pt x="4133850" y="38100"/>
                  </a:cubicBezTo>
                  <a:lnTo>
                    <a:pt x="4019550" y="38100"/>
                  </a:lnTo>
                  <a:cubicBezTo>
                    <a:pt x="4009009" y="38100"/>
                    <a:pt x="4000500" y="29591"/>
                    <a:pt x="4000500" y="19050"/>
                  </a:cubicBezTo>
                  <a:cubicBezTo>
                    <a:pt x="4000500" y="8509"/>
                    <a:pt x="4009009" y="0"/>
                    <a:pt x="4019550" y="0"/>
                  </a:cubicBezTo>
                  <a:close/>
                  <a:moveTo>
                    <a:pt x="4286250" y="0"/>
                  </a:moveTo>
                  <a:lnTo>
                    <a:pt x="4400550" y="0"/>
                  </a:lnTo>
                  <a:cubicBezTo>
                    <a:pt x="4411091" y="0"/>
                    <a:pt x="4419600" y="8509"/>
                    <a:pt x="4419600" y="19050"/>
                  </a:cubicBezTo>
                  <a:cubicBezTo>
                    <a:pt x="4419600" y="29591"/>
                    <a:pt x="4411091" y="38100"/>
                    <a:pt x="4400550" y="38100"/>
                  </a:cubicBezTo>
                  <a:lnTo>
                    <a:pt x="4286250" y="38100"/>
                  </a:lnTo>
                  <a:cubicBezTo>
                    <a:pt x="4275709" y="38100"/>
                    <a:pt x="4267200" y="29591"/>
                    <a:pt x="4267200" y="19050"/>
                  </a:cubicBezTo>
                  <a:cubicBezTo>
                    <a:pt x="4267200" y="8509"/>
                    <a:pt x="4275709" y="0"/>
                    <a:pt x="4286250" y="0"/>
                  </a:cubicBezTo>
                  <a:close/>
                  <a:moveTo>
                    <a:pt x="4552950" y="0"/>
                  </a:moveTo>
                  <a:lnTo>
                    <a:pt x="4667250" y="0"/>
                  </a:lnTo>
                  <a:cubicBezTo>
                    <a:pt x="4677791" y="0"/>
                    <a:pt x="4686300" y="8509"/>
                    <a:pt x="4686300" y="19050"/>
                  </a:cubicBezTo>
                  <a:cubicBezTo>
                    <a:pt x="4686300" y="29591"/>
                    <a:pt x="4677791" y="38100"/>
                    <a:pt x="4667250" y="38100"/>
                  </a:cubicBezTo>
                  <a:lnTo>
                    <a:pt x="4552950" y="38100"/>
                  </a:lnTo>
                  <a:cubicBezTo>
                    <a:pt x="4542409" y="38100"/>
                    <a:pt x="4533900" y="29591"/>
                    <a:pt x="4533900" y="19050"/>
                  </a:cubicBezTo>
                  <a:cubicBezTo>
                    <a:pt x="4533900" y="8509"/>
                    <a:pt x="4542409" y="0"/>
                    <a:pt x="4552950" y="0"/>
                  </a:cubicBezTo>
                  <a:close/>
                  <a:moveTo>
                    <a:pt x="4819650" y="0"/>
                  </a:moveTo>
                  <a:lnTo>
                    <a:pt x="4933950" y="0"/>
                  </a:lnTo>
                  <a:cubicBezTo>
                    <a:pt x="4944491" y="0"/>
                    <a:pt x="4953000" y="8509"/>
                    <a:pt x="4953000" y="19050"/>
                  </a:cubicBezTo>
                  <a:cubicBezTo>
                    <a:pt x="4953000" y="29591"/>
                    <a:pt x="4944491" y="38100"/>
                    <a:pt x="4933950" y="38100"/>
                  </a:cubicBezTo>
                  <a:lnTo>
                    <a:pt x="4819650" y="38100"/>
                  </a:lnTo>
                  <a:cubicBezTo>
                    <a:pt x="4809109" y="38100"/>
                    <a:pt x="4800600" y="29591"/>
                    <a:pt x="4800600" y="19050"/>
                  </a:cubicBezTo>
                  <a:cubicBezTo>
                    <a:pt x="4800600" y="8509"/>
                    <a:pt x="4809109" y="0"/>
                    <a:pt x="4819650" y="0"/>
                  </a:cubicBezTo>
                  <a:close/>
                  <a:moveTo>
                    <a:pt x="5086350" y="0"/>
                  </a:moveTo>
                  <a:lnTo>
                    <a:pt x="5200650" y="0"/>
                  </a:lnTo>
                  <a:cubicBezTo>
                    <a:pt x="5211191" y="0"/>
                    <a:pt x="5219700" y="8509"/>
                    <a:pt x="5219700" y="19050"/>
                  </a:cubicBezTo>
                  <a:cubicBezTo>
                    <a:pt x="5219700" y="29591"/>
                    <a:pt x="5211191" y="38100"/>
                    <a:pt x="5200650" y="38100"/>
                  </a:cubicBezTo>
                  <a:lnTo>
                    <a:pt x="5086350" y="38100"/>
                  </a:lnTo>
                  <a:cubicBezTo>
                    <a:pt x="5075809" y="38100"/>
                    <a:pt x="5067300" y="29591"/>
                    <a:pt x="5067300" y="19050"/>
                  </a:cubicBezTo>
                  <a:cubicBezTo>
                    <a:pt x="5067300" y="8509"/>
                    <a:pt x="5075809" y="0"/>
                    <a:pt x="5086350" y="0"/>
                  </a:cubicBezTo>
                  <a:close/>
                  <a:moveTo>
                    <a:pt x="5226812" y="164338"/>
                  </a:moveTo>
                  <a:lnTo>
                    <a:pt x="5226812" y="278638"/>
                  </a:lnTo>
                  <a:cubicBezTo>
                    <a:pt x="5226812" y="289179"/>
                    <a:pt x="5218303" y="297688"/>
                    <a:pt x="5207762" y="297688"/>
                  </a:cubicBezTo>
                  <a:cubicBezTo>
                    <a:pt x="5197221" y="297688"/>
                    <a:pt x="5188712" y="289179"/>
                    <a:pt x="5188712" y="278638"/>
                  </a:cubicBezTo>
                  <a:lnTo>
                    <a:pt x="5188712" y="164338"/>
                  </a:lnTo>
                  <a:cubicBezTo>
                    <a:pt x="5188712" y="153797"/>
                    <a:pt x="5197221" y="145288"/>
                    <a:pt x="5207762" y="145288"/>
                  </a:cubicBezTo>
                  <a:cubicBezTo>
                    <a:pt x="5218303" y="145288"/>
                    <a:pt x="5226812" y="153797"/>
                    <a:pt x="5226812" y="164338"/>
                  </a:cubicBezTo>
                  <a:close/>
                  <a:moveTo>
                    <a:pt x="5226812" y="431038"/>
                  </a:moveTo>
                  <a:lnTo>
                    <a:pt x="5226812" y="545338"/>
                  </a:lnTo>
                  <a:cubicBezTo>
                    <a:pt x="5226812" y="555879"/>
                    <a:pt x="5218303" y="564388"/>
                    <a:pt x="5207762" y="564388"/>
                  </a:cubicBezTo>
                  <a:cubicBezTo>
                    <a:pt x="5197221" y="564388"/>
                    <a:pt x="5188712" y="555879"/>
                    <a:pt x="5188712" y="545338"/>
                  </a:cubicBezTo>
                  <a:lnTo>
                    <a:pt x="5188712" y="431038"/>
                  </a:lnTo>
                  <a:cubicBezTo>
                    <a:pt x="5188712" y="420497"/>
                    <a:pt x="5197221" y="411988"/>
                    <a:pt x="5207762" y="411988"/>
                  </a:cubicBezTo>
                  <a:cubicBezTo>
                    <a:pt x="5218303" y="411988"/>
                    <a:pt x="5226812" y="420497"/>
                    <a:pt x="5226812" y="431038"/>
                  </a:cubicBezTo>
                  <a:close/>
                  <a:moveTo>
                    <a:pt x="5226812" y="697738"/>
                  </a:moveTo>
                  <a:lnTo>
                    <a:pt x="5226812" y="812038"/>
                  </a:lnTo>
                  <a:cubicBezTo>
                    <a:pt x="5226812" y="822579"/>
                    <a:pt x="5218303" y="831088"/>
                    <a:pt x="5207762" y="831088"/>
                  </a:cubicBezTo>
                  <a:cubicBezTo>
                    <a:pt x="5197221" y="831088"/>
                    <a:pt x="5188712" y="822579"/>
                    <a:pt x="5188712" y="812038"/>
                  </a:cubicBezTo>
                  <a:lnTo>
                    <a:pt x="5188712" y="697738"/>
                  </a:lnTo>
                  <a:cubicBezTo>
                    <a:pt x="5188712" y="687197"/>
                    <a:pt x="5197221" y="678688"/>
                    <a:pt x="5207762" y="678688"/>
                  </a:cubicBezTo>
                  <a:cubicBezTo>
                    <a:pt x="5218303" y="678688"/>
                    <a:pt x="5226812" y="687197"/>
                    <a:pt x="5226812" y="697738"/>
                  </a:cubicBezTo>
                  <a:close/>
                  <a:moveTo>
                    <a:pt x="5226812" y="964438"/>
                  </a:moveTo>
                  <a:lnTo>
                    <a:pt x="5226812" y="1078738"/>
                  </a:lnTo>
                  <a:cubicBezTo>
                    <a:pt x="5226812" y="1089279"/>
                    <a:pt x="5218303" y="1097788"/>
                    <a:pt x="5207762" y="1097788"/>
                  </a:cubicBezTo>
                  <a:cubicBezTo>
                    <a:pt x="5197221" y="1097788"/>
                    <a:pt x="5188712" y="1089279"/>
                    <a:pt x="5188712" y="1078738"/>
                  </a:cubicBezTo>
                  <a:lnTo>
                    <a:pt x="5188712" y="964438"/>
                  </a:lnTo>
                  <a:cubicBezTo>
                    <a:pt x="5188712" y="953897"/>
                    <a:pt x="5197221" y="945388"/>
                    <a:pt x="5207762" y="945388"/>
                  </a:cubicBezTo>
                  <a:cubicBezTo>
                    <a:pt x="5218303" y="945388"/>
                    <a:pt x="5226812" y="953897"/>
                    <a:pt x="5226812" y="964438"/>
                  </a:cubicBezTo>
                  <a:close/>
                  <a:moveTo>
                    <a:pt x="5226812" y="1231138"/>
                  </a:moveTo>
                  <a:lnTo>
                    <a:pt x="5226812" y="1345438"/>
                  </a:lnTo>
                  <a:cubicBezTo>
                    <a:pt x="5226812" y="1355979"/>
                    <a:pt x="5218303" y="1364488"/>
                    <a:pt x="5207762" y="1364488"/>
                  </a:cubicBezTo>
                  <a:cubicBezTo>
                    <a:pt x="5197221" y="1364488"/>
                    <a:pt x="5188712" y="1355979"/>
                    <a:pt x="5188712" y="1345438"/>
                  </a:cubicBezTo>
                  <a:lnTo>
                    <a:pt x="5188712" y="1231138"/>
                  </a:lnTo>
                  <a:cubicBezTo>
                    <a:pt x="5188712" y="1220597"/>
                    <a:pt x="5197221" y="1212088"/>
                    <a:pt x="5207762" y="1212088"/>
                  </a:cubicBezTo>
                  <a:cubicBezTo>
                    <a:pt x="5218303" y="1212088"/>
                    <a:pt x="5226812" y="1220597"/>
                    <a:pt x="5226812" y="1231138"/>
                  </a:cubicBezTo>
                  <a:close/>
                  <a:moveTo>
                    <a:pt x="5226812" y="1497838"/>
                  </a:moveTo>
                  <a:lnTo>
                    <a:pt x="5226812" y="1612138"/>
                  </a:lnTo>
                  <a:cubicBezTo>
                    <a:pt x="5226812" y="1622679"/>
                    <a:pt x="5218303" y="1631188"/>
                    <a:pt x="5207762" y="1631188"/>
                  </a:cubicBezTo>
                  <a:cubicBezTo>
                    <a:pt x="5197221" y="1631188"/>
                    <a:pt x="5188712" y="1622679"/>
                    <a:pt x="5188712" y="1612138"/>
                  </a:cubicBezTo>
                  <a:lnTo>
                    <a:pt x="5188712" y="1497838"/>
                  </a:lnTo>
                  <a:cubicBezTo>
                    <a:pt x="5188712" y="1487297"/>
                    <a:pt x="5197221" y="1478788"/>
                    <a:pt x="5207762" y="1478788"/>
                  </a:cubicBezTo>
                  <a:cubicBezTo>
                    <a:pt x="5218303" y="1478788"/>
                    <a:pt x="5226812" y="1487297"/>
                    <a:pt x="5226812" y="1497838"/>
                  </a:cubicBezTo>
                  <a:close/>
                  <a:moveTo>
                    <a:pt x="5226812" y="1764538"/>
                  </a:moveTo>
                  <a:lnTo>
                    <a:pt x="5226812" y="1878838"/>
                  </a:lnTo>
                  <a:cubicBezTo>
                    <a:pt x="5226812" y="1889379"/>
                    <a:pt x="5218303" y="1897888"/>
                    <a:pt x="5207762" y="1897888"/>
                  </a:cubicBezTo>
                  <a:cubicBezTo>
                    <a:pt x="5197221" y="1897888"/>
                    <a:pt x="5188712" y="1889379"/>
                    <a:pt x="5188712" y="1878838"/>
                  </a:cubicBezTo>
                  <a:lnTo>
                    <a:pt x="5188712" y="1764538"/>
                  </a:lnTo>
                  <a:cubicBezTo>
                    <a:pt x="5188712" y="1753997"/>
                    <a:pt x="5197221" y="1745488"/>
                    <a:pt x="5207762" y="1745488"/>
                  </a:cubicBezTo>
                  <a:cubicBezTo>
                    <a:pt x="5218303" y="1745488"/>
                    <a:pt x="5226812" y="1753997"/>
                    <a:pt x="5226812" y="1764538"/>
                  </a:cubicBezTo>
                  <a:close/>
                  <a:moveTo>
                    <a:pt x="5226812" y="2031238"/>
                  </a:moveTo>
                  <a:lnTo>
                    <a:pt x="5226812" y="2145538"/>
                  </a:lnTo>
                  <a:cubicBezTo>
                    <a:pt x="5226812" y="2156079"/>
                    <a:pt x="5218303" y="2164588"/>
                    <a:pt x="5207762" y="2164588"/>
                  </a:cubicBezTo>
                  <a:cubicBezTo>
                    <a:pt x="5197221" y="2164588"/>
                    <a:pt x="5188712" y="2156079"/>
                    <a:pt x="5188712" y="2145538"/>
                  </a:cubicBezTo>
                  <a:lnTo>
                    <a:pt x="5188712" y="2031238"/>
                  </a:lnTo>
                  <a:cubicBezTo>
                    <a:pt x="5188712" y="2020697"/>
                    <a:pt x="5197221" y="2012188"/>
                    <a:pt x="5207762" y="2012188"/>
                  </a:cubicBezTo>
                  <a:cubicBezTo>
                    <a:pt x="5218303" y="2012188"/>
                    <a:pt x="5226812" y="2020697"/>
                    <a:pt x="5226812" y="2031238"/>
                  </a:cubicBezTo>
                  <a:close/>
                  <a:moveTo>
                    <a:pt x="5226812" y="2297938"/>
                  </a:moveTo>
                  <a:lnTo>
                    <a:pt x="5226812" y="2412238"/>
                  </a:lnTo>
                  <a:cubicBezTo>
                    <a:pt x="5226812" y="2422779"/>
                    <a:pt x="5218303" y="2431288"/>
                    <a:pt x="5207762" y="2431288"/>
                  </a:cubicBezTo>
                  <a:cubicBezTo>
                    <a:pt x="5197221" y="2431288"/>
                    <a:pt x="5188712" y="2422779"/>
                    <a:pt x="5188712" y="2412238"/>
                  </a:cubicBezTo>
                  <a:lnTo>
                    <a:pt x="5188712" y="2297938"/>
                  </a:lnTo>
                  <a:cubicBezTo>
                    <a:pt x="5188712" y="2287397"/>
                    <a:pt x="5197221" y="2278888"/>
                    <a:pt x="5207762" y="2278888"/>
                  </a:cubicBezTo>
                  <a:cubicBezTo>
                    <a:pt x="5218303" y="2278888"/>
                    <a:pt x="5226812" y="2287397"/>
                    <a:pt x="5226812" y="2297938"/>
                  </a:cubicBezTo>
                  <a:close/>
                  <a:moveTo>
                    <a:pt x="5226812" y="2564638"/>
                  </a:moveTo>
                  <a:lnTo>
                    <a:pt x="5226812" y="2678938"/>
                  </a:lnTo>
                  <a:cubicBezTo>
                    <a:pt x="5226812" y="2689479"/>
                    <a:pt x="5218303" y="2697988"/>
                    <a:pt x="5207762" y="2697988"/>
                  </a:cubicBezTo>
                  <a:cubicBezTo>
                    <a:pt x="5197221" y="2697988"/>
                    <a:pt x="5188712" y="2689479"/>
                    <a:pt x="5188712" y="2678938"/>
                  </a:cubicBezTo>
                  <a:lnTo>
                    <a:pt x="5188712" y="2564638"/>
                  </a:lnTo>
                  <a:cubicBezTo>
                    <a:pt x="5188712" y="2554097"/>
                    <a:pt x="5197221" y="2545588"/>
                    <a:pt x="5207762" y="2545588"/>
                  </a:cubicBezTo>
                  <a:cubicBezTo>
                    <a:pt x="5218303" y="2545588"/>
                    <a:pt x="5226812" y="2554097"/>
                    <a:pt x="5226812" y="2564638"/>
                  </a:cubicBezTo>
                  <a:close/>
                  <a:moveTo>
                    <a:pt x="5226812" y="2831338"/>
                  </a:moveTo>
                  <a:lnTo>
                    <a:pt x="5226812" y="2945638"/>
                  </a:lnTo>
                  <a:cubicBezTo>
                    <a:pt x="5226812" y="2956179"/>
                    <a:pt x="5218303" y="2964688"/>
                    <a:pt x="5207762" y="2964688"/>
                  </a:cubicBezTo>
                  <a:cubicBezTo>
                    <a:pt x="5197221" y="2964688"/>
                    <a:pt x="5188712" y="2956179"/>
                    <a:pt x="5188712" y="2945638"/>
                  </a:cubicBezTo>
                  <a:lnTo>
                    <a:pt x="5188712" y="2831338"/>
                  </a:lnTo>
                  <a:cubicBezTo>
                    <a:pt x="5188712" y="2820797"/>
                    <a:pt x="5197221" y="2812288"/>
                    <a:pt x="5207762" y="2812288"/>
                  </a:cubicBezTo>
                  <a:cubicBezTo>
                    <a:pt x="5218303" y="2812288"/>
                    <a:pt x="5226812" y="2820797"/>
                    <a:pt x="5226812" y="2831338"/>
                  </a:cubicBezTo>
                  <a:close/>
                  <a:moveTo>
                    <a:pt x="5226812" y="3098038"/>
                  </a:moveTo>
                  <a:lnTo>
                    <a:pt x="5226812" y="3212338"/>
                  </a:lnTo>
                  <a:cubicBezTo>
                    <a:pt x="5226812" y="3222879"/>
                    <a:pt x="5218303" y="3231388"/>
                    <a:pt x="5207762" y="3231388"/>
                  </a:cubicBezTo>
                  <a:cubicBezTo>
                    <a:pt x="5197221" y="3231388"/>
                    <a:pt x="5188712" y="3222879"/>
                    <a:pt x="5188712" y="3212338"/>
                  </a:cubicBezTo>
                  <a:lnTo>
                    <a:pt x="5188712" y="3098038"/>
                  </a:lnTo>
                  <a:cubicBezTo>
                    <a:pt x="5188712" y="3087497"/>
                    <a:pt x="5197221" y="3078988"/>
                    <a:pt x="5207762" y="3078988"/>
                  </a:cubicBezTo>
                  <a:cubicBezTo>
                    <a:pt x="5218303" y="3078988"/>
                    <a:pt x="5226812" y="3087497"/>
                    <a:pt x="5226812" y="3098038"/>
                  </a:cubicBezTo>
                  <a:close/>
                  <a:moveTo>
                    <a:pt x="5226812" y="3364738"/>
                  </a:moveTo>
                  <a:lnTo>
                    <a:pt x="5226812" y="3479038"/>
                  </a:lnTo>
                  <a:cubicBezTo>
                    <a:pt x="5226812" y="3489579"/>
                    <a:pt x="5218303" y="3498088"/>
                    <a:pt x="5207762" y="3498088"/>
                  </a:cubicBezTo>
                  <a:cubicBezTo>
                    <a:pt x="5197221" y="3498088"/>
                    <a:pt x="5188712" y="3489579"/>
                    <a:pt x="5188712" y="3479038"/>
                  </a:cubicBezTo>
                  <a:lnTo>
                    <a:pt x="5188712" y="3364738"/>
                  </a:lnTo>
                  <a:cubicBezTo>
                    <a:pt x="5188712" y="3354197"/>
                    <a:pt x="5197221" y="3345688"/>
                    <a:pt x="5207762" y="3345688"/>
                  </a:cubicBezTo>
                  <a:cubicBezTo>
                    <a:pt x="5218303" y="3345688"/>
                    <a:pt x="5226812" y="3354197"/>
                    <a:pt x="5226812" y="3364738"/>
                  </a:cubicBezTo>
                  <a:close/>
                  <a:moveTo>
                    <a:pt x="5226812" y="3631438"/>
                  </a:moveTo>
                  <a:lnTo>
                    <a:pt x="5226812" y="3745738"/>
                  </a:lnTo>
                  <a:cubicBezTo>
                    <a:pt x="5226812" y="3756279"/>
                    <a:pt x="5218303" y="3764788"/>
                    <a:pt x="5207762" y="3764788"/>
                  </a:cubicBezTo>
                  <a:cubicBezTo>
                    <a:pt x="5197221" y="3764788"/>
                    <a:pt x="5188712" y="3756279"/>
                    <a:pt x="5188712" y="3745738"/>
                  </a:cubicBezTo>
                  <a:lnTo>
                    <a:pt x="5188712" y="3631438"/>
                  </a:lnTo>
                  <a:cubicBezTo>
                    <a:pt x="5188712" y="3620897"/>
                    <a:pt x="5197221" y="3612388"/>
                    <a:pt x="5207762" y="3612388"/>
                  </a:cubicBezTo>
                  <a:cubicBezTo>
                    <a:pt x="5218303" y="3612388"/>
                    <a:pt x="5226812" y="3620897"/>
                    <a:pt x="5226812" y="3631438"/>
                  </a:cubicBezTo>
                  <a:close/>
                  <a:moveTo>
                    <a:pt x="5226812" y="3898138"/>
                  </a:moveTo>
                  <a:lnTo>
                    <a:pt x="5226812" y="4012438"/>
                  </a:lnTo>
                  <a:cubicBezTo>
                    <a:pt x="5226812" y="4022979"/>
                    <a:pt x="5218303" y="4031488"/>
                    <a:pt x="5207762" y="4031488"/>
                  </a:cubicBezTo>
                  <a:cubicBezTo>
                    <a:pt x="5197221" y="4031488"/>
                    <a:pt x="5188712" y="4022979"/>
                    <a:pt x="5188712" y="4012438"/>
                  </a:cubicBezTo>
                  <a:lnTo>
                    <a:pt x="5188712" y="3898138"/>
                  </a:lnTo>
                  <a:cubicBezTo>
                    <a:pt x="5188712" y="3887597"/>
                    <a:pt x="5197221" y="3879088"/>
                    <a:pt x="5207762" y="3879088"/>
                  </a:cubicBezTo>
                  <a:cubicBezTo>
                    <a:pt x="5218303" y="3879088"/>
                    <a:pt x="5226812" y="3887597"/>
                    <a:pt x="5226812" y="3898138"/>
                  </a:cubicBezTo>
                  <a:close/>
                  <a:moveTo>
                    <a:pt x="5226812" y="4164838"/>
                  </a:moveTo>
                  <a:lnTo>
                    <a:pt x="5226812" y="4279138"/>
                  </a:lnTo>
                  <a:cubicBezTo>
                    <a:pt x="5226812" y="4289679"/>
                    <a:pt x="5218303" y="4298188"/>
                    <a:pt x="5207762" y="4298188"/>
                  </a:cubicBezTo>
                  <a:cubicBezTo>
                    <a:pt x="5197221" y="4298188"/>
                    <a:pt x="5188712" y="4289679"/>
                    <a:pt x="5188712" y="4279138"/>
                  </a:cubicBezTo>
                  <a:lnTo>
                    <a:pt x="5188712" y="4164838"/>
                  </a:lnTo>
                  <a:cubicBezTo>
                    <a:pt x="5188712" y="4154297"/>
                    <a:pt x="5197221" y="4145788"/>
                    <a:pt x="5207762" y="4145788"/>
                  </a:cubicBezTo>
                  <a:cubicBezTo>
                    <a:pt x="5218303" y="4145788"/>
                    <a:pt x="5226812" y="4154297"/>
                    <a:pt x="5226812" y="4164838"/>
                  </a:cubicBezTo>
                  <a:close/>
                  <a:moveTo>
                    <a:pt x="5226812" y="4431538"/>
                  </a:moveTo>
                  <a:lnTo>
                    <a:pt x="5226812" y="4545838"/>
                  </a:lnTo>
                  <a:cubicBezTo>
                    <a:pt x="5226812" y="4556379"/>
                    <a:pt x="5218303" y="4564888"/>
                    <a:pt x="5207762" y="4564888"/>
                  </a:cubicBezTo>
                  <a:cubicBezTo>
                    <a:pt x="5197221" y="4564888"/>
                    <a:pt x="5188712" y="4556379"/>
                    <a:pt x="5188712" y="4545838"/>
                  </a:cubicBezTo>
                  <a:lnTo>
                    <a:pt x="5188712" y="4431538"/>
                  </a:lnTo>
                  <a:cubicBezTo>
                    <a:pt x="5188712" y="4420997"/>
                    <a:pt x="5197221" y="4412488"/>
                    <a:pt x="5207762" y="4412488"/>
                  </a:cubicBezTo>
                  <a:cubicBezTo>
                    <a:pt x="5218303" y="4412488"/>
                    <a:pt x="5226812" y="4420997"/>
                    <a:pt x="5226812" y="4431538"/>
                  </a:cubicBezTo>
                  <a:close/>
                  <a:moveTo>
                    <a:pt x="5226812" y="4698238"/>
                  </a:moveTo>
                  <a:lnTo>
                    <a:pt x="5226812" y="4812538"/>
                  </a:lnTo>
                  <a:cubicBezTo>
                    <a:pt x="5226812" y="4823079"/>
                    <a:pt x="5218303" y="4831588"/>
                    <a:pt x="5207762" y="4831588"/>
                  </a:cubicBezTo>
                  <a:cubicBezTo>
                    <a:pt x="5197221" y="4831588"/>
                    <a:pt x="5188712" y="4823079"/>
                    <a:pt x="5188712" y="4812538"/>
                  </a:cubicBezTo>
                  <a:lnTo>
                    <a:pt x="5188712" y="4698238"/>
                  </a:lnTo>
                  <a:cubicBezTo>
                    <a:pt x="5188712" y="4687697"/>
                    <a:pt x="5197221" y="4679188"/>
                    <a:pt x="5207762" y="4679188"/>
                  </a:cubicBezTo>
                  <a:cubicBezTo>
                    <a:pt x="5218303" y="4679188"/>
                    <a:pt x="5226812" y="4687697"/>
                    <a:pt x="5226812" y="4698238"/>
                  </a:cubicBezTo>
                  <a:close/>
                  <a:moveTo>
                    <a:pt x="5226812" y="4964938"/>
                  </a:moveTo>
                  <a:lnTo>
                    <a:pt x="5226812" y="5079238"/>
                  </a:lnTo>
                  <a:cubicBezTo>
                    <a:pt x="5226812" y="5089779"/>
                    <a:pt x="5218303" y="5098288"/>
                    <a:pt x="5207762" y="5098288"/>
                  </a:cubicBezTo>
                  <a:cubicBezTo>
                    <a:pt x="5197221" y="5098288"/>
                    <a:pt x="5188712" y="5089779"/>
                    <a:pt x="5188712" y="5079238"/>
                  </a:cubicBezTo>
                  <a:lnTo>
                    <a:pt x="5188712" y="4964938"/>
                  </a:lnTo>
                  <a:cubicBezTo>
                    <a:pt x="5188712" y="4954397"/>
                    <a:pt x="5197221" y="4945888"/>
                    <a:pt x="5207762" y="4945888"/>
                  </a:cubicBezTo>
                  <a:cubicBezTo>
                    <a:pt x="5218303" y="4945888"/>
                    <a:pt x="5226812" y="4954397"/>
                    <a:pt x="5226812" y="4964938"/>
                  </a:cubicBezTo>
                  <a:close/>
                  <a:moveTo>
                    <a:pt x="5226812" y="5231638"/>
                  </a:moveTo>
                  <a:lnTo>
                    <a:pt x="5226812" y="5345938"/>
                  </a:lnTo>
                  <a:cubicBezTo>
                    <a:pt x="5226812" y="5356479"/>
                    <a:pt x="5218303" y="5364988"/>
                    <a:pt x="5207762" y="5364988"/>
                  </a:cubicBezTo>
                  <a:cubicBezTo>
                    <a:pt x="5197221" y="5364988"/>
                    <a:pt x="5188712" y="5356479"/>
                    <a:pt x="5188712" y="5345938"/>
                  </a:cubicBezTo>
                  <a:lnTo>
                    <a:pt x="5188712" y="5231638"/>
                  </a:lnTo>
                  <a:cubicBezTo>
                    <a:pt x="5188712" y="5221097"/>
                    <a:pt x="5197221" y="5212588"/>
                    <a:pt x="5207762" y="5212588"/>
                  </a:cubicBezTo>
                  <a:cubicBezTo>
                    <a:pt x="5218303" y="5212588"/>
                    <a:pt x="5226812" y="5221097"/>
                    <a:pt x="5226812" y="5231638"/>
                  </a:cubicBezTo>
                  <a:close/>
                  <a:moveTo>
                    <a:pt x="5226812" y="5498338"/>
                  </a:moveTo>
                  <a:lnTo>
                    <a:pt x="5226812" y="5612638"/>
                  </a:lnTo>
                  <a:cubicBezTo>
                    <a:pt x="5226812" y="5623179"/>
                    <a:pt x="5218303" y="5631688"/>
                    <a:pt x="5207762" y="5631688"/>
                  </a:cubicBezTo>
                  <a:cubicBezTo>
                    <a:pt x="5197221" y="5631688"/>
                    <a:pt x="5188712" y="5623179"/>
                    <a:pt x="5188712" y="5612638"/>
                  </a:cubicBezTo>
                  <a:lnTo>
                    <a:pt x="5188712" y="5498338"/>
                  </a:lnTo>
                  <a:cubicBezTo>
                    <a:pt x="5188712" y="5487797"/>
                    <a:pt x="5197221" y="5479288"/>
                    <a:pt x="5207762" y="5479288"/>
                  </a:cubicBezTo>
                  <a:cubicBezTo>
                    <a:pt x="5218303" y="5479288"/>
                    <a:pt x="5226812" y="5487797"/>
                    <a:pt x="5226812" y="5498338"/>
                  </a:cubicBezTo>
                  <a:close/>
                  <a:moveTo>
                    <a:pt x="5226812" y="5765038"/>
                  </a:moveTo>
                  <a:lnTo>
                    <a:pt x="5226812" y="5879338"/>
                  </a:lnTo>
                  <a:cubicBezTo>
                    <a:pt x="5226812" y="5889879"/>
                    <a:pt x="5218303" y="5898388"/>
                    <a:pt x="5207762" y="5898388"/>
                  </a:cubicBezTo>
                  <a:cubicBezTo>
                    <a:pt x="5197221" y="5898388"/>
                    <a:pt x="5188712" y="5889879"/>
                    <a:pt x="5188712" y="5879338"/>
                  </a:cubicBezTo>
                  <a:lnTo>
                    <a:pt x="5188712" y="5765038"/>
                  </a:lnTo>
                  <a:cubicBezTo>
                    <a:pt x="5188712" y="5754497"/>
                    <a:pt x="5197221" y="5745988"/>
                    <a:pt x="5207762" y="5745988"/>
                  </a:cubicBezTo>
                  <a:cubicBezTo>
                    <a:pt x="5218303" y="5745988"/>
                    <a:pt x="5226812" y="5754497"/>
                    <a:pt x="5226812" y="5765038"/>
                  </a:cubicBezTo>
                  <a:close/>
                  <a:moveTo>
                    <a:pt x="5226812" y="6031738"/>
                  </a:moveTo>
                  <a:lnTo>
                    <a:pt x="5226812" y="6146038"/>
                  </a:lnTo>
                  <a:cubicBezTo>
                    <a:pt x="5226812" y="6156579"/>
                    <a:pt x="5218303" y="6165088"/>
                    <a:pt x="5207762" y="6165088"/>
                  </a:cubicBezTo>
                  <a:cubicBezTo>
                    <a:pt x="5197221" y="6165088"/>
                    <a:pt x="5188712" y="6156579"/>
                    <a:pt x="5188712" y="6146038"/>
                  </a:cubicBezTo>
                  <a:lnTo>
                    <a:pt x="5188712" y="6031738"/>
                  </a:lnTo>
                  <a:cubicBezTo>
                    <a:pt x="5188712" y="6021197"/>
                    <a:pt x="5197221" y="6012688"/>
                    <a:pt x="5207762" y="6012688"/>
                  </a:cubicBezTo>
                  <a:cubicBezTo>
                    <a:pt x="5218303" y="6012688"/>
                    <a:pt x="5226812" y="6021197"/>
                    <a:pt x="5226812" y="6031738"/>
                  </a:cubicBezTo>
                  <a:close/>
                  <a:moveTo>
                    <a:pt x="5226812" y="6298438"/>
                  </a:moveTo>
                  <a:lnTo>
                    <a:pt x="5226812" y="6342507"/>
                  </a:lnTo>
                  <a:cubicBezTo>
                    <a:pt x="5226812" y="6353048"/>
                    <a:pt x="5218303" y="6361557"/>
                    <a:pt x="5207762" y="6361557"/>
                  </a:cubicBezTo>
                  <a:lnTo>
                    <a:pt x="5137531" y="6361557"/>
                  </a:lnTo>
                  <a:cubicBezTo>
                    <a:pt x="5126990" y="6361557"/>
                    <a:pt x="5118481" y="6353048"/>
                    <a:pt x="5118481" y="6342507"/>
                  </a:cubicBezTo>
                  <a:cubicBezTo>
                    <a:pt x="5118481" y="6331966"/>
                    <a:pt x="5126990" y="6323457"/>
                    <a:pt x="5137531" y="6323457"/>
                  </a:cubicBezTo>
                  <a:lnTo>
                    <a:pt x="5207762" y="6323457"/>
                  </a:lnTo>
                  <a:lnTo>
                    <a:pt x="5207762" y="6342507"/>
                  </a:lnTo>
                  <a:lnTo>
                    <a:pt x="5188712" y="6342507"/>
                  </a:lnTo>
                  <a:lnTo>
                    <a:pt x="5188712" y="6298438"/>
                  </a:lnTo>
                  <a:cubicBezTo>
                    <a:pt x="5188712" y="6287897"/>
                    <a:pt x="5197221" y="6279388"/>
                    <a:pt x="5207762" y="6279388"/>
                  </a:cubicBezTo>
                  <a:cubicBezTo>
                    <a:pt x="5218303" y="6279388"/>
                    <a:pt x="5226812" y="6287897"/>
                    <a:pt x="5226812" y="6298438"/>
                  </a:cubicBezTo>
                  <a:close/>
                  <a:moveTo>
                    <a:pt x="4985131" y="6361557"/>
                  </a:moveTo>
                  <a:lnTo>
                    <a:pt x="4870831" y="6361557"/>
                  </a:lnTo>
                  <a:cubicBezTo>
                    <a:pt x="4860290" y="6361557"/>
                    <a:pt x="4851781" y="6353048"/>
                    <a:pt x="4851781" y="6342507"/>
                  </a:cubicBezTo>
                  <a:cubicBezTo>
                    <a:pt x="4851781" y="6331966"/>
                    <a:pt x="4860290" y="6323457"/>
                    <a:pt x="4870831" y="6323457"/>
                  </a:cubicBezTo>
                  <a:lnTo>
                    <a:pt x="4985131" y="6323457"/>
                  </a:lnTo>
                  <a:cubicBezTo>
                    <a:pt x="4995672" y="6323457"/>
                    <a:pt x="5004181" y="6331966"/>
                    <a:pt x="5004181" y="6342507"/>
                  </a:cubicBezTo>
                  <a:cubicBezTo>
                    <a:pt x="5004181" y="6353048"/>
                    <a:pt x="4995672" y="6361557"/>
                    <a:pt x="4985131" y="6361557"/>
                  </a:cubicBezTo>
                  <a:close/>
                  <a:moveTo>
                    <a:pt x="4718431" y="6361557"/>
                  </a:moveTo>
                  <a:lnTo>
                    <a:pt x="4604131" y="6361557"/>
                  </a:lnTo>
                  <a:cubicBezTo>
                    <a:pt x="4593590" y="6361557"/>
                    <a:pt x="4585081" y="6353048"/>
                    <a:pt x="4585081" y="6342507"/>
                  </a:cubicBezTo>
                  <a:cubicBezTo>
                    <a:pt x="4585081" y="6331966"/>
                    <a:pt x="4593590" y="6323457"/>
                    <a:pt x="4604131" y="6323457"/>
                  </a:cubicBezTo>
                  <a:lnTo>
                    <a:pt x="4718431" y="6323457"/>
                  </a:lnTo>
                  <a:cubicBezTo>
                    <a:pt x="4728972" y="6323457"/>
                    <a:pt x="4737481" y="6331966"/>
                    <a:pt x="4737481" y="6342507"/>
                  </a:cubicBezTo>
                  <a:cubicBezTo>
                    <a:pt x="4737481" y="6353048"/>
                    <a:pt x="4728972" y="6361557"/>
                    <a:pt x="4718431" y="6361557"/>
                  </a:cubicBezTo>
                  <a:close/>
                  <a:moveTo>
                    <a:pt x="4451731" y="6361557"/>
                  </a:moveTo>
                  <a:lnTo>
                    <a:pt x="4337431" y="6361557"/>
                  </a:lnTo>
                  <a:cubicBezTo>
                    <a:pt x="4326890" y="6361557"/>
                    <a:pt x="4318381" y="6353048"/>
                    <a:pt x="4318381" y="6342507"/>
                  </a:cubicBezTo>
                  <a:cubicBezTo>
                    <a:pt x="4318381" y="6331966"/>
                    <a:pt x="4326890" y="6323457"/>
                    <a:pt x="4337431" y="6323457"/>
                  </a:cubicBezTo>
                  <a:lnTo>
                    <a:pt x="4451731" y="6323457"/>
                  </a:lnTo>
                  <a:cubicBezTo>
                    <a:pt x="4462272" y="6323457"/>
                    <a:pt x="4470781" y="6331966"/>
                    <a:pt x="4470781" y="6342507"/>
                  </a:cubicBezTo>
                  <a:cubicBezTo>
                    <a:pt x="4470781" y="6353048"/>
                    <a:pt x="4462272" y="6361557"/>
                    <a:pt x="4451731" y="6361557"/>
                  </a:cubicBezTo>
                  <a:close/>
                  <a:moveTo>
                    <a:pt x="4185031" y="6361557"/>
                  </a:moveTo>
                  <a:lnTo>
                    <a:pt x="4070731" y="6361557"/>
                  </a:lnTo>
                  <a:cubicBezTo>
                    <a:pt x="4060190" y="6361557"/>
                    <a:pt x="4051681" y="6353048"/>
                    <a:pt x="4051681" y="6342507"/>
                  </a:cubicBezTo>
                  <a:cubicBezTo>
                    <a:pt x="4051681" y="6331966"/>
                    <a:pt x="4060190" y="6323457"/>
                    <a:pt x="4070731" y="6323457"/>
                  </a:cubicBezTo>
                  <a:lnTo>
                    <a:pt x="4185031" y="6323457"/>
                  </a:lnTo>
                  <a:cubicBezTo>
                    <a:pt x="4195572" y="6323457"/>
                    <a:pt x="4204081" y="6331966"/>
                    <a:pt x="4204081" y="6342507"/>
                  </a:cubicBezTo>
                  <a:cubicBezTo>
                    <a:pt x="4204081" y="6353048"/>
                    <a:pt x="4195572" y="6361557"/>
                    <a:pt x="4185031" y="6361557"/>
                  </a:cubicBezTo>
                  <a:close/>
                  <a:moveTo>
                    <a:pt x="3918331" y="6361557"/>
                  </a:moveTo>
                  <a:lnTo>
                    <a:pt x="3804031" y="6361557"/>
                  </a:lnTo>
                  <a:cubicBezTo>
                    <a:pt x="3793490" y="6361557"/>
                    <a:pt x="3784981" y="6353048"/>
                    <a:pt x="3784981" y="6342507"/>
                  </a:cubicBezTo>
                  <a:cubicBezTo>
                    <a:pt x="3784981" y="6331966"/>
                    <a:pt x="3793490" y="6323457"/>
                    <a:pt x="3804031" y="6323457"/>
                  </a:cubicBezTo>
                  <a:lnTo>
                    <a:pt x="3918331" y="6323457"/>
                  </a:lnTo>
                  <a:cubicBezTo>
                    <a:pt x="3928872" y="6323457"/>
                    <a:pt x="3937381" y="6331966"/>
                    <a:pt x="3937381" y="6342507"/>
                  </a:cubicBezTo>
                  <a:cubicBezTo>
                    <a:pt x="3937381" y="6353048"/>
                    <a:pt x="3928872" y="6361557"/>
                    <a:pt x="3918331" y="6361557"/>
                  </a:cubicBezTo>
                  <a:close/>
                  <a:moveTo>
                    <a:pt x="3651631" y="6361557"/>
                  </a:moveTo>
                  <a:lnTo>
                    <a:pt x="3537331" y="6361557"/>
                  </a:lnTo>
                  <a:cubicBezTo>
                    <a:pt x="3526790" y="6361557"/>
                    <a:pt x="3518281" y="6353048"/>
                    <a:pt x="3518281" y="6342507"/>
                  </a:cubicBezTo>
                  <a:cubicBezTo>
                    <a:pt x="3518281" y="6331966"/>
                    <a:pt x="3526790" y="6323457"/>
                    <a:pt x="3537331" y="6323457"/>
                  </a:cubicBezTo>
                  <a:lnTo>
                    <a:pt x="3651631" y="6323457"/>
                  </a:lnTo>
                  <a:cubicBezTo>
                    <a:pt x="3662172" y="6323457"/>
                    <a:pt x="3670681" y="6331966"/>
                    <a:pt x="3670681" y="6342507"/>
                  </a:cubicBezTo>
                  <a:cubicBezTo>
                    <a:pt x="3670681" y="6353048"/>
                    <a:pt x="3662172" y="6361557"/>
                    <a:pt x="3651631" y="6361557"/>
                  </a:cubicBezTo>
                  <a:close/>
                  <a:moveTo>
                    <a:pt x="3384931" y="6361557"/>
                  </a:moveTo>
                  <a:lnTo>
                    <a:pt x="3270631" y="6361557"/>
                  </a:lnTo>
                  <a:cubicBezTo>
                    <a:pt x="3260090" y="6361557"/>
                    <a:pt x="3251581" y="6353048"/>
                    <a:pt x="3251581" y="6342507"/>
                  </a:cubicBezTo>
                  <a:cubicBezTo>
                    <a:pt x="3251581" y="6331966"/>
                    <a:pt x="3260090" y="6323457"/>
                    <a:pt x="3270631" y="6323457"/>
                  </a:cubicBezTo>
                  <a:lnTo>
                    <a:pt x="3384931" y="6323457"/>
                  </a:lnTo>
                  <a:cubicBezTo>
                    <a:pt x="3395472" y="6323457"/>
                    <a:pt x="3403981" y="6331966"/>
                    <a:pt x="3403981" y="6342507"/>
                  </a:cubicBezTo>
                  <a:cubicBezTo>
                    <a:pt x="3403981" y="6353048"/>
                    <a:pt x="3395472" y="6361557"/>
                    <a:pt x="3384931" y="6361557"/>
                  </a:cubicBezTo>
                  <a:close/>
                  <a:moveTo>
                    <a:pt x="3118231" y="6361557"/>
                  </a:moveTo>
                  <a:lnTo>
                    <a:pt x="3003931" y="6361557"/>
                  </a:lnTo>
                  <a:cubicBezTo>
                    <a:pt x="2993390" y="6361557"/>
                    <a:pt x="2984881" y="6353048"/>
                    <a:pt x="2984881" y="6342507"/>
                  </a:cubicBezTo>
                  <a:cubicBezTo>
                    <a:pt x="2984881" y="6331966"/>
                    <a:pt x="2993390" y="6323457"/>
                    <a:pt x="3003931" y="6323457"/>
                  </a:cubicBezTo>
                  <a:lnTo>
                    <a:pt x="3118231" y="6323457"/>
                  </a:lnTo>
                  <a:cubicBezTo>
                    <a:pt x="3128772" y="6323457"/>
                    <a:pt x="3137281" y="6331966"/>
                    <a:pt x="3137281" y="6342507"/>
                  </a:cubicBezTo>
                  <a:cubicBezTo>
                    <a:pt x="3137281" y="6353048"/>
                    <a:pt x="3128772" y="6361557"/>
                    <a:pt x="3118231" y="6361557"/>
                  </a:cubicBezTo>
                  <a:close/>
                  <a:moveTo>
                    <a:pt x="2851531" y="6361557"/>
                  </a:moveTo>
                  <a:lnTo>
                    <a:pt x="2737231" y="6361557"/>
                  </a:lnTo>
                  <a:cubicBezTo>
                    <a:pt x="2726690" y="6361557"/>
                    <a:pt x="2718181" y="6353048"/>
                    <a:pt x="2718181" y="6342507"/>
                  </a:cubicBezTo>
                  <a:cubicBezTo>
                    <a:pt x="2718181" y="6331966"/>
                    <a:pt x="2726690" y="6323457"/>
                    <a:pt x="2737231" y="6323457"/>
                  </a:cubicBezTo>
                  <a:lnTo>
                    <a:pt x="2851531" y="6323457"/>
                  </a:lnTo>
                  <a:cubicBezTo>
                    <a:pt x="2862072" y="6323457"/>
                    <a:pt x="2870581" y="6331966"/>
                    <a:pt x="2870581" y="6342507"/>
                  </a:cubicBezTo>
                  <a:cubicBezTo>
                    <a:pt x="2870581" y="6353048"/>
                    <a:pt x="2862072" y="6361557"/>
                    <a:pt x="2851531" y="6361557"/>
                  </a:cubicBezTo>
                  <a:close/>
                  <a:moveTo>
                    <a:pt x="2584831" y="6361557"/>
                  </a:moveTo>
                  <a:lnTo>
                    <a:pt x="2470531" y="6361557"/>
                  </a:lnTo>
                  <a:cubicBezTo>
                    <a:pt x="2459990" y="6361557"/>
                    <a:pt x="2451481" y="6353048"/>
                    <a:pt x="2451481" y="6342507"/>
                  </a:cubicBezTo>
                  <a:cubicBezTo>
                    <a:pt x="2451481" y="6331966"/>
                    <a:pt x="2459990" y="6323457"/>
                    <a:pt x="2470531" y="6323457"/>
                  </a:cubicBezTo>
                  <a:lnTo>
                    <a:pt x="2584831" y="6323457"/>
                  </a:lnTo>
                  <a:cubicBezTo>
                    <a:pt x="2595372" y="6323457"/>
                    <a:pt x="2603881" y="6331966"/>
                    <a:pt x="2603881" y="6342507"/>
                  </a:cubicBezTo>
                  <a:cubicBezTo>
                    <a:pt x="2603881" y="6353048"/>
                    <a:pt x="2595372" y="6361557"/>
                    <a:pt x="2584831" y="6361557"/>
                  </a:cubicBezTo>
                  <a:close/>
                  <a:moveTo>
                    <a:pt x="2318131" y="6361557"/>
                  </a:moveTo>
                  <a:lnTo>
                    <a:pt x="2203831" y="6361557"/>
                  </a:lnTo>
                  <a:cubicBezTo>
                    <a:pt x="2193290" y="6361557"/>
                    <a:pt x="2184781" y="6353048"/>
                    <a:pt x="2184781" y="6342507"/>
                  </a:cubicBezTo>
                  <a:cubicBezTo>
                    <a:pt x="2184781" y="6331966"/>
                    <a:pt x="2193290" y="6323457"/>
                    <a:pt x="2203831" y="6323457"/>
                  </a:cubicBezTo>
                  <a:lnTo>
                    <a:pt x="2318131" y="6323457"/>
                  </a:lnTo>
                  <a:cubicBezTo>
                    <a:pt x="2328672" y="6323457"/>
                    <a:pt x="2337181" y="6331966"/>
                    <a:pt x="2337181" y="6342507"/>
                  </a:cubicBezTo>
                  <a:cubicBezTo>
                    <a:pt x="2337181" y="6353048"/>
                    <a:pt x="2328672" y="6361557"/>
                    <a:pt x="2318131" y="6361557"/>
                  </a:cubicBezTo>
                  <a:close/>
                  <a:moveTo>
                    <a:pt x="2051431" y="6361557"/>
                  </a:moveTo>
                  <a:lnTo>
                    <a:pt x="1937131" y="6361557"/>
                  </a:lnTo>
                  <a:cubicBezTo>
                    <a:pt x="1926590" y="6361557"/>
                    <a:pt x="1918081" y="6353048"/>
                    <a:pt x="1918081" y="6342507"/>
                  </a:cubicBezTo>
                  <a:cubicBezTo>
                    <a:pt x="1918081" y="6331966"/>
                    <a:pt x="1926590" y="6323457"/>
                    <a:pt x="1937131" y="6323457"/>
                  </a:cubicBezTo>
                  <a:lnTo>
                    <a:pt x="2051431" y="6323457"/>
                  </a:lnTo>
                  <a:cubicBezTo>
                    <a:pt x="2061972" y="6323457"/>
                    <a:pt x="2070481" y="6331966"/>
                    <a:pt x="2070481" y="6342507"/>
                  </a:cubicBezTo>
                  <a:cubicBezTo>
                    <a:pt x="2070481" y="6353048"/>
                    <a:pt x="2061972" y="6361557"/>
                    <a:pt x="2051431" y="6361557"/>
                  </a:cubicBezTo>
                  <a:close/>
                  <a:moveTo>
                    <a:pt x="1784731" y="6361557"/>
                  </a:moveTo>
                  <a:lnTo>
                    <a:pt x="1670431" y="6361557"/>
                  </a:lnTo>
                  <a:cubicBezTo>
                    <a:pt x="1659890" y="6361557"/>
                    <a:pt x="1651381" y="6353048"/>
                    <a:pt x="1651381" y="6342507"/>
                  </a:cubicBezTo>
                  <a:cubicBezTo>
                    <a:pt x="1651381" y="6331966"/>
                    <a:pt x="1659890" y="6323457"/>
                    <a:pt x="1670431" y="6323457"/>
                  </a:cubicBezTo>
                  <a:lnTo>
                    <a:pt x="1784731" y="6323457"/>
                  </a:lnTo>
                  <a:cubicBezTo>
                    <a:pt x="1795272" y="6323457"/>
                    <a:pt x="1803781" y="6331966"/>
                    <a:pt x="1803781" y="6342507"/>
                  </a:cubicBezTo>
                  <a:cubicBezTo>
                    <a:pt x="1803781" y="6353048"/>
                    <a:pt x="1795272" y="6361557"/>
                    <a:pt x="1784731" y="6361557"/>
                  </a:cubicBezTo>
                  <a:close/>
                  <a:moveTo>
                    <a:pt x="1518031" y="6361557"/>
                  </a:moveTo>
                  <a:lnTo>
                    <a:pt x="1403731" y="6361557"/>
                  </a:lnTo>
                  <a:cubicBezTo>
                    <a:pt x="1393190" y="6361557"/>
                    <a:pt x="1384681" y="6353048"/>
                    <a:pt x="1384681" y="6342507"/>
                  </a:cubicBezTo>
                  <a:cubicBezTo>
                    <a:pt x="1384681" y="6331966"/>
                    <a:pt x="1393190" y="6323457"/>
                    <a:pt x="1403731" y="6323457"/>
                  </a:cubicBezTo>
                  <a:lnTo>
                    <a:pt x="1518031" y="6323457"/>
                  </a:lnTo>
                  <a:cubicBezTo>
                    <a:pt x="1528572" y="6323457"/>
                    <a:pt x="1537081" y="6331966"/>
                    <a:pt x="1537081" y="6342507"/>
                  </a:cubicBezTo>
                  <a:cubicBezTo>
                    <a:pt x="1537081" y="6353048"/>
                    <a:pt x="1528572" y="6361557"/>
                    <a:pt x="1518031" y="6361557"/>
                  </a:cubicBezTo>
                  <a:close/>
                  <a:moveTo>
                    <a:pt x="1251331" y="6361557"/>
                  </a:moveTo>
                  <a:lnTo>
                    <a:pt x="1137031" y="6361557"/>
                  </a:lnTo>
                  <a:cubicBezTo>
                    <a:pt x="1126490" y="6361557"/>
                    <a:pt x="1117981" y="6353048"/>
                    <a:pt x="1117981" y="6342507"/>
                  </a:cubicBezTo>
                  <a:cubicBezTo>
                    <a:pt x="1117981" y="6331966"/>
                    <a:pt x="1126490" y="6323457"/>
                    <a:pt x="1137031" y="6323457"/>
                  </a:cubicBezTo>
                  <a:lnTo>
                    <a:pt x="1251331" y="6323457"/>
                  </a:lnTo>
                  <a:cubicBezTo>
                    <a:pt x="1261872" y="6323457"/>
                    <a:pt x="1270381" y="6331966"/>
                    <a:pt x="1270381" y="6342507"/>
                  </a:cubicBezTo>
                  <a:cubicBezTo>
                    <a:pt x="1270381" y="6353048"/>
                    <a:pt x="1261872" y="6361557"/>
                    <a:pt x="1251331" y="6361557"/>
                  </a:cubicBezTo>
                  <a:close/>
                  <a:moveTo>
                    <a:pt x="984631" y="6361557"/>
                  </a:moveTo>
                  <a:lnTo>
                    <a:pt x="870331" y="6361557"/>
                  </a:lnTo>
                  <a:cubicBezTo>
                    <a:pt x="859790" y="6361557"/>
                    <a:pt x="851281" y="6353048"/>
                    <a:pt x="851281" y="6342507"/>
                  </a:cubicBezTo>
                  <a:cubicBezTo>
                    <a:pt x="851281" y="6331966"/>
                    <a:pt x="859790" y="6323457"/>
                    <a:pt x="870331" y="6323457"/>
                  </a:cubicBezTo>
                  <a:lnTo>
                    <a:pt x="984631" y="6323457"/>
                  </a:lnTo>
                  <a:cubicBezTo>
                    <a:pt x="995172" y="6323457"/>
                    <a:pt x="1003681" y="6331966"/>
                    <a:pt x="1003681" y="6342507"/>
                  </a:cubicBezTo>
                  <a:cubicBezTo>
                    <a:pt x="1003681" y="6353048"/>
                    <a:pt x="995172" y="6361557"/>
                    <a:pt x="984631" y="6361557"/>
                  </a:cubicBezTo>
                  <a:close/>
                  <a:moveTo>
                    <a:pt x="717931" y="6361557"/>
                  </a:moveTo>
                  <a:lnTo>
                    <a:pt x="603631" y="6361557"/>
                  </a:lnTo>
                  <a:cubicBezTo>
                    <a:pt x="593090" y="6361557"/>
                    <a:pt x="584581" y="6353048"/>
                    <a:pt x="584581" y="6342507"/>
                  </a:cubicBezTo>
                  <a:cubicBezTo>
                    <a:pt x="584581" y="6331966"/>
                    <a:pt x="593090" y="6323457"/>
                    <a:pt x="603631" y="6323457"/>
                  </a:cubicBezTo>
                  <a:lnTo>
                    <a:pt x="717931" y="6323457"/>
                  </a:lnTo>
                  <a:cubicBezTo>
                    <a:pt x="728472" y="6323457"/>
                    <a:pt x="736981" y="6331966"/>
                    <a:pt x="736981" y="6342507"/>
                  </a:cubicBezTo>
                  <a:cubicBezTo>
                    <a:pt x="736981" y="6353048"/>
                    <a:pt x="728472" y="6361557"/>
                    <a:pt x="717931" y="6361557"/>
                  </a:cubicBezTo>
                  <a:close/>
                  <a:moveTo>
                    <a:pt x="451231" y="6361557"/>
                  </a:moveTo>
                  <a:lnTo>
                    <a:pt x="336931" y="6361557"/>
                  </a:lnTo>
                  <a:cubicBezTo>
                    <a:pt x="326390" y="6361557"/>
                    <a:pt x="317881" y="6353048"/>
                    <a:pt x="317881" y="6342507"/>
                  </a:cubicBezTo>
                  <a:cubicBezTo>
                    <a:pt x="317881" y="6331966"/>
                    <a:pt x="326390" y="6323457"/>
                    <a:pt x="336931" y="6323457"/>
                  </a:cubicBezTo>
                  <a:lnTo>
                    <a:pt x="451231" y="6323457"/>
                  </a:lnTo>
                  <a:cubicBezTo>
                    <a:pt x="461772" y="6323457"/>
                    <a:pt x="470281" y="6331966"/>
                    <a:pt x="470281" y="6342507"/>
                  </a:cubicBezTo>
                  <a:cubicBezTo>
                    <a:pt x="470281" y="6353048"/>
                    <a:pt x="461772" y="6361557"/>
                    <a:pt x="451231" y="6361557"/>
                  </a:cubicBezTo>
                  <a:close/>
                  <a:moveTo>
                    <a:pt x="184531" y="6361557"/>
                  </a:moveTo>
                  <a:lnTo>
                    <a:pt x="70231" y="6361557"/>
                  </a:lnTo>
                  <a:cubicBezTo>
                    <a:pt x="59690" y="6361557"/>
                    <a:pt x="51181" y="6353048"/>
                    <a:pt x="51181" y="6342507"/>
                  </a:cubicBezTo>
                  <a:cubicBezTo>
                    <a:pt x="51181" y="6331966"/>
                    <a:pt x="59690" y="6323457"/>
                    <a:pt x="70231" y="6323457"/>
                  </a:cubicBezTo>
                  <a:lnTo>
                    <a:pt x="184531" y="6323457"/>
                  </a:lnTo>
                  <a:cubicBezTo>
                    <a:pt x="195072" y="6323457"/>
                    <a:pt x="203581" y="6331966"/>
                    <a:pt x="203581" y="6342507"/>
                  </a:cubicBezTo>
                  <a:cubicBezTo>
                    <a:pt x="203581" y="6353048"/>
                    <a:pt x="195072" y="6361557"/>
                    <a:pt x="184531" y="6361557"/>
                  </a:cubicBezTo>
                  <a:close/>
                  <a:moveTo>
                    <a:pt x="0" y="6241288"/>
                  </a:moveTo>
                  <a:lnTo>
                    <a:pt x="0" y="6126988"/>
                  </a:lnTo>
                  <a:cubicBezTo>
                    <a:pt x="0" y="6116447"/>
                    <a:pt x="8509" y="6107938"/>
                    <a:pt x="19050" y="6107938"/>
                  </a:cubicBezTo>
                  <a:cubicBezTo>
                    <a:pt x="29591" y="6107938"/>
                    <a:pt x="38100" y="6116447"/>
                    <a:pt x="38100" y="6126988"/>
                  </a:cubicBezTo>
                  <a:lnTo>
                    <a:pt x="38100" y="6241288"/>
                  </a:lnTo>
                  <a:cubicBezTo>
                    <a:pt x="38100" y="6251829"/>
                    <a:pt x="29591" y="6260338"/>
                    <a:pt x="19050" y="6260338"/>
                  </a:cubicBezTo>
                  <a:cubicBezTo>
                    <a:pt x="8509" y="6260338"/>
                    <a:pt x="0" y="6251829"/>
                    <a:pt x="0" y="6241288"/>
                  </a:cubicBezTo>
                  <a:close/>
                  <a:moveTo>
                    <a:pt x="0" y="5974588"/>
                  </a:moveTo>
                  <a:lnTo>
                    <a:pt x="0" y="5860288"/>
                  </a:lnTo>
                  <a:cubicBezTo>
                    <a:pt x="0" y="5849747"/>
                    <a:pt x="8509" y="5841238"/>
                    <a:pt x="19050" y="5841238"/>
                  </a:cubicBezTo>
                  <a:cubicBezTo>
                    <a:pt x="29591" y="5841238"/>
                    <a:pt x="38100" y="5849747"/>
                    <a:pt x="38100" y="5860288"/>
                  </a:cubicBezTo>
                  <a:lnTo>
                    <a:pt x="38100" y="5974588"/>
                  </a:lnTo>
                  <a:cubicBezTo>
                    <a:pt x="38100" y="5985129"/>
                    <a:pt x="29591" y="5993638"/>
                    <a:pt x="19050" y="5993638"/>
                  </a:cubicBezTo>
                  <a:cubicBezTo>
                    <a:pt x="8509" y="5993638"/>
                    <a:pt x="0" y="5985129"/>
                    <a:pt x="0" y="5974588"/>
                  </a:cubicBezTo>
                  <a:close/>
                  <a:moveTo>
                    <a:pt x="0" y="5707888"/>
                  </a:moveTo>
                  <a:lnTo>
                    <a:pt x="0" y="5593588"/>
                  </a:lnTo>
                  <a:cubicBezTo>
                    <a:pt x="0" y="5583047"/>
                    <a:pt x="8509" y="5574538"/>
                    <a:pt x="19050" y="5574538"/>
                  </a:cubicBezTo>
                  <a:cubicBezTo>
                    <a:pt x="29591" y="5574538"/>
                    <a:pt x="38100" y="5583047"/>
                    <a:pt x="38100" y="5593588"/>
                  </a:cubicBezTo>
                  <a:lnTo>
                    <a:pt x="38100" y="5707888"/>
                  </a:lnTo>
                  <a:cubicBezTo>
                    <a:pt x="38100" y="5718429"/>
                    <a:pt x="29591" y="5726938"/>
                    <a:pt x="19050" y="5726938"/>
                  </a:cubicBezTo>
                  <a:cubicBezTo>
                    <a:pt x="8509" y="5726938"/>
                    <a:pt x="0" y="5718429"/>
                    <a:pt x="0" y="5707888"/>
                  </a:cubicBezTo>
                  <a:close/>
                  <a:moveTo>
                    <a:pt x="0" y="5441188"/>
                  </a:moveTo>
                  <a:lnTo>
                    <a:pt x="0" y="5326888"/>
                  </a:lnTo>
                  <a:cubicBezTo>
                    <a:pt x="0" y="5316347"/>
                    <a:pt x="8509" y="5307838"/>
                    <a:pt x="19050" y="5307838"/>
                  </a:cubicBezTo>
                  <a:cubicBezTo>
                    <a:pt x="29591" y="5307838"/>
                    <a:pt x="38100" y="5316347"/>
                    <a:pt x="38100" y="5326888"/>
                  </a:cubicBezTo>
                  <a:lnTo>
                    <a:pt x="38100" y="5441188"/>
                  </a:lnTo>
                  <a:cubicBezTo>
                    <a:pt x="38100" y="5451729"/>
                    <a:pt x="29591" y="5460238"/>
                    <a:pt x="19050" y="5460238"/>
                  </a:cubicBezTo>
                  <a:cubicBezTo>
                    <a:pt x="8509" y="5460238"/>
                    <a:pt x="0" y="5451729"/>
                    <a:pt x="0" y="5441188"/>
                  </a:cubicBezTo>
                  <a:close/>
                  <a:moveTo>
                    <a:pt x="0" y="5174488"/>
                  </a:moveTo>
                  <a:lnTo>
                    <a:pt x="0" y="5060188"/>
                  </a:lnTo>
                  <a:cubicBezTo>
                    <a:pt x="0" y="5049647"/>
                    <a:pt x="8509" y="5041138"/>
                    <a:pt x="19050" y="5041138"/>
                  </a:cubicBezTo>
                  <a:cubicBezTo>
                    <a:pt x="29591" y="5041138"/>
                    <a:pt x="38100" y="5049647"/>
                    <a:pt x="38100" y="5060188"/>
                  </a:cubicBezTo>
                  <a:lnTo>
                    <a:pt x="38100" y="5174488"/>
                  </a:lnTo>
                  <a:cubicBezTo>
                    <a:pt x="38100" y="5185029"/>
                    <a:pt x="29591" y="5193538"/>
                    <a:pt x="19050" y="5193538"/>
                  </a:cubicBezTo>
                  <a:cubicBezTo>
                    <a:pt x="8509" y="5193538"/>
                    <a:pt x="0" y="5185029"/>
                    <a:pt x="0" y="5174488"/>
                  </a:cubicBezTo>
                  <a:close/>
                  <a:moveTo>
                    <a:pt x="0" y="4907788"/>
                  </a:moveTo>
                  <a:lnTo>
                    <a:pt x="0" y="4793488"/>
                  </a:lnTo>
                  <a:cubicBezTo>
                    <a:pt x="0" y="4782947"/>
                    <a:pt x="8509" y="4774438"/>
                    <a:pt x="19050" y="4774438"/>
                  </a:cubicBezTo>
                  <a:cubicBezTo>
                    <a:pt x="29591" y="4774438"/>
                    <a:pt x="38100" y="4782947"/>
                    <a:pt x="38100" y="4793488"/>
                  </a:cubicBezTo>
                  <a:lnTo>
                    <a:pt x="38100" y="4907788"/>
                  </a:lnTo>
                  <a:cubicBezTo>
                    <a:pt x="38100" y="4918329"/>
                    <a:pt x="29591" y="4926838"/>
                    <a:pt x="19050" y="4926838"/>
                  </a:cubicBezTo>
                  <a:cubicBezTo>
                    <a:pt x="8509" y="4926838"/>
                    <a:pt x="0" y="4918329"/>
                    <a:pt x="0" y="4907788"/>
                  </a:cubicBezTo>
                  <a:close/>
                  <a:moveTo>
                    <a:pt x="0" y="4641088"/>
                  </a:moveTo>
                  <a:lnTo>
                    <a:pt x="0" y="4526788"/>
                  </a:lnTo>
                  <a:cubicBezTo>
                    <a:pt x="0" y="4516247"/>
                    <a:pt x="8509" y="4507738"/>
                    <a:pt x="19050" y="4507738"/>
                  </a:cubicBezTo>
                  <a:cubicBezTo>
                    <a:pt x="29591" y="4507738"/>
                    <a:pt x="38100" y="4516247"/>
                    <a:pt x="38100" y="4526788"/>
                  </a:cubicBezTo>
                  <a:lnTo>
                    <a:pt x="38100" y="4641088"/>
                  </a:lnTo>
                  <a:cubicBezTo>
                    <a:pt x="38100" y="4651629"/>
                    <a:pt x="29591" y="4660138"/>
                    <a:pt x="19050" y="4660138"/>
                  </a:cubicBezTo>
                  <a:cubicBezTo>
                    <a:pt x="8509" y="4660138"/>
                    <a:pt x="0" y="4651629"/>
                    <a:pt x="0" y="4641088"/>
                  </a:cubicBezTo>
                  <a:close/>
                  <a:moveTo>
                    <a:pt x="0" y="4374388"/>
                  </a:moveTo>
                  <a:lnTo>
                    <a:pt x="0" y="4260088"/>
                  </a:lnTo>
                  <a:cubicBezTo>
                    <a:pt x="0" y="4249547"/>
                    <a:pt x="8509" y="4241038"/>
                    <a:pt x="19050" y="4241038"/>
                  </a:cubicBezTo>
                  <a:cubicBezTo>
                    <a:pt x="29591" y="4241038"/>
                    <a:pt x="38100" y="4249547"/>
                    <a:pt x="38100" y="4260088"/>
                  </a:cubicBezTo>
                  <a:lnTo>
                    <a:pt x="38100" y="4374388"/>
                  </a:lnTo>
                  <a:cubicBezTo>
                    <a:pt x="38100" y="4384929"/>
                    <a:pt x="29591" y="4393438"/>
                    <a:pt x="19050" y="4393438"/>
                  </a:cubicBezTo>
                  <a:cubicBezTo>
                    <a:pt x="8509" y="4393438"/>
                    <a:pt x="0" y="4384929"/>
                    <a:pt x="0" y="4374388"/>
                  </a:cubicBezTo>
                  <a:close/>
                  <a:moveTo>
                    <a:pt x="0" y="4107688"/>
                  </a:moveTo>
                  <a:lnTo>
                    <a:pt x="0" y="3993388"/>
                  </a:lnTo>
                  <a:cubicBezTo>
                    <a:pt x="0" y="3982847"/>
                    <a:pt x="8509" y="3974338"/>
                    <a:pt x="19050" y="3974338"/>
                  </a:cubicBezTo>
                  <a:cubicBezTo>
                    <a:pt x="29591" y="3974338"/>
                    <a:pt x="38100" y="3982847"/>
                    <a:pt x="38100" y="3993388"/>
                  </a:cubicBezTo>
                  <a:lnTo>
                    <a:pt x="38100" y="4107688"/>
                  </a:lnTo>
                  <a:cubicBezTo>
                    <a:pt x="38100" y="4118229"/>
                    <a:pt x="29591" y="4126738"/>
                    <a:pt x="19050" y="4126738"/>
                  </a:cubicBezTo>
                  <a:cubicBezTo>
                    <a:pt x="8509" y="4126738"/>
                    <a:pt x="0" y="4118229"/>
                    <a:pt x="0" y="4107688"/>
                  </a:cubicBezTo>
                  <a:close/>
                  <a:moveTo>
                    <a:pt x="0" y="3840988"/>
                  </a:moveTo>
                  <a:lnTo>
                    <a:pt x="0" y="3726688"/>
                  </a:lnTo>
                  <a:cubicBezTo>
                    <a:pt x="0" y="3716147"/>
                    <a:pt x="8509" y="3707638"/>
                    <a:pt x="19050" y="3707638"/>
                  </a:cubicBezTo>
                  <a:cubicBezTo>
                    <a:pt x="29591" y="3707638"/>
                    <a:pt x="38100" y="3716147"/>
                    <a:pt x="38100" y="3726688"/>
                  </a:cubicBezTo>
                  <a:lnTo>
                    <a:pt x="38100" y="3840988"/>
                  </a:lnTo>
                  <a:cubicBezTo>
                    <a:pt x="38100" y="3851529"/>
                    <a:pt x="29591" y="3860038"/>
                    <a:pt x="19050" y="3860038"/>
                  </a:cubicBezTo>
                  <a:cubicBezTo>
                    <a:pt x="8509" y="3860038"/>
                    <a:pt x="0" y="3851529"/>
                    <a:pt x="0" y="3840988"/>
                  </a:cubicBezTo>
                  <a:close/>
                  <a:moveTo>
                    <a:pt x="0" y="3574288"/>
                  </a:moveTo>
                  <a:lnTo>
                    <a:pt x="0" y="3459988"/>
                  </a:lnTo>
                  <a:cubicBezTo>
                    <a:pt x="0" y="3449447"/>
                    <a:pt x="8509" y="3440938"/>
                    <a:pt x="19050" y="3440938"/>
                  </a:cubicBezTo>
                  <a:cubicBezTo>
                    <a:pt x="29591" y="3440938"/>
                    <a:pt x="38100" y="3449447"/>
                    <a:pt x="38100" y="3459988"/>
                  </a:cubicBezTo>
                  <a:lnTo>
                    <a:pt x="38100" y="3574288"/>
                  </a:lnTo>
                  <a:cubicBezTo>
                    <a:pt x="38100" y="3584829"/>
                    <a:pt x="29591" y="3593338"/>
                    <a:pt x="19050" y="3593338"/>
                  </a:cubicBezTo>
                  <a:cubicBezTo>
                    <a:pt x="8509" y="3593338"/>
                    <a:pt x="0" y="3584829"/>
                    <a:pt x="0" y="3574288"/>
                  </a:cubicBezTo>
                  <a:close/>
                  <a:moveTo>
                    <a:pt x="0" y="3307588"/>
                  </a:moveTo>
                  <a:lnTo>
                    <a:pt x="0" y="3193288"/>
                  </a:lnTo>
                  <a:cubicBezTo>
                    <a:pt x="0" y="3182747"/>
                    <a:pt x="8509" y="3174238"/>
                    <a:pt x="19050" y="3174238"/>
                  </a:cubicBezTo>
                  <a:cubicBezTo>
                    <a:pt x="29591" y="3174238"/>
                    <a:pt x="38100" y="3182747"/>
                    <a:pt x="38100" y="3193288"/>
                  </a:cubicBezTo>
                  <a:lnTo>
                    <a:pt x="38100" y="3307588"/>
                  </a:lnTo>
                  <a:cubicBezTo>
                    <a:pt x="38100" y="3318129"/>
                    <a:pt x="29591" y="3326638"/>
                    <a:pt x="19050" y="3326638"/>
                  </a:cubicBezTo>
                  <a:cubicBezTo>
                    <a:pt x="8509" y="3326638"/>
                    <a:pt x="0" y="3318129"/>
                    <a:pt x="0" y="3307588"/>
                  </a:cubicBezTo>
                  <a:close/>
                  <a:moveTo>
                    <a:pt x="0" y="3040888"/>
                  </a:moveTo>
                  <a:lnTo>
                    <a:pt x="0" y="2926588"/>
                  </a:lnTo>
                  <a:cubicBezTo>
                    <a:pt x="0" y="2916047"/>
                    <a:pt x="8509" y="2907538"/>
                    <a:pt x="19050" y="2907538"/>
                  </a:cubicBezTo>
                  <a:cubicBezTo>
                    <a:pt x="29591" y="2907538"/>
                    <a:pt x="38100" y="2916047"/>
                    <a:pt x="38100" y="2926588"/>
                  </a:cubicBezTo>
                  <a:lnTo>
                    <a:pt x="38100" y="3040888"/>
                  </a:lnTo>
                  <a:cubicBezTo>
                    <a:pt x="38100" y="3051429"/>
                    <a:pt x="29591" y="3059938"/>
                    <a:pt x="19050" y="3059938"/>
                  </a:cubicBezTo>
                  <a:cubicBezTo>
                    <a:pt x="8509" y="3059938"/>
                    <a:pt x="0" y="3051429"/>
                    <a:pt x="0" y="3040888"/>
                  </a:cubicBezTo>
                  <a:close/>
                  <a:moveTo>
                    <a:pt x="0" y="2774188"/>
                  </a:moveTo>
                  <a:lnTo>
                    <a:pt x="0" y="2659888"/>
                  </a:lnTo>
                  <a:cubicBezTo>
                    <a:pt x="0" y="2649347"/>
                    <a:pt x="8509" y="2640838"/>
                    <a:pt x="19050" y="2640838"/>
                  </a:cubicBezTo>
                  <a:cubicBezTo>
                    <a:pt x="29591" y="2640838"/>
                    <a:pt x="38100" y="2649347"/>
                    <a:pt x="38100" y="2659888"/>
                  </a:cubicBezTo>
                  <a:lnTo>
                    <a:pt x="38100" y="2774188"/>
                  </a:lnTo>
                  <a:cubicBezTo>
                    <a:pt x="38100" y="2784729"/>
                    <a:pt x="29591" y="2793238"/>
                    <a:pt x="19050" y="2793238"/>
                  </a:cubicBezTo>
                  <a:cubicBezTo>
                    <a:pt x="8509" y="2793238"/>
                    <a:pt x="0" y="2784729"/>
                    <a:pt x="0" y="2774188"/>
                  </a:cubicBezTo>
                  <a:close/>
                  <a:moveTo>
                    <a:pt x="0" y="2507488"/>
                  </a:moveTo>
                  <a:lnTo>
                    <a:pt x="0" y="2393188"/>
                  </a:lnTo>
                  <a:cubicBezTo>
                    <a:pt x="0" y="2382647"/>
                    <a:pt x="8509" y="2374138"/>
                    <a:pt x="19050" y="2374138"/>
                  </a:cubicBezTo>
                  <a:cubicBezTo>
                    <a:pt x="29591" y="2374138"/>
                    <a:pt x="38100" y="2382647"/>
                    <a:pt x="38100" y="2393188"/>
                  </a:cubicBezTo>
                  <a:lnTo>
                    <a:pt x="38100" y="2507488"/>
                  </a:lnTo>
                  <a:cubicBezTo>
                    <a:pt x="38100" y="2518029"/>
                    <a:pt x="29591" y="2526538"/>
                    <a:pt x="19050" y="2526538"/>
                  </a:cubicBezTo>
                  <a:cubicBezTo>
                    <a:pt x="8509" y="2526538"/>
                    <a:pt x="0" y="2518029"/>
                    <a:pt x="0" y="2507488"/>
                  </a:cubicBezTo>
                  <a:close/>
                  <a:moveTo>
                    <a:pt x="0" y="2240788"/>
                  </a:moveTo>
                  <a:lnTo>
                    <a:pt x="0" y="2126488"/>
                  </a:lnTo>
                  <a:cubicBezTo>
                    <a:pt x="0" y="2115947"/>
                    <a:pt x="8509" y="2107438"/>
                    <a:pt x="19050" y="2107438"/>
                  </a:cubicBezTo>
                  <a:cubicBezTo>
                    <a:pt x="29591" y="2107438"/>
                    <a:pt x="38100" y="2115947"/>
                    <a:pt x="38100" y="2126488"/>
                  </a:cubicBezTo>
                  <a:lnTo>
                    <a:pt x="38100" y="2240788"/>
                  </a:lnTo>
                  <a:cubicBezTo>
                    <a:pt x="38100" y="2251329"/>
                    <a:pt x="29591" y="2259838"/>
                    <a:pt x="19050" y="2259838"/>
                  </a:cubicBezTo>
                  <a:cubicBezTo>
                    <a:pt x="8509" y="2259838"/>
                    <a:pt x="0" y="2251329"/>
                    <a:pt x="0" y="2240788"/>
                  </a:cubicBezTo>
                  <a:close/>
                  <a:moveTo>
                    <a:pt x="0" y="1974088"/>
                  </a:moveTo>
                  <a:lnTo>
                    <a:pt x="0" y="1859788"/>
                  </a:lnTo>
                  <a:cubicBezTo>
                    <a:pt x="0" y="1849247"/>
                    <a:pt x="8509" y="1840738"/>
                    <a:pt x="19050" y="1840738"/>
                  </a:cubicBezTo>
                  <a:cubicBezTo>
                    <a:pt x="29591" y="1840738"/>
                    <a:pt x="38100" y="1849247"/>
                    <a:pt x="38100" y="1859788"/>
                  </a:cubicBezTo>
                  <a:lnTo>
                    <a:pt x="38100" y="1974088"/>
                  </a:lnTo>
                  <a:cubicBezTo>
                    <a:pt x="38100" y="1984629"/>
                    <a:pt x="29591" y="1993138"/>
                    <a:pt x="19050" y="1993138"/>
                  </a:cubicBezTo>
                  <a:cubicBezTo>
                    <a:pt x="8509" y="1993138"/>
                    <a:pt x="0" y="1984629"/>
                    <a:pt x="0" y="1974088"/>
                  </a:cubicBezTo>
                  <a:close/>
                  <a:moveTo>
                    <a:pt x="0" y="1707388"/>
                  </a:moveTo>
                  <a:lnTo>
                    <a:pt x="0" y="1593088"/>
                  </a:lnTo>
                  <a:cubicBezTo>
                    <a:pt x="0" y="1582547"/>
                    <a:pt x="8509" y="1574038"/>
                    <a:pt x="19050" y="1574038"/>
                  </a:cubicBezTo>
                  <a:cubicBezTo>
                    <a:pt x="29591" y="1574038"/>
                    <a:pt x="38100" y="1582547"/>
                    <a:pt x="38100" y="1593088"/>
                  </a:cubicBezTo>
                  <a:lnTo>
                    <a:pt x="38100" y="1707388"/>
                  </a:lnTo>
                  <a:cubicBezTo>
                    <a:pt x="38100" y="1717929"/>
                    <a:pt x="29591" y="1726438"/>
                    <a:pt x="19050" y="1726438"/>
                  </a:cubicBezTo>
                  <a:cubicBezTo>
                    <a:pt x="8509" y="1726438"/>
                    <a:pt x="0" y="1717929"/>
                    <a:pt x="0" y="1707388"/>
                  </a:cubicBezTo>
                  <a:close/>
                  <a:moveTo>
                    <a:pt x="0" y="1440688"/>
                  </a:moveTo>
                  <a:lnTo>
                    <a:pt x="0" y="1326388"/>
                  </a:lnTo>
                  <a:cubicBezTo>
                    <a:pt x="0" y="1315847"/>
                    <a:pt x="8509" y="1307338"/>
                    <a:pt x="19050" y="1307338"/>
                  </a:cubicBezTo>
                  <a:cubicBezTo>
                    <a:pt x="29591" y="1307338"/>
                    <a:pt x="38100" y="1315847"/>
                    <a:pt x="38100" y="1326388"/>
                  </a:cubicBezTo>
                  <a:lnTo>
                    <a:pt x="38100" y="1440688"/>
                  </a:lnTo>
                  <a:cubicBezTo>
                    <a:pt x="38100" y="1451229"/>
                    <a:pt x="29591" y="1459738"/>
                    <a:pt x="19050" y="1459738"/>
                  </a:cubicBezTo>
                  <a:cubicBezTo>
                    <a:pt x="8509" y="1459738"/>
                    <a:pt x="0" y="1451229"/>
                    <a:pt x="0" y="1440688"/>
                  </a:cubicBezTo>
                  <a:close/>
                  <a:moveTo>
                    <a:pt x="0" y="1173988"/>
                  </a:moveTo>
                  <a:lnTo>
                    <a:pt x="0" y="1059688"/>
                  </a:lnTo>
                  <a:cubicBezTo>
                    <a:pt x="0" y="1049147"/>
                    <a:pt x="8509" y="1040638"/>
                    <a:pt x="19050" y="1040638"/>
                  </a:cubicBezTo>
                  <a:cubicBezTo>
                    <a:pt x="29591" y="1040638"/>
                    <a:pt x="38100" y="1049147"/>
                    <a:pt x="38100" y="1059688"/>
                  </a:cubicBezTo>
                  <a:lnTo>
                    <a:pt x="38100" y="1173988"/>
                  </a:lnTo>
                  <a:cubicBezTo>
                    <a:pt x="38100" y="1184529"/>
                    <a:pt x="29591" y="1193038"/>
                    <a:pt x="19050" y="1193038"/>
                  </a:cubicBezTo>
                  <a:cubicBezTo>
                    <a:pt x="8509" y="1193038"/>
                    <a:pt x="0" y="1184529"/>
                    <a:pt x="0" y="1173988"/>
                  </a:cubicBezTo>
                  <a:close/>
                  <a:moveTo>
                    <a:pt x="0" y="907288"/>
                  </a:moveTo>
                  <a:lnTo>
                    <a:pt x="0" y="792988"/>
                  </a:lnTo>
                  <a:cubicBezTo>
                    <a:pt x="0" y="782447"/>
                    <a:pt x="8509" y="773938"/>
                    <a:pt x="19050" y="773938"/>
                  </a:cubicBezTo>
                  <a:cubicBezTo>
                    <a:pt x="29591" y="773938"/>
                    <a:pt x="38100" y="782447"/>
                    <a:pt x="38100" y="792988"/>
                  </a:cubicBezTo>
                  <a:lnTo>
                    <a:pt x="38100" y="907288"/>
                  </a:lnTo>
                  <a:cubicBezTo>
                    <a:pt x="38100" y="917829"/>
                    <a:pt x="29591" y="926338"/>
                    <a:pt x="19050" y="926338"/>
                  </a:cubicBezTo>
                  <a:cubicBezTo>
                    <a:pt x="8509" y="926338"/>
                    <a:pt x="0" y="917829"/>
                    <a:pt x="0" y="907288"/>
                  </a:cubicBezTo>
                  <a:close/>
                  <a:moveTo>
                    <a:pt x="0" y="640588"/>
                  </a:moveTo>
                  <a:lnTo>
                    <a:pt x="0" y="526288"/>
                  </a:lnTo>
                  <a:cubicBezTo>
                    <a:pt x="0" y="515747"/>
                    <a:pt x="8509" y="507238"/>
                    <a:pt x="19050" y="507238"/>
                  </a:cubicBezTo>
                  <a:cubicBezTo>
                    <a:pt x="29591" y="507238"/>
                    <a:pt x="38100" y="515747"/>
                    <a:pt x="38100" y="526288"/>
                  </a:cubicBezTo>
                  <a:lnTo>
                    <a:pt x="38100" y="640588"/>
                  </a:lnTo>
                  <a:cubicBezTo>
                    <a:pt x="38100" y="651129"/>
                    <a:pt x="29591" y="659638"/>
                    <a:pt x="19050" y="659638"/>
                  </a:cubicBezTo>
                  <a:cubicBezTo>
                    <a:pt x="8509" y="659638"/>
                    <a:pt x="0" y="651129"/>
                    <a:pt x="0" y="640588"/>
                  </a:cubicBezTo>
                  <a:close/>
                  <a:moveTo>
                    <a:pt x="0" y="373888"/>
                  </a:moveTo>
                  <a:lnTo>
                    <a:pt x="0" y="259588"/>
                  </a:lnTo>
                  <a:cubicBezTo>
                    <a:pt x="0" y="249047"/>
                    <a:pt x="8509" y="240538"/>
                    <a:pt x="19050" y="240538"/>
                  </a:cubicBezTo>
                  <a:cubicBezTo>
                    <a:pt x="29591" y="240538"/>
                    <a:pt x="38100" y="249047"/>
                    <a:pt x="38100" y="259588"/>
                  </a:cubicBezTo>
                  <a:lnTo>
                    <a:pt x="38100" y="373888"/>
                  </a:lnTo>
                  <a:cubicBezTo>
                    <a:pt x="38100" y="384429"/>
                    <a:pt x="29591" y="392938"/>
                    <a:pt x="19050" y="392938"/>
                  </a:cubicBezTo>
                  <a:cubicBezTo>
                    <a:pt x="8509" y="392938"/>
                    <a:pt x="0" y="384429"/>
                    <a:pt x="0" y="373888"/>
                  </a:cubicBezTo>
                  <a:close/>
                  <a:moveTo>
                    <a:pt x="0" y="107188"/>
                  </a:moveTo>
                  <a:lnTo>
                    <a:pt x="0" y="19050"/>
                  </a:lnTo>
                  <a:cubicBezTo>
                    <a:pt x="0" y="8509"/>
                    <a:pt x="8509" y="0"/>
                    <a:pt x="19050" y="0"/>
                  </a:cubicBezTo>
                  <a:lnTo>
                    <a:pt x="133350" y="0"/>
                  </a:lnTo>
                  <a:cubicBezTo>
                    <a:pt x="143891" y="0"/>
                    <a:pt x="152400" y="8509"/>
                    <a:pt x="152400" y="19050"/>
                  </a:cubicBezTo>
                  <a:cubicBezTo>
                    <a:pt x="152400" y="29591"/>
                    <a:pt x="143891" y="38100"/>
                    <a:pt x="133350" y="38100"/>
                  </a:cubicBezTo>
                  <a:lnTo>
                    <a:pt x="19050" y="38100"/>
                  </a:lnTo>
                  <a:lnTo>
                    <a:pt x="19050" y="19050"/>
                  </a:lnTo>
                  <a:lnTo>
                    <a:pt x="38100" y="19050"/>
                  </a:lnTo>
                  <a:lnTo>
                    <a:pt x="38100" y="107188"/>
                  </a:lnTo>
                  <a:cubicBezTo>
                    <a:pt x="38100" y="117729"/>
                    <a:pt x="29591" y="126238"/>
                    <a:pt x="19050" y="126238"/>
                  </a:cubicBezTo>
                  <a:cubicBezTo>
                    <a:pt x="8509" y="126238"/>
                    <a:pt x="0" y="117729"/>
                    <a:pt x="0" y="107188"/>
                  </a:cubicBezTo>
                  <a:close/>
                </a:path>
              </a:pathLst>
            </a:custGeom>
            <a:solidFill>
              <a:srgbClr val="000000">
                <a:alpha val="0"/>
              </a:srgb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grpSp>
      <p:sp>
        <p:nvSpPr>
          <p:cNvPr id="1321" name="Google Shape;1321;p74"/>
          <p:cNvSpPr/>
          <p:nvPr/>
        </p:nvSpPr>
        <p:spPr>
          <a:xfrm>
            <a:off x="524221" y="4688133"/>
            <a:ext cx="2594363" cy="1551212"/>
          </a:xfrm>
          <a:custGeom>
            <a:avLst/>
            <a:gdLst/>
            <a:ahLst/>
            <a:cxnLst/>
            <a:rect l="l" t="t" r="r" b="b"/>
            <a:pathLst>
              <a:path w="3891545" h="2326818" extrusionOk="0">
                <a:moveTo>
                  <a:pt x="0" y="0"/>
                </a:moveTo>
                <a:lnTo>
                  <a:pt x="3891545" y="0"/>
                </a:lnTo>
                <a:lnTo>
                  <a:pt x="3891545" y="2326818"/>
                </a:lnTo>
                <a:lnTo>
                  <a:pt x="0" y="2326818"/>
                </a:lnTo>
                <a:lnTo>
                  <a:pt x="0" y="0"/>
                </a:lnTo>
                <a:close/>
              </a:path>
            </a:pathLst>
          </a:custGeom>
          <a:blipFill rotWithShape="1">
            <a:blip r:embed="rId7">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22" name="Google Shape;1322;p74"/>
          <p:cNvSpPr/>
          <p:nvPr/>
        </p:nvSpPr>
        <p:spPr>
          <a:xfrm>
            <a:off x="3324649" y="4688133"/>
            <a:ext cx="2594363" cy="1551212"/>
          </a:xfrm>
          <a:custGeom>
            <a:avLst/>
            <a:gdLst/>
            <a:ahLst/>
            <a:cxnLst/>
            <a:rect l="l" t="t" r="r" b="b"/>
            <a:pathLst>
              <a:path w="3891545" h="2326818" extrusionOk="0">
                <a:moveTo>
                  <a:pt x="0" y="0"/>
                </a:moveTo>
                <a:lnTo>
                  <a:pt x="3891545" y="0"/>
                </a:lnTo>
                <a:lnTo>
                  <a:pt x="3891545" y="2326818"/>
                </a:lnTo>
                <a:lnTo>
                  <a:pt x="0" y="2326818"/>
                </a:lnTo>
                <a:lnTo>
                  <a:pt x="0" y="0"/>
                </a:lnTo>
                <a:close/>
              </a:path>
            </a:pathLst>
          </a:custGeom>
          <a:blipFill rotWithShape="1">
            <a:blip r:embed="rId7">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23" name="Google Shape;1323;p74"/>
          <p:cNvSpPr/>
          <p:nvPr/>
        </p:nvSpPr>
        <p:spPr>
          <a:xfrm>
            <a:off x="6122212" y="4688133"/>
            <a:ext cx="2594363" cy="1551212"/>
          </a:xfrm>
          <a:custGeom>
            <a:avLst/>
            <a:gdLst/>
            <a:ahLst/>
            <a:cxnLst/>
            <a:rect l="l" t="t" r="r" b="b"/>
            <a:pathLst>
              <a:path w="3891545" h="2326818" extrusionOk="0">
                <a:moveTo>
                  <a:pt x="0" y="0"/>
                </a:moveTo>
                <a:lnTo>
                  <a:pt x="3891545" y="0"/>
                </a:lnTo>
                <a:lnTo>
                  <a:pt x="3891545" y="2326818"/>
                </a:lnTo>
                <a:lnTo>
                  <a:pt x="0" y="2326818"/>
                </a:lnTo>
                <a:lnTo>
                  <a:pt x="0" y="0"/>
                </a:lnTo>
                <a:close/>
              </a:path>
            </a:pathLst>
          </a:custGeom>
          <a:blipFill rotWithShape="1">
            <a:blip r:embed="rId7">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24" name="Google Shape;1324;p74"/>
          <p:cNvSpPr/>
          <p:nvPr/>
        </p:nvSpPr>
        <p:spPr>
          <a:xfrm>
            <a:off x="8932905" y="4694096"/>
            <a:ext cx="2594363" cy="1551212"/>
          </a:xfrm>
          <a:custGeom>
            <a:avLst/>
            <a:gdLst/>
            <a:ahLst/>
            <a:cxnLst/>
            <a:rect l="l" t="t" r="r" b="b"/>
            <a:pathLst>
              <a:path w="3891545" h="2326818" extrusionOk="0">
                <a:moveTo>
                  <a:pt x="0" y="0"/>
                </a:moveTo>
                <a:lnTo>
                  <a:pt x="3891545" y="0"/>
                </a:lnTo>
                <a:lnTo>
                  <a:pt x="3891545" y="2326818"/>
                </a:lnTo>
                <a:lnTo>
                  <a:pt x="0" y="2326818"/>
                </a:lnTo>
                <a:lnTo>
                  <a:pt x="0" y="0"/>
                </a:lnTo>
                <a:close/>
              </a:path>
            </a:pathLst>
          </a:custGeom>
          <a:blipFill rotWithShape="1">
            <a:blip r:embed="rId7">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25" name="Google Shape;1325;p74"/>
          <p:cNvSpPr txBox="1"/>
          <p:nvPr/>
        </p:nvSpPr>
        <p:spPr>
          <a:xfrm>
            <a:off x="719591" y="4770065"/>
            <a:ext cx="2248200" cy="99296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935"/>
              <a:buFont typeface="Arial"/>
              <a:buNone/>
              <a:tabLst/>
              <a:defRPr/>
            </a:pPr>
            <a:r>
              <a:rPr kumimoji="0" lang="en-US" sz="1290" b="1" i="0" u="none" strike="noStrike" kern="0" cap="none" spc="0" normalizeH="0" baseline="0" noProof="0">
                <a:ln>
                  <a:noFill/>
                </a:ln>
                <a:solidFill>
                  <a:srgbClr val="FFFFFF"/>
                </a:solidFill>
                <a:effectLst/>
                <a:uLnTx/>
                <a:uFillTx/>
                <a:latin typeface="Roboto"/>
                <a:ea typeface="Roboto"/>
                <a:cs typeface="Roboto"/>
                <a:sym typeface="Roboto"/>
              </a:rPr>
              <a:t>Natural</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935"/>
              <a:buFont typeface="Arial"/>
              <a:buNone/>
              <a:tabLst/>
              <a:defRPr/>
            </a:pPr>
            <a:endParaRPr kumimoji="0" sz="1290" b="1" i="0" u="none" strike="noStrike" kern="0" cap="none" spc="0" normalizeH="0" baseline="0" noProof="0">
              <a:ln>
                <a:noFill/>
              </a:ln>
              <a:solidFill>
                <a:srgbClr val="FFFFFF"/>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1936"/>
              <a:buFont typeface="Arial"/>
              <a:buNone/>
              <a:tabLst/>
              <a:defRPr/>
            </a:pPr>
            <a:r>
              <a:rPr kumimoji="0" lang="en-US" sz="1291" b="0" i="0" u="none" strike="noStrike" kern="0" cap="none" spc="0" normalizeH="0" baseline="0" noProof="0">
                <a:ln>
                  <a:noFill/>
                </a:ln>
                <a:solidFill>
                  <a:srgbClr val="FFFFFF"/>
                </a:solidFill>
                <a:effectLst/>
                <a:uLnTx/>
                <a:uFillTx/>
                <a:latin typeface="Roboto"/>
                <a:ea typeface="Roboto"/>
                <a:cs typeface="Roboto"/>
                <a:sym typeface="Roboto"/>
              </a:rPr>
              <a:t>Restoration and conservation of natural habitats, with active management</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26" name="Google Shape;1326;p74"/>
          <p:cNvSpPr txBox="1"/>
          <p:nvPr/>
        </p:nvSpPr>
        <p:spPr>
          <a:xfrm>
            <a:off x="3496290" y="4783070"/>
            <a:ext cx="2248200" cy="119160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935"/>
              <a:buFont typeface="Arial"/>
              <a:buNone/>
              <a:tabLst/>
              <a:defRPr/>
            </a:pPr>
            <a:r>
              <a:rPr kumimoji="0" lang="en-US" sz="1290" b="1" i="0" u="none" strike="noStrike" kern="0" cap="none" spc="0" normalizeH="0" baseline="0" noProof="0">
                <a:ln>
                  <a:noFill/>
                </a:ln>
                <a:solidFill>
                  <a:srgbClr val="FFFFFF"/>
                </a:solidFill>
                <a:effectLst/>
                <a:uLnTx/>
                <a:uFillTx/>
                <a:latin typeface="Roboto"/>
                <a:ea typeface="Roboto"/>
                <a:cs typeface="Roboto"/>
                <a:sym typeface="Roboto"/>
              </a:rPr>
              <a:t>Semi-cultivated</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935"/>
              <a:buFont typeface="Arial"/>
              <a:buNone/>
              <a:tabLst/>
              <a:defRPr/>
            </a:pPr>
            <a:endParaRPr kumimoji="0" sz="1290" b="1" i="0" u="none" strike="noStrike" kern="0" cap="none" spc="0" normalizeH="0" baseline="0" noProof="0">
              <a:ln>
                <a:noFill/>
              </a:ln>
              <a:solidFill>
                <a:srgbClr val="FFFFFF"/>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1936"/>
              <a:buFont typeface="Arial"/>
              <a:buNone/>
              <a:tabLst/>
              <a:defRPr/>
            </a:pPr>
            <a:r>
              <a:rPr kumimoji="0" lang="en-US" sz="1291" b="0" i="0" u="none" strike="noStrike" kern="0" cap="none" spc="0" normalizeH="0" baseline="0" noProof="0">
                <a:ln>
                  <a:noFill/>
                </a:ln>
                <a:solidFill>
                  <a:srgbClr val="FFFFFF"/>
                </a:solidFill>
                <a:effectLst/>
                <a:uLnTx/>
                <a:uFillTx/>
                <a:latin typeface="Roboto"/>
                <a:ea typeface="Roboto"/>
                <a:cs typeface="Roboto"/>
                <a:sym typeface="Roboto"/>
              </a:rPr>
              <a:t>Living shorelines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936"/>
              <a:buFont typeface="Arial"/>
              <a:buNone/>
              <a:tabLst/>
              <a:defRPr/>
            </a:pPr>
            <a:r>
              <a:rPr kumimoji="0" lang="en-US" sz="1291" b="0" i="0" u="none" strike="noStrike" kern="0" cap="none" spc="0" normalizeH="0" baseline="0" noProof="0">
                <a:ln>
                  <a:noFill/>
                </a:ln>
                <a:solidFill>
                  <a:srgbClr val="FFFFFF"/>
                </a:solidFill>
                <a:effectLst/>
                <a:uLnTx/>
                <a:uFillTx/>
                <a:latin typeface="Roboto"/>
                <a:ea typeface="Roboto"/>
                <a:cs typeface="Roboto"/>
                <a:sym typeface="Roboto"/>
              </a:rPr>
              <a:t>Constructed wetlands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936"/>
              <a:buFont typeface="Arial"/>
              <a:buNone/>
              <a:tabLst/>
              <a:defRPr/>
            </a:pPr>
            <a:r>
              <a:rPr kumimoji="0" lang="en-US" sz="1291" b="0" i="0" u="none" strike="noStrike" kern="0" cap="none" spc="0" normalizeH="0" baseline="0" noProof="0">
                <a:ln>
                  <a:noFill/>
                </a:ln>
                <a:solidFill>
                  <a:srgbClr val="FFFFFF"/>
                </a:solidFill>
                <a:effectLst/>
                <a:uLnTx/>
                <a:uFillTx/>
                <a:latin typeface="Roboto"/>
                <a:ea typeface="Roboto"/>
                <a:cs typeface="Roboto"/>
                <a:sym typeface="Roboto"/>
              </a:rPr>
              <a:t>Hybrid reefs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936"/>
              <a:buFont typeface="Arial"/>
              <a:buNone/>
              <a:tabLst/>
              <a:defRPr/>
            </a:pPr>
            <a:r>
              <a:rPr kumimoji="0" lang="en-US" sz="1291" b="0" i="0" u="none" strike="noStrike" kern="0" cap="none" spc="0" normalizeH="0" baseline="0" noProof="0">
                <a:ln>
                  <a:noFill/>
                </a:ln>
                <a:solidFill>
                  <a:srgbClr val="FFFFFF"/>
                </a:solidFill>
                <a:effectLst/>
                <a:uLnTx/>
                <a:uFillTx/>
                <a:latin typeface="Roboto"/>
                <a:ea typeface="Roboto"/>
                <a:cs typeface="Roboto"/>
                <a:sym typeface="Roboto"/>
              </a:rPr>
              <a:t>Riparian buffers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27" name="Google Shape;1327;p74"/>
          <p:cNvSpPr txBox="1"/>
          <p:nvPr/>
        </p:nvSpPr>
        <p:spPr>
          <a:xfrm>
            <a:off x="6297091" y="4771162"/>
            <a:ext cx="2248200" cy="1191865"/>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936"/>
              <a:buFont typeface="Arial"/>
              <a:buNone/>
              <a:tabLst/>
              <a:defRPr/>
            </a:pPr>
            <a:r>
              <a:rPr kumimoji="0" lang="en-US" sz="1291" b="1" i="0" u="none" strike="noStrike" kern="0" cap="none" spc="0" normalizeH="0" baseline="0" noProof="0">
                <a:ln>
                  <a:noFill/>
                </a:ln>
                <a:solidFill>
                  <a:srgbClr val="FFFFFF"/>
                </a:solidFill>
                <a:effectLst/>
                <a:uLnTx/>
                <a:uFillTx/>
                <a:latin typeface="Roboto"/>
                <a:ea typeface="Roboto"/>
                <a:cs typeface="Roboto"/>
                <a:sym typeface="Roboto"/>
              </a:rPr>
              <a:t>Cultivated</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936"/>
              <a:buFont typeface="Arial"/>
              <a:buNone/>
              <a:tabLst/>
              <a:defRPr/>
            </a:pPr>
            <a:endParaRPr kumimoji="0" sz="1291" b="1" i="0" u="none" strike="noStrike" kern="0" cap="none" spc="0" normalizeH="0" baseline="0" noProof="0">
              <a:ln>
                <a:noFill/>
              </a:ln>
              <a:solidFill>
                <a:srgbClr val="FFFFFF"/>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1936"/>
              <a:buFont typeface="Arial"/>
              <a:buNone/>
              <a:tabLst/>
              <a:defRPr/>
            </a:pPr>
            <a:r>
              <a:rPr kumimoji="0" lang="en-US" sz="1291" b="0" i="0" u="none" strike="noStrike" kern="0" cap="none" spc="0" normalizeH="0" baseline="0" noProof="0">
                <a:ln>
                  <a:noFill/>
                </a:ln>
                <a:solidFill>
                  <a:srgbClr val="FFFFFF"/>
                </a:solidFill>
                <a:effectLst/>
                <a:uLnTx/>
                <a:uFillTx/>
                <a:latin typeface="Roboto"/>
                <a:ea typeface="Roboto"/>
                <a:cs typeface="Roboto"/>
                <a:sym typeface="Roboto"/>
              </a:rPr>
              <a:t>Bioswales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936"/>
              <a:buFont typeface="Arial"/>
              <a:buNone/>
              <a:tabLst/>
              <a:defRPr/>
            </a:pPr>
            <a:r>
              <a:rPr kumimoji="0" lang="en-US" sz="1291" b="0" i="0" u="none" strike="noStrike" kern="0" cap="none" spc="0" normalizeH="0" baseline="0" noProof="0">
                <a:ln>
                  <a:noFill/>
                </a:ln>
                <a:solidFill>
                  <a:srgbClr val="FFFFFF"/>
                </a:solidFill>
                <a:effectLst/>
                <a:uLnTx/>
                <a:uFillTx/>
                <a:latin typeface="Roboto"/>
                <a:ea typeface="Roboto"/>
                <a:cs typeface="Roboto"/>
                <a:sym typeface="Roboto"/>
              </a:rPr>
              <a:t>Rooftop gardens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936"/>
              <a:buFont typeface="Arial"/>
              <a:buNone/>
              <a:tabLst/>
              <a:defRPr/>
            </a:pPr>
            <a:r>
              <a:rPr kumimoji="0" lang="en-US" sz="1291" b="0" i="0" u="none" strike="noStrike" kern="0" cap="none" spc="0" normalizeH="0" baseline="0" noProof="0">
                <a:ln>
                  <a:noFill/>
                </a:ln>
                <a:solidFill>
                  <a:srgbClr val="FFFFFF"/>
                </a:solidFill>
                <a:effectLst/>
                <a:uLnTx/>
                <a:uFillTx/>
                <a:latin typeface="Roboto"/>
                <a:ea typeface="Roboto"/>
                <a:cs typeface="Roboto"/>
                <a:sym typeface="Roboto"/>
              </a:rPr>
              <a:t>Urban forests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936"/>
              <a:buFont typeface="Arial"/>
              <a:buNone/>
              <a:tabLst/>
              <a:defRPr/>
            </a:pPr>
            <a:r>
              <a:rPr kumimoji="0" lang="en-US" sz="1291" b="0" i="0" u="none" strike="noStrike" kern="0" cap="none" spc="0" normalizeH="0" baseline="0" noProof="0">
                <a:ln>
                  <a:noFill/>
                </a:ln>
                <a:solidFill>
                  <a:srgbClr val="FFFFFF"/>
                </a:solidFill>
                <a:effectLst/>
                <a:uLnTx/>
                <a:uFillTx/>
                <a:latin typeface="Roboto"/>
                <a:ea typeface="Roboto"/>
                <a:cs typeface="Roboto"/>
                <a:sym typeface="Roboto"/>
              </a:rPr>
              <a:t>Green alleys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28" name="Google Shape;1328;p74"/>
          <p:cNvSpPr txBox="1"/>
          <p:nvPr/>
        </p:nvSpPr>
        <p:spPr>
          <a:xfrm>
            <a:off x="9097575" y="4770065"/>
            <a:ext cx="2248200" cy="119160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935"/>
              <a:buFont typeface="Arial"/>
              <a:buNone/>
              <a:tabLst/>
              <a:defRPr/>
            </a:pPr>
            <a:r>
              <a:rPr kumimoji="0" lang="en-US" sz="1290" b="1" i="0" u="none" strike="noStrike" kern="0" cap="none" spc="0" normalizeH="0" baseline="0" noProof="0">
                <a:ln>
                  <a:noFill/>
                </a:ln>
                <a:solidFill>
                  <a:srgbClr val="FFFFFF"/>
                </a:solidFill>
                <a:effectLst/>
                <a:uLnTx/>
                <a:uFillTx/>
                <a:latin typeface="Roboto"/>
                <a:ea typeface="Roboto"/>
                <a:cs typeface="Roboto"/>
                <a:sym typeface="Roboto"/>
              </a:rPr>
              <a:t>Engineered</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935"/>
              <a:buFont typeface="Arial"/>
              <a:buNone/>
              <a:tabLst/>
              <a:defRPr/>
            </a:pPr>
            <a:endParaRPr kumimoji="0" sz="1290" b="1" i="0" u="none" strike="noStrike" kern="0" cap="none" spc="0" normalizeH="0" baseline="0" noProof="0">
              <a:ln>
                <a:noFill/>
              </a:ln>
              <a:solidFill>
                <a:srgbClr val="FFFFFF"/>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1936"/>
              <a:buFont typeface="Arial"/>
              <a:buNone/>
              <a:tabLst/>
              <a:defRPr/>
            </a:pPr>
            <a:r>
              <a:rPr kumimoji="0" lang="en-US" sz="1291" b="0" i="0" u="none" strike="noStrike" kern="0" cap="none" spc="0" normalizeH="0" baseline="0" noProof="0">
                <a:ln>
                  <a:noFill/>
                </a:ln>
                <a:solidFill>
                  <a:srgbClr val="FFFFFF"/>
                </a:solidFill>
                <a:effectLst/>
                <a:uLnTx/>
                <a:uFillTx/>
                <a:latin typeface="Roboto"/>
                <a:ea typeface="Roboto"/>
                <a:cs typeface="Roboto"/>
                <a:sym typeface="Roboto"/>
              </a:rPr>
              <a:t>Permeable pavements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936"/>
              <a:buFont typeface="Arial"/>
              <a:buNone/>
              <a:tabLst/>
              <a:defRPr/>
            </a:pPr>
            <a:r>
              <a:rPr kumimoji="0" lang="en-US" sz="1291" b="0" i="0" u="none" strike="noStrike" kern="0" cap="none" spc="0" normalizeH="0" baseline="0" noProof="0">
                <a:ln>
                  <a:noFill/>
                </a:ln>
                <a:solidFill>
                  <a:srgbClr val="FFFFFF"/>
                </a:solidFill>
                <a:effectLst/>
                <a:uLnTx/>
                <a:uFillTx/>
                <a:latin typeface="Roboto"/>
                <a:ea typeface="Roboto"/>
                <a:cs typeface="Roboto"/>
                <a:sym typeface="Roboto"/>
              </a:rPr>
              <a:t>Rainwater harvesting</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936"/>
              <a:buFont typeface="Arial"/>
              <a:buNone/>
              <a:tabLst/>
              <a:defRPr/>
            </a:pPr>
            <a:r>
              <a:rPr kumimoji="0" lang="en-US" sz="1291" b="0" i="0" u="none" strike="noStrike" kern="0" cap="none" spc="0" normalizeH="0" baseline="0" noProof="0">
                <a:ln>
                  <a:noFill/>
                </a:ln>
                <a:solidFill>
                  <a:srgbClr val="FFFFFF"/>
                </a:solidFill>
                <a:effectLst/>
                <a:uLnTx/>
                <a:uFillTx/>
                <a:latin typeface="Roboto"/>
                <a:ea typeface="Roboto"/>
                <a:cs typeface="Roboto"/>
                <a:sym typeface="Roboto"/>
              </a:rPr>
              <a:t>Groundwater recharge wells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936"/>
              <a:buFont typeface="Arial"/>
              <a:buNone/>
              <a:tabLst/>
              <a:defRPr/>
            </a:pPr>
            <a:endParaRPr kumimoji="0" sz="1291" b="0" i="0" u="none" strike="noStrike" kern="0" cap="none" spc="0" normalizeH="0" baseline="0" noProof="0">
              <a:ln>
                <a:noFill/>
              </a:ln>
              <a:solidFill>
                <a:srgbClr val="FFFFFF"/>
              </a:solidFill>
              <a:effectLst/>
              <a:uLnTx/>
              <a:uFillTx/>
              <a:latin typeface="Roboto"/>
              <a:ea typeface="Roboto"/>
              <a:cs typeface="Roboto"/>
              <a:sym typeface="Roboto"/>
            </a:endParaRPr>
          </a:p>
        </p:txBody>
      </p:sp>
      <p:sp>
        <p:nvSpPr>
          <p:cNvPr id="1329" name="Google Shape;1329;p74"/>
          <p:cNvSpPr txBox="1"/>
          <p:nvPr/>
        </p:nvSpPr>
        <p:spPr>
          <a:xfrm>
            <a:off x="514695" y="589365"/>
            <a:ext cx="11059313" cy="66428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18"/>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03 | Nature-based Solutions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31" name="Google Shape;1331;p74"/>
          <p:cNvSpPr txBox="1"/>
          <p:nvPr/>
        </p:nvSpPr>
        <p:spPr>
          <a:xfrm rot="-5400000">
            <a:off x="1670091" y="3043815"/>
            <a:ext cx="2589049"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Tom Fisk, Pexels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32" name="Google Shape;1332;p74"/>
          <p:cNvSpPr txBox="1"/>
          <p:nvPr/>
        </p:nvSpPr>
        <p:spPr>
          <a:xfrm rot="-5400000">
            <a:off x="4472863" y="3043816"/>
            <a:ext cx="2589049"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Tom Fisk, Pexels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33" name="Google Shape;1333;p74"/>
          <p:cNvSpPr txBox="1"/>
          <p:nvPr/>
        </p:nvSpPr>
        <p:spPr>
          <a:xfrm rot="-5400000">
            <a:off x="10060775" y="3043815"/>
            <a:ext cx="2589049"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Tanyss, Getty Images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34" name="Google Shape;1334;p74"/>
          <p:cNvSpPr txBox="1"/>
          <p:nvPr/>
        </p:nvSpPr>
        <p:spPr>
          <a:xfrm rot="-5400000">
            <a:off x="7291793" y="3043815"/>
            <a:ext cx="2589049"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PixelShot</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35" name="Google Shape;1335;p74"/>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61</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339">
          <a:extLst>
            <a:ext uri="{FF2B5EF4-FFF2-40B4-BE49-F238E27FC236}">
              <a16:creationId xmlns:a16="http://schemas.microsoft.com/office/drawing/2014/main" id="{A3B7E412-55D4-1B7A-B59C-E13FE5F3F29B}"/>
            </a:ext>
          </a:extLst>
        </p:cNvPr>
        <p:cNvGrpSpPr/>
        <p:nvPr/>
      </p:nvGrpSpPr>
      <p:grpSpPr>
        <a:xfrm>
          <a:off x="0" y="0"/>
          <a:ext cx="0" cy="0"/>
          <a:chOff x="0" y="0"/>
          <a:chExt cx="0" cy="0"/>
        </a:xfrm>
      </p:grpSpPr>
      <p:sp>
        <p:nvSpPr>
          <p:cNvPr id="1342" name="Google Shape;1342;p75">
            <a:extLst>
              <a:ext uri="{FF2B5EF4-FFF2-40B4-BE49-F238E27FC236}">
                <a16:creationId xmlns:a16="http://schemas.microsoft.com/office/drawing/2014/main" id="{9A2442C7-5E5A-8C23-9F6A-CFAF49B13633}"/>
              </a:ext>
            </a:extLst>
          </p:cNvPr>
          <p:cNvSpPr/>
          <p:nvPr/>
        </p:nvSpPr>
        <p:spPr>
          <a:xfrm>
            <a:off x="502015" y="2241815"/>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43" name="Google Shape;1343;p75">
            <a:extLst>
              <a:ext uri="{FF2B5EF4-FFF2-40B4-BE49-F238E27FC236}">
                <a16:creationId xmlns:a16="http://schemas.microsoft.com/office/drawing/2014/main" id="{256B96E0-3B66-EA6F-3357-8A4A4C626347}"/>
              </a:ext>
            </a:extLst>
          </p:cNvPr>
          <p:cNvSpPr/>
          <p:nvPr/>
        </p:nvSpPr>
        <p:spPr>
          <a:xfrm>
            <a:off x="502015" y="3256022"/>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44" name="Google Shape;1344;p75">
            <a:extLst>
              <a:ext uri="{FF2B5EF4-FFF2-40B4-BE49-F238E27FC236}">
                <a16:creationId xmlns:a16="http://schemas.microsoft.com/office/drawing/2014/main" id="{2A9F8E7C-DF5B-BBBB-B761-A8CEBB6AF17D}"/>
              </a:ext>
            </a:extLst>
          </p:cNvPr>
          <p:cNvSpPr/>
          <p:nvPr/>
        </p:nvSpPr>
        <p:spPr>
          <a:xfrm>
            <a:off x="509055" y="4232129"/>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45" name="Google Shape;1345;p75">
            <a:extLst>
              <a:ext uri="{FF2B5EF4-FFF2-40B4-BE49-F238E27FC236}">
                <a16:creationId xmlns:a16="http://schemas.microsoft.com/office/drawing/2014/main" id="{74BB39CF-F374-C7F0-0A6A-A85633A0DD48}"/>
              </a:ext>
            </a:extLst>
          </p:cNvPr>
          <p:cNvSpPr/>
          <p:nvPr/>
        </p:nvSpPr>
        <p:spPr>
          <a:xfrm>
            <a:off x="509055" y="5293728"/>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46" name="Google Shape;1346;p75">
            <a:extLst>
              <a:ext uri="{FF2B5EF4-FFF2-40B4-BE49-F238E27FC236}">
                <a16:creationId xmlns:a16="http://schemas.microsoft.com/office/drawing/2014/main" id="{16A8B5CD-4A37-BAD3-6A1B-45F8E069DCB8}"/>
              </a:ext>
            </a:extLst>
          </p:cNvPr>
          <p:cNvSpPr/>
          <p:nvPr/>
        </p:nvSpPr>
        <p:spPr>
          <a:xfrm>
            <a:off x="606782" y="2331619"/>
            <a:ext cx="561566" cy="561566"/>
          </a:xfrm>
          <a:custGeom>
            <a:avLst/>
            <a:gdLst/>
            <a:ahLst/>
            <a:cxnLst/>
            <a:rect l="l" t="t" r="r" b="b"/>
            <a:pathLst>
              <a:path w="1359535" h="1359535" extrusionOk="0">
                <a:moveTo>
                  <a:pt x="0" y="0"/>
                </a:moveTo>
                <a:lnTo>
                  <a:pt x="1359535" y="0"/>
                </a:lnTo>
                <a:lnTo>
                  <a:pt x="1359535" y="1359535"/>
                </a:lnTo>
                <a:lnTo>
                  <a:pt x="0" y="1359535"/>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47" name="Google Shape;1347;p75">
            <a:extLst>
              <a:ext uri="{FF2B5EF4-FFF2-40B4-BE49-F238E27FC236}">
                <a16:creationId xmlns:a16="http://schemas.microsoft.com/office/drawing/2014/main" id="{772AECF5-5911-670F-ED01-04FF619B29DD}"/>
              </a:ext>
            </a:extLst>
          </p:cNvPr>
          <p:cNvSpPr/>
          <p:nvPr/>
        </p:nvSpPr>
        <p:spPr>
          <a:xfrm>
            <a:off x="646020" y="3368117"/>
            <a:ext cx="522315" cy="504278"/>
          </a:xfrm>
          <a:custGeom>
            <a:avLst/>
            <a:gdLst/>
            <a:ahLst/>
            <a:cxnLst/>
            <a:rect l="l" t="t" r="r" b="b"/>
            <a:pathLst>
              <a:path w="1412240" h="1363472" extrusionOk="0">
                <a:moveTo>
                  <a:pt x="0" y="0"/>
                </a:moveTo>
                <a:lnTo>
                  <a:pt x="1412240" y="0"/>
                </a:lnTo>
                <a:lnTo>
                  <a:pt x="1412240" y="1363472"/>
                </a:lnTo>
                <a:lnTo>
                  <a:pt x="0" y="1363472"/>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48" name="Google Shape;1348;p75">
            <a:extLst>
              <a:ext uri="{FF2B5EF4-FFF2-40B4-BE49-F238E27FC236}">
                <a16:creationId xmlns:a16="http://schemas.microsoft.com/office/drawing/2014/main" id="{3DCF8E3C-7C00-9D7E-3CF5-902BC394B141}"/>
              </a:ext>
            </a:extLst>
          </p:cNvPr>
          <p:cNvSpPr/>
          <p:nvPr/>
        </p:nvSpPr>
        <p:spPr>
          <a:xfrm>
            <a:off x="651551" y="4390879"/>
            <a:ext cx="523131" cy="449893"/>
          </a:xfrm>
          <a:custGeom>
            <a:avLst/>
            <a:gdLst/>
            <a:ahLst/>
            <a:cxnLst/>
            <a:rect l="l" t="t" r="r" b="b"/>
            <a:pathLst>
              <a:path w="784697" h="674839" extrusionOk="0">
                <a:moveTo>
                  <a:pt x="0" y="0"/>
                </a:moveTo>
                <a:lnTo>
                  <a:pt x="784696" y="0"/>
                </a:lnTo>
                <a:lnTo>
                  <a:pt x="784696" y="674839"/>
                </a:lnTo>
                <a:lnTo>
                  <a:pt x="0" y="674839"/>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49" name="Google Shape;1349;p75">
            <a:extLst>
              <a:ext uri="{FF2B5EF4-FFF2-40B4-BE49-F238E27FC236}">
                <a16:creationId xmlns:a16="http://schemas.microsoft.com/office/drawing/2014/main" id="{294A8778-595D-04A6-F587-84EC9CB27215}"/>
              </a:ext>
            </a:extLst>
          </p:cNvPr>
          <p:cNvSpPr txBox="1"/>
          <p:nvPr/>
        </p:nvSpPr>
        <p:spPr>
          <a:xfrm>
            <a:off x="482964" y="563890"/>
            <a:ext cx="10830634" cy="66428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18"/>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03 | Nature-based Solutions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50" name="Google Shape;1350;p75">
            <a:extLst>
              <a:ext uri="{FF2B5EF4-FFF2-40B4-BE49-F238E27FC236}">
                <a16:creationId xmlns:a16="http://schemas.microsoft.com/office/drawing/2014/main" id="{F9277989-D5CB-FF59-BB93-23774B39DAE1}"/>
              </a:ext>
            </a:extLst>
          </p:cNvPr>
          <p:cNvSpPr txBox="1"/>
          <p:nvPr/>
        </p:nvSpPr>
        <p:spPr>
          <a:xfrm>
            <a:off x="468896" y="1326510"/>
            <a:ext cx="6938400" cy="59490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899"/>
              <a:buFont typeface="Arial"/>
              <a:buNone/>
              <a:tabLst/>
              <a:defRPr/>
            </a:pPr>
            <a:r>
              <a:rPr kumimoji="0" lang="en-US" sz="1933" b="0" i="0" u="none" strike="noStrike" kern="0" cap="none" spc="0" normalizeH="0" baseline="0" noProof="0">
                <a:ln>
                  <a:noFill/>
                </a:ln>
                <a:solidFill>
                  <a:srgbClr val="0B5FBA"/>
                </a:solidFill>
                <a:effectLst/>
                <a:uLnTx/>
                <a:uFillTx/>
                <a:latin typeface="Roboto"/>
                <a:ea typeface="Roboto"/>
                <a:cs typeface="Roboto"/>
                <a:sym typeface="Roboto"/>
              </a:rPr>
              <a:t>Nature-based solutions are important because they can reduce some of the negative impacts of grey infrastructure: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51" name="Google Shape;1351;p75">
            <a:extLst>
              <a:ext uri="{FF2B5EF4-FFF2-40B4-BE49-F238E27FC236}">
                <a16:creationId xmlns:a16="http://schemas.microsoft.com/office/drawing/2014/main" id="{E0B7ACB7-4148-403E-1F14-F5054A9FF80F}"/>
              </a:ext>
            </a:extLst>
          </p:cNvPr>
          <p:cNvSpPr txBox="1"/>
          <p:nvPr/>
        </p:nvSpPr>
        <p:spPr>
          <a:xfrm>
            <a:off x="1522521" y="2282193"/>
            <a:ext cx="6019800" cy="7076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The expansion of built-up areas and impermeable surfaces, often at the cost of green and blue (water-based) spaces, heightens the risks associated with climate change including heatwaves and floods.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52" name="Google Shape;1352;p75">
            <a:extLst>
              <a:ext uri="{FF2B5EF4-FFF2-40B4-BE49-F238E27FC236}">
                <a16:creationId xmlns:a16="http://schemas.microsoft.com/office/drawing/2014/main" id="{7EE70779-4EBD-A76E-1CC4-9C1B387F55CC}"/>
              </a:ext>
            </a:extLst>
          </p:cNvPr>
          <p:cNvSpPr txBox="1"/>
          <p:nvPr/>
        </p:nvSpPr>
        <p:spPr>
          <a:xfrm>
            <a:off x="1523003" y="3277350"/>
            <a:ext cx="6019400" cy="7076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srgbClr val="0B5FBA"/>
                </a:solidFill>
                <a:effectLst/>
                <a:uLnTx/>
                <a:uFillTx/>
                <a:latin typeface="Roboto"/>
                <a:ea typeface="Roboto"/>
                <a:cs typeface="Roboto"/>
                <a:sym typeface="Roboto"/>
              </a:rPr>
              <a:t>Urban areas can be 10-15°C hotter than their rural counterparts. Concrete surfaces like roofs and pavements absorb more heat and are resistant to cooling, contributing to the urban heat island effect.</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353" name="Google Shape;1353;p75">
            <a:extLst>
              <a:ext uri="{FF2B5EF4-FFF2-40B4-BE49-F238E27FC236}">
                <a16:creationId xmlns:a16="http://schemas.microsoft.com/office/drawing/2014/main" id="{F430973F-F147-994C-C3F0-9B630E1C69CF}"/>
              </a:ext>
            </a:extLst>
          </p:cNvPr>
          <p:cNvSpPr txBox="1"/>
          <p:nvPr/>
        </p:nvSpPr>
        <p:spPr>
          <a:xfrm>
            <a:off x="1523003" y="4272508"/>
            <a:ext cx="6019400" cy="7076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Urban expansion in reclaimed blue spaces, such as degraded lakes and wetlands, disrupts natural drainage patterns, leading to higher instances of urban flooding during heavy rainfall.</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54" name="Google Shape;1354;p75">
            <a:extLst>
              <a:ext uri="{FF2B5EF4-FFF2-40B4-BE49-F238E27FC236}">
                <a16:creationId xmlns:a16="http://schemas.microsoft.com/office/drawing/2014/main" id="{3CFD9BF6-3DBD-2F6B-B3FB-263317114872}"/>
              </a:ext>
            </a:extLst>
          </p:cNvPr>
          <p:cNvSpPr txBox="1"/>
          <p:nvPr/>
        </p:nvSpPr>
        <p:spPr>
          <a:xfrm>
            <a:off x="1540489" y="5377408"/>
            <a:ext cx="6019400" cy="7076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NbS approaches that integrate natural ecosystem processes into infrastructure planning offer an effective alternative or addition to traditional built/grey infrastructure.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55" name="Google Shape;1355;p75">
            <a:extLst>
              <a:ext uri="{FF2B5EF4-FFF2-40B4-BE49-F238E27FC236}">
                <a16:creationId xmlns:a16="http://schemas.microsoft.com/office/drawing/2014/main" id="{B03E673E-D5A1-5ABD-3F46-47686A99D399}"/>
              </a:ext>
            </a:extLst>
          </p:cNvPr>
          <p:cNvSpPr/>
          <p:nvPr/>
        </p:nvSpPr>
        <p:spPr>
          <a:xfrm>
            <a:off x="655431" y="5435050"/>
            <a:ext cx="499723" cy="496623"/>
          </a:xfrm>
          <a:custGeom>
            <a:avLst/>
            <a:gdLst/>
            <a:ahLst/>
            <a:cxnLst/>
            <a:rect l="l" t="t" r="r" b="b"/>
            <a:pathLst>
              <a:path w="1371981" h="1363472" extrusionOk="0">
                <a:moveTo>
                  <a:pt x="0" y="0"/>
                </a:moveTo>
                <a:lnTo>
                  <a:pt x="1371981" y="0"/>
                </a:lnTo>
                <a:lnTo>
                  <a:pt x="1371981" y="1363472"/>
                </a:lnTo>
                <a:lnTo>
                  <a:pt x="0" y="1363472"/>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56" name="Google Shape;1356;p75">
            <a:extLst>
              <a:ext uri="{FF2B5EF4-FFF2-40B4-BE49-F238E27FC236}">
                <a16:creationId xmlns:a16="http://schemas.microsoft.com/office/drawing/2014/main" id="{77B05D56-A115-D526-0CF5-C198479B3D86}"/>
              </a:ext>
            </a:extLst>
          </p:cNvPr>
          <p:cNvSpPr txBox="1"/>
          <p:nvPr/>
        </p:nvSpPr>
        <p:spPr>
          <a:xfrm rot="-5400000">
            <a:off x="8985054" y="3321279"/>
            <a:ext cx="5769197"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Radu Bercan, Canva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57" name="Google Shape;1357;p75">
            <a:extLst>
              <a:ext uri="{FF2B5EF4-FFF2-40B4-BE49-F238E27FC236}">
                <a16:creationId xmlns:a16="http://schemas.microsoft.com/office/drawing/2014/main" id="{42EF9924-D096-3FCA-5266-EDF671BBF48E}"/>
              </a:ext>
            </a:extLst>
          </p:cNvPr>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62</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Google Shape;1340;p75">
            <a:extLst>
              <a:ext uri="{FF2B5EF4-FFF2-40B4-BE49-F238E27FC236}">
                <a16:creationId xmlns:a16="http://schemas.microsoft.com/office/drawing/2014/main" id="{8DFD30E2-22D1-2548-5FFE-0CDCF56E6364}"/>
              </a:ext>
            </a:extLst>
          </p:cNvPr>
          <p:cNvSpPr/>
          <p:nvPr/>
        </p:nvSpPr>
        <p:spPr>
          <a:xfrm>
            <a:off x="7958096" y="-8467"/>
            <a:ext cx="4233924" cy="6858000"/>
          </a:xfrm>
          <a:custGeom>
            <a:avLst/>
            <a:gdLst/>
            <a:ahLst/>
            <a:cxnLst/>
            <a:rect l="l" t="t" r="r" b="b"/>
            <a:pathLst>
              <a:path w="8467848" h="13716000" extrusionOk="0">
                <a:moveTo>
                  <a:pt x="0" y="0"/>
                </a:moveTo>
                <a:lnTo>
                  <a:pt x="8467848" y="0"/>
                </a:lnTo>
                <a:lnTo>
                  <a:pt x="8467848" y="13716000"/>
                </a:lnTo>
                <a:lnTo>
                  <a:pt x="0" y="13716000"/>
                </a:lnTo>
                <a:lnTo>
                  <a:pt x="0" y="0"/>
                </a:lnTo>
                <a:close/>
              </a:path>
            </a:pathLst>
          </a:custGeom>
          <a:blipFill rotWithShape="1">
            <a:blip r:embed="rId8"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4715683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361"/>
        <p:cNvGrpSpPr/>
        <p:nvPr/>
      </p:nvGrpSpPr>
      <p:grpSpPr>
        <a:xfrm>
          <a:off x="0" y="0"/>
          <a:ext cx="0" cy="0"/>
          <a:chOff x="0" y="0"/>
          <a:chExt cx="0" cy="0"/>
        </a:xfrm>
      </p:grpSpPr>
      <p:sp>
        <p:nvSpPr>
          <p:cNvPr id="1362" name="Google Shape;1362;p76"/>
          <p:cNvSpPr/>
          <p:nvPr/>
        </p:nvSpPr>
        <p:spPr>
          <a:xfrm>
            <a:off x="531512" y="2713990"/>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63" name="Google Shape;1363;p76"/>
          <p:cNvSpPr/>
          <p:nvPr/>
        </p:nvSpPr>
        <p:spPr>
          <a:xfrm>
            <a:off x="531512" y="3982198"/>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64" name="Google Shape;1364;p76"/>
          <p:cNvSpPr txBox="1"/>
          <p:nvPr/>
        </p:nvSpPr>
        <p:spPr>
          <a:xfrm>
            <a:off x="512461" y="707145"/>
            <a:ext cx="10830634" cy="66428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18"/>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03 | Nature-based Solutions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65" name="Google Shape;1365;p76"/>
          <p:cNvSpPr/>
          <p:nvPr/>
        </p:nvSpPr>
        <p:spPr>
          <a:xfrm>
            <a:off x="7958096" y="-8467"/>
            <a:ext cx="4233924" cy="6858000"/>
          </a:xfrm>
          <a:custGeom>
            <a:avLst/>
            <a:gdLst/>
            <a:ahLst/>
            <a:cxnLst/>
            <a:rect l="l" t="t" r="r" b="b"/>
            <a:pathLst>
              <a:path w="8467848" h="13716000" extrusionOk="0">
                <a:moveTo>
                  <a:pt x="0" y="0"/>
                </a:moveTo>
                <a:lnTo>
                  <a:pt x="8467848" y="0"/>
                </a:lnTo>
                <a:lnTo>
                  <a:pt x="8467848" y="13716000"/>
                </a:lnTo>
                <a:lnTo>
                  <a:pt x="0" y="13716000"/>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66" name="Google Shape;1366;p76"/>
          <p:cNvSpPr/>
          <p:nvPr/>
        </p:nvSpPr>
        <p:spPr>
          <a:xfrm>
            <a:off x="538552" y="5413226"/>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67" name="Google Shape;1367;p76"/>
          <p:cNvSpPr/>
          <p:nvPr/>
        </p:nvSpPr>
        <p:spPr>
          <a:xfrm>
            <a:off x="714788" y="5562654"/>
            <a:ext cx="443771" cy="480401"/>
          </a:xfrm>
          <a:custGeom>
            <a:avLst/>
            <a:gdLst/>
            <a:ahLst/>
            <a:cxnLst/>
            <a:rect l="l" t="t" r="r" b="b"/>
            <a:pathLst>
              <a:path w="665656" h="720601" extrusionOk="0">
                <a:moveTo>
                  <a:pt x="0" y="0"/>
                </a:moveTo>
                <a:lnTo>
                  <a:pt x="665656" y="0"/>
                </a:lnTo>
                <a:lnTo>
                  <a:pt x="665656" y="720602"/>
                </a:lnTo>
                <a:lnTo>
                  <a:pt x="0" y="720602"/>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68" name="Google Shape;1368;p76"/>
          <p:cNvSpPr txBox="1"/>
          <p:nvPr/>
        </p:nvSpPr>
        <p:spPr>
          <a:xfrm>
            <a:off x="498393" y="1484633"/>
            <a:ext cx="6938400" cy="892360"/>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899"/>
              <a:buFont typeface="Arial"/>
              <a:buNone/>
              <a:tabLst/>
              <a:defRPr/>
            </a:pPr>
            <a:r>
              <a:rPr kumimoji="0" lang="en-US" sz="1933" b="0" i="0" u="none" strike="noStrike" kern="0" cap="none" spc="0" normalizeH="0" baseline="0" noProof="0" dirty="0">
                <a:ln>
                  <a:noFill/>
                </a:ln>
                <a:solidFill>
                  <a:srgbClr val="0B5FBA"/>
                </a:solidFill>
                <a:effectLst/>
                <a:uLnTx/>
                <a:uFillTx/>
                <a:latin typeface="Roboto"/>
                <a:ea typeface="Roboto"/>
                <a:cs typeface="Roboto"/>
                <a:sym typeface="Roboto"/>
              </a:rPr>
              <a:t>Nature-based solutions can complement, substitute for, or protect traditional grey infrastructure to enhance the resilience of service delivery to climate change.</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369" name="Google Shape;1369;p76"/>
          <p:cNvSpPr txBox="1"/>
          <p:nvPr/>
        </p:nvSpPr>
        <p:spPr>
          <a:xfrm>
            <a:off x="1552018" y="2754369"/>
            <a:ext cx="5665200" cy="7076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Complement</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 Restoring watersheds, which serve as ecological infrastructure supplying water to reservoirs, plays a vital role in regulating hydrological processes and maintaining water quality.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70" name="Google Shape;1370;p76"/>
          <p:cNvSpPr txBox="1"/>
          <p:nvPr/>
        </p:nvSpPr>
        <p:spPr>
          <a:xfrm>
            <a:off x="1552500" y="4003526"/>
            <a:ext cx="5664800" cy="94359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Substitute</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 Using deep-rooted vegetation for slope stabilization offers a cost-effective alternative to building concrete retaining walls, and is estimated to save up to 90% in implementation costs.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71" name="Google Shape;1371;p76"/>
          <p:cNvSpPr txBox="1"/>
          <p:nvPr/>
        </p:nvSpPr>
        <p:spPr>
          <a:xfrm>
            <a:off x="1552500" y="5453605"/>
            <a:ext cx="5664800" cy="94359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Safeguard</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 Afforesting mangrove forests could protect shorelines from erosion, thus safeguarding nearby roads, buildings, and utilities from wave damage during storms and sea surges.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72" name="Google Shape;1372;p76"/>
          <p:cNvSpPr/>
          <p:nvPr/>
        </p:nvSpPr>
        <p:spPr>
          <a:xfrm flipH="1">
            <a:off x="415368" y="3825244"/>
            <a:ext cx="1028667" cy="1053981"/>
          </a:xfrm>
          <a:custGeom>
            <a:avLst/>
            <a:gdLst/>
            <a:ahLst/>
            <a:cxnLst/>
            <a:rect l="l" t="t" r="r" b="b"/>
            <a:pathLst>
              <a:path w="1842389" h="1887728" extrusionOk="0">
                <a:moveTo>
                  <a:pt x="1842389" y="0"/>
                </a:moveTo>
                <a:lnTo>
                  <a:pt x="0" y="0"/>
                </a:lnTo>
                <a:lnTo>
                  <a:pt x="0" y="1887728"/>
                </a:lnTo>
                <a:lnTo>
                  <a:pt x="1842389" y="1887728"/>
                </a:lnTo>
                <a:lnTo>
                  <a:pt x="1842389" y="0"/>
                </a:lnTo>
                <a:close/>
              </a:path>
            </a:pathLst>
          </a:custGeom>
          <a:blipFill rotWithShape="1">
            <a:blip r:embed="rId6" cstate="screen">
              <a:alphaModFix/>
              <a:extLst>
                <a:ext uri="{28A0092B-C50C-407E-A947-70E740481C1C}">
                  <a14:useLocalDpi xmlns:a14="http://schemas.microsoft.com/office/drawing/2010/main"/>
                </a:ext>
              </a:extLst>
            </a:blip>
            <a:stretch>
              <a:fillRect l="-1224" r="-1224"/>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73" name="Google Shape;1373;p76"/>
          <p:cNvSpPr/>
          <p:nvPr/>
        </p:nvSpPr>
        <p:spPr>
          <a:xfrm>
            <a:off x="693526" y="2853456"/>
            <a:ext cx="484293" cy="456570"/>
          </a:xfrm>
          <a:custGeom>
            <a:avLst/>
            <a:gdLst/>
            <a:ahLst/>
            <a:cxnLst/>
            <a:rect l="l" t="t" r="r" b="b"/>
            <a:pathLst>
              <a:path w="894080" h="842899" extrusionOk="0">
                <a:moveTo>
                  <a:pt x="0" y="0"/>
                </a:moveTo>
                <a:lnTo>
                  <a:pt x="894080" y="0"/>
                </a:lnTo>
                <a:lnTo>
                  <a:pt x="894080" y="842899"/>
                </a:lnTo>
                <a:lnTo>
                  <a:pt x="0" y="842899"/>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t="-3032" b="-3031"/>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74" name="Google Shape;1374;p76"/>
          <p:cNvSpPr txBox="1"/>
          <p:nvPr/>
        </p:nvSpPr>
        <p:spPr>
          <a:xfrm rot="-5400000">
            <a:off x="8985054" y="3321279"/>
            <a:ext cx="5769197"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dirty="0">
                <a:ln>
                  <a:noFill/>
                </a:ln>
                <a:solidFill>
                  <a:srgbClr val="FFFFFF"/>
                </a:solidFill>
                <a:effectLst/>
                <a:uLnTx/>
                <a:uFillTx/>
                <a:latin typeface="Roboto"/>
                <a:ea typeface="Roboto"/>
                <a:cs typeface="Roboto"/>
                <a:sym typeface="Roboto"/>
              </a:rPr>
              <a:t>ICBAAR Project Bangladesh; Photo by UNDP Bangladesh</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376" name="Google Shape;1376;p76"/>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63</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621F9-F833-957F-B5A4-AA06AFAA1BDE}"/>
              </a:ext>
            </a:extLst>
          </p:cNvPr>
          <p:cNvSpPr>
            <a:spLocks noGrp="1"/>
          </p:cNvSpPr>
          <p:nvPr>
            <p:ph type="title"/>
          </p:nvPr>
        </p:nvSpPr>
        <p:spPr/>
        <p:txBody>
          <a:bodyPr/>
          <a:lstStyle/>
          <a:p>
            <a:r>
              <a:rPr lang="pt-BR" dirty="0"/>
              <a:t>Mikindani Constructed Wetland</a:t>
            </a:r>
            <a:endParaRPr lang="en-NL" dirty="0"/>
          </a:p>
        </p:txBody>
      </p:sp>
      <p:sp>
        <p:nvSpPr>
          <p:cNvPr id="3" name="Content Placeholder 2">
            <a:extLst>
              <a:ext uri="{FF2B5EF4-FFF2-40B4-BE49-F238E27FC236}">
                <a16:creationId xmlns:a16="http://schemas.microsoft.com/office/drawing/2014/main" id="{C1622DCE-AD0C-70BF-8560-EE09BB977E1B}"/>
              </a:ext>
            </a:extLst>
          </p:cNvPr>
          <p:cNvSpPr>
            <a:spLocks noGrp="1"/>
          </p:cNvSpPr>
          <p:nvPr>
            <p:ph idx="1"/>
          </p:nvPr>
        </p:nvSpPr>
        <p:spPr/>
        <p:txBody>
          <a:bodyPr/>
          <a:lstStyle/>
          <a:p>
            <a:r>
              <a:rPr lang="en-GB" dirty="0" err="1"/>
              <a:t>Mikindani</a:t>
            </a:r>
            <a:r>
              <a:rPr lang="en-GB" dirty="0"/>
              <a:t> struggled with untreated effluent draining into Tudor Creek. Wetlands </a:t>
            </a:r>
            <a:r>
              <a:rPr lang="en-GB" dirty="0" err="1"/>
              <a:t>wasconstructed</a:t>
            </a:r>
            <a:r>
              <a:rPr lang="en-GB" dirty="0"/>
              <a:t>:</a:t>
            </a:r>
          </a:p>
          <a:p>
            <a:pPr marL="342900" indent="-342900">
              <a:buFont typeface="Arial" panose="020B0604020202020204" pitchFamily="34" charset="0"/>
              <a:buChar char="•"/>
            </a:pPr>
            <a:r>
              <a:rPr lang="en-GB" dirty="0" err="1"/>
              <a:t>mimicks</a:t>
            </a:r>
            <a:r>
              <a:rPr lang="en-GB" dirty="0"/>
              <a:t> the natural filtering process of wetlands to clean wastewater.</a:t>
            </a:r>
          </a:p>
          <a:p>
            <a:pPr marL="342900" indent="-342900">
              <a:buFont typeface="Arial" panose="020B0604020202020204" pitchFamily="34" charset="0"/>
              <a:buChar char="•"/>
            </a:pPr>
            <a:r>
              <a:rPr lang="en-GB" dirty="0"/>
              <a:t>grasses and reeds to absorb and break down pollutants in the water</a:t>
            </a:r>
          </a:p>
        </p:txBody>
      </p:sp>
      <p:pic>
        <p:nvPicPr>
          <p:cNvPr id="2050" name="Picture 2" descr="GoBlue, wetland, constructed,bUNEP, Wastewater Treatment , environmental restoration, water treatment,">
            <a:extLst>
              <a:ext uri="{FF2B5EF4-FFF2-40B4-BE49-F238E27FC236}">
                <a16:creationId xmlns:a16="http://schemas.microsoft.com/office/drawing/2014/main" id="{739AB49E-6374-4CDD-DCC0-0256507A9E9E}"/>
              </a:ext>
            </a:extLst>
          </p:cNvPr>
          <p:cNvPicPr>
            <a:picLocks noGrp="1" noChangeAspect="1" noChangeArrowheads="1"/>
          </p:cNvPicPr>
          <p:nvPr>
            <p:ph type="pic" sz="quarter" idx="13"/>
          </p:nvPr>
        </p:nvPicPr>
        <p:blipFill>
          <a:blip r:embed="rId3" cstate="screen">
            <a:extLst>
              <a:ext uri="{28A0092B-C50C-407E-A947-70E740481C1C}">
                <a14:useLocalDpi xmlns:a14="http://schemas.microsoft.com/office/drawing/2010/main"/>
              </a:ext>
            </a:extLst>
          </a:blip>
          <a:srcRect l="15377" r="15377"/>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CB58078D-FE93-AA64-4E30-E299EA562B92}"/>
              </a:ext>
            </a:extLst>
          </p:cNvPr>
          <p:cNvSpPr txBox="1"/>
          <p:nvPr/>
        </p:nvSpPr>
        <p:spPr>
          <a:xfrm rot="16200000">
            <a:off x="7827418" y="2654401"/>
            <a:ext cx="6096000"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1400" b="0" i="0" u="none" strike="noStrike" kern="0" cap="none" spc="0" normalizeH="0" baseline="0" noProof="0" dirty="0">
                <a:ln>
                  <a:noFill/>
                </a:ln>
                <a:solidFill>
                  <a:prstClr val="white"/>
                </a:solidFill>
                <a:effectLst/>
                <a:uLnTx/>
                <a:uFillTx/>
                <a:latin typeface="Roboto" panose="02000000000000000000" pitchFamily="2" charset="0"/>
                <a:cs typeface="Arial"/>
                <a:sym typeface="Arial"/>
              </a:rPr>
              <a:t>Photo Credit UNEP</a:t>
            </a:r>
            <a:endParaRPr kumimoji="0" lang="en-NL" sz="1400" b="0" i="0" u="none" strike="noStrike" kern="0" cap="none" spc="0" normalizeH="0" baseline="0" noProof="0" dirty="0">
              <a:ln>
                <a:noFill/>
              </a:ln>
              <a:solidFill>
                <a:prstClr val="white"/>
              </a:solidFill>
              <a:effectLst/>
              <a:uLnTx/>
              <a:uFillTx/>
              <a:latin typeface="Arial"/>
              <a:cs typeface="Arial"/>
              <a:sym typeface="Arial"/>
            </a:endParaRPr>
          </a:p>
        </p:txBody>
      </p:sp>
    </p:spTree>
    <p:extLst>
      <p:ext uri="{BB962C8B-B14F-4D97-AF65-F5344CB8AC3E}">
        <p14:creationId xmlns:p14="http://schemas.microsoft.com/office/powerpoint/2010/main" val="31063166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0C483E-60EA-C37B-8F05-23B091776A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71E4B9-F24C-37AD-FCEF-BDFDA79A5EA3}"/>
              </a:ext>
            </a:extLst>
          </p:cNvPr>
          <p:cNvSpPr>
            <a:spLocks noGrp="1"/>
          </p:cNvSpPr>
          <p:nvPr>
            <p:ph type="title"/>
          </p:nvPr>
        </p:nvSpPr>
        <p:spPr/>
        <p:txBody>
          <a:bodyPr/>
          <a:lstStyle/>
          <a:p>
            <a:r>
              <a:rPr lang="pt-BR" dirty="0"/>
              <a:t>Sand dams Makueni County</a:t>
            </a:r>
            <a:endParaRPr lang="en-NL" dirty="0"/>
          </a:p>
        </p:txBody>
      </p:sp>
      <p:sp>
        <p:nvSpPr>
          <p:cNvPr id="3" name="Content Placeholder 2">
            <a:extLst>
              <a:ext uri="{FF2B5EF4-FFF2-40B4-BE49-F238E27FC236}">
                <a16:creationId xmlns:a16="http://schemas.microsoft.com/office/drawing/2014/main" id="{E453C738-3420-E485-DE96-0CBFD9188F87}"/>
              </a:ext>
            </a:extLst>
          </p:cNvPr>
          <p:cNvSpPr>
            <a:spLocks noGrp="1"/>
          </p:cNvSpPr>
          <p:nvPr>
            <p:ph idx="1"/>
          </p:nvPr>
        </p:nvSpPr>
        <p:spPr/>
        <p:txBody>
          <a:bodyPr>
            <a:normAutofit lnSpcReduction="10000"/>
          </a:bodyPr>
          <a:lstStyle/>
          <a:p>
            <a:pPr marL="342900" indent="-342900">
              <a:buFont typeface="Arial" panose="020B0604020202020204" pitchFamily="34" charset="0"/>
              <a:buChar char="•"/>
            </a:pPr>
            <a:r>
              <a:rPr lang="en-GB" dirty="0"/>
              <a:t>More than 900 sand dams</a:t>
            </a:r>
          </a:p>
          <a:p>
            <a:pPr marL="342900" indent="-342900">
              <a:buFont typeface="Arial" panose="020B0604020202020204" pitchFamily="34" charset="0"/>
              <a:buChar char="•"/>
            </a:pPr>
            <a:r>
              <a:rPr lang="en-GB" dirty="0"/>
              <a:t>Storing water in sand reduces evaporation</a:t>
            </a:r>
          </a:p>
          <a:p>
            <a:pPr marL="342900" indent="-342900">
              <a:buFont typeface="Arial" panose="020B0604020202020204" pitchFamily="34" charset="0"/>
              <a:buChar char="•"/>
            </a:pPr>
            <a:r>
              <a:rPr lang="en-GB" dirty="0"/>
              <a:t>contamination and disease vectors such as mosquitoes and freshwater snails.</a:t>
            </a:r>
          </a:p>
          <a:p>
            <a:pPr marL="342900" indent="-342900">
              <a:buFont typeface="Arial" panose="020B0604020202020204" pitchFamily="34" charset="0"/>
              <a:buChar char="•"/>
            </a:pPr>
            <a:r>
              <a:rPr lang="en-GB" dirty="0"/>
              <a:t>Low maintenance</a:t>
            </a:r>
          </a:p>
          <a:p>
            <a:pPr marL="342900" indent="-342900">
              <a:buFont typeface="Arial" panose="020B0604020202020204" pitchFamily="34" charset="0"/>
              <a:buChar char="•"/>
            </a:pPr>
            <a:r>
              <a:rPr lang="en-GB" dirty="0"/>
              <a:t>Challenges to extract water safely</a:t>
            </a:r>
          </a:p>
          <a:p>
            <a:pPr marL="342900" indent="-342900">
              <a:buFont typeface="Arial" panose="020B0604020202020204" pitchFamily="34" charset="0"/>
              <a:buChar char="•"/>
            </a:pPr>
            <a:r>
              <a:rPr lang="en-GB" dirty="0"/>
              <a:t>Not all locations suitable</a:t>
            </a:r>
          </a:p>
        </p:txBody>
      </p:sp>
      <p:pic>
        <p:nvPicPr>
          <p:cNvPr id="2050" name="Picture 2">
            <a:extLst>
              <a:ext uri="{FF2B5EF4-FFF2-40B4-BE49-F238E27FC236}">
                <a16:creationId xmlns:a16="http://schemas.microsoft.com/office/drawing/2014/main" id="{189BF7FD-58FC-5E40-78CE-030B4FC113A9}"/>
              </a:ext>
            </a:extLst>
          </p:cNvPr>
          <p:cNvPicPr>
            <a:picLocks noGrp="1" noChangeAspect="1" noChangeArrowheads="1"/>
          </p:cNvPicPr>
          <p:nvPr>
            <p:ph type="pic" sz="quarter" idx="13"/>
          </p:nvPr>
        </p:nvPicPr>
        <p:blipFill>
          <a:blip r:embed="rId3"/>
          <a:srcRect l="11110" r="11110"/>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F5B09DD-CE2B-E1F0-F0D3-3031935AE49E}"/>
              </a:ext>
            </a:extLst>
          </p:cNvPr>
          <p:cNvSpPr txBox="1"/>
          <p:nvPr/>
        </p:nvSpPr>
        <p:spPr>
          <a:xfrm rot="16200000">
            <a:off x="7827418" y="2654401"/>
            <a:ext cx="6096000"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1400" b="0" i="0" u="none" strike="noStrike" kern="0" cap="none" spc="0" normalizeH="0" baseline="0" noProof="0" dirty="0">
                <a:ln>
                  <a:noFill/>
                </a:ln>
                <a:solidFill>
                  <a:prstClr val="white"/>
                </a:solidFill>
                <a:effectLst/>
                <a:uLnTx/>
                <a:uFillTx/>
                <a:latin typeface="Roboto" panose="02000000000000000000" pitchFamily="2" charset="0"/>
                <a:cs typeface="Arial"/>
                <a:sym typeface="Arial"/>
              </a:rPr>
              <a:t>Photo Credit: the charitable foundattion</a:t>
            </a:r>
            <a:endParaRPr kumimoji="0" lang="en-NL" sz="1400" b="0" i="0" u="none" strike="noStrike" kern="0" cap="none" spc="0" normalizeH="0" baseline="0" noProof="0" dirty="0">
              <a:ln>
                <a:noFill/>
              </a:ln>
              <a:solidFill>
                <a:prstClr val="white"/>
              </a:solidFill>
              <a:effectLst/>
              <a:uLnTx/>
              <a:uFillTx/>
              <a:latin typeface="Arial"/>
              <a:cs typeface="Arial"/>
              <a:sym typeface="Arial"/>
            </a:endParaRPr>
          </a:p>
        </p:txBody>
      </p:sp>
    </p:spTree>
    <p:extLst>
      <p:ext uri="{BB962C8B-B14F-4D97-AF65-F5344CB8AC3E}">
        <p14:creationId xmlns:p14="http://schemas.microsoft.com/office/powerpoint/2010/main" val="196627938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380"/>
        <p:cNvGrpSpPr/>
        <p:nvPr/>
      </p:nvGrpSpPr>
      <p:grpSpPr>
        <a:xfrm>
          <a:off x="0" y="0"/>
          <a:ext cx="0" cy="0"/>
          <a:chOff x="0" y="0"/>
          <a:chExt cx="0" cy="0"/>
        </a:xfrm>
      </p:grpSpPr>
      <p:sp>
        <p:nvSpPr>
          <p:cNvPr id="1381" name="Google Shape;1381;p77"/>
          <p:cNvSpPr txBox="1"/>
          <p:nvPr/>
        </p:nvSpPr>
        <p:spPr>
          <a:xfrm>
            <a:off x="881171" y="618655"/>
            <a:ext cx="11059313" cy="66428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18"/>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03 | Nature-based Solutions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grpSp>
        <p:nvGrpSpPr>
          <p:cNvPr id="1382" name="Google Shape;1382;p77"/>
          <p:cNvGrpSpPr/>
          <p:nvPr/>
        </p:nvGrpSpPr>
        <p:grpSpPr>
          <a:xfrm>
            <a:off x="-8467" y="1757363"/>
            <a:ext cx="12200469" cy="5100637"/>
            <a:chOff x="0" y="-66675"/>
            <a:chExt cx="4819938" cy="1775720"/>
          </a:xfrm>
        </p:grpSpPr>
        <p:sp>
          <p:nvSpPr>
            <p:cNvPr id="1383" name="Google Shape;1383;p77"/>
            <p:cNvSpPr/>
            <p:nvPr/>
          </p:nvSpPr>
          <p:spPr>
            <a:xfrm>
              <a:off x="0" y="0"/>
              <a:ext cx="4819938" cy="1709045"/>
            </a:xfrm>
            <a:custGeom>
              <a:avLst/>
              <a:gdLst/>
              <a:ahLst/>
              <a:cxnLst/>
              <a:rect l="l" t="t" r="r" b="b"/>
              <a:pathLst>
                <a:path w="4819938" h="1709045" extrusionOk="0">
                  <a:moveTo>
                    <a:pt x="0" y="0"/>
                  </a:moveTo>
                  <a:lnTo>
                    <a:pt x="4819938" y="0"/>
                  </a:lnTo>
                  <a:lnTo>
                    <a:pt x="4819938" y="1709045"/>
                  </a:lnTo>
                  <a:lnTo>
                    <a:pt x="0" y="1709045"/>
                  </a:lnTo>
                  <a:close/>
                </a:path>
              </a:pathLst>
            </a:custGeom>
            <a:solidFill>
              <a:srgbClr val="0B5FBA"/>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84" name="Google Shape;1384;p77"/>
            <p:cNvSpPr txBox="1"/>
            <p:nvPr/>
          </p:nvSpPr>
          <p:spPr>
            <a:xfrm>
              <a:off x="0" y="-66675"/>
              <a:ext cx="4819937" cy="177572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75000"/>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sp>
        <p:nvSpPr>
          <p:cNvPr id="1385" name="Google Shape;1385;p77"/>
          <p:cNvSpPr/>
          <p:nvPr/>
        </p:nvSpPr>
        <p:spPr>
          <a:xfrm>
            <a:off x="1309370" y="2961236"/>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86" name="Google Shape;1386;p77"/>
          <p:cNvSpPr txBox="1"/>
          <p:nvPr/>
        </p:nvSpPr>
        <p:spPr>
          <a:xfrm>
            <a:off x="1176019" y="3913296"/>
            <a:ext cx="1120200" cy="36933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US" sz="1200" b="0" i="0" u="none" strike="noStrike" kern="0" cap="none" spc="0" normalizeH="0" baseline="0" noProof="0">
                <a:ln>
                  <a:noFill/>
                </a:ln>
                <a:solidFill>
                  <a:srgbClr val="FFFFFF"/>
                </a:solidFill>
                <a:effectLst/>
                <a:uLnTx/>
                <a:uFillTx/>
                <a:latin typeface="Roboto"/>
                <a:ea typeface="Roboto"/>
                <a:cs typeface="Roboto"/>
                <a:sym typeface="Roboto"/>
              </a:rPr>
              <a:t>Temperature regulation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87" name="Google Shape;1387;p77"/>
          <p:cNvSpPr/>
          <p:nvPr/>
        </p:nvSpPr>
        <p:spPr>
          <a:xfrm>
            <a:off x="4193566" y="2961236"/>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88" name="Google Shape;1388;p77"/>
          <p:cNvSpPr txBox="1"/>
          <p:nvPr/>
        </p:nvSpPr>
        <p:spPr>
          <a:xfrm>
            <a:off x="4060215" y="3913296"/>
            <a:ext cx="1120200" cy="36933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US" sz="1200" b="0" i="0" u="none" strike="noStrike" kern="0" cap="none" spc="0" normalizeH="0" baseline="0" noProof="0">
                <a:ln>
                  <a:noFill/>
                </a:ln>
                <a:solidFill>
                  <a:srgbClr val="FFFFFF"/>
                </a:solidFill>
                <a:effectLst/>
                <a:uLnTx/>
                <a:uFillTx/>
                <a:latin typeface="Roboto"/>
                <a:ea typeface="Roboto"/>
                <a:cs typeface="Roboto"/>
                <a:sym typeface="Roboto"/>
              </a:rPr>
              <a:t>Flood risk reduction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89" name="Google Shape;1389;p77"/>
          <p:cNvSpPr/>
          <p:nvPr/>
        </p:nvSpPr>
        <p:spPr>
          <a:xfrm>
            <a:off x="5635664" y="2961236"/>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90" name="Google Shape;1390;p77"/>
          <p:cNvSpPr txBox="1"/>
          <p:nvPr/>
        </p:nvSpPr>
        <p:spPr>
          <a:xfrm>
            <a:off x="5502313" y="3913296"/>
            <a:ext cx="1120200" cy="36933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US" sz="1200" b="0" i="0" u="none" strike="noStrike" kern="0" cap="none" spc="0" normalizeH="0" baseline="0" noProof="0">
                <a:ln>
                  <a:noFill/>
                </a:ln>
                <a:solidFill>
                  <a:srgbClr val="FFFFFF"/>
                </a:solidFill>
                <a:effectLst/>
                <a:uLnTx/>
                <a:uFillTx/>
                <a:latin typeface="Roboto"/>
                <a:ea typeface="Roboto"/>
                <a:cs typeface="Roboto"/>
                <a:sym typeface="Roboto"/>
              </a:rPr>
              <a:t>Stormwater regulation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91" name="Google Shape;1391;p77"/>
          <p:cNvSpPr/>
          <p:nvPr/>
        </p:nvSpPr>
        <p:spPr>
          <a:xfrm>
            <a:off x="7077762" y="2961236"/>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92" name="Google Shape;1392;p77"/>
          <p:cNvSpPr txBox="1"/>
          <p:nvPr/>
        </p:nvSpPr>
        <p:spPr>
          <a:xfrm>
            <a:off x="6944411" y="3913296"/>
            <a:ext cx="1120200" cy="36933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US" sz="1200" b="0" i="0" u="none" strike="noStrike" kern="0" cap="none" spc="0" normalizeH="0" baseline="0" noProof="0">
                <a:ln>
                  <a:noFill/>
                </a:ln>
                <a:solidFill>
                  <a:srgbClr val="FFFFFF"/>
                </a:solidFill>
                <a:effectLst/>
                <a:uLnTx/>
                <a:uFillTx/>
                <a:latin typeface="Roboto"/>
                <a:ea typeface="Roboto"/>
                <a:cs typeface="Roboto"/>
                <a:sym typeface="Roboto"/>
              </a:rPr>
              <a:t>Water</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US" sz="1200" b="0" i="0" u="none" strike="noStrike" kern="0" cap="none" spc="0" normalizeH="0" baseline="0" noProof="0">
                <a:ln>
                  <a:noFill/>
                </a:ln>
                <a:solidFill>
                  <a:srgbClr val="FFFFFF"/>
                </a:solidFill>
                <a:effectLst/>
                <a:uLnTx/>
                <a:uFillTx/>
                <a:latin typeface="Roboto"/>
                <a:ea typeface="Roboto"/>
                <a:cs typeface="Roboto"/>
                <a:sym typeface="Roboto"/>
              </a:rPr>
              <a:t>security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93" name="Google Shape;1393;p77"/>
          <p:cNvSpPr/>
          <p:nvPr/>
        </p:nvSpPr>
        <p:spPr>
          <a:xfrm>
            <a:off x="8519860" y="2961236"/>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94" name="Google Shape;1394;p77"/>
          <p:cNvSpPr txBox="1"/>
          <p:nvPr/>
        </p:nvSpPr>
        <p:spPr>
          <a:xfrm>
            <a:off x="8386509" y="3913296"/>
            <a:ext cx="1120200" cy="36933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US" sz="1200" b="0" i="0" u="none" strike="noStrike" kern="0" cap="none" spc="0" normalizeH="0" baseline="0" noProof="0">
                <a:ln>
                  <a:noFill/>
                </a:ln>
                <a:solidFill>
                  <a:srgbClr val="FFFFFF"/>
                </a:solidFill>
                <a:effectLst/>
                <a:uLnTx/>
                <a:uFillTx/>
                <a:latin typeface="Roboto"/>
                <a:ea typeface="Roboto"/>
                <a:cs typeface="Roboto"/>
                <a:sym typeface="Roboto"/>
              </a:rPr>
              <a:t>Biodiversity and regeneration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95" name="Google Shape;1395;p77"/>
          <p:cNvSpPr/>
          <p:nvPr/>
        </p:nvSpPr>
        <p:spPr>
          <a:xfrm>
            <a:off x="2751468" y="2961236"/>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96" name="Google Shape;1396;p77"/>
          <p:cNvSpPr txBox="1"/>
          <p:nvPr/>
        </p:nvSpPr>
        <p:spPr>
          <a:xfrm>
            <a:off x="2618117" y="3913296"/>
            <a:ext cx="1120200" cy="36933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US" sz="1200" b="0" i="0" u="none" strike="noStrike" kern="0" cap="none" spc="0" normalizeH="0" baseline="0" noProof="0">
                <a:ln>
                  <a:noFill/>
                </a:ln>
                <a:solidFill>
                  <a:srgbClr val="FFFFFF"/>
                </a:solidFill>
                <a:effectLst/>
                <a:uLnTx/>
                <a:uFillTx/>
                <a:latin typeface="Roboto"/>
                <a:ea typeface="Roboto"/>
                <a:cs typeface="Roboto"/>
                <a:sym typeface="Roboto"/>
              </a:rPr>
              <a:t>Improved air quality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97" name="Google Shape;1397;p77"/>
          <p:cNvSpPr/>
          <p:nvPr/>
        </p:nvSpPr>
        <p:spPr>
          <a:xfrm>
            <a:off x="9961955" y="2961236"/>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98" name="Google Shape;1398;p77"/>
          <p:cNvSpPr txBox="1"/>
          <p:nvPr/>
        </p:nvSpPr>
        <p:spPr>
          <a:xfrm>
            <a:off x="9828604" y="3913296"/>
            <a:ext cx="1120200" cy="36933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US" sz="1200" b="0" i="0" u="none" strike="noStrike" kern="0" cap="none" spc="0" normalizeH="0" baseline="0" noProof="0">
                <a:ln>
                  <a:noFill/>
                </a:ln>
                <a:solidFill>
                  <a:srgbClr val="FFFFFF"/>
                </a:solidFill>
                <a:effectLst/>
                <a:uLnTx/>
                <a:uFillTx/>
                <a:latin typeface="Roboto"/>
                <a:ea typeface="Roboto"/>
                <a:cs typeface="Roboto"/>
                <a:sym typeface="Roboto"/>
              </a:rPr>
              <a:t>Carbon sequestration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99" name="Google Shape;1399;p77"/>
          <p:cNvSpPr/>
          <p:nvPr/>
        </p:nvSpPr>
        <p:spPr>
          <a:xfrm>
            <a:off x="1312948" y="5026321"/>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00" name="Google Shape;1400;p77"/>
          <p:cNvSpPr txBox="1"/>
          <p:nvPr/>
        </p:nvSpPr>
        <p:spPr>
          <a:xfrm>
            <a:off x="1179597" y="5978381"/>
            <a:ext cx="1120200" cy="36933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US" sz="1200" b="0" i="0" u="none" strike="noStrike" kern="0" cap="none" spc="0" normalizeH="0" baseline="0" noProof="0">
                <a:ln>
                  <a:noFill/>
                </a:ln>
                <a:solidFill>
                  <a:srgbClr val="FFFFFF"/>
                </a:solidFill>
                <a:effectLst/>
                <a:uLnTx/>
                <a:uFillTx/>
                <a:latin typeface="Roboto"/>
                <a:ea typeface="Roboto"/>
                <a:cs typeface="Roboto"/>
                <a:sym typeface="Roboto"/>
              </a:rPr>
              <a:t>Tourism and recreation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01" name="Google Shape;1401;p77"/>
          <p:cNvSpPr/>
          <p:nvPr/>
        </p:nvSpPr>
        <p:spPr>
          <a:xfrm>
            <a:off x="2738779" y="5026321"/>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02" name="Google Shape;1402;p77"/>
          <p:cNvSpPr txBox="1"/>
          <p:nvPr/>
        </p:nvSpPr>
        <p:spPr>
          <a:xfrm>
            <a:off x="2605428" y="5978381"/>
            <a:ext cx="1120200" cy="36933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US" sz="1200" b="0" i="0" u="none" strike="noStrike" kern="0" cap="none" spc="0" normalizeH="0" baseline="0" noProof="0">
                <a:ln>
                  <a:noFill/>
                </a:ln>
                <a:solidFill>
                  <a:srgbClr val="FFFFFF"/>
                </a:solidFill>
                <a:effectLst/>
                <a:uLnTx/>
                <a:uFillTx/>
                <a:latin typeface="Roboto"/>
                <a:ea typeface="Roboto"/>
                <a:cs typeface="Roboto"/>
                <a:sym typeface="Roboto"/>
              </a:rPr>
              <a:t>Stimulate local economies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03" name="Google Shape;1403;p77"/>
          <p:cNvSpPr/>
          <p:nvPr/>
        </p:nvSpPr>
        <p:spPr>
          <a:xfrm>
            <a:off x="4164610" y="5026321"/>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04" name="Google Shape;1404;p77"/>
          <p:cNvSpPr txBox="1"/>
          <p:nvPr/>
        </p:nvSpPr>
        <p:spPr>
          <a:xfrm>
            <a:off x="4031259" y="5978381"/>
            <a:ext cx="1120200" cy="36933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US" sz="1200" b="0" i="0" u="none" strike="noStrike" kern="0" cap="none" spc="0" normalizeH="0" baseline="0" noProof="0">
                <a:ln>
                  <a:noFill/>
                </a:ln>
                <a:solidFill>
                  <a:srgbClr val="FFFFFF"/>
                </a:solidFill>
                <a:effectLst/>
                <a:uLnTx/>
                <a:uFillTx/>
                <a:latin typeface="Roboto"/>
                <a:ea typeface="Roboto"/>
                <a:cs typeface="Roboto"/>
                <a:sym typeface="Roboto"/>
              </a:rPr>
              <a:t>Contribute to public health</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05" name="Google Shape;1405;p77"/>
          <p:cNvSpPr/>
          <p:nvPr/>
        </p:nvSpPr>
        <p:spPr>
          <a:xfrm>
            <a:off x="5590441" y="5026321"/>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06" name="Google Shape;1406;p77"/>
          <p:cNvSpPr txBox="1"/>
          <p:nvPr/>
        </p:nvSpPr>
        <p:spPr>
          <a:xfrm>
            <a:off x="5457090" y="5978381"/>
            <a:ext cx="1120200" cy="36933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US" sz="1200" b="0" i="0" u="none" strike="noStrike" kern="0" cap="none" spc="0" normalizeH="0" baseline="0" noProof="0">
                <a:ln>
                  <a:noFill/>
                </a:ln>
                <a:solidFill>
                  <a:srgbClr val="FFFFFF"/>
                </a:solidFill>
                <a:effectLst/>
                <a:uLnTx/>
                <a:uFillTx/>
                <a:latin typeface="Roboto"/>
                <a:ea typeface="Roboto"/>
                <a:cs typeface="Roboto"/>
                <a:sym typeface="Roboto"/>
              </a:rPr>
              <a:t>Spaces for interaction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07" name="Google Shape;1407;p77"/>
          <p:cNvSpPr/>
          <p:nvPr/>
        </p:nvSpPr>
        <p:spPr>
          <a:xfrm>
            <a:off x="7063283" y="5026321"/>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08" name="Google Shape;1408;p77"/>
          <p:cNvSpPr txBox="1"/>
          <p:nvPr/>
        </p:nvSpPr>
        <p:spPr>
          <a:xfrm>
            <a:off x="6882921" y="5978381"/>
            <a:ext cx="1214200" cy="36933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US" sz="1200" b="0" i="0" u="none" strike="noStrike" kern="0" cap="none" spc="0" normalizeH="0" baseline="0" noProof="0">
                <a:ln>
                  <a:noFill/>
                </a:ln>
                <a:solidFill>
                  <a:srgbClr val="FFFFFF"/>
                </a:solidFill>
                <a:effectLst/>
                <a:uLnTx/>
                <a:uFillTx/>
                <a:latin typeface="Roboto"/>
                <a:ea typeface="Roboto"/>
                <a:cs typeface="Roboto"/>
                <a:sym typeface="Roboto"/>
              </a:rPr>
              <a:t>Contribute to mental health</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09" name="Google Shape;1409;p77"/>
          <p:cNvSpPr/>
          <p:nvPr/>
        </p:nvSpPr>
        <p:spPr>
          <a:xfrm>
            <a:off x="8536125" y="5026321"/>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10" name="Google Shape;1410;p77"/>
          <p:cNvSpPr txBox="1"/>
          <p:nvPr/>
        </p:nvSpPr>
        <p:spPr>
          <a:xfrm>
            <a:off x="8402774" y="5978381"/>
            <a:ext cx="1120200" cy="36933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US" sz="1200" b="0" i="0" u="none" strike="noStrike" kern="0" cap="none" spc="0" normalizeH="0" baseline="0" noProof="0">
                <a:ln>
                  <a:noFill/>
                </a:ln>
                <a:solidFill>
                  <a:srgbClr val="FFFFFF"/>
                </a:solidFill>
                <a:effectLst/>
                <a:uLnTx/>
                <a:uFillTx/>
                <a:latin typeface="Roboto"/>
                <a:ea typeface="Roboto"/>
                <a:cs typeface="Roboto"/>
                <a:sym typeface="Roboto"/>
              </a:rPr>
              <a:t>Eco-cultural heritage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11" name="Google Shape;1411;p77"/>
          <p:cNvSpPr/>
          <p:nvPr/>
        </p:nvSpPr>
        <p:spPr>
          <a:xfrm>
            <a:off x="9961955" y="5026321"/>
            <a:ext cx="853440" cy="853440"/>
          </a:xfrm>
          <a:custGeom>
            <a:avLst/>
            <a:gdLst/>
            <a:ahLst/>
            <a:cxnLst/>
            <a:rect l="l" t="t" r="r" b="b"/>
            <a:pathLst>
              <a:path w="1706880" h="1706880" extrusionOk="0">
                <a:moveTo>
                  <a:pt x="0" y="853440"/>
                </a:moveTo>
                <a:cubicBezTo>
                  <a:pt x="0" y="382143"/>
                  <a:pt x="382143" y="0"/>
                  <a:pt x="853440" y="0"/>
                </a:cubicBezTo>
                <a:cubicBezTo>
                  <a:pt x="1324737" y="0"/>
                  <a:pt x="1706880" y="382143"/>
                  <a:pt x="1706880" y="853440"/>
                </a:cubicBezTo>
                <a:cubicBezTo>
                  <a:pt x="1706880" y="1324737"/>
                  <a:pt x="1324737" y="1706880"/>
                  <a:pt x="853440" y="1706880"/>
                </a:cubicBezTo>
                <a:cubicBezTo>
                  <a:pt x="382143" y="1706880"/>
                  <a:pt x="0" y="1324737"/>
                  <a:pt x="0" y="853440"/>
                </a:cubicBezTo>
                <a:close/>
              </a:path>
            </a:pathLst>
          </a:custGeom>
          <a:solidFill>
            <a:srgbClr val="FFFFFF"/>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12" name="Google Shape;1412;p77"/>
          <p:cNvSpPr txBox="1"/>
          <p:nvPr/>
        </p:nvSpPr>
        <p:spPr>
          <a:xfrm>
            <a:off x="9828604" y="5978381"/>
            <a:ext cx="1120200" cy="36933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US" sz="1200" b="0" i="0" u="none" strike="noStrike" kern="0" cap="none" spc="0" normalizeH="0" baseline="0" noProof="0">
                <a:ln>
                  <a:noFill/>
                </a:ln>
                <a:solidFill>
                  <a:srgbClr val="FFFFFF"/>
                </a:solidFill>
                <a:effectLst/>
                <a:uLnTx/>
                <a:uFillTx/>
                <a:latin typeface="Roboto"/>
                <a:ea typeface="Roboto"/>
                <a:cs typeface="Roboto"/>
                <a:sym typeface="Roboto"/>
              </a:rPr>
              <a:t>Climate education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13" name="Google Shape;1413;p77"/>
          <p:cNvSpPr/>
          <p:nvPr/>
        </p:nvSpPr>
        <p:spPr>
          <a:xfrm>
            <a:off x="1448672" y="3070250"/>
            <a:ext cx="635414" cy="635414"/>
          </a:xfrm>
          <a:custGeom>
            <a:avLst/>
            <a:gdLst/>
            <a:ahLst/>
            <a:cxnLst/>
            <a:rect l="l" t="t" r="r" b="b"/>
            <a:pathLst>
              <a:path w="953121" h="953121" extrusionOk="0">
                <a:moveTo>
                  <a:pt x="0" y="0"/>
                </a:moveTo>
                <a:lnTo>
                  <a:pt x="953121" y="0"/>
                </a:lnTo>
                <a:lnTo>
                  <a:pt x="953121" y="953121"/>
                </a:lnTo>
                <a:lnTo>
                  <a:pt x="0" y="953121"/>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14" name="Google Shape;1414;p77"/>
          <p:cNvSpPr/>
          <p:nvPr/>
        </p:nvSpPr>
        <p:spPr>
          <a:xfrm>
            <a:off x="2889375" y="3109660"/>
            <a:ext cx="635414" cy="635414"/>
          </a:xfrm>
          <a:custGeom>
            <a:avLst/>
            <a:gdLst/>
            <a:ahLst/>
            <a:cxnLst/>
            <a:rect l="l" t="t" r="r" b="b"/>
            <a:pathLst>
              <a:path w="953121" h="953121" extrusionOk="0">
                <a:moveTo>
                  <a:pt x="0" y="0"/>
                </a:moveTo>
                <a:lnTo>
                  <a:pt x="953122" y="0"/>
                </a:lnTo>
                <a:lnTo>
                  <a:pt x="953122" y="953121"/>
                </a:lnTo>
                <a:lnTo>
                  <a:pt x="0" y="953121"/>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15" name="Google Shape;1415;p77"/>
          <p:cNvSpPr/>
          <p:nvPr/>
        </p:nvSpPr>
        <p:spPr>
          <a:xfrm>
            <a:off x="4247992" y="2997812"/>
            <a:ext cx="744588" cy="744588"/>
          </a:xfrm>
          <a:custGeom>
            <a:avLst/>
            <a:gdLst/>
            <a:ahLst/>
            <a:cxnLst/>
            <a:rect l="l" t="t" r="r" b="b"/>
            <a:pathLst>
              <a:path w="1116882" h="1116882" extrusionOk="0">
                <a:moveTo>
                  <a:pt x="0" y="0"/>
                </a:moveTo>
                <a:lnTo>
                  <a:pt x="1116882" y="0"/>
                </a:lnTo>
                <a:lnTo>
                  <a:pt x="1116882" y="1116882"/>
                </a:lnTo>
                <a:lnTo>
                  <a:pt x="0" y="1116882"/>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16" name="Google Shape;1416;p77"/>
          <p:cNvSpPr/>
          <p:nvPr/>
        </p:nvSpPr>
        <p:spPr>
          <a:xfrm>
            <a:off x="5789475" y="3109660"/>
            <a:ext cx="556592" cy="556592"/>
          </a:xfrm>
          <a:custGeom>
            <a:avLst/>
            <a:gdLst/>
            <a:ahLst/>
            <a:cxnLst/>
            <a:rect l="l" t="t" r="r" b="b"/>
            <a:pathLst>
              <a:path w="834888" h="834888" extrusionOk="0">
                <a:moveTo>
                  <a:pt x="0" y="0"/>
                </a:moveTo>
                <a:lnTo>
                  <a:pt x="834888" y="0"/>
                </a:lnTo>
                <a:lnTo>
                  <a:pt x="834888" y="834888"/>
                </a:lnTo>
                <a:lnTo>
                  <a:pt x="0" y="834888"/>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17" name="Google Shape;1417;p77"/>
          <p:cNvSpPr/>
          <p:nvPr/>
        </p:nvSpPr>
        <p:spPr>
          <a:xfrm>
            <a:off x="7192162" y="3052399"/>
            <a:ext cx="635414" cy="635414"/>
          </a:xfrm>
          <a:custGeom>
            <a:avLst/>
            <a:gdLst/>
            <a:ahLst/>
            <a:cxnLst/>
            <a:rect l="l" t="t" r="r" b="b"/>
            <a:pathLst>
              <a:path w="953121" h="953121" extrusionOk="0">
                <a:moveTo>
                  <a:pt x="0" y="0"/>
                </a:moveTo>
                <a:lnTo>
                  <a:pt x="953121" y="0"/>
                </a:lnTo>
                <a:lnTo>
                  <a:pt x="953121" y="953122"/>
                </a:lnTo>
                <a:lnTo>
                  <a:pt x="0" y="953122"/>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18" name="Google Shape;1418;p77"/>
          <p:cNvSpPr/>
          <p:nvPr/>
        </p:nvSpPr>
        <p:spPr>
          <a:xfrm>
            <a:off x="8628874" y="3070250"/>
            <a:ext cx="635414" cy="635414"/>
          </a:xfrm>
          <a:custGeom>
            <a:avLst/>
            <a:gdLst/>
            <a:ahLst/>
            <a:cxnLst/>
            <a:rect l="l" t="t" r="r" b="b"/>
            <a:pathLst>
              <a:path w="953121" h="953121" extrusionOk="0">
                <a:moveTo>
                  <a:pt x="0" y="0"/>
                </a:moveTo>
                <a:lnTo>
                  <a:pt x="953121" y="0"/>
                </a:lnTo>
                <a:lnTo>
                  <a:pt x="953121" y="953121"/>
                </a:lnTo>
                <a:lnTo>
                  <a:pt x="0" y="953121"/>
                </a:lnTo>
                <a:lnTo>
                  <a:pt x="0" y="0"/>
                </a:lnTo>
                <a:close/>
              </a:path>
            </a:pathLst>
          </a:custGeom>
          <a:blipFill rotWithShape="1">
            <a:blip r:embed="rId8"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19" name="Google Shape;1419;p77"/>
          <p:cNvSpPr/>
          <p:nvPr/>
        </p:nvSpPr>
        <p:spPr>
          <a:xfrm>
            <a:off x="10099825" y="3109660"/>
            <a:ext cx="577700" cy="577700"/>
          </a:xfrm>
          <a:custGeom>
            <a:avLst/>
            <a:gdLst/>
            <a:ahLst/>
            <a:cxnLst/>
            <a:rect l="l" t="t" r="r" b="b"/>
            <a:pathLst>
              <a:path w="866550" h="866550" extrusionOk="0">
                <a:moveTo>
                  <a:pt x="0" y="0"/>
                </a:moveTo>
                <a:lnTo>
                  <a:pt x="866550" y="0"/>
                </a:lnTo>
                <a:lnTo>
                  <a:pt x="866550" y="866550"/>
                </a:lnTo>
                <a:lnTo>
                  <a:pt x="0" y="866550"/>
                </a:lnTo>
                <a:lnTo>
                  <a:pt x="0" y="0"/>
                </a:lnTo>
                <a:close/>
              </a:path>
            </a:pathLst>
          </a:custGeom>
          <a:blipFill rotWithShape="1">
            <a:blip r:embed="rId9"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20" name="Google Shape;1420;p77"/>
          <p:cNvSpPr/>
          <p:nvPr/>
        </p:nvSpPr>
        <p:spPr>
          <a:xfrm>
            <a:off x="1473644" y="5200143"/>
            <a:ext cx="524892" cy="524892"/>
          </a:xfrm>
          <a:custGeom>
            <a:avLst/>
            <a:gdLst/>
            <a:ahLst/>
            <a:cxnLst/>
            <a:rect l="l" t="t" r="r" b="b"/>
            <a:pathLst>
              <a:path w="787338" h="787338" extrusionOk="0">
                <a:moveTo>
                  <a:pt x="0" y="0"/>
                </a:moveTo>
                <a:lnTo>
                  <a:pt x="787338" y="0"/>
                </a:lnTo>
                <a:lnTo>
                  <a:pt x="787338" y="787338"/>
                </a:lnTo>
                <a:lnTo>
                  <a:pt x="0" y="787338"/>
                </a:lnTo>
                <a:lnTo>
                  <a:pt x="0" y="0"/>
                </a:lnTo>
                <a:close/>
              </a:path>
            </a:pathLst>
          </a:custGeom>
          <a:blipFill rotWithShape="1">
            <a:blip r:embed="rId10"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21" name="Google Shape;1421;p77"/>
          <p:cNvSpPr/>
          <p:nvPr/>
        </p:nvSpPr>
        <p:spPr>
          <a:xfrm>
            <a:off x="2921037" y="5201804"/>
            <a:ext cx="514302" cy="514302"/>
          </a:xfrm>
          <a:custGeom>
            <a:avLst/>
            <a:gdLst/>
            <a:ahLst/>
            <a:cxnLst/>
            <a:rect l="l" t="t" r="r" b="b"/>
            <a:pathLst>
              <a:path w="771453" h="771453" extrusionOk="0">
                <a:moveTo>
                  <a:pt x="0" y="0"/>
                </a:moveTo>
                <a:lnTo>
                  <a:pt x="771453" y="0"/>
                </a:lnTo>
                <a:lnTo>
                  <a:pt x="771453" y="771453"/>
                </a:lnTo>
                <a:lnTo>
                  <a:pt x="0" y="771453"/>
                </a:lnTo>
                <a:lnTo>
                  <a:pt x="0" y="0"/>
                </a:lnTo>
                <a:close/>
              </a:path>
            </a:pathLst>
          </a:custGeom>
          <a:blipFill rotWithShape="1">
            <a:blip r:embed="rId11"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22" name="Google Shape;1422;p77"/>
          <p:cNvSpPr/>
          <p:nvPr/>
        </p:nvSpPr>
        <p:spPr>
          <a:xfrm>
            <a:off x="4288471" y="5166630"/>
            <a:ext cx="605718" cy="605718"/>
          </a:xfrm>
          <a:custGeom>
            <a:avLst/>
            <a:gdLst/>
            <a:ahLst/>
            <a:cxnLst/>
            <a:rect l="l" t="t" r="r" b="b"/>
            <a:pathLst>
              <a:path w="908577" h="908577" extrusionOk="0">
                <a:moveTo>
                  <a:pt x="0" y="0"/>
                </a:moveTo>
                <a:lnTo>
                  <a:pt x="908577" y="0"/>
                </a:lnTo>
                <a:lnTo>
                  <a:pt x="908577" y="908576"/>
                </a:lnTo>
                <a:lnTo>
                  <a:pt x="0" y="908576"/>
                </a:lnTo>
                <a:lnTo>
                  <a:pt x="0" y="0"/>
                </a:lnTo>
                <a:close/>
              </a:path>
            </a:pathLst>
          </a:custGeom>
          <a:blipFill rotWithShape="1">
            <a:blip r:embed="rId12"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23" name="Google Shape;1423;p77"/>
          <p:cNvSpPr/>
          <p:nvPr/>
        </p:nvSpPr>
        <p:spPr>
          <a:xfrm>
            <a:off x="5721201" y="5157081"/>
            <a:ext cx="591920" cy="591920"/>
          </a:xfrm>
          <a:custGeom>
            <a:avLst/>
            <a:gdLst/>
            <a:ahLst/>
            <a:cxnLst/>
            <a:rect l="l" t="t" r="r" b="b"/>
            <a:pathLst>
              <a:path w="887880" h="887880" extrusionOk="0">
                <a:moveTo>
                  <a:pt x="0" y="0"/>
                </a:moveTo>
                <a:lnTo>
                  <a:pt x="887880" y="0"/>
                </a:lnTo>
                <a:lnTo>
                  <a:pt x="887880" y="887880"/>
                </a:lnTo>
                <a:lnTo>
                  <a:pt x="0" y="887880"/>
                </a:lnTo>
                <a:lnTo>
                  <a:pt x="0" y="0"/>
                </a:lnTo>
                <a:close/>
              </a:path>
            </a:pathLst>
          </a:custGeom>
          <a:blipFill rotWithShape="1">
            <a:blip r:embed="rId1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24" name="Google Shape;1424;p77"/>
          <p:cNvSpPr/>
          <p:nvPr/>
        </p:nvSpPr>
        <p:spPr>
          <a:xfrm>
            <a:off x="7215306" y="5166630"/>
            <a:ext cx="578354" cy="578354"/>
          </a:xfrm>
          <a:custGeom>
            <a:avLst/>
            <a:gdLst/>
            <a:ahLst/>
            <a:cxnLst/>
            <a:rect l="l" t="t" r="r" b="b"/>
            <a:pathLst>
              <a:path w="867531" h="867531" extrusionOk="0">
                <a:moveTo>
                  <a:pt x="0" y="0"/>
                </a:moveTo>
                <a:lnTo>
                  <a:pt x="867531" y="0"/>
                </a:lnTo>
                <a:lnTo>
                  <a:pt x="867531" y="867530"/>
                </a:lnTo>
                <a:lnTo>
                  <a:pt x="0" y="867530"/>
                </a:lnTo>
                <a:lnTo>
                  <a:pt x="0" y="0"/>
                </a:lnTo>
                <a:close/>
              </a:path>
            </a:pathLst>
          </a:custGeom>
          <a:blipFill rotWithShape="1">
            <a:blip r:embed="rId1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25" name="Google Shape;1425;p77"/>
          <p:cNvSpPr/>
          <p:nvPr/>
        </p:nvSpPr>
        <p:spPr>
          <a:xfrm>
            <a:off x="8663436" y="5172831"/>
            <a:ext cx="566290" cy="566290"/>
          </a:xfrm>
          <a:custGeom>
            <a:avLst/>
            <a:gdLst/>
            <a:ahLst/>
            <a:cxnLst/>
            <a:rect l="l" t="t" r="r" b="b"/>
            <a:pathLst>
              <a:path w="849435" h="849435" extrusionOk="0">
                <a:moveTo>
                  <a:pt x="0" y="0"/>
                </a:moveTo>
                <a:lnTo>
                  <a:pt x="849435" y="0"/>
                </a:lnTo>
                <a:lnTo>
                  <a:pt x="849435" y="849436"/>
                </a:lnTo>
                <a:lnTo>
                  <a:pt x="0" y="849436"/>
                </a:lnTo>
                <a:lnTo>
                  <a:pt x="0" y="0"/>
                </a:lnTo>
                <a:close/>
              </a:path>
            </a:pathLst>
          </a:custGeom>
          <a:blipFill rotWithShape="1">
            <a:blip r:embed="rId1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26" name="Google Shape;1426;p77"/>
          <p:cNvSpPr/>
          <p:nvPr/>
        </p:nvSpPr>
        <p:spPr>
          <a:xfrm>
            <a:off x="10137438" y="5201804"/>
            <a:ext cx="502474" cy="502474"/>
          </a:xfrm>
          <a:custGeom>
            <a:avLst/>
            <a:gdLst/>
            <a:ahLst/>
            <a:cxnLst/>
            <a:rect l="l" t="t" r="r" b="b"/>
            <a:pathLst>
              <a:path w="753711" h="753711" extrusionOk="0">
                <a:moveTo>
                  <a:pt x="0" y="0"/>
                </a:moveTo>
                <a:lnTo>
                  <a:pt x="753711" y="0"/>
                </a:lnTo>
                <a:lnTo>
                  <a:pt x="753711" y="753711"/>
                </a:lnTo>
                <a:lnTo>
                  <a:pt x="0" y="753711"/>
                </a:lnTo>
                <a:lnTo>
                  <a:pt x="0" y="0"/>
                </a:lnTo>
                <a:close/>
              </a:path>
            </a:pathLst>
          </a:custGeom>
          <a:blipFill rotWithShape="1">
            <a:blip r:embed="rId16"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27" name="Google Shape;1427;p77"/>
          <p:cNvSpPr txBox="1"/>
          <p:nvPr/>
        </p:nvSpPr>
        <p:spPr>
          <a:xfrm>
            <a:off x="881171" y="2643952"/>
            <a:ext cx="10625029" cy="294889"/>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5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They provide a range of climate adaptation and mitigation benefits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28" name="Google Shape;1428;p77"/>
          <p:cNvSpPr txBox="1"/>
          <p:nvPr/>
        </p:nvSpPr>
        <p:spPr>
          <a:xfrm>
            <a:off x="891754" y="4715737"/>
            <a:ext cx="10625029" cy="294889"/>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5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They additionally offer multiple social benefits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29" name="Google Shape;1429;p77"/>
          <p:cNvSpPr txBox="1"/>
          <p:nvPr/>
        </p:nvSpPr>
        <p:spPr>
          <a:xfrm>
            <a:off x="867103" y="1306935"/>
            <a:ext cx="6938423" cy="29745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899"/>
              <a:buFont typeface="Arial"/>
              <a:buNone/>
              <a:tabLst/>
              <a:defRPr/>
            </a:pPr>
            <a:r>
              <a:rPr kumimoji="0" lang="en-US" sz="1933" b="0" i="0" u="none" strike="noStrike" kern="0" cap="none" spc="0" normalizeH="0" baseline="0" noProof="0">
                <a:ln>
                  <a:noFill/>
                </a:ln>
                <a:solidFill>
                  <a:srgbClr val="0B5FBA"/>
                </a:solidFill>
                <a:effectLst/>
                <a:uLnTx/>
                <a:uFillTx/>
                <a:latin typeface="Roboto"/>
                <a:ea typeface="Roboto"/>
                <a:cs typeface="Roboto"/>
                <a:sym typeface="Roboto"/>
              </a:rPr>
              <a:t>Benefits of Nature-based Solutions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30" name="Google Shape;1430;p77"/>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66</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729C763-0F67-6E8F-C568-11EDD330740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08555F8-3B2F-B583-2E5B-29628D09537E}"/>
              </a:ext>
            </a:extLst>
          </p:cNvPr>
          <p:cNvSpPr>
            <a:spLocks noGrp="1"/>
          </p:cNvSpPr>
          <p:nvPr>
            <p:ph sz="quarter" idx="16"/>
          </p:nvPr>
        </p:nvSpPr>
        <p:spPr>
          <a:xfrm>
            <a:off x="549525" y="937153"/>
            <a:ext cx="11017041" cy="741762"/>
          </a:xfrm>
        </p:spPr>
        <p:txBody>
          <a:bodyPr>
            <a:normAutofit/>
          </a:bodyPr>
          <a:lstStyle/>
          <a:p>
            <a:r>
              <a:rPr lang="en-GB"/>
              <a:t>06 | Exercise </a:t>
            </a:r>
          </a:p>
        </p:txBody>
      </p:sp>
    </p:spTree>
    <p:extLst>
      <p:ext uri="{BB962C8B-B14F-4D97-AF65-F5344CB8AC3E}">
        <p14:creationId xmlns:p14="http://schemas.microsoft.com/office/powerpoint/2010/main" val="405757609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bg>
      <p:bgPr>
        <a:solidFill>
          <a:srgbClr val="00B0CE"/>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786CDD-DA8B-4F8B-2BC7-EFA0E7D45EA2}"/>
              </a:ext>
            </a:extLst>
          </p:cNvPr>
          <p:cNvSpPr>
            <a:spLocks noGrp="1"/>
          </p:cNvSpPr>
          <p:nvPr>
            <p:ph type="title"/>
          </p:nvPr>
        </p:nvSpPr>
        <p:spPr/>
        <p:txBody>
          <a:bodyPr/>
          <a:lstStyle/>
          <a:p>
            <a:r>
              <a:rPr lang="en-GB" dirty="0">
                <a:solidFill>
                  <a:schemeClr val="bg1"/>
                </a:solidFill>
              </a:rPr>
              <a:t>Exercise</a:t>
            </a:r>
            <a:endParaRPr lang="en-NL" dirty="0">
              <a:solidFill>
                <a:schemeClr val="bg1"/>
              </a:solidFill>
            </a:endParaRPr>
          </a:p>
        </p:txBody>
      </p:sp>
      <p:sp>
        <p:nvSpPr>
          <p:cNvPr id="4" name="Content Placeholder 3">
            <a:extLst>
              <a:ext uri="{FF2B5EF4-FFF2-40B4-BE49-F238E27FC236}">
                <a16:creationId xmlns:a16="http://schemas.microsoft.com/office/drawing/2014/main" id="{3D7DE5A4-1B03-D666-1DAC-695064247DFF}"/>
              </a:ext>
            </a:extLst>
          </p:cNvPr>
          <p:cNvSpPr>
            <a:spLocks noGrp="1"/>
          </p:cNvSpPr>
          <p:nvPr>
            <p:ph idx="1"/>
          </p:nvPr>
        </p:nvSpPr>
        <p:spPr>
          <a:xfrm>
            <a:off x="429768" y="1782304"/>
            <a:ext cx="5842695" cy="4115157"/>
          </a:xfrm>
        </p:spPr>
        <p:txBody>
          <a:bodyPr>
            <a:normAutofit fontScale="85000" lnSpcReduction="20000"/>
          </a:bodyPr>
          <a:lstStyle/>
          <a:p>
            <a:r>
              <a:rPr lang="en-GB" dirty="0">
                <a:solidFill>
                  <a:schemeClr val="bg1"/>
                </a:solidFill>
              </a:rPr>
              <a:t>In groups of two or three brainstorm on Nature based solutions that you can are familiar with</a:t>
            </a:r>
          </a:p>
          <a:p>
            <a:endParaRPr lang="en-GB" dirty="0">
              <a:solidFill>
                <a:schemeClr val="bg1"/>
              </a:solidFill>
            </a:endParaRPr>
          </a:p>
          <a:p>
            <a:r>
              <a:rPr lang="en-GB" dirty="0">
                <a:solidFill>
                  <a:schemeClr val="bg1"/>
                </a:solidFill>
              </a:rPr>
              <a:t>Put them on </a:t>
            </a:r>
            <a:r>
              <a:rPr lang="en-GB" dirty="0" err="1">
                <a:solidFill>
                  <a:schemeClr val="bg1"/>
                </a:solidFill>
              </a:rPr>
              <a:t>post-it</a:t>
            </a:r>
            <a:r>
              <a:rPr lang="en-GB" dirty="0">
                <a:solidFill>
                  <a:schemeClr val="bg1"/>
                </a:solidFill>
              </a:rPr>
              <a:t> note</a:t>
            </a:r>
          </a:p>
          <a:p>
            <a:endParaRPr lang="en-GB" dirty="0">
              <a:solidFill>
                <a:schemeClr val="bg1"/>
              </a:solidFill>
            </a:endParaRPr>
          </a:p>
          <a:p>
            <a:r>
              <a:rPr lang="en-GB" dirty="0">
                <a:solidFill>
                  <a:schemeClr val="bg1"/>
                </a:solidFill>
              </a:rPr>
              <a:t>Place them on wall flipcharts under too much, too little and too dirty categorisation</a:t>
            </a:r>
            <a:endParaRPr lang="en-NL" dirty="0">
              <a:solidFill>
                <a:schemeClr val="bg1"/>
              </a:solidFill>
            </a:endParaRPr>
          </a:p>
        </p:txBody>
      </p:sp>
    </p:spTree>
    <p:extLst>
      <p:ext uri="{BB962C8B-B14F-4D97-AF65-F5344CB8AC3E}">
        <p14:creationId xmlns:p14="http://schemas.microsoft.com/office/powerpoint/2010/main" val="26315779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63B3A4E-12E4-168C-284D-4162E91DE1FF}"/>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406B28-37D9-3B20-5A95-6D7AA2960C52}"/>
              </a:ext>
            </a:extLst>
          </p:cNvPr>
          <p:cNvSpPr>
            <a:spLocks noGrp="1"/>
          </p:cNvSpPr>
          <p:nvPr>
            <p:ph sz="quarter" idx="16"/>
          </p:nvPr>
        </p:nvSpPr>
        <p:spPr>
          <a:xfrm>
            <a:off x="549525" y="937153"/>
            <a:ext cx="11017041" cy="741762"/>
          </a:xfrm>
        </p:spPr>
        <p:txBody>
          <a:bodyPr>
            <a:normAutofit/>
          </a:bodyPr>
          <a:lstStyle/>
          <a:p>
            <a:r>
              <a:rPr lang="en-GB"/>
              <a:t>07 | A quiz &amp; end of the day reflection</a:t>
            </a:r>
          </a:p>
        </p:txBody>
      </p:sp>
      <p:sp>
        <p:nvSpPr>
          <p:cNvPr id="5" name="TextBox 4">
            <a:extLst>
              <a:ext uri="{FF2B5EF4-FFF2-40B4-BE49-F238E27FC236}">
                <a16:creationId xmlns:a16="http://schemas.microsoft.com/office/drawing/2014/main" id="{5CA4D296-3D41-FE30-41A9-045187B7EF66}"/>
              </a:ext>
            </a:extLst>
          </p:cNvPr>
          <p:cNvSpPr txBox="1"/>
          <p:nvPr/>
        </p:nvSpPr>
        <p:spPr>
          <a:xfrm rot="16200000">
            <a:off x="8855148" y="3275112"/>
            <a:ext cx="6107906"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a:ln>
                  <a:noFill/>
                </a:ln>
                <a:solidFill>
                  <a:prstClr val="white"/>
                </a:solidFill>
                <a:effectLst/>
                <a:uLnTx/>
                <a:uFillTx/>
                <a:latin typeface="Arial"/>
                <a:cs typeface="Arial"/>
                <a:sym typeface="Arial"/>
              </a:rPr>
              <a:t>Photo by Adam Vradenburg on </a:t>
            </a:r>
            <a:r>
              <a:rPr kumimoji="0" lang="en-GB" sz="1400" b="0" i="0" u="none" strike="noStrike" kern="0" cap="none" spc="0" normalizeH="0" baseline="0" noProof="0" err="1">
                <a:ln>
                  <a:noFill/>
                </a:ln>
                <a:solidFill>
                  <a:prstClr val="white"/>
                </a:solidFill>
                <a:effectLst/>
                <a:uLnTx/>
                <a:uFillTx/>
                <a:latin typeface="Arial"/>
                <a:cs typeface="Arial"/>
                <a:sym typeface="Arial"/>
              </a:rPr>
              <a:t>Unsplash</a:t>
            </a:r>
            <a:r>
              <a:rPr kumimoji="0" lang="en-GB" sz="1400" b="0" i="0" u="none" strike="noStrike" kern="0" cap="none" spc="0" normalizeH="0" baseline="0" noProof="0">
                <a:ln>
                  <a:noFill/>
                </a:ln>
                <a:solidFill>
                  <a:prstClr val="white"/>
                </a:solidFill>
                <a:effectLst/>
                <a:uLnTx/>
                <a:uFillTx/>
                <a:latin typeface="Arial"/>
                <a:cs typeface="Arial"/>
                <a:sym typeface="Arial"/>
              </a:rPr>
              <a:t> </a:t>
            </a:r>
          </a:p>
        </p:txBody>
      </p:sp>
    </p:spTree>
    <p:extLst>
      <p:ext uri="{BB962C8B-B14F-4D97-AF65-F5344CB8AC3E}">
        <p14:creationId xmlns:p14="http://schemas.microsoft.com/office/powerpoint/2010/main" val="10533401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ADBA28E7-A7FB-F336-EFD4-4B997C7649F8}"/>
            </a:ext>
          </a:extLst>
        </p:cNvPr>
        <p:cNvGrpSpPr/>
        <p:nvPr/>
      </p:nvGrpSpPr>
      <p:grpSpPr>
        <a:xfrm>
          <a:off x="0" y="0"/>
          <a:ext cx="0" cy="0"/>
          <a:chOff x="0" y="0"/>
          <a:chExt cx="0" cy="0"/>
        </a:xfrm>
      </p:grpSpPr>
      <p:sp>
        <p:nvSpPr>
          <p:cNvPr id="21" name="Google Shape;169;p6">
            <a:extLst>
              <a:ext uri="{FF2B5EF4-FFF2-40B4-BE49-F238E27FC236}">
                <a16:creationId xmlns:a16="http://schemas.microsoft.com/office/drawing/2014/main" id="{3798893A-3EED-97EF-053B-25F14E66A8CC}"/>
              </a:ext>
            </a:extLst>
          </p:cNvPr>
          <p:cNvSpPr/>
          <p:nvPr/>
        </p:nvSpPr>
        <p:spPr>
          <a:xfrm>
            <a:off x="1770633"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2" name="Google Shape;170;p6">
            <a:extLst>
              <a:ext uri="{FF2B5EF4-FFF2-40B4-BE49-F238E27FC236}">
                <a16:creationId xmlns:a16="http://schemas.microsoft.com/office/drawing/2014/main" id="{FD9A61CC-6EB8-6A53-43AA-C842CBAD4FB0}"/>
              </a:ext>
            </a:extLst>
          </p:cNvPr>
          <p:cNvSpPr txBox="1"/>
          <p:nvPr/>
        </p:nvSpPr>
        <p:spPr>
          <a:xfrm>
            <a:off x="1900986" y="3746554"/>
            <a:ext cx="1218027" cy="82028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1466" b="1">
              <a:solidFill>
                <a:srgbClr val="FFFFFF"/>
              </a:solidFill>
              <a:latin typeface="Roboto"/>
              <a:ea typeface="Roboto"/>
              <a:sym typeface="Roboto"/>
            </a:endParaRPr>
          </a:p>
          <a:p>
            <a:pPr algn="ctr"/>
            <a:r>
              <a:rPr lang="en-GB" sz="1466">
                <a:solidFill>
                  <a:srgbClr val="FFFFFF"/>
                </a:solidFill>
                <a:latin typeface="Roboto"/>
                <a:ea typeface="Roboto"/>
                <a:cs typeface="Roboto"/>
              </a:rPr>
              <a:t> </a:t>
            </a:r>
            <a:r>
              <a:rPr lang="en-GB" sz="1466">
                <a:solidFill>
                  <a:schemeClr val="bg1">
                    <a:lumMod val="85000"/>
                  </a:schemeClr>
                </a:solidFill>
                <a:latin typeface="Roboto"/>
                <a:ea typeface="Roboto"/>
                <a:cs typeface="Roboto"/>
              </a:rPr>
              <a:t>Online introduction</a:t>
            </a:r>
            <a:endParaRPr lang="en-US" sz="1466" b="1">
              <a:solidFill>
                <a:schemeClr val="bg1">
                  <a:lumMod val="85000"/>
                </a:schemeClr>
              </a:solidFill>
              <a:latin typeface="Roboto"/>
              <a:ea typeface="Roboto"/>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3" name="Google Shape;187;p6">
            <a:extLst>
              <a:ext uri="{FF2B5EF4-FFF2-40B4-BE49-F238E27FC236}">
                <a16:creationId xmlns:a16="http://schemas.microsoft.com/office/drawing/2014/main" id="{C52163CF-0677-1F61-3A9A-CA9A9C47B3E3}"/>
              </a:ext>
            </a:extLst>
          </p:cNvPr>
          <p:cNvSpPr/>
          <p:nvPr/>
        </p:nvSpPr>
        <p:spPr>
          <a:xfrm>
            <a:off x="3555665"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5" name="Google Shape;189;p6">
            <a:extLst>
              <a:ext uri="{FF2B5EF4-FFF2-40B4-BE49-F238E27FC236}">
                <a16:creationId xmlns:a16="http://schemas.microsoft.com/office/drawing/2014/main" id="{042BDA19-0DEE-2B69-66F1-FDA689253A9E}"/>
              </a:ext>
            </a:extLst>
          </p:cNvPr>
          <p:cNvSpPr/>
          <p:nvPr/>
        </p:nvSpPr>
        <p:spPr>
          <a:xfrm>
            <a:off x="5340698"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7" name="Google Shape;191;p6">
            <a:extLst>
              <a:ext uri="{FF2B5EF4-FFF2-40B4-BE49-F238E27FC236}">
                <a16:creationId xmlns:a16="http://schemas.microsoft.com/office/drawing/2014/main" id="{222F71D6-829D-2C7E-1E7E-110BA3BE91AF}"/>
              </a:ext>
            </a:extLst>
          </p:cNvPr>
          <p:cNvSpPr/>
          <p:nvPr/>
        </p:nvSpPr>
        <p:spPr>
          <a:xfrm>
            <a:off x="7131312"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rgbClr val="0A5FBA"/>
          </a:solidFill>
          <a:ln>
            <a:solidFill>
              <a:schemeClr val="accent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9" name="Google Shape;193;p6">
            <a:extLst>
              <a:ext uri="{FF2B5EF4-FFF2-40B4-BE49-F238E27FC236}">
                <a16:creationId xmlns:a16="http://schemas.microsoft.com/office/drawing/2014/main" id="{6F6965C2-6FC9-178C-D1A1-5C8BBDD71072}"/>
              </a:ext>
            </a:extLst>
          </p:cNvPr>
          <p:cNvSpPr/>
          <p:nvPr/>
        </p:nvSpPr>
        <p:spPr>
          <a:xfrm>
            <a:off x="8921926"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9" name="Google Shape;175;p6">
            <a:extLst>
              <a:ext uri="{FF2B5EF4-FFF2-40B4-BE49-F238E27FC236}">
                <a16:creationId xmlns:a16="http://schemas.microsoft.com/office/drawing/2014/main" id="{E465DB9E-1F04-82E9-6A88-7F91E7A48D16}"/>
              </a:ext>
            </a:extLst>
          </p:cNvPr>
          <p:cNvSpPr/>
          <p:nvPr/>
        </p:nvSpPr>
        <p:spPr>
          <a:xfrm>
            <a:off x="3555665" y="1949142"/>
            <a:ext cx="1391476" cy="1391476"/>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800" b="1">
                <a:solidFill>
                  <a:schemeClr val="bg1">
                    <a:lumMod val="85000"/>
                  </a:schemeClr>
                </a:solidFill>
                <a:latin typeface="Roboto" panose="02000000000000000000" pitchFamily="2" charset="0"/>
                <a:ea typeface="Roboto" panose="02000000000000000000" pitchFamily="2" charset="0"/>
                <a:cs typeface="Calibri"/>
              </a:rPr>
              <a:t>Module 1</a:t>
            </a:r>
            <a:endParaRPr sz="1800" b="1">
              <a:solidFill>
                <a:schemeClr val="bg1">
                  <a:lumMod val="85000"/>
                </a:schemeClr>
              </a:solidFill>
              <a:latin typeface="Roboto" panose="02000000000000000000" pitchFamily="2" charset="0"/>
              <a:ea typeface="Roboto" panose="02000000000000000000" pitchFamily="2" charset="0"/>
              <a:cs typeface="Calibri"/>
            </a:endParaRPr>
          </a:p>
        </p:txBody>
      </p:sp>
      <p:sp>
        <p:nvSpPr>
          <p:cNvPr id="50" name="Google Shape;170;p6">
            <a:extLst>
              <a:ext uri="{FF2B5EF4-FFF2-40B4-BE49-F238E27FC236}">
                <a16:creationId xmlns:a16="http://schemas.microsoft.com/office/drawing/2014/main" id="{FC37CC6A-2973-6022-224D-E158EDC926AA}"/>
              </a:ext>
            </a:extLst>
          </p:cNvPr>
          <p:cNvSpPr txBox="1"/>
          <p:nvPr/>
        </p:nvSpPr>
        <p:spPr>
          <a:xfrm>
            <a:off x="5490990" y="3746554"/>
            <a:ext cx="1218027" cy="67672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1466" b="1">
              <a:solidFill>
                <a:srgbClr val="FFFFFF"/>
              </a:solidFill>
              <a:latin typeface="Roboto"/>
              <a:ea typeface="Roboto"/>
              <a:sym typeface="Roboto"/>
            </a:endParaRPr>
          </a:p>
          <a:p>
            <a:pPr lvl="0" algn="ctr">
              <a:defRPr/>
            </a:pPr>
            <a:r>
              <a:rPr lang="en-GB" sz="1466">
                <a:solidFill>
                  <a:schemeClr val="bg1">
                    <a:lumMod val="85000"/>
                  </a:schemeClr>
                </a:solidFill>
                <a:latin typeface="Roboto"/>
                <a:ea typeface="Roboto"/>
                <a:cs typeface="Roboto"/>
              </a:rPr>
              <a:t>Climate risk assessments</a:t>
            </a:r>
          </a:p>
        </p:txBody>
      </p:sp>
      <p:sp>
        <p:nvSpPr>
          <p:cNvPr id="51" name="Google Shape;170;p6">
            <a:extLst>
              <a:ext uri="{FF2B5EF4-FFF2-40B4-BE49-F238E27FC236}">
                <a16:creationId xmlns:a16="http://schemas.microsoft.com/office/drawing/2014/main" id="{BCEC820F-3E3C-3C45-2526-F6CF2B7CA670}"/>
              </a:ext>
            </a:extLst>
          </p:cNvPr>
          <p:cNvSpPr txBox="1"/>
          <p:nvPr/>
        </p:nvSpPr>
        <p:spPr>
          <a:xfrm>
            <a:off x="3650983" y="3737931"/>
            <a:ext cx="1218027" cy="1127873"/>
          </a:xfrm>
          <a:prstGeom prst="rect">
            <a:avLst/>
          </a:prstGeom>
          <a:noFill/>
          <a:ln>
            <a:noFill/>
          </a:ln>
        </p:spPr>
        <p:txBody>
          <a:bodyPr spcFirstLastPara="1" wrap="square" lIns="0" tIns="0" rIns="0" bIns="0" anchor="t" anchorCtr="0">
            <a:spAutoFit/>
          </a:bodyPr>
          <a:lstStyle/>
          <a:p>
            <a:pPr lvl="0" algn="ctr">
              <a:defRPr/>
            </a:pPr>
            <a:r>
              <a:rPr lang="en-GB" sz="1466">
                <a:solidFill>
                  <a:schemeClr val="bg1">
                    <a:lumMod val="85000"/>
                  </a:schemeClr>
                </a:solidFill>
                <a:latin typeface="Roboto"/>
                <a:ea typeface="Roboto"/>
                <a:cs typeface="Roboto"/>
              </a:rPr>
              <a:t>Climate hazards &amp; risks and the role of inclusion</a:t>
            </a:r>
            <a:endParaRPr lang="en-US" sz="933">
              <a:solidFill>
                <a:schemeClr val="bg1">
                  <a:lumMod val="85000"/>
                </a:schemeClr>
              </a:solidFill>
            </a:endParaRPr>
          </a:p>
        </p:txBody>
      </p:sp>
      <p:sp>
        <p:nvSpPr>
          <p:cNvPr id="52" name="Google Shape;170;p6">
            <a:extLst>
              <a:ext uri="{FF2B5EF4-FFF2-40B4-BE49-F238E27FC236}">
                <a16:creationId xmlns:a16="http://schemas.microsoft.com/office/drawing/2014/main" id="{9452B3E7-457F-25F6-0451-A84633A3A742}"/>
              </a:ext>
            </a:extLst>
          </p:cNvPr>
          <p:cNvSpPr txBox="1"/>
          <p:nvPr/>
        </p:nvSpPr>
        <p:spPr>
          <a:xfrm>
            <a:off x="7281604" y="3759315"/>
            <a:ext cx="1218027" cy="112787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1466" b="1">
              <a:solidFill>
                <a:srgbClr val="FFFFFF"/>
              </a:solidFill>
              <a:latin typeface="Roboto"/>
              <a:ea typeface="Roboto"/>
              <a:sym typeface="Roboto"/>
            </a:endParaRPr>
          </a:p>
          <a:p>
            <a:pPr lvl="0" algn="ctr">
              <a:defRPr/>
            </a:pPr>
            <a:r>
              <a:rPr lang="en-US" sz="1466">
                <a:solidFill>
                  <a:schemeClr val="bg1"/>
                </a:solidFill>
                <a:latin typeface="Roboto"/>
                <a:ea typeface="Roboto"/>
                <a:cs typeface="Roboto"/>
                <a:sym typeface="Roboto"/>
              </a:rPr>
              <a:t>Climate adaptation and resilience options</a:t>
            </a:r>
            <a:endParaRPr lang="en-US" sz="933">
              <a:solidFill>
                <a:schemeClr val="bg1"/>
              </a:solidFill>
            </a:endParaRPr>
          </a:p>
        </p:txBody>
      </p:sp>
      <p:sp>
        <p:nvSpPr>
          <p:cNvPr id="53" name="Google Shape;170;p6">
            <a:extLst>
              <a:ext uri="{FF2B5EF4-FFF2-40B4-BE49-F238E27FC236}">
                <a16:creationId xmlns:a16="http://schemas.microsoft.com/office/drawing/2014/main" id="{F015A223-F092-CC6D-C131-A1E5025D6EEA}"/>
              </a:ext>
            </a:extLst>
          </p:cNvPr>
          <p:cNvSpPr txBox="1"/>
          <p:nvPr/>
        </p:nvSpPr>
        <p:spPr>
          <a:xfrm>
            <a:off x="9072217" y="3759315"/>
            <a:ext cx="1218027" cy="1353447"/>
          </a:xfrm>
          <a:prstGeom prst="rect">
            <a:avLst/>
          </a:prstGeom>
          <a:noFill/>
          <a:ln>
            <a:noFill/>
          </a:ln>
        </p:spPr>
        <p:txBody>
          <a:bodyPr spcFirstLastPara="1" wrap="square" lIns="0" tIns="0" rIns="0" bIns="0" anchor="t" anchorCtr="0">
            <a:spAutoFit/>
          </a:bodyPr>
          <a:lstStyle/>
          <a:p>
            <a:pPr lvl="0" algn="ctr">
              <a:defRPr/>
            </a:pPr>
            <a:endParaRPr lang="en-GB" sz="1466">
              <a:solidFill>
                <a:srgbClr val="FFFFFF"/>
              </a:solidFill>
              <a:latin typeface="Roboto"/>
              <a:ea typeface="Roboto"/>
              <a:cs typeface="Roboto"/>
            </a:endParaRPr>
          </a:p>
          <a:p>
            <a:pPr lvl="0" algn="ctr">
              <a:defRPr/>
            </a:pPr>
            <a:r>
              <a:rPr lang="en-GB" sz="1466">
                <a:solidFill>
                  <a:schemeClr val="bg1">
                    <a:lumMod val="85000"/>
                  </a:schemeClr>
                </a:solidFill>
                <a:latin typeface="Roboto"/>
                <a:ea typeface="Roboto"/>
                <a:cs typeface="Roboto"/>
              </a:rPr>
              <a:t>Toolkit for water and sanitation infrastructure planning </a:t>
            </a:r>
          </a:p>
        </p:txBody>
      </p:sp>
      <p:sp>
        <p:nvSpPr>
          <p:cNvPr id="55" name="Google Shape;175;p6">
            <a:extLst>
              <a:ext uri="{FF2B5EF4-FFF2-40B4-BE49-F238E27FC236}">
                <a16:creationId xmlns:a16="http://schemas.microsoft.com/office/drawing/2014/main" id="{37FBC6C7-D5E8-A22F-EF44-C2B6E3C06A10}"/>
              </a:ext>
            </a:extLst>
          </p:cNvPr>
          <p:cNvSpPr/>
          <p:nvPr/>
        </p:nvSpPr>
        <p:spPr>
          <a:xfrm>
            <a:off x="5400262" y="1949142"/>
            <a:ext cx="1391476" cy="1391476"/>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algn="ctr">
              <a:defRPr/>
            </a:pPr>
            <a:r>
              <a:rPr lang="en-GB" sz="1800" b="1">
                <a:solidFill>
                  <a:schemeClr val="bg1">
                    <a:lumMod val="85000"/>
                  </a:schemeClr>
                </a:solidFill>
                <a:latin typeface="Roboto" panose="02000000000000000000" pitchFamily="2" charset="0"/>
                <a:ea typeface="Roboto" panose="02000000000000000000" pitchFamily="2" charset="0"/>
                <a:cs typeface="Calibri"/>
              </a:rPr>
              <a:t>Module 2</a:t>
            </a:r>
            <a:endParaRPr sz="1800" b="1">
              <a:solidFill>
                <a:schemeClr val="bg1">
                  <a:lumMod val="85000"/>
                </a:schemeClr>
              </a:solidFill>
              <a:latin typeface="Roboto" panose="02000000000000000000" pitchFamily="2" charset="0"/>
              <a:ea typeface="Roboto" panose="02000000000000000000" pitchFamily="2" charset="0"/>
              <a:cs typeface="Calibri"/>
            </a:endParaRPr>
          </a:p>
        </p:txBody>
      </p:sp>
      <p:sp>
        <p:nvSpPr>
          <p:cNvPr id="58" name="Google Shape;175;p6">
            <a:extLst>
              <a:ext uri="{FF2B5EF4-FFF2-40B4-BE49-F238E27FC236}">
                <a16:creationId xmlns:a16="http://schemas.microsoft.com/office/drawing/2014/main" id="{25DB838C-26C4-E2F0-1A79-08C89FF976BF}"/>
              </a:ext>
            </a:extLst>
          </p:cNvPr>
          <p:cNvSpPr/>
          <p:nvPr/>
        </p:nvSpPr>
        <p:spPr>
          <a:xfrm>
            <a:off x="7108155" y="1981755"/>
            <a:ext cx="1391476" cy="1391476"/>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D0AB"/>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800" b="1">
                <a:solidFill>
                  <a:schemeClr val="bg1"/>
                </a:solidFill>
                <a:latin typeface="Roboto" panose="02000000000000000000" pitchFamily="2" charset="0"/>
                <a:ea typeface="Roboto" panose="02000000000000000000" pitchFamily="2" charset="0"/>
                <a:cs typeface="Calibri"/>
              </a:rPr>
              <a:t>Module 4</a:t>
            </a:r>
            <a:endParaRPr sz="1800" b="1">
              <a:solidFill>
                <a:schemeClr val="bg1"/>
              </a:solidFill>
              <a:latin typeface="Roboto" panose="02000000000000000000" pitchFamily="2" charset="0"/>
              <a:ea typeface="Roboto" panose="02000000000000000000" pitchFamily="2" charset="0"/>
              <a:cs typeface="Calibri"/>
            </a:endParaRPr>
          </a:p>
        </p:txBody>
      </p:sp>
      <p:sp>
        <p:nvSpPr>
          <p:cNvPr id="61" name="Google Shape;175;p6">
            <a:extLst>
              <a:ext uri="{FF2B5EF4-FFF2-40B4-BE49-F238E27FC236}">
                <a16:creationId xmlns:a16="http://schemas.microsoft.com/office/drawing/2014/main" id="{0B2BB736-36BB-5A24-9023-B9B2D47D4A1A}"/>
              </a:ext>
            </a:extLst>
          </p:cNvPr>
          <p:cNvSpPr/>
          <p:nvPr/>
        </p:nvSpPr>
        <p:spPr>
          <a:xfrm>
            <a:off x="9003420" y="1949142"/>
            <a:ext cx="1391476" cy="1391476"/>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algn="ctr">
              <a:defRPr/>
            </a:pPr>
            <a:r>
              <a:rPr lang="en-GB" sz="1800" b="1">
                <a:solidFill>
                  <a:schemeClr val="bg1">
                    <a:lumMod val="85000"/>
                  </a:schemeClr>
                </a:solidFill>
                <a:latin typeface="Roboto" panose="02000000000000000000" pitchFamily="2" charset="0"/>
                <a:ea typeface="Roboto" panose="02000000000000000000" pitchFamily="2" charset="0"/>
                <a:cs typeface="Calibri"/>
              </a:rPr>
              <a:t>Module 5</a:t>
            </a:r>
            <a:endParaRPr sz="1800" b="1">
              <a:solidFill>
                <a:schemeClr val="bg1">
                  <a:lumMod val="85000"/>
                </a:schemeClr>
              </a:solidFill>
              <a:latin typeface="Roboto" panose="02000000000000000000" pitchFamily="2" charset="0"/>
              <a:ea typeface="Roboto" panose="02000000000000000000" pitchFamily="2" charset="0"/>
              <a:cs typeface="Calibri"/>
            </a:endParaRPr>
          </a:p>
        </p:txBody>
      </p:sp>
      <p:grpSp>
        <p:nvGrpSpPr>
          <p:cNvPr id="63" name="Google Shape;174;p6">
            <a:extLst>
              <a:ext uri="{FF2B5EF4-FFF2-40B4-BE49-F238E27FC236}">
                <a16:creationId xmlns:a16="http://schemas.microsoft.com/office/drawing/2014/main" id="{ACF0A5D1-6EDC-7D4F-B416-A0C97E04250B}"/>
              </a:ext>
            </a:extLst>
          </p:cNvPr>
          <p:cNvGrpSpPr/>
          <p:nvPr/>
        </p:nvGrpSpPr>
        <p:grpSpPr>
          <a:xfrm>
            <a:off x="1797104" y="1949142"/>
            <a:ext cx="1391476" cy="1391476"/>
            <a:chOff x="0" y="0"/>
            <a:chExt cx="812800" cy="812800"/>
          </a:xfrm>
        </p:grpSpPr>
        <p:sp>
          <p:nvSpPr>
            <p:cNvPr id="128" name="Google Shape;175;p6">
              <a:extLst>
                <a:ext uri="{FF2B5EF4-FFF2-40B4-BE49-F238E27FC236}">
                  <a16:creationId xmlns:a16="http://schemas.microsoft.com/office/drawing/2014/main" id="{DEFC1451-0F3B-B28A-5972-038DA28C0758}"/>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29" name="Google Shape;176;p6">
              <a:extLst>
                <a:ext uri="{FF2B5EF4-FFF2-40B4-BE49-F238E27FC236}">
                  <a16:creationId xmlns:a16="http://schemas.microsoft.com/office/drawing/2014/main" id="{D1AC327E-5B74-A2C7-23D5-1E987411AA23}"/>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u="none" strike="noStrike" kern="0" cap="none" spc="0" normalizeH="0" baseline="0" noProof="0">
                  <a:ln>
                    <a:noFill/>
                  </a:ln>
                  <a:solidFill>
                    <a:schemeClr val="bg1">
                      <a:lumMod val="85000"/>
                    </a:schemeClr>
                  </a:solidFill>
                  <a:effectLst/>
                  <a:uLnTx/>
                  <a:uFillTx/>
                  <a:latin typeface="Roboto" panose="02000000000000000000" pitchFamily="2" charset="0"/>
                  <a:ea typeface="Roboto" panose="02000000000000000000" pitchFamily="2" charset="0"/>
                  <a:cs typeface="Calibri"/>
                  <a:sym typeface="Calibri"/>
                </a:rPr>
                <a:t>Module 0</a:t>
              </a:r>
              <a:endParaRPr kumimoji="0" sz="1800" b="1" u="none" strike="noStrike" kern="0" cap="none" spc="0" normalizeH="0" baseline="0" noProof="0">
                <a:ln>
                  <a:noFill/>
                </a:ln>
                <a:solidFill>
                  <a:schemeClr val="bg1">
                    <a:lumMod val="85000"/>
                  </a:schemeClr>
                </a:solidFill>
                <a:effectLst/>
                <a:uLnTx/>
                <a:uFillTx/>
                <a:latin typeface="Roboto" panose="02000000000000000000" pitchFamily="2" charset="0"/>
                <a:ea typeface="Roboto" panose="02000000000000000000" pitchFamily="2" charset="0"/>
                <a:cs typeface="Calibri"/>
                <a:sym typeface="Calibri"/>
              </a:endParaRPr>
            </a:p>
          </p:txBody>
        </p:sp>
      </p:grpSp>
      <p:sp>
        <p:nvSpPr>
          <p:cNvPr id="2" name="Google Shape;257;p7">
            <a:extLst>
              <a:ext uri="{FF2B5EF4-FFF2-40B4-BE49-F238E27FC236}">
                <a16:creationId xmlns:a16="http://schemas.microsoft.com/office/drawing/2014/main" id="{385210BB-18CF-D866-1D74-D9DC846F99A6}"/>
              </a:ext>
            </a:extLst>
          </p:cNvPr>
          <p:cNvSpPr txBox="1"/>
          <p:nvPr/>
        </p:nvSpPr>
        <p:spPr>
          <a:xfrm>
            <a:off x="8103516" y="5784879"/>
            <a:ext cx="3155428" cy="94359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533" b="1">
                <a:solidFill>
                  <a:srgbClr val="0B5FBA"/>
                </a:solidFill>
                <a:latin typeface="Roboto"/>
                <a:ea typeface="Roboto"/>
                <a:cs typeface="Roboto"/>
                <a:sym typeface="Roboto"/>
              </a:rPr>
              <a:t>Explores approaches to enhancing climate resilience in water and sanitation infrastructure and services</a:t>
            </a:r>
            <a:endParaRPr kumimoji="0" lang="en-GB" sz="933" b="0" i="0" u="none" strike="noStrike" kern="0" cap="none" spc="0" normalizeH="0" baseline="0" noProof="0">
              <a:ln>
                <a:noFill/>
              </a:ln>
              <a:solidFill>
                <a:srgbClr val="000000"/>
              </a:solidFill>
              <a:effectLst/>
              <a:uLnTx/>
              <a:uFillTx/>
              <a:latin typeface="Arial"/>
              <a:ea typeface="Arial"/>
              <a:cs typeface="Arial"/>
              <a:sym typeface="Arial"/>
            </a:endParaRPr>
          </a:p>
        </p:txBody>
      </p:sp>
      <p:cxnSp>
        <p:nvCxnSpPr>
          <p:cNvPr id="3" name="Connector: Elbow 2">
            <a:extLst>
              <a:ext uri="{FF2B5EF4-FFF2-40B4-BE49-F238E27FC236}">
                <a16:creationId xmlns:a16="http://schemas.microsoft.com/office/drawing/2014/main" id="{30FEBC4A-D71C-2E8E-0301-7B555A41B7E8}"/>
              </a:ext>
            </a:extLst>
          </p:cNvPr>
          <p:cNvCxnSpPr>
            <a:cxnSpLocks/>
          </p:cNvCxnSpPr>
          <p:nvPr/>
        </p:nvCxnSpPr>
        <p:spPr>
          <a:xfrm>
            <a:off x="7131312" y="5492854"/>
            <a:ext cx="783894" cy="419812"/>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069453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BE36DEE-3D3F-2A27-8D9A-2A801361A4F6}"/>
              </a:ext>
            </a:extLst>
          </p:cNvPr>
          <p:cNvSpPr>
            <a:spLocks noGrp="1"/>
          </p:cNvSpPr>
          <p:nvPr>
            <p:ph idx="1"/>
          </p:nvPr>
        </p:nvSpPr>
        <p:spPr>
          <a:xfrm>
            <a:off x="429768" y="889169"/>
            <a:ext cx="10652760" cy="4499623"/>
          </a:xfrm>
        </p:spPr>
        <p:txBody>
          <a:bodyPr>
            <a:normAutofit fontScale="77500" lnSpcReduction="20000"/>
          </a:bodyPr>
          <a:lstStyle/>
          <a:p>
            <a:r>
              <a:rPr lang="en-GB" dirty="0"/>
              <a:t>Which are the three options that resilience of infrastructure can strengthen:</a:t>
            </a:r>
          </a:p>
          <a:p>
            <a:pPr marL="514350" indent="-514350">
              <a:buFont typeface="+mj-lt"/>
              <a:buAutoNum type="arabicPeriod"/>
            </a:pPr>
            <a:r>
              <a:rPr lang="en-GB" dirty="0"/>
              <a:t>Guarantees that climate-related extreme weather events will no longer occur or affect infrastructure systems</a:t>
            </a:r>
          </a:p>
          <a:p>
            <a:pPr marL="514350" indent="-514350">
              <a:buFont typeface="+mj-lt"/>
              <a:buAutoNum type="arabicPeriod"/>
            </a:pPr>
            <a:r>
              <a:rPr lang="en-GB" dirty="0"/>
              <a:t>Ensures consistent access to essential services, even during climate-related extreme weather events including floods and heatwaves</a:t>
            </a:r>
          </a:p>
          <a:p>
            <a:pPr marL="514350" indent="-514350">
              <a:buFont typeface="+mj-lt"/>
              <a:buAutoNum type="arabicPeriod"/>
            </a:pPr>
            <a:r>
              <a:rPr lang="en-GB" dirty="0"/>
              <a:t>Eliminates the need for ongoing maintenance and operational management of infrastructure assets</a:t>
            </a:r>
          </a:p>
          <a:p>
            <a:pPr marL="514350" indent="-514350">
              <a:buFont typeface="+mj-lt"/>
              <a:buAutoNum type="arabicPeriod"/>
            </a:pPr>
            <a:r>
              <a:rPr lang="en-GB" dirty="0"/>
              <a:t>Prolongs the lifespan of infrastructure assets, maintaining their functionality and service provision capabilities over time</a:t>
            </a:r>
          </a:p>
          <a:p>
            <a:pPr marL="514350" indent="-514350">
              <a:buFont typeface="+mj-lt"/>
              <a:buAutoNum type="arabicPeriod"/>
            </a:pPr>
            <a:r>
              <a:rPr lang="en-GB" dirty="0"/>
              <a:t>Optimizes resource allocation and streamlines service delivery, leading to more effective and equitable delivery of essential services</a:t>
            </a:r>
          </a:p>
          <a:p>
            <a:pPr marL="514350" indent="-514350">
              <a:buFont typeface="+mj-lt"/>
              <a:buAutoNum type="arabicPeriod"/>
            </a:pPr>
            <a:endParaRPr lang="en-GB" dirty="0"/>
          </a:p>
          <a:p>
            <a:endParaRPr lang="en-GB" dirty="0"/>
          </a:p>
          <a:p>
            <a:endParaRPr lang="en-GB" dirty="0"/>
          </a:p>
        </p:txBody>
      </p:sp>
    </p:spTree>
    <p:extLst>
      <p:ext uri="{BB962C8B-B14F-4D97-AF65-F5344CB8AC3E}">
        <p14:creationId xmlns:p14="http://schemas.microsoft.com/office/powerpoint/2010/main" val="426909417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F3A7B-A4A0-880E-2334-BC01DA77E47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687D023-3649-4AE8-44B4-1276256D743C}"/>
              </a:ext>
            </a:extLst>
          </p:cNvPr>
          <p:cNvSpPr>
            <a:spLocks noGrp="1"/>
          </p:cNvSpPr>
          <p:nvPr>
            <p:ph idx="1"/>
          </p:nvPr>
        </p:nvSpPr>
        <p:spPr>
          <a:xfrm>
            <a:off x="653052" y="889170"/>
            <a:ext cx="10652760" cy="4499623"/>
          </a:xfrm>
        </p:spPr>
        <p:txBody>
          <a:bodyPr>
            <a:normAutofit lnSpcReduction="10000"/>
          </a:bodyPr>
          <a:lstStyle/>
          <a:p>
            <a:r>
              <a:rPr lang="en-GB" dirty="0"/>
              <a:t>Which statement best explains why climate finance must have a clear climate rationale and demonstrate additionality?</a:t>
            </a:r>
          </a:p>
          <a:p>
            <a:pPr marL="514350" indent="-514350">
              <a:buFont typeface="+mj-lt"/>
              <a:buAutoNum type="arabicPeriod"/>
            </a:pPr>
            <a:r>
              <a:rPr lang="en-GB" dirty="0"/>
              <a:t>Because additionality covers the extra costs needed to make services climate-resilient or low-carbon.</a:t>
            </a:r>
          </a:p>
          <a:p>
            <a:pPr marL="514350" indent="-514350">
              <a:buFont typeface="+mj-lt"/>
              <a:buAutoNum type="arabicPeriod"/>
            </a:pPr>
            <a:r>
              <a:rPr lang="en-GB" dirty="0"/>
              <a:t>Because climate finance can replace existing development budgets if climate impacts are expected in the future.</a:t>
            </a:r>
          </a:p>
          <a:p>
            <a:pPr marL="514350" indent="-514350">
              <a:buFont typeface="+mj-lt"/>
              <a:buAutoNum type="arabicPeriod"/>
            </a:pPr>
            <a:r>
              <a:rPr lang="en-GB" dirty="0"/>
              <a:t>Because any development activity automatically qualifies as climate finance, regardless of climate risk analysis.</a:t>
            </a:r>
          </a:p>
        </p:txBody>
      </p:sp>
    </p:spTree>
    <p:extLst>
      <p:ext uri="{BB962C8B-B14F-4D97-AF65-F5344CB8AC3E}">
        <p14:creationId xmlns:p14="http://schemas.microsoft.com/office/powerpoint/2010/main" val="349157382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120598-F950-2A28-28EF-40059BB81B6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F4E2BF-2396-8604-742B-CA33675036D6}"/>
              </a:ext>
            </a:extLst>
          </p:cNvPr>
          <p:cNvSpPr>
            <a:spLocks noGrp="1"/>
          </p:cNvSpPr>
          <p:nvPr>
            <p:ph idx="1"/>
          </p:nvPr>
        </p:nvSpPr>
        <p:spPr>
          <a:xfrm>
            <a:off x="514828" y="1048658"/>
            <a:ext cx="10652760" cy="4499623"/>
          </a:xfrm>
        </p:spPr>
        <p:txBody>
          <a:bodyPr/>
          <a:lstStyle/>
          <a:p>
            <a:r>
              <a:rPr lang="en-GB" dirty="0"/>
              <a:t>True or False</a:t>
            </a:r>
          </a:p>
          <a:p>
            <a:endParaRPr lang="en-GB" dirty="0"/>
          </a:p>
          <a:p>
            <a:r>
              <a:rPr lang="en-GB" dirty="0"/>
              <a:t>Climate-resilient infrastructure is designed to resist climate hazards and does not need to consider recovery, interdependencies, or social impacts.</a:t>
            </a:r>
          </a:p>
        </p:txBody>
      </p:sp>
    </p:spTree>
    <p:extLst>
      <p:ext uri="{BB962C8B-B14F-4D97-AF65-F5344CB8AC3E}">
        <p14:creationId xmlns:p14="http://schemas.microsoft.com/office/powerpoint/2010/main" val="240464042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7B252E-B42D-BFDA-0F9C-9F318D62977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6BD216E-14B1-0FCA-A9B8-8C7ED4F25E3F}"/>
              </a:ext>
            </a:extLst>
          </p:cNvPr>
          <p:cNvSpPr>
            <a:spLocks noGrp="1"/>
          </p:cNvSpPr>
          <p:nvPr>
            <p:ph idx="1"/>
          </p:nvPr>
        </p:nvSpPr>
        <p:spPr>
          <a:xfrm>
            <a:off x="451033" y="1059290"/>
            <a:ext cx="10652760" cy="4499623"/>
          </a:xfrm>
        </p:spPr>
        <p:txBody>
          <a:bodyPr>
            <a:normAutofit fontScale="70000" lnSpcReduction="20000"/>
          </a:bodyPr>
          <a:lstStyle/>
          <a:p>
            <a:r>
              <a:rPr lang="en-GB" dirty="0"/>
              <a:t>Which of the following are Nature-based Solutions that strengthen water services? (Select all that apply)</a:t>
            </a:r>
          </a:p>
          <a:p>
            <a:pPr marL="514350" indent="-514350">
              <a:buAutoNum type="arabicPeriod"/>
            </a:pPr>
            <a:r>
              <a:rPr lang="en-GB" dirty="0"/>
              <a:t>Restoring upstream wetlands to reduce flood peaks and protect water intakes</a:t>
            </a:r>
          </a:p>
          <a:p>
            <a:pPr marL="514350" indent="-514350">
              <a:buAutoNum type="arabicPeriod"/>
            </a:pPr>
            <a:r>
              <a:rPr lang="en-GB" dirty="0"/>
              <a:t>Protecting and reforesting catchment areas to improve water quality and reduce treatment costs</a:t>
            </a:r>
          </a:p>
          <a:p>
            <a:pPr marL="514350" indent="-514350">
              <a:buAutoNum type="arabicPeriod"/>
            </a:pPr>
            <a:r>
              <a:rPr lang="en-GB" dirty="0"/>
              <a:t>Using green infrastructure (such as infiltration areas) to recharge groundwater and reduce urban flooding</a:t>
            </a:r>
          </a:p>
          <a:p>
            <a:pPr marL="514350" indent="-514350">
              <a:buAutoNum type="arabicPeriod"/>
            </a:pPr>
            <a:r>
              <a:rPr lang="en-GB" dirty="0"/>
              <a:t>Conserving riparian buffers to reduce erosion and sedimentation in water sources</a:t>
            </a:r>
          </a:p>
          <a:p>
            <a:pPr marL="514350" indent="-514350">
              <a:buAutoNum type="arabicPeriod"/>
            </a:pPr>
            <a:r>
              <a:rPr lang="en-GB" dirty="0"/>
              <a:t>Raising a concrete flood wall around a treatment plant</a:t>
            </a:r>
          </a:p>
          <a:p>
            <a:pPr marL="514350" indent="-514350">
              <a:buAutoNum type="arabicPeriod"/>
            </a:pPr>
            <a:r>
              <a:rPr lang="en-GB" dirty="0"/>
              <a:t>Increasing groundwater abstraction by pumping water to increase irrigation </a:t>
            </a:r>
          </a:p>
        </p:txBody>
      </p:sp>
    </p:spTree>
    <p:extLst>
      <p:ext uri="{BB962C8B-B14F-4D97-AF65-F5344CB8AC3E}">
        <p14:creationId xmlns:p14="http://schemas.microsoft.com/office/powerpoint/2010/main" val="264569397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212A1-CBDD-A333-571E-03090B2EADF0}"/>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50AEF7-F728-4E98-5429-CBB2D9E64F87}"/>
              </a:ext>
            </a:extLst>
          </p:cNvPr>
          <p:cNvSpPr>
            <a:spLocks noGrp="1"/>
          </p:cNvSpPr>
          <p:nvPr>
            <p:ph idx="1"/>
          </p:nvPr>
        </p:nvSpPr>
        <p:spPr>
          <a:xfrm>
            <a:off x="451033" y="1059290"/>
            <a:ext cx="10652760" cy="4499623"/>
          </a:xfrm>
        </p:spPr>
        <p:txBody>
          <a:bodyPr/>
          <a:lstStyle/>
          <a:p>
            <a:r>
              <a:rPr lang="en-GB" dirty="0"/>
              <a:t>True or False</a:t>
            </a:r>
          </a:p>
          <a:p>
            <a:endParaRPr lang="en-GB" dirty="0"/>
          </a:p>
          <a:p>
            <a:r>
              <a:rPr lang="en-GB" dirty="0"/>
              <a:t>A strong system is essential for ensuring the continued functionality of climate-resilient services and practice of </a:t>
            </a:r>
            <a:r>
              <a:rPr lang="en-GB" dirty="0" err="1"/>
              <a:t>behaviors</a:t>
            </a:r>
            <a:r>
              <a:rPr lang="en-GB" dirty="0"/>
              <a:t>, as well as for delivering acceptable service levels to communities over time. </a:t>
            </a:r>
          </a:p>
        </p:txBody>
      </p:sp>
    </p:spTree>
    <p:extLst>
      <p:ext uri="{BB962C8B-B14F-4D97-AF65-F5344CB8AC3E}">
        <p14:creationId xmlns:p14="http://schemas.microsoft.com/office/powerpoint/2010/main" val="404841739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
          <a:extLst>
            <a:ext uri="{FF2B5EF4-FFF2-40B4-BE49-F238E27FC236}">
              <a16:creationId xmlns:a16="http://schemas.microsoft.com/office/drawing/2014/main" id="{E1111C60-2F4B-F9CB-779A-B5430A70C2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A24227-4195-8DF5-F4FB-F445A80EFE07}"/>
              </a:ext>
            </a:extLst>
          </p:cNvPr>
          <p:cNvSpPr>
            <a:spLocks noGrp="1"/>
          </p:cNvSpPr>
          <p:nvPr>
            <p:ph type="title" idx="4294967295"/>
          </p:nvPr>
        </p:nvSpPr>
        <p:spPr>
          <a:xfrm>
            <a:off x="988219" y="733504"/>
            <a:ext cx="10244138" cy="969963"/>
          </a:xfrm>
        </p:spPr>
        <p:txBody>
          <a:bodyPr/>
          <a:lstStyle/>
          <a:p>
            <a:r>
              <a:rPr lang="en-GB">
                <a:solidFill>
                  <a:schemeClr val="bg1"/>
                </a:solidFill>
              </a:rPr>
              <a:t>End of day reflection</a:t>
            </a:r>
            <a:endParaRPr lang="en-NL">
              <a:solidFill>
                <a:schemeClr val="bg1"/>
              </a:solidFill>
            </a:endParaRPr>
          </a:p>
        </p:txBody>
      </p:sp>
      <p:sp>
        <p:nvSpPr>
          <p:cNvPr id="3" name="Content Placeholder 2">
            <a:extLst>
              <a:ext uri="{FF2B5EF4-FFF2-40B4-BE49-F238E27FC236}">
                <a16:creationId xmlns:a16="http://schemas.microsoft.com/office/drawing/2014/main" id="{13C5CDE5-2697-3263-4455-D69973C3E6E2}"/>
              </a:ext>
            </a:extLst>
          </p:cNvPr>
          <p:cNvSpPr>
            <a:spLocks noGrp="1"/>
          </p:cNvSpPr>
          <p:nvPr>
            <p:ph idx="4294967295"/>
          </p:nvPr>
        </p:nvSpPr>
        <p:spPr>
          <a:xfrm>
            <a:off x="988219" y="1925717"/>
            <a:ext cx="3592513" cy="3417887"/>
          </a:xfrm>
        </p:spPr>
        <p:txBody>
          <a:bodyPr>
            <a:normAutofit lnSpcReduction="10000"/>
          </a:bodyPr>
          <a:lstStyle/>
          <a:p>
            <a:pPr marL="357188" indent="-342900">
              <a:lnSpc>
                <a:spcPct val="100000"/>
              </a:lnSpc>
              <a:spcAft>
                <a:spcPts val="1200"/>
              </a:spcAft>
              <a:buFont typeface="Arial" panose="020B0604020202020204" pitchFamily="34" charset="0"/>
              <a:buChar char="•"/>
            </a:pPr>
            <a:r>
              <a:rPr lang="en-GB" sz="2800" b="1">
                <a:solidFill>
                  <a:schemeClr val="bg1"/>
                </a:solidFill>
              </a:rPr>
              <a:t>Yellow </a:t>
            </a:r>
            <a:r>
              <a:rPr lang="en-GB" sz="2800" b="1" err="1">
                <a:solidFill>
                  <a:schemeClr val="bg1"/>
                </a:solidFill>
              </a:rPr>
              <a:t>post-it</a:t>
            </a:r>
            <a:br>
              <a:rPr lang="en-GB" b="1">
                <a:solidFill>
                  <a:schemeClr val="bg1"/>
                </a:solidFill>
              </a:rPr>
            </a:br>
            <a:r>
              <a:rPr lang="en-GB">
                <a:solidFill>
                  <a:schemeClr val="bg1"/>
                </a:solidFill>
              </a:rPr>
              <a:t>what went well today</a:t>
            </a:r>
          </a:p>
          <a:p>
            <a:pPr marL="357188" indent="-342900">
              <a:lnSpc>
                <a:spcPct val="100000"/>
              </a:lnSpc>
              <a:spcAft>
                <a:spcPts val="1200"/>
              </a:spcAft>
              <a:buFont typeface="Arial" panose="020B0604020202020204" pitchFamily="34" charset="0"/>
              <a:buChar char="•"/>
            </a:pPr>
            <a:r>
              <a:rPr lang="en-GB" sz="2800" b="1">
                <a:solidFill>
                  <a:schemeClr val="bg1"/>
                </a:solidFill>
              </a:rPr>
              <a:t>Pink </a:t>
            </a:r>
            <a:r>
              <a:rPr lang="en-GB" sz="2800" b="1" err="1">
                <a:solidFill>
                  <a:schemeClr val="bg1"/>
                </a:solidFill>
              </a:rPr>
              <a:t>post-it</a:t>
            </a:r>
            <a:br>
              <a:rPr lang="en-GB">
                <a:solidFill>
                  <a:schemeClr val="bg1"/>
                </a:solidFill>
              </a:rPr>
            </a:br>
            <a:r>
              <a:rPr lang="en-GB">
                <a:solidFill>
                  <a:schemeClr val="bg1"/>
                </a:solidFill>
              </a:rPr>
              <a:t>what could be improved of today</a:t>
            </a:r>
          </a:p>
          <a:p>
            <a:pPr marL="357188" indent="-342900">
              <a:lnSpc>
                <a:spcPct val="100000"/>
              </a:lnSpc>
              <a:spcAft>
                <a:spcPts val="1200"/>
              </a:spcAft>
              <a:buFont typeface="Arial" panose="020B0604020202020204" pitchFamily="34" charset="0"/>
              <a:buChar char="•"/>
            </a:pPr>
            <a:r>
              <a:rPr lang="en-GB">
                <a:solidFill>
                  <a:schemeClr val="bg1"/>
                </a:solidFill>
              </a:rPr>
              <a:t>Post them on the evaluation sheet when leaving the room</a:t>
            </a:r>
            <a:endParaRPr lang="en-NL">
              <a:solidFill>
                <a:schemeClr val="bg1"/>
              </a:solidFill>
            </a:endParaRPr>
          </a:p>
        </p:txBody>
      </p:sp>
      <p:pic>
        <p:nvPicPr>
          <p:cNvPr id="6" name="Picture 5" descr="Several post-it notes on a white board&#10;&#10;AI-generated content may be incorrect.">
            <a:extLst>
              <a:ext uri="{FF2B5EF4-FFF2-40B4-BE49-F238E27FC236}">
                <a16:creationId xmlns:a16="http://schemas.microsoft.com/office/drawing/2014/main" id="{0A2A39EB-027E-F49B-BFBC-5DBD29E32C1F}"/>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3429000"/>
            <a:ext cx="4129087" cy="2210514"/>
          </a:xfrm>
          <a:prstGeom prst="rect">
            <a:avLst/>
          </a:prstGeom>
        </p:spPr>
      </p:pic>
      <p:pic>
        <p:nvPicPr>
          <p:cNvPr id="8" name="Picture 7" descr="Several post-it notes on a white board&#10;&#10;AI-generated content may be incorrect.">
            <a:extLst>
              <a:ext uri="{FF2B5EF4-FFF2-40B4-BE49-F238E27FC236}">
                <a16:creationId xmlns:a16="http://schemas.microsoft.com/office/drawing/2014/main" id="{93B6CA32-88F9-242D-8144-0A26520C9125}"/>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1218486"/>
            <a:ext cx="4129087" cy="2210514"/>
          </a:xfrm>
          <a:prstGeom prst="rect">
            <a:avLst/>
          </a:prstGeom>
        </p:spPr>
      </p:pic>
      <p:sp>
        <p:nvSpPr>
          <p:cNvPr id="4" name="Rectangle 3">
            <a:extLst>
              <a:ext uri="{FF2B5EF4-FFF2-40B4-BE49-F238E27FC236}">
                <a16:creationId xmlns:a16="http://schemas.microsoft.com/office/drawing/2014/main" id="{B3364A6D-28CD-EF5E-D123-DA36A880B433}"/>
              </a:ext>
            </a:extLst>
          </p:cNvPr>
          <p:cNvSpPr/>
          <p:nvPr/>
        </p:nvSpPr>
        <p:spPr>
          <a:xfrm>
            <a:off x="4572000" y="1995130"/>
            <a:ext cx="642938" cy="657225"/>
          </a:xfrm>
          <a:prstGeom prst="rect">
            <a:avLst/>
          </a:prstGeom>
          <a:solidFill>
            <a:srgbClr val="DAED24"/>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5" name="Rectangle 4">
            <a:extLst>
              <a:ext uri="{FF2B5EF4-FFF2-40B4-BE49-F238E27FC236}">
                <a16:creationId xmlns:a16="http://schemas.microsoft.com/office/drawing/2014/main" id="{3D5063F0-F9D3-1EBA-99A4-FC08EE7505D6}"/>
              </a:ext>
            </a:extLst>
          </p:cNvPr>
          <p:cNvSpPr/>
          <p:nvPr/>
        </p:nvSpPr>
        <p:spPr>
          <a:xfrm>
            <a:off x="4572000" y="3012102"/>
            <a:ext cx="642938" cy="657225"/>
          </a:xfrm>
          <a:prstGeom prst="rect">
            <a:avLst/>
          </a:prstGeom>
          <a:solidFill>
            <a:srgbClr val="DA24A3"/>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Tree>
    <p:extLst>
      <p:ext uri="{BB962C8B-B14F-4D97-AF65-F5344CB8AC3E}">
        <p14:creationId xmlns:p14="http://schemas.microsoft.com/office/powerpoint/2010/main" val="151683399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3E94F6-CACB-D29E-82A8-C8BCC405FD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A46018-EBB2-B6F8-AC1E-04CB4387B4C0}"/>
              </a:ext>
            </a:extLst>
          </p:cNvPr>
          <p:cNvSpPr txBox="1">
            <a:spLocks/>
          </p:cNvSpPr>
          <p:nvPr/>
        </p:nvSpPr>
        <p:spPr>
          <a:xfrm>
            <a:off x="912812" y="579438"/>
            <a:ext cx="10652125" cy="9683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j-cs"/>
                <a:sym typeface="Arial"/>
              </a:rPr>
              <a:t>Key points Module 4</a:t>
            </a:r>
          </a:p>
        </p:txBody>
      </p:sp>
      <p:sp>
        <p:nvSpPr>
          <p:cNvPr id="3" name="Content Placeholder 2">
            <a:extLst>
              <a:ext uri="{FF2B5EF4-FFF2-40B4-BE49-F238E27FC236}">
                <a16:creationId xmlns:a16="http://schemas.microsoft.com/office/drawing/2014/main" id="{CE9B7D49-9E39-A127-A82F-E5CF6A437089}"/>
              </a:ext>
            </a:extLst>
          </p:cNvPr>
          <p:cNvSpPr txBox="1">
            <a:spLocks/>
          </p:cNvSpPr>
          <p:nvPr/>
        </p:nvSpPr>
        <p:spPr>
          <a:xfrm>
            <a:off x="927100" y="1733551"/>
            <a:ext cx="10337800" cy="4191000"/>
          </a:xfrm>
          <a:prstGeom prst="rect">
            <a:avLst/>
          </a:prstGeom>
        </p:spPr>
        <p:txBody>
          <a:bodyPr vert="horz" lIns="91440" tIns="45720" rIns="91440" bIns="45720" rtlCol="0">
            <a:norm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GB" sz="24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endParaRPr>
          </a:p>
        </p:txBody>
      </p:sp>
    </p:spTree>
    <p:extLst>
      <p:ext uri="{BB962C8B-B14F-4D97-AF65-F5344CB8AC3E}">
        <p14:creationId xmlns:p14="http://schemas.microsoft.com/office/powerpoint/2010/main" val="349292661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48EC49-03DE-46B5-2D76-3609F5DF42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7C3BEA-E56C-98FF-D003-47541CD3B6EC}"/>
              </a:ext>
            </a:extLst>
          </p:cNvPr>
          <p:cNvSpPr>
            <a:spLocks noGrp="1"/>
          </p:cNvSpPr>
          <p:nvPr>
            <p:ph type="title"/>
          </p:nvPr>
        </p:nvSpPr>
        <p:spPr>
          <a:xfrm>
            <a:off x="545883" y="364408"/>
            <a:ext cx="10652760" cy="969264"/>
          </a:xfrm>
        </p:spPr>
        <p:txBody>
          <a:bodyPr/>
          <a:lstStyle/>
          <a:p>
            <a:r>
              <a:rPr lang="en-GB"/>
              <a:t>Extra resources Module 4</a:t>
            </a:r>
          </a:p>
        </p:txBody>
      </p:sp>
      <p:sp>
        <p:nvSpPr>
          <p:cNvPr id="4" name="Content Placeholder 3">
            <a:extLst>
              <a:ext uri="{FF2B5EF4-FFF2-40B4-BE49-F238E27FC236}">
                <a16:creationId xmlns:a16="http://schemas.microsoft.com/office/drawing/2014/main" id="{74C9F6B1-4C39-5F9A-1440-4AEB051A6DDC}"/>
              </a:ext>
            </a:extLst>
          </p:cNvPr>
          <p:cNvSpPr>
            <a:spLocks noGrp="1"/>
          </p:cNvSpPr>
          <p:nvPr>
            <p:ph idx="1"/>
          </p:nvPr>
        </p:nvSpPr>
        <p:spPr>
          <a:xfrm>
            <a:off x="545883" y="1333672"/>
            <a:ext cx="10652760" cy="4190656"/>
          </a:xfrm>
        </p:spPr>
        <p:txBody>
          <a:bodyPr>
            <a:normAutofit fontScale="85000" lnSpcReduction="20000"/>
          </a:bodyPr>
          <a:lstStyle/>
          <a:p>
            <a:r>
              <a:rPr lang="en-GB" u="sng">
                <a:solidFill>
                  <a:srgbClr val="00B0CE"/>
                </a:solidFill>
                <a:hlinkClick r:id="rId3">
                  <a:extLst>
                    <a:ext uri="{A12FA001-AC4F-418D-AE19-62706E023703}">
                      <ahyp:hlinkClr xmlns:ahyp="http://schemas.microsoft.com/office/drawing/2018/hyperlinkcolor" val="tx"/>
                    </a:ext>
                  </a:extLst>
                </a:hlinkClick>
              </a:rPr>
              <a:t>Rising to the Challenge: Success Stories and Strategies for Achieving Climate Adaptation and Resilience”</a:t>
            </a:r>
            <a:br>
              <a:rPr lang="en-GB" u="sng"/>
            </a:br>
            <a:r>
              <a:rPr lang="en-GB"/>
              <a:t>World Bank (2023)</a:t>
            </a:r>
          </a:p>
          <a:p>
            <a:endParaRPr lang="en-GB"/>
          </a:p>
          <a:p>
            <a:r>
              <a:rPr lang="en-GB" u="sng">
                <a:solidFill>
                  <a:srgbClr val="00B0CE"/>
                </a:solidFill>
                <a:hlinkClick r:id="rId4">
                  <a:extLst>
                    <a:ext uri="{A12FA001-AC4F-418D-AE19-62706E023703}">
                      <ahyp:hlinkClr xmlns:ahyp="http://schemas.microsoft.com/office/drawing/2018/hyperlinkcolor" val="tx"/>
                    </a:ext>
                  </a:extLst>
                </a:hlinkClick>
              </a:rPr>
              <a:t>"Climate-Resilient Pathways: Adaptation, Mitigation, and Sustainable Development”</a:t>
            </a:r>
            <a:br>
              <a:rPr lang="en-GB" u="sng"/>
            </a:br>
            <a:r>
              <a:rPr lang="en-GB"/>
              <a:t>IPCC (AR5, Working Group II)</a:t>
            </a:r>
          </a:p>
          <a:p>
            <a:endParaRPr lang="en-GB"/>
          </a:p>
          <a:p>
            <a:r>
              <a:rPr lang="en-GB" u="sng">
                <a:solidFill>
                  <a:srgbClr val="00B0CE"/>
                </a:solidFill>
                <a:hlinkClick r:id="rId5">
                  <a:extLst>
                    <a:ext uri="{A12FA001-AC4F-418D-AE19-62706E023703}">
                      <ahyp:hlinkClr xmlns:ahyp="http://schemas.microsoft.com/office/drawing/2018/hyperlinkcolor" val="tx"/>
                    </a:ext>
                  </a:extLst>
                </a:hlinkClick>
              </a:rPr>
              <a:t>Sectoral guide: Water security | Green Climate Fund</a:t>
            </a:r>
            <a:br>
              <a:rPr lang="en-GB" u="sng"/>
            </a:br>
            <a:r>
              <a:rPr lang="en-GB"/>
              <a:t>GCF</a:t>
            </a:r>
          </a:p>
          <a:p>
            <a:r>
              <a:rPr lang="en-GB" u="sng">
                <a:solidFill>
                  <a:srgbClr val="00B0CE"/>
                </a:solidFill>
                <a:hlinkClick r:id="rId6">
                  <a:extLst>
                    <a:ext uri="{A12FA001-AC4F-418D-AE19-62706E023703}">
                      <ahyp:hlinkClr xmlns:ahyp="http://schemas.microsoft.com/office/drawing/2018/hyperlinkcolor" val="tx"/>
                    </a:ext>
                  </a:extLst>
                </a:hlinkClick>
              </a:rPr>
              <a:t>UTS-ISF, 2023. ClimateFIRST: Climate Framework to Improve the Resilience of Sanitation Technologies: How-to Guide</a:t>
            </a:r>
            <a:endParaRPr lang="en-GB">
              <a:solidFill>
                <a:srgbClr val="00B0CE"/>
              </a:solidFill>
            </a:endParaRPr>
          </a:p>
        </p:txBody>
      </p:sp>
    </p:spTree>
    <p:extLst>
      <p:ext uri="{BB962C8B-B14F-4D97-AF65-F5344CB8AC3E}">
        <p14:creationId xmlns:p14="http://schemas.microsoft.com/office/powerpoint/2010/main" val="173408037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
          <a:extLst>
            <a:ext uri="{FF2B5EF4-FFF2-40B4-BE49-F238E27FC236}">
              <a16:creationId xmlns:a16="http://schemas.microsoft.com/office/drawing/2014/main" id="{C923FE1B-231F-4AB4-08C3-F8E622DA68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2D2963-12FD-9FD7-BA37-D741E6AD6A0A}"/>
              </a:ext>
            </a:extLst>
          </p:cNvPr>
          <p:cNvSpPr>
            <a:spLocks noGrp="1"/>
          </p:cNvSpPr>
          <p:nvPr>
            <p:ph type="title" idx="4294967295"/>
          </p:nvPr>
        </p:nvSpPr>
        <p:spPr>
          <a:xfrm>
            <a:off x="988219" y="733504"/>
            <a:ext cx="10244138" cy="969963"/>
          </a:xfrm>
        </p:spPr>
        <p:txBody>
          <a:bodyPr/>
          <a:lstStyle/>
          <a:p>
            <a:r>
              <a:rPr lang="en-GB">
                <a:solidFill>
                  <a:schemeClr val="bg1"/>
                </a:solidFill>
              </a:rPr>
              <a:t>End of day reflection</a:t>
            </a:r>
            <a:endParaRPr lang="en-NL">
              <a:solidFill>
                <a:schemeClr val="bg1"/>
              </a:solidFill>
            </a:endParaRPr>
          </a:p>
        </p:txBody>
      </p:sp>
      <p:sp>
        <p:nvSpPr>
          <p:cNvPr id="3" name="Content Placeholder 2">
            <a:extLst>
              <a:ext uri="{FF2B5EF4-FFF2-40B4-BE49-F238E27FC236}">
                <a16:creationId xmlns:a16="http://schemas.microsoft.com/office/drawing/2014/main" id="{C3A399C3-78EE-718C-64EB-0ED23B3B2844}"/>
              </a:ext>
            </a:extLst>
          </p:cNvPr>
          <p:cNvSpPr>
            <a:spLocks noGrp="1"/>
          </p:cNvSpPr>
          <p:nvPr>
            <p:ph idx="4294967295"/>
          </p:nvPr>
        </p:nvSpPr>
        <p:spPr>
          <a:xfrm>
            <a:off x="988219" y="1925717"/>
            <a:ext cx="3592513" cy="3417887"/>
          </a:xfrm>
        </p:spPr>
        <p:txBody>
          <a:bodyPr>
            <a:normAutofit lnSpcReduction="10000"/>
          </a:bodyPr>
          <a:lstStyle/>
          <a:p>
            <a:pPr marL="357188" indent="-342900">
              <a:lnSpc>
                <a:spcPct val="100000"/>
              </a:lnSpc>
              <a:spcAft>
                <a:spcPts val="1200"/>
              </a:spcAft>
              <a:buFont typeface="Arial" panose="020B0604020202020204" pitchFamily="34" charset="0"/>
              <a:buChar char="•"/>
            </a:pPr>
            <a:r>
              <a:rPr lang="en-GB" sz="2800" b="1">
                <a:solidFill>
                  <a:schemeClr val="bg1"/>
                </a:solidFill>
              </a:rPr>
              <a:t>Yellow </a:t>
            </a:r>
            <a:r>
              <a:rPr lang="en-GB" sz="2800" b="1" err="1">
                <a:solidFill>
                  <a:schemeClr val="bg1"/>
                </a:solidFill>
              </a:rPr>
              <a:t>post-it</a:t>
            </a:r>
            <a:br>
              <a:rPr lang="en-GB" b="1">
                <a:solidFill>
                  <a:schemeClr val="bg1"/>
                </a:solidFill>
              </a:rPr>
            </a:br>
            <a:r>
              <a:rPr lang="en-GB">
                <a:solidFill>
                  <a:schemeClr val="bg1"/>
                </a:solidFill>
              </a:rPr>
              <a:t>what went well today</a:t>
            </a:r>
          </a:p>
          <a:p>
            <a:pPr marL="357188" indent="-342900">
              <a:lnSpc>
                <a:spcPct val="100000"/>
              </a:lnSpc>
              <a:spcAft>
                <a:spcPts val="1200"/>
              </a:spcAft>
              <a:buFont typeface="Arial" panose="020B0604020202020204" pitchFamily="34" charset="0"/>
              <a:buChar char="•"/>
            </a:pPr>
            <a:r>
              <a:rPr lang="en-GB" sz="2800" b="1">
                <a:solidFill>
                  <a:schemeClr val="bg1"/>
                </a:solidFill>
              </a:rPr>
              <a:t>Pink </a:t>
            </a:r>
            <a:r>
              <a:rPr lang="en-GB" sz="2800" b="1" err="1">
                <a:solidFill>
                  <a:schemeClr val="bg1"/>
                </a:solidFill>
              </a:rPr>
              <a:t>post-it</a:t>
            </a:r>
            <a:br>
              <a:rPr lang="en-GB">
                <a:solidFill>
                  <a:schemeClr val="bg1"/>
                </a:solidFill>
              </a:rPr>
            </a:br>
            <a:r>
              <a:rPr lang="en-GB">
                <a:solidFill>
                  <a:schemeClr val="bg1"/>
                </a:solidFill>
              </a:rPr>
              <a:t>what could be improved of today</a:t>
            </a:r>
          </a:p>
          <a:p>
            <a:pPr marL="357188" indent="-342900">
              <a:lnSpc>
                <a:spcPct val="100000"/>
              </a:lnSpc>
              <a:spcAft>
                <a:spcPts val="1200"/>
              </a:spcAft>
              <a:buFont typeface="Arial" panose="020B0604020202020204" pitchFamily="34" charset="0"/>
              <a:buChar char="•"/>
            </a:pPr>
            <a:r>
              <a:rPr lang="en-GB">
                <a:solidFill>
                  <a:schemeClr val="bg1"/>
                </a:solidFill>
              </a:rPr>
              <a:t>Post them on the evaluation sheet when leaving the room</a:t>
            </a:r>
            <a:endParaRPr lang="en-NL">
              <a:solidFill>
                <a:schemeClr val="bg1"/>
              </a:solidFill>
            </a:endParaRPr>
          </a:p>
        </p:txBody>
      </p:sp>
      <p:pic>
        <p:nvPicPr>
          <p:cNvPr id="6" name="Picture 5" descr="Several post-it notes on a white board&#10;&#10;AI-generated content may be incorrect.">
            <a:extLst>
              <a:ext uri="{FF2B5EF4-FFF2-40B4-BE49-F238E27FC236}">
                <a16:creationId xmlns:a16="http://schemas.microsoft.com/office/drawing/2014/main" id="{03BBB666-F6C5-D269-52D1-00B057D3AF6C}"/>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3429000"/>
            <a:ext cx="4129087" cy="2210514"/>
          </a:xfrm>
          <a:prstGeom prst="rect">
            <a:avLst/>
          </a:prstGeom>
        </p:spPr>
      </p:pic>
      <p:pic>
        <p:nvPicPr>
          <p:cNvPr id="8" name="Picture 7" descr="Several post-it notes on a white board&#10;&#10;AI-generated content may be incorrect.">
            <a:extLst>
              <a:ext uri="{FF2B5EF4-FFF2-40B4-BE49-F238E27FC236}">
                <a16:creationId xmlns:a16="http://schemas.microsoft.com/office/drawing/2014/main" id="{D5092829-D160-BB11-F99F-23F606DF6038}"/>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1218486"/>
            <a:ext cx="4129087" cy="2210514"/>
          </a:xfrm>
          <a:prstGeom prst="rect">
            <a:avLst/>
          </a:prstGeom>
        </p:spPr>
      </p:pic>
      <p:sp>
        <p:nvSpPr>
          <p:cNvPr id="4" name="Rectangle 3">
            <a:extLst>
              <a:ext uri="{FF2B5EF4-FFF2-40B4-BE49-F238E27FC236}">
                <a16:creationId xmlns:a16="http://schemas.microsoft.com/office/drawing/2014/main" id="{DB0E16EA-8B1A-DD81-82C9-6B1DBE7DE517}"/>
              </a:ext>
            </a:extLst>
          </p:cNvPr>
          <p:cNvSpPr/>
          <p:nvPr/>
        </p:nvSpPr>
        <p:spPr>
          <a:xfrm>
            <a:off x="4572000" y="1995130"/>
            <a:ext cx="642938" cy="657225"/>
          </a:xfrm>
          <a:prstGeom prst="rect">
            <a:avLst/>
          </a:prstGeom>
          <a:solidFill>
            <a:srgbClr val="DAED24"/>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5" name="Rectangle 4">
            <a:extLst>
              <a:ext uri="{FF2B5EF4-FFF2-40B4-BE49-F238E27FC236}">
                <a16:creationId xmlns:a16="http://schemas.microsoft.com/office/drawing/2014/main" id="{6BC1B3A9-B0B0-AD90-A8B9-68BD6B2D7E6F}"/>
              </a:ext>
            </a:extLst>
          </p:cNvPr>
          <p:cNvSpPr/>
          <p:nvPr/>
        </p:nvSpPr>
        <p:spPr>
          <a:xfrm>
            <a:off x="4572000" y="3012102"/>
            <a:ext cx="642938" cy="657225"/>
          </a:xfrm>
          <a:prstGeom prst="rect">
            <a:avLst/>
          </a:prstGeom>
          <a:solidFill>
            <a:srgbClr val="DA24A3"/>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Tree>
    <p:extLst>
      <p:ext uri="{BB962C8B-B14F-4D97-AF65-F5344CB8AC3E}">
        <p14:creationId xmlns:p14="http://schemas.microsoft.com/office/powerpoint/2010/main" val="2640117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A77FE3E-2609-5A12-EE88-023C0B0616AC}"/>
              </a:ext>
            </a:extLst>
          </p:cNvPr>
          <p:cNvSpPr>
            <a:spLocks noGrp="1"/>
          </p:cNvSpPr>
          <p:nvPr>
            <p:ph type="title"/>
          </p:nvPr>
        </p:nvSpPr>
        <p:spPr>
          <a:xfrm>
            <a:off x="974557" y="717697"/>
            <a:ext cx="10652760" cy="969264"/>
          </a:xfrm>
        </p:spPr>
        <p:txBody>
          <a:bodyPr/>
          <a:lstStyle/>
          <a:p>
            <a:r>
              <a:rPr lang="en-GB" sz="2800" b="1">
                <a:solidFill>
                  <a:srgbClr val="0B5FBA"/>
                </a:solidFill>
                <a:latin typeface="Roboto"/>
                <a:ea typeface="Roboto"/>
                <a:cs typeface="Roboto"/>
              </a:rPr>
              <a:t>MODULE 4 Climate adaptation and resilience options</a:t>
            </a:r>
            <a:endParaRPr lang="en-GB" b="1">
              <a:solidFill>
                <a:srgbClr val="0B5FBA"/>
              </a:solidFill>
              <a:latin typeface="Roboto"/>
              <a:ea typeface="Roboto"/>
              <a:cs typeface="Roboto"/>
            </a:endParaRPr>
          </a:p>
        </p:txBody>
      </p:sp>
      <p:sp>
        <p:nvSpPr>
          <p:cNvPr id="3" name="Text Placeholder 2">
            <a:extLst>
              <a:ext uri="{FF2B5EF4-FFF2-40B4-BE49-F238E27FC236}">
                <a16:creationId xmlns:a16="http://schemas.microsoft.com/office/drawing/2014/main" id="{68D92CBE-0AB0-1208-53DE-3E860EE1E279}"/>
              </a:ext>
            </a:extLst>
          </p:cNvPr>
          <p:cNvSpPr>
            <a:spLocks noGrp="1"/>
          </p:cNvSpPr>
          <p:nvPr>
            <p:ph idx="1"/>
          </p:nvPr>
        </p:nvSpPr>
        <p:spPr>
          <a:xfrm>
            <a:off x="974557" y="1804736"/>
            <a:ext cx="9722960" cy="3850935"/>
          </a:xfrm>
        </p:spPr>
        <p:txBody>
          <a:bodyPr>
            <a:normAutofit/>
          </a:bodyPr>
          <a:lstStyle/>
          <a:p>
            <a:pPr marL="114300" indent="0">
              <a:buNone/>
            </a:pPr>
            <a:r>
              <a:rPr lang="en-GB" sz="2000"/>
              <a:t>Key components include:</a:t>
            </a:r>
          </a:p>
          <a:p>
            <a:pPr marL="357188" indent="-342900">
              <a:buFont typeface="Arial" panose="020B0604020202020204" pitchFamily="34" charset="0"/>
              <a:buChar char="•"/>
            </a:pPr>
            <a:r>
              <a:rPr lang="en-GB" sz="2000" b="1"/>
              <a:t>Exploration</a:t>
            </a:r>
            <a:r>
              <a:rPr lang="en-GB" sz="2000"/>
              <a:t> of engineering, design, and strategic solutions, </a:t>
            </a:r>
            <a:r>
              <a:rPr lang="en-US" sz="2000">
                <a:solidFill>
                  <a:schemeClr val="accent1"/>
                </a:solidFill>
              </a:rPr>
              <a:t>including </a:t>
            </a:r>
            <a:r>
              <a:rPr lang="en-US" sz="2000" b="1">
                <a:solidFill>
                  <a:schemeClr val="accent1"/>
                </a:solidFill>
              </a:rPr>
              <a:t>Nature-based Solutions and non-structural solutions </a:t>
            </a:r>
            <a:r>
              <a:rPr lang="en-GB" sz="2000">
                <a:solidFill>
                  <a:schemeClr val="accent1"/>
                </a:solidFill>
              </a:rPr>
              <a:t> </a:t>
            </a:r>
            <a:r>
              <a:rPr lang="en-GB" sz="2000"/>
              <a:t>for resilient water and sanitation systems.</a:t>
            </a:r>
          </a:p>
          <a:p>
            <a:pPr marL="357188" indent="-342900">
              <a:buFont typeface="Arial" panose="020B0604020202020204" pitchFamily="34" charset="0"/>
              <a:buChar char="•"/>
            </a:pPr>
            <a:r>
              <a:rPr lang="en-GB" sz="2000" b="1"/>
              <a:t>Presentation </a:t>
            </a:r>
            <a:r>
              <a:rPr lang="en-GB" sz="2000"/>
              <a:t>of evidence-based adaptation strategies from diverse contexts.</a:t>
            </a:r>
          </a:p>
          <a:p>
            <a:pPr marL="357188" lvl="0" indent="-342900">
              <a:buFont typeface="Arial" panose="020B0604020202020204" pitchFamily="34" charset="0"/>
              <a:buChar char="•"/>
            </a:pPr>
            <a:r>
              <a:rPr lang="en-GB" sz="2000" b="1"/>
              <a:t>Introduction</a:t>
            </a:r>
            <a:r>
              <a:rPr lang="en-GB" sz="2000"/>
              <a:t> to key guidance materials.</a:t>
            </a:r>
          </a:p>
          <a:p>
            <a:pPr lvl="0"/>
            <a:endParaRPr lang="en-GB" sz="2000"/>
          </a:p>
          <a:p>
            <a:r>
              <a:rPr lang="en-GB" sz="2000" b="1"/>
              <a:t>Duration: </a:t>
            </a:r>
            <a:r>
              <a:rPr lang="en-GB" sz="2000"/>
              <a:t>1 day</a:t>
            </a:r>
          </a:p>
        </p:txBody>
      </p:sp>
    </p:spTree>
    <p:extLst>
      <p:ext uri="{BB962C8B-B14F-4D97-AF65-F5344CB8AC3E}">
        <p14:creationId xmlns:p14="http://schemas.microsoft.com/office/powerpoint/2010/main" val="32068093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3C7629-C416-58D8-16DC-5DD349C77EF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1E71900-6795-69F2-314F-091A8E81339A}"/>
              </a:ext>
            </a:extLst>
          </p:cNvPr>
          <p:cNvSpPr>
            <a:spLocks noGrp="1"/>
          </p:cNvSpPr>
          <p:nvPr>
            <p:ph sz="quarter" idx="16"/>
          </p:nvPr>
        </p:nvSpPr>
        <p:spPr>
          <a:xfrm>
            <a:off x="549525" y="937153"/>
            <a:ext cx="11017041" cy="741762"/>
          </a:xfrm>
        </p:spPr>
        <p:txBody>
          <a:bodyPr>
            <a:normAutofit/>
          </a:bodyPr>
          <a:lstStyle/>
          <a:p>
            <a:r>
              <a:rPr lang="en-GB"/>
              <a:t>Learning objectives</a:t>
            </a:r>
          </a:p>
        </p:txBody>
      </p:sp>
    </p:spTree>
    <p:extLst>
      <p:ext uri="{BB962C8B-B14F-4D97-AF65-F5344CB8AC3E}">
        <p14:creationId xmlns:p14="http://schemas.microsoft.com/office/powerpoint/2010/main" val="12050008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asis">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asis Font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asis" id="{F87D57D1-6595-40EA-BD1E-F0C34D0EF910}" vid="{ECA7DBCD-4BC8-40F2-8EF4-7A6D942FA19B}"/>
    </a:ext>
  </a:extLst>
</a:theme>
</file>

<file path=ppt/theme/theme2.xml><?xml version="1.0" encoding="utf-8"?>
<a:theme xmlns:a="http://schemas.openxmlformats.org/drawingml/2006/main" name="PowerPoint presentation 2016">
  <a:themeElements>
    <a:clrScheme name="IRC">
      <a:dk1>
        <a:sysClr val="windowText" lastClr="000000"/>
      </a:dk1>
      <a:lt1>
        <a:sysClr val="window" lastClr="FFFFFF"/>
      </a:lt1>
      <a:dk2>
        <a:srgbClr val="000000"/>
      </a:dk2>
      <a:lt2>
        <a:srgbClr val="FFFFFF"/>
      </a:lt2>
      <a:accent1>
        <a:srgbClr val="007E97"/>
      </a:accent1>
      <a:accent2>
        <a:srgbClr val="E62733"/>
      </a:accent2>
      <a:accent3>
        <a:srgbClr val="FAB400"/>
      </a:accent3>
      <a:accent4>
        <a:srgbClr val="F0E51B"/>
      </a:accent4>
      <a:accent5>
        <a:srgbClr val="CAE1E8"/>
      </a:accent5>
      <a:accent6>
        <a:srgbClr val="FCDED5"/>
      </a:accent6>
      <a:hlink>
        <a:srgbClr val="007E97"/>
      </a:hlink>
      <a:folHlink>
        <a:srgbClr val="E62733"/>
      </a:folHlink>
    </a:clrScheme>
    <a:fontScheme name="IRC VAG">
      <a:majorFont>
        <a:latin typeface="VAG Rounded Std Thin"/>
        <a:ea typeface=""/>
        <a:cs typeface=""/>
      </a:majorFont>
      <a:minorFont>
        <a:latin typeface="VAG Rounded Std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WASH Academy - PPT for the Webinar" id="{464C8C42-CE7B-8D4D-9F29-43B9ECAC1AC0}" vid="{F1314935-259C-714E-A61D-5EFC3849482E}"/>
    </a:ext>
  </a:extLst>
</a:theme>
</file>

<file path=ppt/theme/theme3.xml><?xml version="1.0" encoding="utf-8"?>
<a:theme xmlns:a="http://schemas.openxmlformats.org/drawingml/2006/main" name="Water For People Theme">
  <a:themeElements>
    <a:clrScheme name="NEW COLORS">
      <a:dk1>
        <a:srgbClr val="4D4D4D"/>
      </a:dk1>
      <a:lt1>
        <a:sysClr val="window" lastClr="FFFFFF"/>
      </a:lt1>
      <a:dk2>
        <a:srgbClr val="072874"/>
      </a:dk2>
      <a:lt2>
        <a:srgbClr val="FC9D0B"/>
      </a:lt2>
      <a:accent1>
        <a:srgbClr val="820C39"/>
      </a:accent1>
      <a:accent2>
        <a:srgbClr val="1F6742"/>
      </a:accent2>
      <a:accent3>
        <a:srgbClr val="2EBFF3"/>
      </a:accent3>
      <a:accent4>
        <a:srgbClr val="3423A6"/>
      </a:accent4>
      <a:accent5>
        <a:srgbClr val="3095B4"/>
      </a:accent5>
      <a:accent6>
        <a:srgbClr val="DB5461"/>
      </a:accent6>
      <a:hlink>
        <a:srgbClr val="3095B4"/>
      </a:hlink>
      <a:folHlink>
        <a:srgbClr val="8788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64C4A"/>
        </a:solidFill>
        <a:ln>
          <a:noFill/>
        </a:ln>
      </a:spPr>
      <a:bodyPr rtlCol="0" anchor="ctr"/>
      <a:lstStyle>
        <a:defPPr marL="0" marR="0" indent="0" algn="ctr" defTabSz="914400" rtl="0" eaLnBrk="1" fontAlgn="base" latinLnBrk="0" hangingPunct="1">
          <a:lnSpc>
            <a:spcPct val="100000"/>
          </a:lnSpc>
          <a:spcBef>
            <a:spcPts val="0"/>
          </a:spcBef>
          <a:spcAft>
            <a:spcPts val="0"/>
          </a:spcAft>
          <a:buClrTx/>
          <a:buSzTx/>
          <a:buFontTx/>
          <a:buNone/>
          <a:tabLst/>
          <a:defRPr kumimoji="0" sz="1800" b="1" i="0" u="none" strike="noStrike" kern="1200" cap="none" spc="0" normalizeH="0" baseline="0" noProof="0" dirty="0">
            <a:ln>
              <a:noFill/>
            </a:ln>
            <a:solidFill>
              <a:prstClr val="white"/>
            </a:solidFill>
            <a:effectLst/>
            <a:uLnTx/>
            <a:uFillTx/>
            <a:latin typeface="Corbel" panose="020B0503020204020204" pitchFamily="34" charset="0"/>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Water For People Theme" id="{7E4A609F-4ABD-4EE9-9648-CC019F966C93}" vid="{9EFE43DD-0E02-415F-BC55-F8CC5EA6E2B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65029163-e779-4170-aed0-0becec4468f2">
      <Terms xmlns="http://schemas.microsoft.com/office/infopath/2007/PartnerControls"/>
    </lcf76f155ced4ddcb4097134ff3c332f>
    <TaxCatchAll xmlns="d4a57fd9-c3a3-4a9b-9a1a-19a03a0d616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BCDAE8A5613BE44AE408DFBEF6469DC" ma:contentTypeVersion="19" ma:contentTypeDescription="Create a new document." ma:contentTypeScope="" ma:versionID="d615cc25bebf5639f6f173eb8d0509a6">
  <xsd:schema xmlns:xsd="http://www.w3.org/2001/XMLSchema" xmlns:xs="http://www.w3.org/2001/XMLSchema" xmlns:p="http://schemas.microsoft.com/office/2006/metadata/properties" xmlns:ns2="d4a57fd9-c3a3-4a9b-9a1a-19a03a0d6162" xmlns:ns3="65029163-e779-4170-aed0-0becec4468f2" targetNamespace="http://schemas.microsoft.com/office/2006/metadata/properties" ma:root="true" ma:fieldsID="0880252e80212dafee82d896830a871d" ns2:_="" ns3:_="">
    <xsd:import namespace="d4a57fd9-c3a3-4a9b-9a1a-19a03a0d6162"/>
    <xsd:import namespace="65029163-e779-4170-aed0-0becec4468f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lcf76f155ced4ddcb4097134ff3c332f" minOccurs="0"/>
                <xsd:element ref="ns2:TaxCatchAll" minOccurs="0"/>
                <xsd:element ref="ns3:MediaLengthInSeconds" minOccurs="0"/>
                <xsd:element ref="ns3:MediaServiceLocation"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a57fd9-c3a3-4a9b-9a1a-19a03a0d616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10a0b2bc-92bd-465b-a373-d6bc6ea1897a}" ma:internalName="TaxCatchAll" ma:showField="CatchAllData" ma:web="d4a57fd9-c3a3-4a9b-9a1a-19a03a0d616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65029163-e779-4170-aed0-0becec4468f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a8fe839-c01e-4c27-8916-61a48d4ace03"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8B5B09A-EF0D-4B34-95B9-FC9E16450D4E}">
  <ds:schemaRefs>
    <ds:schemaRef ds:uri="http://schemas.microsoft.com/office/2006/metadata/properties"/>
    <ds:schemaRef ds:uri="http://schemas.microsoft.com/office/infopath/2007/PartnerControls"/>
    <ds:schemaRef ds:uri="2ac7cd8f-dacc-453d-90dd-0fe78c9bbb66"/>
  </ds:schemaRefs>
</ds:datastoreItem>
</file>

<file path=customXml/itemProps2.xml><?xml version="1.0" encoding="utf-8"?>
<ds:datastoreItem xmlns:ds="http://schemas.openxmlformats.org/officeDocument/2006/customXml" ds:itemID="{FBFED019-C7E5-4DCA-B93E-BBAA5BFA19D7}">
  <ds:schemaRefs>
    <ds:schemaRef ds:uri="http://schemas.microsoft.com/sharepoint/v3/contenttype/forms"/>
  </ds:schemaRefs>
</ds:datastoreItem>
</file>

<file path=customXml/itemProps3.xml><?xml version="1.0" encoding="utf-8"?>
<ds:datastoreItem xmlns:ds="http://schemas.openxmlformats.org/officeDocument/2006/customXml" ds:itemID="{5B0420FE-9D83-4022-A0FB-31322CE705C7}"/>
</file>

<file path=docProps/app.xml><?xml version="1.0" encoding="utf-8"?>
<Properties xmlns="http://schemas.openxmlformats.org/officeDocument/2006/extended-properties" xmlns:vt="http://schemas.openxmlformats.org/officeDocument/2006/docPropsVTypes">
  <TotalTime>2</TotalTime>
  <Words>11468</Words>
  <Application>Microsoft Office PowerPoint</Application>
  <PresentationFormat>Widescreen</PresentationFormat>
  <Paragraphs>1002</Paragraphs>
  <Slides>78</Slides>
  <Notes>65</Notes>
  <HiddenSlides>0</HiddenSlides>
  <MMClips>0</MMClips>
  <ScaleCrop>false</ScaleCrop>
  <HeadingPairs>
    <vt:vector size="8" baseType="variant">
      <vt:variant>
        <vt:lpstr>Fonts Used</vt:lpstr>
      </vt:variant>
      <vt:variant>
        <vt:i4>16</vt:i4>
      </vt:variant>
      <vt:variant>
        <vt:lpstr>Theme</vt:lpstr>
      </vt:variant>
      <vt:variant>
        <vt:i4>3</vt:i4>
      </vt:variant>
      <vt:variant>
        <vt:lpstr>Embedded OLE Servers</vt:lpstr>
      </vt:variant>
      <vt:variant>
        <vt:i4>1</vt:i4>
      </vt:variant>
      <vt:variant>
        <vt:lpstr>Slide Titles</vt:lpstr>
      </vt:variant>
      <vt:variant>
        <vt:i4>78</vt:i4>
      </vt:variant>
    </vt:vector>
  </HeadingPairs>
  <TitlesOfParts>
    <vt:vector size="98" baseType="lpstr">
      <vt:lpstr>Aptos</vt:lpstr>
      <vt:lpstr>Archivo Narrow</vt:lpstr>
      <vt:lpstr>Arial</vt:lpstr>
      <vt:lpstr>Calibri</vt:lpstr>
      <vt:lpstr>Century Gothic</vt:lpstr>
      <vt:lpstr>Corbel</vt:lpstr>
      <vt:lpstr>Lora</vt:lpstr>
      <vt:lpstr>Lucida Grande</vt:lpstr>
      <vt:lpstr>Neue Haas Grotesk Text Pro</vt:lpstr>
      <vt:lpstr>Open Sans</vt:lpstr>
      <vt:lpstr>Roboto</vt:lpstr>
      <vt:lpstr>Roboto Black</vt:lpstr>
      <vt:lpstr>Roboto Medium</vt:lpstr>
      <vt:lpstr>Symbol</vt:lpstr>
      <vt:lpstr>VAG Rounded Std Light</vt:lpstr>
      <vt:lpstr>VAG Rounded Std Thin</vt:lpstr>
      <vt:lpstr>Oasis</vt:lpstr>
      <vt:lpstr>PowerPoint presentation 2016</vt:lpstr>
      <vt:lpstr>Water For People Theme</vt:lpstr>
      <vt:lpstr>think-cell Slide</vt:lpstr>
      <vt:lpstr>Climate Adaptation and Resilience Options</vt:lpstr>
      <vt:lpstr>PowerPoint Presentation</vt:lpstr>
      <vt:lpstr>PowerPoint Presentation</vt:lpstr>
      <vt:lpstr>Feedback</vt:lpstr>
      <vt:lpstr>Our river</vt:lpstr>
      <vt:lpstr>PowerPoint Presentation</vt:lpstr>
      <vt:lpstr>PowerPoint Presentation</vt:lpstr>
      <vt:lpstr>MODULE 4 Climate adaptation and resilience options</vt:lpstr>
      <vt:lpstr>PowerPoint Presentation</vt:lpstr>
      <vt:lpstr>MODULE 4 Learning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Cascading impacts of climate change</vt:lpstr>
      <vt:lpstr>Cascading impacts of climate change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broader enabling environment -  supports non structural measures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largest climate multilateral funds that may be of interest to Water services include</vt:lpstr>
      <vt:lpstr>All Climate Finance must have a clear climate rationale and contribute to additionality   Additionality is the additional costs required to make a service climate resilient or/and low carbon. This is the part of an intervention that can be directly attributable to climate change. This ensures that as climate finance increases, it does not reduce the funding available for other development needs.  Climate Risk – that speaks to hazards, vulnerabilities, and exposure is a prerequisite for a clear climate rationale to address additionality.  </vt:lpstr>
      <vt:lpstr>PowerPoint Presentation</vt:lpstr>
      <vt:lpstr>PowerPoint Presentation</vt:lpstr>
      <vt:lpstr>Tips for climate financing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Mikindani Constructed Wetland</vt:lpstr>
      <vt:lpstr>Sand dams Makueni County</vt:lpstr>
      <vt:lpstr>PowerPoint Presentation</vt:lpstr>
      <vt:lpstr>PowerPoint Presentation</vt:lpstr>
      <vt:lpstr>Exercise</vt:lpstr>
      <vt:lpstr>PowerPoint Presentation</vt:lpstr>
      <vt:lpstr>PowerPoint Presentation</vt:lpstr>
      <vt:lpstr>PowerPoint Presentation</vt:lpstr>
      <vt:lpstr>PowerPoint Presentation</vt:lpstr>
      <vt:lpstr>PowerPoint Presentation</vt:lpstr>
      <vt:lpstr>PowerPoint Presentation</vt:lpstr>
      <vt:lpstr>End of day reflection</vt:lpstr>
      <vt:lpstr>PowerPoint Presentation</vt:lpstr>
      <vt:lpstr>Extra resources Module 4</vt:lpstr>
      <vt:lpstr>End of day reflection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Arjen Naafs</dc:creator>
  <cp:lastModifiedBy>Arjen Naafs</cp:lastModifiedBy>
  <cp:revision>1</cp:revision>
  <dcterms:created xsi:type="dcterms:W3CDTF">2025-12-17T05:46:50Z</dcterms:created>
  <dcterms:modified xsi:type="dcterms:W3CDTF">2025-12-17T06:02:35Z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0x010100ABCDAE8A5613BE44AE408DFBEF6469DC</vt:lpwstr>
  </property>
  <property fmtid="{D5CDD505-2E9C-101B-9397-08002B2CF9AE}" pid="3" name="MediaServiceImageTags">
    <vt:lpwstr/>
  </property>
</Properties>
</file>